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8"/>
  </p:notesMasterIdLst>
  <p:sldIdLst>
    <p:sldId id="257" r:id="rId5"/>
    <p:sldId id="258" r:id="rId6"/>
    <p:sldId id="259" r:id="rId7"/>
  </p:sldIdLst>
  <p:sldSz cx="37463413" cy="21067713"/>
  <p:notesSz cx="6858000" cy="9144000"/>
  <p:defaultTextStyle>
    <a:defPPr>
      <a:defRPr lang="en-US"/>
    </a:defPPr>
    <a:lvl1pPr marL="0" algn="l" defTabSz="1672300" rtl="0" eaLnBrk="1" latinLnBrk="0" hangingPunct="1">
      <a:defRPr sz="6600" kern="1200">
        <a:solidFill>
          <a:schemeClr val="tx1"/>
        </a:solidFill>
        <a:latin typeface="+mn-lt"/>
        <a:ea typeface="+mn-ea"/>
        <a:cs typeface="+mn-cs"/>
      </a:defRPr>
    </a:lvl1pPr>
    <a:lvl2pPr marL="1672300" algn="l" defTabSz="1672300" rtl="0" eaLnBrk="1" latinLnBrk="0" hangingPunct="1">
      <a:defRPr sz="6600" kern="1200">
        <a:solidFill>
          <a:schemeClr val="tx1"/>
        </a:solidFill>
        <a:latin typeface="+mn-lt"/>
        <a:ea typeface="+mn-ea"/>
        <a:cs typeface="+mn-cs"/>
      </a:defRPr>
    </a:lvl2pPr>
    <a:lvl3pPr marL="3344601" algn="l" defTabSz="1672300" rtl="0" eaLnBrk="1" latinLnBrk="0" hangingPunct="1">
      <a:defRPr sz="6600" kern="1200">
        <a:solidFill>
          <a:schemeClr val="tx1"/>
        </a:solidFill>
        <a:latin typeface="+mn-lt"/>
        <a:ea typeface="+mn-ea"/>
        <a:cs typeface="+mn-cs"/>
      </a:defRPr>
    </a:lvl3pPr>
    <a:lvl4pPr marL="5016901" algn="l" defTabSz="1672300" rtl="0" eaLnBrk="1" latinLnBrk="0" hangingPunct="1">
      <a:defRPr sz="6600" kern="1200">
        <a:solidFill>
          <a:schemeClr val="tx1"/>
        </a:solidFill>
        <a:latin typeface="+mn-lt"/>
        <a:ea typeface="+mn-ea"/>
        <a:cs typeface="+mn-cs"/>
      </a:defRPr>
    </a:lvl4pPr>
    <a:lvl5pPr marL="6689202" algn="l" defTabSz="1672300" rtl="0" eaLnBrk="1" latinLnBrk="0" hangingPunct="1">
      <a:defRPr sz="6600" kern="1200">
        <a:solidFill>
          <a:schemeClr val="tx1"/>
        </a:solidFill>
        <a:latin typeface="+mn-lt"/>
        <a:ea typeface="+mn-ea"/>
        <a:cs typeface="+mn-cs"/>
      </a:defRPr>
    </a:lvl5pPr>
    <a:lvl6pPr marL="8361502" algn="l" defTabSz="1672300" rtl="0" eaLnBrk="1" latinLnBrk="0" hangingPunct="1">
      <a:defRPr sz="6600" kern="1200">
        <a:solidFill>
          <a:schemeClr val="tx1"/>
        </a:solidFill>
        <a:latin typeface="+mn-lt"/>
        <a:ea typeface="+mn-ea"/>
        <a:cs typeface="+mn-cs"/>
      </a:defRPr>
    </a:lvl6pPr>
    <a:lvl7pPr marL="10033803" algn="l" defTabSz="1672300" rtl="0" eaLnBrk="1" latinLnBrk="0" hangingPunct="1">
      <a:defRPr sz="6600" kern="1200">
        <a:solidFill>
          <a:schemeClr val="tx1"/>
        </a:solidFill>
        <a:latin typeface="+mn-lt"/>
        <a:ea typeface="+mn-ea"/>
        <a:cs typeface="+mn-cs"/>
      </a:defRPr>
    </a:lvl7pPr>
    <a:lvl8pPr marL="11706103" algn="l" defTabSz="1672300" rtl="0" eaLnBrk="1" latinLnBrk="0" hangingPunct="1">
      <a:defRPr sz="6600" kern="1200">
        <a:solidFill>
          <a:schemeClr val="tx1"/>
        </a:solidFill>
        <a:latin typeface="+mn-lt"/>
        <a:ea typeface="+mn-ea"/>
        <a:cs typeface="+mn-cs"/>
      </a:defRPr>
    </a:lvl8pPr>
    <a:lvl9pPr marL="13378404" algn="l" defTabSz="1672300" rtl="0" eaLnBrk="1" latinLnBrk="0" hangingPunct="1">
      <a:defRPr sz="6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636">
          <p15:clr>
            <a:srgbClr val="A4A3A4"/>
          </p15:clr>
        </p15:guide>
        <p15:guide id="2" pos="1180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ton, Betty A" initials="WBA" lastIdx="7" clrIdx="0">
    <p:extLst>
      <p:ext uri="{19B8F6BF-5375-455C-9EA6-DF929625EA0E}">
        <p15:presenceInfo xmlns:p15="http://schemas.microsoft.com/office/powerpoint/2012/main" userId="S-1-5-21-1085031214-1292428093-527237240-134754" providerId="AD"/>
      </p:ext>
    </p:extLst>
  </p:cmAuthor>
  <p:cmAuthor id="2" name="HW Kim" initials="KH" lastIdx="5" clrIdx="1">
    <p:extLst>
      <p:ext uri="{19B8F6BF-5375-455C-9EA6-DF929625EA0E}">
        <p15:presenceInfo xmlns:p15="http://schemas.microsoft.com/office/powerpoint/2012/main" userId="HW K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B94"/>
    <a:srgbClr val="770D29"/>
    <a:srgbClr val="A90533"/>
    <a:srgbClr val="ED174C"/>
    <a:srgbClr val="4E8F00"/>
    <a:srgbClr val="245F9C"/>
    <a:srgbClr val="009AD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512"/>
    <p:restoredTop sz="94886"/>
  </p:normalViewPr>
  <p:slideViewPr>
    <p:cSldViewPr snapToGrid="0" snapToObjects="1">
      <p:cViewPr varScale="1">
        <p:scale>
          <a:sx n="42" d="100"/>
          <a:sy n="42" d="100"/>
        </p:scale>
        <p:origin x="456" y="48"/>
      </p:cViewPr>
      <p:guideLst>
        <p:guide orient="horz" pos="6636"/>
        <p:guide pos="118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7026BA-50E8-7644-BEF6-07CACBFB9997}" type="datetimeFigureOut">
              <a:rPr lang="en-US" smtClean="0"/>
              <a:t>12/17/2021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6A170F-69B8-B741-A099-15AE468EF203}" type="slidenum">
              <a:rPr lang="en-US" smtClean="0"/>
              <a:t>‹#›</a:t>
            </a:fld>
            <a:endParaRPr lang="en-US"/>
          </a:p>
        </p:txBody>
      </p:sp>
    </p:spTree>
    <p:extLst>
      <p:ext uri="{BB962C8B-B14F-4D97-AF65-F5344CB8AC3E}">
        <p14:creationId xmlns:p14="http://schemas.microsoft.com/office/powerpoint/2010/main" val="4093209334"/>
      </p:ext>
    </p:extLst>
  </p:cSld>
  <p:clrMap bg1="lt1" tx1="dk1" bg2="lt2" tx2="dk2" accent1="accent1" accent2="accent2" accent3="accent3" accent4="accent4" accent5="accent5" accent6="accent6" hlink="hlink" folHlink="folHlink"/>
  <p:notesStyle>
    <a:lvl1pPr marL="0" algn="l" defTabSz="1672300" rtl="0" eaLnBrk="1" latinLnBrk="0" hangingPunct="1">
      <a:defRPr sz="4400" kern="1200">
        <a:solidFill>
          <a:schemeClr val="tx1"/>
        </a:solidFill>
        <a:latin typeface="+mn-lt"/>
        <a:ea typeface="+mn-ea"/>
        <a:cs typeface="+mn-cs"/>
      </a:defRPr>
    </a:lvl1pPr>
    <a:lvl2pPr marL="1672300" algn="l" defTabSz="1672300" rtl="0" eaLnBrk="1" latinLnBrk="0" hangingPunct="1">
      <a:defRPr sz="4400" kern="1200">
        <a:solidFill>
          <a:schemeClr val="tx1"/>
        </a:solidFill>
        <a:latin typeface="+mn-lt"/>
        <a:ea typeface="+mn-ea"/>
        <a:cs typeface="+mn-cs"/>
      </a:defRPr>
    </a:lvl2pPr>
    <a:lvl3pPr marL="3344601" algn="l" defTabSz="1672300" rtl="0" eaLnBrk="1" latinLnBrk="0" hangingPunct="1">
      <a:defRPr sz="4400" kern="1200">
        <a:solidFill>
          <a:schemeClr val="tx1"/>
        </a:solidFill>
        <a:latin typeface="+mn-lt"/>
        <a:ea typeface="+mn-ea"/>
        <a:cs typeface="+mn-cs"/>
      </a:defRPr>
    </a:lvl3pPr>
    <a:lvl4pPr marL="5016901" algn="l" defTabSz="1672300" rtl="0" eaLnBrk="1" latinLnBrk="0" hangingPunct="1">
      <a:defRPr sz="4400" kern="1200">
        <a:solidFill>
          <a:schemeClr val="tx1"/>
        </a:solidFill>
        <a:latin typeface="+mn-lt"/>
        <a:ea typeface="+mn-ea"/>
        <a:cs typeface="+mn-cs"/>
      </a:defRPr>
    </a:lvl4pPr>
    <a:lvl5pPr marL="6689202" algn="l" defTabSz="1672300" rtl="0" eaLnBrk="1" latinLnBrk="0" hangingPunct="1">
      <a:defRPr sz="4400" kern="1200">
        <a:solidFill>
          <a:schemeClr val="tx1"/>
        </a:solidFill>
        <a:latin typeface="+mn-lt"/>
        <a:ea typeface="+mn-ea"/>
        <a:cs typeface="+mn-cs"/>
      </a:defRPr>
    </a:lvl5pPr>
    <a:lvl6pPr marL="8361502" algn="l" defTabSz="1672300" rtl="0" eaLnBrk="1" latinLnBrk="0" hangingPunct="1">
      <a:defRPr sz="4400" kern="1200">
        <a:solidFill>
          <a:schemeClr val="tx1"/>
        </a:solidFill>
        <a:latin typeface="+mn-lt"/>
        <a:ea typeface="+mn-ea"/>
        <a:cs typeface="+mn-cs"/>
      </a:defRPr>
    </a:lvl6pPr>
    <a:lvl7pPr marL="10033803" algn="l" defTabSz="1672300" rtl="0" eaLnBrk="1" latinLnBrk="0" hangingPunct="1">
      <a:defRPr sz="4400" kern="1200">
        <a:solidFill>
          <a:schemeClr val="tx1"/>
        </a:solidFill>
        <a:latin typeface="+mn-lt"/>
        <a:ea typeface="+mn-ea"/>
        <a:cs typeface="+mn-cs"/>
      </a:defRPr>
    </a:lvl7pPr>
    <a:lvl8pPr marL="11706103" algn="l" defTabSz="1672300" rtl="0" eaLnBrk="1" latinLnBrk="0" hangingPunct="1">
      <a:defRPr sz="4400" kern="1200">
        <a:solidFill>
          <a:schemeClr val="tx1"/>
        </a:solidFill>
        <a:latin typeface="+mn-lt"/>
        <a:ea typeface="+mn-ea"/>
        <a:cs typeface="+mn-cs"/>
      </a:defRPr>
    </a:lvl8pPr>
    <a:lvl9pPr marL="13378404" algn="l" defTabSz="1672300" rtl="0" eaLnBrk="1" latinLnBrk="0" hangingPunct="1">
      <a:defRPr sz="4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Single sided</a:t>
            </a:r>
            <a:r>
              <a:rPr lang="en-US" baseline="0" dirty="0"/>
              <a:t> poster!</a:t>
            </a:r>
            <a:endParaRPr lang="en-US" dirty="0"/>
          </a:p>
        </p:txBody>
      </p:sp>
      <p:sp>
        <p:nvSpPr>
          <p:cNvPr id="4" name="Slide Number Placeholder 3"/>
          <p:cNvSpPr>
            <a:spLocks noGrp="1"/>
          </p:cNvSpPr>
          <p:nvPr>
            <p:ph type="sldNum" sz="quarter" idx="10"/>
          </p:nvPr>
        </p:nvSpPr>
        <p:spPr/>
        <p:txBody>
          <a:bodyPr/>
          <a:lstStyle/>
          <a:p>
            <a:fld id="{3859A05F-9442-1B4B-8130-ABC0D5C36496}" type="slidenum">
              <a:rPr lang="en-US" smtClean="0"/>
              <a:t>1</a:t>
            </a:fld>
            <a:endParaRPr lang="en-US"/>
          </a:p>
        </p:txBody>
      </p:sp>
    </p:spTree>
    <p:extLst>
      <p:ext uri="{BB962C8B-B14F-4D97-AF65-F5344CB8AC3E}">
        <p14:creationId xmlns:p14="http://schemas.microsoft.com/office/powerpoint/2010/main" val="2033698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09756" y="6544648"/>
            <a:ext cx="31843901" cy="4515903"/>
          </a:xfrm>
        </p:spPr>
        <p:txBody>
          <a:bodyPr/>
          <a:lstStyle/>
          <a:p>
            <a:r>
              <a:rPr lang="en-US"/>
              <a:t>Click to edit Master title style</a:t>
            </a:r>
          </a:p>
        </p:txBody>
      </p:sp>
      <p:sp>
        <p:nvSpPr>
          <p:cNvPr id="3" name="Subtitle 2"/>
          <p:cNvSpPr>
            <a:spLocks noGrp="1"/>
          </p:cNvSpPr>
          <p:nvPr>
            <p:ph type="subTitle" idx="1"/>
          </p:nvPr>
        </p:nvSpPr>
        <p:spPr>
          <a:xfrm>
            <a:off x="5619512" y="11938371"/>
            <a:ext cx="26224389" cy="5383971"/>
          </a:xfrm>
        </p:spPr>
        <p:txBody>
          <a:bodyPr/>
          <a:lstStyle>
            <a:lvl1pPr marL="0" indent="0" algn="ctr">
              <a:buNone/>
              <a:defRPr>
                <a:solidFill>
                  <a:schemeClr val="tx1">
                    <a:tint val="75000"/>
                  </a:schemeClr>
                </a:solidFill>
              </a:defRPr>
            </a:lvl1pPr>
            <a:lvl2pPr marL="1672300" indent="0" algn="ctr">
              <a:buNone/>
              <a:defRPr>
                <a:solidFill>
                  <a:schemeClr val="tx1">
                    <a:tint val="75000"/>
                  </a:schemeClr>
                </a:solidFill>
              </a:defRPr>
            </a:lvl2pPr>
            <a:lvl3pPr marL="3344601" indent="0" algn="ctr">
              <a:buNone/>
              <a:defRPr>
                <a:solidFill>
                  <a:schemeClr val="tx1">
                    <a:tint val="75000"/>
                  </a:schemeClr>
                </a:solidFill>
              </a:defRPr>
            </a:lvl3pPr>
            <a:lvl4pPr marL="5016901" indent="0" algn="ctr">
              <a:buNone/>
              <a:defRPr>
                <a:solidFill>
                  <a:schemeClr val="tx1">
                    <a:tint val="75000"/>
                  </a:schemeClr>
                </a:solidFill>
              </a:defRPr>
            </a:lvl4pPr>
            <a:lvl5pPr marL="6689202" indent="0" algn="ctr">
              <a:buNone/>
              <a:defRPr>
                <a:solidFill>
                  <a:schemeClr val="tx1">
                    <a:tint val="75000"/>
                  </a:schemeClr>
                </a:solidFill>
              </a:defRPr>
            </a:lvl5pPr>
            <a:lvl6pPr marL="8361502" indent="0" algn="ctr">
              <a:buNone/>
              <a:defRPr>
                <a:solidFill>
                  <a:schemeClr val="tx1">
                    <a:tint val="75000"/>
                  </a:schemeClr>
                </a:solidFill>
              </a:defRPr>
            </a:lvl6pPr>
            <a:lvl7pPr marL="10033803" indent="0" algn="ctr">
              <a:buNone/>
              <a:defRPr>
                <a:solidFill>
                  <a:schemeClr val="tx1">
                    <a:tint val="75000"/>
                  </a:schemeClr>
                </a:solidFill>
              </a:defRPr>
            </a:lvl7pPr>
            <a:lvl8pPr marL="11706103" indent="0" algn="ctr">
              <a:buNone/>
              <a:defRPr>
                <a:solidFill>
                  <a:schemeClr val="tx1">
                    <a:tint val="75000"/>
                  </a:schemeClr>
                </a:solidFill>
              </a:defRPr>
            </a:lvl8pPr>
            <a:lvl9pPr marL="1337840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23508FF-519A-5247-A55B-6160E89D8571}" type="datetimeFigureOut">
              <a:rPr lang="en-US" smtClean="0"/>
              <a:t>12/17/2021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7CC67-5F63-EC4C-8EE0-AD36DF5A3CBE}" type="slidenum">
              <a:rPr lang="en-US" smtClean="0"/>
              <a:t>‹#›</a:t>
            </a:fld>
            <a:endParaRPr lang="en-US"/>
          </a:p>
        </p:txBody>
      </p:sp>
    </p:spTree>
    <p:extLst>
      <p:ext uri="{BB962C8B-B14F-4D97-AF65-F5344CB8AC3E}">
        <p14:creationId xmlns:p14="http://schemas.microsoft.com/office/powerpoint/2010/main" val="1568592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3508FF-519A-5247-A55B-6160E89D8571}" type="datetimeFigureOut">
              <a:rPr lang="en-US" smtClean="0"/>
              <a:t>12/17/2021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7CC67-5F63-EC4C-8EE0-AD36DF5A3CBE}" type="slidenum">
              <a:rPr lang="en-US" smtClean="0"/>
              <a:t>‹#›</a:t>
            </a:fld>
            <a:endParaRPr lang="en-US"/>
          </a:p>
        </p:txBody>
      </p:sp>
    </p:spTree>
    <p:extLst>
      <p:ext uri="{BB962C8B-B14F-4D97-AF65-F5344CB8AC3E}">
        <p14:creationId xmlns:p14="http://schemas.microsoft.com/office/powerpoint/2010/main" val="533985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1284548" y="2589575"/>
            <a:ext cx="34530082" cy="552247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74799" y="2589575"/>
            <a:ext cx="102985361" cy="552247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3508FF-519A-5247-A55B-6160E89D8571}" type="datetimeFigureOut">
              <a:rPr lang="en-US" smtClean="0"/>
              <a:t>12/17/2021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7CC67-5F63-EC4C-8EE0-AD36DF5A3CBE}" type="slidenum">
              <a:rPr lang="en-US" smtClean="0"/>
              <a:t>‹#›</a:t>
            </a:fld>
            <a:endParaRPr lang="en-US"/>
          </a:p>
        </p:txBody>
      </p:sp>
    </p:spTree>
    <p:extLst>
      <p:ext uri="{BB962C8B-B14F-4D97-AF65-F5344CB8AC3E}">
        <p14:creationId xmlns:p14="http://schemas.microsoft.com/office/powerpoint/2010/main" val="2265066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3508FF-519A-5247-A55B-6160E89D8571}" type="datetimeFigureOut">
              <a:rPr lang="en-US" smtClean="0"/>
              <a:t>12/17/2021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7CC67-5F63-EC4C-8EE0-AD36DF5A3CBE}" type="slidenum">
              <a:rPr lang="en-US" smtClean="0"/>
              <a:t>‹#›</a:t>
            </a:fld>
            <a:endParaRPr lang="en-US"/>
          </a:p>
        </p:txBody>
      </p:sp>
    </p:spTree>
    <p:extLst>
      <p:ext uri="{BB962C8B-B14F-4D97-AF65-F5344CB8AC3E}">
        <p14:creationId xmlns:p14="http://schemas.microsoft.com/office/powerpoint/2010/main" val="1252063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59352" y="13537958"/>
            <a:ext cx="31843901" cy="4184282"/>
          </a:xfrm>
        </p:spPr>
        <p:txBody>
          <a:bodyPr anchor="t"/>
          <a:lstStyle>
            <a:lvl1pPr algn="l">
              <a:defRPr sz="14600" b="1" cap="all"/>
            </a:lvl1pPr>
          </a:lstStyle>
          <a:p>
            <a:r>
              <a:rPr lang="en-US"/>
              <a:t>Click to edit Master title style</a:t>
            </a:r>
          </a:p>
        </p:txBody>
      </p:sp>
      <p:sp>
        <p:nvSpPr>
          <p:cNvPr id="3" name="Text Placeholder 2"/>
          <p:cNvSpPr>
            <a:spLocks noGrp="1"/>
          </p:cNvSpPr>
          <p:nvPr>
            <p:ph type="body" idx="1"/>
          </p:nvPr>
        </p:nvSpPr>
        <p:spPr>
          <a:xfrm>
            <a:off x="2959352" y="8929397"/>
            <a:ext cx="31843901" cy="4608561"/>
          </a:xfrm>
        </p:spPr>
        <p:txBody>
          <a:bodyPr anchor="b"/>
          <a:lstStyle>
            <a:lvl1pPr marL="0" indent="0">
              <a:buNone/>
              <a:defRPr sz="7300">
                <a:solidFill>
                  <a:schemeClr val="tx1">
                    <a:tint val="75000"/>
                  </a:schemeClr>
                </a:solidFill>
              </a:defRPr>
            </a:lvl1pPr>
            <a:lvl2pPr marL="1672300" indent="0">
              <a:buNone/>
              <a:defRPr sz="6600">
                <a:solidFill>
                  <a:schemeClr val="tx1">
                    <a:tint val="75000"/>
                  </a:schemeClr>
                </a:solidFill>
              </a:defRPr>
            </a:lvl2pPr>
            <a:lvl3pPr marL="3344601" indent="0">
              <a:buNone/>
              <a:defRPr sz="5900">
                <a:solidFill>
                  <a:schemeClr val="tx1">
                    <a:tint val="75000"/>
                  </a:schemeClr>
                </a:solidFill>
              </a:defRPr>
            </a:lvl3pPr>
            <a:lvl4pPr marL="5016901" indent="0">
              <a:buNone/>
              <a:defRPr sz="5100">
                <a:solidFill>
                  <a:schemeClr val="tx1">
                    <a:tint val="75000"/>
                  </a:schemeClr>
                </a:solidFill>
              </a:defRPr>
            </a:lvl4pPr>
            <a:lvl5pPr marL="6689202" indent="0">
              <a:buNone/>
              <a:defRPr sz="5100">
                <a:solidFill>
                  <a:schemeClr val="tx1">
                    <a:tint val="75000"/>
                  </a:schemeClr>
                </a:solidFill>
              </a:defRPr>
            </a:lvl5pPr>
            <a:lvl6pPr marL="8361502" indent="0">
              <a:buNone/>
              <a:defRPr sz="5100">
                <a:solidFill>
                  <a:schemeClr val="tx1">
                    <a:tint val="75000"/>
                  </a:schemeClr>
                </a:solidFill>
              </a:defRPr>
            </a:lvl6pPr>
            <a:lvl7pPr marL="10033803" indent="0">
              <a:buNone/>
              <a:defRPr sz="5100">
                <a:solidFill>
                  <a:schemeClr val="tx1">
                    <a:tint val="75000"/>
                  </a:schemeClr>
                </a:solidFill>
              </a:defRPr>
            </a:lvl7pPr>
            <a:lvl8pPr marL="11706103" indent="0">
              <a:buNone/>
              <a:defRPr sz="5100">
                <a:solidFill>
                  <a:schemeClr val="tx1">
                    <a:tint val="75000"/>
                  </a:schemeClr>
                </a:solidFill>
              </a:defRPr>
            </a:lvl8pPr>
            <a:lvl9pPr marL="13378404" indent="0">
              <a:buNone/>
              <a:defRPr sz="51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3508FF-519A-5247-A55B-6160E89D8571}" type="datetimeFigureOut">
              <a:rPr lang="en-US" smtClean="0"/>
              <a:t>12/17/2021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7CC67-5F63-EC4C-8EE0-AD36DF5A3CBE}" type="slidenum">
              <a:rPr lang="en-US" smtClean="0"/>
              <a:t>‹#›</a:t>
            </a:fld>
            <a:endParaRPr lang="en-US"/>
          </a:p>
        </p:txBody>
      </p:sp>
    </p:spTree>
    <p:extLst>
      <p:ext uri="{BB962C8B-B14F-4D97-AF65-F5344CB8AC3E}">
        <p14:creationId xmlns:p14="http://schemas.microsoft.com/office/powerpoint/2010/main" val="724273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74798" y="15103407"/>
            <a:ext cx="68754471" cy="42710887"/>
          </a:xfrm>
        </p:spPr>
        <p:txBody>
          <a:bodyPr/>
          <a:lstStyle>
            <a:lvl1pPr>
              <a:defRPr sz="10200"/>
            </a:lvl1pPr>
            <a:lvl2pPr>
              <a:defRPr sz="8800"/>
            </a:lvl2pPr>
            <a:lvl3pPr>
              <a:defRPr sz="7300"/>
            </a:lvl3pPr>
            <a:lvl4pPr>
              <a:defRPr sz="6600"/>
            </a:lvl4pPr>
            <a:lvl5pPr>
              <a:defRPr sz="6600"/>
            </a:lvl5pPr>
            <a:lvl6pPr>
              <a:defRPr sz="6600"/>
            </a:lvl6pPr>
            <a:lvl7pPr>
              <a:defRPr sz="6600"/>
            </a:lvl7pPr>
            <a:lvl8pPr>
              <a:defRPr sz="6600"/>
            </a:lvl8pPr>
            <a:lvl9pPr>
              <a:defRPr sz="6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7053657" y="15103407"/>
            <a:ext cx="68760973" cy="42710887"/>
          </a:xfrm>
        </p:spPr>
        <p:txBody>
          <a:bodyPr/>
          <a:lstStyle>
            <a:lvl1pPr>
              <a:defRPr sz="10200"/>
            </a:lvl1pPr>
            <a:lvl2pPr>
              <a:defRPr sz="8800"/>
            </a:lvl2pPr>
            <a:lvl3pPr>
              <a:defRPr sz="7300"/>
            </a:lvl3pPr>
            <a:lvl4pPr>
              <a:defRPr sz="6600"/>
            </a:lvl4pPr>
            <a:lvl5pPr>
              <a:defRPr sz="6600"/>
            </a:lvl5pPr>
            <a:lvl6pPr>
              <a:defRPr sz="6600"/>
            </a:lvl6pPr>
            <a:lvl7pPr>
              <a:defRPr sz="6600"/>
            </a:lvl7pPr>
            <a:lvl8pPr>
              <a:defRPr sz="6600"/>
            </a:lvl8pPr>
            <a:lvl9pPr>
              <a:defRPr sz="6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3508FF-519A-5247-A55B-6160E89D8571}" type="datetimeFigureOut">
              <a:rPr lang="en-US" smtClean="0"/>
              <a:t>12/17/2021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87CC67-5F63-EC4C-8EE0-AD36DF5A3CBE}" type="slidenum">
              <a:rPr lang="en-US" smtClean="0"/>
              <a:t>‹#›</a:t>
            </a:fld>
            <a:endParaRPr lang="en-US"/>
          </a:p>
        </p:txBody>
      </p:sp>
    </p:spTree>
    <p:extLst>
      <p:ext uri="{BB962C8B-B14F-4D97-AF65-F5344CB8AC3E}">
        <p14:creationId xmlns:p14="http://schemas.microsoft.com/office/powerpoint/2010/main" val="4223282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73171" y="843685"/>
            <a:ext cx="33717072" cy="351128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873171" y="4715853"/>
            <a:ext cx="16552847" cy="1965343"/>
          </a:xfrm>
        </p:spPr>
        <p:txBody>
          <a:bodyPr anchor="b"/>
          <a:lstStyle>
            <a:lvl1pPr marL="0" indent="0">
              <a:buNone/>
              <a:defRPr sz="8800" b="1"/>
            </a:lvl1pPr>
            <a:lvl2pPr marL="1672300" indent="0">
              <a:buNone/>
              <a:defRPr sz="7300" b="1"/>
            </a:lvl2pPr>
            <a:lvl3pPr marL="3344601" indent="0">
              <a:buNone/>
              <a:defRPr sz="6600" b="1"/>
            </a:lvl3pPr>
            <a:lvl4pPr marL="5016901" indent="0">
              <a:buNone/>
              <a:defRPr sz="5900" b="1"/>
            </a:lvl4pPr>
            <a:lvl5pPr marL="6689202" indent="0">
              <a:buNone/>
              <a:defRPr sz="5900" b="1"/>
            </a:lvl5pPr>
            <a:lvl6pPr marL="8361502" indent="0">
              <a:buNone/>
              <a:defRPr sz="5900" b="1"/>
            </a:lvl6pPr>
            <a:lvl7pPr marL="10033803" indent="0">
              <a:buNone/>
              <a:defRPr sz="5900" b="1"/>
            </a:lvl7pPr>
            <a:lvl8pPr marL="11706103" indent="0">
              <a:buNone/>
              <a:defRPr sz="5900" b="1"/>
            </a:lvl8pPr>
            <a:lvl9pPr marL="13378404" indent="0">
              <a:buNone/>
              <a:defRPr sz="5900" b="1"/>
            </a:lvl9pPr>
          </a:lstStyle>
          <a:p>
            <a:pPr lvl="0"/>
            <a:r>
              <a:rPr lang="en-US"/>
              <a:t>Click to edit Master text styles</a:t>
            </a:r>
          </a:p>
        </p:txBody>
      </p:sp>
      <p:sp>
        <p:nvSpPr>
          <p:cNvPr id="4" name="Content Placeholder 3"/>
          <p:cNvSpPr>
            <a:spLocks noGrp="1"/>
          </p:cNvSpPr>
          <p:nvPr>
            <p:ph sz="half" idx="2"/>
          </p:nvPr>
        </p:nvSpPr>
        <p:spPr>
          <a:xfrm>
            <a:off x="1873171" y="6681196"/>
            <a:ext cx="16552847" cy="12138320"/>
          </a:xfrm>
        </p:spPr>
        <p:txBody>
          <a:bodyPr/>
          <a:lstStyle>
            <a:lvl1pPr>
              <a:defRPr sz="8800"/>
            </a:lvl1pPr>
            <a:lvl2pPr>
              <a:defRPr sz="7300"/>
            </a:lvl2pPr>
            <a:lvl3pPr>
              <a:defRPr sz="6600"/>
            </a:lvl3pPr>
            <a:lvl4pPr>
              <a:defRPr sz="5900"/>
            </a:lvl4pPr>
            <a:lvl5pPr>
              <a:defRPr sz="5900"/>
            </a:lvl5pPr>
            <a:lvl6pPr>
              <a:defRPr sz="5900"/>
            </a:lvl6pPr>
            <a:lvl7pPr>
              <a:defRPr sz="5900"/>
            </a:lvl7pPr>
            <a:lvl8pPr>
              <a:defRPr sz="5900"/>
            </a:lvl8pPr>
            <a:lvl9pPr>
              <a:defRPr sz="5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030895" y="4715853"/>
            <a:ext cx="16559349" cy="1965343"/>
          </a:xfrm>
        </p:spPr>
        <p:txBody>
          <a:bodyPr anchor="b"/>
          <a:lstStyle>
            <a:lvl1pPr marL="0" indent="0">
              <a:buNone/>
              <a:defRPr sz="8800" b="1"/>
            </a:lvl1pPr>
            <a:lvl2pPr marL="1672300" indent="0">
              <a:buNone/>
              <a:defRPr sz="7300" b="1"/>
            </a:lvl2pPr>
            <a:lvl3pPr marL="3344601" indent="0">
              <a:buNone/>
              <a:defRPr sz="6600" b="1"/>
            </a:lvl3pPr>
            <a:lvl4pPr marL="5016901" indent="0">
              <a:buNone/>
              <a:defRPr sz="5900" b="1"/>
            </a:lvl4pPr>
            <a:lvl5pPr marL="6689202" indent="0">
              <a:buNone/>
              <a:defRPr sz="5900" b="1"/>
            </a:lvl5pPr>
            <a:lvl6pPr marL="8361502" indent="0">
              <a:buNone/>
              <a:defRPr sz="5900" b="1"/>
            </a:lvl6pPr>
            <a:lvl7pPr marL="10033803" indent="0">
              <a:buNone/>
              <a:defRPr sz="5900" b="1"/>
            </a:lvl7pPr>
            <a:lvl8pPr marL="11706103" indent="0">
              <a:buNone/>
              <a:defRPr sz="5900" b="1"/>
            </a:lvl8pPr>
            <a:lvl9pPr marL="13378404" indent="0">
              <a:buNone/>
              <a:defRPr sz="5900" b="1"/>
            </a:lvl9pPr>
          </a:lstStyle>
          <a:p>
            <a:pPr lvl="0"/>
            <a:r>
              <a:rPr lang="en-US"/>
              <a:t>Click to edit Master text styles</a:t>
            </a:r>
          </a:p>
        </p:txBody>
      </p:sp>
      <p:sp>
        <p:nvSpPr>
          <p:cNvPr id="6" name="Content Placeholder 5"/>
          <p:cNvSpPr>
            <a:spLocks noGrp="1"/>
          </p:cNvSpPr>
          <p:nvPr>
            <p:ph sz="quarter" idx="4"/>
          </p:nvPr>
        </p:nvSpPr>
        <p:spPr>
          <a:xfrm>
            <a:off x="19030895" y="6681196"/>
            <a:ext cx="16559349" cy="12138320"/>
          </a:xfrm>
        </p:spPr>
        <p:txBody>
          <a:bodyPr/>
          <a:lstStyle>
            <a:lvl1pPr>
              <a:defRPr sz="8800"/>
            </a:lvl1pPr>
            <a:lvl2pPr>
              <a:defRPr sz="7300"/>
            </a:lvl2pPr>
            <a:lvl3pPr>
              <a:defRPr sz="6600"/>
            </a:lvl3pPr>
            <a:lvl4pPr>
              <a:defRPr sz="5900"/>
            </a:lvl4pPr>
            <a:lvl5pPr>
              <a:defRPr sz="5900"/>
            </a:lvl5pPr>
            <a:lvl6pPr>
              <a:defRPr sz="5900"/>
            </a:lvl6pPr>
            <a:lvl7pPr>
              <a:defRPr sz="5900"/>
            </a:lvl7pPr>
            <a:lvl8pPr>
              <a:defRPr sz="5900"/>
            </a:lvl8pPr>
            <a:lvl9pPr>
              <a:defRPr sz="5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23508FF-519A-5247-A55B-6160E89D8571}" type="datetimeFigureOut">
              <a:rPr lang="en-US" smtClean="0"/>
              <a:t>12/17/2021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87CC67-5F63-EC4C-8EE0-AD36DF5A3CBE}" type="slidenum">
              <a:rPr lang="en-US" smtClean="0"/>
              <a:t>‹#›</a:t>
            </a:fld>
            <a:endParaRPr lang="en-US"/>
          </a:p>
        </p:txBody>
      </p:sp>
    </p:spTree>
    <p:extLst>
      <p:ext uri="{BB962C8B-B14F-4D97-AF65-F5344CB8AC3E}">
        <p14:creationId xmlns:p14="http://schemas.microsoft.com/office/powerpoint/2010/main" val="123966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23508FF-519A-5247-A55B-6160E89D8571}" type="datetimeFigureOut">
              <a:rPr lang="en-US" smtClean="0"/>
              <a:t>12/17/2021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87CC67-5F63-EC4C-8EE0-AD36DF5A3CBE}" type="slidenum">
              <a:rPr lang="en-US" smtClean="0"/>
              <a:t>‹#›</a:t>
            </a:fld>
            <a:endParaRPr lang="en-US"/>
          </a:p>
        </p:txBody>
      </p:sp>
    </p:spTree>
    <p:extLst>
      <p:ext uri="{BB962C8B-B14F-4D97-AF65-F5344CB8AC3E}">
        <p14:creationId xmlns:p14="http://schemas.microsoft.com/office/powerpoint/2010/main" val="417301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3508FF-519A-5247-A55B-6160E89D8571}" type="datetimeFigureOut">
              <a:rPr lang="en-US" smtClean="0"/>
              <a:t>12/17/2021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87CC67-5F63-EC4C-8EE0-AD36DF5A3CBE}" type="slidenum">
              <a:rPr lang="en-US" smtClean="0"/>
              <a:t>‹#›</a:t>
            </a:fld>
            <a:endParaRPr lang="en-US"/>
          </a:p>
        </p:txBody>
      </p:sp>
    </p:spTree>
    <p:extLst>
      <p:ext uri="{BB962C8B-B14F-4D97-AF65-F5344CB8AC3E}">
        <p14:creationId xmlns:p14="http://schemas.microsoft.com/office/powerpoint/2010/main" val="3586712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3173" y="838807"/>
            <a:ext cx="12325205" cy="3569807"/>
          </a:xfrm>
        </p:spPr>
        <p:txBody>
          <a:bodyPr anchor="b"/>
          <a:lstStyle>
            <a:lvl1pPr algn="l">
              <a:defRPr sz="7300" b="1"/>
            </a:lvl1pPr>
          </a:lstStyle>
          <a:p>
            <a:r>
              <a:rPr lang="en-US"/>
              <a:t>Click to edit Master title style</a:t>
            </a:r>
          </a:p>
        </p:txBody>
      </p:sp>
      <p:sp>
        <p:nvSpPr>
          <p:cNvPr id="3" name="Content Placeholder 2"/>
          <p:cNvSpPr>
            <a:spLocks noGrp="1"/>
          </p:cNvSpPr>
          <p:nvPr>
            <p:ph idx="1"/>
          </p:nvPr>
        </p:nvSpPr>
        <p:spPr>
          <a:xfrm>
            <a:off x="14647154" y="838809"/>
            <a:ext cx="20943089" cy="17980709"/>
          </a:xfrm>
        </p:spPr>
        <p:txBody>
          <a:bodyPr/>
          <a:lstStyle>
            <a:lvl1pPr>
              <a:defRPr sz="11700"/>
            </a:lvl1pPr>
            <a:lvl2pPr>
              <a:defRPr sz="10200"/>
            </a:lvl2pPr>
            <a:lvl3pPr>
              <a:defRPr sz="88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73173" y="4408616"/>
            <a:ext cx="12325205" cy="14410902"/>
          </a:xfrm>
        </p:spPr>
        <p:txBody>
          <a:bodyPr/>
          <a:lstStyle>
            <a:lvl1pPr marL="0" indent="0">
              <a:buNone/>
              <a:defRPr sz="5100"/>
            </a:lvl1pPr>
            <a:lvl2pPr marL="1672300" indent="0">
              <a:buNone/>
              <a:defRPr sz="4400"/>
            </a:lvl2pPr>
            <a:lvl3pPr marL="3344601" indent="0">
              <a:buNone/>
              <a:defRPr sz="3700"/>
            </a:lvl3pPr>
            <a:lvl4pPr marL="5016901" indent="0">
              <a:buNone/>
              <a:defRPr sz="3300"/>
            </a:lvl4pPr>
            <a:lvl5pPr marL="6689202" indent="0">
              <a:buNone/>
              <a:defRPr sz="3300"/>
            </a:lvl5pPr>
            <a:lvl6pPr marL="8361502" indent="0">
              <a:buNone/>
              <a:defRPr sz="3300"/>
            </a:lvl6pPr>
            <a:lvl7pPr marL="10033803" indent="0">
              <a:buNone/>
              <a:defRPr sz="3300"/>
            </a:lvl7pPr>
            <a:lvl8pPr marL="11706103" indent="0">
              <a:buNone/>
              <a:defRPr sz="3300"/>
            </a:lvl8pPr>
            <a:lvl9pPr marL="13378404" indent="0">
              <a:buNone/>
              <a:defRPr sz="3300"/>
            </a:lvl9pPr>
          </a:lstStyle>
          <a:p>
            <a:pPr lvl="0"/>
            <a:r>
              <a:rPr lang="en-US"/>
              <a:t>Click to edit Master text styles</a:t>
            </a:r>
          </a:p>
        </p:txBody>
      </p:sp>
      <p:sp>
        <p:nvSpPr>
          <p:cNvPr id="5" name="Date Placeholder 4"/>
          <p:cNvSpPr>
            <a:spLocks noGrp="1"/>
          </p:cNvSpPr>
          <p:nvPr>
            <p:ph type="dt" sz="half" idx="10"/>
          </p:nvPr>
        </p:nvSpPr>
        <p:spPr/>
        <p:txBody>
          <a:bodyPr/>
          <a:lstStyle/>
          <a:p>
            <a:fld id="{D23508FF-519A-5247-A55B-6160E89D8571}" type="datetimeFigureOut">
              <a:rPr lang="en-US" smtClean="0"/>
              <a:t>12/17/2021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87CC67-5F63-EC4C-8EE0-AD36DF5A3CBE}" type="slidenum">
              <a:rPr lang="en-US" smtClean="0"/>
              <a:t>‹#›</a:t>
            </a:fld>
            <a:endParaRPr lang="en-US"/>
          </a:p>
        </p:txBody>
      </p:sp>
    </p:spTree>
    <p:extLst>
      <p:ext uri="{BB962C8B-B14F-4D97-AF65-F5344CB8AC3E}">
        <p14:creationId xmlns:p14="http://schemas.microsoft.com/office/powerpoint/2010/main" val="3783843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43091" y="14747399"/>
            <a:ext cx="22478048" cy="1741014"/>
          </a:xfrm>
        </p:spPr>
        <p:txBody>
          <a:bodyPr anchor="b"/>
          <a:lstStyle>
            <a:lvl1pPr algn="l">
              <a:defRPr sz="7300" b="1"/>
            </a:lvl1pPr>
          </a:lstStyle>
          <a:p>
            <a:r>
              <a:rPr lang="en-US"/>
              <a:t>Click to edit Master title style</a:t>
            </a:r>
          </a:p>
        </p:txBody>
      </p:sp>
      <p:sp>
        <p:nvSpPr>
          <p:cNvPr id="3" name="Picture Placeholder 2"/>
          <p:cNvSpPr>
            <a:spLocks noGrp="1"/>
          </p:cNvSpPr>
          <p:nvPr>
            <p:ph type="pic" idx="1"/>
          </p:nvPr>
        </p:nvSpPr>
        <p:spPr>
          <a:xfrm>
            <a:off x="7343091" y="1882439"/>
            <a:ext cx="22478048" cy="12640628"/>
          </a:xfrm>
        </p:spPr>
        <p:txBody>
          <a:bodyPr/>
          <a:lstStyle>
            <a:lvl1pPr marL="0" indent="0">
              <a:buNone/>
              <a:defRPr sz="11700"/>
            </a:lvl1pPr>
            <a:lvl2pPr marL="1672300" indent="0">
              <a:buNone/>
              <a:defRPr sz="10200"/>
            </a:lvl2pPr>
            <a:lvl3pPr marL="3344601" indent="0">
              <a:buNone/>
              <a:defRPr sz="8800"/>
            </a:lvl3pPr>
            <a:lvl4pPr marL="5016901" indent="0">
              <a:buNone/>
              <a:defRPr sz="7300"/>
            </a:lvl4pPr>
            <a:lvl5pPr marL="6689202" indent="0">
              <a:buNone/>
              <a:defRPr sz="7300"/>
            </a:lvl5pPr>
            <a:lvl6pPr marL="8361502" indent="0">
              <a:buNone/>
              <a:defRPr sz="7300"/>
            </a:lvl6pPr>
            <a:lvl7pPr marL="10033803" indent="0">
              <a:buNone/>
              <a:defRPr sz="7300"/>
            </a:lvl7pPr>
            <a:lvl8pPr marL="11706103" indent="0">
              <a:buNone/>
              <a:defRPr sz="7300"/>
            </a:lvl8pPr>
            <a:lvl9pPr marL="13378404" indent="0">
              <a:buNone/>
              <a:defRPr sz="7300"/>
            </a:lvl9pPr>
          </a:lstStyle>
          <a:p>
            <a:endParaRPr lang="en-US"/>
          </a:p>
        </p:txBody>
      </p:sp>
      <p:sp>
        <p:nvSpPr>
          <p:cNvPr id="4" name="Text Placeholder 3"/>
          <p:cNvSpPr>
            <a:spLocks noGrp="1"/>
          </p:cNvSpPr>
          <p:nvPr>
            <p:ph type="body" sz="half" idx="2"/>
          </p:nvPr>
        </p:nvSpPr>
        <p:spPr>
          <a:xfrm>
            <a:off x="7343091" y="16488413"/>
            <a:ext cx="22478048" cy="2472529"/>
          </a:xfrm>
        </p:spPr>
        <p:txBody>
          <a:bodyPr/>
          <a:lstStyle>
            <a:lvl1pPr marL="0" indent="0">
              <a:buNone/>
              <a:defRPr sz="5100"/>
            </a:lvl1pPr>
            <a:lvl2pPr marL="1672300" indent="0">
              <a:buNone/>
              <a:defRPr sz="4400"/>
            </a:lvl2pPr>
            <a:lvl3pPr marL="3344601" indent="0">
              <a:buNone/>
              <a:defRPr sz="3700"/>
            </a:lvl3pPr>
            <a:lvl4pPr marL="5016901" indent="0">
              <a:buNone/>
              <a:defRPr sz="3300"/>
            </a:lvl4pPr>
            <a:lvl5pPr marL="6689202" indent="0">
              <a:buNone/>
              <a:defRPr sz="3300"/>
            </a:lvl5pPr>
            <a:lvl6pPr marL="8361502" indent="0">
              <a:buNone/>
              <a:defRPr sz="3300"/>
            </a:lvl6pPr>
            <a:lvl7pPr marL="10033803" indent="0">
              <a:buNone/>
              <a:defRPr sz="3300"/>
            </a:lvl7pPr>
            <a:lvl8pPr marL="11706103" indent="0">
              <a:buNone/>
              <a:defRPr sz="3300"/>
            </a:lvl8pPr>
            <a:lvl9pPr marL="13378404" indent="0">
              <a:buNone/>
              <a:defRPr sz="3300"/>
            </a:lvl9pPr>
          </a:lstStyle>
          <a:p>
            <a:pPr lvl="0"/>
            <a:r>
              <a:rPr lang="en-US"/>
              <a:t>Click to edit Master text styles</a:t>
            </a:r>
          </a:p>
        </p:txBody>
      </p:sp>
      <p:sp>
        <p:nvSpPr>
          <p:cNvPr id="5" name="Date Placeholder 4"/>
          <p:cNvSpPr>
            <a:spLocks noGrp="1"/>
          </p:cNvSpPr>
          <p:nvPr>
            <p:ph type="dt" sz="half" idx="10"/>
          </p:nvPr>
        </p:nvSpPr>
        <p:spPr/>
        <p:txBody>
          <a:bodyPr/>
          <a:lstStyle/>
          <a:p>
            <a:fld id="{D23508FF-519A-5247-A55B-6160E89D8571}" type="datetimeFigureOut">
              <a:rPr lang="en-US" smtClean="0"/>
              <a:t>12/17/2021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87CC67-5F63-EC4C-8EE0-AD36DF5A3CBE}" type="slidenum">
              <a:rPr lang="en-US" smtClean="0"/>
              <a:t>‹#›</a:t>
            </a:fld>
            <a:endParaRPr lang="en-US"/>
          </a:p>
        </p:txBody>
      </p:sp>
    </p:spTree>
    <p:extLst>
      <p:ext uri="{BB962C8B-B14F-4D97-AF65-F5344CB8AC3E}">
        <p14:creationId xmlns:p14="http://schemas.microsoft.com/office/powerpoint/2010/main" val="124250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73171" y="843685"/>
            <a:ext cx="33717072" cy="3511286"/>
          </a:xfrm>
          <a:prstGeom prst="rect">
            <a:avLst/>
          </a:prstGeom>
        </p:spPr>
        <p:txBody>
          <a:bodyPr vert="horz" lIns="334460" tIns="167230" rIns="334460" bIns="167230" rtlCol="0" anchor="ctr">
            <a:normAutofit/>
          </a:bodyPr>
          <a:lstStyle/>
          <a:p>
            <a:r>
              <a:rPr lang="en-US"/>
              <a:t>Click to edit Master title style</a:t>
            </a:r>
          </a:p>
        </p:txBody>
      </p:sp>
      <p:sp>
        <p:nvSpPr>
          <p:cNvPr id="3" name="Text Placeholder 2"/>
          <p:cNvSpPr>
            <a:spLocks noGrp="1"/>
          </p:cNvSpPr>
          <p:nvPr>
            <p:ph type="body" idx="1"/>
          </p:nvPr>
        </p:nvSpPr>
        <p:spPr>
          <a:xfrm>
            <a:off x="1873171" y="4915801"/>
            <a:ext cx="33717072" cy="13903717"/>
          </a:xfrm>
          <a:prstGeom prst="rect">
            <a:avLst/>
          </a:prstGeom>
        </p:spPr>
        <p:txBody>
          <a:bodyPr vert="horz" lIns="334460" tIns="167230" rIns="334460" bIns="16723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73171" y="19526650"/>
            <a:ext cx="8741463" cy="1121661"/>
          </a:xfrm>
          <a:prstGeom prst="rect">
            <a:avLst/>
          </a:prstGeom>
        </p:spPr>
        <p:txBody>
          <a:bodyPr vert="horz" lIns="334460" tIns="167230" rIns="334460" bIns="167230" rtlCol="0" anchor="ctr"/>
          <a:lstStyle>
            <a:lvl1pPr algn="l">
              <a:defRPr sz="4400">
                <a:solidFill>
                  <a:schemeClr val="tx1">
                    <a:tint val="75000"/>
                  </a:schemeClr>
                </a:solidFill>
              </a:defRPr>
            </a:lvl1pPr>
          </a:lstStyle>
          <a:p>
            <a:fld id="{D23508FF-519A-5247-A55B-6160E89D8571}" type="datetimeFigureOut">
              <a:rPr lang="en-US" smtClean="0"/>
              <a:t>12/17/2021</a:t>
            </a:fld>
            <a:endParaRPr lang="en-US"/>
          </a:p>
        </p:txBody>
      </p:sp>
      <p:sp>
        <p:nvSpPr>
          <p:cNvPr id="5" name="Footer Placeholder 4"/>
          <p:cNvSpPr>
            <a:spLocks noGrp="1"/>
          </p:cNvSpPr>
          <p:nvPr>
            <p:ph type="ftr" sz="quarter" idx="3"/>
          </p:nvPr>
        </p:nvSpPr>
        <p:spPr>
          <a:xfrm>
            <a:off x="12800000" y="19526650"/>
            <a:ext cx="11863414" cy="1121661"/>
          </a:xfrm>
          <a:prstGeom prst="rect">
            <a:avLst/>
          </a:prstGeom>
        </p:spPr>
        <p:txBody>
          <a:bodyPr vert="horz" lIns="334460" tIns="167230" rIns="334460" bIns="167230" rtlCol="0" anchor="ctr"/>
          <a:lstStyle>
            <a:lvl1pPr algn="ctr">
              <a:defRPr sz="4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6848779" y="19526650"/>
            <a:ext cx="8741463" cy="1121661"/>
          </a:xfrm>
          <a:prstGeom prst="rect">
            <a:avLst/>
          </a:prstGeom>
        </p:spPr>
        <p:txBody>
          <a:bodyPr vert="horz" lIns="334460" tIns="167230" rIns="334460" bIns="167230" rtlCol="0" anchor="ctr"/>
          <a:lstStyle>
            <a:lvl1pPr algn="r">
              <a:defRPr sz="4400">
                <a:solidFill>
                  <a:schemeClr val="tx1">
                    <a:tint val="75000"/>
                  </a:schemeClr>
                </a:solidFill>
              </a:defRPr>
            </a:lvl1pPr>
          </a:lstStyle>
          <a:p>
            <a:fld id="{1487CC67-5F63-EC4C-8EE0-AD36DF5A3CBE}" type="slidenum">
              <a:rPr lang="en-US" smtClean="0"/>
              <a:t>‹#›</a:t>
            </a:fld>
            <a:endParaRPr lang="en-US"/>
          </a:p>
        </p:txBody>
      </p:sp>
    </p:spTree>
    <p:extLst>
      <p:ext uri="{BB962C8B-B14F-4D97-AF65-F5344CB8AC3E}">
        <p14:creationId xmlns:p14="http://schemas.microsoft.com/office/powerpoint/2010/main" val="6895490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672300" rtl="0" eaLnBrk="1" latinLnBrk="0" hangingPunct="1">
        <a:spcBef>
          <a:spcPct val="0"/>
        </a:spcBef>
        <a:buNone/>
        <a:defRPr sz="16100" kern="1200">
          <a:solidFill>
            <a:schemeClr val="tx1"/>
          </a:solidFill>
          <a:latin typeface="+mj-lt"/>
          <a:ea typeface="+mj-ea"/>
          <a:cs typeface="+mj-cs"/>
        </a:defRPr>
      </a:lvl1pPr>
    </p:titleStyle>
    <p:bodyStyle>
      <a:lvl1pPr marL="1254225" indent="-1254225" algn="l" defTabSz="1672300" rtl="0" eaLnBrk="1" latinLnBrk="0" hangingPunct="1">
        <a:spcBef>
          <a:spcPct val="20000"/>
        </a:spcBef>
        <a:buFont typeface="Arial"/>
        <a:buChar char="•"/>
        <a:defRPr sz="11700" kern="1200">
          <a:solidFill>
            <a:schemeClr val="tx1"/>
          </a:solidFill>
          <a:latin typeface="+mn-lt"/>
          <a:ea typeface="+mn-ea"/>
          <a:cs typeface="+mn-cs"/>
        </a:defRPr>
      </a:lvl1pPr>
      <a:lvl2pPr marL="2717488" indent="-1045188" algn="l" defTabSz="1672300" rtl="0" eaLnBrk="1" latinLnBrk="0" hangingPunct="1">
        <a:spcBef>
          <a:spcPct val="20000"/>
        </a:spcBef>
        <a:buFont typeface="Arial"/>
        <a:buChar char="–"/>
        <a:defRPr sz="10200" kern="1200">
          <a:solidFill>
            <a:schemeClr val="tx1"/>
          </a:solidFill>
          <a:latin typeface="+mn-lt"/>
          <a:ea typeface="+mn-ea"/>
          <a:cs typeface="+mn-cs"/>
        </a:defRPr>
      </a:lvl2pPr>
      <a:lvl3pPr marL="4180751" indent="-836150" algn="l" defTabSz="1672300" rtl="0" eaLnBrk="1" latinLnBrk="0" hangingPunct="1">
        <a:spcBef>
          <a:spcPct val="20000"/>
        </a:spcBef>
        <a:buFont typeface="Arial"/>
        <a:buChar char="•"/>
        <a:defRPr sz="8800" kern="1200">
          <a:solidFill>
            <a:schemeClr val="tx1"/>
          </a:solidFill>
          <a:latin typeface="+mn-lt"/>
          <a:ea typeface="+mn-ea"/>
          <a:cs typeface="+mn-cs"/>
        </a:defRPr>
      </a:lvl3pPr>
      <a:lvl4pPr marL="5853052" indent="-836150" algn="l" defTabSz="1672300" rtl="0" eaLnBrk="1" latinLnBrk="0" hangingPunct="1">
        <a:spcBef>
          <a:spcPct val="20000"/>
        </a:spcBef>
        <a:buFont typeface="Arial"/>
        <a:buChar char="–"/>
        <a:defRPr sz="7300" kern="1200">
          <a:solidFill>
            <a:schemeClr val="tx1"/>
          </a:solidFill>
          <a:latin typeface="+mn-lt"/>
          <a:ea typeface="+mn-ea"/>
          <a:cs typeface="+mn-cs"/>
        </a:defRPr>
      </a:lvl4pPr>
      <a:lvl5pPr marL="7525352" indent="-836150" algn="l" defTabSz="1672300" rtl="0" eaLnBrk="1" latinLnBrk="0" hangingPunct="1">
        <a:spcBef>
          <a:spcPct val="20000"/>
        </a:spcBef>
        <a:buFont typeface="Arial"/>
        <a:buChar char="»"/>
        <a:defRPr sz="7300" kern="1200">
          <a:solidFill>
            <a:schemeClr val="tx1"/>
          </a:solidFill>
          <a:latin typeface="+mn-lt"/>
          <a:ea typeface="+mn-ea"/>
          <a:cs typeface="+mn-cs"/>
        </a:defRPr>
      </a:lvl5pPr>
      <a:lvl6pPr marL="9197652" indent="-836150" algn="l" defTabSz="1672300" rtl="0" eaLnBrk="1" latinLnBrk="0" hangingPunct="1">
        <a:spcBef>
          <a:spcPct val="20000"/>
        </a:spcBef>
        <a:buFont typeface="Arial"/>
        <a:buChar char="•"/>
        <a:defRPr sz="7300" kern="1200">
          <a:solidFill>
            <a:schemeClr val="tx1"/>
          </a:solidFill>
          <a:latin typeface="+mn-lt"/>
          <a:ea typeface="+mn-ea"/>
          <a:cs typeface="+mn-cs"/>
        </a:defRPr>
      </a:lvl6pPr>
      <a:lvl7pPr marL="10869953" indent="-836150" algn="l" defTabSz="1672300" rtl="0" eaLnBrk="1" latinLnBrk="0" hangingPunct="1">
        <a:spcBef>
          <a:spcPct val="20000"/>
        </a:spcBef>
        <a:buFont typeface="Arial"/>
        <a:buChar char="•"/>
        <a:defRPr sz="7300" kern="1200">
          <a:solidFill>
            <a:schemeClr val="tx1"/>
          </a:solidFill>
          <a:latin typeface="+mn-lt"/>
          <a:ea typeface="+mn-ea"/>
          <a:cs typeface="+mn-cs"/>
        </a:defRPr>
      </a:lvl7pPr>
      <a:lvl8pPr marL="12542253" indent="-836150" algn="l" defTabSz="1672300" rtl="0" eaLnBrk="1" latinLnBrk="0" hangingPunct="1">
        <a:spcBef>
          <a:spcPct val="20000"/>
        </a:spcBef>
        <a:buFont typeface="Arial"/>
        <a:buChar char="•"/>
        <a:defRPr sz="7300" kern="1200">
          <a:solidFill>
            <a:schemeClr val="tx1"/>
          </a:solidFill>
          <a:latin typeface="+mn-lt"/>
          <a:ea typeface="+mn-ea"/>
          <a:cs typeface="+mn-cs"/>
        </a:defRPr>
      </a:lvl8pPr>
      <a:lvl9pPr marL="14214554" indent="-836150" algn="l" defTabSz="1672300"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300" rtl="0" eaLnBrk="1" latinLnBrk="0" hangingPunct="1">
        <a:defRPr sz="6600" kern="1200">
          <a:solidFill>
            <a:schemeClr val="tx1"/>
          </a:solidFill>
          <a:latin typeface="+mn-lt"/>
          <a:ea typeface="+mn-ea"/>
          <a:cs typeface="+mn-cs"/>
        </a:defRPr>
      </a:lvl1pPr>
      <a:lvl2pPr marL="1672300" algn="l" defTabSz="1672300" rtl="0" eaLnBrk="1" latinLnBrk="0" hangingPunct="1">
        <a:defRPr sz="6600" kern="1200">
          <a:solidFill>
            <a:schemeClr val="tx1"/>
          </a:solidFill>
          <a:latin typeface="+mn-lt"/>
          <a:ea typeface="+mn-ea"/>
          <a:cs typeface="+mn-cs"/>
        </a:defRPr>
      </a:lvl2pPr>
      <a:lvl3pPr marL="3344601" algn="l" defTabSz="1672300" rtl="0" eaLnBrk="1" latinLnBrk="0" hangingPunct="1">
        <a:defRPr sz="6600" kern="1200">
          <a:solidFill>
            <a:schemeClr val="tx1"/>
          </a:solidFill>
          <a:latin typeface="+mn-lt"/>
          <a:ea typeface="+mn-ea"/>
          <a:cs typeface="+mn-cs"/>
        </a:defRPr>
      </a:lvl3pPr>
      <a:lvl4pPr marL="5016901" algn="l" defTabSz="1672300" rtl="0" eaLnBrk="1" latinLnBrk="0" hangingPunct="1">
        <a:defRPr sz="6600" kern="1200">
          <a:solidFill>
            <a:schemeClr val="tx1"/>
          </a:solidFill>
          <a:latin typeface="+mn-lt"/>
          <a:ea typeface="+mn-ea"/>
          <a:cs typeface="+mn-cs"/>
        </a:defRPr>
      </a:lvl4pPr>
      <a:lvl5pPr marL="6689202" algn="l" defTabSz="1672300" rtl="0" eaLnBrk="1" latinLnBrk="0" hangingPunct="1">
        <a:defRPr sz="6600" kern="1200">
          <a:solidFill>
            <a:schemeClr val="tx1"/>
          </a:solidFill>
          <a:latin typeface="+mn-lt"/>
          <a:ea typeface="+mn-ea"/>
          <a:cs typeface="+mn-cs"/>
        </a:defRPr>
      </a:lvl5pPr>
      <a:lvl6pPr marL="8361502" algn="l" defTabSz="1672300" rtl="0" eaLnBrk="1" latinLnBrk="0" hangingPunct="1">
        <a:defRPr sz="6600" kern="1200">
          <a:solidFill>
            <a:schemeClr val="tx1"/>
          </a:solidFill>
          <a:latin typeface="+mn-lt"/>
          <a:ea typeface="+mn-ea"/>
          <a:cs typeface="+mn-cs"/>
        </a:defRPr>
      </a:lvl6pPr>
      <a:lvl7pPr marL="10033803" algn="l" defTabSz="1672300" rtl="0" eaLnBrk="1" latinLnBrk="0" hangingPunct="1">
        <a:defRPr sz="6600" kern="1200">
          <a:solidFill>
            <a:schemeClr val="tx1"/>
          </a:solidFill>
          <a:latin typeface="+mn-lt"/>
          <a:ea typeface="+mn-ea"/>
          <a:cs typeface="+mn-cs"/>
        </a:defRPr>
      </a:lvl7pPr>
      <a:lvl8pPr marL="11706103" algn="l" defTabSz="1672300" rtl="0" eaLnBrk="1" latinLnBrk="0" hangingPunct="1">
        <a:defRPr sz="6600" kern="1200">
          <a:solidFill>
            <a:schemeClr val="tx1"/>
          </a:solidFill>
          <a:latin typeface="+mn-lt"/>
          <a:ea typeface="+mn-ea"/>
          <a:cs typeface="+mn-cs"/>
        </a:defRPr>
      </a:lvl8pPr>
      <a:lvl9pPr marL="13378404" algn="l" defTabSz="1672300" rtl="0" eaLnBrk="1" latinLnBrk="0" hangingPunct="1">
        <a:defRPr sz="6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tif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 Box 37"/>
          <p:cNvSpPr txBox="1">
            <a:spLocks noChangeArrowheads="1"/>
          </p:cNvSpPr>
          <p:nvPr/>
        </p:nvSpPr>
        <p:spPr bwMode="auto">
          <a:xfrm>
            <a:off x="205207" y="3590874"/>
            <a:ext cx="13185795" cy="5743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9321" tIns="69659" rIns="139321" bIns="69659" anchor="t">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marL="342900" indent="-342900">
              <a:lnSpc>
                <a:spcPct val="107000"/>
              </a:lnSpc>
              <a:spcAft>
                <a:spcPts val="800"/>
              </a:spcAft>
              <a:buFont typeface="Arial" panose="020B0604020202020204" pitchFamily="34" charset="0"/>
              <a:buChar char="•"/>
              <a:tabLst>
                <a:tab pos="457200" algn="l"/>
              </a:tabLst>
            </a:pPr>
            <a:r>
              <a:rPr lang="en-US" sz="3000" dirty="0">
                <a:latin typeface="Arial"/>
                <a:ea typeface="Malgun Gothic"/>
                <a:cs typeface="Arial"/>
              </a:rPr>
              <a:t>Given that various gaming activities (i.e., casinos, TV </a:t>
            </a:r>
            <a:r>
              <a:rPr lang="en-US" sz="3000" dirty="0">
                <a:effectLst/>
                <a:latin typeface="Arial"/>
                <a:ea typeface="Malgun Gothic"/>
                <a:cs typeface="Arial"/>
              </a:rPr>
              <a:t>and </a:t>
            </a:r>
            <a:r>
              <a:rPr lang="en-US" sz="3000" dirty="0">
                <a:latin typeface="Arial"/>
                <a:ea typeface="Malgun Gothic"/>
                <a:cs typeface="Arial"/>
              </a:rPr>
              <a:t>instant scratch lotteries, sports betting) are growing, COVID-19 related stress presents a severe threat </a:t>
            </a:r>
            <a:r>
              <a:rPr lang="en-US" sz="3000" dirty="0">
                <a:effectLst/>
                <a:latin typeface="Arial"/>
                <a:ea typeface="Malgun Gothic"/>
                <a:cs typeface="Arial"/>
              </a:rPr>
              <a:t>to </a:t>
            </a:r>
            <a:r>
              <a:rPr lang="en-US" sz="3000" dirty="0">
                <a:latin typeface="Arial"/>
                <a:ea typeface="Malgun Gothic"/>
                <a:cs typeface="Arial"/>
              </a:rPr>
              <a:t>worsen addictive behaviors </a:t>
            </a:r>
            <a:r>
              <a:rPr lang="en-US" sz="3000" dirty="0">
                <a:effectLst/>
                <a:latin typeface="Arial"/>
                <a:ea typeface="Malgun Gothic"/>
                <a:cs typeface="Arial"/>
              </a:rPr>
              <a:t>(</a:t>
            </a:r>
            <a:r>
              <a:rPr lang="en-US" sz="3000" dirty="0">
                <a:latin typeface="Arial"/>
                <a:ea typeface="Malgun Gothic"/>
                <a:cs typeface="Arial"/>
              </a:rPr>
              <a:t>Håkansson et al., 2020).</a:t>
            </a:r>
            <a:endParaRPr lang="en-US" dirty="0">
              <a:latin typeface="Arial"/>
              <a:ea typeface="Malgun Gothic"/>
              <a:cs typeface="Arial"/>
            </a:endParaRPr>
          </a:p>
          <a:p>
            <a:pPr marL="342900" indent="-342900">
              <a:lnSpc>
                <a:spcPct val="107000"/>
              </a:lnSpc>
              <a:spcAft>
                <a:spcPts val="800"/>
              </a:spcAft>
              <a:buFont typeface="Arial" panose="020B0604020202020204" pitchFamily="34" charset="0"/>
              <a:buChar char="•"/>
              <a:tabLst>
                <a:tab pos="457200" algn="l"/>
              </a:tabLst>
            </a:pPr>
            <a:r>
              <a:rPr lang="en-US" sz="3000" dirty="0">
                <a:latin typeface="Arial"/>
                <a:ea typeface="Malgun Gothic"/>
                <a:cs typeface="Arial"/>
              </a:rPr>
              <a:t>Furthermore</a:t>
            </a:r>
            <a:r>
              <a:rPr lang="en-US" sz="3000" dirty="0">
                <a:effectLst/>
                <a:latin typeface="Arial"/>
                <a:ea typeface="Malgun Gothic"/>
                <a:cs typeface="Arial"/>
              </a:rPr>
              <a:t>, </a:t>
            </a:r>
            <a:r>
              <a:rPr lang="en-US" sz="3000" dirty="0">
                <a:latin typeface="Arial"/>
                <a:ea typeface="Malgun Gothic"/>
                <a:cs typeface="Arial"/>
              </a:rPr>
              <a:t>since certain forms of gambling</a:t>
            </a:r>
            <a:r>
              <a:rPr lang="en-US" sz="3000" dirty="0">
                <a:effectLst/>
                <a:latin typeface="Arial"/>
                <a:ea typeface="Malgun Gothic"/>
                <a:cs typeface="Arial"/>
              </a:rPr>
              <a:t>, </a:t>
            </a:r>
            <a:r>
              <a:rPr lang="en-US" sz="3000" dirty="0">
                <a:latin typeface="Arial"/>
                <a:ea typeface="Malgun Gothic"/>
                <a:cs typeface="Arial"/>
              </a:rPr>
              <a:t>like internet-based </a:t>
            </a:r>
            <a:r>
              <a:rPr lang="en-US" sz="3000" dirty="0">
                <a:effectLst/>
                <a:latin typeface="Arial"/>
                <a:ea typeface="Malgun Gothic"/>
                <a:cs typeface="Arial"/>
              </a:rPr>
              <a:t>and </a:t>
            </a:r>
            <a:r>
              <a:rPr lang="en-US" sz="3000" dirty="0">
                <a:latin typeface="Arial"/>
                <a:ea typeface="Malgun Gothic"/>
                <a:cs typeface="Arial"/>
              </a:rPr>
              <a:t>other forms of gambling activities, could remain unchangeably available to these adults in the COVID-19 related confinement</a:t>
            </a:r>
            <a:r>
              <a:rPr lang="en-US" sz="3000" dirty="0">
                <a:effectLst/>
                <a:latin typeface="Arial"/>
                <a:ea typeface="Malgun Gothic"/>
                <a:cs typeface="Arial"/>
              </a:rPr>
              <a:t>, </a:t>
            </a:r>
            <a:r>
              <a:rPr lang="en-US" sz="3000" dirty="0">
                <a:latin typeface="Arial"/>
                <a:ea typeface="Malgun Gothic"/>
                <a:cs typeface="Arial"/>
              </a:rPr>
              <a:t>special attention </a:t>
            </a:r>
            <a:r>
              <a:rPr lang="en-US" sz="3000" dirty="0">
                <a:effectLst/>
                <a:latin typeface="Arial"/>
                <a:ea typeface="Malgun Gothic"/>
                <a:cs typeface="Arial"/>
              </a:rPr>
              <a:t>to the </a:t>
            </a:r>
            <a:r>
              <a:rPr lang="en-US" sz="3000" dirty="0">
                <a:latin typeface="Arial"/>
                <a:ea typeface="Malgun Gothic"/>
                <a:cs typeface="Arial"/>
              </a:rPr>
              <a:t>gambling </a:t>
            </a:r>
            <a:r>
              <a:rPr lang="en-US" sz="3000" dirty="0">
                <a:effectLst/>
                <a:latin typeface="Arial"/>
                <a:ea typeface="Malgun Gothic"/>
                <a:cs typeface="Arial"/>
              </a:rPr>
              <a:t>addiction </a:t>
            </a:r>
            <a:r>
              <a:rPr lang="en-US" sz="3000" dirty="0">
                <a:latin typeface="Arial"/>
                <a:ea typeface="Malgun Gothic"/>
                <a:cs typeface="Arial"/>
              </a:rPr>
              <a:t>as consequences of the COVID-19 pandemic is needed</a:t>
            </a:r>
            <a:r>
              <a:rPr lang="en-US" sz="3000" dirty="0">
                <a:effectLst/>
                <a:latin typeface="Arial"/>
                <a:ea typeface="Malgun Gothic"/>
                <a:cs typeface="Arial"/>
              </a:rPr>
              <a:t>.</a:t>
            </a:r>
            <a:r>
              <a:rPr lang="en-US" sz="3000" dirty="0">
                <a:latin typeface="Arial"/>
                <a:ea typeface="Malgun Gothic"/>
                <a:cs typeface="Arial"/>
              </a:rPr>
              <a:t> </a:t>
            </a:r>
            <a:endParaRPr lang="en-US" dirty="0">
              <a:latin typeface="Arial"/>
              <a:ea typeface="Malgun Gothic"/>
              <a:cs typeface="Arial"/>
            </a:endParaRPr>
          </a:p>
          <a:p>
            <a:pPr marL="342900" indent="-342900">
              <a:lnSpc>
                <a:spcPct val="107000"/>
              </a:lnSpc>
              <a:spcAft>
                <a:spcPts val="800"/>
              </a:spcAft>
              <a:buFont typeface="Arial" panose="020B0604020202020204" pitchFamily="34" charset="0"/>
              <a:buChar char="•"/>
              <a:tabLst>
                <a:tab pos="457200" algn="l"/>
              </a:tabLst>
            </a:pPr>
            <a:r>
              <a:rPr lang="en-US" sz="3000" dirty="0">
                <a:latin typeface="Arial"/>
                <a:ea typeface="Malgun Gothic"/>
                <a:cs typeface="Arial"/>
              </a:rPr>
              <a:t>The purpose of this study is </a:t>
            </a:r>
            <a:r>
              <a:rPr lang="en-US" sz="3000" dirty="0">
                <a:effectLst/>
                <a:latin typeface="Arial"/>
                <a:ea typeface="Malgun Gothic"/>
                <a:cs typeface="Arial"/>
              </a:rPr>
              <a:t>to </a:t>
            </a:r>
            <a:r>
              <a:rPr lang="en-US" sz="3000" dirty="0">
                <a:latin typeface="Arial"/>
                <a:ea typeface="Malgun Gothic"/>
                <a:cs typeface="Arial"/>
              </a:rPr>
              <a:t>examine and </a:t>
            </a:r>
            <a:r>
              <a:rPr lang="en-US" sz="3000" dirty="0">
                <a:effectLst/>
                <a:latin typeface="Arial"/>
                <a:ea typeface="Malgun Gothic"/>
                <a:cs typeface="Arial"/>
              </a:rPr>
              <a:t>identify </a:t>
            </a:r>
            <a:r>
              <a:rPr lang="en-US" sz="3000" dirty="0">
                <a:latin typeface="Arial"/>
                <a:ea typeface="Malgun Gothic"/>
                <a:cs typeface="Arial"/>
              </a:rPr>
              <a:t>intersections of </a:t>
            </a:r>
            <a:r>
              <a:rPr lang="en-US" sz="3000" dirty="0">
                <a:effectLst/>
                <a:latin typeface="Arial"/>
                <a:ea typeface="Malgun Gothic"/>
                <a:cs typeface="Arial"/>
              </a:rPr>
              <a:t>the </a:t>
            </a:r>
            <a:r>
              <a:rPr lang="en-US" sz="3000" dirty="0">
                <a:latin typeface="Arial"/>
                <a:ea typeface="Malgun Gothic"/>
                <a:cs typeface="Arial"/>
              </a:rPr>
              <a:t>first wave </a:t>
            </a:r>
            <a:r>
              <a:rPr lang="en-US" sz="3000" dirty="0">
                <a:effectLst/>
                <a:latin typeface="Arial"/>
                <a:ea typeface="Malgun Gothic"/>
                <a:cs typeface="Arial"/>
              </a:rPr>
              <a:t>of </a:t>
            </a:r>
            <a:r>
              <a:rPr lang="en-US" sz="3000" dirty="0">
                <a:latin typeface="Arial"/>
                <a:ea typeface="Malgun Gothic"/>
                <a:cs typeface="Arial"/>
              </a:rPr>
              <a:t>the COViD-19 pandemic, recovery from problem gambling, and behavioral health needs.  </a:t>
            </a:r>
            <a:endParaRPr lang="en-US" dirty="0">
              <a:latin typeface="Arial"/>
              <a:ea typeface="Malgun Gothic"/>
              <a:cs typeface="Arial"/>
            </a:endParaRPr>
          </a:p>
        </p:txBody>
      </p:sp>
      <p:sp>
        <p:nvSpPr>
          <p:cNvPr id="81" name="Text Box 142"/>
          <p:cNvSpPr txBox="1">
            <a:spLocks noChangeArrowheads="1"/>
          </p:cNvSpPr>
          <p:nvPr/>
        </p:nvSpPr>
        <p:spPr bwMode="auto">
          <a:xfrm>
            <a:off x="11818834" y="18612850"/>
            <a:ext cx="279677" cy="3966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eaLnBrk="1" hangingPunct="1"/>
            <a:endParaRPr lang="en-US" sz="1600"/>
          </a:p>
        </p:txBody>
      </p:sp>
      <p:sp>
        <p:nvSpPr>
          <p:cNvPr id="4" name="Rectangle 3"/>
          <p:cNvSpPr/>
          <p:nvPr/>
        </p:nvSpPr>
        <p:spPr>
          <a:xfrm>
            <a:off x="119920" y="116780"/>
            <a:ext cx="37205587" cy="2682129"/>
          </a:xfrm>
          <a:prstGeom prst="rect">
            <a:avLst/>
          </a:prstGeom>
          <a:solidFill>
            <a:srgbClr val="A90533"/>
          </a:solidFill>
          <a:ln>
            <a:solidFill>
              <a:srgbClr val="770D29"/>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r>
              <a:rPr lang="en-US" sz="5400" b="1" dirty="0">
                <a:solidFill>
                  <a:srgbClr val="000000"/>
                </a:solidFill>
                <a:latin typeface="+mj-lt"/>
                <a:ea typeface="Malgun Gothic"/>
                <a:cs typeface="Calibri"/>
              </a:rPr>
              <a:t>                              </a:t>
            </a:r>
            <a:r>
              <a:rPr lang="en-US" sz="5400" b="1" dirty="0">
                <a:solidFill>
                  <a:schemeClr val="tx1"/>
                </a:solidFill>
                <a:latin typeface="Arial Narrow"/>
                <a:ea typeface="Malgun Gothic"/>
                <a:cs typeface="Calibri"/>
              </a:rPr>
              <a:t>            </a:t>
            </a:r>
            <a:r>
              <a:rPr lang="en-US" sz="4400" b="1" dirty="0">
                <a:solidFill>
                  <a:schemeClr val="bg1"/>
                </a:solidFill>
                <a:latin typeface="Arial"/>
                <a:ea typeface="+mn-lt"/>
                <a:cs typeface="+mn-lt"/>
              </a:rPr>
              <a:t>The intersectionality </a:t>
            </a:r>
            <a:r>
              <a:rPr lang="en-US" sz="4400" b="1" dirty="0">
                <a:solidFill>
                  <a:schemeClr val="bg1"/>
                </a:solidFill>
                <a:effectLst/>
                <a:latin typeface="Arial"/>
                <a:ea typeface="+mn-lt"/>
                <a:cs typeface="+mn-lt"/>
              </a:rPr>
              <a:t>of </a:t>
            </a:r>
            <a:r>
              <a:rPr lang="en-US" sz="4400" b="1" dirty="0">
                <a:solidFill>
                  <a:schemeClr val="bg1"/>
                </a:solidFill>
                <a:latin typeface="Arial"/>
                <a:ea typeface="+mn-lt"/>
                <a:cs typeface="+mn-lt"/>
              </a:rPr>
              <a:t>gambling addiction recovery </a:t>
            </a:r>
            <a:r>
              <a:rPr lang="en-US" sz="4400" b="1" dirty="0">
                <a:solidFill>
                  <a:schemeClr val="bg1"/>
                </a:solidFill>
                <a:effectLst/>
                <a:latin typeface="Arial"/>
                <a:ea typeface="+mn-lt"/>
                <a:cs typeface="+mn-lt"/>
              </a:rPr>
              <a:t>and </a:t>
            </a:r>
            <a:r>
              <a:rPr lang="en-US" sz="4400" b="1" dirty="0">
                <a:solidFill>
                  <a:schemeClr val="bg1"/>
                </a:solidFill>
                <a:latin typeface="Arial"/>
                <a:ea typeface="+mn-lt"/>
                <a:cs typeface="+mn-lt"/>
              </a:rPr>
              <a:t>mental illness: A Machine Learning Approach</a:t>
            </a:r>
            <a:r>
              <a:rPr lang="en-US" sz="5400" b="1" dirty="0">
                <a:solidFill>
                  <a:schemeClr val="bg1"/>
                </a:solidFill>
                <a:latin typeface="Arial Narrow"/>
                <a:ea typeface="+mn-lt"/>
                <a:cs typeface="+mn-lt"/>
              </a:rPr>
              <a:t> </a:t>
            </a:r>
            <a:endParaRPr lang="en-US" sz="5400" b="1" dirty="0">
              <a:solidFill>
                <a:schemeClr val="bg1"/>
              </a:solidFill>
              <a:effectLst/>
              <a:latin typeface="+mj-lt"/>
              <a:ea typeface="Malgun Gothic" panose="020B0503020000020004" pitchFamily="34" charset="-127"/>
              <a:cs typeface="Calibri" panose="020F0502020204030204" pitchFamily="34" charset="0"/>
            </a:endParaRPr>
          </a:p>
          <a:p>
            <a:pPr algn="ctr"/>
            <a:r>
              <a:rPr lang="en-US" sz="3600" b="1" dirty="0">
                <a:solidFill>
                  <a:schemeClr val="bg1"/>
                </a:solidFill>
                <a:latin typeface="+mj-lt"/>
                <a:ea typeface="Malgun Gothic"/>
                <a:cs typeface="Calibri"/>
              </a:rPr>
              <a:t>                                                          </a:t>
            </a:r>
            <a:r>
              <a:rPr lang="en-US" sz="3600" b="1" dirty="0">
                <a:solidFill>
                  <a:schemeClr val="bg1"/>
                </a:solidFill>
                <a:latin typeface="Calibri"/>
                <a:ea typeface="Malgun Gothic"/>
                <a:cs typeface="Calibri"/>
              </a:rPr>
              <a:t>                                                    </a:t>
            </a:r>
            <a:r>
              <a:rPr lang="en-US" sz="4000" b="1" dirty="0">
                <a:solidFill>
                  <a:schemeClr val="bg1"/>
                </a:solidFill>
                <a:latin typeface="Calibri"/>
                <a:ea typeface="Malgun Gothic"/>
                <a:cs typeface="Calibri"/>
              </a:rPr>
              <a:t>  </a:t>
            </a:r>
            <a:r>
              <a:rPr lang="en-US" sz="4000" b="0" i="0" u="none" strike="noStrike" baseline="0" dirty="0">
                <a:solidFill>
                  <a:schemeClr val="bg1"/>
                </a:solidFill>
                <a:latin typeface="TimesNewRomanPSMT"/>
              </a:rPr>
              <a:t>Saahoon </a:t>
            </a:r>
            <a:r>
              <a:rPr lang="en-US" sz="4000" dirty="0">
                <a:solidFill>
                  <a:schemeClr val="bg1"/>
                </a:solidFill>
                <a:latin typeface="TimesNewRomanPSMT"/>
              </a:rPr>
              <a:t>Hong</a:t>
            </a:r>
            <a:r>
              <a:rPr lang="en-US" sz="4000" b="0" i="0" u="none" strike="noStrike" baseline="0" dirty="0">
                <a:solidFill>
                  <a:schemeClr val="bg1"/>
                </a:solidFill>
                <a:latin typeface="TimesNewRomanPSMT"/>
              </a:rPr>
              <a:t>; Betty </a:t>
            </a:r>
            <a:r>
              <a:rPr lang="en-US" sz="4000" dirty="0">
                <a:solidFill>
                  <a:schemeClr val="bg1"/>
                </a:solidFill>
                <a:latin typeface="TimesNewRomanPSMT"/>
              </a:rPr>
              <a:t>Walton</a:t>
            </a:r>
            <a:r>
              <a:rPr lang="en-US" sz="4000" b="0" i="0" u="none" strike="noStrike" baseline="0" dirty="0">
                <a:solidFill>
                  <a:schemeClr val="bg1"/>
                </a:solidFill>
                <a:latin typeface="TimesNewRomanPSMT"/>
              </a:rPr>
              <a:t>; Hea-Won </a:t>
            </a:r>
            <a:r>
              <a:rPr lang="en-US" sz="4000" dirty="0">
                <a:solidFill>
                  <a:schemeClr val="bg1"/>
                </a:solidFill>
                <a:latin typeface="TimesNewRomanPSMT"/>
              </a:rPr>
              <a:t>Kim</a:t>
            </a:r>
            <a:r>
              <a:rPr lang="en-US" sz="4000" baseline="30000" dirty="0">
                <a:solidFill>
                  <a:schemeClr val="bg1"/>
                </a:solidFill>
                <a:latin typeface="TimesNewRomanPSMT"/>
              </a:rPr>
              <a:t>                                                                               </a:t>
            </a:r>
          </a:p>
          <a:p>
            <a:pPr algn="ctr"/>
            <a:r>
              <a:rPr lang="en-US" sz="4000" baseline="30000" dirty="0">
                <a:solidFill>
                  <a:schemeClr val="bg1"/>
                </a:solidFill>
                <a:latin typeface="TimesNewRomanPSMT"/>
              </a:rPr>
              <a:t>                                                         </a:t>
            </a:r>
            <a:r>
              <a:rPr lang="en-US" sz="4000" b="0" i="0" u="none" strike="noStrike" baseline="0" dirty="0">
                <a:solidFill>
                  <a:schemeClr val="bg1"/>
                </a:solidFill>
                <a:latin typeface="TimesNewRomanPSMT"/>
              </a:rPr>
              <a:t>Indiana </a:t>
            </a:r>
            <a:r>
              <a:rPr lang="en-US" sz="4000" dirty="0">
                <a:solidFill>
                  <a:schemeClr val="bg1"/>
                </a:solidFill>
                <a:latin typeface="TimesNewRomanPSMT"/>
              </a:rPr>
              <a:t>University School of Social Work</a:t>
            </a:r>
            <a:endParaRPr lang="en-US" sz="4000" b="1" dirty="0">
              <a:solidFill>
                <a:schemeClr val="bg1"/>
              </a:solidFill>
              <a:cs typeface="Calibri"/>
            </a:endParaRPr>
          </a:p>
        </p:txBody>
      </p:sp>
      <p:sp>
        <p:nvSpPr>
          <p:cNvPr id="5" name="Rectangle 4"/>
          <p:cNvSpPr/>
          <p:nvPr/>
        </p:nvSpPr>
        <p:spPr>
          <a:xfrm>
            <a:off x="128238" y="2857196"/>
            <a:ext cx="37206936" cy="731520"/>
          </a:xfrm>
          <a:prstGeom prst="rect">
            <a:avLst/>
          </a:prstGeom>
          <a:solidFill>
            <a:srgbClr val="005B94"/>
          </a:solidFill>
          <a:ln>
            <a:solidFill>
              <a:srgbClr val="005B94"/>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5000" dirty="0"/>
              <a:t> Introduction                                                                      Methods </a:t>
            </a:r>
          </a:p>
        </p:txBody>
      </p:sp>
      <p:sp>
        <p:nvSpPr>
          <p:cNvPr id="98" name="TextBox 3"/>
          <p:cNvSpPr txBox="1">
            <a:spLocks noChangeArrowheads="1"/>
          </p:cNvSpPr>
          <p:nvPr/>
        </p:nvSpPr>
        <p:spPr bwMode="auto">
          <a:xfrm>
            <a:off x="1" y="16438801"/>
            <a:ext cx="24743648" cy="4499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374593" tIns="187297" rIns="374593" bIns="187297" anchor="t">
            <a:spAutoFit/>
          </a:bodyPr>
          <a:lstStyle>
            <a:lvl1pPr eaLnBrk="0" hangingPunct="0">
              <a:defRPr sz="300">
                <a:solidFill>
                  <a:schemeClr val="tx1"/>
                </a:solidFill>
                <a:latin typeface="Arial" charset="0"/>
                <a:ea typeface="ＭＳ Ｐゴシック" charset="0"/>
                <a:cs typeface="ＭＳ Ｐゴシック" charset="0"/>
              </a:defRPr>
            </a:lvl1pPr>
            <a:lvl2pPr marL="742950" indent="-285750" eaLnBrk="0" hangingPunct="0">
              <a:defRPr sz="300">
                <a:solidFill>
                  <a:schemeClr val="tx1"/>
                </a:solidFill>
                <a:latin typeface="Arial" charset="0"/>
                <a:ea typeface="ＭＳ Ｐゴシック" charset="0"/>
              </a:defRPr>
            </a:lvl2pPr>
            <a:lvl3pPr marL="1143000" indent="-228600" eaLnBrk="0" hangingPunct="0">
              <a:defRPr sz="300">
                <a:solidFill>
                  <a:schemeClr val="tx1"/>
                </a:solidFill>
                <a:latin typeface="Arial" charset="0"/>
                <a:ea typeface="ＭＳ Ｐゴシック" charset="0"/>
              </a:defRPr>
            </a:lvl3pPr>
            <a:lvl4pPr marL="1600200" indent="-228600" eaLnBrk="0" hangingPunct="0">
              <a:defRPr sz="300">
                <a:solidFill>
                  <a:schemeClr val="tx1"/>
                </a:solidFill>
                <a:latin typeface="Arial" charset="0"/>
                <a:ea typeface="ＭＳ Ｐゴシック" charset="0"/>
              </a:defRPr>
            </a:lvl4pPr>
            <a:lvl5pPr marL="2057400" indent="-228600" eaLnBrk="0" hangingPunct="0">
              <a:defRPr sz="300">
                <a:solidFill>
                  <a:schemeClr val="tx1"/>
                </a:solidFill>
                <a:latin typeface="Arial" charset="0"/>
                <a:ea typeface="ＭＳ Ｐゴシック" charset="0"/>
              </a:defRPr>
            </a:lvl5pPr>
            <a:lvl6pPr marL="2514600" indent="-228600" eaLnBrk="0" fontAlgn="base" hangingPunct="0">
              <a:spcBef>
                <a:spcPct val="0"/>
              </a:spcBef>
              <a:spcAft>
                <a:spcPct val="0"/>
              </a:spcAft>
              <a:defRPr sz="300">
                <a:solidFill>
                  <a:schemeClr val="tx1"/>
                </a:solidFill>
                <a:latin typeface="Arial" charset="0"/>
                <a:ea typeface="ＭＳ Ｐゴシック" charset="0"/>
              </a:defRPr>
            </a:lvl6pPr>
            <a:lvl7pPr marL="2971800" indent="-228600" eaLnBrk="0" fontAlgn="base" hangingPunct="0">
              <a:spcBef>
                <a:spcPct val="0"/>
              </a:spcBef>
              <a:spcAft>
                <a:spcPct val="0"/>
              </a:spcAft>
              <a:defRPr sz="300">
                <a:solidFill>
                  <a:schemeClr val="tx1"/>
                </a:solidFill>
                <a:latin typeface="Arial" charset="0"/>
                <a:ea typeface="ＭＳ Ｐゴシック" charset="0"/>
              </a:defRPr>
            </a:lvl7pPr>
            <a:lvl8pPr marL="3429000" indent="-228600" eaLnBrk="0" fontAlgn="base" hangingPunct="0">
              <a:spcBef>
                <a:spcPct val="0"/>
              </a:spcBef>
              <a:spcAft>
                <a:spcPct val="0"/>
              </a:spcAft>
              <a:defRPr sz="300">
                <a:solidFill>
                  <a:schemeClr val="tx1"/>
                </a:solidFill>
                <a:latin typeface="Arial" charset="0"/>
                <a:ea typeface="ＭＳ Ｐゴシック" charset="0"/>
              </a:defRPr>
            </a:lvl8pPr>
            <a:lvl9pPr marL="3886200" indent="-228600" eaLnBrk="0" fontAlgn="base" hangingPunct="0">
              <a:spcBef>
                <a:spcPct val="0"/>
              </a:spcBef>
              <a:spcAft>
                <a:spcPct val="0"/>
              </a:spcAft>
              <a:defRPr sz="300">
                <a:solidFill>
                  <a:schemeClr val="tx1"/>
                </a:solidFill>
                <a:latin typeface="Arial" charset="0"/>
                <a:ea typeface="ＭＳ Ｐゴシック" charset="0"/>
              </a:defRPr>
            </a:lvl9pPr>
          </a:lstStyle>
          <a:p>
            <a:pPr marL="457200" indent="-457200">
              <a:lnSpc>
                <a:spcPct val="107000"/>
              </a:lnSpc>
              <a:spcAft>
                <a:spcPts val="800"/>
              </a:spcAft>
              <a:buFont typeface="Arial"/>
              <a:buChar char="•"/>
            </a:pPr>
            <a:r>
              <a:rPr lang="en-US" sz="3000" dirty="0">
                <a:effectLst/>
                <a:latin typeface="Arial"/>
                <a:ea typeface="Malgun Gothic"/>
                <a:cs typeface="Arial"/>
              </a:rPr>
              <a:t>The findings suggest that </a:t>
            </a:r>
            <a:r>
              <a:rPr lang="en-US" sz="3000" dirty="0">
                <a:latin typeface="Arial"/>
                <a:ea typeface="Malgun Gothic"/>
                <a:cs typeface="Arial"/>
              </a:rPr>
              <a:t>staying absent from substance use and non-actionable needs on impulse control/depression were primary predictors that led to gambling addiction recovery, regardless </a:t>
            </a:r>
            <a:r>
              <a:rPr lang="en-US" sz="3000" dirty="0">
                <a:effectLst/>
                <a:latin typeface="Arial"/>
                <a:ea typeface="Malgun Gothic"/>
                <a:cs typeface="Arial"/>
              </a:rPr>
              <a:t>of </a:t>
            </a:r>
            <a:r>
              <a:rPr lang="en-US" sz="3000" dirty="0">
                <a:latin typeface="Arial"/>
                <a:ea typeface="Malgun Gothic"/>
                <a:cs typeface="Arial"/>
              </a:rPr>
              <a:t>the COVID-19 pandemic</a:t>
            </a:r>
            <a:r>
              <a:rPr lang="en-US" sz="3000" dirty="0">
                <a:effectLst/>
                <a:latin typeface="Arial"/>
                <a:ea typeface="Malgun Gothic"/>
                <a:cs typeface="Arial"/>
              </a:rPr>
              <a:t>. Interestingly, </a:t>
            </a:r>
            <a:r>
              <a:rPr lang="en-US" sz="3000" dirty="0">
                <a:latin typeface="Arial"/>
                <a:ea typeface="Malgun Gothic"/>
                <a:cs typeface="Arial"/>
              </a:rPr>
              <a:t>White adults </a:t>
            </a:r>
            <a:r>
              <a:rPr lang="en-US" sz="3000" dirty="0">
                <a:effectLst/>
                <a:latin typeface="Arial"/>
                <a:ea typeface="Malgun Gothic"/>
                <a:cs typeface="Arial"/>
              </a:rPr>
              <a:t>were </a:t>
            </a:r>
            <a:r>
              <a:rPr lang="en-US" sz="3000" dirty="0">
                <a:latin typeface="Arial"/>
                <a:ea typeface="Malgun Gothic"/>
                <a:cs typeface="Arial"/>
              </a:rPr>
              <a:t>more </a:t>
            </a:r>
            <a:r>
              <a:rPr lang="en-US" sz="3000" dirty="0">
                <a:effectLst/>
                <a:latin typeface="Arial"/>
                <a:ea typeface="Malgun Gothic"/>
                <a:cs typeface="Arial"/>
              </a:rPr>
              <a:t>likely to </a:t>
            </a:r>
            <a:r>
              <a:rPr lang="en-US" sz="3000" dirty="0">
                <a:latin typeface="Arial"/>
                <a:ea typeface="Malgun Gothic"/>
                <a:cs typeface="Arial"/>
              </a:rPr>
              <a:t>be improved from problem gambling </a:t>
            </a:r>
            <a:r>
              <a:rPr lang="en-US" sz="3000" dirty="0">
                <a:effectLst/>
                <a:latin typeface="Arial"/>
                <a:ea typeface="Malgun Gothic"/>
                <a:cs typeface="Arial"/>
              </a:rPr>
              <a:t>than </a:t>
            </a:r>
            <a:r>
              <a:rPr lang="en-US" sz="3000" dirty="0">
                <a:latin typeface="Arial"/>
                <a:ea typeface="Malgun Gothic"/>
                <a:cs typeface="Arial"/>
              </a:rPr>
              <a:t>their peers of color. </a:t>
            </a:r>
            <a:endParaRPr lang="en-US" dirty="0">
              <a:cs typeface="Arial"/>
            </a:endParaRPr>
          </a:p>
          <a:p>
            <a:pPr marL="457200" indent="-457200">
              <a:lnSpc>
                <a:spcPct val="107000"/>
              </a:lnSpc>
              <a:spcAft>
                <a:spcPts val="800"/>
              </a:spcAft>
              <a:buFont typeface="Arial"/>
              <a:buChar char="•"/>
            </a:pPr>
            <a:r>
              <a:rPr lang="en-US" sz="3000" dirty="0">
                <a:latin typeface="Arial"/>
                <a:ea typeface="Malgun Gothic"/>
                <a:cs typeface="Arial"/>
              </a:rPr>
              <a:t>The</a:t>
            </a:r>
            <a:r>
              <a:rPr lang="en-US" sz="3000" dirty="0">
                <a:effectLst/>
                <a:latin typeface="Arial"/>
                <a:ea typeface="Malgun Gothic"/>
                <a:cs typeface="Arial"/>
              </a:rPr>
              <a:t> </a:t>
            </a:r>
            <a:r>
              <a:rPr lang="en-US" sz="3000" dirty="0">
                <a:latin typeface="Arial"/>
                <a:ea typeface="Malgun Gothic"/>
                <a:cs typeface="Arial"/>
              </a:rPr>
              <a:t>machine learning-based gambling addiction recovery model could be a promising approach to detect </a:t>
            </a:r>
            <a:r>
              <a:rPr lang="en-US" sz="3000" dirty="0">
                <a:effectLst/>
                <a:latin typeface="Arial"/>
                <a:ea typeface="Malgun Gothic"/>
                <a:cs typeface="Arial"/>
              </a:rPr>
              <a:t>the </a:t>
            </a:r>
            <a:r>
              <a:rPr lang="en-US" sz="3000" dirty="0">
                <a:latin typeface="Arial"/>
                <a:ea typeface="Malgun Gothic"/>
                <a:cs typeface="Arial"/>
              </a:rPr>
              <a:t>intersection of race/ethnicity, behavioral health challenges</a:t>
            </a:r>
            <a:r>
              <a:rPr lang="en-US" sz="3000" dirty="0">
                <a:effectLst/>
                <a:latin typeface="Arial"/>
                <a:ea typeface="Malgun Gothic"/>
                <a:cs typeface="Arial"/>
              </a:rPr>
              <a:t>, </a:t>
            </a:r>
            <a:r>
              <a:rPr lang="en-US" sz="3000" dirty="0">
                <a:latin typeface="Arial"/>
                <a:ea typeface="Malgun Gothic"/>
                <a:cs typeface="Arial"/>
              </a:rPr>
              <a:t>and their improvement from problem gambling. </a:t>
            </a:r>
            <a:endParaRPr lang="en-US" dirty="0">
              <a:cs typeface="Arial"/>
            </a:endParaRPr>
          </a:p>
          <a:p>
            <a:pPr marL="457200" indent="-457200">
              <a:lnSpc>
                <a:spcPct val="107000"/>
              </a:lnSpc>
              <a:spcAft>
                <a:spcPts val="800"/>
              </a:spcAft>
              <a:buFont typeface="Arial"/>
              <a:buChar char="•"/>
            </a:pPr>
            <a:r>
              <a:rPr lang="en-US" sz="3000" dirty="0">
                <a:latin typeface="Arial"/>
                <a:ea typeface="Malgun Gothic"/>
                <a:cs typeface="Arial"/>
              </a:rPr>
              <a:t>It could eventually be a basis for developing </a:t>
            </a:r>
            <a:r>
              <a:rPr lang="en-US" sz="3000" dirty="0">
                <a:effectLst/>
                <a:latin typeface="Arial"/>
                <a:ea typeface="Malgun Gothic"/>
                <a:cs typeface="Arial"/>
              </a:rPr>
              <a:t>a </a:t>
            </a:r>
            <a:r>
              <a:rPr lang="en-US" sz="3000" dirty="0">
                <a:latin typeface="Arial"/>
                <a:ea typeface="Malgun Gothic"/>
                <a:cs typeface="Arial"/>
              </a:rPr>
              <a:t>gambling addiction recovery model for adults with needs for gambling addiction treatment at the initial assessment</a:t>
            </a:r>
            <a:r>
              <a:rPr lang="en-US" sz="3000" dirty="0">
                <a:effectLst/>
                <a:latin typeface="Arial"/>
                <a:ea typeface="Malgun Gothic"/>
                <a:cs typeface="Arial"/>
              </a:rPr>
              <a:t>.</a:t>
            </a:r>
            <a:r>
              <a:rPr lang="en-US" sz="3000" dirty="0">
                <a:latin typeface="Arial"/>
                <a:ea typeface="Malgun Gothic"/>
                <a:cs typeface="Arial"/>
              </a:rPr>
              <a:t> Further research is also needed to explore the relationship between the identified intersections </a:t>
            </a:r>
            <a:r>
              <a:rPr lang="en-US" sz="3000" dirty="0">
                <a:effectLst/>
                <a:latin typeface="Arial"/>
                <a:ea typeface="Malgun Gothic"/>
                <a:cs typeface="Arial"/>
              </a:rPr>
              <a:t>and </a:t>
            </a:r>
            <a:r>
              <a:rPr lang="en-US" sz="3000" dirty="0">
                <a:latin typeface="Arial"/>
                <a:ea typeface="Malgun Gothic"/>
                <a:cs typeface="Arial"/>
              </a:rPr>
              <a:t>other ANSA items. Such a relationship study will support </a:t>
            </a:r>
            <a:r>
              <a:rPr lang="en-US" sz="3000" dirty="0">
                <a:effectLst/>
                <a:latin typeface="Arial"/>
                <a:ea typeface="Malgun Gothic"/>
                <a:cs typeface="Arial"/>
              </a:rPr>
              <a:t>the </a:t>
            </a:r>
            <a:r>
              <a:rPr lang="en-US" sz="3000" dirty="0">
                <a:latin typeface="Arial"/>
                <a:ea typeface="Malgun Gothic"/>
                <a:cs typeface="Arial"/>
              </a:rPr>
              <a:t>development of an efficient mental health and gambling recovery model</a:t>
            </a:r>
            <a:r>
              <a:rPr lang="en-US" sz="3000" dirty="0">
                <a:effectLst/>
                <a:latin typeface="Arial"/>
                <a:ea typeface="Malgun Gothic"/>
                <a:cs typeface="Arial"/>
              </a:rPr>
              <a:t>.</a:t>
            </a:r>
            <a:r>
              <a:rPr lang="en-US" sz="3000" dirty="0">
                <a:latin typeface="Arial"/>
                <a:ea typeface="Malgun Gothic"/>
                <a:cs typeface="Arial"/>
              </a:rPr>
              <a:t> </a:t>
            </a:r>
            <a:endParaRPr lang="en-US" dirty="0"/>
          </a:p>
        </p:txBody>
      </p:sp>
      <p:sp>
        <p:nvSpPr>
          <p:cNvPr id="99" name="Text Box 37"/>
          <p:cNvSpPr txBox="1">
            <a:spLocks noChangeArrowheads="1"/>
          </p:cNvSpPr>
          <p:nvPr/>
        </p:nvSpPr>
        <p:spPr bwMode="auto">
          <a:xfrm>
            <a:off x="13513333" y="3731485"/>
            <a:ext cx="23614024" cy="531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9321" tIns="69659" rIns="139321" bIns="69659" anchor="t">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marL="457200" indent="-457200">
              <a:buFont typeface="Arial" panose="020B0604020202020204" pitchFamily="34" charset="0"/>
              <a:buChar char="•"/>
            </a:pPr>
            <a:r>
              <a:rPr lang="en-US" sz="3000" dirty="0">
                <a:latin typeface="Arial"/>
                <a:ea typeface="Malgun Gothic"/>
                <a:cs typeface="Arial"/>
              </a:rPr>
              <a:t>The sample of adults aged 18 and above who participated in Midwestern state-funded mental health and addiction services in 2019 and 2020 was selected.</a:t>
            </a:r>
            <a:r>
              <a:rPr lang="en-US" sz="3000" b="1" dirty="0">
                <a:latin typeface="Arial"/>
                <a:ea typeface="Malgun Gothic"/>
                <a:cs typeface="Arial"/>
              </a:rPr>
              <a:t> </a:t>
            </a:r>
            <a:r>
              <a:rPr lang="en-US" sz="3000" dirty="0">
                <a:latin typeface="Arial"/>
                <a:ea typeface="Malgun Gothic"/>
                <a:cs typeface="Arial"/>
              </a:rPr>
              <a:t>Adults with the actionable needs on gambling at the initial assessment (654 out of a total of 135,590 adults) in either 2019 or 2020 were selected for the study if they took the re-assessment within the year. </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sz="3000" dirty="0">
                <a:latin typeface="Arial"/>
                <a:ea typeface="Gulim" panose="020B0600000101010101" pitchFamily="34" charset="-127"/>
                <a:cs typeface="Arial"/>
              </a:rPr>
              <a:t>All participants were taken the Adult Needs and Strengths Assessment (ANSA; Lyons, 2009) as the last assessment </a:t>
            </a:r>
            <a:r>
              <a:rPr lang="en-US" sz="3000" dirty="0">
                <a:effectLst/>
                <a:latin typeface="Arial"/>
                <a:ea typeface="Batang" panose="02030600000101010101" pitchFamily="18" charset="-127"/>
                <a:cs typeface="Arial"/>
              </a:rPr>
              <a:t>in </a:t>
            </a:r>
            <a:r>
              <a:rPr lang="en-US" sz="3000" dirty="0">
                <a:latin typeface="Arial"/>
                <a:ea typeface="Batang" panose="02030600000101010101" pitchFamily="18" charset="-127"/>
                <a:cs typeface="Arial"/>
              </a:rPr>
              <a:t>either 2019 or 2020</a:t>
            </a:r>
            <a:r>
              <a:rPr lang="en-US" sz="3000" dirty="0">
                <a:latin typeface="Arial"/>
                <a:ea typeface="Gulim" panose="020B0600000101010101" pitchFamily="34" charset="-127"/>
                <a:cs typeface="Arial"/>
              </a:rPr>
              <a:t>, including six domains: (1) strengths, (2) life functioning, (3) cultural factors, (4) caregiver needs, and resources, (5) behavioral health needs, and (6) risk behaviors. This study focused on the ANSA strengths and behavioral health needs ratings at the re-assessment, and four demographic information (i.e., age, gender, race/ethnicity, calendar year). </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sz="3000" dirty="0">
                <a:effectLst/>
                <a:latin typeface="Arial"/>
                <a:ea typeface="Batang" panose="02030600000101010101" pitchFamily="18" charset="-127"/>
                <a:cs typeface="Arial"/>
              </a:rPr>
              <a:t>Each </a:t>
            </a:r>
            <a:r>
              <a:rPr lang="en-US" sz="3000" dirty="0">
                <a:latin typeface="Arial"/>
                <a:ea typeface="Batang" panose="02030600000101010101" pitchFamily="18" charset="-127"/>
                <a:cs typeface="Arial"/>
              </a:rPr>
              <a:t>ANSA </a:t>
            </a:r>
            <a:r>
              <a:rPr lang="en-US" sz="3000" dirty="0">
                <a:effectLst/>
                <a:latin typeface="Arial"/>
                <a:ea typeface="Batang" panose="02030600000101010101" pitchFamily="18" charset="-127"/>
                <a:cs typeface="Arial"/>
              </a:rPr>
              <a:t>item </a:t>
            </a:r>
            <a:r>
              <a:rPr lang="en-US" sz="3000" dirty="0">
                <a:latin typeface="Arial"/>
                <a:ea typeface="Batang" panose="02030600000101010101" pitchFamily="18" charset="-127"/>
                <a:cs typeface="Arial"/>
              </a:rPr>
              <a:t>was </a:t>
            </a:r>
            <a:r>
              <a:rPr lang="en-US" sz="3000" dirty="0">
                <a:effectLst/>
                <a:latin typeface="Arial"/>
                <a:ea typeface="Batang" panose="02030600000101010101" pitchFamily="18" charset="-127"/>
                <a:cs typeface="Arial"/>
              </a:rPr>
              <a:t>rated on a four-point scale</a:t>
            </a:r>
            <a:r>
              <a:rPr lang="en-US" sz="3000" dirty="0">
                <a:latin typeface="Arial"/>
                <a:ea typeface="Batang" panose="02030600000101010101" pitchFamily="18" charset="-127"/>
                <a:cs typeface="Arial"/>
              </a:rPr>
              <a:t>, ranging from </a:t>
            </a:r>
            <a:r>
              <a:rPr lang="en-US" sz="3000" dirty="0">
                <a:effectLst/>
                <a:latin typeface="Arial"/>
                <a:ea typeface="Batang" panose="02030600000101010101" pitchFamily="18" charset="-127"/>
                <a:cs typeface="Arial"/>
              </a:rPr>
              <a:t>0 (</a:t>
            </a:r>
            <a:r>
              <a:rPr lang="en-US" sz="3000" dirty="0">
                <a:latin typeface="Arial"/>
                <a:ea typeface="Batang" panose="02030600000101010101" pitchFamily="18" charset="-127"/>
                <a:cs typeface="Arial"/>
              </a:rPr>
              <a:t>non-actionable) to 3 </a:t>
            </a:r>
            <a:r>
              <a:rPr lang="en-US" sz="3000" dirty="0">
                <a:effectLst/>
                <a:latin typeface="Arial"/>
                <a:ea typeface="Batang" panose="02030600000101010101" pitchFamily="18" charset="-127"/>
                <a:cs typeface="Arial"/>
              </a:rPr>
              <a:t>(</a:t>
            </a:r>
            <a:r>
              <a:rPr lang="en-US" sz="3000" dirty="0">
                <a:latin typeface="Arial"/>
                <a:ea typeface="Batang" panose="02030600000101010101" pitchFamily="18" charset="-127"/>
                <a:cs typeface="Arial"/>
              </a:rPr>
              <a:t>immediate action required). Problem gambling was defined as rated “</a:t>
            </a:r>
            <a:r>
              <a:rPr lang="en-US" sz="3000" dirty="0">
                <a:effectLst/>
                <a:latin typeface="Arial"/>
                <a:ea typeface="Batang" panose="02030600000101010101" pitchFamily="18" charset="-127"/>
                <a:cs typeface="Arial"/>
              </a:rPr>
              <a:t>2</a:t>
            </a:r>
            <a:r>
              <a:rPr lang="en-US" sz="3000" dirty="0">
                <a:latin typeface="Arial"/>
                <a:ea typeface="Batang" panose="02030600000101010101" pitchFamily="18" charset="-127"/>
                <a:cs typeface="Arial"/>
              </a:rPr>
              <a:t>” or “</a:t>
            </a:r>
            <a:r>
              <a:rPr lang="en-US" sz="3000" dirty="0">
                <a:effectLst/>
                <a:latin typeface="Arial"/>
                <a:ea typeface="Batang" panose="02030600000101010101" pitchFamily="18" charset="-127"/>
                <a:cs typeface="Arial"/>
              </a:rPr>
              <a:t>3</a:t>
            </a:r>
            <a:r>
              <a:rPr lang="en-US" sz="3000" dirty="0">
                <a:latin typeface="Arial"/>
                <a:ea typeface="Batang" panose="02030600000101010101" pitchFamily="18" charset="-127"/>
                <a:cs typeface="Arial"/>
              </a:rPr>
              <a:t>” on a gambling item. These ratings were recoded into non-actionable</a:t>
            </a:r>
            <a:r>
              <a:rPr lang="en-US" sz="3000" dirty="0">
                <a:effectLst/>
                <a:latin typeface="Arial"/>
                <a:ea typeface="Batang" panose="02030600000101010101" pitchFamily="18" charset="-127"/>
                <a:cs typeface="Arial"/>
              </a:rPr>
              <a:t> (</a:t>
            </a:r>
            <a:r>
              <a:rPr lang="en-US" sz="3000" dirty="0">
                <a:latin typeface="Arial"/>
                <a:ea typeface="Batang" panose="02030600000101010101" pitchFamily="18" charset="-127"/>
                <a:cs typeface="Arial"/>
              </a:rPr>
              <a:t>0) and actionable </a:t>
            </a:r>
            <a:r>
              <a:rPr lang="en-US" sz="3000" dirty="0">
                <a:effectLst/>
                <a:latin typeface="Arial"/>
                <a:ea typeface="Malgun Gothic" panose="020B0503020000020004" pitchFamily="34" charset="-127"/>
                <a:cs typeface="Arial"/>
              </a:rPr>
              <a:t>(</a:t>
            </a:r>
            <a:r>
              <a:rPr lang="en-US" sz="3000" dirty="0">
                <a:latin typeface="Arial"/>
                <a:ea typeface="Malgun Gothic" panose="020B0503020000020004" pitchFamily="34" charset="-127"/>
                <a:cs typeface="Arial"/>
              </a:rPr>
              <a:t>1</a:t>
            </a:r>
            <a:r>
              <a:rPr lang="en-US" sz="3000" dirty="0">
                <a:effectLst/>
                <a:latin typeface="Arial"/>
                <a:ea typeface="Malgun Gothic" panose="020B0503020000020004" pitchFamily="34" charset="-127"/>
                <a:cs typeface="Arial"/>
              </a:rPr>
              <a:t>) and </a:t>
            </a:r>
            <a:r>
              <a:rPr lang="en-US" sz="3000" dirty="0">
                <a:latin typeface="Arial"/>
                <a:ea typeface="Malgun Gothic" panose="020B0503020000020004" pitchFamily="34" charset="-127"/>
                <a:cs typeface="Arial"/>
              </a:rPr>
              <a:t>were examined by a machine learning decision tree model, chi-square automatic interaction detection (CHAID). In addition, being improved from problem gambling was suggested if a non-actionable rating on the gambling item was indicated in </a:t>
            </a:r>
            <a:r>
              <a:rPr lang="en-US" sz="3000" dirty="0">
                <a:effectLst/>
                <a:latin typeface="Arial"/>
                <a:ea typeface="Malgun Gothic" panose="020B0503020000020004" pitchFamily="34" charset="-127"/>
                <a:cs typeface="Arial"/>
              </a:rPr>
              <a:t>the </a:t>
            </a:r>
            <a:r>
              <a:rPr lang="en-US" sz="3000" dirty="0">
                <a:latin typeface="Arial"/>
                <a:ea typeface="Malgun Gothic" panose="020B0503020000020004" pitchFamily="34" charset="-127"/>
                <a:cs typeface="Arial"/>
              </a:rPr>
              <a:t>re-assessment. </a:t>
            </a:r>
            <a:r>
              <a:rPr lang="en-US" sz="3000" dirty="0">
                <a:latin typeface="Arial"/>
                <a:ea typeface="Malgun Gothic"/>
                <a:cs typeface="Arial"/>
              </a:rPr>
              <a:t> </a:t>
            </a:r>
            <a:endParaRPr lang="en-US" sz="3000" dirty="0">
              <a:latin typeface="Arial"/>
              <a:ea typeface="ＭＳ Ｐゴシック"/>
              <a:cs typeface="Arial"/>
            </a:endParaRPr>
          </a:p>
        </p:txBody>
      </p:sp>
      <p:sp>
        <p:nvSpPr>
          <p:cNvPr id="100" name="Rectangle 99"/>
          <p:cNvSpPr/>
          <p:nvPr/>
        </p:nvSpPr>
        <p:spPr>
          <a:xfrm>
            <a:off x="148069" y="9281856"/>
            <a:ext cx="37206936" cy="731520"/>
          </a:xfrm>
          <a:prstGeom prst="rect">
            <a:avLst/>
          </a:prstGeom>
          <a:solidFill>
            <a:srgbClr val="005B94"/>
          </a:solidFill>
          <a:ln>
            <a:solidFill>
              <a:srgbClr val="005B94"/>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5000" dirty="0"/>
              <a:t> Results									</a:t>
            </a:r>
            <a:endParaRPr lang="en-US" sz="4000" dirty="0"/>
          </a:p>
        </p:txBody>
      </p:sp>
      <p:cxnSp>
        <p:nvCxnSpPr>
          <p:cNvPr id="9" name="Straight Connector 8"/>
          <p:cNvCxnSpPr>
            <a:cxnSpLocks/>
          </p:cNvCxnSpPr>
          <p:nvPr/>
        </p:nvCxnSpPr>
        <p:spPr>
          <a:xfrm>
            <a:off x="13511031" y="3584558"/>
            <a:ext cx="2301" cy="5759786"/>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101" name="Rectangle 100"/>
          <p:cNvSpPr/>
          <p:nvPr/>
        </p:nvSpPr>
        <p:spPr>
          <a:xfrm>
            <a:off x="118571" y="15745895"/>
            <a:ext cx="37206936" cy="731520"/>
          </a:xfrm>
          <a:prstGeom prst="rect">
            <a:avLst/>
          </a:prstGeom>
          <a:solidFill>
            <a:srgbClr val="005B94"/>
          </a:solidFill>
          <a:ln>
            <a:solidFill>
              <a:srgbClr val="005B94"/>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5000" dirty="0"/>
              <a:t> Conclusions	                                                                                                                                                  References &amp; *Acknowledgements</a:t>
            </a:r>
          </a:p>
        </p:txBody>
      </p:sp>
      <p:sp>
        <p:nvSpPr>
          <p:cNvPr id="45" name="Rectangle 44"/>
          <p:cNvSpPr/>
          <p:nvPr/>
        </p:nvSpPr>
        <p:spPr>
          <a:xfrm>
            <a:off x="119921" y="104931"/>
            <a:ext cx="37314852" cy="20821338"/>
          </a:xfrm>
          <a:prstGeom prst="rect">
            <a:avLst/>
          </a:prstGeom>
          <a:noFill/>
          <a:ln w="254000">
            <a:solidFill>
              <a:srgbClr val="000000"/>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72922119-FAD7-5342-8F94-25A9D5E3BFF9}"/>
              </a:ext>
            </a:extLst>
          </p:cNvPr>
          <p:cNvSpPr/>
          <p:nvPr/>
        </p:nvSpPr>
        <p:spPr>
          <a:xfrm>
            <a:off x="242904" y="240850"/>
            <a:ext cx="7558993" cy="26163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7FB8781-9D9E-FE49-AFD1-F4FEBBE36000}"/>
              </a:ext>
            </a:extLst>
          </p:cNvPr>
          <p:cNvPicPr>
            <a:picLocks noChangeAspect="1"/>
          </p:cNvPicPr>
          <p:nvPr/>
        </p:nvPicPr>
        <p:blipFill>
          <a:blip r:embed="rId3"/>
          <a:stretch>
            <a:fillRect/>
          </a:stretch>
        </p:blipFill>
        <p:spPr>
          <a:xfrm>
            <a:off x="348713" y="466286"/>
            <a:ext cx="7188200" cy="2159000"/>
          </a:xfrm>
          <a:prstGeom prst="rect">
            <a:avLst/>
          </a:prstGeom>
        </p:spPr>
      </p:pic>
      <p:sp>
        <p:nvSpPr>
          <p:cNvPr id="26" name="Text Box 37">
            <a:extLst>
              <a:ext uri="{FF2B5EF4-FFF2-40B4-BE49-F238E27FC236}">
                <a16:creationId xmlns:a16="http://schemas.microsoft.com/office/drawing/2014/main" id="{88AC1BB6-5E74-4FD9-873C-0EE8F00763DF}"/>
              </a:ext>
            </a:extLst>
          </p:cNvPr>
          <p:cNvSpPr txBox="1">
            <a:spLocks noChangeArrowheads="1"/>
          </p:cNvSpPr>
          <p:nvPr/>
        </p:nvSpPr>
        <p:spPr bwMode="auto">
          <a:xfrm>
            <a:off x="205208" y="10061869"/>
            <a:ext cx="27874896" cy="56806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nchor="t">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marL="457200" indent="-457200">
              <a:buFont typeface="Arial"/>
              <a:buChar char="•"/>
            </a:pPr>
            <a:r>
              <a:rPr lang="en-US" sz="3000" dirty="0">
                <a:latin typeface="Arial"/>
                <a:ea typeface="Malgun Gothic"/>
                <a:cs typeface="Arial"/>
              </a:rPr>
              <a:t>Upon repeated decision tree constructions, an improvement from problem gambling was associated with the following items</a:t>
            </a:r>
            <a:r>
              <a:rPr lang="en-US" sz="3000" dirty="0">
                <a:latin typeface="Arial"/>
                <a:ea typeface="Gulim"/>
                <a:cs typeface="Arial"/>
              </a:rPr>
              <a:t>: (1) substance use; (2) impulse control; (3) education; (4) White or non-White; (5) resourcefulness; (6) age; (7) depression; (8) anxiety; (9) volunteering;  (10) gender (male vs. female). </a:t>
            </a:r>
            <a:endParaRPr lang="en-US" dirty="0">
              <a:latin typeface="Arial"/>
              <a:ea typeface="ＭＳ Ｐゴシック"/>
              <a:cs typeface="Arial"/>
            </a:endParaRPr>
          </a:p>
          <a:p>
            <a:pPr marL="457200" indent="-457200">
              <a:buFont typeface="Arial"/>
              <a:buChar char="•"/>
            </a:pPr>
            <a:r>
              <a:rPr lang="en-US" sz="3000" dirty="0">
                <a:latin typeface="Arial"/>
                <a:ea typeface="Batang"/>
                <a:cs typeface="Arial"/>
              </a:rPr>
              <a:t>The most significant predictor for improvement from problem gambling was substance use. Among adults without actionable needs on substance use (n=251), 72.5% reported improvement. In contrast, only 37.8% of adults with actionable needs on substance use were rated as improved from problem gambling. </a:t>
            </a:r>
            <a:endParaRPr lang="en-US" sz="600" dirty="0"/>
          </a:p>
          <a:p>
            <a:pPr marL="457200" indent="-457200">
              <a:buFont typeface="Arial"/>
              <a:buChar char="•"/>
            </a:pPr>
            <a:r>
              <a:rPr lang="en-US" sz="3000" dirty="0">
                <a:latin typeface="Arial"/>
                <a:ea typeface="Batang"/>
                <a:cs typeface="Arial"/>
              </a:rPr>
              <a:t>Furthermore, for those without actionable needs on substance use, actionable </a:t>
            </a:r>
            <a:r>
              <a:rPr lang="en-US" sz="3000" dirty="0">
                <a:latin typeface="Arial"/>
                <a:ea typeface="Malgun Gothic"/>
                <a:cs typeface="Arial"/>
              </a:rPr>
              <a:t>needs on depression were negatively associated with improvement from problem gambling. In contrast, resourcefulness as a useful strength, ages above 36, and being White were positively associated. </a:t>
            </a:r>
            <a:endParaRPr lang="en-US" sz="600" dirty="0"/>
          </a:p>
          <a:p>
            <a:pPr marL="457200" indent="-457200">
              <a:buFont typeface="Arial"/>
              <a:buChar char="•"/>
            </a:pPr>
            <a:r>
              <a:rPr lang="en-US" sz="3000" dirty="0">
                <a:latin typeface="Arial"/>
                <a:ea typeface="Malgun Gothic"/>
                <a:cs typeface="Arial"/>
              </a:rPr>
              <a:t>The results highlight that adults were more likely to improve problem gambling when they stayed absent from substance use and did not struggle with impulse control and depression. Resourcefulness was a critical strength item for this group's improvement. </a:t>
            </a:r>
            <a:endParaRPr lang="en-US" sz="600" dirty="0"/>
          </a:p>
          <a:p>
            <a:pPr marL="457200" indent="-457200">
              <a:buFont typeface="Arial"/>
              <a:buChar char="•"/>
            </a:pPr>
            <a:r>
              <a:rPr lang="en-US" sz="3000" dirty="0">
                <a:latin typeface="Arial"/>
                <a:ea typeface="Malgun Gothic"/>
                <a:cs typeface="Arial"/>
              </a:rPr>
              <a:t>In this manner, the current difficulties of substance use, impulse control, education, and resourcefulness were the significant barriers to improvement from problem gambling. </a:t>
            </a:r>
            <a:endParaRPr lang="en-US" sz="600" dirty="0"/>
          </a:p>
          <a:p>
            <a:pPr marL="457200" indent="-457200">
              <a:buFont typeface="Arial"/>
              <a:buChar char="•"/>
            </a:pPr>
            <a:r>
              <a:rPr lang="en-US" sz="3000" dirty="0">
                <a:latin typeface="Arial"/>
                <a:ea typeface="Malgun Gothic"/>
                <a:cs typeface="Arial"/>
              </a:rPr>
              <a:t>The overall model accuracy was .798, which indicated that the model distinguished well between improving from problem gambling and sustaining problem gambling</a:t>
            </a:r>
            <a:r>
              <a:rPr lang="en-US" sz="3000" dirty="0">
                <a:effectLst/>
                <a:latin typeface="Arial"/>
                <a:ea typeface="Malgun Gothic"/>
                <a:cs typeface="Arial"/>
              </a:rPr>
              <a:t>.</a:t>
            </a:r>
            <a:r>
              <a:rPr lang="en-US" sz="3000" dirty="0">
                <a:latin typeface="Arial"/>
                <a:ea typeface="Malgun Gothic"/>
                <a:cs typeface="Arial"/>
              </a:rPr>
              <a:t> </a:t>
            </a:r>
            <a:endParaRPr lang="en-US" sz="600" dirty="0"/>
          </a:p>
        </p:txBody>
      </p:sp>
      <p:cxnSp>
        <p:nvCxnSpPr>
          <p:cNvPr id="19" name="Straight Connector 18">
            <a:extLst>
              <a:ext uri="{FF2B5EF4-FFF2-40B4-BE49-F238E27FC236}">
                <a16:creationId xmlns:a16="http://schemas.microsoft.com/office/drawing/2014/main" id="{30D2ECBE-5EDC-4114-AD23-44560B620ACF}"/>
              </a:ext>
            </a:extLst>
          </p:cNvPr>
          <p:cNvCxnSpPr>
            <a:cxnSpLocks/>
          </p:cNvCxnSpPr>
          <p:nvPr/>
        </p:nvCxnSpPr>
        <p:spPr>
          <a:xfrm>
            <a:off x="24289606" y="16535702"/>
            <a:ext cx="0" cy="4280731"/>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45352EA1-DBB5-42AB-9DCA-21CB2901349D}"/>
              </a:ext>
            </a:extLst>
          </p:cNvPr>
          <p:cNvSpPr txBox="1"/>
          <p:nvPr/>
        </p:nvSpPr>
        <p:spPr>
          <a:xfrm>
            <a:off x="24330712" y="16675674"/>
            <a:ext cx="13014668" cy="4524315"/>
          </a:xfrm>
          <a:prstGeom prst="rect">
            <a:avLst/>
          </a:prstGeom>
          <a:noFill/>
        </p:spPr>
        <p:txBody>
          <a:bodyPr wrap="square">
            <a:spAutoFit/>
          </a:bodyPr>
          <a:lstStyle/>
          <a:p>
            <a:pPr marL="457200" indent="-457200">
              <a:buFont typeface="Arial" panose="020B0604020202020204" pitchFamily="34" charset="0"/>
              <a:buChar char="•"/>
            </a:pPr>
            <a:r>
              <a:rPr lang="en-US" sz="3200" dirty="0" err="1"/>
              <a:t>Håkansson</a:t>
            </a:r>
            <a:r>
              <a:rPr lang="en-US" sz="3200" dirty="0"/>
              <a:t>, A., Fernández-Aranda, F., </a:t>
            </a:r>
            <a:r>
              <a:rPr lang="en-US" sz="3200" dirty="0" err="1"/>
              <a:t>Menchón</a:t>
            </a:r>
            <a:r>
              <a:rPr lang="en-US" sz="3200" dirty="0"/>
              <a:t>, J. M., Potenza, M. N., &amp; Jiménez-Murcia, S. (2020). Gambling during the COVID-19 crisis–a cause for concern. </a:t>
            </a:r>
            <a:r>
              <a:rPr lang="en-US" sz="3200" i="1" dirty="0"/>
              <a:t>Journal of addiction medicine, 14</a:t>
            </a:r>
            <a:r>
              <a:rPr lang="en-US" sz="3200" dirty="0"/>
              <a:t>(4), e10.</a:t>
            </a:r>
          </a:p>
          <a:p>
            <a:pPr marL="457200" indent="-457200">
              <a:buFont typeface="Arial" panose="020B0604020202020204" pitchFamily="34" charset="0"/>
              <a:buChar char="•"/>
            </a:pPr>
            <a:r>
              <a:rPr lang="en-US" sz="3200" dirty="0"/>
              <a:t>Lyons, J. S. (2009). </a:t>
            </a:r>
            <a:r>
              <a:rPr lang="en-US" sz="3200" i="1" dirty="0" err="1"/>
              <a:t>Communimetrics</a:t>
            </a:r>
            <a:r>
              <a:rPr lang="en-US" sz="3200" i="1" dirty="0"/>
              <a:t>: A communication theory of measurement in human service settings</a:t>
            </a:r>
            <a:r>
              <a:rPr lang="en-US" sz="3200" dirty="0"/>
              <a:t>. New York: Springer.</a:t>
            </a:r>
          </a:p>
          <a:p>
            <a:endParaRPr lang="en-US" sz="3200" b="1" dirty="0"/>
          </a:p>
          <a:p>
            <a:pPr algn="r"/>
            <a:r>
              <a:rPr lang="en-US" sz="3200" b="1" dirty="0"/>
              <a:t>*This study was developed through a collaborative effort by </a:t>
            </a:r>
          </a:p>
          <a:p>
            <a:pPr algn="r"/>
            <a:r>
              <a:rPr lang="en-US" sz="3200" b="1" dirty="0"/>
              <a:t>the IU SSW ANSA/CANS Research Team and Indiana FSSA’s DMHA </a:t>
            </a:r>
          </a:p>
          <a:p>
            <a:pPr marL="457200" indent="-457200">
              <a:buFont typeface="Arial" panose="020B0604020202020204" pitchFamily="34" charset="0"/>
              <a:buChar char="•"/>
            </a:pPr>
            <a:endParaRPr lang="en-US" sz="3200" dirty="0"/>
          </a:p>
        </p:txBody>
      </p:sp>
      <p:pic>
        <p:nvPicPr>
          <p:cNvPr id="18" name="Picture 17">
            <a:extLst>
              <a:ext uri="{FF2B5EF4-FFF2-40B4-BE49-F238E27FC236}">
                <a16:creationId xmlns:a16="http://schemas.microsoft.com/office/drawing/2014/main" id="{73BF5497-1063-47FA-91BB-6263EB249A6D}"/>
              </a:ext>
            </a:extLst>
          </p:cNvPr>
          <p:cNvPicPr>
            <a:picLocks noChangeAspect="1"/>
          </p:cNvPicPr>
          <p:nvPr/>
        </p:nvPicPr>
        <p:blipFill>
          <a:blip r:embed="rId4"/>
          <a:stretch>
            <a:fillRect/>
          </a:stretch>
        </p:blipFill>
        <p:spPr>
          <a:xfrm>
            <a:off x="27774900" y="10151815"/>
            <a:ext cx="9462506" cy="5095805"/>
          </a:xfrm>
          <a:prstGeom prst="rect">
            <a:avLst/>
          </a:prstGeom>
        </p:spPr>
      </p:pic>
    </p:spTree>
    <p:extLst>
      <p:ext uri="{BB962C8B-B14F-4D97-AF65-F5344CB8AC3E}">
        <p14:creationId xmlns:p14="http://schemas.microsoft.com/office/powerpoint/2010/main" val="16634310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28238" y="135563"/>
            <a:ext cx="37206936" cy="2887094"/>
          </a:xfrm>
          <a:prstGeom prst="rect">
            <a:avLst/>
          </a:prstGeom>
          <a:solidFill>
            <a:srgbClr val="A90533"/>
          </a:solidFill>
          <a:ln>
            <a:solidFill>
              <a:srgbClr val="A9053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t>Table &amp; Figure</a:t>
            </a:r>
          </a:p>
        </p:txBody>
      </p:sp>
      <p:sp>
        <p:nvSpPr>
          <p:cNvPr id="35" name="Rectangle 34"/>
          <p:cNvSpPr/>
          <p:nvPr/>
        </p:nvSpPr>
        <p:spPr>
          <a:xfrm>
            <a:off x="119921" y="104931"/>
            <a:ext cx="37205587" cy="20821338"/>
          </a:xfrm>
          <a:prstGeom prst="rect">
            <a:avLst/>
          </a:prstGeom>
          <a:noFill/>
          <a:ln w="254000">
            <a:solidFill>
              <a:srgbClr val="000000"/>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Action Button: Home 30">
            <a:hlinkClick r:id="" action="ppaction://hlinkshowjump?jump=firstslide" highlightClick="1"/>
          </p:cNvPr>
          <p:cNvSpPr/>
          <p:nvPr/>
        </p:nvSpPr>
        <p:spPr>
          <a:xfrm>
            <a:off x="35664401" y="385574"/>
            <a:ext cx="1371602" cy="1371601"/>
          </a:xfrm>
          <a:prstGeom prst="actionButtonHome">
            <a:avLst/>
          </a:prstGeom>
          <a:solidFill>
            <a:sysClr val="windowText" lastClr="000000"/>
          </a:solidFill>
          <a:ln w="12700" cap="flat" cmpd="sng" algn="ctr">
            <a:solidFill>
              <a:sysClr val="window" lastClr="FFFFFF"/>
            </a:solidFill>
            <a:prstDash val="solid"/>
          </a:ln>
          <a:effectLst/>
        </p:spPr>
        <p:txBody>
          <a:bodyPr rot="0" spcFirstLastPara="0" vertOverflow="overflow" horzOverflow="overflow" vert="horz" wrap="square" lIns="280805" tIns="140401" rIns="280805" bIns="140401" numCol="1" spcCol="0" rtlCol="0" fromWordArt="0" anchor="ctr" anchorCtr="0" forceAA="0" compatLnSpc="1">
            <a:prstTxWarp prst="textNoShape">
              <a:avLst/>
            </a:prstTxWarp>
            <a:noAutofit/>
          </a:bodyPr>
          <a:lstStyle/>
          <a:p>
            <a:pPr algn="ctr" defTabSz="1404253">
              <a:defRPr/>
            </a:pPr>
            <a:endParaRPr lang="en-US" sz="16800" kern="0">
              <a:solidFill>
                <a:prstClr val="white"/>
              </a:solidFill>
              <a:latin typeface="Trebuchet MS" panose="020B0603020202020204"/>
            </a:endParaRPr>
          </a:p>
        </p:txBody>
      </p:sp>
      <p:sp>
        <p:nvSpPr>
          <p:cNvPr id="30" name="Rectangle 29">
            <a:extLst>
              <a:ext uri="{FF2B5EF4-FFF2-40B4-BE49-F238E27FC236}">
                <a16:creationId xmlns:a16="http://schemas.microsoft.com/office/drawing/2014/main" id="{61D4CE54-E20B-3048-ADE2-8D871007F39E}"/>
              </a:ext>
            </a:extLst>
          </p:cNvPr>
          <p:cNvSpPr/>
          <p:nvPr/>
        </p:nvSpPr>
        <p:spPr>
          <a:xfrm>
            <a:off x="242904" y="240849"/>
            <a:ext cx="7558993" cy="27818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a16="http://schemas.microsoft.com/office/drawing/2014/main" id="{CAF24B48-B816-CF44-AB2C-82B5D1E366D0}"/>
              </a:ext>
            </a:extLst>
          </p:cNvPr>
          <p:cNvPicPr>
            <a:picLocks noChangeAspect="1"/>
          </p:cNvPicPr>
          <p:nvPr/>
        </p:nvPicPr>
        <p:blipFill>
          <a:blip r:embed="rId2"/>
          <a:stretch>
            <a:fillRect/>
          </a:stretch>
        </p:blipFill>
        <p:spPr>
          <a:xfrm>
            <a:off x="348713" y="466286"/>
            <a:ext cx="7188200" cy="2159000"/>
          </a:xfrm>
          <a:prstGeom prst="rect">
            <a:avLst/>
          </a:prstGeom>
        </p:spPr>
      </p:pic>
      <p:sp>
        <p:nvSpPr>
          <p:cNvPr id="37" name="Text Box 141">
            <a:extLst>
              <a:ext uri="{FF2B5EF4-FFF2-40B4-BE49-F238E27FC236}">
                <a16:creationId xmlns:a16="http://schemas.microsoft.com/office/drawing/2014/main" id="{5756B935-E68B-480D-9167-99085F23642E}"/>
              </a:ext>
            </a:extLst>
          </p:cNvPr>
          <p:cNvSpPr txBox="1">
            <a:spLocks noChangeArrowheads="1"/>
          </p:cNvSpPr>
          <p:nvPr/>
        </p:nvSpPr>
        <p:spPr bwMode="auto">
          <a:xfrm>
            <a:off x="2219862" y="3772452"/>
            <a:ext cx="8799721" cy="5869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39321" tIns="69659" rIns="139321" bIns="69659" anchor="t">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eaLnBrk="1" hangingPunct="1"/>
            <a:r>
              <a:rPr lang="en-US" sz="2900" b="1" dirty="0">
                <a:latin typeface="Arial"/>
                <a:ea typeface="ＭＳ Ｐゴシック"/>
              </a:rPr>
              <a:t>Demographic &amp; clinical characteristics (n=654)</a:t>
            </a:r>
          </a:p>
        </p:txBody>
      </p:sp>
      <p:pic>
        <p:nvPicPr>
          <p:cNvPr id="3" name="Picture 3" descr="Chart&#10;&#10;Description automatically generated">
            <a:extLst>
              <a:ext uri="{FF2B5EF4-FFF2-40B4-BE49-F238E27FC236}">
                <a16:creationId xmlns:a16="http://schemas.microsoft.com/office/drawing/2014/main" id="{B1B623C1-ED78-413E-89EB-EC60BFFC6AD9}"/>
              </a:ext>
            </a:extLst>
          </p:cNvPr>
          <p:cNvPicPr>
            <a:picLocks noChangeAspect="1"/>
          </p:cNvPicPr>
          <p:nvPr/>
        </p:nvPicPr>
        <p:blipFill>
          <a:blip r:embed="rId3"/>
          <a:stretch>
            <a:fillRect/>
          </a:stretch>
        </p:blipFill>
        <p:spPr>
          <a:xfrm>
            <a:off x="17908727" y="5922540"/>
            <a:ext cx="19130230" cy="11560619"/>
          </a:xfrm>
          <a:prstGeom prst="rect">
            <a:avLst/>
          </a:prstGeom>
        </p:spPr>
      </p:pic>
      <p:pic>
        <p:nvPicPr>
          <p:cNvPr id="6" name="Picture 6" descr="Table&#10;&#10;Description automatically generated">
            <a:extLst>
              <a:ext uri="{FF2B5EF4-FFF2-40B4-BE49-F238E27FC236}">
                <a16:creationId xmlns:a16="http://schemas.microsoft.com/office/drawing/2014/main" id="{80BB623B-61CC-408C-BCF5-B32289465924}"/>
              </a:ext>
            </a:extLst>
          </p:cNvPr>
          <p:cNvPicPr>
            <a:picLocks noChangeAspect="1"/>
          </p:cNvPicPr>
          <p:nvPr/>
        </p:nvPicPr>
        <p:blipFill>
          <a:blip r:embed="rId4"/>
          <a:stretch>
            <a:fillRect/>
          </a:stretch>
        </p:blipFill>
        <p:spPr>
          <a:xfrm>
            <a:off x="1487817" y="4884869"/>
            <a:ext cx="16675978" cy="14675173"/>
          </a:xfrm>
          <a:prstGeom prst="rect">
            <a:avLst/>
          </a:prstGeom>
        </p:spPr>
      </p:pic>
    </p:spTree>
    <p:extLst>
      <p:ext uri="{BB962C8B-B14F-4D97-AF65-F5344CB8AC3E}">
        <p14:creationId xmlns:p14="http://schemas.microsoft.com/office/powerpoint/2010/main" val="10154526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28238" y="135563"/>
            <a:ext cx="37206936" cy="2887094"/>
          </a:xfrm>
          <a:prstGeom prst="rect">
            <a:avLst/>
          </a:prstGeom>
          <a:solidFill>
            <a:srgbClr val="A90533"/>
          </a:solidFill>
          <a:ln>
            <a:solidFill>
              <a:srgbClr val="A9053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t>Figures</a:t>
            </a:r>
          </a:p>
        </p:txBody>
      </p:sp>
      <p:sp>
        <p:nvSpPr>
          <p:cNvPr id="11" name="Rectangle 10"/>
          <p:cNvSpPr/>
          <p:nvPr/>
        </p:nvSpPr>
        <p:spPr>
          <a:xfrm>
            <a:off x="119921" y="104931"/>
            <a:ext cx="37205587" cy="20821338"/>
          </a:xfrm>
          <a:prstGeom prst="rect">
            <a:avLst/>
          </a:prstGeom>
          <a:noFill/>
          <a:ln w="254000">
            <a:solidFill>
              <a:srgbClr val="000000"/>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Home 9">
            <a:hlinkClick r:id="" action="ppaction://hlinkshowjump?jump=firstslide" highlightClick="1"/>
          </p:cNvPr>
          <p:cNvSpPr/>
          <p:nvPr/>
        </p:nvSpPr>
        <p:spPr>
          <a:xfrm>
            <a:off x="35680331" y="369483"/>
            <a:ext cx="1371602" cy="1371601"/>
          </a:xfrm>
          <a:prstGeom prst="actionButtonHome">
            <a:avLst/>
          </a:prstGeom>
          <a:solidFill>
            <a:sysClr val="windowText" lastClr="000000"/>
          </a:solidFill>
          <a:ln w="12700" cap="flat" cmpd="sng" algn="ctr">
            <a:solidFill>
              <a:sysClr val="window" lastClr="FFFFFF"/>
            </a:solidFill>
            <a:prstDash val="solid"/>
          </a:ln>
          <a:effectLst/>
        </p:spPr>
        <p:txBody>
          <a:bodyPr rot="0" spcFirstLastPara="0" vertOverflow="overflow" horzOverflow="overflow" vert="horz" wrap="square" lIns="280805" tIns="140401" rIns="280805" bIns="140401" numCol="1" spcCol="0" rtlCol="0" fromWordArt="0" anchor="ctr" anchorCtr="0" forceAA="0" compatLnSpc="1">
            <a:prstTxWarp prst="textNoShape">
              <a:avLst/>
            </a:prstTxWarp>
            <a:noAutofit/>
          </a:bodyPr>
          <a:lstStyle/>
          <a:p>
            <a:pPr algn="ctr" defTabSz="1404253">
              <a:defRPr/>
            </a:pPr>
            <a:endParaRPr lang="en-US" sz="16800" kern="0">
              <a:solidFill>
                <a:prstClr val="white"/>
              </a:solidFill>
              <a:latin typeface="Trebuchet MS" panose="020B0603020202020204"/>
            </a:endParaRPr>
          </a:p>
        </p:txBody>
      </p:sp>
      <p:sp>
        <p:nvSpPr>
          <p:cNvPr id="8" name="Rectangle 7">
            <a:extLst>
              <a:ext uri="{FF2B5EF4-FFF2-40B4-BE49-F238E27FC236}">
                <a16:creationId xmlns:a16="http://schemas.microsoft.com/office/drawing/2014/main" id="{7C8250C2-B8B1-174F-AA5E-5AD6DD13BA91}"/>
              </a:ext>
            </a:extLst>
          </p:cNvPr>
          <p:cNvSpPr/>
          <p:nvPr/>
        </p:nvSpPr>
        <p:spPr>
          <a:xfrm>
            <a:off x="242904" y="240849"/>
            <a:ext cx="7558993" cy="27818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485130C0-DE3C-7D43-8D25-089FDEC63FB9}"/>
              </a:ext>
            </a:extLst>
          </p:cNvPr>
          <p:cNvPicPr>
            <a:picLocks noChangeAspect="1"/>
          </p:cNvPicPr>
          <p:nvPr/>
        </p:nvPicPr>
        <p:blipFill>
          <a:blip r:embed="rId2"/>
          <a:stretch>
            <a:fillRect/>
          </a:stretch>
        </p:blipFill>
        <p:spPr>
          <a:xfrm>
            <a:off x="348713" y="466286"/>
            <a:ext cx="7188200" cy="2159000"/>
          </a:xfrm>
          <a:prstGeom prst="rect">
            <a:avLst/>
          </a:prstGeom>
        </p:spPr>
      </p:pic>
      <p:sp>
        <p:nvSpPr>
          <p:cNvPr id="30" name="Text Box 88">
            <a:extLst>
              <a:ext uri="{FF2B5EF4-FFF2-40B4-BE49-F238E27FC236}">
                <a16:creationId xmlns:a16="http://schemas.microsoft.com/office/drawing/2014/main" id="{0C9757BC-B9CB-499A-A9EF-3799D802FB40}"/>
              </a:ext>
            </a:extLst>
          </p:cNvPr>
          <p:cNvSpPr txBox="1">
            <a:spLocks noChangeArrowheads="1"/>
          </p:cNvSpPr>
          <p:nvPr/>
        </p:nvSpPr>
        <p:spPr bwMode="auto">
          <a:xfrm>
            <a:off x="2824306" y="4026060"/>
            <a:ext cx="17734218" cy="5869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39321" tIns="69659" rIns="139321" bIns="69659" anchor="t">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eaLnBrk="1" hangingPunct="1"/>
            <a:r>
              <a:rPr lang="en-US" sz="2900" b="1" dirty="0">
                <a:latin typeface="Arial"/>
                <a:ea typeface="ＭＳ Ｐゴシック"/>
              </a:rPr>
              <a:t>  Decision Tree Model for Predicting the Improvement from Problem Gambling: CHAID Algorithm</a:t>
            </a:r>
            <a:endParaRPr lang="en-US" sz="2900" b="1" dirty="0"/>
          </a:p>
        </p:txBody>
      </p:sp>
      <p:pic>
        <p:nvPicPr>
          <p:cNvPr id="2" name="Picture 2" descr="Diagram, schematic, timeline&#10;&#10;Description automatically generated">
            <a:extLst>
              <a:ext uri="{FF2B5EF4-FFF2-40B4-BE49-F238E27FC236}">
                <a16:creationId xmlns:a16="http://schemas.microsoft.com/office/drawing/2014/main" id="{EFCE27B9-7D82-4C0E-9102-D9B9979BFBD3}"/>
              </a:ext>
            </a:extLst>
          </p:cNvPr>
          <p:cNvPicPr>
            <a:picLocks noChangeAspect="1"/>
          </p:cNvPicPr>
          <p:nvPr/>
        </p:nvPicPr>
        <p:blipFill>
          <a:blip r:embed="rId3"/>
          <a:stretch>
            <a:fillRect/>
          </a:stretch>
        </p:blipFill>
        <p:spPr>
          <a:xfrm>
            <a:off x="1485886" y="4610380"/>
            <a:ext cx="34794121" cy="15696170"/>
          </a:xfrm>
          <a:prstGeom prst="rect">
            <a:avLst/>
          </a:prstGeom>
        </p:spPr>
      </p:pic>
    </p:spTree>
    <p:extLst>
      <p:ext uri="{BB962C8B-B14F-4D97-AF65-F5344CB8AC3E}">
        <p14:creationId xmlns:p14="http://schemas.microsoft.com/office/powerpoint/2010/main" val="34861557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AC09B86CA9F3419684E16EAB8105C1" ma:contentTypeVersion="13" ma:contentTypeDescription="Create a new document." ma:contentTypeScope="" ma:versionID="681d1b0c28e7e13278e8f7e8445e4310">
  <xsd:schema xmlns:xsd="http://www.w3.org/2001/XMLSchema" xmlns:xs="http://www.w3.org/2001/XMLSchema" xmlns:p="http://schemas.microsoft.com/office/2006/metadata/properties" xmlns:ns3="6a112c1e-65d6-4f91-a98c-05de299d107e" xmlns:ns4="4ed94b73-a73a-48b1-a24b-9a5d4b9dc1e4" targetNamespace="http://schemas.microsoft.com/office/2006/metadata/properties" ma:root="true" ma:fieldsID="2fe7a7546e02d99ae7f082ee06afa5a1" ns3:_="" ns4:_="">
    <xsd:import namespace="6a112c1e-65d6-4f91-a98c-05de299d107e"/>
    <xsd:import namespace="4ed94b73-a73a-48b1-a24b-9a5d4b9dc1e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112c1e-65d6-4f91-a98c-05de299d10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d94b73-a73a-48b1-a24b-9a5d4b9dc1e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28E4653-1F4B-4BC5-AF0D-AF71CFA21E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112c1e-65d6-4f91-a98c-05de299d107e"/>
    <ds:schemaRef ds:uri="4ed94b73-a73a-48b1-a24b-9a5d4b9dc1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6C8FAFF-E291-49CA-B8B0-D485DCA41672}">
  <ds:schemaRefs>
    <ds:schemaRef ds:uri="http://schemas.microsoft.com/sharepoint/v3/contenttype/forms"/>
  </ds:schemaRefs>
</ds:datastoreItem>
</file>

<file path=customXml/itemProps3.xml><?xml version="1.0" encoding="utf-8"?>
<ds:datastoreItem xmlns:ds="http://schemas.openxmlformats.org/officeDocument/2006/customXml" ds:itemID="{E20F2462-ACE6-4CFF-B3B5-9A1B3CC921AA}">
  <ds:schemaRefs>
    <ds:schemaRef ds:uri="http://www.w3.org/XML/1998/namespace"/>
    <ds:schemaRef ds:uri="http://schemas.microsoft.com/office/infopath/2007/PartnerControls"/>
    <ds:schemaRef ds:uri="6a112c1e-65d6-4f91-a98c-05de299d107e"/>
    <ds:schemaRef ds:uri="http://schemas.microsoft.com/office/2006/documentManagement/types"/>
    <ds:schemaRef ds:uri="http://schemas.microsoft.com/office/2006/metadata/properties"/>
    <ds:schemaRef ds:uri="http://schemas.openxmlformats.org/package/2006/metadata/core-properties"/>
    <ds:schemaRef ds:uri="http://purl.org/dc/terms/"/>
    <ds:schemaRef ds:uri="4ed94b73-a73a-48b1-a24b-9a5d4b9dc1e4"/>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3176</TotalTime>
  <Words>980</Words>
  <Application>Microsoft Office PowerPoint</Application>
  <PresentationFormat>Custom</PresentationFormat>
  <Paragraphs>34</Paragraphs>
  <Slides>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TimesNewRomanPSMT</vt:lpstr>
      <vt:lpstr>Arial</vt:lpstr>
      <vt:lpstr>Arial Narrow</vt:lpstr>
      <vt:lpstr>Calibri</vt:lpstr>
      <vt:lpstr>Trebuchet MS</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ePB employee</dc:creator>
  <cp:lastModifiedBy>Hong, Saahoon</cp:lastModifiedBy>
  <cp:revision>217</cp:revision>
  <dcterms:created xsi:type="dcterms:W3CDTF">2017-08-28T19:07:22Z</dcterms:created>
  <dcterms:modified xsi:type="dcterms:W3CDTF">2021-12-17T15:07:16Z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0x010100CBAC09B86CA9F3419684E16EAB8105C1</vt:lpwstr>
  </property>
</Properties>
</file>