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0" r:id="rId2"/>
    <p:sldMasterId id="2147483760" r:id="rId3"/>
  </p:sldMasterIdLst>
  <p:notesMasterIdLst>
    <p:notesMasterId r:id="rId23"/>
  </p:notesMasterIdLst>
  <p:sldIdLst>
    <p:sldId id="301" r:id="rId4"/>
    <p:sldId id="348" r:id="rId5"/>
    <p:sldId id="349" r:id="rId6"/>
    <p:sldId id="360" r:id="rId7"/>
    <p:sldId id="350" r:id="rId8"/>
    <p:sldId id="351" r:id="rId9"/>
    <p:sldId id="353" r:id="rId10"/>
    <p:sldId id="354" r:id="rId11"/>
    <p:sldId id="355" r:id="rId12"/>
    <p:sldId id="361" r:id="rId13"/>
    <p:sldId id="362" r:id="rId14"/>
    <p:sldId id="337" r:id="rId15"/>
    <p:sldId id="363" r:id="rId16"/>
    <p:sldId id="358" r:id="rId17"/>
    <p:sldId id="356" r:id="rId18"/>
    <p:sldId id="314" r:id="rId19"/>
    <p:sldId id="357" r:id="rId20"/>
    <p:sldId id="359" r:id="rId21"/>
    <p:sldId id="35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5588" autoAdjust="0"/>
  </p:normalViewPr>
  <p:slideViewPr>
    <p:cSldViewPr>
      <p:cViewPr varScale="1">
        <p:scale>
          <a:sx n="100" d="100"/>
          <a:sy n="100" d="100"/>
        </p:scale>
        <p:origin x="14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F17FA-4FEF-40E8-8A2B-F21D2D4919F8}" type="datetimeFigureOut">
              <a:rPr lang="en-US" smtClean="0"/>
              <a:pPr/>
              <a:t>4/19/21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5749E-002E-4F06-AAAF-98590BD450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14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01E81E-D7D1-496C-A9EF-71355B84005C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CF64E-0C08-49EF-81EC-49229DA1DEEB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Also IR, Diagnostic Radiology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A2ED6-9255-42D3-93BA-CBD8FFC9538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C1715-2509-4DDA-A30E-7B1B5C44F1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2796A-E9B8-4993-814E-0BE31C7E5B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B66FC-3404-4416-80BE-19B9476472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B66FC-3404-4416-80BE-19B9476472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C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B24D34-4336-4A21-81A0-C6CB33DAE96D}" type="slidenum">
              <a:rPr lang="en-US" sz="14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C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F06DE-8A4B-4F77-A2E0-9B12A9D49810}" type="slidenum">
              <a:rPr lang="en-US" sz="14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6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C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F06DE-8A4B-4F77-A2E0-9B12A9D49810}" type="slidenum">
              <a:rPr lang="en-US" sz="14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5575" cy="116205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ONE DEGREE OF SEPARATION:</a:t>
            </a:r>
            <a:br>
              <a:rPr lang="en-US" sz="3600" b="1" i="1" dirty="0">
                <a:solidFill>
                  <a:srgbClr val="FFFF00"/>
                </a:solidFill>
              </a:rPr>
            </a:br>
            <a:r>
              <a:rPr lang="en-US" sz="3600" b="1" i="1" dirty="0">
                <a:solidFill>
                  <a:srgbClr val="FFFF00"/>
                </a:solidFill>
              </a:rPr>
              <a:t>JOHN MALONE HOWARD, MD</a:t>
            </a:r>
            <a:br>
              <a:rPr lang="en-US" sz="3600" b="1" i="1" dirty="0">
                <a:solidFill>
                  <a:srgbClr val="FFFF00"/>
                </a:solidFill>
              </a:rPr>
            </a:br>
            <a:r>
              <a:rPr lang="en-US" sz="3600" b="1" i="1" dirty="0">
                <a:solidFill>
                  <a:srgbClr val="FFFF00"/>
                </a:solidFill>
              </a:rPr>
              <a:t>FATHER OF PANCREATOLOGY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38800"/>
            <a:ext cx="5308600" cy="105294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b="1" i="1" dirty="0">
                <a:solidFill>
                  <a:srgbClr val="FFFF00"/>
                </a:solidFill>
              </a:rPr>
              <a:t>Nicholas J. </a:t>
            </a:r>
            <a:r>
              <a:rPr lang="en-US" sz="1600" b="1" i="1" dirty="0" err="1">
                <a:solidFill>
                  <a:srgbClr val="FFFF00"/>
                </a:solidFill>
              </a:rPr>
              <a:t>Zyromski</a:t>
            </a:r>
            <a:r>
              <a:rPr lang="en-US" sz="1600" b="1" i="1" dirty="0">
                <a:solidFill>
                  <a:srgbClr val="FFFF00"/>
                </a:solidFill>
              </a:rPr>
              <a:t>, MD FACS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i="1" dirty="0">
                <a:solidFill>
                  <a:srgbClr val="FFFF00"/>
                </a:solidFill>
              </a:rPr>
              <a:t>Indiana University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i="1" dirty="0">
                <a:solidFill>
                  <a:srgbClr val="FFFF00"/>
                </a:solidFill>
              </a:rPr>
              <a:t>History of Medicine/SIG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b="1" i="1" dirty="0">
                <a:solidFill>
                  <a:srgbClr val="FFFF00"/>
                </a:solidFill>
              </a:rPr>
              <a:t>April 19, 2021</a:t>
            </a:r>
          </a:p>
        </p:txBody>
      </p:sp>
      <p:pic>
        <p:nvPicPr>
          <p:cNvPr id="12" name="Picture 2" descr="John Howard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3657600" cy="48913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ugical Diseases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2743102" cy="36067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Academic Positions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1219200"/>
            <a:ext cx="79724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rgbClr val="FFFFFF"/>
                </a:solidFill>
                <a:latin typeface="Times New Roman" charset="0"/>
              </a:rPr>
              <a:t>1950-1954 – Baylor University (Michael </a:t>
            </a:r>
            <a:r>
              <a:rPr lang="en-US" sz="2800" dirty="0" err="1">
                <a:solidFill>
                  <a:srgbClr val="FFFFFF"/>
                </a:solidFill>
                <a:latin typeface="Times New Roman" charset="0"/>
              </a:rPr>
              <a:t>Debakey</a:t>
            </a:r>
            <a:r>
              <a:rPr lang="en-US" sz="2800" dirty="0">
                <a:solidFill>
                  <a:srgbClr val="FFFFFF"/>
                </a:solidFill>
                <a:latin typeface="Times New Roman" charset="0"/>
              </a:rPr>
              <a:t>)</a:t>
            </a: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rgbClr val="FFFFFF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rgbClr val="FFFFFF"/>
                </a:solidFill>
                <a:latin typeface="Times New Roman" charset="0"/>
              </a:rPr>
              <a:t>1955-1957 – Emory University, Professor and Chairman of Surgery</a:t>
            </a: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rgbClr val="FFFFFF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rgbClr val="FFFFFF"/>
                </a:solidFill>
                <a:latin typeface="Times New Roman" charset="0"/>
              </a:rPr>
              <a:t>1958-1974 – Hahnemann Medical College, Professor of Surgery</a:t>
            </a: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rgbClr val="FFFFFF"/>
              </a:solidFill>
              <a:latin typeface="Times New Roman" charset="0"/>
            </a:endParaRPr>
          </a:p>
          <a:p>
            <a:pPr algn="l"/>
            <a:r>
              <a:rPr lang="en-US" sz="2800" dirty="0">
                <a:solidFill>
                  <a:srgbClr val="FFFFFF"/>
                </a:solidFill>
                <a:latin typeface="Times New Roman" charset="0"/>
              </a:rPr>
              <a:t>1974-2011 – Medical College of Ohio, Professor of Surgery; Professor Emeritus</a:t>
            </a: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rgbClr val="FFFFFF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rgbClr val="FFFFFF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03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9050"/>
            <a:ext cx="7772400" cy="7620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Academic Honors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2400" y="914400"/>
            <a:ext cx="51815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l"/>
            <a:r>
              <a:rPr lang="en-US" sz="3200" dirty="0">
                <a:solidFill>
                  <a:schemeClr val="bg1"/>
                </a:solidFill>
              </a:rPr>
              <a:t>Royal College of Surgeons Edinburgh</a:t>
            </a:r>
          </a:p>
          <a:p>
            <a:pPr lvl="1" algn="l"/>
            <a:endParaRPr lang="en-US" sz="3200" dirty="0">
              <a:solidFill>
                <a:schemeClr val="bg1"/>
              </a:solidFill>
            </a:endParaRPr>
          </a:p>
          <a:p>
            <a:pPr lvl="1" algn="l"/>
            <a:r>
              <a:rPr lang="en-US" sz="3200" dirty="0">
                <a:solidFill>
                  <a:schemeClr val="bg1"/>
                </a:solidFill>
              </a:rPr>
              <a:t>Brazilian College of Surgeons</a:t>
            </a:r>
          </a:p>
          <a:p>
            <a:pPr lvl="1" algn="l"/>
            <a:endParaRPr lang="en-US" sz="3200" dirty="0">
              <a:solidFill>
                <a:schemeClr val="bg1"/>
              </a:solidFill>
            </a:endParaRPr>
          </a:p>
          <a:p>
            <a:pPr lvl="1" algn="l"/>
            <a:r>
              <a:rPr lang="en-US" sz="3200" dirty="0">
                <a:solidFill>
                  <a:schemeClr val="bg1"/>
                </a:solidFill>
              </a:rPr>
              <a:t>Japan Surgical Society</a:t>
            </a:r>
          </a:p>
          <a:p>
            <a:pPr lvl="1" algn="l"/>
            <a:endParaRPr lang="en-US" sz="3200" dirty="0">
              <a:solidFill>
                <a:schemeClr val="bg1"/>
              </a:solidFill>
            </a:endParaRPr>
          </a:p>
          <a:p>
            <a:pPr lvl="1" algn="l"/>
            <a:r>
              <a:rPr lang="en-US" sz="3200" dirty="0">
                <a:solidFill>
                  <a:schemeClr val="bg1"/>
                </a:solidFill>
              </a:rPr>
              <a:t>European Surgical Association</a:t>
            </a:r>
          </a:p>
          <a:p>
            <a:pPr algn="l">
              <a:lnSpc>
                <a:spcPct val="90000"/>
              </a:lnSpc>
            </a:pPr>
            <a:endParaRPr lang="en-US" dirty="0">
              <a:solidFill>
                <a:srgbClr val="FFFFFF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endParaRPr lang="en-US" dirty="0">
              <a:solidFill>
                <a:srgbClr val="FFFFFF"/>
              </a:solidFill>
              <a:latin typeface="Times New Roman" charset="0"/>
            </a:endParaRPr>
          </a:p>
        </p:txBody>
      </p:sp>
      <p:pic>
        <p:nvPicPr>
          <p:cNvPr id="4" name="Picture 2" descr="Category 7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143000"/>
            <a:ext cx="3402979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813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RECURRENT PANCREATITS</a:t>
            </a: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195643" y="1909787"/>
            <a:ext cx="5631873" cy="306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760" indent="-342900" fontAlgn="base">
              <a:spcAft>
                <a:spcPct val="0"/>
              </a:spcAft>
              <a:buFontTx/>
              <a:buChar char="•"/>
            </a:pPr>
            <a:r>
              <a:rPr lang="en-US" sz="3600" dirty="0" err="1">
                <a:solidFill>
                  <a:srgbClr val="FFFFFF"/>
                </a:solidFill>
              </a:rPr>
              <a:t>Raker</a:t>
            </a:r>
            <a:r>
              <a:rPr lang="en-US" sz="3600" dirty="0">
                <a:solidFill>
                  <a:srgbClr val="FFFFFF"/>
                </a:solidFill>
              </a:rPr>
              <a:t> (1953)</a:t>
            </a:r>
          </a:p>
          <a:p>
            <a:pPr marL="365760" indent="-342900" fontAlgn="base">
              <a:spcAft>
                <a:spcPct val="0"/>
              </a:spcAft>
              <a:buFontTx/>
              <a:buChar char="•"/>
            </a:pPr>
            <a:r>
              <a:rPr lang="en-US" sz="3600" dirty="0">
                <a:solidFill>
                  <a:srgbClr val="FFFFFF"/>
                </a:solidFill>
              </a:rPr>
              <a:t>Howard and Ehrlich (1956, 1962)</a:t>
            </a:r>
          </a:p>
          <a:p>
            <a:pPr marL="822960" lvl="1" indent="-342900" fontAlgn="base">
              <a:spcAft>
                <a:spcPct val="0"/>
              </a:spcAft>
              <a:buFontTx/>
              <a:buChar char="•"/>
            </a:pPr>
            <a:r>
              <a:rPr lang="en-US" sz="2800" dirty="0">
                <a:solidFill>
                  <a:srgbClr val="FFFFFF"/>
                </a:solidFill>
              </a:rPr>
              <a:t>N=251; 90 (36%) had recurrent attack</a:t>
            </a:r>
          </a:p>
          <a:p>
            <a:pPr marL="365760" indent="-342900" fontAlgn="base">
              <a:spcAft>
                <a:spcPct val="0"/>
              </a:spcAft>
              <a:buFontTx/>
              <a:buChar char="•"/>
            </a:pP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6478" y="4911325"/>
            <a:ext cx="7994483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 err="1">
                <a:solidFill>
                  <a:srgbClr val="FFFF00"/>
                </a:solidFill>
              </a:rPr>
              <a:t>Raker</a:t>
            </a:r>
            <a:r>
              <a:rPr lang="en-US" sz="1400" b="1" i="1" dirty="0">
                <a:solidFill>
                  <a:srgbClr val="FFFF00"/>
                </a:solidFill>
              </a:rPr>
              <a:t> JW, Bartlett MK 1953 Acute pancreatitis: the fate of the patient surviving one or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>
                <a:solidFill>
                  <a:srgbClr val="FFFF00"/>
                </a:solidFill>
              </a:rPr>
              <a:t>more attacks. NEJM 249:751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i="1" dirty="0">
              <a:solidFill>
                <a:srgbClr val="FFFF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>
                <a:solidFill>
                  <a:srgbClr val="FFFF00"/>
                </a:solidFill>
              </a:rPr>
              <a:t>Howard JM, Jordan GL Jr. 1956 Relapsing pancreatitis secondary to </a:t>
            </a:r>
            <a:r>
              <a:rPr lang="en-US" sz="1400" b="1" i="1" dirty="0" err="1">
                <a:solidFill>
                  <a:srgbClr val="FFFF00"/>
                </a:solidFill>
              </a:rPr>
              <a:t>choledocholithiasis</a:t>
            </a:r>
            <a:r>
              <a:rPr lang="en-US" sz="1400" b="1" i="1" dirty="0">
                <a:solidFill>
                  <a:srgbClr val="FFFF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>
                <a:solidFill>
                  <a:srgbClr val="FFFF00"/>
                </a:solidFill>
              </a:rPr>
              <a:t>Arch </a:t>
            </a:r>
            <a:r>
              <a:rPr lang="en-US" sz="1400" b="1" i="1" dirty="0" err="1">
                <a:solidFill>
                  <a:srgbClr val="FFFF00"/>
                </a:solidFill>
              </a:rPr>
              <a:t>Surg</a:t>
            </a:r>
            <a:r>
              <a:rPr lang="en-US" sz="1400" b="1" i="1" dirty="0">
                <a:solidFill>
                  <a:srgbClr val="FFFF00"/>
                </a:solidFill>
              </a:rPr>
              <a:t> 73:960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i="1" dirty="0">
              <a:solidFill>
                <a:srgbClr val="FFFF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i="1" dirty="0">
                <a:solidFill>
                  <a:srgbClr val="FFFF00"/>
                </a:solidFill>
              </a:rPr>
              <a:t>Howard JM, Ehrlich EW 1962 Gallstone pancreatitis: a clinical entity. Surgery 51: 177</a:t>
            </a:r>
          </a:p>
        </p:txBody>
      </p:sp>
      <p:pic>
        <p:nvPicPr>
          <p:cNvPr id="72705" name="Picture 1" descr="C:\Documents and Settings\nzyromsk\Desktop\personal pictures\JMH images\john smile lemon jacket.jpg"/>
          <p:cNvPicPr>
            <a:picLocks noChangeAspect="1" noChangeArrowheads="1"/>
          </p:cNvPicPr>
          <p:nvPr/>
        </p:nvPicPr>
        <p:blipFill>
          <a:blip r:embed="rId3" cstate="print"/>
          <a:srcRect l="15881" t="12402" r="29167"/>
          <a:stretch>
            <a:fillRect/>
          </a:stretch>
        </p:blipFill>
        <p:spPr bwMode="auto">
          <a:xfrm>
            <a:off x="5539839" y="1498270"/>
            <a:ext cx="3014932" cy="319563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67713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RECURRENT PANCREATITIS</a:t>
            </a:r>
          </a:p>
        </p:txBody>
      </p:sp>
      <p:graphicFrame>
        <p:nvGraphicFramePr>
          <p:cNvPr id="9" name="Group 4"/>
          <p:cNvGraphicFramePr>
            <a:graphicFrameLocks/>
          </p:cNvGraphicFramePr>
          <p:nvPr/>
        </p:nvGraphicFramePr>
        <p:xfrm>
          <a:off x="2057400" y="1447800"/>
          <a:ext cx="5212080" cy="5318772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Author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Year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7950" algn="l"/>
                        </a:tabLst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sng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Recurrent AP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Howard and Ehrlich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(36%)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Paloyan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et al.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 (48%)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Trapnell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and Duncan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 (38%)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1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Elfstrom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(25%)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Sharon et al.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(33%)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4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Ranson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1979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 (33%)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8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Berlinski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et al.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(20%)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Kelly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(36%)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Osborne et al.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(26%)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100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Welch and White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(24%)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4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Mayer et al.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(11%)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Burch et al.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(23%)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 (32%)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525"/>
            <a:ext cx="8367713" cy="914400"/>
          </a:xfrm>
        </p:spPr>
        <p:txBody>
          <a:bodyPr/>
          <a:lstStyle/>
          <a:p>
            <a:pPr eaLnBrk="1" hangingPunct="1"/>
            <a:r>
              <a:rPr lang="en-US" sz="3600" dirty="0">
                <a:solidFill>
                  <a:srgbClr val="FFFF00"/>
                </a:solidFill>
              </a:rPr>
              <a:t>PANCREATODUODENECTOMY</a:t>
            </a:r>
          </a:p>
        </p:txBody>
      </p:sp>
      <p:pic>
        <p:nvPicPr>
          <p:cNvPr id="4" name="Picture 7" descr="C:\WINDOWS\Desktop\crile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" r="3128" b="26129"/>
          <a:stretch>
            <a:fillRect/>
          </a:stretch>
        </p:blipFill>
        <p:spPr bwMode="auto">
          <a:xfrm>
            <a:off x="2133600" y="2362200"/>
            <a:ext cx="49815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WINDOWS\Desktop\crile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13348" r="7500" b="9233"/>
          <a:stretch>
            <a:fillRect/>
          </a:stretch>
        </p:blipFill>
        <p:spPr bwMode="auto">
          <a:xfrm>
            <a:off x="1524000" y="838200"/>
            <a:ext cx="6172200" cy="139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0650" y="6370638"/>
            <a:ext cx="43833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Surgery </a:t>
            </a:r>
            <a:r>
              <a:rPr lang="en-US" b="1" i="1" dirty="0" err="1">
                <a:solidFill>
                  <a:srgbClr val="FFFF00"/>
                </a:solidFill>
              </a:rPr>
              <a:t>Gyn</a:t>
            </a:r>
            <a:r>
              <a:rPr lang="en-US" b="1" i="1" dirty="0">
                <a:solidFill>
                  <a:srgbClr val="FFFF00"/>
                </a:solidFill>
              </a:rPr>
              <a:t> </a:t>
            </a:r>
            <a:r>
              <a:rPr lang="en-US" b="1" i="1" dirty="0" err="1">
                <a:solidFill>
                  <a:srgbClr val="FFFF00"/>
                </a:solidFill>
              </a:rPr>
              <a:t>Obstet</a:t>
            </a:r>
            <a:r>
              <a:rPr lang="en-US" b="1" i="1" dirty="0">
                <a:solidFill>
                  <a:srgbClr val="FFFF00"/>
                </a:solidFill>
              </a:rPr>
              <a:t> 1970;130:1049-53</a:t>
            </a:r>
          </a:p>
        </p:txBody>
      </p:sp>
    </p:spTree>
    <p:extLst>
      <p:ext uri="{BB962C8B-B14F-4D97-AF65-F5344CB8AC3E}">
        <p14:creationId xmlns:p14="http://schemas.microsoft.com/office/powerpoint/2010/main" val="2260134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67713" cy="1143000"/>
          </a:xfrm>
        </p:spPr>
        <p:txBody>
          <a:bodyPr/>
          <a:lstStyle/>
          <a:p>
            <a:pPr eaLnBrk="1" hangingPunct="1"/>
            <a:r>
              <a:rPr lang="en-US" sz="4000" dirty="0">
                <a:solidFill>
                  <a:srgbClr val="FFFF00"/>
                </a:solidFill>
              </a:rPr>
              <a:t>PANCREATODUODENECTOMY</a:t>
            </a:r>
          </a:p>
        </p:txBody>
      </p:sp>
      <p:pic>
        <p:nvPicPr>
          <p:cNvPr id="4" name="Picture 2" descr="Title p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3820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265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Sugical Diseases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38" y="152400"/>
            <a:ext cx="236826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52400"/>
            <a:ext cx="3048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ACADEMIC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4000" dirty="0">
                <a:solidFill>
                  <a:srgbClr val="FFFF00"/>
                </a:solidFill>
              </a:rPr>
              <a:t> LEGACY</a:t>
            </a:r>
          </a:p>
        </p:txBody>
      </p:sp>
      <p:pic>
        <p:nvPicPr>
          <p:cNvPr id="10" name="Picture 4" descr="Category 7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418" y="152400"/>
            <a:ext cx="20708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Sugical Diseases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799"/>
            <a:ext cx="2336800" cy="324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Sugical Diseases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52800"/>
            <a:ext cx="2514600" cy="330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85800" y="60198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1986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76600" y="6096000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1998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914400" y="24384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1960</a:t>
            </a:r>
          </a:p>
        </p:txBody>
      </p:sp>
      <p:pic>
        <p:nvPicPr>
          <p:cNvPr id="16" name="Picture 3" descr="History of the Pancre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581400" cy="4996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685800"/>
            <a:ext cx="3490913" cy="9906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ACADEMIC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 LEGACY</a:t>
            </a:r>
          </a:p>
        </p:txBody>
      </p:sp>
      <p:pic>
        <p:nvPicPr>
          <p:cNvPr id="5" name="Picture 2" descr="Category 6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05078"/>
            <a:ext cx="6107113" cy="42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ategory 6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550976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899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529513" cy="9906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ACADEMIC LEGACY</a:t>
            </a:r>
          </a:p>
        </p:txBody>
      </p:sp>
      <p:pic>
        <p:nvPicPr>
          <p:cNvPr id="2" name="Picture 1" descr="FullSizeRender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t="3345" r="4930" b="3051"/>
          <a:stretch/>
        </p:blipFill>
        <p:spPr>
          <a:xfrm>
            <a:off x="2413000" y="1476375"/>
            <a:ext cx="3730625" cy="506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59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5575" cy="116205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John M. Howard, 1919-2011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057400"/>
            <a:ext cx="5867400" cy="4114800"/>
          </a:xfrm>
        </p:spPr>
        <p:txBody>
          <a:bodyPr/>
          <a:lstStyle/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Professionalism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International       Collegiality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Marriage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Enthusiasm for Life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“Perseverance is my forte”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endParaRPr lang="en-US" b="1" i="1" dirty="0">
              <a:solidFill>
                <a:srgbClr val="FFFFFF"/>
              </a:solidFill>
            </a:endParaRP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endParaRPr lang="en-US" b="1" i="1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999" y="1524000"/>
            <a:ext cx="4822313" cy="2971800"/>
          </a:xfrm>
          <a:prstGeom prst="rect">
            <a:avLst/>
          </a:prstGeom>
          <a:ln w="635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22395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5575" cy="116205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ONE DEGREE OF SEPARATION: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600200"/>
            <a:ext cx="8153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FFFFFF"/>
                </a:solidFill>
              </a:rPr>
              <a:t>Zyromski – JM Howard, </a:t>
            </a:r>
            <a:r>
              <a:rPr lang="en-US" sz="2400" b="1" i="1" dirty="0" err="1">
                <a:solidFill>
                  <a:srgbClr val="FFFFFF"/>
                </a:solidFill>
              </a:rPr>
              <a:t>Sarr</a:t>
            </a:r>
            <a:r>
              <a:rPr lang="en-US" sz="2400" b="1" i="1" dirty="0">
                <a:solidFill>
                  <a:srgbClr val="FFFFFF"/>
                </a:solidFill>
              </a:rPr>
              <a:t>, </a:t>
            </a:r>
            <a:r>
              <a:rPr lang="en-US" sz="2400" b="1" i="1" dirty="0" err="1">
                <a:solidFill>
                  <a:srgbClr val="FFFFFF"/>
                </a:solidFill>
              </a:rPr>
              <a:t>Lillemoe</a:t>
            </a:r>
            <a:r>
              <a:rPr lang="en-US" sz="2400" b="1" i="1" dirty="0">
                <a:solidFill>
                  <a:srgbClr val="FFFFFF"/>
                </a:solidFill>
              </a:rPr>
              <a:t>, Pitt, TJ Howard</a:t>
            </a: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FFFFFF"/>
                </a:solidFill>
              </a:rPr>
              <a:t>Hayward – </a:t>
            </a:r>
            <a:r>
              <a:rPr lang="en-US" sz="2400" b="1" i="1" dirty="0" err="1">
                <a:solidFill>
                  <a:srgbClr val="FFFFFF"/>
                </a:solidFill>
              </a:rPr>
              <a:t>Sabiston</a:t>
            </a: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i="1" dirty="0" err="1">
                <a:solidFill>
                  <a:srgbClr val="FFFFFF"/>
                </a:solidFill>
              </a:rPr>
              <a:t>Nakeeb</a:t>
            </a:r>
            <a:r>
              <a:rPr lang="en-US" sz="2400" b="1" i="1" dirty="0">
                <a:solidFill>
                  <a:srgbClr val="FFFFFF"/>
                </a:solidFill>
              </a:rPr>
              <a:t> – Cameron</a:t>
            </a: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FFFFFF"/>
                </a:solidFill>
              </a:rPr>
              <a:t>House – </a:t>
            </a:r>
            <a:r>
              <a:rPr lang="en-US" sz="2400" b="1" i="1" dirty="0" err="1">
                <a:solidFill>
                  <a:srgbClr val="FFFFFF"/>
                </a:solidFill>
              </a:rPr>
              <a:t>Blumgardt</a:t>
            </a:r>
            <a:r>
              <a:rPr lang="en-US" sz="2400" b="1" i="1" dirty="0">
                <a:solidFill>
                  <a:srgbClr val="FFFFFF"/>
                </a:solidFill>
              </a:rPr>
              <a:t>, Brennan</a:t>
            </a: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i="1" dirty="0">
                <a:solidFill>
                  <a:srgbClr val="FFFFFF"/>
                </a:solidFill>
              </a:rPr>
              <a:t>Feliciano – Oliver </a:t>
            </a:r>
            <a:r>
              <a:rPr lang="en-US" sz="2400" b="1" i="1" dirty="0" err="1">
                <a:solidFill>
                  <a:srgbClr val="FFFFFF"/>
                </a:solidFill>
              </a:rPr>
              <a:t>Behrs</a:t>
            </a: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i="1" dirty="0" err="1">
                <a:solidFill>
                  <a:srgbClr val="FFFFFF"/>
                </a:solidFill>
              </a:rPr>
              <a:t>Dunnington</a:t>
            </a:r>
            <a:r>
              <a:rPr lang="en-US" sz="2400" b="1" i="1" dirty="0">
                <a:solidFill>
                  <a:srgbClr val="FFFFFF"/>
                </a:solidFill>
              </a:rPr>
              <a:t> - </a:t>
            </a:r>
            <a:r>
              <a:rPr lang="en-US" sz="2400" b="1" i="1" dirty="0" err="1">
                <a:solidFill>
                  <a:srgbClr val="FFFFFF"/>
                </a:solidFill>
              </a:rPr>
              <a:t>DeMeester</a:t>
            </a: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00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5575" cy="116205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JM Howard: mentor, friend</a:t>
            </a:r>
          </a:p>
        </p:txBody>
      </p:sp>
      <p:pic>
        <p:nvPicPr>
          <p:cNvPr id="3" name="Picture 2" descr="jmh 6.07 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8" t="6481" r="8333" b="22454"/>
          <a:stretch/>
        </p:blipFill>
        <p:spPr>
          <a:xfrm>
            <a:off x="2819400" y="1676400"/>
            <a:ext cx="6100045" cy="3959225"/>
          </a:xfrm>
          <a:prstGeom prst="rect">
            <a:avLst/>
          </a:prstGeom>
        </p:spPr>
      </p:pic>
      <p:pic>
        <p:nvPicPr>
          <p:cNvPr id="6" name="Picture 2" descr="Sugical Diseases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1828800"/>
            <a:ext cx="272381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3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5575" cy="116205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John M. Howard, 1919-2011: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524000"/>
            <a:ext cx="6781800" cy="4953000"/>
          </a:xfrm>
        </p:spPr>
        <p:txBody>
          <a:bodyPr/>
          <a:lstStyle/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Training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Korean Conflict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Trauma System Development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Pancreatitis Observations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Pancreatic Surgery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Lifetime Scholarship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r>
              <a:rPr lang="en-US" b="1" i="1" dirty="0">
                <a:solidFill>
                  <a:srgbClr val="FFFFFF"/>
                </a:solidFill>
              </a:rPr>
              <a:t>Life Lessons</a:t>
            </a:r>
          </a:p>
          <a:p>
            <a:pPr marL="342900" indent="-342900" algn="l" eaLnBrk="1" hangingPunct="1">
              <a:lnSpc>
                <a:spcPct val="110000"/>
              </a:lnSpc>
              <a:buFont typeface="Arial"/>
              <a:buChar char="•"/>
            </a:pPr>
            <a:endParaRPr lang="en-US" b="1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70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52400"/>
            <a:ext cx="4724400" cy="12192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Early Life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876800" y="1752600"/>
            <a:ext cx="4114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chemeClr val="bg1"/>
                </a:solidFill>
                <a:latin typeface="Times New Roman" charset="0"/>
              </a:rPr>
              <a:t>Birmingham Southern</a:t>
            </a:r>
          </a:p>
          <a:p>
            <a:pPr>
              <a:lnSpc>
                <a:spcPct val="90000"/>
              </a:lnSpc>
            </a:pPr>
            <a:endParaRPr lang="en-US" sz="2800" u="sng" dirty="0">
              <a:solidFill>
                <a:schemeClr val="bg1"/>
              </a:solidFill>
              <a:latin typeface="Times New Roman" charset="0"/>
            </a:endParaRP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1941 BS, Cum Laude</a:t>
            </a:r>
          </a:p>
          <a:p>
            <a:pPr lvl="1" algn="l">
              <a:lnSpc>
                <a:spcPct val="9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charset="0"/>
              </a:rPr>
              <a:t>Phi Beta Kappa</a:t>
            </a:r>
          </a:p>
          <a:p>
            <a:pPr lvl="1" algn="l">
              <a:lnSpc>
                <a:spcPct val="9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charset="0"/>
              </a:rPr>
              <a:t>President of Students</a:t>
            </a:r>
          </a:p>
          <a:p>
            <a:pPr lvl="1" algn="l">
              <a:lnSpc>
                <a:spcPct val="90000"/>
              </a:lnSpc>
              <a:buClr>
                <a:schemeClr val="bg1"/>
              </a:buClr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charset="0"/>
              </a:rPr>
              <a:t>Sarah Shepard Rice</a:t>
            </a:r>
          </a:p>
          <a:p>
            <a:pPr algn="l">
              <a:lnSpc>
                <a:spcPct val="90000"/>
              </a:lnSpc>
              <a:buFont typeface="Marlett" charset="0"/>
              <a:buNone/>
            </a:pPr>
            <a:endParaRPr lang="en-US" sz="2800" dirty="0">
              <a:solidFill>
                <a:schemeClr val="bg1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7" name="Picture 2" descr="Category 1c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9" t="15184"/>
          <a:stretch/>
        </p:blipFill>
        <p:spPr bwMode="auto">
          <a:xfrm>
            <a:off x="152400" y="1600200"/>
            <a:ext cx="4660900" cy="411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30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10200" y="457200"/>
            <a:ext cx="2514599" cy="6858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Training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838200"/>
            <a:ext cx="8534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University of Pennsylvania</a:t>
            </a:r>
          </a:p>
          <a:p>
            <a:pPr lvl="1" algn="l">
              <a:lnSpc>
                <a:spcPct val="90000"/>
              </a:lnSpc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charset="0"/>
              </a:rPr>
              <a:t>1944 MD, AOA</a:t>
            </a:r>
          </a:p>
          <a:p>
            <a:pPr lvl="1" algn="l">
              <a:lnSpc>
                <a:spcPct val="90000"/>
              </a:lnSpc>
              <a:buFontTx/>
              <a:buChar char="•"/>
            </a:pPr>
            <a:r>
              <a:rPr lang="en-US" dirty="0">
                <a:solidFill>
                  <a:srgbClr val="FFFF00"/>
                </a:solidFill>
                <a:latin typeface="Times New Roman" charset="0"/>
              </a:rPr>
              <a:t>Student Research Award </a:t>
            </a:r>
            <a:r>
              <a:rPr lang="en-US" dirty="0">
                <a:solidFill>
                  <a:schemeClr val="bg1"/>
                </a:solidFill>
                <a:latin typeface="Times New Roman" charset="0"/>
              </a:rPr>
              <a:t>(Pancreatitis Etiology)</a:t>
            </a:r>
          </a:p>
          <a:p>
            <a:pPr lvl="1" algn="l">
              <a:lnSpc>
                <a:spcPct val="90000"/>
              </a:lnSpc>
              <a:buFontTx/>
              <a:buChar char="•"/>
            </a:pPr>
            <a:r>
              <a:rPr lang="en-US" dirty="0">
                <a:solidFill>
                  <a:schemeClr val="bg1"/>
                </a:solidFill>
                <a:latin typeface="Times New Roman" charset="0"/>
              </a:rPr>
              <a:t>1944-50 General and Thoracic Surgery  (I.S. </a:t>
            </a:r>
            <a:r>
              <a:rPr lang="en-US" dirty="0" err="1">
                <a:solidFill>
                  <a:schemeClr val="bg1"/>
                </a:solidFill>
                <a:latin typeface="Times New Roman" charset="0"/>
              </a:rPr>
              <a:t>Ravdin</a:t>
            </a:r>
            <a:r>
              <a:rPr lang="en-US" dirty="0">
                <a:solidFill>
                  <a:schemeClr val="bg1"/>
                </a:solidFill>
                <a:latin typeface="Times New Roman" charset="0"/>
              </a:rPr>
              <a:t>)</a:t>
            </a:r>
          </a:p>
          <a:p>
            <a:pPr algn="l">
              <a:lnSpc>
                <a:spcPct val="90000"/>
              </a:lnSpc>
              <a:buFont typeface="Marlett" charset="0"/>
              <a:buNone/>
            </a:pPr>
            <a:endParaRPr lang="en-US" sz="2800" dirty="0">
              <a:solidFill>
                <a:schemeClr val="bg1"/>
              </a:solidFill>
              <a:latin typeface="Times New Roman" charset="0"/>
            </a:endParaRP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4" name="Picture 2" descr="Category 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3"/>
          <a:stretch>
            <a:fillRect/>
          </a:stretch>
        </p:blipFill>
        <p:spPr bwMode="auto">
          <a:xfrm>
            <a:off x="4572000" y="3429000"/>
            <a:ext cx="4495800" cy="32478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ategory 3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495800" cy="3271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36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152400"/>
            <a:ext cx="3581399" cy="6858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Korea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1066800"/>
            <a:ext cx="8991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chemeClr val="bg1"/>
                </a:solidFill>
                <a:latin typeface="Times New Roman" charset="0"/>
              </a:rPr>
              <a:t>Korean Conflict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Director – USA Surgical Research Team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“Trapper John” 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Renal replacement,  “shock lung” (ARDS), </a:t>
            </a:r>
            <a:r>
              <a:rPr lang="en-US" sz="2800" dirty="0">
                <a:solidFill>
                  <a:srgbClr val="FFFF00"/>
                </a:solidFill>
                <a:latin typeface="Times New Roman" charset="0"/>
              </a:rPr>
              <a:t>arterial repair </a:t>
            </a:r>
            <a:r>
              <a:rPr lang="en-US" sz="2000" i="1" dirty="0">
                <a:solidFill>
                  <a:srgbClr val="FFFF00"/>
                </a:solidFill>
                <a:latin typeface="Times New Roman" charset="0"/>
              </a:rPr>
              <a:t>Ann </a:t>
            </a:r>
            <a:r>
              <a:rPr lang="en-US" sz="2000" i="1" dirty="0" err="1">
                <a:solidFill>
                  <a:srgbClr val="FFFF00"/>
                </a:solidFill>
                <a:latin typeface="Times New Roman" charset="0"/>
              </a:rPr>
              <a:t>Surg</a:t>
            </a:r>
            <a:r>
              <a:rPr lang="en-US" sz="2000" i="1" dirty="0">
                <a:solidFill>
                  <a:srgbClr val="FFFF00"/>
                </a:solidFill>
                <a:latin typeface="Times New Roman" charset="0"/>
              </a:rPr>
              <a:t> 1998 (5): 716-8.</a:t>
            </a:r>
          </a:p>
          <a:p>
            <a:pPr algn="l">
              <a:lnSpc>
                <a:spcPct val="90000"/>
              </a:lnSpc>
            </a:pPr>
            <a:endParaRPr lang="en-US" sz="2800" dirty="0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7" name="Picture 2" descr="Category 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05200"/>
            <a:ext cx="4551786" cy="3200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ategory 5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4135438" cy="32102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39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81600" y="152400"/>
            <a:ext cx="3733800" cy="6858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Korea &amp; beyond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724400" y="4267200"/>
            <a:ext cx="419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Legion of Merit (DDE)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EMS development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American Trauma Society</a:t>
            </a:r>
          </a:p>
        </p:txBody>
      </p:sp>
      <p:pic>
        <p:nvPicPr>
          <p:cNvPr id="6" name="Picture 2" descr="Category 5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4405313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ategory 5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00"/>
          <a:stretch>
            <a:fillRect/>
          </a:stretch>
        </p:blipFill>
        <p:spPr bwMode="auto">
          <a:xfrm>
            <a:off x="4876800" y="838200"/>
            <a:ext cx="4099568" cy="327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589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457200"/>
            <a:ext cx="4724400" cy="1371600"/>
          </a:xfrm>
        </p:spPr>
        <p:txBody>
          <a:bodyPr/>
          <a:lstStyle/>
          <a:p>
            <a:pPr eaLnBrk="1" hangingPunct="1"/>
            <a:r>
              <a:rPr lang="en-US" sz="3600" b="1" i="1" dirty="0">
                <a:solidFill>
                  <a:srgbClr val="FFFF00"/>
                </a:solidFill>
              </a:rPr>
              <a:t>Korea &amp; Beyond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8600" y="3498851"/>
            <a:ext cx="87630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rgbClr val="FFFF00"/>
                </a:solidFill>
                <a:latin typeface="Times New Roman" charset="0"/>
              </a:rPr>
              <a:t>Legion of Merit (DDE)</a:t>
            </a: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 – “Providing the vision for what has become our nation’s emergency medical services”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Chairman, Committee on Shock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Chairman, Committee on EMS 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Founder, American Trauma Society (president 1968-70)</a:t>
            </a:r>
          </a:p>
          <a:p>
            <a:pPr marL="457200" indent="-457200" algn="l">
              <a:lnSpc>
                <a:spcPct val="90000"/>
              </a:lnSpc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  <a:latin typeface="Times New Roman" charset="0"/>
              </a:rPr>
              <a:t>CV including &gt; 460 publications; 43% on pancreas (!)</a:t>
            </a:r>
          </a:p>
        </p:txBody>
      </p:sp>
      <p:pic>
        <p:nvPicPr>
          <p:cNvPr id="9" name="Picture 3" descr="Category 5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00"/>
          <a:stretch>
            <a:fillRect/>
          </a:stretch>
        </p:blipFill>
        <p:spPr bwMode="auto">
          <a:xfrm>
            <a:off x="5334000" y="152400"/>
            <a:ext cx="352924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511562"/>
      </p:ext>
    </p:extLst>
  </p:cSld>
  <p:clrMapOvr>
    <a:masterClrMapping/>
  </p:clrMapOvr>
</p:sld>
</file>

<file path=ppt/theme/theme1.xml><?xml version="1.0" encoding="utf-8"?>
<a:theme xmlns:a="http://schemas.openxmlformats.org/drawingml/2006/main" name="SUS 2007 - NASP">
  <a:themeElements>
    <a:clrScheme name="SUS 2007 - NAS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S 2007 - NAS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S 2007 - NAS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9_SUS 2007 - NASP">
  <a:themeElements>
    <a:clrScheme name="SUS 2007 - NAS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S 2007 - NAS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S 2007 - NAS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9_SUS 2007 - NASP">
  <a:themeElements>
    <a:clrScheme name="SUS 2007 - NAS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S 2007 - NAS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S 2007 - NAS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S 2007 - NAS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S 2007 - NAS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1728</TotalTime>
  <Words>589</Words>
  <Application>Microsoft Macintosh PowerPoint</Application>
  <PresentationFormat>On-screen Show (4:3)</PresentationFormat>
  <Paragraphs>176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Marlett</vt:lpstr>
      <vt:lpstr>Times New Roman</vt:lpstr>
      <vt:lpstr>SUS 2007 - NASP</vt:lpstr>
      <vt:lpstr>39_SUS 2007 - NASP</vt:lpstr>
      <vt:lpstr>49_SUS 2007 - NASP</vt:lpstr>
      <vt:lpstr>ONE DEGREE OF SEPARATION: JOHN MALONE HOWARD, MD FATHER OF PANCREATOLOGY</vt:lpstr>
      <vt:lpstr>ONE DEGREE OF SEPARATION:</vt:lpstr>
      <vt:lpstr>JM Howard: mentor, friend</vt:lpstr>
      <vt:lpstr>John M. Howard, 1919-2011:</vt:lpstr>
      <vt:lpstr>Early Life</vt:lpstr>
      <vt:lpstr>Training</vt:lpstr>
      <vt:lpstr>Korea</vt:lpstr>
      <vt:lpstr>Korea &amp; beyond</vt:lpstr>
      <vt:lpstr>Korea &amp; Beyond</vt:lpstr>
      <vt:lpstr>Academic Positions</vt:lpstr>
      <vt:lpstr>Academic Honors</vt:lpstr>
      <vt:lpstr>RECURRENT PANCREATITS</vt:lpstr>
      <vt:lpstr>RECURRENT PANCREATITIS</vt:lpstr>
      <vt:lpstr>PANCREATODUODENECTOMY</vt:lpstr>
      <vt:lpstr>PANCREATODUODENECTOMY</vt:lpstr>
      <vt:lpstr>ACADEMIC  LEGACY</vt:lpstr>
      <vt:lpstr>ACADEMIC  LEGACY</vt:lpstr>
      <vt:lpstr>ACADEMIC LEGACY</vt:lpstr>
      <vt:lpstr>John M. Howard, 1919-2011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CONTEMPORARY MANAGEMENT OF SEVERE ACUTE PANCREATITIS</dc:title>
  <dc:creator>Nick Zyromski</dc:creator>
  <cp:lastModifiedBy>Zyromski, Nicholas Joseph</cp:lastModifiedBy>
  <cp:revision>68</cp:revision>
  <dcterms:created xsi:type="dcterms:W3CDTF">2011-04-27T18:55:25Z</dcterms:created>
  <dcterms:modified xsi:type="dcterms:W3CDTF">2021-04-19T15:43:25Z</dcterms:modified>
</cp:coreProperties>
</file>