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theme/themeOverride1.xml" ContentType="application/vnd.openxmlformats-officedocument.themeOverr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5"/>
  </p:notesMasterIdLst>
  <p:handoutMasterIdLst>
    <p:handoutMasterId r:id="rId166"/>
  </p:handoutMasterIdLst>
  <p:sldIdLst>
    <p:sldId id="361" r:id="rId2"/>
    <p:sldId id="261" r:id="rId3"/>
    <p:sldId id="438" r:id="rId4"/>
    <p:sldId id="350" r:id="rId5"/>
    <p:sldId id="370" r:id="rId6"/>
    <p:sldId id="372" r:id="rId7"/>
    <p:sldId id="371" r:id="rId8"/>
    <p:sldId id="424" r:id="rId9"/>
    <p:sldId id="425" r:id="rId10"/>
    <p:sldId id="373" r:id="rId11"/>
    <p:sldId id="374" r:id="rId12"/>
    <p:sldId id="375" r:id="rId13"/>
    <p:sldId id="347" r:id="rId14"/>
    <p:sldId id="376" r:id="rId15"/>
    <p:sldId id="377" r:id="rId16"/>
    <p:sldId id="378" r:id="rId17"/>
    <p:sldId id="379" r:id="rId18"/>
    <p:sldId id="380" r:id="rId19"/>
    <p:sldId id="346" r:id="rId20"/>
    <p:sldId id="381" r:id="rId21"/>
    <p:sldId id="382" r:id="rId22"/>
    <p:sldId id="383" r:id="rId23"/>
    <p:sldId id="384" r:id="rId24"/>
    <p:sldId id="428" r:id="rId25"/>
    <p:sldId id="427" r:id="rId26"/>
    <p:sldId id="349" r:id="rId27"/>
    <p:sldId id="298" r:id="rId28"/>
    <p:sldId id="348" r:id="rId29"/>
    <p:sldId id="314" r:id="rId30"/>
    <p:sldId id="328" r:id="rId31"/>
    <p:sldId id="329" r:id="rId32"/>
    <p:sldId id="327" r:id="rId33"/>
    <p:sldId id="325" r:id="rId34"/>
    <p:sldId id="326" r:id="rId35"/>
    <p:sldId id="330" r:id="rId36"/>
    <p:sldId id="331" r:id="rId37"/>
    <p:sldId id="324" r:id="rId38"/>
    <p:sldId id="283" r:id="rId39"/>
    <p:sldId id="284" r:id="rId40"/>
    <p:sldId id="430" r:id="rId41"/>
    <p:sldId id="432" r:id="rId42"/>
    <p:sldId id="431" r:id="rId43"/>
    <p:sldId id="292" r:id="rId44"/>
    <p:sldId id="332" r:id="rId45"/>
    <p:sldId id="273" r:id="rId46"/>
    <p:sldId id="441" r:id="rId47"/>
    <p:sldId id="442" r:id="rId48"/>
    <p:sldId id="443" r:id="rId49"/>
    <p:sldId id="440" r:id="rId50"/>
    <p:sldId id="278" r:id="rId51"/>
    <p:sldId id="420" r:id="rId52"/>
    <p:sldId id="433" r:id="rId53"/>
    <p:sldId id="279" r:id="rId54"/>
    <p:sldId id="280" r:id="rId55"/>
    <p:sldId id="316" r:id="rId56"/>
    <p:sldId id="291" r:id="rId57"/>
    <p:sldId id="293" r:id="rId58"/>
    <p:sldId id="294" r:id="rId59"/>
    <p:sldId id="434" r:id="rId60"/>
    <p:sldId id="317" r:id="rId61"/>
    <p:sldId id="422" r:id="rId62"/>
    <p:sldId id="423" r:id="rId63"/>
    <p:sldId id="435" r:id="rId64"/>
    <p:sldId id="318" r:id="rId65"/>
    <p:sldId id="262" r:id="rId66"/>
    <p:sldId id="256" r:id="rId67"/>
    <p:sldId id="436" r:id="rId68"/>
    <p:sldId id="437" r:id="rId69"/>
    <p:sldId id="281" r:id="rId70"/>
    <p:sldId id="257" r:id="rId71"/>
    <p:sldId id="259" r:id="rId72"/>
    <p:sldId id="260" r:id="rId73"/>
    <p:sldId id="274" r:id="rId74"/>
    <p:sldId id="333" r:id="rId75"/>
    <p:sldId id="282" r:id="rId76"/>
    <p:sldId id="387" r:id="rId77"/>
    <p:sldId id="388" r:id="rId78"/>
    <p:sldId id="391" r:id="rId79"/>
    <p:sldId id="393" r:id="rId80"/>
    <p:sldId id="389" r:id="rId81"/>
    <p:sldId id="395" r:id="rId82"/>
    <p:sldId id="390" r:id="rId83"/>
    <p:sldId id="419" r:id="rId84"/>
    <p:sldId id="397" r:id="rId85"/>
    <p:sldId id="402" r:id="rId86"/>
    <p:sldId id="405" r:id="rId87"/>
    <p:sldId id="411" r:id="rId88"/>
    <p:sldId id="412" r:id="rId89"/>
    <p:sldId id="413" r:id="rId90"/>
    <p:sldId id="406" r:id="rId91"/>
    <p:sldId id="414" r:id="rId92"/>
    <p:sldId id="415" r:id="rId93"/>
    <p:sldId id="417" r:id="rId94"/>
    <p:sldId id="416" r:id="rId95"/>
    <p:sldId id="418" r:id="rId96"/>
    <p:sldId id="319" r:id="rId97"/>
    <p:sldId id="315" r:id="rId98"/>
    <p:sldId id="258" r:id="rId99"/>
    <p:sldId id="321" r:id="rId100"/>
    <p:sldId id="323" r:id="rId101"/>
    <p:sldId id="320" r:id="rId102"/>
    <p:sldId id="392" r:id="rId103"/>
    <p:sldId id="362" r:id="rId104"/>
    <p:sldId id="356" r:id="rId105"/>
    <p:sldId id="344" r:id="rId106"/>
    <p:sldId id="358" r:id="rId107"/>
    <p:sldId id="363" r:id="rId108"/>
    <p:sldId id="386" r:id="rId109"/>
    <p:sldId id="342" r:id="rId110"/>
    <p:sldId id="357" r:id="rId111"/>
    <p:sldId id="345" r:id="rId112"/>
    <p:sldId id="351" r:id="rId113"/>
    <p:sldId id="353" r:id="rId114"/>
    <p:sldId id="396" r:id="rId115"/>
    <p:sldId id="276" r:id="rId116"/>
    <p:sldId id="286" r:id="rId117"/>
    <p:sldId id="287" r:id="rId118"/>
    <p:sldId id="288" r:id="rId119"/>
    <p:sldId id="289" r:id="rId120"/>
    <p:sldId id="354" r:id="rId121"/>
    <p:sldId id="285" r:id="rId122"/>
    <p:sldId id="290" r:id="rId123"/>
    <p:sldId id="352" r:id="rId124"/>
    <p:sldId id="399" r:id="rId125"/>
    <p:sldId id="263" r:id="rId126"/>
    <p:sldId id="364" r:id="rId127"/>
    <p:sldId id="277" r:id="rId128"/>
    <p:sldId id="365" r:id="rId129"/>
    <p:sldId id="366" r:id="rId130"/>
    <p:sldId id="400" r:id="rId131"/>
    <p:sldId id="272" r:id="rId132"/>
    <p:sldId id="275" r:id="rId133"/>
    <p:sldId id="264" r:id="rId134"/>
    <p:sldId id="265" r:id="rId135"/>
    <p:sldId id="268" r:id="rId136"/>
    <p:sldId id="269" r:id="rId137"/>
    <p:sldId id="299" r:id="rId138"/>
    <p:sldId id="398" r:id="rId139"/>
    <p:sldId id="300" r:id="rId140"/>
    <p:sldId id="313" r:id="rId141"/>
    <p:sldId id="334" r:id="rId142"/>
    <p:sldId id="335" r:id="rId143"/>
    <p:sldId id="336" r:id="rId144"/>
    <p:sldId id="337" r:id="rId145"/>
    <p:sldId id="338" r:id="rId146"/>
    <p:sldId id="339" r:id="rId147"/>
    <p:sldId id="306" r:id="rId148"/>
    <p:sldId id="307" r:id="rId149"/>
    <p:sldId id="308" r:id="rId150"/>
    <p:sldId id="309" r:id="rId151"/>
    <p:sldId id="311" r:id="rId152"/>
    <p:sldId id="303" r:id="rId153"/>
    <p:sldId id="301" r:id="rId154"/>
    <p:sldId id="302" r:id="rId155"/>
    <p:sldId id="304" r:id="rId156"/>
    <p:sldId id="305" r:id="rId157"/>
    <p:sldId id="296" r:id="rId158"/>
    <p:sldId id="297" r:id="rId159"/>
    <p:sldId id="368" r:id="rId160"/>
    <p:sldId id="369" r:id="rId161"/>
    <p:sldId id="367" r:id="rId162"/>
    <p:sldId id="359" r:id="rId163"/>
    <p:sldId id="360" r:id="rId16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D7F3"/>
    <a:srgbClr val="CFCFFB"/>
    <a:srgbClr val="E3BBDD"/>
    <a:srgbClr val="E0BFF9"/>
    <a:srgbClr val="9EAEFE"/>
    <a:srgbClr val="EACCE6"/>
    <a:srgbClr val="EEE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084" autoAdjust="0"/>
    <p:restoredTop sz="59965" autoAdjust="0"/>
  </p:normalViewPr>
  <p:slideViewPr>
    <p:cSldViewPr>
      <p:cViewPr>
        <p:scale>
          <a:sx n="70" d="100"/>
          <a:sy n="70" d="100"/>
        </p:scale>
        <p:origin x="2382" y="3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61704"/>
    </p:cViewPr>
  </p:sorterViewPr>
  <p:notesViewPr>
    <p:cSldViewPr>
      <p:cViewPr>
        <p:scale>
          <a:sx n="100" d="100"/>
          <a:sy n="100" d="100"/>
        </p:scale>
        <p:origin x="-86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0"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notesMaster" Target="notesMasters/notesMaster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s>
</file>

<file path=ppt/_rels/viewProps.xml.rels><?xml version="1.0" encoding="UTF-8" standalone="yes"?>
<Relationships xmlns="http://schemas.openxmlformats.org/package/2006/relationships"><Relationship Id="rId1" Type="http://schemas.openxmlformats.org/officeDocument/2006/relationships/slide" Target="slides/slide14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92A63D0D-05C2-42E8-B346-3D7A2552EEAC}" type="datetimeFigureOut">
              <a:rPr lang="en-US"/>
              <a:pPr>
                <a:defRPr/>
              </a:pPr>
              <a:t>6/4/2018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5382CD47-1CD9-4D71-AFF8-509F7552F5E1}"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CE6661C9-C6BB-4B9D-942F-794ECC8A698A}" type="datetimeFigureOut">
              <a:rPr lang="en-US"/>
              <a:pPr>
                <a:defRPr/>
              </a:pPr>
              <a:t>6/4/2018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4A216940-5D48-4619-B792-49DFF8ADC70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6CC9D0A-27FC-4B2D-A002-725170755B00}" type="slidenum">
              <a:rPr lang="en-US"/>
              <a:pPr fontAlgn="base">
                <a:spcBef>
                  <a:spcPct val="0"/>
                </a:spcBef>
                <a:spcAft>
                  <a:spcPct val="0"/>
                </a:spcAft>
              </a:pPr>
              <a:t>1</a:t>
            </a:fld>
            <a:endParaRPr lang="en-US"/>
          </a:p>
        </p:txBody>
      </p:sp>
      <p:sp>
        <p:nvSpPr>
          <p:cNvPr id="1546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462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bwMode="auto">
          <a:noFill/>
          <a:ln>
            <a:solidFill>
              <a:srgbClr val="000000"/>
            </a:solidFill>
            <a:miter lim="800000"/>
            <a:headEnd/>
            <a:tailEnd/>
          </a:ln>
        </p:spPr>
      </p:sp>
      <p:sp>
        <p:nvSpPr>
          <p:cNvPr id="160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[READ SLIDE]</a:t>
            </a:r>
          </a:p>
        </p:txBody>
      </p:sp>
      <p:sp>
        <p:nvSpPr>
          <p:cNvPr id="160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C102D50-806F-426B-841B-96F7081C1F33}" type="slidenum">
              <a:rPr lang="en-US"/>
              <a:pPr fontAlgn="base">
                <a:spcBef>
                  <a:spcPct val="0"/>
                </a:spcBef>
                <a:spcAft>
                  <a:spcPct val="0"/>
                </a:spcAft>
              </a:pPr>
              <a:t>10</a:t>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Slide Image Placeholder 1"/>
          <p:cNvSpPr>
            <a:spLocks noGrp="1" noRot="1" noChangeAspect="1" noTextEdit="1"/>
          </p:cNvSpPr>
          <p:nvPr>
            <p:ph type="sldImg"/>
          </p:nvPr>
        </p:nvSpPr>
        <p:spPr bwMode="auto">
          <a:noFill/>
          <a:ln>
            <a:solidFill>
              <a:srgbClr val="000000"/>
            </a:solidFill>
            <a:miter lim="800000"/>
            <a:headEnd/>
            <a:tailEnd/>
          </a:ln>
        </p:spPr>
      </p:sp>
      <p:sp>
        <p:nvSpPr>
          <p:cNvPr id="2396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smtClean="0"/>
              <a:t>Austen J (18--): </a:t>
            </a:r>
            <a:r>
              <a:rPr lang="en-US" sz="1000" b="1" smtClean="0"/>
              <a:t>Pride and Prejudice</a:t>
            </a:r>
            <a:r>
              <a:rPr lang="en-US" sz="1000" smtClean="0"/>
              <a:t>, Walter J Black: New York.</a:t>
            </a:r>
            <a:endParaRPr lang="en-US" sz="1000" b="1" smtClean="0"/>
          </a:p>
          <a:p>
            <a:pPr>
              <a:spcBef>
                <a:spcPct val="0"/>
              </a:spcBef>
            </a:pPr>
            <a:endParaRPr lang="en-US" sz="1000" smtClean="0"/>
          </a:p>
        </p:txBody>
      </p:sp>
      <p:sp>
        <p:nvSpPr>
          <p:cNvPr id="2396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AAF531C-0AC2-4EF6-83F6-72FA739C128E}" type="slidenum">
              <a:rPr lang="en-US"/>
              <a:pPr fontAlgn="base">
                <a:spcBef>
                  <a:spcPct val="0"/>
                </a:spcBef>
                <a:spcAft>
                  <a:spcPct val="0"/>
                </a:spcAft>
              </a:pPr>
              <a:t>100</a:t>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Slide Image Placeholder 1"/>
          <p:cNvSpPr>
            <a:spLocks noGrp="1" noRot="1" noChangeAspect="1" noTextEdit="1"/>
          </p:cNvSpPr>
          <p:nvPr>
            <p:ph type="sldImg"/>
          </p:nvPr>
        </p:nvSpPr>
        <p:spPr bwMode="auto">
          <a:noFill/>
          <a:ln>
            <a:solidFill>
              <a:srgbClr val="000000"/>
            </a:solidFill>
            <a:miter lim="800000"/>
            <a:headEnd/>
            <a:tailEnd/>
          </a:ln>
        </p:spPr>
      </p:sp>
      <p:sp>
        <p:nvSpPr>
          <p:cNvPr id="2406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406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D026EBE-0A84-41BE-A865-9E4A1B5760F3}" type="slidenum">
              <a:rPr lang="en-US"/>
              <a:pPr fontAlgn="base">
                <a:spcBef>
                  <a:spcPct val="0"/>
                </a:spcBef>
                <a:spcAft>
                  <a:spcPct val="0"/>
                </a:spcAft>
              </a:pPr>
              <a:t>101</a:t>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Slide Image Placeholder 1"/>
          <p:cNvSpPr>
            <a:spLocks noGrp="1" noRot="1" noChangeAspect="1" noTextEdit="1"/>
          </p:cNvSpPr>
          <p:nvPr>
            <p:ph type="sldImg"/>
          </p:nvPr>
        </p:nvSpPr>
        <p:spPr bwMode="auto">
          <a:noFill/>
          <a:ln>
            <a:solidFill>
              <a:srgbClr val="000000"/>
            </a:solidFill>
            <a:miter lim="800000"/>
            <a:headEnd/>
            <a:tailEnd/>
          </a:ln>
        </p:spPr>
      </p:sp>
      <p:sp>
        <p:nvSpPr>
          <p:cNvPr id="2416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dirty="0" smtClean="0"/>
              <a:t>One of our favorite drawings of conscience. By a twelve year old girl. </a:t>
            </a:r>
          </a:p>
          <a:p>
            <a:pPr>
              <a:spcBef>
                <a:spcPct val="0"/>
              </a:spcBef>
            </a:pPr>
            <a:endParaRPr lang="en-US" sz="1000" dirty="0" smtClean="0"/>
          </a:p>
          <a:p>
            <a:pPr>
              <a:spcBef>
                <a:spcPct val="0"/>
              </a:spcBef>
            </a:pPr>
            <a:r>
              <a:rPr lang="en-US" sz="1000" dirty="0" smtClean="0"/>
              <a:t>Cf:  J Austen</a:t>
            </a:r>
            <a:r>
              <a:rPr lang="en-US" sz="1000" dirty="0" smtClean="0">
                <a:sym typeface="Symbol" pitchFamily="18" charset="2"/>
              </a:rPr>
              <a:t></a:t>
            </a:r>
            <a:r>
              <a:rPr lang="en-US" sz="1000" dirty="0" smtClean="0"/>
              <a:t> describing reactions to a drawing  of Miss Harriet Smith done by </a:t>
            </a:r>
            <a:r>
              <a:rPr lang="en-US" sz="1000" b="1" dirty="0" smtClean="0"/>
              <a:t>Emma: </a:t>
            </a:r>
          </a:p>
          <a:p>
            <a:pPr>
              <a:spcBef>
                <a:spcPct val="0"/>
              </a:spcBef>
            </a:pPr>
            <a:r>
              <a:rPr lang="en-US" sz="1000" b="1" dirty="0" smtClean="0"/>
              <a:t>Mrs. Weston: </a:t>
            </a:r>
            <a:r>
              <a:rPr lang="en-US" sz="1000" dirty="0" smtClean="0"/>
              <a:t>“The expression of the eyes is most correct, but Miss Smith has not those eyebrows and eyelashes. It is the fault of her face that she has them not.”</a:t>
            </a:r>
          </a:p>
          <a:p>
            <a:pPr>
              <a:spcBef>
                <a:spcPct val="0"/>
              </a:spcBef>
            </a:pPr>
            <a:r>
              <a:rPr lang="en-US" sz="1000" b="1" dirty="0" smtClean="0"/>
              <a:t>Mr. Elton: </a:t>
            </a:r>
            <a:r>
              <a:rPr lang="en-US" sz="1000" dirty="0" smtClean="0"/>
              <a:t>“Do you think so? , replied he . “ I cannot agree with you. It appears to me a most perfect resemblance in every feature. I never saw such a likeness in my life. We must allow for the effect of shade, however.” </a:t>
            </a:r>
          </a:p>
          <a:p>
            <a:pPr>
              <a:spcBef>
                <a:spcPct val="0"/>
              </a:spcBef>
            </a:pPr>
            <a:r>
              <a:rPr lang="en-US" sz="1000" b="1" dirty="0" smtClean="0"/>
              <a:t>Mr. </a:t>
            </a:r>
            <a:r>
              <a:rPr lang="en-US" sz="1000" b="1" dirty="0" err="1" smtClean="0"/>
              <a:t>Knightley</a:t>
            </a:r>
            <a:r>
              <a:rPr lang="en-US" sz="1000" b="1" dirty="0" smtClean="0"/>
              <a:t>: </a:t>
            </a:r>
            <a:r>
              <a:rPr lang="en-US" sz="1000" dirty="0" smtClean="0"/>
              <a:t>“You have made her too tall, Emma.”</a:t>
            </a:r>
          </a:p>
          <a:p>
            <a:pPr>
              <a:spcBef>
                <a:spcPct val="0"/>
              </a:spcBef>
            </a:pPr>
            <a:endParaRPr lang="en-US" sz="1000" dirty="0" smtClean="0"/>
          </a:p>
          <a:p>
            <a:pPr>
              <a:spcBef>
                <a:spcPct val="0"/>
              </a:spcBef>
            </a:pPr>
            <a:r>
              <a:rPr lang="en-US" sz="1000" dirty="0" smtClean="0">
                <a:sym typeface="Symbol" pitchFamily="18" charset="2"/>
              </a:rPr>
              <a:t></a:t>
            </a:r>
            <a:r>
              <a:rPr lang="en-US" sz="1000" dirty="0" smtClean="0"/>
              <a:t>Austen J (1816/1981): </a:t>
            </a:r>
            <a:r>
              <a:rPr lang="en-US" sz="1000" b="1" dirty="0" smtClean="0"/>
              <a:t>Emma. </a:t>
            </a:r>
            <a:r>
              <a:rPr lang="en-US" sz="1000" dirty="0" smtClean="0"/>
              <a:t>New York: Bantam Books.</a:t>
            </a:r>
            <a:r>
              <a:rPr lang="en-US" sz="1000" b="1" dirty="0" smtClean="0"/>
              <a:t> </a:t>
            </a:r>
            <a:r>
              <a:rPr lang="en-US" sz="1000" dirty="0" smtClean="0"/>
              <a:t>p 43.</a:t>
            </a:r>
          </a:p>
        </p:txBody>
      </p:sp>
      <p:sp>
        <p:nvSpPr>
          <p:cNvPr id="2416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9BFCC84-C740-47DD-9660-12F35DE31B4C}" type="slidenum">
              <a:rPr lang="en-US"/>
              <a:pPr fontAlgn="base">
                <a:spcBef>
                  <a:spcPct val="0"/>
                </a:spcBef>
                <a:spcAft>
                  <a:spcPct val="0"/>
                </a:spcAft>
              </a:pPr>
              <a:t>102</a:t>
            </a:fld>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Slide Image Placeholder 1"/>
          <p:cNvSpPr>
            <a:spLocks noGrp="1" noRot="1" noChangeAspect="1" noTextEdit="1"/>
          </p:cNvSpPr>
          <p:nvPr>
            <p:ph type="sldImg"/>
          </p:nvPr>
        </p:nvSpPr>
        <p:spPr bwMode="auto">
          <a:noFill/>
          <a:ln>
            <a:solidFill>
              <a:srgbClr val="000000"/>
            </a:solidFill>
            <a:miter lim="800000"/>
            <a:headEnd/>
            <a:tailEnd/>
          </a:ln>
        </p:spPr>
      </p:sp>
      <p:sp>
        <p:nvSpPr>
          <p:cNvPr id="2426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900" dirty="0" smtClean="0"/>
              <a:t>Brain imaging studies have been conducted on various emotions. For example, as reviewed by </a:t>
            </a:r>
            <a:r>
              <a:rPr lang="en-US" sz="900" dirty="0" err="1" smtClean="0"/>
              <a:t>Giacomo</a:t>
            </a:r>
            <a:r>
              <a:rPr lang="en-US" sz="900" dirty="0" smtClean="0"/>
              <a:t> </a:t>
            </a:r>
            <a:r>
              <a:rPr lang="en-US" sz="900" dirty="0" err="1" smtClean="0"/>
              <a:t>Rizzolatti</a:t>
            </a:r>
            <a:r>
              <a:rPr lang="en-US" sz="900" dirty="0" smtClean="0"/>
              <a:t> and </a:t>
            </a:r>
            <a:r>
              <a:rPr lang="en-US" sz="900" dirty="0" err="1" smtClean="0"/>
              <a:t>Laila</a:t>
            </a:r>
            <a:r>
              <a:rPr lang="en-US" sz="900" dirty="0" smtClean="0"/>
              <a:t> </a:t>
            </a:r>
            <a:r>
              <a:rPr lang="en-US" sz="900" dirty="0" err="1" smtClean="0"/>
              <a:t>Craighero</a:t>
            </a:r>
            <a:r>
              <a:rPr lang="en-US" sz="900" dirty="0" smtClean="0"/>
              <a:t> (2005)</a:t>
            </a:r>
            <a:r>
              <a:rPr lang="en-US" sz="900" dirty="0" smtClean="0">
                <a:sym typeface="Symbol" pitchFamily="18" charset="2"/>
              </a:rPr>
              <a:t></a:t>
            </a:r>
            <a:r>
              <a:rPr lang="en-US" sz="900" dirty="0" smtClean="0"/>
              <a:t>, in the emotional experience of disgust, intense activation can be found in the amygdala and </a:t>
            </a:r>
            <a:r>
              <a:rPr lang="en-US" sz="900" dirty="0" err="1" smtClean="0"/>
              <a:t>insula</a:t>
            </a:r>
            <a:r>
              <a:rPr lang="en-US" sz="900" dirty="0" smtClean="0"/>
              <a:t>:</a:t>
            </a:r>
          </a:p>
          <a:p>
            <a:pPr>
              <a:spcBef>
                <a:spcPct val="0"/>
              </a:spcBef>
            </a:pPr>
            <a:r>
              <a:rPr lang="en-US" sz="900" dirty="0" smtClean="0"/>
              <a:t>“ The amygdala is a heterogeneous structure formed by several </a:t>
            </a:r>
            <a:r>
              <a:rPr lang="en-US" sz="900" dirty="0" err="1" smtClean="0"/>
              <a:t>subnuclei</a:t>
            </a:r>
            <a:r>
              <a:rPr lang="en-US" sz="900" dirty="0" smtClean="0"/>
              <a:t>. Functionally, these </a:t>
            </a:r>
            <a:r>
              <a:rPr lang="en-US" sz="900" dirty="0" err="1" smtClean="0"/>
              <a:t>subnuclei</a:t>
            </a:r>
            <a:r>
              <a:rPr lang="en-US" sz="900" dirty="0" smtClean="0"/>
              <a:t> form two major groups: the </a:t>
            </a:r>
            <a:r>
              <a:rPr lang="en-US" sz="900" dirty="0" err="1" smtClean="0"/>
              <a:t>corticomedial</a:t>
            </a:r>
            <a:r>
              <a:rPr lang="en-US" sz="900" dirty="0" smtClean="0"/>
              <a:t> group and the </a:t>
            </a:r>
            <a:r>
              <a:rPr lang="en-US" sz="900" dirty="0" err="1" smtClean="0"/>
              <a:t>basolateral</a:t>
            </a:r>
            <a:r>
              <a:rPr lang="en-US" sz="900" dirty="0" smtClean="0"/>
              <a:t> group. The former, </a:t>
            </a:r>
            <a:r>
              <a:rPr lang="en-US" sz="900" dirty="0" err="1" smtClean="0"/>
              <a:t>phylogenetically</a:t>
            </a:r>
            <a:r>
              <a:rPr lang="en-US" sz="900" dirty="0" smtClean="0"/>
              <a:t> more ancient, is related to the olfactory modality. It is likely that it is the signal increase in the </a:t>
            </a:r>
            <a:r>
              <a:rPr lang="en-US" sz="900" dirty="0" err="1" smtClean="0"/>
              <a:t>corticomedial</a:t>
            </a:r>
            <a:r>
              <a:rPr lang="en-US" sz="900" dirty="0" smtClean="0"/>
              <a:t> group that is responsible for the amygdala activation in response to disgusting stimuli.</a:t>
            </a:r>
          </a:p>
          <a:p>
            <a:pPr>
              <a:spcBef>
                <a:spcPct val="0"/>
              </a:spcBef>
            </a:pPr>
            <a:r>
              <a:rPr lang="en-US" sz="900" dirty="0" smtClean="0"/>
              <a:t>   “ Similarly to the amygdala, the </a:t>
            </a:r>
            <a:r>
              <a:rPr lang="en-US" sz="900" dirty="0" err="1" smtClean="0"/>
              <a:t>insula</a:t>
            </a:r>
            <a:r>
              <a:rPr lang="en-US" sz="900" dirty="0" smtClean="0"/>
              <a:t> is a heterogeneous structure. Anatomical connections revealed two main functional subdivisions in it: an anterior ‘visceral’ sector and a multimodal posterior sector…. The anterior sector receives a rich input from olfactory and gustatory centers. In addition the anterior </a:t>
            </a:r>
            <a:r>
              <a:rPr lang="en-US" sz="900" dirty="0" err="1" smtClean="0"/>
              <a:t>insula</a:t>
            </a:r>
            <a:r>
              <a:rPr lang="en-US" sz="900" dirty="0" smtClean="0"/>
              <a:t> receives an important input from the </a:t>
            </a:r>
            <a:r>
              <a:rPr lang="en-US" sz="900" dirty="0" err="1" smtClean="0"/>
              <a:t>inferotemporal</a:t>
            </a:r>
            <a:r>
              <a:rPr lang="en-US" sz="900" dirty="0" smtClean="0"/>
              <a:t> lobe, where in the monkey, neurons have been found that respond to the sight of faces…. Recent data demonstrated that the </a:t>
            </a:r>
            <a:r>
              <a:rPr lang="en-US" sz="900" dirty="0" err="1" smtClean="0"/>
              <a:t>insula</a:t>
            </a:r>
            <a:r>
              <a:rPr lang="en-US" sz="900" dirty="0" smtClean="0"/>
              <a:t> is the main cortical target of </a:t>
            </a:r>
            <a:r>
              <a:rPr lang="en-US" sz="900" dirty="0" err="1" smtClean="0"/>
              <a:t>interoceptive</a:t>
            </a:r>
            <a:r>
              <a:rPr lang="en-US" sz="900" dirty="0" smtClean="0"/>
              <a:t> afferents…. Thus, the </a:t>
            </a:r>
            <a:r>
              <a:rPr lang="en-US" sz="900" dirty="0" err="1" smtClean="0"/>
              <a:t>insula</a:t>
            </a:r>
            <a:r>
              <a:rPr lang="en-US" sz="900" dirty="0" smtClean="0"/>
              <a:t> is not only the primary cortical area for chemical </a:t>
            </a:r>
            <a:r>
              <a:rPr lang="en-US" sz="900" dirty="0" err="1" smtClean="0"/>
              <a:t>exteroception</a:t>
            </a:r>
            <a:r>
              <a:rPr lang="en-US" sz="900" dirty="0" smtClean="0"/>
              <a:t> (e.g. taste and olfaction) but also for the </a:t>
            </a:r>
            <a:r>
              <a:rPr lang="en-US" sz="900" dirty="0" err="1" smtClean="0"/>
              <a:t>interoceptive</a:t>
            </a:r>
            <a:r>
              <a:rPr lang="en-US" sz="900" dirty="0" smtClean="0"/>
              <a:t> state of the body (‘ body state representation’)….   </a:t>
            </a:r>
          </a:p>
          <a:p>
            <a:pPr>
              <a:spcBef>
                <a:spcPct val="0"/>
              </a:spcBef>
            </a:pPr>
            <a:r>
              <a:rPr lang="en-US" sz="900" dirty="0" smtClean="0"/>
              <a:t>     “… As for the </a:t>
            </a:r>
            <a:r>
              <a:rPr lang="en-US" sz="900" dirty="0" err="1" smtClean="0"/>
              <a:t>premotor</a:t>
            </a:r>
            <a:r>
              <a:rPr lang="en-US" sz="900" dirty="0" smtClean="0"/>
              <a:t> cortex, it is plausible that in the </a:t>
            </a:r>
            <a:r>
              <a:rPr lang="en-US" sz="900" dirty="0" err="1" smtClean="0"/>
              <a:t>insula</a:t>
            </a:r>
            <a:r>
              <a:rPr lang="en-US" sz="900" dirty="0" smtClean="0"/>
              <a:t> there is a specific type of mirror neurons that match the visual aspect of disgust with its </a:t>
            </a:r>
            <a:r>
              <a:rPr lang="en-US" sz="900" dirty="0" err="1" smtClean="0"/>
              <a:t>viscero</a:t>
            </a:r>
            <a:r>
              <a:rPr lang="en-US" sz="900" dirty="0" smtClean="0"/>
              <a:t> –motor aspects. The activation of these (hypothetical) </a:t>
            </a:r>
            <a:r>
              <a:rPr lang="en-US" sz="900" dirty="0" err="1" smtClean="0"/>
              <a:t>viscero</a:t>
            </a:r>
            <a:r>
              <a:rPr lang="en-US" sz="900" dirty="0" smtClean="0"/>
              <a:t>-motor mirror neurons should underlie the first person knowledge of what it means to be disgusted. The activation of these insular neurons should not necessarily produce the overt </a:t>
            </a:r>
            <a:r>
              <a:rPr lang="en-US" sz="900" dirty="0" err="1" smtClean="0"/>
              <a:t>viscero</a:t>
            </a:r>
            <a:r>
              <a:rPr lang="en-US" sz="900" dirty="0" smtClean="0"/>
              <a:t>-motor response….”</a:t>
            </a:r>
          </a:p>
          <a:p>
            <a:pPr>
              <a:spcBef>
                <a:spcPct val="0"/>
              </a:spcBef>
            </a:pPr>
            <a:endParaRPr lang="en-US" sz="900" dirty="0" smtClean="0"/>
          </a:p>
          <a:p>
            <a:pPr>
              <a:spcBef>
                <a:spcPct val="0"/>
              </a:spcBef>
            </a:pPr>
            <a:r>
              <a:rPr lang="en-US" sz="900" dirty="0" smtClean="0">
                <a:sym typeface="Symbol" pitchFamily="18" charset="2"/>
              </a:rPr>
              <a:t>Op cit. </a:t>
            </a:r>
            <a:r>
              <a:rPr lang="en-US" sz="900" dirty="0" err="1" smtClean="0">
                <a:sym typeface="Symbol" pitchFamily="18" charset="2"/>
              </a:rPr>
              <a:t>Rizzolarri</a:t>
            </a:r>
            <a:r>
              <a:rPr lang="en-US" sz="900" dirty="0" smtClean="0">
                <a:sym typeface="Symbol" pitchFamily="18" charset="2"/>
              </a:rPr>
              <a:t> and </a:t>
            </a:r>
            <a:r>
              <a:rPr lang="en-US" sz="900" dirty="0" err="1" smtClean="0">
                <a:sym typeface="Symbol" pitchFamily="18" charset="2"/>
              </a:rPr>
              <a:t>Craighero</a:t>
            </a:r>
            <a:r>
              <a:rPr lang="en-US" sz="900" dirty="0" smtClean="0">
                <a:sym typeface="Symbol" pitchFamily="18" charset="2"/>
              </a:rPr>
              <a:t> (2005) p. 119.</a:t>
            </a:r>
            <a:endParaRPr lang="en-US" sz="900" dirty="0" smtClean="0"/>
          </a:p>
        </p:txBody>
      </p:sp>
      <p:sp>
        <p:nvSpPr>
          <p:cNvPr id="2426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A8DF0C9-9BBB-47E6-9B44-16398A807524}" type="slidenum">
              <a:rPr lang="en-US"/>
              <a:pPr fontAlgn="base">
                <a:spcBef>
                  <a:spcPct val="0"/>
                </a:spcBef>
                <a:spcAft>
                  <a:spcPct val="0"/>
                </a:spcAft>
              </a:pPr>
              <a:t>103</a:t>
            </a:fld>
            <a:endParaRPr 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Slide Image Placeholder 1"/>
          <p:cNvSpPr>
            <a:spLocks noGrp="1" noRot="1" noChangeAspect="1" noTextEdit="1"/>
          </p:cNvSpPr>
          <p:nvPr>
            <p:ph type="sldImg"/>
          </p:nvPr>
        </p:nvSpPr>
        <p:spPr bwMode="auto">
          <a:noFill/>
          <a:ln>
            <a:solidFill>
              <a:srgbClr val="000000"/>
            </a:solidFill>
            <a:miter lim="800000"/>
            <a:headEnd/>
            <a:tailEnd/>
          </a:ln>
        </p:spPr>
      </p:sp>
      <p:sp>
        <p:nvSpPr>
          <p:cNvPr id="2437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smtClean="0"/>
              <a:t>In a study by investigators at Tokyo Medical and Dental University (2004)</a:t>
            </a:r>
            <a:r>
              <a:rPr lang="en-US" sz="1000" smtClean="0">
                <a:sym typeface="Symbol" pitchFamily="18" charset="2"/>
              </a:rPr>
              <a:t></a:t>
            </a:r>
            <a:r>
              <a:rPr lang="en-US" sz="1000" smtClean="0"/>
              <a:t>, nineteen healthy volunteers read sentences carrying neutral , guilty or embarrassing conditions during the scans.</a:t>
            </a:r>
          </a:p>
        </p:txBody>
      </p:sp>
      <p:sp>
        <p:nvSpPr>
          <p:cNvPr id="2437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DCB5AD1-C3CA-4072-8310-B37C2FA5B910}" type="slidenum">
              <a:rPr lang="en-US"/>
              <a:pPr fontAlgn="base">
                <a:spcBef>
                  <a:spcPct val="0"/>
                </a:spcBef>
                <a:spcAft>
                  <a:spcPct val="0"/>
                </a:spcAft>
              </a:pPr>
              <a:t>104</a:t>
            </a:fld>
            <a:endParaRPr 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Slide Image Placeholder 1"/>
          <p:cNvSpPr>
            <a:spLocks noGrp="1" noRot="1" noChangeAspect="1" noTextEdit="1"/>
          </p:cNvSpPr>
          <p:nvPr>
            <p:ph type="sldImg"/>
          </p:nvPr>
        </p:nvSpPr>
        <p:spPr bwMode="auto">
          <a:noFill/>
          <a:ln>
            <a:solidFill>
              <a:srgbClr val="000000"/>
            </a:solidFill>
            <a:miter lim="800000"/>
            <a:headEnd/>
            <a:tailEnd/>
          </a:ln>
        </p:spPr>
      </p:sp>
      <p:sp>
        <p:nvSpPr>
          <p:cNvPr id="2447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smtClean="0"/>
              <a:t>Both guilt and embarrassment conditions commonly activated the </a:t>
            </a:r>
            <a:r>
              <a:rPr lang="en-US" sz="1000" b="1" smtClean="0"/>
              <a:t>MPFC, left posterior superior temporal sulcus</a:t>
            </a:r>
            <a:r>
              <a:rPr lang="en-US" sz="1000" smtClean="0"/>
              <a:t> and </a:t>
            </a:r>
            <a:r>
              <a:rPr lang="en-US" sz="1000" b="1" smtClean="0"/>
              <a:t>visual cortex</a:t>
            </a:r>
            <a:r>
              <a:rPr lang="en-US" sz="1000" smtClean="0"/>
              <a:t>.</a:t>
            </a:r>
          </a:p>
        </p:txBody>
      </p:sp>
      <p:sp>
        <p:nvSpPr>
          <p:cNvPr id="2447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E069E9F-330F-4CD3-A442-4E57FCF1CBF3}" type="slidenum">
              <a:rPr lang="en-US"/>
              <a:pPr fontAlgn="base">
                <a:spcBef>
                  <a:spcPct val="0"/>
                </a:spcBef>
                <a:spcAft>
                  <a:spcPct val="0"/>
                </a:spcAft>
              </a:pPr>
              <a:t>105</a:t>
            </a:fld>
            <a:endParaRPr 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Slide Image Placeholder 1"/>
          <p:cNvSpPr>
            <a:spLocks noGrp="1" noRot="1" noChangeAspect="1" noTextEdit="1"/>
          </p:cNvSpPr>
          <p:nvPr>
            <p:ph type="sldImg"/>
          </p:nvPr>
        </p:nvSpPr>
        <p:spPr bwMode="auto">
          <a:noFill/>
          <a:ln>
            <a:solidFill>
              <a:srgbClr val="000000"/>
            </a:solidFill>
            <a:miter lim="800000"/>
            <a:headEnd/>
            <a:tailEnd/>
          </a:ln>
        </p:spPr>
      </p:sp>
      <p:sp>
        <p:nvSpPr>
          <p:cNvPr id="2457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dirty="0" smtClean="0"/>
              <a:t>Compared to guilt condition, embarrassment condition produced greater activation in the </a:t>
            </a:r>
            <a:r>
              <a:rPr lang="en-US" sz="1000" b="1" dirty="0" smtClean="0"/>
              <a:t>right anterior temporal cortex, bilateral hippocampus </a:t>
            </a:r>
            <a:r>
              <a:rPr lang="en-US" sz="1000" dirty="0" smtClean="0"/>
              <a:t>and </a:t>
            </a:r>
            <a:r>
              <a:rPr lang="en-US" sz="1000" b="1" dirty="0" smtClean="0"/>
              <a:t>visual cortex</a:t>
            </a:r>
            <a:r>
              <a:rPr lang="en-US" sz="1000" dirty="0" smtClean="0"/>
              <a:t>. </a:t>
            </a:r>
          </a:p>
          <a:p>
            <a:pPr>
              <a:spcBef>
                <a:spcPct val="0"/>
              </a:spcBef>
            </a:pPr>
            <a:endParaRPr lang="en-US" sz="1000" dirty="0" smtClean="0"/>
          </a:p>
          <a:p>
            <a:pPr>
              <a:spcBef>
                <a:spcPct val="0"/>
              </a:spcBef>
            </a:pPr>
            <a:r>
              <a:rPr lang="en-US" sz="1000" dirty="0" smtClean="0"/>
              <a:t>The investigators comment that most of these regions have been implicated in the neural substrate of </a:t>
            </a:r>
            <a:r>
              <a:rPr lang="en-US" sz="1000" dirty="0" err="1" smtClean="0"/>
              <a:t>ToM</a:t>
            </a:r>
            <a:r>
              <a:rPr lang="en-US" sz="1000" dirty="0" smtClean="0"/>
              <a:t>  and conclude: </a:t>
            </a:r>
          </a:p>
          <a:p>
            <a:pPr>
              <a:spcBef>
                <a:spcPct val="0"/>
              </a:spcBef>
            </a:pPr>
            <a:endParaRPr lang="en-US" sz="1000" dirty="0" smtClean="0"/>
          </a:p>
          <a:p>
            <a:pPr>
              <a:spcBef>
                <a:spcPct val="0"/>
              </a:spcBef>
            </a:pPr>
            <a:r>
              <a:rPr lang="en-US" sz="1000" dirty="0" smtClean="0"/>
              <a:t>Our results support the idea that both [guilt and embarrassment ] are self conscious emotions which are social emotions requiring the ability to represent the mental states of others. At the same time, our functional MRI data are in favor of the notion that evaluative process of embarrassment might be a more complex process than that of guilt.</a:t>
            </a:r>
          </a:p>
          <a:p>
            <a:pPr>
              <a:spcBef>
                <a:spcPct val="0"/>
              </a:spcBef>
            </a:pPr>
            <a:endParaRPr lang="en-US" sz="1000" dirty="0" smtClean="0"/>
          </a:p>
          <a:p>
            <a:pPr>
              <a:spcBef>
                <a:spcPct val="0"/>
              </a:spcBef>
            </a:pPr>
            <a:r>
              <a:rPr lang="en-US" sz="1000" dirty="0" smtClean="0">
                <a:sym typeface="Symbol" pitchFamily="18" charset="2"/>
              </a:rPr>
              <a:t></a:t>
            </a:r>
            <a:r>
              <a:rPr lang="en-US" sz="1000" dirty="0" smtClean="0"/>
              <a:t>Takahashi H, Yahata N, </a:t>
            </a:r>
            <a:r>
              <a:rPr lang="en-US" sz="1000" dirty="0" err="1" smtClean="0"/>
              <a:t>Koeda</a:t>
            </a:r>
            <a:r>
              <a:rPr lang="en-US" sz="1000" dirty="0" smtClean="0"/>
              <a:t> M, Matsuda T, </a:t>
            </a:r>
            <a:r>
              <a:rPr lang="en-US" sz="1000" dirty="0" err="1" smtClean="0"/>
              <a:t>Asai</a:t>
            </a:r>
            <a:r>
              <a:rPr lang="en-US" sz="1000" dirty="0" smtClean="0"/>
              <a:t> K , Okubo Y (2004): Brain activation associated with evaluative processes of guilt and embarrassment: an </a:t>
            </a:r>
            <a:r>
              <a:rPr lang="en-US" sz="1000" dirty="0" err="1" smtClean="0"/>
              <a:t>fMRI</a:t>
            </a:r>
            <a:r>
              <a:rPr lang="en-US" sz="1000" dirty="0" smtClean="0"/>
              <a:t> study. </a:t>
            </a:r>
            <a:r>
              <a:rPr lang="en-US" sz="1000" b="1" dirty="0" err="1" smtClean="0"/>
              <a:t>Neuroimage</a:t>
            </a:r>
            <a:r>
              <a:rPr lang="en-US" sz="1000" b="1" dirty="0" smtClean="0"/>
              <a:t> </a:t>
            </a:r>
            <a:r>
              <a:rPr lang="en-US" sz="1000" dirty="0" smtClean="0"/>
              <a:t>23 (3): 967-74.</a:t>
            </a:r>
          </a:p>
        </p:txBody>
      </p:sp>
      <p:sp>
        <p:nvSpPr>
          <p:cNvPr id="2457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47B1838-6E52-4158-BAB8-BB2168BF0055}" type="slidenum">
              <a:rPr lang="en-US"/>
              <a:pPr fontAlgn="base">
                <a:spcBef>
                  <a:spcPct val="0"/>
                </a:spcBef>
                <a:spcAft>
                  <a:spcPct val="0"/>
                </a:spcAft>
              </a:pPr>
              <a:t>106</a:t>
            </a:fld>
            <a:endParaRPr 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Slide Image Placeholder 1"/>
          <p:cNvSpPr>
            <a:spLocks noGrp="1" noRot="1" noChangeAspect="1" noTextEdit="1"/>
          </p:cNvSpPr>
          <p:nvPr>
            <p:ph type="sldImg"/>
          </p:nvPr>
        </p:nvSpPr>
        <p:spPr bwMode="auto">
          <a:noFill/>
          <a:ln>
            <a:solidFill>
              <a:srgbClr val="000000"/>
            </a:solidFill>
            <a:miter lim="800000"/>
            <a:headEnd/>
            <a:tailEnd/>
          </a:ln>
        </p:spPr>
      </p:sp>
      <p:sp>
        <p:nvSpPr>
          <p:cNvPr id="2467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Views of the </a:t>
            </a:r>
            <a:r>
              <a:rPr lang="en-US" b="1" smtClean="0"/>
              <a:t>Hippocampus</a:t>
            </a:r>
          </a:p>
        </p:txBody>
      </p:sp>
      <p:sp>
        <p:nvSpPr>
          <p:cNvPr id="2467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29EAE3F-E58E-4976-9BA0-DB53FE8FD564}" type="slidenum">
              <a:rPr lang="en-US"/>
              <a:pPr fontAlgn="base">
                <a:spcBef>
                  <a:spcPct val="0"/>
                </a:spcBef>
                <a:spcAft>
                  <a:spcPct val="0"/>
                </a:spcAft>
              </a:pPr>
              <a:t>107</a:t>
            </a:fld>
            <a:endParaRPr 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Slide Image Placeholder 1"/>
          <p:cNvSpPr>
            <a:spLocks noGrp="1" noRot="1" noChangeAspect="1" noTextEdit="1"/>
          </p:cNvSpPr>
          <p:nvPr>
            <p:ph type="sldImg"/>
          </p:nvPr>
        </p:nvSpPr>
        <p:spPr bwMode="auto">
          <a:noFill/>
          <a:ln>
            <a:solidFill>
              <a:srgbClr val="000000"/>
            </a:solidFill>
            <a:miter lim="800000"/>
            <a:headEnd/>
            <a:tailEnd/>
          </a:ln>
        </p:spPr>
      </p:sp>
      <p:sp>
        <p:nvSpPr>
          <p:cNvPr id="2478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478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D524D99-30A8-4192-AD1D-65A17483D026}" type="slidenum">
              <a:rPr lang="en-US"/>
              <a:pPr fontAlgn="base">
                <a:spcBef>
                  <a:spcPct val="0"/>
                </a:spcBef>
                <a:spcAft>
                  <a:spcPct val="0"/>
                </a:spcAft>
              </a:pPr>
              <a:t>108</a:t>
            </a:fld>
            <a:endParaRPr 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Slide Image Placeholder 1"/>
          <p:cNvSpPr>
            <a:spLocks noGrp="1" noRot="1" noChangeAspect="1" noTextEdit="1"/>
          </p:cNvSpPr>
          <p:nvPr>
            <p:ph type="sldImg"/>
          </p:nvPr>
        </p:nvSpPr>
        <p:spPr bwMode="auto">
          <a:noFill/>
          <a:ln>
            <a:solidFill>
              <a:srgbClr val="000000"/>
            </a:solidFill>
            <a:miter lim="800000"/>
            <a:headEnd/>
            <a:tailEnd/>
          </a:ln>
        </p:spPr>
      </p:sp>
      <p:sp>
        <p:nvSpPr>
          <p:cNvPr id="2488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dirty="0" smtClean="0"/>
              <a:t>In this study by </a:t>
            </a:r>
            <a:r>
              <a:rPr lang="en-US" sz="1000" dirty="0" err="1" smtClean="0"/>
              <a:t>Berthoz</a:t>
            </a:r>
            <a:r>
              <a:rPr lang="en-US" sz="1000" dirty="0" smtClean="0"/>
              <a:t> et al (2006)</a:t>
            </a:r>
            <a:r>
              <a:rPr lang="en-US" sz="1000" dirty="0" smtClean="0">
                <a:sym typeface="Symbol" pitchFamily="18" charset="2"/>
              </a:rPr>
              <a:t></a:t>
            </a:r>
            <a:r>
              <a:rPr lang="en-US" sz="1000" dirty="0" smtClean="0"/>
              <a:t>, 12 subjects, all adult males, were asked to make evaluations regarding the degree of inappropriateness of social behaviors described in stories in which they themselves, or someone else transgressed social norms intentionally or accidentally. The example the investigators chose is presented in this slide.</a:t>
            </a:r>
          </a:p>
          <a:p>
            <a:pPr>
              <a:spcBef>
                <a:spcPct val="0"/>
              </a:spcBef>
            </a:pPr>
            <a:endParaRPr lang="en-US" sz="1000" dirty="0" smtClean="0"/>
          </a:p>
          <a:p>
            <a:pPr>
              <a:spcBef>
                <a:spcPct val="0"/>
              </a:spcBef>
            </a:pPr>
            <a:r>
              <a:rPr lang="en-US" sz="1000" dirty="0" smtClean="0"/>
              <a:t>Here we will provide details of the methods employed as these seem to us fairly readily adapted to the “Think Tank” studies we are proposing for each conscience domain.</a:t>
            </a:r>
          </a:p>
          <a:p>
            <a:pPr>
              <a:spcBef>
                <a:spcPct val="0"/>
              </a:spcBef>
            </a:pPr>
            <a:endParaRPr lang="en-US" sz="1000" dirty="0" smtClean="0"/>
          </a:p>
          <a:p>
            <a:pPr>
              <a:spcBef>
                <a:spcPct val="0"/>
              </a:spcBef>
            </a:pPr>
            <a:r>
              <a:rPr lang="en-US" sz="1000" dirty="0" smtClean="0"/>
              <a:t>Stories were presented twice, once with second personal reference and once with third personal reference. Stimuli were displayed on a monitor and presented to the subject via a 45 degree angled mirror positioned above the head coil. Beginning of the story was presented for 8 seconds and then  replaced by the end of the story for 10 seconds. Participants were instructed to read the text silently, and to click the response key when they finished reading the second part of the story. They were instructed to imagine what they or the story protagonist would feel in the situation described. After the scanning session, half of the participants rated the stories in which the protagonist was imagined to be the subject himself, the other half rated the stories in which the protagonist was someone other than the subject. Ratings requested were </a:t>
            </a:r>
            <a:r>
              <a:rPr lang="en-US" sz="1000" dirty="0" err="1" smtClean="0"/>
              <a:t>i</a:t>
            </a:r>
            <a:r>
              <a:rPr lang="en-US" sz="1000" dirty="0" smtClean="0"/>
              <a:t>) how embarrassing they thought the situation would be, ii) how inappropriate they thought the </a:t>
            </a:r>
            <a:r>
              <a:rPr lang="en-US" sz="1000" dirty="0" err="1" smtClean="0"/>
              <a:t>behaviour</a:t>
            </a:r>
            <a:r>
              <a:rPr lang="en-US" sz="1000" dirty="0" smtClean="0"/>
              <a:t> to be and iii) how funny they thought the story to be. </a:t>
            </a:r>
          </a:p>
          <a:p>
            <a:pPr>
              <a:spcBef>
                <a:spcPct val="0"/>
              </a:spcBef>
            </a:pPr>
            <a:endParaRPr lang="en-US" sz="1000" dirty="0" smtClean="0"/>
          </a:p>
          <a:p>
            <a:pPr>
              <a:spcBef>
                <a:spcPct val="0"/>
              </a:spcBef>
            </a:pPr>
            <a:r>
              <a:rPr lang="en-US" sz="1000" dirty="0" smtClean="0">
                <a:sym typeface="Symbol" pitchFamily="18" charset="2"/>
              </a:rPr>
              <a:t> </a:t>
            </a:r>
            <a:r>
              <a:rPr lang="en-US" sz="1000" dirty="0" err="1" smtClean="0"/>
              <a:t>Berthoz</a:t>
            </a:r>
            <a:r>
              <a:rPr lang="en-US" sz="1000" dirty="0" smtClean="0"/>
              <a:t> S, </a:t>
            </a:r>
            <a:r>
              <a:rPr lang="en-US" sz="1000" dirty="0" err="1" smtClean="0"/>
              <a:t>Grezes</a:t>
            </a:r>
            <a:r>
              <a:rPr lang="en-US" sz="1000" dirty="0" smtClean="0"/>
              <a:t> J, </a:t>
            </a:r>
            <a:r>
              <a:rPr lang="en-US" sz="1000" dirty="0" err="1" smtClean="0"/>
              <a:t>Armony</a:t>
            </a:r>
            <a:r>
              <a:rPr lang="en-US" sz="1000" dirty="0" smtClean="0"/>
              <a:t> J,  </a:t>
            </a:r>
            <a:r>
              <a:rPr lang="en-US" sz="1000" dirty="0" err="1" smtClean="0"/>
              <a:t>Passingham</a:t>
            </a:r>
            <a:r>
              <a:rPr lang="en-US" sz="1000" dirty="0" smtClean="0"/>
              <a:t>  R and Dolan R (2006): affective response to one’s own moral violation. </a:t>
            </a:r>
            <a:r>
              <a:rPr lang="en-US" sz="1000" b="1" dirty="0" err="1" smtClean="0"/>
              <a:t>NeuroImage</a:t>
            </a:r>
            <a:r>
              <a:rPr lang="en-US" sz="1000" b="1" dirty="0" smtClean="0"/>
              <a:t> </a:t>
            </a:r>
            <a:r>
              <a:rPr lang="en-US" sz="1000" dirty="0" smtClean="0"/>
              <a:t>31, 2: 945-950.</a:t>
            </a:r>
          </a:p>
          <a:p>
            <a:pPr>
              <a:spcBef>
                <a:spcPct val="0"/>
              </a:spcBef>
            </a:pPr>
            <a:endParaRPr lang="en-US" dirty="0" smtClean="0"/>
          </a:p>
        </p:txBody>
      </p:sp>
      <p:sp>
        <p:nvSpPr>
          <p:cNvPr id="2488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4926A5-7CDB-4B08-B311-742EEDA53627}" type="slidenum">
              <a:rPr lang="en-US"/>
              <a:pPr fontAlgn="base">
                <a:spcBef>
                  <a:spcPct val="0"/>
                </a:spcBef>
                <a:spcAft>
                  <a:spcPct val="0"/>
                </a:spcAft>
              </a:pPr>
              <a:t>109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p:cNvSpPr>
            <a:spLocks noGrp="1" noRot="1" noChangeAspect="1" noTextEdit="1"/>
          </p:cNvSpPr>
          <p:nvPr>
            <p:ph type="sldImg"/>
          </p:nvPr>
        </p:nvSpPr>
        <p:spPr bwMode="auto">
          <a:noFill/>
          <a:ln>
            <a:solidFill>
              <a:srgbClr val="000000"/>
            </a:solidFill>
            <a:miter lim="800000"/>
            <a:headEnd/>
            <a:tailEnd/>
          </a:ln>
        </p:spPr>
      </p:sp>
      <p:sp>
        <p:nvSpPr>
          <p:cNvPr id="1617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[READ SLIDE]</a:t>
            </a:r>
          </a:p>
        </p:txBody>
      </p:sp>
      <p:sp>
        <p:nvSpPr>
          <p:cNvPr id="161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0346306-F5B6-4744-8C63-02F965602430}" type="slidenum">
              <a:rPr lang="en-US"/>
              <a:pPr fontAlgn="base">
                <a:spcBef>
                  <a:spcPct val="0"/>
                </a:spcBef>
                <a:spcAft>
                  <a:spcPct val="0"/>
                </a:spcAft>
              </a:pPr>
              <a:t>11</a:t>
            </a:fld>
            <a:endParaRPr 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Slide Image Placeholder 1"/>
          <p:cNvSpPr>
            <a:spLocks noGrp="1" noRot="1" noChangeAspect="1" noTextEdit="1"/>
          </p:cNvSpPr>
          <p:nvPr>
            <p:ph type="sldImg"/>
          </p:nvPr>
        </p:nvSpPr>
        <p:spPr bwMode="auto">
          <a:noFill/>
          <a:ln>
            <a:solidFill>
              <a:srgbClr val="000000"/>
            </a:solidFill>
            <a:miter lim="800000"/>
            <a:headEnd/>
            <a:tailEnd/>
          </a:ln>
        </p:spPr>
      </p:sp>
      <p:sp>
        <p:nvSpPr>
          <p:cNvPr id="2498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dirty="0" smtClean="0"/>
              <a:t>Their equipment was a whole body MRI system with a head coil. As in the previously described study, BOLD contrast was utilized. They first analyzed the main effect of Intentionality  [(SI plus OI) versus (SA plus OA)]. Significant differential activation was seen in the </a:t>
            </a:r>
            <a:r>
              <a:rPr lang="en-US" sz="1000" b="1" dirty="0" smtClean="0"/>
              <a:t>left </a:t>
            </a:r>
            <a:r>
              <a:rPr lang="en-US" sz="1000" b="1" dirty="0" err="1" smtClean="0"/>
              <a:t>dorsolateral</a:t>
            </a:r>
            <a:r>
              <a:rPr lang="en-US" sz="1000" b="1" dirty="0" smtClean="0"/>
              <a:t>, superior frontal cortex, anterior </a:t>
            </a:r>
            <a:r>
              <a:rPr lang="en-US" sz="1000" b="1" dirty="0" err="1" smtClean="0"/>
              <a:t>cingulate</a:t>
            </a:r>
            <a:r>
              <a:rPr lang="en-US" sz="1000" b="1" dirty="0" smtClean="0"/>
              <a:t> </a:t>
            </a:r>
            <a:r>
              <a:rPr lang="en-US" sz="1000" b="1" dirty="0" err="1" smtClean="0"/>
              <a:t>gyrus</a:t>
            </a:r>
            <a:r>
              <a:rPr lang="en-US" sz="1000" b="1" dirty="0" smtClean="0"/>
              <a:t>, left inferior parietal cortex, left superior occipital cortex, left amygdala, right cerebellum</a:t>
            </a:r>
            <a:r>
              <a:rPr lang="en-US" sz="1000" dirty="0" smtClean="0"/>
              <a:t> and </a:t>
            </a:r>
            <a:r>
              <a:rPr lang="en-US" sz="1000" b="1" dirty="0" smtClean="0"/>
              <a:t>bilaterally </a:t>
            </a:r>
            <a:r>
              <a:rPr lang="en-US" sz="1000" dirty="0" smtClean="0"/>
              <a:t>in the </a:t>
            </a:r>
            <a:r>
              <a:rPr lang="en-US" sz="1000" b="1" dirty="0" err="1" smtClean="0"/>
              <a:t>precuneus</a:t>
            </a:r>
            <a:r>
              <a:rPr lang="en-US" sz="1000" dirty="0" smtClean="0"/>
              <a:t>. In the inverse contrast Accidental &gt; Intentional only the </a:t>
            </a:r>
            <a:r>
              <a:rPr lang="en-US" sz="1000" b="1" dirty="0" smtClean="0"/>
              <a:t>right inferior temporal </a:t>
            </a:r>
            <a:r>
              <a:rPr lang="en-US" sz="1000" b="1" dirty="0" err="1" smtClean="0"/>
              <a:t>sulcus</a:t>
            </a:r>
            <a:r>
              <a:rPr lang="en-US" sz="1000" b="1" dirty="0" smtClean="0"/>
              <a:t> </a:t>
            </a:r>
            <a:r>
              <a:rPr lang="en-US" sz="1000" dirty="0" smtClean="0"/>
              <a:t>showed more activation.</a:t>
            </a:r>
            <a:r>
              <a:rPr lang="en-US" sz="1000" dirty="0" smtClean="0">
                <a:sym typeface="Symbol" pitchFamily="18" charset="2"/>
              </a:rPr>
              <a:t></a:t>
            </a:r>
            <a:endParaRPr lang="en-US" sz="1000" dirty="0" smtClean="0"/>
          </a:p>
          <a:p>
            <a:pPr>
              <a:spcBef>
                <a:spcPct val="0"/>
              </a:spcBef>
            </a:pPr>
            <a:endParaRPr lang="en-US" sz="1000" dirty="0" smtClean="0"/>
          </a:p>
          <a:p>
            <a:pPr>
              <a:spcBef>
                <a:spcPct val="0"/>
              </a:spcBef>
            </a:pPr>
            <a:r>
              <a:rPr lang="en-US" sz="1000" dirty="0" smtClean="0">
                <a:sym typeface="Symbol" pitchFamily="18" charset="2"/>
              </a:rPr>
              <a:t></a:t>
            </a:r>
            <a:r>
              <a:rPr lang="en-US" sz="1000" dirty="0" smtClean="0"/>
              <a:t>Ibid.</a:t>
            </a:r>
          </a:p>
        </p:txBody>
      </p:sp>
      <p:sp>
        <p:nvSpPr>
          <p:cNvPr id="2498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A5B5766-32C0-40C2-9D32-DF2FC101BBC8}" type="slidenum">
              <a:rPr lang="en-US"/>
              <a:pPr fontAlgn="base">
                <a:spcBef>
                  <a:spcPct val="0"/>
                </a:spcBef>
                <a:spcAft>
                  <a:spcPct val="0"/>
                </a:spcAft>
              </a:pPr>
              <a:t>110</a:t>
            </a:fld>
            <a:endParaRPr 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Slide Image Placeholder 1"/>
          <p:cNvSpPr>
            <a:spLocks noGrp="1" noRot="1" noChangeAspect="1" noTextEdit="1"/>
          </p:cNvSpPr>
          <p:nvPr>
            <p:ph type="sldImg"/>
          </p:nvPr>
        </p:nvSpPr>
        <p:spPr bwMode="auto">
          <a:noFill/>
          <a:ln>
            <a:solidFill>
              <a:srgbClr val="000000"/>
            </a:solidFill>
            <a:miter lim="800000"/>
            <a:headEnd/>
            <a:tailEnd/>
          </a:ln>
        </p:spPr>
      </p:sp>
      <p:sp>
        <p:nvSpPr>
          <p:cNvPr id="2508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smtClean="0"/>
              <a:t>Next  they analyzed the main effect of Agency  [(SI plus SA) versus (OI plus OA)]. Significant differential activation was seen in the </a:t>
            </a:r>
            <a:r>
              <a:rPr lang="en-US" sz="1000" b="1" smtClean="0"/>
              <a:t>left precuneus </a:t>
            </a:r>
            <a:r>
              <a:rPr lang="en-US" sz="1000" smtClean="0"/>
              <a:t>and </a:t>
            </a:r>
            <a:r>
              <a:rPr lang="en-US" sz="1000" b="1" smtClean="0"/>
              <a:t>right cerebellum </a:t>
            </a:r>
            <a:r>
              <a:rPr lang="en-US" sz="1000" smtClean="0"/>
              <a:t>In the inverse contrast, Other&gt;Self, there were no significant differences in activation.</a:t>
            </a:r>
            <a:r>
              <a:rPr lang="en-US" sz="1000" smtClean="0">
                <a:sym typeface="Symbol" pitchFamily="18" charset="2"/>
              </a:rPr>
              <a:t></a:t>
            </a:r>
            <a:endParaRPr lang="en-US" sz="1000" smtClean="0"/>
          </a:p>
          <a:p>
            <a:pPr>
              <a:spcBef>
                <a:spcPct val="0"/>
              </a:spcBef>
            </a:pPr>
            <a:endParaRPr lang="en-US" sz="1000" smtClean="0"/>
          </a:p>
          <a:p>
            <a:pPr>
              <a:spcBef>
                <a:spcPct val="0"/>
              </a:spcBef>
            </a:pPr>
            <a:r>
              <a:rPr lang="en-US" sz="1000" smtClean="0">
                <a:sym typeface="Symbol" pitchFamily="18" charset="2"/>
              </a:rPr>
              <a:t></a:t>
            </a:r>
            <a:r>
              <a:rPr lang="en-US" sz="1000" smtClean="0"/>
              <a:t>Ibid.</a:t>
            </a:r>
          </a:p>
          <a:p>
            <a:pPr>
              <a:spcBef>
                <a:spcPct val="0"/>
              </a:spcBef>
            </a:pPr>
            <a:endParaRPr lang="en-US" sz="1000" smtClean="0"/>
          </a:p>
        </p:txBody>
      </p:sp>
      <p:sp>
        <p:nvSpPr>
          <p:cNvPr id="2508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E88E917-C253-4933-B26D-ABEB68CDA760}" type="slidenum">
              <a:rPr lang="en-US"/>
              <a:pPr fontAlgn="base">
                <a:spcBef>
                  <a:spcPct val="0"/>
                </a:spcBef>
                <a:spcAft>
                  <a:spcPct val="0"/>
                </a:spcAft>
              </a:pPr>
              <a:t>111</a:t>
            </a:fld>
            <a:endParaRPr 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Slide Image Placeholder 1"/>
          <p:cNvSpPr>
            <a:spLocks noGrp="1" noRot="1" noChangeAspect="1" noTextEdit="1"/>
          </p:cNvSpPr>
          <p:nvPr>
            <p:ph type="sldImg"/>
          </p:nvPr>
        </p:nvSpPr>
        <p:spPr bwMode="auto">
          <a:noFill/>
          <a:ln>
            <a:solidFill>
              <a:srgbClr val="000000"/>
            </a:solidFill>
            <a:miter lim="800000"/>
            <a:headEnd/>
            <a:tailEnd/>
          </a:ln>
        </p:spPr>
      </p:sp>
      <p:sp>
        <p:nvSpPr>
          <p:cNvPr id="2519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dirty="0" smtClean="0"/>
              <a:t>In order to identify brain areas specifically activated when evaluating self involvement in intentional violation of social norms, the following contrast [(SI-OI)-(SA-OA)] was calculated. This interaction revealed significant </a:t>
            </a:r>
            <a:r>
              <a:rPr lang="en-US" sz="1000" b="1" dirty="0" smtClean="0"/>
              <a:t>bilateral amygdala </a:t>
            </a:r>
            <a:r>
              <a:rPr lang="en-US" sz="1000" dirty="0" smtClean="0"/>
              <a:t>activation . A post hoc exploration of the parameter estimates showed that this effect was driven by a response to Self Intentional violation  as compared to all other conditions. The only region that showed greater activation was the </a:t>
            </a:r>
            <a:r>
              <a:rPr lang="en-US" sz="1000" b="1" dirty="0" smtClean="0"/>
              <a:t>Right DLPFC.</a:t>
            </a:r>
            <a:r>
              <a:rPr lang="en-US" sz="1000" b="1" dirty="0" smtClean="0">
                <a:sym typeface="Symbol" pitchFamily="18" charset="2"/>
              </a:rPr>
              <a:t></a:t>
            </a:r>
            <a:endParaRPr lang="en-US" sz="1000" b="1" dirty="0" smtClean="0"/>
          </a:p>
          <a:p>
            <a:pPr>
              <a:spcBef>
                <a:spcPct val="0"/>
              </a:spcBef>
            </a:pPr>
            <a:endParaRPr lang="en-US" sz="1000" dirty="0" smtClean="0"/>
          </a:p>
          <a:p>
            <a:pPr>
              <a:spcBef>
                <a:spcPct val="0"/>
              </a:spcBef>
            </a:pPr>
            <a:r>
              <a:rPr lang="en-US" sz="1000" dirty="0" smtClean="0">
                <a:sym typeface="Symbol" pitchFamily="18" charset="2"/>
              </a:rPr>
              <a:t></a:t>
            </a:r>
            <a:r>
              <a:rPr lang="en-US" sz="1000" dirty="0" smtClean="0"/>
              <a:t>Ibid.</a:t>
            </a:r>
          </a:p>
          <a:p>
            <a:pPr>
              <a:spcBef>
                <a:spcPct val="0"/>
              </a:spcBef>
            </a:pPr>
            <a:endParaRPr lang="en-US" sz="1000" dirty="0" smtClean="0"/>
          </a:p>
        </p:txBody>
      </p:sp>
      <p:sp>
        <p:nvSpPr>
          <p:cNvPr id="2519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20A3ED-74C4-4D9D-87B6-B7EDF5D1EE14}" type="slidenum">
              <a:rPr lang="en-US"/>
              <a:pPr fontAlgn="base">
                <a:spcBef>
                  <a:spcPct val="0"/>
                </a:spcBef>
                <a:spcAft>
                  <a:spcPct val="0"/>
                </a:spcAft>
              </a:pPr>
              <a:t>112</a:t>
            </a:fld>
            <a:endParaRPr 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Slide Image Placeholder 1"/>
          <p:cNvSpPr>
            <a:spLocks noGrp="1" noRot="1" noChangeAspect="1" noTextEdit="1"/>
          </p:cNvSpPr>
          <p:nvPr>
            <p:ph type="sldImg"/>
          </p:nvPr>
        </p:nvSpPr>
        <p:spPr bwMode="auto">
          <a:noFill/>
          <a:ln>
            <a:solidFill>
              <a:srgbClr val="000000"/>
            </a:solidFill>
            <a:miter lim="800000"/>
            <a:headEnd/>
            <a:tailEnd/>
          </a:ln>
        </p:spPr>
      </p:sp>
      <p:sp>
        <p:nvSpPr>
          <p:cNvPr id="2529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dirty="0" smtClean="0"/>
              <a:t>To identify brain areas specifically activated when evaluating self involvement in accidental violation of social norms, the following contrast [(SA-OA)-(SI-OI)] was </a:t>
            </a:r>
            <a:r>
              <a:rPr lang="en-US" sz="1000" dirty="0" err="1" smtClean="0"/>
              <a:t>calculated.This</a:t>
            </a:r>
            <a:r>
              <a:rPr lang="en-US" sz="1000" dirty="0" smtClean="0"/>
              <a:t> interaction revealed significant increased activation in the </a:t>
            </a:r>
            <a:r>
              <a:rPr lang="en-US" sz="1000" b="1" dirty="0" smtClean="0"/>
              <a:t>left </a:t>
            </a:r>
            <a:r>
              <a:rPr lang="en-US" sz="1000" b="1" dirty="0" err="1" smtClean="0"/>
              <a:t>parieto</a:t>
            </a:r>
            <a:r>
              <a:rPr lang="en-US" sz="1000" b="1" dirty="0" smtClean="0"/>
              <a:t>-occipital fissure </a:t>
            </a:r>
            <a:r>
              <a:rPr lang="en-US" sz="1000" dirty="0" smtClean="0"/>
              <a:t>and the </a:t>
            </a:r>
            <a:r>
              <a:rPr lang="en-US" sz="1000" b="1" dirty="0" smtClean="0"/>
              <a:t>left cerebellum</a:t>
            </a:r>
            <a:r>
              <a:rPr lang="en-US" sz="1000" dirty="0" smtClean="0"/>
              <a:t>. A post hoc exploration of the parameter estimates showed that this effect was driven by a response to Self Intentional violation  as compared to all other conditions. The only region that showed greater activation was the </a:t>
            </a:r>
            <a:r>
              <a:rPr lang="en-US" sz="1000" b="1" dirty="0" smtClean="0"/>
              <a:t>Right DLPFC.</a:t>
            </a:r>
          </a:p>
          <a:p>
            <a:pPr>
              <a:spcBef>
                <a:spcPct val="0"/>
              </a:spcBef>
            </a:pPr>
            <a:endParaRPr lang="en-US" sz="1000" dirty="0" smtClean="0"/>
          </a:p>
          <a:p>
            <a:pPr>
              <a:spcBef>
                <a:spcPct val="0"/>
              </a:spcBef>
            </a:pPr>
            <a:r>
              <a:rPr lang="en-US" sz="1000" dirty="0" smtClean="0"/>
              <a:t>In Discussion the investigators make the following points: </a:t>
            </a:r>
          </a:p>
          <a:p>
            <a:pPr>
              <a:spcBef>
                <a:spcPct val="0"/>
              </a:spcBef>
            </a:pPr>
            <a:endParaRPr lang="en-US" sz="1000" dirty="0" smtClean="0"/>
          </a:p>
          <a:p>
            <a:pPr>
              <a:spcBef>
                <a:spcPct val="0"/>
              </a:spcBef>
            </a:pPr>
            <a:r>
              <a:rPr lang="en-US" sz="1000" dirty="0" smtClean="0"/>
              <a:t>Their critical finding was enhanced activity in the </a:t>
            </a:r>
            <a:r>
              <a:rPr lang="en-US" sz="1000" b="1" dirty="0" smtClean="0"/>
              <a:t>amygdala </a:t>
            </a:r>
            <a:r>
              <a:rPr lang="en-US" sz="1000" dirty="0" smtClean="0"/>
              <a:t>when participants narrated their own intentional violation of social norms.</a:t>
            </a:r>
          </a:p>
          <a:p>
            <a:pPr>
              <a:spcBef>
                <a:spcPct val="0"/>
              </a:spcBef>
            </a:pPr>
            <a:r>
              <a:rPr lang="en-US" sz="1000" dirty="0" smtClean="0"/>
              <a:t>The amygdala is a crucial  part of the neural circuitry by which stimuli trigger emotional responses that reflect an appraisal of value.</a:t>
            </a:r>
            <a:r>
              <a:rPr lang="en-US" sz="1000" dirty="0" smtClean="0">
                <a:sym typeface="Symbol" pitchFamily="18" charset="2"/>
              </a:rPr>
              <a:t></a:t>
            </a:r>
            <a:endParaRPr lang="en-US" sz="1000" dirty="0" smtClean="0"/>
          </a:p>
          <a:p>
            <a:pPr>
              <a:spcBef>
                <a:spcPct val="0"/>
              </a:spcBef>
            </a:pPr>
            <a:endParaRPr lang="en-US" sz="1000" dirty="0" smtClean="0"/>
          </a:p>
          <a:p>
            <a:pPr>
              <a:spcBef>
                <a:spcPct val="0"/>
              </a:spcBef>
            </a:pPr>
            <a:r>
              <a:rPr lang="en-US" sz="1000" dirty="0" smtClean="0"/>
              <a:t> </a:t>
            </a:r>
            <a:r>
              <a:rPr lang="en-US" sz="1000" dirty="0" smtClean="0">
                <a:sym typeface="Symbol" pitchFamily="18" charset="2"/>
              </a:rPr>
              <a:t></a:t>
            </a:r>
            <a:r>
              <a:rPr lang="en-US" sz="1000" dirty="0" smtClean="0"/>
              <a:t>Ibid.</a:t>
            </a:r>
          </a:p>
          <a:p>
            <a:pPr>
              <a:spcBef>
                <a:spcPct val="0"/>
              </a:spcBef>
            </a:pPr>
            <a:endParaRPr lang="en-US" sz="1000" dirty="0" smtClean="0"/>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609600" y="4191000"/>
            <a:ext cx="5943600" cy="4953000"/>
          </a:xfrm>
        </p:spPr>
        <p:txBody>
          <a:bodyPr/>
          <a:lstStyle/>
          <a:p>
            <a:pPr fontAlgn="auto">
              <a:spcBef>
                <a:spcPts val="0"/>
              </a:spcBef>
              <a:spcAft>
                <a:spcPts val="0"/>
              </a:spcAft>
              <a:defRPr/>
            </a:pPr>
            <a:r>
              <a:rPr lang="en-US" sz="1000" dirty="0" smtClean="0"/>
              <a:t>The fact the </a:t>
            </a:r>
            <a:r>
              <a:rPr lang="en-US" sz="1000" b="1" dirty="0" err="1" smtClean="0"/>
              <a:t>amygdala</a:t>
            </a:r>
            <a:r>
              <a:rPr lang="en-US" sz="1000" dirty="0" smtClean="0"/>
              <a:t> was activated for intentional violation by the self alone, is consistent with the view that this structure is involved in emotional processing important for personal welfare, as in the perception of emotionally salient stimuli and stimulus-affect contingencies (</a:t>
            </a:r>
            <a:r>
              <a:rPr lang="en-US" sz="1000" dirty="0" err="1" smtClean="0"/>
              <a:t>Adolphs</a:t>
            </a:r>
            <a:r>
              <a:rPr lang="en-US" sz="1000" dirty="0" smtClean="0"/>
              <a:t>, 2003; Dolan, 2002). Thus, the present results further emphasize the role of the </a:t>
            </a:r>
            <a:r>
              <a:rPr lang="en-US" sz="1000" dirty="0" err="1" smtClean="0"/>
              <a:t>amygdala</a:t>
            </a:r>
            <a:r>
              <a:rPr lang="en-US" sz="1000" dirty="0" smtClean="0"/>
              <a:t> in weighing the consequence of one’s own intentional action for the sake of one’s own wellbeing. The previous </a:t>
            </a:r>
            <a:r>
              <a:rPr lang="en-US" sz="1000" dirty="0" err="1" smtClean="0"/>
              <a:t>neuroimaging</a:t>
            </a:r>
            <a:r>
              <a:rPr lang="en-US" sz="1000" dirty="0" smtClean="0"/>
              <a:t> studies on the neural correlates of morality did not address the influence of intentionality and agency, which are two core aspects in moral judgment (e.g., </a:t>
            </a:r>
            <a:r>
              <a:rPr lang="da-DK" sz="1000" dirty="0" smtClean="0"/>
              <a:t>Greene et al., 2001; Moll et al., 2002a,b). For example, in Moll et al. </a:t>
            </a:r>
            <a:r>
              <a:rPr lang="en-US" sz="1000" dirty="0" smtClean="0"/>
              <a:t>(2002b) study, the subjects were instructed to read emotional unpleasant moral and non moral statements and to covertly judge them as being either right or wrong. However, these instructions did not require reference to the subject’s own </a:t>
            </a:r>
            <a:r>
              <a:rPr lang="en-US" sz="1000" dirty="0" err="1" smtClean="0"/>
              <a:t>behaviour</a:t>
            </a:r>
            <a:r>
              <a:rPr lang="en-US" sz="1000" dirty="0" smtClean="0"/>
              <a:t>. This may explain why the </a:t>
            </a:r>
            <a:r>
              <a:rPr lang="en-US" sz="1000" dirty="0" err="1" smtClean="0"/>
              <a:t>amygdala</a:t>
            </a:r>
            <a:r>
              <a:rPr lang="en-US" sz="1000" dirty="0" smtClean="0"/>
              <a:t> was not activated in the moral judgement condition, even though the stimuli were rated as emotionally evocative. More recently, these authors (Moll et al., 2005) found </a:t>
            </a:r>
            <a:r>
              <a:rPr lang="en-US" sz="1000" dirty="0" err="1" smtClean="0"/>
              <a:t>amygdala</a:t>
            </a:r>
            <a:r>
              <a:rPr lang="en-US" sz="1000" b="1" dirty="0" smtClean="0"/>
              <a:t> </a:t>
            </a:r>
            <a:r>
              <a:rPr lang="en-US" sz="1000" dirty="0" smtClean="0"/>
              <a:t>activation when comparing statements evocative of pure disgust (e.g., </a:t>
            </a:r>
            <a:r>
              <a:rPr lang="en-US" sz="1000" i="1" dirty="0" smtClean="0"/>
              <a:t>‘One night you were walking on the street. You saw a cat eating its own excrement’</a:t>
            </a:r>
            <a:r>
              <a:rPr lang="en-US" sz="1000" dirty="0" smtClean="0"/>
              <a:t>) to indignation (e.g., ‘</a:t>
            </a:r>
            <a:r>
              <a:rPr lang="en-US" sz="1000" i="1" dirty="0" smtClean="0"/>
              <a:t>You went with a friend to a restaurant. When you passed the kitchen, you saw rats in the pans</a:t>
            </a:r>
            <a:r>
              <a:rPr lang="en-US" sz="1000" dirty="0" smtClean="0"/>
              <a:t>’). Although the statements had a personal perspective (‘You’), the participants were passive observers rather than being the agent of intentional social transgressions.</a:t>
            </a:r>
            <a:r>
              <a:rPr lang="en-US" sz="1000" dirty="0" smtClean="0">
                <a:sym typeface="Symbol"/>
              </a:rPr>
              <a:t></a:t>
            </a:r>
            <a:endParaRPr lang="en-US" sz="1000" dirty="0" smtClean="0"/>
          </a:p>
          <a:p>
            <a:pPr fontAlgn="auto">
              <a:spcBef>
                <a:spcPts val="0"/>
              </a:spcBef>
              <a:spcAft>
                <a:spcPts val="0"/>
              </a:spcAft>
              <a:defRPr/>
            </a:pPr>
            <a:r>
              <a:rPr lang="en-US" sz="1000" dirty="0" smtClean="0"/>
              <a:t>[</a:t>
            </a:r>
            <a:r>
              <a:rPr lang="en-US" sz="1000" dirty="0" err="1" smtClean="0"/>
              <a:t>Adolphs</a:t>
            </a:r>
            <a:r>
              <a:rPr lang="en-US" sz="1000" dirty="0" smtClean="0"/>
              <a:t> R (2003): Is the human </a:t>
            </a:r>
            <a:r>
              <a:rPr lang="en-US" sz="1000" dirty="0" err="1" smtClean="0"/>
              <a:t>amygdala</a:t>
            </a:r>
            <a:r>
              <a:rPr lang="en-US" sz="1000" dirty="0" smtClean="0"/>
              <a:t> specialized for processing social information? </a:t>
            </a:r>
            <a:r>
              <a:rPr lang="en-US" sz="1000" b="1" dirty="0" smtClean="0"/>
              <a:t>Ann NY </a:t>
            </a:r>
            <a:r>
              <a:rPr lang="en-US" sz="1000" b="1" dirty="0" err="1" smtClean="0"/>
              <a:t>Acad</a:t>
            </a:r>
            <a:r>
              <a:rPr lang="en-US" sz="1000" b="1" dirty="0" smtClean="0"/>
              <a:t> </a:t>
            </a:r>
            <a:r>
              <a:rPr lang="en-US" sz="1000" b="1" dirty="0" err="1" smtClean="0"/>
              <a:t>Sci</a:t>
            </a:r>
            <a:r>
              <a:rPr lang="en-US" sz="1000" b="1" dirty="0" smtClean="0"/>
              <a:t> </a:t>
            </a:r>
            <a:r>
              <a:rPr lang="en-US" sz="1000" dirty="0" smtClean="0"/>
              <a:t>985, 326-340.</a:t>
            </a:r>
          </a:p>
          <a:p>
            <a:pPr fontAlgn="auto">
              <a:spcBef>
                <a:spcPts val="0"/>
              </a:spcBef>
              <a:spcAft>
                <a:spcPts val="0"/>
              </a:spcAft>
              <a:defRPr/>
            </a:pPr>
            <a:r>
              <a:rPr lang="en-US" sz="1000" dirty="0" smtClean="0"/>
              <a:t>Dolan  R (2002): Emotion, cognition and behavior. </a:t>
            </a:r>
            <a:r>
              <a:rPr lang="en-US" sz="1000" b="1" dirty="0" smtClean="0"/>
              <a:t>Science</a:t>
            </a:r>
            <a:r>
              <a:rPr lang="en-US" sz="1000" dirty="0" smtClean="0"/>
              <a:t>  298, 1191-1194.</a:t>
            </a:r>
          </a:p>
          <a:p>
            <a:pPr fontAlgn="auto">
              <a:spcBef>
                <a:spcPts val="0"/>
              </a:spcBef>
              <a:spcAft>
                <a:spcPts val="0"/>
              </a:spcAft>
              <a:defRPr/>
            </a:pPr>
            <a:r>
              <a:rPr lang="en-US" sz="1000" dirty="0" smtClean="0"/>
              <a:t>Greene J , </a:t>
            </a:r>
            <a:r>
              <a:rPr lang="en-US" sz="1000" dirty="0" err="1" smtClean="0"/>
              <a:t>Sommerville</a:t>
            </a:r>
            <a:r>
              <a:rPr lang="en-US" sz="1000" dirty="0" smtClean="0"/>
              <a:t> R, </a:t>
            </a:r>
            <a:r>
              <a:rPr lang="en-US" sz="1000" dirty="0" err="1" smtClean="0"/>
              <a:t>Nystrom</a:t>
            </a:r>
            <a:r>
              <a:rPr lang="en-US" sz="1000" dirty="0" smtClean="0"/>
              <a:t> L, Darley J and  Cohen J (2001): An </a:t>
            </a:r>
            <a:r>
              <a:rPr lang="en-US" sz="1000" dirty="0" err="1" smtClean="0"/>
              <a:t>fMRI</a:t>
            </a:r>
            <a:r>
              <a:rPr lang="en-US" sz="1000" dirty="0" smtClean="0"/>
              <a:t> investigation of emotional engagement in moral judgment. </a:t>
            </a:r>
            <a:r>
              <a:rPr lang="en-US" sz="1000" b="1" dirty="0" smtClean="0"/>
              <a:t>Science </a:t>
            </a:r>
            <a:r>
              <a:rPr lang="en-US" sz="1000" dirty="0" smtClean="0"/>
              <a:t>293, 2105-2108</a:t>
            </a:r>
          </a:p>
          <a:p>
            <a:pPr fontAlgn="auto">
              <a:spcBef>
                <a:spcPts val="0"/>
              </a:spcBef>
              <a:spcAft>
                <a:spcPts val="0"/>
              </a:spcAft>
              <a:defRPr/>
            </a:pPr>
            <a:r>
              <a:rPr lang="en-US" sz="1000" dirty="0" smtClean="0"/>
              <a:t>Greene J , </a:t>
            </a:r>
            <a:r>
              <a:rPr lang="en-US" sz="1000" dirty="0" err="1" smtClean="0"/>
              <a:t>Nystrom</a:t>
            </a:r>
            <a:r>
              <a:rPr lang="en-US" sz="1000" dirty="0" smtClean="0"/>
              <a:t> L, </a:t>
            </a:r>
            <a:r>
              <a:rPr lang="en-US" sz="1000" dirty="0" err="1" smtClean="0"/>
              <a:t>Engell</a:t>
            </a:r>
            <a:r>
              <a:rPr lang="en-US" sz="1000" dirty="0" smtClean="0"/>
              <a:t> A, Darley J and  Cohen J (2004): The neural bases of cognitive control in moral judgment. </a:t>
            </a:r>
            <a:r>
              <a:rPr lang="en-US" sz="1000" b="1" dirty="0" smtClean="0"/>
              <a:t>Neuron</a:t>
            </a:r>
            <a:r>
              <a:rPr lang="en-US" sz="1000" dirty="0" smtClean="0"/>
              <a:t> 14, 389-400</a:t>
            </a:r>
          </a:p>
          <a:p>
            <a:pPr fontAlgn="auto">
              <a:spcBef>
                <a:spcPts val="0"/>
              </a:spcBef>
              <a:spcAft>
                <a:spcPts val="0"/>
              </a:spcAft>
              <a:defRPr/>
            </a:pPr>
            <a:r>
              <a:rPr lang="en-US" sz="1000" dirty="0" smtClean="0"/>
              <a:t>Moll et al. (2002a): the neural correlates of moral sensitivity: A functional  magnetic resonance imaging investigation of basic and moral emotions. </a:t>
            </a:r>
            <a:r>
              <a:rPr lang="en-US" sz="1000" b="1" dirty="0" smtClean="0"/>
              <a:t>J </a:t>
            </a:r>
            <a:r>
              <a:rPr lang="en-US" sz="1000" b="1" dirty="0" err="1" smtClean="0"/>
              <a:t>Neurosci</a:t>
            </a:r>
            <a:r>
              <a:rPr lang="en-US" sz="1000" b="1" dirty="0" smtClean="0"/>
              <a:t> </a:t>
            </a:r>
            <a:r>
              <a:rPr lang="en-US" sz="1000" dirty="0" smtClean="0"/>
              <a:t>22, 2730-2736</a:t>
            </a:r>
          </a:p>
          <a:p>
            <a:pPr fontAlgn="auto">
              <a:spcBef>
                <a:spcPts val="0"/>
              </a:spcBef>
              <a:spcAft>
                <a:spcPts val="0"/>
              </a:spcAft>
              <a:defRPr/>
            </a:pPr>
            <a:r>
              <a:rPr lang="en-US" sz="1000" dirty="0" smtClean="0"/>
              <a:t>Moll J, de Oliveira-Souza R,  </a:t>
            </a:r>
            <a:r>
              <a:rPr lang="en-US" sz="1000" dirty="0" err="1" smtClean="0"/>
              <a:t>Eslinger</a:t>
            </a:r>
            <a:r>
              <a:rPr lang="en-US" sz="1000" dirty="0" smtClean="0"/>
              <a:t> P,  </a:t>
            </a:r>
            <a:r>
              <a:rPr lang="en-US" sz="1000" dirty="0" err="1" smtClean="0"/>
              <a:t>Graffman</a:t>
            </a:r>
            <a:r>
              <a:rPr lang="en-US" sz="1000" dirty="0" smtClean="0"/>
              <a:t> J (2002b): Functional networks in emotional moral and </a:t>
            </a:r>
            <a:r>
              <a:rPr lang="en-US" sz="1000" dirty="0" err="1" smtClean="0"/>
              <a:t>nonmoral</a:t>
            </a:r>
            <a:r>
              <a:rPr lang="en-US" sz="1000" dirty="0" smtClean="0"/>
              <a:t> social judgments. </a:t>
            </a:r>
            <a:r>
              <a:rPr lang="en-US" sz="1000" b="1" dirty="0" err="1" smtClean="0"/>
              <a:t>NeuroImage</a:t>
            </a:r>
            <a:r>
              <a:rPr lang="en-US" sz="1000" b="1" dirty="0" smtClean="0"/>
              <a:t> </a:t>
            </a:r>
            <a:r>
              <a:rPr lang="en-US" sz="1000" dirty="0" smtClean="0"/>
              <a:t>16, 696-703</a:t>
            </a:r>
          </a:p>
          <a:p>
            <a:pPr fontAlgn="auto">
              <a:spcBef>
                <a:spcPts val="0"/>
              </a:spcBef>
              <a:spcAft>
                <a:spcPts val="0"/>
              </a:spcAft>
              <a:defRPr/>
            </a:pPr>
            <a:r>
              <a:rPr lang="en-US" sz="1000" dirty="0" smtClean="0"/>
              <a:t>Moll J, de Oliveira-Souza R, Moll F, Ignacio F, </a:t>
            </a:r>
            <a:r>
              <a:rPr lang="en-US" sz="1000" dirty="0" err="1" smtClean="0"/>
              <a:t>Bramati</a:t>
            </a:r>
            <a:r>
              <a:rPr lang="en-US" sz="1000" dirty="0" smtClean="0"/>
              <a:t> I, </a:t>
            </a:r>
            <a:r>
              <a:rPr lang="en-US" sz="1000" dirty="0" err="1" smtClean="0"/>
              <a:t>Caparelli</a:t>
            </a:r>
            <a:r>
              <a:rPr lang="en-US" sz="1000" dirty="0" smtClean="0"/>
              <a:t> –</a:t>
            </a:r>
            <a:r>
              <a:rPr lang="en-US" sz="1000" dirty="0" err="1" smtClean="0"/>
              <a:t>Daquer</a:t>
            </a:r>
            <a:r>
              <a:rPr lang="en-US" sz="1000" dirty="0" smtClean="0"/>
              <a:t> E, </a:t>
            </a:r>
            <a:r>
              <a:rPr lang="en-US" sz="1000" dirty="0" err="1" smtClean="0"/>
              <a:t>Eslinger</a:t>
            </a:r>
            <a:r>
              <a:rPr lang="en-US" sz="1000" dirty="0" smtClean="0"/>
              <a:t> P (2005): The moral affiliation of disgust: a functional MRI study. </a:t>
            </a:r>
            <a:r>
              <a:rPr lang="en-US" sz="1000" b="1" dirty="0" err="1" smtClean="0"/>
              <a:t>Cogn</a:t>
            </a:r>
            <a:r>
              <a:rPr lang="en-US" sz="1000" b="1" dirty="0" smtClean="0"/>
              <a:t>. </a:t>
            </a:r>
            <a:r>
              <a:rPr lang="en-US" sz="1000" b="1" dirty="0" err="1" smtClean="0"/>
              <a:t>Behav</a:t>
            </a:r>
            <a:r>
              <a:rPr lang="en-US" sz="1000" b="1" dirty="0" smtClean="0"/>
              <a:t>. Neurol. </a:t>
            </a:r>
            <a:r>
              <a:rPr lang="en-US" sz="1000" dirty="0" smtClean="0"/>
              <a:t>18, 68-78.]</a:t>
            </a:r>
          </a:p>
          <a:p>
            <a:pPr fontAlgn="auto">
              <a:spcBef>
                <a:spcPts val="0"/>
              </a:spcBef>
              <a:spcAft>
                <a:spcPts val="0"/>
              </a:spcAft>
              <a:defRPr/>
            </a:pPr>
            <a:r>
              <a:rPr lang="en-US" sz="1050" dirty="0" smtClean="0">
                <a:sym typeface="Symbol"/>
              </a:rPr>
              <a:t>Ibid.</a:t>
            </a:r>
            <a:endParaRPr lang="en-US" sz="1000" dirty="0" smtClean="0"/>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Slide Image Placeholder 1"/>
          <p:cNvSpPr>
            <a:spLocks noGrp="1" noRot="1" noChangeAspect="1" noTextEdit="1"/>
          </p:cNvSpPr>
          <p:nvPr>
            <p:ph type="sldImg"/>
          </p:nvPr>
        </p:nvSpPr>
        <p:spPr bwMode="auto">
          <a:noFill/>
          <a:ln>
            <a:solidFill>
              <a:srgbClr val="000000"/>
            </a:solidFill>
            <a:miter lim="800000"/>
            <a:headEnd/>
            <a:tailEnd/>
          </a:ln>
        </p:spPr>
      </p:sp>
      <p:sp>
        <p:nvSpPr>
          <p:cNvPr id="2549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smtClean="0"/>
              <a:t>Austen J (1816/1981): </a:t>
            </a:r>
            <a:r>
              <a:rPr lang="en-US" sz="1000" b="1" smtClean="0"/>
              <a:t>Emma. </a:t>
            </a:r>
            <a:r>
              <a:rPr lang="en-US" sz="1000" smtClean="0"/>
              <a:t>New York: Bantam Books.</a:t>
            </a:r>
            <a:endParaRPr lang="en-US" sz="1000" b="1" smtClean="0"/>
          </a:p>
          <a:p>
            <a:pPr>
              <a:spcBef>
                <a:spcPct val="0"/>
              </a:spcBef>
            </a:pPr>
            <a:endParaRPr lang="en-US" smtClean="0"/>
          </a:p>
          <a:p>
            <a:pPr>
              <a:spcBef>
                <a:spcPct val="0"/>
              </a:spcBef>
            </a:pPr>
            <a:endParaRPr lang="en-US" smtClean="0"/>
          </a:p>
        </p:txBody>
      </p:sp>
      <p:sp>
        <p:nvSpPr>
          <p:cNvPr id="2549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03CC3FA-4C20-4609-AE31-98E6608B8A87}" type="slidenum">
              <a:rPr lang="en-US"/>
              <a:pPr fontAlgn="base">
                <a:spcBef>
                  <a:spcPct val="0"/>
                </a:spcBef>
                <a:spcAft>
                  <a:spcPct val="0"/>
                </a:spcAft>
              </a:pPr>
              <a:t>115</a:t>
            </a:fld>
            <a:endParaRPr 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sz="900" b="1" cap="small" dirty="0" smtClean="0"/>
              <a:t>Moral emotional responsiveness</a:t>
            </a:r>
            <a:r>
              <a:rPr lang="en-US" sz="900" cap="small" dirty="0" smtClean="0"/>
              <a:t> </a:t>
            </a:r>
            <a:r>
              <a:rPr lang="en-US" sz="900" dirty="0" smtClean="0"/>
              <a:t>(Stilwell et al, 1994)</a:t>
            </a:r>
            <a:r>
              <a:rPr lang="en-US" sz="900" dirty="0" smtClean="0">
                <a:sym typeface="Symbol"/>
              </a:rPr>
              <a:t></a:t>
            </a:r>
            <a:r>
              <a:rPr lang="en-US" sz="900" dirty="0" smtClean="0"/>
              <a:t>measures developmental transitions in the way a child uses 1) anxiety and mood to regulate moral behavior and 2) processes of reparation and healing after wrongdoing to regain the physiological state normally experienced when feeling like a good person.</a:t>
            </a:r>
          </a:p>
          <a:p>
            <a:pPr fontAlgn="auto">
              <a:spcBef>
                <a:spcPts val="0"/>
              </a:spcBef>
              <a:spcAft>
                <a:spcPts val="0"/>
              </a:spcAft>
              <a:defRPr/>
            </a:pPr>
            <a:endParaRPr lang="en-US" sz="900" dirty="0" smtClean="0"/>
          </a:p>
          <a:p>
            <a:pPr fontAlgn="auto">
              <a:spcBef>
                <a:spcPts val="0"/>
              </a:spcBef>
              <a:spcAft>
                <a:spcPts val="0"/>
              </a:spcAft>
              <a:defRPr/>
            </a:pPr>
            <a:r>
              <a:rPr lang="en-US" sz="900" dirty="0" smtClean="0">
                <a:sym typeface="Symbol"/>
              </a:rPr>
              <a:t></a:t>
            </a:r>
            <a:r>
              <a:rPr lang="en-US" sz="900" dirty="0" smtClean="0"/>
              <a:t>Stilwell B, Galvin M, Kopta S &amp; Norton J(1994): Moral‑ emotional responsiveness: two domains of conscience functioning. </a:t>
            </a:r>
            <a:r>
              <a:rPr lang="en-US" sz="900" b="1" dirty="0" smtClean="0"/>
              <a:t>Journal of the American Academy of Child and Adolescent Psychiatry</a:t>
            </a:r>
            <a:r>
              <a:rPr lang="en-US" sz="900" dirty="0" smtClean="0"/>
              <a:t>, 33, 1: 130‑139.</a:t>
            </a:r>
          </a:p>
          <a:p>
            <a:pPr fontAlgn="auto">
              <a:spcBef>
                <a:spcPts val="0"/>
              </a:spcBef>
              <a:spcAft>
                <a:spcPts val="0"/>
              </a:spcAft>
              <a:defRPr/>
            </a:pPr>
            <a:endParaRPr lang="en-US" sz="900" dirty="0" smtClean="0"/>
          </a:p>
          <a:p>
            <a:pPr fontAlgn="auto">
              <a:spcBef>
                <a:spcPts val="0"/>
              </a:spcBef>
              <a:spcAft>
                <a:spcPts val="0"/>
              </a:spcAft>
              <a:defRPr/>
            </a:pPr>
            <a:r>
              <a:rPr lang="en-US" sz="900" b="1" dirty="0" smtClean="0"/>
              <a:t>SCI </a:t>
            </a:r>
            <a:r>
              <a:rPr lang="en-US" sz="900" dirty="0" smtClean="0"/>
              <a:t>additional probes for eliciting feelings and </a:t>
            </a:r>
            <a:r>
              <a:rPr lang="en-US" sz="900" dirty="0" err="1" smtClean="0"/>
              <a:t>psychophysiological</a:t>
            </a:r>
            <a:r>
              <a:rPr lang="en-US" sz="900" dirty="0" smtClean="0"/>
              <a:t> responses:</a:t>
            </a:r>
          </a:p>
          <a:p>
            <a:pPr fontAlgn="auto">
              <a:spcBef>
                <a:spcPts val="0"/>
              </a:spcBef>
              <a:spcAft>
                <a:spcPts val="0"/>
              </a:spcAft>
              <a:defRPr/>
            </a:pPr>
            <a:endParaRPr lang="en-US" sz="900" dirty="0" smtClean="0"/>
          </a:p>
          <a:p>
            <a:pPr fontAlgn="auto">
              <a:spcBef>
                <a:spcPts val="0"/>
              </a:spcBef>
              <a:spcAft>
                <a:spcPts val="0"/>
              </a:spcAft>
              <a:buFont typeface="Arial" pitchFamily="34" charset="0"/>
              <a:buChar char="•"/>
              <a:defRPr/>
            </a:pPr>
            <a:r>
              <a:rPr lang="en-US" sz="900" dirty="0" smtClean="0"/>
              <a:t>What is it like when you feel happy (sad, scared, mad, embarrassed, ashamed, etc).</a:t>
            </a:r>
          </a:p>
          <a:p>
            <a:pPr fontAlgn="auto">
              <a:spcBef>
                <a:spcPts val="0"/>
              </a:spcBef>
              <a:spcAft>
                <a:spcPts val="0"/>
              </a:spcAft>
              <a:defRPr/>
            </a:pPr>
            <a:r>
              <a:rPr lang="en-US" sz="900" dirty="0" smtClean="0"/>
              <a:t>  For every person it's a little different. How do you experience that feeling physically or physiologically?</a:t>
            </a:r>
          </a:p>
          <a:p>
            <a:pPr fontAlgn="auto">
              <a:spcBef>
                <a:spcPts val="0"/>
              </a:spcBef>
              <a:spcAft>
                <a:spcPts val="0"/>
              </a:spcAft>
              <a:defRPr/>
            </a:pPr>
            <a:endParaRPr lang="en-US" sz="900" dirty="0" smtClean="0"/>
          </a:p>
          <a:p>
            <a:pPr fontAlgn="auto">
              <a:spcBef>
                <a:spcPts val="0"/>
              </a:spcBef>
              <a:spcAft>
                <a:spcPts val="0"/>
              </a:spcAft>
              <a:buFont typeface="Arial" pitchFamily="34" charset="0"/>
              <a:buChar char="•"/>
              <a:defRPr/>
            </a:pPr>
            <a:r>
              <a:rPr lang="en-US" sz="900" dirty="0" smtClean="0"/>
              <a:t>Do your feelings show in your face, or any other part of your body?</a:t>
            </a:r>
          </a:p>
          <a:p>
            <a:pPr fontAlgn="auto">
              <a:spcBef>
                <a:spcPts val="0"/>
              </a:spcBef>
              <a:spcAft>
                <a:spcPts val="0"/>
              </a:spcAft>
              <a:defRPr/>
            </a:pPr>
            <a:r>
              <a:rPr lang="en-US" sz="900" dirty="0" smtClean="0"/>
              <a:t> Do you put on a face when you feel that way?</a:t>
            </a:r>
          </a:p>
          <a:p>
            <a:pPr fontAlgn="auto">
              <a:spcBef>
                <a:spcPts val="0"/>
              </a:spcBef>
              <a:spcAft>
                <a:spcPts val="0"/>
              </a:spcAft>
              <a:defRPr/>
            </a:pPr>
            <a:endParaRPr lang="en-US" sz="900" dirty="0" smtClean="0"/>
          </a:p>
          <a:p>
            <a:pPr fontAlgn="auto">
              <a:spcBef>
                <a:spcPts val="0"/>
              </a:spcBef>
              <a:spcAft>
                <a:spcPts val="0"/>
              </a:spcAft>
              <a:buFont typeface="Arial" pitchFamily="34" charset="0"/>
              <a:buChar char="•"/>
              <a:defRPr/>
            </a:pPr>
            <a:r>
              <a:rPr lang="en-US" sz="900" dirty="0" smtClean="0"/>
              <a:t>How long does that feeling last? What do you do about it (if its negative)?</a:t>
            </a:r>
          </a:p>
          <a:p>
            <a:pPr fontAlgn="auto">
              <a:spcBef>
                <a:spcPts val="0"/>
              </a:spcBef>
              <a:spcAft>
                <a:spcPts val="0"/>
              </a:spcAft>
              <a:buFont typeface="Arial" pitchFamily="34" charset="0"/>
              <a:buNone/>
              <a:defRPr/>
            </a:pPr>
            <a:endParaRPr lang="en-US" sz="900" dirty="0" smtClean="0"/>
          </a:p>
          <a:p>
            <a:pPr fontAlgn="auto">
              <a:spcBef>
                <a:spcPts val="0"/>
              </a:spcBef>
              <a:spcAft>
                <a:spcPts val="0"/>
              </a:spcAft>
              <a:buFont typeface="Arial" pitchFamily="34" charset="0"/>
              <a:buChar char="•"/>
              <a:defRPr/>
            </a:pPr>
            <a:r>
              <a:rPr lang="en-US" sz="900" dirty="0" smtClean="0"/>
              <a:t>How do other people know your feelings about right/wrong, good/bad?</a:t>
            </a:r>
          </a:p>
          <a:p>
            <a:pPr fontAlgn="auto">
              <a:spcBef>
                <a:spcPts val="0"/>
              </a:spcBef>
              <a:spcAft>
                <a:spcPts val="0"/>
              </a:spcAft>
              <a:buFont typeface="Arial" pitchFamily="34" charset="0"/>
              <a:buChar char="•"/>
              <a:defRPr/>
            </a:pPr>
            <a:endParaRPr lang="en-US" sz="900" dirty="0" smtClean="0"/>
          </a:p>
          <a:p>
            <a:pPr fontAlgn="auto">
              <a:spcBef>
                <a:spcPts val="0"/>
              </a:spcBef>
              <a:spcAft>
                <a:spcPts val="0"/>
              </a:spcAft>
              <a:buFont typeface="Arial" pitchFamily="34" charset="0"/>
              <a:buChar char="•"/>
              <a:defRPr/>
            </a:pPr>
            <a:r>
              <a:rPr lang="en-US" sz="900" dirty="0" smtClean="0"/>
              <a:t>What feelings do you have that don't show?</a:t>
            </a:r>
          </a:p>
          <a:p>
            <a:pPr fontAlgn="auto">
              <a:spcBef>
                <a:spcPts val="0"/>
              </a:spcBef>
              <a:spcAft>
                <a:spcPts val="0"/>
              </a:spcAft>
              <a:buFont typeface="Arial" pitchFamily="34" charset="0"/>
              <a:buChar char="•"/>
              <a:defRPr/>
            </a:pPr>
            <a:endParaRPr lang="en-US" sz="900" dirty="0" smtClean="0"/>
          </a:p>
          <a:p>
            <a:pPr fontAlgn="auto">
              <a:spcBef>
                <a:spcPts val="0"/>
              </a:spcBef>
              <a:spcAft>
                <a:spcPts val="0"/>
              </a:spcAft>
              <a:buFont typeface="Arial" pitchFamily="34" charset="0"/>
              <a:buChar char="•"/>
              <a:defRPr/>
            </a:pPr>
            <a:r>
              <a:rPr lang="en-US" sz="900" dirty="0" smtClean="0"/>
              <a:t>Is it easy for other people to "read" your feelings?</a:t>
            </a:r>
          </a:p>
          <a:p>
            <a:pPr fontAlgn="auto">
              <a:spcBef>
                <a:spcPts val="0"/>
              </a:spcBef>
              <a:spcAft>
                <a:spcPts val="0"/>
              </a:spcAft>
              <a:buFont typeface="Arial" pitchFamily="34" charset="0"/>
              <a:buNone/>
              <a:defRPr/>
            </a:pPr>
            <a:endParaRPr lang="en-US" sz="900" dirty="0" smtClean="0"/>
          </a:p>
          <a:p>
            <a:pPr fontAlgn="auto">
              <a:spcBef>
                <a:spcPts val="0"/>
              </a:spcBef>
              <a:spcAft>
                <a:spcPts val="0"/>
              </a:spcAft>
              <a:defRPr/>
            </a:pPr>
            <a:r>
              <a:rPr lang="en-US" sz="900" b="1" dirty="0" smtClean="0"/>
              <a:t>SCI</a:t>
            </a:r>
            <a:r>
              <a:rPr lang="en-US" sz="900" dirty="0" smtClean="0"/>
              <a:t> additional probes for "other people's reactions":</a:t>
            </a:r>
          </a:p>
          <a:p>
            <a:pPr fontAlgn="auto">
              <a:spcBef>
                <a:spcPts val="0"/>
              </a:spcBef>
              <a:spcAft>
                <a:spcPts val="0"/>
              </a:spcAft>
              <a:defRPr/>
            </a:pPr>
            <a:endParaRPr lang="en-US" sz="900" dirty="0" smtClean="0"/>
          </a:p>
          <a:p>
            <a:pPr fontAlgn="auto">
              <a:spcBef>
                <a:spcPts val="0"/>
              </a:spcBef>
              <a:spcAft>
                <a:spcPts val="0"/>
              </a:spcAft>
              <a:buFont typeface="Arial" pitchFamily="34" charset="0"/>
              <a:buChar char="•"/>
              <a:defRPr/>
            </a:pPr>
            <a:r>
              <a:rPr lang="en-US" sz="900" dirty="0" smtClean="0"/>
              <a:t>How do other people feel when you have.....?</a:t>
            </a:r>
          </a:p>
          <a:p>
            <a:pPr fontAlgn="auto">
              <a:spcBef>
                <a:spcPts val="0"/>
              </a:spcBef>
              <a:spcAft>
                <a:spcPts val="0"/>
              </a:spcAft>
              <a:buFont typeface="Arial" pitchFamily="34" charset="0"/>
              <a:buNone/>
              <a:defRPr/>
            </a:pPr>
            <a:endParaRPr lang="en-US" sz="900" dirty="0" smtClean="0"/>
          </a:p>
          <a:p>
            <a:pPr fontAlgn="auto">
              <a:spcBef>
                <a:spcPts val="0"/>
              </a:spcBef>
              <a:spcAft>
                <a:spcPts val="0"/>
              </a:spcAft>
              <a:buFont typeface="Arial" pitchFamily="34" charset="0"/>
              <a:buChar char="•"/>
              <a:defRPr/>
            </a:pPr>
            <a:r>
              <a:rPr lang="en-US" sz="900" dirty="0" smtClean="0"/>
              <a:t>Do other people put on a face? What does it look like?</a:t>
            </a:r>
          </a:p>
          <a:p>
            <a:pPr fontAlgn="auto">
              <a:spcBef>
                <a:spcPts val="0"/>
              </a:spcBef>
              <a:spcAft>
                <a:spcPts val="0"/>
              </a:spcAft>
              <a:defRPr/>
            </a:pPr>
            <a:r>
              <a:rPr lang="en-US" sz="900" dirty="0" smtClean="0"/>
              <a:t>  Do they treat you differently?</a:t>
            </a:r>
          </a:p>
        </p:txBody>
      </p:sp>
      <p:sp>
        <p:nvSpPr>
          <p:cNvPr id="2560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84FAA97-B501-422C-9029-3C4878E8BD41}" type="slidenum">
              <a:rPr lang="en-US"/>
              <a:pPr fontAlgn="base">
                <a:spcBef>
                  <a:spcPct val="0"/>
                </a:spcBef>
                <a:spcAft>
                  <a:spcPct val="0"/>
                </a:spcAft>
              </a:pPr>
              <a:t>116</a:t>
            </a:fld>
            <a:endParaRPr 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Slide Image Placeholder 1"/>
          <p:cNvSpPr>
            <a:spLocks noGrp="1" noRot="1" noChangeAspect="1" noTextEdit="1"/>
          </p:cNvSpPr>
          <p:nvPr>
            <p:ph type="sldImg"/>
          </p:nvPr>
        </p:nvSpPr>
        <p:spPr bwMode="auto">
          <a:noFill/>
          <a:ln>
            <a:solidFill>
              <a:srgbClr val="000000"/>
            </a:solidFill>
            <a:miter lim="800000"/>
            <a:headEnd/>
            <a:tailEnd/>
          </a:ln>
        </p:spPr>
      </p:sp>
      <p:sp>
        <p:nvSpPr>
          <p:cNvPr id="2570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b="1" smtClean="0"/>
              <a:t>SCI </a:t>
            </a:r>
            <a:r>
              <a:rPr lang="en-US" sz="1000" smtClean="0"/>
              <a:t>additional probes for secret goodness:</a:t>
            </a:r>
          </a:p>
          <a:p>
            <a:pPr>
              <a:spcBef>
                <a:spcPct val="0"/>
              </a:spcBef>
            </a:pPr>
            <a:endParaRPr lang="en-US" sz="1000" smtClean="0"/>
          </a:p>
          <a:p>
            <a:pPr>
              <a:spcBef>
                <a:spcPct val="0"/>
              </a:spcBef>
            </a:pPr>
            <a:r>
              <a:rPr lang="en-US" sz="1000" smtClean="0"/>
              <a:t>For a small child a secret may be associated with lying or badness. Try the word, </a:t>
            </a:r>
            <a:r>
              <a:rPr lang="en-US" sz="1000" b="1" smtClean="0"/>
              <a:t>surprise.</a:t>
            </a:r>
          </a:p>
          <a:p>
            <a:pPr>
              <a:spcBef>
                <a:spcPct val="0"/>
              </a:spcBef>
            </a:pPr>
            <a:r>
              <a:rPr lang="en-US" sz="1000" smtClean="0"/>
              <a:t>Let's say, you've done a secret good deed....what happens ...?</a:t>
            </a:r>
          </a:p>
          <a:p>
            <a:pPr>
              <a:spcBef>
                <a:spcPct val="0"/>
              </a:spcBef>
            </a:pPr>
            <a:r>
              <a:rPr lang="en-US" sz="1000" smtClean="0"/>
              <a:t>Let's pretend that there is no possible way for your parents (teacher, friend, etc) to find out.</a:t>
            </a:r>
          </a:p>
          <a:p>
            <a:pPr>
              <a:spcBef>
                <a:spcPct val="0"/>
              </a:spcBef>
            </a:pPr>
            <a:r>
              <a:rPr lang="en-US" sz="1000" smtClean="0"/>
              <a:t>Would that change how you felt about it?</a:t>
            </a:r>
            <a:endParaRPr lang="en-US" sz="1000" b="1" smtClean="0"/>
          </a:p>
        </p:txBody>
      </p:sp>
      <p:sp>
        <p:nvSpPr>
          <p:cNvPr id="2570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D6FCF7B-135E-4F3D-8094-0D1EF5EE0606}" type="slidenum">
              <a:rPr lang="en-US"/>
              <a:pPr fontAlgn="base">
                <a:spcBef>
                  <a:spcPct val="0"/>
                </a:spcBef>
                <a:spcAft>
                  <a:spcPct val="0"/>
                </a:spcAft>
              </a:pPr>
              <a:t>117</a:t>
            </a:fld>
            <a:endParaRPr 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Slide Image Placeholder 1"/>
          <p:cNvSpPr>
            <a:spLocks noGrp="1" noRot="1" noChangeAspect="1" noTextEdit="1"/>
          </p:cNvSpPr>
          <p:nvPr>
            <p:ph type="sldImg"/>
          </p:nvPr>
        </p:nvSpPr>
        <p:spPr bwMode="auto">
          <a:noFill/>
          <a:ln>
            <a:solidFill>
              <a:srgbClr val="000000"/>
            </a:solidFill>
            <a:miter lim="800000"/>
            <a:headEnd/>
            <a:tailEnd/>
          </a:ln>
        </p:spPr>
      </p:sp>
      <p:sp>
        <p:nvSpPr>
          <p:cNvPr id="2580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b="1" dirty="0" smtClean="0"/>
              <a:t>SCI </a:t>
            </a:r>
            <a:r>
              <a:rPr lang="en-US" sz="1000" dirty="0" smtClean="0"/>
              <a:t>notes: </a:t>
            </a:r>
          </a:p>
          <a:p>
            <a:pPr>
              <a:spcBef>
                <a:spcPct val="0"/>
              </a:spcBef>
            </a:pPr>
            <a:endParaRPr lang="en-US" sz="1000" dirty="0" smtClean="0"/>
          </a:p>
          <a:p>
            <a:pPr>
              <a:spcBef>
                <a:spcPct val="0"/>
              </a:spcBef>
            </a:pPr>
            <a:r>
              <a:rPr lang="en-US" sz="1000" dirty="0" smtClean="0"/>
              <a:t>When moral feelings are elicited, the objective is to learn how they are used in behalf of</a:t>
            </a:r>
          </a:p>
          <a:p>
            <a:pPr>
              <a:spcBef>
                <a:spcPct val="0"/>
              </a:spcBef>
            </a:pPr>
            <a:r>
              <a:rPr lang="en-US" sz="1000" dirty="0" smtClean="0"/>
              <a:t>moral growth. </a:t>
            </a:r>
          </a:p>
          <a:p>
            <a:pPr>
              <a:spcBef>
                <a:spcPct val="0"/>
              </a:spcBef>
            </a:pPr>
            <a:endParaRPr lang="en-US" sz="1000" dirty="0" smtClean="0"/>
          </a:p>
          <a:p>
            <a:pPr>
              <a:spcBef>
                <a:spcPct val="0"/>
              </a:spcBef>
            </a:pPr>
            <a:r>
              <a:rPr lang="en-US" sz="1000" b="1" dirty="0" smtClean="0"/>
              <a:t>SCI </a:t>
            </a:r>
            <a:r>
              <a:rPr lang="en-US" sz="1000" dirty="0" smtClean="0"/>
              <a:t>additional probes:</a:t>
            </a:r>
          </a:p>
          <a:p>
            <a:pPr>
              <a:spcBef>
                <a:spcPct val="0"/>
              </a:spcBef>
            </a:pPr>
            <a:endParaRPr lang="en-US" sz="1000" dirty="0" smtClean="0"/>
          </a:p>
          <a:p>
            <a:pPr>
              <a:spcBef>
                <a:spcPct val="0"/>
              </a:spcBef>
              <a:buFontTx/>
              <a:buChar char="•"/>
            </a:pPr>
            <a:r>
              <a:rPr lang="en-US" sz="1000" dirty="0" smtClean="0"/>
              <a:t>How long does the feeling bad (angry, guilty) last?</a:t>
            </a:r>
          </a:p>
          <a:p>
            <a:pPr>
              <a:spcBef>
                <a:spcPct val="0"/>
              </a:spcBef>
            </a:pPr>
            <a:endParaRPr lang="en-US" sz="1000" dirty="0" smtClean="0"/>
          </a:p>
          <a:p>
            <a:pPr>
              <a:spcBef>
                <a:spcPct val="0"/>
              </a:spcBef>
              <a:buFontTx/>
              <a:buChar char="•"/>
            </a:pPr>
            <a:r>
              <a:rPr lang="en-US" sz="1000" dirty="0" smtClean="0"/>
              <a:t>What do you do to get a good feeling? (This will repeat in Q5).</a:t>
            </a:r>
          </a:p>
          <a:p>
            <a:pPr>
              <a:spcBef>
                <a:spcPct val="0"/>
              </a:spcBef>
              <a:buFontTx/>
              <a:buChar char="•"/>
            </a:pPr>
            <a:endParaRPr lang="en-US" sz="1000" dirty="0" smtClean="0"/>
          </a:p>
          <a:p>
            <a:pPr>
              <a:spcBef>
                <a:spcPct val="0"/>
              </a:spcBef>
              <a:buFontTx/>
              <a:buChar char="•"/>
            </a:pPr>
            <a:r>
              <a:rPr lang="en-US" sz="1000" dirty="0" smtClean="0"/>
              <a:t>How does that feeling show itself in your body? Does it take a toll on you physically,</a:t>
            </a:r>
          </a:p>
          <a:p>
            <a:pPr>
              <a:spcBef>
                <a:spcPct val="0"/>
              </a:spcBef>
            </a:pPr>
            <a:r>
              <a:rPr lang="en-US" sz="1000" dirty="0" smtClean="0"/>
              <a:t>physiologically? Does it affect your health?</a:t>
            </a:r>
          </a:p>
          <a:p>
            <a:pPr>
              <a:spcBef>
                <a:spcPct val="0"/>
              </a:spcBef>
            </a:pPr>
            <a:endParaRPr lang="en-US" sz="1000" dirty="0" smtClean="0"/>
          </a:p>
          <a:p>
            <a:pPr>
              <a:spcBef>
                <a:spcPct val="0"/>
              </a:spcBef>
            </a:pPr>
            <a:r>
              <a:rPr lang="en-US" sz="1000" b="1" dirty="0" smtClean="0"/>
              <a:t>SCI </a:t>
            </a:r>
            <a:r>
              <a:rPr lang="en-US" sz="1000" dirty="0" smtClean="0"/>
              <a:t>additional probes for other people's reactions:</a:t>
            </a:r>
          </a:p>
          <a:p>
            <a:pPr>
              <a:spcBef>
                <a:spcPct val="0"/>
              </a:spcBef>
            </a:pPr>
            <a:endParaRPr lang="en-US" sz="1000" dirty="0" smtClean="0"/>
          </a:p>
          <a:p>
            <a:pPr>
              <a:spcBef>
                <a:spcPct val="0"/>
              </a:spcBef>
              <a:buFontTx/>
              <a:buChar char="•"/>
            </a:pPr>
            <a:r>
              <a:rPr lang="en-US" sz="1000" dirty="0" smtClean="0"/>
              <a:t>How upset do other people get with you? What do they do? Do they treat you differently?</a:t>
            </a:r>
          </a:p>
        </p:txBody>
      </p:sp>
      <p:sp>
        <p:nvSpPr>
          <p:cNvPr id="2580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B57C895-64AC-47DC-85D3-2C7FB1FD402D}" type="slidenum">
              <a:rPr lang="en-US"/>
              <a:pPr fontAlgn="base">
                <a:spcBef>
                  <a:spcPct val="0"/>
                </a:spcBef>
                <a:spcAft>
                  <a:spcPct val="0"/>
                </a:spcAft>
              </a:pPr>
              <a:t>118</a:t>
            </a:fld>
            <a:endParaRPr 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Slide Image Placeholder 1"/>
          <p:cNvSpPr>
            <a:spLocks noGrp="1" noRot="1" noChangeAspect="1" noTextEdit="1"/>
          </p:cNvSpPr>
          <p:nvPr>
            <p:ph type="sldImg"/>
          </p:nvPr>
        </p:nvSpPr>
        <p:spPr bwMode="auto">
          <a:noFill/>
          <a:ln>
            <a:solidFill>
              <a:srgbClr val="000000"/>
            </a:solidFill>
            <a:miter lim="800000"/>
            <a:headEnd/>
            <a:tailEnd/>
          </a:ln>
        </p:spPr>
      </p:sp>
      <p:sp>
        <p:nvSpPr>
          <p:cNvPr id="2590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b="1" smtClean="0"/>
              <a:t>SCI</a:t>
            </a:r>
            <a:r>
              <a:rPr lang="en-US" sz="1000" smtClean="0"/>
              <a:t> additional probes:</a:t>
            </a:r>
          </a:p>
          <a:p>
            <a:pPr>
              <a:spcBef>
                <a:spcPct val="0"/>
              </a:spcBef>
            </a:pPr>
            <a:endParaRPr lang="en-US" sz="1000" smtClean="0"/>
          </a:p>
          <a:p>
            <a:pPr>
              <a:spcBef>
                <a:spcPct val="0"/>
              </a:spcBef>
              <a:buFontTx/>
              <a:buChar char="•"/>
            </a:pPr>
            <a:r>
              <a:rPr lang="en-US" sz="1000" smtClean="0"/>
              <a:t>Let's pretend there is absolutely no way your parents (teachers, the police, your friends,</a:t>
            </a:r>
          </a:p>
          <a:p>
            <a:pPr>
              <a:spcBef>
                <a:spcPct val="0"/>
              </a:spcBef>
            </a:pPr>
            <a:r>
              <a:rPr lang="en-US" sz="1000" smtClean="0"/>
              <a:t>etc. can find out)....</a:t>
            </a:r>
          </a:p>
          <a:p>
            <a:pPr>
              <a:spcBef>
                <a:spcPct val="0"/>
              </a:spcBef>
            </a:pPr>
            <a:endParaRPr lang="en-US" sz="1000" smtClean="0"/>
          </a:p>
          <a:p>
            <a:pPr>
              <a:spcBef>
                <a:spcPct val="0"/>
              </a:spcBef>
              <a:buFontTx/>
              <a:buChar char="•"/>
            </a:pPr>
            <a:r>
              <a:rPr lang="en-US" sz="1000" smtClean="0"/>
              <a:t>Let's pretend I'm a little (bug, mouse, etc.) hidden in the corner of your bedroom? Would I</a:t>
            </a:r>
          </a:p>
          <a:p>
            <a:pPr>
              <a:spcBef>
                <a:spcPct val="0"/>
              </a:spcBef>
            </a:pPr>
            <a:r>
              <a:rPr lang="en-US" sz="1000" smtClean="0"/>
              <a:t>be able to tell you had done something wrong? Would there be any clues?</a:t>
            </a:r>
          </a:p>
          <a:p>
            <a:pPr>
              <a:spcBef>
                <a:spcPct val="0"/>
              </a:spcBef>
            </a:pPr>
            <a:endParaRPr lang="en-US" sz="1000" smtClean="0"/>
          </a:p>
          <a:p>
            <a:pPr>
              <a:spcBef>
                <a:spcPct val="0"/>
              </a:spcBef>
              <a:buFontTx/>
              <a:buChar char="•"/>
            </a:pPr>
            <a:r>
              <a:rPr lang="en-US" sz="1000" smtClean="0"/>
              <a:t>Have you ever done anything so bad/wrong that you couldn't tell anybody for a long, long time?</a:t>
            </a:r>
          </a:p>
        </p:txBody>
      </p:sp>
      <p:sp>
        <p:nvSpPr>
          <p:cNvPr id="2590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298D85C-4BDD-4364-9BFE-8702A691A287}" type="slidenum">
              <a:rPr lang="en-US"/>
              <a:pPr fontAlgn="base">
                <a:spcBef>
                  <a:spcPct val="0"/>
                </a:spcBef>
                <a:spcAft>
                  <a:spcPct val="0"/>
                </a:spcAft>
              </a:pPr>
              <a:t>119</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lide Image Placeholder 1"/>
          <p:cNvSpPr>
            <a:spLocks noGrp="1" noRot="1" noChangeAspect="1" noTextEdit="1"/>
          </p:cNvSpPr>
          <p:nvPr>
            <p:ph type="sldImg"/>
          </p:nvPr>
        </p:nvSpPr>
        <p:spPr bwMode="auto">
          <a:noFill/>
          <a:ln>
            <a:solidFill>
              <a:srgbClr val="000000"/>
            </a:solidFill>
            <a:miter lim="800000"/>
            <a:headEnd/>
            <a:tailEnd/>
          </a:ln>
        </p:spPr>
      </p:sp>
      <p:sp>
        <p:nvSpPr>
          <p:cNvPr id="1628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62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1468A8B-9FFD-48DC-85EA-648AC65CABE6}" type="slidenum">
              <a:rPr lang="en-US"/>
              <a:pPr fontAlgn="base">
                <a:spcBef>
                  <a:spcPct val="0"/>
                </a:spcBef>
                <a:spcAft>
                  <a:spcPct val="0"/>
                </a:spcAft>
              </a:pPr>
              <a:t>12</a:t>
            </a:fld>
            <a:endParaRPr 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Slide Image Placeholder 1"/>
          <p:cNvSpPr>
            <a:spLocks noGrp="1" noRot="1" noChangeAspect="1" noTextEdit="1"/>
          </p:cNvSpPr>
          <p:nvPr>
            <p:ph type="sldImg"/>
          </p:nvPr>
        </p:nvSpPr>
        <p:spPr bwMode="auto">
          <a:noFill/>
          <a:ln>
            <a:solidFill>
              <a:srgbClr val="000000"/>
            </a:solidFill>
            <a:miter lim="800000"/>
            <a:headEnd/>
            <a:tailEnd/>
          </a:ln>
        </p:spPr>
      </p:sp>
      <p:sp>
        <p:nvSpPr>
          <p:cNvPr id="2600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60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E946663-5FAB-4C0A-985F-319B253C0225}" type="slidenum">
              <a:rPr lang="en-US"/>
              <a:pPr fontAlgn="base">
                <a:spcBef>
                  <a:spcPct val="0"/>
                </a:spcBef>
                <a:spcAft>
                  <a:spcPct val="0"/>
                </a:spcAft>
              </a:pPr>
              <a:t>120</a:t>
            </a:fld>
            <a:endParaRPr 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Slide Image Placeholder 1"/>
          <p:cNvSpPr>
            <a:spLocks noGrp="1" noRot="1" noChangeAspect="1" noTextEdit="1"/>
          </p:cNvSpPr>
          <p:nvPr>
            <p:ph type="sldImg"/>
          </p:nvPr>
        </p:nvSpPr>
        <p:spPr bwMode="auto">
          <a:noFill/>
          <a:ln>
            <a:solidFill>
              <a:srgbClr val="000000"/>
            </a:solidFill>
            <a:miter lim="800000"/>
            <a:headEnd/>
            <a:tailEnd/>
          </a:ln>
        </p:spPr>
      </p:sp>
      <p:sp>
        <p:nvSpPr>
          <p:cNvPr id="2611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smtClean="0"/>
              <a:t>Austen J (1816/1981): </a:t>
            </a:r>
            <a:r>
              <a:rPr lang="en-US" sz="1000" b="1" smtClean="0"/>
              <a:t>Emma. </a:t>
            </a:r>
            <a:r>
              <a:rPr lang="en-US" sz="1000" smtClean="0"/>
              <a:t>New York: Bantam Books.</a:t>
            </a:r>
            <a:endParaRPr lang="en-US" sz="1000" b="1" smtClean="0"/>
          </a:p>
          <a:p>
            <a:pPr>
              <a:spcBef>
                <a:spcPct val="0"/>
              </a:spcBef>
            </a:pPr>
            <a:endParaRPr lang="en-US" smtClean="0"/>
          </a:p>
          <a:p>
            <a:pPr>
              <a:spcBef>
                <a:spcPct val="0"/>
              </a:spcBef>
            </a:pPr>
            <a:endParaRPr lang="en-US" smtClean="0"/>
          </a:p>
        </p:txBody>
      </p:sp>
      <p:sp>
        <p:nvSpPr>
          <p:cNvPr id="261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79BFF8C-54F1-4B87-864B-4E36DC29397E}" type="slidenum">
              <a:rPr lang="en-US"/>
              <a:pPr fontAlgn="base">
                <a:spcBef>
                  <a:spcPct val="0"/>
                </a:spcBef>
                <a:spcAft>
                  <a:spcPct val="0"/>
                </a:spcAft>
              </a:pPr>
              <a:t>121</a:t>
            </a:fld>
            <a:endParaRPr 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Slide Image Placeholder 1"/>
          <p:cNvSpPr>
            <a:spLocks noGrp="1" noRot="1" noChangeAspect="1" noTextEdit="1"/>
          </p:cNvSpPr>
          <p:nvPr>
            <p:ph type="sldImg"/>
          </p:nvPr>
        </p:nvSpPr>
        <p:spPr bwMode="auto">
          <a:noFill/>
          <a:ln>
            <a:solidFill>
              <a:srgbClr val="000000"/>
            </a:solidFill>
            <a:miter lim="800000"/>
            <a:headEnd/>
            <a:tailEnd/>
          </a:ln>
        </p:spPr>
      </p:sp>
      <p:sp>
        <p:nvSpPr>
          <p:cNvPr id="262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b="1" dirty="0" smtClean="0"/>
              <a:t>SCI </a:t>
            </a:r>
            <a:r>
              <a:rPr lang="en-US" sz="1000" dirty="0" smtClean="0"/>
              <a:t>additional probes for “making things right”:</a:t>
            </a:r>
          </a:p>
          <a:p>
            <a:pPr>
              <a:spcBef>
                <a:spcPct val="0"/>
              </a:spcBef>
            </a:pPr>
            <a:endParaRPr lang="en-US" sz="1000" dirty="0" smtClean="0"/>
          </a:p>
          <a:p>
            <a:pPr>
              <a:spcBef>
                <a:spcPct val="0"/>
              </a:spcBef>
              <a:buFontTx/>
              <a:buChar char="•"/>
            </a:pPr>
            <a:r>
              <a:rPr lang="en-US" sz="1000" dirty="0" smtClean="0"/>
              <a:t>And what else? And what else? And what else?</a:t>
            </a:r>
          </a:p>
          <a:p>
            <a:pPr>
              <a:spcBef>
                <a:spcPct val="0"/>
              </a:spcBef>
              <a:buFontTx/>
              <a:buChar char="•"/>
            </a:pPr>
            <a:endParaRPr lang="en-US" sz="1000" dirty="0" smtClean="0"/>
          </a:p>
          <a:p>
            <a:pPr>
              <a:spcBef>
                <a:spcPct val="0"/>
              </a:spcBef>
              <a:buFontTx/>
              <a:buChar char="•"/>
            </a:pPr>
            <a:r>
              <a:rPr lang="en-US" sz="1000" dirty="0" smtClean="0"/>
              <a:t>What do you do to make it fair, to make up for......, to make things turn out right?</a:t>
            </a:r>
          </a:p>
          <a:p>
            <a:pPr>
              <a:spcBef>
                <a:spcPct val="0"/>
              </a:spcBef>
              <a:buFontTx/>
              <a:buChar char="•"/>
            </a:pPr>
            <a:endParaRPr lang="en-US" sz="1000" dirty="0" smtClean="0"/>
          </a:p>
          <a:p>
            <a:pPr>
              <a:spcBef>
                <a:spcPct val="0"/>
              </a:spcBef>
              <a:buFontTx/>
              <a:buChar char="•"/>
            </a:pPr>
            <a:r>
              <a:rPr lang="en-US" sz="1000" dirty="0" smtClean="0"/>
              <a:t>Are there times when nothing makes things right? What do you do then?</a:t>
            </a:r>
          </a:p>
          <a:p>
            <a:pPr>
              <a:spcBef>
                <a:spcPct val="0"/>
              </a:spcBef>
            </a:pPr>
            <a:endParaRPr lang="en-US" sz="1000" dirty="0" smtClean="0"/>
          </a:p>
          <a:p>
            <a:pPr>
              <a:spcBef>
                <a:spcPct val="0"/>
              </a:spcBef>
            </a:pPr>
            <a:r>
              <a:rPr lang="en-US" sz="1000" b="1" dirty="0" smtClean="0"/>
              <a:t>SCI</a:t>
            </a:r>
            <a:r>
              <a:rPr lang="en-US" sz="1000" dirty="0" smtClean="0"/>
              <a:t> additional probes for feeling responses:</a:t>
            </a:r>
          </a:p>
          <a:p>
            <a:pPr>
              <a:spcBef>
                <a:spcPct val="0"/>
              </a:spcBef>
            </a:pPr>
            <a:endParaRPr lang="en-US" sz="1000" dirty="0" smtClean="0"/>
          </a:p>
          <a:p>
            <a:pPr>
              <a:spcBef>
                <a:spcPct val="0"/>
              </a:spcBef>
              <a:buFontTx/>
              <a:buChar char="•"/>
            </a:pPr>
            <a:r>
              <a:rPr lang="en-US" sz="1000" dirty="0" smtClean="0"/>
              <a:t>Okay, you've done [quote the subject] such and such to make up for [quote subject], now how do you feel?</a:t>
            </a:r>
          </a:p>
          <a:p>
            <a:pPr>
              <a:spcBef>
                <a:spcPct val="0"/>
              </a:spcBef>
            </a:pPr>
            <a:r>
              <a:rPr lang="en-US" sz="1000" dirty="0" smtClean="0"/>
              <a:t>  What else do you do to make yourself feel better?</a:t>
            </a:r>
          </a:p>
          <a:p>
            <a:pPr>
              <a:spcBef>
                <a:spcPct val="0"/>
              </a:spcBef>
            </a:pPr>
            <a:r>
              <a:rPr lang="en-US" sz="1000" dirty="0" smtClean="0"/>
              <a:t>  What else do you do to get back to feeling like your normal self? How long does it take?</a:t>
            </a:r>
          </a:p>
        </p:txBody>
      </p:sp>
      <p:sp>
        <p:nvSpPr>
          <p:cNvPr id="262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6EA6ADB-66A3-42C9-8B6A-6965E1675076}" type="slidenum">
              <a:rPr lang="en-US"/>
              <a:pPr fontAlgn="base">
                <a:spcBef>
                  <a:spcPct val="0"/>
                </a:spcBef>
                <a:spcAft>
                  <a:spcPct val="0"/>
                </a:spcAft>
              </a:pPr>
              <a:t>122</a:t>
            </a:fld>
            <a:endParaRPr 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Slide Image Placeholder 1"/>
          <p:cNvSpPr>
            <a:spLocks noGrp="1" noRot="1" noChangeAspect="1" noTextEdit="1"/>
          </p:cNvSpPr>
          <p:nvPr>
            <p:ph type="sldImg"/>
          </p:nvPr>
        </p:nvSpPr>
        <p:spPr bwMode="auto">
          <a:noFill/>
          <a:ln>
            <a:solidFill>
              <a:srgbClr val="000000"/>
            </a:solidFill>
            <a:miter lim="800000"/>
            <a:headEnd/>
            <a:tailEnd/>
          </a:ln>
        </p:spPr>
      </p:sp>
      <p:sp>
        <p:nvSpPr>
          <p:cNvPr id="2631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631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E62707E-4A85-4BE3-9908-14D22582F969}" type="slidenum">
              <a:rPr lang="en-US"/>
              <a:pPr fontAlgn="base">
                <a:spcBef>
                  <a:spcPct val="0"/>
                </a:spcBef>
                <a:spcAft>
                  <a:spcPct val="0"/>
                </a:spcAft>
              </a:pPr>
              <a:t>123</a:t>
            </a:fld>
            <a:endParaRPr 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Slide Image Placeholder 1"/>
          <p:cNvSpPr>
            <a:spLocks noGrp="1" noRot="1" noChangeAspect="1" noTextEdit="1"/>
          </p:cNvSpPr>
          <p:nvPr>
            <p:ph type="sldImg"/>
          </p:nvPr>
        </p:nvSpPr>
        <p:spPr bwMode="auto">
          <a:noFill/>
          <a:ln>
            <a:solidFill>
              <a:srgbClr val="000000"/>
            </a:solidFill>
            <a:miter lim="800000"/>
            <a:headEnd/>
            <a:tailEnd/>
          </a:ln>
        </p:spPr>
      </p:sp>
      <p:sp>
        <p:nvSpPr>
          <p:cNvPr id="2641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A moral emotional conscience by another twelve year old girl.</a:t>
            </a:r>
          </a:p>
        </p:txBody>
      </p:sp>
      <p:sp>
        <p:nvSpPr>
          <p:cNvPr id="2641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CD834F1-81FD-429D-9A98-249331B19D9B}" type="slidenum">
              <a:rPr lang="en-US"/>
              <a:pPr fontAlgn="base">
                <a:spcBef>
                  <a:spcPct val="0"/>
                </a:spcBef>
                <a:spcAft>
                  <a:spcPct val="0"/>
                </a:spcAft>
              </a:pPr>
              <a:t>124</a:t>
            </a:fld>
            <a:endParaRPr 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Slide Image Placeholder 1"/>
          <p:cNvSpPr>
            <a:spLocks noGrp="1" noRot="1" noChangeAspect="1" noTextEdit="1"/>
          </p:cNvSpPr>
          <p:nvPr>
            <p:ph type="sldImg"/>
          </p:nvPr>
        </p:nvSpPr>
        <p:spPr bwMode="auto">
          <a:noFill/>
          <a:ln>
            <a:solidFill>
              <a:srgbClr val="000000"/>
            </a:solidFill>
            <a:miter lim="800000"/>
            <a:headEnd/>
            <a:tailEnd/>
          </a:ln>
        </p:spPr>
      </p:sp>
      <p:sp>
        <p:nvSpPr>
          <p:cNvPr id="2652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z="1000" b="1" dirty="0" smtClean="0"/>
          </a:p>
          <a:p>
            <a:pPr>
              <a:spcBef>
                <a:spcPct val="0"/>
              </a:spcBef>
            </a:pPr>
            <a:r>
              <a:rPr lang="en-US" sz="1000" dirty="0" smtClean="0"/>
              <a:t>In a study by Beauregard et al (2001)</a:t>
            </a:r>
            <a:r>
              <a:rPr lang="en-US" sz="1000" dirty="0" smtClean="0">
                <a:sym typeface="Symbol" pitchFamily="18" charset="2"/>
              </a:rPr>
              <a:t> </a:t>
            </a:r>
            <a:r>
              <a:rPr lang="en-US" sz="1000" dirty="0" smtClean="0"/>
              <a:t>10 men viewed emotionally neutral and erotic films while </a:t>
            </a:r>
            <a:r>
              <a:rPr lang="en-US" sz="1000" dirty="0" err="1" smtClean="0"/>
              <a:t>fMRI</a:t>
            </a:r>
            <a:r>
              <a:rPr lang="en-US" sz="1000" dirty="0" smtClean="0"/>
              <a:t> studies were conducted. One functional run was conducted while subjects were instructed to attempt inhibition to the arousal from the erotic films. For both sexual arousal and attempted inhibition conditions, a conventional subtraction method was used to contrast brain activity associated with the viewing of the erotic film excerpts and that associated with viewing the emotionally neutral film excerpts. In viewing erotic film excerpts allowing arousal, BOLD signal increases were found in the R amygdala, R anterior temporal pole [</a:t>
            </a:r>
            <a:r>
              <a:rPr lang="en-US" sz="1000" dirty="0" err="1" smtClean="0"/>
              <a:t>Brodmann</a:t>
            </a:r>
            <a:r>
              <a:rPr lang="en-US" sz="1000" dirty="0" smtClean="0"/>
              <a:t> area (BA) 38] and hypothalamus. In the attempted inhibition condition, significant loci of activation were noted in the R superior frontal </a:t>
            </a:r>
            <a:r>
              <a:rPr lang="en-US" sz="1000" dirty="0" err="1" smtClean="0"/>
              <a:t>gyrus</a:t>
            </a:r>
            <a:r>
              <a:rPr lang="en-US" sz="1000" dirty="0" smtClean="0"/>
              <a:t> (BA10) and R anterior </a:t>
            </a:r>
            <a:r>
              <a:rPr lang="en-US" sz="1000" dirty="0" err="1" smtClean="0"/>
              <a:t>cingulate</a:t>
            </a:r>
            <a:r>
              <a:rPr lang="en-US" sz="1000" dirty="0" smtClean="0"/>
              <a:t> </a:t>
            </a:r>
            <a:r>
              <a:rPr lang="en-US" sz="1000" dirty="0" err="1" smtClean="0"/>
              <a:t>gyrus</a:t>
            </a:r>
            <a:r>
              <a:rPr lang="en-US" sz="1000" dirty="0" smtClean="0"/>
              <a:t> (BA 32). No significant loci of activation were detected in the </a:t>
            </a:r>
            <a:r>
              <a:rPr lang="en-US" sz="1000" dirty="0" err="1" smtClean="0"/>
              <a:t>amygdalas</a:t>
            </a:r>
            <a:r>
              <a:rPr lang="en-US" sz="1000" dirty="0" smtClean="0"/>
              <a:t>, the anterior temporal polar region and the hypothalamus  </a:t>
            </a:r>
          </a:p>
          <a:p>
            <a:pPr>
              <a:spcBef>
                <a:spcPct val="0"/>
              </a:spcBef>
            </a:pPr>
            <a:endParaRPr lang="en-US" sz="1000" dirty="0" smtClean="0"/>
          </a:p>
          <a:p>
            <a:pPr>
              <a:spcBef>
                <a:spcPct val="0"/>
              </a:spcBef>
            </a:pPr>
            <a:r>
              <a:rPr lang="en-US" sz="1000" dirty="0" smtClean="0">
                <a:sym typeface="Symbol" pitchFamily="18" charset="2"/>
              </a:rPr>
              <a:t></a:t>
            </a:r>
            <a:r>
              <a:rPr lang="en-US" sz="1000" dirty="0" smtClean="0"/>
              <a:t>Beauregard M, Levesque J, </a:t>
            </a:r>
            <a:r>
              <a:rPr lang="en-US" sz="1000" dirty="0" err="1" smtClean="0"/>
              <a:t>Bourgouin</a:t>
            </a:r>
            <a:r>
              <a:rPr lang="en-US" sz="1000" dirty="0" smtClean="0"/>
              <a:t>, P (2001): Neural correlates of conscious self regulation of emotion. </a:t>
            </a:r>
            <a:r>
              <a:rPr lang="en-US" sz="1000" b="1" dirty="0" smtClean="0"/>
              <a:t>The Journal of Neuroscience </a:t>
            </a:r>
            <a:r>
              <a:rPr lang="en-US" sz="1000" dirty="0" smtClean="0"/>
              <a:t>21: RC165:1-6.</a:t>
            </a:r>
          </a:p>
          <a:p>
            <a:pPr>
              <a:spcBef>
                <a:spcPct val="0"/>
              </a:spcBef>
            </a:pPr>
            <a:endParaRPr lang="en-US" sz="1000" dirty="0" smtClean="0"/>
          </a:p>
        </p:txBody>
      </p:sp>
      <p:sp>
        <p:nvSpPr>
          <p:cNvPr id="2652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89DF2B6-34FA-49AE-8DBD-E4C4A55AD590}" type="slidenum">
              <a:rPr lang="en-US"/>
              <a:pPr fontAlgn="base">
                <a:spcBef>
                  <a:spcPct val="0"/>
                </a:spcBef>
                <a:spcAft>
                  <a:spcPct val="0"/>
                </a:spcAft>
              </a:pPr>
              <a:t>125</a:t>
            </a:fld>
            <a:endParaRPr 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Slide Image Placeholder 1"/>
          <p:cNvSpPr>
            <a:spLocks noGrp="1" noRot="1" noChangeAspect="1" noTextEdit="1"/>
          </p:cNvSpPr>
          <p:nvPr>
            <p:ph type="sldImg"/>
          </p:nvPr>
        </p:nvSpPr>
        <p:spPr bwMode="auto">
          <a:noFill/>
          <a:ln>
            <a:solidFill>
              <a:srgbClr val="000000"/>
            </a:solidFill>
            <a:miter lim="800000"/>
            <a:headEnd/>
            <a:tailEnd/>
          </a:ln>
        </p:spPr>
      </p:sp>
      <p:sp>
        <p:nvSpPr>
          <p:cNvPr id="266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smtClean="0"/>
              <a:t>Austen J</a:t>
            </a:r>
            <a:endParaRPr lang="en-US" smtClean="0"/>
          </a:p>
          <a:p>
            <a:pPr>
              <a:spcBef>
                <a:spcPct val="0"/>
              </a:spcBef>
            </a:pPr>
            <a:endParaRPr lang="en-US" smtClean="0"/>
          </a:p>
        </p:txBody>
      </p:sp>
      <p:sp>
        <p:nvSpPr>
          <p:cNvPr id="266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CB733A4-4BDA-4356-8DD9-EA88E3945E88}" type="slidenum">
              <a:rPr lang="en-US"/>
              <a:pPr fontAlgn="base">
                <a:spcBef>
                  <a:spcPct val="0"/>
                </a:spcBef>
                <a:spcAft>
                  <a:spcPct val="0"/>
                </a:spcAft>
              </a:pPr>
              <a:t>126</a:t>
            </a:fld>
            <a:endParaRPr 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Slide Image Placeholder 1"/>
          <p:cNvSpPr>
            <a:spLocks noGrp="1" noRot="1" noChangeAspect="1" noTextEdit="1"/>
          </p:cNvSpPr>
          <p:nvPr>
            <p:ph type="sldImg"/>
          </p:nvPr>
        </p:nvSpPr>
        <p:spPr bwMode="auto">
          <a:xfrm>
            <a:off x="1295400" y="685800"/>
            <a:ext cx="4572000" cy="3429000"/>
          </a:xfrm>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sz="1000" b="1" cap="small" dirty="0" smtClean="0"/>
              <a:t>Moral volition </a:t>
            </a:r>
            <a:r>
              <a:rPr lang="en-US" sz="1000" dirty="0" smtClean="0"/>
              <a:t>(Stilwell et al, 1998)</a:t>
            </a:r>
            <a:r>
              <a:rPr lang="en-US" sz="1000" dirty="0" smtClean="0">
                <a:sym typeface="Symbol"/>
              </a:rPr>
              <a:t></a:t>
            </a:r>
            <a:r>
              <a:rPr lang="en-US" sz="1000" dirty="0" smtClean="0"/>
              <a:t> measures developmental transitions in how a child uses his/her sense of autonomy in responding to and redefining rules of conscience.</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sym typeface="Symbol"/>
              </a:rPr>
              <a:t></a:t>
            </a:r>
            <a:r>
              <a:rPr lang="en-US" sz="1000" dirty="0" smtClean="0"/>
              <a:t>Stilwell, B., Galvin, M., Kopta, M., and Padgett, R. (1998): Moral volition: the fifth and final domain leading to an integrated theory of conscience understanding.</a:t>
            </a:r>
            <a:r>
              <a:rPr lang="en-US" sz="1000" b="1" dirty="0" smtClean="0"/>
              <a:t> Journal American Academy Child and Adolescent Psychiatry, </a:t>
            </a:r>
            <a:r>
              <a:rPr lang="en-US" sz="1000" dirty="0" smtClean="0"/>
              <a:t>37 (2): 202-210.</a:t>
            </a:r>
          </a:p>
          <a:p>
            <a:pPr fontAlgn="auto">
              <a:spcBef>
                <a:spcPts val="0"/>
              </a:spcBef>
              <a:spcAft>
                <a:spcPts val="0"/>
              </a:spcAft>
              <a:defRPr/>
            </a:pPr>
            <a:endParaRPr lang="en-US" sz="1000" dirty="0" smtClean="0"/>
          </a:p>
          <a:p>
            <a:pPr fontAlgn="auto">
              <a:spcBef>
                <a:spcPts val="0"/>
              </a:spcBef>
              <a:spcAft>
                <a:spcPts val="0"/>
              </a:spcAft>
              <a:defRPr/>
            </a:pPr>
            <a:r>
              <a:rPr lang="en-US" sz="1000" b="1" dirty="0" smtClean="0"/>
              <a:t>SCI </a:t>
            </a:r>
            <a:r>
              <a:rPr lang="en-US" sz="1000" dirty="0" smtClean="0"/>
              <a:t>Additional probes:</a:t>
            </a:r>
          </a:p>
          <a:p>
            <a:pPr fontAlgn="auto">
              <a:spcBef>
                <a:spcPts val="0"/>
              </a:spcBef>
              <a:spcAft>
                <a:spcPts val="0"/>
              </a:spcAft>
              <a:defRPr/>
            </a:pPr>
            <a:r>
              <a:rPr lang="en-US" sz="1000" dirty="0" smtClean="0"/>
              <a:t>What does your conscience know now that it didn't know when you were younger?</a:t>
            </a:r>
          </a:p>
          <a:p>
            <a:pPr fontAlgn="auto">
              <a:spcBef>
                <a:spcPts val="0"/>
              </a:spcBef>
              <a:spcAft>
                <a:spcPts val="0"/>
              </a:spcAft>
              <a:defRPr/>
            </a:pPr>
            <a:r>
              <a:rPr lang="en-US" sz="1000" dirty="0" smtClean="0"/>
              <a:t>How much will power do you have? How often to you follow your own conscience? How</a:t>
            </a:r>
          </a:p>
          <a:p>
            <a:pPr fontAlgn="auto">
              <a:spcBef>
                <a:spcPts val="0"/>
              </a:spcBef>
              <a:spcAft>
                <a:spcPts val="0"/>
              </a:spcAft>
              <a:defRPr/>
            </a:pPr>
            <a:r>
              <a:rPr lang="en-US" sz="1000" dirty="0" smtClean="0"/>
              <a:t>hard or easy is it to follow your conscience?</a:t>
            </a:r>
          </a:p>
          <a:p>
            <a:pPr fontAlgn="auto">
              <a:spcBef>
                <a:spcPts val="0"/>
              </a:spcBef>
              <a:spcAft>
                <a:spcPts val="0"/>
              </a:spcAft>
              <a:defRPr/>
            </a:pPr>
            <a:r>
              <a:rPr lang="en-US" sz="1000" dirty="0" smtClean="0"/>
              <a:t>Are there times you don't know what the right or good action is? What if there are two</a:t>
            </a:r>
          </a:p>
          <a:p>
            <a:pPr fontAlgn="auto">
              <a:spcBef>
                <a:spcPts val="0"/>
              </a:spcBef>
              <a:spcAft>
                <a:spcPts val="0"/>
              </a:spcAft>
              <a:defRPr/>
            </a:pPr>
            <a:r>
              <a:rPr lang="en-US" sz="1000" dirty="0" smtClean="0"/>
              <a:t>rights or two wrongs? Which action do you take?</a:t>
            </a:r>
          </a:p>
          <a:p>
            <a:pPr fontAlgn="auto">
              <a:spcBef>
                <a:spcPts val="0"/>
              </a:spcBef>
              <a:spcAft>
                <a:spcPts val="0"/>
              </a:spcAft>
              <a:defRPr/>
            </a:pPr>
            <a:r>
              <a:rPr lang="en-US" sz="1000" dirty="0" smtClean="0"/>
              <a:t>Have you been in unusual situations that interfered with you doing the right thing or being</a:t>
            </a:r>
          </a:p>
          <a:p>
            <a:pPr fontAlgn="auto">
              <a:spcBef>
                <a:spcPts val="0"/>
              </a:spcBef>
              <a:spcAft>
                <a:spcPts val="0"/>
              </a:spcAft>
              <a:defRPr/>
            </a:pPr>
            <a:r>
              <a:rPr lang="en-US" sz="1000" dirty="0" smtClean="0"/>
              <a:t>a good person? Are there some situations you try to avoid? Are there some situations that</a:t>
            </a:r>
          </a:p>
          <a:p>
            <a:pPr fontAlgn="auto">
              <a:spcBef>
                <a:spcPts val="0"/>
              </a:spcBef>
              <a:spcAft>
                <a:spcPts val="0"/>
              </a:spcAft>
              <a:defRPr/>
            </a:pPr>
            <a:r>
              <a:rPr lang="en-US" sz="1000" dirty="0" smtClean="0"/>
              <a:t>are too tempting?</a:t>
            </a:r>
          </a:p>
          <a:p>
            <a:pPr fontAlgn="auto">
              <a:spcBef>
                <a:spcPts val="0"/>
              </a:spcBef>
              <a:spcAft>
                <a:spcPts val="0"/>
              </a:spcAft>
              <a:defRPr/>
            </a:pPr>
            <a:r>
              <a:rPr lang="en-US" sz="1000" dirty="0" smtClean="0"/>
              <a:t>Do you have a different attitude than you used to have about things having to do with</a:t>
            </a:r>
          </a:p>
          <a:p>
            <a:pPr fontAlgn="auto">
              <a:spcBef>
                <a:spcPts val="0"/>
              </a:spcBef>
              <a:spcAft>
                <a:spcPts val="0"/>
              </a:spcAft>
              <a:defRPr/>
            </a:pPr>
            <a:r>
              <a:rPr lang="en-US" sz="1000" dirty="0" smtClean="0"/>
              <a:t>conscience? Are you trying to get a different attitude? How?</a:t>
            </a:r>
          </a:p>
          <a:p>
            <a:pPr fontAlgn="auto">
              <a:spcBef>
                <a:spcPts val="0"/>
              </a:spcBef>
              <a:spcAft>
                <a:spcPts val="0"/>
              </a:spcAft>
              <a:defRPr/>
            </a:pPr>
            <a:r>
              <a:rPr lang="en-US" sz="1000" dirty="0" smtClean="0"/>
              <a:t>What developmental events--things that happened while you were growing up--changed your conscience? Directed the development of your conscience? Shaped how you think about right and wrong? Good and bad?</a:t>
            </a:r>
          </a:p>
        </p:txBody>
      </p:sp>
      <p:sp>
        <p:nvSpPr>
          <p:cNvPr id="267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F2FFAF5-E70E-4DF0-A098-2FEADE0E7BF4}" type="slidenum">
              <a:rPr lang="en-US"/>
              <a:pPr fontAlgn="base">
                <a:spcBef>
                  <a:spcPct val="0"/>
                </a:spcBef>
                <a:spcAft>
                  <a:spcPct val="0"/>
                </a:spcAft>
              </a:pPr>
              <a:t>127</a:t>
            </a:fld>
            <a:endParaRPr 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Slide Image Placeholder 1"/>
          <p:cNvSpPr>
            <a:spLocks noGrp="1" noRot="1" noChangeAspect="1" noTextEdit="1"/>
          </p:cNvSpPr>
          <p:nvPr>
            <p:ph type="sldImg"/>
          </p:nvPr>
        </p:nvSpPr>
        <p:spPr bwMode="auto">
          <a:xfrm>
            <a:off x="1295400" y="685800"/>
            <a:ext cx="4572000" cy="3429000"/>
          </a:xfrm>
          <a:noFill/>
          <a:ln>
            <a:solidFill>
              <a:srgbClr val="000000"/>
            </a:solidFill>
            <a:miter lim="800000"/>
            <a:headEnd/>
            <a:tailEnd/>
          </a:ln>
        </p:spPr>
      </p:sp>
      <p:sp>
        <p:nvSpPr>
          <p:cNvPr id="2682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z="1100" smtClean="0"/>
          </a:p>
        </p:txBody>
      </p:sp>
      <p:sp>
        <p:nvSpPr>
          <p:cNvPr id="268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03CBC96-D74B-481C-8235-5E96E8E2F043}" type="slidenum">
              <a:rPr lang="en-US"/>
              <a:pPr fontAlgn="base">
                <a:spcBef>
                  <a:spcPct val="0"/>
                </a:spcBef>
                <a:spcAft>
                  <a:spcPct val="0"/>
                </a:spcAft>
              </a:pPr>
              <a:t>128</a:t>
            </a:fld>
            <a:endParaRPr lang="en-US"/>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Slide Image Placeholder 1"/>
          <p:cNvSpPr>
            <a:spLocks noGrp="1" noRot="1" noChangeAspect="1" noTextEdit="1"/>
          </p:cNvSpPr>
          <p:nvPr>
            <p:ph type="sldImg"/>
          </p:nvPr>
        </p:nvSpPr>
        <p:spPr bwMode="auto">
          <a:noFill/>
          <a:ln>
            <a:solidFill>
              <a:srgbClr val="000000"/>
            </a:solidFill>
            <a:miter lim="800000"/>
            <a:headEnd/>
            <a:tailEnd/>
          </a:ln>
        </p:spPr>
      </p:sp>
      <p:sp>
        <p:nvSpPr>
          <p:cNvPr id="269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69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A2A2710-09F5-4C94-93E5-0E6E399B5292}" type="slidenum">
              <a:rPr lang="en-US"/>
              <a:pPr fontAlgn="base">
                <a:spcBef>
                  <a:spcPct val="0"/>
                </a:spcBef>
                <a:spcAft>
                  <a:spcPct val="0"/>
                </a:spcAft>
              </a:pPr>
              <a:t>129</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b="1" cap="all" dirty="0" smtClean="0"/>
              <a:t>The Psychobiology of Conscience</a:t>
            </a:r>
            <a:r>
              <a:rPr lang="en-US" cap="all" dirty="0" smtClean="0"/>
              <a:t>.</a:t>
            </a:r>
          </a:p>
          <a:p>
            <a:pPr fontAlgn="auto">
              <a:spcBef>
                <a:spcPts val="0"/>
              </a:spcBef>
              <a:spcAft>
                <a:spcPts val="0"/>
              </a:spcAft>
              <a:defRPr/>
            </a:pPr>
            <a:endParaRPr lang="en-US" dirty="0" smtClean="0"/>
          </a:p>
          <a:p>
            <a:pPr fontAlgn="auto">
              <a:spcBef>
                <a:spcPts val="0"/>
              </a:spcBef>
              <a:spcAft>
                <a:spcPts val="0"/>
              </a:spcAft>
              <a:defRPr/>
            </a:pPr>
            <a:r>
              <a:rPr lang="en-US" dirty="0" smtClean="0"/>
              <a:t>Our last overview of the field was in 2001</a:t>
            </a:r>
            <a:r>
              <a:rPr lang="en-US" dirty="0" smtClean="0">
                <a:sym typeface="Symbol"/>
              </a:rPr>
              <a:t>.</a:t>
            </a:r>
            <a:r>
              <a:rPr lang="en-US" dirty="0" smtClean="0"/>
              <a:t> At that time we were quite </a:t>
            </a:r>
            <a:r>
              <a:rPr lang="en-US" i="1" cap="small" dirty="0" smtClean="0"/>
              <a:t>free with our opinion  </a:t>
            </a:r>
            <a:r>
              <a:rPr lang="en-US" dirty="0" smtClean="0"/>
              <a:t>that conceptions of </a:t>
            </a:r>
          </a:p>
          <a:p>
            <a:pPr fontAlgn="auto">
              <a:spcBef>
                <a:spcPts val="0"/>
              </a:spcBef>
              <a:spcAft>
                <a:spcPts val="0"/>
              </a:spcAft>
              <a:defRPr/>
            </a:pPr>
            <a:r>
              <a:rPr lang="en-US" dirty="0" smtClean="0"/>
              <a:t>“… [C]</a:t>
            </a:r>
            <a:r>
              <a:rPr lang="en-US" dirty="0" err="1" smtClean="0"/>
              <a:t>onscience</a:t>
            </a:r>
            <a:r>
              <a:rPr lang="en-US" dirty="0" smtClean="0"/>
              <a:t> functioning  not [be] confined to behavioral inhibition.”</a:t>
            </a:r>
          </a:p>
          <a:p>
            <a:pPr fontAlgn="auto">
              <a:spcBef>
                <a:spcPts val="0"/>
              </a:spcBef>
              <a:spcAft>
                <a:spcPts val="0"/>
              </a:spcAft>
              <a:defRPr/>
            </a:pPr>
            <a:endParaRPr lang="en-US" dirty="0" smtClean="0"/>
          </a:p>
          <a:p>
            <a:pPr fontAlgn="auto">
              <a:spcBef>
                <a:spcPts val="0"/>
              </a:spcBef>
              <a:spcAft>
                <a:spcPts val="0"/>
              </a:spcAft>
              <a:defRPr/>
            </a:pPr>
            <a:r>
              <a:rPr lang="en-US" dirty="0" smtClean="0"/>
              <a:t>Among our </a:t>
            </a:r>
            <a:r>
              <a:rPr lang="en-US" b="1" cap="small" dirty="0" smtClean="0"/>
              <a:t>because’s </a:t>
            </a:r>
            <a:r>
              <a:rPr lang="en-US" b="1" i="1" dirty="0" smtClean="0"/>
              <a:t> </a:t>
            </a:r>
            <a:r>
              <a:rPr lang="en-US" dirty="0" smtClean="0"/>
              <a:t>for holding this opinion we adduced [READ NEXT THREE SLIDES]:</a:t>
            </a:r>
          </a:p>
          <a:p>
            <a:pPr fontAlgn="auto">
              <a:spcBef>
                <a:spcPts val="0"/>
              </a:spcBef>
              <a:spcAft>
                <a:spcPts val="0"/>
              </a:spcAft>
              <a:defRPr/>
            </a:pPr>
            <a:endParaRPr lang="en-US" dirty="0" smtClean="0"/>
          </a:p>
          <a:p>
            <a:pPr fontAlgn="auto">
              <a:spcBef>
                <a:spcPts val="0"/>
              </a:spcBef>
              <a:spcAft>
                <a:spcPts val="0"/>
              </a:spcAft>
              <a:defRPr/>
            </a:pPr>
            <a:endParaRPr lang="en-US" sz="1000" dirty="0" smtClean="0"/>
          </a:p>
          <a:p>
            <a:pPr fontAlgn="auto">
              <a:spcBef>
                <a:spcPts val="0"/>
              </a:spcBef>
              <a:spcAft>
                <a:spcPts val="0"/>
              </a:spcAft>
              <a:defRPr/>
            </a:pPr>
            <a:r>
              <a:rPr lang="en-US" sz="1000" dirty="0" smtClean="0"/>
              <a:t>	</a:t>
            </a:r>
            <a:endParaRPr lang="en-US" sz="1000" dirty="0"/>
          </a:p>
        </p:txBody>
      </p:sp>
      <p:sp>
        <p:nvSpPr>
          <p:cNvPr id="163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7D6BB4D-5701-4730-ABEC-AC9926EE4C89}" type="slidenum">
              <a:rPr lang="en-US"/>
              <a:pPr fontAlgn="base">
                <a:spcBef>
                  <a:spcPct val="0"/>
                </a:spcBef>
                <a:spcAft>
                  <a:spcPct val="0"/>
                </a:spcAft>
              </a:pPr>
              <a:t>13</a:t>
            </a:fld>
            <a:endParaRPr lang="en-US"/>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Slide Image Placeholder 1"/>
          <p:cNvSpPr>
            <a:spLocks noGrp="1" noRot="1" noChangeAspect="1" noTextEdit="1"/>
          </p:cNvSpPr>
          <p:nvPr>
            <p:ph type="sldImg"/>
          </p:nvPr>
        </p:nvSpPr>
        <p:spPr bwMode="auto">
          <a:noFill/>
          <a:ln>
            <a:solidFill>
              <a:srgbClr val="000000"/>
            </a:solidFill>
            <a:miter lim="800000"/>
            <a:headEnd/>
            <a:tailEnd/>
          </a:ln>
        </p:spPr>
      </p:sp>
      <p:sp>
        <p:nvSpPr>
          <p:cNvPr id="270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smtClean="0"/>
              <a:t>A volitional conscience by a twelve year old boy.</a:t>
            </a:r>
          </a:p>
        </p:txBody>
      </p:sp>
      <p:sp>
        <p:nvSpPr>
          <p:cNvPr id="270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C48C610-2B04-4B93-946E-1E4D2B3B6F4A}" type="slidenum">
              <a:rPr lang="en-US"/>
              <a:pPr fontAlgn="base">
                <a:spcBef>
                  <a:spcPct val="0"/>
                </a:spcBef>
                <a:spcAft>
                  <a:spcPct val="0"/>
                </a:spcAft>
              </a:pPr>
              <a:t>130</a:t>
            </a:fld>
            <a:endParaRPr lang="en-US"/>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20000"/>
          </a:bodyPr>
          <a:lstStyle/>
          <a:p>
            <a:pPr fontAlgn="auto">
              <a:spcBef>
                <a:spcPts val="0"/>
              </a:spcBef>
              <a:spcAft>
                <a:spcPts val="0"/>
              </a:spcAft>
              <a:defRPr/>
            </a:pPr>
            <a:endParaRPr lang="en-US" sz="1000" dirty="0" smtClean="0"/>
          </a:p>
          <a:p>
            <a:pPr fontAlgn="auto">
              <a:spcBef>
                <a:spcPts val="0"/>
              </a:spcBef>
              <a:spcAft>
                <a:spcPts val="0"/>
              </a:spcAft>
              <a:defRPr/>
            </a:pPr>
            <a:r>
              <a:rPr lang="en-US" sz="1000" dirty="0" smtClean="0"/>
              <a:t>Note both Eliot </a:t>
            </a:r>
            <a:r>
              <a:rPr lang="en-US" sz="1000" dirty="0" err="1" smtClean="0"/>
              <a:t>Turiel</a:t>
            </a:r>
            <a:r>
              <a:rPr lang="en-US" sz="1000" dirty="0" smtClean="0"/>
              <a:t> (2008)</a:t>
            </a:r>
            <a:r>
              <a:rPr lang="en-US" sz="1000" dirty="0" smtClean="0">
                <a:sym typeface="Symbol"/>
              </a:rPr>
              <a:t></a:t>
            </a:r>
            <a:r>
              <a:rPr lang="en-US" sz="1000" dirty="0" smtClean="0"/>
              <a:t>, cited twice earlier, and Mark Johnson, cited here acknowledge the insights of  Philosopher Martha Nussbaum. </a:t>
            </a:r>
          </a:p>
          <a:p>
            <a:pPr fontAlgn="auto">
              <a:spcBef>
                <a:spcPts val="0"/>
              </a:spcBef>
              <a:spcAft>
                <a:spcPts val="0"/>
              </a:spcAft>
              <a:defRPr/>
            </a:pPr>
            <a:endParaRPr lang="en-US" sz="1000" dirty="0" smtClean="0"/>
          </a:p>
          <a:p>
            <a:pPr fontAlgn="auto">
              <a:spcBef>
                <a:spcPts val="0"/>
              </a:spcBef>
              <a:spcAft>
                <a:spcPts val="0"/>
              </a:spcAft>
              <a:defRPr/>
            </a:pPr>
            <a:r>
              <a:rPr lang="en-US" sz="1000" dirty="0" err="1" smtClean="0"/>
              <a:t>Turiel</a:t>
            </a:r>
            <a:r>
              <a:rPr lang="en-US" sz="1000" dirty="0" smtClean="0"/>
              <a:t>: “As some philosophers have stressed ,’human beings are above all reasoning beings’ (Nussbaum,1999, p.71), and as reasoning beings ‘all, just by being human, are of equal dignity and worth, no matter where they are situated in society, and that the primary source of this worth is a power of moral choice within them, a power that consists in the ability to plan a life in accordance with one’s own evaluation of ends (Nussbaum,1999, p.57)….”</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t>[Nussbaum M (1999): </a:t>
            </a:r>
            <a:r>
              <a:rPr lang="en-US" sz="1000" b="1" dirty="0" smtClean="0"/>
              <a:t>Sex and social justice.</a:t>
            </a:r>
            <a:r>
              <a:rPr lang="en-US" sz="1000" dirty="0" smtClean="0"/>
              <a:t> New York: Oxford University Press] </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t>Johnston: “Arguing for the importance of extended narratives as a basis for moral philosophy , Nussbaum makes the case that ‘ a whole tragic drama, unlike a schematic philosophical example making use of a similar story, is capable of tracing the history of a complex pattern of deliberation , showing its roots in a way of life and looking forward to its consequences in that life. As it does all of this , it lays open to view the complexity, the indeterminacy, the sheer difficulty of actual  human deliberation …. A tragedy does not display the dilemmas of its characters as pre-articulated; it shows them searching for the morally salient; and it forces us , as interpreters , to be similarly active.’” </a:t>
            </a:r>
            <a:r>
              <a:rPr lang="en-US" sz="1000" dirty="0" smtClean="0">
                <a:sym typeface="Symbol"/>
              </a:rPr>
              <a:t></a:t>
            </a:r>
            <a:r>
              <a:rPr lang="en-US" sz="1000" dirty="0" smtClean="0"/>
              <a:t> </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t>[Nussbaum M (1986): </a:t>
            </a:r>
            <a:r>
              <a:rPr lang="en-US" sz="1000" b="1" dirty="0" smtClean="0"/>
              <a:t>The fragility of goodness: luck and ethics in </a:t>
            </a:r>
            <a:r>
              <a:rPr lang="en-US" sz="1000" b="1" dirty="0" err="1" smtClean="0"/>
              <a:t>greek</a:t>
            </a:r>
            <a:r>
              <a:rPr lang="en-US" sz="1000" b="1" dirty="0" smtClean="0"/>
              <a:t> tragedy and philosophy</a:t>
            </a:r>
            <a:r>
              <a:rPr lang="en-US" sz="1000" dirty="0" smtClean="0"/>
              <a:t>. Cambridge: Cambridge University Press. p 14]</a:t>
            </a:r>
          </a:p>
          <a:p>
            <a:pPr fontAlgn="auto">
              <a:spcBef>
                <a:spcPts val="0"/>
              </a:spcBef>
              <a:spcAft>
                <a:spcPts val="0"/>
              </a:spcAft>
              <a:defRPr/>
            </a:pPr>
            <a:r>
              <a:rPr lang="en-US" sz="1000" dirty="0" smtClean="0"/>
              <a:t> 					</a:t>
            </a:r>
          </a:p>
          <a:p>
            <a:pPr fontAlgn="auto">
              <a:spcBef>
                <a:spcPts val="0"/>
              </a:spcBef>
              <a:spcAft>
                <a:spcPts val="0"/>
              </a:spcAft>
              <a:buFont typeface="Symbol"/>
              <a:buChar char="*"/>
              <a:defRPr/>
            </a:pPr>
            <a:r>
              <a:rPr lang="en-US" sz="1000" dirty="0" smtClean="0">
                <a:sym typeface="Symbol"/>
              </a:rPr>
              <a:t>Op cit. </a:t>
            </a:r>
            <a:r>
              <a:rPr lang="en-US" sz="1000" dirty="0" err="1" smtClean="0">
                <a:sym typeface="Symbol"/>
              </a:rPr>
              <a:t>Turiel</a:t>
            </a:r>
            <a:r>
              <a:rPr lang="en-US" sz="1000" dirty="0" smtClean="0">
                <a:sym typeface="Symbol"/>
              </a:rPr>
              <a:t> (2008).</a:t>
            </a:r>
            <a:endParaRPr lang="en-US" sz="1000" smtClean="0">
              <a:sym typeface="Symbol"/>
            </a:endParaRPr>
          </a:p>
          <a:p>
            <a:pPr fontAlgn="auto">
              <a:spcBef>
                <a:spcPts val="0"/>
              </a:spcBef>
              <a:spcAft>
                <a:spcPts val="0"/>
              </a:spcAft>
              <a:defRPr/>
            </a:pPr>
            <a:endParaRPr lang="en-US" sz="1000" dirty="0" smtClean="0">
              <a:sym typeface="Symbol"/>
            </a:endParaRPr>
          </a:p>
          <a:p>
            <a:pPr fontAlgn="auto">
              <a:spcBef>
                <a:spcPts val="0"/>
              </a:spcBef>
              <a:spcAft>
                <a:spcPts val="0"/>
              </a:spcAft>
              <a:defRPr/>
            </a:pPr>
            <a:r>
              <a:rPr lang="en-US" sz="1000" dirty="0" smtClean="0">
                <a:sym typeface="Symbol"/>
              </a:rPr>
              <a:t></a:t>
            </a:r>
            <a:r>
              <a:rPr lang="en-US" sz="1000" dirty="0" smtClean="0"/>
              <a:t>Mark  Johnson (1993): </a:t>
            </a:r>
            <a:r>
              <a:rPr lang="en-US" sz="1000" b="1" dirty="0" smtClean="0"/>
              <a:t>Moral Imagination</a:t>
            </a:r>
            <a:r>
              <a:rPr lang="en-US" sz="1000" dirty="0" smtClean="0"/>
              <a:t>, Implications of Cognitive Science for Ethics, University of Chicago Press, Chicago, pp.185-216.</a:t>
            </a:r>
          </a:p>
          <a:p>
            <a:pPr fontAlgn="auto">
              <a:spcBef>
                <a:spcPts val="0"/>
              </a:spcBef>
              <a:spcAft>
                <a:spcPts val="0"/>
              </a:spcAft>
              <a:defRPr/>
            </a:pPr>
            <a:r>
              <a:rPr lang="en-US" sz="1000" dirty="0" smtClean="0"/>
              <a:t>																																			</a:t>
            </a:r>
            <a:endParaRPr lang="en-US" sz="1000" dirty="0"/>
          </a:p>
        </p:txBody>
      </p:sp>
      <p:sp>
        <p:nvSpPr>
          <p:cNvPr id="271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0CB4064-5172-483C-B4F2-C2BD6006C888}" type="slidenum">
              <a:rPr lang="en-US"/>
              <a:pPr fontAlgn="base">
                <a:spcBef>
                  <a:spcPct val="0"/>
                </a:spcBef>
                <a:spcAft>
                  <a:spcPct val="0"/>
                </a:spcAft>
              </a:pPr>
              <a:t>131</a:t>
            </a:fld>
            <a:endParaRPr lang="en-US"/>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Slide Image Placeholder 1"/>
          <p:cNvSpPr>
            <a:spLocks noGrp="1" noRot="1" noChangeAspect="1" noTextEdit="1"/>
          </p:cNvSpPr>
          <p:nvPr>
            <p:ph type="sldImg"/>
          </p:nvPr>
        </p:nvSpPr>
        <p:spPr bwMode="auto">
          <a:noFill/>
          <a:ln>
            <a:solidFill>
              <a:srgbClr val="000000"/>
            </a:solidFill>
            <a:miter lim="800000"/>
            <a:headEnd/>
            <a:tailEnd/>
          </a:ln>
        </p:spPr>
      </p:sp>
      <p:sp>
        <p:nvSpPr>
          <p:cNvPr id="2723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smtClean="0"/>
              <a:t>Austen J (1813): </a:t>
            </a:r>
            <a:r>
              <a:rPr lang="en-US" sz="1000" b="1" smtClean="0"/>
              <a:t>Pride and Prejudice</a:t>
            </a:r>
            <a:r>
              <a:rPr lang="en-US" sz="1000" smtClean="0"/>
              <a:t>. Published for the Classics Club by Walter J. Black, New York.</a:t>
            </a:r>
          </a:p>
          <a:p>
            <a:pPr>
              <a:spcBef>
                <a:spcPct val="0"/>
              </a:spcBef>
            </a:pPr>
            <a:endParaRPr lang="en-US" sz="1000" smtClean="0"/>
          </a:p>
          <a:p>
            <a:pPr>
              <a:spcBef>
                <a:spcPct val="0"/>
              </a:spcBef>
            </a:pPr>
            <a:endParaRPr lang="en-US" smtClean="0"/>
          </a:p>
        </p:txBody>
      </p:sp>
      <p:sp>
        <p:nvSpPr>
          <p:cNvPr id="272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102FE9C-546B-4CF4-80AD-ED6F63C1B88A}" type="slidenum">
              <a:rPr lang="en-US"/>
              <a:pPr fontAlgn="base">
                <a:spcBef>
                  <a:spcPct val="0"/>
                </a:spcBef>
                <a:spcAft>
                  <a:spcPct val="0"/>
                </a:spcAft>
              </a:pPr>
              <a:t>132</a:t>
            </a:fld>
            <a:endParaRPr lang="en-US"/>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Slide Image Placeholder 1"/>
          <p:cNvSpPr>
            <a:spLocks noGrp="1" noRot="1" noChangeAspect="1" noTextEdit="1"/>
          </p:cNvSpPr>
          <p:nvPr>
            <p:ph type="sldImg"/>
          </p:nvPr>
        </p:nvSpPr>
        <p:spPr bwMode="auto">
          <a:noFill/>
          <a:ln>
            <a:solidFill>
              <a:srgbClr val="000000"/>
            </a:solidFill>
            <a:miter lim="800000"/>
            <a:headEnd/>
            <a:tailEnd/>
          </a:ln>
        </p:spPr>
      </p:sp>
      <p:sp>
        <p:nvSpPr>
          <p:cNvPr id="2734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b="1" dirty="0" smtClean="0"/>
              <a:t>Conceptualization of conscience </a:t>
            </a:r>
            <a:r>
              <a:rPr lang="en-US" sz="1000" dirty="0" smtClean="0"/>
              <a:t>(Stilwell, et al., 1985, 1991)</a:t>
            </a:r>
            <a:r>
              <a:rPr lang="en-US" sz="1000" dirty="0" smtClean="0">
                <a:sym typeface="Symbol" pitchFamily="18" charset="2"/>
              </a:rPr>
              <a:t></a:t>
            </a:r>
            <a:r>
              <a:rPr lang="en-US" sz="1000" dirty="0" smtClean="0"/>
              <a:t> measures the degree of inclusiveness and abstractness a person utilizes when providing a personal definition of conscience. Five transformations in conceptualization of conscience occur between the ages of 5 and 17. The most salient feature of each has been incorporated into the names of the stages: External Conscience (age 6 and under), Brain or Heart Conscience (ages 7- 11), Heart/Mind or Personified Conscience (ages12-13), Confused Conscience (ages 14- 15), and Integrated Conscience (ages 16- 17). Stage transitions in the other domains are anchored in the domain of conceptualization of conscience.   </a:t>
            </a:r>
          </a:p>
          <a:p>
            <a:pPr>
              <a:spcBef>
                <a:spcPct val="0"/>
              </a:spcBef>
            </a:pPr>
            <a:endParaRPr lang="en-US" sz="1000" dirty="0" smtClean="0"/>
          </a:p>
          <a:p>
            <a:pPr>
              <a:spcBef>
                <a:spcPct val="0"/>
              </a:spcBef>
            </a:pPr>
            <a:r>
              <a:rPr lang="en-US" sz="1000" dirty="0" smtClean="0">
                <a:sym typeface="Symbol" pitchFamily="18" charset="2"/>
              </a:rPr>
              <a:t></a:t>
            </a:r>
            <a:r>
              <a:rPr lang="en-US" sz="1000" dirty="0" smtClean="0"/>
              <a:t>Stilwell, B. &amp; Galvin, M. (1985): Conceptualization of conscience in 11-12 year olds. </a:t>
            </a:r>
            <a:r>
              <a:rPr lang="en-US" sz="1000" b="1" dirty="0" smtClean="0"/>
              <a:t>Journal of American Academy Child Psychiatry, </a:t>
            </a:r>
            <a:r>
              <a:rPr lang="en-US" sz="1000" dirty="0" smtClean="0"/>
              <a:t>24: 630-636. </a:t>
            </a:r>
          </a:p>
          <a:p>
            <a:pPr>
              <a:spcBef>
                <a:spcPct val="0"/>
              </a:spcBef>
            </a:pPr>
            <a:endParaRPr lang="en-US" sz="1000" dirty="0" smtClean="0"/>
          </a:p>
          <a:p>
            <a:pPr>
              <a:spcBef>
                <a:spcPct val="0"/>
              </a:spcBef>
            </a:pPr>
            <a:r>
              <a:rPr lang="en-US" sz="1000" dirty="0" smtClean="0">
                <a:sym typeface="Symbol" pitchFamily="18" charset="2"/>
              </a:rPr>
              <a:t></a:t>
            </a:r>
            <a:r>
              <a:rPr lang="en-US" sz="1000" dirty="0" smtClean="0"/>
              <a:t>Stilwell, B., Galvin, M. &amp; Kopta, S. M. (1991): Conceptualization of conscience in normal children and adolescents ages 5 to 17. </a:t>
            </a:r>
            <a:r>
              <a:rPr lang="en-US" sz="1000" b="1" dirty="0" smtClean="0"/>
              <a:t>Journal of the American Academy of Child and Adolescent Psychiatry, </a:t>
            </a:r>
            <a:r>
              <a:rPr lang="en-US" sz="1000" dirty="0" smtClean="0"/>
              <a:t>30: 16-21. </a:t>
            </a:r>
          </a:p>
        </p:txBody>
      </p:sp>
      <p:sp>
        <p:nvSpPr>
          <p:cNvPr id="273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9AAB232-D362-4770-AF5A-C3D918331DA9}" type="slidenum">
              <a:rPr lang="en-US"/>
              <a:pPr fontAlgn="base">
                <a:spcBef>
                  <a:spcPct val="0"/>
                </a:spcBef>
                <a:spcAft>
                  <a:spcPct val="0"/>
                </a:spcAft>
              </a:pPr>
              <a:t>133</a:t>
            </a:fld>
            <a:endParaRPr lang="en-US"/>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Slide Image Placeholder 1"/>
          <p:cNvSpPr>
            <a:spLocks noGrp="1" noRot="1" noChangeAspect="1" noTextEdit="1"/>
          </p:cNvSpPr>
          <p:nvPr>
            <p:ph type="sldImg"/>
          </p:nvPr>
        </p:nvSpPr>
        <p:spPr bwMode="auto">
          <a:noFill/>
          <a:ln>
            <a:solidFill>
              <a:srgbClr val="000000"/>
            </a:solidFill>
            <a:miter lim="800000"/>
            <a:headEnd/>
            <a:tailEnd/>
          </a:ln>
        </p:spPr>
      </p:sp>
      <p:sp>
        <p:nvSpPr>
          <p:cNvPr id="2744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b="1" dirty="0" smtClean="0"/>
              <a:t>SCI </a:t>
            </a:r>
            <a:r>
              <a:rPr lang="en-US" sz="1000" dirty="0" smtClean="0"/>
              <a:t>Additional Probes for "how does it work?":</a:t>
            </a:r>
          </a:p>
          <a:p>
            <a:pPr>
              <a:spcBef>
                <a:spcPct val="0"/>
              </a:spcBef>
            </a:pPr>
            <a:endParaRPr lang="en-US" sz="1000" dirty="0" smtClean="0"/>
          </a:p>
          <a:p>
            <a:pPr>
              <a:spcBef>
                <a:spcPct val="0"/>
              </a:spcBef>
              <a:buFontTx/>
              <a:buChar char="•"/>
            </a:pPr>
            <a:r>
              <a:rPr lang="en-US" sz="1000" dirty="0" smtClean="0"/>
              <a:t>What does your brain think about right/wrong, good/bad? What kind of things does it tell</a:t>
            </a:r>
          </a:p>
          <a:p>
            <a:pPr>
              <a:spcBef>
                <a:spcPct val="0"/>
              </a:spcBef>
            </a:pPr>
            <a:r>
              <a:rPr lang="en-US" sz="1000" dirty="0" smtClean="0"/>
              <a:t> you?</a:t>
            </a:r>
          </a:p>
          <a:p>
            <a:pPr>
              <a:spcBef>
                <a:spcPct val="0"/>
              </a:spcBef>
            </a:pPr>
            <a:endParaRPr lang="en-US" sz="1000" dirty="0" smtClean="0"/>
          </a:p>
          <a:p>
            <a:pPr>
              <a:spcBef>
                <a:spcPct val="0"/>
              </a:spcBef>
              <a:buFontTx/>
              <a:buChar char="•"/>
            </a:pPr>
            <a:r>
              <a:rPr lang="en-US" sz="1000" dirty="0" smtClean="0"/>
              <a:t>What does your mind know about right/wrong, good/bad? How did it get to know those</a:t>
            </a:r>
          </a:p>
          <a:p>
            <a:pPr>
              <a:spcBef>
                <a:spcPct val="0"/>
              </a:spcBef>
            </a:pPr>
            <a:r>
              <a:rPr lang="en-US" sz="1000" dirty="0" smtClean="0"/>
              <a:t> things?</a:t>
            </a:r>
          </a:p>
          <a:p>
            <a:pPr>
              <a:spcBef>
                <a:spcPct val="0"/>
              </a:spcBef>
            </a:pPr>
            <a:endParaRPr lang="en-US" sz="1000" dirty="0" smtClean="0"/>
          </a:p>
          <a:p>
            <a:pPr>
              <a:spcBef>
                <a:spcPct val="0"/>
              </a:spcBef>
              <a:buFontTx/>
              <a:buChar char="•"/>
            </a:pPr>
            <a:r>
              <a:rPr lang="en-US" sz="1000" dirty="0" smtClean="0"/>
              <a:t>What kinds of ideas are stored in your mind (conscience) about right and wrong?</a:t>
            </a:r>
          </a:p>
          <a:p>
            <a:pPr>
              <a:spcBef>
                <a:spcPct val="0"/>
              </a:spcBef>
              <a:buFontTx/>
              <a:buChar char="•"/>
            </a:pPr>
            <a:endParaRPr lang="en-US" sz="1000" dirty="0" smtClean="0"/>
          </a:p>
          <a:p>
            <a:pPr>
              <a:spcBef>
                <a:spcPct val="0"/>
              </a:spcBef>
              <a:buFontTx/>
              <a:buChar char="•"/>
            </a:pPr>
            <a:r>
              <a:rPr lang="en-US" sz="1000" dirty="0" smtClean="0"/>
              <a:t>How is a conscience formed? How does it get in your mind in the first place</a:t>
            </a:r>
            <a:r>
              <a:rPr lang="en-US" dirty="0" smtClean="0"/>
              <a:t>?</a:t>
            </a:r>
          </a:p>
          <a:p>
            <a:pPr>
              <a:spcBef>
                <a:spcPct val="0"/>
              </a:spcBef>
            </a:pPr>
            <a:endParaRPr lang="en-US" dirty="0" smtClean="0"/>
          </a:p>
          <a:p>
            <a:pPr>
              <a:spcBef>
                <a:spcPct val="0"/>
              </a:spcBef>
            </a:pPr>
            <a:endParaRPr lang="en-US" dirty="0" smtClean="0"/>
          </a:p>
        </p:txBody>
      </p:sp>
      <p:sp>
        <p:nvSpPr>
          <p:cNvPr id="274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F50F7A9-8EC3-4E5A-BD23-D9BB44B6A73F}" type="slidenum">
              <a:rPr lang="en-US"/>
              <a:pPr fontAlgn="base">
                <a:spcBef>
                  <a:spcPct val="0"/>
                </a:spcBef>
                <a:spcAft>
                  <a:spcPct val="0"/>
                </a:spcAft>
              </a:pPr>
              <a:t>134</a:t>
            </a:fld>
            <a:endParaRPr lang="en-US"/>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Slide Image Placeholder 1"/>
          <p:cNvSpPr>
            <a:spLocks noGrp="1" noRot="1" noChangeAspect="1" noTextEdit="1"/>
          </p:cNvSpPr>
          <p:nvPr>
            <p:ph type="sldImg"/>
          </p:nvPr>
        </p:nvSpPr>
        <p:spPr bwMode="auto">
          <a:noFill/>
          <a:ln>
            <a:solidFill>
              <a:srgbClr val="000000"/>
            </a:solidFill>
            <a:miter lim="800000"/>
            <a:headEnd/>
            <a:tailEnd/>
          </a:ln>
        </p:spPr>
      </p:sp>
      <p:sp>
        <p:nvSpPr>
          <p:cNvPr id="2754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b="1" dirty="0" smtClean="0"/>
              <a:t>SCI Note: </a:t>
            </a:r>
          </a:p>
          <a:p>
            <a:pPr>
              <a:spcBef>
                <a:spcPct val="0"/>
              </a:spcBef>
            </a:pPr>
            <a:endParaRPr lang="en-US" sz="1000" b="1" dirty="0" smtClean="0"/>
          </a:p>
          <a:p>
            <a:pPr>
              <a:spcBef>
                <a:spcPct val="0"/>
              </a:spcBef>
            </a:pPr>
            <a:r>
              <a:rPr lang="en-US" sz="1000" dirty="0" smtClean="0"/>
              <a:t>A word about </a:t>
            </a:r>
            <a:r>
              <a:rPr lang="en-US" sz="1000" b="1" dirty="0" smtClean="0"/>
              <a:t>examples</a:t>
            </a:r>
            <a:r>
              <a:rPr lang="en-US" sz="1000" dirty="0" smtClean="0"/>
              <a:t>:</a:t>
            </a:r>
          </a:p>
          <a:p>
            <a:pPr>
              <a:spcBef>
                <a:spcPct val="0"/>
              </a:spcBef>
            </a:pPr>
            <a:r>
              <a:rPr lang="en-US" sz="1000" dirty="0" smtClean="0"/>
              <a:t> Examples that are stories involve a situation, characters, conflict, feelings, exchange of</a:t>
            </a:r>
          </a:p>
          <a:p>
            <a:pPr>
              <a:spcBef>
                <a:spcPct val="0"/>
              </a:spcBef>
            </a:pPr>
            <a:r>
              <a:rPr lang="en-US" sz="1000" dirty="0" smtClean="0"/>
              <a:t> words, actions, resolutions and lessons learned. Stories are the best kind of examples</a:t>
            </a:r>
          </a:p>
          <a:p>
            <a:pPr>
              <a:spcBef>
                <a:spcPct val="0"/>
              </a:spcBef>
            </a:pPr>
            <a:r>
              <a:rPr lang="en-US" sz="1000" dirty="0" smtClean="0"/>
              <a:t> because they tell so much. However, an example can be any of these components...in that</a:t>
            </a:r>
          </a:p>
          <a:p>
            <a:pPr>
              <a:spcBef>
                <a:spcPct val="0"/>
              </a:spcBef>
            </a:pPr>
            <a:r>
              <a:rPr lang="en-US" sz="1000" dirty="0" smtClean="0"/>
              <a:t> case there may not be a resolution or a lesson.</a:t>
            </a:r>
          </a:p>
          <a:p>
            <a:pPr>
              <a:spcBef>
                <a:spcPct val="0"/>
              </a:spcBef>
            </a:pPr>
            <a:endParaRPr lang="en-US" sz="1000" dirty="0" smtClean="0"/>
          </a:p>
          <a:p>
            <a:pPr>
              <a:spcBef>
                <a:spcPct val="0"/>
              </a:spcBef>
            </a:pPr>
            <a:r>
              <a:rPr lang="en-US" sz="1000" b="1" dirty="0" smtClean="0"/>
              <a:t>SCI </a:t>
            </a:r>
            <a:r>
              <a:rPr lang="en-US" sz="1000" dirty="0" smtClean="0"/>
              <a:t>Additional Probes to get examples:</a:t>
            </a:r>
          </a:p>
          <a:p>
            <a:pPr>
              <a:spcBef>
                <a:spcPct val="0"/>
              </a:spcBef>
            </a:pPr>
            <a:endParaRPr lang="en-US" sz="1000" dirty="0" smtClean="0"/>
          </a:p>
          <a:p>
            <a:pPr>
              <a:spcBef>
                <a:spcPct val="0"/>
              </a:spcBef>
              <a:buFontTx/>
              <a:buChar char="•"/>
            </a:pPr>
            <a:r>
              <a:rPr lang="en-US" sz="1000" dirty="0" smtClean="0"/>
              <a:t>Can you give me a "for instance"?</a:t>
            </a:r>
          </a:p>
          <a:p>
            <a:pPr>
              <a:spcBef>
                <a:spcPct val="0"/>
              </a:spcBef>
              <a:buFontTx/>
              <a:buChar char="•"/>
            </a:pPr>
            <a:endParaRPr lang="en-US" sz="1000" dirty="0" smtClean="0"/>
          </a:p>
          <a:p>
            <a:pPr>
              <a:spcBef>
                <a:spcPct val="0"/>
              </a:spcBef>
              <a:buFontTx/>
              <a:buChar char="•"/>
            </a:pPr>
            <a:r>
              <a:rPr lang="en-US" sz="1000" dirty="0" smtClean="0"/>
              <a:t>Can you tell me a story about how your brain (mind) got to know about right and wrong?</a:t>
            </a:r>
          </a:p>
          <a:p>
            <a:pPr>
              <a:spcBef>
                <a:spcPct val="0"/>
              </a:spcBef>
            </a:pPr>
            <a:endParaRPr lang="en-US" sz="1000" dirty="0" smtClean="0"/>
          </a:p>
          <a:p>
            <a:pPr>
              <a:spcBef>
                <a:spcPct val="0"/>
              </a:spcBef>
              <a:buFontTx/>
              <a:buChar char="•"/>
            </a:pPr>
            <a:r>
              <a:rPr lang="en-US" sz="1000" dirty="0" smtClean="0"/>
              <a:t>Can you tell me about a situation (or a time) that your conscience really worked well...</a:t>
            </a:r>
          </a:p>
          <a:p>
            <a:pPr>
              <a:spcBef>
                <a:spcPct val="0"/>
              </a:spcBef>
            </a:pPr>
            <a:r>
              <a:rPr lang="en-US" sz="1000" dirty="0" smtClean="0"/>
              <a:t> or forgot to work? Who did what? Who said what? What needed to be done? How did it turn</a:t>
            </a:r>
          </a:p>
          <a:p>
            <a:pPr>
              <a:spcBef>
                <a:spcPct val="0"/>
              </a:spcBef>
            </a:pPr>
            <a:r>
              <a:rPr lang="en-US" sz="1000" dirty="0" smtClean="0"/>
              <a:t> out? Who learned what?</a:t>
            </a:r>
          </a:p>
          <a:p>
            <a:pPr>
              <a:spcBef>
                <a:spcPct val="0"/>
              </a:spcBef>
            </a:pPr>
            <a:endParaRPr lang="en-US" sz="1000" dirty="0" smtClean="0"/>
          </a:p>
          <a:p>
            <a:pPr>
              <a:spcBef>
                <a:spcPct val="0"/>
              </a:spcBef>
            </a:pPr>
            <a:r>
              <a:rPr lang="en-US" sz="1000" dirty="0" smtClean="0"/>
              <a:t>If examples are hard to get:</a:t>
            </a:r>
          </a:p>
          <a:p>
            <a:pPr>
              <a:spcBef>
                <a:spcPct val="0"/>
              </a:spcBef>
            </a:pPr>
            <a:endParaRPr lang="en-US" sz="1000" dirty="0" smtClean="0"/>
          </a:p>
          <a:p>
            <a:pPr>
              <a:spcBef>
                <a:spcPct val="0"/>
              </a:spcBef>
              <a:buFontTx/>
              <a:buChar char="•"/>
            </a:pPr>
            <a:r>
              <a:rPr lang="en-US" sz="1000" dirty="0" smtClean="0"/>
              <a:t>What would be an example of right/wrong, good/bad for any boy (girl) about your age?</a:t>
            </a:r>
          </a:p>
          <a:p>
            <a:pPr>
              <a:spcBef>
                <a:spcPct val="0"/>
              </a:spcBef>
            </a:pPr>
            <a:endParaRPr lang="en-US" sz="1000" dirty="0" smtClean="0"/>
          </a:p>
          <a:p>
            <a:pPr>
              <a:spcBef>
                <a:spcPct val="0"/>
              </a:spcBef>
            </a:pPr>
            <a:r>
              <a:rPr lang="en-US" sz="1000" dirty="0" smtClean="0"/>
              <a:t>If examples are all hypothetical:</a:t>
            </a:r>
          </a:p>
          <a:p>
            <a:pPr>
              <a:spcBef>
                <a:spcPct val="0"/>
              </a:spcBef>
            </a:pPr>
            <a:endParaRPr lang="en-US" sz="1000" dirty="0" smtClean="0"/>
          </a:p>
          <a:p>
            <a:pPr>
              <a:spcBef>
                <a:spcPct val="0"/>
              </a:spcBef>
              <a:buFontTx/>
              <a:buChar char="•"/>
            </a:pPr>
            <a:r>
              <a:rPr lang="en-US" sz="1000" dirty="0" smtClean="0"/>
              <a:t>Can you give me an example from your own life that really happened to you?</a:t>
            </a:r>
          </a:p>
        </p:txBody>
      </p:sp>
      <p:sp>
        <p:nvSpPr>
          <p:cNvPr id="275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F23E1BF-3674-4F8A-BC9D-870C74ED6076}" type="slidenum">
              <a:rPr lang="en-US"/>
              <a:pPr fontAlgn="base">
                <a:spcBef>
                  <a:spcPct val="0"/>
                </a:spcBef>
                <a:spcAft>
                  <a:spcPct val="0"/>
                </a:spcAft>
              </a:pPr>
              <a:t>135</a:t>
            </a:fld>
            <a:endParaRPr lang="en-US"/>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Slide Image Placeholder 1"/>
          <p:cNvSpPr>
            <a:spLocks noGrp="1" noRot="1" noChangeAspect="1" noTextEdit="1"/>
          </p:cNvSpPr>
          <p:nvPr>
            <p:ph type="sldImg"/>
          </p:nvPr>
        </p:nvSpPr>
        <p:spPr bwMode="auto">
          <a:noFill/>
          <a:ln>
            <a:solidFill>
              <a:srgbClr val="000000"/>
            </a:solidFill>
            <a:miter lim="800000"/>
            <a:headEnd/>
            <a:tailEnd/>
          </a:ln>
        </p:spPr>
      </p:sp>
      <p:sp>
        <p:nvSpPr>
          <p:cNvPr id="2764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b="1" smtClean="0"/>
              <a:t>SCI</a:t>
            </a:r>
            <a:r>
              <a:rPr lang="en-US" sz="1000" smtClean="0"/>
              <a:t> Additional probes:</a:t>
            </a:r>
          </a:p>
          <a:p>
            <a:pPr>
              <a:spcBef>
                <a:spcPct val="0"/>
              </a:spcBef>
            </a:pPr>
            <a:endParaRPr lang="en-US" sz="1000" smtClean="0"/>
          </a:p>
          <a:p>
            <a:pPr>
              <a:spcBef>
                <a:spcPct val="0"/>
              </a:spcBef>
              <a:buFontTx/>
              <a:buChar char="•"/>
            </a:pPr>
            <a:r>
              <a:rPr lang="en-US" sz="1000" smtClean="0"/>
              <a:t>Do the colors mean anything in particular?</a:t>
            </a:r>
          </a:p>
          <a:p>
            <a:pPr>
              <a:spcBef>
                <a:spcPct val="0"/>
              </a:spcBef>
            </a:pPr>
            <a:endParaRPr lang="en-US" sz="1000" smtClean="0"/>
          </a:p>
          <a:p>
            <a:pPr>
              <a:spcBef>
                <a:spcPct val="0"/>
              </a:spcBef>
              <a:buFontTx/>
              <a:buChar char="•"/>
            </a:pPr>
            <a:r>
              <a:rPr lang="en-US" sz="1000" smtClean="0"/>
              <a:t>Ask about any details that the subject doesn't spontaneously describe.</a:t>
            </a:r>
          </a:p>
          <a:p>
            <a:pPr>
              <a:spcBef>
                <a:spcPct val="0"/>
              </a:spcBef>
              <a:buFontTx/>
              <a:buChar char="•"/>
            </a:pPr>
            <a:endParaRPr lang="en-US" sz="1000" b="1" smtClean="0"/>
          </a:p>
          <a:p>
            <a:pPr>
              <a:spcBef>
                <a:spcPct val="0"/>
              </a:spcBef>
              <a:buFontTx/>
              <a:buChar char="•"/>
            </a:pPr>
            <a:r>
              <a:rPr lang="en-US" sz="1000" smtClean="0"/>
              <a:t>How does the "person" feel in the drawing? What is s/he thinking?</a:t>
            </a:r>
          </a:p>
        </p:txBody>
      </p:sp>
      <p:sp>
        <p:nvSpPr>
          <p:cNvPr id="276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E5332AF-2C93-404B-966C-8646B3F498A0}" type="slidenum">
              <a:rPr lang="en-US"/>
              <a:pPr fontAlgn="base">
                <a:spcBef>
                  <a:spcPct val="0"/>
                </a:spcBef>
                <a:spcAft>
                  <a:spcPct val="0"/>
                </a:spcAft>
              </a:pPr>
              <a:t>136</a:t>
            </a:fld>
            <a:endParaRPr lang="en-US"/>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Slide Image Placeholder 1"/>
          <p:cNvSpPr>
            <a:spLocks noGrp="1" noRot="1" noChangeAspect="1" noTextEdit="1"/>
          </p:cNvSpPr>
          <p:nvPr>
            <p:ph type="sldImg"/>
          </p:nvPr>
        </p:nvSpPr>
        <p:spPr bwMode="auto">
          <a:noFill/>
          <a:ln>
            <a:solidFill>
              <a:srgbClr val="000000"/>
            </a:solidFill>
            <a:miter lim="800000"/>
            <a:headEnd/>
            <a:tailEnd/>
          </a:ln>
        </p:spPr>
      </p:sp>
      <p:sp>
        <p:nvSpPr>
          <p:cNvPr id="278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78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17E2A8C-31AE-4A0D-B397-BA5D83FE62DC}" type="slidenum">
              <a:rPr lang="en-US"/>
              <a:pPr fontAlgn="base">
                <a:spcBef>
                  <a:spcPct val="0"/>
                </a:spcBef>
                <a:spcAft>
                  <a:spcPct val="0"/>
                </a:spcAft>
              </a:pPr>
              <a:t>137</a:t>
            </a:fld>
            <a:endParaRPr lang="en-US"/>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Slide Image Placeholder 1"/>
          <p:cNvSpPr>
            <a:spLocks noGrp="1" noRot="1" noChangeAspect="1" noTextEdit="1"/>
          </p:cNvSpPr>
          <p:nvPr>
            <p:ph type="sldImg"/>
          </p:nvPr>
        </p:nvSpPr>
        <p:spPr bwMode="auto">
          <a:noFill/>
          <a:ln>
            <a:solidFill>
              <a:srgbClr val="000000"/>
            </a:solidFill>
            <a:miter lim="800000"/>
            <a:headEnd/>
            <a:tailEnd/>
          </a:ln>
        </p:spPr>
      </p:sp>
      <p:sp>
        <p:nvSpPr>
          <p:cNvPr id="2795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dirty="0" smtClean="0"/>
              <a:t>A dutiful conscience by another twelve year old boy.</a:t>
            </a:r>
          </a:p>
          <a:p>
            <a:pPr>
              <a:spcBef>
                <a:spcPct val="0"/>
              </a:spcBef>
            </a:pPr>
            <a:endParaRPr lang="en-US" sz="1000" dirty="0" smtClean="0"/>
          </a:p>
          <a:p>
            <a:pPr>
              <a:spcBef>
                <a:spcPct val="0"/>
              </a:spcBef>
            </a:pPr>
            <a:r>
              <a:rPr lang="en-US" sz="1000" dirty="0" smtClean="0"/>
              <a:t>So far we have provided an overview of intriguing studies which highlight some brain regions of interest in putative conscience functions such as moral judgment, moral valuing, and moral emotions. We have suggested that new studies be designed to explore activations of brain regions that correlate with questions and tasks that we believe come even closer to the personal conscience, the heart of the personality. </a:t>
            </a:r>
          </a:p>
          <a:p>
            <a:pPr>
              <a:spcBef>
                <a:spcPct val="0"/>
              </a:spcBef>
            </a:pPr>
            <a:endParaRPr lang="en-US" sz="1000" dirty="0" smtClean="0"/>
          </a:p>
          <a:p>
            <a:pPr>
              <a:spcBef>
                <a:spcPct val="0"/>
              </a:spcBef>
            </a:pPr>
            <a:r>
              <a:rPr lang="en-US" sz="1000" dirty="0" smtClean="0"/>
              <a:t>If we are to be guided by the image of conscience depicted in this slide, we can be assured there are many, many bodies, convolutions and </a:t>
            </a:r>
            <a:r>
              <a:rPr lang="en-US" sz="1000" dirty="0" err="1" smtClean="0"/>
              <a:t>gyri</a:t>
            </a:r>
            <a:r>
              <a:rPr lang="en-US" sz="1000" dirty="0" smtClean="0"/>
              <a:t> in the brain yet to be explored that contribute in some way to conscience functioning.</a:t>
            </a:r>
          </a:p>
          <a:p>
            <a:pPr>
              <a:spcBef>
                <a:spcPct val="0"/>
              </a:spcBef>
            </a:pPr>
            <a:endParaRPr lang="en-US" sz="1000" dirty="0" smtClean="0"/>
          </a:p>
          <a:p>
            <a:pPr>
              <a:spcBef>
                <a:spcPct val="0"/>
              </a:spcBef>
            </a:pPr>
            <a:r>
              <a:rPr lang="en-US" sz="1000" dirty="0" smtClean="0"/>
              <a:t>In the final section we will be concerned with boundary issues both philosophical and (neuro)ethical.</a:t>
            </a:r>
          </a:p>
        </p:txBody>
      </p:sp>
      <p:sp>
        <p:nvSpPr>
          <p:cNvPr id="279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2E67F02-AAC0-409B-8A95-2127D6634537}" type="slidenum">
              <a:rPr lang="en-US"/>
              <a:pPr fontAlgn="base">
                <a:spcBef>
                  <a:spcPct val="0"/>
                </a:spcBef>
                <a:spcAft>
                  <a:spcPct val="0"/>
                </a:spcAft>
              </a:pPr>
              <a:t>138</a:t>
            </a:fld>
            <a:endParaRPr lang="en-US"/>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Slide Image Placeholder 1"/>
          <p:cNvSpPr>
            <a:spLocks noGrp="1" noRot="1" noChangeAspect="1" noTextEdit="1"/>
          </p:cNvSpPr>
          <p:nvPr>
            <p:ph type="sldImg"/>
          </p:nvPr>
        </p:nvSpPr>
        <p:spPr bwMode="auto">
          <a:noFill/>
          <a:ln>
            <a:solidFill>
              <a:srgbClr val="000000"/>
            </a:solidFill>
            <a:miter lim="800000"/>
            <a:headEnd/>
            <a:tailEnd/>
          </a:ln>
        </p:spPr>
      </p:sp>
      <p:sp>
        <p:nvSpPr>
          <p:cNvPr id="2805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80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755424C-229A-47AF-9113-48CFFBB01AE6}" type="slidenum">
              <a:rPr lang="en-US"/>
              <a:pPr fontAlgn="base">
                <a:spcBef>
                  <a:spcPct val="0"/>
                </a:spcBef>
                <a:spcAft>
                  <a:spcPct val="0"/>
                </a:spcAft>
              </a:pPr>
              <a:t>139</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bwMode="auto">
          <a:noFill/>
          <a:ln>
            <a:solidFill>
              <a:srgbClr val="000000"/>
            </a:solidFill>
            <a:miter lim="800000"/>
            <a:headEnd/>
            <a:tailEnd/>
          </a:ln>
        </p:spPr>
      </p:sp>
      <p:sp>
        <p:nvSpPr>
          <p:cNvPr id="1648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64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27F9706-5703-4737-87FE-8146B6C46B06}" type="slidenum">
              <a:rPr lang="en-US"/>
              <a:pPr fontAlgn="base">
                <a:spcBef>
                  <a:spcPct val="0"/>
                </a:spcBef>
                <a:spcAft>
                  <a:spcPct val="0"/>
                </a:spcAft>
              </a:pPr>
              <a:t>14</a:t>
            </a:fld>
            <a:endParaRPr lang="en-US"/>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Slide Image Placeholder 1"/>
          <p:cNvSpPr>
            <a:spLocks noGrp="1" noRot="1" noChangeAspect="1" noTextEdit="1"/>
          </p:cNvSpPr>
          <p:nvPr>
            <p:ph type="sldImg"/>
          </p:nvPr>
        </p:nvSpPr>
        <p:spPr bwMode="auto">
          <a:noFill/>
          <a:ln>
            <a:solidFill>
              <a:srgbClr val="000000"/>
            </a:solidFill>
            <a:miter lim="800000"/>
            <a:headEnd/>
            <a:tailEnd/>
          </a:ln>
        </p:spPr>
      </p:sp>
      <p:sp>
        <p:nvSpPr>
          <p:cNvPr id="281603"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sz="1000" b="1" dirty="0" smtClean="0"/>
              <a:t>Epiphenomenalism</a:t>
            </a:r>
          </a:p>
          <a:p>
            <a:pPr>
              <a:spcBef>
                <a:spcPct val="0"/>
              </a:spcBef>
            </a:pPr>
            <a:r>
              <a:rPr lang="en-US" sz="1000" dirty="0" smtClean="0"/>
              <a:t>A theory about the relation between matter and mind, according to which there is some physical basis for every mental occurrence. Mental phenomena are seen as by-products, as it were, of a closed system of physical causes and effects, and they have no causal power of their own.</a:t>
            </a:r>
          </a:p>
          <a:p>
            <a:pPr>
              <a:spcBef>
                <a:spcPct val="0"/>
              </a:spcBef>
            </a:pPr>
            <a:endParaRPr lang="en-US" sz="1000" dirty="0" smtClean="0"/>
          </a:p>
          <a:p>
            <a:pPr>
              <a:spcBef>
                <a:spcPct val="0"/>
              </a:spcBef>
            </a:pPr>
            <a:r>
              <a:rPr lang="en-US" sz="1000" dirty="0" smtClean="0"/>
              <a:t> </a:t>
            </a:r>
            <a:r>
              <a:rPr lang="en-US" sz="1000" b="1" dirty="0" smtClean="0"/>
              <a:t>A DICTIONARY OF PHILOSOPHY</a:t>
            </a:r>
            <a:r>
              <a:rPr lang="en-US" sz="1000" dirty="0" smtClean="0"/>
              <a:t>, T. Mautner (ed.) Blackwell Publishers Inc.; Cambridge, Mass., 1996. </a:t>
            </a:r>
          </a:p>
          <a:p>
            <a:pPr>
              <a:spcBef>
                <a:spcPct val="0"/>
              </a:spcBef>
            </a:pPr>
            <a:endParaRPr lang="en-US" sz="1000" dirty="0" smtClean="0"/>
          </a:p>
          <a:p>
            <a:pPr>
              <a:spcBef>
                <a:spcPct val="0"/>
              </a:spcBef>
            </a:pPr>
            <a:r>
              <a:rPr lang="en-US" sz="1000" dirty="0" smtClean="0"/>
              <a:t>“The mind exists, like a rainbow shimmering over the falls. Yes it’s there, but it doesn’t do anything. You know it’s there because some experiences are unique to yourself…. Merely a product of brain –body processes, the mind sometimes facilitates for itself the illusion that it affects those processes, much as if the rainbow thought it affected the falls in some way.”</a:t>
            </a:r>
          </a:p>
          <a:p>
            <a:pPr>
              <a:spcBef>
                <a:spcPct val="0"/>
              </a:spcBef>
            </a:pPr>
            <a:endParaRPr lang="en-US" sz="1000" dirty="0" smtClean="0"/>
          </a:p>
          <a:p>
            <a:pPr>
              <a:spcBef>
                <a:spcPct val="0"/>
              </a:spcBef>
            </a:pPr>
            <a:r>
              <a:rPr lang="en-US" sz="1000" dirty="0" smtClean="0"/>
              <a:t>Beauregard M &amp; O’Leary (2007): </a:t>
            </a:r>
            <a:r>
              <a:rPr lang="en-US" sz="1000" b="1" dirty="0" smtClean="0"/>
              <a:t>The Spiritual Brain. </a:t>
            </a:r>
            <a:r>
              <a:rPr lang="en-US" sz="1000" dirty="0" smtClean="0"/>
              <a:t>New York: Harper Collins. p.106.</a:t>
            </a:r>
          </a:p>
        </p:txBody>
      </p:sp>
      <p:sp>
        <p:nvSpPr>
          <p:cNvPr id="281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9210397-A7EF-43AF-808B-07A01C95FEC3}" type="slidenum">
              <a:rPr lang="en-US"/>
              <a:pPr fontAlgn="base">
                <a:spcBef>
                  <a:spcPct val="0"/>
                </a:spcBef>
                <a:spcAft>
                  <a:spcPct val="0"/>
                </a:spcAft>
              </a:pPr>
              <a:t>140</a:t>
            </a:fld>
            <a:endParaRPr lang="en-US"/>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Slide Image Placeholder 1"/>
          <p:cNvSpPr>
            <a:spLocks noGrp="1" noRot="1" noChangeAspect="1" noTextEdit="1"/>
          </p:cNvSpPr>
          <p:nvPr>
            <p:ph type="sldImg"/>
          </p:nvPr>
        </p:nvSpPr>
        <p:spPr bwMode="auto">
          <a:noFill/>
          <a:ln>
            <a:solidFill>
              <a:srgbClr val="000000"/>
            </a:solidFill>
            <a:miter lim="800000"/>
            <a:headEnd/>
            <a:tailEnd/>
          </a:ln>
        </p:spPr>
      </p:sp>
      <p:sp>
        <p:nvSpPr>
          <p:cNvPr id="2826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b="1" dirty="0" err="1" smtClean="0"/>
              <a:t>Eliminativism</a:t>
            </a:r>
            <a:r>
              <a:rPr lang="en-US" sz="1000" b="1" dirty="0" smtClean="0"/>
              <a:t> </a:t>
            </a:r>
            <a:r>
              <a:rPr lang="en-US" sz="1000" dirty="0" smtClean="0"/>
              <a:t> is a type of theory that combines two basic tenets: (1) the entities and properties to which a certain vocabulary or discourse supposedly refers do not exist; (2) the vocabulary or discourse in question ought to be eliminated…. </a:t>
            </a:r>
          </a:p>
          <a:p>
            <a:pPr>
              <a:spcBef>
                <a:spcPct val="0"/>
              </a:spcBef>
            </a:pPr>
            <a:endParaRPr lang="en-US" sz="1000" dirty="0" smtClean="0"/>
          </a:p>
          <a:p>
            <a:pPr>
              <a:spcBef>
                <a:spcPct val="0"/>
              </a:spcBef>
            </a:pPr>
            <a:r>
              <a:rPr lang="en-US" sz="1000" dirty="0" smtClean="0"/>
              <a:t>The word is used mainly in the philosophy of mind, where it designates the view that </a:t>
            </a:r>
            <a:r>
              <a:rPr lang="en-US" sz="1000" dirty="0" err="1" smtClean="0"/>
              <a:t>mentalistic</a:t>
            </a:r>
            <a:r>
              <a:rPr lang="en-US" sz="1000" dirty="0" smtClean="0"/>
              <a:t> concepts, e.g. belief, intention and thought, can have no place in an adequate theory, and that our ordinary common sense view of the mind is fundamentally flawed because it uses such concepts. This thesis is often linked with a </a:t>
            </a:r>
            <a:r>
              <a:rPr lang="en-US" sz="1000" b="1" dirty="0" smtClean="0"/>
              <a:t>materialist thesis</a:t>
            </a:r>
            <a:r>
              <a:rPr lang="en-US" sz="1000" dirty="0" smtClean="0"/>
              <a:t>, that human behavior which common–sense psychology tries but fails to explain can only be accounted for by the concepts and theories of neurophysiology, cognitive science and other empirical sciences.</a:t>
            </a:r>
          </a:p>
          <a:p>
            <a:pPr>
              <a:spcBef>
                <a:spcPct val="0"/>
              </a:spcBef>
            </a:pPr>
            <a:endParaRPr lang="en-US" sz="1000" dirty="0" smtClean="0"/>
          </a:p>
          <a:p>
            <a:pPr>
              <a:spcBef>
                <a:spcPct val="0"/>
              </a:spcBef>
            </a:pPr>
            <a:r>
              <a:rPr lang="en-US" sz="1000" b="1" dirty="0" smtClean="0"/>
              <a:t> A DICTIONARY OF PHILOSOPHY</a:t>
            </a:r>
            <a:r>
              <a:rPr lang="en-US" sz="1000" dirty="0" smtClean="0"/>
              <a:t>, T. Mautner (ed.) Blackwell Publishers Inc.; Cambridge, Mass., 1996. </a:t>
            </a:r>
          </a:p>
        </p:txBody>
      </p:sp>
      <p:sp>
        <p:nvSpPr>
          <p:cNvPr id="282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4B522C0-8C07-4C27-AF50-630600BDC565}" type="slidenum">
              <a:rPr lang="en-US"/>
              <a:pPr fontAlgn="base">
                <a:spcBef>
                  <a:spcPct val="0"/>
                </a:spcBef>
                <a:spcAft>
                  <a:spcPct val="0"/>
                </a:spcAft>
              </a:pPr>
              <a:t>141</a:t>
            </a:fld>
            <a:endParaRPr lang="en-US"/>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Slide Image Placeholder 1"/>
          <p:cNvSpPr>
            <a:spLocks noGrp="1" noRot="1" noChangeAspect="1" noTextEdit="1"/>
          </p:cNvSpPr>
          <p:nvPr>
            <p:ph type="sldImg"/>
          </p:nvPr>
        </p:nvSpPr>
        <p:spPr bwMode="auto">
          <a:noFill/>
          <a:ln>
            <a:solidFill>
              <a:srgbClr val="000000"/>
            </a:solidFill>
            <a:miter lim="800000"/>
            <a:headEnd/>
            <a:tailEnd/>
          </a:ln>
        </p:spPr>
      </p:sp>
      <p:sp>
        <p:nvSpPr>
          <p:cNvPr id="283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dirty="0" smtClean="0"/>
              <a:t>The </a:t>
            </a:r>
            <a:r>
              <a:rPr lang="en-US" sz="1000" b="1" dirty="0" smtClean="0"/>
              <a:t>identity theory </a:t>
            </a:r>
            <a:r>
              <a:rPr lang="en-US" sz="1000" dirty="0" smtClean="0"/>
              <a:t>of mind is the theory that mental states and events … are identical with certain states or processes in the central nervous system. Statements about mental states and statements about brain states while having different meanings refer to the same phenomena.</a:t>
            </a:r>
          </a:p>
          <a:p>
            <a:pPr>
              <a:spcBef>
                <a:spcPct val="0"/>
              </a:spcBef>
            </a:pPr>
            <a:endParaRPr lang="en-US" sz="1000" dirty="0" smtClean="0"/>
          </a:p>
          <a:p>
            <a:pPr>
              <a:spcBef>
                <a:spcPct val="0"/>
              </a:spcBef>
            </a:pPr>
            <a:r>
              <a:rPr lang="en-US" sz="1000" dirty="0" smtClean="0"/>
              <a:t> </a:t>
            </a:r>
            <a:r>
              <a:rPr lang="en-US" sz="1000" b="1" dirty="0" smtClean="0"/>
              <a:t>A DICTIONARY OF PHILOSOPHY</a:t>
            </a:r>
            <a:r>
              <a:rPr lang="en-US" sz="1000" dirty="0" smtClean="0"/>
              <a:t>, T. Mautner (ed.) Blackwell Publishers Inc.; Cambridge, Mass., 1996. </a:t>
            </a:r>
          </a:p>
          <a:p>
            <a:pPr>
              <a:spcBef>
                <a:spcPct val="0"/>
              </a:spcBef>
            </a:pPr>
            <a:endParaRPr lang="en-US" sz="1000" dirty="0" smtClean="0"/>
          </a:p>
          <a:p>
            <a:pPr>
              <a:spcBef>
                <a:spcPct val="0"/>
              </a:spcBef>
            </a:pPr>
            <a:r>
              <a:rPr lang="en-US" sz="1000" dirty="0" smtClean="0"/>
              <a:t>We apprehend our own consciousness and mental processes in the first person, that is, in a subjective and experiential manner. Brain events, however, are measured in the third person, that is, from the outside in an objective manner. Brain events and mental events are completely parallel, like the two sides of the same medal….The underlying assumption is that brain states create the mind states, not the other way around.</a:t>
            </a:r>
          </a:p>
          <a:p>
            <a:pPr>
              <a:spcBef>
                <a:spcPct val="0"/>
              </a:spcBef>
            </a:pPr>
            <a:endParaRPr lang="en-US" sz="1000" dirty="0" smtClean="0"/>
          </a:p>
          <a:p>
            <a:pPr>
              <a:spcBef>
                <a:spcPct val="0"/>
              </a:spcBef>
            </a:pPr>
            <a:r>
              <a:rPr lang="en-US" sz="1000" dirty="0" smtClean="0"/>
              <a:t> Beauregard M &amp; O’Leary (2007): </a:t>
            </a:r>
            <a:r>
              <a:rPr lang="en-US" sz="1000" b="1" dirty="0" smtClean="0"/>
              <a:t>The Spiritual Brain. </a:t>
            </a:r>
            <a:r>
              <a:rPr lang="en-US" sz="1000" dirty="0" smtClean="0"/>
              <a:t>New York: Harper Collins. p.107.</a:t>
            </a:r>
          </a:p>
          <a:p>
            <a:pPr>
              <a:spcBef>
                <a:spcPct val="0"/>
              </a:spcBef>
            </a:pPr>
            <a:endParaRPr lang="en-US" dirty="0" smtClean="0"/>
          </a:p>
        </p:txBody>
      </p:sp>
      <p:sp>
        <p:nvSpPr>
          <p:cNvPr id="283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288C8BB-AF7D-4176-A36F-6D6008342C46}" type="slidenum">
              <a:rPr lang="en-US"/>
              <a:pPr fontAlgn="base">
                <a:spcBef>
                  <a:spcPct val="0"/>
                </a:spcBef>
                <a:spcAft>
                  <a:spcPct val="0"/>
                </a:spcAft>
              </a:pPr>
              <a:t>142</a:t>
            </a:fld>
            <a:endParaRPr lang="en-US"/>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4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84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99A323A-532C-4331-9B0C-AC0583AF4CD6}" type="slidenum">
              <a:rPr lang="en-US"/>
              <a:pPr fontAlgn="base">
                <a:spcBef>
                  <a:spcPct val="0"/>
                </a:spcBef>
                <a:spcAft>
                  <a:spcPct val="0"/>
                </a:spcAft>
              </a:pPr>
              <a:t>143</a:t>
            </a:fld>
            <a:endParaRPr lang="en-US"/>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Slide Image Placeholder 1"/>
          <p:cNvSpPr>
            <a:spLocks noGrp="1" noRot="1" noChangeAspect="1" noTextEdit="1"/>
          </p:cNvSpPr>
          <p:nvPr>
            <p:ph type="sldImg"/>
          </p:nvPr>
        </p:nvSpPr>
        <p:spPr bwMode="auto">
          <a:noFill/>
          <a:ln>
            <a:solidFill>
              <a:srgbClr val="000000"/>
            </a:solidFill>
            <a:miter lim="800000"/>
            <a:headEnd/>
            <a:tailEnd/>
          </a:ln>
        </p:spPr>
      </p:sp>
      <p:sp>
        <p:nvSpPr>
          <p:cNvPr id="2856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85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DBC693E-C2FF-4C19-BFEB-12DA5AC1D26A}" type="slidenum">
              <a:rPr lang="en-US"/>
              <a:pPr fontAlgn="base">
                <a:spcBef>
                  <a:spcPct val="0"/>
                </a:spcBef>
                <a:spcAft>
                  <a:spcPct val="0"/>
                </a:spcAft>
              </a:pPr>
              <a:t>144</a:t>
            </a:fld>
            <a:endParaRPr lang="en-US"/>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lide Image Placeholder 1"/>
          <p:cNvSpPr>
            <a:spLocks noGrp="1" noRot="1" noChangeAspect="1" noTextEdit="1"/>
          </p:cNvSpPr>
          <p:nvPr>
            <p:ph type="sldImg"/>
          </p:nvPr>
        </p:nvSpPr>
        <p:spPr bwMode="auto">
          <a:noFill/>
          <a:ln>
            <a:solidFill>
              <a:srgbClr val="000000"/>
            </a:solidFill>
            <a:miter lim="800000"/>
            <a:headEnd/>
            <a:tailEnd/>
          </a:ln>
        </p:spPr>
      </p:sp>
      <p:sp>
        <p:nvSpPr>
          <p:cNvPr id="286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86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2F4E1E1-8527-4886-A42B-12AC392C7A28}" type="slidenum">
              <a:rPr lang="en-US"/>
              <a:pPr fontAlgn="base">
                <a:spcBef>
                  <a:spcPct val="0"/>
                </a:spcBef>
                <a:spcAft>
                  <a:spcPct val="0"/>
                </a:spcAft>
              </a:pPr>
              <a:t>145</a:t>
            </a:fld>
            <a:endParaRPr lang="en-US"/>
          </a:p>
        </p:txBody>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sz="1000" dirty="0" smtClean="0"/>
              <a:t>Note that we have not called this slide the “Mind Body </a:t>
            </a:r>
            <a:r>
              <a:rPr lang="en-US" sz="1000" cap="all" dirty="0" smtClean="0"/>
              <a:t>Problem</a:t>
            </a:r>
            <a:r>
              <a:rPr lang="en-US" sz="1000" dirty="0" smtClean="0"/>
              <a:t>”, as is traditional in modern philosophy. Arguably, something is not really a problem if it’s not, in principle, susceptible of a solution. Some, following </a:t>
            </a:r>
            <a:r>
              <a:rPr lang="en-US" sz="1000" dirty="0" smtClean="0">
                <a:sym typeface="Symbol"/>
              </a:rPr>
              <a:t> Robert </a:t>
            </a:r>
            <a:r>
              <a:rPr lang="en-US" sz="1000" dirty="0" err="1" smtClean="0"/>
              <a:t>Nozick’s</a:t>
            </a:r>
            <a:r>
              <a:rPr lang="en-US" sz="1000" dirty="0" smtClean="0"/>
              <a:t> suggestion in approaching another traditional philosophical ‘problem’, </a:t>
            </a:r>
            <a:r>
              <a:rPr lang="en-US" sz="1000" cap="small" dirty="0" smtClean="0"/>
              <a:t>freedom and determinism </a:t>
            </a:r>
            <a:r>
              <a:rPr lang="en-US" sz="1000" dirty="0" smtClean="0"/>
              <a:t>may enjoy treating </a:t>
            </a:r>
            <a:r>
              <a:rPr lang="en-US" sz="1000" cap="small" dirty="0" smtClean="0"/>
              <a:t>mind body </a:t>
            </a:r>
            <a:r>
              <a:rPr lang="en-US" sz="1000" dirty="0" smtClean="0"/>
              <a:t>more as a</a:t>
            </a:r>
            <a:r>
              <a:rPr lang="en-US" sz="1000" i="1" dirty="0" smtClean="0"/>
              <a:t> </a:t>
            </a:r>
            <a:r>
              <a:rPr lang="en-US" sz="1000" i="1" dirty="0" err="1" smtClean="0"/>
              <a:t>koan</a:t>
            </a:r>
            <a:r>
              <a:rPr lang="en-US" sz="1000" dirty="0" smtClean="0"/>
              <a:t>, to be visited every once in a while, on each occasion striking a deeper aporia, finding  a more profound appreciation of ongoing mystery. And, just as arguably, science need not suffer should we take such an approach.     </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sym typeface="Symbol"/>
              </a:rPr>
              <a:t> </a:t>
            </a:r>
            <a:r>
              <a:rPr lang="en-US" sz="1000" dirty="0" err="1" smtClean="0"/>
              <a:t>Nozick</a:t>
            </a:r>
            <a:r>
              <a:rPr lang="en-US" sz="1000" dirty="0" smtClean="0"/>
              <a:t> R (1981) </a:t>
            </a:r>
            <a:r>
              <a:rPr lang="en-US" sz="1000" b="1" dirty="0" smtClean="0"/>
              <a:t>Philosophical Explanations</a:t>
            </a:r>
            <a:r>
              <a:rPr lang="en-US" sz="1000" dirty="0" smtClean="0"/>
              <a:t>. Cambridge MA: Belknap Press Harvard University. </a:t>
            </a:r>
            <a:endParaRPr lang="en-US" sz="1000" dirty="0"/>
          </a:p>
        </p:txBody>
      </p:sp>
      <p:sp>
        <p:nvSpPr>
          <p:cNvPr id="287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3AFD264-CB96-4FA3-A164-1C8FFEB5DC00}" type="slidenum">
              <a:rPr lang="en-US"/>
              <a:pPr fontAlgn="base">
                <a:spcBef>
                  <a:spcPct val="0"/>
                </a:spcBef>
                <a:spcAft>
                  <a:spcPct val="0"/>
                </a:spcAft>
              </a:pPr>
              <a:t>146</a:t>
            </a:fld>
            <a:endParaRPr lang="en-US"/>
          </a:p>
        </p:txBody>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Slide Image Placeholder 1"/>
          <p:cNvSpPr>
            <a:spLocks noGrp="1" noRot="1" noChangeAspect="1" noTextEdit="1"/>
          </p:cNvSpPr>
          <p:nvPr>
            <p:ph type="sldImg"/>
          </p:nvPr>
        </p:nvSpPr>
        <p:spPr bwMode="auto">
          <a:noFill/>
          <a:ln>
            <a:solidFill>
              <a:srgbClr val="000000"/>
            </a:solidFill>
            <a:miter lim="800000"/>
            <a:headEnd/>
            <a:tailEnd/>
          </a:ln>
        </p:spPr>
      </p:sp>
      <p:sp>
        <p:nvSpPr>
          <p:cNvPr id="288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88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5EA875B-EA9F-4250-900A-DE7BA4FA4040}" type="slidenum">
              <a:rPr lang="en-US"/>
              <a:pPr fontAlgn="base">
                <a:spcBef>
                  <a:spcPct val="0"/>
                </a:spcBef>
                <a:spcAft>
                  <a:spcPct val="0"/>
                </a:spcAft>
              </a:pPr>
              <a:t>147</a:t>
            </a:fld>
            <a:endParaRPr lang="en-US"/>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Slide Image Placeholder 1"/>
          <p:cNvSpPr>
            <a:spLocks noGrp="1" noRot="1" noChangeAspect="1" noTextEdit="1"/>
          </p:cNvSpPr>
          <p:nvPr>
            <p:ph type="sldImg"/>
          </p:nvPr>
        </p:nvSpPr>
        <p:spPr bwMode="auto">
          <a:noFill/>
          <a:ln>
            <a:solidFill>
              <a:srgbClr val="000000"/>
            </a:solidFill>
            <a:miter lim="800000"/>
            <a:headEnd/>
            <a:tailEnd/>
          </a:ln>
        </p:spPr>
      </p:sp>
      <p:sp>
        <p:nvSpPr>
          <p:cNvPr id="2897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89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573A807-AA93-4F82-9223-435886519E98}" type="slidenum">
              <a:rPr lang="en-US"/>
              <a:pPr fontAlgn="base">
                <a:spcBef>
                  <a:spcPct val="0"/>
                </a:spcBef>
                <a:spcAft>
                  <a:spcPct val="0"/>
                </a:spcAft>
              </a:pPr>
              <a:t>148</a:t>
            </a:fld>
            <a:endParaRPr lang="en-US"/>
          </a:p>
        </p:txBody>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Slide Image Placeholder 1"/>
          <p:cNvSpPr>
            <a:spLocks noGrp="1" noRot="1" noChangeAspect="1" noTextEdit="1"/>
          </p:cNvSpPr>
          <p:nvPr>
            <p:ph type="sldImg"/>
          </p:nvPr>
        </p:nvSpPr>
        <p:spPr bwMode="auto">
          <a:noFill/>
          <a:ln>
            <a:solidFill>
              <a:srgbClr val="000000"/>
            </a:solidFill>
            <a:miter lim="800000"/>
            <a:headEnd/>
            <a:tailEnd/>
          </a:ln>
        </p:spPr>
      </p:sp>
      <p:sp>
        <p:nvSpPr>
          <p:cNvPr id="2908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90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475FAC2-03B4-409B-AA22-91CCE52A5871}" type="slidenum">
              <a:rPr lang="en-US"/>
              <a:pPr fontAlgn="base">
                <a:spcBef>
                  <a:spcPct val="0"/>
                </a:spcBef>
                <a:spcAft>
                  <a:spcPct val="0"/>
                </a:spcAft>
              </a:pPr>
              <a:t>149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bwMode="auto">
          <a:noFill/>
          <a:ln>
            <a:solidFill>
              <a:srgbClr val="000000"/>
            </a:solidFill>
            <a:miter lim="800000"/>
            <a:headEnd/>
            <a:tailEnd/>
          </a:ln>
        </p:spPr>
      </p:sp>
      <p:sp>
        <p:nvSpPr>
          <p:cNvPr id="1658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65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AB140D-324A-4C8D-989B-6A8DBA2AB319}" type="slidenum">
              <a:rPr lang="en-US"/>
              <a:pPr fontAlgn="base">
                <a:spcBef>
                  <a:spcPct val="0"/>
                </a:spcBef>
                <a:spcAft>
                  <a:spcPct val="0"/>
                </a:spcAft>
              </a:pPr>
              <a:t>15</a:t>
            </a:fld>
            <a:endParaRPr lang="en-US"/>
          </a:p>
        </p:txBody>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Slide Image Placeholder 1"/>
          <p:cNvSpPr>
            <a:spLocks noGrp="1" noRot="1" noChangeAspect="1" noTextEdit="1"/>
          </p:cNvSpPr>
          <p:nvPr>
            <p:ph type="sldImg"/>
          </p:nvPr>
        </p:nvSpPr>
        <p:spPr bwMode="auto">
          <a:noFill/>
          <a:ln>
            <a:solidFill>
              <a:srgbClr val="000000"/>
            </a:solidFill>
            <a:miter lim="800000"/>
            <a:headEnd/>
            <a:tailEnd/>
          </a:ln>
        </p:spPr>
      </p:sp>
      <p:sp>
        <p:nvSpPr>
          <p:cNvPr id="2918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dirty="0" smtClean="0">
                <a:sym typeface="Symbol" pitchFamily="18" charset="2"/>
              </a:rPr>
              <a:t></a:t>
            </a:r>
            <a:r>
              <a:rPr lang="en-US" sz="1000" dirty="0" smtClean="0"/>
              <a:t>DEFINITELY NOT TRUE…  DOUBTFUL…  SOMEWHAT TRUE…  TRUE … VERY TRUE</a:t>
            </a:r>
          </a:p>
          <a:p>
            <a:pPr>
              <a:spcBef>
                <a:spcPct val="0"/>
              </a:spcBef>
            </a:pPr>
            <a:r>
              <a:rPr lang="en-US" sz="1000" dirty="0" smtClean="0"/>
              <a:t>                </a:t>
            </a:r>
            <a:r>
              <a:rPr lang="en-US" sz="1000" baseline="0" dirty="0" smtClean="0"/>
              <a:t>      </a:t>
            </a:r>
            <a:r>
              <a:rPr lang="en-US" sz="1000" dirty="0" smtClean="0"/>
              <a:t>1                      2                       3                      4                   5 </a:t>
            </a:r>
          </a:p>
        </p:txBody>
      </p:sp>
      <p:sp>
        <p:nvSpPr>
          <p:cNvPr id="291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0703604-0D4B-4ED3-ABBD-1FFDC1E8F42D}" type="slidenum">
              <a:rPr lang="en-US"/>
              <a:pPr fontAlgn="base">
                <a:spcBef>
                  <a:spcPct val="0"/>
                </a:spcBef>
                <a:spcAft>
                  <a:spcPct val="0"/>
                </a:spcAft>
              </a:pPr>
              <a:t>150</a:t>
            </a:fld>
            <a:endParaRPr lang="en-US"/>
          </a:p>
        </p:txBody>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ide Image Placeholder 1"/>
          <p:cNvSpPr>
            <a:spLocks noGrp="1" noRot="1" noChangeAspect="1" noTextEdit="1"/>
          </p:cNvSpPr>
          <p:nvPr>
            <p:ph type="sldImg"/>
          </p:nvPr>
        </p:nvSpPr>
        <p:spPr bwMode="auto">
          <a:noFill/>
          <a:ln>
            <a:solidFill>
              <a:srgbClr val="000000"/>
            </a:solidFill>
            <a:miter lim="800000"/>
            <a:headEnd/>
            <a:tailEnd/>
          </a:ln>
        </p:spPr>
      </p:sp>
      <p:sp>
        <p:nvSpPr>
          <p:cNvPr id="2928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z="1000" smtClean="0"/>
          </a:p>
        </p:txBody>
      </p:sp>
      <p:sp>
        <p:nvSpPr>
          <p:cNvPr id="292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32338BD-D036-483E-8028-7554CA9D2F52}" type="slidenum">
              <a:rPr lang="en-US"/>
              <a:pPr fontAlgn="base">
                <a:spcBef>
                  <a:spcPct val="0"/>
                </a:spcBef>
                <a:spcAft>
                  <a:spcPct val="0"/>
                </a:spcAft>
              </a:pPr>
              <a:t>151</a:t>
            </a:fld>
            <a:endParaRPr lang="en-US"/>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Slide Image Placeholder 1"/>
          <p:cNvSpPr>
            <a:spLocks noGrp="1" noRot="1" noChangeAspect="1" noTextEdit="1"/>
          </p:cNvSpPr>
          <p:nvPr>
            <p:ph type="sldImg"/>
          </p:nvPr>
        </p:nvSpPr>
        <p:spPr bwMode="auto">
          <a:noFill/>
          <a:ln>
            <a:solidFill>
              <a:srgbClr val="000000"/>
            </a:solidFill>
            <a:miter lim="800000"/>
            <a:headEnd/>
            <a:tailEnd/>
          </a:ln>
        </p:spPr>
      </p:sp>
      <p:sp>
        <p:nvSpPr>
          <p:cNvPr id="2938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dirty="0" smtClean="0"/>
              <a:t>1. </a:t>
            </a:r>
            <a:r>
              <a:rPr lang="en-US" sz="1000" b="1" dirty="0" smtClean="0"/>
              <a:t>A DICTIONARY OF PHILOSOPHY</a:t>
            </a:r>
            <a:r>
              <a:rPr lang="en-US" sz="1000" dirty="0" smtClean="0"/>
              <a:t>, T. Mautner (ed.) Blackwell Publishers Inc.; Cambridge, Mass., 1996. </a:t>
            </a:r>
          </a:p>
          <a:p>
            <a:pPr>
              <a:spcBef>
                <a:spcPct val="0"/>
              </a:spcBef>
            </a:pPr>
            <a:endParaRPr lang="en-US" sz="1000" dirty="0" smtClean="0"/>
          </a:p>
          <a:p>
            <a:pPr>
              <a:spcBef>
                <a:spcPct val="0"/>
              </a:spcBef>
            </a:pPr>
            <a:r>
              <a:rPr lang="en-US" sz="1000" dirty="0" smtClean="0"/>
              <a:t>2. </a:t>
            </a:r>
            <a:r>
              <a:rPr lang="en-US" sz="1000" dirty="0" err="1" smtClean="0"/>
              <a:t>Dancy</a:t>
            </a:r>
            <a:r>
              <a:rPr lang="en-US" sz="1000" dirty="0" smtClean="0"/>
              <a:t>, J. (1993): Intuitionism. In: </a:t>
            </a:r>
            <a:r>
              <a:rPr lang="en-US" sz="1000" b="1" dirty="0" smtClean="0"/>
              <a:t>A COMPANION TO ETHICS</a:t>
            </a:r>
            <a:r>
              <a:rPr lang="en-US" sz="1000" dirty="0" smtClean="0"/>
              <a:t>, P. Singer (ed.) Blackwell Publishers Inc., pp.411--420. </a:t>
            </a:r>
          </a:p>
          <a:p>
            <a:pPr>
              <a:spcBef>
                <a:spcPct val="0"/>
              </a:spcBef>
            </a:pPr>
            <a:endParaRPr lang="en-US" dirty="0" smtClean="0"/>
          </a:p>
        </p:txBody>
      </p:sp>
      <p:sp>
        <p:nvSpPr>
          <p:cNvPr id="293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02059C8-8DCF-4228-8635-5DCCB7D8CD9F}" type="slidenum">
              <a:rPr lang="en-US"/>
              <a:pPr fontAlgn="base">
                <a:spcBef>
                  <a:spcPct val="0"/>
                </a:spcBef>
                <a:spcAft>
                  <a:spcPct val="0"/>
                </a:spcAft>
              </a:pPr>
              <a:t>152</a:t>
            </a:fld>
            <a:endParaRPr lang="en-US"/>
          </a:p>
        </p:txBody>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Slide Image Placeholder 1"/>
          <p:cNvSpPr>
            <a:spLocks noGrp="1" noRot="1" noChangeAspect="1" noTextEdit="1"/>
          </p:cNvSpPr>
          <p:nvPr>
            <p:ph type="sldImg"/>
          </p:nvPr>
        </p:nvSpPr>
        <p:spPr bwMode="auto">
          <a:noFill/>
          <a:ln>
            <a:solidFill>
              <a:srgbClr val="000000"/>
            </a:solidFill>
            <a:miter lim="800000"/>
            <a:headEnd/>
            <a:tailEnd/>
          </a:ln>
        </p:spPr>
      </p:sp>
      <p:sp>
        <p:nvSpPr>
          <p:cNvPr id="2949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smtClean="0"/>
              <a:t>3. Rawls, J. (1971): </a:t>
            </a:r>
            <a:r>
              <a:rPr lang="en-US" sz="1000" b="1" smtClean="0"/>
              <a:t>A THEORY OF JUSTICE</a:t>
            </a:r>
            <a:r>
              <a:rPr lang="en-US" sz="1000" smtClean="0"/>
              <a:t>. Belknap Press of Harvard University Press; Cambridge, Mass.pp. 34-35. </a:t>
            </a:r>
          </a:p>
          <a:p>
            <a:pPr>
              <a:spcBef>
                <a:spcPct val="0"/>
              </a:spcBef>
            </a:pPr>
            <a:endParaRPr lang="en-US" smtClean="0"/>
          </a:p>
        </p:txBody>
      </p:sp>
      <p:sp>
        <p:nvSpPr>
          <p:cNvPr id="294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CFC4DEE-67C9-4867-A3FA-E9322473A41E}" type="slidenum">
              <a:rPr lang="en-US"/>
              <a:pPr fontAlgn="base">
                <a:spcBef>
                  <a:spcPct val="0"/>
                </a:spcBef>
                <a:spcAft>
                  <a:spcPct val="0"/>
                </a:spcAft>
              </a:pPr>
              <a:t>153</a:t>
            </a:fld>
            <a:endParaRPr lang="en-US"/>
          </a:p>
        </p:txBody>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Slide Image Placeholder 1"/>
          <p:cNvSpPr>
            <a:spLocks noGrp="1" noRot="1" noChangeAspect="1" noTextEdit="1"/>
          </p:cNvSpPr>
          <p:nvPr>
            <p:ph type="sldImg"/>
          </p:nvPr>
        </p:nvSpPr>
        <p:spPr bwMode="auto">
          <a:noFill/>
          <a:ln>
            <a:solidFill>
              <a:srgbClr val="000000"/>
            </a:solidFill>
            <a:miter lim="800000"/>
            <a:headEnd/>
            <a:tailEnd/>
          </a:ln>
        </p:spPr>
      </p:sp>
      <p:sp>
        <p:nvSpPr>
          <p:cNvPr id="2959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95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8E684EA-8A8F-43C0-89A8-9B8BD9B1A261}" type="slidenum">
              <a:rPr lang="en-US"/>
              <a:pPr fontAlgn="base">
                <a:spcBef>
                  <a:spcPct val="0"/>
                </a:spcBef>
                <a:spcAft>
                  <a:spcPct val="0"/>
                </a:spcAft>
              </a:pPr>
              <a:t>154</a:t>
            </a:fld>
            <a:endParaRPr lang="en-US"/>
          </a:p>
        </p:txBody>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Slide Image Placeholder 1"/>
          <p:cNvSpPr>
            <a:spLocks noGrp="1" noRot="1" noChangeAspect="1" noTextEdit="1"/>
          </p:cNvSpPr>
          <p:nvPr>
            <p:ph type="sldImg"/>
          </p:nvPr>
        </p:nvSpPr>
        <p:spPr bwMode="auto">
          <a:noFill/>
          <a:ln>
            <a:solidFill>
              <a:srgbClr val="000000"/>
            </a:solidFill>
            <a:miter lim="800000"/>
            <a:headEnd/>
            <a:tailEnd/>
          </a:ln>
        </p:spPr>
      </p:sp>
      <p:sp>
        <p:nvSpPr>
          <p:cNvPr id="2969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smtClean="0"/>
              <a:t>1. Pidgen, C.R. (1993) Naturalism. In: P.Singer (ed.) </a:t>
            </a:r>
            <a:r>
              <a:rPr lang="en-US" sz="1000" b="1" smtClean="0"/>
              <a:t>A COMPANION TO ETHICS</a:t>
            </a:r>
            <a:r>
              <a:rPr lang="en-US" sz="1000" smtClean="0"/>
              <a:t>, Cambridge, Mass: </a:t>
            </a:r>
          </a:p>
          <a:p>
            <a:pPr>
              <a:spcBef>
                <a:spcPct val="0"/>
              </a:spcBef>
            </a:pPr>
            <a:r>
              <a:rPr lang="en-US" sz="1000" smtClean="0"/>
              <a:t>Blackwell Publishers. pp. 421-431. </a:t>
            </a:r>
          </a:p>
          <a:p>
            <a:pPr>
              <a:spcBef>
                <a:spcPct val="0"/>
              </a:spcBef>
            </a:pPr>
            <a:endParaRPr lang="en-US" sz="1000" smtClean="0"/>
          </a:p>
          <a:p>
            <a:pPr>
              <a:spcBef>
                <a:spcPct val="0"/>
              </a:spcBef>
            </a:pPr>
            <a:r>
              <a:rPr lang="en-US" sz="1000" smtClean="0"/>
              <a:t>2. Midgley, M. (1993) The origin of ethics. In: P. Singer (ed.) </a:t>
            </a:r>
            <a:r>
              <a:rPr lang="en-US" sz="1000" b="1" smtClean="0"/>
              <a:t>A COMPANION TO ETHICS </a:t>
            </a:r>
            <a:r>
              <a:rPr lang="en-US" sz="1000" smtClean="0"/>
              <a:t>Cambridge, Mass: Blackwell Publishers. pp. 3-13. </a:t>
            </a:r>
          </a:p>
          <a:p>
            <a:pPr>
              <a:spcBef>
                <a:spcPct val="0"/>
              </a:spcBef>
            </a:pPr>
            <a:endParaRPr lang="en-US" smtClean="0"/>
          </a:p>
        </p:txBody>
      </p:sp>
      <p:sp>
        <p:nvSpPr>
          <p:cNvPr id="296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4068ADF-68A6-41AF-9287-081A307DC9B5}" type="slidenum">
              <a:rPr lang="en-US"/>
              <a:pPr fontAlgn="base">
                <a:spcBef>
                  <a:spcPct val="0"/>
                </a:spcBef>
                <a:spcAft>
                  <a:spcPct val="0"/>
                </a:spcAft>
              </a:pPr>
              <a:t>155</a:t>
            </a:fld>
            <a:endParaRPr lang="en-US"/>
          </a:p>
        </p:txBody>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Slide Image Placeholder 1"/>
          <p:cNvSpPr>
            <a:spLocks noGrp="1" noRot="1" noChangeAspect="1" noTextEdit="1"/>
          </p:cNvSpPr>
          <p:nvPr>
            <p:ph type="sldImg"/>
          </p:nvPr>
        </p:nvSpPr>
        <p:spPr bwMode="auto">
          <a:noFill/>
          <a:ln>
            <a:solidFill>
              <a:srgbClr val="000000"/>
            </a:solidFill>
            <a:miter lim="800000"/>
            <a:headEnd/>
            <a:tailEnd/>
          </a:ln>
        </p:spPr>
      </p:sp>
      <p:sp>
        <p:nvSpPr>
          <p:cNvPr id="2979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smtClean="0"/>
              <a:t>1. </a:t>
            </a:r>
            <a:r>
              <a:rPr lang="en-US" sz="1000" b="1" smtClean="0"/>
              <a:t>A DICTIONARY OF PHILOSOPHY</a:t>
            </a:r>
            <a:r>
              <a:rPr lang="en-US" sz="1000" smtClean="0"/>
              <a:t>, T. Mautner (ed.) Blackwell Publishers Inc.; Cambridge, Mass.,1996. </a:t>
            </a:r>
          </a:p>
          <a:p>
            <a:pPr>
              <a:spcBef>
                <a:spcPct val="0"/>
              </a:spcBef>
            </a:pPr>
            <a:endParaRPr lang="en-US" sz="1000" smtClean="0"/>
          </a:p>
          <a:p>
            <a:pPr>
              <a:spcBef>
                <a:spcPct val="0"/>
              </a:spcBef>
            </a:pPr>
            <a:r>
              <a:rPr lang="en-US" sz="1000" smtClean="0"/>
              <a:t>2. Pidgen, C.R. (1993) Naturalism. In: P. Singer (ed.) </a:t>
            </a:r>
            <a:r>
              <a:rPr lang="en-US" sz="1000" b="1" smtClean="0"/>
              <a:t>A COMPANION TO ETHICS</a:t>
            </a:r>
            <a:r>
              <a:rPr lang="en-US" sz="1000" smtClean="0"/>
              <a:t>, Cambridge, Mass: </a:t>
            </a:r>
          </a:p>
          <a:p>
            <a:pPr>
              <a:spcBef>
                <a:spcPct val="0"/>
              </a:spcBef>
            </a:pPr>
            <a:r>
              <a:rPr lang="en-US" sz="1000" smtClean="0"/>
              <a:t>Blackwell Publishers. pp. 421-431.</a:t>
            </a:r>
          </a:p>
          <a:p>
            <a:pPr>
              <a:spcBef>
                <a:spcPct val="0"/>
              </a:spcBef>
            </a:pPr>
            <a:endParaRPr lang="en-US" smtClean="0"/>
          </a:p>
        </p:txBody>
      </p:sp>
      <p:sp>
        <p:nvSpPr>
          <p:cNvPr id="297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8ECA0EC-49D3-4171-94B2-0FC0622D1CCE}" type="slidenum">
              <a:rPr lang="en-US"/>
              <a:pPr fontAlgn="base">
                <a:spcBef>
                  <a:spcPct val="0"/>
                </a:spcBef>
                <a:spcAft>
                  <a:spcPct val="0"/>
                </a:spcAft>
              </a:pPr>
              <a:t>156</a:t>
            </a:fld>
            <a:endParaRPr lang="en-US"/>
          </a:p>
        </p:txBody>
      </p:sp>
    </p:spTree>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Slide Image Placeholder 1"/>
          <p:cNvSpPr>
            <a:spLocks noGrp="1" noRot="1" noChangeAspect="1" noTextEdit="1"/>
          </p:cNvSpPr>
          <p:nvPr>
            <p:ph type="sldImg"/>
          </p:nvPr>
        </p:nvSpPr>
        <p:spPr bwMode="auto">
          <a:noFill/>
          <a:ln>
            <a:solidFill>
              <a:srgbClr val="000000"/>
            </a:solidFill>
            <a:miter lim="800000"/>
            <a:headEnd/>
            <a:tailEnd/>
          </a:ln>
        </p:spPr>
      </p:sp>
      <p:sp>
        <p:nvSpPr>
          <p:cNvPr id="2990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smtClean="0"/>
              <a:t>Austen J (1816/1981): </a:t>
            </a:r>
            <a:r>
              <a:rPr lang="en-US" sz="1000" b="1" smtClean="0"/>
              <a:t>Emma. </a:t>
            </a:r>
            <a:r>
              <a:rPr lang="en-US" sz="1000" smtClean="0"/>
              <a:t>New York: Bantam Books.</a:t>
            </a:r>
            <a:endParaRPr lang="en-US" sz="1000" b="1" smtClean="0"/>
          </a:p>
          <a:p>
            <a:pPr>
              <a:spcBef>
                <a:spcPct val="0"/>
              </a:spcBef>
            </a:pPr>
            <a:endParaRPr lang="en-US" smtClean="0"/>
          </a:p>
          <a:p>
            <a:pPr>
              <a:spcBef>
                <a:spcPct val="0"/>
              </a:spcBef>
            </a:pPr>
            <a:endParaRPr lang="en-US" smtClean="0"/>
          </a:p>
        </p:txBody>
      </p:sp>
      <p:sp>
        <p:nvSpPr>
          <p:cNvPr id="299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7EE144-026B-44D9-8EE4-4CFABB1C8286}" type="slidenum">
              <a:rPr lang="en-US"/>
              <a:pPr fontAlgn="base">
                <a:spcBef>
                  <a:spcPct val="0"/>
                </a:spcBef>
                <a:spcAft>
                  <a:spcPct val="0"/>
                </a:spcAft>
              </a:pPr>
              <a:t>157</a:t>
            </a:fld>
            <a:endParaRPr lang="en-US"/>
          </a:p>
        </p:txBody>
      </p:sp>
    </p:spTree>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Slide Image Placeholder 1"/>
          <p:cNvSpPr>
            <a:spLocks noGrp="1" noRot="1" noChangeAspect="1" noTextEdit="1"/>
          </p:cNvSpPr>
          <p:nvPr>
            <p:ph type="sldImg"/>
          </p:nvPr>
        </p:nvSpPr>
        <p:spPr bwMode="auto">
          <a:noFill/>
          <a:ln>
            <a:solidFill>
              <a:srgbClr val="000000"/>
            </a:solidFill>
            <a:miter lim="800000"/>
            <a:headEnd/>
            <a:tailEnd/>
          </a:ln>
        </p:spPr>
      </p:sp>
      <p:sp>
        <p:nvSpPr>
          <p:cNvPr id="3000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00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77AA3C2-9018-473C-A71B-0536B3E378FA}" type="slidenum">
              <a:rPr lang="en-US"/>
              <a:pPr fontAlgn="base">
                <a:spcBef>
                  <a:spcPct val="0"/>
                </a:spcBef>
                <a:spcAft>
                  <a:spcPct val="0"/>
                </a:spcAft>
              </a:pPr>
              <a:t>158</a:t>
            </a:fld>
            <a:endParaRPr lang="en-US"/>
          </a:p>
        </p:txBody>
      </p:sp>
    </p:spTree>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Slide Image Placeholder 1"/>
          <p:cNvSpPr>
            <a:spLocks noGrp="1" noRot="1" noChangeAspect="1" noTextEdit="1"/>
          </p:cNvSpPr>
          <p:nvPr>
            <p:ph type="sldImg"/>
          </p:nvPr>
        </p:nvSpPr>
        <p:spPr bwMode="auto">
          <a:noFill/>
          <a:ln>
            <a:solidFill>
              <a:srgbClr val="000000"/>
            </a:solidFill>
            <a:miter lim="800000"/>
            <a:headEnd/>
            <a:tailEnd/>
          </a:ln>
        </p:spPr>
      </p:sp>
      <p:sp>
        <p:nvSpPr>
          <p:cNvPr id="3010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Possible (ab)uses:</a:t>
            </a:r>
          </a:p>
          <a:p>
            <a:pPr>
              <a:spcBef>
                <a:spcPct val="0"/>
              </a:spcBef>
            </a:pPr>
            <a:endParaRPr lang="en-US" smtClean="0"/>
          </a:p>
          <a:p>
            <a:pPr>
              <a:spcBef>
                <a:spcPct val="0"/>
              </a:spcBef>
            </a:pPr>
            <a:r>
              <a:rPr lang="en-US" smtClean="0"/>
              <a:t>Screening for pedophilic tendencies in prospective clergy and teachers ??? </a:t>
            </a:r>
          </a:p>
        </p:txBody>
      </p:sp>
      <p:sp>
        <p:nvSpPr>
          <p:cNvPr id="301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B7F65B2-7E09-4156-A1FD-679849CC0171}" type="slidenum">
              <a:rPr lang="en-US"/>
              <a:pPr fontAlgn="base">
                <a:spcBef>
                  <a:spcPct val="0"/>
                </a:spcBef>
                <a:spcAft>
                  <a:spcPct val="0"/>
                </a:spcAft>
              </a:pPr>
              <a:t>159</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fontAlgn="auto">
              <a:spcBef>
                <a:spcPts val="0"/>
              </a:spcBef>
              <a:spcAft>
                <a:spcPts val="0"/>
              </a:spcAft>
              <a:buFont typeface="Arial" pitchFamily="34" charset="0"/>
              <a:buNone/>
              <a:defRPr/>
            </a:pPr>
            <a:r>
              <a:rPr lang="en-US" dirty="0" smtClean="0"/>
              <a:t>We </a:t>
            </a:r>
            <a:r>
              <a:rPr lang="en-US" cap="small" dirty="0" smtClean="0"/>
              <a:t>mused</a:t>
            </a:r>
            <a:r>
              <a:rPr lang="en-US" dirty="0" smtClean="0"/>
              <a:t>: “It would be surprising indeed if the complexities of conscience were not matched in complexity by its psychobiological basis….” And we </a:t>
            </a:r>
            <a:r>
              <a:rPr lang="en-US" cap="small" dirty="0" smtClean="0"/>
              <a:t>speculated</a:t>
            </a:r>
            <a:r>
              <a:rPr lang="en-US" dirty="0" smtClean="0"/>
              <a:t>: “There will likely be additional implications of the study of maltreatment for a more general psychobiology of conscience as </a:t>
            </a:r>
            <a:r>
              <a:rPr lang="en-US" dirty="0" err="1" smtClean="0"/>
              <a:t>neuroimaging</a:t>
            </a:r>
            <a:r>
              <a:rPr lang="en-US" dirty="0" smtClean="0"/>
              <a:t> and assessment of conscience functions in health and psychopathology become more refined.” </a:t>
            </a:r>
          </a:p>
          <a:p>
            <a:pPr fontAlgn="auto">
              <a:spcBef>
                <a:spcPts val="0"/>
              </a:spcBef>
              <a:spcAft>
                <a:spcPts val="0"/>
              </a:spcAft>
              <a:defRPr/>
            </a:pPr>
            <a:endParaRPr lang="en-US" dirty="0" smtClean="0"/>
          </a:p>
          <a:p>
            <a:pPr fontAlgn="auto">
              <a:spcBef>
                <a:spcPts val="0"/>
              </a:spcBef>
              <a:spcAft>
                <a:spcPts val="0"/>
              </a:spcAft>
              <a:defRPr/>
            </a:pPr>
            <a:r>
              <a:rPr lang="en-US" dirty="0" smtClean="0">
                <a:sym typeface="Symbol"/>
              </a:rPr>
              <a:t></a:t>
            </a:r>
            <a:r>
              <a:rPr lang="en-US" dirty="0" smtClean="0"/>
              <a:t>Galvin M, Stilwell B , </a:t>
            </a:r>
            <a:r>
              <a:rPr lang="en-US" dirty="0" err="1" smtClean="0"/>
              <a:t>Adinamis</a:t>
            </a:r>
            <a:r>
              <a:rPr lang="en-US" dirty="0" smtClean="0"/>
              <a:t> A and  Kohn A (2001):Conscience sensitive psychiatric diagnosis of maltreated children and adolescents </a:t>
            </a:r>
            <a:r>
              <a:rPr lang="en-US" b="1" dirty="0" smtClean="0"/>
              <a:t> </a:t>
            </a:r>
            <a:r>
              <a:rPr lang="en-US" b="1" cap="all" dirty="0" smtClean="0"/>
              <a:t>Conscience Works</a:t>
            </a:r>
            <a:r>
              <a:rPr lang="en-US" dirty="0" smtClean="0"/>
              <a:t>: </a:t>
            </a:r>
            <a:r>
              <a:rPr lang="en-US" b="1" i="1" dirty="0" smtClean="0"/>
              <a:t>Theory and Research</a:t>
            </a:r>
            <a:r>
              <a:rPr lang="en-US" i="1" dirty="0" smtClean="0"/>
              <a:t>.</a:t>
            </a:r>
            <a:r>
              <a:rPr lang="en-US" dirty="0" smtClean="0"/>
              <a:t>1:1-54</a:t>
            </a:r>
          </a:p>
          <a:p>
            <a:pPr fontAlgn="auto">
              <a:spcBef>
                <a:spcPts val="0"/>
              </a:spcBef>
              <a:spcAft>
                <a:spcPts val="0"/>
              </a:spcAft>
              <a:defRPr/>
            </a:pPr>
            <a:endParaRPr lang="en-US" dirty="0" smtClean="0"/>
          </a:p>
          <a:p>
            <a:pPr fontAlgn="auto">
              <a:spcBef>
                <a:spcPts val="0"/>
              </a:spcBef>
              <a:spcAft>
                <a:spcPts val="0"/>
              </a:spcAft>
              <a:defRPr/>
            </a:pPr>
            <a:r>
              <a:rPr lang="en-US" dirty="0" smtClean="0"/>
              <a:t>So much for </a:t>
            </a:r>
            <a:r>
              <a:rPr lang="en-US" cap="small" dirty="0" smtClean="0"/>
              <a:t>opining</a:t>
            </a:r>
            <a:r>
              <a:rPr lang="en-US" dirty="0" smtClean="0"/>
              <a:t>, </a:t>
            </a:r>
            <a:r>
              <a:rPr lang="en-US" cap="small" dirty="0" smtClean="0"/>
              <a:t>musing</a:t>
            </a:r>
            <a:r>
              <a:rPr lang="en-US" dirty="0" smtClean="0"/>
              <a:t> and </a:t>
            </a:r>
            <a:r>
              <a:rPr lang="en-US" cap="small" dirty="0" smtClean="0"/>
              <a:t>speculating</a:t>
            </a:r>
            <a:r>
              <a:rPr lang="en-US" dirty="0" smtClean="0"/>
              <a:t>. However much we may wish to credit our former mental activities with  prescience, we are resolved not to rest on our laurels but instead to work with diligence and keep abreast of new research.  </a:t>
            </a:r>
            <a:r>
              <a:rPr lang="de-DE" dirty="0" smtClean="0"/>
              <a:t>At the 2005 </a:t>
            </a:r>
            <a:r>
              <a:rPr lang="de-DE" b="1" dirty="0" smtClean="0"/>
              <a:t>Annual Meeting of the American Psychiatric Association (APA), </a:t>
            </a:r>
            <a:r>
              <a:rPr lang="de-DE" dirty="0" smtClean="0"/>
              <a:t>Peter Bandettini, PhD Chief of the Functional Magnetic Resonance Imaging Methods Unit for the National Institute of Mental Health</a:t>
            </a:r>
            <a:r>
              <a:rPr lang="de-DE" dirty="0" smtClean="0">
                <a:sym typeface="Symbol"/>
              </a:rPr>
              <a:t></a:t>
            </a:r>
            <a:r>
              <a:rPr lang="de-DE" dirty="0" smtClean="0"/>
              <a:t>, opened his presentation by remarking that there had been nearly exponential growth in the number of papers published on the subject of fMR-neuroimaging between 1992 (at which point there were very few) and 2004 (at which point there were more than 1700). He noted as well an ever enlarging proportion of papers dealing with higher order cognition and emotion. </a:t>
            </a:r>
          </a:p>
          <a:p>
            <a:pPr fontAlgn="auto">
              <a:spcBef>
                <a:spcPts val="0"/>
              </a:spcBef>
              <a:spcAft>
                <a:spcPts val="0"/>
              </a:spcAft>
              <a:defRPr/>
            </a:pPr>
            <a:r>
              <a:rPr lang="de-DE" dirty="0" smtClean="0"/>
              <a:t>	</a:t>
            </a:r>
          </a:p>
          <a:p>
            <a:pPr fontAlgn="auto">
              <a:spcBef>
                <a:spcPts val="0"/>
              </a:spcBef>
              <a:spcAft>
                <a:spcPts val="0"/>
              </a:spcAft>
              <a:defRPr/>
            </a:pPr>
            <a:r>
              <a:rPr lang="de-DE" dirty="0" smtClean="0">
                <a:sym typeface="Symbol"/>
              </a:rPr>
              <a:t></a:t>
            </a:r>
            <a:r>
              <a:rPr lang="de-DE" dirty="0" smtClean="0"/>
              <a:t>Bandettini P (2005): </a:t>
            </a:r>
            <a:r>
              <a:rPr lang="de-DE" i="1" dirty="0" smtClean="0"/>
              <a:t>FMRI Basics and Beyond </a:t>
            </a:r>
            <a:r>
              <a:rPr lang="de-DE" dirty="0" smtClean="0"/>
              <a:t> In </a:t>
            </a:r>
            <a:r>
              <a:rPr lang="de-DE" b="1" dirty="0" smtClean="0"/>
              <a:t>Neuroscience for the Psychiatrist Part I: Neuroimaging from Genomics to Therapy, </a:t>
            </a:r>
            <a:r>
              <a:rPr lang="de-DE" dirty="0" smtClean="0"/>
              <a:t>The Annual Meeting APA.</a:t>
            </a:r>
          </a:p>
          <a:p>
            <a:pPr fontAlgn="auto">
              <a:spcBef>
                <a:spcPts val="0"/>
              </a:spcBef>
              <a:spcAft>
                <a:spcPts val="0"/>
              </a:spcAft>
              <a:defRPr/>
            </a:pPr>
            <a:endParaRPr lang="en-US" dirty="0"/>
          </a:p>
        </p:txBody>
      </p:sp>
      <p:sp>
        <p:nvSpPr>
          <p:cNvPr id="166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E13815F-CA9E-4F89-90EE-39894C76384C}" type="slidenum">
              <a:rPr lang="en-US"/>
              <a:pPr fontAlgn="base">
                <a:spcBef>
                  <a:spcPct val="0"/>
                </a:spcBef>
                <a:spcAft>
                  <a:spcPct val="0"/>
                </a:spcAft>
              </a:pPr>
              <a:t>16</a:t>
            </a:fld>
            <a:endParaRPr lang="en-US"/>
          </a:p>
        </p:txBody>
      </p:sp>
    </p:spTree>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Slide Image Placeholder 1"/>
          <p:cNvSpPr>
            <a:spLocks noGrp="1" noRot="1" noChangeAspect="1" noTextEdit="1"/>
          </p:cNvSpPr>
          <p:nvPr>
            <p:ph type="sldImg"/>
          </p:nvPr>
        </p:nvSpPr>
        <p:spPr bwMode="auto">
          <a:noFill/>
          <a:ln>
            <a:solidFill>
              <a:srgbClr val="000000"/>
            </a:solidFill>
            <a:miter lim="800000"/>
            <a:headEnd/>
            <a:tailEnd/>
          </a:ln>
        </p:spPr>
      </p:sp>
      <p:sp>
        <p:nvSpPr>
          <p:cNvPr id="3020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02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C18F81D-6B8A-4BEC-88B6-8B3E8F3823ED}" type="slidenum">
              <a:rPr lang="en-US"/>
              <a:pPr fontAlgn="base">
                <a:spcBef>
                  <a:spcPct val="0"/>
                </a:spcBef>
                <a:spcAft>
                  <a:spcPct val="0"/>
                </a:spcAft>
              </a:pPr>
              <a:t>160</a:t>
            </a:fld>
            <a:endParaRPr lang="en-US"/>
          </a:p>
        </p:txBody>
      </p:sp>
    </p:spTree>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sz="1000" dirty="0" smtClean="0"/>
              <a:t>Possible  (</a:t>
            </a:r>
            <a:r>
              <a:rPr lang="en-US" sz="1000" dirty="0" err="1" smtClean="0"/>
              <a:t>ab</a:t>
            </a:r>
            <a:r>
              <a:rPr lang="en-US" sz="1000" dirty="0" smtClean="0"/>
              <a:t>)uses: </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t>Admission interviews augmented with functional </a:t>
            </a:r>
            <a:r>
              <a:rPr lang="en-US" sz="1000" dirty="0" err="1" smtClean="0"/>
              <a:t>neuroimaging</a:t>
            </a:r>
            <a:r>
              <a:rPr lang="en-US" sz="1000" dirty="0" smtClean="0"/>
              <a:t> for medical and other professional schools ???</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t>In our lifetime or that of our children---</a:t>
            </a:r>
          </a:p>
          <a:p>
            <a:pPr fontAlgn="auto">
              <a:spcBef>
                <a:spcPts val="0"/>
              </a:spcBef>
              <a:spcAft>
                <a:spcPts val="0"/>
              </a:spcAft>
              <a:defRPr/>
            </a:pPr>
            <a:endParaRPr lang="en-US" sz="1000" dirty="0" smtClean="0"/>
          </a:p>
          <a:p>
            <a:pPr fontAlgn="auto">
              <a:spcBef>
                <a:spcPts val="0"/>
              </a:spcBef>
              <a:spcAft>
                <a:spcPts val="0"/>
              </a:spcAft>
              <a:defRPr/>
            </a:pPr>
            <a:r>
              <a:rPr lang="en-US" sz="1000" i="1" cap="small" dirty="0" smtClean="0"/>
              <a:t>We are happy to be wrong.</a:t>
            </a:r>
            <a:endParaRPr lang="en-US" sz="1000" i="1" cap="small" dirty="0"/>
          </a:p>
        </p:txBody>
      </p:sp>
      <p:sp>
        <p:nvSpPr>
          <p:cNvPr id="303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BEAC234-76A6-4998-A49D-71500EBFD8D7}" type="slidenum">
              <a:rPr lang="en-US"/>
              <a:pPr fontAlgn="base">
                <a:spcBef>
                  <a:spcPct val="0"/>
                </a:spcBef>
                <a:spcAft>
                  <a:spcPct val="0"/>
                </a:spcAft>
              </a:pPr>
              <a:t>161</a:t>
            </a:fld>
            <a:endParaRPr lang="en-US"/>
          </a:p>
        </p:txBody>
      </p:sp>
    </p:spTree>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Slide Image Placeholder 1"/>
          <p:cNvSpPr>
            <a:spLocks noGrp="1" noRot="1" noChangeAspect="1" noTextEdit="1"/>
          </p:cNvSpPr>
          <p:nvPr>
            <p:ph type="sldImg"/>
          </p:nvPr>
        </p:nvSpPr>
        <p:spPr bwMode="auto">
          <a:noFill/>
          <a:ln>
            <a:solidFill>
              <a:srgbClr val="000000"/>
            </a:solidFill>
            <a:miter lim="800000"/>
            <a:headEnd/>
            <a:tailEnd/>
          </a:ln>
        </p:spPr>
      </p:sp>
      <p:sp>
        <p:nvSpPr>
          <p:cNvPr id="3041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04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3071D6B-FC62-4796-B0BE-DD708EAD6B56}" type="slidenum">
              <a:rPr lang="en-US"/>
              <a:pPr fontAlgn="base">
                <a:spcBef>
                  <a:spcPct val="0"/>
                </a:spcBef>
                <a:spcAft>
                  <a:spcPct val="0"/>
                </a:spcAft>
              </a:pPr>
              <a:t>162</a:t>
            </a:fld>
            <a:endParaRPr lang="en-US"/>
          </a:p>
        </p:txBody>
      </p:sp>
    </p:spTree>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Slide Image Placeholder 1"/>
          <p:cNvSpPr>
            <a:spLocks noGrp="1" noRot="1" noChangeAspect="1" noTextEdit="1"/>
          </p:cNvSpPr>
          <p:nvPr>
            <p:ph type="sldImg"/>
          </p:nvPr>
        </p:nvSpPr>
        <p:spPr bwMode="auto">
          <a:noFill/>
          <a:ln>
            <a:solidFill>
              <a:srgbClr val="000000"/>
            </a:solidFill>
            <a:miter lim="800000"/>
            <a:headEnd/>
            <a:tailEnd/>
          </a:ln>
        </p:spPr>
      </p:sp>
      <p:sp>
        <p:nvSpPr>
          <p:cNvPr id="3051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05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0E5B73D-BCCA-49CD-B163-34964B275066}" type="slidenum">
              <a:rPr lang="en-US"/>
              <a:pPr fontAlgn="base">
                <a:spcBef>
                  <a:spcPct val="0"/>
                </a:spcBef>
                <a:spcAft>
                  <a:spcPct val="0"/>
                </a:spcAft>
              </a:pPr>
              <a:t>163</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dirty="0" smtClean="0"/>
              <a:t>There was a time when many researchers, even in developmental moral psychology, would scrupulously avoid </a:t>
            </a:r>
            <a:r>
              <a:rPr lang="en-US" cap="small" dirty="0" smtClean="0"/>
              <a:t>conscience language </a:t>
            </a:r>
            <a:r>
              <a:rPr lang="en-US" dirty="0" smtClean="0"/>
              <a:t>in interpreting their findings.  In a presentation in 1997</a:t>
            </a:r>
            <a:r>
              <a:rPr lang="en-US" dirty="0" smtClean="0">
                <a:sym typeface="Symbol"/>
              </a:rPr>
              <a:t></a:t>
            </a:r>
            <a:r>
              <a:rPr lang="en-US" dirty="0" smtClean="0"/>
              <a:t>, we bemoaned the conditions of scholarship which then obtained, declaring that:</a:t>
            </a:r>
          </a:p>
          <a:p>
            <a:pPr fontAlgn="auto">
              <a:spcBef>
                <a:spcPts val="0"/>
              </a:spcBef>
              <a:spcAft>
                <a:spcPts val="0"/>
              </a:spcAft>
              <a:defRPr/>
            </a:pPr>
            <a:r>
              <a:rPr lang="en-US" dirty="0" smtClean="0"/>
              <a:t> “… [P]</a:t>
            </a:r>
            <a:r>
              <a:rPr lang="en-US" dirty="0" err="1" smtClean="0"/>
              <a:t>sychology</a:t>
            </a:r>
            <a:r>
              <a:rPr lang="en-US" dirty="0" smtClean="0"/>
              <a:t> [had] suffered long enough from a reduction of inner states to just two respectable ones: cognitions...</a:t>
            </a:r>
          </a:p>
          <a:p>
            <a:pPr fontAlgn="auto">
              <a:spcBef>
                <a:spcPts val="0"/>
              </a:spcBef>
              <a:spcAft>
                <a:spcPts val="0"/>
              </a:spcAft>
              <a:defRPr/>
            </a:pPr>
            <a:endParaRPr lang="en-US" dirty="0"/>
          </a:p>
        </p:txBody>
      </p:sp>
      <p:sp>
        <p:nvSpPr>
          <p:cNvPr id="167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7CC247B-AB66-4383-A436-DFF6FAA44F21}" type="slidenum">
              <a:rPr lang="en-US"/>
              <a:pPr fontAlgn="base">
                <a:spcBef>
                  <a:spcPct val="0"/>
                </a:spcBef>
                <a:spcAft>
                  <a:spcPct val="0"/>
                </a:spcAft>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bwMode="auto">
          <a:noFill/>
          <a:ln>
            <a:solidFill>
              <a:srgbClr val="000000"/>
            </a:solidFill>
            <a:miter lim="800000"/>
            <a:headEnd/>
            <a:tailEnd/>
          </a:ln>
        </p:spPr>
      </p:sp>
      <p:sp>
        <p:nvSpPr>
          <p:cNvPr id="1689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 and affects.”</a:t>
            </a:r>
          </a:p>
        </p:txBody>
      </p:sp>
      <p:sp>
        <p:nvSpPr>
          <p:cNvPr id="168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6F042EA-D773-47C1-9265-3B5EFEE69924}" type="slidenum">
              <a:rPr lang="en-US"/>
              <a:pPr fontAlgn="base">
                <a:spcBef>
                  <a:spcPct val="0"/>
                </a:spcBef>
                <a:spcAft>
                  <a:spcPct val="0"/>
                </a:spcAft>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sz="1000" dirty="0" smtClean="0"/>
              <a:t> </a:t>
            </a:r>
            <a:r>
              <a:rPr lang="en-US" sz="1000" b="1" dirty="0" smtClean="0"/>
              <a:t>A Different Black Box, One in Transformation</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t>Counting our blessings, we nonetheless allowed that we should be grateful insofar as</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t>“…any </a:t>
            </a:r>
            <a:r>
              <a:rPr lang="en-US" sz="1000" cap="small" dirty="0" smtClean="0"/>
              <a:t>inner states</a:t>
            </a:r>
            <a:r>
              <a:rPr lang="en-US" sz="1000" dirty="0" smtClean="0"/>
              <a:t> had [had] their respectability restored after what [had] happened to them historically….” </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t>A process depicted in this slide we showed in 1997.</a:t>
            </a:r>
          </a:p>
          <a:p>
            <a:pPr fontAlgn="auto">
              <a:spcBef>
                <a:spcPts val="0"/>
              </a:spcBef>
              <a:spcAft>
                <a:spcPts val="0"/>
              </a:spcAft>
              <a:defRPr/>
            </a:pPr>
            <a:endParaRPr lang="en-US" sz="1000" dirty="0"/>
          </a:p>
        </p:txBody>
      </p:sp>
      <p:sp>
        <p:nvSpPr>
          <p:cNvPr id="169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6D268AA-AF70-49F3-B51E-BDF03C09966D}" type="slidenum">
              <a:rPr lang="en-US"/>
              <a:pPr fontAlgn="base">
                <a:spcBef>
                  <a:spcPct val="0"/>
                </a:spcBef>
                <a:spcAft>
                  <a:spcPct val="0"/>
                </a:spcAft>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25000" lnSpcReduction="20000"/>
          </a:bodyPr>
          <a:lstStyle/>
          <a:p>
            <a:pPr fontAlgn="auto">
              <a:spcBef>
                <a:spcPts val="0"/>
              </a:spcBef>
              <a:spcAft>
                <a:spcPts val="0"/>
              </a:spcAft>
              <a:defRPr/>
            </a:pPr>
            <a:r>
              <a:rPr lang="en-US" sz="4000" b="1" dirty="0" smtClean="0"/>
              <a:t>Frontispiece: Images of Conscience and Images of the Brain.</a:t>
            </a:r>
          </a:p>
          <a:p>
            <a:pPr fontAlgn="auto">
              <a:spcBef>
                <a:spcPts val="0"/>
              </a:spcBef>
              <a:spcAft>
                <a:spcPts val="0"/>
              </a:spcAft>
              <a:defRPr/>
            </a:pPr>
            <a:r>
              <a:rPr lang="en-US" sz="4000" dirty="0" smtClean="0"/>
              <a:t>In this presentation, we rely upon imagery from the </a:t>
            </a:r>
            <a:r>
              <a:rPr lang="en-US" sz="4000" b="1" dirty="0" smtClean="0"/>
              <a:t>IU Conscience Project</a:t>
            </a:r>
            <a:r>
              <a:rPr lang="en-US" sz="4000" dirty="0" smtClean="0">
                <a:sym typeface="Symbol"/>
              </a:rPr>
              <a:t></a:t>
            </a:r>
            <a:r>
              <a:rPr lang="en-US" sz="4000" b="1" dirty="0" smtClean="0"/>
              <a:t> </a:t>
            </a:r>
            <a:r>
              <a:rPr lang="en-US" sz="4000" dirty="0" smtClean="0"/>
              <a:t>and upon images available in the public domain</a:t>
            </a:r>
            <a:r>
              <a:rPr lang="en-US" sz="4000" dirty="0" smtClean="0">
                <a:sym typeface="Symbol"/>
              </a:rPr>
              <a:t></a:t>
            </a:r>
            <a:r>
              <a:rPr lang="en-US" sz="4000" dirty="0" smtClean="0"/>
              <a:t> to assist in showing approximate locations interpreted from texts and tabulated data within the articles under review. Some of the articles contain visual representations of findings localized with much more specificity within the brain regions of interest than will be shown in our presentation.</a:t>
            </a:r>
          </a:p>
          <a:p>
            <a:pPr fontAlgn="auto">
              <a:spcBef>
                <a:spcPts val="0"/>
              </a:spcBef>
              <a:spcAft>
                <a:spcPts val="0"/>
              </a:spcAft>
              <a:defRPr/>
            </a:pPr>
            <a:endParaRPr lang="en-US" sz="4000" dirty="0" smtClean="0"/>
          </a:p>
          <a:p>
            <a:pPr fontAlgn="auto">
              <a:spcBef>
                <a:spcPts val="0"/>
              </a:spcBef>
              <a:spcAft>
                <a:spcPts val="0"/>
              </a:spcAft>
              <a:defRPr/>
            </a:pPr>
            <a:r>
              <a:rPr lang="en-US" sz="4000" b="1" dirty="0" smtClean="0"/>
              <a:t>Lateral Images:</a:t>
            </a:r>
          </a:p>
          <a:p>
            <a:pPr fontAlgn="auto">
              <a:spcBef>
                <a:spcPts val="0"/>
              </a:spcBef>
              <a:spcAft>
                <a:spcPts val="0"/>
              </a:spcAft>
              <a:defRPr/>
            </a:pPr>
            <a:r>
              <a:rPr lang="en-US" sz="4000" dirty="0" smtClean="0"/>
              <a:t>Drawings of conscience by children and adolescents.</a:t>
            </a:r>
            <a:r>
              <a:rPr lang="en-US" sz="4000" dirty="0" smtClean="0">
                <a:sym typeface="Symbol"/>
              </a:rPr>
              <a:t></a:t>
            </a:r>
            <a:endParaRPr lang="en-US" sz="4000" b="1" dirty="0" smtClean="0"/>
          </a:p>
          <a:p>
            <a:pPr fontAlgn="auto">
              <a:spcBef>
                <a:spcPts val="0"/>
              </a:spcBef>
              <a:spcAft>
                <a:spcPts val="0"/>
              </a:spcAft>
              <a:defRPr/>
            </a:pPr>
            <a:endParaRPr lang="en-US" sz="4000" b="1" dirty="0" smtClean="0"/>
          </a:p>
          <a:p>
            <a:pPr fontAlgn="auto">
              <a:spcBef>
                <a:spcPts val="0"/>
              </a:spcBef>
              <a:spcAft>
                <a:spcPts val="0"/>
              </a:spcAft>
              <a:defRPr/>
            </a:pPr>
            <a:r>
              <a:rPr lang="en-US" sz="4000" b="1" dirty="0" smtClean="0"/>
              <a:t>Central Images </a:t>
            </a:r>
            <a:r>
              <a:rPr lang="en-US" sz="4000" dirty="0" smtClean="0"/>
              <a:t>from top to bottom</a:t>
            </a:r>
            <a:r>
              <a:rPr lang="en-US" sz="4000" dirty="0" smtClean="0">
                <a:sym typeface="Symbol"/>
              </a:rPr>
              <a:t></a:t>
            </a:r>
            <a:r>
              <a:rPr lang="en-US" sz="4000" dirty="0" smtClean="0"/>
              <a:t>:</a:t>
            </a:r>
          </a:p>
          <a:p>
            <a:pPr fontAlgn="auto">
              <a:spcBef>
                <a:spcPts val="0"/>
              </a:spcBef>
              <a:spcAft>
                <a:spcPts val="0"/>
              </a:spcAft>
              <a:defRPr/>
            </a:pPr>
            <a:endParaRPr lang="en-US" sz="4000" dirty="0" smtClean="0"/>
          </a:p>
          <a:p>
            <a:pPr fontAlgn="auto">
              <a:spcBef>
                <a:spcPts val="0"/>
              </a:spcBef>
              <a:spcAft>
                <a:spcPts val="0"/>
              </a:spcAft>
              <a:defRPr/>
            </a:pPr>
            <a:r>
              <a:rPr lang="en-US" sz="4000" b="1" dirty="0" err="1" smtClean="0"/>
              <a:t>Brodmann</a:t>
            </a:r>
            <a:r>
              <a:rPr lang="en-US" sz="4000" b="1" dirty="0" smtClean="0"/>
              <a:t> area  (BA)11</a:t>
            </a:r>
          </a:p>
          <a:p>
            <a:pPr fontAlgn="auto">
              <a:spcBef>
                <a:spcPts val="0"/>
              </a:spcBef>
              <a:spcAft>
                <a:spcPts val="0"/>
              </a:spcAft>
              <a:defRPr/>
            </a:pPr>
            <a:r>
              <a:rPr lang="en-US" sz="4000" dirty="0" smtClean="0"/>
              <a:t>The brain is viewed from the front and below. BA11 is on the underside (or ventral surface) of the anterior frontal lobe. </a:t>
            </a:r>
          </a:p>
          <a:p>
            <a:pPr fontAlgn="auto">
              <a:spcBef>
                <a:spcPts val="0"/>
              </a:spcBef>
              <a:spcAft>
                <a:spcPts val="0"/>
              </a:spcAft>
              <a:defRPr/>
            </a:pPr>
            <a:endParaRPr lang="en-US" sz="4000" dirty="0" smtClean="0"/>
          </a:p>
          <a:p>
            <a:pPr fontAlgn="auto">
              <a:spcBef>
                <a:spcPts val="0"/>
              </a:spcBef>
              <a:spcAft>
                <a:spcPts val="0"/>
              </a:spcAft>
              <a:defRPr/>
            </a:pPr>
            <a:r>
              <a:rPr lang="en-US" sz="4000" dirty="0" smtClean="0"/>
              <a:t>On left: Location of the </a:t>
            </a:r>
            <a:r>
              <a:rPr lang="en-US" sz="4000" b="1" dirty="0" err="1" smtClean="0"/>
              <a:t>Amygdalae</a:t>
            </a:r>
            <a:r>
              <a:rPr lang="en-US" sz="4000" dirty="0" smtClean="0"/>
              <a:t> in the Human Brain</a:t>
            </a:r>
            <a:r>
              <a:rPr lang="en-US" sz="4000" b="1" dirty="0" smtClean="0">
                <a:sym typeface="Symbol"/>
              </a:rPr>
              <a:t></a:t>
            </a:r>
            <a:endParaRPr lang="en-US" sz="4000" b="1" dirty="0" smtClean="0"/>
          </a:p>
          <a:p>
            <a:pPr fontAlgn="auto">
              <a:spcBef>
                <a:spcPts val="0"/>
              </a:spcBef>
              <a:spcAft>
                <a:spcPts val="0"/>
              </a:spcAft>
              <a:defRPr/>
            </a:pPr>
            <a:r>
              <a:rPr lang="en-US" sz="4000" dirty="0" smtClean="0"/>
              <a:t>The figure shows the ventral view of a semi-transparent human brain, with the front of the brain at the top. The darker areas show the approximate location of the </a:t>
            </a:r>
            <a:r>
              <a:rPr lang="en-US" sz="4000" dirty="0" err="1" smtClean="0"/>
              <a:t>amygdalae</a:t>
            </a:r>
            <a:r>
              <a:rPr lang="en-US" sz="4000" dirty="0" smtClean="0"/>
              <a:t> in the temporal lobes. Note: the </a:t>
            </a:r>
            <a:r>
              <a:rPr lang="en-US" sz="4000" dirty="0" err="1" smtClean="0"/>
              <a:t>amygdalae</a:t>
            </a:r>
            <a:r>
              <a:rPr lang="en-US" sz="4000" dirty="0" smtClean="0"/>
              <a:t> are covered by the ventral temporal cortices (i.e., they are </a:t>
            </a:r>
            <a:r>
              <a:rPr lang="en-US" sz="4000" b="1" dirty="0" smtClean="0"/>
              <a:t>inside</a:t>
            </a:r>
            <a:r>
              <a:rPr lang="en-US" sz="4000" dirty="0" smtClean="0"/>
              <a:t> the transparent brain).</a:t>
            </a:r>
          </a:p>
          <a:p>
            <a:pPr fontAlgn="auto">
              <a:spcBef>
                <a:spcPts val="0"/>
              </a:spcBef>
              <a:spcAft>
                <a:spcPts val="0"/>
              </a:spcAft>
              <a:defRPr/>
            </a:pPr>
            <a:endParaRPr lang="en-US" sz="4000" dirty="0" smtClean="0"/>
          </a:p>
          <a:p>
            <a:pPr fontAlgn="auto">
              <a:spcBef>
                <a:spcPts val="0"/>
              </a:spcBef>
              <a:spcAft>
                <a:spcPts val="0"/>
              </a:spcAft>
              <a:defRPr/>
            </a:pPr>
            <a:r>
              <a:rPr lang="en-US" sz="4000" dirty="0" smtClean="0"/>
              <a:t>On right : </a:t>
            </a:r>
            <a:r>
              <a:rPr lang="en-US" sz="4000" b="1" dirty="0" err="1" smtClean="0"/>
              <a:t>Hippocampi</a:t>
            </a:r>
            <a:r>
              <a:rPr lang="en-US" sz="4000" b="1" dirty="0" smtClean="0">
                <a:sym typeface="Symbol"/>
              </a:rPr>
              <a:t></a:t>
            </a:r>
            <a:endParaRPr lang="en-US" sz="4000" b="1" dirty="0" smtClean="0"/>
          </a:p>
          <a:p>
            <a:pPr fontAlgn="auto">
              <a:spcBef>
                <a:spcPts val="0"/>
              </a:spcBef>
              <a:spcAft>
                <a:spcPts val="0"/>
              </a:spcAft>
              <a:defRPr/>
            </a:pPr>
            <a:r>
              <a:rPr lang="en-US" sz="4000" dirty="0" smtClean="0"/>
              <a:t>This figure also shows the ventral view of a semi-transparent human brain. The darker areas  show the approximate location of the </a:t>
            </a:r>
            <a:r>
              <a:rPr lang="en-US" sz="4000" dirty="0" err="1" smtClean="0"/>
              <a:t>hippocampi</a:t>
            </a:r>
            <a:r>
              <a:rPr lang="en-US" sz="4000" dirty="0" smtClean="0"/>
              <a:t> in the temporal lobes. Note: these bodies are also entirely covered by the ventral temporal cortices.</a:t>
            </a:r>
          </a:p>
          <a:p>
            <a:pPr fontAlgn="auto">
              <a:spcBef>
                <a:spcPts val="0"/>
              </a:spcBef>
              <a:spcAft>
                <a:spcPts val="0"/>
              </a:spcAft>
              <a:defRPr/>
            </a:pPr>
            <a:endParaRPr lang="en-US" sz="4000" dirty="0" smtClean="0"/>
          </a:p>
          <a:p>
            <a:pPr fontAlgn="auto">
              <a:spcBef>
                <a:spcPts val="0"/>
              </a:spcBef>
              <a:spcAft>
                <a:spcPts val="0"/>
              </a:spcAft>
              <a:buFont typeface="Symbol"/>
              <a:buChar char="*"/>
              <a:defRPr/>
            </a:pPr>
            <a:r>
              <a:rPr lang="en-US" sz="4000" dirty="0" smtClean="0"/>
              <a:t>Courtesy </a:t>
            </a:r>
            <a:r>
              <a:rPr lang="en-US" sz="4000" b="1" dirty="0" smtClean="0"/>
              <a:t>IU Conscience Project</a:t>
            </a:r>
            <a:r>
              <a:rPr lang="en-US" sz="4000" dirty="0" smtClean="0"/>
              <a:t> </a:t>
            </a:r>
          </a:p>
          <a:p>
            <a:pPr fontAlgn="auto">
              <a:spcBef>
                <a:spcPts val="0"/>
              </a:spcBef>
              <a:spcAft>
                <a:spcPts val="0"/>
              </a:spcAft>
              <a:buFont typeface="Symbol"/>
              <a:buNone/>
              <a:defRPr/>
            </a:pPr>
            <a:r>
              <a:rPr lang="en-US" sz="4000" dirty="0" smtClean="0">
                <a:sym typeface="Symbol"/>
              </a:rPr>
              <a:t>C</a:t>
            </a:r>
            <a:r>
              <a:rPr lang="en-US" sz="4000" dirty="0" smtClean="0"/>
              <a:t>ourtesy contributors to </a:t>
            </a:r>
            <a:r>
              <a:rPr lang="en-US" sz="4000" b="1" dirty="0" smtClean="0"/>
              <a:t>Wikipedia Commons</a:t>
            </a:r>
            <a:endParaRPr lang="en-US" sz="4000" dirty="0" smtClean="0"/>
          </a:p>
          <a:p>
            <a:pPr fontAlgn="auto">
              <a:spcBef>
                <a:spcPts val="0"/>
              </a:spcBef>
              <a:spcAft>
                <a:spcPts val="0"/>
              </a:spcAft>
              <a:defRPr/>
            </a:pPr>
            <a:r>
              <a:rPr lang="en-US" sz="4000" dirty="0" smtClean="0">
                <a:sym typeface="Symbol"/>
              </a:rPr>
              <a:t></a:t>
            </a:r>
            <a:r>
              <a:rPr lang="en-US" sz="4000" dirty="0" smtClean="0"/>
              <a:t>These particular figures were generated using MATLAB and Blender. They are based on MRI imaging data from the </a:t>
            </a:r>
            <a:r>
              <a:rPr lang="en-US" sz="4000" dirty="0" err="1" smtClean="0"/>
              <a:t>Wellcome</a:t>
            </a:r>
            <a:r>
              <a:rPr lang="en-US" sz="4000" dirty="0" smtClean="0"/>
              <a:t> Department of Imaging Neuroscience, UCL and on coordinates from the </a:t>
            </a:r>
            <a:r>
              <a:rPr lang="en-US" sz="4000" dirty="0" err="1" smtClean="0"/>
              <a:t>Talairach</a:t>
            </a:r>
            <a:r>
              <a:rPr lang="en-US" sz="4000" dirty="0" smtClean="0"/>
              <a:t> brain atl</a:t>
            </a:r>
            <a:r>
              <a:rPr lang="en-US" sz="3600" dirty="0" smtClean="0"/>
              <a:t>as.</a:t>
            </a:r>
          </a:p>
          <a:p>
            <a:pPr fontAlgn="auto">
              <a:spcBef>
                <a:spcPts val="0"/>
              </a:spcBef>
              <a:spcAft>
                <a:spcPts val="0"/>
              </a:spcAft>
              <a:defRPr/>
            </a:pPr>
            <a:endParaRPr lang="en-US" sz="2100" dirty="0" smtClean="0"/>
          </a:p>
          <a:p>
            <a:pPr fontAlgn="auto">
              <a:spcBef>
                <a:spcPts val="0"/>
              </a:spcBef>
              <a:spcAft>
                <a:spcPts val="0"/>
              </a:spcAft>
              <a:defRPr/>
            </a:pPr>
            <a:endParaRPr lang="de-DE" sz="1800" dirty="0" smtClean="0"/>
          </a:p>
          <a:p>
            <a:pPr fontAlgn="auto">
              <a:spcBef>
                <a:spcPts val="0"/>
              </a:spcBef>
              <a:spcAft>
                <a:spcPts val="0"/>
              </a:spcAft>
              <a:defRPr/>
            </a:pPr>
            <a:endParaRPr lang="de-DE" sz="1800" dirty="0" smtClean="0"/>
          </a:p>
          <a:p>
            <a:pPr fontAlgn="auto">
              <a:spcBef>
                <a:spcPts val="0"/>
              </a:spcBef>
              <a:spcAft>
                <a:spcPts val="0"/>
              </a:spcAft>
              <a:defRPr/>
            </a:pPr>
            <a:r>
              <a:rPr lang="de-DE" sz="1800" dirty="0" smtClean="0"/>
              <a:t>			</a:t>
            </a:r>
          </a:p>
          <a:p>
            <a:pPr fontAlgn="auto">
              <a:spcBef>
                <a:spcPts val="0"/>
              </a:spcBef>
              <a:spcAft>
                <a:spcPts val="0"/>
              </a:spcAft>
              <a:defRPr/>
            </a:pPr>
            <a:endParaRPr lang="en-US" dirty="0" smtClean="0"/>
          </a:p>
          <a:p>
            <a:pPr fontAlgn="auto">
              <a:spcBef>
                <a:spcPts val="0"/>
              </a:spcBef>
              <a:spcAft>
                <a:spcPts val="0"/>
              </a:spcAft>
              <a:defRPr/>
            </a:pPr>
            <a:r>
              <a:rPr lang="en-US" dirty="0" smtClean="0"/>
              <a:t>	</a:t>
            </a:r>
            <a:endParaRPr lang="en-US" dirty="0"/>
          </a:p>
        </p:txBody>
      </p:sp>
      <p:sp>
        <p:nvSpPr>
          <p:cNvPr id="155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2E69994-A699-4999-8B45-650EB9748179}" type="slidenum">
              <a:rPr lang="en-US"/>
              <a:pPr fontAlgn="base">
                <a:spcBef>
                  <a:spcPct val="0"/>
                </a:spcBef>
                <a:spcAft>
                  <a:spcPct val="0"/>
                </a:spcAft>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dirty="0" smtClean="0"/>
              <a:t>In the context of moral development, we then made a plea:</a:t>
            </a:r>
          </a:p>
          <a:p>
            <a:pPr fontAlgn="auto">
              <a:spcBef>
                <a:spcPts val="0"/>
              </a:spcBef>
              <a:spcAft>
                <a:spcPts val="0"/>
              </a:spcAft>
              <a:defRPr/>
            </a:pPr>
            <a:endParaRPr lang="en-US" dirty="0" smtClean="0"/>
          </a:p>
          <a:p>
            <a:pPr fontAlgn="auto">
              <a:spcBef>
                <a:spcPts val="0"/>
              </a:spcBef>
              <a:spcAft>
                <a:spcPts val="0"/>
              </a:spcAft>
              <a:defRPr/>
            </a:pPr>
            <a:r>
              <a:rPr lang="en-US" dirty="0" smtClean="0"/>
              <a:t>“</a:t>
            </a:r>
            <a:r>
              <a:rPr lang="en-US" b="1" dirty="0" smtClean="0"/>
              <a:t>…. </a:t>
            </a:r>
            <a:r>
              <a:rPr lang="en-US" dirty="0" smtClean="0"/>
              <a:t>[T]hat we would do better to accept the irreducibility of at least the following </a:t>
            </a:r>
            <a:r>
              <a:rPr lang="en-US" cap="small" dirty="0" smtClean="0"/>
              <a:t>inner states</a:t>
            </a:r>
            <a:r>
              <a:rPr lang="en-US" dirty="0" smtClean="0"/>
              <a:t>….</a:t>
            </a:r>
          </a:p>
          <a:p>
            <a:pPr fontAlgn="auto">
              <a:spcBef>
                <a:spcPts val="0"/>
              </a:spcBef>
              <a:spcAft>
                <a:spcPts val="0"/>
              </a:spcAft>
              <a:defRPr/>
            </a:pPr>
            <a:endParaRPr lang="en-US" dirty="0" smtClean="0"/>
          </a:p>
          <a:p>
            <a:pPr fontAlgn="auto">
              <a:spcBef>
                <a:spcPts val="0"/>
              </a:spcBef>
              <a:spcAft>
                <a:spcPts val="0"/>
              </a:spcAft>
              <a:defRPr/>
            </a:pPr>
            <a:r>
              <a:rPr lang="en-US" dirty="0" smtClean="0"/>
              <a:t> [READ THIS AND </a:t>
            </a:r>
            <a:r>
              <a:rPr lang="en-US" cap="all" dirty="0" smtClean="0"/>
              <a:t>Next Three</a:t>
            </a:r>
            <a:r>
              <a:rPr lang="en-US" dirty="0" smtClean="0"/>
              <a:t> SLIDES]</a:t>
            </a:r>
            <a:endParaRPr lang="en-US" dirty="0"/>
          </a:p>
        </p:txBody>
      </p:sp>
      <p:sp>
        <p:nvSpPr>
          <p:cNvPr id="171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91220CF-0F91-4D3D-9BD9-7E792B454658}" type="slidenum">
              <a:rPr lang="en-US"/>
              <a:pPr fontAlgn="base">
                <a:spcBef>
                  <a:spcPct val="0"/>
                </a:spcBef>
                <a:spcAft>
                  <a:spcPct val="0"/>
                </a:spcAft>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bwMode="auto">
          <a:noFill/>
          <a:ln>
            <a:solidFill>
              <a:srgbClr val="000000"/>
            </a:solidFill>
            <a:miter lim="800000"/>
            <a:headEnd/>
            <a:tailEnd/>
          </a:ln>
        </p:spPr>
      </p:sp>
      <p:sp>
        <p:nvSpPr>
          <p:cNvPr id="1720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72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1C2DFCE-5DF2-4EAF-8EFC-6A703592E966}" type="slidenum">
              <a:rPr lang="en-US"/>
              <a:pPr fontAlgn="base">
                <a:spcBef>
                  <a:spcPct val="0"/>
                </a:spcBef>
                <a:spcAft>
                  <a:spcPct val="0"/>
                </a:spcAft>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Slide Image Placeholder 1"/>
          <p:cNvSpPr>
            <a:spLocks noGrp="1" noRot="1" noChangeAspect="1" noTextEdit="1"/>
          </p:cNvSpPr>
          <p:nvPr>
            <p:ph type="sldImg"/>
          </p:nvPr>
        </p:nvSpPr>
        <p:spPr bwMode="auto">
          <a:noFill/>
          <a:ln>
            <a:solidFill>
              <a:srgbClr val="000000"/>
            </a:solidFill>
            <a:miter lim="800000"/>
            <a:headEnd/>
            <a:tailEnd/>
          </a:ln>
        </p:spPr>
      </p:sp>
      <p:sp>
        <p:nvSpPr>
          <p:cNvPr id="1730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73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64F3899-6932-4A0F-9AD9-196F3E52AC08}" type="slidenum">
              <a:rPr lang="en-US"/>
              <a:pPr fontAlgn="base">
                <a:spcBef>
                  <a:spcPct val="0"/>
                </a:spcBef>
                <a:spcAft>
                  <a:spcPct val="0"/>
                </a:spcAft>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Slide Image Placeholder 1"/>
          <p:cNvSpPr>
            <a:spLocks noGrp="1" noRot="1" noChangeAspect="1" noTextEdit="1"/>
          </p:cNvSpPr>
          <p:nvPr>
            <p:ph type="sldImg"/>
          </p:nvPr>
        </p:nvSpPr>
        <p:spPr bwMode="auto">
          <a:noFill/>
          <a:ln>
            <a:solidFill>
              <a:srgbClr val="000000"/>
            </a:solidFill>
            <a:miter lim="800000"/>
            <a:headEnd/>
            <a:tailEnd/>
          </a:ln>
        </p:spPr>
      </p:sp>
      <p:sp>
        <p:nvSpPr>
          <p:cNvPr id="1740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 Each [we averred should be treated] as irreducible to the others. None [should be treated] as existing independently from the others.”</a:t>
            </a:r>
          </a:p>
          <a:p>
            <a:pPr>
              <a:spcBef>
                <a:spcPct val="0"/>
              </a:spcBef>
            </a:pPr>
            <a:endParaRPr lang="en-US" smtClean="0"/>
          </a:p>
          <a:p>
            <a:pPr>
              <a:spcBef>
                <a:spcPct val="0"/>
              </a:spcBef>
            </a:pPr>
            <a:r>
              <a:rPr lang="en-US" smtClean="0">
                <a:sym typeface="Symbol" pitchFamily="18" charset="2"/>
              </a:rPr>
              <a:t></a:t>
            </a:r>
            <a:r>
              <a:rPr lang="en-US" smtClean="0"/>
              <a:t>Galvin M and Stilwell B (1997/2003): Conscience in the mental health professional, Edited by: M Galvin and M Gaffney for </a:t>
            </a:r>
            <a:r>
              <a:rPr lang="en-US" b="1" smtClean="0"/>
              <a:t>CONSCIENCE WORKS, </a:t>
            </a:r>
            <a:r>
              <a:rPr lang="en-US" b="1" i="1" smtClean="0"/>
              <a:t>Conscience and Ethics</a:t>
            </a:r>
            <a:r>
              <a:rPr lang="en-US" smtClean="0"/>
              <a:t>. 2 (1): 1- 104.</a:t>
            </a:r>
          </a:p>
          <a:p>
            <a:pPr>
              <a:spcBef>
                <a:spcPct val="0"/>
              </a:spcBef>
            </a:pPr>
            <a:endParaRPr lang="en-US" smtClean="0"/>
          </a:p>
        </p:txBody>
      </p:sp>
      <p:sp>
        <p:nvSpPr>
          <p:cNvPr id="174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942D01C-7196-49EF-A407-3290BE032CC4}" type="slidenum">
              <a:rPr lang="en-US"/>
              <a:pPr fontAlgn="base">
                <a:spcBef>
                  <a:spcPct val="0"/>
                </a:spcBef>
                <a:spcAft>
                  <a:spcPct val="0"/>
                </a:spcAft>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Slide Image Placeholder 1"/>
          <p:cNvSpPr>
            <a:spLocks noGrp="1" noRot="1" noChangeAspect="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3" name="Notes Placeholder 2"/>
          <p:cNvSpPr>
            <a:spLocks noGrp="1"/>
          </p:cNvSpPr>
          <p:nvPr>
            <p:ph type="body" idx="1"/>
          </p:nvPr>
        </p:nvSpPr>
        <p:spPr>
          <a:xfrm>
            <a:off x="0" y="0"/>
            <a:ext cx="0" cy="0"/>
          </a:xfrm>
        </p:spPr>
        <p:txBody>
          <a:bodyPr>
            <a:normAutofit fontScale="25000" lnSpcReduction="20000"/>
          </a:bodyPr>
          <a:lstStyle/>
          <a:p>
            <a:pPr fontAlgn="auto">
              <a:spcBef>
                <a:spcPts val="0"/>
              </a:spcBef>
              <a:spcAft>
                <a:spcPts val="0"/>
              </a:spcAft>
              <a:defRPr/>
            </a:pPr>
            <a:r>
              <a:rPr lang="en-US" dirty="0" smtClean="0"/>
              <a:t>We would correct an error of omission and today add CONNECTING to these </a:t>
            </a:r>
            <a:r>
              <a:rPr lang="en-US" cap="small" dirty="0" smtClean="0"/>
              <a:t>inner states </a:t>
            </a:r>
            <a:r>
              <a:rPr lang="en-US" dirty="0" smtClean="0"/>
              <a:t>especially when we are speaking of the internal representations of principal attachment relationships.</a:t>
            </a:r>
          </a:p>
          <a:p>
            <a:pPr fontAlgn="auto">
              <a:spcBef>
                <a:spcPts val="0"/>
              </a:spcBef>
              <a:spcAft>
                <a:spcPts val="0"/>
              </a:spcAft>
              <a:defRPr/>
            </a:pPr>
            <a:endParaRPr lang="en-US" dirty="0" smtClean="0"/>
          </a:p>
          <a:p>
            <a:pPr fontAlgn="auto">
              <a:spcBef>
                <a:spcPts val="0"/>
              </a:spcBef>
              <a:spcAft>
                <a:spcPts val="0"/>
              </a:spcAft>
              <a:defRPr/>
            </a:pPr>
            <a:r>
              <a:rPr lang="en-US" dirty="0" smtClean="0"/>
              <a:t>Then</a:t>
            </a:r>
            <a:r>
              <a:rPr lang="en-US" b="1" cap="small" dirty="0" smtClean="0"/>
              <a:t> </a:t>
            </a:r>
            <a:r>
              <a:rPr lang="en-US" dirty="0" smtClean="0"/>
              <a:t>reorganize</a:t>
            </a:r>
            <a:r>
              <a:rPr lang="en-US" cap="small" dirty="0" smtClean="0"/>
              <a:t> </a:t>
            </a:r>
            <a:r>
              <a:rPr lang="en-US" dirty="0" smtClean="0"/>
              <a:t>the terms for heuristic purposes, as follows:</a:t>
            </a:r>
            <a:r>
              <a:rPr lang="en-US" cap="small" dirty="0" smtClean="0"/>
              <a:t> </a:t>
            </a:r>
            <a:endParaRPr lang="en-US" dirty="0" smtClean="0"/>
          </a:p>
          <a:p>
            <a:pPr fontAlgn="auto">
              <a:spcBef>
                <a:spcPts val="0"/>
              </a:spcBef>
              <a:spcAft>
                <a:spcPts val="0"/>
              </a:spcAft>
              <a:defRPr/>
            </a:pPr>
            <a:endParaRPr lang="en-US" dirty="0" smtClean="0"/>
          </a:p>
          <a:p>
            <a:pPr fontAlgn="auto">
              <a:spcBef>
                <a:spcPts val="0"/>
              </a:spcBef>
              <a:spcAft>
                <a:spcPts val="0"/>
              </a:spcAft>
              <a:defRPr/>
            </a:pPr>
            <a:endParaRPr lang="en-US" dirty="0" smtClean="0"/>
          </a:p>
          <a:p>
            <a:pPr fontAlgn="auto">
              <a:spcBef>
                <a:spcPts val="0"/>
              </a:spcBef>
              <a:spcAft>
                <a:spcPts val="0"/>
              </a:spcAft>
              <a:defRPr/>
            </a:pPr>
            <a:endParaRPr lang="en-US" dirty="0"/>
          </a:p>
        </p:txBody>
      </p:sp>
      <p:sp>
        <p:nvSpPr>
          <p:cNvPr id="175108"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166018C0-A4C8-4E7B-9FFF-44C0DCAACA0E}" type="slidenum">
              <a:rPr lang="en-US" sz="1200">
                <a:latin typeface="+mn-lt"/>
              </a:rPr>
              <a:pPr algn="r">
                <a:defRPr/>
              </a:pPr>
              <a:t>24</a:t>
            </a:fld>
            <a:endParaRPr lang="en-US" sz="1200">
              <a:latin typeface="+mn-lt"/>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Slide Image Placeholder 1"/>
          <p:cNvSpPr>
            <a:spLocks noGrp="1" noRot="1" noChangeAspect="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3" name="Notes Placeholder 2"/>
          <p:cNvSpPr>
            <a:spLocks noGrp="1"/>
          </p:cNvSpPr>
          <p:nvPr>
            <p:ph type="body" idx="1"/>
          </p:nvPr>
        </p:nvSpPr>
        <p:spPr>
          <a:xfrm>
            <a:off x="0" y="0"/>
            <a:ext cx="0" cy="0"/>
          </a:xfrm>
        </p:spPr>
        <p:txBody>
          <a:bodyPr>
            <a:normAutofit fontScale="25000" lnSpcReduction="20000"/>
          </a:bodyPr>
          <a:lstStyle/>
          <a:p>
            <a:pPr>
              <a:defRPr/>
            </a:pPr>
            <a:r>
              <a:rPr lang="en-US" cap="small" dirty="0" smtClean="0"/>
              <a:t>Valuing.</a:t>
            </a:r>
            <a:r>
              <a:rPr lang="en-US" b="1" cap="small" dirty="0" smtClean="0"/>
              <a:t> </a:t>
            </a:r>
            <a:r>
              <a:rPr lang="en-US" cap="small" dirty="0" smtClean="0"/>
              <a:t>Connecting. Feeling. Willing.</a:t>
            </a:r>
            <a:r>
              <a:rPr lang="en-US" cap="small" baseline="0" dirty="0" smtClean="0"/>
              <a:t> </a:t>
            </a:r>
            <a:r>
              <a:rPr lang="en-US" cap="small" dirty="0" smtClean="0"/>
              <a:t>Thinking.</a:t>
            </a:r>
          </a:p>
          <a:p>
            <a:pPr>
              <a:defRPr/>
            </a:pPr>
            <a:endParaRPr lang="en-US" dirty="0" smtClean="0"/>
          </a:p>
          <a:p>
            <a:pPr>
              <a:defRPr/>
            </a:pPr>
            <a:r>
              <a:rPr lang="en-US" dirty="0" smtClean="0"/>
              <a:t>These inner states correspond, respectively, to the </a:t>
            </a:r>
            <a:r>
              <a:rPr lang="en-US" cap="small" dirty="0" smtClean="0"/>
              <a:t>domains of conscience</a:t>
            </a:r>
            <a:r>
              <a:rPr lang="en-US" dirty="0" smtClean="0"/>
              <a:t> characterized in empirical research</a:t>
            </a:r>
            <a:r>
              <a:rPr lang="en-US" cap="small" dirty="0" smtClean="0"/>
              <a:t>: moral valuation </a:t>
            </a:r>
            <a:r>
              <a:rPr lang="en-US" dirty="0" smtClean="0"/>
              <a:t>(Stilwell et al, 1996), </a:t>
            </a:r>
            <a:r>
              <a:rPr lang="en-US" cap="small" dirty="0" smtClean="0"/>
              <a:t>moral attachment </a:t>
            </a:r>
            <a:r>
              <a:rPr lang="en-US" dirty="0" smtClean="0"/>
              <a:t>(Stilwell et al, 1997),</a:t>
            </a:r>
            <a:r>
              <a:rPr lang="en-US" cap="small" dirty="0" smtClean="0"/>
              <a:t> moral emotional responsiveness </a:t>
            </a:r>
            <a:r>
              <a:rPr lang="en-US" dirty="0" smtClean="0"/>
              <a:t>(Stilwell et al, 1994) </a:t>
            </a:r>
            <a:r>
              <a:rPr lang="en-US" cap="small" dirty="0" smtClean="0"/>
              <a:t>moral volition </a:t>
            </a:r>
            <a:r>
              <a:rPr lang="en-US" dirty="0" smtClean="0"/>
              <a:t>(Stilwell et al, 1998) </a:t>
            </a:r>
            <a:r>
              <a:rPr lang="en-US" cap="small" dirty="0" smtClean="0"/>
              <a:t>and conceptualization of conscience </a:t>
            </a:r>
            <a:r>
              <a:rPr lang="en-US" dirty="0" smtClean="0"/>
              <a:t>(Stilwell, et al, 1985, 1991)</a:t>
            </a:r>
            <a:r>
              <a:rPr lang="en-US" cap="small" dirty="0" smtClean="0"/>
              <a:t>.</a:t>
            </a:r>
          </a:p>
          <a:p>
            <a:pPr>
              <a:defRPr/>
            </a:pPr>
            <a:endParaRPr lang="en-US" dirty="0" smtClean="0"/>
          </a:p>
          <a:p>
            <a:pPr>
              <a:defRPr/>
            </a:pPr>
            <a:r>
              <a:rPr lang="en-US" dirty="0" smtClean="0"/>
              <a:t>Since 1997, </a:t>
            </a:r>
            <a:r>
              <a:rPr lang="en-US" cap="small" dirty="0" smtClean="0"/>
              <a:t>conscience language</a:t>
            </a:r>
            <a:r>
              <a:rPr lang="en-US" dirty="0" smtClean="0"/>
              <a:t> has become respectable in at least some quarters of neuroscience and even, it may be observed with some irony,  is finding its way back into ethical discourse. This felicitous (albeit belated) state of affairs has allowed a literature search using keywords pertaining, on the one hand, to the name (if not the core concept) of each </a:t>
            </a:r>
            <a:r>
              <a:rPr lang="en-US" i="1" cap="small" dirty="0" smtClean="0"/>
              <a:t>domain of conscience</a:t>
            </a:r>
            <a:r>
              <a:rPr lang="en-US" dirty="0" smtClean="0"/>
              <a:t>  identified in </a:t>
            </a:r>
            <a:r>
              <a:rPr lang="en-US" b="1" cap="small" dirty="0" smtClean="0"/>
              <a:t>conscience theory</a:t>
            </a:r>
            <a:r>
              <a:rPr lang="en-US" b="1" dirty="0" smtClean="0"/>
              <a:t> </a:t>
            </a:r>
            <a:r>
              <a:rPr lang="en-US" dirty="0" smtClean="0"/>
              <a:t>and, on the other hand, to </a:t>
            </a:r>
            <a:r>
              <a:rPr lang="en-US" i="1" cap="small" dirty="0" smtClean="0"/>
              <a:t>functional magnetic resonance (neuro)imaging</a:t>
            </a:r>
            <a:r>
              <a:rPr lang="en-US" dirty="0" smtClean="0"/>
              <a:t>, thereby providing the basis for today’s overview. </a:t>
            </a:r>
          </a:p>
          <a:p>
            <a:pPr>
              <a:defRPr/>
            </a:pPr>
            <a:endParaRPr lang="en-US" dirty="0" smtClean="0"/>
          </a:p>
          <a:p>
            <a:pPr>
              <a:defRPr/>
            </a:pPr>
            <a:r>
              <a:rPr lang="en-US" cap="small" dirty="0" smtClean="0"/>
              <a:t> </a:t>
            </a:r>
            <a:r>
              <a:rPr lang="en-US" dirty="0" smtClean="0"/>
              <a:t>Nevertheless, it must be stressed that, while </a:t>
            </a:r>
            <a:r>
              <a:rPr lang="en-US" dirty="0" err="1" smtClean="0"/>
              <a:t>neuroimaging</a:t>
            </a:r>
            <a:r>
              <a:rPr lang="en-US" dirty="0" smtClean="0"/>
              <a:t> has become ever more refined and ever more widespread, the same cannot truly be said for assessment of conscience in health and psychopathology. As will be seen, for all the conscience language that has been employed within reports of new research, the driving hypotheses have rested upon an impoverished conceptualization of conscience in each of its domains, thus casting serious doubt upon both</a:t>
            </a:r>
            <a:r>
              <a:rPr lang="en-US" cap="small" dirty="0" smtClean="0"/>
              <a:t> face </a:t>
            </a:r>
            <a:r>
              <a:rPr lang="en-US" dirty="0" smtClean="0"/>
              <a:t>and </a:t>
            </a:r>
            <a:r>
              <a:rPr lang="en-US" cap="small" dirty="0" smtClean="0"/>
              <a:t>construct validity </a:t>
            </a:r>
            <a:r>
              <a:rPr lang="en-US" i="1" dirty="0" smtClean="0"/>
              <a:t> </a:t>
            </a:r>
            <a:r>
              <a:rPr lang="en-US" dirty="0" smtClean="0"/>
              <a:t>of the studies. We have some remedies to propose.</a:t>
            </a:r>
            <a:endParaRPr lang="en-US" dirty="0"/>
          </a:p>
        </p:txBody>
      </p:sp>
      <p:sp>
        <p:nvSpPr>
          <p:cNvPr id="175108"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6DFCF7E9-1E53-4D20-8920-F847A6CFE405}" type="slidenum">
              <a:rPr lang="en-US" sz="1200">
                <a:latin typeface="+mn-lt"/>
              </a:rPr>
              <a:pPr algn="r">
                <a:defRPr/>
              </a:pPr>
              <a:t>25</a:t>
            </a:fld>
            <a:endParaRPr lang="en-US" sz="1200">
              <a:latin typeface="+mn-lt"/>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endParaRPr lang="de-DE" sz="1000" b="1" dirty="0" smtClean="0"/>
          </a:p>
          <a:p>
            <a:pPr fontAlgn="auto">
              <a:spcBef>
                <a:spcPts val="0"/>
              </a:spcBef>
              <a:spcAft>
                <a:spcPts val="0"/>
              </a:spcAft>
              <a:defRPr/>
            </a:pPr>
            <a:r>
              <a:rPr lang="de-DE" sz="1000" dirty="0" smtClean="0"/>
              <a:t>Our objectives for this presentation are: </a:t>
            </a:r>
          </a:p>
          <a:p>
            <a:pPr fontAlgn="auto">
              <a:spcBef>
                <a:spcPts val="0"/>
              </a:spcBef>
              <a:spcAft>
                <a:spcPts val="0"/>
              </a:spcAft>
              <a:defRPr/>
            </a:pPr>
            <a:endParaRPr lang="de-DE" sz="1000" dirty="0" smtClean="0"/>
          </a:p>
          <a:p>
            <a:pPr marL="228600" indent="-228600" fontAlgn="auto">
              <a:spcBef>
                <a:spcPts val="0"/>
              </a:spcBef>
              <a:spcAft>
                <a:spcPts val="0"/>
              </a:spcAft>
              <a:buFontTx/>
              <a:buAutoNum type="arabicParenR"/>
              <a:defRPr/>
            </a:pPr>
            <a:r>
              <a:rPr lang="de-DE" sz="1000" dirty="0" smtClean="0"/>
              <a:t>to highlight studies in the last eight years in which </a:t>
            </a:r>
            <a:r>
              <a:rPr lang="de-DE" sz="1000" b="1" dirty="0" smtClean="0"/>
              <a:t>Functional Magnetic Resonance Imaging</a:t>
            </a:r>
          </a:p>
          <a:p>
            <a:pPr marL="228600" indent="-228600" fontAlgn="auto">
              <a:spcBef>
                <a:spcPts val="0"/>
              </a:spcBef>
              <a:spcAft>
                <a:spcPts val="0"/>
              </a:spcAft>
              <a:defRPr/>
            </a:pPr>
            <a:r>
              <a:rPr lang="de-DE" sz="1000" b="1" dirty="0" smtClean="0"/>
              <a:t>(fMRI) </a:t>
            </a:r>
            <a:r>
              <a:rPr lang="de-DE" sz="1000" dirty="0" smtClean="0"/>
              <a:t>or other neuroimaging techniques have been employed in the study of brain activity correlating </a:t>
            </a:r>
          </a:p>
          <a:p>
            <a:pPr marL="228600" indent="-228600" fontAlgn="auto">
              <a:spcBef>
                <a:spcPts val="0"/>
              </a:spcBef>
              <a:spcAft>
                <a:spcPts val="0"/>
              </a:spcAft>
              <a:defRPr/>
            </a:pPr>
            <a:r>
              <a:rPr lang="de-DE" sz="1000" dirty="0" smtClean="0"/>
              <a:t>with conscience functions,</a:t>
            </a:r>
          </a:p>
          <a:p>
            <a:pPr marL="228600" indent="-228600" fontAlgn="auto">
              <a:spcBef>
                <a:spcPts val="0"/>
              </a:spcBef>
              <a:spcAft>
                <a:spcPts val="0"/>
              </a:spcAft>
              <a:buFontTx/>
              <a:buAutoNum type="arabicParenR"/>
              <a:defRPr/>
            </a:pPr>
            <a:endParaRPr lang="de-DE" sz="1000" dirty="0" smtClean="0"/>
          </a:p>
          <a:p>
            <a:pPr marL="228600" indent="-228600" fontAlgn="auto">
              <a:spcBef>
                <a:spcPts val="0"/>
              </a:spcBef>
              <a:spcAft>
                <a:spcPts val="0"/>
              </a:spcAft>
              <a:defRPr/>
            </a:pPr>
            <a:r>
              <a:rPr lang="de-DE" sz="1000" dirty="0" smtClean="0"/>
              <a:t>While  doing so we wish to keep in mind the question:</a:t>
            </a:r>
          </a:p>
          <a:p>
            <a:pPr marL="228600" indent="-228600" fontAlgn="auto">
              <a:spcBef>
                <a:spcPts val="0"/>
              </a:spcBef>
              <a:spcAft>
                <a:spcPts val="0"/>
              </a:spcAft>
              <a:defRPr/>
            </a:pPr>
            <a:endParaRPr lang="de-DE" sz="1000" dirty="0" smtClean="0"/>
          </a:p>
          <a:p>
            <a:pPr marL="228600" indent="-228600" fontAlgn="auto">
              <a:spcBef>
                <a:spcPts val="0"/>
              </a:spcBef>
              <a:spcAft>
                <a:spcPts val="0"/>
              </a:spcAft>
              <a:defRPr/>
            </a:pPr>
            <a:r>
              <a:rPr lang="de-DE" dirty="0" smtClean="0"/>
              <a:t>How, given available technology, can current methodology be improved to more fully</a:t>
            </a:r>
          </a:p>
          <a:p>
            <a:pPr marL="228600" indent="-228600" fontAlgn="auto">
              <a:spcBef>
                <a:spcPts val="0"/>
              </a:spcBef>
              <a:spcAft>
                <a:spcPts val="0"/>
              </a:spcAft>
              <a:defRPr/>
            </a:pPr>
            <a:r>
              <a:rPr lang="de-DE" dirty="0" smtClean="0"/>
              <a:t>capture signals of brain activity correlating with </a:t>
            </a:r>
            <a:r>
              <a:rPr lang="de-DE" b="1" cap="small" dirty="0" smtClean="0"/>
              <a:t>moralization</a:t>
            </a:r>
            <a:r>
              <a:rPr lang="de-DE" b="1" dirty="0" smtClean="0"/>
              <a:t> </a:t>
            </a:r>
            <a:r>
              <a:rPr lang="de-DE" dirty="0" smtClean="0"/>
              <a:t>of cognitive, affective, </a:t>
            </a:r>
          </a:p>
          <a:p>
            <a:pPr marL="228600" indent="-228600" fontAlgn="auto">
              <a:spcBef>
                <a:spcPts val="0"/>
              </a:spcBef>
              <a:spcAft>
                <a:spcPts val="0"/>
              </a:spcAft>
              <a:defRPr/>
            </a:pPr>
            <a:r>
              <a:rPr lang="de-DE" dirty="0" smtClean="0"/>
              <a:t>valuational and volitional mental states?</a:t>
            </a:r>
          </a:p>
          <a:p>
            <a:pPr marL="228600" indent="-228600" fontAlgn="auto">
              <a:spcBef>
                <a:spcPts val="0"/>
              </a:spcBef>
              <a:spcAft>
                <a:spcPts val="0"/>
              </a:spcAft>
              <a:defRPr/>
            </a:pPr>
            <a:endParaRPr lang="de-DE" sz="1000" dirty="0" smtClean="0"/>
          </a:p>
          <a:p>
            <a:pPr marL="228600" indent="-228600" fontAlgn="auto">
              <a:spcBef>
                <a:spcPts val="0"/>
              </a:spcBef>
              <a:spcAft>
                <a:spcPts val="0"/>
              </a:spcAft>
              <a:defRPr/>
            </a:pPr>
            <a:endParaRPr lang="de-DE" sz="1000" dirty="0" smtClean="0"/>
          </a:p>
          <a:p>
            <a:pPr marL="228600" indent="-228600" fontAlgn="auto">
              <a:spcBef>
                <a:spcPts val="0"/>
              </a:spcBef>
              <a:spcAft>
                <a:spcPts val="0"/>
              </a:spcAft>
              <a:defRPr/>
            </a:pPr>
            <a:endParaRPr lang="en-US" dirty="0"/>
          </a:p>
        </p:txBody>
      </p:sp>
      <p:sp>
        <p:nvSpPr>
          <p:cNvPr id="176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2927994-0F78-4EB1-8803-C33DD8E6C744}" type="slidenum">
              <a:rPr lang="en-US"/>
              <a:pPr fontAlgn="base">
                <a:spcBef>
                  <a:spcPct val="0"/>
                </a:spcBef>
                <a:spcAft>
                  <a:spcPct val="0"/>
                </a:spcAft>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endParaRPr lang="de-DE" sz="1000" b="1" dirty="0" smtClean="0"/>
          </a:p>
          <a:p>
            <a:pPr fontAlgn="auto">
              <a:spcBef>
                <a:spcPts val="0"/>
              </a:spcBef>
              <a:spcAft>
                <a:spcPts val="0"/>
              </a:spcAft>
              <a:defRPr/>
            </a:pPr>
            <a:endParaRPr lang="de-DE" sz="1000" dirty="0" smtClean="0"/>
          </a:p>
          <a:p>
            <a:pPr marL="228600" indent="-228600" fontAlgn="auto">
              <a:spcBef>
                <a:spcPts val="0"/>
              </a:spcBef>
              <a:spcAft>
                <a:spcPts val="0"/>
              </a:spcAft>
              <a:defRPr/>
            </a:pPr>
            <a:r>
              <a:rPr lang="de-DE" sz="1000" dirty="0" smtClean="0"/>
              <a:t>2) to propose how neuroimaging studies of conscience functions might be provided more depth and</a:t>
            </a:r>
          </a:p>
          <a:p>
            <a:pPr marL="228600" indent="-228600" fontAlgn="auto">
              <a:spcBef>
                <a:spcPts val="0"/>
              </a:spcBef>
              <a:spcAft>
                <a:spcPts val="0"/>
              </a:spcAft>
              <a:defRPr/>
            </a:pPr>
            <a:r>
              <a:rPr lang="de-DE" sz="1000" dirty="0" smtClean="0"/>
              <a:t>meaning, </a:t>
            </a:r>
          </a:p>
          <a:p>
            <a:pPr fontAlgn="auto">
              <a:spcBef>
                <a:spcPts val="0"/>
              </a:spcBef>
              <a:spcAft>
                <a:spcPts val="0"/>
              </a:spcAft>
              <a:defRPr/>
            </a:pPr>
            <a:endParaRPr lang="en-US" dirty="0"/>
          </a:p>
        </p:txBody>
      </p:sp>
      <p:sp>
        <p:nvSpPr>
          <p:cNvPr id="177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6954A08-6F5A-4B86-A233-A0EC9F2488BF}" type="slidenum">
              <a:rPr lang="en-US"/>
              <a:pPr fontAlgn="base">
                <a:spcBef>
                  <a:spcPct val="0"/>
                </a:spcBef>
                <a:spcAft>
                  <a:spcPct val="0"/>
                </a:spcAft>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endParaRPr lang="de-DE" sz="1000" b="1" dirty="0" smtClean="0"/>
          </a:p>
          <a:p>
            <a:pPr fontAlgn="auto">
              <a:spcBef>
                <a:spcPts val="0"/>
              </a:spcBef>
              <a:spcAft>
                <a:spcPts val="0"/>
              </a:spcAft>
              <a:defRPr/>
            </a:pPr>
            <a:r>
              <a:rPr lang="de-DE" sz="1000" dirty="0" smtClean="0"/>
              <a:t>And </a:t>
            </a:r>
          </a:p>
          <a:p>
            <a:pPr fontAlgn="auto">
              <a:spcBef>
                <a:spcPts val="0"/>
              </a:spcBef>
              <a:spcAft>
                <a:spcPts val="0"/>
              </a:spcAft>
              <a:defRPr/>
            </a:pPr>
            <a:endParaRPr lang="de-DE" sz="1000" dirty="0" smtClean="0"/>
          </a:p>
          <a:p>
            <a:pPr marL="228600" indent="-228600" fontAlgn="auto">
              <a:spcBef>
                <a:spcPts val="0"/>
              </a:spcBef>
              <a:spcAft>
                <a:spcPts val="0"/>
              </a:spcAft>
              <a:defRPr/>
            </a:pPr>
            <a:r>
              <a:rPr lang="de-DE" sz="1000" dirty="0" smtClean="0"/>
              <a:t>3) to consider how fMRI and other forms of neuroimaging studies of</a:t>
            </a:r>
          </a:p>
          <a:p>
            <a:pPr marL="228600" indent="-228600" fontAlgn="auto">
              <a:spcBef>
                <a:spcPts val="0"/>
              </a:spcBef>
              <a:spcAft>
                <a:spcPts val="0"/>
              </a:spcAft>
              <a:defRPr/>
            </a:pPr>
            <a:r>
              <a:rPr lang="de-DE" sz="1000" dirty="0" smtClean="0"/>
              <a:t>conscience functioning  are already being or might soon be </a:t>
            </a:r>
            <a:r>
              <a:rPr lang="de-DE" sz="1000" i="1" cap="small" dirty="0" smtClean="0"/>
              <a:t>misapplied</a:t>
            </a:r>
            <a:r>
              <a:rPr lang="de-DE" sz="1000" cap="small" dirty="0" smtClean="0"/>
              <a:t>. </a:t>
            </a:r>
          </a:p>
          <a:p>
            <a:pPr fontAlgn="auto">
              <a:spcBef>
                <a:spcPts val="0"/>
              </a:spcBef>
              <a:spcAft>
                <a:spcPts val="0"/>
              </a:spcAft>
              <a:defRPr/>
            </a:pPr>
            <a:endParaRPr lang="en-US" dirty="0"/>
          </a:p>
        </p:txBody>
      </p:sp>
      <p:sp>
        <p:nvSpPr>
          <p:cNvPr id="178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A97DE96-84CF-4E36-A82F-166E9A649DF7}" type="slidenum">
              <a:rPr lang="en-US"/>
              <a:pPr fontAlgn="base">
                <a:spcBef>
                  <a:spcPct val="0"/>
                </a:spcBef>
                <a:spcAft>
                  <a:spcPct val="0"/>
                </a:spcAft>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Autofit/>
          </a:bodyPr>
          <a:lstStyle/>
          <a:p>
            <a:pPr fontAlgn="auto">
              <a:spcBef>
                <a:spcPts val="0"/>
              </a:spcBef>
              <a:spcAft>
                <a:spcPts val="0"/>
              </a:spcAft>
              <a:defRPr/>
            </a:pPr>
            <a:r>
              <a:rPr lang="en-US" sz="1000" dirty="0" smtClean="0"/>
              <a:t>To assist in meeting the first of our objectives, it may be helpful to present a brief </a:t>
            </a:r>
            <a:r>
              <a:rPr lang="en-US" sz="1000" cap="all" dirty="0" smtClean="0"/>
              <a:t>glossary of terms </a:t>
            </a:r>
            <a:r>
              <a:rPr lang="en-US" sz="1000" dirty="0" smtClean="0"/>
              <a:t>deriving from cognitive sciences including neuropsychology and developmental psychology. These terms, all of which have currency in their respective literatures, may be seen to relate to the domains of conscience, each of which has been described elsewhere in detail but will be briefly reviewed as we proceed.</a:t>
            </a:r>
          </a:p>
          <a:p>
            <a:pPr fontAlgn="auto">
              <a:spcBef>
                <a:spcPts val="0"/>
              </a:spcBef>
              <a:spcAft>
                <a:spcPts val="0"/>
              </a:spcAft>
              <a:defRPr/>
            </a:pPr>
            <a:endParaRPr lang="en-US" sz="1000" dirty="0" smtClean="0"/>
          </a:p>
          <a:p>
            <a:pPr fontAlgn="auto">
              <a:spcBef>
                <a:spcPts val="0"/>
              </a:spcBef>
              <a:spcAft>
                <a:spcPts val="0"/>
              </a:spcAft>
              <a:defRPr/>
            </a:pPr>
            <a:r>
              <a:rPr lang="en-US" sz="1000" b="1" dirty="0" smtClean="0"/>
              <a:t>Executive functions </a:t>
            </a:r>
            <a:r>
              <a:rPr lang="en-US" sz="1000" dirty="0" smtClean="0"/>
              <a:t>is used to describe a loosely defined collection of brain processes the role of which is to guide thought and behavior in accordance with internally generated goals or plans.</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t>{</a:t>
            </a:r>
            <a:r>
              <a:rPr lang="en-US" sz="1000" i="1" dirty="0" smtClean="0"/>
              <a:t>Reference:</a:t>
            </a:r>
            <a:r>
              <a:rPr lang="en-US" sz="1000" dirty="0" smtClean="0"/>
              <a:t> Posner M &amp; Snyder C (1975). Attention and cognitive control. In R </a:t>
            </a:r>
            <a:r>
              <a:rPr lang="en-US" sz="1000" dirty="0" err="1" smtClean="0"/>
              <a:t>Solso</a:t>
            </a:r>
            <a:r>
              <a:rPr lang="en-US" sz="1000" dirty="0" smtClean="0"/>
              <a:t> (ed.), </a:t>
            </a:r>
            <a:r>
              <a:rPr lang="en-US" sz="1000" b="1" dirty="0" smtClean="0"/>
              <a:t>Information Processing and Cognition: The Loyola Symposium</a:t>
            </a:r>
            <a:r>
              <a:rPr lang="en-US" sz="1000" dirty="0" smtClean="0"/>
              <a:t>. Hillsdale, N.J.: Lawrence Erlbaum Associates.} </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t>Citing Brown (2006), </a:t>
            </a:r>
            <a:r>
              <a:rPr lang="en-US" sz="1000" dirty="0" err="1" smtClean="0"/>
              <a:t>Gemelli</a:t>
            </a:r>
            <a:r>
              <a:rPr lang="en-US" sz="1000" dirty="0" smtClean="0"/>
              <a:t> (2008)</a:t>
            </a:r>
            <a:r>
              <a:rPr lang="en-US" sz="1000" dirty="0" smtClean="0">
                <a:sym typeface="Symbol"/>
              </a:rPr>
              <a:t> </a:t>
            </a:r>
            <a:r>
              <a:rPr lang="en-US" sz="1000" dirty="0" smtClean="0"/>
              <a:t>identifies the following  </a:t>
            </a:r>
            <a:r>
              <a:rPr lang="en-US" sz="1000" b="1" dirty="0" smtClean="0"/>
              <a:t>executive ego functions</a:t>
            </a:r>
            <a:r>
              <a:rPr lang="en-US" sz="1000" dirty="0" smtClean="0"/>
              <a:t>: </a:t>
            </a:r>
          </a:p>
          <a:p>
            <a:pPr lvl="2" fontAlgn="auto">
              <a:spcBef>
                <a:spcPts val="0"/>
              </a:spcBef>
              <a:spcAft>
                <a:spcPts val="0"/>
              </a:spcAft>
              <a:buFont typeface="Arial" pitchFamily="34" charset="0"/>
              <a:buChar char="•"/>
              <a:defRPr/>
            </a:pPr>
            <a:r>
              <a:rPr lang="en-US" sz="1000" dirty="0" smtClean="0"/>
              <a:t>Activation—organizing, prioritizing, and getting to work</a:t>
            </a:r>
          </a:p>
          <a:p>
            <a:pPr lvl="2" fontAlgn="auto">
              <a:spcBef>
                <a:spcPts val="0"/>
              </a:spcBef>
              <a:spcAft>
                <a:spcPts val="0"/>
              </a:spcAft>
              <a:buFont typeface="Arial" pitchFamily="34" charset="0"/>
              <a:buChar char="•"/>
              <a:defRPr/>
            </a:pPr>
            <a:r>
              <a:rPr lang="en-US" sz="1000" dirty="0" smtClean="0"/>
              <a:t>Focus—tuning in, sustaining focus, and shifting attention when appropriate</a:t>
            </a:r>
          </a:p>
          <a:p>
            <a:pPr lvl="2" fontAlgn="auto">
              <a:spcBef>
                <a:spcPts val="0"/>
              </a:spcBef>
              <a:spcAft>
                <a:spcPts val="0"/>
              </a:spcAft>
              <a:buFont typeface="Arial" pitchFamily="34" charset="0"/>
              <a:buChar char="•"/>
              <a:defRPr/>
            </a:pPr>
            <a:r>
              <a:rPr lang="en-US" sz="1000" dirty="0" smtClean="0"/>
              <a:t>Effort—regulating alertness, sustaining effort and adjusting processing speed</a:t>
            </a:r>
          </a:p>
          <a:p>
            <a:pPr lvl="2" fontAlgn="auto">
              <a:spcBef>
                <a:spcPts val="0"/>
              </a:spcBef>
              <a:spcAft>
                <a:spcPts val="0"/>
              </a:spcAft>
              <a:buFont typeface="Arial" pitchFamily="34" charset="0"/>
              <a:buChar char="•"/>
              <a:defRPr/>
            </a:pPr>
            <a:r>
              <a:rPr lang="en-US" sz="1000" dirty="0" smtClean="0"/>
              <a:t>Emotions– managing frustration and modulating emotion</a:t>
            </a:r>
          </a:p>
          <a:p>
            <a:pPr lvl="2" fontAlgn="auto">
              <a:spcBef>
                <a:spcPts val="0"/>
              </a:spcBef>
              <a:spcAft>
                <a:spcPts val="0"/>
              </a:spcAft>
              <a:buFont typeface="Arial" pitchFamily="34" charset="0"/>
              <a:buChar char="•"/>
              <a:defRPr/>
            </a:pPr>
            <a:r>
              <a:rPr lang="en-US" sz="1000" dirty="0" smtClean="0"/>
              <a:t>Memory—holding on to and working with information; retrieving memories</a:t>
            </a:r>
          </a:p>
          <a:p>
            <a:pPr lvl="2" fontAlgn="auto">
              <a:spcBef>
                <a:spcPts val="0"/>
              </a:spcBef>
              <a:spcAft>
                <a:spcPts val="0"/>
              </a:spcAft>
              <a:buFont typeface="Arial" pitchFamily="34" charset="0"/>
              <a:buChar char="•"/>
              <a:defRPr/>
            </a:pPr>
            <a:r>
              <a:rPr lang="en-US" sz="1000" dirty="0" smtClean="0"/>
              <a:t>Action—monitoring  and regulating one’s actions</a:t>
            </a:r>
          </a:p>
          <a:p>
            <a:pPr lvl="2" fontAlgn="auto">
              <a:spcBef>
                <a:spcPts val="0"/>
              </a:spcBef>
              <a:spcAft>
                <a:spcPts val="0"/>
              </a:spcAft>
              <a:buFont typeface="Arial" pitchFamily="34" charset="0"/>
              <a:buChar char="•"/>
              <a:defRPr/>
            </a:pPr>
            <a:endParaRPr lang="en-US" sz="1000" dirty="0" smtClean="0"/>
          </a:p>
          <a:p>
            <a:pPr marL="0" lvl="2" fontAlgn="auto">
              <a:spcBef>
                <a:spcPts val="0"/>
              </a:spcBef>
              <a:spcAft>
                <a:spcPts val="0"/>
              </a:spcAft>
              <a:defRPr/>
            </a:pPr>
            <a:r>
              <a:rPr lang="en-US" sz="1000" dirty="0" smtClean="0">
                <a:sym typeface="Symbol"/>
              </a:rPr>
              <a:t>[Brown TE (2006): Inside the ADD mind. </a:t>
            </a:r>
            <a:r>
              <a:rPr lang="en-US" sz="1000" dirty="0" err="1" smtClean="0">
                <a:sym typeface="Symbol"/>
              </a:rPr>
              <a:t>Additude</a:t>
            </a:r>
            <a:r>
              <a:rPr lang="en-US" sz="1000" dirty="0" smtClean="0">
                <a:sym typeface="Symbol"/>
              </a:rPr>
              <a:t> Attention Deficit 6: 34-38.] </a:t>
            </a:r>
          </a:p>
          <a:p>
            <a:pPr marL="0" lvl="2" fontAlgn="auto">
              <a:spcBef>
                <a:spcPts val="0"/>
              </a:spcBef>
              <a:spcAft>
                <a:spcPts val="0"/>
              </a:spcAft>
              <a:defRPr/>
            </a:pPr>
            <a:endParaRPr lang="en-US" sz="1000" dirty="0" smtClean="0">
              <a:sym typeface="Symbol"/>
            </a:endParaRPr>
          </a:p>
          <a:p>
            <a:pPr marL="0" lvl="2" fontAlgn="auto">
              <a:spcBef>
                <a:spcPts val="0"/>
              </a:spcBef>
              <a:spcAft>
                <a:spcPts val="0"/>
              </a:spcAft>
              <a:defRPr/>
            </a:pPr>
            <a:r>
              <a:rPr lang="en-US" sz="1000" i="1" dirty="0" smtClean="0">
                <a:sym typeface="Symbol"/>
              </a:rPr>
              <a:t></a:t>
            </a:r>
            <a:r>
              <a:rPr lang="en-US" sz="1000" dirty="0" err="1" smtClean="0"/>
              <a:t>Gemelli</a:t>
            </a:r>
            <a:r>
              <a:rPr lang="en-US" sz="1000" dirty="0" smtClean="0"/>
              <a:t> R (2008): Normal child and adolescent development. In  R Hales, S </a:t>
            </a:r>
            <a:r>
              <a:rPr lang="en-US" sz="1000" dirty="0" err="1" smtClean="0"/>
              <a:t>Yudofsky</a:t>
            </a:r>
            <a:r>
              <a:rPr lang="en-US" sz="1000" dirty="0" smtClean="0"/>
              <a:t>, G </a:t>
            </a:r>
            <a:r>
              <a:rPr lang="en-US" sz="1000" dirty="0" err="1" smtClean="0"/>
              <a:t>Gabbard</a:t>
            </a:r>
            <a:r>
              <a:rPr lang="en-US" sz="1000" dirty="0" smtClean="0"/>
              <a:t> (eds.), </a:t>
            </a:r>
            <a:r>
              <a:rPr lang="en-US" sz="1000" b="1" dirty="0" smtClean="0"/>
              <a:t>The Textbook of Psychiatry</a:t>
            </a:r>
            <a:r>
              <a:rPr lang="en-US" sz="1000" dirty="0" smtClean="0"/>
              <a:t> Fifth Edition American Psychiatric Publishing, pp. 245-300.</a:t>
            </a:r>
          </a:p>
          <a:p>
            <a:pPr fontAlgn="auto">
              <a:spcBef>
                <a:spcPts val="0"/>
              </a:spcBef>
              <a:spcAft>
                <a:spcPts val="0"/>
              </a:spcAft>
              <a:defRPr/>
            </a:pPr>
            <a:endParaRPr lang="en-US" sz="1000" dirty="0" smtClean="0"/>
          </a:p>
          <a:p>
            <a:pPr fontAlgn="auto">
              <a:spcBef>
                <a:spcPts val="0"/>
              </a:spcBef>
              <a:spcAft>
                <a:spcPts val="0"/>
              </a:spcAft>
              <a:defRPr/>
            </a:pPr>
            <a:endParaRPr lang="en-US" sz="1000" dirty="0" smtClean="0"/>
          </a:p>
        </p:txBody>
      </p:sp>
      <p:sp>
        <p:nvSpPr>
          <p:cNvPr id="179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090274B-2296-4AE4-BEEE-448B718C02B3}" type="slidenum">
              <a:rPr lang="en-US"/>
              <a:pPr fontAlgn="base">
                <a:spcBef>
                  <a:spcPct val="0"/>
                </a:spcBef>
                <a:spcAft>
                  <a:spcPct val="0"/>
                </a:spcAft>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Rectangle 2"/>
          <p:cNvSpPr>
            <a:spLocks noGrp="1" noRot="1" noChangeAspect="1" noTextEdit="1"/>
          </p:cNvSpPr>
          <p:nvPr>
            <p:ph type="sldImg"/>
          </p:nvPr>
        </p:nvSpPr>
        <p:spPr bwMode="auto">
          <a:noFill/>
          <a:ln>
            <a:solidFill>
              <a:srgbClr val="000000"/>
            </a:solidFill>
            <a:miter lim="800000"/>
            <a:headEnd/>
            <a:tailEnd/>
          </a:ln>
        </p:spPr>
      </p:sp>
      <p:sp>
        <p:nvSpPr>
          <p:cNvPr id="356355" name="Rectangle 3"/>
          <p:cNvSpPr>
            <a:spLocks noGrp="1"/>
          </p:cNvSpPr>
          <p:nvPr>
            <p:ph type="body" idx="1"/>
          </p:nvPr>
        </p:nvSpPr>
        <p:spPr bwMode="auto">
          <a:noFill/>
        </p:spPr>
        <p:txBody>
          <a:bodyPr wrap="square" numCol="1" anchor="t" anchorCtr="0" compatLnSpc="1">
            <a:prstTxWarp prst="textNoShape">
              <a:avLst/>
            </a:prstTxWarp>
          </a:bodyPr>
          <a:lstStyle/>
          <a:p>
            <a:r>
              <a:rPr lang="en-US" b="1" dirty="0" smtClean="0">
                <a:ea typeface="Calibri" pitchFamily="34" charset="0"/>
                <a:cs typeface="Calibri" pitchFamily="34" charset="0"/>
              </a:rPr>
              <a:t>ABOUT NEUROIMAGING.</a:t>
            </a:r>
            <a:endParaRPr lang="en-US" dirty="0" smtClean="0">
              <a:ea typeface="Calibri" pitchFamily="34" charset="0"/>
              <a:cs typeface="Calibri" pitchFamily="34" charset="0"/>
            </a:endParaRPr>
          </a:p>
          <a:p>
            <a:r>
              <a:rPr lang="en-US" dirty="0" smtClean="0">
                <a:ea typeface="Calibri" pitchFamily="34" charset="0"/>
                <a:cs typeface="Calibri" pitchFamily="34" charset="0"/>
              </a:rPr>
              <a:t>As recently explicated by Gerber and Peterson (2008), an image is simply a two dimensional, physical array of much smaller, two dimensional squares or rectangles, which are elemental units of the picture called pixels. Each pixel corresponds to a three dimensional square or rectangular chunk of brain tissue called a volume element or </a:t>
            </a:r>
            <a:r>
              <a:rPr lang="en-US" dirty="0" err="1" smtClean="0">
                <a:ea typeface="Calibri" pitchFamily="34" charset="0"/>
                <a:cs typeface="Calibri" pitchFamily="34" charset="0"/>
              </a:rPr>
              <a:t>voxel</a:t>
            </a:r>
            <a:r>
              <a:rPr lang="en-US" dirty="0" smtClean="0">
                <a:ea typeface="Calibri" pitchFamily="34" charset="0"/>
                <a:cs typeface="Calibri" pitchFamily="34" charset="0"/>
              </a:rPr>
              <a:t>. Each pixel of the image is typically assigned either a level of visual grayness ranging from black to white or an arbitrary color that represents a numerical value. In the case of a functional Magnetic Resonance Imaging (</a:t>
            </a:r>
            <a:r>
              <a:rPr lang="en-US" dirty="0" err="1" smtClean="0">
                <a:ea typeface="Calibri" pitchFamily="34" charset="0"/>
                <a:cs typeface="Calibri" pitchFamily="34" charset="0"/>
              </a:rPr>
              <a:t>fMRI</a:t>
            </a:r>
            <a:r>
              <a:rPr lang="en-US" dirty="0" smtClean="0">
                <a:ea typeface="Calibri" pitchFamily="34" charset="0"/>
                <a:cs typeface="Calibri" pitchFamily="34" charset="0"/>
              </a:rPr>
              <a:t>) map, what is captured in each pixel is the variation </a:t>
            </a:r>
            <a:r>
              <a:rPr lang="en-US" b="1" dirty="0" smtClean="0">
                <a:ea typeface="Calibri" pitchFamily="34" charset="0"/>
                <a:cs typeface="Calibri" pitchFamily="34" charset="0"/>
              </a:rPr>
              <a:t>across time</a:t>
            </a:r>
            <a:r>
              <a:rPr lang="en-US" dirty="0" smtClean="0">
                <a:ea typeface="Calibri" pitchFamily="34" charset="0"/>
                <a:cs typeface="Calibri" pitchFamily="34" charset="0"/>
              </a:rPr>
              <a:t> in the level of deoxygenated hemoglobin, which in turn indexes the level of neural activity, in the corresponding brain </a:t>
            </a:r>
            <a:r>
              <a:rPr lang="en-US" dirty="0" err="1" smtClean="0">
                <a:ea typeface="Calibri" pitchFamily="34" charset="0"/>
                <a:cs typeface="Calibri" pitchFamily="34" charset="0"/>
              </a:rPr>
              <a:t>voxel</a:t>
            </a:r>
            <a:r>
              <a:rPr lang="en-US" dirty="0" smtClean="0">
                <a:ea typeface="Calibri" pitchFamily="34" charset="0"/>
                <a:cs typeface="Calibri" pitchFamily="34" charset="0"/>
              </a:rPr>
              <a:t>. The degree to which that temporal variation in </a:t>
            </a:r>
            <a:r>
              <a:rPr lang="en-US" dirty="0" err="1" smtClean="0">
                <a:ea typeface="Calibri" pitchFamily="34" charset="0"/>
                <a:cs typeface="Calibri" pitchFamily="34" charset="0"/>
              </a:rPr>
              <a:t>deoxyhemoglobin</a:t>
            </a:r>
            <a:r>
              <a:rPr lang="en-US" dirty="0" smtClean="0">
                <a:ea typeface="Calibri" pitchFamily="34" charset="0"/>
                <a:cs typeface="Calibri" pitchFamily="34" charset="0"/>
              </a:rPr>
              <a:t> in each </a:t>
            </a:r>
            <a:r>
              <a:rPr lang="en-US" dirty="0" err="1" smtClean="0">
                <a:ea typeface="Calibri" pitchFamily="34" charset="0"/>
                <a:cs typeface="Calibri" pitchFamily="34" charset="0"/>
              </a:rPr>
              <a:t>voxel</a:t>
            </a:r>
            <a:r>
              <a:rPr lang="en-US" dirty="0" smtClean="0">
                <a:ea typeface="Calibri" pitchFamily="34" charset="0"/>
                <a:cs typeface="Calibri" pitchFamily="34" charset="0"/>
              </a:rPr>
              <a:t> correlates with the temporal variation in behavior or sensory experience of the person being imaged is assessed statistically and that statistical index is assigned to the corresponding pixel of the image. That statistic is color encoded and literally painted on the brain image, usually by being superimposed on a corresponding grayscale representation of brain structure to help locate where the brain activity is located. </a:t>
            </a:r>
          </a:p>
          <a:p>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Autofit/>
          </a:bodyPr>
          <a:lstStyle/>
          <a:p>
            <a:pPr fontAlgn="auto">
              <a:spcBef>
                <a:spcPts val="0"/>
              </a:spcBef>
              <a:spcAft>
                <a:spcPts val="0"/>
              </a:spcAft>
              <a:defRPr/>
            </a:pPr>
            <a:r>
              <a:rPr lang="en-US" sz="1000" b="1" dirty="0" smtClean="0"/>
              <a:t>Explicit and Implicit Memory</a:t>
            </a:r>
          </a:p>
          <a:p>
            <a:pPr fontAlgn="auto">
              <a:spcBef>
                <a:spcPts val="0"/>
              </a:spcBef>
              <a:spcAft>
                <a:spcPts val="0"/>
              </a:spcAft>
              <a:defRPr/>
            </a:pPr>
            <a:endParaRPr lang="en-US" sz="1000" b="1" dirty="0" smtClean="0"/>
          </a:p>
          <a:p>
            <a:pPr fontAlgn="auto">
              <a:spcBef>
                <a:spcPts val="0"/>
              </a:spcBef>
              <a:spcAft>
                <a:spcPts val="0"/>
              </a:spcAft>
              <a:defRPr/>
            </a:pPr>
            <a:r>
              <a:rPr lang="en-US" sz="1000" dirty="0" smtClean="0"/>
              <a:t>According to Daniel Siegel (2001)</a:t>
            </a:r>
            <a:r>
              <a:rPr lang="en-US" sz="1000" dirty="0" smtClean="0">
                <a:sym typeface="Symbol"/>
              </a:rPr>
              <a:t> t</a:t>
            </a:r>
            <a:r>
              <a:rPr lang="en-US" sz="1000" dirty="0" smtClean="0"/>
              <a:t>he forms of memory are:</a:t>
            </a:r>
          </a:p>
          <a:p>
            <a:pPr fontAlgn="auto">
              <a:spcBef>
                <a:spcPts val="0"/>
              </a:spcBef>
              <a:spcAft>
                <a:spcPts val="0"/>
              </a:spcAft>
              <a:defRPr/>
            </a:pPr>
            <a:endParaRPr lang="en-US" sz="1000" dirty="0" smtClean="0"/>
          </a:p>
          <a:p>
            <a:pPr fontAlgn="auto">
              <a:spcBef>
                <a:spcPts val="0"/>
              </a:spcBef>
              <a:spcAft>
                <a:spcPts val="0"/>
              </a:spcAft>
              <a:buFont typeface="Arial" pitchFamily="34" charset="0"/>
              <a:buChar char="•"/>
              <a:defRPr/>
            </a:pPr>
            <a:r>
              <a:rPr lang="en-US" sz="1000" dirty="0" smtClean="0"/>
              <a:t>Early, non-declarative, procedural,</a:t>
            </a:r>
            <a:r>
              <a:rPr lang="en-US" sz="1000" cap="small" dirty="0" smtClean="0"/>
              <a:t> </a:t>
            </a:r>
            <a:r>
              <a:rPr lang="en-US" sz="1000" b="1" cap="small" dirty="0" smtClean="0"/>
              <a:t>implicit</a:t>
            </a:r>
            <a:r>
              <a:rPr lang="en-US" sz="1000" dirty="0" smtClean="0"/>
              <a:t>, and </a:t>
            </a:r>
          </a:p>
          <a:p>
            <a:pPr fontAlgn="auto">
              <a:spcBef>
                <a:spcPts val="0"/>
              </a:spcBef>
              <a:spcAft>
                <a:spcPts val="0"/>
              </a:spcAft>
              <a:buFont typeface="Arial" pitchFamily="34" charset="0"/>
              <a:buChar char="•"/>
              <a:defRPr/>
            </a:pPr>
            <a:r>
              <a:rPr lang="en-US" sz="1000" dirty="0" smtClean="0"/>
              <a:t> Late, declarative, episodic/semantic, </a:t>
            </a:r>
            <a:r>
              <a:rPr lang="en-US" sz="1000" b="1" cap="small" dirty="0" smtClean="0"/>
              <a:t>explicit</a:t>
            </a:r>
            <a:r>
              <a:rPr lang="en-US" sz="1000" dirty="0" smtClean="0"/>
              <a:t>.</a:t>
            </a:r>
          </a:p>
          <a:p>
            <a:pPr fontAlgn="auto">
              <a:spcBef>
                <a:spcPts val="0"/>
              </a:spcBef>
              <a:spcAft>
                <a:spcPts val="0"/>
              </a:spcAft>
              <a:buFont typeface="Arial" pitchFamily="34" charset="0"/>
              <a:buChar char="•"/>
              <a:defRPr/>
            </a:pPr>
            <a:endParaRPr lang="en-US" sz="1000" dirty="0" smtClean="0"/>
          </a:p>
          <a:p>
            <a:pPr fontAlgn="auto">
              <a:spcBef>
                <a:spcPts val="0"/>
              </a:spcBef>
              <a:spcAft>
                <a:spcPts val="0"/>
              </a:spcAft>
              <a:buFont typeface="Arial" pitchFamily="34" charset="0"/>
              <a:buNone/>
              <a:defRPr/>
            </a:pPr>
            <a:r>
              <a:rPr lang="en-US" sz="1000" dirty="0" smtClean="0"/>
              <a:t>The developmental biology of memory involves:</a:t>
            </a:r>
          </a:p>
          <a:p>
            <a:pPr fontAlgn="auto">
              <a:spcBef>
                <a:spcPts val="0"/>
              </a:spcBef>
              <a:spcAft>
                <a:spcPts val="0"/>
              </a:spcAft>
              <a:buFont typeface="Arial" pitchFamily="34" charset="0"/>
              <a:buNone/>
              <a:defRPr/>
            </a:pPr>
            <a:endParaRPr lang="en-US" sz="1000" dirty="0" smtClean="0"/>
          </a:p>
          <a:p>
            <a:pPr fontAlgn="auto">
              <a:spcBef>
                <a:spcPts val="0"/>
              </a:spcBef>
              <a:spcAft>
                <a:spcPts val="0"/>
              </a:spcAft>
              <a:buFont typeface="Arial" pitchFamily="34" charset="0"/>
              <a:buChar char="•"/>
              <a:defRPr/>
            </a:pPr>
            <a:r>
              <a:rPr lang="en-US" sz="1000" dirty="0" smtClean="0"/>
              <a:t>Implicit processing systems, present at birth, and </a:t>
            </a:r>
          </a:p>
          <a:p>
            <a:pPr fontAlgn="auto">
              <a:spcBef>
                <a:spcPts val="0"/>
              </a:spcBef>
              <a:spcAft>
                <a:spcPts val="0"/>
              </a:spcAft>
              <a:buFont typeface="Arial" pitchFamily="34" charset="0"/>
              <a:buChar char="•"/>
              <a:defRPr/>
            </a:pPr>
            <a:r>
              <a:rPr lang="en-US" sz="1000" dirty="0" smtClean="0"/>
              <a:t>Explicit processing systems, of which there are two:</a:t>
            </a:r>
          </a:p>
          <a:p>
            <a:pPr marL="228600" indent="-228600" fontAlgn="auto">
              <a:spcBef>
                <a:spcPts val="0"/>
              </a:spcBef>
              <a:spcAft>
                <a:spcPts val="0"/>
              </a:spcAft>
              <a:buFont typeface="+mj-lt"/>
              <a:buNone/>
              <a:defRPr/>
            </a:pPr>
            <a:r>
              <a:rPr lang="en-US" sz="1000" dirty="0" smtClean="0"/>
              <a:t>  Semantic: developing by 1-2 years of age, and  </a:t>
            </a:r>
          </a:p>
          <a:p>
            <a:pPr fontAlgn="auto">
              <a:spcBef>
                <a:spcPts val="0"/>
              </a:spcBef>
              <a:spcAft>
                <a:spcPts val="0"/>
              </a:spcAft>
              <a:buFont typeface="Arial" pitchFamily="34" charset="0"/>
              <a:buNone/>
              <a:defRPr/>
            </a:pPr>
            <a:r>
              <a:rPr lang="en-US" sz="1000" dirty="0" smtClean="0"/>
              <a:t>  Autobiographical: showing progressive development with onset after the second year of life.</a:t>
            </a:r>
          </a:p>
          <a:p>
            <a:pPr fontAlgn="auto">
              <a:spcBef>
                <a:spcPts val="0"/>
              </a:spcBef>
              <a:spcAft>
                <a:spcPts val="0"/>
              </a:spcAft>
              <a:buFont typeface="Arial" pitchFamily="34" charset="0"/>
              <a:buNone/>
              <a:defRPr/>
            </a:pPr>
            <a:endParaRPr lang="en-US" sz="1000" dirty="0" smtClean="0"/>
          </a:p>
          <a:p>
            <a:pPr fontAlgn="auto">
              <a:spcBef>
                <a:spcPts val="0"/>
              </a:spcBef>
              <a:spcAft>
                <a:spcPts val="0"/>
              </a:spcAft>
              <a:buFont typeface="Arial" pitchFamily="34" charset="0"/>
              <a:buNone/>
              <a:defRPr/>
            </a:pPr>
            <a:r>
              <a:rPr lang="en-US" sz="1000" b="1" dirty="0" smtClean="0"/>
              <a:t>Implicit Memory</a:t>
            </a:r>
          </a:p>
          <a:p>
            <a:pPr fontAlgn="auto">
              <a:spcBef>
                <a:spcPts val="0"/>
              </a:spcBef>
              <a:spcAft>
                <a:spcPts val="0"/>
              </a:spcAft>
              <a:buFont typeface="Arial" pitchFamily="34" charset="0"/>
              <a:buChar char="•"/>
              <a:defRPr/>
            </a:pPr>
            <a:r>
              <a:rPr lang="en-US" sz="1000" dirty="0" smtClean="0"/>
              <a:t> A form of memory devoid of the subjective internal experience of “recalling,” of self, or of time.  </a:t>
            </a:r>
          </a:p>
          <a:p>
            <a:pPr fontAlgn="auto">
              <a:spcBef>
                <a:spcPts val="0"/>
              </a:spcBef>
              <a:spcAft>
                <a:spcPts val="0"/>
              </a:spcAft>
              <a:buFont typeface="Arial" pitchFamily="34" charset="0"/>
              <a:buChar char="•"/>
              <a:defRPr/>
            </a:pPr>
            <a:r>
              <a:rPr lang="en-US" sz="1000" dirty="0" smtClean="0"/>
              <a:t> Involves mental models and “priming”</a:t>
            </a:r>
          </a:p>
          <a:p>
            <a:pPr fontAlgn="auto">
              <a:spcBef>
                <a:spcPts val="0"/>
              </a:spcBef>
              <a:spcAft>
                <a:spcPts val="0"/>
              </a:spcAft>
              <a:buFont typeface="Arial" pitchFamily="34" charset="0"/>
              <a:buChar char="•"/>
              <a:defRPr/>
            </a:pPr>
            <a:r>
              <a:rPr lang="en-US" sz="1000" dirty="0" smtClean="0"/>
              <a:t> Includes behavioral, emotional, perceptual, and perhaps </a:t>
            </a:r>
            <a:r>
              <a:rPr lang="en-US" sz="1000" dirty="0" err="1" smtClean="0"/>
              <a:t>somatosensory</a:t>
            </a:r>
            <a:r>
              <a:rPr lang="en-US" sz="1000" dirty="0" smtClean="0"/>
              <a:t> memory.</a:t>
            </a:r>
          </a:p>
          <a:p>
            <a:pPr fontAlgn="auto">
              <a:spcBef>
                <a:spcPts val="0"/>
              </a:spcBef>
              <a:spcAft>
                <a:spcPts val="0"/>
              </a:spcAft>
              <a:buFont typeface="Arial" pitchFamily="34" charset="0"/>
              <a:buChar char="•"/>
              <a:defRPr/>
            </a:pPr>
            <a:r>
              <a:rPr lang="en-US" sz="1000" dirty="0" smtClean="0"/>
              <a:t> Focal attention </a:t>
            </a:r>
            <a:r>
              <a:rPr lang="en-US" sz="1000" cap="all" dirty="0" smtClean="0"/>
              <a:t>is not</a:t>
            </a:r>
            <a:r>
              <a:rPr lang="en-US" sz="1000" dirty="0" smtClean="0"/>
              <a:t> required for encoding</a:t>
            </a:r>
          </a:p>
          <a:p>
            <a:pPr fontAlgn="auto">
              <a:spcBef>
                <a:spcPts val="0"/>
              </a:spcBef>
              <a:spcAft>
                <a:spcPts val="0"/>
              </a:spcAft>
              <a:buFont typeface="Arial" pitchFamily="34" charset="0"/>
              <a:buChar char="•"/>
              <a:defRPr/>
            </a:pPr>
            <a:r>
              <a:rPr lang="en-US" sz="1000" dirty="0" smtClean="0"/>
              <a:t> Is mediated via brain circuits involved in the initial encoding and independent of the medial temporal lobe / hippocampus</a:t>
            </a:r>
          </a:p>
          <a:p>
            <a:pPr fontAlgn="auto">
              <a:spcBef>
                <a:spcPts val="0"/>
              </a:spcBef>
              <a:spcAft>
                <a:spcPts val="0"/>
              </a:spcAft>
              <a:buFont typeface="Arial" pitchFamily="34" charset="0"/>
              <a:buChar char="•"/>
              <a:defRPr/>
            </a:pPr>
            <a:endParaRPr lang="en-US" sz="1000" dirty="0" smtClean="0"/>
          </a:p>
          <a:p>
            <a:pPr fontAlgn="auto">
              <a:spcBef>
                <a:spcPts val="0"/>
              </a:spcBef>
              <a:spcAft>
                <a:spcPts val="0"/>
              </a:spcAft>
              <a:buFont typeface="Arial" pitchFamily="34" charset="0"/>
              <a:buNone/>
              <a:defRPr/>
            </a:pPr>
            <a:r>
              <a:rPr lang="en-US" sz="1000" b="1" dirty="0" smtClean="0"/>
              <a:t>Explicit Memory </a:t>
            </a:r>
          </a:p>
          <a:p>
            <a:pPr fontAlgn="auto">
              <a:spcBef>
                <a:spcPts val="0"/>
              </a:spcBef>
              <a:spcAft>
                <a:spcPts val="0"/>
              </a:spcAft>
              <a:buFont typeface="Arial" pitchFamily="34" charset="0"/>
              <a:buChar char="•"/>
              <a:defRPr/>
            </a:pPr>
            <a:r>
              <a:rPr lang="en-US" sz="1000" dirty="0" smtClean="0"/>
              <a:t>Requires conscious awareness for encoding and having the subjective sense of recollection (and, if autobiographical, of self and time).</a:t>
            </a:r>
          </a:p>
          <a:p>
            <a:pPr fontAlgn="auto">
              <a:spcBef>
                <a:spcPts val="0"/>
              </a:spcBef>
              <a:spcAft>
                <a:spcPts val="0"/>
              </a:spcAft>
              <a:buFont typeface="Arial" pitchFamily="34" charset="0"/>
              <a:buChar char="•"/>
              <a:defRPr/>
            </a:pPr>
            <a:r>
              <a:rPr lang="en-US" sz="1000" dirty="0" smtClean="0"/>
              <a:t> Includes semantic (factual) and episodic (autobiographical) memory.</a:t>
            </a:r>
          </a:p>
          <a:p>
            <a:pPr fontAlgn="auto">
              <a:spcBef>
                <a:spcPts val="0"/>
              </a:spcBef>
              <a:spcAft>
                <a:spcPts val="0"/>
              </a:spcAft>
              <a:buFont typeface="Arial" pitchFamily="34" charset="0"/>
              <a:buChar char="•"/>
              <a:defRPr/>
            </a:pPr>
            <a:r>
              <a:rPr lang="en-US" sz="1000" dirty="0" smtClean="0"/>
              <a:t>Focal attention IS needed for encoding.</a:t>
            </a:r>
          </a:p>
          <a:p>
            <a:pPr fontAlgn="auto">
              <a:spcBef>
                <a:spcPts val="0"/>
              </a:spcBef>
              <a:spcAft>
                <a:spcPts val="0"/>
              </a:spcAft>
              <a:buFont typeface="Arial" pitchFamily="34" charset="0"/>
              <a:buChar char="•"/>
              <a:defRPr/>
            </a:pPr>
            <a:r>
              <a:rPr lang="en-US" sz="1000" dirty="0" err="1" smtClean="0"/>
              <a:t>Hippocampal</a:t>
            </a:r>
            <a:r>
              <a:rPr lang="en-US" sz="1000" dirty="0" smtClean="0"/>
              <a:t> processing IS required for storage.</a:t>
            </a:r>
          </a:p>
          <a:p>
            <a:pPr fontAlgn="auto">
              <a:spcBef>
                <a:spcPts val="0"/>
              </a:spcBef>
              <a:spcAft>
                <a:spcPts val="0"/>
              </a:spcAft>
              <a:buFont typeface="Arial" pitchFamily="34" charset="0"/>
              <a:buChar char="•"/>
              <a:defRPr/>
            </a:pPr>
            <a:r>
              <a:rPr lang="en-US" sz="1000" dirty="0" smtClean="0"/>
              <a:t>Cortical consolidation makes selected events part of permanent memory.</a:t>
            </a:r>
          </a:p>
          <a:p>
            <a:pPr fontAlgn="auto">
              <a:spcBef>
                <a:spcPts val="0"/>
              </a:spcBef>
              <a:spcAft>
                <a:spcPts val="0"/>
              </a:spcAft>
              <a:buFont typeface="Arial" pitchFamily="34" charset="0"/>
              <a:buNone/>
              <a:defRPr/>
            </a:pPr>
            <a:endParaRPr lang="en-US" sz="1000" dirty="0" smtClean="0"/>
          </a:p>
          <a:p>
            <a:pPr fontAlgn="auto">
              <a:spcBef>
                <a:spcPts val="0"/>
              </a:spcBef>
              <a:spcAft>
                <a:spcPts val="0"/>
              </a:spcAft>
              <a:buFont typeface="Arial" pitchFamily="34" charset="0"/>
              <a:buNone/>
              <a:defRPr/>
            </a:pPr>
            <a:r>
              <a:rPr lang="en-US" sz="1000" dirty="0" smtClean="0">
                <a:sym typeface="Symbol"/>
              </a:rPr>
              <a:t></a:t>
            </a:r>
            <a:r>
              <a:rPr lang="en-US" sz="1000" dirty="0" smtClean="0"/>
              <a:t>Siegel, D(2001): Memory: an overview, with emphasis on developmental, interpersonal, and neurobiological aspects. </a:t>
            </a:r>
            <a:r>
              <a:rPr lang="en-US" sz="1000" b="1" dirty="0" smtClean="0"/>
              <a:t>J Am </a:t>
            </a:r>
            <a:r>
              <a:rPr lang="en-US" sz="1000" b="1" dirty="0" err="1" smtClean="0"/>
              <a:t>Acad</a:t>
            </a:r>
            <a:r>
              <a:rPr lang="en-US" sz="1000" b="1" dirty="0" smtClean="0"/>
              <a:t> Child </a:t>
            </a:r>
            <a:r>
              <a:rPr lang="en-US" sz="1000" b="1" dirty="0" err="1" smtClean="0"/>
              <a:t>Adolesc</a:t>
            </a:r>
            <a:r>
              <a:rPr lang="en-US" sz="1000" b="1" dirty="0" smtClean="0"/>
              <a:t> Psychiatry </a:t>
            </a:r>
            <a:r>
              <a:rPr lang="en-US" sz="1000" dirty="0" smtClean="0"/>
              <a:t>40(9): 997-1011.</a:t>
            </a:r>
          </a:p>
          <a:p>
            <a:pPr fontAlgn="auto">
              <a:spcBef>
                <a:spcPts val="0"/>
              </a:spcBef>
              <a:spcAft>
                <a:spcPts val="0"/>
              </a:spcAft>
              <a:buFont typeface="Arial" pitchFamily="34" charset="0"/>
              <a:buNone/>
              <a:defRPr/>
            </a:pPr>
            <a:endParaRPr lang="en-US" sz="1000" dirty="0" smtClean="0"/>
          </a:p>
          <a:p>
            <a:pPr fontAlgn="auto">
              <a:spcBef>
                <a:spcPts val="0"/>
              </a:spcBef>
              <a:spcAft>
                <a:spcPts val="0"/>
              </a:spcAft>
              <a:defRPr/>
            </a:pPr>
            <a:endParaRPr lang="en-US" sz="1000" b="1" dirty="0" smtClean="0"/>
          </a:p>
          <a:p>
            <a:pPr fontAlgn="auto">
              <a:spcBef>
                <a:spcPts val="0"/>
              </a:spcBef>
              <a:spcAft>
                <a:spcPts val="0"/>
              </a:spcAft>
              <a:defRPr/>
            </a:pPr>
            <a:endParaRPr lang="en-US" sz="1000" b="1" dirty="0" smtClean="0"/>
          </a:p>
        </p:txBody>
      </p:sp>
      <p:sp>
        <p:nvSpPr>
          <p:cNvPr id="180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01ADA1B-269E-44DB-893D-9C40619002B1}" type="slidenum">
              <a:rPr lang="en-US"/>
              <a:pPr fontAlgn="base">
                <a:spcBef>
                  <a:spcPct val="0"/>
                </a:spcBef>
                <a:spcAft>
                  <a:spcPct val="0"/>
                </a:spcAft>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lide Image Placeholder 1"/>
          <p:cNvSpPr>
            <a:spLocks noGrp="1" noRot="1" noChangeAspect="1" noTextEdit="1"/>
          </p:cNvSpPr>
          <p:nvPr>
            <p:ph type="sldImg"/>
          </p:nvPr>
        </p:nvSpPr>
        <p:spPr bwMode="auto">
          <a:noFill/>
          <a:ln>
            <a:solidFill>
              <a:srgbClr val="000000"/>
            </a:solidFill>
            <a:miter lim="800000"/>
            <a:headEnd/>
            <a:tailEnd/>
          </a:ln>
        </p:spPr>
      </p:sp>
      <p:sp>
        <p:nvSpPr>
          <p:cNvPr id="181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b="1" dirty="0" smtClean="0"/>
              <a:t>Dual Process Theories</a:t>
            </a:r>
          </a:p>
          <a:p>
            <a:pPr>
              <a:spcBef>
                <a:spcPct val="0"/>
              </a:spcBef>
            </a:pPr>
            <a:endParaRPr lang="en-US" sz="1000" b="1" dirty="0" smtClean="0"/>
          </a:p>
          <a:p>
            <a:pPr>
              <a:spcBef>
                <a:spcPct val="0"/>
              </a:spcBef>
            </a:pPr>
            <a:r>
              <a:rPr lang="en-US" sz="1000" b="1" dirty="0" smtClean="0"/>
              <a:t>System I (Intuitive)</a:t>
            </a:r>
          </a:p>
          <a:p>
            <a:pPr>
              <a:spcBef>
                <a:spcPct val="0"/>
              </a:spcBef>
            </a:pPr>
            <a:endParaRPr lang="en-US" sz="1000" dirty="0" smtClean="0"/>
          </a:p>
          <a:p>
            <a:pPr>
              <a:spcBef>
                <a:spcPct val="0"/>
              </a:spcBef>
              <a:buFontTx/>
              <a:buChar char="•"/>
            </a:pPr>
            <a:r>
              <a:rPr lang="en-US" sz="1000" dirty="0" smtClean="0"/>
              <a:t>Automatic, </a:t>
            </a:r>
          </a:p>
          <a:p>
            <a:pPr>
              <a:spcBef>
                <a:spcPct val="0"/>
              </a:spcBef>
              <a:buFontTx/>
              <a:buChar char="•"/>
            </a:pPr>
            <a:r>
              <a:rPr lang="en-US" sz="1000" dirty="0" smtClean="0"/>
              <a:t>Effortless, </a:t>
            </a:r>
          </a:p>
          <a:p>
            <a:pPr>
              <a:spcBef>
                <a:spcPct val="0"/>
              </a:spcBef>
              <a:buFontTx/>
              <a:buChar char="•"/>
            </a:pPr>
            <a:r>
              <a:rPr lang="en-US" sz="1000" dirty="0" smtClean="0"/>
              <a:t>Associative, </a:t>
            </a:r>
          </a:p>
          <a:p>
            <a:pPr>
              <a:spcBef>
                <a:spcPct val="0"/>
              </a:spcBef>
              <a:buFontTx/>
              <a:buChar char="•"/>
            </a:pPr>
            <a:r>
              <a:rPr lang="en-US" sz="1000" dirty="0" smtClean="0"/>
              <a:t>Rapid, </a:t>
            </a:r>
          </a:p>
          <a:p>
            <a:pPr>
              <a:spcBef>
                <a:spcPct val="0"/>
              </a:spcBef>
              <a:buFontTx/>
              <a:buChar char="•"/>
            </a:pPr>
            <a:r>
              <a:rPr lang="en-US" sz="1000" dirty="0" smtClean="0"/>
              <a:t>Opaque process, and </a:t>
            </a:r>
          </a:p>
          <a:p>
            <a:pPr>
              <a:spcBef>
                <a:spcPct val="0"/>
              </a:spcBef>
              <a:buFontTx/>
              <a:buChar char="•"/>
            </a:pPr>
            <a:r>
              <a:rPr lang="en-US" sz="1000" dirty="0" smtClean="0"/>
              <a:t>Skilled</a:t>
            </a:r>
          </a:p>
          <a:p>
            <a:pPr>
              <a:spcBef>
                <a:spcPct val="0"/>
              </a:spcBef>
            </a:pPr>
            <a:endParaRPr lang="en-US" sz="1000" dirty="0" smtClean="0"/>
          </a:p>
          <a:p>
            <a:pPr>
              <a:spcBef>
                <a:spcPct val="0"/>
              </a:spcBef>
            </a:pPr>
            <a:r>
              <a:rPr lang="en-US" sz="1000" b="1" dirty="0" smtClean="0"/>
              <a:t>System II (Reflective)</a:t>
            </a:r>
          </a:p>
          <a:p>
            <a:pPr>
              <a:spcBef>
                <a:spcPct val="0"/>
              </a:spcBef>
            </a:pPr>
            <a:endParaRPr lang="en-US" sz="1000" dirty="0" smtClean="0"/>
          </a:p>
          <a:p>
            <a:pPr>
              <a:spcBef>
                <a:spcPct val="0"/>
              </a:spcBef>
              <a:buFontTx/>
              <a:buChar char="•"/>
            </a:pPr>
            <a:r>
              <a:rPr lang="en-US" sz="1000" dirty="0" smtClean="0"/>
              <a:t>Controlled, </a:t>
            </a:r>
          </a:p>
          <a:p>
            <a:pPr>
              <a:spcBef>
                <a:spcPct val="0"/>
              </a:spcBef>
              <a:buFontTx/>
              <a:buChar char="•"/>
            </a:pPr>
            <a:r>
              <a:rPr lang="en-US" sz="1000" dirty="0" smtClean="0"/>
              <a:t>Effortful, </a:t>
            </a:r>
          </a:p>
          <a:p>
            <a:pPr>
              <a:spcBef>
                <a:spcPct val="0"/>
              </a:spcBef>
              <a:buFontTx/>
              <a:buChar char="•"/>
            </a:pPr>
            <a:r>
              <a:rPr lang="en-US" sz="1000" dirty="0" smtClean="0"/>
              <a:t>Deductive, </a:t>
            </a:r>
          </a:p>
          <a:p>
            <a:pPr>
              <a:spcBef>
                <a:spcPct val="0"/>
              </a:spcBef>
              <a:buFontTx/>
              <a:buChar char="•"/>
            </a:pPr>
            <a:r>
              <a:rPr lang="en-US" sz="1000" dirty="0" smtClean="0"/>
              <a:t>Slow, </a:t>
            </a:r>
          </a:p>
          <a:p>
            <a:pPr>
              <a:spcBef>
                <a:spcPct val="0"/>
              </a:spcBef>
              <a:buFontTx/>
              <a:buChar char="•"/>
            </a:pPr>
            <a:r>
              <a:rPr lang="en-US" sz="1000" dirty="0" smtClean="0"/>
              <a:t>Self-aware, </a:t>
            </a:r>
          </a:p>
          <a:p>
            <a:pPr>
              <a:spcBef>
                <a:spcPct val="0"/>
              </a:spcBef>
              <a:buFontTx/>
              <a:buChar char="•"/>
            </a:pPr>
            <a:r>
              <a:rPr lang="en-US" sz="1000" dirty="0" smtClean="0"/>
              <a:t>Rule-Following</a:t>
            </a:r>
          </a:p>
          <a:p>
            <a:pPr>
              <a:spcBef>
                <a:spcPct val="0"/>
              </a:spcBef>
            </a:pPr>
            <a:endParaRPr lang="en-US" sz="1000" dirty="0" smtClean="0"/>
          </a:p>
          <a:p>
            <a:pPr>
              <a:spcBef>
                <a:spcPct val="0"/>
              </a:spcBef>
            </a:pPr>
            <a:r>
              <a:rPr lang="en-US" sz="1000" dirty="0" smtClean="0"/>
              <a:t>{</a:t>
            </a:r>
            <a:r>
              <a:rPr lang="en-US" sz="1000" i="1" dirty="0" smtClean="0"/>
              <a:t>Reference</a:t>
            </a:r>
            <a:r>
              <a:rPr lang="en-US" sz="1000" dirty="0" smtClean="0"/>
              <a:t>: </a:t>
            </a:r>
            <a:r>
              <a:rPr lang="en-US" sz="1000" dirty="0" err="1" smtClean="0"/>
              <a:t>Kahneman</a:t>
            </a:r>
            <a:r>
              <a:rPr lang="en-US" sz="1000" dirty="0" smtClean="0"/>
              <a:t> D &amp; </a:t>
            </a:r>
            <a:r>
              <a:rPr lang="en-US" sz="1000" dirty="0" err="1" smtClean="0"/>
              <a:t>Sunstein</a:t>
            </a:r>
            <a:r>
              <a:rPr lang="en-US" sz="1000" dirty="0" smtClean="0"/>
              <a:t> C (2006): Cognitive psychology of moral intuitions. In J-P  </a:t>
            </a:r>
            <a:r>
              <a:rPr lang="en-US" sz="1000" dirty="0" err="1" smtClean="0"/>
              <a:t>Changeux</a:t>
            </a:r>
            <a:r>
              <a:rPr lang="en-US" sz="1000" dirty="0" smtClean="0"/>
              <a:t>, A </a:t>
            </a:r>
            <a:r>
              <a:rPr lang="en-US" sz="1000" dirty="0" err="1" smtClean="0"/>
              <a:t>Damasio</a:t>
            </a:r>
            <a:r>
              <a:rPr lang="en-US" sz="1000" dirty="0" smtClean="0"/>
              <a:t>, W Singer and  Y Christen (eds.) </a:t>
            </a:r>
            <a:r>
              <a:rPr lang="en-US" sz="1000" b="1" dirty="0" smtClean="0"/>
              <a:t>Neurobiology of Human Values</a:t>
            </a:r>
            <a:r>
              <a:rPr lang="en-US" sz="1000" dirty="0" smtClean="0"/>
              <a:t>. Germany: Springer </a:t>
            </a:r>
            <a:r>
              <a:rPr lang="en-US" sz="1000" dirty="0" err="1" smtClean="0"/>
              <a:t>Verlag</a:t>
            </a:r>
            <a:r>
              <a:rPr lang="en-US" sz="1000" dirty="0" smtClean="0"/>
              <a:t>, pp. 92-95. } </a:t>
            </a:r>
          </a:p>
          <a:p>
            <a:pPr>
              <a:spcBef>
                <a:spcPct val="0"/>
              </a:spcBef>
            </a:pPr>
            <a:endParaRPr lang="en-US" sz="1000" dirty="0" smtClean="0"/>
          </a:p>
          <a:p>
            <a:pPr>
              <a:spcBef>
                <a:spcPct val="0"/>
              </a:spcBef>
            </a:pPr>
            <a:endParaRPr lang="en-US" sz="1000" dirty="0" smtClean="0"/>
          </a:p>
        </p:txBody>
      </p:sp>
      <p:sp>
        <p:nvSpPr>
          <p:cNvPr id="181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547CC36-4C8D-4E49-88F6-6D709888C69A}" type="slidenum">
              <a:rPr lang="en-US"/>
              <a:pPr fontAlgn="base">
                <a:spcBef>
                  <a:spcPct val="0"/>
                </a:spcBef>
                <a:spcAft>
                  <a:spcPct val="0"/>
                </a:spcAft>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Slide Image Placeholder 1"/>
          <p:cNvSpPr>
            <a:spLocks noGrp="1" noRot="1" noChangeAspect="1" noTextEdit="1"/>
          </p:cNvSpPr>
          <p:nvPr>
            <p:ph type="sldImg"/>
          </p:nvPr>
        </p:nvSpPr>
        <p:spPr bwMode="auto">
          <a:noFill/>
          <a:ln>
            <a:solidFill>
              <a:srgbClr val="000000"/>
            </a:solidFill>
            <a:miter lim="800000"/>
            <a:headEnd/>
            <a:tailEnd/>
          </a:ln>
        </p:spPr>
      </p:sp>
      <p:sp>
        <p:nvSpPr>
          <p:cNvPr id="1822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z="2500" smtClean="0"/>
          </a:p>
          <a:p>
            <a:pPr>
              <a:spcBef>
                <a:spcPct val="0"/>
              </a:spcBef>
            </a:pPr>
            <a:r>
              <a:rPr lang="en-US" sz="1000" b="1" smtClean="0"/>
              <a:t>Valence</a:t>
            </a:r>
            <a:r>
              <a:rPr lang="en-US" sz="1000" smtClean="0"/>
              <a:t>, especially in discussing emotions, means the intrinsic attractiveness (positive valence) or aversiveness (negative valence) of an event, object, or situation. </a:t>
            </a:r>
          </a:p>
          <a:p>
            <a:pPr>
              <a:spcBef>
                <a:spcPct val="0"/>
              </a:spcBef>
            </a:pPr>
            <a:endParaRPr lang="en-US" sz="1000" smtClean="0"/>
          </a:p>
          <a:p>
            <a:pPr>
              <a:spcBef>
                <a:spcPct val="0"/>
              </a:spcBef>
            </a:pPr>
            <a:r>
              <a:rPr lang="en-US" sz="1000" smtClean="0"/>
              <a:t>{</a:t>
            </a:r>
            <a:r>
              <a:rPr lang="en-US" sz="1000" i="1" smtClean="0"/>
              <a:t>Reference:</a:t>
            </a:r>
            <a:r>
              <a:rPr lang="en-US" sz="1000" smtClean="0"/>
              <a:t> Frijda  N (1986):</a:t>
            </a:r>
            <a:r>
              <a:rPr lang="en-US" sz="1000" b="1" smtClean="0"/>
              <a:t>The Emotions</a:t>
            </a:r>
            <a:r>
              <a:rPr lang="en-US" sz="1000" smtClean="0"/>
              <a:t>. Cambridge(UK): Cambridge University Press, p. 207.} </a:t>
            </a:r>
          </a:p>
          <a:p>
            <a:pPr>
              <a:spcBef>
                <a:spcPct val="0"/>
              </a:spcBef>
            </a:pPr>
            <a:endParaRPr lang="en-US" sz="1000" smtClean="0"/>
          </a:p>
          <a:p>
            <a:pPr>
              <a:spcBef>
                <a:spcPct val="0"/>
              </a:spcBef>
            </a:pPr>
            <a:r>
              <a:rPr lang="en-US" sz="1000" smtClean="0"/>
              <a:t>Citing Bargh (1997), Zajonc (1998) and LeDoux (2000), Kahneman and Sunstein (2006)</a:t>
            </a:r>
            <a:r>
              <a:rPr lang="en-US" sz="1000" smtClean="0">
                <a:sym typeface="Symbol" pitchFamily="18" charset="2"/>
              </a:rPr>
              <a:t> </a:t>
            </a:r>
            <a:r>
              <a:rPr lang="en-US" sz="1000" smtClean="0"/>
              <a:t> write that the assessment of whether objects are good (and should be approached) or bad (should be avoided) is carried out quickly and efficiently by specialized neural circuitry.</a:t>
            </a:r>
          </a:p>
          <a:p>
            <a:pPr>
              <a:spcBef>
                <a:spcPct val="0"/>
              </a:spcBef>
            </a:pPr>
            <a:endParaRPr lang="en-US" sz="1000" smtClean="0"/>
          </a:p>
          <a:p>
            <a:pPr>
              <a:spcBef>
                <a:spcPct val="0"/>
              </a:spcBef>
            </a:pPr>
            <a:r>
              <a:rPr lang="en-US" sz="900" smtClean="0"/>
              <a:t>[Bargh JA (1997): The automaticity of everyday life. In: Wyer Jr, RS (ed) the automaticity of everyday life: advances in social cognition. Vol. 10 Mahwah, NJ: Erlbau, pp. 1-61.]</a:t>
            </a:r>
          </a:p>
          <a:p>
            <a:pPr>
              <a:spcBef>
                <a:spcPct val="0"/>
              </a:spcBef>
            </a:pPr>
            <a:endParaRPr lang="en-US" sz="900" smtClean="0"/>
          </a:p>
          <a:p>
            <a:pPr>
              <a:spcBef>
                <a:spcPct val="0"/>
              </a:spcBef>
            </a:pPr>
            <a:r>
              <a:rPr lang="en-US" sz="900" smtClean="0"/>
              <a:t>[Cf: </a:t>
            </a:r>
            <a:r>
              <a:rPr lang="en-US" sz="900" i="1" smtClean="0"/>
              <a:t>A morning  in the life of Dr. Every Person  </a:t>
            </a:r>
            <a:r>
              <a:rPr lang="en-US" sz="900" smtClean="0"/>
              <a:t>in CONSCIENCE IN THE MENTAL HEALTH PROFESSIONAL, </a:t>
            </a:r>
            <a:r>
              <a:rPr lang="en-US" sz="900" b="1" smtClean="0"/>
              <a:t>Conscience Works, Conscience and Ethics, </a:t>
            </a:r>
            <a:r>
              <a:rPr lang="en-US" sz="900" smtClean="0"/>
              <a:t>2 (1): 15- 21</a:t>
            </a:r>
            <a:r>
              <a:rPr lang="en-US" sz="900" b="1" smtClean="0"/>
              <a:t>, </a:t>
            </a:r>
            <a:r>
              <a:rPr lang="en-US" sz="900" smtClean="0"/>
              <a:t>2003.]</a:t>
            </a:r>
          </a:p>
          <a:p>
            <a:pPr>
              <a:spcBef>
                <a:spcPct val="0"/>
              </a:spcBef>
            </a:pPr>
            <a:endParaRPr lang="en-US" sz="900" smtClean="0"/>
          </a:p>
          <a:p>
            <a:pPr>
              <a:spcBef>
                <a:spcPct val="0"/>
              </a:spcBef>
            </a:pPr>
            <a:r>
              <a:rPr lang="en-US" sz="900" smtClean="0"/>
              <a:t>[Zajonc RB (1998): Emotions. In: Gilbert DT, Fiske ST, Lindzey G (eds) </a:t>
            </a:r>
            <a:r>
              <a:rPr lang="en-US" sz="900" b="1" smtClean="0"/>
              <a:t>Handbook of Social Psychology. </a:t>
            </a:r>
            <a:r>
              <a:rPr lang="en-US" sz="900" smtClean="0"/>
              <a:t>4</a:t>
            </a:r>
            <a:r>
              <a:rPr lang="en-US" sz="900" baseline="30000" smtClean="0"/>
              <a:t>th</a:t>
            </a:r>
            <a:r>
              <a:rPr lang="en-US" sz="900" smtClean="0"/>
              <a:t> Ed., Vol. 1. New York: Oxford University press, pp. 591-632.]</a:t>
            </a:r>
          </a:p>
          <a:p>
            <a:pPr>
              <a:spcBef>
                <a:spcPct val="0"/>
              </a:spcBef>
            </a:pPr>
            <a:endParaRPr lang="en-US" sz="900" smtClean="0"/>
          </a:p>
          <a:p>
            <a:pPr>
              <a:spcBef>
                <a:spcPct val="0"/>
              </a:spcBef>
            </a:pPr>
            <a:r>
              <a:rPr lang="en-US" sz="900" smtClean="0"/>
              <a:t>[LeDoux JE (2000) Emotion circuits in the brain. </a:t>
            </a:r>
            <a:r>
              <a:rPr lang="en-US" sz="900" b="1" smtClean="0"/>
              <a:t>Ann Rev Neurosci </a:t>
            </a:r>
            <a:r>
              <a:rPr lang="en-US" sz="900" smtClean="0"/>
              <a:t>23: 155-184.]</a:t>
            </a:r>
          </a:p>
          <a:p>
            <a:pPr>
              <a:spcBef>
                <a:spcPct val="0"/>
              </a:spcBef>
            </a:pPr>
            <a:endParaRPr lang="en-US" sz="900" smtClean="0"/>
          </a:p>
          <a:p>
            <a:pPr>
              <a:spcBef>
                <a:spcPct val="0"/>
              </a:spcBef>
            </a:pPr>
            <a:endParaRPr lang="en-US" sz="1000" smtClean="0"/>
          </a:p>
          <a:p>
            <a:pPr>
              <a:spcBef>
                <a:spcPct val="0"/>
              </a:spcBef>
            </a:pPr>
            <a:r>
              <a:rPr lang="en-US" sz="1000" smtClean="0">
                <a:sym typeface="Symbol" pitchFamily="18" charset="2"/>
              </a:rPr>
              <a:t></a:t>
            </a:r>
            <a:r>
              <a:rPr lang="en-US" sz="1000" smtClean="0"/>
              <a:t>Kahneman D &amp; Sunstein C (2006): Cognitive psychology of moral intuitions. In J-P  Changeux, A Damasio, W Singer and  Y Christen (eds.) </a:t>
            </a:r>
            <a:r>
              <a:rPr lang="en-US" sz="1000" b="1" smtClean="0"/>
              <a:t>Neurobiology of Human Values</a:t>
            </a:r>
            <a:r>
              <a:rPr lang="en-US" sz="1000" smtClean="0"/>
              <a:t>. Germany: Springer Verlag, pp. 91-105.  </a:t>
            </a:r>
          </a:p>
          <a:p>
            <a:pPr>
              <a:spcBef>
                <a:spcPct val="0"/>
              </a:spcBef>
            </a:pPr>
            <a:endParaRPr lang="en-US" sz="1600" smtClean="0"/>
          </a:p>
          <a:p>
            <a:pPr>
              <a:spcBef>
                <a:spcPct val="0"/>
              </a:spcBef>
            </a:pPr>
            <a:endParaRPr lang="en-US" smtClean="0"/>
          </a:p>
        </p:txBody>
      </p:sp>
      <p:sp>
        <p:nvSpPr>
          <p:cNvPr id="182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EA37AB9-E335-4BAD-A8A7-22FB07DF7F92}" type="slidenum">
              <a:rPr lang="en-US"/>
              <a:pPr fontAlgn="base">
                <a:spcBef>
                  <a:spcPct val="0"/>
                </a:spcBef>
                <a:spcAft>
                  <a:spcPct val="0"/>
                </a:spcAft>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Autofit/>
          </a:bodyPr>
          <a:lstStyle/>
          <a:p>
            <a:pPr fontAlgn="auto">
              <a:spcBef>
                <a:spcPts val="0"/>
              </a:spcBef>
              <a:spcAft>
                <a:spcPts val="0"/>
              </a:spcAft>
              <a:defRPr/>
            </a:pPr>
            <a:endParaRPr lang="en-US" sz="1000" dirty="0" smtClean="0"/>
          </a:p>
          <a:p>
            <a:pPr fontAlgn="auto">
              <a:spcBef>
                <a:spcPts val="0"/>
              </a:spcBef>
              <a:spcAft>
                <a:spcPts val="0"/>
              </a:spcAft>
              <a:defRPr/>
            </a:pPr>
            <a:endParaRPr lang="en-US" sz="1000" dirty="0" smtClean="0"/>
          </a:p>
          <a:p>
            <a:pPr fontAlgn="auto">
              <a:spcBef>
                <a:spcPts val="0"/>
              </a:spcBef>
              <a:spcAft>
                <a:spcPts val="0"/>
              </a:spcAft>
              <a:defRPr/>
            </a:pPr>
            <a:r>
              <a:rPr lang="en-US" sz="1000" b="1" dirty="0" smtClean="0"/>
              <a:t>MRO, </a:t>
            </a:r>
            <a:r>
              <a:rPr lang="en-US" sz="1000" dirty="0" smtClean="0"/>
              <a:t>a term introduced by </a:t>
            </a:r>
            <a:r>
              <a:rPr lang="en-US" sz="1000" dirty="0" err="1" smtClean="0"/>
              <a:t>Kochanska</a:t>
            </a:r>
            <a:r>
              <a:rPr lang="en-US" sz="1000" dirty="0" smtClean="0"/>
              <a:t> (1997)</a:t>
            </a:r>
            <a:r>
              <a:rPr lang="en-US" sz="1000" dirty="0" smtClean="0">
                <a:sym typeface="Symbol"/>
              </a:rPr>
              <a:t></a:t>
            </a:r>
            <a:r>
              <a:rPr lang="en-US" sz="1000" dirty="0" smtClean="0"/>
              <a:t>, which she clearly relates to </a:t>
            </a:r>
            <a:r>
              <a:rPr lang="en-US" sz="1000" b="1" cap="small" dirty="0" smtClean="0"/>
              <a:t>attachment</a:t>
            </a:r>
            <a:r>
              <a:rPr lang="en-US" sz="1000" cap="small" dirty="0" smtClean="0"/>
              <a:t> </a:t>
            </a:r>
            <a:r>
              <a:rPr lang="en-US" sz="1000" dirty="0" smtClean="0"/>
              <a:t>scholarship, is a positive, close, mutually binding, cooperative relationship that emerges in some parent–child dyads, and promotes many positive socialization outcomes, including children’s conscience.</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sym typeface="Symbol"/>
              </a:rPr>
              <a:t></a:t>
            </a:r>
            <a:r>
              <a:rPr lang="en-US" sz="1000" dirty="0" err="1" smtClean="0"/>
              <a:t>Kochanska</a:t>
            </a:r>
            <a:r>
              <a:rPr lang="en-US" sz="1000" dirty="0" smtClean="0"/>
              <a:t> G, Forman D, </a:t>
            </a:r>
            <a:r>
              <a:rPr lang="en-US" sz="1000" dirty="0" err="1" smtClean="0"/>
              <a:t>Askan</a:t>
            </a:r>
            <a:r>
              <a:rPr lang="en-US" sz="1000" dirty="0" smtClean="0"/>
              <a:t> N and Dunbar S (2005): Pathways to conscience; early mother-child mutually responsive orientation and children’s moral emotion, conduct and cognition. </a:t>
            </a:r>
            <a:r>
              <a:rPr lang="en-US" sz="1000" b="1" dirty="0" smtClean="0"/>
              <a:t>Journal of Child Psychology and Psychiatry </a:t>
            </a:r>
            <a:r>
              <a:rPr lang="en-US" sz="1000" dirty="0" smtClean="0"/>
              <a:t>46 (1): pp 19-34.</a:t>
            </a:r>
          </a:p>
          <a:p>
            <a:pPr fontAlgn="auto">
              <a:spcBef>
                <a:spcPts val="0"/>
              </a:spcBef>
              <a:spcAft>
                <a:spcPts val="0"/>
              </a:spcAft>
              <a:defRPr/>
            </a:pPr>
            <a:endParaRPr lang="en-US" sz="1000" dirty="0" smtClean="0"/>
          </a:p>
          <a:p>
            <a:pPr fontAlgn="auto">
              <a:spcBef>
                <a:spcPts val="0"/>
              </a:spcBef>
              <a:spcAft>
                <a:spcPts val="0"/>
              </a:spcAft>
              <a:defRPr/>
            </a:pPr>
            <a:r>
              <a:rPr lang="en-US" sz="1000" dirty="0" err="1" smtClean="0"/>
              <a:t>Bowlby</a:t>
            </a:r>
            <a:r>
              <a:rPr lang="en-US" sz="1000" dirty="0" smtClean="0"/>
              <a:t> conceptualized </a:t>
            </a:r>
            <a:r>
              <a:rPr lang="en-US" sz="1000" b="1" cap="small" dirty="0" smtClean="0"/>
              <a:t>attachment</a:t>
            </a:r>
            <a:r>
              <a:rPr lang="en-US" sz="1000" b="1" dirty="0" smtClean="0"/>
              <a:t> </a:t>
            </a:r>
            <a:r>
              <a:rPr lang="en-US" sz="1000" dirty="0" smtClean="0"/>
              <a:t>as a biological system with the proximal aim of providing a secure base from which the young may safely explore the world and a distal aim of preserving the species. Deficiencies and deviancies in caregiver attachment abilities have been causally linked to insecurity, social avoidance, social resistance and emotional/cognitive disorganization, as well as behavior outside the realm of societal acceptability (</a:t>
            </a:r>
            <a:r>
              <a:rPr lang="en-US" sz="1000" dirty="0" err="1" smtClean="0"/>
              <a:t>Magid</a:t>
            </a:r>
            <a:r>
              <a:rPr lang="en-US" sz="1000" dirty="0" smtClean="0"/>
              <a:t> and </a:t>
            </a:r>
            <a:r>
              <a:rPr lang="en-US" sz="1000" dirty="0" err="1" smtClean="0"/>
              <a:t>McKelvey</a:t>
            </a:r>
            <a:r>
              <a:rPr lang="en-US" sz="1000" dirty="0" smtClean="0"/>
              <a:t>, 1987).</a:t>
            </a:r>
            <a:r>
              <a:rPr lang="en-US" sz="1000" dirty="0" smtClean="0">
                <a:sym typeface="Symbol"/>
              </a:rPr>
              <a:t> </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t>[</a:t>
            </a:r>
            <a:r>
              <a:rPr lang="en-US" sz="1000" dirty="0" err="1" smtClean="0"/>
              <a:t>Magid</a:t>
            </a:r>
            <a:r>
              <a:rPr lang="en-US" sz="1000" dirty="0" smtClean="0"/>
              <a:t>, K. &amp; </a:t>
            </a:r>
            <a:r>
              <a:rPr lang="en-US" sz="1000" dirty="0" err="1" smtClean="0"/>
              <a:t>McKelvey</a:t>
            </a:r>
            <a:r>
              <a:rPr lang="en-US" sz="1000" dirty="0" smtClean="0"/>
              <a:t>, C.A. (1987): </a:t>
            </a:r>
            <a:r>
              <a:rPr lang="en-US" sz="1000" b="1" dirty="0" smtClean="0"/>
              <a:t>High Risk</a:t>
            </a:r>
            <a:r>
              <a:rPr lang="en-US" sz="1000" dirty="0" smtClean="0"/>
              <a:t>. New York: Bantam Books.] </a:t>
            </a:r>
            <a:r>
              <a:rPr lang="en-US" sz="1000" dirty="0" smtClean="0">
                <a:sym typeface="Symbol"/>
              </a:rPr>
              <a:t></a:t>
            </a:r>
          </a:p>
          <a:p>
            <a:pPr fontAlgn="auto">
              <a:spcBef>
                <a:spcPts val="0"/>
              </a:spcBef>
              <a:spcAft>
                <a:spcPts val="0"/>
              </a:spcAft>
              <a:defRPr/>
            </a:pPr>
            <a:endParaRPr lang="en-US" sz="1000" dirty="0" smtClean="0">
              <a:sym typeface="Symbol"/>
            </a:endParaRPr>
          </a:p>
          <a:p>
            <a:pPr fontAlgn="auto">
              <a:spcBef>
                <a:spcPts val="0"/>
              </a:spcBef>
              <a:spcAft>
                <a:spcPts val="0"/>
              </a:spcAft>
              <a:defRPr/>
            </a:pPr>
            <a:r>
              <a:rPr lang="en-US" sz="1000" dirty="0" smtClean="0">
                <a:sym typeface="Symbol"/>
              </a:rPr>
              <a:t></a:t>
            </a:r>
            <a:r>
              <a:rPr lang="en-US" sz="1000" dirty="0" smtClean="0"/>
              <a:t>Galvin M, Stilwell B, </a:t>
            </a:r>
            <a:r>
              <a:rPr lang="en-US" sz="1000" dirty="0" err="1" smtClean="0"/>
              <a:t>Adinamis</a:t>
            </a:r>
            <a:r>
              <a:rPr lang="en-US" sz="1000" dirty="0" smtClean="0"/>
              <a:t> A and  Kohn A (2001):Conscience sensitive psychiatric diagnosis of  maltreated children and adolescents </a:t>
            </a:r>
            <a:r>
              <a:rPr lang="en-US" sz="1000" b="1" dirty="0" smtClean="0"/>
              <a:t> Conscience Works</a:t>
            </a:r>
            <a:r>
              <a:rPr lang="en-US" sz="1000" dirty="0" smtClean="0"/>
              <a:t>: </a:t>
            </a:r>
            <a:r>
              <a:rPr lang="en-US" sz="1000" b="1" i="1" dirty="0" smtClean="0"/>
              <a:t>Theory and Research. </a:t>
            </a:r>
            <a:r>
              <a:rPr lang="en-US" sz="1000" dirty="0" smtClean="0"/>
              <a:t>1:1-54</a:t>
            </a:r>
          </a:p>
          <a:p>
            <a:pPr fontAlgn="auto">
              <a:spcBef>
                <a:spcPts val="0"/>
              </a:spcBef>
              <a:spcAft>
                <a:spcPts val="0"/>
              </a:spcAft>
              <a:defRPr/>
            </a:pPr>
            <a:endParaRPr lang="en-US" dirty="0" smtClean="0"/>
          </a:p>
          <a:p>
            <a:pPr fontAlgn="auto">
              <a:spcBef>
                <a:spcPts val="0"/>
              </a:spcBef>
              <a:spcAft>
                <a:spcPts val="0"/>
              </a:spcAft>
              <a:defRPr/>
            </a:pPr>
            <a:endParaRPr lang="en-US" dirty="0" smtClean="0"/>
          </a:p>
          <a:p>
            <a:pPr fontAlgn="auto">
              <a:spcBef>
                <a:spcPts val="0"/>
              </a:spcBef>
              <a:spcAft>
                <a:spcPts val="0"/>
              </a:spcAft>
              <a:defRPr/>
            </a:pPr>
            <a:r>
              <a:rPr lang="en-US" dirty="0" smtClean="0"/>
              <a:t> </a:t>
            </a:r>
          </a:p>
          <a:p>
            <a:pPr fontAlgn="auto">
              <a:spcBef>
                <a:spcPts val="0"/>
              </a:spcBef>
              <a:spcAft>
                <a:spcPts val="0"/>
              </a:spcAft>
              <a:defRPr/>
            </a:pPr>
            <a:endParaRPr lang="en-US" sz="1000" dirty="0" smtClean="0"/>
          </a:p>
          <a:p>
            <a:pPr fontAlgn="auto">
              <a:spcBef>
                <a:spcPts val="0"/>
              </a:spcBef>
              <a:spcAft>
                <a:spcPts val="0"/>
              </a:spcAft>
              <a:defRPr/>
            </a:pPr>
            <a:endParaRPr lang="en-US" sz="1000" dirty="0" smtClean="0"/>
          </a:p>
          <a:p>
            <a:pPr fontAlgn="auto">
              <a:spcBef>
                <a:spcPts val="0"/>
              </a:spcBef>
              <a:spcAft>
                <a:spcPts val="0"/>
              </a:spcAft>
              <a:defRPr/>
            </a:pPr>
            <a:endParaRPr lang="en-US" sz="1000" dirty="0" smtClean="0"/>
          </a:p>
        </p:txBody>
      </p:sp>
      <p:sp>
        <p:nvSpPr>
          <p:cNvPr id="183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983CE31-13A9-42B3-86CF-90898F9F517F}" type="slidenum">
              <a:rPr lang="en-US"/>
              <a:pPr fontAlgn="base">
                <a:spcBef>
                  <a:spcPct val="0"/>
                </a:spcBef>
                <a:spcAft>
                  <a:spcPct val="0"/>
                </a:spcAft>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Slide Image Placeholder 1"/>
          <p:cNvSpPr>
            <a:spLocks noGrp="1" noRot="1" noChangeAspect="1" noTextEdit="1"/>
          </p:cNvSpPr>
          <p:nvPr>
            <p:ph type="sldImg"/>
          </p:nvPr>
        </p:nvSpPr>
        <p:spPr bwMode="auto">
          <a:noFill/>
          <a:ln>
            <a:solidFill>
              <a:srgbClr val="000000"/>
            </a:solidFill>
            <a:miter lim="800000"/>
            <a:headEnd/>
            <a:tailEnd/>
          </a:ln>
        </p:spPr>
      </p:sp>
      <p:sp>
        <p:nvSpPr>
          <p:cNvPr id="184323" name="Notes Placeholder 2"/>
          <p:cNvSpPr>
            <a:spLocks noGrp="1"/>
          </p:cNvSpPr>
          <p:nvPr>
            <p:ph type="body" idx="1"/>
          </p:nvPr>
        </p:nvSpPr>
        <p:spPr bwMode="auto">
          <a:xfrm>
            <a:off x="762000" y="4343400"/>
            <a:ext cx="5410200" cy="4114800"/>
          </a:xfrm>
          <a:noFill/>
        </p:spPr>
        <p:txBody>
          <a:bodyPr wrap="square" numCol="1" anchor="t" anchorCtr="0" compatLnSpc="1">
            <a:prstTxWarp prst="textNoShape">
              <a:avLst/>
            </a:prstTxWarp>
          </a:bodyPr>
          <a:lstStyle/>
          <a:p>
            <a:pPr>
              <a:spcBef>
                <a:spcPct val="0"/>
              </a:spcBef>
            </a:pPr>
            <a:endParaRPr lang="en-US" sz="1000" smtClean="0"/>
          </a:p>
          <a:p>
            <a:pPr>
              <a:spcBef>
                <a:spcPct val="0"/>
              </a:spcBef>
            </a:pPr>
            <a:endParaRPr lang="en-US" sz="1000" smtClean="0"/>
          </a:p>
          <a:p>
            <a:pPr>
              <a:spcBef>
                <a:spcPct val="0"/>
              </a:spcBef>
            </a:pPr>
            <a:endParaRPr lang="en-US" sz="1000" smtClean="0"/>
          </a:p>
          <a:p>
            <a:pPr>
              <a:spcBef>
                <a:spcPct val="0"/>
              </a:spcBef>
            </a:pPr>
            <a:r>
              <a:rPr lang="en-US" sz="1000" b="1" smtClean="0"/>
              <a:t>Affective Style </a:t>
            </a:r>
            <a:r>
              <a:rPr lang="en-US" sz="1000" smtClean="0"/>
              <a:t>refers to the individual differences in reactions to emotional incentives and in dispositional mood. </a:t>
            </a:r>
          </a:p>
          <a:p>
            <a:pPr>
              <a:spcBef>
                <a:spcPct val="0"/>
              </a:spcBef>
            </a:pPr>
            <a:endParaRPr lang="en-US" sz="1000" smtClean="0"/>
          </a:p>
          <a:p>
            <a:pPr>
              <a:spcBef>
                <a:spcPct val="0"/>
              </a:spcBef>
            </a:pPr>
            <a:r>
              <a:rPr lang="en-US" sz="1000" smtClean="0"/>
              <a:t>{</a:t>
            </a:r>
            <a:r>
              <a:rPr lang="en-US" sz="1000" i="1" smtClean="0"/>
              <a:t>Reference</a:t>
            </a:r>
            <a:r>
              <a:rPr lang="en-US" sz="1000" smtClean="0"/>
              <a:t>: Davidson R (2006): Neural substrates of affective style and value. In J-P Changeux et al (eds) </a:t>
            </a:r>
            <a:r>
              <a:rPr lang="en-US" sz="1000" b="1" smtClean="0"/>
              <a:t>Neurobiology of Human Values</a:t>
            </a:r>
            <a:r>
              <a:rPr lang="en-US" sz="1000" smtClean="0"/>
              <a:t>. Germany: Springer–Verlag. pp 67-90.}</a:t>
            </a:r>
            <a:endParaRPr lang="en-US" sz="1000" b="1" smtClean="0"/>
          </a:p>
          <a:p>
            <a:pPr>
              <a:spcBef>
                <a:spcPct val="0"/>
              </a:spcBef>
            </a:pPr>
            <a:endParaRPr lang="en-US" sz="1600" smtClean="0"/>
          </a:p>
          <a:p>
            <a:pPr>
              <a:spcBef>
                <a:spcPct val="0"/>
              </a:spcBef>
            </a:pPr>
            <a:endParaRPr lang="en-US" sz="1000" smtClean="0"/>
          </a:p>
        </p:txBody>
      </p:sp>
      <p:sp>
        <p:nvSpPr>
          <p:cNvPr id="184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B728916-C5E4-4A55-8B18-785AA492E051}" type="slidenum">
              <a:rPr lang="en-US"/>
              <a:pPr fontAlgn="base">
                <a:spcBef>
                  <a:spcPct val="0"/>
                </a:spcBef>
                <a:spcAft>
                  <a:spcPct val="0"/>
                </a:spcAft>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Autofit/>
          </a:bodyPr>
          <a:lstStyle/>
          <a:p>
            <a:pPr fontAlgn="auto">
              <a:spcBef>
                <a:spcPts val="0"/>
              </a:spcBef>
              <a:spcAft>
                <a:spcPts val="0"/>
              </a:spcAft>
              <a:defRPr/>
            </a:pPr>
            <a:endParaRPr lang="en-US" sz="1000" dirty="0" smtClean="0"/>
          </a:p>
          <a:p>
            <a:pPr fontAlgn="auto">
              <a:spcBef>
                <a:spcPts val="0"/>
              </a:spcBef>
              <a:spcAft>
                <a:spcPts val="0"/>
              </a:spcAft>
              <a:defRPr/>
            </a:pPr>
            <a:endParaRPr lang="en-US" sz="1000" dirty="0" smtClean="0"/>
          </a:p>
          <a:p>
            <a:pPr fontAlgn="auto">
              <a:spcBef>
                <a:spcPts val="0"/>
              </a:spcBef>
              <a:spcAft>
                <a:spcPts val="0"/>
              </a:spcAft>
              <a:defRPr/>
            </a:pPr>
            <a:r>
              <a:rPr lang="en-US" sz="1000" b="1" dirty="0" smtClean="0"/>
              <a:t>Effortful Control</a:t>
            </a:r>
          </a:p>
          <a:p>
            <a:pPr fontAlgn="auto">
              <a:spcBef>
                <a:spcPts val="0"/>
              </a:spcBef>
              <a:spcAft>
                <a:spcPts val="0"/>
              </a:spcAft>
              <a:defRPr/>
            </a:pPr>
            <a:endParaRPr lang="en-US" sz="1000" b="1" dirty="0" smtClean="0"/>
          </a:p>
          <a:p>
            <a:pPr fontAlgn="auto">
              <a:spcBef>
                <a:spcPts val="0"/>
              </a:spcBef>
              <a:spcAft>
                <a:spcPts val="0"/>
              </a:spcAft>
              <a:defRPr/>
            </a:pPr>
            <a:r>
              <a:rPr lang="en-US" sz="1000" dirty="0" smtClean="0"/>
              <a:t>Quoting Posner and </a:t>
            </a:r>
            <a:r>
              <a:rPr lang="en-US" sz="1000" dirty="0" err="1" smtClean="0"/>
              <a:t>Rothbart</a:t>
            </a:r>
            <a:r>
              <a:rPr lang="en-US" sz="1000" dirty="0" smtClean="0"/>
              <a:t> (2000), we noted in 2001</a:t>
            </a:r>
            <a:r>
              <a:rPr lang="en-US" sz="1000" dirty="0" smtClean="0">
                <a:sym typeface="Symbol"/>
              </a:rPr>
              <a:t> </a:t>
            </a:r>
            <a:r>
              <a:rPr lang="en-US" sz="1000" dirty="0" smtClean="0"/>
              <a:t>:</a:t>
            </a:r>
          </a:p>
          <a:p>
            <a:pPr fontAlgn="auto">
              <a:spcBef>
                <a:spcPts val="0"/>
              </a:spcBef>
              <a:spcAft>
                <a:spcPts val="0"/>
              </a:spcAft>
              <a:defRPr/>
            </a:pPr>
            <a:endParaRPr lang="en-US" sz="1000" b="1" dirty="0" smtClean="0"/>
          </a:p>
          <a:p>
            <a:pPr fontAlgn="auto">
              <a:spcBef>
                <a:spcPts val="0"/>
              </a:spcBef>
              <a:spcAft>
                <a:spcPts val="0"/>
              </a:spcAft>
              <a:defRPr/>
            </a:pPr>
            <a:r>
              <a:rPr lang="en-US" sz="1000" dirty="0" smtClean="0"/>
              <a:t>“Self-regulation involves complex questions about the nature of volition (</a:t>
            </a:r>
            <a:r>
              <a:rPr lang="en-US" sz="1000" cap="small" dirty="0" smtClean="0"/>
              <a:t>effortful control</a:t>
            </a:r>
            <a:r>
              <a:rPr lang="en-US" sz="1000" dirty="0" smtClean="0"/>
              <a:t>) and its relation to our genetic endowment and to social experience. Within cognitive psychology, the mechanisms thought to be involved in self-control are collectively called </a:t>
            </a:r>
            <a:r>
              <a:rPr lang="en-US" sz="1000" cap="small" dirty="0" smtClean="0"/>
              <a:t>attention. </a:t>
            </a:r>
            <a:r>
              <a:rPr lang="en-US" sz="1000" dirty="0" smtClean="0"/>
              <a:t>Attention allows rapid changes in neural activity in local brain areas. Priority is produced, in the timeframe of milliseconds, by amplifying the amount of neural activity within the area performing the skill. When this is done voluntarily it is called </a:t>
            </a:r>
            <a:r>
              <a:rPr lang="en-US" sz="1000" cap="small" dirty="0" smtClean="0"/>
              <a:t>effortful attention</a:t>
            </a:r>
            <a:r>
              <a:rPr lang="en-US" sz="1000" dirty="0" smtClean="0"/>
              <a:t>. </a:t>
            </a:r>
            <a:r>
              <a:rPr lang="en-US" sz="1000" cap="small" dirty="0" smtClean="0"/>
              <a:t>Priming</a:t>
            </a:r>
            <a:r>
              <a:rPr lang="en-US" sz="1000" dirty="0" smtClean="0"/>
              <a:t>, in the timeframe of seconds or minutes, involves efficiently tuning the process in which automatic pathways are established, over minutes to days, by practice. </a:t>
            </a:r>
            <a:r>
              <a:rPr lang="en-US" sz="1000" cap="small" dirty="0" smtClean="0"/>
              <a:t>Learning </a:t>
            </a:r>
            <a:r>
              <a:rPr lang="en-US" sz="1000" dirty="0" smtClean="0"/>
              <a:t>further involves the establishment of new connections stimulated by new associations over weeks, which eventuate, over additional weeks, in </a:t>
            </a:r>
            <a:r>
              <a:rPr lang="en-US" sz="1000" cap="small" dirty="0" smtClean="0"/>
              <a:t>rule learning</a:t>
            </a:r>
            <a:r>
              <a:rPr lang="en-US" sz="1000" dirty="0" smtClean="0"/>
              <a:t> mediated by new structures, and, over years, development dependent upon more complex networks. </a:t>
            </a:r>
            <a:r>
              <a:rPr lang="en-US" sz="1000" cap="small" dirty="0" smtClean="0"/>
              <a:t>Executive control </a:t>
            </a:r>
            <a:r>
              <a:rPr lang="en-US" sz="1000" dirty="0" smtClean="0"/>
              <a:t>is a second form of attention that emerges in the second year of life and is thought to involve the frontal midline….”</a:t>
            </a:r>
            <a:endParaRPr lang="en-US" sz="1000" b="1" dirty="0" smtClean="0"/>
          </a:p>
          <a:p>
            <a:pPr fontAlgn="auto">
              <a:spcBef>
                <a:spcPts val="0"/>
              </a:spcBef>
              <a:spcAft>
                <a:spcPts val="0"/>
              </a:spcAft>
              <a:defRPr/>
            </a:pPr>
            <a:endParaRPr lang="en-US" sz="1000" dirty="0" smtClean="0"/>
          </a:p>
          <a:p>
            <a:pPr fontAlgn="auto">
              <a:spcBef>
                <a:spcPts val="0"/>
              </a:spcBef>
              <a:spcAft>
                <a:spcPts val="0"/>
              </a:spcAft>
              <a:defRPr/>
            </a:pPr>
            <a:r>
              <a:rPr lang="en-US" sz="1000" dirty="0" smtClean="0"/>
              <a:t>[Posner, M.I. and </a:t>
            </a:r>
            <a:r>
              <a:rPr lang="en-US" sz="1000" dirty="0" err="1" smtClean="0"/>
              <a:t>Rothbart</a:t>
            </a:r>
            <a:r>
              <a:rPr lang="en-US" sz="1000" dirty="0" smtClean="0"/>
              <a:t>, M.K. (2000): Developing mechanisms of self-regulation. </a:t>
            </a:r>
            <a:r>
              <a:rPr lang="en-US" sz="1000" b="1" dirty="0" smtClean="0"/>
              <a:t>Development and Psychopathology, </a:t>
            </a:r>
            <a:r>
              <a:rPr lang="en-US" sz="1000" dirty="0" smtClean="0"/>
              <a:t>12: 427-441.]</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sym typeface="Symbol"/>
              </a:rPr>
              <a:t></a:t>
            </a:r>
            <a:r>
              <a:rPr lang="en-US" sz="1000" dirty="0" smtClean="0"/>
              <a:t>Galvin M, Stilwell B , </a:t>
            </a:r>
            <a:r>
              <a:rPr lang="en-US" sz="1000" dirty="0" err="1" smtClean="0"/>
              <a:t>Adinamis</a:t>
            </a:r>
            <a:r>
              <a:rPr lang="en-US" sz="1000" dirty="0" smtClean="0"/>
              <a:t> A and  Kohn A (2001):Conscience sensitive psychiatric diagnosis of  maltreated children and adolescents </a:t>
            </a:r>
            <a:r>
              <a:rPr lang="en-US" sz="1000" b="1" dirty="0" smtClean="0"/>
              <a:t> Conscience Works</a:t>
            </a:r>
            <a:r>
              <a:rPr lang="en-US" sz="1000" dirty="0" smtClean="0"/>
              <a:t>: </a:t>
            </a:r>
            <a:r>
              <a:rPr lang="en-US" sz="1000" b="1" i="1" dirty="0" smtClean="0"/>
              <a:t>Theory and Research</a:t>
            </a:r>
            <a:r>
              <a:rPr lang="en-US" sz="1000" i="1" dirty="0" smtClean="0"/>
              <a:t>. </a:t>
            </a:r>
            <a:r>
              <a:rPr lang="en-US" sz="1000" dirty="0" smtClean="0"/>
              <a:t>1:1-54</a:t>
            </a:r>
          </a:p>
          <a:p>
            <a:pPr fontAlgn="auto">
              <a:spcBef>
                <a:spcPts val="0"/>
              </a:spcBef>
              <a:spcAft>
                <a:spcPts val="0"/>
              </a:spcAft>
              <a:defRPr/>
            </a:pPr>
            <a:endParaRPr lang="en-US" sz="1000" dirty="0" smtClean="0"/>
          </a:p>
        </p:txBody>
      </p:sp>
      <p:sp>
        <p:nvSpPr>
          <p:cNvPr id="185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15EF8AE-20CB-46C1-ABE2-1775D89043EE}" type="slidenum">
              <a:rPr lang="en-US"/>
              <a:pPr fontAlgn="base">
                <a:spcBef>
                  <a:spcPct val="0"/>
                </a:spcBef>
                <a:spcAft>
                  <a:spcPct val="0"/>
                </a:spcAft>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Autofit/>
          </a:bodyPr>
          <a:lstStyle/>
          <a:p>
            <a:pPr fontAlgn="auto">
              <a:spcBef>
                <a:spcPts val="0"/>
              </a:spcBef>
              <a:spcAft>
                <a:spcPts val="0"/>
              </a:spcAft>
              <a:defRPr/>
            </a:pPr>
            <a:r>
              <a:rPr lang="en-US" sz="900" b="1" dirty="0" smtClean="0"/>
              <a:t>Mirror Neurons or Mirror Mechanisms</a:t>
            </a:r>
          </a:p>
          <a:p>
            <a:pPr fontAlgn="auto">
              <a:spcBef>
                <a:spcPts val="0"/>
              </a:spcBef>
              <a:spcAft>
                <a:spcPts val="0"/>
              </a:spcAft>
              <a:defRPr/>
            </a:pPr>
            <a:endParaRPr lang="en-US" sz="900" b="1" dirty="0" smtClean="0"/>
          </a:p>
          <a:p>
            <a:pPr fontAlgn="auto">
              <a:spcBef>
                <a:spcPts val="0"/>
              </a:spcBef>
              <a:spcAft>
                <a:spcPts val="0"/>
              </a:spcAft>
              <a:defRPr/>
            </a:pPr>
            <a:r>
              <a:rPr lang="en-US" sz="900" dirty="0" smtClean="0"/>
              <a:t>As discussed by </a:t>
            </a:r>
            <a:r>
              <a:rPr lang="en-US" sz="900" dirty="0" err="1" smtClean="0"/>
              <a:t>Giacomo</a:t>
            </a:r>
            <a:r>
              <a:rPr lang="en-US" sz="900" dirty="0" smtClean="0"/>
              <a:t> </a:t>
            </a:r>
            <a:r>
              <a:rPr lang="en-US" sz="900" dirty="0" err="1" smtClean="0"/>
              <a:t>Rizzolatti</a:t>
            </a:r>
            <a:r>
              <a:rPr lang="en-US" sz="900" dirty="0" smtClean="0"/>
              <a:t> and </a:t>
            </a:r>
            <a:r>
              <a:rPr lang="en-US" sz="900" dirty="0" err="1" smtClean="0"/>
              <a:t>Laila</a:t>
            </a:r>
            <a:r>
              <a:rPr lang="en-US" sz="900" dirty="0" smtClean="0"/>
              <a:t> </a:t>
            </a:r>
            <a:r>
              <a:rPr lang="en-US" sz="900" dirty="0" err="1" smtClean="0"/>
              <a:t>Craighera</a:t>
            </a:r>
            <a:r>
              <a:rPr lang="en-US" sz="900" dirty="0" smtClean="0"/>
              <a:t> (2005)</a:t>
            </a:r>
            <a:r>
              <a:rPr lang="en-US" sz="900" dirty="0" smtClean="0">
                <a:sym typeface="Symbol"/>
              </a:rPr>
              <a:t></a:t>
            </a:r>
            <a:r>
              <a:rPr lang="en-US" sz="900" dirty="0" smtClean="0"/>
              <a:t> are:</a:t>
            </a:r>
          </a:p>
          <a:p>
            <a:pPr fontAlgn="auto">
              <a:spcBef>
                <a:spcPts val="0"/>
              </a:spcBef>
              <a:spcAft>
                <a:spcPts val="0"/>
              </a:spcAft>
              <a:defRPr/>
            </a:pPr>
            <a:endParaRPr lang="en-US" sz="900" dirty="0" smtClean="0"/>
          </a:p>
          <a:p>
            <a:pPr fontAlgn="auto">
              <a:spcBef>
                <a:spcPts val="0"/>
              </a:spcBef>
              <a:spcAft>
                <a:spcPts val="0"/>
              </a:spcAft>
              <a:defRPr/>
            </a:pPr>
            <a:r>
              <a:rPr lang="en-US" sz="900" dirty="0" smtClean="0"/>
              <a:t>General neural mechanisms that enable individuals to understand the meaning of actions done by others[i.e. </a:t>
            </a:r>
            <a:r>
              <a:rPr lang="en-US" sz="900" cap="small" dirty="0" smtClean="0"/>
              <a:t>action understanding</a:t>
            </a:r>
            <a:r>
              <a:rPr lang="en-US" sz="900" dirty="0" smtClean="0"/>
              <a:t>], their intentions[i.e. </a:t>
            </a:r>
            <a:r>
              <a:rPr lang="en-US" sz="900" cap="small" dirty="0" smtClean="0"/>
              <a:t>intention understanding</a:t>
            </a:r>
            <a:r>
              <a:rPr lang="en-US" sz="900" dirty="0" smtClean="0"/>
              <a:t>] and their emotions [</a:t>
            </a:r>
            <a:r>
              <a:rPr lang="en-US" sz="900" cap="small" dirty="0" smtClean="0"/>
              <a:t>emotion understanding</a:t>
            </a:r>
            <a:r>
              <a:rPr lang="en-US" sz="900" dirty="0" smtClean="0"/>
              <a:t>], through activation of internal representations coding </a:t>
            </a:r>
            <a:r>
              <a:rPr lang="en-US" sz="900" dirty="0" err="1" smtClean="0"/>
              <a:t>motorically</a:t>
            </a:r>
            <a:r>
              <a:rPr lang="en-US" sz="900" dirty="0" smtClean="0"/>
              <a:t> observed actions and emotions…. [I]t is very likely that the faculty for </a:t>
            </a:r>
            <a:r>
              <a:rPr lang="en-US" sz="900" b="1" dirty="0" smtClean="0"/>
              <a:t>imitation</a:t>
            </a:r>
            <a:r>
              <a:rPr lang="en-US" sz="900" dirty="0" smtClean="0"/>
              <a:t> developed on the top of the mirror system. However, its initial basic function was not imitation in the proper sense but enabling an individual to understand actions by others…. </a:t>
            </a:r>
          </a:p>
          <a:p>
            <a:pPr fontAlgn="auto">
              <a:spcBef>
                <a:spcPts val="0"/>
              </a:spcBef>
              <a:spcAft>
                <a:spcPts val="0"/>
              </a:spcAft>
              <a:defRPr/>
            </a:pPr>
            <a:r>
              <a:rPr lang="en-US" sz="900" dirty="0" smtClean="0"/>
              <a:t>… Brain imaging studies have allowed the localization of the cortical areas forming the human mirror neuron system: the observation of others activates, besides the visual areas, two cortical regions whose function is classically considered to be (fundamentally or predominantly) a motor one: the </a:t>
            </a:r>
            <a:r>
              <a:rPr lang="en-US" sz="900" b="1" dirty="0" smtClean="0"/>
              <a:t>inferior parietal lobule </a:t>
            </a:r>
            <a:r>
              <a:rPr lang="en-US" sz="900" dirty="0" smtClean="0"/>
              <a:t>… the lower part of the </a:t>
            </a:r>
            <a:r>
              <a:rPr lang="en-US" sz="900" b="1" dirty="0" err="1" smtClean="0"/>
              <a:t>precentral</a:t>
            </a:r>
            <a:r>
              <a:rPr lang="en-US" sz="900" b="1" dirty="0" smtClean="0"/>
              <a:t> frontal </a:t>
            </a:r>
            <a:r>
              <a:rPr lang="en-US" sz="900" b="1" dirty="0" err="1" smtClean="0"/>
              <a:t>gyrus</a:t>
            </a:r>
            <a:r>
              <a:rPr lang="en-US" sz="900" dirty="0" smtClean="0"/>
              <a:t> plus the posterior part of the </a:t>
            </a:r>
            <a:r>
              <a:rPr lang="en-US" sz="900" b="1" dirty="0" smtClean="0"/>
              <a:t>inferior frontal </a:t>
            </a:r>
            <a:r>
              <a:rPr lang="en-US" sz="900" b="1" dirty="0" err="1" smtClean="0"/>
              <a:t>gyrus</a:t>
            </a:r>
            <a:r>
              <a:rPr lang="en-US" sz="900" dirty="0" smtClean="0"/>
              <a:t>….</a:t>
            </a:r>
          </a:p>
          <a:p>
            <a:pPr fontAlgn="auto">
              <a:spcBef>
                <a:spcPts val="0"/>
              </a:spcBef>
              <a:spcAft>
                <a:spcPts val="0"/>
              </a:spcAft>
              <a:defRPr/>
            </a:pPr>
            <a:r>
              <a:rPr lang="en-US" sz="900" dirty="0" smtClean="0"/>
              <a:t>… The issue of whether intention comprehension (the ‘why’ of an observed act) could be mediated by the mirror neurons… [has also been] addressed in a study in which motor and visual properties of mirror neurons of the </a:t>
            </a:r>
            <a:r>
              <a:rPr lang="en-US" sz="900" b="1" dirty="0" smtClean="0"/>
              <a:t>inferior parietal lobule (IPL) </a:t>
            </a:r>
            <a:r>
              <a:rPr lang="en-US" sz="900" dirty="0" smtClean="0"/>
              <a:t>were investigated…. </a:t>
            </a:r>
          </a:p>
          <a:p>
            <a:pPr fontAlgn="auto">
              <a:spcBef>
                <a:spcPts val="0"/>
              </a:spcBef>
              <a:spcAft>
                <a:spcPts val="0"/>
              </a:spcAft>
              <a:defRPr/>
            </a:pPr>
            <a:r>
              <a:rPr lang="en-US" sz="900" dirty="0" smtClean="0"/>
              <a:t>… The </a:t>
            </a:r>
            <a:r>
              <a:rPr lang="en-US" sz="900" i="1" dirty="0" smtClean="0"/>
              <a:t>observing</a:t>
            </a:r>
            <a:r>
              <a:rPr lang="en-US" sz="900" dirty="0" smtClean="0"/>
              <a:t> individual may re-enact internally the observed action and thus </a:t>
            </a:r>
            <a:r>
              <a:rPr lang="en-US" sz="900" i="1" dirty="0" smtClean="0"/>
              <a:t>predict </a:t>
            </a:r>
            <a:r>
              <a:rPr lang="en-US" sz="900" dirty="0" smtClean="0"/>
              <a:t>the goal of the observed action… “reading” the intention of the </a:t>
            </a:r>
            <a:r>
              <a:rPr lang="en-US" sz="900" i="1" dirty="0" smtClean="0"/>
              <a:t>observed</a:t>
            </a:r>
            <a:r>
              <a:rPr lang="en-US" sz="900" dirty="0" smtClean="0"/>
              <a:t> individual….</a:t>
            </a:r>
          </a:p>
          <a:p>
            <a:pPr fontAlgn="auto">
              <a:spcBef>
                <a:spcPts val="0"/>
              </a:spcBef>
              <a:spcAft>
                <a:spcPts val="0"/>
              </a:spcAft>
              <a:defRPr/>
            </a:pPr>
            <a:r>
              <a:rPr lang="en-US" sz="900" dirty="0" smtClean="0"/>
              <a:t>[I]n addition to </a:t>
            </a:r>
            <a:r>
              <a:rPr lang="en-US" sz="900" cap="small" dirty="0" smtClean="0"/>
              <a:t>mirror neurons</a:t>
            </a:r>
            <a:r>
              <a:rPr lang="en-US" sz="900" dirty="0" smtClean="0"/>
              <a:t> that fire during the execution and observation of the same motor act … there should be neurons that are visually triggered by a given motor act but discharge during the execution </a:t>
            </a:r>
            <a:r>
              <a:rPr lang="en-US" sz="900" i="1" dirty="0" smtClean="0"/>
              <a:t>not</a:t>
            </a:r>
            <a:r>
              <a:rPr lang="en-US" sz="900" dirty="0" smtClean="0"/>
              <a:t> of the same motor act, but of another one that is functionally related to the former and is part of the same action chain…referred to as “logically related</a:t>
            </a:r>
            <a:r>
              <a:rPr lang="en-US" sz="900" cap="small" dirty="0" smtClean="0"/>
              <a:t>”  mirror neurons</a:t>
            </a:r>
            <a:r>
              <a:rPr lang="en-US" sz="900" dirty="0" smtClean="0"/>
              <a:t>….</a:t>
            </a:r>
          </a:p>
          <a:p>
            <a:pPr fontAlgn="auto">
              <a:spcBef>
                <a:spcPts val="0"/>
              </a:spcBef>
              <a:spcAft>
                <a:spcPts val="0"/>
              </a:spcAft>
              <a:defRPr/>
            </a:pPr>
            <a:r>
              <a:rPr lang="en-US" sz="900" dirty="0" smtClean="0"/>
              <a:t>…The hypothesis that we perceive emotion in others by activating the same emotion in ourselves has been advanced by various authors…. Particularly influential in this respect has been the work of </a:t>
            </a:r>
            <a:r>
              <a:rPr lang="en-US" sz="900" dirty="0" err="1" smtClean="0"/>
              <a:t>Damasio</a:t>
            </a:r>
            <a:r>
              <a:rPr lang="en-US" sz="900" dirty="0" smtClean="0"/>
              <a:t> and his coworkers. According to these authors, the neural basis of empathy is the activation of an “as--if--loop,” the core structure of which is the </a:t>
            </a:r>
            <a:r>
              <a:rPr lang="en-US" sz="900" b="1" dirty="0" err="1" smtClean="0"/>
              <a:t>insula</a:t>
            </a:r>
            <a:r>
              <a:rPr lang="en-US" sz="900" dirty="0" smtClean="0"/>
              <a:t>, [with a role attributed to] </a:t>
            </a:r>
            <a:r>
              <a:rPr lang="en-US" sz="900" b="1" dirty="0" err="1" smtClean="0"/>
              <a:t>somatosensory</a:t>
            </a:r>
            <a:r>
              <a:rPr lang="en-US" sz="900" b="1" dirty="0" smtClean="0"/>
              <a:t> areas</a:t>
            </a:r>
            <a:r>
              <a:rPr lang="en-US" sz="900" dirty="0" smtClean="0"/>
              <a:t> like SI and SII, conceiving the basis of empathy to be in the activation in the observer of those cortical areas where the body is represented….”</a:t>
            </a:r>
          </a:p>
          <a:p>
            <a:pPr fontAlgn="auto">
              <a:spcBef>
                <a:spcPts val="0"/>
              </a:spcBef>
              <a:spcAft>
                <a:spcPts val="0"/>
              </a:spcAft>
              <a:defRPr/>
            </a:pPr>
            <a:endParaRPr lang="en-US" sz="900" dirty="0" smtClean="0"/>
          </a:p>
          <a:p>
            <a:pPr fontAlgn="auto">
              <a:spcBef>
                <a:spcPts val="0"/>
              </a:spcBef>
              <a:spcAft>
                <a:spcPts val="0"/>
              </a:spcAft>
              <a:defRPr/>
            </a:pPr>
            <a:r>
              <a:rPr lang="en-US" sz="900" dirty="0" smtClean="0"/>
              <a:t> </a:t>
            </a:r>
            <a:r>
              <a:rPr lang="en-US" sz="900" dirty="0" smtClean="0">
                <a:sym typeface="Symbol"/>
              </a:rPr>
              <a:t></a:t>
            </a:r>
            <a:r>
              <a:rPr lang="en-US" sz="900" dirty="0" err="1" smtClean="0"/>
              <a:t>Rizzolatti</a:t>
            </a:r>
            <a:r>
              <a:rPr lang="en-US" sz="900" dirty="0" smtClean="0"/>
              <a:t> G and </a:t>
            </a:r>
            <a:r>
              <a:rPr lang="en-US" sz="900" dirty="0" err="1" smtClean="0"/>
              <a:t>Craighera</a:t>
            </a:r>
            <a:r>
              <a:rPr lang="en-US" sz="900" dirty="0" smtClean="0"/>
              <a:t> L ( 2005) : Mirror neurons: a neurological approach to empathy. In </a:t>
            </a:r>
            <a:r>
              <a:rPr lang="en-US" sz="900" dirty="0" err="1" smtClean="0"/>
              <a:t>Changeux</a:t>
            </a:r>
            <a:r>
              <a:rPr lang="en-US" sz="900" dirty="0" smtClean="0"/>
              <a:t> et al (</a:t>
            </a:r>
            <a:r>
              <a:rPr lang="en-US" sz="900" dirty="0" err="1" smtClean="0"/>
              <a:t>eds</a:t>
            </a:r>
            <a:r>
              <a:rPr lang="en-US" sz="900" dirty="0" smtClean="0"/>
              <a:t>) </a:t>
            </a:r>
            <a:r>
              <a:rPr lang="en-US" sz="900" b="1" dirty="0" smtClean="0"/>
              <a:t>Neurobiology of Human Values. </a:t>
            </a:r>
            <a:r>
              <a:rPr lang="en-US" sz="900" dirty="0" smtClean="0"/>
              <a:t>pp 107-121.</a:t>
            </a:r>
          </a:p>
        </p:txBody>
      </p:sp>
      <p:sp>
        <p:nvSpPr>
          <p:cNvPr id="1863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3BDD8E7-DEB4-4555-8805-3582348B5E8C}" type="slidenum">
              <a:rPr lang="en-US"/>
              <a:pPr fontAlgn="base">
                <a:spcBef>
                  <a:spcPct val="0"/>
                </a:spcBef>
                <a:spcAft>
                  <a:spcPct val="0"/>
                </a:spcAft>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wrap="square" numCol="1" anchor="t" anchorCtr="0" compatLnSpc="1">
            <a:prstTxWarp prst="textNoShape">
              <a:avLst/>
            </a:prstTxWarp>
          </a:bodyPr>
          <a:lstStyle/>
          <a:p>
            <a:pPr>
              <a:spcBef>
                <a:spcPct val="0"/>
              </a:spcBef>
            </a:pPr>
            <a:endParaRPr lang="en-US" dirty="0" smtClean="0"/>
          </a:p>
          <a:p>
            <a:pPr>
              <a:spcBef>
                <a:spcPct val="0"/>
              </a:spcBef>
            </a:pPr>
            <a:endParaRPr lang="en-US" dirty="0" smtClean="0"/>
          </a:p>
          <a:p>
            <a:pPr>
              <a:spcBef>
                <a:spcPct val="0"/>
              </a:spcBef>
            </a:pPr>
            <a:r>
              <a:rPr lang="en-US" sz="1000" b="1" dirty="0" smtClean="0"/>
              <a:t>Theory of Mind (</a:t>
            </a:r>
            <a:r>
              <a:rPr lang="en-US" sz="1000" b="1" dirty="0" err="1" smtClean="0"/>
              <a:t>ToM</a:t>
            </a:r>
            <a:r>
              <a:rPr lang="en-US" sz="1000" b="1" dirty="0" smtClean="0"/>
              <a:t>)</a:t>
            </a:r>
            <a:r>
              <a:rPr lang="en-US" sz="1000" dirty="0" smtClean="0"/>
              <a:t> is not any formal epistemological theory of mind but rather the ability anyone has to theorize both about others, and, as we believe essential for study of conscience, ABOUT ONESELF, </a:t>
            </a:r>
          </a:p>
          <a:p>
            <a:pPr>
              <a:spcBef>
                <a:spcPct val="0"/>
              </a:spcBef>
              <a:buFontTx/>
              <a:buChar char="•"/>
            </a:pPr>
            <a:r>
              <a:rPr lang="en-US" sz="1000" dirty="0" smtClean="0"/>
              <a:t>to attribute mental states—beliefs, intents, desires, pretending, knowledge, etc.—to oneself and others and </a:t>
            </a:r>
          </a:p>
          <a:p>
            <a:pPr>
              <a:spcBef>
                <a:spcPct val="0"/>
              </a:spcBef>
              <a:buFontTx/>
              <a:buChar char="•"/>
            </a:pPr>
            <a:r>
              <a:rPr lang="en-US" sz="1000" dirty="0" smtClean="0"/>
              <a:t>to understand that others have beliefs, desires and intentions that are different from one's own. </a:t>
            </a:r>
          </a:p>
          <a:p>
            <a:pPr>
              <a:spcBef>
                <a:spcPct val="0"/>
              </a:spcBef>
            </a:pPr>
            <a:r>
              <a:rPr lang="en-US" sz="1000" dirty="0" smtClean="0"/>
              <a:t>Psychologist Baron-Cohen is often cited in the literature on autism for proposing  an inability to develop THEORY OF MIND  as the essential problem in the developmental psychopathology of autism.</a:t>
            </a:r>
          </a:p>
          <a:p>
            <a:pPr>
              <a:spcBef>
                <a:spcPct val="0"/>
              </a:spcBef>
            </a:pPr>
            <a:endParaRPr lang="en-US" sz="1000" dirty="0" smtClean="0"/>
          </a:p>
          <a:p>
            <a:pPr>
              <a:spcBef>
                <a:spcPct val="0"/>
              </a:spcBef>
            </a:pPr>
            <a:r>
              <a:rPr lang="en-US" sz="1000" dirty="0" smtClean="0"/>
              <a:t>{</a:t>
            </a:r>
            <a:r>
              <a:rPr lang="en-US" sz="1000" i="1" dirty="0" smtClean="0"/>
              <a:t>Reference:</a:t>
            </a:r>
            <a:r>
              <a:rPr lang="en-US" sz="1000" dirty="0" smtClean="0"/>
              <a:t> Baron-Cohen S (1995) </a:t>
            </a:r>
            <a:r>
              <a:rPr lang="en-US" sz="1000" dirty="0" err="1" smtClean="0"/>
              <a:t>Mindblindness</a:t>
            </a:r>
            <a:r>
              <a:rPr lang="en-US" sz="1000" dirty="0" smtClean="0"/>
              <a:t>: an essay on autism and theory of mind . Cambridge, MA: MIT Press.} </a:t>
            </a:r>
          </a:p>
          <a:p>
            <a:pPr>
              <a:spcBef>
                <a:spcPct val="0"/>
              </a:spcBef>
            </a:pPr>
            <a:endParaRPr lang="en-US" sz="1000" dirty="0" smtClean="0"/>
          </a:p>
          <a:p>
            <a:pPr>
              <a:spcBef>
                <a:spcPct val="0"/>
              </a:spcBef>
            </a:pPr>
            <a:r>
              <a:rPr lang="en-US" sz="1000" dirty="0" smtClean="0"/>
              <a:t>[There are many thoughtful references to the subject to be found in :</a:t>
            </a:r>
          </a:p>
          <a:p>
            <a:pPr>
              <a:spcBef>
                <a:spcPct val="0"/>
              </a:spcBef>
            </a:pPr>
            <a:r>
              <a:rPr lang="en-US" sz="1000" b="1" dirty="0" smtClean="0"/>
              <a:t>Autism and Blindness</a:t>
            </a:r>
            <a:r>
              <a:rPr lang="en-US" sz="1000" dirty="0" smtClean="0"/>
              <a:t>, Research and Reflections ed. L </a:t>
            </a:r>
            <a:r>
              <a:rPr lang="en-US" sz="1000" dirty="0" err="1" smtClean="0"/>
              <a:t>Pring</a:t>
            </a:r>
            <a:r>
              <a:rPr lang="en-US" sz="1000" dirty="0" smtClean="0"/>
              <a:t> , London: </a:t>
            </a:r>
            <a:r>
              <a:rPr lang="en-US" sz="1000" dirty="0" err="1" smtClean="0"/>
              <a:t>Whurr</a:t>
            </a:r>
            <a:r>
              <a:rPr lang="en-US" sz="1000" dirty="0" smtClean="0"/>
              <a:t> Publishers, 2005. ]</a:t>
            </a:r>
          </a:p>
          <a:p>
            <a:pPr>
              <a:spcBef>
                <a:spcPct val="0"/>
              </a:spcBef>
            </a:pPr>
            <a:endParaRPr lang="en-US" sz="1000" dirty="0" smtClean="0"/>
          </a:p>
          <a:p>
            <a:pPr>
              <a:spcBef>
                <a:spcPct val="0"/>
              </a:spcBef>
            </a:pPr>
            <a:r>
              <a:rPr lang="en-US" sz="1000" dirty="0" smtClean="0"/>
              <a:t>Many developmental psychologists identify the emergence of this ability in the child at around 4 years of age.</a:t>
            </a:r>
          </a:p>
          <a:p>
            <a:pPr>
              <a:spcBef>
                <a:spcPct val="0"/>
              </a:spcBef>
            </a:pPr>
            <a:endParaRPr lang="en-US" sz="1000" dirty="0" smtClean="0"/>
          </a:p>
          <a:p>
            <a:pPr>
              <a:spcBef>
                <a:spcPct val="0"/>
              </a:spcBef>
            </a:pPr>
            <a:r>
              <a:rPr lang="en-US" sz="1000" dirty="0" smtClean="0"/>
              <a:t>The </a:t>
            </a:r>
            <a:r>
              <a:rPr lang="en-US" sz="1000" b="1" dirty="0" smtClean="0"/>
              <a:t>Mentalizing function, </a:t>
            </a:r>
            <a:r>
              <a:rPr lang="en-US" sz="1000" dirty="0" smtClean="0"/>
              <a:t>according to </a:t>
            </a:r>
            <a:r>
              <a:rPr lang="en-US" sz="1000" dirty="0" err="1" smtClean="0"/>
              <a:t>Gemelli</a:t>
            </a:r>
            <a:r>
              <a:rPr lang="en-US" sz="1000" dirty="0" smtClean="0"/>
              <a:t> (2008)</a:t>
            </a:r>
            <a:r>
              <a:rPr lang="en-US" sz="1000" dirty="0" smtClean="0">
                <a:sym typeface="Symbol" pitchFamily="18" charset="2"/>
              </a:rPr>
              <a:t></a:t>
            </a:r>
            <a:r>
              <a:rPr lang="en-US" sz="1000" dirty="0" smtClean="0"/>
              <a:t> is the capacity to use  self reflection to become aware of possessing a mind and to gradually understand one’s own mind and the minds of others as being complex, with different emotions, beliefs and conflicts.</a:t>
            </a:r>
          </a:p>
          <a:p>
            <a:pPr>
              <a:spcBef>
                <a:spcPct val="0"/>
              </a:spcBef>
            </a:pPr>
            <a:endParaRPr lang="en-US" sz="1000" dirty="0" smtClean="0">
              <a:sym typeface="Symbol" pitchFamily="18" charset="2"/>
            </a:endParaRPr>
          </a:p>
          <a:p>
            <a:pPr>
              <a:spcBef>
                <a:spcPct val="0"/>
              </a:spcBef>
            </a:pPr>
            <a:r>
              <a:rPr lang="en-US" sz="1000" dirty="0" smtClean="0">
                <a:sym typeface="Symbol" pitchFamily="18" charset="2"/>
              </a:rPr>
              <a:t> Op cit. </a:t>
            </a:r>
            <a:r>
              <a:rPr lang="en-US" sz="1000" dirty="0" err="1" smtClean="0">
                <a:sym typeface="Symbol" pitchFamily="18" charset="2"/>
              </a:rPr>
              <a:t>Gemelli</a:t>
            </a:r>
            <a:r>
              <a:rPr lang="en-US" sz="1000" dirty="0" smtClean="0">
                <a:sym typeface="Symbol" pitchFamily="18" charset="2"/>
              </a:rPr>
              <a:t> (2008)</a:t>
            </a:r>
            <a:endParaRPr lang="en-US" sz="1000" dirty="0" smtClean="0"/>
          </a:p>
        </p:txBody>
      </p:sp>
      <p:sp>
        <p:nvSpPr>
          <p:cNvPr id="1873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FA0D1A1-6A28-42CE-9F17-56515F734473}" type="slidenum">
              <a:rPr lang="en-US"/>
              <a:pPr fontAlgn="base">
                <a:spcBef>
                  <a:spcPct val="0"/>
                </a:spcBef>
                <a:spcAft>
                  <a:spcPct val="0"/>
                </a:spcAft>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sz="1000" dirty="0" smtClean="0"/>
              <a:t>To meet the second and third of our objectives, the one  pertaining to enrichment and deepening in matters of how we understand conscience and the other pertaining to how we use that understanding, we felt obliged to seek some help from an expert in the study of character whose literary contributions have continued currency. There were many possibilities, we were all agreed; as much– if not the entirety— of what constitutes good literature has to do with achieving or retrieving goodness in life. One of our party, Dr. Meg Gaffney has </a:t>
            </a:r>
            <a:r>
              <a:rPr lang="en-US" sz="1000" i="1" cap="small" dirty="0" smtClean="0"/>
              <a:t>these many years  </a:t>
            </a:r>
            <a:r>
              <a:rPr lang="en-US" sz="1000" dirty="0" smtClean="0"/>
              <a:t>been engaged in conscience sensitive study of works by the author who once lived at this address. While we await what will be her more definitive work on the use of this author’s literature in </a:t>
            </a:r>
            <a:r>
              <a:rPr lang="en-US" sz="1000" b="1" cap="small" dirty="0" smtClean="0"/>
              <a:t>conscience sensitive moral education</a:t>
            </a:r>
            <a:r>
              <a:rPr lang="en-US" sz="1000" dirty="0" smtClean="0"/>
              <a:t>, Dr Gaffney has allowed us in the meantime to knock and be introduced…. </a:t>
            </a:r>
            <a:endParaRPr lang="en-US" sz="1000" dirty="0"/>
          </a:p>
        </p:txBody>
      </p:sp>
      <p:sp>
        <p:nvSpPr>
          <p:cNvPr id="1884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83C7559-D391-43D7-B497-1F0470D1964B}" type="slidenum">
              <a:rPr lang="en-US"/>
              <a:pPr fontAlgn="base">
                <a:spcBef>
                  <a:spcPct val="0"/>
                </a:spcBef>
                <a:spcAft>
                  <a:spcPct val="0"/>
                </a:spcAft>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Slide Image Placeholder 1"/>
          <p:cNvSpPr>
            <a:spLocks noGrp="1" noRot="1" noChangeAspect="1" noTextEdit="1"/>
          </p:cNvSpPr>
          <p:nvPr>
            <p:ph type="sldImg"/>
          </p:nvPr>
        </p:nvSpPr>
        <p:spPr bwMode="auto">
          <a:noFill/>
          <a:ln>
            <a:solidFill>
              <a:srgbClr val="000000"/>
            </a:solidFill>
            <a:miter lim="800000"/>
            <a:headEnd/>
            <a:tailEnd/>
          </a:ln>
        </p:spPr>
      </p:sp>
      <p:sp>
        <p:nvSpPr>
          <p:cNvPr id="1894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dirty="0" smtClean="0"/>
              <a:t>….to Jane Austen</a:t>
            </a:r>
          </a:p>
          <a:p>
            <a:pPr>
              <a:spcBef>
                <a:spcPct val="0"/>
              </a:spcBef>
            </a:pPr>
            <a:endParaRPr lang="en-US" sz="1000" dirty="0" smtClean="0"/>
          </a:p>
          <a:p>
            <a:pPr marL="0" marR="0" indent="0" algn="l" defTabSz="914400" rtl="0" eaLnBrk="1" fontAlgn="base" latinLnBrk="0" hangingPunct="1">
              <a:lnSpc>
                <a:spcPct val="100000"/>
              </a:lnSpc>
              <a:spcBef>
                <a:spcPct val="0"/>
              </a:spcBef>
              <a:spcAft>
                <a:spcPct val="0"/>
              </a:spcAft>
              <a:buClrTx/>
              <a:buSzTx/>
              <a:buFontTx/>
              <a:buNone/>
              <a:tabLst/>
              <a:defRPr/>
            </a:pPr>
            <a:r>
              <a:rPr lang="en-US" sz="1000" dirty="0" smtClean="0"/>
              <a:t>Besides</a:t>
            </a:r>
            <a:r>
              <a:rPr lang="en-US" sz="1000" baseline="0" dirty="0" smtClean="0"/>
              <a:t> Jane, we shall need help from others as well. </a:t>
            </a:r>
            <a:endParaRPr lang="en-US" sz="1000" dirty="0" smtClean="0"/>
          </a:p>
          <a:p>
            <a:pPr>
              <a:spcBef>
                <a:spcPct val="0"/>
              </a:spcBef>
            </a:pPr>
            <a:endParaRPr lang="en-US" sz="1000" dirty="0" smtClean="0"/>
          </a:p>
          <a:p>
            <a:pPr>
              <a:spcBef>
                <a:spcPct val="0"/>
              </a:spcBef>
            </a:pPr>
            <a:endParaRPr lang="en-US" sz="1000" dirty="0" smtClean="0"/>
          </a:p>
          <a:p>
            <a:pPr>
              <a:spcBef>
                <a:spcPct val="0"/>
              </a:spcBef>
            </a:pPr>
            <a:endParaRPr lang="en-US" sz="1000" dirty="0" smtClean="0"/>
          </a:p>
          <a:p>
            <a:pPr>
              <a:spcBef>
                <a:spcPct val="0"/>
              </a:spcBef>
            </a:pPr>
            <a:endParaRPr lang="en-US" sz="1000" dirty="0" smtClean="0"/>
          </a:p>
          <a:p>
            <a:pPr>
              <a:spcBef>
                <a:spcPct val="0"/>
              </a:spcBef>
            </a:pPr>
            <a:r>
              <a:rPr lang="en-US" sz="1000" b="1" dirty="0" smtClean="0"/>
              <a:t>Portrait of Jane Austen </a:t>
            </a:r>
            <a:r>
              <a:rPr lang="en-US" sz="1000" dirty="0" smtClean="0"/>
              <a:t>in watercolor and pencil. c. 1810</a:t>
            </a:r>
          </a:p>
          <a:p>
            <a:pPr>
              <a:spcBef>
                <a:spcPct val="0"/>
              </a:spcBef>
            </a:pPr>
            <a:r>
              <a:rPr lang="en-US" sz="1000" dirty="0" smtClean="0"/>
              <a:t>by Cassandra Austen (1773-1845)</a:t>
            </a:r>
          </a:p>
        </p:txBody>
      </p:sp>
      <p:sp>
        <p:nvSpPr>
          <p:cNvPr id="1894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3A054E7-D563-4A24-A995-E1E5716AEDBA}" type="slidenum">
              <a:rPr lang="en-US"/>
              <a:pPr fontAlgn="base">
                <a:spcBef>
                  <a:spcPct val="0"/>
                </a:spcBef>
                <a:spcAft>
                  <a:spcPct val="0"/>
                </a:spcAft>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a:bodyPr>
          <a:lstStyle/>
          <a:p>
            <a:pPr marL="228600" indent="-228600" fontAlgn="auto">
              <a:spcBef>
                <a:spcPts val="0"/>
              </a:spcBef>
              <a:spcAft>
                <a:spcPts val="0"/>
              </a:spcAft>
              <a:defRPr/>
            </a:pPr>
            <a:r>
              <a:rPr lang="de-DE" sz="1000" b="1" dirty="0" smtClean="0"/>
              <a:t>A Black Box Warning </a:t>
            </a:r>
          </a:p>
          <a:p>
            <a:pPr marL="228600" indent="-228600" fontAlgn="auto">
              <a:spcBef>
                <a:spcPts val="0"/>
              </a:spcBef>
              <a:spcAft>
                <a:spcPts val="0"/>
              </a:spcAft>
              <a:defRPr/>
            </a:pPr>
            <a:endParaRPr lang="de-DE" sz="1000" b="1" dirty="0" smtClean="0"/>
          </a:p>
          <a:p>
            <a:pPr marL="228600" indent="-228600" fontAlgn="auto">
              <a:spcBef>
                <a:spcPts val="0"/>
              </a:spcBef>
              <a:spcAft>
                <a:spcPts val="0"/>
              </a:spcAft>
              <a:defRPr/>
            </a:pPr>
            <a:r>
              <a:rPr lang="en-US" sz="1000" dirty="0" smtClean="0"/>
              <a:t>Abstracted  for </a:t>
            </a:r>
            <a:r>
              <a:rPr lang="en-US" sz="1000" b="1" dirty="0" smtClean="0"/>
              <a:t>American Psychiatric Association Headlines </a:t>
            </a:r>
            <a:r>
              <a:rPr lang="en-US" sz="1000" dirty="0" smtClean="0"/>
              <a:t>from </a:t>
            </a:r>
            <a:r>
              <a:rPr lang="en-US" sz="1000" b="1" dirty="0" smtClean="0"/>
              <a:t>USA Today </a:t>
            </a:r>
            <a:r>
              <a:rPr lang="en-US" sz="1000" dirty="0" smtClean="0"/>
              <a:t>9/10 /2008:</a:t>
            </a:r>
          </a:p>
          <a:p>
            <a:pPr marL="228600" indent="-228600" fontAlgn="auto">
              <a:spcBef>
                <a:spcPts val="0"/>
              </a:spcBef>
              <a:spcAft>
                <a:spcPts val="0"/>
              </a:spcAft>
              <a:defRPr/>
            </a:pPr>
            <a:endParaRPr lang="de-DE" sz="1000" b="1" dirty="0" smtClean="0"/>
          </a:p>
          <a:p>
            <a:pPr marL="228600" indent="-228600" fontAlgn="auto">
              <a:spcBef>
                <a:spcPts val="0"/>
              </a:spcBef>
              <a:spcAft>
                <a:spcPts val="0"/>
              </a:spcAft>
              <a:defRPr/>
            </a:pPr>
            <a:r>
              <a:rPr lang="en-US" sz="1000" dirty="0" smtClean="0"/>
              <a:t>“A revolution in 'functional' magnetic resonance imaging (</a:t>
            </a:r>
            <a:r>
              <a:rPr lang="en-US" sz="1000" dirty="0" err="1" smtClean="0"/>
              <a:t>fMRI</a:t>
            </a:r>
            <a:r>
              <a:rPr lang="en-US" sz="1000" dirty="0" smtClean="0"/>
              <a:t>)...is being used by researchers to </a:t>
            </a:r>
          </a:p>
          <a:p>
            <a:pPr marL="228600" indent="-228600" fontAlgn="auto">
              <a:spcBef>
                <a:spcPts val="0"/>
              </a:spcBef>
              <a:spcAft>
                <a:spcPts val="0"/>
              </a:spcAft>
              <a:defRPr/>
            </a:pPr>
            <a:r>
              <a:rPr lang="en-US" sz="1000" dirty="0" smtClean="0"/>
              <a:t>pinpoint the pieces of the brain that people rely on to think and feel. In order to produce brain images, </a:t>
            </a:r>
          </a:p>
          <a:p>
            <a:pPr marL="228600" indent="-228600" fontAlgn="auto">
              <a:spcBef>
                <a:spcPts val="0"/>
              </a:spcBef>
              <a:spcAft>
                <a:spcPts val="0"/>
              </a:spcAft>
              <a:defRPr/>
            </a:pPr>
            <a:r>
              <a:rPr lang="en-US" sz="1000" dirty="0" smtClean="0"/>
              <a:t>the magnetic pulses are tuned to resonate with oxygen molecules in blood. Volunteers are given a task </a:t>
            </a:r>
          </a:p>
          <a:p>
            <a:pPr marL="228600" indent="-228600" fontAlgn="auto">
              <a:spcBef>
                <a:spcPts val="0"/>
              </a:spcBef>
              <a:spcAft>
                <a:spcPts val="0"/>
              </a:spcAft>
              <a:defRPr/>
            </a:pPr>
            <a:r>
              <a:rPr lang="en-US" sz="1000" dirty="0" smtClean="0"/>
              <a:t>or asked questions, and the scanners show where oxygen-heavy blood flows are headed, causing certain </a:t>
            </a:r>
          </a:p>
          <a:p>
            <a:pPr marL="228600" indent="-228600" fontAlgn="auto">
              <a:spcBef>
                <a:spcPts val="0"/>
              </a:spcBef>
              <a:spcAft>
                <a:spcPts val="0"/>
              </a:spcAft>
              <a:defRPr/>
            </a:pPr>
            <a:r>
              <a:rPr lang="en-US" sz="1000" dirty="0" smtClean="0"/>
              <a:t>parts of the brain to light up in </a:t>
            </a:r>
            <a:r>
              <a:rPr lang="en-US" sz="1000" dirty="0" err="1" smtClean="0"/>
              <a:t>fMRI</a:t>
            </a:r>
            <a:r>
              <a:rPr lang="en-US" sz="1000" dirty="0" smtClean="0"/>
              <a:t> images.” FYI the technique referred to is called </a:t>
            </a:r>
            <a:r>
              <a:rPr lang="en-US" sz="1000" b="1" cap="small" dirty="0" smtClean="0"/>
              <a:t>Blood Oxygen </a:t>
            </a:r>
          </a:p>
          <a:p>
            <a:pPr marL="228600" indent="-228600" fontAlgn="auto">
              <a:spcBef>
                <a:spcPts val="0"/>
              </a:spcBef>
              <a:spcAft>
                <a:spcPts val="0"/>
              </a:spcAft>
              <a:defRPr/>
            </a:pPr>
            <a:r>
              <a:rPr lang="en-US" sz="1000" b="1" cap="small" dirty="0" smtClean="0"/>
              <a:t>Level Dependent </a:t>
            </a:r>
            <a:r>
              <a:rPr lang="en-US" sz="1000" b="1" dirty="0" smtClean="0"/>
              <a:t>(BOLD</a:t>
            </a:r>
            <a:r>
              <a:rPr lang="en-US" sz="1000" dirty="0" smtClean="0"/>
              <a:t>). </a:t>
            </a:r>
          </a:p>
          <a:p>
            <a:pPr marL="228600" indent="-228600" fontAlgn="auto">
              <a:spcBef>
                <a:spcPts val="0"/>
              </a:spcBef>
              <a:spcAft>
                <a:spcPts val="0"/>
              </a:spcAft>
              <a:defRPr/>
            </a:pPr>
            <a:endParaRPr lang="en-US" sz="1000" dirty="0" smtClean="0"/>
          </a:p>
          <a:p>
            <a:pPr marL="228600" indent="-228600" fontAlgn="auto">
              <a:spcBef>
                <a:spcPts val="0"/>
              </a:spcBef>
              <a:spcAft>
                <a:spcPts val="0"/>
              </a:spcAft>
              <a:defRPr/>
            </a:pPr>
            <a:r>
              <a:rPr lang="de-DE" sz="1300" b="1" dirty="0" smtClean="0"/>
              <a:t>[[</a:t>
            </a:r>
            <a:r>
              <a:rPr lang="de-DE" sz="1000" b="1" dirty="0" smtClean="0"/>
              <a:t>Optional Note</a:t>
            </a:r>
            <a:r>
              <a:rPr lang="de-DE" sz="1000" dirty="0" smtClean="0"/>
              <a:t>: </a:t>
            </a:r>
            <a:r>
              <a:rPr lang="en-US" sz="1000" dirty="0" smtClean="0"/>
              <a:t>Wolf Singer (2005)</a:t>
            </a:r>
            <a:r>
              <a:rPr lang="en-US" sz="1000" dirty="0" smtClean="0">
                <a:sym typeface="Symbol"/>
              </a:rPr>
              <a:t></a:t>
            </a:r>
            <a:r>
              <a:rPr lang="en-US" sz="1000" dirty="0" smtClean="0"/>
              <a:t> credits </a:t>
            </a:r>
            <a:r>
              <a:rPr lang="en-US" sz="1000" dirty="0" err="1" smtClean="0"/>
              <a:t>Logothetis</a:t>
            </a:r>
            <a:r>
              <a:rPr lang="en-US" sz="1000" dirty="0" smtClean="0"/>
              <a:t> et al (2001) for studying the correlation </a:t>
            </a:r>
          </a:p>
          <a:p>
            <a:pPr marL="228600" indent="-228600" fontAlgn="auto">
              <a:spcBef>
                <a:spcPts val="0"/>
              </a:spcBef>
              <a:spcAft>
                <a:spcPts val="0"/>
              </a:spcAft>
              <a:defRPr/>
            </a:pPr>
            <a:r>
              <a:rPr lang="en-US" sz="1000" dirty="0" smtClean="0"/>
              <a:t>between</a:t>
            </a:r>
            <a:r>
              <a:rPr lang="en-US" sz="1000" baseline="0" dirty="0" smtClean="0"/>
              <a:t> </a:t>
            </a:r>
            <a:r>
              <a:rPr lang="en-US" sz="1000" dirty="0" smtClean="0"/>
              <a:t>neuronal activity and hemodynamic  responses  which suggested that the (BOLD) signal that</a:t>
            </a:r>
          </a:p>
          <a:p>
            <a:pPr marL="228600" indent="-228600" fontAlgn="auto">
              <a:spcBef>
                <a:spcPts val="0"/>
              </a:spcBef>
              <a:spcAft>
                <a:spcPts val="0"/>
              </a:spcAft>
              <a:defRPr/>
            </a:pPr>
            <a:r>
              <a:rPr lang="en-US" sz="1000" dirty="0" smtClean="0"/>
              <a:t>serves as the basis of </a:t>
            </a:r>
            <a:r>
              <a:rPr lang="en-US" sz="1000" dirty="0" err="1" smtClean="0"/>
              <a:t>fMRI</a:t>
            </a:r>
            <a:r>
              <a:rPr lang="en-US" sz="1000" dirty="0" smtClean="0"/>
              <a:t> investigations does not depend only on the discharge rate of neurons but, to </a:t>
            </a:r>
          </a:p>
          <a:p>
            <a:pPr marL="228600" indent="-228600" fontAlgn="auto">
              <a:spcBef>
                <a:spcPts val="0"/>
              </a:spcBef>
              <a:spcAft>
                <a:spcPts val="0"/>
              </a:spcAft>
              <a:defRPr/>
            </a:pPr>
            <a:r>
              <a:rPr lang="en-US" sz="1000" dirty="0" smtClean="0"/>
              <a:t>a crucial extent, also on the coherence of neuronal firing.</a:t>
            </a:r>
          </a:p>
          <a:p>
            <a:pPr marL="228600" indent="-228600" fontAlgn="auto">
              <a:spcBef>
                <a:spcPts val="0"/>
              </a:spcBef>
              <a:spcAft>
                <a:spcPts val="0"/>
              </a:spcAft>
              <a:defRPr/>
            </a:pPr>
            <a:endParaRPr lang="en-US" sz="1000" dirty="0" smtClean="0"/>
          </a:p>
          <a:p>
            <a:pPr marL="228600" indent="-228600" fontAlgn="auto">
              <a:spcBef>
                <a:spcPts val="0"/>
              </a:spcBef>
              <a:spcAft>
                <a:spcPts val="0"/>
              </a:spcAft>
              <a:defRPr/>
            </a:pPr>
            <a:r>
              <a:rPr lang="en-US" sz="900" dirty="0" smtClean="0"/>
              <a:t>[</a:t>
            </a:r>
            <a:r>
              <a:rPr lang="en-US" sz="900" dirty="0" err="1" smtClean="0"/>
              <a:t>Logothetis</a:t>
            </a:r>
            <a:r>
              <a:rPr lang="en-US" sz="900" dirty="0" smtClean="0"/>
              <a:t> N, </a:t>
            </a:r>
            <a:r>
              <a:rPr lang="en-US" sz="900" dirty="0" err="1" smtClean="0"/>
              <a:t>Pauls</a:t>
            </a:r>
            <a:r>
              <a:rPr lang="en-US" sz="900" dirty="0" smtClean="0"/>
              <a:t> J, </a:t>
            </a:r>
            <a:r>
              <a:rPr lang="en-US" sz="900" dirty="0" err="1" smtClean="0"/>
              <a:t>Augath</a:t>
            </a:r>
            <a:r>
              <a:rPr lang="en-US" sz="900" dirty="0" smtClean="0"/>
              <a:t> M, </a:t>
            </a:r>
            <a:r>
              <a:rPr lang="en-US" sz="900" dirty="0" err="1" smtClean="0"/>
              <a:t>Trianth</a:t>
            </a:r>
            <a:r>
              <a:rPr lang="en-US" sz="900" dirty="0" smtClean="0"/>
              <a:t> T, </a:t>
            </a:r>
            <a:r>
              <a:rPr lang="en-US" sz="900" dirty="0" err="1" smtClean="0"/>
              <a:t>Oeltermann</a:t>
            </a:r>
            <a:r>
              <a:rPr lang="en-US" sz="900" dirty="0" smtClean="0"/>
              <a:t> A (2001): </a:t>
            </a:r>
            <a:r>
              <a:rPr lang="en-US" sz="900" dirty="0" err="1" smtClean="0"/>
              <a:t>Neurophysiological</a:t>
            </a:r>
            <a:r>
              <a:rPr lang="en-US" sz="900" dirty="0" smtClean="0"/>
              <a:t> investigation of </a:t>
            </a:r>
          </a:p>
          <a:p>
            <a:pPr marL="228600" indent="-228600" fontAlgn="auto">
              <a:spcBef>
                <a:spcPts val="0"/>
              </a:spcBef>
              <a:spcAft>
                <a:spcPts val="0"/>
              </a:spcAft>
              <a:defRPr/>
            </a:pPr>
            <a:r>
              <a:rPr lang="en-US" sz="900" dirty="0" smtClean="0"/>
              <a:t>the basis of the </a:t>
            </a:r>
            <a:r>
              <a:rPr lang="en-US" sz="900" dirty="0" err="1" smtClean="0"/>
              <a:t>fMRI</a:t>
            </a:r>
            <a:r>
              <a:rPr lang="en-US" sz="900" dirty="0" smtClean="0"/>
              <a:t> signal. </a:t>
            </a:r>
            <a:r>
              <a:rPr lang="en-US" sz="900" b="1" dirty="0" smtClean="0"/>
              <a:t>Nature </a:t>
            </a:r>
            <a:r>
              <a:rPr lang="en-US" sz="900" dirty="0" smtClean="0"/>
              <a:t> 412: 150-157.]</a:t>
            </a:r>
          </a:p>
          <a:p>
            <a:pPr marL="228600" indent="-228600" fontAlgn="auto">
              <a:spcBef>
                <a:spcPts val="0"/>
              </a:spcBef>
              <a:spcAft>
                <a:spcPts val="0"/>
              </a:spcAft>
              <a:defRPr/>
            </a:pPr>
            <a:endParaRPr lang="en-US" sz="900" dirty="0" smtClean="0"/>
          </a:p>
          <a:p>
            <a:pPr marL="228600" indent="-228600" fontAlgn="auto">
              <a:spcBef>
                <a:spcPts val="0"/>
              </a:spcBef>
              <a:spcAft>
                <a:spcPts val="0"/>
              </a:spcAft>
              <a:defRPr/>
            </a:pPr>
            <a:r>
              <a:rPr lang="en-US" sz="1000" dirty="0" smtClean="0">
                <a:sym typeface="Symbol"/>
              </a:rPr>
              <a:t></a:t>
            </a:r>
            <a:r>
              <a:rPr lang="en-US" sz="1000" dirty="0" smtClean="0"/>
              <a:t>Singer W. (2005): How does the brain know when it is right? In  </a:t>
            </a:r>
            <a:r>
              <a:rPr lang="en-US" sz="1000" dirty="0" err="1" smtClean="0"/>
              <a:t>Changeux</a:t>
            </a:r>
            <a:r>
              <a:rPr lang="en-US" sz="1000" dirty="0" smtClean="0"/>
              <a:t> et al (</a:t>
            </a:r>
            <a:r>
              <a:rPr lang="en-US" sz="1000" dirty="0" err="1" smtClean="0"/>
              <a:t>eds</a:t>
            </a:r>
            <a:r>
              <a:rPr lang="en-US" sz="1000" dirty="0" smtClean="0"/>
              <a:t>) </a:t>
            </a:r>
            <a:r>
              <a:rPr lang="en-US" sz="1000" b="1" dirty="0" smtClean="0"/>
              <a:t>Neurobiology </a:t>
            </a:r>
          </a:p>
          <a:p>
            <a:pPr marL="228600" indent="-228600" fontAlgn="auto">
              <a:spcBef>
                <a:spcPts val="0"/>
              </a:spcBef>
              <a:spcAft>
                <a:spcPts val="0"/>
              </a:spcAft>
              <a:defRPr/>
            </a:pPr>
            <a:r>
              <a:rPr lang="en-US" sz="1000" b="1" dirty="0" smtClean="0"/>
              <a:t>of Human Values</a:t>
            </a:r>
            <a:r>
              <a:rPr lang="en-US" sz="1000" dirty="0" smtClean="0"/>
              <a:t>, Springer </a:t>
            </a:r>
            <a:r>
              <a:rPr lang="en-US" sz="1000" dirty="0" err="1" smtClean="0"/>
              <a:t>Verlag</a:t>
            </a:r>
            <a:r>
              <a:rPr lang="en-US" sz="1000" dirty="0" smtClean="0"/>
              <a:t>, pp. 125-135.</a:t>
            </a:r>
            <a:r>
              <a:rPr lang="en-US" sz="1300" b="1" dirty="0" smtClean="0"/>
              <a:t>]]</a:t>
            </a:r>
          </a:p>
          <a:p>
            <a:pPr marL="228600" indent="-228600" fontAlgn="auto">
              <a:spcBef>
                <a:spcPts val="0"/>
              </a:spcBef>
              <a:spcAft>
                <a:spcPts val="0"/>
              </a:spcAft>
              <a:defRPr/>
            </a:pPr>
            <a:endParaRPr lang="en-US" sz="1000" dirty="0" smtClean="0"/>
          </a:p>
          <a:p>
            <a:pPr marL="228600" indent="-228600" fontAlgn="auto">
              <a:spcBef>
                <a:spcPts val="0"/>
              </a:spcBef>
              <a:spcAft>
                <a:spcPts val="0"/>
              </a:spcAft>
              <a:defRPr/>
            </a:pPr>
            <a:r>
              <a:rPr lang="en-US" sz="1000" dirty="0" smtClean="0"/>
              <a:t>For purposes of our presentation we will neither need nor use explanations of </a:t>
            </a:r>
            <a:r>
              <a:rPr lang="en-US" sz="1000" dirty="0" err="1" smtClean="0"/>
              <a:t>neuroimaging</a:t>
            </a:r>
            <a:r>
              <a:rPr lang="en-US" sz="1000" dirty="0" smtClean="0"/>
              <a:t> with any </a:t>
            </a:r>
          </a:p>
          <a:p>
            <a:pPr marL="228600" indent="-228600" fontAlgn="auto">
              <a:spcBef>
                <a:spcPts val="0"/>
              </a:spcBef>
              <a:spcAft>
                <a:spcPts val="0"/>
              </a:spcAft>
              <a:defRPr/>
            </a:pPr>
            <a:r>
              <a:rPr lang="en-US" sz="1000" dirty="0" smtClean="0"/>
              <a:t>more detail</a:t>
            </a:r>
            <a:r>
              <a:rPr lang="en-US" sz="1000" baseline="0" dirty="0" smtClean="0"/>
              <a:t> </a:t>
            </a:r>
            <a:r>
              <a:rPr lang="en-US" sz="1000" dirty="0" smtClean="0"/>
              <a:t>than that contained in what you have just heard (we will have troubles enough keeping </a:t>
            </a:r>
          </a:p>
          <a:p>
            <a:pPr marL="228600" indent="-228600" fontAlgn="auto">
              <a:spcBef>
                <a:spcPts val="0"/>
              </a:spcBef>
              <a:spcAft>
                <a:spcPts val="0"/>
              </a:spcAft>
              <a:defRPr/>
            </a:pPr>
            <a:r>
              <a:rPr lang="en-US" sz="1000" dirty="0" smtClean="0"/>
              <a:t>straight the myriad</a:t>
            </a:r>
            <a:r>
              <a:rPr lang="en-US" sz="1000" baseline="0" dirty="0" smtClean="0"/>
              <a:t> </a:t>
            </a:r>
            <a:r>
              <a:rPr lang="en-US" sz="1000" dirty="0" smtClean="0"/>
              <a:t>neuro-anatomical locations).</a:t>
            </a:r>
          </a:p>
          <a:p>
            <a:pPr marL="228600" indent="-228600" fontAlgn="auto">
              <a:spcBef>
                <a:spcPts val="0"/>
              </a:spcBef>
              <a:spcAft>
                <a:spcPts val="0"/>
              </a:spcAft>
              <a:defRPr/>
            </a:pPr>
            <a:endParaRPr lang="de-DE" sz="1000" dirty="0" smtClean="0"/>
          </a:p>
          <a:p>
            <a:pPr marL="228600" indent="-228600" fontAlgn="auto">
              <a:spcBef>
                <a:spcPts val="0"/>
              </a:spcBef>
              <a:spcAft>
                <a:spcPts val="0"/>
              </a:spcAft>
              <a:defRPr/>
            </a:pPr>
            <a:r>
              <a:rPr lang="de-DE" sz="1000" dirty="0" smtClean="0"/>
              <a:t>As we readily acknowledge the subject to be beyond the scope of our expertise, we will  also leave in </a:t>
            </a:r>
          </a:p>
          <a:p>
            <a:pPr marL="228600" indent="-228600" fontAlgn="auto">
              <a:spcBef>
                <a:spcPts val="0"/>
              </a:spcBef>
              <a:spcAft>
                <a:spcPts val="0"/>
              </a:spcAft>
              <a:defRPr/>
            </a:pPr>
            <a:r>
              <a:rPr lang="de-DE" sz="1000" dirty="0" smtClean="0"/>
              <a:t>abeyance the issue of how available technology  has produced findings that may well be encumbered </a:t>
            </a:r>
          </a:p>
          <a:p>
            <a:pPr marL="228600" indent="-228600" fontAlgn="auto">
              <a:spcBef>
                <a:spcPts val="0"/>
              </a:spcBef>
              <a:spcAft>
                <a:spcPts val="0"/>
              </a:spcAft>
              <a:defRPr/>
            </a:pPr>
            <a:r>
              <a:rPr lang="de-DE" sz="1000" dirty="0" smtClean="0"/>
              <a:t>with overzealous interpretation. </a:t>
            </a:r>
            <a:r>
              <a:rPr lang="en-US" sz="900" dirty="0" smtClean="0"/>
              <a:t>However …</a:t>
            </a:r>
            <a:endParaRPr lang="de-DE" sz="1000" dirty="0" smtClean="0"/>
          </a:p>
          <a:p>
            <a:pPr marL="228600" indent="-228600" fontAlgn="auto">
              <a:spcBef>
                <a:spcPts val="0"/>
              </a:spcBef>
              <a:spcAft>
                <a:spcPts val="0"/>
              </a:spcAft>
              <a:defRPr/>
            </a:pPr>
            <a:endParaRPr lang="de-DE" sz="1000" dirty="0" smtClean="0"/>
          </a:p>
        </p:txBody>
      </p:sp>
      <p:sp>
        <p:nvSpPr>
          <p:cNvPr id="156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BCB2F8-9FB3-42E5-BEBA-7169EFDEA551}" type="slidenum">
              <a:rPr lang="en-US"/>
              <a:pPr fontAlgn="base">
                <a:spcBef>
                  <a:spcPct val="0"/>
                </a:spcBef>
                <a:spcAft>
                  <a:spcPct val="0"/>
                </a:spcAft>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6" name="Slide Image Placeholder 1"/>
          <p:cNvSpPr>
            <a:spLocks noGrp="1" noRot="1" noChangeAspect="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38947" name="Notes Placeholder 2"/>
          <p:cNvSpPr>
            <a:spLocks noGrp="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r>
              <a:rPr lang="en-US" b="1" smtClean="0"/>
              <a:t>Korbinian Brodmann</a:t>
            </a:r>
            <a:r>
              <a:rPr lang="en-US" smtClean="0"/>
              <a:t> </a:t>
            </a:r>
            <a:r>
              <a:rPr lang="en-US" sz="1000" smtClean="0"/>
              <a:t>(November 17, 1868 - August 22, 1918) was a German neurologist who became famous for his definition of the cerebral cortex into 52 distinct regions from their cytoarchitectonic (histological) characteristics. These areas are now usually referred to as Brodmann areas. Some of these areas were later associated to nervous functions, such as areas 41 and 42 in the temporal lobe (related to hearing), areas 1, 2 and 3 in the postcentral gyrus of the parietal lobe (the somatosensory region), and the areas 17 and 18 in the occipital lobe (the </a:t>
            </a:r>
            <a:r>
              <a:rPr lang="en-US" smtClean="0"/>
              <a:t>primary visual areas)*</a:t>
            </a:r>
          </a:p>
          <a:p>
            <a:endParaRPr lang="en-US" smtClean="0"/>
          </a:p>
          <a:p>
            <a:r>
              <a:rPr lang="en-US" sz="1000" smtClean="0"/>
              <a:t>*Courtesy </a:t>
            </a:r>
            <a:r>
              <a:rPr lang="en-US" sz="1000" b="1" smtClean="0"/>
              <a:t>Wikipedia  </a:t>
            </a:r>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A3E2246F-3306-48F9-99DA-458287803F4F}" type="slidenum">
              <a:rPr lang="en-US" sz="1200">
                <a:latin typeface="+mn-lt"/>
              </a:rPr>
              <a:pPr algn="r" fontAlgn="auto">
                <a:spcBef>
                  <a:spcPts val="0"/>
                </a:spcBef>
                <a:spcAft>
                  <a:spcPts val="0"/>
                </a:spcAft>
                <a:defRPr/>
              </a:pPr>
              <a:t>40</a:t>
            </a:fld>
            <a:endParaRPr lang="en-US" sz="1200">
              <a:latin typeface="+mn-lt"/>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Slide Image Placeholder 1"/>
          <p:cNvSpPr>
            <a:spLocks noGrp="1" noRot="1" noChangeAspect="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43043" name="Notes Placeholder 2"/>
          <p:cNvSpPr>
            <a:spLocks noGrp="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r>
              <a:rPr lang="en-US" b="1" smtClean="0"/>
              <a:t>BA 9</a:t>
            </a:r>
            <a:r>
              <a:rPr lang="en-US" smtClean="0"/>
              <a:t> and </a:t>
            </a:r>
            <a:r>
              <a:rPr lang="en-US" b="1" smtClean="0"/>
              <a:t>BA46</a:t>
            </a:r>
            <a:r>
              <a:rPr lang="en-US" smtClean="0"/>
              <a:t>: each contributing to the </a:t>
            </a:r>
            <a:r>
              <a:rPr lang="en-US" b="1" smtClean="0"/>
              <a:t>Dorsolateral Prefrontal Cortex (DLPFC)</a:t>
            </a:r>
          </a:p>
          <a:p>
            <a:endParaRPr lang="en-US" smtClean="0"/>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75972FC5-9A62-4406-8E05-BA825C8A4888}" type="slidenum">
              <a:rPr lang="en-US" sz="1200">
                <a:latin typeface="+mn-lt"/>
              </a:rPr>
              <a:pPr algn="r" fontAlgn="auto">
                <a:spcBef>
                  <a:spcPts val="0"/>
                </a:spcBef>
                <a:spcAft>
                  <a:spcPts val="0"/>
                </a:spcAft>
                <a:defRPr/>
              </a:pPr>
              <a:t>41</a:t>
            </a:fld>
            <a:endParaRPr lang="en-US" sz="1200">
              <a:latin typeface="+mn-lt"/>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Slide Image Placeholder 1"/>
          <p:cNvSpPr>
            <a:spLocks noGrp="1" noRot="1" noChangeAspect="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40995" name="Notes Placeholder 2"/>
          <p:cNvSpPr>
            <a:spLocks noGrp="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pPr>
              <a:spcBef>
                <a:spcPct val="0"/>
              </a:spcBef>
            </a:pPr>
            <a:r>
              <a:rPr lang="en-US" dirty="0" smtClean="0"/>
              <a:t>The </a:t>
            </a:r>
            <a:r>
              <a:rPr lang="en-US" b="1" dirty="0" err="1" smtClean="0"/>
              <a:t>ventrolateral</a:t>
            </a:r>
            <a:r>
              <a:rPr lang="en-US" b="1" dirty="0" smtClean="0"/>
              <a:t> prefrontal cortex (VLPFC) </a:t>
            </a:r>
            <a:r>
              <a:rPr lang="en-US" dirty="0" smtClean="0"/>
              <a:t>consists of the </a:t>
            </a:r>
            <a:r>
              <a:rPr lang="en-US" b="1" dirty="0" smtClean="0"/>
              <a:t>inferior frontal </a:t>
            </a:r>
            <a:r>
              <a:rPr lang="en-US" b="1" dirty="0" err="1" smtClean="0"/>
              <a:t>gyrus</a:t>
            </a:r>
            <a:r>
              <a:rPr lang="en-US" dirty="0" smtClean="0"/>
              <a:t>: </a:t>
            </a:r>
            <a:r>
              <a:rPr lang="en-US" b="1" dirty="0" smtClean="0"/>
              <a:t>BA 47, 45 </a:t>
            </a:r>
            <a:r>
              <a:rPr lang="en-US" dirty="0" smtClean="0"/>
              <a:t>is coming to be understood as a crucial region modulating affective responses in </a:t>
            </a:r>
            <a:r>
              <a:rPr lang="en-US" dirty="0" err="1" smtClean="0"/>
              <a:t>subcortical</a:t>
            </a:r>
            <a:r>
              <a:rPr lang="en-US" dirty="0" smtClean="0"/>
              <a:t> structures, in addition to its role in </a:t>
            </a:r>
            <a:r>
              <a:rPr lang="en-US" dirty="0" err="1" smtClean="0"/>
              <a:t>attentional</a:t>
            </a:r>
            <a:r>
              <a:rPr lang="en-US" dirty="0" smtClean="0"/>
              <a:t> control and response inhibition (</a:t>
            </a:r>
            <a:r>
              <a:rPr lang="en-US" dirty="0" err="1" smtClean="0"/>
              <a:t>Pavuluri</a:t>
            </a:r>
            <a:r>
              <a:rPr lang="en-US" dirty="0" smtClean="0"/>
              <a:t> and Sweeney, 2008) </a:t>
            </a:r>
          </a:p>
          <a:p>
            <a:pPr>
              <a:spcBef>
                <a:spcPct val="0"/>
              </a:spcBef>
            </a:pPr>
            <a:endParaRPr lang="en-US"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err="1" smtClean="0">
                <a:solidFill>
                  <a:schemeClr val="tx1"/>
                </a:solidFill>
                <a:latin typeface="+mn-lt"/>
                <a:ea typeface="+mn-ea"/>
                <a:cs typeface="+mn-cs"/>
              </a:rPr>
              <a:t>Pavuluri</a:t>
            </a:r>
            <a:r>
              <a:rPr lang="en-US" sz="1200" kern="1200" dirty="0" smtClean="0">
                <a:solidFill>
                  <a:schemeClr val="tx1"/>
                </a:solidFill>
                <a:latin typeface="+mn-lt"/>
                <a:ea typeface="+mn-ea"/>
                <a:cs typeface="+mn-cs"/>
              </a:rPr>
              <a:t> M and Sweeney J (2008): Integrating functional brain </a:t>
            </a:r>
            <a:r>
              <a:rPr lang="en-US" sz="1200" kern="1200" dirty="0" err="1" smtClean="0">
                <a:solidFill>
                  <a:schemeClr val="tx1"/>
                </a:solidFill>
                <a:latin typeface="+mn-lt"/>
                <a:ea typeface="+mn-ea"/>
                <a:cs typeface="+mn-cs"/>
              </a:rPr>
              <a:t>neuroimaging</a:t>
            </a:r>
            <a:r>
              <a:rPr lang="en-US" sz="1200" kern="1200" dirty="0" smtClean="0">
                <a:solidFill>
                  <a:schemeClr val="tx1"/>
                </a:solidFill>
                <a:latin typeface="+mn-lt"/>
                <a:ea typeface="+mn-ea"/>
                <a:cs typeface="+mn-cs"/>
              </a:rPr>
              <a:t> and developmental cognitive neuroscience in child psychiatry research. </a:t>
            </a:r>
            <a:r>
              <a:rPr lang="en-US" sz="1200" b="1" kern="1200" dirty="0" smtClean="0">
                <a:solidFill>
                  <a:schemeClr val="tx1"/>
                </a:solidFill>
                <a:latin typeface="+mn-lt"/>
                <a:ea typeface="+mn-ea"/>
                <a:cs typeface="+mn-cs"/>
              </a:rPr>
              <a:t>Journal American Academy Child and Adolescent  Psychiatry, </a:t>
            </a:r>
            <a:r>
              <a:rPr lang="en-US" sz="1200" kern="1200" dirty="0" smtClean="0">
                <a:solidFill>
                  <a:schemeClr val="tx1"/>
                </a:solidFill>
                <a:latin typeface="+mn-lt"/>
                <a:ea typeface="+mn-ea"/>
                <a:cs typeface="+mn-cs"/>
              </a:rPr>
              <a:t>47(11): 1273-1288.</a:t>
            </a:r>
          </a:p>
          <a:p>
            <a:endParaRPr lang="en-US" dirty="0" smtClean="0"/>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97C27911-BB31-481B-A0B8-4287996505D4}" type="slidenum">
              <a:rPr lang="en-US" sz="1200">
                <a:latin typeface="+mn-lt"/>
              </a:rPr>
              <a:pPr algn="r" fontAlgn="auto">
                <a:spcBef>
                  <a:spcPts val="0"/>
                </a:spcBef>
                <a:spcAft>
                  <a:spcPts val="0"/>
                </a:spcAft>
                <a:defRPr/>
              </a:pPr>
              <a:t>42</a:t>
            </a:fld>
            <a:endParaRPr lang="en-US" sz="1200">
              <a:latin typeface="+mn-lt"/>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Slide Image Placeholder 1"/>
          <p:cNvSpPr>
            <a:spLocks noGrp="1" noRot="1" noChangeAspect="1" noTextEdit="1"/>
          </p:cNvSpPr>
          <p:nvPr>
            <p:ph type="sldImg"/>
          </p:nvPr>
        </p:nvSpPr>
        <p:spPr bwMode="auto">
          <a:noFill/>
          <a:ln>
            <a:solidFill>
              <a:srgbClr val="000000"/>
            </a:solidFill>
            <a:miter lim="800000"/>
            <a:headEnd/>
            <a:tailEnd/>
          </a:ln>
        </p:spPr>
      </p:sp>
      <p:sp>
        <p:nvSpPr>
          <p:cNvPr id="1935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dirty="0" smtClean="0"/>
              <a:t>Images here are; on the left: the left frontal lobe seen from below; on the right: top </a:t>
            </a:r>
            <a:r>
              <a:rPr lang="en-US" sz="1000" b="1" dirty="0" smtClean="0"/>
              <a:t>BA 10</a:t>
            </a:r>
            <a:r>
              <a:rPr lang="en-US" sz="1000" dirty="0" smtClean="0"/>
              <a:t>, bottom  </a:t>
            </a:r>
            <a:r>
              <a:rPr lang="en-US" sz="1000" b="1" dirty="0" smtClean="0"/>
              <a:t>BA 11</a:t>
            </a:r>
            <a:r>
              <a:rPr lang="en-US" sz="1000" dirty="0" smtClean="0"/>
              <a:t>. </a:t>
            </a:r>
          </a:p>
          <a:p>
            <a:pPr>
              <a:spcBef>
                <a:spcPct val="0"/>
              </a:spcBef>
            </a:pPr>
            <a:endParaRPr lang="en-US" sz="1000" dirty="0" smtClean="0"/>
          </a:p>
          <a:p>
            <a:pPr>
              <a:spcBef>
                <a:spcPct val="0"/>
              </a:spcBef>
            </a:pPr>
            <a:r>
              <a:rPr lang="en-US" sz="1000" dirty="0" smtClean="0"/>
              <a:t>According to </a:t>
            </a:r>
            <a:r>
              <a:rPr lang="en-US" sz="1000" b="1" dirty="0" smtClean="0"/>
              <a:t>Wikipedia</a:t>
            </a:r>
            <a:r>
              <a:rPr lang="en-US" sz="1000" dirty="0" smtClean="0"/>
              <a:t>:</a:t>
            </a:r>
          </a:p>
          <a:p>
            <a:pPr>
              <a:spcBef>
                <a:spcPct val="0"/>
              </a:spcBef>
            </a:pPr>
            <a:endParaRPr lang="en-US" sz="1000" dirty="0" smtClean="0"/>
          </a:p>
          <a:p>
            <a:pPr>
              <a:spcBef>
                <a:spcPct val="0"/>
              </a:spcBef>
            </a:pPr>
            <a:r>
              <a:rPr lang="en-US" sz="1000" dirty="0" smtClean="0"/>
              <a:t>The </a:t>
            </a:r>
            <a:r>
              <a:rPr lang="en-US" sz="1000" b="1" dirty="0" err="1" smtClean="0"/>
              <a:t>ventromedial</a:t>
            </a:r>
            <a:r>
              <a:rPr lang="en-US" sz="1000" b="1" dirty="0" smtClean="0"/>
              <a:t> prefrontal cortex</a:t>
            </a:r>
            <a:r>
              <a:rPr lang="en-US" sz="1000" dirty="0" smtClean="0"/>
              <a:t> </a:t>
            </a:r>
            <a:r>
              <a:rPr lang="en-US" sz="1000" b="1" dirty="0" smtClean="0"/>
              <a:t>(VMPFC) </a:t>
            </a:r>
            <a:r>
              <a:rPr lang="en-US" sz="1000" dirty="0" smtClean="0"/>
              <a:t>is another part of the prefrontal cortex in the human brain. Its function has not been fully determined, but experiments suggest that it may have a role in the processing of risk and fear. The VMPFC has three </a:t>
            </a:r>
            <a:r>
              <a:rPr lang="en-US" sz="1000" dirty="0" err="1" smtClean="0"/>
              <a:t>subregions</a:t>
            </a:r>
            <a:r>
              <a:rPr lang="en-US" sz="1000" dirty="0" smtClean="0"/>
              <a:t> (dorsal anterior </a:t>
            </a:r>
            <a:r>
              <a:rPr lang="en-US" sz="1000" dirty="0" err="1" smtClean="0"/>
              <a:t>cingulate</a:t>
            </a:r>
            <a:r>
              <a:rPr lang="en-US" sz="1000" dirty="0" smtClean="0"/>
              <a:t>, </a:t>
            </a:r>
            <a:r>
              <a:rPr lang="en-US" sz="1000" dirty="0" err="1" smtClean="0"/>
              <a:t>prelimbic</a:t>
            </a:r>
            <a:r>
              <a:rPr lang="en-US" sz="1000" dirty="0" smtClean="0"/>
              <a:t>, and </a:t>
            </a:r>
            <a:r>
              <a:rPr lang="en-US" sz="1000" dirty="0" err="1" smtClean="0"/>
              <a:t>infralimbic</a:t>
            </a:r>
            <a:r>
              <a:rPr lang="en-US" sz="1000" dirty="0" smtClean="0"/>
              <a:t>). Note that different researchers use the term ‘VMPFC' differently. Sometimes, the term is  saved for the area above the medial </a:t>
            </a:r>
            <a:r>
              <a:rPr lang="en-US" sz="1000" dirty="0" err="1" smtClean="0"/>
              <a:t>orbitofrontal</a:t>
            </a:r>
            <a:r>
              <a:rPr lang="en-US" sz="1000" dirty="0" smtClean="0"/>
              <a:t> cortex, while by others, ‘VMPFC' is used to describe a broad area in the lower (ventral) central (medial) region of the prefrontal cortex, of which the medial </a:t>
            </a:r>
            <a:r>
              <a:rPr lang="en-US" sz="1000" dirty="0" err="1" smtClean="0"/>
              <a:t>orbitofrontal</a:t>
            </a:r>
            <a:r>
              <a:rPr lang="en-US" sz="1000" dirty="0" smtClean="0"/>
              <a:t> cortex constitutes the lower-most part. One particularly notable theory of VMPFC function is the somatic marker hypothesis, accredited to Antonio </a:t>
            </a:r>
            <a:r>
              <a:rPr lang="en-US" sz="1000" dirty="0" err="1" smtClean="0"/>
              <a:t>Damasio</a:t>
            </a:r>
            <a:r>
              <a:rPr lang="en-US" sz="1000" dirty="0" smtClean="0"/>
              <a:t>. By this hypothesis, the VMPFC has a central role in adapting somatic markers–-emotional associations, or associations between mental objects and visceral (bodily) feedback—for use in natural decision making. This account also gives the VMPFC a role in moderating emotions and emotional reactions.</a:t>
            </a:r>
            <a:r>
              <a:rPr lang="en-US" sz="1000" dirty="0" smtClean="0">
                <a:sym typeface="Symbol" pitchFamily="18" charset="2"/>
              </a:rPr>
              <a:t></a:t>
            </a:r>
            <a:endParaRPr lang="en-US" sz="1000" dirty="0" smtClean="0"/>
          </a:p>
          <a:p>
            <a:pPr>
              <a:spcBef>
                <a:spcPct val="0"/>
              </a:spcBef>
            </a:pPr>
            <a:endParaRPr lang="en-US" dirty="0" smtClean="0"/>
          </a:p>
          <a:p>
            <a:pPr>
              <a:spcBef>
                <a:spcPct val="0"/>
              </a:spcBef>
            </a:pPr>
            <a:r>
              <a:rPr lang="en-US" sz="1000" dirty="0" smtClean="0">
                <a:sym typeface="Symbol" pitchFamily="18" charset="2"/>
              </a:rPr>
              <a:t></a:t>
            </a:r>
            <a:r>
              <a:rPr lang="en-US" sz="1000" dirty="0" smtClean="0"/>
              <a:t>Courtesy </a:t>
            </a:r>
            <a:r>
              <a:rPr lang="en-US" sz="1000" b="1" dirty="0" smtClean="0"/>
              <a:t>Wikipedia</a:t>
            </a:r>
            <a:r>
              <a:rPr lang="en-US" sz="1000" dirty="0" smtClean="0"/>
              <a:t>.</a:t>
            </a:r>
          </a:p>
          <a:p>
            <a:pPr>
              <a:spcBef>
                <a:spcPct val="0"/>
              </a:spcBef>
            </a:pPr>
            <a:endParaRPr lang="en-US" dirty="0" smtClean="0"/>
          </a:p>
        </p:txBody>
      </p:sp>
      <p:sp>
        <p:nvSpPr>
          <p:cNvPr id="1935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190F60A-7A5A-4B0C-A3F7-56695A864D1F}" type="slidenum">
              <a:rPr lang="en-US"/>
              <a:pPr fontAlgn="base">
                <a:spcBef>
                  <a:spcPct val="0"/>
                </a:spcBef>
                <a:spcAft>
                  <a:spcPct val="0"/>
                </a:spcAft>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85000" lnSpcReduction="10000"/>
          </a:bodyPr>
          <a:lstStyle/>
          <a:p>
            <a:pPr fontAlgn="auto">
              <a:spcBef>
                <a:spcPts val="0"/>
              </a:spcBef>
              <a:spcAft>
                <a:spcPts val="0"/>
              </a:spcAft>
              <a:defRPr/>
            </a:pPr>
            <a:endParaRPr lang="en-US" dirty="0" smtClean="0"/>
          </a:p>
          <a:p>
            <a:pPr fontAlgn="auto">
              <a:spcBef>
                <a:spcPts val="0"/>
              </a:spcBef>
              <a:spcAft>
                <a:spcPts val="0"/>
              </a:spcAft>
              <a:defRPr/>
            </a:pPr>
            <a:r>
              <a:rPr lang="en-US" dirty="0" smtClean="0"/>
              <a:t>According to Hannah </a:t>
            </a:r>
            <a:r>
              <a:rPr lang="en-US" dirty="0" err="1" smtClean="0"/>
              <a:t>Damasio</a:t>
            </a:r>
            <a:r>
              <a:rPr lang="en-US" dirty="0" smtClean="0"/>
              <a:t>(2005)</a:t>
            </a:r>
            <a:r>
              <a:rPr lang="en-US" dirty="0" smtClean="0">
                <a:sym typeface="Symbol"/>
              </a:rPr>
              <a:t></a:t>
            </a:r>
            <a:r>
              <a:rPr lang="en-US" dirty="0" smtClean="0"/>
              <a:t>:</a:t>
            </a:r>
          </a:p>
          <a:p>
            <a:pPr fontAlgn="auto">
              <a:spcBef>
                <a:spcPts val="0"/>
              </a:spcBef>
              <a:spcAft>
                <a:spcPts val="0"/>
              </a:spcAft>
              <a:defRPr/>
            </a:pPr>
            <a:endParaRPr lang="en-US" dirty="0" smtClean="0"/>
          </a:p>
          <a:p>
            <a:pPr fontAlgn="auto">
              <a:spcBef>
                <a:spcPts val="0"/>
              </a:spcBef>
              <a:spcAft>
                <a:spcPts val="0"/>
              </a:spcAft>
              <a:defRPr/>
            </a:pPr>
            <a:r>
              <a:rPr lang="en-US" dirty="0" smtClean="0"/>
              <a:t>The VMPFC is likely to play multiple roles in </a:t>
            </a:r>
            <a:r>
              <a:rPr lang="en-US" dirty="0" err="1" smtClean="0"/>
              <a:t>normals</a:t>
            </a:r>
            <a:r>
              <a:rPr lang="en-US" dirty="0" smtClean="0"/>
              <a:t> and its damage is thus likely to cause several defects. In all likelihood, the VMPFC region is necessary for triggering most of the salient social emotions, its functional role in this regard being akin to the </a:t>
            </a:r>
            <a:r>
              <a:rPr lang="en-US" dirty="0" err="1" smtClean="0"/>
              <a:t>amygdala</a:t>
            </a:r>
            <a:r>
              <a:rPr lang="en-US" dirty="0" smtClean="0"/>
              <a:t> regarding fear....</a:t>
            </a:r>
          </a:p>
          <a:p>
            <a:pPr fontAlgn="auto">
              <a:spcBef>
                <a:spcPts val="0"/>
              </a:spcBef>
              <a:spcAft>
                <a:spcPts val="0"/>
              </a:spcAft>
              <a:defRPr/>
            </a:pPr>
            <a:endParaRPr lang="en-US" dirty="0" smtClean="0"/>
          </a:p>
          <a:p>
            <a:pPr fontAlgn="auto">
              <a:spcBef>
                <a:spcPts val="0"/>
              </a:spcBef>
              <a:spcAft>
                <a:spcPts val="0"/>
              </a:spcAft>
              <a:defRPr/>
            </a:pPr>
            <a:r>
              <a:rPr lang="en-US" dirty="0" smtClean="0"/>
              <a:t>But the VMPFC is likely to play another role, that of a learned repository of the link between situations calling for a decision and the outcome of decisions, on the one hand, and on the other, the emotional state associated with the situations or with the result of the decisions. The VMPFC would house the record of the linkage between “situation–and–associated-emotion” or “outcome–and–resulting-emotion.” When a situation of the same category as one previously experienced would present  itself, the VMPFC would generate the emotion previously associated with that category of situation and with the outcome of the decision it prompted. In this role, the VMPFC is, once again, a trigger region for emotions , except that here the trigger is not an evolutionarily established, emotionally competent stimulus, such as the suffering of another, which triggers compassion. Rather, the trigger is a stimulus learned by the subject, in his or her past experience, and the triggered emotion may or may not be a social emotion….</a:t>
            </a:r>
          </a:p>
          <a:p>
            <a:pPr fontAlgn="auto">
              <a:spcBef>
                <a:spcPts val="0"/>
              </a:spcBef>
              <a:spcAft>
                <a:spcPts val="0"/>
              </a:spcAft>
              <a:defRPr/>
            </a:pPr>
            <a:endParaRPr lang="en-US" dirty="0" smtClean="0"/>
          </a:p>
          <a:p>
            <a:pPr fontAlgn="auto">
              <a:spcBef>
                <a:spcPts val="0"/>
              </a:spcBef>
              <a:spcAft>
                <a:spcPts val="0"/>
              </a:spcAft>
              <a:defRPr/>
            </a:pPr>
            <a:r>
              <a:rPr lang="en-US" dirty="0" smtClean="0"/>
              <a:t> It should be noted that the normal VMPFC would operate by acting on other brain structures, namely, the DLPFC where we suspect signaling from the VMPFC plays a role in reasoning and decision–making, directly or via the intermediary action of </a:t>
            </a:r>
            <a:r>
              <a:rPr lang="en-US" dirty="0" err="1" smtClean="0"/>
              <a:t>subcortical</a:t>
            </a:r>
            <a:r>
              <a:rPr lang="en-US" dirty="0" smtClean="0"/>
              <a:t> regions , e.g. </a:t>
            </a:r>
            <a:r>
              <a:rPr lang="en-US" dirty="0" err="1" smtClean="0"/>
              <a:t>amygdala</a:t>
            </a:r>
            <a:r>
              <a:rPr lang="en-US" dirty="0" smtClean="0"/>
              <a:t>. In other words, the “somatic marker” signal evoked in VMPFC would depend on contributions from </a:t>
            </a:r>
            <a:r>
              <a:rPr lang="en-US" dirty="0" err="1" smtClean="0"/>
              <a:t>subcortical</a:t>
            </a:r>
            <a:r>
              <a:rPr lang="en-US" dirty="0" smtClean="0"/>
              <a:t> structures and exert its role in the guidance of behavior via the regions on which reasoning is likely to depend the most given their role in higher cognition : the DLPFC….</a:t>
            </a:r>
          </a:p>
          <a:p>
            <a:pPr fontAlgn="auto">
              <a:spcBef>
                <a:spcPts val="0"/>
              </a:spcBef>
              <a:spcAft>
                <a:spcPts val="0"/>
              </a:spcAft>
              <a:defRPr/>
            </a:pPr>
            <a:endParaRPr lang="en-US" dirty="0" smtClean="0"/>
          </a:p>
          <a:p>
            <a:pPr fontAlgn="auto">
              <a:spcBef>
                <a:spcPts val="0"/>
              </a:spcBef>
              <a:spcAft>
                <a:spcPts val="0"/>
              </a:spcAft>
              <a:defRPr/>
            </a:pPr>
            <a:endParaRPr lang="en-US" dirty="0" smtClean="0"/>
          </a:p>
          <a:p>
            <a:pPr fontAlgn="auto">
              <a:spcBef>
                <a:spcPts val="0"/>
              </a:spcBef>
              <a:spcAft>
                <a:spcPts val="0"/>
              </a:spcAft>
              <a:defRPr/>
            </a:pPr>
            <a:r>
              <a:rPr lang="en-US" dirty="0" smtClean="0">
                <a:sym typeface="Symbol"/>
              </a:rPr>
              <a:t></a:t>
            </a:r>
            <a:r>
              <a:rPr lang="en-US" dirty="0" err="1" smtClean="0"/>
              <a:t>Damasio</a:t>
            </a:r>
            <a:r>
              <a:rPr lang="en-US" dirty="0" smtClean="0"/>
              <a:t> H (2005): Disorders of social conduct following damage to prefrontal cortices. In </a:t>
            </a:r>
            <a:r>
              <a:rPr lang="en-US" dirty="0" err="1" smtClean="0"/>
              <a:t>Changeux</a:t>
            </a:r>
            <a:r>
              <a:rPr lang="en-US" dirty="0" smtClean="0"/>
              <a:t> et al (eds.) </a:t>
            </a:r>
            <a:r>
              <a:rPr lang="en-US" b="1" dirty="0" smtClean="0"/>
              <a:t>Neurobiology of Human Values</a:t>
            </a:r>
            <a:r>
              <a:rPr lang="en-US" dirty="0" smtClean="0"/>
              <a:t>, Germany: Springer </a:t>
            </a:r>
            <a:r>
              <a:rPr lang="en-US" dirty="0" err="1" smtClean="0"/>
              <a:t>Verlag</a:t>
            </a:r>
            <a:r>
              <a:rPr lang="en-US" dirty="0" smtClean="0"/>
              <a:t> pp. 37-46.</a:t>
            </a:r>
          </a:p>
          <a:p>
            <a:pPr fontAlgn="auto">
              <a:spcBef>
                <a:spcPts val="0"/>
              </a:spcBef>
              <a:spcAft>
                <a:spcPts val="0"/>
              </a:spcAft>
              <a:defRPr/>
            </a:pPr>
            <a:endParaRPr lang="en-US" dirty="0" smtClean="0"/>
          </a:p>
        </p:txBody>
      </p:sp>
      <p:sp>
        <p:nvSpPr>
          <p:cNvPr id="1945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C5FFB02-10B0-4120-A776-EF8B7BC4917E}" type="slidenum">
              <a:rPr lang="en-US"/>
              <a:pPr fontAlgn="base">
                <a:spcBef>
                  <a:spcPct val="0"/>
                </a:spcBef>
                <a:spcAft>
                  <a:spcPct val="0"/>
                </a:spcAft>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bwMode="auto">
          <a:xfrm>
            <a:off x="1143000" y="762000"/>
            <a:ext cx="4572000" cy="3429000"/>
          </a:xfrm>
          <a:noFill/>
          <a:ln>
            <a:solidFill>
              <a:srgbClr val="000000"/>
            </a:solidFill>
            <a:miter lim="800000"/>
            <a:headEnd/>
            <a:tailEnd/>
          </a:ln>
        </p:spPr>
      </p:sp>
      <p:sp>
        <p:nvSpPr>
          <p:cNvPr id="1904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904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187F99D-D87D-44AC-93F6-023400408CC0}" type="slidenum">
              <a:rPr lang="en-US"/>
              <a:pPr fontAlgn="base">
                <a:spcBef>
                  <a:spcPct val="0"/>
                </a:spcBef>
                <a:spcAft>
                  <a:spcPct val="0"/>
                </a:spcAft>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Slide Image Placeholder 1"/>
          <p:cNvSpPr>
            <a:spLocks noGrp="1" noRot="1" noChangeAspect="1" noTextEdit="1"/>
          </p:cNvSpPr>
          <p:nvPr>
            <p:ph type="sldImg"/>
          </p:nvPr>
        </p:nvSpPr>
        <p:spPr bwMode="auto">
          <a:xfrm>
            <a:off x="1143000" y="762000"/>
            <a:ext cx="4572000" cy="3429000"/>
          </a:xfrm>
          <a:prstGeom prst="rect">
            <a:avLst/>
          </a:prstGeom>
          <a:noFill/>
          <a:ln>
            <a:solidFill>
              <a:srgbClr val="000000"/>
            </a:solidFill>
            <a:miter lim="800000"/>
            <a:headEnd/>
            <a:tailEnd/>
          </a:ln>
        </p:spPr>
      </p:sp>
      <p:sp>
        <p:nvSpPr>
          <p:cNvPr id="3" name="Notes Placeholder 2"/>
          <p:cNvSpPr>
            <a:spLocks noGrp="1"/>
          </p:cNvSpPr>
          <p:nvPr>
            <p:ph type="body" idx="1"/>
          </p:nvPr>
        </p:nvSpPr>
        <p:spPr>
          <a:xfrm>
            <a:off x="0" y="0"/>
            <a:ext cx="0" cy="0"/>
          </a:xfrm>
        </p:spPr>
        <p:txBody>
          <a:bodyPr>
            <a:normAutofit fontScale="25000" lnSpcReduction="20000"/>
          </a:bodyPr>
          <a:lstStyle/>
          <a:p>
            <a:pPr fontAlgn="auto">
              <a:spcBef>
                <a:spcPts val="0"/>
              </a:spcBef>
              <a:spcAft>
                <a:spcPts val="0"/>
              </a:spcAft>
              <a:defRPr/>
            </a:pPr>
            <a:r>
              <a:rPr lang="en-US" sz="1000" dirty="0" smtClean="0">
                <a:sym typeface="Symbol"/>
              </a:rPr>
              <a:t>During Department of Psychiatry Grand Rounds 1997, w</a:t>
            </a:r>
            <a:r>
              <a:rPr lang="en-US" sz="1000" dirty="0" smtClean="0"/>
              <a:t>e critically reviewed this aspect, which, early on, dominated moral developmental psychology:</a:t>
            </a:r>
          </a:p>
          <a:p>
            <a:pPr fontAlgn="auto">
              <a:spcBef>
                <a:spcPts val="0"/>
              </a:spcBef>
              <a:spcAft>
                <a:spcPts val="0"/>
              </a:spcAft>
              <a:defRPr/>
            </a:pPr>
            <a:r>
              <a:rPr lang="en-US" sz="1000" dirty="0" smtClean="0"/>
              <a:t> </a:t>
            </a:r>
          </a:p>
          <a:p>
            <a:pPr fontAlgn="auto">
              <a:spcBef>
                <a:spcPts val="0"/>
              </a:spcBef>
              <a:spcAft>
                <a:spcPts val="0"/>
              </a:spcAft>
              <a:defRPr/>
            </a:pPr>
            <a:r>
              <a:rPr lang="en-US" sz="1000" dirty="0" smtClean="0"/>
              <a:t>Piaget (1965, 1976) began posing some </a:t>
            </a:r>
            <a:r>
              <a:rPr lang="en-US" sz="1000" cap="small" dirty="0" smtClean="0"/>
              <a:t>dilemmas </a:t>
            </a:r>
            <a:r>
              <a:rPr lang="en-US" sz="1000" dirty="0" smtClean="0"/>
              <a:t>with moral characteristics to children of different ages to see how they reasoned morally, for example, about intentionality. He proposed two stages of moral development, the </a:t>
            </a:r>
            <a:r>
              <a:rPr lang="en-US" sz="1000" dirty="0" err="1" smtClean="0"/>
              <a:t>heteronomous</a:t>
            </a:r>
            <a:r>
              <a:rPr lang="en-US" sz="1000" dirty="0" smtClean="0"/>
              <a:t> and the autonomous. In the </a:t>
            </a:r>
            <a:r>
              <a:rPr lang="en-US" sz="1000" dirty="0" err="1" smtClean="0"/>
              <a:t>heteronomous</a:t>
            </a:r>
            <a:r>
              <a:rPr lang="en-US" sz="1000" dirty="0" smtClean="0"/>
              <a:t> stage, rules are explained as having authorship in some ultimate authority; in the autonomous stage, rules are explained as having been derived from mutual agreement and are amenable to change. Kohlberg extended the use of moral dilemmas, the most famous of which is The Heinz Dilemma. Kohlberg (1981) combined the concepts of cognitive development and moral philosophy into a stage theory of moral reasoning. </a:t>
            </a:r>
          </a:p>
          <a:p>
            <a:pPr fontAlgn="auto">
              <a:spcBef>
                <a:spcPts val="0"/>
              </a:spcBef>
              <a:spcAft>
                <a:spcPts val="0"/>
              </a:spcAft>
              <a:defRPr/>
            </a:pPr>
            <a:endParaRPr lang="en-US" sz="1800" dirty="0" smtClean="0"/>
          </a:p>
          <a:p>
            <a:pPr fontAlgn="auto">
              <a:spcBef>
                <a:spcPts val="0"/>
              </a:spcBef>
              <a:spcAft>
                <a:spcPts val="0"/>
              </a:spcAft>
              <a:defRPr/>
            </a:pPr>
            <a:r>
              <a:rPr lang="en-US" sz="900" dirty="0" smtClean="0"/>
              <a:t>[Piaget J (1965): </a:t>
            </a:r>
            <a:r>
              <a:rPr lang="en-US" sz="900" b="1" dirty="0" smtClean="0"/>
              <a:t>The Moral Judgement of the Child</a:t>
            </a:r>
            <a:r>
              <a:rPr lang="en-US" sz="900" dirty="0" smtClean="0"/>
              <a:t>. New York: Free Press. </a:t>
            </a:r>
          </a:p>
          <a:p>
            <a:pPr fontAlgn="auto">
              <a:spcBef>
                <a:spcPts val="0"/>
              </a:spcBef>
              <a:spcAft>
                <a:spcPts val="0"/>
              </a:spcAft>
              <a:defRPr/>
            </a:pPr>
            <a:r>
              <a:rPr lang="en-US" sz="900" dirty="0" smtClean="0"/>
              <a:t>Piaget J (1976): Piaget’s Theory. In: P </a:t>
            </a:r>
            <a:r>
              <a:rPr lang="en-US" sz="900" dirty="0" err="1" smtClean="0"/>
              <a:t>Neubauer</a:t>
            </a:r>
            <a:r>
              <a:rPr lang="en-US" sz="900" dirty="0" smtClean="0"/>
              <a:t> (</a:t>
            </a:r>
            <a:r>
              <a:rPr lang="en-US" sz="900" dirty="0" err="1" smtClean="0"/>
              <a:t>ed</a:t>
            </a:r>
            <a:r>
              <a:rPr lang="en-US" sz="900" dirty="0" smtClean="0"/>
              <a:t>) </a:t>
            </a:r>
            <a:r>
              <a:rPr lang="en-US" sz="900" b="1" dirty="0" smtClean="0"/>
              <a:t>The  Process of Child  Development. </a:t>
            </a:r>
            <a:r>
              <a:rPr lang="en-US" sz="900" dirty="0" smtClean="0"/>
              <a:t>Jason Aronson, New York. pp 164-212. </a:t>
            </a:r>
          </a:p>
          <a:p>
            <a:pPr fontAlgn="auto">
              <a:spcBef>
                <a:spcPts val="0"/>
              </a:spcBef>
              <a:spcAft>
                <a:spcPts val="0"/>
              </a:spcAft>
              <a:defRPr/>
            </a:pPr>
            <a:r>
              <a:rPr lang="en-US" sz="900" dirty="0" smtClean="0"/>
              <a:t>Kohlberg  L (1981): </a:t>
            </a:r>
            <a:r>
              <a:rPr lang="en-US" sz="900" b="1" dirty="0" smtClean="0"/>
              <a:t>The  Philosophy  of  Moral Development</a:t>
            </a:r>
            <a:r>
              <a:rPr lang="en-US" sz="900" dirty="0" smtClean="0"/>
              <a:t>. San Francisco: Harper &amp; Row.] </a:t>
            </a:r>
            <a:r>
              <a:rPr lang="en-US" sz="900" dirty="0" smtClean="0">
                <a:sym typeface="Symbol"/>
              </a:rPr>
              <a:t></a:t>
            </a:r>
            <a:r>
              <a:rPr lang="en-US" sz="900" dirty="0" smtClean="0"/>
              <a:t> </a:t>
            </a:r>
          </a:p>
          <a:p>
            <a:pPr fontAlgn="auto">
              <a:spcBef>
                <a:spcPts val="0"/>
              </a:spcBef>
              <a:spcAft>
                <a:spcPts val="0"/>
              </a:spcAft>
              <a:defRPr/>
            </a:pPr>
            <a:endParaRPr lang="en-US" dirty="0" smtClean="0"/>
          </a:p>
          <a:p>
            <a:pPr fontAlgn="auto">
              <a:spcBef>
                <a:spcPts val="0"/>
              </a:spcBef>
              <a:spcAft>
                <a:spcPts val="0"/>
              </a:spcAft>
              <a:defRPr/>
            </a:pPr>
            <a:r>
              <a:rPr lang="en-US" sz="1600" dirty="0" smtClean="0"/>
              <a:t> </a:t>
            </a:r>
            <a:r>
              <a:rPr lang="en-US" sz="1000" dirty="0" smtClean="0">
                <a:sym typeface="Symbol"/>
              </a:rPr>
              <a:t> Op cit. </a:t>
            </a:r>
            <a:r>
              <a:rPr lang="en-US" sz="1000" dirty="0" smtClean="0"/>
              <a:t>Galvin M and Stilwell B (1997/ 2003).</a:t>
            </a:r>
          </a:p>
          <a:p>
            <a:pPr fontAlgn="auto">
              <a:spcBef>
                <a:spcPts val="0"/>
              </a:spcBef>
              <a:spcAft>
                <a:spcPts val="0"/>
              </a:spcAft>
              <a:defRPr/>
            </a:pPr>
            <a:endParaRPr lang="en-US" sz="1600" dirty="0" smtClean="0"/>
          </a:p>
          <a:p>
            <a:pPr fontAlgn="auto">
              <a:spcBef>
                <a:spcPts val="0"/>
              </a:spcBef>
              <a:spcAft>
                <a:spcPts val="0"/>
              </a:spcAft>
              <a:defRPr/>
            </a:pPr>
            <a:endParaRPr lang="en-US" dirty="0"/>
          </a:p>
        </p:txBody>
      </p:sp>
      <p:sp>
        <p:nvSpPr>
          <p:cNvPr id="191492"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BF39AC29-5F61-4BD2-8326-8ED1AB93FF67}" type="slidenum">
              <a:rPr lang="en-US" sz="1200">
                <a:latin typeface="+mn-lt"/>
              </a:rPr>
              <a:pPr algn="r">
                <a:defRPr/>
              </a:pPr>
              <a:t>46</a:t>
            </a:fld>
            <a:endParaRPr lang="en-US" sz="1200">
              <a:latin typeface="+mn-lt"/>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Slide Image Placeholder 1"/>
          <p:cNvSpPr>
            <a:spLocks noGrp="1" noRot="1" noChangeAspect="1" noTextEdit="1"/>
          </p:cNvSpPr>
          <p:nvPr>
            <p:ph type="sldImg"/>
          </p:nvPr>
        </p:nvSpPr>
        <p:spPr bwMode="auto">
          <a:xfrm>
            <a:off x="1143000" y="762000"/>
            <a:ext cx="4572000" cy="3429000"/>
          </a:xfrm>
          <a:noFill/>
          <a:ln>
            <a:solidFill>
              <a:srgbClr val="000000"/>
            </a:solidFill>
            <a:miter lim="800000"/>
            <a:headEnd/>
            <a:tailEnd/>
          </a:ln>
        </p:spPr>
      </p:sp>
      <p:sp>
        <p:nvSpPr>
          <p:cNvPr id="3" name="Notes Placeholder 2"/>
          <p:cNvSpPr>
            <a:spLocks noGrp="1"/>
          </p:cNvSpPr>
          <p:nvPr>
            <p:ph type="body" idx="1"/>
          </p:nvPr>
        </p:nvSpPr>
        <p:spPr/>
        <p:txBody>
          <a:bodyPr wrap="square" numCol="1" anchor="t" anchorCtr="0" compatLnSpc="1">
            <a:prstTxWarp prst="textNoShape">
              <a:avLst/>
            </a:prstTxWarp>
          </a:bodyPr>
          <a:lstStyle/>
          <a:p>
            <a:pPr>
              <a:lnSpc>
                <a:spcPct val="90000"/>
              </a:lnSpc>
              <a:spcBef>
                <a:spcPct val="0"/>
              </a:spcBef>
            </a:pPr>
            <a:r>
              <a:rPr lang="en-US" b="1" cap="all" baseline="0" dirty="0" smtClean="0">
                <a:ea typeface="Calibri" pitchFamily="34" charset="0"/>
                <a:cs typeface="Calibri" pitchFamily="34" charset="0"/>
              </a:rPr>
              <a:t>Moral Judgment </a:t>
            </a:r>
            <a:r>
              <a:rPr lang="en-US" dirty="0" smtClean="0">
                <a:ea typeface="Calibri" pitchFamily="34" charset="0"/>
                <a:cs typeface="Calibri" pitchFamily="34" charset="0"/>
              </a:rPr>
              <a:t>may appear to be a concept closely related to – and in common parlance used in a manner difficult to distinguish from—</a:t>
            </a:r>
            <a:r>
              <a:rPr lang="en-US" cap="small" baseline="0" dirty="0" smtClean="0">
                <a:ea typeface="Calibri" pitchFamily="34" charset="0"/>
                <a:cs typeface="Calibri" pitchFamily="34" charset="0"/>
              </a:rPr>
              <a:t>moral reasoning</a:t>
            </a:r>
            <a:r>
              <a:rPr lang="en-US" dirty="0" smtClean="0">
                <a:ea typeface="Calibri" pitchFamily="34" charset="0"/>
                <a:cs typeface="Calibri" pitchFamily="34" charset="0"/>
              </a:rPr>
              <a:t>. Still, even within the realm of common parlance, the former might be contradistinguished from the latter in that </a:t>
            </a:r>
            <a:r>
              <a:rPr lang="en-US" cap="small" baseline="0" dirty="0" smtClean="0">
                <a:ea typeface="Calibri" pitchFamily="34" charset="0"/>
                <a:cs typeface="Calibri" pitchFamily="34" charset="0"/>
              </a:rPr>
              <a:t>moral judgment </a:t>
            </a:r>
            <a:r>
              <a:rPr lang="en-US" dirty="0" smtClean="0">
                <a:ea typeface="Calibri" pitchFamily="34" charset="0"/>
                <a:cs typeface="Calibri" pitchFamily="34" charset="0"/>
              </a:rPr>
              <a:t>conveys a component of valuation that at least some instrumental forms of reasoning need not possess, such as consequential, means-end and alternative forms of thinking, even when applied to moral matters. </a:t>
            </a:r>
          </a:p>
          <a:p>
            <a:pPr>
              <a:lnSpc>
                <a:spcPct val="90000"/>
              </a:lnSpc>
              <a:spcBef>
                <a:spcPct val="0"/>
              </a:spcBef>
            </a:pPr>
            <a:r>
              <a:rPr lang="en-US" dirty="0" smtClean="0">
                <a:ea typeface="Calibri" pitchFamily="34" charset="0"/>
                <a:cs typeface="Calibri" pitchFamily="34" charset="0"/>
              </a:rPr>
              <a:t> </a:t>
            </a:r>
          </a:p>
          <a:p>
            <a:pPr>
              <a:lnSpc>
                <a:spcPct val="90000"/>
              </a:lnSpc>
              <a:spcBef>
                <a:spcPct val="0"/>
              </a:spcBef>
            </a:pPr>
            <a:endParaRPr lang="en-US" dirty="0" smtClean="0">
              <a:cs typeface="Times New Roman" pitchFamily="18" charset="0"/>
            </a:endParaRPr>
          </a:p>
          <a:p>
            <a:pPr>
              <a:lnSpc>
                <a:spcPct val="90000"/>
              </a:lnSpc>
              <a:spcBef>
                <a:spcPct val="0"/>
              </a:spcBef>
            </a:pPr>
            <a:r>
              <a:rPr lang="en-US" dirty="0" smtClean="0">
                <a:ea typeface="Calibri" pitchFamily="34" charset="0"/>
                <a:cs typeface="Calibri" pitchFamily="34" charset="0"/>
              </a:rPr>
              <a:t> </a:t>
            </a:r>
          </a:p>
        </p:txBody>
      </p:sp>
      <p:sp>
        <p:nvSpPr>
          <p:cNvPr id="1925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D0E3E0E-D9CF-4206-BE1A-0F5661230100}" type="slidenum">
              <a:rPr lang="en-US"/>
              <a:pPr fontAlgn="base">
                <a:spcBef>
                  <a:spcPct val="0"/>
                </a:spcBef>
                <a:spcAft>
                  <a:spcPct val="0"/>
                </a:spcAft>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Slide Image Placeholder 1"/>
          <p:cNvSpPr>
            <a:spLocks noGrp="1" noRot="1" noChangeAspect="1" noTextEdit="1"/>
          </p:cNvSpPr>
          <p:nvPr>
            <p:ph type="sldImg"/>
          </p:nvPr>
        </p:nvSpPr>
        <p:spPr bwMode="auto">
          <a:xfrm>
            <a:off x="1143000" y="762000"/>
            <a:ext cx="4572000" cy="3429000"/>
          </a:xfrm>
          <a:noFill/>
          <a:ln>
            <a:solidFill>
              <a:srgbClr val="000000"/>
            </a:solidFill>
            <a:miter lim="800000"/>
            <a:headEnd/>
            <a:tailEnd/>
          </a:ln>
        </p:spPr>
      </p:sp>
      <p:sp>
        <p:nvSpPr>
          <p:cNvPr id="3" name="Notes Placeholder 2"/>
          <p:cNvSpPr>
            <a:spLocks noGrp="1"/>
          </p:cNvSpPr>
          <p:nvPr>
            <p:ph type="body" idx="1"/>
          </p:nvPr>
        </p:nvSpPr>
        <p:spPr/>
        <p:txBody>
          <a:bodyPr wrap="square" numCol="1" anchor="t" anchorCtr="0" compatLnSpc="1">
            <a:prstTxWarp prst="textNoShape">
              <a:avLst/>
            </a:prstTxWarp>
            <a:normAutofit lnSpcReduction="10000"/>
          </a:bodyPr>
          <a:lstStyle/>
          <a:p>
            <a:pPr marL="0" marR="0" indent="0" algn="l" defTabSz="914400" rtl="0" eaLnBrk="1" fontAlgn="base" latinLnBrk="0" hangingPunct="1">
              <a:lnSpc>
                <a:spcPct val="90000"/>
              </a:lnSpc>
              <a:spcBef>
                <a:spcPct val="0"/>
              </a:spcBef>
              <a:spcAft>
                <a:spcPct val="0"/>
              </a:spcAft>
              <a:buClrTx/>
              <a:buSzTx/>
              <a:buFontTx/>
              <a:buNone/>
              <a:tabLst/>
              <a:defRPr/>
            </a:pPr>
            <a:r>
              <a:rPr lang="en-US" sz="1000" dirty="0" smtClean="0">
                <a:ea typeface="Calibri" pitchFamily="34" charset="0"/>
                <a:cs typeface="Calibri" pitchFamily="34" charset="0"/>
              </a:rPr>
              <a:t>To appreciate how nuanced the terms moral reasoning and moral judgment can be outside common parlance, consider</a:t>
            </a:r>
            <a:r>
              <a:rPr lang="en-US" sz="1000" baseline="0" dirty="0" smtClean="0">
                <a:ea typeface="Calibri" pitchFamily="34" charset="0"/>
                <a:cs typeface="Calibri" pitchFamily="34" charset="0"/>
              </a:rPr>
              <a:t> </a:t>
            </a:r>
            <a:r>
              <a:rPr lang="en-US" sz="1000" dirty="0" smtClean="0"/>
              <a:t>Antonio </a:t>
            </a:r>
            <a:r>
              <a:rPr lang="en-US" sz="1000" dirty="0" err="1" smtClean="0"/>
              <a:t>Damasio’s</a:t>
            </a:r>
            <a:r>
              <a:rPr lang="en-US" sz="1000" dirty="0" smtClean="0"/>
              <a:t> remarks (2005)</a:t>
            </a:r>
            <a:r>
              <a:rPr lang="en-US" sz="1000" dirty="0" smtClean="0">
                <a:sym typeface="Symbol" pitchFamily="18" charset="2"/>
              </a:rPr>
              <a:t></a:t>
            </a:r>
            <a:r>
              <a:rPr lang="en-US" sz="1000" dirty="0" smtClean="0"/>
              <a:t> on how we produce moral judgments:</a:t>
            </a:r>
          </a:p>
          <a:p>
            <a:pPr marL="0" marR="0" indent="0" algn="l" defTabSz="914400" rtl="0" eaLnBrk="1" fontAlgn="base" latinLnBrk="0" hangingPunct="1">
              <a:lnSpc>
                <a:spcPct val="90000"/>
              </a:lnSpc>
              <a:spcBef>
                <a:spcPct val="0"/>
              </a:spcBef>
              <a:spcAft>
                <a:spcPct val="0"/>
              </a:spcAft>
              <a:buClrTx/>
              <a:buSzTx/>
              <a:buFontTx/>
              <a:buNone/>
              <a:tabLst/>
              <a:defRPr/>
            </a:pPr>
            <a:endParaRPr lang="en-US" sz="1000" dirty="0" smtClean="0"/>
          </a:p>
          <a:p>
            <a:pPr>
              <a:lnSpc>
                <a:spcPct val="90000"/>
              </a:lnSpc>
              <a:spcBef>
                <a:spcPct val="0"/>
              </a:spcBef>
            </a:pPr>
            <a:r>
              <a:rPr lang="en-US" sz="1000" dirty="0" smtClean="0"/>
              <a:t>Two main traditions are usually identified. One claims that, when we are faced with a situation, we use reasoning to detect a violation or an observance of the established norm, we use further reasoning to weigh and classify the violation  or observance, and still more reasoning to pronounce a judgment and a sentence. This is the tradition identified with Kant, whose roots go back to Plato and whose modern exponent is the philosopher John Rawls. The psychologists Piaget and Kohlberg are also identified with this tradition.</a:t>
            </a:r>
          </a:p>
          <a:p>
            <a:pPr>
              <a:lnSpc>
                <a:spcPct val="90000"/>
              </a:lnSpc>
              <a:spcBef>
                <a:spcPct val="0"/>
              </a:spcBef>
            </a:pPr>
            <a:endParaRPr lang="en-US" sz="1000" dirty="0" smtClean="0"/>
          </a:p>
          <a:p>
            <a:pPr>
              <a:lnSpc>
                <a:spcPct val="90000"/>
              </a:lnSpc>
              <a:spcBef>
                <a:spcPct val="0"/>
              </a:spcBef>
            </a:pPr>
            <a:r>
              <a:rPr lang="en-US" sz="1000" dirty="0" smtClean="0"/>
              <a:t>The other tradition, which is identified with David Hume and Adam Smith, claims that we react to the social situation emotionally and automatically. We instantly produce moral sentiments and intuitions that guide us towards our response to the situation. In this tradition, much of the ‘moral reasoning’ occurs </a:t>
            </a:r>
            <a:r>
              <a:rPr lang="en-US" sz="1000" i="1" dirty="0" smtClean="0"/>
              <a:t>after</a:t>
            </a:r>
            <a:r>
              <a:rPr lang="en-US" sz="1000" dirty="0" smtClean="0"/>
              <a:t> the moral intuitions have given us a first response. This late, after–the–intuition reasoning often takes the form of rationalization, the post-hoc construction of a case for a certain intuition rather than the deduction that led into it. Using </a:t>
            </a:r>
            <a:r>
              <a:rPr lang="en-US" sz="1000" dirty="0" err="1" smtClean="0"/>
              <a:t>Haidt’s</a:t>
            </a:r>
            <a:r>
              <a:rPr lang="en-US" sz="1000" dirty="0" smtClean="0"/>
              <a:t> account (2002), we can say that moral intuitions are the judges but those judges are not against having attorneys construct a justification for their pronouncements. Moral </a:t>
            </a:r>
            <a:r>
              <a:rPr lang="en-US" sz="1000" dirty="0" err="1" smtClean="0"/>
              <a:t>reasonings</a:t>
            </a:r>
            <a:r>
              <a:rPr lang="en-US" sz="1000" dirty="0" smtClean="0"/>
              <a:t>, on the other hand, handle the whole judicial process. The kinder and gentler tradition of moral practice provided by moral intuition has some roots in Aristotle and, in a roundabout way, in Spinoza. Darwin and Freud were early adopters and Jonathan </a:t>
            </a:r>
            <a:r>
              <a:rPr lang="en-US" sz="1000" dirty="0" err="1" smtClean="0"/>
              <a:t>Haidt</a:t>
            </a:r>
            <a:r>
              <a:rPr lang="en-US" sz="1000" dirty="0" smtClean="0"/>
              <a:t> has argued this view persuasively</a:t>
            </a:r>
          </a:p>
          <a:p>
            <a:pPr>
              <a:lnSpc>
                <a:spcPct val="90000"/>
              </a:lnSpc>
              <a:spcBef>
                <a:spcPct val="0"/>
              </a:spcBef>
            </a:pPr>
            <a:endParaRPr lang="en-US" sz="1000" dirty="0" smtClean="0"/>
          </a:p>
          <a:p>
            <a:pPr>
              <a:lnSpc>
                <a:spcPct val="90000"/>
              </a:lnSpc>
              <a:spcBef>
                <a:spcPct val="0"/>
              </a:spcBef>
            </a:pPr>
            <a:r>
              <a:rPr lang="en-US" sz="900" dirty="0" smtClean="0"/>
              <a:t>[</a:t>
            </a:r>
            <a:r>
              <a:rPr lang="en-US" sz="900" dirty="0" err="1" smtClean="0"/>
              <a:t>Haidt</a:t>
            </a:r>
            <a:r>
              <a:rPr lang="en-US" sz="900" dirty="0" smtClean="0"/>
              <a:t> J (2002): Moral emotions. In: Davidson RJ, Scherer K, Goldsmith HH (</a:t>
            </a:r>
            <a:r>
              <a:rPr lang="en-US" sz="900" dirty="0" err="1" smtClean="0"/>
              <a:t>eds</a:t>
            </a:r>
            <a:r>
              <a:rPr lang="en-US" sz="900" dirty="0" smtClean="0"/>
              <a:t>) </a:t>
            </a:r>
            <a:r>
              <a:rPr lang="en-US" sz="900" b="1" dirty="0" smtClean="0"/>
              <a:t>Handbook of Affective Sciences. </a:t>
            </a:r>
            <a:r>
              <a:rPr lang="en-US" sz="900" dirty="0" smtClean="0"/>
              <a:t>Oxford University Press. pp 852-870 ] </a:t>
            </a:r>
          </a:p>
          <a:p>
            <a:pPr>
              <a:lnSpc>
                <a:spcPct val="90000"/>
              </a:lnSpc>
              <a:spcBef>
                <a:spcPct val="0"/>
              </a:spcBef>
            </a:pPr>
            <a:endParaRPr lang="en-US" sz="900" dirty="0" smtClean="0"/>
          </a:p>
          <a:p>
            <a:pPr>
              <a:lnSpc>
                <a:spcPct val="90000"/>
              </a:lnSpc>
              <a:spcBef>
                <a:spcPct val="0"/>
              </a:spcBef>
            </a:pPr>
            <a:r>
              <a:rPr lang="en-US" sz="1000" dirty="0" smtClean="0">
                <a:sym typeface="Symbol" pitchFamily="18" charset="2"/>
              </a:rPr>
              <a:t></a:t>
            </a:r>
            <a:r>
              <a:rPr lang="en-US" sz="1000" dirty="0" err="1" smtClean="0"/>
              <a:t>Damasio</a:t>
            </a:r>
            <a:r>
              <a:rPr lang="en-US" sz="1000" dirty="0" smtClean="0"/>
              <a:t> A (2005): The neurobiological grounding of human values. In JP </a:t>
            </a:r>
            <a:r>
              <a:rPr lang="en-US" sz="1000" dirty="0" err="1" smtClean="0"/>
              <a:t>Changeux</a:t>
            </a:r>
            <a:r>
              <a:rPr lang="en-US" sz="1000" dirty="0" smtClean="0"/>
              <a:t> et al (</a:t>
            </a:r>
            <a:r>
              <a:rPr lang="en-US" sz="1000" dirty="0" err="1" smtClean="0"/>
              <a:t>eds</a:t>
            </a:r>
            <a:r>
              <a:rPr lang="en-US" sz="1000" dirty="0" smtClean="0"/>
              <a:t>) </a:t>
            </a:r>
            <a:r>
              <a:rPr lang="en-US" sz="1000" b="1" dirty="0" smtClean="0"/>
              <a:t>Neurobiology of Human Values</a:t>
            </a:r>
            <a:r>
              <a:rPr lang="en-US" sz="1000" dirty="0" smtClean="0"/>
              <a:t>. Springer </a:t>
            </a:r>
            <a:r>
              <a:rPr lang="en-US" sz="1000" dirty="0" err="1" smtClean="0"/>
              <a:t>Verlag</a:t>
            </a:r>
            <a:r>
              <a:rPr lang="en-US" sz="1000" dirty="0" smtClean="0"/>
              <a:t>. pp 47-55. </a:t>
            </a:r>
          </a:p>
          <a:p>
            <a:pPr>
              <a:lnSpc>
                <a:spcPct val="90000"/>
              </a:lnSpc>
              <a:spcBef>
                <a:spcPct val="0"/>
              </a:spcBef>
            </a:pPr>
            <a:endParaRPr lang="en-US" sz="1000" dirty="0" smtClean="0"/>
          </a:p>
          <a:p>
            <a:pPr>
              <a:lnSpc>
                <a:spcPct val="90000"/>
              </a:lnSpc>
              <a:spcBef>
                <a:spcPct val="0"/>
              </a:spcBef>
            </a:pPr>
            <a:r>
              <a:rPr lang="en-US" sz="1000" dirty="0" smtClean="0"/>
              <a:t>[Further Reading: Hauser M (2006): </a:t>
            </a:r>
            <a:r>
              <a:rPr lang="en-US" sz="1000" b="1" dirty="0" smtClean="0"/>
              <a:t>Moral Minds: How Nature Designed Our Universal Sense of Right and Wrong. </a:t>
            </a:r>
            <a:r>
              <a:rPr lang="en-US" sz="1000" dirty="0" smtClean="0"/>
              <a:t>New York: HarperCollins. pp 1-55.]</a:t>
            </a:r>
          </a:p>
          <a:p>
            <a:pPr>
              <a:lnSpc>
                <a:spcPct val="90000"/>
              </a:lnSpc>
              <a:spcBef>
                <a:spcPct val="0"/>
              </a:spcBef>
            </a:pPr>
            <a:endParaRPr lang="en-US" sz="1000" dirty="0" smtClean="0"/>
          </a:p>
          <a:p>
            <a:pPr>
              <a:lnSpc>
                <a:spcPct val="90000"/>
              </a:lnSpc>
              <a:spcBef>
                <a:spcPct val="0"/>
              </a:spcBef>
            </a:pPr>
            <a:endParaRPr lang="en-US" dirty="0" smtClean="0"/>
          </a:p>
        </p:txBody>
      </p:sp>
      <p:sp>
        <p:nvSpPr>
          <p:cNvPr id="358404"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37769A0E-43C2-4806-9165-A716EA54B7DD}" type="slidenum">
              <a:rPr lang="en-US" sz="1200">
                <a:latin typeface="Calibri" pitchFamily="34" charset="0"/>
              </a:rPr>
              <a:pPr algn="r"/>
              <a:t>48</a:t>
            </a:fld>
            <a:endParaRPr lang="en-US" sz="1200">
              <a:latin typeface="Calibri" pitchFamily="34"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cs typeface="Times New Roman" pitchFamily="18" charset="0"/>
              </a:rPr>
              <a:t>In an early study conducted by </a:t>
            </a:r>
            <a:r>
              <a:rPr lang="en-US" dirty="0" err="1" smtClean="0">
                <a:cs typeface="Times New Roman" pitchFamily="18" charset="0"/>
              </a:rPr>
              <a:t>Zysset</a:t>
            </a:r>
            <a:r>
              <a:rPr lang="en-US" dirty="0" smtClean="0">
                <a:cs typeface="Times New Roman" pitchFamily="18" charset="0"/>
              </a:rPr>
              <a:t> et al (2002), judgments were defined as the assessment of an external or internal stimulus on an internal scale and fundamental for decision making and other cognitive processes. Evaluative judgments (e.g. ‘I like George W. Bush: yes/no’) were seen as a special type of judgment, in which the internal scale is related to the person’s value system. The investigators used </a:t>
            </a:r>
            <a:r>
              <a:rPr lang="en-US" b="1" dirty="0" err="1" smtClean="0">
                <a:cs typeface="Times New Roman" pitchFamily="18" charset="0"/>
              </a:rPr>
              <a:t>fMRI</a:t>
            </a:r>
            <a:r>
              <a:rPr lang="en-US" dirty="0" smtClean="0">
                <a:cs typeface="Times New Roman" pitchFamily="18" charset="0"/>
              </a:rPr>
              <a:t> to examine brain activation during the performance of evaluative judgments as opposed to episodic and semantic memory retrieval. Evaluative judgment produced significant activation in the </a:t>
            </a:r>
            <a:r>
              <a:rPr lang="en-US" b="1" dirty="0" smtClean="0">
                <a:cs typeface="Times New Roman" pitchFamily="18" charset="0"/>
              </a:rPr>
              <a:t>anterior </a:t>
            </a:r>
            <a:r>
              <a:rPr lang="en-US" b="1" dirty="0" err="1" smtClean="0">
                <a:cs typeface="Times New Roman" pitchFamily="18" charset="0"/>
              </a:rPr>
              <a:t>frontomedian</a:t>
            </a:r>
            <a:r>
              <a:rPr lang="en-US" b="1" dirty="0" smtClean="0">
                <a:cs typeface="Times New Roman" pitchFamily="18" charset="0"/>
              </a:rPr>
              <a:t> cortex</a:t>
            </a:r>
            <a:r>
              <a:rPr lang="en-US" dirty="0" smtClean="0">
                <a:cs typeface="Times New Roman" pitchFamily="18" charset="0"/>
              </a:rPr>
              <a:t> (BA 10/9), the </a:t>
            </a:r>
            <a:r>
              <a:rPr lang="en-US" b="1" dirty="0" smtClean="0">
                <a:cs typeface="Times New Roman" pitchFamily="18" charset="0"/>
              </a:rPr>
              <a:t>inferior </a:t>
            </a:r>
            <a:r>
              <a:rPr lang="en-US" b="1" dirty="0" err="1" smtClean="0">
                <a:cs typeface="Times New Roman" pitchFamily="18" charset="0"/>
              </a:rPr>
              <a:t>precuneus</a:t>
            </a:r>
            <a:r>
              <a:rPr lang="en-US" dirty="0" smtClean="0">
                <a:cs typeface="Times New Roman" pitchFamily="18" charset="0"/>
              </a:rPr>
              <a:t> (BA23/31), and the </a:t>
            </a:r>
            <a:r>
              <a:rPr lang="en-US" b="1" dirty="0" smtClean="0">
                <a:cs typeface="Times New Roman" pitchFamily="18" charset="0"/>
              </a:rPr>
              <a:t>left inferior prefrontal cortex </a:t>
            </a:r>
            <a:r>
              <a:rPr lang="en-US" dirty="0" smtClean="0">
                <a:cs typeface="Times New Roman" pitchFamily="18" charset="0"/>
              </a:rPr>
              <a:t>(BA 45/47). The results showed a functional dissociation between the activations in the anterior </a:t>
            </a:r>
            <a:r>
              <a:rPr lang="en-US" dirty="0" err="1" smtClean="0">
                <a:cs typeface="Times New Roman" pitchFamily="18" charset="0"/>
              </a:rPr>
              <a:t>frontomedian</a:t>
            </a:r>
            <a:r>
              <a:rPr lang="en-US" dirty="0" smtClean="0">
                <a:cs typeface="Times New Roman" pitchFamily="18" charset="0"/>
              </a:rPr>
              <a:t> cortex and in the inferior </a:t>
            </a:r>
            <a:r>
              <a:rPr lang="en-US" dirty="0" err="1" smtClean="0">
                <a:cs typeface="Times New Roman" pitchFamily="18" charset="0"/>
              </a:rPr>
              <a:t>precuneus</a:t>
            </a:r>
            <a:r>
              <a:rPr lang="en-US" dirty="0" smtClean="0">
                <a:cs typeface="Times New Roman" pitchFamily="18" charset="0"/>
              </a:rPr>
              <a:t>. The latter was mainly activated by episodic retrieval processes, supporting its function as a multimodal association area that integrates the different aspects of retrieval and newly presented information. In contrast, the </a:t>
            </a:r>
            <a:r>
              <a:rPr lang="en-US" b="1" dirty="0" smtClean="0">
                <a:cs typeface="Times New Roman" pitchFamily="18" charset="0"/>
              </a:rPr>
              <a:t>anterior </a:t>
            </a:r>
            <a:r>
              <a:rPr lang="en-US" b="1" dirty="0" err="1" smtClean="0">
                <a:cs typeface="Times New Roman" pitchFamily="18" charset="0"/>
              </a:rPr>
              <a:t>frontomedian</a:t>
            </a:r>
            <a:r>
              <a:rPr lang="en-US" b="1" dirty="0" smtClean="0">
                <a:cs typeface="Times New Roman" pitchFamily="18" charset="0"/>
              </a:rPr>
              <a:t> cortex</a:t>
            </a:r>
            <a:r>
              <a:rPr lang="en-US" dirty="0" smtClean="0">
                <a:cs typeface="Times New Roman" pitchFamily="18" charset="0"/>
              </a:rPr>
              <a:t> was mainly involved in evaluative judgments, supporting its role in self-referential processes and in the self initiation of cognitive processes. </a:t>
            </a:r>
            <a:endParaRPr lang="en-US" dirty="0"/>
          </a:p>
        </p:txBody>
      </p:sp>
      <p:sp>
        <p:nvSpPr>
          <p:cNvPr id="4" name="Slide Number Placeholder 3"/>
          <p:cNvSpPr>
            <a:spLocks noGrp="1"/>
          </p:cNvSpPr>
          <p:nvPr>
            <p:ph type="sldNum" sz="quarter" idx="10"/>
          </p:nvPr>
        </p:nvSpPr>
        <p:spPr/>
        <p:txBody>
          <a:bodyPr/>
          <a:lstStyle/>
          <a:p>
            <a:pPr>
              <a:defRPr/>
            </a:pPr>
            <a:fld id="{4A216940-5D48-4619-B792-49DFF8ADC709}" type="slidenum">
              <a:rPr lang="en-US" smtClean="0"/>
              <a:pPr>
                <a:defRPr/>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bwMode="auto">
          <a:noFill/>
          <a:ln>
            <a:solidFill>
              <a:srgbClr val="000000"/>
            </a:solidFill>
            <a:miter lim="800000"/>
            <a:headEnd/>
            <a:tailEnd/>
          </a:ln>
        </p:spPr>
      </p:sp>
      <p:sp>
        <p:nvSpPr>
          <p:cNvPr id="1576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[READ SLIDE]</a:t>
            </a:r>
          </a:p>
        </p:txBody>
      </p:sp>
      <p:sp>
        <p:nvSpPr>
          <p:cNvPr id="157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01CE17B-4F3E-4238-88A7-1881EA4AAD07}" type="slidenum">
              <a:rPr lang="en-US"/>
              <a:pPr fontAlgn="base">
                <a:spcBef>
                  <a:spcPct val="0"/>
                </a:spcBef>
                <a:spcAft>
                  <a:spcPct val="0"/>
                </a:spcAft>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Slide Image Placeholder 1"/>
          <p:cNvSpPr>
            <a:spLocks noGrp="1" noRot="1" noChangeAspect="1" noTextEdit="1"/>
          </p:cNvSpPr>
          <p:nvPr>
            <p:ph type="sldImg"/>
          </p:nvPr>
        </p:nvSpPr>
        <p:spPr bwMode="auto">
          <a:noFill/>
          <a:ln>
            <a:solidFill>
              <a:srgbClr val="000000"/>
            </a:solidFill>
            <a:miter lim="800000"/>
            <a:headEnd/>
            <a:tailEnd/>
          </a:ln>
        </p:spPr>
      </p:sp>
      <p:sp>
        <p:nvSpPr>
          <p:cNvPr id="1955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smtClean="0"/>
              <a:t>Foot P (1978): The problem of abortion and the doctrine of double effect. In: </a:t>
            </a:r>
            <a:r>
              <a:rPr lang="en-US" sz="1000" b="1" smtClean="0"/>
              <a:t>Virtues and Vices</a:t>
            </a:r>
            <a:r>
              <a:rPr lang="en-US" sz="1000" smtClean="0"/>
              <a:t>. Oxford: Blackwell.</a:t>
            </a:r>
          </a:p>
        </p:txBody>
      </p:sp>
      <p:sp>
        <p:nvSpPr>
          <p:cNvPr id="1955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3AEAF52-B435-4FBD-BDD7-593EE5E871CF}" type="slidenum">
              <a:rPr lang="en-US"/>
              <a:pPr fontAlgn="base">
                <a:spcBef>
                  <a:spcPct val="0"/>
                </a:spcBef>
                <a:spcAft>
                  <a:spcPct val="0"/>
                </a:spcAft>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Slide Image Placeholder 1"/>
          <p:cNvSpPr>
            <a:spLocks noGrp="1" noRot="1" noChangeAspect="1" noTextEdit="1"/>
          </p:cNvSpPr>
          <p:nvPr>
            <p:ph type="sldImg"/>
          </p:nvPr>
        </p:nvSpPr>
        <p:spPr bwMode="auto">
          <a:noFill/>
          <a:ln>
            <a:solidFill>
              <a:srgbClr val="000000"/>
            </a:solidFill>
            <a:miter lim="800000"/>
            <a:headEnd/>
            <a:tailEnd/>
          </a:ln>
        </p:spPr>
      </p:sp>
      <p:sp>
        <p:nvSpPr>
          <p:cNvPr id="3194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smtClean="0"/>
              <a:t>Foot P (1978): The problem of abortion and the doctrine of double effect. In: </a:t>
            </a:r>
            <a:r>
              <a:rPr lang="en-US" sz="1000" b="1" smtClean="0"/>
              <a:t>Virtues and Vices</a:t>
            </a:r>
            <a:r>
              <a:rPr lang="en-US" sz="1000" smtClean="0"/>
              <a:t>. Oxford: Blackwell.</a:t>
            </a:r>
          </a:p>
        </p:txBody>
      </p:sp>
      <p:sp>
        <p:nvSpPr>
          <p:cNvPr id="319492"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7E707ECF-4F76-41CA-8A92-7134ECBA9B53}" type="slidenum">
              <a:rPr lang="en-US" sz="1200">
                <a:latin typeface="Calibri" pitchFamily="34" charset="0"/>
              </a:rPr>
              <a:pPr algn="r"/>
              <a:t>51</a:t>
            </a:fld>
            <a:endParaRPr lang="en-US" sz="1200">
              <a:latin typeface="Calibri" pitchFamily="34"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Slide Image Placeholder 1"/>
          <p:cNvSpPr>
            <a:spLocks noGrp="1" noRot="1" noChangeAspect="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345091" name="Notes Placeholder 2"/>
          <p:cNvSpPr>
            <a:spLocks noGrp="1"/>
          </p:cNvSpPr>
          <p:nvPr>
            <p:ph type="body" idx="1"/>
          </p:nvPr>
        </p:nvSpPr>
        <p:spPr bwMode="auto">
          <a:xfrm>
            <a:off x="685800" y="4343400"/>
            <a:ext cx="5486400" cy="4114800"/>
          </a:xfrm>
          <a:prstGeom prst="rect">
            <a:avLst/>
          </a:prstGeom>
          <a:noFill/>
          <a:ln>
            <a:solidFill>
              <a:srgbClr val="000000"/>
            </a:solidFill>
            <a:miter lim="800000"/>
            <a:headEnd/>
            <a:tailEnd/>
          </a:ln>
        </p:spPr>
        <p:txBody>
          <a:bodyPr/>
          <a:lstStyle/>
          <a:p>
            <a:pPr>
              <a:spcBef>
                <a:spcPct val="0"/>
              </a:spcBef>
            </a:pPr>
            <a:r>
              <a:rPr lang="en-US" sz="1000" smtClean="0"/>
              <a:t>Foot P (1978): The problem of abortion and the doctrine of double effect. In: </a:t>
            </a:r>
            <a:r>
              <a:rPr lang="en-US" sz="1000" b="1" smtClean="0"/>
              <a:t>Virtues and Vices</a:t>
            </a:r>
            <a:r>
              <a:rPr lang="en-US" sz="1000" smtClean="0"/>
              <a:t>. Oxford: Blackwell.</a:t>
            </a:r>
          </a:p>
        </p:txBody>
      </p:sp>
      <p:sp>
        <p:nvSpPr>
          <p:cNvPr id="195588"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CBFA3DA7-5BAA-460E-91EE-4FB77E04FD13}" type="slidenum">
              <a:rPr lang="en-US" sz="1200">
                <a:latin typeface="+mn-lt"/>
              </a:rPr>
              <a:pPr algn="r">
                <a:defRPr/>
              </a:pPr>
              <a:t>52</a:t>
            </a:fld>
            <a:endParaRPr lang="en-US" sz="1200">
              <a:latin typeface="+mn-lt"/>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Slide Image Placeholder 1"/>
          <p:cNvSpPr>
            <a:spLocks noGrp="1" noRot="1" noChangeAspect="1" noTextEdit="1"/>
          </p:cNvSpPr>
          <p:nvPr>
            <p:ph type="sldImg"/>
          </p:nvPr>
        </p:nvSpPr>
        <p:spPr bwMode="auto">
          <a:noFill/>
          <a:ln>
            <a:solidFill>
              <a:srgbClr val="000000"/>
            </a:solidFill>
            <a:miter lim="800000"/>
            <a:headEnd/>
            <a:tailEnd/>
          </a:ln>
        </p:spPr>
      </p:sp>
      <p:sp>
        <p:nvSpPr>
          <p:cNvPr id="1966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dirty="0" smtClean="0"/>
              <a:t>{</a:t>
            </a:r>
            <a:r>
              <a:rPr lang="en-US" sz="1000" i="1" dirty="0" smtClean="0"/>
              <a:t>Reference </a:t>
            </a:r>
            <a:r>
              <a:rPr lang="en-US" sz="1000" dirty="0" smtClean="0"/>
              <a:t>:Thomson JI (1986): Rights, restitution, and risk : essays in moral theory. Cambridge, Mass: Harvard University Press.}</a:t>
            </a:r>
          </a:p>
          <a:p>
            <a:pPr>
              <a:spcBef>
                <a:spcPct val="0"/>
              </a:spcBef>
            </a:pPr>
            <a:endParaRPr lang="en-US" sz="1000" dirty="0" smtClean="0"/>
          </a:p>
          <a:p>
            <a:pPr>
              <a:spcBef>
                <a:spcPct val="0"/>
              </a:spcBef>
            </a:pPr>
            <a:r>
              <a:rPr lang="en-US" sz="1000" dirty="0" smtClean="0"/>
              <a:t>This </a:t>
            </a:r>
            <a:r>
              <a:rPr lang="en-US" sz="1000" i="1" dirty="0" smtClean="0"/>
              <a:t>footbridge</a:t>
            </a:r>
            <a:r>
              <a:rPr lang="en-US" sz="1000" dirty="0" smtClean="0"/>
              <a:t>  ‘dilemma’ and the preceding </a:t>
            </a:r>
            <a:r>
              <a:rPr lang="en-US" sz="1000" i="1" dirty="0" smtClean="0"/>
              <a:t>trolley  </a:t>
            </a:r>
            <a:r>
              <a:rPr lang="en-US" sz="1000" dirty="0" smtClean="0"/>
              <a:t>dilemma can also be found in an article (2005) by Joshua Greene</a:t>
            </a:r>
            <a:r>
              <a:rPr lang="en-US" sz="1000" dirty="0" smtClean="0">
                <a:sym typeface="Symbol" pitchFamily="18" charset="2"/>
              </a:rPr>
              <a:t></a:t>
            </a:r>
            <a:r>
              <a:rPr lang="en-US" sz="1000" dirty="0" smtClean="0"/>
              <a:t> entitled “Emotion and cognition in moral judgment: evidence from brain imaging” and in Mark Hauser’s book (2006)</a:t>
            </a:r>
            <a:r>
              <a:rPr lang="en-US" sz="1000" dirty="0" smtClean="0">
                <a:sym typeface="Symbol" pitchFamily="18" charset="2"/>
              </a:rPr>
              <a:t></a:t>
            </a:r>
            <a:r>
              <a:rPr lang="en-US" sz="1000" dirty="0" smtClean="0"/>
              <a:t> </a:t>
            </a:r>
            <a:r>
              <a:rPr lang="en-US" sz="1000" b="1" dirty="0" smtClean="0"/>
              <a:t>Moral Minds.</a:t>
            </a:r>
            <a:r>
              <a:rPr lang="en-US" sz="1000" dirty="0" smtClean="0"/>
              <a:t> </a:t>
            </a:r>
          </a:p>
          <a:p>
            <a:pPr>
              <a:spcBef>
                <a:spcPct val="0"/>
              </a:spcBef>
            </a:pPr>
            <a:endParaRPr lang="en-US" sz="1000" dirty="0" smtClean="0"/>
          </a:p>
          <a:p>
            <a:pPr>
              <a:spcBef>
                <a:spcPct val="0"/>
              </a:spcBef>
            </a:pPr>
            <a:r>
              <a:rPr lang="en-US" sz="1000" dirty="0" smtClean="0">
                <a:sym typeface="Symbol" pitchFamily="18" charset="2"/>
              </a:rPr>
              <a:t></a:t>
            </a:r>
            <a:r>
              <a:rPr lang="en-US" sz="1000" dirty="0" smtClean="0"/>
              <a:t>Greene J (2005): Emotion and cognition in moral judgment: evidence from neural imaging. In </a:t>
            </a:r>
            <a:r>
              <a:rPr lang="en-US" sz="1000" b="1" dirty="0" smtClean="0"/>
              <a:t>Neurobiology of Values</a:t>
            </a:r>
            <a:r>
              <a:rPr lang="en-US" sz="1000" dirty="0" smtClean="0"/>
              <a:t>, </a:t>
            </a:r>
            <a:r>
              <a:rPr lang="en-US" sz="1000" dirty="0" err="1" smtClean="0"/>
              <a:t>eds</a:t>
            </a:r>
            <a:r>
              <a:rPr lang="en-US" sz="1000" dirty="0" smtClean="0"/>
              <a:t> J-P </a:t>
            </a:r>
            <a:r>
              <a:rPr lang="en-US" sz="1000" dirty="0" err="1" smtClean="0"/>
              <a:t>Changeux</a:t>
            </a:r>
            <a:r>
              <a:rPr lang="en-US" sz="1000" dirty="0" smtClean="0"/>
              <a:t>, AR </a:t>
            </a:r>
            <a:r>
              <a:rPr lang="en-US" sz="1000" dirty="0" err="1" smtClean="0"/>
              <a:t>Damasio</a:t>
            </a:r>
            <a:r>
              <a:rPr lang="en-US" sz="1000" dirty="0" smtClean="0"/>
              <a:t>, W. Singer &amp; Y Christen, Berlin, Germany: Springer-</a:t>
            </a:r>
            <a:r>
              <a:rPr lang="en-US" sz="1000" dirty="0" err="1" smtClean="0"/>
              <a:t>Verlag</a:t>
            </a:r>
            <a:r>
              <a:rPr lang="en-US" sz="1000" dirty="0" smtClean="0"/>
              <a:t>, pp. 57-66.</a:t>
            </a:r>
          </a:p>
          <a:p>
            <a:pPr>
              <a:spcBef>
                <a:spcPct val="0"/>
              </a:spcBef>
            </a:pPr>
            <a:endParaRPr lang="en-US" sz="1000" dirty="0" smtClean="0"/>
          </a:p>
          <a:p>
            <a:pPr>
              <a:spcBef>
                <a:spcPct val="0"/>
              </a:spcBef>
            </a:pPr>
            <a:r>
              <a:rPr lang="en-US" sz="1000" dirty="0" smtClean="0">
                <a:sym typeface="Symbol" pitchFamily="18" charset="2"/>
              </a:rPr>
              <a:t></a:t>
            </a:r>
            <a:r>
              <a:rPr lang="en-US" sz="1000" dirty="0" smtClean="0"/>
              <a:t>Hauser M (2006): </a:t>
            </a:r>
            <a:r>
              <a:rPr lang="en-US" sz="1000" b="1" dirty="0" smtClean="0"/>
              <a:t>Moral Minds: How Nature Designed Our Universal Sense of Right and Wrong. </a:t>
            </a:r>
            <a:r>
              <a:rPr lang="en-US" sz="1000" dirty="0" smtClean="0"/>
              <a:t>New York: HarperCollins. </a:t>
            </a:r>
          </a:p>
          <a:p>
            <a:pPr>
              <a:spcBef>
                <a:spcPct val="0"/>
              </a:spcBef>
            </a:pPr>
            <a:endParaRPr lang="en-US" sz="1000" dirty="0" smtClean="0"/>
          </a:p>
          <a:p>
            <a:pPr>
              <a:spcBef>
                <a:spcPct val="0"/>
              </a:spcBef>
            </a:pPr>
            <a:endParaRPr lang="en-US" sz="1000" dirty="0" smtClean="0"/>
          </a:p>
        </p:txBody>
      </p:sp>
      <p:sp>
        <p:nvSpPr>
          <p:cNvPr id="1966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7BCBD41-0880-4B03-AAC1-98CA6B3101FF}" type="slidenum">
              <a:rPr lang="en-US"/>
              <a:pPr fontAlgn="base">
                <a:spcBef>
                  <a:spcPct val="0"/>
                </a:spcBef>
                <a:spcAft>
                  <a:spcPct val="0"/>
                </a:spcAft>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Slide Image Placeholder 1"/>
          <p:cNvSpPr>
            <a:spLocks noGrp="1" noRot="1" noChangeAspect="1" noTextEdit="1"/>
          </p:cNvSpPr>
          <p:nvPr>
            <p:ph type="sldImg"/>
          </p:nvPr>
        </p:nvSpPr>
        <p:spPr bwMode="auto">
          <a:noFill/>
          <a:ln>
            <a:solidFill>
              <a:srgbClr val="000000"/>
            </a:solidFill>
            <a:miter lim="800000"/>
            <a:headEnd/>
            <a:tailEnd/>
          </a:ln>
        </p:spPr>
      </p:sp>
      <p:sp>
        <p:nvSpPr>
          <p:cNvPr id="1976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z="1000" smtClean="0"/>
          </a:p>
          <a:p>
            <a:pPr>
              <a:spcBef>
                <a:spcPct val="0"/>
              </a:spcBef>
            </a:pPr>
            <a:r>
              <a:rPr lang="en-US" sz="1000" smtClean="0"/>
              <a:t>Citing the studies that follow, Greene (2005) </a:t>
            </a:r>
            <a:r>
              <a:rPr lang="en-US" sz="1000" smtClean="0">
                <a:sym typeface="Symbol" pitchFamily="18" charset="2"/>
              </a:rPr>
              <a:t></a:t>
            </a:r>
            <a:r>
              <a:rPr lang="en-US" sz="1000" smtClean="0"/>
              <a:t> reports differential brain activity according to whether a so-called  personal or impersonal moral dilemma is under consideration (N.B. both personal and impersonal dilemmas are hypothetical in character): </a:t>
            </a:r>
          </a:p>
          <a:p>
            <a:pPr>
              <a:spcBef>
                <a:spcPct val="0"/>
              </a:spcBef>
            </a:pPr>
            <a:endParaRPr lang="en-US" sz="1000" smtClean="0"/>
          </a:p>
          <a:p>
            <a:pPr>
              <a:spcBef>
                <a:spcPct val="0"/>
              </a:spcBef>
            </a:pPr>
            <a:r>
              <a:rPr lang="en-US" sz="1000" smtClean="0"/>
              <a:t>Contemplation of personal moral dilemmas produced greater activity in three emotion–related areas: the </a:t>
            </a:r>
            <a:r>
              <a:rPr lang="en-US" sz="1000" b="1" smtClean="0"/>
              <a:t>posterior cingulate cortex</a:t>
            </a:r>
            <a:r>
              <a:rPr lang="en-US" sz="1000" smtClean="0"/>
              <a:t> (Maddock 1999), the </a:t>
            </a:r>
            <a:r>
              <a:rPr lang="en-US" sz="1000" b="1" smtClean="0"/>
              <a:t>medial prefrontal cortex </a:t>
            </a:r>
            <a:r>
              <a:rPr lang="en-US" sz="1000" smtClean="0"/>
              <a:t>(Phan et al, 2002) and the </a:t>
            </a:r>
            <a:r>
              <a:rPr lang="en-US" sz="1000" b="1" smtClean="0"/>
              <a:t>amygdala</a:t>
            </a:r>
            <a:r>
              <a:rPr lang="en-US" sz="1000" smtClean="0"/>
              <a:t> (Adolphs 2003; Phan et al, 2002).</a:t>
            </a:r>
          </a:p>
          <a:p>
            <a:pPr>
              <a:spcBef>
                <a:spcPct val="0"/>
              </a:spcBef>
            </a:pPr>
            <a:endParaRPr lang="en-US" sz="1000" smtClean="0"/>
          </a:p>
          <a:p>
            <a:pPr>
              <a:spcBef>
                <a:spcPct val="0"/>
              </a:spcBef>
            </a:pPr>
            <a:r>
              <a:rPr lang="en-US" sz="900" smtClean="0"/>
              <a:t>[Adolphs R (2003): Cognitive neuroscience of human social behaviour. </a:t>
            </a:r>
            <a:r>
              <a:rPr lang="en-US" sz="900" b="1" smtClean="0"/>
              <a:t>Nat Rev Neurosci </a:t>
            </a:r>
            <a:r>
              <a:rPr lang="en-US" sz="900" smtClean="0"/>
              <a:t>4: 165-178.</a:t>
            </a:r>
          </a:p>
          <a:p>
            <a:pPr>
              <a:spcBef>
                <a:spcPct val="0"/>
              </a:spcBef>
            </a:pPr>
            <a:r>
              <a:rPr lang="en-US" sz="900" smtClean="0"/>
              <a:t>Maddock RJ (1999): The retrosplenial cortex and emotion: new insights from functional neuroimaging of the human brain.</a:t>
            </a:r>
            <a:r>
              <a:rPr lang="en-US" sz="900" b="1" smtClean="0"/>
              <a:t>Trends Neurosci </a:t>
            </a:r>
            <a:r>
              <a:rPr lang="en-US" sz="900" smtClean="0"/>
              <a:t>22:310-316.</a:t>
            </a:r>
          </a:p>
          <a:p>
            <a:pPr>
              <a:spcBef>
                <a:spcPct val="0"/>
              </a:spcBef>
            </a:pPr>
            <a:r>
              <a:rPr lang="en-US" sz="900" smtClean="0"/>
              <a:t>Phan KL, Wager T, Taylor SF, Liberzon I (2002) Functional neuroanatomy of emotion: a meta-analysis of emotion activation studies in PET and fMRI. </a:t>
            </a:r>
            <a:r>
              <a:rPr lang="en-US" sz="900" b="1" smtClean="0"/>
              <a:t>Neuroimage</a:t>
            </a:r>
            <a:r>
              <a:rPr lang="en-US" sz="900" smtClean="0"/>
              <a:t> 16:331-348.]</a:t>
            </a:r>
          </a:p>
          <a:p>
            <a:pPr>
              <a:spcBef>
                <a:spcPct val="0"/>
              </a:spcBef>
            </a:pPr>
            <a:endParaRPr lang="en-US" smtClean="0"/>
          </a:p>
          <a:p>
            <a:pPr>
              <a:spcBef>
                <a:spcPct val="0"/>
              </a:spcBef>
            </a:pPr>
            <a:r>
              <a:rPr lang="en-US" sz="1000" smtClean="0">
                <a:sym typeface="Symbol" pitchFamily="18" charset="2"/>
              </a:rPr>
              <a:t></a:t>
            </a:r>
            <a:r>
              <a:rPr lang="en-US" sz="1000" smtClean="0"/>
              <a:t>Greene J (2005): Emotion and cognition in moral judgment: evidence from neural imaging. In Changeux et al (eds.) </a:t>
            </a:r>
            <a:r>
              <a:rPr lang="en-US" sz="1000" b="1" smtClean="0"/>
              <a:t>Neurobiology of Human Values</a:t>
            </a:r>
            <a:r>
              <a:rPr lang="en-US" sz="1000" smtClean="0"/>
              <a:t>. Germany: Springer Verlag pp 57-66.</a:t>
            </a:r>
          </a:p>
          <a:p>
            <a:pPr>
              <a:spcBef>
                <a:spcPct val="0"/>
              </a:spcBef>
            </a:pPr>
            <a:r>
              <a:rPr lang="en-US" smtClean="0"/>
              <a:t>	</a:t>
            </a:r>
          </a:p>
          <a:p>
            <a:pPr>
              <a:spcBef>
                <a:spcPct val="0"/>
              </a:spcBef>
            </a:pPr>
            <a:r>
              <a:rPr lang="en-US" smtClean="0"/>
              <a:t>		</a:t>
            </a:r>
          </a:p>
        </p:txBody>
      </p:sp>
      <p:sp>
        <p:nvSpPr>
          <p:cNvPr id="1976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F8C432E-44AD-4A0E-99BC-D1BFEAE29EC3}" type="slidenum">
              <a:rPr lang="en-US"/>
              <a:pPr fontAlgn="base">
                <a:spcBef>
                  <a:spcPct val="0"/>
                </a:spcBef>
                <a:spcAft>
                  <a:spcPct val="0"/>
                </a:spcAft>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Slide Image Placeholder 1"/>
          <p:cNvSpPr>
            <a:spLocks noGrp="1" noRot="1" noChangeAspect="1" noTextEdit="1"/>
          </p:cNvSpPr>
          <p:nvPr>
            <p:ph type="sldImg"/>
          </p:nvPr>
        </p:nvSpPr>
        <p:spPr bwMode="auto">
          <a:noFill/>
          <a:ln>
            <a:solidFill>
              <a:srgbClr val="000000"/>
            </a:solidFill>
            <a:miter lim="800000"/>
            <a:headEnd/>
            <a:tailEnd/>
          </a:ln>
        </p:spPr>
      </p:sp>
      <p:sp>
        <p:nvSpPr>
          <p:cNvPr id="1986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b="1" smtClean="0"/>
              <a:t>Amygdalae</a:t>
            </a:r>
          </a:p>
        </p:txBody>
      </p:sp>
      <p:sp>
        <p:nvSpPr>
          <p:cNvPr id="1986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3BA82C9-7714-47BB-A74B-C3FA195AD199}" type="slidenum">
              <a:rPr lang="en-US"/>
              <a:pPr fontAlgn="base">
                <a:spcBef>
                  <a:spcPct val="0"/>
                </a:spcBef>
                <a:spcAft>
                  <a:spcPct val="0"/>
                </a:spcAft>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Slide Image Placeholder 1"/>
          <p:cNvSpPr>
            <a:spLocks noGrp="1" noRot="1" noChangeAspect="1" noTextEdit="1"/>
          </p:cNvSpPr>
          <p:nvPr>
            <p:ph type="sldImg"/>
          </p:nvPr>
        </p:nvSpPr>
        <p:spPr bwMode="auto">
          <a:noFill/>
          <a:ln>
            <a:solidFill>
              <a:srgbClr val="000000"/>
            </a:solidFill>
            <a:miter lim="800000"/>
            <a:headEnd/>
            <a:tailEnd/>
          </a:ln>
        </p:spPr>
      </p:sp>
      <p:sp>
        <p:nvSpPr>
          <p:cNvPr id="1996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smtClean="0"/>
              <a:t>Citing other studies of colleagues, Greene (2005)</a:t>
            </a:r>
            <a:r>
              <a:rPr lang="en-US" sz="1000" smtClean="0">
                <a:sym typeface="Symbol" pitchFamily="18" charset="2"/>
              </a:rPr>
              <a:t></a:t>
            </a:r>
            <a:r>
              <a:rPr lang="en-US" sz="1000" smtClean="0"/>
              <a:t> also reports: </a:t>
            </a:r>
          </a:p>
          <a:p>
            <a:pPr>
              <a:spcBef>
                <a:spcPct val="0"/>
              </a:spcBef>
            </a:pPr>
            <a:endParaRPr lang="en-US" sz="1000" smtClean="0"/>
          </a:p>
          <a:p>
            <a:pPr>
              <a:spcBef>
                <a:spcPct val="0"/>
              </a:spcBef>
            </a:pPr>
            <a:r>
              <a:rPr lang="en-US" sz="1000" smtClean="0"/>
              <a:t>The effect was also observed in the </a:t>
            </a:r>
            <a:r>
              <a:rPr lang="en-US" sz="1000" b="1" smtClean="0"/>
              <a:t>superior temporal sulcus </a:t>
            </a:r>
            <a:r>
              <a:rPr lang="en-US" sz="1000" smtClean="0"/>
              <a:t>and the </a:t>
            </a:r>
            <a:r>
              <a:rPr lang="en-US" sz="1000" b="1" smtClean="0"/>
              <a:t>temporal pole</a:t>
            </a:r>
            <a:r>
              <a:rPr lang="en-US" sz="1000" smtClean="0"/>
              <a:t>, regions associated with various kinds of social cognition (Allison et al, 2000; Saxe et al, 2004).</a:t>
            </a:r>
          </a:p>
          <a:p>
            <a:pPr>
              <a:spcBef>
                <a:spcPct val="0"/>
              </a:spcBef>
            </a:pPr>
            <a:endParaRPr lang="en-US" sz="1000" smtClean="0"/>
          </a:p>
          <a:p>
            <a:pPr>
              <a:spcBef>
                <a:spcPct val="0"/>
              </a:spcBef>
            </a:pPr>
            <a:r>
              <a:rPr lang="en-US" sz="900" smtClean="0"/>
              <a:t>[Allison T, Puce A, McCarthy G (2000) Social perception from visual cues: role of the STS region, </a:t>
            </a:r>
            <a:r>
              <a:rPr lang="en-US" sz="900" b="1" smtClean="0"/>
              <a:t>Trends Cogn Sci </a:t>
            </a:r>
            <a:r>
              <a:rPr lang="en-US" sz="900" smtClean="0"/>
              <a:t>4: 267-278 .</a:t>
            </a:r>
          </a:p>
          <a:p>
            <a:pPr>
              <a:spcBef>
                <a:spcPct val="0"/>
              </a:spcBef>
            </a:pPr>
            <a:endParaRPr lang="en-US" sz="900" smtClean="0"/>
          </a:p>
          <a:p>
            <a:pPr>
              <a:spcBef>
                <a:spcPct val="0"/>
              </a:spcBef>
            </a:pPr>
            <a:r>
              <a:rPr lang="en-US" sz="900" smtClean="0"/>
              <a:t>Saxe R, Carey S, Kandwisher N (2004) Understanding other minds: linking developmental psychology and functional neuroimaging. </a:t>
            </a:r>
            <a:r>
              <a:rPr lang="en-US" sz="900" b="1" smtClean="0"/>
              <a:t>Ann Rev Psychol</a:t>
            </a:r>
            <a:r>
              <a:rPr lang="en-US" sz="900" smtClean="0"/>
              <a:t> 55: 87-124.]</a:t>
            </a:r>
          </a:p>
          <a:p>
            <a:pPr>
              <a:spcBef>
                <a:spcPct val="0"/>
              </a:spcBef>
            </a:pPr>
            <a:endParaRPr lang="en-US" smtClean="0"/>
          </a:p>
          <a:p>
            <a:pPr>
              <a:spcBef>
                <a:spcPct val="0"/>
              </a:spcBef>
            </a:pPr>
            <a:r>
              <a:rPr lang="en-US" sz="1000" smtClean="0">
                <a:sym typeface="Symbol" pitchFamily="18" charset="2"/>
              </a:rPr>
              <a:t>Ibid.</a:t>
            </a:r>
            <a:r>
              <a:rPr lang="en-US" smtClean="0"/>
              <a:t>		</a:t>
            </a:r>
          </a:p>
        </p:txBody>
      </p:sp>
      <p:sp>
        <p:nvSpPr>
          <p:cNvPr id="1996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3949A67-B68A-4EBB-97EF-7D65EE7EA789}" type="slidenum">
              <a:rPr lang="en-US"/>
              <a:pPr fontAlgn="base">
                <a:spcBef>
                  <a:spcPct val="0"/>
                </a:spcBef>
                <a:spcAft>
                  <a:spcPct val="0"/>
                </a:spcAft>
              </a:pPr>
              <a:t>56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Slide Image Placeholder 1"/>
          <p:cNvSpPr>
            <a:spLocks noGrp="1" noRot="1" noChangeAspect="1" noTextEdit="1"/>
          </p:cNvSpPr>
          <p:nvPr>
            <p:ph type="sldImg"/>
          </p:nvPr>
        </p:nvSpPr>
        <p:spPr bwMode="auto">
          <a:noFill/>
          <a:ln>
            <a:solidFill>
              <a:srgbClr val="000000"/>
            </a:solidFill>
            <a:miter lim="800000"/>
            <a:headEnd/>
            <a:tailEnd/>
          </a:ln>
        </p:spPr>
      </p:sp>
      <p:sp>
        <p:nvSpPr>
          <p:cNvPr id="2007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b="1" smtClean="0"/>
              <a:t>BA38</a:t>
            </a:r>
            <a:r>
              <a:rPr lang="en-US" sz="1000" smtClean="0"/>
              <a:t> as seen from the underside of the brain.</a:t>
            </a:r>
          </a:p>
        </p:txBody>
      </p:sp>
      <p:sp>
        <p:nvSpPr>
          <p:cNvPr id="2007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A5E7312-9540-4710-AFEF-82ACC5D4F32C}" type="slidenum">
              <a:rPr lang="en-US"/>
              <a:pPr fontAlgn="base">
                <a:spcBef>
                  <a:spcPct val="0"/>
                </a:spcBef>
                <a:spcAft>
                  <a:spcPct val="0"/>
                </a:spcAft>
              </a:pPr>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Slide Image Placeholder 1"/>
          <p:cNvSpPr>
            <a:spLocks noGrp="1" noRot="1" noChangeAspect="1" noTextEdit="1"/>
          </p:cNvSpPr>
          <p:nvPr>
            <p:ph type="sldImg"/>
          </p:nvPr>
        </p:nvSpPr>
        <p:spPr bwMode="auto">
          <a:noFill/>
          <a:ln>
            <a:solidFill>
              <a:srgbClr val="000000"/>
            </a:solidFill>
            <a:miter lim="800000"/>
            <a:headEnd/>
            <a:tailEnd/>
          </a:ln>
        </p:spPr>
      </p:sp>
      <p:sp>
        <p:nvSpPr>
          <p:cNvPr id="2017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smtClean="0">
                <a:sym typeface="Symbol" pitchFamily="18" charset="2"/>
              </a:rPr>
              <a:t></a:t>
            </a:r>
            <a:r>
              <a:rPr lang="en-US" sz="1000" smtClean="0"/>
              <a:t>J Greene (2005): </a:t>
            </a:r>
          </a:p>
          <a:p>
            <a:pPr>
              <a:spcBef>
                <a:spcPct val="0"/>
              </a:spcBef>
            </a:pPr>
            <a:endParaRPr lang="en-US" sz="1000" smtClean="0"/>
          </a:p>
          <a:p>
            <a:pPr>
              <a:spcBef>
                <a:spcPct val="0"/>
              </a:spcBef>
            </a:pPr>
            <a:r>
              <a:rPr lang="en-US" sz="1000" smtClean="0"/>
              <a:t>At the same time, contemplation of impersonal moral dilemmas, produced relatively greater neural activity in two classically ‘cognitive’ brain areas, the </a:t>
            </a:r>
            <a:r>
              <a:rPr lang="en-US" sz="1000" b="1" smtClean="0"/>
              <a:t>dorsolateral prefrontal cortex </a:t>
            </a:r>
            <a:r>
              <a:rPr lang="en-US" sz="1000" smtClean="0"/>
              <a:t>and </a:t>
            </a:r>
            <a:r>
              <a:rPr lang="en-US" sz="1000" b="1" smtClean="0"/>
              <a:t>inferior parietal lobes</a:t>
            </a:r>
            <a:r>
              <a:rPr lang="en-US" sz="1000" smtClean="0"/>
              <a:t>.</a:t>
            </a:r>
          </a:p>
          <a:p>
            <a:pPr>
              <a:spcBef>
                <a:spcPct val="0"/>
              </a:spcBef>
            </a:pPr>
            <a:endParaRPr lang="en-US" sz="1000" smtClean="0"/>
          </a:p>
          <a:p>
            <a:pPr>
              <a:spcBef>
                <a:spcPct val="0"/>
              </a:spcBef>
            </a:pPr>
            <a:r>
              <a:rPr lang="en-US" sz="1000" smtClean="0">
                <a:sym typeface="Symbol" pitchFamily="18" charset="2"/>
              </a:rPr>
              <a:t> Ibid.</a:t>
            </a:r>
            <a:endParaRPr lang="en-US" sz="1000" smtClean="0"/>
          </a:p>
        </p:txBody>
      </p:sp>
      <p:sp>
        <p:nvSpPr>
          <p:cNvPr id="2017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5778BA0-6407-45B1-804C-23DADA616B4F}" type="slidenum">
              <a:rPr lang="en-US"/>
              <a:pPr fontAlgn="base">
                <a:spcBef>
                  <a:spcPct val="0"/>
                </a:spcBef>
                <a:spcAft>
                  <a:spcPct val="0"/>
                </a:spcAft>
              </a:pPr>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Slide Image Placeholder 1"/>
          <p:cNvSpPr>
            <a:spLocks noGrp="1" noRot="1" noChangeAspect="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95587" name="Notes Placeholder 2"/>
          <p:cNvSpPr>
            <a:spLocks noGrp="1"/>
          </p:cNvSpPr>
          <p:nvPr>
            <p:ph type="body" idx="1"/>
          </p:nvPr>
        </p:nvSpPr>
        <p:spPr bwMode="auto">
          <a:xfrm>
            <a:off x="0" y="0"/>
            <a:ext cx="0" cy="0"/>
          </a:xfrm>
        </p:spPr>
        <p:txBody>
          <a:bodyPr>
            <a:normAutofit fontScale="25000" lnSpcReduction="20000"/>
          </a:bodyPr>
          <a:lstStyle/>
          <a:p>
            <a:pPr fontAlgn="auto">
              <a:spcBef>
                <a:spcPts val="0"/>
              </a:spcBef>
              <a:spcAft>
                <a:spcPts val="0"/>
              </a:spcAft>
              <a:defRPr/>
            </a:pPr>
            <a:r>
              <a:rPr lang="en-US" sz="1000" dirty="0" smtClean="0"/>
              <a:t>The essay by </a:t>
            </a:r>
            <a:r>
              <a:rPr lang="en-US" sz="1000" dirty="0" err="1" smtClean="0"/>
              <a:t>Turiel</a:t>
            </a:r>
            <a:r>
              <a:rPr lang="en-US" sz="1000" dirty="0" smtClean="0"/>
              <a:t> (2008)</a:t>
            </a:r>
            <a:r>
              <a:rPr lang="en-US" sz="1000" dirty="0" smtClean="0">
                <a:sym typeface="Symbol"/>
              </a:rPr>
              <a:t></a:t>
            </a:r>
            <a:r>
              <a:rPr lang="en-US" sz="1000" dirty="0" smtClean="0"/>
              <a:t>, cited earlier calls into</a:t>
            </a:r>
            <a:r>
              <a:rPr lang="en-US" sz="1000" baseline="0" dirty="0" smtClean="0"/>
              <a:t> </a:t>
            </a:r>
            <a:r>
              <a:rPr lang="en-US" sz="1000" dirty="0" smtClean="0"/>
              <a:t>consideration  “several serious problems with these methods of study and interpretation of findings,” namely in:</a:t>
            </a:r>
          </a:p>
          <a:p>
            <a:pPr fontAlgn="auto">
              <a:spcBef>
                <a:spcPts val="0"/>
              </a:spcBef>
              <a:spcAft>
                <a:spcPts val="0"/>
              </a:spcAft>
              <a:buFont typeface="Arial" pitchFamily="34" charset="0"/>
              <a:buChar char="•"/>
              <a:defRPr/>
            </a:pPr>
            <a:r>
              <a:rPr lang="en-US" sz="1000" dirty="0" smtClean="0"/>
              <a:t>Treating  trolley car tasks as representative examples of moral problems involving  utilitarian calculations, and</a:t>
            </a:r>
          </a:p>
          <a:p>
            <a:pPr fontAlgn="auto">
              <a:spcBef>
                <a:spcPts val="0"/>
              </a:spcBef>
              <a:spcAft>
                <a:spcPts val="0"/>
              </a:spcAft>
              <a:buFont typeface="Arial" pitchFamily="34" charset="0"/>
              <a:buChar char="•"/>
              <a:defRPr/>
            </a:pPr>
            <a:r>
              <a:rPr lang="en-US" sz="1000" dirty="0" smtClean="0"/>
              <a:t>Presuming that rationality entails utilitarian calculations only.</a:t>
            </a:r>
          </a:p>
          <a:p>
            <a:pPr fontAlgn="auto">
              <a:spcBef>
                <a:spcPts val="0"/>
              </a:spcBef>
              <a:spcAft>
                <a:spcPts val="0"/>
              </a:spcAft>
              <a:buFont typeface="Arial" pitchFamily="34" charset="0"/>
              <a:buNone/>
              <a:defRPr/>
            </a:pPr>
            <a:r>
              <a:rPr lang="en-US" sz="1000" dirty="0" smtClean="0"/>
              <a:t>“… [T]</a:t>
            </a:r>
            <a:r>
              <a:rPr lang="en-US" sz="1000" dirty="0" err="1" smtClean="0"/>
              <a:t>hese</a:t>
            </a:r>
            <a:r>
              <a:rPr lang="en-US" sz="1000" dirty="0" smtClean="0"/>
              <a:t> types of scenarios pose particular types of emotionally laden problems with multiple considerations that are difficult to reconcile without violating serious moral precepts in order to achieve serious moral goals. In this sense, the scenarios used in the neuroscience studies have affinities with the types of moral situations used by Kohlberg in his research. In both cases there has been a lack of attention to how individuals think and feel about the various components, and their coordination, in these types of situations. In the neuroscience research, gross generalizations are made from these unusual situations to moral functioning in general. The seeming inconsistencies in response to the supposedly same situations (i.e. utilitarian calculations) have been taken to mean that morality  is due to evolutionarily determined, emotionally based intuitions and that reasoning is merely rationalization of and justification for subconscious decisions. These approaches to moral acquisition and functioning entail one-dimensional, causal explanations rather than ones that attempt to integrate biology, individual-environmental interactions , thought and emotions ….” </a:t>
            </a:r>
          </a:p>
          <a:p>
            <a:pPr fontAlgn="auto">
              <a:spcBef>
                <a:spcPts val="0"/>
              </a:spcBef>
              <a:spcAft>
                <a:spcPts val="0"/>
              </a:spcAft>
              <a:buFont typeface="Arial" pitchFamily="34" charset="0"/>
              <a:buNone/>
              <a:defRPr/>
            </a:pPr>
            <a:endParaRPr lang="en-US" sz="1000" dirty="0" smtClean="0"/>
          </a:p>
          <a:p>
            <a:pPr fontAlgn="auto">
              <a:spcBef>
                <a:spcPts val="0"/>
              </a:spcBef>
              <a:spcAft>
                <a:spcPts val="0"/>
              </a:spcAft>
              <a:buFont typeface="Arial" pitchFamily="34" charset="0"/>
              <a:buNone/>
              <a:defRPr/>
            </a:pPr>
            <a:r>
              <a:rPr lang="en-US" sz="1000" dirty="0" smtClean="0">
                <a:sym typeface="Symbol"/>
              </a:rPr>
              <a:t></a:t>
            </a:r>
            <a:r>
              <a:rPr lang="en-US" sz="1000" dirty="0" smtClean="0"/>
              <a:t>Op cit,  </a:t>
            </a:r>
            <a:r>
              <a:rPr lang="en-US" sz="1000" dirty="0" err="1" smtClean="0"/>
              <a:t>Turiel</a:t>
            </a:r>
            <a:r>
              <a:rPr lang="en-US" sz="1000" dirty="0" smtClean="0"/>
              <a:t> (2008), p. 34.</a:t>
            </a:r>
          </a:p>
        </p:txBody>
      </p:sp>
      <p:sp>
        <p:nvSpPr>
          <p:cNvPr id="195588"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95B5A857-68A3-49F5-A61D-57CE49C4E0FC}" type="slidenum">
              <a:rPr lang="en-US" sz="1200">
                <a:latin typeface="+mn-lt"/>
              </a:rPr>
              <a:pPr algn="r">
                <a:defRPr/>
              </a:pPr>
              <a:t>59</a:t>
            </a:fld>
            <a:endParaRPr lang="en-US" sz="1200">
              <a:latin typeface="+mn-l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a:bodyPr>
          <a:lstStyle/>
          <a:p>
            <a:pPr fontAlgn="auto">
              <a:spcBef>
                <a:spcPts val="0"/>
              </a:spcBef>
              <a:spcAft>
                <a:spcPts val="0"/>
              </a:spcAft>
              <a:defRPr/>
            </a:pPr>
            <a:r>
              <a:rPr lang="en-US" dirty="0" smtClean="0"/>
              <a:t>[READ SLIDE]</a:t>
            </a:r>
          </a:p>
          <a:p>
            <a:pPr fontAlgn="auto">
              <a:spcBef>
                <a:spcPts val="0"/>
              </a:spcBef>
              <a:spcAft>
                <a:spcPts val="0"/>
              </a:spcAft>
              <a:defRPr/>
            </a:pPr>
            <a:endParaRPr lang="en-US" dirty="0" smtClean="0"/>
          </a:p>
          <a:p>
            <a:pPr fontAlgn="auto">
              <a:spcBef>
                <a:spcPts val="0"/>
              </a:spcBef>
              <a:spcAft>
                <a:spcPts val="0"/>
              </a:spcAft>
              <a:defRPr/>
            </a:pPr>
            <a:r>
              <a:rPr lang="en-US" dirty="0" smtClean="0"/>
              <a:t>To these considerations, the nature of which may be classified as </a:t>
            </a:r>
            <a:r>
              <a:rPr lang="en-US" cap="small" dirty="0" smtClean="0"/>
              <a:t>meta-psychological</a:t>
            </a:r>
            <a:r>
              <a:rPr lang="en-US" dirty="0" smtClean="0"/>
              <a:t> as well, Elliot </a:t>
            </a:r>
            <a:r>
              <a:rPr lang="en-US" dirty="0" err="1" smtClean="0"/>
              <a:t>Turiel</a:t>
            </a:r>
            <a:r>
              <a:rPr lang="en-US" dirty="0" smtClean="0"/>
              <a:t> (2008)</a:t>
            </a:r>
            <a:r>
              <a:rPr lang="en-US" dirty="0" smtClean="0">
                <a:sym typeface="Symbol"/>
              </a:rPr>
              <a:t></a:t>
            </a:r>
            <a:r>
              <a:rPr lang="en-US" dirty="0" smtClean="0"/>
              <a:t>, a moral psychology researcher known for </a:t>
            </a:r>
            <a:r>
              <a:rPr lang="en-US" cap="small" dirty="0" smtClean="0"/>
              <a:t>the social interaction theory </a:t>
            </a:r>
            <a:r>
              <a:rPr lang="en-US" dirty="0" smtClean="0"/>
              <a:t>has devoted a thoughtful essay. He is critical of Neuroscientist Antonio </a:t>
            </a:r>
            <a:r>
              <a:rPr lang="en-US" dirty="0" err="1" smtClean="0"/>
              <a:t>Damasio</a:t>
            </a:r>
            <a:r>
              <a:rPr lang="en-US" dirty="0" smtClean="0"/>
              <a:t> (regarding </a:t>
            </a:r>
            <a:r>
              <a:rPr lang="en-US" cap="small" dirty="0" smtClean="0"/>
              <a:t>the somatic marker hypothesis </a:t>
            </a:r>
            <a:r>
              <a:rPr lang="en-US" dirty="0" smtClean="0"/>
              <a:t>applied to moral consciousness) for reliance upon “ a hodgepodge of emotions presumably associated with morality” while making “[no] effort [to distinguish] these very different types of emotions, some of which are positive and some aversive, or to specify which play what role in moral acquisition or moral decisions. Similarly, undifferentiated definitions are provided, which fail to account for the types of domain distinctions evident in the judgment of children and adults….” </a:t>
            </a:r>
            <a:r>
              <a:rPr lang="en-US" dirty="0" err="1" smtClean="0"/>
              <a:t>Turiel</a:t>
            </a:r>
            <a:r>
              <a:rPr lang="en-US" dirty="0" smtClean="0"/>
              <a:t> is skeptical of </a:t>
            </a:r>
            <a:r>
              <a:rPr lang="en-US" dirty="0" err="1" smtClean="0"/>
              <a:t>neuroimaging</a:t>
            </a:r>
            <a:r>
              <a:rPr lang="en-US" dirty="0" smtClean="0"/>
              <a:t> studies as well. “The apparent strategy is to use tasks or moral problems that clearly seem to have moral relevance and that can be approached from a utilitarian-philosophic perspective. The tasks have clear moral relevance because they pertain to the question of saving lives. However the tasks are anything but straight forward regarding the issues of the value of life and decisions on acting to save lives. The way I would characterize it is that participants in these studies are essentially posed with the problem of whether it is permissible for them to act as executioners.…” </a:t>
            </a:r>
          </a:p>
          <a:p>
            <a:pPr fontAlgn="auto">
              <a:spcBef>
                <a:spcPts val="0"/>
              </a:spcBef>
              <a:spcAft>
                <a:spcPts val="0"/>
              </a:spcAft>
              <a:defRPr/>
            </a:pPr>
            <a:endParaRPr lang="en-US" dirty="0" smtClean="0"/>
          </a:p>
          <a:p>
            <a:pPr fontAlgn="auto">
              <a:spcBef>
                <a:spcPts val="0"/>
              </a:spcBef>
              <a:spcAft>
                <a:spcPts val="0"/>
              </a:spcAft>
              <a:defRPr/>
            </a:pPr>
            <a:r>
              <a:rPr lang="en-US" dirty="0" smtClean="0">
                <a:sym typeface="Symbol"/>
              </a:rPr>
              <a:t></a:t>
            </a:r>
            <a:r>
              <a:rPr lang="en-US" dirty="0" err="1" smtClean="0"/>
              <a:t>Turiel</a:t>
            </a:r>
            <a:r>
              <a:rPr lang="en-US" dirty="0" smtClean="0"/>
              <a:t> E (2008): The development of children’s orientations toward moral, social, and personal orders: more than a sequence in development.  </a:t>
            </a:r>
            <a:r>
              <a:rPr lang="en-US" b="1" dirty="0" smtClean="0"/>
              <a:t>Human Development</a:t>
            </a:r>
            <a:r>
              <a:rPr lang="en-US" dirty="0" smtClean="0"/>
              <a:t>. 51: 21-39. </a:t>
            </a:r>
          </a:p>
          <a:p>
            <a:pPr fontAlgn="auto">
              <a:spcBef>
                <a:spcPts val="0"/>
              </a:spcBef>
              <a:spcAft>
                <a:spcPts val="0"/>
              </a:spcAft>
              <a:defRPr/>
            </a:pPr>
            <a:endParaRPr lang="en-US" dirty="0" smtClean="0"/>
          </a:p>
          <a:p>
            <a:pPr fontAlgn="auto">
              <a:spcBef>
                <a:spcPts val="0"/>
              </a:spcBef>
              <a:spcAft>
                <a:spcPts val="0"/>
              </a:spcAft>
              <a:defRPr/>
            </a:pPr>
            <a:r>
              <a:rPr lang="en-US" dirty="0" smtClean="0"/>
              <a:t>We will turn later to other philosophical considerations.</a:t>
            </a:r>
          </a:p>
          <a:p>
            <a:pPr fontAlgn="auto">
              <a:spcBef>
                <a:spcPts val="0"/>
              </a:spcBef>
              <a:spcAft>
                <a:spcPts val="0"/>
              </a:spcAft>
              <a:defRPr/>
            </a:pPr>
            <a:endParaRPr lang="en-US" dirty="0"/>
          </a:p>
        </p:txBody>
      </p:sp>
      <p:sp>
        <p:nvSpPr>
          <p:cNvPr id="158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B71F7EB-1602-465B-9CAA-CDD2F900E40F}" type="slidenum">
              <a:rPr lang="en-US"/>
              <a:pPr fontAlgn="base">
                <a:spcBef>
                  <a:spcPct val="0"/>
                </a:spcBef>
                <a:spcAft>
                  <a:spcPct val="0"/>
                </a:spcAft>
              </a:pPr>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Slide Image Placeholder 1"/>
          <p:cNvSpPr>
            <a:spLocks noGrp="1" noRot="1" noChangeAspect="1" noTextEdit="1"/>
          </p:cNvSpPr>
          <p:nvPr>
            <p:ph type="sldImg"/>
          </p:nvPr>
        </p:nvSpPr>
        <p:spPr bwMode="auto">
          <a:noFill/>
          <a:ln>
            <a:solidFill>
              <a:srgbClr val="000000"/>
            </a:solidFill>
            <a:miter lim="800000"/>
            <a:headEnd/>
            <a:tailEnd/>
          </a:ln>
        </p:spPr>
      </p:sp>
      <p:sp>
        <p:nvSpPr>
          <p:cNvPr id="2037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smtClean="0"/>
              <a:t>J Greene (2005)</a:t>
            </a:r>
            <a:r>
              <a:rPr lang="en-US" sz="1000" smtClean="0">
                <a:sym typeface="Symbol" pitchFamily="18" charset="2"/>
              </a:rPr>
              <a:t></a:t>
            </a:r>
            <a:r>
              <a:rPr lang="en-US" sz="1000" smtClean="0"/>
              <a:t>: </a:t>
            </a:r>
          </a:p>
          <a:p>
            <a:pPr>
              <a:spcBef>
                <a:spcPct val="0"/>
              </a:spcBef>
            </a:pPr>
            <a:endParaRPr lang="en-US" sz="1000" smtClean="0"/>
          </a:p>
        </p:txBody>
      </p:sp>
      <p:sp>
        <p:nvSpPr>
          <p:cNvPr id="2037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9735832-18D9-47C0-9AC7-95E0672922CC}" type="slidenum">
              <a:rPr lang="en-US"/>
              <a:pPr fontAlgn="base">
                <a:spcBef>
                  <a:spcPct val="0"/>
                </a:spcBef>
                <a:spcAft>
                  <a:spcPct val="0"/>
                </a:spcAft>
              </a:pPr>
              <a:t>60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Slide Image Placeholder 1"/>
          <p:cNvSpPr>
            <a:spLocks noGrp="1" noRot="1" noChangeAspect="1" noTextEdit="1"/>
          </p:cNvSpPr>
          <p:nvPr>
            <p:ph type="sldImg"/>
          </p:nvPr>
        </p:nvSpPr>
        <p:spPr bwMode="auto">
          <a:noFill/>
          <a:ln>
            <a:solidFill>
              <a:srgbClr val="000000"/>
            </a:solidFill>
            <a:miter lim="800000"/>
            <a:headEnd/>
            <a:tailEnd/>
          </a:ln>
        </p:spPr>
      </p:sp>
      <p:sp>
        <p:nvSpPr>
          <p:cNvPr id="3235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z="1000" smtClean="0"/>
          </a:p>
        </p:txBody>
      </p:sp>
      <p:sp>
        <p:nvSpPr>
          <p:cNvPr id="323588"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316028DE-ED78-4280-B48A-0B043ED4537B}" type="slidenum">
              <a:rPr lang="en-US" sz="1200">
                <a:latin typeface="Calibri" pitchFamily="34" charset="0"/>
              </a:rPr>
              <a:pPr algn="r"/>
              <a:t>61</a:t>
            </a:fld>
            <a:endParaRPr lang="en-US" sz="1200">
              <a:latin typeface="Calibri" pitchFamily="34"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Slide Image Placeholder 1"/>
          <p:cNvSpPr>
            <a:spLocks noGrp="1" noRot="1" noChangeAspect="1" noTextEdit="1"/>
          </p:cNvSpPr>
          <p:nvPr>
            <p:ph type="sldImg"/>
          </p:nvPr>
        </p:nvSpPr>
        <p:spPr bwMode="auto">
          <a:noFill/>
          <a:ln>
            <a:solidFill>
              <a:srgbClr val="000000"/>
            </a:solidFill>
            <a:miter lim="800000"/>
            <a:headEnd/>
            <a:tailEnd/>
          </a:ln>
        </p:spPr>
      </p:sp>
      <p:sp>
        <p:nvSpPr>
          <p:cNvPr id="3256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z="1000" smtClean="0"/>
          </a:p>
        </p:txBody>
      </p:sp>
      <p:sp>
        <p:nvSpPr>
          <p:cNvPr id="325636"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30EA9A57-4EF3-4703-89C7-3392DD42C970}" type="slidenum">
              <a:rPr lang="en-US" sz="1200">
                <a:latin typeface="Calibri" pitchFamily="34" charset="0"/>
              </a:rPr>
              <a:pPr algn="r"/>
              <a:t>62</a:t>
            </a:fld>
            <a:endParaRPr lang="en-US" sz="1200">
              <a:latin typeface="Calibri" pitchFamily="34"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Slide Image Placeholder 1"/>
          <p:cNvSpPr>
            <a:spLocks noGrp="1" noRot="1" noChangeAspect="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349187" name="Notes Placeholder 2"/>
          <p:cNvSpPr>
            <a:spLocks noGrp="1"/>
          </p:cNvSpPr>
          <p:nvPr>
            <p:ph type="body" idx="1"/>
          </p:nvPr>
        </p:nvSpPr>
        <p:spPr bwMode="auto">
          <a:xfrm>
            <a:off x="685800" y="4343400"/>
            <a:ext cx="5486400" cy="4114800"/>
          </a:xfrm>
          <a:prstGeom prst="rect">
            <a:avLst/>
          </a:prstGeom>
          <a:noFill/>
          <a:ln>
            <a:solidFill>
              <a:srgbClr val="000000"/>
            </a:solidFill>
            <a:miter lim="800000"/>
            <a:headEnd/>
            <a:tailEnd/>
          </a:ln>
        </p:spPr>
        <p:txBody>
          <a:bodyPr/>
          <a:lstStyle/>
          <a:p>
            <a:pPr>
              <a:spcBef>
                <a:spcPct val="0"/>
              </a:spcBef>
            </a:pPr>
            <a:endParaRPr lang="en-US" sz="1000" smtClean="0"/>
          </a:p>
          <a:p>
            <a:pPr>
              <a:spcBef>
                <a:spcPct val="0"/>
              </a:spcBef>
            </a:pPr>
            <a:r>
              <a:rPr lang="en-US" sz="1000" smtClean="0"/>
              <a:t>“This is a very difficult question. Different people give different answers, and nearly everyone takes a relatively long time. This response is in contrast to other personal moral dilemmas, such as the </a:t>
            </a:r>
            <a:r>
              <a:rPr lang="en-US" sz="1000" i="1" smtClean="0"/>
              <a:t>Infanticide</a:t>
            </a:r>
            <a:r>
              <a:rPr lang="en-US" sz="1000" smtClean="0"/>
              <a:t> dilemma, in which a teenage girl must decide whether to kill her unwanted newborn. In response to this case, people [we tested] quickly and unanimously say that this action is wrong.”</a:t>
            </a:r>
          </a:p>
          <a:p>
            <a:pPr>
              <a:spcBef>
                <a:spcPct val="0"/>
              </a:spcBef>
            </a:pPr>
            <a:endParaRPr lang="en-US" sz="1000" smtClean="0"/>
          </a:p>
          <a:p>
            <a:pPr>
              <a:spcBef>
                <a:spcPct val="0"/>
              </a:spcBef>
            </a:pPr>
            <a:r>
              <a:rPr lang="en-US" sz="1000" smtClean="0"/>
              <a:t>On the investigator’s analysis of the two dilemmas they identified a ‘response conflict’ present in the</a:t>
            </a:r>
            <a:r>
              <a:rPr lang="en-US" sz="1000" i="1" smtClean="0"/>
              <a:t> crying baby </a:t>
            </a:r>
            <a:r>
              <a:rPr lang="en-US" sz="1000" smtClean="0"/>
              <a:t>dilemma but not in the </a:t>
            </a:r>
            <a:r>
              <a:rPr lang="en-US" sz="1000" i="1" smtClean="0"/>
              <a:t>infanticide </a:t>
            </a:r>
            <a:r>
              <a:rPr lang="en-US" sz="1000" smtClean="0"/>
              <a:t>scenario</a:t>
            </a:r>
            <a:r>
              <a:rPr lang="en-US" sz="1000" b="1" i="1" smtClean="0"/>
              <a:t>. </a:t>
            </a:r>
            <a:r>
              <a:rPr lang="en-US" sz="1000" smtClean="0"/>
              <a:t>This response conflict, it was hypothesized, would be correlated with increased activity in the anterior cingulate cortex. In addition ,the crying baby dilemma but not the infanticide scenario was hypothesized to evoke a strong cognitive response that would compete with a prepotent, emotional response, which would be correlated with activation in  ‘classically cognitive’ brain areas .</a:t>
            </a:r>
          </a:p>
          <a:p>
            <a:pPr>
              <a:spcBef>
                <a:spcPct val="0"/>
              </a:spcBef>
            </a:pPr>
            <a:endParaRPr lang="en-US" sz="1000" smtClean="0"/>
          </a:p>
          <a:p>
            <a:pPr>
              <a:spcBef>
                <a:spcPct val="0"/>
              </a:spcBef>
            </a:pPr>
            <a:r>
              <a:rPr lang="en-US" sz="1000" smtClean="0">
                <a:sym typeface="Symbol" pitchFamily="18" charset="2"/>
              </a:rPr>
              <a:t></a:t>
            </a:r>
            <a:r>
              <a:rPr lang="en-US" sz="1000" smtClean="0"/>
              <a:t>Ibid.</a:t>
            </a:r>
          </a:p>
        </p:txBody>
      </p:sp>
      <p:sp>
        <p:nvSpPr>
          <p:cNvPr id="203780"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7EEBA2FD-E115-46BF-BAEC-5CEC5318D1B9}" type="slidenum">
              <a:rPr lang="en-US" sz="1200">
                <a:latin typeface="+mn-lt"/>
              </a:rPr>
              <a:pPr algn="r">
                <a:defRPr/>
              </a:pPr>
              <a:t>63</a:t>
            </a:fld>
            <a:endParaRPr lang="en-US" sz="1200">
              <a:latin typeface="+mn-lt"/>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sz="1000" dirty="0" smtClean="0"/>
              <a:t>Citing earlier work, J Greene (2005)</a:t>
            </a:r>
            <a:r>
              <a:rPr lang="en-US" sz="1000" dirty="0" smtClean="0">
                <a:sym typeface="Symbol"/>
              </a:rPr>
              <a:t></a:t>
            </a:r>
            <a:r>
              <a:rPr lang="en-US" sz="1000" dirty="0" smtClean="0"/>
              <a:t>: </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t>“These two predictions have held (Greene et al, 2004). Comparing high-reaction time personal moral dilemmas like the </a:t>
            </a:r>
            <a:r>
              <a:rPr lang="en-US" sz="1000" i="1" dirty="0" smtClean="0"/>
              <a:t>crying baby </a:t>
            </a:r>
            <a:r>
              <a:rPr lang="en-US" sz="1000" dirty="0" smtClean="0"/>
              <a:t>to low reaction time personal moral dilemmas like </a:t>
            </a:r>
            <a:r>
              <a:rPr lang="en-US" sz="1000" i="1" dirty="0" smtClean="0"/>
              <a:t>infanticide</a:t>
            </a:r>
            <a:r>
              <a:rPr lang="en-US" sz="1000" dirty="0" smtClean="0"/>
              <a:t> revealed increased activity in the </a:t>
            </a:r>
            <a:r>
              <a:rPr lang="en-US" sz="1000" b="1" dirty="0" smtClean="0"/>
              <a:t>anterior </a:t>
            </a:r>
            <a:r>
              <a:rPr lang="en-US" sz="1000" b="1" dirty="0" err="1" smtClean="0"/>
              <a:t>cingulate</a:t>
            </a:r>
            <a:r>
              <a:rPr lang="en-US" sz="1000" b="1" dirty="0" smtClean="0"/>
              <a:t> cortex </a:t>
            </a:r>
            <a:r>
              <a:rPr lang="en-US" sz="1000" dirty="0" smtClean="0"/>
              <a:t>(conflict) as well as the </a:t>
            </a:r>
            <a:r>
              <a:rPr lang="en-US" sz="1000" b="1" dirty="0" smtClean="0"/>
              <a:t>anterior </a:t>
            </a:r>
            <a:r>
              <a:rPr lang="en-US" sz="1000" b="1" dirty="0" err="1" smtClean="0"/>
              <a:t>dorsolateral</a:t>
            </a:r>
            <a:r>
              <a:rPr lang="en-US" sz="1000" b="1" dirty="0" smtClean="0"/>
              <a:t> prefrontal cortex</a:t>
            </a:r>
            <a:r>
              <a:rPr lang="en-US" sz="1000" dirty="0" smtClean="0"/>
              <a:t> and the </a:t>
            </a:r>
            <a:r>
              <a:rPr lang="en-US" sz="1000" b="1" dirty="0" smtClean="0"/>
              <a:t>inferior parietal lobes</a:t>
            </a:r>
            <a:r>
              <a:rPr lang="en-US" sz="1000" dirty="0" smtClean="0"/>
              <a:t>, both classically ‘cognitive’ brain regions.”</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t>[Greene J, </a:t>
            </a:r>
            <a:r>
              <a:rPr lang="en-US" sz="1000" dirty="0" err="1" smtClean="0"/>
              <a:t>Nystrom</a:t>
            </a:r>
            <a:r>
              <a:rPr lang="en-US" sz="1000" dirty="0" smtClean="0"/>
              <a:t> L, </a:t>
            </a:r>
            <a:r>
              <a:rPr lang="en-US" sz="1000" dirty="0" err="1" smtClean="0"/>
              <a:t>Engell</a:t>
            </a:r>
            <a:r>
              <a:rPr lang="en-US" sz="1000" dirty="0" smtClean="0"/>
              <a:t> A,  Darley J, Cohen J (2004): the neural bases of cognitive conflict and control in moral judgment. </a:t>
            </a:r>
            <a:r>
              <a:rPr lang="en-US" sz="1000" b="1" dirty="0" smtClean="0"/>
              <a:t>Neuron</a:t>
            </a:r>
            <a:r>
              <a:rPr lang="en-US" sz="1000" dirty="0" smtClean="0"/>
              <a:t> 44: 389-400.]</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t>These investigators also looked at what they classified as</a:t>
            </a:r>
            <a:r>
              <a:rPr lang="en-US" sz="1000" cap="small" dirty="0" smtClean="0"/>
              <a:t> utilitarian  </a:t>
            </a:r>
            <a:r>
              <a:rPr lang="en-US" sz="1000" dirty="0" smtClean="0"/>
              <a:t>versus </a:t>
            </a:r>
            <a:r>
              <a:rPr lang="en-US" sz="1000" cap="small" dirty="0" smtClean="0"/>
              <a:t>deontological </a:t>
            </a:r>
            <a:r>
              <a:rPr lang="en-US" sz="1000" b="1" i="1" dirty="0" smtClean="0"/>
              <a:t> </a:t>
            </a:r>
            <a:r>
              <a:rPr lang="en-US" sz="1000" dirty="0" smtClean="0"/>
              <a:t>responses to the </a:t>
            </a:r>
            <a:r>
              <a:rPr lang="en-US" sz="1000" i="1" dirty="0" smtClean="0"/>
              <a:t>crying baby</a:t>
            </a:r>
            <a:r>
              <a:rPr lang="en-US" sz="1000" dirty="0" smtClean="0"/>
              <a:t>  dilemma and found increased activity in </a:t>
            </a:r>
            <a:r>
              <a:rPr lang="en-US" sz="1000" b="1" dirty="0" smtClean="0"/>
              <a:t>bilateral  anterior DLPFC </a:t>
            </a:r>
            <a:r>
              <a:rPr lang="en-US" sz="1000" dirty="0" smtClean="0"/>
              <a:t>the brain regions associated with cognitive control when subjects judged in accordance with utilitarianism.</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t>Note:  the theory of </a:t>
            </a:r>
            <a:r>
              <a:rPr lang="en-US" sz="1000" cap="small" dirty="0" smtClean="0"/>
              <a:t>dual processing systems </a:t>
            </a:r>
            <a:r>
              <a:rPr lang="en-US" sz="1000" dirty="0" smtClean="0"/>
              <a:t>is invoked as an explanation.</a:t>
            </a:r>
          </a:p>
          <a:p>
            <a:pPr fontAlgn="auto">
              <a:spcBef>
                <a:spcPts val="0"/>
              </a:spcBef>
              <a:spcAft>
                <a:spcPts val="0"/>
              </a:spcAft>
              <a:defRPr/>
            </a:pPr>
            <a:endParaRPr lang="en-US" sz="1000" dirty="0" smtClean="0"/>
          </a:p>
          <a:p>
            <a:pPr fontAlgn="auto">
              <a:spcBef>
                <a:spcPts val="0"/>
              </a:spcBef>
              <a:spcAft>
                <a:spcPts val="0"/>
              </a:spcAft>
              <a:defRPr/>
            </a:pPr>
            <a:endParaRPr lang="en-US" sz="1000" dirty="0" smtClean="0"/>
          </a:p>
          <a:p>
            <a:pPr fontAlgn="auto">
              <a:spcBef>
                <a:spcPts val="0"/>
              </a:spcBef>
              <a:spcAft>
                <a:spcPts val="0"/>
              </a:spcAft>
              <a:defRPr/>
            </a:pPr>
            <a:r>
              <a:rPr lang="en-US" sz="1000" dirty="0" smtClean="0">
                <a:sym typeface="Symbol"/>
              </a:rPr>
              <a:t>Ibid. </a:t>
            </a:r>
            <a:r>
              <a:rPr lang="en-US" sz="1000" dirty="0" smtClean="0"/>
              <a:t> 	</a:t>
            </a:r>
            <a:endParaRPr lang="en-US" sz="1000" dirty="0"/>
          </a:p>
        </p:txBody>
      </p:sp>
      <p:sp>
        <p:nvSpPr>
          <p:cNvPr id="2048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F31780D-D5B8-452A-8709-1633DC28CC11}" type="slidenum">
              <a:rPr lang="en-US"/>
              <a:pPr fontAlgn="base">
                <a:spcBef>
                  <a:spcPct val="0"/>
                </a:spcBef>
                <a:spcAft>
                  <a:spcPct val="0"/>
                </a:spcAft>
              </a:pPr>
              <a:t>64</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Slide Image Placeholder 1"/>
          <p:cNvSpPr>
            <a:spLocks noGrp="1" noRot="1" noChangeAspect="1" noTextEdit="1"/>
          </p:cNvSpPr>
          <p:nvPr>
            <p:ph type="sldImg"/>
          </p:nvPr>
        </p:nvSpPr>
        <p:spPr bwMode="auto">
          <a:noFill/>
          <a:ln>
            <a:solidFill>
              <a:srgbClr val="000000"/>
            </a:solidFill>
            <a:miter lim="800000"/>
            <a:headEnd/>
            <a:tailEnd/>
          </a:ln>
        </p:spPr>
      </p:sp>
      <p:sp>
        <p:nvSpPr>
          <p:cNvPr id="2058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z="1000" smtClean="0"/>
          </a:p>
          <a:p>
            <a:pPr>
              <a:spcBef>
                <a:spcPct val="0"/>
              </a:spcBef>
            </a:pPr>
            <a:r>
              <a:rPr lang="en-US" sz="1000" smtClean="0"/>
              <a:t>In a study by Moll et al (2001) </a:t>
            </a:r>
            <a:r>
              <a:rPr lang="en-US" sz="1000" smtClean="0">
                <a:sym typeface="Symbol" pitchFamily="18" charset="2"/>
              </a:rPr>
              <a:t></a:t>
            </a:r>
            <a:r>
              <a:rPr lang="en-US" sz="1000" smtClean="0"/>
              <a:t> ten adults (six men and four women) engaged in silently judging propositions (given via auditory presentation) as right or wrong. Half the sentences were said to have explicit moral content while the other half were said to be true or false matters of fact.</a:t>
            </a:r>
          </a:p>
          <a:p>
            <a:pPr>
              <a:spcBef>
                <a:spcPct val="0"/>
              </a:spcBef>
            </a:pPr>
            <a:endParaRPr lang="en-US" sz="1000" smtClean="0"/>
          </a:p>
          <a:p>
            <a:pPr>
              <a:spcBef>
                <a:spcPct val="0"/>
              </a:spcBef>
            </a:pPr>
            <a:r>
              <a:rPr lang="en-US" sz="1000" smtClean="0">
                <a:sym typeface="Symbol" pitchFamily="18" charset="2"/>
              </a:rPr>
              <a:t></a:t>
            </a:r>
            <a:r>
              <a:rPr lang="en-US" sz="1000" smtClean="0"/>
              <a:t>Moll J, Eslinger P, de Oliveira-Souza R (2001): Frontopolar and anterior temporal cortex activation in a moral judgment task, preliminary functional MRI results in normal subjects. </a:t>
            </a:r>
            <a:r>
              <a:rPr lang="en-US" sz="1000" b="1" smtClean="0"/>
              <a:t>Arquivos de Neuro-Psiquiatria</a:t>
            </a:r>
            <a:r>
              <a:rPr lang="en-US" sz="1000" smtClean="0"/>
              <a:t>, 59 (3B), accessed http://www.scielo.br on 5/24/2008.</a:t>
            </a:r>
          </a:p>
          <a:p>
            <a:pPr>
              <a:spcBef>
                <a:spcPct val="0"/>
              </a:spcBef>
            </a:pPr>
            <a:endParaRPr lang="en-US" sz="1000" smtClean="0"/>
          </a:p>
        </p:txBody>
      </p:sp>
      <p:sp>
        <p:nvSpPr>
          <p:cNvPr id="2058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8EDFD7A-3361-4647-8E4A-B0A9FDDCEA64}" type="slidenum">
              <a:rPr lang="en-US"/>
              <a:pPr fontAlgn="base">
                <a:spcBef>
                  <a:spcPct val="0"/>
                </a:spcBef>
                <a:spcAft>
                  <a:spcPct val="0"/>
                </a:spcAft>
              </a:pPr>
              <a:t>65</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Slide Image Placeholder 1"/>
          <p:cNvSpPr>
            <a:spLocks noGrp="1" noRot="1" noChangeAspect="1" noTextEdit="1"/>
          </p:cNvSpPr>
          <p:nvPr>
            <p:ph type="sldImg"/>
          </p:nvPr>
        </p:nvSpPr>
        <p:spPr bwMode="auto">
          <a:noFill/>
          <a:ln>
            <a:solidFill>
              <a:srgbClr val="000000"/>
            </a:solidFill>
            <a:miter lim="800000"/>
            <a:headEnd/>
            <a:tailEnd/>
          </a:ln>
        </p:spPr>
      </p:sp>
      <p:sp>
        <p:nvSpPr>
          <p:cNvPr id="2068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smtClean="0"/>
              <a:t>This is a surface mapping of brain regions of interest, according to Brodmann areas, in which BOLD functional magnetic imaging (fMRI) in the study by </a:t>
            </a:r>
            <a:r>
              <a:rPr lang="en-US" sz="1000" smtClean="0">
                <a:sym typeface="Symbol" pitchFamily="18" charset="2"/>
              </a:rPr>
              <a:t></a:t>
            </a:r>
            <a:r>
              <a:rPr lang="en-US" sz="1000" smtClean="0"/>
              <a:t>Moll et al (2001) demonstrated activity during moral judgment tasks. The mapping indicates any areas in any of the subjects that demonstrated specific activity while judging moral as opposed to factual content. Adjusting for the effects of emotional valence, activations in </a:t>
            </a:r>
            <a:r>
              <a:rPr lang="en-US" sz="1000" b="1" smtClean="0"/>
              <a:t>frontopolar</a:t>
            </a:r>
            <a:r>
              <a:rPr lang="en-US" sz="1000" smtClean="0"/>
              <a:t> and </a:t>
            </a:r>
            <a:r>
              <a:rPr lang="en-US" sz="1000" b="1" smtClean="0"/>
              <a:t>medial frontal </a:t>
            </a:r>
            <a:r>
              <a:rPr lang="en-US" sz="1000" smtClean="0"/>
              <a:t>regions remained unchanged but were reduced in </a:t>
            </a:r>
            <a:r>
              <a:rPr lang="en-US" sz="1000" b="1" smtClean="0"/>
              <a:t>anterior temporal </a:t>
            </a:r>
            <a:r>
              <a:rPr lang="en-US" sz="1000" smtClean="0"/>
              <a:t>regions and the </a:t>
            </a:r>
            <a:r>
              <a:rPr lang="en-US" sz="1000" b="1" smtClean="0"/>
              <a:t>pallidum</a:t>
            </a:r>
            <a:r>
              <a:rPr lang="en-US" sz="1000" smtClean="0"/>
              <a:t> was no longer activated. The investigators concluded:</a:t>
            </a:r>
          </a:p>
          <a:p>
            <a:pPr>
              <a:spcBef>
                <a:spcPct val="0"/>
              </a:spcBef>
            </a:pPr>
            <a:r>
              <a:rPr lang="en-US" sz="1000" smtClean="0"/>
              <a:t> 	</a:t>
            </a:r>
          </a:p>
          <a:p>
            <a:pPr>
              <a:spcBef>
                <a:spcPct val="0"/>
              </a:spcBef>
            </a:pPr>
            <a:r>
              <a:rPr lang="en-US" sz="1000" smtClean="0"/>
              <a:t>“So far, complex social actions requiring moral evaluations, empathy, theory of mind, and stable social bonds were conceived to rely on two main streams of processing: one more cognitively oriented and dependent on the </a:t>
            </a:r>
            <a:r>
              <a:rPr lang="en-US" sz="1000" b="1" smtClean="0"/>
              <a:t>dorsolateral prefrontal </a:t>
            </a:r>
            <a:r>
              <a:rPr lang="en-US" sz="1000" smtClean="0"/>
              <a:t>system and the other more emotion-oriented and mediated by </a:t>
            </a:r>
            <a:r>
              <a:rPr lang="en-US" sz="1000" b="1" smtClean="0"/>
              <a:t>anterior temporal, limbic</a:t>
            </a:r>
            <a:r>
              <a:rPr lang="en-US" sz="1000" smtClean="0"/>
              <a:t> and </a:t>
            </a:r>
            <a:r>
              <a:rPr lang="en-US" sz="1000" b="1" smtClean="0"/>
              <a:t>orbito-ventromedial frontal </a:t>
            </a:r>
            <a:r>
              <a:rPr lang="en-US" sz="1000" smtClean="0"/>
              <a:t>systems. We believe that the </a:t>
            </a:r>
            <a:r>
              <a:rPr lang="en-US" sz="1000" b="1" smtClean="0"/>
              <a:t>FPC </a:t>
            </a:r>
            <a:r>
              <a:rPr lang="en-US" sz="1000" smtClean="0"/>
              <a:t>which has been largely overlooked in current models of the brain mechanisms of social control, provides further regulation of social conduct… our results favor the view that the prefrontal cortex needs further functional fractionation, with polar, orbital, and dorsolateral sectors mediating distinct but complementary roles in the  regulation of social cognition and behavior.” </a:t>
            </a:r>
          </a:p>
          <a:p>
            <a:pPr>
              <a:spcBef>
                <a:spcPct val="0"/>
              </a:spcBef>
            </a:pPr>
            <a:endParaRPr lang="en-US" sz="1000" smtClean="0"/>
          </a:p>
          <a:p>
            <a:pPr>
              <a:spcBef>
                <a:spcPct val="0"/>
              </a:spcBef>
            </a:pPr>
            <a:r>
              <a:rPr lang="en-US" sz="1000" smtClean="0">
                <a:sym typeface="Symbol" pitchFamily="18" charset="2"/>
              </a:rPr>
              <a:t> Ibid.</a:t>
            </a:r>
            <a:endParaRPr lang="en-US" sz="1000" smtClean="0"/>
          </a:p>
        </p:txBody>
      </p:sp>
      <p:sp>
        <p:nvSpPr>
          <p:cNvPr id="2068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72DB042-CA88-47DC-9745-BAFE28FE883A}" type="slidenum">
              <a:rPr lang="en-US"/>
              <a:pPr fontAlgn="base">
                <a:spcBef>
                  <a:spcPct val="0"/>
                </a:spcBef>
                <a:spcAft>
                  <a:spcPct val="0"/>
                </a:spcAft>
              </a:pPr>
              <a:t>66</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Slide Image Placeholder 1"/>
          <p:cNvSpPr>
            <a:spLocks noGrp="1" noRot="1" noChangeAspect="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351235" name="Notes Placeholder 2"/>
          <p:cNvSpPr>
            <a:spLocks noGrp="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pPr>
              <a:spcBef>
                <a:spcPct val="0"/>
              </a:spcBef>
            </a:pPr>
            <a:endParaRPr lang="en-US" sz="1000" smtClean="0"/>
          </a:p>
          <a:p>
            <a:pPr>
              <a:spcBef>
                <a:spcPct val="0"/>
              </a:spcBef>
            </a:pPr>
            <a:r>
              <a:rPr lang="en-US" sz="1000" smtClean="0"/>
              <a:t>																														</a:t>
            </a:r>
          </a:p>
        </p:txBody>
      </p:sp>
      <p:sp>
        <p:nvSpPr>
          <p:cNvPr id="271364"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24353896-F07B-4166-83FD-ACF8821F38B4}" type="slidenum">
              <a:rPr lang="en-US" sz="1200">
                <a:latin typeface="+mn-lt"/>
              </a:rPr>
              <a:pPr algn="r">
                <a:defRPr/>
              </a:pPr>
              <a:t>67</a:t>
            </a:fld>
            <a:endParaRPr lang="en-US" sz="1200">
              <a:latin typeface="+mn-lt"/>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Slide Image Placeholder 1"/>
          <p:cNvSpPr>
            <a:spLocks noGrp="1" noRot="1" noChangeAspect="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 name="Notes Placeholder 2"/>
          <p:cNvSpPr>
            <a:spLocks noGrp="1"/>
          </p:cNvSpPr>
          <p:nvPr>
            <p:ph type="body" idx="1"/>
          </p:nvPr>
        </p:nvSpPr>
        <p:spPr>
          <a:xfrm>
            <a:off x="0" y="0"/>
            <a:ext cx="0" cy="0"/>
          </a:xfrm>
        </p:spPr>
        <p:txBody>
          <a:bodyPr>
            <a:normAutofit fontScale="25000" lnSpcReduction="20000"/>
          </a:bodyPr>
          <a:lstStyle/>
          <a:p>
            <a:pPr>
              <a:defRPr/>
            </a:pPr>
            <a:r>
              <a:rPr lang="en-US" dirty="0" smtClean="0"/>
              <a:t>If Mark Johnson is right about our moral deliberations, then they are characterized by affective dimensions which are inseparable from but not reducible to cognitive dimensions. As we have noted </a:t>
            </a:r>
            <a:r>
              <a:rPr lang="en-US" cap="small" dirty="0" smtClean="0"/>
              <a:t>Valence</a:t>
            </a:r>
            <a:r>
              <a:rPr lang="en-US" dirty="0" smtClean="0"/>
              <a:t> often tends in modern psychology to be subsumed by the category of affective dimensions, but one may wonder with reason why valence should not be accorded status </a:t>
            </a:r>
            <a:r>
              <a:rPr lang="en-US" i="1" dirty="0" smtClean="0"/>
              <a:t>sui generis.</a:t>
            </a:r>
            <a:r>
              <a:rPr lang="en-US" dirty="0" smtClean="0"/>
              <a:t> </a:t>
            </a:r>
          </a:p>
          <a:p>
            <a:pPr>
              <a:defRPr/>
            </a:pPr>
            <a:endParaRPr lang="en-US" dirty="0" smtClean="0"/>
          </a:p>
          <a:p>
            <a:pPr>
              <a:defRPr/>
            </a:pPr>
            <a:r>
              <a:rPr lang="en-US" dirty="0" smtClean="0"/>
              <a:t>The study of the </a:t>
            </a:r>
            <a:r>
              <a:rPr lang="en-US" cap="small" dirty="0" smtClean="0"/>
              <a:t>affective </a:t>
            </a:r>
            <a:r>
              <a:rPr lang="en-US" cap="small" dirty="0" err="1" smtClean="0"/>
              <a:t>circumplex</a:t>
            </a:r>
            <a:r>
              <a:rPr lang="en-US" dirty="0" smtClean="0"/>
              <a:t> (Posner, 2008), mentioned earlier, follows custom in categorizing </a:t>
            </a:r>
            <a:r>
              <a:rPr lang="en-US" cap="small" dirty="0" smtClean="0"/>
              <a:t>valence</a:t>
            </a:r>
            <a:r>
              <a:rPr lang="en-US" dirty="0" smtClean="0"/>
              <a:t> as affective but nonetheless produces support that the psychobiology of </a:t>
            </a:r>
            <a:r>
              <a:rPr lang="en-US" cap="small" dirty="0" smtClean="0"/>
              <a:t>valence</a:t>
            </a:r>
            <a:r>
              <a:rPr lang="en-US" dirty="0" smtClean="0"/>
              <a:t> is different from that of the (indisputably) affective condition of </a:t>
            </a:r>
            <a:r>
              <a:rPr lang="en-US" cap="small" dirty="0" smtClean="0"/>
              <a:t>arousal</a:t>
            </a:r>
            <a:r>
              <a:rPr lang="en-US" dirty="0" smtClean="0"/>
              <a:t>.</a:t>
            </a:r>
          </a:p>
          <a:p>
            <a:pPr>
              <a:defRPr/>
            </a:pPr>
            <a:r>
              <a:rPr lang="en-US" dirty="0" smtClean="0"/>
              <a:t>In this study of 10 subjects there was correlation of BOLD signal ratings with ratings of valence and arousal during the presentation of emotion-denoting words. Valence ratings correlated positively with neural activity in the </a:t>
            </a:r>
            <a:r>
              <a:rPr lang="en-US" b="1" dirty="0" smtClean="0"/>
              <a:t>left insular cortex</a:t>
            </a:r>
            <a:r>
              <a:rPr lang="en-US" dirty="0" smtClean="0"/>
              <a:t> and inversely with neural activity in the </a:t>
            </a:r>
            <a:r>
              <a:rPr lang="en-US" b="1" dirty="0" smtClean="0"/>
              <a:t>right DLPFC</a:t>
            </a:r>
            <a:r>
              <a:rPr lang="en-US" dirty="0" smtClean="0"/>
              <a:t> and </a:t>
            </a:r>
            <a:r>
              <a:rPr lang="en-US" b="1" dirty="0" err="1" smtClean="0"/>
              <a:t>precuneus</a:t>
            </a:r>
            <a:r>
              <a:rPr lang="en-US" b="1" dirty="0" smtClean="0"/>
              <a:t> cortices</a:t>
            </a:r>
            <a:r>
              <a:rPr lang="en-US" dirty="0" smtClean="0"/>
              <a:t> . The absolute value of </a:t>
            </a:r>
            <a:r>
              <a:rPr lang="en-US" cap="small" dirty="0" smtClean="0"/>
              <a:t>valence</a:t>
            </a:r>
            <a:r>
              <a:rPr lang="en-US" dirty="0" smtClean="0"/>
              <a:t> (reflecting positive and negative extremes of valence) correlated  positively with neural activity in the </a:t>
            </a:r>
            <a:r>
              <a:rPr lang="en-US" b="1" dirty="0" smtClean="0"/>
              <a:t>left DLPFC</a:t>
            </a:r>
            <a:r>
              <a:rPr lang="en-US" dirty="0" smtClean="0"/>
              <a:t> and </a:t>
            </a:r>
            <a:r>
              <a:rPr lang="en-US" b="1" dirty="0" smtClean="0"/>
              <a:t>MPFC</a:t>
            </a:r>
            <a:r>
              <a:rPr lang="en-US" dirty="0" smtClean="0"/>
              <a:t> , </a:t>
            </a:r>
            <a:r>
              <a:rPr lang="en-US" b="1" dirty="0" smtClean="0"/>
              <a:t>dorsal ACC</a:t>
            </a:r>
            <a:r>
              <a:rPr lang="en-US" dirty="0" smtClean="0"/>
              <a:t>, </a:t>
            </a:r>
            <a:r>
              <a:rPr lang="en-US" b="1" dirty="0" smtClean="0"/>
              <a:t>PCC</a:t>
            </a:r>
            <a:r>
              <a:rPr lang="en-US" dirty="0" smtClean="0"/>
              <a:t> and </a:t>
            </a:r>
            <a:r>
              <a:rPr lang="en-US" b="1" dirty="0" smtClean="0"/>
              <a:t>right DPFC</a:t>
            </a:r>
            <a:r>
              <a:rPr lang="en-US" dirty="0" smtClean="0"/>
              <a:t>; and inversely with neural activity in the </a:t>
            </a:r>
            <a:r>
              <a:rPr lang="en-US" b="1" dirty="0" smtClean="0"/>
              <a:t>left medial temporal cortex</a:t>
            </a:r>
            <a:r>
              <a:rPr lang="en-US" dirty="0" smtClean="0"/>
              <a:t> and </a:t>
            </a:r>
            <a:r>
              <a:rPr lang="en-US" b="1" dirty="0" smtClean="0"/>
              <a:t>right amygdale. </a:t>
            </a:r>
            <a:r>
              <a:rPr lang="en-US" dirty="0" smtClean="0"/>
              <a:t>Arousal ratings were and neural activity correlated in the </a:t>
            </a:r>
            <a:r>
              <a:rPr lang="en-US" b="1" dirty="0" smtClean="0"/>
              <a:t>left </a:t>
            </a:r>
            <a:r>
              <a:rPr lang="en-US" b="1" dirty="0" err="1" smtClean="0"/>
              <a:t>parahippocampus</a:t>
            </a:r>
            <a:r>
              <a:rPr lang="en-US" dirty="0" smtClean="0"/>
              <a:t> and </a:t>
            </a:r>
            <a:r>
              <a:rPr lang="en-US" b="1" dirty="0" smtClean="0"/>
              <a:t>dorsal ACC</a:t>
            </a:r>
            <a:r>
              <a:rPr lang="en-US" dirty="0" smtClean="0"/>
              <a:t>, and inversely in the </a:t>
            </a:r>
            <a:r>
              <a:rPr lang="en-US" b="1" dirty="0" smtClean="0"/>
              <a:t>left DLPFC</a:t>
            </a:r>
            <a:r>
              <a:rPr lang="en-US" dirty="0" smtClean="0"/>
              <a:t> and </a:t>
            </a:r>
            <a:r>
              <a:rPr lang="en-US" b="1" dirty="0" smtClean="0"/>
              <a:t>dorsal cerebellum.</a:t>
            </a:r>
            <a:endParaRPr lang="en-US" dirty="0" smtClean="0"/>
          </a:p>
          <a:p>
            <a:pPr>
              <a:defRPr/>
            </a:pPr>
            <a:endParaRPr lang="en-US" dirty="0"/>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C7D8CE4B-1A3F-449E-93E8-ECA3AE544A8D}" type="slidenum">
              <a:rPr lang="en-US" sz="1200">
                <a:latin typeface="+mn-lt"/>
              </a:rPr>
              <a:pPr algn="r" fontAlgn="auto">
                <a:spcBef>
                  <a:spcPts val="0"/>
                </a:spcBef>
                <a:spcAft>
                  <a:spcPts val="0"/>
                </a:spcAft>
                <a:defRPr/>
              </a:pPr>
              <a:t>68</a:t>
            </a:fld>
            <a:endParaRPr lang="en-US" sz="1200">
              <a:latin typeface="+mn-lt"/>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Slide Image Placeholder 1"/>
          <p:cNvSpPr>
            <a:spLocks noGrp="1" noRot="1" noChangeAspect="1" noTextEdit="1"/>
          </p:cNvSpPr>
          <p:nvPr>
            <p:ph type="sldImg"/>
          </p:nvPr>
        </p:nvSpPr>
        <p:spPr bwMode="auto">
          <a:noFill/>
          <a:ln>
            <a:solidFill>
              <a:srgbClr val="000000"/>
            </a:solidFill>
            <a:miter lim="800000"/>
            <a:headEnd/>
            <a:tailEnd/>
          </a:ln>
        </p:spPr>
      </p:sp>
      <p:sp>
        <p:nvSpPr>
          <p:cNvPr id="2078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dirty="0" smtClean="0"/>
              <a:t>Austen J (1813): </a:t>
            </a:r>
            <a:r>
              <a:rPr lang="en-US" sz="1000" b="1" dirty="0" smtClean="0"/>
              <a:t>Pride and Prejudice</a:t>
            </a:r>
            <a:r>
              <a:rPr lang="en-US" sz="1000" dirty="0" smtClean="0"/>
              <a:t>, Walter J Black: New York.</a:t>
            </a:r>
            <a:endParaRPr lang="en-US" sz="1000" b="1" dirty="0" smtClean="0"/>
          </a:p>
          <a:p>
            <a:pPr>
              <a:spcBef>
                <a:spcPct val="0"/>
              </a:spcBef>
            </a:pPr>
            <a:endParaRPr lang="en-US" sz="1000" dirty="0" smtClean="0"/>
          </a:p>
        </p:txBody>
      </p:sp>
      <p:sp>
        <p:nvSpPr>
          <p:cNvPr id="2078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819DB08-2C58-424F-88DB-F64E988CF775}" type="slidenum">
              <a:rPr lang="en-US"/>
              <a:pPr fontAlgn="base">
                <a:spcBef>
                  <a:spcPct val="0"/>
                </a:spcBef>
                <a:spcAft>
                  <a:spcPct val="0"/>
                </a:spcAft>
              </a:pPr>
              <a:t>69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bwMode="auto">
          <a:noFill/>
          <a:ln>
            <a:solidFill>
              <a:srgbClr val="000000"/>
            </a:solidFill>
            <a:miter lim="800000"/>
            <a:headEnd/>
            <a:tailEnd/>
          </a:ln>
        </p:spPr>
      </p:sp>
      <p:sp>
        <p:nvSpPr>
          <p:cNvPr id="1597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[READ SLIDE]</a:t>
            </a:r>
          </a:p>
          <a:p>
            <a:pPr>
              <a:spcBef>
                <a:spcPct val="0"/>
              </a:spcBef>
            </a:pPr>
            <a:endParaRPr lang="en-US" smtClean="0"/>
          </a:p>
        </p:txBody>
      </p:sp>
      <p:sp>
        <p:nvSpPr>
          <p:cNvPr id="159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025342D-FD1A-4217-8193-6DD702284910}" type="slidenum">
              <a:rPr lang="en-US"/>
              <a:pPr fontAlgn="base">
                <a:spcBef>
                  <a:spcPct val="0"/>
                </a:spcBef>
                <a:spcAft>
                  <a:spcPct val="0"/>
                </a:spcAft>
              </a:pPr>
              <a:t>7</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sz="1000" b="1" cap="small" dirty="0" smtClean="0"/>
              <a:t>Moral valuation </a:t>
            </a:r>
            <a:r>
              <a:rPr lang="en-US" sz="1000" dirty="0" smtClean="0"/>
              <a:t>(Stilwell et al, 1996)</a:t>
            </a:r>
            <a:r>
              <a:rPr lang="en-US" sz="1000" dirty="0" smtClean="0">
                <a:sym typeface="Symbol"/>
              </a:rPr>
              <a:t></a:t>
            </a:r>
            <a:r>
              <a:rPr lang="en-US" sz="1000" dirty="0" smtClean="0"/>
              <a:t> measures developmental changes in the way a child justifies compliance or non‑compliance with rules of conscience based on both reasoning and psychological defenses. This domain has three subdomains based on how the child categorizes rules of conscience as authority‑ derived, self‑ derived and </a:t>
            </a:r>
            <a:r>
              <a:rPr lang="en-US" sz="1000" dirty="0" err="1" smtClean="0"/>
              <a:t>peer‑derived</a:t>
            </a:r>
            <a:r>
              <a:rPr lang="en-US" sz="1000" dirty="0" smtClean="0"/>
              <a:t>. </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sym typeface="Symbol"/>
              </a:rPr>
              <a:t></a:t>
            </a:r>
            <a:r>
              <a:rPr lang="en-US" sz="1000" dirty="0" smtClean="0"/>
              <a:t>Stilwell B, Galvin M, Kopta S, and </a:t>
            </a:r>
            <a:r>
              <a:rPr lang="en-US" sz="1000" dirty="0" err="1" smtClean="0"/>
              <a:t>Padjett</a:t>
            </a:r>
            <a:r>
              <a:rPr lang="en-US" sz="1000" dirty="0" smtClean="0"/>
              <a:t> R (1996): Moral valuation: a third domain of conscience functioning. </a:t>
            </a:r>
            <a:r>
              <a:rPr lang="en-US" sz="1000" b="1" dirty="0" smtClean="0"/>
              <a:t>Journal American Academy Child and Adolescent Psychiatry, </a:t>
            </a:r>
            <a:r>
              <a:rPr lang="en-US" sz="1000" dirty="0" smtClean="0"/>
              <a:t>35, 2: 230‑239.</a:t>
            </a:r>
          </a:p>
          <a:p>
            <a:pPr fontAlgn="auto">
              <a:spcBef>
                <a:spcPts val="0"/>
              </a:spcBef>
              <a:spcAft>
                <a:spcPts val="0"/>
              </a:spcAft>
              <a:defRPr/>
            </a:pPr>
            <a:endParaRPr lang="en-US" sz="1000" dirty="0" smtClean="0"/>
          </a:p>
          <a:p>
            <a:pPr fontAlgn="auto">
              <a:spcBef>
                <a:spcPts val="0"/>
              </a:spcBef>
              <a:spcAft>
                <a:spcPts val="0"/>
              </a:spcAft>
              <a:defRPr/>
            </a:pPr>
            <a:r>
              <a:rPr lang="en-US" sz="1000" b="1" dirty="0" smtClean="0"/>
              <a:t>Stilwell Conscience Interview (SCI) </a:t>
            </a:r>
            <a:r>
              <a:rPr lang="en-US" sz="1000" dirty="0" smtClean="0"/>
              <a:t>additional probes:</a:t>
            </a:r>
          </a:p>
          <a:p>
            <a:pPr fontAlgn="auto">
              <a:spcBef>
                <a:spcPts val="0"/>
              </a:spcBef>
              <a:spcAft>
                <a:spcPts val="0"/>
              </a:spcAft>
              <a:defRPr/>
            </a:pPr>
            <a:endParaRPr lang="en-US" sz="1000" dirty="0" smtClean="0"/>
          </a:p>
          <a:p>
            <a:pPr fontAlgn="auto">
              <a:spcBef>
                <a:spcPts val="0"/>
              </a:spcBef>
              <a:spcAft>
                <a:spcPts val="0"/>
              </a:spcAft>
              <a:buFont typeface="Arial" pitchFamily="34" charset="0"/>
              <a:buChar char="•"/>
              <a:defRPr/>
            </a:pPr>
            <a:r>
              <a:rPr lang="en-US" sz="1000" dirty="0" smtClean="0"/>
              <a:t>If the rules are concrete (i.e. don't knock down mailboxes) ask for a </a:t>
            </a:r>
            <a:r>
              <a:rPr lang="en-US" sz="1000" b="1" dirty="0" smtClean="0"/>
              <a:t>generalization </a:t>
            </a:r>
            <a:r>
              <a:rPr lang="en-US" sz="1000" dirty="0" smtClean="0"/>
              <a:t>(i.e.</a:t>
            </a:r>
          </a:p>
          <a:p>
            <a:pPr fontAlgn="auto">
              <a:spcBef>
                <a:spcPts val="0"/>
              </a:spcBef>
              <a:spcAft>
                <a:spcPts val="0"/>
              </a:spcAft>
              <a:defRPr/>
            </a:pPr>
            <a:r>
              <a:rPr lang="en-US" sz="1000" dirty="0" smtClean="0"/>
              <a:t>don't damage property). Younger subjects won't be able to generalize.</a:t>
            </a:r>
          </a:p>
          <a:p>
            <a:pPr fontAlgn="auto">
              <a:spcBef>
                <a:spcPts val="0"/>
              </a:spcBef>
              <a:spcAft>
                <a:spcPts val="0"/>
              </a:spcAft>
              <a:defRPr/>
            </a:pPr>
            <a:endParaRPr lang="en-US" sz="1000" dirty="0" smtClean="0"/>
          </a:p>
          <a:p>
            <a:pPr fontAlgn="auto">
              <a:spcBef>
                <a:spcPts val="0"/>
              </a:spcBef>
              <a:spcAft>
                <a:spcPts val="0"/>
              </a:spcAft>
              <a:buFont typeface="Arial" pitchFamily="34" charset="0"/>
              <a:buChar char="•"/>
              <a:defRPr/>
            </a:pPr>
            <a:r>
              <a:rPr lang="en-US" sz="1000" dirty="0" smtClean="0"/>
              <a:t>If a lot of rules seem to get at the same thing, ask for a </a:t>
            </a:r>
            <a:r>
              <a:rPr lang="en-US" sz="1000" b="1" dirty="0" smtClean="0"/>
              <a:t>generalization.</a:t>
            </a:r>
            <a:endParaRPr lang="en-US" sz="1000" dirty="0"/>
          </a:p>
        </p:txBody>
      </p:sp>
      <p:sp>
        <p:nvSpPr>
          <p:cNvPr id="2089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6EBA450-62BA-4D79-861C-9DAAB42AF735}" type="slidenum">
              <a:rPr lang="en-US"/>
              <a:pPr fontAlgn="base">
                <a:spcBef>
                  <a:spcPct val="0"/>
                </a:spcBef>
                <a:spcAft>
                  <a:spcPct val="0"/>
                </a:spcAft>
              </a:pPr>
              <a:t>70</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Slide Image Placeholder 1"/>
          <p:cNvSpPr>
            <a:spLocks noGrp="1" noRot="1" noChangeAspect="1" noTextEdit="1"/>
          </p:cNvSpPr>
          <p:nvPr>
            <p:ph type="sldImg"/>
          </p:nvPr>
        </p:nvSpPr>
        <p:spPr bwMode="auto">
          <a:noFill/>
          <a:ln>
            <a:solidFill>
              <a:srgbClr val="000000"/>
            </a:solidFill>
            <a:miter lim="800000"/>
            <a:headEnd/>
            <a:tailEnd/>
          </a:ln>
        </p:spPr>
      </p:sp>
      <p:sp>
        <p:nvSpPr>
          <p:cNvPr id="2099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b="1" smtClean="0"/>
              <a:t>SCI Note: </a:t>
            </a:r>
            <a:r>
              <a:rPr lang="en-US" sz="1000" smtClean="0"/>
              <a:t>If the subject has an extremely long or repetitive list, select just a few mandates</a:t>
            </a:r>
          </a:p>
          <a:p>
            <a:pPr>
              <a:spcBef>
                <a:spcPct val="0"/>
              </a:spcBef>
            </a:pPr>
            <a:r>
              <a:rPr lang="en-US" sz="1000" smtClean="0"/>
              <a:t>for discussion. Include ones that cover the three categories: obligations to authority,</a:t>
            </a:r>
          </a:p>
          <a:p>
            <a:pPr>
              <a:spcBef>
                <a:spcPct val="0"/>
              </a:spcBef>
            </a:pPr>
            <a:r>
              <a:rPr lang="en-US" sz="1000" smtClean="0"/>
              <a:t>obligations to self, and obligations to others (egalitarian issues).</a:t>
            </a:r>
          </a:p>
          <a:p>
            <a:pPr>
              <a:spcBef>
                <a:spcPct val="0"/>
              </a:spcBef>
            </a:pPr>
            <a:r>
              <a:rPr lang="en-US" sz="1000" b="1" smtClean="0"/>
              <a:t>SCI Note: </a:t>
            </a:r>
            <a:r>
              <a:rPr lang="en-US" sz="1000" smtClean="0"/>
              <a:t>When the subject gives a reason, keep asking for a reason for the reason until</a:t>
            </a:r>
          </a:p>
          <a:p>
            <a:pPr>
              <a:spcBef>
                <a:spcPct val="0"/>
              </a:spcBef>
            </a:pPr>
            <a:r>
              <a:rPr lang="en-US" sz="1000" smtClean="0"/>
              <a:t>the very root value is reached.</a:t>
            </a:r>
          </a:p>
        </p:txBody>
      </p:sp>
      <p:sp>
        <p:nvSpPr>
          <p:cNvPr id="2099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8DE5B40-F8C5-4802-907C-C3F26730E67D}" type="slidenum">
              <a:rPr lang="en-US"/>
              <a:pPr fontAlgn="base">
                <a:spcBef>
                  <a:spcPct val="0"/>
                </a:spcBef>
                <a:spcAft>
                  <a:spcPct val="0"/>
                </a:spcAft>
              </a:pPr>
              <a:t>71</a:t>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Slide Image Placeholder 1"/>
          <p:cNvSpPr>
            <a:spLocks noGrp="1" noRot="1" noChangeAspect="1" noTextEdit="1"/>
          </p:cNvSpPr>
          <p:nvPr>
            <p:ph type="sldImg"/>
          </p:nvPr>
        </p:nvSpPr>
        <p:spPr bwMode="auto">
          <a:noFill/>
          <a:ln>
            <a:solidFill>
              <a:srgbClr val="000000"/>
            </a:solidFill>
            <a:miter lim="800000"/>
            <a:headEnd/>
            <a:tailEnd/>
          </a:ln>
        </p:spPr>
      </p:sp>
      <p:sp>
        <p:nvSpPr>
          <p:cNvPr id="2109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z="900" smtClean="0"/>
          </a:p>
        </p:txBody>
      </p:sp>
      <p:sp>
        <p:nvSpPr>
          <p:cNvPr id="2109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9A24021-429A-4304-A9E6-7E4784CA551C}" type="slidenum">
              <a:rPr lang="en-US"/>
              <a:pPr fontAlgn="base">
                <a:spcBef>
                  <a:spcPct val="0"/>
                </a:spcBef>
                <a:spcAft>
                  <a:spcPct val="0"/>
                </a:spcAft>
              </a:pPr>
              <a:t>72</a:t>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0000" lnSpcReduction="20000"/>
          </a:bodyPr>
          <a:lstStyle/>
          <a:p>
            <a:pPr fontAlgn="auto">
              <a:spcBef>
                <a:spcPts val="0"/>
              </a:spcBef>
              <a:spcAft>
                <a:spcPts val="0"/>
              </a:spcAft>
              <a:defRPr/>
            </a:pPr>
            <a:r>
              <a:rPr lang="en-US" b="1" cap="all" dirty="0" smtClean="0">
                <a:cs typeface="Times New Roman" charset="0"/>
              </a:rPr>
              <a:t>The Value Matrix</a:t>
            </a:r>
            <a:r>
              <a:rPr lang="en-US" cap="all" dirty="0" smtClean="0">
                <a:cs typeface="Times New Roman" charset="0"/>
              </a:rPr>
              <a:t> </a:t>
            </a:r>
            <a:r>
              <a:rPr lang="en-US" dirty="0" smtClean="0">
                <a:cs typeface="Times New Roman" charset="0"/>
              </a:rPr>
              <a:t>is an organizational schema to represent the dynamic process in which the interviewer facilitates the person of conscience’s self- examination of the </a:t>
            </a:r>
            <a:r>
              <a:rPr lang="en-US" dirty="0" err="1" smtClean="0">
                <a:cs typeface="Times New Roman" charset="0"/>
              </a:rPr>
              <a:t>valuational</a:t>
            </a:r>
            <a:r>
              <a:rPr lang="en-US" dirty="0" smtClean="0">
                <a:cs typeface="Times New Roman" charset="0"/>
              </a:rPr>
              <a:t> contents of her conscience. </a:t>
            </a:r>
          </a:p>
          <a:p>
            <a:pPr fontAlgn="auto">
              <a:spcBef>
                <a:spcPts val="0"/>
              </a:spcBef>
              <a:spcAft>
                <a:spcPts val="0"/>
              </a:spcAft>
              <a:defRPr/>
            </a:pPr>
            <a:r>
              <a:rPr lang="en-US" dirty="0" smtClean="0">
                <a:cs typeface="Times New Roman" charset="0"/>
              </a:rPr>
              <a:t> </a:t>
            </a:r>
          </a:p>
          <a:p>
            <a:pPr fontAlgn="auto">
              <a:spcBef>
                <a:spcPts val="0"/>
              </a:spcBef>
              <a:spcAft>
                <a:spcPts val="0"/>
              </a:spcAft>
              <a:defRPr/>
            </a:pPr>
            <a:r>
              <a:rPr lang="en-US" dirty="0" smtClean="0">
                <a:cs typeface="Times New Roman" charset="0"/>
              </a:rPr>
              <a:t>Operationally defined, for any  ‘don’t’ (or ‘do’) </a:t>
            </a:r>
            <a:r>
              <a:rPr lang="en-US" i="1" dirty="0" smtClean="0">
                <a:cs typeface="Times New Roman" charset="0"/>
              </a:rPr>
              <a:t>x</a:t>
            </a:r>
            <a:r>
              <a:rPr lang="en-US" dirty="0" smtClean="0">
                <a:cs typeface="Times New Roman" charset="0"/>
              </a:rPr>
              <a:t>, </a:t>
            </a:r>
            <a:r>
              <a:rPr lang="en-US" b="1" cap="small" dirty="0" smtClean="0">
                <a:cs typeface="Times New Roman" charset="0"/>
              </a:rPr>
              <a:t>base motives</a:t>
            </a:r>
            <a:r>
              <a:rPr lang="en-US" cap="small" dirty="0" smtClean="0">
                <a:cs typeface="Times New Roman" charset="0"/>
              </a:rPr>
              <a:t> </a:t>
            </a:r>
            <a:r>
              <a:rPr lang="en-US" dirty="0" smtClean="0">
                <a:cs typeface="Times New Roman" charset="0"/>
              </a:rPr>
              <a:t>are usually the first (i.e. </a:t>
            </a:r>
            <a:r>
              <a:rPr lang="en-US" b="1" cap="small" dirty="0" smtClean="0">
                <a:cs typeface="Times New Roman" charset="0"/>
              </a:rPr>
              <a:t>base</a:t>
            </a:r>
            <a:r>
              <a:rPr lang="en-US" dirty="0" smtClean="0">
                <a:cs typeface="Times New Roman" charset="0"/>
              </a:rPr>
              <a:t>line) responses a person makes to an inquiry in the form:</a:t>
            </a:r>
          </a:p>
          <a:p>
            <a:pPr fontAlgn="auto">
              <a:spcBef>
                <a:spcPts val="0"/>
              </a:spcBef>
              <a:spcAft>
                <a:spcPts val="0"/>
              </a:spcAft>
              <a:defRPr/>
            </a:pPr>
            <a:r>
              <a:rPr lang="en-US" dirty="0" smtClean="0">
                <a:cs typeface="Times New Roman" charset="0"/>
              </a:rPr>
              <a:t> </a:t>
            </a:r>
          </a:p>
          <a:p>
            <a:pPr fontAlgn="auto">
              <a:spcBef>
                <a:spcPts val="0"/>
              </a:spcBef>
              <a:spcAft>
                <a:spcPts val="0"/>
              </a:spcAft>
              <a:defRPr/>
            </a:pPr>
            <a:r>
              <a:rPr lang="en-US" dirty="0" smtClean="0">
                <a:cs typeface="Times New Roman" charset="0"/>
              </a:rPr>
              <a:t>If you (a person) went along with </a:t>
            </a:r>
            <a:r>
              <a:rPr lang="en-US" i="1" dirty="0" smtClean="0">
                <a:cs typeface="Times New Roman" charset="0"/>
              </a:rPr>
              <a:t>x</a:t>
            </a:r>
            <a:r>
              <a:rPr lang="en-US" dirty="0" smtClean="0">
                <a:cs typeface="Times New Roman" charset="0"/>
              </a:rPr>
              <a:t> , it would be </a:t>
            </a:r>
            <a:r>
              <a:rPr lang="en-US" i="1" dirty="0" smtClean="0">
                <a:cs typeface="Times New Roman" charset="0"/>
              </a:rPr>
              <a:t>because</a:t>
            </a:r>
            <a:r>
              <a:rPr lang="en-US" dirty="0" smtClean="0">
                <a:cs typeface="Times New Roman" charset="0"/>
              </a:rPr>
              <a:t> ---- ( fill in the blank).</a:t>
            </a:r>
          </a:p>
          <a:p>
            <a:pPr fontAlgn="auto">
              <a:spcBef>
                <a:spcPts val="0"/>
              </a:spcBef>
              <a:spcAft>
                <a:spcPts val="0"/>
              </a:spcAft>
              <a:defRPr/>
            </a:pPr>
            <a:r>
              <a:rPr lang="en-US" dirty="0" smtClean="0">
                <a:cs typeface="Times New Roman" charset="0"/>
              </a:rPr>
              <a:t> </a:t>
            </a:r>
          </a:p>
          <a:p>
            <a:pPr fontAlgn="auto">
              <a:spcBef>
                <a:spcPts val="0"/>
              </a:spcBef>
              <a:spcAft>
                <a:spcPts val="0"/>
              </a:spcAft>
              <a:defRPr/>
            </a:pPr>
            <a:r>
              <a:rPr lang="en-US" dirty="0" smtClean="0">
                <a:cs typeface="Times New Roman" charset="0"/>
              </a:rPr>
              <a:t>The facilitator records* this </a:t>
            </a:r>
            <a:r>
              <a:rPr lang="en-US" cap="small" dirty="0" smtClean="0">
                <a:cs typeface="Times New Roman" charset="0"/>
              </a:rPr>
              <a:t>‘because’ </a:t>
            </a:r>
            <a:r>
              <a:rPr lang="en-US" dirty="0" smtClean="0">
                <a:cs typeface="Times New Roman" charset="0"/>
              </a:rPr>
              <a:t>as a starting point for the dialogue but then stretches the person’s moral imagination by hypothetically blocking the motivational power of whatever was put in the blank in order to assist the person of conscience in eliciting another </a:t>
            </a:r>
            <a:r>
              <a:rPr lang="en-US" cap="small" dirty="0" smtClean="0">
                <a:cs typeface="Times New Roman" charset="0"/>
              </a:rPr>
              <a:t>because.</a:t>
            </a:r>
            <a:r>
              <a:rPr lang="en-US" dirty="0" smtClean="0">
                <a:cs typeface="Times New Roman" charset="0"/>
              </a:rPr>
              <a:t> The person of conscience adduces another </a:t>
            </a:r>
            <a:r>
              <a:rPr lang="en-US" i="1" dirty="0" smtClean="0">
                <a:cs typeface="Times New Roman" charset="0"/>
              </a:rPr>
              <a:t>‘</a:t>
            </a:r>
            <a:r>
              <a:rPr lang="en-US" cap="small" dirty="0" smtClean="0">
                <a:cs typeface="Times New Roman" charset="0"/>
              </a:rPr>
              <a:t>because’ </a:t>
            </a:r>
            <a:r>
              <a:rPr lang="en-US" dirty="0" smtClean="0">
                <a:cs typeface="Times New Roman" charset="0"/>
              </a:rPr>
              <a:t>and then is asked to </a:t>
            </a:r>
            <a:r>
              <a:rPr lang="en-US" i="1" dirty="0" smtClean="0">
                <a:cs typeface="Times New Roman" charset="0"/>
              </a:rPr>
              <a:t>evaluate</a:t>
            </a:r>
            <a:r>
              <a:rPr lang="en-US" dirty="0" smtClean="0">
                <a:cs typeface="Times New Roman" charset="0"/>
              </a:rPr>
              <a:t> the first </a:t>
            </a:r>
            <a:r>
              <a:rPr lang="en-US" cap="small" dirty="0" smtClean="0">
                <a:cs typeface="Times New Roman" charset="0"/>
              </a:rPr>
              <a:t>‘because’ </a:t>
            </a:r>
            <a:r>
              <a:rPr lang="en-US" dirty="0" smtClean="0">
                <a:cs typeface="Times New Roman" charset="0"/>
              </a:rPr>
              <a:t>with respect to the second </a:t>
            </a:r>
            <a:r>
              <a:rPr lang="en-US" cap="small" dirty="0" smtClean="0">
                <a:cs typeface="Times New Roman" charset="0"/>
              </a:rPr>
              <a:t>‘because’ </a:t>
            </a:r>
            <a:r>
              <a:rPr lang="en-US" dirty="0" smtClean="0">
                <a:cs typeface="Times New Roman" charset="0"/>
              </a:rPr>
              <a:t>in terms of which is </a:t>
            </a:r>
            <a:r>
              <a:rPr lang="en-US" i="1" dirty="0" smtClean="0">
                <a:cs typeface="Times New Roman" charset="0"/>
              </a:rPr>
              <a:t>better</a:t>
            </a:r>
            <a:r>
              <a:rPr lang="en-US" dirty="0" smtClean="0">
                <a:cs typeface="Times New Roman" charset="0"/>
              </a:rPr>
              <a:t> (the interviewer makes clear that what is meant by ‘</a:t>
            </a:r>
            <a:r>
              <a:rPr lang="en-US" i="1" dirty="0" smtClean="0">
                <a:cs typeface="Times New Roman" charset="0"/>
              </a:rPr>
              <a:t>better’</a:t>
            </a:r>
            <a:r>
              <a:rPr lang="en-US" dirty="0" smtClean="0">
                <a:cs typeface="Times New Roman" charset="0"/>
              </a:rPr>
              <a:t>  is not ‘</a:t>
            </a:r>
            <a:r>
              <a:rPr lang="en-US" i="1" dirty="0" smtClean="0">
                <a:cs typeface="Times New Roman" charset="0"/>
              </a:rPr>
              <a:t>stronger’)</a:t>
            </a:r>
            <a:r>
              <a:rPr lang="en-US" dirty="0" smtClean="0">
                <a:cs typeface="Times New Roman" charset="0"/>
              </a:rPr>
              <a:t>. This may turn out to be an iterative process, the end result of which will be the person of conscience’s </a:t>
            </a:r>
            <a:r>
              <a:rPr lang="en-US" b="1" cap="small" dirty="0" smtClean="0">
                <a:cs typeface="Times New Roman" charset="0"/>
              </a:rPr>
              <a:t>best reason(s). </a:t>
            </a:r>
            <a:r>
              <a:rPr lang="en-US" cap="small" dirty="0" smtClean="0">
                <a:cs typeface="Times New Roman" charset="0"/>
              </a:rPr>
              <a:t> </a:t>
            </a:r>
            <a:r>
              <a:rPr lang="en-US" dirty="0" smtClean="0">
                <a:cs typeface="Times New Roman" charset="0"/>
              </a:rPr>
              <a:t>The person may then be asked to judge the relative </a:t>
            </a:r>
            <a:r>
              <a:rPr lang="en-US" i="1" dirty="0" smtClean="0">
                <a:cs typeface="Times New Roman" charset="0"/>
              </a:rPr>
              <a:t>strengths</a:t>
            </a:r>
            <a:r>
              <a:rPr lang="en-US" dirty="0" smtClean="0">
                <a:cs typeface="Times New Roman" charset="0"/>
              </a:rPr>
              <a:t> of all the ‘</a:t>
            </a:r>
            <a:r>
              <a:rPr lang="en-US" i="1" dirty="0" err="1" smtClean="0">
                <a:cs typeface="Times New Roman" charset="0"/>
              </a:rPr>
              <a:t>becauses</a:t>
            </a:r>
            <a:r>
              <a:rPr lang="en-US" dirty="0" smtClean="0">
                <a:cs typeface="Times New Roman" charset="0"/>
              </a:rPr>
              <a:t>’ she has differentiated into </a:t>
            </a:r>
            <a:r>
              <a:rPr lang="en-US" b="1" cap="small" dirty="0" smtClean="0">
                <a:cs typeface="Times New Roman" charset="0"/>
              </a:rPr>
              <a:t>best reasons</a:t>
            </a:r>
            <a:r>
              <a:rPr lang="en-US" cap="small" dirty="0" smtClean="0">
                <a:cs typeface="Times New Roman" charset="0"/>
              </a:rPr>
              <a:t> </a:t>
            </a:r>
            <a:r>
              <a:rPr lang="en-US" dirty="0" smtClean="0">
                <a:cs typeface="Times New Roman" charset="0"/>
              </a:rPr>
              <a:t>and </a:t>
            </a:r>
            <a:r>
              <a:rPr lang="en-US" b="1" cap="small" dirty="0" smtClean="0">
                <a:cs typeface="Times New Roman" charset="0"/>
              </a:rPr>
              <a:t>base motives</a:t>
            </a:r>
            <a:r>
              <a:rPr lang="en-US" cap="small" dirty="0" smtClean="0">
                <a:cs typeface="Times New Roman" charset="0"/>
              </a:rPr>
              <a:t>.</a:t>
            </a:r>
          </a:p>
          <a:p>
            <a:pPr fontAlgn="auto">
              <a:spcBef>
                <a:spcPts val="0"/>
              </a:spcBef>
              <a:spcAft>
                <a:spcPts val="0"/>
              </a:spcAft>
              <a:defRPr/>
            </a:pPr>
            <a:r>
              <a:rPr lang="en-US" dirty="0" smtClean="0">
                <a:cs typeface="Times New Roman" charset="0"/>
              </a:rPr>
              <a:t> </a:t>
            </a:r>
          </a:p>
          <a:p>
            <a:pPr fontAlgn="auto">
              <a:spcBef>
                <a:spcPts val="0"/>
              </a:spcBef>
              <a:spcAft>
                <a:spcPts val="0"/>
              </a:spcAft>
              <a:defRPr/>
            </a:pPr>
            <a:r>
              <a:rPr lang="en-US" dirty="0" smtClean="0">
                <a:cs typeface="Times New Roman" charset="0"/>
              </a:rPr>
              <a:t>*Dry erase boards are most helpful in that what first appears as an only --and by default </a:t>
            </a:r>
            <a:r>
              <a:rPr lang="en-US" i="1" dirty="0" smtClean="0">
                <a:cs typeface="Times New Roman" charset="0"/>
              </a:rPr>
              <a:t>best—</a:t>
            </a:r>
            <a:r>
              <a:rPr lang="en-US" dirty="0" smtClean="0">
                <a:cs typeface="Times New Roman" charset="0"/>
              </a:rPr>
              <a:t>reason can be placed lower in the matrix as the examination proceeds.  </a:t>
            </a:r>
          </a:p>
          <a:p>
            <a:pPr fontAlgn="auto">
              <a:spcBef>
                <a:spcPts val="0"/>
              </a:spcBef>
              <a:spcAft>
                <a:spcPts val="0"/>
              </a:spcAft>
              <a:defRPr/>
            </a:pPr>
            <a:r>
              <a:rPr lang="en-US" dirty="0" smtClean="0">
                <a:cs typeface="Times New Roman" charset="0"/>
              </a:rPr>
              <a:t> </a:t>
            </a:r>
          </a:p>
          <a:p>
            <a:pPr fontAlgn="auto">
              <a:spcBef>
                <a:spcPts val="0"/>
              </a:spcBef>
              <a:spcAft>
                <a:spcPts val="0"/>
              </a:spcAft>
              <a:defRPr/>
            </a:pPr>
            <a:r>
              <a:rPr lang="en-US" dirty="0" smtClean="0">
                <a:cs typeface="Times New Roman" charset="0"/>
              </a:rPr>
              <a:t>Example: </a:t>
            </a:r>
            <a:r>
              <a:rPr lang="en-US" i="1" dirty="0" smtClean="0">
                <a:cs typeface="Times New Roman" charset="0"/>
              </a:rPr>
              <a:t>x </a:t>
            </a:r>
            <a:r>
              <a:rPr lang="en-US" dirty="0" smtClean="0">
                <a:cs typeface="Times New Roman" charset="0"/>
              </a:rPr>
              <a:t>is ‘</a:t>
            </a:r>
            <a:r>
              <a:rPr lang="en-US" i="1" dirty="0" smtClean="0">
                <a:cs typeface="Times New Roman" charset="0"/>
              </a:rPr>
              <a:t> </a:t>
            </a:r>
            <a:r>
              <a:rPr lang="en-US" dirty="0" smtClean="0">
                <a:cs typeface="Times New Roman" charset="0"/>
              </a:rPr>
              <a:t>Don’t make myself die.’</a:t>
            </a:r>
          </a:p>
          <a:p>
            <a:pPr fontAlgn="auto">
              <a:spcBef>
                <a:spcPts val="0"/>
              </a:spcBef>
              <a:spcAft>
                <a:spcPts val="0"/>
              </a:spcAft>
              <a:defRPr/>
            </a:pPr>
            <a:r>
              <a:rPr lang="en-US" dirty="0" smtClean="0">
                <a:cs typeface="Times New Roman" charset="0"/>
              </a:rPr>
              <a:t>The initial inquiry takes the form: “ How do you fill in the blank: ‘ I will not make myself die because-----’?”</a:t>
            </a:r>
          </a:p>
          <a:p>
            <a:pPr fontAlgn="auto">
              <a:spcBef>
                <a:spcPts val="0"/>
              </a:spcBef>
              <a:spcAft>
                <a:spcPts val="0"/>
              </a:spcAft>
              <a:defRPr/>
            </a:pPr>
            <a:r>
              <a:rPr lang="en-US" dirty="0" smtClean="0">
                <a:cs typeface="Times New Roman" charset="0"/>
              </a:rPr>
              <a:t>The patient responds: “ I will not kill myself because I don’t want to experience the pain.”</a:t>
            </a:r>
          </a:p>
          <a:p>
            <a:pPr fontAlgn="auto">
              <a:spcBef>
                <a:spcPts val="0"/>
              </a:spcBef>
              <a:spcAft>
                <a:spcPts val="0"/>
              </a:spcAft>
              <a:defRPr/>
            </a:pPr>
            <a:r>
              <a:rPr lang="en-US" dirty="0" smtClean="0">
                <a:cs typeface="Times New Roman" charset="0"/>
              </a:rPr>
              <a:t>The psychiatrist hypothetically blocks the motivational power of the baseline ‘because’ by saying: </a:t>
            </a:r>
          </a:p>
          <a:p>
            <a:pPr fontAlgn="auto">
              <a:spcBef>
                <a:spcPts val="0"/>
              </a:spcBef>
              <a:spcAft>
                <a:spcPts val="0"/>
              </a:spcAft>
              <a:defRPr/>
            </a:pPr>
            <a:r>
              <a:rPr lang="en-US" dirty="0" smtClean="0">
                <a:cs typeface="Times New Roman" charset="0"/>
              </a:rPr>
              <a:t>“What if you could be very sure you would not endure any pain, then what would be your best reason not to make yourself die?”</a:t>
            </a:r>
          </a:p>
          <a:p>
            <a:pPr fontAlgn="auto">
              <a:spcBef>
                <a:spcPts val="0"/>
              </a:spcBef>
              <a:spcAft>
                <a:spcPts val="0"/>
              </a:spcAft>
              <a:defRPr/>
            </a:pPr>
            <a:r>
              <a:rPr lang="en-US" dirty="0" smtClean="0">
                <a:cs typeface="Times New Roman" charset="0"/>
              </a:rPr>
              <a:t>The patient responds: “ I don’t know. I’m worried about being condemned to Hell for taking my own life. I heard a minister tell me that suicide is the only unforgivable sin.”</a:t>
            </a:r>
          </a:p>
          <a:p>
            <a:pPr fontAlgn="auto">
              <a:spcBef>
                <a:spcPts val="0"/>
              </a:spcBef>
              <a:spcAft>
                <a:spcPts val="0"/>
              </a:spcAft>
              <a:defRPr/>
            </a:pPr>
            <a:r>
              <a:rPr lang="en-US" dirty="0" smtClean="0">
                <a:cs typeface="Times New Roman" charset="0"/>
              </a:rPr>
              <a:t>The psychiatrist hypothetically blocks the motivational power of this ‘</a:t>
            </a:r>
            <a:r>
              <a:rPr lang="en-US" i="1" dirty="0" smtClean="0">
                <a:cs typeface="Times New Roman" charset="0"/>
              </a:rPr>
              <a:t>because</a:t>
            </a:r>
            <a:r>
              <a:rPr lang="en-US" dirty="0" smtClean="0">
                <a:cs typeface="Times New Roman" charset="0"/>
              </a:rPr>
              <a:t>’ by saying:</a:t>
            </a:r>
          </a:p>
          <a:p>
            <a:pPr fontAlgn="auto">
              <a:spcBef>
                <a:spcPts val="0"/>
              </a:spcBef>
              <a:spcAft>
                <a:spcPts val="0"/>
              </a:spcAft>
              <a:defRPr/>
            </a:pPr>
            <a:r>
              <a:rPr lang="en-US" dirty="0" smtClean="0">
                <a:cs typeface="Times New Roman" charset="0"/>
              </a:rPr>
              <a:t>“And what if you were very sure of God’s forgiveness, what would be your ‘</a:t>
            </a:r>
            <a:r>
              <a:rPr lang="en-US" i="1" dirty="0" smtClean="0">
                <a:cs typeface="Times New Roman" charset="0"/>
              </a:rPr>
              <a:t>because</a:t>
            </a:r>
            <a:r>
              <a:rPr lang="en-US" dirty="0" smtClean="0">
                <a:cs typeface="Times New Roman" charset="0"/>
              </a:rPr>
              <a:t>’ then?”</a:t>
            </a:r>
          </a:p>
          <a:p>
            <a:pPr fontAlgn="auto">
              <a:spcBef>
                <a:spcPts val="0"/>
              </a:spcBef>
              <a:spcAft>
                <a:spcPts val="0"/>
              </a:spcAft>
              <a:defRPr/>
            </a:pPr>
            <a:r>
              <a:rPr lang="en-US" dirty="0" smtClean="0">
                <a:cs typeface="Times New Roman" charset="0"/>
              </a:rPr>
              <a:t>The patient responds: “ Because it would hurt my mother terribly—for all the rest of her life.” </a:t>
            </a:r>
          </a:p>
          <a:p>
            <a:pPr fontAlgn="auto">
              <a:spcBef>
                <a:spcPts val="0"/>
              </a:spcBef>
              <a:spcAft>
                <a:spcPts val="0"/>
              </a:spcAft>
              <a:defRPr/>
            </a:pPr>
            <a:r>
              <a:rPr lang="en-US" dirty="0" smtClean="0">
                <a:cs typeface="Times New Roman" charset="0"/>
              </a:rPr>
              <a:t>To actually complete the matrix the patient would also need to address the ‘</a:t>
            </a:r>
            <a:r>
              <a:rPr lang="en-US" i="1" dirty="0" err="1" smtClean="0">
                <a:cs typeface="Times New Roman" charset="0"/>
              </a:rPr>
              <a:t>becauses</a:t>
            </a:r>
            <a:r>
              <a:rPr lang="en-US" dirty="0" smtClean="0">
                <a:cs typeface="Times New Roman" charset="0"/>
              </a:rPr>
              <a:t>’ for making herself die, again in terms of base motives and best reasons. Patient and psychiatrist would then proceed to sort these ‘</a:t>
            </a:r>
            <a:r>
              <a:rPr lang="en-US" i="1" dirty="0" err="1" smtClean="0">
                <a:cs typeface="Times New Roman" charset="0"/>
              </a:rPr>
              <a:t>becauses</a:t>
            </a:r>
            <a:r>
              <a:rPr lang="en-US" dirty="0" smtClean="0">
                <a:cs typeface="Times New Roman" charset="0"/>
              </a:rPr>
              <a:t>’ according to which the patient thought was best and then again according to which the patient considered strongest. In so doing the patient becomes aware of the value-motive gap.</a:t>
            </a:r>
            <a:r>
              <a:rPr lang="en-US" dirty="0" smtClean="0">
                <a:cs typeface="Times New Roman" charset="0"/>
                <a:sym typeface="Symbol"/>
              </a:rPr>
              <a:t></a:t>
            </a:r>
            <a:endParaRPr lang="en-US" dirty="0" smtClean="0">
              <a:cs typeface="Times New Roman" charset="0"/>
            </a:endParaRPr>
          </a:p>
          <a:p>
            <a:pPr fontAlgn="auto">
              <a:spcBef>
                <a:spcPts val="0"/>
              </a:spcBef>
              <a:spcAft>
                <a:spcPts val="0"/>
              </a:spcAft>
              <a:defRPr/>
            </a:pPr>
            <a:endParaRPr lang="en-US" dirty="0" smtClean="0">
              <a:cs typeface="Times New Roman" charset="0"/>
            </a:endParaRPr>
          </a:p>
          <a:p>
            <a:pPr fontAlgn="auto">
              <a:spcBef>
                <a:spcPts val="0"/>
              </a:spcBef>
              <a:spcAft>
                <a:spcPts val="0"/>
              </a:spcAft>
              <a:defRPr/>
            </a:pPr>
            <a:r>
              <a:rPr lang="en-US" dirty="0" smtClean="0">
                <a:cs typeface="Times New Roman" charset="0"/>
                <a:sym typeface="Symbol"/>
              </a:rPr>
              <a:t></a:t>
            </a:r>
            <a:r>
              <a:rPr lang="en-US" dirty="0" smtClean="0">
                <a:cs typeface="Times New Roman" charset="0"/>
              </a:rPr>
              <a:t>IU Conscience Project (2003): The IU Conscience Project 1982-2003 a power point presentation, </a:t>
            </a:r>
            <a:r>
              <a:rPr lang="en-US" b="1" dirty="0" smtClean="0">
                <a:cs typeface="Times New Roman" charset="0"/>
              </a:rPr>
              <a:t>Conscience Works, Theory Research and Clinical Applications .</a:t>
            </a:r>
          </a:p>
          <a:p>
            <a:pPr fontAlgn="auto">
              <a:spcBef>
                <a:spcPts val="0"/>
              </a:spcBef>
              <a:spcAft>
                <a:spcPts val="0"/>
              </a:spcAft>
              <a:defRPr/>
            </a:pPr>
            <a:endParaRPr lang="en-US" dirty="0" smtClean="0">
              <a:cs typeface="Times New Roman" charset="0"/>
            </a:endParaRPr>
          </a:p>
        </p:txBody>
      </p:sp>
      <p:sp>
        <p:nvSpPr>
          <p:cNvPr id="2119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517D649-96CB-4F67-A6C3-821155B57651}" type="slidenum">
              <a:rPr lang="en-US"/>
              <a:pPr fontAlgn="base">
                <a:spcBef>
                  <a:spcPct val="0"/>
                </a:spcBef>
                <a:spcAft>
                  <a:spcPct val="0"/>
                </a:spcAft>
              </a:pPr>
              <a:t>73</a:t>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Slide Image Placeholder 1"/>
          <p:cNvSpPr>
            <a:spLocks noGrp="1" noRot="1" noChangeAspect="1" noTextEdit="1"/>
          </p:cNvSpPr>
          <p:nvPr>
            <p:ph type="sldImg"/>
          </p:nvPr>
        </p:nvSpPr>
        <p:spPr bwMode="auto">
          <a:noFill/>
          <a:ln>
            <a:solidFill>
              <a:srgbClr val="000000"/>
            </a:solidFill>
            <a:miter lim="800000"/>
            <a:headEnd/>
            <a:tailEnd/>
          </a:ln>
        </p:spPr>
      </p:sp>
      <p:sp>
        <p:nvSpPr>
          <p:cNvPr id="2129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900" b="1" smtClean="0"/>
              <a:t>Note: </a:t>
            </a:r>
            <a:r>
              <a:rPr lang="en-US" sz="900" smtClean="0"/>
              <a:t>In the </a:t>
            </a:r>
            <a:r>
              <a:rPr lang="en-US" sz="900" b="1" smtClean="0"/>
              <a:t>IU Conscience Autobiography </a:t>
            </a:r>
            <a:r>
              <a:rPr lang="en-US" sz="900" smtClean="0"/>
              <a:t> the questions proceed to consideration of traditional  bioethical principles </a:t>
            </a:r>
            <a:r>
              <a:rPr lang="en-US" sz="900" i="1" smtClean="0"/>
              <a:t>a la</a:t>
            </a:r>
            <a:r>
              <a:rPr lang="en-US" sz="900" smtClean="0"/>
              <a:t> the ‘Georgetown Mantra’ supplemented by the professionalized intrinsic values of conscience.</a:t>
            </a:r>
          </a:p>
        </p:txBody>
      </p:sp>
      <p:sp>
        <p:nvSpPr>
          <p:cNvPr id="2129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3EB8E90-7B3B-41C7-943A-A72AB6541290}" type="slidenum">
              <a:rPr lang="en-US"/>
              <a:pPr fontAlgn="base">
                <a:spcBef>
                  <a:spcPct val="0"/>
                </a:spcBef>
                <a:spcAft>
                  <a:spcPct val="0"/>
                </a:spcAft>
              </a:pPr>
              <a:t>74</a:t>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Slide Image Placeholder 1"/>
          <p:cNvSpPr>
            <a:spLocks noGrp="1" noRot="1" noChangeAspect="1" noTextEdit="1"/>
          </p:cNvSpPr>
          <p:nvPr>
            <p:ph type="sldImg"/>
          </p:nvPr>
        </p:nvSpPr>
        <p:spPr bwMode="auto">
          <a:noFill/>
          <a:ln>
            <a:solidFill>
              <a:srgbClr val="000000"/>
            </a:solidFill>
            <a:miter lim="800000"/>
            <a:headEnd/>
            <a:tailEnd/>
          </a:ln>
        </p:spPr>
      </p:sp>
      <p:sp>
        <p:nvSpPr>
          <p:cNvPr id="2140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140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266BA6D-637E-4B27-96DC-9DE6994E8B21}" type="slidenum">
              <a:rPr lang="en-US"/>
              <a:pPr fontAlgn="base">
                <a:spcBef>
                  <a:spcPct val="0"/>
                </a:spcBef>
                <a:spcAft>
                  <a:spcPct val="0"/>
                </a:spcAft>
              </a:pPr>
              <a:t>75</a:t>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Slide Image Placeholder 1"/>
          <p:cNvSpPr>
            <a:spLocks noGrp="1" noRot="1" noChangeAspect="1" noTextEdit="1"/>
          </p:cNvSpPr>
          <p:nvPr>
            <p:ph type="sldImg"/>
          </p:nvPr>
        </p:nvSpPr>
        <p:spPr bwMode="auto">
          <a:noFill/>
          <a:ln>
            <a:solidFill>
              <a:srgbClr val="000000"/>
            </a:solidFill>
            <a:miter lim="800000"/>
            <a:headEnd/>
            <a:tailEnd/>
          </a:ln>
        </p:spPr>
      </p:sp>
      <p:sp>
        <p:nvSpPr>
          <p:cNvPr id="2150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15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8D56F6C-6A01-4484-873F-DCAFA104547A}" type="slidenum">
              <a:rPr lang="en-US"/>
              <a:pPr fontAlgn="base">
                <a:spcBef>
                  <a:spcPct val="0"/>
                </a:spcBef>
                <a:spcAft>
                  <a:spcPct val="0"/>
                </a:spcAft>
              </a:pPr>
              <a:t>76</a:t>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Slide Image Placeholder 1"/>
          <p:cNvSpPr>
            <a:spLocks noGrp="1" noRot="1" noChangeAspect="1" noTextEdit="1"/>
          </p:cNvSpPr>
          <p:nvPr>
            <p:ph type="sldImg"/>
          </p:nvPr>
        </p:nvSpPr>
        <p:spPr bwMode="auto">
          <a:noFill/>
          <a:ln>
            <a:solidFill>
              <a:srgbClr val="000000"/>
            </a:solidFill>
            <a:miter lim="800000"/>
            <a:headEnd/>
            <a:tailEnd/>
          </a:ln>
        </p:spPr>
      </p:sp>
      <p:sp>
        <p:nvSpPr>
          <p:cNvPr id="2160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dirty="0" err="1" smtClean="0"/>
              <a:t>Decety</a:t>
            </a:r>
            <a:r>
              <a:rPr lang="en-US" sz="1000" dirty="0" smtClean="0"/>
              <a:t> and Jackson (2004)</a:t>
            </a:r>
            <a:r>
              <a:rPr lang="en-US" sz="1000" dirty="0" smtClean="0">
                <a:sym typeface="Symbol" pitchFamily="18" charset="2"/>
              </a:rPr>
              <a:t> </a:t>
            </a:r>
            <a:r>
              <a:rPr lang="en-US" sz="1000" dirty="0" smtClean="0"/>
              <a:t>:</a:t>
            </a:r>
          </a:p>
          <a:p>
            <a:pPr>
              <a:spcBef>
                <a:spcPct val="0"/>
              </a:spcBef>
            </a:pPr>
            <a:r>
              <a:rPr lang="en-US" sz="1000" dirty="0" smtClean="0"/>
              <a:t>Automatic mapping between self and other is supported by considerable empirical literature in the domain of perception and action, which has been marshaled under the common-coding theory (</a:t>
            </a:r>
            <a:r>
              <a:rPr lang="en-US" sz="1000" dirty="0" err="1" smtClean="0"/>
              <a:t>Prinz</a:t>
            </a:r>
            <a:r>
              <a:rPr lang="en-US" sz="1000" dirty="0" smtClean="0"/>
              <a:t>, 1997). This theory claims parity between perception and action. Its core assumption is that actions are coded in terms of the perceivable effects…they should generate…. This theory also states that perception of an action should activate action representations  to the degree that the perceived and the represented action are similar.</a:t>
            </a:r>
          </a:p>
          <a:p>
            <a:pPr>
              <a:spcBef>
                <a:spcPct val="0"/>
              </a:spcBef>
            </a:pPr>
            <a:endParaRPr lang="en-US" sz="1000" dirty="0" smtClean="0"/>
          </a:p>
          <a:p>
            <a:pPr>
              <a:spcBef>
                <a:spcPct val="0"/>
              </a:spcBef>
            </a:pPr>
            <a:r>
              <a:rPr lang="en-US" sz="1000" dirty="0" smtClean="0"/>
              <a:t>[</a:t>
            </a:r>
            <a:r>
              <a:rPr lang="en-US" sz="1000" dirty="0" err="1" smtClean="0"/>
              <a:t>Prinz</a:t>
            </a:r>
            <a:r>
              <a:rPr lang="en-US" sz="1000" dirty="0" smtClean="0"/>
              <a:t>, W (1997): Perception and action planning. </a:t>
            </a:r>
            <a:r>
              <a:rPr lang="en-US" sz="1000" b="1" dirty="0" smtClean="0"/>
              <a:t>European Journal of Cognitive Psychology</a:t>
            </a:r>
            <a:r>
              <a:rPr lang="en-US" sz="1000" dirty="0" smtClean="0"/>
              <a:t>. 9, 129-154]</a:t>
            </a:r>
          </a:p>
          <a:p>
            <a:pPr>
              <a:spcBef>
                <a:spcPct val="0"/>
              </a:spcBef>
            </a:pPr>
            <a:endParaRPr lang="en-US" sz="1000" dirty="0" smtClean="0"/>
          </a:p>
          <a:p>
            <a:pPr>
              <a:spcBef>
                <a:spcPct val="0"/>
              </a:spcBef>
            </a:pPr>
            <a:r>
              <a:rPr lang="en-US" sz="1000" dirty="0" smtClean="0">
                <a:sym typeface="Symbol" pitchFamily="18" charset="2"/>
              </a:rPr>
              <a:t></a:t>
            </a:r>
            <a:r>
              <a:rPr lang="en-US" sz="1000" dirty="0" err="1" smtClean="0"/>
              <a:t>Decety</a:t>
            </a:r>
            <a:r>
              <a:rPr lang="en-US" sz="1000" dirty="0" smtClean="0"/>
              <a:t> J and Jackson P (2004) The functional architecture of human empathy. </a:t>
            </a:r>
            <a:r>
              <a:rPr lang="en-US" sz="1000" b="1" dirty="0" smtClean="0"/>
              <a:t>Behavioral and Cognitive Neuroscience Reviews.</a:t>
            </a:r>
            <a:r>
              <a:rPr lang="en-US" sz="1000" dirty="0" smtClean="0"/>
              <a:t> 3 (2): 71-100.</a:t>
            </a:r>
          </a:p>
          <a:p>
            <a:pPr>
              <a:spcBef>
                <a:spcPct val="0"/>
              </a:spcBef>
            </a:pPr>
            <a:endParaRPr lang="en-US" dirty="0" smtClean="0"/>
          </a:p>
          <a:p>
            <a:pPr>
              <a:spcBef>
                <a:spcPct val="0"/>
              </a:spcBef>
            </a:pPr>
            <a:endParaRPr lang="en-US" dirty="0" smtClean="0"/>
          </a:p>
          <a:p>
            <a:pPr>
              <a:spcBef>
                <a:spcPct val="0"/>
              </a:spcBef>
            </a:pPr>
            <a:r>
              <a:rPr lang="en-US" dirty="0" smtClean="0"/>
              <a:t> </a:t>
            </a:r>
          </a:p>
          <a:p>
            <a:pPr>
              <a:spcBef>
                <a:spcPct val="0"/>
              </a:spcBef>
            </a:pPr>
            <a:endParaRPr lang="en-US" dirty="0" smtClean="0"/>
          </a:p>
          <a:p>
            <a:pPr>
              <a:spcBef>
                <a:spcPct val="0"/>
              </a:spcBef>
            </a:pPr>
            <a:endParaRPr lang="en-US" dirty="0" smtClean="0"/>
          </a:p>
          <a:p>
            <a:pPr>
              <a:spcBef>
                <a:spcPct val="0"/>
              </a:spcBef>
            </a:pPr>
            <a:endParaRPr lang="en-US" dirty="0" smtClean="0"/>
          </a:p>
          <a:p>
            <a:pPr>
              <a:spcBef>
                <a:spcPct val="0"/>
              </a:spcBef>
            </a:pPr>
            <a:endParaRPr lang="en-US" dirty="0" smtClean="0"/>
          </a:p>
        </p:txBody>
      </p:sp>
      <p:sp>
        <p:nvSpPr>
          <p:cNvPr id="2160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AEB9B07-61BD-457F-A584-87849ECEE022}" type="slidenum">
              <a:rPr lang="en-US"/>
              <a:pPr fontAlgn="base">
                <a:spcBef>
                  <a:spcPct val="0"/>
                </a:spcBef>
                <a:spcAft>
                  <a:spcPct val="0"/>
                </a:spcAft>
              </a:pPr>
              <a:t>77</a:t>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Slide Image Placeholder 1"/>
          <p:cNvSpPr>
            <a:spLocks noGrp="1" noRot="1" noChangeAspect="1" noTextEdit="1"/>
          </p:cNvSpPr>
          <p:nvPr>
            <p:ph type="sldImg"/>
          </p:nvPr>
        </p:nvSpPr>
        <p:spPr bwMode="auto">
          <a:noFill/>
          <a:ln>
            <a:solidFill>
              <a:srgbClr val="000000"/>
            </a:solidFill>
            <a:miter lim="800000"/>
            <a:headEnd/>
            <a:tailEnd/>
          </a:ln>
        </p:spPr>
      </p:sp>
      <p:sp>
        <p:nvSpPr>
          <p:cNvPr id="2170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smtClean="0"/>
              <a:t>…[F]unctional neuroimaging experiments in humans…demonstrate that the neural circuit involved in action execution overlaps with that activated when actions are observed….this neural network includes the </a:t>
            </a:r>
            <a:r>
              <a:rPr lang="en-US" sz="1000" b="1" smtClean="0"/>
              <a:t>premotor cortex</a:t>
            </a:r>
            <a:r>
              <a:rPr lang="en-US" sz="1000" smtClean="0"/>
              <a:t>, the </a:t>
            </a:r>
            <a:r>
              <a:rPr lang="en-US" sz="1000" b="1" smtClean="0"/>
              <a:t>parietal lobule</a:t>
            </a:r>
            <a:r>
              <a:rPr lang="en-US" sz="1000" smtClean="0"/>
              <a:t>, the </a:t>
            </a:r>
            <a:r>
              <a:rPr lang="en-US" sz="1000" b="1" smtClean="0"/>
              <a:t>supplemental motor area</a:t>
            </a:r>
            <a:r>
              <a:rPr lang="en-US" sz="1000" smtClean="0"/>
              <a:t>, and the </a:t>
            </a:r>
            <a:r>
              <a:rPr lang="en-US" sz="1000" b="1" smtClean="0"/>
              <a:t>cerebellum</a:t>
            </a:r>
            <a:r>
              <a:rPr lang="en-US" sz="1000" smtClean="0"/>
              <a:t>… In addition, several studies have shown that similar brain areas, pertaining to the same network in the </a:t>
            </a:r>
            <a:r>
              <a:rPr lang="en-US" sz="1000" b="1" smtClean="0"/>
              <a:t>premotor </a:t>
            </a:r>
            <a:r>
              <a:rPr lang="en-US" sz="1000" smtClean="0"/>
              <a:t>and</a:t>
            </a:r>
            <a:r>
              <a:rPr lang="en-US" sz="1000" b="1" smtClean="0"/>
              <a:t> posterior parietal cortex</a:t>
            </a:r>
            <a:r>
              <a:rPr lang="en-US" sz="1000" smtClean="0"/>
              <a:t> are activated during imagining one’s own action and imitating actions performed by a model….</a:t>
            </a:r>
          </a:p>
          <a:p>
            <a:pPr>
              <a:spcBef>
                <a:spcPct val="0"/>
              </a:spcBef>
            </a:pPr>
            <a:endParaRPr lang="en-US" sz="1000" smtClean="0"/>
          </a:p>
          <a:p>
            <a:pPr>
              <a:spcBef>
                <a:spcPct val="0"/>
              </a:spcBef>
            </a:pPr>
            <a:r>
              <a:rPr lang="en-US" sz="1000" b="1" smtClean="0"/>
              <a:t>Emotion Sharing, Some Developmental Landmarks</a:t>
            </a:r>
          </a:p>
          <a:p>
            <a:pPr>
              <a:spcBef>
                <a:spcPct val="0"/>
              </a:spcBef>
              <a:buFontTx/>
              <a:buChar char="•"/>
            </a:pPr>
            <a:r>
              <a:rPr lang="en-US" sz="1000" smtClean="0"/>
              <a:t>Discrimination of three facial expressions (happy, sad, surprised): 36 hours</a:t>
            </a:r>
          </a:p>
          <a:p>
            <a:pPr>
              <a:spcBef>
                <a:spcPct val="0"/>
              </a:spcBef>
              <a:buFontTx/>
              <a:buChar char="•"/>
            </a:pPr>
            <a:r>
              <a:rPr lang="en-US" sz="1000" smtClean="0"/>
              <a:t>Affective synchrony in mother-infant play: 2-3 months</a:t>
            </a:r>
          </a:p>
          <a:p>
            <a:pPr>
              <a:spcBef>
                <a:spcPct val="0"/>
              </a:spcBef>
              <a:buFontTx/>
              <a:buChar char="•"/>
            </a:pPr>
            <a:r>
              <a:rPr lang="en-US" sz="1000" smtClean="0"/>
              <a:t>Social referencing: 10 months</a:t>
            </a:r>
          </a:p>
          <a:p>
            <a:pPr>
              <a:spcBef>
                <a:spcPct val="0"/>
              </a:spcBef>
              <a:buFontTx/>
              <a:buChar char="•"/>
            </a:pPr>
            <a:r>
              <a:rPr lang="en-US" sz="1000" smtClean="0"/>
              <a:t>Prosocial behaviors: 2</a:t>
            </a:r>
            <a:r>
              <a:rPr lang="en-US" sz="1000" baseline="30000" smtClean="0"/>
              <a:t>nd</a:t>
            </a:r>
            <a:r>
              <a:rPr lang="en-US" sz="1000" smtClean="0"/>
              <a:t> year of life  </a:t>
            </a:r>
          </a:p>
          <a:p>
            <a:pPr>
              <a:spcBef>
                <a:spcPct val="0"/>
              </a:spcBef>
              <a:buFontTx/>
              <a:buChar char="•"/>
            </a:pPr>
            <a:r>
              <a:rPr lang="en-US" sz="1000" smtClean="0"/>
              <a:t>Emergent awareness of the subjectivity of other people’s emotions: 18 months</a:t>
            </a:r>
          </a:p>
          <a:p>
            <a:pPr>
              <a:spcBef>
                <a:spcPct val="0"/>
              </a:spcBef>
              <a:buFontTx/>
              <a:buChar char="•"/>
            </a:pPr>
            <a:endParaRPr lang="en-US" sz="1000" smtClean="0"/>
          </a:p>
          <a:p>
            <a:pPr>
              <a:spcBef>
                <a:spcPct val="0"/>
              </a:spcBef>
            </a:pPr>
            <a:r>
              <a:rPr lang="en-US" sz="1000" smtClean="0">
                <a:sym typeface="Symbol" pitchFamily="18" charset="2"/>
              </a:rPr>
              <a:t>Ibid</a:t>
            </a:r>
            <a:endParaRPr lang="en-US" sz="1000" smtClean="0"/>
          </a:p>
        </p:txBody>
      </p:sp>
      <p:sp>
        <p:nvSpPr>
          <p:cNvPr id="2170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124FAF7-2009-483A-89D1-B3F105A80D88}" type="slidenum">
              <a:rPr lang="en-US"/>
              <a:pPr fontAlgn="base">
                <a:spcBef>
                  <a:spcPct val="0"/>
                </a:spcBef>
                <a:spcAft>
                  <a:spcPct val="0"/>
                </a:spcAft>
              </a:pPr>
              <a:t>78</a:t>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Slide Image Placeholder 1"/>
          <p:cNvSpPr>
            <a:spLocks noGrp="1" noRot="1" noChangeAspect="1" noTextEdit="1"/>
          </p:cNvSpPr>
          <p:nvPr>
            <p:ph type="sldImg"/>
          </p:nvPr>
        </p:nvSpPr>
        <p:spPr bwMode="auto">
          <a:noFill/>
          <a:ln>
            <a:solidFill>
              <a:srgbClr val="000000"/>
            </a:solidFill>
            <a:miter lim="800000"/>
            <a:headEnd/>
            <a:tailEnd/>
          </a:ln>
        </p:spPr>
      </p:sp>
      <p:sp>
        <p:nvSpPr>
          <p:cNvPr id="2181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900" dirty="0" smtClean="0"/>
              <a:t>The authors report an </a:t>
            </a:r>
            <a:r>
              <a:rPr lang="en-US" sz="900" dirty="0" err="1" smtClean="0"/>
              <a:t>fMRI</a:t>
            </a:r>
            <a:r>
              <a:rPr lang="en-US" sz="900" dirty="0" smtClean="0"/>
              <a:t> study: when subjects are required to observe or to imitate facial expressions of various emotions, increased </a:t>
            </a:r>
            <a:r>
              <a:rPr lang="en-US" sz="900" dirty="0" err="1" smtClean="0"/>
              <a:t>neurodynamic</a:t>
            </a:r>
            <a:r>
              <a:rPr lang="en-US" sz="900" dirty="0" smtClean="0"/>
              <a:t> activity is detected in the </a:t>
            </a:r>
            <a:r>
              <a:rPr lang="en-US" sz="900" b="1" dirty="0" smtClean="0"/>
              <a:t>superior temporal </a:t>
            </a:r>
            <a:r>
              <a:rPr lang="en-US" sz="900" b="1" dirty="0" err="1" smtClean="0"/>
              <a:t>sulcus</a:t>
            </a:r>
            <a:r>
              <a:rPr lang="en-US" sz="900" dirty="0" smtClean="0"/>
              <a:t>, the </a:t>
            </a:r>
            <a:r>
              <a:rPr lang="en-US" sz="900" b="1" dirty="0" smtClean="0"/>
              <a:t>anterior </a:t>
            </a:r>
            <a:r>
              <a:rPr lang="en-US" sz="900" b="1" dirty="0" err="1" smtClean="0"/>
              <a:t>insula</a:t>
            </a:r>
            <a:r>
              <a:rPr lang="en-US" sz="900" dirty="0" smtClean="0"/>
              <a:t>, and the </a:t>
            </a:r>
            <a:r>
              <a:rPr lang="en-US" sz="900" b="1" dirty="0" smtClean="0"/>
              <a:t>amygdala </a:t>
            </a:r>
            <a:r>
              <a:rPr lang="en-US" sz="900" dirty="0" smtClean="0"/>
              <a:t>as well as the </a:t>
            </a:r>
            <a:r>
              <a:rPr lang="en-US" sz="900" b="1" dirty="0" err="1" smtClean="0"/>
              <a:t>premotor</a:t>
            </a:r>
            <a:r>
              <a:rPr lang="en-US" sz="900" b="1" dirty="0" smtClean="0"/>
              <a:t> cortex  </a:t>
            </a:r>
            <a:r>
              <a:rPr lang="en-US" sz="900" dirty="0" smtClean="0"/>
              <a:t>corresponding to the facial representation (Carr, </a:t>
            </a:r>
            <a:r>
              <a:rPr lang="en-US" sz="900" dirty="0" err="1" smtClean="0"/>
              <a:t>Iacoboni</a:t>
            </a:r>
            <a:r>
              <a:rPr lang="en-US" sz="900" dirty="0" smtClean="0"/>
              <a:t>, </a:t>
            </a:r>
            <a:r>
              <a:rPr lang="en-US" sz="900" dirty="0" err="1" smtClean="0"/>
              <a:t>Dubeau</a:t>
            </a:r>
            <a:r>
              <a:rPr lang="en-US" sz="900" dirty="0" smtClean="0"/>
              <a:t>, </a:t>
            </a:r>
            <a:r>
              <a:rPr lang="en-US" sz="900" dirty="0" err="1" smtClean="0"/>
              <a:t>Mazziotta</a:t>
            </a:r>
            <a:r>
              <a:rPr lang="en-US" sz="900" dirty="0" smtClean="0"/>
              <a:t> and </a:t>
            </a:r>
            <a:r>
              <a:rPr lang="en-US" sz="900" dirty="0" err="1" smtClean="0"/>
              <a:t>Lenzi</a:t>
            </a:r>
            <a:r>
              <a:rPr lang="en-US" sz="900" dirty="0" smtClean="0"/>
              <a:t>, 2003)</a:t>
            </a:r>
          </a:p>
          <a:p>
            <a:pPr>
              <a:spcBef>
                <a:spcPct val="0"/>
              </a:spcBef>
            </a:pPr>
            <a:endParaRPr lang="en-US" sz="900" dirty="0" smtClean="0"/>
          </a:p>
          <a:p>
            <a:pPr>
              <a:spcBef>
                <a:spcPct val="0"/>
              </a:spcBef>
            </a:pPr>
            <a:r>
              <a:rPr lang="en-US" sz="900" dirty="0" smtClean="0"/>
              <a:t>[Carr L, </a:t>
            </a:r>
            <a:r>
              <a:rPr lang="en-US" sz="900" dirty="0" err="1" smtClean="0"/>
              <a:t>Iacoboni</a:t>
            </a:r>
            <a:r>
              <a:rPr lang="en-US" sz="900" dirty="0" smtClean="0"/>
              <a:t> M, </a:t>
            </a:r>
            <a:r>
              <a:rPr lang="en-US" sz="900" dirty="0" err="1" smtClean="0"/>
              <a:t>Dubeau</a:t>
            </a:r>
            <a:r>
              <a:rPr lang="en-US" sz="900" dirty="0" smtClean="0"/>
              <a:t> M, </a:t>
            </a:r>
            <a:r>
              <a:rPr lang="en-US" sz="900" dirty="0" err="1" smtClean="0"/>
              <a:t>Mazziotta</a:t>
            </a:r>
            <a:r>
              <a:rPr lang="en-US" sz="900" dirty="0" smtClean="0"/>
              <a:t> J and </a:t>
            </a:r>
            <a:r>
              <a:rPr lang="en-US" sz="900" dirty="0" err="1" smtClean="0"/>
              <a:t>Lenzi</a:t>
            </a:r>
            <a:r>
              <a:rPr lang="en-US" sz="900" dirty="0" smtClean="0"/>
              <a:t> G (2003): Neural mechanisms of empathy in humans: a relay from neural systems for imitation to limbic areas. </a:t>
            </a:r>
            <a:r>
              <a:rPr lang="en-US" sz="900" b="1" dirty="0" smtClean="0"/>
              <a:t>Proceedings of National Academy of Science USA</a:t>
            </a:r>
            <a:r>
              <a:rPr lang="en-US" sz="900" dirty="0" smtClean="0"/>
              <a:t>, 100. 5497-5502]</a:t>
            </a:r>
          </a:p>
          <a:p>
            <a:pPr>
              <a:spcBef>
                <a:spcPct val="0"/>
              </a:spcBef>
            </a:pPr>
            <a:endParaRPr lang="en-US" sz="900" dirty="0" smtClean="0"/>
          </a:p>
          <a:p>
            <a:pPr>
              <a:spcBef>
                <a:spcPct val="0"/>
              </a:spcBef>
            </a:pPr>
            <a:r>
              <a:rPr lang="en-US" sz="900" dirty="0" smtClean="0"/>
              <a:t>In another </a:t>
            </a:r>
            <a:r>
              <a:rPr lang="en-US" sz="900" dirty="0" err="1" smtClean="0"/>
              <a:t>neuroimaging</a:t>
            </a:r>
            <a:r>
              <a:rPr lang="en-US" sz="900" dirty="0" smtClean="0"/>
              <a:t> study  conducted by </a:t>
            </a:r>
            <a:r>
              <a:rPr lang="en-US" sz="900" dirty="0" err="1" smtClean="0"/>
              <a:t>Decety</a:t>
            </a:r>
            <a:r>
              <a:rPr lang="en-US" sz="900" dirty="0" smtClean="0"/>
              <a:t> and </a:t>
            </a:r>
            <a:r>
              <a:rPr lang="en-US" sz="900" dirty="0" err="1" smtClean="0"/>
              <a:t>Chaminade</a:t>
            </a:r>
            <a:r>
              <a:rPr lang="en-US" sz="900" dirty="0" smtClean="0"/>
              <a:t> (2003), subjects were presented with a series of </a:t>
            </a:r>
            <a:r>
              <a:rPr lang="en-US" sz="900" dirty="0" err="1" smtClean="0"/>
              <a:t>videoclips</a:t>
            </a:r>
            <a:r>
              <a:rPr lang="en-US" sz="900" dirty="0" smtClean="0"/>
              <a:t> showing individuals telling sad and neutral stories, as if they had personally experienced them. Stories were told with either congruent or incongruent motor expressions of emotion. Watching sad stories versus neutral stories was associated with increased activity in emotion processing related structures (including the </a:t>
            </a:r>
            <a:r>
              <a:rPr lang="en-US" sz="900" b="1" dirty="0" smtClean="0"/>
              <a:t>amygdala</a:t>
            </a:r>
            <a:r>
              <a:rPr lang="en-US" sz="900" dirty="0" smtClean="0"/>
              <a:t> and </a:t>
            </a:r>
            <a:r>
              <a:rPr lang="en-US" sz="900" b="1" dirty="0" err="1" smtClean="0"/>
              <a:t>parieto</a:t>
            </a:r>
            <a:r>
              <a:rPr lang="en-US" sz="900" b="1" dirty="0" smtClean="0"/>
              <a:t> –frontal</a:t>
            </a:r>
            <a:r>
              <a:rPr lang="en-US" sz="900" dirty="0" smtClean="0"/>
              <a:t> areas) </a:t>
            </a:r>
            <a:r>
              <a:rPr lang="en-US" sz="900" b="1" dirty="0" smtClean="0"/>
              <a:t>predominantly on the right side.</a:t>
            </a:r>
            <a:r>
              <a:rPr lang="en-US" sz="900" dirty="0" smtClean="0"/>
              <a:t> This network was not activated when subjects watched incongruent social behavior; instead there was strong hemodynamic increase in the </a:t>
            </a:r>
            <a:r>
              <a:rPr lang="en-US" sz="900" b="1" dirty="0" smtClean="0"/>
              <a:t>VMPFC </a:t>
            </a:r>
            <a:r>
              <a:rPr lang="en-US" sz="900" dirty="0" smtClean="0"/>
              <a:t>and </a:t>
            </a:r>
            <a:r>
              <a:rPr lang="en-US" sz="900" b="1" dirty="0" smtClean="0"/>
              <a:t>Superior Frontal </a:t>
            </a:r>
            <a:r>
              <a:rPr lang="en-US" sz="900" b="1" dirty="0" err="1" smtClean="0"/>
              <a:t>Gyrus</a:t>
            </a:r>
            <a:r>
              <a:rPr lang="en-US" sz="900" dirty="0" smtClean="0"/>
              <a:t>.</a:t>
            </a:r>
          </a:p>
          <a:p>
            <a:pPr>
              <a:spcBef>
                <a:spcPct val="0"/>
              </a:spcBef>
            </a:pPr>
            <a:endParaRPr lang="en-US" sz="900" dirty="0" smtClean="0"/>
          </a:p>
          <a:p>
            <a:pPr>
              <a:spcBef>
                <a:spcPct val="0"/>
              </a:spcBef>
            </a:pPr>
            <a:r>
              <a:rPr lang="en-US" sz="900" dirty="0" smtClean="0"/>
              <a:t>[</a:t>
            </a:r>
            <a:r>
              <a:rPr lang="en-US" sz="900" dirty="0" err="1" smtClean="0"/>
              <a:t>Decety</a:t>
            </a:r>
            <a:r>
              <a:rPr lang="en-US" sz="900" dirty="0" smtClean="0"/>
              <a:t> J and </a:t>
            </a:r>
            <a:r>
              <a:rPr lang="en-US" sz="900" dirty="0" err="1" smtClean="0"/>
              <a:t>Charminade</a:t>
            </a:r>
            <a:r>
              <a:rPr lang="en-US" sz="900" dirty="0" smtClean="0"/>
              <a:t> T (2003): Neural correlates of feeling sympathy. </a:t>
            </a:r>
            <a:r>
              <a:rPr lang="en-US" sz="900" b="1" dirty="0" err="1" smtClean="0"/>
              <a:t>Neuropsychologia</a:t>
            </a:r>
            <a:r>
              <a:rPr lang="en-US" sz="900" b="1" dirty="0" smtClean="0"/>
              <a:t> </a:t>
            </a:r>
            <a:r>
              <a:rPr lang="en-US" sz="900" dirty="0" smtClean="0"/>
              <a:t>41, 127-138]</a:t>
            </a:r>
          </a:p>
          <a:p>
            <a:pPr>
              <a:spcBef>
                <a:spcPct val="0"/>
              </a:spcBef>
            </a:pPr>
            <a:endParaRPr lang="en-US" sz="900" dirty="0" smtClean="0"/>
          </a:p>
          <a:p>
            <a:pPr>
              <a:spcBef>
                <a:spcPct val="0"/>
              </a:spcBef>
            </a:pPr>
            <a:r>
              <a:rPr lang="en-US" sz="900" dirty="0" smtClean="0"/>
              <a:t>The authors conclude the section on share representation thus:</a:t>
            </a:r>
          </a:p>
          <a:p>
            <a:pPr>
              <a:spcBef>
                <a:spcPct val="0"/>
              </a:spcBef>
            </a:pPr>
            <a:endParaRPr lang="en-US" sz="900" dirty="0" smtClean="0"/>
          </a:p>
          <a:p>
            <a:pPr>
              <a:spcBef>
                <a:spcPct val="0"/>
              </a:spcBef>
            </a:pPr>
            <a:r>
              <a:rPr lang="en-US" sz="900" dirty="0" smtClean="0"/>
              <a:t>There is no specific cortical site for shared representations; their neural underpinnings are widely distributed , and the pattern of activation (and also presumably deactivation) varies according to the processing domain, the particular emotion , and the stored information.</a:t>
            </a:r>
          </a:p>
          <a:p>
            <a:pPr>
              <a:spcBef>
                <a:spcPct val="0"/>
              </a:spcBef>
            </a:pPr>
            <a:endParaRPr lang="en-US" sz="900" dirty="0" smtClean="0"/>
          </a:p>
          <a:p>
            <a:pPr>
              <a:spcBef>
                <a:spcPct val="0"/>
              </a:spcBef>
            </a:pPr>
            <a:r>
              <a:rPr lang="en-US" sz="900" dirty="0" smtClean="0">
                <a:sym typeface="Symbol" pitchFamily="18" charset="2"/>
              </a:rPr>
              <a:t>Ibid.</a:t>
            </a:r>
            <a:endParaRPr lang="en-US" sz="900" dirty="0" smtClean="0"/>
          </a:p>
        </p:txBody>
      </p:sp>
      <p:sp>
        <p:nvSpPr>
          <p:cNvPr id="2181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8083A3B-D9FF-462B-9AA4-3BAA513BF51D}" type="slidenum">
              <a:rPr lang="en-US"/>
              <a:pPr fontAlgn="base">
                <a:spcBef>
                  <a:spcPct val="0"/>
                </a:spcBef>
                <a:spcAft>
                  <a:spcPct val="0"/>
                </a:spcAft>
              </a:pPr>
              <a:t>79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Slide Image Placeholder 1"/>
          <p:cNvSpPr>
            <a:spLocks noGrp="1" noRot="1" noChangeAspect="1" noTextEdit="1"/>
          </p:cNvSpPr>
          <p:nvPr>
            <p:ph type="sldImg"/>
          </p:nvPr>
        </p:nvSpPr>
        <p:spPr bwMode="auto">
          <a:noFill/>
          <a:ln>
            <a:solidFill>
              <a:srgbClr val="000000"/>
            </a:solidFill>
            <a:miter lim="800000"/>
            <a:headEnd/>
            <a:tailEnd/>
          </a:ln>
        </p:spPr>
      </p:sp>
      <p:sp>
        <p:nvSpPr>
          <p:cNvPr id="3276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[READ SLIDE]</a:t>
            </a:r>
          </a:p>
          <a:p>
            <a:pPr>
              <a:spcBef>
                <a:spcPct val="0"/>
              </a:spcBef>
            </a:pPr>
            <a:endParaRPr lang="en-US" smtClean="0"/>
          </a:p>
        </p:txBody>
      </p:sp>
      <p:sp>
        <p:nvSpPr>
          <p:cNvPr id="327684"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557069DE-EFD1-493A-BDA8-BF72C4449F09}" type="slidenum">
              <a:rPr lang="en-US" sz="1200">
                <a:latin typeface="Calibri" pitchFamily="34" charset="0"/>
              </a:rPr>
              <a:pPr algn="r"/>
              <a:t>8</a:t>
            </a:fld>
            <a:endParaRPr lang="en-US" sz="1200">
              <a:latin typeface="Calibri" pitchFamily="34" charset="0"/>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sz="900" dirty="0" err="1" smtClean="0"/>
              <a:t>Decety</a:t>
            </a:r>
            <a:r>
              <a:rPr lang="en-US" sz="900" dirty="0" smtClean="0"/>
              <a:t> and Jackson (2004)</a:t>
            </a:r>
            <a:r>
              <a:rPr lang="en-US" sz="900" dirty="0" smtClean="0">
                <a:sym typeface="Symbol"/>
              </a:rPr>
              <a:t></a:t>
            </a:r>
            <a:r>
              <a:rPr lang="en-US" sz="900" dirty="0" smtClean="0"/>
              <a:t> continue: </a:t>
            </a:r>
          </a:p>
          <a:p>
            <a:pPr fontAlgn="auto">
              <a:spcBef>
                <a:spcPts val="0"/>
              </a:spcBef>
              <a:spcAft>
                <a:spcPts val="0"/>
              </a:spcAft>
              <a:defRPr/>
            </a:pPr>
            <a:endParaRPr lang="en-US" sz="900" dirty="0" smtClean="0"/>
          </a:p>
          <a:p>
            <a:pPr fontAlgn="auto">
              <a:spcBef>
                <a:spcPts val="0"/>
              </a:spcBef>
              <a:spcAft>
                <a:spcPts val="0"/>
              </a:spcAft>
              <a:defRPr/>
            </a:pPr>
            <a:r>
              <a:rPr lang="en-US" sz="900" dirty="0" smtClean="0"/>
              <a:t>There is increasingly clear evidence of a specific developmental link between </a:t>
            </a:r>
            <a:r>
              <a:rPr lang="en-US" sz="900" dirty="0" err="1" smtClean="0"/>
              <a:t>ToM</a:t>
            </a:r>
            <a:r>
              <a:rPr lang="en-US" sz="900" dirty="0" smtClean="0"/>
              <a:t> and improved self control at around the age of 4…. </a:t>
            </a:r>
            <a:r>
              <a:rPr lang="en-US" sz="900" cap="small" dirty="0" smtClean="0"/>
              <a:t>[E]</a:t>
            </a:r>
            <a:r>
              <a:rPr lang="en-US" sz="900" cap="small" dirty="0" err="1" smtClean="0"/>
              <a:t>xecutive</a:t>
            </a:r>
            <a:r>
              <a:rPr lang="en-US" sz="900" cap="small" dirty="0" smtClean="0"/>
              <a:t> functions</a:t>
            </a:r>
            <a:r>
              <a:rPr lang="en-US" sz="900" dirty="0" smtClean="0"/>
              <a:t>, especially inhibitory control, play a crucial enabling role in both the emergence and expression of children’s mental state attribution. Furthermore, it has been demonstrated that the development of cognitive control is related to the maturation of the prefrontal cortex….Bunge, </a:t>
            </a:r>
            <a:r>
              <a:rPr lang="en-US" sz="900" dirty="0" err="1" smtClean="0"/>
              <a:t>Dudukovic</a:t>
            </a:r>
            <a:r>
              <a:rPr lang="en-US" sz="900" dirty="0" smtClean="0"/>
              <a:t>, Thomason, </a:t>
            </a:r>
            <a:r>
              <a:rPr lang="en-US" sz="900" dirty="0" err="1" smtClean="0"/>
              <a:t>Vaidya</a:t>
            </a:r>
            <a:r>
              <a:rPr lang="en-US" sz="900" dirty="0" smtClean="0"/>
              <a:t> and </a:t>
            </a:r>
            <a:r>
              <a:rPr lang="en-US" sz="900" dirty="0" err="1" smtClean="0"/>
              <a:t>Gabrieli</a:t>
            </a:r>
            <a:r>
              <a:rPr lang="en-US" sz="900" dirty="0" smtClean="0"/>
              <a:t> (2002) investigated with </a:t>
            </a:r>
            <a:r>
              <a:rPr lang="en-US" sz="900" dirty="0" err="1" smtClean="0"/>
              <a:t>fMRI</a:t>
            </a:r>
            <a:r>
              <a:rPr lang="en-US" sz="900" dirty="0" smtClean="0"/>
              <a:t> in children (ages 8 to 12) and adults. They found that children were more susceptible to interference and less able to  inhibit inappropriate responses than were adults and that different brain regions were recruited between the two groups. Notably the response inhibition in children was not associated with the right </a:t>
            </a:r>
            <a:r>
              <a:rPr lang="en-US" sz="900" dirty="0" err="1" smtClean="0"/>
              <a:t>ventrolateral</a:t>
            </a:r>
            <a:r>
              <a:rPr lang="en-US" sz="900" dirty="0" smtClean="0"/>
              <a:t> prefrontal cortex as it was in adults….</a:t>
            </a:r>
          </a:p>
          <a:p>
            <a:pPr fontAlgn="auto">
              <a:spcBef>
                <a:spcPts val="0"/>
              </a:spcBef>
              <a:spcAft>
                <a:spcPts val="0"/>
              </a:spcAft>
              <a:defRPr/>
            </a:pPr>
            <a:r>
              <a:rPr lang="en-US" sz="900" dirty="0" smtClean="0"/>
              <a:t>…There is evidence that  a region around the </a:t>
            </a:r>
            <a:r>
              <a:rPr lang="en-US" sz="900" b="1" dirty="0" err="1" smtClean="0"/>
              <a:t>paracingulate</a:t>
            </a:r>
            <a:r>
              <a:rPr lang="en-US" sz="900" b="1" dirty="0" smtClean="0"/>
              <a:t> </a:t>
            </a:r>
            <a:r>
              <a:rPr lang="en-US" sz="900" b="1" dirty="0" err="1" smtClean="0"/>
              <a:t>sulcus</a:t>
            </a:r>
            <a:r>
              <a:rPr lang="en-US" sz="900" b="1" dirty="0" smtClean="0"/>
              <a:t> </a:t>
            </a:r>
            <a:r>
              <a:rPr lang="en-US" sz="900" dirty="0" smtClean="0"/>
              <a:t>in </a:t>
            </a:r>
            <a:r>
              <a:rPr lang="en-US" sz="900" b="1" dirty="0" smtClean="0"/>
              <a:t>the medial PFC </a:t>
            </a:r>
            <a:r>
              <a:rPr lang="en-US" sz="900" dirty="0" smtClean="0"/>
              <a:t>plays a specific role in attribution of intention. This region contains </a:t>
            </a:r>
            <a:r>
              <a:rPr lang="en-US" sz="900" b="1" dirty="0" smtClean="0"/>
              <a:t>spindle cells</a:t>
            </a:r>
            <a:r>
              <a:rPr lang="en-US" sz="900" dirty="0" smtClean="0"/>
              <a:t>…which are thought to be involved in coordinating widely distributed neural activity involving emotion and cognition…. This region has been found to be reliably activated by </a:t>
            </a:r>
            <a:r>
              <a:rPr lang="en-US" sz="900" cap="small" dirty="0" smtClean="0"/>
              <a:t>mentalizing</a:t>
            </a:r>
            <a:r>
              <a:rPr lang="en-US" sz="900" b="1" dirty="0" smtClean="0"/>
              <a:t> </a:t>
            </a:r>
            <a:r>
              <a:rPr lang="en-US" sz="900" dirty="0" smtClean="0"/>
              <a:t>tasks of various cognitive difficulty ranging from:</a:t>
            </a:r>
          </a:p>
          <a:p>
            <a:pPr fontAlgn="auto">
              <a:spcBef>
                <a:spcPts val="0"/>
              </a:spcBef>
              <a:spcAft>
                <a:spcPts val="0"/>
              </a:spcAft>
              <a:buFont typeface="Arial" pitchFamily="34" charset="0"/>
              <a:buChar char="•"/>
              <a:defRPr/>
            </a:pPr>
            <a:r>
              <a:rPr lang="en-US" sz="900" dirty="0" smtClean="0"/>
              <a:t>Judging the emotion in another person’s gaze</a:t>
            </a:r>
          </a:p>
          <a:p>
            <a:pPr fontAlgn="auto">
              <a:spcBef>
                <a:spcPts val="0"/>
              </a:spcBef>
              <a:spcAft>
                <a:spcPts val="0"/>
              </a:spcAft>
              <a:buFont typeface="Arial" pitchFamily="34" charset="0"/>
              <a:buChar char="•"/>
              <a:defRPr/>
            </a:pPr>
            <a:r>
              <a:rPr lang="en-US" sz="900" dirty="0" smtClean="0"/>
              <a:t>Detecting the intention in simple dynamic animations </a:t>
            </a:r>
          </a:p>
          <a:p>
            <a:pPr fontAlgn="auto">
              <a:spcBef>
                <a:spcPts val="0"/>
              </a:spcBef>
              <a:spcAft>
                <a:spcPts val="0"/>
              </a:spcAft>
              <a:buFont typeface="Arial" pitchFamily="34" charset="0"/>
              <a:buChar char="•"/>
              <a:defRPr/>
            </a:pPr>
            <a:r>
              <a:rPr lang="en-US" sz="900" dirty="0" smtClean="0"/>
              <a:t>Attributing intention to cartoon characters, comprehending stories </a:t>
            </a:r>
          </a:p>
          <a:p>
            <a:pPr fontAlgn="auto">
              <a:spcBef>
                <a:spcPts val="0"/>
              </a:spcBef>
              <a:spcAft>
                <a:spcPts val="0"/>
              </a:spcAft>
              <a:buFont typeface="Arial" pitchFamily="34" charset="0"/>
              <a:buChar char="•"/>
              <a:defRPr/>
            </a:pPr>
            <a:r>
              <a:rPr lang="en-US" sz="900" dirty="0" smtClean="0"/>
              <a:t>Detecting social transgression and appreciating humor.</a:t>
            </a:r>
          </a:p>
          <a:p>
            <a:pPr fontAlgn="auto">
              <a:spcBef>
                <a:spcPts val="0"/>
              </a:spcBef>
              <a:spcAft>
                <a:spcPts val="0"/>
              </a:spcAft>
              <a:buFont typeface="Arial" pitchFamily="34" charset="0"/>
              <a:buChar char="•"/>
              <a:defRPr/>
            </a:pPr>
            <a:endParaRPr lang="en-US" sz="900" dirty="0" smtClean="0"/>
          </a:p>
          <a:p>
            <a:pPr fontAlgn="auto">
              <a:spcBef>
                <a:spcPts val="0"/>
              </a:spcBef>
              <a:spcAft>
                <a:spcPts val="0"/>
              </a:spcAft>
              <a:buFont typeface="Arial" pitchFamily="34" charset="0"/>
              <a:buNone/>
              <a:defRPr/>
            </a:pPr>
            <a:r>
              <a:rPr lang="en-US" sz="900" dirty="0" smtClean="0">
                <a:sym typeface="Symbol"/>
              </a:rPr>
              <a:t>Ibid.</a:t>
            </a:r>
            <a:endParaRPr lang="en-US" dirty="0"/>
          </a:p>
        </p:txBody>
      </p:sp>
      <p:sp>
        <p:nvSpPr>
          <p:cNvPr id="2191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3908F00-0BEF-4922-856B-8922E3D42342}" type="slidenum">
              <a:rPr lang="en-US"/>
              <a:pPr fontAlgn="base">
                <a:spcBef>
                  <a:spcPct val="0"/>
                </a:spcBef>
                <a:spcAft>
                  <a:spcPct val="0"/>
                </a:spcAft>
              </a:pPr>
              <a:t>80</a:t>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buFont typeface="Arial" pitchFamily="34" charset="0"/>
              <a:buChar char="•"/>
              <a:defRPr/>
            </a:pPr>
            <a:endParaRPr lang="en-US" sz="900" dirty="0" smtClean="0"/>
          </a:p>
          <a:p>
            <a:pPr fontAlgn="auto">
              <a:spcBef>
                <a:spcPts val="0"/>
              </a:spcBef>
              <a:spcAft>
                <a:spcPts val="0"/>
              </a:spcAft>
              <a:defRPr/>
            </a:pPr>
            <a:r>
              <a:rPr lang="en-US" sz="900" dirty="0" smtClean="0"/>
              <a:t>Using </a:t>
            </a:r>
            <a:r>
              <a:rPr lang="en-US" sz="900" dirty="0" err="1" smtClean="0"/>
              <a:t>fMRI</a:t>
            </a:r>
            <a:r>
              <a:rPr lang="en-US" sz="900" dirty="0" smtClean="0"/>
              <a:t>, Fink et al (1996) found activation of a right hemispheric network of </a:t>
            </a:r>
            <a:r>
              <a:rPr lang="en-US" sz="900" dirty="0" err="1" smtClean="0"/>
              <a:t>temporomesial</a:t>
            </a:r>
            <a:r>
              <a:rPr lang="en-US" sz="900" dirty="0" smtClean="0"/>
              <a:t> (including the </a:t>
            </a:r>
            <a:r>
              <a:rPr lang="en-US" sz="900" b="1" dirty="0" smtClean="0"/>
              <a:t>amygdala </a:t>
            </a:r>
            <a:r>
              <a:rPr lang="en-US" sz="900" dirty="0" smtClean="0"/>
              <a:t>and </a:t>
            </a:r>
            <a:r>
              <a:rPr lang="en-US" sz="900" b="1" dirty="0" smtClean="0"/>
              <a:t>hippocampus</a:t>
            </a:r>
            <a:r>
              <a:rPr lang="en-US" sz="900" dirty="0" smtClean="0"/>
              <a:t>) </a:t>
            </a:r>
            <a:r>
              <a:rPr lang="en-US" sz="900" b="1" dirty="0" smtClean="0"/>
              <a:t>posterior </a:t>
            </a:r>
            <a:r>
              <a:rPr lang="en-US" sz="900" b="1" dirty="0" err="1" smtClean="0"/>
              <a:t>cingulate</a:t>
            </a:r>
            <a:r>
              <a:rPr lang="en-US" sz="900" dirty="0" smtClean="0"/>
              <a:t>, </a:t>
            </a:r>
            <a:r>
              <a:rPr lang="en-US" sz="900" b="1" dirty="0" smtClean="0"/>
              <a:t>prefrontal right </a:t>
            </a:r>
            <a:r>
              <a:rPr lang="en-US" sz="900" b="1" dirty="0" err="1" smtClean="0"/>
              <a:t>insula</a:t>
            </a:r>
            <a:r>
              <a:rPr lang="en-US" sz="900" b="1" dirty="0" smtClean="0"/>
              <a:t> </a:t>
            </a:r>
            <a:r>
              <a:rPr lang="en-US" sz="900" dirty="0" smtClean="0"/>
              <a:t>and </a:t>
            </a:r>
            <a:r>
              <a:rPr lang="en-US" sz="900" b="1" dirty="0" smtClean="0"/>
              <a:t>prefrontal regions </a:t>
            </a:r>
            <a:r>
              <a:rPr lang="en-US" sz="900" dirty="0" smtClean="0"/>
              <a:t>during presentation of personal </a:t>
            </a:r>
            <a:r>
              <a:rPr lang="en-US" sz="900" cap="small" dirty="0" smtClean="0"/>
              <a:t>autobiographical memories </a:t>
            </a:r>
            <a:r>
              <a:rPr lang="en-US" sz="900" dirty="0" smtClean="0"/>
              <a:t>versus impersonal statements. Two functional imaging studies have reported specific increase in activity  in the </a:t>
            </a:r>
            <a:r>
              <a:rPr lang="en-US" sz="900" b="1" dirty="0" smtClean="0"/>
              <a:t>MPFC </a:t>
            </a:r>
            <a:r>
              <a:rPr lang="en-US" sz="900" dirty="0" smtClean="0"/>
              <a:t>and </a:t>
            </a:r>
            <a:r>
              <a:rPr lang="en-US" sz="900" b="1" dirty="0" smtClean="0"/>
              <a:t>posterior </a:t>
            </a:r>
            <a:r>
              <a:rPr lang="en-US" sz="900" b="1" dirty="0" err="1" smtClean="0"/>
              <a:t>cingulate</a:t>
            </a:r>
            <a:r>
              <a:rPr lang="en-US" sz="900" b="1" dirty="0" smtClean="0"/>
              <a:t> </a:t>
            </a:r>
            <a:r>
              <a:rPr lang="en-US" sz="900" dirty="0" smtClean="0"/>
              <a:t>during tasks that involved self reflection (</a:t>
            </a:r>
            <a:r>
              <a:rPr lang="en-US" sz="900" dirty="0" err="1" smtClean="0"/>
              <a:t>Gusnard</a:t>
            </a:r>
            <a:r>
              <a:rPr lang="en-US" sz="900" dirty="0" smtClean="0"/>
              <a:t>, </a:t>
            </a:r>
            <a:r>
              <a:rPr lang="en-US" sz="900" dirty="0" err="1" smtClean="0"/>
              <a:t>Akbudak</a:t>
            </a:r>
            <a:r>
              <a:rPr lang="en-US" sz="900" dirty="0" smtClean="0"/>
              <a:t>, </a:t>
            </a:r>
            <a:r>
              <a:rPr lang="en-US" sz="900" dirty="0" err="1" smtClean="0"/>
              <a:t>Shulman</a:t>
            </a:r>
            <a:r>
              <a:rPr lang="en-US" sz="900" dirty="0" smtClean="0"/>
              <a:t> &amp; </a:t>
            </a:r>
            <a:r>
              <a:rPr lang="en-US" sz="900" dirty="0" err="1" smtClean="0"/>
              <a:t>Raichle</a:t>
            </a:r>
            <a:r>
              <a:rPr lang="en-US" sz="900" dirty="0" smtClean="0"/>
              <a:t>, 2001; Johnson et al, 2002).</a:t>
            </a:r>
          </a:p>
          <a:p>
            <a:pPr fontAlgn="auto">
              <a:spcBef>
                <a:spcPts val="0"/>
              </a:spcBef>
              <a:spcAft>
                <a:spcPts val="0"/>
              </a:spcAft>
              <a:defRPr/>
            </a:pPr>
            <a:endParaRPr lang="en-US" sz="900" dirty="0" smtClean="0"/>
          </a:p>
          <a:p>
            <a:pPr fontAlgn="auto">
              <a:spcBef>
                <a:spcPts val="0"/>
              </a:spcBef>
              <a:spcAft>
                <a:spcPts val="0"/>
              </a:spcAft>
              <a:defRPr/>
            </a:pPr>
            <a:r>
              <a:rPr lang="en-US" sz="900" dirty="0" smtClean="0"/>
              <a:t>[</a:t>
            </a:r>
            <a:r>
              <a:rPr lang="en-US" sz="900" dirty="0" err="1" smtClean="0"/>
              <a:t>Gusnard</a:t>
            </a:r>
            <a:r>
              <a:rPr lang="en-US" sz="900" dirty="0" smtClean="0"/>
              <a:t> D, </a:t>
            </a:r>
            <a:r>
              <a:rPr lang="en-US" sz="900" dirty="0" err="1" smtClean="0"/>
              <a:t>Akbudak</a:t>
            </a:r>
            <a:r>
              <a:rPr lang="en-US" sz="900" dirty="0" smtClean="0"/>
              <a:t> E, </a:t>
            </a:r>
            <a:r>
              <a:rPr lang="en-US" sz="900" dirty="0" err="1" smtClean="0"/>
              <a:t>Shulman</a:t>
            </a:r>
            <a:r>
              <a:rPr lang="en-US" sz="900" dirty="0" smtClean="0"/>
              <a:t> G, </a:t>
            </a:r>
            <a:r>
              <a:rPr lang="en-US" sz="900" dirty="0" err="1" smtClean="0"/>
              <a:t>Raichle</a:t>
            </a:r>
            <a:r>
              <a:rPr lang="en-US" sz="900" dirty="0" smtClean="0"/>
              <a:t> M (2001): Medial prefrontal cortex and self-referential mental activity: relationship to a default mode of brain function. </a:t>
            </a:r>
            <a:r>
              <a:rPr lang="en-US" sz="900" b="1" dirty="0" smtClean="0"/>
              <a:t>Proceedings of the National Academy of Sciences, USA. </a:t>
            </a:r>
            <a:r>
              <a:rPr lang="en-US" sz="900" dirty="0" smtClean="0"/>
              <a:t>98, 4259-4264; </a:t>
            </a:r>
          </a:p>
          <a:p>
            <a:pPr fontAlgn="auto">
              <a:spcBef>
                <a:spcPts val="0"/>
              </a:spcBef>
              <a:spcAft>
                <a:spcPts val="0"/>
              </a:spcAft>
              <a:defRPr/>
            </a:pPr>
            <a:r>
              <a:rPr lang="en-US" sz="900" dirty="0" smtClean="0"/>
              <a:t>Johnson S, Baxter L, Wilder L, Pipe J, </a:t>
            </a:r>
            <a:r>
              <a:rPr lang="en-US" sz="900" dirty="0" err="1" smtClean="0"/>
              <a:t>Heiserman</a:t>
            </a:r>
            <a:r>
              <a:rPr lang="en-US" sz="900" dirty="0" smtClean="0"/>
              <a:t> J, and </a:t>
            </a:r>
            <a:r>
              <a:rPr lang="en-US" sz="900" dirty="0" err="1" smtClean="0"/>
              <a:t>Prigatano</a:t>
            </a:r>
            <a:r>
              <a:rPr lang="en-US" sz="900" dirty="0" smtClean="0"/>
              <a:t> G (2002): Neural correlates of self reflection. </a:t>
            </a:r>
            <a:r>
              <a:rPr lang="en-US" sz="900" b="1" dirty="0" smtClean="0"/>
              <a:t>Brain.</a:t>
            </a:r>
            <a:r>
              <a:rPr lang="en-US" sz="900" dirty="0" smtClean="0"/>
              <a:t> 125, 1808-1814.]</a:t>
            </a:r>
          </a:p>
          <a:p>
            <a:pPr fontAlgn="auto">
              <a:spcBef>
                <a:spcPts val="0"/>
              </a:spcBef>
              <a:spcAft>
                <a:spcPts val="0"/>
              </a:spcAft>
              <a:defRPr/>
            </a:pPr>
            <a:endParaRPr lang="en-US" sz="900" dirty="0" smtClean="0"/>
          </a:p>
          <a:p>
            <a:pPr fontAlgn="auto">
              <a:spcBef>
                <a:spcPts val="0"/>
              </a:spcBef>
              <a:spcAft>
                <a:spcPts val="0"/>
              </a:spcAft>
              <a:defRPr/>
            </a:pPr>
            <a:r>
              <a:rPr lang="en-US" sz="900" dirty="0" smtClean="0"/>
              <a:t>An </a:t>
            </a:r>
            <a:r>
              <a:rPr lang="en-US" sz="900" dirty="0" err="1" smtClean="0"/>
              <a:t>fMRI</a:t>
            </a:r>
            <a:r>
              <a:rPr lang="en-US" sz="900" dirty="0" smtClean="0"/>
              <a:t> experiment demonstrated that the </a:t>
            </a:r>
            <a:r>
              <a:rPr lang="en-US" sz="900" dirty="0" err="1" smtClean="0"/>
              <a:t>neurodynamic</a:t>
            </a:r>
            <a:r>
              <a:rPr lang="en-US" sz="900" dirty="0" smtClean="0"/>
              <a:t> activity starts earlier in a number of cortical regions involved in motor control when the participants made judgments about their own actions versus those of others (</a:t>
            </a:r>
            <a:r>
              <a:rPr lang="en-US" sz="900" dirty="0" err="1" smtClean="0"/>
              <a:t>Grezes</a:t>
            </a:r>
            <a:r>
              <a:rPr lang="en-US" sz="900" dirty="0" smtClean="0"/>
              <a:t> , </a:t>
            </a:r>
            <a:r>
              <a:rPr lang="en-US" sz="900" dirty="0" err="1" smtClean="0"/>
              <a:t>Frith</a:t>
            </a:r>
            <a:r>
              <a:rPr lang="en-US" sz="900" dirty="0" smtClean="0"/>
              <a:t>  and </a:t>
            </a:r>
            <a:r>
              <a:rPr lang="en-US" sz="900" dirty="0" err="1" smtClean="0"/>
              <a:t>Passingham</a:t>
            </a:r>
            <a:r>
              <a:rPr lang="en-US" sz="900" dirty="0" smtClean="0"/>
              <a:t>, 2004)</a:t>
            </a:r>
          </a:p>
          <a:p>
            <a:pPr fontAlgn="auto">
              <a:spcBef>
                <a:spcPts val="0"/>
              </a:spcBef>
              <a:spcAft>
                <a:spcPts val="0"/>
              </a:spcAft>
              <a:defRPr/>
            </a:pPr>
            <a:endParaRPr lang="en-US" sz="900" dirty="0" smtClean="0"/>
          </a:p>
          <a:p>
            <a:pPr fontAlgn="auto">
              <a:spcBef>
                <a:spcPts val="0"/>
              </a:spcBef>
              <a:spcAft>
                <a:spcPts val="0"/>
              </a:spcAft>
              <a:defRPr/>
            </a:pPr>
            <a:r>
              <a:rPr lang="en-US" sz="900" dirty="0" smtClean="0"/>
              <a:t>[ </a:t>
            </a:r>
            <a:r>
              <a:rPr lang="en-US" sz="900" dirty="0" err="1" smtClean="0"/>
              <a:t>Grezes</a:t>
            </a:r>
            <a:r>
              <a:rPr lang="en-US" sz="900" dirty="0" smtClean="0"/>
              <a:t> J </a:t>
            </a:r>
            <a:r>
              <a:rPr lang="en-US" sz="900" dirty="0" err="1" smtClean="0"/>
              <a:t>Frith</a:t>
            </a:r>
            <a:r>
              <a:rPr lang="en-US" sz="900" dirty="0" smtClean="0"/>
              <a:t> C, and </a:t>
            </a:r>
            <a:r>
              <a:rPr lang="en-US" sz="900" dirty="0" err="1" smtClean="0"/>
              <a:t>Passinghan</a:t>
            </a:r>
            <a:r>
              <a:rPr lang="en-US" sz="900" dirty="0" smtClean="0"/>
              <a:t> R (2004): </a:t>
            </a:r>
            <a:r>
              <a:rPr lang="en-US" sz="900" dirty="0" err="1" smtClean="0"/>
              <a:t>Infering</a:t>
            </a:r>
            <a:r>
              <a:rPr lang="en-US" sz="900" dirty="0" smtClean="0"/>
              <a:t> false  beliefs from the actions of oneself and others: an </a:t>
            </a:r>
            <a:r>
              <a:rPr lang="en-US" sz="900" dirty="0" err="1" smtClean="0"/>
              <a:t>fMRI</a:t>
            </a:r>
            <a:r>
              <a:rPr lang="en-US" sz="900" dirty="0" smtClean="0"/>
              <a:t> study . </a:t>
            </a:r>
            <a:r>
              <a:rPr lang="en-US" sz="900" b="1" dirty="0" err="1" smtClean="0"/>
              <a:t>Neuroimage</a:t>
            </a:r>
            <a:r>
              <a:rPr lang="en-US" sz="900" b="1" dirty="0" smtClean="0"/>
              <a:t>.</a:t>
            </a:r>
            <a:r>
              <a:rPr lang="en-US" sz="900" dirty="0" smtClean="0"/>
              <a:t> 21, 744-750.]</a:t>
            </a:r>
          </a:p>
          <a:p>
            <a:pPr fontAlgn="auto">
              <a:spcBef>
                <a:spcPts val="0"/>
              </a:spcBef>
              <a:spcAft>
                <a:spcPts val="0"/>
              </a:spcAft>
              <a:defRPr/>
            </a:pPr>
            <a:endParaRPr lang="en-US" sz="900" dirty="0" smtClean="0"/>
          </a:p>
          <a:p>
            <a:pPr fontAlgn="auto">
              <a:spcBef>
                <a:spcPts val="0"/>
              </a:spcBef>
              <a:spcAft>
                <a:spcPts val="0"/>
              </a:spcAft>
              <a:defRPr/>
            </a:pPr>
            <a:r>
              <a:rPr lang="en-US" sz="900" dirty="0" smtClean="0">
                <a:sym typeface="Symbol"/>
              </a:rPr>
              <a:t></a:t>
            </a:r>
            <a:r>
              <a:rPr lang="en-US" sz="900" dirty="0" smtClean="0"/>
              <a:t>Ibid.</a:t>
            </a:r>
          </a:p>
          <a:p>
            <a:pPr fontAlgn="auto">
              <a:spcBef>
                <a:spcPts val="0"/>
              </a:spcBef>
              <a:spcAft>
                <a:spcPts val="0"/>
              </a:spcAft>
              <a:defRPr/>
            </a:pPr>
            <a:endParaRPr lang="en-US" sz="900" dirty="0" smtClean="0"/>
          </a:p>
          <a:p>
            <a:pPr fontAlgn="auto">
              <a:spcBef>
                <a:spcPts val="0"/>
              </a:spcBef>
              <a:spcAft>
                <a:spcPts val="0"/>
              </a:spcAft>
              <a:defRPr/>
            </a:pPr>
            <a:r>
              <a:rPr lang="en-US" sz="900" dirty="0" smtClean="0"/>
              <a:t>Elsewhere, </a:t>
            </a:r>
            <a:r>
              <a:rPr lang="en-US" sz="900" dirty="0" err="1" smtClean="0"/>
              <a:t>Decety</a:t>
            </a:r>
            <a:r>
              <a:rPr lang="en-US" sz="900" dirty="0" smtClean="0"/>
              <a:t>  and </a:t>
            </a:r>
            <a:r>
              <a:rPr lang="en-US" sz="900" dirty="0" err="1" smtClean="0"/>
              <a:t>Moriguchi</a:t>
            </a:r>
            <a:r>
              <a:rPr lang="en-US" sz="900" dirty="0" smtClean="0"/>
              <a:t>(2007) emphasize the importance of the right inferior parietal cortex , in conjunction with </a:t>
            </a:r>
            <a:r>
              <a:rPr lang="en-US" sz="900" dirty="0" err="1" smtClean="0"/>
              <a:t>prefrontatl</a:t>
            </a:r>
            <a:r>
              <a:rPr lang="en-US" sz="900" dirty="0" smtClean="0"/>
              <a:t> areas and the </a:t>
            </a:r>
            <a:r>
              <a:rPr lang="en-US" sz="900" dirty="0" err="1" smtClean="0"/>
              <a:t>insula</a:t>
            </a:r>
            <a:r>
              <a:rPr lang="en-US" sz="900" dirty="0" smtClean="0"/>
              <a:t> as critical in distinguishing self from others. </a:t>
            </a:r>
          </a:p>
          <a:p>
            <a:pPr fontAlgn="auto">
              <a:spcBef>
                <a:spcPts val="0"/>
              </a:spcBef>
              <a:spcAft>
                <a:spcPts val="0"/>
              </a:spcAft>
              <a:defRPr/>
            </a:pPr>
            <a:endParaRPr lang="en-US" sz="900" dirty="0" smtClean="0"/>
          </a:p>
          <a:p>
            <a:pPr fontAlgn="auto">
              <a:spcBef>
                <a:spcPts val="0"/>
              </a:spcBef>
              <a:spcAft>
                <a:spcPts val="0"/>
              </a:spcAft>
              <a:defRPr/>
            </a:pPr>
            <a:r>
              <a:rPr lang="en-US" sz="900" dirty="0" smtClean="0"/>
              <a:t>{</a:t>
            </a:r>
            <a:r>
              <a:rPr lang="en-US" sz="900" i="1" dirty="0" smtClean="0"/>
              <a:t>Reference: </a:t>
            </a:r>
            <a:r>
              <a:rPr lang="en-US" sz="900" dirty="0" err="1" smtClean="0"/>
              <a:t>Decety</a:t>
            </a:r>
            <a:r>
              <a:rPr lang="en-US" sz="900" dirty="0" smtClean="0"/>
              <a:t> J and </a:t>
            </a:r>
            <a:r>
              <a:rPr lang="en-US" sz="900" dirty="0" err="1" smtClean="0"/>
              <a:t>Moriguchi</a:t>
            </a:r>
            <a:r>
              <a:rPr lang="en-US" sz="900" dirty="0" smtClean="0"/>
              <a:t> Y (2007): The empathic brain and its dysfunction in psychiatric populations: implications for intervention across different clinical conditions. </a:t>
            </a:r>
            <a:r>
              <a:rPr lang="en-US" sz="900" b="1" dirty="0" err="1" smtClean="0"/>
              <a:t>BioPsychoSocial</a:t>
            </a:r>
            <a:r>
              <a:rPr lang="en-US" sz="900" b="1" dirty="0" smtClean="0"/>
              <a:t> Medicine </a:t>
            </a:r>
            <a:r>
              <a:rPr lang="en-US" sz="900" dirty="0" smtClean="0"/>
              <a:t>1;22}</a:t>
            </a:r>
            <a:endParaRPr lang="en-US" sz="900" i="1" dirty="0" smtClean="0"/>
          </a:p>
          <a:p>
            <a:pPr fontAlgn="auto">
              <a:spcBef>
                <a:spcPts val="0"/>
              </a:spcBef>
              <a:spcAft>
                <a:spcPts val="0"/>
              </a:spcAft>
              <a:defRPr/>
            </a:pPr>
            <a:endParaRPr lang="en-US" sz="900" dirty="0" smtClean="0"/>
          </a:p>
          <a:p>
            <a:pPr fontAlgn="auto">
              <a:spcBef>
                <a:spcPts val="0"/>
              </a:spcBef>
              <a:spcAft>
                <a:spcPts val="0"/>
              </a:spcAft>
              <a:defRPr/>
            </a:pPr>
            <a:endParaRPr lang="en-US" sz="900" dirty="0" smtClean="0"/>
          </a:p>
          <a:p>
            <a:pPr fontAlgn="auto">
              <a:spcBef>
                <a:spcPts val="0"/>
              </a:spcBef>
              <a:spcAft>
                <a:spcPts val="0"/>
              </a:spcAft>
              <a:buFont typeface="Arial" pitchFamily="34" charset="0"/>
              <a:buChar char="•"/>
              <a:defRPr/>
            </a:pPr>
            <a:endParaRPr lang="en-US" sz="900" dirty="0" smtClean="0"/>
          </a:p>
          <a:p>
            <a:pPr fontAlgn="auto">
              <a:spcBef>
                <a:spcPts val="0"/>
              </a:spcBef>
              <a:spcAft>
                <a:spcPts val="0"/>
              </a:spcAft>
              <a:buFont typeface="Arial" pitchFamily="34" charset="0"/>
              <a:buNone/>
              <a:defRPr/>
            </a:pPr>
            <a:endParaRPr lang="en-US" dirty="0"/>
          </a:p>
        </p:txBody>
      </p:sp>
      <p:sp>
        <p:nvSpPr>
          <p:cNvPr id="2201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EA6EBBE-9BBD-4C79-B03F-D5A5C83C1A3A}" type="slidenum">
              <a:rPr lang="en-US"/>
              <a:pPr fontAlgn="base">
                <a:spcBef>
                  <a:spcPct val="0"/>
                </a:spcBef>
                <a:spcAft>
                  <a:spcPct val="0"/>
                </a:spcAft>
              </a:pPr>
              <a:t>81</a:t>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85000" lnSpcReduction="20000"/>
          </a:bodyPr>
          <a:lstStyle/>
          <a:p>
            <a:pPr fontAlgn="auto">
              <a:spcBef>
                <a:spcPts val="0"/>
              </a:spcBef>
              <a:spcAft>
                <a:spcPts val="0"/>
              </a:spcAft>
              <a:defRPr/>
            </a:pPr>
            <a:r>
              <a:rPr lang="en-US" dirty="0" err="1" smtClean="0"/>
              <a:t>Decety</a:t>
            </a:r>
            <a:r>
              <a:rPr lang="en-US" dirty="0" smtClean="0"/>
              <a:t> and Jackson (2004)</a:t>
            </a:r>
            <a:r>
              <a:rPr lang="en-US" dirty="0" smtClean="0">
                <a:sym typeface="Symbol"/>
              </a:rPr>
              <a:t></a:t>
            </a:r>
            <a:r>
              <a:rPr lang="en-US" dirty="0" smtClean="0"/>
              <a:t> summarize:</a:t>
            </a:r>
          </a:p>
          <a:p>
            <a:pPr fontAlgn="auto">
              <a:spcBef>
                <a:spcPts val="0"/>
              </a:spcBef>
              <a:spcAft>
                <a:spcPts val="0"/>
              </a:spcAft>
              <a:defRPr/>
            </a:pPr>
            <a:r>
              <a:rPr lang="en-US" dirty="0" smtClean="0"/>
              <a:t>  A series of three </a:t>
            </a:r>
            <a:r>
              <a:rPr lang="en-US" dirty="0" err="1" smtClean="0"/>
              <a:t>neuroimaging</a:t>
            </a:r>
            <a:r>
              <a:rPr lang="en-US" dirty="0" smtClean="0"/>
              <a:t> studies of healthy volunteers investigating the neural under-pinning of </a:t>
            </a:r>
            <a:r>
              <a:rPr lang="en-US" cap="small" dirty="0" smtClean="0"/>
              <a:t>perspective taking</a:t>
            </a:r>
            <a:r>
              <a:rPr lang="en-US" dirty="0" smtClean="0"/>
              <a:t> in three different modalities (i.e. </a:t>
            </a:r>
            <a:r>
              <a:rPr lang="en-US" dirty="0" err="1" smtClean="0"/>
              <a:t>motoric</a:t>
            </a:r>
            <a:r>
              <a:rPr lang="en-US" dirty="0" smtClean="0"/>
              <a:t>, conceptual, and emotional) of self-other representations. In a first study, participants </a:t>
            </a:r>
            <a:r>
              <a:rPr lang="en-US" b="1" dirty="0" smtClean="0"/>
              <a:t> </a:t>
            </a:r>
            <a:r>
              <a:rPr lang="en-US" dirty="0" smtClean="0"/>
              <a:t>were scanned while they were asked to either imagine themselves performing a variety of everyday actions (e.g. winding up a watch) or imaging the experimenter doing similar actions (Ruby and </a:t>
            </a:r>
            <a:r>
              <a:rPr lang="en-US" dirty="0" err="1" smtClean="0"/>
              <a:t>Decety</a:t>
            </a:r>
            <a:r>
              <a:rPr lang="en-US" dirty="0" smtClean="0"/>
              <a:t>, 2001). Both conditions were associated with common activation in the </a:t>
            </a:r>
            <a:r>
              <a:rPr lang="en-US" b="1" dirty="0" smtClean="0"/>
              <a:t>SMA</a:t>
            </a:r>
            <a:r>
              <a:rPr lang="en-US" dirty="0" smtClean="0"/>
              <a:t>, </a:t>
            </a:r>
            <a:r>
              <a:rPr lang="en-US" b="1" dirty="0" err="1" smtClean="0"/>
              <a:t>premotor</a:t>
            </a:r>
            <a:r>
              <a:rPr lang="en-US" b="1" dirty="0" smtClean="0"/>
              <a:t> cortex </a:t>
            </a:r>
            <a:r>
              <a:rPr lang="en-US" dirty="0" smtClean="0"/>
              <a:t>and </a:t>
            </a:r>
            <a:r>
              <a:rPr lang="en-US" b="1" dirty="0" err="1" smtClean="0"/>
              <a:t>occipito</a:t>
            </a:r>
            <a:r>
              <a:rPr lang="en-US" b="1" dirty="0" smtClean="0"/>
              <a:t>-temporal </a:t>
            </a:r>
            <a:r>
              <a:rPr lang="en-US" dirty="0" smtClean="0"/>
              <a:t>region.</a:t>
            </a:r>
            <a:r>
              <a:rPr lang="en-US" b="1" dirty="0" smtClean="0"/>
              <a:t>  </a:t>
            </a:r>
            <a:r>
              <a:rPr lang="en-US" dirty="0" smtClean="0"/>
              <a:t>This network corresponds to the shared motor representations between the self and the other. Taking the perspective of the other to simulate his or her behavior resulted in selective activation of the </a:t>
            </a:r>
            <a:r>
              <a:rPr lang="en-US" b="1" dirty="0" err="1" smtClean="0"/>
              <a:t>frontopolar</a:t>
            </a:r>
            <a:r>
              <a:rPr lang="en-US" b="1" dirty="0" smtClean="0"/>
              <a:t> cortex </a:t>
            </a:r>
            <a:r>
              <a:rPr lang="en-US" dirty="0" smtClean="0"/>
              <a:t>and </a:t>
            </a:r>
            <a:r>
              <a:rPr lang="en-US" b="1" dirty="0" smtClean="0"/>
              <a:t>right IPL. </a:t>
            </a:r>
          </a:p>
          <a:p>
            <a:pPr fontAlgn="auto">
              <a:spcBef>
                <a:spcPts val="0"/>
              </a:spcBef>
              <a:spcAft>
                <a:spcPts val="0"/>
              </a:spcAft>
              <a:defRPr/>
            </a:pPr>
            <a:r>
              <a:rPr lang="en-US" b="1" dirty="0" smtClean="0"/>
              <a:t>    </a:t>
            </a:r>
            <a:r>
              <a:rPr lang="en-US" dirty="0" smtClean="0"/>
              <a:t>In a second study, medical students were shown a series of affirmative health-related sentences (e.g. taking an antibiotic drugs causes general fatigue) and were asked to judge their truth either according to their own perspective (i.e. as experts in medical knowledge) or according to the perspective of a layperson (Ruby and </a:t>
            </a:r>
            <a:r>
              <a:rPr lang="en-US" dirty="0" err="1" smtClean="0"/>
              <a:t>Decety</a:t>
            </a:r>
            <a:r>
              <a:rPr lang="en-US" dirty="0" smtClean="0"/>
              <a:t>, 2003). Although not statistically significant there was a tendency for response times to be slightly greater when the participants answered the question with the perspective of a layperson. The set of activated regions recruited when the participants put themselves in the shoes of a layperson included the </a:t>
            </a:r>
            <a:r>
              <a:rPr lang="en-US" b="1" dirty="0" smtClean="0"/>
              <a:t>medial PFC</a:t>
            </a:r>
            <a:r>
              <a:rPr lang="en-US" dirty="0" smtClean="0"/>
              <a:t>, the </a:t>
            </a:r>
            <a:r>
              <a:rPr lang="en-US" b="1" dirty="0" err="1" smtClean="0"/>
              <a:t>frontopolar</a:t>
            </a:r>
            <a:r>
              <a:rPr lang="en-US" dirty="0" smtClean="0"/>
              <a:t> and </a:t>
            </a:r>
            <a:r>
              <a:rPr lang="en-US" b="1" dirty="0" smtClean="0"/>
              <a:t>right IPL.</a:t>
            </a:r>
          </a:p>
          <a:p>
            <a:pPr fontAlgn="auto">
              <a:spcBef>
                <a:spcPts val="0"/>
              </a:spcBef>
              <a:spcAft>
                <a:spcPts val="0"/>
              </a:spcAft>
              <a:defRPr/>
            </a:pPr>
            <a:r>
              <a:rPr lang="en-US" b="1" dirty="0" smtClean="0"/>
              <a:t>    </a:t>
            </a:r>
            <a:r>
              <a:rPr lang="en-US" dirty="0" smtClean="0"/>
              <a:t> In a third study, the participants were presented with short written sentences that depicted real –life situations (e.g. someone opens the toilet door that you have forgotten to lock), which are likely to induce social emotions (e.g. shame, guilt, pride) or other situations that are emotionally neutral (Ruby and </a:t>
            </a:r>
            <a:r>
              <a:rPr lang="en-US" dirty="0" err="1" smtClean="0"/>
              <a:t>Decety</a:t>
            </a:r>
            <a:r>
              <a:rPr lang="en-US" dirty="0" smtClean="0"/>
              <a:t>, 2004). They were asked to imagine how they would feel if they were in those situations , and how their mother would feel in those situations, The mother was chosen as the target of empathy because she was the participants’ best known person. Like in the previous experiment, a slight increase in the response times was observed when participants imagined the reaction of their mother elicited by neutral situations as compared to their own reactions. Reaction times were statistically greater when the subjects imagined emotion-laden situations, both from their own perspective and the perspective of their mothers. Activation was detected in the </a:t>
            </a:r>
            <a:r>
              <a:rPr lang="en-US" b="1" dirty="0" err="1" smtClean="0"/>
              <a:t>frontopolar</a:t>
            </a:r>
            <a:r>
              <a:rPr lang="en-US" b="1" dirty="0" smtClean="0"/>
              <a:t> cortex</a:t>
            </a:r>
            <a:r>
              <a:rPr lang="en-US" dirty="0" smtClean="0"/>
              <a:t>, the </a:t>
            </a:r>
            <a:r>
              <a:rPr lang="en-US" b="1" dirty="0" smtClean="0"/>
              <a:t>VMPFC </a:t>
            </a:r>
            <a:r>
              <a:rPr lang="en-US" dirty="0" smtClean="0"/>
              <a:t>the </a:t>
            </a:r>
            <a:r>
              <a:rPr lang="en-US" b="1" dirty="0" smtClean="0"/>
              <a:t>MPFC</a:t>
            </a:r>
            <a:r>
              <a:rPr lang="en-US" dirty="0" smtClean="0"/>
              <a:t> </a:t>
            </a:r>
            <a:r>
              <a:rPr lang="en-US" dirty="0" err="1" smtClean="0"/>
              <a:t>anfd</a:t>
            </a:r>
            <a:r>
              <a:rPr lang="en-US" dirty="0" smtClean="0"/>
              <a:t> the </a:t>
            </a:r>
            <a:r>
              <a:rPr lang="en-US" b="1" dirty="0" smtClean="0"/>
              <a:t>Right IPL</a:t>
            </a:r>
            <a:r>
              <a:rPr lang="en-US" dirty="0" smtClean="0"/>
              <a:t>. When the participants adopted the perspective of their mother, regardless of the affective content of the situation depicted. Cortical regions involved  in emotion processing were found activated in the conditions that integrated emotion laden situations, including the </a:t>
            </a:r>
            <a:r>
              <a:rPr lang="en-US" b="1" dirty="0" err="1" smtClean="0"/>
              <a:t>amygdala</a:t>
            </a:r>
            <a:r>
              <a:rPr lang="en-US" dirty="0" smtClean="0"/>
              <a:t> and the </a:t>
            </a:r>
            <a:r>
              <a:rPr lang="en-US" b="1" dirty="0" smtClean="0"/>
              <a:t>temporal poles</a:t>
            </a:r>
            <a:r>
              <a:rPr lang="en-US" dirty="0" smtClean="0"/>
              <a:t>.</a:t>
            </a:r>
          </a:p>
          <a:p>
            <a:pPr fontAlgn="auto">
              <a:spcBef>
                <a:spcPts val="0"/>
              </a:spcBef>
              <a:spcAft>
                <a:spcPts val="0"/>
              </a:spcAft>
              <a:defRPr/>
            </a:pPr>
            <a:endParaRPr lang="en-US" dirty="0" smtClean="0"/>
          </a:p>
          <a:p>
            <a:pPr fontAlgn="auto">
              <a:spcBef>
                <a:spcPts val="0"/>
              </a:spcBef>
              <a:spcAft>
                <a:spcPts val="0"/>
              </a:spcAft>
              <a:defRPr/>
            </a:pPr>
            <a:r>
              <a:rPr lang="en-US" dirty="0" smtClean="0">
                <a:sym typeface="Symbol"/>
              </a:rPr>
              <a:t></a:t>
            </a:r>
            <a:r>
              <a:rPr lang="en-US" dirty="0" smtClean="0"/>
              <a:t>Ibid.</a:t>
            </a:r>
          </a:p>
          <a:p>
            <a:pPr fontAlgn="auto">
              <a:spcBef>
                <a:spcPts val="0"/>
              </a:spcBef>
              <a:spcAft>
                <a:spcPts val="0"/>
              </a:spcAft>
              <a:defRPr/>
            </a:pPr>
            <a:endParaRPr lang="en-US" b="1" dirty="0" smtClean="0"/>
          </a:p>
          <a:p>
            <a:pPr fontAlgn="auto">
              <a:spcBef>
                <a:spcPts val="0"/>
              </a:spcBef>
              <a:spcAft>
                <a:spcPts val="0"/>
              </a:spcAft>
              <a:defRPr/>
            </a:pPr>
            <a:endParaRPr lang="en-US" b="1" dirty="0" smtClean="0"/>
          </a:p>
          <a:p>
            <a:pPr fontAlgn="auto">
              <a:spcBef>
                <a:spcPts val="0"/>
              </a:spcBef>
              <a:spcAft>
                <a:spcPts val="0"/>
              </a:spcAft>
              <a:defRPr/>
            </a:pPr>
            <a:endParaRPr lang="en-US" b="1" dirty="0" smtClean="0"/>
          </a:p>
        </p:txBody>
      </p:sp>
      <p:sp>
        <p:nvSpPr>
          <p:cNvPr id="2211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1C8DE7F-4C7A-42D6-86A6-838ACA8AF513}" type="slidenum">
              <a:rPr lang="en-US"/>
              <a:pPr fontAlgn="base">
                <a:spcBef>
                  <a:spcPct val="0"/>
                </a:spcBef>
                <a:spcAft>
                  <a:spcPct val="0"/>
                </a:spcAft>
              </a:pPr>
              <a:t>82</a:t>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Slide Image Placeholder 1"/>
          <p:cNvSpPr>
            <a:spLocks noGrp="1" noRot="1" noChangeAspect="1" noTextEdit="1"/>
          </p:cNvSpPr>
          <p:nvPr>
            <p:ph type="sldImg"/>
          </p:nvPr>
        </p:nvSpPr>
        <p:spPr bwMode="auto">
          <a:noFill/>
          <a:ln>
            <a:solidFill>
              <a:srgbClr val="000000"/>
            </a:solidFill>
            <a:miter lim="800000"/>
            <a:headEnd/>
            <a:tailEnd/>
          </a:ln>
        </p:spPr>
      </p:sp>
      <p:sp>
        <p:nvSpPr>
          <p:cNvPr id="2222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dirty="0" err="1" smtClean="0"/>
              <a:t>Decety</a:t>
            </a:r>
            <a:r>
              <a:rPr lang="en-US" sz="1000" dirty="0" smtClean="0"/>
              <a:t> and </a:t>
            </a:r>
            <a:r>
              <a:rPr lang="en-US" sz="1000" dirty="0" err="1" smtClean="0"/>
              <a:t>Moriguchi</a:t>
            </a:r>
            <a:r>
              <a:rPr lang="en-US" sz="1000" dirty="0" smtClean="0"/>
              <a:t> (2007)</a:t>
            </a:r>
            <a:r>
              <a:rPr lang="en-US" sz="1000" dirty="0" smtClean="0">
                <a:sym typeface="Symbol" pitchFamily="18" charset="2"/>
              </a:rPr>
              <a:t> </a:t>
            </a:r>
            <a:r>
              <a:rPr lang="en-US" sz="1000" dirty="0" smtClean="0"/>
              <a:t>  add commentary about another </a:t>
            </a:r>
            <a:r>
              <a:rPr lang="en-US" sz="1000" dirty="0" err="1" smtClean="0"/>
              <a:t>fMRI</a:t>
            </a:r>
            <a:r>
              <a:rPr lang="en-US" sz="1000" dirty="0" smtClean="0"/>
              <a:t> study</a:t>
            </a:r>
            <a:r>
              <a:rPr lang="en-US" sz="1000" dirty="0" smtClean="0">
                <a:sym typeface="Symbol" pitchFamily="18" charset="2"/>
              </a:rPr>
              <a:t></a:t>
            </a:r>
            <a:r>
              <a:rPr lang="en-US" sz="1000" dirty="0" smtClean="0"/>
              <a:t> which investigated whether observation of distress in others leads to empathic concern and altruistic motivation. In this experiment behavioral measures and event related functional MRI were used to explore the effect of perspective taking and emotion regulation on empathy processing while participants watched video-clips of patients expressing pain resulting from medical treatment. Video –clips were presented either with instruction to imagine the feelings of the patient (“imagine other” ) or to imagine oneself to be in the patient’s situation ( “imagine self”). Need for emotional regulation was manipulated by providing information that the medical treatment had or had not been successful. Behavioral measures clearly demonstrated that the imagery and reappraisal instructions were effective, </a:t>
            </a:r>
            <a:r>
              <a:rPr lang="en-US" sz="1000" dirty="0" err="1" smtClean="0"/>
              <a:t>neuroimaging</a:t>
            </a:r>
            <a:r>
              <a:rPr lang="en-US" sz="1000" dirty="0" smtClean="0"/>
              <a:t> data showed consistent activity in the </a:t>
            </a:r>
            <a:r>
              <a:rPr lang="en-US" sz="1000" b="1" dirty="0" smtClean="0"/>
              <a:t>insular cortex </a:t>
            </a:r>
            <a:r>
              <a:rPr lang="en-US" sz="1000" dirty="0" smtClean="0"/>
              <a:t>and </a:t>
            </a:r>
            <a:r>
              <a:rPr lang="en-US" sz="1000" b="1" dirty="0" smtClean="0"/>
              <a:t>anterior medial </a:t>
            </a:r>
            <a:r>
              <a:rPr lang="en-US" sz="1000" b="1" dirty="0" err="1" smtClean="0"/>
              <a:t>cingulate</a:t>
            </a:r>
            <a:r>
              <a:rPr lang="en-US" sz="1000" b="1" dirty="0" smtClean="0"/>
              <a:t> cortex (</a:t>
            </a:r>
            <a:r>
              <a:rPr lang="en-US" sz="1000" b="1" dirty="0" err="1" smtClean="0"/>
              <a:t>aMCC</a:t>
            </a:r>
            <a:r>
              <a:rPr lang="en-US" sz="1000" b="1" dirty="0" smtClean="0"/>
              <a:t>)</a:t>
            </a:r>
            <a:r>
              <a:rPr lang="en-US" sz="1000" dirty="0" smtClean="0"/>
              <a:t>. Graded responses related to the imagery instructions were observed in </a:t>
            </a:r>
            <a:r>
              <a:rPr lang="en-US" sz="1000" b="1" dirty="0" smtClean="0"/>
              <a:t>dorsal </a:t>
            </a:r>
            <a:r>
              <a:rPr lang="en-US" sz="1000" b="1" dirty="0" err="1" smtClean="0"/>
              <a:t>insula</a:t>
            </a:r>
            <a:r>
              <a:rPr lang="en-US" sz="1000" dirty="0" smtClean="0"/>
              <a:t>, </a:t>
            </a:r>
            <a:r>
              <a:rPr lang="en-US" sz="1000" b="1" dirty="0" err="1" smtClean="0"/>
              <a:t>aMCC</a:t>
            </a:r>
            <a:r>
              <a:rPr lang="en-US" sz="1000" b="1" dirty="0" smtClean="0"/>
              <a:t>,</a:t>
            </a:r>
            <a:r>
              <a:rPr lang="en-US" sz="1000" dirty="0" smtClean="0"/>
              <a:t> and </a:t>
            </a:r>
            <a:r>
              <a:rPr lang="en-US" sz="1000" b="1" dirty="0" smtClean="0"/>
              <a:t>left and right parietal cortex</a:t>
            </a:r>
            <a:r>
              <a:rPr lang="en-US" sz="1000" dirty="0" smtClean="0"/>
              <a:t>. Emotional regulation resulted in hemodynamic changes in </a:t>
            </a:r>
            <a:r>
              <a:rPr lang="en-US" sz="1000" b="1" dirty="0" smtClean="0"/>
              <a:t>anterior </a:t>
            </a:r>
            <a:r>
              <a:rPr lang="en-US" sz="1000" b="1" dirty="0" err="1" smtClean="0"/>
              <a:t>paracingulate</a:t>
            </a:r>
            <a:r>
              <a:rPr lang="en-US" sz="1000" b="1" dirty="0" smtClean="0"/>
              <a:t> cortex</a:t>
            </a:r>
            <a:r>
              <a:rPr lang="en-US" sz="1000" dirty="0" smtClean="0"/>
              <a:t>, </a:t>
            </a:r>
            <a:r>
              <a:rPr lang="en-US" sz="1000" b="1" dirty="0" err="1" smtClean="0"/>
              <a:t>subgenual</a:t>
            </a:r>
            <a:r>
              <a:rPr lang="en-US" sz="1000" b="1" dirty="0" smtClean="0"/>
              <a:t> ACC</a:t>
            </a:r>
            <a:r>
              <a:rPr lang="en-US" sz="1000" dirty="0" smtClean="0"/>
              <a:t>, </a:t>
            </a:r>
            <a:r>
              <a:rPr lang="en-US" sz="1000" b="1" dirty="0" err="1" smtClean="0"/>
              <a:t>orbitofrontal</a:t>
            </a:r>
            <a:r>
              <a:rPr lang="en-US" sz="1000" dirty="0" smtClean="0"/>
              <a:t>, and </a:t>
            </a:r>
            <a:r>
              <a:rPr lang="en-US" sz="1000" b="1" dirty="0" smtClean="0"/>
              <a:t>right temporal cortex</a:t>
            </a:r>
            <a:r>
              <a:rPr lang="en-US" sz="1000" dirty="0" smtClean="0"/>
              <a:t>. These findings support the view that the response to the pain of others can be modulated by the cognitive and motivational processes. These processes influence whether observing a </a:t>
            </a:r>
            <a:r>
              <a:rPr lang="en-US" sz="1000" dirty="0" err="1" smtClean="0"/>
              <a:t>conspecific</a:t>
            </a:r>
            <a:r>
              <a:rPr lang="en-US" sz="1000" dirty="0" smtClean="0"/>
              <a:t> in need of help will result in empathic concern, an important prerequisite for helping behavior.   </a:t>
            </a:r>
          </a:p>
          <a:p>
            <a:pPr>
              <a:spcBef>
                <a:spcPct val="0"/>
              </a:spcBef>
            </a:pPr>
            <a:endParaRPr lang="en-US" sz="1000" dirty="0" smtClean="0"/>
          </a:p>
          <a:p>
            <a:pPr>
              <a:spcBef>
                <a:spcPct val="0"/>
              </a:spcBef>
            </a:pPr>
            <a:r>
              <a:rPr lang="en-US" sz="1000" dirty="0" smtClean="0">
                <a:sym typeface="Symbol" pitchFamily="18" charset="2"/>
              </a:rPr>
              <a:t>[ </a:t>
            </a:r>
            <a:r>
              <a:rPr lang="en-US" sz="1000" dirty="0" err="1" smtClean="0">
                <a:sym typeface="Symbol" pitchFamily="18" charset="2"/>
              </a:rPr>
              <a:t>Lamm</a:t>
            </a:r>
            <a:r>
              <a:rPr lang="en-US" sz="1000" dirty="0" smtClean="0">
                <a:sym typeface="Symbol" pitchFamily="18" charset="2"/>
              </a:rPr>
              <a:t> C, Batson C, </a:t>
            </a:r>
            <a:r>
              <a:rPr lang="en-US" sz="1000" dirty="0" err="1" smtClean="0">
                <a:sym typeface="Symbol" pitchFamily="18" charset="2"/>
              </a:rPr>
              <a:t>Decety</a:t>
            </a:r>
            <a:r>
              <a:rPr lang="en-US" sz="1000" dirty="0" smtClean="0">
                <a:sym typeface="Symbol" pitchFamily="18" charset="2"/>
              </a:rPr>
              <a:t> J (2007): The neural substrate of human empathy: effects of perspective taking and cognitive appraisal. </a:t>
            </a:r>
            <a:r>
              <a:rPr lang="en-US" sz="1000" b="1" dirty="0" smtClean="0">
                <a:sym typeface="Symbol" pitchFamily="18" charset="2"/>
              </a:rPr>
              <a:t>J </a:t>
            </a:r>
            <a:r>
              <a:rPr lang="en-US" sz="1000" b="1" dirty="0" err="1" smtClean="0">
                <a:sym typeface="Symbol" pitchFamily="18" charset="2"/>
              </a:rPr>
              <a:t>Cogn</a:t>
            </a:r>
            <a:r>
              <a:rPr lang="en-US" sz="1000" b="1" dirty="0" smtClean="0">
                <a:sym typeface="Symbol" pitchFamily="18" charset="2"/>
              </a:rPr>
              <a:t> Neuroscience </a:t>
            </a:r>
            <a:r>
              <a:rPr lang="en-US" sz="1000" dirty="0" smtClean="0">
                <a:sym typeface="Symbol" pitchFamily="18" charset="2"/>
              </a:rPr>
              <a:t>19 (1): 42-58.</a:t>
            </a:r>
          </a:p>
          <a:p>
            <a:pPr>
              <a:spcBef>
                <a:spcPct val="0"/>
              </a:spcBef>
            </a:pPr>
            <a:endParaRPr lang="en-US" sz="1000" b="1" dirty="0" smtClean="0"/>
          </a:p>
          <a:p>
            <a:pPr>
              <a:spcBef>
                <a:spcPct val="0"/>
              </a:spcBef>
            </a:pPr>
            <a:r>
              <a:rPr lang="en-US" sz="1000" b="1" dirty="0" smtClean="0">
                <a:sym typeface="Symbol" pitchFamily="18" charset="2"/>
              </a:rPr>
              <a:t></a:t>
            </a:r>
            <a:r>
              <a:rPr lang="en-US" sz="1000" dirty="0" err="1" smtClean="0"/>
              <a:t>Decety</a:t>
            </a:r>
            <a:r>
              <a:rPr lang="en-US" sz="1000" dirty="0" smtClean="0"/>
              <a:t> J and </a:t>
            </a:r>
            <a:r>
              <a:rPr lang="en-US" sz="1000" dirty="0" err="1" smtClean="0"/>
              <a:t>Moriguchi</a:t>
            </a:r>
            <a:r>
              <a:rPr lang="en-US" sz="1000" dirty="0" smtClean="0"/>
              <a:t> Y (2007): The empathic brain and its dysfunction in psychiatric populations: implications for intervention across different clinical conditions. </a:t>
            </a:r>
            <a:r>
              <a:rPr lang="en-US" sz="1000" b="1" dirty="0" err="1" smtClean="0"/>
              <a:t>BioPsychoSocial</a:t>
            </a:r>
            <a:r>
              <a:rPr lang="en-US" sz="1000" b="1" dirty="0" smtClean="0"/>
              <a:t> Medicine </a:t>
            </a:r>
            <a:r>
              <a:rPr lang="en-US" sz="1000" dirty="0" smtClean="0"/>
              <a:t>1;22</a:t>
            </a:r>
            <a:endParaRPr lang="en-US" sz="1000" b="1" dirty="0" smtClean="0"/>
          </a:p>
          <a:p>
            <a:pPr>
              <a:spcBef>
                <a:spcPct val="0"/>
              </a:spcBef>
            </a:pPr>
            <a:endParaRPr lang="en-US" b="1" dirty="0" smtClean="0"/>
          </a:p>
        </p:txBody>
      </p:sp>
      <p:sp>
        <p:nvSpPr>
          <p:cNvPr id="2222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AEE29C4-8943-431D-A974-9558289DE71D}" type="slidenum">
              <a:rPr lang="en-US"/>
              <a:pPr fontAlgn="base">
                <a:spcBef>
                  <a:spcPct val="0"/>
                </a:spcBef>
                <a:spcAft>
                  <a:spcPct val="0"/>
                </a:spcAft>
              </a:pPr>
              <a:t>83</a:t>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Slide Image Placeholder 1"/>
          <p:cNvSpPr>
            <a:spLocks noGrp="1" noRot="1" noChangeAspect="1" noTextEdit="1"/>
          </p:cNvSpPr>
          <p:nvPr>
            <p:ph type="sldImg"/>
          </p:nvPr>
        </p:nvSpPr>
        <p:spPr bwMode="auto">
          <a:noFill/>
          <a:ln>
            <a:solidFill>
              <a:srgbClr val="000000"/>
            </a:solidFill>
            <a:miter lim="800000"/>
            <a:headEnd/>
            <a:tailEnd/>
          </a:ln>
        </p:spPr>
      </p:sp>
      <p:sp>
        <p:nvSpPr>
          <p:cNvPr id="2232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smtClean="0"/>
              <a:t>Ruby and Decety (2001, 2003, 2004) found differential activations within each of the brain  regions depicted here (</a:t>
            </a:r>
            <a:r>
              <a:rPr lang="en-US" sz="1000" b="1" smtClean="0"/>
              <a:t>frontopolar,</a:t>
            </a:r>
            <a:r>
              <a:rPr lang="en-US" sz="1000" smtClean="0"/>
              <a:t> </a:t>
            </a:r>
            <a:r>
              <a:rPr lang="en-US" sz="1000" b="1" smtClean="0"/>
              <a:t>medial prefrontal </a:t>
            </a:r>
            <a:r>
              <a:rPr lang="en-US" sz="1000" smtClean="0"/>
              <a:t>/</a:t>
            </a:r>
            <a:r>
              <a:rPr lang="en-US" sz="1000" b="1" smtClean="0"/>
              <a:t>anterior paracingulate </a:t>
            </a:r>
            <a:r>
              <a:rPr lang="en-US" sz="1000" smtClean="0"/>
              <a:t>and </a:t>
            </a:r>
            <a:r>
              <a:rPr lang="en-US" sz="1000" b="1" smtClean="0"/>
              <a:t>posterior cingulate cortices</a:t>
            </a:r>
            <a:r>
              <a:rPr lang="en-US" sz="1000" smtClean="0"/>
              <a:t>) when subjects overtly adopt the perspective of another individual versus self perspective. Hemodynamic changes were more pronounced in the right hemisphere.</a:t>
            </a:r>
          </a:p>
          <a:p>
            <a:pPr>
              <a:spcBef>
                <a:spcPct val="0"/>
              </a:spcBef>
            </a:pPr>
            <a:endParaRPr lang="en-US" sz="1000" smtClean="0"/>
          </a:p>
          <a:p>
            <a:pPr>
              <a:spcBef>
                <a:spcPct val="0"/>
              </a:spcBef>
            </a:pPr>
            <a:r>
              <a:rPr lang="en-US" sz="1000" smtClean="0"/>
              <a:t>[Ruby P and Decety J (2001): Effect of subjective perspective taking during simulation of action: a PET investigation of agency. </a:t>
            </a:r>
            <a:r>
              <a:rPr lang="en-US" sz="1000" b="1" smtClean="0"/>
              <a:t>Nature Neuroscience.</a:t>
            </a:r>
            <a:r>
              <a:rPr lang="en-US" sz="1000" smtClean="0"/>
              <a:t> 4, 546-550;</a:t>
            </a:r>
          </a:p>
          <a:p>
            <a:pPr>
              <a:spcBef>
                <a:spcPct val="0"/>
              </a:spcBef>
            </a:pPr>
            <a:r>
              <a:rPr lang="en-US" sz="1000" smtClean="0"/>
              <a:t>Ruby P and Decety (2003): What you believe versus what you think they believe: a neuroimaging study of conceptual perspective taking. </a:t>
            </a:r>
            <a:r>
              <a:rPr lang="en-US" sz="1000" b="1" smtClean="0"/>
              <a:t>European Journal of Neuroscience</a:t>
            </a:r>
            <a:r>
              <a:rPr lang="en-US" sz="1000" smtClean="0"/>
              <a:t>. 17, 2475-2480;</a:t>
            </a:r>
          </a:p>
          <a:p>
            <a:pPr>
              <a:spcBef>
                <a:spcPct val="0"/>
              </a:spcBef>
            </a:pPr>
            <a:r>
              <a:rPr lang="en-US" sz="1000" smtClean="0"/>
              <a:t>Ruby P and Decety J (2004): How would you feel versus how do you think she would feel? A neuroimaging study of perspective taking with social emotions. </a:t>
            </a:r>
            <a:r>
              <a:rPr lang="en-US" sz="1000" b="1" smtClean="0"/>
              <a:t>Journal of Cognitive Neuroscience</a:t>
            </a:r>
            <a:r>
              <a:rPr lang="en-US" sz="1000" smtClean="0"/>
              <a:t>.16, 988-999.]</a:t>
            </a:r>
          </a:p>
          <a:p>
            <a:pPr>
              <a:spcBef>
                <a:spcPct val="0"/>
              </a:spcBef>
            </a:pPr>
            <a:endParaRPr lang="en-US" sz="1000" smtClean="0"/>
          </a:p>
          <a:p>
            <a:pPr>
              <a:spcBef>
                <a:spcPct val="0"/>
              </a:spcBef>
            </a:pPr>
            <a:r>
              <a:rPr lang="en-US" sz="1000" smtClean="0"/>
              <a:t>One of the most striking findings  [in studies] that investigated self-versus other-perspective is the systematic involvement of the </a:t>
            </a:r>
            <a:r>
              <a:rPr lang="en-US" sz="1000" b="1" smtClean="0"/>
              <a:t>frontopolar cortex</a:t>
            </a:r>
            <a:r>
              <a:rPr lang="en-US" sz="1000" smtClean="0"/>
              <a:t>,  </a:t>
            </a:r>
            <a:r>
              <a:rPr lang="en-US" sz="1000" b="1" smtClean="0"/>
              <a:t>medial PFC </a:t>
            </a:r>
            <a:r>
              <a:rPr lang="en-US" sz="1000" smtClean="0"/>
              <a:t>and </a:t>
            </a:r>
            <a:r>
              <a:rPr lang="en-US" sz="1000" b="1" smtClean="0"/>
              <a:t>posterior cingulate </a:t>
            </a:r>
            <a:r>
              <a:rPr lang="en-US" sz="1000" smtClean="0"/>
              <a:t>when participants adopt the perspective of another….</a:t>
            </a:r>
          </a:p>
          <a:p>
            <a:pPr>
              <a:spcBef>
                <a:spcPct val="0"/>
              </a:spcBef>
            </a:pPr>
            <a:r>
              <a:rPr lang="en-US" sz="1000" smtClean="0"/>
              <a:t>….We argue that [an] inhibitory component is required to regulate and tone down the self perspective to allow the evaluations of the other-perspective. This is necessary because the prepotent self-perspective, driven by the automatic link between perception and action, is the default mode, and this regulation allows cognitive and affective flexibility….</a:t>
            </a:r>
            <a:r>
              <a:rPr lang="en-US" sz="1000" smtClean="0">
                <a:sym typeface="Symbol" pitchFamily="18" charset="2"/>
              </a:rPr>
              <a:t> </a:t>
            </a:r>
            <a:endParaRPr lang="en-US" sz="1000" smtClean="0"/>
          </a:p>
          <a:p>
            <a:pPr>
              <a:spcBef>
                <a:spcPct val="0"/>
              </a:spcBef>
            </a:pPr>
            <a:endParaRPr lang="en-US" sz="1000" smtClean="0"/>
          </a:p>
          <a:p>
            <a:pPr>
              <a:spcBef>
                <a:spcPct val="0"/>
              </a:spcBef>
            </a:pPr>
            <a:r>
              <a:rPr lang="en-US" sz="1000" smtClean="0">
                <a:sym typeface="Symbol" pitchFamily="18" charset="2"/>
              </a:rPr>
              <a:t></a:t>
            </a:r>
            <a:r>
              <a:rPr lang="en-US" sz="1000" smtClean="0"/>
              <a:t>Ibid.</a:t>
            </a:r>
          </a:p>
          <a:p>
            <a:pPr>
              <a:spcBef>
                <a:spcPct val="0"/>
              </a:spcBef>
            </a:pPr>
            <a:r>
              <a:rPr lang="en-US" sz="1000" smtClean="0"/>
              <a:t>Also see: Decety J and Moriguchi Y (2007): The empathic brain and its dysfunction in psychiatric populations: implications for intervention across different clinical conditions. </a:t>
            </a:r>
            <a:r>
              <a:rPr lang="en-US" sz="1000" b="1" smtClean="0"/>
              <a:t>BioPsychoSocial Medicine </a:t>
            </a:r>
            <a:r>
              <a:rPr lang="en-US" sz="1000" smtClean="0"/>
              <a:t>1;22</a:t>
            </a:r>
          </a:p>
          <a:p>
            <a:pPr>
              <a:spcBef>
                <a:spcPct val="0"/>
              </a:spcBef>
            </a:pPr>
            <a:endParaRPr lang="en-US" sz="1000" smtClean="0"/>
          </a:p>
        </p:txBody>
      </p:sp>
      <p:sp>
        <p:nvSpPr>
          <p:cNvPr id="2232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80796CC-1A53-4A7C-930F-2D538FB7D628}" type="slidenum">
              <a:rPr lang="en-US"/>
              <a:pPr fontAlgn="base">
                <a:spcBef>
                  <a:spcPct val="0"/>
                </a:spcBef>
                <a:spcAft>
                  <a:spcPct val="0"/>
                </a:spcAft>
              </a:pPr>
              <a:t>84</a:t>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Slide Image Placeholder 1"/>
          <p:cNvSpPr>
            <a:spLocks noGrp="1" noRot="1" noChangeAspect="1" noTextEdit="1"/>
          </p:cNvSpPr>
          <p:nvPr>
            <p:ph type="sldImg"/>
          </p:nvPr>
        </p:nvSpPr>
        <p:spPr bwMode="auto">
          <a:noFill/>
          <a:ln>
            <a:solidFill>
              <a:srgbClr val="000000"/>
            </a:solidFill>
            <a:miter lim="800000"/>
            <a:headEnd/>
            <a:tailEnd/>
          </a:ln>
        </p:spPr>
      </p:sp>
      <p:sp>
        <p:nvSpPr>
          <p:cNvPr id="2242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 following set of slides serves as a summary of brain regions of interest in the experience of empathy according to Decety et al (2004).</a:t>
            </a:r>
          </a:p>
          <a:p>
            <a:pPr>
              <a:spcBef>
                <a:spcPct val="0"/>
              </a:spcBef>
            </a:pPr>
            <a:endParaRPr lang="en-US" smtClean="0"/>
          </a:p>
        </p:txBody>
      </p:sp>
      <p:sp>
        <p:nvSpPr>
          <p:cNvPr id="2242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DC1330F-FA49-4968-9C3A-A88A23F95329}" type="slidenum">
              <a:rPr lang="en-US"/>
              <a:pPr fontAlgn="base">
                <a:spcBef>
                  <a:spcPct val="0"/>
                </a:spcBef>
                <a:spcAft>
                  <a:spcPct val="0"/>
                </a:spcAft>
              </a:pPr>
              <a:t>85</a:t>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Slide Image Placeholder 1"/>
          <p:cNvSpPr>
            <a:spLocks noGrp="1" noRot="1" noChangeAspect="1" noTextEdit="1"/>
          </p:cNvSpPr>
          <p:nvPr>
            <p:ph type="sldImg"/>
          </p:nvPr>
        </p:nvSpPr>
        <p:spPr bwMode="auto">
          <a:noFill/>
          <a:ln>
            <a:solidFill>
              <a:srgbClr val="000000"/>
            </a:solidFill>
            <a:miter lim="800000"/>
            <a:headEnd/>
            <a:tailEnd/>
          </a:ln>
        </p:spPr>
      </p:sp>
      <p:sp>
        <p:nvSpPr>
          <p:cNvPr id="2252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[Read Slide]</a:t>
            </a:r>
          </a:p>
        </p:txBody>
      </p:sp>
      <p:sp>
        <p:nvSpPr>
          <p:cNvPr id="2252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249E374-45D4-4B50-B390-DACE5407DFC6}" type="slidenum">
              <a:rPr lang="en-US"/>
              <a:pPr fontAlgn="base">
                <a:spcBef>
                  <a:spcPct val="0"/>
                </a:spcBef>
                <a:spcAft>
                  <a:spcPct val="0"/>
                </a:spcAft>
              </a:pPr>
              <a:t>86</a:t>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Slide Image Placeholder 1"/>
          <p:cNvSpPr>
            <a:spLocks noGrp="1" noRot="1" noChangeAspect="1" noTextEdit="1"/>
          </p:cNvSpPr>
          <p:nvPr>
            <p:ph type="sldImg"/>
          </p:nvPr>
        </p:nvSpPr>
        <p:spPr bwMode="auto">
          <a:noFill/>
          <a:ln>
            <a:solidFill>
              <a:srgbClr val="000000"/>
            </a:solidFill>
            <a:miter lim="800000"/>
            <a:headEnd/>
            <a:tailEnd/>
          </a:ln>
        </p:spPr>
      </p:sp>
      <p:sp>
        <p:nvSpPr>
          <p:cNvPr id="2263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[Read Slide]</a:t>
            </a:r>
          </a:p>
          <a:p>
            <a:pPr>
              <a:spcBef>
                <a:spcPct val="0"/>
              </a:spcBef>
            </a:pPr>
            <a:endParaRPr lang="en-US" smtClean="0"/>
          </a:p>
        </p:txBody>
      </p:sp>
      <p:sp>
        <p:nvSpPr>
          <p:cNvPr id="2263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6EDD4C0-36D0-41DC-B809-31919EA1DD06}" type="slidenum">
              <a:rPr lang="en-US"/>
              <a:pPr fontAlgn="base">
                <a:spcBef>
                  <a:spcPct val="0"/>
                </a:spcBef>
                <a:spcAft>
                  <a:spcPct val="0"/>
                </a:spcAft>
              </a:pPr>
              <a:t>87</a:t>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Slide Image Placeholder 1"/>
          <p:cNvSpPr>
            <a:spLocks noGrp="1" noRot="1" noChangeAspect="1" noTextEdit="1"/>
          </p:cNvSpPr>
          <p:nvPr>
            <p:ph type="sldImg"/>
          </p:nvPr>
        </p:nvSpPr>
        <p:spPr bwMode="auto">
          <a:noFill/>
          <a:ln>
            <a:solidFill>
              <a:srgbClr val="000000"/>
            </a:solidFill>
            <a:miter lim="800000"/>
            <a:headEnd/>
            <a:tailEnd/>
          </a:ln>
        </p:spPr>
      </p:sp>
      <p:sp>
        <p:nvSpPr>
          <p:cNvPr id="2273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[Read Slide]</a:t>
            </a:r>
          </a:p>
          <a:p>
            <a:pPr>
              <a:spcBef>
                <a:spcPct val="0"/>
              </a:spcBef>
            </a:pPr>
            <a:endParaRPr lang="en-US" smtClean="0"/>
          </a:p>
        </p:txBody>
      </p:sp>
      <p:sp>
        <p:nvSpPr>
          <p:cNvPr id="2273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AECD22F-367A-4F87-AF54-6AF8A8CC745D}" type="slidenum">
              <a:rPr lang="en-US"/>
              <a:pPr fontAlgn="base">
                <a:spcBef>
                  <a:spcPct val="0"/>
                </a:spcBef>
                <a:spcAft>
                  <a:spcPct val="0"/>
                </a:spcAft>
              </a:pPr>
              <a:t>88</a:t>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Slide Image Placeholder 1"/>
          <p:cNvSpPr>
            <a:spLocks noGrp="1" noRot="1" noChangeAspect="1" noTextEdit="1"/>
          </p:cNvSpPr>
          <p:nvPr>
            <p:ph type="sldImg"/>
          </p:nvPr>
        </p:nvSpPr>
        <p:spPr bwMode="auto">
          <a:noFill/>
          <a:ln>
            <a:solidFill>
              <a:srgbClr val="000000"/>
            </a:solidFill>
            <a:miter lim="800000"/>
            <a:headEnd/>
            <a:tailEnd/>
          </a:ln>
        </p:spPr>
      </p:sp>
      <p:sp>
        <p:nvSpPr>
          <p:cNvPr id="2283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[Read Slide]</a:t>
            </a:r>
          </a:p>
          <a:p>
            <a:pPr>
              <a:spcBef>
                <a:spcPct val="0"/>
              </a:spcBef>
            </a:pPr>
            <a:endParaRPr lang="en-US" smtClean="0"/>
          </a:p>
        </p:txBody>
      </p:sp>
      <p:sp>
        <p:nvSpPr>
          <p:cNvPr id="2283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7D8FCB9-EB98-4A1A-ABE5-E52AF46909A4}" type="slidenum">
              <a:rPr lang="en-US"/>
              <a:pPr fontAlgn="base">
                <a:spcBef>
                  <a:spcPct val="0"/>
                </a:spcBef>
                <a:spcAft>
                  <a:spcPct val="0"/>
                </a:spcAft>
              </a:pPr>
              <a:t>89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Slide Image Placeholder 1"/>
          <p:cNvSpPr>
            <a:spLocks noGrp="1" noRot="1" noChangeAspect="1" noTextEdit="1"/>
          </p:cNvSpPr>
          <p:nvPr>
            <p:ph type="sldImg"/>
          </p:nvPr>
        </p:nvSpPr>
        <p:spPr bwMode="auto">
          <a:noFill/>
          <a:ln>
            <a:solidFill>
              <a:srgbClr val="000000"/>
            </a:solidFill>
            <a:miter lim="800000"/>
            <a:headEnd/>
            <a:tailEnd/>
          </a:ln>
        </p:spPr>
      </p:sp>
      <p:sp>
        <p:nvSpPr>
          <p:cNvPr id="3297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[READ SLIDE]</a:t>
            </a:r>
          </a:p>
        </p:txBody>
      </p:sp>
      <p:sp>
        <p:nvSpPr>
          <p:cNvPr id="329732"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DA32111E-AB8A-4678-84F0-2EA186EF545B}" type="slidenum">
              <a:rPr lang="en-US" sz="1200">
                <a:latin typeface="Calibri" pitchFamily="34" charset="0"/>
              </a:rPr>
              <a:pPr algn="r"/>
              <a:t>9</a:t>
            </a:fld>
            <a:endParaRPr lang="en-US" sz="1200">
              <a:latin typeface="Calibri" pitchFamily="34" charset="0"/>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Slide Image Placeholder 1"/>
          <p:cNvSpPr>
            <a:spLocks noGrp="1" noRot="1" noChangeAspect="1" noTextEdit="1"/>
          </p:cNvSpPr>
          <p:nvPr>
            <p:ph type="sldImg"/>
          </p:nvPr>
        </p:nvSpPr>
        <p:spPr bwMode="auto">
          <a:noFill/>
          <a:ln>
            <a:solidFill>
              <a:srgbClr val="000000"/>
            </a:solidFill>
            <a:miter lim="800000"/>
            <a:headEnd/>
            <a:tailEnd/>
          </a:ln>
        </p:spPr>
      </p:sp>
      <p:sp>
        <p:nvSpPr>
          <p:cNvPr id="2293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[Read Slide]</a:t>
            </a:r>
          </a:p>
          <a:p>
            <a:pPr>
              <a:spcBef>
                <a:spcPct val="0"/>
              </a:spcBef>
            </a:pPr>
            <a:endParaRPr lang="en-US" smtClean="0"/>
          </a:p>
        </p:txBody>
      </p:sp>
      <p:sp>
        <p:nvSpPr>
          <p:cNvPr id="2293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52702D9-E5C6-4DAC-93AD-FB94BEF05C8A}" type="slidenum">
              <a:rPr lang="en-US"/>
              <a:pPr fontAlgn="base">
                <a:spcBef>
                  <a:spcPct val="0"/>
                </a:spcBef>
                <a:spcAft>
                  <a:spcPct val="0"/>
                </a:spcAft>
              </a:pPr>
              <a:t>90</a:t>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Slide Image Placeholder 1"/>
          <p:cNvSpPr>
            <a:spLocks noGrp="1" noRot="1" noChangeAspect="1" noTextEdit="1"/>
          </p:cNvSpPr>
          <p:nvPr>
            <p:ph type="sldImg"/>
          </p:nvPr>
        </p:nvSpPr>
        <p:spPr bwMode="auto">
          <a:noFill/>
          <a:ln>
            <a:solidFill>
              <a:srgbClr val="000000"/>
            </a:solidFill>
            <a:miter lim="800000"/>
            <a:headEnd/>
            <a:tailEnd/>
          </a:ln>
        </p:spPr>
      </p:sp>
      <p:sp>
        <p:nvSpPr>
          <p:cNvPr id="2304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[Read Slide]</a:t>
            </a:r>
          </a:p>
          <a:p>
            <a:pPr>
              <a:spcBef>
                <a:spcPct val="0"/>
              </a:spcBef>
            </a:pPr>
            <a:endParaRPr lang="en-US" smtClean="0"/>
          </a:p>
        </p:txBody>
      </p:sp>
      <p:sp>
        <p:nvSpPr>
          <p:cNvPr id="2304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9B4DD9-4496-4500-A9EA-12456F234B25}" type="slidenum">
              <a:rPr lang="en-US"/>
              <a:pPr fontAlgn="base">
                <a:spcBef>
                  <a:spcPct val="0"/>
                </a:spcBef>
                <a:spcAft>
                  <a:spcPct val="0"/>
                </a:spcAft>
              </a:pPr>
              <a:t>91</a:t>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Slide Image Placeholder 1"/>
          <p:cNvSpPr>
            <a:spLocks noGrp="1" noRot="1" noChangeAspect="1" noTextEdit="1"/>
          </p:cNvSpPr>
          <p:nvPr>
            <p:ph type="sldImg"/>
          </p:nvPr>
        </p:nvSpPr>
        <p:spPr bwMode="auto">
          <a:noFill/>
          <a:ln>
            <a:solidFill>
              <a:srgbClr val="000000"/>
            </a:solidFill>
            <a:miter lim="800000"/>
            <a:headEnd/>
            <a:tailEnd/>
          </a:ln>
        </p:spPr>
      </p:sp>
      <p:sp>
        <p:nvSpPr>
          <p:cNvPr id="2314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[Read Slide]</a:t>
            </a:r>
          </a:p>
          <a:p>
            <a:pPr>
              <a:spcBef>
                <a:spcPct val="0"/>
              </a:spcBef>
            </a:pPr>
            <a:endParaRPr lang="en-US" smtClean="0"/>
          </a:p>
        </p:txBody>
      </p:sp>
      <p:sp>
        <p:nvSpPr>
          <p:cNvPr id="2314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24C14DD-5A40-4156-AB75-0A98B865ACEE}" type="slidenum">
              <a:rPr lang="en-US"/>
              <a:pPr fontAlgn="base">
                <a:spcBef>
                  <a:spcPct val="0"/>
                </a:spcBef>
                <a:spcAft>
                  <a:spcPct val="0"/>
                </a:spcAft>
              </a:pPr>
              <a:t>92</a:t>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Slide Image Placeholder 1"/>
          <p:cNvSpPr>
            <a:spLocks noGrp="1" noRot="1" noChangeAspect="1" noTextEdit="1"/>
          </p:cNvSpPr>
          <p:nvPr>
            <p:ph type="sldImg"/>
          </p:nvPr>
        </p:nvSpPr>
        <p:spPr bwMode="auto">
          <a:noFill/>
          <a:ln>
            <a:solidFill>
              <a:srgbClr val="000000"/>
            </a:solidFill>
            <a:miter lim="800000"/>
            <a:headEnd/>
            <a:tailEnd/>
          </a:ln>
        </p:spPr>
      </p:sp>
      <p:sp>
        <p:nvSpPr>
          <p:cNvPr id="2324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[Read Slide]</a:t>
            </a:r>
          </a:p>
          <a:p>
            <a:pPr>
              <a:spcBef>
                <a:spcPct val="0"/>
              </a:spcBef>
            </a:pPr>
            <a:endParaRPr lang="en-US" smtClean="0"/>
          </a:p>
        </p:txBody>
      </p:sp>
      <p:sp>
        <p:nvSpPr>
          <p:cNvPr id="2324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78BCA1E-1739-4D8D-AA67-1AAD95C6E8CC}" type="slidenum">
              <a:rPr lang="en-US"/>
              <a:pPr fontAlgn="base">
                <a:spcBef>
                  <a:spcPct val="0"/>
                </a:spcBef>
                <a:spcAft>
                  <a:spcPct val="0"/>
                </a:spcAft>
              </a:pPr>
              <a:t>93</a:t>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Slide Image Placeholder 1"/>
          <p:cNvSpPr>
            <a:spLocks noGrp="1" noRot="1" noChangeAspect="1" noTextEdit="1"/>
          </p:cNvSpPr>
          <p:nvPr>
            <p:ph type="sldImg"/>
          </p:nvPr>
        </p:nvSpPr>
        <p:spPr bwMode="auto">
          <a:noFill/>
          <a:ln>
            <a:solidFill>
              <a:srgbClr val="000000"/>
            </a:solidFill>
            <a:miter lim="800000"/>
            <a:headEnd/>
            <a:tailEnd/>
          </a:ln>
        </p:spPr>
      </p:sp>
      <p:sp>
        <p:nvSpPr>
          <p:cNvPr id="2334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[Read Slide]</a:t>
            </a:r>
          </a:p>
          <a:p>
            <a:pPr>
              <a:spcBef>
                <a:spcPct val="0"/>
              </a:spcBef>
            </a:pPr>
            <a:endParaRPr lang="en-US" smtClean="0"/>
          </a:p>
        </p:txBody>
      </p:sp>
      <p:sp>
        <p:nvSpPr>
          <p:cNvPr id="2334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7565FF3-C715-451A-B115-6B95029BD403}" type="slidenum">
              <a:rPr lang="en-US"/>
              <a:pPr fontAlgn="base">
                <a:spcBef>
                  <a:spcPct val="0"/>
                </a:spcBef>
                <a:spcAft>
                  <a:spcPct val="0"/>
                </a:spcAft>
              </a:pPr>
              <a:t>94</a:t>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Slide Image Placeholder 1"/>
          <p:cNvSpPr>
            <a:spLocks noGrp="1" noRot="1" noChangeAspect="1" noTextEdit="1"/>
          </p:cNvSpPr>
          <p:nvPr>
            <p:ph type="sldImg"/>
          </p:nvPr>
        </p:nvSpPr>
        <p:spPr bwMode="auto">
          <a:noFill/>
          <a:ln>
            <a:solidFill>
              <a:srgbClr val="000000"/>
            </a:solidFill>
            <a:miter lim="800000"/>
            <a:headEnd/>
            <a:tailEnd/>
          </a:ln>
        </p:spPr>
      </p:sp>
      <p:sp>
        <p:nvSpPr>
          <p:cNvPr id="2344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[Read Slide]</a:t>
            </a:r>
          </a:p>
          <a:p>
            <a:pPr>
              <a:spcBef>
                <a:spcPct val="0"/>
              </a:spcBef>
            </a:pPr>
            <a:endParaRPr lang="en-US" dirty="0" smtClean="0"/>
          </a:p>
          <a:p>
            <a:pPr>
              <a:spcBef>
                <a:spcPct val="0"/>
              </a:spcBef>
            </a:pPr>
            <a:r>
              <a:rPr lang="en-US" dirty="0" smtClean="0"/>
              <a:t>In addition, </a:t>
            </a:r>
            <a:r>
              <a:rPr lang="en-US" dirty="0" err="1" smtClean="0"/>
              <a:t>Decety</a:t>
            </a:r>
            <a:r>
              <a:rPr lang="en-US" dirty="0" smtClean="0"/>
              <a:t> et al (2004) brings into the account of the biology of empathy, neural correlates of emotional reappraisal in the </a:t>
            </a:r>
            <a:r>
              <a:rPr lang="en-US" b="1" dirty="0" smtClean="0"/>
              <a:t>lateral PFC</a:t>
            </a:r>
            <a:r>
              <a:rPr lang="en-US" dirty="0" smtClean="0"/>
              <a:t> and </a:t>
            </a:r>
            <a:r>
              <a:rPr lang="en-US" b="1" dirty="0" smtClean="0"/>
              <a:t>medial PFC </a:t>
            </a:r>
            <a:r>
              <a:rPr lang="en-US" dirty="0" smtClean="0"/>
              <a:t>accompanied by decreased activity in the </a:t>
            </a:r>
            <a:r>
              <a:rPr lang="en-US" b="1" dirty="0" smtClean="0"/>
              <a:t>medial </a:t>
            </a:r>
            <a:r>
              <a:rPr lang="en-US" b="1" dirty="0" err="1" smtClean="0"/>
              <a:t>orbitofrontal</a:t>
            </a:r>
            <a:r>
              <a:rPr lang="en-US" b="1" dirty="0" smtClean="0"/>
              <a:t> cortex </a:t>
            </a:r>
            <a:r>
              <a:rPr lang="en-US" dirty="0" smtClean="0"/>
              <a:t>and the </a:t>
            </a:r>
            <a:r>
              <a:rPr lang="en-US" b="1" dirty="0" smtClean="0"/>
              <a:t>amygdala </a:t>
            </a:r>
            <a:r>
              <a:rPr lang="en-US" dirty="0" smtClean="0"/>
              <a:t> (</a:t>
            </a:r>
            <a:r>
              <a:rPr lang="en-US" dirty="0" err="1" smtClean="0"/>
              <a:t>Oschner</a:t>
            </a:r>
            <a:r>
              <a:rPr lang="en-US" dirty="0" smtClean="0"/>
              <a:t>, Bunge, Gross and </a:t>
            </a:r>
            <a:r>
              <a:rPr lang="en-US" dirty="0" err="1" smtClean="0"/>
              <a:t>Gabrieli</a:t>
            </a:r>
            <a:r>
              <a:rPr lang="en-US" dirty="0" smtClean="0"/>
              <a:t>, 2002) noting similar findings in voluntary suppression of sadness by Levesque et al in 2003.</a:t>
            </a:r>
          </a:p>
          <a:p>
            <a:pPr>
              <a:spcBef>
                <a:spcPct val="0"/>
              </a:spcBef>
            </a:pPr>
            <a:endParaRPr lang="en-US" dirty="0" smtClean="0"/>
          </a:p>
          <a:p>
            <a:pPr>
              <a:spcBef>
                <a:spcPct val="0"/>
              </a:spcBef>
            </a:pPr>
            <a:r>
              <a:rPr lang="en-US" dirty="0" smtClean="0"/>
              <a:t>[</a:t>
            </a:r>
            <a:r>
              <a:rPr lang="en-US" dirty="0" err="1" smtClean="0"/>
              <a:t>Oschner</a:t>
            </a:r>
            <a:r>
              <a:rPr lang="en-US" dirty="0" smtClean="0"/>
              <a:t> K, Bunge S, Gross J, and </a:t>
            </a:r>
            <a:r>
              <a:rPr lang="en-US" dirty="0" err="1" smtClean="0"/>
              <a:t>Gabrieli</a:t>
            </a:r>
            <a:r>
              <a:rPr lang="en-US" dirty="0" smtClean="0"/>
              <a:t> J (2002): Rethinking feelings: an </a:t>
            </a:r>
            <a:r>
              <a:rPr lang="en-US" dirty="0" err="1" smtClean="0"/>
              <a:t>fMRI</a:t>
            </a:r>
            <a:r>
              <a:rPr lang="en-US" dirty="0" smtClean="0"/>
              <a:t> study of the cognitive regulation of emotion. </a:t>
            </a:r>
            <a:r>
              <a:rPr lang="en-US" b="1" dirty="0" smtClean="0"/>
              <a:t>Journal of Cognitive Neuroscience </a:t>
            </a:r>
            <a:r>
              <a:rPr lang="en-US" dirty="0" smtClean="0"/>
              <a:t>14, 1215-1229.  </a:t>
            </a:r>
          </a:p>
          <a:p>
            <a:pPr>
              <a:spcBef>
                <a:spcPct val="0"/>
              </a:spcBef>
            </a:pPr>
            <a:r>
              <a:rPr lang="en-US" dirty="0" smtClean="0"/>
              <a:t>Levesque J, Eugene F, </a:t>
            </a:r>
            <a:r>
              <a:rPr lang="en-US" dirty="0" err="1" smtClean="0"/>
              <a:t>Joanette</a:t>
            </a:r>
            <a:r>
              <a:rPr lang="en-US" dirty="0" smtClean="0"/>
              <a:t> Y, Paquette, V, </a:t>
            </a:r>
            <a:r>
              <a:rPr lang="en-US" dirty="0" err="1" smtClean="0"/>
              <a:t>Mensour</a:t>
            </a:r>
            <a:r>
              <a:rPr lang="en-US" dirty="0" smtClean="0"/>
              <a:t> B, </a:t>
            </a:r>
            <a:r>
              <a:rPr lang="en-US" dirty="0" err="1" smtClean="0"/>
              <a:t>Beaudoin</a:t>
            </a:r>
            <a:r>
              <a:rPr lang="en-US" dirty="0" smtClean="0"/>
              <a:t> G and Beauregard M (2003): Neural circuitry underlying voluntary suppression of sadness. </a:t>
            </a:r>
            <a:r>
              <a:rPr lang="en-US" b="1" dirty="0" smtClean="0"/>
              <a:t>Biological Psychiatry</a:t>
            </a:r>
            <a:r>
              <a:rPr lang="en-US" dirty="0" smtClean="0"/>
              <a:t>, 53, 502-510.]</a:t>
            </a:r>
          </a:p>
          <a:p>
            <a:pPr>
              <a:spcBef>
                <a:spcPct val="0"/>
              </a:spcBef>
            </a:pPr>
            <a:endParaRPr lang="en-US" dirty="0" smtClean="0"/>
          </a:p>
        </p:txBody>
      </p:sp>
      <p:sp>
        <p:nvSpPr>
          <p:cNvPr id="2345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E947529-D6D7-48C7-8925-4C335616B0EF}" type="slidenum">
              <a:rPr lang="en-US"/>
              <a:pPr fontAlgn="base">
                <a:spcBef>
                  <a:spcPct val="0"/>
                </a:spcBef>
                <a:spcAft>
                  <a:spcPct val="0"/>
                </a:spcAft>
              </a:pPr>
              <a:t>95</a:t>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sz="1000" dirty="0" smtClean="0"/>
              <a:t>Austen J (1811/2004): </a:t>
            </a:r>
            <a:r>
              <a:rPr lang="en-US" sz="1000" b="1" dirty="0" smtClean="0"/>
              <a:t>Sense and Sensibility</a:t>
            </a:r>
            <a:r>
              <a:rPr lang="en-US" sz="1000" dirty="0" smtClean="0"/>
              <a:t>, Ann Arbor, MI: Borders Classics</a:t>
            </a:r>
            <a:endParaRPr lang="en-US" sz="1000" b="1" dirty="0" smtClean="0"/>
          </a:p>
          <a:p>
            <a:pPr fontAlgn="auto">
              <a:spcBef>
                <a:spcPts val="0"/>
              </a:spcBef>
              <a:spcAft>
                <a:spcPts val="0"/>
              </a:spcAft>
              <a:defRPr/>
            </a:pPr>
            <a:endParaRPr lang="en-US" sz="1000" dirty="0" smtClean="0"/>
          </a:p>
          <a:p>
            <a:pPr fontAlgn="auto">
              <a:spcBef>
                <a:spcPts val="0"/>
              </a:spcBef>
              <a:spcAft>
                <a:spcPts val="0"/>
              </a:spcAft>
              <a:defRPr/>
            </a:pPr>
            <a:r>
              <a:rPr lang="en-US" sz="1000" dirty="0" smtClean="0"/>
              <a:t>In the much longer exchange that occurs between the two sisters, </a:t>
            </a:r>
            <a:r>
              <a:rPr lang="en-US" sz="1000" dirty="0" err="1" smtClean="0"/>
              <a:t>Elinor</a:t>
            </a:r>
            <a:r>
              <a:rPr lang="en-US" sz="1000" dirty="0" smtClean="0"/>
              <a:t> and Marianne, from which this is excerpted, we are able to discern activity in various domains of </a:t>
            </a:r>
            <a:r>
              <a:rPr lang="en-US" sz="1000" dirty="0" err="1" smtClean="0"/>
              <a:t>Elinor’s</a:t>
            </a:r>
            <a:r>
              <a:rPr lang="en-US" sz="1000" dirty="0" smtClean="0"/>
              <a:t> conscience. For example, she is explicit in endorsing </a:t>
            </a:r>
            <a:r>
              <a:rPr lang="en-US" sz="1000" cap="small" dirty="0" smtClean="0"/>
              <a:t>deontological </a:t>
            </a:r>
            <a:r>
              <a:rPr lang="en-US" sz="1000" dirty="0" smtClean="0"/>
              <a:t>values: confidentiality for instance and, in accordance with non-maleficence, regulation of self disclosure for the sake of sparing family and friends what she perceives would present them with much distress without any apparent remedy. However, the selection especially highlights the depth and duration of </a:t>
            </a:r>
            <a:r>
              <a:rPr lang="en-US" sz="1000" dirty="0" err="1" smtClean="0"/>
              <a:t>Elinor’s</a:t>
            </a:r>
            <a:r>
              <a:rPr lang="en-US" sz="1000" dirty="0" smtClean="0"/>
              <a:t> empathic responsiveness as apprised not by herself but by her sister. Empathy finds its home within the domain of conscience called </a:t>
            </a:r>
            <a:r>
              <a:rPr lang="en-US" sz="1000" b="1" cap="small" dirty="0" smtClean="0"/>
              <a:t>moralized attachment </a:t>
            </a:r>
            <a:r>
              <a:rPr lang="en-US" sz="1000" dirty="0" smtClean="0"/>
              <a:t>and its place of work within the domain called </a:t>
            </a:r>
            <a:r>
              <a:rPr lang="en-US" sz="1000" b="1" cap="small" dirty="0" smtClean="0"/>
              <a:t>moral emotional</a:t>
            </a:r>
          </a:p>
          <a:p>
            <a:pPr fontAlgn="auto">
              <a:spcBef>
                <a:spcPts val="0"/>
              </a:spcBef>
              <a:spcAft>
                <a:spcPts val="0"/>
              </a:spcAft>
              <a:defRPr/>
            </a:pPr>
            <a:r>
              <a:rPr lang="en-US" sz="1000" b="1" cap="small" dirty="0" smtClean="0"/>
              <a:t>responsiveness</a:t>
            </a:r>
            <a:r>
              <a:rPr lang="en-US" sz="1000" cap="small" dirty="0" smtClean="0"/>
              <a:t>.</a:t>
            </a:r>
            <a:endParaRPr lang="en-US" sz="1000" cap="small" dirty="0"/>
          </a:p>
        </p:txBody>
      </p:sp>
      <p:sp>
        <p:nvSpPr>
          <p:cNvPr id="2355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CFE45E1-9848-4828-AD59-D85538B2CE41}" type="slidenum">
              <a:rPr lang="en-US"/>
              <a:pPr fontAlgn="base">
                <a:spcBef>
                  <a:spcPct val="0"/>
                </a:spcBef>
                <a:spcAft>
                  <a:spcPct val="0"/>
                </a:spcAft>
              </a:pPr>
              <a:t>96</a:t>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sz="1000" b="1" cap="small" dirty="0" smtClean="0"/>
              <a:t>Moralization of attachment </a:t>
            </a:r>
            <a:r>
              <a:rPr lang="en-US" sz="1000" dirty="0" smtClean="0"/>
              <a:t>(Stilwell et al, 1997)</a:t>
            </a:r>
            <a:r>
              <a:rPr lang="en-US" sz="1000" dirty="0" smtClean="0">
                <a:sym typeface="Symbol"/>
              </a:rPr>
              <a:t></a:t>
            </a:r>
            <a:r>
              <a:rPr lang="en-US" sz="1000" dirty="0" smtClean="0"/>
              <a:t> measures developmental transitions in the youngster's response to parental prohibitions and demands based upon how s/he links feelings of security, empathy and oughtness to child‑ parent and other </a:t>
            </a:r>
            <a:r>
              <a:rPr lang="en-US" sz="1000" dirty="0" err="1" smtClean="0"/>
              <a:t>child‑authority</a:t>
            </a:r>
            <a:r>
              <a:rPr lang="en-US" sz="1000" dirty="0" smtClean="0"/>
              <a:t> figure relationships. </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sym typeface="Symbol"/>
              </a:rPr>
              <a:t></a:t>
            </a:r>
            <a:r>
              <a:rPr lang="en-US" sz="1000" dirty="0" smtClean="0"/>
              <a:t>Stilwell B, Galvin M, Kopta M, Padgett R, and Holt J (1997): Moralization of attachment: a fourth domain of conscience functioning. </a:t>
            </a:r>
            <a:r>
              <a:rPr lang="en-US" sz="1000" b="1" dirty="0" smtClean="0"/>
              <a:t>Journal American Academy Child and Adolescent Psychiatry,</a:t>
            </a:r>
            <a:r>
              <a:rPr lang="en-US" sz="1000" dirty="0" smtClean="0"/>
              <a:t> 36(8): 1140-1147.</a:t>
            </a:r>
          </a:p>
          <a:p>
            <a:pPr fontAlgn="auto">
              <a:spcBef>
                <a:spcPts val="0"/>
              </a:spcBef>
              <a:spcAft>
                <a:spcPts val="0"/>
              </a:spcAft>
              <a:defRPr/>
            </a:pPr>
            <a:r>
              <a:rPr lang="en-US" sz="1000" dirty="0" smtClean="0"/>
              <a:t>   </a:t>
            </a:r>
          </a:p>
          <a:p>
            <a:pPr fontAlgn="auto">
              <a:spcBef>
                <a:spcPts val="0"/>
              </a:spcBef>
              <a:spcAft>
                <a:spcPts val="0"/>
              </a:spcAft>
              <a:defRPr/>
            </a:pPr>
            <a:r>
              <a:rPr lang="en-US" sz="1000" b="1" dirty="0" smtClean="0"/>
              <a:t>SCI </a:t>
            </a:r>
            <a:r>
              <a:rPr lang="en-US" sz="1000" dirty="0" smtClean="0"/>
              <a:t>additional probes for Question 9:</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t>Who most wants you to be a good person?</a:t>
            </a:r>
          </a:p>
          <a:p>
            <a:pPr fontAlgn="auto">
              <a:spcBef>
                <a:spcPts val="0"/>
              </a:spcBef>
              <a:spcAft>
                <a:spcPts val="0"/>
              </a:spcAft>
              <a:defRPr/>
            </a:pPr>
            <a:r>
              <a:rPr lang="en-US" sz="1000" dirty="0" smtClean="0"/>
              <a:t>How do they get that idea across to you?</a:t>
            </a:r>
          </a:p>
          <a:p>
            <a:pPr fontAlgn="auto">
              <a:spcBef>
                <a:spcPts val="0"/>
              </a:spcBef>
              <a:spcAft>
                <a:spcPts val="0"/>
              </a:spcAft>
              <a:defRPr/>
            </a:pPr>
            <a:r>
              <a:rPr lang="en-US" sz="1000" dirty="0" smtClean="0"/>
              <a:t>Does it get across?</a:t>
            </a:r>
          </a:p>
          <a:p>
            <a:pPr fontAlgn="auto">
              <a:spcBef>
                <a:spcPts val="0"/>
              </a:spcBef>
              <a:spcAft>
                <a:spcPts val="0"/>
              </a:spcAft>
              <a:defRPr/>
            </a:pPr>
            <a:endParaRPr lang="en-US" sz="1000" dirty="0" smtClean="0"/>
          </a:p>
          <a:p>
            <a:pPr fontAlgn="auto">
              <a:spcBef>
                <a:spcPts val="0"/>
              </a:spcBef>
              <a:spcAft>
                <a:spcPts val="0"/>
              </a:spcAft>
              <a:defRPr/>
            </a:pPr>
            <a:r>
              <a:rPr lang="en-US" sz="1000" b="1" dirty="0" smtClean="0"/>
              <a:t>SCI </a:t>
            </a:r>
            <a:r>
              <a:rPr lang="en-US" sz="1000" dirty="0" smtClean="0"/>
              <a:t>additional probes for Question 10:</a:t>
            </a:r>
          </a:p>
          <a:p>
            <a:pPr fontAlgn="auto">
              <a:spcBef>
                <a:spcPts val="0"/>
              </a:spcBef>
              <a:spcAft>
                <a:spcPts val="0"/>
              </a:spcAft>
              <a:defRPr/>
            </a:pPr>
            <a:endParaRPr lang="en-US" sz="1000" dirty="0" smtClean="0"/>
          </a:p>
          <a:p>
            <a:pPr fontAlgn="auto">
              <a:spcBef>
                <a:spcPts val="0"/>
              </a:spcBef>
              <a:spcAft>
                <a:spcPts val="0"/>
              </a:spcAft>
              <a:defRPr/>
            </a:pPr>
            <a:r>
              <a:rPr lang="en-US" sz="1000" dirty="0" smtClean="0"/>
              <a:t>Who gets most upset with you when you're done something wrong?</a:t>
            </a:r>
          </a:p>
          <a:p>
            <a:pPr fontAlgn="auto">
              <a:spcBef>
                <a:spcPts val="0"/>
              </a:spcBef>
              <a:spcAft>
                <a:spcPts val="0"/>
              </a:spcAft>
              <a:defRPr/>
            </a:pPr>
            <a:r>
              <a:rPr lang="en-US" sz="1000" dirty="0" smtClean="0"/>
              <a:t>With whom do you get in trouble? What is "trouble"?</a:t>
            </a:r>
          </a:p>
          <a:p>
            <a:pPr fontAlgn="auto">
              <a:spcBef>
                <a:spcPts val="0"/>
              </a:spcBef>
              <a:spcAft>
                <a:spcPts val="0"/>
              </a:spcAft>
              <a:defRPr/>
            </a:pPr>
            <a:r>
              <a:rPr lang="en-US" sz="1000" dirty="0" smtClean="0"/>
              <a:t>How do you feel about it when they (ground, punish, give you a timeout) etc.,</a:t>
            </a:r>
          </a:p>
          <a:p>
            <a:pPr fontAlgn="auto">
              <a:spcBef>
                <a:spcPts val="0"/>
              </a:spcBef>
              <a:spcAft>
                <a:spcPts val="0"/>
              </a:spcAft>
              <a:defRPr/>
            </a:pPr>
            <a:r>
              <a:rPr lang="en-US" sz="1000" dirty="0" smtClean="0"/>
              <a:t>Is it for your own good?</a:t>
            </a:r>
          </a:p>
          <a:p>
            <a:pPr fontAlgn="auto">
              <a:spcBef>
                <a:spcPts val="0"/>
              </a:spcBef>
              <a:spcAft>
                <a:spcPts val="0"/>
              </a:spcAft>
              <a:defRPr/>
            </a:pPr>
            <a:r>
              <a:rPr lang="en-US" sz="1000" dirty="0" smtClean="0"/>
              <a:t>What are they trying to teach you? Does it work?</a:t>
            </a:r>
            <a:endParaRPr lang="en-US" sz="1000" dirty="0"/>
          </a:p>
        </p:txBody>
      </p:sp>
      <p:sp>
        <p:nvSpPr>
          <p:cNvPr id="2365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DC97A4A-6BE3-49A3-8092-06C8EF38EE71}" type="slidenum">
              <a:rPr lang="en-US"/>
              <a:pPr fontAlgn="base">
                <a:spcBef>
                  <a:spcPct val="0"/>
                </a:spcBef>
                <a:spcAft>
                  <a:spcPct val="0"/>
                </a:spcAft>
              </a:pPr>
              <a:t>97</a:t>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Slide Image Placeholder 1"/>
          <p:cNvSpPr>
            <a:spLocks noGrp="1" noRot="1" noChangeAspect="1" noTextEdit="1"/>
          </p:cNvSpPr>
          <p:nvPr>
            <p:ph type="sldImg"/>
          </p:nvPr>
        </p:nvSpPr>
        <p:spPr bwMode="auto">
          <a:noFill/>
          <a:ln>
            <a:solidFill>
              <a:srgbClr val="000000"/>
            </a:solidFill>
            <a:miter lim="800000"/>
            <a:headEnd/>
            <a:tailEnd/>
          </a:ln>
        </p:spPr>
      </p:sp>
      <p:sp>
        <p:nvSpPr>
          <p:cNvPr id="2375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375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47CE59D-B56C-4CFF-8C56-3D9B6BFC60EC}" type="slidenum">
              <a:rPr lang="en-US"/>
              <a:pPr fontAlgn="base">
                <a:spcBef>
                  <a:spcPct val="0"/>
                </a:spcBef>
                <a:spcAft>
                  <a:spcPct val="0"/>
                </a:spcAft>
              </a:pPr>
              <a:t>98</a:t>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Slide Image Placeholder 1"/>
          <p:cNvSpPr>
            <a:spLocks noGrp="1" noRot="1" noChangeAspect="1" noTextEdit="1"/>
          </p:cNvSpPr>
          <p:nvPr>
            <p:ph type="sldImg"/>
          </p:nvPr>
        </p:nvSpPr>
        <p:spPr bwMode="auto">
          <a:noFill/>
          <a:ln>
            <a:solidFill>
              <a:srgbClr val="000000"/>
            </a:solidFill>
            <a:miter lim="800000"/>
            <a:headEnd/>
            <a:tailEnd/>
          </a:ln>
        </p:spPr>
      </p:sp>
      <p:sp>
        <p:nvSpPr>
          <p:cNvPr id="2385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000" dirty="0" smtClean="0">
                <a:cs typeface="Times New Roman" pitchFamily="18" charset="0"/>
              </a:rPr>
              <a:t>IU Conscience Project (2003): The IU Conscience Project 1982-2003 a power point presentation, </a:t>
            </a:r>
            <a:r>
              <a:rPr lang="en-US" sz="1000" b="1" dirty="0" smtClean="0">
                <a:cs typeface="Times New Roman" pitchFamily="18" charset="0"/>
              </a:rPr>
              <a:t>Conscience Works, Theory Research and Clinical Applications.</a:t>
            </a:r>
            <a:endParaRPr lang="en-US" sz="1000" dirty="0" smtClean="0"/>
          </a:p>
        </p:txBody>
      </p:sp>
      <p:sp>
        <p:nvSpPr>
          <p:cNvPr id="2385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4AD1FE-797F-48E6-9998-E4874C62CC2D}" type="slidenum">
              <a:rPr lang="en-US"/>
              <a:pPr fontAlgn="base">
                <a:spcBef>
                  <a:spcPct val="0"/>
                </a:spcBef>
                <a:spcAft>
                  <a:spcPct val="0"/>
                </a:spcAft>
              </a:pPr>
              <a:t>99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29E606E-F760-48D0-9319-460C2300671F}" type="datetimeFigureOut">
              <a:rPr lang="en-US"/>
              <a:pPr>
                <a:defRPr/>
              </a:pPr>
              <a:t>6/4/2018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EAD905-4C57-428E-9524-A97DFE0B16B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03B01CF-8CAC-46A4-848D-0FA3F0140033}" type="datetimeFigureOut">
              <a:rPr lang="en-US"/>
              <a:pPr>
                <a:defRPr/>
              </a:pPr>
              <a:t>6/4/2018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5F9C993-19F5-45ED-B416-36598F71158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125F683-B665-44F9-B0DC-A6D3DF4B62FF}" type="datetimeFigureOut">
              <a:rPr lang="en-US"/>
              <a:pPr>
                <a:defRPr/>
              </a:pPr>
              <a:t>6/4/2018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5B11EB0-8DDF-4F88-89BB-DA2F47FFC8E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B2C5AEA-168D-4D0B-AFDB-13600BEE589C}" type="datetimeFigureOut">
              <a:rPr lang="en-US"/>
              <a:pPr>
                <a:defRPr/>
              </a:pPr>
              <a:t>6/4/2018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5C83942-F2D1-4EE4-ACC9-41BB69EEB87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61E67F6-4C07-442D-997E-8924BF4B3542}" type="datetimeFigureOut">
              <a:rPr lang="en-US"/>
              <a:pPr>
                <a:defRPr/>
              </a:pPr>
              <a:t>6/4/2018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6C160EC-100B-4ACA-A470-374616DB21D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70B5AE6-BA91-4420-8856-B6030874150F}" type="datetimeFigureOut">
              <a:rPr lang="en-US"/>
              <a:pPr>
                <a:defRPr/>
              </a:pPr>
              <a:t>6/4/2018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A6761EF-CDDA-470D-942F-0AE3CF57442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8E52BE4-EC87-4C39-AE17-935E086F70A0}" type="datetimeFigureOut">
              <a:rPr lang="en-US"/>
              <a:pPr>
                <a:defRPr/>
              </a:pPr>
              <a:t>6/4/2018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762E43A-73F8-4828-94FF-166A5040A8D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EFCBA54-9F04-43D3-8395-DB3F21E3A32B}" type="datetimeFigureOut">
              <a:rPr lang="en-US"/>
              <a:pPr>
                <a:defRPr/>
              </a:pPr>
              <a:t>6/4/2018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1A38A21-530B-444C-86B9-ED7E4F40114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AF2DBD8-5763-4CEA-8E40-AFE03EAA6B6A}" type="datetimeFigureOut">
              <a:rPr lang="en-US"/>
              <a:pPr>
                <a:defRPr/>
              </a:pPr>
              <a:t>6/4/2018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FDF20D8-5DDF-44BE-8CAF-C6CEB52E5C6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9FC6F41-3F86-4045-8D77-26C43F1869F3}" type="datetimeFigureOut">
              <a:rPr lang="en-US"/>
              <a:pPr>
                <a:defRPr/>
              </a:pPr>
              <a:t>6/4/2018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82AEFF9-E925-4F34-A5B7-AF82A3E94A9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51761B8-8C85-4B49-8700-A49EE2DC8DEB}" type="datetimeFigureOut">
              <a:rPr lang="en-US"/>
              <a:pPr>
                <a:defRPr/>
              </a:pPr>
              <a:t>6/4/2018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7F46F7C-665B-4289-9236-C86B4251BA2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6309D923-3A93-4D97-888D-BF23DEADE4F8}" type="datetimeFigureOut">
              <a:rPr lang="en-US"/>
              <a:pPr>
                <a:defRPr/>
              </a:pPr>
              <a:t>6/4/2018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34CCAACA-2742-4304-9017-1CCEFCD8C0A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0.xml"/><Relationship Id="rId1" Type="http://schemas.openxmlformats.org/officeDocument/2006/relationships/slideLayout" Target="../slideLayouts/slideLayout8.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02.xml"/><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03.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26.gif"/><Relationship Id="rId4" Type="http://schemas.openxmlformats.org/officeDocument/2006/relationships/image" Target="../media/image37.png"/></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5.xml"/><Relationship Id="rId1" Type="http://schemas.openxmlformats.org/officeDocument/2006/relationships/slideLayout" Target="../slideLayouts/slideLayout8.xml"/><Relationship Id="rId4" Type="http://schemas.openxmlformats.org/officeDocument/2006/relationships/image" Target="../media/image38.png"/></Relationships>
</file>

<file path=ppt/slides/_rels/slide10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6.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10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07.xml"/><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40.png"/></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10.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43.png"/></Relationships>
</file>

<file path=ppt/slides/_rels/slide11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11.xml"/><Relationship Id="rId1" Type="http://schemas.openxmlformats.org/officeDocument/2006/relationships/slideLayout" Target="../slideLayouts/slideLayout8.xml"/><Relationship Id="rId4" Type="http://schemas.openxmlformats.org/officeDocument/2006/relationships/image" Target="../media/image38.png"/></Relationships>
</file>

<file path=ppt/slides/_rels/slide11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12.xml"/><Relationship Id="rId1" Type="http://schemas.openxmlformats.org/officeDocument/2006/relationships/slideLayout" Target="../slideLayouts/slideLayout8.xml"/><Relationship Id="rId4" Type="http://schemas.openxmlformats.org/officeDocument/2006/relationships/image" Target="../media/image4.png"/></Relationships>
</file>

<file path=ppt/slides/_rels/slide11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13.xml"/><Relationship Id="rId1" Type="http://schemas.openxmlformats.org/officeDocument/2006/relationships/slideLayout" Target="../slideLayouts/slideLayout8.xml"/></Relationships>
</file>

<file path=ppt/slides/_rels/slide11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14.xml"/><Relationship Id="rId1" Type="http://schemas.openxmlformats.org/officeDocument/2006/relationships/slideLayout" Target="../slideLayouts/slideLayout8.xml"/></Relationships>
</file>

<file path=ppt/slides/_rels/slide1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5.xml"/><Relationship Id="rId1" Type="http://schemas.openxmlformats.org/officeDocument/2006/relationships/slideLayout" Target="../slideLayouts/slideLayout8.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5.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4.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4.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1.xml"/><Relationship Id="rId1" Type="http://schemas.openxmlformats.org/officeDocument/2006/relationships/slideLayout" Target="../slideLayouts/slideLayout8.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4.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24.xml"/><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25.xml"/><Relationship Id="rId1" Type="http://schemas.openxmlformats.org/officeDocument/2006/relationships/slideLayout" Target="../slideLayouts/slideLayout4.xml"/><Relationship Id="rId4" Type="http://schemas.openxmlformats.org/officeDocument/2006/relationships/image" Target="../media/image49.png"/></Relationships>
</file>

<file path=ppt/slides/_rels/slide1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6.xml"/><Relationship Id="rId1" Type="http://schemas.openxmlformats.org/officeDocument/2006/relationships/slideLayout" Target="../slideLayouts/slideLayout8.xml"/></Relationships>
</file>

<file path=ppt/slides/_rels/slide127.xml.rels><?xml version="1.0" encoding="UTF-8" standalone="yes"?>
<Relationships xmlns="http://schemas.openxmlformats.org/package/2006/relationships"><Relationship Id="rId3" Type="http://schemas.openxmlformats.org/officeDocument/2006/relationships/notesSlide" Target="../notesSlides/notesSlide127.xml"/><Relationship Id="rId2" Type="http://schemas.openxmlformats.org/officeDocument/2006/relationships/slideLayout" Target="../slideLayouts/slideLayout4.xml"/><Relationship Id="rId1" Type="http://schemas.openxmlformats.org/officeDocument/2006/relationships/themeOverride" Target="../theme/themeOverride1.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4.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jpeg"/></Relationships>
</file>

<file path=ppt/slides/_rels/slide13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30.xml"/><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2.xml"/><Relationship Id="rId1" Type="http://schemas.openxmlformats.org/officeDocument/2006/relationships/slideLayout" Target="../slideLayouts/slideLayout8.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4.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4.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4.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4.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38.xml"/><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50.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51.xml"/><Relationship Id="rId1" Type="http://schemas.openxmlformats.org/officeDocument/2006/relationships/slideLayout" Target="../slideLayouts/slideLayout4.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52.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53.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54.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55.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56.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7.xml"/><Relationship Id="rId1" Type="http://schemas.openxmlformats.org/officeDocument/2006/relationships/slideLayout" Target="../slideLayouts/slideLayout8.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158.xml"/><Relationship Id="rId1" Type="http://schemas.openxmlformats.org/officeDocument/2006/relationships/slideLayout" Target="../slideLayouts/slideLayout6.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5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60.xm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61.xm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2.xml"/><Relationship Id="rId1" Type="http://schemas.openxmlformats.org/officeDocument/2006/relationships/slideLayout" Target="../slideLayouts/slideLayout4.xml"/></Relationships>
</file>

<file path=ppt/slides/_rels/slide163.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63.xml"/><Relationship Id="rId1" Type="http://schemas.openxmlformats.org/officeDocument/2006/relationships/slideLayout" Target="../slideLayouts/slideLayout7.xml"/><Relationship Id="rId5" Type="http://schemas.openxmlformats.org/officeDocument/2006/relationships/hyperlink" Target="mailto:slondon@iupui.edu" TargetMode="External"/><Relationship Id="rId4" Type="http://schemas.openxmlformats.org/officeDocument/2006/relationships/hyperlink" Target="mailto:mgaffney@iupui.edu"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40.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jpeg"/></Relationships>
</file>

<file path=ppt/slides/_rels/slide4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7.png"/><Relationship Id="rId4" Type="http://schemas.openxmlformats.org/officeDocument/2006/relationships/image" Target="../media/image16.png"/></Relationships>
</file>

<file path=ppt/slides/_rels/slide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5.png"/><Relationship Id="rId4" Type="http://schemas.openxmlformats.org/officeDocument/2006/relationships/image" Target="../media/image19.png"/></Relationships>
</file>

<file path=ppt/slides/_rels/slide4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3.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4.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5.png"/><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4.xml"/><Relationship Id="rId1" Type="http://schemas.openxmlformats.org/officeDocument/2006/relationships/slideLayout" Target="../slideLayouts/slideLayout8.xml"/><Relationship Id="rId5" Type="http://schemas.openxmlformats.org/officeDocument/2006/relationships/image" Target="../media/image22.png"/><Relationship Id="rId4" Type="http://schemas.openxmlformats.org/officeDocument/2006/relationships/image" Target="../media/image25.jpeg"/></Relationships>
</file>

<file path=ppt/slides/_rels/slide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5.xml"/><Relationship Id="rId1" Type="http://schemas.openxmlformats.org/officeDocument/2006/relationships/slideLayout" Target="../slideLayouts/slideLayout7.xml"/><Relationship Id="rId4" Type="http://schemas.openxmlformats.org/officeDocument/2006/relationships/image" Target="../media/image26.gif"/></Relationships>
</file>

<file path=ppt/slides/_rels/slide5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6.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8.xml"/><Relationship Id="rId1" Type="http://schemas.openxmlformats.org/officeDocument/2006/relationships/slideLayout" Target="../slideLayouts/slideLayout8.xml"/><Relationship Id="rId4" Type="http://schemas.openxmlformats.org/officeDocument/2006/relationships/image" Target="../media/image15.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64.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66.xml"/><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9.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9.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6.xml"/><Relationship Id="rId1" Type="http://schemas.openxmlformats.org/officeDocument/2006/relationships/slideLayout" Target="../slideLayouts/slideLayout8.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4.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4.xml"/></Relationships>
</file>

<file path=ppt/slides/_rels/slide9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381000"/>
            <a:ext cx="7772400" cy="1143000"/>
          </a:xfrm>
        </p:spPr>
        <p:txBody>
          <a:bodyPr/>
          <a:lstStyle/>
          <a:p>
            <a:r>
              <a:rPr lang="en-US" smtClean="0"/>
              <a:t>   The Conscience Project</a:t>
            </a:r>
          </a:p>
        </p:txBody>
      </p:sp>
      <p:sp>
        <p:nvSpPr>
          <p:cNvPr id="6148" name="Rectangle 4"/>
          <p:cNvSpPr>
            <a:spLocks noGrp="1" noChangeArrowheads="1"/>
          </p:cNvSpPr>
          <p:nvPr>
            <p:ph type="subTitle" idx="1"/>
          </p:nvPr>
        </p:nvSpPr>
        <p:spPr>
          <a:xfrm>
            <a:off x="2133600" y="5029200"/>
            <a:ext cx="5715000" cy="1371600"/>
          </a:xfrm>
        </p:spPr>
        <p:txBody>
          <a:bodyPr rtlCol="0">
            <a:normAutofit/>
          </a:bodyPr>
          <a:lstStyle/>
          <a:p>
            <a:pPr fontAlgn="auto">
              <a:spcAft>
                <a:spcPts val="0"/>
              </a:spcAft>
              <a:defRPr/>
            </a:pPr>
            <a:endParaRPr lang="en-US" sz="2000" dirty="0"/>
          </a:p>
          <a:p>
            <a:pPr fontAlgn="auto">
              <a:spcAft>
                <a:spcPts val="0"/>
              </a:spcAft>
              <a:defRPr/>
            </a:pPr>
            <a:r>
              <a:rPr lang="en-US" sz="2000" b="1" dirty="0">
                <a:solidFill>
                  <a:schemeClr val="tx1"/>
                </a:solidFill>
              </a:rPr>
              <a:t>Indiana University School of </a:t>
            </a:r>
            <a:r>
              <a:rPr lang="en-US" sz="2000" b="1" dirty="0" smtClean="0">
                <a:solidFill>
                  <a:schemeClr val="tx1"/>
                </a:solidFill>
              </a:rPr>
              <a:t>Medicine</a:t>
            </a:r>
            <a:endParaRPr lang="en-US" sz="2000" b="1" dirty="0">
              <a:solidFill>
                <a:schemeClr val="tx1"/>
              </a:solidFill>
            </a:endParaRPr>
          </a:p>
        </p:txBody>
      </p:sp>
      <p:pic>
        <p:nvPicPr>
          <p:cNvPr id="6149" name="Picture 5" descr="C:\Program Files\PhotoDeluxe HE 3.0\EZPhoto\IMAGERY\Conscience Celebration Illustrations\Internalization.jpg"/>
          <p:cNvPicPr>
            <a:picLocks noChangeAspect="1" noChangeArrowheads="1"/>
          </p:cNvPicPr>
          <p:nvPr/>
        </p:nvPicPr>
        <p:blipFill>
          <a:blip r:embed="rId3">
            <a:duotone>
              <a:schemeClr val="accent4">
                <a:shade val="45000"/>
                <a:satMod val="135000"/>
              </a:schemeClr>
              <a:prstClr val="white"/>
            </a:duotone>
          </a:blip>
          <a:srcRect/>
          <a:stretch>
            <a:fillRect/>
          </a:stretch>
        </p:blipFill>
        <p:spPr bwMode="auto">
          <a:xfrm>
            <a:off x="3886200" y="1371600"/>
            <a:ext cx="2092325" cy="3581400"/>
          </a:xfrm>
          <a:prstGeom prst="rect">
            <a:avLst/>
          </a:prstGeom>
          <a:noFill/>
          <a:effectLst>
            <a:outerShdw blurRad="635000" dist="50800" dir="5400000" algn="ctr" rotWithShape="0">
              <a:schemeClr val="tx1">
                <a:alpha val="43000"/>
              </a:schemeClr>
            </a:outerShdw>
          </a:effectLst>
        </p:spPr>
      </p:pic>
      <p:sp>
        <p:nvSpPr>
          <p:cNvPr id="2053" name="Text Box 6"/>
          <p:cNvSpPr txBox="1">
            <a:spLocks noChangeArrowheads="1"/>
          </p:cNvSpPr>
          <p:nvPr/>
        </p:nvSpPr>
        <p:spPr bwMode="auto">
          <a:xfrm>
            <a:off x="2895600" y="2819400"/>
            <a:ext cx="641350" cy="366713"/>
          </a:xfrm>
          <a:prstGeom prst="rect">
            <a:avLst/>
          </a:prstGeom>
          <a:noFill/>
          <a:ln w="9525">
            <a:noFill/>
            <a:miter lim="800000"/>
            <a:headEnd/>
            <a:tailEnd/>
          </a:ln>
        </p:spPr>
        <p:txBody>
          <a:bodyPr wrap="none">
            <a:spAutoFit/>
          </a:bodyPr>
          <a:lstStyle/>
          <a:p>
            <a:r>
              <a:rPr lang="en-US">
                <a:latin typeface="Calibri" pitchFamily="34" charset="0"/>
              </a:rPr>
              <a:t>1982</a:t>
            </a:r>
          </a:p>
        </p:txBody>
      </p:sp>
      <p:sp>
        <p:nvSpPr>
          <p:cNvPr id="2054" name="Text Box 7"/>
          <p:cNvSpPr txBox="1">
            <a:spLocks noChangeArrowheads="1"/>
          </p:cNvSpPr>
          <p:nvPr/>
        </p:nvSpPr>
        <p:spPr bwMode="auto">
          <a:xfrm>
            <a:off x="6248400" y="2819400"/>
            <a:ext cx="652463" cy="369888"/>
          </a:xfrm>
          <a:prstGeom prst="rect">
            <a:avLst/>
          </a:prstGeom>
          <a:noFill/>
          <a:ln w="9525">
            <a:noFill/>
            <a:miter lim="800000"/>
            <a:headEnd/>
            <a:tailEnd/>
          </a:ln>
        </p:spPr>
        <p:txBody>
          <a:bodyPr wrap="none">
            <a:spAutoFit/>
          </a:bodyPr>
          <a:lstStyle/>
          <a:p>
            <a:r>
              <a:rPr lang="en-US">
                <a:latin typeface="Calibri" pitchFamily="34" charset="0"/>
              </a:rPr>
              <a:t>2008</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2800" dirty="0" smtClean="0">
                <a:solidFill>
                  <a:schemeClr val="accent4">
                    <a:lumMod val="75000"/>
                  </a:schemeClr>
                </a:solidFill>
              </a:rPr>
              <a:t>THE PSYCHOBIOLOGY OF  CONSCIENCE</a:t>
            </a:r>
            <a:endParaRPr lang="en-US" sz="2800" dirty="0"/>
          </a:p>
        </p:txBody>
      </p:sp>
      <p:sp>
        <p:nvSpPr>
          <p:cNvPr id="8195" name="Content Placeholder 2"/>
          <p:cNvSpPr>
            <a:spLocks noGrp="1"/>
          </p:cNvSpPr>
          <p:nvPr>
            <p:ph idx="1"/>
          </p:nvPr>
        </p:nvSpPr>
        <p:spPr/>
        <p:txBody>
          <a:bodyPr/>
          <a:lstStyle/>
          <a:p>
            <a:pPr marL="228600" indent="-228600">
              <a:buFont typeface="Arial" pitchFamily="34" charset="0"/>
              <a:buNone/>
            </a:pPr>
            <a:r>
              <a:rPr lang="de-DE" sz="1600" smtClean="0"/>
              <a:t>On the technical point  contained in this Black Box Warning but also, on the </a:t>
            </a:r>
          </a:p>
          <a:p>
            <a:pPr marL="228600" indent="-228600">
              <a:buFont typeface="Arial" pitchFamily="34" charset="0"/>
              <a:buNone/>
            </a:pPr>
            <a:r>
              <a:rPr lang="de-DE" sz="1600" smtClean="0"/>
              <a:t>basis of compelling philosophical considerations (to which we will return </a:t>
            </a:r>
          </a:p>
          <a:p>
            <a:pPr marL="228600" indent="-228600">
              <a:buFont typeface="Arial" pitchFamily="34" charset="0"/>
              <a:buNone/>
            </a:pPr>
            <a:r>
              <a:rPr lang="de-DE" sz="1600" smtClean="0"/>
              <a:t>later) we recommend there be </a:t>
            </a:r>
            <a:r>
              <a:rPr lang="de-DE" sz="1600" i="1" smtClean="0"/>
              <a:t>no hasty removal </a:t>
            </a:r>
            <a:r>
              <a:rPr lang="de-DE" sz="1600" smtClean="0"/>
              <a:t>of the qualifier, </a:t>
            </a:r>
          </a:p>
          <a:p>
            <a:pPr marL="228600" indent="-228600">
              <a:buFont typeface="Arial" pitchFamily="34" charset="0"/>
              <a:buNone/>
            </a:pPr>
            <a:r>
              <a:rPr lang="de-DE" sz="1600" i="1" smtClean="0"/>
              <a:t>putative,</a:t>
            </a:r>
            <a:r>
              <a:rPr lang="de-DE" sz="2000" smtClean="0"/>
              <a:t>  </a:t>
            </a:r>
          </a:p>
          <a:p>
            <a:pPr marL="228600" indent="-228600">
              <a:buFont typeface="Arial" pitchFamily="34" charset="0"/>
              <a:buNone/>
            </a:pPr>
            <a:r>
              <a:rPr lang="de-DE" sz="2400" b="1" smtClean="0"/>
              <a:t>doubly applied:</a:t>
            </a:r>
          </a:p>
          <a:p>
            <a:pPr marL="228600" indent="-228600"/>
            <a:r>
              <a:rPr lang="de-DE" sz="2400" b="1" smtClean="0"/>
              <a:t>first, to any attribution of signatures detected by functional neuroimaging to brain regions of interest </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0" y="381000"/>
            <a:ext cx="2703513" cy="99060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t="100000" r="100000"/>
            </a:path>
            <a:tileRect l="-100000" b="-100000"/>
          </a:gradFill>
          <a:ln/>
        </p:spPr>
        <p:txBody>
          <a:bodyPr>
            <a:noAutofit/>
          </a:bodyPr>
          <a:lstStyle/>
          <a:p>
            <a:r>
              <a:rPr lang="en-US" smtClean="0"/>
              <a:t/>
            </a:r>
            <a:br>
              <a:rPr lang="en-US" smtClean="0"/>
            </a:br>
            <a:r>
              <a:rPr lang="en-US" smtClean="0"/>
              <a:t>     </a:t>
            </a:r>
            <a:br>
              <a:rPr lang="en-US" smtClean="0"/>
            </a:br>
            <a:r>
              <a:rPr lang="en-US" smtClean="0"/>
              <a:t> Pride  and Prejudice </a:t>
            </a:r>
            <a:br>
              <a:rPr lang="en-US" smtClean="0"/>
            </a:br>
            <a:endParaRPr lang="en-US" i="1" smtClean="0"/>
          </a:p>
        </p:txBody>
      </p:sp>
      <p:pic>
        <p:nvPicPr>
          <p:cNvPr id="6" name="Content Placeholder 5" descr="CassandraAusten-JaneAusten%28c_1810%29reversed.jpg"/>
          <p:cNvPicPr>
            <a:picLocks noGrp="1" noChangeAspect="1"/>
          </p:cNvPicPr>
          <p:nvPr>
            <p:ph idx="1"/>
          </p:nvPr>
        </p:nvPicPr>
        <p:blipFill>
          <a:blip r:embed="rId3">
            <a:duotone>
              <a:schemeClr val="accent2">
                <a:shade val="45000"/>
                <a:satMod val="135000"/>
              </a:schemeClr>
              <a:prstClr val="white"/>
            </a:duotone>
          </a:blip>
          <a:stretch>
            <a:fillRect/>
          </a:stretch>
        </p:blipFill>
        <p:spPr>
          <a:xfrm>
            <a:off x="5181600" y="1600200"/>
            <a:ext cx="2995629" cy="3632200"/>
          </a:xfrm>
          <a:solidFill>
            <a:srgbClr val="7030A0"/>
          </a:solidFill>
        </p:spPr>
      </p:pic>
      <p:sp>
        <p:nvSpPr>
          <p:cNvPr id="5" name="Text Placeholder 4"/>
          <p:cNvSpPr>
            <a:spLocks noGrp="1"/>
          </p:cNvSpPr>
          <p:nvPr>
            <p:ph type="body" sz="half" idx="2"/>
          </p:nvPr>
        </p:nvSpPr>
        <p:spPr>
          <a:xfrm>
            <a:off x="381000" y="228600"/>
            <a:ext cx="4572000" cy="5376863"/>
          </a:xfr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3500000" scaled="1"/>
            <a:tileRect/>
          </a:gradFill>
        </p:spPr>
        <p:txBody>
          <a:bodyPr rtlCol="0">
            <a:normAutofit/>
          </a:bodyPr>
          <a:lstStyle/>
          <a:p>
            <a:pPr fontAlgn="auto">
              <a:spcAft>
                <a:spcPts val="0"/>
              </a:spcAft>
              <a:defRPr/>
            </a:pPr>
            <a:r>
              <a:rPr lang="en-US" dirty="0" smtClean="0"/>
              <a:t> </a:t>
            </a:r>
            <a:endParaRPr lang="en-US" dirty="0"/>
          </a:p>
        </p:txBody>
      </p:sp>
      <p:sp>
        <p:nvSpPr>
          <p:cNvPr id="7" name="Oval 6"/>
          <p:cNvSpPr/>
          <p:nvPr/>
        </p:nvSpPr>
        <p:spPr>
          <a:xfrm>
            <a:off x="2057400" y="34290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Oval 8"/>
          <p:cNvSpPr/>
          <p:nvPr/>
        </p:nvSpPr>
        <p:spPr>
          <a:xfrm>
            <a:off x="2667000" y="34290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1" name="Straight Connector 10"/>
          <p:cNvCxnSpPr/>
          <p:nvPr/>
        </p:nvCxnSpPr>
        <p:spPr>
          <a:xfrm rot="5400000" flipH="1" flipV="1">
            <a:off x="2019301" y="3238500"/>
            <a:ext cx="3810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flipH="1" flipV="1">
            <a:off x="2705894" y="3237706"/>
            <a:ext cx="381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143000" y="3048000"/>
            <a:ext cx="2362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flipH="1" flipV="1">
            <a:off x="2017713" y="2552700"/>
            <a:ext cx="992188"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905000" y="2057400"/>
            <a:ext cx="1371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1524000" y="1981200"/>
            <a:ext cx="3810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Oval 20"/>
          <p:cNvSpPr/>
          <p:nvPr/>
        </p:nvSpPr>
        <p:spPr>
          <a:xfrm>
            <a:off x="3276600" y="19812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Oval 24"/>
          <p:cNvSpPr/>
          <p:nvPr/>
        </p:nvSpPr>
        <p:spPr>
          <a:xfrm>
            <a:off x="1524000" y="34290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Oval 25"/>
          <p:cNvSpPr/>
          <p:nvPr/>
        </p:nvSpPr>
        <p:spPr>
          <a:xfrm>
            <a:off x="3352800" y="34290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Oval 26"/>
          <p:cNvSpPr/>
          <p:nvPr/>
        </p:nvSpPr>
        <p:spPr>
          <a:xfrm>
            <a:off x="990600" y="34290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29" name="Straight Connector 28"/>
          <p:cNvCxnSpPr/>
          <p:nvPr/>
        </p:nvCxnSpPr>
        <p:spPr>
          <a:xfrm rot="5400000">
            <a:off x="915194" y="3275806"/>
            <a:ext cx="457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3314701" y="3238500"/>
            <a:ext cx="3810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1485901" y="3238500"/>
            <a:ext cx="381000" cy="3175"/>
          </a:xfrm>
          <a:prstGeom prst="line">
            <a:avLst/>
          </a:prstGeom>
        </p:spPr>
        <p:style>
          <a:lnRef idx="1">
            <a:schemeClr val="accent1"/>
          </a:lnRef>
          <a:fillRef idx="0">
            <a:schemeClr val="accent1"/>
          </a:fillRef>
          <a:effectRef idx="0">
            <a:schemeClr val="accent1"/>
          </a:effectRef>
          <a:fontRef idx="minor">
            <a:schemeClr val="tx1"/>
          </a:fontRef>
        </p:style>
      </p:cxnSp>
      <p:sp>
        <p:nvSpPr>
          <p:cNvPr id="40" name="Up Arrow 39"/>
          <p:cNvSpPr/>
          <p:nvPr/>
        </p:nvSpPr>
        <p:spPr>
          <a:xfrm>
            <a:off x="2590800" y="3962400"/>
            <a:ext cx="457200" cy="3048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nvPr>
        </p:nvSpPr>
        <p:spPr/>
        <p:txBody>
          <a:bodyPr/>
          <a:lstStyle/>
          <a:p>
            <a:r>
              <a:rPr lang="en-US" sz="3200" smtClean="0"/>
              <a:t>Moralized Attachment</a:t>
            </a:r>
          </a:p>
        </p:txBody>
      </p:sp>
      <p:sp>
        <p:nvSpPr>
          <p:cNvPr id="88067" name="Content Placeholder 2"/>
          <p:cNvSpPr>
            <a:spLocks noGrp="1"/>
          </p:cNvSpPr>
          <p:nvPr>
            <p:ph idx="1"/>
          </p:nvPr>
        </p:nvSpPr>
        <p:spPr/>
        <p:txBody>
          <a:bodyPr/>
          <a:lstStyle/>
          <a:p>
            <a:pPr>
              <a:buFont typeface="Arial" pitchFamily="34" charset="0"/>
              <a:buNone/>
            </a:pPr>
            <a:r>
              <a:rPr lang="en-US" sz="2000" smtClean="0"/>
              <a:t>“ In the Think Tank”</a:t>
            </a:r>
          </a:p>
          <a:p>
            <a:pPr>
              <a:buFont typeface="Arial" pitchFamily="34" charset="0"/>
              <a:buNone/>
            </a:pPr>
            <a:r>
              <a:rPr lang="en-US" sz="1600" smtClean="0"/>
              <a:t>A Proposed Neuro-imaging Study</a:t>
            </a:r>
          </a:p>
          <a:p>
            <a:pPr>
              <a:buFont typeface="Arial" pitchFamily="34" charset="0"/>
              <a:buNone/>
            </a:pPr>
            <a:endParaRPr lang="en-US" sz="2000" smtClean="0"/>
          </a:p>
          <a:p>
            <a:pPr>
              <a:buFont typeface="Arial" pitchFamily="34" charset="0"/>
              <a:buNone/>
            </a:pPr>
            <a:r>
              <a:rPr lang="en-US" sz="1400" smtClean="0"/>
              <a:t>Priming</a:t>
            </a:r>
          </a:p>
          <a:p>
            <a:r>
              <a:rPr lang="en-US" sz="1400" smtClean="0"/>
              <a:t>The subject has responded to SCI Questions or </a:t>
            </a:r>
          </a:p>
          <a:p>
            <a:pPr>
              <a:buFont typeface="Arial" pitchFamily="34" charset="0"/>
              <a:buNone/>
            </a:pPr>
            <a:r>
              <a:rPr lang="en-US" sz="1400" smtClean="0"/>
              <a:t>        IU Conscience Autobiography Questions 9, 10, 13</a:t>
            </a:r>
          </a:p>
          <a:p>
            <a:r>
              <a:rPr lang="en-US" sz="1400" smtClean="0"/>
              <a:t>The subject has completed parts one and two of the Moralized Genogram</a:t>
            </a:r>
          </a:p>
          <a:p>
            <a:pPr>
              <a:buFont typeface="Arial" pitchFamily="34" charset="0"/>
              <a:buNone/>
            </a:pPr>
            <a:endParaRPr lang="en-US" sz="1400" smtClean="0"/>
          </a:p>
          <a:p>
            <a:pPr>
              <a:buFont typeface="Arial" pitchFamily="34" charset="0"/>
              <a:buNone/>
            </a:pPr>
            <a:r>
              <a:rPr lang="en-US" sz="1400" smtClean="0"/>
              <a:t>Neuro-imaging (e.g. fMRI)</a:t>
            </a:r>
          </a:p>
          <a:p>
            <a:r>
              <a:rPr lang="en-US" sz="1400" smtClean="0"/>
              <a:t>During the run, the subject is provided a visual representation of the incomplete genogram</a:t>
            </a:r>
          </a:p>
          <a:p>
            <a:pPr>
              <a:buFont typeface="Arial" pitchFamily="34" charset="0"/>
              <a:buNone/>
            </a:pPr>
            <a:r>
              <a:rPr lang="en-US" sz="1400" smtClean="0"/>
              <a:t>	and is asked to mentally encircle those symbols on the genogram representing moral attachment figures</a:t>
            </a:r>
          </a:p>
          <a:p>
            <a:r>
              <a:rPr lang="en-US" sz="1400" smtClean="0"/>
              <a:t>Following the run the subject is asked to record how the designated moral attachment figures show they care and/or what values those persons have transmitted across or within generations</a:t>
            </a:r>
          </a:p>
          <a:p>
            <a:pPr>
              <a:buFont typeface="Arial" pitchFamily="34" charset="0"/>
              <a:buNone/>
            </a:pPr>
            <a:endParaRPr lang="en-US" sz="1400" smtClean="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Bevel 6"/>
          <p:cNvSpPr/>
          <p:nvPr/>
        </p:nvSpPr>
        <p:spPr>
          <a:xfrm>
            <a:off x="2209800" y="228600"/>
            <a:ext cx="4800600" cy="5943600"/>
          </a:xfrm>
          <a:prstGeom prst="bevel">
            <a:avLst/>
          </a:prstGeom>
          <a:solidFill>
            <a:schemeClr val="accent1">
              <a:alpha val="58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026" name="Picture 2" descr="The Mom Test"/>
          <p:cNvPicPr>
            <a:picLocks noChangeAspect="1" noChangeArrowheads="1"/>
          </p:cNvPicPr>
          <p:nvPr/>
        </p:nvPicPr>
        <p:blipFill>
          <a:blip r:embed="rId3"/>
          <a:srcRect/>
          <a:stretch>
            <a:fillRect/>
          </a:stretch>
        </p:blipFill>
        <p:spPr bwMode="auto">
          <a:xfrm>
            <a:off x="2819400" y="838200"/>
            <a:ext cx="3714583" cy="4800600"/>
          </a:xfrm>
          <a:prstGeom prst="rect">
            <a:avLst/>
          </a:prstGeom>
          <a:noFill/>
          <a:ln w="9525">
            <a:noFill/>
            <a:miter lim="800000"/>
            <a:headEnd/>
            <a:tailEnd/>
          </a:ln>
          <a:effectLst>
            <a:innerShdw blurRad="635000">
              <a:schemeClr val="accent4"/>
            </a:innerShdw>
          </a:effectLst>
        </p:spPr>
      </p:pic>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mygdala divisions.jpg"/>
          <p:cNvPicPr>
            <a:picLocks noGrp="1" noChangeAspect="1"/>
          </p:cNvPicPr>
          <p:nvPr>
            <p:ph idx="1"/>
          </p:nvPr>
        </p:nvPicPr>
        <p:blipFill>
          <a:blip r:embed="rId3">
            <a:duotone>
              <a:schemeClr val="accent4">
                <a:shade val="45000"/>
                <a:satMod val="135000"/>
              </a:schemeClr>
              <a:prstClr val="white"/>
            </a:duotone>
          </a:blip>
          <a:stretch>
            <a:fillRect/>
          </a:stretch>
        </p:blipFill>
        <p:spPr>
          <a:xfrm>
            <a:off x="1143000" y="4343400"/>
            <a:ext cx="2345055" cy="2202209"/>
          </a:xfrm>
        </p:spPr>
      </p:pic>
      <p:pic>
        <p:nvPicPr>
          <p:cNvPr id="6" name="Picture 5" descr="Gray718.png"/>
          <p:cNvPicPr>
            <a:picLocks noChangeAspect="1"/>
          </p:cNvPicPr>
          <p:nvPr/>
        </p:nvPicPr>
        <p:blipFill>
          <a:blip r:embed="rId4">
            <a:duotone>
              <a:schemeClr val="accent4">
                <a:shade val="45000"/>
                <a:satMod val="135000"/>
              </a:schemeClr>
              <a:prstClr val="white"/>
            </a:duotone>
          </a:blip>
          <a:stretch>
            <a:fillRect/>
          </a:stretch>
        </p:blipFill>
        <p:spPr>
          <a:xfrm>
            <a:off x="4953000" y="152400"/>
            <a:ext cx="3200399" cy="3433156"/>
          </a:xfrm>
          <a:prstGeom prst="rect">
            <a:avLst/>
          </a:prstGeom>
          <a:effectLst>
            <a:innerShdw blurRad="635000">
              <a:schemeClr val="accent4"/>
            </a:innerShdw>
          </a:effectLst>
        </p:spPr>
      </p:pic>
      <p:pic>
        <p:nvPicPr>
          <p:cNvPr id="7" name="Picture 6" descr="463px-Constudoverbrain.gif"/>
          <p:cNvPicPr>
            <a:picLocks noChangeAspect="1"/>
          </p:cNvPicPr>
          <p:nvPr/>
        </p:nvPicPr>
        <p:blipFill>
          <a:blip r:embed="rId5">
            <a:duotone>
              <a:schemeClr val="accent4">
                <a:shade val="45000"/>
                <a:satMod val="135000"/>
              </a:schemeClr>
              <a:prstClr val="white"/>
            </a:duotone>
          </a:blip>
          <a:stretch>
            <a:fillRect/>
          </a:stretch>
        </p:blipFill>
        <p:spPr>
          <a:xfrm>
            <a:off x="609600" y="330475"/>
            <a:ext cx="2971800" cy="3851146"/>
          </a:xfrm>
          <a:prstGeom prst="rect">
            <a:avLst/>
          </a:prstGeom>
          <a:effectLst>
            <a:innerShdw blurRad="114300">
              <a:schemeClr val="accent4"/>
            </a:innerShdw>
          </a:effectLst>
        </p:spPr>
      </p:pic>
      <p:pic>
        <p:nvPicPr>
          <p:cNvPr id="5" name="Picture 4" descr="Gray731.png"/>
          <p:cNvPicPr>
            <a:picLocks noChangeAspect="1"/>
          </p:cNvPicPr>
          <p:nvPr/>
        </p:nvPicPr>
        <p:blipFill>
          <a:blip r:embed="rId6">
            <a:duotone>
              <a:schemeClr val="accent4">
                <a:shade val="45000"/>
                <a:satMod val="135000"/>
              </a:schemeClr>
              <a:prstClr val="white"/>
            </a:duotone>
          </a:blip>
          <a:stretch>
            <a:fillRect/>
          </a:stretch>
        </p:blipFill>
        <p:spPr>
          <a:xfrm>
            <a:off x="3884863" y="3810000"/>
            <a:ext cx="4779211" cy="2724150"/>
          </a:xfrm>
          <a:prstGeom prst="rect">
            <a:avLst/>
          </a:prstGeom>
          <a:effectLst>
            <a:innerShdw blurRad="635000">
              <a:schemeClr val="accent4"/>
            </a:innerShdw>
          </a:effectLst>
        </p:spPr>
      </p:pic>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a:xfrm>
            <a:off x="457200" y="2743200"/>
            <a:ext cx="8229600" cy="1143000"/>
          </a:xfrm>
        </p:spPr>
        <p:txBody>
          <a:bodyPr/>
          <a:lstStyle/>
          <a:p>
            <a:r>
              <a:rPr lang="en-US" sz="3200" smtClean="0"/>
              <a:t>Takahashi et al, 2004</a:t>
            </a: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3"/>
          <p:cNvSpPr>
            <a:spLocks noGrp="1"/>
          </p:cNvSpPr>
          <p:nvPr>
            <p:ph type="title"/>
          </p:nvPr>
        </p:nvSpPr>
        <p:spPr/>
        <p:txBody>
          <a:bodyPr/>
          <a:lstStyle/>
          <a:p>
            <a:r>
              <a:rPr lang="en-US" sz="1600" smtClean="0"/>
              <a:t>Brain Regions of Interest </a:t>
            </a:r>
            <a:br>
              <a:rPr lang="en-US" sz="1600" smtClean="0"/>
            </a:br>
            <a:r>
              <a:rPr lang="en-US" sz="1600" smtClean="0"/>
              <a:t>in </a:t>
            </a:r>
            <a:br>
              <a:rPr lang="en-US" sz="1600" smtClean="0"/>
            </a:br>
            <a:r>
              <a:rPr lang="en-US" sz="1600" smtClean="0"/>
              <a:t>Evaluative processes of </a:t>
            </a:r>
            <a:br>
              <a:rPr lang="en-US" sz="1600" smtClean="0"/>
            </a:br>
            <a:r>
              <a:rPr lang="en-US" sz="1600" smtClean="0"/>
              <a:t>Guilt and Embarrassment </a:t>
            </a:r>
          </a:p>
        </p:txBody>
      </p:sp>
      <p:sp>
        <p:nvSpPr>
          <p:cNvPr id="92163" name="Content Placeholder 5"/>
          <p:cNvSpPr>
            <a:spLocks noGrp="1"/>
          </p:cNvSpPr>
          <p:nvPr>
            <p:ph idx="1"/>
          </p:nvPr>
        </p:nvSpPr>
        <p:spPr>
          <a:xfrm>
            <a:off x="3429000" y="304800"/>
            <a:ext cx="5257800" cy="5821363"/>
          </a:xfrm>
        </p:spPr>
        <p:txBody>
          <a:bodyPr/>
          <a:lstStyle/>
          <a:p>
            <a:pPr>
              <a:buFont typeface="Arial" pitchFamily="34" charset="0"/>
              <a:buNone/>
            </a:pPr>
            <a:endParaRPr lang="en-US" sz="1400" i="1" smtClean="0"/>
          </a:p>
          <a:p>
            <a:pPr>
              <a:buFont typeface="Arial" pitchFamily="34" charset="0"/>
              <a:buNone/>
            </a:pPr>
            <a:r>
              <a:rPr lang="en-US" sz="1400" i="1" smtClean="0"/>
              <a:t>                          </a:t>
            </a:r>
          </a:p>
          <a:p>
            <a:pPr>
              <a:buFont typeface="Arial" pitchFamily="34" charset="0"/>
              <a:buNone/>
            </a:pPr>
            <a:r>
              <a:rPr lang="en-US" sz="1400" i="1" smtClean="0"/>
              <a:t>		    left cerebral hemisphere  region of interest</a:t>
            </a:r>
          </a:p>
          <a:p>
            <a:pPr>
              <a:buFont typeface="Arial" pitchFamily="34" charset="0"/>
              <a:buNone/>
            </a:pPr>
            <a:endParaRPr lang="en-US" sz="1400" i="1" smtClean="0"/>
          </a:p>
          <a:p>
            <a:pPr>
              <a:buFont typeface="Arial" pitchFamily="34" charset="0"/>
              <a:buNone/>
            </a:pPr>
            <a:r>
              <a:rPr lang="en-US" sz="1400" i="1" smtClean="0"/>
              <a:t>	                corresponding region right hemisphere</a:t>
            </a:r>
          </a:p>
          <a:p>
            <a:pPr>
              <a:buFont typeface="Arial" pitchFamily="34" charset="0"/>
              <a:buNone/>
            </a:pPr>
            <a:endParaRPr lang="en-US" sz="1400" i="1" smtClean="0"/>
          </a:p>
          <a:p>
            <a:pPr>
              <a:buFont typeface="Arial" pitchFamily="34" charset="0"/>
              <a:buNone/>
            </a:pPr>
            <a:r>
              <a:rPr lang="en-US" sz="1400" i="1" smtClean="0"/>
              <a:t>                        bilateral  activity</a:t>
            </a:r>
          </a:p>
          <a:p>
            <a:pPr>
              <a:buFont typeface="Arial" pitchFamily="34" charset="0"/>
              <a:buNone/>
            </a:pPr>
            <a:endParaRPr lang="en-US" sz="1400" i="1" smtClean="0"/>
          </a:p>
          <a:p>
            <a:pPr>
              <a:buFont typeface="Arial" pitchFamily="34" charset="0"/>
              <a:buNone/>
            </a:pPr>
            <a:r>
              <a:rPr lang="en-US" sz="1400" i="1" smtClean="0"/>
              <a:t>                        not specified</a:t>
            </a:r>
          </a:p>
          <a:p>
            <a:pPr>
              <a:buFont typeface="Arial" pitchFamily="34" charset="0"/>
              <a:buNone/>
            </a:pPr>
            <a:endParaRPr lang="en-US" sz="1400" i="1" smtClean="0"/>
          </a:p>
          <a:p>
            <a:pPr>
              <a:buFont typeface="Arial" pitchFamily="34" charset="0"/>
              <a:buNone/>
            </a:pPr>
            <a:r>
              <a:rPr lang="en-US" sz="1400" smtClean="0"/>
              <a:t>			</a:t>
            </a:r>
          </a:p>
          <a:p>
            <a:pPr>
              <a:buFont typeface="Arial" pitchFamily="34" charset="0"/>
              <a:buNone/>
            </a:pPr>
            <a:r>
              <a:rPr lang="en-US" sz="1400" smtClean="0"/>
              <a:t>			</a:t>
            </a:r>
          </a:p>
          <a:p>
            <a:pPr>
              <a:buFont typeface="Arial" pitchFamily="34" charset="0"/>
              <a:buNone/>
            </a:pPr>
            <a:endParaRPr lang="en-US" sz="1400" smtClean="0"/>
          </a:p>
          <a:p>
            <a:pPr>
              <a:buFont typeface="Arial" pitchFamily="34" charset="0"/>
              <a:buNone/>
            </a:pPr>
            <a:r>
              <a:rPr lang="en-US" sz="1400" smtClean="0"/>
              <a:t>Left Posterior Superior Temporal Sulcus</a:t>
            </a:r>
          </a:p>
          <a:p>
            <a:pPr>
              <a:buFont typeface="Arial" pitchFamily="34" charset="0"/>
              <a:buNone/>
            </a:pPr>
            <a:endParaRPr lang="en-US" sz="1400" i="1" smtClean="0"/>
          </a:p>
          <a:p>
            <a:pPr>
              <a:buFont typeface="Arial" pitchFamily="34" charset="0"/>
              <a:buNone/>
            </a:pPr>
            <a:endParaRPr lang="en-US" sz="1400" i="1" smtClean="0"/>
          </a:p>
          <a:p>
            <a:pPr>
              <a:buFont typeface="Arial" pitchFamily="34" charset="0"/>
              <a:buNone/>
            </a:pPr>
            <a:r>
              <a:rPr lang="en-US" sz="1400" i="1" smtClean="0"/>
              <a:t>					</a:t>
            </a:r>
            <a:r>
              <a:rPr lang="en-US" sz="1400" smtClean="0"/>
              <a:t> Visual Cortex</a:t>
            </a:r>
            <a:endParaRPr lang="en-US" sz="1400" i="1" smtClean="0"/>
          </a:p>
        </p:txBody>
      </p:sp>
      <p:sp>
        <p:nvSpPr>
          <p:cNvPr id="7" name="Text Placeholder 6"/>
          <p:cNvSpPr>
            <a:spLocks noGrp="1"/>
          </p:cNvSpPr>
          <p:nvPr>
            <p:ph type="body" sz="half" idx="2"/>
          </p:nvPr>
        </p:nvSpPr>
        <p:spPr>
          <a:xfrm>
            <a:off x="533400" y="1295400"/>
            <a:ext cx="2667000" cy="4889500"/>
          </a:xfrm>
          <a:solidFill>
            <a:schemeClr val="accent4">
              <a:lumMod val="60000"/>
              <a:lumOff val="40000"/>
              <a:alpha val="0"/>
            </a:schemeClr>
          </a:solidFill>
        </p:spPr>
        <p:txBody>
          <a:bodyPr rtlCol="0">
            <a:normAutofit/>
          </a:bodyPr>
          <a:lstStyle/>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dirty="0" smtClean="0"/>
          </a:p>
        </p:txBody>
      </p:sp>
      <p:sp>
        <p:nvSpPr>
          <p:cNvPr id="13" name="Oval 12"/>
          <p:cNvSpPr/>
          <p:nvPr/>
        </p:nvSpPr>
        <p:spPr>
          <a:xfrm>
            <a:off x="3886200" y="762000"/>
            <a:ext cx="381000" cy="381000"/>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Oval 14"/>
          <p:cNvSpPr/>
          <p:nvPr/>
        </p:nvSpPr>
        <p:spPr>
          <a:xfrm>
            <a:off x="3886200" y="1295400"/>
            <a:ext cx="381000" cy="3810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17" name="Oval 16"/>
          <p:cNvSpPr/>
          <p:nvPr/>
        </p:nvSpPr>
        <p:spPr>
          <a:xfrm>
            <a:off x="3886200" y="1828800"/>
            <a:ext cx="381000" cy="38100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pic>
        <p:nvPicPr>
          <p:cNvPr id="19" name="Picture 18" descr="Gray726.png"/>
          <p:cNvPicPr>
            <a:picLocks noChangeAspect="1"/>
          </p:cNvPicPr>
          <p:nvPr/>
        </p:nvPicPr>
        <p:blipFill>
          <a:blip r:embed="rId3"/>
          <a:stretch>
            <a:fillRect/>
          </a:stretch>
        </p:blipFill>
        <p:spPr>
          <a:xfrm>
            <a:off x="3740150" y="3968750"/>
            <a:ext cx="3200400" cy="1851660"/>
          </a:xfrm>
          <a:prstGeom prst="rect">
            <a:avLst/>
          </a:prstGeom>
          <a:effectLst>
            <a:innerShdw blurRad="635000">
              <a:schemeClr val="accent4"/>
            </a:innerShdw>
          </a:effectLst>
        </p:spPr>
      </p:pic>
      <p:pic>
        <p:nvPicPr>
          <p:cNvPr id="26" name="Content Placeholder 5" descr="800px-Gray727_svg.png"/>
          <p:cNvPicPr>
            <a:picLocks noChangeAspect="1"/>
          </p:cNvPicPr>
          <p:nvPr/>
        </p:nvPicPr>
        <p:blipFill>
          <a:blip r:embed="rId4"/>
          <a:stretch>
            <a:fillRect/>
          </a:stretch>
        </p:blipFill>
        <p:spPr>
          <a:xfrm>
            <a:off x="228600" y="3505200"/>
            <a:ext cx="3221038" cy="1905000"/>
          </a:xfrm>
          <a:prstGeom prst="rect">
            <a:avLst/>
          </a:prstGeom>
          <a:effectLst>
            <a:outerShdw blurRad="50800" dist="279400" dir="10800000" algn="r" rotWithShape="0">
              <a:schemeClr val="accent4">
                <a:alpha val="40000"/>
              </a:schemeClr>
            </a:outerShdw>
          </a:effectLst>
        </p:spPr>
      </p:pic>
      <p:sp>
        <p:nvSpPr>
          <p:cNvPr id="27" name="Oval 26"/>
          <p:cNvSpPr/>
          <p:nvPr/>
        </p:nvSpPr>
        <p:spPr>
          <a:xfrm>
            <a:off x="6248400" y="4953000"/>
            <a:ext cx="762000" cy="762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Oval 27"/>
          <p:cNvSpPr>
            <a:spLocks noChangeArrowheads="1"/>
          </p:cNvSpPr>
          <p:nvPr/>
        </p:nvSpPr>
        <p:spPr bwMode="auto">
          <a:xfrm rot="-2869645">
            <a:off x="5143500" y="4991100"/>
            <a:ext cx="762000" cy="685800"/>
          </a:xfrm>
          <a:prstGeom prst="ellipse">
            <a:avLst/>
          </a:prstGeom>
          <a:solidFill>
            <a:srgbClr val="00B0F0">
              <a:alpha val="25098"/>
            </a:srgbClr>
          </a:solidFill>
          <a:ln w="25400" algn="ctr">
            <a:solidFill>
              <a:srgbClr val="385D8A"/>
            </a:solidFill>
            <a:round/>
            <a:headEnd/>
            <a:tailEnd/>
          </a:ln>
        </p:spPr>
        <p:txBody>
          <a:bodyPr vert="eaVert" anchor="ctr"/>
          <a:lstStyle/>
          <a:p>
            <a:pPr algn="ctr" fontAlgn="auto">
              <a:spcBef>
                <a:spcPts val="0"/>
              </a:spcBef>
              <a:spcAft>
                <a:spcPts val="0"/>
              </a:spcAft>
              <a:defRPr/>
            </a:pPr>
            <a:endParaRPr lang="en-US" dirty="0">
              <a:solidFill>
                <a:schemeClr val="lt1"/>
              </a:solidFill>
              <a:latin typeface="+mn-lt"/>
            </a:endParaRPr>
          </a:p>
        </p:txBody>
      </p:sp>
      <p:sp>
        <p:nvSpPr>
          <p:cNvPr id="29" name="Oval 28"/>
          <p:cNvSpPr/>
          <p:nvPr/>
        </p:nvSpPr>
        <p:spPr>
          <a:xfrm>
            <a:off x="3886200" y="2362200"/>
            <a:ext cx="381000" cy="381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31" name="Oval 30"/>
          <p:cNvSpPr/>
          <p:nvPr/>
        </p:nvSpPr>
        <p:spPr>
          <a:xfrm>
            <a:off x="2438400" y="4495800"/>
            <a:ext cx="762000" cy="762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174" name="TextBox 15"/>
          <p:cNvSpPr txBox="1">
            <a:spLocks noChangeArrowheads="1"/>
          </p:cNvSpPr>
          <p:nvPr/>
        </p:nvSpPr>
        <p:spPr bwMode="auto">
          <a:xfrm>
            <a:off x="2438400" y="5410200"/>
            <a:ext cx="1447800" cy="307975"/>
          </a:xfrm>
          <a:prstGeom prst="rect">
            <a:avLst/>
          </a:prstGeom>
          <a:noFill/>
          <a:ln w="9525">
            <a:noFill/>
            <a:miter lim="800000"/>
            <a:headEnd/>
            <a:tailEnd/>
          </a:ln>
        </p:spPr>
        <p:txBody>
          <a:bodyPr>
            <a:spAutoFit/>
          </a:bodyPr>
          <a:lstStyle/>
          <a:p>
            <a:r>
              <a:rPr lang="en-US" sz="1400">
                <a:latin typeface="Calibri" pitchFamily="34" charset="0"/>
              </a:rPr>
              <a:t>MPFC</a:t>
            </a: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3"/>
          <p:cNvSpPr>
            <a:spLocks noGrp="1"/>
          </p:cNvSpPr>
          <p:nvPr>
            <p:ph type="title"/>
          </p:nvPr>
        </p:nvSpPr>
        <p:spPr/>
        <p:txBody>
          <a:bodyPr/>
          <a:lstStyle/>
          <a:p>
            <a:r>
              <a:rPr lang="en-US" sz="1600" smtClean="0"/>
              <a:t>Brain Regions of Interest </a:t>
            </a:r>
            <a:br>
              <a:rPr lang="en-US" sz="1600" smtClean="0"/>
            </a:br>
            <a:r>
              <a:rPr lang="en-US" sz="1600" smtClean="0"/>
              <a:t>in </a:t>
            </a:r>
            <a:br>
              <a:rPr lang="en-US" sz="1600" smtClean="0"/>
            </a:br>
            <a:r>
              <a:rPr lang="en-US" sz="1600" smtClean="0"/>
              <a:t>Evaluative processes of </a:t>
            </a:r>
            <a:br>
              <a:rPr lang="en-US" sz="1600" smtClean="0"/>
            </a:br>
            <a:r>
              <a:rPr lang="en-US" sz="1600" smtClean="0"/>
              <a:t>Guilt and Embarrassment </a:t>
            </a:r>
          </a:p>
        </p:txBody>
      </p:sp>
      <p:sp>
        <p:nvSpPr>
          <p:cNvPr id="93187" name="Content Placeholder 5"/>
          <p:cNvSpPr>
            <a:spLocks noGrp="1"/>
          </p:cNvSpPr>
          <p:nvPr>
            <p:ph idx="1"/>
          </p:nvPr>
        </p:nvSpPr>
        <p:spPr>
          <a:xfrm>
            <a:off x="3429000" y="304800"/>
            <a:ext cx="5257800" cy="5821363"/>
          </a:xfrm>
        </p:spPr>
        <p:txBody>
          <a:bodyPr/>
          <a:lstStyle/>
          <a:p>
            <a:pPr>
              <a:buFont typeface="Arial" pitchFamily="34" charset="0"/>
              <a:buNone/>
            </a:pPr>
            <a:endParaRPr lang="en-US" sz="1400" i="1" smtClean="0"/>
          </a:p>
          <a:p>
            <a:pPr>
              <a:buFont typeface="Arial" pitchFamily="34" charset="0"/>
              <a:buNone/>
            </a:pPr>
            <a:r>
              <a:rPr lang="en-US" sz="1400" i="1" smtClean="0"/>
              <a:t>                          </a:t>
            </a:r>
          </a:p>
          <a:p>
            <a:pPr>
              <a:buFont typeface="Arial" pitchFamily="34" charset="0"/>
              <a:buNone/>
            </a:pPr>
            <a:r>
              <a:rPr lang="en-US" sz="1400" i="1" smtClean="0"/>
              <a:t>		    left cerebral hemisphere  region of interest</a:t>
            </a:r>
          </a:p>
          <a:p>
            <a:pPr>
              <a:buFont typeface="Arial" pitchFamily="34" charset="0"/>
              <a:buNone/>
            </a:pPr>
            <a:endParaRPr lang="en-US" sz="1400" i="1" smtClean="0"/>
          </a:p>
          <a:p>
            <a:pPr>
              <a:buFont typeface="Arial" pitchFamily="34" charset="0"/>
              <a:buNone/>
            </a:pPr>
            <a:r>
              <a:rPr lang="en-US" sz="1400" i="1" smtClean="0"/>
              <a:t>	                 corresponding region right hemisphere</a:t>
            </a:r>
          </a:p>
          <a:p>
            <a:pPr>
              <a:buFont typeface="Arial" pitchFamily="34" charset="0"/>
              <a:buNone/>
            </a:pPr>
            <a:endParaRPr lang="en-US" sz="1400" i="1" smtClean="0"/>
          </a:p>
          <a:p>
            <a:pPr>
              <a:buFont typeface="Arial" pitchFamily="34" charset="0"/>
              <a:buNone/>
            </a:pPr>
            <a:r>
              <a:rPr lang="en-US" sz="1400" i="1" smtClean="0"/>
              <a:t>                           bilateral  activity</a:t>
            </a:r>
          </a:p>
          <a:p>
            <a:pPr>
              <a:buFont typeface="Arial" pitchFamily="34" charset="0"/>
              <a:buNone/>
            </a:pPr>
            <a:endParaRPr lang="en-US" sz="1400" i="1" smtClean="0"/>
          </a:p>
          <a:p>
            <a:pPr>
              <a:buFont typeface="Arial" pitchFamily="34" charset="0"/>
              <a:buNone/>
            </a:pPr>
            <a:r>
              <a:rPr lang="en-US" sz="1400" i="1" smtClean="0"/>
              <a:t>                          not specified</a:t>
            </a:r>
          </a:p>
          <a:p>
            <a:pPr>
              <a:buFont typeface="Arial" pitchFamily="34" charset="0"/>
              <a:buNone/>
            </a:pPr>
            <a:endParaRPr lang="en-US" sz="1400" i="1" smtClean="0"/>
          </a:p>
          <a:p>
            <a:pPr>
              <a:buFont typeface="Arial" pitchFamily="34" charset="0"/>
              <a:buNone/>
            </a:pPr>
            <a:endParaRPr lang="en-US" sz="1400" i="1" smtClean="0"/>
          </a:p>
          <a:p>
            <a:pPr>
              <a:buFont typeface="Arial" pitchFamily="34" charset="0"/>
              <a:buNone/>
            </a:pPr>
            <a:endParaRPr lang="en-US" sz="1400" i="1" smtClean="0"/>
          </a:p>
          <a:p>
            <a:pPr>
              <a:buFont typeface="Arial" pitchFamily="34" charset="0"/>
              <a:buNone/>
            </a:pPr>
            <a:endParaRPr lang="en-US" sz="1400" i="1" smtClean="0"/>
          </a:p>
          <a:p>
            <a:pPr>
              <a:buFont typeface="Arial" pitchFamily="34" charset="0"/>
              <a:buNone/>
            </a:pPr>
            <a:endParaRPr lang="en-US" sz="1400" i="1" smtClean="0"/>
          </a:p>
          <a:p>
            <a:pPr>
              <a:buFont typeface="Arial" pitchFamily="34" charset="0"/>
              <a:buNone/>
            </a:pPr>
            <a:endParaRPr lang="en-US" sz="1400" i="1" smtClean="0"/>
          </a:p>
          <a:p>
            <a:pPr>
              <a:buFont typeface="Arial" pitchFamily="34" charset="0"/>
              <a:buNone/>
            </a:pPr>
            <a:endParaRPr lang="en-US" sz="1400" i="1" smtClean="0"/>
          </a:p>
          <a:p>
            <a:pPr>
              <a:buFont typeface="Arial" pitchFamily="34" charset="0"/>
              <a:buNone/>
            </a:pPr>
            <a:endParaRPr lang="en-US" sz="1400" i="1" smtClean="0"/>
          </a:p>
          <a:p>
            <a:pPr>
              <a:buFont typeface="Arial" pitchFamily="34" charset="0"/>
              <a:buNone/>
            </a:pPr>
            <a:r>
              <a:rPr lang="en-US" sz="1400" i="1" smtClean="0"/>
              <a:t>	</a:t>
            </a:r>
          </a:p>
        </p:txBody>
      </p:sp>
      <p:sp>
        <p:nvSpPr>
          <p:cNvPr id="7" name="Text Placeholder 6"/>
          <p:cNvSpPr>
            <a:spLocks noGrp="1"/>
          </p:cNvSpPr>
          <p:nvPr>
            <p:ph type="body" sz="half" idx="2"/>
          </p:nvPr>
        </p:nvSpPr>
        <p:spPr>
          <a:xfrm>
            <a:off x="457200" y="1447800"/>
            <a:ext cx="3200400" cy="5118100"/>
          </a:xfrm>
          <a:solidFill>
            <a:schemeClr val="accent4">
              <a:lumMod val="60000"/>
              <a:lumOff val="40000"/>
              <a:alpha val="0"/>
            </a:schemeClr>
          </a:solidFill>
        </p:spPr>
        <p:txBody>
          <a:bodyPr rtlCol="0">
            <a:normAutofit/>
          </a:bodyPr>
          <a:lstStyle/>
          <a:p>
            <a:pPr fontAlgn="auto">
              <a:spcAft>
                <a:spcPts val="0"/>
              </a:spcAft>
              <a:defRPr/>
            </a:pPr>
            <a:endParaRPr lang="en-US" dirty="0" smtClean="0"/>
          </a:p>
          <a:p>
            <a:pPr fontAlgn="auto">
              <a:spcAft>
                <a:spcPts val="0"/>
              </a:spcAft>
              <a:defRPr/>
            </a:pPr>
            <a:r>
              <a:rPr lang="en-US" dirty="0" smtClean="0"/>
              <a:t>           Embarrassment &gt; Guilt</a:t>
            </a:r>
          </a:p>
          <a:p>
            <a:pPr fontAlgn="auto">
              <a:spcAft>
                <a:spcPts val="0"/>
              </a:spcAft>
              <a:defRPr/>
            </a:pPr>
            <a:endParaRPr lang="en-US" dirty="0" smtClean="0"/>
          </a:p>
          <a:p>
            <a:pPr fontAlgn="auto">
              <a:spcAft>
                <a:spcPts val="0"/>
              </a:spcAft>
              <a:defRPr/>
            </a:pPr>
            <a:endParaRPr lang="en-US" dirty="0" smtClean="0"/>
          </a:p>
          <a:p>
            <a:pPr fontAlgn="auto">
              <a:spcAft>
                <a:spcPts val="0"/>
              </a:spcAft>
              <a:defRPr/>
            </a:pPr>
            <a:endParaRPr lang="en-US" dirty="0" smtClean="0"/>
          </a:p>
          <a:p>
            <a:pPr fontAlgn="auto">
              <a:spcAft>
                <a:spcPts val="0"/>
              </a:spcAft>
              <a:defRPr/>
            </a:pPr>
            <a:r>
              <a:rPr lang="en-US" dirty="0" smtClean="0"/>
              <a:t>Bilateral Hippocampus</a:t>
            </a:r>
          </a:p>
          <a:p>
            <a:pPr fontAlgn="auto">
              <a:spcAft>
                <a:spcPts val="0"/>
              </a:spcAft>
              <a:defRPr/>
            </a:pPr>
            <a:endParaRPr lang="en-US" dirty="0" smtClean="0"/>
          </a:p>
        </p:txBody>
      </p:sp>
      <p:sp>
        <p:nvSpPr>
          <p:cNvPr id="13" name="Oval 12"/>
          <p:cNvSpPr/>
          <p:nvPr/>
        </p:nvSpPr>
        <p:spPr>
          <a:xfrm>
            <a:off x="3886200" y="762000"/>
            <a:ext cx="381000" cy="381000"/>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Oval 14"/>
          <p:cNvSpPr/>
          <p:nvPr/>
        </p:nvSpPr>
        <p:spPr>
          <a:xfrm>
            <a:off x="3886200" y="1295400"/>
            <a:ext cx="381000" cy="3810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17" name="Oval 16"/>
          <p:cNvSpPr/>
          <p:nvPr/>
        </p:nvSpPr>
        <p:spPr>
          <a:xfrm>
            <a:off x="3886200" y="1828800"/>
            <a:ext cx="381000" cy="381000"/>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pic>
        <p:nvPicPr>
          <p:cNvPr id="19" name="Picture 18" descr="Gray726.png"/>
          <p:cNvPicPr>
            <a:picLocks noChangeAspect="1"/>
          </p:cNvPicPr>
          <p:nvPr/>
        </p:nvPicPr>
        <p:blipFill>
          <a:blip r:embed="rId3"/>
          <a:stretch>
            <a:fillRect/>
          </a:stretch>
        </p:blipFill>
        <p:spPr>
          <a:xfrm>
            <a:off x="4419600" y="2819400"/>
            <a:ext cx="3200400" cy="1851660"/>
          </a:xfrm>
          <a:prstGeom prst="rect">
            <a:avLst/>
          </a:prstGeom>
          <a:effectLst>
            <a:innerShdw blurRad="635000">
              <a:schemeClr val="accent4">
                <a:lumMod val="60000"/>
                <a:lumOff val="40000"/>
              </a:schemeClr>
            </a:innerShdw>
          </a:effectLst>
        </p:spPr>
      </p:pic>
      <p:sp>
        <p:nvSpPr>
          <p:cNvPr id="29" name="Oval 28"/>
          <p:cNvSpPr/>
          <p:nvPr/>
        </p:nvSpPr>
        <p:spPr>
          <a:xfrm>
            <a:off x="3886200" y="2362200"/>
            <a:ext cx="381000" cy="381000"/>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pic>
        <p:nvPicPr>
          <p:cNvPr id="14" name="Picture 13" descr="Hippocampus.png"/>
          <p:cNvPicPr>
            <a:picLocks noChangeAspect="1"/>
          </p:cNvPicPr>
          <p:nvPr/>
        </p:nvPicPr>
        <p:blipFill>
          <a:blip r:embed="rId4">
            <a:duotone>
              <a:schemeClr val="accent4">
                <a:shade val="45000"/>
                <a:satMod val="135000"/>
              </a:schemeClr>
              <a:prstClr val="white"/>
            </a:duotone>
          </a:blip>
          <a:stretch>
            <a:fillRect/>
          </a:stretch>
        </p:blipFill>
        <p:spPr>
          <a:xfrm>
            <a:off x="1143000" y="3124200"/>
            <a:ext cx="1987041" cy="2356922"/>
          </a:xfrm>
          <a:prstGeom prst="rect">
            <a:avLst/>
          </a:prstGeom>
          <a:solidFill>
            <a:schemeClr val="bg1"/>
          </a:solidFill>
          <a:effectLst>
            <a:innerShdw blurRad="635000">
              <a:schemeClr val="accent4"/>
            </a:innerShdw>
          </a:effectLst>
        </p:spPr>
      </p:pic>
      <p:sp>
        <p:nvSpPr>
          <p:cNvPr id="16" name="Oval 15"/>
          <p:cNvSpPr/>
          <p:nvPr/>
        </p:nvSpPr>
        <p:spPr>
          <a:xfrm>
            <a:off x="1447800" y="4038600"/>
            <a:ext cx="457200" cy="609600"/>
          </a:xfrm>
          <a:prstGeom prst="ellipse">
            <a:avLst/>
          </a:prstGeom>
          <a:solidFill>
            <a:schemeClr val="accent4">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18" name="Oval 17"/>
          <p:cNvSpPr/>
          <p:nvPr/>
        </p:nvSpPr>
        <p:spPr>
          <a:xfrm>
            <a:off x="2362200" y="4038600"/>
            <a:ext cx="457200" cy="609600"/>
          </a:xfrm>
          <a:prstGeom prst="ellipse">
            <a:avLst/>
          </a:prstGeom>
          <a:solidFill>
            <a:schemeClr val="accent4">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20" name="Oval 19"/>
          <p:cNvSpPr/>
          <p:nvPr/>
        </p:nvSpPr>
        <p:spPr>
          <a:xfrm>
            <a:off x="5105400" y="4038600"/>
            <a:ext cx="762000" cy="609600"/>
          </a:xfrm>
          <a:prstGeom prst="ellipse">
            <a:avLst/>
          </a:prstGeom>
          <a:solidFill>
            <a:schemeClr val="accent2">
              <a:lumMod val="60000"/>
              <a:lumOff val="40000"/>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21" name="Oval 20"/>
          <p:cNvSpPr/>
          <p:nvPr/>
        </p:nvSpPr>
        <p:spPr>
          <a:xfrm>
            <a:off x="6934200" y="3810000"/>
            <a:ext cx="685800" cy="609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93199" name="Rectangle 21"/>
          <p:cNvSpPr>
            <a:spLocks noChangeArrowheads="1"/>
          </p:cNvSpPr>
          <p:nvPr/>
        </p:nvSpPr>
        <p:spPr bwMode="auto">
          <a:xfrm>
            <a:off x="7467600" y="4419600"/>
            <a:ext cx="1117600" cy="307975"/>
          </a:xfrm>
          <a:prstGeom prst="rect">
            <a:avLst/>
          </a:prstGeom>
          <a:noFill/>
          <a:ln w="9525">
            <a:noFill/>
            <a:miter lim="800000"/>
            <a:headEnd/>
            <a:tailEnd/>
          </a:ln>
        </p:spPr>
        <p:txBody>
          <a:bodyPr wrap="none">
            <a:spAutoFit/>
          </a:bodyPr>
          <a:lstStyle/>
          <a:p>
            <a:r>
              <a:rPr lang="en-US" sz="1400">
                <a:latin typeface="Calibri" pitchFamily="34" charset="0"/>
              </a:rPr>
              <a:t>Visual cortex</a:t>
            </a:r>
          </a:p>
        </p:txBody>
      </p:sp>
      <p:sp>
        <p:nvSpPr>
          <p:cNvPr id="93200" name="TextBox 22"/>
          <p:cNvSpPr txBox="1">
            <a:spLocks noChangeArrowheads="1"/>
          </p:cNvSpPr>
          <p:nvPr/>
        </p:nvSpPr>
        <p:spPr bwMode="auto">
          <a:xfrm>
            <a:off x="4495800" y="4800600"/>
            <a:ext cx="1828800" cy="523875"/>
          </a:xfrm>
          <a:prstGeom prst="rect">
            <a:avLst/>
          </a:prstGeom>
          <a:noFill/>
          <a:ln w="9525">
            <a:noFill/>
            <a:miter lim="800000"/>
            <a:headEnd/>
            <a:tailEnd/>
          </a:ln>
        </p:spPr>
        <p:txBody>
          <a:bodyPr>
            <a:spAutoFit/>
          </a:bodyPr>
          <a:lstStyle/>
          <a:p>
            <a:r>
              <a:rPr lang="en-US" sz="1400">
                <a:latin typeface="Calibri" pitchFamily="34" charset="0"/>
              </a:rPr>
              <a:t>Right  Anterior Temporal  Cortex </a:t>
            </a: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697px-Hippocampus_%28brain%29.jpg"/>
          <p:cNvPicPr>
            <a:picLocks noChangeAspect="1"/>
          </p:cNvPicPr>
          <p:nvPr/>
        </p:nvPicPr>
        <p:blipFill>
          <a:blip r:embed="rId3">
            <a:duotone>
              <a:schemeClr val="accent4">
                <a:shade val="45000"/>
                <a:satMod val="135000"/>
              </a:schemeClr>
              <a:prstClr val="white"/>
            </a:duotone>
          </a:blip>
          <a:stretch>
            <a:fillRect/>
          </a:stretch>
        </p:blipFill>
        <p:spPr>
          <a:xfrm>
            <a:off x="228600" y="2819400"/>
            <a:ext cx="4038600" cy="3476557"/>
          </a:xfrm>
          <a:prstGeom prst="rect">
            <a:avLst/>
          </a:prstGeom>
        </p:spPr>
      </p:pic>
      <p:pic>
        <p:nvPicPr>
          <p:cNvPr id="6" name="Picture 5" descr="Gray739-emphasizing-hippocampus.png"/>
          <p:cNvPicPr>
            <a:picLocks noChangeAspect="1"/>
          </p:cNvPicPr>
          <p:nvPr/>
        </p:nvPicPr>
        <p:blipFill>
          <a:blip r:embed="rId4">
            <a:duotone>
              <a:schemeClr val="accent4">
                <a:shade val="45000"/>
                <a:satMod val="135000"/>
              </a:schemeClr>
              <a:prstClr val="white"/>
            </a:duotone>
          </a:blip>
          <a:stretch>
            <a:fillRect/>
          </a:stretch>
        </p:blipFill>
        <p:spPr>
          <a:xfrm>
            <a:off x="228601" y="152400"/>
            <a:ext cx="3352800" cy="2541423"/>
          </a:xfrm>
          <a:prstGeom prst="rect">
            <a:avLst/>
          </a:prstGeom>
        </p:spPr>
      </p:pic>
      <p:pic>
        <p:nvPicPr>
          <p:cNvPr id="8" name="Picture 7" descr="Gray717.png"/>
          <p:cNvPicPr>
            <a:picLocks noChangeAspect="1"/>
          </p:cNvPicPr>
          <p:nvPr/>
        </p:nvPicPr>
        <p:blipFill>
          <a:blip r:embed="rId5">
            <a:duotone>
              <a:schemeClr val="accent4">
                <a:shade val="45000"/>
                <a:satMod val="135000"/>
              </a:schemeClr>
              <a:prstClr val="white"/>
            </a:duotone>
          </a:blip>
          <a:stretch>
            <a:fillRect/>
          </a:stretch>
        </p:blipFill>
        <p:spPr>
          <a:xfrm>
            <a:off x="4572000" y="838200"/>
            <a:ext cx="4058187" cy="4610100"/>
          </a:xfrm>
          <a:prstGeom prst="rect">
            <a:avLst/>
          </a:prstGeom>
        </p:spPr>
      </p:pic>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1"/>
          <p:cNvSpPr>
            <a:spLocks noGrp="1"/>
          </p:cNvSpPr>
          <p:nvPr>
            <p:ph type="title"/>
          </p:nvPr>
        </p:nvSpPr>
        <p:spPr>
          <a:xfrm>
            <a:off x="457200" y="2286000"/>
            <a:ext cx="8229600" cy="1143000"/>
          </a:xfrm>
        </p:spPr>
        <p:txBody>
          <a:bodyPr/>
          <a:lstStyle/>
          <a:p>
            <a:r>
              <a:rPr lang="en-US" sz="3200" smtClean="0"/>
              <a:t>Berthoz et al, 2006 </a:t>
            </a: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3"/>
          <p:cNvSpPr>
            <a:spLocks noGrp="1"/>
          </p:cNvSpPr>
          <p:nvPr>
            <p:ph type="title"/>
          </p:nvPr>
        </p:nvSpPr>
        <p:spPr/>
        <p:txBody>
          <a:bodyPr/>
          <a:lstStyle/>
          <a:p>
            <a:r>
              <a:rPr lang="en-US" sz="3200" cap="small" dirty="0" smtClean="0"/>
              <a:t>social behavior stories</a:t>
            </a:r>
          </a:p>
        </p:txBody>
      </p:sp>
      <p:sp>
        <p:nvSpPr>
          <p:cNvPr id="96259" name="Content Placeholder 4"/>
          <p:cNvSpPr>
            <a:spLocks noGrp="1"/>
          </p:cNvSpPr>
          <p:nvPr>
            <p:ph sz="half" idx="1"/>
          </p:nvPr>
        </p:nvSpPr>
        <p:spPr/>
        <p:txBody>
          <a:bodyPr/>
          <a:lstStyle/>
          <a:p>
            <a:pPr>
              <a:buFont typeface="Arial" pitchFamily="34" charset="0"/>
              <a:buNone/>
            </a:pPr>
            <a:r>
              <a:rPr lang="en-US" sz="1400" smtClean="0"/>
              <a:t>Self accidental  (SA) violation </a:t>
            </a:r>
          </a:p>
          <a:p>
            <a:pPr>
              <a:buFont typeface="Arial" pitchFamily="34" charset="0"/>
              <a:buNone/>
            </a:pPr>
            <a:r>
              <a:rPr lang="en-US" sz="1400" smtClean="0"/>
              <a:t>	beginning: ‘ You are invited to a Japanese dinner at a friend’s house’</a:t>
            </a:r>
          </a:p>
          <a:p>
            <a:pPr>
              <a:buFont typeface="Arial" pitchFamily="34" charset="0"/>
              <a:buNone/>
            </a:pPr>
            <a:r>
              <a:rPr lang="en-US" sz="1400" smtClean="0"/>
              <a:t>	end: ‘You have a bite of the first course , you choke and spit out the food while you are coughing.’</a:t>
            </a:r>
          </a:p>
          <a:p>
            <a:pPr>
              <a:buFont typeface="Arial" pitchFamily="34" charset="0"/>
              <a:buNone/>
            </a:pPr>
            <a:endParaRPr lang="en-US" sz="1400" smtClean="0"/>
          </a:p>
          <a:p>
            <a:pPr>
              <a:buFont typeface="Arial" pitchFamily="34" charset="0"/>
              <a:buNone/>
            </a:pPr>
            <a:r>
              <a:rPr lang="en-US" sz="1400" smtClean="0"/>
              <a:t>Other accidental (OA) violation </a:t>
            </a:r>
          </a:p>
          <a:p>
            <a:pPr>
              <a:buFont typeface="Arial" pitchFamily="34" charset="0"/>
              <a:buNone/>
            </a:pPr>
            <a:r>
              <a:rPr lang="en-US" sz="1400" smtClean="0"/>
              <a:t>	beginning: ‘Joanna is invited to a Japanese</a:t>
            </a:r>
          </a:p>
          <a:p>
            <a:pPr>
              <a:buFont typeface="Arial" pitchFamily="34" charset="0"/>
              <a:buNone/>
            </a:pPr>
            <a:r>
              <a:rPr lang="en-US" sz="1400" smtClean="0"/>
              <a:t>        dinner at her friend’s house’ </a:t>
            </a:r>
          </a:p>
          <a:p>
            <a:pPr>
              <a:buFont typeface="Arial" pitchFamily="34" charset="0"/>
              <a:buNone/>
            </a:pPr>
            <a:r>
              <a:rPr lang="en-US" sz="1400" smtClean="0"/>
              <a:t>	end: “She has bite of the first course, chokes and spits out the food while she is coughing.’</a:t>
            </a:r>
          </a:p>
          <a:p>
            <a:pPr>
              <a:buFont typeface="Arial" pitchFamily="34" charset="0"/>
              <a:buNone/>
            </a:pPr>
            <a:endParaRPr lang="en-US" sz="1400" smtClean="0"/>
          </a:p>
        </p:txBody>
      </p:sp>
      <p:sp>
        <p:nvSpPr>
          <p:cNvPr id="96260" name="Content Placeholder 5"/>
          <p:cNvSpPr>
            <a:spLocks noGrp="1"/>
          </p:cNvSpPr>
          <p:nvPr>
            <p:ph sz="half" idx="2"/>
          </p:nvPr>
        </p:nvSpPr>
        <p:spPr/>
        <p:txBody>
          <a:bodyPr/>
          <a:lstStyle/>
          <a:p>
            <a:pPr>
              <a:buFont typeface="Arial" pitchFamily="34" charset="0"/>
              <a:buNone/>
            </a:pPr>
            <a:r>
              <a:rPr lang="en-US" sz="1400" dirty="0" smtClean="0"/>
              <a:t>Self intentional (SI) violation</a:t>
            </a:r>
          </a:p>
          <a:p>
            <a:pPr>
              <a:buFont typeface="Arial" pitchFamily="34" charset="0"/>
              <a:buNone/>
            </a:pPr>
            <a:r>
              <a:rPr lang="en-US" sz="1400" dirty="0" smtClean="0"/>
              <a:t>	beginning: ‘You are invited to a Japanese dinner at a friend’s house’</a:t>
            </a:r>
          </a:p>
          <a:p>
            <a:pPr>
              <a:buFont typeface="Arial" pitchFamily="34" charset="0"/>
              <a:buNone/>
            </a:pPr>
            <a:r>
              <a:rPr lang="en-US" sz="1400" dirty="0" smtClean="0"/>
              <a:t>	end: ‘You have a bite of the first course , but do not like it and spit the food back into your plate.’</a:t>
            </a:r>
          </a:p>
          <a:p>
            <a:pPr>
              <a:buFont typeface="Arial" pitchFamily="34" charset="0"/>
              <a:buNone/>
            </a:pPr>
            <a:endParaRPr lang="en-US" sz="1400" dirty="0" smtClean="0"/>
          </a:p>
          <a:p>
            <a:pPr>
              <a:buFont typeface="Arial" pitchFamily="34" charset="0"/>
              <a:buNone/>
            </a:pPr>
            <a:r>
              <a:rPr lang="en-US" sz="1400" dirty="0" smtClean="0"/>
              <a:t>Other intentional (OI) violation</a:t>
            </a:r>
          </a:p>
          <a:p>
            <a:pPr>
              <a:buFont typeface="Arial" pitchFamily="34" charset="0"/>
              <a:buNone/>
            </a:pPr>
            <a:r>
              <a:rPr lang="en-US" sz="1400" dirty="0" smtClean="0"/>
              <a:t>	beginning: ‘Joanna is invited to a Japanese dinner at a friend’s house.’ </a:t>
            </a:r>
          </a:p>
          <a:p>
            <a:pPr>
              <a:buFont typeface="Arial" pitchFamily="34" charset="0"/>
              <a:buNone/>
            </a:pPr>
            <a:r>
              <a:rPr lang="en-US" sz="1400" dirty="0" smtClean="0"/>
              <a:t>	end : ‘She has a bite of the first course, but does not like it and spits the food back into her plate.”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2800" dirty="0" smtClean="0">
                <a:solidFill>
                  <a:schemeClr val="accent4">
                    <a:lumMod val="75000"/>
                  </a:schemeClr>
                </a:solidFill>
              </a:rPr>
              <a:t>THE PSYCHOBIOLOGY OF  CONSCIENCE</a:t>
            </a:r>
            <a:endParaRPr lang="en-US" sz="2800" dirty="0"/>
          </a:p>
        </p:txBody>
      </p:sp>
      <p:sp>
        <p:nvSpPr>
          <p:cNvPr id="3" name="Content Placeholder 2"/>
          <p:cNvSpPr>
            <a:spLocks noGrp="1"/>
          </p:cNvSpPr>
          <p:nvPr>
            <p:ph idx="1"/>
          </p:nvPr>
        </p:nvSpPr>
        <p:spPr/>
        <p:txBody>
          <a:bodyPr>
            <a:normAutofit/>
          </a:bodyPr>
          <a:lstStyle/>
          <a:p>
            <a:pPr marL="228600" indent="-228600">
              <a:buFont typeface="Arial" pitchFamily="34" charset="0"/>
              <a:buNone/>
            </a:pPr>
            <a:r>
              <a:rPr lang="de-DE" sz="1600" smtClean="0"/>
              <a:t>On the technical point  contained in this Black Box Warning but also, on the </a:t>
            </a:r>
          </a:p>
          <a:p>
            <a:pPr marL="228600" indent="-228600">
              <a:buFont typeface="Arial" pitchFamily="34" charset="0"/>
              <a:buNone/>
            </a:pPr>
            <a:r>
              <a:rPr lang="de-DE" sz="1600" smtClean="0"/>
              <a:t>basis of compelling philosophical considerations (to which we will return </a:t>
            </a:r>
          </a:p>
          <a:p>
            <a:pPr marL="228600" indent="-228600">
              <a:buFont typeface="Arial" pitchFamily="34" charset="0"/>
              <a:buNone/>
            </a:pPr>
            <a:r>
              <a:rPr lang="de-DE" sz="1600" smtClean="0"/>
              <a:t>later) we recommend there be </a:t>
            </a:r>
            <a:r>
              <a:rPr lang="de-DE" sz="1600" i="1" smtClean="0"/>
              <a:t>no hasty removal </a:t>
            </a:r>
            <a:r>
              <a:rPr lang="de-DE" sz="1600" smtClean="0"/>
              <a:t>of the qualifier, </a:t>
            </a:r>
          </a:p>
          <a:p>
            <a:pPr marL="228600" indent="-228600">
              <a:buFont typeface="Arial" pitchFamily="34" charset="0"/>
              <a:buNone/>
            </a:pPr>
            <a:r>
              <a:rPr lang="de-DE" sz="1600" i="1" smtClean="0"/>
              <a:t>putative,</a:t>
            </a:r>
            <a:r>
              <a:rPr lang="de-DE" sz="1600" smtClean="0"/>
              <a:t>  doubly applied:</a:t>
            </a:r>
          </a:p>
          <a:p>
            <a:pPr marL="228600" indent="-228600"/>
            <a:r>
              <a:rPr lang="de-DE" sz="1600" smtClean="0"/>
              <a:t>first, to any attribution of signatures detected by functional neuroimaging to brain regions of interest </a:t>
            </a:r>
          </a:p>
          <a:p>
            <a:pPr marL="228600" indent="-228600"/>
            <a:r>
              <a:rPr lang="de-DE" sz="2400" b="1" smtClean="0"/>
              <a:t>and, second, to any proposed correlation of mental states to such findings.</a:t>
            </a:r>
            <a:endParaRPr lang="en-US" sz="2400" b="1" smtClean="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3"/>
          <p:cNvSpPr>
            <a:spLocks noGrp="1"/>
          </p:cNvSpPr>
          <p:nvPr>
            <p:ph type="title"/>
          </p:nvPr>
        </p:nvSpPr>
        <p:spPr/>
        <p:txBody>
          <a:bodyPr/>
          <a:lstStyle/>
          <a:p>
            <a:r>
              <a:rPr lang="en-US" sz="1600" smtClean="0"/>
              <a:t>Brain Regions of Interest </a:t>
            </a:r>
            <a:br>
              <a:rPr lang="en-US" sz="1600" smtClean="0"/>
            </a:br>
            <a:r>
              <a:rPr lang="en-US" sz="1600" smtClean="0"/>
              <a:t>in </a:t>
            </a:r>
            <a:br>
              <a:rPr lang="en-US" sz="1600" smtClean="0"/>
            </a:br>
            <a:r>
              <a:rPr lang="en-US" sz="1600" smtClean="0"/>
              <a:t>Affective Responses to Violations </a:t>
            </a:r>
          </a:p>
        </p:txBody>
      </p:sp>
      <p:sp>
        <p:nvSpPr>
          <p:cNvPr id="97283" name="Content Placeholder 5"/>
          <p:cNvSpPr>
            <a:spLocks noGrp="1"/>
          </p:cNvSpPr>
          <p:nvPr>
            <p:ph idx="1"/>
          </p:nvPr>
        </p:nvSpPr>
        <p:spPr>
          <a:xfrm>
            <a:off x="3429000" y="304800"/>
            <a:ext cx="5257800" cy="5821363"/>
          </a:xfrm>
        </p:spPr>
        <p:txBody>
          <a:bodyPr/>
          <a:lstStyle/>
          <a:p>
            <a:pPr>
              <a:buFont typeface="Arial" pitchFamily="34" charset="0"/>
              <a:buNone/>
            </a:pPr>
            <a:r>
              <a:rPr lang="en-US" sz="1400" i="1" dirty="0" smtClean="0"/>
              <a:t>Lateral surface of the (left) cerebral hemisphere . </a:t>
            </a:r>
          </a:p>
          <a:p>
            <a:pPr>
              <a:buFont typeface="Arial" pitchFamily="34" charset="0"/>
              <a:buNone/>
            </a:pPr>
            <a:r>
              <a:rPr lang="en-US" sz="1400" i="1" dirty="0" smtClean="0"/>
              <a:t>Viewed from the side</a:t>
            </a:r>
          </a:p>
          <a:p>
            <a:pPr>
              <a:buFont typeface="Arial" pitchFamily="34" charset="0"/>
              <a:buNone/>
            </a:pPr>
            <a:r>
              <a:rPr lang="en-US" sz="1400" i="1" dirty="0" smtClean="0"/>
              <a:t>                  left cerebral hemisphere  region of interest</a:t>
            </a:r>
          </a:p>
          <a:p>
            <a:pPr>
              <a:buFont typeface="Arial" pitchFamily="34" charset="0"/>
              <a:buNone/>
            </a:pPr>
            <a:endParaRPr lang="en-US" sz="1400" i="1" dirty="0" smtClean="0"/>
          </a:p>
          <a:p>
            <a:pPr>
              <a:buFont typeface="Arial" pitchFamily="34" charset="0"/>
              <a:buNone/>
            </a:pPr>
            <a:r>
              <a:rPr lang="en-US" sz="1400" i="1" dirty="0" smtClean="0"/>
              <a:t>	            corresponding region right hemisphere</a:t>
            </a:r>
          </a:p>
          <a:p>
            <a:pPr>
              <a:buFont typeface="Arial" pitchFamily="34" charset="0"/>
              <a:buNone/>
            </a:pPr>
            <a:endParaRPr lang="en-US" sz="1400" i="1" dirty="0" smtClean="0"/>
          </a:p>
          <a:p>
            <a:pPr>
              <a:buFont typeface="Arial" pitchFamily="34" charset="0"/>
              <a:buNone/>
            </a:pPr>
            <a:r>
              <a:rPr lang="en-US" sz="1400" i="1" dirty="0" smtClean="0"/>
              <a:t>                    bilateral  activity</a:t>
            </a:r>
          </a:p>
        </p:txBody>
      </p:sp>
      <p:sp>
        <p:nvSpPr>
          <p:cNvPr id="7" name="Text Placeholder 6"/>
          <p:cNvSpPr>
            <a:spLocks noGrp="1"/>
          </p:cNvSpPr>
          <p:nvPr>
            <p:ph type="body" sz="half" idx="2"/>
          </p:nvPr>
        </p:nvSpPr>
        <p:spPr>
          <a:xfrm>
            <a:off x="457200" y="1435100"/>
            <a:ext cx="3200400" cy="5118100"/>
          </a:xfrm>
          <a:solidFill>
            <a:schemeClr val="accent4">
              <a:lumMod val="60000"/>
              <a:lumOff val="40000"/>
              <a:alpha val="0"/>
            </a:schemeClr>
          </a:solidFill>
        </p:spPr>
        <p:txBody>
          <a:bodyPr rtlCol="0">
            <a:normAutofit/>
          </a:bodyPr>
          <a:lstStyle/>
          <a:p>
            <a:pPr fontAlgn="auto">
              <a:spcAft>
                <a:spcPts val="0"/>
              </a:spcAft>
              <a:defRPr/>
            </a:pPr>
            <a:r>
              <a:rPr lang="en-US" dirty="0" smtClean="0"/>
              <a:t>Intentional &gt; Accidental</a:t>
            </a:r>
            <a:endParaRPr lang="en-US" sz="1200" dirty="0" smtClean="0"/>
          </a:p>
          <a:p>
            <a:pPr fontAlgn="auto">
              <a:spcAft>
                <a:spcPts val="0"/>
              </a:spcAft>
              <a:defRPr/>
            </a:pPr>
            <a:r>
              <a:rPr lang="en-US" dirty="0" smtClean="0"/>
              <a:t>(SI plus OI) versus (SA plus OA) </a:t>
            </a:r>
          </a:p>
          <a:p>
            <a:pPr fontAlgn="auto">
              <a:spcAft>
                <a:spcPts val="0"/>
              </a:spcAft>
              <a:defRPr/>
            </a:pPr>
            <a:endParaRPr lang="en-US" dirty="0" smtClean="0"/>
          </a:p>
          <a:p>
            <a:pPr fontAlgn="auto">
              <a:spcAft>
                <a:spcPts val="0"/>
              </a:spcAft>
              <a:defRPr/>
            </a:pPr>
            <a:r>
              <a:rPr lang="en-US" sz="1200" dirty="0" smtClean="0"/>
              <a:t>Left </a:t>
            </a:r>
          </a:p>
          <a:p>
            <a:pPr fontAlgn="auto">
              <a:spcAft>
                <a:spcPts val="0"/>
              </a:spcAft>
              <a:defRPr/>
            </a:pPr>
            <a:r>
              <a:rPr lang="en-US" sz="1200" dirty="0" smtClean="0"/>
              <a:t>      </a:t>
            </a:r>
            <a:r>
              <a:rPr lang="en-US" sz="1200" dirty="0" err="1" smtClean="0"/>
              <a:t>Dorsolateral</a:t>
            </a:r>
            <a:r>
              <a:rPr lang="en-US" sz="1200" dirty="0" smtClean="0"/>
              <a:t>, Superior Frontal Cortex</a:t>
            </a:r>
          </a:p>
          <a:p>
            <a:pPr fontAlgn="auto">
              <a:spcAft>
                <a:spcPts val="0"/>
              </a:spcAft>
              <a:defRPr/>
            </a:pPr>
            <a:r>
              <a:rPr lang="en-US" sz="1200" dirty="0" smtClean="0"/>
              <a:t>      Anterior </a:t>
            </a:r>
            <a:r>
              <a:rPr lang="en-US" sz="1200" dirty="0" err="1" smtClean="0"/>
              <a:t>Cingulate</a:t>
            </a:r>
            <a:r>
              <a:rPr lang="en-US" sz="1200" dirty="0" smtClean="0"/>
              <a:t> </a:t>
            </a:r>
            <a:r>
              <a:rPr lang="en-US" sz="1200" dirty="0" err="1" smtClean="0"/>
              <a:t>Gyrus</a:t>
            </a:r>
            <a:endParaRPr lang="en-US" sz="1200" dirty="0" smtClean="0"/>
          </a:p>
          <a:p>
            <a:pPr fontAlgn="auto">
              <a:spcAft>
                <a:spcPts val="0"/>
              </a:spcAft>
              <a:defRPr/>
            </a:pPr>
            <a:r>
              <a:rPr lang="en-US" sz="1200" dirty="0" smtClean="0"/>
              <a:t>      Inferior Parietal Cortex</a:t>
            </a:r>
          </a:p>
          <a:p>
            <a:pPr fontAlgn="auto">
              <a:spcAft>
                <a:spcPts val="0"/>
              </a:spcAft>
              <a:defRPr/>
            </a:pPr>
            <a:r>
              <a:rPr lang="en-US" sz="1200" dirty="0" smtClean="0"/>
              <a:t>      Superior Occipital </a:t>
            </a:r>
            <a:r>
              <a:rPr lang="en-US" sz="1200" dirty="0" err="1" smtClean="0"/>
              <a:t>Gyrus</a:t>
            </a:r>
            <a:endParaRPr lang="en-US" sz="1200" dirty="0" smtClean="0"/>
          </a:p>
          <a:p>
            <a:pPr fontAlgn="auto">
              <a:spcAft>
                <a:spcPts val="0"/>
              </a:spcAft>
              <a:defRPr/>
            </a:pPr>
            <a:r>
              <a:rPr lang="en-US" sz="1200" dirty="0" smtClean="0"/>
              <a:t>      </a:t>
            </a:r>
            <a:r>
              <a:rPr lang="en-US" sz="1200" dirty="0" err="1" smtClean="0"/>
              <a:t>Amygdala</a:t>
            </a:r>
            <a:endParaRPr lang="en-US" sz="1200" dirty="0" smtClean="0"/>
          </a:p>
          <a:p>
            <a:pPr fontAlgn="auto">
              <a:spcAft>
                <a:spcPts val="0"/>
              </a:spcAft>
              <a:defRPr/>
            </a:pPr>
            <a:endParaRPr lang="en-US" sz="1200" dirty="0" smtClean="0"/>
          </a:p>
          <a:p>
            <a:pPr fontAlgn="auto">
              <a:spcAft>
                <a:spcPts val="0"/>
              </a:spcAft>
              <a:defRPr/>
            </a:pPr>
            <a:r>
              <a:rPr lang="en-US" sz="1200" dirty="0" smtClean="0"/>
              <a:t>Bilaterally</a:t>
            </a:r>
          </a:p>
          <a:p>
            <a:pPr fontAlgn="auto">
              <a:spcAft>
                <a:spcPts val="0"/>
              </a:spcAft>
              <a:defRPr/>
            </a:pPr>
            <a:r>
              <a:rPr lang="en-US" sz="1200" dirty="0" smtClean="0"/>
              <a:t>        </a:t>
            </a:r>
            <a:r>
              <a:rPr lang="en-US" sz="1200" dirty="0" err="1" smtClean="0"/>
              <a:t>Precuneus</a:t>
            </a: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r>
              <a:rPr lang="en-US" sz="1200" dirty="0" smtClean="0"/>
              <a:t>Right</a:t>
            </a:r>
          </a:p>
          <a:p>
            <a:pPr fontAlgn="auto">
              <a:spcAft>
                <a:spcPts val="0"/>
              </a:spcAft>
              <a:defRPr/>
            </a:pPr>
            <a:r>
              <a:rPr lang="en-US" sz="1200" dirty="0" smtClean="0"/>
              <a:t>        Cerebellum                      (not shown)</a:t>
            </a:r>
          </a:p>
          <a:p>
            <a:pPr fontAlgn="auto">
              <a:spcAft>
                <a:spcPts val="0"/>
              </a:spcAft>
              <a:defRPr/>
            </a:pPr>
            <a:endParaRPr lang="en-US" sz="1200" dirty="0"/>
          </a:p>
        </p:txBody>
      </p:sp>
      <p:pic>
        <p:nvPicPr>
          <p:cNvPr id="5" name="Picture 4" descr="800px-Gray726-Brodman.JPG"/>
          <p:cNvPicPr>
            <a:picLocks noChangeAspect="1"/>
          </p:cNvPicPr>
          <p:nvPr/>
        </p:nvPicPr>
        <p:blipFill>
          <a:blip r:embed="rId3" cstate="print">
            <a:duotone>
              <a:schemeClr val="accent4">
                <a:shade val="45000"/>
                <a:satMod val="135000"/>
              </a:schemeClr>
              <a:prstClr val="white"/>
            </a:duotone>
          </a:blip>
          <a:stretch>
            <a:fillRect/>
          </a:stretch>
        </p:blipFill>
        <p:spPr>
          <a:xfrm>
            <a:off x="4267200" y="2133600"/>
            <a:ext cx="2590800" cy="1943100"/>
          </a:xfrm>
          <a:prstGeom prst="rect">
            <a:avLst/>
          </a:prstGeom>
          <a:effectLst>
            <a:innerShdw blurRad="635000" dist="50800" dir="16200000">
              <a:schemeClr val="accent4">
                <a:alpha val="50000"/>
              </a:schemeClr>
            </a:innerShdw>
          </a:effectLst>
        </p:spPr>
      </p:pic>
      <p:sp>
        <p:nvSpPr>
          <p:cNvPr id="8" name="Oval 7"/>
          <p:cNvSpPr/>
          <p:nvPr/>
        </p:nvSpPr>
        <p:spPr>
          <a:xfrm>
            <a:off x="6019800" y="2438400"/>
            <a:ext cx="457200" cy="457200"/>
          </a:xfrm>
          <a:prstGeom prst="ellipse">
            <a:avLst/>
          </a:prstGeom>
          <a:solidFill>
            <a:schemeClr val="accent4">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Oval 8"/>
          <p:cNvSpPr/>
          <p:nvPr/>
        </p:nvSpPr>
        <p:spPr>
          <a:xfrm>
            <a:off x="4495800" y="2514600"/>
            <a:ext cx="609600" cy="609600"/>
          </a:xfrm>
          <a:prstGeom prst="ellipse">
            <a:avLst/>
          </a:prstGeom>
          <a:solidFill>
            <a:srgbClr val="00B0F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Oval 12"/>
          <p:cNvSpPr/>
          <p:nvPr/>
        </p:nvSpPr>
        <p:spPr>
          <a:xfrm>
            <a:off x="3810000" y="914400"/>
            <a:ext cx="304800" cy="304800"/>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Oval 14"/>
          <p:cNvSpPr/>
          <p:nvPr/>
        </p:nvSpPr>
        <p:spPr>
          <a:xfrm>
            <a:off x="3810000" y="1371600"/>
            <a:ext cx="304800" cy="3048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17" name="Oval 16"/>
          <p:cNvSpPr/>
          <p:nvPr/>
        </p:nvSpPr>
        <p:spPr>
          <a:xfrm>
            <a:off x="3810000" y="1828800"/>
            <a:ext cx="304800" cy="304800"/>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pic>
        <p:nvPicPr>
          <p:cNvPr id="18" name="Content Placeholder 10" descr="Gray727-Brodman.png"/>
          <p:cNvPicPr>
            <a:picLocks noChangeAspect="1"/>
          </p:cNvPicPr>
          <p:nvPr/>
        </p:nvPicPr>
        <p:blipFill>
          <a:blip r:embed="rId4" cstate="print">
            <a:duotone>
              <a:schemeClr val="accent4">
                <a:shade val="45000"/>
                <a:satMod val="135000"/>
              </a:schemeClr>
              <a:prstClr val="white"/>
            </a:duotone>
          </a:blip>
          <a:stretch>
            <a:fillRect/>
          </a:stretch>
        </p:blipFill>
        <p:spPr>
          <a:xfrm>
            <a:off x="4267200" y="3943350"/>
            <a:ext cx="2590800" cy="1943100"/>
          </a:xfrm>
          <a:prstGeom prst="rect">
            <a:avLst/>
          </a:prstGeom>
          <a:effectLst>
            <a:innerShdw blurRad="635000" dist="50800" dir="5400000">
              <a:schemeClr val="accent4">
                <a:alpha val="50000"/>
              </a:schemeClr>
            </a:innerShdw>
          </a:effectLst>
        </p:spPr>
      </p:pic>
      <p:sp>
        <p:nvSpPr>
          <p:cNvPr id="20" name="Oval 19"/>
          <p:cNvSpPr/>
          <p:nvPr/>
        </p:nvSpPr>
        <p:spPr>
          <a:xfrm>
            <a:off x="4572000" y="4648200"/>
            <a:ext cx="457200" cy="609600"/>
          </a:xfrm>
          <a:prstGeom prst="ellipse">
            <a:avLst/>
          </a:prstGeom>
          <a:solidFill>
            <a:srgbClr val="00B0F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Oval 20"/>
          <p:cNvSpPr/>
          <p:nvPr/>
        </p:nvSpPr>
        <p:spPr>
          <a:xfrm>
            <a:off x="6324600" y="4495800"/>
            <a:ext cx="457200" cy="457200"/>
          </a:xfrm>
          <a:prstGeom prst="ellipse">
            <a:avLst/>
          </a:prstGeom>
          <a:solidFill>
            <a:srgbClr val="00B0F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Oval 21"/>
          <p:cNvSpPr/>
          <p:nvPr/>
        </p:nvSpPr>
        <p:spPr>
          <a:xfrm>
            <a:off x="5715000" y="2819400"/>
            <a:ext cx="609600" cy="533400"/>
          </a:xfrm>
          <a:prstGeom prst="ellipse">
            <a:avLst/>
          </a:prstGeom>
          <a:solidFill>
            <a:srgbClr val="00B0F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Oval 22"/>
          <p:cNvSpPr/>
          <p:nvPr/>
        </p:nvSpPr>
        <p:spPr>
          <a:xfrm>
            <a:off x="6324600" y="2895600"/>
            <a:ext cx="457200" cy="457200"/>
          </a:xfrm>
          <a:prstGeom prst="ellipse">
            <a:avLst/>
          </a:prstGeom>
          <a:solidFill>
            <a:srgbClr val="00B0F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4" name="Picture 23" descr="Amygdala.png"/>
          <p:cNvPicPr>
            <a:picLocks noChangeAspect="1"/>
          </p:cNvPicPr>
          <p:nvPr/>
        </p:nvPicPr>
        <p:blipFill>
          <a:blip r:embed="rId5">
            <a:duotone>
              <a:schemeClr val="accent4">
                <a:shade val="45000"/>
                <a:satMod val="135000"/>
              </a:schemeClr>
              <a:prstClr val="white"/>
            </a:duotone>
          </a:blip>
          <a:stretch>
            <a:fillRect/>
          </a:stretch>
        </p:blipFill>
        <p:spPr>
          <a:xfrm>
            <a:off x="7086600" y="2133600"/>
            <a:ext cx="1181647" cy="1437983"/>
          </a:xfrm>
          <a:prstGeom prst="rect">
            <a:avLst/>
          </a:prstGeom>
        </p:spPr>
      </p:pic>
      <p:sp>
        <p:nvSpPr>
          <p:cNvPr id="25" name="Oval 24"/>
          <p:cNvSpPr/>
          <p:nvPr/>
        </p:nvSpPr>
        <p:spPr>
          <a:xfrm>
            <a:off x="7620000" y="2514600"/>
            <a:ext cx="457200" cy="457200"/>
          </a:xfrm>
          <a:prstGeom prst="ellipse">
            <a:avLst/>
          </a:prstGeom>
          <a:solidFill>
            <a:srgbClr val="00B0F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3"/>
          <p:cNvSpPr>
            <a:spLocks noGrp="1"/>
          </p:cNvSpPr>
          <p:nvPr>
            <p:ph type="title"/>
          </p:nvPr>
        </p:nvSpPr>
        <p:spPr/>
        <p:txBody>
          <a:bodyPr/>
          <a:lstStyle/>
          <a:p>
            <a:r>
              <a:rPr lang="en-US" sz="1600" dirty="0" smtClean="0"/>
              <a:t>Brain Regions of Interest </a:t>
            </a:r>
            <a:br>
              <a:rPr lang="en-US" sz="1600" dirty="0" smtClean="0"/>
            </a:br>
            <a:r>
              <a:rPr lang="en-US" sz="1600" dirty="0" smtClean="0"/>
              <a:t>in </a:t>
            </a:r>
            <a:br>
              <a:rPr lang="en-US" sz="1600" dirty="0" smtClean="0"/>
            </a:br>
            <a:r>
              <a:rPr lang="en-US" sz="1600" dirty="0" smtClean="0"/>
              <a:t>Affective Responses to Violations </a:t>
            </a:r>
          </a:p>
        </p:txBody>
      </p:sp>
      <p:sp>
        <p:nvSpPr>
          <p:cNvPr id="98307" name="Content Placeholder 5"/>
          <p:cNvSpPr>
            <a:spLocks noGrp="1"/>
          </p:cNvSpPr>
          <p:nvPr>
            <p:ph idx="1"/>
          </p:nvPr>
        </p:nvSpPr>
        <p:spPr>
          <a:xfrm>
            <a:off x="3429000" y="304800"/>
            <a:ext cx="5257800" cy="5821363"/>
          </a:xfrm>
        </p:spPr>
        <p:txBody>
          <a:bodyPr/>
          <a:lstStyle/>
          <a:p>
            <a:pPr>
              <a:buFont typeface="Arial" pitchFamily="34" charset="0"/>
              <a:buNone/>
            </a:pPr>
            <a:r>
              <a:rPr lang="en-US" sz="1400" i="1" dirty="0" smtClean="0"/>
              <a:t>Lateral surface of the (left) cerebral hemisphere . </a:t>
            </a:r>
          </a:p>
          <a:p>
            <a:pPr>
              <a:buFont typeface="Arial" pitchFamily="34" charset="0"/>
              <a:buNone/>
            </a:pPr>
            <a:r>
              <a:rPr lang="en-US" sz="1400" i="1" dirty="0" smtClean="0"/>
              <a:t>Viewed from the side</a:t>
            </a:r>
          </a:p>
          <a:p>
            <a:pPr>
              <a:buFont typeface="Arial" pitchFamily="34" charset="0"/>
              <a:buNone/>
            </a:pPr>
            <a:r>
              <a:rPr lang="en-US" sz="1400" i="1" dirty="0" smtClean="0"/>
              <a:t>	 	left cerebral hemisphere  region of interest</a:t>
            </a:r>
          </a:p>
          <a:p>
            <a:pPr>
              <a:buFont typeface="Arial" pitchFamily="34" charset="0"/>
              <a:buNone/>
            </a:pPr>
            <a:endParaRPr lang="en-US" sz="1400" i="1" dirty="0" smtClean="0"/>
          </a:p>
          <a:p>
            <a:pPr>
              <a:buFont typeface="Arial" pitchFamily="34" charset="0"/>
              <a:buNone/>
            </a:pPr>
            <a:r>
              <a:rPr lang="en-US" sz="1400" i="1" dirty="0" smtClean="0"/>
              <a:t>		corresponding region right hemisphere</a:t>
            </a:r>
          </a:p>
          <a:p>
            <a:pPr>
              <a:buFont typeface="Arial" pitchFamily="34" charset="0"/>
              <a:buNone/>
            </a:pPr>
            <a:endParaRPr lang="en-US" sz="1400" i="1" dirty="0" smtClean="0"/>
          </a:p>
          <a:p>
            <a:pPr>
              <a:buFont typeface="Arial" pitchFamily="34" charset="0"/>
              <a:buNone/>
            </a:pPr>
            <a:r>
              <a:rPr lang="en-US" sz="1400" i="1" dirty="0" smtClean="0"/>
              <a:t>                        bilateral  activity</a:t>
            </a:r>
          </a:p>
        </p:txBody>
      </p:sp>
      <p:sp>
        <p:nvSpPr>
          <p:cNvPr id="7" name="Text Placeholder 6"/>
          <p:cNvSpPr>
            <a:spLocks noGrp="1"/>
          </p:cNvSpPr>
          <p:nvPr>
            <p:ph type="body" sz="half" idx="2"/>
          </p:nvPr>
        </p:nvSpPr>
        <p:spPr>
          <a:xfrm>
            <a:off x="457200" y="1435100"/>
            <a:ext cx="3200400" cy="5118100"/>
          </a:xfrm>
          <a:solidFill>
            <a:schemeClr val="accent4">
              <a:lumMod val="60000"/>
              <a:lumOff val="40000"/>
              <a:alpha val="0"/>
            </a:schemeClr>
          </a:solidFill>
        </p:spPr>
        <p:txBody>
          <a:bodyPr rtlCol="0">
            <a:normAutofit/>
          </a:bodyPr>
          <a:lstStyle/>
          <a:p>
            <a:pPr fontAlgn="auto">
              <a:spcAft>
                <a:spcPts val="0"/>
              </a:spcAft>
              <a:defRPr/>
            </a:pPr>
            <a:r>
              <a:rPr lang="en-US" dirty="0" smtClean="0"/>
              <a:t>Self versus Other </a:t>
            </a:r>
            <a:endParaRPr lang="en-US" sz="1200" dirty="0" smtClean="0"/>
          </a:p>
          <a:p>
            <a:pPr fontAlgn="auto">
              <a:spcAft>
                <a:spcPts val="0"/>
              </a:spcAft>
              <a:defRPr/>
            </a:pPr>
            <a:r>
              <a:rPr lang="en-US" dirty="0" smtClean="0"/>
              <a:t>(SI plus SA) versus (OI plus OA) </a:t>
            </a:r>
          </a:p>
          <a:p>
            <a:pPr fontAlgn="auto">
              <a:spcAft>
                <a:spcPts val="0"/>
              </a:spcAft>
              <a:defRPr/>
            </a:pPr>
            <a:endParaRPr lang="en-US"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r>
              <a:rPr lang="en-US" sz="1200" dirty="0" smtClean="0"/>
              <a:t>Left </a:t>
            </a:r>
          </a:p>
          <a:p>
            <a:pPr fontAlgn="auto">
              <a:spcAft>
                <a:spcPts val="0"/>
              </a:spcAft>
              <a:defRPr/>
            </a:pPr>
            <a:r>
              <a:rPr lang="en-US" sz="1200" dirty="0" smtClean="0"/>
              <a:t>      </a:t>
            </a:r>
            <a:r>
              <a:rPr lang="en-US" sz="1200" dirty="0" err="1" smtClean="0"/>
              <a:t>Precuneus</a:t>
            </a: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r>
              <a:rPr lang="en-US" sz="1200" dirty="0" smtClean="0"/>
              <a:t>Right</a:t>
            </a:r>
          </a:p>
          <a:p>
            <a:pPr fontAlgn="auto">
              <a:spcAft>
                <a:spcPts val="0"/>
              </a:spcAft>
              <a:defRPr/>
            </a:pPr>
            <a:endParaRPr lang="en-US" sz="1200" dirty="0" smtClean="0"/>
          </a:p>
          <a:p>
            <a:pPr fontAlgn="auto">
              <a:spcAft>
                <a:spcPts val="0"/>
              </a:spcAft>
              <a:defRPr/>
            </a:pPr>
            <a:r>
              <a:rPr lang="en-US" sz="1200" dirty="0" smtClean="0"/>
              <a:t>       Cerebellum                      (not shown)</a:t>
            </a:r>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a:p>
        </p:txBody>
      </p:sp>
      <p:sp>
        <p:nvSpPr>
          <p:cNvPr id="13" name="Oval 12"/>
          <p:cNvSpPr/>
          <p:nvPr/>
        </p:nvSpPr>
        <p:spPr>
          <a:xfrm>
            <a:off x="3810000" y="838200"/>
            <a:ext cx="381000" cy="381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Oval 14"/>
          <p:cNvSpPr/>
          <p:nvPr/>
        </p:nvSpPr>
        <p:spPr>
          <a:xfrm>
            <a:off x="3810000" y="1295400"/>
            <a:ext cx="381000" cy="3810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17" name="Oval 16"/>
          <p:cNvSpPr/>
          <p:nvPr/>
        </p:nvSpPr>
        <p:spPr>
          <a:xfrm>
            <a:off x="3810000" y="1828800"/>
            <a:ext cx="381000" cy="38100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pic>
        <p:nvPicPr>
          <p:cNvPr id="12" name="Picture 11" descr="Gray727-Brodman.png"/>
          <p:cNvPicPr>
            <a:picLocks noChangeAspect="1"/>
          </p:cNvPicPr>
          <p:nvPr/>
        </p:nvPicPr>
        <p:blipFill>
          <a:blip r:embed="rId3" cstate="print">
            <a:duotone>
              <a:schemeClr val="accent4">
                <a:shade val="45000"/>
                <a:satMod val="135000"/>
              </a:schemeClr>
              <a:prstClr val="white"/>
            </a:duotone>
          </a:blip>
          <a:stretch>
            <a:fillRect/>
          </a:stretch>
        </p:blipFill>
        <p:spPr>
          <a:xfrm>
            <a:off x="5638800" y="2667000"/>
            <a:ext cx="3251202" cy="2438400"/>
          </a:xfrm>
          <a:prstGeom prst="rect">
            <a:avLst/>
          </a:prstGeom>
          <a:effectLst>
            <a:innerShdw blurRad="635000">
              <a:schemeClr val="accent4"/>
            </a:innerShdw>
          </a:effectLst>
        </p:spPr>
      </p:pic>
      <p:sp>
        <p:nvSpPr>
          <p:cNvPr id="14" name="Oval 13"/>
          <p:cNvSpPr/>
          <p:nvPr/>
        </p:nvSpPr>
        <p:spPr>
          <a:xfrm>
            <a:off x="7848600" y="3124200"/>
            <a:ext cx="457200" cy="381000"/>
          </a:xfrm>
          <a:prstGeom prst="ellipse">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1" name="Picture 10" descr="800px-Gray727_svg.png"/>
          <p:cNvPicPr>
            <a:picLocks noChangeAspect="1"/>
          </p:cNvPicPr>
          <p:nvPr/>
        </p:nvPicPr>
        <p:blipFill>
          <a:blip r:embed="rId4" cstate="print">
            <a:duotone>
              <a:schemeClr val="accent4">
                <a:shade val="45000"/>
                <a:satMod val="135000"/>
              </a:schemeClr>
              <a:prstClr val="white"/>
            </a:duotone>
          </a:blip>
          <a:stretch>
            <a:fillRect/>
          </a:stretch>
        </p:blipFill>
        <p:spPr>
          <a:xfrm>
            <a:off x="1752600" y="2743200"/>
            <a:ext cx="3654989" cy="2133600"/>
          </a:xfrm>
          <a:prstGeom prst="rect">
            <a:avLst/>
          </a:prstGeom>
          <a:effectLst>
            <a:outerShdw blurRad="635000" dist="609600" dir="8100000" algn="tr" rotWithShape="0">
              <a:prstClr val="black">
                <a:alpha val="40000"/>
              </a:prstClr>
            </a:outerShdw>
          </a:effectLst>
        </p:spPr>
      </p:pic>
      <p:sp>
        <p:nvSpPr>
          <p:cNvPr id="16" name="Oval 15"/>
          <p:cNvSpPr/>
          <p:nvPr/>
        </p:nvSpPr>
        <p:spPr>
          <a:xfrm rot="19788675">
            <a:off x="2286000" y="3048000"/>
            <a:ext cx="762000" cy="457200"/>
          </a:xfrm>
          <a:prstGeom prst="ellipse">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3"/>
          <p:cNvSpPr>
            <a:spLocks noGrp="1"/>
          </p:cNvSpPr>
          <p:nvPr>
            <p:ph type="title"/>
          </p:nvPr>
        </p:nvSpPr>
        <p:spPr/>
        <p:txBody>
          <a:bodyPr/>
          <a:lstStyle/>
          <a:p>
            <a:r>
              <a:rPr lang="en-US" sz="1600" smtClean="0"/>
              <a:t>Brain Regions of Interest </a:t>
            </a:r>
            <a:br>
              <a:rPr lang="en-US" sz="1600" smtClean="0"/>
            </a:br>
            <a:r>
              <a:rPr lang="en-US" sz="1600" smtClean="0"/>
              <a:t>in </a:t>
            </a:r>
            <a:br>
              <a:rPr lang="en-US" sz="1600" smtClean="0"/>
            </a:br>
            <a:r>
              <a:rPr lang="en-US" sz="1600" smtClean="0"/>
              <a:t>Affective Responses to Violations </a:t>
            </a:r>
          </a:p>
        </p:txBody>
      </p:sp>
      <p:sp>
        <p:nvSpPr>
          <p:cNvPr id="99331" name="Content Placeholder 5"/>
          <p:cNvSpPr>
            <a:spLocks noGrp="1"/>
          </p:cNvSpPr>
          <p:nvPr>
            <p:ph idx="1"/>
          </p:nvPr>
        </p:nvSpPr>
        <p:spPr>
          <a:xfrm>
            <a:off x="3429000" y="304800"/>
            <a:ext cx="5257800" cy="5821363"/>
          </a:xfrm>
        </p:spPr>
        <p:txBody>
          <a:bodyPr/>
          <a:lstStyle/>
          <a:p>
            <a:pPr>
              <a:buFont typeface="Arial" pitchFamily="34" charset="0"/>
              <a:buNone/>
            </a:pPr>
            <a:r>
              <a:rPr lang="en-US" sz="1400" i="1" smtClean="0"/>
              <a:t>Lateral surface of the (left) cerebral hemisphere . Viewed from the side</a:t>
            </a:r>
          </a:p>
          <a:p>
            <a:endParaRPr lang="en-US" sz="1400" i="1" smtClean="0"/>
          </a:p>
          <a:p>
            <a:pPr>
              <a:buFont typeface="Arial" pitchFamily="34" charset="0"/>
              <a:buNone/>
            </a:pPr>
            <a:r>
              <a:rPr lang="en-US" sz="1400" i="1" smtClean="0"/>
              <a:t>                          left cerebral hemisphere  region of interest</a:t>
            </a:r>
          </a:p>
          <a:p>
            <a:pPr>
              <a:buFont typeface="Arial" pitchFamily="34" charset="0"/>
              <a:buNone/>
            </a:pPr>
            <a:endParaRPr lang="en-US" sz="1400" i="1" smtClean="0"/>
          </a:p>
          <a:p>
            <a:pPr>
              <a:buFont typeface="Arial" pitchFamily="34" charset="0"/>
              <a:buNone/>
            </a:pPr>
            <a:r>
              <a:rPr lang="en-US" sz="1400" i="1" smtClean="0"/>
              <a:t>	                 corresponding region right hemisphere</a:t>
            </a:r>
          </a:p>
          <a:p>
            <a:pPr>
              <a:buFont typeface="Arial" pitchFamily="34" charset="0"/>
              <a:buNone/>
            </a:pPr>
            <a:endParaRPr lang="en-US" sz="1400" i="1" smtClean="0"/>
          </a:p>
          <a:p>
            <a:pPr>
              <a:buFont typeface="Arial" pitchFamily="34" charset="0"/>
              <a:buNone/>
            </a:pPr>
            <a:r>
              <a:rPr lang="en-US" sz="1400" i="1" smtClean="0"/>
              <a:t>                           bilateral  activity</a:t>
            </a:r>
          </a:p>
        </p:txBody>
      </p:sp>
      <p:sp>
        <p:nvSpPr>
          <p:cNvPr id="7" name="Text Placeholder 6"/>
          <p:cNvSpPr>
            <a:spLocks noGrp="1"/>
          </p:cNvSpPr>
          <p:nvPr>
            <p:ph type="body" sz="half" idx="2"/>
          </p:nvPr>
        </p:nvSpPr>
        <p:spPr>
          <a:xfrm>
            <a:off x="457200" y="1435100"/>
            <a:ext cx="3200400" cy="5118100"/>
          </a:xfrm>
          <a:solidFill>
            <a:schemeClr val="accent4">
              <a:lumMod val="60000"/>
              <a:lumOff val="40000"/>
              <a:alpha val="0"/>
            </a:schemeClr>
          </a:solidFill>
        </p:spPr>
        <p:txBody>
          <a:bodyPr rtlCol="0">
            <a:normAutofit/>
          </a:bodyPr>
          <a:lstStyle/>
          <a:p>
            <a:pPr fontAlgn="auto">
              <a:spcAft>
                <a:spcPts val="0"/>
              </a:spcAft>
              <a:defRPr/>
            </a:pPr>
            <a:r>
              <a:rPr lang="en-US" dirty="0" smtClean="0"/>
              <a:t>Self Involvement in Intentional Violation</a:t>
            </a:r>
            <a:endParaRPr lang="en-US" sz="1200" dirty="0" smtClean="0"/>
          </a:p>
          <a:p>
            <a:pPr fontAlgn="auto">
              <a:spcAft>
                <a:spcPts val="0"/>
              </a:spcAft>
              <a:defRPr/>
            </a:pPr>
            <a:r>
              <a:rPr lang="en-US" dirty="0" smtClean="0"/>
              <a:t>(SI minus OI)---(SA minus OA) </a:t>
            </a:r>
          </a:p>
          <a:p>
            <a:pPr fontAlgn="auto">
              <a:spcAft>
                <a:spcPts val="0"/>
              </a:spcAft>
              <a:defRPr/>
            </a:pPr>
            <a:endParaRPr lang="en-US" dirty="0" smtClean="0"/>
          </a:p>
          <a:p>
            <a:pPr fontAlgn="auto">
              <a:spcAft>
                <a:spcPts val="0"/>
              </a:spcAft>
              <a:defRPr/>
            </a:pPr>
            <a:r>
              <a:rPr lang="en-US" sz="1200" dirty="0" smtClean="0"/>
              <a:t>Left </a:t>
            </a:r>
          </a:p>
          <a:p>
            <a:pPr fontAlgn="auto">
              <a:spcAft>
                <a:spcPts val="0"/>
              </a:spcAft>
              <a:defRPr/>
            </a:pPr>
            <a:r>
              <a:rPr lang="en-US" sz="1200" dirty="0" smtClean="0"/>
              <a:t>      </a:t>
            </a:r>
            <a:r>
              <a:rPr lang="en-US" sz="1200" dirty="0" err="1" smtClean="0"/>
              <a:t>Amygdala</a:t>
            </a:r>
            <a:endParaRPr lang="en-US" sz="1200" dirty="0" smtClean="0"/>
          </a:p>
          <a:p>
            <a:pPr fontAlgn="auto">
              <a:spcAft>
                <a:spcPts val="0"/>
              </a:spcAft>
              <a:defRPr/>
            </a:pPr>
            <a:endParaRPr lang="en-US" sz="1200" dirty="0" smtClean="0"/>
          </a:p>
          <a:p>
            <a:pPr fontAlgn="auto">
              <a:spcAft>
                <a:spcPts val="0"/>
              </a:spcAft>
              <a:defRPr/>
            </a:pPr>
            <a:r>
              <a:rPr lang="en-US" sz="1200" dirty="0" smtClean="0"/>
              <a:t>Right</a:t>
            </a:r>
          </a:p>
          <a:p>
            <a:pPr fontAlgn="auto">
              <a:spcAft>
                <a:spcPts val="0"/>
              </a:spcAft>
              <a:defRPr/>
            </a:pPr>
            <a:r>
              <a:rPr lang="en-US" sz="1200" dirty="0" smtClean="0"/>
              <a:t>        </a:t>
            </a:r>
            <a:r>
              <a:rPr lang="en-US" sz="1200" dirty="0" err="1" smtClean="0"/>
              <a:t>Amygdala</a:t>
            </a:r>
            <a:endParaRPr lang="en-US" sz="1200" dirty="0" smtClean="0"/>
          </a:p>
          <a:p>
            <a:pPr fontAlgn="auto">
              <a:spcAft>
                <a:spcPts val="0"/>
              </a:spcAft>
              <a:defRPr/>
            </a:pPr>
            <a:r>
              <a:rPr lang="en-US" sz="1200" dirty="0" smtClean="0"/>
              <a:t>        DLPFC</a:t>
            </a:r>
          </a:p>
          <a:p>
            <a:pPr fontAlgn="auto">
              <a:spcAft>
                <a:spcPts val="0"/>
              </a:spcAft>
              <a:defRPr/>
            </a:pPr>
            <a:r>
              <a:rPr lang="en-US" sz="1200" dirty="0" smtClean="0"/>
              <a:t>       </a:t>
            </a:r>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a:p>
        </p:txBody>
      </p:sp>
      <p:pic>
        <p:nvPicPr>
          <p:cNvPr id="5" name="Picture 4" descr="800px-Gray726-Brodman.JPG"/>
          <p:cNvPicPr>
            <a:picLocks noChangeAspect="1"/>
          </p:cNvPicPr>
          <p:nvPr/>
        </p:nvPicPr>
        <p:blipFill>
          <a:blip r:embed="rId3" cstate="print">
            <a:duotone>
              <a:schemeClr val="accent4">
                <a:shade val="45000"/>
                <a:satMod val="135000"/>
              </a:schemeClr>
              <a:prstClr val="white"/>
            </a:duotone>
          </a:blip>
          <a:stretch>
            <a:fillRect/>
          </a:stretch>
        </p:blipFill>
        <p:spPr>
          <a:xfrm>
            <a:off x="6705600" y="3733800"/>
            <a:ext cx="2133600" cy="1600200"/>
          </a:xfrm>
          <a:prstGeom prst="rect">
            <a:avLst/>
          </a:prstGeom>
          <a:effectLst>
            <a:innerShdw blurRad="635000">
              <a:schemeClr val="accent4"/>
            </a:innerShdw>
          </a:effectLst>
        </p:spPr>
      </p:pic>
      <p:sp>
        <p:nvSpPr>
          <p:cNvPr id="9" name="Oval 8"/>
          <p:cNvSpPr/>
          <p:nvPr/>
        </p:nvSpPr>
        <p:spPr>
          <a:xfrm>
            <a:off x="6934200" y="4038600"/>
            <a:ext cx="533400" cy="533400"/>
          </a:xfrm>
          <a:prstGeom prst="ellipse">
            <a:avLst/>
          </a:prstGeom>
          <a:solidFill>
            <a:schemeClr val="accent2">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Oval 12"/>
          <p:cNvSpPr/>
          <p:nvPr/>
        </p:nvSpPr>
        <p:spPr>
          <a:xfrm>
            <a:off x="3886200" y="762000"/>
            <a:ext cx="381000" cy="381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Oval 14"/>
          <p:cNvSpPr/>
          <p:nvPr/>
        </p:nvSpPr>
        <p:spPr>
          <a:xfrm>
            <a:off x="3886200" y="1295400"/>
            <a:ext cx="381000" cy="3810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17" name="Oval 16"/>
          <p:cNvSpPr/>
          <p:nvPr/>
        </p:nvSpPr>
        <p:spPr>
          <a:xfrm>
            <a:off x="3886200" y="1828800"/>
            <a:ext cx="381000" cy="38100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pic>
        <p:nvPicPr>
          <p:cNvPr id="24" name="Picture 23" descr="Amygdala.png"/>
          <p:cNvPicPr>
            <a:picLocks noChangeAspect="1"/>
          </p:cNvPicPr>
          <p:nvPr/>
        </p:nvPicPr>
        <p:blipFill>
          <a:blip r:embed="rId4">
            <a:duotone>
              <a:schemeClr val="accent4">
                <a:shade val="45000"/>
                <a:satMod val="135000"/>
              </a:schemeClr>
              <a:prstClr val="white"/>
            </a:duotone>
          </a:blip>
          <a:stretch>
            <a:fillRect/>
          </a:stretch>
        </p:blipFill>
        <p:spPr>
          <a:xfrm>
            <a:off x="4151312" y="2810012"/>
            <a:ext cx="1981200" cy="2410985"/>
          </a:xfrm>
          <a:prstGeom prst="rect">
            <a:avLst/>
          </a:prstGeom>
          <a:effectLst>
            <a:outerShdw blurRad="635000" dist="50800" dir="5400000" algn="ctr" rotWithShape="0">
              <a:schemeClr val="accent4">
                <a:alpha val="43000"/>
              </a:schemeClr>
            </a:outerShdw>
          </a:effectLst>
        </p:spPr>
      </p:pic>
      <p:sp>
        <p:nvSpPr>
          <p:cNvPr id="25" name="Oval 24"/>
          <p:cNvSpPr/>
          <p:nvPr/>
        </p:nvSpPr>
        <p:spPr>
          <a:xfrm>
            <a:off x="5181600" y="3581400"/>
            <a:ext cx="457200" cy="457200"/>
          </a:xfrm>
          <a:prstGeom prst="ellipse">
            <a:avLst/>
          </a:prstGeom>
          <a:solidFill>
            <a:schemeClr val="accent4">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Oval 18"/>
          <p:cNvSpPr/>
          <p:nvPr/>
        </p:nvSpPr>
        <p:spPr>
          <a:xfrm>
            <a:off x="4572000" y="3581400"/>
            <a:ext cx="457200" cy="457200"/>
          </a:xfrm>
          <a:prstGeom prst="ellipse">
            <a:avLst/>
          </a:prstGeom>
          <a:solidFill>
            <a:schemeClr val="accent4">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3"/>
          <p:cNvSpPr>
            <a:spLocks noGrp="1"/>
          </p:cNvSpPr>
          <p:nvPr>
            <p:ph type="title"/>
          </p:nvPr>
        </p:nvSpPr>
        <p:spPr/>
        <p:txBody>
          <a:bodyPr/>
          <a:lstStyle/>
          <a:p>
            <a:r>
              <a:rPr lang="en-US" sz="1600" smtClean="0"/>
              <a:t>Brain Regions of Interest </a:t>
            </a:r>
            <a:br>
              <a:rPr lang="en-US" sz="1600" smtClean="0"/>
            </a:br>
            <a:r>
              <a:rPr lang="en-US" sz="1600" smtClean="0"/>
              <a:t>in </a:t>
            </a:r>
            <a:br>
              <a:rPr lang="en-US" sz="1600" smtClean="0"/>
            </a:br>
            <a:r>
              <a:rPr lang="en-US" sz="1600" smtClean="0"/>
              <a:t>Affective Responses to Violations </a:t>
            </a:r>
          </a:p>
        </p:txBody>
      </p:sp>
      <p:sp>
        <p:nvSpPr>
          <p:cNvPr id="100355" name="Content Placeholder 5"/>
          <p:cNvSpPr>
            <a:spLocks noGrp="1"/>
          </p:cNvSpPr>
          <p:nvPr>
            <p:ph idx="1"/>
          </p:nvPr>
        </p:nvSpPr>
        <p:spPr>
          <a:xfrm>
            <a:off x="3429000" y="304800"/>
            <a:ext cx="5257800" cy="5821363"/>
          </a:xfrm>
        </p:spPr>
        <p:txBody>
          <a:bodyPr/>
          <a:lstStyle/>
          <a:p>
            <a:pPr>
              <a:buFont typeface="Arial" pitchFamily="34" charset="0"/>
              <a:buNone/>
            </a:pPr>
            <a:r>
              <a:rPr lang="en-US" sz="1400" i="1" dirty="0" smtClean="0"/>
              <a:t>Lateral surface of the (left) cerebral hemisphere . </a:t>
            </a:r>
          </a:p>
          <a:p>
            <a:pPr>
              <a:buFont typeface="Arial" pitchFamily="34" charset="0"/>
              <a:buNone/>
            </a:pPr>
            <a:r>
              <a:rPr lang="en-US" sz="1400" i="1" dirty="0" smtClean="0"/>
              <a:t>Viewed from the side</a:t>
            </a:r>
          </a:p>
          <a:p>
            <a:pPr>
              <a:buFont typeface="Arial" pitchFamily="34" charset="0"/>
              <a:buNone/>
            </a:pPr>
            <a:r>
              <a:rPr lang="en-US" sz="1400" i="1" dirty="0" smtClean="0"/>
              <a:t>		left cerebral hemisphere  region of interest</a:t>
            </a:r>
          </a:p>
          <a:p>
            <a:pPr>
              <a:buFont typeface="Arial" pitchFamily="34" charset="0"/>
              <a:buNone/>
            </a:pPr>
            <a:endParaRPr lang="en-US" sz="1400" i="1" dirty="0" smtClean="0"/>
          </a:p>
          <a:p>
            <a:pPr>
              <a:buFont typeface="Arial" pitchFamily="34" charset="0"/>
              <a:buNone/>
            </a:pPr>
            <a:r>
              <a:rPr lang="en-US" sz="1400" i="1" dirty="0" smtClean="0"/>
              <a:t>	               corresponding region right hemisphere</a:t>
            </a:r>
          </a:p>
          <a:p>
            <a:pPr>
              <a:buFont typeface="Arial" pitchFamily="34" charset="0"/>
              <a:buNone/>
            </a:pPr>
            <a:endParaRPr lang="en-US" sz="1400" i="1" dirty="0" smtClean="0"/>
          </a:p>
          <a:p>
            <a:pPr>
              <a:buFont typeface="Arial" pitchFamily="34" charset="0"/>
              <a:buNone/>
            </a:pPr>
            <a:r>
              <a:rPr lang="en-US" sz="1400" i="1" dirty="0" smtClean="0"/>
              <a:t>                         bilateral  activity</a:t>
            </a:r>
          </a:p>
        </p:txBody>
      </p:sp>
      <p:sp>
        <p:nvSpPr>
          <p:cNvPr id="7" name="Text Placeholder 6"/>
          <p:cNvSpPr>
            <a:spLocks noGrp="1"/>
          </p:cNvSpPr>
          <p:nvPr>
            <p:ph type="body" sz="half" idx="2"/>
          </p:nvPr>
        </p:nvSpPr>
        <p:spPr>
          <a:xfrm>
            <a:off x="457200" y="1435100"/>
            <a:ext cx="3200400" cy="5118100"/>
          </a:xfrm>
          <a:solidFill>
            <a:schemeClr val="accent4">
              <a:lumMod val="60000"/>
              <a:lumOff val="40000"/>
              <a:alpha val="0"/>
            </a:schemeClr>
          </a:solidFill>
        </p:spPr>
        <p:txBody>
          <a:bodyPr rtlCol="0">
            <a:normAutofit/>
          </a:bodyPr>
          <a:lstStyle/>
          <a:p>
            <a:pPr fontAlgn="auto">
              <a:spcAft>
                <a:spcPts val="0"/>
              </a:spcAft>
              <a:defRPr/>
            </a:pPr>
            <a:r>
              <a:rPr lang="en-US" dirty="0" smtClean="0"/>
              <a:t>Self Involvement in Intentional Violation</a:t>
            </a:r>
            <a:endParaRPr lang="en-US" sz="1200" dirty="0" smtClean="0"/>
          </a:p>
          <a:p>
            <a:pPr fontAlgn="auto">
              <a:spcAft>
                <a:spcPts val="0"/>
              </a:spcAft>
              <a:defRPr/>
            </a:pPr>
            <a:r>
              <a:rPr lang="en-US" dirty="0" smtClean="0"/>
              <a:t>(SA minus OA)---(SI minus OI) </a:t>
            </a:r>
          </a:p>
          <a:p>
            <a:pPr fontAlgn="auto">
              <a:spcAft>
                <a:spcPts val="0"/>
              </a:spcAft>
              <a:defRPr/>
            </a:pPr>
            <a:endParaRPr lang="en-US"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r>
              <a:rPr lang="en-US" sz="1200" dirty="0" smtClean="0"/>
              <a:t>Left </a:t>
            </a:r>
          </a:p>
          <a:p>
            <a:pPr fontAlgn="auto">
              <a:spcAft>
                <a:spcPts val="0"/>
              </a:spcAft>
              <a:defRPr/>
            </a:pPr>
            <a:r>
              <a:rPr lang="en-US" sz="1200" dirty="0" smtClean="0"/>
              <a:t>      </a:t>
            </a:r>
            <a:r>
              <a:rPr lang="en-US" sz="1200" dirty="0" err="1" smtClean="0"/>
              <a:t>Parieto</a:t>
            </a:r>
            <a:r>
              <a:rPr lang="en-US" sz="1200" dirty="0" smtClean="0"/>
              <a:t>-Occipital Fissure</a:t>
            </a:r>
          </a:p>
          <a:p>
            <a:pPr fontAlgn="auto">
              <a:spcAft>
                <a:spcPts val="0"/>
              </a:spcAft>
              <a:defRPr/>
            </a:pPr>
            <a:r>
              <a:rPr lang="en-US" sz="1200" dirty="0" smtClean="0"/>
              <a:t>      </a:t>
            </a:r>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r>
              <a:rPr lang="en-US" sz="1200" dirty="0" smtClean="0"/>
              <a:t> Cerebellum 	(not shown)</a:t>
            </a:r>
          </a:p>
          <a:p>
            <a:pPr fontAlgn="auto">
              <a:spcAft>
                <a:spcPts val="0"/>
              </a:spcAft>
              <a:defRPr/>
            </a:pPr>
            <a:endParaRPr lang="en-US" sz="1200" dirty="0" smtClean="0"/>
          </a:p>
          <a:p>
            <a:pPr fontAlgn="auto">
              <a:spcAft>
                <a:spcPts val="0"/>
              </a:spcAft>
              <a:defRPr/>
            </a:pPr>
            <a:r>
              <a:rPr lang="en-US" sz="1200" dirty="0" smtClean="0"/>
              <a:t>       </a:t>
            </a:r>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a:p>
        </p:txBody>
      </p:sp>
      <p:sp>
        <p:nvSpPr>
          <p:cNvPr id="13" name="Oval 12"/>
          <p:cNvSpPr/>
          <p:nvPr/>
        </p:nvSpPr>
        <p:spPr>
          <a:xfrm>
            <a:off x="3886200" y="838200"/>
            <a:ext cx="381000" cy="381000"/>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Oval 14"/>
          <p:cNvSpPr/>
          <p:nvPr/>
        </p:nvSpPr>
        <p:spPr>
          <a:xfrm>
            <a:off x="3886200" y="1295400"/>
            <a:ext cx="381000" cy="3810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17" name="Oval 16"/>
          <p:cNvSpPr/>
          <p:nvPr/>
        </p:nvSpPr>
        <p:spPr>
          <a:xfrm>
            <a:off x="3886200" y="1752600"/>
            <a:ext cx="381000" cy="381000"/>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r>
              <a:rPr lang="en-US" dirty="0" smtClean="0"/>
              <a:t>  </a:t>
            </a:r>
            <a:endParaRPr lang="en-US" dirty="0"/>
          </a:p>
        </p:txBody>
      </p:sp>
      <p:pic>
        <p:nvPicPr>
          <p:cNvPr id="14" name="Picture 13" descr="800px-Gray727_svg.png"/>
          <p:cNvPicPr>
            <a:picLocks noChangeAspect="1"/>
          </p:cNvPicPr>
          <p:nvPr/>
        </p:nvPicPr>
        <p:blipFill>
          <a:blip r:embed="rId3">
            <a:duotone>
              <a:schemeClr val="accent4">
                <a:shade val="45000"/>
                <a:satMod val="135000"/>
              </a:schemeClr>
              <a:prstClr val="white"/>
            </a:duotone>
          </a:blip>
          <a:stretch>
            <a:fillRect/>
          </a:stretch>
        </p:blipFill>
        <p:spPr>
          <a:xfrm>
            <a:off x="3352800" y="2590800"/>
            <a:ext cx="4568736" cy="2667000"/>
          </a:xfrm>
          <a:prstGeom prst="rect">
            <a:avLst/>
          </a:prstGeom>
          <a:effectLst>
            <a:outerShdw blurRad="165100" dist="482600" dir="7320000" algn="tr" rotWithShape="0">
              <a:prstClr val="black">
                <a:alpha val="5000"/>
              </a:prstClr>
            </a:outerShdw>
          </a:effectLst>
        </p:spPr>
      </p:pic>
      <p:sp>
        <p:nvSpPr>
          <p:cNvPr id="16" name="Oval 15"/>
          <p:cNvSpPr/>
          <p:nvPr/>
        </p:nvSpPr>
        <p:spPr>
          <a:xfrm rot="19487309">
            <a:off x="3990975" y="3184525"/>
            <a:ext cx="549275" cy="1066800"/>
          </a:xfrm>
          <a:prstGeom prst="ellipse">
            <a:avLst/>
          </a:prstGeom>
          <a:solidFill>
            <a:srgbClr val="00B0F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3"/>
          <p:cNvSpPr>
            <a:spLocks noGrp="1"/>
          </p:cNvSpPr>
          <p:nvPr>
            <p:ph type="title"/>
          </p:nvPr>
        </p:nvSpPr>
        <p:spPr/>
        <p:txBody>
          <a:bodyPr/>
          <a:lstStyle/>
          <a:p>
            <a:r>
              <a:rPr lang="en-US" sz="1600" smtClean="0"/>
              <a:t>Brain Regions of Interest </a:t>
            </a:r>
            <a:br>
              <a:rPr lang="en-US" sz="1600" smtClean="0"/>
            </a:br>
            <a:r>
              <a:rPr lang="en-US" sz="1600" smtClean="0"/>
              <a:t>in </a:t>
            </a:r>
            <a:br>
              <a:rPr lang="en-US" sz="1600" smtClean="0"/>
            </a:br>
            <a:r>
              <a:rPr lang="en-US" sz="1600" smtClean="0"/>
              <a:t>Affective Responses to Violations </a:t>
            </a:r>
          </a:p>
        </p:txBody>
      </p:sp>
      <p:sp>
        <p:nvSpPr>
          <p:cNvPr id="101379" name="Content Placeholder 5"/>
          <p:cNvSpPr>
            <a:spLocks noGrp="1"/>
          </p:cNvSpPr>
          <p:nvPr>
            <p:ph idx="1"/>
          </p:nvPr>
        </p:nvSpPr>
        <p:spPr>
          <a:xfrm>
            <a:off x="3429000" y="304800"/>
            <a:ext cx="5257800" cy="5821363"/>
          </a:xfrm>
        </p:spPr>
        <p:txBody>
          <a:bodyPr/>
          <a:lstStyle/>
          <a:p>
            <a:pPr>
              <a:buFont typeface="Arial" pitchFamily="34" charset="0"/>
              <a:buNone/>
            </a:pPr>
            <a:r>
              <a:rPr lang="en-US" sz="1400" i="1" dirty="0" smtClean="0"/>
              <a:t>Lateral surface of the (left) cerebral hemisphere . </a:t>
            </a:r>
          </a:p>
          <a:p>
            <a:pPr>
              <a:buFont typeface="Arial" pitchFamily="34" charset="0"/>
              <a:buNone/>
            </a:pPr>
            <a:r>
              <a:rPr lang="en-US" sz="1400" i="1" dirty="0" smtClean="0"/>
              <a:t>Viewed from the side</a:t>
            </a:r>
          </a:p>
          <a:p>
            <a:pPr>
              <a:buFont typeface="Arial" pitchFamily="34" charset="0"/>
              <a:buNone/>
            </a:pPr>
            <a:r>
              <a:rPr lang="en-US" sz="1400" i="1" dirty="0" smtClean="0"/>
              <a:t>		 left cerebral hemisphere  region of interest</a:t>
            </a:r>
          </a:p>
          <a:p>
            <a:pPr>
              <a:buFont typeface="Arial" pitchFamily="34" charset="0"/>
              <a:buNone/>
            </a:pPr>
            <a:endParaRPr lang="en-US" sz="1400" i="1" dirty="0" smtClean="0"/>
          </a:p>
          <a:p>
            <a:pPr>
              <a:buFont typeface="Arial" pitchFamily="34" charset="0"/>
              <a:buNone/>
            </a:pPr>
            <a:r>
              <a:rPr lang="en-US" sz="1400" i="1" dirty="0" smtClean="0"/>
              <a:t>	                corresponding region right hemisphere</a:t>
            </a:r>
          </a:p>
          <a:p>
            <a:pPr>
              <a:buFont typeface="Arial" pitchFamily="34" charset="0"/>
              <a:buNone/>
            </a:pPr>
            <a:endParaRPr lang="en-US" sz="1400" i="1" dirty="0" smtClean="0"/>
          </a:p>
          <a:p>
            <a:pPr>
              <a:buFont typeface="Arial" pitchFamily="34" charset="0"/>
              <a:buNone/>
            </a:pPr>
            <a:r>
              <a:rPr lang="en-US" sz="1400" i="1" dirty="0" smtClean="0"/>
              <a:t>                        bilateral  activity</a:t>
            </a:r>
          </a:p>
        </p:txBody>
      </p:sp>
      <p:sp>
        <p:nvSpPr>
          <p:cNvPr id="7" name="Text Placeholder 6"/>
          <p:cNvSpPr>
            <a:spLocks noGrp="1"/>
          </p:cNvSpPr>
          <p:nvPr>
            <p:ph type="body" sz="half" idx="2"/>
          </p:nvPr>
        </p:nvSpPr>
        <p:spPr>
          <a:xfrm>
            <a:off x="457200" y="1435100"/>
            <a:ext cx="3200400" cy="5118100"/>
          </a:xfrm>
          <a:solidFill>
            <a:schemeClr val="accent4">
              <a:lumMod val="60000"/>
              <a:lumOff val="40000"/>
              <a:alpha val="0"/>
            </a:schemeClr>
          </a:solidFill>
        </p:spPr>
        <p:txBody>
          <a:bodyPr rtlCol="0">
            <a:normAutofit/>
          </a:bodyPr>
          <a:lstStyle/>
          <a:p>
            <a:pPr fontAlgn="auto">
              <a:spcAft>
                <a:spcPts val="0"/>
              </a:spcAft>
              <a:defRPr/>
            </a:pPr>
            <a:r>
              <a:rPr lang="en-US" dirty="0" smtClean="0"/>
              <a:t>Self Involvement in Intentional Violation</a:t>
            </a:r>
            <a:endParaRPr lang="en-US" sz="1200" dirty="0" smtClean="0"/>
          </a:p>
          <a:p>
            <a:pPr fontAlgn="auto">
              <a:spcAft>
                <a:spcPts val="0"/>
              </a:spcAft>
              <a:defRPr/>
            </a:pPr>
            <a:r>
              <a:rPr lang="en-US" dirty="0" smtClean="0"/>
              <a:t>(SA minus OA)---(SI minus OI) </a:t>
            </a:r>
          </a:p>
          <a:p>
            <a:pPr fontAlgn="auto">
              <a:spcAft>
                <a:spcPts val="0"/>
              </a:spcAft>
              <a:defRPr/>
            </a:pPr>
            <a:endParaRPr lang="en-US"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r>
              <a:rPr lang="en-US" sz="1200" dirty="0" smtClean="0"/>
              <a:t>Left </a:t>
            </a:r>
          </a:p>
          <a:p>
            <a:pPr fontAlgn="auto">
              <a:spcAft>
                <a:spcPts val="0"/>
              </a:spcAft>
              <a:defRPr/>
            </a:pPr>
            <a:r>
              <a:rPr lang="en-US" sz="1200" dirty="0" smtClean="0"/>
              <a:t>      </a:t>
            </a:r>
            <a:r>
              <a:rPr lang="en-US" sz="1200" dirty="0" err="1" smtClean="0"/>
              <a:t>Parieto</a:t>
            </a:r>
            <a:r>
              <a:rPr lang="en-US" sz="1200" dirty="0" smtClean="0"/>
              <a:t>-Occipital Fissure</a:t>
            </a:r>
          </a:p>
          <a:p>
            <a:pPr fontAlgn="auto">
              <a:spcAft>
                <a:spcPts val="0"/>
              </a:spcAft>
              <a:defRPr/>
            </a:pPr>
            <a:r>
              <a:rPr lang="en-US" sz="1200" dirty="0" smtClean="0"/>
              <a:t>      </a:t>
            </a:r>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r>
              <a:rPr lang="en-US" sz="1200" dirty="0" smtClean="0"/>
              <a:t> Cerebellum 	(not shown)</a:t>
            </a:r>
          </a:p>
          <a:p>
            <a:pPr fontAlgn="auto">
              <a:spcAft>
                <a:spcPts val="0"/>
              </a:spcAft>
              <a:defRPr/>
            </a:pPr>
            <a:endParaRPr lang="en-US" sz="1200" dirty="0" smtClean="0"/>
          </a:p>
          <a:p>
            <a:pPr fontAlgn="auto">
              <a:spcAft>
                <a:spcPts val="0"/>
              </a:spcAft>
              <a:defRPr/>
            </a:pPr>
            <a:r>
              <a:rPr lang="en-US" sz="1200" dirty="0" smtClean="0"/>
              <a:t>       </a:t>
            </a:r>
          </a:p>
          <a:p>
            <a:pPr fontAlgn="auto">
              <a:spcAft>
                <a:spcPts val="0"/>
              </a:spcAft>
              <a:defRPr/>
            </a:pPr>
            <a:endParaRPr lang="en-US" sz="1200" dirty="0" smtClean="0"/>
          </a:p>
          <a:p>
            <a:pPr fontAlgn="auto">
              <a:spcAft>
                <a:spcPts val="0"/>
              </a:spcAft>
              <a:defRPr/>
            </a:pPr>
            <a:endParaRPr lang="en-US" sz="1200" dirty="0" smtClean="0"/>
          </a:p>
          <a:p>
            <a:pPr fontAlgn="auto">
              <a:spcAft>
                <a:spcPts val="0"/>
              </a:spcAft>
              <a:defRPr/>
            </a:pPr>
            <a:endParaRPr lang="en-US" sz="1200" dirty="0"/>
          </a:p>
        </p:txBody>
      </p:sp>
      <p:sp>
        <p:nvSpPr>
          <p:cNvPr id="13" name="Oval 12"/>
          <p:cNvSpPr/>
          <p:nvPr/>
        </p:nvSpPr>
        <p:spPr>
          <a:xfrm>
            <a:off x="3886200" y="838200"/>
            <a:ext cx="381000" cy="381000"/>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Oval 14"/>
          <p:cNvSpPr/>
          <p:nvPr/>
        </p:nvSpPr>
        <p:spPr>
          <a:xfrm>
            <a:off x="3886200" y="1295400"/>
            <a:ext cx="381000" cy="3810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17" name="Oval 16"/>
          <p:cNvSpPr/>
          <p:nvPr/>
        </p:nvSpPr>
        <p:spPr>
          <a:xfrm>
            <a:off x="3886200" y="1828800"/>
            <a:ext cx="381000" cy="381000"/>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r>
              <a:rPr lang="en-US" dirty="0" smtClean="0"/>
              <a:t> </a:t>
            </a:r>
            <a:endParaRPr lang="en-US" dirty="0"/>
          </a:p>
        </p:txBody>
      </p:sp>
      <p:pic>
        <p:nvPicPr>
          <p:cNvPr id="14" name="Picture 13" descr="800px-Gray727_svg.png"/>
          <p:cNvPicPr>
            <a:picLocks noChangeAspect="1"/>
          </p:cNvPicPr>
          <p:nvPr/>
        </p:nvPicPr>
        <p:blipFill>
          <a:blip r:embed="rId3">
            <a:duotone>
              <a:schemeClr val="accent4">
                <a:shade val="45000"/>
                <a:satMod val="135000"/>
              </a:schemeClr>
              <a:prstClr val="white"/>
            </a:duotone>
          </a:blip>
          <a:stretch>
            <a:fillRect/>
          </a:stretch>
        </p:blipFill>
        <p:spPr>
          <a:xfrm>
            <a:off x="3352800" y="2590800"/>
            <a:ext cx="4568736" cy="2667000"/>
          </a:xfrm>
          <a:prstGeom prst="rect">
            <a:avLst/>
          </a:prstGeom>
          <a:effectLst>
            <a:outerShdw blurRad="165100" dist="482600" dir="7320000" algn="tr" rotWithShape="0">
              <a:prstClr val="black">
                <a:alpha val="5000"/>
              </a:prstClr>
            </a:outerShdw>
          </a:effectLst>
        </p:spPr>
      </p:pic>
      <p:sp>
        <p:nvSpPr>
          <p:cNvPr id="16" name="Oval 15"/>
          <p:cNvSpPr/>
          <p:nvPr/>
        </p:nvSpPr>
        <p:spPr>
          <a:xfrm rot="19487309">
            <a:off x="3990975" y="3184525"/>
            <a:ext cx="549275" cy="1066800"/>
          </a:xfrm>
          <a:prstGeom prst="ellipse">
            <a:avLst/>
          </a:prstGeom>
          <a:solidFill>
            <a:srgbClr val="00B0F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0" y="381000"/>
            <a:ext cx="2703513" cy="99060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t="100000" r="100000"/>
            </a:path>
            <a:tileRect l="-100000" b="-100000"/>
          </a:gradFill>
          <a:ln/>
        </p:spPr>
        <p:txBody>
          <a:bodyPr>
            <a:noAutofit/>
          </a:bodyPr>
          <a:lstStyle/>
          <a:p>
            <a:r>
              <a:rPr lang="en-US" smtClean="0"/>
              <a:t/>
            </a:r>
            <a:br>
              <a:rPr lang="en-US" smtClean="0"/>
            </a:br>
            <a:r>
              <a:rPr lang="en-US" smtClean="0"/>
              <a:t>               </a:t>
            </a:r>
          </a:p>
          <a:p>
            <a:r>
              <a:rPr lang="en-US" smtClean="0"/>
              <a:t>           Emma</a:t>
            </a:r>
            <a:br>
              <a:rPr lang="en-US" smtClean="0"/>
            </a:br>
            <a:r>
              <a:rPr lang="en-US" smtClean="0"/>
              <a:t/>
            </a:r>
            <a:br>
              <a:rPr lang="en-US" smtClean="0"/>
            </a:br>
            <a:endParaRPr lang="en-US" i="1" smtClean="0"/>
          </a:p>
        </p:txBody>
      </p:sp>
      <p:pic>
        <p:nvPicPr>
          <p:cNvPr id="6" name="Content Placeholder 5" descr="CassandraAusten-JaneAusten%28c_1810%29reversed.jpg"/>
          <p:cNvPicPr>
            <a:picLocks noGrp="1" noChangeAspect="1"/>
          </p:cNvPicPr>
          <p:nvPr>
            <p:ph idx="1"/>
          </p:nvPr>
        </p:nvPicPr>
        <p:blipFill>
          <a:blip r:embed="rId3">
            <a:duotone>
              <a:schemeClr val="accent2">
                <a:shade val="45000"/>
                <a:satMod val="135000"/>
              </a:schemeClr>
              <a:prstClr val="white"/>
            </a:duotone>
          </a:blip>
          <a:stretch>
            <a:fillRect/>
          </a:stretch>
        </p:blipFill>
        <p:spPr>
          <a:xfrm>
            <a:off x="5181600" y="1600200"/>
            <a:ext cx="2995629" cy="3632200"/>
          </a:xfrm>
          <a:solidFill>
            <a:srgbClr val="7030A0"/>
          </a:solidFill>
        </p:spPr>
      </p:pic>
      <p:sp>
        <p:nvSpPr>
          <p:cNvPr id="5" name="Text Placeholder 4"/>
          <p:cNvSpPr>
            <a:spLocks noGrp="1"/>
          </p:cNvSpPr>
          <p:nvPr>
            <p:ph type="body" sz="half" idx="2"/>
          </p:nvPr>
        </p:nvSpPr>
        <p:spPr>
          <a:xfrm>
            <a:off x="304800" y="304800"/>
            <a:ext cx="4572000" cy="5376863"/>
          </a:xfr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3500000" scaled="1"/>
            <a:tileRect/>
          </a:gradFill>
        </p:spPr>
        <p:txBody>
          <a:bodyPr>
            <a:normAutofit/>
          </a:bodyPr>
          <a:lstStyle/>
          <a:p>
            <a:pPr>
              <a:lnSpc>
                <a:spcPct val="90000"/>
              </a:lnSpc>
            </a:pPr>
            <a:r>
              <a:rPr lang="en-US" u="sng" dirty="0" smtClean="0"/>
              <a:t>Miss Woodhouse and Mr. </a:t>
            </a:r>
            <a:r>
              <a:rPr lang="en-US" u="sng" dirty="0" err="1" smtClean="0"/>
              <a:t>Knightley</a:t>
            </a:r>
            <a:r>
              <a:rPr lang="en-US" u="sng" dirty="0" smtClean="0"/>
              <a:t> at Box Hill </a:t>
            </a:r>
          </a:p>
          <a:p>
            <a:pPr>
              <a:lnSpc>
                <a:spcPct val="90000"/>
              </a:lnSpc>
            </a:pPr>
            <a:r>
              <a:rPr lang="en-US" dirty="0" smtClean="0"/>
              <a:t>   While they talked they were advancing towards the carriage; it was ready; and, before she could speak again, he had handed her in. He had misinterpreted the  feelings which had kept her face averted, and her tongue motionless. They were combined only of anger against herself, mortification, and deep concern. She had not been able to speak; and on entering the carriage, sunk back for a moment overcome; then reproaching herself  for having taken no leave, making no acknowledgment, parting in apparent sullenness, she looked out with voice and hand eager to show a difference; but it was just too late. He had turned away, and the horses were in motion. She continued to look back, but in vain; and soon, with what appeared unusual speed, they were half-way down the hill, and everything left far behind. She was vexed beyond what could have been expressed—almost beyond what she could conceal. Never had she felt so agitated, so mortified, grieved, at any circumstance in her life. She was most forcibly struck. The truth of his representation there was no denying. She felt it at her heart. How could she have been so brutal, so cruel to Miss Bates! How could she have exposed herself to such ill opinion in any one she valued! And how suffer him to leave her without saying one word of gratitude, of concurrence, of common kindness!</a:t>
            </a: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4"/>
          <p:cNvSpPr>
            <a:spLocks noGrp="1"/>
          </p:cNvSpPr>
          <p:nvPr>
            <p:ph type="title"/>
          </p:nvPr>
        </p:nvSpPr>
        <p:spPr/>
        <p:txBody>
          <a:bodyPr/>
          <a:lstStyle/>
          <a:p>
            <a:r>
              <a:rPr lang="en-US" sz="2400" smtClean="0"/>
              <a:t>Moral Emotional Responsiveness </a:t>
            </a:r>
            <a:br>
              <a:rPr lang="en-US" sz="2400" smtClean="0"/>
            </a:br>
            <a:r>
              <a:rPr lang="en-US" sz="2000" smtClean="0">
                <a:solidFill>
                  <a:schemeClr val="accent2"/>
                </a:solidFill>
              </a:rPr>
              <a:t>Stilwell Conscience Interview </a:t>
            </a:r>
            <a:r>
              <a:rPr lang="en-US" sz="2000" smtClean="0"/>
              <a:t>and </a:t>
            </a:r>
            <a:r>
              <a:rPr lang="en-US" sz="2000" smtClean="0">
                <a:solidFill>
                  <a:schemeClr val="accent1"/>
                </a:solidFill>
              </a:rPr>
              <a:t>IU Conscience Autobiography</a:t>
            </a:r>
            <a:endParaRPr lang="en-US" sz="2000" smtClean="0"/>
          </a:p>
        </p:txBody>
      </p:sp>
      <p:sp>
        <p:nvSpPr>
          <p:cNvPr id="7" name="Content Placeholder 6"/>
          <p:cNvSpPr>
            <a:spLocks noGrp="1"/>
          </p:cNvSpPr>
          <p:nvPr>
            <p:ph sz="half" idx="2"/>
          </p:nvPr>
        </p:nvSpPr>
        <p:spPr>
          <a:xfrm>
            <a:off x="457200" y="2174875"/>
            <a:ext cx="4040188" cy="4302125"/>
          </a:xfr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6200000" scaled="1"/>
            <a:tileRect/>
          </a:gradFill>
        </p:spPr>
        <p:txBody>
          <a:bodyPr>
            <a:normAutofit/>
          </a:bodyPr>
          <a:lstStyle/>
          <a:p>
            <a:pPr>
              <a:lnSpc>
                <a:spcPct val="80000"/>
              </a:lnSpc>
              <a:buFont typeface="Arial" pitchFamily="34" charset="0"/>
              <a:buNone/>
            </a:pPr>
            <a:r>
              <a:rPr lang="en-US" sz="1700" b="1" smtClean="0"/>
              <a:t>QUESTION 3A: PLEASING THE </a:t>
            </a:r>
          </a:p>
          <a:p>
            <a:pPr>
              <a:lnSpc>
                <a:spcPct val="80000"/>
              </a:lnSpc>
              <a:buFont typeface="Arial" pitchFamily="34" charset="0"/>
              <a:buNone/>
            </a:pPr>
            <a:r>
              <a:rPr lang="en-US" sz="1700" b="1" smtClean="0"/>
              <a:t>CONSCIENCE</a:t>
            </a:r>
          </a:p>
          <a:p>
            <a:pPr>
              <a:lnSpc>
                <a:spcPct val="80000"/>
              </a:lnSpc>
              <a:buFont typeface="Arial" pitchFamily="34" charset="0"/>
              <a:buNone/>
            </a:pPr>
            <a:r>
              <a:rPr lang="en-US" sz="1700" smtClean="0"/>
              <a:t>	When you have pleased your conscience and done something morally right/good, what happens on the inside of you?</a:t>
            </a:r>
          </a:p>
          <a:p>
            <a:pPr>
              <a:lnSpc>
                <a:spcPct val="80000"/>
              </a:lnSpc>
              <a:buFont typeface="Arial" pitchFamily="34" charset="0"/>
              <a:buNone/>
            </a:pPr>
            <a:r>
              <a:rPr lang="en-US" sz="1700" smtClean="0"/>
              <a:t>	Do you feel it in any particular place(s) in your body?</a:t>
            </a:r>
          </a:p>
          <a:p>
            <a:pPr>
              <a:lnSpc>
                <a:spcPct val="80000"/>
              </a:lnSpc>
              <a:buFont typeface="Arial" pitchFamily="34" charset="0"/>
              <a:buNone/>
            </a:pPr>
            <a:r>
              <a:rPr lang="en-US" sz="1700" smtClean="0"/>
              <a:t>	What happens on the outside of you? How does it show?</a:t>
            </a:r>
          </a:p>
          <a:p>
            <a:pPr>
              <a:lnSpc>
                <a:spcPct val="80000"/>
              </a:lnSpc>
              <a:buFont typeface="Arial" pitchFamily="34" charset="0"/>
              <a:buNone/>
            </a:pPr>
            <a:r>
              <a:rPr lang="en-US" sz="1700" smtClean="0"/>
              <a:t>	If I were to look at you, how would I know what is happening inside of you?</a:t>
            </a:r>
          </a:p>
          <a:p>
            <a:pPr>
              <a:lnSpc>
                <a:spcPct val="80000"/>
              </a:lnSpc>
              <a:buFont typeface="Arial" pitchFamily="34" charset="0"/>
              <a:buNone/>
            </a:pPr>
            <a:r>
              <a:rPr lang="en-US" sz="1700" smtClean="0"/>
              <a:t>	What is the reaction of other people around you? What do other people do when they find out? </a:t>
            </a:r>
          </a:p>
          <a:p>
            <a:pPr>
              <a:lnSpc>
                <a:spcPct val="80000"/>
              </a:lnSpc>
              <a:buFont typeface="Arial" pitchFamily="34" charset="0"/>
              <a:buNone/>
            </a:pPr>
            <a:r>
              <a:rPr lang="en-US" sz="1700" smtClean="0"/>
              <a:t>	[GET EXAMPLES]</a:t>
            </a:r>
          </a:p>
        </p:txBody>
      </p:sp>
      <p:sp>
        <p:nvSpPr>
          <p:cNvPr id="9" name="Content Placeholder 8"/>
          <p:cNvSpPr>
            <a:spLocks noGrp="1"/>
          </p:cNvSpPr>
          <p:nvPr>
            <p:ph sz="quarter" idx="4"/>
          </p:nvPr>
        </p:nvSpPr>
        <p:spPr>
          <a:xfrm>
            <a:off x="4645025" y="2175381"/>
            <a:ext cx="4041775" cy="4370795"/>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t="100000" r="100000"/>
            </a:path>
            <a:tileRect l="-100000" b="-100000"/>
          </a:gradFill>
          <a:ln/>
        </p:spPr>
        <p:txBody>
          <a:bodyPr>
            <a:normAutofit/>
          </a:bodyPr>
          <a:lstStyle/>
          <a:p>
            <a:pPr>
              <a:lnSpc>
                <a:spcPct val="80000"/>
              </a:lnSpc>
              <a:buFont typeface="Arial" pitchFamily="34" charset="0"/>
              <a:buNone/>
            </a:pPr>
            <a:r>
              <a:rPr lang="en-US" sz="1700" b="1" smtClean="0"/>
              <a:t>QUESTION 3A: PLEASING THE </a:t>
            </a:r>
          </a:p>
          <a:p>
            <a:pPr>
              <a:lnSpc>
                <a:spcPct val="80000"/>
              </a:lnSpc>
              <a:buFont typeface="Arial" pitchFamily="34" charset="0"/>
              <a:buNone/>
            </a:pPr>
            <a:r>
              <a:rPr lang="en-US" sz="1700" b="1" smtClean="0"/>
              <a:t>CONSCIENCE</a:t>
            </a:r>
          </a:p>
          <a:p>
            <a:pPr>
              <a:lnSpc>
                <a:spcPct val="80000"/>
              </a:lnSpc>
              <a:buFont typeface="Arial" pitchFamily="34" charset="0"/>
              <a:buNone/>
            </a:pPr>
            <a:r>
              <a:rPr lang="en-US" sz="1700" smtClean="0"/>
              <a:t>	When you have pleased your conscience by doing something good, do you discern any change or changes in your inner state? Describe the change or changes. </a:t>
            </a:r>
          </a:p>
          <a:p>
            <a:pPr>
              <a:lnSpc>
                <a:spcPct val="80000"/>
              </a:lnSpc>
              <a:buFont typeface="Arial" pitchFamily="34" charset="0"/>
              <a:buNone/>
            </a:pPr>
            <a:r>
              <a:rPr lang="en-US" sz="1700" smtClean="0"/>
              <a:t>	Do you experience these changes in any particular place or places in your body?</a:t>
            </a:r>
          </a:p>
          <a:p>
            <a:pPr>
              <a:lnSpc>
                <a:spcPct val="80000"/>
              </a:lnSpc>
              <a:buFont typeface="Arial" pitchFamily="34" charset="0"/>
              <a:buNone/>
            </a:pPr>
            <a:r>
              <a:rPr lang="en-US" sz="1700" smtClean="0"/>
              <a:t>	What happens externally? Is the change discernible to others {how does it show}?</a:t>
            </a:r>
          </a:p>
          <a:p>
            <a:pPr>
              <a:lnSpc>
                <a:spcPct val="80000"/>
              </a:lnSpc>
              <a:buFont typeface="Arial" pitchFamily="34" charset="0"/>
              <a:buNone/>
            </a:pPr>
            <a:r>
              <a:rPr lang="en-US" sz="1700" smtClean="0"/>
              <a:t>	If someone were to look at you, how would s/he know what is happening inside you?</a:t>
            </a:r>
          </a:p>
          <a:p>
            <a:pPr>
              <a:lnSpc>
                <a:spcPct val="80000"/>
              </a:lnSpc>
              <a:buFont typeface="Arial" pitchFamily="34" charset="0"/>
              <a:buNone/>
            </a:pPr>
            <a:r>
              <a:rPr lang="en-US" sz="1700" smtClean="0"/>
              <a:t>	What are the reactions in others around you?</a:t>
            </a:r>
          </a:p>
          <a:p>
            <a:pPr>
              <a:lnSpc>
                <a:spcPct val="80000"/>
              </a:lnSpc>
              <a:buFont typeface="Arial" pitchFamily="34" charset="0"/>
              <a:buNone/>
            </a:pPr>
            <a:r>
              <a:rPr lang="en-US" sz="1700" smtClean="0"/>
              <a:t>	{Give examples}</a:t>
            </a: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6"/>
          <p:cNvSpPr>
            <a:spLocks noGrp="1"/>
          </p:cNvSpPr>
          <p:nvPr>
            <p:ph type="title"/>
          </p:nvPr>
        </p:nvSpPr>
        <p:spPr>
          <a:xfrm>
            <a:off x="457200" y="228600"/>
            <a:ext cx="8229600" cy="1143000"/>
          </a:xfrm>
        </p:spPr>
        <p:txBody>
          <a:bodyPr/>
          <a:lstStyle/>
          <a:p>
            <a:r>
              <a:rPr lang="en-US" sz="2400" smtClean="0"/>
              <a:t>Moral Emotional Responsiveness </a:t>
            </a:r>
            <a:br>
              <a:rPr lang="en-US" sz="2400" smtClean="0"/>
            </a:br>
            <a:r>
              <a:rPr lang="en-US" sz="2000" smtClean="0">
                <a:solidFill>
                  <a:schemeClr val="accent2"/>
                </a:solidFill>
              </a:rPr>
              <a:t>Stilwell Conscience Interview </a:t>
            </a:r>
            <a:r>
              <a:rPr lang="en-US" sz="2000" smtClean="0"/>
              <a:t>and </a:t>
            </a:r>
            <a:r>
              <a:rPr lang="en-US" sz="2000" smtClean="0">
                <a:solidFill>
                  <a:schemeClr val="accent1"/>
                </a:solidFill>
              </a:rPr>
              <a:t>IU Conscience Autobiography</a:t>
            </a:r>
            <a:endParaRPr lang="en-US" sz="2000" smtClean="0"/>
          </a:p>
        </p:txBody>
      </p:sp>
      <p:sp>
        <p:nvSpPr>
          <p:cNvPr id="8" name="Content Placeholder 7"/>
          <p:cNvSpPr>
            <a:spLocks noGrp="1"/>
          </p:cNvSpPr>
          <p:nvPr>
            <p:ph sz="half" idx="1"/>
          </p:nvPr>
        </p:nvSpPr>
        <p:spP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path path="circle">
              <a:fillToRect l="50000" t="50000" r="50000" b="50000"/>
            </a:path>
            <a:tileRect/>
          </a:gradFill>
          <a:ln/>
        </p:spPr>
        <p:txBody>
          <a:bodyPr>
            <a:normAutofit/>
          </a:bodyPr>
          <a:lstStyle/>
          <a:p>
            <a:pPr>
              <a:lnSpc>
                <a:spcPct val="80000"/>
              </a:lnSpc>
              <a:buFont typeface="Arial" pitchFamily="34" charset="0"/>
              <a:buNone/>
            </a:pPr>
            <a:r>
              <a:rPr lang="en-US" sz="1500" b="1" smtClean="0"/>
              <a:t>QUESTION 3B: PLEASING...IF NO ONE </a:t>
            </a:r>
          </a:p>
          <a:p>
            <a:pPr>
              <a:lnSpc>
                <a:spcPct val="80000"/>
              </a:lnSpc>
              <a:buFont typeface="Arial" pitchFamily="34" charset="0"/>
              <a:buNone/>
            </a:pPr>
            <a:r>
              <a:rPr lang="en-US" sz="1500" b="1" smtClean="0"/>
              <a:t>KNOWS</a:t>
            </a:r>
          </a:p>
          <a:p>
            <a:pPr>
              <a:lnSpc>
                <a:spcPct val="80000"/>
              </a:lnSpc>
              <a:buFont typeface="Arial" pitchFamily="34" charset="0"/>
              <a:buNone/>
            </a:pPr>
            <a:r>
              <a:rPr lang="en-US" sz="1500" smtClean="0"/>
              <a:t>	Would you tell me of a time when you did something good/right and nobody knew</a:t>
            </a:r>
          </a:p>
          <a:p>
            <a:pPr>
              <a:lnSpc>
                <a:spcPct val="80000"/>
              </a:lnSpc>
              <a:buFont typeface="Arial" pitchFamily="34" charset="0"/>
              <a:buNone/>
            </a:pPr>
            <a:r>
              <a:rPr lang="en-US" sz="1500" smtClean="0"/>
              <a:t>	about it....a time when you did a secret good deed.</a:t>
            </a:r>
          </a:p>
          <a:p>
            <a:pPr>
              <a:lnSpc>
                <a:spcPct val="80000"/>
              </a:lnSpc>
              <a:buFont typeface="Arial" pitchFamily="34" charset="0"/>
              <a:buNone/>
            </a:pPr>
            <a:r>
              <a:rPr lang="en-US" sz="1500" smtClean="0"/>
              <a:t>	What happened on the inside of you in that situation?</a:t>
            </a:r>
          </a:p>
          <a:p>
            <a:pPr>
              <a:lnSpc>
                <a:spcPct val="80000"/>
              </a:lnSpc>
              <a:buFont typeface="Arial" pitchFamily="34" charset="0"/>
              <a:buNone/>
            </a:pPr>
            <a:r>
              <a:rPr lang="en-US" sz="1500" smtClean="0"/>
              <a:t>	Did you feel it any special place in your body?</a:t>
            </a:r>
          </a:p>
          <a:p>
            <a:pPr>
              <a:lnSpc>
                <a:spcPct val="80000"/>
              </a:lnSpc>
              <a:buFont typeface="Arial" pitchFamily="34" charset="0"/>
              <a:buNone/>
            </a:pPr>
            <a:r>
              <a:rPr lang="en-US" sz="1500" smtClean="0"/>
              <a:t>	What happened on the outside of you?</a:t>
            </a:r>
          </a:p>
          <a:p>
            <a:pPr>
              <a:lnSpc>
                <a:spcPct val="80000"/>
              </a:lnSpc>
              <a:buFont typeface="Arial" pitchFamily="34" charset="0"/>
              <a:buNone/>
            </a:pPr>
            <a:r>
              <a:rPr lang="en-US" sz="1500" smtClean="0"/>
              <a:t>	If I just came into the room and looked at you....would I be able to tell that you had just done something good?</a:t>
            </a:r>
          </a:p>
          <a:p>
            <a:pPr>
              <a:lnSpc>
                <a:spcPct val="80000"/>
              </a:lnSpc>
              <a:buFont typeface="Arial" pitchFamily="34" charset="0"/>
              <a:buNone/>
            </a:pPr>
            <a:r>
              <a:rPr lang="en-US" sz="1500" smtClean="0"/>
              <a:t>	Do other people figure it out? How do they do it?</a:t>
            </a:r>
          </a:p>
        </p:txBody>
      </p:sp>
      <p:sp>
        <p:nvSpPr>
          <p:cNvPr id="9" name="Content Placeholder 8"/>
          <p:cNvSpPr>
            <a:spLocks noGrp="1"/>
          </p:cNvSpPr>
          <p:nvPr>
            <p:ph sz="half" idx="2"/>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a:ln/>
        </p:spPr>
        <p:txBody>
          <a:bodyPr>
            <a:normAutofit/>
          </a:bodyPr>
          <a:lstStyle/>
          <a:p>
            <a:pPr>
              <a:lnSpc>
                <a:spcPct val="80000"/>
              </a:lnSpc>
              <a:buFont typeface="Arial" pitchFamily="34" charset="0"/>
              <a:buNone/>
            </a:pPr>
            <a:r>
              <a:rPr lang="en-US" sz="1500" b="1" smtClean="0"/>
              <a:t>QUESTION 3B: PLEASING THE </a:t>
            </a:r>
          </a:p>
          <a:p>
            <a:pPr>
              <a:lnSpc>
                <a:spcPct val="80000"/>
              </a:lnSpc>
              <a:buFont typeface="Arial" pitchFamily="34" charset="0"/>
              <a:buNone/>
            </a:pPr>
            <a:r>
              <a:rPr lang="en-US" sz="1500" b="1" smtClean="0"/>
              <a:t>CONSCIENCE...IF NO ONE KNOWS</a:t>
            </a:r>
          </a:p>
          <a:p>
            <a:pPr>
              <a:lnSpc>
                <a:spcPct val="80000"/>
              </a:lnSpc>
              <a:buFont typeface="Arial" pitchFamily="34" charset="0"/>
              <a:buNone/>
            </a:pPr>
            <a:r>
              <a:rPr lang="en-US" sz="1500" smtClean="0"/>
              <a:t>	Write about a time when you did something good / right and nobody knew about it.</a:t>
            </a:r>
          </a:p>
          <a:p>
            <a:pPr>
              <a:lnSpc>
                <a:spcPct val="80000"/>
              </a:lnSpc>
              <a:buFont typeface="Arial" pitchFamily="34" charset="0"/>
              <a:buNone/>
            </a:pPr>
            <a:r>
              <a:rPr lang="en-US" sz="1500" smtClean="0"/>
              <a:t>	Did you discern any change or changes in your inner state? Describe the change or changes. Were these changes experienced in any particular place or places in your body?</a:t>
            </a:r>
          </a:p>
          <a:p>
            <a:pPr>
              <a:lnSpc>
                <a:spcPct val="80000"/>
              </a:lnSpc>
              <a:buFont typeface="Arial" pitchFamily="34" charset="0"/>
              <a:buNone/>
            </a:pPr>
            <a:r>
              <a:rPr lang="en-US" sz="1500" smtClean="0"/>
              <a:t>	What happened externally? Was the change discernible to others {how did it show}?</a:t>
            </a:r>
          </a:p>
          <a:p>
            <a:pPr>
              <a:lnSpc>
                <a:spcPct val="80000"/>
              </a:lnSpc>
              <a:buFont typeface="Arial" pitchFamily="34" charset="0"/>
              <a:buNone/>
            </a:pPr>
            <a:r>
              <a:rPr lang="en-US" sz="1500" smtClean="0"/>
              <a:t>	Had someone been there to look at you, would s/he have been able to tell you had done something good?</a:t>
            </a:r>
          </a:p>
          <a:p>
            <a:pPr>
              <a:lnSpc>
                <a:spcPct val="80000"/>
              </a:lnSpc>
              <a:buFont typeface="Arial" pitchFamily="34" charset="0"/>
              <a:buNone/>
            </a:pPr>
            <a:r>
              <a:rPr lang="en-US" sz="1500" smtClean="0"/>
              <a:t>	Did other people suspect or figure it out?</a:t>
            </a:r>
          </a:p>
          <a:p>
            <a:pPr>
              <a:lnSpc>
                <a:spcPct val="80000"/>
              </a:lnSpc>
              <a:buFont typeface="Arial" pitchFamily="34" charset="0"/>
              <a:buNone/>
            </a:pPr>
            <a:r>
              <a:rPr lang="en-US" sz="1500" smtClean="0"/>
              <a:t>	{Give examples}</a:t>
            </a:r>
          </a:p>
          <a:p>
            <a:pPr>
              <a:lnSpc>
                <a:spcPct val="80000"/>
              </a:lnSpc>
            </a:pPr>
            <a:endParaRPr lang="en-US" sz="1500" smtClean="0"/>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p:nvPr>
        </p:nvSpPr>
        <p:spPr/>
        <p:txBody>
          <a:bodyPr/>
          <a:lstStyle/>
          <a:p>
            <a:r>
              <a:rPr lang="en-US" sz="2400" smtClean="0"/>
              <a:t>Moral Emotional Responsiveness </a:t>
            </a:r>
            <a:br>
              <a:rPr lang="en-US" sz="2400" smtClean="0"/>
            </a:br>
            <a:r>
              <a:rPr lang="en-US" sz="2000" smtClean="0">
                <a:solidFill>
                  <a:schemeClr val="accent2"/>
                </a:solidFill>
              </a:rPr>
              <a:t>Stilwell Conscience Interview </a:t>
            </a:r>
            <a:r>
              <a:rPr lang="en-US" sz="2000" smtClean="0"/>
              <a:t>and </a:t>
            </a:r>
            <a:r>
              <a:rPr lang="en-US" sz="2000" smtClean="0">
                <a:solidFill>
                  <a:schemeClr val="accent1"/>
                </a:solidFill>
              </a:rPr>
              <a:t>IU Conscience Autobiography</a:t>
            </a:r>
            <a:endParaRPr lang="en-US" sz="2000" smtClean="0"/>
          </a:p>
        </p:txBody>
      </p:sp>
      <p:sp>
        <p:nvSpPr>
          <p:cNvPr id="3" name="Content Placeholder 2"/>
          <p:cNvSpPr>
            <a:spLocks noGrp="1"/>
          </p:cNvSpPr>
          <p:nvPr>
            <p:ph sz="half" idx="1"/>
          </p:nvPr>
        </p:nvSpPr>
        <p:spP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path path="circle">
              <a:fillToRect t="100000" r="100000"/>
            </a:path>
            <a:tileRect l="-100000" b="-100000"/>
          </a:gradFill>
          <a:ln/>
        </p:spPr>
        <p:txBody>
          <a:bodyPr>
            <a:normAutofit/>
          </a:bodyPr>
          <a:lstStyle/>
          <a:p>
            <a:pPr>
              <a:lnSpc>
                <a:spcPct val="80000"/>
              </a:lnSpc>
              <a:buFont typeface="Arial" pitchFamily="34" charset="0"/>
              <a:buNone/>
            </a:pPr>
            <a:r>
              <a:rPr lang="en-US" sz="1500" b="1" smtClean="0"/>
              <a:t>QUESTION 4A: DISPLEASING THE </a:t>
            </a:r>
          </a:p>
          <a:p>
            <a:pPr>
              <a:lnSpc>
                <a:spcPct val="80000"/>
              </a:lnSpc>
              <a:buFont typeface="Arial" pitchFamily="34" charset="0"/>
              <a:buNone/>
            </a:pPr>
            <a:r>
              <a:rPr lang="en-US" sz="1500" b="1" smtClean="0"/>
              <a:t>CONSCIENCE</a:t>
            </a:r>
          </a:p>
          <a:p>
            <a:pPr>
              <a:lnSpc>
                <a:spcPct val="80000"/>
              </a:lnSpc>
              <a:buFont typeface="Arial" pitchFamily="34" charset="0"/>
              <a:buNone/>
            </a:pPr>
            <a:r>
              <a:rPr lang="en-US" sz="1500" smtClean="0"/>
              <a:t>	When you have gone against your conscience and done something morally bad/wrong, what happens on the inside of you?</a:t>
            </a:r>
          </a:p>
          <a:p>
            <a:pPr>
              <a:lnSpc>
                <a:spcPct val="80000"/>
              </a:lnSpc>
              <a:buFont typeface="Arial" pitchFamily="34" charset="0"/>
              <a:buNone/>
            </a:pPr>
            <a:r>
              <a:rPr lang="en-US" sz="1500" smtClean="0"/>
              <a:t>	Do you feel it any special place in your body?</a:t>
            </a:r>
          </a:p>
          <a:p>
            <a:pPr>
              <a:lnSpc>
                <a:spcPct val="80000"/>
              </a:lnSpc>
              <a:buFont typeface="Arial" pitchFamily="34" charset="0"/>
              <a:buNone/>
            </a:pPr>
            <a:r>
              <a:rPr lang="en-US" sz="1500" smtClean="0"/>
              <a:t>	What happens on the outside of you?</a:t>
            </a:r>
          </a:p>
          <a:p>
            <a:pPr>
              <a:lnSpc>
                <a:spcPct val="80000"/>
              </a:lnSpc>
              <a:buFont typeface="Arial" pitchFamily="34" charset="0"/>
              <a:buNone/>
            </a:pPr>
            <a:r>
              <a:rPr lang="en-US" sz="1500" smtClean="0"/>
              <a:t>	If I were looking at you, how would I know something was wrong?</a:t>
            </a:r>
          </a:p>
          <a:p>
            <a:pPr>
              <a:lnSpc>
                <a:spcPct val="80000"/>
              </a:lnSpc>
              <a:buFont typeface="Arial" pitchFamily="34" charset="0"/>
              <a:buNone/>
            </a:pPr>
            <a:r>
              <a:rPr lang="en-US" sz="1500" smtClean="0"/>
              <a:t>	What is the reaction of other people around you?</a:t>
            </a:r>
          </a:p>
        </p:txBody>
      </p:sp>
      <p:sp>
        <p:nvSpPr>
          <p:cNvPr id="4" name="Content Placeholder 3"/>
          <p:cNvSpPr>
            <a:spLocks noGrp="1"/>
          </p:cNvSpPr>
          <p:nvPr>
            <p:ph sz="half" idx="2"/>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txBody>
          <a:bodyPr>
            <a:normAutofit/>
          </a:bodyPr>
          <a:lstStyle/>
          <a:p>
            <a:pPr>
              <a:lnSpc>
                <a:spcPct val="80000"/>
              </a:lnSpc>
              <a:buFont typeface="Arial" pitchFamily="34" charset="0"/>
              <a:buNone/>
            </a:pPr>
            <a:r>
              <a:rPr lang="en-US" sz="1500" b="1" smtClean="0"/>
              <a:t>QUESTION 4A: DISPLEASING THE </a:t>
            </a:r>
          </a:p>
          <a:p>
            <a:pPr>
              <a:lnSpc>
                <a:spcPct val="80000"/>
              </a:lnSpc>
              <a:buFont typeface="Arial" pitchFamily="34" charset="0"/>
              <a:buNone/>
            </a:pPr>
            <a:r>
              <a:rPr lang="en-US" sz="1500" b="1" smtClean="0"/>
              <a:t>CONSCIENCE</a:t>
            </a:r>
          </a:p>
          <a:p>
            <a:pPr>
              <a:lnSpc>
                <a:spcPct val="80000"/>
              </a:lnSpc>
              <a:buFont typeface="Arial" pitchFamily="34" charset="0"/>
              <a:buNone/>
            </a:pPr>
            <a:r>
              <a:rPr lang="en-US" sz="1500" smtClean="0"/>
              <a:t>	When you have gone against your conscience and done something morally wrong (bad), do you discern any change or changes in your inner state?</a:t>
            </a:r>
          </a:p>
          <a:p>
            <a:pPr>
              <a:lnSpc>
                <a:spcPct val="80000"/>
              </a:lnSpc>
              <a:buFont typeface="Arial" pitchFamily="34" charset="0"/>
              <a:buNone/>
            </a:pPr>
            <a:r>
              <a:rPr lang="en-US" sz="1500" smtClean="0"/>
              <a:t>	Describe the change or changes. Do you experience these changes in any particular place or places in your body?</a:t>
            </a:r>
          </a:p>
          <a:p>
            <a:pPr>
              <a:lnSpc>
                <a:spcPct val="80000"/>
              </a:lnSpc>
              <a:buFont typeface="Arial" pitchFamily="34" charset="0"/>
              <a:buNone/>
            </a:pPr>
            <a:r>
              <a:rPr lang="en-US" sz="1500" smtClean="0"/>
              <a:t>	What happens externally? Is the change discernible to others {how does it show}?</a:t>
            </a:r>
          </a:p>
          <a:p>
            <a:pPr>
              <a:lnSpc>
                <a:spcPct val="80000"/>
              </a:lnSpc>
              <a:buFont typeface="Arial" pitchFamily="34" charset="0"/>
              <a:buNone/>
            </a:pPr>
            <a:r>
              <a:rPr lang="en-US" sz="1500" smtClean="0"/>
              <a:t>	If someone were to look at you, how would s/he know what is happening inside you?</a:t>
            </a:r>
          </a:p>
          <a:p>
            <a:pPr>
              <a:lnSpc>
                <a:spcPct val="80000"/>
              </a:lnSpc>
              <a:buFont typeface="Arial" pitchFamily="34" charset="0"/>
              <a:buNone/>
            </a:pPr>
            <a:r>
              <a:rPr lang="en-US" sz="1500" smtClean="0"/>
              <a:t>	What are the reactions in others around you?</a:t>
            </a:r>
          </a:p>
          <a:p>
            <a:pPr>
              <a:lnSpc>
                <a:spcPct val="80000"/>
              </a:lnSpc>
              <a:buFont typeface="Arial" pitchFamily="34" charset="0"/>
              <a:buNone/>
            </a:pPr>
            <a:r>
              <a:rPr lang="en-US" sz="1500" smtClean="0"/>
              <a:t>	{Give examples}.</a:t>
            </a: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nvPr>
        </p:nvSpPr>
        <p:spPr>
          <a:xfrm>
            <a:off x="381000" y="304800"/>
            <a:ext cx="8229600" cy="1143000"/>
          </a:xfrm>
        </p:spPr>
        <p:txBody>
          <a:bodyPr/>
          <a:lstStyle/>
          <a:p>
            <a:r>
              <a:rPr lang="en-US" sz="2400" smtClean="0"/>
              <a:t>Moral Emotional Responsiveness </a:t>
            </a:r>
            <a:br>
              <a:rPr lang="en-US" sz="2400" smtClean="0"/>
            </a:br>
            <a:r>
              <a:rPr lang="en-US" sz="2000" smtClean="0">
                <a:solidFill>
                  <a:schemeClr val="accent2"/>
                </a:solidFill>
              </a:rPr>
              <a:t>Stilwell Conscience Interview </a:t>
            </a:r>
            <a:r>
              <a:rPr lang="en-US" sz="2000" smtClean="0"/>
              <a:t>and </a:t>
            </a:r>
            <a:r>
              <a:rPr lang="en-US" sz="2000" smtClean="0">
                <a:solidFill>
                  <a:schemeClr val="accent1"/>
                </a:solidFill>
              </a:rPr>
              <a:t>IU Conscience Autobiography</a:t>
            </a:r>
            <a:endParaRPr lang="en-US" sz="2000" smtClean="0"/>
          </a:p>
        </p:txBody>
      </p:sp>
      <p:sp>
        <p:nvSpPr>
          <p:cNvPr id="3" name="Content Placeholder 2"/>
          <p:cNvSpPr>
            <a:spLocks noGrp="1"/>
          </p:cNvSpPr>
          <p:nvPr>
            <p:ph sz="half" idx="1"/>
          </p:nvPr>
        </p:nvSpPr>
        <p:spP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6200000" scaled="1"/>
            <a:tileRect/>
          </a:gradFill>
        </p:spPr>
        <p:txBody>
          <a:bodyPr rtlCol="0">
            <a:normAutofit fontScale="70000" lnSpcReduction="20000"/>
          </a:bodyPr>
          <a:lstStyle/>
          <a:p>
            <a:pPr fontAlgn="auto">
              <a:spcAft>
                <a:spcPts val="0"/>
              </a:spcAft>
              <a:buFont typeface="Arial" pitchFamily="34" charset="0"/>
              <a:buNone/>
              <a:defRPr/>
            </a:pPr>
            <a:r>
              <a:rPr lang="en-US" b="1" dirty="0" smtClean="0"/>
              <a:t>QUESTION 4B: DISPLEASING</a:t>
            </a:r>
          </a:p>
          <a:p>
            <a:pPr fontAlgn="auto">
              <a:spcAft>
                <a:spcPts val="0"/>
              </a:spcAft>
              <a:buFont typeface="Arial" pitchFamily="34" charset="0"/>
              <a:buNone/>
              <a:defRPr/>
            </a:pPr>
            <a:r>
              <a:rPr lang="en-US" b="1" dirty="0" smtClean="0"/>
              <a:t>...IF NO ONE KNOWS</a:t>
            </a:r>
          </a:p>
          <a:p>
            <a:pPr fontAlgn="auto">
              <a:spcAft>
                <a:spcPts val="0"/>
              </a:spcAft>
              <a:buFont typeface="Arial" pitchFamily="34" charset="0"/>
              <a:buNone/>
              <a:defRPr/>
            </a:pPr>
            <a:r>
              <a:rPr lang="en-US" dirty="0" smtClean="0"/>
              <a:t>	Tell me about a time when you did something wrong and no one found out.</a:t>
            </a:r>
          </a:p>
          <a:p>
            <a:pPr fontAlgn="auto">
              <a:spcAft>
                <a:spcPts val="0"/>
              </a:spcAft>
              <a:buFont typeface="Arial" pitchFamily="34" charset="0"/>
              <a:buNone/>
              <a:defRPr/>
            </a:pPr>
            <a:r>
              <a:rPr lang="en-US" dirty="0" smtClean="0"/>
              <a:t>	What happened on the inside of you?</a:t>
            </a:r>
          </a:p>
          <a:p>
            <a:pPr fontAlgn="auto">
              <a:spcAft>
                <a:spcPts val="0"/>
              </a:spcAft>
              <a:buFont typeface="Arial" pitchFamily="34" charset="0"/>
              <a:buNone/>
              <a:defRPr/>
            </a:pPr>
            <a:r>
              <a:rPr lang="en-US" dirty="0" smtClean="0"/>
              <a:t>	Did you feel it in any special place in your body?</a:t>
            </a:r>
          </a:p>
          <a:p>
            <a:pPr fontAlgn="auto">
              <a:spcAft>
                <a:spcPts val="0"/>
              </a:spcAft>
              <a:buFont typeface="Arial" pitchFamily="34" charset="0"/>
              <a:buNone/>
              <a:defRPr/>
            </a:pPr>
            <a:r>
              <a:rPr lang="en-US" dirty="0" smtClean="0"/>
              <a:t>	What happens on the outside of you?</a:t>
            </a:r>
          </a:p>
          <a:p>
            <a:pPr fontAlgn="auto">
              <a:spcAft>
                <a:spcPts val="0"/>
              </a:spcAft>
              <a:buFont typeface="Arial" pitchFamily="34" charset="0"/>
              <a:buNone/>
              <a:defRPr/>
            </a:pPr>
            <a:r>
              <a:rPr lang="en-US" dirty="0" smtClean="0"/>
              <a:t>	If I were looking at you, how would I know you had done something wrong?</a:t>
            </a:r>
          </a:p>
          <a:p>
            <a:pPr fontAlgn="auto">
              <a:spcAft>
                <a:spcPts val="0"/>
              </a:spcAft>
              <a:buFont typeface="Arial" pitchFamily="34" charset="0"/>
              <a:buNone/>
              <a:defRPr/>
            </a:pPr>
            <a:r>
              <a:rPr lang="en-US" dirty="0" smtClean="0"/>
              <a:t>	What is the reaction of other people around you?</a:t>
            </a:r>
            <a:endParaRPr lang="en-US" dirty="0"/>
          </a:p>
        </p:txBody>
      </p:sp>
      <p:sp>
        <p:nvSpPr>
          <p:cNvPr id="4" name="Content Placeholder 3"/>
          <p:cNvSpPr>
            <a:spLocks noGrp="1"/>
          </p:cNvSpPr>
          <p:nvPr>
            <p:ph sz="half" idx="2"/>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p:spPr>
        <p:txBody>
          <a:bodyPr>
            <a:normAutofit fontScale="70000" lnSpcReduction="20000"/>
          </a:bodyPr>
          <a:lstStyle/>
          <a:p>
            <a:pPr>
              <a:lnSpc>
                <a:spcPct val="80000"/>
              </a:lnSpc>
              <a:buFont typeface="Arial" pitchFamily="34" charset="0"/>
              <a:buNone/>
            </a:pPr>
            <a:r>
              <a:rPr lang="en-US" sz="1500" b="1" smtClean="0"/>
              <a:t>QUESTION 4B: DISPLEASING THE</a:t>
            </a:r>
          </a:p>
          <a:p>
            <a:pPr>
              <a:lnSpc>
                <a:spcPct val="80000"/>
              </a:lnSpc>
              <a:buFont typeface="Arial" pitchFamily="34" charset="0"/>
              <a:buNone/>
            </a:pPr>
            <a:r>
              <a:rPr lang="en-US" sz="1500" b="1" smtClean="0"/>
              <a:t>CONSCIENCE...IF NO ONE KNOWS</a:t>
            </a:r>
          </a:p>
          <a:p>
            <a:pPr>
              <a:lnSpc>
                <a:spcPct val="80000"/>
              </a:lnSpc>
              <a:buFont typeface="Arial" pitchFamily="34" charset="0"/>
              <a:buNone/>
            </a:pPr>
            <a:r>
              <a:rPr lang="en-US" sz="1500" smtClean="0"/>
              <a:t>	Write about a time when you did something wrong and no one found out.</a:t>
            </a:r>
          </a:p>
          <a:p>
            <a:pPr>
              <a:lnSpc>
                <a:spcPct val="80000"/>
              </a:lnSpc>
              <a:buFont typeface="Arial" pitchFamily="34" charset="0"/>
              <a:buNone/>
            </a:pPr>
            <a:r>
              <a:rPr lang="en-US" sz="1500" smtClean="0"/>
              <a:t>	Did you discern any changes in your inner state? Describe the change or changes. Were these changes experienced in any particular place or places in your body?</a:t>
            </a:r>
          </a:p>
          <a:p>
            <a:pPr>
              <a:lnSpc>
                <a:spcPct val="80000"/>
              </a:lnSpc>
              <a:buFont typeface="Arial" pitchFamily="34" charset="0"/>
              <a:buNone/>
            </a:pPr>
            <a:r>
              <a:rPr lang="en-US" sz="1500" smtClean="0"/>
              <a:t>	What happened externally? Was the change discernible to others {how did it show}?</a:t>
            </a:r>
          </a:p>
          <a:p>
            <a:pPr>
              <a:lnSpc>
                <a:spcPct val="80000"/>
              </a:lnSpc>
              <a:buFont typeface="Arial" pitchFamily="34" charset="0"/>
              <a:buNone/>
            </a:pPr>
            <a:r>
              <a:rPr lang="en-US" sz="1500" smtClean="0"/>
              <a:t>	Had someone been there to look at you, would s/he have been able to tell you had done something wrong?</a:t>
            </a:r>
          </a:p>
          <a:p>
            <a:pPr>
              <a:lnSpc>
                <a:spcPct val="80000"/>
              </a:lnSpc>
              <a:buFont typeface="Arial" pitchFamily="34" charset="0"/>
              <a:buNone/>
            </a:pPr>
            <a:r>
              <a:rPr lang="en-US" sz="1500" smtClean="0"/>
              <a:t>	Did other people suspect or figure it out?</a:t>
            </a:r>
          </a:p>
          <a:p>
            <a:pPr>
              <a:lnSpc>
                <a:spcPct val="80000"/>
              </a:lnSpc>
              <a:buFont typeface="Arial" pitchFamily="34" charset="0"/>
              <a:buNone/>
            </a:pPr>
            <a:r>
              <a:rPr lang="en-US" sz="1500" smtClean="0"/>
              <a:t>	{Give examples}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2800" dirty="0" smtClean="0">
                <a:solidFill>
                  <a:schemeClr val="accent4">
                    <a:lumMod val="75000"/>
                  </a:schemeClr>
                </a:solidFill>
              </a:rPr>
              <a:t>THE PSYCHOBIOLOGY OF  CONSCIENCE</a:t>
            </a:r>
            <a:endParaRPr lang="en-US" sz="2800" dirty="0"/>
          </a:p>
        </p:txBody>
      </p:sp>
      <p:sp>
        <p:nvSpPr>
          <p:cNvPr id="3" name="Content Placeholder 2"/>
          <p:cNvSpPr>
            <a:spLocks noGrp="1"/>
          </p:cNvSpPr>
          <p:nvPr>
            <p:ph idx="1"/>
          </p:nvPr>
        </p:nvSpPr>
        <p:spPr/>
        <p:txBody>
          <a:bodyPr>
            <a:normAutofit/>
          </a:bodyPr>
          <a:lstStyle/>
          <a:p>
            <a:pPr marL="228600" indent="-228600">
              <a:buFont typeface="Arial" pitchFamily="34" charset="0"/>
              <a:buNone/>
            </a:pPr>
            <a:r>
              <a:rPr lang="de-DE" sz="2000" dirty="0" smtClean="0"/>
              <a:t>On the technical point  contained in this Black Box Warning but also, on</a:t>
            </a:r>
          </a:p>
          <a:p>
            <a:pPr marL="228600" indent="-228600">
              <a:buFont typeface="Arial" pitchFamily="34" charset="0"/>
              <a:buNone/>
            </a:pPr>
            <a:r>
              <a:rPr lang="de-DE" sz="2000" dirty="0" smtClean="0"/>
              <a:t>the basis of compelling philosophical considerations (to which we will </a:t>
            </a:r>
          </a:p>
          <a:p>
            <a:pPr marL="228600" indent="-228600">
              <a:buFont typeface="Arial" pitchFamily="34" charset="0"/>
              <a:buNone/>
            </a:pPr>
            <a:r>
              <a:rPr lang="de-DE" sz="2000" dirty="0" smtClean="0"/>
              <a:t>return later) we recommend there be </a:t>
            </a:r>
            <a:r>
              <a:rPr lang="de-DE" sz="1600" i="1" dirty="0" smtClean="0"/>
              <a:t>no hasty removal  </a:t>
            </a:r>
            <a:r>
              <a:rPr lang="de-DE" sz="2000" dirty="0" smtClean="0"/>
              <a:t>of the </a:t>
            </a:r>
          </a:p>
          <a:p>
            <a:pPr marL="228600" indent="-228600">
              <a:buFont typeface="Arial" pitchFamily="34" charset="0"/>
              <a:buNone/>
            </a:pPr>
            <a:r>
              <a:rPr lang="de-DE" sz="2000" dirty="0" smtClean="0"/>
              <a:t>qualifier, </a:t>
            </a:r>
            <a:r>
              <a:rPr lang="de-DE" sz="2000" i="1" dirty="0" smtClean="0"/>
              <a:t>putative,</a:t>
            </a:r>
            <a:r>
              <a:rPr lang="de-DE" sz="2000" dirty="0" smtClean="0"/>
              <a:t>  doubly applied:</a:t>
            </a:r>
          </a:p>
          <a:p>
            <a:pPr marL="228600" indent="-228600"/>
            <a:r>
              <a:rPr lang="de-DE" sz="2000" dirty="0" smtClean="0"/>
              <a:t>first, to any attribution of signatures detected by functional neuroimaging to brain regions of interest </a:t>
            </a:r>
          </a:p>
          <a:p>
            <a:pPr marL="228600" indent="-228600"/>
            <a:r>
              <a:rPr lang="de-DE" sz="2000" dirty="0" smtClean="0"/>
              <a:t>and, second, to any proposed correlation of mental states to such findings.</a:t>
            </a:r>
          </a:p>
          <a:p>
            <a:pPr marL="228600" indent="-228600">
              <a:buFont typeface="Arial" pitchFamily="34" charset="0"/>
              <a:buNone/>
            </a:pPr>
            <a:r>
              <a:rPr lang="en-US" sz="1800" dirty="0" smtClean="0"/>
              <a:t>					</a:t>
            </a:r>
          </a:p>
          <a:p>
            <a:pPr marL="228600" indent="-228600">
              <a:buFont typeface="Arial" pitchFamily="34" charset="0"/>
              <a:buNone/>
            </a:pPr>
            <a:r>
              <a:rPr lang="en-US" sz="1800" dirty="0" smtClean="0"/>
              <a:t>				</a:t>
            </a:r>
            <a:r>
              <a:rPr lang="en-US" sz="1800" b="1" dirty="0" smtClean="0"/>
              <a:t>Participants of  the IU Conscience Project </a:t>
            </a:r>
            <a:endParaRPr lang="de-DE" sz="1800" b="1" dirty="0" smtClean="0"/>
          </a:p>
        </p:txBody>
      </p:sp>
      <p:sp>
        <p:nvSpPr>
          <p:cNvPr id="10244" name="Text Box 4"/>
          <p:cNvSpPr txBox="1">
            <a:spLocks noChangeArrowheads="1"/>
          </p:cNvSpPr>
          <p:nvPr/>
        </p:nvSpPr>
        <p:spPr bwMode="auto">
          <a:xfrm>
            <a:off x="2574925" y="4760913"/>
            <a:ext cx="184150" cy="366712"/>
          </a:xfrm>
          <a:prstGeom prst="rect">
            <a:avLst/>
          </a:prstGeom>
          <a:noFill/>
          <a:ln w="9525">
            <a:noFill/>
            <a:miter lim="800000"/>
            <a:headEnd/>
            <a:tailEnd/>
          </a:ln>
          <a:effectLst/>
        </p:spPr>
        <p:txBody>
          <a:bodyPr wrap="none">
            <a:spAutoFit/>
          </a:bodyPr>
          <a:lstStyle/>
          <a:p>
            <a:endParaRPr lang="en-US"/>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p:nvPr>
        </p:nvSpPr>
        <p:spPr/>
        <p:txBody>
          <a:bodyPr/>
          <a:lstStyle/>
          <a:p>
            <a:r>
              <a:rPr lang="en-US" sz="3200" smtClean="0"/>
              <a:t>Moralized Emotional Responsiveness</a:t>
            </a:r>
          </a:p>
        </p:txBody>
      </p:sp>
      <p:sp>
        <p:nvSpPr>
          <p:cNvPr id="107523" name="Content Placeholder 2"/>
          <p:cNvSpPr>
            <a:spLocks noGrp="1"/>
          </p:cNvSpPr>
          <p:nvPr>
            <p:ph idx="1"/>
          </p:nvPr>
        </p:nvSpPr>
        <p:spPr/>
        <p:txBody>
          <a:bodyPr/>
          <a:lstStyle/>
          <a:p>
            <a:pPr>
              <a:buFont typeface="Arial" pitchFamily="34" charset="0"/>
              <a:buNone/>
            </a:pPr>
            <a:r>
              <a:rPr lang="en-US" sz="2000" smtClean="0"/>
              <a:t>“ In the Think Tank”</a:t>
            </a:r>
          </a:p>
          <a:p>
            <a:pPr>
              <a:buFont typeface="Arial" pitchFamily="34" charset="0"/>
              <a:buNone/>
            </a:pPr>
            <a:r>
              <a:rPr lang="en-US" sz="1600" smtClean="0"/>
              <a:t>A Proposed Neuro-imaging Study:  “Activating Moral Emotional Mirror Neurons”</a:t>
            </a:r>
          </a:p>
          <a:p>
            <a:pPr>
              <a:buFont typeface="Arial" pitchFamily="34" charset="0"/>
              <a:buNone/>
            </a:pPr>
            <a:endParaRPr lang="en-US" sz="2000" smtClean="0"/>
          </a:p>
          <a:p>
            <a:pPr>
              <a:buFont typeface="Arial" pitchFamily="34" charset="0"/>
              <a:buNone/>
            </a:pPr>
            <a:r>
              <a:rPr lang="en-US" sz="1400" smtClean="0"/>
              <a:t>Priming</a:t>
            </a:r>
          </a:p>
          <a:p>
            <a:r>
              <a:rPr lang="en-US" sz="1400" smtClean="0"/>
              <a:t>The subject has responded to SCI Questions or </a:t>
            </a:r>
          </a:p>
          <a:p>
            <a:pPr>
              <a:buFont typeface="Arial" pitchFamily="34" charset="0"/>
              <a:buNone/>
            </a:pPr>
            <a:r>
              <a:rPr lang="en-US" sz="1400" smtClean="0"/>
              <a:t>         IU Conscience Autobiography Questions 3 and 4.</a:t>
            </a:r>
          </a:p>
          <a:p>
            <a:pPr>
              <a:buFont typeface="Arial" pitchFamily="34" charset="0"/>
              <a:buNone/>
            </a:pPr>
            <a:endParaRPr lang="en-US" sz="1400" smtClean="0"/>
          </a:p>
          <a:p>
            <a:pPr>
              <a:buFont typeface="Arial" pitchFamily="34" charset="0"/>
              <a:buNone/>
            </a:pPr>
            <a:r>
              <a:rPr lang="en-US" sz="1400" smtClean="0"/>
              <a:t>Neuro-imaging (e.g. fMRI)</a:t>
            </a:r>
          </a:p>
          <a:p>
            <a:r>
              <a:rPr lang="en-US" sz="1400" smtClean="0"/>
              <a:t>During one  run, the subject is instructed keep in mind a specific memory of right doing </a:t>
            </a:r>
          </a:p>
          <a:p>
            <a:pPr>
              <a:buFont typeface="Arial" pitchFamily="34" charset="0"/>
              <a:buNone/>
            </a:pPr>
            <a:r>
              <a:rPr lang="en-US" sz="1400" smtClean="0"/>
              <a:t>	with special consideration of  how the experience elicited anxiety, altered mood and/or produced psychophysiologial responses</a:t>
            </a:r>
          </a:p>
          <a:p>
            <a:pPr>
              <a:buFont typeface="Arial" pitchFamily="34" charset="0"/>
              <a:buNone/>
            </a:pPr>
            <a:r>
              <a:rPr lang="en-US" sz="1400" smtClean="0"/>
              <a:t>	Following the run the subject is asked record the memory and considerations </a:t>
            </a:r>
          </a:p>
          <a:p>
            <a:r>
              <a:rPr lang="en-US" sz="1400" smtClean="0"/>
              <a:t>During another run, the subject is instructed keep in mind a specific memory of  wrong doing </a:t>
            </a:r>
          </a:p>
          <a:p>
            <a:pPr>
              <a:buFont typeface="Arial" pitchFamily="34" charset="0"/>
              <a:buNone/>
            </a:pPr>
            <a:r>
              <a:rPr lang="en-US" sz="1400" smtClean="0"/>
              <a:t>	with special consideration of  how the experience elicited anxiety, altered mood and/or produced psychophysiological responses</a:t>
            </a:r>
          </a:p>
          <a:p>
            <a:pPr>
              <a:buFont typeface="Arial" pitchFamily="34" charset="0"/>
              <a:buNone/>
            </a:pPr>
            <a:r>
              <a:rPr lang="en-US" sz="1400" smtClean="0"/>
              <a:t>	Following the run the subject is asked record the memory and considerations </a:t>
            </a:r>
          </a:p>
          <a:p>
            <a:pPr>
              <a:buFont typeface="Arial" pitchFamily="34" charset="0"/>
              <a:buNone/>
            </a:pPr>
            <a:endParaRPr lang="en-US" sz="1400" smtClean="0"/>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0" y="381000"/>
            <a:ext cx="2703513" cy="99060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t="100000" r="100000"/>
            </a:path>
            <a:tileRect l="-100000" b="-100000"/>
          </a:gradFill>
          <a:ln/>
        </p:spPr>
        <p:txBody>
          <a:bodyPr rtlCol="0">
            <a:noAutofit/>
          </a:bodyPr>
          <a:lstStyle/>
          <a:p>
            <a:pPr fontAlgn="auto">
              <a:spcAft>
                <a:spcPts val="0"/>
              </a:spcAft>
              <a:defRPr/>
            </a:pPr>
            <a:r>
              <a:rPr lang="en-US" dirty="0" smtClean="0"/>
              <a:t/>
            </a:r>
            <a:br>
              <a:rPr lang="en-US" dirty="0" smtClean="0"/>
            </a:br>
            <a:r>
              <a:rPr lang="en-US" dirty="0" smtClean="0"/>
              <a:t>               Emma</a:t>
            </a:r>
            <a:br>
              <a:rPr lang="en-US" dirty="0" smtClean="0"/>
            </a:br>
            <a:r>
              <a:rPr lang="en-US" dirty="0" smtClean="0"/>
              <a:t/>
            </a:r>
            <a:br>
              <a:rPr lang="en-US" dirty="0" smtClean="0"/>
            </a:br>
            <a:endParaRPr lang="en-US" i="1" dirty="0"/>
          </a:p>
        </p:txBody>
      </p:sp>
      <p:pic>
        <p:nvPicPr>
          <p:cNvPr id="6" name="Content Placeholder 5" descr="CassandraAusten-JaneAusten%28c_1810%29reversed.jpg"/>
          <p:cNvPicPr>
            <a:picLocks noGrp="1" noChangeAspect="1"/>
          </p:cNvPicPr>
          <p:nvPr>
            <p:ph idx="1"/>
          </p:nvPr>
        </p:nvPicPr>
        <p:blipFill>
          <a:blip r:embed="rId3">
            <a:duotone>
              <a:schemeClr val="accent2">
                <a:shade val="45000"/>
                <a:satMod val="135000"/>
              </a:schemeClr>
              <a:prstClr val="white"/>
            </a:duotone>
          </a:blip>
          <a:stretch>
            <a:fillRect/>
          </a:stretch>
        </p:blipFill>
        <p:spPr>
          <a:xfrm>
            <a:off x="5181600" y="1600200"/>
            <a:ext cx="2995629" cy="3632200"/>
          </a:xfrm>
          <a:solidFill>
            <a:srgbClr val="7030A0"/>
          </a:solidFill>
        </p:spPr>
      </p:pic>
      <p:sp>
        <p:nvSpPr>
          <p:cNvPr id="5" name="Text Placeholder 4"/>
          <p:cNvSpPr>
            <a:spLocks noGrp="1"/>
          </p:cNvSpPr>
          <p:nvPr>
            <p:ph type="body" sz="half" idx="2"/>
          </p:nvPr>
        </p:nvSpPr>
        <p:spPr>
          <a:xfrm>
            <a:off x="304800" y="304800"/>
            <a:ext cx="4572000" cy="5376863"/>
          </a:xfr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3500000" scaled="1"/>
            <a:tileRect/>
          </a:gradFill>
        </p:spPr>
        <p:txBody>
          <a:bodyPr>
            <a:normAutofit/>
          </a:bodyPr>
          <a:lstStyle/>
          <a:p>
            <a:r>
              <a:rPr lang="en-US" u="sng" dirty="0" smtClean="0"/>
              <a:t>Miss Woodhouse Resolves to Make  Amends</a:t>
            </a:r>
          </a:p>
          <a:p>
            <a:r>
              <a:rPr lang="en-US" dirty="0" smtClean="0"/>
              <a:t>   A whole evening of backgammon with her father was felicity to it. </a:t>
            </a:r>
            <a:r>
              <a:rPr lang="en-US" i="1" dirty="0" smtClean="0"/>
              <a:t>There, </a:t>
            </a:r>
            <a:r>
              <a:rPr lang="en-US" dirty="0" smtClean="0"/>
              <a:t>indeed, lay real pleasure, for there she was giving up the sweetest hours of the twenty–four to his comfort; and feeling that, unmerited as might be the degree of his fond affection and confiding esteem, she could not, in her general conduct , be open to any severe reproach. As a daughter, she hoped she was not without heart. She hoped no one would have said to her, “ How could you be so unfeeling to your father? I must, I will tell you truths while I can.” Miss Bates should never again—no never! If attention in future could do away the past she might hope to be forgiven. She had been often remiss, her conscience told her so, remiss, perhaps, more in thought than fact; scornful, ungracious. But it should be no more. In the warmth of true condition she would call upon her the very next morning, and it should be the beginning, on her side, of a regular, equal, kindly intercourse.</a:t>
            </a:r>
            <a:endParaRPr lang="en-US" i="1" dirty="0" smtClean="0"/>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4"/>
          <p:cNvSpPr>
            <a:spLocks noGrp="1"/>
          </p:cNvSpPr>
          <p:nvPr>
            <p:ph type="title"/>
          </p:nvPr>
        </p:nvSpPr>
        <p:spPr/>
        <p:txBody>
          <a:bodyPr/>
          <a:lstStyle/>
          <a:p>
            <a:r>
              <a:rPr lang="en-US" sz="2400" smtClean="0"/>
              <a:t>Moral Emotional Responsiveness </a:t>
            </a:r>
            <a:br>
              <a:rPr lang="en-US" sz="2400" smtClean="0"/>
            </a:br>
            <a:r>
              <a:rPr lang="en-US" sz="2000" smtClean="0">
                <a:solidFill>
                  <a:schemeClr val="accent2"/>
                </a:solidFill>
              </a:rPr>
              <a:t>Stilwell Conscience Interview </a:t>
            </a:r>
            <a:r>
              <a:rPr lang="en-US" sz="2000" smtClean="0"/>
              <a:t>and </a:t>
            </a:r>
            <a:r>
              <a:rPr lang="en-US" sz="2000" smtClean="0">
                <a:solidFill>
                  <a:schemeClr val="accent1"/>
                </a:solidFill>
              </a:rPr>
              <a:t>IU Conscience Autobiography</a:t>
            </a:r>
            <a:endParaRPr lang="en-US" sz="2000" smtClean="0"/>
          </a:p>
        </p:txBody>
      </p:sp>
      <p:sp>
        <p:nvSpPr>
          <p:cNvPr id="6" name="Content Placeholder 5"/>
          <p:cNvSpPr>
            <a:spLocks noGrp="1"/>
          </p:cNvSpPr>
          <p:nvPr>
            <p:ph sz="half" idx="1"/>
          </p:nvPr>
        </p:nvSpPr>
        <p:spP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path path="circle">
              <a:fillToRect t="100000" r="100000"/>
            </a:path>
            <a:tileRect l="-100000" b="-100000"/>
          </a:gradFill>
          <a:ln/>
        </p:spPr>
        <p:txBody>
          <a:bodyPr rtlCol="0">
            <a:normAutofit/>
          </a:bodyPr>
          <a:lstStyle/>
          <a:p>
            <a:pPr fontAlgn="auto">
              <a:spcAft>
                <a:spcPts val="0"/>
              </a:spcAft>
              <a:buFont typeface="Arial" pitchFamily="34" charset="0"/>
              <a:buNone/>
              <a:defRPr/>
            </a:pPr>
            <a:r>
              <a:rPr lang="en-US" sz="1400" b="1" dirty="0" smtClean="0"/>
              <a:t>QUESTION 5: </a:t>
            </a:r>
          </a:p>
          <a:p>
            <a:pPr fontAlgn="auto">
              <a:spcAft>
                <a:spcPts val="0"/>
              </a:spcAft>
              <a:buFont typeface="Arial" pitchFamily="34" charset="0"/>
              <a:buNone/>
              <a:defRPr/>
            </a:pPr>
            <a:r>
              <a:rPr lang="en-US" sz="1400" b="1" dirty="0" smtClean="0"/>
              <a:t>REPARATION AND HEALING</a:t>
            </a:r>
          </a:p>
          <a:p>
            <a:pPr fontAlgn="auto">
              <a:spcAft>
                <a:spcPts val="0"/>
              </a:spcAft>
              <a:buFont typeface="Arial" pitchFamily="34" charset="0"/>
              <a:buNone/>
              <a:defRPr/>
            </a:pPr>
            <a:r>
              <a:rPr lang="en-US" sz="1400" dirty="0" smtClean="0"/>
              <a:t>	A. When you have gone against your conscience and you do something wrong or bad, what do you do to make things right?</a:t>
            </a:r>
          </a:p>
          <a:p>
            <a:pPr fontAlgn="auto">
              <a:spcAft>
                <a:spcPts val="0"/>
              </a:spcAft>
              <a:buFont typeface="Arial" pitchFamily="34" charset="0"/>
              <a:buNone/>
              <a:defRPr/>
            </a:pPr>
            <a:r>
              <a:rPr lang="en-US" sz="1400" dirty="0" smtClean="0"/>
              <a:t>	</a:t>
            </a:r>
          </a:p>
          <a:p>
            <a:pPr fontAlgn="auto">
              <a:spcAft>
                <a:spcPts val="0"/>
              </a:spcAft>
              <a:buFont typeface="Arial" pitchFamily="34" charset="0"/>
              <a:buNone/>
              <a:defRPr/>
            </a:pPr>
            <a:r>
              <a:rPr lang="en-US" sz="1400" dirty="0" smtClean="0"/>
              <a:t>	B. What do you do to feel better?</a:t>
            </a:r>
            <a:endParaRPr lang="en-US" sz="1400" dirty="0"/>
          </a:p>
        </p:txBody>
      </p:sp>
      <p:sp>
        <p:nvSpPr>
          <p:cNvPr id="7" name="Content Placeholder 6"/>
          <p:cNvSpPr>
            <a:spLocks noGrp="1"/>
          </p:cNvSpPr>
          <p:nvPr>
            <p:ph sz="half" idx="2"/>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p:spPr>
        <p:txBody>
          <a:bodyPr rtlCol="0">
            <a:normAutofit/>
          </a:bodyPr>
          <a:lstStyle/>
          <a:p>
            <a:pPr fontAlgn="auto">
              <a:spcAft>
                <a:spcPts val="0"/>
              </a:spcAft>
              <a:buFont typeface="Arial" pitchFamily="34" charset="0"/>
              <a:buNone/>
              <a:defRPr/>
            </a:pPr>
            <a:r>
              <a:rPr lang="en-US" sz="1400" b="1" dirty="0" smtClean="0"/>
              <a:t>QUESTION 5: </a:t>
            </a:r>
          </a:p>
          <a:p>
            <a:pPr fontAlgn="auto">
              <a:spcAft>
                <a:spcPts val="0"/>
              </a:spcAft>
              <a:buFont typeface="Arial" pitchFamily="34" charset="0"/>
              <a:buNone/>
              <a:defRPr/>
            </a:pPr>
            <a:r>
              <a:rPr lang="en-US" sz="1400" b="1" dirty="0" smtClean="0"/>
              <a:t>REPARATION AND HEALING</a:t>
            </a:r>
          </a:p>
          <a:p>
            <a:pPr fontAlgn="auto">
              <a:spcAft>
                <a:spcPts val="0"/>
              </a:spcAft>
              <a:buFont typeface="Arial" pitchFamily="34" charset="0"/>
              <a:buNone/>
              <a:defRPr/>
            </a:pPr>
            <a:r>
              <a:rPr lang="en-US" sz="1400" dirty="0" smtClean="0"/>
              <a:t>	When you have gone against your conscience by doing something wrong or bad, what do you do to make things right? Repair the damage?</a:t>
            </a:r>
          </a:p>
          <a:p>
            <a:pPr fontAlgn="auto">
              <a:spcAft>
                <a:spcPts val="0"/>
              </a:spcAft>
              <a:buFont typeface="Arial" pitchFamily="34" charset="0"/>
              <a:buNone/>
              <a:defRPr/>
            </a:pPr>
            <a:r>
              <a:rPr lang="en-US" sz="1400" dirty="0" smtClean="0"/>
              <a:t>	What do you do to feel better, to soothe you conscience?</a:t>
            </a:r>
            <a:endParaRPr lang="en-US" sz="1400" dirty="0"/>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p:txBody>
          <a:bodyPr/>
          <a:lstStyle/>
          <a:p>
            <a:r>
              <a:rPr lang="en-US" sz="3200" smtClean="0"/>
              <a:t>Moralized Emotional Responsiveness</a:t>
            </a:r>
          </a:p>
        </p:txBody>
      </p:sp>
      <p:sp>
        <p:nvSpPr>
          <p:cNvPr id="110595" name="Content Placeholder 2"/>
          <p:cNvSpPr>
            <a:spLocks noGrp="1"/>
          </p:cNvSpPr>
          <p:nvPr>
            <p:ph idx="1"/>
          </p:nvPr>
        </p:nvSpPr>
        <p:spPr/>
        <p:txBody>
          <a:bodyPr/>
          <a:lstStyle/>
          <a:p>
            <a:pPr>
              <a:buFont typeface="Arial" pitchFamily="34" charset="0"/>
              <a:buNone/>
            </a:pPr>
            <a:r>
              <a:rPr lang="en-US" sz="2000" smtClean="0"/>
              <a:t>“ In the Think Tank”</a:t>
            </a:r>
          </a:p>
          <a:p>
            <a:pPr>
              <a:buFont typeface="Arial" pitchFamily="34" charset="0"/>
              <a:buNone/>
            </a:pPr>
            <a:r>
              <a:rPr lang="en-US" sz="1600" smtClean="0"/>
              <a:t>A Proposed Neuro-imaging Study:  “Letters of Apology and Gratitude”</a:t>
            </a:r>
          </a:p>
          <a:p>
            <a:pPr>
              <a:buFont typeface="Arial" pitchFamily="34" charset="0"/>
              <a:buNone/>
            </a:pPr>
            <a:endParaRPr lang="en-US" sz="2000" smtClean="0"/>
          </a:p>
          <a:p>
            <a:pPr>
              <a:buFont typeface="Arial" pitchFamily="34" charset="0"/>
              <a:buNone/>
            </a:pPr>
            <a:r>
              <a:rPr lang="en-US" sz="1400" smtClean="0"/>
              <a:t>Priming</a:t>
            </a:r>
          </a:p>
          <a:p>
            <a:r>
              <a:rPr lang="en-US" sz="1400" smtClean="0"/>
              <a:t>The subject has responded to SCI Question or </a:t>
            </a:r>
          </a:p>
          <a:p>
            <a:pPr>
              <a:buFont typeface="Arial" pitchFamily="34" charset="0"/>
              <a:buNone/>
            </a:pPr>
            <a:r>
              <a:rPr lang="en-US" sz="1400" smtClean="0"/>
              <a:t>         IU Conscience Autobiography Question 5</a:t>
            </a:r>
          </a:p>
          <a:p>
            <a:pPr>
              <a:buFont typeface="Arial" pitchFamily="34" charset="0"/>
              <a:buNone/>
            </a:pPr>
            <a:endParaRPr lang="en-US" sz="1400" smtClean="0"/>
          </a:p>
          <a:p>
            <a:pPr>
              <a:buFont typeface="Arial" pitchFamily="34" charset="0"/>
              <a:buNone/>
            </a:pPr>
            <a:r>
              <a:rPr lang="en-US" sz="1400" smtClean="0"/>
              <a:t>Neuro-imaging (e.g. fMRI)</a:t>
            </a:r>
          </a:p>
          <a:p>
            <a:r>
              <a:rPr lang="en-US" sz="1400" smtClean="0"/>
              <a:t>During one  run, the subject is instructed to mentally compose a letter of apology </a:t>
            </a:r>
          </a:p>
          <a:p>
            <a:pPr>
              <a:buFont typeface="Arial" pitchFamily="34" charset="0"/>
              <a:buNone/>
            </a:pPr>
            <a:r>
              <a:rPr lang="en-US" sz="1400" smtClean="0"/>
              <a:t>	as an exercise in moral imagination (i.e. the maleficence may not actually have occurred)</a:t>
            </a:r>
          </a:p>
          <a:p>
            <a:r>
              <a:rPr lang="en-US" sz="1400" smtClean="0"/>
              <a:t>Following the run the subject is asked to draft  the letter </a:t>
            </a:r>
          </a:p>
          <a:p>
            <a:r>
              <a:rPr lang="en-US" sz="1400" smtClean="0"/>
              <a:t>During another run, the subject is instructed to mentally compose a letter of gratitude  </a:t>
            </a:r>
          </a:p>
          <a:p>
            <a:pPr>
              <a:buFont typeface="Arial" pitchFamily="34" charset="0"/>
              <a:buNone/>
            </a:pPr>
            <a:r>
              <a:rPr lang="en-US" sz="1400" smtClean="0"/>
              <a:t>	as an exercise in moral imagination (i.e. the  beneficence may not actually have occurred)</a:t>
            </a:r>
          </a:p>
          <a:p>
            <a:r>
              <a:rPr lang="en-US" sz="1400" smtClean="0"/>
              <a:t>Following the run the subject is asked to draft  the letter </a:t>
            </a:r>
          </a:p>
          <a:p>
            <a:pPr>
              <a:buFont typeface="Arial" pitchFamily="34" charset="0"/>
              <a:buNone/>
            </a:pPr>
            <a:endParaRPr lang="en-US" sz="1400" smtClean="0"/>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evel 4"/>
          <p:cNvSpPr/>
          <p:nvPr/>
        </p:nvSpPr>
        <p:spPr>
          <a:xfrm>
            <a:off x="838200" y="762000"/>
            <a:ext cx="7467600" cy="5105400"/>
          </a:xfrm>
          <a:prstGeom prst="bevel">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3074" name="Picture 2" descr="Barometer"/>
          <p:cNvPicPr>
            <a:picLocks noChangeAspect="1" noChangeArrowheads="1"/>
          </p:cNvPicPr>
          <p:nvPr/>
        </p:nvPicPr>
        <p:blipFill>
          <a:blip r:embed="rId3"/>
          <a:srcRect/>
          <a:stretch>
            <a:fillRect/>
          </a:stretch>
        </p:blipFill>
        <p:spPr bwMode="auto">
          <a:xfrm>
            <a:off x="1447800" y="1371600"/>
            <a:ext cx="6299048" cy="3783921"/>
          </a:xfrm>
          <a:prstGeom prst="rect">
            <a:avLst/>
          </a:prstGeom>
          <a:noFill/>
          <a:effectLst>
            <a:innerShdw blurRad="660400">
              <a:schemeClr val="accent4"/>
            </a:innerShdw>
          </a:effectLst>
        </p:spPr>
      </p:pic>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descr="Gray727-Brodman.png"/>
          <p:cNvPicPr>
            <a:picLocks noGrp="1" noChangeAspect="1"/>
          </p:cNvPicPr>
          <p:nvPr>
            <p:ph sz="half" idx="2"/>
          </p:nvPr>
        </p:nvPicPr>
        <p:blipFill>
          <a:blip r:embed="rId3" cstate="print">
            <a:duotone>
              <a:schemeClr val="accent4">
                <a:shade val="45000"/>
                <a:satMod val="135000"/>
              </a:schemeClr>
              <a:prstClr val="white"/>
            </a:duotone>
          </a:blip>
          <a:stretch>
            <a:fillRect/>
          </a:stretch>
        </p:blipFill>
        <p:spPr>
          <a:xfrm>
            <a:off x="762000" y="4191000"/>
            <a:ext cx="3200400" cy="2400300"/>
          </a:xfrm>
          <a:effectLst>
            <a:innerShdw blurRad="635000">
              <a:schemeClr val="accent4"/>
            </a:innerShdw>
          </a:effectLst>
        </p:spPr>
      </p:pic>
      <p:sp>
        <p:nvSpPr>
          <p:cNvPr id="112643" name="Rectangle 5"/>
          <p:cNvSpPr>
            <a:spLocks noChangeArrowheads="1"/>
          </p:cNvSpPr>
          <p:nvPr/>
        </p:nvSpPr>
        <p:spPr bwMode="auto">
          <a:xfrm>
            <a:off x="0" y="228600"/>
            <a:ext cx="4572000" cy="1815882"/>
          </a:xfrm>
          <a:prstGeom prst="rect">
            <a:avLst/>
          </a:prstGeom>
          <a:noFill/>
          <a:ln w="9525">
            <a:noFill/>
            <a:miter lim="800000"/>
            <a:headEnd/>
            <a:tailEnd/>
          </a:ln>
        </p:spPr>
        <p:txBody>
          <a:bodyPr>
            <a:spAutoFit/>
          </a:bodyPr>
          <a:lstStyle/>
          <a:p>
            <a:r>
              <a:rPr lang="en-US" sz="1400" i="1" dirty="0">
                <a:latin typeface="Calibri" pitchFamily="34" charset="0"/>
              </a:rPr>
              <a:t>Lateral surface of the (left) cerebral </a:t>
            </a:r>
            <a:r>
              <a:rPr lang="en-US" sz="1400" i="1" dirty="0" smtClean="0">
                <a:latin typeface="Calibri" pitchFamily="34" charset="0"/>
              </a:rPr>
              <a:t>hemisphere. </a:t>
            </a:r>
            <a:r>
              <a:rPr lang="en-US" sz="1400" i="1" dirty="0">
                <a:latin typeface="Calibri" pitchFamily="34" charset="0"/>
              </a:rPr>
              <a:t>Viewed from the side</a:t>
            </a:r>
          </a:p>
          <a:p>
            <a:endParaRPr lang="en-US" sz="1400" i="1" dirty="0">
              <a:latin typeface="Calibri" pitchFamily="34" charset="0"/>
            </a:endParaRPr>
          </a:p>
          <a:p>
            <a:r>
              <a:rPr lang="en-US" sz="1400" i="1" dirty="0">
                <a:latin typeface="Calibri" pitchFamily="34" charset="0"/>
              </a:rPr>
              <a:t>	left cerebral hemisphere  region of interest</a:t>
            </a:r>
          </a:p>
          <a:p>
            <a:r>
              <a:rPr lang="en-US" sz="1400" i="1" dirty="0">
                <a:latin typeface="Calibri" pitchFamily="34" charset="0"/>
              </a:rPr>
              <a:t>	</a:t>
            </a:r>
          </a:p>
          <a:p>
            <a:r>
              <a:rPr lang="en-US" sz="1400" i="1" dirty="0">
                <a:latin typeface="Calibri" pitchFamily="34" charset="0"/>
              </a:rPr>
              <a:t>	corresponding region right hemisphere</a:t>
            </a:r>
          </a:p>
          <a:p>
            <a:endParaRPr lang="en-US" sz="1400" i="1" dirty="0">
              <a:latin typeface="Calibri" pitchFamily="34" charset="0"/>
            </a:endParaRPr>
          </a:p>
          <a:p>
            <a:r>
              <a:rPr lang="en-US" sz="1400" i="1" dirty="0">
                <a:latin typeface="Calibri" pitchFamily="34" charset="0"/>
              </a:rPr>
              <a:t>                    </a:t>
            </a:r>
            <a:r>
              <a:rPr lang="en-US" sz="1400" i="1" dirty="0" smtClean="0">
                <a:latin typeface="Calibri" pitchFamily="34" charset="0"/>
              </a:rPr>
              <a:t>   bilateral  </a:t>
            </a:r>
            <a:r>
              <a:rPr lang="en-US" sz="1400" i="1" dirty="0">
                <a:latin typeface="Calibri" pitchFamily="34" charset="0"/>
              </a:rPr>
              <a:t>activity</a:t>
            </a:r>
            <a:endParaRPr lang="en-US" sz="1400" dirty="0">
              <a:latin typeface="Calibri" pitchFamily="34" charset="0"/>
            </a:endParaRPr>
          </a:p>
        </p:txBody>
      </p:sp>
      <p:sp>
        <p:nvSpPr>
          <p:cNvPr id="7" name="Oval 6"/>
          <p:cNvSpPr/>
          <p:nvPr/>
        </p:nvSpPr>
        <p:spPr>
          <a:xfrm>
            <a:off x="533400" y="9144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7"/>
          <p:cNvSpPr/>
          <p:nvPr/>
        </p:nvSpPr>
        <p:spPr>
          <a:xfrm>
            <a:off x="533400" y="1295400"/>
            <a:ext cx="228600" cy="2286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Oval 8"/>
          <p:cNvSpPr/>
          <p:nvPr/>
        </p:nvSpPr>
        <p:spPr>
          <a:xfrm>
            <a:off x="533400" y="1676400"/>
            <a:ext cx="228600" cy="228600"/>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Oval 11"/>
          <p:cNvSpPr/>
          <p:nvPr/>
        </p:nvSpPr>
        <p:spPr>
          <a:xfrm>
            <a:off x="1143000" y="5257800"/>
            <a:ext cx="533400" cy="457200"/>
          </a:xfrm>
          <a:prstGeom prst="ellipse">
            <a:avLst/>
          </a:prstGeom>
          <a:solidFill>
            <a:schemeClr val="accent2">
              <a:lumMod val="60000"/>
              <a:lumOff val="40000"/>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5" name="Content Placeholder 4" descr="800px-Gray726-Brodman.png"/>
          <p:cNvPicPr>
            <a:picLocks noGrp="1" noChangeAspect="1"/>
          </p:cNvPicPr>
          <p:nvPr>
            <p:ph sz="half" idx="1"/>
          </p:nvPr>
        </p:nvPicPr>
        <p:blipFill>
          <a:blip r:embed="rId4" cstate="print">
            <a:duotone>
              <a:schemeClr val="accent4">
                <a:shade val="45000"/>
                <a:satMod val="135000"/>
              </a:schemeClr>
              <a:prstClr val="white"/>
            </a:duotone>
          </a:blip>
          <a:stretch>
            <a:fillRect/>
          </a:stretch>
        </p:blipFill>
        <p:spPr>
          <a:xfrm>
            <a:off x="762000" y="2057401"/>
            <a:ext cx="3200400" cy="2250282"/>
          </a:xfrm>
          <a:effectLst>
            <a:innerShdw blurRad="635000">
              <a:schemeClr val="accent4"/>
            </a:innerShdw>
          </a:effectLst>
        </p:spPr>
      </p:pic>
      <p:sp>
        <p:nvSpPr>
          <p:cNvPr id="10" name="Oval 9"/>
          <p:cNvSpPr/>
          <p:nvPr/>
        </p:nvSpPr>
        <p:spPr>
          <a:xfrm>
            <a:off x="762000" y="2895600"/>
            <a:ext cx="533400" cy="457200"/>
          </a:xfrm>
          <a:prstGeom prst="ellipse">
            <a:avLst/>
          </a:prstGeom>
          <a:solidFill>
            <a:schemeClr val="accent2">
              <a:lumMod val="60000"/>
              <a:lumOff val="40000"/>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2650" name="Rectangle 14"/>
          <p:cNvSpPr>
            <a:spLocks noChangeArrowheads="1"/>
          </p:cNvSpPr>
          <p:nvPr/>
        </p:nvSpPr>
        <p:spPr bwMode="auto">
          <a:xfrm>
            <a:off x="4419600" y="228600"/>
            <a:ext cx="4038600" cy="923925"/>
          </a:xfrm>
          <a:prstGeom prst="rect">
            <a:avLst/>
          </a:prstGeom>
          <a:noFill/>
          <a:ln w="9525">
            <a:noFill/>
            <a:miter lim="800000"/>
            <a:headEnd/>
            <a:tailEnd/>
          </a:ln>
        </p:spPr>
        <p:txBody>
          <a:bodyPr>
            <a:spAutoFit/>
          </a:bodyPr>
          <a:lstStyle/>
          <a:p>
            <a:r>
              <a:rPr lang="en-US">
                <a:latin typeface="Calibri" pitchFamily="34" charset="0"/>
              </a:rPr>
              <a:t>Brain Regions of Interest </a:t>
            </a:r>
            <a:br>
              <a:rPr lang="en-US">
                <a:latin typeface="Calibri" pitchFamily="34" charset="0"/>
              </a:rPr>
            </a:br>
            <a:r>
              <a:rPr lang="en-US">
                <a:latin typeface="Calibri" pitchFamily="34" charset="0"/>
              </a:rPr>
              <a:t>in </a:t>
            </a:r>
            <a:br>
              <a:rPr lang="en-US">
                <a:latin typeface="Calibri" pitchFamily="34" charset="0"/>
              </a:rPr>
            </a:br>
            <a:r>
              <a:rPr lang="en-US">
                <a:latin typeface="Calibri" pitchFamily="34" charset="0"/>
              </a:rPr>
              <a:t>Attempted Inhibition Conditions</a:t>
            </a:r>
          </a:p>
        </p:txBody>
      </p:sp>
      <p:sp>
        <p:nvSpPr>
          <p:cNvPr id="112651" name="Rectangle 15"/>
          <p:cNvSpPr>
            <a:spLocks noChangeArrowheads="1"/>
          </p:cNvSpPr>
          <p:nvPr/>
        </p:nvSpPr>
        <p:spPr bwMode="auto">
          <a:xfrm>
            <a:off x="5029200" y="1905000"/>
            <a:ext cx="3276600" cy="914400"/>
          </a:xfrm>
          <a:prstGeom prst="rect">
            <a:avLst/>
          </a:prstGeom>
          <a:noFill/>
          <a:ln w="9525">
            <a:noFill/>
            <a:miter lim="800000"/>
            <a:headEnd/>
            <a:tailEnd/>
          </a:ln>
        </p:spPr>
        <p:txBody>
          <a:bodyPr>
            <a:spAutoFit/>
          </a:bodyPr>
          <a:lstStyle/>
          <a:p>
            <a:r>
              <a:rPr lang="en-US" sz="1200" dirty="0">
                <a:latin typeface="Calibri" pitchFamily="34" charset="0"/>
              </a:rPr>
              <a:t>Right hemisphere</a:t>
            </a:r>
          </a:p>
          <a:p>
            <a:r>
              <a:rPr lang="en-US" dirty="0">
                <a:latin typeface="Calibri" pitchFamily="34" charset="0"/>
              </a:rPr>
              <a:t>       </a:t>
            </a:r>
            <a:r>
              <a:rPr lang="en-US" sz="800" dirty="0">
                <a:latin typeface="Calibri" pitchFamily="34" charset="0"/>
              </a:rPr>
              <a:t>Superior frontal </a:t>
            </a:r>
            <a:r>
              <a:rPr lang="en-US" sz="800" dirty="0" err="1">
                <a:latin typeface="Calibri" pitchFamily="34" charset="0"/>
              </a:rPr>
              <a:t>gyrus</a:t>
            </a:r>
            <a:r>
              <a:rPr lang="en-US" sz="800" dirty="0">
                <a:latin typeface="Calibri" pitchFamily="34" charset="0"/>
              </a:rPr>
              <a:t>	</a:t>
            </a:r>
            <a:r>
              <a:rPr lang="en-US" dirty="0">
                <a:latin typeface="Calibri" pitchFamily="34" charset="0"/>
              </a:rPr>
              <a:t>            </a:t>
            </a:r>
            <a:r>
              <a:rPr lang="en-US" sz="1200" dirty="0">
                <a:latin typeface="Calibri" pitchFamily="34" charset="0"/>
              </a:rPr>
              <a:t>10</a:t>
            </a:r>
          </a:p>
          <a:p>
            <a:r>
              <a:rPr lang="en-US" sz="1200" dirty="0">
                <a:latin typeface="Calibri" pitchFamily="34" charset="0"/>
              </a:rPr>
              <a:t> </a:t>
            </a:r>
          </a:p>
          <a:p>
            <a:r>
              <a:rPr lang="en-US" sz="1200" dirty="0">
                <a:latin typeface="Calibri" pitchFamily="34" charset="0"/>
              </a:rPr>
              <a:t>            </a:t>
            </a:r>
            <a:r>
              <a:rPr lang="en-US" sz="800" dirty="0">
                <a:latin typeface="Calibri" pitchFamily="34" charset="0"/>
              </a:rPr>
              <a:t>Anterior </a:t>
            </a:r>
            <a:r>
              <a:rPr lang="en-US" sz="800" dirty="0" err="1">
                <a:latin typeface="Calibri" pitchFamily="34" charset="0"/>
              </a:rPr>
              <a:t>cingulate</a:t>
            </a:r>
            <a:r>
              <a:rPr lang="en-US" sz="800" dirty="0">
                <a:latin typeface="Calibri" pitchFamily="34" charset="0"/>
              </a:rPr>
              <a:t> </a:t>
            </a:r>
            <a:r>
              <a:rPr lang="en-US" sz="800" dirty="0" err="1">
                <a:latin typeface="Calibri" pitchFamily="34" charset="0"/>
              </a:rPr>
              <a:t>gyrus</a:t>
            </a:r>
            <a:r>
              <a:rPr lang="en-US" sz="800" dirty="0">
                <a:latin typeface="Calibri" pitchFamily="34" charset="0"/>
              </a:rPr>
              <a:t> </a:t>
            </a:r>
            <a:r>
              <a:rPr lang="en-US" sz="1200" dirty="0">
                <a:latin typeface="Calibri" pitchFamily="34" charset="0"/>
              </a:rPr>
              <a:t>                       </a:t>
            </a:r>
            <a:r>
              <a:rPr lang="en-US" sz="1200" dirty="0" smtClean="0">
                <a:latin typeface="Calibri" pitchFamily="34" charset="0"/>
              </a:rPr>
              <a:t>       </a:t>
            </a:r>
            <a:r>
              <a:rPr lang="en-US" sz="1200" dirty="0">
                <a:latin typeface="Calibri" pitchFamily="34" charset="0"/>
              </a:rPr>
              <a:t>32</a:t>
            </a:r>
            <a:endParaRPr lang="en-US" dirty="0">
              <a:latin typeface="Calibri" pitchFamily="34" charset="0"/>
            </a:endParaRPr>
          </a:p>
        </p:txBody>
      </p:sp>
      <p:sp>
        <p:nvSpPr>
          <p:cNvPr id="112652" name="Rectangle 16"/>
          <p:cNvSpPr>
            <a:spLocks noChangeArrowheads="1"/>
          </p:cNvSpPr>
          <p:nvPr/>
        </p:nvSpPr>
        <p:spPr bwMode="auto">
          <a:xfrm>
            <a:off x="6477000" y="1219200"/>
            <a:ext cx="2344738" cy="276225"/>
          </a:xfrm>
          <a:prstGeom prst="rect">
            <a:avLst/>
          </a:prstGeom>
          <a:noFill/>
          <a:ln w="9525">
            <a:noFill/>
            <a:miter lim="800000"/>
            <a:headEnd/>
            <a:tailEnd/>
          </a:ln>
        </p:spPr>
        <p:txBody>
          <a:bodyPr>
            <a:spAutoFit/>
          </a:bodyPr>
          <a:lstStyle/>
          <a:p>
            <a:r>
              <a:rPr lang="en-US" sz="1200">
                <a:latin typeface="Calibri" pitchFamily="34" charset="0"/>
              </a:rPr>
              <a:t>                   Brodmann Areas</a:t>
            </a:r>
          </a:p>
        </p:txBody>
      </p:sp>
      <p:sp>
        <p:nvSpPr>
          <p:cNvPr id="18" name="Oval 17"/>
          <p:cNvSpPr/>
          <p:nvPr/>
        </p:nvSpPr>
        <p:spPr>
          <a:xfrm rot="18186078">
            <a:off x="755650" y="5224463"/>
            <a:ext cx="533400" cy="457200"/>
          </a:xfrm>
          <a:prstGeom prst="ellipse">
            <a:avLst/>
          </a:prstGeom>
          <a:solidFill>
            <a:schemeClr val="accent2">
              <a:lumMod val="60000"/>
              <a:lumOff val="40000"/>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Oval 18"/>
          <p:cNvSpPr/>
          <p:nvPr/>
        </p:nvSpPr>
        <p:spPr>
          <a:xfrm>
            <a:off x="3200400" y="3276600"/>
            <a:ext cx="457200" cy="228600"/>
          </a:xfrm>
          <a:prstGeom prst="ellipse">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Oval 20"/>
          <p:cNvSpPr/>
          <p:nvPr/>
        </p:nvSpPr>
        <p:spPr>
          <a:xfrm>
            <a:off x="3429000" y="3048000"/>
            <a:ext cx="457200" cy="228600"/>
          </a:xfrm>
          <a:prstGeom prst="ellipse">
            <a:avLst/>
          </a:prstGeom>
          <a:solidFill>
            <a:schemeClr val="accent2">
              <a:lumMod val="60000"/>
              <a:lumOff val="40000"/>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Oval 21"/>
          <p:cNvSpPr/>
          <p:nvPr/>
        </p:nvSpPr>
        <p:spPr>
          <a:xfrm>
            <a:off x="3124200" y="3505200"/>
            <a:ext cx="457200" cy="228600"/>
          </a:xfrm>
          <a:prstGeom prst="ellipse">
            <a:avLst/>
          </a:prstGeom>
          <a:solidFill>
            <a:schemeClr val="accent2">
              <a:lumMod val="60000"/>
              <a:lumOff val="40000"/>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Oval 23"/>
          <p:cNvSpPr/>
          <p:nvPr/>
        </p:nvSpPr>
        <p:spPr>
          <a:xfrm>
            <a:off x="3048000" y="5791200"/>
            <a:ext cx="457200" cy="228600"/>
          </a:xfrm>
          <a:prstGeom prst="ellipse">
            <a:avLst/>
          </a:prstGeom>
          <a:solidFill>
            <a:schemeClr val="accent2">
              <a:lumMod val="60000"/>
              <a:lumOff val="40000"/>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Oval 24"/>
          <p:cNvSpPr/>
          <p:nvPr/>
        </p:nvSpPr>
        <p:spPr>
          <a:xfrm rot="20133457">
            <a:off x="3167063" y="5338763"/>
            <a:ext cx="457200" cy="304800"/>
          </a:xfrm>
          <a:prstGeom prst="ellipse">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Oval 25"/>
          <p:cNvSpPr/>
          <p:nvPr/>
        </p:nvSpPr>
        <p:spPr>
          <a:xfrm>
            <a:off x="2895600" y="2590800"/>
            <a:ext cx="457200" cy="304800"/>
          </a:xfrm>
          <a:prstGeom prst="ellipse">
            <a:avLst/>
          </a:prstGeom>
          <a:solidFill>
            <a:srgbClr val="7030A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Oval 26"/>
          <p:cNvSpPr/>
          <p:nvPr/>
        </p:nvSpPr>
        <p:spPr>
          <a:xfrm>
            <a:off x="3048000" y="4724400"/>
            <a:ext cx="457200" cy="304800"/>
          </a:xfrm>
          <a:prstGeom prst="ellipse">
            <a:avLst/>
          </a:prstGeom>
          <a:solidFill>
            <a:srgbClr val="7030A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Oval 27"/>
          <p:cNvSpPr/>
          <p:nvPr/>
        </p:nvSpPr>
        <p:spPr>
          <a:xfrm rot="19987934">
            <a:off x="3321050" y="4964113"/>
            <a:ext cx="457200" cy="304800"/>
          </a:xfrm>
          <a:prstGeom prst="ellipse">
            <a:avLst/>
          </a:prstGeom>
          <a:solidFill>
            <a:srgbClr val="7030A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2662" name="TextBox 28"/>
          <p:cNvSpPr txBox="1">
            <a:spLocks noChangeArrowheads="1"/>
          </p:cNvSpPr>
          <p:nvPr/>
        </p:nvSpPr>
        <p:spPr bwMode="auto">
          <a:xfrm>
            <a:off x="4572000" y="1524000"/>
            <a:ext cx="1676400" cy="307975"/>
          </a:xfrm>
          <a:prstGeom prst="rect">
            <a:avLst/>
          </a:prstGeom>
          <a:noFill/>
          <a:ln w="9525">
            <a:noFill/>
            <a:miter lim="800000"/>
            <a:headEnd/>
            <a:tailEnd/>
          </a:ln>
        </p:spPr>
        <p:txBody>
          <a:bodyPr>
            <a:spAutoFit/>
          </a:bodyPr>
          <a:lstStyle/>
          <a:p>
            <a:r>
              <a:rPr lang="en-US" sz="1400">
                <a:latin typeface="Calibri" pitchFamily="34" charset="0"/>
              </a:rPr>
              <a:t>A priori Search</a:t>
            </a:r>
          </a:p>
        </p:txBody>
      </p:sp>
      <p:sp>
        <p:nvSpPr>
          <p:cNvPr id="112663" name="TextBox 29"/>
          <p:cNvSpPr txBox="1">
            <a:spLocks noChangeArrowheads="1"/>
          </p:cNvSpPr>
          <p:nvPr/>
        </p:nvSpPr>
        <p:spPr bwMode="auto">
          <a:xfrm>
            <a:off x="4648200" y="2979738"/>
            <a:ext cx="4038600" cy="3877985"/>
          </a:xfrm>
          <a:prstGeom prst="rect">
            <a:avLst/>
          </a:prstGeom>
          <a:noFill/>
          <a:ln w="9525">
            <a:noFill/>
            <a:miter lim="800000"/>
            <a:headEnd/>
            <a:tailEnd/>
          </a:ln>
        </p:spPr>
        <p:txBody>
          <a:bodyPr>
            <a:spAutoFit/>
          </a:bodyPr>
          <a:lstStyle/>
          <a:p>
            <a:r>
              <a:rPr lang="en-US" sz="1400" dirty="0">
                <a:latin typeface="Calibri" pitchFamily="34" charset="0"/>
              </a:rPr>
              <a:t>Whole-brain post hoc analysis</a:t>
            </a:r>
          </a:p>
          <a:p>
            <a:endParaRPr lang="en-US" sz="1400" dirty="0">
              <a:latin typeface="Calibri" pitchFamily="34" charset="0"/>
            </a:endParaRPr>
          </a:p>
          <a:p>
            <a:r>
              <a:rPr lang="en-US" sz="1400" dirty="0">
                <a:latin typeface="Calibri" pitchFamily="34" charset="0"/>
              </a:rPr>
              <a:t>                </a:t>
            </a:r>
            <a:r>
              <a:rPr lang="en-US" sz="1200" dirty="0">
                <a:latin typeface="Calibri" pitchFamily="34" charset="0"/>
              </a:rPr>
              <a:t>Left hemisphere</a:t>
            </a:r>
          </a:p>
          <a:p>
            <a:endParaRPr lang="en-US" sz="1200" dirty="0">
              <a:latin typeface="Calibri" pitchFamily="34" charset="0"/>
            </a:endParaRPr>
          </a:p>
          <a:p>
            <a:r>
              <a:rPr lang="en-US" sz="1200" dirty="0">
                <a:latin typeface="Calibri" pitchFamily="34" charset="0"/>
              </a:rPr>
              <a:t>                         </a:t>
            </a:r>
            <a:r>
              <a:rPr lang="en-US" sz="800" dirty="0">
                <a:latin typeface="Calibri" pitchFamily="34" charset="0"/>
              </a:rPr>
              <a:t>Middle Occipital </a:t>
            </a:r>
            <a:r>
              <a:rPr lang="en-US" sz="800" dirty="0" err="1">
                <a:latin typeface="Calibri" pitchFamily="34" charset="0"/>
              </a:rPr>
              <a:t>Gyrus</a:t>
            </a:r>
            <a:r>
              <a:rPr lang="en-US" sz="1200" dirty="0">
                <a:latin typeface="Calibri" pitchFamily="34" charset="0"/>
              </a:rPr>
              <a:t>                     </a:t>
            </a:r>
            <a:r>
              <a:rPr lang="en-US" sz="1200" dirty="0" smtClean="0">
                <a:latin typeface="Calibri" pitchFamily="34" charset="0"/>
              </a:rPr>
              <a:t>          </a:t>
            </a:r>
            <a:r>
              <a:rPr lang="en-US" sz="1200" dirty="0">
                <a:latin typeface="Calibri" pitchFamily="34" charset="0"/>
              </a:rPr>
              <a:t>19</a:t>
            </a:r>
          </a:p>
          <a:p>
            <a:endParaRPr lang="en-US" sz="1200" dirty="0">
              <a:latin typeface="Calibri" pitchFamily="34" charset="0"/>
            </a:endParaRPr>
          </a:p>
          <a:p>
            <a:r>
              <a:rPr lang="en-US" sz="1200" dirty="0">
                <a:latin typeface="Calibri" pitchFamily="34" charset="0"/>
              </a:rPr>
              <a:t>                         </a:t>
            </a:r>
            <a:r>
              <a:rPr lang="en-US" sz="800" dirty="0">
                <a:latin typeface="Calibri" pitchFamily="34" charset="0"/>
              </a:rPr>
              <a:t>Inferior  Frontal  </a:t>
            </a:r>
            <a:r>
              <a:rPr lang="en-US" sz="800" dirty="0" err="1">
                <a:latin typeface="Calibri" pitchFamily="34" charset="0"/>
              </a:rPr>
              <a:t>Gyrus</a:t>
            </a:r>
            <a:r>
              <a:rPr lang="en-US" sz="800" dirty="0">
                <a:latin typeface="Calibri" pitchFamily="34" charset="0"/>
              </a:rPr>
              <a:t>                                  </a:t>
            </a:r>
            <a:r>
              <a:rPr lang="en-US" sz="800" dirty="0" smtClean="0">
                <a:latin typeface="Calibri" pitchFamily="34" charset="0"/>
              </a:rPr>
              <a:t>             </a:t>
            </a:r>
            <a:r>
              <a:rPr lang="en-US" sz="1200" dirty="0" smtClean="0">
                <a:latin typeface="Calibri" pitchFamily="34" charset="0"/>
              </a:rPr>
              <a:t>47</a:t>
            </a:r>
            <a:endParaRPr lang="en-US" sz="1200" dirty="0">
              <a:latin typeface="Calibri" pitchFamily="34" charset="0"/>
            </a:endParaRPr>
          </a:p>
          <a:p>
            <a:endParaRPr lang="en-US" sz="1200" dirty="0">
              <a:latin typeface="Calibri" pitchFamily="34" charset="0"/>
            </a:endParaRPr>
          </a:p>
          <a:p>
            <a:r>
              <a:rPr lang="en-US" sz="1200" dirty="0">
                <a:latin typeface="Calibri" pitchFamily="34" charset="0"/>
              </a:rPr>
              <a:t>                  Right Hemisphere</a:t>
            </a:r>
          </a:p>
          <a:p>
            <a:endParaRPr lang="en-US" sz="1200" dirty="0">
              <a:latin typeface="Calibri" pitchFamily="34" charset="0"/>
            </a:endParaRPr>
          </a:p>
          <a:p>
            <a:r>
              <a:rPr lang="en-US" sz="1200" dirty="0">
                <a:latin typeface="Calibri" pitchFamily="34" charset="0"/>
              </a:rPr>
              <a:t>	</a:t>
            </a:r>
            <a:r>
              <a:rPr lang="en-US" sz="800" dirty="0">
                <a:latin typeface="Calibri" pitchFamily="34" charset="0"/>
              </a:rPr>
              <a:t>Inferior Occipital </a:t>
            </a:r>
            <a:r>
              <a:rPr lang="en-US" sz="800" dirty="0" err="1">
                <a:latin typeface="Calibri" pitchFamily="34" charset="0"/>
              </a:rPr>
              <a:t>Gyrus</a:t>
            </a:r>
            <a:r>
              <a:rPr lang="en-US" sz="800" dirty="0">
                <a:latin typeface="Calibri" pitchFamily="34" charset="0"/>
              </a:rPr>
              <a:t>	      </a:t>
            </a:r>
            <a:r>
              <a:rPr lang="en-US" sz="1200" dirty="0" smtClean="0">
                <a:latin typeface="Calibri" pitchFamily="34" charset="0"/>
              </a:rPr>
              <a:t>19</a:t>
            </a:r>
            <a:endParaRPr lang="en-US" sz="1200" dirty="0">
              <a:latin typeface="Calibri" pitchFamily="34" charset="0"/>
            </a:endParaRPr>
          </a:p>
          <a:p>
            <a:endParaRPr lang="en-US" sz="1200" dirty="0">
              <a:latin typeface="Calibri" pitchFamily="34" charset="0"/>
            </a:endParaRPr>
          </a:p>
          <a:p>
            <a:r>
              <a:rPr lang="en-US" sz="1200" dirty="0">
                <a:latin typeface="Calibri" pitchFamily="34" charset="0"/>
              </a:rPr>
              <a:t>                   Bilateral</a:t>
            </a:r>
          </a:p>
          <a:p>
            <a:endParaRPr lang="en-US" sz="1200" dirty="0">
              <a:latin typeface="Calibri" pitchFamily="34" charset="0"/>
            </a:endParaRPr>
          </a:p>
          <a:p>
            <a:r>
              <a:rPr lang="en-US" sz="1200" dirty="0">
                <a:latin typeface="Calibri" pitchFamily="34" charset="0"/>
              </a:rPr>
              <a:t>	</a:t>
            </a:r>
            <a:r>
              <a:rPr lang="en-US" sz="800" dirty="0">
                <a:latin typeface="Calibri" pitchFamily="34" charset="0"/>
              </a:rPr>
              <a:t>Superior Occipital </a:t>
            </a:r>
            <a:r>
              <a:rPr lang="en-US" sz="800" dirty="0" err="1">
                <a:latin typeface="Calibri" pitchFamily="34" charset="0"/>
              </a:rPr>
              <a:t>Gyrus</a:t>
            </a:r>
            <a:r>
              <a:rPr lang="en-US" sz="800" dirty="0">
                <a:latin typeface="Calibri" pitchFamily="34" charset="0"/>
              </a:rPr>
              <a:t>	</a:t>
            </a:r>
            <a:r>
              <a:rPr lang="en-US" sz="1200" dirty="0">
                <a:latin typeface="Calibri" pitchFamily="34" charset="0"/>
              </a:rPr>
              <a:t>    </a:t>
            </a:r>
            <a:r>
              <a:rPr lang="en-US" sz="1200" dirty="0" smtClean="0">
                <a:latin typeface="Calibri" pitchFamily="34" charset="0"/>
              </a:rPr>
              <a:t>19</a:t>
            </a:r>
            <a:endParaRPr lang="en-US" sz="1200" dirty="0">
              <a:latin typeface="Calibri" pitchFamily="34" charset="0"/>
            </a:endParaRPr>
          </a:p>
          <a:p>
            <a:endParaRPr lang="en-US" sz="1200" dirty="0">
              <a:latin typeface="Calibri" pitchFamily="34" charset="0"/>
            </a:endParaRPr>
          </a:p>
          <a:p>
            <a:r>
              <a:rPr lang="en-US" sz="1200" dirty="0">
                <a:latin typeface="Calibri" pitchFamily="34" charset="0"/>
              </a:rPr>
              <a:t>	</a:t>
            </a:r>
            <a:r>
              <a:rPr lang="en-US" sz="800" dirty="0">
                <a:latin typeface="Calibri" pitchFamily="34" charset="0"/>
              </a:rPr>
              <a:t>superior parietal lobule                                          </a:t>
            </a:r>
            <a:r>
              <a:rPr lang="en-US" sz="800" dirty="0" smtClean="0">
                <a:latin typeface="Calibri" pitchFamily="34" charset="0"/>
              </a:rPr>
              <a:t>   </a:t>
            </a:r>
            <a:r>
              <a:rPr lang="en-US" sz="1200" dirty="0" smtClean="0">
                <a:latin typeface="Calibri" pitchFamily="34" charset="0"/>
              </a:rPr>
              <a:t>7</a:t>
            </a:r>
            <a:endParaRPr lang="en-US" sz="1200" dirty="0">
              <a:latin typeface="Calibri" pitchFamily="34" charset="0"/>
            </a:endParaRPr>
          </a:p>
          <a:p>
            <a:endParaRPr lang="en-US" sz="1200" dirty="0">
              <a:latin typeface="Calibri" pitchFamily="34" charset="0"/>
            </a:endParaRPr>
          </a:p>
          <a:p>
            <a:endParaRPr lang="en-US" sz="1200" dirty="0">
              <a:latin typeface="Calibri" pitchFamily="34" charset="0"/>
            </a:endParaRPr>
          </a:p>
          <a:p>
            <a:r>
              <a:rPr lang="en-US" sz="1200" dirty="0">
                <a:latin typeface="Calibri" pitchFamily="34" charset="0"/>
              </a:rPr>
              <a:t>	    </a:t>
            </a:r>
          </a:p>
        </p:txBody>
      </p:sp>
      <p:sp>
        <p:nvSpPr>
          <p:cNvPr id="31" name="Oval 30"/>
          <p:cNvSpPr/>
          <p:nvPr/>
        </p:nvSpPr>
        <p:spPr>
          <a:xfrm rot="20178590">
            <a:off x="1646238" y="3148013"/>
            <a:ext cx="457200" cy="304800"/>
          </a:xfrm>
          <a:prstGeom prst="ellipse">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0" y="381000"/>
            <a:ext cx="2703513" cy="99060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t="100000" r="100000"/>
            </a:path>
            <a:tileRect l="-100000" b="-100000"/>
          </a:gradFill>
          <a:ln/>
        </p:spPr>
        <p:txBody>
          <a:bodyPr rtlCol="0">
            <a:noAutofit/>
          </a:bodyPr>
          <a:lstStyle/>
          <a:p>
            <a:pPr fontAlgn="auto">
              <a:spcAft>
                <a:spcPts val="0"/>
              </a:spcAft>
              <a:defRPr/>
            </a:pPr>
            <a:r>
              <a:rPr lang="en-US" dirty="0" smtClean="0"/>
              <a:t/>
            </a:r>
            <a:br>
              <a:rPr lang="en-US" dirty="0" smtClean="0"/>
            </a:br>
            <a:r>
              <a:rPr lang="en-US" dirty="0" smtClean="0"/>
              <a:t>               </a:t>
            </a:r>
            <a:br>
              <a:rPr lang="en-US" dirty="0" smtClean="0"/>
            </a:br>
            <a:endParaRPr lang="en-US" i="1" dirty="0"/>
          </a:p>
        </p:txBody>
      </p:sp>
      <p:pic>
        <p:nvPicPr>
          <p:cNvPr id="6" name="Content Placeholder 5" descr="CassandraAusten-JaneAusten%28c_1810%29reversed.jpg"/>
          <p:cNvPicPr>
            <a:picLocks noGrp="1" noChangeAspect="1"/>
          </p:cNvPicPr>
          <p:nvPr>
            <p:ph idx="1"/>
          </p:nvPr>
        </p:nvPicPr>
        <p:blipFill>
          <a:blip r:embed="rId3">
            <a:duotone>
              <a:schemeClr val="accent2">
                <a:shade val="45000"/>
                <a:satMod val="135000"/>
              </a:schemeClr>
              <a:prstClr val="white"/>
            </a:duotone>
          </a:blip>
          <a:stretch>
            <a:fillRect/>
          </a:stretch>
        </p:blipFill>
        <p:spPr>
          <a:xfrm>
            <a:off x="5181600" y="1600200"/>
            <a:ext cx="2995629" cy="3632200"/>
          </a:xfrm>
          <a:solidFill>
            <a:srgbClr val="7030A0"/>
          </a:solidFill>
        </p:spPr>
      </p:pic>
      <p:sp>
        <p:nvSpPr>
          <p:cNvPr id="5" name="Text Placeholder 4"/>
          <p:cNvSpPr>
            <a:spLocks noGrp="1"/>
          </p:cNvSpPr>
          <p:nvPr>
            <p:ph type="body" sz="half" idx="2"/>
          </p:nvPr>
        </p:nvSpPr>
        <p:spPr>
          <a:xfrm>
            <a:off x="304800" y="304800"/>
            <a:ext cx="4572000" cy="5376863"/>
          </a:xfr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3500000" scaled="1"/>
            <a:tileRect/>
          </a:gradFill>
        </p:spPr>
        <p:txBody>
          <a:bodyPr rtlCol="0">
            <a:normAutofit/>
          </a:bodyPr>
          <a:lstStyle/>
          <a:p>
            <a:pPr fontAlgn="auto">
              <a:spcAft>
                <a:spcPts val="0"/>
              </a:spcAft>
              <a:defRPr/>
            </a:pPr>
            <a:endParaRPr lang="en-US" i="1" dirty="0"/>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bg>
      <p:bgPr>
        <a:solidFill>
          <a:srgbClr val="EAD7F3"/>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t="100000" r="100000"/>
            </a:path>
            <a:tileRect l="-100000" b="-100000"/>
          </a:gradFill>
          <a:ln/>
        </p:spPr>
        <p:txBody>
          <a:bodyPr rtlCol="0">
            <a:normAutofit/>
          </a:bodyPr>
          <a:lstStyle/>
          <a:p>
            <a:pPr fontAlgn="auto">
              <a:spcAft>
                <a:spcPts val="0"/>
              </a:spcAft>
              <a:defRPr/>
            </a:pPr>
            <a:r>
              <a:rPr lang="en-US" sz="3200" dirty="0" smtClean="0"/>
              <a:t>Moral Volition</a:t>
            </a:r>
            <a:endParaRPr lang="en-US" sz="3200" dirty="0"/>
          </a:p>
        </p:txBody>
      </p:sp>
      <p:sp>
        <p:nvSpPr>
          <p:cNvPr id="5" name="Content Placeholder 4"/>
          <p:cNvSpPr>
            <a:spLocks noGrp="1"/>
          </p:cNvSpPr>
          <p:nvPr>
            <p:ph sz="half" idx="1"/>
          </p:nvPr>
        </p:nvSpPr>
        <p:spP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path path="circle">
              <a:fillToRect l="100000" b="100000"/>
            </a:path>
            <a:tileRect t="-100000" r="-100000"/>
          </a:gradFill>
        </p:spPr>
        <p:txBody>
          <a:bodyPr>
            <a:normAutofit/>
          </a:bodyPr>
          <a:lstStyle/>
          <a:p>
            <a:pPr>
              <a:lnSpc>
                <a:spcPct val="80000"/>
              </a:lnSpc>
              <a:buFont typeface="Arial" pitchFamily="34" charset="0"/>
              <a:buNone/>
            </a:pPr>
            <a:r>
              <a:rPr lang="en-US" sz="1300" b="1" dirty="0" smtClean="0"/>
              <a:t>QUESTION 15: SELF EVALUATION AND </a:t>
            </a:r>
          </a:p>
          <a:p>
            <a:pPr>
              <a:lnSpc>
                <a:spcPct val="80000"/>
              </a:lnSpc>
              <a:buFont typeface="Arial" pitchFamily="34" charset="0"/>
              <a:buNone/>
            </a:pPr>
            <a:r>
              <a:rPr lang="en-US" sz="1300" b="1" dirty="0" smtClean="0"/>
              <a:t>VOLITION</a:t>
            </a:r>
          </a:p>
          <a:p>
            <a:pPr>
              <a:lnSpc>
                <a:spcPct val="80000"/>
              </a:lnSpc>
              <a:buFont typeface="Arial" pitchFamily="34" charset="0"/>
              <a:buNone/>
            </a:pPr>
            <a:endParaRPr lang="en-US" sz="1300" b="1" dirty="0" smtClean="0"/>
          </a:p>
          <a:p>
            <a:pPr>
              <a:lnSpc>
                <a:spcPct val="80000"/>
              </a:lnSpc>
              <a:buFontTx/>
              <a:buChar char="•"/>
            </a:pPr>
            <a:r>
              <a:rPr lang="en-US" sz="1300" dirty="0" smtClean="0"/>
              <a:t>Does your conscience change as you grow? How?</a:t>
            </a:r>
          </a:p>
          <a:p>
            <a:pPr>
              <a:lnSpc>
                <a:spcPct val="80000"/>
              </a:lnSpc>
              <a:buFontTx/>
              <a:buChar char="•"/>
            </a:pPr>
            <a:r>
              <a:rPr lang="en-US" sz="1300" dirty="0" smtClean="0"/>
              <a:t>Do you think about your conscience (or morality) differently now than when you were younger? </a:t>
            </a:r>
          </a:p>
          <a:p>
            <a:pPr>
              <a:lnSpc>
                <a:spcPct val="80000"/>
              </a:lnSpc>
              <a:buFontTx/>
              <a:buChar char="•"/>
            </a:pPr>
            <a:r>
              <a:rPr lang="en-US" sz="1300" dirty="0" smtClean="0"/>
              <a:t>Are there changes going on in you now?  Tell me about them.</a:t>
            </a:r>
          </a:p>
          <a:p>
            <a:pPr>
              <a:lnSpc>
                <a:spcPct val="80000"/>
              </a:lnSpc>
              <a:buFontTx/>
              <a:buChar char="•"/>
            </a:pPr>
            <a:r>
              <a:rPr lang="en-US" sz="1300" dirty="0" smtClean="0"/>
              <a:t>Is your conscience your friend or your </a:t>
            </a:r>
          </a:p>
          <a:p>
            <a:pPr>
              <a:lnSpc>
                <a:spcPct val="80000"/>
              </a:lnSpc>
              <a:buFont typeface="Arial" pitchFamily="34" charset="0"/>
              <a:buNone/>
            </a:pPr>
            <a:r>
              <a:rPr lang="en-US" sz="1300" dirty="0" smtClean="0"/>
              <a:t>	enemy?</a:t>
            </a:r>
          </a:p>
          <a:p>
            <a:pPr>
              <a:lnSpc>
                <a:spcPct val="80000"/>
              </a:lnSpc>
              <a:buFontTx/>
              <a:buChar char="•"/>
            </a:pPr>
            <a:r>
              <a:rPr lang="en-US" sz="1300" dirty="0" smtClean="0"/>
              <a:t>Is it in charge of you or are you in charge of it? Do you work together or are you enemies? </a:t>
            </a:r>
          </a:p>
          <a:p>
            <a:pPr>
              <a:lnSpc>
                <a:spcPct val="80000"/>
              </a:lnSpc>
              <a:buFontTx/>
              <a:buChar char="•"/>
            </a:pPr>
            <a:r>
              <a:rPr lang="en-US" sz="1300" dirty="0" smtClean="0"/>
              <a:t>How much willpower do you have? </a:t>
            </a:r>
          </a:p>
          <a:p>
            <a:pPr>
              <a:lnSpc>
                <a:spcPct val="80000"/>
              </a:lnSpc>
              <a:buFontTx/>
              <a:buChar char="•"/>
            </a:pPr>
            <a:r>
              <a:rPr lang="en-US" sz="1300" dirty="0" smtClean="0"/>
              <a:t>How do you use your willpower to stay out of trouble, to please your conscience, to follow through on what you believe? </a:t>
            </a:r>
          </a:p>
          <a:p>
            <a:pPr>
              <a:lnSpc>
                <a:spcPct val="80000"/>
              </a:lnSpc>
              <a:buFontTx/>
              <a:buChar char="•"/>
            </a:pPr>
            <a:r>
              <a:rPr lang="en-US" sz="1300" dirty="0" smtClean="0"/>
              <a:t>When does your willpower fail for you? </a:t>
            </a:r>
          </a:p>
          <a:p>
            <a:pPr>
              <a:lnSpc>
                <a:spcPct val="80000"/>
              </a:lnSpc>
              <a:buFontTx/>
              <a:buChar char="•"/>
            </a:pPr>
            <a:r>
              <a:rPr lang="en-US" sz="1300" dirty="0" smtClean="0"/>
              <a:t>Are there ways that your feelings  get in the way of following right and wrong? </a:t>
            </a:r>
          </a:p>
          <a:p>
            <a:pPr>
              <a:lnSpc>
                <a:spcPct val="80000"/>
              </a:lnSpc>
              <a:buFontTx/>
              <a:buChar char="•"/>
            </a:pPr>
            <a:r>
              <a:rPr lang="en-US" sz="1300" dirty="0" smtClean="0"/>
              <a:t>Do you sometimes think one way and  behave another?</a:t>
            </a:r>
          </a:p>
        </p:txBody>
      </p:sp>
      <p:sp>
        <p:nvSpPr>
          <p:cNvPr id="6" name="Content Placeholder 5"/>
          <p:cNvSpPr>
            <a:spLocks noGrp="1"/>
          </p:cNvSpPr>
          <p:nvPr>
            <p:ph sz="half" idx="2"/>
          </p:nvPr>
        </p:nvSpPr>
        <p:spPr>
          <a:solidFill>
            <a:schemeClr val="tx2">
              <a:lumMod val="20000"/>
              <a:lumOff val="80000"/>
            </a:schemeClr>
          </a:solidFill>
        </p:spPr>
        <p:txBody>
          <a:bodyPr>
            <a:normAutofit/>
          </a:bodyPr>
          <a:lstStyle/>
          <a:p>
            <a:pPr>
              <a:lnSpc>
                <a:spcPct val="80000"/>
              </a:lnSpc>
              <a:buFont typeface="Arial" pitchFamily="34" charset="0"/>
              <a:buNone/>
            </a:pPr>
            <a:r>
              <a:rPr lang="en-US" sz="1300" b="1" dirty="0" smtClean="0"/>
              <a:t>QUESTION 15A: SENSE OF CHANGE AND</a:t>
            </a:r>
          </a:p>
          <a:p>
            <a:pPr>
              <a:lnSpc>
                <a:spcPct val="80000"/>
              </a:lnSpc>
              <a:buFont typeface="Arial" pitchFamily="34" charset="0"/>
              <a:buNone/>
            </a:pPr>
            <a:r>
              <a:rPr lang="en-US" sz="1300" b="1" dirty="0" smtClean="0"/>
              <a:t>VOLITION</a:t>
            </a:r>
          </a:p>
          <a:p>
            <a:pPr>
              <a:lnSpc>
                <a:spcPct val="80000"/>
              </a:lnSpc>
              <a:buFont typeface="Arial" pitchFamily="34" charset="0"/>
              <a:buNone/>
            </a:pPr>
            <a:endParaRPr lang="en-US" sz="1300" b="1" dirty="0" smtClean="0"/>
          </a:p>
          <a:p>
            <a:pPr>
              <a:lnSpc>
                <a:spcPct val="80000"/>
              </a:lnSpc>
              <a:buFontTx/>
              <a:buChar char="•"/>
            </a:pPr>
            <a:r>
              <a:rPr lang="en-US" sz="1200" dirty="0" smtClean="0"/>
              <a:t>At what age did you become aware of making moral choices?</a:t>
            </a:r>
          </a:p>
          <a:p>
            <a:pPr>
              <a:lnSpc>
                <a:spcPct val="80000"/>
              </a:lnSpc>
              <a:buFontTx/>
              <a:buChar char="•"/>
            </a:pPr>
            <a:r>
              <a:rPr lang="en-US" sz="1200" dirty="0" smtClean="0"/>
              <a:t>What is your earliest memory of moral choosing?</a:t>
            </a:r>
          </a:p>
          <a:p>
            <a:pPr>
              <a:lnSpc>
                <a:spcPct val="80000"/>
              </a:lnSpc>
              <a:buFontTx/>
              <a:buChar char="•"/>
            </a:pPr>
            <a:r>
              <a:rPr lang="en-US" sz="1200" dirty="0" smtClean="0"/>
              <a:t>How often do the choices you make affect/involve relations with authorities?</a:t>
            </a:r>
          </a:p>
          <a:p>
            <a:pPr>
              <a:lnSpc>
                <a:spcPct val="80000"/>
              </a:lnSpc>
              <a:buFontTx/>
              <a:buChar char="•"/>
            </a:pPr>
            <a:r>
              <a:rPr lang="en-US" sz="1200" dirty="0" smtClean="0"/>
              <a:t>During what period(s) of your life have you been most aware of changes in your conscience?</a:t>
            </a:r>
          </a:p>
          <a:p>
            <a:pPr>
              <a:lnSpc>
                <a:spcPct val="80000"/>
              </a:lnSpc>
              <a:buFontTx/>
              <a:buChar char="•"/>
            </a:pPr>
            <a:r>
              <a:rPr lang="en-US" sz="1200" dirty="0" smtClean="0"/>
              <a:t> Describe the changes associated with these </a:t>
            </a:r>
          </a:p>
          <a:p>
            <a:pPr>
              <a:lnSpc>
                <a:spcPct val="80000"/>
              </a:lnSpc>
              <a:buFont typeface="Arial" pitchFamily="34" charset="0"/>
              <a:buNone/>
            </a:pPr>
            <a:r>
              <a:rPr lang="en-US" sz="1200" dirty="0" smtClean="0"/>
              <a:t>	periods.</a:t>
            </a:r>
          </a:p>
          <a:p>
            <a:pPr>
              <a:lnSpc>
                <a:spcPct val="80000"/>
              </a:lnSpc>
              <a:buFontTx/>
              <a:buChar char="•"/>
            </a:pPr>
            <a:r>
              <a:rPr lang="en-US" sz="1200" dirty="0" smtClean="0"/>
              <a:t>Have certain life events triggered, accelerated or modified changes in your conscience? Which events? How did they affect your conscience?</a:t>
            </a:r>
          </a:p>
          <a:p>
            <a:pPr>
              <a:lnSpc>
                <a:spcPct val="80000"/>
              </a:lnSpc>
              <a:buFontTx/>
              <a:buChar char="•"/>
            </a:pPr>
            <a:r>
              <a:rPr lang="en-US" sz="1200" dirty="0" smtClean="0"/>
              <a:t>Which changes have unfolded without obvious association to life events?</a:t>
            </a:r>
          </a:p>
          <a:p>
            <a:pPr>
              <a:lnSpc>
                <a:spcPct val="80000"/>
              </a:lnSpc>
              <a:buFontTx/>
              <a:buChar char="•"/>
            </a:pPr>
            <a:r>
              <a:rPr lang="en-US" sz="1200" dirty="0" smtClean="0"/>
              <a:t>Which changes have been deliberately directed by yourself?</a:t>
            </a:r>
          </a:p>
          <a:p>
            <a:pPr>
              <a:lnSpc>
                <a:spcPct val="80000"/>
              </a:lnSpc>
              <a:buFontTx/>
              <a:buChar char="•"/>
            </a:pPr>
            <a:r>
              <a:rPr lang="en-US" sz="1200" dirty="0" smtClean="0"/>
              <a:t>How has professional/vocational school </a:t>
            </a:r>
          </a:p>
          <a:p>
            <a:pPr>
              <a:lnSpc>
                <a:spcPct val="80000"/>
              </a:lnSpc>
              <a:buFont typeface="Arial" pitchFamily="34" charset="0"/>
              <a:buNone/>
            </a:pPr>
            <a:r>
              <a:rPr lang="en-US" sz="1200" dirty="0" smtClean="0"/>
              <a:t>	contributed to changes in your conscience?</a:t>
            </a: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t="100000" r="100000"/>
            </a:path>
            <a:tileRect l="-100000" b="-100000"/>
          </a:gradFill>
          <a:ln/>
        </p:spPr>
        <p:txBody>
          <a:bodyPr rtlCol="0">
            <a:normAutofit/>
          </a:bodyPr>
          <a:lstStyle/>
          <a:p>
            <a:pPr fontAlgn="auto">
              <a:spcAft>
                <a:spcPts val="0"/>
              </a:spcAft>
              <a:defRPr/>
            </a:pPr>
            <a:r>
              <a:rPr lang="en-US" sz="3200" dirty="0" smtClean="0"/>
              <a:t>Moral Volition</a:t>
            </a:r>
            <a:endParaRPr lang="en-US" sz="3200" dirty="0"/>
          </a:p>
        </p:txBody>
      </p:sp>
      <p:sp>
        <p:nvSpPr>
          <p:cNvPr id="5" name="Content Placeholder 4"/>
          <p:cNvSpPr>
            <a:spLocks noGrp="1"/>
          </p:cNvSpPr>
          <p:nvPr>
            <p:ph sz="half" idx="1"/>
          </p:nvPr>
        </p:nvSpPr>
        <p:spP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path path="circle">
              <a:fillToRect l="100000" b="100000"/>
            </a:path>
            <a:tileRect t="-100000" r="-100000"/>
          </a:gradFill>
          <a:ln/>
        </p:spPr>
        <p:txBody>
          <a:bodyPr rtlCol="0">
            <a:normAutofit fontScale="55000" lnSpcReduction="20000"/>
          </a:bodyPr>
          <a:lstStyle/>
          <a:p>
            <a:pPr fontAlgn="auto">
              <a:spcAft>
                <a:spcPts val="0"/>
              </a:spcAft>
              <a:buFont typeface="Arial" pitchFamily="34" charset="0"/>
              <a:buNone/>
              <a:defRPr/>
            </a:pPr>
            <a:endParaRPr lang="en-US" dirty="0" smtClean="0"/>
          </a:p>
          <a:p>
            <a:pPr fontAlgn="auto">
              <a:spcAft>
                <a:spcPts val="0"/>
              </a:spcAft>
              <a:buFont typeface="Arial" pitchFamily="34" charset="0"/>
              <a:buNone/>
              <a:defRPr/>
            </a:pPr>
            <a:endParaRPr lang="en-US" dirty="0"/>
          </a:p>
        </p:txBody>
      </p:sp>
      <p:sp>
        <p:nvSpPr>
          <p:cNvPr id="6" name="Content Placeholder 5"/>
          <p:cNvSpPr>
            <a:spLocks noGrp="1"/>
          </p:cNvSpPr>
          <p:nvPr>
            <p:ph sz="half" idx="2"/>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txBody>
          <a:bodyPr rtlCol="0">
            <a:normAutofit fontScale="55000" lnSpcReduction="20000"/>
          </a:bodyPr>
          <a:lstStyle/>
          <a:p>
            <a:pPr fontAlgn="auto">
              <a:spcAft>
                <a:spcPts val="0"/>
              </a:spcAft>
              <a:buFont typeface="Arial" pitchFamily="34" charset="0"/>
              <a:buNone/>
              <a:defRPr/>
            </a:pPr>
            <a:r>
              <a:rPr lang="en-US" b="1" dirty="0" smtClean="0"/>
              <a:t>15C: ENVISIONING FUTURE </a:t>
            </a:r>
          </a:p>
          <a:p>
            <a:pPr fontAlgn="auto">
              <a:spcAft>
                <a:spcPts val="0"/>
              </a:spcAft>
              <a:buFont typeface="Arial" pitchFamily="34" charset="0"/>
              <a:buNone/>
              <a:defRPr/>
            </a:pPr>
            <a:r>
              <a:rPr lang="en-US" b="1" dirty="0" smtClean="0"/>
              <a:t>CONSCIENCE DEVELOPMENTS.</a:t>
            </a:r>
          </a:p>
          <a:p>
            <a:pPr fontAlgn="auto">
              <a:spcAft>
                <a:spcPts val="0"/>
              </a:spcAft>
              <a:buFont typeface="Arial" pitchFamily="34" charset="0"/>
              <a:buNone/>
              <a:defRPr/>
            </a:pPr>
            <a:r>
              <a:rPr lang="en-US" dirty="0" smtClean="0"/>
              <a:t>Since starting professional/vocational school, do </a:t>
            </a:r>
          </a:p>
          <a:p>
            <a:pPr fontAlgn="auto">
              <a:spcAft>
                <a:spcPts val="0"/>
              </a:spcAft>
              <a:buFont typeface="Arial" pitchFamily="34" charset="0"/>
              <a:buNone/>
              <a:defRPr/>
            </a:pPr>
            <a:r>
              <a:rPr lang="en-US" dirty="0" smtClean="0"/>
              <a:t>you have a different attitude than you used to </a:t>
            </a:r>
          </a:p>
          <a:p>
            <a:pPr fontAlgn="auto">
              <a:spcAft>
                <a:spcPts val="0"/>
              </a:spcAft>
              <a:buFont typeface="Arial" pitchFamily="34" charset="0"/>
              <a:buNone/>
              <a:defRPr/>
            </a:pPr>
            <a:r>
              <a:rPr lang="en-US" dirty="0" smtClean="0"/>
              <a:t>have regarding conscience? Are you trying to</a:t>
            </a:r>
          </a:p>
          <a:p>
            <a:pPr fontAlgn="auto">
              <a:spcAft>
                <a:spcPts val="0"/>
              </a:spcAft>
              <a:buFont typeface="Arial" pitchFamily="34" charset="0"/>
              <a:buNone/>
              <a:defRPr/>
            </a:pPr>
            <a:r>
              <a:rPr lang="en-US" dirty="0" smtClean="0"/>
              <a:t>change your conscience? Do you envision future </a:t>
            </a:r>
          </a:p>
          <a:p>
            <a:pPr fontAlgn="auto">
              <a:spcAft>
                <a:spcPts val="0"/>
              </a:spcAft>
              <a:buFont typeface="Arial" pitchFamily="34" charset="0"/>
              <a:buNone/>
              <a:defRPr/>
            </a:pPr>
            <a:r>
              <a:rPr lang="en-US" dirty="0" smtClean="0"/>
              <a:t>changes in your conscience?</a:t>
            </a:r>
          </a:p>
          <a:p>
            <a:pPr fontAlgn="auto">
              <a:spcAft>
                <a:spcPts val="0"/>
              </a:spcAft>
              <a:buFont typeface="Arial" pitchFamily="34" charset="0"/>
              <a:buNone/>
              <a:defRPr/>
            </a:pPr>
            <a:r>
              <a:rPr lang="en-US" dirty="0" smtClean="0"/>
              <a:t>What do you envision as helping most in the in </a:t>
            </a:r>
          </a:p>
          <a:p>
            <a:pPr fontAlgn="auto">
              <a:spcAft>
                <a:spcPts val="0"/>
              </a:spcAft>
              <a:buFont typeface="Arial" pitchFamily="34" charset="0"/>
              <a:buNone/>
              <a:defRPr/>
            </a:pPr>
            <a:r>
              <a:rPr lang="en-US" dirty="0" smtClean="0"/>
              <a:t>the further development of your conscience in</a:t>
            </a:r>
          </a:p>
          <a:p>
            <a:pPr fontAlgn="auto">
              <a:spcAft>
                <a:spcPts val="0"/>
              </a:spcAft>
              <a:buFont typeface="Arial" pitchFamily="34" charset="0"/>
              <a:buNone/>
              <a:defRPr/>
            </a:pPr>
            <a:r>
              <a:rPr lang="en-US" dirty="0" smtClean="0"/>
              <a:t>your chosen profession/vocation?</a:t>
            </a:r>
          </a:p>
          <a:p>
            <a:pPr fontAlgn="auto">
              <a:spcAft>
                <a:spcPts val="0"/>
              </a:spcAft>
              <a:buFont typeface="Arial" pitchFamily="34" charset="0"/>
              <a:buNone/>
              <a:defRPr/>
            </a:pPr>
            <a:r>
              <a:rPr lang="en-US" dirty="0" smtClean="0"/>
              <a:t>What do you envision as the greatest threat to </a:t>
            </a:r>
          </a:p>
          <a:p>
            <a:pPr fontAlgn="auto">
              <a:spcAft>
                <a:spcPts val="0"/>
              </a:spcAft>
              <a:buFont typeface="Arial" pitchFamily="34" charset="0"/>
              <a:buNone/>
              <a:defRPr/>
            </a:pPr>
            <a:r>
              <a:rPr lang="en-US" dirty="0" smtClean="0"/>
              <a:t>your professional conscience development?</a:t>
            </a:r>
          </a:p>
          <a:p>
            <a:pPr fontAlgn="auto">
              <a:spcAft>
                <a:spcPts val="0"/>
              </a:spcAft>
              <a:buFont typeface="Arial" pitchFamily="34" charset="0"/>
              <a:buNone/>
              <a:defRPr/>
            </a:pPr>
            <a:endParaRPr lang="en-US" b="1" dirty="0" smtClean="0"/>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Content Placeholder 2"/>
          <p:cNvSpPr>
            <a:spLocks noGrp="1"/>
          </p:cNvSpPr>
          <p:nvPr>
            <p:ph idx="1"/>
          </p:nvPr>
        </p:nvSpPr>
        <p:spPr/>
        <p:txBody>
          <a:bodyPr/>
          <a:lstStyle/>
          <a:p>
            <a:pPr>
              <a:buFont typeface="Arial" pitchFamily="34" charset="0"/>
              <a:buNone/>
            </a:pPr>
            <a:r>
              <a:rPr lang="en-US" sz="2000" smtClean="0"/>
              <a:t>“ In the Think Tank”</a:t>
            </a:r>
          </a:p>
          <a:p>
            <a:pPr>
              <a:buFont typeface="Arial" pitchFamily="34" charset="0"/>
              <a:buNone/>
            </a:pPr>
            <a:r>
              <a:rPr lang="en-US" sz="1600" smtClean="0"/>
              <a:t>A Proposed Neuro-imaging Study:  “ The New Year’s Resolution”</a:t>
            </a:r>
          </a:p>
          <a:p>
            <a:pPr>
              <a:buFont typeface="Arial" pitchFamily="34" charset="0"/>
              <a:buNone/>
            </a:pPr>
            <a:endParaRPr lang="en-US" sz="2000" smtClean="0"/>
          </a:p>
          <a:p>
            <a:pPr>
              <a:buFont typeface="Arial" pitchFamily="34" charset="0"/>
              <a:buNone/>
            </a:pPr>
            <a:r>
              <a:rPr lang="en-US" sz="1400" smtClean="0"/>
              <a:t>Priming</a:t>
            </a:r>
          </a:p>
          <a:p>
            <a:r>
              <a:rPr lang="en-US" sz="1400" smtClean="0"/>
              <a:t>The subject has responded to SCI Question  15 </a:t>
            </a:r>
          </a:p>
          <a:p>
            <a:pPr>
              <a:buFont typeface="Arial" pitchFamily="34" charset="0"/>
              <a:buNone/>
            </a:pPr>
            <a:r>
              <a:rPr lang="en-US" sz="1400" smtClean="0"/>
              <a:t>         IU Conscience Autobiography Question 15 a and 15c</a:t>
            </a:r>
          </a:p>
          <a:p>
            <a:pPr>
              <a:buFont typeface="Arial" pitchFamily="34" charset="0"/>
              <a:buNone/>
            </a:pPr>
            <a:endParaRPr lang="en-US" sz="1400" smtClean="0"/>
          </a:p>
          <a:p>
            <a:pPr>
              <a:buFont typeface="Arial" pitchFamily="34" charset="0"/>
              <a:buNone/>
            </a:pPr>
            <a:r>
              <a:rPr lang="en-US" sz="1400" smtClean="0"/>
              <a:t>Neuro-imaging (e.g. fMRI)</a:t>
            </a:r>
          </a:p>
          <a:p>
            <a:r>
              <a:rPr lang="en-US" sz="1400" smtClean="0"/>
              <a:t>During the run, the subject is asked to consider one rule or value which he or she had considered to be outside of the self  (i.e. authority or peer derived ) but which he or she predicted  he or she would adopt (internalize) in the next year. </a:t>
            </a:r>
          </a:p>
          <a:p>
            <a:r>
              <a:rPr lang="en-US" sz="1400" smtClean="0"/>
              <a:t>Following the run the subject is asked record the rule or value and considerations .</a:t>
            </a:r>
          </a:p>
          <a:p>
            <a:pPr>
              <a:buFont typeface="Arial" pitchFamily="34" charset="0"/>
              <a:buNone/>
            </a:pPr>
            <a:endParaRPr lang="en-US" sz="1400" smtClean="0"/>
          </a:p>
        </p:txBody>
      </p:sp>
      <p:sp>
        <p:nvSpPr>
          <p:cNvPr id="4" name="Title 2"/>
          <p:cNvSpPr txBox="1">
            <a:spLocks/>
          </p:cNvSpPr>
          <p:nvPr/>
        </p:nvSpPr>
        <p:spPr>
          <a:xfrm>
            <a:off x="387350" y="234950"/>
            <a:ext cx="8229600" cy="1143000"/>
          </a:xfrm>
          <a:prstGeom prst="rect">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t="100000" r="100000"/>
            </a:path>
            <a:tileRect l="-100000" b="-100000"/>
          </a:gradFill>
        </p:spPr>
        <p:txBody>
          <a:bodyPr anchor="ctr">
            <a:normAutofit/>
          </a:bodyPr>
          <a:lstStyle/>
          <a:p>
            <a:pPr algn="ctr" fontAlgn="auto">
              <a:spcAft>
                <a:spcPts val="0"/>
              </a:spcAft>
              <a:defRPr/>
            </a:pPr>
            <a:r>
              <a:rPr lang="en-US" sz="3200">
                <a:latin typeface="+mj-lt"/>
                <a:ea typeface="+mj-ea"/>
                <a:cs typeface="+mj-cs"/>
              </a:rPr>
              <a:t>Moral Volition</a:t>
            </a:r>
            <a:endParaRPr lang="en-US" sz="3200" dirty="0">
              <a:latin typeface="+mj-lt"/>
              <a:ea typeface="+mj-ea"/>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a11.png"/>
          <p:cNvPicPr>
            <a:picLocks noChangeAspect="1"/>
          </p:cNvPicPr>
          <p:nvPr/>
        </p:nvPicPr>
        <p:blipFill>
          <a:blip r:embed="rId3"/>
          <a:stretch>
            <a:fillRect/>
          </a:stretch>
        </p:blipFill>
        <p:spPr>
          <a:xfrm>
            <a:off x="2971800" y="1676400"/>
            <a:ext cx="3251941" cy="2438956"/>
          </a:xfrm>
          <a:prstGeom prst="rect">
            <a:avLst/>
          </a:prstGeom>
          <a:effectLst>
            <a:innerShdw blurRad="635000">
              <a:schemeClr val="accent4"/>
            </a:innerShdw>
          </a:effectLst>
        </p:spPr>
      </p:pic>
      <p:pic>
        <p:nvPicPr>
          <p:cNvPr id="7" name="Picture 4" descr="C:\My Documents\Matt's Work\Conscience\Conscience Works\CW 1.1-81\Conscience Sensitive Dx_files\image032.jpg"/>
          <p:cNvPicPr>
            <a:picLocks noChangeAspect="1" noChangeArrowheads="1"/>
          </p:cNvPicPr>
          <p:nvPr/>
        </p:nvPicPr>
        <p:blipFill>
          <a:blip r:embed="rId4" cstate="print"/>
          <a:srcRect/>
          <a:stretch>
            <a:fillRect/>
          </a:stretch>
        </p:blipFill>
        <p:spPr bwMode="auto">
          <a:xfrm>
            <a:off x="152400" y="4724400"/>
            <a:ext cx="2280826" cy="1610008"/>
          </a:xfrm>
          <a:prstGeom prst="rect">
            <a:avLst/>
          </a:prstGeom>
          <a:noFill/>
          <a:effectLst>
            <a:innerShdw blurRad="635000">
              <a:schemeClr val="accent4"/>
            </a:innerShdw>
          </a:effectLst>
        </p:spPr>
      </p:pic>
      <p:sp useBgFill="1">
        <p:nvSpPr>
          <p:cNvPr id="5" name="Title 4"/>
          <p:cNvSpPr>
            <a:spLocks noGrp="1"/>
          </p:cNvSpPr>
          <p:nvPr>
            <p:ph type="title"/>
          </p:nvPr>
        </p:nvSpPr>
        <p:spPr>
          <a:xfrm>
            <a:off x="533400" y="228600"/>
            <a:ext cx="8229600" cy="1143000"/>
          </a:xfrm>
        </p:spPr>
        <p:txBody>
          <a:bodyPr rtlCol="0">
            <a:normAutofit fontScale="90000"/>
          </a:bodyPr>
          <a:lstStyle/>
          <a:p>
            <a:pPr fontAlgn="auto">
              <a:spcAft>
                <a:spcPts val="0"/>
              </a:spcAft>
              <a:defRPr/>
            </a:pPr>
            <a:r>
              <a:rPr lang="en-US" sz="3200" dirty="0" smtClean="0"/>
              <a:t>      </a:t>
            </a:r>
            <a:br>
              <a:rPr lang="en-US" sz="3200" dirty="0" smtClean="0"/>
            </a:br>
            <a:r>
              <a:rPr lang="en-US" sz="3200" dirty="0" smtClean="0"/>
              <a:t/>
            </a:r>
            <a:br>
              <a:rPr lang="en-US" sz="3200" dirty="0" smtClean="0"/>
            </a:br>
            <a:r>
              <a:rPr lang="en-US" sz="3200" dirty="0" smtClean="0">
                <a:solidFill>
                  <a:schemeClr val="accent4">
                    <a:lumMod val="75000"/>
                  </a:schemeClr>
                </a:solidFill>
              </a:rPr>
              <a:t>THE PSYCHOBIOLOGY OF  CONSCIENCE </a:t>
            </a:r>
            <a:endParaRPr lang="en-US" sz="3200" dirty="0">
              <a:solidFill>
                <a:schemeClr val="accent4">
                  <a:lumMod val="75000"/>
                </a:schemeClr>
              </a:solidFill>
            </a:endParaRPr>
          </a:p>
        </p:txBody>
      </p:sp>
      <p:pic>
        <p:nvPicPr>
          <p:cNvPr id="10" name="Picture 9" descr="Amygdala.png"/>
          <p:cNvPicPr>
            <a:picLocks noChangeAspect="1"/>
          </p:cNvPicPr>
          <p:nvPr/>
        </p:nvPicPr>
        <p:blipFill>
          <a:blip r:embed="rId5">
            <a:duotone>
              <a:schemeClr val="accent4">
                <a:shade val="45000"/>
                <a:satMod val="135000"/>
              </a:schemeClr>
              <a:prstClr val="white"/>
            </a:duotone>
          </a:blip>
          <a:stretch>
            <a:fillRect/>
          </a:stretch>
        </p:blipFill>
        <p:spPr>
          <a:xfrm rot="19424437">
            <a:off x="2834343" y="3544365"/>
            <a:ext cx="1505223" cy="1831753"/>
          </a:xfrm>
          <a:prstGeom prst="rect">
            <a:avLst/>
          </a:prstGeom>
        </p:spPr>
      </p:pic>
      <p:pic>
        <p:nvPicPr>
          <p:cNvPr id="11" name="Picture 10" descr="Hippocampus.png"/>
          <p:cNvPicPr>
            <a:picLocks noChangeAspect="1"/>
          </p:cNvPicPr>
          <p:nvPr/>
        </p:nvPicPr>
        <p:blipFill>
          <a:blip r:embed="rId6">
            <a:duotone>
              <a:schemeClr val="accent4">
                <a:shade val="45000"/>
                <a:satMod val="135000"/>
              </a:schemeClr>
              <a:prstClr val="white"/>
            </a:duotone>
          </a:blip>
          <a:stretch>
            <a:fillRect/>
          </a:stretch>
        </p:blipFill>
        <p:spPr>
          <a:xfrm rot="2059843">
            <a:off x="4992606" y="3677752"/>
            <a:ext cx="1392253" cy="1651417"/>
          </a:xfrm>
          <a:prstGeom prst="rect">
            <a:avLst/>
          </a:prstGeom>
          <a:solidFill>
            <a:schemeClr val="bg1"/>
          </a:solidFill>
        </p:spPr>
      </p:pic>
      <p:sp>
        <p:nvSpPr>
          <p:cNvPr id="11271" name="TextBox 14"/>
          <p:cNvSpPr txBox="1">
            <a:spLocks noChangeArrowheads="1"/>
          </p:cNvSpPr>
          <p:nvPr/>
        </p:nvSpPr>
        <p:spPr bwMode="auto">
          <a:xfrm>
            <a:off x="4495800" y="4038600"/>
            <a:ext cx="533400" cy="523875"/>
          </a:xfrm>
          <a:prstGeom prst="rect">
            <a:avLst/>
          </a:prstGeom>
          <a:solidFill>
            <a:schemeClr val="bg1">
              <a:alpha val="0"/>
            </a:schemeClr>
          </a:solidFill>
          <a:ln w="9525">
            <a:noFill/>
            <a:miter lim="800000"/>
            <a:headEnd/>
            <a:tailEnd/>
          </a:ln>
        </p:spPr>
        <p:txBody>
          <a:bodyPr>
            <a:spAutoFit/>
          </a:bodyPr>
          <a:lstStyle/>
          <a:p>
            <a:r>
              <a:rPr lang="en-US" sz="2800">
                <a:solidFill>
                  <a:srgbClr val="0070C0"/>
                </a:solidFill>
                <a:latin typeface="Calibri" pitchFamily="34" charset="0"/>
              </a:rPr>
              <a:t>in</a:t>
            </a:r>
          </a:p>
        </p:txBody>
      </p:sp>
      <p:sp>
        <p:nvSpPr>
          <p:cNvPr id="11272" name="TextBox 15"/>
          <p:cNvSpPr txBox="1">
            <a:spLocks noChangeArrowheads="1"/>
          </p:cNvSpPr>
          <p:nvPr/>
        </p:nvSpPr>
        <p:spPr bwMode="auto">
          <a:xfrm>
            <a:off x="990600" y="0"/>
            <a:ext cx="3200400" cy="276225"/>
          </a:xfrm>
          <a:prstGeom prst="rect">
            <a:avLst/>
          </a:prstGeom>
          <a:noFill/>
          <a:ln w="9525">
            <a:noFill/>
            <a:miter lim="800000"/>
            <a:headEnd/>
            <a:tailEnd/>
          </a:ln>
        </p:spPr>
        <p:txBody>
          <a:bodyPr>
            <a:spAutoFit/>
          </a:bodyPr>
          <a:lstStyle/>
          <a:p>
            <a:r>
              <a:rPr lang="en-US" sz="1200">
                <a:latin typeface="Calibri" pitchFamily="34" charset="0"/>
              </a:rPr>
              <a:t>Copyright </a:t>
            </a:r>
            <a:r>
              <a:rPr lang="en-US" sz="1200">
                <a:latin typeface="Times New Roman" pitchFamily="18" charset="0"/>
                <a:cs typeface="Times New Roman" pitchFamily="18" charset="0"/>
              </a:rPr>
              <a:t>© </a:t>
            </a:r>
            <a:r>
              <a:rPr lang="en-US" sz="1200">
                <a:latin typeface="Calibri" pitchFamily="34" charset="0"/>
              </a:rPr>
              <a:t>IU Conscience Project, 2009</a:t>
            </a:r>
          </a:p>
        </p:txBody>
      </p:sp>
      <p:sp useBgFill="1">
        <p:nvSpPr>
          <p:cNvPr id="11273" name="TextBox 13"/>
          <p:cNvSpPr txBox="1">
            <a:spLocks noChangeArrowheads="1"/>
          </p:cNvSpPr>
          <p:nvPr/>
        </p:nvSpPr>
        <p:spPr bwMode="auto">
          <a:xfrm>
            <a:off x="2362200" y="1371600"/>
            <a:ext cx="4038600" cy="523875"/>
          </a:xfrm>
          <a:prstGeom prst="rect">
            <a:avLst/>
          </a:prstGeom>
          <a:ln w="9525">
            <a:noFill/>
            <a:miter lim="800000"/>
            <a:headEnd/>
            <a:tailEnd/>
          </a:ln>
        </p:spPr>
        <p:txBody>
          <a:bodyPr>
            <a:spAutoFit/>
          </a:bodyPr>
          <a:lstStyle/>
          <a:p>
            <a:r>
              <a:rPr lang="en-US" sz="2800">
                <a:latin typeface="Calibri" pitchFamily="34" charset="0"/>
              </a:rPr>
              <a:t>                  </a:t>
            </a:r>
            <a:r>
              <a:rPr lang="en-US" sz="2800">
                <a:solidFill>
                  <a:schemeClr val="accent2"/>
                </a:solidFill>
                <a:latin typeface="Calibri" pitchFamily="34" charset="0"/>
              </a:rPr>
              <a:t>Signatures</a:t>
            </a:r>
          </a:p>
        </p:txBody>
      </p:sp>
      <p:pic>
        <p:nvPicPr>
          <p:cNvPr id="8" name="Picture 4" descr="C:\Program Files\PhotoDeluxe HE 3.0\EZPhoto\IMAGERY\Conscience Celebration Illustrations\Conscience Pathways.jpg"/>
          <p:cNvPicPr>
            <a:picLocks noChangeAspect="1" noChangeArrowheads="1"/>
          </p:cNvPicPr>
          <p:nvPr/>
        </p:nvPicPr>
        <p:blipFill>
          <a:blip r:embed="rId7"/>
          <a:srcRect/>
          <a:stretch>
            <a:fillRect/>
          </a:stretch>
        </p:blipFill>
        <p:spPr bwMode="auto">
          <a:xfrm rot="20634157">
            <a:off x="6706495" y="1611131"/>
            <a:ext cx="2107012" cy="2681847"/>
          </a:xfrm>
          <a:prstGeom prst="rect">
            <a:avLst/>
          </a:prstGeom>
          <a:noFill/>
          <a:effectLst>
            <a:innerShdw blurRad="635000">
              <a:schemeClr val="accent4"/>
            </a:innerShdw>
          </a:effectLst>
        </p:spPr>
      </p:pic>
      <p:pic>
        <p:nvPicPr>
          <p:cNvPr id="4" name="Picture 6" descr="C:\My Documents\Matt's Work\Conscience\Slides &amp; Illustrations\Brain Conscience #2.jpg"/>
          <p:cNvPicPr>
            <a:picLocks noChangeAspect="1" noChangeArrowheads="1"/>
          </p:cNvPicPr>
          <p:nvPr/>
        </p:nvPicPr>
        <p:blipFill>
          <a:blip r:embed="rId8" cstate="print"/>
          <a:srcRect/>
          <a:stretch>
            <a:fillRect/>
          </a:stretch>
        </p:blipFill>
        <p:spPr bwMode="auto">
          <a:xfrm rot="856832">
            <a:off x="600426" y="1644531"/>
            <a:ext cx="2037474" cy="2807376"/>
          </a:xfrm>
          <a:prstGeom prst="rect">
            <a:avLst/>
          </a:prstGeom>
          <a:noFill/>
          <a:effectLst>
            <a:innerShdw blurRad="635000">
              <a:schemeClr val="accent4"/>
            </a:innerShdw>
          </a:effectLst>
        </p:spPr>
      </p:pic>
      <p:sp useBgFill="1">
        <p:nvSpPr>
          <p:cNvPr id="11276" name="TextBox 12"/>
          <p:cNvSpPr txBox="1">
            <a:spLocks noChangeArrowheads="1"/>
          </p:cNvSpPr>
          <p:nvPr/>
        </p:nvSpPr>
        <p:spPr bwMode="auto">
          <a:xfrm>
            <a:off x="2819400" y="5638800"/>
            <a:ext cx="4114800" cy="523875"/>
          </a:xfrm>
          <a:prstGeom prst="rect">
            <a:avLst/>
          </a:prstGeom>
          <a:ln w="9525">
            <a:noFill/>
            <a:miter lim="800000"/>
            <a:headEnd/>
            <a:tailEnd/>
          </a:ln>
        </p:spPr>
        <p:txBody>
          <a:bodyPr>
            <a:spAutoFit/>
          </a:bodyPr>
          <a:lstStyle/>
          <a:p>
            <a:r>
              <a:rPr lang="en-US" sz="2800">
                <a:solidFill>
                  <a:srgbClr val="0070C0"/>
                </a:solidFill>
                <a:latin typeface="Calibri" pitchFamily="34" charset="0"/>
              </a:rPr>
              <a:t>Brain Regions of Interest</a:t>
            </a:r>
          </a:p>
        </p:txBody>
      </p:sp>
      <p:pic>
        <p:nvPicPr>
          <p:cNvPr id="9" name="Picture 4" descr="C:\My Documents\Matt's Work\Conscience\Slides &amp; Illustrations\Brain Conscience.jpg"/>
          <p:cNvPicPr>
            <a:picLocks noChangeAspect="1" noChangeArrowheads="1"/>
          </p:cNvPicPr>
          <p:nvPr/>
        </p:nvPicPr>
        <p:blipFill>
          <a:blip r:embed="rId9" cstate="print"/>
          <a:srcRect/>
          <a:stretch>
            <a:fillRect/>
          </a:stretch>
        </p:blipFill>
        <p:spPr bwMode="auto">
          <a:xfrm>
            <a:off x="6934200" y="4572000"/>
            <a:ext cx="1371600" cy="2074205"/>
          </a:xfrm>
          <a:prstGeom prst="rect">
            <a:avLst/>
          </a:prstGeom>
          <a:noFill/>
          <a:effectLst>
            <a:innerShdw blurRad="635000">
              <a:schemeClr val="accent4"/>
            </a:innerShdw>
          </a:effectLst>
        </p:spPr>
      </p:pic>
      <p:sp>
        <p:nvSpPr>
          <p:cNvPr id="11278" name="TextBox 16"/>
          <p:cNvSpPr txBox="1">
            <a:spLocks noChangeArrowheads="1"/>
          </p:cNvSpPr>
          <p:nvPr/>
        </p:nvSpPr>
        <p:spPr bwMode="auto">
          <a:xfrm>
            <a:off x="2819400" y="6248400"/>
            <a:ext cx="3810000" cy="366713"/>
          </a:xfrm>
          <a:prstGeom prst="rect">
            <a:avLst/>
          </a:prstGeom>
          <a:noFill/>
          <a:ln w="9525">
            <a:noFill/>
            <a:miter lim="800000"/>
            <a:headEnd/>
            <a:tailEnd/>
          </a:ln>
        </p:spPr>
        <p:txBody>
          <a:bodyPr>
            <a:spAutoFit/>
          </a:bodyPr>
          <a:lstStyle/>
          <a:p>
            <a:r>
              <a:rPr lang="en-US">
                <a:solidFill>
                  <a:schemeClr val="accent2"/>
                </a:solidFill>
                <a:latin typeface="Calibri" pitchFamily="34" charset="0"/>
              </a:rPr>
              <a:t>  with  special  reference to ‘A Lady’ </a:t>
            </a: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evel 4"/>
          <p:cNvSpPr/>
          <p:nvPr/>
        </p:nvSpPr>
        <p:spPr>
          <a:xfrm>
            <a:off x="990600" y="304800"/>
            <a:ext cx="7239000" cy="6172200"/>
          </a:xfrm>
          <a:prstGeom prst="bevel">
            <a:avLst>
              <a:gd name="adj" fmla="val 13606"/>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4098" name="Picture 2" descr="Volitional Conscience"/>
          <p:cNvPicPr>
            <a:picLocks noChangeAspect="1" noChangeArrowheads="1"/>
          </p:cNvPicPr>
          <p:nvPr/>
        </p:nvPicPr>
        <p:blipFill>
          <a:blip r:embed="rId3">
            <a:duotone>
              <a:schemeClr val="accent4">
                <a:shade val="45000"/>
                <a:satMod val="135000"/>
              </a:schemeClr>
              <a:prstClr val="white"/>
            </a:duotone>
          </a:blip>
          <a:srcRect l="7423" t="18150" b="18321"/>
          <a:stretch>
            <a:fillRect/>
          </a:stretch>
        </p:blipFill>
        <p:spPr bwMode="auto">
          <a:xfrm>
            <a:off x="1828800" y="1143000"/>
            <a:ext cx="5562600" cy="4495800"/>
          </a:xfrm>
          <a:prstGeom prst="rect">
            <a:avLst/>
          </a:prstGeom>
          <a:noFill/>
          <a:effectLst>
            <a:innerShdw blurRad="635000">
              <a:schemeClr val="accent4"/>
            </a:innerShdw>
          </a:effectLst>
        </p:spPr>
      </p:pic>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l="100000" b="100000"/>
            </a:path>
            <a:tileRect t="-100000" r="-100000"/>
          </a:gradFill>
          <a:ln/>
        </p:spPr>
        <p:txBody>
          <a:bodyPr rtlCol="0">
            <a:noAutofit/>
          </a:bodyPr>
          <a:lstStyle/>
          <a:p>
            <a:pPr fontAlgn="auto">
              <a:spcAft>
                <a:spcPts val="0"/>
              </a:spcAft>
              <a:defRPr/>
            </a:pPr>
            <a:r>
              <a:rPr lang="en-US" sz="3200" dirty="0" smtClean="0"/>
              <a:t>Moral Imagination and Cognitive Science</a:t>
            </a:r>
            <a:endParaRPr lang="en-US" sz="3200" dirty="0"/>
          </a:p>
        </p:txBody>
      </p:sp>
      <p:sp>
        <p:nvSpPr>
          <p:cNvPr id="3" name="Content Placeholder 2"/>
          <p:cNvSpPr>
            <a:spLocks noGrp="1"/>
          </p:cNvSpPr>
          <p:nvPr>
            <p:ph idx="1"/>
          </p:nvPr>
        </p:nvSpPr>
        <p:spPr>
          <a:gradFill flip="none" rotWithShape="1">
            <a:gsLst>
              <a:gs pos="0">
                <a:schemeClr val="accent4">
                  <a:tint val="66000"/>
                  <a:satMod val="160000"/>
                </a:schemeClr>
              </a:gs>
              <a:gs pos="50000">
                <a:schemeClr val="accent4">
                  <a:tint val="44500"/>
                  <a:satMod val="160000"/>
                </a:schemeClr>
              </a:gs>
              <a:gs pos="100000">
                <a:schemeClr val="accent4">
                  <a:tint val="23500"/>
                  <a:satMod val="160000"/>
                </a:schemeClr>
              </a:gs>
            </a:gsLst>
            <a:lin ang="2700000" scaled="1"/>
            <a:tileRect/>
          </a:gradFill>
        </p:spPr>
        <p:txBody>
          <a:bodyPr rtlCol="0">
            <a:normAutofit/>
          </a:bodyPr>
          <a:lstStyle/>
          <a:p>
            <a:pPr fontAlgn="auto">
              <a:spcAft>
                <a:spcPts val="0"/>
              </a:spcAft>
              <a:buFont typeface="Arial" pitchFamily="34" charset="0"/>
              <a:buNone/>
              <a:defRPr/>
            </a:pPr>
            <a:r>
              <a:rPr lang="en-US" sz="2400" dirty="0" smtClean="0"/>
              <a:t>Prototypes in Moral Deliberations</a:t>
            </a:r>
          </a:p>
          <a:p>
            <a:pPr fontAlgn="auto">
              <a:spcAft>
                <a:spcPts val="0"/>
              </a:spcAft>
              <a:defRPr/>
            </a:pPr>
            <a:r>
              <a:rPr lang="en-US" sz="1400" dirty="0" smtClean="0"/>
              <a:t>Represent experientially basic types of situations</a:t>
            </a:r>
          </a:p>
          <a:p>
            <a:pPr fontAlgn="auto">
              <a:spcAft>
                <a:spcPts val="0"/>
              </a:spcAft>
              <a:defRPr/>
            </a:pPr>
            <a:r>
              <a:rPr lang="en-US" sz="1400" dirty="0" smtClean="0"/>
              <a:t>Carry with them the affective dimensions of the concrete situations in which they arise</a:t>
            </a:r>
          </a:p>
          <a:p>
            <a:pPr fontAlgn="auto">
              <a:spcAft>
                <a:spcPts val="0"/>
              </a:spcAft>
              <a:defRPr/>
            </a:pPr>
            <a:r>
              <a:rPr lang="en-US" sz="1400" dirty="0" smtClean="0"/>
              <a:t>Are malleable and flexible</a:t>
            </a:r>
          </a:p>
          <a:p>
            <a:pPr fontAlgn="auto">
              <a:spcAft>
                <a:spcPts val="0"/>
              </a:spcAft>
              <a:defRPr/>
            </a:pPr>
            <a:r>
              <a:rPr lang="en-US" sz="1400" dirty="0" smtClean="0"/>
              <a:t>Have meaning, point, and force that depend on the various narrative contexts in which they are embedded</a:t>
            </a:r>
          </a:p>
          <a:p>
            <a:pPr fontAlgn="auto">
              <a:spcAft>
                <a:spcPts val="0"/>
              </a:spcAft>
              <a:defRPr/>
            </a:pPr>
            <a:r>
              <a:rPr lang="en-US" sz="1400" dirty="0" smtClean="0"/>
              <a:t>Will be the basis for whatever moral principals we have</a:t>
            </a:r>
          </a:p>
          <a:p>
            <a:pPr fontAlgn="auto">
              <a:spcAft>
                <a:spcPts val="0"/>
              </a:spcAft>
              <a:defRPr/>
            </a:pPr>
            <a:r>
              <a:rPr lang="en-US" sz="1400" dirty="0" smtClean="0"/>
              <a:t>In their imaginative use play a central part of our moral development </a:t>
            </a:r>
          </a:p>
          <a:p>
            <a:pPr fontAlgn="auto">
              <a:spcAft>
                <a:spcPts val="0"/>
              </a:spcAft>
              <a:buFont typeface="Arial" pitchFamily="34" charset="0"/>
              <a:buNone/>
              <a:defRPr/>
            </a:pPr>
            <a:r>
              <a:rPr lang="en-US" sz="2000" dirty="0" smtClean="0"/>
              <a:t>	</a:t>
            </a:r>
          </a:p>
          <a:p>
            <a:pPr fontAlgn="auto">
              <a:spcAft>
                <a:spcPts val="0"/>
              </a:spcAft>
              <a:buFont typeface="Arial" pitchFamily="34" charset="0"/>
              <a:buNone/>
              <a:defRPr/>
            </a:pPr>
            <a:r>
              <a:rPr lang="en-US" sz="2000" dirty="0" smtClean="0"/>
              <a:t>	</a:t>
            </a:r>
          </a:p>
          <a:p>
            <a:pPr fontAlgn="auto">
              <a:spcAft>
                <a:spcPts val="0"/>
              </a:spcAft>
              <a:buFont typeface="Arial" pitchFamily="34" charset="0"/>
              <a:buNone/>
              <a:defRPr/>
            </a:pPr>
            <a:endParaRPr lang="en-US" sz="2000" dirty="0" smtClean="0"/>
          </a:p>
          <a:p>
            <a:pPr fontAlgn="auto">
              <a:spcAft>
                <a:spcPts val="0"/>
              </a:spcAft>
              <a:buFont typeface="Arial" pitchFamily="34" charset="0"/>
              <a:buNone/>
              <a:defRPr/>
            </a:pPr>
            <a:r>
              <a:rPr lang="en-US" sz="1400" dirty="0" smtClean="0"/>
              <a:t>Mark  Johnson (1993): </a:t>
            </a:r>
            <a:r>
              <a:rPr lang="en-US" sz="1400" b="1" dirty="0" smtClean="0"/>
              <a:t>Moral Imagination</a:t>
            </a:r>
            <a:r>
              <a:rPr lang="en-US" sz="1400" dirty="0" smtClean="0"/>
              <a:t>, University of Chicago Press, Chicago.</a:t>
            </a:r>
          </a:p>
          <a:p>
            <a:pPr fontAlgn="auto">
              <a:spcAft>
                <a:spcPts val="0"/>
              </a:spcAft>
              <a:defRPr/>
            </a:pPr>
            <a:endParaRPr lang="en-US" sz="2800" dirty="0" smtClean="0"/>
          </a:p>
          <a:p>
            <a:pPr fontAlgn="auto">
              <a:spcAft>
                <a:spcPts val="0"/>
              </a:spcAft>
              <a:defRPr/>
            </a:pPr>
            <a:endParaRPr lang="en-US" sz="2400" dirty="0"/>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0" y="381000"/>
            <a:ext cx="2627313" cy="106680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t="100000" r="100000"/>
            </a:path>
            <a:tileRect l="-100000" b="-100000"/>
          </a:gradFill>
          <a:ln/>
        </p:spPr>
        <p:txBody>
          <a:bodyPr>
            <a:normAutofit fontScale="90000"/>
          </a:bodyPr>
          <a:lstStyle/>
          <a:p>
            <a:r>
              <a:rPr lang="en-US" sz="1300" smtClean="0"/>
              <a:t/>
            </a:r>
            <a:br>
              <a:rPr lang="en-US" sz="1300" smtClean="0"/>
            </a:br>
            <a:r>
              <a:rPr lang="en-US" sz="1300" smtClean="0"/>
              <a:t>                                                                     </a:t>
            </a:r>
            <a:br>
              <a:rPr lang="en-US" sz="1300" smtClean="0"/>
            </a:br>
            <a:r>
              <a:rPr lang="en-US" sz="1400" smtClean="0"/>
              <a:t> </a:t>
            </a:r>
            <a:r>
              <a:rPr lang="en-US" smtClean="0"/>
              <a:t>Pride and Prejudice</a:t>
            </a:r>
            <a:r>
              <a:rPr lang="en-US" sz="1600" smtClean="0"/>
              <a:t/>
            </a:r>
            <a:br>
              <a:rPr lang="en-US" sz="1600" smtClean="0"/>
            </a:br>
            <a:r>
              <a:rPr lang="en-US" sz="1600" smtClean="0"/>
              <a:t/>
            </a:r>
            <a:br>
              <a:rPr lang="en-US" sz="1600" smtClean="0"/>
            </a:br>
            <a:endParaRPr lang="en-US" sz="1400" i="1" smtClean="0"/>
          </a:p>
        </p:txBody>
      </p:sp>
      <p:pic>
        <p:nvPicPr>
          <p:cNvPr id="6" name="Content Placeholder 5" descr="CassandraAusten-JaneAusten%28c_1810%29reversed.jpg"/>
          <p:cNvPicPr>
            <a:picLocks noGrp="1" noChangeAspect="1"/>
          </p:cNvPicPr>
          <p:nvPr>
            <p:ph idx="1"/>
          </p:nvPr>
        </p:nvPicPr>
        <p:blipFill>
          <a:blip r:embed="rId3">
            <a:duotone>
              <a:schemeClr val="accent2">
                <a:shade val="45000"/>
                <a:satMod val="135000"/>
              </a:schemeClr>
              <a:prstClr val="white"/>
            </a:duotone>
          </a:blip>
          <a:stretch>
            <a:fillRect/>
          </a:stretch>
        </p:blipFill>
        <p:spPr>
          <a:xfrm>
            <a:off x="4876799" y="1678978"/>
            <a:ext cx="3286125" cy="3984427"/>
          </a:xfrm>
          <a:solidFill>
            <a:srgbClr val="7030A0"/>
          </a:solidFill>
        </p:spPr>
      </p:pic>
      <p:sp>
        <p:nvSpPr>
          <p:cNvPr id="5" name="Text Placeholder 4"/>
          <p:cNvSpPr>
            <a:spLocks noGrp="1"/>
          </p:cNvSpPr>
          <p:nvPr>
            <p:ph type="body" sz="half" idx="2"/>
          </p:nvPr>
        </p:nvSpPr>
        <p:spPr>
          <a:xfrm>
            <a:off x="304800" y="228600"/>
            <a:ext cx="4267200" cy="5453063"/>
          </a:xfr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3500000" scaled="1"/>
            <a:tileRect/>
          </a:gradFill>
        </p:spPr>
        <p:txBody>
          <a:bodyPr rtlCol="0">
            <a:normAutofit/>
          </a:bodyPr>
          <a:lstStyle/>
          <a:p>
            <a:pPr fontAlgn="auto">
              <a:spcAft>
                <a:spcPts val="0"/>
              </a:spcAft>
              <a:defRPr/>
            </a:pPr>
            <a:r>
              <a:rPr lang="en-US" dirty="0" smtClean="0"/>
              <a:t> </a:t>
            </a:r>
            <a:endParaRPr lang="en-US" u="sng" dirty="0" smtClean="0"/>
          </a:p>
          <a:p>
            <a:pPr fontAlgn="auto">
              <a:spcAft>
                <a:spcPts val="0"/>
              </a:spcAft>
              <a:defRPr/>
            </a:pPr>
            <a:r>
              <a:rPr lang="en-US" u="sng" dirty="0" smtClean="0"/>
              <a:t>Miss </a:t>
            </a:r>
            <a:r>
              <a:rPr lang="en-US" u="sng" dirty="0" err="1" smtClean="0"/>
              <a:t>Bennet</a:t>
            </a:r>
            <a:r>
              <a:rPr lang="en-US" u="sng" dirty="0" smtClean="0"/>
              <a:t> and Mr. Darcy. At the Ball at </a:t>
            </a:r>
            <a:r>
              <a:rPr lang="en-US" u="sng" dirty="0" err="1" smtClean="0"/>
              <a:t>Netherfield</a:t>
            </a:r>
            <a:r>
              <a:rPr lang="en-US" u="sng" dirty="0" smtClean="0"/>
              <a:t> . </a:t>
            </a:r>
          </a:p>
          <a:p>
            <a:pPr fontAlgn="auto">
              <a:spcAft>
                <a:spcPts val="0"/>
              </a:spcAft>
              <a:defRPr/>
            </a:pPr>
            <a:endParaRPr lang="en-US" dirty="0" smtClean="0"/>
          </a:p>
          <a:p>
            <a:pPr fontAlgn="auto">
              <a:spcAft>
                <a:spcPts val="0"/>
              </a:spcAft>
              <a:defRPr/>
            </a:pPr>
            <a:r>
              <a:rPr lang="en-US" dirty="0" smtClean="0"/>
              <a:t>“May I ask to what these questions tend?”</a:t>
            </a:r>
          </a:p>
          <a:p>
            <a:pPr fontAlgn="auto">
              <a:spcAft>
                <a:spcPts val="0"/>
              </a:spcAft>
              <a:defRPr/>
            </a:pPr>
            <a:r>
              <a:rPr lang="en-US" dirty="0" smtClean="0"/>
              <a:t>   “ Merely to the illustration of </a:t>
            </a:r>
            <a:r>
              <a:rPr lang="en-US" i="1" dirty="0" smtClean="0"/>
              <a:t>your </a:t>
            </a:r>
            <a:r>
              <a:rPr lang="en-US" dirty="0" smtClean="0"/>
              <a:t>character,” said she, endeavoring to shake off her gravity. “I am trying to make it out.”</a:t>
            </a:r>
          </a:p>
          <a:p>
            <a:pPr fontAlgn="auto">
              <a:spcAft>
                <a:spcPts val="0"/>
              </a:spcAft>
              <a:defRPr/>
            </a:pPr>
            <a:r>
              <a:rPr lang="en-US" dirty="0" smtClean="0"/>
              <a:t>  “And what is your success?”</a:t>
            </a:r>
          </a:p>
          <a:p>
            <a:pPr fontAlgn="auto">
              <a:spcAft>
                <a:spcPts val="0"/>
              </a:spcAft>
              <a:defRPr/>
            </a:pPr>
            <a:r>
              <a:rPr lang="en-US" dirty="0" smtClean="0"/>
              <a:t>She shook her head, “I do not get on at all. I hear such different accounts of you as puzzle me exceedingly.”</a:t>
            </a:r>
          </a:p>
          <a:p>
            <a:pPr fontAlgn="auto">
              <a:spcAft>
                <a:spcPts val="0"/>
              </a:spcAft>
              <a:defRPr/>
            </a:pPr>
            <a:r>
              <a:rPr lang="en-US" dirty="0" smtClean="0"/>
              <a:t>  “ I can readily believe,” answered he gravely, “ that reports may vary greatly with respect to me; and I could wish, Miss </a:t>
            </a:r>
            <a:r>
              <a:rPr lang="en-US" dirty="0" err="1" smtClean="0"/>
              <a:t>Bennet</a:t>
            </a:r>
            <a:r>
              <a:rPr lang="en-US" dirty="0" smtClean="0"/>
              <a:t>, that you would not to sketch my character at the present moment, as there is reason to fear that the performance would reflect no credit on either.”</a:t>
            </a:r>
          </a:p>
          <a:p>
            <a:pPr fontAlgn="auto">
              <a:spcAft>
                <a:spcPts val="0"/>
              </a:spcAft>
              <a:defRPr/>
            </a:pPr>
            <a:r>
              <a:rPr lang="en-US" dirty="0" smtClean="0"/>
              <a:t>  “But if I do not take your likeness now, I may never have another opportunity.”</a:t>
            </a:r>
          </a:p>
          <a:p>
            <a:pPr fontAlgn="auto">
              <a:spcAft>
                <a:spcPts val="0"/>
              </a:spcAft>
              <a:defRPr/>
            </a:pPr>
            <a:endParaRPr lang="en-US" dirty="0"/>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p:txBody>
          <a:bodyPr/>
          <a:lstStyle/>
          <a:p>
            <a:r>
              <a:rPr lang="en-US" sz="2400" smtClean="0"/>
              <a:t>Conceptualization of Conscience and Moral Imagination</a:t>
            </a:r>
            <a:br>
              <a:rPr lang="en-US" sz="2400" smtClean="0"/>
            </a:br>
            <a:r>
              <a:rPr lang="en-US" sz="2000" smtClean="0">
                <a:solidFill>
                  <a:schemeClr val="accent2"/>
                </a:solidFill>
              </a:rPr>
              <a:t>Stilwell Conscience Interview </a:t>
            </a:r>
            <a:r>
              <a:rPr lang="en-US" sz="2000" smtClean="0"/>
              <a:t>and </a:t>
            </a:r>
            <a:r>
              <a:rPr lang="en-US" sz="2000" smtClean="0">
                <a:solidFill>
                  <a:schemeClr val="accent1"/>
                </a:solidFill>
              </a:rPr>
              <a:t>IU Conscience Autobiography</a:t>
            </a:r>
            <a:endParaRPr lang="en-US" sz="2000" smtClean="0"/>
          </a:p>
        </p:txBody>
      </p:sp>
      <p:sp>
        <p:nvSpPr>
          <p:cNvPr id="3" name="Content Placeholder 2"/>
          <p:cNvSpPr>
            <a:spLocks noGrp="1"/>
          </p:cNvSpPr>
          <p:nvPr>
            <p:ph sz="half" idx="1"/>
          </p:nvPr>
        </p:nvSpPr>
        <p:spP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2700000" scaled="1"/>
            <a:tileRect/>
          </a:gradFill>
        </p:spPr>
        <p:txBody>
          <a:bodyPr>
            <a:normAutofit/>
          </a:bodyPr>
          <a:lstStyle/>
          <a:p>
            <a:pPr>
              <a:buFont typeface="Arial" pitchFamily="34" charset="0"/>
              <a:buNone/>
            </a:pPr>
            <a:r>
              <a:rPr lang="en-US" sz="1400" b="1" smtClean="0"/>
              <a:t>QUESTION 1: GENERAL DEFINITION</a:t>
            </a:r>
          </a:p>
          <a:p>
            <a:pPr>
              <a:buFont typeface="Arial" pitchFamily="34" charset="0"/>
              <a:buNone/>
            </a:pPr>
            <a:r>
              <a:rPr lang="en-US" sz="1400" smtClean="0"/>
              <a:t>Have you heard of the word, conscience? What</a:t>
            </a:r>
          </a:p>
          <a:p>
            <a:pPr>
              <a:buFont typeface="Arial" pitchFamily="34" charset="0"/>
              <a:buNone/>
            </a:pPr>
            <a:r>
              <a:rPr lang="en-US" sz="1400" smtClean="0"/>
              <a:t>is it? How does it work? It's alright to guess.</a:t>
            </a:r>
          </a:p>
          <a:p>
            <a:pPr>
              <a:buFont typeface="Arial" pitchFamily="34" charset="0"/>
              <a:buNone/>
            </a:pPr>
            <a:r>
              <a:rPr lang="en-US" sz="1400" smtClean="0"/>
              <a:t>(1st Alternate) Is there a part of a person that </a:t>
            </a:r>
          </a:p>
          <a:p>
            <a:pPr>
              <a:buFont typeface="Arial" pitchFamily="34" charset="0"/>
              <a:buNone/>
            </a:pPr>
            <a:r>
              <a:rPr lang="en-US" sz="1400" smtClean="0"/>
              <a:t>knows about right and wrong? good and bad? </a:t>
            </a:r>
          </a:p>
          <a:p>
            <a:pPr>
              <a:buFont typeface="Arial" pitchFamily="34" charset="0"/>
              <a:buNone/>
            </a:pPr>
            <a:r>
              <a:rPr lang="en-US" sz="1400" smtClean="0"/>
              <a:t>What is it? How does it work?</a:t>
            </a:r>
          </a:p>
          <a:p>
            <a:pPr>
              <a:buFont typeface="Arial" pitchFamily="34" charset="0"/>
              <a:buNone/>
            </a:pPr>
            <a:r>
              <a:rPr lang="en-US" sz="1400" smtClean="0"/>
              <a:t>(2nd Alternate) How does a person (boy/girl) </a:t>
            </a:r>
          </a:p>
          <a:p>
            <a:pPr>
              <a:buFont typeface="Arial" pitchFamily="34" charset="0"/>
              <a:buNone/>
            </a:pPr>
            <a:r>
              <a:rPr lang="en-US" sz="1400" smtClean="0"/>
              <a:t>know when s/he is being good? How does a </a:t>
            </a:r>
          </a:p>
          <a:p>
            <a:pPr>
              <a:buFont typeface="Arial" pitchFamily="34" charset="0"/>
              <a:buNone/>
            </a:pPr>
            <a:r>
              <a:rPr lang="en-US" sz="1400" smtClean="0"/>
              <a:t>Person (boy/girl) know when s/he is being bad? </a:t>
            </a:r>
          </a:p>
          <a:p>
            <a:pPr>
              <a:buFont typeface="Arial" pitchFamily="34" charset="0"/>
              <a:buNone/>
            </a:pPr>
            <a:r>
              <a:rPr lang="en-US" sz="1400" smtClean="0"/>
              <a:t>Would you give me an example of what you </a:t>
            </a:r>
          </a:p>
          <a:p>
            <a:pPr>
              <a:buFont typeface="Arial" pitchFamily="34" charset="0"/>
              <a:buNone/>
            </a:pPr>
            <a:r>
              <a:rPr lang="en-US" sz="1400" smtClean="0"/>
              <a:t>mean?</a:t>
            </a:r>
          </a:p>
          <a:p>
            <a:endParaRPr lang="en-US" sz="1400" smtClean="0"/>
          </a:p>
        </p:txBody>
      </p:sp>
      <p:sp>
        <p:nvSpPr>
          <p:cNvPr id="4" name="Content Placeholder 3"/>
          <p:cNvSpPr>
            <a:spLocks noGrp="1"/>
          </p:cNvSpPr>
          <p:nvPr>
            <p:ph sz="half" idx="2"/>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txBody>
          <a:bodyPr>
            <a:normAutofit/>
          </a:bodyPr>
          <a:lstStyle/>
          <a:p>
            <a:pPr>
              <a:buFont typeface="Arial" pitchFamily="34" charset="0"/>
              <a:buNone/>
            </a:pPr>
            <a:r>
              <a:rPr lang="en-US" sz="1400" b="1" smtClean="0"/>
              <a:t>QUESTION 1: GENERAL DEFINITION</a:t>
            </a:r>
          </a:p>
          <a:p>
            <a:pPr>
              <a:buFont typeface="Arial" pitchFamily="34" charset="0"/>
              <a:buNone/>
            </a:pPr>
            <a:r>
              <a:rPr lang="en-US" sz="1400" smtClean="0"/>
              <a:t>To begin, write about how you conceive of</a:t>
            </a:r>
          </a:p>
          <a:p>
            <a:pPr>
              <a:buFont typeface="Arial" pitchFamily="34" charset="0"/>
              <a:buNone/>
            </a:pPr>
            <a:r>
              <a:rPr lang="en-US" sz="1400" smtClean="0"/>
              <a:t>conscience. It's all right to speculate, draw </a:t>
            </a:r>
          </a:p>
          <a:p>
            <a:pPr>
              <a:buFont typeface="Arial" pitchFamily="34" charset="0"/>
              <a:buNone/>
            </a:pPr>
            <a:r>
              <a:rPr lang="en-US" sz="1400" smtClean="0"/>
              <a:t>analogies or use metaphors. What is it? How </a:t>
            </a:r>
          </a:p>
          <a:p>
            <a:pPr>
              <a:buFont typeface="Arial" pitchFamily="34" charset="0"/>
              <a:buNone/>
            </a:pPr>
            <a:r>
              <a:rPr lang="en-US" sz="1400" smtClean="0"/>
              <a:t>does it work?</a:t>
            </a: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4038600" cy="4525963"/>
          </a:xfr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5400000" scaled="1"/>
            <a:tileRect/>
          </a:gradFill>
        </p:spPr>
        <p:txBody>
          <a:bodyPr>
            <a:noAutofit/>
          </a:bodyPr>
          <a:lstStyle/>
          <a:p>
            <a:pPr>
              <a:buFont typeface="Arial" pitchFamily="34" charset="0"/>
              <a:buNone/>
            </a:pPr>
            <a:r>
              <a:rPr lang="en-US" sz="1400" b="1" smtClean="0"/>
              <a:t>QUESTION 2: PERSONAL DEFINITION</a:t>
            </a:r>
          </a:p>
          <a:p>
            <a:pPr>
              <a:buFont typeface="Arial" pitchFamily="34" charset="0"/>
              <a:buNone/>
            </a:pPr>
            <a:r>
              <a:rPr lang="en-US" sz="1400" smtClean="0"/>
              <a:t>Describe your own conscience and how it works</a:t>
            </a:r>
          </a:p>
          <a:p>
            <a:pPr>
              <a:buFont typeface="Arial" pitchFamily="34" charset="0"/>
              <a:buNone/>
            </a:pPr>
            <a:r>
              <a:rPr lang="en-US" sz="1400" smtClean="0"/>
              <a:t>Can you give another personal example?</a:t>
            </a:r>
          </a:p>
        </p:txBody>
      </p:sp>
      <p:sp>
        <p:nvSpPr>
          <p:cNvPr id="4" name="Content Placeholder 3"/>
          <p:cNvSpPr>
            <a:spLocks noGrp="1"/>
          </p:cNvSpPr>
          <p:nvPr>
            <p:ph sz="half" idx="2"/>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txBody>
          <a:bodyPr>
            <a:normAutofit/>
          </a:bodyPr>
          <a:lstStyle/>
          <a:p>
            <a:pPr>
              <a:lnSpc>
                <a:spcPct val="80000"/>
              </a:lnSpc>
              <a:buFont typeface="Arial" pitchFamily="34" charset="0"/>
              <a:buNone/>
            </a:pPr>
            <a:r>
              <a:rPr lang="en-US" sz="900" b="1" dirty="0" smtClean="0"/>
              <a:t>QUESTION 2: PERSONAL DEFINITION</a:t>
            </a:r>
          </a:p>
          <a:p>
            <a:pPr>
              <a:lnSpc>
                <a:spcPct val="80000"/>
              </a:lnSpc>
              <a:buFont typeface="Arial" pitchFamily="34" charset="0"/>
              <a:buNone/>
            </a:pPr>
            <a:r>
              <a:rPr lang="en-US" sz="900" dirty="0" smtClean="0"/>
              <a:t>Circle the numeral corresponding to what best describes you.</a:t>
            </a:r>
          </a:p>
          <a:p>
            <a:pPr>
              <a:lnSpc>
                <a:spcPct val="80000"/>
              </a:lnSpc>
              <a:buFont typeface="Arial" pitchFamily="34" charset="0"/>
              <a:buNone/>
            </a:pPr>
            <a:endParaRPr lang="en-US" sz="900" dirty="0" smtClean="0"/>
          </a:p>
          <a:p>
            <a:pPr>
              <a:lnSpc>
                <a:spcPct val="80000"/>
              </a:lnSpc>
              <a:buFont typeface="Arial" pitchFamily="34" charset="0"/>
              <a:buNone/>
            </a:pPr>
            <a:r>
              <a:rPr lang="en-US" sz="900" dirty="0" smtClean="0"/>
              <a:t>How comfortable are you responding to questions about your conscience?</a:t>
            </a:r>
          </a:p>
          <a:p>
            <a:pPr>
              <a:lnSpc>
                <a:spcPct val="80000"/>
              </a:lnSpc>
              <a:buFont typeface="Arial" pitchFamily="34" charset="0"/>
              <a:buNone/>
            </a:pPr>
            <a:r>
              <a:rPr lang="en-US" sz="900" dirty="0" smtClean="0"/>
              <a:t>	1	2	3	4	5</a:t>
            </a:r>
          </a:p>
          <a:p>
            <a:pPr>
              <a:lnSpc>
                <a:spcPct val="80000"/>
              </a:lnSpc>
              <a:buFont typeface="Arial" pitchFamily="34" charset="0"/>
              <a:buNone/>
            </a:pPr>
            <a:r>
              <a:rPr lang="en-US" sz="900" dirty="0" smtClean="0"/>
              <a:t>	Very Uncomfortable -----------------------------------------------Very Comfortable</a:t>
            </a:r>
          </a:p>
          <a:p>
            <a:pPr>
              <a:lnSpc>
                <a:spcPct val="80000"/>
              </a:lnSpc>
              <a:buFont typeface="Arial" pitchFamily="34" charset="0"/>
              <a:buNone/>
            </a:pPr>
            <a:r>
              <a:rPr lang="en-US" sz="900" dirty="0" smtClean="0"/>
              <a:t>	</a:t>
            </a:r>
          </a:p>
          <a:p>
            <a:pPr>
              <a:lnSpc>
                <a:spcPct val="80000"/>
              </a:lnSpc>
              <a:buFont typeface="Arial" pitchFamily="34" charset="0"/>
              <a:buNone/>
            </a:pPr>
            <a:r>
              <a:rPr lang="en-US" sz="900" dirty="0" smtClean="0"/>
              <a:t>How often do you think about the nature of your conscience?</a:t>
            </a:r>
          </a:p>
          <a:p>
            <a:pPr>
              <a:lnSpc>
                <a:spcPct val="80000"/>
              </a:lnSpc>
              <a:buFont typeface="Arial" pitchFamily="34" charset="0"/>
              <a:buNone/>
            </a:pPr>
            <a:r>
              <a:rPr lang="en-US" sz="900" dirty="0" smtClean="0"/>
              <a:t>	 1	2	3	4	5</a:t>
            </a:r>
          </a:p>
          <a:p>
            <a:pPr>
              <a:lnSpc>
                <a:spcPct val="80000"/>
              </a:lnSpc>
              <a:buFont typeface="Arial" pitchFamily="34" charset="0"/>
              <a:buNone/>
            </a:pPr>
            <a:r>
              <a:rPr lang="en-US" sz="900" dirty="0" smtClean="0"/>
              <a:t>            Not at all 	Seldom               Sometimes                    Often           Very Often</a:t>
            </a:r>
          </a:p>
          <a:p>
            <a:pPr>
              <a:lnSpc>
                <a:spcPct val="80000"/>
              </a:lnSpc>
              <a:buFontTx/>
              <a:buNone/>
            </a:pPr>
            <a:endParaRPr lang="en-US" sz="900" dirty="0" smtClean="0"/>
          </a:p>
          <a:p>
            <a:pPr>
              <a:lnSpc>
                <a:spcPct val="80000"/>
              </a:lnSpc>
              <a:buFontTx/>
              <a:buNone/>
            </a:pPr>
            <a:r>
              <a:rPr lang="en-US" sz="900" dirty="0" smtClean="0"/>
              <a:t>What about compared to your peers (other health professional students)?</a:t>
            </a:r>
          </a:p>
          <a:p>
            <a:pPr>
              <a:lnSpc>
                <a:spcPct val="80000"/>
              </a:lnSpc>
              <a:buFont typeface="Arial" pitchFamily="34" charset="0"/>
              <a:buNone/>
            </a:pPr>
            <a:r>
              <a:rPr lang="en-US" sz="900" dirty="0" smtClean="0"/>
              <a:t>	1	2	3	4	5 Much less    </a:t>
            </a:r>
            <a:r>
              <a:rPr lang="en-US" sz="900" dirty="0" err="1" smtClean="0"/>
              <a:t>Less</a:t>
            </a:r>
            <a:r>
              <a:rPr lang="en-US" sz="900" dirty="0" smtClean="0"/>
              <a:t>                      As often                           More           Much more </a:t>
            </a:r>
          </a:p>
          <a:p>
            <a:pPr>
              <a:lnSpc>
                <a:spcPct val="80000"/>
              </a:lnSpc>
              <a:buFontTx/>
              <a:buChar char="•"/>
            </a:pPr>
            <a:endParaRPr lang="en-US" sz="900" dirty="0" smtClean="0"/>
          </a:p>
          <a:p>
            <a:pPr>
              <a:lnSpc>
                <a:spcPct val="80000"/>
              </a:lnSpc>
              <a:buFontTx/>
              <a:buNone/>
            </a:pPr>
            <a:r>
              <a:rPr lang="en-US" sz="900" dirty="0" smtClean="0"/>
              <a:t>How often do you become concerned with matters of conscience in the form </a:t>
            </a:r>
          </a:p>
          <a:p>
            <a:pPr>
              <a:lnSpc>
                <a:spcPct val="80000"/>
              </a:lnSpc>
              <a:buFontTx/>
              <a:buNone/>
            </a:pPr>
            <a:r>
              <a:rPr lang="en-US" sz="900" dirty="0" smtClean="0"/>
              <a:t>right vs. wrong ?</a:t>
            </a:r>
          </a:p>
          <a:p>
            <a:pPr>
              <a:lnSpc>
                <a:spcPct val="80000"/>
              </a:lnSpc>
              <a:buFont typeface="Arial" pitchFamily="34" charset="0"/>
              <a:buNone/>
            </a:pPr>
            <a:r>
              <a:rPr lang="en-US" sz="900" dirty="0" smtClean="0"/>
              <a:t>             1	2	3	4	5</a:t>
            </a:r>
          </a:p>
          <a:p>
            <a:pPr>
              <a:lnSpc>
                <a:spcPct val="80000"/>
              </a:lnSpc>
              <a:buFont typeface="Arial" pitchFamily="34" charset="0"/>
              <a:buNone/>
            </a:pPr>
            <a:r>
              <a:rPr lang="en-US" sz="900" dirty="0" smtClean="0"/>
              <a:t>	 Not at all 	Seldom                 Sometimes                  Often          Very Often</a:t>
            </a:r>
          </a:p>
          <a:p>
            <a:pPr>
              <a:lnSpc>
                <a:spcPct val="80000"/>
              </a:lnSpc>
              <a:buFont typeface="Arial" pitchFamily="34" charset="0"/>
              <a:buNone/>
            </a:pPr>
            <a:endParaRPr lang="en-US" sz="900" dirty="0" smtClean="0"/>
          </a:p>
          <a:p>
            <a:pPr>
              <a:lnSpc>
                <a:spcPct val="80000"/>
              </a:lnSpc>
              <a:buFont typeface="Arial" pitchFamily="34" charset="0"/>
              <a:buNone/>
            </a:pPr>
            <a:r>
              <a:rPr lang="en-US" sz="900" dirty="0" smtClean="0"/>
              <a:t>What about compared to your peers?</a:t>
            </a:r>
          </a:p>
          <a:p>
            <a:pPr>
              <a:lnSpc>
                <a:spcPct val="80000"/>
              </a:lnSpc>
              <a:buFont typeface="Arial" pitchFamily="34" charset="0"/>
              <a:buNone/>
            </a:pPr>
            <a:r>
              <a:rPr lang="en-US" sz="900" dirty="0" smtClean="0"/>
              <a:t>	1	2	3    	4	5 Much less  </a:t>
            </a:r>
            <a:r>
              <a:rPr lang="en-US" sz="900" dirty="0" err="1" smtClean="0"/>
              <a:t>Less</a:t>
            </a:r>
            <a:r>
              <a:rPr lang="en-US" sz="900" dirty="0" smtClean="0"/>
              <a:t>                        As often                       More            Much more </a:t>
            </a:r>
          </a:p>
          <a:p>
            <a:pPr>
              <a:lnSpc>
                <a:spcPct val="80000"/>
              </a:lnSpc>
              <a:buFont typeface="Arial" pitchFamily="34" charset="0"/>
              <a:buNone/>
            </a:pPr>
            <a:endParaRPr lang="en-US" sz="900" dirty="0" smtClean="0"/>
          </a:p>
          <a:p>
            <a:pPr>
              <a:lnSpc>
                <a:spcPct val="80000"/>
              </a:lnSpc>
              <a:buFont typeface="Arial" pitchFamily="34" charset="0"/>
              <a:buNone/>
            </a:pPr>
            <a:r>
              <a:rPr lang="en-US" sz="900" dirty="0" smtClean="0"/>
              <a:t>How often do you become concerned with matters of conscience in the form </a:t>
            </a:r>
          </a:p>
          <a:p>
            <a:pPr>
              <a:lnSpc>
                <a:spcPct val="80000"/>
              </a:lnSpc>
              <a:buFont typeface="Arial" pitchFamily="34" charset="0"/>
              <a:buNone/>
            </a:pPr>
            <a:r>
              <a:rPr lang="en-US" sz="900" dirty="0" smtClean="0"/>
              <a:t>of right vs. right (moral dilemmas)?</a:t>
            </a:r>
          </a:p>
          <a:p>
            <a:pPr>
              <a:lnSpc>
                <a:spcPct val="80000"/>
              </a:lnSpc>
              <a:buFont typeface="Arial" pitchFamily="34" charset="0"/>
              <a:buNone/>
            </a:pPr>
            <a:r>
              <a:rPr lang="en-US" sz="900" dirty="0" smtClean="0"/>
              <a:t>	1	2	3	4	5</a:t>
            </a:r>
          </a:p>
          <a:p>
            <a:pPr>
              <a:lnSpc>
                <a:spcPct val="80000"/>
              </a:lnSpc>
              <a:buFont typeface="Arial" pitchFamily="34" charset="0"/>
              <a:buNone/>
            </a:pPr>
            <a:r>
              <a:rPr lang="en-US" sz="900" dirty="0" smtClean="0"/>
              <a:t>           Not at all 	Seldom                Sometimes                   Often           Very Often</a:t>
            </a:r>
          </a:p>
          <a:p>
            <a:pPr>
              <a:lnSpc>
                <a:spcPct val="80000"/>
              </a:lnSpc>
              <a:buFont typeface="Arial" pitchFamily="34" charset="0"/>
              <a:buNone/>
            </a:pPr>
            <a:endParaRPr lang="en-US" sz="900" dirty="0" smtClean="0"/>
          </a:p>
          <a:p>
            <a:pPr>
              <a:lnSpc>
                <a:spcPct val="80000"/>
              </a:lnSpc>
              <a:buFont typeface="Arial" pitchFamily="34" charset="0"/>
              <a:buNone/>
            </a:pPr>
            <a:r>
              <a:rPr lang="en-US" sz="900" dirty="0" smtClean="0"/>
              <a:t>What about compared to your peers?</a:t>
            </a:r>
          </a:p>
          <a:p>
            <a:pPr>
              <a:lnSpc>
                <a:spcPct val="80000"/>
              </a:lnSpc>
              <a:buFont typeface="Arial" pitchFamily="34" charset="0"/>
              <a:buNone/>
            </a:pPr>
            <a:r>
              <a:rPr lang="en-US" sz="900" dirty="0" smtClean="0"/>
              <a:t>	1	2	3	4	5 Much less    </a:t>
            </a:r>
            <a:r>
              <a:rPr lang="en-US" sz="900" dirty="0" err="1" smtClean="0"/>
              <a:t>Less</a:t>
            </a:r>
            <a:r>
              <a:rPr lang="en-US" sz="900" dirty="0" smtClean="0"/>
              <a:t>                         As  often                 More              Much more </a:t>
            </a:r>
          </a:p>
        </p:txBody>
      </p:sp>
      <p:sp>
        <p:nvSpPr>
          <p:cNvPr id="121860" name="Rectangle 4"/>
          <p:cNvSpPr>
            <a:spLocks noChangeArrowheads="1"/>
          </p:cNvSpPr>
          <p:nvPr/>
        </p:nvSpPr>
        <p:spPr bwMode="auto">
          <a:xfrm>
            <a:off x="685800" y="381000"/>
            <a:ext cx="8229600" cy="822325"/>
          </a:xfrm>
          <a:prstGeom prst="rect">
            <a:avLst/>
          </a:prstGeom>
          <a:noFill/>
          <a:ln w="9525">
            <a:noFill/>
            <a:miter lim="800000"/>
            <a:headEnd/>
            <a:tailEnd/>
          </a:ln>
        </p:spPr>
        <p:txBody>
          <a:bodyPr>
            <a:spAutoFit/>
          </a:bodyPr>
          <a:lstStyle/>
          <a:p>
            <a:r>
              <a:rPr lang="en-US" sz="2400">
                <a:latin typeface="Calibri" pitchFamily="34" charset="0"/>
              </a:rPr>
              <a:t>  Conceptualization of Conscience and Moral Imagination</a:t>
            </a:r>
            <a:br>
              <a:rPr lang="en-US" sz="2400">
                <a:latin typeface="Calibri" pitchFamily="34" charset="0"/>
              </a:rPr>
            </a:br>
            <a:r>
              <a:rPr lang="en-US" sz="2400">
                <a:latin typeface="Calibri" pitchFamily="34" charset="0"/>
              </a:rPr>
              <a:t>     </a:t>
            </a:r>
            <a:r>
              <a:rPr lang="en-US" sz="2000">
                <a:solidFill>
                  <a:schemeClr val="accent2"/>
                </a:solidFill>
                <a:latin typeface="Calibri" pitchFamily="34" charset="0"/>
              </a:rPr>
              <a:t>Stilwell Conscience Interview </a:t>
            </a:r>
            <a:r>
              <a:rPr lang="en-US" sz="2000">
                <a:latin typeface="Calibri" pitchFamily="34" charset="0"/>
              </a:rPr>
              <a:t>and </a:t>
            </a:r>
            <a:r>
              <a:rPr lang="en-US" sz="2000">
                <a:solidFill>
                  <a:schemeClr val="accent1"/>
                </a:solidFill>
                <a:latin typeface="Calibri" pitchFamily="34" charset="0"/>
              </a:rPr>
              <a:t>IU Conscience Autobiography</a:t>
            </a:r>
            <a:endParaRPr lang="en-US" sz="2000">
              <a:latin typeface="Calibri" pitchFamily="34" charset="0"/>
            </a:endParaRPr>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4038600" cy="4525963"/>
          </a:xfr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5400000" scaled="1"/>
            <a:tileRect/>
          </a:gradFill>
        </p:spPr>
        <p:txBody>
          <a:bodyPr rtlCol="0">
            <a:noAutofit/>
          </a:bodyPr>
          <a:lstStyle/>
          <a:p>
            <a:pPr fontAlgn="auto">
              <a:spcAft>
                <a:spcPts val="0"/>
              </a:spcAft>
              <a:buFont typeface="Arial" pitchFamily="34" charset="0"/>
              <a:buNone/>
              <a:defRPr/>
            </a:pPr>
            <a:r>
              <a:rPr lang="en-US" sz="1400" b="1" dirty="0" smtClean="0"/>
              <a:t>QUESTION 2: PERSONAL DEFINITION</a:t>
            </a:r>
          </a:p>
          <a:p>
            <a:pPr fontAlgn="auto">
              <a:spcAft>
                <a:spcPts val="0"/>
              </a:spcAft>
              <a:buFont typeface="Arial" pitchFamily="34" charset="0"/>
              <a:buNone/>
              <a:defRPr/>
            </a:pPr>
            <a:endParaRPr lang="en-US" sz="1400" dirty="0"/>
          </a:p>
        </p:txBody>
      </p:sp>
      <p:sp>
        <p:nvSpPr>
          <p:cNvPr id="4" name="Content Placeholder 3"/>
          <p:cNvSpPr>
            <a:spLocks noGrp="1"/>
          </p:cNvSpPr>
          <p:nvPr>
            <p:ph sz="half" idx="2"/>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txBody>
          <a:bodyPr>
            <a:normAutofit/>
          </a:bodyPr>
          <a:lstStyle/>
          <a:p>
            <a:pPr>
              <a:buFont typeface="Arial" pitchFamily="34" charset="0"/>
              <a:buNone/>
            </a:pPr>
            <a:r>
              <a:rPr lang="en-US" sz="1400" b="1" smtClean="0"/>
              <a:t>QUESTION 2: PERSONAL DEFINITION</a:t>
            </a:r>
          </a:p>
          <a:p>
            <a:pPr>
              <a:buFont typeface="Arial" pitchFamily="34" charset="0"/>
              <a:buNone/>
            </a:pPr>
            <a:r>
              <a:rPr lang="en-US" sz="1400" b="1" smtClean="0"/>
              <a:t>Describe your own conscience.</a:t>
            </a:r>
          </a:p>
          <a:p>
            <a:pPr>
              <a:buFont typeface="Arial" pitchFamily="34" charset="0"/>
              <a:buNone/>
            </a:pPr>
            <a:r>
              <a:rPr lang="en-US" sz="1400" smtClean="0"/>
              <a:t>Do you think of it as located in a particular part or  </a:t>
            </a:r>
          </a:p>
          <a:p>
            <a:pPr>
              <a:buFont typeface="Arial" pitchFamily="34" charset="0"/>
              <a:buNone/>
            </a:pPr>
            <a:r>
              <a:rPr lang="en-US" sz="1400" smtClean="0"/>
              <a:t>parts of your body? Which part(s)?</a:t>
            </a:r>
          </a:p>
          <a:p>
            <a:pPr>
              <a:buFont typeface="Arial" pitchFamily="34" charset="0"/>
              <a:buNone/>
            </a:pPr>
            <a:r>
              <a:rPr lang="en-US" sz="1400" smtClean="0"/>
              <a:t>How does your own conscience work? Give one </a:t>
            </a:r>
          </a:p>
          <a:p>
            <a:pPr>
              <a:buFont typeface="Arial" pitchFamily="34" charset="0"/>
              <a:buNone/>
            </a:pPr>
            <a:r>
              <a:rPr lang="en-US" sz="1400" smtClean="0"/>
              <a:t>ormore specific examples.</a:t>
            </a:r>
          </a:p>
        </p:txBody>
      </p:sp>
      <p:sp>
        <p:nvSpPr>
          <p:cNvPr id="122884" name="Rectangle 4"/>
          <p:cNvSpPr>
            <a:spLocks noChangeArrowheads="1"/>
          </p:cNvSpPr>
          <p:nvPr/>
        </p:nvSpPr>
        <p:spPr bwMode="auto">
          <a:xfrm>
            <a:off x="685800" y="381000"/>
            <a:ext cx="8229600" cy="822325"/>
          </a:xfrm>
          <a:prstGeom prst="rect">
            <a:avLst/>
          </a:prstGeom>
          <a:noFill/>
          <a:ln w="9525">
            <a:noFill/>
            <a:miter lim="800000"/>
            <a:headEnd/>
            <a:tailEnd/>
          </a:ln>
        </p:spPr>
        <p:txBody>
          <a:bodyPr>
            <a:spAutoFit/>
          </a:bodyPr>
          <a:lstStyle/>
          <a:p>
            <a:r>
              <a:rPr lang="en-US" sz="2400">
                <a:latin typeface="Calibri" pitchFamily="34" charset="0"/>
              </a:rPr>
              <a:t>     Conceptualization of Conscience and Moral Imagination</a:t>
            </a:r>
            <a:br>
              <a:rPr lang="en-US" sz="2400">
                <a:latin typeface="Calibri" pitchFamily="34" charset="0"/>
              </a:rPr>
            </a:br>
            <a:r>
              <a:rPr lang="en-US" sz="2400">
                <a:latin typeface="Calibri" pitchFamily="34" charset="0"/>
              </a:rPr>
              <a:t>     </a:t>
            </a:r>
            <a:r>
              <a:rPr lang="en-US" sz="2000">
                <a:solidFill>
                  <a:schemeClr val="accent2"/>
                </a:solidFill>
                <a:latin typeface="Calibri" pitchFamily="34" charset="0"/>
              </a:rPr>
              <a:t>Stilwell Conscience Interview </a:t>
            </a:r>
            <a:r>
              <a:rPr lang="en-US" sz="2000">
                <a:latin typeface="Calibri" pitchFamily="34" charset="0"/>
              </a:rPr>
              <a:t>and </a:t>
            </a:r>
            <a:r>
              <a:rPr lang="en-US" sz="2000">
                <a:solidFill>
                  <a:schemeClr val="accent1"/>
                </a:solidFill>
                <a:latin typeface="Calibri" pitchFamily="34" charset="0"/>
              </a:rPr>
              <a:t>IU Conscience Autobiography</a:t>
            </a:r>
            <a:endParaRPr lang="en-US" sz="2000">
              <a:latin typeface="Calibri" pitchFamily="34" charset="0"/>
            </a:endParaRP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title"/>
          </p:nvPr>
        </p:nvSpPr>
        <p:spPr/>
        <p:txBody>
          <a:bodyPr/>
          <a:lstStyle/>
          <a:p>
            <a:r>
              <a:rPr lang="en-US" sz="2400" smtClean="0"/>
              <a:t>Conceptualization of Conscience and Moral Imagination</a:t>
            </a:r>
            <a:br>
              <a:rPr lang="en-US" sz="2400" smtClean="0"/>
            </a:br>
            <a:r>
              <a:rPr lang="en-US" sz="2000" smtClean="0">
                <a:solidFill>
                  <a:schemeClr val="accent2"/>
                </a:solidFill>
              </a:rPr>
              <a:t>Stilwell Conscience Interview </a:t>
            </a:r>
            <a:r>
              <a:rPr lang="en-US" sz="2000" smtClean="0"/>
              <a:t>and </a:t>
            </a:r>
            <a:r>
              <a:rPr lang="en-US" sz="2000" smtClean="0">
                <a:solidFill>
                  <a:schemeClr val="accent1"/>
                </a:solidFill>
              </a:rPr>
              <a:t>IU Conscience Autobiography</a:t>
            </a:r>
            <a:endParaRPr lang="en-US" sz="2000" smtClean="0"/>
          </a:p>
        </p:txBody>
      </p:sp>
      <p:sp>
        <p:nvSpPr>
          <p:cNvPr id="3" name="Content Placeholder 2"/>
          <p:cNvSpPr>
            <a:spLocks noGrp="1"/>
          </p:cNvSpPr>
          <p:nvPr>
            <p:ph sz="half" idx="1"/>
          </p:nvPr>
        </p:nvSpPr>
        <p:spP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8100000" scaled="1"/>
            <a:tileRect/>
          </a:gradFill>
        </p:spPr>
        <p:txBody>
          <a:bodyPr>
            <a:normAutofit/>
          </a:bodyPr>
          <a:lstStyle/>
          <a:p>
            <a:pPr>
              <a:buFont typeface="Arial" pitchFamily="34" charset="0"/>
              <a:buNone/>
            </a:pPr>
            <a:r>
              <a:rPr lang="en-US" sz="1400" b="1" smtClean="0"/>
              <a:t>QUESTION 11: CONSCIENCE DRAWING</a:t>
            </a:r>
          </a:p>
          <a:p>
            <a:pPr>
              <a:buFont typeface="Arial" pitchFamily="34" charset="0"/>
              <a:buNone/>
            </a:pPr>
            <a:r>
              <a:rPr lang="en-US" sz="1400" smtClean="0"/>
              <a:t>Now...I want you to use your imagination and</a:t>
            </a:r>
          </a:p>
          <a:p>
            <a:pPr>
              <a:buFont typeface="Arial" pitchFamily="34" charset="0"/>
              <a:buNone/>
            </a:pPr>
            <a:r>
              <a:rPr lang="en-US" sz="1400" smtClean="0"/>
              <a:t>draw a picture of your conscience (or the part of </a:t>
            </a:r>
          </a:p>
          <a:p>
            <a:pPr>
              <a:buFont typeface="Arial" pitchFamily="34" charset="0"/>
              <a:buNone/>
            </a:pPr>
            <a:r>
              <a:rPr lang="en-US" sz="1400" smtClean="0"/>
              <a:t>you that knows about right and wrong) (or a </a:t>
            </a:r>
          </a:p>
          <a:p>
            <a:pPr>
              <a:buFont typeface="Arial" pitchFamily="34" charset="0"/>
              <a:buNone/>
            </a:pPr>
            <a:r>
              <a:rPr lang="en-US" sz="1400" smtClean="0"/>
              <a:t>picture about being good and being bad).</a:t>
            </a:r>
          </a:p>
          <a:p>
            <a:pPr>
              <a:buFont typeface="Arial" pitchFamily="34" charset="0"/>
              <a:buNone/>
            </a:pPr>
            <a:endParaRPr lang="en-US" sz="1400" smtClean="0"/>
          </a:p>
          <a:p>
            <a:pPr>
              <a:buFont typeface="Arial" pitchFamily="34" charset="0"/>
              <a:buNone/>
            </a:pPr>
            <a:r>
              <a:rPr lang="en-US" sz="1400" smtClean="0"/>
              <a:t>Now... would you tell me about your drawing?</a:t>
            </a:r>
          </a:p>
        </p:txBody>
      </p:sp>
      <p:sp>
        <p:nvSpPr>
          <p:cNvPr id="4" name="Content Placeholder 3"/>
          <p:cNvSpPr>
            <a:spLocks noGrp="1"/>
          </p:cNvSpPr>
          <p:nvPr>
            <p:ph sz="half" idx="2"/>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txBody>
          <a:bodyPr>
            <a:normAutofit/>
          </a:bodyPr>
          <a:lstStyle/>
          <a:p>
            <a:pPr>
              <a:buFont typeface="Arial" pitchFamily="34" charset="0"/>
              <a:buNone/>
            </a:pPr>
            <a:r>
              <a:rPr lang="en-US" sz="1400" b="1" smtClean="0"/>
              <a:t>QUESTION 11: CONSCIENCE DRAWING</a:t>
            </a:r>
          </a:p>
          <a:p>
            <a:pPr>
              <a:buFont typeface="Arial" pitchFamily="34" charset="0"/>
              <a:buNone/>
            </a:pPr>
            <a:r>
              <a:rPr lang="en-US" sz="1400" smtClean="0"/>
              <a:t>Use your imagination and put on paper</a:t>
            </a:r>
          </a:p>
          <a:p>
            <a:pPr>
              <a:buFont typeface="Arial" pitchFamily="34" charset="0"/>
              <a:buNone/>
            </a:pPr>
            <a:r>
              <a:rPr lang="en-US" sz="1400" smtClean="0"/>
              <a:t>your image of your conscience.</a:t>
            </a:r>
          </a:p>
          <a:p>
            <a:pPr>
              <a:buFont typeface="Arial" pitchFamily="34" charset="0"/>
              <a:buNone/>
            </a:pPr>
            <a:endParaRPr lang="en-US" sz="1400" smtClean="0"/>
          </a:p>
          <a:p>
            <a:pPr>
              <a:buFont typeface="Arial" pitchFamily="34" charset="0"/>
              <a:buNone/>
            </a:pPr>
            <a:r>
              <a:rPr lang="en-US" sz="1400" smtClean="0"/>
              <a:t>This could be a pictorial drawing or perhaps a</a:t>
            </a:r>
          </a:p>
          <a:p>
            <a:pPr>
              <a:buFont typeface="Arial" pitchFamily="34" charset="0"/>
              <a:buNone/>
            </a:pPr>
            <a:r>
              <a:rPr lang="en-US" sz="1400" smtClean="0"/>
              <a:t>schematic diagram or some other two</a:t>
            </a:r>
          </a:p>
          <a:p>
            <a:pPr>
              <a:buFont typeface="Arial" pitchFamily="34" charset="0"/>
              <a:buNone/>
            </a:pPr>
            <a:r>
              <a:rPr lang="en-US" sz="1400" smtClean="0"/>
              <a:t>dimensional rendering</a:t>
            </a:r>
            <a:r>
              <a:rPr lang="en-US" sz="1800" smtClean="0"/>
              <a:t>. </a:t>
            </a:r>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p:cNvSpPr>
            <a:spLocks noGrp="1"/>
          </p:cNvSpPr>
          <p:nvPr>
            <p:ph type="title"/>
          </p:nvPr>
        </p:nvSpPr>
        <p:spPr/>
        <p:txBody>
          <a:bodyPr/>
          <a:lstStyle/>
          <a:p>
            <a:r>
              <a:rPr lang="en-US" sz="3200" smtClean="0"/>
              <a:t>Moral Imagination</a:t>
            </a:r>
          </a:p>
        </p:txBody>
      </p:sp>
      <p:sp>
        <p:nvSpPr>
          <p:cNvPr id="3" name="Content Placeholder 2"/>
          <p:cNvSpPr>
            <a:spLocks noGrp="1"/>
          </p:cNvSpPr>
          <p:nvPr>
            <p:ph idx="1"/>
          </p:nvPr>
        </p:nvSpPr>
        <p:spPr/>
        <p:txBody>
          <a:bodyPr rtlCol="0">
            <a:normAutofit lnSpcReduction="10000"/>
          </a:bodyPr>
          <a:lstStyle/>
          <a:p>
            <a:pPr fontAlgn="auto">
              <a:spcAft>
                <a:spcPts val="0"/>
              </a:spcAft>
              <a:buFont typeface="Arial" pitchFamily="34" charset="0"/>
              <a:buNone/>
              <a:defRPr/>
            </a:pPr>
            <a:r>
              <a:rPr lang="en-US" sz="2000" dirty="0" smtClean="0"/>
              <a:t>“In the Think Tank”</a:t>
            </a:r>
          </a:p>
          <a:p>
            <a:pPr fontAlgn="auto">
              <a:spcAft>
                <a:spcPts val="0"/>
              </a:spcAft>
              <a:buFont typeface="Arial" pitchFamily="34" charset="0"/>
              <a:buNone/>
              <a:defRPr/>
            </a:pPr>
            <a:r>
              <a:rPr lang="en-US" sz="1600" dirty="0" smtClean="0"/>
              <a:t>A Proposed Neuro-imaging Study</a:t>
            </a:r>
          </a:p>
          <a:p>
            <a:pPr fontAlgn="auto">
              <a:spcAft>
                <a:spcPts val="0"/>
              </a:spcAft>
              <a:buFont typeface="Arial" pitchFamily="34" charset="0"/>
              <a:buNone/>
              <a:defRPr/>
            </a:pPr>
            <a:endParaRPr lang="en-US" sz="2000" dirty="0" smtClean="0"/>
          </a:p>
          <a:p>
            <a:pPr fontAlgn="auto">
              <a:spcAft>
                <a:spcPts val="0"/>
              </a:spcAft>
              <a:buFont typeface="Arial" pitchFamily="34" charset="0"/>
              <a:buNone/>
              <a:defRPr/>
            </a:pPr>
            <a:r>
              <a:rPr lang="en-US" sz="1400" dirty="0" smtClean="0"/>
              <a:t>Priming</a:t>
            </a:r>
          </a:p>
          <a:p>
            <a:pPr fontAlgn="auto">
              <a:spcAft>
                <a:spcPts val="0"/>
              </a:spcAft>
              <a:defRPr/>
            </a:pPr>
            <a:r>
              <a:rPr lang="en-US" sz="1400" dirty="0" smtClean="0"/>
              <a:t>The subject has responded to SCI Questions or </a:t>
            </a:r>
          </a:p>
          <a:p>
            <a:pPr fontAlgn="auto">
              <a:spcAft>
                <a:spcPts val="0"/>
              </a:spcAft>
              <a:buFont typeface="Arial" pitchFamily="34" charset="0"/>
              <a:buNone/>
              <a:defRPr/>
            </a:pPr>
            <a:r>
              <a:rPr lang="en-US" sz="1400" dirty="0" smtClean="0"/>
              <a:t>         IU Conscience Autobiography Questions 1 and  2</a:t>
            </a:r>
          </a:p>
          <a:p>
            <a:pPr fontAlgn="auto">
              <a:spcAft>
                <a:spcPts val="0"/>
              </a:spcAft>
              <a:buFont typeface="Arial" pitchFamily="34" charset="0"/>
              <a:buNone/>
              <a:defRPr/>
            </a:pPr>
            <a:r>
              <a:rPr lang="en-US" sz="1400" dirty="0" smtClean="0"/>
              <a:t>	</a:t>
            </a:r>
          </a:p>
          <a:p>
            <a:pPr fontAlgn="auto">
              <a:spcAft>
                <a:spcPts val="0"/>
              </a:spcAft>
              <a:buFont typeface="Arial" pitchFamily="34" charset="0"/>
              <a:buNone/>
              <a:defRPr/>
            </a:pPr>
            <a:r>
              <a:rPr lang="en-US" sz="1400" dirty="0" smtClean="0"/>
              <a:t>Neuro-imaging (e.g. </a:t>
            </a:r>
            <a:r>
              <a:rPr lang="en-US" sz="1400" dirty="0" err="1" smtClean="0"/>
              <a:t>fMRI</a:t>
            </a:r>
            <a:r>
              <a:rPr lang="en-US" sz="1400" dirty="0" smtClean="0"/>
              <a:t>)</a:t>
            </a:r>
          </a:p>
          <a:p>
            <a:pPr fontAlgn="auto">
              <a:spcAft>
                <a:spcPts val="0"/>
              </a:spcAft>
              <a:defRPr/>
            </a:pPr>
            <a:r>
              <a:rPr lang="en-US" sz="1400" dirty="0" smtClean="0"/>
              <a:t>During the run, the subject is asked to imagine how he or she would depict his or her conscience</a:t>
            </a:r>
          </a:p>
          <a:p>
            <a:pPr fontAlgn="auto">
              <a:spcAft>
                <a:spcPts val="0"/>
              </a:spcAft>
              <a:defRPr/>
            </a:pPr>
            <a:r>
              <a:rPr lang="en-US" sz="1400" dirty="0" smtClean="0"/>
              <a:t>Following the run the subject is asked to actually render the image in a drawing and to describe it</a:t>
            </a:r>
          </a:p>
          <a:p>
            <a:pPr fontAlgn="auto">
              <a:spcAft>
                <a:spcPts val="0"/>
              </a:spcAft>
              <a:defRPr/>
            </a:pPr>
            <a:endParaRPr lang="en-US" sz="1400" dirty="0" smtClean="0"/>
          </a:p>
          <a:p>
            <a:pPr fontAlgn="auto">
              <a:spcAft>
                <a:spcPts val="0"/>
              </a:spcAft>
              <a:buFont typeface="Arial" pitchFamily="34" charset="0"/>
              <a:buNone/>
              <a:defRPr/>
            </a:pPr>
            <a:r>
              <a:rPr lang="en-US" sz="1400" dirty="0" smtClean="0"/>
              <a:t>Hypotheses</a:t>
            </a:r>
          </a:p>
          <a:p>
            <a:pPr fontAlgn="auto">
              <a:spcAft>
                <a:spcPts val="0"/>
              </a:spcAft>
              <a:defRPr/>
            </a:pPr>
            <a:r>
              <a:rPr lang="en-US" sz="1400" dirty="0" smtClean="0"/>
              <a:t>One hypothesis of interest regarding children and adolescents  is that there will be increased functional</a:t>
            </a:r>
          </a:p>
          <a:p>
            <a:pPr fontAlgn="auto">
              <a:spcAft>
                <a:spcPts val="0"/>
              </a:spcAft>
              <a:buFont typeface="Arial" pitchFamily="34" charset="0"/>
              <a:buNone/>
              <a:defRPr/>
            </a:pPr>
            <a:r>
              <a:rPr lang="en-US" sz="1400" dirty="0" smtClean="0"/>
              <a:t>	connectivity between </a:t>
            </a:r>
            <a:r>
              <a:rPr lang="en-US" sz="1400" dirty="0" err="1" smtClean="0"/>
              <a:t>ventromedial</a:t>
            </a:r>
            <a:r>
              <a:rPr lang="en-US" sz="1400" dirty="0" smtClean="0"/>
              <a:t> PFC  and </a:t>
            </a:r>
            <a:r>
              <a:rPr lang="en-US" sz="1400" dirty="0" err="1" smtClean="0"/>
              <a:t>amygdala</a:t>
            </a:r>
            <a:r>
              <a:rPr lang="en-US" sz="1400" dirty="0" smtClean="0"/>
              <a:t> correlating with  advancement through stages of </a:t>
            </a:r>
          </a:p>
          <a:p>
            <a:pPr fontAlgn="auto">
              <a:spcAft>
                <a:spcPts val="0"/>
              </a:spcAft>
              <a:buFont typeface="Arial" pitchFamily="34" charset="0"/>
              <a:buNone/>
              <a:defRPr/>
            </a:pPr>
            <a:r>
              <a:rPr lang="en-US" sz="1400" dirty="0" smtClean="0"/>
              <a:t>	conscience development as discerned in SCI </a:t>
            </a:r>
          </a:p>
          <a:p>
            <a:pPr fontAlgn="auto">
              <a:spcAft>
                <a:spcPts val="0"/>
              </a:spcAft>
              <a:defRPr/>
            </a:pPr>
            <a:r>
              <a:rPr lang="en-US" sz="1400" dirty="0" smtClean="0"/>
              <a:t>Another hypothesis of interest regarding adults is that activity will be more pronounced  in some </a:t>
            </a:r>
          </a:p>
          <a:p>
            <a:pPr fontAlgn="auto">
              <a:spcAft>
                <a:spcPts val="0"/>
              </a:spcAft>
              <a:buFont typeface="Arial" pitchFamily="34" charset="0"/>
              <a:buNone/>
              <a:defRPr/>
            </a:pPr>
            <a:r>
              <a:rPr lang="en-US" sz="1400" dirty="0" smtClean="0"/>
              <a:t>	brain regions of interest more than others depending upon the  subject’s conscience contours as discerned in the conscience autobiography</a:t>
            </a:r>
            <a:endParaRPr lang="en-US" sz="1400" dirty="0"/>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evel 4"/>
          <p:cNvSpPr/>
          <p:nvPr/>
        </p:nvSpPr>
        <p:spPr>
          <a:xfrm>
            <a:off x="1143000" y="457200"/>
            <a:ext cx="7391400" cy="5562600"/>
          </a:xfrm>
          <a:prstGeom prst="bevel">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050" name="Picture 2"/>
          <p:cNvPicPr>
            <a:picLocks noChangeAspect="1" noChangeArrowheads="1"/>
          </p:cNvPicPr>
          <p:nvPr/>
        </p:nvPicPr>
        <p:blipFill>
          <a:blip r:embed="rId3"/>
          <a:srcRect/>
          <a:stretch>
            <a:fillRect/>
          </a:stretch>
        </p:blipFill>
        <p:spPr bwMode="auto">
          <a:xfrm>
            <a:off x="1828800" y="1143000"/>
            <a:ext cx="6023944" cy="4245333"/>
          </a:xfrm>
          <a:prstGeom prst="rect">
            <a:avLst/>
          </a:prstGeom>
          <a:noFill/>
          <a:effectLst>
            <a:innerShdw blurRad="635000">
              <a:schemeClr val="accent4"/>
            </a:innerShdw>
          </a:effectLst>
        </p:spPr>
      </p:pic>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itle 4"/>
          <p:cNvSpPr>
            <a:spLocks noGrp="1"/>
          </p:cNvSpPr>
          <p:nvPr>
            <p:ph type="title"/>
          </p:nvPr>
        </p:nvSpPr>
        <p:spPr/>
        <p:txBody>
          <a:bodyPr/>
          <a:lstStyle/>
          <a:p>
            <a:r>
              <a:rPr lang="en-US" sz="3200" smtClean="0"/>
              <a:t>PHILOSOPHICAL CONSIDERATIONS</a:t>
            </a:r>
          </a:p>
        </p:txBody>
      </p:sp>
      <p:sp>
        <p:nvSpPr>
          <p:cNvPr id="128003" name="Content Placeholder 2"/>
          <p:cNvSpPr>
            <a:spLocks noGrp="1"/>
          </p:cNvSpPr>
          <p:nvPr>
            <p:ph idx="1"/>
          </p:nvPr>
        </p:nvSpPr>
        <p:spPr/>
        <p:txBody>
          <a:bodyPr/>
          <a:lstStyle/>
          <a:p>
            <a:r>
              <a:rPr lang="en-US" smtClean="0"/>
              <a:t>MIND BODY</a:t>
            </a:r>
          </a:p>
          <a:p>
            <a:r>
              <a:rPr lang="en-US" smtClean="0"/>
              <a:t>FREEDOM and DETERMINISM</a:t>
            </a:r>
          </a:p>
          <a:p>
            <a:r>
              <a:rPr lang="en-US" smtClean="0"/>
              <a:t>ETHICS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2800" dirty="0" smtClean="0">
                <a:solidFill>
                  <a:schemeClr val="accent4">
                    <a:lumMod val="75000"/>
                  </a:schemeClr>
                </a:solidFill>
              </a:rPr>
              <a:t>THE PSYCHOBIOLOGY OF  CONSCIENCE </a:t>
            </a:r>
            <a:endParaRPr lang="en-US" sz="2800" dirty="0"/>
          </a:p>
        </p:txBody>
      </p:sp>
      <p:sp>
        <p:nvSpPr>
          <p:cNvPr id="12291" name="Content Placeholder 3"/>
          <p:cNvSpPr>
            <a:spLocks noGrp="1"/>
          </p:cNvSpPr>
          <p:nvPr>
            <p:ph idx="1"/>
          </p:nvPr>
        </p:nvSpPr>
        <p:spPr/>
        <p:txBody>
          <a:bodyPr/>
          <a:lstStyle/>
          <a:p>
            <a:r>
              <a:rPr lang="en-US" sz="2000" b="1" smtClean="0"/>
              <a:t>Moral‑emotional responsiveness requires behavioral action and commitment in the processes of reparation and healing as well as prosocial behavior. </a:t>
            </a:r>
          </a:p>
          <a:p>
            <a:endParaRPr lang="en-US" smtClean="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itle 1"/>
          <p:cNvSpPr>
            <a:spLocks noGrp="1"/>
          </p:cNvSpPr>
          <p:nvPr>
            <p:ph type="title"/>
          </p:nvPr>
        </p:nvSpPr>
        <p:spPr/>
        <p:txBody>
          <a:bodyPr/>
          <a:lstStyle/>
          <a:p>
            <a:r>
              <a:rPr lang="en-US" smtClean="0"/>
              <a:t>MIND BODY</a:t>
            </a:r>
          </a:p>
        </p:txBody>
      </p:sp>
      <p:sp>
        <p:nvSpPr>
          <p:cNvPr id="129027" name="Content Placeholder 2"/>
          <p:cNvSpPr>
            <a:spLocks noGrp="1"/>
          </p:cNvSpPr>
          <p:nvPr>
            <p:ph idx="1"/>
          </p:nvPr>
        </p:nvSpPr>
        <p:spPr/>
        <p:txBody>
          <a:bodyPr/>
          <a:lstStyle/>
          <a:p>
            <a:pPr>
              <a:buFont typeface="Arial" pitchFamily="34" charset="0"/>
              <a:buNone/>
            </a:pPr>
            <a:r>
              <a:rPr lang="en-US" sz="1400" dirty="0" smtClean="0"/>
              <a:t>Epiphenomenalism</a:t>
            </a:r>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itle 1"/>
          <p:cNvSpPr>
            <a:spLocks noGrp="1"/>
          </p:cNvSpPr>
          <p:nvPr>
            <p:ph type="title"/>
          </p:nvPr>
        </p:nvSpPr>
        <p:spPr/>
        <p:txBody>
          <a:bodyPr/>
          <a:lstStyle/>
          <a:p>
            <a:r>
              <a:rPr lang="en-US" smtClean="0"/>
              <a:t>MIND BODY</a:t>
            </a:r>
          </a:p>
        </p:txBody>
      </p:sp>
      <p:sp>
        <p:nvSpPr>
          <p:cNvPr id="130051" name="Content Placeholder 2"/>
          <p:cNvSpPr>
            <a:spLocks noGrp="1"/>
          </p:cNvSpPr>
          <p:nvPr>
            <p:ph idx="1"/>
          </p:nvPr>
        </p:nvSpPr>
        <p:spPr/>
        <p:txBody>
          <a:bodyPr/>
          <a:lstStyle/>
          <a:p>
            <a:pPr>
              <a:buFont typeface="Arial" pitchFamily="34" charset="0"/>
              <a:buNone/>
            </a:pPr>
            <a:r>
              <a:rPr lang="en-US" sz="1400" smtClean="0"/>
              <a:t>Epiphenomenalism</a:t>
            </a:r>
          </a:p>
          <a:p>
            <a:pPr>
              <a:buFont typeface="Arial" pitchFamily="34" charset="0"/>
              <a:buNone/>
            </a:pPr>
            <a:endParaRPr lang="en-US" sz="1400" smtClean="0"/>
          </a:p>
          <a:p>
            <a:pPr>
              <a:buFont typeface="Arial" pitchFamily="34" charset="0"/>
              <a:buNone/>
            </a:pPr>
            <a:r>
              <a:rPr lang="en-US" sz="1400" smtClean="0"/>
              <a:t>Eliminative Materialism</a:t>
            </a:r>
          </a:p>
          <a:p>
            <a:pPr>
              <a:buFont typeface="Arial" pitchFamily="34" charset="0"/>
              <a:buNone/>
            </a:pPr>
            <a:endParaRPr lang="en-US" sz="1400" smtClean="0"/>
          </a:p>
          <a:p>
            <a:pPr>
              <a:buFont typeface="Arial" pitchFamily="34" charset="0"/>
              <a:buNone/>
            </a:pPr>
            <a:endParaRPr lang="en-US" sz="1400" smtClean="0"/>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itle 1"/>
          <p:cNvSpPr>
            <a:spLocks noGrp="1"/>
          </p:cNvSpPr>
          <p:nvPr>
            <p:ph type="title"/>
          </p:nvPr>
        </p:nvSpPr>
        <p:spPr/>
        <p:txBody>
          <a:bodyPr/>
          <a:lstStyle/>
          <a:p>
            <a:r>
              <a:rPr lang="en-US" smtClean="0"/>
              <a:t>MIND BODY</a:t>
            </a:r>
          </a:p>
        </p:txBody>
      </p:sp>
      <p:sp>
        <p:nvSpPr>
          <p:cNvPr id="131075" name="Content Placeholder 2"/>
          <p:cNvSpPr>
            <a:spLocks noGrp="1"/>
          </p:cNvSpPr>
          <p:nvPr>
            <p:ph idx="1"/>
          </p:nvPr>
        </p:nvSpPr>
        <p:spPr/>
        <p:txBody>
          <a:bodyPr/>
          <a:lstStyle/>
          <a:p>
            <a:pPr>
              <a:buFont typeface="Arial" pitchFamily="34" charset="0"/>
              <a:buNone/>
            </a:pPr>
            <a:r>
              <a:rPr lang="en-US" sz="1400" smtClean="0"/>
              <a:t>Epiphenomenalism</a:t>
            </a:r>
          </a:p>
          <a:p>
            <a:pPr>
              <a:buFont typeface="Arial" pitchFamily="34" charset="0"/>
              <a:buNone/>
            </a:pPr>
            <a:endParaRPr lang="en-US" sz="1400" smtClean="0"/>
          </a:p>
          <a:p>
            <a:pPr>
              <a:buFont typeface="Arial" pitchFamily="34" charset="0"/>
              <a:buNone/>
            </a:pPr>
            <a:r>
              <a:rPr lang="en-US" sz="1400" smtClean="0"/>
              <a:t>Eliminative Materialism</a:t>
            </a:r>
          </a:p>
          <a:p>
            <a:pPr>
              <a:buFont typeface="Arial" pitchFamily="34" charset="0"/>
              <a:buNone/>
            </a:pPr>
            <a:endParaRPr lang="en-US" sz="1400" smtClean="0"/>
          </a:p>
          <a:p>
            <a:pPr>
              <a:buFont typeface="Arial" pitchFamily="34" charset="0"/>
              <a:buNone/>
            </a:pPr>
            <a:r>
              <a:rPr lang="en-US" sz="1400" smtClean="0"/>
              <a:t>Psychophysical Identity Theory</a:t>
            </a:r>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Title 1"/>
          <p:cNvSpPr>
            <a:spLocks noGrp="1"/>
          </p:cNvSpPr>
          <p:nvPr>
            <p:ph type="title"/>
          </p:nvPr>
        </p:nvSpPr>
        <p:spPr/>
        <p:txBody>
          <a:bodyPr/>
          <a:lstStyle/>
          <a:p>
            <a:r>
              <a:rPr lang="en-US" smtClean="0"/>
              <a:t>MIND BODY</a:t>
            </a:r>
          </a:p>
        </p:txBody>
      </p:sp>
      <p:sp>
        <p:nvSpPr>
          <p:cNvPr id="132099" name="Content Placeholder 2"/>
          <p:cNvSpPr>
            <a:spLocks noGrp="1"/>
          </p:cNvSpPr>
          <p:nvPr>
            <p:ph idx="1"/>
          </p:nvPr>
        </p:nvSpPr>
        <p:spPr/>
        <p:txBody>
          <a:bodyPr/>
          <a:lstStyle/>
          <a:p>
            <a:pPr>
              <a:buFont typeface="Arial" pitchFamily="34" charset="0"/>
              <a:buNone/>
            </a:pPr>
            <a:r>
              <a:rPr lang="en-US" sz="1400" smtClean="0"/>
              <a:t>Epiphenomenalism</a:t>
            </a:r>
          </a:p>
          <a:p>
            <a:pPr>
              <a:buFont typeface="Arial" pitchFamily="34" charset="0"/>
              <a:buNone/>
            </a:pPr>
            <a:endParaRPr lang="en-US" sz="1400" smtClean="0"/>
          </a:p>
          <a:p>
            <a:pPr>
              <a:buFont typeface="Arial" pitchFamily="34" charset="0"/>
              <a:buNone/>
            </a:pPr>
            <a:r>
              <a:rPr lang="en-US" sz="1400" smtClean="0"/>
              <a:t>Eliminative Materialism</a:t>
            </a:r>
          </a:p>
          <a:p>
            <a:pPr>
              <a:buFont typeface="Arial" pitchFamily="34" charset="0"/>
              <a:buNone/>
            </a:pPr>
            <a:endParaRPr lang="en-US" sz="1400" smtClean="0"/>
          </a:p>
          <a:p>
            <a:pPr>
              <a:buFont typeface="Arial" pitchFamily="34" charset="0"/>
              <a:buNone/>
            </a:pPr>
            <a:r>
              <a:rPr lang="en-US" sz="1400" smtClean="0"/>
              <a:t>Psychophysical Identity Theory</a:t>
            </a:r>
          </a:p>
          <a:p>
            <a:pPr>
              <a:buFont typeface="Arial" pitchFamily="34" charset="0"/>
              <a:buNone/>
            </a:pPr>
            <a:endParaRPr lang="en-US" sz="1400" smtClean="0"/>
          </a:p>
          <a:p>
            <a:pPr>
              <a:buFont typeface="Arial" pitchFamily="34" charset="0"/>
              <a:buNone/>
            </a:pPr>
            <a:r>
              <a:rPr lang="en-US" sz="1400" smtClean="0"/>
              <a:t>Mentalism</a:t>
            </a:r>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itle 1"/>
          <p:cNvSpPr>
            <a:spLocks noGrp="1"/>
          </p:cNvSpPr>
          <p:nvPr>
            <p:ph type="title"/>
          </p:nvPr>
        </p:nvSpPr>
        <p:spPr/>
        <p:txBody>
          <a:bodyPr/>
          <a:lstStyle/>
          <a:p>
            <a:r>
              <a:rPr lang="en-US" smtClean="0"/>
              <a:t>MIND BODY</a:t>
            </a:r>
          </a:p>
        </p:txBody>
      </p:sp>
      <p:sp>
        <p:nvSpPr>
          <p:cNvPr id="133123" name="Content Placeholder 2"/>
          <p:cNvSpPr>
            <a:spLocks noGrp="1"/>
          </p:cNvSpPr>
          <p:nvPr>
            <p:ph idx="1"/>
          </p:nvPr>
        </p:nvSpPr>
        <p:spPr/>
        <p:txBody>
          <a:bodyPr/>
          <a:lstStyle/>
          <a:p>
            <a:pPr>
              <a:buFont typeface="Arial" pitchFamily="34" charset="0"/>
              <a:buNone/>
            </a:pPr>
            <a:r>
              <a:rPr lang="en-US" sz="1400" smtClean="0"/>
              <a:t>Epiphenomenalism</a:t>
            </a:r>
          </a:p>
          <a:p>
            <a:pPr>
              <a:buFont typeface="Arial" pitchFamily="34" charset="0"/>
              <a:buNone/>
            </a:pPr>
            <a:endParaRPr lang="en-US" sz="1400" smtClean="0"/>
          </a:p>
          <a:p>
            <a:pPr>
              <a:buFont typeface="Arial" pitchFamily="34" charset="0"/>
              <a:buNone/>
            </a:pPr>
            <a:r>
              <a:rPr lang="en-US" sz="1400" smtClean="0"/>
              <a:t>Eliminative Materialism</a:t>
            </a:r>
          </a:p>
          <a:p>
            <a:pPr>
              <a:buFont typeface="Arial" pitchFamily="34" charset="0"/>
              <a:buNone/>
            </a:pPr>
            <a:endParaRPr lang="en-US" sz="1400" smtClean="0"/>
          </a:p>
          <a:p>
            <a:pPr>
              <a:buFont typeface="Arial" pitchFamily="34" charset="0"/>
              <a:buNone/>
            </a:pPr>
            <a:r>
              <a:rPr lang="en-US" sz="1400" smtClean="0"/>
              <a:t>Psychophysical Identity Theory</a:t>
            </a:r>
          </a:p>
          <a:p>
            <a:pPr>
              <a:buFont typeface="Arial" pitchFamily="34" charset="0"/>
              <a:buNone/>
            </a:pPr>
            <a:endParaRPr lang="en-US" sz="1400" smtClean="0"/>
          </a:p>
          <a:p>
            <a:pPr>
              <a:buFont typeface="Arial" pitchFamily="34" charset="0"/>
              <a:buNone/>
            </a:pPr>
            <a:r>
              <a:rPr lang="en-US" sz="1400" smtClean="0"/>
              <a:t>Mentalism</a:t>
            </a:r>
          </a:p>
          <a:p>
            <a:pPr>
              <a:buFont typeface="Arial" pitchFamily="34" charset="0"/>
              <a:buNone/>
            </a:pPr>
            <a:endParaRPr lang="en-US" sz="1400" smtClean="0"/>
          </a:p>
          <a:p>
            <a:pPr>
              <a:buFont typeface="Arial" pitchFamily="34" charset="0"/>
              <a:buNone/>
            </a:pPr>
            <a:r>
              <a:rPr lang="en-US" sz="1400" smtClean="0"/>
              <a:t>Substance Dualism</a:t>
            </a:r>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itle 1"/>
          <p:cNvSpPr>
            <a:spLocks noGrp="1"/>
          </p:cNvSpPr>
          <p:nvPr>
            <p:ph type="title"/>
          </p:nvPr>
        </p:nvSpPr>
        <p:spPr/>
        <p:txBody>
          <a:bodyPr/>
          <a:lstStyle/>
          <a:p>
            <a:r>
              <a:rPr lang="en-US" smtClean="0"/>
              <a:t>MIND BODY</a:t>
            </a:r>
          </a:p>
        </p:txBody>
      </p:sp>
      <p:sp>
        <p:nvSpPr>
          <p:cNvPr id="134147" name="Content Placeholder 2"/>
          <p:cNvSpPr>
            <a:spLocks noGrp="1"/>
          </p:cNvSpPr>
          <p:nvPr>
            <p:ph idx="1"/>
          </p:nvPr>
        </p:nvSpPr>
        <p:spPr/>
        <p:txBody>
          <a:bodyPr/>
          <a:lstStyle/>
          <a:p>
            <a:pPr>
              <a:buFont typeface="Arial" pitchFamily="34" charset="0"/>
              <a:buNone/>
            </a:pPr>
            <a:r>
              <a:rPr lang="en-US" sz="1400" smtClean="0"/>
              <a:t>Epiphenomenalism</a:t>
            </a:r>
          </a:p>
          <a:p>
            <a:pPr>
              <a:buFont typeface="Arial" pitchFamily="34" charset="0"/>
              <a:buNone/>
            </a:pPr>
            <a:endParaRPr lang="en-US" sz="1400" smtClean="0"/>
          </a:p>
          <a:p>
            <a:pPr>
              <a:buFont typeface="Arial" pitchFamily="34" charset="0"/>
              <a:buNone/>
            </a:pPr>
            <a:r>
              <a:rPr lang="en-US" sz="1400" smtClean="0"/>
              <a:t>Eliminative Materialism</a:t>
            </a:r>
          </a:p>
          <a:p>
            <a:pPr>
              <a:buFont typeface="Arial" pitchFamily="34" charset="0"/>
              <a:buNone/>
            </a:pPr>
            <a:endParaRPr lang="en-US" sz="1400" smtClean="0"/>
          </a:p>
          <a:p>
            <a:pPr>
              <a:buFont typeface="Arial" pitchFamily="34" charset="0"/>
              <a:buNone/>
            </a:pPr>
            <a:r>
              <a:rPr lang="en-US" sz="1400" smtClean="0"/>
              <a:t>Psychophysical Identity Theory</a:t>
            </a:r>
          </a:p>
          <a:p>
            <a:pPr>
              <a:buFont typeface="Arial" pitchFamily="34" charset="0"/>
              <a:buNone/>
            </a:pPr>
            <a:endParaRPr lang="en-US" sz="1400" smtClean="0"/>
          </a:p>
          <a:p>
            <a:pPr>
              <a:buFont typeface="Arial" pitchFamily="34" charset="0"/>
              <a:buNone/>
            </a:pPr>
            <a:r>
              <a:rPr lang="en-US" sz="1400" smtClean="0"/>
              <a:t>Mentalism</a:t>
            </a:r>
          </a:p>
          <a:p>
            <a:pPr>
              <a:buFont typeface="Arial" pitchFamily="34" charset="0"/>
              <a:buNone/>
            </a:pPr>
            <a:endParaRPr lang="en-US" sz="1400" smtClean="0"/>
          </a:p>
          <a:p>
            <a:pPr>
              <a:buFont typeface="Arial" pitchFamily="34" charset="0"/>
              <a:buNone/>
            </a:pPr>
            <a:r>
              <a:rPr lang="en-US" sz="1400" smtClean="0"/>
              <a:t>Substance Dualism</a:t>
            </a:r>
          </a:p>
          <a:p>
            <a:pPr>
              <a:buFont typeface="Arial" pitchFamily="34" charset="0"/>
              <a:buNone/>
            </a:pPr>
            <a:endParaRPr lang="en-US" sz="1400" smtClean="0"/>
          </a:p>
          <a:p>
            <a:pPr>
              <a:buFont typeface="Arial" pitchFamily="34" charset="0"/>
              <a:buNone/>
            </a:pPr>
            <a:r>
              <a:rPr lang="en-US" sz="1400" smtClean="0"/>
              <a:t>Dualistic Interactionism</a:t>
            </a:r>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itle 1"/>
          <p:cNvSpPr>
            <a:spLocks noGrp="1"/>
          </p:cNvSpPr>
          <p:nvPr>
            <p:ph type="title"/>
          </p:nvPr>
        </p:nvSpPr>
        <p:spPr/>
        <p:txBody>
          <a:bodyPr/>
          <a:lstStyle/>
          <a:p>
            <a:r>
              <a:rPr lang="en-US" smtClean="0"/>
              <a:t>MIND BODY</a:t>
            </a:r>
          </a:p>
        </p:txBody>
      </p:sp>
      <p:sp>
        <p:nvSpPr>
          <p:cNvPr id="135171" name="Content Placeholder 2"/>
          <p:cNvSpPr>
            <a:spLocks noGrp="1"/>
          </p:cNvSpPr>
          <p:nvPr>
            <p:ph idx="1"/>
          </p:nvPr>
        </p:nvSpPr>
        <p:spPr/>
        <p:txBody>
          <a:bodyPr/>
          <a:lstStyle/>
          <a:p>
            <a:pPr>
              <a:buFont typeface="Arial" pitchFamily="34" charset="0"/>
              <a:buNone/>
            </a:pPr>
            <a:r>
              <a:rPr lang="en-US" sz="1400" smtClean="0"/>
              <a:t>Epiphenomenalism				Neurologist CJ Herrick</a:t>
            </a:r>
          </a:p>
          <a:p>
            <a:pPr>
              <a:buFont typeface="Arial" pitchFamily="34" charset="0"/>
              <a:buNone/>
            </a:pPr>
            <a:endParaRPr lang="en-US" sz="1400" smtClean="0"/>
          </a:p>
          <a:p>
            <a:pPr>
              <a:buFont typeface="Arial" pitchFamily="34" charset="0"/>
              <a:buNone/>
            </a:pPr>
            <a:r>
              <a:rPr lang="en-US" sz="1400" smtClean="0"/>
              <a:t>Eliminative Materialism				Philosopher Daniel Dennett</a:t>
            </a:r>
          </a:p>
          <a:p>
            <a:pPr>
              <a:buFont typeface="Arial" pitchFamily="34" charset="0"/>
              <a:buNone/>
            </a:pPr>
            <a:endParaRPr lang="en-US" sz="1400" smtClean="0"/>
          </a:p>
          <a:p>
            <a:pPr>
              <a:buFont typeface="Arial" pitchFamily="34" charset="0"/>
              <a:buNone/>
            </a:pPr>
            <a:r>
              <a:rPr lang="en-US" sz="1400" smtClean="0"/>
              <a:t>Psychophysical Identity Theory			Neuroscientist Jean-Pierre Changeux</a:t>
            </a:r>
          </a:p>
          <a:p>
            <a:pPr>
              <a:buFont typeface="Arial" pitchFamily="34" charset="0"/>
              <a:buNone/>
            </a:pPr>
            <a:endParaRPr lang="en-US" sz="1400" smtClean="0"/>
          </a:p>
          <a:p>
            <a:pPr>
              <a:buFont typeface="Arial" pitchFamily="34" charset="0"/>
              <a:buNone/>
            </a:pPr>
            <a:r>
              <a:rPr lang="en-US" sz="1400" smtClean="0"/>
              <a:t>Mentalism					Neuroscientist Roger Sperry</a:t>
            </a:r>
          </a:p>
          <a:p>
            <a:pPr>
              <a:buFont typeface="Arial" pitchFamily="34" charset="0"/>
              <a:buNone/>
            </a:pPr>
            <a:endParaRPr lang="en-US" sz="1400" smtClean="0"/>
          </a:p>
          <a:p>
            <a:pPr>
              <a:buFont typeface="Arial" pitchFamily="34" charset="0"/>
              <a:buNone/>
            </a:pPr>
            <a:r>
              <a:rPr lang="en-US" sz="1400" smtClean="0"/>
              <a:t>Substance Dualism				Descartes</a:t>
            </a:r>
          </a:p>
          <a:p>
            <a:pPr>
              <a:buFont typeface="Arial" pitchFamily="34" charset="0"/>
              <a:buNone/>
            </a:pPr>
            <a:endParaRPr lang="en-US" sz="1400" smtClean="0"/>
          </a:p>
          <a:p>
            <a:pPr>
              <a:buFont typeface="Arial" pitchFamily="34" charset="0"/>
              <a:buNone/>
            </a:pPr>
            <a:r>
              <a:rPr lang="en-US" sz="1400" smtClean="0"/>
              <a:t>Dualistic Interactionism				Neuroscientist John Eccles</a:t>
            </a:r>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lgn="ctr">
              <a:buFont typeface="Arial" pitchFamily="34" charset="0"/>
              <a:buNone/>
            </a:pPr>
            <a:r>
              <a:rPr lang="en-US" sz="1400" smtClean="0"/>
              <a:t>Mario Beauregard &amp; Denyse O’Leary (2007): </a:t>
            </a:r>
            <a:r>
              <a:rPr lang="en-US" sz="1400" b="1" smtClean="0"/>
              <a:t>The Spiritual Brain</a:t>
            </a:r>
            <a:r>
              <a:rPr lang="en-US" sz="1400" smtClean="0"/>
              <a:t>. New York: Harper-Collins.</a:t>
            </a:r>
          </a:p>
          <a:p>
            <a:pPr>
              <a:buFont typeface="Arial" pitchFamily="34" charset="0"/>
              <a:buNone/>
            </a:pPr>
            <a:endParaRPr lang="en-US" sz="1400" smtClean="0"/>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1"/>
          <p:cNvSpPr>
            <a:spLocks noGrp="1"/>
          </p:cNvSpPr>
          <p:nvPr>
            <p:ph type="title"/>
          </p:nvPr>
        </p:nvSpPr>
        <p:spPr/>
        <p:txBody>
          <a:bodyPr/>
          <a:lstStyle/>
          <a:p>
            <a:r>
              <a:rPr lang="en-US" sz="3200" smtClean="0"/>
              <a:t>Freedom and Determinism</a:t>
            </a:r>
          </a:p>
        </p:txBody>
      </p:sp>
      <p:sp>
        <p:nvSpPr>
          <p:cNvPr id="5" name="Content Placeholder 4"/>
          <p:cNvSpPr>
            <a:spLocks noGrp="1"/>
          </p:cNvSpPr>
          <p:nvPr>
            <p:ph idx="1"/>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p:spPr>
        <p:txBody>
          <a:bodyPr rtlCol="0">
            <a:normAutofit/>
          </a:bodyPr>
          <a:lstStyle/>
          <a:p>
            <a:pPr fontAlgn="auto">
              <a:spcAft>
                <a:spcPts val="0"/>
              </a:spcAft>
              <a:buFont typeface="Arial" pitchFamily="34" charset="0"/>
              <a:buNone/>
              <a:defRPr/>
            </a:pPr>
            <a:r>
              <a:rPr lang="en-US" sz="2000" b="1" dirty="0" smtClean="0"/>
              <a:t>IU Conscience Autobiography </a:t>
            </a:r>
          </a:p>
          <a:p>
            <a:pPr fontAlgn="auto">
              <a:spcAft>
                <a:spcPts val="0"/>
              </a:spcAft>
              <a:buFont typeface="Arial" pitchFamily="34" charset="0"/>
              <a:buNone/>
              <a:defRPr/>
            </a:pPr>
            <a:endParaRPr lang="en-US" sz="1400" b="1" dirty="0" smtClean="0"/>
          </a:p>
          <a:p>
            <a:pPr fontAlgn="auto">
              <a:spcAft>
                <a:spcPts val="0"/>
              </a:spcAft>
              <a:buFont typeface="Arial" pitchFamily="34" charset="0"/>
              <a:buNone/>
              <a:defRPr/>
            </a:pPr>
            <a:r>
              <a:rPr lang="en-US" sz="1400" b="1" dirty="0" smtClean="0"/>
              <a:t>QUESTION 15B: ATTITUDE TOWARDS AGENCY</a:t>
            </a:r>
          </a:p>
          <a:p>
            <a:pPr fontAlgn="auto">
              <a:spcAft>
                <a:spcPts val="0"/>
              </a:spcAft>
              <a:buFont typeface="Arial" pitchFamily="34" charset="0"/>
              <a:buNone/>
              <a:defRPr/>
            </a:pPr>
            <a:r>
              <a:rPr lang="en-US" sz="1400" dirty="0" smtClean="0"/>
              <a:t>	1) Which of the following best describes your philosophical attitude or</a:t>
            </a:r>
          </a:p>
          <a:p>
            <a:pPr fontAlgn="auto">
              <a:spcAft>
                <a:spcPts val="0"/>
              </a:spcAft>
              <a:buFont typeface="Arial" pitchFamily="34" charset="0"/>
              <a:buNone/>
              <a:defRPr/>
            </a:pPr>
            <a:r>
              <a:rPr lang="en-US" sz="1400" dirty="0" smtClean="0"/>
              <a:t>	intuitions about choices?</a:t>
            </a:r>
          </a:p>
          <a:p>
            <a:pPr fontAlgn="auto">
              <a:spcAft>
                <a:spcPts val="0"/>
              </a:spcAft>
              <a:buFont typeface="Arial" pitchFamily="34" charset="0"/>
              <a:buNone/>
              <a:defRPr/>
            </a:pPr>
            <a:r>
              <a:rPr lang="en-US" dirty="0" smtClean="0"/>
              <a:t>		</a:t>
            </a:r>
          </a:p>
          <a:p>
            <a:pPr fontAlgn="auto">
              <a:spcAft>
                <a:spcPts val="0"/>
              </a:spcAft>
              <a:defRPr/>
            </a:pPr>
            <a:endParaRPr lang="en-US" dirty="0"/>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itle 1"/>
          <p:cNvSpPr>
            <a:spLocks noGrp="1"/>
          </p:cNvSpPr>
          <p:nvPr>
            <p:ph type="title"/>
          </p:nvPr>
        </p:nvSpPr>
        <p:spPr/>
        <p:txBody>
          <a:bodyPr/>
          <a:lstStyle/>
          <a:p>
            <a:r>
              <a:rPr lang="en-US" sz="3200" smtClean="0"/>
              <a:t>Freedom and Determinism</a:t>
            </a:r>
          </a:p>
        </p:txBody>
      </p:sp>
      <p:sp>
        <p:nvSpPr>
          <p:cNvPr id="3" name="Content Placeholder 2"/>
          <p:cNvSpPr>
            <a:spLocks noGrp="1"/>
          </p:cNvSpPr>
          <p:nvPr>
            <p:ph idx="1"/>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txBody>
          <a:bodyPr rtlCol="0">
            <a:normAutofit/>
          </a:bodyPr>
          <a:lstStyle/>
          <a:p>
            <a:pPr fontAlgn="auto">
              <a:spcAft>
                <a:spcPts val="0"/>
              </a:spcAft>
              <a:buFont typeface="Arial" pitchFamily="34" charset="0"/>
              <a:buNone/>
              <a:defRPr/>
            </a:pPr>
            <a:r>
              <a:rPr lang="en-US" dirty="0" smtClean="0"/>
              <a:t>	</a:t>
            </a:r>
            <a:r>
              <a:rPr lang="en-US" sz="1400" dirty="0" smtClean="0"/>
              <a:t>One Option:</a:t>
            </a:r>
            <a:r>
              <a:rPr lang="en-US" dirty="0" smtClean="0"/>
              <a:t>	</a:t>
            </a:r>
            <a:endParaRPr lang="en-US" sz="1400" dirty="0" smtClean="0"/>
          </a:p>
          <a:p>
            <a:pPr fontAlgn="auto">
              <a:spcAft>
                <a:spcPts val="0"/>
              </a:spcAft>
              <a:buFont typeface="Arial" pitchFamily="34" charset="0"/>
              <a:buNone/>
              <a:defRPr/>
            </a:pPr>
            <a:r>
              <a:rPr lang="en-US" sz="1400" dirty="0" smtClean="0"/>
              <a:t>		</a:t>
            </a:r>
            <a:r>
              <a:rPr lang="en-US" sz="1400" dirty="0" err="1" smtClean="0"/>
              <a:t>i</a:t>
            </a:r>
            <a:r>
              <a:rPr lang="en-US" sz="1400" dirty="0" smtClean="0"/>
              <a:t>)The actions of human beings are completely determined</a:t>
            </a:r>
          </a:p>
          <a:p>
            <a:pPr fontAlgn="auto">
              <a:spcAft>
                <a:spcPts val="0"/>
              </a:spcAft>
              <a:buFont typeface="Arial" pitchFamily="34" charset="0"/>
              <a:buNone/>
              <a:defRPr/>
            </a:pPr>
            <a:r>
              <a:rPr lang="en-US" sz="1400" dirty="0" smtClean="0"/>
              <a:t>		by causal lines (interactive strings of causes and events) which,</a:t>
            </a:r>
          </a:p>
          <a:p>
            <a:pPr fontAlgn="auto">
              <a:spcAft>
                <a:spcPts val="0"/>
              </a:spcAft>
              <a:buFont typeface="Arial" pitchFamily="34" charset="0"/>
              <a:buNone/>
              <a:defRPr/>
            </a:pPr>
            <a:r>
              <a:rPr lang="en-US" sz="1400" dirty="0" smtClean="0"/>
              <a:t>		in principle, have no interruptions. If ever one could know all</a:t>
            </a:r>
          </a:p>
          <a:p>
            <a:pPr fontAlgn="auto">
              <a:spcAft>
                <a:spcPts val="0"/>
              </a:spcAft>
              <a:buFont typeface="Arial" pitchFamily="34" charset="0"/>
              <a:buNone/>
              <a:defRPr/>
            </a:pPr>
            <a:r>
              <a:rPr lang="en-US" sz="1400" dirty="0" smtClean="0"/>
              <a:t>		the laws governing the universe, and one could specify the</a:t>
            </a:r>
          </a:p>
          <a:p>
            <a:pPr fontAlgn="auto">
              <a:spcAft>
                <a:spcPts val="0"/>
              </a:spcAft>
              <a:buFont typeface="Arial" pitchFamily="34" charset="0"/>
              <a:buNone/>
              <a:defRPr/>
            </a:pPr>
            <a:r>
              <a:rPr lang="en-US" sz="1400" dirty="0" smtClean="0"/>
              <a:t>		state of the universe at any particular time, one could predict 	</a:t>
            </a:r>
          </a:p>
          <a:p>
            <a:pPr fontAlgn="auto">
              <a:spcAft>
                <a:spcPts val="0"/>
              </a:spcAft>
              <a:buFont typeface="Arial" pitchFamily="34" charset="0"/>
              <a:buNone/>
              <a:defRPr/>
            </a:pPr>
            <a:r>
              <a:rPr lang="en-US" sz="1400" dirty="0" smtClean="0"/>
              <a:t>		the state of the universe at any other time. I believe there is 	</a:t>
            </a:r>
          </a:p>
          <a:p>
            <a:pPr fontAlgn="auto">
              <a:spcAft>
                <a:spcPts val="0"/>
              </a:spcAft>
              <a:buFont typeface="Arial" pitchFamily="34" charset="0"/>
              <a:buNone/>
              <a:defRPr/>
            </a:pPr>
            <a:r>
              <a:rPr lang="en-US" sz="1400" dirty="0" smtClean="0"/>
              <a:t>		no room for free will in such a universe. To say I make a choice 	</a:t>
            </a:r>
          </a:p>
          <a:p>
            <a:pPr fontAlgn="auto">
              <a:spcAft>
                <a:spcPts val="0"/>
              </a:spcAft>
              <a:buFont typeface="Arial" pitchFamily="34" charset="0"/>
              <a:buNone/>
              <a:defRPr/>
            </a:pPr>
            <a:r>
              <a:rPr lang="en-US" sz="1400" dirty="0" smtClean="0"/>
              <a:t>		or that I am responsible for choosing is simply to express the 	</a:t>
            </a:r>
          </a:p>
          <a:p>
            <a:pPr fontAlgn="auto">
              <a:spcAft>
                <a:spcPts val="0"/>
              </a:spcAft>
              <a:buFont typeface="Arial" pitchFamily="34" charset="0"/>
              <a:buNone/>
              <a:defRPr/>
            </a:pPr>
            <a:r>
              <a:rPr lang="en-US" sz="1400" dirty="0" smtClean="0"/>
              <a:t>		fact that certain processes in my brain exist at the point of</a:t>
            </a:r>
          </a:p>
          <a:p>
            <a:pPr fontAlgn="auto">
              <a:spcAft>
                <a:spcPts val="0"/>
              </a:spcAft>
              <a:buFont typeface="Arial" pitchFamily="34" charset="0"/>
              <a:buNone/>
              <a:defRPr/>
            </a:pPr>
            <a:r>
              <a:rPr lang="en-US" sz="1400" dirty="0" smtClean="0"/>
              <a:t>		convergence of these uninterrupted causal lines.</a:t>
            </a:r>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itle 1"/>
          <p:cNvSpPr>
            <a:spLocks noGrp="1"/>
          </p:cNvSpPr>
          <p:nvPr>
            <p:ph type="title"/>
          </p:nvPr>
        </p:nvSpPr>
        <p:spPr/>
        <p:txBody>
          <a:bodyPr/>
          <a:lstStyle/>
          <a:p>
            <a:r>
              <a:rPr lang="en-US" sz="3200" smtClean="0"/>
              <a:t>Freedom and Determinism</a:t>
            </a:r>
          </a:p>
        </p:txBody>
      </p:sp>
      <p:sp>
        <p:nvSpPr>
          <p:cNvPr id="3" name="Content Placeholder 2"/>
          <p:cNvSpPr>
            <a:spLocks noGrp="1"/>
          </p:cNvSpPr>
          <p:nvPr>
            <p:ph idx="1"/>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a:ln/>
        </p:spPr>
        <p:txBody>
          <a:bodyPr rtlCol="0">
            <a:normAutofit fontScale="92500" lnSpcReduction="10000"/>
          </a:bodyPr>
          <a:lstStyle/>
          <a:p>
            <a:pPr fontAlgn="auto">
              <a:spcAft>
                <a:spcPts val="0"/>
              </a:spcAft>
              <a:buFont typeface="Arial" pitchFamily="34" charset="0"/>
              <a:buNone/>
              <a:defRPr/>
            </a:pPr>
            <a:r>
              <a:rPr lang="en-US" sz="1400" dirty="0" smtClean="0"/>
              <a:t>Other Options:	</a:t>
            </a:r>
          </a:p>
          <a:p>
            <a:pPr fontAlgn="auto">
              <a:spcAft>
                <a:spcPts val="0"/>
              </a:spcAft>
              <a:buFont typeface="Arial" pitchFamily="34" charset="0"/>
              <a:buNone/>
              <a:defRPr/>
            </a:pPr>
            <a:endParaRPr lang="en-US" sz="1400" dirty="0" smtClean="0"/>
          </a:p>
          <a:p>
            <a:pPr fontAlgn="auto">
              <a:spcAft>
                <a:spcPts val="0"/>
              </a:spcAft>
              <a:buFont typeface="Arial" pitchFamily="34" charset="0"/>
              <a:buNone/>
              <a:defRPr/>
            </a:pPr>
            <a:r>
              <a:rPr lang="en-US" sz="1400" dirty="0" smtClean="0"/>
              <a:t>	ii) I agree with the principle of determinism expressed above,</a:t>
            </a:r>
          </a:p>
          <a:p>
            <a:pPr fontAlgn="auto">
              <a:spcAft>
                <a:spcPts val="0"/>
              </a:spcAft>
              <a:buFont typeface="Arial" pitchFamily="34" charset="0"/>
              <a:buNone/>
              <a:defRPr/>
            </a:pPr>
            <a:r>
              <a:rPr lang="en-US" sz="1400" dirty="0" smtClean="0"/>
              <a:t>	however I also believe that free will in the sense of making</a:t>
            </a:r>
          </a:p>
          <a:p>
            <a:pPr fontAlgn="auto">
              <a:spcAft>
                <a:spcPts val="0"/>
              </a:spcAft>
              <a:buFont typeface="Arial" pitchFamily="34" charset="0"/>
              <a:buNone/>
              <a:defRPr/>
            </a:pPr>
            <a:r>
              <a:rPr lang="en-US" sz="1400" dirty="0" smtClean="0"/>
              <a:t>	choices is compatible with the principle.</a:t>
            </a:r>
          </a:p>
          <a:p>
            <a:pPr fontAlgn="auto">
              <a:spcAft>
                <a:spcPts val="0"/>
              </a:spcAft>
              <a:buFont typeface="Arial" pitchFamily="34" charset="0"/>
              <a:buNone/>
              <a:defRPr/>
            </a:pPr>
            <a:endParaRPr lang="en-US" sz="1400" dirty="0" smtClean="0"/>
          </a:p>
          <a:p>
            <a:pPr fontAlgn="auto">
              <a:spcAft>
                <a:spcPts val="0"/>
              </a:spcAft>
              <a:buFont typeface="Arial" pitchFamily="34" charset="0"/>
              <a:buNone/>
              <a:defRPr/>
            </a:pPr>
            <a:r>
              <a:rPr lang="en-US" sz="1400" dirty="0" smtClean="0"/>
              <a:t>	iii) I believe in free will and can not reconcile this belief</a:t>
            </a:r>
          </a:p>
          <a:p>
            <a:pPr fontAlgn="auto">
              <a:spcAft>
                <a:spcPts val="0"/>
              </a:spcAft>
              <a:buFont typeface="Arial" pitchFamily="34" charset="0"/>
              <a:buNone/>
              <a:defRPr/>
            </a:pPr>
            <a:r>
              <a:rPr lang="en-US" sz="1400" dirty="0" smtClean="0"/>
              <a:t>	with a completely determined universe.</a:t>
            </a:r>
          </a:p>
          <a:p>
            <a:pPr fontAlgn="auto">
              <a:spcAft>
                <a:spcPts val="0"/>
              </a:spcAft>
              <a:buFont typeface="Arial" pitchFamily="34" charset="0"/>
              <a:buNone/>
              <a:defRPr/>
            </a:pPr>
            <a:endParaRPr lang="en-US" sz="1400" dirty="0" smtClean="0"/>
          </a:p>
          <a:p>
            <a:pPr fontAlgn="auto">
              <a:spcAft>
                <a:spcPts val="0"/>
              </a:spcAft>
              <a:buFont typeface="Arial" pitchFamily="34" charset="0"/>
              <a:buNone/>
              <a:defRPr/>
            </a:pPr>
            <a:r>
              <a:rPr lang="en-US" sz="1400" dirty="0" smtClean="0"/>
              <a:t>	iv) I believe in neither free will nor determinism. There are</a:t>
            </a:r>
          </a:p>
          <a:p>
            <a:pPr fontAlgn="auto">
              <a:spcAft>
                <a:spcPts val="0"/>
              </a:spcAft>
              <a:buFont typeface="Arial" pitchFamily="34" charset="0"/>
              <a:buNone/>
              <a:defRPr/>
            </a:pPr>
            <a:r>
              <a:rPr lang="en-US" sz="1400" dirty="0" smtClean="0"/>
              <a:t>	interruptions in the lines of cause and effect because the</a:t>
            </a:r>
          </a:p>
          <a:p>
            <a:pPr fontAlgn="auto">
              <a:spcAft>
                <a:spcPts val="0"/>
              </a:spcAft>
              <a:buFont typeface="Arial" pitchFamily="34" charset="0"/>
              <a:buNone/>
              <a:defRPr/>
            </a:pPr>
            <a:r>
              <a:rPr lang="en-US" sz="1400" dirty="0" smtClean="0"/>
              <a:t>	universe is probabilistic and chance plays its part. But there is</a:t>
            </a:r>
          </a:p>
          <a:p>
            <a:pPr fontAlgn="auto">
              <a:spcAft>
                <a:spcPts val="0"/>
              </a:spcAft>
              <a:buFont typeface="Arial" pitchFamily="34" charset="0"/>
              <a:buNone/>
              <a:defRPr/>
            </a:pPr>
            <a:r>
              <a:rPr lang="en-US" sz="1400" dirty="0" smtClean="0"/>
              <a:t>	no free will, chance is not choice.</a:t>
            </a:r>
          </a:p>
          <a:p>
            <a:pPr fontAlgn="auto">
              <a:spcAft>
                <a:spcPts val="0"/>
              </a:spcAft>
              <a:buFont typeface="Arial" pitchFamily="34" charset="0"/>
              <a:buNone/>
              <a:defRPr/>
            </a:pPr>
            <a:endParaRPr lang="en-US" sz="1400" dirty="0" smtClean="0"/>
          </a:p>
          <a:p>
            <a:pPr fontAlgn="auto">
              <a:spcAft>
                <a:spcPts val="0"/>
              </a:spcAft>
              <a:buFont typeface="Arial" pitchFamily="34" charset="0"/>
              <a:buNone/>
              <a:defRPr/>
            </a:pPr>
            <a:r>
              <a:rPr lang="en-US" sz="1400" dirty="0" smtClean="0"/>
              <a:t>	v) I have not formed an opinion on this subject.</a:t>
            </a:r>
          </a:p>
          <a:p>
            <a:pPr fontAlgn="auto">
              <a:spcAft>
                <a:spcPts val="0"/>
              </a:spcAft>
              <a:buFont typeface="Arial" pitchFamily="34" charset="0"/>
              <a:buNone/>
              <a:defRPr/>
            </a:pPr>
            <a:endParaRPr lang="en-US" sz="1400" dirty="0" smtClean="0"/>
          </a:p>
          <a:p>
            <a:pPr fontAlgn="auto">
              <a:spcAft>
                <a:spcPts val="0"/>
              </a:spcAft>
              <a:buFont typeface="Arial" pitchFamily="34" charset="0"/>
              <a:buNone/>
              <a:defRPr/>
            </a:pPr>
            <a:r>
              <a:rPr lang="en-US" sz="1400" dirty="0" smtClean="0"/>
              <a:t>	vi) I do not think about this subject.</a:t>
            </a:r>
          </a:p>
          <a:p>
            <a:pPr fontAlgn="auto">
              <a:spcAft>
                <a:spcPts val="0"/>
              </a:spcAft>
              <a:buFont typeface="Arial" pitchFamily="34" charset="0"/>
              <a:buNone/>
              <a:defRPr/>
            </a:pPr>
            <a:endParaRPr lang="en-US" sz="1400" dirty="0" smtClean="0"/>
          </a:p>
          <a:p>
            <a:pPr fontAlgn="auto">
              <a:spcAft>
                <a:spcPts val="0"/>
              </a:spcAft>
              <a:buFont typeface="Arial" pitchFamily="34" charset="0"/>
              <a:buNone/>
              <a:defRPr/>
            </a:pPr>
            <a:r>
              <a:rPr lang="en-US" sz="1400" dirty="0" smtClean="0"/>
              <a:t>	vii) I have given this subject some thought but have decided the</a:t>
            </a:r>
          </a:p>
          <a:p>
            <a:pPr fontAlgn="auto">
              <a:spcAft>
                <a:spcPts val="0"/>
              </a:spcAft>
              <a:buFont typeface="Arial" pitchFamily="34" charset="0"/>
              <a:buNone/>
              <a:defRPr/>
            </a:pPr>
            <a:r>
              <a:rPr lang="en-US" sz="1400" dirty="0" smtClean="0"/>
              <a:t>	question is not meaningful or susceptible of an answer.</a:t>
            </a:r>
          </a:p>
          <a:p>
            <a:pPr fontAlgn="auto">
              <a:spcAft>
                <a:spcPts val="0"/>
              </a:spcAft>
              <a:defRPr/>
            </a:pPr>
            <a:endParaRPr lang="en-US" sz="1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2800" dirty="0" smtClean="0">
                <a:solidFill>
                  <a:schemeClr val="accent4">
                    <a:lumMod val="75000"/>
                  </a:schemeClr>
                </a:solidFill>
              </a:rPr>
              <a:t>THE PSYCHOBIOLOGY OF  CONSCIENCE </a:t>
            </a:r>
            <a:endParaRPr lang="en-US" sz="2800" dirty="0"/>
          </a:p>
        </p:txBody>
      </p:sp>
      <p:sp>
        <p:nvSpPr>
          <p:cNvPr id="13315" name="Content Placeholder 3"/>
          <p:cNvSpPr>
            <a:spLocks noGrp="1"/>
          </p:cNvSpPr>
          <p:nvPr>
            <p:ph idx="1"/>
          </p:nvPr>
        </p:nvSpPr>
        <p:spPr/>
        <p:txBody>
          <a:bodyPr/>
          <a:lstStyle/>
          <a:p>
            <a:r>
              <a:rPr lang="en-US" sz="2000" smtClean="0"/>
              <a:t>Moral‑emotional responsiveness requires behavioral action and commitment in the processes of reparation and healing as well as prosocial behavior. </a:t>
            </a:r>
          </a:p>
          <a:p>
            <a:r>
              <a:rPr lang="en-US" sz="2000" b="1" smtClean="0"/>
              <a:t>The domains of moral self valuation and moral volition are related to the maintenance of self‑esteem and the developmental progression from autonomy to moral agency. </a:t>
            </a:r>
          </a:p>
          <a:p>
            <a:pPr>
              <a:buFont typeface="Arial" pitchFamily="34" charset="0"/>
              <a:buNone/>
            </a:pPr>
            <a:endParaRPr lang="en-US" smtClean="0"/>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3"/>
          <p:cNvSpPr>
            <a:spLocks noGrp="1"/>
          </p:cNvSpPr>
          <p:nvPr>
            <p:ph type="title"/>
          </p:nvPr>
        </p:nvSpPr>
        <p:spPr/>
        <p:txBody>
          <a:bodyPr/>
          <a:lstStyle/>
          <a:p>
            <a:r>
              <a:rPr lang="en-US" sz="3200" smtClean="0"/>
              <a:t>Freedom and Determinism</a:t>
            </a:r>
          </a:p>
        </p:txBody>
      </p:sp>
      <p:sp>
        <p:nvSpPr>
          <p:cNvPr id="3" name="Content Placeholder 2"/>
          <p:cNvSpPr>
            <a:spLocks noGrp="1"/>
          </p:cNvSpPr>
          <p:nvPr>
            <p:ph idx="1"/>
          </p:nvPr>
        </p:nvSpPr>
        <p:spPr>
          <a:xfrm>
            <a:off x="533400" y="1600200"/>
            <a:ext cx="8229600" cy="4525963"/>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txBody>
          <a:bodyPr>
            <a:normAutofit/>
          </a:bodyPr>
          <a:lstStyle/>
          <a:p>
            <a:pPr>
              <a:buFont typeface="Arial" pitchFamily="34" charset="0"/>
              <a:buNone/>
            </a:pPr>
            <a:r>
              <a:rPr lang="en-US" sz="2000" b="1" smtClean="0"/>
              <a:t>IU Conscience Autobiography </a:t>
            </a:r>
          </a:p>
          <a:p>
            <a:pPr>
              <a:buFont typeface="Arial" pitchFamily="34" charset="0"/>
              <a:buNone/>
            </a:pPr>
            <a:r>
              <a:rPr lang="en-US" sz="1400" b="1" smtClean="0"/>
              <a:t>QUESTION 15B: ATTITUDE TOWARDS AGENCY</a:t>
            </a:r>
          </a:p>
          <a:p>
            <a:pPr>
              <a:buFont typeface="Arial" pitchFamily="34" charset="0"/>
              <a:buNone/>
            </a:pPr>
            <a:r>
              <a:rPr lang="en-US" sz="1400" smtClean="0"/>
              <a:t> 2)  Designate the truth value </a:t>
            </a:r>
            <a:r>
              <a:rPr lang="en-US" sz="1400" smtClean="0">
                <a:sym typeface="Symbol" pitchFamily="18" charset="2"/>
              </a:rPr>
              <a:t></a:t>
            </a:r>
            <a:r>
              <a:rPr lang="en-US" sz="1400" smtClean="0"/>
              <a:t>  of each of these statements for you as a clinician:</a:t>
            </a:r>
          </a:p>
          <a:p>
            <a:pPr>
              <a:buFont typeface="Arial" pitchFamily="34" charset="0"/>
              <a:buNone/>
            </a:pPr>
            <a:endParaRPr lang="en-US" sz="1500" smtClean="0"/>
          </a:p>
        </p:txBody>
      </p:sp>
      <p:sp>
        <p:nvSpPr>
          <p:cNvPr id="139268" name="Content Placeholder 4"/>
          <p:cNvSpPr>
            <a:spLocks noGrp="1"/>
          </p:cNvSpPr>
          <p:nvPr>
            <p:ph sz="half" idx="4294967295"/>
          </p:nvPr>
        </p:nvSpPr>
        <p:spPr>
          <a:xfrm>
            <a:off x="5105400" y="1600200"/>
            <a:ext cx="4038600" cy="4525963"/>
          </a:xfrm>
        </p:spPr>
        <p:txBody>
          <a:bodyPr/>
          <a:lstStyle/>
          <a:p>
            <a:pPr>
              <a:buFont typeface="Arial" pitchFamily="34" charset="0"/>
              <a:buNone/>
            </a:pPr>
            <a:endParaRPr lang="en-US" sz="2000" i="1" smtClean="0"/>
          </a:p>
          <a:p>
            <a:pPr>
              <a:buFont typeface="Arial" pitchFamily="34" charset="0"/>
              <a:buNone/>
            </a:pPr>
            <a:endParaRPr lang="en-US" sz="1400" i="1" smtClean="0"/>
          </a:p>
          <a:p>
            <a:pPr>
              <a:buFont typeface="Arial" pitchFamily="34" charset="0"/>
              <a:buNone/>
            </a:pPr>
            <a:r>
              <a:rPr lang="en-US" sz="1400" i="1" smtClean="0"/>
              <a:t>	</a:t>
            </a:r>
            <a:endParaRPr lang="en-US" sz="1500" i="1" smtClean="0"/>
          </a:p>
          <a:p>
            <a:pPr>
              <a:buFont typeface="Arial" pitchFamily="34" charset="0"/>
              <a:buNone/>
            </a:pPr>
            <a:endParaRPr lang="en-US" sz="1400" i="1" smtClean="0"/>
          </a:p>
          <a:p>
            <a:pPr>
              <a:buFont typeface="Arial" pitchFamily="34" charset="0"/>
              <a:buNone/>
            </a:pPr>
            <a:r>
              <a:rPr lang="en-US" sz="1400" i="1" smtClean="0"/>
              <a:t>	</a:t>
            </a:r>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itle 3"/>
          <p:cNvSpPr>
            <a:spLocks noGrp="1"/>
          </p:cNvSpPr>
          <p:nvPr>
            <p:ph type="title"/>
          </p:nvPr>
        </p:nvSpPr>
        <p:spPr/>
        <p:txBody>
          <a:bodyPr/>
          <a:lstStyle/>
          <a:p>
            <a:r>
              <a:rPr lang="en-US" sz="3200" smtClean="0"/>
              <a:t>Freedom and Determinism</a:t>
            </a:r>
          </a:p>
        </p:txBody>
      </p:sp>
      <p:sp>
        <p:nvSpPr>
          <p:cNvPr id="3" name="Content Placeholder 2"/>
          <p:cNvSpPr>
            <a:spLocks noGrp="1"/>
          </p:cNvSpPr>
          <p:nvPr>
            <p:ph sz="half" idx="1"/>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txBody>
          <a:bodyPr rtlCol="0">
            <a:normAutofit fontScale="92500" lnSpcReduction="20000"/>
          </a:bodyPr>
          <a:lstStyle/>
          <a:p>
            <a:pPr fontAlgn="auto">
              <a:spcAft>
                <a:spcPts val="0"/>
              </a:spcAft>
              <a:buFont typeface="Arial" pitchFamily="34" charset="0"/>
              <a:buNone/>
              <a:defRPr/>
            </a:pPr>
            <a:r>
              <a:rPr lang="en-US" dirty="0" smtClean="0"/>
              <a:t>	</a:t>
            </a:r>
            <a:r>
              <a:rPr lang="en-US" sz="1500" i="1" dirty="0" err="1" smtClean="0"/>
              <a:t>i</a:t>
            </a:r>
            <a:r>
              <a:rPr lang="en-US" sz="1500" i="1" dirty="0" smtClean="0"/>
              <a:t>) It is easier for me to empathically respond to a patient whose illness or condition has not come about because of poor lifestyle choices.</a:t>
            </a:r>
          </a:p>
          <a:p>
            <a:pPr fontAlgn="auto">
              <a:spcAft>
                <a:spcPts val="0"/>
              </a:spcAft>
              <a:buFont typeface="Arial" pitchFamily="34" charset="0"/>
              <a:buNone/>
              <a:defRPr/>
            </a:pPr>
            <a:endParaRPr lang="en-US" sz="1500" i="1" dirty="0" smtClean="0"/>
          </a:p>
          <a:p>
            <a:pPr fontAlgn="auto">
              <a:spcAft>
                <a:spcPts val="0"/>
              </a:spcAft>
              <a:buFont typeface="Arial" pitchFamily="34" charset="0"/>
              <a:buNone/>
              <a:defRPr/>
            </a:pPr>
            <a:r>
              <a:rPr lang="en-US" sz="1500" i="1" dirty="0" smtClean="0"/>
              <a:t>	ii) I find it especially difficult to empathize with patients who lack empathy for others.</a:t>
            </a:r>
          </a:p>
          <a:p>
            <a:pPr fontAlgn="auto">
              <a:spcAft>
                <a:spcPts val="0"/>
              </a:spcAft>
              <a:defRPr/>
            </a:pPr>
            <a:endParaRPr lang="en-US" sz="1500" i="1" dirty="0" smtClean="0"/>
          </a:p>
          <a:p>
            <a:pPr fontAlgn="auto">
              <a:spcAft>
                <a:spcPts val="0"/>
              </a:spcAft>
              <a:buFont typeface="Arial" pitchFamily="34" charset="0"/>
              <a:buNone/>
              <a:defRPr/>
            </a:pPr>
            <a:r>
              <a:rPr lang="en-US" sz="1500" i="1" dirty="0" smtClean="0"/>
              <a:t>	iii) I find it especially difficult to treat patients who are only partially compliant or non compliant with my best recommendations.</a:t>
            </a:r>
          </a:p>
          <a:p>
            <a:pPr fontAlgn="auto">
              <a:spcAft>
                <a:spcPts val="0"/>
              </a:spcAft>
              <a:defRPr/>
            </a:pPr>
            <a:endParaRPr lang="en-US" sz="1500" i="1" dirty="0" smtClean="0"/>
          </a:p>
          <a:p>
            <a:pPr fontAlgn="auto">
              <a:spcAft>
                <a:spcPts val="0"/>
              </a:spcAft>
              <a:buFont typeface="Arial" pitchFamily="34" charset="0"/>
              <a:buNone/>
              <a:defRPr/>
            </a:pPr>
            <a:r>
              <a:rPr lang="en-US" sz="1500" i="1" dirty="0" smtClean="0"/>
              <a:t>	 iv) My task is to make a diagnosis, present my findings and recommendations. I respect my patient's choice whether or not to accept my findings and recommendations and am willing to work further with a patient who does not.</a:t>
            </a:r>
            <a:endParaRPr lang="en-US" sz="1500" dirty="0"/>
          </a:p>
        </p:txBody>
      </p:sp>
      <p:sp>
        <p:nvSpPr>
          <p:cNvPr id="5" name="Content Placeholder 4"/>
          <p:cNvSpPr>
            <a:spLocks noGrp="1"/>
          </p:cNvSpPr>
          <p:nvPr>
            <p:ph sz="half" idx="2"/>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p:spPr>
        <p:txBody>
          <a:bodyPr rtlCol="0">
            <a:normAutofit fontScale="92500" lnSpcReduction="20000"/>
          </a:bodyPr>
          <a:lstStyle/>
          <a:p>
            <a:pPr fontAlgn="auto">
              <a:spcAft>
                <a:spcPts val="0"/>
              </a:spcAft>
              <a:buFont typeface="Arial" pitchFamily="34" charset="0"/>
              <a:buNone/>
              <a:defRPr/>
            </a:pPr>
            <a:endParaRPr lang="en-US" sz="2000" i="1" dirty="0" smtClean="0"/>
          </a:p>
          <a:p>
            <a:pPr fontAlgn="auto">
              <a:spcAft>
                <a:spcPts val="0"/>
              </a:spcAft>
              <a:buFont typeface="Arial" pitchFamily="34" charset="0"/>
              <a:buNone/>
              <a:defRPr/>
            </a:pPr>
            <a:endParaRPr lang="en-US" sz="1400" i="1" dirty="0" smtClean="0"/>
          </a:p>
          <a:p>
            <a:pPr fontAlgn="auto">
              <a:spcAft>
                <a:spcPts val="0"/>
              </a:spcAft>
              <a:buFont typeface="Arial" pitchFamily="34" charset="0"/>
              <a:buNone/>
              <a:defRPr/>
            </a:pPr>
            <a:r>
              <a:rPr lang="en-US" sz="1400" i="1" dirty="0" smtClean="0"/>
              <a:t>	</a:t>
            </a:r>
            <a:r>
              <a:rPr lang="en-US" sz="1500" i="1" dirty="0" smtClean="0"/>
              <a:t>v) I counsel patients who do not accept my recommendations to seek help from someone else.</a:t>
            </a:r>
          </a:p>
          <a:p>
            <a:pPr fontAlgn="auto">
              <a:spcAft>
                <a:spcPts val="0"/>
              </a:spcAft>
              <a:buFont typeface="Arial" pitchFamily="34" charset="0"/>
              <a:buNone/>
              <a:defRPr/>
            </a:pPr>
            <a:endParaRPr lang="en-US" sz="1500" i="1" dirty="0" smtClean="0"/>
          </a:p>
          <a:p>
            <a:pPr fontAlgn="auto">
              <a:spcAft>
                <a:spcPts val="0"/>
              </a:spcAft>
              <a:buFont typeface="Arial" pitchFamily="34" charset="0"/>
              <a:buNone/>
              <a:defRPr/>
            </a:pPr>
            <a:r>
              <a:rPr lang="en-US" sz="1500" i="1" dirty="0" smtClean="0"/>
              <a:t>	vi) Irrespective of the circumstances that have shaped their lives, patients should be encouraged to take responsibility for themselves with respect to their illness/ condition, especially if lifestyle or psychological change will contribute to better health.</a:t>
            </a:r>
          </a:p>
          <a:p>
            <a:pPr fontAlgn="auto">
              <a:spcAft>
                <a:spcPts val="0"/>
              </a:spcAft>
              <a:buFont typeface="Arial" pitchFamily="34" charset="0"/>
              <a:buNone/>
              <a:defRPr/>
            </a:pPr>
            <a:endParaRPr lang="en-US" sz="1500" i="1" dirty="0" smtClean="0"/>
          </a:p>
          <a:p>
            <a:pPr fontAlgn="auto">
              <a:spcAft>
                <a:spcPts val="0"/>
              </a:spcAft>
              <a:buFont typeface="Arial" pitchFamily="34" charset="0"/>
              <a:buNone/>
              <a:defRPr/>
            </a:pPr>
            <a:r>
              <a:rPr lang="en-US" sz="1500" i="1" dirty="0" smtClean="0"/>
              <a:t>	vii) There are definite constraints that genetic endowment and adverse life experiences place upon patients in their capacity to take responsibility for themselves. In order for healing to occur, these constraints must be acknowledged empathically by the clinician.</a:t>
            </a:r>
          </a:p>
          <a:p>
            <a:pPr fontAlgn="auto">
              <a:spcAft>
                <a:spcPts val="0"/>
              </a:spcAft>
              <a:defRPr/>
            </a:pPr>
            <a:endParaRPr lang="en-US" sz="1500" dirty="0" smtClean="0"/>
          </a:p>
          <a:p>
            <a:pPr fontAlgn="auto">
              <a:spcAft>
                <a:spcPts val="0"/>
              </a:spcAft>
              <a:buFont typeface="Arial" pitchFamily="34" charset="0"/>
              <a:buNone/>
              <a:defRPr/>
            </a:pPr>
            <a:endParaRPr lang="en-US" sz="1500" i="1" dirty="0" smtClean="0"/>
          </a:p>
          <a:p>
            <a:pPr fontAlgn="auto">
              <a:spcAft>
                <a:spcPts val="0"/>
              </a:spcAft>
              <a:buFont typeface="Arial" pitchFamily="34" charset="0"/>
              <a:buNone/>
              <a:defRPr/>
            </a:pPr>
            <a:endParaRPr lang="en-US" sz="1400" i="1" dirty="0" smtClean="0"/>
          </a:p>
          <a:p>
            <a:pPr fontAlgn="auto">
              <a:spcAft>
                <a:spcPts val="0"/>
              </a:spcAft>
              <a:buFont typeface="Arial" pitchFamily="34" charset="0"/>
              <a:buNone/>
              <a:defRPr/>
            </a:pPr>
            <a:r>
              <a:rPr lang="en-US" sz="1400" i="1" dirty="0" smtClean="0"/>
              <a:t>	</a:t>
            </a:r>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Title 1"/>
          <p:cNvSpPr>
            <a:spLocks noGrp="1"/>
          </p:cNvSpPr>
          <p:nvPr>
            <p:ph type="title"/>
          </p:nvPr>
        </p:nvSpPr>
        <p:spPr>
          <a:xfrm>
            <a:off x="609600" y="304800"/>
            <a:ext cx="8229600" cy="1143000"/>
          </a:xfrm>
        </p:spPr>
        <p:txBody>
          <a:bodyPr/>
          <a:lstStyle/>
          <a:p>
            <a:r>
              <a:rPr lang="en-US" sz="3200" b="1" smtClean="0"/>
              <a:t/>
            </a:r>
            <a:br>
              <a:rPr lang="en-US" sz="3200" b="1" smtClean="0"/>
            </a:br>
            <a:r>
              <a:rPr lang="en-US" sz="3200" b="1" smtClean="0"/>
              <a:t> ETHICS: </a:t>
            </a:r>
            <a:br>
              <a:rPr lang="en-US" sz="3200" b="1" smtClean="0"/>
            </a:br>
            <a:r>
              <a:rPr lang="en-US" sz="3200" b="1" smtClean="0"/>
              <a:t>INTUITIONISM </a:t>
            </a:r>
            <a:br>
              <a:rPr lang="en-US" sz="3200" b="1" smtClean="0"/>
            </a:br>
            <a:endParaRPr lang="en-US" sz="3200" smtClean="0"/>
          </a:p>
        </p:txBody>
      </p:sp>
      <p:sp>
        <p:nvSpPr>
          <p:cNvPr id="141315" name="Content Placeholder 2"/>
          <p:cNvSpPr>
            <a:spLocks noGrp="1"/>
          </p:cNvSpPr>
          <p:nvPr>
            <p:ph idx="1"/>
          </p:nvPr>
        </p:nvSpPr>
        <p:spPr/>
        <p:txBody>
          <a:bodyPr/>
          <a:lstStyle/>
          <a:p>
            <a:pPr>
              <a:buFont typeface="Arial" pitchFamily="34" charset="0"/>
              <a:buNone/>
            </a:pPr>
            <a:r>
              <a:rPr lang="en-US" sz="1400" smtClean="0"/>
              <a:t>Theories of moral knowledge according to which we have immediate knowledge of the rightness and </a:t>
            </a:r>
          </a:p>
          <a:p>
            <a:pPr>
              <a:buFont typeface="Arial" pitchFamily="34" charset="0"/>
              <a:buNone/>
            </a:pPr>
            <a:r>
              <a:rPr lang="en-US" sz="1400" smtClean="0"/>
              <a:t>wrongness of certain actions or the intrinsic goodness of certain kinds of things, states or affairs.</a:t>
            </a:r>
            <a:r>
              <a:rPr lang="en-US" sz="1400" baseline="30000" smtClean="0"/>
              <a:t>1 </a:t>
            </a:r>
          </a:p>
          <a:p>
            <a:pPr>
              <a:buFont typeface="Arial" pitchFamily="34" charset="0"/>
              <a:buNone/>
            </a:pPr>
            <a:endParaRPr lang="en-US" sz="1400" smtClean="0"/>
          </a:p>
          <a:p>
            <a:pPr>
              <a:buFont typeface="Arial" pitchFamily="34" charset="0"/>
              <a:buNone/>
            </a:pPr>
            <a:r>
              <a:rPr lang="en-US" sz="1400" smtClean="0"/>
              <a:t>	SOME TYPES: </a:t>
            </a:r>
          </a:p>
          <a:p>
            <a:pPr>
              <a:buFont typeface="Arial" pitchFamily="34" charset="0"/>
              <a:buNone/>
            </a:pPr>
            <a:endParaRPr lang="en-US" sz="1400" smtClean="0"/>
          </a:p>
          <a:p>
            <a:pPr>
              <a:buFont typeface="Arial" pitchFamily="34" charset="0"/>
              <a:buNone/>
            </a:pPr>
            <a:r>
              <a:rPr lang="en-US" sz="1400" smtClean="0"/>
              <a:t>	Initially </a:t>
            </a:r>
            <a:r>
              <a:rPr lang="en-US" sz="1400" b="1" smtClean="0"/>
              <a:t>intuitionism</a:t>
            </a:r>
            <a:r>
              <a:rPr lang="en-US" sz="1400" smtClean="0"/>
              <a:t> was defined in contrast to Mills’ </a:t>
            </a:r>
            <a:r>
              <a:rPr lang="en-US" sz="1400" b="1" smtClean="0"/>
              <a:t>utilitarianism </a:t>
            </a:r>
            <a:r>
              <a:rPr lang="en-US" sz="1400" smtClean="0"/>
              <a:t>and was associated with </a:t>
            </a:r>
            <a:r>
              <a:rPr lang="en-US" sz="1400" b="1" smtClean="0"/>
              <a:t>pluralism,</a:t>
            </a:r>
            <a:r>
              <a:rPr lang="en-US" sz="1400" smtClean="0"/>
              <a:t> the view that there are a large number of moral principles that cannot be put in any general order of importance in a way that would help resolve conflicts between them. </a:t>
            </a:r>
          </a:p>
          <a:p>
            <a:pPr>
              <a:buFont typeface="Arial" pitchFamily="34" charset="0"/>
              <a:buNone/>
            </a:pPr>
            <a:endParaRPr lang="en-US" sz="1400" smtClean="0"/>
          </a:p>
          <a:p>
            <a:pPr>
              <a:buFont typeface="Arial" pitchFamily="34" charset="0"/>
              <a:buNone/>
            </a:pPr>
            <a:r>
              <a:rPr lang="en-US" sz="1400" smtClean="0"/>
              <a:t>	Later </a:t>
            </a:r>
            <a:r>
              <a:rPr lang="en-US" sz="1400" b="1" smtClean="0"/>
              <a:t>intuitionism</a:t>
            </a:r>
            <a:r>
              <a:rPr lang="en-US" sz="1400" smtClean="0"/>
              <a:t> was associated with the position that concepts about right and wrong are un-analyzable, whether there is more than one principle or not. </a:t>
            </a:r>
          </a:p>
          <a:p>
            <a:pPr>
              <a:buFont typeface="Arial" pitchFamily="34" charset="0"/>
              <a:buNone/>
            </a:pPr>
            <a:endParaRPr lang="en-US" sz="1400" smtClean="0"/>
          </a:p>
          <a:p>
            <a:pPr>
              <a:buFont typeface="Arial" pitchFamily="34" charset="0"/>
              <a:buNone/>
            </a:pPr>
            <a:r>
              <a:rPr lang="en-US" sz="1400" smtClean="0"/>
              <a:t>	In subsequent historical developments, even some utilitarians (e.g. Sidgwick) relied upon </a:t>
            </a:r>
            <a:r>
              <a:rPr lang="en-US" sz="1400" b="1" smtClean="0"/>
              <a:t>intuitionism.</a:t>
            </a:r>
            <a:r>
              <a:rPr lang="en-US" sz="1400" smtClean="0"/>
              <a:t> </a:t>
            </a:r>
          </a:p>
          <a:p>
            <a:pPr>
              <a:buFont typeface="Arial" pitchFamily="34" charset="0"/>
              <a:buNone/>
            </a:pPr>
            <a:endParaRPr lang="en-US" sz="1400" smtClean="0"/>
          </a:p>
          <a:p>
            <a:pPr>
              <a:buFont typeface="Arial" pitchFamily="34" charset="0"/>
              <a:buNone/>
            </a:pPr>
            <a:r>
              <a:rPr lang="en-US" sz="1400" smtClean="0"/>
              <a:t>	</a:t>
            </a:r>
            <a:r>
              <a:rPr lang="en-US" sz="1400" b="1" smtClean="0"/>
              <a:t>Intuitionism </a:t>
            </a:r>
            <a:r>
              <a:rPr lang="en-US" sz="1400" smtClean="0"/>
              <a:t>in the newer sense and </a:t>
            </a:r>
            <a:r>
              <a:rPr lang="en-US" sz="1400" b="1" smtClean="0"/>
              <a:t>pluralism </a:t>
            </a:r>
            <a:r>
              <a:rPr lang="en-US" sz="1400" smtClean="0"/>
              <a:t>in the older sense were reunited in the work of Ross and Prichard in the 1930s.</a:t>
            </a:r>
            <a:r>
              <a:rPr lang="en-US" sz="1400" baseline="30000" smtClean="0"/>
              <a:t>2 </a:t>
            </a:r>
            <a:r>
              <a:rPr lang="en-US" sz="1400" smtClean="0"/>
              <a:t>Ross’s ethic of </a:t>
            </a:r>
            <a:r>
              <a:rPr lang="en-US" sz="1400" b="1" smtClean="0"/>
              <a:t>prima facie duties</a:t>
            </a:r>
            <a:r>
              <a:rPr lang="en-US" sz="1400" smtClean="0"/>
              <a:t>, is pluralistic, deontological and intuitionistic. </a:t>
            </a:r>
          </a:p>
          <a:p>
            <a:pPr>
              <a:buFont typeface="Arial" pitchFamily="34" charset="0"/>
              <a:buNone/>
            </a:pPr>
            <a:endParaRPr lang="en-US" smtClean="0"/>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sz="3600" b="1" dirty="0" smtClean="0"/>
              <a:t> </a:t>
            </a:r>
            <a:br>
              <a:rPr lang="en-US" sz="3600" b="1" dirty="0" smtClean="0"/>
            </a:br>
            <a:r>
              <a:rPr lang="en-US" sz="3600" b="1" dirty="0" smtClean="0"/>
              <a:t>ETHICS: </a:t>
            </a:r>
            <a:br>
              <a:rPr lang="en-US" sz="3600" b="1" dirty="0" smtClean="0"/>
            </a:br>
            <a:r>
              <a:rPr lang="en-US" sz="3600" b="1" dirty="0" smtClean="0"/>
              <a:t>INTUITIONISM </a:t>
            </a:r>
            <a:br>
              <a:rPr lang="en-US" sz="3600" b="1" dirty="0" smtClean="0"/>
            </a:br>
            <a:endParaRPr lang="en-US" dirty="0"/>
          </a:p>
        </p:txBody>
      </p:sp>
      <p:sp>
        <p:nvSpPr>
          <p:cNvPr id="142339" name="Content Placeholder 2"/>
          <p:cNvSpPr>
            <a:spLocks noGrp="1"/>
          </p:cNvSpPr>
          <p:nvPr>
            <p:ph idx="1"/>
          </p:nvPr>
        </p:nvSpPr>
        <p:spPr/>
        <p:txBody>
          <a:bodyPr/>
          <a:lstStyle/>
          <a:p>
            <a:pPr>
              <a:buFont typeface="Arial" pitchFamily="34" charset="0"/>
              <a:buNone/>
            </a:pPr>
            <a:r>
              <a:rPr lang="en-US" sz="1400" smtClean="0"/>
              <a:t>In </a:t>
            </a:r>
            <a:r>
              <a:rPr lang="en-US" sz="1400" b="1" smtClean="0"/>
              <a:t>A THEORY OF JUSTICE</a:t>
            </a:r>
            <a:r>
              <a:rPr lang="en-US" sz="1400" smtClean="0"/>
              <a:t>, Rawls discounted the sense of intuitionism </a:t>
            </a:r>
          </a:p>
          <a:p>
            <a:pPr>
              <a:buFont typeface="Arial" pitchFamily="34" charset="0"/>
              <a:buNone/>
            </a:pPr>
            <a:r>
              <a:rPr lang="en-US" sz="1400" smtClean="0"/>
              <a:t>as a way of knowing and reverted to identifying it with pluralism. </a:t>
            </a:r>
          </a:p>
          <a:p>
            <a:pPr>
              <a:buFont typeface="Arial" pitchFamily="34" charset="0"/>
              <a:buNone/>
            </a:pPr>
            <a:r>
              <a:rPr lang="en-US" sz="1400" smtClean="0"/>
              <a:t>According to Rawls, there are two features to intuitionist theories: </a:t>
            </a:r>
          </a:p>
          <a:p>
            <a:pPr>
              <a:buFont typeface="Arial" pitchFamily="34" charset="0"/>
              <a:buNone/>
            </a:pPr>
            <a:endParaRPr lang="en-US" sz="1400" smtClean="0"/>
          </a:p>
          <a:p>
            <a:pPr>
              <a:buFont typeface="Arial" pitchFamily="34" charset="0"/>
              <a:buNone/>
            </a:pPr>
            <a:r>
              <a:rPr lang="en-US" sz="1400" smtClean="0"/>
              <a:t>	1) they consist of a plurality of first principles which may conflict. </a:t>
            </a:r>
          </a:p>
          <a:p>
            <a:pPr>
              <a:buFont typeface="Arial" pitchFamily="34" charset="0"/>
              <a:buNone/>
            </a:pPr>
            <a:r>
              <a:rPr lang="en-US" sz="1400" smtClean="0"/>
              <a:t>	2) they include no explicit method, no priority rules, for weighing these principles against one another.</a:t>
            </a:r>
            <a:r>
              <a:rPr lang="en-US" sz="1400" baseline="30000" smtClean="0"/>
              <a:t>3 </a:t>
            </a:r>
            <a:endParaRPr lang="en-US" sz="1400" smtClean="0"/>
          </a:p>
          <a:p>
            <a:pPr>
              <a:buFont typeface="Arial" pitchFamily="34" charset="0"/>
              <a:buNone/>
            </a:pPr>
            <a:endParaRPr lang="en-US" sz="1400" smtClean="0"/>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Title 1"/>
          <p:cNvSpPr>
            <a:spLocks noGrp="1"/>
          </p:cNvSpPr>
          <p:nvPr>
            <p:ph type="title"/>
          </p:nvPr>
        </p:nvSpPr>
        <p:spPr/>
        <p:txBody>
          <a:bodyPr/>
          <a:lstStyle/>
          <a:p>
            <a:r>
              <a:rPr lang="en-US" sz="3200" b="1" smtClean="0"/>
              <a:t/>
            </a:r>
            <a:br>
              <a:rPr lang="en-US" sz="3200" b="1" smtClean="0"/>
            </a:br>
            <a:r>
              <a:rPr lang="en-US" sz="3200" b="1" smtClean="0"/>
              <a:t>ETHICS:</a:t>
            </a:r>
            <a:br>
              <a:rPr lang="en-US" sz="3200" b="1" smtClean="0"/>
            </a:br>
            <a:r>
              <a:rPr lang="en-US" sz="3200" b="1" smtClean="0"/>
              <a:t>NATURALISM </a:t>
            </a:r>
            <a:br>
              <a:rPr lang="en-US" sz="3200" b="1" smtClean="0"/>
            </a:br>
            <a:endParaRPr lang="en-US" sz="3200" smtClean="0"/>
          </a:p>
        </p:txBody>
      </p:sp>
      <p:sp>
        <p:nvSpPr>
          <p:cNvPr id="143363" name="Content Placeholder 2"/>
          <p:cNvSpPr>
            <a:spLocks noGrp="1"/>
          </p:cNvSpPr>
          <p:nvPr>
            <p:ph idx="1"/>
          </p:nvPr>
        </p:nvSpPr>
        <p:spPr>
          <a:xfrm>
            <a:off x="457200" y="1524000"/>
            <a:ext cx="8229600" cy="4525963"/>
          </a:xfrm>
        </p:spPr>
        <p:txBody>
          <a:bodyPr/>
          <a:lstStyle/>
          <a:p>
            <a:pPr>
              <a:buFont typeface="Arial" pitchFamily="34" charset="0"/>
              <a:buNone/>
            </a:pPr>
            <a:r>
              <a:rPr lang="en-US" sz="1400" smtClean="0"/>
              <a:t>A cognitivist family of doctrines stating that :</a:t>
            </a:r>
          </a:p>
          <a:p>
            <a:pPr>
              <a:buFont typeface="Arial" pitchFamily="34" charset="0"/>
              <a:buNone/>
            </a:pPr>
            <a:r>
              <a:rPr lang="en-US" sz="1400" smtClean="0"/>
              <a:t>	* Moral judgments are propositions, capable of truth and falsity. </a:t>
            </a:r>
          </a:p>
          <a:p>
            <a:pPr>
              <a:buFont typeface="Arial" pitchFamily="34" charset="0"/>
              <a:buNone/>
            </a:pPr>
            <a:r>
              <a:rPr lang="en-US" sz="1400" smtClean="0"/>
              <a:t>	* Some moral judgments are true .</a:t>
            </a:r>
          </a:p>
          <a:p>
            <a:pPr>
              <a:buFont typeface="Arial" pitchFamily="34" charset="0"/>
              <a:buNone/>
            </a:pPr>
            <a:r>
              <a:rPr lang="en-US" sz="1400" smtClean="0"/>
              <a:t>	* There are no irreducible moral facts or properties. </a:t>
            </a:r>
          </a:p>
          <a:p>
            <a:pPr>
              <a:buFont typeface="Arial" pitchFamily="34" charset="0"/>
              <a:buNone/>
            </a:pPr>
            <a:endParaRPr lang="en-US" sz="1400" smtClean="0"/>
          </a:p>
          <a:p>
            <a:pPr>
              <a:buFont typeface="Arial" pitchFamily="34" charset="0"/>
              <a:buNone/>
            </a:pPr>
            <a:r>
              <a:rPr lang="en-US" sz="1400" smtClean="0"/>
              <a:t>	Some Types: </a:t>
            </a:r>
          </a:p>
          <a:p>
            <a:pPr>
              <a:buFont typeface="Arial" pitchFamily="34" charset="0"/>
              <a:buNone/>
            </a:pPr>
            <a:r>
              <a:rPr lang="en-US" sz="1400" smtClean="0"/>
              <a:t>	</a:t>
            </a:r>
          </a:p>
          <a:p>
            <a:pPr>
              <a:buFont typeface="Arial" pitchFamily="34" charset="0"/>
              <a:buNone/>
            </a:pPr>
            <a:r>
              <a:rPr lang="en-US" sz="1400" smtClean="0"/>
              <a:t>	</a:t>
            </a:r>
            <a:r>
              <a:rPr lang="en-US" sz="1400" b="1" smtClean="0"/>
              <a:t>Hedonistic naturalists </a:t>
            </a:r>
            <a:r>
              <a:rPr lang="en-US" sz="1400" smtClean="0"/>
              <a:t>reduce ‘facts’ about goodness to facts about pleasure and pain.</a:t>
            </a:r>
          </a:p>
          <a:p>
            <a:pPr>
              <a:buFont typeface="Arial" pitchFamily="34" charset="0"/>
              <a:buNone/>
            </a:pPr>
            <a:endParaRPr lang="en-US" sz="1400" smtClean="0"/>
          </a:p>
          <a:p>
            <a:pPr>
              <a:buFont typeface="Arial" pitchFamily="34" charset="0"/>
              <a:buNone/>
            </a:pPr>
            <a:r>
              <a:rPr lang="en-US" sz="1400" smtClean="0"/>
              <a:t>	</a:t>
            </a:r>
            <a:r>
              <a:rPr lang="en-US" sz="1400" b="1" smtClean="0"/>
              <a:t>Aristotelian naturalists </a:t>
            </a:r>
            <a:r>
              <a:rPr lang="en-US" sz="1400" smtClean="0"/>
              <a:t>prefer ‘facts’ about human nature and human flourishing, </a:t>
            </a:r>
          </a:p>
          <a:p>
            <a:pPr>
              <a:buFont typeface="Arial" pitchFamily="34" charset="0"/>
              <a:buNone/>
            </a:pPr>
            <a:r>
              <a:rPr lang="en-US" sz="1400" smtClean="0"/>
              <a:t>	but preferred ‘facts’ may be :</a:t>
            </a:r>
          </a:p>
          <a:p>
            <a:pPr>
              <a:buFont typeface="Arial" pitchFamily="34" charset="0"/>
              <a:buNone/>
            </a:pPr>
            <a:r>
              <a:rPr lang="en-US" sz="1400" smtClean="0"/>
              <a:t>		sociological, </a:t>
            </a:r>
          </a:p>
          <a:p>
            <a:pPr>
              <a:buFont typeface="Arial" pitchFamily="34" charset="0"/>
              <a:buNone/>
            </a:pPr>
            <a:r>
              <a:rPr lang="en-US" sz="1400" smtClean="0"/>
              <a:t>		psychological, </a:t>
            </a:r>
          </a:p>
          <a:p>
            <a:pPr>
              <a:buFont typeface="Arial" pitchFamily="34" charset="0"/>
              <a:buNone/>
            </a:pPr>
            <a:r>
              <a:rPr lang="en-US" sz="1400" smtClean="0"/>
              <a:t>		scientific, </a:t>
            </a:r>
          </a:p>
          <a:p>
            <a:pPr>
              <a:buFont typeface="Arial" pitchFamily="34" charset="0"/>
              <a:buNone/>
            </a:pPr>
            <a:r>
              <a:rPr lang="en-US" sz="1400" smtClean="0"/>
              <a:t>		metaphysical, or</a:t>
            </a:r>
          </a:p>
          <a:p>
            <a:pPr>
              <a:buFont typeface="Arial" pitchFamily="34" charset="0"/>
              <a:buNone/>
            </a:pPr>
            <a:r>
              <a:rPr lang="en-US" sz="1400" smtClean="0"/>
              <a:t>		 theological. </a:t>
            </a:r>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sz="3600" b="1" dirty="0" smtClean="0"/>
              <a:t> </a:t>
            </a:r>
            <a:br>
              <a:rPr lang="en-US" sz="3600" b="1" dirty="0" smtClean="0"/>
            </a:br>
            <a:r>
              <a:rPr lang="en-US" sz="3600" b="1" dirty="0" smtClean="0"/>
              <a:t>ETHICS: </a:t>
            </a:r>
            <a:br>
              <a:rPr lang="en-US" sz="3600" b="1" dirty="0" smtClean="0"/>
            </a:br>
            <a:r>
              <a:rPr lang="en-US" sz="3600" b="1" dirty="0" smtClean="0"/>
              <a:t>NATURALISM </a:t>
            </a:r>
            <a:r>
              <a:rPr lang="en-US" sz="3200" b="1" dirty="0" smtClean="0"/>
              <a:t/>
            </a:r>
            <a:br>
              <a:rPr lang="en-US" sz="3200" b="1" dirty="0" smtClean="0"/>
            </a:br>
            <a:endParaRPr lang="en-US" sz="3200" dirty="0"/>
          </a:p>
        </p:txBody>
      </p:sp>
      <p:sp>
        <p:nvSpPr>
          <p:cNvPr id="144387" name="Content Placeholder 2"/>
          <p:cNvSpPr>
            <a:spLocks noGrp="1"/>
          </p:cNvSpPr>
          <p:nvPr>
            <p:ph idx="1"/>
          </p:nvPr>
        </p:nvSpPr>
        <p:spPr/>
        <p:txBody>
          <a:bodyPr/>
          <a:lstStyle/>
          <a:p>
            <a:pPr>
              <a:buFont typeface="Arial" pitchFamily="34" charset="0"/>
              <a:buNone/>
            </a:pPr>
            <a:r>
              <a:rPr lang="en-US" sz="1400" smtClean="0"/>
              <a:t>Contemporary example: Mary Midgley ...drawing on ethological literature, she</a:t>
            </a:r>
          </a:p>
          <a:p>
            <a:pPr>
              <a:buFont typeface="Arial" pitchFamily="34" charset="0"/>
              <a:buNone/>
            </a:pPr>
            <a:r>
              <a:rPr lang="en-US" sz="1400" smtClean="0"/>
              <a:t>suggests given our natures, there are constraints on the kinds of lives humans will find </a:t>
            </a:r>
          </a:p>
          <a:p>
            <a:pPr>
              <a:buFont typeface="Arial" pitchFamily="34" charset="0"/>
              <a:buNone/>
            </a:pPr>
            <a:r>
              <a:rPr lang="en-US" sz="1400" smtClean="0"/>
              <a:t>fulfilling, and hence human action.</a:t>
            </a:r>
            <a:r>
              <a:rPr lang="en-US" sz="1400" baseline="30000" smtClean="0"/>
              <a:t>1 </a:t>
            </a:r>
            <a:endParaRPr lang="en-US" sz="1400" smtClean="0"/>
          </a:p>
          <a:p>
            <a:pPr>
              <a:buFont typeface="Arial" pitchFamily="34" charset="0"/>
              <a:buNone/>
            </a:pPr>
            <a:r>
              <a:rPr lang="en-US" sz="1400" smtClean="0"/>
              <a:t>	</a:t>
            </a:r>
          </a:p>
          <a:p>
            <a:pPr>
              <a:buFont typeface="Arial" pitchFamily="34" charset="0"/>
              <a:buNone/>
            </a:pPr>
            <a:r>
              <a:rPr lang="en-US" sz="1400" smtClean="0"/>
              <a:t>She cites this passage from Darwin’s Descent of Man: </a:t>
            </a:r>
          </a:p>
          <a:p>
            <a:pPr>
              <a:buFont typeface="Arial" pitchFamily="34" charset="0"/>
              <a:buNone/>
            </a:pPr>
            <a:endParaRPr lang="en-US" sz="1400" smtClean="0"/>
          </a:p>
          <a:p>
            <a:pPr>
              <a:buFont typeface="Arial" pitchFamily="34" charset="0"/>
              <a:buNone/>
            </a:pPr>
            <a:r>
              <a:rPr lang="en-US" sz="1400" smtClean="0"/>
              <a:t>	...[A]ny animal whatever , endowed with well-marked social instincts, would inevitably acquire a moral sense or conscience, as soon as its intellectual powers had become as well-developed....the social instincts...with the aid of active intellectual powers and the effects of habit, naturally lead to the Golden Rule, “As ye would that men do unto you, do ye to them likewise” and this lies at the foundation of morality.... </a:t>
            </a:r>
            <a:r>
              <a:rPr lang="en-US" sz="1400" baseline="30000" smtClean="0"/>
              <a:t>2 </a:t>
            </a:r>
          </a:p>
          <a:p>
            <a:pPr>
              <a:buFont typeface="Arial" pitchFamily="34" charset="0"/>
              <a:buNone/>
            </a:pPr>
            <a:endParaRPr lang="en-US" sz="1400" smtClean="0"/>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sz="3600" b="1" dirty="0" smtClean="0"/>
              <a:t/>
            </a:r>
            <a:br>
              <a:rPr lang="en-US" sz="3600" b="1" dirty="0" smtClean="0"/>
            </a:br>
            <a:r>
              <a:rPr lang="en-US" sz="3600" b="1" dirty="0" smtClean="0"/>
              <a:t>ETHICS </a:t>
            </a:r>
            <a:br>
              <a:rPr lang="en-US" sz="3600" b="1" dirty="0" smtClean="0"/>
            </a:br>
            <a:r>
              <a:rPr lang="en-US" sz="3600" b="1" dirty="0" smtClean="0"/>
              <a:t>THE NATURALISTIC FALLACY </a:t>
            </a:r>
            <a:r>
              <a:rPr lang="en-US" b="1" dirty="0" smtClean="0"/>
              <a:t/>
            </a:r>
            <a:br>
              <a:rPr lang="en-US" b="1" dirty="0" smtClean="0"/>
            </a:br>
            <a:endParaRPr lang="en-US" dirty="0"/>
          </a:p>
        </p:txBody>
      </p:sp>
      <p:sp>
        <p:nvSpPr>
          <p:cNvPr id="145411" name="Content Placeholder 2"/>
          <p:cNvSpPr>
            <a:spLocks noGrp="1"/>
          </p:cNvSpPr>
          <p:nvPr>
            <p:ph idx="1"/>
          </p:nvPr>
        </p:nvSpPr>
        <p:spPr/>
        <p:txBody>
          <a:bodyPr/>
          <a:lstStyle/>
          <a:p>
            <a:pPr>
              <a:buFont typeface="Arial" pitchFamily="34" charset="0"/>
              <a:buNone/>
            </a:pPr>
            <a:r>
              <a:rPr lang="en-US" sz="1400" smtClean="0"/>
              <a:t>According to G. E. Moore, the fallacy committed by all ethical naturalists.</a:t>
            </a:r>
            <a:r>
              <a:rPr lang="en-US" sz="1400" baseline="30000" smtClean="0"/>
              <a:t>1 </a:t>
            </a:r>
          </a:p>
          <a:p>
            <a:pPr>
              <a:buFont typeface="Arial" pitchFamily="34" charset="0"/>
              <a:buNone/>
            </a:pPr>
            <a:endParaRPr lang="en-US" sz="1400" smtClean="0"/>
          </a:p>
          <a:p>
            <a:pPr>
              <a:buFont typeface="Arial" pitchFamily="34" charset="0"/>
              <a:buNone/>
            </a:pPr>
            <a:r>
              <a:rPr lang="en-US" sz="1400" smtClean="0"/>
              <a:t>		Sometimes put in terms of ‘Hume’s Law’: </a:t>
            </a:r>
          </a:p>
          <a:p>
            <a:pPr>
              <a:buFont typeface="Arial" pitchFamily="34" charset="0"/>
              <a:buNone/>
            </a:pPr>
            <a:r>
              <a:rPr lang="en-US" sz="1400" smtClean="0"/>
              <a:t>			</a:t>
            </a:r>
            <a:r>
              <a:rPr lang="en-US" sz="1400" b="1" smtClean="0"/>
              <a:t>                     NO ‘IS’ to ‘OUGHT’</a:t>
            </a:r>
          </a:p>
          <a:p>
            <a:pPr>
              <a:buFont typeface="Arial" pitchFamily="34" charset="0"/>
              <a:buNone/>
            </a:pPr>
            <a:r>
              <a:rPr lang="en-US" sz="1400" smtClean="0"/>
              <a:t>		</a:t>
            </a:r>
            <a:r>
              <a:rPr lang="en-US" sz="1400" i="1" smtClean="0"/>
              <a:t>or, positively, as </a:t>
            </a:r>
            <a:r>
              <a:rPr lang="en-US" sz="1400" smtClean="0"/>
              <a:t>:</a:t>
            </a:r>
            <a:endParaRPr lang="en-US" sz="1400" i="1" smtClean="0"/>
          </a:p>
          <a:p>
            <a:pPr>
              <a:buFont typeface="Arial" pitchFamily="34" charset="0"/>
              <a:buNone/>
            </a:pPr>
            <a:r>
              <a:rPr lang="en-US" sz="1400" smtClean="0"/>
              <a:t>			                </a:t>
            </a:r>
            <a:r>
              <a:rPr lang="en-US" sz="1400" b="1" smtClean="0"/>
              <a:t>THE  AUTONOMY of  ETHICS. </a:t>
            </a:r>
          </a:p>
          <a:p>
            <a:pPr>
              <a:buFont typeface="Arial" pitchFamily="34" charset="0"/>
              <a:buNone/>
            </a:pPr>
            <a:endParaRPr lang="en-US" sz="1400" smtClean="0"/>
          </a:p>
          <a:p>
            <a:pPr>
              <a:buFont typeface="Arial" pitchFamily="34" charset="0"/>
              <a:buNone/>
            </a:pPr>
            <a:r>
              <a:rPr lang="en-US" sz="1400" smtClean="0"/>
              <a:t>There are three forms of </a:t>
            </a:r>
            <a:r>
              <a:rPr lang="en-US" sz="1400" b="1" smtClean="0"/>
              <a:t>autonomy of ethics</a:t>
            </a:r>
            <a:r>
              <a:rPr lang="en-US" sz="1400" smtClean="0"/>
              <a:t>: </a:t>
            </a:r>
          </a:p>
          <a:p>
            <a:pPr>
              <a:buFont typeface="Arial" pitchFamily="34" charset="0"/>
              <a:buNone/>
            </a:pPr>
            <a:endParaRPr lang="en-US" sz="1400" smtClean="0"/>
          </a:p>
          <a:p>
            <a:pPr>
              <a:buFont typeface="Arial" pitchFamily="34" charset="0"/>
              <a:buNone/>
            </a:pPr>
            <a:r>
              <a:rPr lang="en-US" sz="1400" smtClean="0"/>
              <a:t>	1) </a:t>
            </a:r>
            <a:r>
              <a:rPr lang="en-US" sz="1400" b="1" smtClean="0"/>
              <a:t>logical autonomy </a:t>
            </a:r>
            <a:r>
              <a:rPr lang="en-US" sz="1400" smtClean="0"/>
              <a:t>: moral judgments differ fundamentally from factual propositions </a:t>
            </a:r>
          </a:p>
          <a:p>
            <a:pPr>
              <a:buFont typeface="Arial" pitchFamily="34" charset="0"/>
              <a:buNone/>
            </a:pPr>
            <a:r>
              <a:rPr lang="en-US" sz="1400" smtClean="0"/>
              <a:t>	2) </a:t>
            </a:r>
            <a:r>
              <a:rPr lang="en-US" sz="1400" b="1" smtClean="0"/>
              <a:t>semantic autonomy</a:t>
            </a:r>
            <a:r>
              <a:rPr lang="en-US" sz="1400" smtClean="0"/>
              <a:t>: moral words don’t mean the same as other words and cannot be paraphrased in a non-moral idiom </a:t>
            </a:r>
          </a:p>
          <a:p>
            <a:pPr>
              <a:buFont typeface="Arial" pitchFamily="34" charset="0"/>
              <a:buNone/>
            </a:pPr>
            <a:r>
              <a:rPr lang="en-US" sz="1400" smtClean="0"/>
              <a:t>	3) </a:t>
            </a:r>
            <a:r>
              <a:rPr lang="en-US" sz="1400" b="1" smtClean="0"/>
              <a:t>ontological autonomy </a:t>
            </a:r>
            <a:r>
              <a:rPr lang="en-US" sz="1400" smtClean="0"/>
              <a:t>: moral judgments to be true must answer to a realm of </a:t>
            </a:r>
            <a:r>
              <a:rPr lang="en-US" sz="1400" i="1" smtClean="0"/>
              <a:t>sui generis </a:t>
            </a:r>
            <a:r>
              <a:rPr lang="en-US" sz="1400" smtClean="0"/>
              <a:t>(‘of its own kind’) moral facts and properties. </a:t>
            </a:r>
          </a:p>
          <a:p>
            <a:pPr>
              <a:buFont typeface="Arial" pitchFamily="34" charset="0"/>
              <a:buNone/>
            </a:pPr>
            <a:endParaRPr lang="en-US" sz="1400" smtClean="0"/>
          </a:p>
          <a:p>
            <a:pPr>
              <a:buFont typeface="Arial" pitchFamily="34" charset="0"/>
              <a:buNone/>
            </a:pPr>
            <a:r>
              <a:rPr lang="en-US" sz="1400" smtClean="0"/>
              <a:t>	Logical and semantic autonomy are not threats to naturalism. </a:t>
            </a:r>
            <a:r>
              <a:rPr lang="en-US" sz="1400" baseline="30000" smtClean="0"/>
              <a:t>2 </a:t>
            </a:r>
          </a:p>
          <a:p>
            <a:pPr>
              <a:buFont typeface="Arial" pitchFamily="34" charset="0"/>
              <a:buNone/>
            </a:pPr>
            <a:endParaRPr lang="en-US" smtClean="0"/>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0" y="381000"/>
            <a:ext cx="2703513" cy="99060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t="100000" r="100000"/>
            </a:path>
            <a:tileRect l="-100000" b="-100000"/>
          </a:gradFill>
          <a:ln/>
        </p:spPr>
        <p:txBody>
          <a:bodyPr rtlCol="0">
            <a:noAutofit/>
          </a:bodyPr>
          <a:lstStyle/>
          <a:p>
            <a:pPr fontAlgn="auto">
              <a:spcAft>
                <a:spcPts val="0"/>
              </a:spcAft>
              <a:defRPr/>
            </a:pPr>
            <a:r>
              <a:rPr lang="en-US" dirty="0" smtClean="0"/>
              <a:t/>
            </a:r>
            <a:br>
              <a:rPr lang="en-US" dirty="0" smtClean="0"/>
            </a:br>
            <a:r>
              <a:rPr lang="en-US" dirty="0" smtClean="0"/>
              <a:t>               Emma</a:t>
            </a:r>
            <a:br>
              <a:rPr lang="en-US" dirty="0" smtClean="0"/>
            </a:br>
            <a:r>
              <a:rPr lang="en-US" dirty="0" smtClean="0"/>
              <a:t/>
            </a:r>
            <a:br>
              <a:rPr lang="en-US" dirty="0" smtClean="0"/>
            </a:br>
            <a:endParaRPr lang="en-US" i="1" dirty="0"/>
          </a:p>
        </p:txBody>
      </p:sp>
      <p:pic>
        <p:nvPicPr>
          <p:cNvPr id="6" name="Content Placeholder 5" descr="CassandraAusten-JaneAusten%28c_1810%29reversed.jpg"/>
          <p:cNvPicPr>
            <a:picLocks noGrp="1" noChangeAspect="1"/>
          </p:cNvPicPr>
          <p:nvPr>
            <p:ph idx="1"/>
          </p:nvPr>
        </p:nvPicPr>
        <p:blipFill>
          <a:blip r:embed="rId3">
            <a:duotone>
              <a:schemeClr val="accent2">
                <a:shade val="45000"/>
                <a:satMod val="135000"/>
              </a:schemeClr>
              <a:prstClr val="white"/>
            </a:duotone>
          </a:blip>
          <a:stretch>
            <a:fillRect/>
          </a:stretch>
        </p:blipFill>
        <p:spPr>
          <a:xfrm>
            <a:off x="5181600" y="1600200"/>
            <a:ext cx="2995629" cy="3632200"/>
          </a:xfrm>
          <a:solidFill>
            <a:srgbClr val="7030A0"/>
          </a:solidFill>
        </p:spPr>
      </p:pic>
      <p:sp>
        <p:nvSpPr>
          <p:cNvPr id="5" name="Text Placeholder 4"/>
          <p:cNvSpPr>
            <a:spLocks noGrp="1"/>
          </p:cNvSpPr>
          <p:nvPr>
            <p:ph type="body" sz="half" idx="2"/>
          </p:nvPr>
        </p:nvSpPr>
        <p:spPr>
          <a:xfrm>
            <a:off x="304800" y="304800"/>
            <a:ext cx="4572000" cy="5376863"/>
          </a:xfr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3500000" scaled="1"/>
            <a:tileRect/>
          </a:gradFill>
        </p:spPr>
        <p:txBody>
          <a:bodyPr rtlCol="0">
            <a:normAutofit/>
          </a:bodyPr>
          <a:lstStyle/>
          <a:p>
            <a:pPr fontAlgn="auto">
              <a:spcAft>
                <a:spcPts val="0"/>
              </a:spcAft>
              <a:defRPr/>
            </a:pPr>
            <a:r>
              <a:rPr lang="en-US" u="sng" dirty="0" smtClean="0"/>
              <a:t>Miss Woodhouse and Mr. </a:t>
            </a:r>
            <a:r>
              <a:rPr lang="en-US" u="sng" dirty="0" err="1" smtClean="0"/>
              <a:t>Knightley</a:t>
            </a:r>
            <a:r>
              <a:rPr lang="en-US" u="sng" dirty="0" smtClean="0"/>
              <a:t> at </a:t>
            </a:r>
            <a:r>
              <a:rPr lang="en-US" u="sng" dirty="0" err="1" smtClean="0"/>
              <a:t>Donwell</a:t>
            </a:r>
            <a:r>
              <a:rPr lang="en-US" u="sng" dirty="0" smtClean="0"/>
              <a:t> Abbey</a:t>
            </a:r>
          </a:p>
          <a:p>
            <a:pPr fontAlgn="auto">
              <a:spcAft>
                <a:spcPts val="0"/>
              </a:spcAft>
              <a:defRPr/>
            </a:pPr>
            <a:endParaRPr lang="en-US" u="sng" dirty="0" smtClean="0"/>
          </a:p>
          <a:p>
            <a:pPr fontAlgn="auto">
              <a:spcAft>
                <a:spcPts val="0"/>
              </a:spcAft>
              <a:defRPr/>
            </a:pPr>
            <a:r>
              <a:rPr lang="en-US" dirty="0" smtClean="0"/>
              <a:t>Upon my word, Emma,  to hear you abusing the reason you have, is almost enough to make me think so too. Better to be without sense than misapply it as you do.</a:t>
            </a:r>
            <a:endParaRPr lang="en-US" dirty="0"/>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itle 4"/>
          <p:cNvSpPr>
            <a:spLocks noGrp="1"/>
          </p:cNvSpPr>
          <p:nvPr>
            <p:ph type="title"/>
          </p:nvPr>
        </p:nvSpPr>
        <p:spPr>
          <a:xfrm>
            <a:off x="457200" y="2667000"/>
            <a:ext cx="8229600" cy="1143000"/>
          </a:xfrm>
        </p:spPr>
        <p:txBody>
          <a:bodyPr/>
          <a:lstStyle/>
          <a:p>
            <a:r>
              <a:rPr lang="en-US" sz="3200" smtClean="0"/>
              <a:t>NEURO-ETHICAL CONSIDERATIONS</a:t>
            </a:r>
          </a:p>
        </p:txBody>
      </p:sp>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Title 2"/>
          <p:cNvSpPr>
            <a:spLocks noGrp="1"/>
          </p:cNvSpPr>
          <p:nvPr>
            <p:ph type="title"/>
          </p:nvPr>
        </p:nvSpPr>
        <p:spPr/>
        <p:txBody>
          <a:bodyPr/>
          <a:lstStyle/>
          <a:p>
            <a:r>
              <a:rPr lang="en-US" sz="3200" smtClean="0"/>
              <a:t>New Brain–Study Technology Raises Ethical Questions</a:t>
            </a:r>
          </a:p>
        </p:txBody>
      </p:sp>
      <p:sp>
        <p:nvSpPr>
          <p:cNvPr id="148483" name="Content Placeholder 3"/>
          <p:cNvSpPr>
            <a:spLocks noGrp="1"/>
          </p:cNvSpPr>
          <p:nvPr>
            <p:ph idx="1"/>
          </p:nvPr>
        </p:nvSpPr>
        <p:spPr/>
        <p:txBody>
          <a:bodyPr/>
          <a:lstStyle/>
          <a:p>
            <a:r>
              <a:rPr lang="en-US" sz="2000" smtClean="0"/>
              <a:t>fMRI and brain fingerprinting are being developed to detect lying– and are being touted by some as superior to polygraphs, whose evidence is banned in most legal jurisdictions.</a:t>
            </a:r>
          </a:p>
          <a:p>
            <a:r>
              <a:rPr lang="en-US" sz="2000" smtClean="0"/>
              <a:t>The use of fMRI for lie detection is rooted in the observation that lying is an active process that engages areas of the brain not involved when a person responds truthfully.</a:t>
            </a:r>
          </a:p>
          <a:p>
            <a:r>
              <a:rPr lang="en-US" sz="2000" smtClean="0"/>
              <a:t>Uses for brain fingerprinting  are based upon the supposition that brain waves spike when persons recognize a familiar scene or piece of information (already used in one case and admitted into evidence in an Iowa Court).</a:t>
            </a:r>
          </a:p>
          <a:p>
            <a:endParaRPr lang="en-US" sz="2000" smtClean="0"/>
          </a:p>
          <a:p>
            <a:pPr>
              <a:buFont typeface="Arial" pitchFamily="34" charset="0"/>
              <a:buNone/>
            </a:pPr>
            <a:r>
              <a:rPr lang="en-US" sz="1400" smtClean="0"/>
              <a:t>Reporting  the APA Annual Meeting session “Neuroethics : Ethical Challenges at the</a:t>
            </a:r>
          </a:p>
          <a:p>
            <a:pPr>
              <a:buFont typeface="Arial" pitchFamily="34" charset="0"/>
              <a:buNone/>
            </a:pPr>
            <a:r>
              <a:rPr lang="en-US" sz="1400" smtClean="0"/>
              <a:t>Cutting Edge of Neuroscience,”  Arehart-Treichel  J(2008): </a:t>
            </a:r>
            <a:r>
              <a:rPr lang="en-US" sz="1400" b="1" smtClean="0"/>
              <a:t>Psychiatric News </a:t>
            </a:r>
            <a:r>
              <a:rPr lang="en-US" sz="1400" smtClean="0"/>
              <a:t>, 43 (11), 29.</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2800" dirty="0" smtClean="0">
                <a:solidFill>
                  <a:schemeClr val="accent4">
                    <a:lumMod val="75000"/>
                  </a:schemeClr>
                </a:solidFill>
              </a:rPr>
              <a:t>THE PSYCHOBIOLOGY OF  CONSCIENCE </a:t>
            </a:r>
            <a:endParaRPr lang="en-US" sz="2800" dirty="0"/>
          </a:p>
        </p:txBody>
      </p:sp>
      <p:sp>
        <p:nvSpPr>
          <p:cNvPr id="14339" name="Content Placeholder 3"/>
          <p:cNvSpPr>
            <a:spLocks noGrp="1"/>
          </p:cNvSpPr>
          <p:nvPr>
            <p:ph idx="1"/>
          </p:nvPr>
        </p:nvSpPr>
        <p:spPr/>
        <p:txBody>
          <a:bodyPr/>
          <a:lstStyle/>
          <a:p>
            <a:r>
              <a:rPr lang="en-US" sz="2000" smtClean="0"/>
              <a:t>Moral‑emotional responsiveness requires behavioral action and commitment in the processes of reparation and healing as well as prosocial behavior. </a:t>
            </a:r>
          </a:p>
          <a:p>
            <a:r>
              <a:rPr lang="en-US" sz="2000" smtClean="0"/>
              <a:t>The domains of moral self valuation and moral volition are related to the maintenance of self‑esteem and the developmental progression from autonomy to moral agency. And, </a:t>
            </a:r>
          </a:p>
          <a:p>
            <a:r>
              <a:rPr lang="en-US" sz="2000" b="1" smtClean="0"/>
              <a:t> [Such] conscience functions will likely be found to depend upon neuromodulation different from that involved in behavioral inhibition.  </a:t>
            </a:r>
          </a:p>
          <a:p>
            <a:pPr>
              <a:buFont typeface="Arial" pitchFamily="34" charset="0"/>
              <a:buNone/>
            </a:pPr>
            <a:endParaRPr lang="en-US" sz="2000" smtClean="0"/>
          </a:p>
          <a:p>
            <a:pPr>
              <a:buFont typeface="Arial" pitchFamily="34" charset="0"/>
              <a:buNone/>
            </a:pPr>
            <a:endParaRPr lang="en-US" smtClean="0"/>
          </a:p>
        </p:txBody>
      </p:sp>
      <p:sp>
        <p:nvSpPr>
          <p:cNvPr id="14340" name="Rectangle 4"/>
          <p:cNvSpPr>
            <a:spLocks noChangeArrowheads="1"/>
          </p:cNvSpPr>
          <p:nvPr/>
        </p:nvSpPr>
        <p:spPr bwMode="auto">
          <a:xfrm>
            <a:off x="1600200" y="4953000"/>
            <a:ext cx="7239000" cy="862013"/>
          </a:xfrm>
          <a:prstGeom prst="rect">
            <a:avLst/>
          </a:prstGeom>
          <a:noFill/>
          <a:ln w="9525">
            <a:noFill/>
            <a:miter lim="800000"/>
            <a:headEnd/>
            <a:tailEnd/>
          </a:ln>
        </p:spPr>
        <p:txBody>
          <a:bodyPr>
            <a:spAutoFit/>
          </a:bodyPr>
          <a:lstStyle/>
          <a:p>
            <a:r>
              <a:rPr lang="en-US" sz="1600">
                <a:latin typeface="Calibri" pitchFamily="34" charset="0"/>
              </a:rPr>
              <a:t>Galvin M, Stilwell B, Adinamis A and  Kohn A (2001): Conscience sensitive psychiatric diagnosis of  maltreated children and adolescents </a:t>
            </a:r>
            <a:r>
              <a:rPr lang="en-US" sz="1600" b="1">
                <a:latin typeface="Calibri" pitchFamily="34" charset="0"/>
              </a:rPr>
              <a:t> Conscience Works</a:t>
            </a:r>
            <a:r>
              <a:rPr lang="en-US" sz="1600">
                <a:latin typeface="Calibri" pitchFamily="34" charset="0"/>
              </a:rPr>
              <a:t>: </a:t>
            </a:r>
            <a:r>
              <a:rPr lang="en-US" sz="1600" b="1" i="1">
                <a:latin typeface="Calibri" pitchFamily="34" charset="0"/>
              </a:rPr>
              <a:t>Theory and Research</a:t>
            </a:r>
            <a:r>
              <a:rPr lang="en-US" sz="1600" i="1">
                <a:latin typeface="Calibri" pitchFamily="34" charset="0"/>
              </a:rPr>
              <a:t>.</a:t>
            </a:r>
            <a:r>
              <a:rPr lang="en-US" sz="1600">
                <a:latin typeface="Calibri" pitchFamily="34" charset="0"/>
              </a:rPr>
              <a:t>1: 1-54</a:t>
            </a:r>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itle 1"/>
          <p:cNvSpPr>
            <a:spLocks noGrp="1"/>
          </p:cNvSpPr>
          <p:nvPr>
            <p:ph type="title"/>
          </p:nvPr>
        </p:nvSpPr>
        <p:spPr/>
        <p:txBody>
          <a:bodyPr/>
          <a:lstStyle/>
          <a:p>
            <a:r>
              <a:rPr lang="en-US" sz="3200" smtClean="0"/>
              <a:t>An Alternative to Torture?</a:t>
            </a:r>
          </a:p>
        </p:txBody>
      </p:sp>
      <p:sp>
        <p:nvSpPr>
          <p:cNvPr id="149507" name="Content Placeholder 2"/>
          <p:cNvSpPr>
            <a:spLocks noGrp="1"/>
          </p:cNvSpPr>
          <p:nvPr>
            <p:ph idx="1"/>
          </p:nvPr>
        </p:nvSpPr>
        <p:spPr/>
        <p:txBody>
          <a:bodyPr/>
          <a:lstStyle/>
          <a:p>
            <a:pPr>
              <a:buFont typeface="Arial" pitchFamily="34" charset="0"/>
              <a:buNone/>
            </a:pPr>
            <a:r>
              <a:rPr lang="en-US" sz="2000" smtClean="0"/>
              <a:t>The issue of torture raises a fundamental question about the American </a:t>
            </a:r>
          </a:p>
          <a:p>
            <a:pPr>
              <a:buFont typeface="Arial" pitchFamily="34" charset="0"/>
              <a:buNone/>
            </a:pPr>
            <a:r>
              <a:rPr lang="en-US" sz="2000" smtClean="0"/>
              <a:t>character: Can we  be inhumane in the defense of our humanity?  </a:t>
            </a:r>
          </a:p>
          <a:p>
            <a:pPr>
              <a:buFont typeface="Arial" pitchFamily="34" charset="0"/>
              <a:buNone/>
            </a:pPr>
            <a:r>
              <a:rPr lang="en-US" sz="2000" smtClean="0"/>
              <a:t>FMRI represents a quintessentially American  solution to this problem –</a:t>
            </a:r>
          </a:p>
          <a:p>
            <a:pPr>
              <a:buFont typeface="Arial" pitchFamily="34" charset="0"/>
              <a:buNone/>
            </a:pPr>
            <a:r>
              <a:rPr lang="en-US" sz="2000" smtClean="0"/>
              <a:t>namely , the application of technology to avoid the issue.</a:t>
            </a:r>
          </a:p>
          <a:p>
            <a:pPr>
              <a:buFont typeface="Arial" pitchFamily="34" charset="0"/>
              <a:buNone/>
            </a:pPr>
            <a:endParaRPr lang="en-US" sz="2000" smtClean="0"/>
          </a:p>
          <a:p>
            <a:pPr>
              <a:buFont typeface="Arial" pitchFamily="34" charset="0"/>
              <a:buNone/>
            </a:pPr>
            <a:endParaRPr lang="en-US" sz="2000" smtClean="0"/>
          </a:p>
          <a:p>
            <a:pPr>
              <a:buFont typeface="Arial" pitchFamily="34" charset="0"/>
              <a:buNone/>
            </a:pPr>
            <a:endParaRPr lang="en-US" sz="2000" smtClean="0"/>
          </a:p>
          <a:p>
            <a:pPr>
              <a:buFont typeface="Arial" pitchFamily="34" charset="0"/>
              <a:buNone/>
            </a:pPr>
            <a:endParaRPr lang="en-US" sz="2000" smtClean="0"/>
          </a:p>
          <a:p>
            <a:pPr>
              <a:buFont typeface="Arial" pitchFamily="34" charset="0"/>
              <a:buNone/>
            </a:pPr>
            <a:r>
              <a:rPr lang="en-US" sz="1600" smtClean="0"/>
              <a:t>Thompson S(2005): The legality of the use of psychiatric neuroimaging in intelligence</a:t>
            </a:r>
          </a:p>
          <a:p>
            <a:pPr>
              <a:buFont typeface="Arial" pitchFamily="34" charset="0"/>
              <a:buNone/>
            </a:pPr>
            <a:r>
              <a:rPr lang="en-US" sz="1600" smtClean="0"/>
              <a:t>interrogation. </a:t>
            </a:r>
            <a:r>
              <a:rPr lang="en-US" sz="1600" b="1" smtClean="0"/>
              <a:t>Cornell Law Review</a:t>
            </a:r>
            <a:r>
              <a:rPr lang="en-US" sz="1600" smtClean="0"/>
              <a:t>, 90: 1601-1637. </a:t>
            </a:r>
          </a:p>
        </p:txBody>
      </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Title 1"/>
          <p:cNvSpPr>
            <a:spLocks noGrp="1"/>
          </p:cNvSpPr>
          <p:nvPr>
            <p:ph type="title"/>
          </p:nvPr>
        </p:nvSpPr>
        <p:spPr/>
        <p:txBody>
          <a:bodyPr/>
          <a:lstStyle/>
          <a:p>
            <a:r>
              <a:rPr lang="en-US" sz="3200" smtClean="0"/>
              <a:t>Neurobiological Profiling </a:t>
            </a:r>
          </a:p>
        </p:txBody>
      </p:sp>
      <p:sp>
        <p:nvSpPr>
          <p:cNvPr id="150531" name="Content Placeholder 2"/>
          <p:cNvSpPr>
            <a:spLocks noGrp="1"/>
          </p:cNvSpPr>
          <p:nvPr>
            <p:ph idx="1"/>
          </p:nvPr>
        </p:nvSpPr>
        <p:spPr/>
        <p:txBody>
          <a:bodyPr/>
          <a:lstStyle/>
          <a:p>
            <a:r>
              <a:rPr lang="en-US" sz="2000" smtClean="0"/>
              <a:t>In the future it may be possible to calculate a child’s risk of becoming severely violent  by adding up the child’s gene profile, brain deficits caused by maternal smoking, low cortisol responsivity, and underactive prefrontal cortex– or by scanning the child’s genes. Could such a person be forced into some kind of treatment program when this risk reaches a certain limit?</a:t>
            </a:r>
          </a:p>
          <a:p>
            <a:r>
              <a:rPr lang="en-US" sz="2000" smtClean="0"/>
              <a:t>If a juvenile in a psychiatric or justice facility has such a risk profile, does this profile influence decisions as to whether the child can return to society?</a:t>
            </a:r>
          </a:p>
          <a:p>
            <a:pPr>
              <a:buFont typeface="Arial" pitchFamily="34" charset="0"/>
              <a:buNone/>
            </a:pPr>
            <a:endParaRPr lang="en-US" sz="2000" smtClean="0"/>
          </a:p>
          <a:p>
            <a:pPr>
              <a:buFont typeface="Arial" pitchFamily="34" charset="0"/>
              <a:buNone/>
            </a:pPr>
            <a:r>
              <a:rPr lang="en-US" sz="1400" smtClean="0"/>
              <a:t>Popma  A and Raine A (2006):  Will future forensic assessment be neurobiologic?  </a:t>
            </a:r>
            <a:r>
              <a:rPr lang="en-US" sz="1400" b="1" smtClean="0"/>
              <a:t>Child Adolesc</a:t>
            </a:r>
          </a:p>
          <a:p>
            <a:pPr>
              <a:buFont typeface="Arial" pitchFamily="34" charset="0"/>
              <a:buNone/>
            </a:pPr>
            <a:r>
              <a:rPr lang="en-US" sz="1400" b="1" smtClean="0"/>
              <a:t>Psychiatric Clin N Am</a:t>
            </a:r>
            <a:r>
              <a:rPr lang="en-US" sz="1400" smtClean="0"/>
              <a:t>. 15: 429-444. </a:t>
            </a:r>
          </a:p>
        </p:txBody>
      </p: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itle 7"/>
          <p:cNvSpPr>
            <a:spLocks noGrp="1"/>
          </p:cNvSpPr>
          <p:nvPr>
            <p:ph type="title"/>
          </p:nvPr>
        </p:nvSpPr>
        <p:spPr/>
        <p:txBody>
          <a:bodyPr/>
          <a:lstStyle/>
          <a:p>
            <a:r>
              <a:rPr lang="en-US" smtClean="0"/>
              <a:t> The Conscience Project</a:t>
            </a:r>
          </a:p>
        </p:txBody>
      </p:sp>
      <p:sp>
        <p:nvSpPr>
          <p:cNvPr id="151555" name="Content Placeholder 8"/>
          <p:cNvSpPr>
            <a:spLocks noGrp="1"/>
          </p:cNvSpPr>
          <p:nvPr>
            <p:ph sz="half" idx="1"/>
          </p:nvPr>
        </p:nvSpPr>
        <p:spPr/>
        <p:txBody>
          <a:bodyPr/>
          <a:lstStyle/>
          <a:p>
            <a:pPr>
              <a:buFont typeface="Arial" pitchFamily="34" charset="0"/>
              <a:buNone/>
            </a:pPr>
            <a:r>
              <a:rPr lang="en-US" sz="1400" dirty="0" smtClean="0"/>
              <a:t>Conscience Project: Current Participants</a:t>
            </a:r>
          </a:p>
          <a:p>
            <a:pPr>
              <a:buFont typeface="Arial" pitchFamily="34" charset="0"/>
              <a:buNone/>
            </a:pPr>
            <a:endParaRPr lang="en-US" sz="1400" dirty="0" smtClean="0"/>
          </a:p>
          <a:p>
            <a:pPr>
              <a:buFont typeface="Arial" pitchFamily="34" charset="0"/>
              <a:buNone/>
            </a:pPr>
            <a:r>
              <a:rPr lang="en-US" sz="1400" dirty="0" smtClean="0"/>
              <a:t>Ethna Verkamp</a:t>
            </a:r>
          </a:p>
          <a:p>
            <a:pPr>
              <a:buFont typeface="Arial" pitchFamily="34" charset="0"/>
              <a:buNone/>
            </a:pPr>
            <a:r>
              <a:rPr lang="en-US" sz="1400" dirty="0" smtClean="0"/>
              <a:t>John Sullivan</a:t>
            </a:r>
          </a:p>
          <a:p>
            <a:pPr>
              <a:buFont typeface="Arial" pitchFamily="34" charset="0"/>
              <a:buNone/>
            </a:pPr>
            <a:r>
              <a:rPr lang="en-US" sz="1400" dirty="0" smtClean="0"/>
              <a:t>Barb Stilwell</a:t>
            </a:r>
          </a:p>
          <a:p>
            <a:pPr>
              <a:buFont typeface="Arial" pitchFamily="34" charset="0"/>
              <a:buNone/>
            </a:pPr>
            <a:r>
              <a:rPr lang="en-US" sz="1400" dirty="0" smtClean="0"/>
              <a:t>Sister Mary Satala</a:t>
            </a:r>
          </a:p>
          <a:p>
            <a:pPr>
              <a:buFont typeface="Arial" pitchFamily="34" charset="0"/>
              <a:buNone/>
            </a:pPr>
            <a:r>
              <a:rPr lang="en-US" sz="1400" dirty="0" smtClean="0"/>
              <a:t>Jason </a:t>
            </a:r>
            <a:r>
              <a:rPr lang="en-US" sz="1400" dirty="0" err="1" smtClean="0"/>
              <a:t>Mensah</a:t>
            </a:r>
            <a:endParaRPr lang="en-US" sz="1400" dirty="0" smtClean="0"/>
          </a:p>
          <a:p>
            <a:pPr>
              <a:buFont typeface="Arial" pitchFamily="34" charset="0"/>
              <a:buNone/>
            </a:pPr>
            <a:r>
              <a:rPr lang="en-US" sz="1400" dirty="0" smtClean="0"/>
              <a:t>Sue London</a:t>
            </a:r>
          </a:p>
          <a:p>
            <a:pPr>
              <a:buFont typeface="Arial" pitchFamily="34" charset="0"/>
              <a:buNone/>
            </a:pPr>
            <a:r>
              <a:rPr lang="en-US" sz="1400" dirty="0" smtClean="0"/>
              <a:t>Leslie </a:t>
            </a:r>
            <a:r>
              <a:rPr lang="en-US" sz="1400" dirty="0" err="1" smtClean="0"/>
              <a:t>Hulvershorn</a:t>
            </a:r>
            <a:endParaRPr lang="en-US" sz="1400" dirty="0" smtClean="0"/>
          </a:p>
          <a:p>
            <a:pPr>
              <a:buFont typeface="Arial" pitchFamily="34" charset="0"/>
              <a:buNone/>
            </a:pPr>
            <a:r>
              <a:rPr lang="en-US" sz="1400" dirty="0" smtClean="0"/>
              <a:t>Matt, Deb, Beulah Galvin</a:t>
            </a:r>
          </a:p>
          <a:p>
            <a:pPr>
              <a:buFont typeface="Arial" pitchFamily="34" charset="0"/>
              <a:buNone/>
            </a:pPr>
            <a:r>
              <a:rPr lang="en-US" sz="1400" dirty="0" smtClean="0"/>
              <a:t>Meg Gaffney</a:t>
            </a:r>
          </a:p>
          <a:p>
            <a:pPr>
              <a:buFont typeface="Arial" pitchFamily="34" charset="0"/>
              <a:buNone/>
            </a:pPr>
            <a:r>
              <a:rPr lang="en-US" sz="1400" dirty="0" smtClean="0"/>
              <a:t>Joe and Susan </a:t>
            </a:r>
            <a:r>
              <a:rPr lang="en-US" sz="1400" dirty="0" err="1" smtClean="0"/>
              <a:t>DiMicco</a:t>
            </a:r>
            <a:endParaRPr lang="en-US" sz="1400" dirty="0" smtClean="0"/>
          </a:p>
          <a:p>
            <a:pPr>
              <a:buFont typeface="Arial" pitchFamily="34" charset="0"/>
              <a:buNone/>
            </a:pPr>
            <a:endParaRPr lang="en-US" sz="1400" dirty="0" smtClean="0"/>
          </a:p>
          <a:p>
            <a:pPr>
              <a:buFont typeface="Arial" pitchFamily="34" charset="0"/>
              <a:buNone/>
            </a:pPr>
            <a:r>
              <a:rPr lang="en-US" sz="1400" dirty="0" smtClean="0"/>
              <a:t>Conscience Project: Advisors</a:t>
            </a:r>
          </a:p>
          <a:p>
            <a:pPr>
              <a:buFont typeface="Arial" pitchFamily="34" charset="0"/>
              <a:buNone/>
            </a:pPr>
            <a:r>
              <a:rPr lang="en-US" sz="1400" dirty="0" smtClean="0"/>
              <a:t>Charlie Shelton, SJ</a:t>
            </a:r>
          </a:p>
          <a:p>
            <a:pPr>
              <a:buFont typeface="Arial" pitchFamily="34" charset="0"/>
              <a:buNone/>
            </a:pPr>
            <a:r>
              <a:rPr lang="en-US" sz="1400" dirty="0" smtClean="0"/>
              <a:t>Ted </a:t>
            </a:r>
            <a:r>
              <a:rPr lang="en-US" sz="1400" dirty="0" err="1" smtClean="0"/>
              <a:t>Petti</a:t>
            </a:r>
            <a:endParaRPr lang="en-US" sz="1400" dirty="0" smtClean="0"/>
          </a:p>
          <a:p>
            <a:pPr>
              <a:buFont typeface="Arial" pitchFamily="34" charset="0"/>
              <a:buNone/>
            </a:pPr>
            <a:endParaRPr lang="en-US" sz="1400" dirty="0" smtClean="0"/>
          </a:p>
        </p:txBody>
      </p:sp>
      <p:sp>
        <p:nvSpPr>
          <p:cNvPr id="151556" name="Content Placeholder 9"/>
          <p:cNvSpPr>
            <a:spLocks noGrp="1"/>
          </p:cNvSpPr>
          <p:nvPr>
            <p:ph sz="half" idx="2"/>
          </p:nvPr>
        </p:nvSpPr>
        <p:spPr/>
        <p:txBody>
          <a:bodyPr/>
          <a:lstStyle/>
          <a:p>
            <a:pPr>
              <a:buFont typeface="Arial" pitchFamily="34" charset="0"/>
              <a:buNone/>
            </a:pPr>
            <a:r>
              <a:rPr lang="en-US" sz="1400" dirty="0" smtClean="0"/>
              <a:t>Conscience  Project  Friends and Guests  </a:t>
            </a:r>
          </a:p>
          <a:p>
            <a:pPr>
              <a:buFont typeface="Arial" pitchFamily="34" charset="0"/>
              <a:buNone/>
            </a:pPr>
            <a:endParaRPr lang="en-US" sz="1400" dirty="0" smtClean="0"/>
          </a:p>
          <a:p>
            <a:pPr>
              <a:buFont typeface="Arial" pitchFamily="34" charset="0"/>
              <a:buNone/>
            </a:pPr>
            <a:r>
              <a:rPr lang="en-US" sz="1400" dirty="0" smtClean="0"/>
              <a:t>Patrick Wagner </a:t>
            </a:r>
          </a:p>
          <a:p>
            <a:pPr>
              <a:buFont typeface="Arial" pitchFamily="34" charset="0"/>
              <a:buNone/>
            </a:pPr>
            <a:r>
              <a:rPr lang="en-US" sz="1400" dirty="0" smtClean="0"/>
              <a:t>Linda Stephan</a:t>
            </a:r>
          </a:p>
          <a:p>
            <a:pPr>
              <a:buFont typeface="Arial" pitchFamily="34" charset="0"/>
              <a:buNone/>
            </a:pPr>
            <a:r>
              <a:rPr lang="en-US" sz="1400" dirty="0" smtClean="0"/>
              <a:t>Katie Pedersen </a:t>
            </a:r>
          </a:p>
          <a:p>
            <a:pPr>
              <a:buFont typeface="Arial" pitchFamily="34" charset="0"/>
              <a:buNone/>
            </a:pPr>
            <a:r>
              <a:rPr lang="en-US" sz="1400" dirty="0" smtClean="0"/>
              <a:t>Sandy </a:t>
            </a:r>
            <a:r>
              <a:rPr lang="en-US" sz="1400" dirty="0" err="1" smtClean="0"/>
              <a:t>Laramore</a:t>
            </a:r>
            <a:endParaRPr lang="en-US" sz="1400" dirty="0" smtClean="0"/>
          </a:p>
          <a:p>
            <a:pPr>
              <a:buFont typeface="Arial" pitchFamily="34" charset="0"/>
              <a:buNone/>
            </a:pPr>
            <a:r>
              <a:rPr lang="en-US" sz="1400" dirty="0" smtClean="0"/>
              <a:t>Tamara Hamilton</a:t>
            </a:r>
          </a:p>
          <a:p>
            <a:pPr>
              <a:buFont typeface="Arial" pitchFamily="34" charset="0"/>
              <a:buNone/>
            </a:pPr>
            <a:r>
              <a:rPr lang="en-US" sz="1400" dirty="0" smtClean="0"/>
              <a:t>Patricia Garcia </a:t>
            </a:r>
          </a:p>
          <a:p>
            <a:pPr>
              <a:buFont typeface="Arial" pitchFamily="34" charset="0"/>
              <a:buNone/>
            </a:pPr>
            <a:r>
              <a:rPr lang="en-US" sz="1400" dirty="0" smtClean="0"/>
              <a:t>Linda Cantor</a:t>
            </a:r>
          </a:p>
          <a:p>
            <a:pPr>
              <a:buFont typeface="Arial" pitchFamily="34" charset="0"/>
              <a:buNone/>
            </a:pPr>
            <a:r>
              <a:rPr lang="en-US" sz="1400" smtClean="0"/>
              <a:t>Jill Abram</a:t>
            </a:r>
          </a:p>
        </p:txBody>
      </p:sp>
      <p:pic>
        <p:nvPicPr>
          <p:cNvPr id="11" name="Picture 5" descr="C:\Program Files\PhotoDeluxe HE 3.0\EZPhoto\IMAGERY\Conscience Celebration Illustrations\Internalization.jpg"/>
          <p:cNvPicPr>
            <a:picLocks noChangeAspect="1" noChangeArrowheads="1"/>
          </p:cNvPicPr>
          <p:nvPr/>
        </p:nvPicPr>
        <p:blipFill>
          <a:blip r:embed="rId3">
            <a:duotone>
              <a:schemeClr val="accent4">
                <a:shade val="45000"/>
                <a:satMod val="135000"/>
              </a:schemeClr>
              <a:prstClr val="white"/>
            </a:duotone>
          </a:blip>
          <a:srcRect/>
          <a:stretch>
            <a:fillRect/>
          </a:stretch>
        </p:blipFill>
        <p:spPr bwMode="auto">
          <a:xfrm>
            <a:off x="2514600" y="1981200"/>
            <a:ext cx="1291009" cy="2209800"/>
          </a:xfrm>
          <a:prstGeom prst="rect">
            <a:avLst/>
          </a:prstGeom>
          <a:noFill/>
        </p:spPr>
      </p:pic>
      <p:pic>
        <p:nvPicPr>
          <p:cNvPr id="12" name="Picture 5" descr="C:\Program Files\PhotoDeluxe HE 3.0\EZPhoto\IMAGERY\Conscience Celebration Illustrations\Internalization.jpg"/>
          <p:cNvPicPr>
            <a:picLocks noChangeAspect="1" noChangeArrowheads="1"/>
          </p:cNvPicPr>
          <p:nvPr/>
        </p:nvPicPr>
        <p:blipFill>
          <a:blip r:embed="rId3">
            <a:duotone>
              <a:schemeClr val="accent4">
                <a:shade val="45000"/>
                <a:satMod val="135000"/>
              </a:schemeClr>
              <a:prstClr val="white"/>
            </a:duotone>
          </a:blip>
          <a:srcRect/>
          <a:stretch>
            <a:fillRect/>
          </a:stretch>
        </p:blipFill>
        <p:spPr bwMode="auto">
          <a:xfrm>
            <a:off x="6324600" y="2057400"/>
            <a:ext cx="1291009" cy="2209800"/>
          </a:xfrm>
          <a:prstGeom prst="rect">
            <a:avLst/>
          </a:prstGeom>
          <a:noFill/>
        </p:spPr>
      </p:pic>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1"/>
          <p:cNvSpPr>
            <a:spLocks noChangeArrowheads="1"/>
          </p:cNvSpPr>
          <p:nvPr/>
        </p:nvSpPr>
        <p:spPr bwMode="auto">
          <a:xfrm>
            <a:off x="3048000" y="228600"/>
            <a:ext cx="2851150" cy="461963"/>
          </a:xfrm>
          <a:prstGeom prst="rect">
            <a:avLst/>
          </a:prstGeom>
          <a:noFill/>
          <a:ln w="9525">
            <a:noFill/>
            <a:miter lim="800000"/>
            <a:headEnd/>
            <a:tailEnd/>
          </a:ln>
        </p:spPr>
        <p:txBody>
          <a:bodyPr wrap="none" anchor="ctr">
            <a:spAutoFit/>
          </a:bodyPr>
          <a:lstStyle/>
          <a:p>
            <a:pPr algn="ctr"/>
            <a:r>
              <a:rPr lang="en-US" sz="2400" b="1">
                <a:latin typeface="Calibri" pitchFamily="34" charset="0"/>
                <a:cs typeface="Times New Roman" pitchFamily="18" charset="0"/>
              </a:rPr>
              <a:t>CONSCIENCE WORKS</a:t>
            </a:r>
            <a:endParaRPr lang="en-US"/>
          </a:p>
        </p:txBody>
      </p:sp>
      <p:pic>
        <p:nvPicPr>
          <p:cNvPr id="6" name="Picture 5" descr="http://shaw.medlib.iupui.edu/conscience/image006.jfif"/>
          <p:cNvPicPr/>
          <p:nvPr/>
        </p:nvPicPr>
        <p:blipFill>
          <a:blip r:embed="rId3">
            <a:duotone>
              <a:schemeClr val="accent4">
                <a:shade val="45000"/>
                <a:satMod val="135000"/>
              </a:schemeClr>
              <a:prstClr val="white"/>
            </a:duotone>
          </a:blip>
          <a:srcRect/>
          <a:stretch>
            <a:fillRect/>
          </a:stretch>
        </p:blipFill>
        <p:spPr bwMode="auto">
          <a:xfrm>
            <a:off x="304800" y="1371600"/>
            <a:ext cx="2743200" cy="2400300"/>
          </a:xfrm>
          <a:prstGeom prst="rect">
            <a:avLst/>
          </a:prstGeom>
          <a:noFill/>
          <a:ln w="9525">
            <a:noFill/>
            <a:miter lim="800000"/>
            <a:headEnd/>
            <a:tailEnd/>
          </a:ln>
        </p:spPr>
      </p:pic>
      <p:sp>
        <p:nvSpPr>
          <p:cNvPr id="152580" name="Rectangle 7"/>
          <p:cNvSpPr>
            <a:spLocks noChangeArrowheads="1"/>
          </p:cNvSpPr>
          <p:nvPr/>
        </p:nvSpPr>
        <p:spPr bwMode="auto">
          <a:xfrm>
            <a:off x="2971800" y="1676400"/>
            <a:ext cx="5486400" cy="369888"/>
          </a:xfrm>
          <a:prstGeom prst="rect">
            <a:avLst/>
          </a:prstGeom>
          <a:noFill/>
          <a:ln w="9525">
            <a:noFill/>
            <a:miter lim="800000"/>
            <a:headEnd/>
            <a:tailEnd/>
          </a:ln>
        </p:spPr>
        <p:txBody>
          <a:bodyPr>
            <a:spAutoFit/>
          </a:bodyPr>
          <a:lstStyle/>
          <a:p>
            <a:r>
              <a:rPr lang="en-US" b="1">
                <a:latin typeface="Calibri" pitchFamily="34" charset="0"/>
                <a:cs typeface="Times New Roman" pitchFamily="18" charset="0"/>
              </a:rPr>
              <a:t>THEORY, RESEARCH AND CLINICAL APPLICATIONS</a:t>
            </a:r>
            <a:endParaRPr lang="en-US" sz="2800"/>
          </a:p>
        </p:txBody>
      </p:sp>
      <p:sp>
        <p:nvSpPr>
          <p:cNvPr id="152581" name="Rectangle 8"/>
          <p:cNvSpPr>
            <a:spLocks noChangeArrowheads="1"/>
          </p:cNvSpPr>
          <p:nvPr/>
        </p:nvSpPr>
        <p:spPr bwMode="auto">
          <a:xfrm>
            <a:off x="2971800" y="2514600"/>
            <a:ext cx="4949825" cy="369888"/>
          </a:xfrm>
          <a:prstGeom prst="rect">
            <a:avLst/>
          </a:prstGeom>
          <a:noFill/>
          <a:ln w="9525">
            <a:noFill/>
            <a:miter lim="800000"/>
            <a:headEnd/>
            <a:tailEnd/>
          </a:ln>
        </p:spPr>
        <p:txBody>
          <a:bodyPr>
            <a:spAutoFit/>
          </a:bodyPr>
          <a:lstStyle/>
          <a:p>
            <a:r>
              <a:rPr lang="en-US" b="1">
                <a:latin typeface="Calibri" pitchFamily="34" charset="0"/>
              </a:rPr>
              <a:t>CONSCIENCE SENSITIVE MORAL EDUCATION</a:t>
            </a:r>
            <a:endParaRPr lang="en-US">
              <a:latin typeface="Calibri" pitchFamily="34" charset="0"/>
            </a:endParaRPr>
          </a:p>
        </p:txBody>
      </p:sp>
      <p:sp>
        <p:nvSpPr>
          <p:cNvPr id="152582" name="Rectangle 3"/>
          <p:cNvSpPr>
            <a:spLocks noChangeArrowheads="1"/>
          </p:cNvSpPr>
          <p:nvPr/>
        </p:nvSpPr>
        <p:spPr bwMode="auto">
          <a:xfrm>
            <a:off x="5791200" y="3124200"/>
            <a:ext cx="184150" cy="738188"/>
          </a:xfrm>
          <a:prstGeom prst="rect">
            <a:avLst/>
          </a:prstGeom>
          <a:noFill/>
          <a:ln w="9525">
            <a:noFill/>
            <a:miter lim="800000"/>
            <a:headEnd/>
            <a:tailEnd/>
          </a:ln>
        </p:spPr>
        <p:txBody>
          <a:bodyPr wrap="none" anchor="ctr">
            <a:spAutoFit/>
          </a:bodyPr>
          <a:lstStyle/>
          <a:p>
            <a:r>
              <a:rPr lang="en-US" sz="1200">
                <a:cs typeface="Times New Roman" pitchFamily="18" charset="0"/>
              </a:rPr>
              <a:t/>
            </a:r>
            <a:br>
              <a:rPr lang="en-US" sz="1200">
                <a:cs typeface="Times New Roman" pitchFamily="18" charset="0"/>
              </a:rPr>
            </a:br>
            <a:r>
              <a:rPr lang="en-US" sz="1200">
                <a:cs typeface="Times New Roman" pitchFamily="18" charset="0"/>
              </a:rPr>
              <a:t/>
            </a:r>
            <a:br>
              <a:rPr lang="en-US" sz="1200">
                <a:cs typeface="Times New Roman" pitchFamily="18" charset="0"/>
              </a:rPr>
            </a:br>
            <a:endParaRPr lang="en-US"/>
          </a:p>
        </p:txBody>
      </p:sp>
      <p:sp>
        <p:nvSpPr>
          <p:cNvPr id="152583" name="Rectangle 10"/>
          <p:cNvSpPr>
            <a:spLocks noChangeArrowheads="1"/>
          </p:cNvSpPr>
          <p:nvPr/>
        </p:nvSpPr>
        <p:spPr bwMode="auto">
          <a:xfrm>
            <a:off x="638554" y="4310062"/>
            <a:ext cx="3810000" cy="2100263"/>
          </a:xfrm>
          <a:prstGeom prst="rect">
            <a:avLst/>
          </a:prstGeom>
          <a:noFill/>
          <a:ln w="9525">
            <a:noFill/>
            <a:miter lim="800000"/>
            <a:headEnd/>
            <a:tailEnd/>
          </a:ln>
        </p:spPr>
        <p:txBody>
          <a:bodyPr>
            <a:spAutoFit/>
          </a:bodyPr>
          <a:lstStyle/>
          <a:p>
            <a:r>
              <a:rPr lang="en-US" sz="1200" b="1">
                <a:latin typeface="Calibri" pitchFamily="34" charset="0"/>
                <a:cs typeface="Times New Roman" pitchFamily="18" charset="0"/>
              </a:rPr>
              <a:t>This project has been funded in whole or in part with federal funds from the National Library of Medicine, National Institutes of Health, under Contract No. NO1-LM-1-3513.</a:t>
            </a:r>
          </a:p>
          <a:p>
            <a:r>
              <a:rPr lang="en-US" sz="1200">
                <a:latin typeface="Calibri" pitchFamily="34" charset="0"/>
                <a:cs typeface="Times New Roman" pitchFamily="18" charset="0"/>
              </a:rPr>
              <a:t> </a:t>
            </a:r>
            <a:endParaRPr lang="en-US" sz="1200" b="1">
              <a:latin typeface="Calibri" pitchFamily="34" charset="0"/>
              <a:cs typeface="Times New Roman" pitchFamily="18" charset="0"/>
            </a:endParaRPr>
          </a:p>
          <a:p>
            <a:pPr eaLnBrk="0" hangingPunct="0"/>
            <a:r>
              <a:rPr lang="en-US" sz="1200" b="1">
                <a:latin typeface="Calibri" pitchFamily="34" charset="0"/>
                <a:cs typeface="Times New Roman" pitchFamily="18" charset="0"/>
              </a:rPr>
              <a:t>Additional support for this and other work by the I.U. Conscience Project has been generously provided by Mr. and Mrs. Jim Irsay and The Indianapolis Colts, the Moore Foundation and other individual anonymous donors.</a:t>
            </a:r>
            <a:br>
              <a:rPr lang="en-US" sz="1200" b="1">
                <a:latin typeface="Calibri" pitchFamily="34" charset="0"/>
                <a:cs typeface="Times New Roman" pitchFamily="18" charset="0"/>
              </a:rPr>
            </a:br>
            <a:endParaRPr lang="en-US" sz="1200" b="1">
              <a:latin typeface="Calibri" pitchFamily="34" charset="0"/>
            </a:endParaRPr>
          </a:p>
        </p:txBody>
      </p:sp>
      <p:sp>
        <p:nvSpPr>
          <p:cNvPr id="152584" name="Rectangle 11"/>
          <p:cNvSpPr>
            <a:spLocks noChangeArrowheads="1"/>
          </p:cNvSpPr>
          <p:nvPr/>
        </p:nvSpPr>
        <p:spPr bwMode="auto">
          <a:xfrm>
            <a:off x="4267200" y="4191000"/>
            <a:ext cx="4572000" cy="2219325"/>
          </a:xfrm>
          <a:prstGeom prst="rect">
            <a:avLst/>
          </a:prstGeom>
          <a:noFill/>
          <a:ln w="9525">
            <a:noFill/>
            <a:miter lim="800000"/>
            <a:headEnd/>
            <a:tailEnd/>
          </a:ln>
        </p:spPr>
        <p:txBody>
          <a:bodyPr>
            <a:spAutoFit/>
          </a:bodyPr>
          <a:lstStyle/>
          <a:p>
            <a:r>
              <a:rPr lang="en-US" sz="1400" b="1">
                <a:cs typeface="Times New Roman" pitchFamily="18" charset="0"/>
              </a:rPr>
              <a:t>Meg Gaffney, M.D.</a:t>
            </a:r>
            <a:r>
              <a:rPr lang="en-US" sz="1400" b="1">
                <a:latin typeface="Calibri" pitchFamily="34" charset="0"/>
              </a:rPr>
              <a:t> </a:t>
            </a:r>
            <a:r>
              <a:rPr lang="en-US" sz="1400" b="1">
                <a:cs typeface="Times New Roman" pitchFamily="18" charset="0"/>
              </a:rPr>
              <a:t>Editor in Chief</a:t>
            </a:r>
            <a:r>
              <a:rPr lang="en-US" sz="1400">
                <a:cs typeface="Times New Roman" pitchFamily="18" charset="0"/>
              </a:rPr>
              <a:t/>
            </a:r>
            <a:br>
              <a:rPr lang="en-US" sz="1400">
                <a:cs typeface="Times New Roman" pitchFamily="18" charset="0"/>
              </a:rPr>
            </a:br>
            <a:r>
              <a:rPr lang="en-US" sz="1400">
                <a:cs typeface="Times New Roman" pitchFamily="18" charset="0"/>
              </a:rPr>
              <a:t>C/O Department of Medicine</a:t>
            </a:r>
            <a:br>
              <a:rPr lang="en-US" sz="1400">
                <a:cs typeface="Times New Roman" pitchFamily="18" charset="0"/>
              </a:rPr>
            </a:br>
            <a:r>
              <a:rPr lang="en-US" sz="1400">
                <a:cs typeface="Times New Roman" pitchFamily="18" charset="0"/>
              </a:rPr>
              <a:t>1001 W. 10th St., Suite M200</a:t>
            </a:r>
            <a:br>
              <a:rPr lang="en-US" sz="1400">
                <a:cs typeface="Times New Roman" pitchFamily="18" charset="0"/>
              </a:rPr>
            </a:br>
            <a:r>
              <a:rPr lang="en-US" sz="1400">
                <a:cs typeface="Times New Roman" pitchFamily="18" charset="0"/>
              </a:rPr>
              <a:t>Indianapolis, IN 46202-5124</a:t>
            </a:r>
          </a:p>
          <a:p>
            <a:r>
              <a:rPr lang="en-US" sz="1400" b="1">
                <a:latin typeface="Calibri" pitchFamily="34" charset="0"/>
              </a:rPr>
              <a:t>e-mail:</a:t>
            </a:r>
            <a:r>
              <a:rPr lang="en-US" sz="1400" b="1">
                <a:latin typeface="Calibri" pitchFamily="34" charset="0"/>
                <a:hlinkClick r:id="rId4"/>
              </a:rPr>
              <a:t> mgaffney@iupui.edu</a:t>
            </a:r>
            <a:r>
              <a:rPr lang="en-US" sz="1400" b="1">
                <a:cs typeface="Times New Roman" pitchFamily="18" charset="0"/>
              </a:rPr>
              <a:t/>
            </a:r>
            <a:br>
              <a:rPr lang="en-US" sz="1400" b="1">
                <a:cs typeface="Times New Roman" pitchFamily="18" charset="0"/>
              </a:rPr>
            </a:br>
            <a:endParaRPr lang="en-US" sz="1400" b="1">
              <a:cs typeface="Times New Roman" pitchFamily="18" charset="0"/>
            </a:endParaRPr>
          </a:p>
          <a:p>
            <a:r>
              <a:rPr lang="en-US" sz="1400" b="1">
                <a:cs typeface="Times New Roman" pitchFamily="18" charset="0"/>
              </a:rPr>
              <a:t>Sue London</a:t>
            </a:r>
            <a:r>
              <a:rPr lang="en-US" sz="1400">
                <a:cs typeface="Times New Roman" pitchFamily="18" charset="0"/>
              </a:rPr>
              <a:t>, </a:t>
            </a:r>
          </a:p>
          <a:p>
            <a:r>
              <a:rPr lang="en-US" sz="1400" b="1">
                <a:cs typeface="Times New Roman" pitchFamily="18" charset="0"/>
              </a:rPr>
              <a:t>Web Master </a:t>
            </a:r>
          </a:p>
          <a:p>
            <a:r>
              <a:rPr lang="en-US" sz="1400" b="1">
                <a:cs typeface="Times New Roman" pitchFamily="18" charset="0"/>
              </a:rPr>
              <a:t>e-mail: </a:t>
            </a:r>
            <a:r>
              <a:rPr lang="en-US" sz="1400" b="1">
                <a:latin typeface="Calibri" pitchFamily="34" charset="0"/>
                <a:hlinkClick r:id="rId5"/>
              </a:rPr>
              <a:t>slondon@iupui.edu</a:t>
            </a:r>
            <a:r>
              <a:rPr lang="en-US" sz="1400">
                <a:cs typeface="Times New Roman" pitchFamily="18" charset="0"/>
              </a:rPr>
              <a:t/>
            </a:r>
            <a:br>
              <a:rPr lang="en-US" sz="1400">
                <a:cs typeface="Times New Roman" pitchFamily="18" charset="0"/>
              </a:rPr>
            </a:br>
            <a:endParaRPr lang="en-US" sz="1400">
              <a:latin typeface="Calibri" pitchFamily="34" charset="0"/>
            </a:endParaRPr>
          </a:p>
        </p:txBody>
      </p:sp>
      <p:sp>
        <p:nvSpPr>
          <p:cNvPr id="152585" name="Rectangle 4"/>
          <p:cNvSpPr>
            <a:spLocks noChangeArrowheads="1"/>
          </p:cNvSpPr>
          <p:nvPr/>
        </p:nvSpPr>
        <p:spPr bwMode="auto">
          <a:xfrm>
            <a:off x="2971800" y="3352800"/>
            <a:ext cx="2814638" cy="369888"/>
          </a:xfrm>
          <a:prstGeom prst="rect">
            <a:avLst/>
          </a:prstGeom>
          <a:noFill/>
          <a:ln w="9525">
            <a:noFill/>
            <a:miter lim="800000"/>
            <a:headEnd/>
            <a:tailEnd/>
          </a:ln>
        </p:spPr>
        <p:txBody>
          <a:bodyPr anchor="ctr">
            <a:spAutoFit/>
          </a:bodyPr>
          <a:lstStyle/>
          <a:p>
            <a:r>
              <a:rPr lang="en-US" b="1">
                <a:latin typeface="Calibri" pitchFamily="34" charset="0"/>
                <a:cs typeface="Times New Roman" pitchFamily="18" charset="0"/>
              </a:rPr>
              <a:t>CONSCIENCE AND ETHICS</a:t>
            </a:r>
            <a:r>
              <a:rPr lang="en-US">
                <a:latin typeface="Calibri" pitchFamily="34" charset="0"/>
                <a:cs typeface="Times New Roman" pitchFamily="18" charset="0"/>
              </a:rPr>
              <a:t> </a:t>
            </a:r>
            <a:endParaRPr lang="en-US" sz="2800"/>
          </a:p>
        </p:txBody>
      </p:sp>
      <p:sp>
        <p:nvSpPr>
          <p:cNvPr id="152586" name="Rectangle 13"/>
          <p:cNvSpPr>
            <a:spLocks noChangeArrowheads="1"/>
          </p:cNvSpPr>
          <p:nvPr/>
        </p:nvSpPr>
        <p:spPr bwMode="auto">
          <a:xfrm>
            <a:off x="2012950" y="838200"/>
            <a:ext cx="4641850" cy="366713"/>
          </a:xfrm>
          <a:prstGeom prst="rect">
            <a:avLst/>
          </a:prstGeom>
          <a:noFill/>
          <a:ln w="9525">
            <a:noFill/>
            <a:miter lim="800000"/>
            <a:headEnd/>
            <a:tailEnd/>
          </a:ln>
        </p:spPr>
        <p:txBody>
          <a:bodyPr wrap="none">
            <a:spAutoFit/>
          </a:bodyPr>
          <a:lstStyle/>
          <a:p>
            <a:pPr algn="ctr"/>
            <a:r>
              <a:rPr lang="en-US" b="1">
                <a:latin typeface="Calibri" pitchFamily="34" charset="0"/>
                <a:cs typeface="Times New Roman" pitchFamily="18" charset="0"/>
              </a:rPr>
              <a:t>http://shaw.medlib.iupui.edu/conscience/</a:t>
            </a:r>
            <a:endParaRPr lang="en-US" sz="140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2800" dirty="0" smtClean="0">
                <a:solidFill>
                  <a:schemeClr val="accent4">
                    <a:lumMod val="75000"/>
                  </a:schemeClr>
                </a:solidFill>
              </a:rPr>
              <a:t>THE PSYCHOBIOLOGY OF  CONSCIENCE </a:t>
            </a:r>
            <a:endParaRPr lang="en-US" sz="2800" dirty="0"/>
          </a:p>
        </p:txBody>
      </p:sp>
      <p:sp>
        <p:nvSpPr>
          <p:cNvPr id="15363" name="Content Placeholder 2"/>
          <p:cNvSpPr>
            <a:spLocks noGrp="1"/>
          </p:cNvSpPr>
          <p:nvPr>
            <p:ph idx="1"/>
          </p:nvPr>
        </p:nvSpPr>
        <p:spPr/>
        <p:txBody>
          <a:bodyPr/>
          <a:lstStyle/>
          <a:p>
            <a:pPr>
              <a:buFont typeface="Arial" pitchFamily="34" charset="0"/>
              <a:buNone/>
            </a:pPr>
            <a:r>
              <a:rPr lang="en-US" sz="2000" smtClean="0"/>
              <a:t>Psychology has suffered long enough from a reduction of inner states</a:t>
            </a:r>
          </a:p>
          <a:p>
            <a:pPr>
              <a:buFont typeface="Arial" pitchFamily="34" charset="0"/>
              <a:buNone/>
            </a:pPr>
            <a:r>
              <a:rPr lang="en-US" sz="2000" smtClean="0"/>
              <a:t>to just two respectable ones:</a:t>
            </a:r>
          </a:p>
          <a:p>
            <a:r>
              <a:rPr lang="en-US" sz="2800" smtClean="0"/>
              <a:t>cognitions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2800" dirty="0" smtClean="0">
                <a:solidFill>
                  <a:schemeClr val="accent4">
                    <a:lumMod val="75000"/>
                  </a:schemeClr>
                </a:solidFill>
              </a:rPr>
              <a:t>THE PSYCHOBIOLOGY OF  CONSCIENCE </a:t>
            </a:r>
            <a:endParaRPr lang="en-US" sz="2800" dirty="0"/>
          </a:p>
        </p:txBody>
      </p:sp>
      <p:sp>
        <p:nvSpPr>
          <p:cNvPr id="16387" name="Content Placeholder 2"/>
          <p:cNvSpPr>
            <a:spLocks noGrp="1"/>
          </p:cNvSpPr>
          <p:nvPr>
            <p:ph idx="1"/>
          </p:nvPr>
        </p:nvSpPr>
        <p:spPr/>
        <p:txBody>
          <a:bodyPr/>
          <a:lstStyle/>
          <a:p>
            <a:pPr>
              <a:buFont typeface="Arial" pitchFamily="34" charset="0"/>
              <a:buNone/>
            </a:pPr>
            <a:r>
              <a:rPr lang="en-US" sz="2000" smtClean="0"/>
              <a:t>Psychology has suffered long enough from a reduction of inner states </a:t>
            </a:r>
          </a:p>
          <a:p>
            <a:pPr>
              <a:buFont typeface="Arial" pitchFamily="34" charset="0"/>
              <a:buNone/>
            </a:pPr>
            <a:r>
              <a:rPr lang="en-US" sz="2000" smtClean="0"/>
              <a:t>to just two respectable ones:</a:t>
            </a:r>
          </a:p>
          <a:p>
            <a:r>
              <a:rPr lang="en-US" sz="2000" smtClean="0"/>
              <a:t>cognitions  and </a:t>
            </a:r>
          </a:p>
          <a:p>
            <a:r>
              <a:rPr lang="en-US" sz="2800" smtClean="0"/>
              <a:t>affects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Bevel 6"/>
          <p:cNvSpPr/>
          <p:nvPr/>
        </p:nvSpPr>
        <p:spPr>
          <a:xfrm>
            <a:off x="2133600" y="228600"/>
            <a:ext cx="5029200" cy="6400800"/>
          </a:xfrm>
          <a:prstGeom prst="bevel">
            <a:avLst/>
          </a:prstGeom>
          <a:solidFill>
            <a:schemeClr val="accent1">
              <a:alpha val="2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026" name="Picture 2"/>
          <p:cNvPicPr>
            <a:picLocks noChangeAspect="1" noChangeArrowheads="1"/>
          </p:cNvPicPr>
          <p:nvPr/>
        </p:nvPicPr>
        <p:blipFill>
          <a:blip r:embed="rId3">
            <a:duotone>
              <a:schemeClr val="accent4">
                <a:shade val="45000"/>
                <a:satMod val="135000"/>
              </a:schemeClr>
              <a:prstClr val="white"/>
            </a:duotone>
          </a:blip>
          <a:srcRect/>
          <a:stretch>
            <a:fillRect/>
          </a:stretch>
        </p:blipFill>
        <p:spPr bwMode="auto">
          <a:xfrm>
            <a:off x="2743200" y="838200"/>
            <a:ext cx="3810000" cy="5207977"/>
          </a:xfrm>
          <a:prstGeom prst="rect">
            <a:avLst/>
          </a:prstGeom>
          <a:noFill/>
          <a:ln w="9525">
            <a:noFill/>
            <a:miter lim="800000"/>
            <a:headEnd/>
            <a:tailEnd/>
          </a:ln>
          <a:effectLst>
            <a:innerShdw blurRad="736600">
              <a:schemeClr val="accent4"/>
            </a:innerShdw>
          </a:effectLst>
        </p:spPr>
      </p:pic>
      <p:sp>
        <p:nvSpPr>
          <p:cNvPr id="17412" name="TextBox 4"/>
          <p:cNvSpPr txBox="1">
            <a:spLocks noChangeArrowheads="1"/>
          </p:cNvSpPr>
          <p:nvPr/>
        </p:nvSpPr>
        <p:spPr bwMode="auto">
          <a:xfrm>
            <a:off x="2514600" y="6172200"/>
            <a:ext cx="4648200" cy="336550"/>
          </a:xfrm>
          <a:prstGeom prst="rect">
            <a:avLst/>
          </a:prstGeom>
          <a:noFill/>
          <a:ln w="9525">
            <a:noFill/>
            <a:miter lim="800000"/>
            <a:headEnd/>
            <a:tailEnd/>
          </a:ln>
        </p:spPr>
        <p:txBody>
          <a:bodyPr>
            <a:spAutoFit/>
          </a:bodyPr>
          <a:lstStyle/>
          <a:p>
            <a:r>
              <a:rPr lang="en-US" sz="1600" b="1">
                <a:latin typeface="Calibri" pitchFamily="34" charset="0"/>
              </a:rPr>
              <a:t>  A Different Black Box, in Transformation</a:t>
            </a:r>
            <a:endParaRPr lang="en-US" sz="1600">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a11.png"/>
          <p:cNvPicPr>
            <a:picLocks noChangeAspect="1"/>
          </p:cNvPicPr>
          <p:nvPr/>
        </p:nvPicPr>
        <p:blipFill>
          <a:blip r:embed="rId3"/>
          <a:stretch>
            <a:fillRect/>
          </a:stretch>
        </p:blipFill>
        <p:spPr>
          <a:xfrm>
            <a:off x="2971800" y="1676400"/>
            <a:ext cx="3251941" cy="2438956"/>
          </a:xfrm>
          <a:prstGeom prst="rect">
            <a:avLst/>
          </a:prstGeom>
          <a:effectLst>
            <a:innerShdw blurRad="635000">
              <a:schemeClr val="accent4"/>
            </a:innerShdw>
          </a:effectLst>
        </p:spPr>
      </p:pic>
      <p:pic>
        <p:nvPicPr>
          <p:cNvPr id="7" name="Picture 4" descr="C:\My Documents\Matt's Work\Conscience\Conscience Works\CW 1.1-81\Conscience Sensitive Dx_files\image032.jpg"/>
          <p:cNvPicPr>
            <a:picLocks noChangeAspect="1" noChangeArrowheads="1"/>
          </p:cNvPicPr>
          <p:nvPr/>
        </p:nvPicPr>
        <p:blipFill>
          <a:blip r:embed="rId4" cstate="print"/>
          <a:srcRect/>
          <a:stretch>
            <a:fillRect/>
          </a:stretch>
        </p:blipFill>
        <p:spPr bwMode="auto">
          <a:xfrm>
            <a:off x="152400" y="4724400"/>
            <a:ext cx="2280826" cy="1610008"/>
          </a:xfrm>
          <a:prstGeom prst="rect">
            <a:avLst/>
          </a:prstGeom>
          <a:noFill/>
          <a:effectLst>
            <a:innerShdw blurRad="635000">
              <a:schemeClr val="accent4"/>
            </a:innerShdw>
          </a:effectLst>
        </p:spPr>
      </p:pic>
      <p:sp useBgFill="1">
        <p:nvSpPr>
          <p:cNvPr id="5" name="Title 4"/>
          <p:cNvSpPr>
            <a:spLocks noGrp="1"/>
          </p:cNvSpPr>
          <p:nvPr>
            <p:ph type="title"/>
          </p:nvPr>
        </p:nvSpPr>
        <p:spPr>
          <a:xfrm>
            <a:off x="533400" y="228600"/>
            <a:ext cx="8229600" cy="1143000"/>
          </a:xfrm>
        </p:spPr>
        <p:txBody>
          <a:bodyPr rtlCol="0">
            <a:normAutofit fontScale="90000"/>
          </a:bodyPr>
          <a:lstStyle/>
          <a:p>
            <a:pPr fontAlgn="auto">
              <a:spcAft>
                <a:spcPts val="0"/>
              </a:spcAft>
              <a:defRPr/>
            </a:pPr>
            <a:r>
              <a:rPr lang="en-US" sz="3200" dirty="0" smtClean="0"/>
              <a:t>      </a:t>
            </a:r>
            <a:br>
              <a:rPr lang="en-US" sz="3200" dirty="0" smtClean="0"/>
            </a:br>
            <a:r>
              <a:rPr lang="en-US" sz="3200" dirty="0" smtClean="0"/>
              <a:t/>
            </a:r>
            <a:br>
              <a:rPr lang="en-US" sz="3200" dirty="0" smtClean="0"/>
            </a:br>
            <a:r>
              <a:rPr lang="en-US" sz="3200" dirty="0" smtClean="0">
                <a:solidFill>
                  <a:schemeClr val="accent4">
                    <a:lumMod val="75000"/>
                  </a:schemeClr>
                </a:solidFill>
              </a:rPr>
              <a:t>THE PSYCHOBIOLOGY OF  CONSCIENCE </a:t>
            </a:r>
            <a:endParaRPr lang="en-US" sz="3200" dirty="0">
              <a:solidFill>
                <a:schemeClr val="accent4">
                  <a:lumMod val="75000"/>
                </a:schemeClr>
              </a:solidFill>
            </a:endParaRPr>
          </a:p>
        </p:txBody>
      </p:sp>
      <p:pic>
        <p:nvPicPr>
          <p:cNvPr id="10" name="Picture 9" descr="Amygdala.png"/>
          <p:cNvPicPr>
            <a:picLocks noChangeAspect="1"/>
          </p:cNvPicPr>
          <p:nvPr/>
        </p:nvPicPr>
        <p:blipFill>
          <a:blip r:embed="rId5">
            <a:duotone>
              <a:schemeClr val="accent4">
                <a:shade val="45000"/>
                <a:satMod val="135000"/>
              </a:schemeClr>
              <a:prstClr val="white"/>
            </a:duotone>
          </a:blip>
          <a:stretch>
            <a:fillRect/>
          </a:stretch>
        </p:blipFill>
        <p:spPr>
          <a:xfrm rot="19424437">
            <a:off x="2834343" y="3544365"/>
            <a:ext cx="1505223" cy="1831753"/>
          </a:xfrm>
          <a:prstGeom prst="rect">
            <a:avLst/>
          </a:prstGeom>
        </p:spPr>
      </p:pic>
      <p:pic>
        <p:nvPicPr>
          <p:cNvPr id="11" name="Picture 10" descr="Hippocampus.png"/>
          <p:cNvPicPr>
            <a:picLocks noChangeAspect="1"/>
          </p:cNvPicPr>
          <p:nvPr/>
        </p:nvPicPr>
        <p:blipFill>
          <a:blip r:embed="rId6">
            <a:duotone>
              <a:schemeClr val="accent4">
                <a:shade val="45000"/>
                <a:satMod val="135000"/>
              </a:schemeClr>
              <a:prstClr val="white"/>
            </a:duotone>
          </a:blip>
          <a:stretch>
            <a:fillRect/>
          </a:stretch>
        </p:blipFill>
        <p:spPr>
          <a:xfrm rot="2059843">
            <a:off x="4992606" y="3677752"/>
            <a:ext cx="1392253" cy="1651417"/>
          </a:xfrm>
          <a:prstGeom prst="rect">
            <a:avLst/>
          </a:prstGeom>
          <a:solidFill>
            <a:schemeClr val="bg1"/>
          </a:solidFill>
        </p:spPr>
      </p:pic>
      <p:sp>
        <p:nvSpPr>
          <p:cNvPr id="3079" name="TextBox 14"/>
          <p:cNvSpPr txBox="1">
            <a:spLocks noChangeArrowheads="1"/>
          </p:cNvSpPr>
          <p:nvPr/>
        </p:nvSpPr>
        <p:spPr bwMode="auto">
          <a:xfrm>
            <a:off x="4495800" y="4038600"/>
            <a:ext cx="533400" cy="523875"/>
          </a:xfrm>
          <a:prstGeom prst="rect">
            <a:avLst/>
          </a:prstGeom>
          <a:solidFill>
            <a:schemeClr val="bg1">
              <a:alpha val="0"/>
            </a:schemeClr>
          </a:solidFill>
          <a:ln w="9525">
            <a:noFill/>
            <a:miter lim="800000"/>
            <a:headEnd/>
            <a:tailEnd/>
          </a:ln>
        </p:spPr>
        <p:txBody>
          <a:bodyPr>
            <a:spAutoFit/>
          </a:bodyPr>
          <a:lstStyle/>
          <a:p>
            <a:r>
              <a:rPr lang="en-US" sz="2800">
                <a:solidFill>
                  <a:srgbClr val="0070C0"/>
                </a:solidFill>
                <a:latin typeface="Calibri" pitchFamily="34" charset="0"/>
              </a:rPr>
              <a:t>in</a:t>
            </a:r>
          </a:p>
        </p:txBody>
      </p:sp>
      <p:sp>
        <p:nvSpPr>
          <p:cNvPr id="3080" name="TextBox 15"/>
          <p:cNvSpPr txBox="1">
            <a:spLocks noChangeArrowheads="1"/>
          </p:cNvSpPr>
          <p:nvPr/>
        </p:nvSpPr>
        <p:spPr bwMode="auto">
          <a:xfrm>
            <a:off x="990600" y="0"/>
            <a:ext cx="3200400" cy="276225"/>
          </a:xfrm>
          <a:prstGeom prst="rect">
            <a:avLst/>
          </a:prstGeom>
          <a:noFill/>
          <a:ln w="9525">
            <a:noFill/>
            <a:miter lim="800000"/>
            <a:headEnd/>
            <a:tailEnd/>
          </a:ln>
        </p:spPr>
        <p:txBody>
          <a:bodyPr>
            <a:spAutoFit/>
          </a:bodyPr>
          <a:lstStyle/>
          <a:p>
            <a:r>
              <a:rPr lang="en-US" sz="1200">
                <a:latin typeface="Calibri" pitchFamily="34" charset="0"/>
              </a:rPr>
              <a:t>Copyright </a:t>
            </a:r>
            <a:r>
              <a:rPr lang="en-US" sz="1200">
                <a:latin typeface="Times New Roman" pitchFamily="18" charset="0"/>
                <a:cs typeface="Times New Roman" pitchFamily="18" charset="0"/>
              </a:rPr>
              <a:t>© </a:t>
            </a:r>
            <a:r>
              <a:rPr lang="en-US" sz="1200">
                <a:latin typeface="Calibri" pitchFamily="34" charset="0"/>
              </a:rPr>
              <a:t>IU Conscience Project, 2009</a:t>
            </a:r>
          </a:p>
        </p:txBody>
      </p:sp>
      <p:sp useBgFill="1">
        <p:nvSpPr>
          <p:cNvPr id="3081" name="TextBox 13"/>
          <p:cNvSpPr txBox="1">
            <a:spLocks noChangeArrowheads="1"/>
          </p:cNvSpPr>
          <p:nvPr/>
        </p:nvSpPr>
        <p:spPr bwMode="auto">
          <a:xfrm>
            <a:off x="2362200" y="1371600"/>
            <a:ext cx="4038600" cy="523875"/>
          </a:xfrm>
          <a:prstGeom prst="rect">
            <a:avLst/>
          </a:prstGeom>
          <a:ln w="9525">
            <a:noFill/>
            <a:miter lim="800000"/>
            <a:headEnd/>
            <a:tailEnd/>
          </a:ln>
        </p:spPr>
        <p:txBody>
          <a:bodyPr>
            <a:spAutoFit/>
          </a:bodyPr>
          <a:lstStyle/>
          <a:p>
            <a:r>
              <a:rPr lang="en-US" sz="2800">
                <a:latin typeface="Calibri" pitchFamily="34" charset="0"/>
              </a:rPr>
              <a:t>                  </a:t>
            </a:r>
            <a:r>
              <a:rPr lang="en-US" sz="2800">
                <a:solidFill>
                  <a:schemeClr val="accent2"/>
                </a:solidFill>
                <a:latin typeface="Calibri" pitchFamily="34" charset="0"/>
              </a:rPr>
              <a:t>Signatures</a:t>
            </a:r>
          </a:p>
        </p:txBody>
      </p:sp>
      <p:pic>
        <p:nvPicPr>
          <p:cNvPr id="8" name="Picture 4" descr="C:\Program Files\PhotoDeluxe HE 3.0\EZPhoto\IMAGERY\Conscience Celebration Illustrations\Conscience Pathways.jpg"/>
          <p:cNvPicPr>
            <a:picLocks noChangeAspect="1" noChangeArrowheads="1"/>
          </p:cNvPicPr>
          <p:nvPr/>
        </p:nvPicPr>
        <p:blipFill>
          <a:blip r:embed="rId7"/>
          <a:srcRect/>
          <a:stretch>
            <a:fillRect/>
          </a:stretch>
        </p:blipFill>
        <p:spPr bwMode="auto">
          <a:xfrm rot="20634157">
            <a:off x="6706495" y="1611131"/>
            <a:ext cx="2107012" cy="2681847"/>
          </a:xfrm>
          <a:prstGeom prst="rect">
            <a:avLst/>
          </a:prstGeom>
          <a:noFill/>
          <a:effectLst>
            <a:innerShdw blurRad="635000">
              <a:schemeClr val="accent4"/>
            </a:innerShdw>
          </a:effectLst>
        </p:spPr>
      </p:pic>
      <p:pic>
        <p:nvPicPr>
          <p:cNvPr id="4" name="Picture 6" descr="C:\My Documents\Matt's Work\Conscience\Slides &amp; Illustrations\Brain Conscience #2.jpg"/>
          <p:cNvPicPr>
            <a:picLocks noChangeAspect="1" noChangeArrowheads="1"/>
          </p:cNvPicPr>
          <p:nvPr/>
        </p:nvPicPr>
        <p:blipFill>
          <a:blip r:embed="rId8" cstate="print"/>
          <a:srcRect/>
          <a:stretch>
            <a:fillRect/>
          </a:stretch>
        </p:blipFill>
        <p:spPr bwMode="auto">
          <a:xfrm rot="856832">
            <a:off x="600426" y="1644531"/>
            <a:ext cx="2037474" cy="2807376"/>
          </a:xfrm>
          <a:prstGeom prst="rect">
            <a:avLst/>
          </a:prstGeom>
          <a:noFill/>
          <a:effectLst>
            <a:innerShdw blurRad="635000">
              <a:schemeClr val="accent4"/>
            </a:innerShdw>
          </a:effectLst>
        </p:spPr>
      </p:pic>
      <p:sp useBgFill="1">
        <p:nvSpPr>
          <p:cNvPr id="3084" name="TextBox 12"/>
          <p:cNvSpPr txBox="1">
            <a:spLocks noChangeArrowheads="1"/>
          </p:cNvSpPr>
          <p:nvPr/>
        </p:nvSpPr>
        <p:spPr bwMode="auto">
          <a:xfrm>
            <a:off x="2819400" y="5638800"/>
            <a:ext cx="4114800" cy="523875"/>
          </a:xfrm>
          <a:prstGeom prst="rect">
            <a:avLst/>
          </a:prstGeom>
          <a:ln w="9525">
            <a:noFill/>
            <a:miter lim="800000"/>
            <a:headEnd/>
            <a:tailEnd/>
          </a:ln>
        </p:spPr>
        <p:txBody>
          <a:bodyPr>
            <a:spAutoFit/>
          </a:bodyPr>
          <a:lstStyle/>
          <a:p>
            <a:r>
              <a:rPr lang="en-US" sz="2800">
                <a:solidFill>
                  <a:srgbClr val="0070C0"/>
                </a:solidFill>
                <a:latin typeface="Calibri" pitchFamily="34" charset="0"/>
              </a:rPr>
              <a:t>Brain Regions of Interest</a:t>
            </a:r>
          </a:p>
        </p:txBody>
      </p:sp>
      <p:pic>
        <p:nvPicPr>
          <p:cNvPr id="9" name="Picture 4" descr="C:\My Documents\Matt's Work\Conscience\Slides &amp; Illustrations\Brain Conscience.jpg"/>
          <p:cNvPicPr>
            <a:picLocks noChangeAspect="1" noChangeArrowheads="1"/>
          </p:cNvPicPr>
          <p:nvPr/>
        </p:nvPicPr>
        <p:blipFill>
          <a:blip r:embed="rId9" cstate="print"/>
          <a:srcRect/>
          <a:stretch>
            <a:fillRect/>
          </a:stretch>
        </p:blipFill>
        <p:spPr bwMode="auto">
          <a:xfrm>
            <a:off x="6934200" y="4572000"/>
            <a:ext cx="1371600" cy="2074205"/>
          </a:xfrm>
          <a:prstGeom prst="rect">
            <a:avLst/>
          </a:prstGeom>
          <a:noFill/>
          <a:effectLst>
            <a:innerShdw blurRad="635000">
              <a:schemeClr val="accent4"/>
            </a:innerShdw>
          </a:effectLst>
        </p:spPr>
      </p:pic>
      <p:sp>
        <p:nvSpPr>
          <p:cNvPr id="3086" name="TextBox 16"/>
          <p:cNvSpPr txBox="1">
            <a:spLocks noChangeArrowheads="1"/>
          </p:cNvSpPr>
          <p:nvPr/>
        </p:nvSpPr>
        <p:spPr bwMode="auto">
          <a:xfrm>
            <a:off x="2819400" y="6248400"/>
            <a:ext cx="3810000" cy="366713"/>
          </a:xfrm>
          <a:prstGeom prst="rect">
            <a:avLst/>
          </a:prstGeom>
          <a:noFill/>
          <a:ln w="9525">
            <a:noFill/>
            <a:miter lim="800000"/>
            <a:headEnd/>
            <a:tailEnd/>
          </a:ln>
        </p:spPr>
        <p:txBody>
          <a:bodyPr>
            <a:spAutoFit/>
          </a:bodyPr>
          <a:lstStyle/>
          <a:p>
            <a:r>
              <a:rPr lang="en-US">
                <a:solidFill>
                  <a:schemeClr val="accent2"/>
                </a:solidFill>
                <a:latin typeface="Calibri" pitchFamily="34" charset="0"/>
              </a:rPr>
              <a:t>  with  special  reference to ‘A Lady’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2800" dirty="0" smtClean="0">
                <a:solidFill>
                  <a:schemeClr val="accent4">
                    <a:lumMod val="75000"/>
                  </a:schemeClr>
                </a:solidFill>
              </a:rPr>
              <a:t>THE PSYCHOBIOLOGY OF  CONSCIENCE </a:t>
            </a:r>
            <a:endParaRPr lang="en-US" sz="2800" dirty="0"/>
          </a:p>
        </p:txBody>
      </p:sp>
      <p:sp>
        <p:nvSpPr>
          <p:cNvPr id="18435" name="Content Placeholder 2"/>
          <p:cNvSpPr>
            <a:spLocks noGrp="1"/>
          </p:cNvSpPr>
          <p:nvPr>
            <p:ph idx="1"/>
          </p:nvPr>
        </p:nvSpPr>
        <p:spPr/>
        <p:txBody>
          <a:bodyPr/>
          <a:lstStyle/>
          <a:p>
            <a:r>
              <a:rPr lang="en-US" smtClean="0"/>
              <a:t>THINKING</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2800" dirty="0" smtClean="0">
                <a:solidFill>
                  <a:schemeClr val="accent4">
                    <a:lumMod val="75000"/>
                  </a:schemeClr>
                </a:solidFill>
              </a:rPr>
              <a:t>THE PSYCHOBIOLOGY OF  CONSCIENCE </a:t>
            </a:r>
            <a:endParaRPr lang="en-US" sz="2800" dirty="0"/>
          </a:p>
        </p:txBody>
      </p:sp>
      <p:sp>
        <p:nvSpPr>
          <p:cNvPr id="3" name="Content Placeholder 2"/>
          <p:cNvSpPr>
            <a:spLocks noGrp="1"/>
          </p:cNvSpPr>
          <p:nvPr>
            <p:ph idx="1"/>
          </p:nvPr>
        </p:nvSpPr>
        <p:spPr/>
        <p:txBody>
          <a:bodyPr rtlCol="0">
            <a:normAutofit/>
          </a:bodyPr>
          <a:lstStyle/>
          <a:p>
            <a:pPr fontAlgn="auto">
              <a:spcAft>
                <a:spcPts val="0"/>
              </a:spcAft>
              <a:defRPr/>
            </a:pPr>
            <a:r>
              <a:rPr lang="en-US" cap="all" dirty="0" smtClean="0"/>
              <a:t>Thinking</a:t>
            </a:r>
          </a:p>
          <a:p>
            <a:pPr fontAlgn="auto">
              <a:spcAft>
                <a:spcPts val="0"/>
              </a:spcAft>
              <a:defRPr/>
            </a:pPr>
            <a:r>
              <a:rPr lang="en-US" cap="all" dirty="0" smtClean="0"/>
              <a:t>Feeling</a:t>
            </a:r>
            <a:endParaRPr lang="en-US" cap="all"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2800" dirty="0" smtClean="0">
                <a:solidFill>
                  <a:schemeClr val="accent4">
                    <a:lumMod val="75000"/>
                  </a:schemeClr>
                </a:solidFill>
              </a:rPr>
              <a:t>THE PSYCHOBIOLOGY OF  CONSCIENCE </a:t>
            </a:r>
            <a:endParaRPr lang="en-US" sz="2800" dirty="0"/>
          </a:p>
        </p:txBody>
      </p:sp>
      <p:sp>
        <p:nvSpPr>
          <p:cNvPr id="3" name="Content Placeholder 2"/>
          <p:cNvSpPr>
            <a:spLocks noGrp="1"/>
          </p:cNvSpPr>
          <p:nvPr>
            <p:ph idx="1"/>
          </p:nvPr>
        </p:nvSpPr>
        <p:spPr/>
        <p:txBody>
          <a:bodyPr rtlCol="0">
            <a:normAutofit/>
          </a:bodyPr>
          <a:lstStyle/>
          <a:p>
            <a:pPr fontAlgn="auto">
              <a:spcAft>
                <a:spcPts val="0"/>
              </a:spcAft>
              <a:defRPr/>
            </a:pPr>
            <a:r>
              <a:rPr lang="en-US" cap="all" dirty="0" smtClean="0"/>
              <a:t>Thinking</a:t>
            </a:r>
          </a:p>
          <a:p>
            <a:pPr fontAlgn="auto">
              <a:spcAft>
                <a:spcPts val="0"/>
              </a:spcAft>
              <a:defRPr/>
            </a:pPr>
            <a:r>
              <a:rPr lang="en-US" cap="all" dirty="0" smtClean="0"/>
              <a:t>Feeling</a:t>
            </a:r>
          </a:p>
          <a:p>
            <a:pPr fontAlgn="auto">
              <a:spcAft>
                <a:spcPts val="0"/>
              </a:spcAft>
              <a:defRPr/>
            </a:pPr>
            <a:r>
              <a:rPr lang="en-US" cap="all" dirty="0" smtClean="0"/>
              <a:t>valuing</a:t>
            </a:r>
          </a:p>
          <a:p>
            <a:pPr fontAlgn="auto">
              <a:spcAft>
                <a:spcPts val="0"/>
              </a:spcAft>
              <a:defRPr/>
            </a:pPr>
            <a:endParaRPr lang="en-US" cap="all"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2800" dirty="0" smtClean="0">
                <a:solidFill>
                  <a:schemeClr val="accent4">
                    <a:lumMod val="75000"/>
                  </a:schemeClr>
                </a:solidFill>
              </a:rPr>
              <a:t>THE PSYCHOBIOLOGY OF  CONSCIENCE </a:t>
            </a:r>
            <a:endParaRPr lang="en-US" sz="2800" dirty="0"/>
          </a:p>
        </p:txBody>
      </p:sp>
      <p:sp>
        <p:nvSpPr>
          <p:cNvPr id="3" name="Content Placeholder 2"/>
          <p:cNvSpPr>
            <a:spLocks noGrp="1"/>
          </p:cNvSpPr>
          <p:nvPr>
            <p:ph idx="1"/>
          </p:nvPr>
        </p:nvSpPr>
        <p:spPr/>
        <p:txBody>
          <a:bodyPr rtlCol="0">
            <a:normAutofit/>
          </a:bodyPr>
          <a:lstStyle/>
          <a:p>
            <a:pPr fontAlgn="auto">
              <a:spcAft>
                <a:spcPts val="0"/>
              </a:spcAft>
              <a:defRPr/>
            </a:pPr>
            <a:r>
              <a:rPr lang="en-US" cap="all" dirty="0" smtClean="0"/>
              <a:t>Thinking</a:t>
            </a:r>
          </a:p>
          <a:p>
            <a:pPr fontAlgn="auto">
              <a:spcAft>
                <a:spcPts val="0"/>
              </a:spcAft>
              <a:defRPr/>
            </a:pPr>
            <a:r>
              <a:rPr lang="en-US" cap="all" dirty="0" smtClean="0"/>
              <a:t>Feeling</a:t>
            </a:r>
          </a:p>
          <a:p>
            <a:pPr fontAlgn="auto">
              <a:spcAft>
                <a:spcPts val="0"/>
              </a:spcAft>
              <a:defRPr/>
            </a:pPr>
            <a:r>
              <a:rPr lang="en-US" cap="all" dirty="0" smtClean="0"/>
              <a:t>Valuing</a:t>
            </a:r>
          </a:p>
          <a:p>
            <a:pPr fontAlgn="auto">
              <a:spcAft>
                <a:spcPts val="0"/>
              </a:spcAft>
              <a:defRPr/>
            </a:pPr>
            <a:r>
              <a:rPr lang="en-US" cap="all" dirty="0" smtClean="0"/>
              <a:t>willing</a:t>
            </a:r>
          </a:p>
          <a:p>
            <a:pPr fontAlgn="auto">
              <a:spcAft>
                <a:spcPts val="0"/>
              </a:spcAft>
              <a:buFont typeface="Arial" pitchFamily="34" charset="0"/>
              <a:buNone/>
              <a:defRPr/>
            </a:pPr>
            <a:endParaRPr lang="en-US" cap="all" dirty="0" smtClean="0"/>
          </a:p>
          <a:p>
            <a:pPr fontAlgn="auto">
              <a:spcAft>
                <a:spcPts val="0"/>
              </a:spcAft>
              <a:defRPr/>
            </a:pPr>
            <a:endParaRPr lang="en-US" cap="all"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rtlCol="0">
            <a:normAutofit/>
          </a:bodyPr>
          <a:lstStyle/>
          <a:p>
            <a:pPr fontAlgn="auto">
              <a:spcAft>
                <a:spcPts val="0"/>
              </a:spcAft>
              <a:defRPr/>
            </a:pPr>
            <a:r>
              <a:rPr lang="en-US" sz="2800" dirty="0" smtClean="0">
                <a:solidFill>
                  <a:schemeClr val="accent4">
                    <a:lumMod val="75000"/>
                  </a:schemeClr>
                </a:solidFill>
              </a:rPr>
              <a:t>THE PSYCHOBIOLOGY OF  CONSCIENCE </a:t>
            </a:r>
            <a:endParaRPr lang="en-US" sz="2800" dirty="0"/>
          </a:p>
        </p:txBody>
      </p:sp>
      <p:sp>
        <p:nvSpPr>
          <p:cNvPr id="3" name="Content Placeholder 2"/>
          <p:cNvSpPr>
            <a:spLocks noGrp="1"/>
          </p:cNvSpPr>
          <p:nvPr>
            <p:ph idx="4294967295"/>
          </p:nvPr>
        </p:nvSpPr>
        <p:spPr/>
        <p:txBody>
          <a:bodyPr rtlCol="0">
            <a:normAutofit/>
          </a:bodyPr>
          <a:lstStyle/>
          <a:p>
            <a:pPr fontAlgn="auto">
              <a:spcAft>
                <a:spcPts val="0"/>
              </a:spcAft>
              <a:defRPr/>
            </a:pPr>
            <a:r>
              <a:rPr lang="en-US" cap="all" dirty="0" smtClean="0"/>
              <a:t>Thinking</a:t>
            </a:r>
          </a:p>
          <a:p>
            <a:pPr fontAlgn="auto">
              <a:spcAft>
                <a:spcPts val="0"/>
              </a:spcAft>
              <a:defRPr/>
            </a:pPr>
            <a:r>
              <a:rPr lang="en-US" cap="all" dirty="0" smtClean="0"/>
              <a:t>Feeling</a:t>
            </a:r>
          </a:p>
          <a:p>
            <a:pPr fontAlgn="auto">
              <a:spcAft>
                <a:spcPts val="0"/>
              </a:spcAft>
              <a:defRPr/>
            </a:pPr>
            <a:r>
              <a:rPr lang="en-US" cap="all" dirty="0" smtClean="0"/>
              <a:t>Valuing</a:t>
            </a:r>
          </a:p>
          <a:p>
            <a:pPr fontAlgn="auto">
              <a:spcAft>
                <a:spcPts val="0"/>
              </a:spcAft>
              <a:defRPr/>
            </a:pPr>
            <a:r>
              <a:rPr lang="en-US" cap="all" dirty="0" smtClean="0"/>
              <a:t>Willing</a:t>
            </a:r>
          </a:p>
          <a:p>
            <a:pPr fontAlgn="auto">
              <a:spcAft>
                <a:spcPts val="0"/>
              </a:spcAft>
              <a:defRPr/>
            </a:pPr>
            <a:r>
              <a:rPr lang="en-US" cap="all" dirty="0" smtClean="0"/>
              <a:t>Connecting</a:t>
            </a:r>
          </a:p>
          <a:p>
            <a:pPr fontAlgn="auto">
              <a:spcAft>
                <a:spcPts val="0"/>
              </a:spcAft>
              <a:buFont typeface="Arial" pitchFamily="34" charset="0"/>
              <a:buNone/>
              <a:defRPr/>
            </a:pPr>
            <a:endParaRPr lang="en-US" cap="all" dirty="0" smtClean="0"/>
          </a:p>
          <a:p>
            <a:pPr fontAlgn="auto">
              <a:spcAft>
                <a:spcPts val="0"/>
              </a:spcAft>
              <a:defRPr/>
            </a:pPr>
            <a:endParaRPr lang="en-US" cap="all"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rtlCol="0">
            <a:normAutofit/>
          </a:bodyPr>
          <a:lstStyle/>
          <a:p>
            <a:pPr fontAlgn="auto">
              <a:spcAft>
                <a:spcPts val="0"/>
              </a:spcAft>
              <a:defRPr/>
            </a:pPr>
            <a:r>
              <a:rPr lang="en-US" sz="2800" dirty="0" smtClean="0">
                <a:solidFill>
                  <a:schemeClr val="accent4">
                    <a:lumMod val="75000"/>
                  </a:schemeClr>
                </a:solidFill>
              </a:rPr>
              <a:t>THE PSYCHOBIOLOGY OF  CONSCIENCE </a:t>
            </a:r>
            <a:endParaRPr lang="en-US" sz="2800" dirty="0"/>
          </a:p>
        </p:txBody>
      </p:sp>
      <p:sp>
        <p:nvSpPr>
          <p:cNvPr id="3" name="Content Placeholder 2"/>
          <p:cNvSpPr>
            <a:spLocks noGrp="1"/>
          </p:cNvSpPr>
          <p:nvPr>
            <p:ph idx="4294967295"/>
          </p:nvPr>
        </p:nvSpPr>
        <p:spPr/>
        <p:txBody>
          <a:bodyPr rtlCol="0">
            <a:normAutofit/>
          </a:bodyPr>
          <a:lstStyle/>
          <a:p>
            <a:pPr fontAlgn="auto">
              <a:spcAft>
                <a:spcPts val="0"/>
              </a:spcAft>
              <a:defRPr/>
            </a:pPr>
            <a:r>
              <a:rPr lang="en-US" cap="all" dirty="0" smtClean="0"/>
              <a:t>Valuing</a:t>
            </a:r>
          </a:p>
          <a:p>
            <a:pPr fontAlgn="auto">
              <a:spcAft>
                <a:spcPts val="0"/>
              </a:spcAft>
              <a:defRPr/>
            </a:pPr>
            <a:r>
              <a:rPr lang="en-US" cap="all" dirty="0" smtClean="0"/>
              <a:t>Connecting</a:t>
            </a:r>
          </a:p>
          <a:p>
            <a:pPr fontAlgn="auto">
              <a:spcAft>
                <a:spcPts val="0"/>
              </a:spcAft>
              <a:defRPr/>
            </a:pPr>
            <a:r>
              <a:rPr lang="en-US" cap="all" dirty="0" smtClean="0"/>
              <a:t>Feeling</a:t>
            </a:r>
          </a:p>
          <a:p>
            <a:pPr fontAlgn="auto">
              <a:spcAft>
                <a:spcPts val="0"/>
              </a:spcAft>
              <a:defRPr/>
            </a:pPr>
            <a:r>
              <a:rPr lang="en-US" cap="all" dirty="0" smtClean="0"/>
              <a:t>Willing</a:t>
            </a:r>
          </a:p>
          <a:p>
            <a:pPr fontAlgn="auto">
              <a:spcAft>
                <a:spcPts val="0"/>
              </a:spcAft>
              <a:defRPr/>
            </a:pPr>
            <a:r>
              <a:rPr lang="en-US" cap="all" dirty="0" smtClean="0"/>
              <a:t>Thinking</a:t>
            </a:r>
          </a:p>
          <a:p>
            <a:pPr fontAlgn="auto">
              <a:spcAft>
                <a:spcPts val="0"/>
              </a:spcAft>
              <a:buFont typeface="Arial" pitchFamily="34" charset="0"/>
              <a:buNone/>
              <a:defRPr/>
            </a:pPr>
            <a:endParaRPr lang="en-US" cap="all" dirty="0" smtClean="0"/>
          </a:p>
          <a:p>
            <a:pPr fontAlgn="auto">
              <a:spcAft>
                <a:spcPts val="0"/>
              </a:spcAft>
              <a:defRPr/>
            </a:pPr>
            <a:endParaRPr lang="en-US" cap="all"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2"/>
          <p:cNvSpPr>
            <a:spLocks noGrp="1"/>
          </p:cNvSpPr>
          <p:nvPr>
            <p:ph type="title"/>
          </p:nvPr>
        </p:nvSpPr>
        <p:spPr/>
        <p:txBody>
          <a:bodyPr/>
          <a:lstStyle/>
          <a:p>
            <a:r>
              <a:rPr lang="en-US" sz="3200" smtClean="0"/>
              <a:t>OBJECTIVES </a:t>
            </a:r>
          </a:p>
        </p:txBody>
      </p:sp>
      <p:sp>
        <p:nvSpPr>
          <p:cNvPr id="23555" name="Content Placeholder 3"/>
          <p:cNvSpPr>
            <a:spLocks noGrp="1"/>
          </p:cNvSpPr>
          <p:nvPr>
            <p:ph idx="1"/>
          </p:nvPr>
        </p:nvSpPr>
        <p:spPr/>
        <p:txBody>
          <a:bodyPr/>
          <a:lstStyle/>
          <a:p>
            <a:pPr marL="228600" indent="-228600">
              <a:spcBef>
                <a:spcPct val="0"/>
              </a:spcBef>
            </a:pPr>
            <a:r>
              <a:rPr lang="de-DE" smtClean="0"/>
              <a:t>to highlight studies in the last eight years in which fMRI or other neuroimaging techniques have been employed in the study of brain activity correlating with conscience functions,</a:t>
            </a:r>
          </a:p>
          <a:p>
            <a:pPr marL="228600" indent="-228600">
              <a:spcBef>
                <a:spcPct val="0"/>
              </a:spcBef>
              <a:buFont typeface="Arial" pitchFamily="34" charset="0"/>
              <a:buNone/>
            </a:pPr>
            <a:endParaRPr lang="de-DE" smtClean="0"/>
          </a:p>
          <a:p>
            <a:pPr marL="228600" indent="-228600">
              <a:spcBef>
                <a:spcPct val="0"/>
              </a:spcBef>
              <a:buFont typeface="Arial" pitchFamily="34" charset="0"/>
              <a:buNone/>
            </a:pPr>
            <a:endParaRPr lang="de-DE"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2"/>
          <p:cNvSpPr>
            <a:spLocks noGrp="1"/>
          </p:cNvSpPr>
          <p:nvPr>
            <p:ph type="title"/>
          </p:nvPr>
        </p:nvSpPr>
        <p:spPr/>
        <p:txBody>
          <a:bodyPr/>
          <a:lstStyle/>
          <a:p>
            <a:r>
              <a:rPr lang="en-US" sz="3200" smtClean="0"/>
              <a:t>OBJECTIVES </a:t>
            </a:r>
          </a:p>
        </p:txBody>
      </p:sp>
      <p:sp>
        <p:nvSpPr>
          <p:cNvPr id="24579" name="Content Placeholder 3"/>
          <p:cNvSpPr>
            <a:spLocks noGrp="1"/>
          </p:cNvSpPr>
          <p:nvPr>
            <p:ph idx="1"/>
          </p:nvPr>
        </p:nvSpPr>
        <p:spPr/>
        <p:txBody>
          <a:bodyPr/>
          <a:lstStyle/>
          <a:p>
            <a:pPr marL="228600" indent="-228600">
              <a:spcBef>
                <a:spcPct val="0"/>
              </a:spcBef>
            </a:pPr>
            <a:r>
              <a:rPr lang="de-DE" smtClean="0"/>
              <a:t>to highlight studies in the last eight years in which fMRI or other neuroimaging techniques have been employed in the study of brain activity correlating with conscience functions,</a:t>
            </a:r>
          </a:p>
          <a:p>
            <a:pPr marL="228600" indent="-228600">
              <a:spcBef>
                <a:spcPct val="0"/>
              </a:spcBef>
              <a:buFont typeface="Arial" pitchFamily="34" charset="0"/>
              <a:buNone/>
            </a:pPr>
            <a:endParaRPr lang="de-DE" smtClean="0"/>
          </a:p>
          <a:p>
            <a:pPr marL="228600" indent="-228600">
              <a:spcBef>
                <a:spcPct val="0"/>
              </a:spcBef>
            </a:pPr>
            <a:r>
              <a:rPr lang="de-DE" smtClean="0"/>
              <a:t>to propose how neuroimaging studies of conscience functions might be provided more depth and meaning, and </a:t>
            </a:r>
          </a:p>
          <a:p>
            <a:pPr marL="228600" indent="-228600">
              <a:spcBef>
                <a:spcPct val="0"/>
              </a:spcBef>
              <a:buFont typeface="Arial" pitchFamily="34" charset="0"/>
              <a:buNone/>
            </a:pPr>
            <a:endParaRPr lang="de-DE"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2"/>
          <p:cNvSpPr>
            <a:spLocks noGrp="1"/>
          </p:cNvSpPr>
          <p:nvPr>
            <p:ph type="title"/>
          </p:nvPr>
        </p:nvSpPr>
        <p:spPr/>
        <p:txBody>
          <a:bodyPr/>
          <a:lstStyle/>
          <a:p>
            <a:r>
              <a:rPr lang="en-US" sz="3200" smtClean="0"/>
              <a:t>OBJECTIVES </a:t>
            </a:r>
          </a:p>
        </p:txBody>
      </p:sp>
      <p:sp>
        <p:nvSpPr>
          <p:cNvPr id="4" name="Content Placeholder 3"/>
          <p:cNvSpPr>
            <a:spLocks noGrp="1"/>
          </p:cNvSpPr>
          <p:nvPr>
            <p:ph idx="1"/>
          </p:nvPr>
        </p:nvSpPr>
        <p:spPr/>
        <p:txBody>
          <a:bodyPr rtlCol="0">
            <a:normAutofit fontScale="92500" lnSpcReduction="20000"/>
          </a:bodyPr>
          <a:lstStyle/>
          <a:p>
            <a:pPr marL="228600" indent="-228600" fontAlgn="auto">
              <a:spcBef>
                <a:spcPts val="0"/>
              </a:spcBef>
              <a:spcAft>
                <a:spcPts val="0"/>
              </a:spcAft>
              <a:defRPr/>
            </a:pPr>
            <a:r>
              <a:rPr lang="de-DE" dirty="0" smtClean="0"/>
              <a:t>to highlight studies in the last eight years in which fMRI or other neuroimaging techniques have been employed in the study of brain activity correlating with conscience functions,</a:t>
            </a:r>
          </a:p>
          <a:p>
            <a:pPr marL="228600" indent="-228600" fontAlgn="auto">
              <a:spcBef>
                <a:spcPts val="0"/>
              </a:spcBef>
              <a:spcAft>
                <a:spcPts val="0"/>
              </a:spcAft>
              <a:buFont typeface="Arial" pitchFamily="34" charset="0"/>
              <a:buNone/>
              <a:defRPr/>
            </a:pPr>
            <a:endParaRPr lang="de-DE" dirty="0" smtClean="0"/>
          </a:p>
          <a:p>
            <a:pPr marL="228600" indent="-228600" fontAlgn="auto">
              <a:spcBef>
                <a:spcPts val="0"/>
              </a:spcBef>
              <a:spcAft>
                <a:spcPts val="0"/>
              </a:spcAft>
              <a:defRPr/>
            </a:pPr>
            <a:r>
              <a:rPr lang="de-DE" dirty="0" smtClean="0"/>
              <a:t>to propose how neuroimaging studies of conscience functions might be provided more depth and meaning, and </a:t>
            </a:r>
          </a:p>
          <a:p>
            <a:pPr marL="228600" indent="-228600" fontAlgn="auto">
              <a:spcBef>
                <a:spcPts val="0"/>
              </a:spcBef>
              <a:spcAft>
                <a:spcPts val="0"/>
              </a:spcAft>
              <a:buFont typeface="Arial" pitchFamily="34" charset="0"/>
              <a:buNone/>
              <a:defRPr/>
            </a:pPr>
            <a:endParaRPr lang="de-DE" dirty="0" smtClean="0"/>
          </a:p>
          <a:p>
            <a:pPr marL="228600" indent="-228600" fontAlgn="auto">
              <a:spcBef>
                <a:spcPts val="0"/>
              </a:spcBef>
              <a:spcAft>
                <a:spcPts val="0"/>
              </a:spcAft>
              <a:defRPr/>
            </a:pPr>
            <a:r>
              <a:rPr lang="de-DE" dirty="0" smtClean="0"/>
              <a:t>to consider how neuroimaging studies of conscience functioning might be misapplied.</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z="3200" smtClean="0"/>
              <a:t>A Glossary of Terms</a:t>
            </a:r>
          </a:p>
        </p:txBody>
      </p:sp>
      <p:sp>
        <p:nvSpPr>
          <p:cNvPr id="26627" name="Content Placeholder 2"/>
          <p:cNvSpPr>
            <a:spLocks noGrp="1"/>
          </p:cNvSpPr>
          <p:nvPr>
            <p:ph idx="1"/>
          </p:nvPr>
        </p:nvSpPr>
        <p:spPr/>
        <p:txBody>
          <a:bodyPr/>
          <a:lstStyle/>
          <a:p>
            <a:pPr>
              <a:buFont typeface="Arial" pitchFamily="34" charset="0"/>
              <a:buNone/>
            </a:pPr>
            <a:r>
              <a:rPr lang="en-US" sz="2400" smtClean="0"/>
              <a:t>Executive functions</a:t>
            </a:r>
          </a:p>
          <a:p>
            <a:pPr>
              <a:buFont typeface="Arial" pitchFamily="34" charset="0"/>
              <a:buNone/>
            </a:pPr>
            <a:endParaRPr lang="en-US" sz="2400" smtClean="0"/>
          </a:p>
          <a:p>
            <a:pPr>
              <a:buFont typeface="Arial" pitchFamily="34" charset="0"/>
              <a:buNone/>
            </a:pPr>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C:\My Documents\Matt's Work\Conscience\Conscience Works\CW 1.1-81\Conscience Sensitive Dx_files\image032.jpg"/>
          <p:cNvPicPr>
            <a:picLocks noChangeAspect="1" noChangeArrowheads="1"/>
          </p:cNvPicPr>
          <p:nvPr/>
        </p:nvPicPr>
        <p:blipFill>
          <a:blip r:embed="rId3" cstate="print"/>
          <a:srcRect/>
          <a:stretch>
            <a:fillRect/>
          </a:stretch>
        </p:blipFill>
        <p:spPr bwMode="auto">
          <a:xfrm>
            <a:off x="4049383" y="1763380"/>
            <a:ext cx="3872981" cy="2733233"/>
          </a:xfrm>
          <a:prstGeom prst="rect">
            <a:avLst/>
          </a:prstGeom>
          <a:noFill/>
          <a:effectLst>
            <a:innerShdw blurRad="635000">
              <a:schemeClr val="accent4"/>
            </a:innerShdw>
          </a:effectLst>
        </p:spPr>
      </p:pic>
      <p:pic>
        <p:nvPicPr>
          <p:cNvPr id="9" name="Picture 4" descr="C:\My Documents\Matt's Work\Conscience\Slides &amp; Illustrations\Brain Conscience.jpg"/>
          <p:cNvPicPr>
            <a:picLocks noChangeAspect="1" noChangeArrowheads="1"/>
          </p:cNvPicPr>
          <p:nvPr/>
        </p:nvPicPr>
        <p:blipFill>
          <a:blip r:embed="rId4" cstate="print"/>
          <a:srcRect/>
          <a:stretch>
            <a:fillRect/>
          </a:stretch>
        </p:blipFill>
        <p:spPr bwMode="auto">
          <a:xfrm>
            <a:off x="3096397" y="3741693"/>
            <a:ext cx="1705062" cy="2578143"/>
          </a:xfrm>
          <a:prstGeom prst="rect">
            <a:avLst/>
          </a:prstGeom>
          <a:noFill/>
          <a:effectLst>
            <a:innerShdw blurRad="635000">
              <a:schemeClr val="accent4"/>
            </a:innerShdw>
          </a:effectLst>
        </p:spPr>
      </p:pic>
      <p:sp>
        <p:nvSpPr>
          <p:cNvPr id="355332" name="Rectangle 4"/>
          <p:cNvSpPr>
            <a:spLocks noGrp="1"/>
          </p:cNvSpPr>
          <p:nvPr>
            <p:ph type="title" idx="4294967295"/>
          </p:nvPr>
        </p:nvSpPr>
        <p:spPr/>
        <p:txBody>
          <a:bodyPr/>
          <a:lstStyle/>
          <a:p>
            <a:r>
              <a:rPr lang="en-US" smtClean="0"/>
              <a:t>ABOUT NEUROIMAGING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sz="3200" smtClean="0"/>
              <a:t>A Glossary of Terms</a:t>
            </a:r>
          </a:p>
        </p:txBody>
      </p:sp>
      <p:sp>
        <p:nvSpPr>
          <p:cNvPr id="27651" name="Content Placeholder 2"/>
          <p:cNvSpPr>
            <a:spLocks noGrp="1"/>
          </p:cNvSpPr>
          <p:nvPr>
            <p:ph idx="1"/>
          </p:nvPr>
        </p:nvSpPr>
        <p:spPr/>
        <p:txBody>
          <a:bodyPr/>
          <a:lstStyle/>
          <a:p>
            <a:pPr>
              <a:buFont typeface="Arial" pitchFamily="34" charset="0"/>
              <a:buNone/>
            </a:pPr>
            <a:r>
              <a:rPr lang="en-US" sz="2400" smtClean="0"/>
              <a:t>Executive functions</a:t>
            </a:r>
          </a:p>
          <a:p>
            <a:pPr>
              <a:buFont typeface="Arial" pitchFamily="34" charset="0"/>
              <a:buNone/>
            </a:pPr>
            <a:r>
              <a:rPr lang="en-US" sz="2400" smtClean="0"/>
              <a:t>Explicit and Implicit Memory </a:t>
            </a:r>
          </a:p>
          <a:p>
            <a:pPr>
              <a:buFont typeface="Arial" pitchFamily="34" charset="0"/>
              <a:buNone/>
            </a:pPr>
            <a:endParaRPr 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sz="3200" smtClean="0"/>
              <a:t>A Glossary of Terms</a:t>
            </a:r>
          </a:p>
        </p:txBody>
      </p:sp>
      <p:sp>
        <p:nvSpPr>
          <p:cNvPr id="28675" name="Content Placeholder 2"/>
          <p:cNvSpPr>
            <a:spLocks noGrp="1"/>
          </p:cNvSpPr>
          <p:nvPr>
            <p:ph idx="1"/>
          </p:nvPr>
        </p:nvSpPr>
        <p:spPr/>
        <p:txBody>
          <a:bodyPr/>
          <a:lstStyle/>
          <a:p>
            <a:pPr>
              <a:buFont typeface="Arial" pitchFamily="34" charset="0"/>
              <a:buNone/>
            </a:pPr>
            <a:r>
              <a:rPr lang="en-US" sz="2400" smtClean="0"/>
              <a:t>Executive functions</a:t>
            </a:r>
          </a:p>
          <a:p>
            <a:pPr>
              <a:buFont typeface="Arial" pitchFamily="34" charset="0"/>
              <a:buNone/>
            </a:pPr>
            <a:r>
              <a:rPr lang="en-US" sz="2400" smtClean="0"/>
              <a:t>Explicit and Implicit Memory </a:t>
            </a:r>
          </a:p>
          <a:p>
            <a:pPr>
              <a:buFont typeface="Arial" pitchFamily="34" charset="0"/>
              <a:buNone/>
            </a:pPr>
            <a:r>
              <a:rPr lang="en-US" sz="2400" smtClean="0"/>
              <a:t>Dual Process Theories: Intuitive and Reflective Systems</a:t>
            </a:r>
          </a:p>
          <a:p>
            <a:pPr>
              <a:buFont typeface="Arial" pitchFamily="34" charset="0"/>
              <a:buNone/>
            </a:pPr>
            <a:endParaRPr lang="en-US" sz="2400" smtClean="0"/>
          </a:p>
          <a:p>
            <a:pPr>
              <a:buFont typeface="Arial" pitchFamily="34" charset="0"/>
              <a:buNone/>
            </a:pPr>
            <a:endParaRPr lang="en-US"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sz="3200" smtClean="0"/>
              <a:t>A Glossary of Terms</a:t>
            </a:r>
          </a:p>
        </p:txBody>
      </p:sp>
      <p:sp>
        <p:nvSpPr>
          <p:cNvPr id="29699" name="Content Placeholder 2"/>
          <p:cNvSpPr>
            <a:spLocks noGrp="1"/>
          </p:cNvSpPr>
          <p:nvPr>
            <p:ph idx="1"/>
          </p:nvPr>
        </p:nvSpPr>
        <p:spPr/>
        <p:txBody>
          <a:bodyPr/>
          <a:lstStyle/>
          <a:p>
            <a:pPr>
              <a:buFont typeface="Arial" pitchFamily="34" charset="0"/>
              <a:buNone/>
            </a:pPr>
            <a:r>
              <a:rPr lang="en-US" sz="2400" smtClean="0"/>
              <a:t>Executive functions</a:t>
            </a:r>
          </a:p>
          <a:p>
            <a:pPr>
              <a:buFont typeface="Arial" pitchFamily="34" charset="0"/>
              <a:buNone/>
            </a:pPr>
            <a:r>
              <a:rPr lang="en-US" sz="2400" smtClean="0"/>
              <a:t>Explicit and Implicit Memory </a:t>
            </a:r>
          </a:p>
          <a:p>
            <a:pPr>
              <a:buFont typeface="Arial" pitchFamily="34" charset="0"/>
              <a:buNone/>
            </a:pPr>
            <a:r>
              <a:rPr lang="en-US" sz="2400" smtClean="0"/>
              <a:t>Dual Process Theories: Intuitive and Reflective Systems</a:t>
            </a:r>
          </a:p>
          <a:p>
            <a:pPr>
              <a:buFont typeface="Arial" pitchFamily="34" charset="0"/>
              <a:buNone/>
            </a:pPr>
            <a:r>
              <a:rPr lang="en-US" sz="2400" smtClean="0"/>
              <a:t>Valence	[cf: Approach/Avoidance]</a:t>
            </a:r>
          </a:p>
          <a:p>
            <a:pPr>
              <a:buFont typeface="Arial" pitchFamily="34" charset="0"/>
              <a:buNone/>
            </a:pPr>
            <a:endParaRPr lang="en-US" sz="2400" smtClean="0"/>
          </a:p>
          <a:p>
            <a:pPr>
              <a:buFont typeface="Arial" pitchFamily="34" charset="0"/>
              <a:buNone/>
            </a:pPr>
            <a:endParaRPr lang="en-US"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z="3200" smtClean="0"/>
              <a:t>A Glossary of Terms</a:t>
            </a:r>
          </a:p>
        </p:txBody>
      </p:sp>
      <p:sp>
        <p:nvSpPr>
          <p:cNvPr id="30723" name="Content Placeholder 2"/>
          <p:cNvSpPr>
            <a:spLocks noGrp="1"/>
          </p:cNvSpPr>
          <p:nvPr>
            <p:ph idx="1"/>
          </p:nvPr>
        </p:nvSpPr>
        <p:spPr/>
        <p:txBody>
          <a:bodyPr/>
          <a:lstStyle/>
          <a:p>
            <a:pPr>
              <a:buFont typeface="Arial" pitchFamily="34" charset="0"/>
              <a:buNone/>
            </a:pPr>
            <a:r>
              <a:rPr lang="en-US" sz="2400" smtClean="0"/>
              <a:t>Executive functions</a:t>
            </a:r>
          </a:p>
          <a:p>
            <a:pPr>
              <a:buFont typeface="Arial" pitchFamily="34" charset="0"/>
              <a:buNone/>
            </a:pPr>
            <a:r>
              <a:rPr lang="en-US" sz="2400" smtClean="0"/>
              <a:t>Explicit and Implicit Memory </a:t>
            </a:r>
          </a:p>
          <a:p>
            <a:pPr>
              <a:buFont typeface="Arial" pitchFamily="34" charset="0"/>
              <a:buNone/>
            </a:pPr>
            <a:r>
              <a:rPr lang="en-US" sz="2400" smtClean="0"/>
              <a:t>Dual Process Theories: Intuitive and Reflective Systems</a:t>
            </a:r>
          </a:p>
          <a:p>
            <a:pPr>
              <a:buFont typeface="Arial" pitchFamily="34" charset="0"/>
              <a:buNone/>
            </a:pPr>
            <a:r>
              <a:rPr lang="en-US" sz="2400" smtClean="0"/>
              <a:t>Valence	[cf: Approach/Avoidance]</a:t>
            </a:r>
          </a:p>
          <a:p>
            <a:pPr>
              <a:buFont typeface="Arial" pitchFamily="34" charset="0"/>
              <a:buNone/>
            </a:pPr>
            <a:r>
              <a:rPr lang="en-US" sz="2400" smtClean="0"/>
              <a:t>Mutually Responsive Orientation (MRO) [cf. Attachment]</a:t>
            </a:r>
          </a:p>
          <a:p>
            <a:pPr>
              <a:buFont typeface="Arial" pitchFamily="34" charset="0"/>
              <a:buNone/>
            </a:pPr>
            <a:endParaRPr lang="en-US"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sz="3200" smtClean="0"/>
              <a:t>A Glossary of Terms</a:t>
            </a:r>
          </a:p>
        </p:txBody>
      </p:sp>
      <p:sp>
        <p:nvSpPr>
          <p:cNvPr id="31747" name="Content Placeholder 2"/>
          <p:cNvSpPr>
            <a:spLocks noGrp="1"/>
          </p:cNvSpPr>
          <p:nvPr>
            <p:ph idx="1"/>
          </p:nvPr>
        </p:nvSpPr>
        <p:spPr/>
        <p:txBody>
          <a:bodyPr/>
          <a:lstStyle/>
          <a:p>
            <a:pPr>
              <a:buFont typeface="Arial" pitchFamily="34" charset="0"/>
              <a:buNone/>
            </a:pPr>
            <a:r>
              <a:rPr lang="en-US" sz="2400" smtClean="0"/>
              <a:t>Executive functions</a:t>
            </a:r>
          </a:p>
          <a:p>
            <a:pPr>
              <a:buFont typeface="Arial" pitchFamily="34" charset="0"/>
              <a:buNone/>
            </a:pPr>
            <a:r>
              <a:rPr lang="en-US" sz="2400" smtClean="0"/>
              <a:t>Explicit and Implicit Memory </a:t>
            </a:r>
          </a:p>
          <a:p>
            <a:pPr>
              <a:buFont typeface="Arial" pitchFamily="34" charset="0"/>
              <a:buNone/>
            </a:pPr>
            <a:r>
              <a:rPr lang="en-US" sz="2400" smtClean="0"/>
              <a:t>Dual Process Theories: Intuitive and Reflective Systems</a:t>
            </a:r>
          </a:p>
          <a:p>
            <a:pPr>
              <a:buFont typeface="Arial" pitchFamily="34" charset="0"/>
              <a:buNone/>
            </a:pPr>
            <a:r>
              <a:rPr lang="en-US" sz="2400" smtClean="0"/>
              <a:t>Valence	[cf: Approach/Avoidance]</a:t>
            </a:r>
          </a:p>
          <a:p>
            <a:pPr>
              <a:buFont typeface="Arial" pitchFamily="34" charset="0"/>
              <a:buNone/>
            </a:pPr>
            <a:r>
              <a:rPr lang="en-US" sz="2400" smtClean="0"/>
              <a:t>Mutually Responsive Orientation (MRO) [cf. Attachment]</a:t>
            </a:r>
          </a:p>
          <a:p>
            <a:pPr>
              <a:buFont typeface="Arial" pitchFamily="34" charset="0"/>
              <a:buNone/>
            </a:pPr>
            <a:r>
              <a:rPr lang="en-US" sz="2400" smtClean="0"/>
              <a:t>Affective Style</a:t>
            </a:r>
          </a:p>
          <a:p>
            <a:pPr>
              <a:buFont typeface="Arial" pitchFamily="34" charset="0"/>
              <a:buNone/>
            </a:pPr>
            <a:endParaRPr lang="en-US" sz="2400" smtClean="0"/>
          </a:p>
          <a:p>
            <a:pPr>
              <a:buFont typeface="Arial" pitchFamily="34" charset="0"/>
              <a:buNone/>
            </a:pPr>
            <a:endParaRPr lang="en-US"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z="3200" smtClean="0"/>
              <a:t>A Glossary of Terms</a:t>
            </a:r>
          </a:p>
        </p:txBody>
      </p:sp>
      <p:sp>
        <p:nvSpPr>
          <p:cNvPr id="32771" name="Content Placeholder 2"/>
          <p:cNvSpPr>
            <a:spLocks noGrp="1"/>
          </p:cNvSpPr>
          <p:nvPr>
            <p:ph idx="1"/>
          </p:nvPr>
        </p:nvSpPr>
        <p:spPr/>
        <p:txBody>
          <a:bodyPr/>
          <a:lstStyle/>
          <a:p>
            <a:pPr>
              <a:buFont typeface="Arial" pitchFamily="34" charset="0"/>
              <a:buNone/>
            </a:pPr>
            <a:r>
              <a:rPr lang="en-US" sz="2400" smtClean="0"/>
              <a:t>Executive functions</a:t>
            </a:r>
          </a:p>
          <a:p>
            <a:pPr>
              <a:buFont typeface="Arial" pitchFamily="34" charset="0"/>
              <a:buNone/>
            </a:pPr>
            <a:r>
              <a:rPr lang="en-US" sz="2400" smtClean="0"/>
              <a:t>Explicit and Implicit Memory </a:t>
            </a:r>
          </a:p>
          <a:p>
            <a:pPr>
              <a:buFont typeface="Arial" pitchFamily="34" charset="0"/>
              <a:buNone/>
            </a:pPr>
            <a:r>
              <a:rPr lang="en-US" sz="2400" smtClean="0"/>
              <a:t>Dual Process Theories: Intuitive and Reflective Systems</a:t>
            </a:r>
          </a:p>
          <a:p>
            <a:pPr>
              <a:buFont typeface="Arial" pitchFamily="34" charset="0"/>
              <a:buNone/>
            </a:pPr>
            <a:r>
              <a:rPr lang="en-US" sz="2400" smtClean="0"/>
              <a:t>Valence	[cf: Approach/Avoidance]</a:t>
            </a:r>
          </a:p>
          <a:p>
            <a:pPr>
              <a:buFont typeface="Arial" pitchFamily="34" charset="0"/>
              <a:buNone/>
            </a:pPr>
            <a:r>
              <a:rPr lang="en-US" sz="2400" smtClean="0"/>
              <a:t>Mutually Responsive Orientation (MRO) [cf. Attachment]</a:t>
            </a:r>
          </a:p>
          <a:p>
            <a:pPr>
              <a:buFont typeface="Arial" pitchFamily="34" charset="0"/>
              <a:buNone/>
            </a:pPr>
            <a:r>
              <a:rPr lang="en-US" sz="2400" smtClean="0"/>
              <a:t>Affective Style</a:t>
            </a:r>
          </a:p>
          <a:p>
            <a:pPr>
              <a:buFont typeface="Arial" pitchFamily="34" charset="0"/>
              <a:buNone/>
            </a:pPr>
            <a:r>
              <a:rPr lang="en-US" sz="2400" smtClean="0"/>
              <a:t>Effortful Control</a:t>
            </a:r>
          </a:p>
          <a:p>
            <a:pPr>
              <a:buFont typeface="Arial" pitchFamily="34" charset="0"/>
              <a:buNone/>
            </a:pPr>
            <a:endParaRPr lang="en-US" sz="2400" smtClean="0"/>
          </a:p>
          <a:p>
            <a:pPr>
              <a:buFont typeface="Arial" pitchFamily="34" charset="0"/>
              <a:buNone/>
            </a:pPr>
            <a:endParaRPr lang="en-US"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sz="3200" smtClean="0"/>
              <a:t>A Glossary of Terms</a:t>
            </a:r>
          </a:p>
        </p:txBody>
      </p:sp>
      <p:sp>
        <p:nvSpPr>
          <p:cNvPr id="33795" name="Content Placeholder 2"/>
          <p:cNvSpPr>
            <a:spLocks noGrp="1"/>
          </p:cNvSpPr>
          <p:nvPr>
            <p:ph idx="1"/>
          </p:nvPr>
        </p:nvSpPr>
        <p:spPr/>
        <p:txBody>
          <a:bodyPr/>
          <a:lstStyle/>
          <a:p>
            <a:pPr>
              <a:buFont typeface="Arial" pitchFamily="34" charset="0"/>
              <a:buNone/>
            </a:pPr>
            <a:r>
              <a:rPr lang="en-US" sz="2400" smtClean="0"/>
              <a:t>Executive functions</a:t>
            </a:r>
          </a:p>
          <a:p>
            <a:pPr>
              <a:buFont typeface="Arial" pitchFamily="34" charset="0"/>
              <a:buNone/>
            </a:pPr>
            <a:r>
              <a:rPr lang="en-US" sz="2400" smtClean="0"/>
              <a:t>Explicit and Implicit Memory </a:t>
            </a:r>
          </a:p>
          <a:p>
            <a:pPr>
              <a:buFont typeface="Arial" pitchFamily="34" charset="0"/>
              <a:buNone/>
            </a:pPr>
            <a:r>
              <a:rPr lang="en-US" sz="2400" smtClean="0"/>
              <a:t>Dual Process Theories: Intuitive and Reflective Systems</a:t>
            </a:r>
          </a:p>
          <a:p>
            <a:pPr>
              <a:buFont typeface="Arial" pitchFamily="34" charset="0"/>
              <a:buNone/>
            </a:pPr>
            <a:r>
              <a:rPr lang="en-US" sz="2400" smtClean="0"/>
              <a:t>Valence	[cf: Approach/Avoidance]</a:t>
            </a:r>
          </a:p>
          <a:p>
            <a:pPr>
              <a:buFont typeface="Arial" pitchFamily="34" charset="0"/>
              <a:buNone/>
            </a:pPr>
            <a:r>
              <a:rPr lang="en-US" sz="2400" smtClean="0"/>
              <a:t>Mutually Responsive Orientation (MRO) [cf. Attachment]</a:t>
            </a:r>
          </a:p>
          <a:p>
            <a:pPr>
              <a:buFont typeface="Arial" pitchFamily="34" charset="0"/>
              <a:buNone/>
            </a:pPr>
            <a:r>
              <a:rPr lang="en-US" sz="2400" smtClean="0"/>
              <a:t>Affective Style</a:t>
            </a:r>
          </a:p>
          <a:p>
            <a:pPr>
              <a:buFont typeface="Arial" pitchFamily="34" charset="0"/>
              <a:buNone/>
            </a:pPr>
            <a:r>
              <a:rPr lang="en-US" sz="2400" smtClean="0"/>
              <a:t>Effortful Control</a:t>
            </a:r>
          </a:p>
          <a:p>
            <a:pPr>
              <a:buFont typeface="Arial" pitchFamily="34" charset="0"/>
              <a:buNone/>
            </a:pPr>
            <a:r>
              <a:rPr lang="en-US" sz="2400" smtClean="0"/>
              <a:t>Mirror Neurons</a:t>
            </a:r>
          </a:p>
          <a:p>
            <a:pPr>
              <a:buFont typeface="Arial" pitchFamily="34" charset="0"/>
              <a:buNone/>
            </a:pPr>
            <a:endParaRPr lang="en-US" sz="2400" smtClean="0"/>
          </a:p>
          <a:p>
            <a:pPr>
              <a:buFont typeface="Arial" pitchFamily="34" charset="0"/>
              <a:buNone/>
            </a:pPr>
            <a:endParaRPr lang="en-US"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sz="3200" smtClean="0"/>
              <a:t>A Glossary of Terms</a:t>
            </a:r>
          </a:p>
        </p:txBody>
      </p:sp>
      <p:sp>
        <p:nvSpPr>
          <p:cNvPr id="34819" name="Content Placeholder 2"/>
          <p:cNvSpPr>
            <a:spLocks noGrp="1"/>
          </p:cNvSpPr>
          <p:nvPr>
            <p:ph idx="1"/>
          </p:nvPr>
        </p:nvSpPr>
        <p:spPr/>
        <p:txBody>
          <a:bodyPr/>
          <a:lstStyle/>
          <a:p>
            <a:pPr>
              <a:buFont typeface="Arial" pitchFamily="34" charset="0"/>
              <a:buNone/>
            </a:pPr>
            <a:r>
              <a:rPr lang="en-US" sz="2400" smtClean="0"/>
              <a:t>Executive functions</a:t>
            </a:r>
          </a:p>
          <a:p>
            <a:pPr>
              <a:buFont typeface="Arial" pitchFamily="34" charset="0"/>
              <a:buNone/>
            </a:pPr>
            <a:r>
              <a:rPr lang="en-US" sz="2400" smtClean="0"/>
              <a:t>Explicit and Implicit Memory </a:t>
            </a:r>
          </a:p>
          <a:p>
            <a:pPr>
              <a:buFont typeface="Arial" pitchFamily="34" charset="0"/>
              <a:buNone/>
            </a:pPr>
            <a:r>
              <a:rPr lang="en-US" sz="2400" smtClean="0"/>
              <a:t>Dual Process Theories: Intuitive and Reflective Systems</a:t>
            </a:r>
          </a:p>
          <a:p>
            <a:pPr>
              <a:buFont typeface="Arial" pitchFamily="34" charset="0"/>
              <a:buNone/>
            </a:pPr>
            <a:r>
              <a:rPr lang="en-US" sz="2400" smtClean="0"/>
              <a:t>Valence	[cf: Approach/Avoidance]</a:t>
            </a:r>
          </a:p>
          <a:p>
            <a:pPr>
              <a:buFont typeface="Arial" pitchFamily="34" charset="0"/>
              <a:buNone/>
            </a:pPr>
            <a:r>
              <a:rPr lang="en-US" sz="2400" smtClean="0"/>
              <a:t>Mutually Responsive Orientation (MRO) [cf. Attachment]</a:t>
            </a:r>
          </a:p>
          <a:p>
            <a:pPr>
              <a:buFont typeface="Arial" pitchFamily="34" charset="0"/>
              <a:buNone/>
            </a:pPr>
            <a:r>
              <a:rPr lang="en-US" sz="2400" smtClean="0"/>
              <a:t>Affective Style</a:t>
            </a:r>
          </a:p>
          <a:p>
            <a:pPr>
              <a:buFont typeface="Arial" pitchFamily="34" charset="0"/>
              <a:buNone/>
            </a:pPr>
            <a:r>
              <a:rPr lang="en-US" sz="2400" smtClean="0"/>
              <a:t>Effortful Control</a:t>
            </a:r>
          </a:p>
          <a:p>
            <a:pPr>
              <a:buFont typeface="Arial" pitchFamily="34" charset="0"/>
              <a:buNone/>
            </a:pPr>
            <a:r>
              <a:rPr lang="en-US" sz="2400" smtClean="0"/>
              <a:t>Mirror Neurons</a:t>
            </a:r>
          </a:p>
          <a:p>
            <a:pPr>
              <a:buFont typeface="Arial" pitchFamily="34" charset="0"/>
              <a:buNone/>
            </a:pPr>
            <a:r>
              <a:rPr lang="en-US" sz="2400" smtClean="0"/>
              <a:t>Theory Of Mind (ToM)  [cf: Mentalizing; Perspective Taking]</a:t>
            </a:r>
          </a:p>
          <a:p>
            <a:pPr>
              <a:buFont typeface="Arial" pitchFamily="34" charset="0"/>
              <a:buNone/>
            </a:pPr>
            <a:endParaRPr lang="en-US" sz="2400" smtClean="0"/>
          </a:p>
          <a:p>
            <a:pPr>
              <a:buFont typeface="Arial" pitchFamily="34" charset="0"/>
              <a:buNone/>
            </a:pPr>
            <a:endParaRPr lang="en-US"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evel 3"/>
          <p:cNvSpPr/>
          <p:nvPr/>
        </p:nvSpPr>
        <p:spPr>
          <a:xfrm>
            <a:off x="2133600" y="990600"/>
            <a:ext cx="4953000" cy="5410200"/>
          </a:xfrm>
          <a:prstGeom prst="bevel">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3" name="Picture 2" descr="No. 4 Sydney St. Bath England.jpg"/>
          <p:cNvPicPr>
            <a:picLocks noChangeAspect="1"/>
          </p:cNvPicPr>
          <p:nvPr/>
        </p:nvPicPr>
        <p:blipFill>
          <a:blip r:embed="rId3">
            <a:duotone>
              <a:schemeClr val="accent4">
                <a:shade val="45000"/>
                <a:satMod val="135000"/>
              </a:schemeClr>
              <a:prstClr val="white"/>
            </a:duotone>
          </a:blip>
          <a:stretch>
            <a:fillRect/>
          </a:stretch>
        </p:blipFill>
        <p:spPr>
          <a:xfrm>
            <a:off x="2743200" y="1600200"/>
            <a:ext cx="3708400" cy="4171950"/>
          </a:xfrm>
          <a:prstGeom prst="rect">
            <a:avLst/>
          </a:prstGeom>
        </p:spPr>
      </p:pic>
      <p:sp>
        <p:nvSpPr>
          <p:cNvPr id="35844" name="TextBox 4"/>
          <p:cNvSpPr txBox="1">
            <a:spLocks noChangeArrowheads="1"/>
          </p:cNvSpPr>
          <p:nvPr/>
        </p:nvSpPr>
        <p:spPr bwMode="auto">
          <a:xfrm>
            <a:off x="3200400" y="5867400"/>
            <a:ext cx="2971800" cy="366713"/>
          </a:xfrm>
          <a:prstGeom prst="rect">
            <a:avLst/>
          </a:prstGeom>
          <a:noFill/>
          <a:ln w="9525">
            <a:noFill/>
            <a:miter lim="800000"/>
            <a:headEnd/>
            <a:tailEnd/>
          </a:ln>
        </p:spPr>
        <p:txBody>
          <a:bodyPr>
            <a:spAutoFit/>
          </a:bodyPr>
          <a:lstStyle/>
          <a:p>
            <a:r>
              <a:rPr lang="en-US" dirty="0">
                <a:solidFill>
                  <a:schemeClr val="bg1"/>
                </a:solidFill>
                <a:latin typeface="Calibri" pitchFamily="34" charset="0"/>
              </a:rPr>
              <a:t>   4 Sydney, Bath, England</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evel 4"/>
          <p:cNvSpPr/>
          <p:nvPr/>
        </p:nvSpPr>
        <p:spPr>
          <a:xfrm>
            <a:off x="1752600" y="228600"/>
            <a:ext cx="5334000" cy="6172200"/>
          </a:xfrm>
          <a:prstGeom prst="bevel">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3" name="Picture 2" descr="CassandraAusten-JaneAusten%28c_1810%29reversed.jpg"/>
          <p:cNvPicPr>
            <a:picLocks noChangeAspect="1"/>
          </p:cNvPicPr>
          <p:nvPr/>
        </p:nvPicPr>
        <p:blipFill>
          <a:blip r:embed="rId3">
            <a:duotone>
              <a:schemeClr val="accent2">
                <a:shade val="45000"/>
                <a:satMod val="135000"/>
              </a:schemeClr>
              <a:prstClr val="white"/>
            </a:duotone>
          </a:blip>
          <a:stretch>
            <a:fillRect/>
          </a:stretch>
        </p:blipFill>
        <p:spPr>
          <a:xfrm>
            <a:off x="2438400" y="914400"/>
            <a:ext cx="3962400" cy="4804410"/>
          </a:xfrm>
          <a:prstGeom prst="rect">
            <a:avLst/>
          </a:prstGeom>
        </p:spPr>
      </p:pic>
      <p:sp>
        <p:nvSpPr>
          <p:cNvPr id="36868" name="TextBox 3"/>
          <p:cNvSpPr txBox="1">
            <a:spLocks noChangeArrowheads="1"/>
          </p:cNvSpPr>
          <p:nvPr/>
        </p:nvSpPr>
        <p:spPr bwMode="auto">
          <a:xfrm>
            <a:off x="3124200" y="5715000"/>
            <a:ext cx="2743200" cy="366713"/>
          </a:xfrm>
          <a:prstGeom prst="rect">
            <a:avLst/>
          </a:prstGeom>
          <a:noFill/>
          <a:ln w="9525">
            <a:noFill/>
            <a:miter lim="800000"/>
            <a:headEnd/>
            <a:tailEnd/>
          </a:ln>
        </p:spPr>
        <p:txBody>
          <a:bodyPr>
            <a:spAutoFit/>
          </a:bodyPr>
          <a:lstStyle/>
          <a:p>
            <a:r>
              <a:rPr lang="en-US">
                <a:latin typeface="Calibri" pitchFamily="34" charset="0"/>
              </a:rPr>
              <a:t>           </a:t>
            </a:r>
            <a:r>
              <a:rPr lang="en-US">
                <a:solidFill>
                  <a:schemeClr val="bg1"/>
                </a:solidFill>
                <a:latin typeface="Calibri" pitchFamily="34" charset="0"/>
              </a:rPr>
              <a:t>1775-1817</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685800" y="274638"/>
            <a:ext cx="8001000" cy="792162"/>
          </a:xfrm>
        </p:spPr>
        <p:txBody>
          <a:bodyPr rtlCol="0">
            <a:normAutofit/>
          </a:bodyPr>
          <a:lstStyle/>
          <a:p>
            <a:pPr fontAlgn="auto">
              <a:spcAft>
                <a:spcPts val="0"/>
              </a:spcAft>
              <a:defRPr/>
            </a:pPr>
            <a:r>
              <a:rPr lang="en-US" sz="3200" cap="all" dirty="0" smtClean="0"/>
              <a:t>APA Headlines September 10, 2008</a:t>
            </a:r>
            <a:endParaRPr lang="en-US" sz="3200" cap="all" dirty="0"/>
          </a:p>
        </p:txBody>
      </p:sp>
      <p:sp>
        <p:nvSpPr>
          <p:cNvPr id="5" name="Rectangle 4"/>
          <p:cNvSpPr/>
          <p:nvPr/>
        </p:nvSpPr>
        <p:spPr>
          <a:xfrm flipH="1" flipV="1">
            <a:off x="8229600" y="5791200"/>
            <a:ext cx="46038" cy="46038"/>
          </a:xfrm>
          <a:prstGeom prst="rect">
            <a:avLst/>
          </a:prstGeom>
          <a:solidFill>
            <a:schemeClr val="tx1">
              <a:alpha val="26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ame 6"/>
          <p:cNvSpPr/>
          <p:nvPr/>
        </p:nvSpPr>
        <p:spPr>
          <a:xfrm>
            <a:off x="685800" y="304800"/>
            <a:ext cx="8077200" cy="762000"/>
          </a:xfrm>
          <a:prstGeom prst="fram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useBgFill="1">
        <p:nvSpPr>
          <p:cNvPr id="3" name="Content Placeholder 2"/>
          <p:cNvSpPr>
            <a:spLocks noGrp="1"/>
          </p:cNvSpPr>
          <p:nvPr>
            <p:ph idx="1"/>
          </p:nvPr>
        </p:nvSpPr>
        <p:spPr>
          <a:xfrm>
            <a:off x="1143000" y="1905000"/>
            <a:ext cx="7010400" cy="3505200"/>
          </a:xfrm>
        </p:spPr>
        <p:txBody>
          <a:bodyPr>
            <a:normAutofit/>
          </a:bodyPr>
          <a:lstStyle/>
          <a:p>
            <a:pPr>
              <a:lnSpc>
                <a:spcPct val="90000"/>
              </a:lnSpc>
              <a:buFont typeface="Arial" pitchFamily="34" charset="0"/>
              <a:buNone/>
            </a:pPr>
            <a:r>
              <a:rPr lang="en-US" sz="2000" b="1" smtClean="0"/>
              <a:t>    EXPERTS URGE CAUTION IN INTERPRETING </a:t>
            </a:r>
          </a:p>
          <a:p>
            <a:pPr>
              <a:lnSpc>
                <a:spcPct val="90000"/>
              </a:lnSpc>
              <a:buFont typeface="Arial" pitchFamily="34" charset="0"/>
              <a:buNone/>
            </a:pPr>
            <a:r>
              <a:rPr lang="en-US" sz="2000" b="1" smtClean="0"/>
              <a:t>                      fMRI STUDY RESULTS</a:t>
            </a:r>
          </a:p>
          <a:p>
            <a:pPr>
              <a:lnSpc>
                <a:spcPct val="90000"/>
              </a:lnSpc>
              <a:buFont typeface="Arial" pitchFamily="34" charset="0"/>
              <a:buNone/>
            </a:pPr>
            <a:r>
              <a:rPr lang="en-US" sz="1900" smtClean="0"/>
              <a:t>	</a:t>
            </a:r>
            <a:r>
              <a:rPr lang="en-US" sz="1600" b="1" smtClean="0"/>
              <a:t>Neurophysiologist Nikos Logothetis, PhD, of Germany's Max Planck Institute, explained that  many studies that claim to have found a brain 'center' for some activity assume that these areas of high blood flow are where the particular activity occurs in the brain that corresponds to the task at hand. But, due to the brain's complexity, Logothetis warns THAT WE ARE SEEING SOMETHING THAT MAY HAVE 10 OTHER EXPLANATIONS.  And, according to neuroscientist and philosopher Adina Roskies, PhD of Dartmouth University, BECAUSE fMRI DELIVERS IMAGES AS WELL AS DATA ABOUT BRAIN ACTIVITY, THE TECHNOLOGY IS PARTICULARLY SUSCEPTIBLE TO OVER-INTERPRETATION</a:t>
            </a:r>
            <a:r>
              <a:rPr lang="en-US" sz="1600" smtClean="0"/>
              <a:t>.</a:t>
            </a:r>
          </a:p>
          <a:p>
            <a:pPr>
              <a:lnSpc>
                <a:spcPct val="90000"/>
              </a:lnSpc>
              <a:buFont typeface="Arial" pitchFamily="34" charset="0"/>
              <a:buNone/>
            </a:pPr>
            <a:endParaRPr lang="en-US" sz="1600" smtClean="0"/>
          </a:p>
          <a:p>
            <a:pPr>
              <a:lnSpc>
                <a:spcPct val="90000"/>
              </a:lnSpc>
              <a:buFont typeface="Arial" pitchFamily="34" charset="0"/>
              <a:buNone/>
            </a:pPr>
            <a:r>
              <a:rPr lang="en-US" sz="1600" smtClean="0"/>
              <a:t> </a:t>
            </a:r>
          </a:p>
          <a:p>
            <a:pPr>
              <a:lnSpc>
                <a:spcPct val="90000"/>
              </a:lnSpc>
              <a:buFont typeface="Arial" pitchFamily="34" charset="0"/>
              <a:buNone/>
            </a:pPr>
            <a:endParaRPr lang="en-US" sz="2700" smtClean="0"/>
          </a:p>
        </p:txBody>
      </p:sp>
      <p:sp>
        <p:nvSpPr>
          <p:cNvPr id="10" name="Frame 9"/>
          <p:cNvSpPr/>
          <p:nvPr/>
        </p:nvSpPr>
        <p:spPr>
          <a:xfrm>
            <a:off x="609600" y="1371600"/>
            <a:ext cx="8153400" cy="4572000"/>
          </a:xfrm>
          <a:prstGeom prst="frame">
            <a:avLst>
              <a:gd name="adj1" fmla="val 3544"/>
            </a:avLst>
          </a:prstGeom>
          <a:solidFill>
            <a:schemeClr val="tx1"/>
          </a:solidFill>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Korbinian_Brodmann.gif"/>
          <p:cNvPicPr>
            <a:picLocks noChangeAspect="1"/>
          </p:cNvPicPr>
          <p:nvPr/>
        </p:nvPicPr>
        <p:blipFill>
          <a:blip r:embed="rId3">
            <a:duotone>
              <a:schemeClr val="accent4">
                <a:shade val="45000"/>
                <a:satMod val="135000"/>
              </a:schemeClr>
              <a:prstClr val="white"/>
            </a:duotone>
          </a:blip>
          <a:stretch>
            <a:fillRect/>
          </a:stretch>
        </p:blipFill>
        <p:spPr>
          <a:xfrm>
            <a:off x="5334000" y="990600"/>
            <a:ext cx="2771775" cy="3991356"/>
          </a:xfrm>
          <a:prstGeom prst="rect">
            <a:avLst/>
          </a:prstGeom>
        </p:spPr>
      </p:pic>
      <p:sp>
        <p:nvSpPr>
          <p:cNvPr id="6" name="Bevel 5"/>
          <p:cNvSpPr/>
          <p:nvPr/>
        </p:nvSpPr>
        <p:spPr>
          <a:xfrm>
            <a:off x="4876800" y="533400"/>
            <a:ext cx="3657600" cy="4876800"/>
          </a:xfrm>
          <a:prstGeom prst="bevel">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7" name="Picture 6" descr="800px-Gray726-Brodman.JPG"/>
          <p:cNvPicPr>
            <a:picLocks noChangeAspect="1"/>
          </p:cNvPicPr>
          <p:nvPr/>
        </p:nvPicPr>
        <p:blipFill>
          <a:blip r:embed="rId4" cstate="print">
            <a:duotone>
              <a:schemeClr val="accent4">
                <a:shade val="45000"/>
                <a:satMod val="135000"/>
              </a:schemeClr>
              <a:prstClr val="white"/>
            </a:duotone>
          </a:blip>
          <a:stretch>
            <a:fillRect/>
          </a:stretch>
        </p:blipFill>
        <p:spPr>
          <a:xfrm>
            <a:off x="914400" y="381000"/>
            <a:ext cx="2971800" cy="2228850"/>
          </a:xfrm>
          <a:prstGeom prst="rect">
            <a:avLst/>
          </a:prstGeom>
          <a:effectLst>
            <a:outerShdw blurRad="609600" dist="38100" dir="5400000" algn="t" rotWithShape="0">
              <a:prstClr val="black">
                <a:alpha val="40000"/>
              </a:prstClr>
            </a:outerShdw>
          </a:effectLst>
        </p:spPr>
      </p:pic>
      <p:pic>
        <p:nvPicPr>
          <p:cNvPr id="8" name="Picture 7" descr="Gray727-Brodman.png"/>
          <p:cNvPicPr>
            <a:picLocks noChangeAspect="1"/>
          </p:cNvPicPr>
          <p:nvPr/>
        </p:nvPicPr>
        <p:blipFill>
          <a:blip r:embed="rId5" cstate="print">
            <a:duotone>
              <a:schemeClr val="accent4">
                <a:shade val="45000"/>
                <a:satMod val="135000"/>
              </a:schemeClr>
              <a:prstClr val="white"/>
            </a:duotone>
          </a:blip>
          <a:stretch>
            <a:fillRect/>
          </a:stretch>
        </p:blipFill>
        <p:spPr>
          <a:xfrm>
            <a:off x="914400" y="3047570"/>
            <a:ext cx="2895600" cy="2171699"/>
          </a:xfrm>
          <a:prstGeom prst="rect">
            <a:avLst/>
          </a:prstGeom>
          <a:effectLst>
            <a:outerShdw blurRad="812800" dist="38100" dir="13500000" algn="br" rotWithShape="0">
              <a:prstClr val="black">
                <a:alpha val="40000"/>
              </a:prstClr>
            </a:outerShdw>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ray726.png"/>
          <p:cNvPicPr>
            <a:picLocks noChangeAspect="1"/>
          </p:cNvPicPr>
          <p:nvPr/>
        </p:nvPicPr>
        <p:blipFill>
          <a:blip r:embed="rId3">
            <a:duotone>
              <a:schemeClr val="accent4">
                <a:shade val="45000"/>
                <a:satMod val="135000"/>
              </a:schemeClr>
              <a:prstClr val="white"/>
            </a:duotone>
          </a:blip>
          <a:stretch>
            <a:fillRect/>
          </a:stretch>
        </p:blipFill>
        <p:spPr>
          <a:xfrm>
            <a:off x="381000" y="3276600"/>
            <a:ext cx="4741332" cy="2743200"/>
          </a:xfrm>
          <a:prstGeom prst="rect">
            <a:avLst/>
          </a:prstGeom>
          <a:effectLst>
            <a:innerShdw blurRad="635000">
              <a:schemeClr val="accent4"/>
            </a:innerShdw>
          </a:effectLst>
        </p:spPr>
      </p:pic>
      <p:pic>
        <p:nvPicPr>
          <p:cNvPr id="3" name="Picture 2" descr="Ba9.png"/>
          <p:cNvPicPr>
            <a:picLocks noChangeAspect="1"/>
          </p:cNvPicPr>
          <p:nvPr/>
        </p:nvPicPr>
        <p:blipFill>
          <a:blip r:embed="rId4"/>
          <a:stretch>
            <a:fillRect/>
          </a:stretch>
        </p:blipFill>
        <p:spPr>
          <a:xfrm>
            <a:off x="5410200" y="838200"/>
            <a:ext cx="3048741" cy="2286556"/>
          </a:xfrm>
          <a:prstGeom prst="rect">
            <a:avLst/>
          </a:prstGeom>
          <a:effectLst>
            <a:innerShdw blurRad="635000">
              <a:schemeClr val="accent4"/>
            </a:innerShdw>
          </a:effectLst>
        </p:spPr>
      </p:pic>
      <p:pic>
        <p:nvPicPr>
          <p:cNvPr id="4" name="Picture 3" descr="Ba46.png"/>
          <p:cNvPicPr>
            <a:picLocks noChangeAspect="1"/>
          </p:cNvPicPr>
          <p:nvPr/>
        </p:nvPicPr>
        <p:blipFill>
          <a:blip r:embed="rId5"/>
          <a:stretch>
            <a:fillRect/>
          </a:stretch>
        </p:blipFill>
        <p:spPr>
          <a:xfrm>
            <a:off x="5410200" y="3429000"/>
            <a:ext cx="3048741" cy="2286556"/>
          </a:xfrm>
          <a:prstGeom prst="rect">
            <a:avLst/>
          </a:prstGeom>
          <a:effectLst>
            <a:innerShdw blurRad="635000">
              <a:schemeClr val="accent4"/>
            </a:innerShdw>
          </a:effectLst>
        </p:spPr>
      </p:pic>
      <p:pic>
        <p:nvPicPr>
          <p:cNvPr id="5" name="Picture 4" descr="800px-Gray726-Brodman.JPG"/>
          <p:cNvPicPr>
            <a:picLocks noChangeAspect="1"/>
          </p:cNvPicPr>
          <p:nvPr/>
        </p:nvPicPr>
        <p:blipFill>
          <a:blip r:embed="rId6" cstate="print">
            <a:duotone>
              <a:schemeClr val="accent4">
                <a:shade val="45000"/>
                <a:satMod val="135000"/>
              </a:schemeClr>
              <a:prstClr val="white"/>
            </a:duotone>
          </a:blip>
          <a:stretch>
            <a:fillRect/>
          </a:stretch>
        </p:blipFill>
        <p:spPr>
          <a:xfrm>
            <a:off x="1066800" y="685800"/>
            <a:ext cx="2971800" cy="2228850"/>
          </a:xfrm>
          <a:prstGeom prst="rect">
            <a:avLst/>
          </a:prstGeom>
          <a:effectLst>
            <a:outerShdw blurRad="609600" dist="38100" dir="5400000" algn="t" rotWithShape="0">
              <a:prstClr val="black">
                <a:alpha val="40000"/>
              </a:prstClr>
            </a:outerShdw>
          </a:effectLst>
        </p:spPr>
      </p:pic>
      <p:sp>
        <p:nvSpPr>
          <p:cNvPr id="6" name="Oval 5"/>
          <p:cNvSpPr/>
          <p:nvPr/>
        </p:nvSpPr>
        <p:spPr>
          <a:xfrm rot="1767124">
            <a:off x="1343277" y="1039328"/>
            <a:ext cx="568944" cy="762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a45.png"/>
          <p:cNvPicPr>
            <a:picLocks noChangeAspect="1"/>
          </p:cNvPicPr>
          <p:nvPr/>
        </p:nvPicPr>
        <p:blipFill>
          <a:blip r:embed="rId3"/>
          <a:stretch>
            <a:fillRect/>
          </a:stretch>
        </p:blipFill>
        <p:spPr>
          <a:xfrm>
            <a:off x="5181600" y="762000"/>
            <a:ext cx="3251941" cy="2438956"/>
          </a:xfrm>
          <a:prstGeom prst="rect">
            <a:avLst/>
          </a:prstGeom>
          <a:effectLst>
            <a:innerShdw blurRad="292100">
              <a:schemeClr val="accent4"/>
            </a:innerShdw>
          </a:effectLst>
        </p:spPr>
      </p:pic>
      <p:pic>
        <p:nvPicPr>
          <p:cNvPr id="3" name="Picture 2" descr="Ba47.png"/>
          <p:cNvPicPr>
            <a:picLocks noChangeAspect="1"/>
          </p:cNvPicPr>
          <p:nvPr/>
        </p:nvPicPr>
        <p:blipFill>
          <a:blip r:embed="rId4"/>
          <a:stretch>
            <a:fillRect/>
          </a:stretch>
        </p:blipFill>
        <p:spPr>
          <a:xfrm>
            <a:off x="5181600" y="3352800"/>
            <a:ext cx="3251941" cy="2438956"/>
          </a:xfrm>
          <a:prstGeom prst="rect">
            <a:avLst/>
          </a:prstGeom>
          <a:effectLst>
            <a:innerShdw blurRad="482600">
              <a:schemeClr val="accent4"/>
            </a:innerShdw>
          </a:effectLst>
        </p:spPr>
      </p:pic>
      <p:pic>
        <p:nvPicPr>
          <p:cNvPr id="4" name="Picture 3" descr="Gray726.png"/>
          <p:cNvPicPr>
            <a:picLocks noChangeAspect="1"/>
          </p:cNvPicPr>
          <p:nvPr/>
        </p:nvPicPr>
        <p:blipFill>
          <a:blip r:embed="rId5">
            <a:duotone>
              <a:schemeClr val="accent4">
                <a:shade val="45000"/>
                <a:satMod val="135000"/>
              </a:schemeClr>
              <a:prstClr val="white"/>
            </a:duotone>
          </a:blip>
          <a:stretch>
            <a:fillRect/>
          </a:stretch>
        </p:blipFill>
        <p:spPr>
          <a:xfrm>
            <a:off x="152400" y="3048000"/>
            <a:ext cx="4741332" cy="2743200"/>
          </a:xfrm>
          <a:prstGeom prst="rect">
            <a:avLst/>
          </a:prstGeom>
          <a:effectLst>
            <a:innerShdw blurRad="635000">
              <a:schemeClr val="accent4"/>
            </a:innerShdw>
          </a:effectLst>
        </p:spPr>
      </p:pic>
      <p:pic>
        <p:nvPicPr>
          <p:cNvPr id="5" name="Picture 4" descr="800px-Gray726-Brodman.JPG"/>
          <p:cNvPicPr>
            <a:picLocks noChangeAspect="1"/>
          </p:cNvPicPr>
          <p:nvPr/>
        </p:nvPicPr>
        <p:blipFill>
          <a:blip r:embed="rId6" cstate="print">
            <a:duotone>
              <a:schemeClr val="accent4">
                <a:shade val="45000"/>
                <a:satMod val="135000"/>
              </a:schemeClr>
              <a:prstClr val="white"/>
            </a:duotone>
          </a:blip>
          <a:stretch>
            <a:fillRect/>
          </a:stretch>
        </p:blipFill>
        <p:spPr>
          <a:xfrm>
            <a:off x="914400" y="685800"/>
            <a:ext cx="2971800" cy="2228850"/>
          </a:xfrm>
          <a:prstGeom prst="rect">
            <a:avLst/>
          </a:prstGeom>
          <a:effectLst>
            <a:outerShdw blurRad="609600" dist="38100" dir="5400000" algn="t" rotWithShape="0">
              <a:prstClr val="black">
                <a:alpha val="40000"/>
              </a:prstClr>
            </a:outerShdw>
          </a:effectLst>
        </p:spPr>
      </p:pic>
      <p:sp>
        <p:nvSpPr>
          <p:cNvPr id="6" name="Oval 5"/>
          <p:cNvSpPr/>
          <p:nvPr/>
        </p:nvSpPr>
        <p:spPr>
          <a:xfrm rot="8055355">
            <a:off x="1342192" y="1656660"/>
            <a:ext cx="533400" cy="5116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a10.png"/>
          <p:cNvPicPr>
            <a:picLocks noChangeAspect="1"/>
          </p:cNvPicPr>
          <p:nvPr/>
        </p:nvPicPr>
        <p:blipFill>
          <a:blip r:embed="rId3"/>
          <a:stretch>
            <a:fillRect/>
          </a:stretch>
        </p:blipFill>
        <p:spPr>
          <a:xfrm>
            <a:off x="5410200" y="914400"/>
            <a:ext cx="3251941" cy="2438956"/>
          </a:xfrm>
          <a:prstGeom prst="rect">
            <a:avLst/>
          </a:prstGeom>
          <a:effectLst>
            <a:innerShdw blurRad="635000">
              <a:schemeClr val="accent4"/>
            </a:innerShdw>
          </a:effectLst>
        </p:spPr>
      </p:pic>
      <p:pic>
        <p:nvPicPr>
          <p:cNvPr id="7" name="Picture 6" descr="Ba11.png"/>
          <p:cNvPicPr>
            <a:picLocks noChangeAspect="1"/>
          </p:cNvPicPr>
          <p:nvPr/>
        </p:nvPicPr>
        <p:blipFill>
          <a:blip r:embed="rId4"/>
          <a:stretch>
            <a:fillRect/>
          </a:stretch>
        </p:blipFill>
        <p:spPr>
          <a:xfrm>
            <a:off x="5410200" y="3505200"/>
            <a:ext cx="3251941" cy="2438956"/>
          </a:xfrm>
          <a:prstGeom prst="rect">
            <a:avLst/>
          </a:prstGeom>
          <a:effectLst>
            <a:innerShdw blurRad="635000">
              <a:schemeClr val="accent4"/>
            </a:innerShdw>
          </a:effectLst>
        </p:spPr>
      </p:pic>
      <p:pic>
        <p:nvPicPr>
          <p:cNvPr id="10" name="Picture 9" descr="1543%2CVisalius%27OpticChiasma.jpg"/>
          <p:cNvPicPr>
            <a:picLocks noChangeAspect="1"/>
          </p:cNvPicPr>
          <p:nvPr/>
        </p:nvPicPr>
        <p:blipFill>
          <a:blip r:embed="rId5">
            <a:duotone>
              <a:schemeClr val="accent2">
                <a:shade val="45000"/>
                <a:satMod val="135000"/>
              </a:schemeClr>
              <a:prstClr val="white"/>
            </a:duotone>
          </a:blip>
          <a:stretch>
            <a:fillRect/>
          </a:stretch>
        </p:blipFill>
        <p:spPr>
          <a:xfrm>
            <a:off x="609600" y="381000"/>
            <a:ext cx="2951988" cy="3167987"/>
          </a:xfrm>
          <a:prstGeom prst="rect">
            <a:avLst/>
          </a:prstGeom>
        </p:spPr>
      </p:pic>
      <p:pic>
        <p:nvPicPr>
          <p:cNvPr id="6" name="Picture 5" descr="Gray729.png"/>
          <p:cNvPicPr>
            <a:picLocks noChangeAspect="1"/>
          </p:cNvPicPr>
          <p:nvPr/>
        </p:nvPicPr>
        <p:blipFill>
          <a:blip r:embed="rId6">
            <a:duotone>
              <a:schemeClr val="accent2">
                <a:shade val="45000"/>
                <a:satMod val="135000"/>
              </a:schemeClr>
              <a:prstClr val="white"/>
            </a:duotone>
            <a:lum contrast="21000"/>
          </a:blip>
          <a:stretch>
            <a:fillRect/>
          </a:stretch>
        </p:blipFill>
        <p:spPr>
          <a:xfrm>
            <a:off x="2209800" y="2667000"/>
            <a:ext cx="2716967" cy="3314700"/>
          </a:xfrm>
          <a:prstGeom prst="rect">
            <a:avLst/>
          </a:prstGeom>
          <a:effectLst>
            <a:innerShdw blurRad="495300">
              <a:schemeClr val="accent2"/>
            </a:innerShdw>
          </a:effectLst>
        </p:spPr>
      </p:pic>
      <p:sp>
        <p:nvSpPr>
          <p:cNvPr id="11" name="Oval 10"/>
          <p:cNvSpPr/>
          <p:nvPr/>
        </p:nvSpPr>
        <p:spPr>
          <a:xfrm>
            <a:off x="1981200" y="381000"/>
            <a:ext cx="1371600" cy="16002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Circular Arrow 14"/>
          <p:cNvSpPr/>
          <p:nvPr/>
        </p:nvSpPr>
        <p:spPr>
          <a:xfrm rot="4131879">
            <a:off x="2481262" y="1166813"/>
            <a:ext cx="2271713" cy="1811338"/>
          </a:xfrm>
          <a:prstGeom prst="circularArrow">
            <a:avLst>
              <a:gd name="adj1" fmla="val 12500"/>
              <a:gd name="adj2" fmla="val 1351764"/>
              <a:gd name="adj3" fmla="val 20457681"/>
              <a:gd name="adj4" fmla="val 11047025"/>
              <a:gd name="adj5" fmla="val 12500"/>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a10.png"/>
          <p:cNvPicPr>
            <a:picLocks noChangeAspect="1"/>
          </p:cNvPicPr>
          <p:nvPr/>
        </p:nvPicPr>
        <p:blipFill>
          <a:blip r:embed="rId3"/>
          <a:stretch>
            <a:fillRect/>
          </a:stretch>
        </p:blipFill>
        <p:spPr>
          <a:xfrm>
            <a:off x="5410200" y="914400"/>
            <a:ext cx="3251941" cy="2438956"/>
          </a:xfrm>
          <a:prstGeom prst="rect">
            <a:avLst/>
          </a:prstGeom>
          <a:effectLst>
            <a:innerShdw blurRad="635000">
              <a:schemeClr val="accent4"/>
            </a:innerShdw>
          </a:effectLst>
        </p:spPr>
      </p:pic>
      <p:pic>
        <p:nvPicPr>
          <p:cNvPr id="6" name="Picture 5" descr="Ba11.png"/>
          <p:cNvPicPr>
            <a:picLocks noChangeAspect="1"/>
          </p:cNvPicPr>
          <p:nvPr/>
        </p:nvPicPr>
        <p:blipFill>
          <a:blip r:embed="rId4"/>
          <a:stretch>
            <a:fillRect/>
          </a:stretch>
        </p:blipFill>
        <p:spPr>
          <a:xfrm>
            <a:off x="5410200" y="3505200"/>
            <a:ext cx="3251941" cy="2438956"/>
          </a:xfrm>
          <a:prstGeom prst="rect">
            <a:avLst/>
          </a:prstGeom>
          <a:effectLst>
            <a:innerShdw blurRad="635000">
              <a:schemeClr val="accent4"/>
            </a:innerShdw>
          </a:effectLst>
        </p:spPr>
      </p:pic>
      <p:pic>
        <p:nvPicPr>
          <p:cNvPr id="8" name="Picture 7" descr="Gray726.png"/>
          <p:cNvPicPr>
            <a:picLocks noChangeAspect="1"/>
          </p:cNvPicPr>
          <p:nvPr/>
        </p:nvPicPr>
        <p:blipFill>
          <a:blip r:embed="rId5">
            <a:duotone>
              <a:schemeClr val="accent4">
                <a:shade val="45000"/>
                <a:satMod val="135000"/>
              </a:schemeClr>
              <a:prstClr val="white"/>
            </a:duotone>
          </a:blip>
          <a:stretch>
            <a:fillRect/>
          </a:stretch>
        </p:blipFill>
        <p:spPr>
          <a:xfrm>
            <a:off x="228600" y="3200400"/>
            <a:ext cx="4741332" cy="2743200"/>
          </a:xfrm>
          <a:prstGeom prst="rect">
            <a:avLst/>
          </a:prstGeom>
          <a:effectLst>
            <a:innerShdw blurRad="635000">
              <a:schemeClr val="accent4"/>
            </a:innerShdw>
          </a:effectLst>
        </p:spPr>
      </p:pic>
      <p:pic>
        <p:nvPicPr>
          <p:cNvPr id="7" name="Picture 6" descr="800px-Gray726-Brodman.JPG"/>
          <p:cNvPicPr>
            <a:picLocks noChangeAspect="1"/>
          </p:cNvPicPr>
          <p:nvPr/>
        </p:nvPicPr>
        <p:blipFill>
          <a:blip r:embed="rId6" cstate="print">
            <a:duotone>
              <a:schemeClr val="accent4">
                <a:shade val="45000"/>
                <a:satMod val="135000"/>
              </a:schemeClr>
              <a:prstClr val="white"/>
            </a:duotone>
          </a:blip>
          <a:stretch>
            <a:fillRect/>
          </a:stretch>
        </p:blipFill>
        <p:spPr>
          <a:xfrm>
            <a:off x="1143000" y="838200"/>
            <a:ext cx="2971800" cy="2228850"/>
          </a:xfrm>
          <a:prstGeom prst="rect">
            <a:avLst/>
          </a:prstGeom>
          <a:effectLst>
            <a:outerShdw blurRad="609600" dist="38100" dir="5400000" algn="t" rotWithShape="0">
              <a:prstClr val="black">
                <a:alpha val="40000"/>
              </a:prstClr>
            </a:outerShdw>
          </a:effectLst>
        </p:spPr>
      </p:pic>
      <p:sp>
        <p:nvSpPr>
          <p:cNvPr id="9" name="Oval 8"/>
          <p:cNvSpPr/>
          <p:nvPr/>
        </p:nvSpPr>
        <p:spPr>
          <a:xfrm>
            <a:off x="1143000" y="1676400"/>
            <a:ext cx="381000" cy="685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2286000"/>
            <a:ext cx="8229600" cy="1143000"/>
          </a:xfr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t="100000" r="100000"/>
            </a:path>
            <a:tileRect l="-100000" b="-100000"/>
          </a:gradFill>
          <a:ln/>
        </p:spPr>
        <p:txBody>
          <a:bodyPr rtlCol="0">
            <a:normAutofit/>
          </a:bodyPr>
          <a:lstStyle/>
          <a:p>
            <a:pPr fontAlgn="auto">
              <a:spcAft>
                <a:spcPts val="0"/>
              </a:spcAft>
              <a:defRPr/>
            </a:pPr>
            <a:r>
              <a:rPr lang="en-US" sz="3200" dirty="0" smtClean="0"/>
              <a:t>Moral Cognition</a:t>
            </a:r>
            <a:endParaRPr lang="en-US" sz="32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t="100000" r="100000"/>
            </a:path>
            <a:tileRect l="-100000" b="-100000"/>
          </a:gradFill>
        </p:spPr>
        <p:txBody>
          <a:bodyPr rtlCol="0">
            <a:normAutofit/>
          </a:bodyPr>
          <a:lstStyle/>
          <a:p>
            <a:pPr fontAlgn="auto">
              <a:spcAft>
                <a:spcPts val="0"/>
              </a:spcAft>
              <a:defRPr/>
            </a:pPr>
            <a:r>
              <a:rPr lang="en-US" sz="3200" dirty="0" smtClean="0"/>
              <a:t>Moral Cognition</a:t>
            </a:r>
            <a:endParaRPr lang="en-US" sz="3200" dirty="0"/>
          </a:p>
        </p:txBody>
      </p:sp>
      <p:sp>
        <p:nvSpPr>
          <p:cNvPr id="4" name="Content Placeholder 3"/>
          <p:cNvSpPr>
            <a:spLocks noGrp="1"/>
          </p:cNvSpPr>
          <p:nvPr>
            <p:ph idx="4294967295"/>
          </p:nvPr>
        </p:nvSpPr>
        <p:spPr>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l="50000" t="50000" r="50000" b="50000"/>
            </a:path>
            <a:tileRect/>
          </a:gradFill>
        </p:spPr>
        <p:txBody>
          <a:bodyPr rtlCol="0">
            <a:normAutofit/>
          </a:bodyPr>
          <a:lstStyle/>
          <a:p>
            <a:pPr fontAlgn="auto">
              <a:spcAft>
                <a:spcPts val="0"/>
              </a:spcAft>
              <a:defRPr/>
            </a:pPr>
            <a:r>
              <a:rPr lang="en-US" dirty="0" smtClean="0"/>
              <a:t>Moral Reasoning </a:t>
            </a:r>
          </a:p>
        </p:txBody>
      </p:sp>
      <p:pic>
        <p:nvPicPr>
          <p:cNvPr id="5" name="Picture 4" descr="Jean_Piaget.jpg"/>
          <p:cNvPicPr>
            <a:picLocks noChangeAspect="1"/>
          </p:cNvPicPr>
          <p:nvPr/>
        </p:nvPicPr>
        <p:blipFill>
          <a:blip r:embed="rId3">
            <a:duotone>
              <a:schemeClr val="accent4">
                <a:shade val="45000"/>
                <a:satMod val="135000"/>
              </a:schemeClr>
              <a:prstClr val="white"/>
            </a:duotone>
          </a:blip>
          <a:stretch>
            <a:fillRect/>
          </a:stretch>
        </p:blipFill>
        <p:spPr>
          <a:xfrm>
            <a:off x="4114800" y="1905000"/>
            <a:ext cx="3957637" cy="2678604"/>
          </a:xfrm>
          <a:prstGeom prst="rect">
            <a:avLst/>
          </a:prstGeom>
          <a:effectLst>
            <a:innerShdw blurRad="584200" dist="50800" dir="18900000">
              <a:schemeClr val="accent4">
                <a:alpha val="50000"/>
              </a:schemeClr>
            </a:innerShdw>
          </a:effectLst>
        </p:spPr>
      </p:pic>
      <p:sp>
        <p:nvSpPr>
          <p:cNvPr id="335881" name="TextBox 5"/>
          <p:cNvSpPr txBox="1">
            <a:spLocks noChangeArrowheads="1"/>
          </p:cNvSpPr>
          <p:nvPr/>
        </p:nvSpPr>
        <p:spPr bwMode="auto">
          <a:xfrm>
            <a:off x="3048000" y="4953000"/>
            <a:ext cx="5334000" cy="584200"/>
          </a:xfrm>
          <a:prstGeom prst="rect">
            <a:avLst/>
          </a:prstGeom>
          <a:noFill/>
          <a:ln w="9525">
            <a:noFill/>
            <a:miter lim="800000"/>
            <a:headEnd/>
            <a:tailEnd/>
          </a:ln>
        </p:spPr>
        <p:txBody>
          <a:bodyPr>
            <a:spAutoFit/>
          </a:bodyPr>
          <a:lstStyle/>
          <a:p>
            <a:r>
              <a:rPr lang="en-US" sz="1400" i="1"/>
              <a:t>  “ Intelligence is what you use when you don't know what to do.” </a:t>
            </a:r>
            <a:endParaRPr lang="en-US" sz="1400"/>
          </a:p>
          <a:p>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t="100000" r="100000"/>
            </a:path>
            <a:tileRect l="-100000" b="-100000"/>
          </a:gradFill>
          <a:ln/>
        </p:spPr>
        <p:txBody>
          <a:bodyPr rtlCol="0">
            <a:normAutofit/>
          </a:bodyPr>
          <a:lstStyle/>
          <a:p>
            <a:pPr fontAlgn="auto">
              <a:spcAft>
                <a:spcPts val="0"/>
              </a:spcAft>
              <a:defRPr/>
            </a:pPr>
            <a:r>
              <a:rPr lang="en-US" sz="3200" dirty="0" smtClean="0"/>
              <a:t>Moral Cognition</a:t>
            </a:r>
            <a:endParaRPr lang="en-US" sz="3200" dirty="0"/>
          </a:p>
        </p:txBody>
      </p:sp>
      <p:sp>
        <p:nvSpPr>
          <p:cNvPr id="4" name="Content Placeholder 3"/>
          <p:cNvSpPr>
            <a:spLocks noGrp="1"/>
          </p:cNvSpPr>
          <p:nvPr>
            <p:ph idx="1"/>
          </p:nvPr>
        </p:nvSpPr>
        <p:spPr>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l="50000" t="50000" r="50000" b="50000"/>
            </a:path>
            <a:tileRect/>
          </a:gradFill>
          <a:ln/>
        </p:spPr>
        <p:txBody>
          <a:bodyPr rtlCol="0">
            <a:normAutofit/>
          </a:bodyPr>
          <a:lstStyle/>
          <a:p>
            <a:pPr fontAlgn="auto">
              <a:spcAft>
                <a:spcPts val="0"/>
              </a:spcAft>
              <a:defRPr/>
            </a:pPr>
            <a:r>
              <a:rPr lang="en-US" dirty="0" smtClean="0"/>
              <a:t>Moral Reasoning </a:t>
            </a:r>
          </a:p>
          <a:p>
            <a:pPr fontAlgn="auto">
              <a:spcAft>
                <a:spcPts val="0"/>
              </a:spcAft>
              <a:defRPr/>
            </a:pPr>
            <a:r>
              <a:rPr lang="en-US" dirty="0" smtClean="0"/>
              <a:t>Moral Judgment</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t="100000" r="100000"/>
            </a:path>
            <a:tileRect l="-100000" b="-100000"/>
          </a:gradFill>
          <a:ln/>
        </p:spPr>
        <p:txBody>
          <a:bodyPr rtlCol="0">
            <a:normAutofit/>
          </a:bodyPr>
          <a:lstStyle/>
          <a:p>
            <a:pPr fontAlgn="auto">
              <a:spcAft>
                <a:spcPts val="0"/>
              </a:spcAft>
              <a:defRPr/>
            </a:pPr>
            <a:r>
              <a:rPr lang="en-US" sz="3200" dirty="0" smtClean="0"/>
              <a:t>Moral Cognition</a:t>
            </a:r>
            <a:endParaRPr lang="en-US" sz="3200" dirty="0"/>
          </a:p>
        </p:txBody>
      </p:sp>
      <p:sp>
        <p:nvSpPr>
          <p:cNvPr id="4" name="Content Placeholder 3"/>
          <p:cNvSpPr>
            <a:spLocks noGrp="1"/>
          </p:cNvSpPr>
          <p:nvPr>
            <p:ph idx="4294967295"/>
          </p:nvPr>
        </p:nvSpPr>
        <p:spPr>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l="50000" t="50000" r="50000" b="50000"/>
            </a:path>
            <a:tileRect/>
          </a:gradFill>
          <a:ln/>
        </p:spPr>
        <p:txBody>
          <a:bodyPr rtlCol="0">
            <a:normAutofit/>
          </a:bodyPr>
          <a:lstStyle/>
          <a:p>
            <a:pPr fontAlgn="auto">
              <a:spcAft>
                <a:spcPts val="0"/>
              </a:spcAft>
              <a:defRPr/>
            </a:pPr>
            <a:r>
              <a:rPr lang="en-US" dirty="0" smtClean="0"/>
              <a:t>Moral Reasoning </a:t>
            </a:r>
          </a:p>
          <a:p>
            <a:pPr fontAlgn="auto">
              <a:spcAft>
                <a:spcPts val="0"/>
              </a:spcAft>
              <a:defRPr/>
            </a:pPr>
            <a:r>
              <a:rPr lang="en-US" dirty="0" smtClean="0"/>
              <a:t>Moral Judgment</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cs typeface="Times New Roman" pitchFamily="18" charset="0"/>
              </a:rPr>
              <a:t>Zysset</a:t>
            </a:r>
            <a:r>
              <a:rPr lang="en-US" dirty="0" smtClean="0">
                <a:cs typeface="Times New Roman" pitchFamily="18" charset="0"/>
              </a:rPr>
              <a:t> et al (2002)</a:t>
            </a:r>
            <a:endParaRPr lang="en-US" dirty="0"/>
          </a:p>
        </p:txBody>
      </p:sp>
      <p:pic>
        <p:nvPicPr>
          <p:cNvPr id="4" name="Content Placeholder 3" descr="800px-Gray726-Brodman.JPG"/>
          <p:cNvPicPr>
            <a:picLocks noGrp="1" noChangeAspect="1"/>
          </p:cNvPicPr>
          <p:nvPr>
            <p:ph idx="1"/>
          </p:nvPr>
        </p:nvPicPr>
        <p:blipFill>
          <a:blip r:embed="rId3" cstate="print">
            <a:duotone>
              <a:schemeClr val="accent4">
                <a:shade val="45000"/>
                <a:satMod val="135000"/>
              </a:schemeClr>
              <a:prstClr val="white"/>
            </a:duotone>
          </a:blip>
          <a:stretch>
            <a:fillRect/>
          </a:stretch>
        </p:blipFill>
        <p:spPr>
          <a:xfrm>
            <a:off x="457200" y="1524000"/>
            <a:ext cx="3885631" cy="2912865"/>
          </a:xfrm>
          <a:prstGeom prst="rect">
            <a:avLst/>
          </a:prstGeom>
          <a:effectLst>
            <a:outerShdw blurRad="609600" dist="38100" dir="5400000" algn="t" rotWithShape="0">
              <a:prstClr val="black">
                <a:alpha val="40000"/>
              </a:prstClr>
            </a:outerShdw>
          </a:effectLst>
        </p:spPr>
      </p:pic>
      <p:sp>
        <p:nvSpPr>
          <p:cNvPr id="5" name="Oval 4"/>
          <p:cNvSpPr/>
          <p:nvPr/>
        </p:nvSpPr>
        <p:spPr>
          <a:xfrm rot="1557932">
            <a:off x="508255" y="1688870"/>
            <a:ext cx="738838" cy="1447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Gray727-Brodman.png"/>
          <p:cNvPicPr>
            <a:picLocks noChangeAspect="1"/>
          </p:cNvPicPr>
          <p:nvPr/>
        </p:nvPicPr>
        <p:blipFill>
          <a:blip r:embed="rId4" cstate="print">
            <a:duotone>
              <a:schemeClr val="accent4">
                <a:shade val="45000"/>
                <a:satMod val="135000"/>
              </a:schemeClr>
              <a:prstClr val="white"/>
            </a:duotone>
          </a:blip>
          <a:stretch>
            <a:fillRect/>
          </a:stretch>
        </p:blipFill>
        <p:spPr>
          <a:xfrm>
            <a:off x="4953000" y="1524000"/>
            <a:ext cx="3784601" cy="2838450"/>
          </a:xfrm>
          <a:prstGeom prst="rect">
            <a:avLst/>
          </a:prstGeom>
          <a:effectLst>
            <a:outerShdw blurRad="812800" dist="38100" dir="13500000" algn="br" rotWithShape="0">
              <a:prstClr val="black">
                <a:alpha val="40000"/>
              </a:prstClr>
            </a:outerShdw>
          </a:effectLst>
        </p:spPr>
      </p:pic>
      <p:sp>
        <p:nvSpPr>
          <p:cNvPr id="7" name="Oval 6"/>
          <p:cNvSpPr/>
          <p:nvPr/>
        </p:nvSpPr>
        <p:spPr>
          <a:xfrm>
            <a:off x="6858000" y="2438400"/>
            <a:ext cx="10668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391674">
            <a:off x="853473" y="3032555"/>
            <a:ext cx="914400" cy="609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2800" dirty="0" smtClean="0">
                <a:solidFill>
                  <a:schemeClr val="accent4">
                    <a:lumMod val="75000"/>
                  </a:schemeClr>
                </a:solidFill>
              </a:rPr>
              <a:t>THE PSYCHOBIOLOGY OF  CONSCIENCE</a:t>
            </a:r>
            <a:endParaRPr lang="en-US" sz="2800" dirty="0"/>
          </a:p>
        </p:txBody>
      </p:sp>
      <p:sp>
        <p:nvSpPr>
          <p:cNvPr id="5123" name="Content Placeholder 2"/>
          <p:cNvSpPr>
            <a:spLocks noGrp="1"/>
          </p:cNvSpPr>
          <p:nvPr>
            <p:ph idx="1"/>
          </p:nvPr>
        </p:nvSpPr>
        <p:spPr/>
        <p:txBody>
          <a:bodyPr/>
          <a:lstStyle/>
          <a:p>
            <a:pPr marL="228600" indent="-228600">
              <a:buFont typeface="Arial" pitchFamily="34" charset="0"/>
              <a:buNone/>
            </a:pPr>
            <a:r>
              <a:rPr lang="de-DE" sz="2000" smtClean="0"/>
              <a:t>On the technical point  contained in this </a:t>
            </a:r>
            <a:r>
              <a:rPr lang="de-DE" sz="2000" b="1" smtClean="0"/>
              <a:t>Black Box Warning</a:t>
            </a:r>
            <a:endParaRPr lang="en-US" sz="2000" b="1"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sz="3200" smtClean="0"/>
              <a:t>PHILLIPA FOOT’S TROLLEY DILEMMA</a:t>
            </a:r>
          </a:p>
        </p:txBody>
      </p:sp>
      <p:sp>
        <p:nvSpPr>
          <p:cNvPr id="43011" name="Content Placeholder 2"/>
          <p:cNvSpPr>
            <a:spLocks noGrp="1"/>
          </p:cNvSpPr>
          <p:nvPr>
            <p:ph idx="1"/>
          </p:nvPr>
        </p:nvSpPr>
        <p:spPr>
          <a:xfrm>
            <a:off x="381000" y="1524000"/>
            <a:ext cx="8229600" cy="4525963"/>
          </a:xfrm>
        </p:spPr>
        <p:txBody>
          <a:bodyPr/>
          <a:lstStyle/>
          <a:p>
            <a:pPr>
              <a:buFontTx/>
              <a:buChar char="•"/>
            </a:pPr>
            <a:r>
              <a:rPr lang="en-US" sz="2400" smtClean="0"/>
              <a:t>A runaway trolley is headed for five people </a:t>
            </a:r>
          </a:p>
          <a:p>
            <a:pPr>
              <a:buFontTx/>
              <a:buNone/>
            </a:pPr>
            <a:r>
              <a:rPr lang="en-US" sz="2400" smtClean="0"/>
              <a:t>	who will be killed if it proceeds on its present course.</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Title 1"/>
          <p:cNvSpPr>
            <a:spLocks noGrp="1"/>
          </p:cNvSpPr>
          <p:nvPr>
            <p:ph type="title" idx="4294967295"/>
          </p:nvPr>
        </p:nvSpPr>
        <p:spPr>
          <a:xfrm>
            <a:off x="533400" y="304800"/>
            <a:ext cx="8229600" cy="1143000"/>
          </a:xfrm>
        </p:spPr>
        <p:txBody>
          <a:bodyPr/>
          <a:lstStyle/>
          <a:p>
            <a:r>
              <a:rPr lang="en-US" sz="3200" smtClean="0"/>
              <a:t>PHILLIPA FOOT’S TROLLEY DILEMMA</a:t>
            </a:r>
          </a:p>
        </p:txBody>
      </p:sp>
      <p:sp>
        <p:nvSpPr>
          <p:cNvPr id="318467" name="Content Placeholder 2"/>
          <p:cNvSpPr>
            <a:spLocks noGrp="1"/>
          </p:cNvSpPr>
          <p:nvPr>
            <p:ph idx="4294967295"/>
          </p:nvPr>
        </p:nvSpPr>
        <p:spPr>
          <a:xfrm>
            <a:off x="381000" y="1524000"/>
            <a:ext cx="8229600" cy="4525963"/>
          </a:xfrm>
        </p:spPr>
        <p:txBody>
          <a:bodyPr/>
          <a:lstStyle/>
          <a:p>
            <a:pPr>
              <a:buFontTx/>
              <a:buChar char="•"/>
            </a:pPr>
            <a:r>
              <a:rPr lang="en-US" sz="2400" smtClean="0"/>
              <a:t>A runaway trolley is headed for five people </a:t>
            </a:r>
          </a:p>
          <a:p>
            <a:pPr>
              <a:buFont typeface="Arial" pitchFamily="34" charset="0"/>
              <a:buNone/>
            </a:pPr>
            <a:r>
              <a:rPr lang="en-US" sz="2400" smtClean="0"/>
              <a:t>	who will be killed if it proceeds on its present course.</a:t>
            </a:r>
          </a:p>
          <a:p>
            <a:pPr>
              <a:buFontTx/>
              <a:buChar char="•"/>
            </a:pPr>
            <a:r>
              <a:rPr lang="en-US" sz="2400" smtClean="0"/>
              <a:t>The only way to save these people is to hit a switch that will turn the trolley onto a side track where it will run over and kill one person instead of five.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idx="4294967295"/>
          </p:nvPr>
        </p:nvSpPr>
        <p:spPr/>
        <p:txBody>
          <a:bodyPr/>
          <a:lstStyle/>
          <a:p>
            <a:pPr>
              <a:defRPr/>
            </a:pPr>
            <a:r>
              <a:rPr lang="en-US" sz="3200" cap="all" dirty="0" smtClean="0"/>
              <a:t>Phillipa Foot’s Trolley Dilemma</a:t>
            </a:r>
          </a:p>
        </p:txBody>
      </p:sp>
      <p:sp>
        <p:nvSpPr>
          <p:cNvPr id="344067" name="Content Placeholder 2"/>
          <p:cNvSpPr>
            <a:spLocks noGrp="1"/>
          </p:cNvSpPr>
          <p:nvPr>
            <p:ph idx="4294967295"/>
          </p:nvPr>
        </p:nvSpPr>
        <p:spPr/>
        <p:txBody>
          <a:bodyPr/>
          <a:lstStyle/>
          <a:p>
            <a:pPr>
              <a:buFont typeface="Arial" pitchFamily="34" charset="0"/>
              <a:buNone/>
            </a:pPr>
            <a:r>
              <a:rPr lang="en-US" sz="4800" smtClean="0"/>
              <a:t>I</a:t>
            </a:r>
            <a:r>
              <a:rPr lang="en-US" sz="3600" smtClean="0"/>
              <a:t>s it okay </a:t>
            </a:r>
          </a:p>
          <a:p>
            <a:pPr>
              <a:buFont typeface="Arial" pitchFamily="34" charset="0"/>
              <a:buNone/>
            </a:pPr>
            <a:r>
              <a:rPr lang="en-US" sz="3600" smtClean="0"/>
              <a:t>to turn the trolley </a:t>
            </a:r>
          </a:p>
          <a:p>
            <a:pPr>
              <a:buFont typeface="Arial" pitchFamily="34" charset="0"/>
              <a:buNone/>
            </a:pPr>
            <a:r>
              <a:rPr lang="en-US" sz="3600" smtClean="0"/>
              <a:t>in order to save the five people </a:t>
            </a:r>
          </a:p>
          <a:p>
            <a:pPr>
              <a:buFont typeface="Arial" pitchFamily="34" charset="0"/>
              <a:buNone/>
            </a:pPr>
            <a:r>
              <a:rPr lang="en-US" sz="3600" smtClean="0"/>
              <a:t>at the expense of one ?</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sz="3200" smtClean="0"/>
              <a:t>The Footbridge ‘Dilemma’</a:t>
            </a:r>
          </a:p>
        </p:txBody>
      </p:sp>
      <p:sp>
        <p:nvSpPr>
          <p:cNvPr id="44035" name="Content Placeholder 2"/>
          <p:cNvSpPr>
            <a:spLocks noGrp="1"/>
          </p:cNvSpPr>
          <p:nvPr>
            <p:ph idx="1"/>
          </p:nvPr>
        </p:nvSpPr>
        <p:spPr/>
        <p:txBody>
          <a:bodyPr/>
          <a:lstStyle/>
          <a:p>
            <a:pPr>
              <a:buFont typeface="Arial" pitchFamily="34" charset="0"/>
              <a:buNone/>
            </a:pPr>
            <a:r>
              <a:rPr lang="en-US" sz="2400" smtClean="0"/>
              <a:t>As before, a runaway trolley threatens to kill five</a:t>
            </a:r>
          </a:p>
          <a:p>
            <a:pPr>
              <a:buFont typeface="Arial" pitchFamily="34" charset="0"/>
              <a:buNone/>
            </a:pPr>
            <a:r>
              <a:rPr lang="en-US" sz="2400" smtClean="0"/>
              <a:t>people , but this time you are standing next to a</a:t>
            </a:r>
          </a:p>
          <a:p>
            <a:pPr>
              <a:buFont typeface="Arial" pitchFamily="34" charset="0"/>
              <a:buNone/>
            </a:pPr>
            <a:r>
              <a:rPr lang="en-US" sz="2400" smtClean="0"/>
              <a:t>large stranger on a footbridge spanning the </a:t>
            </a:r>
          </a:p>
          <a:p>
            <a:pPr>
              <a:buFont typeface="Arial" pitchFamily="34" charset="0"/>
              <a:buNone/>
            </a:pPr>
            <a:r>
              <a:rPr lang="en-US" sz="2400" smtClean="0"/>
              <a:t>tracks, in between the oncoming trolley and the</a:t>
            </a:r>
          </a:p>
          <a:p>
            <a:pPr>
              <a:buFont typeface="Arial" pitchFamily="34" charset="0"/>
              <a:buNone/>
            </a:pPr>
            <a:r>
              <a:rPr lang="en-US" sz="2400" smtClean="0"/>
              <a:t>five people. The only way to save the five </a:t>
            </a:r>
          </a:p>
          <a:p>
            <a:pPr>
              <a:buFont typeface="Arial" pitchFamily="34" charset="0"/>
              <a:buNone/>
            </a:pPr>
            <a:r>
              <a:rPr lang="en-US" sz="2400" smtClean="0"/>
              <a:t>people is to push this stranger off the bridge and </a:t>
            </a:r>
          </a:p>
          <a:p>
            <a:pPr>
              <a:buFont typeface="Arial" pitchFamily="34" charset="0"/>
              <a:buNone/>
            </a:pPr>
            <a:r>
              <a:rPr lang="en-US" sz="2400" smtClean="0"/>
              <a:t>onto the tracks below. He will die as a result, but his </a:t>
            </a:r>
          </a:p>
          <a:p>
            <a:pPr>
              <a:buFont typeface="Arial" pitchFamily="34" charset="0"/>
              <a:buNone/>
            </a:pPr>
            <a:r>
              <a:rPr lang="en-US" sz="2400" smtClean="0"/>
              <a:t>body will stop the trolley from reaching the others. Is it okay</a:t>
            </a:r>
          </a:p>
          <a:p>
            <a:pPr>
              <a:buFont typeface="Arial" pitchFamily="34" charset="0"/>
              <a:buNone/>
            </a:pPr>
            <a:r>
              <a:rPr lang="en-US" sz="2400" smtClean="0"/>
              <a:t>to save five people by pushing this stranger to his death?</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3"/>
          <p:cNvSpPr>
            <a:spLocks noGrp="1"/>
          </p:cNvSpPr>
          <p:nvPr>
            <p:ph type="title"/>
          </p:nvPr>
        </p:nvSpPr>
        <p:spPr/>
        <p:txBody>
          <a:bodyPr/>
          <a:lstStyle/>
          <a:p>
            <a:r>
              <a:rPr lang="en-US" sz="1600" smtClean="0"/>
              <a:t>Brain Regions of Interest </a:t>
            </a:r>
            <a:br>
              <a:rPr lang="en-US" sz="1600" smtClean="0"/>
            </a:br>
            <a:r>
              <a:rPr lang="en-US" sz="1600" smtClean="0"/>
              <a:t>in Personal vs Impersonal</a:t>
            </a:r>
            <a:br>
              <a:rPr lang="en-US" sz="1600" smtClean="0"/>
            </a:br>
            <a:r>
              <a:rPr lang="en-US" sz="1600" smtClean="0"/>
              <a:t>Moral Dilemmas </a:t>
            </a:r>
          </a:p>
        </p:txBody>
      </p:sp>
      <p:sp>
        <p:nvSpPr>
          <p:cNvPr id="45059" name="Content Placeholder 5"/>
          <p:cNvSpPr>
            <a:spLocks noGrp="1"/>
          </p:cNvSpPr>
          <p:nvPr>
            <p:ph idx="1"/>
          </p:nvPr>
        </p:nvSpPr>
        <p:spPr>
          <a:xfrm>
            <a:off x="3429000" y="304800"/>
            <a:ext cx="5181600" cy="5791200"/>
          </a:xfrm>
        </p:spPr>
        <p:txBody>
          <a:bodyPr/>
          <a:lstStyle/>
          <a:p>
            <a:pPr>
              <a:buFont typeface="Arial" pitchFamily="34" charset="0"/>
              <a:buNone/>
            </a:pPr>
            <a:r>
              <a:rPr lang="en-US" sz="1400" i="1" smtClean="0"/>
              <a:t> Lateral surface of the (left) cerebral hemisphere. </a:t>
            </a:r>
          </a:p>
          <a:p>
            <a:pPr>
              <a:buFont typeface="Arial" pitchFamily="34" charset="0"/>
              <a:buNone/>
            </a:pPr>
            <a:r>
              <a:rPr lang="en-US" sz="1400" i="1" smtClean="0"/>
              <a:t>                                               Region of interest</a:t>
            </a:r>
          </a:p>
          <a:p>
            <a:pPr>
              <a:buFont typeface="Arial" pitchFamily="34" charset="0"/>
              <a:buNone/>
            </a:pPr>
            <a:endParaRPr lang="en-US" sz="1400" i="1" smtClean="0"/>
          </a:p>
          <a:p>
            <a:pPr>
              <a:buFont typeface="Arial" pitchFamily="34" charset="0"/>
              <a:buNone/>
            </a:pPr>
            <a:endParaRPr lang="en-US" sz="1400" i="1" smtClean="0"/>
          </a:p>
          <a:p>
            <a:pPr>
              <a:buFont typeface="Arial" pitchFamily="34" charset="0"/>
              <a:buNone/>
            </a:pPr>
            <a:endParaRPr lang="en-US" sz="1400" i="1" smtClean="0"/>
          </a:p>
          <a:p>
            <a:pPr>
              <a:buFont typeface="Arial" pitchFamily="34" charset="0"/>
              <a:buNone/>
            </a:pPr>
            <a:r>
              <a:rPr lang="en-US" sz="1400" i="1" smtClean="0"/>
              <a:t>	</a:t>
            </a:r>
          </a:p>
          <a:p>
            <a:pPr>
              <a:buFont typeface="Arial" pitchFamily="34" charset="0"/>
              <a:buNone/>
            </a:pPr>
            <a:endParaRPr lang="en-US" sz="1400" i="1" smtClean="0"/>
          </a:p>
          <a:p>
            <a:pPr>
              <a:buFont typeface="Arial" pitchFamily="34" charset="0"/>
              <a:buNone/>
            </a:pPr>
            <a:r>
              <a:rPr lang="en-US" sz="1400" i="1" smtClean="0"/>
              <a:t>                           </a:t>
            </a:r>
          </a:p>
        </p:txBody>
      </p:sp>
      <p:sp>
        <p:nvSpPr>
          <p:cNvPr id="45060" name="Text Placeholder 6"/>
          <p:cNvSpPr>
            <a:spLocks noGrp="1"/>
          </p:cNvSpPr>
          <p:nvPr>
            <p:ph type="body" sz="half" idx="2"/>
          </p:nvPr>
        </p:nvSpPr>
        <p:spPr>
          <a:xfrm>
            <a:off x="457200" y="1435100"/>
            <a:ext cx="3200400" cy="5118100"/>
          </a:xfrm>
        </p:spPr>
        <p:txBody>
          <a:bodyPr/>
          <a:lstStyle/>
          <a:p>
            <a:r>
              <a:rPr lang="en-US" sz="1200" smtClean="0"/>
              <a:t>Areas with Greater Activity in Personal Dilemmas</a:t>
            </a:r>
          </a:p>
          <a:p>
            <a:endParaRPr lang="en-US" sz="1200" smtClean="0"/>
          </a:p>
          <a:p>
            <a:r>
              <a:rPr lang="en-US" sz="1200" smtClean="0"/>
              <a:t>	                  Brodmann  Areas</a:t>
            </a:r>
          </a:p>
          <a:p>
            <a:endParaRPr lang="en-US" sz="1200" smtClean="0"/>
          </a:p>
          <a:p>
            <a:r>
              <a:rPr lang="en-US" sz="1200" smtClean="0"/>
              <a:t>Medial Pre-Frontal Cortex             10,11,12</a:t>
            </a:r>
          </a:p>
          <a:p>
            <a:r>
              <a:rPr lang="en-US" sz="1200" smtClean="0"/>
              <a:t>(Phan et al, 2002)          </a:t>
            </a:r>
          </a:p>
          <a:p>
            <a:r>
              <a:rPr lang="en-US" sz="1200" smtClean="0"/>
              <a:t>	</a:t>
            </a:r>
          </a:p>
          <a:p>
            <a:endParaRPr lang="en-US" sz="1200" smtClean="0"/>
          </a:p>
          <a:p>
            <a:endParaRPr lang="en-US" sz="1200" smtClean="0"/>
          </a:p>
          <a:p>
            <a:endParaRPr lang="en-US" sz="1200" smtClean="0"/>
          </a:p>
          <a:p>
            <a:endParaRPr lang="en-US" sz="1200" smtClean="0"/>
          </a:p>
          <a:p>
            <a:r>
              <a:rPr lang="en-US" sz="1200" smtClean="0"/>
              <a:t>Posterior Cingulate</a:t>
            </a:r>
          </a:p>
          <a:p>
            <a:r>
              <a:rPr lang="en-US" sz="1200" smtClean="0"/>
              <a:t> (Maddock, 1999)	</a:t>
            </a:r>
          </a:p>
          <a:p>
            <a:r>
              <a:rPr lang="en-US" sz="1200" smtClean="0"/>
              <a:t>            Ventral                                  23, </a:t>
            </a:r>
          </a:p>
          <a:p>
            <a:r>
              <a:rPr lang="en-US" sz="800" smtClean="0"/>
              <a:t>                   </a:t>
            </a:r>
            <a:r>
              <a:rPr lang="en-US" sz="1200" smtClean="0"/>
              <a:t>Dorsal    </a:t>
            </a:r>
            <a:r>
              <a:rPr lang="en-US" sz="1300" smtClean="0"/>
              <a:t>          </a:t>
            </a:r>
            <a:r>
              <a:rPr lang="en-US" sz="800" smtClean="0"/>
              <a:t>                              </a:t>
            </a:r>
            <a:r>
              <a:rPr lang="en-US" sz="1200" smtClean="0"/>
              <a:t>31</a:t>
            </a:r>
          </a:p>
          <a:p>
            <a:r>
              <a:rPr lang="en-US" sz="1200" smtClean="0"/>
              <a:t>		</a:t>
            </a:r>
            <a:endParaRPr lang="en-US" sz="1300" smtClean="0"/>
          </a:p>
          <a:p>
            <a:endParaRPr lang="en-US" sz="800" smtClean="0"/>
          </a:p>
          <a:p>
            <a:endParaRPr lang="en-US" sz="1200" smtClean="0"/>
          </a:p>
          <a:p>
            <a:endParaRPr lang="en-US" sz="1200" smtClean="0"/>
          </a:p>
          <a:p>
            <a:endParaRPr lang="en-US" sz="1200" smtClean="0"/>
          </a:p>
          <a:p>
            <a:endParaRPr lang="en-US" sz="1200" smtClean="0"/>
          </a:p>
          <a:p>
            <a:endParaRPr lang="en-US" sz="1200" smtClean="0"/>
          </a:p>
        </p:txBody>
      </p:sp>
      <p:sp>
        <p:nvSpPr>
          <p:cNvPr id="13" name="Oval 12"/>
          <p:cNvSpPr/>
          <p:nvPr/>
        </p:nvSpPr>
        <p:spPr>
          <a:xfrm>
            <a:off x="4953000" y="609600"/>
            <a:ext cx="381000" cy="381000"/>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8" name="Content Placeholder 10" descr="Gray727-Brodman.png"/>
          <p:cNvPicPr>
            <a:picLocks noChangeAspect="1"/>
          </p:cNvPicPr>
          <p:nvPr/>
        </p:nvPicPr>
        <p:blipFill>
          <a:blip r:embed="rId3" cstate="print">
            <a:duotone>
              <a:schemeClr val="accent1">
                <a:shade val="45000"/>
                <a:satMod val="135000"/>
              </a:schemeClr>
              <a:prstClr val="white"/>
            </a:duotone>
          </a:blip>
          <a:stretch>
            <a:fillRect/>
          </a:stretch>
        </p:blipFill>
        <p:spPr>
          <a:xfrm>
            <a:off x="5791200" y="838200"/>
            <a:ext cx="2819400" cy="2114550"/>
          </a:xfrm>
          <a:prstGeom prst="rect">
            <a:avLst/>
          </a:prstGeom>
          <a:effectLst>
            <a:innerShdw blurRad="546100">
              <a:schemeClr val="accent4"/>
            </a:innerShdw>
          </a:effectLst>
        </p:spPr>
      </p:pic>
      <p:pic>
        <p:nvPicPr>
          <p:cNvPr id="22" name="Picture 21" descr="cingulateparts.jpg"/>
          <p:cNvPicPr>
            <a:picLocks noChangeAspect="1"/>
          </p:cNvPicPr>
          <p:nvPr/>
        </p:nvPicPr>
        <p:blipFill>
          <a:blip r:embed="rId4">
            <a:duotone>
              <a:schemeClr val="accent2">
                <a:shade val="45000"/>
                <a:satMod val="135000"/>
              </a:schemeClr>
              <a:prstClr val="white"/>
            </a:duotone>
            <a:lum contrast="32000"/>
          </a:blip>
          <a:stretch>
            <a:fillRect/>
          </a:stretch>
        </p:blipFill>
        <p:spPr>
          <a:xfrm>
            <a:off x="5029200" y="3124200"/>
            <a:ext cx="3748284" cy="3023616"/>
          </a:xfrm>
          <a:prstGeom prst="rect">
            <a:avLst/>
          </a:prstGeom>
          <a:ln>
            <a:solidFill>
              <a:schemeClr val="accent1">
                <a:lumMod val="60000"/>
                <a:lumOff val="40000"/>
              </a:schemeClr>
            </a:solidFill>
          </a:ln>
          <a:effectLst>
            <a:innerShdw blurRad="330200">
              <a:schemeClr val="accent2"/>
            </a:innerShdw>
          </a:effectLst>
        </p:spPr>
      </p:pic>
      <p:sp>
        <p:nvSpPr>
          <p:cNvPr id="23" name="Oval 22"/>
          <p:cNvSpPr/>
          <p:nvPr/>
        </p:nvSpPr>
        <p:spPr>
          <a:xfrm rot="1008867">
            <a:off x="7045325" y="1571625"/>
            <a:ext cx="914400" cy="381000"/>
          </a:xfrm>
          <a:prstGeom prst="ellipse">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Oval 24"/>
          <p:cNvSpPr/>
          <p:nvPr/>
        </p:nvSpPr>
        <p:spPr>
          <a:xfrm rot="11267347">
            <a:off x="5818188" y="1965325"/>
            <a:ext cx="928687" cy="457200"/>
          </a:xfrm>
          <a:prstGeom prst="ellipse">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Curved Left Arrow 26"/>
          <p:cNvSpPr/>
          <p:nvPr/>
        </p:nvSpPr>
        <p:spPr>
          <a:xfrm rot="1179832">
            <a:off x="7419975" y="1909763"/>
            <a:ext cx="1504950" cy="2952750"/>
          </a:xfrm>
          <a:prstGeom prst="curvedLeftArrow">
            <a:avLst>
              <a:gd name="adj1" fmla="val 25000"/>
              <a:gd name="adj2" fmla="val 72898"/>
              <a:gd name="adj3" fmla="val 23218"/>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pic>
        <p:nvPicPr>
          <p:cNvPr id="15" name="Picture 14" descr="Gray729.png"/>
          <p:cNvPicPr>
            <a:picLocks noChangeAspect="1"/>
          </p:cNvPicPr>
          <p:nvPr/>
        </p:nvPicPr>
        <p:blipFill>
          <a:blip r:embed="rId5">
            <a:duotone>
              <a:schemeClr val="accent2">
                <a:shade val="45000"/>
                <a:satMod val="135000"/>
              </a:schemeClr>
              <a:prstClr val="white"/>
            </a:duotone>
            <a:lum contrast="21000"/>
          </a:blip>
          <a:stretch>
            <a:fillRect/>
          </a:stretch>
        </p:blipFill>
        <p:spPr>
          <a:xfrm>
            <a:off x="3464021" y="1984113"/>
            <a:ext cx="2099366" cy="2561148"/>
          </a:xfrm>
          <a:prstGeom prst="rect">
            <a:avLst/>
          </a:prstGeom>
          <a:effectLst>
            <a:innerShdw blurRad="495300">
              <a:schemeClr val="accent2"/>
            </a:innerShdw>
          </a:effectLst>
        </p:spPr>
      </p:pic>
      <p:sp>
        <p:nvSpPr>
          <p:cNvPr id="16" name="Curved Down Arrow 15"/>
          <p:cNvSpPr/>
          <p:nvPr/>
        </p:nvSpPr>
        <p:spPr>
          <a:xfrm rot="9896060">
            <a:off x="3522663" y="2781300"/>
            <a:ext cx="3375025" cy="1166813"/>
          </a:xfrm>
          <a:prstGeom prst="curvedDownArrow">
            <a:avLst>
              <a:gd name="adj1" fmla="val 47104"/>
              <a:gd name="adj2" fmla="val 127407"/>
              <a:gd name="adj3" fmla="val 39244"/>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7" name="Oval 16"/>
          <p:cNvSpPr/>
          <p:nvPr/>
        </p:nvSpPr>
        <p:spPr>
          <a:xfrm>
            <a:off x="5791200" y="1676400"/>
            <a:ext cx="457200" cy="381000"/>
          </a:xfrm>
          <a:prstGeom prst="ellips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mygdala.png"/>
          <p:cNvPicPr>
            <a:picLocks noChangeAspect="1"/>
          </p:cNvPicPr>
          <p:nvPr/>
        </p:nvPicPr>
        <p:blipFill>
          <a:blip r:embed="rId3">
            <a:duotone>
              <a:schemeClr val="accent4">
                <a:shade val="45000"/>
                <a:satMod val="135000"/>
              </a:schemeClr>
              <a:prstClr val="white"/>
            </a:duotone>
          </a:blip>
          <a:stretch>
            <a:fillRect/>
          </a:stretch>
        </p:blipFill>
        <p:spPr>
          <a:xfrm>
            <a:off x="5791200" y="304800"/>
            <a:ext cx="2400847" cy="2921666"/>
          </a:xfrm>
          <a:prstGeom prst="rect">
            <a:avLst/>
          </a:prstGeom>
          <a:effectLst>
            <a:innerShdw blurRad="901700">
              <a:schemeClr val="accent4"/>
            </a:innerShdw>
          </a:effectLst>
        </p:spPr>
      </p:pic>
      <p:pic>
        <p:nvPicPr>
          <p:cNvPr id="3" name="Picture 2" descr="463px-Constudoverbrain.gif"/>
          <p:cNvPicPr>
            <a:picLocks noChangeAspect="1"/>
          </p:cNvPicPr>
          <p:nvPr/>
        </p:nvPicPr>
        <p:blipFill>
          <a:blip r:embed="rId4">
            <a:duotone>
              <a:schemeClr val="accent2">
                <a:shade val="45000"/>
                <a:satMod val="135000"/>
              </a:schemeClr>
              <a:prstClr val="white"/>
            </a:duotone>
            <a:lum contrast="7000"/>
          </a:blip>
          <a:stretch>
            <a:fillRect/>
          </a:stretch>
        </p:blipFill>
        <p:spPr>
          <a:xfrm>
            <a:off x="990600" y="304800"/>
            <a:ext cx="4471798" cy="5794988"/>
          </a:xfrm>
          <a:prstGeom prst="rect">
            <a:avLst/>
          </a:prstGeom>
          <a:effectLst>
            <a:innerShdw blurRad="393700">
              <a:schemeClr val="accent2"/>
            </a:innerShdw>
          </a:effectLst>
        </p:spPr>
      </p:pic>
      <p:sp>
        <p:nvSpPr>
          <p:cNvPr id="46084" name="Rectangle 3"/>
          <p:cNvSpPr>
            <a:spLocks noChangeArrowheads="1"/>
          </p:cNvSpPr>
          <p:nvPr/>
        </p:nvSpPr>
        <p:spPr bwMode="auto">
          <a:xfrm>
            <a:off x="5486400" y="3886200"/>
            <a:ext cx="3429000" cy="579438"/>
          </a:xfrm>
          <a:prstGeom prst="rect">
            <a:avLst/>
          </a:prstGeom>
          <a:noFill/>
          <a:ln w="9525">
            <a:noFill/>
            <a:miter lim="800000"/>
            <a:headEnd/>
            <a:tailEnd/>
          </a:ln>
        </p:spPr>
        <p:txBody>
          <a:bodyPr>
            <a:spAutoFit/>
          </a:bodyPr>
          <a:lstStyle/>
          <a:p>
            <a:r>
              <a:rPr lang="en-US" sz="1400">
                <a:latin typeface="Calibri" pitchFamily="34" charset="0"/>
              </a:rPr>
              <a:t>Amygdala </a:t>
            </a:r>
          </a:p>
          <a:p>
            <a:r>
              <a:rPr lang="en-US" sz="1400">
                <a:latin typeface="Calibri" pitchFamily="34" charset="0"/>
              </a:rPr>
              <a:t>(Adolphs,2003; Phan et al, 2002)</a:t>
            </a:r>
            <a:r>
              <a:rPr lang="en-US">
                <a:latin typeface="Calibri" pitchFamily="34" charset="0"/>
              </a:rPr>
              <a:t>	</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3"/>
          <p:cNvSpPr>
            <a:spLocks noGrp="1"/>
          </p:cNvSpPr>
          <p:nvPr>
            <p:ph type="title"/>
          </p:nvPr>
        </p:nvSpPr>
        <p:spPr/>
        <p:txBody>
          <a:bodyPr/>
          <a:lstStyle/>
          <a:p>
            <a:r>
              <a:rPr lang="en-US" sz="1600" smtClean="0"/>
              <a:t>Brain Regions of Interest </a:t>
            </a:r>
            <a:br>
              <a:rPr lang="en-US" sz="1600" smtClean="0"/>
            </a:br>
            <a:r>
              <a:rPr lang="en-US" sz="1600" smtClean="0"/>
              <a:t>in Personal vs Impersonal</a:t>
            </a:r>
            <a:br>
              <a:rPr lang="en-US" sz="1600" smtClean="0"/>
            </a:br>
            <a:r>
              <a:rPr lang="en-US" sz="1600" smtClean="0"/>
              <a:t>Moral Dilemmas </a:t>
            </a:r>
          </a:p>
        </p:txBody>
      </p:sp>
      <p:sp>
        <p:nvSpPr>
          <p:cNvPr id="47107" name="Content Placeholder 5"/>
          <p:cNvSpPr>
            <a:spLocks noGrp="1"/>
          </p:cNvSpPr>
          <p:nvPr>
            <p:ph idx="1"/>
          </p:nvPr>
        </p:nvSpPr>
        <p:spPr>
          <a:xfrm>
            <a:off x="3429000" y="304800"/>
            <a:ext cx="5257800" cy="5821363"/>
          </a:xfrm>
        </p:spPr>
        <p:txBody>
          <a:bodyPr/>
          <a:lstStyle/>
          <a:p>
            <a:pPr>
              <a:buFont typeface="Arial" pitchFamily="34" charset="0"/>
              <a:buNone/>
            </a:pPr>
            <a:r>
              <a:rPr lang="en-US" sz="1400" i="1" dirty="0" smtClean="0"/>
              <a:t>Lateral surface of the (left) cerebral hemisphere . </a:t>
            </a:r>
          </a:p>
          <a:p>
            <a:pPr>
              <a:buFont typeface="Arial" pitchFamily="34" charset="0"/>
              <a:buNone/>
            </a:pPr>
            <a:r>
              <a:rPr lang="en-US" sz="1400" i="1" dirty="0" smtClean="0"/>
              <a:t>Viewed from the side</a:t>
            </a:r>
          </a:p>
          <a:p>
            <a:endParaRPr lang="en-US" sz="1400" i="1" dirty="0" smtClean="0"/>
          </a:p>
          <a:p>
            <a:pPr>
              <a:buFont typeface="Arial" pitchFamily="34" charset="0"/>
              <a:buNone/>
            </a:pPr>
            <a:r>
              <a:rPr lang="en-US" sz="1400" i="1" dirty="0" smtClean="0"/>
              <a:t>                           cerebral hemisphere  region of interest</a:t>
            </a:r>
          </a:p>
          <a:p>
            <a:pPr>
              <a:buFont typeface="Arial" pitchFamily="34" charset="0"/>
              <a:buNone/>
            </a:pPr>
            <a:endParaRPr lang="en-US" sz="1400" i="1" dirty="0" smtClean="0"/>
          </a:p>
          <a:p>
            <a:pPr>
              <a:buFont typeface="Arial" pitchFamily="34" charset="0"/>
              <a:buNone/>
            </a:pPr>
            <a:r>
              <a:rPr lang="en-US" sz="1400" i="1" dirty="0" smtClean="0"/>
              <a:t>	</a:t>
            </a:r>
          </a:p>
          <a:p>
            <a:pPr>
              <a:buFont typeface="Arial" pitchFamily="34" charset="0"/>
              <a:buNone/>
            </a:pPr>
            <a:endParaRPr lang="en-US" sz="1400" i="1" dirty="0" smtClean="0"/>
          </a:p>
          <a:p>
            <a:pPr>
              <a:buFont typeface="Arial" pitchFamily="34" charset="0"/>
              <a:buNone/>
            </a:pPr>
            <a:r>
              <a:rPr lang="en-US" sz="1400" i="1" dirty="0" smtClean="0"/>
              <a:t>                           </a:t>
            </a:r>
          </a:p>
        </p:txBody>
      </p:sp>
      <p:sp>
        <p:nvSpPr>
          <p:cNvPr id="47108" name="Text Placeholder 6"/>
          <p:cNvSpPr>
            <a:spLocks noGrp="1"/>
          </p:cNvSpPr>
          <p:nvPr>
            <p:ph type="body" sz="half" idx="2"/>
          </p:nvPr>
        </p:nvSpPr>
        <p:spPr>
          <a:xfrm>
            <a:off x="457200" y="1435100"/>
            <a:ext cx="3200400" cy="5118100"/>
          </a:xfrm>
        </p:spPr>
        <p:txBody>
          <a:bodyPr/>
          <a:lstStyle/>
          <a:p>
            <a:r>
              <a:rPr lang="en-US" sz="1200" dirty="0" smtClean="0"/>
              <a:t>Areas with Greater Activity in Personal Dilemmas</a:t>
            </a:r>
          </a:p>
          <a:p>
            <a:endParaRPr lang="en-US" sz="1200" dirty="0" smtClean="0"/>
          </a:p>
          <a:p>
            <a:r>
              <a:rPr lang="en-US" sz="1200" dirty="0" smtClean="0"/>
              <a:t>	</a:t>
            </a:r>
          </a:p>
          <a:p>
            <a:endParaRPr lang="en-US" sz="1200" dirty="0" smtClean="0"/>
          </a:p>
          <a:p>
            <a:r>
              <a:rPr lang="en-US" sz="1200" dirty="0" smtClean="0"/>
              <a:t>	                  </a:t>
            </a:r>
            <a:r>
              <a:rPr lang="en-US" sz="1200" dirty="0" err="1" smtClean="0"/>
              <a:t>Brodmann</a:t>
            </a:r>
            <a:r>
              <a:rPr lang="en-US" sz="1200" dirty="0" smtClean="0"/>
              <a:t>  Areas</a:t>
            </a:r>
          </a:p>
          <a:p>
            <a:endParaRPr lang="en-US" sz="1200" dirty="0" smtClean="0"/>
          </a:p>
          <a:p>
            <a:r>
              <a:rPr lang="en-US" sz="1200" dirty="0" smtClean="0"/>
              <a:t>Superior Temporal </a:t>
            </a:r>
            <a:r>
              <a:rPr lang="en-US" sz="1200" dirty="0" err="1" smtClean="0"/>
              <a:t>Sulcus</a:t>
            </a:r>
            <a:r>
              <a:rPr lang="en-US" sz="1200" dirty="0" smtClean="0"/>
              <a:t>             22</a:t>
            </a:r>
          </a:p>
          <a:p>
            <a:r>
              <a:rPr lang="en-US" sz="1200" dirty="0" smtClean="0"/>
              <a:t>Temporal Pole                                 38</a:t>
            </a:r>
          </a:p>
          <a:p>
            <a:r>
              <a:rPr lang="en-US" sz="1200" dirty="0" smtClean="0"/>
              <a:t>(Allison et al, 2000; Saxe et al, 2004)</a:t>
            </a:r>
          </a:p>
          <a:p>
            <a:endParaRPr lang="en-US" sz="1200" dirty="0" smtClean="0"/>
          </a:p>
          <a:p>
            <a:endParaRPr lang="en-US" sz="1200" dirty="0" smtClean="0"/>
          </a:p>
          <a:p>
            <a:endParaRPr lang="en-US" sz="1200" dirty="0" smtClean="0"/>
          </a:p>
        </p:txBody>
      </p:sp>
      <p:sp>
        <p:nvSpPr>
          <p:cNvPr id="13" name="Oval 12"/>
          <p:cNvSpPr/>
          <p:nvPr/>
        </p:nvSpPr>
        <p:spPr>
          <a:xfrm>
            <a:off x="4114800" y="1066800"/>
            <a:ext cx="381000" cy="381000"/>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32" name="Picture 31" descr="800px-Gray726-Brodman.JPG"/>
          <p:cNvPicPr>
            <a:picLocks noChangeAspect="1"/>
          </p:cNvPicPr>
          <p:nvPr/>
        </p:nvPicPr>
        <p:blipFill>
          <a:blip r:embed="rId3" cstate="print">
            <a:duotone>
              <a:schemeClr val="accent4">
                <a:shade val="45000"/>
                <a:satMod val="135000"/>
              </a:schemeClr>
              <a:prstClr val="white"/>
            </a:duotone>
          </a:blip>
          <a:stretch>
            <a:fillRect/>
          </a:stretch>
        </p:blipFill>
        <p:spPr>
          <a:xfrm>
            <a:off x="4495800" y="1600200"/>
            <a:ext cx="3251200" cy="2438400"/>
          </a:xfrm>
          <a:prstGeom prst="rect">
            <a:avLst/>
          </a:prstGeom>
          <a:effectLst>
            <a:innerShdw blurRad="381000">
              <a:schemeClr val="accent4"/>
            </a:innerShdw>
          </a:effectLst>
        </p:spPr>
      </p:pic>
      <p:sp>
        <p:nvSpPr>
          <p:cNvPr id="33" name="Oval 32"/>
          <p:cNvSpPr/>
          <p:nvPr/>
        </p:nvSpPr>
        <p:spPr>
          <a:xfrm rot="9369328">
            <a:off x="6604000" y="3030538"/>
            <a:ext cx="355600" cy="323850"/>
          </a:xfrm>
          <a:prstGeom prst="ellipse">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Oval 33"/>
          <p:cNvSpPr/>
          <p:nvPr/>
        </p:nvSpPr>
        <p:spPr>
          <a:xfrm rot="20194879">
            <a:off x="5256213" y="3271838"/>
            <a:ext cx="457200" cy="474662"/>
          </a:xfrm>
          <a:prstGeom prst="ellipse">
            <a:avLst/>
          </a:prstGeom>
          <a:solidFill>
            <a:schemeClr val="tx2">
              <a:lumMod val="60000"/>
              <a:lumOff val="40000"/>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A38.png"/>
          <p:cNvPicPr>
            <a:picLocks noChangeAspect="1"/>
          </p:cNvPicPr>
          <p:nvPr/>
        </p:nvPicPr>
        <p:blipFill>
          <a:blip r:embed="rId3"/>
          <a:stretch>
            <a:fillRect/>
          </a:stretch>
        </p:blipFill>
        <p:spPr>
          <a:xfrm rot="5400000">
            <a:off x="2946029" y="2209522"/>
            <a:ext cx="3251941" cy="2438956"/>
          </a:xfrm>
          <a:prstGeom prst="rect">
            <a:avLst/>
          </a:prstGeom>
          <a:effectLst>
            <a:innerShdw blurRad="635000">
              <a:schemeClr val="accent4"/>
            </a:innerShdw>
          </a:effec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800px-Gray726-Brodman.JPG"/>
          <p:cNvPicPr>
            <a:picLocks noChangeAspect="1"/>
          </p:cNvPicPr>
          <p:nvPr/>
        </p:nvPicPr>
        <p:blipFill>
          <a:blip r:embed="rId3">
            <a:duotone>
              <a:schemeClr val="accent4">
                <a:shade val="45000"/>
                <a:satMod val="135000"/>
              </a:schemeClr>
              <a:prstClr val="white"/>
            </a:duotone>
          </a:blip>
          <a:stretch>
            <a:fillRect/>
          </a:stretch>
        </p:blipFill>
        <p:spPr>
          <a:xfrm>
            <a:off x="4495800" y="1371600"/>
            <a:ext cx="4114800" cy="3086100"/>
          </a:xfrm>
          <a:prstGeom prst="rect">
            <a:avLst/>
          </a:prstGeom>
          <a:effectLst>
            <a:innerShdw blurRad="635000">
              <a:schemeClr val="accent4"/>
            </a:innerShdw>
          </a:effectLst>
        </p:spPr>
      </p:pic>
      <p:sp>
        <p:nvSpPr>
          <p:cNvPr id="49155" name="Title 3"/>
          <p:cNvSpPr>
            <a:spLocks noGrp="1"/>
          </p:cNvSpPr>
          <p:nvPr>
            <p:ph type="title"/>
          </p:nvPr>
        </p:nvSpPr>
        <p:spPr/>
        <p:txBody>
          <a:bodyPr/>
          <a:lstStyle/>
          <a:p>
            <a:r>
              <a:rPr lang="en-US" sz="1600" smtClean="0"/>
              <a:t>Brain Regions of Interest </a:t>
            </a:r>
            <a:br>
              <a:rPr lang="en-US" sz="1600" smtClean="0"/>
            </a:br>
            <a:r>
              <a:rPr lang="en-US" sz="1600" smtClean="0"/>
              <a:t>in Personal vs Impersonal</a:t>
            </a:r>
            <a:br>
              <a:rPr lang="en-US" sz="1600" smtClean="0"/>
            </a:br>
            <a:r>
              <a:rPr lang="en-US" sz="1600" smtClean="0"/>
              <a:t>Moral Dilemmas </a:t>
            </a:r>
          </a:p>
        </p:txBody>
      </p:sp>
      <p:sp>
        <p:nvSpPr>
          <p:cNvPr id="49156" name="Content Placeholder 5"/>
          <p:cNvSpPr>
            <a:spLocks noGrp="1"/>
          </p:cNvSpPr>
          <p:nvPr>
            <p:ph idx="1"/>
          </p:nvPr>
        </p:nvSpPr>
        <p:spPr>
          <a:xfrm>
            <a:off x="3429000" y="304800"/>
            <a:ext cx="5257800" cy="5821363"/>
          </a:xfrm>
        </p:spPr>
        <p:txBody>
          <a:bodyPr/>
          <a:lstStyle/>
          <a:p>
            <a:pPr>
              <a:buFont typeface="Arial" pitchFamily="34" charset="0"/>
              <a:buNone/>
            </a:pPr>
            <a:r>
              <a:rPr lang="en-US" sz="1400" i="1" dirty="0" smtClean="0"/>
              <a:t>Lateral surface of the (left) cerebral hemisphere </a:t>
            </a:r>
          </a:p>
          <a:p>
            <a:pPr>
              <a:buFont typeface="Arial" pitchFamily="34" charset="0"/>
              <a:buNone/>
            </a:pPr>
            <a:r>
              <a:rPr lang="en-US" sz="1400" i="1" dirty="0" smtClean="0"/>
              <a:t>Viewed from the side</a:t>
            </a:r>
          </a:p>
          <a:p>
            <a:pPr>
              <a:buNone/>
            </a:pPr>
            <a:endParaRPr lang="en-US" sz="1400" i="1" dirty="0" smtClean="0"/>
          </a:p>
          <a:p>
            <a:pPr>
              <a:buFont typeface="Arial" pitchFamily="34" charset="0"/>
              <a:buNone/>
            </a:pPr>
            <a:r>
              <a:rPr lang="en-US" sz="1400" i="1" dirty="0" smtClean="0"/>
              <a:t>                           cerebral hemisphere  region of interest</a:t>
            </a:r>
          </a:p>
          <a:p>
            <a:pPr>
              <a:buFont typeface="Arial" pitchFamily="34" charset="0"/>
              <a:buNone/>
            </a:pPr>
            <a:endParaRPr lang="en-US" sz="1400" i="1" dirty="0" smtClean="0"/>
          </a:p>
          <a:p>
            <a:pPr>
              <a:buFont typeface="Arial" pitchFamily="34" charset="0"/>
              <a:buNone/>
            </a:pPr>
            <a:r>
              <a:rPr lang="en-US" sz="1400" i="1" dirty="0" smtClean="0"/>
              <a:t>	</a:t>
            </a:r>
          </a:p>
          <a:p>
            <a:pPr>
              <a:buFont typeface="Arial" pitchFamily="34" charset="0"/>
              <a:buNone/>
            </a:pPr>
            <a:endParaRPr lang="en-US" sz="1400" i="1" dirty="0" smtClean="0"/>
          </a:p>
          <a:p>
            <a:pPr>
              <a:buFont typeface="Arial" pitchFamily="34" charset="0"/>
              <a:buNone/>
            </a:pPr>
            <a:r>
              <a:rPr lang="en-US" sz="1400" i="1" dirty="0" smtClean="0"/>
              <a:t>                           </a:t>
            </a:r>
          </a:p>
        </p:txBody>
      </p:sp>
      <p:sp>
        <p:nvSpPr>
          <p:cNvPr id="49157" name="Text Placeholder 6"/>
          <p:cNvSpPr>
            <a:spLocks noGrp="1"/>
          </p:cNvSpPr>
          <p:nvPr>
            <p:ph type="body" sz="half" idx="2"/>
          </p:nvPr>
        </p:nvSpPr>
        <p:spPr>
          <a:xfrm>
            <a:off x="457200" y="1435100"/>
            <a:ext cx="3657600" cy="5118100"/>
          </a:xfrm>
        </p:spPr>
        <p:txBody>
          <a:bodyPr/>
          <a:lstStyle/>
          <a:p>
            <a:r>
              <a:rPr lang="en-US" sz="1200" dirty="0" smtClean="0"/>
              <a:t>Areas with Greater Activity in Impersonal Dilemmas</a:t>
            </a:r>
          </a:p>
          <a:p>
            <a:endParaRPr lang="en-US" sz="1200" dirty="0" smtClean="0"/>
          </a:p>
          <a:p>
            <a:r>
              <a:rPr lang="en-US" sz="1200" dirty="0" smtClean="0"/>
              <a:t>	                                      </a:t>
            </a:r>
            <a:r>
              <a:rPr lang="en-US" sz="1200" dirty="0" err="1" smtClean="0"/>
              <a:t>Brodmann</a:t>
            </a:r>
            <a:r>
              <a:rPr lang="en-US" sz="1200" dirty="0" smtClean="0"/>
              <a:t>  Areas</a:t>
            </a:r>
          </a:p>
          <a:p>
            <a:endParaRPr lang="en-US" sz="1200" dirty="0" smtClean="0"/>
          </a:p>
          <a:p>
            <a:r>
              <a:rPr lang="en-US" sz="1200" dirty="0" smtClean="0"/>
              <a:t>	</a:t>
            </a:r>
          </a:p>
          <a:p>
            <a:r>
              <a:rPr lang="en-US" sz="1200" dirty="0" err="1" smtClean="0"/>
              <a:t>Dorsolateral</a:t>
            </a:r>
            <a:r>
              <a:rPr lang="en-US" sz="1200" dirty="0" smtClean="0"/>
              <a:t> Prefrontal Cortex               9,  46</a:t>
            </a:r>
          </a:p>
          <a:p>
            <a:endParaRPr lang="en-US" sz="1200" dirty="0" smtClean="0"/>
          </a:p>
          <a:p>
            <a:r>
              <a:rPr lang="en-US" sz="1200" dirty="0" smtClean="0"/>
              <a:t>Inferior Parietal Lobe</a:t>
            </a:r>
          </a:p>
          <a:p>
            <a:endParaRPr lang="en-US" sz="1200" dirty="0" smtClean="0"/>
          </a:p>
          <a:p>
            <a:endParaRPr lang="en-US" sz="1200" dirty="0" smtClean="0"/>
          </a:p>
          <a:p>
            <a:endParaRPr lang="en-US" sz="1200" dirty="0" smtClean="0"/>
          </a:p>
          <a:p>
            <a:endParaRPr lang="en-US" sz="1200" dirty="0" smtClean="0"/>
          </a:p>
          <a:p>
            <a:endParaRPr lang="en-US" sz="1200" dirty="0" smtClean="0"/>
          </a:p>
        </p:txBody>
      </p:sp>
      <p:sp>
        <p:nvSpPr>
          <p:cNvPr id="13" name="Oval 12"/>
          <p:cNvSpPr/>
          <p:nvPr/>
        </p:nvSpPr>
        <p:spPr>
          <a:xfrm>
            <a:off x="4114800" y="990600"/>
            <a:ext cx="381000" cy="381000"/>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Oval 19"/>
          <p:cNvSpPr/>
          <p:nvPr/>
        </p:nvSpPr>
        <p:spPr>
          <a:xfrm>
            <a:off x="4876800" y="1981200"/>
            <a:ext cx="914400" cy="914400"/>
          </a:xfrm>
          <a:prstGeom prst="ellips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8" name="Picture 7" descr="Gray726 Inferior Parietal Lobe.png"/>
          <p:cNvPicPr>
            <a:picLocks noChangeAspect="1"/>
          </p:cNvPicPr>
          <p:nvPr/>
        </p:nvPicPr>
        <p:blipFill>
          <a:blip r:embed="rId4"/>
          <a:stretch>
            <a:fillRect/>
          </a:stretch>
        </p:blipFill>
        <p:spPr>
          <a:xfrm>
            <a:off x="159356" y="3584143"/>
            <a:ext cx="4565476" cy="2642133"/>
          </a:xfrm>
          <a:prstGeom prst="rect">
            <a:avLst/>
          </a:prstGeom>
          <a:effectLst>
            <a:innerShdw blurRad="635000">
              <a:schemeClr val="accent4"/>
            </a:innerShdw>
          </a:effectLst>
        </p:spPr>
      </p:pic>
      <p:sp>
        <p:nvSpPr>
          <p:cNvPr id="9" name="Oval 8"/>
          <p:cNvSpPr/>
          <p:nvPr/>
        </p:nvSpPr>
        <p:spPr>
          <a:xfrm>
            <a:off x="6705600" y="2362200"/>
            <a:ext cx="1066800" cy="762000"/>
          </a:xfrm>
          <a:prstGeom prst="ellipse">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idx="4294967295"/>
          </p:nvPr>
        </p:nvSpPr>
        <p:spPr/>
        <p:txBody>
          <a:bodyPr/>
          <a:lstStyle/>
          <a:p>
            <a:pPr>
              <a:defRPr/>
            </a:pPr>
            <a:r>
              <a:rPr lang="en-US" sz="3200" cap="all" dirty="0" smtClean="0"/>
              <a:t>Phillipa Foot’s Trolley Dilemma</a:t>
            </a:r>
          </a:p>
        </p:txBody>
      </p:sp>
      <p:sp>
        <p:nvSpPr>
          <p:cNvPr id="346115" name="Content Placeholder 2"/>
          <p:cNvSpPr>
            <a:spLocks noGrp="1"/>
          </p:cNvSpPr>
          <p:nvPr>
            <p:ph idx="4294967295"/>
          </p:nvPr>
        </p:nvSpPr>
        <p:spPr/>
        <p:txBody>
          <a:bodyPr/>
          <a:lstStyle/>
          <a:p>
            <a:pPr>
              <a:buFont typeface="Arial" pitchFamily="34" charset="0"/>
              <a:buNone/>
            </a:pPr>
            <a:r>
              <a:rPr lang="en-US" sz="4800" smtClean="0"/>
              <a:t>I</a:t>
            </a:r>
            <a:r>
              <a:rPr lang="en-US" sz="3600" smtClean="0"/>
              <a:t>s it okay </a:t>
            </a:r>
          </a:p>
          <a:p>
            <a:pPr>
              <a:buFont typeface="Arial" pitchFamily="34" charset="0"/>
              <a:buNone/>
            </a:pPr>
            <a:r>
              <a:rPr lang="en-US" sz="3600" smtClean="0"/>
              <a:t>to turn the trolley </a:t>
            </a:r>
          </a:p>
          <a:p>
            <a:pPr>
              <a:buFont typeface="Arial" pitchFamily="34" charset="0"/>
              <a:buNone/>
            </a:pPr>
            <a:r>
              <a:rPr lang="en-US" sz="3600" smtClean="0"/>
              <a:t>in order to save the five people </a:t>
            </a:r>
          </a:p>
          <a:p>
            <a:pPr>
              <a:buFont typeface="Arial" pitchFamily="34" charset="0"/>
              <a:buNone/>
            </a:pPr>
            <a:r>
              <a:rPr lang="en-US" sz="3600" smtClean="0"/>
              <a:t>at the expense of one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2800" dirty="0" smtClean="0">
                <a:solidFill>
                  <a:schemeClr val="accent4">
                    <a:lumMod val="75000"/>
                  </a:schemeClr>
                </a:solidFill>
              </a:rPr>
              <a:t>THE PSYCHOBIOLOGY OF  CONSCIENCE</a:t>
            </a:r>
            <a:endParaRPr lang="en-US" sz="2800" dirty="0"/>
          </a:p>
        </p:txBody>
      </p:sp>
      <p:sp>
        <p:nvSpPr>
          <p:cNvPr id="6147" name="Content Placeholder 2"/>
          <p:cNvSpPr>
            <a:spLocks noGrp="1"/>
          </p:cNvSpPr>
          <p:nvPr>
            <p:ph idx="1"/>
          </p:nvPr>
        </p:nvSpPr>
        <p:spPr/>
        <p:txBody>
          <a:bodyPr/>
          <a:lstStyle/>
          <a:p>
            <a:pPr marL="228600" indent="-228600">
              <a:buFont typeface="Arial" pitchFamily="34" charset="0"/>
              <a:buNone/>
            </a:pPr>
            <a:r>
              <a:rPr lang="de-DE" sz="1600" smtClean="0"/>
              <a:t>On the technical point  contained in this Black Box Warning </a:t>
            </a:r>
          </a:p>
          <a:p>
            <a:pPr marL="228600" indent="-228600">
              <a:buFont typeface="Arial" pitchFamily="34" charset="0"/>
              <a:buNone/>
            </a:pPr>
            <a:r>
              <a:rPr lang="de-DE" sz="2000" smtClean="0"/>
              <a:t>	</a:t>
            </a:r>
            <a:r>
              <a:rPr lang="de-DE" sz="2400" b="1" smtClean="0"/>
              <a:t>but also, on the basis of compelling philosophical considerations,</a:t>
            </a:r>
            <a:endParaRPr lang="en-US" sz="2400" b="1"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sz="3200" smtClean="0"/>
              <a:t>THE CRYING BABY DILEMMA</a:t>
            </a:r>
          </a:p>
        </p:txBody>
      </p:sp>
      <p:sp>
        <p:nvSpPr>
          <p:cNvPr id="51203" name="Content Placeholder 2"/>
          <p:cNvSpPr>
            <a:spLocks noGrp="1"/>
          </p:cNvSpPr>
          <p:nvPr>
            <p:ph idx="1"/>
          </p:nvPr>
        </p:nvSpPr>
        <p:spPr/>
        <p:txBody>
          <a:bodyPr/>
          <a:lstStyle/>
          <a:p>
            <a:pPr>
              <a:buFontTx/>
              <a:buChar char="•"/>
            </a:pPr>
            <a:r>
              <a:rPr lang="en-US" sz="2400" smtClean="0"/>
              <a:t>It is wartime, and you and some of your fellow villagers are hiding from  enemy soldiers in a basement. Your baby starts to cry, and you cover your baby’s mouth to block the sound. </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Title 1"/>
          <p:cNvSpPr>
            <a:spLocks noGrp="1"/>
          </p:cNvSpPr>
          <p:nvPr>
            <p:ph type="title" idx="4294967295"/>
          </p:nvPr>
        </p:nvSpPr>
        <p:spPr/>
        <p:txBody>
          <a:bodyPr/>
          <a:lstStyle/>
          <a:p>
            <a:r>
              <a:rPr lang="en-US" sz="3200" smtClean="0"/>
              <a:t>THE CRYING BABY DILEMMA</a:t>
            </a:r>
          </a:p>
        </p:txBody>
      </p:sp>
      <p:sp>
        <p:nvSpPr>
          <p:cNvPr id="322563" name="Content Placeholder 2"/>
          <p:cNvSpPr>
            <a:spLocks noGrp="1"/>
          </p:cNvSpPr>
          <p:nvPr>
            <p:ph idx="4294967295"/>
          </p:nvPr>
        </p:nvSpPr>
        <p:spPr/>
        <p:txBody>
          <a:bodyPr/>
          <a:lstStyle/>
          <a:p>
            <a:pPr>
              <a:buFontTx/>
              <a:buChar char="•"/>
            </a:pPr>
            <a:r>
              <a:rPr lang="en-US" sz="2400" smtClean="0"/>
              <a:t>It is wartime, and you and some of your fellow villagers are hiding from  enemy soldiers in a basement. Your baby starts to cry, and you cover your baby’s mouth to block the sound. </a:t>
            </a:r>
          </a:p>
          <a:p>
            <a:pPr>
              <a:buFontTx/>
              <a:buChar char="•"/>
            </a:pPr>
            <a:r>
              <a:rPr lang="en-US" sz="2400" smtClean="0"/>
              <a:t>If you remove your hand, your baby will cry loudly, the soldiers will hear, and they will find you and the others and kill everyone they find, including you and your baby. </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Title 1"/>
          <p:cNvSpPr>
            <a:spLocks noGrp="1"/>
          </p:cNvSpPr>
          <p:nvPr>
            <p:ph type="title" idx="4294967295"/>
          </p:nvPr>
        </p:nvSpPr>
        <p:spPr/>
        <p:txBody>
          <a:bodyPr/>
          <a:lstStyle/>
          <a:p>
            <a:r>
              <a:rPr lang="en-US" sz="3200" smtClean="0"/>
              <a:t>THE CRYING BABY DILEMMA</a:t>
            </a:r>
          </a:p>
        </p:txBody>
      </p:sp>
      <p:sp>
        <p:nvSpPr>
          <p:cNvPr id="324611" name="Content Placeholder 2"/>
          <p:cNvSpPr>
            <a:spLocks noGrp="1"/>
          </p:cNvSpPr>
          <p:nvPr>
            <p:ph idx="4294967295"/>
          </p:nvPr>
        </p:nvSpPr>
        <p:spPr/>
        <p:txBody>
          <a:bodyPr/>
          <a:lstStyle/>
          <a:p>
            <a:pPr>
              <a:buFontTx/>
              <a:buChar char="•"/>
            </a:pPr>
            <a:r>
              <a:rPr lang="en-US" sz="2400" smtClean="0"/>
              <a:t>It is wartime, and you and some of your fellow villagers are hiding from  enemy soldiers in a basement. Your baby starts to cry, and you cover your baby’s mouth to block the sound. </a:t>
            </a:r>
          </a:p>
          <a:p>
            <a:pPr>
              <a:buFontTx/>
              <a:buChar char="•"/>
            </a:pPr>
            <a:r>
              <a:rPr lang="en-US" sz="2400" smtClean="0"/>
              <a:t>If you remove your hand, your baby will cry loudly, the soldiers will hear, and they will find you and the others and kill everyone they find, including you and your baby. </a:t>
            </a:r>
          </a:p>
          <a:p>
            <a:pPr>
              <a:buFontTx/>
              <a:buChar char="•"/>
            </a:pPr>
            <a:r>
              <a:rPr lang="en-US" sz="2400" smtClean="0"/>
              <a:t>If you do not remove your hand, your baby will smother to death. </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idx="4294967295"/>
          </p:nvPr>
        </p:nvSpPr>
        <p:spPr/>
        <p:txBody>
          <a:bodyPr/>
          <a:lstStyle/>
          <a:p>
            <a:pPr>
              <a:defRPr/>
            </a:pPr>
            <a:r>
              <a:rPr lang="en-US" sz="3200" cap="all" dirty="0" smtClean="0"/>
              <a:t>The Crying Baby Dilemma</a:t>
            </a:r>
          </a:p>
        </p:txBody>
      </p:sp>
      <p:sp>
        <p:nvSpPr>
          <p:cNvPr id="348163" name="Content Placeholder 2"/>
          <p:cNvSpPr>
            <a:spLocks noGrp="1"/>
          </p:cNvSpPr>
          <p:nvPr>
            <p:ph idx="4294967295"/>
          </p:nvPr>
        </p:nvSpPr>
        <p:spPr/>
        <p:txBody>
          <a:bodyPr/>
          <a:lstStyle/>
          <a:p>
            <a:pPr>
              <a:buFont typeface="Arial" pitchFamily="34" charset="0"/>
              <a:buNone/>
            </a:pPr>
            <a:endParaRPr lang="en-US" sz="2400" smtClean="0"/>
          </a:p>
          <a:p>
            <a:pPr>
              <a:buFont typeface="Arial" pitchFamily="34" charset="0"/>
              <a:buNone/>
            </a:pPr>
            <a:r>
              <a:rPr lang="en-US" sz="2400" smtClean="0"/>
              <a:t> </a:t>
            </a:r>
            <a:r>
              <a:rPr lang="en-US" sz="4800" smtClean="0"/>
              <a:t>I</a:t>
            </a:r>
            <a:r>
              <a:rPr lang="en-US" sz="3600" smtClean="0"/>
              <a:t>s it okay </a:t>
            </a:r>
          </a:p>
          <a:p>
            <a:pPr>
              <a:buFont typeface="Arial" pitchFamily="34" charset="0"/>
              <a:buNone/>
            </a:pPr>
            <a:r>
              <a:rPr lang="en-US" sz="3600" smtClean="0"/>
              <a:t>to smother your baby to death </a:t>
            </a:r>
          </a:p>
          <a:p>
            <a:pPr>
              <a:buFont typeface="Arial" pitchFamily="34" charset="0"/>
              <a:buNone/>
            </a:pPr>
            <a:r>
              <a:rPr lang="en-US" sz="3600" smtClean="0"/>
              <a:t>in order to save yourself </a:t>
            </a:r>
          </a:p>
          <a:p>
            <a:pPr>
              <a:buFont typeface="Arial" pitchFamily="34" charset="0"/>
              <a:buNone/>
            </a:pPr>
            <a:r>
              <a:rPr lang="en-US" sz="3600" smtClean="0"/>
              <a:t>and the other villagers?</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endParaRPr lang="en-US" smtClean="0"/>
          </a:p>
        </p:txBody>
      </p:sp>
      <p:pic>
        <p:nvPicPr>
          <p:cNvPr id="4" name="Content Placeholder 3" descr="cingulateparts.jpg"/>
          <p:cNvPicPr>
            <a:picLocks noGrp="1" noChangeAspect="1"/>
          </p:cNvPicPr>
          <p:nvPr>
            <p:ph idx="1"/>
          </p:nvPr>
        </p:nvPicPr>
        <p:blipFill>
          <a:blip r:embed="rId3">
            <a:duotone>
              <a:schemeClr val="accent2">
                <a:shade val="45000"/>
                <a:satMod val="135000"/>
              </a:schemeClr>
              <a:prstClr val="white"/>
            </a:duotone>
          </a:blip>
          <a:stretch>
            <a:fillRect/>
          </a:stretch>
        </p:blipFill>
        <p:spPr>
          <a:xfrm>
            <a:off x="609600" y="1676400"/>
            <a:ext cx="3306198" cy="2667000"/>
          </a:xfrm>
          <a:ln>
            <a:solidFill>
              <a:schemeClr val="accent1">
                <a:lumMod val="60000"/>
                <a:lumOff val="40000"/>
              </a:schemeClr>
            </a:solidFill>
          </a:ln>
          <a:effectLst>
            <a:innerShdw blurRad="469900">
              <a:schemeClr val="accent2"/>
            </a:innerShdw>
          </a:effectLst>
        </p:spPr>
      </p:pic>
      <p:pic>
        <p:nvPicPr>
          <p:cNvPr id="5" name="Picture 4" descr="800px-Gray726-Brodman.png"/>
          <p:cNvPicPr>
            <a:picLocks noChangeAspect="1"/>
          </p:cNvPicPr>
          <p:nvPr/>
        </p:nvPicPr>
        <p:blipFill>
          <a:blip r:embed="rId4">
            <a:duotone>
              <a:schemeClr val="accent4">
                <a:shade val="45000"/>
                <a:satMod val="135000"/>
              </a:schemeClr>
              <a:prstClr val="white"/>
            </a:duotone>
          </a:blip>
          <a:stretch>
            <a:fillRect/>
          </a:stretch>
        </p:blipFill>
        <p:spPr>
          <a:xfrm>
            <a:off x="4191000" y="2743200"/>
            <a:ext cx="4445001" cy="3333751"/>
          </a:xfrm>
          <a:prstGeom prst="rect">
            <a:avLst/>
          </a:prstGeom>
          <a:effectLst>
            <a:innerShdw blurRad="635000">
              <a:schemeClr val="accent4"/>
            </a:innerShdw>
          </a:effectLst>
        </p:spPr>
      </p:pic>
      <p:sp>
        <p:nvSpPr>
          <p:cNvPr id="6" name="Oval 5"/>
          <p:cNvSpPr/>
          <p:nvPr/>
        </p:nvSpPr>
        <p:spPr>
          <a:xfrm rot="20002188">
            <a:off x="4513263" y="3654425"/>
            <a:ext cx="971550" cy="838200"/>
          </a:xfrm>
          <a:prstGeom prst="ellipse">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6"/>
          <p:cNvSpPr/>
          <p:nvPr/>
        </p:nvSpPr>
        <p:spPr>
          <a:xfrm>
            <a:off x="914400" y="2743200"/>
            <a:ext cx="685800" cy="685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7"/>
          <p:cNvSpPr/>
          <p:nvPr/>
        </p:nvSpPr>
        <p:spPr>
          <a:xfrm>
            <a:off x="6705600" y="3962400"/>
            <a:ext cx="1066800" cy="762000"/>
          </a:xfrm>
          <a:prstGeom prst="ellipse">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457200" y="274638"/>
            <a:ext cx="8458200" cy="1173162"/>
          </a:xfrm>
          <a:gradFill rotWithShape="1">
            <a:gsLst>
              <a:gs pos="0">
                <a:srgbClr val="B196D2"/>
              </a:gs>
              <a:gs pos="50000">
                <a:srgbClr val="CFC0E2"/>
              </a:gs>
              <a:gs pos="100000">
                <a:srgbClr val="E7E1F0"/>
              </a:gs>
            </a:gsLst>
            <a:lin ang="18900000" scaled="1"/>
          </a:gradFill>
        </p:spPr>
        <p:txBody>
          <a:bodyPr/>
          <a:lstStyle/>
          <a:p>
            <a:r>
              <a:rPr lang="en-US" sz="3200" smtClean="0"/>
              <a:t>Moll et al (2001)</a:t>
            </a:r>
          </a:p>
        </p:txBody>
      </p:sp>
      <p:sp>
        <p:nvSpPr>
          <p:cNvPr id="3" name="Content Placeholder 2"/>
          <p:cNvSpPr>
            <a:spLocks noGrp="1"/>
          </p:cNvSpPr>
          <p:nvPr>
            <p:ph sz="half" idx="1"/>
          </p:nvPr>
        </p:nvSpPr>
        <p:spPr>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r="100000" b="100000"/>
            </a:path>
            <a:tileRect l="-100000" t="-100000"/>
          </a:gradFill>
          <a:ln/>
        </p:spPr>
        <p:txBody>
          <a:bodyPr rtlCol="0">
            <a:normAutofit/>
          </a:bodyPr>
          <a:lstStyle/>
          <a:p>
            <a:pPr fontAlgn="auto">
              <a:spcAft>
                <a:spcPts val="0"/>
              </a:spcAft>
              <a:defRPr/>
            </a:pPr>
            <a:r>
              <a:rPr lang="en-US" dirty="0" smtClean="0"/>
              <a:t>Old people are useless</a:t>
            </a:r>
          </a:p>
          <a:p>
            <a:pPr fontAlgn="auto">
              <a:spcAft>
                <a:spcPts val="0"/>
              </a:spcAft>
              <a:defRPr/>
            </a:pPr>
            <a:r>
              <a:rPr lang="en-US" dirty="0" smtClean="0"/>
              <a:t>Every human being has the right to live</a:t>
            </a:r>
          </a:p>
          <a:p>
            <a:pPr fontAlgn="auto">
              <a:spcAft>
                <a:spcPts val="0"/>
              </a:spcAft>
              <a:defRPr/>
            </a:pPr>
            <a:r>
              <a:rPr lang="en-US" dirty="0" smtClean="0"/>
              <a:t>We break the law when necessary</a:t>
            </a:r>
            <a:endParaRPr lang="en-US" dirty="0"/>
          </a:p>
        </p:txBody>
      </p:sp>
      <p:sp>
        <p:nvSpPr>
          <p:cNvPr id="53254" name="Content Placeholder 3"/>
          <p:cNvSpPr>
            <a:spLocks noGrp="1"/>
          </p:cNvSpPr>
          <p:nvPr>
            <p:ph sz="half" idx="2"/>
          </p:nvPr>
        </p:nvSpPr>
        <p:spPr>
          <a:gradFill rotWithShape="1">
            <a:gsLst>
              <a:gs pos="0">
                <a:srgbClr val="B196D2"/>
              </a:gs>
              <a:gs pos="50000">
                <a:srgbClr val="CFC0E2"/>
              </a:gs>
              <a:gs pos="100000">
                <a:srgbClr val="E7E1F0"/>
              </a:gs>
            </a:gsLst>
            <a:lin ang="13500000" scaled="1"/>
          </a:gradFill>
        </p:spPr>
        <p:txBody>
          <a:bodyPr/>
          <a:lstStyle/>
          <a:p>
            <a:r>
              <a:rPr lang="en-US" smtClean="0"/>
              <a:t>Stones are made of water</a:t>
            </a:r>
          </a:p>
          <a:p>
            <a:r>
              <a:rPr lang="en-US" smtClean="0"/>
              <a:t>Telephones never ring</a:t>
            </a:r>
          </a:p>
          <a:p>
            <a:r>
              <a:rPr lang="en-US" smtClean="0"/>
              <a:t>Every text has words</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3"/>
          <p:cNvSpPr>
            <a:spLocks noGrp="1"/>
          </p:cNvSpPr>
          <p:nvPr>
            <p:ph type="title"/>
          </p:nvPr>
        </p:nvSpPr>
        <p:spPr/>
        <p:txBody>
          <a:bodyPr/>
          <a:lstStyle/>
          <a:p>
            <a:r>
              <a:rPr lang="en-US" sz="1600" smtClean="0"/>
              <a:t>Brain Regions of Interest </a:t>
            </a:r>
            <a:br>
              <a:rPr lang="en-US" sz="1600" smtClean="0"/>
            </a:br>
            <a:r>
              <a:rPr lang="en-US" sz="1600" smtClean="0"/>
              <a:t>in </a:t>
            </a:r>
            <a:br>
              <a:rPr lang="en-US" sz="1600" smtClean="0"/>
            </a:br>
            <a:r>
              <a:rPr lang="en-US" sz="1600" smtClean="0"/>
              <a:t>Moral Judgment Tasks</a:t>
            </a:r>
          </a:p>
        </p:txBody>
      </p:sp>
      <p:sp>
        <p:nvSpPr>
          <p:cNvPr id="54275" name="Content Placeholder 5"/>
          <p:cNvSpPr>
            <a:spLocks noGrp="1"/>
          </p:cNvSpPr>
          <p:nvPr>
            <p:ph idx="1"/>
          </p:nvPr>
        </p:nvSpPr>
        <p:spPr>
          <a:xfrm>
            <a:off x="3429000" y="304800"/>
            <a:ext cx="5257800" cy="5821363"/>
          </a:xfrm>
        </p:spPr>
        <p:txBody>
          <a:bodyPr/>
          <a:lstStyle/>
          <a:p>
            <a:pPr>
              <a:buFont typeface="Arial" pitchFamily="34" charset="0"/>
              <a:buNone/>
            </a:pPr>
            <a:r>
              <a:rPr lang="en-US" sz="1400" i="1" dirty="0" smtClean="0"/>
              <a:t>Lateral surface of the (left) cerebral hemisphere . </a:t>
            </a:r>
          </a:p>
          <a:p>
            <a:pPr>
              <a:buFont typeface="Arial" pitchFamily="34" charset="0"/>
              <a:buNone/>
            </a:pPr>
            <a:r>
              <a:rPr lang="en-US" sz="1400" i="1" dirty="0" smtClean="0"/>
              <a:t>Viewed from the side</a:t>
            </a:r>
          </a:p>
          <a:p>
            <a:endParaRPr lang="en-US" sz="1400" i="1" dirty="0" smtClean="0"/>
          </a:p>
          <a:p>
            <a:pPr>
              <a:buFont typeface="Arial" pitchFamily="34" charset="0"/>
              <a:buNone/>
            </a:pPr>
            <a:r>
              <a:rPr lang="en-US" sz="1400" i="1" dirty="0" smtClean="0"/>
              <a:t>                          left cerebral hemisphere  region of interest</a:t>
            </a:r>
          </a:p>
          <a:p>
            <a:pPr>
              <a:buFont typeface="Arial" pitchFamily="34" charset="0"/>
              <a:buNone/>
            </a:pPr>
            <a:endParaRPr lang="en-US" sz="1400" i="1" dirty="0" smtClean="0"/>
          </a:p>
          <a:p>
            <a:pPr>
              <a:buFont typeface="Arial" pitchFamily="34" charset="0"/>
              <a:buNone/>
            </a:pPr>
            <a:r>
              <a:rPr lang="en-US" sz="1400" i="1" dirty="0" smtClean="0"/>
              <a:t>	                 corresponding region right hemisphere</a:t>
            </a:r>
          </a:p>
          <a:p>
            <a:pPr>
              <a:buFont typeface="Arial" pitchFamily="34" charset="0"/>
              <a:buNone/>
            </a:pPr>
            <a:endParaRPr lang="en-US" sz="1400" i="1" dirty="0" smtClean="0"/>
          </a:p>
          <a:p>
            <a:pPr>
              <a:buFont typeface="Arial" pitchFamily="34" charset="0"/>
              <a:buNone/>
            </a:pPr>
            <a:r>
              <a:rPr lang="en-US" sz="1400" i="1" dirty="0" smtClean="0"/>
              <a:t>                           bilateral  activity</a:t>
            </a:r>
          </a:p>
        </p:txBody>
      </p:sp>
      <p:sp>
        <p:nvSpPr>
          <p:cNvPr id="7" name="Text Placeholder 6"/>
          <p:cNvSpPr>
            <a:spLocks noGrp="1"/>
          </p:cNvSpPr>
          <p:nvPr>
            <p:ph type="body" sz="half" idx="2"/>
          </p:nvPr>
        </p:nvSpPr>
        <p:spPr>
          <a:xfrm>
            <a:off x="457200" y="1435100"/>
            <a:ext cx="3200400" cy="5118100"/>
          </a:xfrm>
        </p:spPr>
        <p:txBody>
          <a:bodyPr>
            <a:normAutofit/>
          </a:bodyPr>
          <a:lstStyle/>
          <a:p>
            <a:pPr>
              <a:lnSpc>
                <a:spcPct val="90000"/>
              </a:lnSpc>
            </a:pPr>
            <a:r>
              <a:rPr lang="en-US" sz="1200" dirty="0" err="1" smtClean="0"/>
              <a:t>Frontopolar</a:t>
            </a:r>
            <a:r>
              <a:rPr lang="en-US" sz="1200" dirty="0" smtClean="0"/>
              <a:t> and anterior Temporal Cortex</a:t>
            </a:r>
          </a:p>
          <a:p>
            <a:pPr>
              <a:lnSpc>
                <a:spcPct val="90000"/>
              </a:lnSpc>
            </a:pPr>
            <a:endParaRPr lang="en-US" sz="1200" dirty="0" smtClean="0"/>
          </a:p>
          <a:p>
            <a:pPr>
              <a:lnSpc>
                <a:spcPct val="90000"/>
              </a:lnSpc>
            </a:pPr>
            <a:r>
              <a:rPr lang="en-US" sz="1200" dirty="0" smtClean="0"/>
              <a:t>		 </a:t>
            </a:r>
            <a:r>
              <a:rPr lang="en-US" sz="1200" dirty="0" err="1" smtClean="0"/>
              <a:t>Brodmann</a:t>
            </a:r>
            <a:r>
              <a:rPr lang="en-US" sz="1200" dirty="0" smtClean="0"/>
              <a:t>  Areas</a:t>
            </a:r>
          </a:p>
          <a:p>
            <a:pPr>
              <a:lnSpc>
                <a:spcPct val="90000"/>
              </a:lnSpc>
            </a:pPr>
            <a:r>
              <a:rPr lang="en-US" sz="1200" dirty="0" smtClean="0"/>
              <a:t>Left hemisphere</a:t>
            </a:r>
          </a:p>
          <a:p>
            <a:pPr>
              <a:lnSpc>
                <a:spcPct val="90000"/>
              </a:lnSpc>
            </a:pPr>
            <a:r>
              <a:rPr lang="en-US" sz="1200" dirty="0" smtClean="0"/>
              <a:t>	</a:t>
            </a:r>
          </a:p>
          <a:p>
            <a:pPr>
              <a:lnSpc>
                <a:spcPct val="90000"/>
              </a:lnSpc>
            </a:pPr>
            <a:r>
              <a:rPr lang="en-US" sz="800" dirty="0" err="1" smtClean="0"/>
              <a:t>Frontopolar</a:t>
            </a:r>
            <a:r>
              <a:rPr lang="en-US" sz="800" dirty="0" smtClean="0"/>
              <a:t> cortex (FPC)</a:t>
            </a:r>
            <a:r>
              <a:rPr lang="en-US" sz="1200" dirty="0" smtClean="0"/>
              <a:t>	          10*</a:t>
            </a:r>
          </a:p>
          <a:p>
            <a:pPr>
              <a:lnSpc>
                <a:spcPct val="90000"/>
              </a:lnSpc>
            </a:pPr>
            <a:r>
              <a:rPr lang="en-US" sz="800" dirty="0" smtClean="0"/>
              <a:t>Orbital division of inferior frontal </a:t>
            </a:r>
            <a:r>
              <a:rPr lang="en-US" sz="800" dirty="0" err="1" smtClean="0"/>
              <a:t>gyrus</a:t>
            </a:r>
            <a:r>
              <a:rPr lang="en-US" sz="800" dirty="0" smtClean="0"/>
              <a:t> </a:t>
            </a:r>
            <a:r>
              <a:rPr lang="en-US" sz="1200" dirty="0" smtClean="0"/>
              <a:t>	          46*</a:t>
            </a:r>
          </a:p>
          <a:p>
            <a:pPr>
              <a:lnSpc>
                <a:spcPct val="90000"/>
              </a:lnSpc>
            </a:pPr>
            <a:r>
              <a:rPr lang="en-US" sz="800" dirty="0" err="1" smtClean="0"/>
              <a:t>Precuneus</a:t>
            </a:r>
            <a:r>
              <a:rPr lang="en-US" sz="1200" dirty="0" smtClean="0"/>
              <a:t>	                                     7*</a:t>
            </a:r>
          </a:p>
          <a:p>
            <a:pPr>
              <a:lnSpc>
                <a:spcPct val="90000"/>
              </a:lnSpc>
            </a:pPr>
            <a:endParaRPr lang="en-US" sz="800" dirty="0" smtClean="0"/>
          </a:p>
          <a:p>
            <a:pPr>
              <a:lnSpc>
                <a:spcPct val="90000"/>
              </a:lnSpc>
            </a:pPr>
            <a:r>
              <a:rPr lang="en-US" sz="800" dirty="0" smtClean="0"/>
              <a:t>Posterior  external  </a:t>
            </a:r>
            <a:r>
              <a:rPr lang="en-US" sz="800" dirty="0" err="1" smtClean="0"/>
              <a:t>Globus</a:t>
            </a:r>
            <a:r>
              <a:rPr lang="en-US" sz="800" dirty="0" smtClean="0"/>
              <a:t> </a:t>
            </a:r>
            <a:r>
              <a:rPr lang="en-US" sz="800" dirty="0" err="1" smtClean="0"/>
              <a:t>Pallidus</a:t>
            </a:r>
            <a:r>
              <a:rPr lang="en-US" sz="800" dirty="0" smtClean="0"/>
              <a:t>                       not shown</a:t>
            </a:r>
          </a:p>
          <a:p>
            <a:pPr>
              <a:lnSpc>
                <a:spcPct val="90000"/>
              </a:lnSpc>
            </a:pPr>
            <a:endParaRPr lang="en-US" sz="1200" dirty="0" smtClean="0"/>
          </a:p>
          <a:p>
            <a:pPr>
              <a:lnSpc>
                <a:spcPct val="90000"/>
              </a:lnSpc>
            </a:pPr>
            <a:r>
              <a:rPr lang="en-US" sz="1200" dirty="0" smtClean="0"/>
              <a:t>Right hemisphere</a:t>
            </a:r>
          </a:p>
          <a:p>
            <a:pPr>
              <a:lnSpc>
                <a:spcPct val="90000"/>
              </a:lnSpc>
            </a:pPr>
            <a:r>
              <a:rPr lang="en-US" dirty="0" smtClean="0"/>
              <a:t>	</a:t>
            </a:r>
            <a:endParaRPr lang="en-US" sz="1200" dirty="0" smtClean="0"/>
          </a:p>
          <a:p>
            <a:pPr>
              <a:lnSpc>
                <a:spcPct val="90000"/>
              </a:lnSpc>
            </a:pPr>
            <a:r>
              <a:rPr lang="en-US" sz="800" dirty="0" err="1" smtClean="0"/>
              <a:t>Frontopolar</a:t>
            </a:r>
            <a:r>
              <a:rPr lang="en-US" sz="800" dirty="0" smtClean="0"/>
              <a:t> cortex</a:t>
            </a:r>
            <a:r>
              <a:rPr lang="en-US" sz="1200" dirty="0" smtClean="0"/>
              <a:t>	                                 10*</a:t>
            </a:r>
          </a:p>
          <a:p>
            <a:pPr>
              <a:lnSpc>
                <a:spcPct val="90000"/>
              </a:lnSpc>
            </a:pPr>
            <a:r>
              <a:rPr lang="en-US" sz="800" dirty="0" smtClean="0"/>
              <a:t>Temporal pole  and cortex                                         </a:t>
            </a:r>
            <a:r>
              <a:rPr lang="en-US" sz="1200" dirty="0" smtClean="0"/>
              <a:t>21, 22, 38</a:t>
            </a:r>
          </a:p>
          <a:p>
            <a:pPr>
              <a:lnSpc>
                <a:spcPct val="90000"/>
              </a:lnSpc>
            </a:pPr>
            <a:r>
              <a:rPr lang="en-US" sz="800" dirty="0" smtClean="0"/>
              <a:t>Posterior superior temporal </a:t>
            </a:r>
            <a:r>
              <a:rPr lang="en-US" sz="800" dirty="0" err="1" smtClean="0"/>
              <a:t>sulcus</a:t>
            </a:r>
            <a:r>
              <a:rPr lang="en-US" sz="800" dirty="0" smtClean="0"/>
              <a:t>                          </a:t>
            </a:r>
            <a:r>
              <a:rPr lang="en-US" sz="1200" dirty="0" smtClean="0"/>
              <a:t>22,39</a:t>
            </a:r>
          </a:p>
          <a:p>
            <a:pPr>
              <a:lnSpc>
                <a:spcPct val="90000"/>
              </a:lnSpc>
            </a:pPr>
            <a:endParaRPr lang="en-US" sz="1200" dirty="0" smtClean="0"/>
          </a:p>
          <a:p>
            <a:pPr>
              <a:lnSpc>
                <a:spcPct val="90000"/>
              </a:lnSpc>
            </a:pPr>
            <a:r>
              <a:rPr lang="en-US" sz="1200" dirty="0" smtClean="0"/>
              <a:t>Bilateral</a:t>
            </a:r>
          </a:p>
          <a:p>
            <a:pPr>
              <a:lnSpc>
                <a:spcPct val="90000"/>
              </a:lnSpc>
            </a:pPr>
            <a:r>
              <a:rPr lang="en-US" sz="800" dirty="0" smtClean="0"/>
              <a:t>Medial frontal </a:t>
            </a:r>
            <a:r>
              <a:rPr lang="en-US" sz="800" dirty="0" err="1" smtClean="0"/>
              <a:t>gyrus</a:t>
            </a:r>
            <a:r>
              <a:rPr lang="en-US" sz="800" dirty="0" smtClean="0"/>
              <a:t>                                                     </a:t>
            </a:r>
            <a:r>
              <a:rPr lang="en-US" sz="1200" dirty="0" smtClean="0"/>
              <a:t>9,10</a:t>
            </a:r>
          </a:p>
          <a:p>
            <a:pPr>
              <a:lnSpc>
                <a:spcPct val="90000"/>
              </a:lnSpc>
            </a:pPr>
            <a:endParaRPr lang="en-US" sz="1200" dirty="0" smtClean="0"/>
          </a:p>
          <a:p>
            <a:pPr>
              <a:lnSpc>
                <a:spcPct val="90000"/>
              </a:lnSpc>
            </a:pPr>
            <a:r>
              <a:rPr lang="en-US" sz="1200" dirty="0" smtClean="0"/>
              <a:t>Cerebellum</a:t>
            </a:r>
          </a:p>
          <a:p>
            <a:pPr>
              <a:lnSpc>
                <a:spcPct val="90000"/>
              </a:lnSpc>
            </a:pPr>
            <a:r>
              <a:rPr lang="en-US" sz="800" dirty="0" smtClean="0"/>
              <a:t>Right </a:t>
            </a:r>
            <a:r>
              <a:rPr lang="en-US" sz="800" dirty="0" err="1" smtClean="0"/>
              <a:t>dorsolateral</a:t>
            </a:r>
            <a:r>
              <a:rPr lang="en-US" sz="800" dirty="0" smtClean="0"/>
              <a:t> </a:t>
            </a:r>
            <a:r>
              <a:rPr lang="en-US" sz="800" dirty="0" err="1" smtClean="0"/>
              <a:t>cerebellar</a:t>
            </a:r>
            <a:r>
              <a:rPr lang="en-US" sz="800" dirty="0" smtClean="0"/>
              <a:t> cortex                            not shown</a:t>
            </a:r>
          </a:p>
          <a:p>
            <a:pPr>
              <a:lnSpc>
                <a:spcPct val="90000"/>
              </a:lnSpc>
            </a:pPr>
            <a:endParaRPr lang="en-US" sz="800" dirty="0" smtClean="0"/>
          </a:p>
          <a:p>
            <a:pPr>
              <a:lnSpc>
                <a:spcPct val="90000"/>
              </a:lnSpc>
            </a:pPr>
            <a:r>
              <a:rPr lang="en-US" sz="800" dirty="0" smtClean="0"/>
              <a:t>* Areas in which activities  were unchanged when adjustments were made for emotional valence.</a:t>
            </a:r>
            <a:r>
              <a:rPr lang="en-US" sz="1200" dirty="0" smtClean="0"/>
              <a:t>	</a:t>
            </a:r>
          </a:p>
          <a:p>
            <a:pPr>
              <a:lnSpc>
                <a:spcPct val="90000"/>
              </a:lnSpc>
            </a:pPr>
            <a:endParaRPr lang="en-US" sz="1200" dirty="0" smtClean="0"/>
          </a:p>
        </p:txBody>
      </p:sp>
      <p:pic>
        <p:nvPicPr>
          <p:cNvPr id="54277" name="Picture 4" descr="800px-Gray726-Brodman.JPG"/>
          <p:cNvPicPr>
            <a:picLocks noChangeAspect="1"/>
          </p:cNvPicPr>
          <p:nvPr/>
        </p:nvPicPr>
        <p:blipFill>
          <a:blip r:embed="rId3"/>
          <a:srcRect/>
          <a:stretch>
            <a:fillRect/>
          </a:stretch>
        </p:blipFill>
        <p:spPr bwMode="auto">
          <a:xfrm>
            <a:off x="3581400" y="2362200"/>
            <a:ext cx="4800600" cy="3600450"/>
          </a:xfrm>
          <a:prstGeom prst="rect">
            <a:avLst/>
          </a:prstGeom>
          <a:noFill/>
          <a:ln w="9525">
            <a:noFill/>
            <a:miter lim="800000"/>
            <a:headEnd/>
            <a:tailEnd/>
          </a:ln>
        </p:spPr>
      </p:pic>
      <p:sp>
        <p:nvSpPr>
          <p:cNvPr id="8" name="Oval 7"/>
          <p:cNvSpPr/>
          <p:nvPr/>
        </p:nvSpPr>
        <p:spPr>
          <a:xfrm>
            <a:off x="6858000" y="3124200"/>
            <a:ext cx="762000" cy="685800"/>
          </a:xfrm>
          <a:prstGeom prst="ellipse">
            <a:avLst/>
          </a:prstGeom>
          <a:solidFill>
            <a:srgbClr val="00B0F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Oval 8"/>
          <p:cNvSpPr/>
          <p:nvPr/>
        </p:nvSpPr>
        <p:spPr>
          <a:xfrm>
            <a:off x="4343400" y="3505200"/>
            <a:ext cx="457200" cy="609600"/>
          </a:xfrm>
          <a:prstGeom prst="ellipse">
            <a:avLst/>
          </a:prstGeom>
          <a:solidFill>
            <a:srgbClr val="00B0F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Oval 10"/>
          <p:cNvSpPr/>
          <p:nvPr/>
        </p:nvSpPr>
        <p:spPr>
          <a:xfrm>
            <a:off x="4648200" y="4648200"/>
            <a:ext cx="914400" cy="914400"/>
          </a:xfrm>
          <a:prstGeom prst="ellipse">
            <a:avLst/>
          </a:prstGeom>
          <a:solidFill>
            <a:srgbClr val="FF00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Oval 11"/>
          <p:cNvSpPr/>
          <p:nvPr/>
        </p:nvSpPr>
        <p:spPr>
          <a:xfrm rot="20305183">
            <a:off x="5746750" y="4545013"/>
            <a:ext cx="1600200" cy="473075"/>
          </a:xfrm>
          <a:prstGeom prst="ellipse">
            <a:avLst/>
          </a:prstGeom>
          <a:solidFill>
            <a:srgbClr val="FF00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Oval 12"/>
          <p:cNvSpPr/>
          <p:nvPr/>
        </p:nvSpPr>
        <p:spPr>
          <a:xfrm>
            <a:off x="4038600" y="990600"/>
            <a:ext cx="381000" cy="381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Oval 14"/>
          <p:cNvSpPr/>
          <p:nvPr/>
        </p:nvSpPr>
        <p:spPr>
          <a:xfrm>
            <a:off x="4038600" y="1447800"/>
            <a:ext cx="381000" cy="3810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16" name="Oval 15"/>
          <p:cNvSpPr/>
          <p:nvPr/>
        </p:nvSpPr>
        <p:spPr>
          <a:xfrm rot="1827568">
            <a:off x="3762375" y="3059113"/>
            <a:ext cx="762000" cy="1524000"/>
          </a:xfrm>
          <a:prstGeom prst="ellipse">
            <a:avLst/>
          </a:prstGeom>
          <a:solidFill>
            <a:srgbClr val="7030A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Oval 16"/>
          <p:cNvSpPr/>
          <p:nvPr/>
        </p:nvSpPr>
        <p:spPr>
          <a:xfrm>
            <a:off x="4038600" y="1905000"/>
            <a:ext cx="381000" cy="38100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19" name="Oval 18"/>
          <p:cNvSpPr/>
          <p:nvPr/>
        </p:nvSpPr>
        <p:spPr>
          <a:xfrm>
            <a:off x="6934200" y="3810000"/>
            <a:ext cx="609600" cy="685800"/>
          </a:xfrm>
          <a:prstGeom prst="ellipse">
            <a:avLst/>
          </a:prstGeom>
          <a:solidFill>
            <a:srgbClr val="FF00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gradFill flip="none" rotWithShape="1">
            <a:gsLst>
              <a:gs pos="0">
                <a:schemeClr val="accent4">
                  <a:tint val="66000"/>
                  <a:satMod val="160000"/>
                </a:schemeClr>
              </a:gs>
              <a:gs pos="50000">
                <a:schemeClr val="accent4">
                  <a:tint val="44500"/>
                  <a:satMod val="160000"/>
                </a:schemeClr>
              </a:gs>
              <a:gs pos="100000">
                <a:schemeClr val="accent4">
                  <a:tint val="23500"/>
                  <a:satMod val="160000"/>
                </a:schemeClr>
              </a:gs>
            </a:gsLst>
            <a:lin ang="2700000" scaled="1"/>
            <a:tileRect/>
          </a:gradFill>
        </p:spPr>
        <p:txBody>
          <a:bodyPr rtlCol="0">
            <a:normAutofit/>
          </a:bodyPr>
          <a:lstStyle/>
          <a:p>
            <a:pPr fontAlgn="auto">
              <a:spcAft>
                <a:spcPts val="0"/>
              </a:spcAft>
              <a:buFont typeface="Arial" pitchFamily="34" charset="0"/>
              <a:buNone/>
              <a:defRPr/>
            </a:pPr>
            <a:r>
              <a:rPr lang="en-US" sz="2400" dirty="0" smtClean="0"/>
              <a:t>Prototypes in Moral Deliberations</a:t>
            </a:r>
          </a:p>
          <a:p>
            <a:pPr fontAlgn="auto">
              <a:spcAft>
                <a:spcPts val="0"/>
              </a:spcAft>
              <a:defRPr/>
            </a:pPr>
            <a:r>
              <a:rPr lang="en-US" sz="1400" dirty="0" smtClean="0"/>
              <a:t>Represent experientially basic types of situations</a:t>
            </a:r>
          </a:p>
          <a:p>
            <a:pPr fontAlgn="auto">
              <a:spcAft>
                <a:spcPts val="0"/>
              </a:spcAft>
              <a:defRPr/>
            </a:pPr>
            <a:r>
              <a:rPr lang="en-US" sz="1400" dirty="0" smtClean="0"/>
              <a:t>Carry with them the affective dimensions of the concrete situations in which they arise</a:t>
            </a:r>
          </a:p>
          <a:p>
            <a:pPr fontAlgn="auto">
              <a:spcAft>
                <a:spcPts val="0"/>
              </a:spcAft>
              <a:defRPr/>
            </a:pPr>
            <a:r>
              <a:rPr lang="en-US" sz="1400" dirty="0" smtClean="0"/>
              <a:t>Are malleable and flexible</a:t>
            </a:r>
          </a:p>
          <a:p>
            <a:pPr fontAlgn="auto">
              <a:spcAft>
                <a:spcPts val="0"/>
              </a:spcAft>
              <a:defRPr/>
            </a:pPr>
            <a:r>
              <a:rPr lang="en-US" sz="1400" dirty="0" smtClean="0"/>
              <a:t>Have meaning, point, and force that depend on the various narrative contexts in which they are embedded</a:t>
            </a:r>
          </a:p>
          <a:p>
            <a:pPr fontAlgn="auto">
              <a:spcAft>
                <a:spcPts val="0"/>
              </a:spcAft>
              <a:defRPr/>
            </a:pPr>
            <a:r>
              <a:rPr lang="en-US" sz="1400" dirty="0" smtClean="0"/>
              <a:t>Will be the basis for whatever moral principals we have</a:t>
            </a:r>
          </a:p>
          <a:p>
            <a:pPr fontAlgn="auto">
              <a:spcAft>
                <a:spcPts val="0"/>
              </a:spcAft>
              <a:defRPr/>
            </a:pPr>
            <a:r>
              <a:rPr lang="en-US" sz="1400" dirty="0" smtClean="0"/>
              <a:t>In their imaginative use play a central part of our moral development </a:t>
            </a:r>
          </a:p>
          <a:p>
            <a:pPr fontAlgn="auto">
              <a:spcAft>
                <a:spcPts val="0"/>
              </a:spcAft>
              <a:buFont typeface="Arial" pitchFamily="34" charset="0"/>
              <a:buNone/>
              <a:defRPr/>
            </a:pPr>
            <a:r>
              <a:rPr lang="en-US" sz="2000" dirty="0" smtClean="0"/>
              <a:t>	</a:t>
            </a:r>
          </a:p>
          <a:p>
            <a:pPr fontAlgn="auto">
              <a:spcAft>
                <a:spcPts val="0"/>
              </a:spcAft>
              <a:buFont typeface="Arial" pitchFamily="34" charset="0"/>
              <a:buNone/>
              <a:defRPr/>
            </a:pPr>
            <a:r>
              <a:rPr lang="en-US" sz="2000" dirty="0" smtClean="0"/>
              <a:t>	</a:t>
            </a:r>
          </a:p>
          <a:p>
            <a:pPr fontAlgn="auto">
              <a:spcAft>
                <a:spcPts val="0"/>
              </a:spcAft>
              <a:buFont typeface="Arial" pitchFamily="34" charset="0"/>
              <a:buNone/>
              <a:defRPr/>
            </a:pPr>
            <a:endParaRPr lang="en-US" sz="2000" dirty="0" smtClean="0"/>
          </a:p>
          <a:p>
            <a:pPr fontAlgn="auto">
              <a:spcAft>
                <a:spcPts val="0"/>
              </a:spcAft>
              <a:buFont typeface="Arial" pitchFamily="34" charset="0"/>
              <a:buNone/>
              <a:defRPr/>
            </a:pPr>
            <a:r>
              <a:rPr lang="en-US" sz="1400" dirty="0" smtClean="0"/>
              <a:t>Mark  Johnson (1993): </a:t>
            </a:r>
            <a:r>
              <a:rPr lang="en-US" sz="1400" b="1" dirty="0" smtClean="0"/>
              <a:t>Moral Imagination</a:t>
            </a:r>
            <a:r>
              <a:rPr lang="en-US" sz="1400" dirty="0" smtClean="0"/>
              <a:t>, University of Chicago Press, Chicago.</a:t>
            </a:r>
          </a:p>
          <a:p>
            <a:pPr fontAlgn="auto">
              <a:spcAft>
                <a:spcPts val="0"/>
              </a:spcAft>
              <a:defRPr/>
            </a:pPr>
            <a:endParaRPr lang="en-US" sz="2800" dirty="0" smtClean="0"/>
          </a:p>
          <a:p>
            <a:pPr fontAlgn="auto">
              <a:spcAft>
                <a:spcPts val="0"/>
              </a:spcAft>
              <a:defRPr/>
            </a:pPr>
            <a:endParaRPr lang="en-US" sz="2400"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7620000" cy="1077913"/>
          </a:xfrm>
          <a:prstGeom prst="rect">
            <a:avLst/>
          </a:prstGeom>
          <a:noFill/>
          <a:ln w="9525">
            <a:noFill/>
            <a:miter lim="800000"/>
            <a:headEnd/>
            <a:tailEnd/>
          </a:ln>
          <a:effectLst/>
        </p:spPr>
        <p:txBody>
          <a:bodyPr anchor="ctr">
            <a:spAutoFit/>
          </a:bodyPr>
          <a:lstStyle/>
          <a:p>
            <a:pPr>
              <a:tabLst>
                <a:tab pos="2971800" algn="ctr"/>
                <a:tab pos="5943600" algn="r"/>
              </a:tabLst>
              <a:defRPr/>
            </a:pPr>
            <a:r>
              <a:rPr lang="en-US" sz="3200" b="1" cap="all" dirty="0">
                <a:solidFill>
                  <a:schemeClr val="accent4">
                    <a:lumMod val="75000"/>
                  </a:schemeClr>
                </a:solidFill>
                <a:latin typeface="Calibri" pitchFamily="34" charset="0"/>
                <a:ea typeface="Calibri" pitchFamily="34" charset="0"/>
                <a:cs typeface="Times New Roman" pitchFamily="18" charset="0"/>
              </a:rPr>
              <a:t>The Allure of Value</a:t>
            </a:r>
            <a:r>
              <a:rPr lang="en-US" sz="3200" b="1" dirty="0">
                <a:solidFill>
                  <a:schemeClr val="accent4">
                    <a:lumMod val="75000"/>
                  </a:schemeClr>
                </a:solidFill>
                <a:latin typeface="Calibri" pitchFamily="34" charset="0"/>
                <a:ea typeface="Calibri" pitchFamily="34" charset="0"/>
                <a:cs typeface="Times New Roman" pitchFamily="18" charset="0"/>
              </a:rPr>
              <a:t>: </a:t>
            </a:r>
            <a:endParaRPr lang="en-US" sz="3200" dirty="0">
              <a:solidFill>
                <a:schemeClr val="accent4">
                  <a:lumMod val="75000"/>
                </a:schemeClr>
              </a:solidFill>
            </a:endParaRPr>
          </a:p>
          <a:p>
            <a:pPr eaLnBrk="0" hangingPunct="0">
              <a:tabLst>
                <a:tab pos="2971800" algn="ctr"/>
                <a:tab pos="5943600" algn="r"/>
              </a:tabLst>
              <a:defRPr/>
            </a:pPr>
            <a:endParaRPr lang="en-US" sz="3200" dirty="0"/>
          </a:p>
        </p:txBody>
      </p:sp>
      <p:sp>
        <p:nvSpPr>
          <p:cNvPr id="352259" name="Rectangle 5"/>
          <p:cNvSpPr>
            <a:spLocks noChangeArrowheads="1"/>
          </p:cNvSpPr>
          <p:nvPr/>
        </p:nvSpPr>
        <p:spPr bwMode="auto">
          <a:xfrm>
            <a:off x="2286000" y="2967038"/>
            <a:ext cx="4572000" cy="1077912"/>
          </a:xfrm>
          <a:prstGeom prst="rect">
            <a:avLst/>
          </a:prstGeom>
          <a:noFill/>
          <a:ln w="9525">
            <a:noFill/>
            <a:miter lim="800000"/>
            <a:headEnd/>
            <a:tailEnd/>
          </a:ln>
        </p:spPr>
        <p:txBody>
          <a:bodyPr>
            <a:spAutoFit/>
          </a:bodyPr>
          <a:lstStyle/>
          <a:p>
            <a:pPr eaLnBrk="0" hangingPunct="0">
              <a:buFont typeface="Arial" pitchFamily="34" charset="0"/>
              <a:buChar char="•"/>
              <a:tabLst>
                <a:tab pos="2971800" algn="ctr"/>
                <a:tab pos="5943600" algn="r"/>
              </a:tabLst>
            </a:pPr>
            <a:r>
              <a:rPr lang="en-US" sz="3200" b="1">
                <a:latin typeface="Calibri" pitchFamily="34" charset="0"/>
                <a:ea typeface="Calibri" pitchFamily="34" charset="0"/>
                <a:cs typeface="Calibri" pitchFamily="34" charset="0"/>
              </a:rPr>
              <a:t>irreducible to- </a:t>
            </a:r>
          </a:p>
          <a:p>
            <a:pPr eaLnBrk="0" hangingPunct="0">
              <a:buFont typeface="Arial" pitchFamily="34" charset="0"/>
              <a:buChar char="•"/>
              <a:tabLst>
                <a:tab pos="2971800" algn="ctr"/>
                <a:tab pos="5943600" algn="r"/>
              </a:tabLst>
            </a:pPr>
            <a:r>
              <a:rPr lang="en-US" sz="3200" b="1">
                <a:latin typeface="Calibri" pitchFamily="34" charset="0"/>
                <a:ea typeface="Calibri" pitchFamily="34" charset="0"/>
                <a:cs typeface="Calibri" pitchFamily="34" charset="0"/>
              </a:rPr>
              <a:t>but inextricable from- </a:t>
            </a:r>
          </a:p>
        </p:txBody>
      </p:sp>
      <p:sp>
        <p:nvSpPr>
          <p:cNvPr id="7" name="Rectangle 6"/>
          <p:cNvSpPr/>
          <p:nvPr/>
        </p:nvSpPr>
        <p:spPr>
          <a:xfrm>
            <a:off x="6096000" y="5181600"/>
            <a:ext cx="2809875" cy="830263"/>
          </a:xfrm>
          <a:prstGeom prst="rect">
            <a:avLst/>
          </a:prstGeom>
          <a:noFill/>
        </p:spPr>
        <p:txBody>
          <a:bodyPr wrap="none">
            <a:spAutoFit/>
          </a:bodyPr>
          <a:lstStyle/>
          <a:p>
            <a:pPr eaLnBrk="0" hangingPunct="0">
              <a:tabLst>
                <a:tab pos="2971800" algn="ctr"/>
                <a:tab pos="5943600" algn="r"/>
              </a:tabLst>
              <a:defRPr/>
            </a:pPr>
            <a:r>
              <a:rPr lang="en-US" sz="4800" b="1" cap="all" dirty="0">
                <a:solidFill>
                  <a:schemeClr val="accent2"/>
                </a:solidFill>
                <a:latin typeface="Calibri" pitchFamily="34" charset="0"/>
                <a:ea typeface="Calibri" pitchFamily="34" charset="0"/>
                <a:cs typeface="Times New Roman" pitchFamily="18" charset="0"/>
              </a:rPr>
              <a:t>emotion</a:t>
            </a:r>
            <a:r>
              <a:rPr lang="en-US" sz="3200" b="1" dirty="0">
                <a:solidFill>
                  <a:schemeClr val="accent2"/>
                </a:solidFill>
                <a:latin typeface="Calibri" pitchFamily="34" charset="0"/>
                <a:ea typeface="Calibri" pitchFamily="34" charset="0"/>
                <a:cs typeface="Times New Roman" pitchFamily="18" charset="0"/>
              </a:rPr>
              <a:t> </a:t>
            </a:r>
            <a:endParaRPr lang="en-US" sz="3200" dirty="0">
              <a:solidFill>
                <a:schemeClr val="accent2"/>
              </a:solidFill>
            </a:endParaRPr>
          </a:p>
        </p:txBody>
      </p:sp>
      <p:sp>
        <p:nvSpPr>
          <p:cNvPr id="8" name="Rectangle 7"/>
          <p:cNvSpPr/>
          <p:nvPr/>
        </p:nvSpPr>
        <p:spPr>
          <a:xfrm>
            <a:off x="457200" y="1295400"/>
            <a:ext cx="2532063" cy="830263"/>
          </a:xfrm>
          <a:prstGeom prst="rect">
            <a:avLst/>
          </a:prstGeom>
        </p:spPr>
        <p:txBody>
          <a:bodyPr wrap="none">
            <a:spAutoFit/>
          </a:bodyPr>
          <a:lstStyle/>
          <a:p>
            <a:pPr>
              <a:tabLst>
                <a:tab pos="2971800" algn="ctr"/>
                <a:tab pos="5943600" algn="r"/>
              </a:tabLst>
              <a:defRPr/>
            </a:pPr>
            <a:r>
              <a:rPr lang="en-US" sz="4800" b="1" cap="all" dirty="0">
                <a:solidFill>
                  <a:schemeClr val="accent1"/>
                </a:solidFill>
                <a:latin typeface="Calibri" pitchFamily="34" charset="0"/>
                <a:ea typeface="Calibri" pitchFamily="34" charset="0"/>
                <a:cs typeface="Times New Roman" pitchFamily="18" charset="0"/>
              </a:rPr>
              <a:t>Valence</a:t>
            </a:r>
            <a:r>
              <a:rPr lang="en-US" b="1" dirty="0">
                <a:solidFill>
                  <a:schemeClr val="accent1"/>
                </a:solidFill>
                <a:latin typeface="Calibri" pitchFamily="34" charset="0"/>
                <a:ea typeface="Calibri" pitchFamily="34" charset="0"/>
                <a:cs typeface="Times New Roman" pitchFamily="18" charset="0"/>
              </a:rPr>
              <a:t> </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0" y="381000"/>
            <a:ext cx="2703513" cy="99060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t="100000" r="100000"/>
            </a:path>
            <a:tileRect l="-100000" b="-100000"/>
          </a:gradFill>
          <a:ln/>
        </p:spPr>
        <p:txBody>
          <a:bodyPr>
            <a:noAutofit/>
          </a:bodyPr>
          <a:lstStyle/>
          <a:p>
            <a:r>
              <a:rPr lang="en-US" smtClean="0"/>
              <a:t/>
            </a:r>
            <a:br>
              <a:rPr lang="en-US" smtClean="0"/>
            </a:br>
            <a:r>
              <a:rPr lang="en-US" smtClean="0"/>
              <a:t>     </a:t>
            </a:r>
            <a:br>
              <a:rPr lang="en-US" smtClean="0"/>
            </a:br>
            <a:r>
              <a:rPr lang="en-US" smtClean="0"/>
              <a:t> Pride  and Prejudice </a:t>
            </a:r>
            <a:br>
              <a:rPr lang="en-US" smtClean="0"/>
            </a:br>
            <a:endParaRPr lang="en-US" i="1" smtClean="0"/>
          </a:p>
        </p:txBody>
      </p:sp>
      <p:pic>
        <p:nvPicPr>
          <p:cNvPr id="6" name="Content Placeholder 5" descr="CassandraAusten-JaneAusten%28c_1810%29reversed.jpg"/>
          <p:cNvPicPr>
            <a:picLocks noGrp="1" noChangeAspect="1"/>
          </p:cNvPicPr>
          <p:nvPr>
            <p:ph idx="1"/>
          </p:nvPr>
        </p:nvPicPr>
        <p:blipFill>
          <a:blip r:embed="rId3">
            <a:duotone>
              <a:schemeClr val="accent2">
                <a:shade val="45000"/>
                <a:satMod val="135000"/>
              </a:schemeClr>
              <a:prstClr val="white"/>
            </a:duotone>
          </a:blip>
          <a:stretch>
            <a:fillRect/>
          </a:stretch>
        </p:blipFill>
        <p:spPr>
          <a:xfrm>
            <a:off x="5181600" y="1600200"/>
            <a:ext cx="2995629" cy="3632200"/>
          </a:xfrm>
          <a:solidFill>
            <a:srgbClr val="7030A0"/>
          </a:solidFill>
        </p:spPr>
      </p:pic>
      <p:sp>
        <p:nvSpPr>
          <p:cNvPr id="5" name="Text Placeholder 4"/>
          <p:cNvSpPr>
            <a:spLocks noGrp="1"/>
          </p:cNvSpPr>
          <p:nvPr>
            <p:ph type="body" sz="half" idx="2"/>
          </p:nvPr>
        </p:nvSpPr>
        <p:spPr>
          <a:xfrm>
            <a:off x="304800" y="304800"/>
            <a:ext cx="4572000" cy="5376863"/>
          </a:xfr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3500000" scaled="1"/>
            <a:tileRect/>
          </a:gradFill>
        </p:spPr>
        <p:txBody>
          <a:bodyPr rtlCol="0">
            <a:normAutofit fontScale="92500" lnSpcReduction="10000"/>
          </a:bodyPr>
          <a:lstStyle/>
          <a:p>
            <a:pPr fontAlgn="auto">
              <a:spcAft>
                <a:spcPts val="0"/>
              </a:spcAft>
              <a:defRPr/>
            </a:pPr>
            <a:r>
              <a:rPr lang="en-US" dirty="0" smtClean="0"/>
              <a:t> </a:t>
            </a:r>
            <a:r>
              <a:rPr lang="en-US" u="sng" dirty="0" smtClean="0"/>
              <a:t>Elizabeth  and Jane  in conversation,  pursuant to Mr. Darcy’s  disclosures regarding Mr. Wickham.</a:t>
            </a:r>
          </a:p>
          <a:p>
            <a:pPr fontAlgn="auto">
              <a:spcAft>
                <a:spcPts val="0"/>
              </a:spcAft>
              <a:defRPr/>
            </a:pPr>
            <a:endParaRPr lang="en-US" u="sng" dirty="0" smtClean="0"/>
          </a:p>
          <a:p>
            <a:pPr fontAlgn="auto">
              <a:spcAft>
                <a:spcPts val="0"/>
              </a:spcAft>
              <a:defRPr/>
            </a:pPr>
            <a:r>
              <a:rPr lang="en-US" dirty="0" smtClean="0"/>
              <a:t>“…. There is one point on which I want your advice. I want to be told whether I ought, or ought not,  to make our acquaintances in general understand Wickham’s character.”</a:t>
            </a:r>
          </a:p>
          <a:p>
            <a:pPr fontAlgn="auto">
              <a:spcAft>
                <a:spcPts val="0"/>
              </a:spcAft>
              <a:defRPr/>
            </a:pPr>
            <a:r>
              <a:rPr lang="en-US" dirty="0" smtClean="0"/>
              <a:t>        Miss </a:t>
            </a:r>
            <a:r>
              <a:rPr lang="en-US" dirty="0" err="1" smtClean="0"/>
              <a:t>Bennet</a:t>
            </a:r>
            <a:r>
              <a:rPr lang="en-US" dirty="0" smtClean="0"/>
              <a:t> paused a little, and then replied, “ Surely there can be no occasion for exposing him so dreadfully. What is your own opinion?” </a:t>
            </a:r>
          </a:p>
          <a:p>
            <a:pPr fontAlgn="auto">
              <a:spcAft>
                <a:spcPts val="0"/>
              </a:spcAft>
              <a:defRPr/>
            </a:pPr>
            <a:r>
              <a:rPr lang="en-US" dirty="0" smtClean="0"/>
              <a:t>          “ That it ought not be attempted. Mr.  Darcy has not authorized me to make his communication public. On the contrary, every particular relative to his sister was meant to be kept as much as possible to myself; and if I endeavor to undeceive people as to the rest of his conduct, who will believe me? The general prejudice against Mr. Darcy is so violent that it would be the death of half the good people in </a:t>
            </a:r>
            <a:r>
              <a:rPr lang="en-US" dirty="0" err="1" smtClean="0"/>
              <a:t>Meryton</a:t>
            </a:r>
            <a:r>
              <a:rPr lang="en-US" dirty="0" smtClean="0"/>
              <a:t> to attempt to place him in an amiable light. I am not equal to it. Wickham will soon be gone; and therefore it will not signify to anybody here what he really is. Some time hence it will be all found out, and then we may laugh at their stupidity in not knowing it before. At present I will say nothing about it.” </a:t>
            </a:r>
          </a:p>
          <a:p>
            <a:pPr fontAlgn="auto">
              <a:spcAft>
                <a:spcPts val="0"/>
              </a:spcAft>
              <a:defRPr/>
            </a:pPr>
            <a:r>
              <a:rPr lang="en-US" dirty="0" smtClean="0"/>
              <a:t>             “ You are quite right. To have his errors made public might ruin him forever. He is now, perhaps, sorry for what he has done , and anxious to re-establish a character. We must not make him desperate.”</a:t>
            </a:r>
          </a:p>
          <a:p>
            <a:pPr fontAlgn="auto">
              <a:spcAft>
                <a:spcPts val="0"/>
              </a:spcAft>
              <a:defRPr/>
            </a:pPr>
            <a:r>
              <a:rPr lang="en-US" dirty="0" smtClean="0"/>
              <a:t>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2800" dirty="0" smtClean="0">
                <a:solidFill>
                  <a:schemeClr val="accent4">
                    <a:lumMod val="75000"/>
                  </a:schemeClr>
                </a:solidFill>
              </a:rPr>
              <a:t>THE PSYCHOBIOLOGY OF  CONSCIENCE</a:t>
            </a:r>
            <a:endParaRPr lang="en-US" sz="2800" dirty="0"/>
          </a:p>
        </p:txBody>
      </p:sp>
      <p:sp>
        <p:nvSpPr>
          <p:cNvPr id="3" name="Content Placeholder 2"/>
          <p:cNvSpPr>
            <a:spLocks noGrp="1"/>
          </p:cNvSpPr>
          <p:nvPr>
            <p:ph idx="1"/>
          </p:nvPr>
        </p:nvSpPr>
        <p:spPr/>
        <p:txBody>
          <a:bodyPr>
            <a:normAutofit/>
          </a:bodyPr>
          <a:lstStyle/>
          <a:p>
            <a:pPr marL="228600" indent="-228600">
              <a:buFont typeface="Arial" pitchFamily="34" charset="0"/>
              <a:buNone/>
            </a:pPr>
            <a:r>
              <a:rPr lang="de-DE" sz="1600" smtClean="0"/>
              <a:t>On the technical point  contained in this Black Box Warning but also, on the basis of</a:t>
            </a:r>
          </a:p>
          <a:p>
            <a:pPr marL="228600" indent="-228600">
              <a:buFont typeface="Arial" pitchFamily="34" charset="0"/>
              <a:buNone/>
            </a:pPr>
            <a:r>
              <a:rPr lang="de-DE" sz="1600" smtClean="0"/>
              <a:t>compelling philosophical considerations (to which we will return later), </a:t>
            </a:r>
          </a:p>
          <a:p>
            <a:pPr marL="228600" indent="-228600">
              <a:buFont typeface="Arial" pitchFamily="34" charset="0"/>
              <a:buNone/>
            </a:pPr>
            <a:r>
              <a:rPr lang="de-DE" sz="2400" b="1" smtClean="0"/>
              <a:t>we recommend there be </a:t>
            </a:r>
            <a:r>
              <a:rPr lang="de-DE" sz="2400" b="1" i="1" smtClean="0"/>
              <a:t>NO HASTY REMOVAL </a:t>
            </a:r>
            <a:r>
              <a:rPr lang="de-DE" sz="2400" b="1" smtClean="0"/>
              <a:t>of the</a:t>
            </a:r>
          </a:p>
          <a:p>
            <a:pPr marL="228600" indent="-228600">
              <a:buFont typeface="Arial" pitchFamily="34" charset="0"/>
              <a:buNone/>
            </a:pPr>
            <a:r>
              <a:rPr lang="de-DE" sz="2400" b="1" smtClean="0"/>
              <a:t>qualifier, </a:t>
            </a:r>
          </a:p>
          <a:p>
            <a:pPr marL="228600" indent="-228600">
              <a:buFont typeface="Arial" pitchFamily="34" charset="0"/>
              <a:buNone/>
            </a:pPr>
            <a:r>
              <a:rPr lang="de-DE" sz="2000" b="1" i="1" smtClean="0"/>
              <a:t>				</a:t>
            </a:r>
          </a:p>
          <a:p>
            <a:pPr marL="228600" indent="-228600">
              <a:buFont typeface="Arial" pitchFamily="34" charset="0"/>
              <a:buNone/>
            </a:pPr>
            <a:endParaRPr lang="de-DE" sz="2000" b="1" i="1" smtClean="0"/>
          </a:p>
          <a:p>
            <a:pPr marL="228600" indent="-228600">
              <a:buFont typeface="Arial" pitchFamily="34" charset="0"/>
              <a:buNone/>
            </a:pPr>
            <a:endParaRPr lang="de-DE" sz="2000" b="1" i="1" smtClean="0"/>
          </a:p>
          <a:p>
            <a:pPr marL="228600" indent="-228600">
              <a:buFont typeface="Arial" pitchFamily="34" charset="0"/>
              <a:buNone/>
            </a:pPr>
            <a:r>
              <a:rPr lang="de-DE" sz="2000" b="1" i="1" smtClean="0"/>
              <a:t>				</a:t>
            </a:r>
            <a:endParaRPr lang="en-US" sz="4800" smtClean="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4"/>
          <p:cNvSpPr>
            <a:spLocks noGrp="1"/>
          </p:cNvSpPr>
          <p:nvPr>
            <p:ph type="title"/>
          </p:nvPr>
        </p:nvSpPr>
        <p:spPr/>
        <p:txBody>
          <a:bodyPr/>
          <a:lstStyle/>
          <a:p>
            <a:r>
              <a:rPr lang="en-US" sz="2400" smtClean="0"/>
              <a:t>Moral Valuation</a:t>
            </a:r>
            <a:br>
              <a:rPr lang="en-US" sz="2400" smtClean="0"/>
            </a:br>
            <a:r>
              <a:rPr lang="en-US" sz="2000" smtClean="0">
                <a:solidFill>
                  <a:schemeClr val="accent2"/>
                </a:solidFill>
              </a:rPr>
              <a:t>Stilwell Conscience Interview </a:t>
            </a:r>
            <a:r>
              <a:rPr lang="en-US" sz="2000" smtClean="0"/>
              <a:t>and </a:t>
            </a:r>
            <a:r>
              <a:rPr lang="en-US" sz="2000" smtClean="0">
                <a:solidFill>
                  <a:schemeClr val="accent1"/>
                </a:solidFill>
              </a:rPr>
              <a:t>IU Conscience Autobiography</a:t>
            </a:r>
          </a:p>
        </p:txBody>
      </p:sp>
      <p:sp>
        <p:nvSpPr>
          <p:cNvPr id="6" name="Content Placeholder 5"/>
          <p:cNvSpPr>
            <a:spLocks noGrp="1"/>
          </p:cNvSpPr>
          <p:nvPr>
            <p:ph sz="half" idx="1"/>
          </p:nvPr>
        </p:nvSpPr>
        <p:spP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2700000" scaled="1"/>
            <a:tileRect/>
          </a:gradFill>
        </p:spPr>
        <p:txBody>
          <a:bodyPr rtlCol="0">
            <a:normAutofit/>
          </a:bodyPr>
          <a:lstStyle/>
          <a:p>
            <a:pPr fontAlgn="auto">
              <a:spcAft>
                <a:spcPts val="0"/>
              </a:spcAft>
              <a:buFont typeface="Arial" pitchFamily="34" charset="0"/>
              <a:buNone/>
              <a:defRPr/>
            </a:pPr>
            <a:r>
              <a:rPr lang="en-US" sz="1400" b="1" dirty="0" smtClean="0"/>
              <a:t>QUESTION 12: </a:t>
            </a:r>
          </a:p>
          <a:p>
            <a:pPr fontAlgn="auto">
              <a:spcAft>
                <a:spcPts val="0"/>
              </a:spcAft>
              <a:buFont typeface="Arial" pitchFamily="34" charset="0"/>
              <a:buNone/>
              <a:defRPr/>
            </a:pPr>
            <a:r>
              <a:rPr lang="en-US" sz="1400" b="1" dirty="0" smtClean="0"/>
              <a:t>MANDATE LISTS</a:t>
            </a:r>
          </a:p>
          <a:p>
            <a:pPr fontAlgn="auto">
              <a:spcAft>
                <a:spcPts val="0"/>
              </a:spcAft>
              <a:buFont typeface="Arial" pitchFamily="34" charset="0"/>
              <a:buNone/>
              <a:defRPr/>
            </a:pPr>
            <a:r>
              <a:rPr lang="en-US" sz="1400" dirty="0" smtClean="0"/>
              <a:t>Now, I want you to make a list of the main principles </a:t>
            </a:r>
          </a:p>
          <a:p>
            <a:pPr fontAlgn="auto">
              <a:spcAft>
                <a:spcPts val="0"/>
              </a:spcAft>
              <a:buFont typeface="Arial" pitchFamily="34" charset="0"/>
              <a:buNone/>
              <a:defRPr/>
            </a:pPr>
            <a:r>
              <a:rPr lang="en-US" sz="1400" dirty="0" smtClean="0"/>
              <a:t>(rules) (do's and don'ts) in  your conscience.</a:t>
            </a:r>
            <a:endParaRPr lang="en-US" sz="1400" dirty="0"/>
          </a:p>
        </p:txBody>
      </p:sp>
      <p:sp>
        <p:nvSpPr>
          <p:cNvPr id="7" name="Content Placeholder 6"/>
          <p:cNvSpPr>
            <a:spLocks noGrp="1"/>
          </p:cNvSpPr>
          <p:nvPr>
            <p:ph sz="half" idx="2"/>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p:spPr>
        <p:txBody>
          <a:bodyPr rtlCol="0">
            <a:normAutofit/>
          </a:bodyPr>
          <a:lstStyle/>
          <a:p>
            <a:pPr fontAlgn="auto">
              <a:spcAft>
                <a:spcPts val="0"/>
              </a:spcAft>
              <a:buFont typeface="Arial" pitchFamily="34" charset="0"/>
              <a:buNone/>
              <a:defRPr/>
            </a:pPr>
            <a:r>
              <a:rPr lang="en-US" sz="1400" b="1" dirty="0" smtClean="0"/>
              <a:t>QUESTION 12A: </a:t>
            </a:r>
          </a:p>
          <a:p>
            <a:pPr fontAlgn="auto">
              <a:spcAft>
                <a:spcPts val="0"/>
              </a:spcAft>
              <a:buFont typeface="Arial" pitchFamily="34" charset="0"/>
              <a:buNone/>
              <a:defRPr/>
            </a:pPr>
            <a:r>
              <a:rPr lang="en-US" sz="1400" b="1" dirty="0" smtClean="0"/>
              <a:t>MANDATE LISTS</a:t>
            </a:r>
          </a:p>
          <a:p>
            <a:pPr fontAlgn="auto">
              <a:spcAft>
                <a:spcPts val="0"/>
              </a:spcAft>
              <a:buFont typeface="Arial" pitchFamily="34" charset="0"/>
              <a:buNone/>
              <a:defRPr/>
            </a:pPr>
            <a:r>
              <a:rPr lang="en-US" sz="1400" dirty="0" smtClean="0"/>
              <a:t>List the main rules {principles}</a:t>
            </a:r>
          </a:p>
          <a:p>
            <a:pPr fontAlgn="auto">
              <a:spcAft>
                <a:spcPts val="0"/>
              </a:spcAft>
              <a:buFont typeface="Arial" pitchFamily="34" charset="0"/>
              <a:buNone/>
              <a:defRPr/>
            </a:pPr>
            <a:r>
              <a:rPr lang="en-US" sz="1400" dirty="0" smtClean="0"/>
              <a:t>in your conscience.</a:t>
            </a:r>
          </a:p>
          <a:p>
            <a:pPr fontAlgn="auto">
              <a:spcAft>
                <a:spcPts val="0"/>
              </a:spcAft>
              <a:buFont typeface="Arial" pitchFamily="34" charset="0"/>
              <a:buNone/>
              <a:defRPr/>
            </a:pPr>
            <a:endParaRPr lang="en-US" sz="1400" dirty="0" smtClean="0"/>
          </a:p>
          <a:p>
            <a:pPr fontAlgn="auto">
              <a:spcAft>
                <a:spcPts val="0"/>
              </a:spcAft>
              <a:buFont typeface="Arial" pitchFamily="34" charset="0"/>
              <a:buNone/>
              <a:defRPr/>
            </a:pPr>
            <a:r>
              <a:rPr lang="en-US" sz="1400" b="1" dirty="0" smtClean="0"/>
              <a:t>QUESTION 12B: UNDERLYING  VALUES</a:t>
            </a:r>
          </a:p>
          <a:p>
            <a:pPr fontAlgn="auto">
              <a:spcAft>
                <a:spcPts val="0"/>
              </a:spcAft>
              <a:buFont typeface="Arial" pitchFamily="34" charset="0"/>
              <a:buNone/>
              <a:defRPr/>
            </a:pPr>
            <a:r>
              <a:rPr lang="en-US" sz="1400" dirty="0" smtClean="0"/>
              <a:t>Beside each main rule {principle} </a:t>
            </a:r>
          </a:p>
          <a:p>
            <a:pPr fontAlgn="auto">
              <a:spcAft>
                <a:spcPts val="0"/>
              </a:spcAft>
              <a:buFont typeface="Arial" pitchFamily="34" charset="0"/>
              <a:buNone/>
              <a:defRPr/>
            </a:pPr>
            <a:r>
              <a:rPr lang="en-US" sz="1400" dirty="0" smtClean="0"/>
              <a:t>you and your  conscience have</a:t>
            </a:r>
          </a:p>
          <a:p>
            <a:pPr fontAlgn="auto">
              <a:spcAft>
                <a:spcPts val="0"/>
              </a:spcAft>
              <a:buFont typeface="Arial" pitchFamily="34" charset="0"/>
              <a:buNone/>
              <a:defRPr/>
            </a:pPr>
            <a:r>
              <a:rPr lang="en-US" sz="1400" dirty="0" smtClean="0"/>
              <a:t>adopted, identify the main value you </a:t>
            </a:r>
          </a:p>
          <a:p>
            <a:pPr fontAlgn="auto">
              <a:spcAft>
                <a:spcPts val="0"/>
              </a:spcAft>
              <a:buFont typeface="Arial" pitchFamily="34" charset="0"/>
              <a:buNone/>
              <a:defRPr/>
            </a:pPr>
            <a:r>
              <a:rPr lang="en-US" sz="1400" dirty="0" smtClean="0"/>
              <a:t>believe to underlie that rule</a:t>
            </a:r>
          </a:p>
          <a:p>
            <a:pPr fontAlgn="auto">
              <a:spcAft>
                <a:spcPts val="0"/>
              </a:spcAft>
              <a:buFont typeface="Arial" pitchFamily="34" charset="0"/>
              <a:buNone/>
              <a:defRPr/>
            </a:pPr>
            <a:r>
              <a:rPr lang="en-US" sz="1400" dirty="0" smtClean="0"/>
              <a:t>{principle}.</a:t>
            </a:r>
            <a:endParaRPr lang="en-US" sz="1400"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8100000" scaled="1"/>
            <a:tileRect/>
          </a:gradFill>
        </p:spPr>
        <p:txBody>
          <a:bodyPr rtlCol="0">
            <a:normAutofit/>
          </a:bodyPr>
          <a:lstStyle/>
          <a:p>
            <a:pPr fontAlgn="auto">
              <a:spcAft>
                <a:spcPts val="0"/>
              </a:spcAft>
              <a:buFont typeface="Arial" pitchFamily="34" charset="0"/>
              <a:buNone/>
              <a:defRPr/>
            </a:pPr>
            <a:r>
              <a:rPr lang="en-US" sz="1400" b="1" dirty="0" smtClean="0"/>
              <a:t>QUESTION 14: VALUATION AND DEFENSES:</a:t>
            </a:r>
          </a:p>
          <a:p>
            <a:pPr fontAlgn="auto">
              <a:spcAft>
                <a:spcPts val="0"/>
              </a:spcAft>
              <a:buFont typeface="Arial" pitchFamily="34" charset="0"/>
              <a:buNone/>
              <a:defRPr/>
            </a:pPr>
            <a:r>
              <a:rPr lang="en-US" sz="1400" dirty="0" smtClean="0"/>
              <a:t>Sometimes there are good reasons for OBEYING</a:t>
            </a:r>
          </a:p>
          <a:p>
            <a:pPr fontAlgn="auto">
              <a:spcAft>
                <a:spcPts val="0"/>
              </a:spcAft>
              <a:buFont typeface="Arial" pitchFamily="34" charset="0"/>
              <a:buNone/>
              <a:defRPr/>
            </a:pPr>
            <a:r>
              <a:rPr lang="en-US" sz="1400" dirty="0" smtClean="0"/>
              <a:t>rules; sometimes there  are good reasons for NOT </a:t>
            </a:r>
          </a:p>
          <a:p>
            <a:pPr fontAlgn="auto">
              <a:spcAft>
                <a:spcPts val="0"/>
              </a:spcAft>
              <a:buFont typeface="Arial" pitchFamily="34" charset="0"/>
              <a:buNone/>
              <a:defRPr/>
            </a:pPr>
            <a:r>
              <a:rPr lang="en-US" sz="1400" dirty="0" smtClean="0"/>
              <a:t>OBEYING rules. Let's look at your rules and see </a:t>
            </a:r>
          </a:p>
          <a:p>
            <a:pPr fontAlgn="auto">
              <a:spcAft>
                <a:spcPts val="0"/>
              </a:spcAft>
              <a:buFont typeface="Arial" pitchFamily="34" charset="0"/>
              <a:buNone/>
              <a:defRPr/>
            </a:pPr>
            <a:r>
              <a:rPr lang="en-US" sz="1400" dirty="0" smtClean="0"/>
              <a:t>what you think about them.</a:t>
            </a:r>
          </a:p>
          <a:p>
            <a:pPr fontAlgn="auto">
              <a:spcAft>
                <a:spcPts val="0"/>
              </a:spcAft>
              <a:buFont typeface="Arial" pitchFamily="34" charset="0"/>
              <a:buNone/>
              <a:defRPr/>
            </a:pPr>
            <a:r>
              <a:rPr lang="en-US" sz="1400" dirty="0" smtClean="0"/>
              <a:t>What are your best reasons for ---- ? </a:t>
            </a:r>
          </a:p>
          <a:p>
            <a:pPr fontAlgn="auto">
              <a:spcAft>
                <a:spcPts val="0"/>
              </a:spcAft>
              <a:buFont typeface="Arial" pitchFamily="34" charset="0"/>
              <a:buNone/>
              <a:defRPr/>
            </a:pPr>
            <a:r>
              <a:rPr lang="en-US" sz="1400" dirty="0" smtClean="0"/>
              <a:t>What are your best reasons for not---- ?</a:t>
            </a:r>
            <a:endParaRPr lang="en-US" sz="1400" dirty="0"/>
          </a:p>
        </p:txBody>
      </p:sp>
      <p:sp>
        <p:nvSpPr>
          <p:cNvPr id="4" name="Content Placeholder 3"/>
          <p:cNvSpPr>
            <a:spLocks noGrp="1"/>
          </p:cNvSpPr>
          <p:nvPr>
            <p:ph sz="half" idx="2"/>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p:spPr>
        <p:txBody>
          <a:bodyPr rtlCol="0">
            <a:normAutofit/>
          </a:bodyPr>
          <a:lstStyle/>
          <a:p>
            <a:pPr fontAlgn="auto">
              <a:spcAft>
                <a:spcPts val="0"/>
              </a:spcAft>
              <a:buFont typeface="Arial" pitchFamily="34" charset="0"/>
              <a:buNone/>
              <a:defRPr/>
            </a:pPr>
            <a:r>
              <a:rPr lang="en-US" sz="1400" b="1" dirty="0" smtClean="0"/>
              <a:t>QUESTION 14A: VALUATION AND DEFENSES</a:t>
            </a:r>
          </a:p>
          <a:p>
            <a:pPr fontAlgn="auto">
              <a:spcAft>
                <a:spcPts val="0"/>
              </a:spcAft>
              <a:buFont typeface="Arial" pitchFamily="34" charset="0"/>
              <a:buNone/>
              <a:defRPr/>
            </a:pPr>
            <a:r>
              <a:rPr lang="en-US" sz="1400" dirty="0" smtClean="0"/>
              <a:t>Sometimes there are reasons for living in</a:t>
            </a:r>
          </a:p>
          <a:p>
            <a:pPr fontAlgn="auto">
              <a:spcAft>
                <a:spcPts val="0"/>
              </a:spcAft>
              <a:buFont typeface="Arial" pitchFamily="34" charset="0"/>
              <a:buNone/>
              <a:defRPr/>
            </a:pPr>
            <a:r>
              <a:rPr lang="en-US" sz="1400" dirty="0" smtClean="0"/>
              <a:t>accordance with rules; sometimes there are </a:t>
            </a:r>
          </a:p>
          <a:p>
            <a:pPr fontAlgn="auto">
              <a:spcAft>
                <a:spcPts val="0"/>
              </a:spcAft>
              <a:buFont typeface="Arial" pitchFamily="34" charset="0"/>
              <a:buNone/>
              <a:defRPr/>
            </a:pPr>
            <a:r>
              <a:rPr lang="en-US" sz="1400" dirty="0" smtClean="0"/>
              <a:t>reasons for not doing so. Reflecting upon the </a:t>
            </a:r>
          </a:p>
          <a:p>
            <a:pPr fontAlgn="auto">
              <a:spcAft>
                <a:spcPts val="0"/>
              </a:spcAft>
              <a:buFont typeface="Arial" pitchFamily="34" charset="0"/>
              <a:buNone/>
              <a:defRPr/>
            </a:pPr>
            <a:r>
              <a:rPr lang="en-US" sz="1400" dirty="0" smtClean="0"/>
              <a:t>main rules {principles} you have listed, select one </a:t>
            </a:r>
          </a:p>
          <a:p>
            <a:pPr fontAlgn="auto">
              <a:spcAft>
                <a:spcPts val="0"/>
              </a:spcAft>
              <a:buFont typeface="Arial" pitchFamily="34" charset="0"/>
              <a:buNone/>
              <a:defRPr/>
            </a:pPr>
            <a:r>
              <a:rPr lang="en-US" sz="1400" dirty="0" smtClean="0"/>
              <a:t>and answer the following questions about it:</a:t>
            </a:r>
          </a:p>
          <a:p>
            <a:pPr fontAlgn="auto">
              <a:spcAft>
                <a:spcPts val="0"/>
              </a:spcAft>
              <a:defRPr/>
            </a:pPr>
            <a:r>
              <a:rPr lang="en-US" sz="1400" dirty="0" smtClean="0"/>
              <a:t>1. What are your best reasons for ______________?</a:t>
            </a:r>
          </a:p>
          <a:p>
            <a:pPr fontAlgn="auto">
              <a:spcAft>
                <a:spcPts val="0"/>
              </a:spcAft>
              <a:defRPr/>
            </a:pPr>
            <a:r>
              <a:rPr lang="en-US" sz="1400" dirty="0" smtClean="0"/>
              <a:t>2. What are your best reasons for not ___________?</a:t>
            </a:r>
          </a:p>
          <a:p>
            <a:pPr fontAlgn="auto">
              <a:spcAft>
                <a:spcPts val="0"/>
              </a:spcAft>
              <a:defRPr/>
            </a:pPr>
            <a:r>
              <a:rPr lang="en-US" sz="1400" dirty="0" smtClean="0"/>
              <a:t>3. What are your strongest motives for __________?</a:t>
            </a:r>
          </a:p>
          <a:p>
            <a:pPr fontAlgn="auto">
              <a:spcAft>
                <a:spcPts val="0"/>
              </a:spcAft>
              <a:defRPr/>
            </a:pPr>
            <a:r>
              <a:rPr lang="en-US" sz="1400" dirty="0" smtClean="0"/>
              <a:t>4. What are your strongest motives for not_______?</a:t>
            </a:r>
          </a:p>
        </p:txBody>
      </p:sp>
      <p:sp>
        <p:nvSpPr>
          <p:cNvPr id="57348" name="Title 1"/>
          <p:cNvSpPr>
            <a:spLocks noGrp="1"/>
          </p:cNvSpPr>
          <p:nvPr>
            <p:ph type="title"/>
          </p:nvPr>
        </p:nvSpPr>
        <p:spPr/>
        <p:txBody>
          <a:bodyPr/>
          <a:lstStyle/>
          <a:p>
            <a:r>
              <a:rPr lang="en-US" sz="2400" smtClean="0"/>
              <a:t>Moral Valuation</a:t>
            </a:r>
            <a:br>
              <a:rPr lang="en-US" sz="2400" smtClean="0"/>
            </a:br>
            <a:r>
              <a:rPr lang="en-US" sz="2000" smtClean="0">
                <a:solidFill>
                  <a:schemeClr val="accent2"/>
                </a:solidFill>
              </a:rPr>
              <a:t>Stilwell Conscience Interview </a:t>
            </a:r>
            <a:r>
              <a:rPr lang="en-US" sz="2000" smtClean="0"/>
              <a:t>and </a:t>
            </a:r>
            <a:r>
              <a:rPr lang="en-US" sz="2000" smtClean="0">
                <a:solidFill>
                  <a:schemeClr val="accent1"/>
                </a:solidFill>
              </a:rPr>
              <a:t>IU Conscience Autobiography</a:t>
            </a:r>
            <a:endParaRPr lang="en-US" sz="2000" smtClean="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path path="circle">
              <a:fillToRect l="100000" t="100000"/>
            </a:path>
            <a:tileRect r="-100000" b="-100000"/>
          </a:gradFill>
          <a:ln/>
        </p:spPr>
        <p:txBody>
          <a:bodyPr rtlCol="0">
            <a:normAutofit/>
          </a:bodyPr>
          <a:lstStyle/>
          <a:p>
            <a:pPr fontAlgn="auto">
              <a:spcAft>
                <a:spcPts val="0"/>
              </a:spcAft>
              <a:buFont typeface="Arial" pitchFamily="34" charset="0"/>
              <a:buNone/>
              <a:defRPr/>
            </a:pPr>
            <a:r>
              <a:rPr lang="en-US" sz="1400" b="1" dirty="0" smtClean="0"/>
              <a:t>Additional probes:</a:t>
            </a:r>
          </a:p>
          <a:p>
            <a:pPr fontAlgn="auto">
              <a:spcAft>
                <a:spcPts val="0"/>
              </a:spcAft>
              <a:defRPr/>
            </a:pPr>
            <a:r>
              <a:rPr lang="en-US" sz="1400" dirty="0" smtClean="0"/>
              <a:t>When would it be a good idea to "forget" to follow that rule?</a:t>
            </a:r>
          </a:p>
          <a:p>
            <a:pPr fontAlgn="auto">
              <a:spcAft>
                <a:spcPts val="0"/>
              </a:spcAft>
              <a:defRPr/>
            </a:pPr>
            <a:r>
              <a:rPr lang="en-US" sz="1400" dirty="0" smtClean="0"/>
              <a:t>Is that rule ever just too hard to follow?</a:t>
            </a:r>
          </a:p>
          <a:p>
            <a:pPr fontAlgn="auto">
              <a:spcAft>
                <a:spcPts val="0"/>
              </a:spcAft>
              <a:defRPr/>
            </a:pPr>
            <a:r>
              <a:rPr lang="en-US" sz="1400" dirty="0" smtClean="0"/>
              <a:t>Are there times when that rule just does not make sense?</a:t>
            </a:r>
          </a:p>
          <a:p>
            <a:pPr fontAlgn="auto">
              <a:spcAft>
                <a:spcPts val="0"/>
              </a:spcAft>
              <a:defRPr/>
            </a:pPr>
            <a:r>
              <a:rPr lang="en-US" sz="1400" dirty="0" smtClean="0"/>
              <a:t>Do you have rules in your head that are confusing?</a:t>
            </a:r>
          </a:p>
          <a:p>
            <a:pPr fontAlgn="auto">
              <a:spcAft>
                <a:spcPts val="0"/>
              </a:spcAft>
              <a:defRPr/>
            </a:pPr>
            <a:r>
              <a:rPr lang="en-US" sz="1400" dirty="0" smtClean="0"/>
              <a:t>Are there any exceptions to that rule?</a:t>
            </a:r>
          </a:p>
          <a:p>
            <a:pPr fontAlgn="auto">
              <a:spcAft>
                <a:spcPts val="0"/>
              </a:spcAft>
              <a:defRPr/>
            </a:pPr>
            <a:r>
              <a:rPr lang="en-US" sz="1400" dirty="0" smtClean="0"/>
              <a:t>Can you follow all those rules all the time?</a:t>
            </a:r>
            <a:endParaRPr lang="en-US" sz="1400" dirty="0"/>
          </a:p>
        </p:txBody>
      </p:sp>
      <p:sp>
        <p:nvSpPr>
          <p:cNvPr id="4" name="Content Placeholder 3"/>
          <p:cNvSpPr>
            <a:spLocks noGrp="1"/>
          </p:cNvSpPr>
          <p:nvPr>
            <p:ph sz="half" idx="2"/>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r="100000" b="100000"/>
            </a:path>
            <a:tileRect l="-100000" t="-100000"/>
          </a:gradFill>
          <a:ln/>
        </p:spPr>
        <p:txBody>
          <a:bodyPr rtlCol="0">
            <a:normAutofit/>
          </a:bodyPr>
          <a:lstStyle/>
          <a:p>
            <a:pPr fontAlgn="auto">
              <a:spcAft>
                <a:spcPts val="0"/>
              </a:spcAft>
              <a:buFont typeface="Arial" pitchFamily="34" charset="0"/>
              <a:buNone/>
              <a:defRPr/>
            </a:pPr>
            <a:r>
              <a:rPr lang="en-US" sz="1400" b="1" dirty="0" smtClean="0"/>
              <a:t>QUESTION 14B: MORAL DILEMMAS</a:t>
            </a:r>
          </a:p>
          <a:p>
            <a:pPr fontAlgn="auto">
              <a:spcAft>
                <a:spcPts val="0"/>
              </a:spcAft>
              <a:buFont typeface="Arial" pitchFamily="34" charset="0"/>
              <a:buNone/>
              <a:defRPr/>
            </a:pPr>
            <a:r>
              <a:rPr lang="en-US" sz="1400" dirty="0" smtClean="0"/>
              <a:t>Give an example of a moral dilemma (a right vs. right </a:t>
            </a:r>
          </a:p>
          <a:p>
            <a:pPr fontAlgn="auto">
              <a:spcAft>
                <a:spcPts val="0"/>
              </a:spcAft>
              <a:buFont typeface="Arial" pitchFamily="34" charset="0"/>
              <a:buNone/>
              <a:defRPr/>
            </a:pPr>
            <a:r>
              <a:rPr lang="en-US" sz="1400" dirty="0" smtClean="0"/>
              <a:t>issue) with which you have wrestled since entering </a:t>
            </a:r>
          </a:p>
          <a:p>
            <a:pPr fontAlgn="auto">
              <a:spcAft>
                <a:spcPts val="0"/>
              </a:spcAft>
              <a:buFont typeface="Arial" pitchFamily="34" charset="0"/>
              <a:buNone/>
              <a:defRPr/>
            </a:pPr>
            <a:r>
              <a:rPr lang="en-US" sz="1400" dirty="0" smtClean="0"/>
              <a:t>professional/vocational school. Give as full an</a:t>
            </a:r>
          </a:p>
          <a:p>
            <a:pPr fontAlgn="auto">
              <a:spcAft>
                <a:spcPts val="0"/>
              </a:spcAft>
              <a:buFont typeface="Arial" pitchFamily="34" charset="0"/>
              <a:buNone/>
              <a:defRPr/>
            </a:pPr>
            <a:r>
              <a:rPr lang="en-US" sz="1400" dirty="0" smtClean="0"/>
              <a:t>account as possible.</a:t>
            </a:r>
            <a:endParaRPr lang="en-US" sz="1400" dirty="0"/>
          </a:p>
        </p:txBody>
      </p:sp>
      <p:sp>
        <p:nvSpPr>
          <p:cNvPr id="58376" name="Title 1"/>
          <p:cNvSpPr>
            <a:spLocks noGrp="1"/>
          </p:cNvSpPr>
          <p:nvPr>
            <p:ph type="title"/>
          </p:nvPr>
        </p:nvSpPr>
        <p:spPr/>
        <p:txBody>
          <a:bodyPr/>
          <a:lstStyle/>
          <a:p>
            <a:r>
              <a:rPr lang="en-US" sz="2400" smtClean="0"/>
              <a:t>Moral Valuation</a:t>
            </a:r>
            <a:br>
              <a:rPr lang="en-US" sz="2400" smtClean="0"/>
            </a:br>
            <a:r>
              <a:rPr lang="en-US" sz="2000" smtClean="0">
                <a:solidFill>
                  <a:schemeClr val="accent2"/>
                </a:solidFill>
              </a:rPr>
              <a:t>Stilwell Conscience Interview </a:t>
            </a:r>
            <a:r>
              <a:rPr lang="en-US" sz="2000" smtClean="0"/>
              <a:t>and </a:t>
            </a:r>
            <a:r>
              <a:rPr lang="en-US" sz="2000" smtClean="0">
                <a:solidFill>
                  <a:schemeClr val="accent1"/>
                </a:solidFill>
              </a:rPr>
              <a:t>IU Conscience Autobiography</a:t>
            </a:r>
            <a:endParaRPr lang="en-US" sz="2000" smtClean="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gradFill flip="none" rotWithShape="1">
            <a:gsLst>
              <a:gs pos="0">
                <a:schemeClr val="accent4">
                  <a:tint val="66000"/>
                  <a:satMod val="160000"/>
                </a:schemeClr>
              </a:gs>
              <a:gs pos="50000">
                <a:schemeClr val="accent4">
                  <a:tint val="44500"/>
                  <a:satMod val="160000"/>
                </a:schemeClr>
              </a:gs>
              <a:gs pos="100000">
                <a:schemeClr val="accent4">
                  <a:tint val="23500"/>
                  <a:satMod val="160000"/>
                </a:schemeClr>
              </a:gs>
            </a:gsLst>
            <a:path path="circle">
              <a:fillToRect t="100000" r="100000"/>
            </a:path>
            <a:tileRect l="-100000" b="-100000"/>
          </a:gradFill>
          <a:ln/>
        </p:spPr>
        <p:txBody>
          <a:bodyPr rtlCol="0">
            <a:normAutofit/>
          </a:bodyPr>
          <a:lstStyle/>
          <a:p>
            <a:pPr fontAlgn="auto">
              <a:spcAft>
                <a:spcPts val="0"/>
              </a:spcAft>
              <a:defRPr/>
            </a:pPr>
            <a:r>
              <a:rPr lang="en-US" sz="3200" dirty="0" smtClean="0"/>
              <a:t>Moral Valuation Matrix</a:t>
            </a:r>
            <a:endParaRPr lang="en-US" sz="3200" dirty="0"/>
          </a:p>
        </p:txBody>
      </p:sp>
      <p:pic>
        <p:nvPicPr>
          <p:cNvPr id="4" name="Picture 4" descr="C:\My Documents\Matt's Work\Conscience\Conscience Works\CW Slides &amp; Illustrations\Valuation Matrix.bmp"/>
          <p:cNvPicPr>
            <a:picLocks noGrp="1" noChangeAspect="1" noChangeArrowheads="1"/>
          </p:cNvPicPr>
          <p:nvPr>
            <p:ph idx="1"/>
          </p:nvPr>
        </p:nvPicPr>
        <p:blipFill>
          <a:blip r:embed="rId3">
            <a:duotone>
              <a:schemeClr val="accent4">
                <a:shade val="45000"/>
                <a:satMod val="135000"/>
              </a:schemeClr>
              <a:prstClr val="white"/>
            </a:duotone>
          </a:blip>
          <a:srcRect/>
          <a:stretch>
            <a:fillRect/>
          </a:stretch>
        </p:blipFill>
        <p:spPr>
          <a:xfrm>
            <a:off x="1103063" y="1600200"/>
            <a:ext cx="6937873" cy="4525963"/>
          </a:xfrm>
          <a:gradFill flip="none" rotWithShape="1">
            <a:gsLst>
              <a:gs pos="0">
                <a:schemeClr val="accent4">
                  <a:tint val="66000"/>
                  <a:satMod val="160000"/>
                </a:schemeClr>
              </a:gs>
              <a:gs pos="50000">
                <a:schemeClr val="accent4">
                  <a:tint val="44500"/>
                  <a:satMod val="160000"/>
                </a:schemeClr>
              </a:gs>
              <a:gs pos="100000">
                <a:schemeClr val="accent4">
                  <a:tint val="23500"/>
                  <a:satMod val="160000"/>
                </a:schemeClr>
              </a:gs>
            </a:gsLst>
            <a:path path="circle">
              <a:fillToRect t="100000" r="100000"/>
            </a:path>
            <a:tileRect l="-100000" b="-100000"/>
          </a:gradFill>
          <a:effectLst>
            <a:innerShdw blurRad="635000">
              <a:schemeClr val="accent4"/>
            </a:innerShdw>
          </a:effectLst>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US" sz="2400" smtClean="0"/>
              <a:t>Moral Valuation</a:t>
            </a:r>
            <a:br>
              <a:rPr lang="en-US" sz="2400" smtClean="0"/>
            </a:br>
            <a:r>
              <a:rPr lang="en-US" sz="2000" smtClean="0">
                <a:solidFill>
                  <a:schemeClr val="accent1"/>
                </a:solidFill>
              </a:rPr>
              <a:t>IU Conscience Autobiography</a:t>
            </a:r>
          </a:p>
        </p:txBody>
      </p:sp>
      <p:sp>
        <p:nvSpPr>
          <p:cNvPr id="9" name="Content Placeholder 8"/>
          <p:cNvSpPr>
            <a:spLocks noGrp="1"/>
          </p:cNvSpPr>
          <p:nvPr>
            <p:ph sz="half" idx="1"/>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txBody>
          <a:bodyPr rtlCol="0">
            <a:normAutofit fontScale="25000" lnSpcReduction="20000"/>
          </a:bodyPr>
          <a:lstStyle/>
          <a:p>
            <a:pPr fontAlgn="auto">
              <a:spcAft>
                <a:spcPts val="0"/>
              </a:spcAft>
              <a:buFont typeface="Arial" pitchFamily="34" charset="0"/>
              <a:buNone/>
              <a:defRPr/>
            </a:pPr>
            <a:r>
              <a:rPr lang="en-US" dirty="0" smtClean="0"/>
              <a:t>In approaching, grappling with and/or resolving the moral dilemma</a:t>
            </a:r>
          </a:p>
          <a:p>
            <a:pPr fontAlgn="auto">
              <a:spcAft>
                <a:spcPts val="0"/>
              </a:spcAft>
              <a:buFont typeface="Arial" pitchFamily="34" charset="0"/>
              <a:buNone/>
              <a:defRPr/>
            </a:pPr>
            <a:r>
              <a:rPr lang="en-US" dirty="0" smtClean="0"/>
              <a:t>To what extent did you rely upon:</a:t>
            </a:r>
          </a:p>
          <a:p>
            <a:pPr fontAlgn="auto">
              <a:spcAft>
                <a:spcPts val="0"/>
              </a:spcAft>
              <a:buFont typeface="Arial" pitchFamily="34" charset="0"/>
              <a:buNone/>
              <a:defRPr/>
            </a:pPr>
            <a:r>
              <a:rPr lang="en-US" b="1" dirty="0" smtClean="0"/>
              <a:t>				  not at all-------------extremely</a:t>
            </a:r>
          </a:p>
          <a:p>
            <a:pPr fontAlgn="auto">
              <a:spcAft>
                <a:spcPts val="0"/>
              </a:spcAft>
              <a:buFont typeface="Arial" pitchFamily="34" charset="0"/>
              <a:buNone/>
              <a:defRPr/>
            </a:pPr>
            <a:r>
              <a:rPr lang="en-US" dirty="0" smtClean="0"/>
              <a:t>moral intuition</a:t>
            </a:r>
          </a:p>
          <a:p>
            <a:pPr fontAlgn="auto">
              <a:spcAft>
                <a:spcPts val="0"/>
              </a:spcAft>
              <a:buFont typeface="Arial" pitchFamily="34" charset="0"/>
              <a:buNone/>
              <a:defRPr/>
            </a:pPr>
            <a:r>
              <a:rPr lang="en-US" dirty="0" smtClean="0"/>
              <a:t>_____________________________ 		   0        1        2        3        4</a:t>
            </a:r>
          </a:p>
          <a:p>
            <a:pPr fontAlgn="auto">
              <a:spcAft>
                <a:spcPts val="0"/>
              </a:spcAft>
              <a:buFont typeface="Arial" pitchFamily="34" charset="0"/>
              <a:buNone/>
              <a:defRPr/>
            </a:pPr>
            <a:r>
              <a:rPr lang="en-US" dirty="0" smtClean="0"/>
              <a:t>reflection and moral reasoning</a:t>
            </a:r>
          </a:p>
          <a:p>
            <a:pPr fontAlgn="auto">
              <a:spcAft>
                <a:spcPts val="0"/>
              </a:spcAft>
              <a:buFont typeface="Arial" pitchFamily="34" charset="0"/>
              <a:buNone/>
              <a:defRPr/>
            </a:pPr>
            <a:r>
              <a:rPr lang="en-US" dirty="0" smtClean="0"/>
              <a:t>_____________________________ 		   0        1        2        3        4</a:t>
            </a:r>
          </a:p>
          <a:p>
            <a:pPr fontAlgn="auto">
              <a:spcAft>
                <a:spcPts val="0"/>
              </a:spcAft>
              <a:buFont typeface="Arial" pitchFamily="34" charset="0"/>
              <a:buNone/>
              <a:defRPr/>
            </a:pPr>
            <a:r>
              <a:rPr lang="en-US" dirty="0" smtClean="0"/>
              <a:t>guidance from a respected authority</a:t>
            </a:r>
          </a:p>
          <a:p>
            <a:pPr fontAlgn="auto">
              <a:spcAft>
                <a:spcPts val="0"/>
              </a:spcAft>
              <a:buFont typeface="Arial" pitchFamily="34" charset="0"/>
              <a:buNone/>
              <a:defRPr/>
            </a:pPr>
            <a:r>
              <a:rPr lang="en-US" dirty="0" smtClean="0"/>
              <a:t>within your profession</a:t>
            </a:r>
          </a:p>
          <a:p>
            <a:pPr fontAlgn="auto">
              <a:spcAft>
                <a:spcPts val="0"/>
              </a:spcAft>
              <a:buFont typeface="Arial" pitchFamily="34" charset="0"/>
              <a:buNone/>
              <a:defRPr/>
            </a:pPr>
            <a:r>
              <a:rPr lang="en-US" dirty="0" smtClean="0"/>
              <a:t>_____________________________ 		   0        1        2        3        4</a:t>
            </a:r>
          </a:p>
          <a:p>
            <a:pPr fontAlgn="auto">
              <a:spcAft>
                <a:spcPts val="0"/>
              </a:spcAft>
              <a:buFont typeface="Arial" pitchFamily="34" charset="0"/>
              <a:buNone/>
              <a:defRPr/>
            </a:pPr>
            <a:r>
              <a:rPr lang="en-US" dirty="0" smtClean="0"/>
              <a:t>guidance from a respected authority</a:t>
            </a:r>
          </a:p>
          <a:p>
            <a:pPr fontAlgn="auto">
              <a:spcAft>
                <a:spcPts val="0"/>
              </a:spcAft>
              <a:buFont typeface="Arial" pitchFamily="34" charset="0"/>
              <a:buNone/>
              <a:defRPr/>
            </a:pPr>
            <a:r>
              <a:rPr lang="en-US" dirty="0" smtClean="0"/>
              <a:t>outside your profession (specify_______________)</a:t>
            </a:r>
          </a:p>
          <a:p>
            <a:pPr fontAlgn="auto">
              <a:spcAft>
                <a:spcPts val="0"/>
              </a:spcAft>
              <a:buFont typeface="Arial" pitchFamily="34" charset="0"/>
              <a:buNone/>
              <a:defRPr/>
            </a:pPr>
            <a:r>
              <a:rPr lang="en-US" dirty="0" smtClean="0"/>
              <a:t>_____________________________ 		   0        1        2        3        4</a:t>
            </a:r>
          </a:p>
          <a:p>
            <a:pPr fontAlgn="auto">
              <a:spcAft>
                <a:spcPts val="0"/>
              </a:spcAft>
              <a:buFont typeface="Arial" pitchFamily="34" charset="0"/>
              <a:buNone/>
              <a:defRPr/>
            </a:pPr>
            <a:r>
              <a:rPr lang="en-US" dirty="0" smtClean="0"/>
              <a:t>guidance from a peer within your</a:t>
            </a:r>
          </a:p>
          <a:p>
            <a:pPr fontAlgn="auto">
              <a:spcAft>
                <a:spcPts val="0"/>
              </a:spcAft>
              <a:buFont typeface="Arial" pitchFamily="34" charset="0"/>
              <a:buNone/>
              <a:defRPr/>
            </a:pPr>
            <a:r>
              <a:rPr lang="en-US" dirty="0" smtClean="0"/>
              <a:t>profession</a:t>
            </a:r>
          </a:p>
          <a:p>
            <a:pPr marL="0" indent="0" fontAlgn="auto">
              <a:spcBef>
                <a:spcPts val="0"/>
              </a:spcBef>
              <a:spcAft>
                <a:spcPts val="0"/>
              </a:spcAft>
              <a:buFont typeface="Arial" pitchFamily="34" charset="0"/>
              <a:buNone/>
              <a:defRPr/>
            </a:pPr>
            <a:r>
              <a:rPr lang="en-US" dirty="0" smtClean="0"/>
              <a:t>_____________________________ 		   0        1        2        3        4</a:t>
            </a:r>
          </a:p>
          <a:p>
            <a:pPr fontAlgn="auto">
              <a:spcAft>
                <a:spcPts val="0"/>
              </a:spcAft>
              <a:defRPr/>
            </a:pPr>
            <a:endParaRPr lang="en-US" dirty="0" smtClean="0"/>
          </a:p>
          <a:p>
            <a:pPr fontAlgn="auto">
              <a:spcAft>
                <a:spcPts val="0"/>
              </a:spcAft>
              <a:buFont typeface="Arial" pitchFamily="34" charset="0"/>
              <a:buNone/>
              <a:defRPr/>
            </a:pPr>
            <a:r>
              <a:rPr lang="en-US" dirty="0" smtClean="0"/>
              <a:t>guidance from a peer or significant other</a:t>
            </a:r>
          </a:p>
          <a:p>
            <a:pPr fontAlgn="auto">
              <a:spcAft>
                <a:spcPts val="0"/>
              </a:spcAft>
              <a:buFont typeface="Arial" pitchFamily="34" charset="0"/>
              <a:buNone/>
              <a:defRPr/>
            </a:pPr>
            <a:r>
              <a:rPr lang="en-US" dirty="0" smtClean="0"/>
              <a:t>outside your profession (specify_______________)</a:t>
            </a:r>
          </a:p>
          <a:p>
            <a:pPr marL="0" indent="0" fontAlgn="auto">
              <a:spcBef>
                <a:spcPts val="0"/>
              </a:spcBef>
              <a:spcAft>
                <a:spcPts val="0"/>
              </a:spcAft>
              <a:buFont typeface="Arial" pitchFamily="34" charset="0"/>
              <a:buNone/>
              <a:defRPr/>
            </a:pPr>
            <a:r>
              <a:rPr lang="en-US" dirty="0" smtClean="0"/>
              <a:t>_____________________________ 		   0        1        2        3        4</a:t>
            </a:r>
          </a:p>
          <a:p>
            <a:pPr fontAlgn="auto">
              <a:spcAft>
                <a:spcPts val="0"/>
              </a:spcAft>
              <a:defRPr/>
            </a:pPr>
            <a:endParaRPr lang="en-US" dirty="0" smtClean="0"/>
          </a:p>
          <a:p>
            <a:pPr fontAlgn="auto">
              <a:spcAft>
                <a:spcPts val="0"/>
              </a:spcAft>
              <a:buFont typeface="Arial" pitchFamily="34" charset="0"/>
              <a:buNone/>
              <a:defRPr/>
            </a:pPr>
            <a:r>
              <a:rPr lang="en-US" dirty="0" smtClean="0"/>
              <a:t>your understanding of  conventional practice</a:t>
            </a:r>
          </a:p>
          <a:p>
            <a:pPr fontAlgn="auto">
              <a:spcAft>
                <a:spcPts val="0"/>
              </a:spcAft>
              <a:buFont typeface="Arial" pitchFamily="34" charset="0"/>
              <a:buNone/>
              <a:defRPr/>
            </a:pPr>
            <a:r>
              <a:rPr lang="en-US" dirty="0" smtClean="0"/>
              <a:t>_____________________________ 		   0        1        2        3        4</a:t>
            </a:r>
          </a:p>
          <a:p>
            <a:pPr fontAlgn="auto">
              <a:spcAft>
                <a:spcPts val="0"/>
              </a:spcAft>
              <a:buFont typeface="Arial" pitchFamily="34" charset="0"/>
              <a:buNone/>
              <a:defRPr/>
            </a:pPr>
            <a:r>
              <a:rPr lang="en-US" dirty="0" smtClean="0"/>
              <a:t>your understanding of medico-legal requirements</a:t>
            </a:r>
          </a:p>
          <a:p>
            <a:pPr marL="0" indent="0" fontAlgn="auto">
              <a:spcBef>
                <a:spcPts val="0"/>
              </a:spcBef>
              <a:spcAft>
                <a:spcPts val="0"/>
              </a:spcAft>
              <a:buFont typeface="Arial" pitchFamily="34" charset="0"/>
              <a:buNone/>
              <a:defRPr/>
            </a:pPr>
            <a:r>
              <a:rPr lang="en-US" dirty="0" smtClean="0"/>
              <a:t>_____________________________ 		   0        1        2        3        4</a:t>
            </a:r>
          </a:p>
          <a:p>
            <a:pPr fontAlgn="auto">
              <a:spcAft>
                <a:spcPts val="0"/>
              </a:spcAft>
              <a:defRPr/>
            </a:pPr>
            <a:endParaRPr lang="en-US" dirty="0" smtClean="0"/>
          </a:p>
          <a:p>
            <a:pPr fontAlgn="auto">
              <a:spcAft>
                <a:spcPts val="0"/>
              </a:spcAft>
              <a:buFont typeface="Arial" pitchFamily="34" charset="0"/>
              <a:buNone/>
              <a:defRPr/>
            </a:pPr>
            <a:r>
              <a:rPr lang="en-US" dirty="0" smtClean="0"/>
              <a:t>How did you settle the matter?</a:t>
            </a:r>
          </a:p>
        </p:txBody>
      </p:sp>
      <p:sp>
        <p:nvSpPr>
          <p:cNvPr id="10" name="Content Placeholder 9"/>
          <p:cNvSpPr>
            <a:spLocks noGrp="1"/>
          </p:cNvSpPr>
          <p:nvPr>
            <p:ph sz="half" idx="2"/>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p:spPr>
        <p:txBody>
          <a:bodyPr rtlCol="0">
            <a:normAutofit fontScale="25000" lnSpcReduction="20000"/>
          </a:bodyPr>
          <a:lstStyle/>
          <a:p>
            <a:pPr fontAlgn="auto">
              <a:spcAft>
                <a:spcPts val="0"/>
              </a:spcAft>
              <a:buFont typeface="Arial" pitchFamily="34" charset="0"/>
              <a:buNone/>
              <a:defRPr/>
            </a:pPr>
            <a:r>
              <a:rPr lang="en-US" b="1" dirty="0" smtClean="0"/>
              <a:t>QUESTION 14C: RELATIVE STRENGTH OF VALUES </a:t>
            </a:r>
            <a:r>
              <a:rPr lang="en-US" dirty="0" smtClean="0"/>
              <a:t>For each of the following values, check the most</a:t>
            </a:r>
          </a:p>
          <a:p>
            <a:pPr fontAlgn="auto">
              <a:spcAft>
                <a:spcPts val="0"/>
              </a:spcAft>
              <a:buFont typeface="Arial" pitchFamily="34" charset="0"/>
              <a:buNone/>
              <a:defRPr/>
            </a:pPr>
            <a:r>
              <a:rPr lang="en-US" dirty="0" smtClean="0"/>
              <a:t>Appropriate description of its strength in your conscience </a:t>
            </a:r>
          </a:p>
          <a:p>
            <a:pPr fontAlgn="auto">
              <a:spcAft>
                <a:spcPts val="0"/>
              </a:spcAft>
              <a:buFont typeface="Arial" pitchFamily="34" charset="0"/>
              <a:buNone/>
              <a:defRPr/>
            </a:pPr>
            <a:r>
              <a:rPr lang="en-US" dirty="0" smtClean="0"/>
              <a:t>		                                            Absent Weak Present Strong Dominant</a:t>
            </a:r>
          </a:p>
          <a:p>
            <a:pPr fontAlgn="auto">
              <a:spcAft>
                <a:spcPts val="0"/>
              </a:spcAft>
              <a:buFont typeface="Arial" pitchFamily="34" charset="0"/>
              <a:buNone/>
              <a:defRPr/>
            </a:pPr>
            <a:r>
              <a:rPr lang="en-US" dirty="0" smtClean="0"/>
              <a:t>Active engagement (meeting challenges) 			     </a:t>
            </a:r>
          </a:p>
          <a:p>
            <a:pPr fontAlgn="auto">
              <a:spcAft>
                <a:spcPts val="0"/>
              </a:spcAft>
              <a:buFont typeface="Arial" pitchFamily="34" charset="0"/>
              <a:buNone/>
              <a:defRPr/>
            </a:pPr>
            <a:r>
              <a:rPr lang="en-US" dirty="0" smtClean="0"/>
              <a:t>_____________________________________________ 0        1        2        3        4</a:t>
            </a:r>
          </a:p>
          <a:p>
            <a:pPr fontAlgn="auto">
              <a:spcAft>
                <a:spcPts val="0"/>
              </a:spcAft>
              <a:buFont typeface="Arial" pitchFamily="34" charset="0"/>
              <a:buNone/>
              <a:defRPr/>
            </a:pPr>
            <a:endParaRPr lang="en-US" dirty="0" smtClean="0"/>
          </a:p>
          <a:p>
            <a:pPr fontAlgn="auto">
              <a:spcAft>
                <a:spcPts val="0"/>
              </a:spcAft>
              <a:buFont typeface="Arial" pitchFamily="34" charset="0"/>
              <a:buNone/>
              <a:defRPr/>
            </a:pPr>
            <a:r>
              <a:rPr lang="en-US" dirty="0" smtClean="0"/>
              <a:t>Attachment in relationships/Connectedness in community</a:t>
            </a:r>
          </a:p>
          <a:p>
            <a:pPr fontAlgn="auto">
              <a:spcAft>
                <a:spcPts val="0"/>
              </a:spcAft>
              <a:buFont typeface="Arial" pitchFamily="34" charset="0"/>
              <a:buNone/>
              <a:defRPr/>
            </a:pPr>
            <a:r>
              <a:rPr lang="en-US" dirty="0" smtClean="0"/>
              <a:t>______________________________________________ 0        1        2        3        4</a:t>
            </a:r>
          </a:p>
          <a:p>
            <a:pPr fontAlgn="auto">
              <a:spcAft>
                <a:spcPts val="0"/>
              </a:spcAft>
              <a:defRPr/>
            </a:pPr>
            <a:endParaRPr lang="en-US" dirty="0" smtClean="0"/>
          </a:p>
          <a:p>
            <a:pPr fontAlgn="auto">
              <a:spcAft>
                <a:spcPts val="0"/>
              </a:spcAft>
              <a:buFont typeface="Arial" pitchFamily="34" charset="0"/>
              <a:buNone/>
              <a:defRPr/>
            </a:pPr>
            <a:r>
              <a:rPr lang="en-US" dirty="0" smtClean="0"/>
              <a:t>Knowledge</a:t>
            </a:r>
          </a:p>
          <a:p>
            <a:pPr fontAlgn="auto">
              <a:spcAft>
                <a:spcPts val="0"/>
              </a:spcAft>
              <a:buFont typeface="Arial" pitchFamily="34" charset="0"/>
              <a:buNone/>
              <a:defRPr/>
            </a:pPr>
            <a:r>
              <a:rPr lang="en-US" dirty="0" smtClean="0"/>
              <a:t>	 acquisition of knowledge </a:t>
            </a:r>
          </a:p>
          <a:p>
            <a:pPr fontAlgn="auto">
              <a:spcAft>
                <a:spcPts val="0"/>
              </a:spcAft>
              <a:buFont typeface="Arial" pitchFamily="34" charset="0"/>
              <a:buNone/>
              <a:defRPr/>
            </a:pPr>
            <a:r>
              <a:rPr lang="en-US" dirty="0" smtClean="0"/>
              <a:t>______________________________________________ 0        1        2        3        4</a:t>
            </a:r>
          </a:p>
          <a:p>
            <a:pPr fontAlgn="auto">
              <a:spcAft>
                <a:spcPts val="0"/>
              </a:spcAft>
              <a:buFont typeface="Arial" pitchFamily="34" charset="0"/>
              <a:buNone/>
              <a:defRPr/>
            </a:pPr>
            <a:r>
              <a:rPr lang="en-US" dirty="0" smtClean="0"/>
              <a:t>	contributing to knowledge	    	       </a:t>
            </a:r>
          </a:p>
          <a:p>
            <a:pPr fontAlgn="auto">
              <a:spcAft>
                <a:spcPts val="0"/>
              </a:spcAft>
              <a:buFont typeface="Arial" pitchFamily="34" charset="0"/>
              <a:buNone/>
              <a:defRPr/>
            </a:pPr>
            <a:r>
              <a:rPr lang="en-US" dirty="0" smtClean="0"/>
              <a:t>______________________________________________ 0        1        2        3        4</a:t>
            </a:r>
          </a:p>
          <a:p>
            <a:pPr fontAlgn="auto">
              <a:spcAft>
                <a:spcPts val="0"/>
              </a:spcAft>
              <a:defRPr/>
            </a:pPr>
            <a:endParaRPr lang="en-US" dirty="0" smtClean="0"/>
          </a:p>
          <a:p>
            <a:pPr fontAlgn="auto">
              <a:spcAft>
                <a:spcPts val="0"/>
              </a:spcAft>
              <a:buFont typeface="Arial" pitchFamily="34" charset="0"/>
              <a:buNone/>
              <a:defRPr/>
            </a:pPr>
            <a:r>
              <a:rPr lang="en-US" dirty="0" smtClean="0"/>
              <a:t>	transmitting knowledge 		       </a:t>
            </a:r>
          </a:p>
          <a:p>
            <a:pPr fontAlgn="auto">
              <a:spcAft>
                <a:spcPts val="0"/>
              </a:spcAft>
              <a:buFont typeface="Arial" pitchFamily="34" charset="0"/>
              <a:buNone/>
              <a:defRPr/>
            </a:pPr>
            <a:r>
              <a:rPr lang="en-US" dirty="0" smtClean="0"/>
              <a:t>______________________________________________ 0        1        2        3        4</a:t>
            </a:r>
          </a:p>
          <a:p>
            <a:pPr fontAlgn="auto">
              <a:spcAft>
                <a:spcPts val="0"/>
              </a:spcAft>
              <a:buFont typeface="Arial" pitchFamily="34" charset="0"/>
              <a:buNone/>
              <a:defRPr/>
            </a:pPr>
            <a:r>
              <a:rPr lang="en-US" dirty="0" smtClean="0"/>
              <a:t>Beneficence/ Helping			       </a:t>
            </a:r>
          </a:p>
          <a:p>
            <a:pPr fontAlgn="auto">
              <a:spcAft>
                <a:spcPts val="0"/>
              </a:spcAft>
              <a:buFont typeface="Arial" pitchFamily="34" charset="0"/>
              <a:buNone/>
              <a:defRPr/>
            </a:pPr>
            <a:r>
              <a:rPr lang="en-US" dirty="0" smtClean="0"/>
              <a:t>______________________________________________ 0        1        2        3        4</a:t>
            </a:r>
          </a:p>
          <a:p>
            <a:pPr fontAlgn="auto">
              <a:spcAft>
                <a:spcPts val="0"/>
              </a:spcAft>
              <a:buFont typeface="Arial" pitchFamily="34" charset="0"/>
              <a:buNone/>
              <a:defRPr/>
            </a:pPr>
            <a:endParaRPr lang="en-US" dirty="0" smtClean="0"/>
          </a:p>
          <a:p>
            <a:pPr fontAlgn="auto">
              <a:spcAft>
                <a:spcPts val="0"/>
              </a:spcAft>
              <a:buFont typeface="Arial" pitchFamily="34" charset="0"/>
              <a:buNone/>
              <a:defRPr/>
            </a:pPr>
            <a:r>
              <a:rPr lang="fr-FR" dirty="0" smtClean="0"/>
              <a:t>Compassion/</a:t>
            </a:r>
            <a:r>
              <a:rPr lang="fr-FR" dirty="0" err="1" smtClean="0"/>
              <a:t>Empathy</a:t>
            </a:r>
            <a:r>
              <a:rPr lang="fr-FR" dirty="0" smtClean="0"/>
              <a:t> 			  </a:t>
            </a:r>
          </a:p>
          <a:p>
            <a:pPr fontAlgn="auto">
              <a:spcAft>
                <a:spcPts val="0"/>
              </a:spcAft>
              <a:buFont typeface="Arial" pitchFamily="34" charset="0"/>
              <a:buNone/>
              <a:defRPr/>
            </a:pPr>
            <a:r>
              <a:rPr lang="en-US" dirty="0" smtClean="0"/>
              <a:t>______________________________________________ 0        1        2        3        4</a:t>
            </a:r>
          </a:p>
          <a:p>
            <a:pPr fontAlgn="auto">
              <a:spcAft>
                <a:spcPts val="0"/>
              </a:spcAft>
              <a:defRPr/>
            </a:pPr>
            <a:endParaRPr lang="en-US" dirty="0" smtClean="0"/>
          </a:p>
          <a:p>
            <a:pPr fontAlgn="auto">
              <a:spcAft>
                <a:spcPts val="0"/>
              </a:spcAft>
              <a:buFont typeface="Arial" pitchFamily="34" charset="0"/>
              <a:buNone/>
              <a:defRPr/>
            </a:pPr>
            <a:r>
              <a:rPr lang="en-US" dirty="0" smtClean="0"/>
              <a:t>Non-maleficence </a:t>
            </a:r>
            <a:r>
              <a:rPr lang="pt-BR" dirty="0" smtClean="0"/>
              <a:t>(Do no harm)</a:t>
            </a:r>
          </a:p>
          <a:p>
            <a:pPr fontAlgn="auto">
              <a:spcAft>
                <a:spcPts val="0"/>
              </a:spcAft>
              <a:buFont typeface="Arial" pitchFamily="34" charset="0"/>
              <a:buNone/>
              <a:defRPr/>
            </a:pPr>
            <a:r>
              <a:rPr lang="en-US" dirty="0" smtClean="0"/>
              <a:t> ______________________________________________ 0        1        2        3        4</a:t>
            </a:r>
          </a:p>
          <a:p>
            <a:pPr fontAlgn="auto">
              <a:spcAft>
                <a:spcPts val="0"/>
              </a:spcAft>
              <a:buFont typeface="Arial" pitchFamily="34" charset="0"/>
              <a:buNone/>
              <a:defRPr/>
            </a:pPr>
            <a:endParaRPr lang="pt-BR" dirty="0" smtClean="0"/>
          </a:p>
          <a:p>
            <a:pPr fontAlgn="auto">
              <a:spcAft>
                <a:spcPts val="0"/>
              </a:spcAft>
              <a:buFont typeface="Arial" pitchFamily="34" charset="0"/>
              <a:buNone/>
              <a:defRPr/>
            </a:pPr>
            <a:r>
              <a:rPr lang="pt-BR" dirty="0" smtClean="0"/>
              <a:t> </a:t>
            </a:r>
            <a:r>
              <a:rPr lang="en-US" dirty="0" smtClean="0"/>
              <a:t>Individuality/ Autonomy/Liberty                                                                            </a:t>
            </a:r>
          </a:p>
          <a:p>
            <a:pPr marL="0" indent="0" fontAlgn="auto">
              <a:spcBef>
                <a:spcPts val="0"/>
              </a:spcBef>
              <a:spcAft>
                <a:spcPts val="0"/>
              </a:spcAft>
              <a:buFont typeface="Arial" pitchFamily="34" charset="0"/>
              <a:buNone/>
              <a:defRPr/>
            </a:pPr>
            <a:r>
              <a:rPr lang="en-US" dirty="0" smtClean="0"/>
              <a:t>______________________________________________ 0        1        2        3        4</a:t>
            </a:r>
          </a:p>
          <a:p>
            <a:pPr fontAlgn="auto">
              <a:spcAft>
                <a:spcPts val="0"/>
              </a:spcAft>
              <a:defRPr/>
            </a:pPr>
            <a:endParaRPr lang="en-US" dirty="0" smtClean="0"/>
          </a:p>
          <a:p>
            <a:pPr fontAlgn="auto">
              <a:spcAft>
                <a:spcPts val="0"/>
              </a:spcAft>
              <a:buFont typeface="Arial" pitchFamily="34" charset="0"/>
              <a:buNone/>
              <a:defRPr/>
            </a:pPr>
            <a:r>
              <a:rPr lang="en-US" dirty="0" smtClean="0"/>
              <a:t>Authority/Tradition 			         </a:t>
            </a:r>
          </a:p>
          <a:p>
            <a:pPr fontAlgn="auto">
              <a:spcAft>
                <a:spcPts val="0"/>
              </a:spcAft>
              <a:buFont typeface="Arial" pitchFamily="34" charset="0"/>
              <a:buNone/>
              <a:defRPr/>
            </a:pPr>
            <a:r>
              <a:rPr lang="en-US" dirty="0" smtClean="0"/>
              <a:t>______________________________________________ 0        1        2        3        4</a:t>
            </a:r>
          </a:p>
          <a:p>
            <a:pPr fontAlgn="auto">
              <a:spcAft>
                <a:spcPts val="0"/>
              </a:spcAft>
              <a:defRPr/>
            </a:pPr>
            <a:endParaRPr lang="en-US" dirty="0" smtClean="0"/>
          </a:p>
          <a:p>
            <a:pPr fontAlgn="auto">
              <a:spcAft>
                <a:spcPts val="0"/>
              </a:spcAft>
              <a:buFont typeface="Arial" pitchFamily="34" charset="0"/>
              <a:buNone/>
              <a:defRPr/>
            </a:pPr>
            <a:r>
              <a:rPr lang="en-US" dirty="0" smtClean="0"/>
              <a:t>Self-interest/Authenticity			</a:t>
            </a:r>
          </a:p>
          <a:p>
            <a:pPr marL="0" indent="0" fontAlgn="auto">
              <a:spcBef>
                <a:spcPts val="0"/>
              </a:spcBef>
              <a:spcAft>
                <a:spcPts val="0"/>
              </a:spcAft>
              <a:buFont typeface="Arial" pitchFamily="34" charset="0"/>
              <a:buNone/>
              <a:defRPr/>
            </a:pPr>
            <a:r>
              <a:rPr lang="en-US" dirty="0" smtClean="0"/>
              <a:t>______________________________________________ 0        1        2        3        4</a:t>
            </a:r>
          </a:p>
          <a:p>
            <a:pPr fontAlgn="auto">
              <a:spcAft>
                <a:spcPts val="0"/>
              </a:spcAft>
              <a:defRPr/>
            </a:pPr>
            <a:endParaRPr lang="en-US" dirty="0" smtClean="0"/>
          </a:p>
          <a:p>
            <a:pPr fontAlgn="auto">
              <a:spcAft>
                <a:spcPts val="0"/>
              </a:spcAft>
              <a:buFont typeface="Arial" pitchFamily="34" charset="0"/>
              <a:buNone/>
              <a:defRPr/>
            </a:pPr>
            <a:r>
              <a:rPr lang="en-US" dirty="0" smtClean="0"/>
              <a:t>Justice/Fairness			          </a:t>
            </a:r>
          </a:p>
          <a:p>
            <a:pPr marL="0" indent="0" fontAlgn="auto">
              <a:spcBef>
                <a:spcPts val="0"/>
              </a:spcBef>
              <a:spcAft>
                <a:spcPts val="0"/>
              </a:spcAft>
              <a:buFont typeface="Arial" pitchFamily="34" charset="0"/>
              <a:buNone/>
              <a:defRPr/>
            </a:pPr>
            <a:r>
              <a:rPr lang="en-US" dirty="0" smtClean="0"/>
              <a:t> ______________________________________________ 0        1        2        3        4</a:t>
            </a:r>
          </a:p>
          <a:p>
            <a:pPr fontAlgn="auto">
              <a:spcAft>
                <a:spcPts val="0"/>
              </a:spcAft>
              <a:buFont typeface="Arial" pitchFamily="34" charset="0"/>
              <a:buNone/>
              <a:defRPr/>
            </a:pPr>
            <a:endParaRPr lang="en-US" dirty="0" smtClean="0"/>
          </a:p>
          <a:p>
            <a:pPr fontAlgn="auto">
              <a:spcAft>
                <a:spcPts val="0"/>
              </a:spcAft>
              <a:buFont typeface="Arial" pitchFamily="34" charset="0"/>
              <a:buNone/>
              <a:defRPr/>
            </a:pPr>
            <a:r>
              <a:rPr lang="en-US" dirty="0" smtClean="0"/>
              <a:t>Balance/Harmony 			           </a:t>
            </a:r>
          </a:p>
          <a:p>
            <a:pPr fontAlgn="auto">
              <a:spcAft>
                <a:spcPts val="0"/>
              </a:spcAft>
              <a:buFont typeface="Arial" pitchFamily="34" charset="0"/>
              <a:buNone/>
              <a:defRPr/>
            </a:pPr>
            <a:r>
              <a:rPr lang="en-US" dirty="0" smtClean="0"/>
              <a:t>______________________________________________ 0        1        2        3        4</a:t>
            </a:r>
          </a:p>
          <a:p>
            <a:pPr fontAlgn="auto">
              <a:spcAft>
                <a:spcPts val="0"/>
              </a:spcAft>
              <a:defRPr/>
            </a:pPr>
            <a:endParaRPr lang="en-US"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en-US" sz="3200" smtClean="0"/>
              <a:t>Moral Valuation</a:t>
            </a:r>
          </a:p>
        </p:txBody>
      </p:sp>
      <p:sp>
        <p:nvSpPr>
          <p:cNvPr id="61443" name="Content Placeholder 2"/>
          <p:cNvSpPr>
            <a:spLocks noGrp="1"/>
          </p:cNvSpPr>
          <p:nvPr>
            <p:ph idx="1"/>
          </p:nvPr>
        </p:nvSpPr>
        <p:spPr/>
        <p:txBody>
          <a:bodyPr/>
          <a:lstStyle/>
          <a:p>
            <a:pPr>
              <a:buFont typeface="Arial" pitchFamily="34" charset="0"/>
              <a:buNone/>
            </a:pPr>
            <a:r>
              <a:rPr lang="en-US" sz="2000" smtClean="0"/>
              <a:t>“In The Think Tank”</a:t>
            </a:r>
          </a:p>
          <a:p>
            <a:pPr>
              <a:buFont typeface="Arial" pitchFamily="34" charset="0"/>
              <a:buNone/>
            </a:pPr>
            <a:r>
              <a:rPr lang="en-US" sz="1600" smtClean="0"/>
              <a:t>A Proposed Neuro-imaging Study</a:t>
            </a:r>
          </a:p>
          <a:p>
            <a:pPr>
              <a:buFont typeface="Arial" pitchFamily="34" charset="0"/>
              <a:buNone/>
            </a:pPr>
            <a:endParaRPr lang="en-US" sz="2000" smtClean="0"/>
          </a:p>
          <a:p>
            <a:pPr>
              <a:buFont typeface="Arial" pitchFamily="34" charset="0"/>
              <a:buNone/>
            </a:pPr>
            <a:r>
              <a:rPr lang="en-US" sz="1400" smtClean="0"/>
              <a:t>Priming</a:t>
            </a:r>
          </a:p>
          <a:p>
            <a:r>
              <a:rPr lang="en-US" sz="1400" smtClean="0"/>
              <a:t>The subject has responded to SCI Questions or </a:t>
            </a:r>
          </a:p>
          <a:p>
            <a:pPr>
              <a:buFont typeface="Arial" pitchFamily="34" charset="0"/>
              <a:buNone/>
            </a:pPr>
            <a:r>
              <a:rPr lang="en-US" sz="1400" smtClean="0"/>
              <a:t>         IU Conscience Autobiography Questions 12 through 14</a:t>
            </a:r>
          </a:p>
          <a:p>
            <a:r>
              <a:rPr lang="en-US" sz="1400" smtClean="0"/>
              <a:t>Following the  Value Matrix method previously described,</a:t>
            </a:r>
          </a:p>
          <a:p>
            <a:pPr>
              <a:buFont typeface="Arial" pitchFamily="34" charset="0"/>
              <a:buNone/>
            </a:pPr>
            <a:r>
              <a:rPr lang="en-US" sz="1400" smtClean="0"/>
              <a:t>	the subject is assisted in identifying the </a:t>
            </a:r>
            <a:r>
              <a:rPr lang="en-US" sz="1400" i="1" smtClean="0"/>
              <a:t>because’s </a:t>
            </a:r>
            <a:r>
              <a:rPr lang="en-US" sz="1400" smtClean="0"/>
              <a:t>regarding the pro’s and con’s </a:t>
            </a:r>
          </a:p>
          <a:p>
            <a:pPr>
              <a:buFont typeface="Arial" pitchFamily="34" charset="0"/>
              <a:buNone/>
            </a:pPr>
            <a:r>
              <a:rPr lang="en-US" sz="1400" smtClean="0"/>
              <a:t>	for a moral mandate or dilemma of personal concern</a:t>
            </a:r>
          </a:p>
          <a:p>
            <a:pPr>
              <a:buFont typeface="Arial" pitchFamily="34" charset="0"/>
              <a:buNone/>
            </a:pPr>
            <a:endParaRPr lang="en-US" sz="1400" smtClean="0"/>
          </a:p>
          <a:p>
            <a:pPr>
              <a:buFont typeface="Arial" pitchFamily="34" charset="0"/>
              <a:buNone/>
            </a:pPr>
            <a:r>
              <a:rPr lang="en-US" sz="1400" smtClean="0"/>
              <a:t>Neuro-imaging (e.g. fMRI)</a:t>
            </a:r>
          </a:p>
          <a:p>
            <a:r>
              <a:rPr lang="en-US" sz="1400" smtClean="0"/>
              <a:t>During the first run, the subject is provided a visual representation of the personalized value matrix </a:t>
            </a:r>
          </a:p>
          <a:p>
            <a:pPr>
              <a:buFont typeface="Arial" pitchFamily="34" charset="0"/>
              <a:buNone/>
            </a:pPr>
            <a:r>
              <a:rPr lang="en-US" sz="1400" smtClean="0"/>
              <a:t>	and is asked to mentally sort the</a:t>
            </a:r>
            <a:r>
              <a:rPr lang="en-US" sz="1400" i="1" smtClean="0"/>
              <a:t> because’s </a:t>
            </a:r>
            <a:r>
              <a:rPr lang="en-US" sz="1400" smtClean="0"/>
              <a:t>into best reasons and base motives</a:t>
            </a:r>
          </a:p>
          <a:p>
            <a:r>
              <a:rPr lang="en-US" sz="1400" smtClean="0"/>
              <a:t>During the next run the subject is asked to order the list of  the</a:t>
            </a:r>
            <a:r>
              <a:rPr lang="en-US" sz="1400" i="1" smtClean="0"/>
              <a:t> because’s </a:t>
            </a:r>
            <a:r>
              <a:rPr lang="en-US" sz="1400" smtClean="0"/>
              <a:t>according to relative goodness  </a:t>
            </a:r>
          </a:p>
          <a:p>
            <a:r>
              <a:rPr lang="en-US" sz="1400" smtClean="0"/>
              <a:t>During the last run the subject is asked to order the list of the</a:t>
            </a:r>
            <a:r>
              <a:rPr lang="en-US" sz="1400" i="1" smtClean="0"/>
              <a:t> because’s</a:t>
            </a:r>
            <a:r>
              <a:rPr lang="en-US" sz="1400" smtClean="0"/>
              <a:t>, according to relative strength</a:t>
            </a:r>
          </a:p>
          <a:p>
            <a:pPr>
              <a:buFont typeface="Arial" pitchFamily="34" charset="0"/>
              <a:buNone/>
            </a:pPr>
            <a:endParaRPr lang="en-US" sz="1400" smtClean="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3"/>
          <p:cNvSpPr>
            <a:spLocks noGrp="1"/>
          </p:cNvSpPr>
          <p:nvPr>
            <p:ph type="title"/>
          </p:nvPr>
        </p:nvSpPr>
        <p:spPr>
          <a:xfrm>
            <a:off x="381000" y="2819400"/>
            <a:ext cx="8229600" cy="1143000"/>
          </a:xfrm>
        </p:spPr>
        <p:txBody>
          <a:bodyPr/>
          <a:lstStyle/>
          <a:p>
            <a:r>
              <a:rPr lang="en-US" sz="3200" smtClean="0"/>
              <a:t>Decety et al, 2004, 2007</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US" sz="3200" smtClean="0"/>
              <a:t>Empathy</a:t>
            </a:r>
          </a:p>
        </p:txBody>
      </p:sp>
      <p:sp useBgFill="1">
        <p:nvSpPr>
          <p:cNvPr id="3" name="Content Placeholder 2"/>
          <p:cNvSpPr>
            <a:spLocks noGrp="1"/>
          </p:cNvSpPr>
          <p:nvPr>
            <p:ph idx="1"/>
          </p:nvPr>
        </p:nvSpPr>
        <p:spPr/>
        <p:txBody>
          <a:bodyPr rtlCol="0">
            <a:normAutofit/>
          </a:bodyPr>
          <a:lstStyle/>
          <a:p>
            <a:pPr fontAlgn="auto">
              <a:spcAft>
                <a:spcPts val="0"/>
              </a:spcAft>
              <a:buFont typeface="Arial" pitchFamily="34" charset="0"/>
              <a:buNone/>
              <a:defRPr/>
            </a:pPr>
            <a:r>
              <a:rPr lang="en-US" sz="2000" cap="all" dirty="0" smtClean="0"/>
              <a:t>Three Basic Macro- Components</a:t>
            </a:r>
          </a:p>
          <a:p>
            <a:pPr fontAlgn="auto">
              <a:spcAft>
                <a:spcPts val="0"/>
              </a:spcAft>
              <a:defRPr/>
            </a:pPr>
            <a:r>
              <a:rPr lang="en-US" sz="2400" b="1" dirty="0" smtClean="0"/>
              <a:t>Affective sharing between the self and the other, based on perception–action coupling that lead to shared representations</a:t>
            </a:r>
          </a:p>
          <a:p>
            <a:pPr fontAlgn="auto">
              <a:spcAft>
                <a:spcPts val="0"/>
              </a:spcAft>
              <a:buFont typeface="Arial" pitchFamily="34" charset="0"/>
              <a:buNone/>
              <a:defRPr/>
            </a:pPr>
            <a:endParaRPr 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3"/>
          <p:cNvSpPr>
            <a:spLocks noGrp="1"/>
          </p:cNvSpPr>
          <p:nvPr>
            <p:ph type="title"/>
          </p:nvPr>
        </p:nvSpPr>
        <p:spPr/>
        <p:txBody>
          <a:bodyPr/>
          <a:lstStyle/>
          <a:p>
            <a:r>
              <a:rPr lang="en-US" sz="3200" smtClean="0"/>
              <a:t>Empathy: Emotion Sharing</a:t>
            </a:r>
          </a:p>
        </p:txBody>
      </p:sp>
      <p:sp>
        <p:nvSpPr>
          <p:cNvPr id="64515" name="Content Placeholder 14"/>
          <p:cNvSpPr>
            <a:spLocks noGrp="1"/>
          </p:cNvSpPr>
          <p:nvPr>
            <p:ph idx="1"/>
          </p:nvPr>
        </p:nvSpPr>
        <p:spPr/>
        <p:txBody>
          <a:bodyPr/>
          <a:lstStyle/>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r>
              <a:rPr lang="en-US" sz="1800" smtClean="0"/>
              <a:t>Premotor and Supplementary Motor Cortex</a:t>
            </a:r>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r>
              <a:rPr lang="en-US" sz="1800" smtClean="0"/>
              <a:t>Posterior Parietal  Lobule  </a:t>
            </a:r>
          </a:p>
        </p:txBody>
      </p:sp>
      <p:pic>
        <p:nvPicPr>
          <p:cNvPr id="19" name="Picture 18" descr="Gray726 Inferior Parietal Lobe.png"/>
          <p:cNvPicPr>
            <a:picLocks noChangeAspect="1"/>
          </p:cNvPicPr>
          <p:nvPr/>
        </p:nvPicPr>
        <p:blipFill>
          <a:blip r:embed="rId3">
            <a:duotone>
              <a:schemeClr val="accent4">
                <a:shade val="45000"/>
                <a:satMod val="135000"/>
              </a:schemeClr>
              <a:prstClr val="white"/>
            </a:duotone>
          </a:blip>
          <a:stretch>
            <a:fillRect/>
          </a:stretch>
        </p:blipFill>
        <p:spPr>
          <a:xfrm>
            <a:off x="3124200" y="3276600"/>
            <a:ext cx="5010150" cy="2898730"/>
          </a:xfrm>
          <a:prstGeom prst="rect">
            <a:avLst/>
          </a:prstGeom>
          <a:effectLst>
            <a:innerShdw blurRad="635000">
              <a:schemeClr val="accent4"/>
            </a:innerShdw>
          </a:effectLst>
        </p:spPr>
      </p:pic>
      <p:cxnSp>
        <p:nvCxnSpPr>
          <p:cNvPr id="18" name="Straight Connector 17"/>
          <p:cNvCxnSpPr>
            <a:endCxn id="7" idx="0"/>
          </p:cNvCxnSpPr>
          <p:nvPr/>
        </p:nvCxnSpPr>
        <p:spPr>
          <a:xfrm>
            <a:off x="3276600" y="2438400"/>
            <a:ext cx="1865313" cy="1438275"/>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2895600" y="4343400"/>
            <a:ext cx="4114800" cy="7620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7" name="Oval 6"/>
          <p:cNvSpPr/>
          <p:nvPr/>
        </p:nvSpPr>
        <p:spPr>
          <a:xfrm rot="17530667">
            <a:off x="4901406" y="3758407"/>
            <a:ext cx="833437" cy="381000"/>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Oval 11"/>
          <p:cNvSpPr/>
          <p:nvPr/>
        </p:nvSpPr>
        <p:spPr>
          <a:xfrm rot="14191945">
            <a:off x="6850856" y="4153694"/>
            <a:ext cx="833438" cy="381000"/>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3"/>
          <p:cNvSpPr>
            <a:spLocks noGrp="1"/>
          </p:cNvSpPr>
          <p:nvPr>
            <p:ph type="title"/>
          </p:nvPr>
        </p:nvSpPr>
        <p:spPr/>
        <p:txBody>
          <a:bodyPr/>
          <a:lstStyle/>
          <a:p>
            <a:r>
              <a:rPr lang="en-US" sz="3200" smtClean="0"/>
              <a:t>Empathy: Emotion Sharing</a:t>
            </a:r>
          </a:p>
        </p:txBody>
      </p:sp>
      <p:sp>
        <p:nvSpPr>
          <p:cNvPr id="65539" name="Content Placeholder 14"/>
          <p:cNvSpPr>
            <a:spLocks noGrp="1"/>
          </p:cNvSpPr>
          <p:nvPr>
            <p:ph idx="1"/>
          </p:nvPr>
        </p:nvSpPr>
        <p:spPr>
          <a:xfrm>
            <a:off x="533400" y="1600200"/>
            <a:ext cx="8229600" cy="4525963"/>
          </a:xfrm>
        </p:spPr>
        <p:txBody>
          <a:bodyPr/>
          <a:lstStyle/>
          <a:p>
            <a:pPr>
              <a:buFont typeface="Arial" pitchFamily="34" charset="0"/>
              <a:buNone/>
            </a:pPr>
            <a:endParaRPr lang="en-US" sz="1400" smtClean="0"/>
          </a:p>
          <a:p>
            <a:pPr>
              <a:buFont typeface="Arial" pitchFamily="34" charset="0"/>
              <a:buNone/>
            </a:pPr>
            <a:r>
              <a:rPr lang="en-US" sz="1800" smtClean="0"/>
              <a:t>Premotor Cortex</a:t>
            </a:r>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r>
              <a:rPr lang="en-US" sz="1800" smtClean="0"/>
              <a:t>Superior Temporal Sulcus</a:t>
            </a:r>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r>
              <a:rPr lang="en-US" sz="1800" smtClean="0"/>
              <a:t>Anterior Insula </a:t>
            </a:r>
          </a:p>
          <a:p>
            <a:pPr>
              <a:buFont typeface="Arial" pitchFamily="34" charset="0"/>
              <a:buNone/>
            </a:pPr>
            <a:endParaRPr lang="en-US" sz="1400" smtClean="0"/>
          </a:p>
          <a:p>
            <a:pPr>
              <a:buFont typeface="Arial" pitchFamily="34" charset="0"/>
              <a:buNone/>
            </a:pPr>
            <a:endParaRPr lang="en-US" sz="1400" smtClean="0"/>
          </a:p>
          <a:p>
            <a:pPr>
              <a:buFont typeface="Arial" pitchFamily="34" charset="0"/>
              <a:buNone/>
            </a:pPr>
            <a:endParaRPr lang="en-US" sz="1400" smtClean="0"/>
          </a:p>
        </p:txBody>
      </p:sp>
      <p:pic>
        <p:nvPicPr>
          <p:cNvPr id="19" name="Picture 18" descr="Gray726 Inferior Parietal Lobe.png"/>
          <p:cNvPicPr>
            <a:picLocks noChangeAspect="1"/>
          </p:cNvPicPr>
          <p:nvPr/>
        </p:nvPicPr>
        <p:blipFill>
          <a:blip r:embed="rId3">
            <a:duotone>
              <a:schemeClr val="accent4">
                <a:shade val="45000"/>
                <a:satMod val="135000"/>
              </a:schemeClr>
              <a:prstClr val="white"/>
            </a:duotone>
          </a:blip>
          <a:stretch>
            <a:fillRect/>
          </a:stretch>
        </p:blipFill>
        <p:spPr>
          <a:xfrm>
            <a:off x="4953000" y="1828800"/>
            <a:ext cx="3486150" cy="2016987"/>
          </a:xfrm>
          <a:prstGeom prst="rect">
            <a:avLst/>
          </a:prstGeom>
          <a:effectLst>
            <a:innerShdw blurRad="635000">
              <a:schemeClr val="accent4"/>
            </a:innerShdw>
          </a:effectLst>
        </p:spPr>
      </p:pic>
      <p:pic>
        <p:nvPicPr>
          <p:cNvPr id="7" name="Picture 6" descr="Gray731.png"/>
          <p:cNvPicPr>
            <a:picLocks noChangeAspect="1"/>
          </p:cNvPicPr>
          <p:nvPr/>
        </p:nvPicPr>
        <p:blipFill>
          <a:blip r:embed="rId4">
            <a:duotone>
              <a:schemeClr val="accent4">
                <a:shade val="45000"/>
                <a:satMod val="135000"/>
              </a:schemeClr>
              <a:prstClr val="white"/>
            </a:duotone>
          </a:blip>
          <a:stretch>
            <a:fillRect/>
          </a:stretch>
        </p:blipFill>
        <p:spPr>
          <a:xfrm>
            <a:off x="5105400" y="4038600"/>
            <a:ext cx="3429000" cy="1954530"/>
          </a:xfrm>
          <a:prstGeom prst="rect">
            <a:avLst/>
          </a:prstGeom>
        </p:spPr>
      </p:pic>
      <p:cxnSp>
        <p:nvCxnSpPr>
          <p:cNvPr id="9" name="Straight Connector 8"/>
          <p:cNvCxnSpPr/>
          <p:nvPr/>
        </p:nvCxnSpPr>
        <p:spPr>
          <a:xfrm>
            <a:off x="2133600" y="5257800"/>
            <a:ext cx="3886200" cy="1524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3048000" y="3276600"/>
            <a:ext cx="3276600" cy="30480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514600" y="2057400"/>
            <a:ext cx="3810000" cy="762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6324600" y="1905000"/>
            <a:ext cx="304800" cy="533400"/>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Oval 19"/>
          <p:cNvSpPr/>
          <p:nvPr/>
        </p:nvSpPr>
        <p:spPr>
          <a:xfrm rot="19809721">
            <a:off x="6019800" y="5029200"/>
            <a:ext cx="381000" cy="533400"/>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Oval 21"/>
          <p:cNvSpPr/>
          <p:nvPr/>
        </p:nvSpPr>
        <p:spPr>
          <a:xfrm rot="3466041">
            <a:off x="6308725" y="3084513"/>
            <a:ext cx="381000" cy="533400"/>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rtlCol="0">
            <a:normAutofit/>
          </a:bodyPr>
          <a:lstStyle/>
          <a:p>
            <a:pPr fontAlgn="auto">
              <a:spcAft>
                <a:spcPts val="0"/>
              </a:spcAft>
              <a:defRPr/>
            </a:pPr>
            <a:r>
              <a:rPr lang="en-US" sz="2800" dirty="0" smtClean="0">
                <a:solidFill>
                  <a:schemeClr val="accent4">
                    <a:lumMod val="75000"/>
                  </a:schemeClr>
                </a:solidFill>
              </a:rPr>
              <a:t>THE PSYCHOBIOLOGY OF  CONSCIENCE</a:t>
            </a:r>
            <a:endParaRPr lang="en-US" sz="2800" dirty="0"/>
          </a:p>
        </p:txBody>
      </p:sp>
      <p:sp>
        <p:nvSpPr>
          <p:cNvPr id="3" name="Content Placeholder 2"/>
          <p:cNvSpPr>
            <a:spLocks noGrp="1"/>
          </p:cNvSpPr>
          <p:nvPr>
            <p:ph idx="4294967295"/>
          </p:nvPr>
        </p:nvSpPr>
        <p:spPr/>
        <p:txBody>
          <a:bodyPr>
            <a:normAutofit/>
          </a:bodyPr>
          <a:lstStyle/>
          <a:p>
            <a:pPr marL="228600" indent="-228600">
              <a:buFont typeface="Arial" pitchFamily="34" charset="0"/>
              <a:buNone/>
            </a:pPr>
            <a:r>
              <a:rPr lang="de-DE" sz="1600" smtClean="0"/>
              <a:t>On the technical point  contained in this Black Box Warning but also, on the basis of</a:t>
            </a:r>
          </a:p>
          <a:p>
            <a:pPr marL="228600" indent="-228600">
              <a:buFont typeface="Arial" pitchFamily="34" charset="0"/>
              <a:buNone/>
            </a:pPr>
            <a:r>
              <a:rPr lang="de-DE" sz="1600" smtClean="0"/>
              <a:t>compelling philosophical considerations (to which we will return later), </a:t>
            </a:r>
          </a:p>
          <a:p>
            <a:pPr marL="228600" indent="-228600">
              <a:buFont typeface="Arial" pitchFamily="34" charset="0"/>
              <a:buNone/>
            </a:pPr>
            <a:r>
              <a:rPr lang="de-DE" sz="1600" b="1" smtClean="0"/>
              <a:t>we recommend there be </a:t>
            </a:r>
            <a:r>
              <a:rPr lang="de-DE" sz="1600" b="1" i="1" smtClean="0"/>
              <a:t>NO HASTY REMOVAL </a:t>
            </a:r>
            <a:r>
              <a:rPr lang="de-DE" sz="1600" b="1" smtClean="0"/>
              <a:t>of the qualifier, </a:t>
            </a:r>
          </a:p>
          <a:p>
            <a:pPr marL="228600" indent="-228600">
              <a:buFont typeface="Arial" pitchFamily="34" charset="0"/>
              <a:buNone/>
            </a:pPr>
            <a:r>
              <a:rPr lang="de-DE" sz="2000" b="1" i="1" smtClean="0"/>
              <a:t>				</a:t>
            </a:r>
          </a:p>
          <a:p>
            <a:pPr marL="228600" indent="-228600">
              <a:buFont typeface="Arial" pitchFamily="34" charset="0"/>
              <a:buNone/>
            </a:pPr>
            <a:endParaRPr lang="de-DE" sz="2000" b="1" i="1" smtClean="0"/>
          </a:p>
          <a:p>
            <a:pPr marL="228600" indent="-228600">
              <a:buFont typeface="Arial" pitchFamily="34" charset="0"/>
              <a:buNone/>
            </a:pPr>
            <a:endParaRPr lang="de-DE" sz="2000" b="1" i="1" smtClean="0"/>
          </a:p>
          <a:p>
            <a:pPr marL="228600" indent="-228600">
              <a:buFont typeface="Arial" pitchFamily="34" charset="0"/>
              <a:buNone/>
            </a:pPr>
            <a:r>
              <a:rPr lang="de-DE" sz="2000" b="1" i="1" smtClean="0"/>
              <a:t>				</a:t>
            </a:r>
            <a:endParaRPr lang="en-US" sz="4800" smtClean="0"/>
          </a:p>
        </p:txBody>
      </p:sp>
      <p:sp>
        <p:nvSpPr>
          <p:cNvPr id="6" name="Bevel 5"/>
          <p:cNvSpPr/>
          <p:nvPr/>
        </p:nvSpPr>
        <p:spPr>
          <a:xfrm>
            <a:off x="2667000" y="3124200"/>
            <a:ext cx="3429000" cy="1143000"/>
          </a:xfrm>
          <a:prstGeom prst="bevel">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de-DE" sz="4400" b="1">
                <a:solidFill>
                  <a:schemeClr val="tx1"/>
                </a:solidFill>
              </a:rPr>
              <a:t>PUTATIVE</a:t>
            </a:r>
            <a:endParaRPr lang="en-US" sz="4400" b="1">
              <a:solidFill>
                <a:schemeClr val="tx1"/>
              </a:solidFill>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r>
              <a:rPr lang="en-US" sz="3200" smtClean="0"/>
              <a:t>Empathy: Self Other Awareness</a:t>
            </a:r>
          </a:p>
        </p:txBody>
      </p:sp>
      <p:sp useBgFill="1">
        <p:nvSpPr>
          <p:cNvPr id="3" name="Content Placeholder 2"/>
          <p:cNvSpPr>
            <a:spLocks noGrp="1"/>
          </p:cNvSpPr>
          <p:nvPr>
            <p:ph idx="1"/>
          </p:nvPr>
        </p:nvSpPr>
        <p:spPr/>
        <p:txBody>
          <a:bodyPr rtlCol="0">
            <a:normAutofit/>
          </a:bodyPr>
          <a:lstStyle/>
          <a:p>
            <a:pPr fontAlgn="auto">
              <a:spcAft>
                <a:spcPts val="0"/>
              </a:spcAft>
              <a:buFont typeface="Arial" pitchFamily="34" charset="0"/>
              <a:buNone/>
              <a:defRPr/>
            </a:pPr>
            <a:r>
              <a:rPr lang="en-US" sz="2000" cap="all" dirty="0" smtClean="0"/>
              <a:t>Three Major Components</a:t>
            </a:r>
          </a:p>
          <a:p>
            <a:pPr fontAlgn="auto">
              <a:spcAft>
                <a:spcPts val="0"/>
              </a:spcAft>
              <a:defRPr/>
            </a:pPr>
            <a:r>
              <a:rPr lang="en-US" sz="1800" dirty="0" smtClean="0"/>
              <a:t>Affective sharing between the self and the other, based on perception –action coupling that lead to shared representations</a:t>
            </a:r>
          </a:p>
          <a:p>
            <a:pPr fontAlgn="auto">
              <a:spcAft>
                <a:spcPts val="0"/>
              </a:spcAft>
              <a:defRPr/>
            </a:pPr>
            <a:r>
              <a:rPr lang="en-US" sz="2400" b="1" dirty="0" smtClean="0"/>
              <a:t>Self-other awareness. Even when there is some temporary identification, there is no confusion between self and other</a:t>
            </a:r>
          </a:p>
          <a:p>
            <a:pPr fontAlgn="auto">
              <a:spcAft>
                <a:spcPts val="0"/>
              </a:spcAft>
              <a:buFont typeface="Arial" pitchFamily="34" charset="0"/>
              <a:buNone/>
              <a:defRPr/>
            </a:pPr>
            <a:endParaRPr lang="en-US"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r>
              <a:rPr lang="en-US" sz="3200" smtClean="0"/>
              <a:t>Empathy: Self Other Awareness</a:t>
            </a:r>
          </a:p>
        </p:txBody>
      </p:sp>
      <p:sp useBgFill="1">
        <p:nvSpPr>
          <p:cNvPr id="3" name="Content Placeholder 2"/>
          <p:cNvSpPr>
            <a:spLocks noGrp="1"/>
          </p:cNvSpPr>
          <p:nvPr>
            <p:ph idx="1"/>
          </p:nvPr>
        </p:nvSpPr>
        <p:spPr/>
        <p:txBody>
          <a:bodyPr rtlCol="0">
            <a:normAutofit/>
          </a:bodyPr>
          <a:lstStyle/>
          <a:p>
            <a:pPr fontAlgn="auto">
              <a:spcAft>
                <a:spcPts val="0"/>
              </a:spcAft>
              <a:buFont typeface="Arial" pitchFamily="34" charset="0"/>
              <a:buNone/>
              <a:defRPr/>
            </a:pPr>
            <a:r>
              <a:rPr lang="en-US" sz="2000" cap="all" dirty="0" smtClean="0"/>
              <a:t>Three Major Components</a:t>
            </a:r>
          </a:p>
          <a:p>
            <a:pPr fontAlgn="auto">
              <a:spcAft>
                <a:spcPts val="0"/>
              </a:spcAft>
              <a:defRPr/>
            </a:pPr>
            <a:r>
              <a:rPr lang="en-US" sz="1800" dirty="0" smtClean="0"/>
              <a:t>Affective sharing between the self and the other, based on perception –action coupling that lead to shared representations</a:t>
            </a:r>
          </a:p>
          <a:p>
            <a:pPr fontAlgn="auto">
              <a:spcAft>
                <a:spcPts val="0"/>
              </a:spcAft>
              <a:defRPr/>
            </a:pPr>
            <a:r>
              <a:rPr lang="en-US" sz="2400" b="1" dirty="0" smtClean="0"/>
              <a:t>Self-other awareness. Even when there is some temporary identification, there is no confusion between self and other</a:t>
            </a:r>
          </a:p>
          <a:p>
            <a:pPr fontAlgn="auto">
              <a:spcAft>
                <a:spcPts val="0"/>
              </a:spcAft>
              <a:buFont typeface="Arial" pitchFamily="34" charset="0"/>
              <a:buNone/>
              <a:defRPr/>
            </a:pPr>
            <a:endParaRPr lang="en-US"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r>
              <a:rPr lang="en-US" sz="3200" smtClean="0"/>
              <a:t>Empathy: Mental Flexibility and Self Regulation</a:t>
            </a:r>
          </a:p>
        </p:txBody>
      </p:sp>
      <p:sp useBgFill="1">
        <p:nvSpPr>
          <p:cNvPr id="3" name="Content Placeholder 2"/>
          <p:cNvSpPr>
            <a:spLocks noGrp="1"/>
          </p:cNvSpPr>
          <p:nvPr>
            <p:ph idx="1"/>
          </p:nvPr>
        </p:nvSpPr>
        <p:spPr/>
        <p:txBody>
          <a:bodyPr rtlCol="0">
            <a:normAutofit/>
          </a:bodyPr>
          <a:lstStyle/>
          <a:p>
            <a:pPr fontAlgn="auto">
              <a:spcAft>
                <a:spcPts val="0"/>
              </a:spcAft>
              <a:buFont typeface="Arial" pitchFamily="34" charset="0"/>
              <a:buNone/>
              <a:defRPr/>
            </a:pPr>
            <a:r>
              <a:rPr lang="en-US" sz="2000" cap="all" dirty="0" smtClean="0"/>
              <a:t>Three  Basic Macro-Components</a:t>
            </a:r>
          </a:p>
          <a:p>
            <a:pPr fontAlgn="auto">
              <a:spcAft>
                <a:spcPts val="0"/>
              </a:spcAft>
              <a:defRPr/>
            </a:pPr>
            <a:r>
              <a:rPr lang="en-US" sz="1600" dirty="0" smtClean="0"/>
              <a:t>Affective sharing between the self and the other, based on perception –action coupling that lead to shared representations</a:t>
            </a:r>
          </a:p>
          <a:p>
            <a:pPr fontAlgn="auto">
              <a:spcAft>
                <a:spcPts val="0"/>
              </a:spcAft>
              <a:defRPr/>
            </a:pPr>
            <a:r>
              <a:rPr lang="en-US" sz="1600" dirty="0" smtClean="0"/>
              <a:t>Self-other awareness. Even when there is some temporary identification, there is no confusion between self and other</a:t>
            </a:r>
          </a:p>
          <a:p>
            <a:pPr fontAlgn="auto">
              <a:spcAft>
                <a:spcPts val="0"/>
              </a:spcAft>
              <a:defRPr/>
            </a:pPr>
            <a:r>
              <a:rPr lang="en-US" sz="2400" b="1" dirty="0" smtClean="0"/>
              <a:t>Mental Flexibility to adopt the subjective perspective of the other and also regulatory processes that modulate the subjective feelings associated with emotion.</a:t>
            </a:r>
          </a:p>
          <a:p>
            <a:pPr fontAlgn="auto">
              <a:spcAft>
                <a:spcPts val="0"/>
              </a:spcAft>
              <a:buFont typeface="Arial" pitchFamily="34" charset="0"/>
              <a:buNone/>
              <a:defRPr/>
            </a:pPr>
            <a:endParaRPr lang="en-US"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r>
              <a:rPr lang="en-US" sz="3200" smtClean="0"/>
              <a:t>Empathy: Mental Flexibility and Self Regulation</a:t>
            </a:r>
          </a:p>
        </p:txBody>
      </p:sp>
      <p:sp useBgFill="1">
        <p:nvSpPr>
          <p:cNvPr id="3" name="Content Placeholder 2"/>
          <p:cNvSpPr>
            <a:spLocks noGrp="1"/>
          </p:cNvSpPr>
          <p:nvPr>
            <p:ph idx="1"/>
          </p:nvPr>
        </p:nvSpPr>
        <p:spPr/>
        <p:txBody>
          <a:bodyPr rtlCol="0">
            <a:normAutofit/>
          </a:bodyPr>
          <a:lstStyle/>
          <a:p>
            <a:pPr fontAlgn="auto">
              <a:spcAft>
                <a:spcPts val="0"/>
              </a:spcAft>
              <a:buFont typeface="Arial" pitchFamily="34" charset="0"/>
              <a:buNone/>
              <a:defRPr/>
            </a:pPr>
            <a:r>
              <a:rPr lang="en-US" sz="2000" cap="all" dirty="0" smtClean="0"/>
              <a:t>Three  Basic Macro-Components</a:t>
            </a:r>
          </a:p>
          <a:p>
            <a:pPr fontAlgn="auto">
              <a:spcAft>
                <a:spcPts val="0"/>
              </a:spcAft>
              <a:defRPr/>
            </a:pPr>
            <a:r>
              <a:rPr lang="en-US" sz="1600" dirty="0" smtClean="0"/>
              <a:t>Affective sharing between the self and the other, based on perception –action coupling that lead to shared representations</a:t>
            </a:r>
          </a:p>
          <a:p>
            <a:pPr fontAlgn="auto">
              <a:spcAft>
                <a:spcPts val="0"/>
              </a:spcAft>
              <a:defRPr/>
            </a:pPr>
            <a:r>
              <a:rPr lang="en-US" sz="1600" dirty="0" smtClean="0"/>
              <a:t>Self-other awareness. Even when there is some temporary identification, there is no confusion between self and other</a:t>
            </a:r>
          </a:p>
          <a:p>
            <a:pPr fontAlgn="auto">
              <a:spcAft>
                <a:spcPts val="0"/>
              </a:spcAft>
              <a:defRPr/>
            </a:pPr>
            <a:r>
              <a:rPr lang="en-US" sz="2400" b="1" dirty="0" smtClean="0"/>
              <a:t>Mental Flexibility to adopt the subjective perspective of the other and also regulatory processes that modulate the subjective feelings associated with emotion.</a:t>
            </a:r>
          </a:p>
          <a:p>
            <a:pPr fontAlgn="auto">
              <a:spcAft>
                <a:spcPts val="0"/>
              </a:spcAft>
              <a:buFont typeface="Arial" pitchFamily="34" charset="0"/>
              <a:buNone/>
              <a:defRPr/>
            </a:pPr>
            <a:endParaRPr lang="en-US"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p:txBody>
          <a:bodyPr/>
          <a:lstStyle/>
          <a:p>
            <a:r>
              <a:rPr lang="en-US" sz="3200" smtClean="0"/>
              <a:t>Empathy: Mental Flexibility and Self Regulation</a:t>
            </a:r>
          </a:p>
        </p:txBody>
      </p:sp>
      <p:pic>
        <p:nvPicPr>
          <p:cNvPr id="4" name="Content Placeholder 3" descr="629px-OFC.jpg"/>
          <p:cNvPicPr>
            <a:picLocks noGrp="1" noChangeAspect="1"/>
          </p:cNvPicPr>
          <p:nvPr>
            <p:ph idx="1"/>
          </p:nvPr>
        </p:nvPicPr>
        <p:blipFill>
          <a:blip r:embed="rId3">
            <a:duotone>
              <a:schemeClr val="accent4">
                <a:shade val="45000"/>
                <a:satMod val="135000"/>
              </a:schemeClr>
              <a:prstClr val="white"/>
            </a:duotone>
          </a:blip>
          <a:stretch>
            <a:fillRect/>
          </a:stretch>
        </p:blipFill>
        <p:spPr>
          <a:xfrm>
            <a:off x="2199641" y="1600200"/>
            <a:ext cx="4744718" cy="4525963"/>
          </a:xfrm>
        </p:spPr>
      </p:pic>
      <p:sp>
        <p:nvSpPr>
          <p:cNvPr id="5" name="Moon 4"/>
          <p:cNvSpPr/>
          <p:nvPr/>
        </p:nvSpPr>
        <p:spPr>
          <a:xfrm rot="2050919">
            <a:off x="3671888" y="2886075"/>
            <a:ext cx="369887" cy="620713"/>
          </a:xfrm>
          <a:prstGeom prst="moon">
            <a:avLst/>
          </a:prstGeom>
          <a:solidFill>
            <a:schemeClr val="accent2">
              <a:lumMod val="60000"/>
              <a:lumOff val="40000"/>
              <a:alpha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Moon 5"/>
          <p:cNvSpPr/>
          <p:nvPr/>
        </p:nvSpPr>
        <p:spPr>
          <a:xfrm rot="19089578">
            <a:off x="3080642" y="3174535"/>
            <a:ext cx="487911" cy="991168"/>
          </a:xfrm>
          <a:prstGeom prst="moon">
            <a:avLst>
              <a:gd name="adj" fmla="val 60371"/>
            </a:avLst>
          </a:prstGeom>
          <a:solidFill>
            <a:schemeClr val="accent2">
              <a:lumMod val="60000"/>
              <a:lumOff val="40000"/>
              <a:alpha val="75000"/>
            </a:schemeClr>
          </a:solidFill>
          <a:effectLst>
            <a:glow rad="139700">
              <a:schemeClr val="accent4">
                <a:satMod val="175000"/>
                <a:alpha val="40000"/>
              </a:schemeClr>
            </a:glow>
            <a:outerShdw blurRad="635000" dist="6350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Moon 6"/>
          <p:cNvSpPr/>
          <p:nvPr/>
        </p:nvSpPr>
        <p:spPr>
          <a:xfrm rot="7883671">
            <a:off x="5012532" y="2758281"/>
            <a:ext cx="373062" cy="733425"/>
          </a:xfrm>
          <a:prstGeom prst="moon">
            <a:avLst>
              <a:gd name="adj" fmla="val 69697"/>
            </a:avLst>
          </a:prstGeom>
          <a:solidFill>
            <a:schemeClr val="accent2">
              <a:lumMod val="60000"/>
              <a:lumOff val="40000"/>
              <a:alpha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a:xfrm>
            <a:off x="457200" y="2743200"/>
            <a:ext cx="8229600" cy="1143000"/>
          </a:xfrm>
        </p:spPr>
        <p:txBody>
          <a:bodyPr/>
          <a:lstStyle/>
          <a:p>
            <a:r>
              <a:rPr lang="en-US" sz="3200" smtClean="0"/>
              <a:t>Empathy: Key Structures</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r>
              <a:rPr lang="en-US" sz="3200" smtClean="0"/>
              <a:t>Empathy: Key Structures</a:t>
            </a:r>
          </a:p>
        </p:txBody>
      </p:sp>
      <p:sp>
        <p:nvSpPr>
          <p:cNvPr id="3" name="Content Placeholder 2"/>
          <p:cNvSpPr>
            <a:spLocks noGrp="1"/>
          </p:cNvSpPr>
          <p:nvPr>
            <p:ph idx="1"/>
          </p:nvPr>
        </p:nvSpPr>
        <p:spPr/>
        <p:txBody>
          <a:bodyPr rtlCol="0">
            <a:normAutofit fontScale="77500" lnSpcReduction="20000"/>
          </a:bodyPr>
          <a:lstStyle/>
          <a:p>
            <a:pPr fontAlgn="auto">
              <a:spcAft>
                <a:spcPts val="0"/>
              </a:spcAft>
              <a:buFont typeface="Arial" pitchFamily="34" charset="0"/>
              <a:buNone/>
              <a:defRPr/>
            </a:pPr>
            <a:r>
              <a:rPr lang="en-US" sz="2600" cap="all" dirty="0" smtClean="0"/>
              <a:t>Essential for regulating emotion</a:t>
            </a:r>
          </a:p>
          <a:p>
            <a:pPr fontAlgn="auto">
              <a:spcAft>
                <a:spcPts val="0"/>
              </a:spcAft>
              <a:buFont typeface="Arial" pitchFamily="34" charset="0"/>
              <a:buNone/>
              <a:defRPr/>
            </a:pPr>
            <a:endParaRPr lang="en-US" sz="2000" dirty="0" smtClean="0"/>
          </a:p>
          <a:p>
            <a:pPr fontAlgn="auto">
              <a:spcAft>
                <a:spcPts val="0"/>
              </a:spcAft>
              <a:buFont typeface="Arial" pitchFamily="34" charset="0"/>
              <a:buNone/>
              <a:defRPr/>
            </a:pPr>
            <a:endParaRPr lang="en-US" sz="2000" dirty="0" smtClean="0"/>
          </a:p>
          <a:p>
            <a:pPr fontAlgn="auto">
              <a:spcAft>
                <a:spcPts val="0"/>
              </a:spcAft>
              <a:buFont typeface="Arial" pitchFamily="34" charset="0"/>
              <a:buNone/>
              <a:defRPr/>
            </a:pPr>
            <a:endParaRPr lang="en-US" sz="2000" dirty="0" smtClean="0"/>
          </a:p>
          <a:p>
            <a:pPr fontAlgn="auto">
              <a:spcAft>
                <a:spcPts val="0"/>
              </a:spcAft>
              <a:buFont typeface="Arial" pitchFamily="34" charset="0"/>
              <a:buNone/>
              <a:defRPr/>
            </a:pPr>
            <a:endParaRPr lang="en-US" sz="2000" dirty="0" smtClean="0"/>
          </a:p>
          <a:p>
            <a:pPr fontAlgn="auto">
              <a:spcAft>
                <a:spcPts val="0"/>
              </a:spcAft>
              <a:buFont typeface="Arial" pitchFamily="34" charset="0"/>
              <a:buNone/>
              <a:defRPr/>
            </a:pPr>
            <a:endParaRPr lang="en-US" sz="2000" dirty="0" smtClean="0"/>
          </a:p>
          <a:p>
            <a:pPr fontAlgn="auto">
              <a:spcAft>
                <a:spcPts val="0"/>
              </a:spcAft>
              <a:buFont typeface="Arial" pitchFamily="34" charset="0"/>
              <a:buNone/>
              <a:defRPr/>
            </a:pPr>
            <a:endParaRPr lang="en-US" sz="2000" dirty="0" smtClean="0"/>
          </a:p>
          <a:p>
            <a:pPr fontAlgn="auto">
              <a:spcAft>
                <a:spcPts val="0"/>
              </a:spcAft>
              <a:buFont typeface="Arial" pitchFamily="34" charset="0"/>
              <a:buNone/>
              <a:defRPr/>
            </a:pPr>
            <a:endParaRPr lang="en-US" sz="2000" dirty="0" smtClean="0"/>
          </a:p>
          <a:p>
            <a:pPr fontAlgn="auto">
              <a:spcAft>
                <a:spcPts val="0"/>
              </a:spcAft>
              <a:buFont typeface="Arial" pitchFamily="34" charset="0"/>
              <a:buNone/>
              <a:defRPr/>
            </a:pPr>
            <a:endParaRPr lang="en-US" sz="2000" dirty="0" smtClean="0"/>
          </a:p>
          <a:p>
            <a:pPr fontAlgn="auto">
              <a:spcAft>
                <a:spcPts val="0"/>
              </a:spcAft>
              <a:buFont typeface="Arial" pitchFamily="34" charset="0"/>
              <a:buNone/>
              <a:defRPr/>
            </a:pPr>
            <a:endParaRPr lang="en-US" sz="2000" dirty="0" smtClean="0"/>
          </a:p>
          <a:p>
            <a:pPr fontAlgn="auto">
              <a:spcAft>
                <a:spcPts val="0"/>
              </a:spcAft>
              <a:buFont typeface="Arial" pitchFamily="34" charset="0"/>
              <a:buNone/>
              <a:defRPr/>
            </a:pPr>
            <a:endParaRPr lang="en-US" sz="2000" dirty="0" smtClean="0"/>
          </a:p>
          <a:p>
            <a:pPr fontAlgn="auto">
              <a:spcAft>
                <a:spcPts val="0"/>
              </a:spcAft>
              <a:buFont typeface="Arial" pitchFamily="34" charset="0"/>
              <a:buNone/>
              <a:defRPr/>
            </a:pPr>
            <a:endParaRPr lang="en-US" sz="2000" dirty="0" smtClean="0"/>
          </a:p>
          <a:p>
            <a:pPr fontAlgn="auto">
              <a:spcAft>
                <a:spcPts val="0"/>
              </a:spcAft>
              <a:buFont typeface="Arial" pitchFamily="34" charset="0"/>
              <a:buNone/>
              <a:defRPr/>
            </a:pPr>
            <a:endParaRPr lang="en-US" sz="2000" dirty="0" smtClean="0"/>
          </a:p>
          <a:p>
            <a:pPr fontAlgn="auto">
              <a:spcAft>
                <a:spcPts val="0"/>
              </a:spcAft>
              <a:buFont typeface="Arial" pitchFamily="34" charset="0"/>
              <a:buNone/>
              <a:defRPr/>
            </a:pPr>
            <a:endParaRPr lang="en-US" sz="2000" dirty="0" smtClean="0"/>
          </a:p>
          <a:p>
            <a:pPr fontAlgn="auto">
              <a:spcAft>
                <a:spcPts val="0"/>
              </a:spcAft>
              <a:buFont typeface="Arial" pitchFamily="34" charset="0"/>
              <a:buNone/>
              <a:defRPr/>
            </a:pPr>
            <a:r>
              <a:rPr lang="en-US" sz="2000" dirty="0" smtClean="0"/>
              <a:t> </a:t>
            </a:r>
          </a:p>
          <a:p>
            <a:pPr fontAlgn="auto">
              <a:spcAft>
                <a:spcPts val="0"/>
              </a:spcAft>
              <a:buFont typeface="Arial" pitchFamily="34" charset="0"/>
              <a:buNone/>
              <a:defRPr/>
            </a:pPr>
            <a:r>
              <a:rPr lang="en-US" sz="1600" dirty="0" smtClean="0"/>
              <a:t>		</a:t>
            </a:r>
          </a:p>
          <a:p>
            <a:pPr fontAlgn="auto">
              <a:spcAft>
                <a:spcPts val="0"/>
              </a:spcAft>
              <a:buFont typeface="Arial" pitchFamily="34" charset="0"/>
              <a:buNone/>
              <a:defRPr/>
            </a:pPr>
            <a:r>
              <a:rPr lang="en-US" dirty="0" smtClean="0"/>
              <a:t>	</a:t>
            </a:r>
            <a:endParaRPr lang="en-US" dirty="0"/>
          </a:p>
        </p:txBody>
      </p:sp>
      <p:pic>
        <p:nvPicPr>
          <p:cNvPr id="4" name="Picture 3" descr="1543%2CVisalius%27OpticChiasma.jpg"/>
          <p:cNvPicPr>
            <a:picLocks noChangeAspect="1"/>
          </p:cNvPicPr>
          <p:nvPr/>
        </p:nvPicPr>
        <p:blipFill>
          <a:blip r:embed="rId3">
            <a:duotone>
              <a:schemeClr val="accent2">
                <a:shade val="45000"/>
                <a:satMod val="135000"/>
              </a:schemeClr>
              <a:prstClr val="white"/>
            </a:duotone>
          </a:blip>
          <a:stretch>
            <a:fillRect/>
          </a:stretch>
        </p:blipFill>
        <p:spPr>
          <a:xfrm>
            <a:off x="5562600" y="1905000"/>
            <a:ext cx="2413185" cy="2589759"/>
          </a:xfrm>
          <a:prstGeom prst="rect">
            <a:avLst/>
          </a:prstGeom>
        </p:spPr>
      </p:pic>
      <p:sp>
        <p:nvSpPr>
          <p:cNvPr id="6" name="Oval 5"/>
          <p:cNvSpPr/>
          <p:nvPr/>
        </p:nvSpPr>
        <p:spPr>
          <a:xfrm>
            <a:off x="6248400" y="1828800"/>
            <a:ext cx="1143000" cy="1371600"/>
          </a:xfrm>
          <a:prstGeom prst="ellipse">
            <a:avLst/>
          </a:prstGeom>
          <a:solidFill>
            <a:schemeClr val="accent2">
              <a:lumMod val="40000"/>
              <a:lumOff val="60000"/>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p:txBody>
          <a:bodyPr/>
          <a:lstStyle/>
          <a:p>
            <a:r>
              <a:rPr lang="en-US" sz="3200" smtClean="0"/>
              <a:t>Empathy: Key Structures</a:t>
            </a:r>
          </a:p>
        </p:txBody>
      </p:sp>
      <p:sp>
        <p:nvSpPr>
          <p:cNvPr id="3" name="Content Placeholder 2"/>
          <p:cNvSpPr>
            <a:spLocks noGrp="1"/>
          </p:cNvSpPr>
          <p:nvPr>
            <p:ph idx="1"/>
          </p:nvPr>
        </p:nvSpPr>
        <p:spPr/>
        <p:txBody>
          <a:bodyPr>
            <a:normAutofit lnSpcReduction="10000"/>
          </a:bodyPr>
          <a:lstStyle/>
          <a:p>
            <a:pPr>
              <a:lnSpc>
                <a:spcPct val="80000"/>
              </a:lnSpc>
              <a:buFont typeface="Arial" pitchFamily="34" charset="0"/>
              <a:buNone/>
            </a:pPr>
            <a:r>
              <a:rPr lang="en-US" sz="2000" smtClean="0"/>
              <a:t>ESSENTIAL FOR REGULATING EMOTION</a:t>
            </a:r>
          </a:p>
          <a:p>
            <a:pPr>
              <a:lnSpc>
                <a:spcPct val="80000"/>
              </a:lnSpc>
              <a:buFont typeface="Arial" pitchFamily="34" charset="0"/>
              <a:buNone/>
            </a:pPr>
            <a:r>
              <a:rPr lang="en-US" sz="2000" smtClean="0"/>
              <a:t>(ORBITOFRONTAL AND VENTROMEDIAL PFC) 	</a:t>
            </a:r>
          </a:p>
          <a:p>
            <a:pPr>
              <a:lnSpc>
                <a:spcPct val="80000"/>
              </a:lnSpc>
              <a:buFont typeface="Arial" pitchFamily="34" charset="0"/>
              <a:buNone/>
            </a:pPr>
            <a:endParaRPr lang="en-US" sz="1900" smtClean="0"/>
          </a:p>
          <a:p>
            <a:pPr>
              <a:lnSpc>
                <a:spcPct val="80000"/>
              </a:lnSpc>
              <a:buFont typeface="Arial" pitchFamily="34" charset="0"/>
              <a:buNone/>
            </a:pPr>
            <a:endParaRPr lang="en-US" sz="1900" smtClean="0"/>
          </a:p>
          <a:p>
            <a:pPr>
              <a:lnSpc>
                <a:spcPct val="80000"/>
              </a:lnSpc>
              <a:buFont typeface="Arial" pitchFamily="34" charset="0"/>
              <a:buNone/>
            </a:pPr>
            <a:endParaRPr lang="en-US" sz="1900" smtClean="0"/>
          </a:p>
          <a:p>
            <a:pPr>
              <a:lnSpc>
                <a:spcPct val="80000"/>
              </a:lnSpc>
              <a:buFont typeface="Arial" pitchFamily="34" charset="0"/>
              <a:buNone/>
            </a:pPr>
            <a:endParaRPr lang="en-US" sz="1900" smtClean="0"/>
          </a:p>
          <a:p>
            <a:pPr>
              <a:lnSpc>
                <a:spcPct val="80000"/>
              </a:lnSpc>
              <a:buFont typeface="Arial" pitchFamily="34" charset="0"/>
              <a:buNone/>
            </a:pPr>
            <a:endParaRPr lang="en-US" sz="1900" smtClean="0"/>
          </a:p>
          <a:p>
            <a:pPr>
              <a:lnSpc>
                <a:spcPct val="80000"/>
              </a:lnSpc>
              <a:buFont typeface="Arial" pitchFamily="34" charset="0"/>
              <a:buNone/>
            </a:pPr>
            <a:endParaRPr lang="en-US" sz="1900" smtClean="0"/>
          </a:p>
          <a:p>
            <a:pPr>
              <a:lnSpc>
                <a:spcPct val="80000"/>
              </a:lnSpc>
              <a:buFont typeface="Arial" pitchFamily="34" charset="0"/>
              <a:buNone/>
            </a:pPr>
            <a:endParaRPr lang="en-US" sz="1900" smtClean="0"/>
          </a:p>
          <a:p>
            <a:pPr>
              <a:lnSpc>
                <a:spcPct val="80000"/>
              </a:lnSpc>
              <a:buFont typeface="Arial" pitchFamily="34" charset="0"/>
              <a:buNone/>
            </a:pPr>
            <a:endParaRPr lang="en-US" sz="1900" smtClean="0"/>
          </a:p>
          <a:p>
            <a:pPr>
              <a:lnSpc>
                <a:spcPct val="80000"/>
              </a:lnSpc>
              <a:buFont typeface="Arial" pitchFamily="34" charset="0"/>
              <a:buNone/>
            </a:pPr>
            <a:endParaRPr lang="en-US" sz="1900" smtClean="0"/>
          </a:p>
          <a:p>
            <a:pPr>
              <a:lnSpc>
                <a:spcPct val="80000"/>
              </a:lnSpc>
              <a:buFont typeface="Arial" pitchFamily="34" charset="0"/>
              <a:buNone/>
            </a:pPr>
            <a:r>
              <a:rPr lang="en-US" sz="1900" smtClean="0"/>
              <a:t>	                       	</a:t>
            </a:r>
          </a:p>
          <a:p>
            <a:pPr>
              <a:lnSpc>
                <a:spcPct val="80000"/>
              </a:lnSpc>
              <a:buFont typeface="Arial" pitchFamily="34" charset="0"/>
              <a:buNone/>
            </a:pPr>
            <a:r>
              <a:rPr lang="en-US" sz="2000" smtClean="0"/>
              <a:t>RECIPROCALLY  CONNECTED  WITH BRAIN REGIONS INVOLVED</a:t>
            </a:r>
          </a:p>
          <a:p>
            <a:pPr>
              <a:lnSpc>
                <a:spcPct val="80000"/>
              </a:lnSpc>
              <a:buFont typeface="Arial" pitchFamily="34" charset="0"/>
              <a:buNone/>
            </a:pPr>
            <a:r>
              <a:rPr lang="en-US" sz="2000" smtClean="0"/>
              <a:t>IN 	</a:t>
            </a:r>
            <a:r>
              <a:rPr lang="en-US" sz="1500" smtClean="0"/>
              <a:t>	</a:t>
            </a:r>
          </a:p>
          <a:p>
            <a:pPr>
              <a:lnSpc>
                <a:spcPct val="80000"/>
              </a:lnSpc>
              <a:buFont typeface="Arial" pitchFamily="34" charset="0"/>
              <a:buNone/>
            </a:pPr>
            <a:r>
              <a:rPr lang="en-US" sz="3000" smtClean="0"/>
              <a:t>	</a:t>
            </a:r>
          </a:p>
        </p:txBody>
      </p:sp>
      <p:pic>
        <p:nvPicPr>
          <p:cNvPr id="4" name="Picture 3" descr="1543%2CVisalius%27OpticChiasma.jpg"/>
          <p:cNvPicPr>
            <a:picLocks noChangeAspect="1"/>
          </p:cNvPicPr>
          <p:nvPr/>
        </p:nvPicPr>
        <p:blipFill>
          <a:blip r:embed="rId3">
            <a:duotone>
              <a:schemeClr val="accent2">
                <a:shade val="45000"/>
                <a:satMod val="135000"/>
              </a:schemeClr>
              <a:prstClr val="white"/>
            </a:duotone>
          </a:blip>
          <a:stretch>
            <a:fillRect/>
          </a:stretch>
        </p:blipFill>
        <p:spPr>
          <a:xfrm>
            <a:off x="5870575" y="2289175"/>
            <a:ext cx="2413185" cy="2589759"/>
          </a:xfrm>
          <a:prstGeom prst="rect">
            <a:avLst/>
          </a:prstGeom>
        </p:spPr>
      </p:pic>
      <p:sp>
        <p:nvSpPr>
          <p:cNvPr id="6" name="Oval 5"/>
          <p:cNvSpPr/>
          <p:nvPr/>
        </p:nvSpPr>
        <p:spPr>
          <a:xfrm>
            <a:off x="6629400" y="2209800"/>
            <a:ext cx="1219200" cy="1524000"/>
          </a:xfrm>
          <a:prstGeom prst="ellipse">
            <a:avLst/>
          </a:prstGeom>
          <a:solidFill>
            <a:schemeClr val="accent2">
              <a:lumMod val="40000"/>
              <a:lumOff val="60000"/>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r>
              <a:rPr lang="en-US" sz="3200" smtClean="0"/>
              <a:t>Empathy: Key Structures</a:t>
            </a:r>
          </a:p>
        </p:txBody>
      </p:sp>
      <p:sp>
        <p:nvSpPr>
          <p:cNvPr id="3" name="Content Placeholder 2"/>
          <p:cNvSpPr>
            <a:spLocks noGrp="1"/>
          </p:cNvSpPr>
          <p:nvPr>
            <p:ph idx="1"/>
          </p:nvPr>
        </p:nvSpPr>
        <p:spPr/>
        <p:txBody>
          <a:bodyPr>
            <a:normAutofit/>
          </a:bodyPr>
          <a:lstStyle/>
          <a:p>
            <a:pPr>
              <a:buFont typeface="Arial" pitchFamily="34" charset="0"/>
              <a:buNone/>
            </a:pPr>
            <a:r>
              <a:rPr lang="en-US" sz="2000" smtClean="0"/>
              <a:t>EMOTIONAL PROCESSING,</a:t>
            </a:r>
          </a:p>
          <a:p>
            <a:pPr>
              <a:buFont typeface="Arial" pitchFamily="34" charset="0"/>
              <a:buNone/>
            </a:pPr>
            <a:r>
              <a:rPr lang="en-US" smtClean="0"/>
              <a:t>	</a:t>
            </a:r>
          </a:p>
        </p:txBody>
      </p:sp>
      <p:pic>
        <p:nvPicPr>
          <p:cNvPr id="4" name="Picture 3" descr="Amygdala.png"/>
          <p:cNvPicPr>
            <a:picLocks noChangeAspect="1"/>
          </p:cNvPicPr>
          <p:nvPr/>
        </p:nvPicPr>
        <p:blipFill>
          <a:blip r:embed="rId3">
            <a:duotone>
              <a:schemeClr val="accent4">
                <a:shade val="45000"/>
                <a:satMod val="135000"/>
              </a:schemeClr>
              <a:prstClr val="white"/>
            </a:duotone>
          </a:blip>
          <a:stretch>
            <a:fillRect/>
          </a:stretch>
        </p:blipFill>
        <p:spPr>
          <a:xfrm>
            <a:off x="4419600" y="2286000"/>
            <a:ext cx="2400847" cy="2921666"/>
          </a:xfrm>
          <a:prstGeom prst="rect">
            <a:avLst/>
          </a:prstGeom>
          <a:effectLst>
            <a:innerShdw blurRad="901700">
              <a:schemeClr val="accent4"/>
            </a:innerShdw>
          </a:effectLst>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p:txBody>
          <a:bodyPr/>
          <a:lstStyle/>
          <a:p>
            <a:r>
              <a:rPr lang="en-US" sz="3200" smtClean="0"/>
              <a:t>Empathy: Key Structures</a:t>
            </a:r>
          </a:p>
        </p:txBody>
      </p:sp>
      <p:sp>
        <p:nvSpPr>
          <p:cNvPr id="3" name="Content Placeholder 2"/>
          <p:cNvSpPr>
            <a:spLocks noGrp="1"/>
          </p:cNvSpPr>
          <p:nvPr>
            <p:ph idx="1"/>
          </p:nvPr>
        </p:nvSpPr>
        <p:spPr/>
        <p:txBody>
          <a:bodyPr rtlCol="0">
            <a:normAutofit/>
          </a:bodyPr>
          <a:lstStyle/>
          <a:p>
            <a:pPr fontAlgn="auto">
              <a:spcAft>
                <a:spcPts val="0"/>
              </a:spcAft>
              <a:buFont typeface="Arial" pitchFamily="34" charset="0"/>
              <a:buNone/>
              <a:defRPr/>
            </a:pPr>
            <a:r>
              <a:rPr lang="en-US" sz="2000" cap="all" dirty="0" smtClean="0"/>
              <a:t>Emotional processing</a:t>
            </a:r>
          </a:p>
          <a:p>
            <a:pPr fontAlgn="auto">
              <a:spcAft>
                <a:spcPts val="0"/>
              </a:spcAft>
              <a:buFont typeface="Arial" pitchFamily="34" charset="0"/>
              <a:buNone/>
              <a:defRPr/>
            </a:pPr>
            <a:r>
              <a:rPr lang="en-US" sz="2000" cap="all" dirty="0" smtClean="0"/>
              <a:t>(</a:t>
            </a:r>
            <a:r>
              <a:rPr lang="en-US" sz="2000" cap="all" dirty="0" err="1" smtClean="0"/>
              <a:t>Amygdala</a:t>
            </a:r>
            <a:r>
              <a:rPr lang="en-US" sz="2000" cap="all" dirty="0" smtClean="0"/>
              <a:t> ),</a:t>
            </a:r>
          </a:p>
          <a:p>
            <a:pPr fontAlgn="auto">
              <a:spcAft>
                <a:spcPts val="0"/>
              </a:spcAft>
              <a:buFont typeface="Arial" pitchFamily="34" charset="0"/>
              <a:buNone/>
              <a:defRPr/>
            </a:pPr>
            <a:r>
              <a:rPr lang="en-US" dirty="0" smtClean="0"/>
              <a:t>	</a:t>
            </a:r>
            <a:endParaRPr lang="en-US" dirty="0"/>
          </a:p>
        </p:txBody>
      </p:sp>
      <p:pic>
        <p:nvPicPr>
          <p:cNvPr id="4" name="Picture 3" descr="Amygdala.png"/>
          <p:cNvPicPr>
            <a:picLocks noChangeAspect="1"/>
          </p:cNvPicPr>
          <p:nvPr/>
        </p:nvPicPr>
        <p:blipFill>
          <a:blip r:embed="rId3">
            <a:duotone>
              <a:schemeClr val="accent4">
                <a:shade val="45000"/>
                <a:satMod val="135000"/>
              </a:schemeClr>
              <a:prstClr val="white"/>
            </a:duotone>
          </a:blip>
          <a:stretch>
            <a:fillRect/>
          </a:stretch>
        </p:blipFill>
        <p:spPr>
          <a:xfrm>
            <a:off x="4419600" y="2286000"/>
            <a:ext cx="2400847" cy="2921666"/>
          </a:xfrm>
          <a:prstGeom prst="rect">
            <a:avLst/>
          </a:prstGeom>
          <a:effectLst>
            <a:innerShdw blurRad="901700">
              <a:schemeClr val="accent4"/>
            </a:inn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rtlCol="0">
            <a:normAutofit/>
          </a:bodyPr>
          <a:lstStyle/>
          <a:p>
            <a:pPr fontAlgn="auto">
              <a:spcAft>
                <a:spcPts val="0"/>
              </a:spcAft>
              <a:defRPr/>
            </a:pPr>
            <a:r>
              <a:rPr lang="en-US" sz="2800" dirty="0" smtClean="0">
                <a:solidFill>
                  <a:schemeClr val="accent4">
                    <a:lumMod val="75000"/>
                  </a:schemeClr>
                </a:solidFill>
              </a:rPr>
              <a:t>THE PSYCHOBIOLOGY OF  CONSCIENCE</a:t>
            </a:r>
            <a:endParaRPr lang="en-US" sz="2800" dirty="0"/>
          </a:p>
        </p:txBody>
      </p:sp>
      <p:sp>
        <p:nvSpPr>
          <p:cNvPr id="328707" name="Content Placeholder 2"/>
          <p:cNvSpPr>
            <a:spLocks noGrp="1"/>
          </p:cNvSpPr>
          <p:nvPr>
            <p:ph idx="4294967295"/>
          </p:nvPr>
        </p:nvSpPr>
        <p:spPr/>
        <p:txBody>
          <a:bodyPr/>
          <a:lstStyle/>
          <a:p>
            <a:pPr marL="228600" indent="-228600">
              <a:buFont typeface="Arial" pitchFamily="34" charset="0"/>
              <a:buNone/>
            </a:pPr>
            <a:r>
              <a:rPr lang="de-DE" sz="1600" smtClean="0"/>
              <a:t>On the technical point  contained in this Black Box Warning but also, on the </a:t>
            </a:r>
          </a:p>
          <a:p>
            <a:pPr marL="228600" indent="-228600">
              <a:buFont typeface="Arial" pitchFamily="34" charset="0"/>
              <a:buNone/>
            </a:pPr>
            <a:r>
              <a:rPr lang="de-DE" sz="1600" smtClean="0"/>
              <a:t>basis of compelling philosophical considerations (to which we will return </a:t>
            </a:r>
          </a:p>
          <a:p>
            <a:pPr marL="228600" indent="-228600">
              <a:buFont typeface="Arial" pitchFamily="34" charset="0"/>
              <a:buNone/>
            </a:pPr>
            <a:r>
              <a:rPr lang="de-DE" sz="1600" smtClean="0"/>
              <a:t>later) we recommend there be </a:t>
            </a:r>
            <a:r>
              <a:rPr lang="de-DE" sz="1600" i="1" smtClean="0"/>
              <a:t>no hasty removal </a:t>
            </a:r>
            <a:r>
              <a:rPr lang="de-DE" sz="1600" smtClean="0"/>
              <a:t>of the qualifier, </a:t>
            </a:r>
          </a:p>
          <a:p>
            <a:pPr marL="228600" indent="-228600">
              <a:buFont typeface="Arial" pitchFamily="34" charset="0"/>
              <a:buNone/>
            </a:pPr>
            <a:r>
              <a:rPr lang="de-DE" sz="1600" i="1" smtClean="0"/>
              <a:t>putative,</a:t>
            </a:r>
            <a:r>
              <a:rPr lang="de-DE" sz="2000" smtClean="0"/>
              <a:t>  </a:t>
            </a:r>
          </a:p>
          <a:p>
            <a:pPr marL="228600" indent="-228600">
              <a:buFont typeface="Arial" pitchFamily="34" charset="0"/>
              <a:buNone/>
            </a:pPr>
            <a:r>
              <a:rPr lang="de-DE" sz="2400" b="1" smtClean="0"/>
              <a:t>doubly applied:</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p:txBody>
          <a:bodyPr/>
          <a:lstStyle/>
          <a:p>
            <a:r>
              <a:rPr lang="en-US" sz="3200" smtClean="0"/>
              <a:t>Empathy: Key Structures</a:t>
            </a:r>
          </a:p>
        </p:txBody>
      </p:sp>
      <p:sp>
        <p:nvSpPr>
          <p:cNvPr id="3" name="Content Placeholder 2"/>
          <p:cNvSpPr>
            <a:spLocks noGrp="1"/>
          </p:cNvSpPr>
          <p:nvPr>
            <p:ph idx="1"/>
          </p:nvPr>
        </p:nvSpPr>
        <p:spPr/>
        <p:txBody>
          <a:bodyPr>
            <a:normAutofit/>
          </a:bodyPr>
          <a:lstStyle/>
          <a:p>
            <a:pPr>
              <a:buFont typeface="Arial" pitchFamily="34" charset="0"/>
              <a:buNone/>
            </a:pPr>
            <a:r>
              <a:rPr lang="en-US" sz="2000" smtClean="0"/>
              <a:t>MEMORY</a:t>
            </a:r>
            <a:r>
              <a:rPr lang="en-US" sz="1600" smtClean="0"/>
              <a:t>,</a:t>
            </a:r>
            <a:endParaRPr lang="en-US" smtClean="0"/>
          </a:p>
        </p:txBody>
      </p:sp>
      <p:pic>
        <p:nvPicPr>
          <p:cNvPr id="4" name="Picture 3" descr="Hippocampus.png"/>
          <p:cNvPicPr>
            <a:picLocks noChangeAspect="1"/>
          </p:cNvPicPr>
          <p:nvPr/>
        </p:nvPicPr>
        <p:blipFill>
          <a:blip r:embed="rId3">
            <a:duotone>
              <a:schemeClr val="accent4">
                <a:shade val="45000"/>
                <a:satMod val="135000"/>
              </a:schemeClr>
              <a:prstClr val="white"/>
            </a:duotone>
          </a:blip>
          <a:stretch>
            <a:fillRect/>
          </a:stretch>
        </p:blipFill>
        <p:spPr>
          <a:xfrm>
            <a:off x="3733800" y="1905000"/>
            <a:ext cx="2780643" cy="3298252"/>
          </a:xfrm>
          <a:prstGeom prst="rect">
            <a:avLst/>
          </a:prstGeom>
          <a:solidFill>
            <a:schemeClr val="bg1"/>
          </a:solidFill>
          <a:effectLst>
            <a:innerShdw blurRad="393700">
              <a:schemeClr val="accent4"/>
            </a:innerShdw>
          </a:effectLst>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p:txBody>
          <a:bodyPr/>
          <a:lstStyle/>
          <a:p>
            <a:r>
              <a:rPr lang="en-US" sz="3200" smtClean="0"/>
              <a:t>Empathy: Key Structures</a:t>
            </a:r>
          </a:p>
        </p:txBody>
      </p:sp>
      <p:sp>
        <p:nvSpPr>
          <p:cNvPr id="3" name="Content Placeholder 2"/>
          <p:cNvSpPr>
            <a:spLocks noGrp="1"/>
          </p:cNvSpPr>
          <p:nvPr>
            <p:ph idx="1"/>
          </p:nvPr>
        </p:nvSpPr>
        <p:spPr/>
        <p:txBody>
          <a:bodyPr rtlCol="0">
            <a:normAutofit lnSpcReduction="10000"/>
          </a:bodyPr>
          <a:lstStyle/>
          <a:p>
            <a:pPr fontAlgn="auto">
              <a:spcAft>
                <a:spcPts val="0"/>
              </a:spcAft>
              <a:buFont typeface="Arial" pitchFamily="34" charset="0"/>
              <a:buNone/>
              <a:defRPr/>
            </a:pPr>
            <a:r>
              <a:rPr lang="en-US" sz="2000" cap="all" dirty="0" smtClean="0"/>
              <a:t>Memory</a:t>
            </a:r>
            <a:r>
              <a:rPr lang="en-US" sz="1600" dirty="0" smtClean="0"/>
              <a:t> </a:t>
            </a:r>
            <a:endParaRPr lang="en-US" sz="2000" dirty="0" smtClean="0"/>
          </a:p>
          <a:p>
            <a:pPr fontAlgn="auto">
              <a:spcAft>
                <a:spcPts val="0"/>
              </a:spcAft>
              <a:buFont typeface="Arial" pitchFamily="34" charset="0"/>
              <a:buNone/>
              <a:defRPr/>
            </a:pPr>
            <a:r>
              <a:rPr lang="en-US" sz="2000" cap="all" dirty="0" smtClean="0"/>
              <a:t>(Hippocampus),</a:t>
            </a:r>
          </a:p>
          <a:p>
            <a:pPr fontAlgn="auto">
              <a:spcAft>
                <a:spcPts val="0"/>
              </a:spcAft>
              <a:buFont typeface="Arial" pitchFamily="34" charset="0"/>
              <a:buNone/>
              <a:defRPr/>
            </a:pPr>
            <a:endParaRPr lang="en-US" sz="2000" cap="all" dirty="0" smtClean="0"/>
          </a:p>
          <a:p>
            <a:pPr fontAlgn="auto">
              <a:spcAft>
                <a:spcPts val="0"/>
              </a:spcAft>
              <a:buFont typeface="Arial" pitchFamily="34" charset="0"/>
              <a:buNone/>
              <a:defRPr/>
            </a:pPr>
            <a:endParaRPr lang="en-US" sz="2000" cap="all" dirty="0" smtClean="0"/>
          </a:p>
          <a:p>
            <a:pPr fontAlgn="auto">
              <a:spcAft>
                <a:spcPts val="0"/>
              </a:spcAft>
              <a:buFont typeface="Arial" pitchFamily="34" charset="0"/>
              <a:buNone/>
              <a:defRPr/>
            </a:pPr>
            <a:endParaRPr lang="en-US" sz="2000" cap="all" dirty="0" smtClean="0"/>
          </a:p>
          <a:p>
            <a:pPr fontAlgn="auto">
              <a:spcAft>
                <a:spcPts val="0"/>
              </a:spcAft>
              <a:buFont typeface="Arial" pitchFamily="34" charset="0"/>
              <a:buNone/>
              <a:defRPr/>
            </a:pPr>
            <a:endParaRPr lang="en-US" sz="2000" cap="all" dirty="0" smtClean="0"/>
          </a:p>
          <a:p>
            <a:pPr fontAlgn="auto">
              <a:spcAft>
                <a:spcPts val="0"/>
              </a:spcAft>
              <a:buFont typeface="Arial" pitchFamily="34" charset="0"/>
              <a:buNone/>
              <a:defRPr/>
            </a:pPr>
            <a:endParaRPr lang="en-US" sz="2000" cap="all" dirty="0" smtClean="0"/>
          </a:p>
          <a:p>
            <a:pPr fontAlgn="auto">
              <a:spcAft>
                <a:spcPts val="0"/>
              </a:spcAft>
              <a:buFont typeface="Arial" pitchFamily="34" charset="0"/>
              <a:buNone/>
              <a:defRPr/>
            </a:pPr>
            <a:endParaRPr lang="en-US" sz="2000" cap="all" dirty="0" smtClean="0"/>
          </a:p>
          <a:p>
            <a:pPr fontAlgn="auto">
              <a:spcAft>
                <a:spcPts val="0"/>
              </a:spcAft>
              <a:buFont typeface="Arial" pitchFamily="34" charset="0"/>
              <a:buNone/>
              <a:defRPr/>
            </a:pPr>
            <a:endParaRPr lang="en-US" sz="2000" cap="all" dirty="0" smtClean="0"/>
          </a:p>
          <a:p>
            <a:pPr fontAlgn="auto">
              <a:spcAft>
                <a:spcPts val="0"/>
              </a:spcAft>
              <a:buFont typeface="Arial" pitchFamily="34" charset="0"/>
              <a:buNone/>
              <a:defRPr/>
            </a:pPr>
            <a:endParaRPr lang="en-US" sz="2000" cap="all" dirty="0" smtClean="0"/>
          </a:p>
          <a:p>
            <a:pPr fontAlgn="auto">
              <a:spcAft>
                <a:spcPts val="0"/>
              </a:spcAft>
              <a:buFont typeface="Arial" pitchFamily="34" charset="0"/>
              <a:buNone/>
              <a:defRPr/>
            </a:pPr>
            <a:endParaRPr lang="en-US" sz="2000" cap="all" dirty="0" smtClean="0"/>
          </a:p>
          <a:p>
            <a:pPr fontAlgn="auto">
              <a:spcAft>
                <a:spcPts val="0"/>
              </a:spcAft>
              <a:buFont typeface="Arial" pitchFamily="34" charset="0"/>
              <a:buNone/>
              <a:defRPr/>
            </a:pPr>
            <a:endParaRPr lang="en-US" sz="2000" cap="all" dirty="0" smtClean="0"/>
          </a:p>
          <a:p>
            <a:pPr fontAlgn="auto">
              <a:spcAft>
                <a:spcPts val="0"/>
              </a:spcAft>
              <a:buFont typeface="Arial" pitchFamily="34" charset="0"/>
              <a:buNone/>
              <a:defRPr/>
            </a:pPr>
            <a:r>
              <a:rPr lang="en-US" sz="2000" cap="all" dirty="0" smtClean="0"/>
              <a:t>AND</a:t>
            </a:r>
            <a:endParaRPr lang="en-US" sz="2000" cap="all" dirty="0"/>
          </a:p>
        </p:txBody>
      </p:sp>
      <p:pic>
        <p:nvPicPr>
          <p:cNvPr id="4" name="Picture 3" descr="Hippocampus.png"/>
          <p:cNvPicPr>
            <a:picLocks noChangeAspect="1"/>
          </p:cNvPicPr>
          <p:nvPr/>
        </p:nvPicPr>
        <p:blipFill>
          <a:blip r:embed="rId3">
            <a:duotone>
              <a:schemeClr val="accent4">
                <a:shade val="45000"/>
                <a:satMod val="135000"/>
              </a:schemeClr>
              <a:prstClr val="white"/>
            </a:duotone>
          </a:blip>
          <a:stretch>
            <a:fillRect/>
          </a:stretch>
        </p:blipFill>
        <p:spPr>
          <a:xfrm>
            <a:off x="3733800" y="1905000"/>
            <a:ext cx="2780643" cy="3298252"/>
          </a:xfrm>
          <a:prstGeom prst="rect">
            <a:avLst/>
          </a:prstGeom>
          <a:solidFill>
            <a:schemeClr val="bg1"/>
          </a:solidFill>
          <a:effectLst>
            <a:innerShdw blurRad="393700">
              <a:schemeClr val="accent4"/>
            </a:innerShdw>
          </a:effectLst>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p:txBody>
          <a:bodyPr/>
          <a:lstStyle/>
          <a:p>
            <a:r>
              <a:rPr lang="en-US" sz="3200" smtClean="0"/>
              <a:t>Empathy: Key Structures</a:t>
            </a:r>
          </a:p>
        </p:txBody>
      </p:sp>
      <p:sp>
        <p:nvSpPr>
          <p:cNvPr id="3" name="Content Placeholder 2"/>
          <p:cNvSpPr>
            <a:spLocks noGrp="1"/>
          </p:cNvSpPr>
          <p:nvPr>
            <p:ph idx="1"/>
          </p:nvPr>
        </p:nvSpPr>
        <p:spPr/>
        <p:txBody>
          <a:bodyPr rtlCol="0">
            <a:normAutofit/>
          </a:bodyPr>
          <a:lstStyle/>
          <a:p>
            <a:pPr fontAlgn="auto">
              <a:spcAft>
                <a:spcPts val="0"/>
              </a:spcAft>
              <a:buFont typeface="Arial" pitchFamily="34" charset="0"/>
              <a:buNone/>
              <a:defRPr/>
            </a:pPr>
            <a:r>
              <a:rPr lang="en-US" sz="2000" cap="all" dirty="0" smtClean="0"/>
              <a:t>executive functioning </a:t>
            </a:r>
          </a:p>
          <a:p>
            <a:pPr fontAlgn="auto">
              <a:spcAft>
                <a:spcPts val="0"/>
              </a:spcAft>
              <a:buFont typeface="Arial" pitchFamily="34" charset="0"/>
              <a:buNone/>
              <a:defRPr/>
            </a:pPr>
            <a:r>
              <a:rPr lang="en-US" sz="1600" dirty="0" smtClean="0"/>
              <a:t>	</a:t>
            </a:r>
          </a:p>
          <a:p>
            <a:pPr fontAlgn="auto">
              <a:spcAft>
                <a:spcPts val="0"/>
              </a:spcAft>
              <a:buFont typeface="Arial" pitchFamily="34" charset="0"/>
              <a:buNone/>
              <a:defRPr/>
            </a:pPr>
            <a:r>
              <a:rPr lang="en-US" dirty="0" smtClean="0"/>
              <a:t>	</a:t>
            </a:r>
            <a:endParaRPr lang="en-US" dirty="0"/>
          </a:p>
        </p:txBody>
      </p:sp>
      <p:pic>
        <p:nvPicPr>
          <p:cNvPr id="5" name="Picture 4" descr="Ba46.png"/>
          <p:cNvPicPr>
            <a:picLocks noChangeAspect="1"/>
          </p:cNvPicPr>
          <p:nvPr/>
        </p:nvPicPr>
        <p:blipFill>
          <a:blip r:embed="rId3"/>
          <a:stretch>
            <a:fillRect/>
          </a:stretch>
        </p:blipFill>
        <p:spPr>
          <a:xfrm>
            <a:off x="4851400" y="2362200"/>
            <a:ext cx="3048741" cy="2286556"/>
          </a:xfrm>
          <a:prstGeom prst="rect">
            <a:avLst/>
          </a:prstGeom>
          <a:effectLst>
            <a:innerShdw blurRad="635000">
              <a:schemeClr val="accent4"/>
            </a:innerShdw>
          </a:effectLst>
        </p:spPr>
      </p:pic>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p:txBody>
          <a:bodyPr/>
          <a:lstStyle/>
          <a:p>
            <a:r>
              <a:rPr lang="en-US" sz="3200" smtClean="0"/>
              <a:t>Empathy: Key Structures</a:t>
            </a:r>
          </a:p>
        </p:txBody>
      </p:sp>
      <p:sp>
        <p:nvSpPr>
          <p:cNvPr id="3" name="Content Placeholder 2"/>
          <p:cNvSpPr>
            <a:spLocks noGrp="1"/>
          </p:cNvSpPr>
          <p:nvPr>
            <p:ph idx="1"/>
          </p:nvPr>
        </p:nvSpPr>
        <p:spPr/>
        <p:txBody>
          <a:bodyPr>
            <a:normAutofit/>
          </a:bodyPr>
          <a:lstStyle/>
          <a:p>
            <a:pPr>
              <a:lnSpc>
                <a:spcPct val="80000"/>
              </a:lnSpc>
              <a:buFont typeface="Arial" pitchFamily="34" charset="0"/>
              <a:buNone/>
            </a:pPr>
            <a:r>
              <a:rPr lang="en-US" sz="2000" smtClean="0"/>
              <a:t>EXECUTIVE FUNCTIONING </a:t>
            </a:r>
          </a:p>
          <a:p>
            <a:pPr>
              <a:lnSpc>
                <a:spcPct val="80000"/>
              </a:lnSpc>
              <a:buFont typeface="Arial" pitchFamily="34" charset="0"/>
              <a:buNone/>
            </a:pPr>
            <a:r>
              <a:rPr lang="en-US" sz="1800" smtClean="0"/>
              <a:t>(DORSOLATERAL PFC)</a:t>
            </a:r>
          </a:p>
          <a:p>
            <a:pPr>
              <a:lnSpc>
                <a:spcPct val="80000"/>
              </a:lnSpc>
              <a:buFont typeface="Arial" pitchFamily="34" charset="0"/>
              <a:buNone/>
            </a:pPr>
            <a:endParaRPr lang="en-US" sz="1800" smtClean="0"/>
          </a:p>
          <a:p>
            <a:pPr>
              <a:lnSpc>
                <a:spcPct val="80000"/>
              </a:lnSpc>
              <a:buFont typeface="Arial" pitchFamily="34" charset="0"/>
              <a:buNone/>
            </a:pPr>
            <a:endParaRPr lang="en-US" sz="1400" smtClean="0"/>
          </a:p>
          <a:p>
            <a:pPr>
              <a:lnSpc>
                <a:spcPct val="80000"/>
              </a:lnSpc>
              <a:buFont typeface="Arial" pitchFamily="34" charset="0"/>
              <a:buNone/>
            </a:pPr>
            <a:endParaRPr lang="en-US" sz="1400" smtClean="0"/>
          </a:p>
          <a:p>
            <a:pPr>
              <a:lnSpc>
                <a:spcPct val="80000"/>
              </a:lnSpc>
              <a:buFont typeface="Arial" pitchFamily="34" charset="0"/>
              <a:buNone/>
            </a:pPr>
            <a:endParaRPr lang="en-US" sz="1400" smtClean="0"/>
          </a:p>
          <a:p>
            <a:pPr>
              <a:lnSpc>
                <a:spcPct val="80000"/>
              </a:lnSpc>
              <a:buFont typeface="Arial" pitchFamily="34" charset="0"/>
              <a:buNone/>
            </a:pPr>
            <a:endParaRPr lang="en-US" sz="1400" smtClean="0"/>
          </a:p>
          <a:p>
            <a:pPr>
              <a:lnSpc>
                <a:spcPct val="80000"/>
              </a:lnSpc>
              <a:buFont typeface="Arial" pitchFamily="34" charset="0"/>
              <a:buNone/>
            </a:pPr>
            <a:endParaRPr lang="en-US" sz="1400" smtClean="0"/>
          </a:p>
          <a:p>
            <a:pPr>
              <a:lnSpc>
                <a:spcPct val="80000"/>
              </a:lnSpc>
              <a:buFont typeface="Arial" pitchFamily="34" charset="0"/>
              <a:buNone/>
            </a:pPr>
            <a:endParaRPr lang="en-US" sz="1400" smtClean="0"/>
          </a:p>
          <a:p>
            <a:pPr>
              <a:lnSpc>
                <a:spcPct val="80000"/>
              </a:lnSpc>
              <a:buFont typeface="Arial" pitchFamily="34" charset="0"/>
              <a:buNone/>
            </a:pPr>
            <a:endParaRPr lang="en-US" sz="1400" smtClean="0"/>
          </a:p>
          <a:p>
            <a:pPr>
              <a:lnSpc>
                <a:spcPct val="80000"/>
              </a:lnSpc>
              <a:buFont typeface="Arial" pitchFamily="34" charset="0"/>
              <a:buNone/>
            </a:pPr>
            <a:endParaRPr lang="en-US" sz="1400" smtClean="0"/>
          </a:p>
          <a:p>
            <a:pPr>
              <a:lnSpc>
                <a:spcPct val="80000"/>
              </a:lnSpc>
              <a:buFont typeface="Arial" pitchFamily="34" charset="0"/>
              <a:buNone/>
            </a:pPr>
            <a:endParaRPr lang="en-US" sz="1400" smtClean="0"/>
          </a:p>
          <a:p>
            <a:pPr>
              <a:lnSpc>
                <a:spcPct val="80000"/>
              </a:lnSpc>
              <a:buFont typeface="Arial" pitchFamily="34" charset="0"/>
              <a:buNone/>
            </a:pPr>
            <a:endParaRPr lang="en-US" sz="1400" smtClean="0"/>
          </a:p>
          <a:p>
            <a:pPr>
              <a:lnSpc>
                <a:spcPct val="80000"/>
              </a:lnSpc>
              <a:buFont typeface="Arial" pitchFamily="34" charset="0"/>
              <a:buNone/>
            </a:pPr>
            <a:endParaRPr lang="en-US" sz="1400" smtClean="0"/>
          </a:p>
          <a:p>
            <a:pPr>
              <a:lnSpc>
                <a:spcPct val="80000"/>
              </a:lnSpc>
              <a:buFont typeface="Arial" pitchFamily="34" charset="0"/>
              <a:buNone/>
            </a:pPr>
            <a:endParaRPr lang="en-US" sz="1400" smtClean="0"/>
          </a:p>
          <a:p>
            <a:pPr>
              <a:lnSpc>
                <a:spcPct val="80000"/>
              </a:lnSpc>
              <a:buFont typeface="Arial" pitchFamily="34" charset="0"/>
              <a:buNone/>
            </a:pPr>
            <a:endParaRPr lang="en-US" sz="1400" smtClean="0"/>
          </a:p>
          <a:p>
            <a:pPr>
              <a:lnSpc>
                <a:spcPct val="80000"/>
              </a:lnSpc>
              <a:buFont typeface="Arial" pitchFamily="34" charset="0"/>
              <a:buNone/>
            </a:pPr>
            <a:endParaRPr lang="en-US" sz="1400" smtClean="0"/>
          </a:p>
          <a:p>
            <a:pPr>
              <a:lnSpc>
                <a:spcPct val="80000"/>
              </a:lnSpc>
              <a:buFont typeface="Arial" pitchFamily="34" charset="0"/>
              <a:buNone/>
            </a:pPr>
            <a:r>
              <a:rPr lang="en-US" sz="1100" smtClean="0"/>
              <a:t>	</a:t>
            </a:r>
          </a:p>
          <a:p>
            <a:pPr>
              <a:lnSpc>
                <a:spcPct val="80000"/>
              </a:lnSpc>
              <a:buFont typeface="Arial" pitchFamily="34" charset="0"/>
              <a:buNone/>
            </a:pPr>
            <a:r>
              <a:rPr lang="en-US" sz="2200" smtClean="0"/>
              <a:t>AS WELL AS	</a:t>
            </a:r>
          </a:p>
        </p:txBody>
      </p:sp>
      <p:pic>
        <p:nvPicPr>
          <p:cNvPr id="5" name="Picture 4" descr="Ba46.png"/>
          <p:cNvPicPr>
            <a:picLocks noChangeAspect="1"/>
          </p:cNvPicPr>
          <p:nvPr/>
        </p:nvPicPr>
        <p:blipFill>
          <a:blip r:embed="rId3"/>
          <a:stretch>
            <a:fillRect/>
          </a:stretch>
        </p:blipFill>
        <p:spPr>
          <a:xfrm>
            <a:off x="4851400" y="2362200"/>
            <a:ext cx="3048741" cy="2286556"/>
          </a:xfrm>
          <a:prstGeom prst="rect">
            <a:avLst/>
          </a:prstGeom>
          <a:effectLst>
            <a:innerShdw blurRad="635000">
              <a:schemeClr val="accent4"/>
            </a:innerShdw>
          </a:effectLst>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p:txBody>
          <a:bodyPr/>
          <a:lstStyle/>
          <a:p>
            <a:r>
              <a:rPr lang="en-US" sz="3200" smtClean="0"/>
              <a:t>Empathy: Key Structures</a:t>
            </a:r>
          </a:p>
        </p:txBody>
      </p:sp>
      <p:sp>
        <p:nvSpPr>
          <p:cNvPr id="3" name="Content Placeholder 2"/>
          <p:cNvSpPr>
            <a:spLocks noGrp="1"/>
          </p:cNvSpPr>
          <p:nvPr>
            <p:ph idx="1"/>
          </p:nvPr>
        </p:nvSpPr>
        <p:spPr/>
        <p:txBody>
          <a:bodyPr>
            <a:normAutofit/>
          </a:bodyPr>
          <a:lstStyle/>
          <a:p>
            <a:pPr>
              <a:buFont typeface="Arial" pitchFamily="34" charset="0"/>
              <a:buNone/>
            </a:pPr>
            <a:r>
              <a:rPr lang="en-US" sz="2000" smtClean="0"/>
              <a:t>A FORM OF ATTENTION</a:t>
            </a:r>
            <a:r>
              <a:rPr lang="en-US" sz="1600" smtClean="0"/>
              <a:t> </a:t>
            </a:r>
          </a:p>
          <a:p>
            <a:pPr>
              <a:buFont typeface="Arial" pitchFamily="34" charset="0"/>
              <a:buNone/>
            </a:pPr>
            <a:r>
              <a:rPr lang="en-US" sz="1600" smtClean="0"/>
              <a:t>that serves to regulate both cognitive and emotional processing</a:t>
            </a:r>
          </a:p>
        </p:txBody>
      </p:sp>
      <p:pic>
        <p:nvPicPr>
          <p:cNvPr id="4" name="Picture 3" descr="cingulateparts.jpg"/>
          <p:cNvPicPr>
            <a:picLocks noChangeAspect="1"/>
          </p:cNvPicPr>
          <p:nvPr/>
        </p:nvPicPr>
        <p:blipFill>
          <a:blip r:embed="rId3">
            <a:duotone>
              <a:schemeClr val="accent2">
                <a:shade val="45000"/>
                <a:satMod val="135000"/>
              </a:schemeClr>
              <a:prstClr val="white"/>
            </a:duotone>
            <a:lum contrast="32000"/>
          </a:blip>
          <a:stretch>
            <a:fillRect/>
          </a:stretch>
        </p:blipFill>
        <p:spPr>
          <a:xfrm>
            <a:off x="3902075" y="2835275"/>
            <a:ext cx="3748284" cy="3023616"/>
          </a:xfrm>
          <a:prstGeom prst="rect">
            <a:avLst/>
          </a:prstGeom>
          <a:ln>
            <a:solidFill>
              <a:schemeClr val="accent1">
                <a:lumMod val="60000"/>
                <a:lumOff val="40000"/>
              </a:schemeClr>
            </a:solidFill>
          </a:ln>
          <a:effectLst>
            <a:innerShdw blurRad="330200">
              <a:schemeClr val="accent2"/>
            </a:innerShdw>
          </a:effectLst>
        </p:spPr>
      </p:pic>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p:txBody>
          <a:bodyPr/>
          <a:lstStyle/>
          <a:p>
            <a:r>
              <a:rPr lang="en-US" sz="3200" smtClean="0"/>
              <a:t>Empathy: Key Structures</a:t>
            </a:r>
          </a:p>
        </p:txBody>
      </p:sp>
      <p:sp>
        <p:nvSpPr>
          <p:cNvPr id="3" name="Content Placeholder 2"/>
          <p:cNvSpPr>
            <a:spLocks noGrp="1"/>
          </p:cNvSpPr>
          <p:nvPr>
            <p:ph idx="1"/>
          </p:nvPr>
        </p:nvSpPr>
        <p:spPr/>
        <p:txBody>
          <a:bodyPr>
            <a:normAutofit/>
          </a:bodyPr>
          <a:lstStyle/>
          <a:p>
            <a:pPr>
              <a:buFont typeface="Arial" pitchFamily="34" charset="0"/>
              <a:buNone/>
            </a:pPr>
            <a:r>
              <a:rPr lang="en-US" sz="2000" smtClean="0"/>
              <a:t>A FORM OF ATTENTION</a:t>
            </a:r>
            <a:r>
              <a:rPr lang="en-US" sz="1600" smtClean="0"/>
              <a:t> </a:t>
            </a:r>
          </a:p>
          <a:p>
            <a:pPr>
              <a:buFont typeface="Arial" pitchFamily="34" charset="0"/>
              <a:buNone/>
            </a:pPr>
            <a:r>
              <a:rPr lang="en-US" sz="1600" smtClean="0"/>
              <a:t>that serves to regulate both cognitive and emotional processing</a:t>
            </a:r>
          </a:p>
          <a:p>
            <a:pPr>
              <a:buFont typeface="Arial" pitchFamily="34" charset="0"/>
              <a:buNone/>
            </a:pPr>
            <a:r>
              <a:rPr lang="en-US" sz="1600" smtClean="0"/>
              <a:t>(ANTERIOR CINGULATE CORTEX)</a:t>
            </a:r>
          </a:p>
          <a:p>
            <a:pPr>
              <a:buFont typeface="Arial" pitchFamily="34" charset="0"/>
              <a:buNone/>
            </a:pPr>
            <a:r>
              <a:rPr lang="en-US" sz="1600" smtClean="0"/>
              <a:t>	</a:t>
            </a:r>
          </a:p>
          <a:p>
            <a:pPr>
              <a:buFont typeface="Arial" pitchFamily="34" charset="0"/>
              <a:buNone/>
            </a:pPr>
            <a:r>
              <a:rPr lang="en-US" smtClean="0"/>
              <a:t>	</a:t>
            </a:r>
          </a:p>
        </p:txBody>
      </p:sp>
      <p:pic>
        <p:nvPicPr>
          <p:cNvPr id="4" name="Picture 3" descr="cingulateparts.jpg"/>
          <p:cNvPicPr>
            <a:picLocks noChangeAspect="1"/>
          </p:cNvPicPr>
          <p:nvPr/>
        </p:nvPicPr>
        <p:blipFill>
          <a:blip r:embed="rId3">
            <a:duotone>
              <a:schemeClr val="accent2">
                <a:shade val="45000"/>
                <a:satMod val="135000"/>
              </a:schemeClr>
              <a:prstClr val="white"/>
            </a:duotone>
            <a:lum contrast="32000"/>
          </a:blip>
          <a:stretch>
            <a:fillRect/>
          </a:stretch>
        </p:blipFill>
        <p:spPr>
          <a:xfrm>
            <a:off x="4206875" y="3063875"/>
            <a:ext cx="3748284" cy="3023616"/>
          </a:xfrm>
          <a:prstGeom prst="rect">
            <a:avLst/>
          </a:prstGeom>
          <a:ln>
            <a:solidFill>
              <a:schemeClr val="accent1">
                <a:lumMod val="60000"/>
                <a:lumOff val="40000"/>
              </a:schemeClr>
            </a:solidFill>
          </a:ln>
          <a:effectLst>
            <a:innerShdw blurRad="330200">
              <a:schemeClr val="accent2"/>
            </a:innerShdw>
          </a:effectLst>
        </p:spPr>
      </p:pic>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41491" y="384175"/>
            <a:ext cx="3189164" cy="99060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t="100000" r="100000"/>
            </a:path>
            <a:tileRect l="-100000" b="-100000"/>
          </a:gradFill>
          <a:ln/>
        </p:spPr>
        <p:txBody>
          <a:bodyPr>
            <a:noAutofit/>
          </a:bodyPr>
          <a:lstStyle/>
          <a:p>
            <a:r>
              <a:rPr lang="en-US" smtClean="0"/>
              <a:t/>
            </a:r>
            <a:br>
              <a:rPr lang="en-US" smtClean="0"/>
            </a:br>
            <a:r>
              <a:rPr lang="en-US" smtClean="0"/>
              <a:t>   Sense and Sensibility </a:t>
            </a:r>
            <a:br>
              <a:rPr lang="en-US" smtClean="0"/>
            </a:br>
            <a:endParaRPr lang="en-US" i="1" smtClean="0"/>
          </a:p>
        </p:txBody>
      </p:sp>
      <p:pic>
        <p:nvPicPr>
          <p:cNvPr id="6" name="Content Placeholder 5" descr="CassandraAusten-JaneAusten%28c_1810%29reversed.jpg"/>
          <p:cNvPicPr>
            <a:picLocks noGrp="1" noChangeAspect="1"/>
          </p:cNvPicPr>
          <p:nvPr>
            <p:ph idx="1"/>
          </p:nvPr>
        </p:nvPicPr>
        <p:blipFill>
          <a:blip r:embed="rId3">
            <a:duotone>
              <a:schemeClr val="accent2">
                <a:shade val="45000"/>
                <a:satMod val="135000"/>
              </a:schemeClr>
              <a:prstClr val="white"/>
            </a:duotone>
          </a:blip>
          <a:stretch>
            <a:fillRect/>
          </a:stretch>
        </p:blipFill>
        <p:spPr>
          <a:xfrm>
            <a:off x="5181600" y="1600200"/>
            <a:ext cx="2995629" cy="3632200"/>
          </a:xfrm>
          <a:solidFill>
            <a:srgbClr val="7030A0"/>
          </a:solidFill>
        </p:spPr>
      </p:pic>
      <p:sp>
        <p:nvSpPr>
          <p:cNvPr id="5" name="Text Placeholder 4"/>
          <p:cNvSpPr>
            <a:spLocks noGrp="1"/>
          </p:cNvSpPr>
          <p:nvPr>
            <p:ph type="body" sz="half" idx="2"/>
          </p:nvPr>
        </p:nvSpPr>
        <p:spPr>
          <a:xfrm>
            <a:off x="304800" y="304800"/>
            <a:ext cx="4572000" cy="5376863"/>
          </a:xfr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3500000" scaled="1"/>
            <a:tileRect/>
          </a:gradFill>
        </p:spPr>
        <p:txBody>
          <a:bodyPr rtlCol="0">
            <a:normAutofit lnSpcReduction="10000"/>
          </a:bodyPr>
          <a:lstStyle/>
          <a:p>
            <a:pPr fontAlgn="auto">
              <a:spcAft>
                <a:spcPts val="0"/>
              </a:spcAft>
              <a:defRPr/>
            </a:pPr>
            <a:r>
              <a:rPr lang="en-US" dirty="0" smtClean="0"/>
              <a:t> Marianne and </a:t>
            </a:r>
            <a:r>
              <a:rPr lang="en-US" dirty="0" err="1" smtClean="0"/>
              <a:t>Elinore</a:t>
            </a:r>
            <a:r>
              <a:rPr lang="en-US" dirty="0" smtClean="0"/>
              <a:t> in conversation, following public disclosure  of Edward’s engagement to Lucy.</a:t>
            </a:r>
          </a:p>
          <a:p>
            <a:pPr fontAlgn="auto">
              <a:spcAft>
                <a:spcPts val="0"/>
              </a:spcAft>
              <a:defRPr/>
            </a:pPr>
            <a:endParaRPr lang="en-US" dirty="0" smtClean="0"/>
          </a:p>
          <a:p>
            <a:pPr fontAlgn="auto">
              <a:spcAft>
                <a:spcPts val="0"/>
              </a:spcAft>
              <a:defRPr/>
            </a:pPr>
            <a:r>
              <a:rPr lang="en-US" dirty="0" smtClean="0"/>
              <a:t>     “How long has this been known to you, </a:t>
            </a:r>
            <a:r>
              <a:rPr lang="en-US" dirty="0" err="1" smtClean="0"/>
              <a:t>Elinor</a:t>
            </a:r>
            <a:r>
              <a:rPr lang="en-US" dirty="0" smtClean="0"/>
              <a:t>? Has he written to you?”</a:t>
            </a:r>
          </a:p>
          <a:p>
            <a:pPr fontAlgn="auto">
              <a:spcAft>
                <a:spcPts val="0"/>
              </a:spcAft>
              <a:defRPr/>
            </a:pPr>
            <a:r>
              <a:rPr lang="en-US" dirty="0" smtClean="0"/>
              <a:t>      “ I have known it these four months. When Lucy first came to Barton Park last November, she told me in confidence of her engagement.”</a:t>
            </a:r>
          </a:p>
          <a:p>
            <a:pPr fontAlgn="auto">
              <a:spcAft>
                <a:spcPts val="0"/>
              </a:spcAft>
              <a:defRPr/>
            </a:pPr>
            <a:r>
              <a:rPr lang="en-US" dirty="0" smtClean="0"/>
              <a:t>     “At these words, Marianne’s eyes expressed the astonishment which her lips could not utter. After a pause of wonder, she exclaimed: </a:t>
            </a:r>
          </a:p>
          <a:p>
            <a:pPr fontAlgn="auto">
              <a:spcAft>
                <a:spcPts val="0"/>
              </a:spcAft>
              <a:defRPr/>
            </a:pPr>
            <a:r>
              <a:rPr lang="en-US" dirty="0" smtClean="0"/>
              <a:t>    “Four months! Have you known of this four months?”</a:t>
            </a:r>
          </a:p>
          <a:p>
            <a:pPr fontAlgn="auto">
              <a:spcAft>
                <a:spcPts val="0"/>
              </a:spcAft>
              <a:defRPr/>
            </a:pPr>
            <a:r>
              <a:rPr lang="en-US" dirty="0" smtClean="0"/>
              <a:t>      </a:t>
            </a:r>
            <a:r>
              <a:rPr lang="en-US" dirty="0" err="1" smtClean="0"/>
              <a:t>Elinor</a:t>
            </a:r>
            <a:r>
              <a:rPr lang="en-US" dirty="0" smtClean="0"/>
              <a:t> confirmed it.</a:t>
            </a:r>
          </a:p>
          <a:p>
            <a:pPr fontAlgn="auto">
              <a:spcAft>
                <a:spcPts val="0"/>
              </a:spcAft>
              <a:defRPr/>
            </a:pPr>
            <a:r>
              <a:rPr lang="en-US" dirty="0" smtClean="0"/>
              <a:t>   “ What! While attending me in all my misery, has this been on your heart? And I have reproached you for being happy!”</a:t>
            </a:r>
          </a:p>
          <a:p>
            <a:pPr fontAlgn="auto">
              <a:spcAft>
                <a:spcPts val="0"/>
              </a:spcAft>
              <a:defRPr/>
            </a:pPr>
            <a:r>
              <a:rPr lang="en-US" dirty="0" smtClean="0"/>
              <a:t>….</a:t>
            </a:r>
          </a:p>
          <a:p>
            <a:pPr fontAlgn="auto">
              <a:spcAft>
                <a:spcPts val="0"/>
              </a:spcAft>
              <a:defRPr/>
            </a:pPr>
            <a:r>
              <a:rPr lang="en-US" dirty="0" smtClean="0"/>
              <a:t>    </a:t>
            </a:r>
          </a:p>
          <a:p>
            <a:pPr fontAlgn="auto">
              <a:spcAft>
                <a:spcPts val="0"/>
              </a:spcAft>
              <a:defRPr/>
            </a:pPr>
            <a:r>
              <a:rPr lang="en-US" dirty="0" smtClean="0"/>
              <a:t> “Oh! </a:t>
            </a:r>
            <a:r>
              <a:rPr lang="en-US" dirty="0" err="1" smtClean="0"/>
              <a:t>Elinor</a:t>
            </a:r>
            <a:r>
              <a:rPr lang="en-US" dirty="0" smtClean="0"/>
              <a:t>,” she cried, ‘you have made me hate myself forever. How barbarous have I been to you! You, who have been my only comfort, who have borne with me in all my misery, who have seemed to be only suffering for me! Is this my gratitude? Is this the only return I can make you? Because your merit cries out upon myself, I have been trying to do it away.” </a:t>
            </a:r>
          </a:p>
          <a:p>
            <a:pPr fontAlgn="auto">
              <a:spcAft>
                <a:spcPts val="0"/>
              </a:spcAft>
              <a:defRPr/>
            </a:pPr>
            <a:endParaRPr lang="en-US"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a:xfrm>
            <a:off x="457200" y="228600"/>
            <a:ext cx="8229600" cy="1143000"/>
          </a:xfrm>
        </p:spPr>
        <p:txBody>
          <a:bodyPr/>
          <a:lstStyle/>
          <a:p>
            <a:r>
              <a:rPr lang="en-US" sz="2400" smtClean="0"/>
              <a:t>Moralized Attachment </a:t>
            </a:r>
            <a:br>
              <a:rPr lang="en-US" sz="2400" smtClean="0"/>
            </a:br>
            <a:r>
              <a:rPr lang="en-US" sz="2000" smtClean="0">
                <a:solidFill>
                  <a:schemeClr val="accent2"/>
                </a:solidFill>
              </a:rPr>
              <a:t>Stilwell Conscience Interview </a:t>
            </a:r>
            <a:r>
              <a:rPr lang="en-US" sz="2000" smtClean="0"/>
              <a:t>and </a:t>
            </a:r>
            <a:r>
              <a:rPr lang="en-US" sz="2000" smtClean="0">
                <a:solidFill>
                  <a:schemeClr val="accent1"/>
                </a:solidFill>
              </a:rPr>
              <a:t>IU Conscience Autobiography</a:t>
            </a:r>
            <a:endParaRPr lang="en-US" sz="2000" smtClean="0"/>
          </a:p>
        </p:txBody>
      </p:sp>
      <p:sp>
        <p:nvSpPr>
          <p:cNvPr id="8" name="Content Placeholder 7"/>
          <p:cNvSpPr>
            <a:spLocks noGrp="1"/>
          </p:cNvSpPr>
          <p:nvPr>
            <p:ph sz="half" idx="1"/>
          </p:nvPr>
        </p:nvSpPr>
        <p:spP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3500000" scaled="1"/>
            <a:tileRect/>
          </a:gradFill>
        </p:spPr>
        <p:txBody>
          <a:bodyPr>
            <a:normAutofit/>
          </a:bodyPr>
          <a:lstStyle/>
          <a:p>
            <a:pPr>
              <a:buFont typeface="Arial" pitchFamily="34" charset="0"/>
              <a:buNone/>
            </a:pPr>
            <a:r>
              <a:rPr lang="en-US" sz="1600" b="1" smtClean="0"/>
              <a:t>QUESTION 9: WHO CARES ABOUT </a:t>
            </a:r>
          </a:p>
          <a:p>
            <a:pPr>
              <a:buFont typeface="Arial" pitchFamily="34" charset="0"/>
              <a:buNone/>
            </a:pPr>
            <a:r>
              <a:rPr lang="en-US" sz="1600" b="1" smtClean="0"/>
              <a:t>YOUR GOODNESS?</a:t>
            </a:r>
          </a:p>
          <a:p>
            <a:pPr>
              <a:buFont typeface="Arial" pitchFamily="34" charset="0"/>
              <a:buNone/>
            </a:pPr>
            <a:r>
              <a:rPr lang="en-US" sz="1600" smtClean="0"/>
              <a:t>Other than yourself, who is most PROUD </a:t>
            </a:r>
          </a:p>
          <a:p>
            <a:pPr>
              <a:buFont typeface="Arial" pitchFamily="34" charset="0"/>
              <a:buNone/>
            </a:pPr>
            <a:r>
              <a:rPr lang="en-US" sz="1600" smtClean="0"/>
              <a:t>When you have done something good? </a:t>
            </a:r>
          </a:p>
          <a:p>
            <a:pPr>
              <a:buFont typeface="Arial" pitchFamily="34" charset="0"/>
              <a:buNone/>
            </a:pPr>
            <a:r>
              <a:rPr lang="en-US" sz="1600" smtClean="0"/>
              <a:t> Has this been true all your life? How do </a:t>
            </a:r>
          </a:p>
          <a:p>
            <a:pPr>
              <a:buFont typeface="Arial" pitchFamily="34" charset="0"/>
              <a:buNone/>
            </a:pPr>
            <a:r>
              <a:rPr lang="en-US" sz="1600" smtClean="0"/>
              <a:t>these person(s) show they care about your</a:t>
            </a:r>
          </a:p>
          <a:p>
            <a:pPr>
              <a:buFont typeface="Arial" pitchFamily="34" charset="0"/>
              <a:buNone/>
            </a:pPr>
            <a:r>
              <a:rPr lang="en-US" sz="1600" smtClean="0"/>
              <a:t>goodness?</a:t>
            </a:r>
          </a:p>
          <a:p>
            <a:pPr>
              <a:buFont typeface="Arial" pitchFamily="34" charset="0"/>
              <a:buNone/>
            </a:pPr>
            <a:r>
              <a:rPr lang="en-US" sz="1600" b="1" smtClean="0"/>
              <a:t>QUESTION 10: WHO CARES ABOUT</a:t>
            </a:r>
          </a:p>
          <a:p>
            <a:pPr>
              <a:buFont typeface="Arial" pitchFamily="34" charset="0"/>
              <a:buNone/>
            </a:pPr>
            <a:r>
              <a:rPr lang="en-US" sz="1600" b="1" smtClean="0"/>
              <a:t>YOUR BADNESS?</a:t>
            </a:r>
          </a:p>
          <a:p>
            <a:pPr>
              <a:buFont typeface="Arial" pitchFamily="34" charset="0"/>
              <a:buNone/>
            </a:pPr>
            <a:r>
              <a:rPr lang="en-US" sz="1600" smtClean="0"/>
              <a:t>Other than yourself, who is most</a:t>
            </a:r>
          </a:p>
          <a:p>
            <a:pPr>
              <a:buFont typeface="Arial" pitchFamily="34" charset="0"/>
              <a:buNone/>
            </a:pPr>
            <a:r>
              <a:rPr lang="en-US" sz="1600" smtClean="0"/>
              <a:t>ASHAMED when you have done</a:t>
            </a:r>
          </a:p>
          <a:p>
            <a:pPr>
              <a:buFont typeface="Arial" pitchFamily="34" charset="0"/>
              <a:buNone/>
            </a:pPr>
            <a:r>
              <a:rPr lang="en-US" sz="1600" smtClean="0"/>
              <a:t>something bad?Has that been true all your  </a:t>
            </a:r>
          </a:p>
          <a:p>
            <a:pPr>
              <a:buFont typeface="Arial" pitchFamily="34" charset="0"/>
              <a:buNone/>
            </a:pPr>
            <a:r>
              <a:rPr lang="en-US" sz="1600" smtClean="0"/>
              <a:t>life? How do these person(s) show they </a:t>
            </a:r>
          </a:p>
          <a:p>
            <a:pPr>
              <a:buFont typeface="Arial" pitchFamily="34" charset="0"/>
              <a:buNone/>
            </a:pPr>
            <a:r>
              <a:rPr lang="en-US" sz="1600" smtClean="0"/>
              <a:t>care when you haven't been good?</a:t>
            </a:r>
          </a:p>
        </p:txBody>
      </p:sp>
      <p:sp>
        <p:nvSpPr>
          <p:cNvPr id="83972" name="Content Placeholder 8"/>
          <p:cNvSpPr>
            <a:spLocks noGrp="1"/>
          </p:cNvSpPr>
          <p:nvPr>
            <p:ph sz="half" idx="2"/>
          </p:nvPr>
        </p:nvSpPr>
        <p:spPr/>
        <p:txBody>
          <a:bodyPr/>
          <a:lstStyle/>
          <a:p>
            <a:pPr>
              <a:buFont typeface="Arial" pitchFamily="34" charset="0"/>
              <a:buNone/>
            </a:pPr>
            <a:r>
              <a:rPr lang="en-US" sz="1100" b="1" smtClean="0"/>
              <a:t>QUESTION 9: WHO CARES ABOUT YOUR GOODNESS?</a:t>
            </a:r>
          </a:p>
          <a:p>
            <a:pPr>
              <a:buFont typeface="Arial" pitchFamily="34" charset="0"/>
              <a:buNone/>
            </a:pPr>
            <a:r>
              <a:rPr lang="en-US" sz="1100" smtClean="0"/>
              <a:t>Other than yourself, who in your life has been most pleased </a:t>
            </a:r>
          </a:p>
          <a:p>
            <a:pPr>
              <a:buFont typeface="Arial" pitchFamily="34" charset="0"/>
              <a:buNone/>
            </a:pPr>
            <a:r>
              <a:rPr lang="en-US" sz="1100" smtClean="0"/>
              <a:t>When you have done something good? Has this been true all</a:t>
            </a:r>
          </a:p>
          <a:p>
            <a:pPr>
              <a:buFont typeface="Arial" pitchFamily="34" charset="0"/>
              <a:buNone/>
            </a:pPr>
            <a:r>
              <a:rPr lang="en-US" sz="1100" smtClean="0"/>
              <a:t>your life?How do these persons show they care about your  </a:t>
            </a:r>
          </a:p>
          <a:p>
            <a:pPr>
              <a:buFont typeface="Arial" pitchFamily="34" charset="0"/>
              <a:buNone/>
            </a:pPr>
            <a:r>
              <a:rPr lang="en-US" sz="1100" smtClean="0"/>
              <a:t>goodness? Of these persons, whose good opinion do you</a:t>
            </a:r>
          </a:p>
          <a:p>
            <a:pPr>
              <a:buFont typeface="Arial" pitchFamily="34" charset="0"/>
              <a:buNone/>
            </a:pPr>
            <a:r>
              <a:rPr lang="en-US" sz="1100" smtClean="0"/>
              <a:t>most want to have or keep? What about since entering </a:t>
            </a:r>
          </a:p>
          <a:p>
            <a:pPr>
              <a:buFont typeface="Arial" pitchFamily="34" charset="0"/>
              <a:buNone/>
            </a:pPr>
            <a:r>
              <a:rPr lang="en-US" sz="1100" smtClean="0"/>
              <a:t>professional/vocational school- have you added new people to</a:t>
            </a:r>
          </a:p>
          <a:p>
            <a:pPr>
              <a:buFont typeface="Arial" pitchFamily="34" charset="0"/>
              <a:buNone/>
            </a:pPr>
            <a:r>
              <a:rPr lang="en-US" sz="1100" smtClean="0"/>
              <a:t>your list of those who care when you've done something </a:t>
            </a:r>
          </a:p>
          <a:p>
            <a:pPr>
              <a:buFont typeface="Arial" pitchFamily="34" charset="0"/>
              <a:buNone/>
            </a:pPr>
            <a:r>
              <a:rPr lang="en-US" sz="1100" smtClean="0"/>
              <a:t>good? How did they get to be on your list? Of these </a:t>
            </a:r>
          </a:p>
          <a:p>
            <a:pPr>
              <a:buFont typeface="Arial" pitchFamily="34" charset="0"/>
              <a:buNone/>
            </a:pPr>
            <a:r>
              <a:rPr lang="en-US" sz="1100" smtClean="0"/>
              <a:t>persons, whose good opinion do you most want to have or </a:t>
            </a:r>
          </a:p>
          <a:p>
            <a:pPr>
              <a:buFont typeface="Arial" pitchFamily="34" charset="0"/>
              <a:buNone/>
            </a:pPr>
            <a:r>
              <a:rPr lang="en-US" sz="1100" smtClean="0"/>
              <a:t>keep? How come?</a:t>
            </a:r>
          </a:p>
          <a:p>
            <a:pPr>
              <a:buFont typeface="Arial" pitchFamily="34" charset="0"/>
              <a:buNone/>
            </a:pPr>
            <a:r>
              <a:rPr lang="en-US" sz="1100" b="1" smtClean="0"/>
              <a:t>QUESTION 10: WHO CARES WHEN YOU'RE BAD?</a:t>
            </a:r>
          </a:p>
          <a:p>
            <a:pPr>
              <a:buFont typeface="Arial" pitchFamily="34" charset="0"/>
              <a:buNone/>
            </a:pPr>
            <a:r>
              <a:rPr lang="en-US" sz="1100" smtClean="0"/>
              <a:t>Other than yourself, who in your life has been most displeased </a:t>
            </a:r>
          </a:p>
          <a:p>
            <a:pPr>
              <a:buFont typeface="Arial" pitchFamily="34" charset="0"/>
              <a:buNone/>
            </a:pPr>
            <a:r>
              <a:rPr lang="en-US" sz="1100" smtClean="0"/>
              <a:t>when you have done something bad? Has this been true all </a:t>
            </a:r>
          </a:p>
          <a:p>
            <a:pPr>
              <a:buFont typeface="Arial" pitchFamily="34" charset="0"/>
              <a:buNone/>
            </a:pPr>
            <a:r>
              <a:rPr lang="en-US" sz="1100" smtClean="0"/>
              <a:t>your life? How do these persons show they care when you're </a:t>
            </a:r>
          </a:p>
          <a:p>
            <a:pPr>
              <a:buFont typeface="Arial" pitchFamily="34" charset="0"/>
              <a:buNone/>
            </a:pPr>
            <a:r>
              <a:rPr lang="en-US" sz="1100" smtClean="0"/>
              <a:t>bad? Of these persons,  whose bad opinion do you most want </a:t>
            </a:r>
          </a:p>
          <a:p>
            <a:pPr>
              <a:buFont typeface="Arial" pitchFamily="34" charset="0"/>
              <a:buNone/>
            </a:pPr>
            <a:r>
              <a:rPr lang="en-US" sz="1100" smtClean="0"/>
              <a:t>to avoid? What about since entering professional/vocational </a:t>
            </a:r>
          </a:p>
          <a:p>
            <a:pPr>
              <a:buFont typeface="Arial" pitchFamily="34" charset="0"/>
              <a:buNone/>
            </a:pPr>
            <a:r>
              <a:rPr lang="en-US" sz="1100" smtClean="0"/>
              <a:t>school- have you added new people to your list of those who </a:t>
            </a:r>
          </a:p>
          <a:p>
            <a:pPr>
              <a:buFont typeface="Arial" pitchFamily="34" charset="0"/>
              <a:buNone/>
            </a:pPr>
            <a:r>
              <a:rPr lang="en-US" sz="1100" smtClean="0"/>
              <a:t>care when you've done whose bad opinion do you most want </a:t>
            </a:r>
          </a:p>
          <a:p>
            <a:pPr>
              <a:buFont typeface="Arial" pitchFamily="34" charset="0"/>
              <a:buNone/>
            </a:pPr>
            <a:r>
              <a:rPr lang="en-US" sz="1100" smtClean="0"/>
              <a:t>to avoid? How come?</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p:txBody>
          <a:bodyPr/>
          <a:lstStyle/>
          <a:p>
            <a:r>
              <a:rPr lang="en-US" sz="2400" smtClean="0"/>
              <a:t>Moralized  Attachment </a:t>
            </a:r>
            <a:br>
              <a:rPr lang="en-US" sz="2400" smtClean="0"/>
            </a:br>
            <a:r>
              <a:rPr lang="en-US" sz="2000" smtClean="0">
                <a:solidFill>
                  <a:schemeClr val="accent2"/>
                </a:solidFill>
              </a:rPr>
              <a:t>Stilwell Conscience Interview </a:t>
            </a:r>
            <a:r>
              <a:rPr lang="en-US" sz="2000" smtClean="0"/>
              <a:t>and </a:t>
            </a:r>
            <a:r>
              <a:rPr lang="en-US" sz="2000" smtClean="0">
                <a:solidFill>
                  <a:schemeClr val="accent1"/>
                </a:solidFill>
              </a:rPr>
              <a:t>IU Conscience Autobiography</a:t>
            </a:r>
            <a:endParaRPr lang="en-US" sz="2000" smtClean="0"/>
          </a:p>
        </p:txBody>
      </p:sp>
      <p:sp>
        <p:nvSpPr>
          <p:cNvPr id="3" name="Content Placeholder 2"/>
          <p:cNvSpPr>
            <a:spLocks noGrp="1"/>
          </p:cNvSpPr>
          <p:nvPr>
            <p:ph sz="half" idx="1"/>
          </p:nvPr>
        </p:nvSpPr>
        <p:spP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5400000" scaled="1"/>
            <a:tileRect/>
          </a:gradFill>
        </p:spPr>
        <p:txBody>
          <a:bodyPr>
            <a:normAutofit/>
          </a:bodyPr>
          <a:lstStyle/>
          <a:p>
            <a:pPr>
              <a:buFont typeface="Arial" pitchFamily="34" charset="0"/>
              <a:buNone/>
            </a:pPr>
            <a:r>
              <a:rPr lang="en-US" sz="1400" b="1" smtClean="0"/>
              <a:t>QUESTION 13:  MANDATE AUTHORS</a:t>
            </a:r>
          </a:p>
          <a:p>
            <a:pPr>
              <a:buFont typeface="Arial" pitchFamily="34" charset="0"/>
              <a:buNone/>
            </a:pPr>
            <a:r>
              <a:rPr lang="en-US" sz="1400" smtClean="0"/>
              <a:t>Beside the rules [ identified in response to  </a:t>
            </a:r>
          </a:p>
          <a:p>
            <a:pPr>
              <a:buFont typeface="Arial" pitchFamily="34" charset="0"/>
              <a:buNone/>
            </a:pPr>
            <a:r>
              <a:rPr lang="en-US" sz="1400" smtClean="0"/>
              <a:t>Question 12] write the name of the person(s) </a:t>
            </a:r>
          </a:p>
          <a:p>
            <a:pPr>
              <a:buFont typeface="Arial" pitchFamily="34" charset="0"/>
              <a:buNone/>
            </a:pPr>
            <a:r>
              <a:rPr lang="en-US" sz="1400" smtClean="0"/>
              <a:t>who have helped the most  in putting that rule in </a:t>
            </a:r>
          </a:p>
          <a:p>
            <a:pPr>
              <a:buFont typeface="Arial" pitchFamily="34" charset="0"/>
              <a:buNone/>
            </a:pPr>
            <a:r>
              <a:rPr lang="en-US" sz="1400" smtClean="0"/>
              <a:t>your conscience.</a:t>
            </a:r>
          </a:p>
        </p:txBody>
      </p:sp>
      <p:sp>
        <p:nvSpPr>
          <p:cNvPr id="4" name="Content Placeholder 3"/>
          <p:cNvSpPr>
            <a:spLocks noGrp="1"/>
          </p:cNvSpPr>
          <p:nvPr>
            <p:ph sz="half" idx="2"/>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p:spPr>
        <p:txBody>
          <a:bodyPr>
            <a:normAutofit/>
          </a:bodyPr>
          <a:lstStyle/>
          <a:p>
            <a:pPr>
              <a:buFont typeface="Arial" pitchFamily="34" charset="0"/>
              <a:buNone/>
            </a:pPr>
            <a:r>
              <a:rPr lang="en-US" sz="1400" b="1" smtClean="0"/>
              <a:t>QUESTION 13: MANDATE AUTHORS</a:t>
            </a:r>
          </a:p>
          <a:p>
            <a:pPr>
              <a:buFont typeface="Arial" pitchFamily="34" charset="0"/>
              <a:buNone/>
            </a:pPr>
            <a:r>
              <a:rPr lang="en-US" sz="1400" smtClean="0"/>
              <a:t>Beside the main rules {principles) and values </a:t>
            </a:r>
          </a:p>
          <a:p>
            <a:pPr>
              <a:buFont typeface="Arial" pitchFamily="34" charset="0"/>
              <a:buNone/>
            </a:pPr>
            <a:r>
              <a:rPr lang="en-US" sz="1400" smtClean="0"/>
              <a:t>you have listed, write the name of the person(s) </a:t>
            </a:r>
          </a:p>
          <a:p>
            <a:pPr>
              <a:buFont typeface="Arial" pitchFamily="34" charset="0"/>
              <a:buNone/>
            </a:pPr>
            <a:r>
              <a:rPr lang="en-US" sz="1400" smtClean="0"/>
              <a:t>who has helped you and your conscience the </a:t>
            </a:r>
          </a:p>
          <a:p>
            <a:pPr>
              <a:buFont typeface="Arial" pitchFamily="34" charset="0"/>
              <a:buNone/>
            </a:pPr>
            <a:r>
              <a:rPr lang="en-US" sz="1400" smtClean="0"/>
              <a:t>most in adopting that rule {principle} / embracing </a:t>
            </a:r>
          </a:p>
          <a:p>
            <a:pPr>
              <a:buFont typeface="Arial" pitchFamily="34" charset="0"/>
              <a:buNone/>
            </a:pPr>
            <a:r>
              <a:rPr lang="en-US" sz="1400" smtClean="0"/>
              <a:t>that value. </a:t>
            </a:r>
          </a:p>
          <a:p>
            <a:pPr>
              <a:buFont typeface="Arial" pitchFamily="34" charset="0"/>
              <a:buNone/>
            </a:pPr>
            <a:endParaRPr lang="en-US" sz="1400" smtClean="0"/>
          </a:p>
          <a:p>
            <a:pPr>
              <a:buFont typeface="Arial" pitchFamily="34" charset="0"/>
              <a:buNone/>
            </a:pPr>
            <a:r>
              <a:rPr lang="en-US" sz="1400" smtClean="0"/>
              <a:t>Circle which of the main rules {principles} / </a:t>
            </a:r>
          </a:p>
          <a:p>
            <a:pPr>
              <a:buFont typeface="Arial" pitchFamily="34" charset="0"/>
              <a:buNone/>
            </a:pPr>
            <a:r>
              <a:rPr lang="en-US" sz="1400" smtClean="0"/>
              <a:t>values are new since you entered professional</a:t>
            </a:r>
          </a:p>
          <a:p>
            <a:pPr>
              <a:buFont typeface="Arial" pitchFamily="34" charset="0"/>
              <a:buNone/>
            </a:pPr>
            <a:r>
              <a:rPr lang="en-US" sz="1400" smtClean="0"/>
              <a:t>school. </a:t>
            </a:r>
          </a:p>
          <a:p>
            <a:pPr>
              <a:buFont typeface="Arial" pitchFamily="34" charset="0"/>
              <a:buNone/>
            </a:pPr>
            <a:r>
              <a:rPr lang="en-US" sz="1400" smtClean="0"/>
              <a:t>	</a:t>
            </a:r>
          </a:p>
          <a:p>
            <a:pPr>
              <a:buFont typeface="Arial" pitchFamily="34" charset="0"/>
              <a:buNone/>
            </a:pPr>
            <a:r>
              <a:rPr lang="en-US" sz="1400" smtClean="0"/>
              <a:t>Underline which of the main</a:t>
            </a:r>
          </a:p>
          <a:p>
            <a:pPr>
              <a:buFont typeface="Arial" pitchFamily="34" charset="0"/>
              <a:buNone/>
            </a:pPr>
            <a:r>
              <a:rPr lang="en-US" sz="1400" smtClean="0"/>
              <a:t>rules{principles}/values, although present before,</a:t>
            </a:r>
          </a:p>
          <a:p>
            <a:pPr>
              <a:buFont typeface="Arial" pitchFamily="34" charset="0"/>
              <a:buNone/>
            </a:pPr>
            <a:r>
              <a:rPr lang="en-US" sz="1400" smtClean="0"/>
              <a:t>have become more important since you entered </a:t>
            </a:r>
          </a:p>
          <a:p>
            <a:pPr>
              <a:buFont typeface="Arial" pitchFamily="34" charset="0"/>
              <a:buNone/>
            </a:pPr>
            <a:r>
              <a:rPr lang="en-US" sz="1400" smtClean="0"/>
              <a:t>professional school.</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4"/>
          <p:cNvSpPr>
            <a:spLocks noGrp="1"/>
          </p:cNvSpPr>
          <p:nvPr>
            <p:ph type="title"/>
          </p:nvPr>
        </p:nvSpPr>
        <p:spPr/>
        <p:txBody>
          <a:bodyPr/>
          <a:lstStyle/>
          <a:p>
            <a:r>
              <a:rPr lang="en-US" sz="3200" smtClean="0"/>
              <a:t>Moralized Genogram</a:t>
            </a:r>
          </a:p>
        </p:txBody>
      </p:sp>
      <p:pic>
        <p:nvPicPr>
          <p:cNvPr id="6" name="Picture 4" descr="C:\My Documents\Matt's Work\Conscience\Conscience Works\CW Slides &amp; Illustrations\Triple Pass Genograms.bmp"/>
          <p:cNvPicPr>
            <a:picLocks noChangeAspect="1" noChangeArrowheads="1"/>
          </p:cNvPicPr>
          <p:nvPr/>
        </p:nvPicPr>
        <p:blipFill>
          <a:blip r:embed="rId3"/>
          <a:srcRect/>
          <a:stretch>
            <a:fillRect/>
          </a:stretch>
        </p:blipFill>
        <p:spPr bwMode="auto">
          <a:xfrm>
            <a:off x="1184384" y="1600200"/>
            <a:ext cx="7350282" cy="4795838"/>
          </a:xfrm>
          <a:prstGeom prst="rect">
            <a:avLst/>
          </a:prstGeom>
          <a:noFill/>
          <a:effectLst>
            <a:innerShdw blurRad="635000">
              <a:schemeClr val="accent4"/>
            </a:innerShdw>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CC99FF"/>
    </a:lt1>
    <a:dk2>
      <a:srgbClr val="1F497D"/>
    </a:dk2>
    <a:lt2>
      <a:srgbClr val="EEECE1"/>
    </a:lt2>
    <a:accent1>
      <a:srgbClr val="C547BC"/>
    </a:accent1>
    <a:accent2>
      <a:srgbClr val="C0504D"/>
    </a:accent2>
    <a:accent3>
      <a:srgbClr val="E2CAFF"/>
    </a:accent3>
    <a:accent4>
      <a:srgbClr val="000000"/>
    </a:accent4>
    <a:accent5>
      <a:srgbClr val="DFB1DA"/>
    </a:accent5>
    <a:accent6>
      <a:srgbClr val="AE4845"/>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7828</TotalTime>
  <Words>22364</Words>
  <Application>Microsoft Office PowerPoint</Application>
  <PresentationFormat>On-screen Show (4:3)</PresentationFormat>
  <Paragraphs>2572</Paragraphs>
  <Slides>163</Slides>
  <Notes>163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163</vt:i4>
      </vt:variant>
    </vt:vector>
  </HeadingPairs>
  <TitlesOfParts>
    <vt:vector size="168" baseType="lpstr">
      <vt:lpstr>Arial</vt:lpstr>
      <vt:lpstr>Calibri</vt:lpstr>
      <vt:lpstr>Symbol</vt:lpstr>
      <vt:lpstr>Times New Roman</vt:lpstr>
      <vt:lpstr>Office Theme</vt:lpstr>
      <vt:lpstr>   The Conscience Project</vt:lpstr>
      <vt:lpstr>        THE PSYCHOBIOLOGY OF  CONSCIENCE </vt:lpstr>
      <vt:lpstr>ABOUT NEUROIMAGING </vt:lpstr>
      <vt:lpstr>APA Headlines September 10, 2008</vt:lpstr>
      <vt:lpstr>THE PSYCHOBIOLOGY OF  CONSCIENCE</vt:lpstr>
      <vt:lpstr>THE PSYCHOBIOLOGY OF  CONSCIENCE</vt:lpstr>
      <vt:lpstr>THE PSYCHOBIOLOGY OF  CONSCIENCE</vt:lpstr>
      <vt:lpstr>THE PSYCHOBIOLOGY OF  CONSCIENCE</vt:lpstr>
      <vt:lpstr>THE PSYCHOBIOLOGY OF  CONSCIENCE</vt:lpstr>
      <vt:lpstr>THE PSYCHOBIOLOGY OF  CONSCIENCE</vt:lpstr>
      <vt:lpstr>THE PSYCHOBIOLOGY OF  CONSCIENCE</vt:lpstr>
      <vt:lpstr>THE PSYCHOBIOLOGY OF  CONSCIENCE</vt:lpstr>
      <vt:lpstr>        THE PSYCHOBIOLOGY OF  CONSCIENCE </vt:lpstr>
      <vt:lpstr>THE PSYCHOBIOLOGY OF  CONSCIENCE </vt:lpstr>
      <vt:lpstr>THE PSYCHOBIOLOGY OF  CONSCIENCE </vt:lpstr>
      <vt:lpstr>THE PSYCHOBIOLOGY OF  CONSCIENCE </vt:lpstr>
      <vt:lpstr>THE PSYCHOBIOLOGY OF  CONSCIENCE </vt:lpstr>
      <vt:lpstr>THE PSYCHOBIOLOGY OF  CONSCIENCE </vt:lpstr>
      <vt:lpstr>PowerPoint Presentation</vt:lpstr>
      <vt:lpstr>THE PSYCHOBIOLOGY OF  CONSCIENCE </vt:lpstr>
      <vt:lpstr>THE PSYCHOBIOLOGY OF  CONSCIENCE </vt:lpstr>
      <vt:lpstr>THE PSYCHOBIOLOGY OF  CONSCIENCE </vt:lpstr>
      <vt:lpstr>THE PSYCHOBIOLOGY OF  CONSCIENCE </vt:lpstr>
      <vt:lpstr>THE PSYCHOBIOLOGY OF  CONSCIENCE </vt:lpstr>
      <vt:lpstr>THE PSYCHOBIOLOGY OF  CONSCIENCE </vt:lpstr>
      <vt:lpstr>OBJECTIVES </vt:lpstr>
      <vt:lpstr>OBJECTIVES </vt:lpstr>
      <vt:lpstr>OBJECTIVES </vt:lpstr>
      <vt:lpstr>A Glossary of Terms</vt:lpstr>
      <vt:lpstr>A Glossary of Terms</vt:lpstr>
      <vt:lpstr>A Glossary of Terms</vt:lpstr>
      <vt:lpstr>A Glossary of Terms</vt:lpstr>
      <vt:lpstr>A Glossary of Terms</vt:lpstr>
      <vt:lpstr>A Glossary of Terms</vt:lpstr>
      <vt:lpstr>A Glossary of Terms</vt:lpstr>
      <vt:lpstr>A Glossary of Terms</vt:lpstr>
      <vt:lpstr>A Glossary of Terms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Moral Cognition</vt:lpstr>
      <vt:lpstr>Moral Cognition</vt:lpstr>
      <vt:lpstr>Moral Cognition</vt:lpstr>
      <vt:lpstr>Moral Cognition</vt:lpstr>
      <vt:lpstr>Zysset et al (2002)</vt:lpstr>
      <vt:lpstr>PHILLIPA FOOT’S TROLLEY DILEMMA</vt:lpstr>
      <vt:lpstr>PHILLIPA FOOT’S TROLLEY DILEMMA</vt:lpstr>
      <vt:lpstr>Phillipa Foot’s Trolley Dilemma</vt:lpstr>
      <vt:lpstr>The Footbridge ‘Dilemma’</vt:lpstr>
      <vt:lpstr>Brain Regions of Interest  in Personal vs Impersonal Moral Dilemmas </vt:lpstr>
      <vt:lpstr>PowerPoint Presentation</vt:lpstr>
      <vt:lpstr>Brain Regions of Interest  in Personal vs Impersonal Moral Dilemmas </vt:lpstr>
      <vt:lpstr>PowerPoint Presentation</vt:lpstr>
      <vt:lpstr>Brain Regions of Interest  in Personal vs Impersonal Moral Dilemmas </vt:lpstr>
      <vt:lpstr>Phillipa Foot’s Trolley Dilemma</vt:lpstr>
      <vt:lpstr>THE CRYING BABY DILEMMA</vt:lpstr>
      <vt:lpstr>THE CRYING BABY DILEMMA</vt:lpstr>
      <vt:lpstr>THE CRYING BABY DILEMMA</vt:lpstr>
      <vt:lpstr>The Crying Baby Dilemma</vt:lpstr>
      <vt:lpstr>PowerPoint Presentation</vt:lpstr>
      <vt:lpstr>Moll et al (2001)</vt:lpstr>
      <vt:lpstr>Brain Regions of Interest  in  Moral Judgment Tasks</vt:lpstr>
      <vt:lpstr>PowerPoint Presentation</vt:lpstr>
      <vt:lpstr>PowerPoint Presentation</vt:lpstr>
      <vt:lpstr>        Pride  and Prejudice  </vt:lpstr>
      <vt:lpstr>Moral Valuation Stilwell Conscience Interview and IU Conscience Autobiography</vt:lpstr>
      <vt:lpstr>Moral Valuation Stilwell Conscience Interview and IU Conscience Autobiography</vt:lpstr>
      <vt:lpstr>Moral Valuation Stilwell Conscience Interview and IU Conscience Autobiography</vt:lpstr>
      <vt:lpstr>Moral Valuation Matrix</vt:lpstr>
      <vt:lpstr>Moral Valuation IU Conscience Autobiography</vt:lpstr>
      <vt:lpstr>Moral Valuation</vt:lpstr>
      <vt:lpstr>Decety et al, 2004, 2007</vt:lpstr>
      <vt:lpstr>Empathy</vt:lpstr>
      <vt:lpstr>Empathy: Emotion Sharing</vt:lpstr>
      <vt:lpstr>Empathy: Emotion Sharing</vt:lpstr>
      <vt:lpstr>Empathy: Self Other Awareness</vt:lpstr>
      <vt:lpstr>Empathy: Self Other Awareness</vt:lpstr>
      <vt:lpstr>Empathy: Mental Flexibility and Self Regulation</vt:lpstr>
      <vt:lpstr>Empathy: Mental Flexibility and Self Regulation</vt:lpstr>
      <vt:lpstr>Empathy: Mental Flexibility and Self Regulation</vt:lpstr>
      <vt:lpstr>Empathy: Key Structures</vt:lpstr>
      <vt:lpstr>Empathy: Key Structures</vt:lpstr>
      <vt:lpstr>Empathy: Key Structures</vt:lpstr>
      <vt:lpstr>Empathy: Key Structures</vt:lpstr>
      <vt:lpstr>Empathy: Key Structures</vt:lpstr>
      <vt:lpstr>Empathy: Key Structures</vt:lpstr>
      <vt:lpstr>Empathy: Key Structures</vt:lpstr>
      <vt:lpstr>Empathy: Key Structures</vt:lpstr>
      <vt:lpstr>Empathy: Key Structures</vt:lpstr>
      <vt:lpstr>Empathy: Key Structures</vt:lpstr>
      <vt:lpstr>Empathy: Key Structures</vt:lpstr>
      <vt:lpstr>    Sense and Sensibility  </vt:lpstr>
      <vt:lpstr>Moralized Attachment  Stilwell Conscience Interview and IU Conscience Autobiography</vt:lpstr>
      <vt:lpstr>Moralized  Attachment  Stilwell Conscience Interview and IU Conscience Autobiography</vt:lpstr>
      <vt:lpstr>Moralized Genogram</vt:lpstr>
      <vt:lpstr>        Pride  and Prejudice  </vt:lpstr>
      <vt:lpstr>Moralized Attachment</vt:lpstr>
      <vt:lpstr>PowerPoint Presentation</vt:lpstr>
      <vt:lpstr>PowerPoint Presentation</vt:lpstr>
      <vt:lpstr>Takahashi et al, 2004</vt:lpstr>
      <vt:lpstr>Brain Regions of Interest  in  Evaluative processes of  Guilt and Embarrassment </vt:lpstr>
      <vt:lpstr>Brain Regions of Interest  in  Evaluative processes of  Guilt and Embarrassment </vt:lpstr>
      <vt:lpstr>PowerPoint Presentation</vt:lpstr>
      <vt:lpstr>Berthoz et al, 2006 </vt:lpstr>
      <vt:lpstr>social behavior stories</vt:lpstr>
      <vt:lpstr>Brain Regions of Interest  in  Affective Responses to Violations </vt:lpstr>
      <vt:lpstr>Brain Regions of Interest  in  Affective Responses to Violations </vt:lpstr>
      <vt:lpstr>Brain Regions of Interest  in  Affective Responses to Violations </vt:lpstr>
      <vt:lpstr>Brain Regions of Interest  in  Affective Responses to Violations </vt:lpstr>
      <vt:lpstr>Brain Regions of Interest  in  Affective Responses to Violations </vt:lpstr>
      <vt:lpstr>                            Emma  </vt:lpstr>
      <vt:lpstr>Moral Emotional Responsiveness  Stilwell Conscience Interview and IU Conscience Autobiography</vt:lpstr>
      <vt:lpstr>Moral Emotional Responsiveness  Stilwell Conscience Interview and IU Conscience Autobiography</vt:lpstr>
      <vt:lpstr>Moral Emotional Responsiveness  Stilwell Conscience Interview and IU Conscience Autobiography</vt:lpstr>
      <vt:lpstr>Moral Emotional Responsiveness  Stilwell Conscience Interview and IU Conscience Autobiography</vt:lpstr>
      <vt:lpstr>Moralized Emotional Responsiveness</vt:lpstr>
      <vt:lpstr>                Emma  </vt:lpstr>
      <vt:lpstr>Moral Emotional Responsiveness  Stilwell Conscience Interview and IU Conscience Autobiography</vt:lpstr>
      <vt:lpstr>Moralized Emotional Responsiveness</vt:lpstr>
      <vt:lpstr>PowerPoint Presentation</vt:lpstr>
      <vt:lpstr>PowerPoint Presentation</vt:lpstr>
      <vt:lpstr>                 </vt:lpstr>
      <vt:lpstr>Moral Volition</vt:lpstr>
      <vt:lpstr>Moral Volition</vt:lpstr>
      <vt:lpstr>PowerPoint Presentation</vt:lpstr>
      <vt:lpstr>PowerPoint Presentation</vt:lpstr>
      <vt:lpstr>Moral Imagination and Cognitive Science</vt:lpstr>
      <vt:lpstr>                                                                        Pride and Prejudice  </vt:lpstr>
      <vt:lpstr>Conceptualization of Conscience and Moral Imagination Stilwell Conscience Interview and IU Conscience Autobiography</vt:lpstr>
      <vt:lpstr>PowerPoint Presentation</vt:lpstr>
      <vt:lpstr>PowerPoint Presentation</vt:lpstr>
      <vt:lpstr>Conceptualization of Conscience and Moral Imagination Stilwell Conscience Interview and IU Conscience Autobiography</vt:lpstr>
      <vt:lpstr>Moral Imagination</vt:lpstr>
      <vt:lpstr>PowerPoint Presentation</vt:lpstr>
      <vt:lpstr>PHILOSOPHICAL CONSIDERATIONS</vt:lpstr>
      <vt:lpstr>MIND BODY</vt:lpstr>
      <vt:lpstr>MIND BODY</vt:lpstr>
      <vt:lpstr>MIND BODY</vt:lpstr>
      <vt:lpstr>MIND BODY</vt:lpstr>
      <vt:lpstr>MIND BODY</vt:lpstr>
      <vt:lpstr>MIND BODY</vt:lpstr>
      <vt:lpstr>MIND BODY</vt:lpstr>
      <vt:lpstr>Freedom and Determinism</vt:lpstr>
      <vt:lpstr>Freedom and Determinism</vt:lpstr>
      <vt:lpstr>Freedom and Determinism</vt:lpstr>
      <vt:lpstr>Freedom and Determinism</vt:lpstr>
      <vt:lpstr>Freedom and Determinism</vt:lpstr>
      <vt:lpstr>  ETHICS:  INTUITIONISM  </vt:lpstr>
      <vt:lpstr>  ETHICS:  INTUITIONISM  </vt:lpstr>
      <vt:lpstr> ETHICS: NATURALISM  </vt:lpstr>
      <vt:lpstr>  ETHICS:  NATURALISM  </vt:lpstr>
      <vt:lpstr> ETHICS  THE NATURALISTIC FALLACY  </vt:lpstr>
      <vt:lpstr>                Emma  </vt:lpstr>
      <vt:lpstr>NEURO-ETHICAL CONSIDERATIONS</vt:lpstr>
      <vt:lpstr>New Brain–Study Technology Raises Ethical Questions</vt:lpstr>
      <vt:lpstr>An Alternative to Torture?</vt:lpstr>
      <vt:lpstr>Neurobiological Profiling </vt:lpstr>
      <vt:lpstr> The Conscience Project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Brain Regions of Interest</dc:title>
  <dc:creator>Matt</dc:creator>
  <cp:lastModifiedBy>shelanda graham</cp:lastModifiedBy>
  <cp:revision>830</cp:revision>
  <dcterms:created xsi:type="dcterms:W3CDTF">2008-09-13T14:22:41Z</dcterms:created>
  <dcterms:modified xsi:type="dcterms:W3CDTF">2018-06-04T19:17:52Z</dcterms:modified>
</cp:coreProperties>
</file>