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D6D"/>
    <a:srgbClr val="51A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59" autoAdjust="0"/>
    <p:restoredTop sz="94660"/>
  </p:normalViewPr>
  <p:slideViewPr>
    <p:cSldViewPr snapToGrid="0">
      <p:cViewPr>
        <p:scale>
          <a:sx n="91" d="100"/>
          <a:sy n="91" d="100"/>
        </p:scale>
        <p:origin x="194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diana-my.sharepoint.com/personal/sbraafl_iu_edu/Documents/Thyroid%20Competency%20Education/curriculum%20poster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diana-my.sharepoint.com/personal/sbraafl_iu_edu/Documents/Thyroid%20Competency%20Education/curriculum%20poster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ndiana-my.sharepoint.com/personal/sbraafl_iu_edu/Documents/Thyroid%20Competency%20Education/curriculum%20poster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ndiana-my.sharepoint.com/personal/sbraafl_iu_edu/Documents/Thyroid%20Competency%20Education/curriculum%20poster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900" b="1"/>
              <a:t>How competent do you feel about your overall Endocrine Surgery knowledge?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00600"/>
            </a:solidFill>
            <a:ln>
              <a:noFill/>
            </a:ln>
            <a:effectLst/>
          </c:spPr>
          <c:invertIfNegative val="0"/>
          <c:cat>
            <c:strRef>
              <c:f>Sheet1!$A$11:$A$15</c:f>
              <c:strCache>
                <c:ptCount val="5"/>
                <c:pt idx="0">
                  <c:v>Extremely Incompetent</c:v>
                </c:pt>
                <c:pt idx="1">
                  <c:v>Somewhat Incompetent</c:v>
                </c:pt>
                <c:pt idx="2">
                  <c:v>Neutral</c:v>
                </c:pt>
                <c:pt idx="3">
                  <c:v>Somewhat Competent</c:v>
                </c:pt>
                <c:pt idx="4">
                  <c:v>Extremely Competent</c:v>
                </c:pt>
              </c:strCache>
            </c:strRef>
          </c:cat>
          <c:val>
            <c:numRef>
              <c:f>Sheet1!$B$11:$B$15</c:f>
              <c:numCache>
                <c:formatCode>General</c:formatCode>
                <c:ptCount val="5"/>
                <c:pt idx="0">
                  <c:v>4.5999999999999996</c:v>
                </c:pt>
                <c:pt idx="1">
                  <c:v>22.7</c:v>
                </c:pt>
                <c:pt idx="2">
                  <c:v>22.7</c:v>
                </c:pt>
                <c:pt idx="3">
                  <c:v>50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88-5F49-9282-3DE90C73EE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6126016"/>
        <c:axId val="552910896"/>
      </c:barChart>
      <c:catAx>
        <c:axId val="43612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552910896"/>
        <c:crosses val="autoZero"/>
        <c:auto val="1"/>
        <c:lblAlgn val="ctr"/>
        <c:lblOffset val="100"/>
        <c:noMultiLvlLbl val="0"/>
      </c:catAx>
      <c:valAx>
        <c:axId val="552910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r>
                  <a:rPr lang="en-US"/>
                  <a:t>Percentage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36126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5400">
      <a:solidFill>
        <a:srgbClr val="800600"/>
      </a:solidFill>
    </a:ln>
    <a:effectLst/>
  </c:spPr>
  <c:txPr>
    <a:bodyPr/>
    <a:lstStyle/>
    <a:p>
      <a:pPr>
        <a:defRPr sz="600">
          <a:latin typeface="Helvetica" pitchFamily="2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900" b="1"/>
              <a:t>How comfortable are you performing the key steps of a thyroidectomy?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00600"/>
            </a:solidFill>
            <a:ln>
              <a:noFill/>
            </a:ln>
            <a:effectLst/>
          </c:spPr>
          <c:invertIfNegative val="0"/>
          <c:cat>
            <c:strRef>
              <c:f>Sheet1!$A$19:$A$23</c:f>
              <c:strCache>
                <c:ptCount val="5"/>
                <c:pt idx="0">
                  <c:v>Extremely uncomfortable</c:v>
                </c:pt>
                <c:pt idx="1">
                  <c:v>Somewhat uncomfortable</c:v>
                </c:pt>
                <c:pt idx="2">
                  <c:v>Neutral</c:v>
                </c:pt>
                <c:pt idx="3">
                  <c:v>Somewhat comfortable</c:v>
                </c:pt>
                <c:pt idx="4">
                  <c:v>Extremely comfortable</c:v>
                </c:pt>
              </c:strCache>
            </c:strRef>
          </c:cat>
          <c:val>
            <c:numRef>
              <c:f>Sheet1!$B$19:$B$23</c:f>
              <c:numCache>
                <c:formatCode>General</c:formatCode>
                <c:ptCount val="5"/>
                <c:pt idx="0">
                  <c:v>9.09</c:v>
                </c:pt>
                <c:pt idx="1">
                  <c:v>36.36</c:v>
                </c:pt>
                <c:pt idx="2">
                  <c:v>22.73</c:v>
                </c:pt>
                <c:pt idx="3">
                  <c:v>22.72</c:v>
                </c:pt>
                <c:pt idx="4">
                  <c:v>9.09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6B-E648-83C6-618F8568C1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729552"/>
        <c:axId val="491398000"/>
      </c:barChart>
      <c:catAx>
        <c:axId val="61972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91398000"/>
        <c:crosses val="autoZero"/>
        <c:auto val="1"/>
        <c:lblAlgn val="ctr"/>
        <c:lblOffset val="100"/>
        <c:noMultiLvlLbl val="0"/>
      </c:catAx>
      <c:valAx>
        <c:axId val="491398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r>
                  <a:rPr lang="en-US" sz="600"/>
                  <a:t>Percentage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61972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5400">
      <a:solidFill>
        <a:srgbClr val="800600"/>
      </a:solidFill>
    </a:ln>
    <a:effectLst/>
  </c:spPr>
  <c:txPr>
    <a:bodyPr/>
    <a:lstStyle/>
    <a:p>
      <a:pPr>
        <a:defRPr sz="500">
          <a:latin typeface="Helvetica" pitchFamily="2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900" b="1"/>
              <a:t>How much autonomy do you feel you get doing endocrine surgeries?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Sheet1!$B$50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rgbClr val="800600"/>
            </a:solidFill>
            <a:ln>
              <a:noFill/>
            </a:ln>
            <a:effectLst/>
          </c:spPr>
          <c:invertIfNegative val="0"/>
          <c:cat>
            <c:strRef>
              <c:f>Sheet1!$A$51:$A$55</c:f>
              <c:strCache>
                <c:ptCount val="5"/>
                <c:pt idx="0">
                  <c:v>None at all</c:v>
                </c:pt>
                <c:pt idx="1">
                  <c:v>A little</c:v>
                </c:pt>
                <c:pt idx="2">
                  <c:v>A moderate amount</c:v>
                </c:pt>
                <c:pt idx="3">
                  <c:v>A lot</c:v>
                </c:pt>
                <c:pt idx="4">
                  <c:v>A great deal</c:v>
                </c:pt>
              </c:strCache>
            </c:strRef>
          </c:cat>
          <c:val>
            <c:numRef>
              <c:f>Sheet1!$B$51:$B$55</c:f>
              <c:numCache>
                <c:formatCode>General</c:formatCode>
                <c:ptCount val="5"/>
                <c:pt idx="0">
                  <c:v>22.73</c:v>
                </c:pt>
                <c:pt idx="1">
                  <c:v>50</c:v>
                </c:pt>
                <c:pt idx="2">
                  <c:v>27.27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D3-6946-AB0E-657E70D456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8115407"/>
        <c:axId val="2074985103"/>
      </c:barChart>
      <c:catAx>
        <c:axId val="2138115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2074985103"/>
        <c:crosses val="autoZero"/>
        <c:auto val="1"/>
        <c:lblAlgn val="ctr"/>
        <c:lblOffset val="100"/>
        <c:noMultiLvlLbl val="0"/>
      </c:catAx>
      <c:valAx>
        <c:axId val="2074985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r>
                  <a:rPr lang="en-US"/>
                  <a:t>Percentage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21381154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5400">
      <a:solidFill>
        <a:srgbClr val="800600"/>
      </a:solidFill>
    </a:ln>
    <a:effectLst/>
  </c:spPr>
  <c:txPr>
    <a:bodyPr/>
    <a:lstStyle/>
    <a:p>
      <a:pPr>
        <a:defRPr sz="700">
          <a:latin typeface="Helvetica" pitchFamily="2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900" b="1"/>
              <a:t>How comfortable are you performing the key steps of a parathyroidectomy?  </a:t>
            </a:r>
          </a:p>
        </c:rich>
      </c:tx>
      <c:layout>
        <c:manualLayout>
          <c:xMode val="edge"/>
          <c:yMode val="edge"/>
          <c:x val="0.11751070757452853"/>
          <c:y val="4.0244328768175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00600"/>
            </a:solidFill>
            <a:ln>
              <a:noFill/>
            </a:ln>
            <a:effectLst/>
          </c:spPr>
          <c:invertIfNegative val="0"/>
          <c:cat>
            <c:strRef>
              <c:f>Sheet1!$A$27:$A$31</c:f>
              <c:strCache>
                <c:ptCount val="5"/>
                <c:pt idx="0">
                  <c:v>Extremely uncomfortable</c:v>
                </c:pt>
                <c:pt idx="1">
                  <c:v>Somewhat uncomfortable</c:v>
                </c:pt>
                <c:pt idx="2">
                  <c:v>Neutral</c:v>
                </c:pt>
                <c:pt idx="3">
                  <c:v>Somewhat comfortable</c:v>
                </c:pt>
                <c:pt idx="4">
                  <c:v>Extremely comfortable</c:v>
                </c:pt>
              </c:strCache>
            </c:strRef>
          </c:cat>
          <c:val>
            <c:numRef>
              <c:f>Sheet1!$B$27:$B$31</c:f>
              <c:numCache>
                <c:formatCode>General</c:formatCode>
                <c:ptCount val="5"/>
                <c:pt idx="0">
                  <c:v>4.5599999999999996</c:v>
                </c:pt>
                <c:pt idx="1">
                  <c:v>31.82</c:v>
                </c:pt>
                <c:pt idx="2">
                  <c:v>22.73</c:v>
                </c:pt>
                <c:pt idx="3">
                  <c:v>31.82</c:v>
                </c:pt>
                <c:pt idx="4">
                  <c:v>9.09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2B-7647-B84A-226AAFC740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6203168"/>
        <c:axId val="552985216"/>
      </c:barChart>
      <c:catAx>
        <c:axId val="436203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552985216"/>
        <c:crosses val="autoZero"/>
        <c:auto val="1"/>
        <c:lblAlgn val="ctr"/>
        <c:lblOffset val="100"/>
        <c:noMultiLvlLbl val="0"/>
      </c:catAx>
      <c:valAx>
        <c:axId val="5529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r>
                  <a:rPr lang="en-US" sz="600"/>
                  <a:t>Percentage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36203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5400">
      <a:solidFill>
        <a:srgbClr val="800600"/>
      </a:solidFill>
    </a:ln>
    <a:effectLst/>
  </c:spPr>
  <c:txPr>
    <a:bodyPr/>
    <a:lstStyle/>
    <a:p>
      <a:pPr>
        <a:defRPr sz="500">
          <a:latin typeface="Helvetica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25BC4-B0B7-4879-3612-7252FC253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51C200-9D9F-48D9-D24D-22CFFEA0A9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75EA8-33E7-2E43-839D-FBB49800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776A9-B998-C770-7DAA-FE99DDC1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BAA57-3BCF-160C-528C-E0B094716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F81C7-0D08-BC71-0A1F-840C2987F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1E609A-101B-B598-2266-4DAE8CCF2A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A35E0-D6EC-415D-3868-848ECC1C5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66307-A40B-DEE4-1BA4-C647D4DE1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2BBF0-4CF9-E05F-EAC1-FB50328D9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2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137894-6817-A660-5DDE-7CB12B22C5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3819F-6520-9BF7-DB4B-A1A9740C08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C112E-64CA-AF53-7448-0C9D81DF3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9526E-5385-DEBA-C8CC-C7E612997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BC896-5CD5-48CB-9B8A-4FED62F3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7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3E939-ECF1-0009-A86D-067E840B9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584AF-123F-74DC-D69B-0EF715F64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56547-867A-928E-2A3F-0F9D1B0D3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4A542-BCFE-7F0C-D099-030E155B8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1D487-752A-2ECF-3D2F-0164FC2A4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7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41A30-5F6F-A90B-EE2D-647FCBB89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1413A-1EE0-2650-597E-88EF57415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74BB7-6997-37BD-E7B4-B653E3201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A7E51-8D14-1C50-F377-489596C61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937ED-1990-1E04-BB52-B59FCF6A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1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9237D-CB67-39B4-028D-0646177EE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9C80F-35C2-FBE7-A0CE-5AA3F1978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AF7189-846B-44A7-4FB0-EDCDAAE20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5876E-CA51-35A3-1946-598EB01DA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B7F35-19DE-02AF-C1F2-2851700EC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59C72-601A-278C-4808-CE3A9E705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8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466DD-8A28-EED1-8716-68497FA84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B775A-57C6-8A70-A418-F1F5B7B4F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686CC-9E2D-3EA5-F0C6-1DFACCDA8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167322-6DB2-94CC-6B2F-778E66CE2B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B1FE37-55A8-ADBF-49DB-9698BC3EF2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1A71CA-A52A-F267-53CC-4DC652591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D3CB11-FF7C-05A2-89E2-23FB021DC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6D754B-46C9-060D-09D6-9811D7E51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5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16459-D62F-901C-0CF0-E111286C4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1F309-C51F-4E73-FE63-1F2C4E4A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85BB2-73A1-FB6E-F9A4-5AF2B3F51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FF9A48-AD4A-7F1A-7BC3-31E4C0E52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2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3191C5-E473-EC76-A616-978DFB44C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7AAFD2-2BF3-BAB2-96E8-B3E49CBBF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B29FD-1BE2-97FB-E1FF-B02B14413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F861B-EF38-7E6F-B3E4-1F2E01DAA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0B67B-ACFD-62E1-BCB2-5B0EFB936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F187AE-A814-6F49-755D-EA613C4A5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B93E1D-B01C-95F3-B773-42FAF6E53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1539D-645C-2436-13E6-38CB923CD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B938C-15D2-F672-4B69-F35AC22EC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9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96C41-53B7-E33C-7A39-300EC8A9A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407163-57F4-C9FC-387C-531B9B6527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247AA4-8B5A-B229-4151-BA87654218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E737E-6581-D44D-1838-2275131FA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42DF6-045D-991D-C9EE-5BA9E0628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2233E-E521-6619-9D74-55D272C15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2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CA3328-7236-24C6-E84E-9D796A504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69F6B-5132-908F-ED90-C41453BDE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B3580-FBEE-A3C9-C064-2504FCC92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2D5A4-2FCC-4250-A3B7-25C8B77AE3CF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73D97-755B-8F9B-087F-CD9B10A21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3F768-4B06-537E-0D4D-208C618A7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24F0-925C-490F-AAF5-E435397AE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8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12" Type="http://schemas.openxmlformats.org/officeDocument/2006/relationships/chart" Target="../charts/chart4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11" Type="http://schemas.openxmlformats.org/officeDocument/2006/relationships/chart" Target="../charts/chart3.xml"/><Relationship Id="rId5" Type="http://schemas.openxmlformats.org/officeDocument/2006/relationships/image" Target="../media/image4.png"/><Relationship Id="rId10" Type="http://schemas.openxmlformats.org/officeDocument/2006/relationships/chart" Target="../charts/chart2.xml"/><Relationship Id="rId4" Type="http://schemas.openxmlformats.org/officeDocument/2006/relationships/image" Target="../media/image3.png"/><Relationship Id="rId9" Type="http://schemas.openxmlformats.org/officeDocument/2006/relationships/chart" Target="../charts/chart1.xml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A2E8A-9AC0-AE72-CEEE-022EEDB36C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6989"/>
            <a:ext cx="9144000" cy="1472974"/>
          </a:xfrm>
        </p:spPr>
        <p:txBody>
          <a:bodyPr>
            <a:noAutofit/>
          </a:bodyPr>
          <a:lstStyle/>
          <a:p>
            <a:r>
              <a:rPr lang="en-US" sz="3600" b="1" dirty="0">
                <a:cs typeface="+mn-cs"/>
              </a:rPr>
              <a:t>Development and Administration of Needs Assessment of Endocrine Surgery Curriculum for General Surgery Residents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807C88-FDDC-F6AF-7F8F-82AB9EDDD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225994"/>
          </a:xfrm>
        </p:spPr>
        <p:txBody>
          <a:bodyPr>
            <a:normAutofit fontScale="92500" lnSpcReduction="20000"/>
          </a:bodyPr>
          <a:lstStyle/>
          <a:p>
            <a:r>
              <a:rPr lang="en-US" sz="2400" u="sng" dirty="0">
                <a:cs typeface="+mn-cs"/>
              </a:rPr>
              <a:t>Signe </a:t>
            </a:r>
            <a:r>
              <a:rPr lang="en-US" sz="2400" u="sng" dirty="0" err="1">
                <a:cs typeface="+mn-cs"/>
              </a:rPr>
              <a:t>Braafladt</a:t>
            </a:r>
            <a:r>
              <a:rPr lang="en-US" sz="2400" u="sng" dirty="0">
                <a:cs typeface="+mn-cs"/>
              </a:rPr>
              <a:t>, MD</a:t>
            </a:r>
            <a:r>
              <a:rPr lang="en-US" sz="2400" u="sng" baseline="30000" dirty="0">
                <a:cs typeface="+mn-cs"/>
              </a:rPr>
              <a:t>1</a:t>
            </a:r>
            <a:r>
              <a:rPr lang="en-US" sz="2400" dirty="0">
                <a:cs typeface="+mn-cs"/>
              </a:rPr>
              <a:t>; Madeline Blackwell, MD</a:t>
            </a:r>
            <a:r>
              <a:rPr lang="en-US" sz="2400" baseline="30000" dirty="0">
                <a:cs typeface="+mn-cs"/>
              </a:rPr>
              <a:t>1</a:t>
            </a:r>
            <a:r>
              <a:rPr lang="en-US" sz="2400" dirty="0">
                <a:cs typeface="+mn-cs"/>
              </a:rPr>
              <a:t>; Hadley Ritter, MD</a:t>
            </a:r>
            <a:r>
              <a:rPr lang="en-US" sz="2400" baseline="30000" dirty="0">
                <a:cs typeface="+mn-cs"/>
              </a:rPr>
              <a:t>1,2</a:t>
            </a:r>
            <a:r>
              <a:rPr lang="en-US" sz="2400" dirty="0">
                <a:cs typeface="+mn-cs"/>
              </a:rPr>
              <a:t>; E. Matthew Ritter, MD</a:t>
            </a:r>
            <a:r>
              <a:rPr lang="en-US" sz="2400" baseline="30000" dirty="0">
                <a:cs typeface="+mn-cs"/>
              </a:rPr>
              <a:t>1,3</a:t>
            </a:r>
            <a:r>
              <a:rPr lang="en-US" sz="2400" dirty="0">
                <a:cs typeface="+mn-cs"/>
              </a:rPr>
              <a:t>; Alexandria McDow, MD</a:t>
            </a:r>
            <a:r>
              <a:rPr lang="en-US" sz="2400" baseline="30000" dirty="0">
                <a:cs typeface="+mn-cs"/>
              </a:rPr>
              <a:t>1,2</a:t>
            </a:r>
          </a:p>
          <a:p>
            <a:r>
              <a:rPr lang="en-US" sz="2400" baseline="30000" dirty="0">
                <a:cs typeface="+mn-cs"/>
              </a:rPr>
              <a:t>1</a:t>
            </a:r>
            <a:r>
              <a:rPr lang="en-US" sz="2400" dirty="0">
                <a:cs typeface="+mn-cs"/>
              </a:rPr>
              <a:t>Indiana University School of Medicine Department of Surgery, Indianapolis Indiana, </a:t>
            </a:r>
            <a:r>
              <a:rPr lang="en-US" sz="2400" baseline="30000" dirty="0">
                <a:cs typeface="+mn-cs"/>
              </a:rPr>
              <a:t>2</a:t>
            </a:r>
            <a:r>
              <a:rPr lang="en-US" sz="2400" dirty="0">
                <a:cs typeface="+mn-cs"/>
              </a:rPr>
              <a:t>Division of Surgical Oncology, </a:t>
            </a:r>
            <a:r>
              <a:rPr lang="en-US" sz="2400" baseline="30000" dirty="0">
                <a:cs typeface="+mn-cs"/>
              </a:rPr>
              <a:t>3</a:t>
            </a:r>
            <a:r>
              <a:rPr lang="en-US" sz="2400" dirty="0">
                <a:cs typeface="+mn-cs"/>
              </a:rPr>
              <a:t>Divistion of General Surgery</a:t>
            </a:r>
          </a:p>
          <a:p>
            <a:endParaRPr lang="en-US" sz="2400" baseline="30000" dirty="0">
              <a:cs typeface="+mn-cs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551836-7DCD-A83D-F613-7FADD5D1B118}"/>
              </a:ext>
            </a:extLst>
          </p:cNvPr>
          <p:cNvSpPr/>
          <p:nvPr/>
        </p:nvSpPr>
        <p:spPr>
          <a:xfrm>
            <a:off x="0" y="5386647"/>
            <a:ext cx="12192000" cy="1471353"/>
          </a:xfrm>
          <a:prstGeom prst="rect">
            <a:avLst/>
          </a:prstGeom>
          <a:solidFill>
            <a:srgbClr val="51A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B7A53F-5A80-251D-B4A3-D4BBC02808C4}"/>
              </a:ext>
            </a:extLst>
          </p:cNvPr>
          <p:cNvGrpSpPr/>
          <p:nvPr/>
        </p:nvGrpSpPr>
        <p:grpSpPr>
          <a:xfrm>
            <a:off x="0" y="1"/>
            <a:ext cx="12192000" cy="1543050"/>
            <a:chOff x="0" y="1"/>
            <a:chExt cx="12192000" cy="15430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BF17074-EA54-C338-F9BB-21C07BCC542D}"/>
                </a:ext>
              </a:extLst>
            </p:cNvPr>
            <p:cNvSpPr/>
            <p:nvPr/>
          </p:nvSpPr>
          <p:spPr>
            <a:xfrm>
              <a:off x="0" y="1"/>
              <a:ext cx="12192000" cy="1543050"/>
            </a:xfrm>
            <a:prstGeom prst="rect">
              <a:avLst/>
            </a:prstGeom>
            <a:solidFill>
              <a:srgbClr val="6E6D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66FBF74-0E50-AA8A-7E6C-1F57BD669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629" y="104627"/>
              <a:ext cx="1344435" cy="134443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9E6829-49AE-6C7B-72A5-48EAB9AA8649}"/>
                </a:ext>
              </a:extLst>
            </p:cNvPr>
            <p:cNvSpPr txBox="1"/>
            <p:nvPr/>
          </p:nvSpPr>
          <p:spPr>
            <a:xfrm>
              <a:off x="1524000" y="249382"/>
              <a:ext cx="973935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ASSOCIATION OF PROGRAM DIRECTORS IN SURGERY</a:t>
              </a:r>
            </a:p>
            <a:p>
              <a:r>
                <a:rPr lang="en-US" sz="4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2023 ANNUAL MEETING</a:t>
              </a:r>
            </a:p>
          </p:txBody>
        </p:sp>
      </p:grpSp>
      <p:pic>
        <p:nvPicPr>
          <p:cNvPr id="7" name="Audio Recording Mar 10, 2023 at 4:51:47 PM">
            <a:hlinkClick r:id="" action="ppaction://media"/>
            <a:extLst>
              <a:ext uri="{FF2B5EF4-FFF2-40B4-BE49-F238E27FC236}">
                <a16:creationId xmlns:a16="http://schemas.microsoft.com/office/drawing/2014/main" id="{FB9A841D-C8E8-6AF9-CEC6-6AE915804F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1443" y="4506288"/>
            <a:ext cx="812800" cy="812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98DC12-DAA7-1215-A171-32DDDC6F706E}"/>
              </a:ext>
            </a:extLst>
          </p:cNvPr>
          <p:cNvSpPr txBox="1"/>
          <p:nvPr/>
        </p:nvSpPr>
        <p:spPr>
          <a:xfrm>
            <a:off x="0" y="5385260"/>
            <a:ext cx="12192000" cy="492443"/>
          </a:xfrm>
          <a:prstGeom prst="rect">
            <a:avLst/>
          </a:prstGeom>
          <a:solidFill>
            <a:srgbClr val="800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  <a:latin typeface="BentonSans Regular" panose="02000503000000020004" pitchFamily="2" charset="77"/>
              </a:rPr>
              <a:t>INDIANA UNIVERSITY SCHOOL OF MEDICINE </a:t>
            </a:r>
            <a:r>
              <a:rPr lang="en-US" sz="2600" dirty="0">
                <a:solidFill>
                  <a:schemeClr val="bg1"/>
                </a:solidFill>
                <a:latin typeface="BentonSans Regular" panose="02000503000000020004" pitchFamily="2" charset="77"/>
              </a:rPr>
              <a:t>DEPARTMENT OF SURGERY</a:t>
            </a:r>
          </a:p>
        </p:txBody>
      </p:sp>
    </p:spTree>
    <p:extLst>
      <p:ext uri="{BB962C8B-B14F-4D97-AF65-F5344CB8AC3E}">
        <p14:creationId xmlns:p14="http://schemas.microsoft.com/office/powerpoint/2010/main" val="41830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7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4FA123F-38C2-09E0-CE25-3D890E7F2D15}"/>
              </a:ext>
            </a:extLst>
          </p:cNvPr>
          <p:cNvSpPr/>
          <p:nvPr/>
        </p:nvSpPr>
        <p:spPr>
          <a:xfrm>
            <a:off x="0" y="1"/>
            <a:ext cx="12192000" cy="265371"/>
          </a:xfrm>
          <a:prstGeom prst="rect">
            <a:avLst/>
          </a:prstGeom>
          <a:solidFill>
            <a:srgbClr val="6E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1FEE1FD-4D70-10F6-4071-3FE0A9072AA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DISCLOSURES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FBD2DF-46BF-7D97-0BFF-454200079FC7}"/>
              </a:ext>
            </a:extLst>
          </p:cNvPr>
          <p:cNvSpPr txBox="1"/>
          <p:nvPr/>
        </p:nvSpPr>
        <p:spPr>
          <a:xfrm>
            <a:off x="3043149" y="2183269"/>
            <a:ext cx="6105699" cy="502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667" dirty="0">
                <a:latin typeface="Arial" panose="020B0604020202020204" pitchFamily="34" charset="0"/>
                <a:cs typeface="Arial" panose="020B0604020202020204" pitchFamily="34" charset="0"/>
              </a:rPr>
              <a:t>Nothing To Disclose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92A9A4-DD44-BA59-3858-DEBD3B31A5A9}"/>
              </a:ext>
            </a:extLst>
          </p:cNvPr>
          <p:cNvGrpSpPr/>
          <p:nvPr/>
        </p:nvGrpSpPr>
        <p:grpSpPr>
          <a:xfrm>
            <a:off x="0" y="5386649"/>
            <a:ext cx="12192000" cy="1471353"/>
            <a:chOff x="0" y="5386647"/>
            <a:chExt cx="12192000" cy="147135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7551836-7DCD-A83D-F613-7FADD5D1B118}"/>
                </a:ext>
              </a:extLst>
            </p:cNvPr>
            <p:cNvSpPr/>
            <p:nvPr/>
          </p:nvSpPr>
          <p:spPr>
            <a:xfrm>
              <a:off x="0" y="5386647"/>
              <a:ext cx="12192000" cy="1471353"/>
            </a:xfrm>
            <a:prstGeom prst="rect">
              <a:avLst/>
            </a:prstGeom>
            <a:solidFill>
              <a:srgbClr val="51A4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/>
            </a:p>
          </p:txBody>
        </p:sp>
        <p:pic>
          <p:nvPicPr>
            <p:cNvPr id="10" name="Picture 9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4FB9A824-6321-8096-2FF6-EB291754A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0076" y="5486399"/>
              <a:ext cx="1271847" cy="12718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821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5" name="Rectangle 115"/>
          <p:cNvSpPr>
            <a:spLocks noChangeArrowheads="1"/>
          </p:cNvSpPr>
          <p:nvPr/>
        </p:nvSpPr>
        <p:spPr bwMode="auto">
          <a:xfrm>
            <a:off x="0" y="389114"/>
            <a:ext cx="12192000" cy="1080039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28749" tIns="14374" rIns="28749" bIns="14374" anchor="ctr"/>
          <a:lstStyle/>
          <a:p>
            <a:pPr>
              <a:defRPr/>
            </a:pPr>
            <a:endParaRPr lang="en-US" sz="1385"/>
          </a:p>
        </p:txBody>
      </p:sp>
      <p:sp>
        <p:nvSpPr>
          <p:cNvPr id="5236" name="Rectangle 116"/>
          <p:cNvSpPr>
            <a:spLocks noChangeArrowheads="1"/>
          </p:cNvSpPr>
          <p:nvPr/>
        </p:nvSpPr>
        <p:spPr bwMode="auto">
          <a:xfrm>
            <a:off x="3111501" y="1090978"/>
            <a:ext cx="8944327" cy="48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28748" tIns="14374" rIns="28748" bIns="14374"/>
          <a:lstStyle/>
          <a:p>
            <a:pPr marL="443662" indent="-443662" algn="ctr" defTabSz="1182766">
              <a:spcBef>
                <a:spcPct val="20000"/>
              </a:spcBef>
              <a:defRPr/>
            </a:pPr>
            <a:r>
              <a:rPr lang="en-US" sz="1200" b="1" u="sng" dirty="0">
                <a:solidFill>
                  <a:schemeClr val="bg1"/>
                </a:solidFill>
              </a:rPr>
              <a:t>Signe </a:t>
            </a:r>
            <a:r>
              <a:rPr lang="en-US" sz="1200" b="1" u="sng" dirty="0" err="1">
                <a:solidFill>
                  <a:schemeClr val="bg1"/>
                </a:solidFill>
              </a:rPr>
              <a:t>Braafladt</a:t>
            </a:r>
            <a:r>
              <a:rPr lang="en-US" sz="1200" b="1" u="sng" dirty="0">
                <a:solidFill>
                  <a:schemeClr val="bg1"/>
                </a:solidFill>
              </a:rPr>
              <a:t>, MD</a:t>
            </a:r>
            <a:r>
              <a:rPr lang="en-US" sz="1200" b="1" u="sng" baseline="30000" dirty="0">
                <a:solidFill>
                  <a:schemeClr val="bg1"/>
                </a:solidFill>
              </a:rPr>
              <a:t>1</a:t>
            </a:r>
            <a:r>
              <a:rPr lang="en-US" sz="1200" b="1" dirty="0">
                <a:solidFill>
                  <a:schemeClr val="bg1"/>
                </a:solidFill>
              </a:rPr>
              <a:t>; Madeline Blackwell, MD</a:t>
            </a:r>
            <a:r>
              <a:rPr lang="en-US" sz="1200" b="1" baseline="30000" dirty="0">
                <a:solidFill>
                  <a:schemeClr val="bg1"/>
                </a:solidFill>
              </a:rPr>
              <a:t>1</a:t>
            </a:r>
            <a:r>
              <a:rPr lang="en-US" sz="1200" b="1" dirty="0">
                <a:solidFill>
                  <a:schemeClr val="bg1"/>
                </a:solidFill>
              </a:rPr>
              <a:t>; Hadley Ritter, MD</a:t>
            </a:r>
            <a:r>
              <a:rPr lang="en-US" sz="1200" b="1" baseline="30000" dirty="0">
                <a:solidFill>
                  <a:schemeClr val="bg1"/>
                </a:solidFill>
              </a:rPr>
              <a:t>1,2</a:t>
            </a:r>
            <a:r>
              <a:rPr lang="en-US" sz="1200" b="1" dirty="0">
                <a:solidFill>
                  <a:schemeClr val="bg1"/>
                </a:solidFill>
              </a:rPr>
              <a:t>; E. Matthew Ritter, MD</a:t>
            </a:r>
            <a:r>
              <a:rPr lang="en-US" sz="1200" b="1" baseline="30000" dirty="0">
                <a:solidFill>
                  <a:schemeClr val="bg1"/>
                </a:solidFill>
              </a:rPr>
              <a:t>1,3</a:t>
            </a:r>
            <a:r>
              <a:rPr lang="en-US" sz="1200" b="1" dirty="0">
                <a:solidFill>
                  <a:schemeClr val="bg1"/>
                </a:solidFill>
              </a:rPr>
              <a:t>; Alexandria McDow, MD</a:t>
            </a:r>
            <a:r>
              <a:rPr lang="en-US" sz="1200" b="1" baseline="30000" dirty="0">
                <a:solidFill>
                  <a:schemeClr val="bg1"/>
                </a:solidFill>
              </a:rPr>
              <a:t>1,2</a:t>
            </a:r>
          </a:p>
          <a:p>
            <a:pPr marL="443662" indent="-443662" algn="ctr" defTabSz="1182766">
              <a:spcBef>
                <a:spcPct val="20000"/>
              </a:spcBef>
              <a:defRPr/>
            </a:pPr>
            <a:r>
              <a:rPr lang="en-US" sz="873" b="1" baseline="30000" dirty="0">
                <a:solidFill>
                  <a:schemeClr val="bg1"/>
                </a:solidFill>
              </a:rPr>
              <a:t>1</a:t>
            </a:r>
            <a:r>
              <a:rPr lang="en-US" sz="873" b="1" dirty="0">
                <a:solidFill>
                  <a:schemeClr val="bg1"/>
                </a:solidFill>
              </a:rPr>
              <a:t>Indiana University School of Medicine Department of Surgery, Indianapolis Indiana, </a:t>
            </a:r>
            <a:r>
              <a:rPr lang="en-US" sz="873" b="1" baseline="30000" dirty="0">
                <a:solidFill>
                  <a:schemeClr val="bg1"/>
                </a:solidFill>
              </a:rPr>
              <a:t>2</a:t>
            </a:r>
            <a:r>
              <a:rPr lang="en-US" sz="873" b="1" dirty="0">
                <a:solidFill>
                  <a:schemeClr val="bg1"/>
                </a:solidFill>
              </a:rPr>
              <a:t>Division of Surgical Oncology, </a:t>
            </a:r>
            <a:r>
              <a:rPr lang="en-US" sz="873" b="1" baseline="30000" dirty="0">
                <a:solidFill>
                  <a:schemeClr val="bg1"/>
                </a:solidFill>
              </a:rPr>
              <a:t>3</a:t>
            </a:r>
            <a:r>
              <a:rPr lang="en-US" sz="873" b="1" dirty="0">
                <a:solidFill>
                  <a:schemeClr val="bg1"/>
                </a:solidFill>
              </a:rPr>
              <a:t>Divistion of General Surgery</a:t>
            </a:r>
          </a:p>
        </p:txBody>
      </p:sp>
      <p:sp>
        <p:nvSpPr>
          <p:cNvPr id="5237" name="Rectangle 117"/>
          <p:cNvSpPr>
            <a:spLocks noChangeArrowheads="1"/>
          </p:cNvSpPr>
          <p:nvPr/>
        </p:nvSpPr>
        <p:spPr bwMode="auto">
          <a:xfrm>
            <a:off x="2954867" y="576384"/>
            <a:ext cx="9237133" cy="271924"/>
          </a:xfrm>
          <a:prstGeom prst="rect">
            <a:avLst/>
          </a:prstGeom>
          <a:noFill/>
          <a:ln>
            <a:noFill/>
          </a:ln>
          <a:effectLst/>
        </p:spPr>
        <p:txBody>
          <a:bodyPr lIns="28748" tIns="14374" rIns="28748" bIns="14374" anchor="ctr"/>
          <a:lstStyle/>
          <a:p>
            <a:pPr algn="ctr" defTabSz="1182766">
              <a:defRPr/>
            </a:pPr>
            <a:r>
              <a:rPr lang="en-US" sz="2133" b="1" dirty="0">
                <a:solidFill>
                  <a:schemeClr val="bg1"/>
                </a:solidFill>
              </a:rPr>
              <a:t>Development and Administration of Needs Assessment of Endocrine Surgery Curriculum for General Surgery Residents</a:t>
            </a:r>
          </a:p>
        </p:txBody>
      </p:sp>
      <p:sp>
        <p:nvSpPr>
          <p:cNvPr id="5275" name="Rectangle 155"/>
          <p:cNvSpPr>
            <a:spLocks noChangeArrowheads="1"/>
          </p:cNvSpPr>
          <p:nvPr/>
        </p:nvSpPr>
        <p:spPr bwMode="auto">
          <a:xfrm>
            <a:off x="270934" y="1734604"/>
            <a:ext cx="2599124" cy="1846625"/>
          </a:xfrm>
          <a:prstGeom prst="rect">
            <a:avLst/>
          </a:prstGeom>
          <a:noFill/>
          <a:ln w="25400">
            <a:solidFill>
              <a:srgbClr val="800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71868" tIns="71868" rIns="71868" bIns="71868" anchor="t"/>
          <a:lstStyle/>
          <a:p>
            <a:pPr>
              <a:defRPr/>
            </a:pPr>
            <a:endParaRPr lang="en-US" sz="873">
              <a:latin typeface="Arial" charset="0"/>
            </a:endParaRPr>
          </a:p>
        </p:txBody>
      </p:sp>
      <p:sp>
        <p:nvSpPr>
          <p:cNvPr id="5281" name="Text Box 161"/>
          <p:cNvSpPr txBox="1">
            <a:spLocks noChangeArrowheads="1"/>
          </p:cNvSpPr>
          <p:nvPr/>
        </p:nvSpPr>
        <p:spPr bwMode="auto">
          <a:xfrm>
            <a:off x="226227" y="1504980"/>
            <a:ext cx="1307864" cy="23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28748" tIns="14374" rIns="28748" bIns="14374">
            <a:spAutoFit/>
          </a:bodyPr>
          <a:lstStyle/>
          <a:p>
            <a:pPr algn="ctr">
              <a:defRPr/>
            </a:pPr>
            <a:r>
              <a:rPr lang="en-US" sz="1309" b="1">
                <a:solidFill>
                  <a:srgbClr val="800600"/>
                </a:solidFill>
              </a:rPr>
              <a:t>BACKGROUND</a:t>
            </a:r>
          </a:p>
        </p:txBody>
      </p:sp>
      <p:sp>
        <p:nvSpPr>
          <p:cNvPr id="5284" name="Text Box 164"/>
          <p:cNvSpPr txBox="1">
            <a:spLocks noChangeArrowheads="1"/>
          </p:cNvSpPr>
          <p:nvPr/>
        </p:nvSpPr>
        <p:spPr bwMode="auto">
          <a:xfrm>
            <a:off x="251657" y="3687290"/>
            <a:ext cx="1218452" cy="23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28748" tIns="14374" rIns="28748" bIns="14374">
            <a:spAutoFit/>
          </a:bodyPr>
          <a:lstStyle/>
          <a:p>
            <a:pPr>
              <a:defRPr/>
            </a:pPr>
            <a:r>
              <a:rPr lang="en-US" sz="1309" b="1" dirty="0">
                <a:solidFill>
                  <a:srgbClr val="800600"/>
                </a:solidFill>
              </a:rPr>
              <a:t>METHODS</a:t>
            </a:r>
          </a:p>
        </p:txBody>
      </p:sp>
      <p:sp>
        <p:nvSpPr>
          <p:cNvPr id="5241" name="Rectangle 121"/>
          <p:cNvSpPr>
            <a:spLocks noChangeArrowheads="1"/>
          </p:cNvSpPr>
          <p:nvPr/>
        </p:nvSpPr>
        <p:spPr bwMode="auto">
          <a:xfrm>
            <a:off x="270933" y="3920403"/>
            <a:ext cx="2599125" cy="2043566"/>
          </a:xfrm>
          <a:prstGeom prst="rect">
            <a:avLst/>
          </a:prstGeom>
          <a:noFill/>
          <a:ln w="25400">
            <a:solidFill>
              <a:srgbClr val="800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71868" tIns="71868" rIns="71868" bIns="71868" anchor="ctr"/>
          <a:lstStyle/>
          <a:p>
            <a:pPr>
              <a:defRPr/>
            </a:pPr>
            <a:endParaRPr lang="en-US" sz="622">
              <a:latin typeface="Arial" charset="0"/>
            </a:endParaRPr>
          </a:p>
        </p:txBody>
      </p:sp>
      <p:sp>
        <p:nvSpPr>
          <p:cNvPr id="5288" name="Rectangle 168"/>
          <p:cNvSpPr>
            <a:spLocks noChangeArrowheads="1"/>
          </p:cNvSpPr>
          <p:nvPr/>
        </p:nvSpPr>
        <p:spPr bwMode="auto">
          <a:xfrm>
            <a:off x="3035468" y="1729582"/>
            <a:ext cx="2933933" cy="1403317"/>
          </a:xfrm>
          <a:prstGeom prst="rect">
            <a:avLst/>
          </a:prstGeom>
          <a:noFill/>
          <a:ln w="25400">
            <a:solidFill>
              <a:srgbClr val="800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71868" tIns="71868" rIns="71868" bIns="71868" anchor="ctr"/>
          <a:lstStyle/>
          <a:p>
            <a:pPr algn="ctr">
              <a:defRPr/>
            </a:pPr>
            <a:endParaRPr lang="en-US" sz="622">
              <a:latin typeface="Arial" charset="0"/>
            </a:endParaRPr>
          </a:p>
        </p:txBody>
      </p:sp>
      <p:sp>
        <p:nvSpPr>
          <p:cNvPr id="5289" name="Text Box 169"/>
          <p:cNvSpPr txBox="1">
            <a:spLocks noChangeArrowheads="1"/>
          </p:cNvSpPr>
          <p:nvPr/>
        </p:nvSpPr>
        <p:spPr bwMode="auto">
          <a:xfrm>
            <a:off x="4254832" y="1490611"/>
            <a:ext cx="639563" cy="23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8748" tIns="14374" rIns="28748" bIns="14374">
            <a:spAutoFit/>
          </a:bodyPr>
          <a:lstStyle/>
          <a:p>
            <a:pPr algn="ctr">
              <a:defRPr/>
            </a:pPr>
            <a:r>
              <a:rPr lang="en-US" sz="1309" b="1">
                <a:solidFill>
                  <a:srgbClr val="800600"/>
                </a:solidFill>
              </a:rPr>
              <a:t>RESULTS</a:t>
            </a:r>
          </a:p>
        </p:txBody>
      </p:sp>
      <p:sp>
        <p:nvSpPr>
          <p:cNvPr id="5292" name="Text Box 172"/>
          <p:cNvSpPr txBox="1">
            <a:spLocks noChangeArrowheads="1"/>
          </p:cNvSpPr>
          <p:nvPr/>
        </p:nvSpPr>
        <p:spPr bwMode="auto">
          <a:xfrm>
            <a:off x="7340395" y="1504470"/>
            <a:ext cx="639563" cy="23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8748" tIns="14374" rIns="28748" bIns="14374">
            <a:spAutoFit/>
          </a:bodyPr>
          <a:lstStyle/>
          <a:p>
            <a:pPr algn="ctr">
              <a:defRPr/>
            </a:pPr>
            <a:r>
              <a:rPr lang="en-US" sz="1309" b="1" dirty="0">
                <a:solidFill>
                  <a:srgbClr val="800600"/>
                </a:solidFill>
              </a:rPr>
              <a:t>RESULTS</a:t>
            </a:r>
          </a:p>
        </p:txBody>
      </p:sp>
      <p:sp>
        <p:nvSpPr>
          <p:cNvPr id="5295" name="Rectangle 175"/>
          <p:cNvSpPr>
            <a:spLocks noChangeArrowheads="1"/>
          </p:cNvSpPr>
          <p:nvPr/>
        </p:nvSpPr>
        <p:spPr bwMode="auto">
          <a:xfrm>
            <a:off x="6191309" y="1722183"/>
            <a:ext cx="2991832" cy="1403316"/>
          </a:xfrm>
          <a:prstGeom prst="rect">
            <a:avLst/>
          </a:prstGeom>
          <a:noFill/>
          <a:ln w="25400">
            <a:solidFill>
              <a:srgbClr val="800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8748" tIns="14374" rIns="28748" bIns="14374" anchor="ctr"/>
          <a:lstStyle/>
          <a:p>
            <a:pPr algn="ctr">
              <a:defRPr/>
            </a:pPr>
            <a:endParaRPr lang="en-US" sz="622">
              <a:latin typeface="Arial" charset="0"/>
            </a:endParaRPr>
          </a:p>
        </p:txBody>
      </p:sp>
      <p:sp>
        <p:nvSpPr>
          <p:cNvPr id="5297" name="Rectangle 177"/>
          <p:cNvSpPr>
            <a:spLocks noChangeArrowheads="1"/>
          </p:cNvSpPr>
          <p:nvPr/>
        </p:nvSpPr>
        <p:spPr bwMode="auto">
          <a:xfrm>
            <a:off x="6211068" y="1747517"/>
            <a:ext cx="2862736" cy="137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28748" tIns="14374" rIns="28748" bIns="14374">
            <a:spAutoFit/>
          </a:bodyPr>
          <a:lstStyle/>
          <a:p>
            <a:pPr>
              <a:defRPr/>
            </a:pPr>
            <a:r>
              <a:rPr lang="en-US" sz="970" u="sng" dirty="0"/>
              <a:t>Qualitative interviews of endocrine surgeons: 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Consistent exposure to endocrine operations identified as largest gap 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Dashboard of resident competencies may improve autonomy when transitioning between surgeons/rotations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Current rotations limit chief exposure which contributes to lack of autonomy and resident competence at graduation</a:t>
            </a:r>
          </a:p>
        </p:txBody>
      </p:sp>
      <p:sp>
        <p:nvSpPr>
          <p:cNvPr id="5299" name="Text Box 179"/>
          <p:cNvSpPr txBox="1">
            <a:spLocks noChangeArrowheads="1"/>
          </p:cNvSpPr>
          <p:nvPr/>
        </p:nvSpPr>
        <p:spPr bwMode="auto">
          <a:xfrm>
            <a:off x="10921779" y="1501502"/>
            <a:ext cx="980875" cy="23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8748" tIns="14374" rIns="28748" bIns="14374">
            <a:spAutoFit/>
          </a:bodyPr>
          <a:lstStyle/>
          <a:p>
            <a:pPr algn="ctr" eaLnBrk="0" hangingPunct="0">
              <a:defRPr/>
            </a:pPr>
            <a:r>
              <a:rPr lang="en-US" sz="1309" b="1">
                <a:solidFill>
                  <a:srgbClr val="800600"/>
                </a:solidFill>
              </a:rPr>
              <a:t>CONCLUSION</a:t>
            </a:r>
          </a:p>
        </p:txBody>
      </p:sp>
      <p:sp>
        <p:nvSpPr>
          <p:cNvPr id="5304" name="Text Box 184"/>
          <p:cNvSpPr txBox="1">
            <a:spLocks noChangeArrowheads="1"/>
          </p:cNvSpPr>
          <p:nvPr/>
        </p:nvSpPr>
        <p:spPr bwMode="auto">
          <a:xfrm>
            <a:off x="10176814" y="4685804"/>
            <a:ext cx="1659394" cy="23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8748" tIns="14374" rIns="28748" bIns="14374">
            <a:spAutoFit/>
          </a:bodyPr>
          <a:lstStyle/>
          <a:p>
            <a:pPr algn="ctr" eaLnBrk="0" hangingPunct="0">
              <a:defRPr/>
            </a:pPr>
            <a:r>
              <a:rPr lang="en-US" sz="1309" b="1" dirty="0">
                <a:solidFill>
                  <a:srgbClr val="800600"/>
                </a:solidFill>
              </a:rPr>
              <a:t>ACKNOWLEDGEMENTS</a:t>
            </a:r>
          </a:p>
        </p:txBody>
      </p:sp>
      <p:sp>
        <p:nvSpPr>
          <p:cNvPr id="5305" name="Rectangle 185"/>
          <p:cNvSpPr>
            <a:spLocks noChangeArrowheads="1"/>
          </p:cNvSpPr>
          <p:nvPr/>
        </p:nvSpPr>
        <p:spPr bwMode="auto">
          <a:xfrm>
            <a:off x="9332084" y="1723204"/>
            <a:ext cx="2633689" cy="2492734"/>
          </a:xfrm>
          <a:prstGeom prst="rect">
            <a:avLst/>
          </a:prstGeom>
          <a:noFill/>
          <a:ln w="25400">
            <a:solidFill>
              <a:srgbClr val="800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71868" tIns="71868" rIns="71868" bIns="71868" anchor="ctr"/>
          <a:lstStyle/>
          <a:p>
            <a:pPr algn="ctr">
              <a:defRPr/>
            </a:pPr>
            <a:endParaRPr lang="en-US" sz="622">
              <a:latin typeface="Arial" charset="0"/>
            </a:endParaRPr>
          </a:p>
        </p:txBody>
      </p:sp>
      <p:sp>
        <p:nvSpPr>
          <p:cNvPr id="5307" name="Rectangle 187"/>
          <p:cNvSpPr>
            <a:spLocks noChangeArrowheads="1"/>
          </p:cNvSpPr>
          <p:nvPr/>
        </p:nvSpPr>
        <p:spPr bwMode="auto">
          <a:xfrm>
            <a:off x="10007520" y="4974287"/>
            <a:ext cx="1958254" cy="541555"/>
          </a:xfrm>
          <a:prstGeom prst="rect">
            <a:avLst/>
          </a:prstGeom>
          <a:noFill/>
          <a:ln w="25400">
            <a:solidFill>
              <a:srgbClr val="800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71868" tIns="71868" rIns="71868" bIns="71868" anchor="ctr"/>
          <a:lstStyle/>
          <a:p>
            <a:pPr algn="ctr">
              <a:defRPr/>
            </a:pPr>
            <a:endParaRPr lang="en-US" sz="622">
              <a:latin typeface="Arial" charset="0"/>
            </a:endParaRPr>
          </a:p>
        </p:txBody>
      </p:sp>
      <p:sp>
        <p:nvSpPr>
          <p:cNvPr id="5308" name="Rectangle 188"/>
          <p:cNvSpPr>
            <a:spLocks noChangeArrowheads="1"/>
          </p:cNvSpPr>
          <p:nvPr/>
        </p:nvSpPr>
        <p:spPr bwMode="auto">
          <a:xfrm>
            <a:off x="10091387" y="5005649"/>
            <a:ext cx="1788929" cy="45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28748" tIns="14374" rIns="28748" bIns="14374">
            <a:spAutoFit/>
          </a:bodyPr>
          <a:lstStyle/>
          <a:p>
            <a:pPr>
              <a:defRPr/>
            </a:pPr>
            <a:r>
              <a:rPr lang="en-US" sz="921" dirty="0"/>
              <a:t>Thank you to the Department of Surgery administration and to our endocrine surgeons.</a:t>
            </a:r>
          </a:p>
        </p:txBody>
      </p:sp>
      <p:sp>
        <p:nvSpPr>
          <p:cNvPr id="5309" name="Rectangle 189"/>
          <p:cNvSpPr>
            <a:spLocks noChangeArrowheads="1"/>
          </p:cNvSpPr>
          <p:nvPr/>
        </p:nvSpPr>
        <p:spPr bwMode="auto">
          <a:xfrm>
            <a:off x="9327489" y="1754107"/>
            <a:ext cx="2552827" cy="241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28748" tIns="14374" rIns="28748" bIns="14374">
            <a:spAutoFit/>
          </a:bodyPr>
          <a:lstStyle/>
          <a:p>
            <a:pPr marL="138532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ABSITE results identified subject areas for improvement</a:t>
            </a:r>
          </a:p>
          <a:p>
            <a:pPr marL="138532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Most residents perceived little to no autonomy during endocrine procedures </a:t>
            </a:r>
          </a:p>
          <a:p>
            <a:pPr marL="138532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Need for multiple spaced exposures to enhance endocrine knowledge and increase autonomy</a:t>
            </a:r>
          </a:p>
          <a:p>
            <a:pPr marL="138532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Results support the need for CBE in endocrine surgery for general surgery residents</a:t>
            </a:r>
          </a:p>
          <a:p>
            <a:pPr marL="138532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Next steps: 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establish objectives of the curriculum by competency level in medical knowledge and operative skill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r>
              <a:rPr lang="en-US" sz="970" dirty="0"/>
              <a:t>develop endocrine surgery competency dashboard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endParaRPr lang="en-US" sz="970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972678" y="576384"/>
            <a:ext cx="0" cy="73166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4371" name="Picture 1" descr="Ext.IU.Som.revers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72" y="594783"/>
            <a:ext cx="2688872" cy="527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145579-A7DF-A592-315E-0136272D3455}"/>
              </a:ext>
            </a:extLst>
          </p:cNvPr>
          <p:cNvSpPr txBox="1"/>
          <p:nvPr/>
        </p:nvSpPr>
        <p:spPr>
          <a:xfrm>
            <a:off x="670028" y="870951"/>
            <a:ext cx="2200030" cy="420756"/>
          </a:xfrm>
          <a:prstGeom prst="rect">
            <a:avLst/>
          </a:prstGeom>
          <a:solidFill>
            <a:srgbClr val="800600"/>
          </a:solidFill>
        </p:spPr>
        <p:txBody>
          <a:bodyPr wrap="square" rtlCol="0">
            <a:spAutoFit/>
          </a:bodyPr>
          <a:lstStyle/>
          <a:p>
            <a:r>
              <a:rPr lang="en-US" sz="1067" b="1" dirty="0">
                <a:solidFill>
                  <a:schemeClr val="bg1"/>
                </a:solidFill>
                <a:latin typeface="BentonSans Regular" panose="02000503000000020004" pitchFamily="2" charset="77"/>
              </a:rPr>
              <a:t>SCHOOL OF MEDICINE</a:t>
            </a:r>
          </a:p>
          <a:p>
            <a:r>
              <a:rPr lang="en-US" sz="1067" dirty="0">
                <a:solidFill>
                  <a:schemeClr val="bg1"/>
                </a:solidFill>
                <a:latin typeface="BentonSans Regular" panose="02000503000000020004" pitchFamily="2" charset="77"/>
              </a:rPr>
              <a:t>DEPARTMENT OF SURGERY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316B18-2826-A4BA-68DE-2DF2531F0381}"/>
              </a:ext>
            </a:extLst>
          </p:cNvPr>
          <p:cNvSpPr txBox="1"/>
          <p:nvPr/>
        </p:nvSpPr>
        <p:spPr>
          <a:xfrm>
            <a:off x="475013" y="1943265"/>
            <a:ext cx="184731" cy="159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3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3198C2-4F23-30CB-6ACB-1351492067BF}"/>
              </a:ext>
            </a:extLst>
          </p:cNvPr>
          <p:cNvSpPr txBox="1"/>
          <p:nvPr/>
        </p:nvSpPr>
        <p:spPr>
          <a:xfrm>
            <a:off x="570016" y="2682174"/>
            <a:ext cx="184731" cy="159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3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D71B1C-B71E-B3D2-3F5D-74A6E8BE906D}"/>
              </a:ext>
            </a:extLst>
          </p:cNvPr>
          <p:cNvSpPr txBox="1"/>
          <p:nvPr/>
        </p:nvSpPr>
        <p:spPr>
          <a:xfrm>
            <a:off x="2427844" y="1858818"/>
            <a:ext cx="184731" cy="159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36" dirty="0"/>
          </a:p>
        </p:txBody>
      </p:sp>
      <p:sp>
        <p:nvSpPr>
          <p:cNvPr id="10" name="Text Box 165">
            <a:extLst>
              <a:ext uri="{FF2B5EF4-FFF2-40B4-BE49-F238E27FC236}">
                <a16:creationId xmlns:a16="http://schemas.microsoft.com/office/drawing/2014/main" id="{C2B1E52A-782A-487A-191B-E4AA027CD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450" y="1761500"/>
            <a:ext cx="2607208" cy="182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28748" tIns="14374" rIns="28748" bIns="14374">
            <a:spAutoFit/>
          </a:bodyPr>
          <a:lstStyle/>
          <a:p>
            <a:pPr marL="138532" indent="-138532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American Board of Surgery established </a:t>
            </a:r>
            <a:r>
              <a:rPr lang="en-US" sz="970" dirty="0" err="1">
                <a:latin typeface="Helvetica" pitchFamily="2" charset="0"/>
              </a:rPr>
              <a:t>Entrustable</a:t>
            </a:r>
            <a:r>
              <a:rPr lang="en-US" sz="970" dirty="0">
                <a:latin typeface="Helvetica" pitchFamily="2" charset="0"/>
              </a:rPr>
              <a:t> Professional Activities (EPAs) to formalize Competency-Based Education (CBE) for General Surgery Residency</a:t>
            </a:r>
          </a:p>
          <a:p>
            <a:pPr marL="138532" indent="-138532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Thyroid and Parathyroid disease management is one of 18 core EPAs</a:t>
            </a:r>
          </a:p>
          <a:p>
            <a:pPr marL="138532" indent="-138532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We conducted a mixed-methods Endocrine Surgery needs assessment for general surgery residents and endocrine surgeons at a single institution to inform the development of a CBE curriculum</a:t>
            </a:r>
          </a:p>
        </p:txBody>
      </p:sp>
      <p:sp>
        <p:nvSpPr>
          <p:cNvPr id="12" name="Rectangle 115">
            <a:extLst>
              <a:ext uri="{FF2B5EF4-FFF2-40B4-BE49-F238E27FC236}">
                <a16:creationId xmlns:a16="http://schemas.microsoft.com/office/drawing/2014/main" id="{DD36D8DE-80F8-F21E-AE63-C31BD92CF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71" y="6072922"/>
            <a:ext cx="12192000" cy="395964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28749" tIns="14374" rIns="28749" bIns="14374" anchor="ctr"/>
          <a:lstStyle/>
          <a:p>
            <a:pPr>
              <a:defRPr/>
            </a:pPr>
            <a:endParaRPr lang="en-US" sz="1385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007C64-659A-D4EA-7D24-0E55AE64E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5439" y="6131565"/>
            <a:ext cx="1084496" cy="287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C4B79FB-5106-54BE-B891-1B156B6950A7}"/>
              </a:ext>
            </a:extLst>
          </p:cNvPr>
          <p:cNvSpPr txBox="1"/>
          <p:nvPr/>
        </p:nvSpPr>
        <p:spPr>
          <a:xfrm>
            <a:off x="6096001" y="6181995"/>
            <a:ext cx="5182452" cy="256545"/>
          </a:xfrm>
          <a:prstGeom prst="rect">
            <a:avLst/>
          </a:prstGeom>
          <a:solidFill>
            <a:srgbClr val="800600"/>
          </a:solidFill>
        </p:spPr>
        <p:txBody>
          <a:bodyPr wrap="square" rtlCol="0">
            <a:spAutoFit/>
          </a:bodyPr>
          <a:lstStyle/>
          <a:p>
            <a:r>
              <a:rPr lang="en-US" sz="1067" b="1" dirty="0">
                <a:solidFill>
                  <a:schemeClr val="bg1"/>
                </a:solidFill>
                <a:latin typeface="BentonSans Regular" panose="02000503000000020004" pitchFamily="2" charset="77"/>
              </a:rPr>
              <a:t>INDIANA UNIVERSITY SCHOOL OF MEDICINE </a:t>
            </a:r>
            <a:r>
              <a:rPr lang="en-US" sz="1067" dirty="0">
                <a:solidFill>
                  <a:schemeClr val="bg1"/>
                </a:solidFill>
                <a:latin typeface="BentonSans Regular" panose="02000503000000020004" pitchFamily="2" charset="77"/>
              </a:rPr>
              <a:t>DEPARTMENT OF SURGERY</a:t>
            </a:r>
          </a:p>
        </p:txBody>
      </p:sp>
      <p:pic>
        <p:nvPicPr>
          <p:cNvPr id="17" name="Picture 4" descr="Twitter - Apps on Google Play">
            <a:extLst>
              <a:ext uri="{FF2B5EF4-FFF2-40B4-BE49-F238E27FC236}">
                <a16:creationId xmlns:a16="http://schemas.microsoft.com/office/drawing/2014/main" id="{4E94C58A-4448-1860-76FF-0C6A24DAF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57" y="6106229"/>
            <a:ext cx="332388" cy="33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0A308E94-A285-26D6-FBD2-889D3AE8F330}"/>
              </a:ext>
            </a:extLst>
          </p:cNvPr>
          <p:cNvSpPr txBox="1">
            <a:spLocks/>
          </p:cNvSpPr>
          <p:nvPr/>
        </p:nvSpPr>
        <p:spPr>
          <a:xfrm>
            <a:off x="538348" y="6167701"/>
            <a:ext cx="2707922" cy="317668"/>
          </a:xfrm>
          <a:prstGeom prst="rect">
            <a:avLst/>
          </a:prstGeom>
        </p:spPr>
        <p:txBody>
          <a:bodyPr>
            <a:noAutofit/>
          </a:bodyPr>
          <a:lstStyle>
            <a:lvl1pPr marL="1827708" indent="-1827708" algn="l" defTabSz="4877770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233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58095" indent="-1519210" algn="l" defTabSz="4877770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33">
                <a:solidFill>
                  <a:schemeClr val="tx1"/>
                </a:solidFill>
                <a:latin typeface="+mn-lt"/>
                <a:ea typeface="+mn-ea"/>
              </a:defRPr>
            </a:lvl2pPr>
            <a:lvl3pPr marL="6094302" indent="-1216532" algn="l" defTabSz="4877770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833">
                <a:solidFill>
                  <a:schemeClr val="tx1"/>
                </a:solidFill>
                <a:latin typeface="+mn-lt"/>
                <a:ea typeface="+mn-ea"/>
              </a:defRPr>
            </a:lvl3pPr>
            <a:lvl4pPr marL="8533187" indent="-1216532" algn="l" defTabSz="4877770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0633">
                <a:solidFill>
                  <a:schemeClr val="tx1"/>
                </a:solidFill>
                <a:latin typeface="+mn-lt"/>
                <a:ea typeface="+mn-ea"/>
              </a:defRPr>
            </a:lvl4pPr>
            <a:lvl5pPr marL="10974983" indent="-1216532" algn="l" defTabSz="487777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0633">
                <a:solidFill>
                  <a:schemeClr val="tx1"/>
                </a:solidFill>
                <a:latin typeface="+mn-lt"/>
                <a:ea typeface="+mn-ea"/>
              </a:defRPr>
            </a:lvl5pPr>
            <a:lvl6pPr marL="11570561" indent="-1218820" algn="l" defTabSz="4879399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0633">
                <a:solidFill>
                  <a:schemeClr val="tx1"/>
                </a:solidFill>
                <a:latin typeface="+mn-lt"/>
                <a:ea typeface="+mn-ea"/>
              </a:defRPr>
            </a:lvl6pPr>
            <a:lvl7pPr marL="12163500" indent="-1218820" algn="l" defTabSz="4879399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0633">
                <a:solidFill>
                  <a:schemeClr val="tx1"/>
                </a:solidFill>
                <a:latin typeface="+mn-lt"/>
                <a:ea typeface="+mn-ea"/>
              </a:defRPr>
            </a:lvl7pPr>
            <a:lvl8pPr marL="12756439" indent="-1218820" algn="l" defTabSz="4879399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0633">
                <a:solidFill>
                  <a:schemeClr val="tx1"/>
                </a:solidFill>
                <a:latin typeface="+mn-lt"/>
                <a:ea typeface="+mn-ea"/>
              </a:defRPr>
            </a:lvl8pPr>
            <a:lvl9pPr marL="13349379" indent="-1218820" algn="l" defTabSz="4879399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06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164" b="1" kern="0" dirty="0">
                <a:solidFill>
                  <a:schemeClr val="bg1"/>
                </a:solidFill>
                <a:latin typeface="BentonSans Book" panose="02000503000000020004" pitchFamily="2" charset="77"/>
              </a:rPr>
              <a:t>@</a:t>
            </a:r>
            <a:r>
              <a:rPr lang="en-US" sz="1164" b="1" kern="0" dirty="0" err="1">
                <a:solidFill>
                  <a:schemeClr val="bg1"/>
                </a:solidFill>
                <a:latin typeface="BentonSans Book" panose="02000503000000020004" pitchFamily="2" charset="77"/>
              </a:rPr>
              <a:t>SigneBraafladt</a:t>
            </a:r>
            <a:r>
              <a:rPr lang="en-US" sz="1164" b="1" kern="0" dirty="0">
                <a:solidFill>
                  <a:schemeClr val="bg1"/>
                </a:solidFill>
                <a:latin typeface="BentonSans Book" panose="02000503000000020004" pitchFamily="2" charset="77"/>
              </a:rPr>
              <a:t>  @</a:t>
            </a:r>
            <a:r>
              <a:rPr lang="en-US" sz="1164" b="1" kern="0" dirty="0" err="1">
                <a:solidFill>
                  <a:schemeClr val="bg1"/>
                </a:solidFill>
                <a:latin typeface="BentonSans Book" panose="02000503000000020004" pitchFamily="2" charset="77"/>
              </a:rPr>
              <a:t>AllieMcDowMD</a:t>
            </a:r>
            <a:endParaRPr lang="en-US" sz="1164" b="1" kern="0" dirty="0">
              <a:solidFill>
                <a:schemeClr val="bg1"/>
              </a:solidFill>
              <a:latin typeface="BentonSans Book" panose="02000503000000020004" pitchFamily="2" charset="77"/>
            </a:endParaRPr>
          </a:p>
        </p:txBody>
      </p:sp>
      <p:sp>
        <p:nvSpPr>
          <p:cNvPr id="19" name="Text Box 165">
            <a:extLst>
              <a:ext uri="{FF2B5EF4-FFF2-40B4-BE49-F238E27FC236}">
                <a16:creationId xmlns:a16="http://schemas.microsoft.com/office/drawing/2014/main" id="{365A2CE9-ECEE-8B83-DA11-02A121203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522" y="3916529"/>
            <a:ext cx="2682041" cy="2044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28748" tIns="14374" rIns="28748" bIns="14374">
            <a:spAutoFit/>
          </a:bodyPr>
          <a:lstStyle/>
          <a:p>
            <a:pPr marL="138532" indent="-138532"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Developed needs assessment with Likert scale and administered to general surgery residents</a:t>
            </a:r>
          </a:p>
          <a:p>
            <a:pPr marL="281743" lvl="1" indent="-138532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5 = competent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3 = neither competent or incompetent</a:t>
            </a:r>
          </a:p>
          <a:p>
            <a:pPr marL="281743" lvl="1" indent="-138532"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1 = incompetent</a:t>
            </a:r>
          </a:p>
          <a:p>
            <a:pPr marL="138532" indent="-138532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Analyzed resident American Board of Surgery In-Training Exam (ABSITE) performance on endocrine surgery topics over 2021-2022</a:t>
            </a:r>
          </a:p>
          <a:p>
            <a:pPr marL="138532" indent="-138532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sz="970" dirty="0">
                <a:latin typeface="Helvetica" pitchFamily="2" charset="0"/>
              </a:rPr>
              <a:t>Performed qualitative interview with all departmental Endocrine Surgeons</a:t>
            </a:r>
            <a:endParaRPr lang="en-US" sz="873" dirty="0">
              <a:latin typeface="Helvetica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165">
                <a:extLst>
                  <a:ext uri="{FF2B5EF4-FFF2-40B4-BE49-F238E27FC236}">
                    <a16:creationId xmlns:a16="http://schemas.microsoft.com/office/drawing/2014/main" id="{04A867C3-BAAD-832A-9DAE-FC370D8BC4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35468" y="1751504"/>
                <a:ext cx="2861027" cy="12978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 lIns="28748" tIns="14374" rIns="28748" bIns="14374">
                <a:spAutoFit/>
              </a:bodyPr>
              <a:lstStyle/>
              <a:p>
                <a:pPr marL="138532" indent="-138532">
                  <a:spcBef>
                    <a:spcPct val="500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US" sz="970" dirty="0">
                    <a:latin typeface="Helvetica" pitchFamily="2" charset="0"/>
                  </a:rPr>
                  <a:t>22 residents (40%) completed survey</a:t>
                </a:r>
              </a:p>
              <a:p>
                <a:pPr marL="138532" indent="-138532">
                  <a:spcBef>
                    <a:spcPct val="500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US" sz="970" dirty="0">
                    <a:latin typeface="Helvetica" pitchFamily="2" charset="0"/>
                  </a:rPr>
                  <a:t>On review of ABSITE reports (n=137) from 2021-2022, some endocrine surgery topics were answered incorrectly by </a:t>
                </a:r>
                <a14:m>
                  <m:oMath xmlns:m="http://schemas.openxmlformats.org/officeDocument/2006/math">
                    <m:r>
                      <a:rPr lang="en-US" sz="97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970" dirty="0">
                    <a:latin typeface="Helvetica" pitchFamily="2" charset="0"/>
                  </a:rPr>
                  <a:t> 50% residents:</a:t>
                </a:r>
              </a:p>
              <a:p>
                <a:pPr marL="323302" lvl="1" indent="-180091">
                  <a:buFont typeface="Arial" panose="020B0604020202020204" pitchFamily="34" charset="0"/>
                  <a:buChar char="•"/>
                  <a:defRPr/>
                </a:pPr>
                <a:r>
                  <a:rPr lang="en-US" sz="970" dirty="0">
                    <a:latin typeface="Helvetica" pitchFamily="2" charset="0"/>
                  </a:rPr>
                  <a:t>Partial or total thyroidectomy (74.2%)</a:t>
                </a:r>
              </a:p>
              <a:p>
                <a:pPr marL="323302" lvl="1" indent="-180091">
                  <a:buFont typeface="Arial" panose="020B0604020202020204" pitchFamily="34" charset="0"/>
                  <a:buChar char="•"/>
                  <a:defRPr/>
                </a:pPr>
                <a:r>
                  <a:rPr lang="en-US" sz="970" dirty="0">
                    <a:latin typeface="Helvetica" pitchFamily="2" charset="0"/>
                  </a:rPr>
                  <a:t>Pheochromocytoma (70.4%)</a:t>
                </a:r>
              </a:p>
              <a:p>
                <a:pPr marL="323302" lvl="1" indent="-180091">
                  <a:buFont typeface="Arial" panose="020B0604020202020204" pitchFamily="34" charset="0"/>
                  <a:buChar char="•"/>
                  <a:defRPr/>
                </a:pPr>
                <a:r>
                  <a:rPr lang="en-US" sz="970" dirty="0">
                    <a:latin typeface="Helvetica" pitchFamily="2" charset="0"/>
                  </a:rPr>
                  <a:t>Postoperative hypothyroidism (69.7%)</a:t>
                </a:r>
              </a:p>
              <a:p>
                <a:pPr marL="323302" lvl="1" indent="-180091">
                  <a:buFont typeface="Arial" panose="020B0604020202020204" pitchFamily="34" charset="0"/>
                  <a:buChar char="•"/>
                  <a:defRPr/>
                </a:pPr>
                <a:r>
                  <a:rPr lang="en-US" sz="970" dirty="0">
                    <a:latin typeface="Helvetica" pitchFamily="2" charset="0"/>
                  </a:rPr>
                  <a:t>Hyperthyroidism (50.7%)</a:t>
                </a:r>
              </a:p>
            </p:txBody>
          </p:sp>
        </mc:Choice>
        <mc:Fallback>
          <p:sp>
            <p:nvSpPr>
              <p:cNvPr id="20" name="Text Box 165">
                <a:extLst>
                  <a:ext uri="{FF2B5EF4-FFF2-40B4-BE49-F238E27FC236}">
                    <a16:creationId xmlns:a16="http://schemas.microsoft.com/office/drawing/2014/main" id="{04A867C3-BAAD-832A-9DAE-FC370D8BC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35468" y="1751504"/>
                <a:ext cx="2861027" cy="1297838"/>
              </a:xfrm>
              <a:prstGeom prst="rect">
                <a:avLst/>
              </a:prstGeom>
              <a:blipFill>
                <a:blip r:embed="rId7"/>
                <a:stretch>
                  <a:fillRect l="-1770" t="-1923" r="-1770" b="-384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F24F3EC-A933-AFE4-6CF8-6BC63DAA74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097" y="5676094"/>
            <a:ext cx="721946" cy="721946"/>
          </a:xfrm>
          <a:prstGeom prst="rect">
            <a:avLst/>
          </a:prstGeom>
        </p:spPr>
      </p:pic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46E828B-605C-8403-9FF9-9C7C9235FC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90631"/>
              </p:ext>
            </p:extLst>
          </p:nvPr>
        </p:nvGraphicFramePr>
        <p:xfrm>
          <a:off x="6193592" y="3239584"/>
          <a:ext cx="2991832" cy="1319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91866D59-F3AD-A880-0A18-EA73E6A3E6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0940242"/>
              </p:ext>
            </p:extLst>
          </p:nvPr>
        </p:nvGraphicFramePr>
        <p:xfrm>
          <a:off x="3035468" y="3239584"/>
          <a:ext cx="2933933" cy="1338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A25DD797-6B93-0620-B505-B6D2199057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067066"/>
              </p:ext>
            </p:extLst>
          </p:nvPr>
        </p:nvGraphicFramePr>
        <p:xfrm>
          <a:off x="6193592" y="4661116"/>
          <a:ext cx="2991832" cy="1308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10102FB9-6AD3-138D-1A73-AE119B8977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598717"/>
              </p:ext>
            </p:extLst>
          </p:nvPr>
        </p:nvGraphicFramePr>
        <p:xfrm>
          <a:off x="3036664" y="4661116"/>
          <a:ext cx="2932737" cy="130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pic>
        <p:nvPicPr>
          <p:cNvPr id="3" name="Picture 10" descr="Thyroid Cancer, Medical, Healthcare Icon - Icon - (512x512) Png Clipart  Download">
            <a:extLst>
              <a:ext uri="{FF2B5EF4-FFF2-40B4-BE49-F238E27FC236}">
                <a16:creationId xmlns:a16="http://schemas.microsoft.com/office/drawing/2014/main" id="{A70F1D82-5610-B588-37D2-C08958968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69" y="4640005"/>
            <a:ext cx="650945" cy="96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udio Recording Mar 10, 2023 at 4:51:47 PM">
            <a:hlinkClick r:id="" action="ppaction://media"/>
            <a:extLst>
              <a:ext uri="{FF2B5EF4-FFF2-40B4-BE49-F238E27FC236}">
                <a16:creationId xmlns:a16="http://schemas.microsoft.com/office/drawing/2014/main" id="{9928FB70-EFA4-190F-A86E-332485B608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0631443" y="4506288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71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508</Words>
  <Application>Microsoft Macintosh PowerPoint</Application>
  <PresentationFormat>Widescreen</PresentationFormat>
  <Paragraphs>56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BentonSans Book</vt:lpstr>
      <vt:lpstr>BentonSans Regular</vt:lpstr>
      <vt:lpstr>Calibri</vt:lpstr>
      <vt:lpstr>Calibri Light</vt:lpstr>
      <vt:lpstr>Cambria Math</vt:lpstr>
      <vt:lpstr>Helvetica</vt:lpstr>
      <vt:lpstr>Office Theme</vt:lpstr>
      <vt:lpstr>Development and Administration of Needs Assessment of Endocrine Surgery Curriculum for General Surgery Residents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Kylie Ver Kuilen</dc:creator>
  <cp:lastModifiedBy>Braafladt, Signe</cp:lastModifiedBy>
  <cp:revision>7</cp:revision>
  <dcterms:created xsi:type="dcterms:W3CDTF">2023-02-24T19:42:16Z</dcterms:created>
  <dcterms:modified xsi:type="dcterms:W3CDTF">2023-03-10T21:58:09Z</dcterms:modified>
</cp:coreProperties>
</file>