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F3A314-3956-401D-8850-0E6634F58CDE}">
  <a:tblStyle styleId="{95F3A314-3956-401D-8850-0E6634F58CD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545" autoAdjust="0"/>
  </p:normalViewPr>
  <p:slideViewPr>
    <p:cSldViewPr snapToGrid="0">
      <p:cViewPr varScale="1">
        <p:scale>
          <a:sx n="106" d="100"/>
          <a:sy n="106" d="100"/>
        </p:scale>
        <p:origin x="1686"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Kristin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f0fe1347d5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f0fe1347d5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f0fe1347d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f0fe1347d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Kristin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f4da0091e9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f4da0091e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rgbClr val="595959"/>
                </a:solidFill>
              </a:rPr>
              <a:t>Abigail </a:t>
            </a:r>
            <a:endParaRPr sz="1800">
              <a:solidFill>
                <a:srgbClr val="595959"/>
              </a:solidFill>
            </a:endParaRPr>
          </a:p>
          <a:p>
            <a:pPr marL="457200" lvl="0" indent="-342900" algn="l" rtl="0">
              <a:lnSpc>
                <a:spcPct val="115000"/>
              </a:lnSpc>
              <a:spcBef>
                <a:spcPts val="1200"/>
              </a:spcBef>
              <a:spcAft>
                <a:spcPts val="0"/>
              </a:spcAft>
              <a:buClr>
                <a:srgbClr val="595959"/>
              </a:buClr>
              <a:buSzPts val="1800"/>
              <a:buChar char="●"/>
            </a:pPr>
            <a:r>
              <a:rPr lang="en" sz="1800">
                <a:solidFill>
                  <a:srgbClr val="595959"/>
                </a:solidFill>
              </a:rPr>
              <a:t>Ensure that compliance requirements are met</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Minimize risk of data breach or unauthorized access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Protecting Intellectual Property, data as an asset, data licensing</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Enable collaboration</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Increase the value of data</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Enable effective long-term stewardship of research data</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Balance the rights of the researcher, community partners, and funders</a:t>
            </a:r>
            <a:endParaRPr sz="1800">
              <a:solidFill>
                <a:srgbClr val="595959"/>
              </a:solidFill>
            </a:endParaRPr>
          </a:p>
          <a:p>
            <a:pPr marL="457200" lvl="0" indent="-342900" algn="l" rtl="0">
              <a:lnSpc>
                <a:spcPct val="115000"/>
              </a:lnSpc>
              <a:spcBef>
                <a:spcPts val="0"/>
              </a:spcBef>
              <a:spcAft>
                <a:spcPts val="0"/>
              </a:spcAft>
              <a:buClr>
                <a:srgbClr val="595959"/>
              </a:buClr>
              <a:buSzPts val="1800"/>
              <a:buChar char="●"/>
            </a:pPr>
            <a:r>
              <a:rPr lang="en" sz="1800">
                <a:solidFill>
                  <a:srgbClr val="595959"/>
                </a:solidFill>
              </a:rPr>
              <a:t>Identifying the partners and boundaries at the university and beyond</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Heather</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600">
                <a:solidFill>
                  <a:srgbClr val="595959"/>
                </a:solidFill>
              </a:rPr>
              <a:t>Data governance needs a purpose, ideally one that comes from within the organization and with input from all the stakeholders. Some common goals or priorities we see in higher ed are related to security, compliance, and protecting IP. </a:t>
            </a:r>
            <a:endParaRPr sz="1600">
              <a:solidFill>
                <a:srgbClr val="595959"/>
              </a:solidFill>
            </a:endParaRPr>
          </a:p>
          <a:p>
            <a:pPr marL="0" lvl="0" indent="0" algn="l" rtl="0">
              <a:lnSpc>
                <a:spcPct val="115000"/>
              </a:lnSpc>
              <a:spcBef>
                <a:spcPts val="1200"/>
              </a:spcBef>
              <a:spcAft>
                <a:spcPts val="0"/>
              </a:spcAft>
              <a:buClr>
                <a:schemeClr val="dk1"/>
              </a:buClr>
              <a:buSzPts val="1100"/>
              <a:buFont typeface="Arial"/>
              <a:buNone/>
            </a:pPr>
            <a:r>
              <a:rPr lang="en" sz="1600">
                <a:solidFill>
                  <a:srgbClr val="595959"/>
                </a:solidFill>
              </a:rPr>
              <a:t>For data governance efforts to be successful and survive, the purpose needs to agreed upon, clearly communicated, and periodically reassessed. If data governance gets in the way of people being able to use the data, data governance won’t happen; people will find ways to circumvent the processes put in place, which puts an organization in the mode of policy enforcement and penalties.</a:t>
            </a:r>
            <a:endParaRPr sz="1600">
              <a:solidFill>
                <a:srgbClr val="595959"/>
              </a:solidFill>
            </a:endParaRPr>
          </a:p>
          <a:p>
            <a:pPr marL="0" lvl="0" indent="0" algn="l" rtl="0">
              <a:lnSpc>
                <a:spcPct val="115000"/>
              </a:lnSpc>
              <a:spcBef>
                <a:spcPts val="1200"/>
              </a:spcBef>
              <a:spcAft>
                <a:spcPts val="1200"/>
              </a:spcAft>
              <a:buClr>
                <a:schemeClr val="dk1"/>
              </a:buClr>
              <a:buSzPts val="1100"/>
              <a:buFont typeface="Arial"/>
              <a:buNone/>
            </a:pPr>
            <a:r>
              <a:rPr lang="en" sz="1600">
                <a:solidFill>
                  <a:srgbClr val="595959"/>
                </a:solidFill>
              </a:rPr>
              <a:t>A key challenge for research data governance in higher education is the conflict between the underlying culture of commercialization created by the Bayh-Dole Act and the less immediate benefits of curating and sharing research data more broadly. There is an important opportunity for research data governance programs to more clearly communicate the possible options related to data sharing and to help researchers navigate this space. At most institutions, a small percentage of researchers are likely to purse patents and commercialization, while many more would benefit from sharing data, openly or in controlled ways.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f138be6b92_4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f138be6b92_4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Heather - </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US" sz="1600" dirty="0">
                <a:solidFill>
                  <a:schemeClr val="dk1"/>
                </a:solidFill>
              </a:rPr>
              <a:t>Data governance generally tends to be described and operationalized at the level of individual organizations. But governing research data requires that we balance institutional priorities with those of funders, investigators, and others across any given research community. Governing research data is truly a community effort. You’ve probably encountered obstacles or friction when you try to help researchers share data. In some cases, those may be related to data governance decisions or gaps in policy and process. The boundaries of research data governance are often unclear, in part because data governance can be many things. When we do the daily work of data governance, we begin to see how different perspectives, values, priorities, and assumptions play out.</a:t>
            </a:r>
            <a:endParaRPr sz="16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f0fe1347d5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f0fe1347d5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Heather intro - We wanted to give you a sense of where each of is positioned in data governance at our institutions. In 2017, I was appointed the first data steward for research data and stepped into a mature data governance program that had not yet grappled with the wonderful world of research data. Our data governance program sits primarily within IT, with connections to our Information Policy and Information Security Offices, as well as Executive Leadership (think VP level). </a:t>
            </a:r>
            <a:endParaRPr lang="en" dirty="0"/>
          </a:p>
          <a:p>
            <a:pPr marL="0" lvl="0" indent="0" algn="l" rtl="0">
              <a:spcBef>
                <a:spcPts val="0"/>
              </a:spcBef>
              <a:spcAft>
                <a:spcPts val="0"/>
              </a:spcAft>
              <a:buNone/>
            </a:pPr>
            <a:endParaRPr lang="en" dirty="0"/>
          </a:p>
          <a:p>
            <a:pPr marL="0" lvl="0" indent="0" algn="l" rtl="0">
              <a:spcBef>
                <a:spcPts val="0"/>
              </a:spcBef>
              <a:spcAft>
                <a:spcPts val="0"/>
              </a:spcAft>
              <a:buNone/>
            </a:pPr>
            <a:r>
              <a:rPr lang="en" dirty="0"/>
              <a:t>Each take 1 minute to speak to our institutional models</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19c8bfdbb1_0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19c8bfdbb1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Unknowns - What data do we have? Where is it? How long should we keep it? Who should have access?</a:t>
            </a: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14acc635a7_4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14acc635a7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Kristin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14acc635a7_4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14acc635a7_4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Abigail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14acc635a7_4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14acc635a7_4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Heather</a:t>
            </a:r>
            <a:endParaRPr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Over time, the requirements for differentiating research data governance from administrative or operational data governance have become more clear.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First, a shared understanding of key terms - like access and data sharing - is crucial for good communication.</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Second, existing processes for ensuring the security of institutional data on third-party systems often focus on areas of risk that are not relevant to researchers, or assume knowledge that researchers do not have.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Third, the timing of our most common data governance processes can conflict with the timing of research projects; so researchers are often encountering these processes during project startup, when the clock for their funding has already begun. We are piloting some strategies to reach them further upstream, ideally during the project development phase.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Finally, there are emerging issues in research that result from overlapping and/or conflicting regulatory requirements. These issues often demand a high touch and time-intensive approach to accurately identify and resolve the issues. However, once people with the appropriate expertise are convened, we can often resolve questions in a brief meeting.</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part, these challenges result from how data governance was established and grew up at IU - it has traditionally fallen under the authority of VPIT, with emphases on risk assessment and information security. However, that has begun to change over the past several years. I've been trying to connect the dots between the why of research data governance and existing policies, processes, and guidance.</a:t>
            </a:r>
            <a:endParaRPr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agoben@uic.edu"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mailto:briney@caltech.edu" TargetMode="External"/><Relationship Id="rId4" Type="http://schemas.openxmlformats.org/officeDocument/2006/relationships/hyperlink" Target="mailto:hcoates@iupui.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744575"/>
            <a:ext cx="8582700" cy="26112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4422"/>
              <a:t>Expanding the Table: </a:t>
            </a:r>
            <a:br>
              <a:rPr lang="en" sz="4422"/>
            </a:br>
            <a:r>
              <a:rPr lang="en" sz="4422"/>
              <a:t>The Role of Library Data Professionals in Data Governance</a:t>
            </a:r>
            <a:endParaRPr sz="4422"/>
          </a:p>
          <a:p>
            <a:pPr marL="0" lvl="0" indent="0" algn="l" rtl="0">
              <a:spcBef>
                <a:spcPts val="0"/>
              </a:spcBef>
              <a:spcAft>
                <a:spcPts val="0"/>
              </a:spcAft>
              <a:buNone/>
            </a:pPr>
            <a:r>
              <a:rPr lang="en" sz="3600"/>
              <a:t>@RDAP22</a:t>
            </a:r>
            <a:endParaRPr sz="3600"/>
          </a:p>
        </p:txBody>
      </p:sp>
      <p:sp>
        <p:nvSpPr>
          <p:cNvPr id="55" name="Google Shape;55;p13"/>
          <p:cNvSpPr txBox="1">
            <a:spLocks noGrp="1"/>
          </p:cNvSpPr>
          <p:nvPr>
            <p:ph type="subTitle" idx="1"/>
          </p:nvPr>
        </p:nvSpPr>
        <p:spPr>
          <a:xfrm>
            <a:off x="311700" y="3478875"/>
            <a:ext cx="8520600" cy="13428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sz="2400"/>
              <a:t>Abigail Goben (Data Librarian &amp; Policy Advisor, UIC)</a:t>
            </a:r>
            <a:endParaRPr sz="2400"/>
          </a:p>
          <a:p>
            <a:pPr marL="0" lvl="0" indent="0" algn="l" rtl="0">
              <a:lnSpc>
                <a:spcPct val="100000"/>
              </a:lnSpc>
              <a:spcBef>
                <a:spcPts val="0"/>
              </a:spcBef>
              <a:spcAft>
                <a:spcPts val="0"/>
              </a:spcAft>
              <a:buNone/>
            </a:pPr>
            <a:r>
              <a:rPr lang="en" sz="2400"/>
              <a:t>Heather Coates (Data Librarian &amp; Data Steward, IUPUI)</a:t>
            </a:r>
            <a:endParaRPr sz="2400"/>
          </a:p>
          <a:p>
            <a:pPr marL="0" lvl="0" indent="0" algn="l" rtl="0">
              <a:lnSpc>
                <a:spcPct val="100000"/>
              </a:lnSpc>
              <a:spcBef>
                <a:spcPts val="0"/>
              </a:spcBef>
              <a:spcAft>
                <a:spcPts val="0"/>
              </a:spcAft>
              <a:buNone/>
            </a:pPr>
            <a:r>
              <a:rPr lang="en" sz="2400"/>
              <a:t>Kristin Briney (Biology Librarian, Caltech)</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p:nvPr/>
        </p:nvSpPr>
        <p:spPr>
          <a:xfrm>
            <a:off x="0" y="0"/>
            <a:ext cx="4572000" cy="5175900"/>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2"/>
          <p:cNvSpPr txBox="1">
            <a:spLocks noGrp="1"/>
          </p:cNvSpPr>
          <p:nvPr>
            <p:ph type="title"/>
          </p:nvPr>
        </p:nvSpPr>
        <p:spPr>
          <a:xfrm>
            <a:off x="5432800" y="1724800"/>
            <a:ext cx="2917200" cy="63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2820" b="1"/>
              <a:t>Thank you</a:t>
            </a:r>
            <a:endParaRPr sz="2820" b="1"/>
          </a:p>
        </p:txBody>
      </p:sp>
      <p:sp>
        <p:nvSpPr>
          <p:cNvPr id="117" name="Google Shape;117;p22"/>
          <p:cNvSpPr txBox="1">
            <a:spLocks noGrp="1"/>
          </p:cNvSpPr>
          <p:nvPr>
            <p:ph type="body" idx="1"/>
          </p:nvPr>
        </p:nvSpPr>
        <p:spPr>
          <a:xfrm>
            <a:off x="4868500" y="2681400"/>
            <a:ext cx="4045800" cy="1670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Abigail Goben: </a:t>
            </a:r>
            <a:r>
              <a:rPr lang="en" u="sng">
                <a:solidFill>
                  <a:schemeClr val="hlink"/>
                </a:solidFill>
                <a:hlinkClick r:id="rId3"/>
              </a:rPr>
              <a:t>agoben@uic.edu</a:t>
            </a:r>
            <a:r>
              <a:rPr lang="en"/>
              <a:t> </a:t>
            </a:r>
            <a:endParaRPr/>
          </a:p>
          <a:p>
            <a:pPr marL="0" lvl="0" indent="0" algn="l" rtl="0">
              <a:spcBef>
                <a:spcPts val="1200"/>
              </a:spcBef>
              <a:spcAft>
                <a:spcPts val="0"/>
              </a:spcAft>
              <a:buNone/>
            </a:pPr>
            <a:r>
              <a:rPr lang="en"/>
              <a:t>Heather Coates: </a:t>
            </a:r>
            <a:r>
              <a:rPr lang="en" u="sng">
                <a:solidFill>
                  <a:schemeClr val="hlink"/>
                </a:solidFill>
                <a:hlinkClick r:id="rId4"/>
              </a:rPr>
              <a:t>hcoates@iupui.edu</a:t>
            </a:r>
            <a:r>
              <a:rPr lang="en"/>
              <a:t> </a:t>
            </a:r>
            <a:endParaRPr/>
          </a:p>
          <a:p>
            <a:pPr marL="0" lvl="0" indent="0" algn="l" rtl="0">
              <a:spcBef>
                <a:spcPts val="1200"/>
              </a:spcBef>
              <a:spcAft>
                <a:spcPts val="1200"/>
              </a:spcAft>
              <a:buNone/>
            </a:pPr>
            <a:r>
              <a:rPr lang="en"/>
              <a:t>Kristin Briney: </a:t>
            </a:r>
            <a:r>
              <a:rPr lang="en" u="sng">
                <a:solidFill>
                  <a:schemeClr val="hlink"/>
                </a:solidFill>
                <a:hlinkClick r:id="rId5"/>
              </a:rPr>
              <a:t>briney@caltech.edu</a:t>
            </a:r>
            <a:r>
              <a:rPr lang="en"/>
              <a:t> </a:t>
            </a:r>
            <a:endParaRPr/>
          </a:p>
        </p:txBody>
      </p:sp>
      <p:sp>
        <p:nvSpPr>
          <p:cNvPr id="118" name="Google Shape;118;p22"/>
          <p:cNvSpPr txBox="1"/>
          <p:nvPr/>
        </p:nvSpPr>
        <p:spPr>
          <a:xfrm>
            <a:off x="387750" y="952825"/>
            <a:ext cx="3796500" cy="350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b="1" dirty="0"/>
              <a:t>WHAT NEXT?</a:t>
            </a:r>
            <a:endParaRPr sz="3200" b="1" dirty="0"/>
          </a:p>
          <a:p>
            <a:pPr marL="0" lvl="0" indent="0" algn="l" rtl="0">
              <a:spcBef>
                <a:spcPts val="0"/>
              </a:spcBef>
              <a:spcAft>
                <a:spcPts val="0"/>
              </a:spcAft>
              <a:buNone/>
            </a:pPr>
            <a:endParaRPr sz="2000" dirty="0"/>
          </a:p>
          <a:p>
            <a:pPr marL="0" lvl="0" indent="0" algn="l" rtl="0">
              <a:spcBef>
                <a:spcPts val="0"/>
              </a:spcBef>
              <a:spcAft>
                <a:spcPts val="0"/>
              </a:spcAft>
              <a:buNone/>
            </a:pPr>
            <a:endParaRPr sz="2000" dirty="0"/>
          </a:p>
          <a:p>
            <a:pPr marL="457200" lvl="0" indent="-355600" algn="l" rtl="0">
              <a:lnSpc>
                <a:spcPct val="200000"/>
              </a:lnSpc>
              <a:spcBef>
                <a:spcPts val="0"/>
              </a:spcBef>
              <a:spcAft>
                <a:spcPts val="0"/>
              </a:spcAft>
              <a:buSzPts val="2000"/>
              <a:buAutoNum type="arabicPeriod"/>
            </a:pPr>
            <a:r>
              <a:rPr lang="en" sz="2000" dirty="0"/>
              <a:t>Investigate your institution</a:t>
            </a:r>
            <a:endParaRPr sz="2000" dirty="0"/>
          </a:p>
          <a:p>
            <a:pPr marL="457200" lvl="0" indent="-355600" algn="l" rtl="0">
              <a:lnSpc>
                <a:spcPct val="200000"/>
              </a:lnSpc>
              <a:spcBef>
                <a:spcPts val="0"/>
              </a:spcBef>
              <a:spcAft>
                <a:spcPts val="0"/>
              </a:spcAft>
              <a:buSzPts val="2000"/>
              <a:buAutoNum type="arabicPeriod"/>
            </a:pPr>
            <a:r>
              <a:rPr lang="en" sz="2000" dirty="0"/>
              <a:t>Connect with someone new</a:t>
            </a:r>
            <a:endParaRPr sz="2000" dirty="0"/>
          </a:p>
          <a:p>
            <a:pPr marL="457200" lvl="0" indent="-355600" algn="l" rtl="0">
              <a:lnSpc>
                <a:spcPct val="200000"/>
              </a:lnSpc>
              <a:spcBef>
                <a:spcPts val="0"/>
              </a:spcBef>
              <a:spcAft>
                <a:spcPts val="0"/>
              </a:spcAft>
              <a:buSzPts val="2000"/>
              <a:buAutoNum type="arabicPeriod"/>
            </a:pPr>
            <a:r>
              <a:rPr lang="en" sz="2000" dirty="0"/>
              <a:t>Have a conversation</a:t>
            </a:r>
            <a:endParaRPr sz="2400" dirty="0"/>
          </a:p>
          <a:p>
            <a:pPr marL="0" lvl="0" indent="0" algn="l" rtl="0">
              <a:spcBef>
                <a:spcPts val="0"/>
              </a:spcBef>
              <a:spcAft>
                <a:spcPts val="0"/>
              </a:spcAft>
              <a:buNone/>
            </a:pPr>
            <a:endParaRP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Goals for Today</a:t>
            </a:r>
            <a:endParaRPr dirty="0"/>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55600" algn="l" rtl="0">
              <a:lnSpc>
                <a:spcPct val="200000"/>
              </a:lnSpc>
              <a:spcBef>
                <a:spcPts val="0"/>
              </a:spcBef>
              <a:spcAft>
                <a:spcPts val="0"/>
              </a:spcAft>
              <a:buClr>
                <a:schemeClr val="dk1"/>
              </a:buClr>
              <a:buSzPts val="2000"/>
              <a:buChar char="●"/>
            </a:pPr>
            <a:r>
              <a:rPr lang="en" sz="2000" dirty="0">
                <a:solidFill>
                  <a:schemeClr val="dk1"/>
                </a:solidFill>
              </a:rPr>
              <a:t>Intro to Data Governance </a:t>
            </a:r>
          </a:p>
          <a:p>
            <a:pPr marL="457200" lvl="0" indent="-355600" algn="l" rtl="0">
              <a:lnSpc>
                <a:spcPct val="200000"/>
              </a:lnSpc>
              <a:spcBef>
                <a:spcPts val="0"/>
              </a:spcBef>
              <a:spcAft>
                <a:spcPts val="0"/>
              </a:spcAft>
              <a:buClr>
                <a:schemeClr val="dk1"/>
              </a:buClr>
              <a:buSzPts val="2000"/>
              <a:buChar char="●"/>
            </a:pPr>
            <a:r>
              <a:rPr lang="en" sz="2000" dirty="0">
                <a:solidFill>
                  <a:schemeClr val="dk1"/>
                </a:solidFill>
              </a:rPr>
              <a:t>Models at Our Institutions</a:t>
            </a:r>
            <a:endParaRPr sz="2000" dirty="0">
              <a:solidFill>
                <a:schemeClr val="dk1"/>
              </a:solidFill>
            </a:endParaRPr>
          </a:p>
          <a:p>
            <a:pPr marL="457200" lvl="0" indent="-355600" algn="l" rtl="0">
              <a:lnSpc>
                <a:spcPct val="200000"/>
              </a:lnSpc>
              <a:spcBef>
                <a:spcPts val="0"/>
              </a:spcBef>
              <a:spcAft>
                <a:spcPts val="0"/>
              </a:spcAft>
              <a:buClr>
                <a:schemeClr val="dk1"/>
              </a:buClr>
              <a:buSzPts val="2000"/>
              <a:buChar char="●"/>
            </a:pPr>
            <a:r>
              <a:rPr lang="en" sz="2000" dirty="0">
                <a:solidFill>
                  <a:schemeClr val="dk1"/>
                </a:solidFill>
              </a:rPr>
              <a:t>Mind the Gap </a:t>
            </a:r>
            <a:endParaRPr sz="20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Role of Data Governance in Higher Ed </a:t>
            </a:r>
            <a:endParaRPr/>
          </a:p>
        </p:txBody>
      </p:sp>
      <p:sp>
        <p:nvSpPr>
          <p:cNvPr id="67" name="Google Shape;67;p15"/>
          <p:cNvSpPr/>
          <p:nvPr/>
        </p:nvSpPr>
        <p:spPr>
          <a:xfrm>
            <a:off x="0" y="16731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700"/>
              <a:t>LONG TERM STEWARDSHIP </a:t>
            </a:r>
            <a:endParaRPr sz="1700"/>
          </a:p>
        </p:txBody>
      </p:sp>
      <p:sp>
        <p:nvSpPr>
          <p:cNvPr id="68" name="Google Shape;68;p15"/>
          <p:cNvSpPr/>
          <p:nvPr/>
        </p:nvSpPr>
        <p:spPr>
          <a:xfrm>
            <a:off x="0" y="30447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800"/>
              <a:t>COMPLIANCE</a:t>
            </a:r>
            <a:endParaRPr sz="1800"/>
          </a:p>
        </p:txBody>
      </p:sp>
      <p:sp>
        <p:nvSpPr>
          <p:cNvPr id="69" name="Google Shape;69;p15"/>
          <p:cNvSpPr/>
          <p:nvPr/>
        </p:nvSpPr>
        <p:spPr>
          <a:xfrm>
            <a:off x="2286000" y="16731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800"/>
              <a:t>MINIMIZE RISK </a:t>
            </a:r>
            <a:endParaRPr sz="1800"/>
          </a:p>
        </p:txBody>
      </p:sp>
      <p:sp>
        <p:nvSpPr>
          <p:cNvPr id="70" name="Google Shape;70;p15"/>
          <p:cNvSpPr/>
          <p:nvPr/>
        </p:nvSpPr>
        <p:spPr>
          <a:xfrm>
            <a:off x="4572000" y="30447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700"/>
              <a:t>IDENTIFY PARTNERS</a:t>
            </a:r>
            <a:endParaRPr sz="1700"/>
          </a:p>
        </p:txBody>
      </p:sp>
      <p:sp>
        <p:nvSpPr>
          <p:cNvPr id="71" name="Google Shape;71;p15"/>
          <p:cNvSpPr/>
          <p:nvPr/>
        </p:nvSpPr>
        <p:spPr>
          <a:xfrm>
            <a:off x="2286000" y="30447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700"/>
              <a:t>FUNDER AND COMMUNITY RIGHTS</a:t>
            </a:r>
            <a:endParaRPr sz="1700"/>
          </a:p>
        </p:txBody>
      </p:sp>
      <p:sp>
        <p:nvSpPr>
          <p:cNvPr id="72" name="Google Shape;72;p15"/>
          <p:cNvSpPr/>
          <p:nvPr/>
        </p:nvSpPr>
        <p:spPr>
          <a:xfrm>
            <a:off x="6858000" y="30447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800"/>
              <a:t>ADD DATA VALUE</a:t>
            </a:r>
            <a:endParaRPr sz="1800"/>
          </a:p>
        </p:txBody>
      </p:sp>
      <p:sp>
        <p:nvSpPr>
          <p:cNvPr id="73" name="Google Shape;73;p15"/>
          <p:cNvSpPr/>
          <p:nvPr/>
        </p:nvSpPr>
        <p:spPr>
          <a:xfrm>
            <a:off x="4572000" y="16731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800"/>
              <a:t>PROTECT IP &amp; LICENSE</a:t>
            </a:r>
            <a:endParaRPr sz="1800"/>
          </a:p>
        </p:txBody>
      </p:sp>
      <p:sp>
        <p:nvSpPr>
          <p:cNvPr id="74" name="Google Shape;74;p15"/>
          <p:cNvSpPr/>
          <p:nvPr/>
        </p:nvSpPr>
        <p:spPr>
          <a:xfrm>
            <a:off x="6858000" y="1673125"/>
            <a:ext cx="2286000" cy="13716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800"/>
              <a:t>ENABLE COLLABORATION</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Data governance is a shared responsibility</a:t>
            </a:r>
            <a:endParaRPr/>
          </a:p>
        </p:txBody>
      </p:sp>
      <p:pic>
        <p:nvPicPr>
          <p:cNvPr id="80" name="Google Shape;80;p16"/>
          <p:cNvPicPr preferRelativeResize="0"/>
          <p:nvPr/>
        </p:nvPicPr>
        <p:blipFill>
          <a:blip r:embed="rId3">
            <a:alphaModFix/>
          </a:blip>
          <a:stretch>
            <a:fillRect/>
          </a:stretch>
        </p:blipFill>
        <p:spPr>
          <a:xfrm>
            <a:off x="1175575" y="1096400"/>
            <a:ext cx="7133200" cy="4012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Models at Our Institutions</a:t>
            </a:r>
            <a:endParaRPr/>
          </a:p>
        </p:txBody>
      </p:sp>
      <p:graphicFrame>
        <p:nvGraphicFramePr>
          <p:cNvPr id="86" name="Google Shape;86;p17"/>
          <p:cNvGraphicFramePr/>
          <p:nvPr/>
        </p:nvGraphicFramePr>
        <p:xfrm>
          <a:off x="402025" y="1017735"/>
          <a:ext cx="8582725" cy="3739775"/>
        </p:xfrm>
        <a:graphic>
          <a:graphicData uri="http://schemas.openxmlformats.org/drawingml/2006/table">
            <a:tbl>
              <a:tblPr>
                <a:noFill/>
                <a:tableStyleId>{95F3A314-3956-401D-8850-0E6634F58CDE}</a:tableStyleId>
              </a:tblPr>
              <a:tblGrid>
                <a:gridCol w="1416100">
                  <a:extLst>
                    <a:ext uri="{9D8B030D-6E8A-4147-A177-3AD203B41FA5}">
                      <a16:colId xmlns:a16="http://schemas.microsoft.com/office/drawing/2014/main" val="20000"/>
                    </a:ext>
                  </a:extLst>
                </a:gridCol>
                <a:gridCol w="2388875">
                  <a:extLst>
                    <a:ext uri="{9D8B030D-6E8A-4147-A177-3AD203B41FA5}">
                      <a16:colId xmlns:a16="http://schemas.microsoft.com/office/drawing/2014/main" val="20001"/>
                    </a:ext>
                  </a:extLst>
                </a:gridCol>
                <a:gridCol w="2388875">
                  <a:extLst>
                    <a:ext uri="{9D8B030D-6E8A-4147-A177-3AD203B41FA5}">
                      <a16:colId xmlns:a16="http://schemas.microsoft.com/office/drawing/2014/main" val="20002"/>
                    </a:ext>
                  </a:extLst>
                </a:gridCol>
                <a:gridCol w="2388875">
                  <a:extLst>
                    <a:ext uri="{9D8B030D-6E8A-4147-A177-3AD203B41FA5}">
                      <a16:colId xmlns:a16="http://schemas.microsoft.com/office/drawing/2014/main" val="20003"/>
                    </a:ext>
                  </a:extLst>
                </a:gridCol>
              </a:tblGrid>
              <a:tr h="447975">
                <a:tc>
                  <a:txBody>
                    <a:bodyPr/>
                    <a:lstStyle/>
                    <a:p>
                      <a:pPr marL="0" lvl="0" indent="0" algn="l" rtl="0">
                        <a:spcBef>
                          <a:spcPts val="0"/>
                        </a:spcBef>
                        <a:spcAft>
                          <a:spcPts val="0"/>
                        </a:spcAft>
                        <a:buNone/>
                      </a:pPr>
                      <a:endParaRPr b="1"/>
                    </a:p>
                  </a:txBody>
                  <a:tcPr marL="91425" marR="91425" marT="91425" marB="91425"/>
                </a:tc>
                <a:tc>
                  <a:txBody>
                    <a:bodyPr/>
                    <a:lstStyle/>
                    <a:p>
                      <a:pPr marL="0" lvl="0" indent="0" algn="l" rtl="0">
                        <a:spcBef>
                          <a:spcPts val="0"/>
                        </a:spcBef>
                        <a:spcAft>
                          <a:spcPts val="0"/>
                        </a:spcAft>
                        <a:buNone/>
                      </a:pPr>
                      <a:r>
                        <a:rPr lang="en" b="1"/>
                        <a:t>IUPUI/IU</a:t>
                      </a:r>
                      <a:endParaRPr b="1"/>
                    </a:p>
                  </a:txBody>
                  <a:tcPr marL="91425" marR="91425" marT="91425" marB="91425"/>
                </a:tc>
                <a:tc>
                  <a:txBody>
                    <a:bodyPr/>
                    <a:lstStyle/>
                    <a:p>
                      <a:pPr marL="0" lvl="0" indent="0" algn="l" rtl="0">
                        <a:spcBef>
                          <a:spcPts val="0"/>
                        </a:spcBef>
                        <a:spcAft>
                          <a:spcPts val="0"/>
                        </a:spcAft>
                        <a:buNone/>
                      </a:pPr>
                      <a:r>
                        <a:rPr lang="en" b="1"/>
                        <a:t>UIC</a:t>
                      </a:r>
                      <a:endParaRPr b="1"/>
                    </a:p>
                  </a:txBody>
                  <a:tcPr marL="91425" marR="91425" marT="91425" marB="91425"/>
                </a:tc>
                <a:tc>
                  <a:txBody>
                    <a:bodyPr/>
                    <a:lstStyle/>
                    <a:p>
                      <a:pPr marL="0" lvl="0" indent="0" algn="l" rtl="0">
                        <a:spcBef>
                          <a:spcPts val="0"/>
                        </a:spcBef>
                        <a:spcAft>
                          <a:spcPts val="0"/>
                        </a:spcAft>
                        <a:buNone/>
                      </a:pPr>
                      <a:r>
                        <a:rPr lang="en" b="1"/>
                        <a:t>Caltech</a:t>
                      </a:r>
                      <a:endParaRPr b="1"/>
                    </a:p>
                  </a:txBody>
                  <a:tcPr marL="91425" marR="91425" marT="91425" marB="91425"/>
                </a:tc>
                <a:extLst>
                  <a:ext uri="{0D108BD9-81ED-4DB2-BD59-A6C34878D82A}">
                    <a16:rowId xmlns:a16="http://schemas.microsoft.com/office/drawing/2014/main" val="10000"/>
                  </a:ext>
                </a:extLst>
              </a:tr>
              <a:tr h="822950">
                <a:tc>
                  <a:txBody>
                    <a:bodyPr/>
                    <a:lstStyle/>
                    <a:p>
                      <a:pPr marL="0" lvl="0" indent="0" algn="l" rtl="0">
                        <a:spcBef>
                          <a:spcPts val="0"/>
                        </a:spcBef>
                        <a:spcAft>
                          <a:spcPts val="0"/>
                        </a:spcAft>
                        <a:buNone/>
                      </a:pPr>
                      <a:r>
                        <a:rPr lang="en"/>
                        <a:t>Timing</a:t>
                      </a:r>
                      <a:endParaRPr/>
                    </a:p>
                  </a:txBody>
                  <a:tcPr marL="91425" marR="91425" marT="91425" marB="91425"/>
                </a:tc>
                <a:tc>
                  <a:txBody>
                    <a:bodyPr/>
                    <a:lstStyle/>
                    <a:p>
                      <a:pPr marL="0" lvl="0" indent="0" algn="l" rtl="0">
                        <a:spcBef>
                          <a:spcPts val="0"/>
                        </a:spcBef>
                        <a:spcAft>
                          <a:spcPts val="0"/>
                        </a:spcAft>
                        <a:buNone/>
                      </a:pPr>
                      <a:r>
                        <a:rPr lang="en"/>
                        <a:t>Began in 1991, research added 2017</a:t>
                      </a:r>
                      <a:endParaRPr/>
                    </a:p>
                  </a:txBody>
                  <a:tcPr marL="91425" marR="91425" marT="91425" marB="91425"/>
                </a:tc>
                <a:tc>
                  <a:txBody>
                    <a:bodyPr/>
                    <a:lstStyle/>
                    <a:p>
                      <a:pPr marL="0" lvl="0" indent="0" algn="l" rtl="0">
                        <a:spcBef>
                          <a:spcPts val="0"/>
                        </a:spcBef>
                        <a:spcAft>
                          <a:spcPts val="0"/>
                        </a:spcAft>
                        <a:buNone/>
                      </a:pPr>
                      <a:r>
                        <a:rPr lang="en"/>
                        <a:t>Started in 2011 </a:t>
                      </a:r>
                      <a:endParaRPr/>
                    </a:p>
                    <a:p>
                      <a:pPr marL="0" lvl="0" indent="0" algn="l" rtl="0">
                        <a:spcBef>
                          <a:spcPts val="0"/>
                        </a:spcBef>
                        <a:spcAft>
                          <a:spcPts val="0"/>
                        </a:spcAft>
                        <a:buNone/>
                      </a:pPr>
                      <a:r>
                        <a:rPr lang="en"/>
                        <a:t>Pending: Specific Data Governance Committee </a:t>
                      </a:r>
                      <a:endParaRPr/>
                    </a:p>
                  </a:txBody>
                  <a:tcPr marL="91425" marR="91425" marT="91425" marB="91425"/>
                </a:tc>
                <a:tc>
                  <a:txBody>
                    <a:bodyPr/>
                    <a:lstStyle/>
                    <a:p>
                      <a:pPr marL="0" lvl="0" indent="0" algn="l" rtl="0">
                        <a:spcBef>
                          <a:spcPts val="0"/>
                        </a:spcBef>
                        <a:spcAft>
                          <a:spcPts val="0"/>
                        </a:spcAft>
                        <a:buNone/>
                      </a:pPr>
                      <a:r>
                        <a:rPr lang="en"/>
                        <a:t>Started in 2019</a:t>
                      </a:r>
                      <a:endParaRPr/>
                    </a:p>
                  </a:txBody>
                  <a:tcPr marL="91425" marR="91425" marT="91425" marB="91425"/>
                </a:tc>
                <a:extLst>
                  <a:ext uri="{0D108BD9-81ED-4DB2-BD59-A6C34878D82A}">
                    <a16:rowId xmlns:a16="http://schemas.microsoft.com/office/drawing/2014/main" val="10001"/>
                  </a:ext>
                </a:extLst>
              </a:tr>
              <a:tr h="822950">
                <a:tc>
                  <a:txBody>
                    <a:bodyPr/>
                    <a:lstStyle/>
                    <a:p>
                      <a:pPr marL="0" lvl="0" indent="0" algn="l" rtl="0">
                        <a:spcBef>
                          <a:spcPts val="0"/>
                        </a:spcBef>
                        <a:spcAft>
                          <a:spcPts val="0"/>
                        </a:spcAft>
                        <a:buNone/>
                      </a:pPr>
                      <a:r>
                        <a:rPr lang="en"/>
                        <a:t>Scope</a:t>
                      </a:r>
                      <a:endParaRPr/>
                    </a:p>
                  </a:txBody>
                  <a:tcPr marL="91425" marR="91425" marT="91425" marB="91425"/>
                </a:tc>
                <a:tc>
                  <a:txBody>
                    <a:bodyPr/>
                    <a:lstStyle/>
                    <a:p>
                      <a:pPr marL="0" lvl="0" indent="0" algn="l" rtl="0">
                        <a:spcBef>
                          <a:spcPts val="0"/>
                        </a:spcBef>
                        <a:spcAft>
                          <a:spcPts val="0"/>
                        </a:spcAft>
                        <a:buNone/>
                      </a:pPr>
                      <a:r>
                        <a:rPr lang="en"/>
                        <a:t>All institutional data</a:t>
                      </a:r>
                      <a:endParaRPr/>
                    </a:p>
                  </a:txBody>
                  <a:tcPr marL="91425" marR="91425" marT="91425" marB="91425"/>
                </a:tc>
                <a:tc>
                  <a:txBody>
                    <a:bodyPr/>
                    <a:lstStyle/>
                    <a:p>
                      <a:pPr marL="0" lvl="0" indent="0" algn="l" rtl="0">
                        <a:spcBef>
                          <a:spcPts val="0"/>
                        </a:spcBef>
                        <a:spcAft>
                          <a:spcPts val="0"/>
                        </a:spcAft>
                        <a:buNone/>
                      </a:pPr>
                      <a:r>
                        <a:rPr lang="en"/>
                        <a:t>Committees on Research, Education, Infrastructure </a:t>
                      </a:r>
                      <a:endParaRPr/>
                    </a:p>
                  </a:txBody>
                  <a:tcPr marL="91425" marR="91425" marT="91425" marB="91425"/>
                </a:tc>
                <a:tc>
                  <a:txBody>
                    <a:bodyPr/>
                    <a:lstStyle/>
                    <a:p>
                      <a:pPr marL="0" lvl="0" indent="0" algn="l" rtl="0">
                        <a:spcBef>
                          <a:spcPts val="0"/>
                        </a:spcBef>
                        <a:spcAft>
                          <a:spcPts val="0"/>
                        </a:spcAft>
                        <a:buNone/>
                      </a:pPr>
                      <a:r>
                        <a:rPr lang="en"/>
                        <a:t>Stewardship of research information</a:t>
                      </a:r>
                      <a:endParaRPr/>
                    </a:p>
                  </a:txBody>
                  <a:tcPr marL="91425" marR="91425" marT="91425" marB="91425"/>
                </a:tc>
                <a:extLst>
                  <a:ext uri="{0D108BD9-81ED-4DB2-BD59-A6C34878D82A}">
                    <a16:rowId xmlns:a16="http://schemas.microsoft.com/office/drawing/2014/main" val="10002"/>
                  </a:ext>
                </a:extLst>
              </a:tr>
              <a:tr h="822950">
                <a:tc>
                  <a:txBody>
                    <a:bodyPr/>
                    <a:lstStyle/>
                    <a:p>
                      <a:pPr marL="0" lvl="0" indent="0" algn="l" rtl="0">
                        <a:spcBef>
                          <a:spcPts val="0"/>
                        </a:spcBef>
                        <a:spcAft>
                          <a:spcPts val="0"/>
                        </a:spcAft>
                        <a:buNone/>
                      </a:pPr>
                      <a:r>
                        <a:rPr lang="en">
                          <a:solidFill>
                            <a:schemeClr val="dk1"/>
                          </a:solidFill>
                        </a:rPr>
                        <a:t>Ownership/</a:t>
                      </a:r>
                      <a:endParaRPr>
                        <a:solidFill>
                          <a:schemeClr val="dk1"/>
                        </a:solidFill>
                      </a:endParaRPr>
                    </a:p>
                    <a:p>
                      <a:pPr marL="0" lvl="0" indent="0" algn="l" rtl="0">
                        <a:spcBef>
                          <a:spcPts val="0"/>
                        </a:spcBef>
                        <a:spcAft>
                          <a:spcPts val="0"/>
                        </a:spcAft>
                        <a:buNone/>
                      </a:pPr>
                      <a:r>
                        <a:rPr lang="en">
                          <a:solidFill>
                            <a:schemeClr val="dk1"/>
                          </a:solidFill>
                        </a:rPr>
                        <a:t>Reporting Structure</a:t>
                      </a:r>
                      <a:endParaRPr>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a:solidFill>
                            <a:schemeClr val="dk1"/>
                          </a:solidFill>
                        </a:rPr>
                        <a:t>Board of Trustees, Executive Management, UDMC</a:t>
                      </a:r>
                      <a:endParaRPr/>
                    </a:p>
                  </a:txBody>
                  <a:tcPr marL="91425" marR="91425" marT="91425" marB="91425"/>
                </a:tc>
                <a:tc>
                  <a:txBody>
                    <a:bodyPr/>
                    <a:lstStyle/>
                    <a:p>
                      <a:pPr marL="0" lvl="0" indent="0" algn="l" rtl="0">
                        <a:spcBef>
                          <a:spcPts val="0"/>
                        </a:spcBef>
                        <a:spcAft>
                          <a:spcPts val="0"/>
                        </a:spcAft>
                        <a:buNone/>
                      </a:pPr>
                      <a:r>
                        <a:rPr lang="en"/>
                        <a:t>Oversight Committee that reports to CIO</a:t>
                      </a:r>
                      <a:endParaRPr/>
                    </a:p>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r>
                        <a:rPr lang="en"/>
                        <a:t>Office of the Provost</a:t>
                      </a:r>
                      <a:endParaRPr/>
                    </a:p>
                  </a:txBody>
                  <a:tcPr marL="91425" marR="91425" marT="91425" marB="91425"/>
                </a:tc>
                <a:extLst>
                  <a:ext uri="{0D108BD9-81ED-4DB2-BD59-A6C34878D82A}">
                    <a16:rowId xmlns:a16="http://schemas.microsoft.com/office/drawing/2014/main" val="10003"/>
                  </a:ext>
                </a:extLst>
              </a:tr>
              <a:tr h="822950">
                <a:tc>
                  <a:txBody>
                    <a:bodyPr/>
                    <a:lstStyle/>
                    <a:p>
                      <a:pPr marL="0" lvl="0" indent="0" algn="l" rtl="0">
                        <a:spcBef>
                          <a:spcPts val="0"/>
                        </a:spcBef>
                        <a:spcAft>
                          <a:spcPts val="0"/>
                        </a:spcAft>
                        <a:buNone/>
                      </a:pPr>
                      <a:r>
                        <a:rPr lang="en"/>
                        <a:t>Roles</a:t>
                      </a:r>
                      <a:endParaRPr/>
                    </a:p>
                  </a:txBody>
                  <a:tcPr marL="91425" marR="91425" marT="91425" marB="91425"/>
                </a:tc>
                <a:tc>
                  <a:txBody>
                    <a:bodyPr/>
                    <a:lstStyle/>
                    <a:p>
                      <a:pPr marL="0" lvl="0" indent="0" algn="l" rtl="0">
                        <a:spcBef>
                          <a:spcPts val="0"/>
                        </a:spcBef>
                        <a:spcAft>
                          <a:spcPts val="0"/>
                        </a:spcAft>
                        <a:buNone/>
                      </a:pPr>
                      <a:r>
                        <a:rPr lang="en"/>
                        <a:t>Data Stewards, Data Managers, Data Custodians</a:t>
                      </a:r>
                      <a:endParaRPr/>
                    </a:p>
                  </a:txBody>
                  <a:tcPr marL="91425" marR="91425" marT="91425" marB="91425"/>
                </a:tc>
                <a:tc>
                  <a:txBody>
                    <a:bodyPr/>
                    <a:lstStyle/>
                    <a:p>
                      <a:pPr marL="0" lvl="0" indent="0" algn="l" rtl="0">
                        <a:spcBef>
                          <a:spcPts val="0"/>
                        </a:spcBef>
                        <a:spcAft>
                          <a:spcPts val="0"/>
                        </a:spcAft>
                        <a:buNone/>
                      </a:pPr>
                      <a:r>
                        <a:rPr lang="en"/>
                        <a:t>IT and Faculty Representatives </a:t>
                      </a:r>
                      <a:endParaRPr/>
                    </a:p>
                  </a:txBody>
                  <a:tcPr marL="91425" marR="91425" marT="91425" marB="91425"/>
                </a:tc>
                <a:tc>
                  <a:txBody>
                    <a:bodyPr/>
                    <a:lstStyle/>
                    <a:p>
                      <a:pPr marL="0" lvl="0" indent="0" algn="l" rtl="0">
                        <a:spcBef>
                          <a:spcPts val="0"/>
                        </a:spcBef>
                        <a:spcAft>
                          <a:spcPts val="0"/>
                        </a:spcAft>
                        <a:buNone/>
                      </a:pPr>
                      <a:r>
                        <a:rPr lang="en"/>
                        <a:t>Not yet defined</a:t>
                      </a:r>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18"/>
          <p:cNvPicPr preferRelativeResize="0"/>
          <p:nvPr/>
        </p:nvPicPr>
        <p:blipFill rotWithShape="1">
          <a:blip r:embed="rId3">
            <a:alphaModFix/>
          </a:blip>
          <a:srcRect l="8450" r="8533"/>
          <a:stretch/>
        </p:blipFill>
        <p:spPr>
          <a:xfrm>
            <a:off x="473249" y="1593800"/>
            <a:ext cx="2886602" cy="1955900"/>
          </a:xfrm>
          <a:prstGeom prst="rect">
            <a:avLst/>
          </a:prstGeom>
          <a:noFill/>
          <a:ln>
            <a:noFill/>
          </a:ln>
        </p:spPr>
      </p:pic>
      <p:sp>
        <p:nvSpPr>
          <p:cNvPr id="92" name="Google Shape;92;p18"/>
          <p:cNvSpPr txBox="1"/>
          <p:nvPr/>
        </p:nvSpPr>
        <p:spPr>
          <a:xfrm>
            <a:off x="3885675" y="466050"/>
            <a:ext cx="4662900" cy="4211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600" b="1">
                <a:solidFill>
                  <a:schemeClr val="dk1"/>
                </a:solidFill>
              </a:rPr>
              <a:t>Who is responsible?</a:t>
            </a:r>
            <a:endParaRPr sz="1600" b="1">
              <a:solidFill>
                <a:schemeClr val="dk1"/>
              </a:solidFill>
            </a:endParaRPr>
          </a:p>
          <a:p>
            <a:pPr marL="0" lvl="0" indent="0" algn="l" rtl="0">
              <a:lnSpc>
                <a:spcPct val="115000"/>
              </a:lnSpc>
              <a:spcBef>
                <a:spcPts val="1200"/>
              </a:spcBef>
              <a:spcAft>
                <a:spcPts val="0"/>
              </a:spcAft>
              <a:buNone/>
            </a:pPr>
            <a:r>
              <a:rPr lang="en" sz="1600" b="1">
                <a:solidFill>
                  <a:schemeClr val="dk1"/>
                </a:solidFill>
              </a:rPr>
              <a:t>Dominance of IT perspective</a:t>
            </a:r>
            <a:endParaRPr sz="1600" b="1">
              <a:solidFill>
                <a:schemeClr val="dk1"/>
              </a:solidFill>
            </a:endParaRPr>
          </a:p>
          <a:p>
            <a:pPr marL="0" lvl="0" indent="0" algn="l" rtl="0">
              <a:lnSpc>
                <a:spcPct val="115000"/>
              </a:lnSpc>
              <a:spcBef>
                <a:spcPts val="1200"/>
              </a:spcBef>
              <a:spcAft>
                <a:spcPts val="0"/>
              </a:spcAft>
              <a:buNone/>
            </a:pPr>
            <a:r>
              <a:rPr lang="en" sz="1600" b="1">
                <a:solidFill>
                  <a:schemeClr val="dk1"/>
                </a:solidFill>
              </a:rPr>
              <a:t>Differentiating governance by data domains</a:t>
            </a:r>
            <a:endParaRPr sz="1600" b="1">
              <a:solidFill>
                <a:schemeClr val="dk1"/>
              </a:solidFill>
            </a:endParaRPr>
          </a:p>
          <a:p>
            <a:pPr marL="0" lvl="0" indent="0" algn="l" rtl="0">
              <a:lnSpc>
                <a:spcPct val="115000"/>
              </a:lnSpc>
              <a:spcBef>
                <a:spcPts val="1200"/>
              </a:spcBef>
              <a:spcAft>
                <a:spcPts val="0"/>
              </a:spcAft>
              <a:buNone/>
            </a:pPr>
            <a:r>
              <a:rPr lang="en" sz="1600">
                <a:solidFill>
                  <a:schemeClr val="dk1"/>
                </a:solidFill>
              </a:rPr>
              <a:t>Rapidly changing external policies &amp; pressures</a:t>
            </a:r>
            <a:endParaRPr sz="1600">
              <a:solidFill>
                <a:schemeClr val="dk1"/>
              </a:solidFill>
            </a:endParaRPr>
          </a:p>
          <a:p>
            <a:pPr marL="0" lvl="0" indent="0" algn="l" rtl="0">
              <a:lnSpc>
                <a:spcPct val="115000"/>
              </a:lnSpc>
              <a:spcBef>
                <a:spcPts val="1200"/>
              </a:spcBef>
              <a:spcAft>
                <a:spcPts val="0"/>
              </a:spcAft>
              <a:buNone/>
            </a:pPr>
            <a:r>
              <a:rPr lang="en" sz="1600">
                <a:solidFill>
                  <a:schemeClr val="dk1"/>
                </a:solidFill>
              </a:rPr>
              <a:t>Local bureaucracy (or lack thereof)</a:t>
            </a:r>
            <a:endParaRPr sz="1600">
              <a:solidFill>
                <a:schemeClr val="dk1"/>
              </a:solidFill>
            </a:endParaRPr>
          </a:p>
          <a:p>
            <a:pPr marL="0" lvl="0" indent="0" algn="l" rtl="0">
              <a:lnSpc>
                <a:spcPct val="115000"/>
              </a:lnSpc>
              <a:spcBef>
                <a:spcPts val="1200"/>
              </a:spcBef>
              <a:spcAft>
                <a:spcPts val="0"/>
              </a:spcAft>
              <a:buNone/>
            </a:pPr>
            <a:r>
              <a:rPr lang="en" sz="1600">
                <a:solidFill>
                  <a:schemeClr val="dk1"/>
                </a:solidFill>
              </a:rPr>
              <a:t>Local training &amp; documentation</a:t>
            </a:r>
            <a:endParaRPr sz="1600">
              <a:solidFill>
                <a:schemeClr val="dk1"/>
              </a:solidFill>
            </a:endParaRPr>
          </a:p>
          <a:p>
            <a:pPr marL="0" lvl="0" indent="0" algn="l" rtl="0">
              <a:lnSpc>
                <a:spcPct val="115000"/>
              </a:lnSpc>
              <a:spcBef>
                <a:spcPts val="1200"/>
              </a:spcBef>
              <a:spcAft>
                <a:spcPts val="0"/>
              </a:spcAft>
              <a:buNone/>
            </a:pPr>
            <a:r>
              <a:rPr lang="en" sz="1600">
                <a:solidFill>
                  <a:schemeClr val="dk1"/>
                </a:solidFill>
              </a:rPr>
              <a:t>Local policy</a:t>
            </a:r>
            <a:endParaRPr sz="1600">
              <a:solidFill>
                <a:schemeClr val="dk1"/>
              </a:solidFill>
            </a:endParaRPr>
          </a:p>
          <a:p>
            <a:pPr marL="0" lvl="0" indent="0" algn="l" rtl="0">
              <a:lnSpc>
                <a:spcPct val="115000"/>
              </a:lnSpc>
              <a:spcBef>
                <a:spcPts val="1200"/>
              </a:spcBef>
              <a:spcAft>
                <a:spcPts val="0"/>
              </a:spcAft>
              <a:buNone/>
            </a:pPr>
            <a:r>
              <a:rPr lang="en" sz="1600">
                <a:solidFill>
                  <a:schemeClr val="dk1"/>
                </a:solidFill>
              </a:rPr>
              <a:t>Issues emerging from the intersections of research, compliance, &amp; IT</a:t>
            </a:r>
            <a:endParaRPr sz="1600">
              <a:solidFill>
                <a:schemeClr val="dk1"/>
              </a:solidFill>
            </a:endParaRPr>
          </a:p>
          <a:p>
            <a:pPr marL="0" lvl="0" indent="0" algn="l" rtl="0">
              <a:lnSpc>
                <a:spcPct val="115000"/>
              </a:lnSpc>
              <a:spcBef>
                <a:spcPts val="1200"/>
              </a:spcBef>
              <a:spcAft>
                <a:spcPts val="1200"/>
              </a:spcAft>
              <a:buNone/>
            </a:pPr>
            <a:r>
              <a:rPr lang="en" sz="1600">
                <a:solidFill>
                  <a:schemeClr val="dk1"/>
                </a:solidFill>
              </a:rPr>
              <a:t>Many unknown unknowns</a:t>
            </a:r>
            <a:endParaRPr sz="16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265500" y="1233175"/>
            <a:ext cx="4045200" cy="1482300"/>
          </a:xfrm>
        </p:spPr>
        <p:txBody>
          <a:bodyPr spcFirstLastPara="1" wrap="square" lIns="91425" tIns="91425" rIns="91425" bIns="91425" anchor="b" anchorCtr="0">
            <a:normAutofit/>
          </a:bodyPr>
          <a:lstStyle/>
          <a:p>
            <a:pPr marL="0" lvl="0" indent="0" rtl="0">
              <a:spcBef>
                <a:spcPts val="0"/>
              </a:spcBef>
              <a:spcAft>
                <a:spcPts val="0"/>
              </a:spcAft>
              <a:buNone/>
            </a:pPr>
            <a:r>
              <a:rPr lang="en"/>
              <a:t>Who is Responsible? </a:t>
            </a:r>
            <a:endParaRPr lang="en-US"/>
          </a:p>
        </p:txBody>
      </p:sp>
      <p:sp>
        <p:nvSpPr>
          <p:cNvPr id="98" name="Google Shape;98;p19"/>
          <p:cNvSpPr txBox="1">
            <a:spLocks noGrp="1"/>
          </p:cNvSpPr>
          <p:nvPr>
            <p:ph type="body" idx="2"/>
          </p:nvPr>
        </p:nvSpPr>
        <p:spPr>
          <a:xfrm>
            <a:off x="4939500" y="724075"/>
            <a:ext cx="3837000" cy="3695100"/>
          </a:xfrm>
        </p:spPr>
        <p:txBody>
          <a:bodyPr spcFirstLastPara="1" wrap="square" lIns="91425" tIns="91425" rIns="91425" bIns="91425" anchor="ctr" anchorCtr="0">
            <a:normAutofit/>
          </a:bodyPr>
          <a:lstStyle/>
          <a:p>
            <a:pPr marL="285750" indent="-285750"/>
            <a:r>
              <a:rPr lang="en-US" dirty="0">
                <a:solidFill>
                  <a:schemeClr val="tx1"/>
                </a:solidFill>
              </a:rPr>
              <a:t>Bureaucracy (or lack thereof) matters</a:t>
            </a:r>
          </a:p>
          <a:p>
            <a:pPr marL="285750" indent="-285750">
              <a:spcBef>
                <a:spcPts val="1200"/>
              </a:spcBef>
            </a:pPr>
            <a:r>
              <a:rPr lang="en-US" dirty="0">
                <a:solidFill>
                  <a:schemeClr val="tx1"/>
                </a:solidFill>
              </a:rPr>
              <a:t>Lots of people need to be involved but who is leading?</a:t>
            </a:r>
          </a:p>
          <a:p>
            <a:pPr marL="0" lvl="0" indent="0" rtl="0">
              <a:spcBef>
                <a:spcPts val="1200"/>
              </a:spcBef>
              <a:spcAft>
                <a:spcPts val="1200"/>
              </a:spcAft>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0"/>
          <p:cNvSpPr txBox="1">
            <a:spLocks noGrp="1"/>
          </p:cNvSpPr>
          <p:nvPr>
            <p:ph type="title"/>
          </p:nvPr>
        </p:nvSpPr>
        <p:spPr>
          <a:xfrm>
            <a:off x="265500" y="1233175"/>
            <a:ext cx="4045200" cy="1482300"/>
          </a:xfrm>
        </p:spPr>
        <p:txBody>
          <a:bodyPr spcFirstLastPara="1" wrap="square" lIns="91425" tIns="91425" rIns="91425" bIns="91425" anchor="b" anchorCtr="0">
            <a:normAutofit/>
          </a:bodyPr>
          <a:lstStyle/>
          <a:p>
            <a:pPr marL="0" lvl="0" indent="0" rtl="0">
              <a:spcBef>
                <a:spcPts val="0"/>
              </a:spcBef>
              <a:spcAft>
                <a:spcPts val="0"/>
              </a:spcAft>
              <a:buNone/>
            </a:pPr>
            <a:r>
              <a:rPr lang="en" dirty="0"/>
              <a:t>Dominance </a:t>
            </a:r>
            <a:br>
              <a:rPr lang="en" dirty="0"/>
            </a:br>
            <a:r>
              <a:rPr lang="en" dirty="0"/>
              <a:t>of IT</a:t>
            </a:r>
            <a:endParaRPr lang="en-US" dirty="0"/>
          </a:p>
        </p:txBody>
      </p:sp>
      <p:sp>
        <p:nvSpPr>
          <p:cNvPr id="104" name="Google Shape;104;p20"/>
          <p:cNvSpPr txBox="1">
            <a:spLocks noGrp="1"/>
          </p:cNvSpPr>
          <p:nvPr>
            <p:ph type="body" idx="2"/>
          </p:nvPr>
        </p:nvSpPr>
        <p:spPr>
          <a:xfrm>
            <a:off x="4939500" y="724075"/>
            <a:ext cx="3837000" cy="3695100"/>
          </a:xfrm>
        </p:spPr>
        <p:txBody>
          <a:bodyPr spcFirstLastPara="1" wrap="square" lIns="91425" tIns="91425" rIns="91425" bIns="91425" anchor="ctr" anchorCtr="0">
            <a:normAutofit/>
          </a:bodyPr>
          <a:lstStyle/>
          <a:p>
            <a:pPr marL="285750" indent="-285750">
              <a:spcAft>
                <a:spcPts val="1200"/>
              </a:spcAft>
            </a:pPr>
            <a:r>
              <a:rPr lang="en-US" dirty="0">
                <a:solidFill>
                  <a:schemeClr val="tx1"/>
                </a:solidFill>
              </a:rPr>
              <a:t>Potential conflict of risk management vs. sharing </a:t>
            </a:r>
          </a:p>
          <a:p>
            <a:pPr marL="285750" indent="-285750">
              <a:spcAft>
                <a:spcPts val="1200"/>
              </a:spcAft>
            </a:pPr>
            <a:r>
              <a:rPr lang="en-US" dirty="0">
                <a:solidFill>
                  <a:schemeClr val="tx1"/>
                </a:solidFill>
              </a:rPr>
              <a:t>Providing many of the central tools</a:t>
            </a:r>
          </a:p>
          <a:p>
            <a:pPr marL="285750" indent="-285750">
              <a:spcAft>
                <a:spcPts val="1200"/>
              </a:spcAft>
            </a:pPr>
            <a:r>
              <a:rPr lang="en-US" dirty="0">
                <a:solidFill>
                  <a:schemeClr val="tx1"/>
                </a:solidFill>
              </a:rPr>
              <a:t>Different perspective and understanding from researchers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Differentiating Governance by Data Domains</a:t>
            </a:r>
            <a:endParaRPr/>
          </a:p>
        </p:txBody>
      </p:sp>
      <p:sp>
        <p:nvSpPr>
          <p:cNvPr id="110" name="Google Shape;110;p21"/>
          <p:cNvSpPr txBox="1">
            <a:spLocks noGrp="1"/>
          </p:cNvSpPr>
          <p:nvPr>
            <p:ph type="body" idx="1"/>
          </p:nvPr>
        </p:nvSpPr>
        <p:spPr>
          <a:xfrm>
            <a:off x="311700" y="1152475"/>
            <a:ext cx="8520600" cy="3491400"/>
          </a:xfrm>
          <a:prstGeom prst="rect">
            <a:avLst/>
          </a:prstGeom>
        </p:spPr>
        <p:txBody>
          <a:bodyPr spcFirstLastPara="1" wrap="square" lIns="91425" tIns="91425" rIns="91425" bIns="91425" anchor="t" anchorCtr="0">
            <a:normAutofit/>
          </a:bodyPr>
          <a:lstStyle/>
          <a:p>
            <a:pPr marL="457200" lvl="0" indent="-342900" algn="l" rtl="0">
              <a:lnSpc>
                <a:spcPct val="130000"/>
              </a:lnSpc>
              <a:spcBef>
                <a:spcPts val="0"/>
              </a:spcBef>
              <a:spcAft>
                <a:spcPts val="0"/>
              </a:spcAft>
              <a:buClr>
                <a:schemeClr val="dk1"/>
              </a:buClr>
              <a:buSzPts val="1800"/>
              <a:buChar char="●"/>
            </a:pPr>
            <a:r>
              <a:rPr lang="en">
                <a:solidFill>
                  <a:schemeClr val="dk1"/>
                </a:solidFill>
              </a:rPr>
              <a:t>Develop a shared understanding of terminology (i.e., access vs. sharing)</a:t>
            </a:r>
            <a:endParaRPr>
              <a:solidFill>
                <a:schemeClr val="dk1"/>
              </a:solidFill>
            </a:endParaRPr>
          </a:p>
          <a:p>
            <a:pPr marL="457200" lvl="0" indent="-342900" algn="l" rtl="0">
              <a:lnSpc>
                <a:spcPct val="130000"/>
              </a:lnSpc>
              <a:spcBef>
                <a:spcPts val="0"/>
              </a:spcBef>
              <a:spcAft>
                <a:spcPts val="0"/>
              </a:spcAft>
              <a:buClr>
                <a:schemeClr val="dk1"/>
              </a:buClr>
              <a:buSzPts val="1800"/>
              <a:buChar char="●"/>
            </a:pPr>
            <a:r>
              <a:rPr lang="en">
                <a:solidFill>
                  <a:schemeClr val="dk1"/>
                </a:solidFill>
              </a:rPr>
              <a:t>Processes for vetting third-party systems and vendors do not always raise pertinent issues for research or speak the language of researchers</a:t>
            </a:r>
            <a:endParaRPr>
              <a:solidFill>
                <a:schemeClr val="dk1"/>
              </a:solidFill>
            </a:endParaRPr>
          </a:p>
          <a:p>
            <a:pPr marL="457200" lvl="0" indent="-342900" algn="l" rtl="0">
              <a:lnSpc>
                <a:spcPct val="130000"/>
              </a:lnSpc>
              <a:spcBef>
                <a:spcPts val="0"/>
              </a:spcBef>
              <a:spcAft>
                <a:spcPts val="0"/>
              </a:spcAft>
              <a:buClr>
                <a:schemeClr val="dk1"/>
              </a:buClr>
              <a:buSzPts val="1800"/>
              <a:buChar char="●"/>
            </a:pPr>
            <a:r>
              <a:rPr lang="en">
                <a:solidFill>
                  <a:schemeClr val="dk1"/>
                </a:solidFill>
              </a:rPr>
              <a:t>Timing of data governance processes does not always align with the pace and time frame of research</a:t>
            </a:r>
            <a:endParaRPr>
              <a:solidFill>
                <a:schemeClr val="dk1"/>
              </a:solidFill>
            </a:endParaRPr>
          </a:p>
          <a:p>
            <a:pPr marL="457200" lvl="0" indent="-342900" algn="l" rtl="0">
              <a:lnSpc>
                <a:spcPct val="130000"/>
              </a:lnSpc>
              <a:spcBef>
                <a:spcPts val="0"/>
              </a:spcBef>
              <a:spcAft>
                <a:spcPts val="0"/>
              </a:spcAft>
              <a:buClr>
                <a:schemeClr val="dk1"/>
              </a:buClr>
              <a:buSzPts val="1800"/>
              <a:buChar char="●"/>
            </a:pPr>
            <a:r>
              <a:rPr lang="en">
                <a:solidFill>
                  <a:schemeClr val="dk1"/>
                </a:solidFill>
              </a:rPr>
              <a:t>Issues emerging from overlapping regulatory requirements and policies present obstacles to formalizing institutional processes and ensuring consistency in executing these processes (high touch, time intensive)</a:t>
            </a:r>
            <a:endParaRPr>
              <a:solidFill>
                <a:schemeClr val="dk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1199</Words>
  <Application>Microsoft Office PowerPoint</Application>
  <PresentationFormat>On-screen Show (16:9)</PresentationFormat>
  <Paragraphs>110</Paragraphs>
  <Slides>10</Slides>
  <Notes>10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Arial</vt:lpstr>
      <vt:lpstr>Simple Light</vt:lpstr>
      <vt:lpstr>Expanding the Table:  The Role of Library Data Professionals in Data Governance @RDAP22</vt:lpstr>
      <vt:lpstr>Goals for Today</vt:lpstr>
      <vt:lpstr>The Role of Data Governance in Higher Ed </vt:lpstr>
      <vt:lpstr>Data governance is a shared responsibility</vt:lpstr>
      <vt:lpstr>Models at Our Institutions</vt:lpstr>
      <vt:lpstr>PowerPoint Presentation</vt:lpstr>
      <vt:lpstr>Who is Responsible? </vt:lpstr>
      <vt:lpstr>Dominance  of IT</vt:lpstr>
      <vt:lpstr>Differentiating Governance by Data Domains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Expanding the Table:  The Role of Library Data Professionals in Data Governance @RDAP22</dc:title>
  <dc:creator>Coates, Heather</dc:creator>
  <cp:lastModifiedBy>Coates, Heather</cp:lastModifiedBy>
  <cp:revision>2</cp:revision>
  <dcterms:modified xsi:type="dcterms:W3CDTF">2022-03-16T22:22:13Z</dcterms:modified>
</cp:coreProperties>
</file>