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2" r:id="rId47"/>
    <p:sldId id="303" r:id="rId48"/>
    <p:sldId id="304" r:id="rId49"/>
    <p:sldId id="305" r:id="rId50"/>
    <p:sldId id="307" r:id="rId51"/>
    <p:sldId id="308" r:id="rId52"/>
    <p:sldId id="309" r:id="rId53"/>
    <p:sldId id="310" r:id="rId54"/>
    <p:sldId id="311" r:id="rId55"/>
    <p:sldId id="312" r:id="rId56"/>
    <p:sldId id="313" r:id="rId57"/>
    <p:sldId id="314" r:id="rId58"/>
  </p:sldIdLst>
  <p:sldSz cx="9144000" cy="5143500" type="screen16x9"/>
  <p:notesSz cx="6858000" cy="9144000"/>
  <p:embeddedFontLst>
    <p:embeddedFont>
      <p:font typeface="Verdana" panose="020B0604030504040204" pitchFamily="34" charset="0"/>
      <p:regular r:id="rId60"/>
      <p:bold r:id="rId61"/>
      <p:italic r:id="rId62"/>
      <p:boldItalic r:id="rId63"/>
    </p:embeddedFont>
    <p:embeddedFont>
      <p:font typeface="Trebuchet MS" panose="020B0603020202020204" pitchFamily="34" charset="0"/>
      <p:regular r:id="rId64"/>
      <p:bold r:id="rId65"/>
      <p:italic r:id="rId66"/>
      <p:boldItalic r:id="rId67"/>
    </p:embeddedFont>
    <p:embeddedFont>
      <p:font typeface="Calibri" panose="020F0502020204030204" pitchFamily="34" charset="0"/>
      <p:regular r:id="rId68"/>
      <p:bold r:id="rId69"/>
      <p:italic r:id="rId70"/>
      <p:boldItalic r:id="rId7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F4E7D30-37E1-4009-A8D2-F599CD1354CC}">
  <a:tblStyle styleId="{3F4E7D30-37E1-4009-A8D2-F599CD1354CC}" styleName="Table_0"/>
  <a:tblStyle styleId="{8002018D-F50C-4234-8698-1E1C1526AF9A}" styleName="Table_1">
    <a:wholeTbl>
      <a:tcTxStyle b="off" i="off"/>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76" autoAdjust="0"/>
  </p:normalViewPr>
  <p:slideViewPr>
    <p:cSldViewPr snapToGrid="0" snapToObjects="1">
      <p:cViewPr varScale="1">
        <p:scale>
          <a:sx n="110" d="100"/>
          <a:sy n="110" d="100"/>
        </p:scale>
        <p:origin x="342" y="9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68"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100" b="0" i="0" u="none" strike="noStrike" cap="none">
                <a:solidFill>
                  <a:schemeClr val="dk1"/>
                </a:solidFill>
                <a:latin typeface="Arial"/>
                <a:ea typeface="Arial"/>
                <a:cs typeface="Arial"/>
                <a:sym typeface="Arial"/>
              </a:defRPr>
            </a:lvl2pPr>
            <a:lvl3pPr marL="914400" marR="0" lvl="2" indent="0" algn="l" rtl="0">
              <a:spcBef>
                <a:spcPts val="0"/>
              </a:spcBef>
              <a:buNone/>
              <a:defRPr sz="1100" b="0" i="0" u="none" strike="noStrike" cap="none">
                <a:solidFill>
                  <a:schemeClr val="dk1"/>
                </a:solidFill>
                <a:latin typeface="Arial"/>
                <a:ea typeface="Arial"/>
                <a:cs typeface="Arial"/>
                <a:sym typeface="Arial"/>
              </a:defRPr>
            </a:lvl3pPr>
            <a:lvl4pPr marL="1371600" marR="0" lvl="3" indent="0" algn="l" rtl="0">
              <a:spcBef>
                <a:spcPts val="0"/>
              </a:spcBef>
              <a:buNone/>
              <a:defRPr sz="1100" b="0" i="0" u="none" strike="noStrike" cap="none">
                <a:solidFill>
                  <a:schemeClr val="dk1"/>
                </a:solidFill>
                <a:latin typeface="Arial"/>
                <a:ea typeface="Arial"/>
                <a:cs typeface="Arial"/>
                <a:sym typeface="Arial"/>
              </a:defRPr>
            </a:lvl4pPr>
            <a:lvl5pPr marL="1828800" marR="0" lvl="4" indent="0" algn="l" rtl="0">
              <a:spcBef>
                <a:spcPts val="0"/>
              </a:spcBef>
              <a:buNone/>
              <a:defRPr sz="1100" b="0" i="0" u="none" strike="noStrike" cap="none">
                <a:solidFill>
                  <a:schemeClr val="dk1"/>
                </a:solidFill>
                <a:latin typeface="Arial"/>
                <a:ea typeface="Arial"/>
                <a:cs typeface="Arial"/>
                <a:sym typeface="Arial"/>
              </a:defRPr>
            </a:lvl5pPr>
            <a:lvl6pPr marL="2286000" marR="0" lvl="5" indent="0" algn="l" rtl="0">
              <a:spcBef>
                <a:spcPts val="0"/>
              </a:spcBef>
              <a:buNone/>
              <a:defRPr sz="1100" b="0" i="0" u="none" strike="noStrike" cap="none">
                <a:solidFill>
                  <a:schemeClr val="dk1"/>
                </a:solidFill>
                <a:latin typeface="Arial"/>
                <a:ea typeface="Arial"/>
                <a:cs typeface="Arial"/>
                <a:sym typeface="Arial"/>
              </a:defRPr>
            </a:lvl6pPr>
            <a:lvl7pPr marL="2743200" marR="0" lvl="6" indent="0" algn="l" rtl="0">
              <a:spcBef>
                <a:spcPts val="0"/>
              </a:spcBef>
              <a:buNone/>
              <a:defRPr sz="1100" b="0" i="0" u="none" strike="noStrike" cap="none">
                <a:solidFill>
                  <a:schemeClr val="dk1"/>
                </a:solidFill>
                <a:latin typeface="Arial"/>
                <a:ea typeface="Arial"/>
                <a:cs typeface="Arial"/>
                <a:sym typeface="Arial"/>
              </a:defRPr>
            </a:lvl7pPr>
            <a:lvl8pPr marL="3200400" marR="0" lvl="7" indent="0" algn="l" rtl="0">
              <a:spcBef>
                <a:spcPts val="0"/>
              </a:spcBef>
              <a:buNone/>
              <a:defRPr sz="1100" b="0" i="0" u="none" strike="noStrike" cap="none">
                <a:solidFill>
                  <a:schemeClr val="dk1"/>
                </a:solidFill>
                <a:latin typeface="Arial"/>
                <a:ea typeface="Arial"/>
                <a:cs typeface="Arial"/>
                <a:sym typeface="Arial"/>
              </a:defRPr>
            </a:lvl8pPr>
            <a:lvl9pPr marL="3657600" marR="0" lvl="8" indent="0" algn="l" rtl="0">
              <a:spcBef>
                <a:spcPts val="0"/>
              </a:spcBef>
              <a:buNone/>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4823023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luminafoundation.org/files/resources/a-better-higher-education-data.pdf"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hartnell.edu/sites/default/files/u770/intro_to_dashboards_in_higher_ed.pdf"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ommunityengagement.uncg.edu/"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cecollaboratory.com/" TargetMode="External"/><Relationship Id="rId4" Type="http://schemas.openxmlformats.org/officeDocument/2006/relationships/hyperlink" Target="http://treetopcommons.com/"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3" name="Shape 2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en" b="1"/>
              <a:t>ADD FRUIT ICONS AND FORMATTING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Shape 30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07" name="Shape 3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13" name="Shape 3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19" name="Shape 3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31" name="Shape 3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37" name="Shape 3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dk1"/>
              </a:buClr>
              <a:buSzPct val="25000"/>
              <a:buFont typeface="Arial"/>
              <a:buNone/>
            </a:pPr>
            <a:r>
              <a:rPr lang="en" b="1"/>
              <a:t>DOUBLECHECK GRAPHIC APPEARS</a:t>
            </a:r>
          </a:p>
          <a:p>
            <a:pPr marL="0" marR="0" lvl="0" indent="0" algn="l" rtl="0">
              <a:spcBef>
                <a:spcPts val="0"/>
              </a:spcBef>
              <a:spcAft>
                <a:spcPts val="0"/>
              </a:spcAft>
              <a:buClr>
                <a:schemeClr val="dk1"/>
              </a:buClr>
              <a:buSzPct val="25000"/>
              <a:buFont typeface="Arial"/>
              <a:buNone/>
            </a:pPr>
            <a:endParaRPr/>
          </a:p>
          <a:p>
            <a:pPr marL="0" marR="0" lvl="0" indent="0" algn="l" rtl="0">
              <a:spcBef>
                <a:spcPts val="0"/>
              </a:spcBef>
              <a:spcAft>
                <a:spcPts val="0"/>
              </a:spcAft>
              <a:buClr>
                <a:schemeClr val="dk1"/>
              </a:buClr>
              <a:buSzPct val="25000"/>
              <a:buFont typeface="Arial"/>
              <a:buNone/>
            </a:pPr>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Resource on metrics </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3"/>
              </a:rPr>
              <a:t>https://www.luminafoundation.org/files/resources/a-better-higher-education-data.pdf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Jeffery Seybert - KPIs - Metrics</a:t>
            </a:r>
          </a:p>
          <a:p>
            <a:pPr marL="0" marR="0" lvl="0" indent="0" algn="l" rtl="0">
              <a:spcBef>
                <a:spcPts val="0"/>
              </a:spcBef>
              <a:spcAft>
                <a:spcPts val="0"/>
              </a:spcAft>
              <a:buClr>
                <a:schemeClr val="hlink"/>
              </a:buClr>
              <a:buSzPct val="25000"/>
              <a:buFont typeface="Arial"/>
              <a:buNone/>
            </a:pPr>
            <a:r>
              <a:rPr lang="en" sz="1100" b="0" i="0" u="sng" strike="noStrike" cap="none">
                <a:solidFill>
                  <a:schemeClr val="hlink"/>
                </a:solidFill>
                <a:latin typeface="Arial"/>
                <a:ea typeface="Arial"/>
                <a:cs typeface="Arial"/>
                <a:sym typeface="Arial"/>
                <a:hlinkClick r:id="rId4"/>
              </a:rPr>
              <a:t>http://www.hartnell.edu/sites/default/files/u770/intro_to_dashboards_in_higher_ed.pdf</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1" name="Shape 36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HEATHER WILL RESIZE COMM IMAGE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endParaRPr sz="1100" b="1" i="0" u="none" strike="noStrike" cap="none">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8" name="Shape 36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HEATHER</a:t>
            </a: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rtl="0">
              <a:spcBef>
                <a:spcPts val="0"/>
              </a:spcBef>
              <a:buNone/>
            </a:pPr>
            <a:endParaRPr/>
          </a:p>
        </p:txBody>
      </p:sp>
      <p:sp>
        <p:nvSpPr>
          <p:cNvPr id="374" name="Shape 3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9" name="Shape 25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10 MINUTES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Hi Dan,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I'm disappointed I won't be able to join the class on Thursday, but so excited to see this project unfold.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Arial"/>
                <a:ea typeface="Arial"/>
                <a:cs typeface="Arial"/>
                <a:sym typeface="Arial"/>
              </a:rPr>
              <a:t>I have my M. A. in International Peace and Conflict Resolution from The School of International Service at American University, Washington, D. C. where I concentrated on design, monitoring and evaluation. </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Arial"/>
                <a:ea typeface="Arial"/>
                <a:cs typeface="Arial"/>
                <a:sym typeface="Arial"/>
              </a:rPr>
              <a:t>From 2005-2010, I worked as an evaluation consultant for an international conflict resolution NGO both in DC and in multiple countries in West and sub-Saharan Africa, for national and regional philanthropic foundations in the US, and for several local-level non-profits involved in Hurricane Katrina disaster recovery and other social issues. Since 2010, I've also worked with universities to improve the impact of their community engagement efforts through planning, tracking and assessment. </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Arial"/>
                <a:ea typeface="Arial"/>
                <a:cs typeface="Arial"/>
                <a:sym typeface="Arial"/>
              </a:rPr>
              <a:t>Disasters and violent conflicts, as well as chronic social issues, call for programmatic interventions. But through my work, I've seen that  without data those interventions can actually inflict damage, worsen conditions, and literally cost the lives of the people they set out to help. My work is to equip organizations with the evidence-based insights they need to make decisions that will get them closer to their laudable goals.</a:t>
            </a:r>
          </a:p>
          <a:p>
            <a:pPr marL="0" marR="0" lvl="0" indent="0" algn="l" rtl="0">
              <a:lnSpc>
                <a:spcPct val="115000"/>
              </a:lnSpc>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If you think it would be valuable, feel free to share with the class that I'm a NSSE cynic. I would advise universities to triangulate NSSE findings with other data before basing any decisions on them. But, as I said Friday, with as many resources as our institutions invest in this instrument, I'm eager to find ways for it to be of real value to them and to the field.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Thanks so much and good luck on Thursday!</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Heather</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On Mon, Aug 29, 2016 at 9:30 AM, Kristin Medlin &lt;kmedlin@treetopcommons.com&gt; wrote:</a:t>
            </a:r>
          </a:p>
          <a:p>
            <a:pPr marL="0" marR="0" lvl="0" indent="0" algn="l" rtl="0">
              <a:spcBef>
                <a:spcPts val="0"/>
              </a:spcBef>
              <a:spcAft>
                <a:spcPts val="0"/>
              </a:spcAft>
              <a:buClr>
                <a:schemeClr val="dk1"/>
              </a:buClr>
              <a:buSzPct val="25000"/>
              <a:buFont typeface="Verdana"/>
              <a:buNone/>
            </a:pPr>
            <a:r>
              <a:rPr lang="en" sz="1100" b="0" i="0" u="none" strike="noStrike" cap="none">
                <a:solidFill>
                  <a:schemeClr val="dk1"/>
                </a:solidFill>
                <a:latin typeface="Verdana"/>
                <a:ea typeface="Verdana"/>
                <a:cs typeface="Verdana"/>
                <a:sym typeface="Verdana"/>
              </a:rPr>
              <a:t>Hi Dan and all,</a:t>
            </a:r>
          </a:p>
          <a:p>
            <a:pPr marL="0" marR="0" lvl="0" indent="0" algn="l" rtl="0">
              <a:spcBef>
                <a:spcPts val="0"/>
              </a:spcBef>
              <a:spcAft>
                <a:spcPts val="0"/>
              </a:spcAft>
              <a:buClr>
                <a:schemeClr val="dk1"/>
              </a:buClr>
              <a:buSzPct val="25000"/>
              <a:buFont typeface="Verdana"/>
              <a:buNone/>
            </a:pPr>
            <a:r>
              <a:rPr lang="en" sz="1100" b="0" i="0" u="none" strike="noStrike" cap="none">
                <a:solidFill>
                  <a:schemeClr val="dk1"/>
                </a:solidFill>
                <a:latin typeface="Verdana"/>
                <a:ea typeface="Verdana"/>
                <a:cs typeface="Verdana"/>
                <a:sym typeface="Verdana"/>
              </a:rPr>
              <a:t> </a:t>
            </a:r>
          </a:p>
          <a:p>
            <a:pPr marL="0" marR="0" lvl="0" indent="0" algn="l" rtl="0">
              <a:spcBef>
                <a:spcPts val="0"/>
              </a:spcBef>
              <a:spcAft>
                <a:spcPts val="0"/>
              </a:spcAft>
              <a:buClr>
                <a:schemeClr val="dk1"/>
              </a:buClr>
              <a:buSzPct val="25000"/>
              <a:buFont typeface="Verdana"/>
              <a:buNone/>
            </a:pPr>
            <a:r>
              <a:rPr lang="en" sz="1100" b="0" i="0" u="none" strike="noStrike" cap="none">
                <a:solidFill>
                  <a:schemeClr val="dk1"/>
                </a:solidFill>
                <a:latin typeface="Verdana"/>
                <a:ea typeface="Verdana"/>
                <a:cs typeface="Verdana"/>
                <a:sym typeface="Verdana"/>
              </a:rPr>
              <a:t>Thanks for including us in this project! Unfortunately I will not be able to make the call on Thursday, so I am sending a few bullet points, as requested.</a:t>
            </a:r>
          </a:p>
          <a:p>
            <a:pPr marL="0" marR="0" lvl="0" indent="0" algn="l" rtl="0">
              <a:spcBef>
                <a:spcPts val="0"/>
              </a:spcBef>
              <a:spcAft>
                <a:spcPts val="0"/>
              </a:spcAft>
              <a:buClr>
                <a:schemeClr val="dk1"/>
              </a:buClr>
              <a:buSzPct val="25000"/>
              <a:buFont typeface="Verdana"/>
              <a:buNone/>
            </a:pPr>
            <a:r>
              <a:rPr lang="en" sz="1100" b="0" i="0" u="none" strike="noStrike" cap="none">
                <a:solidFill>
                  <a:schemeClr val="dk1"/>
                </a:solidFill>
                <a:latin typeface="Verdana"/>
                <a:ea typeface="Verdana"/>
                <a:cs typeface="Verdana"/>
                <a:sym typeface="Verdana"/>
              </a:rPr>
              <a:t> </a:t>
            </a:r>
          </a:p>
          <a:p>
            <a:pPr marL="0" marR="0" lvl="0" indent="0" algn="l" rtl="0">
              <a:spcBef>
                <a:spcPts val="0"/>
              </a:spcBef>
              <a:spcAft>
                <a:spcPts val="0"/>
              </a:spcAft>
              <a:buClr>
                <a:schemeClr val="dk1"/>
              </a:buClr>
              <a:buSzPct val="25000"/>
              <a:buFont typeface="Verdana"/>
              <a:buNone/>
            </a:pPr>
            <a:r>
              <a:rPr lang="en" sz="1100" b="0" i="0" u="none" strike="noStrike" cap="none">
                <a:solidFill>
                  <a:schemeClr val="dk1"/>
                </a:solidFill>
                <a:latin typeface="Verdana"/>
                <a:ea typeface="Verdana"/>
                <a:cs typeface="Verdana"/>
                <a:sym typeface="Verdana"/>
              </a:rPr>
              <a:t>Kristin Medlin, Assistant Director for Postsecondary Initiatives, Treetop Commons</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Verdana"/>
                <a:ea typeface="Verdana"/>
                <a:cs typeface="Verdana"/>
                <a:sym typeface="Verdana"/>
              </a:rPr>
              <a:t>Dual masters in educational research methods (focus on mixed methods and program evaluation) and public affairs (focus on nonprofit management and leadership).</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Verdana"/>
                <a:ea typeface="Verdana"/>
                <a:cs typeface="Verdana"/>
                <a:sym typeface="Verdana"/>
              </a:rPr>
              <a:t>Worked at the</a:t>
            </a:r>
            <a:r>
              <a:rPr lang="en" sz="1100" b="0" i="0" u="sng" strike="noStrike" cap="none">
                <a:solidFill>
                  <a:schemeClr val="hlink"/>
                </a:solidFill>
                <a:latin typeface="Verdana"/>
                <a:ea typeface="Verdana"/>
                <a:cs typeface="Verdana"/>
                <a:sym typeface="Verdana"/>
                <a:hlinkClick r:id="rId3"/>
              </a:rPr>
              <a:t> University of North Carolina at Greensboro</a:t>
            </a:r>
            <a:r>
              <a:rPr lang="en" sz="1100" b="0" i="0" u="none" strike="noStrike" cap="none">
                <a:solidFill>
                  <a:schemeClr val="dk1"/>
                </a:solidFill>
                <a:latin typeface="Verdana"/>
                <a:ea typeface="Verdana"/>
                <a:cs typeface="Verdana"/>
                <a:sym typeface="Verdana"/>
              </a:rPr>
              <a:t> for 5 years, where I led the collection, analysis, and dissemination of community-university engagement metrics. In collaboration with colleagues, invented the Collaboratory to centralize and track this data in a shareable way.</a:t>
            </a:r>
          </a:p>
          <a:p>
            <a:pPr marL="457200" marR="0" lvl="0" indent="-304800" algn="l" rtl="0">
              <a:lnSpc>
                <a:spcPct val="115000"/>
              </a:lnSpc>
              <a:spcBef>
                <a:spcPts val="0"/>
              </a:spcBef>
              <a:spcAft>
                <a:spcPts val="0"/>
              </a:spcAft>
              <a:buSzPct val="25000"/>
              <a:buNone/>
            </a:pPr>
            <a:r>
              <a:rPr lang="en" sz="1100" b="0" i="0" u="none" strike="noStrike" cap="none">
                <a:solidFill>
                  <a:schemeClr val="dk1"/>
                </a:solidFill>
                <a:latin typeface="Verdana"/>
                <a:ea typeface="Verdana"/>
                <a:cs typeface="Verdana"/>
                <a:sym typeface="Verdana"/>
              </a:rPr>
              <a:t>Currently work for</a:t>
            </a:r>
            <a:r>
              <a:rPr lang="en" sz="1100" b="0" i="0" u="sng" strike="noStrike" cap="none">
                <a:solidFill>
                  <a:schemeClr val="hlink"/>
                </a:solidFill>
                <a:latin typeface="Verdana"/>
                <a:ea typeface="Verdana"/>
                <a:cs typeface="Verdana"/>
                <a:sym typeface="Verdana"/>
                <a:hlinkClick r:id="rId4"/>
              </a:rPr>
              <a:t> Treetop Commons</a:t>
            </a:r>
            <a:r>
              <a:rPr lang="en" sz="1100" b="0" i="0" u="none" strike="noStrike" cap="none">
                <a:solidFill>
                  <a:schemeClr val="dk1"/>
                </a:solidFill>
                <a:latin typeface="Verdana"/>
                <a:ea typeface="Verdana"/>
                <a:cs typeface="Verdana"/>
                <a:sym typeface="Verdana"/>
              </a:rPr>
              <a:t>, a software company committed to building the </a:t>
            </a:r>
            <a:r>
              <a:rPr lang="en" sz="1100" b="1" i="0" u="sng" strike="noStrike" cap="none">
                <a:solidFill>
                  <a:schemeClr val="hlink"/>
                </a:solidFill>
                <a:latin typeface="Verdana"/>
                <a:ea typeface="Verdana"/>
                <a:cs typeface="Verdana"/>
                <a:sym typeface="Verdana"/>
                <a:hlinkClick r:id="rId5"/>
              </a:rPr>
              <a:t>Collaboratory</a:t>
            </a:r>
            <a:r>
              <a:rPr lang="en" sz="1100" b="1" i="0" u="none" strike="noStrike" cap="none">
                <a:solidFill>
                  <a:schemeClr val="dk1"/>
                </a:solidFill>
                <a:latin typeface="Verdana"/>
                <a:ea typeface="Verdana"/>
                <a:cs typeface="Verdana"/>
                <a:sym typeface="Verdana"/>
              </a:rPr>
              <a:t> </a:t>
            </a:r>
            <a:r>
              <a:rPr lang="en" sz="1100" b="0" i="0" u="none" strike="noStrike" cap="none">
                <a:solidFill>
                  <a:schemeClr val="dk1"/>
                </a:solidFill>
                <a:latin typeface="Verdana"/>
                <a:ea typeface="Verdana"/>
                <a:cs typeface="Verdana"/>
                <a:sym typeface="Verdana"/>
              </a:rPr>
              <a:t>on a shareable platform that other universities can use. Focus on data integrity, product development, and am currently leading plans for the development of a national research program utilizing Collaboratory data.</a:t>
            </a:r>
          </a:p>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381" name="Shape 38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394" name="Shape 3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01" name="Shape 401"/>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Calibri"/>
                <a:ea typeface="Calibri"/>
                <a:cs typeface="Calibri"/>
                <a:sym typeface="Calibri"/>
              </a:rPr>
              <a:t>Focus on Flow and major labels</a:t>
            </a:r>
          </a:p>
        </p:txBody>
      </p:sp>
      <p:sp>
        <p:nvSpPr>
          <p:cNvPr id="402" name="Shape 402"/>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23</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11" name="Shape 411"/>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412" name="Shape 412"/>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24</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Shape 41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20" name="Shape 420"/>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In its simplest form, a logic model is a graphic representation that shows the logical relationships between:</a:t>
            </a:r>
          </a:p>
          <a:p>
            <a:pPr marL="0" marR="0" lvl="0" indent="0" algn="l" rtl="0">
              <a:spcBef>
                <a:spcPts val="0"/>
              </a:spcBef>
              <a:buClr>
                <a:schemeClr val="dk1"/>
              </a:buClr>
              <a:buSzPct val="100000"/>
              <a:buFont typeface="Times New Roman"/>
              <a:buChar char="•"/>
            </a:pPr>
            <a:r>
              <a:rPr lang="en" sz="1200" b="0" i="0" u="none" strike="noStrike" cap="none">
                <a:solidFill>
                  <a:schemeClr val="dk1"/>
                </a:solidFill>
                <a:latin typeface="Times New Roman"/>
                <a:ea typeface="Times New Roman"/>
                <a:cs typeface="Times New Roman"/>
                <a:sym typeface="Times New Roman"/>
              </a:rPr>
              <a:t>The resources that go into the program – INPUTS</a:t>
            </a:r>
          </a:p>
          <a:p>
            <a:pPr marL="0" marR="0" lvl="0" indent="0" algn="l" rtl="0">
              <a:spcBef>
                <a:spcPts val="0"/>
              </a:spcBef>
              <a:buClr>
                <a:schemeClr val="dk1"/>
              </a:buClr>
              <a:buSzPct val="100000"/>
              <a:buFont typeface="Times New Roman"/>
              <a:buChar char="•"/>
            </a:pPr>
            <a:r>
              <a:rPr lang="en" sz="1200" b="0" i="0" u="none" strike="noStrike" cap="none">
                <a:solidFill>
                  <a:schemeClr val="dk1"/>
                </a:solidFill>
                <a:latin typeface="Times New Roman"/>
                <a:ea typeface="Times New Roman"/>
                <a:cs typeface="Times New Roman"/>
                <a:sym typeface="Times New Roman"/>
              </a:rPr>
              <a:t>The activities the program undertakes – OUTPUTS</a:t>
            </a:r>
          </a:p>
          <a:p>
            <a:pPr marL="0" marR="0" lvl="0" indent="0" algn="l" rtl="0">
              <a:spcBef>
                <a:spcPts val="0"/>
              </a:spcBef>
              <a:buClr>
                <a:schemeClr val="dk1"/>
              </a:buClr>
              <a:buSzPct val="100000"/>
              <a:buFont typeface="Times New Roman"/>
              <a:buChar char="•"/>
            </a:pPr>
            <a:r>
              <a:rPr lang="en" sz="1200" b="0" i="0" u="none" strike="noStrike" cap="none">
                <a:solidFill>
                  <a:schemeClr val="dk1"/>
                </a:solidFill>
                <a:latin typeface="Times New Roman"/>
                <a:ea typeface="Times New Roman"/>
                <a:cs typeface="Times New Roman"/>
                <a:sym typeface="Times New Roman"/>
              </a:rPr>
              <a:t>The changes or benefits that result – OUTCOMES </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421" name="Shape 421"/>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25</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Shape 4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38" name="Shape 438"/>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Calibri"/>
                <a:ea typeface="Calibri"/>
                <a:cs typeface="Calibri"/>
                <a:sym typeface="Calibri"/>
              </a:rPr>
              <a:t>Our focus is usually on activities – where it needs to be. </a:t>
            </a:r>
          </a:p>
          <a:p>
            <a:pPr marL="0" marR="0" lvl="0" indent="0" algn="l" rtl="0">
              <a:spcBef>
                <a:spcPts val="0"/>
              </a:spcBef>
              <a:buSzPct val="25000"/>
              <a:buNone/>
            </a:pPr>
            <a:r>
              <a:rPr lang="en" sz="1200" b="0" i="0" u="none" strike="noStrike" cap="none">
                <a:solidFill>
                  <a:schemeClr val="dk1"/>
                </a:solidFill>
                <a:latin typeface="Calibri"/>
                <a:ea typeface="Calibri"/>
                <a:cs typeface="Calibri"/>
                <a:sym typeface="Calibri"/>
              </a:rPr>
              <a:t>Logic models are the opportunity to ground yourself in the outcome so the activity will manifest out of the desired outcome.</a:t>
            </a:r>
            <a:br>
              <a:rPr lang="en" sz="1200" b="0" i="0" u="none" strike="noStrike" cap="none">
                <a:solidFill>
                  <a:schemeClr val="dk1"/>
                </a:solidFill>
                <a:latin typeface="Calibri"/>
                <a:ea typeface="Calibri"/>
                <a:cs typeface="Calibri"/>
                <a:sym typeface="Calibri"/>
              </a:rPr>
            </a:br>
            <a:endParaRPr lang="en" sz="1200" b="0" i="0" u="none" strike="noStrike" cap="none">
              <a:solidFill>
                <a:schemeClr val="dk1"/>
              </a:solidFill>
              <a:latin typeface="Calibri"/>
              <a:ea typeface="Calibri"/>
              <a:cs typeface="Calibri"/>
              <a:sym typeface="Calibri"/>
            </a:endParaRPr>
          </a:p>
        </p:txBody>
      </p:sp>
      <p:sp>
        <p:nvSpPr>
          <p:cNvPr id="439" name="Shape 439"/>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26</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Shape 4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56" name="Shape 456"/>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Calibri"/>
                <a:ea typeface="Calibri"/>
                <a:cs typeface="Calibri"/>
                <a:sym typeface="Calibri"/>
              </a:rPr>
              <a:t>Our focus is usually on activities – where it needs to be. </a:t>
            </a:r>
          </a:p>
          <a:p>
            <a:pPr marL="0" marR="0" lvl="0" indent="0" algn="l" rtl="0">
              <a:spcBef>
                <a:spcPts val="0"/>
              </a:spcBef>
              <a:buSzPct val="25000"/>
              <a:buNone/>
            </a:pPr>
            <a:r>
              <a:rPr lang="en" sz="1200" b="0" i="0" u="none" strike="noStrike" cap="none">
                <a:solidFill>
                  <a:schemeClr val="dk1"/>
                </a:solidFill>
                <a:latin typeface="Calibri"/>
                <a:ea typeface="Calibri"/>
                <a:cs typeface="Calibri"/>
                <a:sym typeface="Calibri"/>
              </a:rPr>
              <a:t>Logic models are the opportunity to ground yourself in the outcome so the activity will manifest out of the desired outcome.</a:t>
            </a:r>
            <a:br>
              <a:rPr lang="en" sz="1200" b="0" i="0" u="none" strike="noStrike" cap="none">
                <a:solidFill>
                  <a:schemeClr val="dk1"/>
                </a:solidFill>
                <a:latin typeface="Calibri"/>
                <a:ea typeface="Calibri"/>
                <a:cs typeface="Calibri"/>
                <a:sym typeface="Calibri"/>
              </a:rPr>
            </a:br>
            <a:endParaRPr lang="en" sz="1200" b="0" i="0" u="none" strike="noStrike" cap="none">
              <a:solidFill>
                <a:schemeClr val="dk1"/>
              </a:solidFill>
              <a:latin typeface="Calibri"/>
              <a:ea typeface="Calibri"/>
              <a:cs typeface="Calibri"/>
              <a:sym typeface="Calibri"/>
            </a:endParaRPr>
          </a:p>
        </p:txBody>
      </p:sp>
      <p:sp>
        <p:nvSpPr>
          <p:cNvPr id="457" name="Shape 457"/>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27</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Shape 4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75" name="Shape 475"/>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How many of us have had a headache at one time or another?  (headache – SITUATION)</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What do we do?  Our experience may be that certain pills help</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So, we need to get the pills (INPUTS), </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Then we take the pills (OUTPUTS)</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As a consequence, our headache goes away and we feel better. (OUTCOME)</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Number of embedded assumption:  assumes that we can find/get the needed pills; that we take the pills as prescribed; that the pills lead to improvement – not a stomach ache or other negative side effect.  All programs have such assumptions – often the basis for failure or less than expected results</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But, you can see the logic of the diagram and the end results – the impact that is expected. What really matters isn’t whether we get the pills and take the pills, but whether we feel better as a result</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476" name="Shape 476"/>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28</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Shape 50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06" name="Shape 506"/>
          <p:cNvSpPr txBox="1">
            <a:spLocks noGrp="1"/>
          </p:cNvSpPr>
          <p:nvPr>
            <p:ph type="body" idx="1"/>
          </p:nvPr>
        </p:nvSpPr>
        <p:spPr>
          <a:xfrm>
            <a:off x="685800" y="4400549"/>
            <a:ext cx="5486400" cy="3600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Try hunger, cold, in a rut</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How many of us have had a headache at one time or another?  (headache – SITUATION)</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What do we do?  Our experience may be that certain pills help</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So, we need to get the pills (INPUTS), </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Then we take the pills (OUTPUTS)</a:t>
            </a: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As a consequence, our headache goes away and we feel better. (OUTCOME)</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Number of embedded assumption:  assumes that we can find/get the needed pills; that we take the pills as prescribed; that the pills lead to improvement – not a stomach ache or other negative side effect.  All programs have such assumptions – often the basis for failure or less than expected results</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 sz="1200" b="0" i="0" u="none" strike="noStrike" cap="none">
                <a:solidFill>
                  <a:schemeClr val="dk1"/>
                </a:solidFill>
                <a:latin typeface="Times New Roman"/>
                <a:ea typeface="Times New Roman"/>
                <a:cs typeface="Times New Roman"/>
                <a:sym typeface="Times New Roman"/>
              </a:rPr>
              <a:t>But, you can see the logic of the diagram and the end results – the impact that is expected. What really matters isn’t whether we get the pills and take the pills, but whether we feel better as a result</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507" name="Shape 507"/>
          <p:cNvSpPr txBox="1">
            <a:spLocks noGrp="1"/>
          </p:cNvSpPr>
          <p:nvPr>
            <p:ph type="sldNum" idx="12"/>
          </p:nvPr>
        </p:nvSpPr>
        <p:spPr>
          <a:xfrm>
            <a:off x="3884612" y="8685213"/>
            <a:ext cx="2971800" cy="4587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a:solidFill>
                  <a:schemeClr val="dk1"/>
                </a:solidFill>
                <a:latin typeface="Calibri"/>
                <a:ea typeface="Calibri"/>
                <a:cs typeface="Calibri"/>
                <a:sym typeface="Calibri"/>
              </a:rPr>
              <a:t>29</a:t>
            </a:fld>
            <a:endParaRPr lang="en"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5" name="Shape 26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10 MINUTES | AMANDA</a:t>
            </a:r>
          </a:p>
          <a:p>
            <a:pPr marL="0" marR="0" lvl="0" indent="0" algn="l" rtl="0">
              <a:spcBef>
                <a:spcPts val="0"/>
              </a:spcBef>
              <a:buClr>
                <a:schemeClr val="dk1"/>
              </a:buClr>
              <a:buSzPct val="25000"/>
              <a:buFont typeface="Arial"/>
              <a:buNone/>
            </a:pPr>
            <a:endParaRPr/>
          </a:p>
          <a:p>
            <a:pPr marL="0" marR="0" lvl="0" indent="0" algn="l" rtl="0">
              <a:spcBef>
                <a:spcPts val="0"/>
              </a:spcBef>
              <a:buClr>
                <a:schemeClr val="dk1"/>
              </a:buClr>
              <a:buSzPct val="25000"/>
              <a:buFont typeface="Arial"/>
              <a:buNone/>
            </a:pPr>
            <a:r>
              <a:rPr lang="en"/>
              <a:t>Do you have systems?  Do you need to improve a system?  Or are you starting from scratch?</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Shape 533"/>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534" name="Shape 53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Shape 541"/>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542" name="Shape 5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Shape 548"/>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549" name="Shape 5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Shape 557"/>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a:spcBef>
                <a:spcPts val="0"/>
              </a:spcBef>
              <a:buNone/>
            </a:pPr>
            <a:endParaRPr/>
          </a:p>
        </p:txBody>
      </p:sp>
      <p:sp>
        <p:nvSpPr>
          <p:cNvPr id="558" name="Shape 55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Shape 564"/>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rtl="0">
              <a:spcBef>
                <a:spcPts val="0"/>
              </a:spcBef>
              <a:buNone/>
            </a:pPr>
            <a:endParaRPr/>
          </a:p>
        </p:txBody>
      </p:sp>
      <p:sp>
        <p:nvSpPr>
          <p:cNvPr id="565" name="Shape 5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Shape 571"/>
          <p:cNvSpPr txBox="1">
            <a:spLocks noGrp="1"/>
          </p:cNvSpPr>
          <p:nvPr>
            <p:ph type="body" idx="1"/>
          </p:nvPr>
        </p:nvSpPr>
        <p:spPr>
          <a:xfrm>
            <a:off x="685800" y="4400549"/>
            <a:ext cx="5486400" cy="3600300"/>
          </a:xfrm>
          <a:prstGeom prst="rect">
            <a:avLst/>
          </a:prstGeom>
        </p:spPr>
        <p:txBody>
          <a:bodyPr lIns="91425" tIns="91425" rIns="91425" bIns="91425" anchor="t" anchorCtr="0">
            <a:noAutofit/>
          </a:bodyPr>
          <a:lstStyle/>
          <a:p>
            <a:pPr lvl="0" rtl="0">
              <a:spcBef>
                <a:spcPts val="0"/>
              </a:spcBef>
              <a:buNone/>
            </a:pPr>
            <a:endParaRPr/>
          </a:p>
        </p:txBody>
      </p:sp>
      <p:sp>
        <p:nvSpPr>
          <p:cNvPr id="572" name="Shape 5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Shape 5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79" name="Shape 57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Shape 5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5" name="Shape 58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Shape 5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94" name="Shape 59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Shape 5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0" name="Shape 60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1" i="0" u="none" strike="noStrike" cap="none">
                <a:solidFill>
                  <a:schemeClr val="dk1"/>
                </a:solidFill>
                <a:latin typeface="Arial"/>
                <a:ea typeface="Arial"/>
                <a:cs typeface="Arial"/>
                <a:sym typeface="Arial"/>
              </a:rPr>
              <a:t>Add animation to each cell</a:t>
            </a:r>
          </a:p>
          <a:p>
            <a:pPr marL="0" marR="0" lvl="0" indent="0" algn="l" rtl="0">
              <a:spcBef>
                <a:spcPts val="0"/>
              </a:spcBef>
              <a:spcAft>
                <a:spcPts val="0"/>
              </a:spcAft>
              <a:buClr>
                <a:schemeClr val="dk1"/>
              </a:buClr>
              <a:buSzPct val="25000"/>
              <a:buFont typeface="Arial"/>
              <a:buNone/>
            </a:pPr>
            <a:endParaRPr sz="1100" b="1"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Here is our activity - we’ve talked about at IUPUI; good process for you to think about w/our campuses when you leave today. Let’s take the example of CBL.</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Q1: how do you determine what’s in and what’s out as it relates to CBL courses?</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Raise dialogue about SVL, other designations, grey area in internships, etc. (continuum); address definitional challenges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Q2: What story do you need to tell about CBL courses?</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Prompt: </a:t>
            </a:r>
            <a:r>
              <a:rPr lang="en" sz="1200" b="0" i="0" u="none" strike="noStrike" cap="none">
                <a:solidFill>
                  <a:schemeClr val="dk1"/>
                </a:solidFill>
                <a:latin typeface="Calibri"/>
                <a:ea typeface="Calibri"/>
                <a:cs typeface="Calibri"/>
                <a:sym typeface="Calibri"/>
              </a:rPr>
              <a:t>Who is doing the work (e.g., adjuncts, lecturers, tenured faculty) and begin to ask why/why not?</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Q3: If you need to know where SL is throughout your curriculum, what data points do you need?</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Prompt: You need categories and classifications (rank/status of instructors of record - decide which are important (it’s not that easy!); connections to demographic information about them)</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If you need to if SL is a HIP, what how would you determine the fidelity (”good”, consistent, standardized, objective ---measurable) of SL as a HIP (Taxonomy; identify and embed common indicators across all SL classes that reflect your key questions/priorities)? [challenge we typically face now, in the absence of a data framework, is being proactive rather than reactive]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Skipping over the source of this data right now - we’ll assume that you don’t have access to it right now. It’s likely that you don’t know what you need to know or WHY you need to know it. If you can understand these, then you can go back later and find out WHERE that data lives.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Q4: Metrics/performance indicators</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You have to be careful about how they get framed and how they get used. Is $$ tied to this? If you can’t demonstrate ‘good’ or improvement</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Who sets the priorities? Are they longterm? Good for the institution/ your department?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Does it matter??? Often statements that live outside of context and therefore hard to interpret. They aren’t meant to be interpreted --- just a goal/motivational</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Often times is the REACTIVE...if you waste all of your time on gather data to suffice a metric, you won’t get to the usefulness of assessment for improving practice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Q5: this column could and should technically be one of the first 2 columns. </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Distinctiveness between column 2 and 6---</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We want to show evidence of something in column 2. -- internally, what do I care about</a:t>
            </a: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What do others care about/need to know? Being a good steward/partner in data collection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Shape 6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11" name="Shape 611"/>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Shape 6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17" name="Shape 617"/>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dirty="0">
                <a:latin typeface="Proxima Nova"/>
                <a:ea typeface="Proxima Nova"/>
                <a:cs typeface="Proxima Nova"/>
                <a:sym typeface="Proxima Nova"/>
              </a:rPr>
              <a:t>Over the last two hours, we’ve discussed how to understand our campus contexts, and we’ve thought about what data would be useful to our various assessment needs. To close out the precon, we want to share some strategies to mobilize successful assessment initiatives. Or, in short, everyone’s favorite question… “HOW DO I GET YOU TO GIVE ME THE DATA?”</a:t>
            </a:r>
          </a:p>
          <a:p>
            <a:pPr marL="0" marR="0" lvl="0" indent="0" algn="l" rtl="0">
              <a:spcBef>
                <a:spcPts val="0"/>
              </a:spcBef>
              <a:buClr>
                <a:schemeClr val="dk1"/>
              </a:buClr>
              <a:buSzPct val="25000"/>
              <a:buFont typeface="Arial"/>
              <a:buNone/>
            </a:pPr>
            <a:endParaRPr dirty="0">
              <a:latin typeface="Proxima Nova"/>
              <a:ea typeface="Proxima Nova"/>
              <a:cs typeface="Proxima Nova"/>
              <a:sym typeface="Proxima Nova"/>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Shape 6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3" name="Shape 62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lvl="0" rtl="0">
              <a:spcBef>
                <a:spcPts val="0"/>
              </a:spcBef>
              <a:buNone/>
            </a:pPr>
            <a:r>
              <a:rPr lang="en" b="1" dirty="0">
                <a:latin typeface="Calibri"/>
                <a:ea typeface="Calibri"/>
                <a:cs typeface="Calibri"/>
                <a:sym typeface="Calibri"/>
              </a:rPr>
              <a:t>10 MINUTES? Let participants speak out in large group.</a:t>
            </a:r>
          </a:p>
          <a:p>
            <a:pPr lvl="0" rtl="0">
              <a:spcBef>
                <a:spcPts val="0"/>
              </a:spcBef>
              <a:buNone/>
            </a:pPr>
            <a:endParaRPr dirty="0">
              <a:latin typeface="Calibri"/>
              <a:ea typeface="Calibri"/>
              <a:cs typeface="Calibri"/>
              <a:sym typeface="Calibri"/>
            </a:endParaRPr>
          </a:p>
          <a:p>
            <a:pPr marL="457200" lvl="0" indent="-292100" rtl="0">
              <a:spcBef>
                <a:spcPts val="0"/>
              </a:spcBef>
              <a:buClr>
                <a:schemeClr val="dk1"/>
              </a:buClr>
              <a:buSzPct val="90909"/>
              <a:buChar char="●"/>
            </a:pPr>
            <a:r>
              <a:rPr lang="en" i="1" dirty="0">
                <a:latin typeface="Calibri"/>
                <a:ea typeface="Calibri"/>
                <a:cs typeface="Calibri"/>
                <a:sym typeface="Calibri"/>
              </a:rPr>
              <a:t>What did you think about over lunch?? :)  What did you EAT for lunch? :-)</a:t>
            </a:r>
          </a:p>
          <a:p>
            <a:pPr marL="457200" lvl="0" indent="-292100" rtl="0">
              <a:spcBef>
                <a:spcPts val="0"/>
              </a:spcBef>
              <a:buClr>
                <a:schemeClr val="dk1"/>
              </a:buClr>
              <a:buSzPct val="90909"/>
              <a:buChar char="●"/>
            </a:pPr>
            <a:r>
              <a:rPr lang="en" i="1" dirty="0">
                <a:latin typeface="Calibri"/>
                <a:ea typeface="Calibri"/>
                <a:cs typeface="Calibri"/>
                <a:sym typeface="Calibri"/>
              </a:rPr>
              <a:t>how is this different than the way you have been thinking about data? Any anticipated challenges? How can we support each other?</a:t>
            </a:r>
          </a:p>
          <a:p>
            <a:pPr lvl="0" rtl="0">
              <a:spcBef>
                <a:spcPts val="0"/>
              </a:spcBef>
              <a:buNone/>
            </a:pPr>
            <a:endParaRPr i="1" dirty="0">
              <a:latin typeface="Calibri"/>
              <a:ea typeface="Calibri"/>
              <a:cs typeface="Calibri"/>
              <a:sym typeface="Calibri"/>
            </a:endParaRPr>
          </a:p>
          <a:p>
            <a:pPr lvl="0" rtl="0">
              <a:spcBef>
                <a:spcPts val="0"/>
              </a:spcBef>
              <a:buNone/>
            </a:pPr>
            <a:r>
              <a:rPr lang="en" dirty="0">
                <a:latin typeface="Calibri"/>
                <a:ea typeface="Calibri"/>
                <a:cs typeface="Calibri"/>
                <a:sym typeface="Calibri"/>
              </a:rPr>
              <a:t>What I love about all the people present in the room right now is that we are half community engagement people, half assessment people. How can we be learning from each other? How can we be sharing, helping increase understanding?</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Shape 6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9" name="Shape 629"/>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lnSpc>
                <a:spcPct val="115000"/>
              </a:lnSpc>
              <a:spcBef>
                <a:spcPts val="0"/>
              </a:spcBef>
              <a:spcAft>
                <a:spcPts val="0"/>
              </a:spcAft>
              <a:buClr>
                <a:schemeClr val="dk1"/>
              </a:buClr>
              <a:buSzPct val="25000"/>
              <a:buFont typeface="Calibri"/>
              <a:buNone/>
            </a:pPr>
            <a:r>
              <a:rPr lang="en" sz="1000" b="1" dirty="0">
                <a:latin typeface="Proxima Nova"/>
                <a:ea typeface="Proxima Nova"/>
                <a:cs typeface="Proxima Nova"/>
                <a:sym typeface="Proxima Nova"/>
              </a:rPr>
              <a:t>For me, the takeaway of this work over the last few years has been a shift in how to approach data collection and the process. </a:t>
            </a:r>
          </a:p>
          <a:p>
            <a:pPr marL="0" marR="0" lvl="0" indent="0" algn="l" rtl="0">
              <a:lnSpc>
                <a:spcPct val="115000"/>
              </a:lnSpc>
              <a:spcBef>
                <a:spcPts val="0"/>
              </a:spcBef>
              <a:spcAft>
                <a:spcPts val="0"/>
              </a:spcAft>
              <a:buClr>
                <a:schemeClr val="dk1"/>
              </a:buClr>
              <a:buSzPct val="25000"/>
              <a:buFont typeface="Calibri"/>
              <a:buNone/>
            </a:pPr>
            <a:endParaRPr sz="1000" b="1" dirty="0">
              <a:latin typeface="Proxima Nova"/>
              <a:ea typeface="Proxima Nova"/>
              <a:cs typeface="Proxima Nova"/>
              <a:sym typeface="Proxima Nova"/>
            </a:endParaRPr>
          </a:p>
          <a:p>
            <a:pPr marL="0" marR="0" lvl="0" indent="0" algn="l" rtl="0">
              <a:lnSpc>
                <a:spcPct val="115000"/>
              </a:lnSpc>
              <a:spcBef>
                <a:spcPts val="0"/>
              </a:spcBef>
              <a:spcAft>
                <a:spcPts val="0"/>
              </a:spcAft>
              <a:buClr>
                <a:schemeClr val="dk1"/>
              </a:buClr>
              <a:buSzPct val="25000"/>
              <a:buFont typeface="Calibri"/>
              <a:buNone/>
            </a:pPr>
            <a:endParaRPr sz="1000" dirty="0">
              <a:latin typeface="Proxima Nova"/>
              <a:ea typeface="Proxima Nova"/>
              <a:cs typeface="Proxima Nova"/>
              <a:sym typeface="Proxima Nova"/>
            </a:endParaRPr>
          </a:p>
          <a:p>
            <a:pPr lvl="0" rtl="0">
              <a:lnSpc>
                <a:spcPct val="115000"/>
              </a:lnSpc>
              <a:spcBef>
                <a:spcPts val="0"/>
              </a:spcBef>
              <a:buClr>
                <a:schemeClr val="dk1"/>
              </a:buClr>
              <a:buSzPct val="110000"/>
              <a:buFont typeface="Arial"/>
              <a:buNone/>
            </a:pPr>
            <a:r>
              <a:rPr lang="en" sz="1000" b="1" dirty="0">
                <a:latin typeface="Proxima Nova"/>
                <a:ea typeface="Proxima Nova"/>
                <a:cs typeface="Proxima Nova"/>
                <a:sym typeface="Proxima Nova"/>
              </a:rPr>
              <a:t>Utilization-Focused Evaluation (UFE):</a:t>
            </a:r>
            <a:r>
              <a:rPr lang="en" sz="1000" dirty="0">
                <a:latin typeface="Proxima Nova"/>
                <a:ea typeface="Proxima Nova"/>
                <a:cs typeface="Proxima Nova"/>
                <a:sym typeface="Proxima Nova"/>
              </a:rPr>
              <a:t> </a:t>
            </a:r>
          </a:p>
          <a:p>
            <a:pPr lvl="0" rtl="0">
              <a:lnSpc>
                <a:spcPct val="115000"/>
              </a:lnSpc>
              <a:spcBef>
                <a:spcPts val="0"/>
              </a:spcBef>
              <a:buClr>
                <a:schemeClr val="dk1"/>
              </a:buClr>
              <a:buSzPct val="110000"/>
              <a:buFont typeface="Arial"/>
              <a:buNone/>
            </a:pPr>
            <a:r>
              <a:rPr lang="en" sz="1000" dirty="0">
                <a:latin typeface="Proxima Nova"/>
                <a:ea typeface="Proxima Nova"/>
                <a:cs typeface="Proxima Nova"/>
                <a:sym typeface="Proxima Nova"/>
              </a:rPr>
              <a:t>developed by Michael Quinn Patton, is an approach based on the principle that an evaluation should be judged on its usefulness to its intended users.  Therefore evaluations should be planned and conducted in ways that enhance the likely utilization of both </a:t>
            </a:r>
            <a:r>
              <a:rPr lang="en" sz="1000" u="sng" dirty="0">
                <a:latin typeface="Proxima Nova"/>
                <a:ea typeface="Proxima Nova"/>
                <a:cs typeface="Proxima Nova"/>
                <a:sym typeface="Proxima Nova"/>
              </a:rPr>
              <a:t>the findings</a:t>
            </a:r>
            <a:r>
              <a:rPr lang="en" sz="1000" dirty="0">
                <a:latin typeface="Proxima Nova"/>
                <a:ea typeface="Proxima Nova"/>
                <a:cs typeface="Proxima Nova"/>
                <a:sym typeface="Proxima Nova"/>
              </a:rPr>
              <a:t> and of</a:t>
            </a:r>
            <a:r>
              <a:rPr lang="en" sz="1000" u="sng" dirty="0">
                <a:latin typeface="Proxima Nova"/>
                <a:ea typeface="Proxima Nova"/>
                <a:cs typeface="Proxima Nova"/>
                <a:sym typeface="Proxima Nova"/>
              </a:rPr>
              <a:t> the process itself</a:t>
            </a:r>
            <a:r>
              <a:rPr lang="en" sz="1000" dirty="0">
                <a:latin typeface="Proxima Nova"/>
                <a:ea typeface="Proxima Nova"/>
                <a:cs typeface="Proxima Nova"/>
                <a:sym typeface="Proxima Nova"/>
              </a:rPr>
              <a:t> to inform decisions and improve performance. </a:t>
            </a:r>
            <a:r>
              <a:rPr lang="en" sz="1000" b="1" dirty="0">
                <a:latin typeface="Proxima Nova"/>
                <a:ea typeface="Proxima Nova"/>
                <a:cs typeface="Proxima Nova"/>
                <a:sym typeface="Proxima Nova"/>
              </a:rPr>
              <a:t>How many of us feel like our data collection initiatives meet this criterion??</a:t>
            </a:r>
          </a:p>
          <a:p>
            <a:pPr lvl="0" rtl="0">
              <a:lnSpc>
                <a:spcPct val="115000"/>
              </a:lnSpc>
              <a:spcBef>
                <a:spcPts val="0"/>
              </a:spcBef>
              <a:buClr>
                <a:schemeClr val="dk1"/>
              </a:buClr>
              <a:buSzPct val="110000"/>
              <a:buFont typeface="Arial"/>
              <a:buNone/>
            </a:pPr>
            <a:r>
              <a:rPr lang="en" sz="1000" dirty="0">
                <a:latin typeface="Proxima Nova"/>
                <a:ea typeface="Proxima Nova"/>
                <a:cs typeface="Proxima Nova"/>
                <a:sym typeface="Proxima Nova"/>
              </a:rPr>
              <a:t> The evaluator’s job is not to make decisions independently of the intended users, but rather </a:t>
            </a:r>
            <a:r>
              <a:rPr lang="en" sz="1000" u="sng" dirty="0">
                <a:latin typeface="Proxima Nova"/>
                <a:ea typeface="Proxima Nova"/>
                <a:cs typeface="Proxima Nova"/>
                <a:sym typeface="Proxima Nova"/>
              </a:rPr>
              <a:t>to facilitate decision making </a:t>
            </a:r>
            <a:r>
              <a:rPr lang="en" sz="1000" dirty="0">
                <a:latin typeface="Proxima Nova"/>
                <a:ea typeface="Proxima Nova"/>
                <a:cs typeface="Proxima Nova"/>
                <a:sym typeface="Proxima Nova"/>
              </a:rPr>
              <a:t>amongst the people who will use the findings of the evaluation.</a:t>
            </a:r>
          </a:p>
          <a:p>
            <a:pPr marL="0" marR="0" lvl="0" indent="0" algn="l" rtl="0">
              <a:lnSpc>
                <a:spcPct val="115000"/>
              </a:lnSpc>
              <a:spcBef>
                <a:spcPts val="0"/>
              </a:spcBef>
              <a:spcAft>
                <a:spcPts val="0"/>
              </a:spcAft>
              <a:buClr>
                <a:schemeClr val="dk1"/>
              </a:buClr>
              <a:buSzPct val="25000"/>
              <a:buFont typeface="Calibri"/>
              <a:buNone/>
            </a:pPr>
            <a:endParaRPr sz="1000" dirty="0">
              <a:latin typeface="Proxima Nova"/>
              <a:ea typeface="Proxima Nova"/>
              <a:cs typeface="Proxima Nova"/>
              <a:sym typeface="Proxima Nova"/>
            </a:endParaRPr>
          </a:p>
          <a:p>
            <a:pPr marL="0" marR="0" lvl="0" indent="0" algn="l" rtl="0">
              <a:lnSpc>
                <a:spcPct val="115000"/>
              </a:lnSpc>
              <a:spcBef>
                <a:spcPts val="0"/>
              </a:spcBef>
              <a:spcAft>
                <a:spcPts val="0"/>
              </a:spcAft>
              <a:buClr>
                <a:schemeClr val="dk1"/>
              </a:buClr>
              <a:buSzPct val="25000"/>
              <a:buFont typeface="Calibri"/>
              <a:buNone/>
            </a:pPr>
            <a:r>
              <a:rPr lang="en" sz="1000" dirty="0">
                <a:latin typeface="Proxima Nova"/>
                <a:ea typeface="Proxima Nova"/>
                <a:cs typeface="Proxima Nova"/>
                <a:sym typeface="Proxima Nova"/>
              </a:rPr>
              <a:t>It is a shift from reactive uses to proactive uses. How are we using our data needs as a carrot, instead of as a stick? At UNCG, even though we </a:t>
            </a:r>
            <a:r>
              <a:rPr lang="en" sz="1000" i="1" dirty="0">
                <a:latin typeface="Proxima Nova"/>
                <a:ea typeface="Proxima Nova"/>
                <a:cs typeface="Proxima Nova"/>
                <a:sym typeface="Proxima Nova"/>
              </a:rPr>
              <a:t>needed</a:t>
            </a:r>
            <a:r>
              <a:rPr lang="en" sz="1000" dirty="0">
                <a:latin typeface="Proxima Nova"/>
                <a:ea typeface="Proxima Nova"/>
                <a:cs typeface="Proxima Nova"/>
                <a:sym typeface="Proxima Nova"/>
              </a:rPr>
              <a:t> data for reactive requests/demands/decrees, it was always the proactive uses of data that helped people commit to willingly sharing such data. We used data matters when we spoke with stakeholders across the institution about why this data was valuable. How we would share it back with them - reports on our website, etc.</a:t>
            </a:r>
          </a:p>
          <a:p>
            <a:pPr lvl="0" rtl="0">
              <a:lnSpc>
                <a:spcPct val="115000"/>
              </a:lnSpc>
              <a:spcBef>
                <a:spcPts val="0"/>
              </a:spcBef>
              <a:buNone/>
            </a:pPr>
            <a:endParaRPr sz="1000" dirty="0">
              <a:latin typeface="Proxima Nova"/>
              <a:ea typeface="Proxima Nova"/>
              <a:cs typeface="Proxima Nova"/>
              <a:sym typeface="Proxima Nova"/>
            </a:endParaRPr>
          </a:p>
          <a:p>
            <a:pPr marL="457200" lvl="0" indent="-29845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Consider image and identity - how these reinforce (or do not reinforce) each other. How are strategic communications and initiatives framed to encourage an engaged campus vibe? </a:t>
            </a:r>
          </a:p>
          <a:p>
            <a:pPr marL="457200" lvl="0" indent="-29845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Do not bury data - make it public. Determine how you might make that data publicly available/useable</a:t>
            </a:r>
          </a:p>
          <a:p>
            <a:pPr marL="914400" lvl="1" indent="-29845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University press releases, websites – news and events</a:t>
            </a:r>
          </a:p>
          <a:p>
            <a:pPr marL="914400" lvl="1" indent="-29845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Newsletters – online or paper</a:t>
            </a:r>
          </a:p>
          <a:p>
            <a:pPr marL="914400" lvl="1" indent="-29845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Publications/Reports – online or paper</a:t>
            </a:r>
          </a:p>
          <a:p>
            <a:pPr marL="0" marR="0" lvl="0" indent="0" algn="l" rtl="0">
              <a:lnSpc>
                <a:spcPct val="115000"/>
              </a:lnSpc>
              <a:spcBef>
                <a:spcPts val="0"/>
              </a:spcBef>
              <a:spcAft>
                <a:spcPts val="0"/>
              </a:spcAft>
              <a:buClr>
                <a:schemeClr val="dk1"/>
              </a:buClr>
              <a:buSzPct val="25000"/>
              <a:buFont typeface="Calibri"/>
              <a:buNone/>
            </a:pPr>
            <a:endParaRPr sz="1000" dirty="0">
              <a:latin typeface="Proxima Nova"/>
              <a:ea typeface="Proxima Nova"/>
              <a:cs typeface="Proxima Nova"/>
              <a:sym typeface="Proxima Nova"/>
            </a:endParaRPr>
          </a:p>
          <a:p>
            <a:pPr marL="0" marR="0" lvl="0" indent="0" algn="l" rtl="0">
              <a:lnSpc>
                <a:spcPct val="115000"/>
              </a:lnSpc>
              <a:spcBef>
                <a:spcPts val="0"/>
              </a:spcBef>
              <a:spcAft>
                <a:spcPts val="0"/>
              </a:spcAft>
              <a:buClr>
                <a:schemeClr val="dk1"/>
              </a:buClr>
              <a:buSzPct val="25000"/>
              <a:buFont typeface="Calibri"/>
              <a:buNone/>
            </a:pPr>
            <a:r>
              <a:rPr lang="en" sz="1000" b="0" i="0" u="none" strike="noStrike" cap="none" dirty="0">
                <a:solidFill>
                  <a:schemeClr val="dk1"/>
                </a:solidFill>
                <a:latin typeface="Proxima Nova"/>
                <a:ea typeface="Proxima Nova"/>
                <a:cs typeface="Proxima Nova"/>
                <a:sym typeface="Proxima Nova"/>
              </a:rPr>
              <a:t>Elective and Mandatory: Accreditation, Carnegie, PHR, system-wide metrics (in the case of the UNC System), etc.</a:t>
            </a:r>
          </a:p>
          <a:p>
            <a:pPr marL="0" marR="0" lvl="0" indent="0" algn="l" rtl="0">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0" marR="0" lvl="0" indent="0" algn="l" rtl="0">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0" marR="0" lvl="0" indent="0" algn="l" rtl="0">
              <a:spcBef>
                <a:spcPts val="0"/>
              </a:spcBef>
              <a:spcAft>
                <a:spcPts val="0"/>
              </a:spcAft>
              <a:buClr>
                <a:schemeClr val="dk1"/>
              </a:buClr>
              <a:buSzPct val="25000"/>
              <a:buFont typeface="Arial"/>
              <a:buNone/>
            </a:pPr>
            <a:r>
              <a:rPr lang="en" sz="1000" b="0" i="0" u="none" strike="noStrike" cap="none" dirty="0">
                <a:solidFill>
                  <a:schemeClr val="dk1"/>
                </a:solidFill>
                <a:latin typeface="Proxima Nova"/>
                <a:ea typeface="Proxima Nova"/>
                <a:cs typeface="Proxima Nova"/>
                <a:sym typeface="Proxima Nova"/>
              </a:rPr>
              <a:t>HAND OUT DATA MATTERS SHEET.</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basis for rewards and recognition in various forms</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clarifying the institution's goals for and concepts of engagement</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reinforcing best practices</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facilitating interdisciplinary cooperation and research</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encouraging more faculty to adopt engagement practices</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collect immediately accessible and real stories to assist development and advancement officers in raising funds and for teaching, research, and service - as well as other partners to advocate on behalf of you.</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Recruit and retain potential faculty and students to come to your institution and greater community.</a:t>
            </a:r>
          </a:p>
          <a:p>
            <a:pPr marL="914400" marR="0" lvl="1" indent="-29845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Strengthen capacity and reputation as a member at the table in your community</a:t>
            </a:r>
          </a:p>
          <a:p>
            <a:pPr marR="0" lvl="0" algn="l" rtl="0">
              <a:lnSpc>
                <a:spcPct val="115000"/>
              </a:lnSpc>
              <a:spcBef>
                <a:spcPts val="0"/>
              </a:spcBef>
              <a:spcAft>
                <a:spcPts val="0"/>
              </a:spcAft>
              <a:buNone/>
            </a:pPr>
            <a:endParaRPr sz="1000" b="1" dirty="0">
              <a:latin typeface="Proxima Nova"/>
              <a:ea typeface="Proxima Nova"/>
              <a:cs typeface="Proxima Nova"/>
              <a:sym typeface="Proxima Nova"/>
            </a:endParaRPr>
          </a:p>
          <a:p>
            <a:pPr marR="0" lvl="0" algn="l" rtl="0">
              <a:lnSpc>
                <a:spcPct val="115000"/>
              </a:lnSpc>
              <a:spcBef>
                <a:spcPts val="0"/>
              </a:spcBef>
              <a:spcAft>
                <a:spcPts val="0"/>
              </a:spcAft>
              <a:buNone/>
            </a:pPr>
            <a:r>
              <a:rPr lang="en" sz="1000" b="1" dirty="0">
                <a:latin typeface="Proxima Nova"/>
                <a:ea typeface="Proxima Nova"/>
                <a:cs typeface="Proxima Nova"/>
                <a:sym typeface="Proxima Nova"/>
              </a:rPr>
              <a:t>MENTION REFERRAL DESK</a:t>
            </a:r>
          </a:p>
          <a:p>
            <a:pPr marL="0" marR="0" lvl="0" indent="0" algn="l" rtl="0">
              <a:lnSpc>
                <a:spcPct val="115000"/>
              </a:lnSpc>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457200" marR="0" lvl="0" indent="-298450" algn="l" rtl="0">
              <a:lnSpc>
                <a:spcPct val="115000"/>
              </a:lnSpc>
              <a:spcBef>
                <a:spcPts val="0"/>
              </a:spcBef>
              <a:spcAft>
                <a:spcPts val="0"/>
              </a:spcAft>
              <a:buClr>
                <a:schemeClr val="dk1"/>
              </a:buClr>
              <a:buSzPct val="100000"/>
              <a:buFont typeface="Proxima Nova"/>
              <a:buChar char="-"/>
            </a:pPr>
            <a:endParaRPr sz="1000" dirty="0">
              <a:latin typeface="Proxima Nova"/>
              <a:ea typeface="Proxima Nova"/>
              <a:cs typeface="Proxima Nova"/>
              <a:sym typeface="Proxima Nova"/>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Shape 6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6" name="Shape 63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chemeClr val="dk1"/>
              </a:buClr>
              <a:buSzPct val="25000"/>
              <a:buFont typeface="Arial"/>
              <a:buNone/>
            </a:pPr>
            <a:r>
              <a:rPr lang="en" sz="1000" b="1" dirty="0">
                <a:latin typeface="Proxima Nova"/>
                <a:ea typeface="Proxima Nova"/>
                <a:cs typeface="Proxima Nova"/>
                <a:sym typeface="Proxima Nova"/>
              </a:rPr>
              <a:t>So how do you go about doing this? </a:t>
            </a:r>
          </a:p>
          <a:p>
            <a:pPr marL="0" marR="0" lvl="0" indent="0" algn="l" rtl="0">
              <a:lnSpc>
                <a:spcPct val="90000"/>
              </a:lnSpc>
              <a:spcBef>
                <a:spcPts val="0"/>
              </a:spcBef>
              <a:spcAft>
                <a:spcPts val="0"/>
              </a:spcAft>
              <a:buClr>
                <a:schemeClr val="dk1"/>
              </a:buClr>
              <a:buSzPct val="25000"/>
              <a:buFont typeface="Arial"/>
              <a:buNone/>
            </a:pPr>
            <a:r>
              <a:rPr lang="en" sz="1000" dirty="0">
                <a:latin typeface="Proxima Nova"/>
                <a:ea typeface="Proxima Nova"/>
                <a:cs typeface="Proxima Nova"/>
                <a:sym typeface="Proxima Nova"/>
              </a:rPr>
              <a:t>Before lunch we walked through a data framework. We won’t repeat that exercise here, but let’s summarize some of the key takeaways.</a:t>
            </a:r>
          </a:p>
          <a:p>
            <a:pPr marL="0" marR="0" lvl="0" indent="0" algn="l" rtl="0">
              <a:lnSpc>
                <a:spcPct val="90000"/>
              </a:lnSpc>
              <a:spcBef>
                <a:spcPts val="0"/>
              </a:spcBef>
              <a:spcAft>
                <a:spcPts val="0"/>
              </a:spcAft>
              <a:buClr>
                <a:schemeClr val="dk1"/>
              </a:buClr>
              <a:buSzPct val="25000"/>
              <a:buFont typeface="Arial"/>
              <a:buNone/>
            </a:pPr>
            <a:endParaRPr sz="1000" dirty="0">
              <a:latin typeface="Proxima Nova"/>
              <a:ea typeface="Proxima Nova"/>
              <a:cs typeface="Proxima Nova"/>
              <a:sym typeface="Proxima Nova"/>
            </a:endParaRPr>
          </a:p>
          <a:p>
            <a:pPr marL="0" marR="0" lvl="0" indent="0" algn="l" rtl="0">
              <a:lnSpc>
                <a:spcPct val="90000"/>
              </a:lnSpc>
              <a:spcBef>
                <a:spcPts val="0"/>
              </a:spcBef>
              <a:spcAft>
                <a:spcPts val="0"/>
              </a:spcAft>
              <a:buClr>
                <a:schemeClr val="dk1"/>
              </a:buClr>
              <a:buSzPct val="25000"/>
              <a:buFont typeface="Arial"/>
              <a:buNone/>
            </a:pPr>
            <a:r>
              <a:rPr lang="en" sz="1000" dirty="0">
                <a:latin typeface="Proxima Nova"/>
                <a:ea typeface="Proxima Nova"/>
                <a:cs typeface="Proxima Nova"/>
                <a:sym typeface="Proxima Nova"/>
              </a:rPr>
              <a:t>How often do you collect data?</a:t>
            </a:r>
          </a:p>
          <a:p>
            <a:pPr marL="457200" lvl="0" indent="-292100" rtl="0">
              <a:lnSpc>
                <a:spcPct val="115000"/>
              </a:lnSpc>
              <a:spcBef>
                <a:spcPts val="0"/>
              </a:spcBef>
              <a:buSzPct val="100000"/>
              <a:buFont typeface="Proxima Nova"/>
              <a:buChar char="-"/>
            </a:pPr>
            <a:r>
              <a:rPr lang="en" sz="1000" dirty="0">
                <a:latin typeface="Proxima Nova"/>
                <a:ea typeface="Proxima Nova"/>
                <a:cs typeface="Proxima Nova"/>
                <a:sym typeface="Proxima Nova"/>
              </a:rPr>
              <a:t>Tell story of different offices going to faculty for different slices of the same data multiple times within any given semester, plus the additional requests from external arbiters</a:t>
            </a:r>
          </a:p>
          <a:p>
            <a:pPr marL="457200" lvl="0" indent="-292100" rtl="0">
              <a:lnSpc>
                <a:spcPct val="115000"/>
              </a:lnSpc>
              <a:spcBef>
                <a:spcPts val="0"/>
              </a:spcBef>
              <a:buSzPct val="100000"/>
              <a:buFont typeface="Proxima Nova"/>
              <a:buChar char="-"/>
            </a:pPr>
            <a:r>
              <a:rPr lang="en" sz="1000" dirty="0">
                <a:latin typeface="Proxima Nova"/>
                <a:ea typeface="Proxima Nova"/>
                <a:cs typeface="Proxima Nova"/>
                <a:sym typeface="Proxima Nova"/>
              </a:rPr>
              <a:t>Additional offices that might be unknowingly requesting similar data at the same time: leadership and service learning, institutional research, research and economic development, undergraduate research, office of assessment and accreditation, registrar, etc.</a:t>
            </a:r>
          </a:p>
          <a:p>
            <a:pPr marR="0" lvl="0" algn="l" rtl="0">
              <a:lnSpc>
                <a:spcPct val="90000"/>
              </a:lnSpc>
              <a:spcBef>
                <a:spcPts val="0"/>
              </a:spcBef>
              <a:spcAft>
                <a:spcPts val="0"/>
              </a:spcAft>
              <a:buNone/>
            </a:pPr>
            <a:endParaRPr sz="1000" dirty="0">
              <a:latin typeface="Proxima Nova"/>
              <a:ea typeface="Proxima Nova"/>
              <a:cs typeface="Proxima Nova"/>
              <a:sym typeface="Proxima Nova"/>
            </a:endParaRPr>
          </a:p>
          <a:p>
            <a:pPr marL="0" marR="0" lvl="0" indent="0" algn="l" rtl="0">
              <a:lnSpc>
                <a:spcPct val="90000"/>
              </a:lnSpc>
              <a:spcBef>
                <a:spcPts val="0"/>
              </a:spcBef>
              <a:spcAft>
                <a:spcPts val="0"/>
              </a:spcAft>
              <a:buClr>
                <a:schemeClr val="dk1"/>
              </a:buClr>
              <a:buSzPct val="25000"/>
              <a:buFont typeface="Arial"/>
              <a:buNone/>
            </a:pPr>
            <a:r>
              <a:rPr lang="en" sz="1000" dirty="0">
                <a:latin typeface="Proxima Nova"/>
                <a:ea typeface="Proxima Nova"/>
                <a:cs typeface="Proxima Nova"/>
                <a:sym typeface="Proxima Nova"/>
              </a:rPr>
              <a:t>How much data do you collect at once? </a:t>
            </a:r>
          </a:p>
          <a:p>
            <a:pPr marL="457200" lvl="0" indent="-292100" rtl="0">
              <a:lnSpc>
                <a:spcPct val="115000"/>
              </a:lnSpc>
              <a:spcBef>
                <a:spcPts val="0"/>
              </a:spcBef>
              <a:buClr>
                <a:schemeClr val="dk1"/>
              </a:buClr>
              <a:buSzPct val="100000"/>
              <a:buFont typeface="Proxima Nova"/>
              <a:buChar char="-"/>
            </a:pPr>
            <a:r>
              <a:rPr lang="en" sz="1000" dirty="0">
                <a:latin typeface="Proxima Nova"/>
                <a:ea typeface="Proxima Nova"/>
                <a:cs typeface="Proxima Nova"/>
                <a:sym typeface="Proxima Nova"/>
              </a:rPr>
              <a:t>What data is to be reported?  One of the most common questions we received is “what data are you asking us for?” As we saw earlier today, the options are endless. SO - be able to share with them what data and WHY. and more importantly, why other data points may not be included.</a:t>
            </a:r>
          </a:p>
          <a:p>
            <a:pPr marL="457200" marR="0" lvl="0" indent="-292100" algn="l" rtl="0">
              <a:lnSpc>
                <a:spcPct val="90000"/>
              </a:lnSpc>
              <a:spcBef>
                <a:spcPts val="0"/>
              </a:spcBef>
              <a:spcAft>
                <a:spcPts val="0"/>
              </a:spcAft>
              <a:buClr>
                <a:schemeClr val="dk1"/>
              </a:buClr>
              <a:buSzPct val="100000"/>
              <a:buFont typeface="Proxima Nova"/>
              <a:buChar char="-"/>
            </a:pPr>
            <a:r>
              <a:rPr lang="en" sz="1000" dirty="0">
                <a:latin typeface="Proxima Nova"/>
                <a:ea typeface="Proxima Nova"/>
                <a:cs typeface="Proxima Nova"/>
                <a:sym typeface="Proxima Nova"/>
              </a:rPr>
              <a:t>UNCG’s approach was to c</a:t>
            </a:r>
            <a:r>
              <a:rPr lang="en" sz="1000" b="0" i="0" u="none" strike="noStrike" cap="none" dirty="0">
                <a:solidFill>
                  <a:schemeClr val="dk1"/>
                </a:solidFill>
                <a:latin typeface="Proxima Nova"/>
                <a:ea typeface="Proxima Nova"/>
                <a:cs typeface="Proxima Nova"/>
                <a:sym typeface="Proxima Nova"/>
              </a:rPr>
              <a:t>reate a single, unified “ask” for data</a:t>
            </a:r>
          </a:p>
          <a:p>
            <a:pPr marL="914400" marR="0" lvl="1" indent="-292100" algn="l" rtl="0">
              <a:lnSpc>
                <a:spcPct val="90000"/>
              </a:lnSpc>
              <a:spcBef>
                <a:spcPts val="0"/>
              </a:spcBef>
              <a:spcAft>
                <a:spcPts val="0"/>
              </a:spcAft>
              <a:buSzPct val="100000"/>
              <a:buFont typeface="Proxima Nova"/>
              <a:buChar char="-"/>
            </a:pPr>
            <a:r>
              <a:rPr lang="en" sz="1000" dirty="0">
                <a:latin typeface="Proxima Nova"/>
                <a:ea typeface="Proxima Nova"/>
                <a:cs typeface="Proxima Nova"/>
                <a:sym typeface="Proxima Nova"/>
              </a:rPr>
              <a:t>We convinced faculty/staff that this level of detail was necessary and that this one ask will actually reduce redundancies in the longterm.</a:t>
            </a:r>
          </a:p>
          <a:p>
            <a:pPr marL="914400" marR="0" lvl="1" indent="-292100" algn="l" rtl="0">
              <a:lnSpc>
                <a:spcPct val="9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Define the scope of your data collection and your constructs</a:t>
            </a:r>
          </a:p>
          <a:p>
            <a:pPr marL="914400" marR="0" lvl="1" indent="-292100" algn="l" rtl="0">
              <a:lnSpc>
                <a:spcPct val="9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Acknowledge that these terms are value-laden across different constituencies</a:t>
            </a:r>
          </a:p>
          <a:p>
            <a:pPr marL="1371600" lvl="2" indent="-292100" rtl="0">
              <a:lnSpc>
                <a:spcPct val="115000"/>
              </a:lnSpc>
              <a:spcBef>
                <a:spcPts val="0"/>
              </a:spcBef>
              <a:buSzPct val="100000"/>
              <a:buFont typeface="Proxima Nova"/>
              <a:buChar char="-"/>
            </a:pPr>
            <a:r>
              <a:rPr lang="en" sz="1000" dirty="0">
                <a:latin typeface="Proxima Nova"/>
                <a:ea typeface="Proxima Nova"/>
                <a:cs typeface="Proxima Nova"/>
                <a:sym typeface="Proxima Nova"/>
              </a:rPr>
              <a:t>Data collection and constructs – at UNCG we cast a wide net to include both CE and PS – and used specific definitions and criteria for each to help faculty determine what was “in” and what was “out”. Much of this documentation is available at UNCG’s website, communityengagement.uncg.edu.  Collecting both CE and PS allowed us to tell the full scope of our engagement with the community, from camps, clinics, and services to athletic and cultural events, as well as the more reciprocal, long-term partnership activities that community engagement scholars aspire to. By casting the net and defining the terms, we are able to collect it all, but also distinguish between the two (to/for/on vs. with/by)</a:t>
            </a:r>
          </a:p>
          <a:p>
            <a:pPr marL="914400" marR="0" lvl="1" indent="-292100" algn="l" rtl="0">
              <a:lnSpc>
                <a:spcPct val="9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Review all past, present, and likely future reporting needs</a:t>
            </a:r>
          </a:p>
          <a:p>
            <a:pPr marL="914400" marR="0" lvl="1" indent="-292100" algn="l" rtl="0">
              <a:lnSpc>
                <a:spcPct val="9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Talk with offices across campus responsible for collecting/reporting various pieces of information</a:t>
            </a:r>
          </a:p>
          <a:p>
            <a:pPr marL="914400" marR="0" lvl="1" indent="-292100" algn="l" rtl="0">
              <a:lnSpc>
                <a:spcPct val="9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Review existing data collection mechanisms to determine adaptability and to minimize redundancy</a:t>
            </a:r>
          </a:p>
          <a:p>
            <a:pPr marL="0" marR="0" lvl="0" indent="0" algn="l" rtl="0">
              <a:lnSpc>
                <a:spcPct val="115000"/>
              </a:lnSpc>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0" marR="0" lvl="0" indent="0" algn="l" rtl="0">
              <a:lnSpc>
                <a:spcPct val="115000"/>
              </a:lnSpc>
              <a:spcBef>
                <a:spcPts val="0"/>
              </a:spcBef>
              <a:spcAft>
                <a:spcPts val="0"/>
              </a:spcAft>
              <a:buClr>
                <a:schemeClr val="dk1"/>
              </a:buClr>
              <a:buSzPct val="25000"/>
              <a:buFont typeface="Arial"/>
              <a:buNone/>
            </a:pPr>
            <a:r>
              <a:rPr lang="en" sz="1000" dirty="0">
                <a:latin typeface="Proxima Nova"/>
                <a:ea typeface="Proxima Nova"/>
                <a:cs typeface="Proxima Nova"/>
                <a:sym typeface="Proxima Nova"/>
              </a:rPr>
              <a:t>What data is important to collect?</a:t>
            </a:r>
          </a:p>
          <a:p>
            <a:pPr marL="457200" marR="0" lvl="0" indent="-292100" algn="l" rtl="0">
              <a:lnSpc>
                <a:spcPct val="115000"/>
              </a:lnSpc>
              <a:spcBef>
                <a:spcPts val="0"/>
              </a:spcBef>
              <a:spcAft>
                <a:spcPts val="0"/>
              </a:spcAft>
              <a:buSzPct val="100000"/>
              <a:buFont typeface="Proxima Nova"/>
              <a:buChar char="●"/>
            </a:pPr>
            <a:r>
              <a:rPr lang="en" sz="1000" dirty="0">
                <a:latin typeface="Proxima Nova"/>
                <a:ea typeface="Proxima Nova"/>
                <a:cs typeface="Proxima Nova"/>
                <a:sym typeface="Proxima Nova"/>
              </a:rPr>
              <a:t>Our mantra was always “is the juice worth the squeeze?” - if it wasn’t worth doing, we tried not to do it. What’s the payoff to me? Or is it to the institution more generally? Requests for data are interpreted as indicators of what they </a:t>
            </a:r>
            <a:r>
              <a:rPr lang="en" sz="1000" i="1" dirty="0">
                <a:latin typeface="Proxima Nova"/>
                <a:ea typeface="Proxima Nova"/>
                <a:cs typeface="Proxima Nova"/>
                <a:sym typeface="Proxima Nova"/>
              </a:rPr>
              <a:t>ought</a:t>
            </a:r>
            <a:r>
              <a:rPr lang="en" sz="1000" dirty="0">
                <a:latin typeface="Proxima Nova"/>
                <a:ea typeface="Proxima Nova"/>
                <a:cs typeface="Proxima Nova"/>
                <a:sym typeface="Proxima Nova"/>
              </a:rPr>
              <a:t> to be doing.</a:t>
            </a:r>
            <a:r>
              <a:rPr lang="en" sz="1000" b="1" dirty="0">
                <a:latin typeface="Proxima Nova"/>
                <a:ea typeface="Proxima Nova"/>
                <a:cs typeface="Proxima Nova"/>
                <a:sym typeface="Proxima Nova"/>
              </a:rPr>
              <a:t> Pay attention to how messages are sent, how they are received, and how they are interpreted.</a:t>
            </a:r>
          </a:p>
          <a:p>
            <a:pPr marR="0" lvl="0" algn="l" rtl="0">
              <a:lnSpc>
                <a:spcPct val="115000"/>
              </a:lnSpc>
              <a:spcBef>
                <a:spcPts val="0"/>
              </a:spcBef>
              <a:spcAft>
                <a:spcPts val="0"/>
              </a:spcAft>
              <a:buNone/>
            </a:pPr>
            <a:endParaRPr sz="1000" b="1" dirty="0">
              <a:latin typeface="Proxima Nova"/>
              <a:ea typeface="Proxima Nova"/>
              <a:cs typeface="Proxima Nova"/>
              <a:sym typeface="Proxima Nova"/>
            </a:endParaRPr>
          </a:p>
          <a:p>
            <a:pPr marL="457200" marR="0" lvl="0"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Interest in basic descriptive indicators that </a:t>
            </a:r>
            <a:r>
              <a:rPr lang="en" sz="1000" b="1" i="0" u="none" strike="noStrike" cap="none" dirty="0">
                <a:solidFill>
                  <a:schemeClr val="dk1"/>
                </a:solidFill>
                <a:latin typeface="Proxima Nova"/>
                <a:ea typeface="Proxima Nova"/>
                <a:cs typeface="Proxima Nova"/>
                <a:sym typeface="Proxima Nova"/>
              </a:rPr>
              <a:t>form the basis for measurement - mention Collaboratory we developed</a:t>
            </a:r>
          </a:p>
          <a:p>
            <a:pPr marL="914400" marR="0" lvl="1" indent="-292100" algn="l" rtl="0">
              <a:lnSpc>
                <a:spcPct val="115000"/>
              </a:lnSpc>
              <a:spcBef>
                <a:spcPts val="0"/>
              </a:spcBef>
              <a:spcAft>
                <a:spcPts val="0"/>
              </a:spcAft>
              <a:buClr>
                <a:schemeClr val="dk1"/>
              </a:buClr>
              <a:buSzPct val="100000"/>
              <a:buFont typeface="Proxima Nova"/>
              <a:buChar char="○"/>
            </a:pPr>
            <a:r>
              <a:rPr lang="en" sz="1000" b="0" i="1" u="none" strike="noStrike" cap="none" dirty="0">
                <a:solidFill>
                  <a:schemeClr val="dk1"/>
                </a:solidFill>
                <a:latin typeface="Proxima Nova"/>
                <a:ea typeface="Proxima Nova"/>
                <a:cs typeface="Proxima Nova"/>
                <a:sym typeface="Proxima Nova"/>
              </a:rPr>
              <a:t>who is doing what, where, and with whom?</a:t>
            </a:r>
          </a:p>
          <a:p>
            <a:pPr marL="914400" marR="0" lvl="1" indent="-292100" algn="l" rtl="0">
              <a:lnSpc>
                <a:spcPct val="115000"/>
              </a:lnSpc>
              <a:spcBef>
                <a:spcPts val="0"/>
              </a:spcBef>
              <a:spcAft>
                <a:spcPts val="0"/>
              </a:spcAft>
              <a:buClr>
                <a:schemeClr val="dk1"/>
              </a:buClr>
              <a:buSzPct val="100000"/>
              <a:buFont typeface="Proxima Nova"/>
              <a:buChar char="○"/>
            </a:pPr>
            <a:r>
              <a:rPr lang="en" sz="1000" b="0" i="1" u="none" strike="noStrike" cap="none" dirty="0">
                <a:solidFill>
                  <a:schemeClr val="dk1"/>
                </a:solidFill>
                <a:latin typeface="Proxima Nova"/>
                <a:ea typeface="Proxima Nova"/>
                <a:cs typeface="Proxima Nova"/>
                <a:sym typeface="Proxima Nova"/>
              </a:rPr>
              <a:t>how can we leverage that data?</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Community and economic engagement, collective impact</a:t>
            </a:r>
          </a:p>
          <a:p>
            <a:pPr marL="457200" marR="0" lvl="0" indent="-292100" algn="l" rtl="0">
              <a:lnSpc>
                <a:spcPct val="115000"/>
              </a:lnSpc>
              <a:spcBef>
                <a:spcPts val="0"/>
              </a:spcBef>
              <a:spcAft>
                <a:spcPts val="0"/>
              </a:spcAft>
              <a:buClr>
                <a:schemeClr val="dk1"/>
              </a:buClr>
              <a:buSzPct val="100000"/>
              <a:buFont typeface="Proxima Nova"/>
              <a:buChar char="●"/>
            </a:pPr>
            <a:r>
              <a:rPr lang="en" sz="1000" i="0" u="none" strike="noStrike" cap="none" dirty="0">
                <a:solidFill>
                  <a:schemeClr val="dk1"/>
                </a:solidFill>
                <a:latin typeface="Proxima Nova"/>
                <a:ea typeface="Proxima Nova"/>
                <a:cs typeface="Proxima Nova"/>
                <a:sym typeface="Proxima Nova"/>
              </a:rPr>
              <a:t>Additional data sources/needs: as we</a:t>
            </a:r>
            <a:r>
              <a:rPr lang="en" sz="1000" dirty="0">
                <a:latin typeface="Proxima Nova"/>
                <a:ea typeface="Proxima Nova"/>
                <a:cs typeface="Proxima Nova"/>
                <a:sym typeface="Proxima Nova"/>
              </a:rPr>
              <a:t>’ve seen from the data framework activity, different data lives in a lot of different places!</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Community-based learning courses</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Student participation in service events</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Students enrolled in CBL courses</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Community partners and information about them</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Others??</a:t>
            </a:r>
          </a:p>
          <a:p>
            <a:pPr marL="457200" marR="0" lvl="0" indent="-292100" algn="l" rtl="0">
              <a:lnSpc>
                <a:spcPct val="115000"/>
              </a:lnSpc>
              <a:spcBef>
                <a:spcPts val="0"/>
              </a:spcBef>
              <a:spcAft>
                <a:spcPts val="0"/>
              </a:spcAft>
              <a:buClr>
                <a:schemeClr val="dk1"/>
              </a:buClr>
              <a:buSzPct val="100000"/>
              <a:buFont typeface="Proxima Nova"/>
              <a:buChar char="●"/>
            </a:pPr>
            <a:r>
              <a:rPr lang="en" sz="1000" i="0" u="none" strike="noStrike" cap="none" dirty="0">
                <a:solidFill>
                  <a:schemeClr val="dk1"/>
                </a:solidFill>
                <a:latin typeface="Proxima Nova"/>
                <a:ea typeface="Proxima Nova"/>
                <a:cs typeface="Proxima Nova"/>
                <a:sym typeface="Proxima Nova"/>
              </a:rPr>
              <a:t>Already collected by someone else (already happening) - how can you plug i</a:t>
            </a:r>
            <a:r>
              <a:rPr lang="en" sz="1000" dirty="0">
                <a:latin typeface="Proxima Nova"/>
                <a:ea typeface="Proxima Nova"/>
                <a:cs typeface="Proxima Nova"/>
                <a:sym typeface="Proxima Nova"/>
              </a:rPr>
              <a:t>nto these? What stakeholders need what data?</a:t>
            </a:r>
            <a:r>
              <a:rPr lang="en" sz="1000" i="0" u="none" strike="noStrike" cap="none" dirty="0">
                <a:solidFill>
                  <a:schemeClr val="dk1"/>
                </a:solidFill>
                <a:latin typeface="Proxima Nova"/>
                <a:ea typeface="Proxima Nova"/>
                <a:cs typeface="Proxima Nova"/>
                <a:sym typeface="Proxima Nova"/>
              </a:rPr>
              <a:t>:</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Alumni survey</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Annual reports (based on the Strategic Plan)</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Faculty survey</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Staff survey</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Student surveys (Entering Student, Continuing Student, NSSE)</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Faculty Annual Reports (FAR)</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Registrar</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Student organizations</a:t>
            </a:r>
          </a:p>
          <a:p>
            <a:pPr marL="914400" marR="0" lvl="1" indent="-292100" algn="l" rtl="0">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Campus climate survey</a:t>
            </a:r>
          </a:p>
          <a:p>
            <a:pPr marL="0" marR="0" lvl="0" indent="0" algn="l" rtl="0">
              <a:spcBef>
                <a:spcPts val="0"/>
              </a:spcBef>
              <a:spcAft>
                <a:spcPts val="0"/>
              </a:spcAft>
              <a:buClr>
                <a:schemeClr val="dk1"/>
              </a:buClr>
              <a:buSzPct val="25000"/>
              <a:buFont typeface="Arial"/>
              <a:buNone/>
            </a:pPr>
            <a:endParaRPr sz="1000" dirty="0">
              <a:latin typeface="Proxima Nova"/>
              <a:ea typeface="Proxima Nova"/>
              <a:cs typeface="Proxima Nova"/>
              <a:sym typeface="Proxima Nova"/>
            </a:endParaRPr>
          </a:p>
          <a:p>
            <a:pPr marL="0" marR="0" lvl="0" indent="0" algn="l" rtl="0">
              <a:spcBef>
                <a:spcPts val="0"/>
              </a:spcBef>
              <a:spcAft>
                <a:spcPts val="0"/>
              </a:spcAft>
              <a:buClr>
                <a:schemeClr val="dk1"/>
              </a:buClr>
              <a:buSzPct val="25000"/>
              <a:buFont typeface="Arial"/>
              <a:buNone/>
            </a:pPr>
            <a:r>
              <a:rPr lang="en" sz="1000" dirty="0">
                <a:latin typeface="Proxima Nova"/>
                <a:ea typeface="Proxima Nova"/>
                <a:cs typeface="Proxima Nova"/>
                <a:sym typeface="Proxima Nova"/>
              </a:rPr>
              <a:t>What is your rollout/communications strategy?</a:t>
            </a:r>
          </a:p>
          <a:p>
            <a:pPr marL="457200" marR="0" lvl="0"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From the top: worked through our provost</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Invited us to dean’s council meeting to share request – build awareness and share uses</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Sent formal request (authored by our office) for data through the deans to all department chairs. Shared requirements AND requested working meetings with key contacts</a:t>
            </a:r>
          </a:p>
          <a:p>
            <a:pPr marL="457200" marR="0" lvl="0"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From Middle out:</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Purpose of these meetings was to share why the data was needed, what data was to be reported, and how to report data into the online mechanism.</a:t>
            </a:r>
          </a:p>
          <a:p>
            <a:pPr marL="914400" marR="0" lvl="1" indent="-292100" algn="l" rtl="0">
              <a:lnSpc>
                <a:spcPct val="115000"/>
              </a:lnSpc>
              <a:spcBef>
                <a:spcPts val="0"/>
              </a:spcBef>
              <a:spcAft>
                <a:spcPts val="0"/>
              </a:spcAft>
              <a:buSzPct val="100000"/>
              <a:buFont typeface="Proxima Nova"/>
              <a:buChar char="○"/>
            </a:pPr>
            <a:r>
              <a:rPr lang="en" sz="1000" dirty="0">
                <a:latin typeface="Proxima Nova"/>
                <a:ea typeface="Proxima Nova"/>
                <a:cs typeface="Proxima Nova"/>
                <a:sym typeface="Proxima Nova"/>
              </a:rPr>
              <a:t>E</a:t>
            </a:r>
            <a:r>
              <a:rPr lang="en" sz="1000" b="0" i="0" u="none" strike="noStrike" cap="none" dirty="0">
                <a:solidFill>
                  <a:schemeClr val="dk1"/>
                </a:solidFill>
                <a:latin typeface="Proxima Nova"/>
                <a:ea typeface="Proxima Nova"/>
                <a:cs typeface="Proxima Nova"/>
                <a:sym typeface="Proxima Nova"/>
              </a:rPr>
              <a:t>ssential for recruiting participation. We learned the message from the Provost in most cases did not filter down through the academic dissemination structures as planned. Support from deans/department chairs varies widely from unit to unit</a:t>
            </a:r>
          </a:p>
          <a:p>
            <a:pPr marL="914400" marR="0" lvl="1" indent="-292100" algn="l" rtl="0">
              <a:lnSpc>
                <a:spcPct val="115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Critical to answering questions and allowing contacts to vent frustrations related to other political contexts on campus</a:t>
            </a:r>
          </a:p>
          <a:p>
            <a:pPr marL="457200" marR="0" lvl="0" indent="-292100" algn="l" rtl="0">
              <a:lnSpc>
                <a:spcPct val="115000"/>
              </a:lnSpc>
              <a:spcBef>
                <a:spcPts val="0"/>
              </a:spcBef>
              <a:spcAft>
                <a:spcPts val="0"/>
              </a:spcAft>
              <a:buSzPct val="100000"/>
              <a:buFont typeface="Proxima Nova"/>
              <a:buChar char="●"/>
            </a:pPr>
            <a:r>
              <a:rPr lang="en" sz="1000" dirty="0">
                <a:latin typeface="Proxima Nova"/>
                <a:ea typeface="Proxima Nova"/>
                <a:cs typeface="Proxima Nova"/>
                <a:sym typeface="Proxima Nova"/>
              </a:rPr>
              <a:t>Be sure to communicate!</a:t>
            </a:r>
          </a:p>
          <a:p>
            <a:pPr marL="914400" lvl="1" indent="-292100" rtl="0">
              <a:lnSpc>
                <a:spcPct val="115000"/>
              </a:lnSpc>
              <a:spcBef>
                <a:spcPts val="0"/>
              </a:spcBef>
              <a:buSzPct val="100000"/>
              <a:buFont typeface="Proxima Nova"/>
              <a:buChar char="○"/>
            </a:pPr>
            <a:r>
              <a:rPr lang="en" sz="1000" dirty="0">
                <a:latin typeface="Proxima Nova"/>
                <a:ea typeface="Proxima Nova"/>
                <a:cs typeface="Proxima Nova"/>
                <a:sym typeface="Proxima Nova"/>
              </a:rPr>
              <a:t>Establish and articulate timelines, collection mechanisms, points of contact, support materials</a:t>
            </a:r>
          </a:p>
          <a:p>
            <a:pPr marL="914400" marR="0" lvl="1" indent="-292100" algn="l" rtl="0">
              <a:lnSpc>
                <a:spcPct val="115000"/>
              </a:lnSpc>
              <a:spcBef>
                <a:spcPts val="0"/>
              </a:spcBef>
              <a:spcAft>
                <a:spcPts val="0"/>
              </a:spcAft>
              <a:buSzPct val="100000"/>
              <a:buFont typeface="Proxima Nova"/>
              <a:buChar char="○"/>
            </a:pPr>
            <a:r>
              <a:rPr lang="en" sz="1000" dirty="0">
                <a:latin typeface="Proxima Nova"/>
                <a:ea typeface="Proxima Nova"/>
                <a:cs typeface="Proxima Nova"/>
                <a:sym typeface="Proxima Nova"/>
              </a:rPr>
              <a:t>Agree on what level of data/detail is “sufficient” but allow flexibility</a:t>
            </a:r>
          </a:p>
          <a:p>
            <a:pPr marR="0" lvl="0" algn="l" rtl="0">
              <a:lnSpc>
                <a:spcPct val="115000"/>
              </a:lnSpc>
              <a:spcBef>
                <a:spcPts val="0"/>
              </a:spcBef>
              <a:spcAft>
                <a:spcPts val="0"/>
              </a:spcAft>
              <a:buNone/>
            </a:pPr>
            <a:endParaRPr sz="1000" dirty="0">
              <a:latin typeface="Proxima Nova"/>
              <a:ea typeface="Proxima Nova"/>
              <a:cs typeface="Proxima Nova"/>
              <a:sym typeface="Proxima Nova"/>
            </a:endParaRPr>
          </a:p>
          <a:p>
            <a:pPr marR="0" lvl="0" algn="l" rtl="0">
              <a:lnSpc>
                <a:spcPct val="115000"/>
              </a:lnSpc>
              <a:spcBef>
                <a:spcPts val="0"/>
              </a:spcBef>
              <a:spcAft>
                <a:spcPts val="0"/>
              </a:spcAft>
              <a:buNone/>
            </a:pPr>
            <a:r>
              <a:rPr lang="en" sz="1000" dirty="0">
                <a:latin typeface="Proxima Nova"/>
                <a:ea typeface="Proxima Nova"/>
                <a:cs typeface="Proxima Nova"/>
                <a:sym typeface="Proxima Nova"/>
              </a:rPr>
              <a:t>There’s a lot of this spelling out in an article last fall of the Metropolitan Universities Journal.</a:t>
            </a:r>
          </a:p>
          <a:p>
            <a:pPr marL="0" marR="0" lvl="0" indent="0" algn="l" rtl="0">
              <a:spcBef>
                <a:spcPts val="0"/>
              </a:spcBef>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Shape 6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44" name="Shape 64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Shape 6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6" name="Shape 6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110000"/>
              <a:buFont typeface="Arial"/>
              <a:buNone/>
            </a:pPr>
            <a:r>
              <a:rPr lang="en" sz="1000" dirty="0">
                <a:latin typeface="Proxima Nova"/>
                <a:ea typeface="Proxima Nova"/>
                <a:cs typeface="Proxima Nova"/>
                <a:sym typeface="Proxima Nova"/>
              </a:rPr>
              <a:t>So, why can’t we get our faculty and staff to give us data?? Lots of reasons!</a:t>
            </a:r>
          </a:p>
          <a:p>
            <a:pPr marL="457200" lvl="0" indent="-292100">
              <a:lnSpc>
                <a:spcPct val="80000"/>
              </a:lnSpc>
              <a:spcBef>
                <a:spcPts val="0"/>
              </a:spcBef>
              <a:buSzPct val="100000"/>
              <a:buFont typeface="Proxima Nova"/>
              <a:buChar char="●"/>
            </a:pPr>
            <a:r>
              <a:rPr lang="en" sz="1000" dirty="0">
                <a:latin typeface="Proxima Nova"/>
                <a:ea typeface="Proxima Nova"/>
                <a:cs typeface="Proxima Nova"/>
                <a:sym typeface="Proxima Nova"/>
              </a:rPr>
              <a:t>Faculty/staff time to communicate, record, review, synthesize, and formally report information</a:t>
            </a:r>
          </a:p>
          <a:p>
            <a:pPr marL="457200" lvl="0" indent="-292100">
              <a:lnSpc>
                <a:spcPct val="80000"/>
              </a:lnSpc>
              <a:spcBef>
                <a:spcPts val="400"/>
              </a:spcBef>
              <a:buSzPct val="100000"/>
              <a:buFont typeface="Proxima Nova"/>
              <a:buChar char="●"/>
            </a:pPr>
            <a:r>
              <a:rPr lang="en" sz="1000" dirty="0">
                <a:latin typeface="Proxima Nova"/>
                <a:ea typeface="Proxima Nova"/>
                <a:cs typeface="Proxima Nova"/>
                <a:sym typeface="Proxima Nova"/>
              </a:rPr>
              <a:t>The expense (both time and money) of adapting, creating, or licensing software systems to facilitate the collection, storage, and analysis of data.</a:t>
            </a:r>
          </a:p>
          <a:p>
            <a:pPr marL="457200" lvl="0" indent="-292100">
              <a:lnSpc>
                <a:spcPct val="80000"/>
              </a:lnSpc>
              <a:spcBef>
                <a:spcPts val="400"/>
              </a:spcBef>
              <a:buSzPct val="100000"/>
              <a:buFont typeface="Proxima Nova"/>
              <a:buChar char="●"/>
            </a:pPr>
            <a:r>
              <a:rPr lang="en" sz="1000" dirty="0">
                <a:latin typeface="Proxima Nova"/>
                <a:ea typeface="Proxima Nova"/>
                <a:cs typeface="Proxima Nova"/>
                <a:sym typeface="Proxima Nova"/>
              </a:rPr>
              <a:t>political costs associated: the cost-benefit analysis of asking faculty and staff to provide pieces of information not previously collected for what is often perceived as “administrative purposes.”</a:t>
            </a:r>
          </a:p>
          <a:p>
            <a:pPr marL="457200" lvl="0" indent="-292100">
              <a:lnSpc>
                <a:spcPct val="80000"/>
              </a:lnSpc>
              <a:spcBef>
                <a:spcPts val="400"/>
              </a:spcBef>
              <a:buSzPct val="100000"/>
              <a:buFont typeface="Proxima Nova"/>
              <a:buChar char="●"/>
            </a:pPr>
            <a:r>
              <a:rPr lang="en" sz="1000" dirty="0">
                <a:latin typeface="Proxima Nova"/>
                <a:ea typeface="Proxima Nova"/>
                <a:cs typeface="Proxima Nova"/>
                <a:sym typeface="Proxima Nova"/>
              </a:rPr>
              <a:t>Given the increased demands for counting, accounting, and reporting on activities across nearly all areas of faculty work, which have increased the administrative portion of faculty workloads, administrators are asking </a:t>
            </a:r>
            <a:r>
              <a:rPr lang="en" sz="1000" i="1" dirty="0">
                <a:latin typeface="Proxima Nova"/>
                <a:ea typeface="Proxima Nova"/>
                <a:cs typeface="Proxima Nova"/>
                <a:sym typeface="Proxima Nova"/>
              </a:rPr>
              <a:t>“How am I to add this to their load? What will be the cost in asking for this data?” </a:t>
            </a:r>
          </a:p>
          <a:p>
            <a:pPr lvl="0">
              <a:spcBef>
                <a:spcPts val="0"/>
              </a:spcBef>
              <a:buNone/>
            </a:pPr>
            <a:endParaRPr dirty="0">
              <a:latin typeface="Proxima Nova"/>
              <a:ea typeface="Proxima Nova"/>
              <a:cs typeface="Proxima Nova"/>
              <a:sym typeface="Proxima Nova"/>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Shape 6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64" name="Shape 66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1000" b="0" i="0" u="none" strike="noStrike" cap="none" dirty="0">
                <a:solidFill>
                  <a:schemeClr val="dk1"/>
                </a:solidFill>
                <a:latin typeface="Proxima Nova"/>
                <a:ea typeface="Proxima Nova"/>
                <a:cs typeface="Proxima Nova"/>
                <a:sym typeface="Proxima Nova"/>
              </a:rPr>
              <a:t>Data collection NEVER happens in a vacuum. There is critical planning work that must be conducted prior to starting the process. Takes TIME. Takes LONG-TERM THINKING. At UNCG we began this process in </a:t>
            </a:r>
            <a:r>
              <a:rPr lang="en" sz="1000" dirty="0">
                <a:latin typeface="Proxima Nova"/>
                <a:ea typeface="Proxima Nova"/>
                <a:cs typeface="Proxima Nova"/>
                <a:sym typeface="Proxima Nova"/>
              </a:rPr>
              <a:t>2010, with the revision of university-wide P&amp;T guidelines. Hosted multiple speakers, created publications, lots of bush beating across campus, etc.</a:t>
            </a:r>
          </a:p>
          <a:p>
            <a:pPr marL="0" marR="0" lvl="0" indent="0" algn="l" rtl="0">
              <a:lnSpc>
                <a:spcPct val="100000"/>
              </a:lnSpc>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914400" marR="0" lvl="1"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Culture - </a:t>
            </a:r>
          </a:p>
          <a:p>
            <a:pPr marL="1371600" marR="0" lvl="2"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Of CE - marginalized or mainstream? What would it take to shift this perception</a:t>
            </a:r>
          </a:p>
          <a:p>
            <a:pPr marL="1371600" marR="0" lvl="2"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Of assessment - accepted as routine? Standardized processes in place? necessary evil? Or seen as beneficial?</a:t>
            </a:r>
          </a:p>
          <a:p>
            <a:pPr marL="1371600" marR="0" lvl="2" indent="-21590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At UNCG, a lot of culture building was required to lay the groundwork for valuing public service and community engagement. They are not either/or, better or less, but two sides of a distinct coin that can be articulated, defined, and distinguished. Faculty and staff should feel confident when reporting their public service work that it will be valued by their department and executive leadership. </a:t>
            </a:r>
          </a:p>
          <a:p>
            <a:pPr marL="0" marR="0" lvl="0" indent="0" algn="l" rtl="0">
              <a:lnSpc>
                <a:spcPct val="100000"/>
              </a:lnSpc>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914400" marR="0" lvl="1"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Foundations - e.g., definitions, other conversations on your campus</a:t>
            </a:r>
          </a:p>
          <a:p>
            <a:pPr marL="1371600" marR="0" lvl="2"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What can you do to improve understanding and acceptance of engagement/service on your campus?</a:t>
            </a:r>
          </a:p>
          <a:p>
            <a:pPr marL="914400" marR="0" lvl="1"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Leadership support? Top down is just as important as bottom up in some cases</a:t>
            </a:r>
          </a:p>
          <a:p>
            <a:pPr marL="914400" marR="0" lvl="1" indent="-298450" algn="l" rtl="0">
              <a:lnSpc>
                <a:spcPct val="100000"/>
              </a:lnSpc>
              <a:spcBef>
                <a:spcPts val="0"/>
              </a:spcBef>
              <a:spcAft>
                <a:spcPts val="0"/>
              </a:spcAft>
              <a:buClr>
                <a:schemeClr val="dk1"/>
              </a:buClr>
              <a:buSzPct val="100000"/>
              <a:buFont typeface="Proxima Nova"/>
              <a:buChar char="-"/>
            </a:pPr>
            <a:r>
              <a:rPr lang="en" sz="1000" b="0" i="0" u="none" strike="noStrike" cap="none" dirty="0">
                <a:solidFill>
                  <a:schemeClr val="dk1"/>
                </a:solidFill>
                <a:latin typeface="Proxima Nova"/>
                <a:ea typeface="Proxima Nova"/>
                <a:cs typeface="Proxima Nova"/>
                <a:sym typeface="Proxima Nova"/>
              </a:rPr>
              <a:t>Allies and champions, but also the “unusual suspects”</a:t>
            </a:r>
          </a:p>
          <a:p>
            <a:pPr marL="0" marR="0" lvl="0" indent="0" algn="l" rtl="0">
              <a:lnSpc>
                <a:spcPct val="100000"/>
              </a:lnSpc>
              <a:spcBef>
                <a:spcPts val="0"/>
              </a:spcBef>
              <a:spcAft>
                <a:spcPts val="0"/>
              </a:spcAft>
              <a:buClr>
                <a:schemeClr val="dk1"/>
              </a:buClr>
              <a:buSzPct val="25000"/>
              <a:buFont typeface="Arial"/>
              <a:buNone/>
            </a:pPr>
            <a:endParaRPr sz="1000" b="1" i="0" u="none" strike="noStrike" cap="none" dirty="0">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Arial"/>
              <a:buNone/>
            </a:pPr>
            <a:r>
              <a:rPr lang="en" sz="1000" b="1" i="0" u="sng" strike="noStrike" cap="none" dirty="0">
                <a:solidFill>
                  <a:schemeClr val="dk1"/>
                </a:solidFill>
                <a:latin typeface="Proxima Nova"/>
                <a:ea typeface="Proxima Nova"/>
                <a:cs typeface="Proxima Nova"/>
                <a:sym typeface="Proxima Nova"/>
              </a:rPr>
              <a:t>EVALUABILITY ASSESSMENT: AN ENTIRE OTHER PRESENTATION. IN A NUTSHELL...</a:t>
            </a:r>
          </a:p>
          <a:p>
            <a:pPr marL="0" marR="0" lvl="0" indent="0" algn="l" rtl="0">
              <a:lnSpc>
                <a:spcPct val="100000"/>
              </a:lnSpc>
              <a:spcBef>
                <a:spcPts val="0"/>
              </a:spcBef>
              <a:spcAft>
                <a:spcPts val="0"/>
              </a:spcAft>
              <a:buClr>
                <a:schemeClr val="dk1"/>
              </a:buClr>
              <a:buSzPct val="25000"/>
              <a:buFont typeface="Arial"/>
              <a:buNone/>
            </a:pPr>
            <a:endParaRPr sz="1000" b="1" i="0" u="none" strike="noStrike" cap="none" dirty="0">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Arial"/>
              <a:buNone/>
            </a:pPr>
            <a:r>
              <a:rPr lang="en" sz="1000" b="1" i="0" u="none" strike="noStrike" cap="none" dirty="0">
                <a:solidFill>
                  <a:schemeClr val="dk1"/>
                </a:solidFill>
                <a:latin typeface="Proxima Nova"/>
                <a:ea typeface="Proxima Nova"/>
                <a:cs typeface="Proxima Nova"/>
                <a:sym typeface="Proxima Nova"/>
              </a:rPr>
              <a:t>What is EA?</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Developed at the Urban Institute in the late 1970s in response to government complaints that no useful information was derived from evaluation (Wholey, 1979)</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Difficult to evaluate programs that were poorly designed in the first place, which inevitably led to conclusions of deficient programs (Smith, 1990)</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A pre-evaluation to see if a program is ready for outcome evaluation (Trevisan and Walser, 2014)</a:t>
            </a:r>
          </a:p>
          <a:p>
            <a:pPr marR="0" lvl="0" algn="l" rtl="0">
              <a:lnSpc>
                <a:spcPct val="100000"/>
              </a:lnSpc>
              <a:spcBef>
                <a:spcPts val="0"/>
              </a:spcBef>
              <a:spcAft>
                <a:spcPts val="0"/>
              </a:spcAft>
              <a:buNone/>
            </a:pPr>
            <a:endParaRPr sz="1000" dirty="0">
              <a:solidFill>
                <a:srgbClr val="09213B"/>
              </a:solidFill>
              <a:latin typeface="Proxima Nova"/>
              <a:ea typeface="Proxima Nova"/>
              <a:cs typeface="Proxima Nova"/>
              <a:sym typeface="Proxima Nova"/>
            </a:endParaRPr>
          </a:p>
          <a:p>
            <a:pPr marR="0" lvl="0" algn="l" rtl="0">
              <a:lnSpc>
                <a:spcPct val="100000"/>
              </a:lnSpc>
              <a:spcBef>
                <a:spcPts val="0"/>
              </a:spcBef>
              <a:spcAft>
                <a:spcPts val="0"/>
              </a:spcAft>
              <a:buNone/>
            </a:pPr>
            <a:r>
              <a:rPr lang="en" sz="1000" dirty="0">
                <a:solidFill>
                  <a:srgbClr val="09213B"/>
                </a:solidFill>
                <a:latin typeface="Proxima Nova"/>
                <a:ea typeface="Proxima Nova"/>
                <a:cs typeface="Proxima Nova"/>
                <a:sym typeface="Proxima Nova"/>
              </a:rPr>
              <a:t>In reality, this entire day has been assessing the evaluability of our abilities to track CE at an institutional level.</a:t>
            </a:r>
          </a:p>
          <a:p>
            <a:pPr marL="0" marR="0" lvl="0" indent="0" algn="l" rtl="0">
              <a:lnSpc>
                <a:spcPct val="100000"/>
              </a:lnSpc>
              <a:spcBef>
                <a:spcPts val="0"/>
              </a:spcBef>
              <a:spcAft>
                <a:spcPts val="0"/>
              </a:spcAft>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Arial"/>
              <a:buNone/>
            </a:pPr>
            <a:r>
              <a:rPr lang="en" sz="1000" b="1" i="0" u="none" strike="noStrike" cap="none" dirty="0">
                <a:solidFill>
                  <a:schemeClr val="dk1"/>
                </a:solidFill>
                <a:latin typeface="Proxima Nova"/>
                <a:ea typeface="Proxima Nova"/>
                <a:cs typeface="Proxima Nova"/>
                <a:sym typeface="Proxima Nova"/>
              </a:rPr>
              <a:t>Common Problems Prevented by EA:</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Lack of definition of the problem addressed, the program intervention, the expected outcome of the program, or the expected impact on the problem addressed</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Lack of a clear logic of testable assumptions linking expenditure of program resources, the implementation of the program, the outcomes to be caused by that program, and the resulting impact</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Lack of agreement on evaluation priorities and intended uses of evaluation</a:t>
            </a:r>
          </a:p>
          <a:p>
            <a:pPr marL="457200" marR="0" lvl="0" indent="-298450" algn="l" rtl="0">
              <a:lnSpc>
                <a:spcPct val="100000"/>
              </a:lnSpc>
              <a:spcBef>
                <a:spcPts val="0"/>
              </a:spcBef>
              <a:spcAft>
                <a:spcPts val="0"/>
              </a:spcAft>
              <a:buClr>
                <a:srgbClr val="09213B"/>
              </a:buClr>
              <a:buSzPct val="100000"/>
              <a:buFont typeface="Proxima Nova"/>
              <a:buChar char="-"/>
            </a:pPr>
            <a:r>
              <a:rPr lang="en" sz="1000" b="0" i="0" u="none" strike="noStrike" cap="none" dirty="0">
                <a:solidFill>
                  <a:srgbClr val="09213B"/>
                </a:solidFill>
                <a:latin typeface="Proxima Nova"/>
                <a:ea typeface="Proxima Nova"/>
                <a:cs typeface="Proxima Nova"/>
                <a:sym typeface="Proxima Nova"/>
              </a:rPr>
              <a:t>Inability or unwillingness to act on the basis of evaluation information</a:t>
            </a:r>
          </a:p>
          <a:p>
            <a:pPr marL="0" marR="0" lvl="0" indent="0" algn="l" rtl="0">
              <a:lnSpc>
                <a:spcPct val="100000"/>
              </a:lnSpc>
              <a:spcBef>
                <a:spcPts val="0"/>
              </a:spcBef>
              <a:buClr>
                <a:schemeClr val="dk1"/>
              </a:buClr>
              <a:buSzPct val="25000"/>
              <a:buFont typeface="Arial"/>
              <a:buNone/>
            </a:pPr>
            <a:endParaRPr sz="1000" b="0" i="0" u="none" strike="noStrike" cap="none" dirty="0">
              <a:solidFill>
                <a:schemeClr val="dk1"/>
              </a:solidFill>
              <a:latin typeface="Proxima Nova"/>
              <a:ea typeface="Proxima Nova"/>
              <a:cs typeface="Proxima Nova"/>
              <a:sym typeface="Proxima Nova"/>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Shape 6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70" name="Shape 67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THESE MIGHT BELONG SOMEWHERE ELSE - parking lot</a:t>
            </a: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Part of framework activity?</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Shape 6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6" name="Shape 6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a:t>Each of us has 2 sentences that speak to why we are here. </a:t>
            </a:r>
          </a:p>
          <a:p>
            <a:pPr marL="0" marR="0" lvl="0" indent="0" algn="l" rtl="0">
              <a:spcBef>
                <a:spcPts val="0"/>
              </a:spcBef>
              <a:spcAft>
                <a:spcPts val="0"/>
              </a:spcAft>
              <a:buClr>
                <a:schemeClr val="dk1"/>
              </a:buClr>
              <a:buSzPct val="25000"/>
              <a:buFont typeface="Arial"/>
              <a:buNone/>
            </a:pPr>
            <a:r>
              <a:rPr lang="en"/>
              <a:t>Norris</a:t>
            </a:r>
          </a:p>
          <a:p>
            <a:pPr marL="0" marR="0" lvl="0" indent="0" algn="l" rtl="0">
              <a:spcBef>
                <a:spcPts val="0"/>
              </a:spcBef>
              <a:spcAft>
                <a:spcPts val="0"/>
              </a:spcAft>
              <a:buClr>
                <a:schemeClr val="dk1"/>
              </a:buClr>
              <a:buSzPct val="25000"/>
              <a:buFont typeface="Arial"/>
              <a:buNone/>
            </a:pPr>
            <a:r>
              <a:rPr lang="en"/>
              <a:t>Medlin</a:t>
            </a:r>
          </a:p>
          <a:p>
            <a:pPr marL="0" marR="0" lvl="0" indent="0" algn="l" rtl="0">
              <a:spcBef>
                <a:spcPts val="0"/>
              </a:spcBef>
              <a:spcAft>
                <a:spcPts val="0"/>
              </a:spcAft>
              <a:buClr>
                <a:schemeClr val="dk1"/>
              </a:buClr>
              <a:buSzPct val="25000"/>
              <a:buFont typeface="Arial"/>
              <a:buNone/>
            </a:pPr>
            <a:r>
              <a:rPr lang="en"/>
              <a:t>Anne</a:t>
            </a:r>
          </a:p>
          <a:p>
            <a:pPr marL="0" marR="0" lvl="0" indent="0" algn="l" rtl="0">
              <a:spcBef>
                <a:spcPts val="0"/>
              </a:spcBef>
              <a:spcAft>
                <a:spcPts val="0"/>
              </a:spcAft>
              <a:buClr>
                <a:schemeClr val="dk1"/>
              </a:buClr>
              <a:buSzPct val="25000"/>
              <a:buFont typeface="Arial"/>
              <a:buNone/>
            </a:pPr>
            <a:r>
              <a:rPr lang="en"/>
              <a:t>Heather</a:t>
            </a:r>
          </a:p>
          <a:p>
            <a:pPr marL="0" marR="0" lvl="0" indent="0" algn="l" rtl="0">
              <a:spcBef>
                <a:spcPts val="0"/>
              </a:spcBef>
              <a:spcAft>
                <a:spcPts val="0"/>
              </a:spcAft>
              <a:buClr>
                <a:schemeClr val="dk1"/>
              </a:buClr>
              <a:buSzPct val="25000"/>
              <a:buFont typeface="Arial"/>
              <a:buNone/>
            </a:pPr>
            <a:r>
              <a:rPr lang="en"/>
              <a:t>Amanda</a:t>
            </a:r>
          </a:p>
          <a:p>
            <a:pPr marL="0" marR="0" lvl="0" indent="0" algn="l" rtl="0">
              <a:spcBef>
                <a:spcPts val="0"/>
              </a:spcBef>
              <a:spcAft>
                <a:spcPts val="0"/>
              </a:spcAft>
              <a:buClr>
                <a:schemeClr val="dk1"/>
              </a:buClr>
              <a:buSzPct val="25000"/>
              <a:buFont typeface="Arial"/>
              <a:buNone/>
            </a:pPr>
            <a:endParaRPr/>
          </a:p>
          <a:p>
            <a:pPr marL="0" marR="0" lvl="0" indent="0" algn="l" rtl="0">
              <a:spcBef>
                <a:spcPts val="0"/>
              </a:spcBef>
              <a:spcAft>
                <a:spcPts val="0"/>
              </a:spcAft>
              <a:buClr>
                <a:schemeClr val="dk1"/>
              </a:buClr>
              <a:buSzPct val="25000"/>
              <a:buFont typeface="Arial"/>
              <a:buNone/>
            </a:pPr>
            <a:r>
              <a:rPr lang="en"/>
              <a:t>Regardless of quality, the target is wrong. </a:t>
            </a:r>
          </a:p>
          <a:p>
            <a:pPr marL="0" marR="0" lvl="0" indent="0" algn="l" rtl="0">
              <a:spcBef>
                <a:spcPts val="0"/>
              </a:spcBef>
              <a:spcAft>
                <a:spcPts val="0"/>
              </a:spcAft>
              <a:buClr>
                <a:schemeClr val="dk1"/>
              </a:buClr>
              <a:buSzPct val="25000"/>
              <a:buFont typeface="Arial"/>
              <a:buNone/>
            </a:pPr>
            <a:r>
              <a:rPr lang="en"/>
              <a:t>There has been some good surveys/work. But the focus is too narrow, snapshot in time. Not done in ways that inform quality and decisionmaking (aka UTILITY)</a:t>
            </a:r>
          </a:p>
          <a:p>
            <a:pPr marL="0" marR="0" lvl="0" indent="0" algn="l" rtl="0">
              <a:spcBef>
                <a:spcPts val="0"/>
              </a:spcBef>
              <a:spcAft>
                <a:spcPts val="0"/>
              </a:spcAft>
              <a:buClr>
                <a:schemeClr val="dk1"/>
              </a:buClr>
              <a:buSzPct val="25000"/>
              <a:buFont typeface="Arial"/>
              <a:buNone/>
            </a:pPr>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Provide space for those not yet here in this thinking to get in the right head space.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These are at a FIELD level.  Part of deliverables we’ve promised = institution-level strategies. </a:t>
            </a: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These slides help people reflect on the broader context as they consider their institutional contexts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Shape 6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89" name="Shape 68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Shape 6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94" name="Shape 69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en" b="1"/>
              <a:t>PRINT HANDOUT</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Shape 6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00" name="Shape 700"/>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en" b="1"/>
              <a:t>TAKE A 15 MINUTE BREAK BEFORE BEGINNING THIS SECTION</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Shape 7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6" name="Shape 7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Shape 7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2" name="Shape 7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b="1"/>
              <a:t>NEED TO PRINT OUT OZ WORKSHEET HERE</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Shape 7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8" name="Shape 7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Shape 7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24" name="Shape 72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200" b="0" i="0" u="none" strike="noStrike" cap="none">
                <a:solidFill>
                  <a:schemeClr val="dk1"/>
                </a:solidFill>
                <a:latin typeface="Arial"/>
                <a:ea typeface="Arial"/>
                <a:cs typeface="Arial"/>
                <a:sym typeface="Arial"/>
              </a:rPr>
              <a:t>Norris’s rant - will SHORTEN :)</a:t>
            </a:r>
          </a:p>
          <a:p>
            <a:pPr marL="0" marR="0" lvl="0" indent="0" algn="l" rtl="0">
              <a:spcBef>
                <a:spcPts val="0"/>
              </a:spcBef>
              <a:spcAft>
                <a:spcPts val="0"/>
              </a:spcAft>
              <a:buClr>
                <a:schemeClr val="dk1"/>
              </a:buClr>
              <a:buSzPct val="250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1000"/>
              </a:spcBef>
              <a:spcAft>
                <a:spcPts val="0"/>
              </a:spcAft>
              <a:buClr>
                <a:srgbClr val="A53010"/>
              </a:buClr>
              <a:buSzPct val="25000"/>
              <a:buFont typeface="Arial"/>
              <a:buNone/>
            </a:pPr>
            <a:r>
              <a:rPr lang="en" sz="1200" b="1" i="0" u="none" strike="noStrike" cap="none">
                <a:solidFill>
                  <a:srgbClr val="A53010"/>
                </a:solidFill>
                <a:latin typeface="Arial"/>
                <a:ea typeface="Arial"/>
                <a:cs typeface="Arial"/>
                <a:sym typeface="Arial"/>
              </a:rPr>
              <a:t>New narrative in HE through data:</a:t>
            </a:r>
            <a:r>
              <a:rPr lang="en" sz="1200" b="0" i="0" u="none" strike="noStrike" cap="none">
                <a:solidFill>
                  <a:srgbClr val="A53010"/>
                </a:solidFill>
                <a:latin typeface="Arial"/>
                <a:ea typeface="Arial"/>
                <a:cs typeface="Arial"/>
                <a:sym typeface="Arial"/>
              </a:rPr>
              <a:t> </a:t>
            </a:r>
            <a:r>
              <a:rPr lang="en" sz="1200" b="0" i="0" u="none" strike="noStrike" cap="none">
                <a:solidFill>
                  <a:srgbClr val="404040"/>
                </a:solidFill>
                <a:latin typeface="Arial"/>
                <a:ea typeface="Arial"/>
                <a:cs typeface="Arial"/>
                <a:sym typeface="Arial"/>
              </a:rPr>
              <a:t>Develop a strategy for changing the narrative in higher education that shifts the focus away from the fabulous five and toward a broader understanding of community engaged activities and how it impacts students, faculty, staff, community, and the institution.</a:t>
            </a:r>
          </a:p>
          <a:p>
            <a:pPr marL="0" marR="0" lvl="0" indent="0" algn="l" rtl="0">
              <a:lnSpc>
                <a:spcPct val="115000"/>
              </a:lnSpc>
              <a:spcBef>
                <a:spcPts val="1000"/>
              </a:spcBef>
              <a:spcAft>
                <a:spcPts val="0"/>
              </a:spcAft>
              <a:buClr>
                <a:srgbClr val="A53010"/>
              </a:buClr>
              <a:buSzPct val="25000"/>
              <a:buFont typeface="Arial"/>
              <a:buNone/>
            </a:pPr>
            <a:r>
              <a:rPr lang="en" sz="1200" b="1" i="0" u="none" strike="noStrike" cap="none">
                <a:solidFill>
                  <a:srgbClr val="A53010"/>
                </a:solidFill>
                <a:latin typeface="Arial"/>
                <a:ea typeface="Arial"/>
                <a:cs typeface="Arial"/>
                <a:sym typeface="Arial"/>
              </a:rPr>
              <a:t>Telling a Story/Reporting:</a:t>
            </a:r>
            <a:r>
              <a:rPr lang="en" sz="1200" b="0" i="0" u="none" strike="noStrike" cap="none">
                <a:solidFill>
                  <a:srgbClr val="A53010"/>
                </a:solidFill>
                <a:latin typeface="Arial"/>
                <a:ea typeface="Arial"/>
                <a:cs typeface="Arial"/>
                <a:sym typeface="Arial"/>
              </a:rPr>
              <a:t> </a:t>
            </a:r>
            <a:r>
              <a:rPr lang="en" sz="1200" b="0" i="0" u="none" strike="noStrike" cap="none">
                <a:solidFill>
                  <a:srgbClr val="404040"/>
                </a:solidFill>
                <a:latin typeface="Arial"/>
                <a:ea typeface="Arial"/>
                <a:cs typeface="Arial"/>
                <a:sym typeface="Arial"/>
              </a:rPr>
              <a:t>Identify the ways in which data should be used for research, assessment, and informed decision making</a:t>
            </a:r>
          </a:p>
          <a:p>
            <a:pPr marL="0" marR="0" lvl="0" indent="0" algn="l" rtl="0">
              <a:lnSpc>
                <a:spcPct val="115000"/>
              </a:lnSpc>
              <a:spcBef>
                <a:spcPts val="1000"/>
              </a:spcBef>
              <a:spcAft>
                <a:spcPts val="0"/>
              </a:spcAft>
              <a:buClr>
                <a:schemeClr val="dk1"/>
              </a:buClr>
              <a:buSzPct val="25000"/>
              <a:buFont typeface="Arial"/>
              <a:buNone/>
            </a:pPr>
            <a:endParaRPr sz="1200" b="0" i="0" u="none" strike="noStrike" cap="none">
              <a:solidFill>
                <a:srgbClr val="404040"/>
              </a:solidFill>
              <a:latin typeface="Arial"/>
              <a:ea typeface="Arial"/>
              <a:cs typeface="Arial"/>
              <a:sym typeface="Arial"/>
            </a:endParaRPr>
          </a:p>
          <a:p>
            <a:pPr marL="0" marR="0" lvl="0" indent="0" algn="l" rtl="0">
              <a:lnSpc>
                <a:spcPct val="115000"/>
              </a:lnSpc>
              <a:spcBef>
                <a:spcPts val="1000"/>
              </a:spcBef>
              <a:spcAft>
                <a:spcPts val="0"/>
              </a:spcAft>
              <a:buClr>
                <a:srgbClr val="404040"/>
              </a:buClr>
              <a:buSzPct val="25000"/>
              <a:buFont typeface="Arial"/>
              <a:buNone/>
            </a:pPr>
            <a:r>
              <a:rPr lang="en" sz="1200" b="0" i="0" u="none" strike="noStrike" cap="none">
                <a:solidFill>
                  <a:srgbClr val="404040"/>
                </a:solidFill>
                <a:latin typeface="Arial"/>
                <a:ea typeface="Arial"/>
                <a:cs typeface="Arial"/>
                <a:sym typeface="Arial"/>
              </a:rPr>
              <a:t>EXPANDING THE TENT - MOVING BEYOND TRADITIONALLY ACCEPTED FORMS OF CE</a:t>
            </a:r>
          </a:p>
          <a:p>
            <a:pPr marL="0" marR="0" lvl="0" indent="0" algn="l" rtl="0">
              <a:lnSpc>
                <a:spcPct val="115000"/>
              </a:lnSpc>
              <a:spcBef>
                <a:spcPts val="1000"/>
              </a:spcBef>
              <a:buClr>
                <a:srgbClr val="404040"/>
              </a:buClr>
              <a:buSzPct val="25000"/>
              <a:buFont typeface="Arial"/>
              <a:buNone/>
            </a:pPr>
            <a:r>
              <a:rPr lang="en" sz="1200" b="0" i="0" u="none" strike="noStrike" cap="none">
                <a:solidFill>
                  <a:srgbClr val="404040"/>
                </a:solidFill>
                <a:latin typeface="Arial"/>
                <a:ea typeface="Arial"/>
                <a:cs typeface="Arial"/>
                <a:sym typeface="Arial"/>
              </a:rPr>
              <a:t>GETTING BEYOND DOING GOOD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295" name="Shape 2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301" name="Shape 3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p:nvPr/>
        </p:nvSpPr>
        <p:spPr>
          <a:xfrm>
            <a:off x="3186952" y="201216"/>
            <a:ext cx="5669280" cy="2925225"/>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3" name="Shape 13"/>
          <p:cNvSpPr/>
          <p:nvPr/>
        </p:nvSpPr>
        <p:spPr>
          <a:xfrm>
            <a:off x="268939" y="201216"/>
            <a:ext cx="182879" cy="2915139"/>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4" name="Shape 14"/>
          <p:cNvSpPr txBox="1">
            <a:spLocks noGrp="1"/>
          </p:cNvSpPr>
          <p:nvPr>
            <p:ph type="ctrTitle"/>
          </p:nvPr>
        </p:nvSpPr>
        <p:spPr>
          <a:xfrm>
            <a:off x="3200400" y="3156697"/>
            <a:ext cx="5458968" cy="786513"/>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4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5" name="Shape 15"/>
          <p:cNvSpPr txBox="1">
            <a:spLocks noGrp="1"/>
          </p:cNvSpPr>
          <p:nvPr>
            <p:ph type="subTitle" idx="1"/>
          </p:nvPr>
        </p:nvSpPr>
        <p:spPr>
          <a:xfrm>
            <a:off x="3200400" y="3943350"/>
            <a:ext cx="5458968" cy="466344"/>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ctr" rtl="0">
              <a:spcBef>
                <a:spcPts val="60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2pPr>
            <a:lvl3pPr marL="914400" marR="0" lvl="2" indent="0" algn="ctr" rtl="0">
              <a:spcBef>
                <a:spcPts val="60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3pPr>
            <a:lvl4pPr marL="1371600" marR="0" lvl="3" indent="0" algn="ctr" rtl="0">
              <a:spcBef>
                <a:spcPts val="60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4pPr>
            <a:lvl5pPr marL="1828800" marR="0" lvl="4" indent="0" algn="ctr" rtl="0">
              <a:spcBef>
                <a:spcPts val="60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5pPr>
            <a:lvl6pPr marL="2286000" marR="0" lvl="5" indent="0" algn="ctr" rtl="0">
              <a:spcBef>
                <a:spcPts val="36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6pPr>
            <a:lvl7pPr marL="2743200" marR="0" lvl="6" indent="0" algn="ctr" rtl="0">
              <a:spcBef>
                <a:spcPts val="36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7pPr>
            <a:lvl8pPr marL="3200400" marR="0" lvl="7" indent="0" algn="ctr" rtl="0">
              <a:spcBef>
                <a:spcPts val="36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8pPr>
            <a:lvl9pPr marL="3657600" marR="0" lvl="8" indent="0" algn="ctr" rtl="0">
              <a:spcBef>
                <a:spcPts val="36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9pPr>
          </a:lstStyle>
          <a:p>
            <a:endParaRPr/>
          </a:p>
        </p:txBody>
      </p:sp>
      <p:sp>
        <p:nvSpPr>
          <p:cNvPr id="16" name="Shape 16"/>
          <p:cNvSpPr txBox="1">
            <a:spLocks noGrp="1"/>
          </p:cNvSpPr>
          <p:nvPr>
            <p:ph type="dt" idx="10"/>
          </p:nvPr>
        </p:nvSpPr>
        <p:spPr>
          <a:xfrm>
            <a:off x="3276600" y="292893"/>
            <a:ext cx="5504687"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chemeClr val="lt1"/>
              </a:buClr>
              <a:buFont typeface="Questrial"/>
              <a:buNone/>
              <a:defRPr sz="2200" b="0" i="0" u="none" strike="noStrike" cap="none">
                <a:solidFill>
                  <a:schemeClr val="lt1"/>
                </a:solidFill>
                <a:latin typeface="Questrial"/>
                <a:ea typeface="Questrial"/>
                <a:cs typeface="Questrial"/>
                <a:sym typeface="Quest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Shape 17"/>
          <p:cNvSpPr txBox="1">
            <a:spLocks noGrp="1"/>
          </p:cNvSpPr>
          <p:nvPr>
            <p:ph type="ftr" idx="11"/>
          </p:nvPr>
        </p:nvSpPr>
        <p:spPr>
          <a:xfrm>
            <a:off x="3218688" y="4767262"/>
            <a:ext cx="4736591"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Questrial"/>
              <a:buNone/>
              <a:defRPr sz="1100" b="1" i="0" u="none" strike="noStrike" cap="none">
                <a:solidFill>
                  <a:srgbClr val="848484"/>
                </a:solidFill>
                <a:latin typeface="Questrial"/>
                <a:ea typeface="Questrial"/>
                <a:cs typeface="Questrial"/>
                <a:sym typeface="Quest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Shape 18"/>
          <p:cNvSpPr txBox="1">
            <a:spLocks noGrp="1"/>
          </p:cNvSpPr>
          <p:nvPr>
            <p:ph type="sldNum" idx="12"/>
          </p:nvPr>
        </p:nvSpPr>
        <p:spPr>
          <a:xfrm>
            <a:off x="8256493" y="4767262"/>
            <a:ext cx="685799"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with Picture">
    <p:spTree>
      <p:nvGrpSpPr>
        <p:cNvPr id="1" name="Shape 68"/>
        <p:cNvGrpSpPr/>
        <p:nvPr/>
      </p:nvGrpSpPr>
      <p:grpSpPr>
        <a:xfrm>
          <a:off x="0" y="0"/>
          <a:ext cx="0" cy="0"/>
          <a:chOff x="0" y="0"/>
          <a:chExt cx="0" cy="0"/>
        </a:xfrm>
      </p:grpSpPr>
      <p:sp>
        <p:nvSpPr>
          <p:cNvPr id="69" name="Shape 69"/>
          <p:cNvSpPr/>
          <p:nvPr/>
        </p:nvSpPr>
        <p:spPr>
          <a:xfrm>
            <a:off x="269875" y="3580278"/>
            <a:ext cx="2971799" cy="1383437"/>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70" name="Shape 70"/>
          <p:cNvSpPr txBox="1">
            <a:spLocks noGrp="1"/>
          </p:cNvSpPr>
          <p:nvPr>
            <p:ph type="title"/>
          </p:nvPr>
        </p:nvSpPr>
        <p:spPr>
          <a:xfrm>
            <a:off x="3720353" y="2571750"/>
            <a:ext cx="4966446" cy="1048871"/>
          </a:xfrm>
          <a:prstGeom prst="rect">
            <a:avLst/>
          </a:prstGeom>
          <a:noFill/>
          <a:ln>
            <a:noFill/>
          </a:ln>
        </p:spPr>
        <p:txBody>
          <a:bodyPr lIns="91425" tIns="91425" rIns="91425" bIns="91425" anchor="b" anchorCtr="0"/>
          <a:lstStyle>
            <a:lvl1pPr marL="0" marR="0" lvl="0" indent="0" algn="r" rtl="0">
              <a:spcBef>
                <a:spcPts val="0"/>
              </a:spcBef>
              <a:buClr>
                <a:schemeClr val="accent1"/>
              </a:buClr>
              <a:buFont typeface="Questrial"/>
              <a:buNone/>
              <a:defRPr sz="4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1" name="Shape 71"/>
          <p:cNvSpPr txBox="1">
            <a:spLocks noGrp="1"/>
          </p:cNvSpPr>
          <p:nvPr>
            <p:ph type="body" idx="1"/>
          </p:nvPr>
        </p:nvSpPr>
        <p:spPr>
          <a:xfrm>
            <a:off x="3720353" y="3618310"/>
            <a:ext cx="4966446" cy="990599"/>
          </a:xfrm>
          <a:prstGeom prst="rect">
            <a:avLst/>
          </a:prstGeom>
          <a:noFill/>
          <a:ln>
            <a:noFill/>
          </a:ln>
        </p:spPr>
        <p:txBody>
          <a:bodyPr lIns="91425" tIns="91425" rIns="91425" bIns="91425" anchor="t" anchorCtr="0"/>
          <a:lstStyle>
            <a:lvl1pPr marL="0" marR="0" lvl="0" indent="0" algn="r"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600" b="0" i="0" u="none" strike="noStrike" cap="none">
                <a:solidFill>
                  <a:srgbClr val="888888"/>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5pPr>
            <a:lvl6pPr marL="2286000" marR="0" lvl="5" indent="0" algn="l" rtl="0">
              <a:spcBef>
                <a:spcPts val="28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6pPr>
            <a:lvl7pPr marL="2743200" marR="0" lvl="6" indent="0" algn="l" rtl="0">
              <a:spcBef>
                <a:spcPts val="28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7pPr>
            <a:lvl8pPr marL="3200400" marR="0" lvl="7" indent="0" algn="l" rtl="0">
              <a:spcBef>
                <a:spcPts val="28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8pPr>
            <a:lvl9pPr marL="3657600" marR="0" lvl="8" indent="0" algn="l" rtl="0">
              <a:spcBef>
                <a:spcPts val="28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9pPr>
          </a:lstStyle>
          <a:p>
            <a:endParaRPr/>
          </a:p>
        </p:txBody>
      </p:sp>
      <p:sp>
        <p:nvSpPr>
          <p:cNvPr id="72" name="Shape 72"/>
          <p:cNvSpPr txBox="1">
            <a:spLocks noGrp="1"/>
          </p:cNvSpPr>
          <p:nvPr>
            <p:ph type="sldNum" idx="12"/>
          </p:nvPr>
        </p:nvSpPr>
        <p:spPr>
          <a:xfrm>
            <a:off x="351212" y="4578723"/>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73" name="Shape 73"/>
          <p:cNvSpPr>
            <a:spLocks noGrp="1"/>
          </p:cNvSpPr>
          <p:nvPr>
            <p:ph type="pic" idx="2"/>
          </p:nvPr>
        </p:nvSpPr>
        <p:spPr>
          <a:xfrm>
            <a:off x="269873" y="201216"/>
            <a:ext cx="2971799" cy="3328987"/>
          </a:xfrm>
          <a:prstGeom prst="rect">
            <a:avLst/>
          </a:prstGeom>
          <a:noFill/>
          <a:ln>
            <a:noFill/>
          </a:ln>
        </p:spPr>
        <p:txBody>
          <a:bodyPr lIns="91425" tIns="91425" rIns="91425" bIns="91425" anchor="t" anchorCtr="0"/>
          <a:lstStyle>
            <a:lvl1pPr marL="228600" marR="0" lvl="0" indent="-228600" algn="l" rtl="0">
              <a:spcBef>
                <a:spcPts val="18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74"/>
        <p:cNvGrpSpPr/>
        <p:nvPr/>
      </p:nvGrpSpPr>
      <p:grpSpPr>
        <a:xfrm>
          <a:off x="0" y="0"/>
          <a:ext cx="0" cy="0"/>
          <a:chOff x="0" y="0"/>
          <a:chExt cx="0" cy="0"/>
        </a:xfrm>
      </p:grpSpPr>
      <p:sp>
        <p:nvSpPr>
          <p:cNvPr id="75" name="Shape 75"/>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76" name="Shape 76"/>
          <p:cNvSpPr txBox="1">
            <a:spLocks noGrp="1"/>
          </p:cNvSpPr>
          <p:nvPr>
            <p:ph type="title"/>
          </p:nvPr>
        </p:nvSpPr>
        <p:spPr>
          <a:xfrm>
            <a:off x="457200" y="685800"/>
            <a:ext cx="7391401"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7" name="Shape 77"/>
          <p:cNvSpPr txBox="1">
            <a:spLocks noGrp="1"/>
          </p:cNvSpPr>
          <p:nvPr>
            <p:ph type="body" idx="1"/>
          </p:nvPr>
        </p:nvSpPr>
        <p:spPr>
          <a:xfrm>
            <a:off x="457200" y="1660922"/>
            <a:ext cx="3566159" cy="293370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78" name="Shape 78"/>
          <p:cNvSpPr txBox="1">
            <a:spLocks noGrp="1"/>
          </p:cNvSpPr>
          <p:nvPr>
            <p:ph type="body" idx="2"/>
          </p:nvPr>
        </p:nvSpPr>
        <p:spPr>
          <a:xfrm>
            <a:off x="4282439" y="1660922"/>
            <a:ext cx="3566159" cy="293370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79" name="Shape 79"/>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80" name="Shape 80"/>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81" name="Shape 81"/>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82"/>
        <p:cNvGrpSpPr/>
        <p:nvPr/>
      </p:nvGrpSpPr>
      <p:grpSpPr>
        <a:xfrm>
          <a:off x="0" y="0"/>
          <a:ext cx="0" cy="0"/>
          <a:chOff x="0" y="0"/>
          <a:chExt cx="0" cy="0"/>
        </a:xfrm>
      </p:grpSpPr>
      <p:sp>
        <p:nvSpPr>
          <p:cNvPr id="83" name="Shape 83"/>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84" name="Shape 84"/>
          <p:cNvSpPr txBox="1">
            <a:spLocks noGrp="1"/>
          </p:cNvSpPr>
          <p:nvPr>
            <p:ph type="title"/>
          </p:nvPr>
        </p:nvSpPr>
        <p:spPr>
          <a:xfrm>
            <a:off x="457199" y="685800"/>
            <a:ext cx="7388352"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5" name="Shape 85"/>
          <p:cNvSpPr txBox="1">
            <a:spLocks noGrp="1"/>
          </p:cNvSpPr>
          <p:nvPr>
            <p:ph type="body" idx="1"/>
          </p:nvPr>
        </p:nvSpPr>
        <p:spPr>
          <a:xfrm>
            <a:off x="457200" y="1540599"/>
            <a:ext cx="3566159" cy="479821"/>
          </a:xfrm>
          <a:prstGeom prst="rect">
            <a:avLst/>
          </a:prstGeom>
          <a:noFill/>
          <a:ln>
            <a:noFill/>
          </a:ln>
        </p:spPr>
        <p:txBody>
          <a:bodyPr lIns="91425" tIns="91425" rIns="91425" bIns="91425" anchor="b" anchorCtr="0"/>
          <a:lstStyle>
            <a:lvl1pPr marL="0" marR="0" lvl="0" indent="0" algn="ctr" rtl="0">
              <a:spcBef>
                <a:spcPts val="0"/>
              </a:spcBef>
              <a:buClr>
                <a:schemeClr val="accent1"/>
              </a:buClr>
              <a:buFont typeface="Noto Sans Symbols"/>
              <a:buNone/>
              <a:defRPr sz="2000" b="1" i="0" u="none" strike="noStrike" cap="none">
                <a:solidFill>
                  <a:schemeClr val="accent1"/>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000" b="1"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800" b="1"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1600" b="1"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5pPr>
            <a:lvl6pPr marL="2286000" marR="0" lvl="5" indent="0" algn="l" rtl="0">
              <a:spcBef>
                <a:spcPts val="320"/>
              </a:spcBef>
              <a:buClr>
                <a:srgbClr val="4C0000"/>
              </a:buClr>
              <a:buFont typeface="Noto Sans Symbols"/>
              <a:buNone/>
              <a:defRPr sz="1600" b="1" i="0" u="none" strike="noStrike" cap="none">
                <a:solidFill>
                  <a:schemeClr val="dk2"/>
                </a:solidFill>
                <a:latin typeface="Questrial"/>
                <a:ea typeface="Questrial"/>
                <a:cs typeface="Questrial"/>
                <a:sym typeface="Questrial"/>
              </a:defRPr>
            </a:lvl6pPr>
            <a:lvl7pPr marL="2743200" marR="0" lvl="6" indent="0" algn="l" rtl="0">
              <a:spcBef>
                <a:spcPts val="32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7pPr>
            <a:lvl8pPr marL="3200400" marR="0" lvl="7" indent="0" algn="l" rtl="0">
              <a:spcBef>
                <a:spcPts val="320"/>
              </a:spcBef>
              <a:buClr>
                <a:srgbClr val="4C0000"/>
              </a:buClr>
              <a:buFont typeface="Noto Sans Symbols"/>
              <a:buNone/>
              <a:defRPr sz="1600" b="1" i="0" u="none" strike="noStrike" cap="none">
                <a:solidFill>
                  <a:schemeClr val="dk2"/>
                </a:solidFill>
                <a:latin typeface="Questrial"/>
                <a:ea typeface="Questrial"/>
                <a:cs typeface="Questrial"/>
                <a:sym typeface="Questrial"/>
              </a:defRPr>
            </a:lvl8pPr>
            <a:lvl9pPr marL="3657600" marR="0" lvl="8" indent="0" algn="l" rtl="0">
              <a:spcBef>
                <a:spcPts val="32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9pPr>
          </a:lstStyle>
          <a:p>
            <a:endParaRPr/>
          </a:p>
        </p:txBody>
      </p:sp>
      <p:sp>
        <p:nvSpPr>
          <p:cNvPr id="86" name="Shape 86"/>
          <p:cNvSpPr txBox="1">
            <a:spLocks noGrp="1"/>
          </p:cNvSpPr>
          <p:nvPr>
            <p:ph type="body" idx="2"/>
          </p:nvPr>
        </p:nvSpPr>
        <p:spPr>
          <a:xfrm>
            <a:off x="457200" y="2017058"/>
            <a:ext cx="3566159" cy="2577562"/>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33350" algn="l" rtl="0">
              <a:spcBef>
                <a:spcPts val="320"/>
              </a:spcBef>
              <a:buClr>
                <a:srgbClr val="4C0000"/>
              </a:buClr>
              <a:buSzPct val="100000"/>
              <a:buFont typeface="Noto Sans Symbols"/>
              <a:buChar char="◼"/>
              <a:defRPr sz="1600" b="0" i="0" u="none" strike="noStrike" cap="none">
                <a:solidFill>
                  <a:schemeClr val="dk2"/>
                </a:solidFill>
                <a:latin typeface="Questrial"/>
                <a:ea typeface="Questrial"/>
                <a:cs typeface="Questrial"/>
                <a:sym typeface="Questrial"/>
              </a:defRPr>
            </a:lvl6pPr>
            <a:lvl7pPr marL="1603375" marR="0" lvl="6" indent="-130175" algn="l" rtl="0">
              <a:spcBef>
                <a:spcPts val="320"/>
              </a:spcBef>
              <a:buClr>
                <a:schemeClr val="accent1"/>
              </a:buClr>
              <a:buSzPct val="100000"/>
              <a:buFont typeface="Noto Sans Symbols"/>
              <a:buChar char="◼"/>
              <a:defRPr sz="1600" b="0" i="0" u="none" strike="noStrike" cap="none">
                <a:solidFill>
                  <a:schemeClr val="dk2"/>
                </a:solidFill>
                <a:latin typeface="Questrial"/>
                <a:ea typeface="Questrial"/>
                <a:cs typeface="Questrial"/>
                <a:sym typeface="Questrial"/>
              </a:defRPr>
            </a:lvl7pPr>
            <a:lvl8pPr marL="1830388" marR="0" lvl="7" indent="-128588" algn="l" rtl="0">
              <a:spcBef>
                <a:spcPts val="320"/>
              </a:spcBef>
              <a:buClr>
                <a:srgbClr val="4C0000"/>
              </a:buClr>
              <a:buSzPct val="100000"/>
              <a:buFont typeface="Noto Sans Symbols"/>
              <a:buChar char="◼"/>
              <a:defRPr sz="1600" b="0" i="0" u="none" strike="noStrike" cap="none">
                <a:solidFill>
                  <a:schemeClr val="dk2"/>
                </a:solidFill>
                <a:latin typeface="Questrial"/>
                <a:ea typeface="Questrial"/>
                <a:cs typeface="Questrial"/>
                <a:sym typeface="Questrial"/>
              </a:defRPr>
            </a:lvl8pPr>
            <a:lvl9pPr marL="2057400" marR="0" lvl="8" indent="-127000" algn="l" rtl="0">
              <a:spcBef>
                <a:spcPts val="320"/>
              </a:spcBef>
              <a:buClr>
                <a:schemeClr val="accent1"/>
              </a:buClr>
              <a:buSzPct val="100000"/>
              <a:buFont typeface="Noto Sans Symbols"/>
              <a:buChar char="◼"/>
              <a:defRPr sz="1600" b="0" i="0" u="none" strike="noStrike" cap="none">
                <a:solidFill>
                  <a:schemeClr val="dk2"/>
                </a:solidFill>
                <a:latin typeface="Questrial"/>
                <a:ea typeface="Questrial"/>
                <a:cs typeface="Questrial"/>
                <a:sym typeface="Questrial"/>
              </a:defRPr>
            </a:lvl9pPr>
          </a:lstStyle>
          <a:p>
            <a:endParaRPr/>
          </a:p>
        </p:txBody>
      </p:sp>
      <p:sp>
        <p:nvSpPr>
          <p:cNvPr id="87" name="Shape 87"/>
          <p:cNvSpPr txBox="1">
            <a:spLocks noGrp="1"/>
          </p:cNvSpPr>
          <p:nvPr>
            <p:ph type="body" idx="3"/>
          </p:nvPr>
        </p:nvSpPr>
        <p:spPr>
          <a:xfrm>
            <a:off x="4279391" y="1540599"/>
            <a:ext cx="3566159" cy="479821"/>
          </a:xfrm>
          <a:prstGeom prst="rect">
            <a:avLst/>
          </a:prstGeom>
          <a:noFill/>
          <a:ln>
            <a:noFill/>
          </a:ln>
        </p:spPr>
        <p:txBody>
          <a:bodyPr lIns="91425" tIns="91425" rIns="91425" bIns="91425" anchor="b" anchorCtr="0"/>
          <a:lstStyle>
            <a:lvl1pPr marL="0" marR="0" lvl="0" indent="0" algn="ctr" rtl="0">
              <a:spcBef>
                <a:spcPts val="0"/>
              </a:spcBef>
              <a:buClr>
                <a:schemeClr val="accent1"/>
              </a:buClr>
              <a:buFont typeface="Noto Sans Symbols"/>
              <a:buNone/>
              <a:defRPr sz="2000" b="1" i="0" u="none" strike="noStrike" cap="none">
                <a:solidFill>
                  <a:schemeClr val="accent1"/>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000" b="1"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800" b="1"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1600" b="1"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5pPr>
            <a:lvl6pPr marL="2286000" marR="0" lvl="5" indent="0" algn="l" rtl="0">
              <a:spcBef>
                <a:spcPts val="320"/>
              </a:spcBef>
              <a:buClr>
                <a:srgbClr val="4C0000"/>
              </a:buClr>
              <a:buFont typeface="Noto Sans Symbols"/>
              <a:buNone/>
              <a:defRPr sz="1600" b="1" i="0" u="none" strike="noStrike" cap="none">
                <a:solidFill>
                  <a:schemeClr val="dk2"/>
                </a:solidFill>
                <a:latin typeface="Questrial"/>
                <a:ea typeface="Questrial"/>
                <a:cs typeface="Questrial"/>
                <a:sym typeface="Questrial"/>
              </a:defRPr>
            </a:lvl6pPr>
            <a:lvl7pPr marL="2743200" marR="0" lvl="6" indent="0" algn="l" rtl="0">
              <a:spcBef>
                <a:spcPts val="32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7pPr>
            <a:lvl8pPr marL="3200400" marR="0" lvl="7" indent="0" algn="l" rtl="0">
              <a:spcBef>
                <a:spcPts val="320"/>
              </a:spcBef>
              <a:buClr>
                <a:srgbClr val="4C0000"/>
              </a:buClr>
              <a:buFont typeface="Noto Sans Symbols"/>
              <a:buNone/>
              <a:defRPr sz="1600" b="1" i="0" u="none" strike="noStrike" cap="none">
                <a:solidFill>
                  <a:schemeClr val="dk2"/>
                </a:solidFill>
                <a:latin typeface="Questrial"/>
                <a:ea typeface="Questrial"/>
                <a:cs typeface="Questrial"/>
                <a:sym typeface="Questrial"/>
              </a:defRPr>
            </a:lvl8pPr>
            <a:lvl9pPr marL="3657600" marR="0" lvl="8" indent="0" algn="l" rtl="0">
              <a:spcBef>
                <a:spcPts val="320"/>
              </a:spcBef>
              <a:buClr>
                <a:schemeClr val="accent1"/>
              </a:buClr>
              <a:buFont typeface="Noto Sans Symbols"/>
              <a:buNone/>
              <a:defRPr sz="1600" b="1" i="0" u="none" strike="noStrike" cap="none">
                <a:solidFill>
                  <a:schemeClr val="dk2"/>
                </a:solidFill>
                <a:latin typeface="Questrial"/>
                <a:ea typeface="Questrial"/>
                <a:cs typeface="Questrial"/>
                <a:sym typeface="Questrial"/>
              </a:defRPr>
            </a:lvl9pPr>
          </a:lstStyle>
          <a:p>
            <a:endParaRPr/>
          </a:p>
        </p:txBody>
      </p:sp>
      <p:sp>
        <p:nvSpPr>
          <p:cNvPr id="88" name="Shape 88"/>
          <p:cNvSpPr txBox="1">
            <a:spLocks noGrp="1"/>
          </p:cNvSpPr>
          <p:nvPr>
            <p:ph type="body" idx="4"/>
          </p:nvPr>
        </p:nvSpPr>
        <p:spPr>
          <a:xfrm>
            <a:off x="4279391" y="2017058"/>
            <a:ext cx="3566159" cy="2577562"/>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33350" algn="l" rtl="0">
              <a:spcBef>
                <a:spcPts val="320"/>
              </a:spcBef>
              <a:buClr>
                <a:srgbClr val="4C0000"/>
              </a:buClr>
              <a:buSzPct val="100000"/>
              <a:buFont typeface="Noto Sans Symbols"/>
              <a:buChar char="◼"/>
              <a:defRPr sz="1600" b="0" i="0" u="none" strike="noStrike" cap="none">
                <a:solidFill>
                  <a:schemeClr val="dk2"/>
                </a:solidFill>
                <a:latin typeface="Questrial"/>
                <a:ea typeface="Questrial"/>
                <a:cs typeface="Questrial"/>
                <a:sym typeface="Questrial"/>
              </a:defRPr>
            </a:lvl6pPr>
            <a:lvl7pPr marL="1603375" marR="0" lvl="6" indent="-130175" algn="l" rtl="0">
              <a:spcBef>
                <a:spcPts val="320"/>
              </a:spcBef>
              <a:buClr>
                <a:schemeClr val="accent1"/>
              </a:buClr>
              <a:buSzPct val="100000"/>
              <a:buFont typeface="Noto Sans Symbols"/>
              <a:buChar char="◼"/>
              <a:defRPr sz="1600" b="0" i="0" u="none" strike="noStrike" cap="none">
                <a:solidFill>
                  <a:schemeClr val="dk2"/>
                </a:solidFill>
                <a:latin typeface="Questrial"/>
                <a:ea typeface="Questrial"/>
                <a:cs typeface="Questrial"/>
                <a:sym typeface="Questrial"/>
              </a:defRPr>
            </a:lvl7pPr>
            <a:lvl8pPr marL="1830388" marR="0" lvl="7" indent="-128588" algn="l" rtl="0">
              <a:spcBef>
                <a:spcPts val="320"/>
              </a:spcBef>
              <a:buClr>
                <a:srgbClr val="4C0000"/>
              </a:buClr>
              <a:buSzPct val="100000"/>
              <a:buFont typeface="Noto Sans Symbols"/>
              <a:buChar char="◼"/>
              <a:defRPr sz="1600" b="0" i="0" u="none" strike="noStrike" cap="none">
                <a:solidFill>
                  <a:schemeClr val="dk2"/>
                </a:solidFill>
                <a:latin typeface="Questrial"/>
                <a:ea typeface="Questrial"/>
                <a:cs typeface="Questrial"/>
                <a:sym typeface="Questrial"/>
              </a:defRPr>
            </a:lvl8pPr>
            <a:lvl9pPr marL="2057400" marR="0" lvl="8" indent="-127000" algn="l" rtl="0">
              <a:spcBef>
                <a:spcPts val="320"/>
              </a:spcBef>
              <a:buClr>
                <a:schemeClr val="accent1"/>
              </a:buClr>
              <a:buSzPct val="100000"/>
              <a:buFont typeface="Noto Sans Symbols"/>
              <a:buChar char="◼"/>
              <a:defRPr sz="1600" b="0" i="0" u="none" strike="noStrike" cap="none">
                <a:solidFill>
                  <a:schemeClr val="dk2"/>
                </a:solidFill>
                <a:latin typeface="Questrial"/>
                <a:ea typeface="Questrial"/>
                <a:cs typeface="Questrial"/>
                <a:sym typeface="Questrial"/>
              </a:defRPr>
            </a:lvl9pPr>
          </a:lstStyle>
          <a:p>
            <a:endParaRPr/>
          </a:p>
        </p:txBody>
      </p:sp>
      <p:sp>
        <p:nvSpPr>
          <p:cNvPr id="89" name="Shape 89"/>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90" name="Shape 90"/>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91" name="Shape 91"/>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 Content, Top and Bottom">
    <p:spTree>
      <p:nvGrpSpPr>
        <p:cNvPr id="1" name="Shape 92"/>
        <p:cNvGrpSpPr/>
        <p:nvPr/>
      </p:nvGrpSpPr>
      <p:grpSpPr>
        <a:xfrm>
          <a:off x="0" y="0"/>
          <a:ext cx="0" cy="0"/>
          <a:chOff x="0" y="0"/>
          <a:chExt cx="0" cy="0"/>
        </a:xfrm>
      </p:grpSpPr>
      <p:sp>
        <p:nvSpPr>
          <p:cNvPr id="93" name="Shape 93"/>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94" name="Shape 94"/>
          <p:cNvSpPr txBox="1">
            <a:spLocks noGrp="1"/>
          </p:cNvSpPr>
          <p:nvPr>
            <p:ph type="title"/>
          </p:nvPr>
        </p:nvSpPr>
        <p:spPr>
          <a:xfrm>
            <a:off x="457200" y="685800"/>
            <a:ext cx="7391401"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5" name="Shape 95"/>
          <p:cNvSpPr txBox="1">
            <a:spLocks noGrp="1"/>
          </p:cNvSpPr>
          <p:nvPr>
            <p:ph type="body" idx="1"/>
          </p:nvPr>
        </p:nvSpPr>
        <p:spPr>
          <a:xfrm>
            <a:off x="457200" y="1660922"/>
            <a:ext cx="7396162"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96" name="Shape 96"/>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Shape 97"/>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98" name="Shape 98"/>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99" name="Shape 99"/>
          <p:cNvSpPr txBox="1">
            <a:spLocks noGrp="1"/>
          </p:cNvSpPr>
          <p:nvPr>
            <p:ph type="body" idx="2"/>
          </p:nvPr>
        </p:nvSpPr>
        <p:spPr>
          <a:xfrm>
            <a:off x="457200" y="3168730"/>
            <a:ext cx="7396162"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 Content">
    <p:spTree>
      <p:nvGrpSpPr>
        <p:cNvPr id="1" name="Shape 100"/>
        <p:cNvGrpSpPr/>
        <p:nvPr/>
      </p:nvGrpSpPr>
      <p:grpSpPr>
        <a:xfrm>
          <a:off x="0" y="0"/>
          <a:ext cx="0" cy="0"/>
          <a:chOff x="0" y="0"/>
          <a:chExt cx="0" cy="0"/>
        </a:xfrm>
      </p:grpSpPr>
      <p:sp>
        <p:nvSpPr>
          <p:cNvPr id="101" name="Shape 101"/>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02" name="Shape 102"/>
          <p:cNvSpPr txBox="1">
            <a:spLocks noGrp="1"/>
          </p:cNvSpPr>
          <p:nvPr>
            <p:ph type="title"/>
          </p:nvPr>
        </p:nvSpPr>
        <p:spPr>
          <a:xfrm>
            <a:off x="457200" y="685800"/>
            <a:ext cx="7391401"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3" name="Shape 103"/>
          <p:cNvSpPr txBox="1">
            <a:spLocks noGrp="1"/>
          </p:cNvSpPr>
          <p:nvPr>
            <p:ph type="body" idx="1"/>
          </p:nvPr>
        </p:nvSpPr>
        <p:spPr>
          <a:xfrm>
            <a:off x="4282439" y="1660922"/>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04" name="Shape 104"/>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05" name="Shape 105"/>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06" name="Shape 106"/>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107" name="Shape 107"/>
          <p:cNvSpPr txBox="1">
            <a:spLocks noGrp="1"/>
          </p:cNvSpPr>
          <p:nvPr>
            <p:ph type="body" idx="2"/>
          </p:nvPr>
        </p:nvSpPr>
        <p:spPr>
          <a:xfrm>
            <a:off x="4282439" y="3168730"/>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08" name="Shape 108"/>
          <p:cNvSpPr txBox="1">
            <a:spLocks noGrp="1"/>
          </p:cNvSpPr>
          <p:nvPr>
            <p:ph type="body" idx="3"/>
          </p:nvPr>
        </p:nvSpPr>
        <p:spPr>
          <a:xfrm>
            <a:off x="457200" y="1660922"/>
            <a:ext cx="3566159" cy="293370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 Content">
    <p:spTree>
      <p:nvGrpSpPr>
        <p:cNvPr id="1" name="Shape 109"/>
        <p:cNvGrpSpPr/>
        <p:nvPr/>
      </p:nvGrpSpPr>
      <p:grpSpPr>
        <a:xfrm>
          <a:off x="0" y="0"/>
          <a:ext cx="0" cy="0"/>
          <a:chOff x="0" y="0"/>
          <a:chExt cx="0" cy="0"/>
        </a:xfrm>
      </p:grpSpPr>
      <p:sp>
        <p:nvSpPr>
          <p:cNvPr id="110" name="Shape 110"/>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11" name="Shape 111"/>
          <p:cNvSpPr txBox="1">
            <a:spLocks noGrp="1"/>
          </p:cNvSpPr>
          <p:nvPr>
            <p:ph type="title"/>
          </p:nvPr>
        </p:nvSpPr>
        <p:spPr>
          <a:xfrm>
            <a:off x="457200" y="685800"/>
            <a:ext cx="7391401"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2" name="Shape 112"/>
          <p:cNvSpPr txBox="1">
            <a:spLocks noGrp="1"/>
          </p:cNvSpPr>
          <p:nvPr>
            <p:ph type="body" idx="1"/>
          </p:nvPr>
        </p:nvSpPr>
        <p:spPr>
          <a:xfrm>
            <a:off x="4282439" y="1660922"/>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13" name="Shape 113"/>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14" name="Shape 114"/>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Shape 115"/>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116" name="Shape 116"/>
          <p:cNvSpPr txBox="1">
            <a:spLocks noGrp="1"/>
          </p:cNvSpPr>
          <p:nvPr>
            <p:ph type="body" idx="2"/>
          </p:nvPr>
        </p:nvSpPr>
        <p:spPr>
          <a:xfrm>
            <a:off x="4282439" y="3168730"/>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17" name="Shape 117"/>
          <p:cNvSpPr txBox="1">
            <a:spLocks noGrp="1"/>
          </p:cNvSpPr>
          <p:nvPr>
            <p:ph type="body" idx="3"/>
          </p:nvPr>
        </p:nvSpPr>
        <p:spPr>
          <a:xfrm>
            <a:off x="457200" y="1660922"/>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18" name="Shape 118"/>
          <p:cNvSpPr txBox="1">
            <a:spLocks noGrp="1"/>
          </p:cNvSpPr>
          <p:nvPr>
            <p:ph type="body" idx="4"/>
          </p:nvPr>
        </p:nvSpPr>
        <p:spPr>
          <a:xfrm>
            <a:off x="457200" y="3168730"/>
            <a:ext cx="3566159" cy="1440180"/>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19"/>
        <p:cNvGrpSpPr/>
        <p:nvPr/>
      </p:nvGrpSpPr>
      <p:grpSpPr>
        <a:xfrm>
          <a:off x="0" y="0"/>
          <a:ext cx="0" cy="0"/>
          <a:chOff x="0" y="0"/>
          <a:chExt cx="0" cy="0"/>
        </a:xfrm>
      </p:grpSpPr>
      <p:sp>
        <p:nvSpPr>
          <p:cNvPr id="120" name="Shape 120"/>
          <p:cNvSpPr/>
          <p:nvPr/>
        </p:nvSpPr>
        <p:spPr>
          <a:xfrm>
            <a:off x="8148918" y="201216"/>
            <a:ext cx="718072" cy="425196"/>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21" name="Shape 121"/>
          <p:cNvSpPr txBox="1">
            <a:spLocks noGrp="1"/>
          </p:cNvSpPr>
          <p:nvPr>
            <p:ph type="title"/>
          </p:nvPr>
        </p:nvSpPr>
        <p:spPr>
          <a:xfrm>
            <a:off x="457199" y="746312"/>
            <a:ext cx="3566159" cy="776567"/>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28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2" name="Shape 122"/>
          <p:cNvSpPr txBox="1">
            <a:spLocks noGrp="1"/>
          </p:cNvSpPr>
          <p:nvPr>
            <p:ph type="body" idx="1"/>
          </p:nvPr>
        </p:nvSpPr>
        <p:spPr>
          <a:xfrm>
            <a:off x="4762051" y="742950"/>
            <a:ext cx="3566159" cy="3851672"/>
          </a:xfrm>
          <a:prstGeom prst="rect">
            <a:avLst/>
          </a:prstGeom>
          <a:noFill/>
          <a:ln>
            <a:noFill/>
          </a:ln>
        </p:spPr>
        <p:txBody>
          <a:bodyPr lIns="91425" tIns="91425" rIns="91425" bIns="91425" anchor="t" anchorCtr="0"/>
          <a:lstStyle>
            <a:lvl1pPr marL="228600" marR="0" lvl="0" indent="-114300" algn="l" rtl="0">
              <a:spcBef>
                <a:spcPts val="18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23" name="Shape 123"/>
          <p:cNvSpPr txBox="1">
            <a:spLocks noGrp="1"/>
          </p:cNvSpPr>
          <p:nvPr>
            <p:ph type="body" idx="2"/>
          </p:nvPr>
        </p:nvSpPr>
        <p:spPr>
          <a:xfrm>
            <a:off x="457199" y="1543050"/>
            <a:ext cx="3566159" cy="2743201"/>
          </a:xfrm>
          <a:prstGeom prst="rect">
            <a:avLst/>
          </a:prstGeom>
          <a:noFill/>
          <a:ln>
            <a:noFill/>
          </a:ln>
        </p:spPr>
        <p:txBody>
          <a:bodyPr lIns="91425" tIns="91425" rIns="91425" bIns="91425" anchor="t" anchorCtr="0"/>
          <a:lstStyle>
            <a:lvl1pPr marL="0" marR="0" lvl="0" indent="0" algn="l" rtl="0">
              <a:spcBef>
                <a:spcPts val="60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2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0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9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5pPr>
            <a:lvl6pPr marL="2286000" marR="0" lvl="5"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6pPr>
            <a:lvl7pPr marL="2743200" marR="0" lvl="6"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7pPr>
            <a:lvl8pPr marL="3200400" marR="0" lvl="7"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8pPr>
            <a:lvl9pPr marL="3657600" marR="0" lvl="8"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9pPr>
          </a:lstStyle>
          <a:p>
            <a:endParaRPr/>
          </a:p>
        </p:txBody>
      </p:sp>
      <p:sp>
        <p:nvSpPr>
          <p:cNvPr id="124" name="Shape 124"/>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25" name="Shape 125"/>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26" name="Shape 126"/>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Trebuchet MS"/>
              <a:buNone/>
            </a:pPr>
            <a:fld id="{00000000-1234-1234-1234-123412341234}" type="slidenum">
              <a:rPr lang="en" sz="2700" b="0" i="0" u="none" strike="noStrike" cap="none">
                <a:solidFill>
                  <a:schemeClr val="lt1"/>
                </a:solidFill>
                <a:latin typeface="Trebuchet MS"/>
                <a:ea typeface="Trebuchet MS"/>
                <a:cs typeface="Trebuchet MS"/>
                <a:sym typeface="Trebuchet MS"/>
              </a:rPr>
              <a:t>‹#›</a:t>
            </a:fld>
            <a:endParaRPr lang="en" sz="2700" b="0" i="0" u="none" strike="noStrike" cap="none">
              <a:solidFill>
                <a:schemeClr val="lt1"/>
              </a:solidFill>
              <a:latin typeface="Trebuchet MS"/>
              <a:ea typeface="Trebuchet MS"/>
              <a:cs typeface="Trebuchet MS"/>
              <a:sym typeface="Trebuchet M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Picture with Caption">
    <p:spTree>
      <p:nvGrpSpPr>
        <p:cNvPr id="1" name="Shape 127"/>
        <p:cNvGrpSpPr/>
        <p:nvPr/>
      </p:nvGrpSpPr>
      <p:grpSpPr>
        <a:xfrm>
          <a:off x="0" y="0"/>
          <a:ext cx="0" cy="0"/>
          <a:chOff x="0" y="0"/>
          <a:chExt cx="0" cy="0"/>
        </a:xfrm>
      </p:grpSpPr>
      <p:sp>
        <p:nvSpPr>
          <p:cNvPr id="128" name="Shape 128"/>
          <p:cNvSpPr/>
          <p:nvPr/>
        </p:nvSpPr>
        <p:spPr>
          <a:xfrm>
            <a:off x="4746810" y="201216"/>
            <a:ext cx="4114800" cy="425196"/>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29" name="Shape 129"/>
          <p:cNvSpPr txBox="1">
            <a:spLocks noGrp="1"/>
          </p:cNvSpPr>
          <p:nvPr>
            <p:ph type="title"/>
          </p:nvPr>
        </p:nvSpPr>
        <p:spPr>
          <a:xfrm>
            <a:off x="457199" y="746312"/>
            <a:ext cx="3566159" cy="776567"/>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28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0" name="Shape 130"/>
          <p:cNvSpPr txBox="1">
            <a:spLocks noGrp="1"/>
          </p:cNvSpPr>
          <p:nvPr>
            <p:ph type="body" idx="1"/>
          </p:nvPr>
        </p:nvSpPr>
        <p:spPr>
          <a:xfrm>
            <a:off x="457199" y="1543050"/>
            <a:ext cx="3566159" cy="2743201"/>
          </a:xfrm>
          <a:prstGeom prst="rect">
            <a:avLst/>
          </a:prstGeom>
          <a:noFill/>
          <a:ln>
            <a:noFill/>
          </a:ln>
        </p:spPr>
        <p:txBody>
          <a:bodyPr lIns="91425" tIns="91425" rIns="91425" bIns="91425" anchor="t" anchorCtr="0"/>
          <a:lstStyle>
            <a:lvl1pPr marL="0" marR="0" lvl="0" indent="0" algn="l" rtl="0">
              <a:spcBef>
                <a:spcPts val="60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2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0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9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5pPr>
            <a:lvl6pPr marL="2286000" marR="0" lvl="5"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6pPr>
            <a:lvl7pPr marL="2743200" marR="0" lvl="6"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7pPr>
            <a:lvl8pPr marL="3200400" marR="0" lvl="7"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8pPr>
            <a:lvl9pPr marL="3657600" marR="0" lvl="8"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9pPr>
          </a:lstStyle>
          <a:p>
            <a:endParaRPr/>
          </a:p>
        </p:txBody>
      </p:sp>
      <p:sp>
        <p:nvSpPr>
          <p:cNvPr id="131" name="Shape 131"/>
          <p:cNvSpPr txBox="1">
            <a:spLocks noGrp="1"/>
          </p:cNvSpPr>
          <p:nvPr>
            <p:ph type="dt" idx="10"/>
          </p:nvPr>
        </p:nvSpPr>
        <p:spPr>
          <a:xfrm>
            <a:off x="161365" y="4593010"/>
            <a:ext cx="17526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32" name="Shape 132"/>
          <p:cNvSpPr txBox="1">
            <a:spLocks noGrp="1"/>
          </p:cNvSpPr>
          <p:nvPr>
            <p:ph type="ftr" idx="11"/>
          </p:nvPr>
        </p:nvSpPr>
        <p:spPr>
          <a:xfrm>
            <a:off x="174811" y="4767262"/>
            <a:ext cx="3863787"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33" name="Shape 133"/>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134" name="Shape 134"/>
          <p:cNvSpPr>
            <a:spLocks noGrp="1"/>
          </p:cNvSpPr>
          <p:nvPr>
            <p:ph type="pic" idx="2"/>
          </p:nvPr>
        </p:nvSpPr>
        <p:spPr>
          <a:xfrm>
            <a:off x="4760257" y="742950"/>
            <a:ext cx="4096512" cy="4208860"/>
          </a:xfrm>
          <a:prstGeom prst="rect">
            <a:avLst/>
          </a:prstGeom>
          <a:noFill/>
          <a:ln>
            <a:noFill/>
          </a:ln>
        </p:spPr>
        <p:txBody>
          <a:bodyPr lIns="91425" tIns="91425" rIns="91425" bIns="91425" anchor="t" anchorCtr="0"/>
          <a:lstStyle>
            <a:lvl1pPr marL="228600" marR="0" lvl="0" indent="-228600" algn="l" rtl="0">
              <a:spcBef>
                <a:spcPts val="18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cSld name="Picture above Caption">
    <p:spTree>
      <p:nvGrpSpPr>
        <p:cNvPr id="1" name="Shape 135"/>
        <p:cNvGrpSpPr/>
        <p:nvPr/>
      </p:nvGrpSpPr>
      <p:grpSpPr>
        <a:xfrm>
          <a:off x="0" y="0"/>
          <a:ext cx="0" cy="0"/>
          <a:chOff x="0" y="0"/>
          <a:chExt cx="0" cy="0"/>
        </a:xfrm>
      </p:grpSpPr>
      <p:sp>
        <p:nvSpPr>
          <p:cNvPr id="136" name="Shape 136"/>
          <p:cNvSpPr/>
          <p:nvPr/>
        </p:nvSpPr>
        <p:spPr>
          <a:xfrm>
            <a:off x="7216775" y="201216"/>
            <a:ext cx="1639456" cy="2729484"/>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37" name="Shape 137"/>
          <p:cNvSpPr txBox="1">
            <a:spLocks noGrp="1"/>
          </p:cNvSpPr>
          <p:nvPr>
            <p:ph type="title"/>
          </p:nvPr>
        </p:nvSpPr>
        <p:spPr>
          <a:xfrm>
            <a:off x="458787" y="3200400"/>
            <a:ext cx="6476999" cy="425053"/>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28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8" name="Shape 138"/>
          <p:cNvSpPr>
            <a:spLocks noGrp="1"/>
          </p:cNvSpPr>
          <p:nvPr>
            <p:ph type="pic" idx="2"/>
          </p:nvPr>
        </p:nvSpPr>
        <p:spPr>
          <a:xfrm>
            <a:off x="269873" y="201216"/>
            <a:ext cx="6858000" cy="2729484"/>
          </a:xfrm>
          <a:prstGeom prst="rect">
            <a:avLst/>
          </a:prstGeom>
          <a:noFill/>
          <a:ln>
            <a:noFill/>
          </a:ln>
        </p:spPr>
        <p:txBody>
          <a:bodyPr lIns="91425" tIns="91425" rIns="91425" bIns="91425" anchor="t" anchorCtr="0"/>
          <a:lstStyle>
            <a:lvl1pPr marL="0" marR="0" lvl="0" indent="0" algn="l" rtl="0">
              <a:spcBef>
                <a:spcPts val="1800"/>
              </a:spcBef>
              <a:buClr>
                <a:schemeClr val="accent1"/>
              </a:buClr>
              <a:buFont typeface="Noto Sans Symbols"/>
              <a:buNone/>
              <a:defRPr sz="32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8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24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5pPr>
            <a:lvl6pPr marL="2286000" marR="0" lvl="5"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6pPr>
            <a:lvl7pPr marL="2743200" marR="0" lvl="6"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7pPr>
            <a:lvl8pPr marL="3200400" marR="0" lvl="7"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8pPr>
            <a:lvl9pPr marL="3657600" marR="0" lvl="8"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9pPr>
          </a:lstStyle>
          <a:p>
            <a:endParaRPr/>
          </a:p>
        </p:txBody>
      </p:sp>
      <p:sp>
        <p:nvSpPr>
          <p:cNvPr id="139" name="Shape 139"/>
          <p:cNvSpPr txBox="1">
            <a:spLocks noGrp="1"/>
          </p:cNvSpPr>
          <p:nvPr>
            <p:ph type="body" idx="1"/>
          </p:nvPr>
        </p:nvSpPr>
        <p:spPr>
          <a:xfrm>
            <a:off x="458787" y="3630705"/>
            <a:ext cx="6475411" cy="978202"/>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2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0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9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5pPr>
            <a:lvl6pPr marL="2286000" marR="0" lvl="5"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6pPr>
            <a:lvl7pPr marL="2743200" marR="0" lvl="6"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7pPr>
            <a:lvl8pPr marL="3200400" marR="0" lvl="7"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8pPr>
            <a:lvl9pPr marL="3657600" marR="0" lvl="8"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9pPr>
          </a:lstStyle>
          <a:p>
            <a:endParaRPr/>
          </a:p>
        </p:txBody>
      </p:sp>
      <p:sp>
        <p:nvSpPr>
          <p:cNvPr id="140" name="Shape 140"/>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41" name="Shape 141"/>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42" name="Shape 142"/>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4 Pictures with Caption">
    <p:spTree>
      <p:nvGrpSpPr>
        <p:cNvPr id="1" name="Shape 143"/>
        <p:cNvGrpSpPr/>
        <p:nvPr/>
      </p:nvGrpSpPr>
      <p:grpSpPr>
        <a:xfrm>
          <a:off x="0" y="0"/>
          <a:ext cx="0" cy="0"/>
          <a:chOff x="0" y="0"/>
          <a:chExt cx="0" cy="0"/>
        </a:xfrm>
      </p:grpSpPr>
      <p:sp>
        <p:nvSpPr>
          <p:cNvPr id="144" name="Shape 144"/>
          <p:cNvSpPr/>
          <p:nvPr/>
        </p:nvSpPr>
        <p:spPr>
          <a:xfrm>
            <a:off x="8135471" y="201216"/>
            <a:ext cx="720761" cy="2729484"/>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45" name="Shape 145"/>
          <p:cNvSpPr txBox="1">
            <a:spLocks noGrp="1"/>
          </p:cNvSpPr>
          <p:nvPr>
            <p:ph type="title"/>
          </p:nvPr>
        </p:nvSpPr>
        <p:spPr>
          <a:xfrm>
            <a:off x="458787" y="3200400"/>
            <a:ext cx="6476999" cy="425053"/>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28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6" name="Shape 146"/>
          <p:cNvSpPr>
            <a:spLocks noGrp="1"/>
          </p:cNvSpPr>
          <p:nvPr>
            <p:ph type="pic" idx="2"/>
          </p:nvPr>
        </p:nvSpPr>
        <p:spPr>
          <a:xfrm>
            <a:off x="269873" y="201216"/>
            <a:ext cx="3006725" cy="2729484"/>
          </a:xfrm>
          <a:prstGeom prst="rect">
            <a:avLst/>
          </a:prstGeom>
          <a:noFill/>
          <a:ln>
            <a:noFill/>
          </a:ln>
        </p:spPr>
        <p:txBody>
          <a:bodyPr lIns="91425" tIns="91425" rIns="91425" bIns="91425" anchor="t" anchorCtr="0"/>
          <a:lstStyle>
            <a:lvl1pPr marL="0" marR="0" lvl="0" indent="0" algn="l" rtl="0">
              <a:spcBef>
                <a:spcPts val="1800"/>
              </a:spcBef>
              <a:buClr>
                <a:schemeClr val="accent1"/>
              </a:buClr>
              <a:buFont typeface="Noto Sans Symbols"/>
              <a:buNone/>
              <a:defRPr sz="32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8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24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5pPr>
            <a:lvl6pPr marL="2286000" marR="0" lvl="5"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6pPr>
            <a:lvl7pPr marL="2743200" marR="0" lvl="6"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7pPr>
            <a:lvl8pPr marL="3200400" marR="0" lvl="7"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8pPr>
            <a:lvl9pPr marL="3657600" marR="0" lvl="8"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9pPr>
          </a:lstStyle>
          <a:p>
            <a:endParaRPr/>
          </a:p>
        </p:txBody>
      </p:sp>
      <p:sp>
        <p:nvSpPr>
          <p:cNvPr id="147" name="Shape 147"/>
          <p:cNvSpPr txBox="1">
            <a:spLocks noGrp="1"/>
          </p:cNvSpPr>
          <p:nvPr>
            <p:ph type="body" idx="1"/>
          </p:nvPr>
        </p:nvSpPr>
        <p:spPr>
          <a:xfrm>
            <a:off x="458787" y="3630705"/>
            <a:ext cx="6475411" cy="978202"/>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2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0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9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5pPr>
            <a:lvl6pPr marL="2286000" marR="0" lvl="5"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6pPr>
            <a:lvl7pPr marL="2743200" marR="0" lvl="6"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7pPr>
            <a:lvl8pPr marL="3200400" marR="0" lvl="7" indent="0" algn="l" rtl="0">
              <a:spcBef>
                <a:spcPts val="180"/>
              </a:spcBef>
              <a:buClr>
                <a:srgbClr val="4C0000"/>
              </a:buClr>
              <a:buFont typeface="Noto Sans Symbols"/>
              <a:buNone/>
              <a:defRPr sz="900" b="0" i="0" u="none" strike="noStrike" cap="none">
                <a:solidFill>
                  <a:schemeClr val="dk2"/>
                </a:solidFill>
                <a:latin typeface="Questrial"/>
                <a:ea typeface="Questrial"/>
                <a:cs typeface="Questrial"/>
                <a:sym typeface="Questrial"/>
              </a:defRPr>
            </a:lvl8pPr>
            <a:lvl9pPr marL="3657600" marR="0" lvl="8" indent="0" algn="l" rtl="0">
              <a:spcBef>
                <a:spcPts val="180"/>
              </a:spcBef>
              <a:buClr>
                <a:schemeClr val="accent1"/>
              </a:buClr>
              <a:buFont typeface="Noto Sans Symbols"/>
              <a:buNone/>
              <a:defRPr sz="900" b="0" i="0" u="none" strike="noStrike" cap="none">
                <a:solidFill>
                  <a:schemeClr val="dk2"/>
                </a:solidFill>
                <a:latin typeface="Questrial"/>
                <a:ea typeface="Questrial"/>
                <a:cs typeface="Questrial"/>
                <a:sym typeface="Questrial"/>
              </a:defRPr>
            </a:lvl9pPr>
          </a:lstStyle>
          <a:p>
            <a:endParaRPr/>
          </a:p>
        </p:txBody>
      </p:sp>
      <p:sp>
        <p:nvSpPr>
          <p:cNvPr id="148" name="Shape 148"/>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49" name="Shape 149"/>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50" name="Shape 150"/>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151" name="Shape 151"/>
          <p:cNvSpPr>
            <a:spLocks noGrp="1"/>
          </p:cNvSpPr>
          <p:nvPr>
            <p:ph type="pic" idx="3"/>
          </p:nvPr>
        </p:nvSpPr>
        <p:spPr>
          <a:xfrm>
            <a:off x="3352800" y="201216"/>
            <a:ext cx="4701987" cy="1331748"/>
          </a:xfrm>
          <a:prstGeom prst="rect">
            <a:avLst/>
          </a:prstGeom>
          <a:noFill/>
          <a:ln>
            <a:noFill/>
          </a:ln>
        </p:spPr>
        <p:txBody>
          <a:bodyPr lIns="91425" tIns="91425" rIns="91425" bIns="91425" anchor="t" anchorCtr="0"/>
          <a:lstStyle>
            <a:lvl1pPr marL="0" marR="0" lvl="0" indent="0" algn="l" rtl="0">
              <a:spcBef>
                <a:spcPts val="1800"/>
              </a:spcBef>
              <a:buClr>
                <a:schemeClr val="accent1"/>
              </a:buClr>
              <a:buFont typeface="Noto Sans Symbols"/>
              <a:buNone/>
              <a:defRPr sz="32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8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24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5pPr>
            <a:lvl6pPr marL="2286000" marR="0" lvl="5"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6pPr>
            <a:lvl7pPr marL="2743200" marR="0" lvl="6"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7pPr>
            <a:lvl8pPr marL="3200400" marR="0" lvl="7"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8pPr>
            <a:lvl9pPr marL="3657600" marR="0" lvl="8"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9pPr>
          </a:lstStyle>
          <a:p>
            <a:endParaRPr/>
          </a:p>
        </p:txBody>
      </p:sp>
      <p:sp>
        <p:nvSpPr>
          <p:cNvPr id="152" name="Shape 152"/>
          <p:cNvSpPr>
            <a:spLocks noGrp="1"/>
          </p:cNvSpPr>
          <p:nvPr>
            <p:ph type="pic" idx="4"/>
          </p:nvPr>
        </p:nvSpPr>
        <p:spPr>
          <a:xfrm>
            <a:off x="3352800" y="1598951"/>
            <a:ext cx="2304288" cy="1331748"/>
          </a:xfrm>
          <a:prstGeom prst="rect">
            <a:avLst/>
          </a:prstGeom>
          <a:noFill/>
          <a:ln>
            <a:noFill/>
          </a:ln>
        </p:spPr>
        <p:txBody>
          <a:bodyPr lIns="91425" tIns="91425" rIns="91425" bIns="91425" anchor="t" anchorCtr="0"/>
          <a:lstStyle>
            <a:lvl1pPr marL="0" marR="0" lvl="0" indent="0" algn="l" rtl="0">
              <a:spcBef>
                <a:spcPts val="1800"/>
              </a:spcBef>
              <a:buClr>
                <a:schemeClr val="accent1"/>
              </a:buClr>
              <a:buFont typeface="Noto Sans Symbols"/>
              <a:buNone/>
              <a:defRPr sz="32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8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24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5pPr>
            <a:lvl6pPr marL="2286000" marR="0" lvl="5"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6pPr>
            <a:lvl7pPr marL="2743200" marR="0" lvl="6"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7pPr>
            <a:lvl8pPr marL="3200400" marR="0" lvl="7"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8pPr>
            <a:lvl9pPr marL="3657600" marR="0" lvl="8"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9pPr>
          </a:lstStyle>
          <a:p>
            <a:endParaRPr/>
          </a:p>
        </p:txBody>
      </p:sp>
      <p:sp>
        <p:nvSpPr>
          <p:cNvPr id="153" name="Shape 153"/>
          <p:cNvSpPr>
            <a:spLocks noGrp="1"/>
          </p:cNvSpPr>
          <p:nvPr>
            <p:ph type="pic" idx="5"/>
          </p:nvPr>
        </p:nvSpPr>
        <p:spPr>
          <a:xfrm>
            <a:off x="5750500" y="1598951"/>
            <a:ext cx="2304288" cy="1331748"/>
          </a:xfrm>
          <a:prstGeom prst="rect">
            <a:avLst/>
          </a:prstGeom>
          <a:noFill/>
          <a:ln>
            <a:noFill/>
          </a:ln>
        </p:spPr>
        <p:txBody>
          <a:bodyPr lIns="91425" tIns="91425" rIns="91425" bIns="91425" anchor="t" anchorCtr="0"/>
          <a:lstStyle>
            <a:lvl1pPr marL="0" marR="0" lvl="0" indent="0" algn="l" rtl="0">
              <a:spcBef>
                <a:spcPts val="1800"/>
              </a:spcBef>
              <a:buClr>
                <a:schemeClr val="accent1"/>
              </a:buClr>
              <a:buFont typeface="Noto Sans Symbols"/>
              <a:buNone/>
              <a:defRPr sz="32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2800" b="0" i="0" u="none" strike="noStrike" cap="none">
                <a:solidFill>
                  <a:schemeClr val="dk2"/>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2400" b="0" i="0" u="none" strike="noStrike" cap="none">
                <a:solidFill>
                  <a:schemeClr val="dk2"/>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5pPr>
            <a:lvl6pPr marL="2286000" marR="0" lvl="5"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6pPr>
            <a:lvl7pPr marL="2743200" marR="0" lvl="6"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7pPr>
            <a:lvl8pPr marL="3200400" marR="0" lvl="7" indent="0" algn="l" rtl="0">
              <a:spcBef>
                <a:spcPts val="400"/>
              </a:spcBef>
              <a:buClr>
                <a:srgbClr val="4C0000"/>
              </a:buClr>
              <a:buFont typeface="Noto Sans Symbols"/>
              <a:buNone/>
              <a:defRPr sz="2000" b="0" i="0" u="none" strike="noStrike" cap="none">
                <a:solidFill>
                  <a:schemeClr val="dk2"/>
                </a:solidFill>
                <a:latin typeface="Questrial"/>
                <a:ea typeface="Questrial"/>
                <a:cs typeface="Questrial"/>
                <a:sym typeface="Questrial"/>
              </a:defRPr>
            </a:lvl8pPr>
            <a:lvl9pPr marL="3657600" marR="0" lvl="8" indent="0" algn="l" rtl="0">
              <a:spcBef>
                <a:spcPts val="4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372500"/>
            <a:ext cx="8520599" cy="733499"/>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1" name="Shape 21"/>
          <p:cNvSpPr txBox="1">
            <a:spLocks noGrp="1"/>
          </p:cNvSpPr>
          <p:nvPr>
            <p:ph type="body" idx="1"/>
          </p:nvPr>
        </p:nvSpPr>
        <p:spPr>
          <a:xfrm>
            <a:off x="311700" y="1240224"/>
            <a:ext cx="8520600" cy="3568800"/>
          </a:xfrm>
          <a:prstGeom prst="rect">
            <a:avLst/>
          </a:prstGeom>
          <a:noFill/>
          <a:ln>
            <a:noFill/>
          </a:ln>
        </p:spPr>
        <p:txBody>
          <a:bodyPr lIns="91425" tIns="91425" rIns="91425" bIns="91425" anchor="t" anchorCtr="0"/>
          <a:lstStyle>
            <a:lvl1pPr marL="228600" lvl="0" indent="-101600" rtl="0">
              <a:lnSpc>
                <a:spcPct val="90000"/>
              </a:lnSpc>
              <a:spcBef>
                <a:spcPts val="0"/>
              </a:spcBef>
              <a:buSzPct val="105882"/>
              <a:defRPr sz="1665">
                <a:solidFill>
                  <a:schemeClr val="dk2"/>
                </a:solidFill>
              </a:defRPr>
            </a:lvl1pPr>
            <a:lvl2pPr marL="457200" lvl="1" indent="-114300" rtl="0">
              <a:lnSpc>
                <a:spcPct val="90000"/>
              </a:lnSpc>
              <a:spcBef>
                <a:spcPts val="0"/>
              </a:spcBef>
              <a:buSzPct val="106666"/>
              <a:defRPr sz="1480" b="0">
                <a:solidFill>
                  <a:schemeClr val="dk2"/>
                </a:solidFill>
              </a:defRPr>
            </a:lvl2pPr>
            <a:lvl3pPr marL="685800" marR="0" lvl="2"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22" name="Shape 22"/>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lt1"/>
              </a:buClr>
              <a:buSzPct val="25000"/>
              <a:buFont typeface="Arial"/>
              <a:buNone/>
            </a:pPr>
            <a:fld id="{00000000-1234-1234-1234-123412341234}" type="slidenum">
              <a:rPr lang="en" sz="2200" b="1" i="0" u="none" strike="noStrike" cap="none">
                <a:solidFill>
                  <a:schemeClr val="lt1"/>
                </a:solidFill>
                <a:latin typeface="Arial"/>
                <a:ea typeface="Arial"/>
                <a:cs typeface="Arial"/>
                <a:sym typeface="Arial"/>
              </a:rPr>
              <a:t>‹#›</a:t>
            </a:fld>
            <a:endParaRPr lang="en" sz="2200" b="1"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54"/>
        <p:cNvGrpSpPr/>
        <p:nvPr/>
      </p:nvGrpSpPr>
      <p:grpSpPr>
        <a:xfrm>
          <a:off x="0" y="0"/>
          <a:ext cx="0" cy="0"/>
          <a:chOff x="0" y="0"/>
          <a:chExt cx="0" cy="0"/>
        </a:xfrm>
      </p:grpSpPr>
      <p:sp>
        <p:nvSpPr>
          <p:cNvPr id="155" name="Shape 155"/>
          <p:cNvSpPr/>
          <p:nvPr/>
        </p:nvSpPr>
        <p:spPr>
          <a:xfrm>
            <a:off x="7212106" y="201216"/>
            <a:ext cx="1645920"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56" name="Shape 156"/>
          <p:cNvSpPr txBox="1">
            <a:spLocks noGrp="1"/>
          </p:cNvSpPr>
          <p:nvPr>
            <p:ph type="title"/>
          </p:nvPr>
        </p:nvSpPr>
        <p:spPr>
          <a:xfrm>
            <a:off x="457199" y="685800"/>
            <a:ext cx="6508377"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57" name="Shape 157"/>
          <p:cNvSpPr txBox="1">
            <a:spLocks noGrp="1"/>
          </p:cNvSpPr>
          <p:nvPr>
            <p:ph type="body" idx="1"/>
          </p:nvPr>
        </p:nvSpPr>
        <p:spPr>
          <a:xfrm rot="5400000">
            <a:off x="2242751" y="-128201"/>
            <a:ext cx="2937272" cy="6508377"/>
          </a:xfrm>
          <a:prstGeom prst="rect">
            <a:avLst/>
          </a:prstGeom>
          <a:noFill/>
          <a:ln>
            <a:noFill/>
          </a:ln>
        </p:spPr>
        <p:txBody>
          <a:bodyPr lIns="91425" tIns="91425" rIns="91425" bIns="91425" anchor="t" anchorCtr="0"/>
          <a:lstStyle>
            <a:lvl1pPr marL="228600" marR="0" lvl="0" indent="-101600" algn="l" rtl="0">
              <a:spcBef>
                <a:spcPts val="180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58" name="Shape 158"/>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59" name="Shape 159"/>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60" name="Shape 160"/>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61"/>
        <p:cNvGrpSpPr/>
        <p:nvPr/>
      </p:nvGrpSpPr>
      <p:grpSpPr>
        <a:xfrm>
          <a:off x="0" y="0"/>
          <a:ext cx="0" cy="0"/>
          <a:chOff x="0" y="0"/>
          <a:chExt cx="0" cy="0"/>
        </a:xfrm>
      </p:grpSpPr>
      <p:sp>
        <p:nvSpPr>
          <p:cNvPr id="162" name="Shape 162"/>
          <p:cNvSpPr/>
          <p:nvPr/>
        </p:nvSpPr>
        <p:spPr>
          <a:xfrm>
            <a:off x="8148918" y="201216"/>
            <a:ext cx="718072" cy="425196"/>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63" name="Shape 163"/>
          <p:cNvSpPr txBox="1">
            <a:spLocks noGrp="1"/>
          </p:cNvSpPr>
          <p:nvPr>
            <p:ph type="title"/>
          </p:nvPr>
        </p:nvSpPr>
        <p:spPr>
          <a:xfrm rot="5400000">
            <a:off x="6295920" y="2024448"/>
            <a:ext cx="3818054" cy="1322294"/>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4" name="Shape 164"/>
          <p:cNvSpPr txBox="1">
            <a:spLocks noGrp="1"/>
          </p:cNvSpPr>
          <p:nvPr>
            <p:ph type="body" idx="1"/>
          </p:nvPr>
        </p:nvSpPr>
        <p:spPr>
          <a:xfrm rot="5400000">
            <a:off x="1550929" y="-317160"/>
            <a:ext cx="3832342" cy="6019799"/>
          </a:xfrm>
          <a:prstGeom prst="rect">
            <a:avLst/>
          </a:prstGeom>
          <a:noFill/>
          <a:ln>
            <a:noFill/>
          </a:ln>
        </p:spPr>
        <p:txBody>
          <a:bodyPr lIns="91425" tIns="91425" rIns="91425" bIns="91425" anchor="t" anchorCtr="0"/>
          <a:lstStyle>
            <a:lvl1pPr marL="228600" marR="0" lvl="0" indent="-101600" algn="l" rtl="0">
              <a:spcBef>
                <a:spcPts val="180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65" name="Shape 165"/>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66" name="Shape 166"/>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67" name="Shape 167"/>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265500" y="1078750"/>
            <a:ext cx="4045199" cy="1789200"/>
          </a:xfrm>
          <a:prstGeom prst="rect">
            <a:avLst/>
          </a:prstGeom>
          <a:noFill/>
          <a:ln>
            <a:noFill/>
          </a:ln>
        </p:spPr>
        <p:txBody>
          <a:bodyPr lIns="91425" tIns="91425" rIns="91425" bIns="91425" anchor="b" anchorCtr="0"/>
          <a:lstStyle>
            <a:lvl1pPr marL="0" marR="0" lvl="0" indent="0" algn="ctr" rtl="0">
              <a:spcBef>
                <a:spcPts val="0"/>
              </a:spcBef>
              <a:buClr>
                <a:schemeClr val="lt1"/>
              </a:buClr>
              <a:buFont typeface="Questrial"/>
              <a:buNone/>
              <a:defRPr sz="4600" b="0" i="0" u="none" strike="noStrike" cap="none">
                <a:solidFill>
                  <a:schemeClr val="lt1"/>
                </a:solidFill>
                <a:latin typeface="Questrial"/>
                <a:ea typeface="Questrial"/>
                <a:cs typeface="Questrial"/>
                <a:sym typeface="Questrial"/>
              </a:defRPr>
            </a:lvl1pPr>
            <a:lvl2pPr lvl="1" indent="0" algn="ctr">
              <a:spcBef>
                <a:spcPts val="0"/>
              </a:spcBef>
              <a:buNone/>
              <a:defRPr sz="4600">
                <a:solidFill>
                  <a:schemeClr val="lt1"/>
                </a:solidFill>
              </a:defRPr>
            </a:lvl2pPr>
            <a:lvl3pPr lvl="2" indent="0" algn="ctr">
              <a:spcBef>
                <a:spcPts val="0"/>
              </a:spcBef>
              <a:buNone/>
              <a:defRPr sz="4600">
                <a:solidFill>
                  <a:schemeClr val="lt1"/>
                </a:solidFill>
              </a:defRPr>
            </a:lvl3pPr>
            <a:lvl4pPr lvl="3" indent="0" algn="ctr">
              <a:spcBef>
                <a:spcPts val="0"/>
              </a:spcBef>
              <a:buNone/>
              <a:defRPr sz="4600">
                <a:solidFill>
                  <a:schemeClr val="lt1"/>
                </a:solidFill>
              </a:defRPr>
            </a:lvl4pPr>
            <a:lvl5pPr lvl="4" indent="0" algn="ctr">
              <a:spcBef>
                <a:spcPts val="0"/>
              </a:spcBef>
              <a:buNone/>
              <a:defRPr sz="4600">
                <a:solidFill>
                  <a:schemeClr val="lt1"/>
                </a:solidFill>
              </a:defRPr>
            </a:lvl5pPr>
            <a:lvl6pPr lvl="5" indent="0" algn="ctr">
              <a:spcBef>
                <a:spcPts val="0"/>
              </a:spcBef>
              <a:buNone/>
              <a:defRPr sz="4600">
                <a:solidFill>
                  <a:schemeClr val="lt1"/>
                </a:solidFill>
              </a:defRPr>
            </a:lvl6pPr>
            <a:lvl7pPr lvl="6" indent="0" algn="ctr">
              <a:spcBef>
                <a:spcPts val="0"/>
              </a:spcBef>
              <a:buNone/>
              <a:defRPr sz="4600">
                <a:solidFill>
                  <a:schemeClr val="lt1"/>
                </a:solidFill>
              </a:defRPr>
            </a:lvl7pPr>
            <a:lvl8pPr lvl="7" indent="0" algn="ctr">
              <a:spcBef>
                <a:spcPts val="0"/>
              </a:spcBef>
              <a:buNone/>
              <a:defRPr sz="4600">
                <a:solidFill>
                  <a:schemeClr val="lt1"/>
                </a:solidFill>
              </a:defRPr>
            </a:lvl8pPr>
            <a:lvl9pPr lvl="8" indent="0" algn="ctr">
              <a:spcBef>
                <a:spcPts val="0"/>
              </a:spcBef>
              <a:buNone/>
              <a:defRPr sz="4600">
                <a:solidFill>
                  <a:schemeClr val="lt1"/>
                </a:solidFill>
              </a:defRPr>
            </a:lvl9pPr>
          </a:lstStyle>
          <a:p>
            <a:endParaRPr/>
          </a:p>
        </p:txBody>
      </p:sp>
      <p:sp>
        <p:nvSpPr>
          <p:cNvPr id="170" name="Shape 170"/>
          <p:cNvSpPr txBox="1">
            <a:spLocks noGrp="1"/>
          </p:cNvSpPr>
          <p:nvPr>
            <p:ph type="subTitle" idx="1"/>
          </p:nvPr>
        </p:nvSpPr>
        <p:spPr>
          <a:xfrm>
            <a:off x="265500" y="2921400"/>
            <a:ext cx="4045199" cy="1345500"/>
          </a:xfrm>
          <a:prstGeom prst="rect">
            <a:avLst/>
          </a:prstGeom>
          <a:noFill/>
          <a:ln>
            <a:noFill/>
          </a:ln>
        </p:spPr>
        <p:txBody>
          <a:bodyPr lIns="91425" tIns="91425" rIns="91425" bIns="91425" anchor="t" anchorCtr="0"/>
          <a:lstStyle>
            <a:lvl1pPr marL="228600" marR="0" lvl="0"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1pPr>
            <a:lvl2pPr marL="457200" marR="0" lvl="1"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2pPr>
            <a:lvl3pPr marL="685800" marR="0" lvl="2"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3pPr>
            <a:lvl4pPr marL="914400" marR="0" lvl="3"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4pPr>
            <a:lvl5pPr marL="1143000" marR="0" lvl="4"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5pPr>
            <a:lvl6pPr marL="1377950" marR="0" lvl="5" indent="-23495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6pPr>
            <a:lvl7pPr marL="1603375" marR="0" lvl="6" indent="-231775"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7pPr>
            <a:lvl8pPr marL="1830388" marR="0" lvl="7" indent="-230188"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8pPr>
            <a:lvl9pPr marL="2057400" marR="0" lvl="8" indent="-228600" algn="ctr" rtl="0">
              <a:lnSpc>
                <a:spcPct val="100000"/>
              </a:lnSpc>
              <a:spcBef>
                <a:spcPts val="0"/>
              </a:spcBef>
              <a:spcAft>
                <a:spcPts val="0"/>
              </a:spcAft>
              <a:buClr>
                <a:schemeClr val="lt1"/>
              </a:buClr>
              <a:buFont typeface="Noto Sans Symbols"/>
              <a:buNone/>
              <a:defRPr sz="1900" b="0" i="0" u="none" strike="noStrike" cap="none">
                <a:solidFill>
                  <a:schemeClr val="lt1"/>
                </a:solidFill>
                <a:latin typeface="Questrial"/>
                <a:ea typeface="Questrial"/>
                <a:cs typeface="Questrial"/>
                <a:sym typeface="Questrial"/>
              </a:defRPr>
            </a:lvl9pPr>
          </a:lstStyle>
          <a:p>
            <a:endParaRPr/>
          </a:p>
        </p:txBody>
      </p:sp>
      <p:sp>
        <p:nvSpPr>
          <p:cNvPr id="171" name="Shape 171"/>
          <p:cNvSpPr txBox="1">
            <a:spLocks noGrp="1"/>
          </p:cNvSpPr>
          <p:nvPr>
            <p:ph type="body" idx="2"/>
          </p:nvPr>
        </p:nvSpPr>
        <p:spPr>
          <a:xfrm>
            <a:off x="4939500" y="724200"/>
            <a:ext cx="3837000" cy="3695099"/>
          </a:xfrm>
          <a:prstGeom prst="rect">
            <a:avLst/>
          </a:prstGeom>
          <a:noFill/>
          <a:ln>
            <a:noFill/>
          </a:ln>
        </p:spPr>
        <p:txBody>
          <a:bodyPr lIns="91425" tIns="91425" rIns="91425" bIns="91425" anchor="ctr" anchorCtr="0"/>
          <a:lstStyle>
            <a:lvl1pPr marL="228600" marR="0" lvl="0" indent="-101600" algn="l" rtl="0">
              <a:spcBef>
                <a:spcPts val="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172" name="Shape 172"/>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lt1"/>
              </a:buClr>
              <a:buSzPct val="25000"/>
              <a:buFont typeface="Arial"/>
              <a:buNone/>
            </a:pPr>
            <a:fld id="{00000000-1234-1234-1234-123412341234}" type="slidenum">
              <a:rPr lang="en" sz="2200" b="1" i="0" u="none" strike="noStrike" cap="none">
                <a:solidFill>
                  <a:schemeClr val="lt1"/>
                </a:solidFill>
                <a:latin typeface="Arial"/>
                <a:ea typeface="Arial"/>
                <a:cs typeface="Arial"/>
                <a:sym typeface="Arial"/>
              </a:rPr>
              <a:t>‹#›</a:t>
            </a:fld>
            <a:endParaRPr lang="en" sz="2200" b="1"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_Section header">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30800" y="1889700"/>
            <a:ext cx="8282399" cy="15165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Questrial"/>
              <a:buNone/>
              <a:defRPr sz="3600" b="0" i="0" u="none" strike="noStrike" cap="none">
                <a:solidFill>
                  <a:schemeClr val="lt1"/>
                </a:solidFill>
                <a:latin typeface="Questrial"/>
                <a:ea typeface="Questrial"/>
                <a:cs typeface="Questrial"/>
                <a:sym typeface="Questrial"/>
              </a:defRPr>
            </a:lvl1pPr>
            <a:lvl2pPr lvl="1" indent="0" algn="ctr">
              <a:spcBef>
                <a:spcPts val="0"/>
              </a:spcBef>
              <a:buNone/>
              <a:defRPr sz="3600">
                <a:solidFill>
                  <a:schemeClr val="lt1"/>
                </a:solidFill>
              </a:defRPr>
            </a:lvl2pPr>
            <a:lvl3pPr lvl="2" indent="0" algn="ctr">
              <a:spcBef>
                <a:spcPts val="0"/>
              </a:spcBef>
              <a:buNone/>
              <a:defRPr sz="3600">
                <a:solidFill>
                  <a:schemeClr val="lt1"/>
                </a:solidFill>
              </a:defRPr>
            </a:lvl3pPr>
            <a:lvl4pPr lvl="3" indent="0" algn="ctr">
              <a:spcBef>
                <a:spcPts val="0"/>
              </a:spcBef>
              <a:buNone/>
              <a:defRPr sz="3600">
                <a:solidFill>
                  <a:schemeClr val="lt1"/>
                </a:solidFill>
              </a:defRPr>
            </a:lvl4pPr>
            <a:lvl5pPr lvl="4" indent="0" algn="ctr">
              <a:spcBef>
                <a:spcPts val="0"/>
              </a:spcBef>
              <a:buNone/>
              <a:defRPr sz="3600">
                <a:solidFill>
                  <a:schemeClr val="lt1"/>
                </a:solidFill>
              </a:defRPr>
            </a:lvl5pPr>
            <a:lvl6pPr lvl="5" indent="0" algn="ctr">
              <a:spcBef>
                <a:spcPts val="0"/>
              </a:spcBef>
              <a:buNone/>
              <a:defRPr sz="3600">
                <a:solidFill>
                  <a:schemeClr val="lt1"/>
                </a:solidFill>
              </a:defRPr>
            </a:lvl6pPr>
            <a:lvl7pPr lvl="6" indent="0" algn="ctr">
              <a:spcBef>
                <a:spcPts val="0"/>
              </a:spcBef>
              <a:buNone/>
              <a:defRPr sz="3600">
                <a:solidFill>
                  <a:schemeClr val="lt1"/>
                </a:solidFill>
              </a:defRPr>
            </a:lvl7pPr>
            <a:lvl8pPr lvl="7" indent="0" algn="ctr">
              <a:spcBef>
                <a:spcPts val="0"/>
              </a:spcBef>
              <a:buNone/>
              <a:defRPr sz="3600">
                <a:solidFill>
                  <a:schemeClr val="lt1"/>
                </a:solidFill>
              </a:defRPr>
            </a:lvl8pPr>
            <a:lvl9pPr lvl="8" indent="0" algn="ctr">
              <a:spcBef>
                <a:spcPts val="0"/>
              </a:spcBef>
              <a:buNone/>
              <a:defRPr sz="3600">
                <a:solidFill>
                  <a:schemeClr val="lt1"/>
                </a:solidFill>
              </a:defRPr>
            </a:lvl9pPr>
          </a:lstStyle>
          <a:p>
            <a:endParaRPr/>
          </a:p>
        </p:txBody>
      </p:sp>
      <p:sp>
        <p:nvSpPr>
          <p:cNvPr id="175" name="Shape 175"/>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lt1"/>
              </a:buClr>
              <a:buSzPct val="25000"/>
              <a:buFont typeface="Arial"/>
              <a:buNone/>
            </a:pPr>
            <a:fld id="{00000000-1234-1234-1234-123412341234}" type="slidenum">
              <a:rPr lang="en" sz="2200" b="1" i="0" u="none" strike="noStrike" cap="none">
                <a:solidFill>
                  <a:schemeClr val="lt1"/>
                </a:solidFill>
                <a:latin typeface="Arial"/>
                <a:ea typeface="Arial"/>
                <a:cs typeface="Arial"/>
                <a:sym typeface="Arial"/>
              </a:rPr>
              <a:t>‹#›</a:t>
            </a:fld>
            <a:endParaRPr lang="en" sz="2200" b="1"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p:nvPr/>
        </p:nvSpPr>
        <p:spPr>
          <a:xfrm>
            <a:off x="8148918" y="201216"/>
            <a:ext cx="718072" cy="425196"/>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25" name="Shape 25"/>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26" name="Shape 26"/>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Shape 27"/>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lt1"/>
              </a:buClr>
              <a:buSzPct val="25000"/>
              <a:buFont typeface="Arial"/>
              <a:buNone/>
            </a:pPr>
            <a:fld id="{00000000-1234-1234-1234-123412341234}" type="slidenum">
              <a:rPr lang="en" sz="2200" b="1" i="0" u="none" strike="noStrike" cap="none">
                <a:solidFill>
                  <a:schemeClr val="lt1"/>
                </a:solidFill>
                <a:latin typeface="Arial"/>
                <a:ea typeface="Arial"/>
                <a:cs typeface="Arial"/>
                <a:sym typeface="Arial"/>
              </a:rPr>
              <a:t>‹#›</a:t>
            </a:fld>
            <a:endParaRPr lang="en" sz="2200" b="1"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8"/>
        <p:cNvGrpSpPr/>
        <p:nvPr/>
      </p:nvGrpSpPr>
      <p:grpSpPr>
        <a:xfrm>
          <a:off x="0" y="0"/>
          <a:ext cx="0" cy="0"/>
          <a:chOff x="0" y="0"/>
          <a:chExt cx="0" cy="0"/>
        </a:xfrm>
      </p:grpSpPr>
      <p:sp>
        <p:nvSpPr>
          <p:cNvPr id="29" name="Shape 29"/>
          <p:cNvSpPr/>
          <p:nvPr/>
        </p:nvSpPr>
        <p:spPr>
          <a:xfrm>
            <a:off x="7758953" y="201216"/>
            <a:ext cx="1099072" cy="4762499"/>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30" name="Shape 30"/>
          <p:cNvSpPr txBox="1">
            <a:spLocks noGrp="1"/>
          </p:cNvSpPr>
          <p:nvPr>
            <p:ph type="title"/>
          </p:nvPr>
        </p:nvSpPr>
        <p:spPr>
          <a:xfrm>
            <a:off x="2209800" y="2571750"/>
            <a:ext cx="4966446" cy="1048871"/>
          </a:xfrm>
          <a:prstGeom prst="rect">
            <a:avLst/>
          </a:prstGeom>
          <a:noFill/>
          <a:ln>
            <a:noFill/>
          </a:ln>
        </p:spPr>
        <p:txBody>
          <a:bodyPr lIns="91425" tIns="91425" rIns="91425" bIns="91425" anchor="b" anchorCtr="0"/>
          <a:lstStyle>
            <a:lvl1pPr marL="0" marR="0" lvl="0" indent="0" algn="r" rtl="0">
              <a:spcBef>
                <a:spcPts val="0"/>
              </a:spcBef>
              <a:buClr>
                <a:schemeClr val="accent1"/>
              </a:buClr>
              <a:buFont typeface="Questrial"/>
              <a:buNone/>
              <a:defRPr sz="4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2209800" y="3618310"/>
            <a:ext cx="4966446" cy="990599"/>
          </a:xfrm>
          <a:prstGeom prst="rect">
            <a:avLst/>
          </a:prstGeom>
          <a:noFill/>
          <a:ln>
            <a:noFill/>
          </a:ln>
        </p:spPr>
        <p:txBody>
          <a:bodyPr lIns="91425" tIns="91425" rIns="91425" bIns="91425" anchor="t" anchorCtr="0"/>
          <a:lstStyle>
            <a:lvl1pPr marL="0" marR="0" lvl="0" indent="0" algn="r"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l" rtl="0">
              <a:spcBef>
                <a:spcPts val="60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2pPr>
            <a:lvl3pPr marL="914400" marR="0" lvl="2" indent="0" algn="l" rtl="0">
              <a:spcBef>
                <a:spcPts val="600"/>
              </a:spcBef>
              <a:buClr>
                <a:schemeClr val="accent1"/>
              </a:buClr>
              <a:buFont typeface="Noto Sans Symbols"/>
              <a:buNone/>
              <a:defRPr sz="1600" b="0" i="0" u="none" strike="noStrike" cap="none">
                <a:solidFill>
                  <a:srgbClr val="888888"/>
                </a:solidFill>
                <a:latin typeface="Questrial"/>
                <a:ea typeface="Questrial"/>
                <a:cs typeface="Questrial"/>
                <a:sym typeface="Questrial"/>
              </a:defRPr>
            </a:lvl3pPr>
            <a:lvl4pPr marL="1371600" marR="0" lvl="3" indent="0" algn="l" rtl="0">
              <a:spcBef>
                <a:spcPts val="60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4pPr>
            <a:lvl5pPr marL="1828800" marR="0" lvl="4" indent="0" algn="l" rtl="0">
              <a:spcBef>
                <a:spcPts val="60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5pPr>
            <a:lvl6pPr marL="2286000" marR="0" lvl="5" indent="0" algn="l" rtl="0">
              <a:spcBef>
                <a:spcPts val="28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6pPr>
            <a:lvl7pPr marL="2743200" marR="0" lvl="6" indent="0" algn="l" rtl="0">
              <a:spcBef>
                <a:spcPts val="28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7pPr>
            <a:lvl8pPr marL="3200400" marR="0" lvl="7" indent="0" algn="l" rtl="0">
              <a:spcBef>
                <a:spcPts val="280"/>
              </a:spcBef>
              <a:buClr>
                <a:srgbClr val="4C0000"/>
              </a:buClr>
              <a:buFont typeface="Noto Sans Symbols"/>
              <a:buNone/>
              <a:defRPr sz="1400" b="0" i="0" u="none" strike="noStrike" cap="none">
                <a:solidFill>
                  <a:srgbClr val="888888"/>
                </a:solidFill>
                <a:latin typeface="Questrial"/>
                <a:ea typeface="Questrial"/>
                <a:cs typeface="Questrial"/>
                <a:sym typeface="Questrial"/>
              </a:defRPr>
            </a:lvl8pPr>
            <a:lvl9pPr marL="3657600" marR="0" lvl="8" indent="0" algn="l" rtl="0">
              <a:spcBef>
                <a:spcPts val="280"/>
              </a:spcBef>
              <a:buClr>
                <a:schemeClr val="accent1"/>
              </a:buClr>
              <a:buFont typeface="Noto Sans Symbols"/>
              <a:buNone/>
              <a:defRPr sz="1400" b="0" i="0" u="none" strike="noStrike" cap="none">
                <a:solidFill>
                  <a:srgbClr val="888888"/>
                </a:solidFill>
                <a:latin typeface="Questrial"/>
                <a:ea typeface="Questrial"/>
                <a:cs typeface="Questrial"/>
                <a:sym typeface="Questrial"/>
              </a:defRPr>
            </a:lvl9pPr>
          </a:lstStyle>
          <a:p>
            <a:endParaRPr/>
          </a:p>
        </p:txBody>
      </p:sp>
      <p:sp>
        <p:nvSpPr>
          <p:cNvPr id="32" name="Shape 32"/>
          <p:cNvSpPr txBox="1">
            <a:spLocks noGrp="1"/>
          </p:cNvSpPr>
          <p:nvPr>
            <p:ph type="dt" idx="10"/>
          </p:nvPr>
        </p:nvSpPr>
        <p:spPr>
          <a:xfrm>
            <a:off x="5562600" y="4767262"/>
            <a:ext cx="1622611"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33" name="Shape 33"/>
          <p:cNvSpPr txBox="1">
            <a:spLocks noGrp="1"/>
          </p:cNvSpPr>
          <p:nvPr>
            <p:ph type="ftr" idx="11"/>
          </p:nvPr>
        </p:nvSpPr>
        <p:spPr>
          <a:xfrm>
            <a:off x="174811" y="4767262"/>
            <a:ext cx="5311588"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34" name="Shape 34"/>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Trebuchet MS"/>
              <a:buNone/>
            </a:pPr>
            <a:fld id="{00000000-1234-1234-1234-123412341234}" type="slidenum">
              <a:rPr lang="en" sz="2700" b="0" i="0" u="none" strike="noStrike" cap="none">
                <a:solidFill>
                  <a:schemeClr val="lt1"/>
                </a:solidFill>
                <a:latin typeface="Trebuchet MS"/>
                <a:ea typeface="Trebuchet MS"/>
                <a:cs typeface="Trebuchet MS"/>
                <a:sym typeface="Trebuchet MS"/>
              </a:rPr>
              <a:t>‹#›</a:t>
            </a:fld>
            <a:endParaRPr lang="en" sz="2700" b="0" i="0" u="none" strike="noStrike" cap="none">
              <a:solidFill>
                <a:schemeClr val="lt1"/>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5"/>
        <p:cNvGrpSpPr/>
        <p:nvPr/>
      </p:nvGrpSpPr>
      <p:grpSpPr>
        <a:xfrm>
          <a:off x="0" y="0"/>
          <a:ext cx="0" cy="0"/>
          <a:chOff x="0" y="0"/>
          <a:chExt cx="0" cy="0"/>
        </a:xfrm>
      </p:grpSpPr>
      <p:sp>
        <p:nvSpPr>
          <p:cNvPr id="36" name="Shape 36"/>
          <p:cNvSpPr/>
          <p:nvPr/>
        </p:nvSpPr>
        <p:spPr>
          <a:xfrm>
            <a:off x="7212106" y="201216"/>
            <a:ext cx="1645920"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37" name="Shape 37"/>
          <p:cNvSpPr txBox="1">
            <a:spLocks noGrp="1"/>
          </p:cNvSpPr>
          <p:nvPr>
            <p:ph type="title"/>
          </p:nvPr>
        </p:nvSpPr>
        <p:spPr>
          <a:xfrm>
            <a:off x="457199" y="685800"/>
            <a:ext cx="6508377"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457199" y="1657350"/>
            <a:ext cx="6508377" cy="2937272"/>
          </a:xfrm>
          <a:prstGeom prst="rect">
            <a:avLst/>
          </a:prstGeom>
          <a:noFill/>
          <a:ln>
            <a:noFill/>
          </a:ln>
        </p:spPr>
        <p:txBody>
          <a:bodyPr lIns="91425" tIns="91425" rIns="91425" bIns="91425" anchor="t" anchorCtr="0"/>
          <a:lstStyle>
            <a:lvl1pPr marL="228600" marR="0" lvl="0" indent="-101600" algn="l" rtl="0">
              <a:spcBef>
                <a:spcPts val="180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39" name="Shape 39"/>
          <p:cNvSpPr txBox="1">
            <a:spLocks noGrp="1"/>
          </p:cNvSpPr>
          <p:nvPr>
            <p:ph type="dt" idx="10"/>
          </p:nvPr>
        </p:nvSpPr>
        <p:spPr>
          <a:xfrm>
            <a:off x="7212106"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0" name="Shape 40"/>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1" name="Shape 41"/>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Trebuchet MS"/>
              <a:buNone/>
            </a:pPr>
            <a:fld id="{00000000-1234-1234-1234-123412341234}" type="slidenum">
              <a:rPr lang="en" sz="2700" b="0" i="0" u="none" strike="noStrike" cap="none">
                <a:solidFill>
                  <a:schemeClr val="lt1"/>
                </a:solidFill>
                <a:latin typeface="Trebuchet MS"/>
                <a:ea typeface="Trebuchet MS"/>
                <a:cs typeface="Trebuchet MS"/>
                <a:sym typeface="Trebuchet MS"/>
              </a:rPr>
              <a:t>‹#›</a:t>
            </a:fld>
            <a:endParaRPr lang="en" sz="2700" b="0" i="0" u="none" strike="noStrike" cap="none">
              <a:solidFill>
                <a:schemeClr val="lt1"/>
              </a:solidFill>
              <a:latin typeface="Trebuchet MS"/>
              <a:ea typeface="Trebuchet MS"/>
              <a:cs typeface="Trebuchet MS"/>
              <a:sym typeface="Trebuchet M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528900"/>
            <a:ext cx="5678099" cy="4085699"/>
          </a:xfrm>
          <a:prstGeom prst="rect">
            <a:avLst/>
          </a:prstGeom>
          <a:noFill/>
          <a:ln>
            <a:noFill/>
          </a:ln>
        </p:spPr>
        <p:txBody>
          <a:bodyPr lIns="91425" tIns="91425" rIns="91425" bIns="91425" anchor="ctr" anchorCtr="0"/>
          <a:lstStyle>
            <a:lvl1pPr marL="0" marR="0" lvl="0" indent="0" algn="l" rtl="0">
              <a:spcBef>
                <a:spcPts val="0"/>
              </a:spcBef>
              <a:buClr>
                <a:schemeClr val="lt1"/>
              </a:buClr>
              <a:buFont typeface="Questrial"/>
              <a:buNone/>
              <a:defRPr sz="5400" b="0" i="0" u="none" strike="noStrike" cap="none">
                <a:solidFill>
                  <a:schemeClr val="lt1"/>
                </a:solidFill>
                <a:latin typeface="Questrial"/>
                <a:ea typeface="Questrial"/>
                <a:cs typeface="Questrial"/>
                <a:sym typeface="Questrial"/>
              </a:defRPr>
            </a:lvl1pPr>
            <a:lvl2pPr lvl="1" indent="0">
              <a:spcBef>
                <a:spcPts val="0"/>
              </a:spcBef>
              <a:buNone/>
              <a:defRPr sz="5400">
                <a:solidFill>
                  <a:schemeClr val="lt1"/>
                </a:solidFill>
              </a:defRPr>
            </a:lvl2pPr>
            <a:lvl3pPr lvl="2" indent="0">
              <a:spcBef>
                <a:spcPts val="0"/>
              </a:spcBef>
              <a:buNone/>
              <a:defRPr sz="5400">
                <a:solidFill>
                  <a:schemeClr val="lt1"/>
                </a:solidFill>
              </a:defRPr>
            </a:lvl3pPr>
            <a:lvl4pPr lvl="3" indent="0">
              <a:spcBef>
                <a:spcPts val="0"/>
              </a:spcBef>
              <a:buNone/>
              <a:defRPr sz="5400">
                <a:solidFill>
                  <a:schemeClr val="lt1"/>
                </a:solidFill>
              </a:defRPr>
            </a:lvl4pPr>
            <a:lvl5pPr lvl="4" indent="0">
              <a:spcBef>
                <a:spcPts val="0"/>
              </a:spcBef>
              <a:buNone/>
              <a:defRPr sz="5400">
                <a:solidFill>
                  <a:schemeClr val="lt1"/>
                </a:solidFill>
              </a:defRPr>
            </a:lvl5pPr>
            <a:lvl6pPr lvl="5" indent="0">
              <a:spcBef>
                <a:spcPts val="0"/>
              </a:spcBef>
              <a:buNone/>
              <a:defRPr sz="5400">
                <a:solidFill>
                  <a:schemeClr val="lt1"/>
                </a:solidFill>
              </a:defRPr>
            </a:lvl6pPr>
            <a:lvl7pPr lvl="6" indent="0">
              <a:spcBef>
                <a:spcPts val="0"/>
              </a:spcBef>
              <a:buNone/>
              <a:defRPr sz="5400">
                <a:solidFill>
                  <a:schemeClr val="lt1"/>
                </a:solidFill>
              </a:defRPr>
            </a:lvl7pPr>
            <a:lvl8pPr lvl="7" indent="0">
              <a:spcBef>
                <a:spcPts val="0"/>
              </a:spcBef>
              <a:buNone/>
              <a:defRPr sz="5400">
                <a:solidFill>
                  <a:schemeClr val="lt1"/>
                </a:solidFill>
              </a:defRPr>
            </a:lvl8pPr>
            <a:lvl9pPr lvl="8" indent="0">
              <a:spcBef>
                <a:spcPts val="0"/>
              </a:spcBef>
              <a:buNone/>
              <a:defRPr sz="5400">
                <a:solidFill>
                  <a:schemeClr val="lt1"/>
                </a:solidFill>
              </a:defRPr>
            </a:lvl9pPr>
          </a:lstStyle>
          <a:p>
            <a:endParaRPr/>
          </a:p>
        </p:txBody>
      </p:sp>
      <p:sp>
        <p:nvSpPr>
          <p:cNvPr id="44" name="Shape 44"/>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lt1"/>
              </a:buClr>
              <a:buSzPct val="25000"/>
              <a:buFont typeface="Arial"/>
              <a:buNone/>
            </a:pPr>
            <a:fld id="{00000000-1234-1234-1234-123412341234}" type="slidenum">
              <a:rPr lang="en" sz="2200" b="1" i="0" u="none" strike="noStrike" cap="none">
                <a:solidFill>
                  <a:schemeClr val="lt1"/>
                </a:solidFill>
                <a:latin typeface="Arial"/>
                <a:ea typeface="Arial"/>
                <a:cs typeface="Arial"/>
                <a:sym typeface="Arial"/>
              </a:rPr>
              <a:t>‹#›</a:t>
            </a:fld>
            <a:endParaRPr lang="en" sz="2200" b="1"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p:nvPr/>
        </p:nvSpPr>
        <p:spPr>
          <a:xfrm>
            <a:off x="8148918" y="201216"/>
            <a:ext cx="718072"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47" name="Shape 47"/>
          <p:cNvSpPr txBox="1">
            <a:spLocks noGrp="1"/>
          </p:cNvSpPr>
          <p:nvPr>
            <p:ph type="title"/>
          </p:nvPr>
        </p:nvSpPr>
        <p:spPr>
          <a:xfrm>
            <a:off x="457199" y="685800"/>
            <a:ext cx="6508377"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8" name="Shape 48"/>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9" name="Shape 49"/>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0" name="Shape 50"/>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Shape 51"/>
        <p:cNvGrpSpPr/>
        <p:nvPr/>
      </p:nvGrpSpPr>
      <p:grpSpPr>
        <a:xfrm>
          <a:off x="0" y="0"/>
          <a:ext cx="0" cy="0"/>
          <a:chOff x="0" y="0"/>
          <a:chExt cx="0" cy="0"/>
        </a:xfrm>
      </p:grpSpPr>
      <p:sp>
        <p:nvSpPr>
          <p:cNvPr id="52" name="Shape 52"/>
          <p:cNvSpPr/>
          <p:nvPr/>
        </p:nvSpPr>
        <p:spPr>
          <a:xfrm>
            <a:off x="3186952" y="201216"/>
            <a:ext cx="5669280" cy="1920239"/>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3" name="Shape 53"/>
          <p:cNvSpPr txBox="1">
            <a:spLocks noGrp="1"/>
          </p:cNvSpPr>
          <p:nvPr>
            <p:ph type="ctrTitle"/>
          </p:nvPr>
        </p:nvSpPr>
        <p:spPr>
          <a:xfrm>
            <a:off x="3200400" y="3128961"/>
            <a:ext cx="5457919" cy="814388"/>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4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4" name="Shape 54"/>
          <p:cNvSpPr txBox="1">
            <a:spLocks noGrp="1"/>
          </p:cNvSpPr>
          <p:nvPr>
            <p:ph type="subTitle" idx="1"/>
          </p:nvPr>
        </p:nvSpPr>
        <p:spPr>
          <a:xfrm>
            <a:off x="3200400" y="3943348"/>
            <a:ext cx="5457918" cy="463923"/>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Noto Sans Symbols"/>
              <a:buNone/>
              <a:defRPr sz="1600" b="0" i="0" u="none" strike="noStrike" cap="none">
                <a:solidFill>
                  <a:schemeClr val="dk2"/>
                </a:solidFill>
                <a:latin typeface="Questrial"/>
                <a:ea typeface="Questrial"/>
                <a:cs typeface="Questrial"/>
                <a:sym typeface="Questrial"/>
              </a:defRPr>
            </a:lvl1pPr>
            <a:lvl2pPr marL="457200" marR="0" lvl="1" indent="0" algn="ctr" rtl="0">
              <a:spcBef>
                <a:spcPts val="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2pPr>
            <a:lvl3pPr marL="914400" marR="0" lvl="2" indent="0" algn="ctr" rtl="0">
              <a:spcBef>
                <a:spcPts val="60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3pPr>
            <a:lvl4pPr marL="1371600" marR="0" lvl="3" indent="0" algn="ctr" rtl="0">
              <a:spcBef>
                <a:spcPts val="60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4pPr>
            <a:lvl5pPr marL="1828800" marR="0" lvl="4" indent="0" algn="ctr" rtl="0">
              <a:spcBef>
                <a:spcPts val="60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5pPr>
            <a:lvl6pPr marL="2286000" marR="0" lvl="5" indent="0" algn="ctr" rtl="0">
              <a:spcBef>
                <a:spcPts val="36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6pPr>
            <a:lvl7pPr marL="2743200" marR="0" lvl="6" indent="0" algn="ctr" rtl="0">
              <a:spcBef>
                <a:spcPts val="36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7pPr>
            <a:lvl8pPr marL="3200400" marR="0" lvl="7" indent="0" algn="ctr" rtl="0">
              <a:spcBef>
                <a:spcPts val="360"/>
              </a:spcBef>
              <a:buClr>
                <a:srgbClr val="4C0000"/>
              </a:buClr>
              <a:buFont typeface="Noto Sans Symbols"/>
              <a:buNone/>
              <a:defRPr sz="1800" b="0" i="0" u="none" strike="noStrike" cap="none">
                <a:solidFill>
                  <a:srgbClr val="888888"/>
                </a:solidFill>
                <a:latin typeface="Questrial"/>
                <a:ea typeface="Questrial"/>
                <a:cs typeface="Questrial"/>
                <a:sym typeface="Questrial"/>
              </a:defRPr>
            </a:lvl8pPr>
            <a:lvl9pPr marL="3657600" marR="0" lvl="8" indent="0" algn="ctr" rtl="0">
              <a:spcBef>
                <a:spcPts val="360"/>
              </a:spcBef>
              <a:buClr>
                <a:schemeClr val="accent1"/>
              </a:buClr>
              <a:buFont typeface="Noto Sans Symbols"/>
              <a:buNone/>
              <a:defRPr sz="1800" b="0" i="0" u="none" strike="noStrike" cap="none">
                <a:solidFill>
                  <a:srgbClr val="888888"/>
                </a:solidFill>
                <a:latin typeface="Questrial"/>
                <a:ea typeface="Questrial"/>
                <a:cs typeface="Questrial"/>
                <a:sym typeface="Questrial"/>
              </a:defRPr>
            </a:lvl9pPr>
          </a:lstStyle>
          <a:p>
            <a:endParaRPr/>
          </a:p>
        </p:txBody>
      </p:sp>
      <p:sp>
        <p:nvSpPr>
          <p:cNvPr id="55" name="Shape 55"/>
          <p:cNvSpPr txBox="1">
            <a:spLocks noGrp="1"/>
          </p:cNvSpPr>
          <p:nvPr>
            <p:ph type="dt" idx="10"/>
          </p:nvPr>
        </p:nvSpPr>
        <p:spPr>
          <a:xfrm>
            <a:off x="3276600" y="292473"/>
            <a:ext cx="5499847"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chemeClr val="lt1"/>
              </a:buClr>
              <a:buFont typeface="Arial"/>
              <a:buNone/>
              <a:defRPr sz="2200" b="0" i="0" u="none" strike="noStrike" cap="none">
                <a:solidFill>
                  <a:schemeClr val="lt1"/>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6" name="Shape 56"/>
          <p:cNvSpPr txBox="1">
            <a:spLocks noGrp="1"/>
          </p:cNvSpPr>
          <p:nvPr>
            <p:ph type="ftr" idx="11"/>
          </p:nvPr>
        </p:nvSpPr>
        <p:spPr>
          <a:xfrm>
            <a:off x="3213847" y="4767262"/>
            <a:ext cx="4734112"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8265459" y="4767262"/>
            <a:ext cx="685799"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58" name="Shape 58"/>
          <p:cNvSpPr>
            <a:spLocks noGrp="1"/>
          </p:cNvSpPr>
          <p:nvPr>
            <p:ph type="pic" idx="2"/>
          </p:nvPr>
        </p:nvSpPr>
        <p:spPr>
          <a:xfrm>
            <a:off x="3200400" y="2158252"/>
            <a:ext cx="5646867" cy="960119"/>
          </a:xfrm>
          <a:prstGeom prst="rect">
            <a:avLst/>
          </a:prstGeom>
          <a:noFill/>
          <a:ln>
            <a:noFill/>
          </a:ln>
        </p:spPr>
        <p:txBody>
          <a:bodyPr lIns="91425" tIns="91425" rIns="91425" bIns="91425" anchor="t" anchorCtr="0"/>
          <a:lstStyle>
            <a:lvl1pPr marL="228600" marR="0" lvl="0" indent="-228600" algn="l" rtl="0">
              <a:spcBef>
                <a:spcPts val="18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59" name="Shape 59"/>
          <p:cNvSpPr/>
          <p:nvPr/>
        </p:nvSpPr>
        <p:spPr>
          <a:xfrm>
            <a:off x="268939" y="201216"/>
            <a:ext cx="182879" cy="2915139"/>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Content, and Picture">
    <p:spTree>
      <p:nvGrpSpPr>
        <p:cNvPr id="1" name="Shape 60"/>
        <p:cNvGrpSpPr/>
        <p:nvPr/>
      </p:nvGrpSpPr>
      <p:grpSpPr>
        <a:xfrm>
          <a:off x="0" y="0"/>
          <a:ext cx="0" cy="0"/>
          <a:chOff x="0" y="0"/>
          <a:chExt cx="0" cy="0"/>
        </a:xfrm>
      </p:grpSpPr>
      <p:sp>
        <p:nvSpPr>
          <p:cNvPr id="61" name="Shape 61"/>
          <p:cNvSpPr/>
          <p:nvPr/>
        </p:nvSpPr>
        <p:spPr>
          <a:xfrm>
            <a:off x="269875" y="201216"/>
            <a:ext cx="1645920" cy="1234440"/>
          </a:xfrm>
          <a:prstGeom prst="rect">
            <a:avLst/>
          </a:prstGeom>
          <a:solidFill>
            <a:schemeClr val="accent1"/>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62" name="Shape 62"/>
          <p:cNvSpPr txBox="1">
            <a:spLocks noGrp="1"/>
          </p:cNvSpPr>
          <p:nvPr>
            <p:ph type="title"/>
          </p:nvPr>
        </p:nvSpPr>
        <p:spPr>
          <a:xfrm>
            <a:off x="2178424" y="685800"/>
            <a:ext cx="6508377"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txBox="1">
            <a:spLocks noGrp="1"/>
          </p:cNvSpPr>
          <p:nvPr>
            <p:ph type="body" idx="1"/>
          </p:nvPr>
        </p:nvSpPr>
        <p:spPr>
          <a:xfrm>
            <a:off x="2178424" y="1657350"/>
            <a:ext cx="6508377" cy="2937272"/>
          </a:xfrm>
          <a:prstGeom prst="rect">
            <a:avLst/>
          </a:prstGeom>
          <a:noFill/>
          <a:ln>
            <a:noFill/>
          </a:ln>
        </p:spPr>
        <p:txBody>
          <a:bodyPr lIns="91425" tIns="91425" rIns="91425" bIns="91425" anchor="t" anchorCtr="0"/>
          <a:lstStyle>
            <a:lvl1pPr marL="228600" marR="0" lvl="0" indent="-101600" algn="l" rtl="0">
              <a:spcBef>
                <a:spcPts val="180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64" name="Shape 64"/>
          <p:cNvSpPr txBox="1">
            <a:spLocks noGrp="1"/>
          </p:cNvSpPr>
          <p:nvPr>
            <p:ph type="dt" idx="10"/>
          </p:nvPr>
        </p:nvSpPr>
        <p:spPr>
          <a:xfrm>
            <a:off x="7212106"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65" name="Shape 65"/>
          <p:cNvSpPr txBox="1">
            <a:spLocks noGrp="1"/>
          </p:cNvSpPr>
          <p:nvPr>
            <p:ph type="ftr" idx="11"/>
          </p:nvPr>
        </p:nvSpPr>
        <p:spPr>
          <a:xfrm>
            <a:off x="2178423" y="4767262"/>
            <a:ext cx="4926852"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66" name="Shape 66"/>
          <p:cNvSpPr txBox="1">
            <a:spLocks noGrp="1"/>
          </p:cNvSpPr>
          <p:nvPr>
            <p:ph type="sldNum" idx="12"/>
          </p:nvPr>
        </p:nvSpPr>
        <p:spPr>
          <a:xfrm>
            <a:off x="3316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
        <p:nvSpPr>
          <p:cNvPr id="67" name="Shape 67"/>
          <p:cNvSpPr>
            <a:spLocks noGrp="1"/>
          </p:cNvSpPr>
          <p:nvPr>
            <p:ph type="pic" idx="2"/>
          </p:nvPr>
        </p:nvSpPr>
        <p:spPr>
          <a:xfrm>
            <a:off x="269875" y="1482538"/>
            <a:ext cx="1645920" cy="3469341"/>
          </a:xfrm>
          <a:prstGeom prst="rect">
            <a:avLst/>
          </a:prstGeom>
          <a:noFill/>
          <a:ln>
            <a:noFill/>
          </a:ln>
        </p:spPr>
        <p:txBody>
          <a:bodyPr lIns="91425" tIns="91425" rIns="91425" bIns="91425" anchor="t" anchorCtr="0"/>
          <a:lstStyle>
            <a:lvl1pPr marL="228600" marR="0" lvl="0" indent="-228600" algn="l" rtl="0">
              <a:spcBef>
                <a:spcPts val="1800"/>
              </a:spcBef>
              <a:buClr>
                <a:schemeClr val="accent1"/>
              </a:buClr>
              <a:buFont typeface="Noto Sans Symbols"/>
              <a:buNone/>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199" y="685800"/>
            <a:ext cx="6508377" cy="85725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Questrial"/>
              <a:buNone/>
              <a:defRPr sz="3600" b="0" i="0" u="none" strike="noStrike" cap="none">
                <a:solidFill>
                  <a:schemeClr val="accent1"/>
                </a:solidFill>
                <a:latin typeface="Questrial"/>
                <a:ea typeface="Questrial"/>
                <a:cs typeface="Questrial"/>
                <a:sym typeface="Quest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457199" y="1657350"/>
            <a:ext cx="6508377" cy="2937272"/>
          </a:xfrm>
          <a:prstGeom prst="rect">
            <a:avLst/>
          </a:prstGeom>
          <a:noFill/>
          <a:ln>
            <a:noFill/>
          </a:ln>
        </p:spPr>
        <p:txBody>
          <a:bodyPr lIns="91425" tIns="91425" rIns="91425" bIns="91425" anchor="t" anchorCtr="0"/>
          <a:lstStyle>
            <a:lvl1pPr marL="228600" marR="0" lvl="0" indent="-101600" algn="l" rtl="0">
              <a:spcBef>
                <a:spcPts val="1800"/>
              </a:spcBef>
              <a:buClr>
                <a:schemeClr val="accent1"/>
              </a:buClr>
              <a:buSzPct val="100000"/>
              <a:buFont typeface="Noto Sans Symbols"/>
              <a:buChar char="◼"/>
              <a:defRPr sz="2000" b="0" i="0" u="none" strike="noStrike" cap="none">
                <a:solidFill>
                  <a:schemeClr val="dk2"/>
                </a:solidFill>
                <a:latin typeface="Questrial"/>
                <a:ea typeface="Questrial"/>
                <a:cs typeface="Questrial"/>
                <a:sym typeface="Questrial"/>
              </a:defRPr>
            </a:lvl1pPr>
            <a:lvl2pPr marL="457200" marR="0" lvl="1"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2pPr>
            <a:lvl3pPr marL="685800" marR="0" lvl="2"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3pPr>
            <a:lvl4pPr marL="914400" marR="0" lvl="3" indent="-114300" algn="l" rtl="0">
              <a:spcBef>
                <a:spcPts val="60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4pPr>
            <a:lvl5pPr marL="1143000" marR="0" lvl="4" indent="-114300" algn="l" rtl="0">
              <a:spcBef>
                <a:spcPts val="60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5pPr>
            <a:lvl6pPr marL="1377950" marR="0" lvl="5" indent="-120650"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6pPr>
            <a:lvl7pPr marL="1603375" marR="0" lvl="6" indent="-117475"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7pPr>
            <a:lvl8pPr marL="1830388" marR="0" lvl="7" indent="-115888" algn="l" rtl="0">
              <a:spcBef>
                <a:spcPts val="360"/>
              </a:spcBef>
              <a:buClr>
                <a:srgbClr val="4C0000"/>
              </a:buClr>
              <a:buSzPct val="100000"/>
              <a:buFont typeface="Noto Sans Symbols"/>
              <a:buChar char="◼"/>
              <a:defRPr sz="1800" b="0" i="0" u="none" strike="noStrike" cap="none">
                <a:solidFill>
                  <a:schemeClr val="dk2"/>
                </a:solidFill>
                <a:latin typeface="Questrial"/>
                <a:ea typeface="Questrial"/>
                <a:cs typeface="Questrial"/>
                <a:sym typeface="Questrial"/>
              </a:defRPr>
            </a:lvl8pPr>
            <a:lvl9pPr marL="2057400" marR="0" lvl="8" indent="-114300" algn="l" rtl="0">
              <a:spcBef>
                <a:spcPts val="360"/>
              </a:spcBef>
              <a:buClr>
                <a:schemeClr val="accent1"/>
              </a:buClr>
              <a:buSzPct val="100000"/>
              <a:buFont typeface="Noto Sans Symbols"/>
              <a:buChar char="◼"/>
              <a:defRPr sz="1800" b="0" i="0" u="none" strike="noStrike" cap="none">
                <a:solidFill>
                  <a:schemeClr val="dk2"/>
                </a:solidFill>
                <a:latin typeface="Questrial"/>
                <a:ea typeface="Questrial"/>
                <a:cs typeface="Questrial"/>
                <a:sym typeface="Questrial"/>
              </a:defRPr>
            </a:lvl9pPr>
          </a:lstStyle>
          <a:p>
            <a:endParaRPr/>
          </a:p>
        </p:txBody>
      </p:sp>
      <p:sp>
        <p:nvSpPr>
          <p:cNvPr id="8" name="Shape 8"/>
          <p:cNvSpPr txBox="1">
            <a:spLocks noGrp="1"/>
          </p:cNvSpPr>
          <p:nvPr>
            <p:ph type="dt" idx="10"/>
          </p:nvPr>
        </p:nvSpPr>
        <p:spPr>
          <a:xfrm>
            <a:off x="7198659" y="4767262"/>
            <a:ext cx="1752600" cy="273843"/>
          </a:xfrm>
          <a:prstGeom prst="rect">
            <a:avLst/>
          </a:prstGeom>
          <a:noFill/>
          <a:ln>
            <a:noFill/>
          </a:ln>
        </p:spPr>
        <p:txBody>
          <a:bodyPr lIns="91425" tIns="91425" rIns="91425" bIns="91425" anchor="ctr" anchorCtr="0"/>
          <a:lstStyle>
            <a:lvl1pPr marL="0" marR="0" lvl="0" indent="0" algn="r"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Shape 9"/>
          <p:cNvSpPr txBox="1">
            <a:spLocks noGrp="1"/>
          </p:cNvSpPr>
          <p:nvPr>
            <p:ph type="ftr" idx="11"/>
          </p:nvPr>
        </p:nvSpPr>
        <p:spPr>
          <a:xfrm>
            <a:off x="174811" y="4767262"/>
            <a:ext cx="6007100" cy="27384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848484"/>
              </a:buClr>
              <a:buFont typeface="Arial"/>
              <a:buNone/>
              <a:defRPr sz="1100" b="1" i="0" u="none" strike="noStrike" cap="none">
                <a:solidFill>
                  <a:srgbClr val="848484"/>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0" name="Shape 10"/>
          <p:cNvSpPr txBox="1">
            <a:spLocks noGrp="1"/>
          </p:cNvSpPr>
          <p:nvPr>
            <p:ph type="sldNum" idx="12"/>
          </p:nvPr>
        </p:nvSpPr>
        <p:spPr>
          <a:xfrm>
            <a:off x="8256493" y="270762"/>
            <a:ext cx="506505" cy="273843"/>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Source Code Pro"/>
              <a:buNone/>
            </a:pPr>
            <a:fld id="{00000000-1234-1234-1234-123412341234}" type="slidenum">
              <a:rPr lang="en" sz="1000" b="1" i="0" u="none" strike="noStrike" cap="none">
                <a:solidFill>
                  <a:schemeClr val="dk2"/>
                </a:solidFill>
                <a:latin typeface="Source Code Pro"/>
                <a:ea typeface="Source Code Pro"/>
                <a:cs typeface="Source Code Pro"/>
                <a:sym typeface="Source Code Pro"/>
              </a:rPr>
              <a:t>‹#›</a:t>
            </a:fld>
            <a:endParaRPr lang="en" sz="1000" b="1" i="0" u="none" strike="noStrike" cap="none">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ctrTitle"/>
          </p:nvPr>
        </p:nvSpPr>
        <p:spPr>
          <a:xfrm>
            <a:off x="3200400" y="1959216"/>
            <a:ext cx="5459100" cy="786600"/>
          </a:xfrm>
          <a:prstGeom prst="rect">
            <a:avLst/>
          </a:prstGeom>
          <a:noFill/>
          <a:ln>
            <a:noFill/>
          </a:ln>
        </p:spPr>
        <p:txBody>
          <a:bodyPr lIns="91425" tIns="91425" rIns="91425" bIns="91425" anchor="b" anchorCtr="0">
            <a:noAutofit/>
          </a:bodyPr>
          <a:lstStyle/>
          <a:p>
            <a:pPr marL="0" marR="0" lvl="0" indent="0" algn="l" rtl="0">
              <a:spcBef>
                <a:spcPts val="0"/>
              </a:spcBef>
              <a:buClr>
                <a:schemeClr val="lt1"/>
              </a:buClr>
              <a:buSzPct val="25000"/>
              <a:buFont typeface="Questrial"/>
              <a:buNone/>
            </a:pPr>
            <a:r>
              <a:rPr lang="en" sz="3200" b="1" dirty="0">
                <a:solidFill>
                  <a:schemeClr val="lt1"/>
                </a:solidFill>
              </a:rPr>
              <a:t>Monitoring and Assessing Community-Engaged Activities Across Campus</a:t>
            </a:r>
          </a:p>
        </p:txBody>
      </p:sp>
      <p:sp>
        <p:nvSpPr>
          <p:cNvPr id="256" name="Shape 256"/>
          <p:cNvSpPr txBox="1">
            <a:spLocks noGrp="1"/>
          </p:cNvSpPr>
          <p:nvPr>
            <p:ph type="subTitle" idx="1"/>
          </p:nvPr>
        </p:nvSpPr>
        <p:spPr>
          <a:prstGeom prst="rect">
            <a:avLst/>
          </a:prstGeom>
          <a:noFill/>
          <a:ln>
            <a:noFill/>
          </a:ln>
        </p:spPr>
        <p:txBody>
          <a:bodyPr lIns="91425" tIns="91425" rIns="91425" bIns="91425" anchor="ctr" anchorCtr="0">
            <a:noAutofit/>
          </a:bodyPr>
          <a:lstStyle/>
          <a:p>
            <a:pPr marL="0" marR="0" lvl="0" indent="0" algn="l" rtl="0">
              <a:spcBef>
                <a:spcPts val="0"/>
              </a:spcBef>
              <a:spcAft>
                <a:spcPts val="0"/>
              </a:spcAft>
              <a:buClr>
                <a:schemeClr val="accent1"/>
              </a:buClr>
              <a:buSzPct val="25000"/>
              <a:buFont typeface="Noto Sans Symbols"/>
              <a:buNone/>
            </a:pPr>
            <a:r>
              <a:rPr lang="en" b="1" dirty="0"/>
              <a:t>Assessment Institute</a:t>
            </a:r>
            <a:r>
              <a:rPr lang="en" sz="1600" b="1" i="0" u="none" strike="noStrike" cap="none" dirty="0">
                <a:solidFill>
                  <a:schemeClr val="dk2"/>
                </a:solidFill>
                <a:latin typeface="Questrial"/>
                <a:ea typeface="Questrial"/>
                <a:cs typeface="Questrial"/>
                <a:sym typeface="Questrial"/>
              </a:rPr>
              <a:t> 2016 | </a:t>
            </a:r>
            <a:r>
              <a:rPr lang="en" b="1" dirty="0"/>
              <a:t>Indianapolis</a:t>
            </a:r>
          </a:p>
          <a:p>
            <a:pPr marL="0" marR="0" lvl="0" indent="0" algn="l" rtl="0">
              <a:spcBef>
                <a:spcPts val="0"/>
              </a:spcBef>
              <a:spcAft>
                <a:spcPts val="0"/>
              </a:spcAft>
              <a:buClr>
                <a:schemeClr val="accent1"/>
              </a:buClr>
              <a:buSzPct val="25000"/>
              <a:buFont typeface="Noto Sans Symbols"/>
              <a:buNone/>
            </a:pPr>
            <a:r>
              <a:rPr lang="en" sz="1600" b="0" i="0" u="none" strike="noStrike" cap="none" dirty="0">
                <a:solidFill>
                  <a:schemeClr val="dk2"/>
                </a:solidFill>
                <a:latin typeface="Questrial"/>
                <a:ea typeface="Questrial"/>
                <a:cs typeface="Questrial"/>
                <a:sym typeface="Questrial"/>
              </a:rPr>
              <a:t>Heather Mack</a:t>
            </a:r>
          </a:p>
          <a:p>
            <a:pPr marL="0" marR="0" lvl="0" indent="0" algn="l" rtl="0">
              <a:spcBef>
                <a:spcPts val="0"/>
              </a:spcBef>
              <a:spcAft>
                <a:spcPts val="0"/>
              </a:spcAft>
              <a:buClr>
                <a:schemeClr val="accent1"/>
              </a:buClr>
              <a:buSzPct val="25000"/>
              <a:buFont typeface="Noto Sans Symbols"/>
              <a:buNone/>
            </a:pPr>
            <a:r>
              <a:rPr lang="en" sz="1600" b="0" i="0" u="none" strike="noStrike" cap="none" dirty="0">
                <a:solidFill>
                  <a:schemeClr val="dk2"/>
                </a:solidFill>
                <a:latin typeface="Questrial"/>
                <a:ea typeface="Questrial"/>
                <a:cs typeface="Questrial"/>
                <a:sym typeface="Questrial"/>
              </a:rPr>
              <a:t>Kristin Medlin	</a:t>
            </a:r>
          </a:p>
          <a:p>
            <a:pPr marL="0" marR="0" lvl="0" indent="0" algn="l" rtl="0">
              <a:spcBef>
                <a:spcPts val="0"/>
              </a:spcBef>
              <a:spcAft>
                <a:spcPts val="0"/>
              </a:spcAft>
              <a:buClr>
                <a:schemeClr val="accent1"/>
              </a:buClr>
              <a:buSzPct val="25000"/>
              <a:buFont typeface="Noto Sans Symbols"/>
              <a:buNone/>
            </a:pPr>
            <a:r>
              <a:rPr lang="en" sz="1600" b="0" i="0" u="none" strike="noStrike" cap="none" dirty="0">
                <a:solidFill>
                  <a:schemeClr val="dk2"/>
                </a:solidFill>
                <a:latin typeface="Questrial"/>
                <a:ea typeface="Questrial"/>
                <a:cs typeface="Questrial"/>
                <a:sym typeface="Questrial"/>
              </a:rPr>
              <a:t>Kristin Norris</a:t>
            </a:r>
          </a:p>
          <a:p>
            <a:pPr marL="0" marR="0" lvl="0" indent="0" algn="l" rtl="0">
              <a:spcBef>
                <a:spcPts val="0"/>
              </a:spcBef>
              <a:spcAft>
                <a:spcPts val="0"/>
              </a:spcAft>
              <a:buClr>
                <a:schemeClr val="accent1"/>
              </a:buClr>
              <a:buSzPct val="25000"/>
              <a:buFont typeface="Noto Sans Symbols"/>
              <a:buNone/>
            </a:pPr>
            <a:r>
              <a:rPr lang="en" sz="1600" b="0" i="0" u="none" strike="noStrike" cap="none" dirty="0">
                <a:solidFill>
                  <a:schemeClr val="dk2"/>
                </a:solidFill>
                <a:latin typeface="Questrial"/>
                <a:ea typeface="Questrial"/>
                <a:cs typeface="Questrial"/>
                <a:sym typeface="Questrial"/>
              </a:rPr>
              <a:t>Anne Weiss	</a:t>
            </a:r>
          </a:p>
          <a:p>
            <a:pPr marL="0" marR="0" lvl="0" indent="0" algn="l" rtl="0">
              <a:spcBef>
                <a:spcPts val="0"/>
              </a:spcBef>
              <a:buClr>
                <a:schemeClr val="accent1"/>
              </a:buClr>
              <a:buSzPct val="25000"/>
              <a:buFont typeface="Noto Sans Symbols"/>
              <a:buNone/>
            </a:pPr>
            <a:r>
              <a:rPr lang="en" sz="1600" b="0" i="0" u="none" strike="noStrike" cap="none" dirty="0">
                <a:solidFill>
                  <a:schemeClr val="dk2"/>
                </a:solidFill>
                <a:latin typeface="Questrial"/>
                <a:ea typeface="Questrial"/>
                <a:cs typeface="Questrial"/>
                <a:sym typeface="Questrial"/>
              </a:rPr>
              <a:t>Amanda Wittman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Shape 309"/>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(Key) Performance Indicators</a:t>
            </a:r>
          </a:p>
        </p:txBody>
      </p:sp>
      <p:sp>
        <p:nvSpPr>
          <p:cNvPr id="310" name="Shape 310"/>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ctr" rtl="0">
              <a:spcBef>
                <a:spcPts val="0"/>
              </a:spcBef>
              <a:spcAft>
                <a:spcPts val="0"/>
              </a:spcAft>
              <a:buClr>
                <a:schemeClr val="lt1"/>
              </a:buClr>
              <a:buSzPct val="25000"/>
              <a:buFont typeface="Arial"/>
              <a:buNone/>
            </a:pPr>
            <a:r>
              <a:rPr lang="en" sz="1700" b="0" i="0" u="none" strike="noStrike" cap="none" dirty="0">
                <a:solidFill>
                  <a:srgbClr val="000000"/>
                </a:solidFill>
                <a:latin typeface="questrial"/>
                <a:ea typeface="Trebuchet MS"/>
                <a:cs typeface="questrial"/>
                <a:sym typeface="Trebuchet MS"/>
              </a:rPr>
              <a:t>… it’s about the </a:t>
            </a:r>
            <a:r>
              <a:rPr lang="en" sz="1700" b="0" i="0" u="none" strike="noStrike" cap="none" dirty="0">
                <a:solidFill>
                  <a:srgbClr val="000000"/>
                </a:solidFill>
                <a:latin typeface="questrial"/>
                <a:cs typeface="questrial"/>
                <a:sym typeface="Questrial"/>
              </a:rPr>
              <a:t>benchmarking, goal-setting</a:t>
            </a:r>
            <a:r>
              <a:rPr lang="en" sz="1700" b="0" i="0" u="none" strike="noStrike" cap="none" dirty="0">
                <a:solidFill>
                  <a:srgbClr val="000000"/>
                </a:solidFill>
                <a:latin typeface="questrial"/>
                <a:ea typeface="Trebuchet MS"/>
                <a:cs typeface="questrial"/>
                <a:sym typeface="Trebuchet MS"/>
              </a:rPr>
              <a:t>; </a:t>
            </a:r>
          </a:p>
          <a:p>
            <a:pPr marL="0" marR="0" lvl="0" indent="0" algn="ctr" rtl="0">
              <a:spcBef>
                <a:spcPts val="0"/>
              </a:spcBef>
              <a:spcAft>
                <a:spcPts val="0"/>
              </a:spcAft>
              <a:buClr>
                <a:schemeClr val="lt1"/>
              </a:buClr>
              <a:buSzPct val="25000"/>
              <a:buFont typeface="Arial"/>
              <a:buNone/>
            </a:pPr>
            <a:r>
              <a:rPr lang="en" sz="1700" b="0" i="0" u="none" strike="noStrike" cap="none" dirty="0">
                <a:solidFill>
                  <a:srgbClr val="000000"/>
                </a:solidFill>
                <a:latin typeface="questrial"/>
                <a:ea typeface="Trebuchet MS"/>
                <a:cs typeface="questrial"/>
                <a:sym typeface="Trebuchet MS"/>
              </a:rPr>
              <a:t>how can CE be </a:t>
            </a:r>
            <a:r>
              <a:rPr lang="en" sz="1700" b="0" i="0" u="none" strike="noStrike" cap="none" dirty="0">
                <a:solidFill>
                  <a:srgbClr val="000000"/>
                </a:solidFill>
                <a:latin typeface="questrial"/>
                <a:cs typeface="questrial"/>
                <a:sym typeface="Questrial"/>
              </a:rPr>
              <a:t>strategic to reach __</a:t>
            </a:r>
            <a:r>
              <a:rPr lang="en" sz="1700" b="0" i="0" u="sng" strike="noStrike" cap="none" dirty="0">
                <a:solidFill>
                  <a:srgbClr val="000000"/>
                </a:solidFill>
                <a:latin typeface="questrial"/>
                <a:cs typeface="questrial"/>
                <a:sym typeface="Questrial"/>
              </a:rPr>
              <a:t>(end goal)</a:t>
            </a:r>
            <a:r>
              <a:rPr lang="en" sz="1700" b="0" i="0" u="none" strike="noStrike" cap="none" dirty="0">
                <a:solidFill>
                  <a:srgbClr val="000000"/>
                </a:solidFill>
                <a:latin typeface="questrial"/>
                <a:cs typeface="questrial"/>
                <a:sym typeface="Questrial"/>
              </a:rPr>
              <a:t>___</a:t>
            </a:r>
            <a:r>
              <a:rPr lang="en" sz="1700" b="0" i="0" u="none" strike="noStrike" cap="none" dirty="0">
                <a:solidFill>
                  <a:srgbClr val="000000"/>
                </a:solidFill>
                <a:latin typeface="questrial"/>
                <a:ea typeface="Trebuchet MS"/>
                <a:cs typeface="questrial"/>
                <a:sym typeface="Trebuchet MS"/>
              </a:rPr>
              <a:t>?</a:t>
            </a:r>
          </a:p>
          <a:p>
            <a:pPr marL="177800" marR="0" lvl="0" indent="-177800" algn="l" rtl="0">
              <a:spcBef>
                <a:spcPts val="800"/>
              </a:spcBef>
              <a:spcAft>
                <a:spcPts val="0"/>
              </a:spcAft>
              <a:buClr>
                <a:schemeClr val="lt1"/>
              </a:buClr>
              <a:buSzPct val="25000"/>
              <a:buFont typeface="Arial"/>
              <a:buNone/>
            </a:pPr>
            <a:endParaRPr sz="1700" b="0" i="0" u="none" strike="noStrike" cap="none" dirty="0">
              <a:solidFill>
                <a:schemeClr val="lt1"/>
              </a:solidFill>
              <a:latin typeface="questrial"/>
              <a:ea typeface="Trebuchet MS"/>
              <a:cs typeface="questrial"/>
              <a:sym typeface="Trebuchet MS"/>
            </a:endParaRPr>
          </a:p>
          <a:p>
            <a:pPr marL="0" marR="0" lvl="0" indent="0" algn="ctr" rtl="0">
              <a:spcBef>
                <a:spcPts val="0"/>
              </a:spcBef>
              <a:spcAft>
                <a:spcPts val="0"/>
              </a:spcAft>
              <a:buClr>
                <a:schemeClr val="lt1"/>
              </a:buClr>
              <a:buSzPct val="25000"/>
              <a:buFont typeface="Arial"/>
              <a:buNone/>
            </a:pPr>
            <a:r>
              <a:rPr lang="en" sz="1700" b="1" i="0" u="none" strike="noStrike" cap="none" dirty="0">
                <a:solidFill>
                  <a:srgbClr val="000000"/>
                </a:solidFill>
                <a:latin typeface="questrial"/>
                <a:ea typeface="Trebuchet MS"/>
                <a:cs typeface="questrial"/>
                <a:sym typeface="Trebuchet MS"/>
              </a:rPr>
              <a:t>Main Example in Higher Education:</a:t>
            </a:r>
          </a:p>
          <a:p>
            <a:pPr marL="0" marR="0" lvl="0" indent="0" algn="ctr" rtl="0">
              <a:spcBef>
                <a:spcPts val="0"/>
              </a:spcBef>
              <a:spcAft>
                <a:spcPts val="0"/>
              </a:spcAft>
              <a:buClr>
                <a:schemeClr val="lt1"/>
              </a:buClr>
              <a:buSzPct val="25000"/>
              <a:buFont typeface="Arial"/>
              <a:buNone/>
            </a:pPr>
            <a:r>
              <a:rPr lang="en" sz="1700" b="0" i="0" u="none" strike="noStrike" cap="none" dirty="0">
                <a:solidFill>
                  <a:srgbClr val="000000"/>
                </a:solidFill>
                <a:latin typeface="questrial"/>
                <a:cs typeface="questrial"/>
                <a:sym typeface="Questrial"/>
              </a:rPr>
              <a:t>Strategic Plans WITH Indicators</a:t>
            </a:r>
          </a:p>
          <a:p>
            <a:pPr marL="177800" marR="0" lvl="0" indent="-177800" algn="l" rtl="0">
              <a:spcBef>
                <a:spcPts val="800"/>
              </a:spcBef>
              <a:spcAft>
                <a:spcPts val="0"/>
              </a:spcAft>
              <a:buClr>
                <a:schemeClr val="lt1"/>
              </a:buClr>
              <a:buSzPct val="25000"/>
              <a:buFont typeface="Arial"/>
              <a:buNone/>
            </a:pPr>
            <a:endParaRPr sz="1000" b="0" i="0" u="none" strike="noStrike" cap="none" dirty="0">
              <a:solidFill>
                <a:srgbClr val="000000"/>
              </a:solidFill>
              <a:latin typeface="questrial"/>
              <a:ea typeface="Trebuchet MS"/>
              <a:cs typeface="questrial"/>
              <a:sym typeface="Trebuchet MS"/>
            </a:endParaRPr>
          </a:p>
          <a:p>
            <a:pPr marL="0" marR="0" lvl="0" indent="0" algn="l" rtl="0">
              <a:spcBef>
                <a:spcPts val="0"/>
              </a:spcBef>
              <a:spcAft>
                <a:spcPts val="0"/>
              </a:spcAft>
              <a:buClr>
                <a:schemeClr val="lt1"/>
              </a:buClr>
              <a:buSzPct val="25000"/>
              <a:buFont typeface="Arial"/>
              <a:buNone/>
            </a:pPr>
            <a:r>
              <a:rPr lang="en" sz="1700" b="0" i="0" u="none" strike="noStrike" cap="none" dirty="0">
                <a:solidFill>
                  <a:srgbClr val="000000"/>
                </a:solidFill>
                <a:latin typeface="questrial"/>
                <a:ea typeface="Trebuchet MS"/>
                <a:cs typeface="questrial"/>
                <a:sym typeface="Trebuchet MS"/>
              </a:rPr>
              <a:t>Examples:</a:t>
            </a:r>
          </a:p>
          <a:p>
            <a:pPr marL="342900" marR="0" lvl="0" indent="-152400" algn="l" rtl="0">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cs typeface="questrial"/>
                <a:sym typeface="Questrial"/>
              </a:rPr>
              <a:t>25% of enrolled students are from local schools (Enrollment Management)</a:t>
            </a:r>
          </a:p>
          <a:p>
            <a:pPr marL="342900" marR="0" lvl="0" indent="-152400" algn="l" rtl="0">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cs typeface="questrial"/>
                <a:sym typeface="Questrial"/>
              </a:rPr>
              <a:t>10% of faculty are using a CB/E pedagogy (Building Critical Mass)</a:t>
            </a:r>
          </a:p>
          <a:p>
            <a:pPr marL="342900" marR="0" lvl="0" indent="-152400" algn="l" rtl="0">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cs typeface="questrial"/>
                <a:sym typeface="Questrial"/>
              </a:rPr>
              <a:t>2/10 new hires have utilized community based research (Recruitment)</a:t>
            </a:r>
          </a:p>
          <a:p>
            <a:pPr marL="342900" marR="0" lvl="0" indent="-152400" algn="l" rtl="0">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cs typeface="questrial"/>
                <a:sym typeface="Questrial"/>
              </a:rPr>
              <a:t>50% of scholarships include elements of CB/E (Student Retention)</a:t>
            </a:r>
          </a:p>
          <a:p>
            <a:pPr marL="177800" marR="0" lvl="0" indent="-177800" algn="l" rtl="0">
              <a:spcBef>
                <a:spcPts val="800"/>
              </a:spcBef>
              <a:spcAft>
                <a:spcPts val="0"/>
              </a:spcAft>
              <a:buClr>
                <a:schemeClr val="lt1"/>
              </a:buClr>
              <a:buSzPct val="25000"/>
              <a:buFont typeface="Arial"/>
              <a:buNone/>
            </a:pPr>
            <a:endParaRPr sz="1700" b="0" i="0" u="none" strike="noStrike" cap="none" dirty="0">
              <a:solidFill>
                <a:schemeClr val="lt1"/>
              </a:solidFill>
              <a:latin typeface="questrial"/>
              <a:ea typeface="Trebuchet MS"/>
              <a:cs typeface="questrial"/>
              <a:sym typeface="Trebuchet MS"/>
            </a:endParaRPr>
          </a:p>
          <a:p>
            <a:pPr marL="0" marR="0" lvl="0" indent="0" algn="l" rtl="0">
              <a:spcBef>
                <a:spcPts val="800"/>
              </a:spcBef>
              <a:spcAft>
                <a:spcPts val="0"/>
              </a:spcAft>
              <a:buClr>
                <a:schemeClr val="lt1"/>
              </a:buClr>
              <a:buSzPct val="25000"/>
              <a:buFont typeface="Arial"/>
              <a:buNone/>
            </a:pPr>
            <a:endParaRPr sz="1700" b="0" i="0" u="none" strike="noStrike" cap="none" dirty="0">
              <a:solidFill>
                <a:schemeClr val="lt1"/>
              </a:solidFill>
              <a:latin typeface="questrial"/>
              <a:ea typeface="Trebuchet MS"/>
              <a:cs typeface="questrial"/>
              <a:sym typeface="Trebuchet MS"/>
            </a:endParaRPr>
          </a:p>
          <a:p>
            <a:pPr marL="177800" marR="0" lvl="0" indent="-177800" algn="l" rtl="0">
              <a:spcBef>
                <a:spcPts val="800"/>
              </a:spcBef>
              <a:spcAft>
                <a:spcPts val="0"/>
              </a:spcAft>
              <a:buClr>
                <a:schemeClr val="lt1"/>
              </a:buClr>
              <a:buSzPct val="25000"/>
              <a:buFont typeface="Arial"/>
              <a:buNone/>
            </a:pPr>
            <a:endParaRPr sz="1700" b="0" i="0" u="none" strike="noStrike" cap="none" dirty="0">
              <a:solidFill>
                <a:schemeClr val="lt1"/>
              </a:solidFill>
              <a:latin typeface="questrial"/>
              <a:ea typeface="Trebuchet MS"/>
              <a:cs typeface="questrial"/>
              <a:sym typeface="Trebuchet MS"/>
            </a:endParaRPr>
          </a:p>
          <a:p>
            <a:pPr marL="0" marR="0" lvl="0" indent="0" algn="l" rtl="0">
              <a:spcBef>
                <a:spcPts val="800"/>
              </a:spcBef>
              <a:buClr>
                <a:schemeClr val="lt1"/>
              </a:buClr>
              <a:buSzPct val="25000"/>
              <a:buFont typeface="Arial"/>
              <a:buNone/>
            </a:pPr>
            <a:endParaRPr sz="1700" b="0" i="0" u="none" strike="noStrike" cap="none" dirty="0">
              <a:solidFill>
                <a:schemeClr val="lt1"/>
              </a:solidFill>
              <a:latin typeface="questrial"/>
              <a:ea typeface="Trebuchet MS"/>
              <a:cs typeface="questrial"/>
              <a:sym typeface="Trebuchet MS"/>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0">
                                            <p:txEl>
                                              <p:pRg st="0" end="0"/>
                                            </p:txEl>
                                          </p:spTgt>
                                        </p:tgtEl>
                                        <p:attrNameLst>
                                          <p:attrName>style.visibility</p:attrName>
                                        </p:attrNameLst>
                                      </p:cBhvr>
                                      <p:to>
                                        <p:strVal val="visible"/>
                                      </p:to>
                                    </p:set>
                                    <p:animEffect transition="in" filter="fade">
                                      <p:cBhvr>
                                        <p:cTn id="7" dur="1000"/>
                                        <p:tgtEl>
                                          <p:spTgt spid="3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0">
                                            <p:txEl>
                                              <p:pRg st="1" end="1"/>
                                            </p:txEl>
                                          </p:spTgt>
                                        </p:tgtEl>
                                        <p:attrNameLst>
                                          <p:attrName>style.visibility</p:attrName>
                                        </p:attrNameLst>
                                      </p:cBhvr>
                                      <p:to>
                                        <p:strVal val="visible"/>
                                      </p:to>
                                    </p:set>
                                    <p:animEffect transition="in" filter="fade">
                                      <p:cBhvr>
                                        <p:cTn id="12" dur="1000"/>
                                        <p:tgtEl>
                                          <p:spTgt spid="3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0">
                                            <p:txEl>
                                              <p:pRg st="2" end="2"/>
                                            </p:txEl>
                                          </p:spTgt>
                                        </p:tgtEl>
                                        <p:attrNameLst>
                                          <p:attrName>style.visibility</p:attrName>
                                        </p:attrNameLst>
                                      </p:cBhvr>
                                      <p:to>
                                        <p:strVal val="visible"/>
                                      </p:to>
                                    </p:set>
                                    <p:animEffect transition="in" filter="fade">
                                      <p:cBhvr>
                                        <p:cTn id="17" dur="1000"/>
                                        <p:tgtEl>
                                          <p:spTgt spid="3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0">
                                            <p:txEl>
                                              <p:pRg st="3" end="3"/>
                                            </p:txEl>
                                          </p:spTgt>
                                        </p:tgtEl>
                                        <p:attrNameLst>
                                          <p:attrName>style.visibility</p:attrName>
                                        </p:attrNameLst>
                                      </p:cBhvr>
                                      <p:to>
                                        <p:strVal val="visible"/>
                                      </p:to>
                                    </p:set>
                                    <p:animEffect transition="in" filter="fade">
                                      <p:cBhvr>
                                        <p:cTn id="22" dur="1000"/>
                                        <p:tgtEl>
                                          <p:spTgt spid="3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0">
                                            <p:txEl>
                                              <p:pRg st="4" end="4"/>
                                            </p:txEl>
                                          </p:spTgt>
                                        </p:tgtEl>
                                        <p:attrNameLst>
                                          <p:attrName>style.visibility</p:attrName>
                                        </p:attrNameLst>
                                      </p:cBhvr>
                                      <p:to>
                                        <p:strVal val="visible"/>
                                      </p:to>
                                    </p:set>
                                    <p:animEffect transition="in" filter="fade">
                                      <p:cBhvr>
                                        <p:cTn id="27" dur="1000"/>
                                        <p:tgtEl>
                                          <p:spTgt spid="3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10">
                                            <p:txEl>
                                              <p:pRg st="5" end="5"/>
                                            </p:txEl>
                                          </p:spTgt>
                                        </p:tgtEl>
                                        <p:attrNameLst>
                                          <p:attrName>style.visibility</p:attrName>
                                        </p:attrNameLst>
                                      </p:cBhvr>
                                      <p:to>
                                        <p:strVal val="visible"/>
                                      </p:to>
                                    </p:set>
                                    <p:animEffect transition="in" filter="fade">
                                      <p:cBhvr>
                                        <p:cTn id="32" dur="1000"/>
                                        <p:tgtEl>
                                          <p:spTgt spid="3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0">
                                            <p:txEl>
                                              <p:pRg st="6" end="6"/>
                                            </p:txEl>
                                          </p:spTgt>
                                        </p:tgtEl>
                                        <p:attrNameLst>
                                          <p:attrName>style.visibility</p:attrName>
                                        </p:attrNameLst>
                                      </p:cBhvr>
                                      <p:to>
                                        <p:strVal val="visible"/>
                                      </p:to>
                                    </p:set>
                                    <p:animEffect transition="in" filter="fade">
                                      <p:cBhvr>
                                        <p:cTn id="37" dur="1000"/>
                                        <p:tgtEl>
                                          <p:spTgt spid="3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0">
                                            <p:txEl>
                                              <p:pRg st="7" end="7"/>
                                            </p:txEl>
                                          </p:spTgt>
                                        </p:tgtEl>
                                        <p:attrNameLst>
                                          <p:attrName>style.visibility</p:attrName>
                                        </p:attrNameLst>
                                      </p:cBhvr>
                                      <p:to>
                                        <p:strVal val="visible"/>
                                      </p:to>
                                    </p:set>
                                    <p:animEffect transition="in" filter="fade">
                                      <p:cBhvr>
                                        <p:cTn id="42" dur="1000"/>
                                        <p:tgtEl>
                                          <p:spTgt spid="31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0">
                                            <p:txEl>
                                              <p:pRg st="8" end="8"/>
                                            </p:txEl>
                                          </p:spTgt>
                                        </p:tgtEl>
                                        <p:attrNameLst>
                                          <p:attrName>style.visibility</p:attrName>
                                        </p:attrNameLst>
                                      </p:cBhvr>
                                      <p:to>
                                        <p:strVal val="visible"/>
                                      </p:to>
                                    </p:set>
                                    <p:animEffect transition="in" filter="fade">
                                      <p:cBhvr>
                                        <p:cTn id="47" dur="1000"/>
                                        <p:tgtEl>
                                          <p:spTgt spid="31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0">
                                            <p:txEl>
                                              <p:pRg st="9" end="9"/>
                                            </p:txEl>
                                          </p:spTgt>
                                        </p:tgtEl>
                                        <p:attrNameLst>
                                          <p:attrName>style.visibility</p:attrName>
                                        </p:attrNameLst>
                                      </p:cBhvr>
                                      <p:to>
                                        <p:strVal val="visible"/>
                                      </p:to>
                                    </p:set>
                                    <p:animEffect transition="in" filter="fade">
                                      <p:cBhvr>
                                        <p:cTn id="52" dur="1000"/>
                                        <p:tgtEl>
                                          <p:spTgt spid="310">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0">
                                            <p:txEl>
                                              <p:pRg st="10" end="10"/>
                                            </p:txEl>
                                          </p:spTgt>
                                        </p:tgtEl>
                                        <p:attrNameLst>
                                          <p:attrName>style.visibility</p:attrName>
                                        </p:attrNameLst>
                                      </p:cBhvr>
                                      <p:to>
                                        <p:strVal val="visible"/>
                                      </p:to>
                                    </p:set>
                                    <p:animEffect transition="in" filter="fade">
                                      <p:cBhvr>
                                        <p:cTn id="57" dur="1000"/>
                                        <p:tgtEl>
                                          <p:spTgt spid="310">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10">
                                            <p:txEl>
                                              <p:pRg st="11" end="11"/>
                                            </p:txEl>
                                          </p:spTgt>
                                        </p:tgtEl>
                                        <p:attrNameLst>
                                          <p:attrName>style.visibility</p:attrName>
                                        </p:attrNameLst>
                                      </p:cBhvr>
                                      <p:to>
                                        <p:strVal val="visible"/>
                                      </p:to>
                                    </p:set>
                                    <p:animEffect transition="in" filter="fade">
                                      <p:cBhvr>
                                        <p:cTn id="62" dur="1000"/>
                                        <p:tgtEl>
                                          <p:spTgt spid="310">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10">
                                            <p:txEl>
                                              <p:pRg st="12" end="12"/>
                                            </p:txEl>
                                          </p:spTgt>
                                        </p:tgtEl>
                                        <p:attrNameLst>
                                          <p:attrName>style.visibility</p:attrName>
                                        </p:attrNameLst>
                                      </p:cBhvr>
                                      <p:to>
                                        <p:strVal val="visible"/>
                                      </p:to>
                                    </p:set>
                                    <p:animEffect transition="in" filter="fade">
                                      <p:cBhvr>
                                        <p:cTn id="67" dur="1000"/>
                                        <p:tgtEl>
                                          <p:spTgt spid="310">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10">
                                            <p:txEl>
                                              <p:pRg st="13" end="13"/>
                                            </p:txEl>
                                          </p:spTgt>
                                        </p:tgtEl>
                                        <p:attrNameLst>
                                          <p:attrName>style.visibility</p:attrName>
                                        </p:attrNameLst>
                                      </p:cBhvr>
                                      <p:to>
                                        <p:strVal val="visible"/>
                                      </p:to>
                                    </p:set>
                                    <p:animEffect transition="in" filter="fade">
                                      <p:cBhvr>
                                        <p:cTn id="72" dur="1000"/>
                                        <p:tgtEl>
                                          <p:spTgt spid="310">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10">
                                            <p:txEl>
                                              <p:pRg st="14" end="14"/>
                                            </p:txEl>
                                          </p:spTgt>
                                        </p:tgtEl>
                                        <p:attrNameLst>
                                          <p:attrName>style.visibility</p:attrName>
                                        </p:attrNameLst>
                                      </p:cBhvr>
                                      <p:to>
                                        <p:strVal val="visible"/>
                                      </p:to>
                                    </p:set>
                                    <p:animEffect transition="in" filter="fade">
                                      <p:cBhvr>
                                        <p:cTn id="77" dur="1000"/>
                                        <p:tgtEl>
                                          <p:spTgt spid="310">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Assessment</a:t>
            </a:r>
          </a:p>
        </p:txBody>
      </p:sp>
      <p:sp>
        <p:nvSpPr>
          <p:cNvPr id="316" name="Shape 316"/>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spcBef>
                <a:spcPts val="0"/>
              </a:spcBef>
              <a:spcAft>
                <a:spcPts val="0"/>
              </a:spcAft>
              <a:buClr>
                <a:schemeClr val="lt1"/>
              </a:buClr>
              <a:buSzPct val="25000"/>
              <a:buFont typeface="Noto Sans Symbols"/>
              <a:buNone/>
            </a:pPr>
            <a:r>
              <a:rPr lang="en" sz="1800" b="0" i="0" u="none" strike="noStrike" cap="none" dirty="0">
                <a:solidFill>
                  <a:srgbClr val="000000"/>
                </a:solidFill>
                <a:latin typeface="Questrial"/>
                <a:ea typeface="Questrial"/>
                <a:cs typeface="Questrial"/>
                <a:sym typeface="Questrial"/>
              </a:rPr>
              <a:t>…it’s about the outcomes; what are we trying to change or impact through CE?</a:t>
            </a:r>
          </a:p>
          <a:p>
            <a:pPr marL="177800" marR="0" lvl="0" indent="-177800" algn="l" rtl="0">
              <a:spcBef>
                <a:spcPts val="0"/>
              </a:spcBef>
              <a:spcAft>
                <a:spcPts val="0"/>
              </a:spcAft>
              <a:buClr>
                <a:schemeClr val="lt1"/>
              </a:buClr>
              <a:buSzPct val="25000"/>
              <a:buFont typeface="Noto Sans Symbols"/>
              <a:buNone/>
            </a:pPr>
            <a:endParaRPr sz="1800" b="0" i="0" u="none" strike="noStrike" cap="none" dirty="0">
              <a:solidFill>
                <a:srgbClr val="000000"/>
              </a:solidFill>
              <a:latin typeface="Questrial"/>
              <a:ea typeface="Questrial"/>
              <a:cs typeface="Questrial"/>
              <a:sym typeface="Questrial"/>
            </a:endParaRPr>
          </a:p>
          <a:p>
            <a:pPr marL="0" marR="0" lvl="0" indent="0" algn="ctr" rtl="0">
              <a:spcBef>
                <a:spcPts val="0"/>
              </a:spcBef>
              <a:spcAft>
                <a:spcPts val="0"/>
              </a:spcAft>
              <a:buClr>
                <a:schemeClr val="lt1"/>
              </a:buClr>
              <a:buSzPct val="25000"/>
              <a:buFont typeface="Noto Sans Symbols"/>
              <a:buNone/>
            </a:pPr>
            <a:r>
              <a:rPr lang="en" sz="1800" b="1" i="0" u="none" strike="noStrike" cap="none" dirty="0">
                <a:solidFill>
                  <a:srgbClr val="000000"/>
                </a:solidFill>
                <a:latin typeface="Questrial"/>
                <a:ea typeface="Questrial"/>
                <a:cs typeface="Questrial"/>
                <a:sym typeface="Questrial"/>
              </a:rPr>
              <a:t>Main Example in Higher Education: </a:t>
            </a:r>
          </a:p>
          <a:p>
            <a:pPr marL="0" marR="0" lvl="0" indent="0" algn="ctr" rtl="0">
              <a:spcBef>
                <a:spcPts val="0"/>
              </a:spcBef>
              <a:spcAft>
                <a:spcPts val="0"/>
              </a:spcAft>
              <a:buClr>
                <a:schemeClr val="lt1"/>
              </a:buClr>
              <a:buSzPct val="25000"/>
              <a:buFont typeface="Noto Sans Symbols"/>
              <a:buNone/>
            </a:pPr>
            <a:r>
              <a:rPr lang="en" sz="1800" b="0" i="0" u="none" strike="noStrike" cap="none" dirty="0">
                <a:solidFill>
                  <a:srgbClr val="000000"/>
                </a:solidFill>
                <a:latin typeface="Questrial"/>
                <a:ea typeface="Questrial"/>
                <a:cs typeface="Questrial"/>
                <a:sym typeface="Questrial"/>
              </a:rPr>
              <a:t>student learning outcomes</a:t>
            </a:r>
          </a:p>
          <a:p>
            <a:pPr marL="177800" marR="0" lvl="0" indent="-177800" algn="l" rtl="0">
              <a:spcBef>
                <a:spcPts val="0"/>
              </a:spcBef>
              <a:spcAft>
                <a:spcPts val="0"/>
              </a:spcAft>
              <a:buClr>
                <a:schemeClr val="lt1"/>
              </a:buClr>
              <a:buSzPct val="25000"/>
              <a:buFont typeface="Noto Sans Symbols"/>
              <a:buNone/>
            </a:pPr>
            <a:endParaRPr sz="1800" b="0" i="0" u="none" strike="noStrike" cap="none" dirty="0">
              <a:solidFill>
                <a:srgbClr val="000000"/>
              </a:solidFill>
              <a:latin typeface="Questrial"/>
              <a:ea typeface="Questrial"/>
              <a:cs typeface="Questrial"/>
              <a:sym typeface="Questrial"/>
            </a:endParaRPr>
          </a:p>
          <a:p>
            <a:pPr marL="0" marR="0" lvl="0" indent="0" algn="l" rtl="0">
              <a:spcBef>
                <a:spcPts val="0"/>
              </a:spcBef>
              <a:spcAft>
                <a:spcPts val="0"/>
              </a:spcAft>
              <a:buClr>
                <a:schemeClr val="lt1"/>
              </a:buClr>
              <a:buSzPct val="25000"/>
              <a:buFont typeface="Noto Sans Symbols"/>
              <a:buNone/>
            </a:pPr>
            <a:r>
              <a:rPr lang="en" sz="1800" b="0" i="0" u="none" strike="noStrike" cap="none" dirty="0">
                <a:solidFill>
                  <a:srgbClr val="000000"/>
                </a:solidFill>
                <a:latin typeface="Questrial"/>
                <a:ea typeface="Questrial"/>
                <a:cs typeface="Questrial"/>
                <a:sym typeface="Questrial"/>
              </a:rPr>
              <a:t>Examples:</a:t>
            </a:r>
          </a:p>
          <a:p>
            <a:pPr marL="177800" marR="0" lvl="0" indent="-165100" algn="l" rtl="0">
              <a:spcBef>
                <a:spcPts val="0"/>
              </a:spcBef>
              <a:spcAft>
                <a:spcPts val="0"/>
              </a:spcAft>
              <a:buClr>
                <a:srgbClr val="000000"/>
              </a:buClr>
              <a:buSzPct val="100000"/>
              <a:buFont typeface="Arial"/>
              <a:buChar char="•"/>
            </a:pPr>
            <a:r>
              <a:rPr lang="en" sz="1800" b="0" i="0" u="none" strike="noStrike" cap="none" dirty="0">
                <a:solidFill>
                  <a:srgbClr val="000000"/>
                </a:solidFill>
                <a:latin typeface="Questrial"/>
                <a:ea typeface="Questrial"/>
                <a:cs typeface="Questrial"/>
                <a:sym typeface="Questrial"/>
              </a:rPr>
              <a:t>What do students learn through CE experiences?</a:t>
            </a:r>
          </a:p>
          <a:p>
            <a:pPr marL="177800" marR="0" lvl="0" indent="-165100" algn="l" rtl="0">
              <a:spcBef>
                <a:spcPts val="0"/>
              </a:spcBef>
              <a:spcAft>
                <a:spcPts val="0"/>
              </a:spcAft>
              <a:buClr>
                <a:srgbClr val="000000"/>
              </a:buClr>
              <a:buSzPct val="100000"/>
              <a:buFont typeface="Arial"/>
              <a:buChar char="•"/>
            </a:pPr>
            <a:r>
              <a:rPr lang="en" sz="1800" b="0" i="0" u="none" strike="noStrike" cap="none" dirty="0">
                <a:solidFill>
                  <a:srgbClr val="000000"/>
                </a:solidFill>
                <a:latin typeface="Questrial"/>
                <a:ea typeface="Questrial"/>
                <a:cs typeface="Questrial"/>
                <a:sym typeface="Questrial"/>
              </a:rPr>
              <a:t>How does CE influence students’ development?</a:t>
            </a:r>
          </a:p>
          <a:p>
            <a:pPr marL="177800" marR="0" lvl="0" indent="-165100" algn="l" rtl="0">
              <a:spcBef>
                <a:spcPts val="0"/>
              </a:spcBef>
              <a:spcAft>
                <a:spcPts val="0"/>
              </a:spcAft>
              <a:buClr>
                <a:srgbClr val="000000"/>
              </a:buClr>
              <a:buSzPct val="100000"/>
              <a:buFont typeface="Arial"/>
              <a:buChar char="•"/>
            </a:pPr>
            <a:r>
              <a:rPr lang="en" sz="1800" b="0" i="0" u="none" strike="noStrike" cap="none" dirty="0">
                <a:solidFill>
                  <a:srgbClr val="000000"/>
                </a:solidFill>
                <a:latin typeface="Questrial"/>
                <a:ea typeface="Questrial"/>
                <a:cs typeface="Questrial"/>
                <a:sym typeface="Questrial"/>
              </a:rPr>
              <a:t>How does CE bridge “us v. them” with the community?</a:t>
            </a:r>
          </a:p>
          <a:p>
            <a:pPr marL="177800" marR="0" lvl="0" indent="-165100" algn="l" rtl="0">
              <a:spcBef>
                <a:spcPts val="0"/>
              </a:spcBef>
              <a:buClr>
                <a:srgbClr val="000000"/>
              </a:buClr>
              <a:buSzPct val="100000"/>
              <a:buFont typeface="Arial"/>
              <a:buChar char="•"/>
            </a:pPr>
            <a:r>
              <a:rPr lang="en" sz="1800" b="0" i="0" u="none" strike="noStrike" cap="none" dirty="0">
                <a:solidFill>
                  <a:srgbClr val="000000"/>
                </a:solidFill>
                <a:latin typeface="Questrial"/>
                <a:ea typeface="Questrial"/>
                <a:cs typeface="Questrial"/>
                <a:sym typeface="Questrial"/>
              </a:rPr>
              <a:t>What skills are developed through CE experiences?</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6">
                                            <p:txEl>
                                              <p:pRg st="0" end="0"/>
                                            </p:txEl>
                                          </p:spTgt>
                                        </p:tgtEl>
                                        <p:attrNameLst>
                                          <p:attrName>style.visibility</p:attrName>
                                        </p:attrNameLst>
                                      </p:cBhvr>
                                      <p:to>
                                        <p:strVal val="visible"/>
                                      </p:to>
                                    </p:set>
                                    <p:animEffect transition="in" filter="fade">
                                      <p:cBhvr>
                                        <p:cTn id="7" dur="1000"/>
                                        <p:tgtEl>
                                          <p:spTgt spid="3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6">
                                            <p:txEl>
                                              <p:pRg st="1" end="1"/>
                                            </p:txEl>
                                          </p:spTgt>
                                        </p:tgtEl>
                                        <p:attrNameLst>
                                          <p:attrName>style.visibility</p:attrName>
                                        </p:attrNameLst>
                                      </p:cBhvr>
                                      <p:to>
                                        <p:strVal val="visible"/>
                                      </p:to>
                                    </p:set>
                                    <p:animEffect transition="in" filter="fade">
                                      <p:cBhvr>
                                        <p:cTn id="12" dur="1000"/>
                                        <p:tgtEl>
                                          <p:spTgt spid="3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6">
                                            <p:txEl>
                                              <p:pRg st="2" end="2"/>
                                            </p:txEl>
                                          </p:spTgt>
                                        </p:tgtEl>
                                        <p:attrNameLst>
                                          <p:attrName>style.visibility</p:attrName>
                                        </p:attrNameLst>
                                      </p:cBhvr>
                                      <p:to>
                                        <p:strVal val="visible"/>
                                      </p:to>
                                    </p:set>
                                    <p:animEffect transition="in" filter="fade">
                                      <p:cBhvr>
                                        <p:cTn id="17" dur="1000"/>
                                        <p:tgtEl>
                                          <p:spTgt spid="3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6">
                                            <p:txEl>
                                              <p:pRg st="3" end="3"/>
                                            </p:txEl>
                                          </p:spTgt>
                                        </p:tgtEl>
                                        <p:attrNameLst>
                                          <p:attrName>style.visibility</p:attrName>
                                        </p:attrNameLst>
                                      </p:cBhvr>
                                      <p:to>
                                        <p:strVal val="visible"/>
                                      </p:to>
                                    </p:set>
                                    <p:animEffect transition="in" filter="fade">
                                      <p:cBhvr>
                                        <p:cTn id="22" dur="1000"/>
                                        <p:tgtEl>
                                          <p:spTgt spid="31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6">
                                            <p:txEl>
                                              <p:pRg st="4" end="4"/>
                                            </p:txEl>
                                          </p:spTgt>
                                        </p:tgtEl>
                                        <p:attrNameLst>
                                          <p:attrName>style.visibility</p:attrName>
                                        </p:attrNameLst>
                                      </p:cBhvr>
                                      <p:to>
                                        <p:strVal val="visible"/>
                                      </p:to>
                                    </p:set>
                                    <p:animEffect transition="in" filter="fade">
                                      <p:cBhvr>
                                        <p:cTn id="27" dur="1000"/>
                                        <p:tgtEl>
                                          <p:spTgt spid="31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16">
                                            <p:txEl>
                                              <p:pRg st="5" end="5"/>
                                            </p:txEl>
                                          </p:spTgt>
                                        </p:tgtEl>
                                        <p:attrNameLst>
                                          <p:attrName>style.visibility</p:attrName>
                                        </p:attrNameLst>
                                      </p:cBhvr>
                                      <p:to>
                                        <p:strVal val="visible"/>
                                      </p:to>
                                    </p:set>
                                    <p:animEffect transition="in" filter="fade">
                                      <p:cBhvr>
                                        <p:cTn id="32" dur="1000"/>
                                        <p:tgtEl>
                                          <p:spTgt spid="31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6">
                                            <p:txEl>
                                              <p:pRg st="6" end="6"/>
                                            </p:txEl>
                                          </p:spTgt>
                                        </p:tgtEl>
                                        <p:attrNameLst>
                                          <p:attrName>style.visibility</p:attrName>
                                        </p:attrNameLst>
                                      </p:cBhvr>
                                      <p:to>
                                        <p:strVal val="visible"/>
                                      </p:to>
                                    </p:set>
                                    <p:animEffect transition="in" filter="fade">
                                      <p:cBhvr>
                                        <p:cTn id="37" dur="1000"/>
                                        <p:tgtEl>
                                          <p:spTgt spid="31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6">
                                            <p:txEl>
                                              <p:pRg st="7" end="7"/>
                                            </p:txEl>
                                          </p:spTgt>
                                        </p:tgtEl>
                                        <p:attrNameLst>
                                          <p:attrName>style.visibility</p:attrName>
                                        </p:attrNameLst>
                                      </p:cBhvr>
                                      <p:to>
                                        <p:strVal val="visible"/>
                                      </p:to>
                                    </p:set>
                                    <p:animEffect transition="in" filter="fade">
                                      <p:cBhvr>
                                        <p:cTn id="42" dur="1000"/>
                                        <p:tgtEl>
                                          <p:spTgt spid="31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6">
                                            <p:txEl>
                                              <p:pRg st="8" end="8"/>
                                            </p:txEl>
                                          </p:spTgt>
                                        </p:tgtEl>
                                        <p:attrNameLst>
                                          <p:attrName>style.visibility</p:attrName>
                                        </p:attrNameLst>
                                      </p:cBhvr>
                                      <p:to>
                                        <p:strVal val="visible"/>
                                      </p:to>
                                    </p:set>
                                    <p:animEffect transition="in" filter="fade">
                                      <p:cBhvr>
                                        <p:cTn id="47" dur="1000"/>
                                        <p:tgtEl>
                                          <p:spTgt spid="31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6">
                                            <p:txEl>
                                              <p:pRg st="9" end="9"/>
                                            </p:txEl>
                                          </p:spTgt>
                                        </p:tgtEl>
                                        <p:attrNameLst>
                                          <p:attrName>style.visibility</p:attrName>
                                        </p:attrNameLst>
                                      </p:cBhvr>
                                      <p:to>
                                        <p:strVal val="visible"/>
                                      </p:to>
                                    </p:set>
                                    <p:animEffect transition="in" filter="fade">
                                      <p:cBhvr>
                                        <p:cTn id="52" dur="1000"/>
                                        <p:tgtEl>
                                          <p:spTgt spid="31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Shape 321"/>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Tracking AND Assessment</a:t>
            </a:r>
          </a:p>
        </p:txBody>
      </p:sp>
      <p:sp>
        <p:nvSpPr>
          <p:cNvPr id="322" name="Shape 322"/>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ctr" rtl="0">
              <a:spcBef>
                <a:spcPts val="0"/>
              </a:spcBef>
              <a:spcAft>
                <a:spcPts val="0"/>
              </a:spcAft>
              <a:buClr>
                <a:schemeClr val="accent1"/>
              </a:buClr>
              <a:buSzPct val="25000"/>
              <a:buFont typeface="Noto Sans Symbols"/>
              <a:buNone/>
            </a:pPr>
            <a:endParaRPr sz="2400" b="0" i="0" u="none" strike="noStrike" cap="none" dirty="0">
              <a:solidFill>
                <a:srgbClr val="000000"/>
              </a:solidFill>
              <a:latin typeface="Questrial"/>
              <a:ea typeface="Questrial"/>
              <a:cs typeface="Questrial"/>
              <a:sym typeface="Questrial"/>
            </a:endParaRPr>
          </a:p>
          <a:p>
            <a:pPr marL="0" marR="0" lvl="0" indent="0" algn="ctr" rtl="0">
              <a:spcBef>
                <a:spcPts val="0"/>
              </a:spcBef>
              <a:spcAft>
                <a:spcPts val="0"/>
              </a:spcAft>
              <a:buClr>
                <a:schemeClr val="accent1"/>
              </a:buClr>
              <a:buSzPct val="25000"/>
              <a:buFont typeface="Noto Sans Symbols"/>
              <a:buNone/>
            </a:pPr>
            <a:endParaRPr sz="2400" b="0" i="0" u="none" strike="noStrike" cap="none" dirty="0">
              <a:solidFill>
                <a:srgbClr val="000000"/>
              </a:solidFill>
              <a:latin typeface="Questrial"/>
              <a:ea typeface="Questrial"/>
              <a:cs typeface="Questrial"/>
              <a:sym typeface="Questrial"/>
            </a:endParaRPr>
          </a:p>
          <a:p>
            <a:pPr marL="0" marR="0" lvl="0" indent="0" algn="ctr" rtl="0">
              <a:spcBef>
                <a:spcPts val="0"/>
              </a:spcBef>
              <a:buClr>
                <a:schemeClr val="accent1"/>
              </a:buClr>
              <a:buSzPct val="25000"/>
              <a:buFont typeface="Noto Sans Symbols"/>
              <a:buNone/>
            </a:pPr>
            <a:r>
              <a:rPr lang="en" sz="2400" b="0" i="0" u="none" strike="noStrike" cap="none" dirty="0">
                <a:solidFill>
                  <a:srgbClr val="000000"/>
                </a:solidFill>
                <a:latin typeface="Questrial"/>
                <a:ea typeface="Questrial"/>
                <a:cs typeface="Questrial"/>
                <a:sym typeface="Questrial"/>
              </a:rPr>
              <a:t>We need both in order to better understand what is going on to what ends.</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Shape 327"/>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Evaluation</a:t>
            </a:r>
          </a:p>
        </p:txBody>
      </p:sp>
      <p:sp>
        <p:nvSpPr>
          <p:cNvPr id="328" name="Shape 328"/>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spcBef>
                <a:spcPts val="0"/>
              </a:spcBef>
              <a:spcAft>
                <a:spcPts val="0"/>
              </a:spcAft>
              <a:buClr>
                <a:schemeClr val="lt1"/>
              </a:buClr>
              <a:buSzPct val="25000"/>
              <a:buFont typeface="Noto Sans Symbols"/>
              <a:buNone/>
            </a:pPr>
            <a:r>
              <a:rPr lang="en" sz="1800" b="0" i="0" u="none" strike="noStrike" cap="none">
                <a:solidFill>
                  <a:srgbClr val="000000"/>
                </a:solidFill>
                <a:latin typeface="Questrial"/>
                <a:ea typeface="Questrial"/>
                <a:cs typeface="Questrial"/>
                <a:sym typeface="Questrial"/>
              </a:rPr>
              <a:t>…it’s about the practice itself; is CE effective, efficient, of a certain quality, etc.?  </a:t>
            </a:r>
            <a:r>
              <a:rPr lang="en" sz="1800" b="0" i="1" u="none" strike="noStrike" cap="none">
                <a:solidFill>
                  <a:srgbClr val="000000"/>
                </a:solidFill>
                <a:latin typeface="Questrial"/>
                <a:ea typeface="Questrial"/>
                <a:cs typeface="Questrial"/>
                <a:sym typeface="Questrial"/>
              </a:rPr>
              <a:t>Summative (continual evaluation to improve practices) &amp; Formative (evaluation to see if objectives were achieved)</a:t>
            </a:r>
          </a:p>
          <a:p>
            <a:pPr marL="177800" marR="0" lvl="0" indent="-177800" algn="l" rtl="0">
              <a:spcBef>
                <a:spcPts val="0"/>
              </a:spcBef>
              <a:spcAft>
                <a:spcPts val="0"/>
              </a:spcAft>
              <a:buClr>
                <a:schemeClr val="lt1"/>
              </a:buClr>
              <a:buSzPct val="25000"/>
              <a:buFont typeface="Noto Sans Symbols"/>
              <a:buNone/>
            </a:pPr>
            <a:endParaRPr sz="1800" b="0" i="0" u="none" strike="noStrike" cap="none">
              <a:solidFill>
                <a:srgbClr val="000000"/>
              </a:solidFill>
              <a:latin typeface="Questrial"/>
              <a:ea typeface="Questrial"/>
              <a:cs typeface="Questrial"/>
              <a:sym typeface="Questrial"/>
            </a:endParaRPr>
          </a:p>
          <a:p>
            <a:pPr marL="0" marR="0" lvl="0" indent="0" algn="ctr" rtl="0">
              <a:spcBef>
                <a:spcPts val="0"/>
              </a:spcBef>
              <a:spcAft>
                <a:spcPts val="0"/>
              </a:spcAft>
              <a:buClr>
                <a:schemeClr val="lt1"/>
              </a:buClr>
              <a:buSzPct val="25000"/>
              <a:buFont typeface="Noto Sans Symbols"/>
              <a:buNone/>
            </a:pPr>
            <a:r>
              <a:rPr lang="en" sz="1800" b="1" i="0" u="none" strike="noStrike" cap="none">
                <a:solidFill>
                  <a:srgbClr val="000000"/>
                </a:solidFill>
                <a:latin typeface="Questrial"/>
                <a:ea typeface="Questrial"/>
                <a:cs typeface="Questrial"/>
                <a:sym typeface="Questrial"/>
              </a:rPr>
              <a:t>Main Example in Higher Education: </a:t>
            </a:r>
          </a:p>
          <a:p>
            <a:pPr marL="0" marR="0" lvl="0" indent="0" algn="ctr" rtl="0">
              <a:spcBef>
                <a:spcPts val="0"/>
              </a:spcBef>
              <a:spcAft>
                <a:spcPts val="0"/>
              </a:spcAft>
              <a:buClr>
                <a:schemeClr val="lt1"/>
              </a:buClr>
              <a:buSzPct val="25000"/>
              <a:buFont typeface="Noto Sans Symbols"/>
              <a:buNone/>
            </a:pPr>
            <a:r>
              <a:rPr lang="en" sz="1800" b="0" i="0" u="none" strike="noStrike" cap="none">
                <a:solidFill>
                  <a:srgbClr val="000000"/>
                </a:solidFill>
                <a:latin typeface="Questrial"/>
                <a:ea typeface="Questrial"/>
                <a:cs typeface="Questrial"/>
                <a:sym typeface="Questrial"/>
              </a:rPr>
              <a:t>program and/or teacher evaluation</a:t>
            </a:r>
          </a:p>
          <a:p>
            <a:pPr marL="177800" marR="0" lvl="0" indent="-177800" algn="l" rtl="0">
              <a:spcBef>
                <a:spcPts val="0"/>
              </a:spcBef>
              <a:spcAft>
                <a:spcPts val="0"/>
              </a:spcAft>
              <a:buClr>
                <a:schemeClr val="lt1"/>
              </a:buClr>
              <a:buSzPct val="25000"/>
              <a:buFont typeface="Noto Sans Symbols"/>
              <a:buNone/>
            </a:pPr>
            <a:endParaRPr sz="900" b="0" i="0" u="none" strike="noStrike" cap="none">
              <a:solidFill>
                <a:srgbClr val="000000"/>
              </a:solidFill>
              <a:latin typeface="Questrial"/>
              <a:ea typeface="Questrial"/>
              <a:cs typeface="Questrial"/>
              <a:sym typeface="Questrial"/>
            </a:endParaRPr>
          </a:p>
          <a:p>
            <a:pPr marL="0" marR="0" lvl="0" indent="0" algn="l" rtl="0">
              <a:spcBef>
                <a:spcPts val="0"/>
              </a:spcBef>
              <a:spcAft>
                <a:spcPts val="0"/>
              </a:spcAft>
              <a:buClr>
                <a:schemeClr val="lt1"/>
              </a:buClr>
              <a:buSzPct val="25000"/>
              <a:buFont typeface="Noto Sans Symbols"/>
              <a:buNone/>
            </a:pPr>
            <a:r>
              <a:rPr lang="en" sz="1800" b="0" i="0" u="none" strike="noStrike" cap="none">
                <a:solidFill>
                  <a:srgbClr val="000000"/>
                </a:solidFill>
                <a:latin typeface="Questrial"/>
                <a:ea typeface="Questrial"/>
                <a:cs typeface="Questrial"/>
                <a:sym typeface="Questrial"/>
              </a:rPr>
              <a:t>Examples:</a:t>
            </a:r>
          </a:p>
          <a:p>
            <a:pPr marL="342900" marR="0" lvl="0" indent="-165100" algn="l" rtl="0">
              <a:spcBef>
                <a:spcPts val="0"/>
              </a:spcBef>
              <a:spcAft>
                <a:spcPts val="0"/>
              </a:spcAft>
              <a:buClr>
                <a:srgbClr val="000000"/>
              </a:buClr>
              <a:buSzPct val="100000"/>
              <a:buFont typeface="Arial"/>
              <a:buChar char="•"/>
            </a:pPr>
            <a:r>
              <a:rPr lang="en" sz="1800" b="0" i="0" u="none" strike="noStrike" cap="none">
                <a:solidFill>
                  <a:srgbClr val="000000"/>
                </a:solidFill>
                <a:latin typeface="Questrial"/>
                <a:ea typeface="Questrial"/>
                <a:cs typeface="Questrial"/>
                <a:sym typeface="Questrial"/>
              </a:rPr>
              <a:t>What is a high quality CE experience?</a:t>
            </a:r>
          </a:p>
          <a:p>
            <a:pPr marL="342900" marR="0" lvl="0" indent="-165100" algn="l" rtl="0">
              <a:spcBef>
                <a:spcPts val="0"/>
              </a:spcBef>
              <a:spcAft>
                <a:spcPts val="0"/>
              </a:spcAft>
              <a:buClr>
                <a:srgbClr val="000000"/>
              </a:buClr>
              <a:buSzPct val="100000"/>
              <a:buFont typeface="Arial"/>
              <a:buChar char="•"/>
            </a:pPr>
            <a:r>
              <a:rPr lang="en" sz="1800" b="0" i="0" u="none" strike="noStrike" cap="none">
                <a:solidFill>
                  <a:srgbClr val="000000"/>
                </a:solidFill>
                <a:latin typeface="Questrial"/>
                <a:ea typeface="Questrial"/>
                <a:cs typeface="Questrial"/>
                <a:sym typeface="Questrial"/>
              </a:rPr>
              <a:t>Are your programs cost-effective?</a:t>
            </a:r>
          </a:p>
          <a:p>
            <a:pPr marL="342900" marR="0" lvl="0" indent="-165100" algn="l" rtl="0">
              <a:spcBef>
                <a:spcPts val="0"/>
              </a:spcBef>
              <a:buClr>
                <a:srgbClr val="000000"/>
              </a:buClr>
              <a:buSzPct val="100000"/>
              <a:buFont typeface="Arial"/>
              <a:buChar char="•"/>
            </a:pPr>
            <a:r>
              <a:rPr lang="en" sz="1800" b="0" i="0" u="none" strike="noStrike" cap="none">
                <a:solidFill>
                  <a:srgbClr val="000000"/>
                </a:solidFill>
                <a:latin typeface="Questrial"/>
                <a:ea typeface="Questrial"/>
                <a:cs typeface="Questrial"/>
                <a:sym typeface="Questrial"/>
              </a:rPr>
              <a:t>How do your programs meet their objectives (i.e. outcomes and outputs)?</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Tracking AND Assessment AND Evaluation</a:t>
            </a:r>
          </a:p>
        </p:txBody>
      </p:sp>
      <p:sp>
        <p:nvSpPr>
          <p:cNvPr id="334" name="Shape 334"/>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spcBef>
                <a:spcPts val="0"/>
              </a:spcBef>
              <a:spcAft>
                <a:spcPts val="0"/>
              </a:spcAft>
              <a:buClr>
                <a:schemeClr val="accent1"/>
              </a:buClr>
              <a:buSzPct val="25000"/>
              <a:buFont typeface="Noto Sans Symbols"/>
              <a:buNone/>
            </a:pPr>
            <a:endParaRPr sz="2800" b="0" i="0" u="none" strike="noStrike" cap="none">
              <a:solidFill>
                <a:srgbClr val="000000"/>
              </a:solidFill>
              <a:latin typeface="Questrial"/>
              <a:ea typeface="Questrial"/>
              <a:cs typeface="Questrial"/>
              <a:sym typeface="Questrial"/>
            </a:endParaRPr>
          </a:p>
          <a:p>
            <a:pPr marL="0" marR="0" lvl="0" indent="0" algn="l" rtl="0">
              <a:spcBef>
                <a:spcPts val="0"/>
              </a:spcBef>
              <a:spcAft>
                <a:spcPts val="0"/>
              </a:spcAft>
              <a:buClr>
                <a:schemeClr val="accent1"/>
              </a:buClr>
              <a:buSzPct val="25000"/>
              <a:buFont typeface="Noto Sans Symbols"/>
              <a:buNone/>
            </a:pPr>
            <a:endParaRPr sz="2800" b="0" i="0" u="none" strike="noStrike" cap="none">
              <a:solidFill>
                <a:srgbClr val="000000"/>
              </a:solidFill>
              <a:latin typeface="Questrial"/>
              <a:ea typeface="Questrial"/>
              <a:cs typeface="Questrial"/>
              <a:sym typeface="Questrial"/>
            </a:endParaRPr>
          </a:p>
          <a:p>
            <a:pPr marL="0" marR="0" lvl="0" indent="0" algn="ctr" rtl="0">
              <a:spcBef>
                <a:spcPts val="0"/>
              </a:spcBef>
              <a:buClr>
                <a:schemeClr val="accent1"/>
              </a:buClr>
              <a:buSzPct val="25000"/>
              <a:buFont typeface="Noto Sans Symbols"/>
              <a:buNone/>
            </a:pPr>
            <a:r>
              <a:rPr lang="en" sz="2800" b="0" i="0" u="none" strike="noStrike" cap="none">
                <a:solidFill>
                  <a:srgbClr val="000000"/>
                </a:solidFill>
                <a:latin typeface="Questrial"/>
                <a:ea typeface="Questrial"/>
                <a:cs typeface="Questrial"/>
                <a:sym typeface="Questrial"/>
              </a:rPr>
              <a:t>We need </a:t>
            </a:r>
            <a:r>
              <a:rPr lang="en" sz="2800" u="sng">
                <a:solidFill>
                  <a:srgbClr val="000000"/>
                </a:solidFill>
              </a:rPr>
              <a:t>all</a:t>
            </a:r>
            <a:r>
              <a:rPr lang="en" sz="2800" b="0" i="0" u="sng" strike="noStrike" cap="none">
                <a:solidFill>
                  <a:srgbClr val="000000"/>
                </a:solidFill>
                <a:latin typeface="Questrial"/>
                <a:ea typeface="Questrial"/>
                <a:cs typeface="Questrial"/>
                <a:sym typeface="Questrial"/>
              </a:rPr>
              <a:t> three</a:t>
            </a:r>
            <a:r>
              <a:rPr lang="en" sz="2800" b="0" i="0" u="none" strike="noStrike" cap="none">
                <a:solidFill>
                  <a:srgbClr val="000000"/>
                </a:solidFill>
                <a:latin typeface="Questrial"/>
                <a:ea typeface="Questrial"/>
                <a:cs typeface="Questrial"/>
                <a:sym typeface="Questrial"/>
              </a:rPr>
              <a:t> in order to better understand </a:t>
            </a:r>
            <a:r>
              <a:rPr lang="en" sz="2800" b="1" i="0" u="none" strike="noStrike" cap="none">
                <a:solidFill>
                  <a:srgbClr val="000000"/>
                </a:solidFill>
                <a:latin typeface="Questrial"/>
                <a:ea typeface="Questrial"/>
                <a:cs typeface="Questrial"/>
                <a:sym typeface="Questrial"/>
              </a:rPr>
              <a:t>what</a:t>
            </a:r>
            <a:r>
              <a:rPr lang="en" sz="2800" b="0" i="0" u="none" strike="noStrike" cap="none">
                <a:solidFill>
                  <a:srgbClr val="000000"/>
                </a:solidFill>
                <a:latin typeface="Questrial"/>
                <a:ea typeface="Questrial"/>
                <a:cs typeface="Questrial"/>
                <a:sym typeface="Questrial"/>
              </a:rPr>
              <a:t> is going on</a:t>
            </a:r>
            <a:r>
              <a:rPr lang="en" sz="2800">
                <a:solidFill>
                  <a:srgbClr val="000000"/>
                </a:solidFill>
              </a:rPr>
              <a:t>,</a:t>
            </a:r>
            <a:r>
              <a:rPr lang="en" sz="2800" b="0" i="0" u="none" strike="noStrike" cap="none">
                <a:solidFill>
                  <a:srgbClr val="000000"/>
                </a:solidFill>
                <a:latin typeface="Questrial"/>
                <a:ea typeface="Questrial"/>
                <a:cs typeface="Questrial"/>
                <a:sym typeface="Questrial"/>
              </a:rPr>
              <a:t> </a:t>
            </a:r>
            <a:r>
              <a:rPr lang="en" sz="2800" b="1">
                <a:solidFill>
                  <a:srgbClr val="000000"/>
                </a:solidFill>
              </a:rPr>
              <a:t>how</a:t>
            </a:r>
            <a:r>
              <a:rPr lang="en" sz="2800" b="0" i="0" u="none" strike="noStrike" cap="none">
                <a:solidFill>
                  <a:srgbClr val="000000"/>
                </a:solidFill>
                <a:latin typeface="Questrial"/>
                <a:ea typeface="Questrial"/>
                <a:cs typeface="Questrial"/>
                <a:sym typeface="Questrial"/>
              </a:rPr>
              <a:t>, and </a:t>
            </a:r>
            <a:r>
              <a:rPr lang="en" sz="2800" b="1" i="0" u="none" strike="noStrike" cap="none">
                <a:solidFill>
                  <a:srgbClr val="000000"/>
                </a:solidFill>
                <a:latin typeface="Questrial"/>
                <a:ea typeface="Questrial"/>
                <a:cs typeface="Questrial"/>
                <a:sym typeface="Questrial"/>
              </a:rPr>
              <a:t>to what ends</a:t>
            </a:r>
            <a:r>
              <a:rPr lang="en" sz="2800" i="0" u="none" strike="noStrike" cap="none">
                <a:solidFill>
                  <a:srgbClr val="000000"/>
                </a:solidFill>
                <a:latin typeface="Questrial"/>
                <a:ea typeface="Questrial"/>
                <a:cs typeface="Questrial"/>
                <a:sym typeface="Questrial"/>
              </a:rPr>
              <a:t>.</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Research</a:t>
            </a:r>
          </a:p>
        </p:txBody>
      </p:sp>
      <p:sp>
        <p:nvSpPr>
          <p:cNvPr id="340" name="Shape 340"/>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spcBef>
                <a:spcPts val="0"/>
              </a:spcBef>
              <a:spcAft>
                <a:spcPts val="0"/>
              </a:spcAft>
              <a:buClr>
                <a:schemeClr val="lt1"/>
              </a:buClr>
              <a:buSzPct val="25000"/>
              <a:buFont typeface="Noto Sans Symbols"/>
              <a:buNone/>
            </a:pPr>
            <a:r>
              <a:rPr lang="en" sz="1600" b="0" i="0" u="none" strike="noStrike" cap="none">
                <a:solidFill>
                  <a:srgbClr val="000000"/>
                </a:solidFill>
                <a:latin typeface="Questrial"/>
                <a:ea typeface="Questrial"/>
                <a:cs typeface="Questrial"/>
                <a:sym typeface="Questrial"/>
              </a:rPr>
              <a:t>…it’s about being more generalizable, per se</a:t>
            </a:r>
          </a:p>
          <a:p>
            <a:pPr marL="0" marR="0" lvl="0" indent="0" algn="l" rtl="0">
              <a:spcBef>
                <a:spcPts val="0"/>
              </a:spcBef>
              <a:spcAft>
                <a:spcPts val="0"/>
              </a:spcAft>
              <a:buClr>
                <a:schemeClr val="lt1"/>
              </a:buClr>
              <a:buSzPct val="25000"/>
              <a:buFont typeface="Noto Sans Symbols"/>
              <a:buNone/>
            </a:pPr>
            <a:endParaRPr sz="1600" b="0" i="0" u="none" strike="noStrike" cap="none">
              <a:solidFill>
                <a:srgbClr val="000000"/>
              </a:solidFill>
              <a:latin typeface="Questrial"/>
              <a:ea typeface="Questrial"/>
              <a:cs typeface="Questrial"/>
              <a:sym typeface="Questrial"/>
            </a:endParaRPr>
          </a:p>
          <a:p>
            <a:pPr marL="520700" marR="0" lvl="1" indent="-215900" algn="ctr" rtl="0">
              <a:spcBef>
                <a:spcPts val="0"/>
              </a:spcBef>
              <a:spcAft>
                <a:spcPts val="0"/>
              </a:spcAft>
              <a:buClr>
                <a:srgbClr val="000000"/>
              </a:buClr>
              <a:buSzPct val="100000"/>
              <a:buFont typeface="Arial"/>
              <a:buChar char="•"/>
            </a:pPr>
            <a:r>
              <a:rPr lang="en" sz="2000" b="0" i="0" u="none" strike="noStrike" cap="none">
                <a:solidFill>
                  <a:srgbClr val="000000"/>
                </a:solidFill>
                <a:latin typeface="Questrial"/>
                <a:ea typeface="Questrial"/>
                <a:cs typeface="Questrial"/>
                <a:sym typeface="Questrial"/>
              </a:rPr>
              <a:t>Institutional Research</a:t>
            </a:r>
          </a:p>
          <a:p>
            <a:pPr marL="520700" marR="0" lvl="1" indent="-215900" algn="ctr" rtl="0">
              <a:spcBef>
                <a:spcPts val="0"/>
              </a:spcBef>
              <a:spcAft>
                <a:spcPts val="0"/>
              </a:spcAft>
              <a:buClr>
                <a:srgbClr val="000000"/>
              </a:buClr>
              <a:buSzPct val="100000"/>
              <a:buFont typeface="Arial"/>
              <a:buChar char="•"/>
            </a:pPr>
            <a:r>
              <a:rPr lang="en" sz="2000" b="0" i="0" u="none" strike="noStrike" cap="none">
                <a:solidFill>
                  <a:srgbClr val="000000"/>
                </a:solidFill>
                <a:latin typeface="Questrial"/>
                <a:ea typeface="Questrial"/>
                <a:cs typeface="Questrial"/>
                <a:sym typeface="Questrial"/>
              </a:rPr>
              <a:t>Higher Education Research</a:t>
            </a:r>
          </a:p>
          <a:p>
            <a:pPr marL="520700" marR="0" lvl="1" indent="-215900" algn="ctr" rtl="0">
              <a:spcBef>
                <a:spcPts val="0"/>
              </a:spcBef>
              <a:spcAft>
                <a:spcPts val="0"/>
              </a:spcAft>
              <a:buClr>
                <a:srgbClr val="000000"/>
              </a:buClr>
              <a:buSzPct val="100000"/>
              <a:buFont typeface="Arial"/>
              <a:buChar char="•"/>
            </a:pPr>
            <a:r>
              <a:rPr lang="en" sz="2000" b="0" i="0" u="none" strike="noStrike" cap="none">
                <a:solidFill>
                  <a:srgbClr val="000000"/>
                </a:solidFill>
                <a:latin typeface="Questrial"/>
                <a:ea typeface="Questrial"/>
                <a:cs typeface="Questrial"/>
                <a:sym typeface="Questrial"/>
              </a:rPr>
              <a:t>Disciplinary Research</a:t>
            </a:r>
          </a:p>
          <a:p>
            <a:pPr marL="520700" marR="0" lvl="1" indent="-215900" algn="ctr" rtl="0">
              <a:spcBef>
                <a:spcPts val="0"/>
              </a:spcBef>
              <a:spcAft>
                <a:spcPts val="0"/>
              </a:spcAft>
              <a:buClr>
                <a:srgbClr val="000000"/>
              </a:buClr>
              <a:buSzPct val="100000"/>
              <a:buFont typeface="Arial"/>
              <a:buChar char="•"/>
            </a:pPr>
            <a:r>
              <a:rPr lang="en" sz="2000" b="0" i="0" u="none" strike="noStrike" cap="none">
                <a:solidFill>
                  <a:srgbClr val="000000"/>
                </a:solidFill>
                <a:latin typeface="Questrial"/>
                <a:ea typeface="Questrial"/>
                <a:cs typeface="Questrial"/>
                <a:sym typeface="Questrial"/>
              </a:rPr>
              <a:t>Community-Engaged Research (CER)</a:t>
            </a:r>
          </a:p>
          <a:p>
            <a:pPr marL="520700" marR="0" lvl="1" indent="-215900" algn="ctr" rtl="0">
              <a:spcBef>
                <a:spcPts val="0"/>
              </a:spcBef>
              <a:buClr>
                <a:srgbClr val="000000"/>
              </a:buClr>
              <a:buSzPct val="100000"/>
              <a:buFont typeface="Arial"/>
              <a:buChar char="•"/>
            </a:pPr>
            <a:r>
              <a:rPr lang="en" sz="2000" b="0" i="0" u="none" strike="noStrike" cap="none">
                <a:solidFill>
                  <a:srgbClr val="000000"/>
                </a:solidFill>
                <a:latin typeface="Questrial"/>
                <a:ea typeface="Questrial"/>
                <a:cs typeface="Questrial"/>
                <a:sym typeface="Questrial"/>
              </a:rPr>
              <a:t>Community-Based Research (CBR)</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i="0" u="none" strike="noStrike" cap="none">
                <a:solidFill>
                  <a:schemeClr val="accent1"/>
                </a:solidFill>
                <a:latin typeface="Questrial"/>
                <a:ea typeface="Questrial"/>
                <a:cs typeface="Questrial"/>
                <a:sym typeface="Questrial"/>
              </a:rPr>
              <a:t>A Lot of Gray</a:t>
            </a:r>
          </a:p>
        </p:txBody>
      </p:sp>
      <p:sp>
        <p:nvSpPr>
          <p:cNvPr id="346" name="Shape 346"/>
          <p:cNvSpPr txBox="1">
            <a:spLocks noGrp="1"/>
          </p:cNvSpPr>
          <p:nvPr>
            <p:ph type="body" idx="1"/>
          </p:nvPr>
        </p:nvSpPr>
        <p:spPr>
          <a:xfrm>
            <a:off x="311700" y="1468825"/>
            <a:ext cx="3552300" cy="3099900"/>
          </a:xfrm>
          <a:prstGeom prst="rect">
            <a:avLst/>
          </a:prstGeom>
          <a:noFill/>
          <a:ln>
            <a:noFill/>
          </a:ln>
        </p:spPr>
        <p:txBody>
          <a:bodyPr lIns="68575" tIns="34275" rIns="68575" bIns="34275" anchor="t" anchorCtr="0">
            <a:noAutofit/>
          </a:bodyPr>
          <a:lstStyle/>
          <a:p>
            <a:pPr marL="0" marR="0" lvl="0" indent="0" algn="l" rtl="0">
              <a:lnSpc>
                <a:spcPct val="90000"/>
              </a:lnSpc>
              <a:spcBef>
                <a:spcPts val="0"/>
              </a:spcBef>
              <a:spcAft>
                <a:spcPts val="0"/>
              </a:spcAft>
              <a:buClr>
                <a:schemeClr val="lt1"/>
              </a:buClr>
              <a:buSzPct val="25000"/>
              <a:buFont typeface="Noto Sans Symbols"/>
              <a:buNone/>
            </a:pPr>
            <a:r>
              <a:rPr lang="en" sz="1600" b="0" i="0" u="none" strike="noStrike" cap="none">
                <a:solidFill>
                  <a:srgbClr val="000000"/>
                </a:solidFill>
                <a:latin typeface="Questrial"/>
                <a:ea typeface="Questrial"/>
                <a:cs typeface="Questrial"/>
                <a:sym typeface="Questrial"/>
              </a:rPr>
              <a:t>While we want to provide a framework from which we can all rely on when talking about our work…</a:t>
            </a:r>
          </a:p>
          <a:p>
            <a:pPr marL="0" marR="0" lvl="0" indent="0" algn="l" rtl="0">
              <a:lnSpc>
                <a:spcPct val="90000"/>
              </a:lnSpc>
              <a:spcBef>
                <a:spcPts val="800"/>
              </a:spcBef>
              <a:spcAft>
                <a:spcPts val="0"/>
              </a:spcAft>
              <a:buClr>
                <a:schemeClr val="lt1"/>
              </a:buClr>
              <a:buSzPct val="25000"/>
              <a:buFont typeface="Noto Sans Symbols"/>
              <a:buNone/>
            </a:pPr>
            <a:endParaRPr sz="1600" b="0" i="0" u="none" strike="noStrike" cap="none">
              <a:solidFill>
                <a:srgbClr val="000000"/>
              </a:solidFill>
              <a:latin typeface="Questrial"/>
              <a:ea typeface="Questrial"/>
              <a:cs typeface="Questrial"/>
              <a:sym typeface="Questrial"/>
            </a:endParaRPr>
          </a:p>
          <a:p>
            <a:pPr marL="0" marR="0" lvl="0" indent="0" algn="l" rtl="0">
              <a:lnSpc>
                <a:spcPct val="90000"/>
              </a:lnSpc>
              <a:spcBef>
                <a:spcPts val="800"/>
              </a:spcBef>
              <a:buClr>
                <a:schemeClr val="lt1"/>
              </a:buClr>
              <a:buSzPct val="25000"/>
              <a:buFont typeface="Noto Sans Symbols"/>
              <a:buNone/>
            </a:pPr>
            <a:r>
              <a:rPr lang="en" sz="1600" b="0" i="0" u="none" strike="noStrike" cap="none">
                <a:solidFill>
                  <a:srgbClr val="000000"/>
                </a:solidFill>
                <a:latin typeface="Questrial"/>
                <a:ea typeface="Questrial"/>
                <a:cs typeface="Questrial"/>
                <a:sym typeface="Questrial"/>
              </a:rPr>
              <a:t>These areas </a:t>
            </a:r>
            <a:r>
              <a:rPr lang="en" sz="1600" b="0" i="1" u="none" strike="noStrike" cap="none">
                <a:solidFill>
                  <a:srgbClr val="000000"/>
                </a:solidFill>
                <a:latin typeface="Questrial"/>
                <a:ea typeface="Questrial"/>
                <a:cs typeface="Questrial"/>
                <a:sym typeface="Questrial"/>
              </a:rPr>
              <a:t>SHOULD </a:t>
            </a:r>
            <a:r>
              <a:rPr lang="en" sz="1600" b="0" i="0" u="none" strike="noStrike" cap="none">
                <a:solidFill>
                  <a:srgbClr val="000000"/>
                </a:solidFill>
                <a:latin typeface="Questrial"/>
                <a:ea typeface="Questrial"/>
                <a:cs typeface="Questrial"/>
                <a:sym typeface="Questrial"/>
              </a:rPr>
              <a:t>overlap or inform each other.</a:t>
            </a:r>
          </a:p>
        </p:txBody>
      </p:sp>
      <p:pic>
        <p:nvPicPr>
          <p:cNvPr id="2" name="Picture 1" descr="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395" y="372500"/>
            <a:ext cx="4565904" cy="4535424"/>
          </a:xfrm>
          <a:prstGeom prst="rect">
            <a:avLst/>
          </a:prstGeom>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362"/>
        <p:cNvGrpSpPr/>
        <p:nvPr/>
      </p:nvGrpSpPr>
      <p:grpSpPr>
        <a:xfrm>
          <a:off x="0" y="0"/>
          <a:ext cx="0" cy="0"/>
          <a:chOff x="0" y="0"/>
          <a:chExt cx="0" cy="0"/>
        </a:xfrm>
      </p:grpSpPr>
      <p:pic>
        <p:nvPicPr>
          <p:cNvPr id="363" name="Shape 363" descr="Levels.PNG"/>
          <p:cNvPicPr preferRelativeResize="0"/>
          <p:nvPr/>
        </p:nvPicPr>
        <p:blipFill rotWithShape="1">
          <a:blip r:embed="rId3">
            <a:alphaModFix/>
          </a:blip>
          <a:srcRect r="55175"/>
          <a:stretch/>
        </p:blipFill>
        <p:spPr>
          <a:xfrm>
            <a:off x="0" y="649375"/>
            <a:ext cx="4098726" cy="4409348"/>
          </a:xfrm>
          <a:prstGeom prst="rect">
            <a:avLst/>
          </a:prstGeom>
          <a:noFill/>
          <a:ln>
            <a:noFill/>
          </a:ln>
        </p:spPr>
      </p:pic>
      <p:sp>
        <p:nvSpPr>
          <p:cNvPr id="364" name="Shape 364"/>
          <p:cNvSpPr txBox="1">
            <a:spLocks noGrp="1"/>
          </p:cNvSpPr>
          <p:nvPr>
            <p:ph type="title"/>
          </p:nvPr>
        </p:nvSpPr>
        <p:spPr>
          <a:xfrm>
            <a:off x="34100" y="-190875"/>
            <a:ext cx="9144000" cy="1135500"/>
          </a:xfrm>
          <a:prstGeom prst="rect">
            <a:avLst/>
          </a:prstGeom>
          <a:noFill/>
          <a:ln>
            <a:noFill/>
          </a:ln>
        </p:spPr>
        <p:txBody>
          <a:bodyPr lIns="91425" tIns="91425" rIns="91425" bIns="91425" anchor="ctr" anchorCtr="0">
            <a:noAutofit/>
          </a:bodyPr>
          <a:lstStyle/>
          <a:p>
            <a:pPr marL="0" marR="0" lvl="0" indent="0" algn="ctr" rtl="0">
              <a:spcBef>
                <a:spcPts val="0"/>
              </a:spcBef>
              <a:buClr>
                <a:schemeClr val="lt1"/>
              </a:buClr>
              <a:buSzPct val="25000"/>
              <a:buFont typeface="Questrial"/>
              <a:buNone/>
            </a:pPr>
            <a:r>
              <a:rPr lang="en" sz="3200" b="1" i="0" u="none" strike="noStrike" cap="none">
                <a:solidFill>
                  <a:srgbClr val="800000"/>
                </a:solidFill>
                <a:latin typeface="Questrial"/>
                <a:ea typeface="Questrial"/>
                <a:cs typeface="Questrial"/>
                <a:sym typeface="Questrial"/>
              </a:rPr>
              <a:t>At What Level?</a:t>
            </a:r>
          </a:p>
        </p:txBody>
      </p:sp>
      <p:pic>
        <p:nvPicPr>
          <p:cNvPr id="365" name="Shape 365"/>
          <p:cNvPicPr preferRelativeResize="0"/>
          <p:nvPr/>
        </p:nvPicPr>
        <p:blipFill rotWithShape="1">
          <a:blip r:embed="rId4">
            <a:alphaModFix/>
          </a:blip>
          <a:srcRect/>
          <a:stretch/>
        </p:blipFill>
        <p:spPr>
          <a:xfrm>
            <a:off x="4252600" y="1491250"/>
            <a:ext cx="4837824" cy="2676400"/>
          </a:xfrm>
          <a:prstGeom prst="rect">
            <a:avLst/>
          </a:prstGeom>
          <a:noFill/>
          <a:ln>
            <a:noFill/>
          </a:ln>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title"/>
          </p:nvPr>
        </p:nvSpPr>
        <p:spPr>
          <a:prstGeom prst="rect">
            <a:avLst/>
          </a:prstGeom>
          <a:noFill/>
          <a:ln>
            <a:noFill/>
          </a:ln>
        </p:spPr>
        <p:txBody>
          <a:bodyPr lIns="91425" tIns="91425" rIns="91425" bIns="91425" anchor="ctr" anchorCtr="0">
            <a:noAutofit/>
          </a:bodyPr>
          <a:lstStyle/>
          <a:p>
            <a:pPr marL="0" marR="0" lvl="0" indent="0" algn="r" rtl="0">
              <a:spcBef>
                <a:spcPts val="0"/>
              </a:spcBef>
              <a:buClr>
                <a:schemeClr val="accent1"/>
              </a:buClr>
              <a:buSzPct val="25000"/>
              <a:buFont typeface="Questrial"/>
              <a:buNone/>
            </a:pPr>
            <a:r>
              <a:rPr lang="en" sz="4600" b="1" i="0" u="none" strike="noStrike" cap="none">
                <a:solidFill>
                  <a:schemeClr val="accent1"/>
                </a:solidFill>
                <a:latin typeface="Questrial"/>
                <a:ea typeface="Questrial"/>
                <a:cs typeface="Questrial"/>
                <a:sym typeface="Questrial"/>
              </a:rPr>
              <a:t>Where to Start</a:t>
            </a:r>
          </a:p>
        </p:txBody>
      </p:sp>
      <p:sp>
        <p:nvSpPr>
          <p:cNvPr id="371" name="Shape 371"/>
          <p:cNvSpPr txBox="1">
            <a:spLocks noGrp="1"/>
          </p:cNvSpPr>
          <p:nvPr>
            <p:ph type="body" idx="1"/>
          </p:nvPr>
        </p:nvSpPr>
        <p:spPr>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endParaRPr sz="1600" b="0" i="0" u="none" strike="noStrike" cap="none">
              <a:solidFill>
                <a:schemeClr val="dk2"/>
              </a:solidFill>
              <a:latin typeface="Questrial"/>
              <a:ea typeface="Questrial"/>
              <a:cs typeface="Questrial"/>
              <a:sym typeface="Quest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200" b="1" i="0" u="none" strike="noStrike" cap="none" dirty="0">
                <a:solidFill>
                  <a:srgbClr val="990000"/>
                </a:solidFill>
                <a:latin typeface="qustrial"/>
                <a:ea typeface="Calibri"/>
                <a:cs typeface="qustrial"/>
                <a:sym typeface="Calibri"/>
              </a:rPr>
              <a:t>Common Assessment Complaints</a:t>
            </a:r>
          </a:p>
        </p:txBody>
      </p:sp>
      <p:sp>
        <p:nvSpPr>
          <p:cNvPr id="377" name="Shape 377"/>
          <p:cNvSpPr txBox="1">
            <a:spLocks noGrp="1"/>
          </p:cNvSpPr>
          <p:nvPr>
            <p:ph type="body" idx="1"/>
          </p:nvPr>
        </p:nvSpPr>
        <p:spPr>
          <a:prstGeom prst="rect">
            <a:avLst/>
          </a:prstGeom>
          <a:noFill/>
          <a:ln>
            <a:noFill/>
          </a:ln>
        </p:spPr>
        <p:txBody>
          <a:bodyPr lIns="68575" tIns="34275" rIns="68575" bIns="34275" anchor="t" anchorCtr="0">
            <a:noAutofit/>
          </a:bodyPr>
          <a:lstStyle/>
          <a:p>
            <a:pPr marL="381000" marR="0" lvl="0" indent="-374650" algn="l" rtl="0">
              <a:lnSpc>
                <a:spcPct val="90000"/>
              </a:lnSpc>
              <a:spcBef>
                <a:spcPts val="0"/>
              </a:spcBef>
              <a:spcAft>
                <a:spcPts val="0"/>
              </a:spcAft>
              <a:buClr>
                <a:schemeClr val="dk1"/>
              </a:buClr>
              <a:buSzPct val="100000"/>
              <a:buFont typeface="Calibri"/>
              <a:buAutoNum type="arabicPeriod"/>
            </a:pPr>
            <a:r>
              <a:rPr lang="en" sz="2100" b="0" i="0" u="none" strike="noStrike" cap="none" dirty="0">
                <a:solidFill>
                  <a:schemeClr val="dk1"/>
                </a:solidFill>
                <a:latin typeface="questrial"/>
                <a:ea typeface="Calibri"/>
                <a:cs typeface="questrial"/>
                <a:sym typeface="Calibri"/>
              </a:rPr>
              <a:t>“We don’t know where to start”</a:t>
            </a:r>
          </a:p>
          <a:p>
            <a:pPr marL="381000" marR="0" lvl="0" indent="-374650" algn="l" rtl="0">
              <a:lnSpc>
                <a:spcPct val="90000"/>
              </a:lnSpc>
              <a:spcBef>
                <a:spcPts val="800"/>
              </a:spcBef>
              <a:spcAft>
                <a:spcPts val="0"/>
              </a:spcAft>
              <a:buClr>
                <a:schemeClr val="dk1"/>
              </a:buClr>
              <a:buSzPct val="100000"/>
              <a:buFont typeface="Calibri"/>
              <a:buNone/>
            </a:pPr>
            <a:endParaRPr sz="2100" b="0" i="0" u="none" strike="noStrike" cap="none" dirty="0">
              <a:solidFill>
                <a:schemeClr val="dk1"/>
              </a:solidFill>
              <a:latin typeface="questrial"/>
              <a:ea typeface="Calibri"/>
              <a:cs typeface="questrial"/>
              <a:sym typeface="Calibri"/>
            </a:endParaRPr>
          </a:p>
          <a:p>
            <a:pPr marL="381000" marR="0" lvl="0" indent="-374650" algn="l" rtl="0">
              <a:lnSpc>
                <a:spcPct val="90000"/>
              </a:lnSpc>
              <a:spcBef>
                <a:spcPts val="800"/>
              </a:spcBef>
              <a:spcAft>
                <a:spcPts val="0"/>
              </a:spcAft>
              <a:buClr>
                <a:schemeClr val="dk1"/>
              </a:buClr>
              <a:buSzPct val="100000"/>
              <a:buFont typeface="Calibri"/>
              <a:buAutoNum type="arabicPeriod"/>
            </a:pPr>
            <a:r>
              <a:rPr lang="en" sz="2100" b="0" i="0" u="none" strike="noStrike" cap="none" dirty="0">
                <a:solidFill>
                  <a:schemeClr val="dk1"/>
                </a:solidFill>
                <a:latin typeface="questrial"/>
                <a:ea typeface="Calibri"/>
                <a:cs typeface="questrial"/>
                <a:sym typeface="Calibri"/>
              </a:rPr>
              <a:t>“How do we even begin to prioritize” </a:t>
            </a:r>
          </a:p>
          <a:p>
            <a:pPr marL="381000" marR="0" lvl="0" indent="-374650" algn="l" rtl="0">
              <a:lnSpc>
                <a:spcPct val="90000"/>
              </a:lnSpc>
              <a:spcBef>
                <a:spcPts val="800"/>
              </a:spcBef>
              <a:spcAft>
                <a:spcPts val="0"/>
              </a:spcAft>
              <a:buClr>
                <a:schemeClr val="dk1"/>
              </a:buClr>
              <a:buSzPct val="100000"/>
              <a:buFont typeface="Calibri"/>
              <a:buNone/>
            </a:pPr>
            <a:endParaRPr sz="2100" b="0" i="0" u="none" strike="noStrike" cap="none" dirty="0">
              <a:solidFill>
                <a:schemeClr val="dk1"/>
              </a:solidFill>
              <a:latin typeface="questrial"/>
              <a:ea typeface="Calibri"/>
              <a:cs typeface="questrial"/>
              <a:sym typeface="Calibri"/>
            </a:endParaRPr>
          </a:p>
          <a:p>
            <a:pPr marL="381000" marR="0" lvl="0" indent="-374650" algn="l" rtl="0">
              <a:lnSpc>
                <a:spcPct val="90000"/>
              </a:lnSpc>
              <a:spcBef>
                <a:spcPts val="800"/>
              </a:spcBef>
              <a:buClr>
                <a:schemeClr val="dk1"/>
              </a:buClr>
              <a:buSzPct val="100000"/>
              <a:buFont typeface="Calibri"/>
              <a:buAutoNum type="arabicPeriod"/>
            </a:pPr>
            <a:r>
              <a:rPr lang="en" sz="2100" b="0" i="0" u="none" strike="noStrike" cap="none" dirty="0">
                <a:solidFill>
                  <a:schemeClr val="dk1"/>
                </a:solidFill>
                <a:latin typeface="questrial"/>
                <a:ea typeface="Calibri"/>
                <a:cs typeface="questrial"/>
                <a:sym typeface="Calibri"/>
              </a:rPr>
              <a:t>“We have all this data, but don’t know what to do with it”</a:t>
            </a: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Facilitator Introductions - “What we do”</a:t>
            </a:r>
          </a:p>
        </p:txBody>
      </p:sp>
      <p:sp>
        <p:nvSpPr>
          <p:cNvPr id="262" name="Shape 262"/>
          <p:cNvSpPr txBox="1">
            <a:spLocks noGrp="1"/>
          </p:cNvSpPr>
          <p:nvPr>
            <p:ph type="body" idx="1"/>
          </p:nvPr>
        </p:nvSpPr>
        <p:spPr>
          <a:prstGeom prst="rect">
            <a:avLst/>
          </a:prstGeom>
          <a:noFill/>
          <a:ln>
            <a:noFill/>
          </a:ln>
        </p:spPr>
        <p:txBody>
          <a:bodyPr lIns="91425" tIns="91425" rIns="91425" bIns="91425" anchor="t" anchorCtr="0">
            <a:noAutofit/>
          </a:bodyPr>
          <a:lstStyle/>
          <a:p>
            <a:pPr marL="228600" marR="0" lvl="0" indent="-228600" algn="l" rtl="0">
              <a:spcBef>
                <a:spcPts val="0"/>
              </a:spcBef>
              <a:spcAft>
                <a:spcPts val="0"/>
              </a:spcAft>
              <a:buClr>
                <a:schemeClr val="accent1"/>
              </a:buClr>
              <a:buSzPct val="25000"/>
              <a:buFont typeface="Noto Sans Symbols"/>
              <a:buNone/>
            </a:pPr>
            <a:r>
              <a:rPr lang="en" sz="2000" b="1" i="0" u="none" strike="noStrike" cap="none" dirty="0">
                <a:solidFill>
                  <a:schemeClr val="dk2"/>
                </a:solidFill>
                <a:latin typeface="Questrial"/>
                <a:ea typeface="Questrial"/>
                <a:cs typeface="Questrial"/>
                <a:sym typeface="Questrial"/>
              </a:rPr>
              <a:t>Kristin Norris</a:t>
            </a:r>
            <a:r>
              <a:rPr lang="en" sz="2000" b="0" i="0" u="none" strike="noStrike" cap="none" dirty="0">
                <a:solidFill>
                  <a:schemeClr val="dk2"/>
                </a:solidFill>
                <a:latin typeface="Questrial"/>
                <a:ea typeface="Questrial"/>
                <a:cs typeface="Questrial"/>
                <a:sym typeface="Questrial"/>
              </a:rPr>
              <a:t> (IUPUI)</a:t>
            </a:r>
          </a:p>
          <a:p>
            <a:pPr marL="228600" marR="0" lvl="0" indent="-228600" algn="l" rtl="0">
              <a:spcBef>
                <a:spcPts val="0"/>
              </a:spcBef>
              <a:spcAft>
                <a:spcPts val="0"/>
              </a:spcAft>
              <a:buClr>
                <a:schemeClr val="accent1"/>
              </a:buClr>
              <a:buSzPct val="25000"/>
              <a:buFont typeface="Noto Sans Symbols"/>
              <a:buNone/>
            </a:pPr>
            <a:r>
              <a:rPr lang="en" sz="2000" b="1" i="0" u="none" strike="noStrike" cap="none" dirty="0">
                <a:solidFill>
                  <a:schemeClr val="dk2"/>
                </a:solidFill>
                <a:latin typeface="Questrial"/>
                <a:ea typeface="Questrial"/>
                <a:cs typeface="Questrial"/>
                <a:sym typeface="Questrial"/>
              </a:rPr>
              <a:t>Anne Weiss</a:t>
            </a:r>
            <a:r>
              <a:rPr lang="en" sz="2000" b="0" i="0" u="none" strike="noStrike" cap="none" dirty="0">
                <a:solidFill>
                  <a:schemeClr val="dk2"/>
                </a:solidFill>
                <a:latin typeface="Questrial"/>
                <a:ea typeface="Questrial"/>
                <a:cs typeface="Questrial"/>
                <a:sym typeface="Questrial"/>
              </a:rPr>
              <a:t> (Indiana Campus Compact &amp; IUPUI)</a:t>
            </a:r>
          </a:p>
          <a:p>
            <a:pPr marL="228600" marR="0" lvl="0" indent="-228600" algn="l" rtl="0">
              <a:spcBef>
                <a:spcPts val="0"/>
              </a:spcBef>
              <a:spcAft>
                <a:spcPts val="0"/>
              </a:spcAft>
              <a:buClr>
                <a:schemeClr val="accent1"/>
              </a:buClr>
              <a:buSzPct val="25000"/>
              <a:buFont typeface="Noto Sans Symbols"/>
              <a:buNone/>
            </a:pPr>
            <a:r>
              <a:rPr lang="en" sz="2000" b="1" i="0" u="none" strike="noStrike" cap="none" dirty="0">
                <a:solidFill>
                  <a:schemeClr val="dk2"/>
                </a:solidFill>
                <a:latin typeface="Questrial"/>
                <a:ea typeface="Questrial"/>
                <a:cs typeface="Questrial"/>
                <a:sym typeface="Questrial"/>
              </a:rPr>
              <a:t>Heather Mack</a:t>
            </a:r>
            <a:r>
              <a:rPr lang="en" sz="2000" b="0" i="0" u="none" strike="noStrike" cap="none" dirty="0">
                <a:solidFill>
                  <a:schemeClr val="dk2"/>
                </a:solidFill>
                <a:latin typeface="Questrial"/>
                <a:ea typeface="Questrial"/>
                <a:cs typeface="Questrial"/>
                <a:sym typeface="Questrial"/>
              </a:rPr>
              <a:t> (Heather Mack Consulting, LLC)</a:t>
            </a:r>
          </a:p>
          <a:p>
            <a:pPr marL="228600" marR="0" lvl="0" indent="-228600" algn="l" rtl="0">
              <a:spcBef>
                <a:spcPts val="0"/>
              </a:spcBef>
              <a:spcAft>
                <a:spcPts val="0"/>
              </a:spcAft>
              <a:buClr>
                <a:schemeClr val="accent1"/>
              </a:buClr>
              <a:buSzPct val="25000"/>
              <a:buFont typeface="Noto Sans Symbols"/>
              <a:buNone/>
            </a:pPr>
            <a:r>
              <a:rPr lang="en" sz="2000" b="1" i="0" u="none" strike="noStrike" cap="none" dirty="0">
                <a:solidFill>
                  <a:schemeClr val="dk2"/>
                </a:solidFill>
                <a:latin typeface="Questrial"/>
                <a:ea typeface="Questrial"/>
                <a:cs typeface="Questrial"/>
                <a:sym typeface="Questrial"/>
              </a:rPr>
              <a:t>Kristin Medlin</a:t>
            </a:r>
            <a:r>
              <a:rPr lang="en" sz="2000" b="0" i="0" u="none" strike="noStrike" cap="none" dirty="0">
                <a:solidFill>
                  <a:schemeClr val="dk2"/>
                </a:solidFill>
                <a:latin typeface="Questrial"/>
                <a:ea typeface="Questrial"/>
                <a:cs typeface="Questrial"/>
                <a:sym typeface="Questrial"/>
              </a:rPr>
              <a:t> (TreeTop Commons)</a:t>
            </a:r>
          </a:p>
          <a:p>
            <a:pPr marL="228600" marR="0" lvl="0" indent="-228600" algn="l" rtl="0">
              <a:spcBef>
                <a:spcPts val="0"/>
              </a:spcBef>
              <a:buClr>
                <a:schemeClr val="accent1"/>
              </a:buClr>
              <a:buSzPct val="25000"/>
              <a:buFont typeface="Noto Sans Symbols"/>
              <a:buNone/>
            </a:pPr>
            <a:r>
              <a:rPr lang="en" sz="2000" b="1" i="0" u="none" strike="noStrike" cap="none" dirty="0">
                <a:solidFill>
                  <a:schemeClr val="dk2"/>
                </a:solidFill>
                <a:latin typeface="Questrial"/>
                <a:ea typeface="Questrial"/>
                <a:cs typeface="Questrial"/>
                <a:sym typeface="Questrial"/>
              </a:rPr>
              <a:t>Amanda Wittman</a:t>
            </a:r>
            <a:r>
              <a:rPr lang="en" sz="2000" b="0" i="0" u="none" strike="noStrike" cap="none" dirty="0">
                <a:solidFill>
                  <a:schemeClr val="dk2"/>
                </a:solidFill>
                <a:latin typeface="Questrial"/>
                <a:ea typeface="Questrial"/>
                <a:cs typeface="Questrial"/>
                <a:sym typeface="Questrial"/>
              </a:rPr>
              <a:t> (Cornell University)</a:t>
            </a: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3 Warm Up Steps</a:t>
            </a:r>
          </a:p>
        </p:txBody>
      </p:sp>
      <p:sp>
        <p:nvSpPr>
          <p:cNvPr id="2" name="Text Placeholder 1"/>
          <p:cNvSpPr>
            <a:spLocks noGrp="1"/>
          </p:cNvSpPr>
          <p:nvPr>
            <p:ph type="body" idx="1"/>
          </p:nvPr>
        </p:nvSpPr>
        <p:spPr/>
        <p:txBody>
          <a:bodyPr/>
          <a:lstStyle/>
          <a:p>
            <a:endParaRPr lang="en-US"/>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lt1"/>
              </a:buClr>
              <a:buSzPct val="25000"/>
              <a:buFont typeface="Trebuchet MS"/>
              <a:buNone/>
            </a:pPr>
            <a:r>
              <a:rPr lang="en" sz="3200" b="1" dirty="0"/>
              <a:t>Step 1: </a:t>
            </a:r>
            <a:r>
              <a:rPr lang="en" sz="3200" b="1" i="0" u="none" strike="noStrike" cap="none" dirty="0">
                <a:solidFill>
                  <a:schemeClr val="accent1"/>
                </a:solidFill>
                <a:latin typeface="Questrial"/>
                <a:ea typeface="Questrial"/>
                <a:cs typeface="Questrial"/>
                <a:sym typeface="Questrial"/>
              </a:rPr>
              <a:t>Hands Off that Survey!</a:t>
            </a:r>
          </a:p>
        </p:txBody>
      </p:sp>
      <p:sp>
        <p:nvSpPr>
          <p:cNvPr id="2" name="Text Placeholder 1"/>
          <p:cNvSpPr>
            <a:spLocks noGrp="1"/>
          </p:cNvSpPr>
          <p:nvPr>
            <p:ph type="body" idx="1"/>
          </p:nvPr>
        </p:nvSpPr>
        <p:spPr/>
        <p:txBody>
          <a:bodyPr/>
          <a:lstStyle/>
          <a:p>
            <a:endParaRPr lang="en-US"/>
          </a:p>
        </p:txBody>
      </p:sp>
      <p:pic>
        <p:nvPicPr>
          <p:cNvPr id="391" name="Shape 391" descr="tumblr_meqnelqG531riiw1do1_250.gif"/>
          <p:cNvPicPr preferRelativeResize="0"/>
          <p:nvPr/>
        </p:nvPicPr>
        <p:blipFill>
          <a:blip r:embed="rId3">
            <a:alphaModFix/>
          </a:blip>
          <a:stretch>
            <a:fillRect/>
          </a:stretch>
        </p:blipFill>
        <p:spPr>
          <a:xfrm>
            <a:off x="3214962" y="1741400"/>
            <a:ext cx="2714075" cy="2469800"/>
          </a:xfrm>
          <a:prstGeom prst="rect">
            <a:avLst/>
          </a:prstGeom>
          <a:noFill/>
          <a:ln>
            <a:noFill/>
          </a:ln>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Shape 396"/>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latin typeface="questrial"/>
                <a:ea typeface="Calibri"/>
                <a:cs typeface="questrial"/>
                <a:sym typeface="Calibri"/>
              </a:rPr>
              <a:t>Step 2: Define Success</a:t>
            </a:r>
          </a:p>
        </p:txBody>
      </p:sp>
      <p:sp>
        <p:nvSpPr>
          <p:cNvPr id="397" name="Shape 397"/>
          <p:cNvSpPr txBox="1">
            <a:spLocks noGrp="1"/>
          </p:cNvSpPr>
          <p:nvPr>
            <p:ph type="body" idx="1"/>
          </p:nvPr>
        </p:nvSpPr>
        <p:spPr>
          <a:prstGeom prst="rect">
            <a:avLst/>
          </a:prstGeom>
          <a:noFill/>
          <a:ln>
            <a:noFill/>
          </a:ln>
        </p:spPr>
        <p:txBody>
          <a:bodyPr lIns="68575" tIns="34275" rIns="68575" bIns="34275" anchor="t" anchorCtr="0">
            <a:noAutofit/>
          </a:bodyPr>
          <a:lstStyle/>
          <a:p>
            <a:pPr marL="177800" marR="0" lvl="0" indent="-171450" algn="l" rtl="0">
              <a:lnSpc>
                <a:spcPct val="90000"/>
              </a:lnSpc>
              <a:spcBef>
                <a:spcPts val="0"/>
              </a:spcBef>
              <a:spcAft>
                <a:spcPts val="0"/>
              </a:spcAft>
              <a:buClr>
                <a:schemeClr val="dk1"/>
              </a:buClr>
              <a:buSzPct val="100000"/>
              <a:buFont typeface="Arial"/>
              <a:buNone/>
            </a:pPr>
            <a:endParaRPr sz="2100" b="0" i="0" u="none" strike="noStrike" cap="none" dirty="0">
              <a:solidFill>
                <a:schemeClr val="dk1"/>
              </a:solidFill>
              <a:latin typeface="QUESTRIAL"/>
              <a:ea typeface="Calibri"/>
              <a:cs typeface="QUESTRIAL"/>
              <a:sym typeface="Calibri"/>
            </a:endParaRPr>
          </a:p>
          <a:p>
            <a:pPr marL="177800" marR="0" lvl="0" indent="-171450" algn="l" rtl="0">
              <a:lnSpc>
                <a:spcPct val="90000"/>
              </a:lnSpc>
              <a:spcBef>
                <a:spcPts val="80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What does success mean for your CE program?</a:t>
            </a: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dirty="0">
              <a:solidFill>
                <a:schemeClr val="dk1"/>
              </a:solidFill>
              <a:latin typeface="QUESTRIAL"/>
              <a:ea typeface="Calibri"/>
              <a:cs typeface="QUESTRIAL"/>
              <a:sym typeface="Calibri"/>
            </a:endParaRPr>
          </a:p>
          <a:p>
            <a:pPr marL="177800" marR="0" lvl="0" indent="-171450" algn="l" rtl="0">
              <a:lnSpc>
                <a:spcPct val="90000"/>
              </a:lnSpc>
              <a:spcBef>
                <a:spcPts val="80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How would you know?</a:t>
            </a:r>
          </a:p>
          <a:p>
            <a:pPr marL="177800" marR="0" lvl="0" indent="-171450" algn="l" rtl="0">
              <a:lnSpc>
                <a:spcPct val="90000"/>
              </a:lnSpc>
              <a:spcBef>
                <a:spcPts val="800"/>
              </a:spcBef>
              <a:buClr>
                <a:schemeClr val="dk1"/>
              </a:buClr>
              <a:buSzPct val="100000"/>
              <a:buFont typeface="Arial"/>
              <a:buNone/>
            </a:pPr>
            <a:endParaRPr sz="2100" b="0" i="0" u="none" strike="noStrike" cap="none" dirty="0">
              <a:solidFill>
                <a:schemeClr val="dk1"/>
              </a:solidFill>
              <a:latin typeface="QUESTRIAL"/>
              <a:ea typeface="Calibri"/>
              <a:cs typeface="QUESTRIAL"/>
              <a:sym typeface="Calibri"/>
            </a:endParaRP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pic>
        <p:nvPicPr>
          <p:cNvPr id="404" name="Shape 404"/>
          <p:cNvPicPr preferRelativeResize="0"/>
          <p:nvPr/>
        </p:nvPicPr>
        <p:blipFill rotWithShape="1">
          <a:blip r:embed="rId3">
            <a:alphaModFix/>
          </a:blip>
          <a:srcRect t="11769" b="3311"/>
          <a:stretch/>
        </p:blipFill>
        <p:spPr>
          <a:xfrm>
            <a:off x="2261000" y="1008922"/>
            <a:ext cx="6581700" cy="3623700"/>
          </a:xfrm>
          <a:prstGeom prst="rect">
            <a:avLst/>
          </a:prstGeom>
          <a:noFill/>
          <a:ln>
            <a:noFill/>
          </a:ln>
        </p:spPr>
      </p:pic>
      <p:sp>
        <p:nvSpPr>
          <p:cNvPr id="405" name="Shape 405"/>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Define Success</a:t>
            </a:r>
          </a:p>
        </p:txBody>
      </p:sp>
      <p:sp>
        <p:nvSpPr>
          <p:cNvPr id="406" name="Shape 406"/>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lnSpc>
                <a:spcPct val="90000"/>
              </a:lnSpc>
              <a:spcBef>
                <a:spcPts val="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Introducing </a:t>
            </a:r>
          </a:p>
          <a:p>
            <a:pPr marL="0" marR="0" lvl="0" indent="0" algn="l" rtl="0">
              <a:lnSpc>
                <a:spcPct val="90000"/>
              </a:lnSpc>
              <a:spcBef>
                <a:spcPts val="800"/>
              </a:spcBef>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The logic model</a:t>
            </a:r>
          </a:p>
        </p:txBody>
      </p:sp>
      <p:sp>
        <p:nvSpPr>
          <p:cNvPr id="408" name="Shape 408"/>
          <p:cNvSpPr/>
          <p:nvPr/>
        </p:nvSpPr>
        <p:spPr>
          <a:xfrm>
            <a:off x="1149014" y="4674331"/>
            <a:ext cx="6864000" cy="2769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400" b="0" i="1" u="none" strike="noStrike" cap="none">
                <a:solidFill>
                  <a:srgbClr val="000000"/>
                </a:solidFill>
                <a:latin typeface="Arial"/>
                <a:ea typeface="Arial"/>
                <a:cs typeface="Arial"/>
                <a:sym typeface="Arial"/>
              </a:rPr>
              <a:t>University of Wisconsin Extension - Enhancing Program Performance with Logic Models</a:t>
            </a:r>
          </a:p>
        </p:txBody>
      </p:sp>
      <p:sp>
        <p:nvSpPr>
          <p:cNvPr id="7" name="TextBox 6"/>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Shape 414"/>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What is a logic model?</a:t>
            </a:r>
          </a:p>
        </p:txBody>
      </p:sp>
      <p:sp>
        <p:nvSpPr>
          <p:cNvPr id="417" name="Shape 417"/>
          <p:cNvSpPr txBox="1">
            <a:spLocks noGrp="1"/>
          </p:cNvSpPr>
          <p:nvPr>
            <p:ph type="body" idx="1"/>
          </p:nvPr>
        </p:nvSpPr>
        <p:spPr>
          <a:prstGeom prst="rect">
            <a:avLst/>
          </a:prstGeom>
          <a:noFill/>
          <a:ln>
            <a:noFill/>
          </a:ln>
        </p:spPr>
        <p:txBody>
          <a:bodyPr lIns="68575" tIns="34275" rIns="68575" bIns="34275" anchor="t" anchorCtr="0">
            <a:noAutofit/>
          </a:bodyPr>
          <a:lstStyle/>
          <a:p>
            <a:pPr marL="177800" marR="0" lvl="0" indent="-171450" algn="l" rtl="0">
              <a:lnSpc>
                <a:spcPct val="90000"/>
              </a:lnSpc>
              <a:spcBef>
                <a:spcPts val="0"/>
              </a:spcBef>
              <a:spcAft>
                <a:spcPts val="0"/>
              </a:spcAft>
              <a:buClr>
                <a:schemeClr val="dk1"/>
              </a:buClr>
              <a:buSzPct val="100000"/>
              <a:buFont typeface="Arial"/>
              <a:buChar char="•"/>
            </a:pPr>
            <a:r>
              <a:rPr lang="en" sz="2100" b="0" i="0" u="sng" strike="noStrike" cap="none" dirty="0">
                <a:solidFill>
                  <a:schemeClr val="dk1"/>
                </a:solidFill>
                <a:latin typeface="questrial"/>
                <a:ea typeface="Calibri"/>
                <a:cs typeface="questrial"/>
                <a:sym typeface="Calibri"/>
              </a:rPr>
              <a:t>Logic Model:</a:t>
            </a:r>
          </a:p>
          <a:p>
            <a:pPr marL="520700" marR="0" lvl="1" indent="-177800" algn="l" rtl="0">
              <a:lnSpc>
                <a:spcPct val="90000"/>
              </a:lnSpc>
              <a:spcBef>
                <a:spcPts val="400"/>
              </a:spcBef>
              <a:spcAft>
                <a:spcPts val="0"/>
              </a:spcAft>
              <a:buClr>
                <a:schemeClr val="dk1"/>
              </a:buClr>
              <a:buSzPct val="100000"/>
              <a:buFont typeface="Arial"/>
              <a:buChar char="•"/>
            </a:pPr>
            <a:r>
              <a:rPr lang="en" sz="1800" b="0" i="0" u="none" strike="noStrike" cap="none" dirty="0">
                <a:solidFill>
                  <a:schemeClr val="dk1"/>
                </a:solidFill>
                <a:latin typeface="questrial"/>
                <a:ea typeface="Calibri"/>
                <a:cs typeface="questrial"/>
                <a:sym typeface="Calibri"/>
              </a:rPr>
              <a:t>Planning tool – backwards engineer for assessment purposes</a:t>
            </a:r>
          </a:p>
          <a:p>
            <a:pPr marL="520700" marR="0" lvl="1" indent="-177800" algn="l" rtl="0">
              <a:lnSpc>
                <a:spcPct val="90000"/>
              </a:lnSpc>
              <a:spcBef>
                <a:spcPts val="400"/>
              </a:spcBef>
              <a:spcAft>
                <a:spcPts val="0"/>
              </a:spcAft>
              <a:buClr>
                <a:schemeClr val="dk1"/>
              </a:buClr>
              <a:buSzPct val="100000"/>
              <a:buFont typeface="Arial"/>
              <a:buChar char="•"/>
            </a:pPr>
            <a:r>
              <a:rPr lang="en" sz="1800" b="0" i="0" u="none" strike="noStrike" cap="none" dirty="0">
                <a:solidFill>
                  <a:schemeClr val="dk1"/>
                </a:solidFill>
                <a:latin typeface="questrial"/>
                <a:ea typeface="Calibri"/>
                <a:cs typeface="questrial"/>
                <a:sym typeface="Calibri"/>
              </a:rPr>
              <a:t>Both process and product</a:t>
            </a:r>
          </a:p>
          <a:p>
            <a:pPr marL="520700" marR="0" lvl="1" indent="-177800" algn="l" rtl="0">
              <a:lnSpc>
                <a:spcPct val="90000"/>
              </a:lnSpc>
              <a:spcBef>
                <a:spcPts val="400"/>
              </a:spcBef>
              <a:spcAft>
                <a:spcPts val="0"/>
              </a:spcAft>
              <a:buClr>
                <a:schemeClr val="dk1"/>
              </a:buClr>
              <a:buSzPct val="100000"/>
              <a:buFont typeface="Arial"/>
              <a:buNone/>
            </a:pPr>
            <a:endParaRPr sz="1800" b="0" i="0" u="none" strike="noStrike" cap="none" dirty="0">
              <a:solidFill>
                <a:schemeClr val="dk1"/>
              </a:solidFill>
              <a:latin typeface="questrial"/>
              <a:ea typeface="Calibri"/>
              <a:cs typeface="questrial"/>
              <a:sym typeface="Calibri"/>
            </a:endParaRPr>
          </a:p>
          <a:p>
            <a:pPr marL="177800" marR="0" lvl="0" indent="-171450" algn="l" rtl="0">
              <a:lnSpc>
                <a:spcPct val="90000"/>
              </a:lnSpc>
              <a:spcBef>
                <a:spcPts val="80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Process:</a:t>
            </a:r>
          </a:p>
          <a:p>
            <a:pPr marL="520700" marR="0" lvl="1" indent="-177800" algn="l" rtl="0">
              <a:lnSpc>
                <a:spcPct val="90000"/>
              </a:lnSpc>
              <a:spcBef>
                <a:spcPts val="400"/>
              </a:spcBef>
              <a:spcAft>
                <a:spcPts val="0"/>
              </a:spcAft>
              <a:buClr>
                <a:schemeClr val="dk1"/>
              </a:buClr>
              <a:buSzPct val="100000"/>
              <a:buFont typeface="Arial"/>
              <a:buChar char="•"/>
            </a:pPr>
            <a:r>
              <a:rPr lang="en" sz="1800" b="0" i="0" u="none" strike="noStrike" cap="none" dirty="0">
                <a:solidFill>
                  <a:schemeClr val="dk1"/>
                </a:solidFill>
                <a:latin typeface="questrial"/>
                <a:ea typeface="Calibri"/>
                <a:cs typeface="questrial"/>
                <a:sym typeface="Calibri"/>
              </a:rPr>
              <a:t>Articulates relationships between the intervention and its intended results</a:t>
            </a:r>
          </a:p>
          <a:p>
            <a:pPr marL="177800" marR="0" lvl="0" indent="-171450" algn="l" rtl="0">
              <a:lnSpc>
                <a:spcPct val="90000"/>
              </a:lnSpc>
              <a:spcBef>
                <a:spcPts val="80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Product:</a:t>
            </a:r>
          </a:p>
          <a:p>
            <a:pPr marL="520700" marR="0" lvl="1" indent="-177800" algn="l" rtl="0">
              <a:lnSpc>
                <a:spcPct val="90000"/>
              </a:lnSpc>
              <a:spcBef>
                <a:spcPts val="400"/>
              </a:spcBef>
              <a:buClr>
                <a:schemeClr val="dk1"/>
              </a:buClr>
              <a:buSzPct val="100000"/>
              <a:buFont typeface="Arial"/>
              <a:buChar char="•"/>
            </a:pPr>
            <a:r>
              <a:rPr lang="en" sz="1800" b="0" i="0" u="none" strike="noStrike" cap="none" dirty="0">
                <a:solidFill>
                  <a:schemeClr val="dk1"/>
                </a:solidFill>
                <a:latin typeface="questrial"/>
                <a:ea typeface="Calibri"/>
                <a:cs typeface="questrial"/>
                <a:sym typeface="Calibri"/>
              </a:rPr>
              <a:t>A visual depiction showing what the program will do and what it is to accomplish</a:t>
            </a:r>
          </a:p>
        </p:txBody>
      </p:sp>
      <p:sp>
        <p:nvSpPr>
          <p:cNvPr id="415" name="Shape 415"/>
          <p:cNvSpPr txBox="1">
            <a:spLocks noGrp="1"/>
          </p:cNvSpPr>
          <p:nvPr>
            <p:ph type="ftr" idx="4294967295"/>
          </p:nvPr>
        </p:nvSpPr>
        <p:spPr>
          <a:xfrm>
            <a:off x="0" y="4767263"/>
            <a:ext cx="6007100" cy="273050"/>
          </a:xfrm>
          <a:prstGeom prst="rect">
            <a:avLst/>
          </a:prstGeom>
          <a:noFill/>
          <a:ln>
            <a:noFill/>
          </a:ln>
        </p:spPr>
        <p:txBody>
          <a:bodyPr lIns="68575" tIns="34275" rIns="68575" bIns="34275" anchor="ctr" anchorCtr="0">
            <a:noAutofit/>
          </a:bodyPr>
          <a:lstStyle/>
          <a:p>
            <a:pPr marL="0" marR="0" lvl="0" indent="0" algn="ctr" rtl="0">
              <a:spcBef>
                <a:spcPts val="0"/>
              </a:spcBef>
              <a:buSzPct val="25000"/>
              <a:buNone/>
            </a:pPr>
            <a:r>
              <a:rPr lang="en" sz="900" dirty="0">
                <a:solidFill>
                  <a:srgbClr val="888888"/>
                </a:solidFill>
                <a:latin typeface="Calibri"/>
                <a:ea typeface="Calibri"/>
                <a:cs typeface="Calibri"/>
                <a:sym typeface="Calibri"/>
              </a:rPr>
              <a:t>Designing &amp; Evaluating for Mission</a:t>
            </a:r>
          </a:p>
        </p:txBody>
      </p:sp>
      <p:sp>
        <p:nvSpPr>
          <p:cNvPr id="6" name="TextBox 5"/>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Shape 423"/>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iral"/>
                <a:ea typeface="Calibri"/>
                <a:cs typeface="questiral"/>
                <a:sym typeface="Calibri"/>
              </a:rPr>
              <a:t>Simplest Form of Logic Model:</a:t>
            </a:r>
            <a:br>
              <a:rPr lang="en" sz="3300" b="1" i="0" u="none" strike="noStrike" cap="none" dirty="0">
                <a:solidFill>
                  <a:srgbClr val="990000"/>
                </a:solidFill>
                <a:latin typeface="questiral"/>
                <a:ea typeface="Calibri"/>
                <a:cs typeface="questiral"/>
                <a:sym typeface="Calibri"/>
              </a:rPr>
            </a:br>
            <a:r>
              <a:rPr lang="en" sz="2700" b="1" i="1" u="none" strike="noStrike" cap="none" dirty="0">
                <a:solidFill>
                  <a:srgbClr val="990000"/>
                </a:solidFill>
                <a:latin typeface="questiral"/>
                <a:ea typeface="Calibri"/>
                <a:cs typeface="questiral"/>
                <a:sym typeface="Calibri"/>
              </a:rPr>
              <a:t>Chronological</a:t>
            </a:r>
          </a:p>
        </p:txBody>
      </p:sp>
      <p:sp>
        <p:nvSpPr>
          <p:cNvPr id="425" name="Shape 425"/>
          <p:cNvSpPr/>
          <p:nvPr/>
        </p:nvSpPr>
        <p:spPr>
          <a:xfrm>
            <a:off x="1200150" y="1771650"/>
            <a:ext cx="1828800" cy="1257300"/>
          </a:xfrm>
          <a:prstGeom prst="flowChartProcess">
            <a:avLst/>
          </a:prstGeom>
          <a:gradFill>
            <a:gsLst>
              <a:gs pos="0">
                <a:srgbClr val="AFAFAF"/>
              </a:gs>
              <a:gs pos="50000">
                <a:schemeClr val="accent3"/>
              </a:gs>
              <a:gs pos="100000">
                <a:srgbClr val="919191"/>
              </a:gs>
            </a:gsLst>
            <a:lin ang="5400012" scaled="0"/>
          </a:gradFill>
          <a:ln w="9525" cap="flat" cmpd="sng">
            <a:solidFill>
              <a:schemeClr val="accent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3200">
                <a:solidFill>
                  <a:schemeClr val="lt1"/>
                </a:solidFill>
                <a:latin typeface="Calibri"/>
                <a:ea typeface="Calibri"/>
                <a:cs typeface="Calibri"/>
                <a:sym typeface="Calibri"/>
              </a:rPr>
              <a:t>Activities</a:t>
            </a:r>
          </a:p>
        </p:txBody>
      </p:sp>
      <p:sp>
        <p:nvSpPr>
          <p:cNvPr id="426" name="Shape 426"/>
          <p:cNvSpPr/>
          <p:nvPr/>
        </p:nvSpPr>
        <p:spPr>
          <a:xfrm>
            <a:off x="3657600" y="1771650"/>
            <a:ext cx="1828800" cy="1257300"/>
          </a:xfrm>
          <a:prstGeom prst="flowChartProcess">
            <a:avLst/>
          </a:prstGeom>
          <a:gradFill>
            <a:gsLst>
              <a:gs pos="0">
                <a:srgbClr val="FFC647"/>
              </a:gs>
              <a:gs pos="50000">
                <a:srgbClr val="FFC600"/>
              </a:gs>
              <a:gs pos="100000">
                <a:srgbClr val="E3B400"/>
              </a:gs>
            </a:gsLst>
            <a:lin ang="5400012" scaled="0"/>
          </a:gradFill>
          <a:ln w="9525" cap="flat" cmpd="sng">
            <a:solidFill>
              <a:schemeClr val="accent4"/>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3200">
                <a:solidFill>
                  <a:schemeClr val="lt1"/>
                </a:solidFill>
                <a:latin typeface="Calibri"/>
                <a:ea typeface="Calibri"/>
                <a:cs typeface="Calibri"/>
                <a:sym typeface="Calibri"/>
              </a:rPr>
              <a:t>Outputs</a:t>
            </a:r>
          </a:p>
        </p:txBody>
      </p:sp>
      <p:sp>
        <p:nvSpPr>
          <p:cNvPr id="427" name="Shape 427"/>
          <p:cNvSpPr/>
          <p:nvPr/>
        </p:nvSpPr>
        <p:spPr>
          <a:xfrm>
            <a:off x="6115050" y="1771650"/>
            <a:ext cx="1898250" cy="1257300"/>
          </a:xfrm>
          <a:prstGeom prst="flowChartProcess">
            <a:avLst/>
          </a:prstGeom>
          <a:gradFill>
            <a:gsLst>
              <a:gs pos="0">
                <a:srgbClr val="5F82CA"/>
              </a:gs>
              <a:gs pos="50000">
                <a:srgbClr val="3C70CA"/>
              </a:gs>
              <a:gs pos="100000">
                <a:srgbClr val="2E60B9"/>
              </a:gs>
            </a:gsLst>
            <a:lin ang="5400012" scaled="0"/>
          </a:gradFill>
          <a:ln w="9525" cap="flat" cmpd="sng">
            <a:solidFill>
              <a:schemeClr val="accent5"/>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3200">
                <a:solidFill>
                  <a:schemeClr val="lt1"/>
                </a:solidFill>
                <a:latin typeface="Calibri"/>
                <a:ea typeface="Calibri"/>
                <a:cs typeface="Calibri"/>
                <a:sym typeface="Calibri"/>
              </a:rPr>
              <a:t>Outcomes</a:t>
            </a:r>
          </a:p>
        </p:txBody>
      </p:sp>
      <p:sp>
        <p:nvSpPr>
          <p:cNvPr id="428" name="Shape 428"/>
          <p:cNvSpPr/>
          <p:nvPr/>
        </p:nvSpPr>
        <p:spPr>
          <a:xfrm>
            <a:off x="3200400" y="2286000"/>
            <a:ext cx="342900" cy="400200"/>
          </a:xfrm>
          <a:prstGeom prst="rightArrow">
            <a:avLst>
              <a:gd name="adj1" fmla="val 50000"/>
              <a:gd name="adj2" fmla="val 50000"/>
            </a:avLst>
          </a:prstGeom>
          <a:gradFill>
            <a:gsLst>
              <a:gs pos="0">
                <a:srgbClr val="7FB75F"/>
              </a:gs>
              <a:gs pos="50000">
                <a:srgbClr val="6EB141"/>
              </a:gs>
              <a:gs pos="100000">
                <a:srgbClr val="5FA134"/>
              </a:gs>
            </a:gsLst>
            <a:lin ang="5400012" scaled="0"/>
          </a:gradFill>
          <a:ln w="9525" cap="flat" cmpd="sng">
            <a:solidFill>
              <a:schemeClr val="accent6"/>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29" name="Shape 429"/>
          <p:cNvSpPr/>
          <p:nvPr/>
        </p:nvSpPr>
        <p:spPr>
          <a:xfrm>
            <a:off x="5657850" y="2286000"/>
            <a:ext cx="342900" cy="400200"/>
          </a:xfrm>
          <a:prstGeom prst="rightArrow">
            <a:avLst>
              <a:gd name="adj1" fmla="val 50000"/>
              <a:gd name="adj2" fmla="val 50000"/>
            </a:avLst>
          </a:prstGeom>
          <a:gradFill>
            <a:gsLst>
              <a:gs pos="0">
                <a:srgbClr val="7FB75F"/>
              </a:gs>
              <a:gs pos="50000">
                <a:srgbClr val="6EB141"/>
              </a:gs>
              <a:gs pos="100000">
                <a:srgbClr val="5FA134"/>
              </a:gs>
            </a:gsLst>
            <a:lin ang="5400012" scaled="0"/>
          </a:gradFill>
          <a:ln w="9525" cap="flat" cmpd="sng">
            <a:solidFill>
              <a:schemeClr val="accent6"/>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30" name="Shape 430"/>
          <p:cNvSpPr txBox="1"/>
          <p:nvPr/>
        </p:nvSpPr>
        <p:spPr>
          <a:xfrm>
            <a:off x="1749997" y="3290209"/>
            <a:ext cx="7290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Arial"/>
                <a:ea typeface="Arial"/>
                <a:cs typeface="Arial"/>
                <a:sym typeface="Arial"/>
              </a:rPr>
              <a:t>What we do</a:t>
            </a:r>
          </a:p>
        </p:txBody>
      </p:sp>
      <p:sp>
        <p:nvSpPr>
          <p:cNvPr id="431" name="Shape 431"/>
          <p:cNvSpPr txBox="1"/>
          <p:nvPr/>
        </p:nvSpPr>
        <p:spPr>
          <a:xfrm>
            <a:off x="4079081" y="3300838"/>
            <a:ext cx="9858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Arial"/>
                <a:ea typeface="Arial"/>
                <a:cs typeface="Arial"/>
                <a:sym typeface="Arial"/>
              </a:rPr>
              <a:t>What happens</a:t>
            </a:r>
          </a:p>
        </p:txBody>
      </p:sp>
      <p:sp>
        <p:nvSpPr>
          <p:cNvPr id="432" name="Shape 432"/>
          <p:cNvSpPr txBox="1"/>
          <p:nvPr/>
        </p:nvSpPr>
        <p:spPr>
          <a:xfrm>
            <a:off x="6457950" y="3394473"/>
            <a:ext cx="1183800" cy="2763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Arial"/>
                <a:ea typeface="Arial"/>
                <a:cs typeface="Arial"/>
                <a:sym typeface="Arial"/>
              </a:rPr>
              <a:t>What results</a:t>
            </a:r>
          </a:p>
        </p:txBody>
      </p:sp>
      <p:grpSp>
        <p:nvGrpSpPr>
          <p:cNvPr id="433" name="Shape 433"/>
          <p:cNvGrpSpPr/>
          <p:nvPr/>
        </p:nvGrpSpPr>
        <p:grpSpPr>
          <a:xfrm>
            <a:off x="3656795" y="4009993"/>
            <a:ext cx="2343955" cy="474620"/>
            <a:chOff x="4176930" y="5056060"/>
            <a:chExt cx="3125274" cy="632827"/>
          </a:xfrm>
        </p:grpSpPr>
        <p:sp>
          <p:nvSpPr>
            <p:cNvPr id="434" name="Shape 434"/>
            <p:cNvSpPr/>
            <p:nvPr/>
          </p:nvSpPr>
          <p:spPr>
            <a:xfrm flipH="1">
              <a:off x="4176930" y="5104187"/>
              <a:ext cx="635700" cy="5847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35" name="Shape 435"/>
            <p:cNvSpPr txBox="1"/>
            <p:nvPr/>
          </p:nvSpPr>
          <p:spPr>
            <a:xfrm>
              <a:off x="4884821" y="5056060"/>
              <a:ext cx="2417383" cy="584701"/>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2400" i="1" dirty="0">
                  <a:solidFill>
                    <a:schemeClr val="dk1"/>
                  </a:solidFill>
                  <a:latin typeface="questrial"/>
                  <a:ea typeface="Calibri"/>
                  <a:cs typeface="questrial"/>
                  <a:sym typeface="Calibri"/>
                </a:rPr>
                <a:t>= If, then</a:t>
              </a:r>
            </a:p>
          </p:txBody>
        </p:sp>
      </p:grpSp>
      <p:sp>
        <p:nvSpPr>
          <p:cNvPr id="15" name="TextBox 1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a:solidFill>
                  <a:srgbClr val="990000"/>
                </a:solidFill>
                <a:latin typeface="questrial"/>
                <a:ea typeface="Calibri"/>
                <a:cs typeface="questrial"/>
                <a:sym typeface="Calibri"/>
              </a:rPr>
              <a:t>Logic Models for Beginners</a:t>
            </a:r>
          </a:p>
        </p:txBody>
      </p:sp>
      <p:sp>
        <p:nvSpPr>
          <p:cNvPr id="443" name="Shape 443"/>
          <p:cNvSpPr txBox="1">
            <a:spLocks noGrp="1"/>
          </p:cNvSpPr>
          <p:nvPr>
            <p:ph type="body" idx="1"/>
          </p:nvPr>
        </p:nvSpPr>
        <p:spPr>
          <a:prstGeom prst="rect">
            <a:avLst/>
          </a:prstGeom>
          <a:noFill/>
          <a:ln>
            <a:noFill/>
          </a:ln>
        </p:spPr>
        <p:txBody>
          <a:bodyPr lIns="68575" tIns="34275" rIns="68575" bIns="34275" anchor="t" anchorCtr="0">
            <a:noAutofit/>
          </a:bodyPr>
          <a:lstStyle/>
          <a:p>
            <a:pPr marL="177800" marR="0" lvl="0" indent="-171450" algn="l" rtl="0">
              <a:lnSpc>
                <a:spcPct val="90000"/>
              </a:lnSpc>
              <a:spcBef>
                <a:spcPts val="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p:txBody>
      </p:sp>
      <p:sp>
        <p:nvSpPr>
          <p:cNvPr id="444" name="Shape 444"/>
          <p:cNvSpPr/>
          <p:nvPr/>
        </p:nvSpPr>
        <p:spPr>
          <a:xfrm>
            <a:off x="3575519" y="2190750"/>
            <a:ext cx="1085850" cy="781050"/>
          </a:xfrm>
          <a:prstGeom prst="flowChartProcess">
            <a:avLst/>
          </a:prstGeom>
          <a:gradFill>
            <a:gsLst>
              <a:gs pos="0">
                <a:srgbClr val="FFC647"/>
              </a:gs>
              <a:gs pos="50000">
                <a:srgbClr val="FFC600"/>
              </a:gs>
              <a:gs pos="100000">
                <a:srgbClr val="E3B400"/>
              </a:gs>
            </a:gsLst>
            <a:lin ang="5400012" scaled="0"/>
          </a:gradFill>
          <a:ln w="9525" cap="flat" cmpd="sng">
            <a:solidFill>
              <a:schemeClr val="accent4"/>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a:solidFill>
                  <a:schemeClr val="lt1"/>
                </a:solidFill>
                <a:latin typeface="Calibri"/>
                <a:ea typeface="Calibri"/>
                <a:cs typeface="Calibri"/>
                <a:sym typeface="Calibri"/>
              </a:rPr>
              <a:t>Outputs</a:t>
            </a:r>
          </a:p>
        </p:txBody>
      </p:sp>
      <p:sp>
        <p:nvSpPr>
          <p:cNvPr id="445" name="Shape 445"/>
          <p:cNvSpPr/>
          <p:nvPr/>
        </p:nvSpPr>
        <p:spPr>
          <a:xfrm>
            <a:off x="5061419" y="2190750"/>
            <a:ext cx="1143000" cy="781050"/>
          </a:xfrm>
          <a:prstGeom prst="flowChartProcess">
            <a:avLst/>
          </a:prstGeom>
          <a:gradFill>
            <a:gsLst>
              <a:gs pos="0">
                <a:srgbClr val="5F82CA"/>
              </a:gs>
              <a:gs pos="50000">
                <a:srgbClr val="3C70CA"/>
              </a:gs>
              <a:gs pos="100000">
                <a:srgbClr val="2E60B9"/>
              </a:gs>
            </a:gsLst>
            <a:lin ang="5400012" scaled="0"/>
          </a:gradFill>
          <a:ln w="9525" cap="flat" cmpd="sng">
            <a:solidFill>
              <a:schemeClr val="accent5"/>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lt1"/>
                </a:solidFill>
                <a:latin typeface="Calibri"/>
                <a:ea typeface="Calibri"/>
                <a:cs typeface="Calibri"/>
                <a:sym typeface="Calibri"/>
              </a:rPr>
              <a:t>Outcomes</a:t>
            </a:r>
          </a:p>
        </p:txBody>
      </p:sp>
      <p:sp>
        <p:nvSpPr>
          <p:cNvPr id="446" name="Shape 446"/>
          <p:cNvSpPr/>
          <p:nvPr/>
        </p:nvSpPr>
        <p:spPr>
          <a:xfrm>
            <a:off x="2032469" y="2190750"/>
            <a:ext cx="1189434" cy="723900"/>
          </a:xfrm>
          <a:prstGeom prst="flowChartProcess">
            <a:avLst/>
          </a:prstGeom>
          <a:gradFill>
            <a:gsLst>
              <a:gs pos="0">
                <a:srgbClr val="AFAFAF"/>
              </a:gs>
              <a:gs pos="50000">
                <a:schemeClr val="accent3"/>
              </a:gs>
              <a:gs pos="100000">
                <a:srgbClr val="919191"/>
              </a:gs>
            </a:gsLst>
            <a:lin ang="5400012" scaled="0"/>
          </a:gradFill>
          <a:ln w="9525" cap="flat" cmpd="sng">
            <a:solidFill>
              <a:schemeClr val="accent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a:solidFill>
                  <a:schemeClr val="lt1"/>
                </a:solidFill>
                <a:latin typeface="Calibri"/>
                <a:ea typeface="Calibri"/>
                <a:cs typeface="Calibri"/>
                <a:sym typeface="Calibri"/>
              </a:rPr>
              <a:t>Activities</a:t>
            </a:r>
          </a:p>
        </p:txBody>
      </p:sp>
      <p:sp>
        <p:nvSpPr>
          <p:cNvPr id="447" name="Shape 447"/>
          <p:cNvSpPr/>
          <p:nvPr/>
        </p:nvSpPr>
        <p:spPr>
          <a:xfrm>
            <a:off x="6547318" y="2190750"/>
            <a:ext cx="1141953" cy="800100"/>
          </a:xfrm>
          <a:prstGeom prst="flowChartProcess">
            <a:avLst/>
          </a:prstGeom>
          <a:solidFill>
            <a:srgbClr val="548135"/>
          </a:solidFill>
          <a:ln w="9525" cap="flat" cmpd="sng">
            <a:solidFill>
              <a:schemeClr val="accent4"/>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a:solidFill>
                  <a:schemeClr val="lt1"/>
                </a:solidFill>
                <a:latin typeface="Calibri"/>
                <a:ea typeface="Calibri"/>
                <a:cs typeface="Calibri"/>
                <a:sym typeface="Calibri"/>
              </a:rPr>
              <a:t>Goal</a:t>
            </a:r>
          </a:p>
        </p:txBody>
      </p:sp>
      <p:sp>
        <p:nvSpPr>
          <p:cNvPr id="448" name="Shape 448"/>
          <p:cNvSpPr/>
          <p:nvPr/>
        </p:nvSpPr>
        <p:spPr>
          <a:xfrm flipH="1">
            <a:off x="1743831" y="2422545"/>
            <a:ext cx="274200" cy="3066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49" name="Shape 449"/>
          <p:cNvSpPr/>
          <p:nvPr/>
        </p:nvSpPr>
        <p:spPr>
          <a:xfrm flipH="1">
            <a:off x="3267687" y="2418441"/>
            <a:ext cx="274200" cy="3066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50" name="Shape 450"/>
          <p:cNvSpPr/>
          <p:nvPr/>
        </p:nvSpPr>
        <p:spPr>
          <a:xfrm flipH="1">
            <a:off x="4751124" y="2458546"/>
            <a:ext cx="274200" cy="3066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51" name="Shape 451"/>
          <p:cNvSpPr/>
          <p:nvPr/>
        </p:nvSpPr>
        <p:spPr>
          <a:xfrm flipH="1">
            <a:off x="6252666" y="2439496"/>
            <a:ext cx="274200" cy="3066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52" name="Shape 452"/>
          <p:cNvSpPr/>
          <p:nvPr/>
        </p:nvSpPr>
        <p:spPr>
          <a:xfrm>
            <a:off x="1179875" y="1445418"/>
            <a:ext cx="344125" cy="3480532"/>
          </a:xfrm>
          <a:prstGeom prst="flowChartProcess">
            <a:avLst/>
          </a:prstGeom>
          <a:solidFill>
            <a:schemeClr val="accent2"/>
          </a:solidFill>
          <a:ln w="12700" cap="flat" cmpd="sng">
            <a:solidFill>
              <a:srgbClr val="AC5B23"/>
            </a:solidFill>
            <a:prstDash val="solid"/>
            <a:miter/>
            <a:headEnd type="none" w="med" len="med"/>
            <a:tailEnd type="none" w="med" len="med"/>
          </a:ln>
        </p:spPr>
        <p:txBody>
          <a:bodyPr lIns="68575" tIns="34275" rIns="68575" bIns="34275" anchor="ctr" anchorCtr="0">
            <a:noAutofit/>
          </a:bodyPr>
          <a:lstStyle/>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C</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O</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N</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D</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I</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T</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I</a:t>
            </a:r>
          </a:p>
          <a:p>
            <a:pPr marL="0" marR="0" lvl="0" indent="0" algn="ctr" rtl="0">
              <a:lnSpc>
                <a:spcPct val="50000"/>
              </a:lnSpc>
              <a:spcBef>
                <a:spcPts val="800"/>
              </a:spcBef>
              <a:spcAft>
                <a:spcPts val="0"/>
              </a:spcAft>
              <a:buSzPct val="25000"/>
              <a:buNone/>
            </a:pPr>
            <a:r>
              <a:rPr lang="en" sz="1800" b="1">
                <a:solidFill>
                  <a:schemeClr val="bg1"/>
                </a:solidFill>
                <a:latin typeface="Arial"/>
                <a:ea typeface="Arial"/>
                <a:cs typeface="Arial"/>
                <a:sym typeface="Arial"/>
              </a:rPr>
              <a:t>O</a:t>
            </a:r>
          </a:p>
          <a:p>
            <a:pPr marL="0" marR="0" lvl="0" indent="0" algn="ctr" rtl="0">
              <a:lnSpc>
                <a:spcPct val="50000"/>
              </a:lnSpc>
              <a:spcBef>
                <a:spcPts val="800"/>
              </a:spcBef>
              <a:buSzPct val="25000"/>
              <a:buNone/>
            </a:pPr>
            <a:r>
              <a:rPr lang="en" sz="1800" b="1">
                <a:solidFill>
                  <a:schemeClr val="bg1"/>
                </a:solidFill>
                <a:latin typeface="Arial"/>
                <a:ea typeface="Arial"/>
                <a:cs typeface="Arial"/>
                <a:sym typeface="Arial"/>
              </a:rPr>
              <a:t>N</a:t>
            </a:r>
            <a:r>
              <a:rPr lang="en" sz="1500" b="1">
                <a:solidFill>
                  <a:schemeClr val="bg1"/>
                </a:solidFill>
                <a:latin typeface="Arial"/>
                <a:ea typeface="Arial"/>
                <a:cs typeface="Arial"/>
                <a:sym typeface="Arial"/>
              </a:rPr>
              <a:t> </a:t>
            </a:r>
          </a:p>
        </p:txBody>
      </p:sp>
      <p:sp>
        <p:nvSpPr>
          <p:cNvPr id="453" name="Shape 453"/>
          <p:cNvSpPr/>
          <p:nvPr/>
        </p:nvSpPr>
        <p:spPr>
          <a:xfrm>
            <a:off x="1990907" y="3380525"/>
            <a:ext cx="5365800" cy="705000"/>
          </a:xfrm>
          <a:prstGeom prst="rightArrow">
            <a:avLst>
              <a:gd name="adj1" fmla="val 50000"/>
              <a:gd name="adj2" fmla="val 50000"/>
            </a:avLst>
          </a:prstGeom>
          <a:gradFill>
            <a:gsLst>
              <a:gs pos="0">
                <a:srgbClr val="FFFFFF"/>
              </a:gs>
              <a:gs pos="33000">
                <a:srgbClr val="FFFFFF"/>
              </a:gs>
              <a:gs pos="100000">
                <a:srgbClr val="2E75B5"/>
              </a:gs>
            </a:gsLst>
            <a:lin ang="10800025" scaled="0"/>
          </a:gradFill>
          <a:ln w="9525" cap="flat" cmpd="sng">
            <a:solidFill>
              <a:srgbClr val="D8E2F3"/>
            </a:solidFill>
            <a:prstDash val="solid"/>
            <a:miter/>
            <a:headEnd type="none" w="med" len="med"/>
            <a:tailEnd type="none" w="med" len="med"/>
          </a:ln>
        </p:spPr>
        <p:txBody>
          <a:bodyPr lIns="68575" tIns="34275" rIns="68575" bIns="34275" anchor="ctr" anchorCtr="0">
            <a:noAutofit/>
          </a:bodyPr>
          <a:lstStyle/>
          <a:p>
            <a:pPr marL="0" marR="0" lvl="0" indent="0" algn="l" rtl="0">
              <a:spcBef>
                <a:spcPts val="0"/>
              </a:spcBef>
              <a:buSzPct val="25000"/>
              <a:buNone/>
            </a:pPr>
            <a:r>
              <a:rPr lang="en" sz="2100">
                <a:solidFill>
                  <a:schemeClr val="lt1"/>
                </a:solidFill>
                <a:latin typeface="Calibri"/>
                <a:ea typeface="Calibri"/>
                <a:cs typeface="Calibri"/>
                <a:sym typeface="Calibri"/>
              </a:rPr>
              <a:t>Direct Control</a:t>
            </a:r>
          </a:p>
        </p:txBody>
      </p:sp>
      <p:sp>
        <p:nvSpPr>
          <p:cNvPr id="15" name="TextBox 1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Shape 459"/>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200" b="1" dirty="0"/>
              <a:t>What’s so special about logic models?</a:t>
            </a:r>
          </a:p>
        </p:txBody>
      </p:sp>
      <p:sp>
        <p:nvSpPr>
          <p:cNvPr id="461" name="Shape 461"/>
          <p:cNvSpPr txBox="1">
            <a:spLocks noGrp="1"/>
          </p:cNvSpPr>
          <p:nvPr>
            <p:ph type="body" idx="1"/>
          </p:nvPr>
        </p:nvSpPr>
        <p:spPr>
          <a:prstGeom prst="rect">
            <a:avLst/>
          </a:prstGeom>
          <a:noFill/>
          <a:ln>
            <a:noFill/>
          </a:ln>
        </p:spPr>
        <p:txBody>
          <a:bodyPr lIns="68575" tIns="34275" rIns="68575" bIns="34275" anchor="t" anchorCtr="0">
            <a:noAutofit/>
          </a:bodyPr>
          <a:lstStyle/>
          <a:p>
            <a:pPr marL="177800" marR="0" lvl="0" indent="-171450" algn="l" rtl="0">
              <a:lnSpc>
                <a:spcPct val="90000"/>
              </a:lnSpc>
              <a:spcBef>
                <a:spcPts val="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a:p>
            <a:pPr marL="177800" marR="0" lvl="0" indent="-171450" algn="l" rtl="0">
              <a:lnSpc>
                <a:spcPct val="90000"/>
              </a:lnSpc>
              <a:spcBef>
                <a:spcPts val="800"/>
              </a:spcBef>
              <a:buClr>
                <a:schemeClr val="dk1"/>
              </a:buClr>
              <a:buSzPct val="100000"/>
              <a:buFont typeface="Arial"/>
              <a:buNone/>
            </a:pPr>
            <a:endParaRPr sz="2100" b="0" i="0" u="none" strike="noStrike" cap="none">
              <a:solidFill>
                <a:schemeClr val="dk1"/>
              </a:solidFill>
              <a:latin typeface="Calibri"/>
              <a:ea typeface="Calibri"/>
              <a:cs typeface="Calibri"/>
              <a:sym typeface="Calibri"/>
            </a:endParaRPr>
          </a:p>
        </p:txBody>
      </p:sp>
      <p:sp>
        <p:nvSpPr>
          <p:cNvPr id="462" name="Shape 462"/>
          <p:cNvSpPr/>
          <p:nvPr/>
        </p:nvSpPr>
        <p:spPr>
          <a:xfrm>
            <a:off x="3575519" y="2190750"/>
            <a:ext cx="1085850" cy="781050"/>
          </a:xfrm>
          <a:prstGeom prst="flowChartProcess">
            <a:avLst/>
          </a:prstGeom>
          <a:gradFill>
            <a:gsLst>
              <a:gs pos="0">
                <a:srgbClr val="FFC647"/>
              </a:gs>
              <a:gs pos="50000">
                <a:srgbClr val="FFC600"/>
              </a:gs>
              <a:gs pos="100000">
                <a:srgbClr val="E3B400"/>
              </a:gs>
            </a:gsLst>
            <a:lin ang="5400012" scaled="0"/>
          </a:gradFill>
          <a:ln w="9525" cap="flat" cmpd="sng">
            <a:solidFill>
              <a:schemeClr val="accent4"/>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a:solidFill>
                  <a:schemeClr val="lt1"/>
                </a:solidFill>
                <a:latin typeface="questrial"/>
                <a:ea typeface="Calibri"/>
                <a:cs typeface="questrial"/>
                <a:sym typeface="Calibri"/>
              </a:rPr>
              <a:t>Outputs</a:t>
            </a:r>
          </a:p>
        </p:txBody>
      </p:sp>
      <p:sp>
        <p:nvSpPr>
          <p:cNvPr id="463" name="Shape 463"/>
          <p:cNvSpPr/>
          <p:nvPr/>
        </p:nvSpPr>
        <p:spPr>
          <a:xfrm>
            <a:off x="5061419" y="2190750"/>
            <a:ext cx="1143000" cy="781050"/>
          </a:xfrm>
          <a:prstGeom prst="flowChartProcess">
            <a:avLst/>
          </a:prstGeom>
          <a:gradFill>
            <a:gsLst>
              <a:gs pos="0">
                <a:srgbClr val="5F82CA"/>
              </a:gs>
              <a:gs pos="50000">
                <a:srgbClr val="3C70CA"/>
              </a:gs>
              <a:gs pos="100000">
                <a:srgbClr val="2E60B9"/>
              </a:gs>
            </a:gsLst>
            <a:lin ang="5400012" scaled="0"/>
          </a:gradFill>
          <a:ln w="9525" cap="flat" cmpd="sng">
            <a:solidFill>
              <a:schemeClr val="accent5"/>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lt1"/>
                </a:solidFill>
                <a:latin typeface="questrial"/>
                <a:ea typeface="Calibri"/>
                <a:cs typeface="questrial"/>
                <a:sym typeface="Calibri"/>
              </a:rPr>
              <a:t>Outcomes</a:t>
            </a:r>
          </a:p>
        </p:txBody>
      </p:sp>
      <p:sp>
        <p:nvSpPr>
          <p:cNvPr id="464" name="Shape 464"/>
          <p:cNvSpPr/>
          <p:nvPr/>
        </p:nvSpPr>
        <p:spPr>
          <a:xfrm>
            <a:off x="2032469" y="2190750"/>
            <a:ext cx="1189434" cy="723900"/>
          </a:xfrm>
          <a:prstGeom prst="flowChartProcess">
            <a:avLst/>
          </a:prstGeom>
          <a:gradFill>
            <a:gsLst>
              <a:gs pos="0">
                <a:srgbClr val="AFAFAF"/>
              </a:gs>
              <a:gs pos="50000">
                <a:schemeClr val="accent3"/>
              </a:gs>
              <a:gs pos="100000">
                <a:srgbClr val="919191"/>
              </a:gs>
            </a:gsLst>
            <a:lin ang="5400012" scaled="0"/>
          </a:gradFill>
          <a:ln w="9525" cap="flat" cmpd="sng">
            <a:solidFill>
              <a:schemeClr val="accent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dirty="0">
                <a:solidFill>
                  <a:schemeClr val="lt1"/>
                </a:solidFill>
                <a:latin typeface="questrial"/>
                <a:ea typeface="Calibri"/>
                <a:cs typeface="questrial"/>
                <a:sym typeface="Calibri"/>
              </a:rPr>
              <a:t>Activities</a:t>
            </a:r>
          </a:p>
        </p:txBody>
      </p:sp>
      <p:sp>
        <p:nvSpPr>
          <p:cNvPr id="465" name="Shape 465"/>
          <p:cNvSpPr/>
          <p:nvPr/>
        </p:nvSpPr>
        <p:spPr>
          <a:xfrm>
            <a:off x="6547318" y="2190750"/>
            <a:ext cx="1141953" cy="800100"/>
          </a:xfrm>
          <a:prstGeom prst="flowChartProcess">
            <a:avLst/>
          </a:prstGeom>
          <a:solidFill>
            <a:srgbClr val="548135"/>
          </a:solidFill>
          <a:ln w="9525" cap="flat" cmpd="sng">
            <a:solidFill>
              <a:schemeClr val="accent4"/>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2000">
                <a:solidFill>
                  <a:schemeClr val="lt1"/>
                </a:solidFill>
                <a:latin typeface="questrial"/>
                <a:ea typeface="Calibri"/>
                <a:cs typeface="questrial"/>
                <a:sym typeface="Calibri"/>
              </a:rPr>
              <a:t>Goal</a:t>
            </a:r>
          </a:p>
        </p:txBody>
      </p:sp>
      <p:sp>
        <p:nvSpPr>
          <p:cNvPr id="466" name="Shape 466"/>
          <p:cNvSpPr/>
          <p:nvPr/>
        </p:nvSpPr>
        <p:spPr>
          <a:xfrm>
            <a:off x="1179875" y="1788480"/>
            <a:ext cx="344125" cy="3137470"/>
          </a:xfrm>
          <a:prstGeom prst="flowChartProcess">
            <a:avLst/>
          </a:prstGeom>
          <a:solidFill>
            <a:schemeClr val="accent2"/>
          </a:solidFill>
          <a:ln w="12700" cap="flat" cmpd="sng">
            <a:solidFill>
              <a:srgbClr val="AC5B23"/>
            </a:solidFill>
            <a:prstDash val="solid"/>
            <a:miter/>
            <a:headEnd type="none" w="med" len="med"/>
            <a:tailEnd type="none" w="med" len="med"/>
          </a:ln>
        </p:spPr>
        <p:txBody>
          <a:bodyPr lIns="68575" tIns="34275" rIns="68575" bIns="34275" anchor="ctr" anchorCtr="0">
            <a:noAutofit/>
          </a:bodyPr>
          <a:lstStyle/>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C</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O</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N</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D</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I</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T</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I</a:t>
            </a:r>
          </a:p>
          <a:p>
            <a:pPr marL="0" marR="0" lvl="0" indent="0" algn="ctr" rtl="0">
              <a:lnSpc>
                <a:spcPct val="50000"/>
              </a:lnSpc>
              <a:spcBef>
                <a:spcPts val="800"/>
              </a:spcBef>
              <a:spcAft>
                <a:spcPts val="0"/>
              </a:spcAft>
              <a:buSzPct val="25000"/>
              <a:buNone/>
            </a:pPr>
            <a:r>
              <a:rPr lang="en" sz="1800" b="1">
                <a:solidFill>
                  <a:srgbClr val="FFFFFF"/>
                </a:solidFill>
                <a:latin typeface="Arial"/>
                <a:ea typeface="Arial"/>
                <a:cs typeface="Arial"/>
                <a:sym typeface="Arial"/>
              </a:rPr>
              <a:t>O</a:t>
            </a:r>
          </a:p>
          <a:p>
            <a:pPr marL="0" marR="0" lvl="0" indent="0" algn="ctr" rtl="0">
              <a:lnSpc>
                <a:spcPct val="50000"/>
              </a:lnSpc>
              <a:spcBef>
                <a:spcPts val="800"/>
              </a:spcBef>
              <a:buSzPct val="25000"/>
              <a:buNone/>
            </a:pPr>
            <a:r>
              <a:rPr lang="en" sz="1800" b="1">
                <a:solidFill>
                  <a:srgbClr val="FFFFFF"/>
                </a:solidFill>
                <a:latin typeface="Arial"/>
                <a:ea typeface="Arial"/>
                <a:cs typeface="Arial"/>
                <a:sym typeface="Arial"/>
              </a:rPr>
              <a:t>N</a:t>
            </a:r>
            <a:r>
              <a:rPr lang="en" sz="1500" b="1">
                <a:solidFill>
                  <a:srgbClr val="FFFFFF"/>
                </a:solidFill>
                <a:latin typeface="Arial"/>
                <a:ea typeface="Arial"/>
                <a:cs typeface="Arial"/>
                <a:sym typeface="Arial"/>
              </a:rPr>
              <a:t> </a:t>
            </a:r>
          </a:p>
        </p:txBody>
      </p:sp>
      <p:sp>
        <p:nvSpPr>
          <p:cNvPr id="467" name="Shape 467"/>
          <p:cNvSpPr txBox="1"/>
          <p:nvPr/>
        </p:nvSpPr>
        <p:spPr>
          <a:xfrm>
            <a:off x="2032475" y="3233375"/>
            <a:ext cx="5643900" cy="1533900"/>
          </a:xfrm>
          <a:prstGeom prst="rect">
            <a:avLst/>
          </a:prstGeom>
          <a:noFill/>
          <a:ln>
            <a:noFill/>
          </a:ln>
        </p:spPr>
        <p:txBody>
          <a:bodyPr lIns="91425" tIns="91425" rIns="91425" bIns="91425" anchor="ctr" anchorCtr="0">
            <a:noAutofit/>
          </a:bodyPr>
          <a:lstStyle/>
          <a:p>
            <a:pPr marL="177800" lvl="0" indent="-171450" rtl="0">
              <a:lnSpc>
                <a:spcPct val="90000"/>
              </a:lnSpc>
              <a:spcBef>
                <a:spcPts val="800"/>
              </a:spcBef>
              <a:buClr>
                <a:schemeClr val="dk1"/>
              </a:buClr>
              <a:buSzPct val="100000"/>
              <a:buChar char="•"/>
            </a:pPr>
            <a:r>
              <a:rPr lang="en" sz="2100" dirty="0">
                <a:solidFill>
                  <a:schemeClr val="dk1"/>
                </a:solidFill>
                <a:latin typeface="questrial"/>
                <a:ea typeface="Calibri"/>
                <a:cs typeface="questrial"/>
                <a:sym typeface="Calibri"/>
              </a:rPr>
              <a:t>Design order: </a:t>
            </a:r>
            <a:r>
              <a:rPr lang="en" sz="2100" b="1" dirty="0">
                <a:solidFill>
                  <a:schemeClr val="dk1"/>
                </a:solidFill>
                <a:latin typeface="questrial"/>
                <a:ea typeface="Calibri"/>
                <a:cs typeface="questrial"/>
                <a:sym typeface="Calibri"/>
              </a:rPr>
              <a:t>BACKWARDS</a:t>
            </a:r>
          </a:p>
          <a:p>
            <a:pPr marL="177800" lvl="0" indent="-171450" rtl="0">
              <a:lnSpc>
                <a:spcPct val="90000"/>
              </a:lnSpc>
              <a:spcBef>
                <a:spcPts val="800"/>
              </a:spcBef>
              <a:buClr>
                <a:schemeClr val="dk1"/>
              </a:buClr>
              <a:buSzPct val="100000"/>
              <a:buChar char="•"/>
            </a:pPr>
            <a:r>
              <a:rPr lang="en" sz="2100" dirty="0">
                <a:solidFill>
                  <a:schemeClr val="dk1"/>
                </a:solidFill>
                <a:latin typeface="questrial"/>
                <a:ea typeface="Calibri"/>
                <a:cs typeface="questrial"/>
                <a:sym typeface="Calibri"/>
              </a:rPr>
              <a:t>Look at our work from a new perspective</a:t>
            </a:r>
          </a:p>
        </p:txBody>
      </p:sp>
      <p:sp>
        <p:nvSpPr>
          <p:cNvPr id="468" name="Shape 468"/>
          <p:cNvSpPr/>
          <p:nvPr/>
        </p:nvSpPr>
        <p:spPr>
          <a:xfrm>
            <a:off x="1600200" y="3105150"/>
            <a:ext cx="5403300" cy="555000"/>
          </a:xfrm>
          <a:prstGeom prst="curvedUpArrow">
            <a:avLst>
              <a:gd name="adj1" fmla="val 25000"/>
              <a:gd name="adj2" fmla="val 50000"/>
              <a:gd name="adj3" fmla="val 25000"/>
            </a:avLst>
          </a:prstGeom>
          <a:solidFill>
            <a:srgbClr val="92D050"/>
          </a:solidFill>
          <a:ln w="12700" cap="flat" cmpd="sng">
            <a:solidFill>
              <a:srgbClr val="42719B"/>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dk1"/>
              </a:solidFill>
              <a:latin typeface="Calibri"/>
              <a:ea typeface="Calibri"/>
              <a:cs typeface="Calibri"/>
              <a:sym typeface="Calibri"/>
            </a:endParaRPr>
          </a:p>
        </p:txBody>
      </p:sp>
      <p:sp>
        <p:nvSpPr>
          <p:cNvPr id="469" name="Shape 469"/>
          <p:cNvSpPr/>
          <p:nvPr/>
        </p:nvSpPr>
        <p:spPr>
          <a:xfrm>
            <a:off x="6487715" y="2032461"/>
            <a:ext cx="1234200" cy="1028700"/>
          </a:xfrm>
          <a:prstGeom prst="ellipse">
            <a:avLst/>
          </a:prstGeom>
          <a:noFill/>
          <a:ln w="76200" cap="flat" cmpd="sng">
            <a:solidFill>
              <a:srgbClr val="C000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4100" b="1">
              <a:solidFill>
                <a:schemeClr val="lt1"/>
              </a:solidFill>
              <a:latin typeface="Calibri"/>
              <a:ea typeface="Calibri"/>
              <a:cs typeface="Calibri"/>
              <a:sym typeface="Calibri"/>
            </a:endParaRPr>
          </a:p>
        </p:txBody>
      </p:sp>
      <p:sp>
        <p:nvSpPr>
          <p:cNvPr id="470" name="Shape 470"/>
          <p:cNvSpPr/>
          <p:nvPr/>
        </p:nvSpPr>
        <p:spPr>
          <a:xfrm>
            <a:off x="6218885" y="2418032"/>
            <a:ext cx="313800" cy="2694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71" name="Shape 471"/>
          <p:cNvSpPr/>
          <p:nvPr/>
        </p:nvSpPr>
        <p:spPr>
          <a:xfrm>
            <a:off x="3228975" y="2395570"/>
            <a:ext cx="313800" cy="2694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72" name="Shape 472"/>
          <p:cNvSpPr/>
          <p:nvPr/>
        </p:nvSpPr>
        <p:spPr>
          <a:xfrm>
            <a:off x="4714875" y="2418032"/>
            <a:ext cx="313800" cy="2694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16" name="TextBox 15"/>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Shape 478"/>
          <p:cNvSpPr txBox="1">
            <a:spLocks noGrp="1"/>
          </p:cNvSpPr>
          <p:nvPr>
            <p:ph type="title"/>
          </p:nvPr>
        </p:nvSpPr>
        <p:spPr>
          <a:xfrm>
            <a:off x="0" y="372500"/>
            <a:ext cx="8547201" cy="733499"/>
          </a:xfrm>
          <a:prstGeom prst="rect">
            <a:avLst/>
          </a:prstGeom>
          <a:noFill/>
          <a:ln>
            <a:noFill/>
          </a:ln>
        </p:spPr>
        <p:txBody>
          <a:bodyPr lIns="68575" tIns="34275" rIns="68575" bIns="34275" anchor="ctr" anchorCtr="0">
            <a:noAutofit/>
          </a:bodyPr>
          <a:lstStyle/>
          <a:p>
            <a:pPr marL="457200" marR="0" lvl="0" indent="457200" algn="l" rtl="0">
              <a:lnSpc>
                <a:spcPct val="90000"/>
              </a:lnSpc>
              <a:spcBef>
                <a:spcPts val="0"/>
              </a:spcBef>
              <a:buClr>
                <a:schemeClr val="dk1"/>
              </a:buClr>
              <a:buSzPct val="25000"/>
              <a:buFont typeface="Calibri"/>
              <a:buNone/>
            </a:pPr>
            <a:r>
              <a:rPr lang="en" sz="3300" b="1" i="0" u="none" strike="noStrike" cap="none" dirty="0">
                <a:latin typeface="questrial"/>
                <a:ea typeface="Calibri"/>
                <a:cs typeface="questrial"/>
                <a:sym typeface="Calibri"/>
              </a:rPr>
              <a:t>Everyday </a:t>
            </a:r>
            <a:r>
              <a:rPr lang="en" sz="3300" b="1" i="0" u="none" strike="noStrike" cap="none" dirty="0" smtClean="0">
                <a:latin typeface="questrial"/>
                <a:ea typeface="Calibri"/>
                <a:cs typeface="questrial"/>
                <a:sym typeface="Calibri"/>
              </a:rPr>
              <a:t>Example</a:t>
            </a:r>
            <a:endParaRPr lang="en" sz="3300" b="1" i="0" u="none" strike="noStrike" cap="none" dirty="0">
              <a:latin typeface="questrial"/>
              <a:ea typeface="Calibri"/>
              <a:cs typeface="questrial"/>
              <a:sym typeface="Calibri"/>
            </a:endParaRPr>
          </a:p>
        </p:txBody>
      </p:sp>
      <p:sp>
        <p:nvSpPr>
          <p:cNvPr id="480" name="Shape 480"/>
          <p:cNvSpPr/>
          <p:nvPr/>
        </p:nvSpPr>
        <p:spPr>
          <a:xfrm>
            <a:off x="748150" y="1270080"/>
            <a:ext cx="457200" cy="2158920"/>
          </a:xfrm>
          <a:prstGeom prst="flowChartProcess">
            <a:avLst/>
          </a:prstGeom>
          <a:solidFill>
            <a:schemeClr val="accent2"/>
          </a:solidFill>
          <a:ln w="12700" cap="flat" cmpd="sng">
            <a:solidFill>
              <a:srgbClr val="AC5B23"/>
            </a:solidFill>
            <a:prstDash val="solid"/>
            <a:miter/>
            <a:headEnd type="none" w="med" len="med"/>
            <a:tailEnd type="none" w="med" len="med"/>
          </a:ln>
        </p:spPr>
        <p:txBody>
          <a:bodyPr lIns="68575" tIns="34275" rIns="68575" bIns="34275" anchor="ctr" anchorCtr="0">
            <a:noAutofit/>
          </a:bodyPr>
          <a:lstStyle/>
          <a:p>
            <a:pPr marL="0" marR="0" lvl="0" indent="0" algn="ctr" rtl="0">
              <a:lnSpc>
                <a:spcPct val="50000"/>
              </a:lnSpc>
              <a:spcBef>
                <a:spcPts val="0"/>
              </a:spcBef>
              <a:spcAft>
                <a:spcPts val="0"/>
              </a:spcAft>
              <a:buNone/>
            </a:pPr>
            <a:endParaRPr b="1" dirty="0">
              <a:solidFill>
                <a:srgbClr val="FFFFFF"/>
              </a:solidFill>
              <a:latin typeface="questrial"/>
              <a:cs typeface="questrial"/>
              <a:sym typeface="Arial"/>
            </a:endParaRP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H</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E</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A</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D</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A</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C</a:t>
            </a:r>
          </a:p>
          <a:p>
            <a:pPr marL="0" marR="0" lvl="0" indent="0" algn="ctr" rtl="0">
              <a:lnSpc>
                <a:spcPct val="50000"/>
              </a:lnSpc>
              <a:spcBef>
                <a:spcPts val="800"/>
              </a:spcBef>
              <a:spcAft>
                <a:spcPts val="0"/>
              </a:spcAft>
              <a:buNone/>
            </a:pPr>
            <a:r>
              <a:rPr lang="en" b="1" dirty="0">
                <a:solidFill>
                  <a:srgbClr val="FFFFFF"/>
                </a:solidFill>
                <a:latin typeface="questrial"/>
                <a:cs typeface="questrial"/>
                <a:sym typeface="Arial"/>
              </a:rPr>
              <a:t>H</a:t>
            </a:r>
          </a:p>
          <a:p>
            <a:pPr marL="0" marR="0" lvl="0" indent="0" algn="ctr" rtl="0">
              <a:lnSpc>
                <a:spcPct val="50000"/>
              </a:lnSpc>
              <a:spcBef>
                <a:spcPts val="800"/>
              </a:spcBef>
              <a:buNone/>
            </a:pPr>
            <a:r>
              <a:rPr lang="en" b="1" dirty="0">
                <a:solidFill>
                  <a:srgbClr val="FFFFFF"/>
                </a:solidFill>
                <a:latin typeface="questrial"/>
                <a:cs typeface="questrial"/>
                <a:sym typeface="Arial"/>
              </a:rPr>
              <a:t>E</a:t>
            </a:r>
          </a:p>
          <a:p>
            <a:pPr marL="0" marR="0" lvl="0" indent="0" algn="ctr" rtl="0">
              <a:spcBef>
                <a:spcPts val="0"/>
              </a:spcBef>
              <a:buNone/>
            </a:pPr>
            <a:endParaRPr dirty="0">
              <a:solidFill>
                <a:srgbClr val="FFFFFF"/>
              </a:solidFill>
              <a:latin typeface="questrial"/>
              <a:ea typeface="Calibri"/>
              <a:cs typeface="questrial"/>
              <a:sym typeface="Calibri"/>
            </a:endParaRPr>
          </a:p>
        </p:txBody>
      </p:sp>
      <p:sp>
        <p:nvSpPr>
          <p:cNvPr id="481" name="Shape 481"/>
          <p:cNvSpPr/>
          <p:nvPr/>
        </p:nvSpPr>
        <p:spPr>
          <a:xfrm>
            <a:off x="1833998" y="1943100"/>
            <a:ext cx="1143000" cy="1314450"/>
          </a:xfrm>
          <a:prstGeom prst="flowChartProcess">
            <a:avLst/>
          </a:prstGeom>
          <a:solidFill>
            <a:schemeClr val="accent3"/>
          </a:solidFill>
          <a:ln w="12700" cap="flat" cmpd="sng">
            <a:solidFill>
              <a:srgbClr val="787878"/>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dirty="0">
                <a:solidFill>
                  <a:schemeClr val="dk1"/>
                </a:solidFill>
                <a:latin typeface="questrial"/>
                <a:ea typeface="Calibri"/>
                <a:cs typeface="questrial"/>
                <a:sym typeface="Calibri"/>
              </a:rPr>
              <a:t>Take aspirin</a:t>
            </a:r>
          </a:p>
        </p:txBody>
      </p:sp>
      <p:sp>
        <p:nvSpPr>
          <p:cNvPr id="482" name="Shape 482"/>
          <p:cNvSpPr/>
          <p:nvPr/>
        </p:nvSpPr>
        <p:spPr>
          <a:xfrm>
            <a:off x="3605648" y="1943100"/>
            <a:ext cx="1143000" cy="1314450"/>
          </a:xfrm>
          <a:prstGeom prst="flowChartProcess">
            <a:avLst/>
          </a:prstGeom>
          <a:solidFill>
            <a:schemeClr val="accent4"/>
          </a:solidFill>
          <a:ln w="12700" cap="flat" cmpd="sng">
            <a:solidFill>
              <a:srgbClr val="BA8C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Increase aspirin in blood stream</a:t>
            </a:r>
          </a:p>
        </p:txBody>
      </p:sp>
      <p:sp>
        <p:nvSpPr>
          <p:cNvPr id="483" name="Shape 483"/>
          <p:cNvSpPr/>
          <p:nvPr/>
        </p:nvSpPr>
        <p:spPr>
          <a:xfrm>
            <a:off x="5434448" y="1943100"/>
            <a:ext cx="1143000" cy="1314450"/>
          </a:xfrm>
          <a:prstGeom prst="flowChartProcess">
            <a:avLst/>
          </a:prstGeom>
          <a:solidFill>
            <a:schemeClr val="accent5"/>
          </a:solidFill>
          <a:ln w="12700" cap="flat" cmpd="sng">
            <a:solidFill>
              <a:srgbClr val="31538F"/>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Decrease pain in head</a:t>
            </a:r>
          </a:p>
        </p:txBody>
      </p:sp>
      <p:pic>
        <p:nvPicPr>
          <p:cNvPr id="484" name="Shape 484" descr="j0281053"/>
          <p:cNvPicPr preferRelativeResize="0"/>
          <p:nvPr/>
        </p:nvPicPr>
        <p:blipFill rotWithShape="1">
          <a:blip r:embed="rId3">
            <a:alphaModFix/>
          </a:blip>
          <a:srcRect/>
          <a:stretch/>
        </p:blipFill>
        <p:spPr>
          <a:xfrm>
            <a:off x="6115050" y="408384"/>
            <a:ext cx="1542900" cy="1298999"/>
          </a:xfrm>
          <a:prstGeom prst="rect">
            <a:avLst/>
          </a:prstGeom>
          <a:noFill/>
          <a:ln>
            <a:noFill/>
          </a:ln>
        </p:spPr>
      </p:pic>
      <p:sp>
        <p:nvSpPr>
          <p:cNvPr id="485" name="Shape 485"/>
          <p:cNvSpPr/>
          <p:nvPr/>
        </p:nvSpPr>
        <p:spPr>
          <a:xfrm>
            <a:off x="3091298" y="2400300"/>
            <a:ext cx="400200" cy="342900"/>
          </a:xfrm>
          <a:prstGeom prst="righ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86" name="Shape 486"/>
          <p:cNvSpPr/>
          <p:nvPr/>
        </p:nvSpPr>
        <p:spPr>
          <a:xfrm>
            <a:off x="4920098" y="2400300"/>
            <a:ext cx="400200" cy="342900"/>
          </a:xfrm>
          <a:prstGeom prst="righ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487" name="Shape 487"/>
          <p:cNvSpPr txBox="1"/>
          <p:nvPr/>
        </p:nvSpPr>
        <p:spPr>
          <a:xfrm>
            <a:off x="519548" y="3771900"/>
            <a:ext cx="9717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Condition</a:t>
            </a:r>
          </a:p>
        </p:txBody>
      </p:sp>
      <p:sp>
        <p:nvSpPr>
          <p:cNvPr id="488" name="Shape 488"/>
          <p:cNvSpPr txBox="1"/>
          <p:nvPr/>
        </p:nvSpPr>
        <p:spPr>
          <a:xfrm>
            <a:off x="1948298" y="3780650"/>
            <a:ext cx="9144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Activities </a:t>
            </a:r>
          </a:p>
        </p:txBody>
      </p:sp>
      <p:sp>
        <p:nvSpPr>
          <p:cNvPr id="489" name="Shape 489"/>
          <p:cNvSpPr txBox="1"/>
          <p:nvPr/>
        </p:nvSpPr>
        <p:spPr>
          <a:xfrm>
            <a:off x="3662798" y="3780650"/>
            <a:ext cx="9144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Outputs </a:t>
            </a:r>
          </a:p>
        </p:txBody>
      </p:sp>
      <p:sp>
        <p:nvSpPr>
          <p:cNvPr id="490" name="Shape 490"/>
          <p:cNvSpPr txBox="1"/>
          <p:nvPr/>
        </p:nvSpPr>
        <p:spPr>
          <a:xfrm>
            <a:off x="5605898" y="3771900"/>
            <a:ext cx="10122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Outcomes</a:t>
            </a:r>
          </a:p>
        </p:txBody>
      </p:sp>
      <p:cxnSp>
        <p:nvCxnSpPr>
          <p:cNvPr id="491" name="Shape 491"/>
          <p:cNvCxnSpPr/>
          <p:nvPr/>
        </p:nvCxnSpPr>
        <p:spPr>
          <a:xfrm rot="10800000">
            <a:off x="976748" y="3486150"/>
            <a:ext cx="0" cy="228600"/>
          </a:xfrm>
          <a:prstGeom prst="straightConnector1">
            <a:avLst/>
          </a:prstGeom>
          <a:noFill/>
          <a:ln w="28575" cap="flat" cmpd="sng">
            <a:solidFill>
              <a:schemeClr val="dk1"/>
            </a:solidFill>
            <a:prstDash val="solid"/>
            <a:miter/>
            <a:headEnd type="none" w="med" len="med"/>
            <a:tailEnd type="stealth" w="lg" len="lg"/>
          </a:ln>
        </p:spPr>
      </p:cxnSp>
      <p:cxnSp>
        <p:nvCxnSpPr>
          <p:cNvPr id="492" name="Shape 492"/>
          <p:cNvCxnSpPr/>
          <p:nvPr/>
        </p:nvCxnSpPr>
        <p:spPr>
          <a:xfrm rot="10800000">
            <a:off x="2405498" y="3486150"/>
            <a:ext cx="0" cy="228600"/>
          </a:xfrm>
          <a:prstGeom prst="straightConnector1">
            <a:avLst/>
          </a:prstGeom>
          <a:noFill/>
          <a:ln w="28575" cap="flat" cmpd="sng">
            <a:solidFill>
              <a:schemeClr val="dk1"/>
            </a:solidFill>
            <a:prstDash val="solid"/>
            <a:miter/>
            <a:headEnd type="none" w="med" len="med"/>
            <a:tailEnd type="stealth" w="lg" len="lg"/>
          </a:ln>
        </p:spPr>
      </p:cxnSp>
      <p:cxnSp>
        <p:nvCxnSpPr>
          <p:cNvPr id="493" name="Shape 493"/>
          <p:cNvCxnSpPr/>
          <p:nvPr/>
        </p:nvCxnSpPr>
        <p:spPr>
          <a:xfrm rot="10800000">
            <a:off x="4062848" y="3486150"/>
            <a:ext cx="0" cy="228600"/>
          </a:xfrm>
          <a:prstGeom prst="straightConnector1">
            <a:avLst/>
          </a:prstGeom>
          <a:noFill/>
          <a:ln w="28575" cap="flat" cmpd="sng">
            <a:solidFill>
              <a:schemeClr val="dk1"/>
            </a:solidFill>
            <a:prstDash val="solid"/>
            <a:miter/>
            <a:headEnd type="none" w="med" len="med"/>
            <a:tailEnd type="stealth" w="lg" len="lg"/>
          </a:ln>
        </p:spPr>
      </p:cxnSp>
      <p:cxnSp>
        <p:nvCxnSpPr>
          <p:cNvPr id="494" name="Shape 494"/>
          <p:cNvCxnSpPr/>
          <p:nvPr/>
        </p:nvCxnSpPr>
        <p:spPr>
          <a:xfrm rot="10800000">
            <a:off x="6042316" y="3486150"/>
            <a:ext cx="0" cy="228600"/>
          </a:xfrm>
          <a:prstGeom prst="straightConnector1">
            <a:avLst/>
          </a:prstGeom>
          <a:noFill/>
          <a:ln w="28575" cap="flat" cmpd="sng">
            <a:solidFill>
              <a:schemeClr val="dk1"/>
            </a:solidFill>
            <a:prstDash val="solid"/>
            <a:miter/>
            <a:headEnd type="none" w="med" len="med"/>
            <a:tailEnd type="stealth" w="lg" len="lg"/>
          </a:ln>
        </p:spPr>
      </p:cxnSp>
      <p:sp>
        <p:nvSpPr>
          <p:cNvPr id="495" name="Shape 495"/>
          <p:cNvSpPr txBox="1"/>
          <p:nvPr/>
        </p:nvSpPr>
        <p:spPr>
          <a:xfrm>
            <a:off x="462398" y="4171950"/>
            <a:ext cx="931200" cy="6930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dirty="0">
                <a:solidFill>
                  <a:schemeClr val="accent2"/>
                </a:solidFill>
                <a:latin typeface="questrial"/>
                <a:ea typeface="Arial"/>
                <a:cs typeface="questrial"/>
                <a:sym typeface="Arial"/>
              </a:rPr>
              <a:t>What we seek to improve</a:t>
            </a:r>
          </a:p>
        </p:txBody>
      </p:sp>
      <p:sp>
        <p:nvSpPr>
          <p:cNvPr id="496" name="Shape 496"/>
          <p:cNvSpPr txBox="1"/>
          <p:nvPr/>
        </p:nvSpPr>
        <p:spPr>
          <a:xfrm>
            <a:off x="2005448" y="4171950"/>
            <a:ext cx="7290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we do</a:t>
            </a:r>
          </a:p>
        </p:txBody>
      </p:sp>
      <p:sp>
        <p:nvSpPr>
          <p:cNvPr id="497" name="Shape 497"/>
          <p:cNvSpPr txBox="1"/>
          <p:nvPr/>
        </p:nvSpPr>
        <p:spPr>
          <a:xfrm>
            <a:off x="3548498" y="4258865"/>
            <a:ext cx="9858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happens</a:t>
            </a:r>
          </a:p>
        </p:txBody>
      </p:sp>
      <p:sp>
        <p:nvSpPr>
          <p:cNvPr id="498" name="Shape 498"/>
          <p:cNvSpPr txBox="1"/>
          <p:nvPr/>
        </p:nvSpPr>
        <p:spPr>
          <a:xfrm>
            <a:off x="5434448" y="4286250"/>
            <a:ext cx="1183800" cy="2763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results</a:t>
            </a:r>
          </a:p>
        </p:txBody>
      </p:sp>
      <p:sp>
        <p:nvSpPr>
          <p:cNvPr id="499" name="Shape 499"/>
          <p:cNvSpPr/>
          <p:nvPr/>
        </p:nvSpPr>
        <p:spPr>
          <a:xfrm>
            <a:off x="7377543" y="1995054"/>
            <a:ext cx="1020127" cy="1314450"/>
          </a:xfrm>
          <a:prstGeom prst="flowChartProcess">
            <a:avLst/>
          </a:prstGeom>
          <a:solidFill>
            <a:srgbClr val="548135"/>
          </a:solidFill>
          <a:ln w="12700" cap="flat" cmpd="sng">
            <a:solidFill>
              <a:srgbClr val="BA8C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Feel better!</a:t>
            </a:r>
          </a:p>
        </p:txBody>
      </p:sp>
      <p:sp>
        <p:nvSpPr>
          <p:cNvPr id="500" name="Shape 500"/>
          <p:cNvSpPr/>
          <p:nvPr/>
        </p:nvSpPr>
        <p:spPr>
          <a:xfrm>
            <a:off x="6800851" y="2431473"/>
            <a:ext cx="400200" cy="342900"/>
          </a:xfrm>
          <a:prstGeom prst="righ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501" name="Shape 501"/>
          <p:cNvSpPr txBox="1"/>
          <p:nvPr/>
        </p:nvSpPr>
        <p:spPr>
          <a:xfrm>
            <a:off x="7393130" y="3808268"/>
            <a:ext cx="971700" cy="3003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500">
                <a:solidFill>
                  <a:schemeClr val="dk1"/>
                </a:solidFill>
                <a:latin typeface="questrial"/>
                <a:ea typeface="Calibri"/>
                <a:cs typeface="questrial"/>
                <a:sym typeface="Calibri"/>
              </a:rPr>
              <a:t>Goal</a:t>
            </a:r>
          </a:p>
        </p:txBody>
      </p:sp>
      <p:sp>
        <p:nvSpPr>
          <p:cNvPr id="502" name="Shape 502"/>
          <p:cNvSpPr txBox="1"/>
          <p:nvPr/>
        </p:nvSpPr>
        <p:spPr>
          <a:xfrm>
            <a:off x="7433612" y="4174933"/>
            <a:ext cx="931200" cy="6924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The Whole Point</a:t>
            </a:r>
          </a:p>
        </p:txBody>
      </p:sp>
      <p:cxnSp>
        <p:nvCxnSpPr>
          <p:cNvPr id="503" name="Shape 503"/>
          <p:cNvCxnSpPr/>
          <p:nvPr/>
        </p:nvCxnSpPr>
        <p:spPr>
          <a:xfrm rot="10800000">
            <a:off x="7871115" y="3486150"/>
            <a:ext cx="0" cy="228600"/>
          </a:xfrm>
          <a:prstGeom prst="straightConnector1">
            <a:avLst/>
          </a:prstGeom>
          <a:noFill/>
          <a:ln w="28575" cap="flat" cmpd="sng">
            <a:solidFill>
              <a:schemeClr val="dk1"/>
            </a:solidFill>
            <a:prstDash val="solid"/>
            <a:miter/>
            <a:headEnd type="none" w="med" len="med"/>
            <a:tailEnd type="stealth" w="lg" len="lg"/>
          </a:ln>
        </p:spPr>
      </p:cxnSp>
      <p:sp>
        <p:nvSpPr>
          <p:cNvPr id="28" name="TextBox 27"/>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Shape 509"/>
          <p:cNvSpPr txBox="1">
            <a:spLocks noGrp="1"/>
          </p:cNvSpPr>
          <p:nvPr>
            <p:ph type="title"/>
          </p:nvPr>
        </p:nvSpPr>
        <p:spPr>
          <a:prstGeom prst="rect">
            <a:avLst/>
          </a:prstGeom>
          <a:noFill/>
          <a:ln>
            <a:noFill/>
          </a:ln>
        </p:spPr>
        <p:txBody>
          <a:bodyPr lIns="68575" tIns="34275" rIns="68575" bIns="34275" anchor="ctr" anchorCtr="0">
            <a:noAutofit/>
          </a:bodyPr>
          <a:lstStyle/>
          <a:p>
            <a:pPr marL="914400" marR="0" lvl="0" indent="45720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Everyday Example</a:t>
            </a:r>
          </a:p>
        </p:txBody>
      </p:sp>
      <p:pic>
        <p:nvPicPr>
          <p:cNvPr id="511" name="Shape 511" descr="j0281053"/>
          <p:cNvPicPr preferRelativeResize="0"/>
          <p:nvPr/>
        </p:nvPicPr>
        <p:blipFill rotWithShape="1">
          <a:blip r:embed="rId3">
            <a:alphaModFix/>
          </a:blip>
          <a:srcRect/>
          <a:stretch/>
        </p:blipFill>
        <p:spPr>
          <a:xfrm>
            <a:off x="6172200" y="408384"/>
            <a:ext cx="1542900" cy="1298999"/>
          </a:xfrm>
          <a:prstGeom prst="rect">
            <a:avLst/>
          </a:prstGeom>
          <a:noFill/>
          <a:ln>
            <a:noFill/>
          </a:ln>
        </p:spPr>
      </p:pic>
      <p:sp>
        <p:nvSpPr>
          <p:cNvPr id="512" name="Shape 512"/>
          <p:cNvSpPr/>
          <p:nvPr/>
        </p:nvSpPr>
        <p:spPr>
          <a:xfrm>
            <a:off x="1314450" y="1105999"/>
            <a:ext cx="388625" cy="2323001"/>
          </a:xfrm>
          <a:prstGeom prst="flowChartProcess">
            <a:avLst/>
          </a:prstGeom>
          <a:solidFill>
            <a:schemeClr val="accent2"/>
          </a:solidFill>
          <a:ln w="12700" cap="flat" cmpd="sng">
            <a:solidFill>
              <a:srgbClr val="AC5B23"/>
            </a:solidFill>
            <a:prstDash val="solid"/>
            <a:miter/>
            <a:headEnd type="none" w="med" len="med"/>
            <a:tailEnd type="none" w="med" len="med"/>
          </a:ln>
        </p:spPr>
        <p:txBody>
          <a:bodyPr lIns="68575" tIns="34275" rIns="68575" bIns="34275" anchor="ctr" anchorCtr="0">
            <a:noAutofit/>
          </a:bodyPr>
          <a:lstStyle/>
          <a:p>
            <a:pPr marL="0" marR="0" lvl="0" indent="0" algn="ctr" rtl="0">
              <a:lnSpc>
                <a:spcPct val="50000"/>
              </a:lnSpc>
              <a:spcBef>
                <a:spcPts val="0"/>
              </a:spcBef>
              <a:spcAft>
                <a:spcPts val="0"/>
              </a:spcAft>
              <a:buNone/>
            </a:pPr>
            <a:endParaRPr sz="1500" b="1" dirty="0">
              <a:solidFill>
                <a:schemeClr val="bg1"/>
              </a:solidFill>
              <a:latin typeface="Arial"/>
              <a:ea typeface="Arial"/>
              <a:cs typeface="Arial"/>
              <a:sym typeface="Arial"/>
            </a:endParaRP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H</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E</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A</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D</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A</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C</a:t>
            </a:r>
          </a:p>
          <a:p>
            <a:pPr marL="0" marR="0" lvl="0" indent="0" algn="ctr" rtl="0">
              <a:lnSpc>
                <a:spcPct val="50000"/>
              </a:lnSpc>
              <a:spcBef>
                <a:spcPts val="800"/>
              </a:spcBef>
              <a:spcAft>
                <a:spcPts val="0"/>
              </a:spcAft>
              <a:buSzPct val="25000"/>
              <a:buNone/>
            </a:pPr>
            <a:r>
              <a:rPr lang="en" sz="1500" b="1" dirty="0">
                <a:solidFill>
                  <a:schemeClr val="bg1"/>
                </a:solidFill>
                <a:latin typeface="Arial"/>
                <a:ea typeface="Arial"/>
                <a:cs typeface="Arial"/>
                <a:sym typeface="Arial"/>
              </a:rPr>
              <a:t>H</a:t>
            </a:r>
          </a:p>
          <a:p>
            <a:pPr marL="0" marR="0" lvl="0" indent="0" algn="ctr" rtl="0">
              <a:lnSpc>
                <a:spcPct val="50000"/>
              </a:lnSpc>
              <a:spcBef>
                <a:spcPts val="800"/>
              </a:spcBef>
              <a:buSzPct val="25000"/>
              <a:buNone/>
            </a:pPr>
            <a:r>
              <a:rPr lang="en" sz="1500" b="1" dirty="0">
                <a:solidFill>
                  <a:schemeClr val="bg1"/>
                </a:solidFill>
                <a:latin typeface="Arial"/>
                <a:ea typeface="Arial"/>
                <a:cs typeface="Arial"/>
                <a:sym typeface="Arial"/>
              </a:rPr>
              <a:t>E</a:t>
            </a:r>
          </a:p>
          <a:p>
            <a:pPr marL="0" marR="0" lvl="0" indent="0" algn="ctr" rtl="0">
              <a:spcBef>
                <a:spcPts val="0"/>
              </a:spcBef>
              <a:buNone/>
            </a:pPr>
            <a:endParaRPr sz="1400" dirty="0">
              <a:solidFill>
                <a:schemeClr val="bg1"/>
              </a:solidFill>
              <a:latin typeface="Calibri"/>
              <a:ea typeface="Calibri"/>
              <a:cs typeface="Calibri"/>
              <a:sym typeface="Calibri"/>
            </a:endParaRPr>
          </a:p>
        </p:txBody>
      </p:sp>
      <p:sp>
        <p:nvSpPr>
          <p:cNvPr id="513" name="Shape 513"/>
          <p:cNvSpPr/>
          <p:nvPr/>
        </p:nvSpPr>
        <p:spPr>
          <a:xfrm>
            <a:off x="1885950" y="1943100"/>
            <a:ext cx="971550" cy="1314450"/>
          </a:xfrm>
          <a:prstGeom prst="flowChartProcess">
            <a:avLst/>
          </a:prstGeom>
          <a:solidFill>
            <a:schemeClr val="accent3"/>
          </a:solidFill>
          <a:ln w="12700" cap="flat" cmpd="sng">
            <a:solidFill>
              <a:srgbClr val="787878"/>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Take </a:t>
            </a:r>
          </a:p>
          <a:p>
            <a:pPr marL="0" marR="0" lvl="0" indent="0" algn="ctr" rtl="0">
              <a:spcBef>
                <a:spcPts val="0"/>
              </a:spcBef>
              <a:buSzPct val="25000"/>
              <a:buNone/>
            </a:pPr>
            <a:r>
              <a:rPr lang="en" sz="1800">
                <a:solidFill>
                  <a:schemeClr val="dk1"/>
                </a:solidFill>
                <a:latin typeface="questrial"/>
                <a:ea typeface="Calibri"/>
                <a:cs typeface="questrial"/>
                <a:sym typeface="Calibri"/>
              </a:rPr>
              <a:t>an</a:t>
            </a:r>
          </a:p>
          <a:p>
            <a:pPr marL="0" marR="0" lvl="0" indent="0" algn="ctr" rtl="0">
              <a:spcBef>
                <a:spcPts val="0"/>
              </a:spcBef>
              <a:buSzPct val="25000"/>
              <a:buNone/>
            </a:pPr>
            <a:r>
              <a:rPr lang="en" sz="1800">
                <a:solidFill>
                  <a:schemeClr val="dk1"/>
                </a:solidFill>
                <a:latin typeface="questrial"/>
                <a:ea typeface="Calibri"/>
                <a:cs typeface="questrial"/>
                <a:sym typeface="Calibri"/>
              </a:rPr>
              <a:t>aspirin</a:t>
            </a:r>
          </a:p>
        </p:txBody>
      </p:sp>
      <p:sp>
        <p:nvSpPr>
          <p:cNvPr id="514" name="Shape 514"/>
          <p:cNvSpPr/>
          <p:nvPr/>
        </p:nvSpPr>
        <p:spPr>
          <a:xfrm>
            <a:off x="3486150" y="2057400"/>
            <a:ext cx="1020127" cy="1314450"/>
          </a:xfrm>
          <a:prstGeom prst="flowChartProcess">
            <a:avLst/>
          </a:prstGeom>
          <a:solidFill>
            <a:schemeClr val="accent4"/>
          </a:solidFill>
          <a:ln w="12700" cap="flat" cmpd="sng">
            <a:solidFill>
              <a:srgbClr val="BA8C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Increase aspirin in blood stream</a:t>
            </a:r>
          </a:p>
        </p:txBody>
      </p:sp>
      <p:sp>
        <p:nvSpPr>
          <p:cNvPr id="515" name="Shape 515"/>
          <p:cNvSpPr/>
          <p:nvPr/>
        </p:nvSpPr>
        <p:spPr>
          <a:xfrm>
            <a:off x="5110517" y="2114550"/>
            <a:ext cx="1183628" cy="1314450"/>
          </a:xfrm>
          <a:prstGeom prst="flowChartProcess">
            <a:avLst/>
          </a:prstGeom>
          <a:solidFill>
            <a:schemeClr val="accent5"/>
          </a:solidFill>
          <a:ln w="12700" cap="flat" cmpd="sng">
            <a:solidFill>
              <a:srgbClr val="31538F"/>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dirty="0">
                <a:solidFill>
                  <a:schemeClr val="dk1"/>
                </a:solidFill>
                <a:latin typeface="questrial"/>
                <a:ea typeface="Calibri"/>
                <a:cs typeface="questrial"/>
                <a:sym typeface="Calibri"/>
              </a:rPr>
              <a:t>Decrease pain in head</a:t>
            </a:r>
          </a:p>
        </p:txBody>
      </p:sp>
      <p:sp>
        <p:nvSpPr>
          <p:cNvPr id="516" name="Shape 516"/>
          <p:cNvSpPr/>
          <p:nvPr/>
        </p:nvSpPr>
        <p:spPr>
          <a:xfrm>
            <a:off x="2914650" y="2361333"/>
            <a:ext cx="388500" cy="3429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517" name="Shape 517"/>
          <p:cNvSpPr/>
          <p:nvPr/>
        </p:nvSpPr>
        <p:spPr>
          <a:xfrm>
            <a:off x="4621505" y="2428875"/>
            <a:ext cx="388500" cy="3429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518" name="Shape 518"/>
          <p:cNvSpPr/>
          <p:nvPr/>
        </p:nvSpPr>
        <p:spPr>
          <a:xfrm>
            <a:off x="1475184" y="3509962"/>
            <a:ext cx="5892900" cy="719100"/>
          </a:xfrm>
          <a:prstGeom prst="curvedUpArrow">
            <a:avLst>
              <a:gd name="adj1" fmla="val 25000"/>
              <a:gd name="adj2" fmla="val 46373"/>
              <a:gd name="adj3" fmla="val 25000"/>
            </a:avLst>
          </a:prstGeom>
          <a:solidFill>
            <a:srgbClr val="FFFF00"/>
          </a:solidFill>
          <a:ln w="12700" cap="flat" cmpd="sng">
            <a:solidFill>
              <a:srgbClr val="42719B"/>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dk1"/>
              </a:solidFill>
              <a:latin typeface="Calibri"/>
              <a:ea typeface="Calibri"/>
              <a:cs typeface="Calibri"/>
              <a:sym typeface="Calibri"/>
            </a:endParaRPr>
          </a:p>
        </p:txBody>
      </p:sp>
      <p:sp>
        <p:nvSpPr>
          <p:cNvPr id="519" name="Shape 519"/>
          <p:cNvSpPr/>
          <p:nvPr/>
        </p:nvSpPr>
        <p:spPr>
          <a:xfrm>
            <a:off x="6355079" y="2457450"/>
            <a:ext cx="388500" cy="342900"/>
          </a:xfrm>
          <a:prstGeom prst="leftArrow">
            <a:avLst>
              <a:gd name="adj1" fmla="val 50000"/>
              <a:gd name="adj2" fmla="val 50000"/>
            </a:avLst>
          </a:prstGeom>
          <a:solidFill>
            <a:schemeClr val="accent6"/>
          </a:solidFill>
          <a:ln w="12700" cap="flat" cmpd="sng">
            <a:solidFill>
              <a:srgbClr val="517E33"/>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1400">
              <a:solidFill>
                <a:schemeClr val="lt1"/>
              </a:solidFill>
              <a:latin typeface="Calibri"/>
              <a:ea typeface="Calibri"/>
              <a:cs typeface="Calibri"/>
              <a:sym typeface="Calibri"/>
            </a:endParaRPr>
          </a:p>
        </p:txBody>
      </p:sp>
      <p:sp>
        <p:nvSpPr>
          <p:cNvPr id="520" name="Shape 520"/>
          <p:cNvSpPr/>
          <p:nvPr/>
        </p:nvSpPr>
        <p:spPr>
          <a:xfrm>
            <a:off x="6858000" y="2057400"/>
            <a:ext cx="1020127" cy="1314450"/>
          </a:xfrm>
          <a:prstGeom prst="flowChartProcess">
            <a:avLst/>
          </a:prstGeom>
          <a:solidFill>
            <a:srgbClr val="548135"/>
          </a:solidFill>
          <a:ln w="12700" cap="flat" cmpd="sng">
            <a:solidFill>
              <a:srgbClr val="BA8C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1800">
                <a:solidFill>
                  <a:schemeClr val="dk1"/>
                </a:solidFill>
                <a:latin typeface="questrial"/>
                <a:ea typeface="Calibri"/>
                <a:cs typeface="questrial"/>
                <a:sym typeface="Calibri"/>
              </a:rPr>
              <a:t>Feel better!</a:t>
            </a:r>
          </a:p>
        </p:txBody>
      </p:sp>
      <p:sp>
        <p:nvSpPr>
          <p:cNvPr id="521" name="Shape 521"/>
          <p:cNvSpPr/>
          <p:nvPr/>
        </p:nvSpPr>
        <p:spPr>
          <a:xfrm>
            <a:off x="6743700" y="2000250"/>
            <a:ext cx="1315800" cy="1428900"/>
          </a:xfrm>
          <a:prstGeom prst="ellipse">
            <a:avLst/>
          </a:prstGeom>
          <a:noFill/>
          <a:ln w="76200" cap="flat" cmpd="sng">
            <a:solidFill>
              <a:srgbClr val="C000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None/>
            </a:pPr>
            <a:endParaRPr sz="4100" b="1">
              <a:solidFill>
                <a:schemeClr val="lt1"/>
              </a:solidFill>
              <a:latin typeface="Calibri"/>
              <a:ea typeface="Calibri"/>
              <a:cs typeface="Calibri"/>
              <a:sym typeface="Calibri"/>
            </a:endParaRPr>
          </a:p>
        </p:txBody>
      </p:sp>
      <p:sp>
        <p:nvSpPr>
          <p:cNvPr id="522" name="Shape 522"/>
          <p:cNvSpPr txBox="1"/>
          <p:nvPr/>
        </p:nvSpPr>
        <p:spPr>
          <a:xfrm>
            <a:off x="1064418" y="3919584"/>
            <a:ext cx="9717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Condition</a:t>
            </a:r>
          </a:p>
        </p:txBody>
      </p:sp>
      <p:sp>
        <p:nvSpPr>
          <p:cNvPr id="523" name="Shape 523"/>
          <p:cNvSpPr txBox="1"/>
          <p:nvPr/>
        </p:nvSpPr>
        <p:spPr>
          <a:xfrm>
            <a:off x="2100705" y="3660825"/>
            <a:ext cx="9144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Activities </a:t>
            </a:r>
          </a:p>
        </p:txBody>
      </p:sp>
      <p:sp>
        <p:nvSpPr>
          <p:cNvPr id="524" name="Shape 524"/>
          <p:cNvSpPr txBox="1"/>
          <p:nvPr/>
        </p:nvSpPr>
        <p:spPr>
          <a:xfrm>
            <a:off x="3652241" y="3744909"/>
            <a:ext cx="9144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Outputs </a:t>
            </a:r>
          </a:p>
        </p:txBody>
      </p:sp>
      <p:sp>
        <p:nvSpPr>
          <p:cNvPr id="525" name="Shape 525"/>
          <p:cNvSpPr txBox="1"/>
          <p:nvPr/>
        </p:nvSpPr>
        <p:spPr>
          <a:xfrm>
            <a:off x="5217172" y="3657600"/>
            <a:ext cx="1012200" cy="300300"/>
          </a:xfrm>
          <a:prstGeom prst="rect">
            <a:avLst/>
          </a:prstGeom>
          <a:noFill/>
          <a:ln>
            <a:noFill/>
          </a:ln>
        </p:spPr>
        <p:txBody>
          <a:bodyPr lIns="68575" tIns="34275" rIns="68575" bIns="34275" anchor="t" anchorCtr="0">
            <a:noAutofit/>
          </a:bodyPr>
          <a:lstStyle/>
          <a:p>
            <a:pPr marL="0" marR="0" lvl="0" indent="0" algn="l" rtl="0">
              <a:spcBef>
                <a:spcPts val="0"/>
              </a:spcBef>
              <a:buSzPct val="25000"/>
              <a:buNone/>
            </a:pPr>
            <a:r>
              <a:rPr lang="en" sz="1500">
                <a:solidFill>
                  <a:schemeClr val="dk1"/>
                </a:solidFill>
                <a:latin typeface="questrial"/>
                <a:ea typeface="Calibri"/>
                <a:cs typeface="questrial"/>
                <a:sym typeface="Calibri"/>
              </a:rPr>
              <a:t>Outcomes</a:t>
            </a:r>
          </a:p>
        </p:txBody>
      </p:sp>
      <p:sp>
        <p:nvSpPr>
          <p:cNvPr id="526" name="Shape 526"/>
          <p:cNvSpPr txBox="1"/>
          <p:nvPr/>
        </p:nvSpPr>
        <p:spPr>
          <a:xfrm>
            <a:off x="1104900" y="4286250"/>
            <a:ext cx="931199" cy="6930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dirty="0">
                <a:solidFill>
                  <a:schemeClr val="accent2"/>
                </a:solidFill>
                <a:latin typeface="questrial"/>
                <a:ea typeface="Arial"/>
                <a:cs typeface="questrial"/>
                <a:sym typeface="Arial"/>
              </a:rPr>
              <a:t>What we seek to improve</a:t>
            </a:r>
          </a:p>
        </p:txBody>
      </p:sp>
      <p:sp>
        <p:nvSpPr>
          <p:cNvPr id="527" name="Shape 527"/>
          <p:cNvSpPr txBox="1"/>
          <p:nvPr/>
        </p:nvSpPr>
        <p:spPr>
          <a:xfrm>
            <a:off x="2133600" y="4286250"/>
            <a:ext cx="7290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we do</a:t>
            </a:r>
          </a:p>
        </p:txBody>
      </p:sp>
      <p:sp>
        <p:nvSpPr>
          <p:cNvPr id="528" name="Shape 528"/>
          <p:cNvSpPr txBox="1"/>
          <p:nvPr/>
        </p:nvSpPr>
        <p:spPr>
          <a:xfrm>
            <a:off x="3540323" y="4311249"/>
            <a:ext cx="985800" cy="4845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happens</a:t>
            </a:r>
          </a:p>
        </p:txBody>
      </p:sp>
      <p:sp>
        <p:nvSpPr>
          <p:cNvPr id="529" name="Shape 529"/>
          <p:cNvSpPr txBox="1"/>
          <p:nvPr/>
        </p:nvSpPr>
        <p:spPr>
          <a:xfrm>
            <a:off x="5045722" y="4295782"/>
            <a:ext cx="1183800" cy="2763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What results</a:t>
            </a:r>
          </a:p>
        </p:txBody>
      </p:sp>
      <p:sp>
        <p:nvSpPr>
          <p:cNvPr id="530" name="Shape 530"/>
          <p:cNvSpPr txBox="1"/>
          <p:nvPr/>
        </p:nvSpPr>
        <p:spPr>
          <a:xfrm>
            <a:off x="6915150" y="3829050"/>
            <a:ext cx="971700" cy="3003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500">
                <a:solidFill>
                  <a:schemeClr val="dk1"/>
                </a:solidFill>
                <a:latin typeface="questrial"/>
                <a:ea typeface="Calibri"/>
                <a:cs typeface="questrial"/>
                <a:sym typeface="Calibri"/>
              </a:rPr>
              <a:t>Goal</a:t>
            </a:r>
          </a:p>
        </p:txBody>
      </p:sp>
      <p:sp>
        <p:nvSpPr>
          <p:cNvPr id="531" name="Shape 531"/>
          <p:cNvSpPr txBox="1"/>
          <p:nvPr/>
        </p:nvSpPr>
        <p:spPr>
          <a:xfrm>
            <a:off x="6955631" y="4195715"/>
            <a:ext cx="931200" cy="692400"/>
          </a:xfrm>
          <a:prstGeom prst="rect">
            <a:avLst/>
          </a:prstGeom>
          <a:noFill/>
          <a:ln>
            <a:noFill/>
          </a:ln>
        </p:spPr>
        <p:txBody>
          <a:bodyPr lIns="68575" tIns="34275" rIns="68575" bIns="34275" anchor="t" anchorCtr="0">
            <a:noAutofit/>
          </a:bodyPr>
          <a:lstStyle/>
          <a:p>
            <a:pPr marL="0" marR="0" lvl="0" indent="0" algn="ctr" rtl="0">
              <a:spcBef>
                <a:spcPts val="0"/>
              </a:spcBef>
              <a:buSzPct val="25000"/>
              <a:buNone/>
            </a:pPr>
            <a:r>
              <a:rPr lang="en" sz="1400" b="1">
                <a:solidFill>
                  <a:schemeClr val="accent2"/>
                </a:solidFill>
                <a:latin typeface="questrial"/>
                <a:ea typeface="Arial"/>
                <a:cs typeface="questrial"/>
                <a:sym typeface="Arial"/>
              </a:rPr>
              <a:t>The Whole Point</a:t>
            </a:r>
          </a:p>
        </p:txBody>
      </p:sp>
      <p:sp>
        <p:nvSpPr>
          <p:cNvPr id="25" name="TextBox 2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Participant Introductions</a:t>
            </a:r>
          </a:p>
        </p:txBody>
      </p:sp>
      <p:pic>
        <p:nvPicPr>
          <p:cNvPr id="268" name="Shape 268" descr="giphy (1).gif"/>
          <p:cNvPicPr preferRelativeResize="0"/>
          <p:nvPr/>
        </p:nvPicPr>
        <p:blipFill>
          <a:blip r:embed="rId3">
            <a:alphaModFix/>
          </a:blip>
          <a:stretch>
            <a:fillRect/>
          </a:stretch>
        </p:blipFill>
        <p:spPr>
          <a:xfrm>
            <a:off x="2156800" y="1299175"/>
            <a:ext cx="4762500" cy="2952750"/>
          </a:xfrm>
          <a:prstGeom prst="rect">
            <a:avLst/>
          </a:prstGeom>
          <a:noFill/>
          <a:ln>
            <a:noFill/>
          </a:ln>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Shape 536"/>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latin typeface="questrial"/>
                <a:ea typeface="Calibri"/>
                <a:cs typeface="questrial"/>
                <a:sym typeface="Calibri"/>
              </a:rPr>
              <a:t>Zooming in on the Logic Model</a:t>
            </a:r>
          </a:p>
        </p:txBody>
      </p:sp>
      <p:sp>
        <p:nvSpPr>
          <p:cNvPr id="537" name="Shape 537"/>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lnSpc>
                <a:spcPct val="90000"/>
              </a:lnSpc>
              <a:spcBef>
                <a:spcPts val="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Outcomes</a:t>
            </a:r>
          </a:p>
          <a:p>
            <a:pPr marL="0" marR="0" lvl="0" indent="0" algn="l" rtl="0">
              <a:lnSpc>
                <a:spcPct val="90000"/>
              </a:lnSpc>
              <a:spcBef>
                <a:spcPts val="80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and</a:t>
            </a:r>
          </a:p>
          <a:p>
            <a:pPr marL="0" marR="0" lvl="0" indent="0" algn="l" rtl="0">
              <a:lnSpc>
                <a:spcPct val="90000"/>
              </a:lnSpc>
              <a:spcBef>
                <a:spcPts val="800"/>
              </a:spcBef>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Goals</a:t>
            </a:r>
          </a:p>
        </p:txBody>
      </p:sp>
      <p:pic>
        <p:nvPicPr>
          <p:cNvPr id="539" name="Shape 539"/>
          <p:cNvPicPr preferRelativeResize="0"/>
          <p:nvPr/>
        </p:nvPicPr>
        <p:blipFill rotWithShape="1">
          <a:blip r:embed="rId3">
            <a:alphaModFix/>
          </a:blip>
          <a:srcRect l="59855" t="31284" r="4602" b="18370"/>
          <a:stretch/>
        </p:blipFill>
        <p:spPr>
          <a:xfrm>
            <a:off x="3129741" y="1240293"/>
            <a:ext cx="3840600" cy="3526800"/>
          </a:xfrm>
          <a:prstGeom prst="rect">
            <a:avLst/>
          </a:prstGeom>
          <a:noFill/>
          <a:ln>
            <a:noFill/>
          </a:ln>
        </p:spPr>
      </p:pic>
      <p:sp>
        <p:nvSpPr>
          <p:cNvPr id="6" name="TextBox 5"/>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Shape 544"/>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Your Logic Model</a:t>
            </a:r>
          </a:p>
        </p:txBody>
      </p:sp>
      <p:sp>
        <p:nvSpPr>
          <p:cNvPr id="546" name="Shape 546"/>
          <p:cNvSpPr txBox="1">
            <a:spLocks noGrp="1"/>
          </p:cNvSpPr>
          <p:nvPr>
            <p:ph type="sldNum" idx="12"/>
          </p:nvPr>
        </p:nvSpPr>
        <p:spPr>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1100">
                <a:solidFill>
                  <a:srgbClr val="FFFFFF"/>
                </a:solidFill>
                <a:latin typeface="Arial"/>
                <a:ea typeface="Arial"/>
                <a:cs typeface="Arial"/>
                <a:sym typeface="Arial"/>
              </a:rPr>
              <a:t>31</a:t>
            </a:fld>
            <a:endParaRPr lang="en" sz="1100">
              <a:solidFill>
                <a:srgbClr val="FFFFFF"/>
              </a:solidFill>
              <a:latin typeface="Arial"/>
              <a:ea typeface="Arial"/>
              <a:cs typeface="Arial"/>
              <a:sym typeface="Arial"/>
            </a:endParaRPr>
          </a:p>
        </p:txBody>
      </p:sp>
      <p:graphicFrame>
        <p:nvGraphicFramePr>
          <p:cNvPr id="545" name="Shape 545"/>
          <p:cNvGraphicFramePr/>
          <p:nvPr>
            <p:extLst>
              <p:ext uri="{D42A27DB-BD31-4B8C-83A1-F6EECF244321}">
                <p14:modId xmlns:p14="http://schemas.microsoft.com/office/powerpoint/2010/main" val="3943141099"/>
              </p:ext>
            </p:extLst>
          </p:nvPr>
        </p:nvGraphicFramePr>
        <p:xfrm>
          <a:off x="628649" y="1117968"/>
          <a:ext cx="8037400" cy="3840479"/>
        </p:xfrm>
        <a:graphic>
          <a:graphicData uri="http://schemas.openxmlformats.org/drawingml/2006/table">
            <a:tbl>
              <a:tblPr>
                <a:noFill/>
                <a:tableStyleId>{3F4E7D30-37E1-4009-A8D2-F599CD1354CC}</a:tableStyleId>
              </a:tblPr>
              <a:tblGrid>
                <a:gridCol w="2171800">
                  <a:extLst>
                    <a:ext uri="{9D8B030D-6E8A-4147-A177-3AD203B41FA5}">
                      <a16:colId xmlns:a16="http://schemas.microsoft.com/office/drawing/2014/main" val="20000"/>
                    </a:ext>
                  </a:extLst>
                </a:gridCol>
                <a:gridCol w="3346825">
                  <a:extLst>
                    <a:ext uri="{9D8B030D-6E8A-4147-A177-3AD203B41FA5}">
                      <a16:colId xmlns:a16="http://schemas.microsoft.com/office/drawing/2014/main" val="20001"/>
                    </a:ext>
                  </a:extLst>
                </a:gridCol>
                <a:gridCol w="2518775">
                  <a:extLst>
                    <a:ext uri="{9D8B030D-6E8A-4147-A177-3AD203B41FA5}">
                      <a16:colId xmlns:a16="http://schemas.microsoft.com/office/drawing/2014/main" val="20002"/>
                    </a:ext>
                  </a:extLst>
                </a:gridCol>
              </a:tblGrid>
              <a:tr h="628925">
                <a:tc>
                  <a:txBody>
                    <a:bodyPr/>
                    <a:lstStyle/>
                    <a:p>
                      <a:pPr marL="0" marR="0" lvl="0" indent="0" algn="l" rtl="0">
                        <a:spcBef>
                          <a:spcPts val="0"/>
                        </a:spcBef>
                        <a:spcAft>
                          <a:spcPts val="0"/>
                        </a:spcAft>
                        <a:buSzPct val="25000"/>
                        <a:buNone/>
                      </a:pPr>
                      <a:endParaRPr sz="1400" u="none" strike="noStrike" cap="none">
                        <a:latin typeface="questrial"/>
                        <a:ea typeface="Times New Roman"/>
                        <a:cs typeface="questrial"/>
                        <a:sym typeface="Times New Roman"/>
                      </a:endParaRPr>
                    </a:p>
                  </a:txBody>
                  <a:tcPr marL="41875" marR="41875" marT="0" marB="0" anchor="b">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b="1" u="none" strike="noStrike" cap="none">
                          <a:latin typeface="questrial"/>
                          <a:ea typeface="Arial"/>
                          <a:cs typeface="questrial"/>
                          <a:sym typeface="Arial"/>
                        </a:rPr>
                        <a:t>Desired results</a:t>
                      </a:r>
                    </a:p>
                    <a:p>
                      <a:pPr marL="0" marR="0" lvl="0" indent="0" algn="l" rtl="0">
                        <a:spcBef>
                          <a:spcPts val="0"/>
                        </a:spcBef>
                        <a:spcAft>
                          <a:spcPts val="0"/>
                        </a:spcAft>
                        <a:buSzPct val="25000"/>
                        <a:buNone/>
                      </a:pPr>
                      <a:endParaRPr sz="1400" b="1" u="none" strike="noStrike" cap="none">
                        <a:latin typeface="questrial"/>
                        <a:ea typeface="Arial"/>
                        <a:cs typeface="questrial"/>
                        <a:sym typeface="Arial"/>
                      </a:endParaRPr>
                    </a:p>
                    <a:p>
                      <a:pPr marL="0" marR="0" lvl="0" indent="0" algn="l" rtl="0">
                        <a:spcBef>
                          <a:spcPts val="0"/>
                        </a:spcBef>
                        <a:spcAft>
                          <a:spcPts val="0"/>
                        </a:spcAft>
                        <a:buSzPct val="25000"/>
                        <a:buNone/>
                      </a:pPr>
                      <a:r>
                        <a:rPr lang="en" sz="1400" b="1" u="none" strike="noStrike" cap="none">
                          <a:solidFill>
                            <a:srgbClr val="FFC000"/>
                          </a:solidFill>
                          <a:latin typeface="questrial"/>
                          <a:ea typeface="Arial"/>
                          <a:cs typeface="questrial"/>
                          <a:sym typeface="Arial"/>
                        </a:rPr>
                        <a:t>What is success?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b="1" u="none" strike="noStrike" cap="none">
                          <a:latin typeface="questrial"/>
                          <a:ea typeface="Arial"/>
                          <a:cs typeface="questrial"/>
                          <a:sym typeface="Arial"/>
                        </a:rPr>
                        <a:t>Logic Check</a:t>
                      </a:r>
                    </a:p>
                    <a:p>
                      <a:pPr marL="0" marR="0" lvl="0" indent="0" algn="l" rtl="0">
                        <a:spcBef>
                          <a:spcPts val="0"/>
                        </a:spcBef>
                        <a:spcAft>
                          <a:spcPts val="0"/>
                        </a:spcAft>
                        <a:buSzPct val="25000"/>
                        <a:buNone/>
                      </a:pPr>
                      <a:endParaRPr sz="1400" b="1" u="none" strike="noStrike" cap="none">
                        <a:solidFill>
                          <a:srgbClr val="FFC000"/>
                        </a:solidFill>
                        <a:latin typeface="questrial"/>
                        <a:ea typeface="Arial"/>
                        <a:cs typeface="questrial"/>
                        <a:sym typeface="Arial"/>
                      </a:endParaRPr>
                    </a:p>
                    <a:p>
                      <a:pPr marL="0" marR="0" lvl="0" indent="0" algn="l" rtl="0">
                        <a:lnSpc>
                          <a:spcPct val="100000"/>
                        </a:lnSpc>
                        <a:spcBef>
                          <a:spcPts val="0"/>
                        </a:spcBef>
                        <a:spcAft>
                          <a:spcPts val="0"/>
                        </a:spcAft>
                        <a:buClr>
                          <a:srgbClr val="FFC000"/>
                        </a:buClr>
                        <a:buSzPct val="25000"/>
                        <a:buFont typeface="Arial"/>
                        <a:buNone/>
                      </a:pPr>
                      <a:r>
                        <a:rPr lang="en" sz="1400" b="1" u="none" strike="noStrike" cap="none">
                          <a:solidFill>
                            <a:srgbClr val="FFC000"/>
                          </a:solidFill>
                          <a:latin typeface="questrial"/>
                          <a:ea typeface="Arial"/>
                          <a:cs typeface="questrial"/>
                          <a:sym typeface="Arial"/>
                        </a:rPr>
                        <a:t>If all goes well…</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54750">
                <a:tc>
                  <a:txBody>
                    <a:bodyPr/>
                    <a:lstStyle/>
                    <a:p>
                      <a:pPr marL="0" marR="0" lvl="0" indent="0" algn="l" rtl="0">
                        <a:spcBef>
                          <a:spcPts val="0"/>
                        </a:spcBef>
                        <a:spcAft>
                          <a:spcPts val="0"/>
                        </a:spcAft>
                        <a:buSzPct val="25000"/>
                        <a:buNone/>
                      </a:pPr>
                      <a:r>
                        <a:rPr lang="en" sz="1400" b="1" u="none" strike="noStrike" cap="none" dirty="0">
                          <a:latin typeface="questrial"/>
                          <a:ea typeface="Arial"/>
                          <a:cs typeface="questrial"/>
                          <a:sym typeface="Arial"/>
                        </a:rPr>
                        <a:t>Goal</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dirty="0">
                          <a:solidFill>
                            <a:srgbClr val="7F7F7F"/>
                          </a:solidFill>
                          <a:latin typeface="questrial"/>
                          <a:ea typeface="Arial"/>
                          <a:cs typeface="questrial"/>
                          <a:sym typeface="Arial"/>
                        </a:rPr>
                        <a:t>The most significant change</a:t>
                      </a:r>
                    </a:p>
                    <a:p>
                      <a:pPr marL="0" marR="0" lvl="0" indent="0" algn="l" rtl="0">
                        <a:spcBef>
                          <a:spcPts val="0"/>
                        </a:spcBef>
                        <a:spcAft>
                          <a:spcPts val="0"/>
                        </a:spcAft>
                        <a:buSzPct val="25000"/>
                        <a:buNone/>
                      </a:pPr>
                      <a:endParaRPr sz="1400" u="none" strike="noStrike" cap="none" dirty="0">
                        <a:latin typeface="questrial"/>
                        <a:ea typeface="Times New Roman"/>
                        <a:cs typeface="questrial"/>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questrial"/>
                          <a:ea typeface="Arial"/>
                          <a:cs typeface="quest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questrial"/>
                          <a:ea typeface="Arial"/>
                          <a:cs typeface="questrial"/>
                          <a:sym typeface="Arial"/>
                        </a:rPr>
                        <a:t>Are the outcomes enough to create this goal?</a:t>
                      </a:r>
                    </a:p>
                    <a:p>
                      <a:pPr marL="0" marR="0" lvl="0" indent="0" algn="l" rtl="0">
                        <a:spcBef>
                          <a:spcPts val="0"/>
                        </a:spcBef>
                        <a:spcAft>
                          <a:spcPts val="0"/>
                        </a:spcAft>
                        <a:buSzPct val="25000"/>
                        <a:buNone/>
                      </a:pPr>
                      <a:endParaRPr sz="1400" u="none" strike="noStrike" cap="none">
                        <a:solidFill>
                          <a:srgbClr val="7F7F7F"/>
                        </a:solidFill>
                        <a:latin typeface="questrial"/>
                        <a:ea typeface="Arial"/>
                        <a:cs typeface="questrial"/>
                        <a:sym typeface="Arial"/>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7325">
                <a:tc>
                  <a:txBody>
                    <a:bodyPr/>
                    <a:lstStyle/>
                    <a:p>
                      <a:pPr marL="0" marR="0" lvl="0" indent="0" algn="l" rtl="0">
                        <a:spcBef>
                          <a:spcPts val="0"/>
                        </a:spcBef>
                        <a:spcAft>
                          <a:spcPts val="0"/>
                        </a:spcAft>
                        <a:buSzPct val="25000"/>
                        <a:buNone/>
                      </a:pPr>
                      <a:r>
                        <a:rPr lang="en" sz="1400" b="1" u="none" strike="noStrike" cap="none">
                          <a:latin typeface="questrial"/>
                          <a:ea typeface="Arial"/>
                          <a:cs typeface="questrial"/>
                          <a:sym typeface="Arial"/>
                        </a:rPr>
                        <a:t>Outcomes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questrial"/>
                          <a:ea typeface="Arial"/>
                          <a:cs typeface="questrial"/>
                          <a:sym typeface="Arial"/>
                        </a:rPr>
                        <a:t>3 components necessary for the goal</a:t>
                      </a:r>
                    </a:p>
                    <a:p>
                      <a:pPr marL="0" marR="0" lvl="0" indent="0" algn="l" rtl="0">
                        <a:spcBef>
                          <a:spcPts val="0"/>
                        </a:spcBef>
                        <a:spcAft>
                          <a:spcPts val="0"/>
                        </a:spcAft>
                        <a:buSzPct val="25000"/>
                        <a:buNone/>
                      </a:pPr>
                      <a:endParaRPr sz="1400" u="none" strike="noStrike" cap="none">
                        <a:latin typeface="questrial"/>
                        <a:ea typeface="Times New Roman"/>
                        <a:cs typeface="questrial"/>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questrial"/>
                          <a:ea typeface="Arial"/>
                          <a:cs typeface="quest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b="0" u="none" strike="noStrike" cap="none">
                          <a:solidFill>
                            <a:srgbClr val="7F7F7F"/>
                          </a:solidFill>
                          <a:latin typeface="questrial"/>
                          <a:ea typeface="Arial"/>
                          <a:cs typeface="questrial"/>
                          <a:sym typeface="Arial"/>
                        </a:rPr>
                        <a:t>Are the outputs enough to create these outcomes?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88475">
                <a:tc>
                  <a:txBody>
                    <a:bodyPr/>
                    <a:lstStyle/>
                    <a:p>
                      <a:pPr marL="0" marR="0" lvl="0" indent="0" algn="l" rtl="0">
                        <a:spcBef>
                          <a:spcPts val="0"/>
                        </a:spcBef>
                        <a:spcAft>
                          <a:spcPts val="0"/>
                        </a:spcAft>
                        <a:buSzPct val="25000"/>
                        <a:buNone/>
                      </a:pPr>
                      <a:r>
                        <a:rPr lang="en" sz="1400" b="1" u="none" strike="noStrike" cap="none">
                          <a:latin typeface="questrial"/>
                          <a:ea typeface="Arial"/>
                          <a:cs typeface="questrial"/>
                          <a:sym typeface="Arial"/>
                        </a:rPr>
                        <a:t>Outputs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questrial"/>
                          <a:ea typeface="Arial"/>
                          <a:cs typeface="questrial"/>
                          <a:sym typeface="Arial"/>
                        </a:rPr>
                        <a:t>Direct results from activities</a:t>
                      </a:r>
                    </a:p>
                    <a:p>
                      <a:pPr marL="0" marR="0" lvl="0" indent="0" algn="l" rtl="0">
                        <a:spcBef>
                          <a:spcPts val="0"/>
                        </a:spcBef>
                        <a:spcAft>
                          <a:spcPts val="0"/>
                        </a:spcAft>
                        <a:buSzPct val="25000"/>
                        <a:buNone/>
                      </a:pPr>
                      <a:endParaRPr sz="1400" u="none" strike="noStrike" cap="none">
                        <a:latin typeface="questrial"/>
                        <a:ea typeface="Times New Roman"/>
                        <a:cs typeface="questrial"/>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questrial"/>
                          <a:ea typeface="Arial"/>
                          <a:cs typeface="quest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u="none" strike="noStrike" cap="none">
                          <a:solidFill>
                            <a:srgbClr val="7F7F7F"/>
                          </a:solidFill>
                          <a:latin typeface="questrial"/>
                          <a:ea typeface="Arial"/>
                          <a:cs typeface="questrial"/>
                          <a:sym typeface="Arial"/>
                        </a:rPr>
                        <a:t>Does each output directly contribute to an outcome?</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9900">
                <a:tc>
                  <a:txBody>
                    <a:bodyPr/>
                    <a:lstStyle/>
                    <a:p>
                      <a:pPr marL="0" marR="0" lvl="0" indent="0" algn="l" rtl="0">
                        <a:spcBef>
                          <a:spcPts val="0"/>
                        </a:spcBef>
                        <a:spcAft>
                          <a:spcPts val="0"/>
                        </a:spcAft>
                        <a:buSzPct val="25000"/>
                        <a:buNone/>
                      </a:pPr>
                      <a:r>
                        <a:rPr lang="en" sz="1400" b="1" u="none" strike="noStrike" cap="none">
                          <a:latin typeface="questrial"/>
                          <a:ea typeface="Arial"/>
                          <a:cs typeface="questrial"/>
                          <a:sym typeface="Arial"/>
                        </a:rPr>
                        <a:t>Activities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questrial"/>
                          <a:ea typeface="Arial"/>
                          <a:cs typeface="questrial"/>
                          <a:sym typeface="Arial"/>
                        </a:rPr>
                        <a:t>What the program does</a:t>
                      </a:r>
                    </a:p>
                    <a:p>
                      <a:pPr marL="0" marR="0" lvl="0" indent="0" algn="l" rtl="0">
                        <a:spcBef>
                          <a:spcPts val="0"/>
                        </a:spcBef>
                        <a:spcAft>
                          <a:spcPts val="0"/>
                        </a:spcAft>
                        <a:buSzPct val="25000"/>
                        <a:buNone/>
                      </a:pPr>
                      <a:endParaRPr sz="1400" u="none" strike="noStrike" cap="none">
                        <a:latin typeface="questrial"/>
                        <a:ea typeface="Times New Roman"/>
                        <a:cs typeface="questrial"/>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questrial"/>
                          <a:ea typeface="Arial"/>
                          <a:cs typeface="quest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u="none" strike="noStrike" cap="none" dirty="0">
                          <a:solidFill>
                            <a:srgbClr val="7F7F7F"/>
                          </a:solidFill>
                          <a:latin typeface="questrial"/>
                          <a:ea typeface="Arial"/>
                          <a:cs typeface="questrial"/>
                          <a:sym typeface="Arial"/>
                        </a:rPr>
                        <a:t>Will these activities create all the necessary outputs?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Shape 551"/>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Your Logic Model</a:t>
            </a:r>
          </a:p>
        </p:txBody>
      </p:sp>
      <p:sp>
        <p:nvSpPr>
          <p:cNvPr id="553" name="Shape 553"/>
          <p:cNvSpPr txBox="1">
            <a:spLocks noGrp="1"/>
          </p:cNvSpPr>
          <p:nvPr>
            <p:ph type="sldNum" idx="12"/>
          </p:nvPr>
        </p:nvSpPr>
        <p:spPr>
          <a:prstGeom prst="rect">
            <a:avLst/>
          </a:prstGeom>
          <a:noFill/>
          <a:ln>
            <a:noFill/>
          </a:ln>
        </p:spPr>
        <p:txBody>
          <a:bodyPr lIns="68575" tIns="34275" rIns="68575" bIns="34275" anchor="ctr" anchorCtr="0">
            <a:noAutofit/>
          </a:bodyPr>
          <a:lstStyle/>
          <a:p>
            <a:pPr marL="0" marR="0" lvl="0" indent="0" algn="r" rtl="0">
              <a:spcBef>
                <a:spcPts val="0"/>
              </a:spcBef>
              <a:buSzPct val="25000"/>
              <a:buNone/>
            </a:pPr>
            <a:fld id="{00000000-1234-1234-1234-123412341234}" type="slidenum">
              <a:rPr lang="en" sz="1100">
                <a:solidFill>
                  <a:srgbClr val="FFFFFF"/>
                </a:solidFill>
                <a:latin typeface="Arial"/>
                <a:ea typeface="Arial"/>
                <a:cs typeface="Arial"/>
                <a:sym typeface="Arial"/>
              </a:rPr>
              <a:t>32</a:t>
            </a:fld>
            <a:endParaRPr lang="en" sz="1100">
              <a:solidFill>
                <a:srgbClr val="FFFFFF"/>
              </a:solidFill>
              <a:latin typeface="Arial"/>
              <a:ea typeface="Arial"/>
              <a:cs typeface="Arial"/>
              <a:sym typeface="Arial"/>
            </a:endParaRPr>
          </a:p>
        </p:txBody>
      </p:sp>
      <p:graphicFrame>
        <p:nvGraphicFramePr>
          <p:cNvPr id="552" name="Shape 552"/>
          <p:cNvGraphicFramePr/>
          <p:nvPr/>
        </p:nvGraphicFramePr>
        <p:xfrm>
          <a:off x="628649" y="1117968"/>
          <a:ext cx="8037400" cy="3627119"/>
        </p:xfrm>
        <a:graphic>
          <a:graphicData uri="http://schemas.openxmlformats.org/drawingml/2006/table">
            <a:tbl>
              <a:tblPr>
                <a:noFill/>
                <a:tableStyleId>{3F4E7D30-37E1-4009-A8D2-F599CD1354CC}</a:tableStyleId>
              </a:tblPr>
              <a:tblGrid>
                <a:gridCol w="2171800">
                  <a:extLst>
                    <a:ext uri="{9D8B030D-6E8A-4147-A177-3AD203B41FA5}">
                      <a16:colId xmlns:a16="http://schemas.microsoft.com/office/drawing/2014/main" val="20000"/>
                    </a:ext>
                  </a:extLst>
                </a:gridCol>
                <a:gridCol w="3346825">
                  <a:extLst>
                    <a:ext uri="{9D8B030D-6E8A-4147-A177-3AD203B41FA5}">
                      <a16:colId xmlns:a16="http://schemas.microsoft.com/office/drawing/2014/main" val="20001"/>
                    </a:ext>
                  </a:extLst>
                </a:gridCol>
                <a:gridCol w="2518775">
                  <a:extLst>
                    <a:ext uri="{9D8B030D-6E8A-4147-A177-3AD203B41FA5}">
                      <a16:colId xmlns:a16="http://schemas.microsoft.com/office/drawing/2014/main" val="20002"/>
                    </a:ext>
                  </a:extLst>
                </a:gridCol>
              </a:tblGrid>
              <a:tr h="628925">
                <a:tc>
                  <a:txBody>
                    <a:bodyPr/>
                    <a:lstStyle/>
                    <a:p>
                      <a:pPr marL="0" marR="0" lvl="0" indent="0" algn="l" rtl="0">
                        <a:spcBef>
                          <a:spcPts val="0"/>
                        </a:spcBef>
                        <a:spcAft>
                          <a:spcPts val="0"/>
                        </a:spcAft>
                        <a:buSzPct val="25000"/>
                        <a:buNone/>
                      </a:pPr>
                      <a:endParaRPr sz="1400" u="none" strike="noStrike" cap="none">
                        <a:latin typeface="Times New Roman"/>
                        <a:ea typeface="Times New Roman"/>
                        <a:cs typeface="Times New Roman"/>
                        <a:sym typeface="Times New Roman"/>
                      </a:endParaRPr>
                    </a:p>
                  </a:txBody>
                  <a:tcPr marL="41875" marR="41875" marT="0" marB="0" anchor="b">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Desired results</a:t>
                      </a:r>
                    </a:p>
                    <a:p>
                      <a:pPr marL="0" marR="0" lvl="0" indent="0" algn="l" rtl="0">
                        <a:spcBef>
                          <a:spcPts val="0"/>
                        </a:spcBef>
                        <a:spcAft>
                          <a:spcPts val="0"/>
                        </a:spcAft>
                        <a:buSzPct val="25000"/>
                        <a:buNone/>
                      </a:pPr>
                      <a:endParaRPr sz="1400" b="1" u="none" strike="noStrike" cap="none">
                        <a:latin typeface="Arial"/>
                        <a:ea typeface="Arial"/>
                        <a:cs typeface="Arial"/>
                        <a:sym typeface="Arial"/>
                      </a:endParaRPr>
                    </a:p>
                    <a:p>
                      <a:pPr marL="0" marR="0" lvl="0" indent="0" algn="l" rtl="0">
                        <a:spcBef>
                          <a:spcPts val="0"/>
                        </a:spcBef>
                        <a:spcAft>
                          <a:spcPts val="0"/>
                        </a:spcAft>
                        <a:buSzPct val="25000"/>
                        <a:buNone/>
                      </a:pPr>
                      <a:r>
                        <a:rPr lang="en" sz="1400" b="1" u="none" strike="noStrike" cap="none">
                          <a:solidFill>
                            <a:srgbClr val="FFC000"/>
                          </a:solidFill>
                          <a:latin typeface="Arial"/>
                          <a:ea typeface="Arial"/>
                          <a:cs typeface="Arial"/>
                          <a:sym typeface="Arial"/>
                        </a:rPr>
                        <a:t>What is success?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Logic Check</a:t>
                      </a:r>
                    </a:p>
                    <a:p>
                      <a:pPr marL="0" marR="0" lvl="0" indent="0" algn="l" rtl="0">
                        <a:spcBef>
                          <a:spcPts val="0"/>
                        </a:spcBef>
                        <a:spcAft>
                          <a:spcPts val="0"/>
                        </a:spcAft>
                        <a:buSzPct val="25000"/>
                        <a:buNone/>
                      </a:pPr>
                      <a:endParaRPr sz="1400" b="1" u="none" strike="noStrike" cap="none">
                        <a:solidFill>
                          <a:srgbClr val="FFC000"/>
                        </a:solidFill>
                        <a:latin typeface="Arial"/>
                        <a:ea typeface="Arial"/>
                        <a:cs typeface="Arial"/>
                        <a:sym typeface="Arial"/>
                      </a:endParaRPr>
                    </a:p>
                    <a:p>
                      <a:pPr marL="0" marR="0" lvl="0" indent="0" algn="l" rtl="0">
                        <a:lnSpc>
                          <a:spcPct val="100000"/>
                        </a:lnSpc>
                        <a:spcBef>
                          <a:spcPts val="0"/>
                        </a:spcBef>
                        <a:spcAft>
                          <a:spcPts val="0"/>
                        </a:spcAft>
                        <a:buClr>
                          <a:srgbClr val="FFC000"/>
                        </a:buClr>
                        <a:buSzPct val="25000"/>
                        <a:buFont typeface="Arial"/>
                        <a:buNone/>
                      </a:pPr>
                      <a:r>
                        <a:rPr lang="en" sz="1400" b="1" u="none" strike="noStrike" cap="none">
                          <a:solidFill>
                            <a:srgbClr val="FFC000"/>
                          </a:solidFill>
                          <a:latin typeface="Arial"/>
                          <a:ea typeface="Arial"/>
                          <a:cs typeface="Arial"/>
                          <a:sym typeface="Arial"/>
                        </a:rPr>
                        <a:t>If all goes well…</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54750">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Goal</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Arial"/>
                          <a:ea typeface="Arial"/>
                          <a:cs typeface="Arial"/>
                          <a:sym typeface="Arial"/>
                        </a:rPr>
                        <a:t>The most significant change</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Arial"/>
                          <a:ea typeface="Arial"/>
                          <a:cs typeface="A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Arial"/>
                          <a:ea typeface="Arial"/>
                          <a:cs typeface="Arial"/>
                          <a:sym typeface="Arial"/>
                        </a:rPr>
                        <a:t>Are the outcomes enough to create this goal?</a:t>
                      </a:r>
                    </a:p>
                    <a:p>
                      <a:pPr marL="0" marR="0" lvl="0" indent="0" algn="l" rtl="0">
                        <a:spcBef>
                          <a:spcPts val="0"/>
                        </a:spcBef>
                        <a:spcAft>
                          <a:spcPts val="0"/>
                        </a:spcAft>
                        <a:buSzPct val="25000"/>
                        <a:buNone/>
                      </a:pPr>
                      <a:endParaRPr sz="1400" u="none" strike="noStrike" cap="none">
                        <a:solidFill>
                          <a:srgbClr val="7F7F7F"/>
                        </a:solidFill>
                        <a:latin typeface="Arial"/>
                        <a:ea typeface="Arial"/>
                        <a:cs typeface="Arial"/>
                        <a:sym typeface="Arial"/>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7325">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Outcomes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Arial"/>
                          <a:ea typeface="Arial"/>
                          <a:cs typeface="Arial"/>
                          <a:sym typeface="Arial"/>
                        </a:rPr>
                        <a:t>3 components necessary for the goal</a:t>
                      </a:r>
                    </a:p>
                    <a:p>
                      <a:pPr marL="0" marR="0" lvl="0" indent="0" algn="l" rtl="0">
                        <a:spcBef>
                          <a:spcPts val="0"/>
                        </a:spcBef>
                        <a:spcAft>
                          <a:spcPts val="0"/>
                        </a:spcAft>
                        <a:buSzPct val="25000"/>
                        <a:buNone/>
                      </a:pPr>
                      <a:endParaRPr sz="1400" u="none" strike="noStrike" cap="none">
                        <a:latin typeface="Times New Roman"/>
                        <a:ea typeface="Times New Roman"/>
                        <a:cs typeface="Times New Roman"/>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Arial"/>
                          <a:ea typeface="Arial"/>
                          <a:cs typeface="A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b="0" u="none" strike="noStrike" cap="none">
                          <a:solidFill>
                            <a:srgbClr val="7F7F7F"/>
                          </a:solidFill>
                          <a:latin typeface="Arial"/>
                          <a:ea typeface="Arial"/>
                          <a:cs typeface="Arial"/>
                          <a:sym typeface="Arial"/>
                        </a:rPr>
                        <a:t>Are the outputs enough to create these outcomes?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88475">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Outputs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Arial"/>
                          <a:ea typeface="Arial"/>
                          <a:cs typeface="Arial"/>
                          <a:sym typeface="Arial"/>
                        </a:rPr>
                        <a:t>Direct results from activities</a:t>
                      </a:r>
                    </a:p>
                    <a:p>
                      <a:pPr marL="0" marR="0" lvl="0" indent="0" algn="l" rtl="0">
                        <a:spcBef>
                          <a:spcPts val="0"/>
                        </a:spcBef>
                        <a:spcAft>
                          <a:spcPts val="0"/>
                        </a:spcAft>
                        <a:buSzPct val="25000"/>
                        <a:buNone/>
                      </a:pPr>
                      <a:endParaRPr sz="1400" u="none" strike="noStrike" cap="none">
                        <a:latin typeface="Times New Roman"/>
                        <a:ea typeface="Times New Roman"/>
                        <a:cs typeface="Times New Roman"/>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Arial"/>
                          <a:ea typeface="Arial"/>
                          <a:cs typeface="A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u="none" strike="noStrike" cap="none">
                          <a:solidFill>
                            <a:srgbClr val="7F7F7F"/>
                          </a:solidFill>
                          <a:latin typeface="Arial"/>
                          <a:ea typeface="Arial"/>
                          <a:cs typeface="Arial"/>
                          <a:sym typeface="Arial"/>
                        </a:rPr>
                        <a:t>Does each output directly contribute to an outcome?</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9900">
                <a:tc>
                  <a:txBody>
                    <a:bodyPr/>
                    <a:lstStyle/>
                    <a:p>
                      <a:pPr marL="0" marR="0" lvl="0" indent="0" algn="l" rtl="0">
                        <a:spcBef>
                          <a:spcPts val="0"/>
                        </a:spcBef>
                        <a:spcAft>
                          <a:spcPts val="0"/>
                        </a:spcAft>
                        <a:buSzPct val="25000"/>
                        <a:buNone/>
                      </a:pPr>
                      <a:r>
                        <a:rPr lang="en" sz="1400" b="1" u="none" strike="noStrike" cap="none">
                          <a:latin typeface="Arial"/>
                          <a:ea typeface="Arial"/>
                          <a:cs typeface="Arial"/>
                          <a:sym typeface="Arial"/>
                        </a:rPr>
                        <a:t>Activities</a:t>
                      </a:r>
                    </a:p>
                    <a:p>
                      <a:pPr marL="0" marR="0" lvl="0" indent="0" algn="l" rtl="0">
                        <a:lnSpc>
                          <a:spcPct val="100000"/>
                        </a:lnSpc>
                        <a:spcBef>
                          <a:spcPts val="0"/>
                        </a:spcBef>
                        <a:spcAft>
                          <a:spcPts val="0"/>
                        </a:spcAft>
                        <a:buClr>
                          <a:srgbClr val="7F7F7F"/>
                        </a:buClr>
                        <a:buSzPct val="25000"/>
                        <a:buFont typeface="Arial"/>
                        <a:buNone/>
                      </a:pPr>
                      <a:r>
                        <a:rPr lang="en" sz="1400" b="0" u="none" strike="noStrike" cap="none">
                          <a:solidFill>
                            <a:srgbClr val="7F7F7F"/>
                          </a:solidFill>
                          <a:latin typeface="Arial"/>
                          <a:ea typeface="Arial"/>
                          <a:cs typeface="Arial"/>
                          <a:sym typeface="Arial"/>
                        </a:rPr>
                        <a:t>What the program does</a:t>
                      </a:r>
                    </a:p>
                    <a:p>
                      <a:pPr marL="0" marR="0" lvl="0" indent="0" algn="l" rtl="0">
                        <a:spcBef>
                          <a:spcPts val="0"/>
                        </a:spcBef>
                        <a:spcAft>
                          <a:spcPts val="0"/>
                        </a:spcAft>
                        <a:buSzPct val="25000"/>
                        <a:buNone/>
                      </a:pPr>
                      <a:endParaRPr sz="1400" u="none" strike="noStrike" cap="none">
                        <a:latin typeface="Times New Roman"/>
                        <a:ea typeface="Times New Roman"/>
                        <a:cs typeface="Times New Roman"/>
                        <a:sym typeface="Times New Roman"/>
                      </a:endParaRP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solidFill>
                      <a:srgbClr val="D8D8D8"/>
                    </a:solidFill>
                  </a:tcPr>
                </a:tc>
                <a:tc>
                  <a:txBody>
                    <a:bodyPr/>
                    <a:lstStyle/>
                    <a:p>
                      <a:pPr marL="0" marR="0" lvl="0" indent="0" algn="l" rtl="0">
                        <a:spcBef>
                          <a:spcPts val="0"/>
                        </a:spcBef>
                        <a:spcAft>
                          <a:spcPts val="0"/>
                        </a:spcAft>
                        <a:buSzPct val="25000"/>
                        <a:buNone/>
                      </a:pPr>
                      <a:r>
                        <a:rPr lang="en" sz="1400" u="none" strike="noStrike" cap="none">
                          <a:latin typeface="Arial"/>
                          <a:ea typeface="Arial"/>
                          <a:cs typeface="Arial"/>
                          <a:sym typeface="Arial"/>
                        </a:rPr>
                        <a:t> </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spcBef>
                          <a:spcPts val="0"/>
                        </a:spcBef>
                        <a:spcAft>
                          <a:spcPts val="0"/>
                        </a:spcAft>
                        <a:buSzPct val="25000"/>
                        <a:buNone/>
                      </a:pPr>
                      <a:r>
                        <a:rPr lang="en" sz="1400" u="none" strike="noStrike" cap="none">
                          <a:solidFill>
                            <a:srgbClr val="7F7F7F"/>
                          </a:solidFill>
                          <a:latin typeface="Arial"/>
                          <a:ea typeface="Arial"/>
                          <a:cs typeface="Arial"/>
                          <a:sym typeface="Arial"/>
                        </a:rPr>
                        <a:t>Will these activities create all the necessary outputs?</a:t>
                      </a:r>
                    </a:p>
                  </a:txBody>
                  <a:tcPr marL="41875" marR="41875" marT="0" marB="0">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54" name="Shape 554"/>
          <p:cNvSpPr/>
          <p:nvPr/>
        </p:nvSpPr>
        <p:spPr>
          <a:xfrm>
            <a:off x="2581101" y="3217027"/>
            <a:ext cx="3739800" cy="1416299"/>
          </a:xfrm>
          <a:prstGeom prst="ellipse">
            <a:avLst/>
          </a:prstGeom>
          <a:noFill/>
          <a:ln w="38100" cap="flat" cmpd="sng">
            <a:solidFill>
              <a:srgbClr val="C000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3600">
                <a:solidFill>
                  <a:srgbClr val="C00000"/>
                </a:solidFill>
                <a:latin typeface="Stardos Stencil"/>
                <a:ea typeface="Stardos Stencil"/>
                <a:cs typeface="Stardos Stencil"/>
                <a:sym typeface="Stardos Stencil"/>
              </a:rPr>
              <a:t>Tracking</a:t>
            </a:r>
          </a:p>
        </p:txBody>
      </p:sp>
      <p:sp>
        <p:nvSpPr>
          <p:cNvPr id="555" name="Shape 555"/>
          <p:cNvSpPr/>
          <p:nvPr/>
        </p:nvSpPr>
        <p:spPr>
          <a:xfrm>
            <a:off x="2583182" y="1733203"/>
            <a:ext cx="3739800" cy="1475400"/>
          </a:xfrm>
          <a:prstGeom prst="ellipse">
            <a:avLst/>
          </a:prstGeom>
          <a:noFill/>
          <a:ln w="38100" cap="flat" cmpd="sng">
            <a:solidFill>
              <a:srgbClr val="C00000"/>
            </a:solidFill>
            <a:prstDash val="solid"/>
            <a:miter/>
            <a:headEnd type="none" w="med" len="med"/>
            <a:tailEnd type="none" w="med" len="med"/>
          </a:ln>
        </p:spPr>
        <p:txBody>
          <a:bodyPr lIns="68575" tIns="34275" rIns="68575" bIns="34275" anchor="ctr" anchorCtr="0">
            <a:noAutofit/>
          </a:bodyPr>
          <a:lstStyle/>
          <a:p>
            <a:pPr marL="0" marR="0" lvl="0" indent="0" algn="ctr" rtl="0">
              <a:spcBef>
                <a:spcPts val="0"/>
              </a:spcBef>
              <a:buSzPct val="25000"/>
              <a:buNone/>
            </a:pPr>
            <a:r>
              <a:rPr lang="en" sz="3000">
                <a:solidFill>
                  <a:srgbClr val="C00000"/>
                </a:solidFill>
                <a:latin typeface="Stardos Stencil"/>
                <a:ea typeface="Stardos Stencil"/>
                <a:cs typeface="Stardos Stencil"/>
                <a:sym typeface="Stardos Stencil"/>
              </a:rPr>
              <a:t>Assessment</a:t>
            </a:r>
          </a:p>
        </p:txBody>
      </p:sp>
      <p:sp>
        <p:nvSpPr>
          <p:cNvPr id="7" name="TextBox 6"/>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Shape 560"/>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Step 3: Why assess?</a:t>
            </a:r>
          </a:p>
        </p:txBody>
      </p:sp>
      <p:sp>
        <p:nvSpPr>
          <p:cNvPr id="561" name="Shape 561"/>
          <p:cNvSpPr txBox="1">
            <a:spLocks noGrp="1"/>
          </p:cNvSpPr>
          <p:nvPr>
            <p:ph type="body" idx="1"/>
          </p:nvPr>
        </p:nvSpPr>
        <p:spPr>
          <a:prstGeom prst="rect">
            <a:avLst/>
          </a:prstGeom>
          <a:noFill/>
          <a:ln>
            <a:noFill/>
          </a:ln>
        </p:spPr>
        <p:txBody>
          <a:bodyPr lIns="68575" tIns="34275" rIns="68575" bIns="3427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What are you hoping to achieve through assessment</a:t>
            </a:r>
            <a:r>
              <a:rPr lang="en" sz="2100" b="0" i="0" u="none" strike="noStrike" cap="none" dirty="0" smtClean="0">
                <a:solidFill>
                  <a:schemeClr val="dk1"/>
                </a:solidFill>
                <a:latin typeface="questrial"/>
                <a:ea typeface="Calibri"/>
                <a:cs typeface="questrial"/>
                <a:sym typeface="Calibri"/>
              </a:rPr>
              <a:t>?</a:t>
            </a:r>
            <a:endParaRPr sz="2100" b="0" i="0" u="none" strike="noStrike" cap="none" dirty="0">
              <a:solidFill>
                <a:schemeClr val="dk1"/>
              </a:solidFill>
              <a:latin typeface="questrial"/>
              <a:ea typeface="Calibri"/>
              <a:cs typeface="questrial"/>
              <a:sym typeface="Calibri"/>
            </a:endParaRPr>
          </a:p>
          <a:p>
            <a:pPr marL="0" marR="0" lvl="0" indent="0" algn="l" rtl="0">
              <a:lnSpc>
                <a:spcPct val="100000"/>
              </a:lnSpc>
              <a:spcBef>
                <a:spcPts val="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	AKA: Assessment Goal</a:t>
            </a:r>
          </a:p>
          <a:p>
            <a:pPr marL="0" marR="0" lvl="0" indent="0" algn="l" rtl="0">
              <a:lnSpc>
                <a:spcPct val="100000"/>
              </a:lnSpc>
              <a:spcBef>
                <a:spcPts val="0"/>
              </a:spcBef>
              <a:spcAft>
                <a:spcPts val="0"/>
              </a:spcAft>
              <a:buClr>
                <a:schemeClr val="dk1"/>
              </a:buClr>
              <a:buSzPct val="25000"/>
              <a:buFont typeface="Arial"/>
              <a:buNone/>
            </a:pPr>
            <a:endParaRPr sz="2100" b="0" i="0" u="none" strike="noStrike" cap="none" dirty="0">
              <a:solidFill>
                <a:schemeClr val="dk1"/>
              </a:solidFill>
              <a:latin typeface="questrial"/>
              <a:ea typeface="Calibri"/>
              <a:cs typeface="questrial"/>
              <a:sym typeface="Calibri"/>
            </a:endParaRPr>
          </a:p>
          <a:p>
            <a:pPr marL="0" marR="0" lvl="0" indent="0" algn="l" rtl="0">
              <a:lnSpc>
                <a:spcPct val="100000"/>
              </a:lnSpc>
              <a:spcBef>
                <a:spcPts val="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What do you hope will be different as a result of the assessment?</a:t>
            </a:r>
          </a:p>
          <a:p>
            <a:pPr marL="0" marR="0" lvl="0" indent="0" algn="l" rtl="0">
              <a:lnSpc>
                <a:spcPct val="90000"/>
              </a:lnSpc>
              <a:spcBef>
                <a:spcPts val="800"/>
              </a:spcBef>
              <a:spcAft>
                <a:spcPts val="0"/>
              </a:spcAft>
              <a:buClr>
                <a:schemeClr val="dk1"/>
              </a:buClr>
              <a:buSzPct val="25000"/>
              <a:buFont typeface="Arial"/>
              <a:buNone/>
            </a:pPr>
            <a:endParaRPr sz="2100" b="0" i="0" u="none" strike="noStrike" cap="none" dirty="0">
              <a:solidFill>
                <a:schemeClr val="dk1"/>
              </a:solidFill>
              <a:latin typeface="questrial"/>
              <a:ea typeface="Calibri"/>
              <a:cs typeface="questrial"/>
              <a:sym typeface="Calibri"/>
            </a:endParaRPr>
          </a:p>
          <a:p>
            <a:pPr marL="0" marR="0" lvl="0" indent="0" algn="l" rtl="0">
              <a:lnSpc>
                <a:spcPct val="90000"/>
              </a:lnSpc>
              <a:spcBef>
                <a:spcPts val="800"/>
              </a:spcBef>
              <a:spcAft>
                <a:spcPts val="0"/>
              </a:spcAft>
              <a:buClr>
                <a:schemeClr val="dk1"/>
              </a:buClr>
              <a:buSzPct val="25000"/>
              <a:buFont typeface="Arial"/>
              <a:buNone/>
            </a:pPr>
            <a:r>
              <a:rPr lang="en" sz="2100" b="0" i="0" u="none" strike="noStrike" cap="none" dirty="0">
                <a:solidFill>
                  <a:schemeClr val="dk1"/>
                </a:solidFill>
                <a:latin typeface="questrial"/>
                <a:ea typeface="Calibri"/>
                <a:cs typeface="questrial"/>
                <a:sym typeface="Calibri"/>
              </a:rPr>
              <a:t>What would make you satisfied that the assessment was a success?</a:t>
            </a:r>
          </a:p>
          <a:p>
            <a:pPr marL="0" marR="0" lvl="0" indent="0" algn="l" rtl="0">
              <a:lnSpc>
                <a:spcPct val="100000"/>
              </a:lnSpc>
              <a:spcBef>
                <a:spcPts val="0"/>
              </a:spcBef>
              <a:spcAft>
                <a:spcPts val="0"/>
              </a:spcAft>
              <a:buClr>
                <a:schemeClr val="dk1"/>
              </a:buClr>
              <a:buSzPct val="25000"/>
              <a:buFont typeface="Arial"/>
              <a:buNone/>
            </a:pPr>
            <a:endParaRPr sz="2100" b="0" i="0" u="none" strike="noStrike" cap="none" dirty="0">
              <a:solidFill>
                <a:schemeClr val="dk1"/>
              </a:solidFill>
              <a:latin typeface="questrial"/>
              <a:ea typeface="Calibri"/>
              <a:cs typeface="questrial"/>
              <a:sym typeface="Calibri"/>
            </a:endParaRP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Shape 567"/>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Why does it matter?</a:t>
            </a:r>
          </a:p>
        </p:txBody>
      </p:sp>
      <p:sp>
        <p:nvSpPr>
          <p:cNvPr id="568" name="Shape 568"/>
          <p:cNvSpPr txBox="1">
            <a:spLocks noGrp="1"/>
          </p:cNvSpPr>
          <p:nvPr>
            <p:ph type="body" idx="1"/>
          </p:nvPr>
        </p:nvSpPr>
        <p:spPr>
          <a:prstGeom prst="rect">
            <a:avLst/>
          </a:prstGeom>
          <a:noFill/>
          <a:ln>
            <a:noFill/>
          </a:ln>
        </p:spPr>
        <p:txBody>
          <a:bodyPr lIns="68575" tIns="34275" rIns="68575" bIns="34275" anchor="t" anchorCtr="0">
            <a:noAutofit/>
          </a:bodyPr>
          <a:lstStyle/>
          <a:p>
            <a:pPr marL="177800" marR="0" lvl="0" indent="-171450" algn="l" rtl="0">
              <a:lnSpc>
                <a:spcPct val="90000"/>
              </a:lnSpc>
              <a:spcBef>
                <a:spcPts val="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Assessment goal informs ALL assessment decisions</a:t>
            </a:r>
          </a:p>
          <a:p>
            <a:pPr marL="177800" marR="0" lvl="0" indent="-171450" algn="l" rtl="0">
              <a:lnSpc>
                <a:spcPct val="90000"/>
              </a:lnSpc>
              <a:spcBef>
                <a:spcPts val="800"/>
              </a:spcBef>
              <a:spcAft>
                <a:spcPts val="0"/>
              </a:spcAft>
              <a:buClr>
                <a:schemeClr val="dk1"/>
              </a:buClr>
              <a:buSzPct val="100000"/>
              <a:buFont typeface="Arial"/>
              <a:buNone/>
            </a:pPr>
            <a:endParaRPr sz="2100" b="0" i="0" u="none" strike="noStrike" cap="none" dirty="0">
              <a:solidFill>
                <a:schemeClr val="dk1"/>
              </a:solidFill>
              <a:latin typeface="questrial"/>
              <a:ea typeface="Calibri"/>
              <a:cs typeface="questrial"/>
              <a:sym typeface="Calibri"/>
            </a:endParaRPr>
          </a:p>
          <a:p>
            <a:pPr marL="177800" marR="0" lvl="0" indent="-171450" algn="l" rtl="0">
              <a:lnSpc>
                <a:spcPct val="90000"/>
              </a:lnSpc>
              <a:spcBef>
                <a:spcPts val="800"/>
              </a:spcBef>
              <a:spcAft>
                <a:spcPts val="0"/>
              </a:spcAft>
              <a:buClr>
                <a:schemeClr val="dk1"/>
              </a:buClr>
              <a:buSzPct val="100000"/>
              <a:buFont typeface="Arial"/>
              <a:buChar char="•"/>
            </a:pPr>
            <a:r>
              <a:rPr lang="en" sz="2100" b="0" i="0" u="none" strike="noStrike" cap="none" dirty="0">
                <a:solidFill>
                  <a:schemeClr val="dk1"/>
                </a:solidFill>
                <a:latin typeface="questrial"/>
                <a:ea typeface="Calibri"/>
                <a:cs typeface="questrial"/>
                <a:sym typeface="Calibri"/>
              </a:rPr>
              <a:t>Use your assessment goal to work backwards in designing your assessment</a:t>
            </a:r>
          </a:p>
          <a:p>
            <a:pPr marL="520700" marR="0" lvl="1" indent="-177800" algn="l" rtl="0">
              <a:lnSpc>
                <a:spcPct val="90000"/>
              </a:lnSpc>
              <a:spcBef>
                <a:spcPts val="400"/>
              </a:spcBef>
              <a:spcAft>
                <a:spcPts val="0"/>
              </a:spcAft>
              <a:buClr>
                <a:schemeClr val="dk1"/>
              </a:buClr>
              <a:buSzPct val="100000"/>
              <a:buFont typeface="Arial"/>
              <a:buNone/>
            </a:pPr>
            <a:endParaRPr sz="1800" b="0" i="0" u="none" strike="noStrike" cap="none" dirty="0">
              <a:solidFill>
                <a:schemeClr val="dk1"/>
              </a:solidFill>
              <a:latin typeface="questrial"/>
              <a:ea typeface="Calibri"/>
              <a:cs typeface="questrial"/>
              <a:sym typeface="Calibri"/>
            </a:endParaRPr>
          </a:p>
          <a:p>
            <a:pPr marL="520700" marR="0" lvl="1" indent="-177800" algn="l" rtl="0">
              <a:lnSpc>
                <a:spcPct val="90000"/>
              </a:lnSpc>
              <a:spcBef>
                <a:spcPts val="400"/>
              </a:spcBef>
              <a:buClr>
                <a:schemeClr val="dk1"/>
              </a:buClr>
              <a:buSzPct val="100000"/>
              <a:buFont typeface="Arial"/>
              <a:buNone/>
            </a:pPr>
            <a:endParaRPr sz="1800" b="0" i="0" u="none" strike="noStrike" cap="none" dirty="0">
              <a:solidFill>
                <a:schemeClr val="dk1"/>
              </a:solidFill>
              <a:latin typeface="questrial"/>
              <a:ea typeface="Calibri"/>
              <a:cs typeface="questrial"/>
              <a:sym typeface="Calibri"/>
            </a:endParaRP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Shape 574"/>
          <p:cNvSpPr txBox="1">
            <a:spLocks noGrp="1"/>
          </p:cNvSpPr>
          <p:nvPr>
            <p:ph type="title"/>
          </p:nvPr>
        </p:nvSpPr>
        <p:spPr>
          <a:prstGeom prst="rect">
            <a:avLst/>
          </a:prstGeom>
          <a:noFill/>
          <a:ln>
            <a:noFill/>
          </a:ln>
        </p:spPr>
        <p:txBody>
          <a:bodyPr lIns="68575" tIns="34275" rIns="68575" bIns="34275" anchor="ctr" anchorCtr="0">
            <a:noAutofit/>
          </a:bodyPr>
          <a:lstStyle/>
          <a:p>
            <a:pPr marL="0" marR="0" lvl="0" indent="0" algn="l" rtl="0">
              <a:lnSpc>
                <a:spcPct val="90000"/>
              </a:lnSpc>
              <a:spcBef>
                <a:spcPts val="0"/>
              </a:spcBef>
              <a:buClr>
                <a:schemeClr val="dk1"/>
              </a:buClr>
              <a:buSzPct val="25000"/>
              <a:buFont typeface="Calibri"/>
              <a:buNone/>
            </a:pPr>
            <a:r>
              <a:rPr lang="en" sz="3300" b="1" i="0" u="none" strike="noStrike" cap="none" dirty="0">
                <a:solidFill>
                  <a:srgbClr val="990000"/>
                </a:solidFill>
                <a:latin typeface="questrial"/>
                <a:ea typeface="Calibri"/>
                <a:cs typeface="questrial"/>
                <a:sym typeface="Calibri"/>
              </a:rPr>
              <a:t>Recap – 3 Warm Up Steps</a:t>
            </a:r>
          </a:p>
        </p:txBody>
      </p:sp>
      <p:sp>
        <p:nvSpPr>
          <p:cNvPr id="575" name="Shape 575"/>
          <p:cNvSpPr txBox="1">
            <a:spLocks noGrp="1"/>
          </p:cNvSpPr>
          <p:nvPr>
            <p:ph type="body" idx="1"/>
          </p:nvPr>
        </p:nvSpPr>
        <p:spPr>
          <a:prstGeom prst="rect">
            <a:avLst/>
          </a:prstGeom>
          <a:noFill/>
          <a:ln>
            <a:noFill/>
          </a:ln>
        </p:spPr>
        <p:txBody>
          <a:bodyPr lIns="68575" tIns="34275" rIns="68575" bIns="34275" anchor="t" anchorCtr="0">
            <a:noAutofit/>
          </a:bodyPr>
          <a:lstStyle/>
          <a:p>
            <a:pPr marL="381000" marR="0" lvl="0" indent="-374650" algn="l" rtl="0">
              <a:lnSpc>
                <a:spcPct val="90000"/>
              </a:lnSpc>
              <a:spcBef>
                <a:spcPts val="0"/>
              </a:spcBef>
              <a:spcAft>
                <a:spcPts val="0"/>
              </a:spcAft>
              <a:buClr>
                <a:schemeClr val="dk1"/>
              </a:buClr>
              <a:buSzPct val="100000"/>
              <a:buFont typeface="Calibri"/>
              <a:buAutoNum type="arabicPeriod"/>
            </a:pPr>
            <a:r>
              <a:rPr lang="en" sz="2100" b="0" i="0" u="none" strike="noStrike" cap="none" dirty="0">
                <a:solidFill>
                  <a:schemeClr val="dk1"/>
                </a:solidFill>
                <a:latin typeface="questrial"/>
                <a:ea typeface="Calibri"/>
                <a:cs typeface="questrial"/>
                <a:sym typeface="Calibri"/>
              </a:rPr>
              <a:t>To survey or not to </a:t>
            </a:r>
            <a:r>
              <a:rPr lang="en" sz="2100" b="0" i="0" u="none" strike="noStrike" cap="none" dirty="0" smtClean="0">
                <a:solidFill>
                  <a:schemeClr val="dk1"/>
                </a:solidFill>
                <a:latin typeface="questrial"/>
                <a:ea typeface="Calibri"/>
                <a:cs typeface="questrial"/>
                <a:sym typeface="Calibri"/>
              </a:rPr>
              <a:t>survey</a:t>
            </a:r>
            <a:endParaRPr lang="en-US" sz="2100" b="0" i="0" u="none" strike="noStrike" cap="none" dirty="0" smtClean="0">
              <a:solidFill>
                <a:schemeClr val="dk1"/>
              </a:solidFill>
              <a:latin typeface="questrial"/>
              <a:ea typeface="Calibri"/>
              <a:cs typeface="questrial"/>
              <a:sym typeface="Calibri"/>
            </a:endParaRPr>
          </a:p>
          <a:p>
            <a:pPr marL="381000" marR="0" lvl="0" indent="-374650" algn="l" rtl="0">
              <a:lnSpc>
                <a:spcPct val="90000"/>
              </a:lnSpc>
              <a:spcBef>
                <a:spcPts val="0"/>
              </a:spcBef>
              <a:spcAft>
                <a:spcPts val="0"/>
              </a:spcAft>
              <a:buClr>
                <a:schemeClr val="dk1"/>
              </a:buClr>
              <a:buSzPct val="100000"/>
              <a:buFont typeface="Calibri"/>
              <a:buAutoNum type="arabicPeriod"/>
            </a:pPr>
            <a:endParaRPr lang="en" sz="2100" b="0" i="0" u="none" strike="noStrike" cap="none" dirty="0">
              <a:solidFill>
                <a:schemeClr val="dk1"/>
              </a:solidFill>
              <a:latin typeface="questrial"/>
              <a:ea typeface="Calibri"/>
              <a:cs typeface="questrial"/>
              <a:sym typeface="Calibri"/>
            </a:endParaRPr>
          </a:p>
          <a:p>
            <a:pPr marL="381000" marR="0" lvl="0" indent="-374650" algn="l" rtl="0">
              <a:lnSpc>
                <a:spcPct val="90000"/>
              </a:lnSpc>
              <a:spcBef>
                <a:spcPts val="800"/>
              </a:spcBef>
              <a:spcAft>
                <a:spcPts val="0"/>
              </a:spcAft>
              <a:buClr>
                <a:schemeClr val="dk1"/>
              </a:buClr>
              <a:buSzPct val="100000"/>
              <a:buFont typeface="Calibri"/>
              <a:buAutoNum type="arabicPeriod"/>
            </a:pPr>
            <a:r>
              <a:rPr lang="en" sz="2100" b="0" i="0" u="none" strike="noStrike" cap="none" dirty="0">
                <a:solidFill>
                  <a:schemeClr val="dk1"/>
                </a:solidFill>
                <a:latin typeface="questrial"/>
                <a:ea typeface="Calibri"/>
                <a:cs typeface="questrial"/>
                <a:sym typeface="Calibri"/>
              </a:rPr>
              <a:t>Logic model approach → Define &amp; articulate program success</a:t>
            </a:r>
          </a:p>
          <a:p>
            <a:pPr marL="381000" marR="0" lvl="0" indent="-374650" algn="l" rtl="0">
              <a:lnSpc>
                <a:spcPct val="90000"/>
              </a:lnSpc>
              <a:spcBef>
                <a:spcPts val="800"/>
              </a:spcBef>
              <a:buClr>
                <a:schemeClr val="dk1"/>
              </a:buClr>
              <a:buSzPct val="100000"/>
              <a:buFont typeface="Calibri"/>
              <a:buAutoNum type="arabicPeriod"/>
            </a:pPr>
            <a:endParaRPr lang="en-US" sz="2100" b="0" i="0" u="none" strike="noStrike" cap="none" dirty="0" smtClean="0">
              <a:solidFill>
                <a:schemeClr val="dk1"/>
              </a:solidFill>
              <a:latin typeface="questrial"/>
              <a:ea typeface="Calibri"/>
              <a:cs typeface="questrial"/>
              <a:sym typeface="Calibri"/>
            </a:endParaRPr>
          </a:p>
          <a:p>
            <a:pPr marL="381000" marR="0" lvl="0" indent="-374650" algn="l" rtl="0">
              <a:lnSpc>
                <a:spcPct val="90000"/>
              </a:lnSpc>
              <a:spcBef>
                <a:spcPts val="800"/>
              </a:spcBef>
              <a:buClr>
                <a:schemeClr val="dk1"/>
              </a:buClr>
              <a:buSzPct val="100000"/>
              <a:buFont typeface="Calibri"/>
              <a:buAutoNum type="arabicPeriod"/>
            </a:pPr>
            <a:r>
              <a:rPr lang="en" sz="2100" b="0" i="0" u="none" strike="noStrike" cap="none" dirty="0" smtClean="0">
                <a:solidFill>
                  <a:schemeClr val="dk1"/>
                </a:solidFill>
                <a:latin typeface="questrial"/>
                <a:ea typeface="Calibri"/>
                <a:cs typeface="questrial"/>
                <a:sym typeface="Calibri"/>
              </a:rPr>
              <a:t>Assessment </a:t>
            </a:r>
            <a:r>
              <a:rPr lang="en" sz="2100" b="0" i="0" u="none" strike="noStrike" cap="none" dirty="0">
                <a:solidFill>
                  <a:schemeClr val="dk1"/>
                </a:solidFill>
                <a:latin typeface="questrial"/>
                <a:ea typeface="Calibri"/>
                <a:cs typeface="questrial"/>
                <a:sym typeface="Calibri"/>
              </a:rPr>
              <a:t>goal dictates assessment design</a:t>
            </a:r>
          </a:p>
        </p:txBody>
      </p:sp>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Shape 581"/>
          <p:cNvSpPr txBox="1">
            <a:spLocks noGrp="1"/>
          </p:cNvSpPr>
          <p:nvPr>
            <p:ph type="title"/>
          </p:nvPr>
        </p:nvSpPr>
        <p:spPr>
          <a:xfrm>
            <a:off x="1529129" y="2571750"/>
            <a:ext cx="5647117" cy="1048871"/>
          </a:xfrm>
          <a:prstGeom prst="rect">
            <a:avLst/>
          </a:prstGeom>
          <a:noFill/>
          <a:ln>
            <a:noFill/>
          </a:ln>
        </p:spPr>
        <p:txBody>
          <a:bodyPr lIns="91425" tIns="91425" rIns="91425" bIns="91425" anchor="ctr" anchorCtr="0">
            <a:noAutofit/>
          </a:bodyPr>
          <a:lstStyle/>
          <a:p>
            <a:pPr marL="0" marR="0" lvl="0" indent="0" algn="r" rtl="0">
              <a:spcBef>
                <a:spcPts val="0"/>
              </a:spcBef>
              <a:buClr>
                <a:schemeClr val="accent1"/>
              </a:buClr>
              <a:buSzPct val="25000"/>
              <a:buFont typeface="Questrial"/>
              <a:buNone/>
            </a:pPr>
            <a:r>
              <a:rPr lang="en" sz="4600" b="1" i="0" u="none" strike="noStrike" cap="none">
                <a:solidFill>
                  <a:schemeClr val="accent1"/>
                </a:solidFill>
                <a:latin typeface="Questrial"/>
                <a:ea typeface="Questrial"/>
                <a:cs typeface="Questrial"/>
                <a:sym typeface="Questrial"/>
              </a:rPr>
              <a:t>A Data Framework</a:t>
            </a:r>
          </a:p>
        </p:txBody>
      </p:sp>
      <p:sp>
        <p:nvSpPr>
          <p:cNvPr id="582" name="Shape 582"/>
          <p:cNvSpPr txBox="1">
            <a:spLocks noGrp="1"/>
          </p:cNvSpPr>
          <p:nvPr>
            <p:ph type="body" idx="1"/>
          </p:nvPr>
        </p:nvSpPr>
        <p:spPr>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endParaRPr sz="1600" b="0" i="0" u="none" strike="noStrike" cap="none">
              <a:solidFill>
                <a:schemeClr val="dk2"/>
              </a:solidFill>
              <a:latin typeface="Questrial"/>
              <a:ea typeface="Questrial"/>
              <a:cs typeface="Questrial"/>
              <a:sym typeface="Quest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Shape 587"/>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Importance of Models/Frameworks</a:t>
            </a:r>
          </a:p>
        </p:txBody>
      </p:sp>
      <p:sp>
        <p:nvSpPr>
          <p:cNvPr id="588" name="Shape 588"/>
          <p:cNvSpPr txBox="1">
            <a:spLocks noGrp="1"/>
          </p:cNvSpPr>
          <p:nvPr>
            <p:ph type="body" idx="1"/>
          </p:nvPr>
        </p:nvSpPr>
        <p:spPr>
          <a:xfrm>
            <a:off x="311700" y="1287384"/>
            <a:ext cx="8520599" cy="3099900"/>
          </a:xfrm>
          <a:prstGeom prst="rect">
            <a:avLst/>
          </a:prstGeom>
          <a:noFill/>
          <a:ln>
            <a:noFill/>
          </a:ln>
        </p:spPr>
        <p:txBody>
          <a:bodyPr lIns="91425" tIns="91425" rIns="91425" bIns="91425" anchor="t" anchorCtr="0">
            <a:noAutofit/>
          </a:bodyPr>
          <a:lstStyle/>
          <a:p>
            <a:pPr marL="457200" marR="0" lvl="0" indent="-228600" algn="l" rtl="0">
              <a:spcBef>
                <a:spcPts val="0"/>
              </a:spcBef>
              <a:spcAft>
                <a:spcPts val="0"/>
              </a:spcAft>
              <a:buClr>
                <a:schemeClr val="accent1"/>
              </a:buClr>
              <a:buSzPct val="100000"/>
              <a:buFont typeface="Noto Sans Symbols"/>
              <a:buChar char="◼"/>
            </a:pPr>
            <a:r>
              <a:rPr lang="en" sz="1800" b="0" i="0" u="none" strike="noStrike" cap="none">
                <a:solidFill>
                  <a:schemeClr val="dk2"/>
                </a:solidFill>
                <a:latin typeface="Questrial"/>
                <a:ea typeface="Questrial"/>
                <a:cs typeface="Questrial"/>
                <a:sym typeface="Questrial"/>
              </a:rPr>
              <a:t>Answers the “to what ends” question; provides more concrete goals</a:t>
            </a:r>
          </a:p>
          <a:p>
            <a:pPr marL="457200" marR="0" lvl="0" indent="-228600" algn="l" rtl="0">
              <a:spcBef>
                <a:spcPts val="0"/>
              </a:spcBef>
              <a:spcAft>
                <a:spcPts val="0"/>
              </a:spcAft>
              <a:buClr>
                <a:schemeClr val="accent1"/>
              </a:buClr>
              <a:buSzPct val="100000"/>
              <a:buFont typeface="Noto Sans Symbols"/>
              <a:buNone/>
            </a:pPr>
            <a:endParaRPr sz="1800" b="0" i="0" u="none" strike="noStrike" cap="none">
              <a:solidFill>
                <a:schemeClr val="dk2"/>
              </a:solidFill>
              <a:latin typeface="Questrial"/>
              <a:ea typeface="Questrial"/>
              <a:cs typeface="Questrial"/>
              <a:sym typeface="Questrial"/>
            </a:endParaRPr>
          </a:p>
          <a:p>
            <a:pPr marL="457200" marR="0" lvl="0" indent="-228600" algn="l" rtl="0">
              <a:spcBef>
                <a:spcPts val="0"/>
              </a:spcBef>
              <a:spcAft>
                <a:spcPts val="0"/>
              </a:spcAft>
              <a:buClr>
                <a:schemeClr val="accent1"/>
              </a:buClr>
              <a:buSzPct val="100000"/>
              <a:buFont typeface="Noto Sans Symbols"/>
              <a:buChar char="◼"/>
            </a:pPr>
            <a:r>
              <a:rPr lang="en" sz="1800" b="0" i="0" u="none" strike="noStrike" cap="none">
                <a:solidFill>
                  <a:schemeClr val="dk2"/>
                </a:solidFill>
                <a:latin typeface="Questrial"/>
                <a:ea typeface="Questrial"/>
                <a:cs typeface="Questrial"/>
                <a:sym typeface="Questrial"/>
              </a:rPr>
              <a:t>Guides the process (data collection, method of analysis, reporting)</a:t>
            </a:r>
          </a:p>
          <a:p>
            <a:pPr marL="457200" marR="0" lvl="0" indent="-228600" algn="l" rtl="0">
              <a:spcBef>
                <a:spcPts val="0"/>
              </a:spcBef>
              <a:spcAft>
                <a:spcPts val="0"/>
              </a:spcAft>
              <a:buClr>
                <a:schemeClr val="accent1"/>
              </a:buClr>
              <a:buSzPct val="100000"/>
              <a:buFont typeface="Noto Sans Symbols"/>
              <a:buNone/>
            </a:pPr>
            <a:endParaRPr sz="1800" b="0" i="0" u="none" strike="noStrike" cap="none">
              <a:solidFill>
                <a:schemeClr val="dk2"/>
              </a:solidFill>
              <a:latin typeface="Questrial"/>
              <a:ea typeface="Questrial"/>
              <a:cs typeface="Questrial"/>
              <a:sym typeface="Questrial"/>
            </a:endParaRPr>
          </a:p>
          <a:p>
            <a:pPr marL="457200" marR="0" lvl="0" indent="-228600" algn="l" rtl="0">
              <a:spcBef>
                <a:spcPts val="0"/>
              </a:spcBef>
              <a:buClr>
                <a:schemeClr val="accent1"/>
              </a:buClr>
              <a:buSzPct val="100000"/>
              <a:buFont typeface="Noto Sans Symbols"/>
              <a:buChar char="◼"/>
            </a:pPr>
            <a:r>
              <a:rPr lang="en" sz="1800" b="0" i="0" u="none" strike="noStrike" cap="none">
                <a:solidFill>
                  <a:schemeClr val="dk2"/>
                </a:solidFill>
                <a:latin typeface="Questrial"/>
                <a:ea typeface="Questrial"/>
                <a:cs typeface="Questrial"/>
                <a:sym typeface="Questrial"/>
              </a:rPr>
              <a:t>Results in more useful information and recommendations for action</a:t>
            </a:r>
          </a:p>
        </p:txBody>
      </p:sp>
      <p:pic>
        <p:nvPicPr>
          <p:cNvPr id="589" name="Shape 589"/>
          <p:cNvPicPr preferRelativeResize="0"/>
          <p:nvPr/>
        </p:nvPicPr>
        <p:blipFill rotWithShape="1">
          <a:blip r:embed="rId3">
            <a:alphaModFix/>
          </a:blip>
          <a:srcRect/>
          <a:stretch/>
        </p:blipFill>
        <p:spPr>
          <a:xfrm>
            <a:off x="6529330" y="2692727"/>
            <a:ext cx="2222199" cy="2219333"/>
          </a:xfrm>
          <a:prstGeom prst="rect">
            <a:avLst/>
          </a:prstGeom>
          <a:noFill/>
          <a:ln>
            <a:noFill/>
          </a:ln>
        </p:spPr>
      </p:pic>
      <p:pic>
        <p:nvPicPr>
          <p:cNvPr id="590" name="Shape 590"/>
          <p:cNvPicPr preferRelativeResize="0"/>
          <p:nvPr/>
        </p:nvPicPr>
        <p:blipFill rotWithShape="1">
          <a:blip r:embed="rId4">
            <a:alphaModFix/>
          </a:blip>
          <a:srcRect/>
          <a:stretch/>
        </p:blipFill>
        <p:spPr>
          <a:xfrm>
            <a:off x="3044316" y="3037183"/>
            <a:ext cx="1990724" cy="1765299"/>
          </a:xfrm>
          <a:prstGeom prst="rect">
            <a:avLst/>
          </a:prstGeom>
          <a:noFill/>
          <a:ln>
            <a:noFill/>
          </a:ln>
        </p:spPr>
      </p:pic>
      <p:pic>
        <p:nvPicPr>
          <p:cNvPr id="591" name="Shape 591"/>
          <p:cNvPicPr preferRelativeResize="0"/>
          <p:nvPr/>
        </p:nvPicPr>
        <p:blipFill rotWithShape="1">
          <a:blip r:embed="rId5">
            <a:alphaModFix/>
          </a:blip>
          <a:srcRect/>
          <a:stretch/>
        </p:blipFill>
        <p:spPr>
          <a:xfrm>
            <a:off x="311700" y="2985066"/>
            <a:ext cx="1819774" cy="1817431"/>
          </a:xfrm>
          <a:prstGeom prst="rect">
            <a:avLst/>
          </a:prstGeom>
          <a:noFill/>
          <a:ln>
            <a:noFill/>
          </a:ln>
        </p:spPr>
      </p:pic>
      <p:sp>
        <p:nvSpPr>
          <p:cNvPr id="7" name="TextBox 6"/>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Shape 596"/>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Importance of Models/Frameworks (cont.)</a:t>
            </a:r>
          </a:p>
        </p:txBody>
      </p:sp>
      <p:sp>
        <p:nvSpPr>
          <p:cNvPr id="597" name="Shape 597"/>
          <p:cNvSpPr txBox="1">
            <a:spLocks noGrp="1"/>
          </p:cNvSpPr>
          <p:nvPr>
            <p:ph type="body" idx="1"/>
          </p:nvPr>
        </p:nvSpPr>
        <p:spPr>
          <a:prstGeom prst="rect">
            <a:avLst/>
          </a:prstGeom>
          <a:noFill/>
          <a:ln>
            <a:noFill/>
          </a:ln>
        </p:spPr>
        <p:txBody>
          <a:bodyPr lIns="91425" tIns="91425" rIns="91425" bIns="91425" anchor="t" anchorCtr="0">
            <a:noAutofit/>
          </a:bodyPr>
          <a:lstStyle/>
          <a:p>
            <a:pPr marL="457200" marR="0" lvl="0" indent="-228600" algn="l" rtl="0">
              <a:lnSpc>
                <a:spcPct val="8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Help balance the constraints and purposes of existing data collection mechanisms</a:t>
            </a:r>
          </a:p>
          <a:p>
            <a:pPr marL="457200" marR="0" lvl="0" indent="-228600" algn="l" rtl="0">
              <a:lnSpc>
                <a:spcPct val="8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457200" marR="0" lvl="0" indent="-228600" algn="l" rtl="0">
              <a:lnSpc>
                <a:spcPct val="8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Determine how you will communicate findings to key stakeholders</a:t>
            </a:r>
          </a:p>
          <a:p>
            <a:pPr marL="457200" marR="0" lvl="0" indent="-228600" algn="l" rtl="0">
              <a:lnSpc>
                <a:spcPct val="8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457200" marR="0" lvl="0" indent="-228600" algn="l" rtl="0">
              <a:lnSpc>
                <a:spcPct val="8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Identify opportunities for growth &amp; priority areas</a:t>
            </a:r>
          </a:p>
          <a:p>
            <a:pPr marL="457200" marR="0" lvl="0" indent="-228600" algn="l" rtl="0">
              <a:lnSpc>
                <a:spcPct val="8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457200" marR="0" lvl="0" indent="-228600" algn="l" rtl="0">
              <a:lnSpc>
                <a:spcPct val="8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Advocate for what data you need and </a:t>
            </a:r>
            <a:r>
              <a:rPr lang="en" sz="1850" b="0" i="0" u="sng" strike="noStrike" cap="none">
                <a:solidFill>
                  <a:schemeClr val="dk2"/>
                </a:solidFill>
                <a:latin typeface="Questrial"/>
                <a:ea typeface="Questrial"/>
                <a:cs typeface="Questrial"/>
                <a:sym typeface="Questrial"/>
              </a:rPr>
              <a:t>why</a:t>
            </a:r>
          </a:p>
          <a:p>
            <a:pPr marL="457200" marR="0" lvl="0" indent="-228600" algn="l" rtl="0">
              <a:lnSpc>
                <a:spcPct val="8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457200" marR="0" lvl="0" indent="-228600" algn="l" rtl="0">
              <a:lnSpc>
                <a:spcPct val="80000"/>
              </a:lnSpc>
              <a:spcBef>
                <a:spcPts val="0"/>
              </a:spcBef>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Identify what activities you are currently tracking, but gaps in data that are preventing you from conducting further inquiry or telling a more compelling story</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Shape 602"/>
          <p:cNvSpPr txBox="1">
            <a:spLocks noGrp="1"/>
          </p:cNvSpPr>
          <p:nvPr>
            <p:ph type="title"/>
          </p:nvPr>
        </p:nvSpPr>
        <p:spPr>
          <a:xfrm>
            <a:off x="311700" y="240362"/>
            <a:ext cx="8520599" cy="733499"/>
          </a:xfrm>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dirty="0">
                <a:solidFill>
                  <a:schemeClr val="accent1"/>
                </a:solidFill>
                <a:latin typeface="Questrial"/>
                <a:ea typeface="Questrial"/>
                <a:cs typeface="Questrial"/>
                <a:sym typeface="Questrial"/>
              </a:rPr>
              <a:t>Activity: Walking Through an Example</a:t>
            </a:r>
          </a:p>
        </p:txBody>
      </p:sp>
      <p:graphicFrame>
        <p:nvGraphicFramePr>
          <p:cNvPr id="603" name="Shape 603"/>
          <p:cNvGraphicFramePr/>
          <p:nvPr>
            <p:extLst>
              <p:ext uri="{D42A27DB-BD31-4B8C-83A1-F6EECF244321}">
                <p14:modId xmlns:p14="http://schemas.microsoft.com/office/powerpoint/2010/main" val="3558615867"/>
              </p:ext>
            </p:extLst>
          </p:nvPr>
        </p:nvGraphicFramePr>
        <p:xfrm>
          <a:off x="166411" y="1052725"/>
          <a:ext cx="8883600" cy="3852706"/>
        </p:xfrm>
        <a:graphic>
          <a:graphicData uri="http://schemas.openxmlformats.org/drawingml/2006/table">
            <a:tbl>
              <a:tblPr bandRow="1">
                <a:noFill/>
                <a:tableStyleId>{8002018D-F50C-4234-8698-1E1C1526AF9A}</a:tableStyleId>
              </a:tblPr>
              <a:tblGrid>
                <a:gridCol w="1226000">
                  <a:extLst>
                    <a:ext uri="{9D8B030D-6E8A-4147-A177-3AD203B41FA5}">
                      <a16:colId xmlns:a16="http://schemas.microsoft.com/office/drawing/2014/main" val="20000"/>
                    </a:ext>
                  </a:extLst>
                </a:gridCol>
                <a:gridCol w="1676675">
                  <a:extLst>
                    <a:ext uri="{9D8B030D-6E8A-4147-A177-3AD203B41FA5}">
                      <a16:colId xmlns:a16="http://schemas.microsoft.com/office/drawing/2014/main" val="20001"/>
                    </a:ext>
                  </a:extLst>
                </a:gridCol>
                <a:gridCol w="1309225">
                  <a:extLst>
                    <a:ext uri="{9D8B030D-6E8A-4147-A177-3AD203B41FA5}">
                      <a16:colId xmlns:a16="http://schemas.microsoft.com/office/drawing/2014/main" val="20002"/>
                    </a:ext>
                  </a:extLst>
                </a:gridCol>
                <a:gridCol w="775450">
                  <a:extLst>
                    <a:ext uri="{9D8B030D-6E8A-4147-A177-3AD203B41FA5}">
                      <a16:colId xmlns:a16="http://schemas.microsoft.com/office/drawing/2014/main" val="20003"/>
                    </a:ext>
                  </a:extLst>
                </a:gridCol>
                <a:gridCol w="2172525">
                  <a:extLst>
                    <a:ext uri="{9D8B030D-6E8A-4147-A177-3AD203B41FA5}">
                      <a16:colId xmlns:a16="http://schemas.microsoft.com/office/drawing/2014/main" val="20004"/>
                    </a:ext>
                  </a:extLst>
                </a:gridCol>
                <a:gridCol w="1723725">
                  <a:extLst>
                    <a:ext uri="{9D8B030D-6E8A-4147-A177-3AD203B41FA5}">
                      <a16:colId xmlns:a16="http://schemas.microsoft.com/office/drawing/2014/main" val="20005"/>
                    </a:ext>
                  </a:extLst>
                </a:gridCol>
              </a:tblGrid>
              <a:tr h="667547">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Type of Activity</a:t>
                      </a:r>
                    </a:p>
                  </a:txBody>
                  <a:tcPr marL="73025" marR="73025" marT="0" marB="0" anchor="ctr">
                    <a:solidFill>
                      <a:srgbClr val="D9D9D9"/>
                    </a:solidFill>
                  </a:tcPr>
                </a:tc>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How this data could be used to inform decisions, continuous improvement, telling a story</a:t>
                      </a:r>
                    </a:p>
                  </a:txBody>
                  <a:tcPr marL="73025" marR="73025" marT="0" marB="0" anchor="ctr">
                    <a:solidFill>
                      <a:srgbClr val="D9D9D9"/>
                    </a:solidFill>
                  </a:tcPr>
                </a:tc>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Data points</a:t>
                      </a:r>
                    </a:p>
                  </a:txBody>
                  <a:tcPr marL="73025" marR="73025" marT="0" marB="0" anchor="ctr">
                    <a:solidFill>
                      <a:srgbClr val="D9D9D9"/>
                    </a:solidFill>
                  </a:tcPr>
                </a:tc>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Source of the data</a:t>
                      </a:r>
                    </a:p>
                  </a:txBody>
                  <a:tcPr marL="73025" marR="73025" marT="0" marB="0" anchor="ctr">
                    <a:solidFill>
                      <a:srgbClr val="D9D9D9"/>
                    </a:solidFill>
                  </a:tcPr>
                </a:tc>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Metric</a:t>
                      </a:r>
                    </a:p>
                  </a:txBody>
                  <a:tcPr marL="73025" marR="73025" marT="0" marB="0" anchor="ctr">
                    <a:solidFill>
                      <a:srgbClr val="D9D9D9"/>
                    </a:solidFill>
                  </a:tcPr>
                </a:tc>
                <a:tc>
                  <a:txBody>
                    <a:bodyPr/>
                    <a:lstStyle/>
                    <a:p>
                      <a:pPr marL="0" marR="0" lvl="0" indent="0" algn="ctr" rtl="0">
                        <a:spcBef>
                          <a:spcPts val="0"/>
                        </a:spcBef>
                        <a:buClr>
                          <a:schemeClr val="dk1"/>
                        </a:buClr>
                        <a:buSzPct val="25000"/>
                        <a:buFont typeface="Calibri"/>
                        <a:buNone/>
                      </a:pPr>
                      <a:r>
                        <a:rPr lang="en" sz="1000" b="1" u="none" strike="noStrike" cap="none">
                          <a:latin typeface="Calibri"/>
                          <a:ea typeface="Calibri"/>
                          <a:cs typeface="Calibri"/>
                          <a:sym typeface="Calibri"/>
                        </a:rPr>
                        <a:t>Use &amp; Reporting (Who needs to know?  Why? How do they best receive information?)</a:t>
                      </a:r>
                    </a:p>
                  </a:txBody>
                  <a:tcPr marL="73025" marR="73025" marT="0" marB="0" anchor="ctr">
                    <a:solidFill>
                      <a:srgbClr val="D9D9D9"/>
                    </a:solidFill>
                  </a:tcPr>
                </a:tc>
                <a:extLst>
                  <a:ext uri="{0D108BD9-81ED-4DB2-BD59-A6C34878D82A}">
                    <a16:rowId xmlns:a16="http://schemas.microsoft.com/office/drawing/2014/main" val="10000"/>
                  </a:ext>
                </a:extLst>
              </a:tr>
              <a:tr h="3081883">
                <a:tc>
                  <a:txBody>
                    <a:bodyPr/>
                    <a:lstStyle/>
                    <a:p>
                      <a:pPr marL="0" marR="0" lvl="0" indent="0" algn="l" rtl="0">
                        <a:spcBef>
                          <a:spcPts val="0"/>
                        </a:spcBef>
                        <a:buClr>
                          <a:schemeClr val="dk1"/>
                        </a:buClr>
                        <a:buSzPct val="25000"/>
                        <a:buFont typeface="Questrial"/>
                        <a:buNone/>
                      </a:pPr>
                      <a:endParaRPr sz="1000" u="none" strike="noStrike" cap="none">
                        <a:latin typeface="Calibri"/>
                        <a:ea typeface="Calibri"/>
                        <a:cs typeface="Calibri"/>
                        <a:sym typeface="Calibri"/>
                      </a:endParaRPr>
                    </a:p>
                  </a:txBody>
                  <a:tcPr marL="73025" marR="73025" marT="0" marB="0"/>
                </a:tc>
                <a:tc>
                  <a:txBody>
                    <a:bodyPr/>
                    <a:lstStyle/>
                    <a:p>
                      <a:pPr marL="0" marR="0" lvl="0" indent="0" algn="l" rtl="0">
                        <a:lnSpc>
                          <a:spcPct val="107916"/>
                        </a:lnSpc>
                        <a:spcBef>
                          <a:spcPts val="0"/>
                        </a:spcBef>
                        <a:spcAft>
                          <a:spcPts val="0"/>
                        </a:spcAft>
                        <a:buClr>
                          <a:schemeClr val="dk1"/>
                        </a:buClr>
                        <a:buSzPct val="25000"/>
                        <a:buFont typeface="Questrial"/>
                        <a:buNone/>
                      </a:pPr>
                      <a:endParaRPr sz="1100" u="none" strike="noStrike" cap="none">
                        <a:latin typeface="Calibri"/>
                        <a:ea typeface="Calibri"/>
                        <a:cs typeface="Calibri"/>
                        <a:sym typeface="Calibri"/>
                      </a:endParaRPr>
                    </a:p>
                  </a:txBody>
                  <a:tcPr marL="73025" marR="73025" marT="0" marB="0"/>
                </a:tc>
                <a:tc>
                  <a:txBody>
                    <a:bodyPr/>
                    <a:lstStyle/>
                    <a:p>
                      <a:pPr marL="0" marR="0" lvl="0" indent="0" algn="l" rtl="0">
                        <a:lnSpc>
                          <a:spcPct val="107916"/>
                        </a:lnSpc>
                        <a:spcBef>
                          <a:spcPts val="0"/>
                        </a:spcBef>
                        <a:spcAft>
                          <a:spcPts val="0"/>
                        </a:spcAft>
                        <a:buClr>
                          <a:schemeClr val="dk1"/>
                        </a:buClr>
                        <a:buSzPct val="25000"/>
                        <a:buFont typeface="Questrial"/>
                        <a:buNone/>
                      </a:pPr>
                      <a:endParaRPr sz="1000" u="none" strike="noStrike" cap="none">
                        <a:latin typeface="Calibri"/>
                        <a:ea typeface="Calibri"/>
                        <a:cs typeface="Calibri"/>
                        <a:sym typeface="Calibri"/>
                      </a:endParaRPr>
                    </a:p>
                  </a:txBody>
                  <a:tcPr marL="73025" marR="73025" marT="0" marB="0"/>
                </a:tc>
                <a:tc>
                  <a:txBody>
                    <a:bodyPr/>
                    <a:lstStyle/>
                    <a:p>
                      <a:pPr marL="0" marR="0" lvl="0" indent="0" algn="l" rtl="0">
                        <a:spcBef>
                          <a:spcPts val="0"/>
                        </a:spcBef>
                        <a:buClr>
                          <a:schemeClr val="dk1"/>
                        </a:buClr>
                        <a:buSzPct val="25000"/>
                        <a:buFont typeface="Questrial"/>
                        <a:buNone/>
                      </a:pPr>
                      <a:endParaRPr sz="1100" u="none" strike="noStrike" cap="none">
                        <a:latin typeface="Calibri"/>
                        <a:ea typeface="Calibri"/>
                        <a:cs typeface="Calibri"/>
                        <a:sym typeface="Calibri"/>
                      </a:endParaRPr>
                    </a:p>
                  </a:txBody>
                  <a:tcPr marL="73025" marR="73025" marT="0" marB="0"/>
                </a:tc>
                <a:tc>
                  <a:txBody>
                    <a:bodyPr/>
                    <a:lstStyle/>
                    <a:p>
                      <a:pPr marL="0" marR="0" lvl="0" indent="0" algn="l" rtl="0">
                        <a:spcBef>
                          <a:spcPts val="0"/>
                        </a:spcBef>
                        <a:buClr>
                          <a:schemeClr val="dk1"/>
                        </a:buClr>
                        <a:buSzPct val="25000"/>
                        <a:buFont typeface="Questrial"/>
                        <a:buNone/>
                      </a:pPr>
                      <a:endParaRPr sz="1100" u="none" strike="noStrike" cap="none" dirty="0">
                        <a:latin typeface="Calibri"/>
                        <a:ea typeface="Calibri"/>
                        <a:cs typeface="Calibri"/>
                        <a:sym typeface="Calibri"/>
                      </a:endParaRPr>
                    </a:p>
                  </a:txBody>
                  <a:tcPr marL="73025" marR="73025" marT="0" marB="0"/>
                </a:tc>
                <a:tc>
                  <a:txBody>
                    <a:bodyPr/>
                    <a:lstStyle/>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spcAft>
                          <a:spcPts val="0"/>
                        </a:spcAft>
                        <a:buClr>
                          <a:schemeClr val="dk1"/>
                        </a:buClr>
                        <a:buSzPct val="25000"/>
                        <a:buFont typeface="Questrial"/>
                        <a:buNone/>
                      </a:pPr>
                      <a:endParaRPr sz="1100" u="none" strike="noStrike" cap="none" dirty="0">
                        <a:latin typeface="Calibri"/>
                        <a:ea typeface="Calibri"/>
                        <a:cs typeface="Calibri"/>
                        <a:sym typeface="Calibri"/>
                      </a:endParaRPr>
                    </a:p>
                    <a:p>
                      <a:pPr marL="0" marR="0" lvl="0" indent="0" algn="l" rtl="0">
                        <a:spcBef>
                          <a:spcPts val="0"/>
                        </a:spcBef>
                        <a:buClr>
                          <a:schemeClr val="dk1"/>
                        </a:buClr>
                        <a:buSzPct val="25000"/>
                        <a:buFont typeface="Questrial"/>
                        <a:buNone/>
                      </a:pPr>
                      <a:endParaRPr sz="1100" u="none" strike="noStrike" cap="none" dirty="0">
                        <a:latin typeface="Calibri"/>
                        <a:ea typeface="Calibri"/>
                        <a:cs typeface="Calibri"/>
                        <a:sym typeface="Calibri"/>
                      </a:endParaRPr>
                    </a:p>
                  </a:txBody>
                  <a:tcPr marL="73025" marR="73025" marT="0" marB="0"/>
                </a:tc>
                <a:extLst>
                  <a:ext uri="{0D108BD9-81ED-4DB2-BD59-A6C34878D82A}">
                    <a16:rowId xmlns:a16="http://schemas.microsoft.com/office/drawing/2014/main" val="10001"/>
                  </a:ext>
                </a:extLst>
              </a:tr>
            </a:tbl>
          </a:graphicData>
        </a:graphic>
      </p:graphicFrame>
      <p:sp>
        <p:nvSpPr>
          <p:cNvPr id="604" name="Shape 604"/>
          <p:cNvSpPr/>
          <p:nvPr/>
        </p:nvSpPr>
        <p:spPr>
          <a:xfrm>
            <a:off x="166411" y="1865496"/>
            <a:ext cx="1207213" cy="297004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Calibri"/>
              <a:buNone/>
            </a:pPr>
            <a:r>
              <a:rPr lang="en" sz="1100" b="1" i="0" u="none" strike="noStrike" cap="none">
                <a:solidFill>
                  <a:srgbClr val="000000"/>
                </a:solidFill>
                <a:latin typeface="Calibri"/>
                <a:ea typeface="Calibri"/>
                <a:cs typeface="Calibri"/>
                <a:sym typeface="Calibri"/>
              </a:rPr>
              <a:t>Community-Based Learning Courses</a:t>
            </a:r>
          </a:p>
          <a:p>
            <a:pPr marL="0" marR="0" lvl="0" indent="0" algn="l" rtl="0">
              <a:lnSpc>
                <a:spcPct val="100000"/>
              </a:lnSpc>
              <a:spcBef>
                <a:spcPts val="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sng" strike="noStrike" cap="none">
                <a:solidFill>
                  <a:srgbClr val="000000"/>
                </a:solidFill>
                <a:latin typeface="Calibri"/>
                <a:ea typeface="Calibri"/>
                <a:cs typeface="Calibri"/>
                <a:sym typeface="Calibri"/>
              </a:rPr>
              <a:t>Inclusion Criteria: </a:t>
            </a: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Students making a significant contribution (time, talent, resources) in a community setting. (e.g., service-learning, internships, field study, practicum, community-based research)</a:t>
            </a:r>
          </a:p>
        </p:txBody>
      </p:sp>
      <p:sp>
        <p:nvSpPr>
          <p:cNvPr id="605" name="Shape 605"/>
          <p:cNvSpPr/>
          <p:nvPr/>
        </p:nvSpPr>
        <p:spPr>
          <a:xfrm>
            <a:off x="1373625" y="1865496"/>
            <a:ext cx="1684633" cy="3046465"/>
          </a:xfrm>
          <a:prstGeom prst="rect">
            <a:avLst/>
          </a:prstGeom>
          <a:noFill/>
          <a:ln>
            <a:noFill/>
          </a:ln>
        </p:spPr>
        <p:txBody>
          <a:bodyPr lIns="91425" tIns="45700" rIns="91425" bIns="45700" anchor="t" anchorCtr="0">
            <a:noAutofit/>
          </a:bodyPr>
          <a:lstStyle/>
          <a:p>
            <a:pPr marL="0" marR="0" lvl="0" indent="0" algn="l" rtl="0">
              <a:lnSpc>
                <a:spcPct val="107916"/>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Pervasiveness of SL throughout curriculum---to what ends</a:t>
            </a:r>
          </a:p>
          <a:p>
            <a:pPr marL="0" marR="0" lvl="0" indent="0" algn="l" rtl="0">
              <a:lnSpc>
                <a:spcPct val="107916"/>
              </a:lnSpc>
              <a:spcBef>
                <a:spcPts val="80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Evidence of SL as a HIP</a:t>
            </a:r>
          </a:p>
          <a:p>
            <a:pPr marL="0" marR="0" lvl="0" indent="0" algn="l" rtl="0">
              <a:lnSpc>
                <a:spcPct val="107916"/>
              </a:lnSpc>
              <a:spcBef>
                <a:spcPts val="80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Creation of KPI’s and identification of institutional priorities (Seybert)</a:t>
            </a:r>
          </a:p>
          <a:p>
            <a:pPr marL="0" marR="0" lvl="0" indent="0" algn="l" rtl="0">
              <a:lnSpc>
                <a:spcPct val="100000"/>
              </a:lnSpc>
              <a:spcBef>
                <a:spcPts val="80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Do we need to offer more faculty development for taking CBL to CEL? </a:t>
            </a:r>
          </a:p>
          <a:p>
            <a:pPr marL="0" marR="0" lvl="0" indent="0" algn="l" rtl="0">
              <a:lnSpc>
                <a:spcPct val="100000"/>
              </a:lnSpc>
              <a:spcBef>
                <a:spcPts val="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Incentives needed? Or barriers that need to be removed?</a:t>
            </a:r>
          </a:p>
        </p:txBody>
      </p:sp>
      <p:sp>
        <p:nvSpPr>
          <p:cNvPr id="606" name="Shape 606"/>
          <p:cNvSpPr/>
          <p:nvPr/>
        </p:nvSpPr>
        <p:spPr>
          <a:xfrm>
            <a:off x="3058258" y="1865496"/>
            <a:ext cx="1321790" cy="1025991"/>
          </a:xfrm>
          <a:prstGeom prst="rect">
            <a:avLst/>
          </a:prstGeom>
          <a:noFill/>
          <a:ln>
            <a:noFill/>
          </a:ln>
        </p:spPr>
        <p:txBody>
          <a:bodyPr lIns="91425" tIns="45700" rIns="91425" bIns="45700" anchor="t" anchorCtr="0">
            <a:noAutofit/>
          </a:bodyPr>
          <a:lstStyle/>
          <a:p>
            <a:pPr marL="0" marR="0" lvl="0" indent="0" algn="l" rtl="0">
              <a:lnSpc>
                <a:spcPct val="107916"/>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Course designations</a:t>
            </a:r>
          </a:p>
          <a:p>
            <a:pPr marL="0" marR="0" lvl="0" indent="0" algn="l" rtl="0">
              <a:lnSpc>
                <a:spcPct val="107916"/>
              </a:lnSpc>
              <a:spcBef>
                <a:spcPts val="80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7916"/>
              </a:lnSpc>
              <a:spcBef>
                <a:spcPts val="80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Required within the curriculum?</a:t>
            </a:r>
          </a:p>
        </p:txBody>
      </p:sp>
      <p:sp>
        <p:nvSpPr>
          <p:cNvPr id="607" name="Shape 607"/>
          <p:cNvSpPr/>
          <p:nvPr/>
        </p:nvSpPr>
        <p:spPr>
          <a:xfrm>
            <a:off x="5157571" y="1865496"/>
            <a:ext cx="2166943" cy="24622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Every program of study has a required SL component</a:t>
            </a:r>
          </a:p>
          <a:p>
            <a:pPr marL="0" marR="0" lvl="0" indent="0" algn="l" rtl="0">
              <a:lnSpc>
                <a:spcPct val="100000"/>
              </a:lnSpc>
              <a:spcBef>
                <a:spcPts val="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At least one SL course sequence is scaffolded in every program of study (100, 200, 300, 400; foundational/core curriculum and advanced)</a:t>
            </a:r>
          </a:p>
          <a:p>
            <a:pPr marL="0" marR="0" lvl="0" indent="0" algn="l" rtl="0">
              <a:lnSpc>
                <a:spcPct val="100000"/>
              </a:lnSpc>
              <a:spcBef>
                <a:spcPts val="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25% of all courses offered have a community-based component</a:t>
            </a:r>
          </a:p>
          <a:p>
            <a:pPr marL="0" marR="0" lvl="0" indent="0" algn="l" rtl="0">
              <a:lnSpc>
                <a:spcPct val="100000"/>
              </a:lnSpc>
              <a:spcBef>
                <a:spcPts val="0"/>
              </a:spcBef>
              <a:spcAft>
                <a:spcPts val="0"/>
              </a:spcAft>
              <a:buClr>
                <a:srgbClr val="000000"/>
              </a:buClr>
              <a:buFont typeface="Arial"/>
              <a:buNone/>
            </a:pPr>
            <a:endParaRPr sz="11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a:solidFill>
                  <a:srgbClr val="000000"/>
                </a:solidFill>
                <a:latin typeface="Calibri"/>
                <a:ea typeface="Calibri"/>
                <a:cs typeface="Calibri"/>
                <a:sym typeface="Calibri"/>
              </a:rPr>
              <a:t>10% of all courses offered have a community-engaged component</a:t>
            </a:r>
          </a:p>
        </p:txBody>
      </p:sp>
      <p:sp>
        <p:nvSpPr>
          <p:cNvPr id="608" name="Shape 608"/>
          <p:cNvSpPr/>
          <p:nvPr/>
        </p:nvSpPr>
        <p:spPr>
          <a:xfrm>
            <a:off x="7324514" y="1865496"/>
            <a:ext cx="1725497" cy="297004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dirty="0">
                <a:solidFill>
                  <a:srgbClr val="000000"/>
                </a:solidFill>
                <a:latin typeface="Calibri"/>
                <a:ea typeface="Calibri"/>
                <a:cs typeface="Calibri"/>
                <a:sym typeface="Calibri"/>
              </a:rPr>
              <a:t>Stakeholders: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Other offices on campus - (un)usual suspects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Community partners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General public</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Board of Trustees (etc.)</a:t>
            </a:r>
          </a:p>
          <a:p>
            <a:pPr marL="0" marR="0" lvl="0" indent="0" algn="l" rtl="0">
              <a:lnSpc>
                <a:spcPct val="100000"/>
              </a:lnSpc>
              <a:spcBef>
                <a:spcPts val="0"/>
              </a:spcBef>
              <a:spcAft>
                <a:spcPts val="0"/>
              </a:spcAft>
              <a:buClr>
                <a:srgbClr val="000000"/>
              </a:buClr>
              <a:buFont typeface="Arial"/>
              <a:buNone/>
            </a:pPr>
            <a:endParaRPr sz="11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ct val="25000"/>
              <a:buFont typeface="Calibri"/>
              <a:buNone/>
            </a:pPr>
            <a:r>
              <a:rPr lang="en" sz="1100" b="0" i="0" u="none" strike="noStrike" cap="none" dirty="0" smtClean="0">
                <a:solidFill>
                  <a:srgbClr val="000000"/>
                </a:solidFill>
                <a:latin typeface="Calibri"/>
                <a:ea typeface="Calibri"/>
                <a:cs typeface="Calibri"/>
                <a:sym typeface="Calibri"/>
              </a:rPr>
              <a:t>Avenues</a:t>
            </a:r>
            <a:r>
              <a:rPr lang="en-US" sz="1100" b="0" i="0" u="none" strike="noStrike" cap="none" dirty="0" smtClean="0">
                <a:solidFill>
                  <a:srgbClr val="000000"/>
                </a:solidFill>
                <a:latin typeface="Calibri"/>
                <a:ea typeface="Calibri"/>
                <a:cs typeface="Calibri"/>
                <a:sym typeface="Calibri"/>
              </a:rPr>
              <a:t>:</a:t>
            </a:r>
            <a:endParaRPr lang="en" sz="1100" b="0" i="0" u="none" strike="noStrike" cap="none" dirty="0">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Annual Reports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Media/Op-Eds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Publications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Newsletters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Award applications</a:t>
            </a:r>
          </a:p>
          <a:p>
            <a:pPr marL="457200" marR="0" lvl="0" indent="-304800" algn="l" rtl="0">
              <a:lnSpc>
                <a:spcPct val="100000"/>
              </a:lnSpc>
              <a:spcBef>
                <a:spcPts val="0"/>
              </a:spcBef>
              <a:spcAft>
                <a:spcPts val="0"/>
              </a:spcAft>
              <a:buClr>
                <a:srgbClr val="000000"/>
              </a:buClr>
              <a:buSzPct val="100000"/>
              <a:buFont typeface="Calibri"/>
              <a:buChar char="●"/>
            </a:pPr>
            <a:r>
              <a:rPr lang="en" sz="1100" b="0" i="0" u="none" strike="noStrike" cap="none" dirty="0">
                <a:solidFill>
                  <a:srgbClr val="000000"/>
                </a:solidFill>
                <a:latin typeface="Calibri"/>
                <a:ea typeface="Calibri"/>
                <a:cs typeface="Calibri"/>
                <a:sym typeface="Calibri"/>
              </a:rPr>
              <a:t>Technical reports</a:t>
            </a:r>
          </a:p>
        </p:txBody>
      </p:sp>
      <p:sp>
        <p:nvSpPr>
          <p:cNvPr id="9" name="TextBox 8"/>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4"/>
                                        </p:tgtEl>
                                        <p:attrNameLst>
                                          <p:attrName>style.visibility</p:attrName>
                                        </p:attrNameLst>
                                      </p:cBhvr>
                                      <p:to>
                                        <p:strVal val="visible"/>
                                      </p:to>
                                    </p:set>
                                    <p:animEffect transition="in" filter="fade">
                                      <p:cBhvr>
                                        <p:cTn id="7" dur="500"/>
                                        <p:tgtEl>
                                          <p:spTgt spid="60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05">
                                            <p:txEl>
                                              <p:pRg st="0" end="0"/>
                                            </p:txEl>
                                          </p:spTgt>
                                        </p:tgtEl>
                                        <p:attrNameLst>
                                          <p:attrName>style.visibility</p:attrName>
                                        </p:attrNameLst>
                                      </p:cBhvr>
                                      <p:to>
                                        <p:strVal val="visible"/>
                                      </p:to>
                                    </p:set>
                                    <p:animEffect transition="in" filter="fade">
                                      <p:cBhvr>
                                        <p:cTn id="12" dur="500"/>
                                        <p:tgtEl>
                                          <p:spTgt spid="60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05">
                                            <p:txEl>
                                              <p:pRg st="1" end="1"/>
                                            </p:txEl>
                                          </p:spTgt>
                                        </p:tgtEl>
                                        <p:attrNameLst>
                                          <p:attrName>style.visibility</p:attrName>
                                        </p:attrNameLst>
                                      </p:cBhvr>
                                      <p:to>
                                        <p:strVal val="visible"/>
                                      </p:to>
                                    </p:set>
                                    <p:animEffect transition="in" filter="fade">
                                      <p:cBhvr>
                                        <p:cTn id="17" dur="500"/>
                                        <p:tgtEl>
                                          <p:spTgt spid="60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05">
                                            <p:txEl>
                                              <p:pRg st="2" end="2"/>
                                            </p:txEl>
                                          </p:spTgt>
                                        </p:tgtEl>
                                        <p:attrNameLst>
                                          <p:attrName>style.visibility</p:attrName>
                                        </p:attrNameLst>
                                      </p:cBhvr>
                                      <p:to>
                                        <p:strVal val="visible"/>
                                      </p:to>
                                    </p:set>
                                    <p:animEffect transition="in" filter="fade">
                                      <p:cBhvr>
                                        <p:cTn id="22" dur="500"/>
                                        <p:tgtEl>
                                          <p:spTgt spid="60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05">
                                            <p:txEl>
                                              <p:pRg st="3" end="3"/>
                                            </p:txEl>
                                          </p:spTgt>
                                        </p:tgtEl>
                                        <p:attrNameLst>
                                          <p:attrName>style.visibility</p:attrName>
                                        </p:attrNameLst>
                                      </p:cBhvr>
                                      <p:to>
                                        <p:strVal val="visible"/>
                                      </p:to>
                                    </p:set>
                                    <p:animEffect transition="in" filter="fade">
                                      <p:cBhvr>
                                        <p:cTn id="27" dur="500"/>
                                        <p:tgtEl>
                                          <p:spTgt spid="60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05">
                                            <p:txEl>
                                              <p:pRg st="4" end="4"/>
                                            </p:txEl>
                                          </p:spTgt>
                                        </p:tgtEl>
                                        <p:attrNameLst>
                                          <p:attrName>style.visibility</p:attrName>
                                        </p:attrNameLst>
                                      </p:cBhvr>
                                      <p:to>
                                        <p:strVal val="visible"/>
                                      </p:to>
                                    </p:set>
                                    <p:animEffect transition="in" filter="fade">
                                      <p:cBhvr>
                                        <p:cTn id="32" dur="500"/>
                                        <p:tgtEl>
                                          <p:spTgt spid="60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05">
                                            <p:txEl>
                                              <p:pRg st="5" end="5"/>
                                            </p:txEl>
                                          </p:spTgt>
                                        </p:tgtEl>
                                        <p:attrNameLst>
                                          <p:attrName>style.visibility</p:attrName>
                                        </p:attrNameLst>
                                      </p:cBhvr>
                                      <p:to>
                                        <p:strVal val="visible"/>
                                      </p:to>
                                    </p:set>
                                    <p:animEffect transition="in" filter="fade">
                                      <p:cBhvr>
                                        <p:cTn id="37" dur="500"/>
                                        <p:tgtEl>
                                          <p:spTgt spid="60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06">
                                            <p:txEl>
                                              <p:pRg st="0" end="0"/>
                                            </p:txEl>
                                          </p:spTgt>
                                        </p:tgtEl>
                                        <p:attrNameLst>
                                          <p:attrName>style.visibility</p:attrName>
                                        </p:attrNameLst>
                                      </p:cBhvr>
                                      <p:to>
                                        <p:strVal val="visible"/>
                                      </p:to>
                                    </p:set>
                                    <p:animEffect transition="in" filter="fade">
                                      <p:cBhvr>
                                        <p:cTn id="42" dur="500"/>
                                        <p:tgtEl>
                                          <p:spTgt spid="606">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06">
                                            <p:txEl>
                                              <p:pRg st="1" end="1"/>
                                            </p:txEl>
                                          </p:spTgt>
                                        </p:tgtEl>
                                        <p:attrNameLst>
                                          <p:attrName>style.visibility</p:attrName>
                                        </p:attrNameLst>
                                      </p:cBhvr>
                                      <p:to>
                                        <p:strVal val="visible"/>
                                      </p:to>
                                    </p:set>
                                    <p:animEffect transition="in" filter="fade">
                                      <p:cBhvr>
                                        <p:cTn id="47" dur="500"/>
                                        <p:tgtEl>
                                          <p:spTgt spid="60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06">
                                            <p:txEl>
                                              <p:pRg st="2" end="2"/>
                                            </p:txEl>
                                          </p:spTgt>
                                        </p:tgtEl>
                                        <p:attrNameLst>
                                          <p:attrName>style.visibility</p:attrName>
                                        </p:attrNameLst>
                                      </p:cBhvr>
                                      <p:to>
                                        <p:strVal val="visible"/>
                                      </p:to>
                                    </p:set>
                                    <p:animEffect transition="in" filter="fade">
                                      <p:cBhvr>
                                        <p:cTn id="52" dur="500"/>
                                        <p:tgtEl>
                                          <p:spTgt spid="606">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07">
                                            <p:txEl>
                                              <p:pRg st="0" end="0"/>
                                            </p:txEl>
                                          </p:spTgt>
                                        </p:tgtEl>
                                        <p:attrNameLst>
                                          <p:attrName>style.visibility</p:attrName>
                                        </p:attrNameLst>
                                      </p:cBhvr>
                                      <p:to>
                                        <p:strVal val="visible"/>
                                      </p:to>
                                    </p:set>
                                    <p:animEffect transition="in" filter="fade">
                                      <p:cBhvr>
                                        <p:cTn id="57" dur="500"/>
                                        <p:tgtEl>
                                          <p:spTgt spid="607">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07">
                                            <p:txEl>
                                              <p:pRg st="1" end="1"/>
                                            </p:txEl>
                                          </p:spTgt>
                                        </p:tgtEl>
                                        <p:attrNameLst>
                                          <p:attrName>style.visibility</p:attrName>
                                        </p:attrNameLst>
                                      </p:cBhvr>
                                      <p:to>
                                        <p:strVal val="visible"/>
                                      </p:to>
                                    </p:set>
                                    <p:animEffect transition="in" filter="fade">
                                      <p:cBhvr>
                                        <p:cTn id="62" dur="500"/>
                                        <p:tgtEl>
                                          <p:spTgt spid="607">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07">
                                            <p:txEl>
                                              <p:pRg st="2" end="2"/>
                                            </p:txEl>
                                          </p:spTgt>
                                        </p:tgtEl>
                                        <p:attrNameLst>
                                          <p:attrName>style.visibility</p:attrName>
                                        </p:attrNameLst>
                                      </p:cBhvr>
                                      <p:to>
                                        <p:strVal val="visible"/>
                                      </p:to>
                                    </p:set>
                                    <p:animEffect transition="in" filter="fade">
                                      <p:cBhvr>
                                        <p:cTn id="67" dur="500"/>
                                        <p:tgtEl>
                                          <p:spTgt spid="607">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607">
                                            <p:txEl>
                                              <p:pRg st="3" end="3"/>
                                            </p:txEl>
                                          </p:spTgt>
                                        </p:tgtEl>
                                        <p:attrNameLst>
                                          <p:attrName>style.visibility</p:attrName>
                                        </p:attrNameLst>
                                      </p:cBhvr>
                                      <p:to>
                                        <p:strVal val="visible"/>
                                      </p:to>
                                    </p:set>
                                    <p:animEffect transition="in" filter="fade">
                                      <p:cBhvr>
                                        <p:cTn id="72" dur="500"/>
                                        <p:tgtEl>
                                          <p:spTgt spid="607">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607">
                                            <p:txEl>
                                              <p:pRg st="4" end="4"/>
                                            </p:txEl>
                                          </p:spTgt>
                                        </p:tgtEl>
                                        <p:attrNameLst>
                                          <p:attrName>style.visibility</p:attrName>
                                        </p:attrNameLst>
                                      </p:cBhvr>
                                      <p:to>
                                        <p:strVal val="visible"/>
                                      </p:to>
                                    </p:set>
                                    <p:animEffect transition="in" filter="fade">
                                      <p:cBhvr>
                                        <p:cTn id="77" dur="500"/>
                                        <p:tgtEl>
                                          <p:spTgt spid="607">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607">
                                            <p:txEl>
                                              <p:pRg st="5" end="5"/>
                                            </p:txEl>
                                          </p:spTgt>
                                        </p:tgtEl>
                                        <p:attrNameLst>
                                          <p:attrName>style.visibility</p:attrName>
                                        </p:attrNameLst>
                                      </p:cBhvr>
                                      <p:to>
                                        <p:strVal val="visible"/>
                                      </p:to>
                                    </p:set>
                                    <p:animEffect transition="in" filter="fade">
                                      <p:cBhvr>
                                        <p:cTn id="82" dur="500"/>
                                        <p:tgtEl>
                                          <p:spTgt spid="607">
                                            <p:txEl>
                                              <p:pRg st="5" end="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607">
                                            <p:txEl>
                                              <p:pRg st="6" end="6"/>
                                            </p:txEl>
                                          </p:spTgt>
                                        </p:tgtEl>
                                        <p:attrNameLst>
                                          <p:attrName>style.visibility</p:attrName>
                                        </p:attrNameLst>
                                      </p:cBhvr>
                                      <p:to>
                                        <p:strVal val="visible"/>
                                      </p:to>
                                    </p:set>
                                    <p:animEffect transition="in" filter="fade">
                                      <p:cBhvr>
                                        <p:cTn id="87" dur="500"/>
                                        <p:tgtEl>
                                          <p:spTgt spid="607">
                                            <p:txEl>
                                              <p:pRg st="6" end="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08">
                                            <p:txEl>
                                              <p:pRg st="0" end="0"/>
                                            </p:txEl>
                                          </p:spTgt>
                                        </p:tgtEl>
                                        <p:attrNameLst>
                                          <p:attrName>style.visibility</p:attrName>
                                        </p:attrNameLst>
                                      </p:cBhvr>
                                      <p:to>
                                        <p:strVal val="visible"/>
                                      </p:to>
                                    </p:set>
                                    <p:animEffect transition="in" filter="fade">
                                      <p:cBhvr>
                                        <p:cTn id="92" dur="500"/>
                                        <p:tgtEl>
                                          <p:spTgt spid="608">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608">
                                            <p:txEl>
                                              <p:pRg st="1" end="1"/>
                                            </p:txEl>
                                          </p:spTgt>
                                        </p:tgtEl>
                                        <p:attrNameLst>
                                          <p:attrName>style.visibility</p:attrName>
                                        </p:attrNameLst>
                                      </p:cBhvr>
                                      <p:to>
                                        <p:strVal val="visible"/>
                                      </p:to>
                                    </p:set>
                                    <p:animEffect transition="in" filter="fade">
                                      <p:cBhvr>
                                        <p:cTn id="97" dur="500"/>
                                        <p:tgtEl>
                                          <p:spTgt spid="608">
                                            <p:txEl>
                                              <p:pRg st="1" end="1"/>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608">
                                            <p:txEl>
                                              <p:pRg st="2" end="2"/>
                                            </p:txEl>
                                          </p:spTgt>
                                        </p:tgtEl>
                                        <p:attrNameLst>
                                          <p:attrName>style.visibility</p:attrName>
                                        </p:attrNameLst>
                                      </p:cBhvr>
                                      <p:to>
                                        <p:strVal val="visible"/>
                                      </p:to>
                                    </p:set>
                                    <p:animEffect transition="in" filter="fade">
                                      <p:cBhvr>
                                        <p:cTn id="102" dur="500"/>
                                        <p:tgtEl>
                                          <p:spTgt spid="608">
                                            <p:txEl>
                                              <p:pRg st="2" end="2"/>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608">
                                            <p:txEl>
                                              <p:pRg st="3" end="3"/>
                                            </p:txEl>
                                          </p:spTgt>
                                        </p:tgtEl>
                                        <p:attrNameLst>
                                          <p:attrName>style.visibility</p:attrName>
                                        </p:attrNameLst>
                                      </p:cBhvr>
                                      <p:to>
                                        <p:strVal val="visible"/>
                                      </p:to>
                                    </p:set>
                                    <p:animEffect transition="in" filter="fade">
                                      <p:cBhvr>
                                        <p:cTn id="107" dur="500"/>
                                        <p:tgtEl>
                                          <p:spTgt spid="608">
                                            <p:txEl>
                                              <p:pRg st="3" end="3"/>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608">
                                            <p:txEl>
                                              <p:pRg st="4" end="4"/>
                                            </p:txEl>
                                          </p:spTgt>
                                        </p:tgtEl>
                                        <p:attrNameLst>
                                          <p:attrName>style.visibility</p:attrName>
                                        </p:attrNameLst>
                                      </p:cBhvr>
                                      <p:to>
                                        <p:strVal val="visible"/>
                                      </p:to>
                                    </p:set>
                                    <p:animEffect transition="in" filter="fade">
                                      <p:cBhvr>
                                        <p:cTn id="112" dur="500"/>
                                        <p:tgtEl>
                                          <p:spTgt spid="608">
                                            <p:txEl>
                                              <p:pRg st="4" end="4"/>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608">
                                            <p:txEl>
                                              <p:pRg st="6" end="6"/>
                                            </p:txEl>
                                          </p:spTgt>
                                        </p:tgtEl>
                                        <p:attrNameLst>
                                          <p:attrName>style.visibility</p:attrName>
                                        </p:attrNameLst>
                                      </p:cBhvr>
                                      <p:to>
                                        <p:strVal val="visible"/>
                                      </p:to>
                                    </p:set>
                                    <p:animEffect transition="in" filter="fade">
                                      <p:cBhvr>
                                        <p:cTn id="117" dur="500"/>
                                        <p:tgtEl>
                                          <p:spTgt spid="608">
                                            <p:txEl>
                                              <p:pRg st="6" end="6"/>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608">
                                            <p:txEl>
                                              <p:pRg st="7" end="7"/>
                                            </p:txEl>
                                          </p:spTgt>
                                        </p:tgtEl>
                                        <p:attrNameLst>
                                          <p:attrName>style.visibility</p:attrName>
                                        </p:attrNameLst>
                                      </p:cBhvr>
                                      <p:to>
                                        <p:strVal val="visible"/>
                                      </p:to>
                                    </p:set>
                                    <p:animEffect transition="in" filter="fade">
                                      <p:cBhvr>
                                        <p:cTn id="122" dur="500"/>
                                        <p:tgtEl>
                                          <p:spTgt spid="608">
                                            <p:txEl>
                                              <p:pRg st="7" end="7"/>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608">
                                            <p:txEl>
                                              <p:pRg st="8" end="8"/>
                                            </p:txEl>
                                          </p:spTgt>
                                        </p:tgtEl>
                                        <p:attrNameLst>
                                          <p:attrName>style.visibility</p:attrName>
                                        </p:attrNameLst>
                                      </p:cBhvr>
                                      <p:to>
                                        <p:strVal val="visible"/>
                                      </p:to>
                                    </p:set>
                                    <p:animEffect transition="in" filter="fade">
                                      <p:cBhvr>
                                        <p:cTn id="127" dur="500"/>
                                        <p:tgtEl>
                                          <p:spTgt spid="608">
                                            <p:txEl>
                                              <p:pRg st="8" end="8"/>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608">
                                            <p:txEl>
                                              <p:pRg st="9" end="9"/>
                                            </p:txEl>
                                          </p:spTgt>
                                        </p:tgtEl>
                                        <p:attrNameLst>
                                          <p:attrName>style.visibility</p:attrName>
                                        </p:attrNameLst>
                                      </p:cBhvr>
                                      <p:to>
                                        <p:strVal val="visible"/>
                                      </p:to>
                                    </p:set>
                                    <p:animEffect transition="in" filter="fade">
                                      <p:cBhvr>
                                        <p:cTn id="132" dur="500"/>
                                        <p:tgtEl>
                                          <p:spTgt spid="608">
                                            <p:txEl>
                                              <p:pRg st="9" end="9"/>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608">
                                            <p:txEl>
                                              <p:pRg st="10" end="10"/>
                                            </p:txEl>
                                          </p:spTgt>
                                        </p:tgtEl>
                                        <p:attrNameLst>
                                          <p:attrName>style.visibility</p:attrName>
                                        </p:attrNameLst>
                                      </p:cBhvr>
                                      <p:to>
                                        <p:strVal val="visible"/>
                                      </p:to>
                                    </p:set>
                                    <p:animEffect transition="in" filter="fade">
                                      <p:cBhvr>
                                        <p:cTn id="137" dur="500"/>
                                        <p:tgtEl>
                                          <p:spTgt spid="608">
                                            <p:txEl>
                                              <p:pRg st="10" end="10"/>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608">
                                            <p:txEl>
                                              <p:pRg st="11" end="11"/>
                                            </p:txEl>
                                          </p:spTgt>
                                        </p:tgtEl>
                                        <p:attrNameLst>
                                          <p:attrName>style.visibility</p:attrName>
                                        </p:attrNameLst>
                                      </p:cBhvr>
                                      <p:to>
                                        <p:strVal val="visible"/>
                                      </p:to>
                                    </p:set>
                                    <p:animEffect transition="in" filter="fade">
                                      <p:cBhvr>
                                        <p:cTn id="142" dur="500"/>
                                        <p:tgtEl>
                                          <p:spTgt spid="608">
                                            <p:txEl>
                                              <p:pRg st="11" end="11"/>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608">
                                            <p:txEl>
                                              <p:pRg st="12" end="12"/>
                                            </p:txEl>
                                          </p:spTgt>
                                        </p:tgtEl>
                                        <p:attrNameLst>
                                          <p:attrName>style.visibility</p:attrName>
                                        </p:attrNameLst>
                                      </p:cBhvr>
                                      <p:to>
                                        <p:strVal val="visible"/>
                                      </p:to>
                                    </p:set>
                                    <p:animEffect transition="in" filter="fade">
                                      <p:cBhvr>
                                        <p:cTn id="147" dur="500"/>
                                        <p:tgtEl>
                                          <p:spTgt spid="60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txBox="1">
            <a:spLocks noGrp="1"/>
          </p:cNvSpPr>
          <p:nvPr>
            <p:ph type="body" idx="4294967295"/>
          </p:nvPr>
        </p:nvSpPr>
        <p:spPr>
          <a:xfrm>
            <a:off x="311016" y="1562935"/>
            <a:ext cx="4965700" cy="990600"/>
          </a:xfrm>
          <a:prstGeom prst="rect">
            <a:avLst/>
          </a:prstGeom>
          <a:noFill/>
          <a:ln>
            <a:noFill/>
          </a:ln>
        </p:spPr>
        <p:txBody>
          <a:bodyPr lIns="91425" tIns="91425" rIns="91425" bIns="91425" anchor="t" anchorCtr="0">
            <a:noAutofit/>
          </a:bodyPr>
          <a:lstStyle/>
          <a:p>
            <a:pPr marL="228600" marR="0" lvl="0" indent="-228600" algn="l" rtl="0">
              <a:spcBef>
                <a:spcPts val="0"/>
              </a:spcBef>
              <a:spcAft>
                <a:spcPts val="0"/>
              </a:spcAft>
              <a:buClr>
                <a:schemeClr val="accent1"/>
              </a:buClr>
              <a:buSzPct val="25000"/>
              <a:buFont typeface="Noto Sans Symbols"/>
              <a:buNone/>
            </a:pPr>
            <a:r>
              <a:rPr lang="en" sz="2000" b="0" i="0" u="none" strike="noStrike" cap="none" dirty="0">
                <a:solidFill>
                  <a:schemeClr val="dk2"/>
                </a:solidFill>
                <a:latin typeface="Questrial"/>
                <a:ea typeface="Questrial"/>
                <a:cs typeface="Questrial"/>
                <a:sym typeface="Questrial"/>
              </a:rPr>
              <a:t>Session Info</a:t>
            </a:r>
          </a:p>
          <a:p>
            <a:pPr marL="228600" marR="0" lvl="0" indent="-228600" algn="l" rtl="0">
              <a:spcBef>
                <a:spcPts val="0"/>
              </a:spcBef>
              <a:spcAft>
                <a:spcPts val="0"/>
              </a:spcAft>
              <a:buClr>
                <a:schemeClr val="accent1"/>
              </a:buClr>
              <a:buSzPct val="25000"/>
              <a:buFont typeface="Noto Sans Symbols"/>
              <a:buNone/>
            </a:pPr>
            <a:r>
              <a:rPr lang="en" sz="2000" b="0" i="0" u="none" strike="noStrike" cap="none" dirty="0">
                <a:solidFill>
                  <a:schemeClr val="dk2"/>
                </a:solidFill>
                <a:latin typeface="Questrial"/>
                <a:ea typeface="Questrial"/>
                <a:cs typeface="Questrial"/>
                <a:sym typeface="Questrial"/>
              </a:rPr>
              <a:t>Call to Action</a:t>
            </a:r>
          </a:p>
          <a:p>
            <a:pPr marL="228600" marR="0" lvl="0" indent="-228600" algn="l" rtl="0">
              <a:spcBef>
                <a:spcPts val="0"/>
              </a:spcBef>
              <a:spcAft>
                <a:spcPts val="0"/>
              </a:spcAft>
              <a:buClr>
                <a:schemeClr val="accent1"/>
              </a:buClr>
              <a:buSzPct val="25000"/>
              <a:buFont typeface="Noto Sans Symbols"/>
              <a:buNone/>
            </a:pPr>
            <a:r>
              <a:rPr lang="en" sz="2000" b="0" i="0" u="none" strike="noStrike" cap="none" dirty="0">
                <a:solidFill>
                  <a:schemeClr val="dk2"/>
                </a:solidFill>
                <a:latin typeface="Questrial"/>
                <a:ea typeface="Questrial"/>
                <a:cs typeface="Questrial"/>
                <a:sym typeface="Questrial"/>
              </a:rPr>
              <a:t>Framing Our Work</a:t>
            </a:r>
          </a:p>
          <a:p>
            <a:pPr marL="228600" marR="0" lvl="0" indent="-228600" algn="l" rtl="0">
              <a:spcBef>
                <a:spcPts val="0"/>
              </a:spcBef>
              <a:spcAft>
                <a:spcPts val="0"/>
              </a:spcAft>
              <a:buClr>
                <a:schemeClr val="accent1"/>
              </a:buClr>
              <a:buSzPct val="25000"/>
              <a:buFont typeface="Noto Sans Symbols"/>
              <a:buNone/>
            </a:pPr>
            <a:r>
              <a:rPr lang="en" sz="2000" b="0" i="0" u="none" strike="noStrike" cap="none" dirty="0">
                <a:solidFill>
                  <a:schemeClr val="dk2"/>
                </a:solidFill>
                <a:latin typeface="Questrial"/>
                <a:ea typeface="Questrial"/>
                <a:cs typeface="Questrial"/>
                <a:sym typeface="Questrial"/>
              </a:rPr>
              <a:t>Logic Modeling/ToC</a:t>
            </a:r>
          </a:p>
          <a:p>
            <a:pPr marL="228600" marR="0" lvl="0" indent="-228600" algn="l" rtl="0">
              <a:spcBef>
                <a:spcPts val="0"/>
              </a:spcBef>
              <a:spcAft>
                <a:spcPts val="0"/>
              </a:spcAft>
              <a:buClr>
                <a:schemeClr val="accent1"/>
              </a:buClr>
              <a:buSzPct val="25000"/>
              <a:buFont typeface="Noto Sans Symbols"/>
              <a:buNone/>
            </a:pPr>
            <a:r>
              <a:rPr lang="en" sz="2000" b="0" i="0" u="none" strike="noStrike" cap="none" dirty="0">
                <a:solidFill>
                  <a:schemeClr val="dk2"/>
                </a:solidFill>
                <a:latin typeface="Questrial"/>
                <a:ea typeface="Questrial"/>
                <a:cs typeface="Questrial"/>
                <a:sym typeface="Questrial"/>
              </a:rPr>
              <a:t>Data Framework Activity</a:t>
            </a:r>
          </a:p>
          <a:p>
            <a:pPr marL="228600" marR="0" lvl="0" indent="-228600" algn="l" rtl="0">
              <a:spcBef>
                <a:spcPts val="0"/>
              </a:spcBef>
              <a:spcAft>
                <a:spcPts val="0"/>
              </a:spcAft>
              <a:buClr>
                <a:schemeClr val="accent1"/>
              </a:buClr>
              <a:buSzPct val="25000"/>
              <a:buFont typeface="Noto Sans Symbols"/>
              <a:buNone/>
            </a:pPr>
            <a:r>
              <a:rPr lang="en" dirty="0"/>
              <a:t>Lunch</a:t>
            </a:r>
          </a:p>
          <a:p>
            <a:pPr marL="228600" marR="0" lvl="0" indent="-228600" algn="l" rtl="0">
              <a:spcBef>
                <a:spcPts val="0"/>
              </a:spcBef>
              <a:spcAft>
                <a:spcPts val="0"/>
              </a:spcAft>
              <a:buClr>
                <a:schemeClr val="accent1"/>
              </a:buClr>
              <a:buSzPct val="25000"/>
              <a:buFont typeface="Noto Sans Symbols"/>
              <a:buNone/>
            </a:pPr>
            <a:r>
              <a:rPr lang="en" dirty="0"/>
              <a:t>Reflections &amp; Recommendations</a:t>
            </a:r>
          </a:p>
          <a:p>
            <a:pPr marL="228600" marR="0" lvl="0" indent="-228600" algn="l" rtl="0">
              <a:spcBef>
                <a:spcPts val="0"/>
              </a:spcBef>
              <a:spcAft>
                <a:spcPts val="0"/>
              </a:spcAft>
              <a:buClr>
                <a:schemeClr val="accent1"/>
              </a:buClr>
              <a:buSzPct val="25000"/>
              <a:buFont typeface="Noto Sans Symbols"/>
              <a:buNone/>
            </a:pPr>
            <a:r>
              <a:rPr lang="en" dirty="0"/>
              <a:t>Lessons from Evaluation Theory</a:t>
            </a:r>
          </a:p>
          <a:p>
            <a:pPr marL="228600" marR="0" lvl="0" indent="-228600" algn="l" rtl="0">
              <a:spcBef>
                <a:spcPts val="0"/>
              </a:spcBef>
              <a:buClr>
                <a:schemeClr val="accent1"/>
              </a:buClr>
              <a:buSzPct val="25000"/>
              <a:buFont typeface="Noto Sans Symbols"/>
              <a:buNone/>
            </a:pPr>
            <a:r>
              <a:rPr lang="en" dirty="0"/>
              <a:t>Allies &amp; </a:t>
            </a:r>
            <a:r>
              <a:rPr lang="en" sz="2000" b="0" i="0" u="none" strike="noStrike" cap="none" dirty="0">
                <a:solidFill>
                  <a:schemeClr val="dk2"/>
                </a:solidFill>
                <a:latin typeface="Questrial"/>
                <a:ea typeface="Questrial"/>
                <a:cs typeface="Questrial"/>
                <a:sym typeface="Questrial"/>
              </a:rPr>
              <a:t>Next Steps</a:t>
            </a:r>
          </a:p>
        </p:txBody>
      </p:sp>
      <p:pic>
        <p:nvPicPr>
          <p:cNvPr id="274" name="Shape 274" descr="AGENDA-man-wrinting-on-board-shutterstock_116935159-e1398900219499.jpg"/>
          <p:cNvPicPr preferRelativeResize="0"/>
          <p:nvPr/>
        </p:nvPicPr>
        <p:blipFill rotWithShape="1">
          <a:blip r:embed="rId3">
            <a:alphaModFix/>
          </a:blip>
          <a:srcRect l="9066"/>
          <a:stretch/>
        </p:blipFill>
        <p:spPr>
          <a:xfrm>
            <a:off x="4255753" y="0"/>
            <a:ext cx="4927123" cy="5143499"/>
          </a:xfrm>
          <a:prstGeom prst="rect">
            <a:avLst/>
          </a:prstGeom>
          <a:noFill/>
          <a:ln>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Shape 613"/>
          <p:cNvSpPr txBox="1">
            <a:spLocks noGrp="1"/>
          </p:cNvSpPr>
          <p:nvPr>
            <p:ph type="title"/>
          </p:nvPr>
        </p:nvSpPr>
        <p:spPr>
          <a:xfrm>
            <a:off x="1529129" y="2571750"/>
            <a:ext cx="5647200" cy="1048800"/>
          </a:xfrm>
          <a:prstGeom prst="rect">
            <a:avLst/>
          </a:prstGeom>
          <a:noFill/>
          <a:ln>
            <a:noFill/>
          </a:ln>
        </p:spPr>
        <p:txBody>
          <a:bodyPr lIns="91425" tIns="91425" rIns="91425" bIns="91425" anchor="ctr" anchorCtr="0">
            <a:noAutofit/>
          </a:bodyPr>
          <a:lstStyle/>
          <a:p>
            <a:pPr marL="0" marR="0" lvl="0" indent="0" algn="r" rtl="0">
              <a:spcBef>
                <a:spcPts val="0"/>
              </a:spcBef>
              <a:buClr>
                <a:schemeClr val="accent1"/>
              </a:buClr>
              <a:buSzPct val="25000"/>
              <a:buFont typeface="Questrial"/>
              <a:buNone/>
            </a:pPr>
            <a:r>
              <a:rPr lang="en" b="1"/>
              <a:t>LUNCH</a:t>
            </a:r>
          </a:p>
        </p:txBody>
      </p:sp>
      <p:sp>
        <p:nvSpPr>
          <p:cNvPr id="614" name="Shape 614"/>
          <p:cNvSpPr txBox="1">
            <a:spLocks noGrp="1"/>
          </p:cNvSpPr>
          <p:nvPr>
            <p:ph type="body" idx="1"/>
          </p:nvPr>
        </p:nvSpPr>
        <p:spPr>
          <a:xfrm>
            <a:off x="2209800" y="3618310"/>
            <a:ext cx="4966500" cy="990600"/>
          </a:xfrm>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endParaRPr sz="1600" b="0" i="0" u="none" strike="noStrike" cap="none">
              <a:solidFill>
                <a:schemeClr val="dk2"/>
              </a:solidFill>
              <a:latin typeface="Questrial"/>
              <a:ea typeface="Questrial"/>
              <a:cs typeface="Questrial"/>
              <a:sym typeface="Quest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Shape 619"/>
          <p:cNvSpPr txBox="1">
            <a:spLocks noGrp="1"/>
          </p:cNvSpPr>
          <p:nvPr>
            <p:ph type="title"/>
          </p:nvPr>
        </p:nvSpPr>
        <p:spPr>
          <a:xfrm>
            <a:off x="129587" y="2571750"/>
            <a:ext cx="7046563" cy="1048800"/>
          </a:xfrm>
          <a:prstGeom prst="rect">
            <a:avLst/>
          </a:prstGeom>
          <a:noFill/>
          <a:ln>
            <a:noFill/>
          </a:ln>
        </p:spPr>
        <p:txBody>
          <a:bodyPr lIns="91425" tIns="91425" rIns="91425" bIns="91425" anchor="ctr" anchorCtr="0">
            <a:noAutofit/>
          </a:bodyPr>
          <a:lstStyle/>
          <a:p>
            <a:pPr marL="0" marR="0" lvl="0" indent="0" algn="r" rtl="0">
              <a:spcBef>
                <a:spcPts val="0"/>
              </a:spcBef>
              <a:spcAft>
                <a:spcPts val="0"/>
              </a:spcAft>
              <a:buClr>
                <a:schemeClr val="accent1"/>
              </a:buClr>
              <a:buSzPct val="25000"/>
              <a:buFont typeface="Questrial"/>
              <a:buNone/>
            </a:pPr>
            <a:r>
              <a:rPr lang="en" sz="3600" b="1" dirty="0"/>
              <a:t>Reflections </a:t>
            </a:r>
          </a:p>
          <a:p>
            <a:pPr marL="0" marR="0" lvl="0" indent="0" algn="r" rtl="0">
              <a:spcBef>
                <a:spcPts val="0"/>
              </a:spcBef>
              <a:spcAft>
                <a:spcPts val="0"/>
              </a:spcAft>
              <a:buClr>
                <a:schemeClr val="accent1"/>
              </a:buClr>
              <a:buSzPct val="25000"/>
              <a:buFont typeface="Questrial"/>
              <a:buNone/>
            </a:pPr>
            <a:r>
              <a:rPr lang="en" sz="3600" b="1" dirty="0"/>
              <a:t>&amp; Recommendations </a:t>
            </a:r>
          </a:p>
          <a:p>
            <a:pPr marL="0" marR="0" lvl="0" indent="0" algn="r" rtl="0">
              <a:spcBef>
                <a:spcPts val="0"/>
              </a:spcBef>
              <a:spcAft>
                <a:spcPts val="0"/>
              </a:spcAft>
              <a:buClr>
                <a:schemeClr val="accent1"/>
              </a:buClr>
              <a:buSzPct val="25000"/>
              <a:buFont typeface="Questrial"/>
              <a:buNone/>
            </a:pPr>
            <a:r>
              <a:rPr lang="en" sz="3600" b="1" dirty="0"/>
              <a:t>for Mobilization</a:t>
            </a:r>
          </a:p>
        </p:txBody>
      </p:sp>
      <p:sp>
        <p:nvSpPr>
          <p:cNvPr id="620" name="Shape 620"/>
          <p:cNvSpPr txBox="1">
            <a:spLocks noGrp="1"/>
          </p:cNvSpPr>
          <p:nvPr>
            <p:ph type="body" idx="1"/>
          </p:nvPr>
        </p:nvSpPr>
        <p:spPr>
          <a:xfrm>
            <a:off x="2209800" y="4227910"/>
            <a:ext cx="4966500" cy="990600"/>
          </a:xfrm>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r>
              <a:rPr lang="en" b="1"/>
              <a:t>Or… </a:t>
            </a:r>
          </a:p>
          <a:p>
            <a:pPr marL="0" marR="0" lvl="0" indent="0" algn="r" rtl="0">
              <a:spcBef>
                <a:spcPts val="0"/>
              </a:spcBef>
              <a:buClr>
                <a:schemeClr val="accent1"/>
              </a:buClr>
              <a:buSzPct val="25000"/>
              <a:buFont typeface="Noto Sans Symbols"/>
              <a:buNone/>
            </a:pPr>
            <a:r>
              <a:rPr lang="en" b="1"/>
              <a:t>HOW DO I GET YOU TO GIVE ME THE DATA?</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Shape 625"/>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a:t>Reflections on a Full Stomach</a:t>
            </a:r>
          </a:p>
        </p:txBody>
      </p:sp>
      <p:sp>
        <p:nvSpPr>
          <p:cNvPr id="626" name="Shape 626"/>
          <p:cNvSpPr txBox="1">
            <a:spLocks noGrp="1"/>
          </p:cNvSpPr>
          <p:nvPr>
            <p:ph type="body" idx="1"/>
          </p:nvPr>
        </p:nvSpPr>
        <p:spPr>
          <a:xfrm>
            <a:off x="311700" y="1468824"/>
            <a:ext cx="8520599" cy="3674676"/>
          </a:xfrm>
          <a:prstGeom prst="rect">
            <a:avLst/>
          </a:prstGeom>
          <a:noFill/>
          <a:ln>
            <a:noFill/>
          </a:ln>
        </p:spPr>
        <p:txBody>
          <a:bodyPr lIns="91425" tIns="91425" rIns="91425" bIns="91425" anchor="t" anchorCtr="0">
            <a:noAutofit/>
          </a:bodyPr>
          <a:lstStyle/>
          <a:p>
            <a:pPr marL="571500" marR="0" lvl="0" indent="-342900" algn="l" rtl="0">
              <a:lnSpc>
                <a:spcPct val="100000"/>
              </a:lnSpc>
              <a:spcBef>
                <a:spcPts val="0"/>
              </a:spcBef>
              <a:buSzPct val="100000"/>
              <a:buFont typeface="Noto Sans Symbols"/>
              <a:buChar char="◼"/>
            </a:pPr>
            <a:r>
              <a:rPr lang="en" sz="1700" dirty="0">
                <a:solidFill>
                  <a:schemeClr val="dk1"/>
                </a:solidFill>
              </a:rPr>
              <a:t>How is this different than the way you’ve been thinking about CE data? </a:t>
            </a:r>
          </a:p>
          <a:p>
            <a:pPr marL="692150" marR="0" lvl="1" indent="0" algn="l" rtl="0">
              <a:lnSpc>
                <a:spcPct val="100000"/>
              </a:lnSpc>
              <a:spcBef>
                <a:spcPts val="0"/>
              </a:spcBef>
              <a:buClr>
                <a:schemeClr val="dk1"/>
              </a:buClr>
              <a:buSzPct val="100000"/>
              <a:buNone/>
            </a:pPr>
            <a:r>
              <a:rPr lang="en" sz="1700" i="1" dirty="0">
                <a:solidFill>
                  <a:schemeClr val="dk1"/>
                </a:solidFill>
              </a:rPr>
              <a:t>(have you been thinking about CE data before this??)</a:t>
            </a:r>
          </a:p>
          <a:p>
            <a:pPr marL="0" marR="0" lvl="0" indent="0" algn="l" rtl="0">
              <a:lnSpc>
                <a:spcPct val="100000"/>
              </a:lnSpc>
              <a:spcBef>
                <a:spcPts val="0"/>
              </a:spcBef>
              <a:buNone/>
            </a:pPr>
            <a:endParaRPr sz="1700" dirty="0">
              <a:solidFill>
                <a:schemeClr val="dk1"/>
              </a:solidFill>
            </a:endParaRPr>
          </a:p>
          <a:p>
            <a:pPr marL="571500" lvl="0" indent="-323850" rtl="0">
              <a:spcBef>
                <a:spcPts val="0"/>
              </a:spcBef>
              <a:buSzPct val="100000"/>
              <a:buFont typeface="Noto Sans Symbols"/>
              <a:buChar char="◼"/>
            </a:pPr>
            <a:r>
              <a:rPr lang="en" sz="1700" dirty="0">
                <a:solidFill>
                  <a:schemeClr val="dk1"/>
                </a:solidFill>
              </a:rPr>
              <a:t>What challenges do you anticipate arising as you begin a process to track/monitor/assess/evaluate CE work?</a:t>
            </a:r>
          </a:p>
          <a:p>
            <a:pPr marL="0" marR="0" lvl="0" indent="0" algn="l" rtl="0">
              <a:lnSpc>
                <a:spcPct val="100000"/>
              </a:lnSpc>
              <a:spcBef>
                <a:spcPts val="0"/>
              </a:spcBef>
              <a:buNone/>
            </a:pPr>
            <a:endParaRPr sz="1700" dirty="0">
              <a:solidFill>
                <a:schemeClr val="dk1"/>
              </a:solidFill>
            </a:endParaRPr>
          </a:p>
          <a:p>
            <a:pPr marL="571500" marR="0" lvl="0" indent="-323850" algn="l" rtl="0">
              <a:lnSpc>
                <a:spcPct val="100000"/>
              </a:lnSpc>
              <a:spcBef>
                <a:spcPts val="0"/>
              </a:spcBef>
              <a:buSzPct val="100000"/>
              <a:buFont typeface="Noto Sans Symbols"/>
              <a:buChar char="◼"/>
            </a:pPr>
            <a:r>
              <a:rPr lang="en" sz="1700" dirty="0">
                <a:solidFill>
                  <a:schemeClr val="dk1"/>
                </a:solidFill>
              </a:rPr>
              <a:t>How can we support each other?</a:t>
            </a:r>
          </a:p>
          <a:p>
            <a:pPr marL="0" marR="0" lvl="0" indent="0" algn="l" rtl="0">
              <a:lnSpc>
                <a:spcPct val="100000"/>
              </a:lnSpc>
              <a:spcBef>
                <a:spcPts val="0"/>
              </a:spcBef>
              <a:buNone/>
            </a:pPr>
            <a:endParaRPr sz="1700" dirty="0">
              <a:solidFill>
                <a:schemeClr val="dk1"/>
              </a:solidFil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Shape 631"/>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dirty="0">
                <a:solidFill>
                  <a:schemeClr val="accent1"/>
                </a:solidFill>
                <a:latin typeface="Questrial"/>
                <a:ea typeface="Questrial"/>
                <a:cs typeface="Questrial"/>
                <a:sym typeface="Questrial"/>
              </a:rPr>
              <a:t>Best Practices: Use</a:t>
            </a:r>
          </a:p>
        </p:txBody>
      </p:sp>
      <p:sp>
        <p:nvSpPr>
          <p:cNvPr id="632" name="Shape 632"/>
          <p:cNvSpPr txBox="1">
            <a:spLocks noGrp="1"/>
          </p:cNvSpPr>
          <p:nvPr>
            <p:ph type="body" idx="1"/>
          </p:nvPr>
        </p:nvSpPr>
        <p:spPr>
          <a:xfrm>
            <a:off x="311700" y="1468824"/>
            <a:ext cx="8520600" cy="3674700"/>
          </a:xfrm>
          <a:prstGeom prst="rect">
            <a:avLst/>
          </a:prstGeom>
          <a:noFill/>
          <a:ln>
            <a:noFill/>
          </a:ln>
        </p:spPr>
        <p:txBody>
          <a:bodyPr lIns="91425" tIns="91425" rIns="91425" bIns="91425" anchor="t" anchorCtr="0">
            <a:noAutofit/>
          </a:bodyPr>
          <a:lstStyle/>
          <a:p>
            <a:pPr marL="571500" marR="0" lvl="0" indent="-342900" algn="l" rtl="0">
              <a:lnSpc>
                <a:spcPct val="100000"/>
              </a:lnSpc>
              <a:spcBef>
                <a:spcPts val="0"/>
              </a:spcBef>
              <a:spcAft>
                <a:spcPts val="0"/>
              </a:spcAft>
              <a:buClr>
                <a:schemeClr val="accent1"/>
              </a:buClr>
              <a:buSzPct val="100000"/>
              <a:buFont typeface="Noto Sans Symbols"/>
              <a:buChar char="◼"/>
            </a:pPr>
            <a:r>
              <a:rPr lang="en" sz="1700" b="1" i="0" u="none" strike="noStrike" cap="none">
                <a:solidFill>
                  <a:schemeClr val="dk1"/>
                </a:solidFill>
                <a:latin typeface="Questrial"/>
                <a:ea typeface="Questrial"/>
                <a:cs typeface="Questrial"/>
                <a:sym typeface="Questrial"/>
              </a:rPr>
              <a:t>Shift away from reactive</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Annual recognitions, surveys, annual reports</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Episodic accreditations</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Unique requests from legislature, general public, referral inquiries, media, etc.</a:t>
            </a:r>
          </a:p>
          <a:p>
            <a:pPr marL="971550" marR="0" lvl="1" indent="-285750" algn="l" rtl="0">
              <a:lnSpc>
                <a:spcPct val="100000"/>
              </a:lnSpc>
              <a:spcBef>
                <a:spcPts val="0"/>
              </a:spcBef>
              <a:spcAft>
                <a:spcPts val="0"/>
              </a:spcAft>
              <a:buClr>
                <a:srgbClr val="4C0000"/>
              </a:buClr>
              <a:buSzPct val="102000"/>
              <a:buFont typeface="Noto Sans Symbols"/>
              <a:buNone/>
            </a:pPr>
            <a:endParaRPr sz="1530" b="0" i="0" u="none" strike="noStrike" cap="none">
              <a:solidFill>
                <a:schemeClr val="dk1"/>
              </a:solidFill>
              <a:latin typeface="Questrial"/>
              <a:ea typeface="Questrial"/>
              <a:cs typeface="Questrial"/>
              <a:sym typeface="Questrial"/>
            </a:endParaRPr>
          </a:p>
          <a:p>
            <a:pPr marL="571500" marR="0" lvl="0" indent="-342900" algn="l" rtl="0">
              <a:lnSpc>
                <a:spcPct val="100000"/>
              </a:lnSpc>
              <a:spcBef>
                <a:spcPts val="0"/>
              </a:spcBef>
              <a:spcAft>
                <a:spcPts val="0"/>
              </a:spcAft>
              <a:buClr>
                <a:schemeClr val="accent1"/>
              </a:buClr>
              <a:buSzPct val="100000"/>
              <a:buFont typeface="Noto Sans Symbols"/>
              <a:buChar char="◼"/>
            </a:pPr>
            <a:r>
              <a:rPr lang="en" sz="1700" b="1" i="0" u="none" strike="noStrike" cap="none">
                <a:solidFill>
                  <a:schemeClr val="dk1"/>
                </a:solidFill>
                <a:latin typeface="Questrial"/>
                <a:ea typeface="Questrial"/>
                <a:cs typeface="Questrial"/>
                <a:sym typeface="Questrial"/>
              </a:rPr>
              <a:t>To proactive</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Systematic and intentional</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Planning and improvement purposes</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Convene and catalyze</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Minimizes the administrative and political costs to collect data</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Capitalizes on motivations for collecting data and inspires use</a:t>
            </a:r>
          </a:p>
          <a:p>
            <a:pPr marL="971550" marR="0" lvl="1" indent="-285750" algn="l" rtl="0">
              <a:lnSpc>
                <a:spcPct val="100000"/>
              </a:lnSpc>
              <a:spcBef>
                <a:spcPts val="0"/>
              </a:spcBef>
              <a:spcAft>
                <a:spcPts val="0"/>
              </a:spcAft>
              <a:buClr>
                <a:srgbClr val="4C0000"/>
              </a:buClr>
              <a:buSzPct val="102000"/>
              <a:buFont typeface="Noto Sans Symbols"/>
              <a:buChar char="◼"/>
            </a:pPr>
            <a:r>
              <a:rPr lang="en" sz="1530" b="0" i="0" u="none" strike="noStrike" cap="none">
                <a:solidFill>
                  <a:schemeClr val="dk1"/>
                </a:solidFill>
                <a:latin typeface="Questrial"/>
                <a:ea typeface="Questrial"/>
                <a:cs typeface="Questrial"/>
                <a:sym typeface="Questrial"/>
              </a:rPr>
              <a:t>Anticipate needs and produce iterative reports</a:t>
            </a:r>
          </a:p>
          <a:p>
            <a:pPr marL="571500" marR="0" lvl="0" indent="-342900" algn="l" rtl="0">
              <a:lnSpc>
                <a:spcPct val="100000"/>
              </a:lnSpc>
              <a:spcBef>
                <a:spcPts val="0"/>
              </a:spcBef>
              <a:spcAft>
                <a:spcPts val="0"/>
              </a:spcAft>
              <a:buClr>
                <a:schemeClr val="accent1"/>
              </a:buClr>
              <a:buSzPct val="100000"/>
              <a:buFont typeface="Noto Sans Symbols"/>
              <a:buNone/>
            </a:pPr>
            <a:endParaRPr sz="1700" b="0" i="0" u="none" strike="noStrike" cap="none">
              <a:solidFill>
                <a:schemeClr val="dk1"/>
              </a:solidFill>
              <a:latin typeface="Questrial"/>
              <a:ea typeface="Questrial"/>
              <a:cs typeface="Questrial"/>
              <a:sym typeface="Questrial"/>
            </a:endParaRPr>
          </a:p>
          <a:p>
            <a:pPr marL="571500" marR="0" lvl="0" indent="-342900" algn="l" rtl="0">
              <a:lnSpc>
                <a:spcPct val="100000"/>
              </a:lnSpc>
              <a:spcBef>
                <a:spcPts val="0"/>
              </a:spcBef>
              <a:buClr>
                <a:schemeClr val="accent1"/>
              </a:buClr>
              <a:buSzPct val="100000"/>
              <a:buFont typeface="Noto Sans Symbols"/>
              <a:buChar char="◼"/>
            </a:pPr>
            <a:r>
              <a:rPr lang="en" sz="1700" b="0" i="0" u="none" strike="noStrike" cap="none">
                <a:solidFill>
                  <a:schemeClr val="dk1"/>
                </a:solidFill>
                <a:latin typeface="Questrial"/>
                <a:ea typeface="Questrial"/>
                <a:cs typeface="Questrial"/>
                <a:sym typeface="Questrial"/>
              </a:rPr>
              <a:t>Data Matters PDF</a:t>
            </a:r>
          </a:p>
        </p:txBody>
      </p:sp>
      <p:pic>
        <p:nvPicPr>
          <p:cNvPr id="633" name="Shape 633"/>
          <p:cNvPicPr preferRelativeResize="0"/>
          <p:nvPr/>
        </p:nvPicPr>
        <p:blipFill rotWithShape="1">
          <a:blip r:embed="rId3">
            <a:alphaModFix/>
          </a:blip>
          <a:srcRect/>
          <a:stretch/>
        </p:blipFill>
        <p:spPr>
          <a:xfrm>
            <a:off x="6446675" y="-18000"/>
            <a:ext cx="2697300" cy="1914600"/>
          </a:xfrm>
          <a:prstGeom prst="rect">
            <a:avLst/>
          </a:prstGeom>
          <a:noFill/>
          <a:ln>
            <a:noFill/>
          </a:ln>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Shape 638"/>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Best Practices: Process</a:t>
            </a:r>
          </a:p>
        </p:txBody>
      </p:sp>
      <p:sp>
        <p:nvSpPr>
          <p:cNvPr id="639" name="Shape 639"/>
          <p:cNvSpPr txBox="1">
            <a:spLocks noGrp="1"/>
          </p:cNvSpPr>
          <p:nvPr>
            <p:ph type="body" idx="1"/>
          </p:nvPr>
        </p:nvSpPr>
        <p:spPr>
          <a:xfrm>
            <a:off x="311700" y="1316424"/>
            <a:ext cx="8520600" cy="3568800"/>
          </a:xfrm>
          <a:prstGeom prst="rect">
            <a:avLst/>
          </a:prstGeom>
        </p:spPr>
        <p:txBody>
          <a:bodyPr lIns="91425" tIns="91425" rIns="91425" bIns="91425" anchor="t" anchorCtr="0">
            <a:noAutofit/>
          </a:bodyPr>
          <a:lstStyle/>
          <a:p>
            <a:pPr marL="571500" lvl="0" indent="-326072" rtl="0">
              <a:spcBef>
                <a:spcPts val="0"/>
              </a:spcBef>
              <a:buClr>
                <a:schemeClr val="accent1"/>
              </a:buClr>
              <a:buSzPct val="100000"/>
              <a:buFont typeface="Noto Sans Symbols"/>
            </a:pPr>
            <a:r>
              <a:rPr lang="en" sz="1400" dirty="0">
                <a:solidFill>
                  <a:schemeClr val="dk2"/>
                </a:solidFill>
              </a:rPr>
              <a:t>How often do you collect data?</a:t>
            </a:r>
          </a:p>
          <a:p>
            <a:pPr marL="971550" lvl="1" indent="-280669" rtl="0">
              <a:spcBef>
                <a:spcPts val="0"/>
              </a:spcBef>
              <a:spcAft>
                <a:spcPts val="0"/>
              </a:spcAft>
              <a:buClr>
                <a:srgbClr val="4C0000"/>
              </a:buClr>
              <a:buSzPct val="100000"/>
              <a:buFont typeface="Noto Sans Symbols"/>
            </a:pPr>
            <a:r>
              <a:rPr lang="en" sz="1400" b="0" dirty="0">
                <a:solidFill>
                  <a:schemeClr val="dk2"/>
                </a:solidFill>
              </a:rPr>
              <a:t>Snapshot or continual</a:t>
            </a:r>
          </a:p>
          <a:p>
            <a:pPr marL="971550" lvl="1" indent="-285750" rtl="0">
              <a:spcBef>
                <a:spcPts val="0"/>
              </a:spcBef>
              <a:spcAft>
                <a:spcPts val="0"/>
              </a:spcAft>
              <a:buClr>
                <a:srgbClr val="4C0000"/>
              </a:buClr>
              <a:buSzPct val="105714"/>
              <a:buFont typeface="Noto Sans Symbols"/>
              <a:buNone/>
            </a:pPr>
            <a:endParaRPr sz="1400" b="0" dirty="0">
              <a:solidFill>
                <a:schemeClr val="dk2"/>
              </a:solidFill>
            </a:endParaRPr>
          </a:p>
          <a:p>
            <a:pPr marL="571500" lvl="0" indent="-326072" rtl="0">
              <a:spcBef>
                <a:spcPts val="0"/>
              </a:spcBef>
              <a:buClr>
                <a:schemeClr val="accent1"/>
              </a:buClr>
              <a:buSzPct val="100000"/>
              <a:buFont typeface="Noto Sans Symbols"/>
            </a:pPr>
            <a:r>
              <a:rPr lang="en" sz="1400" dirty="0">
                <a:solidFill>
                  <a:schemeClr val="dk2"/>
                </a:solidFill>
              </a:rPr>
              <a:t>How much data do you collect at once?</a:t>
            </a:r>
          </a:p>
          <a:p>
            <a:pPr marL="971550" lvl="1" indent="-280669" rtl="0">
              <a:spcBef>
                <a:spcPts val="0"/>
              </a:spcBef>
              <a:spcAft>
                <a:spcPts val="0"/>
              </a:spcAft>
              <a:buClr>
                <a:srgbClr val="4C0000"/>
              </a:buClr>
              <a:buSzPct val="100000"/>
              <a:buFont typeface="Noto Sans Symbols"/>
            </a:pPr>
            <a:r>
              <a:rPr lang="en" sz="1400" b="0" dirty="0">
                <a:solidFill>
                  <a:schemeClr val="dk2"/>
                </a:solidFill>
              </a:rPr>
              <a:t>All of it at once, or different slices at different times?</a:t>
            </a:r>
          </a:p>
          <a:p>
            <a:pPr marL="571500" lvl="0" indent="-342900" rtl="0">
              <a:spcBef>
                <a:spcPts val="0"/>
              </a:spcBef>
              <a:buClr>
                <a:schemeClr val="accent1"/>
              </a:buClr>
              <a:buSzPct val="118928"/>
              <a:buFont typeface="Noto Sans Symbols"/>
              <a:buNone/>
            </a:pPr>
            <a:endParaRPr sz="1400" dirty="0">
              <a:solidFill>
                <a:schemeClr val="dk2"/>
              </a:solidFill>
            </a:endParaRPr>
          </a:p>
          <a:p>
            <a:pPr marL="571500" lvl="0" indent="-326072" rtl="0">
              <a:spcBef>
                <a:spcPts val="0"/>
              </a:spcBef>
              <a:buClr>
                <a:schemeClr val="accent1"/>
              </a:buClr>
              <a:buSzPct val="100000"/>
              <a:buFont typeface="Noto Sans Symbols"/>
            </a:pPr>
            <a:r>
              <a:rPr lang="en" sz="1400" dirty="0">
                <a:solidFill>
                  <a:schemeClr val="dk2"/>
                </a:solidFill>
              </a:rPr>
              <a:t>What data is important to collect?</a:t>
            </a:r>
          </a:p>
          <a:p>
            <a:pPr marL="971550" lvl="1" indent="-280669" rtl="0">
              <a:spcBef>
                <a:spcPts val="0"/>
              </a:spcBef>
              <a:spcAft>
                <a:spcPts val="0"/>
              </a:spcAft>
              <a:buClr>
                <a:srgbClr val="4C0000"/>
              </a:buClr>
              <a:buSzPct val="100000"/>
              <a:buFont typeface="Noto Sans Symbols"/>
            </a:pPr>
            <a:r>
              <a:rPr lang="en" sz="1400" b="1" dirty="0">
                <a:solidFill>
                  <a:schemeClr val="dk2"/>
                </a:solidFill>
              </a:rPr>
              <a:t>WHY ARE YOU COLLECTING THE DATA??</a:t>
            </a:r>
          </a:p>
          <a:p>
            <a:pPr marL="971550" lvl="1" indent="-280669" rtl="0">
              <a:spcBef>
                <a:spcPts val="0"/>
              </a:spcBef>
              <a:spcAft>
                <a:spcPts val="0"/>
              </a:spcAft>
              <a:buClr>
                <a:srgbClr val="4C0000"/>
              </a:buClr>
              <a:buSzPct val="100000"/>
              <a:buFont typeface="Noto Sans Symbols"/>
            </a:pPr>
            <a:r>
              <a:rPr lang="en" sz="1400" b="0" dirty="0">
                <a:solidFill>
                  <a:schemeClr val="dk2"/>
                </a:solidFill>
              </a:rPr>
              <a:t>Just course data? Student data? Faculty data? Community data?</a:t>
            </a:r>
          </a:p>
          <a:p>
            <a:pPr marL="971550" lvl="1" indent="-280669" rtl="0">
              <a:spcBef>
                <a:spcPts val="0"/>
              </a:spcBef>
              <a:spcAft>
                <a:spcPts val="0"/>
              </a:spcAft>
              <a:buClr>
                <a:srgbClr val="4C0000"/>
              </a:buClr>
              <a:buSzPct val="100000"/>
              <a:buFont typeface="Noto Sans Symbols"/>
            </a:pPr>
            <a:r>
              <a:rPr lang="en" sz="1400" b="0" dirty="0">
                <a:solidFill>
                  <a:schemeClr val="dk2"/>
                </a:solidFill>
              </a:rPr>
              <a:t>What stakeholders need to be involved in the process? Who needs what data? </a:t>
            </a:r>
          </a:p>
          <a:p>
            <a:pPr marL="971550" lvl="1" indent="-280669" rtl="0">
              <a:spcBef>
                <a:spcPts val="0"/>
              </a:spcBef>
              <a:spcAft>
                <a:spcPts val="0"/>
              </a:spcAft>
              <a:buClr>
                <a:srgbClr val="4C0000"/>
              </a:buClr>
              <a:buSzPct val="100000"/>
              <a:buFont typeface="Noto Sans Symbols"/>
            </a:pPr>
            <a:r>
              <a:rPr lang="en-US" sz="1400" dirty="0"/>
              <a:t>F</a:t>
            </a:r>
            <a:r>
              <a:rPr lang="en" sz="1400" b="0" dirty="0" smtClean="0">
                <a:solidFill>
                  <a:schemeClr val="dk2"/>
                </a:solidFill>
              </a:rPr>
              <a:t>ocus </a:t>
            </a:r>
            <a:r>
              <a:rPr lang="en" sz="1400" b="0" dirty="0">
                <a:solidFill>
                  <a:schemeClr val="dk2"/>
                </a:solidFill>
              </a:rPr>
              <a:t>on activities as unit of analysis</a:t>
            </a:r>
          </a:p>
          <a:p>
            <a:pPr marL="571500" lvl="0" indent="-342900" rtl="0">
              <a:spcBef>
                <a:spcPts val="0"/>
              </a:spcBef>
              <a:buClr>
                <a:schemeClr val="accent1"/>
              </a:buClr>
              <a:buSzPct val="118928"/>
              <a:buFont typeface="Noto Sans Symbols"/>
              <a:buNone/>
            </a:pPr>
            <a:endParaRPr sz="1400" dirty="0">
              <a:solidFill>
                <a:schemeClr val="dk2"/>
              </a:solidFill>
            </a:endParaRPr>
          </a:p>
          <a:p>
            <a:pPr marL="571500" lvl="0" indent="-326072" rtl="0">
              <a:spcBef>
                <a:spcPts val="0"/>
              </a:spcBef>
              <a:buClr>
                <a:schemeClr val="accent1"/>
              </a:buClr>
              <a:buSzPct val="100000"/>
              <a:buFont typeface="Noto Sans Symbols"/>
            </a:pPr>
            <a:r>
              <a:rPr lang="en" sz="1400" dirty="0">
                <a:solidFill>
                  <a:schemeClr val="dk2"/>
                </a:solidFill>
              </a:rPr>
              <a:t>What data do you already have?</a:t>
            </a:r>
          </a:p>
          <a:p>
            <a:pPr marL="971550" lvl="1" indent="-280669" rtl="0">
              <a:spcBef>
                <a:spcPts val="0"/>
              </a:spcBef>
              <a:spcAft>
                <a:spcPts val="0"/>
              </a:spcAft>
              <a:buClr>
                <a:srgbClr val="4C0000"/>
              </a:buClr>
              <a:buSzPct val="100000"/>
              <a:buFont typeface="Noto Sans Symbols"/>
            </a:pPr>
            <a:r>
              <a:rPr lang="en" sz="1400" b="0" dirty="0">
                <a:solidFill>
                  <a:schemeClr val="dk2"/>
                </a:solidFill>
              </a:rPr>
              <a:t>Is it already being collected somewhere else by you or someone else?</a:t>
            </a:r>
          </a:p>
          <a:p>
            <a:pPr marL="571500" lvl="0" indent="-342900" rtl="0">
              <a:spcBef>
                <a:spcPts val="0"/>
              </a:spcBef>
              <a:buClr>
                <a:schemeClr val="accent1"/>
              </a:buClr>
              <a:buSzPct val="118928"/>
              <a:buFont typeface="Noto Sans Symbols"/>
              <a:buNone/>
            </a:pPr>
            <a:endParaRPr sz="1400" dirty="0">
              <a:solidFill>
                <a:schemeClr val="dk2"/>
              </a:solidFill>
            </a:endParaRPr>
          </a:p>
          <a:p>
            <a:pPr marL="571500" lvl="0" indent="-326072" rtl="0">
              <a:spcBef>
                <a:spcPts val="0"/>
              </a:spcBef>
              <a:buClr>
                <a:schemeClr val="accent1"/>
              </a:buClr>
              <a:buSzPct val="100000"/>
              <a:buFont typeface="Noto Sans Symbols"/>
            </a:pPr>
            <a:r>
              <a:rPr lang="en" sz="1400" dirty="0">
                <a:solidFill>
                  <a:schemeClr val="dk2"/>
                </a:solidFill>
              </a:rPr>
              <a:t>What is your rollout/communications strategy?</a:t>
            </a:r>
          </a:p>
          <a:p>
            <a:pPr marL="971550" lvl="1" indent="-280669" rtl="0">
              <a:spcBef>
                <a:spcPts val="0"/>
              </a:spcBef>
              <a:buClr>
                <a:srgbClr val="4C0000"/>
              </a:buClr>
              <a:buSzPct val="100000"/>
              <a:buFont typeface="Noto Sans Symbols"/>
            </a:pPr>
            <a:r>
              <a:rPr lang="en" sz="1400" b="0" dirty="0">
                <a:solidFill>
                  <a:schemeClr val="dk2"/>
                </a:solidFill>
              </a:rPr>
              <a:t>Both top-down and bottom-up</a:t>
            </a:r>
          </a:p>
        </p:txBody>
      </p:sp>
      <p:sp>
        <p:nvSpPr>
          <p:cNvPr id="640" name="Shape 640"/>
          <p:cNvSpPr txBox="1"/>
          <p:nvPr/>
        </p:nvSpPr>
        <p:spPr>
          <a:xfrm>
            <a:off x="7047770" y="55100"/>
            <a:ext cx="2484999" cy="634800"/>
          </a:xfrm>
          <a:prstGeom prst="rect">
            <a:avLst/>
          </a:prstGeom>
          <a:noFill/>
          <a:ln>
            <a:noFill/>
          </a:ln>
        </p:spPr>
        <p:txBody>
          <a:bodyPr lIns="91425" tIns="91425" rIns="91425" bIns="91425" anchor="ctr" anchorCtr="0">
            <a:noAutofit/>
          </a:bodyPr>
          <a:lstStyle/>
          <a:p>
            <a:pPr marL="0" marR="0" lvl="0" indent="0" algn="l" rtl="0">
              <a:lnSpc>
                <a:spcPct val="115000"/>
              </a:lnSpc>
              <a:spcBef>
                <a:spcPts val="0"/>
              </a:spcBef>
              <a:spcAft>
                <a:spcPts val="0"/>
              </a:spcAft>
              <a:buClr>
                <a:schemeClr val="dk2"/>
              </a:buClr>
              <a:buSzPct val="25000"/>
              <a:buFont typeface="Trebuchet MS"/>
              <a:buNone/>
            </a:pPr>
            <a:r>
              <a:rPr lang="en" sz="1200" b="0" i="0" u="none" strike="noStrike" cap="none">
                <a:solidFill>
                  <a:schemeClr val="dk2"/>
                </a:solidFill>
                <a:latin typeface="Trebuchet MS"/>
                <a:ea typeface="Trebuchet MS"/>
                <a:cs typeface="Trebuchet MS"/>
                <a:sym typeface="Trebuchet MS"/>
              </a:rPr>
              <a:t>See Janke and Medlin, 2015</a:t>
            </a:r>
          </a:p>
        </p:txBody>
      </p:sp>
      <p:pic>
        <p:nvPicPr>
          <p:cNvPr id="641" name="Shape 641"/>
          <p:cNvPicPr preferRelativeResize="0"/>
          <p:nvPr/>
        </p:nvPicPr>
        <p:blipFill rotWithShape="1">
          <a:blip r:embed="rId3">
            <a:alphaModFix/>
          </a:blip>
          <a:srcRect/>
          <a:stretch/>
        </p:blipFill>
        <p:spPr>
          <a:xfrm>
            <a:off x="8175800" y="481050"/>
            <a:ext cx="968200" cy="1771650"/>
          </a:xfrm>
          <a:prstGeom prst="rect">
            <a:avLst/>
          </a:prstGeom>
          <a:noFill/>
          <a:ln>
            <a:noFill/>
          </a:ln>
        </p:spPr>
      </p:pic>
      <p:sp>
        <p:nvSpPr>
          <p:cNvPr id="6" name="TextBox 5"/>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sp>
        <p:nvSpPr>
          <p:cNvPr id="646" name="Shape 646"/>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Best Practices: Values</a:t>
            </a:r>
          </a:p>
        </p:txBody>
      </p:sp>
      <p:sp>
        <p:nvSpPr>
          <p:cNvPr id="647" name="Shape 647"/>
          <p:cNvSpPr txBox="1">
            <a:spLocks noGrp="1"/>
          </p:cNvSpPr>
          <p:nvPr>
            <p:ph type="body" idx="1"/>
          </p:nvPr>
        </p:nvSpPr>
        <p:spPr>
          <a:xfrm>
            <a:off x="311700" y="1316424"/>
            <a:ext cx="8520600" cy="3456000"/>
          </a:xfrm>
          <a:prstGeom prst="rect">
            <a:avLst/>
          </a:prstGeom>
          <a:noFill/>
          <a:ln>
            <a:noFill/>
          </a:ln>
        </p:spPr>
        <p:txBody>
          <a:bodyPr lIns="91425" tIns="91425" rIns="91425" bIns="91425" anchor="t" anchorCtr="0">
            <a:noAutofit/>
          </a:bodyPr>
          <a:lstStyle/>
          <a:p>
            <a:pPr marL="571500" marR="0" lvl="0" indent="-342900" algn="l" rtl="0">
              <a:lnSpc>
                <a:spcPct val="9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Be collaborative with others (internal to the campus)</a:t>
            </a:r>
          </a:p>
          <a:p>
            <a:pPr marL="571500" marR="0" lvl="0" indent="-342900" algn="l" rtl="0">
              <a:lnSpc>
                <a:spcPct val="9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571500" marR="0" lvl="0" indent="-342900" algn="l" rtl="0">
              <a:lnSpc>
                <a:spcPct val="9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Attentive to community partners needs, interests, involvement </a:t>
            </a:r>
          </a:p>
          <a:p>
            <a:pPr marL="571500" marR="0" lvl="0" indent="-342900" algn="l" rtl="0">
              <a:lnSpc>
                <a:spcPct val="9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571500" marR="0" lvl="0" indent="-342900" algn="l" rtl="0">
              <a:lnSpc>
                <a:spcPct val="9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Data is publicly available/accessible to others</a:t>
            </a:r>
          </a:p>
          <a:p>
            <a:pPr marL="571500" marR="0" lvl="0" indent="-342900" algn="l" rtl="0">
              <a:lnSpc>
                <a:spcPct val="9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571500" marR="0" lvl="0" indent="-342900" algn="l" rtl="0">
              <a:lnSpc>
                <a:spcPct val="9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Systems/processes that let you be responsive to campus needs &amp; community needs (real-time)</a:t>
            </a:r>
          </a:p>
          <a:p>
            <a:pPr marL="571500" marR="0" lvl="0" indent="-342900" algn="l" rtl="0">
              <a:lnSpc>
                <a:spcPct val="9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571500" marR="0" lvl="0" indent="-342900" algn="l" rtl="0">
              <a:lnSpc>
                <a:spcPct val="90000"/>
              </a:lnSpc>
              <a:spcBef>
                <a:spcPts val="0"/>
              </a:spcBef>
              <a:spcAft>
                <a:spcPts val="0"/>
              </a:spcAft>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Trustworthy - looking out for the best interests of many</a:t>
            </a:r>
          </a:p>
          <a:p>
            <a:pPr marL="571500" marR="0" lvl="0" indent="-342900" algn="l" rtl="0">
              <a:lnSpc>
                <a:spcPct val="90000"/>
              </a:lnSpc>
              <a:spcBef>
                <a:spcPts val="0"/>
              </a:spcBef>
              <a:spcAft>
                <a:spcPts val="0"/>
              </a:spcAft>
              <a:buClr>
                <a:schemeClr val="accent1"/>
              </a:buClr>
              <a:buSzPct val="97368"/>
              <a:buFont typeface="Noto Sans Symbols"/>
              <a:buNone/>
            </a:pPr>
            <a:endParaRPr sz="1850" b="0" i="0" u="none" strike="noStrike" cap="none">
              <a:solidFill>
                <a:schemeClr val="dk2"/>
              </a:solidFill>
              <a:latin typeface="Questrial"/>
              <a:ea typeface="Questrial"/>
              <a:cs typeface="Questrial"/>
              <a:sym typeface="Questrial"/>
            </a:endParaRPr>
          </a:p>
          <a:p>
            <a:pPr marL="571500" marR="0" lvl="0" indent="-342900" algn="l" rtl="0">
              <a:lnSpc>
                <a:spcPct val="90000"/>
              </a:lnSpc>
              <a:spcBef>
                <a:spcPts val="0"/>
              </a:spcBef>
              <a:buClr>
                <a:schemeClr val="accent1"/>
              </a:buClr>
              <a:buSzPct val="97368"/>
              <a:buFont typeface="Noto Sans Symbols"/>
              <a:buChar char="◼"/>
            </a:pPr>
            <a:r>
              <a:rPr lang="en" sz="1850" b="0" i="0" u="none" strike="noStrike" cap="none">
                <a:solidFill>
                  <a:schemeClr val="dk2"/>
                </a:solidFill>
                <a:latin typeface="Questrial"/>
                <a:ea typeface="Questrial"/>
                <a:cs typeface="Questrial"/>
                <a:sym typeface="Questrial"/>
              </a:rPr>
              <a:t>Creativity - you have data...what can you/can’t you answer</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Shape 658"/>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b="1"/>
              <a:t>Costs to Collecting Data</a:t>
            </a:r>
          </a:p>
        </p:txBody>
      </p:sp>
      <p:sp>
        <p:nvSpPr>
          <p:cNvPr id="659" name="Shape 659"/>
          <p:cNvSpPr txBox="1">
            <a:spLocks noGrp="1"/>
          </p:cNvSpPr>
          <p:nvPr>
            <p:ph type="body" idx="1"/>
          </p:nvPr>
        </p:nvSpPr>
        <p:spPr>
          <a:xfrm>
            <a:off x="311700" y="1240225"/>
            <a:ext cx="2214000" cy="3568800"/>
          </a:xfrm>
          <a:prstGeom prst="rect">
            <a:avLst/>
          </a:prstGeom>
        </p:spPr>
        <p:txBody>
          <a:bodyPr lIns="91425" tIns="91425" rIns="91425" bIns="91425" anchor="t" anchorCtr="0">
            <a:noAutofit/>
          </a:bodyPr>
          <a:lstStyle/>
          <a:p>
            <a:pPr marL="457200" lvl="0" indent="-228600" rtl="0">
              <a:spcBef>
                <a:spcPts val="0"/>
              </a:spcBef>
            </a:pPr>
            <a:r>
              <a:rPr lang="en"/>
              <a:t>Administrative</a:t>
            </a:r>
          </a:p>
          <a:p>
            <a:pPr marL="0" lvl="0" indent="0" rtl="0">
              <a:spcBef>
                <a:spcPts val="0"/>
              </a:spcBef>
              <a:buNone/>
            </a:pPr>
            <a:endParaRPr/>
          </a:p>
          <a:p>
            <a:pPr marL="0" lvl="0" indent="0" rtl="0">
              <a:spcBef>
                <a:spcPts val="0"/>
              </a:spcBef>
              <a:buNone/>
            </a:pPr>
            <a:endParaRPr/>
          </a:p>
          <a:p>
            <a:pPr marL="0" lvl="0" indent="0" rtl="0">
              <a:spcBef>
                <a:spcPts val="0"/>
              </a:spcBef>
              <a:buNone/>
            </a:pPr>
            <a:endParaRPr/>
          </a:p>
          <a:p>
            <a:pPr marL="0" lvl="0" indent="0" rtl="0">
              <a:spcBef>
                <a:spcPts val="0"/>
              </a:spcBef>
              <a:buNone/>
            </a:pPr>
            <a:endParaRPr/>
          </a:p>
          <a:p>
            <a:pPr marL="0" lvl="0" indent="0" rtl="0">
              <a:spcBef>
                <a:spcPts val="0"/>
              </a:spcBef>
              <a:buNone/>
            </a:pPr>
            <a:endParaRPr/>
          </a:p>
          <a:p>
            <a:pPr marL="0" lvl="0" indent="0" rtl="0">
              <a:spcBef>
                <a:spcPts val="0"/>
              </a:spcBef>
              <a:buNone/>
            </a:pPr>
            <a:endParaRPr/>
          </a:p>
          <a:p>
            <a:pPr marL="457200" lvl="0" indent="-228600">
              <a:spcBef>
                <a:spcPts val="0"/>
              </a:spcBef>
            </a:pPr>
            <a:r>
              <a:rPr lang="en"/>
              <a:t>Political</a:t>
            </a:r>
          </a:p>
        </p:txBody>
      </p:sp>
      <p:pic>
        <p:nvPicPr>
          <p:cNvPr id="660" name="Shape 660" descr="giphy.gif"/>
          <p:cNvPicPr preferRelativeResize="0"/>
          <p:nvPr/>
        </p:nvPicPr>
        <p:blipFill>
          <a:blip r:embed="rId3">
            <a:alphaModFix/>
          </a:blip>
          <a:stretch>
            <a:fillRect/>
          </a:stretch>
        </p:blipFill>
        <p:spPr>
          <a:xfrm>
            <a:off x="6414345" y="372500"/>
            <a:ext cx="2213999" cy="1662016"/>
          </a:xfrm>
          <a:prstGeom prst="rect">
            <a:avLst/>
          </a:prstGeom>
          <a:noFill/>
          <a:ln>
            <a:noFill/>
          </a:ln>
        </p:spPr>
      </p:pic>
      <p:pic>
        <p:nvPicPr>
          <p:cNvPr id="661" name="Shape 661"/>
          <p:cNvPicPr preferRelativeResize="0"/>
          <p:nvPr/>
        </p:nvPicPr>
        <p:blipFill>
          <a:blip r:embed="rId4">
            <a:alphaModFix/>
          </a:blip>
          <a:stretch>
            <a:fillRect/>
          </a:stretch>
        </p:blipFill>
        <p:spPr>
          <a:xfrm>
            <a:off x="3485775" y="2133674"/>
            <a:ext cx="2787925" cy="2827300"/>
          </a:xfrm>
          <a:prstGeom prst="rect">
            <a:avLst/>
          </a:prstGeom>
          <a:noFill/>
          <a:ln>
            <a:noFill/>
          </a:ln>
        </p:spPr>
      </p:pic>
      <p:sp>
        <p:nvSpPr>
          <p:cNvPr id="6" name="TextBox 5"/>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Shape 666"/>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Are You Ready?</a:t>
            </a:r>
          </a:p>
        </p:txBody>
      </p:sp>
      <p:sp>
        <p:nvSpPr>
          <p:cNvPr id="667" name="Shape 667"/>
          <p:cNvSpPr txBox="1">
            <a:spLocks noGrp="1"/>
          </p:cNvSpPr>
          <p:nvPr>
            <p:ph type="body" idx="1"/>
          </p:nvPr>
        </p:nvSpPr>
        <p:spPr>
          <a:xfrm>
            <a:off x="311700" y="1240224"/>
            <a:ext cx="8520600" cy="3674700"/>
          </a:xfrm>
          <a:prstGeom prst="rect">
            <a:avLst/>
          </a:prstGeom>
          <a:noFill/>
          <a:ln>
            <a:noFill/>
          </a:ln>
        </p:spPr>
        <p:txBody>
          <a:bodyPr lIns="91425" tIns="91425" rIns="91425" bIns="91425" anchor="t" anchorCtr="0">
            <a:noAutofit/>
          </a:bodyPr>
          <a:lstStyle/>
          <a:p>
            <a:pPr marL="571500" marR="0" lvl="0" indent="-342900" algn="l" rtl="0">
              <a:lnSpc>
                <a:spcPct val="90000"/>
              </a:lnSpc>
              <a:spcBef>
                <a:spcPts val="0"/>
              </a:spcBef>
              <a:spcAft>
                <a:spcPts val="0"/>
              </a:spcAft>
              <a:buClr>
                <a:schemeClr val="accent1"/>
              </a:buClr>
              <a:buSzPct val="100000"/>
              <a:buFont typeface="Noto Sans Symbols"/>
              <a:buChar char="◼"/>
            </a:pPr>
            <a:r>
              <a:rPr lang="en" sz="2000" b="0" i="0" u="none" strike="noStrike" cap="none" dirty="0">
                <a:solidFill>
                  <a:schemeClr val="dk2"/>
                </a:solidFill>
                <a:latin typeface="Questrial"/>
                <a:ea typeface="Questrial"/>
                <a:cs typeface="Questrial"/>
                <a:sym typeface="Questrial"/>
              </a:rPr>
              <a:t>Culture of</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Community engagement - marginalized or mainstream?</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Assessment - accepted as routine? Rejected, necessary evil, or seen as beneficial?</a:t>
            </a:r>
          </a:p>
          <a:p>
            <a:pPr marL="971550" marR="0" lvl="1" indent="-285750" algn="l" rtl="0">
              <a:lnSpc>
                <a:spcPct val="90000"/>
              </a:lnSpc>
              <a:spcBef>
                <a:spcPts val="0"/>
              </a:spcBef>
              <a:spcAft>
                <a:spcPts val="0"/>
              </a:spcAft>
              <a:buClr>
                <a:srgbClr val="4C0000"/>
              </a:buClr>
              <a:buSzPct val="100000"/>
              <a:buFont typeface="Noto Sans Symbols"/>
              <a:buNone/>
            </a:pPr>
            <a:endParaRPr sz="1800" b="0" i="0" u="none" strike="noStrike" cap="none" dirty="0">
              <a:solidFill>
                <a:schemeClr val="dk2"/>
              </a:solidFill>
              <a:latin typeface="Questrial"/>
              <a:ea typeface="Questrial"/>
              <a:cs typeface="Questrial"/>
              <a:sym typeface="Questrial"/>
            </a:endParaRPr>
          </a:p>
          <a:p>
            <a:pPr marL="571500" marR="0" lvl="0" indent="-342900" algn="l" rtl="0">
              <a:lnSpc>
                <a:spcPct val="90000"/>
              </a:lnSpc>
              <a:spcBef>
                <a:spcPts val="0"/>
              </a:spcBef>
              <a:spcAft>
                <a:spcPts val="0"/>
              </a:spcAft>
              <a:buClr>
                <a:schemeClr val="accent1"/>
              </a:buClr>
              <a:buSzPct val="100000"/>
              <a:buFont typeface="Noto Sans Symbols"/>
              <a:buChar char="◼"/>
            </a:pPr>
            <a:r>
              <a:rPr lang="en" sz="2000" b="0" i="0" u="none" strike="noStrike" cap="none" dirty="0">
                <a:solidFill>
                  <a:schemeClr val="dk2"/>
                </a:solidFill>
                <a:latin typeface="Questrial"/>
                <a:ea typeface="Questrial"/>
                <a:cs typeface="Questrial"/>
                <a:sym typeface="Questrial"/>
              </a:rPr>
              <a:t>Foundations &amp; Buy-In</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Definitions and language?</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Complementary/competing conversations on campus?</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Integration into strategic initiatives?</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Leadership support? Top down and bottom up</a:t>
            </a:r>
          </a:p>
          <a:p>
            <a:pPr marL="971550" marR="0" lvl="1" indent="-285750" algn="l" rtl="0">
              <a:lnSpc>
                <a:spcPct val="90000"/>
              </a:lnSpc>
              <a:spcBef>
                <a:spcPts val="0"/>
              </a:spcBef>
              <a:spcAft>
                <a:spcPts val="0"/>
              </a:spcAft>
              <a:buClr>
                <a:srgbClr val="4C0000"/>
              </a:buClr>
              <a:buSzPct val="100000"/>
              <a:buFont typeface="Noto Sans Symbols"/>
              <a:buChar char="◼"/>
            </a:pPr>
            <a:r>
              <a:rPr lang="en" sz="1800" b="0" i="0" u="none" strike="noStrike" cap="none" dirty="0">
                <a:solidFill>
                  <a:schemeClr val="dk2"/>
                </a:solidFill>
                <a:latin typeface="Questrial"/>
                <a:ea typeface="Questrial"/>
                <a:cs typeface="Questrial"/>
                <a:sym typeface="Questrial"/>
              </a:rPr>
              <a:t>Allies and champions? “Unusual suspects”?</a:t>
            </a:r>
          </a:p>
          <a:p>
            <a:pPr marL="971550" marR="0" lvl="1" indent="-285750" algn="l" rtl="0">
              <a:lnSpc>
                <a:spcPct val="90000"/>
              </a:lnSpc>
              <a:spcBef>
                <a:spcPts val="0"/>
              </a:spcBef>
              <a:spcAft>
                <a:spcPts val="0"/>
              </a:spcAft>
              <a:buClr>
                <a:srgbClr val="4C0000"/>
              </a:buClr>
              <a:buSzPct val="100000"/>
              <a:buFont typeface="Noto Sans Symbols"/>
              <a:buNone/>
            </a:pPr>
            <a:endParaRPr sz="1800" b="0" i="0" u="none" strike="noStrike" cap="none" dirty="0">
              <a:solidFill>
                <a:schemeClr val="dk2"/>
              </a:solidFill>
              <a:latin typeface="Questrial"/>
              <a:ea typeface="Questrial"/>
              <a:cs typeface="Questrial"/>
              <a:sym typeface="Questrial"/>
            </a:endParaRPr>
          </a:p>
          <a:p>
            <a:pPr marL="571500" marR="0" lvl="0" indent="-342900" algn="l" rtl="0">
              <a:lnSpc>
                <a:spcPct val="90000"/>
              </a:lnSpc>
              <a:spcBef>
                <a:spcPts val="0"/>
              </a:spcBef>
              <a:buClr>
                <a:schemeClr val="accent1"/>
              </a:buClr>
              <a:buSzPct val="100000"/>
              <a:buFont typeface="Noto Sans Symbols"/>
              <a:buChar char="◼"/>
            </a:pPr>
            <a:r>
              <a:rPr lang="en" sz="2000" b="0" i="0" u="none" strike="noStrike" cap="none" dirty="0">
                <a:solidFill>
                  <a:schemeClr val="dk2"/>
                </a:solidFill>
                <a:latin typeface="Questrial"/>
                <a:ea typeface="Questrial"/>
                <a:cs typeface="Questrial"/>
                <a:sym typeface="Questrial"/>
              </a:rPr>
              <a:t>Evaluability Assessment </a:t>
            </a:r>
            <a:r>
              <a:rPr lang="en" sz="1200" b="0" i="0" u="none" strike="noStrike" cap="none" dirty="0">
                <a:solidFill>
                  <a:schemeClr val="dk2"/>
                </a:solidFill>
                <a:latin typeface="Questrial"/>
                <a:ea typeface="Questrial"/>
                <a:cs typeface="Questrial"/>
                <a:sym typeface="Questrial"/>
              </a:rPr>
              <a:t>(Wholey 1979, Trevisan and Walser 2014)</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7">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67">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7">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7">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67">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6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Shape 672"/>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dirty="0">
                <a:solidFill>
                  <a:schemeClr val="accent1"/>
                </a:solidFill>
                <a:latin typeface="Questrial"/>
                <a:ea typeface="Questrial"/>
                <a:cs typeface="Questrial"/>
                <a:sym typeface="Questrial"/>
              </a:rPr>
              <a:t>Evidence of a New </a:t>
            </a:r>
            <a:r>
              <a:rPr lang="en" sz="3200" b="1" i="0" u="none" strike="noStrike" cap="none" dirty="0" smtClean="0">
                <a:solidFill>
                  <a:schemeClr val="accent1"/>
                </a:solidFill>
                <a:latin typeface="Questrial"/>
                <a:ea typeface="Questrial"/>
                <a:cs typeface="Questrial"/>
                <a:sym typeface="Questrial"/>
              </a:rPr>
              <a:t>Narrative</a:t>
            </a:r>
            <a:r>
              <a:rPr lang="en-US" sz="3200" b="1" i="0" u="none" strike="noStrike" cap="none" dirty="0" smtClean="0">
                <a:solidFill>
                  <a:schemeClr val="accent1"/>
                </a:solidFill>
                <a:latin typeface="Questrial"/>
                <a:ea typeface="Questrial"/>
                <a:cs typeface="Questrial"/>
                <a:sym typeface="Questrial"/>
              </a:rPr>
              <a:t> </a:t>
            </a:r>
            <a:r>
              <a:rPr lang="mr-IN" sz="3200" b="1" i="0" u="none" strike="noStrike" cap="none" dirty="0" smtClean="0">
                <a:solidFill>
                  <a:schemeClr val="accent1"/>
                </a:solidFill>
                <a:latin typeface="Questrial"/>
                <a:ea typeface="Questrial"/>
                <a:cs typeface="Questrial"/>
                <a:sym typeface="Questrial"/>
              </a:rPr>
              <a:t>–</a:t>
            </a:r>
            <a:r>
              <a:rPr lang="en-US" sz="3200" b="1" i="0" u="none" strike="noStrike" cap="none" dirty="0" smtClean="0">
                <a:solidFill>
                  <a:schemeClr val="accent1"/>
                </a:solidFill>
                <a:latin typeface="Questrial"/>
                <a:ea typeface="Questrial"/>
                <a:cs typeface="Questrial"/>
                <a:sym typeface="Questrial"/>
              </a:rPr>
              <a:t> </a:t>
            </a:r>
            <a:br>
              <a:rPr lang="en-US" sz="3200" b="1" i="0" u="none" strike="noStrike" cap="none" dirty="0" smtClean="0">
                <a:solidFill>
                  <a:schemeClr val="accent1"/>
                </a:solidFill>
                <a:latin typeface="Questrial"/>
                <a:ea typeface="Questrial"/>
                <a:cs typeface="Questrial"/>
                <a:sym typeface="Questrial"/>
              </a:rPr>
            </a:br>
            <a:r>
              <a:rPr lang="en-US" sz="3200" b="1" i="0" u="none" strike="noStrike" cap="none" dirty="0" smtClean="0">
                <a:solidFill>
                  <a:schemeClr val="accent1"/>
                </a:solidFill>
                <a:latin typeface="Questrial"/>
                <a:ea typeface="Questrial"/>
                <a:cs typeface="Questrial"/>
                <a:sym typeface="Questrial"/>
              </a:rPr>
              <a:t>How would we know?</a:t>
            </a:r>
            <a:endParaRPr lang="en" sz="3200" b="1" i="0" u="none" strike="noStrike" cap="none" dirty="0">
              <a:solidFill>
                <a:schemeClr val="accent1"/>
              </a:solidFill>
              <a:latin typeface="Questrial"/>
              <a:ea typeface="Questrial"/>
              <a:cs typeface="Questrial"/>
              <a:sym typeface="Questrial"/>
            </a:endParaRPr>
          </a:p>
        </p:txBody>
      </p:sp>
      <p:sp>
        <p:nvSpPr>
          <p:cNvPr id="673" name="Shape 673"/>
          <p:cNvSpPr txBox="1">
            <a:spLocks noGrp="1"/>
          </p:cNvSpPr>
          <p:nvPr>
            <p:ph type="body" idx="1"/>
          </p:nvPr>
        </p:nvSpPr>
        <p:spPr>
          <a:xfrm>
            <a:off x="311700" y="1329269"/>
            <a:ext cx="8520600" cy="3239479"/>
          </a:xfrm>
          <a:prstGeom prst="rect">
            <a:avLst/>
          </a:prstGeom>
          <a:noFill/>
          <a:ln>
            <a:noFill/>
          </a:ln>
        </p:spPr>
        <p:txBody>
          <a:bodyPr lIns="91425" tIns="91425" rIns="91425" bIns="91425" anchor="t" anchorCtr="0">
            <a:noAutofit/>
          </a:bodyPr>
          <a:lstStyle/>
          <a:p>
            <a:pPr marL="0" marR="0" lvl="0" indent="0" algn="r" rtl="0">
              <a:spcBef>
                <a:spcPts val="0"/>
              </a:spcBef>
              <a:spcAft>
                <a:spcPts val="0"/>
              </a:spcAft>
              <a:buNone/>
            </a:pPr>
            <a:endParaRPr sz="1400" dirty="0">
              <a:solidFill>
                <a:srgbClr val="404040"/>
              </a:solidFill>
            </a:endParaRPr>
          </a:p>
          <a:p>
            <a:pPr marL="457200" marR="0" lvl="0" indent="-292100" rtl="0">
              <a:spcBef>
                <a:spcPts val="0"/>
              </a:spcBef>
              <a:spcAft>
                <a:spcPts val="0"/>
              </a:spcAft>
              <a:buClr>
                <a:srgbClr val="404040"/>
              </a:buClr>
              <a:buSzPct val="100000"/>
            </a:pPr>
            <a:r>
              <a:rPr lang="en" sz="1400" dirty="0">
                <a:solidFill>
                  <a:srgbClr val="404040"/>
                </a:solidFill>
              </a:rPr>
              <a:t>developing and delivering community‐based instruction, such as service‐learning experiences, on‐site courses, clinical experiences, professional internships, and collaborative programs</a:t>
            </a:r>
          </a:p>
          <a:p>
            <a:pPr marL="457200" marR="0" lvl="0" indent="-292100" rtl="0">
              <a:spcBef>
                <a:spcPts val="0"/>
              </a:spcBef>
              <a:spcAft>
                <a:spcPts val="0"/>
              </a:spcAft>
              <a:buClr>
                <a:srgbClr val="404040"/>
              </a:buClr>
              <a:buSzPct val="100000"/>
            </a:pPr>
            <a:r>
              <a:rPr lang="en" sz="1400" dirty="0">
                <a:solidFill>
                  <a:srgbClr val="404040"/>
                </a:solidFill>
              </a:rPr>
              <a:t>developing and delivering instruction to communities and other constituencies</a:t>
            </a:r>
          </a:p>
          <a:p>
            <a:pPr marL="457200" marR="0" lvl="0" indent="-292100" rtl="0">
              <a:spcBef>
                <a:spcPts val="0"/>
              </a:spcBef>
              <a:spcAft>
                <a:spcPts val="0"/>
              </a:spcAft>
              <a:buClr>
                <a:srgbClr val="404040"/>
              </a:buClr>
              <a:buSzPct val="100000"/>
            </a:pPr>
            <a:r>
              <a:rPr lang="en" sz="1400" dirty="0">
                <a:solidFill>
                  <a:srgbClr val="404040"/>
                </a:solidFill>
              </a:rPr>
              <a:t>creating exhibits in educational and cultural institutions</a:t>
            </a:r>
          </a:p>
          <a:p>
            <a:pPr marL="457200" marR="0" lvl="0" indent="-292100" rtl="0">
              <a:spcBef>
                <a:spcPts val="0"/>
              </a:spcBef>
              <a:spcAft>
                <a:spcPts val="0"/>
              </a:spcAft>
              <a:buClr>
                <a:srgbClr val="404040"/>
              </a:buClr>
              <a:buSzPct val="100000"/>
            </a:pPr>
            <a:r>
              <a:rPr lang="en" sz="1400" dirty="0">
                <a:solidFill>
                  <a:srgbClr val="404040"/>
                </a:solidFill>
              </a:rPr>
              <a:t>Disseminating community engaged research through public programs and events</a:t>
            </a:r>
          </a:p>
          <a:p>
            <a:pPr marL="457200" marR="0" lvl="0" indent="-292100" rtl="0">
              <a:spcBef>
                <a:spcPts val="0"/>
              </a:spcBef>
              <a:spcAft>
                <a:spcPts val="0"/>
              </a:spcAft>
              <a:buClr>
                <a:srgbClr val="404040"/>
              </a:buClr>
              <a:buSzPct val="100000"/>
            </a:pPr>
            <a:r>
              <a:rPr lang="en" sz="1400" dirty="0">
                <a:solidFill>
                  <a:srgbClr val="404040"/>
                </a:solidFill>
              </a:rPr>
              <a:t>Conducting and reporting program evaluation research or public policy analyses for other institutions and agencies</a:t>
            </a:r>
          </a:p>
          <a:p>
            <a:pPr marL="457200" marR="0" lvl="0" indent="-292100" rtl="0">
              <a:spcBef>
                <a:spcPts val="0"/>
              </a:spcBef>
              <a:spcAft>
                <a:spcPts val="0"/>
              </a:spcAft>
              <a:buClr>
                <a:srgbClr val="404040"/>
              </a:buClr>
              <a:buSzPct val="100000"/>
            </a:pPr>
            <a:r>
              <a:rPr lang="en" sz="1400" dirty="0">
                <a:solidFill>
                  <a:srgbClr val="404040"/>
                </a:solidFill>
              </a:rPr>
              <a:t>Developing innovative solutions that address social, economic, or environmental challenges (e.g., inventions, patents, products, services, clinical procedures and practices</a:t>
            </a:r>
          </a:p>
          <a:p>
            <a:pPr marL="457200" marR="0" lvl="0" indent="-292100" rtl="0">
              <a:spcBef>
                <a:spcPts val="0"/>
              </a:spcBef>
              <a:spcAft>
                <a:spcPts val="0"/>
              </a:spcAft>
              <a:buClr>
                <a:srgbClr val="404040"/>
              </a:buClr>
              <a:buSzPct val="100000"/>
            </a:pPr>
            <a:r>
              <a:rPr lang="en" sz="1400" dirty="0">
                <a:solidFill>
                  <a:srgbClr val="404040"/>
                </a:solidFill>
              </a:rPr>
              <a:t>Consulting and providing technical assistance and/or services to public and private organizations</a:t>
            </a:r>
          </a:p>
          <a:p>
            <a:pPr marL="457200" marR="0" lvl="0" indent="-292100" rtl="0">
              <a:spcBef>
                <a:spcPts val="0"/>
              </a:spcBef>
              <a:spcAft>
                <a:spcPts val="0"/>
              </a:spcAft>
              <a:buClr>
                <a:srgbClr val="404040"/>
              </a:buClr>
              <a:buSzPct val="100000"/>
            </a:pPr>
            <a:r>
              <a:rPr lang="en" sz="1400" dirty="0">
                <a:solidFill>
                  <a:srgbClr val="404040"/>
                </a:solidFill>
              </a:rPr>
              <a:t>Writing position papers for the general public</a:t>
            </a:r>
          </a:p>
          <a:p>
            <a:pPr marL="457200" marR="0" lvl="0" indent="-292100" rtl="0">
              <a:spcBef>
                <a:spcPts val="0"/>
              </a:spcBef>
              <a:spcAft>
                <a:spcPts val="0"/>
              </a:spcAft>
              <a:buClr>
                <a:srgbClr val="404040"/>
              </a:buClr>
              <a:buSzPct val="100000"/>
            </a:pPr>
            <a:r>
              <a:rPr lang="en" sz="1400" dirty="0">
                <a:solidFill>
                  <a:srgbClr val="404040"/>
                </a:solidFill>
              </a:rPr>
              <a:t>Collaborating with schools, businesses, advocacy groups, community groups, and civic agencies to develop policies</a:t>
            </a:r>
          </a:p>
          <a:p>
            <a:pPr marL="457200" marR="0" lvl="0" indent="-292100" rtl="0">
              <a:spcBef>
                <a:spcPts val="0"/>
              </a:spcBef>
              <a:spcAft>
                <a:spcPts val="0"/>
              </a:spcAft>
              <a:buClr>
                <a:srgbClr val="404040"/>
              </a:buClr>
              <a:buSzPct val="100000"/>
            </a:pPr>
            <a:r>
              <a:rPr lang="en" sz="1400" dirty="0">
                <a:solidFill>
                  <a:srgbClr val="404040"/>
                </a:solidFill>
              </a:rPr>
              <a:t>Providing leadership in or making significant contributions to economic and community development activities</a:t>
            </a:r>
          </a:p>
          <a:p>
            <a:pPr marL="0" marR="0" lvl="0" indent="0" algn="r" rtl="0">
              <a:spcBef>
                <a:spcPts val="0"/>
              </a:spcBef>
              <a:spcAft>
                <a:spcPts val="0"/>
              </a:spcAft>
              <a:buNone/>
            </a:pPr>
            <a:r>
              <a:rPr lang="en" sz="1400" dirty="0">
                <a:solidFill>
                  <a:srgbClr val="404040"/>
                </a:solidFill>
              </a:rPr>
              <a:t>(UNCG University-Wide Promotion and Tenure Policies, 2010)</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Shape 678"/>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b="1"/>
              <a:t>Lessons Learned</a:t>
            </a:r>
          </a:p>
        </p:txBody>
      </p:sp>
      <p:sp>
        <p:nvSpPr>
          <p:cNvPr id="679" name="Shape 679"/>
          <p:cNvSpPr txBox="1">
            <a:spLocks noGrp="1"/>
          </p:cNvSpPr>
          <p:nvPr>
            <p:ph type="body" idx="1"/>
          </p:nvPr>
        </p:nvSpPr>
        <p:spPr>
          <a:prstGeom prst="rect">
            <a:avLst/>
          </a:prstGeom>
        </p:spPr>
        <p:txBody>
          <a:bodyPr lIns="91425" tIns="91425" rIns="91425" bIns="91425" anchor="t" anchorCtr="0">
            <a:noAutofit/>
          </a:bodyPr>
          <a:lstStyle/>
          <a:p>
            <a:pPr marL="457200" lvl="0" indent="-342900">
              <a:lnSpc>
                <a:spcPct val="115000"/>
              </a:lnSpc>
              <a:spcBef>
                <a:spcPts val="0"/>
              </a:spcBef>
              <a:buSzPct val="100000"/>
            </a:pPr>
            <a:r>
              <a:rPr lang="en" sz="1800" dirty="0">
                <a:solidFill>
                  <a:schemeClr val="dk1"/>
                </a:solidFill>
              </a:rPr>
              <a:t>A survey is not sufficient</a:t>
            </a:r>
          </a:p>
          <a:p>
            <a:pPr marL="457200" lvl="0" indent="-342900">
              <a:lnSpc>
                <a:spcPct val="115000"/>
              </a:lnSpc>
              <a:spcBef>
                <a:spcPts val="0"/>
              </a:spcBef>
              <a:buSzPct val="100000"/>
            </a:pPr>
            <a:r>
              <a:rPr lang="en" sz="1800" dirty="0">
                <a:solidFill>
                  <a:schemeClr val="dk1"/>
                </a:solidFill>
              </a:rPr>
              <a:t>Never underestimate the power of middle-range leadership</a:t>
            </a:r>
          </a:p>
          <a:p>
            <a:pPr marL="457200" lvl="0" indent="-342900">
              <a:lnSpc>
                <a:spcPct val="115000"/>
              </a:lnSpc>
              <a:spcBef>
                <a:spcPts val="0"/>
              </a:spcBef>
              <a:buSzPct val="100000"/>
            </a:pPr>
            <a:r>
              <a:rPr lang="en" sz="1800" dirty="0">
                <a:solidFill>
                  <a:schemeClr val="dk1"/>
                </a:solidFill>
              </a:rPr>
              <a:t>Create support for data collection – FAQs, student assistance curating and following up on requests, combing media outlets</a:t>
            </a:r>
          </a:p>
          <a:p>
            <a:pPr marL="457200" lvl="0" indent="-342900">
              <a:lnSpc>
                <a:spcPct val="115000"/>
              </a:lnSpc>
              <a:spcBef>
                <a:spcPts val="0"/>
              </a:spcBef>
              <a:buSzPct val="100000"/>
            </a:pPr>
            <a:r>
              <a:rPr lang="en" sz="1800" dirty="0">
                <a:solidFill>
                  <a:schemeClr val="dk1"/>
                </a:solidFill>
              </a:rPr>
              <a:t>Requires continual clarification, awareness, and re-evaluation of the process</a:t>
            </a:r>
          </a:p>
          <a:p>
            <a:pPr marL="457200" lvl="0" indent="-342900">
              <a:lnSpc>
                <a:spcPct val="115000"/>
              </a:lnSpc>
              <a:spcBef>
                <a:spcPts val="0"/>
              </a:spcBef>
              <a:buSzPct val="100000"/>
            </a:pPr>
            <a:r>
              <a:rPr lang="en" sz="1800" dirty="0">
                <a:solidFill>
                  <a:schemeClr val="dk1"/>
                </a:solidFill>
              </a:rPr>
              <a:t>Data is critical to enhancing the institution’s image and identity as community-engaged</a:t>
            </a:r>
          </a:p>
          <a:p>
            <a:pPr marL="457200" lvl="0" indent="-342900" rtl="0">
              <a:lnSpc>
                <a:spcPct val="115000"/>
              </a:lnSpc>
              <a:spcBef>
                <a:spcPts val="0"/>
              </a:spcBef>
              <a:buSzPct val="100000"/>
            </a:pPr>
            <a:r>
              <a:rPr lang="en" sz="1800" dirty="0">
                <a:solidFill>
                  <a:schemeClr val="dk1"/>
                </a:solidFill>
              </a:rPr>
              <a:t>Virtuous cycle - faculty and staff are seeing their data used, and they are becoming better, more compliant, participants and partners in the data collection initiative</a:t>
            </a:r>
          </a:p>
        </p:txBody>
      </p:sp>
      <p:pic>
        <p:nvPicPr>
          <p:cNvPr id="680" name="Shape 680"/>
          <p:cNvPicPr preferRelativeResize="0"/>
          <p:nvPr/>
        </p:nvPicPr>
        <p:blipFill>
          <a:blip r:embed="rId3">
            <a:alphaModFix/>
          </a:blip>
          <a:stretch>
            <a:fillRect/>
          </a:stretch>
        </p:blipFill>
        <p:spPr>
          <a:xfrm>
            <a:off x="6988700" y="19775"/>
            <a:ext cx="2140175" cy="1829350"/>
          </a:xfrm>
          <a:prstGeom prst="rect">
            <a:avLst/>
          </a:prstGeom>
          <a:noFill/>
          <a:ln>
            <a:noFill/>
          </a:ln>
        </p:spPr>
      </p:pic>
      <p:sp>
        <p:nvSpPr>
          <p:cNvPr id="5" name="TextBox 4"/>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What Story Do We NEED to Tell?</a:t>
            </a:r>
          </a:p>
        </p:txBody>
      </p:sp>
      <p:sp>
        <p:nvSpPr>
          <p:cNvPr id="280" name="Shape 280"/>
          <p:cNvSpPr txBox="1">
            <a:spLocks noGrp="1"/>
          </p:cNvSpPr>
          <p:nvPr>
            <p:ph type="body" idx="1"/>
          </p:nvPr>
        </p:nvSpPr>
        <p:spPr>
          <a:xfrm>
            <a:off x="311700" y="1052516"/>
            <a:ext cx="8520599" cy="30999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None/>
            </a:pPr>
            <a:r>
              <a:rPr lang="en" sz="1400" b="1" dirty="0">
                <a:solidFill>
                  <a:srgbClr val="A53010"/>
                </a:solidFill>
              </a:rPr>
              <a:t>Address </a:t>
            </a:r>
            <a:r>
              <a:rPr lang="en" sz="1400" b="1" i="0" u="none" strike="noStrike" cap="none" dirty="0">
                <a:solidFill>
                  <a:srgbClr val="A53010"/>
                </a:solidFill>
                <a:latin typeface="Questrial"/>
                <a:ea typeface="Questrial"/>
                <a:cs typeface="Questrial"/>
                <a:sym typeface="Questrial"/>
              </a:rPr>
              <a:t>Tensions:</a:t>
            </a:r>
            <a:r>
              <a:rPr lang="en" sz="1400" b="0" i="0" u="none" strike="noStrike" cap="none" dirty="0">
                <a:solidFill>
                  <a:srgbClr val="A53010"/>
                </a:solidFill>
                <a:latin typeface="Questrial"/>
                <a:ea typeface="Questrial"/>
                <a:cs typeface="Questrial"/>
                <a:sym typeface="Questrial"/>
              </a:rPr>
              <a:t> </a:t>
            </a:r>
          </a:p>
          <a:p>
            <a:pPr marL="571500" marR="0" lvl="0" indent="-304800" algn="l" rtl="0">
              <a:spcBef>
                <a:spcPts val="0"/>
              </a:spcBef>
              <a:spcAft>
                <a:spcPts val="0"/>
              </a:spcAft>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Quantity over quality</a:t>
            </a:r>
          </a:p>
          <a:p>
            <a:pPr marL="571500" marR="0" lvl="0" indent="-304800" algn="l" rtl="0">
              <a:spcBef>
                <a:spcPts val="0"/>
              </a:spcBef>
              <a:spcAft>
                <a:spcPts val="0"/>
              </a:spcAft>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More community engagement is better</a:t>
            </a:r>
          </a:p>
          <a:p>
            <a:pPr marL="571500" marR="0" lvl="0" indent="-304800" algn="l" rtl="0">
              <a:spcBef>
                <a:spcPts val="0"/>
              </a:spcBef>
              <a:spcAft>
                <a:spcPts val="0"/>
              </a:spcAft>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Continual increases in the numbers equates to greater impact</a:t>
            </a:r>
          </a:p>
          <a:p>
            <a:pPr marL="800100" marR="0" lvl="1" indent="-342900" algn="l" rtl="0">
              <a:spcBef>
                <a:spcPts val="0"/>
              </a:spcBef>
              <a:spcAft>
                <a:spcPts val="0"/>
              </a:spcAft>
              <a:buClr>
                <a:srgbClr val="4C0000"/>
              </a:buClr>
              <a:buSzPct val="128571"/>
              <a:buFont typeface="Noto Sans Symbols"/>
              <a:buNone/>
            </a:pPr>
            <a:endParaRPr sz="1400" b="0" i="0" u="none" strike="noStrike" cap="none" dirty="0">
              <a:solidFill>
                <a:srgbClr val="404040"/>
              </a:solidFill>
              <a:latin typeface="Questrial"/>
              <a:ea typeface="Questrial"/>
              <a:cs typeface="Questrial"/>
              <a:sym typeface="Questrial"/>
            </a:endParaRPr>
          </a:p>
          <a:p>
            <a:pPr marL="0" marR="0" lvl="0" indent="0" algn="l" rtl="0">
              <a:spcBef>
                <a:spcPts val="0"/>
              </a:spcBef>
              <a:spcAft>
                <a:spcPts val="0"/>
              </a:spcAft>
              <a:buNone/>
            </a:pPr>
            <a:r>
              <a:rPr lang="en" sz="1400" b="1" i="0" u="none" strike="noStrike" cap="none" dirty="0">
                <a:solidFill>
                  <a:srgbClr val="A53010"/>
                </a:solidFill>
                <a:latin typeface="Questrial"/>
                <a:ea typeface="Questrial"/>
                <a:cs typeface="Questrial"/>
                <a:sym typeface="Questrial"/>
              </a:rPr>
              <a:t>CE as a</a:t>
            </a:r>
            <a:r>
              <a:rPr lang="en" sz="1400" b="1" dirty="0">
                <a:solidFill>
                  <a:srgbClr val="A53010"/>
                </a:solidFill>
              </a:rPr>
              <a:t> strategy, not an</a:t>
            </a:r>
            <a:r>
              <a:rPr lang="en" sz="1400" b="1" i="0" u="none" strike="noStrike" cap="none" dirty="0">
                <a:solidFill>
                  <a:srgbClr val="A53010"/>
                </a:solidFill>
                <a:latin typeface="Questrial"/>
                <a:ea typeface="Questrial"/>
                <a:cs typeface="Questrial"/>
                <a:sym typeface="Questrial"/>
              </a:rPr>
              <a:t> output: </a:t>
            </a:r>
          </a:p>
          <a:p>
            <a:pPr marL="571500" marR="0" lvl="0" indent="-304800" algn="l" rtl="0">
              <a:spcBef>
                <a:spcPts val="0"/>
              </a:spcBef>
              <a:spcAft>
                <a:spcPts val="0"/>
              </a:spcAft>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Primarily a curricular activity/tied to teaching </a:t>
            </a:r>
          </a:p>
          <a:p>
            <a:pPr marL="571500" marR="0" lvl="0" indent="-304800" algn="l" rtl="0">
              <a:spcBef>
                <a:spcPts val="0"/>
              </a:spcBef>
              <a:spcAft>
                <a:spcPts val="0"/>
              </a:spcAft>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Value the role of practitioners</a:t>
            </a:r>
          </a:p>
          <a:p>
            <a:pPr marL="800100" marR="0" lvl="1" indent="-342900" algn="l" rtl="0">
              <a:spcBef>
                <a:spcPts val="0"/>
              </a:spcBef>
              <a:spcAft>
                <a:spcPts val="0"/>
              </a:spcAft>
              <a:buClr>
                <a:srgbClr val="4C0000"/>
              </a:buClr>
              <a:buSzPct val="128571"/>
              <a:buFont typeface="Noto Sans Symbols"/>
              <a:buNone/>
            </a:pPr>
            <a:endParaRPr sz="1400" b="0" i="0" u="none" strike="noStrike" cap="none" dirty="0">
              <a:solidFill>
                <a:srgbClr val="404040"/>
              </a:solidFill>
              <a:latin typeface="Questrial"/>
              <a:ea typeface="Questrial"/>
              <a:cs typeface="Questrial"/>
              <a:sym typeface="Questrial"/>
            </a:endParaRPr>
          </a:p>
          <a:p>
            <a:pPr marL="0" marR="0" lvl="0" indent="0" algn="l" rtl="0">
              <a:spcBef>
                <a:spcPts val="0"/>
              </a:spcBef>
              <a:spcAft>
                <a:spcPts val="0"/>
              </a:spcAft>
              <a:buNone/>
            </a:pPr>
            <a:r>
              <a:rPr lang="en" sz="1400" b="1" i="0" u="none" strike="noStrike" cap="none" dirty="0">
                <a:solidFill>
                  <a:srgbClr val="A53010"/>
                </a:solidFill>
                <a:latin typeface="Questrial"/>
                <a:ea typeface="Questrial"/>
                <a:cs typeface="Questrial"/>
                <a:sym typeface="Questrial"/>
              </a:rPr>
              <a:t>Advocate for and demonstrate the value of SL/CE:</a:t>
            </a:r>
          </a:p>
          <a:p>
            <a:pPr marL="571500" marR="0" lvl="0" indent="-304800" algn="l" rtl="0">
              <a:spcBef>
                <a:spcPts val="0"/>
              </a:spcBef>
              <a:buClr>
                <a:srgbClr val="4C0000"/>
              </a:buClr>
              <a:buSzPct val="100000"/>
              <a:buFont typeface="Noto Sans Symbols"/>
              <a:buChar char="❖"/>
            </a:pPr>
            <a:r>
              <a:rPr lang="en" sz="1400" b="0" i="0" u="none" strike="noStrike" cap="none" dirty="0">
                <a:solidFill>
                  <a:srgbClr val="404040"/>
                </a:solidFill>
                <a:latin typeface="Questrial"/>
                <a:ea typeface="Questrial"/>
                <a:cs typeface="Questrial"/>
                <a:sym typeface="Questrial"/>
              </a:rPr>
              <a:t>Demonstrate the value and importance of public scholarship, community-engaged research methods, and outreach programs in the overall success of the institution</a:t>
            </a:r>
          </a:p>
          <a:p>
            <a:pPr marL="0" marR="0" lvl="0" indent="0" algn="l" rtl="0">
              <a:spcBef>
                <a:spcPts val="0"/>
              </a:spcBef>
              <a:buNone/>
            </a:pPr>
            <a:endParaRPr lang="en-US" sz="1400" dirty="0" smtClean="0">
              <a:solidFill>
                <a:srgbClr val="404040"/>
              </a:solidFill>
            </a:endParaRPr>
          </a:p>
          <a:p>
            <a:pPr marL="0" lvl="0" indent="0">
              <a:buNone/>
            </a:pPr>
            <a:r>
              <a:rPr lang="en-US" sz="1400" b="1" dirty="0" smtClean="0">
                <a:solidFill>
                  <a:srgbClr val="A53010"/>
                </a:solidFill>
              </a:rPr>
              <a:t>Institutional Change</a:t>
            </a:r>
            <a:endParaRPr lang="en" sz="1400" b="1" dirty="0">
              <a:solidFill>
                <a:srgbClr val="A53010"/>
              </a:solidFill>
            </a:endParaRPr>
          </a:p>
          <a:p>
            <a:pPr marL="571500" lvl="0" indent="-304800">
              <a:buClr>
                <a:srgbClr val="404040"/>
              </a:buClr>
              <a:buSzPct val="100000"/>
              <a:buFont typeface="Noto Sans Symbols"/>
              <a:buChar char="❖"/>
            </a:pPr>
            <a:r>
              <a:rPr lang="en-US" sz="1400" dirty="0" smtClean="0">
                <a:solidFill>
                  <a:srgbClr val="404040"/>
                </a:solidFill>
              </a:rPr>
              <a:t>Community engagement has the capacity to fundamentally transform how we do teaching, learning, and research in the academy</a:t>
            </a:r>
            <a:endParaRPr lang="en-US" sz="1400" dirty="0">
              <a:solidFill>
                <a:srgbClr val="404040"/>
              </a:solidFill>
            </a:endParaRPr>
          </a:p>
          <a:p>
            <a:pPr marL="0" marR="0" lvl="0" indent="0" algn="l" rtl="0">
              <a:spcBef>
                <a:spcPts val="0"/>
              </a:spcBef>
              <a:buNone/>
            </a:pPr>
            <a:endParaRPr sz="1400" dirty="0">
              <a:solidFill>
                <a:srgbClr val="404040"/>
              </a:solidFill>
            </a:endParaRPr>
          </a:p>
          <a:p>
            <a:pPr marL="0" lvl="0" indent="0" rtl="0">
              <a:spcBef>
                <a:spcPts val="0"/>
              </a:spcBef>
              <a:buNone/>
            </a:pPr>
            <a:r>
              <a:rPr lang="en" sz="1400" b="1" dirty="0" smtClean="0">
                <a:solidFill>
                  <a:srgbClr val="A53010"/>
                </a:solidFill>
              </a:rPr>
              <a:t>Community </a:t>
            </a:r>
            <a:r>
              <a:rPr lang="en" sz="1400" b="1" dirty="0">
                <a:solidFill>
                  <a:srgbClr val="A53010"/>
                </a:solidFill>
              </a:rPr>
              <a:t>Capacity</a:t>
            </a:r>
          </a:p>
          <a:p>
            <a:pPr marL="571500" marR="0" lvl="0" indent="-304800" algn="l" rtl="0">
              <a:spcBef>
                <a:spcPts val="0"/>
              </a:spcBef>
              <a:buClr>
                <a:srgbClr val="404040"/>
              </a:buClr>
              <a:buSzPct val="100000"/>
              <a:buFont typeface="Noto Sans Symbols"/>
              <a:buChar char="❖"/>
            </a:pPr>
            <a:r>
              <a:rPr lang="en" sz="1400" dirty="0">
                <a:solidFill>
                  <a:srgbClr val="404040"/>
                </a:solidFill>
              </a:rPr>
              <a:t>Higher ed institutions are an asset in their communities</a:t>
            </a:r>
          </a:p>
          <a:p>
            <a:pPr marL="571500" marR="0" lvl="0" indent="-304800" algn="l" rtl="0">
              <a:spcBef>
                <a:spcPts val="0"/>
              </a:spcBef>
              <a:buClr>
                <a:srgbClr val="404040"/>
              </a:buClr>
              <a:buSzPct val="100000"/>
              <a:buFont typeface="Noto Sans Symbols"/>
              <a:buChar char="❖"/>
            </a:pPr>
            <a:r>
              <a:rPr lang="en" sz="1400" dirty="0">
                <a:solidFill>
                  <a:srgbClr val="404040"/>
                </a:solidFill>
              </a:rPr>
              <a:t>Community solutions and impact require all institutions to step up</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Shape 691"/>
          <p:cNvSpPr txBox="1">
            <a:spLocks noGrp="1"/>
          </p:cNvSpPr>
          <p:nvPr>
            <p:ph type="title"/>
          </p:nvPr>
        </p:nvSpPr>
        <p:spPr>
          <a:xfrm>
            <a:off x="680424" y="2571750"/>
            <a:ext cx="6495899" cy="1048800"/>
          </a:xfrm>
          <a:prstGeom prst="rect">
            <a:avLst/>
          </a:prstGeom>
          <a:noFill/>
          <a:ln>
            <a:noFill/>
          </a:ln>
        </p:spPr>
        <p:txBody>
          <a:bodyPr lIns="91425" tIns="91425" rIns="91425" bIns="91425" anchor="ctr" anchorCtr="0">
            <a:noAutofit/>
          </a:bodyPr>
          <a:lstStyle/>
          <a:p>
            <a:pPr marL="0" marR="0" lvl="0" indent="0" algn="r" rtl="0">
              <a:spcBef>
                <a:spcPts val="0"/>
              </a:spcBef>
              <a:buClr>
                <a:schemeClr val="accent1"/>
              </a:buClr>
              <a:buSzPct val="25000"/>
              <a:buFont typeface="Questrial"/>
              <a:buNone/>
            </a:pPr>
            <a:r>
              <a:rPr lang="en" b="1"/>
              <a:t>Lessons from Evaluation Theory</a:t>
            </a:r>
          </a:p>
        </p:txBody>
      </p:sp>
      <p:sp>
        <p:nvSpPr>
          <p:cNvPr id="3" name="TextBox 2"/>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Shape 696"/>
          <p:cNvSpPr txBox="1">
            <a:spLocks noGrp="1"/>
          </p:cNvSpPr>
          <p:nvPr>
            <p:ph type="title"/>
          </p:nvPr>
        </p:nvSpPr>
        <p:spPr>
          <a:xfrm>
            <a:off x="224700" y="372500"/>
            <a:ext cx="2600700" cy="1057500"/>
          </a:xfrm>
          <a:prstGeom prst="rect">
            <a:avLst/>
          </a:prstGeom>
          <a:noFill/>
          <a:ln>
            <a:noFill/>
          </a:ln>
        </p:spPr>
        <p:txBody>
          <a:bodyPr lIns="91425" tIns="91425" rIns="91425" bIns="91425" anchor="b" anchorCtr="0">
            <a:noAutofit/>
          </a:bodyPr>
          <a:lstStyle/>
          <a:p>
            <a:pPr marL="0" marR="0" lvl="0" indent="0" algn="l" rtl="0">
              <a:spcBef>
                <a:spcPts val="0"/>
              </a:spcBef>
              <a:buClr>
                <a:schemeClr val="accent1"/>
              </a:buClr>
              <a:buSzPct val="25000"/>
              <a:buFont typeface="Questrial"/>
              <a:buNone/>
            </a:pPr>
            <a:r>
              <a:rPr lang="en" sz="3200" b="1"/>
              <a:t>Evaluation Theory Tree</a:t>
            </a:r>
          </a:p>
        </p:txBody>
      </p:sp>
      <p:pic>
        <p:nvPicPr>
          <p:cNvPr id="697" name="Shape 697"/>
          <p:cNvPicPr preferRelativeResize="0"/>
          <p:nvPr/>
        </p:nvPicPr>
        <p:blipFill>
          <a:blip r:embed="rId3">
            <a:alphaModFix/>
          </a:blip>
          <a:stretch>
            <a:fillRect/>
          </a:stretch>
        </p:blipFill>
        <p:spPr>
          <a:xfrm>
            <a:off x="2734762" y="157150"/>
            <a:ext cx="6372225" cy="4829175"/>
          </a:xfrm>
          <a:prstGeom prst="rect">
            <a:avLst/>
          </a:prstGeom>
          <a:noFill/>
          <a:ln>
            <a:noFill/>
          </a:ln>
        </p:spPr>
      </p:pic>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Shape 702"/>
          <p:cNvSpPr txBox="1">
            <a:spLocks noGrp="1"/>
          </p:cNvSpPr>
          <p:nvPr>
            <p:ph type="title"/>
          </p:nvPr>
        </p:nvSpPr>
        <p:spPr>
          <a:xfrm>
            <a:off x="1902874" y="2571750"/>
            <a:ext cx="5273400" cy="1048800"/>
          </a:xfrm>
          <a:prstGeom prst="rect">
            <a:avLst/>
          </a:prstGeom>
          <a:noFill/>
          <a:ln>
            <a:noFill/>
          </a:ln>
        </p:spPr>
        <p:txBody>
          <a:bodyPr lIns="91425" tIns="91425" rIns="91425" bIns="91425" anchor="ctr" anchorCtr="0">
            <a:noAutofit/>
          </a:bodyPr>
          <a:lstStyle/>
          <a:p>
            <a:pPr marL="0" marR="0" lvl="0" indent="0" algn="r" rtl="0">
              <a:spcBef>
                <a:spcPts val="0"/>
              </a:spcBef>
              <a:buClr>
                <a:schemeClr val="accent1"/>
              </a:buClr>
              <a:buSzPct val="25000"/>
              <a:buFont typeface="Questrial"/>
              <a:buNone/>
            </a:pPr>
            <a:r>
              <a:rPr lang="en" b="1"/>
              <a:t>Allies &amp; </a:t>
            </a:r>
            <a:r>
              <a:rPr lang="en" sz="4600" b="1" i="0" u="none" strike="noStrike" cap="none">
                <a:solidFill>
                  <a:schemeClr val="accent1"/>
                </a:solidFill>
                <a:latin typeface="Questrial"/>
                <a:ea typeface="Questrial"/>
                <a:cs typeface="Questrial"/>
                <a:sym typeface="Questrial"/>
              </a:rPr>
              <a:t>Next Steps</a:t>
            </a:r>
          </a:p>
        </p:txBody>
      </p:sp>
      <p:sp>
        <p:nvSpPr>
          <p:cNvPr id="703" name="Shape 703"/>
          <p:cNvSpPr txBox="1">
            <a:spLocks noGrp="1"/>
          </p:cNvSpPr>
          <p:nvPr>
            <p:ph type="body" idx="1"/>
          </p:nvPr>
        </p:nvSpPr>
        <p:spPr>
          <a:xfrm>
            <a:off x="2209800" y="3618310"/>
            <a:ext cx="4966500" cy="990600"/>
          </a:xfrm>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endParaRPr sz="1600" b="0" i="0" u="none" strike="noStrike" cap="none">
              <a:solidFill>
                <a:schemeClr val="dk2"/>
              </a:solidFill>
              <a:latin typeface="Questrial"/>
              <a:ea typeface="Questrial"/>
              <a:cs typeface="Questrial"/>
              <a:sym typeface="Quest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Shape 708"/>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b="1"/>
              <a:t>Getting to Know your Inner Oz</a:t>
            </a:r>
          </a:p>
        </p:txBody>
      </p:sp>
      <p:pic>
        <p:nvPicPr>
          <p:cNvPr id="709" name="Shape 709"/>
          <p:cNvPicPr preferRelativeResize="0"/>
          <p:nvPr/>
        </p:nvPicPr>
        <p:blipFill>
          <a:blip r:embed="rId3">
            <a:alphaModFix/>
          </a:blip>
          <a:stretch>
            <a:fillRect/>
          </a:stretch>
        </p:blipFill>
        <p:spPr>
          <a:xfrm>
            <a:off x="2443150" y="967625"/>
            <a:ext cx="4257675" cy="4038600"/>
          </a:xfrm>
          <a:prstGeom prst="rect">
            <a:avLst/>
          </a:prstGeom>
          <a:noFill/>
          <a:ln>
            <a:noFill/>
          </a:ln>
        </p:spPr>
      </p:pic>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Shape 714"/>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b="1"/>
              <a:t>Getting in Character</a:t>
            </a:r>
          </a:p>
        </p:txBody>
      </p:sp>
      <p:pic>
        <p:nvPicPr>
          <p:cNvPr id="715" name="Shape 715" descr="oz.png"/>
          <p:cNvPicPr preferRelativeResize="0"/>
          <p:nvPr/>
        </p:nvPicPr>
        <p:blipFill>
          <a:blip r:embed="rId3">
            <a:alphaModFix/>
          </a:blip>
          <a:stretch>
            <a:fillRect/>
          </a:stretch>
        </p:blipFill>
        <p:spPr>
          <a:xfrm>
            <a:off x="2069514" y="1099545"/>
            <a:ext cx="5004975" cy="3828274"/>
          </a:xfrm>
          <a:prstGeom prst="rect">
            <a:avLst/>
          </a:prstGeom>
          <a:noFill/>
          <a:ln>
            <a:noFill/>
          </a:ln>
        </p:spPr>
      </p:pic>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Shape 720"/>
          <p:cNvSpPr txBox="1">
            <a:spLocks noGrp="1"/>
          </p:cNvSpPr>
          <p:nvPr>
            <p:ph type="title"/>
          </p:nvPr>
        </p:nvSpPr>
        <p:spPr>
          <a:xfrm>
            <a:off x="2209800" y="2571750"/>
            <a:ext cx="4966500" cy="1048800"/>
          </a:xfrm>
          <a:prstGeom prst="rect">
            <a:avLst/>
          </a:prstGeom>
        </p:spPr>
        <p:txBody>
          <a:bodyPr lIns="91425" tIns="91425" rIns="91425" bIns="91425" anchor="b" anchorCtr="0">
            <a:noAutofit/>
          </a:bodyPr>
          <a:lstStyle/>
          <a:p>
            <a:pPr lvl="0">
              <a:spcBef>
                <a:spcPts val="0"/>
              </a:spcBef>
              <a:buNone/>
            </a:pPr>
            <a:r>
              <a:rPr lang="en" b="1" dirty="0"/>
              <a:t>Wrapping Up</a:t>
            </a:r>
          </a:p>
        </p:txBody>
      </p:sp>
      <p:sp>
        <p:nvSpPr>
          <p:cNvPr id="721" name="Shape 721"/>
          <p:cNvSpPr txBox="1">
            <a:spLocks noGrp="1"/>
          </p:cNvSpPr>
          <p:nvPr>
            <p:ph type="body" idx="1"/>
          </p:nvPr>
        </p:nvSpPr>
        <p:spPr>
          <a:xfrm>
            <a:off x="2209800" y="3618310"/>
            <a:ext cx="4966500" cy="990600"/>
          </a:xfrm>
          <a:prstGeom prst="rect">
            <a:avLst/>
          </a:prstGeom>
        </p:spPr>
        <p:txBody>
          <a:bodyPr lIns="91425" tIns="91425" rIns="91425" bIns="91425" anchor="t" anchorCtr="0">
            <a:noAutofit/>
          </a:bodyPr>
          <a:lstStyle/>
          <a:p>
            <a:pPr lvl="0">
              <a:spcBef>
                <a:spcPts val="0"/>
              </a:spcBef>
              <a:buNone/>
            </a:pPr>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pic>
        <p:nvPicPr>
          <p:cNvPr id="726" name="Shape 726"/>
          <p:cNvPicPr preferRelativeResize="0"/>
          <p:nvPr/>
        </p:nvPicPr>
        <p:blipFill rotWithShape="1">
          <a:blip r:embed="rId3">
            <a:alphaModFix/>
          </a:blip>
          <a:srcRect/>
          <a:stretch/>
        </p:blipFill>
        <p:spPr>
          <a:xfrm>
            <a:off x="107625" y="124647"/>
            <a:ext cx="6474700" cy="4316449"/>
          </a:xfrm>
          <a:prstGeom prst="rect">
            <a:avLst/>
          </a:prstGeom>
          <a:noFill/>
          <a:ln>
            <a:noFill/>
          </a:ln>
        </p:spPr>
      </p:pic>
      <p:sp>
        <p:nvSpPr>
          <p:cNvPr id="727" name="Shape 727"/>
          <p:cNvSpPr txBox="1"/>
          <p:nvPr/>
        </p:nvSpPr>
        <p:spPr>
          <a:xfrm>
            <a:off x="6808900" y="1756050"/>
            <a:ext cx="1971300" cy="1812600"/>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dirty="0">
                <a:solidFill>
                  <a:srgbClr val="000000"/>
                </a:solidFill>
                <a:latin typeface="Arial"/>
                <a:ea typeface="Arial"/>
                <a:cs typeface="Arial"/>
                <a:sym typeface="Arial"/>
              </a:rPr>
              <a:t>Coffee dates</a:t>
            </a: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en" sz="1400" b="0" i="0" u="none" strike="noStrike" cap="none" dirty="0">
                <a:solidFill>
                  <a:srgbClr val="000000"/>
                </a:solidFill>
                <a:latin typeface="Arial"/>
                <a:ea typeface="Arial"/>
                <a:cs typeface="Arial"/>
                <a:sym typeface="Arial"/>
              </a:rPr>
              <a:t>Team mates</a:t>
            </a: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en" sz="1400" b="0" i="0" u="none" strike="noStrike" cap="none" dirty="0">
                <a:solidFill>
                  <a:srgbClr val="000000"/>
                </a:solidFill>
                <a:latin typeface="Arial"/>
                <a:ea typeface="Arial"/>
                <a:cs typeface="Arial"/>
                <a:sym typeface="Arial"/>
              </a:rPr>
              <a:t>Who do you know? Who do you want to know?</a:t>
            </a: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Don’t Miss Out!</a:t>
            </a:r>
            <a:endParaRPr lang="en-US" b="1" dirty="0"/>
          </a:p>
        </p:txBody>
      </p:sp>
      <p:sp>
        <p:nvSpPr>
          <p:cNvPr id="3" name="Text Placeholder 2"/>
          <p:cNvSpPr>
            <a:spLocks noGrp="1"/>
          </p:cNvSpPr>
          <p:nvPr>
            <p:ph type="body" idx="1"/>
          </p:nvPr>
        </p:nvSpPr>
        <p:spPr/>
        <p:txBody>
          <a:bodyPr/>
          <a:lstStyle/>
          <a:p>
            <a:r>
              <a:rPr lang="en-US" dirty="0" smtClean="0"/>
              <a:t>Opening Reception &amp; Presenters Recognition</a:t>
            </a:r>
          </a:p>
          <a:p>
            <a:pPr lvl="1"/>
            <a:r>
              <a:rPr lang="en-US" dirty="0" smtClean="0"/>
              <a:t>Sunday, 5-6:30pm, Marriott 7-10</a:t>
            </a:r>
          </a:p>
          <a:p>
            <a:endParaRPr lang="en-US" dirty="0"/>
          </a:p>
          <a:p>
            <a:r>
              <a:rPr lang="en-US" dirty="0" smtClean="0"/>
              <a:t>Community Engagement Reception (Invitation Only, but bring friends!)</a:t>
            </a:r>
          </a:p>
          <a:p>
            <a:pPr lvl="1"/>
            <a:r>
              <a:rPr lang="en-US" dirty="0" smtClean="0"/>
              <a:t>Monday, 6:30-8:00pm, Tavern on South Restaurant (2</a:t>
            </a:r>
            <a:r>
              <a:rPr lang="en-US" baseline="30000" dirty="0" smtClean="0"/>
              <a:t>nd</a:t>
            </a:r>
            <a:r>
              <a:rPr lang="en-US" dirty="0" smtClean="0"/>
              <a:t> floor)</a:t>
            </a:r>
          </a:p>
          <a:p>
            <a:endParaRPr lang="en-US" dirty="0"/>
          </a:p>
          <a:p>
            <a:r>
              <a:rPr lang="en-US" dirty="0" smtClean="0"/>
              <a:t>Featured Keynote </a:t>
            </a:r>
            <a:r>
              <a:rPr lang="mr-IN" dirty="0" smtClean="0"/>
              <a:t>–</a:t>
            </a:r>
            <a:r>
              <a:rPr lang="en-US" dirty="0" smtClean="0"/>
              <a:t> Robert Reason </a:t>
            </a:r>
          </a:p>
          <a:p>
            <a:pPr lvl="1"/>
            <a:r>
              <a:rPr lang="en-US" dirty="0" smtClean="0"/>
              <a:t>Tuesday, 9:00-10:15am, Marriott 5</a:t>
            </a:r>
            <a:endParaRPr lang="en-US" dirty="0"/>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extLst>
      <p:ext uri="{BB962C8B-B14F-4D97-AF65-F5344CB8AC3E}">
        <p14:creationId xmlns:p14="http://schemas.microsoft.com/office/powerpoint/2010/main" val="1942766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245345" y="372500"/>
            <a:ext cx="8653307" cy="733499"/>
          </a:xfrm>
          <a:prstGeom prst="rect">
            <a:avLst/>
          </a:prstGeom>
          <a:noFill/>
          <a:ln>
            <a:noFill/>
          </a:ln>
        </p:spPr>
        <p:txBody>
          <a:bodyPr lIns="91425" tIns="91425" rIns="91425" bIns="91425" anchor="b" anchorCtr="0">
            <a:noAutofit/>
          </a:bodyPr>
          <a:lstStyle/>
          <a:p>
            <a:pPr marL="0" marR="0" lvl="0" indent="0" algn="l" rtl="0">
              <a:spcBef>
                <a:spcPts val="0"/>
              </a:spcBef>
              <a:buClr>
                <a:srgbClr val="800000"/>
              </a:buClr>
              <a:buSzPct val="25000"/>
              <a:buFont typeface="Questrial"/>
              <a:buNone/>
            </a:pPr>
            <a:r>
              <a:rPr lang="en" sz="3200" b="1" i="0" u="none" strike="noStrike" cap="none">
                <a:solidFill>
                  <a:srgbClr val="800000"/>
                </a:solidFill>
                <a:latin typeface="Questrial"/>
                <a:ea typeface="Questrial"/>
                <a:cs typeface="Questrial"/>
                <a:sym typeface="Questrial"/>
              </a:rPr>
              <a:t>So How Do We Get There?: A Call to Action</a:t>
            </a:r>
          </a:p>
        </p:txBody>
      </p:sp>
      <p:sp>
        <p:nvSpPr>
          <p:cNvPr id="286" name="Shape 286"/>
          <p:cNvSpPr txBox="1">
            <a:spLocks noGrp="1"/>
          </p:cNvSpPr>
          <p:nvPr>
            <p:ph type="body" idx="1"/>
          </p:nvPr>
        </p:nvSpPr>
        <p:spPr>
          <a:xfrm>
            <a:off x="178993" y="1206075"/>
            <a:ext cx="8786014" cy="3470999"/>
          </a:xfrm>
          <a:prstGeom prst="rect">
            <a:avLst/>
          </a:prstGeom>
          <a:noFill/>
          <a:ln>
            <a:noFill/>
          </a:ln>
        </p:spPr>
        <p:txBody>
          <a:bodyPr lIns="91425" tIns="91425" rIns="91425" bIns="91425" anchor="t" anchorCtr="0">
            <a:noAutofit/>
          </a:bodyPr>
          <a:lstStyle/>
          <a:p>
            <a:pPr marL="228600" marR="0" lvl="0" indent="-228600" algn="l" rtl="0">
              <a:spcBef>
                <a:spcPts val="0"/>
              </a:spcBef>
              <a:spcAft>
                <a:spcPts val="0"/>
              </a:spcAft>
              <a:buClr>
                <a:schemeClr val="accent1"/>
              </a:buClr>
              <a:buSzPct val="25000"/>
              <a:buFont typeface="Noto Sans Symbols"/>
              <a:buNone/>
            </a:pPr>
            <a:endParaRPr sz="3000" b="0" i="0" u="none" strike="noStrike" cap="none">
              <a:solidFill>
                <a:schemeClr val="dk1"/>
              </a:solidFill>
              <a:latin typeface="Questrial"/>
              <a:ea typeface="Questrial"/>
              <a:cs typeface="Questrial"/>
              <a:sym typeface="Questrial"/>
            </a:endParaRPr>
          </a:p>
          <a:p>
            <a:pPr marL="228600" marR="0" lvl="0" indent="-228600" algn="ctr" rtl="0">
              <a:spcBef>
                <a:spcPts val="1000"/>
              </a:spcBef>
              <a:spcAft>
                <a:spcPts val="0"/>
              </a:spcAft>
              <a:buClr>
                <a:schemeClr val="accent1"/>
              </a:buClr>
              <a:buSzPct val="25000"/>
              <a:buFont typeface="Noto Sans Symbols"/>
              <a:buNone/>
            </a:pPr>
            <a:r>
              <a:rPr lang="en" sz="3000" b="0" i="0" u="none" strike="noStrike" cap="none">
                <a:solidFill>
                  <a:schemeClr val="dk1"/>
                </a:solidFill>
                <a:latin typeface="Questrial"/>
                <a:ea typeface="Questrial"/>
                <a:cs typeface="Questrial"/>
                <a:sym typeface="Questrial"/>
              </a:rPr>
              <a:t>Identify ‘good’ questions that </a:t>
            </a:r>
            <a:r>
              <a:rPr lang="en" sz="3000" b="1" i="0" u="sng" strike="noStrike" cap="none">
                <a:solidFill>
                  <a:schemeClr val="dk1"/>
                </a:solidFill>
                <a:latin typeface="Questrial"/>
                <a:ea typeface="Questrial"/>
                <a:cs typeface="Questrial"/>
                <a:sym typeface="Questrial"/>
              </a:rPr>
              <a:t>inform strategies</a:t>
            </a:r>
            <a:r>
              <a:rPr lang="en" sz="3000" b="0" i="0" u="none" strike="noStrike" cap="none">
                <a:solidFill>
                  <a:schemeClr val="dk1"/>
                </a:solidFill>
                <a:latin typeface="Questrial"/>
                <a:ea typeface="Questrial"/>
                <a:cs typeface="Questrial"/>
                <a:sym typeface="Questrial"/>
              </a:rPr>
              <a:t> for monitoring, measuring, assessing, and evaluating community engagement and ultimately telling YOUR story.</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title"/>
          </p:nvPr>
        </p:nvSpPr>
        <p:spPr>
          <a:xfrm>
            <a:off x="1615675" y="2571750"/>
            <a:ext cx="5560500" cy="1048800"/>
          </a:xfrm>
          <a:prstGeom prst="rect">
            <a:avLst/>
          </a:prstGeom>
          <a:noFill/>
          <a:ln>
            <a:noFill/>
          </a:ln>
        </p:spPr>
        <p:txBody>
          <a:bodyPr lIns="91425" tIns="45700" rIns="91425" bIns="45700" anchor="b" anchorCtr="0">
            <a:noAutofit/>
          </a:bodyPr>
          <a:lstStyle/>
          <a:p>
            <a:pPr marL="0" marR="0" lvl="0" indent="0" algn="r" rtl="0">
              <a:spcBef>
                <a:spcPts val="0"/>
              </a:spcBef>
              <a:buClr>
                <a:schemeClr val="accent1"/>
              </a:buClr>
              <a:buSzPct val="25000"/>
              <a:buFont typeface="Questrial"/>
              <a:buNone/>
            </a:pPr>
            <a:r>
              <a:rPr lang="en" sz="4600" b="1" i="0" u="none" strike="noStrike" cap="none">
                <a:solidFill>
                  <a:schemeClr val="accent1"/>
                </a:solidFill>
                <a:latin typeface="Questrial"/>
                <a:ea typeface="Questrial"/>
                <a:cs typeface="Questrial"/>
                <a:sym typeface="Questrial"/>
              </a:rPr>
              <a:t>Framing Our Work</a:t>
            </a:r>
          </a:p>
        </p:txBody>
      </p:sp>
      <p:sp>
        <p:nvSpPr>
          <p:cNvPr id="292" name="Shape 292"/>
          <p:cNvSpPr txBox="1">
            <a:spLocks noGrp="1"/>
          </p:cNvSpPr>
          <p:nvPr>
            <p:ph type="body" idx="1"/>
          </p:nvPr>
        </p:nvSpPr>
        <p:spPr>
          <a:prstGeom prst="rect">
            <a:avLst/>
          </a:prstGeom>
          <a:noFill/>
          <a:ln>
            <a:noFill/>
          </a:ln>
        </p:spPr>
        <p:txBody>
          <a:bodyPr lIns="91425" tIns="45700" rIns="91425" bIns="45700" anchor="t" anchorCtr="0">
            <a:noAutofit/>
          </a:bodyPr>
          <a:lstStyle/>
          <a:p>
            <a:pPr marL="0" marR="0" lvl="0" indent="0" algn="r" rtl="0">
              <a:spcBef>
                <a:spcPts val="0"/>
              </a:spcBef>
              <a:buClr>
                <a:schemeClr val="accent1"/>
              </a:buClr>
              <a:buSzPct val="25000"/>
              <a:buFont typeface="Noto Sans Symbols"/>
              <a:buNone/>
            </a:pPr>
            <a:r>
              <a:rPr lang="en" sz="1600" b="0" i="0" u="none" strike="noStrike" cap="none">
                <a:solidFill>
                  <a:schemeClr val="dk2"/>
                </a:solidFill>
                <a:latin typeface="Questrial"/>
                <a:ea typeface="Questrial"/>
                <a:cs typeface="Questrial"/>
                <a:sym typeface="Questrial"/>
              </a:rPr>
              <a:t>Come Play in Our Sandbox!</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prstGeom prst="rect">
            <a:avLst/>
          </a:prstGeom>
          <a:noFill/>
          <a:ln>
            <a:noFill/>
          </a:ln>
        </p:spPr>
        <p:txBody>
          <a:bodyPr lIns="91425" tIns="45700" rIns="91425" bIns="45700"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Terms</a:t>
            </a:r>
          </a:p>
        </p:txBody>
      </p:sp>
      <p:sp>
        <p:nvSpPr>
          <p:cNvPr id="298" name="Shape 298"/>
          <p:cNvSpPr txBox="1">
            <a:spLocks noGrp="1"/>
          </p:cNvSpPr>
          <p:nvPr>
            <p:ph type="body" idx="1"/>
          </p:nvPr>
        </p:nvSpPr>
        <p:spPr>
          <a:prstGeom prst="rect">
            <a:avLst/>
          </a:prstGeom>
          <a:noFill/>
          <a:ln>
            <a:noFill/>
          </a:ln>
        </p:spPr>
        <p:txBody>
          <a:bodyPr lIns="91425" tIns="45700" rIns="91425" bIns="45700" anchor="t" anchorCtr="0">
            <a:noAutofit/>
          </a:bodyPr>
          <a:lstStyle/>
          <a:p>
            <a:pPr marL="228600" marR="0" lvl="0" indent="-228600" algn="l" rtl="0">
              <a:lnSpc>
                <a:spcPct val="100000"/>
              </a:lnSpc>
              <a:spcBef>
                <a:spcPts val="0"/>
              </a:spcBef>
              <a:spcAft>
                <a:spcPts val="0"/>
              </a:spcAft>
              <a:buClr>
                <a:schemeClr val="accent1"/>
              </a:buClr>
              <a:buSzPct val="98636"/>
              <a:buFont typeface="Noto Sans Symbols"/>
              <a:buChar char="◼"/>
            </a:pPr>
            <a:r>
              <a:rPr lang="en" sz="2170" b="0" i="0" u="none" strike="noStrike" cap="none">
                <a:solidFill>
                  <a:schemeClr val="dk2"/>
                </a:solidFill>
                <a:latin typeface="Questrial"/>
                <a:ea typeface="Questrial"/>
                <a:cs typeface="Questrial"/>
                <a:sym typeface="Questrial"/>
              </a:rPr>
              <a:t>Measuring/Tracking</a:t>
            </a:r>
          </a:p>
          <a:p>
            <a:pPr marL="228600" marR="0" lvl="0" indent="-228600" algn="l" rtl="0">
              <a:lnSpc>
                <a:spcPct val="100000"/>
              </a:lnSpc>
              <a:spcBef>
                <a:spcPts val="0"/>
              </a:spcBef>
              <a:spcAft>
                <a:spcPts val="0"/>
              </a:spcAft>
              <a:buClr>
                <a:schemeClr val="accent1"/>
              </a:buClr>
              <a:buSzPct val="98636"/>
              <a:buFont typeface="Noto Sans Symbols"/>
              <a:buChar char="◼"/>
            </a:pPr>
            <a:r>
              <a:rPr lang="en" sz="2170" b="0" i="0" u="none" strike="noStrike" cap="none">
                <a:solidFill>
                  <a:schemeClr val="dk2"/>
                </a:solidFill>
                <a:latin typeface="Questrial"/>
                <a:ea typeface="Questrial"/>
                <a:cs typeface="Questrial"/>
                <a:sym typeface="Questrial"/>
              </a:rPr>
              <a:t>(Key) Performance Indicators</a:t>
            </a:r>
          </a:p>
          <a:p>
            <a:pPr marL="228600" marR="0" lvl="0" indent="-228600" algn="l" rtl="0">
              <a:lnSpc>
                <a:spcPct val="100000"/>
              </a:lnSpc>
              <a:spcBef>
                <a:spcPts val="0"/>
              </a:spcBef>
              <a:spcAft>
                <a:spcPts val="0"/>
              </a:spcAft>
              <a:buClr>
                <a:schemeClr val="accent1"/>
              </a:buClr>
              <a:buSzPct val="98636"/>
              <a:buFont typeface="Noto Sans Symbols"/>
              <a:buChar char="◼"/>
            </a:pPr>
            <a:r>
              <a:rPr lang="en" sz="2170" b="0" i="0" u="none" strike="noStrike" cap="none">
                <a:solidFill>
                  <a:schemeClr val="dk2"/>
                </a:solidFill>
                <a:latin typeface="Questrial"/>
                <a:ea typeface="Questrial"/>
                <a:cs typeface="Questrial"/>
                <a:sym typeface="Questrial"/>
              </a:rPr>
              <a:t>Assessment</a:t>
            </a:r>
          </a:p>
          <a:p>
            <a:pPr marL="228600" marR="0" lvl="0" indent="-228600" algn="l" rtl="0">
              <a:lnSpc>
                <a:spcPct val="100000"/>
              </a:lnSpc>
              <a:spcBef>
                <a:spcPts val="0"/>
              </a:spcBef>
              <a:spcAft>
                <a:spcPts val="0"/>
              </a:spcAft>
              <a:buClr>
                <a:schemeClr val="accent1"/>
              </a:buClr>
              <a:buSzPct val="98636"/>
              <a:buFont typeface="Noto Sans Symbols"/>
              <a:buChar char="◼"/>
            </a:pPr>
            <a:r>
              <a:rPr lang="en" sz="2170" b="0" i="0" u="none" strike="noStrike" cap="none">
                <a:solidFill>
                  <a:schemeClr val="dk2"/>
                </a:solidFill>
                <a:latin typeface="Questrial"/>
                <a:ea typeface="Questrial"/>
                <a:cs typeface="Questrial"/>
                <a:sym typeface="Questrial"/>
              </a:rPr>
              <a:t>Evaluation</a:t>
            </a:r>
          </a:p>
          <a:p>
            <a:pPr marL="228600" marR="0" lvl="0" indent="-228600" algn="l" rtl="0">
              <a:lnSpc>
                <a:spcPct val="100000"/>
              </a:lnSpc>
              <a:spcBef>
                <a:spcPts val="0"/>
              </a:spcBef>
              <a:spcAft>
                <a:spcPts val="0"/>
              </a:spcAft>
              <a:buClr>
                <a:schemeClr val="accent1"/>
              </a:buClr>
              <a:buSzPct val="98636"/>
              <a:buFont typeface="Noto Sans Symbols"/>
              <a:buChar char="◼"/>
            </a:pPr>
            <a:r>
              <a:rPr lang="en" sz="2170" b="0" i="0" u="none" strike="noStrike" cap="none">
                <a:solidFill>
                  <a:schemeClr val="dk2"/>
                </a:solidFill>
                <a:latin typeface="Questrial"/>
                <a:ea typeface="Questrial"/>
                <a:cs typeface="Questrial"/>
                <a:sym typeface="Questrial"/>
              </a:rPr>
              <a:t>Research</a:t>
            </a:r>
          </a:p>
          <a:p>
            <a:pPr marL="228600" marR="0" lvl="0" indent="-228600" algn="l" rtl="0">
              <a:lnSpc>
                <a:spcPct val="100000"/>
              </a:lnSpc>
              <a:spcBef>
                <a:spcPts val="0"/>
              </a:spcBef>
              <a:spcAft>
                <a:spcPts val="0"/>
              </a:spcAft>
              <a:buClr>
                <a:schemeClr val="accent1"/>
              </a:buClr>
              <a:buSzPct val="100000"/>
              <a:buFont typeface="Noto Sans Symbols"/>
              <a:buNone/>
            </a:pPr>
            <a:endParaRPr sz="1400" b="0" i="0" u="none" strike="noStrike" cap="none">
              <a:solidFill>
                <a:srgbClr val="000000"/>
              </a:solidFill>
              <a:latin typeface="Questrial"/>
              <a:ea typeface="Questrial"/>
              <a:cs typeface="Questrial"/>
              <a:sym typeface="Questrial"/>
            </a:endParaRPr>
          </a:p>
          <a:p>
            <a:pPr marL="228600" marR="0" lvl="0" indent="-228600" algn="l" rtl="0">
              <a:lnSpc>
                <a:spcPct val="100000"/>
              </a:lnSpc>
              <a:spcBef>
                <a:spcPts val="0"/>
              </a:spcBef>
              <a:spcAft>
                <a:spcPts val="0"/>
              </a:spcAft>
              <a:buClr>
                <a:schemeClr val="accent1"/>
              </a:buClr>
              <a:buSzPct val="100000"/>
              <a:buFont typeface="Noto Sans Symbols"/>
              <a:buChar char="◼"/>
            </a:pPr>
            <a:r>
              <a:rPr lang="en" sz="1400" b="0" i="0" u="none" strike="noStrike" cap="none">
                <a:solidFill>
                  <a:srgbClr val="000000"/>
                </a:solidFill>
                <a:latin typeface="Questrial"/>
                <a:ea typeface="Questrial"/>
                <a:cs typeface="Questrial"/>
                <a:sym typeface="Questrial"/>
              </a:rPr>
              <a:t>NOTE: There are no clear or “singular” definitions for these terms as to how they are utilized across community engagement (CE), which makes it even more important for </a:t>
            </a:r>
            <a:r>
              <a:rPr lang="en" sz="1400">
                <a:solidFill>
                  <a:srgbClr val="000000"/>
                </a:solidFill>
              </a:rPr>
              <a:t>us</a:t>
            </a:r>
            <a:r>
              <a:rPr lang="en" sz="1400" b="0" i="0" u="none" strike="noStrike" cap="none">
                <a:solidFill>
                  <a:srgbClr val="000000"/>
                </a:solidFill>
                <a:latin typeface="Questrial"/>
                <a:ea typeface="Questrial"/>
                <a:cs typeface="Questrial"/>
                <a:sym typeface="Questrial"/>
              </a:rPr>
              <a:t> to have a clear understanding of what we mean when we are talking about these topics.</a:t>
            </a:r>
          </a:p>
          <a:p>
            <a:pPr marL="228600" marR="0" lvl="0" indent="-228600" algn="l" rtl="0">
              <a:lnSpc>
                <a:spcPct val="100000"/>
              </a:lnSpc>
              <a:spcBef>
                <a:spcPts val="0"/>
              </a:spcBef>
              <a:buClr>
                <a:schemeClr val="accent1"/>
              </a:buClr>
              <a:buSzPct val="100000"/>
              <a:buFont typeface="Noto Sans Symbols"/>
              <a:buNone/>
            </a:pPr>
            <a:endParaRPr sz="1400" b="0" i="0" u="none" strike="noStrike" cap="none">
              <a:solidFill>
                <a:schemeClr val="dk2"/>
              </a:solidFill>
              <a:latin typeface="Questrial"/>
              <a:ea typeface="Questrial"/>
              <a:cs typeface="Questrial"/>
              <a:sym typeface="Questrial"/>
            </a:endParaRP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Shape 303"/>
          <p:cNvSpPr txBox="1">
            <a:spLocks noGrp="1"/>
          </p:cNvSpPr>
          <p:nvPr>
            <p:ph type="title"/>
          </p:nvPr>
        </p:nvSpPr>
        <p:spPr>
          <a:prstGeom prst="rect">
            <a:avLst/>
          </a:prstGeom>
          <a:noFill/>
          <a:ln>
            <a:noFill/>
          </a:ln>
        </p:spPr>
        <p:txBody>
          <a:bodyPr lIns="91425" tIns="45700" rIns="91425" bIns="45700" anchor="b" anchorCtr="0">
            <a:noAutofit/>
          </a:bodyPr>
          <a:lstStyle/>
          <a:p>
            <a:pPr marL="0" marR="0" lvl="0" indent="0" algn="l" rtl="0">
              <a:spcBef>
                <a:spcPts val="0"/>
              </a:spcBef>
              <a:buClr>
                <a:schemeClr val="accent1"/>
              </a:buClr>
              <a:buSzPct val="25000"/>
              <a:buFont typeface="Questrial"/>
              <a:buNone/>
            </a:pPr>
            <a:r>
              <a:rPr lang="en" sz="3200" b="1" i="0" u="none" strike="noStrike" cap="none">
                <a:solidFill>
                  <a:schemeClr val="accent1"/>
                </a:solidFill>
                <a:latin typeface="Questrial"/>
                <a:ea typeface="Questrial"/>
                <a:cs typeface="Questrial"/>
                <a:sym typeface="Questrial"/>
              </a:rPr>
              <a:t>Measure/Metrics/Tracking</a:t>
            </a:r>
          </a:p>
        </p:txBody>
      </p:sp>
      <p:sp>
        <p:nvSpPr>
          <p:cNvPr id="304" name="Shape 304"/>
          <p:cNvSpPr txBox="1">
            <a:spLocks noGrp="1"/>
          </p:cNvSpPr>
          <p:nvPr>
            <p:ph type="body" idx="1"/>
          </p:nvPr>
        </p:nvSpPr>
        <p:spPr>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Noto Sans Symbols"/>
              <a:buNone/>
            </a:pPr>
            <a:r>
              <a:rPr lang="en" sz="1700" b="0" i="0" u="none" strike="noStrike" cap="none" dirty="0">
                <a:solidFill>
                  <a:srgbClr val="000000"/>
                </a:solidFill>
                <a:latin typeface="Questrial"/>
                <a:ea typeface="Questrial"/>
                <a:cs typeface="Questrial"/>
                <a:sym typeface="Questrial"/>
              </a:rPr>
              <a:t>… it’s about the outputs; how can CE be counted or quantified?</a:t>
            </a:r>
          </a:p>
          <a:p>
            <a:pPr marL="177800" marR="0" lvl="0" indent="-177800" algn="l" rtl="0">
              <a:lnSpc>
                <a:spcPct val="100000"/>
              </a:lnSpc>
              <a:spcBef>
                <a:spcPts val="0"/>
              </a:spcBef>
              <a:spcAft>
                <a:spcPts val="0"/>
              </a:spcAft>
              <a:buClr>
                <a:schemeClr val="lt1"/>
              </a:buClr>
              <a:buSzPct val="25000"/>
              <a:buFont typeface="Noto Sans Symbols"/>
              <a:buNone/>
            </a:pPr>
            <a:endParaRPr sz="1700" b="0" i="0" u="none" strike="noStrike" cap="none" dirty="0">
              <a:solidFill>
                <a:schemeClr val="lt1"/>
              </a:solidFill>
              <a:latin typeface="Questrial"/>
              <a:ea typeface="Questrial"/>
              <a:cs typeface="Questrial"/>
              <a:sym typeface="Questrial"/>
            </a:endParaRPr>
          </a:p>
          <a:p>
            <a:pPr marL="0" marR="0" lvl="0" indent="0" algn="ctr" rtl="0">
              <a:lnSpc>
                <a:spcPct val="100000"/>
              </a:lnSpc>
              <a:spcBef>
                <a:spcPts val="0"/>
              </a:spcBef>
              <a:spcAft>
                <a:spcPts val="0"/>
              </a:spcAft>
              <a:buClr>
                <a:schemeClr val="lt1"/>
              </a:buClr>
              <a:buSzPct val="25000"/>
              <a:buFont typeface="Noto Sans Symbols"/>
              <a:buNone/>
            </a:pPr>
            <a:r>
              <a:rPr lang="en" sz="1700" b="1" i="0" u="none" strike="noStrike" cap="none" dirty="0">
                <a:solidFill>
                  <a:srgbClr val="000000"/>
                </a:solidFill>
                <a:latin typeface="Questrial"/>
                <a:ea typeface="Questrial"/>
                <a:cs typeface="Questrial"/>
                <a:sym typeface="Questrial"/>
              </a:rPr>
              <a:t>Main Example in Higher Education:</a:t>
            </a:r>
          </a:p>
          <a:p>
            <a:pPr marL="0" marR="0" lvl="0" indent="0" algn="ctr" rtl="0">
              <a:lnSpc>
                <a:spcPct val="100000"/>
              </a:lnSpc>
              <a:spcBef>
                <a:spcPts val="0"/>
              </a:spcBef>
              <a:spcAft>
                <a:spcPts val="0"/>
              </a:spcAft>
              <a:buClr>
                <a:schemeClr val="lt1"/>
              </a:buClr>
              <a:buSzPct val="25000"/>
              <a:buFont typeface="Noto Sans Symbols"/>
              <a:buNone/>
            </a:pPr>
            <a:r>
              <a:rPr lang="en" sz="1700" b="0" i="0" u="none" strike="noStrike" cap="none" dirty="0">
                <a:solidFill>
                  <a:srgbClr val="000000"/>
                </a:solidFill>
                <a:latin typeface="Questrial"/>
                <a:ea typeface="Questrial"/>
                <a:cs typeface="Questrial"/>
                <a:sym typeface="Questrial"/>
              </a:rPr>
              <a:t>numbers or “measurements” surrounding </a:t>
            </a:r>
          </a:p>
          <a:p>
            <a:pPr marL="0" marR="0" lvl="0" indent="0" algn="ctr" rtl="0">
              <a:lnSpc>
                <a:spcPct val="100000"/>
              </a:lnSpc>
              <a:spcBef>
                <a:spcPts val="0"/>
              </a:spcBef>
              <a:spcAft>
                <a:spcPts val="0"/>
              </a:spcAft>
              <a:buClr>
                <a:schemeClr val="lt1"/>
              </a:buClr>
              <a:buSzPct val="25000"/>
              <a:buFont typeface="Noto Sans Symbols"/>
              <a:buNone/>
            </a:pPr>
            <a:r>
              <a:rPr lang="en" sz="1700" b="0" i="0" u="none" strike="noStrike" cap="none" dirty="0">
                <a:solidFill>
                  <a:srgbClr val="000000"/>
                </a:solidFill>
                <a:latin typeface="Questrial"/>
                <a:ea typeface="Questrial"/>
                <a:cs typeface="Questrial"/>
                <a:sym typeface="Questrial"/>
              </a:rPr>
              <a:t>“performance indicators”</a:t>
            </a:r>
          </a:p>
          <a:p>
            <a:pPr marL="177800" marR="0" lvl="0" indent="-177800" algn="l" rtl="0">
              <a:lnSpc>
                <a:spcPct val="100000"/>
              </a:lnSpc>
              <a:spcBef>
                <a:spcPts val="0"/>
              </a:spcBef>
              <a:spcAft>
                <a:spcPts val="0"/>
              </a:spcAft>
              <a:buClr>
                <a:schemeClr val="lt1"/>
              </a:buClr>
              <a:buSzPct val="25000"/>
              <a:buFont typeface="Noto Sans Symbols"/>
              <a:buNone/>
            </a:pPr>
            <a:endParaRPr sz="1700" b="0" i="0" u="none" strike="noStrike" cap="none" dirty="0">
              <a:solidFill>
                <a:srgbClr val="000000"/>
              </a:solidFill>
              <a:latin typeface="Questrial"/>
              <a:ea typeface="Questrial"/>
              <a:cs typeface="Questrial"/>
              <a:sym typeface="Questrial"/>
            </a:endParaRPr>
          </a:p>
          <a:p>
            <a:pPr marL="0" marR="0" lvl="0" indent="0" algn="l" rtl="0">
              <a:lnSpc>
                <a:spcPct val="100000"/>
              </a:lnSpc>
              <a:spcBef>
                <a:spcPts val="0"/>
              </a:spcBef>
              <a:spcAft>
                <a:spcPts val="0"/>
              </a:spcAft>
              <a:buClr>
                <a:schemeClr val="lt1"/>
              </a:buClr>
              <a:buSzPct val="25000"/>
              <a:buFont typeface="Noto Sans Symbols"/>
              <a:buNone/>
            </a:pPr>
            <a:r>
              <a:rPr lang="en" sz="1700" b="0" i="0" u="none" strike="noStrike" cap="none" dirty="0">
                <a:solidFill>
                  <a:srgbClr val="000000"/>
                </a:solidFill>
                <a:latin typeface="Questrial"/>
                <a:ea typeface="Questrial"/>
                <a:cs typeface="Questrial"/>
                <a:sym typeface="Questrial"/>
              </a:rPr>
              <a:t>Examples:</a:t>
            </a:r>
          </a:p>
          <a:p>
            <a:pPr marL="342900" marR="0" lvl="0" indent="-152400" algn="l" rtl="0">
              <a:lnSpc>
                <a:spcPct val="100000"/>
              </a:lnSpc>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ea typeface="Questrial"/>
                <a:cs typeface="Questrial"/>
                <a:sym typeface="Questrial"/>
              </a:rPr>
              <a:t># and % of faculty/staff/students/community partners involved in CE</a:t>
            </a:r>
          </a:p>
          <a:p>
            <a:pPr marL="342900" marR="0" lvl="0" indent="-152400" algn="l" rtl="0">
              <a:lnSpc>
                <a:spcPct val="100000"/>
              </a:lnSpc>
              <a:spcBef>
                <a:spcPts val="0"/>
              </a:spcBef>
              <a:spcAft>
                <a:spcPts val="0"/>
              </a:spcAft>
              <a:buClr>
                <a:srgbClr val="000000"/>
              </a:buClr>
              <a:buSzPct val="100000"/>
              <a:buFont typeface="Arial"/>
              <a:buChar char="•"/>
            </a:pPr>
            <a:r>
              <a:rPr lang="en" sz="1700" b="0" i="0" u="none" strike="noStrike" cap="none" dirty="0">
                <a:solidFill>
                  <a:srgbClr val="000000"/>
                </a:solidFill>
                <a:latin typeface="Questrial"/>
                <a:ea typeface="Questrial"/>
                <a:cs typeface="Questrial"/>
                <a:sym typeface="Questrial"/>
              </a:rPr>
              <a:t># of internship</a:t>
            </a:r>
          </a:p>
          <a:p>
            <a:pPr marL="342900" marR="0" lvl="0" indent="-152400" algn="l" rtl="0">
              <a:lnSpc>
                <a:spcPct val="100000"/>
              </a:lnSpc>
              <a:spcBef>
                <a:spcPts val="0"/>
              </a:spcBef>
              <a:buClr>
                <a:srgbClr val="000000"/>
              </a:buClr>
              <a:buSzPct val="100000"/>
              <a:buFont typeface="Arial"/>
              <a:buChar char="•"/>
            </a:pPr>
            <a:r>
              <a:rPr lang="en" sz="1700" b="0" i="0" u="none" strike="noStrike" cap="none" dirty="0">
                <a:solidFill>
                  <a:srgbClr val="000000"/>
                </a:solidFill>
                <a:latin typeface="Questrial"/>
                <a:ea typeface="Questrial"/>
                <a:cs typeface="Questrial"/>
                <a:sym typeface="Questrial"/>
              </a:rPr>
              <a:t>$$ economic impact of CE</a:t>
            </a:r>
          </a:p>
        </p:txBody>
      </p:sp>
      <p:sp>
        <p:nvSpPr>
          <p:cNvPr id="4" name="TextBox 3"/>
          <p:cNvSpPr txBox="1"/>
          <p:nvPr/>
        </p:nvSpPr>
        <p:spPr>
          <a:xfrm>
            <a:off x="6290490" y="4882905"/>
            <a:ext cx="2952906" cy="246221"/>
          </a:xfrm>
          <a:prstGeom prst="rect">
            <a:avLst/>
          </a:prstGeom>
          <a:noFill/>
        </p:spPr>
        <p:txBody>
          <a:bodyPr wrap="none" rtlCol="0">
            <a:spAutoFit/>
          </a:bodyPr>
          <a:lstStyle/>
          <a:p>
            <a:r>
              <a:rPr lang="de-DE" sz="1000" i="1" dirty="0" smtClean="0">
                <a:solidFill>
                  <a:srgbClr val="990000"/>
                </a:solidFill>
              </a:rPr>
              <a:t>© </a:t>
            </a:r>
            <a:r>
              <a:rPr lang="en-US" sz="1000" i="1" dirty="0" smtClean="0">
                <a:solidFill>
                  <a:srgbClr val="990000"/>
                </a:solidFill>
              </a:rPr>
              <a:t>Norris, Weiss, Mack, Medlin, &amp; </a:t>
            </a:r>
            <a:r>
              <a:rPr lang="en-US" sz="1000" i="1" dirty="0" err="1" smtClean="0">
                <a:solidFill>
                  <a:srgbClr val="990000"/>
                </a:solidFill>
              </a:rPr>
              <a:t>Wittman</a:t>
            </a:r>
            <a:r>
              <a:rPr lang="en-US" sz="1000" i="1" dirty="0" smtClean="0">
                <a:solidFill>
                  <a:srgbClr val="990000"/>
                </a:solidFill>
              </a:rPr>
              <a:t>, 2016</a:t>
            </a:r>
            <a:endParaRPr lang="en-US" sz="1000" i="1" dirty="0">
              <a:solidFill>
                <a:srgbClr val="99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za">
  <a:themeElements>
    <a:clrScheme name="Plaza">
      <a:dk1>
        <a:srgbClr val="000000"/>
      </a:dk1>
      <a:lt1>
        <a:srgbClr val="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1431</TotalTime>
  <Words>6413</Words>
  <Application>Microsoft Office PowerPoint</Application>
  <PresentationFormat>On-screen Show (16:9)</PresentationFormat>
  <Paragraphs>860</Paragraphs>
  <Slides>57</Slides>
  <Notes>56</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57</vt:i4>
      </vt:variant>
    </vt:vector>
  </HeadingPairs>
  <TitlesOfParts>
    <vt:vector size="72" baseType="lpstr">
      <vt:lpstr>QUESTRIAL</vt:lpstr>
      <vt:lpstr>Proxima Nova</vt:lpstr>
      <vt:lpstr>Verdana</vt:lpstr>
      <vt:lpstr>Trebuchet MS</vt:lpstr>
      <vt:lpstr>qustrial</vt:lpstr>
      <vt:lpstr>Noto Sans Symbols</vt:lpstr>
      <vt:lpstr>Stardos Stencil</vt:lpstr>
      <vt:lpstr>Calibri</vt:lpstr>
      <vt:lpstr>questiral</vt:lpstr>
      <vt:lpstr>Source Code Pro</vt:lpstr>
      <vt:lpstr>Arial</vt:lpstr>
      <vt:lpstr>Times New Roman</vt:lpstr>
      <vt:lpstr>QUESTRIAL</vt:lpstr>
      <vt:lpstr>QUESTRIAL</vt:lpstr>
      <vt:lpstr>Plaza</vt:lpstr>
      <vt:lpstr>Monitoring and Assessing Community-Engaged Activities Across Campus</vt:lpstr>
      <vt:lpstr>Facilitator Introductions - “What we do”</vt:lpstr>
      <vt:lpstr>Participant Introductions</vt:lpstr>
      <vt:lpstr>PowerPoint Presentation</vt:lpstr>
      <vt:lpstr>What Story Do We NEED to Tell?</vt:lpstr>
      <vt:lpstr>So How Do We Get There?: A Call to Action</vt:lpstr>
      <vt:lpstr>Framing Our Work</vt:lpstr>
      <vt:lpstr>Terms</vt:lpstr>
      <vt:lpstr>Measure/Metrics/Tracking</vt:lpstr>
      <vt:lpstr>(Key) Performance Indicators</vt:lpstr>
      <vt:lpstr>Assessment</vt:lpstr>
      <vt:lpstr>Tracking AND Assessment</vt:lpstr>
      <vt:lpstr>Evaluation</vt:lpstr>
      <vt:lpstr>Tracking AND Assessment AND Evaluation</vt:lpstr>
      <vt:lpstr>Research</vt:lpstr>
      <vt:lpstr>A Lot of Gray</vt:lpstr>
      <vt:lpstr>At What Level?</vt:lpstr>
      <vt:lpstr>Where to Start</vt:lpstr>
      <vt:lpstr>Common Assessment Complaints</vt:lpstr>
      <vt:lpstr>3 Warm Up Steps</vt:lpstr>
      <vt:lpstr>Step 1: Hands Off that Survey!</vt:lpstr>
      <vt:lpstr>Step 2: Define Success</vt:lpstr>
      <vt:lpstr>Define Success</vt:lpstr>
      <vt:lpstr>What is a logic model?</vt:lpstr>
      <vt:lpstr>Simplest Form of Logic Model: Chronological</vt:lpstr>
      <vt:lpstr>Logic Models for Beginners</vt:lpstr>
      <vt:lpstr>What’s so special about logic models?</vt:lpstr>
      <vt:lpstr>Everyday Example</vt:lpstr>
      <vt:lpstr>Everyday Example</vt:lpstr>
      <vt:lpstr>Zooming in on the Logic Model</vt:lpstr>
      <vt:lpstr>Your Logic Model</vt:lpstr>
      <vt:lpstr>Your Logic Model</vt:lpstr>
      <vt:lpstr>Step 3: Why assess?</vt:lpstr>
      <vt:lpstr>Why does it matter?</vt:lpstr>
      <vt:lpstr>Recap – 3 Warm Up Steps</vt:lpstr>
      <vt:lpstr>A Data Framework</vt:lpstr>
      <vt:lpstr>Importance of Models/Frameworks</vt:lpstr>
      <vt:lpstr>Importance of Models/Frameworks (cont.)</vt:lpstr>
      <vt:lpstr>Activity: Walking Through an Example</vt:lpstr>
      <vt:lpstr>LUNCH</vt:lpstr>
      <vt:lpstr>Reflections  &amp; Recommendations  for Mobilization</vt:lpstr>
      <vt:lpstr>Reflections on a Full Stomach</vt:lpstr>
      <vt:lpstr>Best Practices: Use</vt:lpstr>
      <vt:lpstr>Best Practices: Process</vt:lpstr>
      <vt:lpstr>Best Practices: Values</vt:lpstr>
      <vt:lpstr>Costs to Collecting Data</vt:lpstr>
      <vt:lpstr>Are You Ready?</vt:lpstr>
      <vt:lpstr>Evidence of a New Narrative –  How would we know?</vt:lpstr>
      <vt:lpstr>Lessons Learned</vt:lpstr>
      <vt:lpstr>Lessons from Evaluation Theory</vt:lpstr>
      <vt:lpstr>Evaluation Theory Tree</vt:lpstr>
      <vt:lpstr>Allies &amp; Next Steps</vt:lpstr>
      <vt:lpstr>Getting to Know your Inner Oz</vt:lpstr>
      <vt:lpstr>Getting in Character</vt:lpstr>
      <vt:lpstr>Wrapping Up</vt:lpstr>
      <vt:lpstr>PowerPoint Presentation</vt:lpstr>
      <vt:lpstr>Don’t Miss Out!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 and Assessing Community-Engaged Activities Across Campus</dc:title>
  <dc:creator>Weiss, H. Anne</dc:creator>
  <cp:lastModifiedBy>Weiss, H. Anne</cp:lastModifiedBy>
  <cp:revision>15</cp:revision>
  <dcterms:modified xsi:type="dcterms:W3CDTF">2017-11-10T19:49:59Z</dcterms:modified>
</cp:coreProperties>
</file>