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84" r:id="rId3"/>
    <p:sldId id="304" r:id="rId4"/>
    <p:sldId id="298" r:id="rId5"/>
    <p:sldId id="299" r:id="rId6"/>
    <p:sldId id="300" r:id="rId7"/>
    <p:sldId id="301" r:id="rId8"/>
    <p:sldId id="302" r:id="rId9"/>
    <p:sldId id="289" r:id="rId10"/>
    <p:sldId id="287" r:id="rId11"/>
    <p:sldId id="285" r:id="rId12"/>
    <p:sldId id="288" r:id="rId13"/>
    <p:sldId id="264" r:id="rId14"/>
    <p:sldId id="265" r:id="rId15"/>
    <p:sldId id="279" r:id="rId16"/>
    <p:sldId id="297" r:id="rId17"/>
    <p:sldId id="281" r:id="rId18"/>
  </p:sldIdLst>
  <p:sldSz cx="9144000" cy="6858000" type="screen4x3"/>
  <p:notesSz cx="6858000" cy="9144000"/>
  <p:embeddedFontLst>
    <p:embeddedFont>
      <p:font typeface="Montserrat" panose="020B0604020202020204" charset="0"/>
      <p:regular r:id="rId20"/>
      <p:bold r:id="rId21"/>
      <p:italic r:id="rId22"/>
      <p:boldItalic r:id="rId23"/>
    </p:embeddedFont>
    <p:embeddedFont>
      <p:font typeface="Muli" panose="020B0604020202020204" charset="0"/>
      <p:regular r:id="rId24"/>
      <p:bold r:id="rId25"/>
      <p:italic r:id="rId26"/>
      <p:boldItalic r:id="rId27"/>
    </p:embeddedFont>
    <p:embeddedFont>
      <p:font typeface="Arial Black" panose="020B0A04020102020204" pitchFamily="34" charset="0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ather Coates" initials="HC" lastIdx="1" clrIdx="0">
    <p:extLst>
      <p:ext uri="{19B8F6BF-5375-455C-9EA6-DF929625EA0E}">
        <p15:presenceInfo xmlns:p15="http://schemas.microsoft.com/office/powerpoint/2012/main" userId="Heather Coat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7F828BE-A6BC-4864-AC7A-0EA20C3EE639}">
  <a:tblStyle styleId="{47F828BE-A6BC-4864-AC7A-0EA20C3EE639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98" autoAdjust="0"/>
  </p:normalViewPr>
  <p:slideViewPr>
    <p:cSldViewPr snapToGrid="0">
      <p:cViewPr varScale="1">
        <p:scale>
          <a:sx n="63" d="100"/>
          <a:sy n="63" d="100"/>
        </p:scale>
        <p:origin x="12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8119E-9C81-440F-8051-4E1906027569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16C37E-EF7D-4AC7-862F-80FE9F8B2294}">
      <dgm:prSet phldrT="[Text]"/>
      <dgm:spPr>
        <a:solidFill>
          <a:srgbClr val="6B9FA4"/>
        </a:solidFill>
      </dgm:spPr>
      <dgm:t>
        <a:bodyPr/>
        <a:lstStyle/>
        <a:p>
          <a:r>
            <a:rPr lang="en-US" b="0" i="0" dirty="0">
              <a:latin typeface="Muli" panose="00000500000000000000" charset="0"/>
            </a:rPr>
            <a:t>Interviewed faculty</a:t>
          </a:r>
        </a:p>
      </dgm:t>
    </dgm:pt>
    <dgm:pt modelId="{1228037E-1C1C-4AB1-A9B1-34CE85EF410D}" type="sibTrans" cxnId="{1B93A99C-6EF0-450F-813F-8CEE6D3D8D19}">
      <dgm:prSet/>
      <dgm:spPr/>
      <dgm:t>
        <a:bodyPr/>
        <a:lstStyle/>
        <a:p>
          <a:endParaRPr lang="en-US"/>
        </a:p>
      </dgm:t>
    </dgm:pt>
    <dgm:pt modelId="{435FBA12-9AB6-4095-B06A-3762F3AA84A2}" type="parTrans" cxnId="{1B93A99C-6EF0-450F-813F-8CEE6D3D8D19}">
      <dgm:prSet/>
      <dgm:spPr/>
      <dgm:t>
        <a:bodyPr/>
        <a:lstStyle/>
        <a:p>
          <a:endParaRPr lang="en-US"/>
        </a:p>
      </dgm:t>
    </dgm:pt>
    <dgm:pt modelId="{E33BC6C8-7E95-4A64-AD3E-A05BAAD304B2}">
      <dgm:prSet phldrT="[Text]"/>
      <dgm:spPr>
        <a:solidFill>
          <a:srgbClr val="6B9FA4"/>
        </a:solidFill>
      </dgm:spPr>
      <dgm:t>
        <a:bodyPr/>
        <a:lstStyle/>
        <a:p>
          <a:r>
            <a:rPr lang="en-US" b="0" i="0" dirty="0">
              <a:latin typeface="Muli" panose="00000500000000000000" charset="0"/>
            </a:rPr>
            <a:t>Reviewed employer surveys and  literature</a:t>
          </a:r>
        </a:p>
      </dgm:t>
    </dgm:pt>
    <dgm:pt modelId="{28B3A535-2975-4A82-A110-F49CF4F1842F}" type="sibTrans" cxnId="{FB10099F-8C87-40E2-B38A-08DAE17B5895}">
      <dgm:prSet/>
      <dgm:spPr/>
      <dgm:t>
        <a:bodyPr/>
        <a:lstStyle/>
        <a:p>
          <a:endParaRPr lang="en-US"/>
        </a:p>
      </dgm:t>
    </dgm:pt>
    <dgm:pt modelId="{6298B208-F138-4DBE-A729-79ABE67DBCB9}" type="parTrans" cxnId="{FB10099F-8C87-40E2-B38A-08DAE17B5895}">
      <dgm:prSet/>
      <dgm:spPr/>
      <dgm:t>
        <a:bodyPr/>
        <a:lstStyle/>
        <a:p>
          <a:endParaRPr lang="en-US"/>
        </a:p>
      </dgm:t>
    </dgm:pt>
    <dgm:pt modelId="{CF5BAD94-011F-41CB-A44A-4ED60D9C7B6E}">
      <dgm:prSet phldrT="[Text]"/>
      <dgm:spPr>
        <a:solidFill>
          <a:srgbClr val="6B9FA4"/>
        </a:solidFill>
      </dgm:spPr>
      <dgm:t>
        <a:bodyPr/>
        <a:lstStyle/>
        <a:p>
          <a:r>
            <a:rPr lang="en-US" b="0" i="0" dirty="0">
              <a:latin typeface="Muli" panose="00000500000000000000" charset="0"/>
            </a:rPr>
            <a:t>Evidence from assessment data</a:t>
          </a:r>
        </a:p>
      </dgm:t>
    </dgm:pt>
    <dgm:pt modelId="{242DD6FB-0559-4582-A712-E52CB8AFAA33}" type="parTrans" cxnId="{AC7E07DB-700D-4E64-A4C6-7516FAD7554A}">
      <dgm:prSet/>
      <dgm:spPr/>
      <dgm:t>
        <a:bodyPr/>
        <a:lstStyle/>
        <a:p>
          <a:endParaRPr lang="en-US"/>
        </a:p>
      </dgm:t>
    </dgm:pt>
    <dgm:pt modelId="{5EA9EC21-C1A7-4DB0-B139-A8182A891911}" type="sibTrans" cxnId="{AC7E07DB-700D-4E64-A4C6-7516FAD7554A}">
      <dgm:prSet/>
      <dgm:spPr/>
      <dgm:t>
        <a:bodyPr/>
        <a:lstStyle/>
        <a:p>
          <a:endParaRPr lang="en-US"/>
        </a:p>
      </dgm:t>
    </dgm:pt>
    <dgm:pt modelId="{CCE8F0D9-8558-43C2-9DB8-1D2AF84BAC1B}">
      <dgm:prSet phldrT="[Text]"/>
      <dgm:spPr/>
      <dgm:t>
        <a:bodyPr/>
        <a:lstStyle/>
        <a:p>
          <a:r>
            <a:rPr lang="en-US" b="0" i="0" baseline="0" dirty="0">
              <a:solidFill>
                <a:srgbClr val="111111"/>
              </a:solidFill>
              <a:latin typeface="Muli" panose="00000500000000000000" charset="0"/>
            </a:rPr>
            <a:t>Data information literacy skills gaps.</a:t>
          </a:r>
        </a:p>
      </dgm:t>
    </dgm:pt>
    <dgm:pt modelId="{7BD08112-1BD8-4779-BC61-AAB418AC4C05}" type="sibTrans" cxnId="{C937516C-BF59-4BC1-8047-93F0EF2A5BE6}">
      <dgm:prSet/>
      <dgm:spPr/>
      <dgm:t>
        <a:bodyPr/>
        <a:lstStyle/>
        <a:p>
          <a:endParaRPr lang="en-US"/>
        </a:p>
      </dgm:t>
    </dgm:pt>
    <dgm:pt modelId="{9A67C461-43DF-48FF-9E68-B86852B52696}" type="parTrans" cxnId="{C937516C-BF59-4BC1-8047-93F0EF2A5BE6}">
      <dgm:prSet/>
      <dgm:spPr/>
      <dgm:t>
        <a:bodyPr/>
        <a:lstStyle/>
        <a:p>
          <a:endParaRPr lang="en-US"/>
        </a:p>
      </dgm:t>
    </dgm:pt>
    <dgm:pt modelId="{C82B1D19-53B8-42B4-80CB-CBE5E9CAA286}" type="pres">
      <dgm:prSet presAssocID="{6508119E-9C81-440F-8051-4E190602756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3A6815-0E44-49F3-A4FF-9D09E06F4F5A}" type="pres">
      <dgm:prSet presAssocID="{6508119E-9C81-440F-8051-4E1906027569}" presName="ellipse" presStyleLbl="trBgShp" presStyleIdx="0" presStyleCnt="1"/>
      <dgm:spPr>
        <a:solidFill>
          <a:srgbClr val="6B9FA4">
            <a:alpha val="25000"/>
          </a:srgbClr>
        </a:solidFill>
      </dgm:spPr>
    </dgm:pt>
    <dgm:pt modelId="{44B3CCF7-8D9A-4CB3-BF73-74EF0CA5201B}" type="pres">
      <dgm:prSet presAssocID="{6508119E-9C81-440F-8051-4E1906027569}" presName="arrow1" presStyleLbl="fgShp" presStyleIdx="0" presStyleCnt="1"/>
      <dgm:spPr>
        <a:solidFill>
          <a:srgbClr val="6B9FA4"/>
        </a:solidFill>
      </dgm:spPr>
    </dgm:pt>
    <dgm:pt modelId="{8D4844A4-0054-4B34-8B4D-D01718789E57}" type="pres">
      <dgm:prSet presAssocID="{6508119E-9C81-440F-8051-4E1906027569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1216E5-060D-4F94-899B-FA00C89C9970}" type="pres">
      <dgm:prSet presAssocID="{CF5BAD94-011F-41CB-A44A-4ED60D9C7B6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3B1D77-1DC8-462F-A707-284641853820}" type="pres">
      <dgm:prSet presAssocID="{E33BC6C8-7E95-4A64-AD3E-A05BAAD304B2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B4D17D-C309-47AA-AD0A-122005B9DB68}" type="pres">
      <dgm:prSet presAssocID="{CCE8F0D9-8558-43C2-9DB8-1D2AF84BAC1B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CF5798-544F-451D-8A2E-E06A3BCB693C}" type="pres">
      <dgm:prSet presAssocID="{6508119E-9C81-440F-8051-4E1906027569}" presName="funnel" presStyleLbl="trAlignAcc1" presStyleIdx="0" presStyleCnt="1"/>
      <dgm:spPr>
        <a:ln>
          <a:solidFill>
            <a:srgbClr val="6B9FA4"/>
          </a:solidFill>
        </a:ln>
      </dgm:spPr>
    </dgm:pt>
  </dgm:ptLst>
  <dgm:cxnLst>
    <dgm:cxn modelId="{E0AD58C5-C570-4FEB-841D-342A4792B95A}" type="presOf" srcId="{CF5BAD94-011F-41CB-A44A-4ED60D9C7B6E}" destId="{D23B1D77-1DC8-462F-A707-284641853820}" srcOrd="0" destOrd="0" presId="urn:microsoft.com/office/officeart/2005/8/layout/funnel1"/>
    <dgm:cxn modelId="{16536F31-02F6-4277-B86A-DF7BAA46850C}" type="presOf" srcId="{6508119E-9C81-440F-8051-4E1906027569}" destId="{C82B1D19-53B8-42B4-80CB-CBE5E9CAA286}" srcOrd="0" destOrd="0" presId="urn:microsoft.com/office/officeart/2005/8/layout/funnel1"/>
    <dgm:cxn modelId="{23C7C463-AA03-4761-8AEB-4838CF67E2BE}" type="presOf" srcId="{2716C37E-EF7D-4AC7-862F-80FE9F8B2294}" destId="{D3B4D17D-C309-47AA-AD0A-122005B9DB68}" srcOrd="0" destOrd="0" presId="urn:microsoft.com/office/officeart/2005/8/layout/funnel1"/>
    <dgm:cxn modelId="{1B93A99C-6EF0-450F-813F-8CEE6D3D8D19}" srcId="{6508119E-9C81-440F-8051-4E1906027569}" destId="{2716C37E-EF7D-4AC7-862F-80FE9F8B2294}" srcOrd="0" destOrd="0" parTransId="{435FBA12-9AB6-4095-B06A-3762F3AA84A2}" sibTransId="{1228037E-1C1C-4AB1-A9B1-34CE85EF410D}"/>
    <dgm:cxn modelId="{AC7E07DB-700D-4E64-A4C6-7516FAD7554A}" srcId="{6508119E-9C81-440F-8051-4E1906027569}" destId="{CF5BAD94-011F-41CB-A44A-4ED60D9C7B6E}" srcOrd="1" destOrd="0" parTransId="{242DD6FB-0559-4582-A712-E52CB8AFAA33}" sibTransId="{5EA9EC21-C1A7-4DB0-B139-A8182A891911}"/>
    <dgm:cxn modelId="{C937516C-BF59-4BC1-8047-93F0EF2A5BE6}" srcId="{6508119E-9C81-440F-8051-4E1906027569}" destId="{CCE8F0D9-8558-43C2-9DB8-1D2AF84BAC1B}" srcOrd="3" destOrd="0" parTransId="{9A67C461-43DF-48FF-9E68-B86852B52696}" sibTransId="{7BD08112-1BD8-4779-BC61-AAB418AC4C05}"/>
    <dgm:cxn modelId="{C7F801AC-9376-49AC-AA15-B7A26158D2F7}" type="presOf" srcId="{CCE8F0D9-8558-43C2-9DB8-1D2AF84BAC1B}" destId="{8D4844A4-0054-4B34-8B4D-D01718789E57}" srcOrd="0" destOrd="0" presId="urn:microsoft.com/office/officeart/2005/8/layout/funnel1"/>
    <dgm:cxn modelId="{FB10099F-8C87-40E2-B38A-08DAE17B5895}" srcId="{6508119E-9C81-440F-8051-4E1906027569}" destId="{E33BC6C8-7E95-4A64-AD3E-A05BAAD304B2}" srcOrd="2" destOrd="0" parTransId="{6298B208-F138-4DBE-A729-79ABE67DBCB9}" sibTransId="{28B3A535-2975-4A82-A110-F49CF4F1842F}"/>
    <dgm:cxn modelId="{F3F8AFFB-13B0-4CD8-A061-1629CB76099B}" type="presOf" srcId="{E33BC6C8-7E95-4A64-AD3E-A05BAAD304B2}" destId="{4A1216E5-060D-4F94-899B-FA00C89C9970}" srcOrd="0" destOrd="0" presId="urn:microsoft.com/office/officeart/2005/8/layout/funnel1"/>
    <dgm:cxn modelId="{3ADB8B76-DB5A-4FCA-A9FD-C732580FBF0B}" type="presParOf" srcId="{C82B1D19-53B8-42B4-80CB-CBE5E9CAA286}" destId="{8A3A6815-0E44-49F3-A4FF-9D09E06F4F5A}" srcOrd="0" destOrd="0" presId="urn:microsoft.com/office/officeart/2005/8/layout/funnel1"/>
    <dgm:cxn modelId="{82987208-9863-4F3D-8B73-C3A3DFE06C19}" type="presParOf" srcId="{C82B1D19-53B8-42B4-80CB-CBE5E9CAA286}" destId="{44B3CCF7-8D9A-4CB3-BF73-74EF0CA5201B}" srcOrd="1" destOrd="0" presId="urn:microsoft.com/office/officeart/2005/8/layout/funnel1"/>
    <dgm:cxn modelId="{DD1E41EA-D7DD-4166-BD4A-C5F804512951}" type="presParOf" srcId="{C82B1D19-53B8-42B4-80CB-CBE5E9CAA286}" destId="{8D4844A4-0054-4B34-8B4D-D01718789E57}" srcOrd="2" destOrd="0" presId="urn:microsoft.com/office/officeart/2005/8/layout/funnel1"/>
    <dgm:cxn modelId="{2D1454EA-5A6D-46D4-A1A4-054AC35D2499}" type="presParOf" srcId="{C82B1D19-53B8-42B4-80CB-CBE5E9CAA286}" destId="{4A1216E5-060D-4F94-899B-FA00C89C9970}" srcOrd="3" destOrd="0" presId="urn:microsoft.com/office/officeart/2005/8/layout/funnel1"/>
    <dgm:cxn modelId="{4645ABC2-BCF1-4DFD-B084-CE2076999641}" type="presParOf" srcId="{C82B1D19-53B8-42B4-80CB-CBE5E9CAA286}" destId="{D23B1D77-1DC8-462F-A707-284641853820}" srcOrd="4" destOrd="0" presId="urn:microsoft.com/office/officeart/2005/8/layout/funnel1"/>
    <dgm:cxn modelId="{9B88A79E-B6E9-4A5B-A820-9EB0BC9945EF}" type="presParOf" srcId="{C82B1D19-53B8-42B4-80CB-CBE5E9CAA286}" destId="{D3B4D17D-C309-47AA-AD0A-122005B9DB68}" srcOrd="5" destOrd="0" presId="urn:microsoft.com/office/officeart/2005/8/layout/funnel1"/>
    <dgm:cxn modelId="{97ED54B1-465A-4D32-8D77-A06516542215}" type="presParOf" srcId="{C82B1D19-53B8-42B4-80CB-CBE5E9CAA286}" destId="{21CF5798-544F-451D-8A2E-E06A3BCB693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C4DD57-9AAB-4C5A-8990-898EB9FF403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0CDDB0-CA6F-4EAC-9145-86C0E691AC59}">
      <dgm:prSet phldrT="[Text]"/>
      <dgm:spPr>
        <a:solidFill>
          <a:srgbClr val="6B9FA4"/>
        </a:solidFill>
      </dgm:spPr>
      <dgm:t>
        <a:bodyPr/>
        <a:lstStyle/>
        <a:p>
          <a:r>
            <a:rPr lang="en-US" dirty="0">
              <a:latin typeface="Muli" panose="020B0604020202020204" charset="0"/>
            </a:rPr>
            <a:t>Map to accreditation standards</a:t>
          </a:r>
        </a:p>
      </dgm:t>
    </dgm:pt>
    <dgm:pt modelId="{68FD549F-53E3-4F29-9B41-05B96DD10391}" type="parTrans" cxnId="{01930CE5-ABCC-43D3-9AA1-296B6D015CC7}">
      <dgm:prSet/>
      <dgm:spPr/>
      <dgm:t>
        <a:bodyPr/>
        <a:lstStyle/>
        <a:p>
          <a:endParaRPr lang="en-US"/>
        </a:p>
      </dgm:t>
    </dgm:pt>
    <dgm:pt modelId="{3C83470A-6D84-4A6A-8477-71A906AC117F}" type="sibTrans" cxnId="{01930CE5-ABCC-43D3-9AA1-296B6D015CC7}">
      <dgm:prSet/>
      <dgm:spPr/>
      <dgm:t>
        <a:bodyPr/>
        <a:lstStyle/>
        <a:p>
          <a:endParaRPr lang="en-US"/>
        </a:p>
      </dgm:t>
    </dgm:pt>
    <dgm:pt modelId="{C24DF1F7-7EA9-4226-9E7A-D011946E4923}">
      <dgm:prSet phldrT="[Text]"/>
      <dgm:spPr/>
      <dgm:t>
        <a:bodyPr/>
        <a:lstStyle/>
        <a:p>
          <a:r>
            <a:rPr lang="en-US" baseline="0" dirty="0">
              <a:solidFill>
                <a:srgbClr val="111111"/>
              </a:solidFill>
              <a:latin typeface="Muli" panose="020B0604020202020204" charset="0"/>
            </a:rPr>
            <a:t>AACSB – Association to Advance Collegiate Schools of Business – Accreditation Standard 9 (2013)</a:t>
          </a:r>
        </a:p>
      </dgm:t>
    </dgm:pt>
    <dgm:pt modelId="{C65743DC-5F20-4140-B1BA-C161E7BA36A9}" type="parTrans" cxnId="{A1A3A207-D459-498C-A0F8-98415F2B7653}">
      <dgm:prSet/>
      <dgm:spPr/>
      <dgm:t>
        <a:bodyPr/>
        <a:lstStyle/>
        <a:p>
          <a:endParaRPr lang="en-US"/>
        </a:p>
      </dgm:t>
    </dgm:pt>
    <dgm:pt modelId="{36359B48-E1B5-411E-946F-E57B0A65FC96}" type="sibTrans" cxnId="{A1A3A207-D459-498C-A0F8-98415F2B7653}">
      <dgm:prSet/>
      <dgm:spPr/>
      <dgm:t>
        <a:bodyPr/>
        <a:lstStyle/>
        <a:p>
          <a:endParaRPr lang="en-US"/>
        </a:p>
      </dgm:t>
    </dgm:pt>
    <dgm:pt modelId="{390F295E-10B3-4112-835D-F49E50AAE6A7}">
      <dgm:prSet phldrT="[Text]"/>
      <dgm:spPr>
        <a:solidFill>
          <a:srgbClr val="6B9FA4"/>
        </a:solidFill>
      </dgm:spPr>
      <dgm:t>
        <a:bodyPr/>
        <a:lstStyle/>
        <a:p>
          <a:r>
            <a:rPr lang="en-US" dirty="0">
              <a:latin typeface="Muli" panose="020B0604020202020204" charset="0"/>
            </a:rPr>
            <a:t>Map to academic standards</a:t>
          </a:r>
        </a:p>
      </dgm:t>
    </dgm:pt>
    <dgm:pt modelId="{88BEC5E7-441F-43BA-A17F-28653D8CD00C}" type="parTrans" cxnId="{ADFA80DF-1197-451F-A23D-05C3540A1029}">
      <dgm:prSet/>
      <dgm:spPr/>
      <dgm:t>
        <a:bodyPr/>
        <a:lstStyle/>
        <a:p>
          <a:endParaRPr lang="en-US"/>
        </a:p>
      </dgm:t>
    </dgm:pt>
    <dgm:pt modelId="{DF3E9C81-7E50-4228-B6DB-DE8352700AF0}" type="sibTrans" cxnId="{ADFA80DF-1197-451F-A23D-05C3540A1029}">
      <dgm:prSet/>
      <dgm:spPr/>
      <dgm:t>
        <a:bodyPr/>
        <a:lstStyle/>
        <a:p>
          <a:endParaRPr lang="en-US"/>
        </a:p>
      </dgm:t>
    </dgm:pt>
    <dgm:pt modelId="{E349E2CF-032C-49C0-8B20-BAC41562F7E4}">
      <dgm:prSet phldrT="[Text]"/>
      <dgm:spPr/>
      <dgm:t>
        <a:bodyPr/>
        <a:lstStyle/>
        <a:p>
          <a:r>
            <a:rPr lang="en-US" baseline="0" dirty="0">
              <a:solidFill>
                <a:srgbClr val="111111"/>
              </a:solidFill>
              <a:latin typeface="Muli" panose="020B0604020202020204" charset="0"/>
            </a:rPr>
            <a:t>NBEA – National Business Educators Association Standards – Level 4 (2012)</a:t>
          </a:r>
        </a:p>
      </dgm:t>
    </dgm:pt>
    <dgm:pt modelId="{10BE2657-125F-443A-A88F-B270A73F723C}" type="parTrans" cxnId="{9025A91D-2081-40DC-B4E0-33068F5B5EDA}">
      <dgm:prSet/>
      <dgm:spPr/>
      <dgm:t>
        <a:bodyPr/>
        <a:lstStyle/>
        <a:p>
          <a:endParaRPr lang="en-US"/>
        </a:p>
      </dgm:t>
    </dgm:pt>
    <dgm:pt modelId="{D132966B-2257-45AC-AC2B-8F9A7F7EB799}" type="sibTrans" cxnId="{9025A91D-2081-40DC-B4E0-33068F5B5EDA}">
      <dgm:prSet/>
      <dgm:spPr/>
      <dgm:t>
        <a:bodyPr/>
        <a:lstStyle/>
        <a:p>
          <a:endParaRPr lang="en-US"/>
        </a:p>
      </dgm:t>
    </dgm:pt>
    <dgm:pt modelId="{0A7FEFB8-B375-4234-96D6-A85F7C1A49D0}">
      <dgm:prSet phldrT="[Text]"/>
      <dgm:spPr>
        <a:solidFill>
          <a:srgbClr val="6B9FA4"/>
        </a:solidFill>
      </dgm:spPr>
      <dgm:t>
        <a:bodyPr/>
        <a:lstStyle/>
        <a:p>
          <a:r>
            <a:rPr lang="en-US" dirty="0">
              <a:latin typeface="Muli" panose="020B0604020202020204" charset="0"/>
            </a:rPr>
            <a:t>Map to institutional curriculum</a:t>
          </a:r>
        </a:p>
      </dgm:t>
    </dgm:pt>
    <dgm:pt modelId="{DCA23C47-2F3E-4824-85B4-D5BE1D519A99}" type="parTrans" cxnId="{8C074DFE-6F9D-4656-92E3-7F181E75F447}">
      <dgm:prSet/>
      <dgm:spPr/>
      <dgm:t>
        <a:bodyPr/>
        <a:lstStyle/>
        <a:p>
          <a:endParaRPr lang="en-US"/>
        </a:p>
      </dgm:t>
    </dgm:pt>
    <dgm:pt modelId="{1DA6D45D-9925-462E-838F-BC78767A626B}" type="sibTrans" cxnId="{8C074DFE-6F9D-4656-92E3-7F181E75F447}">
      <dgm:prSet/>
      <dgm:spPr/>
      <dgm:t>
        <a:bodyPr/>
        <a:lstStyle/>
        <a:p>
          <a:endParaRPr lang="en-US"/>
        </a:p>
      </dgm:t>
    </dgm:pt>
    <dgm:pt modelId="{0FD7E0A2-C9F8-4AFF-8836-85EAC19FB8E4}">
      <dgm:prSet phldrT="[Text]" custT="1"/>
      <dgm:spPr/>
      <dgm:t>
        <a:bodyPr/>
        <a:lstStyle/>
        <a:p>
          <a:r>
            <a:rPr lang="en-US" sz="1000" baseline="0" dirty="0">
              <a:solidFill>
                <a:srgbClr val="111111"/>
              </a:solidFill>
              <a:latin typeface="Muli" panose="020B0604020202020204" charset="0"/>
            </a:rPr>
            <a:t>Examine Syllabi, Course Work, Institutional Student Learning Outcomes</a:t>
          </a:r>
        </a:p>
      </dgm:t>
    </dgm:pt>
    <dgm:pt modelId="{0AA3B5B8-64E2-49F4-AD24-91F93DE9A64A}" type="parTrans" cxnId="{36900C59-9B08-4B66-B50D-F11653F61D57}">
      <dgm:prSet/>
      <dgm:spPr/>
      <dgm:t>
        <a:bodyPr/>
        <a:lstStyle/>
        <a:p>
          <a:endParaRPr lang="en-US"/>
        </a:p>
      </dgm:t>
    </dgm:pt>
    <dgm:pt modelId="{D9911239-C6A9-4D64-91D4-7FA19A6A34F6}" type="sibTrans" cxnId="{36900C59-9B08-4B66-B50D-F11653F61D57}">
      <dgm:prSet/>
      <dgm:spPr/>
      <dgm:t>
        <a:bodyPr/>
        <a:lstStyle/>
        <a:p>
          <a:endParaRPr lang="en-US"/>
        </a:p>
      </dgm:t>
    </dgm:pt>
    <dgm:pt modelId="{B9D01AE1-E8E6-490F-91D7-E63B4AADD9B8}">
      <dgm:prSet phldrT="[Text]"/>
      <dgm:spPr/>
      <dgm:t>
        <a:bodyPr/>
        <a:lstStyle/>
        <a:p>
          <a:r>
            <a:rPr lang="en-US" baseline="0" dirty="0">
              <a:solidFill>
                <a:srgbClr val="111111"/>
              </a:solidFill>
              <a:latin typeface="Muli" panose="020B0604020202020204" charset="0"/>
            </a:rPr>
            <a:t>Creates case for building support</a:t>
          </a:r>
        </a:p>
      </dgm:t>
    </dgm:pt>
    <dgm:pt modelId="{1D3844DE-5B3C-4AA0-B9F8-A80372864D5D}" type="parTrans" cxnId="{C9B61992-7A0B-4219-8EB7-81B9DCC310BD}">
      <dgm:prSet/>
      <dgm:spPr/>
      <dgm:t>
        <a:bodyPr/>
        <a:lstStyle/>
        <a:p>
          <a:endParaRPr lang="en-US"/>
        </a:p>
      </dgm:t>
    </dgm:pt>
    <dgm:pt modelId="{9F38F2E8-94A2-4FAF-8996-483B29628D08}" type="sibTrans" cxnId="{C9B61992-7A0B-4219-8EB7-81B9DCC310BD}">
      <dgm:prSet/>
      <dgm:spPr/>
      <dgm:t>
        <a:bodyPr/>
        <a:lstStyle/>
        <a:p>
          <a:endParaRPr lang="en-US"/>
        </a:p>
      </dgm:t>
    </dgm:pt>
    <dgm:pt modelId="{3BC7EAE7-1122-4D2A-948A-1B34304F58C3}">
      <dgm:prSet phldrT="[Text]"/>
      <dgm:spPr/>
      <dgm:t>
        <a:bodyPr/>
        <a:lstStyle/>
        <a:p>
          <a:r>
            <a:rPr lang="en-US" baseline="0" dirty="0">
              <a:solidFill>
                <a:srgbClr val="111111"/>
              </a:solidFill>
              <a:latin typeface="Muli" panose="020B0604020202020204" charset="0"/>
            </a:rPr>
            <a:t>Created framework for where different skill sets fit within curriculum functional areas (e.g. accounting, marketing, etc.)</a:t>
          </a:r>
        </a:p>
      </dgm:t>
    </dgm:pt>
    <dgm:pt modelId="{F663A421-6476-49C4-ABAB-A92928621B0A}" type="parTrans" cxnId="{3041A363-5D95-4733-ACAD-76A631A2CB2B}">
      <dgm:prSet/>
      <dgm:spPr/>
      <dgm:t>
        <a:bodyPr/>
        <a:lstStyle/>
        <a:p>
          <a:endParaRPr lang="en-US"/>
        </a:p>
      </dgm:t>
    </dgm:pt>
    <dgm:pt modelId="{30F3E46A-8D94-4C62-A340-306A5DAD0AD0}" type="sibTrans" cxnId="{3041A363-5D95-4733-ACAD-76A631A2CB2B}">
      <dgm:prSet/>
      <dgm:spPr/>
      <dgm:t>
        <a:bodyPr/>
        <a:lstStyle/>
        <a:p>
          <a:endParaRPr lang="en-US"/>
        </a:p>
      </dgm:t>
    </dgm:pt>
    <dgm:pt modelId="{269920CD-499E-40B1-8C7D-2C8E6590805E}">
      <dgm:prSet phldrT="[Text]" custT="1"/>
      <dgm:spPr/>
      <dgm:t>
        <a:bodyPr/>
        <a:lstStyle/>
        <a:p>
          <a:r>
            <a:rPr lang="en-US" sz="1000" baseline="0" dirty="0">
              <a:solidFill>
                <a:srgbClr val="111111"/>
              </a:solidFill>
              <a:latin typeface="Muli" panose="020B0604020202020204" charset="0"/>
            </a:rPr>
            <a:t>Create plan to integrate</a:t>
          </a:r>
        </a:p>
      </dgm:t>
    </dgm:pt>
    <dgm:pt modelId="{9BC78EDA-6184-458C-8E8B-0883B9B59351}" type="parTrans" cxnId="{9A146FC5-B6CB-4757-840D-A59C6A0BA472}">
      <dgm:prSet/>
      <dgm:spPr/>
      <dgm:t>
        <a:bodyPr/>
        <a:lstStyle/>
        <a:p>
          <a:endParaRPr lang="en-US"/>
        </a:p>
      </dgm:t>
    </dgm:pt>
    <dgm:pt modelId="{2AB92B0C-897B-43AA-9771-10F602ED9092}" type="sibTrans" cxnId="{9A146FC5-B6CB-4757-840D-A59C6A0BA472}">
      <dgm:prSet/>
      <dgm:spPr/>
      <dgm:t>
        <a:bodyPr/>
        <a:lstStyle/>
        <a:p>
          <a:endParaRPr lang="en-US"/>
        </a:p>
      </dgm:t>
    </dgm:pt>
    <dgm:pt modelId="{132A641A-173F-4D1F-8423-D0D7F65838CD}" type="pres">
      <dgm:prSet presAssocID="{A7C4DD57-9AAB-4C5A-8990-898EB9FF403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F53B7F8-F641-440A-8642-EC9634B2B864}" type="pres">
      <dgm:prSet presAssocID="{020CDDB0-CA6F-4EAC-9145-86C0E691AC59}" presName="composite" presStyleCnt="0"/>
      <dgm:spPr/>
    </dgm:pt>
    <dgm:pt modelId="{E4DF19E4-484D-4649-8F4D-F635D1D9E027}" type="pres">
      <dgm:prSet presAssocID="{020CDDB0-CA6F-4EAC-9145-86C0E691AC59}" presName="bentUpArrow1" presStyleLbl="alignImgPlace1" presStyleIdx="0" presStyleCnt="2"/>
      <dgm:spPr>
        <a:solidFill>
          <a:srgbClr val="6B9FA4">
            <a:alpha val="55000"/>
          </a:srgbClr>
        </a:solidFill>
      </dgm:spPr>
    </dgm:pt>
    <dgm:pt modelId="{D20837E5-05C5-4CD0-86A3-50DB6A9A04CB}" type="pres">
      <dgm:prSet presAssocID="{020CDDB0-CA6F-4EAC-9145-86C0E691AC59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22588E-0F9D-4A13-BABE-02CB643F316A}" type="pres">
      <dgm:prSet presAssocID="{020CDDB0-CA6F-4EAC-9145-86C0E691AC59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62A4DC-A8CA-45A6-AF3F-A32472B63D3F}" type="pres">
      <dgm:prSet presAssocID="{3C83470A-6D84-4A6A-8477-71A906AC117F}" presName="sibTrans" presStyleCnt="0"/>
      <dgm:spPr/>
    </dgm:pt>
    <dgm:pt modelId="{D635AFCC-C20A-482E-A4A1-2E9156C0FBD1}" type="pres">
      <dgm:prSet presAssocID="{390F295E-10B3-4112-835D-F49E50AAE6A7}" presName="composite" presStyleCnt="0"/>
      <dgm:spPr/>
    </dgm:pt>
    <dgm:pt modelId="{F0D1B50E-0F5B-4700-AE69-B31DA602A441}" type="pres">
      <dgm:prSet presAssocID="{390F295E-10B3-4112-835D-F49E50AAE6A7}" presName="bentUpArrow1" presStyleLbl="alignImgPlace1" presStyleIdx="1" presStyleCnt="2"/>
      <dgm:spPr>
        <a:solidFill>
          <a:srgbClr val="6B9FA4">
            <a:alpha val="55000"/>
          </a:srgbClr>
        </a:solidFill>
      </dgm:spPr>
    </dgm:pt>
    <dgm:pt modelId="{F6891FF4-C8B3-49F5-9D56-BB0EDD6432FC}" type="pres">
      <dgm:prSet presAssocID="{390F295E-10B3-4112-835D-F49E50AAE6A7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4D5F44-D7A1-400B-A0DE-3F65775305B0}" type="pres">
      <dgm:prSet presAssocID="{390F295E-10B3-4112-835D-F49E50AAE6A7}" presName="ChildText" presStyleLbl="revTx" presStyleIdx="1" presStyleCnt="3" custScaleX="152536" custScaleY="112973" custLinFactNeighborX="29860" custLinFactNeighborY="26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4EC99F-F6EE-43A1-B290-F4AC03A04C91}" type="pres">
      <dgm:prSet presAssocID="{DF3E9C81-7E50-4228-B6DB-DE8352700AF0}" presName="sibTrans" presStyleCnt="0"/>
      <dgm:spPr/>
    </dgm:pt>
    <dgm:pt modelId="{B0F971F5-7C88-4D3D-B6FD-16D3CD379FA0}" type="pres">
      <dgm:prSet presAssocID="{0A7FEFB8-B375-4234-96D6-A85F7C1A49D0}" presName="composite" presStyleCnt="0"/>
      <dgm:spPr/>
    </dgm:pt>
    <dgm:pt modelId="{AEE6D030-5D48-48A7-9170-A773F2E6F4FD}" type="pres">
      <dgm:prSet presAssocID="{0A7FEFB8-B375-4234-96D6-A85F7C1A49D0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C29228-D510-4B6B-8DA2-60BF4CDBA152}" type="pres">
      <dgm:prSet presAssocID="{0A7FEFB8-B375-4234-96D6-A85F7C1A49D0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D953ED-A580-4399-B083-B11339F45BD2}" type="presOf" srcId="{269920CD-499E-40B1-8C7D-2C8E6590805E}" destId="{38C29228-D510-4B6B-8DA2-60BF4CDBA152}" srcOrd="0" destOrd="1" presId="urn:microsoft.com/office/officeart/2005/8/layout/StepDownProcess"/>
    <dgm:cxn modelId="{F12B0573-7114-4AD6-AF4B-567607BF7CE9}" type="presOf" srcId="{020CDDB0-CA6F-4EAC-9145-86C0E691AC59}" destId="{D20837E5-05C5-4CD0-86A3-50DB6A9A04CB}" srcOrd="0" destOrd="0" presId="urn:microsoft.com/office/officeart/2005/8/layout/StepDownProcess"/>
    <dgm:cxn modelId="{2140212E-9684-48DF-ABBA-3CB68964E390}" type="presOf" srcId="{0FD7E0A2-C9F8-4AFF-8836-85EAC19FB8E4}" destId="{38C29228-D510-4B6B-8DA2-60BF4CDBA152}" srcOrd="0" destOrd="0" presId="urn:microsoft.com/office/officeart/2005/8/layout/StepDownProcess"/>
    <dgm:cxn modelId="{40838F88-F8F7-4922-92F5-2FE0166F2609}" type="presOf" srcId="{B9D01AE1-E8E6-490F-91D7-E63B4AADD9B8}" destId="{0022588E-0F9D-4A13-BABE-02CB643F316A}" srcOrd="0" destOrd="1" presId="urn:microsoft.com/office/officeart/2005/8/layout/StepDownProcess"/>
    <dgm:cxn modelId="{01930CE5-ABCC-43D3-9AA1-296B6D015CC7}" srcId="{A7C4DD57-9AAB-4C5A-8990-898EB9FF4038}" destId="{020CDDB0-CA6F-4EAC-9145-86C0E691AC59}" srcOrd="0" destOrd="0" parTransId="{68FD549F-53E3-4F29-9B41-05B96DD10391}" sibTransId="{3C83470A-6D84-4A6A-8477-71A906AC117F}"/>
    <dgm:cxn modelId="{9A146FC5-B6CB-4757-840D-A59C6A0BA472}" srcId="{0A7FEFB8-B375-4234-96D6-A85F7C1A49D0}" destId="{269920CD-499E-40B1-8C7D-2C8E6590805E}" srcOrd="1" destOrd="0" parTransId="{9BC78EDA-6184-458C-8E8B-0883B9B59351}" sibTransId="{2AB92B0C-897B-43AA-9771-10F602ED9092}"/>
    <dgm:cxn modelId="{431992B2-E0C9-4562-8EB4-3CCD474D9AAC}" type="presOf" srcId="{390F295E-10B3-4112-835D-F49E50AAE6A7}" destId="{F6891FF4-C8B3-49F5-9D56-BB0EDD6432FC}" srcOrd="0" destOrd="0" presId="urn:microsoft.com/office/officeart/2005/8/layout/StepDownProcess"/>
    <dgm:cxn modelId="{A1A3A207-D459-498C-A0F8-98415F2B7653}" srcId="{020CDDB0-CA6F-4EAC-9145-86C0E691AC59}" destId="{C24DF1F7-7EA9-4226-9E7A-D011946E4923}" srcOrd="0" destOrd="0" parTransId="{C65743DC-5F20-4140-B1BA-C161E7BA36A9}" sibTransId="{36359B48-E1B5-411E-946F-E57B0A65FC96}"/>
    <dgm:cxn modelId="{3041A363-5D95-4733-ACAD-76A631A2CB2B}" srcId="{390F295E-10B3-4112-835D-F49E50AAE6A7}" destId="{3BC7EAE7-1122-4D2A-948A-1B34304F58C3}" srcOrd="1" destOrd="0" parTransId="{F663A421-6476-49C4-ABAB-A92928621B0A}" sibTransId="{30F3E46A-8D94-4C62-A340-306A5DAD0AD0}"/>
    <dgm:cxn modelId="{F7DA6593-2D08-4D1E-A316-9965F11943DD}" type="presOf" srcId="{E349E2CF-032C-49C0-8B20-BAC41562F7E4}" destId="{274D5F44-D7A1-400B-A0DE-3F65775305B0}" srcOrd="0" destOrd="0" presId="urn:microsoft.com/office/officeart/2005/8/layout/StepDownProcess"/>
    <dgm:cxn modelId="{97291FD2-D6AA-4F29-B160-02079DB5E5EB}" type="presOf" srcId="{3BC7EAE7-1122-4D2A-948A-1B34304F58C3}" destId="{274D5F44-D7A1-400B-A0DE-3F65775305B0}" srcOrd="0" destOrd="1" presId="urn:microsoft.com/office/officeart/2005/8/layout/StepDownProcess"/>
    <dgm:cxn modelId="{C0A70824-D6C1-44DF-8110-795FDAF1AE09}" type="presOf" srcId="{A7C4DD57-9AAB-4C5A-8990-898EB9FF4038}" destId="{132A641A-173F-4D1F-8423-D0D7F65838CD}" srcOrd="0" destOrd="0" presId="urn:microsoft.com/office/officeart/2005/8/layout/StepDownProcess"/>
    <dgm:cxn modelId="{A4E8D0E0-AF93-4930-8DD9-5EB8F1DCE95E}" type="presOf" srcId="{C24DF1F7-7EA9-4226-9E7A-D011946E4923}" destId="{0022588E-0F9D-4A13-BABE-02CB643F316A}" srcOrd="0" destOrd="0" presId="urn:microsoft.com/office/officeart/2005/8/layout/StepDownProcess"/>
    <dgm:cxn modelId="{9025A91D-2081-40DC-B4E0-33068F5B5EDA}" srcId="{390F295E-10B3-4112-835D-F49E50AAE6A7}" destId="{E349E2CF-032C-49C0-8B20-BAC41562F7E4}" srcOrd="0" destOrd="0" parTransId="{10BE2657-125F-443A-A88F-B270A73F723C}" sibTransId="{D132966B-2257-45AC-AC2B-8F9A7F7EB799}"/>
    <dgm:cxn modelId="{8C074DFE-6F9D-4656-92E3-7F181E75F447}" srcId="{A7C4DD57-9AAB-4C5A-8990-898EB9FF4038}" destId="{0A7FEFB8-B375-4234-96D6-A85F7C1A49D0}" srcOrd="2" destOrd="0" parTransId="{DCA23C47-2F3E-4824-85B4-D5BE1D519A99}" sibTransId="{1DA6D45D-9925-462E-838F-BC78767A626B}"/>
    <dgm:cxn modelId="{C026BE01-A264-449A-B56A-0FA979855E34}" type="presOf" srcId="{0A7FEFB8-B375-4234-96D6-A85F7C1A49D0}" destId="{AEE6D030-5D48-48A7-9170-A773F2E6F4FD}" srcOrd="0" destOrd="0" presId="urn:microsoft.com/office/officeart/2005/8/layout/StepDownProcess"/>
    <dgm:cxn modelId="{C9B61992-7A0B-4219-8EB7-81B9DCC310BD}" srcId="{020CDDB0-CA6F-4EAC-9145-86C0E691AC59}" destId="{B9D01AE1-E8E6-490F-91D7-E63B4AADD9B8}" srcOrd="1" destOrd="0" parTransId="{1D3844DE-5B3C-4AA0-B9F8-A80372864D5D}" sibTransId="{9F38F2E8-94A2-4FAF-8996-483B29628D08}"/>
    <dgm:cxn modelId="{36900C59-9B08-4B66-B50D-F11653F61D57}" srcId="{0A7FEFB8-B375-4234-96D6-A85F7C1A49D0}" destId="{0FD7E0A2-C9F8-4AFF-8836-85EAC19FB8E4}" srcOrd="0" destOrd="0" parTransId="{0AA3B5B8-64E2-49F4-AD24-91F93DE9A64A}" sibTransId="{D9911239-C6A9-4D64-91D4-7FA19A6A34F6}"/>
    <dgm:cxn modelId="{ADFA80DF-1197-451F-A23D-05C3540A1029}" srcId="{A7C4DD57-9AAB-4C5A-8990-898EB9FF4038}" destId="{390F295E-10B3-4112-835D-F49E50AAE6A7}" srcOrd="1" destOrd="0" parTransId="{88BEC5E7-441F-43BA-A17F-28653D8CD00C}" sibTransId="{DF3E9C81-7E50-4228-B6DB-DE8352700AF0}"/>
    <dgm:cxn modelId="{F21474D5-DFD4-40D5-A9F8-EC77047F068F}" type="presParOf" srcId="{132A641A-173F-4D1F-8423-D0D7F65838CD}" destId="{6F53B7F8-F641-440A-8642-EC9634B2B864}" srcOrd="0" destOrd="0" presId="urn:microsoft.com/office/officeart/2005/8/layout/StepDownProcess"/>
    <dgm:cxn modelId="{446FE403-F4E2-456E-A2B0-63151150C715}" type="presParOf" srcId="{6F53B7F8-F641-440A-8642-EC9634B2B864}" destId="{E4DF19E4-484D-4649-8F4D-F635D1D9E027}" srcOrd="0" destOrd="0" presId="urn:microsoft.com/office/officeart/2005/8/layout/StepDownProcess"/>
    <dgm:cxn modelId="{5D56636C-315C-4265-8E8C-51DA0DB1CBA5}" type="presParOf" srcId="{6F53B7F8-F641-440A-8642-EC9634B2B864}" destId="{D20837E5-05C5-4CD0-86A3-50DB6A9A04CB}" srcOrd="1" destOrd="0" presId="urn:microsoft.com/office/officeart/2005/8/layout/StepDownProcess"/>
    <dgm:cxn modelId="{2FD94079-94F0-4475-BA46-A2258776308D}" type="presParOf" srcId="{6F53B7F8-F641-440A-8642-EC9634B2B864}" destId="{0022588E-0F9D-4A13-BABE-02CB643F316A}" srcOrd="2" destOrd="0" presId="urn:microsoft.com/office/officeart/2005/8/layout/StepDownProcess"/>
    <dgm:cxn modelId="{BC3DFE0F-4E46-45C8-A574-0F4DD921F2D0}" type="presParOf" srcId="{132A641A-173F-4D1F-8423-D0D7F65838CD}" destId="{CD62A4DC-A8CA-45A6-AF3F-A32472B63D3F}" srcOrd="1" destOrd="0" presId="urn:microsoft.com/office/officeart/2005/8/layout/StepDownProcess"/>
    <dgm:cxn modelId="{3C7E46A2-D055-4F3C-8CD7-2D0894F4C7C4}" type="presParOf" srcId="{132A641A-173F-4D1F-8423-D0D7F65838CD}" destId="{D635AFCC-C20A-482E-A4A1-2E9156C0FBD1}" srcOrd="2" destOrd="0" presId="urn:microsoft.com/office/officeart/2005/8/layout/StepDownProcess"/>
    <dgm:cxn modelId="{C0E0382E-F55F-4720-B860-6E368D0D867C}" type="presParOf" srcId="{D635AFCC-C20A-482E-A4A1-2E9156C0FBD1}" destId="{F0D1B50E-0F5B-4700-AE69-B31DA602A441}" srcOrd="0" destOrd="0" presId="urn:microsoft.com/office/officeart/2005/8/layout/StepDownProcess"/>
    <dgm:cxn modelId="{4ED1F6C5-0719-4374-B8DC-18861D27D680}" type="presParOf" srcId="{D635AFCC-C20A-482E-A4A1-2E9156C0FBD1}" destId="{F6891FF4-C8B3-49F5-9D56-BB0EDD6432FC}" srcOrd="1" destOrd="0" presId="urn:microsoft.com/office/officeart/2005/8/layout/StepDownProcess"/>
    <dgm:cxn modelId="{882087BC-0ACC-4630-B457-16D1CF5F73AD}" type="presParOf" srcId="{D635AFCC-C20A-482E-A4A1-2E9156C0FBD1}" destId="{274D5F44-D7A1-400B-A0DE-3F65775305B0}" srcOrd="2" destOrd="0" presId="urn:microsoft.com/office/officeart/2005/8/layout/StepDownProcess"/>
    <dgm:cxn modelId="{4B741DA7-A30F-431F-9BFF-CEC65608BCFE}" type="presParOf" srcId="{132A641A-173F-4D1F-8423-D0D7F65838CD}" destId="{A44EC99F-F6EE-43A1-B290-F4AC03A04C91}" srcOrd="3" destOrd="0" presId="urn:microsoft.com/office/officeart/2005/8/layout/StepDownProcess"/>
    <dgm:cxn modelId="{67D7264D-03A5-48AF-8FF9-3C1CD3F32840}" type="presParOf" srcId="{132A641A-173F-4D1F-8423-D0D7F65838CD}" destId="{B0F971F5-7C88-4D3D-B6FD-16D3CD379FA0}" srcOrd="4" destOrd="0" presId="urn:microsoft.com/office/officeart/2005/8/layout/StepDownProcess"/>
    <dgm:cxn modelId="{73016D02-92C8-46D6-A5F4-99CC896F2A32}" type="presParOf" srcId="{B0F971F5-7C88-4D3D-B6FD-16D3CD379FA0}" destId="{AEE6D030-5D48-48A7-9170-A773F2E6F4FD}" srcOrd="0" destOrd="0" presId="urn:microsoft.com/office/officeart/2005/8/layout/StepDownProcess"/>
    <dgm:cxn modelId="{065D68DC-55A5-4684-BE34-1CE66BE502A8}" type="presParOf" srcId="{B0F971F5-7C88-4D3D-B6FD-16D3CD379FA0}" destId="{38C29228-D510-4B6B-8DA2-60BF4CDBA152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F59135-D049-4140-AD70-FB802383CEBE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37CE8E22-B887-4663-AF9E-261FED8930B0}">
      <dgm:prSet phldrT="[Text]" custT="1"/>
      <dgm:spPr>
        <a:solidFill>
          <a:srgbClr val="6B9FA4"/>
        </a:solidFill>
      </dgm:spPr>
      <dgm:t>
        <a:bodyPr/>
        <a:lstStyle/>
        <a:p>
          <a:r>
            <a:rPr lang="en-US" sz="1800" dirty="0">
              <a:latin typeface="Muli" panose="020B0604020202020204" charset="0"/>
            </a:rPr>
            <a:t>Needs analysis</a:t>
          </a:r>
        </a:p>
      </dgm:t>
    </dgm:pt>
    <dgm:pt modelId="{C1ADC3FF-7C38-43C3-B0E2-CBA1A730A378}" type="parTrans" cxnId="{D3D12A72-5B22-4642-8961-173923DBFA59}">
      <dgm:prSet/>
      <dgm:spPr/>
      <dgm:t>
        <a:bodyPr/>
        <a:lstStyle/>
        <a:p>
          <a:endParaRPr lang="en-US"/>
        </a:p>
      </dgm:t>
    </dgm:pt>
    <dgm:pt modelId="{D1A5DC9E-0B5B-4062-A242-11C97A6BC5BB}" type="sibTrans" cxnId="{D3D12A72-5B22-4642-8961-173923DBFA59}">
      <dgm:prSet/>
      <dgm:spPr>
        <a:solidFill>
          <a:srgbClr val="6B9FA4">
            <a:alpha val="55000"/>
          </a:srgbClr>
        </a:solidFill>
      </dgm:spPr>
      <dgm:t>
        <a:bodyPr/>
        <a:lstStyle/>
        <a:p>
          <a:endParaRPr lang="en-US"/>
        </a:p>
      </dgm:t>
    </dgm:pt>
    <dgm:pt modelId="{E4B95A23-C058-4636-90CF-AF7213E5C059}">
      <dgm:prSet phldrT="[Text]" custT="1"/>
      <dgm:spPr>
        <a:solidFill>
          <a:srgbClr val="6B9FA4"/>
        </a:solidFill>
      </dgm:spPr>
      <dgm:t>
        <a:bodyPr/>
        <a:lstStyle/>
        <a:p>
          <a:r>
            <a:rPr lang="en-US" sz="1400" dirty="0">
              <a:latin typeface="Muli" panose="020B0604020202020204" charset="0"/>
            </a:rPr>
            <a:t>Curriculum Map</a:t>
          </a:r>
        </a:p>
      </dgm:t>
    </dgm:pt>
    <dgm:pt modelId="{FBC79A81-588A-4654-B6DE-90C4927E358F}" type="parTrans" cxnId="{32A95F86-4AFF-44CF-B571-D2DA2E0730DC}">
      <dgm:prSet/>
      <dgm:spPr/>
      <dgm:t>
        <a:bodyPr/>
        <a:lstStyle/>
        <a:p>
          <a:endParaRPr lang="en-US"/>
        </a:p>
      </dgm:t>
    </dgm:pt>
    <dgm:pt modelId="{48BFA291-FF18-4E82-8386-17F635E5F444}" type="sibTrans" cxnId="{32A95F86-4AFF-44CF-B571-D2DA2E0730DC}">
      <dgm:prSet/>
      <dgm:spPr>
        <a:solidFill>
          <a:srgbClr val="6B9FA4">
            <a:alpha val="55000"/>
          </a:srgbClr>
        </a:solidFill>
      </dgm:spPr>
      <dgm:t>
        <a:bodyPr/>
        <a:lstStyle/>
        <a:p>
          <a:endParaRPr lang="en-US" dirty="0"/>
        </a:p>
      </dgm:t>
    </dgm:pt>
    <dgm:pt modelId="{3709D018-9853-4DF2-B069-78F847017637}">
      <dgm:prSet phldrT="[Text]"/>
      <dgm:spPr>
        <a:solidFill>
          <a:srgbClr val="6B9FA4"/>
        </a:solidFill>
      </dgm:spPr>
      <dgm:t>
        <a:bodyPr/>
        <a:lstStyle/>
        <a:p>
          <a:r>
            <a:rPr lang="en-US" dirty="0">
              <a:latin typeface="Muli" panose="020B0604020202020204" charset="0"/>
            </a:rPr>
            <a:t>Context</a:t>
          </a:r>
        </a:p>
      </dgm:t>
    </dgm:pt>
    <dgm:pt modelId="{F26805EE-B3F6-47F2-BAEC-CDD3DA80899F}" type="parTrans" cxnId="{5E04668A-DBC9-4287-B942-CBA1B4CD0305}">
      <dgm:prSet/>
      <dgm:spPr/>
      <dgm:t>
        <a:bodyPr/>
        <a:lstStyle/>
        <a:p>
          <a:endParaRPr lang="en-US"/>
        </a:p>
      </dgm:t>
    </dgm:pt>
    <dgm:pt modelId="{5D873A6B-BDD9-47FF-9DA6-0FD386424E52}" type="sibTrans" cxnId="{5E04668A-DBC9-4287-B942-CBA1B4CD0305}">
      <dgm:prSet/>
      <dgm:spPr/>
      <dgm:t>
        <a:bodyPr/>
        <a:lstStyle/>
        <a:p>
          <a:endParaRPr lang="en-US"/>
        </a:p>
      </dgm:t>
    </dgm:pt>
    <dgm:pt modelId="{D229B4AD-929E-4C5B-9D7D-FAF0F2AA1F2D}" type="pres">
      <dgm:prSet presAssocID="{E0F59135-D049-4140-AD70-FB802383CEBE}" presName="Name0" presStyleCnt="0">
        <dgm:presLayoutVars>
          <dgm:dir/>
          <dgm:resizeHandles val="exact"/>
        </dgm:presLayoutVars>
      </dgm:prSet>
      <dgm:spPr/>
    </dgm:pt>
    <dgm:pt modelId="{3A5B710C-2E2E-4CAB-AEE6-C3D0DDF75C3E}" type="pres">
      <dgm:prSet presAssocID="{E0F59135-D049-4140-AD70-FB802383CEBE}" presName="vNodes" presStyleCnt="0"/>
      <dgm:spPr/>
    </dgm:pt>
    <dgm:pt modelId="{2BD2E73A-92D6-43BE-B595-A6776429FEC3}" type="pres">
      <dgm:prSet presAssocID="{37CE8E22-B887-4663-AF9E-261FED8930B0}" presName="node" presStyleLbl="node1" presStyleIdx="0" presStyleCnt="3" custScaleX="142204" custScaleY="1402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DFA24-9079-4505-9F6D-58D233F96EB9}" type="pres">
      <dgm:prSet presAssocID="{D1A5DC9E-0B5B-4062-A242-11C97A6BC5BB}" presName="spacerT" presStyleCnt="0"/>
      <dgm:spPr/>
    </dgm:pt>
    <dgm:pt modelId="{8E76CC1C-9078-4FF1-9CB6-F3D1F46551EA}" type="pres">
      <dgm:prSet presAssocID="{D1A5DC9E-0B5B-4062-A242-11C97A6BC5BB}" presName="sibTrans" presStyleLbl="sibTrans2D1" presStyleIdx="0" presStyleCnt="2"/>
      <dgm:spPr/>
      <dgm:t>
        <a:bodyPr/>
        <a:lstStyle/>
        <a:p>
          <a:endParaRPr lang="en-US"/>
        </a:p>
      </dgm:t>
    </dgm:pt>
    <dgm:pt modelId="{2277622E-02C4-4660-9E96-1E32EC5B3A1F}" type="pres">
      <dgm:prSet presAssocID="{D1A5DC9E-0B5B-4062-A242-11C97A6BC5BB}" presName="spacerB" presStyleCnt="0"/>
      <dgm:spPr/>
    </dgm:pt>
    <dgm:pt modelId="{BCAA6710-29EB-40D3-8E21-C683176946B1}" type="pres">
      <dgm:prSet presAssocID="{E4B95A23-C058-4636-90CF-AF7213E5C059}" presName="node" presStyleLbl="node1" presStyleIdx="1" presStyleCnt="3" custScaleX="143110" custScaleY="1428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AB8987-E057-4929-BF71-468D9B6B65EB}" type="pres">
      <dgm:prSet presAssocID="{E0F59135-D049-4140-AD70-FB802383CEBE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EE5981CB-CCA7-40DC-B620-6AF98C082B96}" type="pres">
      <dgm:prSet presAssocID="{E0F59135-D049-4140-AD70-FB802383CEBE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2985112-0352-4359-BCFE-B52792537038}" type="pres">
      <dgm:prSet presAssocID="{E0F59135-D049-4140-AD70-FB802383CEBE}" presName="lastNode" presStyleLbl="node1" presStyleIdx="2" presStyleCnt="3" custLinFactNeighborX="-3297" custLinFactNeighborY="-16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1A5F2A-731B-42B6-9A21-407368EE8D4B}" type="presOf" srcId="{48BFA291-FF18-4E82-8386-17F635E5F444}" destId="{06AB8987-E057-4929-BF71-468D9B6B65EB}" srcOrd="0" destOrd="0" presId="urn:microsoft.com/office/officeart/2005/8/layout/equation2"/>
    <dgm:cxn modelId="{6638FF13-C5B1-4E4F-89A8-17E354C695E7}" type="presOf" srcId="{D1A5DC9E-0B5B-4062-A242-11C97A6BC5BB}" destId="{8E76CC1C-9078-4FF1-9CB6-F3D1F46551EA}" srcOrd="0" destOrd="0" presId="urn:microsoft.com/office/officeart/2005/8/layout/equation2"/>
    <dgm:cxn modelId="{D3D12A72-5B22-4642-8961-173923DBFA59}" srcId="{E0F59135-D049-4140-AD70-FB802383CEBE}" destId="{37CE8E22-B887-4663-AF9E-261FED8930B0}" srcOrd="0" destOrd="0" parTransId="{C1ADC3FF-7C38-43C3-B0E2-CBA1A730A378}" sibTransId="{D1A5DC9E-0B5B-4062-A242-11C97A6BC5BB}"/>
    <dgm:cxn modelId="{32A95F86-4AFF-44CF-B571-D2DA2E0730DC}" srcId="{E0F59135-D049-4140-AD70-FB802383CEBE}" destId="{E4B95A23-C058-4636-90CF-AF7213E5C059}" srcOrd="1" destOrd="0" parTransId="{FBC79A81-588A-4654-B6DE-90C4927E358F}" sibTransId="{48BFA291-FF18-4E82-8386-17F635E5F444}"/>
    <dgm:cxn modelId="{5E04668A-DBC9-4287-B942-CBA1B4CD0305}" srcId="{E0F59135-D049-4140-AD70-FB802383CEBE}" destId="{3709D018-9853-4DF2-B069-78F847017637}" srcOrd="2" destOrd="0" parTransId="{F26805EE-B3F6-47F2-BAEC-CDD3DA80899F}" sibTransId="{5D873A6B-BDD9-47FF-9DA6-0FD386424E52}"/>
    <dgm:cxn modelId="{D3F64122-B7C8-41DC-92A3-B5A2A2CC44C4}" type="presOf" srcId="{E4B95A23-C058-4636-90CF-AF7213E5C059}" destId="{BCAA6710-29EB-40D3-8E21-C683176946B1}" srcOrd="0" destOrd="0" presId="urn:microsoft.com/office/officeart/2005/8/layout/equation2"/>
    <dgm:cxn modelId="{ADD823EC-0D27-453B-9D14-65C0D655F8B8}" type="presOf" srcId="{3709D018-9853-4DF2-B069-78F847017637}" destId="{D2985112-0352-4359-BCFE-B52792537038}" srcOrd="0" destOrd="0" presId="urn:microsoft.com/office/officeart/2005/8/layout/equation2"/>
    <dgm:cxn modelId="{713807FB-14FF-4ED6-9FF5-3192D382289F}" type="presOf" srcId="{E0F59135-D049-4140-AD70-FB802383CEBE}" destId="{D229B4AD-929E-4C5B-9D7D-FAF0F2AA1F2D}" srcOrd="0" destOrd="0" presId="urn:microsoft.com/office/officeart/2005/8/layout/equation2"/>
    <dgm:cxn modelId="{724D2AE6-020C-4ABB-B234-51F145CD0E14}" type="presOf" srcId="{37CE8E22-B887-4663-AF9E-261FED8930B0}" destId="{2BD2E73A-92D6-43BE-B595-A6776429FEC3}" srcOrd="0" destOrd="0" presId="urn:microsoft.com/office/officeart/2005/8/layout/equation2"/>
    <dgm:cxn modelId="{A7A9A8AF-6462-44D7-B9D6-667FB6A3F9A6}" type="presOf" srcId="{48BFA291-FF18-4E82-8386-17F635E5F444}" destId="{EE5981CB-CCA7-40DC-B620-6AF98C082B96}" srcOrd="1" destOrd="0" presId="urn:microsoft.com/office/officeart/2005/8/layout/equation2"/>
    <dgm:cxn modelId="{82AF56E5-38BF-4F88-9D36-21B7F495224F}" type="presParOf" srcId="{D229B4AD-929E-4C5B-9D7D-FAF0F2AA1F2D}" destId="{3A5B710C-2E2E-4CAB-AEE6-C3D0DDF75C3E}" srcOrd="0" destOrd="0" presId="urn:microsoft.com/office/officeart/2005/8/layout/equation2"/>
    <dgm:cxn modelId="{0A13C7E4-8807-4003-81FE-7ED1742A0450}" type="presParOf" srcId="{3A5B710C-2E2E-4CAB-AEE6-C3D0DDF75C3E}" destId="{2BD2E73A-92D6-43BE-B595-A6776429FEC3}" srcOrd="0" destOrd="0" presId="urn:microsoft.com/office/officeart/2005/8/layout/equation2"/>
    <dgm:cxn modelId="{31FAD6A8-3CC7-466D-ABF5-A08529A55417}" type="presParOf" srcId="{3A5B710C-2E2E-4CAB-AEE6-C3D0DDF75C3E}" destId="{6EDDFA24-9079-4505-9F6D-58D233F96EB9}" srcOrd="1" destOrd="0" presId="urn:microsoft.com/office/officeart/2005/8/layout/equation2"/>
    <dgm:cxn modelId="{C7784233-75ED-42F8-83D9-43173BDD89AA}" type="presParOf" srcId="{3A5B710C-2E2E-4CAB-AEE6-C3D0DDF75C3E}" destId="{8E76CC1C-9078-4FF1-9CB6-F3D1F46551EA}" srcOrd="2" destOrd="0" presId="urn:microsoft.com/office/officeart/2005/8/layout/equation2"/>
    <dgm:cxn modelId="{23D837B5-414A-452E-B24B-AF4E6480A9BE}" type="presParOf" srcId="{3A5B710C-2E2E-4CAB-AEE6-C3D0DDF75C3E}" destId="{2277622E-02C4-4660-9E96-1E32EC5B3A1F}" srcOrd="3" destOrd="0" presId="urn:microsoft.com/office/officeart/2005/8/layout/equation2"/>
    <dgm:cxn modelId="{3E9074B1-1481-48BB-AA33-F83CBD97F56A}" type="presParOf" srcId="{3A5B710C-2E2E-4CAB-AEE6-C3D0DDF75C3E}" destId="{BCAA6710-29EB-40D3-8E21-C683176946B1}" srcOrd="4" destOrd="0" presId="urn:microsoft.com/office/officeart/2005/8/layout/equation2"/>
    <dgm:cxn modelId="{1430E00D-2610-455A-8D8F-E58357EC7BB0}" type="presParOf" srcId="{D229B4AD-929E-4C5B-9D7D-FAF0F2AA1F2D}" destId="{06AB8987-E057-4929-BF71-468D9B6B65EB}" srcOrd="1" destOrd="0" presId="urn:microsoft.com/office/officeart/2005/8/layout/equation2"/>
    <dgm:cxn modelId="{AB23C162-5B0E-479E-8A16-B6D5BDEE6E56}" type="presParOf" srcId="{06AB8987-E057-4929-BF71-468D9B6B65EB}" destId="{EE5981CB-CCA7-40DC-B620-6AF98C082B96}" srcOrd="0" destOrd="0" presId="urn:microsoft.com/office/officeart/2005/8/layout/equation2"/>
    <dgm:cxn modelId="{BD8EA22B-6CD1-4E6C-8F07-BFF314271E7E}" type="presParOf" srcId="{D229B4AD-929E-4C5B-9D7D-FAF0F2AA1F2D}" destId="{D2985112-0352-4359-BCFE-B5279253703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3A6815-0E44-49F3-A4FF-9D09E06F4F5A}">
      <dsp:nvSpPr>
        <dsp:cNvPr id="0" name=""/>
        <dsp:cNvSpPr/>
      </dsp:nvSpPr>
      <dsp:spPr>
        <a:xfrm>
          <a:off x="1980713" y="224503"/>
          <a:ext cx="4455526" cy="1547345"/>
        </a:xfrm>
        <a:prstGeom prst="ellipse">
          <a:avLst/>
        </a:prstGeom>
        <a:solidFill>
          <a:srgbClr val="6B9FA4">
            <a:alpha val="25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B3CCF7-8D9A-4CB3-BF73-74EF0CA5201B}">
      <dsp:nvSpPr>
        <dsp:cNvPr id="0" name=""/>
        <dsp:cNvSpPr/>
      </dsp:nvSpPr>
      <dsp:spPr>
        <a:xfrm>
          <a:off x="3783646" y="4013427"/>
          <a:ext cx="863474" cy="552623"/>
        </a:xfrm>
        <a:prstGeom prst="downArrow">
          <a:avLst/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4844A4-0054-4B34-8B4D-D01718789E57}">
      <dsp:nvSpPr>
        <dsp:cNvPr id="0" name=""/>
        <dsp:cNvSpPr/>
      </dsp:nvSpPr>
      <dsp:spPr>
        <a:xfrm>
          <a:off x="2143046" y="4455526"/>
          <a:ext cx="4144675" cy="1036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baseline="0" dirty="0">
              <a:solidFill>
                <a:srgbClr val="111111"/>
              </a:solidFill>
              <a:latin typeface="Muli" panose="00000500000000000000" charset="0"/>
            </a:rPr>
            <a:t>Data information literacy skills gaps.</a:t>
          </a:r>
        </a:p>
      </dsp:txBody>
      <dsp:txXfrm>
        <a:off x="2143046" y="4455526"/>
        <a:ext cx="4144675" cy="1036168"/>
      </dsp:txXfrm>
    </dsp:sp>
    <dsp:sp modelId="{4A1216E5-060D-4F94-899B-FA00C89C9970}">
      <dsp:nvSpPr>
        <dsp:cNvPr id="0" name=""/>
        <dsp:cNvSpPr/>
      </dsp:nvSpPr>
      <dsp:spPr>
        <a:xfrm>
          <a:off x="3600590" y="1891353"/>
          <a:ext cx="1554253" cy="1554253"/>
        </a:xfrm>
        <a:prstGeom prst="ellipse">
          <a:avLst/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>
              <a:latin typeface="Muli" panose="00000500000000000000" charset="0"/>
            </a:rPr>
            <a:t>Reviewed employer surveys and  literature</a:t>
          </a:r>
        </a:p>
      </dsp:txBody>
      <dsp:txXfrm>
        <a:off x="3828205" y="2118968"/>
        <a:ext cx="1099023" cy="1099023"/>
      </dsp:txXfrm>
    </dsp:sp>
    <dsp:sp modelId="{D23B1D77-1DC8-462F-A707-284641853820}">
      <dsp:nvSpPr>
        <dsp:cNvPr id="0" name=""/>
        <dsp:cNvSpPr/>
      </dsp:nvSpPr>
      <dsp:spPr>
        <a:xfrm>
          <a:off x="2488435" y="725318"/>
          <a:ext cx="1554253" cy="1554253"/>
        </a:xfrm>
        <a:prstGeom prst="ellipse">
          <a:avLst/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>
              <a:latin typeface="Muli" panose="00000500000000000000" charset="0"/>
            </a:rPr>
            <a:t>Evidence from assessment data</a:t>
          </a:r>
        </a:p>
      </dsp:txBody>
      <dsp:txXfrm>
        <a:off x="2716050" y="952933"/>
        <a:ext cx="1099023" cy="1099023"/>
      </dsp:txXfrm>
    </dsp:sp>
    <dsp:sp modelId="{D3B4D17D-C309-47AA-AD0A-122005B9DB68}">
      <dsp:nvSpPr>
        <dsp:cNvPr id="0" name=""/>
        <dsp:cNvSpPr/>
      </dsp:nvSpPr>
      <dsp:spPr>
        <a:xfrm>
          <a:off x="4077228" y="349534"/>
          <a:ext cx="1554253" cy="1554253"/>
        </a:xfrm>
        <a:prstGeom prst="ellipse">
          <a:avLst/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>
              <a:latin typeface="Muli" panose="00000500000000000000" charset="0"/>
            </a:rPr>
            <a:t>Interviewed faculty</a:t>
          </a:r>
        </a:p>
      </dsp:txBody>
      <dsp:txXfrm>
        <a:off x="4304843" y="577149"/>
        <a:ext cx="1099023" cy="1099023"/>
      </dsp:txXfrm>
    </dsp:sp>
    <dsp:sp modelId="{21CF5798-544F-451D-8A2E-E06A3BCB693C}">
      <dsp:nvSpPr>
        <dsp:cNvPr id="0" name=""/>
        <dsp:cNvSpPr/>
      </dsp:nvSpPr>
      <dsp:spPr>
        <a:xfrm>
          <a:off x="1797656" y="34538"/>
          <a:ext cx="4835454" cy="3868363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6B9FA4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DF19E4-484D-4649-8F4D-F635D1D9E027}">
      <dsp:nvSpPr>
        <dsp:cNvPr id="0" name=""/>
        <dsp:cNvSpPr/>
      </dsp:nvSpPr>
      <dsp:spPr>
        <a:xfrm rot="5400000">
          <a:off x="641017" y="1459642"/>
          <a:ext cx="1290928" cy="146967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6B9FA4">
            <a:alpha val="55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837E5-05C5-4CD0-86A3-50DB6A9A04CB}">
      <dsp:nvSpPr>
        <dsp:cNvPr id="0" name=""/>
        <dsp:cNvSpPr/>
      </dsp:nvSpPr>
      <dsp:spPr>
        <a:xfrm>
          <a:off x="298999" y="28622"/>
          <a:ext cx="2173162" cy="1521143"/>
        </a:xfrm>
        <a:prstGeom prst="roundRect">
          <a:avLst>
            <a:gd name="adj" fmla="val 16670"/>
          </a:avLst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Muli" panose="020B0604020202020204" charset="0"/>
            </a:rPr>
            <a:t>Map to accreditation standards</a:t>
          </a:r>
        </a:p>
      </dsp:txBody>
      <dsp:txXfrm>
        <a:off x="373268" y="102891"/>
        <a:ext cx="2024624" cy="1372605"/>
      </dsp:txXfrm>
    </dsp:sp>
    <dsp:sp modelId="{0022588E-0F9D-4A13-BABE-02CB643F316A}">
      <dsp:nvSpPr>
        <dsp:cNvPr id="0" name=""/>
        <dsp:cNvSpPr/>
      </dsp:nvSpPr>
      <dsp:spPr>
        <a:xfrm>
          <a:off x="2472162" y="173698"/>
          <a:ext cx="1580551" cy="12294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baseline="0" dirty="0">
              <a:solidFill>
                <a:srgbClr val="111111"/>
              </a:solidFill>
              <a:latin typeface="Muli" panose="020B0604020202020204" charset="0"/>
            </a:rPr>
            <a:t>AACSB – Association to Advance Collegiate Schools of Business – Accreditation Standard 9 (2013)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baseline="0" dirty="0">
              <a:solidFill>
                <a:srgbClr val="111111"/>
              </a:solidFill>
              <a:latin typeface="Muli" panose="020B0604020202020204" charset="0"/>
            </a:rPr>
            <a:t>Creates case for building support</a:t>
          </a:r>
        </a:p>
      </dsp:txBody>
      <dsp:txXfrm>
        <a:off x="2472162" y="173698"/>
        <a:ext cx="1580551" cy="1229455"/>
      </dsp:txXfrm>
    </dsp:sp>
    <dsp:sp modelId="{F0D1B50E-0F5B-4700-AE69-B31DA602A441}">
      <dsp:nvSpPr>
        <dsp:cNvPr id="0" name=""/>
        <dsp:cNvSpPr/>
      </dsp:nvSpPr>
      <dsp:spPr>
        <a:xfrm rot="5400000">
          <a:off x="2442800" y="3168388"/>
          <a:ext cx="1290928" cy="146967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6B9FA4">
            <a:alpha val="55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891FF4-C8B3-49F5-9D56-BB0EDD6432FC}">
      <dsp:nvSpPr>
        <dsp:cNvPr id="0" name=""/>
        <dsp:cNvSpPr/>
      </dsp:nvSpPr>
      <dsp:spPr>
        <a:xfrm>
          <a:off x="2100782" y="1737369"/>
          <a:ext cx="2173162" cy="1521143"/>
        </a:xfrm>
        <a:prstGeom prst="roundRect">
          <a:avLst>
            <a:gd name="adj" fmla="val 16670"/>
          </a:avLst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Muli" panose="020B0604020202020204" charset="0"/>
            </a:rPr>
            <a:t>Map to academic standards</a:t>
          </a:r>
        </a:p>
      </dsp:txBody>
      <dsp:txXfrm>
        <a:off x="2175051" y="1811638"/>
        <a:ext cx="2024624" cy="1372605"/>
      </dsp:txXfrm>
    </dsp:sp>
    <dsp:sp modelId="{274D5F44-D7A1-400B-A0DE-3F65775305B0}">
      <dsp:nvSpPr>
        <dsp:cNvPr id="0" name=""/>
        <dsp:cNvSpPr/>
      </dsp:nvSpPr>
      <dsp:spPr>
        <a:xfrm>
          <a:off x="4330719" y="1835473"/>
          <a:ext cx="2410910" cy="13889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baseline="0" dirty="0">
              <a:solidFill>
                <a:srgbClr val="111111"/>
              </a:solidFill>
              <a:latin typeface="Muli" panose="020B0604020202020204" charset="0"/>
            </a:rPr>
            <a:t>NBEA – National Business Educators Association Standards – Level 4 (2012)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baseline="0" dirty="0">
              <a:solidFill>
                <a:srgbClr val="111111"/>
              </a:solidFill>
              <a:latin typeface="Muli" panose="020B0604020202020204" charset="0"/>
            </a:rPr>
            <a:t>Created framework for where different skill sets fit within curriculum functional areas (e.g. accounting, marketing, etc.)</a:t>
          </a:r>
        </a:p>
      </dsp:txBody>
      <dsp:txXfrm>
        <a:off x="4330719" y="1835473"/>
        <a:ext cx="2410910" cy="1388952"/>
      </dsp:txXfrm>
    </dsp:sp>
    <dsp:sp modelId="{AEE6D030-5D48-48A7-9170-A773F2E6F4FD}">
      <dsp:nvSpPr>
        <dsp:cNvPr id="0" name=""/>
        <dsp:cNvSpPr/>
      </dsp:nvSpPr>
      <dsp:spPr>
        <a:xfrm>
          <a:off x="3902565" y="3446115"/>
          <a:ext cx="2173162" cy="1521143"/>
        </a:xfrm>
        <a:prstGeom prst="roundRect">
          <a:avLst>
            <a:gd name="adj" fmla="val 16670"/>
          </a:avLst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Muli" panose="020B0604020202020204" charset="0"/>
            </a:rPr>
            <a:t>Map to institutional curriculum</a:t>
          </a:r>
        </a:p>
      </dsp:txBody>
      <dsp:txXfrm>
        <a:off x="3976834" y="3520384"/>
        <a:ext cx="2024624" cy="1372605"/>
      </dsp:txXfrm>
    </dsp:sp>
    <dsp:sp modelId="{38C29228-D510-4B6B-8DA2-60BF4CDBA152}">
      <dsp:nvSpPr>
        <dsp:cNvPr id="0" name=""/>
        <dsp:cNvSpPr/>
      </dsp:nvSpPr>
      <dsp:spPr>
        <a:xfrm>
          <a:off x="6075728" y="3591191"/>
          <a:ext cx="1580551" cy="12294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baseline="0" dirty="0">
              <a:solidFill>
                <a:srgbClr val="111111"/>
              </a:solidFill>
              <a:latin typeface="Muli" panose="020B0604020202020204" charset="0"/>
            </a:rPr>
            <a:t>Examine Syllabi, Course Work, Institutional Student Learning Outcomes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baseline="0" dirty="0">
              <a:solidFill>
                <a:srgbClr val="111111"/>
              </a:solidFill>
              <a:latin typeface="Muli" panose="020B0604020202020204" charset="0"/>
            </a:rPr>
            <a:t>Create plan to integrate</a:t>
          </a:r>
        </a:p>
      </dsp:txBody>
      <dsp:txXfrm>
        <a:off x="6075728" y="3591191"/>
        <a:ext cx="1580551" cy="12294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2E73A-92D6-43BE-B595-A6776429FEC3}">
      <dsp:nvSpPr>
        <dsp:cNvPr id="0" name=""/>
        <dsp:cNvSpPr/>
      </dsp:nvSpPr>
      <dsp:spPr>
        <a:xfrm>
          <a:off x="4561" y="1310"/>
          <a:ext cx="1371864" cy="1352579"/>
        </a:xfrm>
        <a:prstGeom prst="ellipse">
          <a:avLst/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Muli" panose="020B0604020202020204" charset="0"/>
            </a:rPr>
            <a:t>Needs analysis</a:t>
          </a:r>
        </a:p>
      </dsp:txBody>
      <dsp:txXfrm>
        <a:off x="205466" y="199391"/>
        <a:ext cx="970054" cy="956417"/>
      </dsp:txXfrm>
    </dsp:sp>
    <dsp:sp modelId="{8E76CC1C-9078-4FF1-9CB6-F3D1F46551EA}">
      <dsp:nvSpPr>
        <dsp:cNvPr id="0" name=""/>
        <dsp:cNvSpPr/>
      </dsp:nvSpPr>
      <dsp:spPr>
        <a:xfrm>
          <a:off x="410725" y="1432225"/>
          <a:ext cx="559535" cy="559535"/>
        </a:xfrm>
        <a:prstGeom prst="mathPlus">
          <a:avLst/>
        </a:prstGeom>
        <a:solidFill>
          <a:srgbClr val="6B9FA4">
            <a:alpha val="55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84891" y="1646191"/>
        <a:ext cx="411203" cy="131603"/>
      </dsp:txXfrm>
    </dsp:sp>
    <dsp:sp modelId="{BCAA6710-29EB-40D3-8E21-C683176946B1}">
      <dsp:nvSpPr>
        <dsp:cNvPr id="0" name=""/>
        <dsp:cNvSpPr/>
      </dsp:nvSpPr>
      <dsp:spPr>
        <a:xfrm>
          <a:off x="191" y="2070095"/>
          <a:ext cx="1380604" cy="1377913"/>
        </a:xfrm>
        <a:prstGeom prst="ellipse">
          <a:avLst/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latin typeface="Muli" panose="020B0604020202020204" charset="0"/>
            </a:rPr>
            <a:t>Curriculum Map</a:t>
          </a:r>
        </a:p>
      </dsp:txBody>
      <dsp:txXfrm>
        <a:off x="202376" y="2271886"/>
        <a:ext cx="976234" cy="974331"/>
      </dsp:txXfrm>
    </dsp:sp>
    <dsp:sp modelId="{06AB8987-E057-4929-BF71-468D9B6B65EB}">
      <dsp:nvSpPr>
        <dsp:cNvPr id="0" name=""/>
        <dsp:cNvSpPr/>
      </dsp:nvSpPr>
      <dsp:spPr>
        <a:xfrm rot="21549241">
          <a:off x="1520742" y="1530772"/>
          <a:ext cx="296753" cy="358874"/>
        </a:xfrm>
        <a:prstGeom prst="rightArrow">
          <a:avLst>
            <a:gd name="adj1" fmla="val 60000"/>
            <a:gd name="adj2" fmla="val 50000"/>
          </a:avLst>
        </a:prstGeom>
        <a:solidFill>
          <a:srgbClr val="6B9FA4">
            <a:alpha val="55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520747" y="1603204"/>
        <a:ext cx="207727" cy="215324"/>
      </dsp:txXfrm>
    </dsp:sp>
    <dsp:sp modelId="{D2985112-0352-4359-BCFE-B52792537038}">
      <dsp:nvSpPr>
        <dsp:cNvPr id="0" name=""/>
        <dsp:cNvSpPr/>
      </dsp:nvSpPr>
      <dsp:spPr>
        <a:xfrm>
          <a:off x="1940541" y="727240"/>
          <a:ext cx="1929431" cy="1929431"/>
        </a:xfrm>
        <a:prstGeom prst="ellipse">
          <a:avLst/>
        </a:prstGeom>
        <a:solidFill>
          <a:srgbClr val="6B9F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>
              <a:latin typeface="Muli" panose="020B0604020202020204" charset="0"/>
            </a:rPr>
            <a:t>Context</a:t>
          </a:r>
        </a:p>
      </dsp:txBody>
      <dsp:txXfrm>
        <a:off x="2223100" y="1009799"/>
        <a:ext cx="1364313" cy="1364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5423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5497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0840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Public Health has tremendous diversity of research methods, data, and infrastructure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6733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7055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Robin templat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 descr="sheet2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632275"/>
            <a:ext cx="3547800" cy="1546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1pPr>
            <a:lvl2pPr lvl="1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2pPr>
            <a:lvl3pPr lvl="2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3pPr>
            <a:lvl4pPr lvl="3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4pPr>
            <a:lvl5pPr lvl="4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5pPr>
            <a:lvl6pPr lvl="5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6pPr>
            <a:lvl7pPr lvl="6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7pPr>
            <a:lvl8pPr lvl="7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8pPr>
            <a:lvl9pPr lvl="8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Shape 26" descr="sheet1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37325" y="1339875"/>
            <a:ext cx="7642800" cy="4852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 descr="sheet1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800750" y="1308175"/>
            <a:ext cx="3660899" cy="5026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682228" y="1308175"/>
            <a:ext cx="3660899" cy="5026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Shape 35" descr="sheet1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50125" y="1260600"/>
            <a:ext cx="2507399" cy="489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000"/>
            </a:lvl2pPr>
            <a:lvl3pPr lvl="2" rtl="0">
              <a:spcBef>
                <a:spcPts val="0"/>
              </a:spcBef>
              <a:buSzPct val="100000"/>
              <a:defRPr sz="2000"/>
            </a:lvl3pPr>
            <a:lvl4pPr lvl="3" rtl="0">
              <a:spcBef>
                <a:spcPts val="0"/>
              </a:spcBef>
              <a:buSzPct val="100000"/>
              <a:defRPr sz="2000"/>
            </a:lvl4pPr>
            <a:lvl5pPr lvl="4" rtl="0">
              <a:spcBef>
                <a:spcPts val="0"/>
              </a:spcBef>
              <a:buSzPct val="100000"/>
              <a:defRPr sz="2000"/>
            </a:lvl5pPr>
            <a:lvl6pPr lvl="5" rtl="0">
              <a:spcBef>
                <a:spcPts val="0"/>
              </a:spcBef>
              <a:buSzPct val="100000"/>
              <a:defRPr sz="2000"/>
            </a:lvl6pPr>
            <a:lvl7pPr lvl="6" rtl="0">
              <a:spcBef>
                <a:spcPts val="0"/>
              </a:spcBef>
              <a:buSzPct val="100000"/>
              <a:defRPr sz="2000"/>
            </a:lvl7pPr>
            <a:lvl8pPr lvl="7" rtl="0">
              <a:spcBef>
                <a:spcPts val="0"/>
              </a:spcBef>
              <a:buSzPct val="100000"/>
              <a:defRPr sz="2000"/>
            </a:lvl8pPr>
            <a:lvl9pPr lvl="8" rtl="0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286148" y="1260600"/>
            <a:ext cx="2507399" cy="489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000"/>
            </a:lvl2pPr>
            <a:lvl3pPr lvl="2" rtl="0">
              <a:spcBef>
                <a:spcPts val="0"/>
              </a:spcBef>
              <a:buSzPct val="100000"/>
              <a:defRPr sz="2000"/>
            </a:lvl3pPr>
            <a:lvl4pPr lvl="3" rtl="0">
              <a:spcBef>
                <a:spcPts val="0"/>
              </a:spcBef>
              <a:buSzPct val="100000"/>
              <a:defRPr sz="2000"/>
            </a:lvl4pPr>
            <a:lvl5pPr lvl="4" rtl="0">
              <a:spcBef>
                <a:spcPts val="0"/>
              </a:spcBef>
              <a:buSzPct val="100000"/>
              <a:defRPr sz="2000"/>
            </a:lvl5pPr>
            <a:lvl6pPr lvl="5" rtl="0">
              <a:spcBef>
                <a:spcPts val="0"/>
              </a:spcBef>
              <a:buSzPct val="100000"/>
              <a:defRPr sz="2000"/>
            </a:lvl6pPr>
            <a:lvl7pPr lvl="6" rtl="0">
              <a:spcBef>
                <a:spcPts val="0"/>
              </a:spcBef>
              <a:buSzPct val="100000"/>
              <a:defRPr sz="2000"/>
            </a:lvl7pPr>
            <a:lvl8pPr lvl="7" rtl="0">
              <a:spcBef>
                <a:spcPts val="0"/>
              </a:spcBef>
              <a:buSzPct val="100000"/>
              <a:defRPr sz="2000"/>
            </a:lvl8pPr>
            <a:lvl9pPr lvl="8" rtl="0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5922173" y="1260600"/>
            <a:ext cx="2507399" cy="489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000"/>
            </a:lvl2pPr>
            <a:lvl3pPr lvl="2" rtl="0">
              <a:spcBef>
                <a:spcPts val="0"/>
              </a:spcBef>
              <a:buSzPct val="100000"/>
              <a:defRPr sz="2000"/>
            </a:lvl3pPr>
            <a:lvl4pPr lvl="3" rtl="0">
              <a:spcBef>
                <a:spcPts val="0"/>
              </a:spcBef>
              <a:buSzPct val="100000"/>
              <a:defRPr sz="2000"/>
            </a:lvl4pPr>
            <a:lvl5pPr lvl="4" rtl="0">
              <a:spcBef>
                <a:spcPts val="0"/>
              </a:spcBef>
              <a:buSzPct val="100000"/>
              <a:defRPr sz="2000"/>
            </a:lvl5pPr>
            <a:lvl6pPr lvl="5" rtl="0">
              <a:spcBef>
                <a:spcPts val="0"/>
              </a:spcBef>
              <a:buSzPct val="100000"/>
              <a:defRPr sz="2000"/>
            </a:lvl6pPr>
            <a:lvl7pPr lvl="6" rtl="0">
              <a:spcBef>
                <a:spcPts val="0"/>
              </a:spcBef>
              <a:buSzPct val="100000"/>
              <a:defRPr sz="2000"/>
            </a:lvl7pPr>
            <a:lvl8pPr lvl="7" rtl="0">
              <a:spcBef>
                <a:spcPts val="0"/>
              </a:spcBef>
              <a:buSzPct val="100000"/>
              <a:defRPr sz="2000"/>
            </a:lvl8pPr>
            <a:lvl9pPr lvl="8" rtl="0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Shape 41" descr="sheet1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 descr="sheet4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2" descr="sheet3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685800" y="3638224"/>
            <a:ext cx="7772400" cy="87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1pPr>
            <a:lvl2pPr lvl="1" rt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2pPr>
            <a:lvl3pPr lvl="2" rt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3pPr>
            <a:lvl4pPr lvl="3" rt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4pPr>
            <a:lvl5pPr lvl="4" rt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5pPr>
            <a:lvl6pPr lvl="5" rt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6pPr>
            <a:lvl7pPr lvl="6" rt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7pPr>
            <a:lvl8pPr lvl="7" rt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8pPr>
            <a:lvl9pPr lvl="8" rtl="0">
              <a:spcBef>
                <a:spcPts val="0"/>
              </a:spcBef>
              <a:buClr>
                <a:srgbClr val="111111"/>
              </a:buClr>
              <a:buSzPct val="100000"/>
              <a:defRPr sz="4000">
                <a:solidFill>
                  <a:srgbClr val="11111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685800" y="43232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6B9FA4"/>
              </a:buClr>
              <a:buSzPct val="100000"/>
              <a:buFont typeface="Montserrat"/>
              <a:buNone/>
              <a:defRPr sz="2200">
                <a:solidFill>
                  <a:srgbClr val="6B9FA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buClr>
                <a:srgbClr val="6B9FA4"/>
              </a:buClr>
              <a:buSzPct val="100000"/>
              <a:buFont typeface="Montserrat"/>
              <a:buNone/>
              <a:defRPr sz="2200">
                <a:solidFill>
                  <a:srgbClr val="6B9FA4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buClr>
                <a:srgbClr val="6B9FA4"/>
              </a:buClr>
              <a:buSzPct val="100000"/>
              <a:buFont typeface="Montserrat"/>
              <a:buNone/>
              <a:defRPr sz="2200">
                <a:solidFill>
                  <a:srgbClr val="6B9FA4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buClr>
                <a:srgbClr val="6B9FA4"/>
              </a:buClr>
              <a:buSzPct val="100000"/>
              <a:buFont typeface="Montserrat"/>
              <a:buNone/>
              <a:defRPr sz="2200">
                <a:solidFill>
                  <a:srgbClr val="6B9FA4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buClr>
                <a:srgbClr val="6B9FA4"/>
              </a:buClr>
              <a:buSzPct val="100000"/>
              <a:buFont typeface="Montserrat"/>
              <a:buNone/>
              <a:defRPr sz="2200">
                <a:solidFill>
                  <a:srgbClr val="6B9FA4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buClr>
                <a:srgbClr val="6B9FA4"/>
              </a:buClr>
              <a:buSzPct val="100000"/>
              <a:buFont typeface="Montserrat"/>
              <a:buNone/>
              <a:defRPr sz="2200">
                <a:solidFill>
                  <a:srgbClr val="6B9FA4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buClr>
                <a:srgbClr val="6B9FA4"/>
              </a:buClr>
              <a:buSzPct val="100000"/>
              <a:buFont typeface="Montserrat"/>
              <a:buNone/>
              <a:defRPr sz="2200">
                <a:solidFill>
                  <a:srgbClr val="6B9FA4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buClr>
                <a:srgbClr val="6B9FA4"/>
              </a:buClr>
              <a:buSzPct val="100000"/>
              <a:buFont typeface="Montserrat"/>
              <a:buNone/>
              <a:defRPr sz="2200">
                <a:solidFill>
                  <a:srgbClr val="6B9FA4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buClr>
                <a:srgbClr val="6B9FA4"/>
              </a:buClr>
              <a:buSzPct val="100000"/>
              <a:buFont typeface="Montserrat"/>
              <a:buNone/>
              <a:defRPr sz="2200">
                <a:solidFill>
                  <a:srgbClr val="6B9FA4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526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9FA4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buFont typeface="Montserrat"/>
              <a:buNone/>
              <a:defRPr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737325" y="1339875"/>
            <a:ext cx="7642800" cy="485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D9D9D9"/>
              </a:buClr>
              <a:buSzPct val="100000"/>
              <a:buFont typeface="Muli"/>
              <a:buChar char="￭"/>
              <a:defRPr sz="3000">
                <a:solidFill>
                  <a:srgbClr val="11111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>
              <a:spcBef>
                <a:spcPts val="480"/>
              </a:spcBef>
              <a:buClr>
                <a:srgbClr val="D9D9D9"/>
              </a:buClr>
              <a:buSzPct val="100000"/>
              <a:buFont typeface="Muli"/>
              <a:buChar char="￭"/>
              <a:defRPr sz="2400">
                <a:solidFill>
                  <a:srgbClr val="11111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>
              <a:spcBef>
                <a:spcPts val="480"/>
              </a:spcBef>
              <a:buClr>
                <a:srgbClr val="D9D9D9"/>
              </a:buClr>
              <a:buSzPct val="100000"/>
              <a:buFont typeface="Muli"/>
              <a:buChar char="￭"/>
              <a:defRPr sz="2400">
                <a:solidFill>
                  <a:srgbClr val="11111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>
              <a:spcBef>
                <a:spcPts val="360"/>
              </a:spcBef>
              <a:buClr>
                <a:srgbClr val="111111"/>
              </a:buClr>
              <a:buSzPct val="100000"/>
              <a:buFont typeface="Muli"/>
              <a:buChar char="❏"/>
              <a:defRPr sz="1800">
                <a:solidFill>
                  <a:srgbClr val="11111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>
              <a:spcBef>
                <a:spcPts val="360"/>
              </a:spcBef>
              <a:buClr>
                <a:srgbClr val="111111"/>
              </a:buClr>
              <a:buSzPct val="100000"/>
              <a:buFont typeface="Muli"/>
              <a:buChar char="❏"/>
              <a:defRPr sz="1800">
                <a:solidFill>
                  <a:srgbClr val="11111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>
              <a:spcBef>
                <a:spcPts val="360"/>
              </a:spcBef>
              <a:buClr>
                <a:srgbClr val="111111"/>
              </a:buClr>
              <a:buSzPct val="100000"/>
              <a:buFont typeface="Muli"/>
              <a:buChar char="❏"/>
              <a:defRPr sz="1800">
                <a:solidFill>
                  <a:srgbClr val="11111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>
              <a:spcBef>
                <a:spcPts val="360"/>
              </a:spcBef>
              <a:buClr>
                <a:srgbClr val="111111"/>
              </a:buClr>
              <a:buSzPct val="100000"/>
              <a:buFont typeface="Muli"/>
              <a:buChar char="❏"/>
              <a:defRPr sz="1800">
                <a:solidFill>
                  <a:srgbClr val="11111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>
              <a:spcBef>
                <a:spcPts val="360"/>
              </a:spcBef>
              <a:buClr>
                <a:srgbClr val="111111"/>
              </a:buClr>
              <a:buSzPct val="100000"/>
              <a:buFont typeface="Muli"/>
              <a:buChar char="❏"/>
              <a:defRPr sz="1800">
                <a:solidFill>
                  <a:srgbClr val="11111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>
              <a:spcBef>
                <a:spcPts val="360"/>
              </a:spcBef>
              <a:buClr>
                <a:srgbClr val="111111"/>
              </a:buClr>
              <a:buSzPct val="100000"/>
              <a:buFont typeface="Muli"/>
              <a:buChar char="❏"/>
              <a:defRPr sz="1800">
                <a:solidFill>
                  <a:srgbClr val="11111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6" r:id="rId5"/>
    <p:sldLayoutId id="2147483658" r:id="rId6"/>
    <p:sldLayoutId id="2147483661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805/1082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805/10823" TargetMode="External"/><Relationship Id="rId2" Type="http://schemas.openxmlformats.org/officeDocument/2006/relationships/hyperlink" Target="http://hdl.handle.net/1805/1082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dl.handle.net/1805/1141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robin-free-presentation-template/312" TargetMode="External"/><Relationship Id="rId7" Type="http://schemas.openxmlformats.org/officeDocument/2006/relationships/hyperlink" Target="https://thenounproject.com/search/?q=box+plot&amp;i=63593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nounproject.com/search/?q=population&amp;i=23892" TargetMode="External"/><Relationship Id="rId5" Type="http://schemas.openxmlformats.org/officeDocument/2006/relationships/hyperlink" Target="https://thenounproject.com/search/?q=policy&amp;i=901629" TargetMode="External"/><Relationship Id="rId4" Type="http://schemas.openxmlformats.org/officeDocument/2006/relationships/hyperlink" Target="https://thenounproject.com/search/?q=decision+making&amp;i=59469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rcid.org/0000-0002-6283-7143" TargetMode="External"/><Relationship Id="rId2" Type="http://schemas.openxmlformats.org/officeDocument/2006/relationships/hyperlink" Target="mailto:macyk@iupui.edu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orcid.org/0000-0003-4290-6997" TargetMode="External"/><Relationship Id="rId5" Type="http://schemas.openxmlformats.org/officeDocument/2006/relationships/hyperlink" Target="https://coateshl.wordpress.com/" TargetMode="External"/><Relationship Id="rId4" Type="http://schemas.openxmlformats.org/officeDocument/2006/relationships/hyperlink" Target="http://ulib.iupui.edu/digitalscholarshi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://hdl.handle.net/1805/10823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7000" r="-67000"/>
          </a:stretch>
        </a:blip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ctrTitle"/>
          </p:nvPr>
        </p:nvSpPr>
        <p:spPr>
          <a:xfrm>
            <a:off x="685800" y="632275"/>
            <a:ext cx="3547800" cy="459914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Curriculum mapping: Creating options for integrating DIL into a degree program</a:t>
            </a:r>
            <a:endParaRPr lang="en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Before curriculum mapping</a:t>
            </a:r>
            <a:endParaRPr lang="en" dirty="0"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737325" y="1339875"/>
            <a:ext cx="7642800" cy="485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800" dirty="0"/>
              <a:t>One-shot sessions</a:t>
            </a:r>
          </a:p>
          <a:p>
            <a:pPr lvl="0" rtl="0">
              <a:spcBef>
                <a:spcPts val="0"/>
              </a:spcBef>
              <a:buNone/>
            </a:pPr>
            <a:endParaRPr lang="en-US" sz="2800" dirty="0"/>
          </a:p>
          <a:p>
            <a:pPr marL="457200" indent="-457200">
              <a:spcBef>
                <a:spcPts val="1200"/>
              </a:spcBef>
            </a:pPr>
            <a:r>
              <a:rPr lang="en-US" sz="2400" dirty="0"/>
              <a:t>Setting: Doctoral seminar classes, mostly in Public Health and Informatics</a:t>
            </a:r>
          </a:p>
          <a:p>
            <a:pPr marL="457200" indent="-457200">
              <a:spcBef>
                <a:spcPts val="1200"/>
              </a:spcBef>
            </a:pPr>
            <a:r>
              <a:rPr lang="en-US" sz="2400" dirty="0"/>
              <a:t>Content: Open Access, good data practices, data sharing, data sources &amp; citation</a:t>
            </a:r>
          </a:p>
          <a:p>
            <a:pPr marL="457200" indent="-457200">
              <a:spcBef>
                <a:spcPts val="1200"/>
              </a:spcBef>
            </a:pPr>
            <a:r>
              <a:rPr lang="en-US" sz="2400" dirty="0"/>
              <a:t>Drawbacks: mostly discussion, not tailored to discipline or field, not linked to an immediate assignment or project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847625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Public Health</a:t>
            </a:r>
            <a:endParaRPr lang="en" dirty="0"/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1787518" y="1629711"/>
            <a:ext cx="1959967" cy="5256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b="1" dirty="0"/>
              <a:t>Biostatistics</a:t>
            </a:r>
            <a:endParaRPr lang="en" b="1" dirty="0"/>
          </a:p>
        </p:txBody>
      </p:sp>
      <p:sp>
        <p:nvSpPr>
          <p:cNvPr id="185" name="Shape 185"/>
          <p:cNvSpPr txBox="1">
            <a:spLocks noGrp="1"/>
          </p:cNvSpPr>
          <p:nvPr>
            <p:ph type="body" idx="2"/>
          </p:nvPr>
        </p:nvSpPr>
        <p:spPr>
          <a:xfrm>
            <a:off x="3283376" y="3192346"/>
            <a:ext cx="3989784" cy="50591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b="1" dirty="0"/>
              <a:t>Environmental Health</a:t>
            </a:r>
            <a:endParaRPr lang="en" sz="2400" b="1" dirty="0"/>
          </a:p>
        </p:txBody>
      </p:sp>
      <p:sp>
        <p:nvSpPr>
          <p:cNvPr id="186" name="Shape 186"/>
          <p:cNvSpPr txBox="1">
            <a:spLocks noGrp="1"/>
          </p:cNvSpPr>
          <p:nvPr>
            <p:ph type="body" idx="3"/>
          </p:nvPr>
        </p:nvSpPr>
        <p:spPr>
          <a:xfrm>
            <a:off x="5570374" y="1592477"/>
            <a:ext cx="2186259" cy="51300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b="1" dirty="0"/>
              <a:t>Epidemiology</a:t>
            </a:r>
            <a:endParaRPr lang="en" b="1" dirty="0"/>
          </a:p>
          <a:p>
            <a:pPr lvl="0" rtl="0">
              <a:spcBef>
                <a:spcPts val="0"/>
              </a:spcBef>
              <a:buNone/>
            </a:pPr>
            <a:endParaRPr sz="1200" dirty="0"/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1780973" y="4836165"/>
            <a:ext cx="2493955" cy="80709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b="1" dirty="0"/>
              <a:t>Health Policy &amp; Management</a:t>
            </a:r>
            <a:endParaRPr lang="en" sz="2400" b="1" dirty="0"/>
          </a:p>
        </p:txBody>
      </p:sp>
      <p:sp>
        <p:nvSpPr>
          <p:cNvPr id="188" name="Shape 188"/>
          <p:cNvSpPr txBox="1">
            <a:spLocks noGrp="1"/>
          </p:cNvSpPr>
          <p:nvPr>
            <p:ph type="body" idx="2"/>
          </p:nvPr>
        </p:nvSpPr>
        <p:spPr>
          <a:xfrm>
            <a:off x="5841204" y="4627031"/>
            <a:ext cx="1904919" cy="122536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 b="1" dirty="0"/>
              <a:t>Social &amp; Behavioral Sciences</a:t>
            </a:r>
          </a:p>
        </p:txBody>
      </p:sp>
      <p:grpSp>
        <p:nvGrpSpPr>
          <p:cNvPr id="33" name="Shape 190"/>
          <p:cNvGrpSpPr/>
          <p:nvPr/>
        </p:nvGrpSpPr>
        <p:grpSpPr>
          <a:xfrm>
            <a:off x="2610877" y="3200400"/>
            <a:ext cx="457201" cy="457200"/>
            <a:chOff x="611169" y="2326919"/>
            <a:chExt cx="362697" cy="389578"/>
          </a:xfrm>
        </p:grpSpPr>
        <p:sp>
          <p:nvSpPr>
            <p:cNvPr id="34" name="Shape 191"/>
            <p:cNvSpPr/>
            <p:nvPr/>
          </p:nvSpPr>
          <p:spPr>
            <a:xfrm>
              <a:off x="611169" y="2326919"/>
              <a:ext cx="362697" cy="389578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192"/>
            <p:cNvSpPr/>
            <p:nvPr/>
          </p:nvSpPr>
          <p:spPr>
            <a:xfrm>
              <a:off x="794942" y="2500918"/>
              <a:ext cx="24449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193"/>
            <p:cNvSpPr/>
            <p:nvPr/>
          </p:nvSpPr>
          <p:spPr>
            <a:xfrm>
              <a:off x="754641" y="2381264"/>
              <a:ext cx="75749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194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8504" t="2041" r="8639" b="16190"/>
          <a:stretch/>
        </p:blipFill>
        <p:spPr>
          <a:xfrm>
            <a:off x="1244327" y="1663946"/>
            <a:ext cx="463286" cy="457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5646" r="5646" b="12925"/>
          <a:stretch/>
        </p:blipFill>
        <p:spPr>
          <a:xfrm>
            <a:off x="5011460" y="1620380"/>
            <a:ext cx="465773" cy="457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5872" r="6658" b="13848"/>
          <a:stretch/>
        </p:blipFill>
        <p:spPr>
          <a:xfrm>
            <a:off x="1193797" y="5014557"/>
            <a:ext cx="457200" cy="4503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10076" t="1393" r="9664" b="15888"/>
          <a:stretch/>
        </p:blipFill>
        <p:spPr>
          <a:xfrm>
            <a:off x="5219934" y="5004110"/>
            <a:ext cx="457200" cy="47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04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Mapping: National &amp; Local Standards</a:t>
            </a:r>
            <a:endParaRPr lang="en" dirty="0"/>
          </a:p>
        </p:txBody>
      </p:sp>
      <p:grpSp>
        <p:nvGrpSpPr>
          <p:cNvPr id="7" name="Group 6"/>
          <p:cNvGrpSpPr/>
          <p:nvPr/>
        </p:nvGrpSpPr>
        <p:grpSpPr>
          <a:xfrm>
            <a:off x="535039" y="1576552"/>
            <a:ext cx="8073922" cy="2197728"/>
            <a:chOff x="546539" y="1576552"/>
            <a:chExt cx="8073922" cy="2197728"/>
          </a:xfrm>
        </p:grpSpPr>
        <p:sp>
          <p:nvSpPr>
            <p:cNvPr id="176" name="Shape 176"/>
            <p:cNvSpPr/>
            <p:nvPr/>
          </p:nvSpPr>
          <p:spPr>
            <a:xfrm>
              <a:off x="546539" y="1576552"/>
              <a:ext cx="2571525" cy="2197728"/>
            </a:xfrm>
            <a:prstGeom prst="homePlate">
              <a:avLst>
                <a:gd name="adj" fmla="val 30129"/>
              </a:avLst>
            </a:prstGeom>
            <a:solidFill>
              <a:srgbClr val="111111">
                <a:alpha val="6920"/>
              </a:srgbClr>
            </a:solidFill>
            <a:ln w="38100" cap="flat" cmpd="sng">
              <a:solidFill>
                <a:srgbClr val="11111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US" sz="1600" b="1" dirty="0" err="1">
                  <a:latin typeface="Muli"/>
                  <a:ea typeface="Muli"/>
                  <a:cs typeface="Muli"/>
                  <a:sym typeface="Muli"/>
                </a:rPr>
                <a:t>Calzada</a:t>
              </a:r>
              <a:r>
                <a:rPr lang="en-US" sz="1600" b="1" dirty="0">
                  <a:latin typeface="Muli"/>
                  <a:ea typeface="Muli"/>
                  <a:cs typeface="Muli"/>
                  <a:sym typeface="Muli"/>
                </a:rPr>
                <a:t> Prado &amp; </a:t>
              </a:r>
              <a:r>
                <a:rPr lang="en-US" sz="1600" b="1" dirty="0" err="1">
                  <a:latin typeface="Muli"/>
                  <a:ea typeface="Muli"/>
                  <a:cs typeface="Muli"/>
                  <a:sym typeface="Muli"/>
                </a:rPr>
                <a:t>Marzal</a:t>
              </a:r>
              <a:r>
                <a:rPr lang="en-US" sz="1600" b="1" dirty="0">
                  <a:latin typeface="Muli"/>
                  <a:ea typeface="Muli"/>
                  <a:cs typeface="Muli"/>
                  <a:sym typeface="Muli"/>
                </a:rPr>
                <a:t> Data Information Literacy Competencies</a:t>
              </a:r>
              <a:endParaRPr lang="en" sz="1600" b="1" dirty="0">
                <a:latin typeface="Muli"/>
                <a:ea typeface="Muli"/>
                <a:cs typeface="Muli"/>
                <a:sym typeface="Muli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2671957" y="1576552"/>
              <a:ext cx="3370417" cy="2197728"/>
            </a:xfrm>
            <a:prstGeom prst="chevron">
              <a:avLst>
                <a:gd name="adj" fmla="val 29853"/>
              </a:avLst>
            </a:prstGeom>
            <a:solidFill>
              <a:srgbClr val="111111">
                <a:alpha val="6920"/>
              </a:srgbClr>
            </a:solidFill>
            <a:ln w="38100" cap="flat" cmpd="sng">
              <a:solidFill>
                <a:srgbClr val="11111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/>
              <a:r>
                <a:rPr lang="en-US" sz="1600" b="1" dirty="0">
                  <a:latin typeface="Muli"/>
                  <a:ea typeface="Muli"/>
                  <a:cs typeface="Muli"/>
                  <a:sym typeface="Muli"/>
                </a:rPr>
                <a:t>Council on Linkages between Academia and Public Health Practice (CLAPHP)</a:t>
              </a:r>
            </a:p>
            <a:p>
              <a:pPr lvl="0" algn="ctr"/>
              <a:r>
                <a:rPr lang="en-US" sz="1600" b="1" dirty="0">
                  <a:latin typeface="Muli"/>
                  <a:ea typeface="Muli"/>
                  <a:cs typeface="Muli"/>
                  <a:sym typeface="Muli"/>
                </a:rPr>
                <a:t>Core Competencies</a:t>
              </a:r>
              <a:endParaRPr lang="en" sz="1600" b="1" dirty="0">
                <a:latin typeface="Muli"/>
                <a:ea typeface="Muli"/>
                <a:cs typeface="Muli"/>
                <a:sym typeface="Muli"/>
              </a:endParaRPr>
            </a:p>
            <a:p>
              <a:pPr lvl="0" algn="ctr">
                <a:spcBef>
                  <a:spcPts val="0"/>
                </a:spcBef>
                <a:buNone/>
              </a:pPr>
              <a:endParaRPr lang="en" sz="1600" b="1" dirty="0">
                <a:latin typeface="Muli"/>
                <a:ea typeface="Muli"/>
                <a:cs typeface="Muli"/>
                <a:sym typeface="Muli"/>
              </a:endParaRPr>
            </a:p>
          </p:txBody>
        </p:sp>
        <p:sp>
          <p:nvSpPr>
            <p:cNvPr id="178" name="Shape 178"/>
            <p:cNvSpPr/>
            <p:nvPr/>
          </p:nvSpPr>
          <p:spPr>
            <a:xfrm>
              <a:off x="5596268" y="1576552"/>
              <a:ext cx="3024193" cy="2197728"/>
            </a:xfrm>
            <a:prstGeom prst="chevron">
              <a:avLst>
                <a:gd name="adj" fmla="val 29853"/>
              </a:avLst>
            </a:prstGeom>
            <a:solidFill>
              <a:srgbClr val="111111">
                <a:alpha val="6920"/>
              </a:srgbClr>
            </a:solidFill>
            <a:ln w="38100" cap="flat" cmpd="sng">
              <a:solidFill>
                <a:srgbClr val="11111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/>
              <a:r>
                <a:rPr lang="en-US" sz="1600" b="1" dirty="0">
                  <a:latin typeface="Muli"/>
                  <a:ea typeface="Muli"/>
                  <a:cs typeface="Muli"/>
                  <a:sym typeface="Muli"/>
                </a:rPr>
                <a:t>Richard M. Fairbanks School of Public Health – MPH Core Course Syllabi</a:t>
              </a:r>
              <a:endParaRPr lang="en" sz="1600" b="1" dirty="0">
                <a:latin typeface="Muli"/>
                <a:ea typeface="Muli"/>
                <a:cs typeface="Muli"/>
                <a:sym typeface="Muli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627984" y="5895262"/>
            <a:ext cx="41241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111111"/>
                </a:solidFill>
                <a:latin typeface="Muli" panose="00000500000000000000" pitchFamily="2" charset="0"/>
              </a:rPr>
              <a:t>Detailed curriculum map of DIL to public health standards: </a:t>
            </a:r>
            <a:r>
              <a:rPr lang="en-US" dirty="0">
                <a:latin typeface="Muli" panose="00000500000000000000" pitchFamily="2" charset="0"/>
                <a:hlinkClick r:id="rId3"/>
              </a:rPr>
              <a:t>http://hdl.handle.net/1805/10825</a:t>
            </a:r>
            <a:endParaRPr lang="en-US" dirty="0">
              <a:latin typeface="Muli" panose="000005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29223" y="4785709"/>
            <a:ext cx="6130212" cy="662474"/>
            <a:chOff x="1875453" y="4907903"/>
            <a:chExt cx="6130212" cy="662474"/>
          </a:xfrm>
        </p:grpSpPr>
        <p:sp>
          <p:nvSpPr>
            <p:cNvPr id="4" name="Rectangle 3"/>
            <p:cNvSpPr/>
            <p:nvPr/>
          </p:nvSpPr>
          <p:spPr>
            <a:xfrm>
              <a:off x="1875453" y="4907903"/>
              <a:ext cx="1688841" cy="66247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Analytical/ Assessment Skills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783563" y="4907903"/>
              <a:ext cx="1688841" cy="66247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Public Health Sciences Skills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691673" y="4907903"/>
              <a:ext cx="2313992" cy="66247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Policy Development/ Program Planning Skills</a:t>
              </a:r>
            </a:p>
          </p:txBody>
        </p:sp>
      </p:grpSp>
      <p:sp>
        <p:nvSpPr>
          <p:cNvPr id="6" name="Arrow: Down 5"/>
          <p:cNvSpPr/>
          <p:nvPr/>
        </p:nvSpPr>
        <p:spPr>
          <a:xfrm>
            <a:off x="4026007" y="3573517"/>
            <a:ext cx="1091987" cy="1033733"/>
          </a:xfrm>
          <a:prstGeom prst="down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40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Discussion: Options for integrating DIL</a:t>
            </a:r>
            <a:endParaRPr lang="en" dirty="0"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50125" y="1250301"/>
            <a:ext cx="2507399" cy="459999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200" b="1" dirty="0"/>
              <a:t>Modular</a:t>
            </a:r>
          </a:p>
          <a:p>
            <a:pPr lvl="0" rtl="0">
              <a:spcBef>
                <a:spcPts val="0"/>
              </a:spcBef>
              <a:buNone/>
            </a:pPr>
            <a:endParaRPr lang="en-US" dirty="0"/>
          </a:p>
          <a:p>
            <a:pPr lvl="0" rtl="0">
              <a:spcBef>
                <a:spcPts val="0"/>
              </a:spcBef>
              <a:buNone/>
            </a:pPr>
            <a:r>
              <a:rPr lang="en-US" dirty="0"/>
              <a:t>Develop brief videos, discussion guides, &amp; activities for instructors to implement as desired. Offer to support by leading discussions or assisting with assignment redesign and grading.</a:t>
            </a:r>
            <a:endParaRPr lang="en" dirty="0"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3221837" y="1250301"/>
            <a:ext cx="2636024" cy="459999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200" b="1" dirty="0"/>
              <a:t>Course Redesign</a:t>
            </a:r>
          </a:p>
          <a:p>
            <a:pPr lvl="0" rtl="0">
              <a:spcBef>
                <a:spcPts val="0"/>
              </a:spcBef>
              <a:buNone/>
            </a:pPr>
            <a:endParaRPr lang="en-US" sz="2400" dirty="0"/>
          </a:p>
          <a:p>
            <a:pPr>
              <a:buNone/>
            </a:pPr>
            <a:r>
              <a:rPr lang="en-US" dirty="0"/>
              <a:t>Collaborate with Environmental Health faculty to develop a Research Methods course that integrates scholarly communication and data management topics and is customized for their MPH students.</a:t>
            </a:r>
            <a:endParaRPr lang="en" dirty="0"/>
          </a:p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  <p:sp>
        <p:nvSpPr>
          <p:cNvPr id="115" name="Shape 115"/>
          <p:cNvSpPr txBox="1">
            <a:spLocks noGrp="1"/>
          </p:cNvSpPr>
          <p:nvPr>
            <p:ph type="body" idx="3"/>
          </p:nvPr>
        </p:nvSpPr>
        <p:spPr>
          <a:xfrm>
            <a:off x="5922174" y="1250301"/>
            <a:ext cx="2507399" cy="459999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200" b="1" dirty="0"/>
              <a:t>Core Integration</a:t>
            </a:r>
            <a:endParaRPr lang="en" sz="2200" b="1" dirty="0"/>
          </a:p>
          <a:p>
            <a:pPr lvl="0">
              <a:spcBef>
                <a:spcPts val="0"/>
              </a:spcBef>
              <a:buNone/>
            </a:pPr>
            <a:endParaRPr lang="en-US" dirty="0"/>
          </a:p>
          <a:p>
            <a:pPr lvl="0">
              <a:buNone/>
            </a:pPr>
            <a:r>
              <a:rPr lang="en-US" dirty="0"/>
              <a:t>Collaborate with School MPH Curriculum Committee to systematically integrate scholarly communication and data management topics into new core curriculum of 4 courses.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Where we stand now</a:t>
            </a:r>
            <a:endParaRPr lang="e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194" y="1198983"/>
            <a:ext cx="5958941" cy="39787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80194" y="5486400"/>
            <a:ext cx="5958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uli" panose="00000500000000000000" pitchFamily="2" charset="0"/>
              </a:rPr>
              <a:t>On hold, waiting for redesign of core…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6988" y="1849539"/>
            <a:ext cx="7651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1595" y="3107094"/>
            <a:ext cx="4840910" cy="3233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8" name="Shape 248"/>
          <p:cNvSpPr txBox="1">
            <a:spLocks noGrp="1"/>
          </p:cNvSpPr>
          <p:nvPr>
            <p:ph type="ctrTitle" idx="4294967295"/>
          </p:nvPr>
        </p:nvSpPr>
        <p:spPr>
          <a:xfrm>
            <a:off x="990600" y="570900"/>
            <a:ext cx="5422800" cy="2058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600">
                <a:solidFill>
                  <a:srgbClr val="111111"/>
                </a:solidFill>
              </a:rPr>
              <a:t>Thanks!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subTitle" idx="4294967295"/>
          </p:nvPr>
        </p:nvSpPr>
        <p:spPr>
          <a:xfrm>
            <a:off x="1066800" y="2170337"/>
            <a:ext cx="4863899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/>
              <a:t>Any questions?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4">
              <a:spcAft>
                <a:spcPts val="1200"/>
              </a:spcAft>
              <a:buNone/>
            </a:pPr>
            <a:r>
              <a:rPr lang="en-US" dirty="0" err="1"/>
              <a:t>Calzada</a:t>
            </a:r>
            <a:r>
              <a:rPr lang="en-US" dirty="0"/>
              <a:t> Prado, J and </a:t>
            </a:r>
            <a:r>
              <a:rPr lang="en-US" dirty="0" err="1"/>
              <a:t>Marzal</a:t>
            </a:r>
            <a:r>
              <a:rPr lang="en-US" dirty="0"/>
              <a:t>, MÁ (2013) Incorporating data literacy into information literacy programs: core competencies and contents. </a:t>
            </a:r>
            <a:r>
              <a:rPr lang="en-US" dirty="0" err="1"/>
              <a:t>Libri</a:t>
            </a:r>
            <a:r>
              <a:rPr lang="en-US" dirty="0"/>
              <a:t>: International Journal of Libraries &amp; Information Services 63(2): 123–134. </a:t>
            </a:r>
          </a:p>
          <a:p>
            <a:pPr lvl="4">
              <a:spcAft>
                <a:spcPts val="1200"/>
              </a:spcAft>
              <a:buNone/>
            </a:pPr>
            <a:r>
              <a:rPr lang="en-US" dirty="0"/>
              <a:t>Coates, H. L. (2016). Mapping data information literacy competencies to academic &amp; professional standards in public health. IUPUI University Library: Indianapolis, IN. </a:t>
            </a:r>
            <a:r>
              <a:rPr lang="en-US" dirty="0">
                <a:hlinkClick r:id="rId2"/>
              </a:rPr>
              <a:t>http://hdl.handle.net/1805/10825</a:t>
            </a:r>
            <a:endParaRPr lang="en-US" dirty="0"/>
          </a:p>
          <a:p>
            <a:pPr lvl="4">
              <a:spcAft>
                <a:spcPts val="1200"/>
              </a:spcAft>
              <a:buNone/>
            </a:pPr>
            <a:r>
              <a:rPr lang="en-US" dirty="0"/>
              <a:t>Macy, K. V. (2016). Mapping business education curriculum standards to data information literacy competencies. IUPUI University Library: Indianapolis, IN.  </a:t>
            </a:r>
            <a:r>
              <a:rPr lang="en-US" dirty="0">
                <a:hlinkClick r:id="rId3"/>
              </a:rPr>
              <a:t>http://hdl.handle.net/1805/10823</a:t>
            </a:r>
            <a:endParaRPr lang="en-US" dirty="0"/>
          </a:p>
          <a:p>
            <a:pPr lvl="4">
              <a:spcAft>
                <a:spcPts val="1200"/>
              </a:spcAft>
              <a:buNone/>
            </a:pPr>
            <a:r>
              <a:rPr lang="en-US" dirty="0"/>
              <a:t>Macy, KV, Coates, HL. Data information literacy instruction in Business and Public Health: Comparative case studies. IFLA Journal. October 27, 2016, DOI: 10.1177/0340035216673382 </a:t>
            </a:r>
            <a:r>
              <a:rPr lang="en-US" dirty="0">
                <a:hlinkClick r:id="rId4"/>
              </a:rPr>
              <a:t>http://hdl.handle.net/1805/11413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643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title"/>
          </p:nvPr>
        </p:nvSpPr>
        <p:spPr>
          <a:xfrm>
            <a:off x="285425" y="274650"/>
            <a:ext cx="8401200" cy="700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Design Credits</a:t>
            </a:r>
            <a:endParaRPr lang="en" dirty="0"/>
          </a:p>
        </p:txBody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737325" y="1339875"/>
            <a:ext cx="7642800" cy="485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buNone/>
            </a:pPr>
            <a:r>
              <a:rPr lang="en-US" sz="2000" dirty="0">
                <a:solidFill>
                  <a:srgbClr val="6B9FA4"/>
                </a:solidFill>
              </a:rPr>
              <a:t>Slide template: </a:t>
            </a:r>
            <a:r>
              <a:rPr lang="en-US" sz="2000" dirty="0">
                <a:solidFill>
                  <a:srgbClr val="6B9FA4"/>
                </a:solidFill>
                <a:hlinkClick r:id="rId3"/>
              </a:rPr>
              <a:t>http://www.slidescarnival.com/robin-free-presentation-template/312</a:t>
            </a:r>
            <a:endParaRPr lang="en-US" sz="2000" dirty="0">
              <a:solidFill>
                <a:srgbClr val="6B9FA4"/>
              </a:solidFill>
            </a:endParaRPr>
          </a:p>
          <a:p>
            <a:pPr lvl="0">
              <a:buNone/>
            </a:pPr>
            <a:endParaRPr lang="en" sz="2000" dirty="0">
              <a:solidFill>
                <a:srgbClr val="6B9FA4"/>
              </a:solidFill>
            </a:endParaRPr>
          </a:p>
          <a:p>
            <a:pPr lvl="0">
              <a:buNone/>
            </a:pPr>
            <a:r>
              <a:rPr lang="en" sz="2000" dirty="0">
                <a:solidFill>
                  <a:srgbClr val="6B9FA4"/>
                </a:solidFill>
              </a:rPr>
              <a:t>Images from the Noun Project</a:t>
            </a:r>
          </a:p>
          <a:p>
            <a:pPr marL="342900" indent="-342900"/>
            <a:r>
              <a:rPr lang="en-US" sz="2000" dirty="0">
                <a:solidFill>
                  <a:srgbClr val="6B9FA4"/>
                </a:solidFill>
              </a:rPr>
              <a:t>Behavior: </a:t>
            </a:r>
            <a:r>
              <a:rPr lang="en-US" sz="2000" dirty="0">
                <a:solidFill>
                  <a:srgbClr val="6B9FA4"/>
                </a:solidFill>
                <a:hlinkClick r:id="rId4"/>
              </a:rPr>
              <a:t>https://thenounproject.com/search/?q=decision+making&amp;i=594691</a:t>
            </a:r>
            <a:r>
              <a:rPr lang="en-US" sz="2000" dirty="0">
                <a:solidFill>
                  <a:srgbClr val="6B9FA4"/>
                </a:solidFill>
              </a:rPr>
              <a:t> </a:t>
            </a:r>
          </a:p>
          <a:p>
            <a:pPr marL="342900" indent="-342900"/>
            <a:r>
              <a:rPr lang="en-US" sz="2000" dirty="0">
                <a:solidFill>
                  <a:srgbClr val="6B9FA4"/>
                </a:solidFill>
              </a:rPr>
              <a:t>Policy: </a:t>
            </a:r>
            <a:r>
              <a:rPr lang="en-US" sz="2000" dirty="0">
                <a:solidFill>
                  <a:srgbClr val="6B9FA4"/>
                </a:solidFill>
                <a:hlinkClick r:id="rId5"/>
              </a:rPr>
              <a:t>https://thenounproject.com/search/?q=policy&amp;i=901629</a:t>
            </a:r>
            <a:r>
              <a:rPr lang="en-US" sz="2000" dirty="0">
                <a:solidFill>
                  <a:srgbClr val="6B9FA4"/>
                </a:solidFill>
              </a:rPr>
              <a:t> </a:t>
            </a:r>
          </a:p>
          <a:p>
            <a:pPr marL="342900" indent="-342900"/>
            <a:r>
              <a:rPr lang="en-US" sz="2000" dirty="0">
                <a:solidFill>
                  <a:srgbClr val="6B9FA4"/>
                </a:solidFill>
              </a:rPr>
              <a:t>Population: </a:t>
            </a:r>
            <a:r>
              <a:rPr lang="en-US" sz="2000" dirty="0">
                <a:solidFill>
                  <a:srgbClr val="6B9FA4"/>
                </a:solidFill>
                <a:hlinkClick r:id="rId6"/>
              </a:rPr>
              <a:t>https://thenounproject.com/search/?q=population&amp;i=23892</a:t>
            </a:r>
            <a:r>
              <a:rPr lang="en-US" sz="2000" dirty="0">
                <a:solidFill>
                  <a:srgbClr val="6B9FA4"/>
                </a:solidFill>
              </a:rPr>
              <a:t> </a:t>
            </a:r>
          </a:p>
          <a:p>
            <a:pPr marL="342900" indent="-342900"/>
            <a:r>
              <a:rPr lang="en-US" sz="2000" dirty="0">
                <a:solidFill>
                  <a:srgbClr val="6B9FA4"/>
                </a:solidFill>
              </a:rPr>
              <a:t>Box Plot: </a:t>
            </a:r>
            <a:r>
              <a:rPr lang="en-US" sz="2000" dirty="0">
                <a:solidFill>
                  <a:srgbClr val="6B9FA4"/>
                </a:solidFill>
                <a:hlinkClick r:id="rId7"/>
              </a:rPr>
              <a:t>https://thenounproject.com/search/?q=box+plot&amp;i=635936</a:t>
            </a:r>
            <a:r>
              <a:rPr lang="en-US" sz="2000" dirty="0">
                <a:solidFill>
                  <a:srgbClr val="6B9FA4"/>
                </a:solidFill>
              </a:rPr>
              <a:t> </a:t>
            </a:r>
          </a:p>
          <a:p>
            <a:pPr marL="342900" indent="-342900"/>
            <a:endParaRPr lang="en" sz="2000" dirty="0">
              <a:solidFill>
                <a:srgbClr val="6B9FA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/>
              <a:t>Presenting Today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/>
              <a:t>Katharine V. Macy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Business Librarian</a:t>
            </a:r>
          </a:p>
          <a:p>
            <a:pPr>
              <a:buNone/>
            </a:pPr>
            <a:r>
              <a:rPr lang="en-US" sz="1800" dirty="0"/>
              <a:t>IUPUI University Library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en-US" sz="1800" dirty="0">
                <a:hlinkClick r:id="rId2"/>
              </a:rPr>
              <a:t>macyk@iupui.edu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ORCID: </a:t>
            </a:r>
            <a:r>
              <a:rPr lang="en-US" sz="1800" dirty="0">
                <a:hlinkClick r:id="rId3"/>
              </a:rPr>
              <a:t>0000-0002-6283-7143</a:t>
            </a:r>
            <a:endParaRPr lang="en-US" sz="1800" dirty="0"/>
          </a:p>
          <a:p>
            <a:pPr>
              <a:buNone/>
            </a:pPr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/>
              <a:t>Heather L. Coates</a:t>
            </a:r>
          </a:p>
          <a:p>
            <a:pPr>
              <a:buNone/>
            </a:pPr>
            <a:r>
              <a:rPr lang="en-US" sz="1800" dirty="0"/>
              <a:t>Digital Scholarship &amp; Data Management Librarian</a:t>
            </a:r>
          </a:p>
          <a:p>
            <a:pPr>
              <a:buNone/>
            </a:pPr>
            <a:r>
              <a:rPr lang="en-US" sz="1800" dirty="0"/>
              <a:t>IUPUI University Library </a:t>
            </a:r>
          </a:p>
          <a:p>
            <a:pPr>
              <a:buNone/>
            </a:pPr>
            <a:r>
              <a:rPr lang="en-US" sz="1800" dirty="0"/>
              <a:t>Center for Digital Scholarship</a:t>
            </a:r>
          </a:p>
          <a:p>
            <a:pPr>
              <a:buNone/>
            </a:pPr>
            <a:r>
              <a:rPr lang="en-US" sz="1800" dirty="0">
                <a:hlinkClick r:id="rId4"/>
              </a:rPr>
              <a:t>http://ulib.iupui.edu/</a:t>
            </a:r>
            <a:br>
              <a:rPr lang="en-US" sz="1800" dirty="0">
                <a:hlinkClick r:id="rId4"/>
              </a:rPr>
            </a:br>
            <a:r>
              <a:rPr lang="en-US" sz="1800" dirty="0" err="1">
                <a:hlinkClick r:id="rId4"/>
              </a:rPr>
              <a:t>digitalscholarship</a:t>
            </a:r>
            <a:endParaRPr lang="en-US" sz="1800" dirty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en-US" sz="1800" dirty="0">
                <a:hlinkClick r:id="rId5"/>
              </a:rPr>
              <a:t>coateshl.wordpress.com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@</a:t>
            </a:r>
            <a:r>
              <a:rPr lang="en-US" sz="1800" dirty="0" err="1"/>
              <a:t>IandPangurBan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ORCID: </a:t>
            </a:r>
            <a:r>
              <a:rPr lang="en-US" sz="1800" dirty="0">
                <a:hlinkClick r:id="rId6"/>
              </a:rPr>
              <a:t>0000-0003-4290-6997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3001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7000" r="-67000"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ctrTitle"/>
          </p:nvPr>
        </p:nvSpPr>
        <p:spPr>
          <a:xfrm>
            <a:off x="685800" y="3638224"/>
            <a:ext cx="7772400" cy="87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Business</a:t>
            </a:r>
            <a:endParaRPr lang="en" dirty="0"/>
          </a:p>
        </p:txBody>
      </p:sp>
      <p:sp>
        <p:nvSpPr>
          <p:cNvPr id="77" name="Shape 77"/>
          <p:cNvSpPr txBox="1">
            <a:spLocks noGrp="1"/>
          </p:cNvSpPr>
          <p:nvPr>
            <p:ph type="subTitle" idx="1"/>
          </p:nvPr>
        </p:nvSpPr>
        <p:spPr>
          <a:xfrm>
            <a:off x="685800" y="43232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Undergraduate Program</a:t>
            </a:r>
            <a:endParaRPr lang="en" dirty="0"/>
          </a:p>
        </p:txBody>
      </p:sp>
      <p:sp>
        <p:nvSpPr>
          <p:cNvPr id="78" name="Shape 78"/>
          <p:cNvSpPr txBox="1">
            <a:spLocks noGrp="1"/>
          </p:cNvSpPr>
          <p:nvPr>
            <p:ph type="ctrTitle"/>
          </p:nvPr>
        </p:nvSpPr>
        <p:spPr>
          <a:xfrm>
            <a:off x="794425" y="5371369"/>
            <a:ext cx="7663800" cy="877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26073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Undergraduate Business – Identifying the Need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93287231"/>
              </p:ext>
            </p:extLst>
          </p:nvPr>
        </p:nvGraphicFramePr>
        <p:xfrm>
          <a:off x="374904" y="975150"/>
          <a:ext cx="8430768" cy="5526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822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Undergraduate Business – Curriculum Map Process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97242646"/>
              </p:ext>
            </p:extLst>
          </p:nvPr>
        </p:nvGraphicFramePr>
        <p:xfrm>
          <a:off x="426089" y="975150"/>
          <a:ext cx="7955280" cy="4995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80744" y="6035040"/>
            <a:ext cx="7305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Muli" panose="00000500000000000000" charset="0"/>
                <a:cs typeface="Arial"/>
                <a:sym typeface="Arial"/>
              </a:rPr>
              <a:t>Detailed curriculum map of DIL to business accreditation and academic standards: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Muli" panose="00000500000000000000" charset="0"/>
                <a:cs typeface="Arial"/>
                <a:sym typeface="Arial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uli" panose="00000500000000000000" charset="0"/>
                <a:cs typeface="Arial"/>
                <a:sym typeface="Arial"/>
                <a:hlinkClick r:id="rId7"/>
              </a:rPr>
              <a:t>http://hdl.handle.net/1805/10823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uli" panose="00000500000000000000" charset="0"/>
              <a:cs typeface="Arial"/>
              <a:sym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8616" y="1106424"/>
            <a:ext cx="3758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Muli" panose="00000500000000000000" charset="0"/>
                <a:cs typeface="Arial"/>
                <a:sym typeface="Arial"/>
              </a:rPr>
              <a:t>DIL competencies based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Muli" panose="00000500000000000000" charset="0"/>
                <a:cs typeface="Arial"/>
                <a:sym typeface="Arial"/>
              </a:rPr>
              <a:t>Calzada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Muli" panose="00000500000000000000" charset="0"/>
                <a:cs typeface="Arial"/>
                <a:sym typeface="Arial"/>
              </a:rPr>
              <a:t> Prado and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Muli" panose="00000500000000000000" charset="0"/>
                <a:cs typeface="Arial"/>
                <a:sym typeface="Arial"/>
              </a:rPr>
              <a:t>Marzal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Muli" panose="00000500000000000000" charset="0"/>
                <a:cs typeface="Arial"/>
                <a:sym typeface="Arial"/>
              </a:rPr>
              <a:t> framework (2013)</a:t>
            </a:r>
          </a:p>
        </p:txBody>
      </p:sp>
    </p:spTree>
    <p:extLst>
      <p:ext uri="{BB962C8B-B14F-4D97-AF65-F5344CB8AC3E}">
        <p14:creationId xmlns:p14="http://schemas.microsoft.com/office/powerpoint/2010/main" val="3256914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Context for the Conversation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173038" indent="-173038"/>
            <a:r>
              <a:rPr lang="en-US" dirty="0">
                <a:latin typeface="Muli" panose="00000500000000000000" charset="0"/>
              </a:rPr>
              <a:t>Opened doors through interviews and assessment data.</a:t>
            </a:r>
          </a:p>
          <a:p>
            <a:pPr>
              <a:buNone/>
            </a:pPr>
            <a:endParaRPr lang="en-US" dirty="0">
              <a:latin typeface="Muli" panose="00000500000000000000" charset="0"/>
            </a:endParaRPr>
          </a:p>
          <a:p>
            <a:pPr marL="173038" indent="-173038"/>
            <a:r>
              <a:rPr lang="en-US" dirty="0">
                <a:latin typeface="Muli" panose="00000500000000000000" charset="0"/>
              </a:rPr>
              <a:t>Centered discussion around </a:t>
            </a:r>
            <a:r>
              <a:rPr lang="en-US" b="1" i="1" dirty="0">
                <a:latin typeface="Muli" panose="00000500000000000000" charset="0"/>
              </a:rPr>
              <a:t>critical thinking </a:t>
            </a:r>
            <a:r>
              <a:rPr lang="en-US" dirty="0">
                <a:latin typeface="Muli" panose="00000500000000000000" charset="0"/>
              </a:rPr>
              <a:t>skills.</a:t>
            </a:r>
          </a:p>
          <a:p>
            <a:pPr marL="173038" indent="-173038"/>
            <a:endParaRPr lang="en-US" dirty="0">
              <a:latin typeface="Muli" panose="00000500000000000000" charset="0"/>
            </a:endParaRPr>
          </a:p>
          <a:p>
            <a:pPr marL="173038" indent="-173038"/>
            <a:r>
              <a:rPr lang="en-US" dirty="0">
                <a:latin typeface="Muli" panose="00000500000000000000" charset="0"/>
              </a:rPr>
              <a:t>Integrated into I-CORE project workshop.      </a:t>
            </a:r>
            <a:r>
              <a:rPr lang="en-US" sz="1600" dirty="0">
                <a:latin typeface="Muli" panose="00000500000000000000" charset="0"/>
              </a:rPr>
              <a:t>This project is an integrated curriculum project completed by junior level students entering business school.</a:t>
            </a:r>
          </a:p>
          <a:p>
            <a:pPr marL="173038" indent="-173038"/>
            <a:endParaRPr lang="en-US" dirty="0">
              <a:latin typeface="Muli" panose="00000500000000000000" charset="0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596777" y="1704340"/>
          <a:ext cx="3889248" cy="344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376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into I-CORE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750" y="1308175"/>
            <a:ext cx="7885875" cy="959537"/>
          </a:xfrm>
        </p:spPr>
        <p:txBody>
          <a:bodyPr/>
          <a:lstStyle/>
          <a:p>
            <a:pPr>
              <a:buNone/>
            </a:pPr>
            <a:r>
              <a:rPr lang="en-US" sz="2000" dirty="0">
                <a:latin typeface="Muli" panose="00000500000000000000" charset="0"/>
              </a:rPr>
              <a:t>Workshop developed skills in four of the five competencies in the </a:t>
            </a:r>
            <a:r>
              <a:rPr lang="en-US" sz="2000" dirty="0" err="1">
                <a:latin typeface="Muli" panose="00000500000000000000" charset="0"/>
              </a:rPr>
              <a:t>Calzada</a:t>
            </a:r>
            <a:r>
              <a:rPr lang="en-US" sz="2000" dirty="0">
                <a:latin typeface="Muli" panose="00000500000000000000" charset="0"/>
              </a:rPr>
              <a:t> Prado and </a:t>
            </a:r>
            <a:r>
              <a:rPr lang="en-US" sz="2000" dirty="0" err="1">
                <a:latin typeface="Muli" panose="00000500000000000000" charset="0"/>
              </a:rPr>
              <a:t>Marzal</a:t>
            </a:r>
            <a:r>
              <a:rPr lang="en-US" sz="2000" dirty="0">
                <a:latin typeface="Muli" panose="00000500000000000000" charset="0"/>
              </a:rPr>
              <a:t> framework (2013).</a:t>
            </a:r>
          </a:p>
          <a:p>
            <a:endParaRPr lang="en-US" dirty="0">
              <a:latin typeface="Muli" panose="00000500000000000000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014984" y="2267712"/>
          <a:ext cx="7223760" cy="321564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611880">
                  <a:extLst>
                    <a:ext uri="{9D8B030D-6E8A-4147-A177-3AD203B41FA5}">
                      <a16:colId xmlns:a16="http://schemas.microsoft.com/office/drawing/2014/main" val="1122483409"/>
                    </a:ext>
                  </a:extLst>
                </a:gridCol>
                <a:gridCol w="3611880">
                  <a:extLst>
                    <a:ext uri="{9D8B030D-6E8A-4147-A177-3AD203B41FA5}">
                      <a16:colId xmlns:a16="http://schemas.microsoft.com/office/drawing/2014/main" val="24725205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Competency</a:t>
                      </a:r>
                    </a:p>
                  </a:txBody>
                  <a:tcPr>
                    <a:lnT w="28575" cap="flat" cmpd="sng" algn="ctr">
                      <a:solidFill>
                        <a:srgbClr val="6B9F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B9F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Topics covered</a:t>
                      </a:r>
                    </a:p>
                  </a:txBody>
                  <a:tcPr>
                    <a:lnT w="28575" cap="flat" cmpd="sng" algn="ctr">
                      <a:solidFill>
                        <a:srgbClr val="6B9F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B9F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583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Understanding data</a:t>
                      </a:r>
                    </a:p>
                  </a:txBody>
                  <a:tcPr>
                    <a:lnT w="12700" cap="flat" cmpd="sng" algn="ctr">
                      <a:solidFill>
                        <a:srgbClr val="6B9F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B9FA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What is “big data”?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How does data</a:t>
                      </a:r>
                      <a:r>
                        <a:rPr lang="en-US" baseline="0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 affect their project, future work, professional lives, society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baseline="0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Their role as both a data consumer and producer</a:t>
                      </a:r>
                      <a:endParaRPr lang="en-US" dirty="0">
                        <a:solidFill>
                          <a:srgbClr val="111111"/>
                        </a:solidFill>
                        <a:latin typeface="Muli" panose="020B0604020202020204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6B9F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B9FA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554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Finding and/or obtaining</a:t>
                      </a:r>
                      <a:r>
                        <a:rPr lang="en-US" baseline="0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 data</a:t>
                      </a:r>
                      <a:endParaRPr lang="en-US" dirty="0">
                        <a:solidFill>
                          <a:srgbClr val="111111"/>
                        </a:solidFill>
                        <a:latin typeface="Muli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Introduction</a:t>
                      </a:r>
                      <a:r>
                        <a:rPr lang="en-US" baseline="0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 to multiple databases</a:t>
                      </a:r>
                      <a:endParaRPr lang="en-US" dirty="0">
                        <a:solidFill>
                          <a:srgbClr val="111111"/>
                        </a:solidFill>
                        <a:latin typeface="Muli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634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Reading, interpreting &amp; evaluating data</a:t>
                      </a:r>
                    </a:p>
                  </a:txBody>
                  <a:tcPr>
                    <a:solidFill>
                      <a:srgbClr val="6B9FA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Evaluation of data found in directory</a:t>
                      </a:r>
                      <a:r>
                        <a:rPr lang="en-US" baseline="0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 database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baseline="0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Use of algorithms in business databases</a:t>
                      </a:r>
                      <a:endParaRPr lang="en-US" dirty="0">
                        <a:solidFill>
                          <a:srgbClr val="111111"/>
                        </a:solidFill>
                        <a:latin typeface="Muli" panose="020B0604020202020204" charset="0"/>
                      </a:endParaRPr>
                    </a:p>
                  </a:txBody>
                  <a:tcPr>
                    <a:solidFill>
                      <a:srgbClr val="6B9FA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325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Using data</a:t>
                      </a:r>
                    </a:p>
                  </a:txBody>
                  <a:tcPr>
                    <a:lnB w="28575" cap="flat" cmpd="sng" algn="ctr">
                      <a:solidFill>
                        <a:srgbClr val="6B9F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>
                          <a:solidFill>
                            <a:srgbClr val="111111"/>
                          </a:solidFill>
                          <a:latin typeface="Muli" panose="020B0604020202020204" charset="0"/>
                        </a:rPr>
                        <a:t>Ethical use of data</a:t>
                      </a:r>
                    </a:p>
                  </a:txBody>
                  <a:tcPr>
                    <a:lnB w="28575" cap="flat" cmpd="sng" algn="ctr">
                      <a:solidFill>
                        <a:srgbClr val="6B9F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053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831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the Beginning…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None/>
            </a:pPr>
            <a:r>
              <a:rPr lang="en-US" dirty="0">
                <a:latin typeface="Muli" panose="00000500000000000000" charset="0"/>
              </a:rPr>
              <a:t>Next steps</a:t>
            </a:r>
          </a:p>
          <a:p>
            <a:pPr marL="228600" lvl="3" indent="-228600">
              <a:spcAft>
                <a:spcPts val="1200"/>
              </a:spcAft>
            </a:pPr>
            <a:r>
              <a:rPr lang="en-US" dirty="0">
                <a:latin typeface="Muli" panose="00000500000000000000" charset="0"/>
              </a:rPr>
              <a:t>Create/adapt a data visualization online learning module to be used in sophomore business communication course.</a:t>
            </a:r>
          </a:p>
          <a:p>
            <a:pPr marL="228600" lvl="3" indent="-228600">
              <a:spcAft>
                <a:spcPts val="1200"/>
              </a:spcAft>
            </a:pPr>
            <a:r>
              <a:rPr lang="en-US" dirty="0">
                <a:latin typeface="Muli" panose="00000500000000000000" charset="0"/>
              </a:rPr>
              <a:t>Develop asynchronous learning centered on data ethics to be part of a business research ethics training module.</a:t>
            </a:r>
          </a:p>
          <a:p>
            <a:pPr marL="228600" lvl="3" indent="-228600">
              <a:spcAft>
                <a:spcPts val="1200"/>
              </a:spcAft>
            </a:pPr>
            <a:r>
              <a:rPr lang="en-US" dirty="0">
                <a:latin typeface="Muli" panose="00000500000000000000" charset="0"/>
              </a:rPr>
              <a:t>Gather assessment data to determine effectiveness in student learning.</a:t>
            </a:r>
          </a:p>
          <a:p>
            <a:pPr marL="228600" lvl="3" indent="-228600">
              <a:spcAft>
                <a:spcPts val="1200"/>
              </a:spcAft>
            </a:pPr>
            <a:r>
              <a:rPr lang="en-US" dirty="0">
                <a:latin typeface="Muli" panose="00000500000000000000" charset="0"/>
              </a:rPr>
              <a:t>Continue the conversation with faculty as they work to design instruction and assignments.</a:t>
            </a:r>
          </a:p>
          <a:p>
            <a:pPr lvl="3">
              <a:spcAft>
                <a:spcPts val="1200"/>
              </a:spcAft>
            </a:pPr>
            <a:endParaRPr lang="en-US" dirty="0">
              <a:latin typeface="Muli" panose="0000050000000000000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546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7000" r="-67000"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ctrTitle"/>
          </p:nvPr>
        </p:nvSpPr>
        <p:spPr>
          <a:xfrm>
            <a:off x="685800" y="3638224"/>
            <a:ext cx="7772400" cy="87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Public Health</a:t>
            </a:r>
            <a:endParaRPr lang="en" dirty="0"/>
          </a:p>
        </p:txBody>
      </p:sp>
      <p:sp>
        <p:nvSpPr>
          <p:cNvPr id="77" name="Shape 77"/>
          <p:cNvSpPr txBox="1">
            <a:spLocks noGrp="1"/>
          </p:cNvSpPr>
          <p:nvPr>
            <p:ph type="subTitle" idx="1"/>
          </p:nvPr>
        </p:nvSpPr>
        <p:spPr>
          <a:xfrm>
            <a:off x="685800" y="43232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/>
              <a:t>MPH Program</a:t>
            </a:r>
            <a:endParaRPr lang="en" dirty="0"/>
          </a:p>
        </p:txBody>
      </p:sp>
      <p:sp>
        <p:nvSpPr>
          <p:cNvPr id="78" name="Shape 78"/>
          <p:cNvSpPr txBox="1">
            <a:spLocks noGrp="1"/>
          </p:cNvSpPr>
          <p:nvPr>
            <p:ph type="ctrTitle"/>
          </p:nvPr>
        </p:nvSpPr>
        <p:spPr>
          <a:xfrm>
            <a:off x="794425" y="5371369"/>
            <a:ext cx="7663800" cy="877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02346805"/>
      </p:ext>
    </p:extLst>
  </p:cSld>
  <p:clrMapOvr>
    <a:masterClrMapping/>
  </p:clrMapOvr>
</p:sld>
</file>

<file path=ppt/theme/theme1.xml><?xml version="1.0" encoding="utf-8"?>
<a:theme xmlns:a="http://schemas.openxmlformats.org/drawingml/2006/main" name="Bas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783</Words>
  <Application>Microsoft Office PowerPoint</Application>
  <PresentationFormat>On-screen Show (4:3)</PresentationFormat>
  <Paragraphs>118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Montserrat</vt:lpstr>
      <vt:lpstr>Muli</vt:lpstr>
      <vt:lpstr>Wingdings</vt:lpstr>
      <vt:lpstr>Arial Black</vt:lpstr>
      <vt:lpstr>Base template</vt:lpstr>
      <vt:lpstr>Curriculum mapping: Creating options for integrating DIL into a degree program</vt:lpstr>
      <vt:lpstr>Presenting Today</vt:lpstr>
      <vt:lpstr>Business</vt:lpstr>
      <vt:lpstr>Undergraduate Business – Identifying the Need</vt:lpstr>
      <vt:lpstr>Undergraduate Business – Curriculum Map Process</vt:lpstr>
      <vt:lpstr>Creating the Context for the Conversation</vt:lpstr>
      <vt:lpstr>Integration into I-CORE Project</vt:lpstr>
      <vt:lpstr>Just the Beginning…</vt:lpstr>
      <vt:lpstr>Public Health</vt:lpstr>
      <vt:lpstr>Before curriculum mapping</vt:lpstr>
      <vt:lpstr>Public Health</vt:lpstr>
      <vt:lpstr>Mapping: National &amp; Local Standards</vt:lpstr>
      <vt:lpstr>Discussion: Options for integrating DIL</vt:lpstr>
      <vt:lpstr>Where we stand now</vt:lpstr>
      <vt:lpstr>Thanks!</vt:lpstr>
      <vt:lpstr>References</vt:lpstr>
      <vt:lpstr>Design 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Coates, Heather</dc:creator>
  <cp:lastModifiedBy>Macy, Katharine</cp:lastModifiedBy>
  <cp:revision>70</cp:revision>
  <dcterms:modified xsi:type="dcterms:W3CDTF">2018-01-11T19:09:54Z</dcterms:modified>
</cp:coreProperties>
</file>