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0"/>
  </p:notesMasterIdLst>
  <p:sldIdLst>
    <p:sldId id="257" r:id="rId2"/>
    <p:sldId id="560" r:id="rId3"/>
    <p:sldId id="258" r:id="rId4"/>
    <p:sldId id="561" r:id="rId5"/>
    <p:sldId id="551" r:id="rId6"/>
    <p:sldId id="380" r:id="rId7"/>
    <p:sldId id="381" r:id="rId8"/>
    <p:sldId id="528" r:id="rId9"/>
    <p:sldId id="552" r:id="rId10"/>
    <p:sldId id="553" r:id="rId11"/>
    <p:sldId id="555" r:id="rId12"/>
    <p:sldId id="554" r:id="rId13"/>
    <p:sldId id="563" r:id="rId14"/>
    <p:sldId id="557" r:id="rId15"/>
    <p:sldId id="558" r:id="rId16"/>
    <p:sldId id="261" r:id="rId17"/>
    <p:sldId id="292" r:id="rId18"/>
    <p:sldId id="298" r:id="rId19"/>
    <p:sldId id="299" r:id="rId20"/>
    <p:sldId id="300" r:id="rId21"/>
    <p:sldId id="301" r:id="rId22"/>
    <p:sldId id="302" r:id="rId23"/>
    <p:sldId id="317" r:id="rId24"/>
    <p:sldId id="304" r:id="rId25"/>
    <p:sldId id="306" r:id="rId26"/>
    <p:sldId id="482" r:id="rId27"/>
    <p:sldId id="565" r:id="rId28"/>
    <p:sldId id="489" r:id="rId29"/>
    <p:sldId id="484" r:id="rId30"/>
    <p:sldId id="485" r:id="rId31"/>
    <p:sldId id="486" r:id="rId32"/>
    <p:sldId id="488" r:id="rId33"/>
    <p:sldId id="487" r:id="rId34"/>
    <p:sldId id="314" r:id="rId35"/>
    <p:sldId id="262" r:id="rId36"/>
    <p:sldId id="312" r:id="rId37"/>
    <p:sldId id="443" r:id="rId38"/>
    <p:sldId id="447" r:id="rId39"/>
    <p:sldId id="449" r:id="rId40"/>
    <p:sldId id="448" r:id="rId41"/>
    <p:sldId id="452" r:id="rId42"/>
    <p:sldId id="450" r:id="rId43"/>
    <p:sldId id="490" r:id="rId44"/>
    <p:sldId id="455" r:id="rId45"/>
    <p:sldId id="263" r:id="rId46"/>
    <p:sldId id="559" r:id="rId47"/>
    <p:sldId id="351" r:id="rId48"/>
    <p:sldId id="352" r:id="rId49"/>
    <p:sldId id="498" r:id="rId50"/>
    <p:sldId id="501" r:id="rId51"/>
    <p:sldId id="305" r:id="rId52"/>
    <p:sldId id="361" r:id="rId53"/>
    <p:sldId id="362" r:id="rId54"/>
    <p:sldId id="364" r:id="rId55"/>
    <p:sldId id="260" r:id="rId56"/>
    <p:sldId id="418" r:id="rId57"/>
    <p:sldId id="470" r:id="rId58"/>
    <p:sldId id="398" r:id="rId59"/>
    <p:sldId id="399" r:id="rId60"/>
    <p:sldId id="400" r:id="rId61"/>
    <p:sldId id="401" r:id="rId62"/>
    <p:sldId id="402" r:id="rId63"/>
    <p:sldId id="494" r:id="rId64"/>
    <p:sldId id="495" r:id="rId65"/>
    <p:sldId id="496" r:id="rId66"/>
    <p:sldId id="422" r:id="rId67"/>
    <p:sldId id="423" r:id="rId68"/>
    <p:sldId id="424" r:id="rId69"/>
    <p:sldId id="491" r:id="rId70"/>
    <p:sldId id="478" r:id="rId71"/>
    <p:sldId id="479" r:id="rId72"/>
    <p:sldId id="326" r:id="rId73"/>
    <p:sldId id="497" r:id="rId74"/>
    <p:sldId id="502" r:id="rId75"/>
    <p:sldId id="503" r:id="rId76"/>
    <p:sldId id="492" r:id="rId77"/>
    <p:sldId id="348" r:id="rId78"/>
    <p:sldId id="481" r:id="rId79"/>
    <p:sldId id="493" r:id="rId80"/>
    <p:sldId id="512" r:id="rId81"/>
    <p:sldId id="505" r:id="rId82"/>
    <p:sldId id="564" r:id="rId83"/>
    <p:sldId id="504" r:id="rId84"/>
    <p:sldId id="511" r:id="rId85"/>
    <p:sldId id="510" r:id="rId86"/>
    <p:sldId id="509" r:id="rId87"/>
    <p:sldId id="525" r:id="rId88"/>
    <p:sldId id="526" r:id="rId89"/>
    <p:sldId id="513" r:id="rId90"/>
    <p:sldId id="523" r:id="rId91"/>
    <p:sldId id="514" r:id="rId92"/>
    <p:sldId id="524" r:id="rId93"/>
    <p:sldId id="515" r:id="rId94"/>
    <p:sldId id="516" r:id="rId95"/>
    <p:sldId id="550" r:id="rId96"/>
    <p:sldId id="517" r:id="rId97"/>
    <p:sldId id="519" r:id="rId98"/>
    <p:sldId id="520" r:id="rId99"/>
    <p:sldId id="521" r:id="rId100"/>
    <p:sldId id="386" r:id="rId101"/>
    <p:sldId id="390" r:id="rId102"/>
    <p:sldId id="393" r:id="rId103"/>
    <p:sldId id="395" r:id="rId104"/>
    <p:sldId id="403" r:id="rId105"/>
    <p:sldId id="404" r:id="rId106"/>
    <p:sldId id="406" r:id="rId107"/>
    <p:sldId id="407" r:id="rId108"/>
    <p:sldId id="408" r:id="rId109"/>
    <p:sldId id="411" r:id="rId110"/>
    <p:sldId id="413" r:id="rId111"/>
    <p:sldId id="529" r:id="rId112"/>
    <p:sldId id="530" r:id="rId113"/>
    <p:sldId id="531" r:id="rId114"/>
    <p:sldId id="562" r:id="rId115"/>
    <p:sldId id="438" r:id="rId116"/>
    <p:sldId id="425" r:id="rId117"/>
    <p:sldId id="536" r:id="rId118"/>
    <p:sldId id="537" r:id="rId119"/>
    <p:sldId id="539" r:id="rId120"/>
    <p:sldId id="540" r:id="rId121"/>
    <p:sldId id="544" r:id="rId122"/>
    <p:sldId id="543" r:id="rId123"/>
    <p:sldId id="541" r:id="rId124"/>
    <p:sldId id="546" r:id="rId125"/>
    <p:sldId id="545" r:id="rId126"/>
    <p:sldId id="547" r:id="rId127"/>
    <p:sldId id="548" r:id="rId128"/>
    <p:sldId id="549" r:id="rId129"/>
  </p:sldIdLst>
  <p:sldSz cx="12192000" cy="6858000"/>
  <p:notesSz cx="6858000" cy="89947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8A89B7E-B44C-4CD0-9950-82BEBED34CBE}">
          <p14:sldIdLst>
            <p14:sldId id="257"/>
            <p14:sldId id="560"/>
            <p14:sldId id="258"/>
            <p14:sldId id="561"/>
            <p14:sldId id="551"/>
            <p14:sldId id="380"/>
            <p14:sldId id="381"/>
            <p14:sldId id="528"/>
            <p14:sldId id="552"/>
            <p14:sldId id="553"/>
            <p14:sldId id="555"/>
            <p14:sldId id="554"/>
            <p14:sldId id="563"/>
            <p14:sldId id="557"/>
            <p14:sldId id="558"/>
            <p14:sldId id="261"/>
            <p14:sldId id="292"/>
            <p14:sldId id="298"/>
            <p14:sldId id="299"/>
            <p14:sldId id="300"/>
            <p14:sldId id="301"/>
            <p14:sldId id="302"/>
            <p14:sldId id="317"/>
            <p14:sldId id="304"/>
            <p14:sldId id="306"/>
            <p14:sldId id="482"/>
            <p14:sldId id="565"/>
            <p14:sldId id="489"/>
            <p14:sldId id="484"/>
            <p14:sldId id="485"/>
            <p14:sldId id="486"/>
            <p14:sldId id="488"/>
            <p14:sldId id="487"/>
            <p14:sldId id="314"/>
            <p14:sldId id="262"/>
            <p14:sldId id="312"/>
            <p14:sldId id="443"/>
            <p14:sldId id="447"/>
            <p14:sldId id="449"/>
            <p14:sldId id="448"/>
            <p14:sldId id="452"/>
            <p14:sldId id="450"/>
            <p14:sldId id="490"/>
            <p14:sldId id="455"/>
            <p14:sldId id="263"/>
            <p14:sldId id="559"/>
            <p14:sldId id="351"/>
            <p14:sldId id="352"/>
            <p14:sldId id="498"/>
            <p14:sldId id="501"/>
            <p14:sldId id="305"/>
            <p14:sldId id="361"/>
            <p14:sldId id="362"/>
            <p14:sldId id="364"/>
            <p14:sldId id="260"/>
            <p14:sldId id="418"/>
            <p14:sldId id="470"/>
            <p14:sldId id="398"/>
            <p14:sldId id="399"/>
            <p14:sldId id="400"/>
            <p14:sldId id="401"/>
            <p14:sldId id="402"/>
            <p14:sldId id="494"/>
            <p14:sldId id="495"/>
            <p14:sldId id="496"/>
            <p14:sldId id="422"/>
            <p14:sldId id="423"/>
            <p14:sldId id="424"/>
            <p14:sldId id="491"/>
            <p14:sldId id="478"/>
            <p14:sldId id="479"/>
            <p14:sldId id="326"/>
            <p14:sldId id="497"/>
            <p14:sldId id="502"/>
            <p14:sldId id="503"/>
            <p14:sldId id="492"/>
            <p14:sldId id="348"/>
            <p14:sldId id="481"/>
            <p14:sldId id="493"/>
            <p14:sldId id="512"/>
            <p14:sldId id="505"/>
            <p14:sldId id="564"/>
            <p14:sldId id="504"/>
            <p14:sldId id="511"/>
            <p14:sldId id="510"/>
            <p14:sldId id="509"/>
            <p14:sldId id="525"/>
            <p14:sldId id="526"/>
            <p14:sldId id="513"/>
            <p14:sldId id="523"/>
            <p14:sldId id="514"/>
            <p14:sldId id="524"/>
            <p14:sldId id="515"/>
            <p14:sldId id="516"/>
            <p14:sldId id="550"/>
            <p14:sldId id="517"/>
            <p14:sldId id="519"/>
            <p14:sldId id="520"/>
            <p14:sldId id="521"/>
            <p14:sldId id="386"/>
            <p14:sldId id="390"/>
            <p14:sldId id="393"/>
            <p14:sldId id="395"/>
            <p14:sldId id="403"/>
            <p14:sldId id="404"/>
            <p14:sldId id="406"/>
            <p14:sldId id="407"/>
            <p14:sldId id="408"/>
            <p14:sldId id="411"/>
            <p14:sldId id="413"/>
          </p14:sldIdLst>
        </p14:section>
        <p14:section name="Untitled Section" id="{4FBA300B-AA5E-4C40-B2F3-1D8F4E3F808B}">
          <p14:sldIdLst>
            <p14:sldId id="529"/>
            <p14:sldId id="530"/>
            <p14:sldId id="531"/>
            <p14:sldId id="562"/>
            <p14:sldId id="438"/>
            <p14:sldId id="425"/>
            <p14:sldId id="536"/>
            <p14:sldId id="537"/>
            <p14:sldId id="539"/>
            <p14:sldId id="540"/>
            <p14:sldId id="544"/>
            <p14:sldId id="543"/>
            <p14:sldId id="541"/>
            <p14:sldId id="546"/>
            <p14:sldId id="545"/>
            <p14:sldId id="547"/>
            <p14:sldId id="548"/>
            <p14:sldId id="549"/>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t" initials="MG" lastIdx="5" clrIdx="0">
    <p:extLst>
      <p:ext uri="{19B8F6BF-5375-455C-9EA6-DF929625EA0E}">
        <p15:presenceInfo xmlns:p15="http://schemas.microsoft.com/office/powerpoint/2012/main" userId="Mat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B000"/>
    <a:srgbClr val="D7C6C4"/>
    <a:srgbClr val="F4B183"/>
    <a:srgbClr val="FFC409"/>
    <a:srgbClr val="46E820"/>
    <a:srgbClr val="96CA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4" autoAdjust="0"/>
    <p:restoredTop sz="42857" autoAdjust="0"/>
  </p:normalViewPr>
  <p:slideViewPr>
    <p:cSldViewPr snapToGrid="0">
      <p:cViewPr varScale="1">
        <p:scale>
          <a:sx n="50" d="100"/>
          <a:sy n="50" d="100"/>
        </p:scale>
        <p:origin x="3312" y="176"/>
      </p:cViewPr>
      <p:guideLst/>
    </p:cSldViewPr>
  </p:slideViewPr>
  <p:notesTextViewPr>
    <p:cViewPr>
      <p:scale>
        <a:sx n="1" d="1"/>
        <a:sy n="1" d="1"/>
      </p:scale>
      <p:origin x="0" y="0"/>
    </p:cViewPr>
  </p:notesTextViewPr>
  <p:sorterViewPr>
    <p:cViewPr varScale="1">
      <p:scale>
        <a:sx n="100" d="100"/>
        <a:sy n="100" d="100"/>
      </p:scale>
      <p:origin x="0" y="-30234"/>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theme" Target="theme/theme1.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notesMaster" Target="notesMasters/notesMaster1.xml"/><Relationship Id="rId135"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commentAuthors" Target="commentAuthor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92A1EB-07F0-4B97-92A7-75A81E3473A5}"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9562752B-3372-4C18-A058-59573875B573}">
      <dgm:prSet phldrT="[Text]" custT="1"/>
      <dgm:spPr>
        <a:solidFill>
          <a:schemeClr val="accent1">
            <a:lumMod val="60000"/>
            <a:lumOff val="40000"/>
          </a:schemeClr>
        </a:solidFill>
      </dgm:spPr>
      <dgm:t>
        <a:bodyPr/>
        <a:lstStyle/>
        <a:p>
          <a:r>
            <a:rPr lang="en-US" sz="3200" cap="small" baseline="0" dirty="0"/>
            <a:t>conscience theory</a:t>
          </a:r>
        </a:p>
      </dgm:t>
    </dgm:pt>
    <dgm:pt modelId="{38F17D5C-743D-402E-BE28-5CA5758F204E}" type="parTrans" cxnId="{00723E6C-0346-4E45-A849-DA8FBC7F31A8}">
      <dgm:prSet/>
      <dgm:spPr/>
      <dgm:t>
        <a:bodyPr/>
        <a:lstStyle/>
        <a:p>
          <a:endParaRPr lang="en-US"/>
        </a:p>
      </dgm:t>
    </dgm:pt>
    <dgm:pt modelId="{653AEEB4-710B-41B1-944D-4820A81EEF9E}" type="sibTrans" cxnId="{00723E6C-0346-4E45-A849-DA8FBC7F31A8}">
      <dgm:prSet/>
      <dgm:spPr/>
      <dgm:t>
        <a:bodyPr/>
        <a:lstStyle/>
        <a:p>
          <a:endParaRPr lang="en-US"/>
        </a:p>
      </dgm:t>
    </dgm:pt>
    <dgm:pt modelId="{CA3D961F-E9E9-4296-8276-361A561CA552}">
      <dgm:prSet phldrT="[Text]" custT="1"/>
      <dgm:spPr>
        <a:solidFill>
          <a:schemeClr val="accent2">
            <a:lumMod val="40000"/>
            <a:lumOff val="60000"/>
          </a:schemeClr>
        </a:solidFill>
      </dgm:spPr>
      <dgm:t>
        <a:bodyPr/>
        <a:lstStyle/>
        <a:p>
          <a:r>
            <a:rPr lang="en-US" sz="2000" cap="small" baseline="0" dirty="0"/>
            <a:t>domains</a:t>
          </a:r>
        </a:p>
      </dgm:t>
    </dgm:pt>
    <dgm:pt modelId="{906D2C41-2E4F-4632-B713-1A8CDCDB968D}" type="parTrans" cxnId="{B92BF796-C053-4D8C-982A-6C55E30A4EE9}">
      <dgm:prSet/>
      <dgm:spPr/>
      <dgm:t>
        <a:bodyPr/>
        <a:lstStyle/>
        <a:p>
          <a:endParaRPr lang="en-US"/>
        </a:p>
      </dgm:t>
    </dgm:pt>
    <dgm:pt modelId="{AE630620-36A3-49B8-B528-E4F92FAD045D}" type="sibTrans" cxnId="{B92BF796-C053-4D8C-982A-6C55E30A4EE9}">
      <dgm:prSet/>
      <dgm:spPr/>
      <dgm:t>
        <a:bodyPr/>
        <a:lstStyle/>
        <a:p>
          <a:endParaRPr lang="en-US"/>
        </a:p>
      </dgm:t>
    </dgm:pt>
    <dgm:pt modelId="{16FE422A-9BBE-4BAB-83CE-F2E37DF4BC77}">
      <dgm:prSet phldrT="[Text]" custT="1"/>
      <dgm:spPr>
        <a:solidFill>
          <a:schemeClr val="accent2">
            <a:lumMod val="40000"/>
            <a:lumOff val="60000"/>
          </a:schemeClr>
        </a:solidFill>
      </dgm:spPr>
      <dgm:t>
        <a:bodyPr/>
        <a:lstStyle/>
        <a:p>
          <a:r>
            <a:rPr lang="en-US" sz="2000" cap="small" baseline="0" dirty="0"/>
            <a:t>intrinsic values</a:t>
          </a:r>
        </a:p>
      </dgm:t>
    </dgm:pt>
    <dgm:pt modelId="{98946D80-C583-4720-B6CE-1AB26743F2AA}" type="parTrans" cxnId="{1E565D10-AB12-4789-8B0A-83E6C88F4418}">
      <dgm:prSet/>
      <dgm:spPr/>
      <dgm:t>
        <a:bodyPr/>
        <a:lstStyle/>
        <a:p>
          <a:endParaRPr lang="en-US"/>
        </a:p>
      </dgm:t>
    </dgm:pt>
    <dgm:pt modelId="{B8B1EE56-40AD-4FED-8648-BC076D29616D}" type="sibTrans" cxnId="{1E565D10-AB12-4789-8B0A-83E6C88F4418}">
      <dgm:prSet/>
      <dgm:spPr/>
      <dgm:t>
        <a:bodyPr/>
        <a:lstStyle/>
        <a:p>
          <a:endParaRPr lang="en-US"/>
        </a:p>
      </dgm:t>
    </dgm:pt>
    <dgm:pt modelId="{6AE82456-1F5D-4559-BF91-852CC08B429E}">
      <dgm:prSet custT="1"/>
      <dgm:spPr>
        <a:solidFill>
          <a:schemeClr val="accent2">
            <a:lumMod val="40000"/>
            <a:lumOff val="60000"/>
          </a:schemeClr>
        </a:solidFill>
      </dgm:spPr>
      <dgm:t>
        <a:bodyPr/>
        <a:lstStyle/>
        <a:p>
          <a:r>
            <a:rPr lang="en-US" sz="2000" cap="small" baseline="0" dirty="0"/>
            <a:t>stages</a:t>
          </a:r>
          <a:endParaRPr lang="en-US" sz="2000" dirty="0"/>
        </a:p>
      </dgm:t>
    </dgm:pt>
    <dgm:pt modelId="{3A35C2CC-A063-41AE-A48D-96D0FB964983}" type="parTrans" cxnId="{95185E18-9CF1-40EA-BAB7-2AEFC4CF830B}">
      <dgm:prSet/>
      <dgm:spPr/>
      <dgm:t>
        <a:bodyPr/>
        <a:lstStyle/>
        <a:p>
          <a:endParaRPr lang="en-US"/>
        </a:p>
      </dgm:t>
    </dgm:pt>
    <dgm:pt modelId="{1B6D4913-9A84-4DBB-884A-20473C4ED7C2}" type="sibTrans" cxnId="{95185E18-9CF1-40EA-BAB7-2AEFC4CF830B}">
      <dgm:prSet/>
      <dgm:spPr/>
      <dgm:t>
        <a:bodyPr/>
        <a:lstStyle/>
        <a:p>
          <a:endParaRPr lang="en-US"/>
        </a:p>
      </dgm:t>
    </dgm:pt>
    <dgm:pt modelId="{23F991EE-AAFD-454E-81B4-3D6227168473}" type="pres">
      <dgm:prSet presAssocID="{AD92A1EB-07F0-4B97-92A7-75A81E3473A5}" presName="hierChild1" presStyleCnt="0">
        <dgm:presLayoutVars>
          <dgm:orgChart val="1"/>
          <dgm:chPref val="1"/>
          <dgm:dir/>
          <dgm:animOne val="branch"/>
          <dgm:animLvl val="lvl"/>
          <dgm:resizeHandles/>
        </dgm:presLayoutVars>
      </dgm:prSet>
      <dgm:spPr/>
    </dgm:pt>
    <dgm:pt modelId="{D2596DF3-2F25-4B3A-A1D1-51BDD966592B}" type="pres">
      <dgm:prSet presAssocID="{9562752B-3372-4C18-A058-59573875B573}" presName="hierRoot1" presStyleCnt="0">
        <dgm:presLayoutVars>
          <dgm:hierBranch val="init"/>
        </dgm:presLayoutVars>
      </dgm:prSet>
      <dgm:spPr/>
    </dgm:pt>
    <dgm:pt modelId="{EFB2F360-EE47-4DBF-9A51-DCC03EFBFE44}" type="pres">
      <dgm:prSet presAssocID="{9562752B-3372-4C18-A058-59573875B573}" presName="rootComposite1" presStyleCnt="0"/>
      <dgm:spPr/>
    </dgm:pt>
    <dgm:pt modelId="{C9A03CCD-AC5D-4BD8-8542-FE70F6022AF1}" type="pres">
      <dgm:prSet presAssocID="{9562752B-3372-4C18-A058-59573875B573}" presName="rootText1" presStyleLbl="node0" presStyleIdx="0" presStyleCnt="1" custScaleX="186343" custLinFactY="-100000" custLinFactNeighborX="-3654" custLinFactNeighborY="-107632">
        <dgm:presLayoutVars>
          <dgm:chPref val="3"/>
        </dgm:presLayoutVars>
      </dgm:prSet>
      <dgm:spPr/>
    </dgm:pt>
    <dgm:pt modelId="{908A9DCD-0F11-4C80-8929-9904C352AC68}" type="pres">
      <dgm:prSet presAssocID="{9562752B-3372-4C18-A058-59573875B573}" presName="rootConnector1" presStyleLbl="node1" presStyleIdx="0" presStyleCnt="0"/>
      <dgm:spPr/>
    </dgm:pt>
    <dgm:pt modelId="{1B6E1243-2CF1-45F7-81AE-776CEA6B4C35}" type="pres">
      <dgm:prSet presAssocID="{9562752B-3372-4C18-A058-59573875B573}" presName="hierChild2" presStyleCnt="0"/>
      <dgm:spPr/>
    </dgm:pt>
    <dgm:pt modelId="{BFCE7770-8A53-4DF0-8F35-66BE6439DEAD}" type="pres">
      <dgm:prSet presAssocID="{906D2C41-2E4F-4632-B713-1A8CDCDB968D}" presName="Name37" presStyleLbl="parChTrans1D2" presStyleIdx="0" presStyleCnt="3"/>
      <dgm:spPr/>
    </dgm:pt>
    <dgm:pt modelId="{1F9E5B03-ED12-469C-9040-571DD23284D4}" type="pres">
      <dgm:prSet presAssocID="{CA3D961F-E9E9-4296-8276-361A561CA552}" presName="hierRoot2" presStyleCnt="0">
        <dgm:presLayoutVars>
          <dgm:hierBranch val="init"/>
        </dgm:presLayoutVars>
      </dgm:prSet>
      <dgm:spPr/>
    </dgm:pt>
    <dgm:pt modelId="{57842F97-644A-4DE2-ADD8-35832C2DA536}" type="pres">
      <dgm:prSet presAssocID="{CA3D961F-E9E9-4296-8276-361A561CA552}" presName="rootComposite" presStyleCnt="0"/>
      <dgm:spPr/>
    </dgm:pt>
    <dgm:pt modelId="{94E6702C-5D0E-4C35-B4AD-1FDB21AC7BF4}" type="pres">
      <dgm:prSet presAssocID="{CA3D961F-E9E9-4296-8276-361A561CA552}" presName="rootText" presStyleLbl="node2" presStyleIdx="0" presStyleCnt="3" custScaleX="87937" custScaleY="48829">
        <dgm:presLayoutVars>
          <dgm:chPref val="3"/>
        </dgm:presLayoutVars>
      </dgm:prSet>
      <dgm:spPr/>
    </dgm:pt>
    <dgm:pt modelId="{F01952E0-2869-4E46-A875-40167633F6D1}" type="pres">
      <dgm:prSet presAssocID="{CA3D961F-E9E9-4296-8276-361A561CA552}" presName="rootConnector" presStyleLbl="node2" presStyleIdx="0" presStyleCnt="3"/>
      <dgm:spPr/>
    </dgm:pt>
    <dgm:pt modelId="{308A05FC-84FD-47F8-A1ED-2CC64F051696}" type="pres">
      <dgm:prSet presAssocID="{CA3D961F-E9E9-4296-8276-361A561CA552}" presName="hierChild4" presStyleCnt="0"/>
      <dgm:spPr/>
    </dgm:pt>
    <dgm:pt modelId="{2E3C352E-A270-4E06-BA02-4169B4DE513D}" type="pres">
      <dgm:prSet presAssocID="{CA3D961F-E9E9-4296-8276-361A561CA552}" presName="hierChild5" presStyleCnt="0"/>
      <dgm:spPr/>
    </dgm:pt>
    <dgm:pt modelId="{823643D8-C3AF-4D3F-BCDB-35638789ED86}" type="pres">
      <dgm:prSet presAssocID="{3A35C2CC-A063-41AE-A48D-96D0FB964983}" presName="Name37" presStyleLbl="parChTrans1D2" presStyleIdx="1" presStyleCnt="3"/>
      <dgm:spPr/>
    </dgm:pt>
    <dgm:pt modelId="{BEB5A2B2-DB47-4237-9543-46EA2F545CC7}" type="pres">
      <dgm:prSet presAssocID="{6AE82456-1F5D-4559-BF91-852CC08B429E}" presName="hierRoot2" presStyleCnt="0">
        <dgm:presLayoutVars>
          <dgm:hierBranch val="init"/>
        </dgm:presLayoutVars>
      </dgm:prSet>
      <dgm:spPr/>
    </dgm:pt>
    <dgm:pt modelId="{A8086C6E-57CC-4DAD-B17D-544C31BAE62E}" type="pres">
      <dgm:prSet presAssocID="{6AE82456-1F5D-4559-BF91-852CC08B429E}" presName="rootComposite" presStyleCnt="0"/>
      <dgm:spPr/>
    </dgm:pt>
    <dgm:pt modelId="{E9A85541-AD71-4863-A1A9-40125366871E}" type="pres">
      <dgm:prSet presAssocID="{6AE82456-1F5D-4559-BF91-852CC08B429E}" presName="rootText" presStyleLbl="node2" presStyleIdx="1" presStyleCnt="3" custScaleX="71880" custScaleY="51762" custLinFactNeighborX="-2361" custLinFactNeighborY="-2789">
        <dgm:presLayoutVars>
          <dgm:chPref val="3"/>
        </dgm:presLayoutVars>
      </dgm:prSet>
      <dgm:spPr/>
    </dgm:pt>
    <dgm:pt modelId="{71EFDD12-63DA-47AD-B919-1D2AAE7BB0AE}" type="pres">
      <dgm:prSet presAssocID="{6AE82456-1F5D-4559-BF91-852CC08B429E}" presName="rootConnector" presStyleLbl="node2" presStyleIdx="1" presStyleCnt="3"/>
      <dgm:spPr/>
    </dgm:pt>
    <dgm:pt modelId="{F9321659-CF40-4EA3-BF40-00C61CCF24B9}" type="pres">
      <dgm:prSet presAssocID="{6AE82456-1F5D-4559-BF91-852CC08B429E}" presName="hierChild4" presStyleCnt="0"/>
      <dgm:spPr/>
    </dgm:pt>
    <dgm:pt modelId="{BE51DAA1-DE5A-46FA-A778-8F79CA53A8B3}" type="pres">
      <dgm:prSet presAssocID="{6AE82456-1F5D-4559-BF91-852CC08B429E}" presName="hierChild5" presStyleCnt="0"/>
      <dgm:spPr/>
    </dgm:pt>
    <dgm:pt modelId="{F0C56FD0-5CCC-4A73-8100-7B1E793F2FDA}" type="pres">
      <dgm:prSet presAssocID="{98946D80-C583-4720-B6CE-1AB26743F2AA}" presName="Name37" presStyleLbl="parChTrans1D2" presStyleIdx="2" presStyleCnt="3"/>
      <dgm:spPr/>
    </dgm:pt>
    <dgm:pt modelId="{AF46CB34-3891-448A-91F0-095AC897791D}" type="pres">
      <dgm:prSet presAssocID="{16FE422A-9BBE-4BAB-83CE-F2E37DF4BC77}" presName="hierRoot2" presStyleCnt="0">
        <dgm:presLayoutVars>
          <dgm:hierBranch val="init"/>
        </dgm:presLayoutVars>
      </dgm:prSet>
      <dgm:spPr/>
    </dgm:pt>
    <dgm:pt modelId="{8318A8DE-303E-45E3-B61F-8503405D1598}" type="pres">
      <dgm:prSet presAssocID="{16FE422A-9BBE-4BAB-83CE-F2E37DF4BC77}" presName="rootComposite" presStyleCnt="0"/>
      <dgm:spPr/>
    </dgm:pt>
    <dgm:pt modelId="{47523112-6711-4E84-BB58-FA20D95BB99E}" type="pres">
      <dgm:prSet presAssocID="{16FE422A-9BBE-4BAB-83CE-F2E37DF4BC77}" presName="rootText" presStyleLbl="node2" presStyleIdx="2" presStyleCnt="3" custScaleX="67363" custScaleY="49416">
        <dgm:presLayoutVars>
          <dgm:chPref val="3"/>
        </dgm:presLayoutVars>
      </dgm:prSet>
      <dgm:spPr/>
    </dgm:pt>
    <dgm:pt modelId="{4005DCD3-6EDB-4670-87CF-E328A1E1D99F}" type="pres">
      <dgm:prSet presAssocID="{16FE422A-9BBE-4BAB-83CE-F2E37DF4BC77}" presName="rootConnector" presStyleLbl="node2" presStyleIdx="2" presStyleCnt="3"/>
      <dgm:spPr/>
    </dgm:pt>
    <dgm:pt modelId="{B77FD1DD-3C09-48B2-8C63-60A91DA71570}" type="pres">
      <dgm:prSet presAssocID="{16FE422A-9BBE-4BAB-83CE-F2E37DF4BC77}" presName="hierChild4" presStyleCnt="0"/>
      <dgm:spPr/>
    </dgm:pt>
    <dgm:pt modelId="{1E937ED9-FC3B-4E0B-9927-C172B2DA1DE5}" type="pres">
      <dgm:prSet presAssocID="{16FE422A-9BBE-4BAB-83CE-F2E37DF4BC77}" presName="hierChild5" presStyleCnt="0"/>
      <dgm:spPr/>
    </dgm:pt>
    <dgm:pt modelId="{40A55DB8-81D6-462A-99C0-CB1B1AA4DA5E}" type="pres">
      <dgm:prSet presAssocID="{9562752B-3372-4C18-A058-59573875B573}" presName="hierChild3" presStyleCnt="0"/>
      <dgm:spPr/>
    </dgm:pt>
  </dgm:ptLst>
  <dgm:cxnLst>
    <dgm:cxn modelId="{1E565D10-AB12-4789-8B0A-83E6C88F4418}" srcId="{9562752B-3372-4C18-A058-59573875B573}" destId="{16FE422A-9BBE-4BAB-83CE-F2E37DF4BC77}" srcOrd="2" destOrd="0" parTransId="{98946D80-C583-4720-B6CE-1AB26743F2AA}" sibTransId="{B8B1EE56-40AD-4FED-8648-BC076D29616D}"/>
    <dgm:cxn modelId="{F4090616-C192-421D-B376-3587C315F788}" type="presOf" srcId="{16FE422A-9BBE-4BAB-83CE-F2E37DF4BC77}" destId="{47523112-6711-4E84-BB58-FA20D95BB99E}" srcOrd="0" destOrd="0" presId="urn:microsoft.com/office/officeart/2005/8/layout/orgChart1"/>
    <dgm:cxn modelId="{95185E18-9CF1-40EA-BAB7-2AEFC4CF830B}" srcId="{9562752B-3372-4C18-A058-59573875B573}" destId="{6AE82456-1F5D-4559-BF91-852CC08B429E}" srcOrd="1" destOrd="0" parTransId="{3A35C2CC-A063-41AE-A48D-96D0FB964983}" sibTransId="{1B6D4913-9A84-4DBB-884A-20473C4ED7C2}"/>
    <dgm:cxn modelId="{AAD00527-21A1-4A87-A853-2624D4F0966D}" type="presOf" srcId="{CA3D961F-E9E9-4296-8276-361A561CA552}" destId="{F01952E0-2869-4E46-A875-40167633F6D1}" srcOrd="1" destOrd="0" presId="urn:microsoft.com/office/officeart/2005/8/layout/orgChart1"/>
    <dgm:cxn modelId="{E12E0D27-3FA3-4283-82D3-3A8CE78DD763}" type="presOf" srcId="{AD92A1EB-07F0-4B97-92A7-75A81E3473A5}" destId="{23F991EE-AAFD-454E-81B4-3D6227168473}" srcOrd="0" destOrd="0" presId="urn:microsoft.com/office/officeart/2005/8/layout/orgChart1"/>
    <dgm:cxn modelId="{6DBFFC35-7AE6-417A-9382-2427CD814934}" type="presOf" srcId="{3A35C2CC-A063-41AE-A48D-96D0FB964983}" destId="{823643D8-C3AF-4D3F-BCDB-35638789ED86}" srcOrd="0" destOrd="0" presId="urn:microsoft.com/office/officeart/2005/8/layout/orgChart1"/>
    <dgm:cxn modelId="{AE10DE43-DC3D-49B6-9A19-811B700F99EB}" type="presOf" srcId="{CA3D961F-E9E9-4296-8276-361A561CA552}" destId="{94E6702C-5D0E-4C35-B4AD-1FDB21AC7BF4}" srcOrd="0" destOrd="0" presId="urn:microsoft.com/office/officeart/2005/8/layout/orgChart1"/>
    <dgm:cxn modelId="{E9CAAB59-A5FE-4E02-A937-8EC9D75C35CA}" type="presOf" srcId="{906D2C41-2E4F-4632-B713-1A8CDCDB968D}" destId="{BFCE7770-8A53-4DF0-8F35-66BE6439DEAD}" srcOrd="0" destOrd="0" presId="urn:microsoft.com/office/officeart/2005/8/layout/orgChart1"/>
    <dgm:cxn modelId="{00723E6C-0346-4E45-A849-DA8FBC7F31A8}" srcId="{AD92A1EB-07F0-4B97-92A7-75A81E3473A5}" destId="{9562752B-3372-4C18-A058-59573875B573}" srcOrd="0" destOrd="0" parTransId="{38F17D5C-743D-402E-BE28-5CA5758F204E}" sibTransId="{653AEEB4-710B-41B1-944D-4820A81EEF9E}"/>
    <dgm:cxn modelId="{F0278D75-2989-409B-8400-692377B669F9}" type="presOf" srcId="{6AE82456-1F5D-4559-BF91-852CC08B429E}" destId="{E9A85541-AD71-4863-A1A9-40125366871E}" srcOrd="0" destOrd="0" presId="urn:microsoft.com/office/officeart/2005/8/layout/orgChart1"/>
    <dgm:cxn modelId="{B92BF796-C053-4D8C-982A-6C55E30A4EE9}" srcId="{9562752B-3372-4C18-A058-59573875B573}" destId="{CA3D961F-E9E9-4296-8276-361A561CA552}" srcOrd="0" destOrd="0" parTransId="{906D2C41-2E4F-4632-B713-1A8CDCDB968D}" sibTransId="{AE630620-36A3-49B8-B528-E4F92FAD045D}"/>
    <dgm:cxn modelId="{D5AC54CC-6570-4AFC-829C-CC6849996E64}" type="presOf" srcId="{16FE422A-9BBE-4BAB-83CE-F2E37DF4BC77}" destId="{4005DCD3-6EDB-4670-87CF-E328A1E1D99F}" srcOrd="1" destOrd="0" presId="urn:microsoft.com/office/officeart/2005/8/layout/orgChart1"/>
    <dgm:cxn modelId="{EBDBC8D7-7497-4104-A242-462A7B83F3B3}" type="presOf" srcId="{98946D80-C583-4720-B6CE-1AB26743F2AA}" destId="{F0C56FD0-5CCC-4A73-8100-7B1E793F2FDA}" srcOrd="0" destOrd="0" presId="urn:microsoft.com/office/officeart/2005/8/layout/orgChart1"/>
    <dgm:cxn modelId="{2B47D6DA-D69A-41CE-8EC2-7FC125B8DF59}" type="presOf" srcId="{6AE82456-1F5D-4559-BF91-852CC08B429E}" destId="{71EFDD12-63DA-47AD-B919-1D2AAE7BB0AE}" srcOrd="1" destOrd="0" presId="urn:microsoft.com/office/officeart/2005/8/layout/orgChart1"/>
    <dgm:cxn modelId="{8055EEDB-F694-4A63-A86C-7F1815DFE9F5}" type="presOf" srcId="{9562752B-3372-4C18-A058-59573875B573}" destId="{C9A03CCD-AC5D-4BD8-8542-FE70F6022AF1}" srcOrd="0" destOrd="0" presId="urn:microsoft.com/office/officeart/2005/8/layout/orgChart1"/>
    <dgm:cxn modelId="{B8F841E4-8F93-4F5D-9119-D87000C97AD5}" type="presOf" srcId="{9562752B-3372-4C18-A058-59573875B573}" destId="{908A9DCD-0F11-4C80-8929-9904C352AC68}" srcOrd="1" destOrd="0" presId="urn:microsoft.com/office/officeart/2005/8/layout/orgChart1"/>
    <dgm:cxn modelId="{0B4607FF-FEAA-43B8-8130-CDDFD35C84CC}" type="presParOf" srcId="{23F991EE-AAFD-454E-81B4-3D6227168473}" destId="{D2596DF3-2F25-4B3A-A1D1-51BDD966592B}" srcOrd="0" destOrd="0" presId="urn:microsoft.com/office/officeart/2005/8/layout/orgChart1"/>
    <dgm:cxn modelId="{AC58D200-B46E-49F1-9313-5F42B1E1A2DE}" type="presParOf" srcId="{D2596DF3-2F25-4B3A-A1D1-51BDD966592B}" destId="{EFB2F360-EE47-4DBF-9A51-DCC03EFBFE44}" srcOrd="0" destOrd="0" presId="urn:microsoft.com/office/officeart/2005/8/layout/orgChart1"/>
    <dgm:cxn modelId="{F0752125-5E2B-4184-89BC-91D22A26C4AD}" type="presParOf" srcId="{EFB2F360-EE47-4DBF-9A51-DCC03EFBFE44}" destId="{C9A03CCD-AC5D-4BD8-8542-FE70F6022AF1}" srcOrd="0" destOrd="0" presId="urn:microsoft.com/office/officeart/2005/8/layout/orgChart1"/>
    <dgm:cxn modelId="{18FFB6E1-64BB-4B1C-BBA5-3C1F4E10CA79}" type="presParOf" srcId="{EFB2F360-EE47-4DBF-9A51-DCC03EFBFE44}" destId="{908A9DCD-0F11-4C80-8929-9904C352AC68}" srcOrd="1" destOrd="0" presId="urn:microsoft.com/office/officeart/2005/8/layout/orgChart1"/>
    <dgm:cxn modelId="{AEC7B23B-FD97-4200-8CAB-A20108D032B0}" type="presParOf" srcId="{D2596DF3-2F25-4B3A-A1D1-51BDD966592B}" destId="{1B6E1243-2CF1-45F7-81AE-776CEA6B4C35}" srcOrd="1" destOrd="0" presId="urn:microsoft.com/office/officeart/2005/8/layout/orgChart1"/>
    <dgm:cxn modelId="{FCBD1164-AFEF-4B48-AF83-11902FE784F0}" type="presParOf" srcId="{1B6E1243-2CF1-45F7-81AE-776CEA6B4C35}" destId="{BFCE7770-8A53-4DF0-8F35-66BE6439DEAD}" srcOrd="0" destOrd="0" presId="urn:microsoft.com/office/officeart/2005/8/layout/orgChart1"/>
    <dgm:cxn modelId="{7CA8172B-8EB9-4B74-BE51-4BE5C352811E}" type="presParOf" srcId="{1B6E1243-2CF1-45F7-81AE-776CEA6B4C35}" destId="{1F9E5B03-ED12-469C-9040-571DD23284D4}" srcOrd="1" destOrd="0" presId="urn:microsoft.com/office/officeart/2005/8/layout/orgChart1"/>
    <dgm:cxn modelId="{189A6DE6-4DDF-42F9-B8C3-9C11075631C4}" type="presParOf" srcId="{1F9E5B03-ED12-469C-9040-571DD23284D4}" destId="{57842F97-644A-4DE2-ADD8-35832C2DA536}" srcOrd="0" destOrd="0" presId="urn:microsoft.com/office/officeart/2005/8/layout/orgChart1"/>
    <dgm:cxn modelId="{A145C1E3-DF9B-4A5F-9721-1436C3FE7FD3}" type="presParOf" srcId="{57842F97-644A-4DE2-ADD8-35832C2DA536}" destId="{94E6702C-5D0E-4C35-B4AD-1FDB21AC7BF4}" srcOrd="0" destOrd="0" presId="urn:microsoft.com/office/officeart/2005/8/layout/orgChart1"/>
    <dgm:cxn modelId="{1C967EE5-AC43-4289-8809-F95D20933B0E}" type="presParOf" srcId="{57842F97-644A-4DE2-ADD8-35832C2DA536}" destId="{F01952E0-2869-4E46-A875-40167633F6D1}" srcOrd="1" destOrd="0" presId="urn:microsoft.com/office/officeart/2005/8/layout/orgChart1"/>
    <dgm:cxn modelId="{005C5D6F-6E03-4CCC-9946-543D3DAC993A}" type="presParOf" srcId="{1F9E5B03-ED12-469C-9040-571DD23284D4}" destId="{308A05FC-84FD-47F8-A1ED-2CC64F051696}" srcOrd="1" destOrd="0" presId="urn:microsoft.com/office/officeart/2005/8/layout/orgChart1"/>
    <dgm:cxn modelId="{15880FB4-32E0-4326-AC1D-3CEC8A5D082B}" type="presParOf" srcId="{1F9E5B03-ED12-469C-9040-571DD23284D4}" destId="{2E3C352E-A270-4E06-BA02-4169B4DE513D}" srcOrd="2" destOrd="0" presId="urn:microsoft.com/office/officeart/2005/8/layout/orgChart1"/>
    <dgm:cxn modelId="{59050625-5774-4140-8DB9-83F2B605EE32}" type="presParOf" srcId="{1B6E1243-2CF1-45F7-81AE-776CEA6B4C35}" destId="{823643D8-C3AF-4D3F-BCDB-35638789ED86}" srcOrd="2" destOrd="0" presId="urn:microsoft.com/office/officeart/2005/8/layout/orgChart1"/>
    <dgm:cxn modelId="{60E3E2BC-DFD2-459E-B701-C917E07948BC}" type="presParOf" srcId="{1B6E1243-2CF1-45F7-81AE-776CEA6B4C35}" destId="{BEB5A2B2-DB47-4237-9543-46EA2F545CC7}" srcOrd="3" destOrd="0" presId="urn:microsoft.com/office/officeart/2005/8/layout/orgChart1"/>
    <dgm:cxn modelId="{2BA8D89F-08B7-49DD-B589-3785744E9ABA}" type="presParOf" srcId="{BEB5A2B2-DB47-4237-9543-46EA2F545CC7}" destId="{A8086C6E-57CC-4DAD-B17D-544C31BAE62E}" srcOrd="0" destOrd="0" presId="urn:microsoft.com/office/officeart/2005/8/layout/orgChart1"/>
    <dgm:cxn modelId="{C051C0CB-D43A-42F5-B2AA-52140F958BAF}" type="presParOf" srcId="{A8086C6E-57CC-4DAD-B17D-544C31BAE62E}" destId="{E9A85541-AD71-4863-A1A9-40125366871E}" srcOrd="0" destOrd="0" presId="urn:microsoft.com/office/officeart/2005/8/layout/orgChart1"/>
    <dgm:cxn modelId="{2B714BFD-F992-4AB9-AD3A-DCEF7DD16803}" type="presParOf" srcId="{A8086C6E-57CC-4DAD-B17D-544C31BAE62E}" destId="{71EFDD12-63DA-47AD-B919-1D2AAE7BB0AE}" srcOrd="1" destOrd="0" presId="urn:microsoft.com/office/officeart/2005/8/layout/orgChart1"/>
    <dgm:cxn modelId="{4F038BB2-573B-4308-BF73-EBCDFADC6BDD}" type="presParOf" srcId="{BEB5A2B2-DB47-4237-9543-46EA2F545CC7}" destId="{F9321659-CF40-4EA3-BF40-00C61CCF24B9}" srcOrd="1" destOrd="0" presId="urn:microsoft.com/office/officeart/2005/8/layout/orgChart1"/>
    <dgm:cxn modelId="{32CA9B72-869E-4DE0-BA5A-F82C4A2C5CD7}" type="presParOf" srcId="{BEB5A2B2-DB47-4237-9543-46EA2F545CC7}" destId="{BE51DAA1-DE5A-46FA-A778-8F79CA53A8B3}" srcOrd="2" destOrd="0" presId="urn:microsoft.com/office/officeart/2005/8/layout/orgChart1"/>
    <dgm:cxn modelId="{6C02207B-1EBF-4E7C-96DA-345917E363EC}" type="presParOf" srcId="{1B6E1243-2CF1-45F7-81AE-776CEA6B4C35}" destId="{F0C56FD0-5CCC-4A73-8100-7B1E793F2FDA}" srcOrd="4" destOrd="0" presId="urn:microsoft.com/office/officeart/2005/8/layout/orgChart1"/>
    <dgm:cxn modelId="{10E78D9E-6001-4EB2-A03A-549D3A0F49FC}" type="presParOf" srcId="{1B6E1243-2CF1-45F7-81AE-776CEA6B4C35}" destId="{AF46CB34-3891-448A-91F0-095AC897791D}" srcOrd="5" destOrd="0" presId="urn:microsoft.com/office/officeart/2005/8/layout/orgChart1"/>
    <dgm:cxn modelId="{F30FF654-BC73-44A8-B5A9-EBF614A764DE}" type="presParOf" srcId="{AF46CB34-3891-448A-91F0-095AC897791D}" destId="{8318A8DE-303E-45E3-B61F-8503405D1598}" srcOrd="0" destOrd="0" presId="urn:microsoft.com/office/officeart/2005/8/layout/orgChart1"/>
    <dgm:cxn modelId="{63B0E8A2-8703-4C6E-B949-CECC53A22726}" type="presParOf" srcId="{8318A8DE-303E-45E3-B61F-8503405D1598}" destId="{47523112-6711-4E84-BB58-FA20D95BB99E}" srcOrd="0" destOrd="0" presId="urn:microsoft.com/office/officeart/2005/8/layout/orgChart1"/>
    <dgm:cxn modelId="{C209B837-6DA4-44E4-AB57-8FE32EC8E7FC}" type="presParOf" srcId="{8318A8DE-303E-45E3-B61F-8503405D1598}" destId="{4005DCD3-6EDB-4670-87CF-E328A1E1D99F}" srcOrd="1" destOrd="0" presId="urn:microsoft.com/office/officeart/2005/8/layout/orgChart1"/>
    <dgm:cxn modelId="{F0C773E5-A0D3-4C8D-819B-D51B26540300}" type="presParOf" srcId="{AF46CB34-3891-448A-91F0-095AC897791D}" destId="{B77FD1DD-3C09-48B2-8C63-60A91DA71570}" srcOrd="1" destOrd="0" presId="urn:microsoft.com/office/officeart/2005/8/layout/orgChart1"/>
    <dgm:cxn modelId="{99FF081B-E57B-48CC-BBB4-4879471E707F}" type="presParOf" srcId="{AF46CB34-3891-448A-91F0-095AC897791D}" destId="{1E937ED9-FC3B-4E0B-9927-C172B2DA1DE5}" srcOrd="2" destOrd="0" presId="urn:microsoft.com/office/officeart/2005/8/layout/orgChart1"/>
    <dgm:cxn modelId="{E95D9526-7516-4A28-98C3-762D0413B5EF}" type="presParOf" srcId="{D2596DF3-2F25-4B3A-A1D1-51BDD966592B}" destId="{40A55DB8-81D6-462A-99C0-CB1B1AA4DA5E}"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C56FD0-5CCC-4A73-8100-7B1E793F2FDA}">
      <dsp:nvSpPr>
        <dsp:cNvPr id="0" name=""/>
        <dsp:cNvSpPr/>
      </dsp:nvSpPr>
      <dsp:spPr>
        <a:xfrm>
          <a:off x="3780808" y="1442144"/>
          <a:ext cx="3015884" cy="1265936"/>
        </a:xfrm>
        <a:custGeom>
          <a:avLst/>
          <a:gdLst/>
          <a:ahLst/>
          <a:cxnLst/>
          <a:rect l="0" t="0" r="0" b="0"/>
          <a:pathLst>
            <a:path>
              <a:moveTo>
                <a:pt x="0" y="0"/>
              </a:moveTo>
              <a:lnTo>
                <a:pt x="0" y="963086"/>
              </a:lnTo>
              <a:lnTo>
                <a:pt x="3015884" y="963086"/>
              </a:lnTo>
              <a:lnTo>
                <a:pt x="3015884" y="126593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23643D8-C3AF-4D3F-BCDB-35638789ED86}">
      <dsp:nvSpPr>
        <dsp:cNvPr id="0" name=""/>
        <dsp:cNvSpPr/>
      </dsp:nvSpPr>
      <dsp:spPr>
        <a:xfrm>
          <a:off x="3780808" y="1442144"/>
          <a:ext cx="334000" cy="1225715"/>
        </a:xfrm>
        <a:custGeom>
          <a:avLst/>
          <a:gdLst/>
          <a:ahLst/>
          <a:cxnLst/>
          <a:rect l="0" t="0" r="0" b="0"/>
          <a:pathLst>
            <a:path>
              <a:moveTo>
                <a:pt x="0" y="0"/>
              </a:moveTo>
              <a:lnTo>
                <a:pt x="0" y="922864"/>
              </a:lnTo>
              <a:lnTo>
                <a:pt x="334000" y="922864"/>
              </a:lnTo>
              <a:lnTo>
                <a:pt x="334000" y="122571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FCE7770-8A53-4DF0-8F35-66BE6439DEAD}">
      <dsp:nvSpPr>
        <dsp:cNvPr id="0" name=""/>
        <dsp:cNvSpPr/>
      </dsp:nvSpPr>
      <dsp:spPr>
        <a:xfrm>
          <a:off x="1272413" y="1442144"/>
          <a:ext cx="2508394" cy="1265936"/>
        </a:xfrm>
        <a:custGeom>
          <a:avLst/>
          <a:gdLst/>
          <a:ahLst/>
          <a:cxnLst/>
          <a:rect l="0" t="0" r="0" b="0"/>
          <a:pathLst>
            <a:path>
              <a:moveTo>
                <a:pt x="2508394" y="0"/>
              </a:moveTo>
              <a:lnTo>
                <a:pt x="2508394" y="963086"/>
              </a:lnTo>
              <a:lnTo>
                <a:pt x="0" y="963086"/>
              </a:lnTo>
              <a:lnTo>
                <a:pt x="0" y="126593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9A03CCD-AC5D-4BD8-8542-FE70F6022AF1}">
      <dsp:nvSpPr>
        <dsp:cNvPr id="0" name=""/>
        <dsp:cNvSpPr/>
      </dsp:nvSpPr>
      <dsp:spPr>
        <a:xfrm>
          <a:off x="1093472" y="0"/>
          <a:ext cx="5374670" cy="1442144"/>
        </a:xfrm>
        <a:prstGeom prst="rect">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n-US" sz="3200" kern="1200" cap="small" baseline="0" dirty="0"/>
            <a:t>conscience theory</a:t>
          </a:r>
        </a:p>
      </dsp:txBody>
      <dsp:txXfrm>
        <a:off x="1093472" y="0"/>
        <a:ext cx="5374670" cy="1442144"/>
      </dsp:txXfrm>
    </dsp:sp>
    <dsp:sp modelId="{94E6702C-5D0E-4C35-B4AD-1FDB21AC7BF4}">
      <dsp:nvSpPr>
        <dsp:cNvPr id="0" name=""/>
        <dsp:cNvSpPr/>
      </dsp:nvSpPr>
      <dsp:spPr>
        <a:xfrm>
          <a:off x="4235" y="2708081"/>
          <a:ext cx="2536357" cy="704184"/>
        </a:xfrm>
        <a:prstGeom prst="rect">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cap="small" baseline="0" dirty="0"/>
            <a:t>domains</a:t>
          </a:r>
        </a:p>
      </dsp:txBody>
      <dsp:txXfrm>
        <a:off x="4235" y="2708081"/>
        <a:ext cx="2536357" cy="704184"/>
      </dsp:txXfrm>
    </dsp:sp>
    <dsp:sp modelId="{E9A85541-AD71-4863-A1A9-40125366871E}">
      <dsp:nvSpPr>
        <dsp:cNvPr id="0" name=""/>
        <dsp:cNvSpPr/>
      </dsp:nvSpPr>
      <dsp:spPr>
        <a:xfrm>
          <a:off x="3078195" y="2667859"/>
          <a:ext cx="2073226" cy="746482"/>
        </a:xfrm>
        <a:prstGeom prst="rect">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cap="small" baseline="0" dirty="0"/>
            <a:t>stages</a:t>
          </a:r>
          <a:endParaRPr lang="en-US" sz="2000" kern="1200" dirty="0"/>
        </a:p>
      </dsp:txBody>
      <dsp:txXfrm>
        <a:off x="3078195" y="2667859"/>
        <a:ext cx="2073226" cy="746482"/>
      </dsp:txXfrm>
    </dsp:sp>
    <dsp:sp modelId="{47523112-6711-4E84-BB58-FA20D95BB99E}">
      <dsp:nvSpPr>
        <dsp:cNvPr id="0" name=""/>
        <dsp:cNvSpPr/>
      </dsp:nvSpPr>
      <dsp:spPr>
        <a:xfrm>
          <a:off x="5825221" y="2708081"/>
          <a:ext cx="1942943" cy="712650"/>
        </a:xfrm>
        <a:prstGeom prst="rect">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cap="small" baseline="0" dirty="0"/>
            <a:t>intrinsic values</a:t>
          </a:r>
        </a:p>
      </dsp:txBody>
      <dsp:txXfrm>
        <a:off x="5825221" y="2708081"/>
        <a:ext cx="1942943" cy="71265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130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1301"/>
          </a:xfrm>
          <a:prstGeom prst="rect">
            <a:avLst/>
          </a:prstGeom>
        </p:spPr>
        <p:txBody>
          <a:bodyPr vert="horz" lIns="91440" tIns="45720" rIns="91440" bIns="45720" rtlCol="0"/>
          <a:lstStyle>
            <a:lvl1pPr algn="r">
              <a:defRPr sz="1200"/>
            </a:lvl1pPr>
          </a:lstStyle>
          <a:p>
            <a:fld id="{47404B57-AEFC-482D-9E10-645216F5CC49}" type="datetimeFigureOut">
              <a:rPr lang="en-US" smtClean="0"/>
              <a:t>3/18/22</a:t>
            </a:fld>
            <a:endParaRPr lang="en-US"/>
          </a:p>
        </p:txBody>
      </p:sp>
      <p:sp>
        <p:nvSpPr>
          <p:cNvPr id="4" name="Slide Image Placeholder 3"/>
          <p:cNvSpPr>
            <a:spLocks noGrp="1" noRot="1" noChangeAspect="1"/>
          </p:cNvSpPr>
          <p:nvPr>
            <p:ph type="sldImg" idx="2"/>
          </p:nvPr>
        </p:nvSpPr>
        <p:spPr>
          <a:xfrm>
            <a:off x="730250" y="1123950"/>
            <a:ext cx="5397500" cy="30368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28735"/>
            <a:ext cx="5486400" cy="354169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543476"/>
            <a:ext cx="2971800" cy="451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543476"/>
            <a:ext cx="2971800" cy="451300"/>
          </a:xfrm>
          <a:prstGeom prst="rect">
            <a:avLst/>
          </a:prstGeom>
        </p:spPr>
        <p:txBody>
          <a:bodyPr vert="horz" lIns="91440" tIns="45720" rIns="91440" bIns="45720" rtlCol="0" anchor="b"/>
          <a:lstStyle>
            <a:lvl1pPr algn="r">
              <a:defRPr sz="1200"/>
            </a:lvl1pPr>
          </a:lstStyle>
          <a:p>
            <a:fld id="{7BCAB0D4-9BE2-4453-BE86-22E77C78790C}" type="slidenum">
              <a:rPr lang="en-US" smtClean="0"/>
              <a:t>‹#›</a:t>
            </a:fld>
            <a:endParaRPr lang="en-US"/>
          </a:p>
        </p:txBody>
      </p:sp>
    </p:spTree>
    <p:extLst>
      <p:ext uri="{BB962C8B-B14F-4D97-AF65-F5344CB8AC3E}">
        <p14:creationId xmlns:p14="http://schemas.microsoft.com/office/powerpoint/2010/main" val="42242005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121B76-2191-4590-8BC9-E69A60F53237}" type="slidenum">
              <a:rPr lang="en-US"/>
              <a:pPr/>
              <a:t>1</a:t>
            </a:fld>
            <a:endParaRPr lang="en-US" dirty="0"/>
          </a:p>
        </p:txBody>
      </p:sp>
      <p:sp>
        <p:nvSpPr>
          <p:cNvPr id="473090" name="Rectangle 2"/>
          <p:cNvSpPr>
            <a:spLocks noGrp="1" noRot="1" noChangeAspect="1" noChangeArrowheads="1" noTextEdit="1"/>
          </p:cNvSpPr>
          <p:nvPr>
            <p:ph type="sldImg"/>
          </p:nvPr>
        </p:nvSpPr>
        <p:spPr>
          <a:ln/>
        </p:spPr>
      </p:sp>
      <p:sp>
        <p:nvSpPr>
          <p:cNvPr id="473091" name="Rectangle 3"/>
          <p:cNvSpPr>
            <a:spLocks noGrp="1" noChangeArrowheads="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cap="small" baseline="0" dirty="0"/>
              <a:t>Frontispiece</a:t>
            </a: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BASILICA SAN GIOVANNI IN FONTE; Naples, Italy; Visit 9-21-19</a:t>
            </a: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Western Euope’s oldest baptistry;  Mosaic fourth century.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it-IT" dirty="0"/>
          </a:p>
          <a:p>
            <a:pPr marL="0" marR="0" lvl="0" indent="0" algn="l" defTabSz="914400" rtl="0" eaLnBrk="1" fontAlgn="auto" latinLnBrk="0" hangingPunct="1">
              <a:lnSpc>
                <a:spcPct val="100000"/>
              </a:lnSpc>
              <a:spcBef>
                <a:spcPts val="0"/>
              </a:spcBef>
              <a:spcAft>
                <a:spcPts val="0"/>
              </a:spcAft>
              <a:buClrTx/>
              <a:buSzTx/>
              <a:buFontTx/>
              <a:buNone/>
              <a:tabLst/>
              <a:defRPr/>
            </a:pPr>
            <a:r>
              <a:rPr lang="it-IT" u="sng" dirty="0"/>
              <a:t>Heart shapes and brain convolutions are frequently embedded in young persons’ depictions of conscience. </a:t>
            </a:r>
            <a:endParaRPr lang="en-US" u="sng" dirty="0"/>
          </a:p>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u="sng" dirty="0"/>
              <a:t>Stressors </a:t>
            </a:r>
            <a:r>
              <a:rPr lang="en-US" u="sng" dirty="0"/>
              <a:t>trigger individual </a:t>
            </a:r>
            <a:r>
              <a:rPr lang="en-US" i="1" u="sng" dirty="0"/>
              <a:t>stress responses </a:t>
            </a:r>
            <a:r>
              <a:rPr lang="en-US" u="sng" dirty="0"/>
              <a:t>that are managed with </a:t>
            </a:r>
            <a:r>
              <a:rPr lang="en-US" i="1" u="sng" dirty="0"/>
              <a:t>coping strategies</a:t>
            </a:r>
            <a:r>
              <a:rPr lang="en-US" u="sng" dirty="0"/>
              <a:t>, some less conscious than others, some more adaptive than others, and some more </a:t>
            </a:r>
            <a:r>
              <a:rPr lang="en-US" i="1" u="sng" dirty="0"/>
              <a:t>heteronomous</a:t>
            </a:r>
            <a:r>
              <a:rPr lang="en-US" u="sng" dirty="0"/>
              <a:t> than others. </a:t>
            </a:r>
          </a:p>
          <a:p>
            <a:r>
              <a:rPr lang="en-US" u="sng" dirty="0"/>
              <a:t>These strategies, such as problem solving, affective regulation and help-seeking, when honed as skills, expand </a:t>
            </a:r>
            <a:r>
              <a:rPr lang="en-US" i="1" u="sng" dirty="0"/>
              <a:t>competencies</a:t>
            </a:r>
            <a:r>
              <a:rPr lang="en-US" u="sng" dirty="0"/>
              <a:t> essential to learning and advancing from a </a:t>
            </a:r>
            <a:r>
              <a:rPr lang="en-US" i="1" u="sng" dirty="0"/>
              <a:t>secure base.</a:t>
            </a:r>
          </a:p>
          <a:p>
            <a:endParaRPr lang="en-US" i="1" u="sng" dirty="0"/>
          </a:p>
          <a:p>
            <a:r>
              <a:rPr lang="en-US" u="sng" dirty="0"/>
              <a:t>Traumatic Stress Related Disorders comprise a DSM category but do not fully capture the enduring psychobiological legacy of </a:t>
            </a:r>
            <a:r>
              <a:rPr lang="en-US" i="1" u="sng" dirty="0"/>
              <a:t>adverse childhood experiences</a:t>
            </a:r>
            <a:r>
              <a:rPr lang="en-US" u="sng" dirty="0"/>
              <a:t>.                                                                                                                                                    Natural disaster, acute or enduring and </a:t>
            </a:r>
            <a:r>
              <a:rPr lang="en-US" i="1" u="sng" dirty="0"/>
              <a:t>systemic or structural oppressions </a:t>
            </a:r>
            <a:r>
              <a:rPr lang="en-US" u="sng" dirty="0"/>
              <a:t>according to how persons are sexed, gendered, and/or colored must always be considered among potential stressors. </a:t>
            </a:r>
          </a:p>
        </p:txBody>
      </p:sp>
      <p:sp>
        <p:nvSpPr>
          <p:cNvPr id="4" name="Slide Number Placeholder 3"/>
          <p:cNvSpPr>
            <a:spLocks noGrp="1"/>
          </p:cNvSpPr>
          <p:nvPr>
            <p:ph type="sldNum" sz="quarter" idx="5"/>
          </p:nvPr>
        </p:nvSpPr>
        <p:spPr/>
        <p:txBody>
          <a:bodyPr/>
          <a:lstStyle/>
          <a:p>
            <a:fld id="{7BCAB0D4-9BE2-4453-BE86-22E77C78790C}" type="slidenum">
              <a:rPr lang="en-US" smtClean="0"/>
              <a:t>10</a:t>
            </a:fld>
            <a:endParaRPr lang="en-US"/>
          </a:p>
        </p:txBody>
      </p:sp>
    </p:spTree>
    <p:extLst>
      <p:ext uri="{BB962C8B-B14F-4D97-AF65-F5344CB8AC3E}">
        <p14:creationId xmlns:p14="http://schemas.microsoft.com/office/powerpoint/2010/main" val="3786445913"/>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Conscience in Adversity Data Collection (CIA): Case PRC017 (age deleted for heuristic purposes)</a:t>
            </a:r>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108</a:t>
            </a:fld>
            <a:endParaRPr lang="en-US"/>
          </a:p>
        </p:txBody>
      </p:sp>
    </p:spTree>
    <p:extLst>
      <p:ext uri="{BB962C8B-B14F-4D97-AF65-F5344CB8AC3E}">
        <p14:creationId xmlns:p14="http://schemas.microsoft.com/office/powerpoint/2010/main" val="4224970274"/>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109</a:t>
            </a:fld>
            <a:endParaRPr lang="en-US"/>
          </a:p>
        </p:txBody>
      </p:sp>
    </p:spTree>
    <p:extLst>
      <p:ext uri="{BB962C8B-B14F-4D97-AF65-F5344CB8AC3E}">
        <p14:creationId xmlns:p14="http://schemas.microsoft.com/office/powerpoint/2010/main" val="557795500"/>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Conscience in Adversity Data Collection (CIA): Case PRC017 (age deleted for heuristic purposes)</a:t>
            </a:r>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110</a:t>
            </a:fld>
            <a:endParaRPr lang="en-US"/>
          </a:p>
        </p:txBody>
      </p:sp>
    </p:spTree>
    <p:extLst>
      <p:ext uri="{BB962C8B-B14F-4D97-AF65-F5344CB8AC3E}">
        <p14:creationId xmlns:p14="http://schemas.microsoft.com/office/powerpoint/2010/main" val="3253649225"/>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t>The gap to which we refer is between what we might expect of conscience stage-attainment at that age under favorable conditions and what we have actually before us: </a:t>
            </a:r>
          </a:p>
          <a:p>
            <a:r>
              <a:rPr lang="en-US" u="sng" cap="small" baseline="0" dirty="0"/>
              <a:t>developmental delay</a:t>
            </a:r>
          </a:p>
        </p:txBody>
      </p:sp>
      <p:sp>
        <p:nvSpPr>
          <p:cNvPr id="4" name="Slide Number Placeholder 3"/>
          <p:cNvSpPr>
            <a:spLocks noGrp="1"/>
          </p:cNvSpPr>
          <p:nvPr>
            <p:ph type="sldNum" sz="quarter" idx="5"/>
          </p:nvPr>
        </p:nvSpPr>
        <p:spPr/>
        <p:txBody>
          <a:bodyPr/>
          <a:lstStyle/>
          <a:p>
            <a:fld id="{7BCAB0D4-9BE2-4453-BE86-22E77C78790C}" type="slidenum">
              <a:rPr lang="en-US" smtClean="0"/>
              <a:t>111</a:t>
            </a:fld>
            <a:endParaRPr lang="en-US"/>
          </a:p>
        </p:txBody>
      </p:sp>
    </p:spTree>
    <p:extLst>
      <p:ext uri="{BB962C8B-B14F-4D97-AF65-F5344CB8AC3E}">
        <p14:creationId xmlns:p14="http://schemas.microsoft.com/office/powerpoint/2010/main" val="1788366143"/>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dirty="0"/>
              <a:t>*   Age-expected stage-attainment for CONSCIENCE IN ADVANTAGE studies. </a:t>
            </a:r>
          </a:p>
          <a:p>
            <a:pPr marL="0" indent="0">
              <a:buFont typeface="Arial" panose="020B0604020202020204" pitchFamily="34" charset="0"/>
              <a:buNone/>
            </a:pPr>
            <a:r>
              <a:rPr lang="en-US" sz="1200" dirty="0"/>
              <a:t>** </a:t>
            </a:r>
            <a:r>
              <a:rPr lang="en-US" sz="1200" u="sng" dirty="0"/>
              <a:t>Conscience Developmental Quotient is a heuristic device currently without empirical validation </a:t>
            </a:r>
            <a:endParaRPr lang="en-US" u="sng" dirty="0"/>
          </a:p>
        </p:txBody>
      </p:sp>
      <p:sp>
        <p:nvSpPr>
          <p:cNvPr id="4" name="Slide Number Placeholder 3"/>
          <p:cNvSpPr>
            <a:spLocks noGrp="1"/>
          </p:cNvSpPr>
          <p:nvPr>
            <p:ph type="sldNum" sz="quarter" idx="5"/>
          </p:nvPr>
        </p:nvSpPr>
        <p:spPr/>
        <p:txBody>
          <a:bodyPr/>
          <a:lstStyle/>
          <a:p>
            <a:fld id="{7BCAB0D4-9BE2-4453-BE86-22E77C78790C}" type="slidenum">
              <a:rPr lang="en-US" smtClean="0"/>
              <a:t>112</a:t>
            </a:fld>
            <a:endParaRPr lang="en-US"/>
          </a:p>
        </p:txBody>
      </p:sp>
    </p:spTree>
    <p:extLst>
      <p:ext uri="{BB962C8B-B14F-4D97-AF65-F5344CB8AC3E}">
        <p14:creationId xmlns:p14="http://schemas.microsoft.com/office/powerpoint/2010/main" val="1197970977"/>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dirty="0"/>
              <a:t>*   Age expected stage attainment for CONSCIENCE IN ADVANTAGE studies. </a:t>
            </a:r>
          </a:p>
          <a:p>
            <a:pPr marL="0" indent="0">
              <a:buFont typeface="Arial" panose="020B0604020202020204" pitchFamily="34" charset="0"/>
              <a:buNone/>
            </a:pPr>
            <a:r>
              <a:rPr lang="en-US" sz="1200" dirty="0"/>
              <a:t>** Conscience Developmental Quotient is a heuristic device currently without empirical validation </a:t>
            </a:r>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113</a:t>
            </a:fld>
            <a:endParaRPr lang="en-US"/>
          </a:p>
        </p:txBody>
      </p:sp>
    </p:spTree>
    <p:extLst>
      <p:ext uri="{BB962C8B-B14F-4D97-AF65-F5344CB8AC3E}">
        <p14:creationId xmlns:p14="http://schemas.microsoft.com/office/powerpoint/2010/main" val="1772592920"/>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t>The gap to which we refer is between what we might expect of conscience stage-attainment at that age under favorable conditions and what we have actually before us: </a:t>
            </a:r>
          </a:p>
          <a:p>
            <a:r>
              <a:rPr lang="en-US" u="sng" cap="small" baseline="0" dirty="0"/>
              <a:t>developmental delay</a:t>
            </a:r>
          </a:p>
        </p:txBody>
      </p:sp>
      <p:sp>
        <p:nvSpPr>
          <p:cNvPr id="4" name="Slide Number Placeholder 3"/>
          <p:cNvSpPr>
            <a:spLocks noGrp="1"/>
          </p:cNvSpPr>
          <p:nvPr>
            <p:ph type="sldNum" sz="quarter" idx="5"/>
          </p:nvPr>
        </p:nvSpPr>
        <p:spPr/>
        <p:txBody>
          <a:bodyPr/>
          <a:lstStyle/>
          <a:p>
            <a:fld id="{7BCAB0D4-9BE2-4453-BE86-22E77C78790C}" type="slidenum">
              <a:rPr lang="en-US" smtClean="0"/>
              <a:t>114</a:t>
            </a:fld>
            <a:endParaRPr lang="en-US"/>
          </a:p>
        </p:txBody>
      </p:sp>
    </p:spTree>
    <p:extLst>
      <p:ext uri="{BB962C8B-B14F-4D97-AF65-F5344CB8AC3E}">
        <p14:creationId xmlns:p14="http://schemas.microsoft.com/office/powerpoint/2010/main" val="2566583180"/>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sng" dirty="0"/>
              <a:t>All  of which are weighed for </a:t>
            </a:r>
            <a:r>
              <a:rPr lang="en-US" sz="1200" i="0" u="sng" cap="small" dirty="0"/>
              <a:t>preponderance of evidence </a:t>
            </a:r>
            <a:r>
              <a:rPr lang="en-US" sz="1200" b="0" i="0" u="sng" dirty="0"/>
              <a:t>to support the evaluator’s designation of type and severity</a:t>
            </a:r>
            <a:r>
              <a:rPr lang="en-US" sz="1200" b="1" i="0" u="sng"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cap="small" baseline="0" dirty="0"/>
              <a:t>Reference: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Galvin M (2015): </a:t>
            </a:r>
            <a:r>
              <a:rPr lang="en-US" i="1" dirty="0"/>
              <a:t>Psychiatric diagnostic (DSM5) contexts of psychopathological interference in conscience formation and functioning across the youth-span: a guideline.</a:t>
            </a:r>
            <a:r>
              <a:rPr lang="en-US" dirty="0"/>
              <a:t> </a:t>
            </a:r>
            <a:r>
              <a:rPr lang="en-US" b="1" dirty="0"/>
              <a:t>Conscience Works, </a:t>
            </a:r>
            <a:r>
              <a:rPr lang="en-US" dirty="0"/>
              <a:t>Theory, Research and Clinical Applications 4(1): 1-40.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116</a:t>
            </a:fld>
            <a:endParaRPr lang="en-US"/>
          </a:p>
        </p:txBody>
      </p:sp>
    </p:spTree>
    <p:extLst>
      <p:ext uri="{BB962C8B-B14F-4D97-AF65-F5344CB8AC3E}">
        <p14:creationId xmlns:p14="http://schemas.microsoft.com/office/powerpoint/2010/main" val="84090925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ZONE OF MORAL INJURY Adapted with permission from a slide in IU Conscience Project (2011) Demoralization and Harm Prevention, power point presentation. </a:t>
            </a:r>
            <a:r>
              <a:rPr lang="en-US" b="1" dirty="0"/>
              <a:t>Conscience Works </a:t>
            </a:r>
          </a:p>
          <a:p>
            <a:r>
              <a:rPr lang="en-US" b="0" dirty="0"/>
              <a:t>https://scholarworks.iupui.edu/handle/1805/16478</a:t>
            </a:r>
          </a:p>
          <a:p>
            <a:endParaRPr lang="en-US" b="0" dirty="0"/>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117</a:t>
            </a:fld>
            <a:endParaRPr lang="en-US"/>
          </a:p>
        </p:txBody>
      </p:sp>
    </p:spTree>
    <p:extLst>
      <p:ext uri="{BB962C8B-B14F-4D97-AF65-F5344CB8AC3E}">
        <p14:creationId xmlns:p14="http://schemas.microsoft.com/office/powerpoint/2010/main" val="170635782"/>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ZONE OF MORAL INJURY Adapted with permission from a slide in IU Conscience Project (2011) Demoralization and Harm Prevention, power point presentation. </a:t>
            </a:r>
            <a:r>
              <a:rPr lang="en-US" b="1" dirty="0"/>
              <a:t>Conscience Works </a:t>
            </a:r>
          </a:p>
          <a:p>
            <a:r>
              <a:rPr lang="en-US" b="0" dirty="0"/>
              <a:t>https://scholarworks.iupui.edu/handle/1805/16478</a:t>
            </a:r>
          </a:p>
          <a:p>
            <a:endParaRPr lang="en-US" b="0" dirty="0"/>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118</a:t>
            </a:fld>
            <a:endParaRPr lang="en-US"/>
          </a:p>
        </p:txBody>
      </p:sp>
    </p:spTree>
    <p:extLst>
      <p:ext uri="{BB962C8B-B14F-4D97-AF65-F5344CB8AC3E}">
        <p14:creationId xmlns:p14="http://schemas.microsoft.com/office/powerpoint/2010/main" val="3281414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t>In this presentation,  </a:t>
            </a:r>
            <a:r>
              <a:rPr lang="en-US" i="1" u="sng" dirty="0"/>
              <a:t>psychopathological interferences </a:t>
            </a:r>
            <a:r>
              <a:rPr lang="en-US" u="sng" dirty="0"/>
              <a:t>should be understood, in a reductionistic way, to be neuro-psycho-biological roadblocks to effective use of coping skills and to access of life affirming and healing values. </a:t>
            </a:r>
          </a:p>
          <a:p>
            <a:r>
              <a:rPr lang="en-US" u="sng" dirty="0"/>
              <a:t>Values are considered to have not only motivational power but their own allure.   </a:t>
            </a:r>
          </a:p>
        </p:txBody>
      </p:sp>
      <p:sp>
        <p:nvSpPr>
          <p:cNvPr id="4" name="Slide Number Placeholder 3"/>
          <p:cNvSpPr>
            <a:spLocks noGrp="1"/>
          </p:cNvSpPr>
          <p:nvPr>
            <p:ph type="sldNum" sz="quarter" idx="5"/>
          </p:nvPr>
        </p:nvSpPr>
        <p:spPr/>
        <p:txBody>
          <a:bodyPr/>
          <a:lstStyle/>
          <a:p>
            <a:fld id="{7BCAB0D4-9BE2-4453-BE86-22E77C78790C}" type="slidenum">
              <a:rPr lang="en-US" smtClean="0"/>
              <a:t>11</a:t>
            </a:fld>
            <a:endParaRPr lang="en-US"/>
          </a:p>
        </p:txBody>
      </p:sp>
    </p:spTree>
    <p:extLst>
      <p:ext uri="{BB962C8B-B14F-4D97-AF65-F5344CB8AC3E}">
        <p14:creationId xmlns:p14="http://schemas.microsoft.com/office/powerpoint/2010/main" val="3163572367"/>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ZONE OF MORAL INJURY Adapted with permission from a slide in IU Conscience Project (2011) Demoralization and Harm Prevention, power point presentation. </a:t>
            </a:r>
            <a:r>
              <a:rPr lang="en-US" b="1" dirty="0"/>
              <a:t>Conscience Works </a:t>
            </a:r>
          </a:p>
          <a:p>
            <a:r>
              <a:rPr lang="en-US" b="0" dirty="0"/>
              <a:t>https://scholarworks.iupui.edu/handle/1805/16478</a:t>
            </a:r>
          </a:p>
          <a:p>
            <a:endParaRPr lang="en-US" b="0" dirty="0"/>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119</a:t>
            </a:fld>
            <a:endParaRPr lang="en-US"/>
          </a:p>
        </p:txBody>
      </p:sp>
    </p:spTree>
    <p:extLst>
      <p:ext uri="{BB962C8B-B14F-4D97-AF65-F5344CB8AC3E}">
        <p14:creationId xmlns:p14="http://schemas.microsoft.com/office/powerpoint/2010/main" val="2106381991"/>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120</a:t>
            </a:fld>
            <a:endParaRPr lang="en-US"/>
          </a:p>
        </p:txBody>
      </p:sp>
    </p:spTree>
    <p:extLst>
      <p:ext uri="{BB962C8B-B14F-4D97-AF65-F5344CB8AC3E}">
        <p14:creationId xmlns:p14="http://schemas.microsoft.com/office/powerpoint/2010/main" val="1171320526"/>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121</a:t>
            </a:fld>
            <a:endParaRPr lang="en-US"/>
          </a:p>
        </p:txBody>
      </p:sp>
    </p:spTree>
    <p:extLst>
      <p:ext uri="{BB962C8B-B14F-4D97-AF65-F5344CB8AC3E}">
        <p14:creationId xmlns:p14="http://schemas.microsoft.com/office/powerpoint/2010/main" val="3481537106"/>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122</a:t>
            </a:fld>
            <a:endParaRPr lang="en-US"/>
          </a:p>
        </p:txBody>
      </p:sp>
    </p:spTree>
    <p:extLst>
      <p:ext uri="{BB962C8B-B14F-4D97-AF65-F5344CB8AC3E}">
        <p14:creationId xmlns:p14="http://schemas.microsoft.com/office/powerpoint/2010/main" val="690731013"/>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123</a:t>
            </a:fld>
            <a:endParaRPr lang="en-US"/>
          </a:p>
        </p:txBody>
      </p:sp>
    </p:spTree>
    <p:extLst>
      <p:ext uri="{BB962C8B-B14F-4D97-AF65-F5344CB8AC3E}">
        <p14:creationId xmlns:p14="http://schemas.microsoft.com/office/powerpoint/2010/main" val="2212323755"/>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124</a:t>
            </a:fld>
            <a:endParaRPr lang="en-US"/>
          </a:p>
        </p:txBody>
      </p:sp>
    </p:spTree>
    <p:extLst>
      <p:ext uri="{BB962C8B-B14F-4D97-AF65-F5344CB8AC3E}">
        <p14:creationId xmlns:p14="http://schemas.microsoft.com/office/powerpoint/2010/main" val="1237046372"/>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dirty="0">
                <a:effectLst/>
                <a:latin typeface="Times New Roman" panose="02020603050405020304" pitchFamily="18" charset="0"/>
                <a:ea typeface="Times New Roman" panose="02020603050405020304" pitchFamily="18" charset="0"/>
              </a:rPr>
              <a:t>A conscience sensitive biopsychosocial formulation.</a:t>
            </a:r>
            <a:r>
              <a:rPr lang="en-US" sz="1800" dirty="0">
                <a:effectLst/>
                <a:latin typeface="Times New Roman" panose="02020603050405020304" pitchFamily="18" charset="0"/>
                <a:ea typeface="Times New Roman" panose="02020603050405020304" pitchFamily="18" charset="0"/>
              </a:rPr>
              <a:t> Our patient is almost seventeen years old. Her conscience developed in adversities including parenting that was inconsistent and inadequate to her needs, harsh and sometimes abusive, eventually leading to out-of-home placement.  She had been subject to ridicule from others and to repeated diagnostic instrumentation for her persistent enuresis. She endured physical and sexual abuse later on. Her overall attainment of conscience stage seems to fluctuate between Stage 2, an embodied conscience, and Stage 3, a more metaphorical conscience. Her stage-attainment is uneven with relative strength in moralized attachment and relative weakness in moral volition, manifesting chiefly in poorly modulated impulsiveness and engagement in high risk behaviors and relationships. Psychopathological interference appears to be moderately severe combining two types, one that constricts and thwarts functionality and impedes further formation</a:t>
            </a:r>
            <a:r>
              <a:rPr lang="en-US" sz="1800" cap="small"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the other, dysautonomous</a:t>
            </a:r>
            <a:r>
              <a:rPr lang="en-US" sz="1800" cap="small" dirty="0">
                <a:effectLst/>
                <a:latin typeface="Times New Roman" panose="02020603050405020304" pitchFamily="18" charset="0"/>
                <a:ea typeface="Times New Roman" panose="02020603050405020304" pitchFamily="18" charset="0"/>
              </a:rPr>
              <a:t>.</a:t>
            </a:r>
            <a:r>
              <a:rPr lang="en-US" sz="1800" dirty="0">
                <a:effectLst/>
                <a:latin typeface="Times New Roman" panose="02020603050405020304" pitchFamily="18" charset="0"/>
                <a:ea typeface="Times New Roman" panose="02020603050405020304" pitchFamily="18" charset="0"/>
              </a:rPr>
              <a:t> Accordingly, she is prone to run away, to suicidality and to substance abuse. Although she is able to retrieve some life affirming values that counteract suicidal ideas and urges, she lacks a coherent demoralization and harm prevention plan. She currently adduces no abstinence sustaining values with respect to substances. At a neurobiological level, connectivity between the prefrontal cortex and the limbic system including amygdala and hippocampus is implicated. In therapeutic and adaptive contexts, she will require extensive moral skill building before the moral scaffolding provided by caring adults in the controlled environment of the RTF can be dismantled. </a:t>
            </a:r>
          </a:p>
          <a:p>
            <a:endParaRPr lang="en-US" sz="1800" dirty="0">
              <a:effectLst/>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Galvin M, Hulvershorn L, Gaffney M (2019): Conscience relevance and sensitivity in psychiatric evaluations in the youth span. </a:t>
            </a:r>
            <a:r>
              <a:rPr lang="en-US" sz="1800" i="1" dirty="0">
                <a:effectLst/>
                <a:latin typeface="Times New Roman" panose="02020603050405020304" pitchFamily="18" charset="0"/>
                <a:ea typeface="Times New Roman" panose="02020603050405020304" pitchFamily="18" charset="0"/>
              </a:rPr>
              <a:t>Adolescent Psychiatry</a:t>
            </a:r>
            <a:r>
              <a:rPr lang="en-US" sz="1800" b="1"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9(3)167-184. </a:t>
            </a:r>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125</a:t>
            </a:fld>
            <a:endParaRPr lang="en-US"/>
          </a:p>
        </p:txBody>
      </p:sp>
    </p:spTree>
    <p:extLst>
      <p:ext uri="{BB962C8B-B14F-4D97-AF65-F5344CB8AC3E}">
        <p14:creationId xmlns:p14="http://schemas.microsoft.com/office/powerpoint/2010/main" val="3051002357"/>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t>This is my only abjuration to you, implicit in the term ‘conscience sensitivity’, the most key of all the key concepts that I wish to convey today: </a:t>
            </a:r>
          </a:p>
          <a:p>
            <a:r>
              <a:rPr lang="en-US" u="sng" dirty="0"/>
              <a:t>Be curious and inquisitive about conscience in others. </a:t>
            </a:r>
          </a:p>
          <a:p>
            <a:r>
              <a:rPr lang="en-US" u="sng" dirty="0"/>
              <a:t>Not in a judgmental way, not in the way of the confessional, but, without preconception, in the open-ended way of understanding how conscience has been formed and become part of a particular person’s lived experience.</a:t>
            </a:r>
          </a:p>
          <a:p>
            <a:endParaRPr lang="en-US" u="sng" dirty="0"/>
          </a:p>
          <a:p>
            <a:r>
              <a:rPr lang="en-US" dirty="0"/>
              <a:t>Respectfully submitted, </a:t>
            </a:r>
          </a:p>
          <a:p>
            <a:r>
              <a:rPr lang="en-US" dirty="0"/>
              <a:t>Matthew R. Galvin, MD, </a:t>
            </a:r>
          </a:p>
          <a:p>
            <a:r>
              <a:rPr lang="en-US" dirty="0"/>
              <a:t>Curator Conscience In Adversity Data Collection</a:t>
            </a:r>
          </a:p>
        </p:txBody>
      </p:sp>
      <p:sp>
        <p:nvSpPr>
          <p:cNvPr id="4" name="Slide Number Placeholder 3"/>
          <p:cNvSpPr>
            <a:spLocks noGrp="1"/>
          </p:cNvSpPr>
          <p:nvPr>
            <p:ph type="sldNum" sz="quarter" idx="5"/>
          </p:nvPr>
        </p:nvSpPr>
        <p:spPr/>
        <p:txBody>
          <a:bodyPr/>
          <a:lstStyle/>
          <a:p>
            <a:fld id="{7BCAB0D4-9BE2-4453-BE86-22E77C78790C}" type="slidenum">
              <a:rPr lang="en-US" smtClean="0"/>
              <a:t>126</a:t>
            </a:fld>
            <a:endParaRPr lang="en-US"/>
          </a:p>
        </p:txBody>
      </p:sp>
    </p:spTree>
    <p:extLst>
      <p:ext uri="{BB962C8B-B14F-4D97-AF65-F5344CB8AC3E}">
        <p14:creationId xmlns:p14="http://schemas.microsoft.com/office/powerpoint/2010/main" val="763434184"/>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128</a:t>
            </a:fld>
            <a:endParaRPr lang="en-US"/>
          </a:p>
        </p:txBody>
      </p:sp>
    </p:spTree>
    <p:extLst>
      <p:ext uri="{BB962C8B-B14F-4D97-AF65-F5344CB8AC3E}">
        <p14:creationId xmlns:p14="http://schemas.microsoft.com/office/powerpoint/2010/main" val="11426725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t>In this presentation, </a:t>
            </a:r>
            <a:r>
              <a:rPr lang="en-US" i="1" u="sng" dirty="0"/>
              <a:t>de-moralization </a:t>
            </a:r>
            <a:r>
              <a:rPr lang="en-US" u="sng" dirty="0"/>
              <a:t>is used in a more technical sense than in common parlance. </a:t>
            </a:r>
          </a:p>
          <a:p>
            <a:r>
              <a:rPr lang="en-US" u="sng" dirty="0"/>
              <a:t>As will hopefully become clear, it is an undoing of moralization in one or more domains of conscience at any stage of conscience formation.  </a:t>
            </a:r>
          </a:p>
          <a:p>
            <a:r>
              <a:rPr lang="en-US" u="sng" dirty="0"/>
              <a:t>It is also, paradoxically enough, an invitation to consider possible worlds of re-moralization. </a:t>
            </a:r>
          </a:p>
        </p:txBody>
      </p:sp>
      <p:sp>
        <p:nvSpPr>
          <p:cNvPr id="4" name="Slide Number Placeholder 3"/>
          <p:cNvSpPr>
            <a:spLocks noGrp="1"/>
          </p:cNvSpPr>
          <p:nvPr>
            <p:ph type="sldNum" sz="quarter" idx="5"/>
          </p:nvPr>
        </p:nvSpPr>
        <p:spPr/>
        <p:txBody>
          <a:bodyPr/>
          <a:lstStyle/>
          <a:p>
            <a:fld id="{7BCAB0D4-9BE2-4453-BE86-22E77C78790C}" type="slidenum">
              <a:rPr lang="en-US" smtClean="0"/>
              <a:t>12</a:t>
            </a:fld>
            <a:endParaRPr lang="en-US"/>
          </a:p>
        </p:txBody>
      </p:sp>
    </p:spTree>
    <p:extLst>
      <p:ext uri="{BB962C8B-B14F-4D97-AF65-F5344CB8AC3E}">
        <p14:creationId xmlns:p14="http://schemas.microsoft.com/office/powerpoint/2010/main" val="7292620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t>Some simple signage.</a:t>
            </a:r>
          </a:p>
        </p:txBody>
      </p:sp>
      <p:sp>
        <p:nvSpPr>
          <p:cNvPr id="4" name="Slide Number Placeholder 3"/>
          <p:cNvSpPr>
            <a:spLocks noGrp="1"/>
          </p:cNvSpPr>
          <p:nvPr>
            <p:ph type="sldNum" sz="quarter" idx="5"/>
          </p:nvPr>
        </p:nvSpPr>
        <p:spPr/>
        <p:txBody>
          <a:bodyPr/>
          <a:lstStyle/>
          <a:p>
            <a:fld id="{7BCAB0D4-9BE2-4453-BE86-22E77C78790C}" type="slidenum">
              <a:rPr lang="en-US" smtClean="0"/>
              <a:t>13</a:t>
            </a:fld>
            <a:endParaRPr lang="en-US"/>
          </a:p>
        </p:txBody>
      </p:sp>
    </p:spTree>
    <p:extLst>
      <p:ext uri="{BB962C8B-B14F-4D97-AF65-F5344CB8AC3E}">
        <p14:creationId xmlns:p14="http://schemas.microsoft.com/office/powerpoint/2010/main" val="527206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HelveticaNeue"/>
              </a:rPr>
              <a:t>Stilwell B. and Galvin M. (in press): </a:t>
            </a:r>
            <a:r>
              <a:rPr lang="en-US" sz="1800" b="0" i="1" u="none" strike="noStrike" baseline="0" dirty="0">
                <a:latin typeface="HelveticaNeue-Bold"/>
              </a:rPr>
              <a:t>Moral development and conscience: moral Injury, psychopathological syndromes, psychopathological interference to conscience functioning. How are they related?                                                                                         </a:t>
            </a:r>
            <a:r>
              <a:rPr lang="en-US" sz="1800" b="0" i="0" u="none" strike="noStrike" baseline="0" dirty="0">
                <a:latin typeface="HelveticaNeue-Bold"/>
              </a:rPr>
              <a:t>In A. Goenjian et al Editors: </a:t>
            </a:r>
            <a:r>
              <a:rPr lang="en-US" sz="2800" b="1" i="0" u="none" strike="noStrike" cap="small" baseline="0" dirty="0">
                <a:solidFill>
                  <a:srgbClr val="000000"/>
                </a:solidFill>
                <a:effectLst/>
                <a:latin typeface="arial" panose="020B0604020202020204" pitchFamily="34" charset="0"/>
              </a:rPr>
              <a:t>t</a:t>
            </a:r>
            <a:r>
              <a:rPr lang="en-US" sz="2800" b="1" i="0" cap="small" baseline="0" dirty="0">
                <a:solidFill>
                  <a:srgbClr val="000000"/>
                </a:solidFill>
                <a:effectLst/>
                <a:latin typeface="arial" panose="020B0604020202020204" pitchFamily="34" charset="0"/>
              </a:rPr>
              <a:t>he spitak earthquake and beyond, lessons learned in disaster mental health</a:t>
            </a:r>
            <a:r>
              <a:rPr lang="en-US" sz="2800" b="1" i="0" dirty="0">
                <a:solidFill>
                  <a:srgbClr val="000000"/>
                </a:solidFill>
                <a:effectLst/>
                <a:latin typeface="arial" panose="020B0604020202020204" pitchFamily="34" charset="0"/>
              </a:rPr>
              <a:t>. </a:t>
            </a:r>
            <a:r>
              <a:rPr lang="en-US" sz="2800" b="0" i="0" dirty="0">
                <a:solidFill>
                  <a:srgbClr val="000000"/>
                </a:solidFill>
                <a:effectLst/>
                <a:latin typeface="arial" panose="020B0604020202020204" pitchFamily="34" charset="0"/>
              </a:rPr>
              <a:t>Cambridge Press:</a:t>
            </a:r>
          </a:p>
          <a:p>
            <a:pPr algn="l"/>
            <a:endParaRPr lang="en-US" sz="1800" b="0" i="0" u="none" strike="noStrike" baseline="0" dirty="0">
              <a:latin typeface="HelveticaNeue"/>
            </a:endParaRPr>
          </a:p>
          <a:p>
            <a:pPr algn="l"/>
            <a:r>
              <a:rPr lang="en-US" sz="1800" b="0" i="0" u="none" strike="noStrike" baseline="0" dirty="0">
                <a:latin typeface="HelveticaNeue"/>
              </a:rPr>
              <a:t>[</a:t>
            </a:r>
            <a:r>
              <a:rPr lang="en-US" sz="1800" b="0" i="0" u="sng" strike="noStrike" baseline="0" dirty="0">
                <a:latin typeface="HelveticaNeue"/>
              </a:rPr>
              <a:t>R]ecently, scientific methods have been designed to define and study the suffering of combat veterans from the wars in Vietnam, Iraq, and Afghanistan. </a:t>
            </a:r>
            <a:r>
              <a:rPr lang="en-US" sz="1800" b="0" i="0" u="sng" strike="noStrike" baseline="0" dirty="0">
                <a:solidFill>
                  <a:srgbClr val="FF0000"/>
                </a:solidFill>
                <a:latin typeface="HelveticaNeue"/>
              </a:rPr>
              <a:t>Shay (1995) defined </a:t>
            </a:r>
            <a:r>
              <a:rPr lang="en-US" sz="1800" b="0" i="1" u="sng" strike="noStrike" baseline="0" dirty="0">
                <a:solidFill>
                  <a:srgbClr val="FF0000"/>
                </a:solidFill>
                <a:latin typeface="HelveticaNeue-Italic"/>
              </a:rPr>
              <a:t>moral injury </a:t>
            </a:r>
            <a:r>
              <a:rPr lang="en-US" sz="1800" b="0" i="0" u="sng" strike="noStrike" baseline="0" dirty="0">
                <a:solidFill>
                  <a:srgbClr val="FF0000"/>
                </a:solidFill>
                <a:latin typeface="HelveticaNeue"/>
              </a:rPr>
              <a:t>as “transgressive harms and the outcomes from those experiences.” Since transgressive harms do not always result in serious moral injury, Litz proposed the concept, </a:t>
            </a:r>
            <a:r>
              <a:rPr lang="en-US" sz="1800" b="0" i="1" u="sng" strike="noStrike" baseline="0" dirty="0">
                <a:solidFill>
                  <a:srgbClr val="FF0000"/>
                </a:solidFill>
                <a:latin typeface="HelveticaNeue-Italic"/>
              </a:rPr>
              <a:t>potentially morally injurious events (PMIEs) </a:t>
            </a:r>
            <a:r>
              <a:rPr lang="en-US" sz="1800" b="0" i="0" u="sng" strike="noStrike" baseline="0" dirty="0">
                <a:solidFill>
                  <a:srgbClr val="FF0000"/>
                </a:solidFill>
                <a:latin typeface="HelveticaNeue"/>
              </a:rPr>
              <a:t>as ones in which “a person perpetrates, fails to prevent, bears witness to, or learns about acts that transgress deeply held moral beliefs and expectations.” Currier et al (2019) divided the moral injury concept into </a:t>
            </a:r>
            <a:r>
              <a:rPr lang="en-US" sz="1800" b="0" i="1" u="sng" strike="noStrike" baseline="0" dirty="0">
                <a:solidFill>
                  <a:srgbClr val="FF0000"/>
                </a:solidFill>
                <a:latin typeface="HelveticaNeue-Italic"/>
              </a:rPr>
              <a:t>self-directed </a:t>
            </a:r>
            <a:r>
              <a:rPr lang="en-US" sz="1800" b="0" i="0" u="sng" strike="noStrike" baseline="0" dirty="0">
                <a:solidFill>
                  <a:srgbClr val="FF0000"/>
                </a:solidFill>
                <a:latin typeface="HelveticaNeue"/>
              </a:rPr>
              <a:t>or </a:t>
            </a:r>
            <a:r>
              <a:rPr lang="en-US" sz="1800" b="0" i="1" u="sng" strike="noStrike" baseline="0" dirty="0">
                <a:solidFill>
                  <a:srgbClr val="FF0000"/>
                </a:solidFill>
                <a:latin typeface="HelveticaNeue-Italic"/>
              </a:rPr>
              <a:t>other-directed </a:t>
            </a:r>
            <a:r>
              <a:rPr lang="en-US" sz="1800" b="0" i="0" u="sng" strike="noStrike" baseline="0" dirty="0">
                <a:solidFill>
                  <a:srgbClr val="FF0000"/>
                </a:solidFill>
                <a:latin typeface="HelveticaNeue"/>
              </a:rPr>
              <a:t>categories ….”</a:t>
            </a:r>
          </a:p>
          <a:p>
            <a:pPr algn="l"/>
            <a:endParaRPr lang="en-US" sz="1800" b="0" i="0" u="sng" strike="noStrike" baseline="0" dirty="0">
              <a:solidFill>
                <a:srgbClr val="FF0000"/>
              </a:solidFill>
              <a:latin typeface="HelveticaNeue"/>
            </a:endParaRPr>
          </a:p>
          <a:p>
            <a:pPr algn="l"/>
            <a:r>
              <a:rPr lang="en-US" sz="1800" b="0" i="0" u="none" strike="noStrike" baseline="0" dirty="0">
                <a:latin typeface="HelveticaNeue"/>
              </a:rPr>
              <a:t>“... [And] designed an </a:t>
            </a:r>
            <a:r>
              <a:rPr lang="en-US" sz="1800" b="0" i="1" u="none" strike="noStrike" baseline="0" dirty="0">
                <a:latin typeface="HelveticaNeue-Italic"/>
              </a:rPr>
              <a:t>Expressions of Moral Injury Scale - Military Version </a:t>
            </a:r>
            <a:r>
              <a:rPr lang="en-US" sz="1800" b="0" i="0" u="none" strike="noStrike" baseline="0" dirty="0">
                <a:latin typeface="HelveticaNeue-Italic"/>
              </a:rPr>
              <a:t>Quoting him: </a:t>
            </a:r>
          </a:p>
          <a:p>
            <a:pPr algn="l"/>
            <a:r>
              <a:rPr lang="en-US" sz="1800" b="0" i="0" u="none" strike="noStrike" baseline="0" dirty="0">
                <a:latin typeface="HelveticaNeue"/>
              </a:rPr>
              <a:t>(1) Self-directed moral injury occurs when the person feels directly responsible for perpetrating transgressive acts on others. Self-directed moral injury is characterized by painful feelings of pervasive shame and guilt; beliefs/attitudes about being unlovable, unforgivable, or incapable of moral decision-making.</a:t>
            </a:r>
          </a:p>
          <a:p>
            <a:pPr algn="l"/>
            <a:r>
              <a:rPr lang="en-US" sz="1800" b="0" i="0" u="none" strike="noStrike" baseline="0" dirty="0">
                <a:latin typeface="HelveticaNeue"/>
              </a:rPr>
              <a:t>(2) In cases of betrayal or bearing witness to others’ acts of moral wrongdoing for which an individual does not feel personally responsible, other-directed moral injury produces feelings of anger and moral disgust, beliefs/ attitudes related to mistrust of haters, and revenge fantasies for the responsible person(s).”</a:t>
            </a:r>
          </a:p>
          <a:p>
            <a:pPr algn="l"/>
            <a:endParaRPr lang="en-US" sz="1800" b="0" i="0" u="none" strike="noStrike" baseline="0" dirty="0">
              <a:latin typeface="HelveticaNeue"/>
            </a:endParaRPr>
          </a:p>
          <a:p>
            <a:pPr algn="l"/>
            <a:r>
              <a:rPr lang="en-US" sz="1800" b="0" i="0" u="none" strike="noStrike" baseline="0" dirty="0">
                <a:latin typeface="HelveticaNeue"/>
              </a:rPr>
              <a:t>Shay; Litz et al: Currier et al: </a:t>
            </a:r>
            <a:r>
              <a:rPr lang="en-US" sz="1800" b="0" i="0" u="none" strike="noStrike" cap="small" baseline="0" dirty="0">
                <a:latin typeface="HelveticaNeue"/>
              </a:rPr>
              <a:t>moral injury </a:t>
            </a:r>
          </a:p>
          <a:p>
            <a:pPr algn="l"/>
            <a:r>
              <a:rPr lang="en-US" sz="1800" b="0" i="0" u="none" strike="noStrike" cap="small" baseline="0" dirty="0">
                <a:latin typeface="HelveticaNeue"/>
              </a:rPr>
              <a:t>references:                                                                                                                                                                                                                                                                                                                                                                                                  </a:t>
            </a:r>
            <a:r>
              <a:rPr lang="en-US" sz="1800" b="0" i="0" u="none" strike="noStrike" baseline="0" dirty="0">
                <a:latin typeface="HelveticaNeue"/>
              </a:rPr>
              <a:t>Shay, J. (1995): </a:t>
            </a:r>
            <a:r>
              <a:rPr lang="en-US" sz="1800" b="1" i="0" u="none" strike="noStrike" cap="small" baseline="0" dirty="0">
                <a:latin typeface="HelveticaNeue-Italic"/>
              </a:rPr>
              <a:t>achilles in vietnam: combat trauma and the undoing of character</a:t>
            </a:r>
            <a:r>
              <a:rPr lang="en-US" sz="1800" b="0" i="1" u="none" strike="noStrike" cap="small" baseline="0" dirty="0">
                <a:latin typeface="HelveticaNeue-Italic"/>
              </a:rPr>
              <a:t>. </a:t>
            </a:r>
            <a:r>
              <a:rPr lang="en-US" sz="1800" b="0" i="0" u="none" strike="noStrike" baseline="0" dirty="0">
                <a:latin typeface="HelveticaNeue"/>
              </a:rPr>
              <a:t>New York, NY: Touchstone.</a:t>
            </a:r>
          </a:p>
          <a:p>
            <a:pPr algn="l"/>
            <a:r>
              <a:rPr lang="en-US" sz="1800" b="0" i="0" u="none" strike="noStrike" baseline="0" dirty="0">
                <a:latin typeface="HelveticaNeue"/>
              </a:rPr>
              <a:t>Litz, B. T., Stein, N., Delaney, E., Leibowitz, L., Nash, W. P., Silva, C., &amp; Maguen, S. (2009). </a:t>
            </a:r>
            <a:r>
              <a:rPr lang="en-US" sz="1800" b="0" i="1" u="none" strike="noStrike" baseline="0" dirty="0">
                <a:latin typeface="HelveticaNeue"/>
              </a:rPr>
              <a:t>Moral injury and moral repair in</a:t>
            </a:r>
          </a:p>
          <a:p>
            <a:pPr algn="l"/>
            <a:r>
              <a:rPr lang="en-US" sz="1800" b="0" i="1" u="none" strike="noStrike" baseline="0" dirty="0">
                <a:latin typeface="HelveticaNeue"/>
              </a:rPr>
              <a:t>war veterans: A preliminary model and intervention strategy. </a:t>
            </a:r>
            <a:r>
              <a:rPr lang="en-US" sz="1800" b="1" i="0" u="none" strike="noStrike" baseline="0" dirty="0">
                <a:latin typeface="HelveticaNeue-Italic"/>
              </a:rPr>
              <a:t>Clinical Psychology Review, </a:t>
            </a:r>
            <a:r>
              <a:rPr lang="en-US" sz="1800" b="1" i="0" u="none" strike="noStrike" baseline="0" dirty="0">
                <a:latin typeface="HelveticaNeue-Bold"/>
              </a:rPr>
              <a:t>29, 695-706</a:t>
            </a:r>
            <a:r>
              <a:rPr lang="en-US" sz="1800" b="0" i="0" u="none" strike="noStrike" baseline="0" dirty="0">
                <a:latin typeface="HelveticaNeue"/>
              </a:rPr>
              <a:t>. https://doi.org/10.1016/j.cpr.2009.07.003.</a:t>
            </a:r>
          </a:p>
          <a:p>
            <a:pPr algn="l"/>
            <a:r>
              <a:rPr lang="en-US" sz="1800" b="0" i="0" u="none" strike="noStrike" baseline="0" dirty="0">
                <a:latin typeface="HelveticaNeue"/>
              </a:rPr>
              <a:t>Currier, J.M., McDermott, R. C., Farnsworth, J. K., Borges, L. M. (2019): </a:t>
            </a:r>
            <a:r>
              <a:rPr lang="en-US" sz="1800" b="0" i="1" u="none" strike="noStrike" baseline="0" dirty="0">
                <a:latin typeface="HelveticaNeue"/>
              </a:rPr>
              <a:t>Temporal Associations Between Moral Injury and Posttraumatic Stress Disorder Symptom Clusters in Military Veterans. </a:t>
            </a:r>
            <a:r>
              <a:rPr lang="en-US" sz="1800" b="1" i="0" u="none" strike="noStrike" baseline="0" dirty="0">
                <a:latin typeface="HelveticaNeue"/>
              </a:rPr>
              <a:t>Journal of Traumatic Stress </a:t>
            </a:r>
            <a:r>
              <a:rPr lang="en-US" sz="1800" b="1" i="0" u="none" strike="noStrike" baseline="0" dirty="0">
                <a:latin typeface="HelveticaNeue-Bold"/>
              </a:rPr>
              <a:t>32(6): 382-392</a:t>
            </a:r>
            <a:r>
              <a:rPr lang="en-US" sz="1800" b="0" i="0" u="none" strike="noStrike" baseline="0" dirty="0">
                <a:latin typeface="HelveticaNeue"/>
              </a:rPr>
              <a:t>.</a:t>
            </a:r>
          </a:p>
          <a:p>
            <a:pPr algn="l"/>
            <a:endParaRPr lang="en-US" sz="1800" b="0" i="0" u="none" strike="noStrike" baseline="0" dirty="0">
              <a:latin typeface="HelveticaNeue"/>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baseline="0" dirty="0">
                <a:latin typeface="HelveticaNeue"/>
              </a:rPr>
              <a:t>“Anticipating recent research, Verkamp (1993) studied moral injury in war from medieval to modern times, noting that, in addition to trauma related stress, soldiers might also experience moral pain, deserving of our healing effort.…”</a:t>
            </a:r>
          </a:p>
          <a:p>
            <a:pPr algn="l"/>
            <a:r>
              <a:rPr lang="en-US" sz="1800" b="0" i="0" u="none" strike="noStrike" baseline="0" dirty="0">
                <a:latin typeface="HelveticaNeue"/>
              </a:rPr>
              <a:t>Bernard Verkamp: </a:t>
            </a:r>
            <a:r>
              <a:rPr lang="en-US" sz="1800" b="0" i="0" u="none" strike="noStrike" cap="small" baseline="0" dirty="0">
                <a:latin typeface="HelveticaNeue"/>
              </a:rPr>
              <a:t>moral wounding </a:t>
            </a:r>
          </a:p>
          <a:p>
            <a:pPr algn="l"/>
            <a:r>
              <a:rPr lang="en-US" sz="1800" b="0" i="0" u="none" strike="noStrike" cap="small" baseline="0" dirty="0">
                <a:latin typeface="HelveticaNeue"/>
              </a:rPr>
              <a:t>reference: </a:t>
            </a:r>
          </a:p>
          <a:p>
            <a:pPr algn="l"/>
            <a:r>
              <a:rPr lang="en-US" sz="1800" b="0" i="0" u="none" strike="noStrike" baseline="0" dirty="0">
                <a:latin typeface="HelveticaNeue"/>
              </a:rPr>
              <a:t>Verkamp, B (1993): </a:t>
            </a:r>
            <a:r>
              <a:rPr lang="en-US" sz="1800" b="1" i="0" u="none" strike="noStrike" cap="small" baseline="0" dirty="0">
                <a:latin typeface="HelveticaNeue-Italic"/>
              </a:rPr>
              <a:t>moral treatment of returning warriors in early medieval and modern Times</a:t>
            </a:r>
            <a:r>
              <a:rPr lang="en-US" sz="1800" b="0" i="0" u="none" strike="noStrike" baseline="0" dirty="0">
                <a:latin typeface="HelveticaNeue"/>
              </a:rPr>
              <a:t>. Chicago: University Chicago Press.</a:t>
            </a:r>
          </a:p>
          <a:p>
            <a:pPr algn="l"/>
            <a:endParaRPr lang="en-US" sz="1800" b="0" i="0" u="none" strike="noStrike" baseline="0" dirty="0">
              <a:latin typeface="HelveticaNeue"/>
            </a:endParaRPr>
          </a:p>
          <a:p>
            <a:endParaRPr lang="en-US" dirty="0"/>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14</a:t>
            </a:fld>
            <a:endParaRPr lang="en-US"/>
          </a:p>
        </p:txBody>
      </p:sp>
    </p:spTree>
    <p:extLst>
      <p:ext uri="{BB962C8B-B14F-4D97-AF65-F5344CB8AC3E}">
        <p14:creationId xmlns:p14="http://schemas.microsoft.com/office/powerpoint/2010/main" val="41890608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ZONE OF MORAL INJURY</a:t>
            </a:r>
            <a:endParaRPr lang="en-US" sz="1800" b="0" dirty="0"/>
          </a:p>
          <a:p>
            <a:r>
              <a:rPr lang="en-US" sz="1800" u="sng" dirty="0"/>
              <a:t>The zone in which moral injury is apt to occur begins with demoralization which, because of pathological interferences abetted by social system failures, begins the trajectory towards harmful behavior. Harm has the potential for becoming or compounding stressors and oppressors. </a:t>
            </a:r>
          </a:p>
          <a:p>
            <a:r>
              <a:rPr lang="en-US" sz="1800" dirty="0"/>
              <a:t>Adapted with permission from a slide in IU Conscience Project (2011) Demoralization and Harm Prevention, power point presentation. </a:t>
            </a:r>
            <a:r>
              <a:rPr lang="en-US" sz="1800" b="1" dirty="0"/>
              <a:t>Conscience Works  </a:t>
            </a:r>
            <a:r>
              <a:rPr lang="en-US" sz="1800" b="0" dirty="0"/>
              <a:t>https://scholarworks.iupui.edu/handle/1805/16478</a:t>
            </a:r>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15</a:t>
            </a:fld>
            <a:endParaRPr lang="en-US"/>
          </a:p>
        </p:txBody>
      </p:sp>
    </p:spTree>
    <p:extLst>
      <p:ext uri="{BB962C8B-B14F-4D97-AF65-F5344CB8AC3E}">
        <p14:creationId xmlns:p14="http://schemas.microsoft.com/office/powerpoint/2010/main" val="30195025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t>This is a fuller image of conscience functioning that I would like you to develop in your minds today. </a:t>
            </a:r>
          </a:p>
          <a:p>
            <a:r>
              <a:rPr lang="en-US" u="sng" dirty="0"/>
              <a:t>Instead of an image of climbing ladders, </a:t>
            </a:r>
            <a:r>
              <a:rPr lang="en-US" i="1" u="sng" dirty="0"/>
              <a:t>scala </a:t>
            </a:r>
            <a:r>
              <a:rPr lang="en-US" u="sng" dirty="0"/>
              <a:t>instrumental to attain the heights of human flourishing—for which, as we will soon see, we have examples from antiquity onwards—</a:t>
            </a:r>
          </a:p>
          <a:p>
            <a:r>
              <a:rPr lang="en-US" u="sng" dirty="0"/>
              <a:t>Conjure up from your memories: the children’s game of </a:t>
            </a:r>
            <a:r>
              <a:rPr lang="en-US" b="1" u="sng" dirty="0"/>
              <a:t>Chutes and Ladders</a:t>
            </a:r>
            <a:r>
              <a:rPr lang="en-US" u="sng" dirty="0"/>
              <a:t>, depicting road-blocks, set-backs, and effortful turnarounds. </a:t>
            </a:r>
          </a:p>
          <a:p>
            <a:r>
              <a:rPr lang="en-US" u="sng" dirty="0"/>
              <a:t>Consider storing this image among the organizational schemes appropriate to healing professions called upon to address moral injury in a conscience sensitive manner. </a:t>
            </a:r>
          </a:p>
        </p:txBody>
      </p:sp>
      <p:sp>
        <p:nvSpPr>
          <p:cNvPr id="4" name="Slide Number Placeholder 3"/>
          <p:cNvSpPr>
            <a:spLocks noGrp="1"/>
          </p:cNvSpPr>
          <p:nvPr>
            <p:ph type="sldNum" sz="quarter" idx="5"/>
          </p:nvPr>
        </p:nvSpPr>
        <p:spPr/>
        <p:txBody>
          <a:bodyPr/>
          <a:lstStyle/>
          <a:p>
            <a:fld id="{7BCAB0D4-9BE2-4453-BE86-22E77C78790C}" type="slidenum">
              <a:rPr lang="en-US" smtClean="0"/>
              <a:t>16</a:t>
            </a:fld>
            <a:endParaRPr lang="en-US"/>
          </a:p>
        </p:txBody>
      </p:sp>
    </p:spTree>
    <p:extLst>
      <p:ext uri="{BB962C8B-B14F-4D97-AF65-F5344CB8AC3E}">
        <p14:creationId xmlns:p14="http://schemas.microsoft.com/office/powerpoint/2010/main" val="38700626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IMAGES OF AESARA, public domain. </a:t>
            </a:r>
          </a:p>
          <a:p>
            <a:r>
              <a:rPr lang="en-US" cap="small" baseline="0" dirty="0"/>
              <a:t>Reference</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Waithe M and Harper V (1987): Late Pythagoreans: Aesara of Lucania, Phintys of Sparta, and Perictione I. IN </a:t>
            </a:r>
            <a:r>
              <a:rPr lang="en-US" b="1" cap="small" baseline="0" dirty="0"/>
              <a:t>a history of women philosophers </a:t>
            </a:r>
            <a:r>
              <a:rPr lang="en-US" dirty="0"/>
              <a:t>Vol. I 600BC-500AD, pp.19-39</a:t>
            </a:r>
          </a:p>
        </p:txBody>
      </p:sp>
      <p:sp>
        <p:nvSpPr>
          <p:cNvPr id="4" name="Slide Number Placeholder 3"/>
          <p:cNvSpPr>
            <a:spLocks noGrp="1"/>
          </p:cNvSpPr>
          <p:nvPr>
            <p:ph type="sldNum" sz="quarter" idx="5"/>
          </p:nvPr>
        </p:nvSpPr>
        <p:spPr/>
        <p:txBody>
          <a:bodyPr/>
          <a:lstStyle/>
          <a:p>
            <a:fld id="{8BE17B5F-4811-4D9C-807E-6B0B44346A60}" type="slidenum">
              <a:rPr lang="en-US" smtClean="0"/>
              <a:t>17</a:t>
            </a:fld>
            <a:endParaRPr lang="en-US"/>
          </a:p>
        </p:txBody>
      </p:sp>
    </p:spTree>
    <p:extLst>
      <p:ext uri="{BB962C8B-B14F-4D97-AF65-F5344CB8AC3E}">
        <p14:creationId xmlns:p14="http://schemas.microsoft.com/office/powerpoint/2010/main" val="7673780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cap="small" baseline="0" dirty="0"/>
              <a:t>references for slide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Waithe M and Harper V (1987): Late Pythagoreans: Aesara of Lucania, Phintys of Sparta, and Perictione I. IN </a:t>
            </a:r>
            <a:r>
              <a:rPr lang="en-US" b="1" cap="small" baseline="0" dirty="0"/>
              <a:t>a history of women philosophers </a:t>
            </a:r>
            <a:r>
              <a:rPr lang="en-US" dirty="0"/>
              <a:t>Vol. I 600BC-500AD, pp.19-39.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cap="all" baseline="0" dirty="0"/>
              <a:t>Women in Philosophy (WP) </a:t>
            </a:r>
            <a:r>
              <a:rPr lang="en-US" cap="none" baseline="0" dirty="0"/>
              <a:t>readings</a:t>
            </a:r>
            <a:r>
              <a:rPr lang="en-US" cap="all" baseline="0" dirty="0"/>
              <a:t>,  </a:t>
            </a:r>
            <a:r>
              <a:rPr lang="en-US" dirty="0"/>
              <a:t>8-15-19 and 10-10-19</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cap="small" baseline="0" dirty="0"/>
              <a:t>additional note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kern="1200" cap="small" dirty="0">
                <a:solidFill>
                  <a:srgbClr val="FF0000"/>
                </a:solidFill>
                <a:effectLst/>
                <a:latin typeface="+mn-lt"/>
                <a:ea typeface="+mn-ea"/>
                <a:cs typeface="+mn-cs"/>
              </a:rPr>
              <a:t>natural law theories,</a:t>
            </a:r>
            <a:r>
              <a:rPr lang="en-US" sz="1200" u="none" kern="1200" dirty="0">
                <a:solidFill>
                  <a:srgbClr val="FF0000"/>
                </a:solidFill>
                <a:effectLst/>
                <a:latin typeface="+mn-lt"/>
                <a:ea typeface="+mn-ea"/>
                <a:cs typeface="+mn-cs"/>
              </a:rPr>
              <a:t> whether classical or modern, in the sense used by historians of philosophy, are </a:t>
            </a:r>
            <a:r>
              <a:rPr lang="en-US" sz="1200" i="1" u="none" kern="1200" dirty="0">
                <a:solidFill>
                  <a:srgbClr val="FF0000"/>
                </a:solidFill>
                <a:effectLst/>
                <a:latin typeface="+mn-lt"/>
                <a:ea typeface="+mn-ea"/>
                <a:cs typeface="+mn-cs"/>
              </a:rPr>
              <a:t>prescriptive </a:t>
            </a:r>
            <a:r>
              <a:rPr lang="en-US" sz="1200" u="none" kern="1200" dirty="0">
                <a:solidFill>
                  <a:srgbClr val="FF0000"/>
                </a:solidFill>
                <a:effectLst/>
                <a:latin typeface="+mn-lt"/>
                <a:ea typeface="+mn-ea"/>
                <a:cs typeface="+mn-cs"/>
              </a:rPr>
              <a:t>and not</a:t>
            </a:r>
            <a:r>
              <a:rPr lang="en-US" sz="1200" i="1" u="none" kern="1200" dirty="0">
                <a:solidFill>
                  <a:srgbClr val="FF0000"/>
                </a:solidFill>
                <a:effectLst/>
                <a:latin typeface="+mn-lt"/>
                <a:ea typeface="+mn-ea"/>
                <a:cs typeface="+mn-cs"/>
              </a:rPr>
              <a:t> descriptive </a:t>
            </a:r>
            <a:r>
              <a:rPr lang="en-US" sz="1200" u="none" kern="1200" dirty="0">
                <a:solidFill>
                  <a:srgbClr val="FF0000"/>
                </a:solidFill>
                <a:effectLst/>
                <a:latin typeface="+mn-lt"/>
                <a:ea typeface="+mn-ea"/>
                <a:cs typeface="+mn-cs"/>
              </a:rPr>
              <a:t>as we think of the scientific laws of nature. Rather, natural laws are embedded in our nature. They apply universally. They issue into rules of conduct, commands, permissions or prohibitions, and general statements assigning rights or obligations. Their essential feature is that they do not depend for validity upon the will of any legislator. While their origins in classical forms have often been attributed to divine </a:t>
            </a:r>
            <a:r>
              <a:rPr lang="en-US" sz="1200" i="1" u="none" kern="1200" dirty="0">
                <a:solidFill>
                  <a:srgbClr val="FF0000"/>
                </a:solidFill>
                <a:effectLst/>
                <a:latin typeface="+mn-lt"/>
                <a:ea typeface="+mn-ea"/>
                <a:cs typeface="+mn-cs"/>
              </a:rPr>
              <a:t>creation</a:t>
            </a:r>
            <a:r>
              <a:rPr lang="en-US" sz="1200" u="none" kern="1200" dirty="0">
                <a:solidFill>
                  <a:srgbClr val="FF0000"/>
                </a:solidFill>
                <a:effectLst/>
                <a:latin typeface="+mn-lt"/>
                <a:ea typeface="+mn-ea"/>
                <a:cs typeface="+mn-cs"/>
              </a:rPr>
              <a:t> (as opposed to divine </a:t>
            </a:r>
            <a:r>
              <a:rPr lang="en-US" sz="1200" i="1" u="none" kern="1200" dirty="0">
                <a:solidFill>
                  <a:srgbClr val="FF0000"/>
                </a:solidFill>
                <a:effectLst/>
                <a:latin typeface="+mn-lt"/>
                <a:ea typeface="+mn-ea"/>
                <a:cs typeface="+mn-cs"/>
              </a:rPr>
              <a:t>legislation</a:t>
            </a:r>
            <a:r>
              <a:rPr lang="en-US" sz="1200" u="none" kern="1200" dirty="0">
                <a:solidFill>
                  <a:srgbClr val="FF0000"/>
                </a:solidFill>
                <a:effectLst/>
                <a:latin typeface="+mn-lt"/>
                <a:ea typeface="+mn-ea"/>
                <a:cs typeface="+mn-cs"/>
              </a:rPr>
              <a:t>) there are modern forms of natural law theory that make no religious assumptions. (Mautner, 1996). As we shall see, Aesara’s remarkable anticipation of moral psychology intersects at many points with current conscience theory, the latter theory, however, maintaining circumspection on the subject of just how one attempts to justify bridging the gap between ascertained facts about specifically moral aspects of human nature and making recommendations for nurturing a set of intrinsic values aligned with just those facts.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cap="small" baseline="0" dirty="0">
                <a:solidFill>
                  <a:schemeClr val="tx1"/>
                </a:solidFill>
                <a:effectLst/>
                <a:latin typeface="+mn-lt"/>
                <a:ea typeface="+mn-ea"/>
                <a:cs typeface="+mn-cs"/>
              </a:rPr>
              <a:t>reference:</a:t>
            </a:r>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Mautner, T. (Ed.). (1996). </a:t>
            </a:r>
            <a:r>
              <a:rPr lang="en-US" sz="1200" i="1" kern="1200" dirty="0">
                <a:solidFill>
                  <a:schemeClr val="tx1"/>
                </a:solidFill>
                <a:effectLst/>
                <a:latin typeface="+mn-lt"/>
                <a:ea typeface="+mn-ea"/>
                <a:cs typeface="+mn-cs"/>
              </a:rPr>
              <a:t>A dictionary of philosophy</a:t>
            </a:r>
            <a:r>
              <a:rPr lang="en-US" sz="1200" kern="1200" dirty="0">
                <a:solidFill>
                  <a:schemeClr val="tx1"/>
                </a:solidFill>
                <a:effectLst/>
                <a:latin typeface="+mn-lt"/>
                <a:ea typeface="+mn-ea"/>
                <a:cs typeface="+mn-cs"/>
              </a:rPr>
              <a:t>. Oxford: Blackwell Reference. Buckle S (1994) </a:t>
            </a:r>
            <a:r>
              <a:rPr lang="en-US" sz="1200" i="1" kern="1200" dirty="0">
                <a:solidFill>
                  <a:schemeClr val="tx1"/>
                </a:solidFill>
                <a:effectLst/>
                <a:latin typeface="+mn-lt"/>
                <a:ea typeface="+mn-ea"/>
                <a:cs typeface="+mn-cs"/>
              </a:rPr>
              <a:t>Natural law. </a:t>
            </a:r>
            <a:r>
              <a:rPr lang="en-US" sz="1200" i="0" kern="1200" dirty="0">
                <a:solidFill>
                  <a:schemeClr val="tx1"/>
                </a:solidFill>
                <a:effectLst/>
                <a:latin typeface="+mn-lt"/>
                <a:ea typeface="+mn-ea"/>
                <a:cs typeface="+mn-cs"/>
              </a:rPr>
              <a:t>In </a:t>
            </a:r>
            <a:r>
              <a:rPr lang="en-US" sz="1200" b="1" i="0" kern="1200" cap="small" baseline="0" dirty="0">
                <a:solidFill>
                  <a:schemeClr val="tx1"/>
                </a:solidFill>
                <a:effectLst/>
                <a:latin typeface="+mn-lt"/>
                <a:ea typeface="+mn-ea"/>
                <a:cs typeface="+mn-cs"/>
              </a:rPr>
              <a:t>a companion to ethics </a:t>
            </a:r>
            <a:r>
              <a:rPr lang="en-US" sz="1200" b="1" i="0"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Ed. P Singer}, Oxford Blackwell pp.161-174.  </a:t>
            </a:r>
            <a:r>
              <a:rPr lang="en-US" sz="1200" b="0" i="1" kern="1200" dirty="0">
                <a:solidFill>
                  <a:schemeClr val="tx1"/>
                </a:solidFill>
                <a:effectLst/>
                <a:latin typeface="+mn-lt"/>
                <a:ea typeface="+mn-ea"/>
                <a:cs typeface="+mn-cs"/>
              </a:rPr>
              <a:t>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cap="small" baseline="0" dirty="0"/>
              <a:t>additional note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the aforementioned descriptor of “intuitive” applied to Aesara’s philosophy we might also read “introspective” because Aesara calls for engagement in self-examination and reflection, a discernment process by which one arrives at an orderly and functional arrangement of the soul. </a:t>
            </a:r>
          </a:p>
          <a:p>
            <a:endParaRPr lang="en-US" dirty="0"/>
          </a:p>
        </p:txBody>
      </p:sp>
      <p:sp>
        <p:nvSpPr>
          <p:cNvPr id="4" name="Slide Number Placeholder 3"/>
          <p:cNvSpPr>
            <a:spLocks noGrp="1"/>
          </p:cNvSpPr>
          <p:nvPr>
            <p:ph type="sldNum" sz="quarter" idx="5"/>
          </p:nvPr>
        </p:nvSpPr>
        <p:spPr/>
        <p:txBody>
          <a:bodyPr/>
          <a:lstStyle/>
          <a:p>
            <a:fld id="{8BE17B5F-4811-4D9C-807E-6B0B44346A60}" type="slidenum">
              <a:rPr lang="en-US" smtClean="0"/>
              <a:t>18</a:t>
            </a:fld>
            <a:endParaRPr lang="en-US"/>
          </a:p>
        </p:txBody>
      </p:sp>
    </p:spTree>
    <p:extLst>
      <p:ext uri="{BB962C8B-B14F-4D97-AF65-F5344CB8AC3E}">
        <p14:creationId xmlns:p14="http://schemas.microsoft.com/office/powerpoint/2010/main" val="5061704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cap="small" baseline="0" dirty="0"/>
              <a:t>Reference</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Waithe M and Harper V (1987): Late Pythagoreans: Aesara of Lucania, Phintys of Sparta, and Perictione I. IN </a:t>
            </a:r>
            <a:r>
              <a:rPr lang="en-US" b="1" cap="small" baseline="0" dirty="0"/>
              <a:t>a history of women philosophers </a:t>
            </a:r>
            <a:r>
              <a:rPr lang="en-US" dirty="0"/>
              <a:t>Vol. I 600BC-500AD, pp.19-39</a:t>
            </a:r>
          </a:p>
          <a:p>
            <a:endParaRPr lang="en-US" dirty="0"/>
          </a:p>
        </p:txBody>
      </p:sp>
      <p:sp>
        <p:nvSpPr>
          <p:cNvPr id="4" name="Slide Number Placeholder 3"/>
          <p:cNvSpPr>
            <a:spLocks noGrp="1"/>
          </p:cNvSpPr>
          <p:nvPr>
            <p:ph type="sldNum" sz="quarter" idx="5"/>
          </p:nvPr>
        </p:nvSpPr>
        <p:spPr/>
        <p:txBody>
          <a:bodyPr/>
          <a:lstStyle/>
          <a:p>
            <a:fld id="{8BE17B5F-4811-4D9C-807E-6B0B44346A60}" type="slidenum">
              <a:rPr lang="en-US" smtClean="0"/>
              <a:t>19</a:t>
            </a:fld>
            <a:endParaRPr lang="en-US"/>
          </a:p>
        </p:txBody>
      </p:sp>
    </p:spTree>
    <p:extLst>
      <p:ext uri="{BB962C8B-B14F-4D97-AF65-F5344CB8AC3E}">
        <p14:creationId xmlns:p14="http://schemas.microsoft.com/office/powerpoint/2010/main" val="2405392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t>The original presentation was by invitation to present at Psychiatry Grand Rounds Brookdale Hospital and Medical Center, Brooklyn New York on February 3, 2021.  </a:t>
            </a:r>
          </a:p>
          <a:p>
            <a:r>
              <a:rPr lang="en-US" u="sng" dirty="0"/>
              <a:t>I have no disclosures to make regarding conflicts of interest. </a:t>
            </a:r>
          </a:p>
          <a:p>
            <a:r>
              <a:rPr lang="en-US" u="sng" dirty="0"/>
              <a:t>This slide formally introduces </a:t>
            </a:r>
            <a:r>
              <a:rPr lang="en-US" b="1" u="sng" dirty="0"/>
              <a:t>The Conscience In Adversity Data Teaching Collection </a:t>
            </a:r>
            <a:r>
              <a:rPr lang="en-US" u="sng" dirty="0"/>
              <a:t>and contains the address for the </a:t>
            </a:r>
            <a:r>
              <a:rPr lang="en-US" b="1" u="sng" dirty="0"/>
              <a:t>Conscience Works </a:t>
            </a:r>
            <a:r>
              <a:rPr lang="en-US" u="sng" dirty="0"/>
              <a:t>website.</a:t>
            </a:r>
          </a:p>
          <a:p>
            <a:r>
              <a:rPr lang="en-US" u="sng" dirty="0"/>
              <a:t>There you will find, freely available to you, the front matter including the case index for this teaching collection and the user’s agreement form which, upon signing and returning to us, will allow us to send to you the cases you select from the index for further study. </a:t>
            </a:r>
          </a:p>
          <a:p>
            <a:r>
              <a:rPr lang="en-US" u="sng" dirty="0"/>
              <a:t>At the </a:t>
            </a:r>
            <a:r>
              <a:rPr lang="en-US" b="1" u="sng" dirty="0"/>
              <a:t>Conscience Works </a:t>
            </a:r>
            <a:r>
              <a:rPr lang="en-US" u="sng" dirty="0"/>
              <a:t>website you will also discover other relevant enduring materials, again all freely available, as well as our contact information.</a:t>
            </a:r>
          </a:p>
          <a:p>
            <a:r>
              <a:rPr lang="en-US" u="sng" dirty="0"/>
              <a:t>I will show this slide again at the end of the presentation. </a:t>
            </a:r>
          </a:p>
        </p:txBody>
      </p:sp>
      <p:sp>
        <p:nvSpPr>
          <p:cNvPr id="4" name="Slide Number Placeholder 3"/>
          <p:cNvSpPr>
            <a:spLocks noGrp="1"/>
          </p:cNvSpPr>
          <p:nvPr>
            <p:ph type="sldNum" sz="quarter" idx="5"/>
          </p:nvPr>
        </p:nvSpPr>
        <p:spPr/>
        <p:txBody>
          <a:bodyPr/>
          <a:lstStyle/>
          <a:p>
            <a:fld id="{7BCAB0D4-9BE2-4453-BE86-22E77C78790C}" type="slidenum">
              <a:rPr lang="en-US" smtClean="0"/>
              <a:t>2</a:t>
            </a:fld>
            <a:endParaRPr lang="en-US"/>
          </a:p>
        </p:txBody>
      </p:sp>
    </p:spTree>
    <p:extLst>
      <p:ext uri="{BB962C8B-B14F-4D97-AF65-F5344CB8AC3E}">
        <p14:creationId xmlns:p14="http://schemas.microsoft.com/office/powerpoint/2010/main" val="40258723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cap="small" baseline="0" dirty="0"/>
              <a:t>Reference</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Waithe M and Harper V (1987): Late Pythagoreans: Aesara of Lucania, Phintys of Sparta, and Perictione I. IN </a:t>
            </a:r>
            <a:r>
              <a:rPr lang="en-US" b="1" cap="small" baseline="0" dirty="0"/>
              <a:t>a history of women philosophers </a:t>
            </a:r>
            <a:r>
              <a:rPr lang="en-US" dirty="0"/>
              <a:t>Vol. I 600BC-500AD, pp.19-39</a:t>
            </a:r>
          </a:p>
          <a:p>
            <a:endParaRPr lang="en-US" dirty="0"/>
          </a:p>
        </p:txBody>
      </p:sp>
      <p:sp>
        <p:nvSpPr>
          <p:cNvPr id="4" name="Slide Number Placeholder 3"/>
          <p:cNvSpPr>
            <a:spLocks noGrp="1"/>
          </p:cNvSpPr>
          <p:nvPr>
            <p:ph type="sldNum" sz="quarter" idx="5"/>
          </p:nvPr>
        </p:nvSpPr>
        <p:spPr/>
        <p:txBody>
          <a:bodyPr/>
          <a:lstStyle/>
          <a:p>
            <a:fld id="{8BE17B5F-4811-4D9C-807E-6B0B44346A60}" type="slidenum">
              <a:rPr lang="en-US" smtClean="0"/>
              <a:t>20</a:t>
            </a:fld>
            <a:endParaRPr lang="en-US"/>
          </a:p>
        </p:txBody>
      </p:sp>
    </p:spTree>
    <p:extLst>
      <p:ext uri="{BB962C8B-B14F-4D97-AF65-F5344CB8AC3E}">
        <p14:creationId xmlns:p14="http://schemas.microsoft.com/office/powerpoint/2010/main" val="19587750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cap="small" baseline="0" dirty="0"/>
              <a:t>Reference</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Waithe M and Harper V (1987): Late Pythagoreans: Aesara of Lucania, Phintys of Sparta, and Perictione I. IN </a:t>
            </a:r>
            <a:r>
              <a:rPr lang="en-US" b="1" cap="small" baseline="0" dirty="0"/>
              <a:t>a history of women philosophers </a:t>
            </a:r>
            <a:r>
              <a:rPr lang="en-US" dirty="0"/>
              <a:t>Vol. I 600BC-500AD, pp.19-39</a:t>
            </a:r>
          </a:p>
          <a:p>
            <a:endParaRPr lang="en-US" dirty="0"/>
          </a:p>
        </p:txBody>
      </p:sp>
      <p:sp>
        <p:nvSpPr>
          <p:cNvPr id="4" name="Slide Number Placeholder 3"/>
          <p:cNvSpPr>
            <a:spLocks noGrp="1"/>
          </p:cNvSpPr>
          <p:nvPr>
            <p:ph type="sldNum" sz="quarter" idx="5"/>
          </p:nvPr>
        </p:nvSpPr>
        <p:spPr/>
        <p:txBody>
          <a:bodyPr/>
          <a:lstStyle/>
          <a:p>
            <a:fld id="{8BE17B5F-4811-4D9C-807E-6B0B44346A60}" type="slidenum">
              <a:rPr lang="en-US" smtClean="0"/>
              <a:t>21</a:t>
            </a:fld>
            <a:endParaRPr lang="en-US"/>
          </a:p>
        </p:txBody>
      </p:sp>
    </p:spTree>
    <p:extLst>
      <p:ext uri="{BB962C8B-B14F-4D97-AF65-F5344CB8AC3E}">
        <p14:creationId xmlns:p14="http://schemas.microsoft.com/office/powerpoint/2010/main" val="10023604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cap="small" baseline="0" dirty="0"/>
              <a:t>References</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Waithe M and Harper V (1987): Late Pythagoreans: Aesara of Lucania, Phintys of Sparta, and Perictione I. IN </a:t>
            </a:r>
            <a:r>
              <a:rPr lang="en-US" b="1" cap="small" baseline="0" dirty="0"/>
              <a:t>a history of women philosophers </a:t>
            </a:r>
            <a:r>
              <a:rPr lang="en-US" dirty="0"/>
              <a:t>Vol. I 600BC-500AD, pp.19-39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cap="none" baseline="0" dirty="0"/>
              <a:t>Conscience Project </a:t>
            </a:r>
            <a:r>
              <a:rPr lang="en-US" cap="none" baseline="0" dirty="0"/>
              <a:t>special interest group: Women in Philosophy (WP) proceedings</a:t>
            </a:r>
            <a:r>
              <a:rPr lang="en-US" cap="all" baseline="0" dirty="0"/>
              <a:t> , </a:t>
            </a:r>
            <a:r>
              <a:rPr lang="en-US" dirty="0"/>
              <a:t>8-15-19 and 10-10-19.</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8BE17B5F-4811-4D9C-807E-6B0B44346A60}" type="slidenum">
              <a:rPr lang="en-US" smtClean="0"/>
              <a:t>22</a:t>
            </a:fld>
            <a:endParaRPr lang="en-US"/>
          </a:p>
        </p:txBody>
      </p:sp>
    </p:spTree>
    <p:extLst>
      <p:ext uri="{BB962C8B-B14F-4D97-AF65-F5344CB8AC3E}">
        <p14:creationId xmlns:p14="http://schemas.microsoft.com/office/powerpoint/2010/main" val="319680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Waithe M and Harper V (1987): Late Pythagoreans: Aesara of Lucania, Phintys of Sparta, and Perictione I. IN </a:t>
            </a:r>
            <a:r>
              <a:rPr lang="en-US" b="1" cap="small" baseline="0" dirty="0"/>
              <a:t>a history of women philosophers </a:t>
            </a:r>
            <a:r>
              <a:rPr lang="en-US" dirty="0"/>
              <a:t>Vol. I 600BC-500AD, pp.19-39</a:t>
            </a:r>
          </a:p>
          <a:p>
            <a:endParaRPr lang="en-US" dirty="0"/>
          </a:p>
          <a:p>
            <a:r>
              <a:rPr lang="en-US" cap="small" baseline="0" dirty="0"/>
              <a:t>additional notes</a:t>
            </a:r>
          </a:p>
          <a:p>
            <a:r>
              <a:rPr lang="en-US" sz="1200" kern="1200" dirty="0">
                <a:solidFill>
                  <a:schemeClr val="tx1"/>
                </a:solidFill>
                <a:effectLst/>
                <a:latin typeface="+mn-lt"/>
                <a:ea typeface="+mn-ea"/>
                <a:cs typeface="+mn-cs"/>
              </a:rPr>
              <a:t>“Nous” is translated “</a:t>
            </a:r>
            <a:r>
              <a:rPr lang="en-US" sz="1200" kern="1200" cap="small" dirty="0">
                <a:solidFill>
                  <a:schemeClr val="tx1"/>
                </a:solidFill>
                <a:effectLst/>
                <a:latin typeface="+mn-lt"/>
                <a:ea typeface="+mn-ea"/>
                <a:cs typeface="+mn-cs"/>
              </a:rPr>
              <a:t>mind</a:t>
            </a:r>
            <a:r>
              <a:rPr lang="en-US" sz="1200" kern="1200" dirty="0">
                <a:solidFill>
                  <a:schemeClr val="tx1"/>
                </a:solidFill>
                <a:effectLst/>
                <a:latin typeface="+mn-lt"/>
                <a:ea typeface="+mn-ea"/>
                <a:cs typeface="+mn-cs"/>
              </a:rPr>
              <a:t>” more specifically: judgment and thoughtfulness.</a:t>
            </a:r>
          </a:p>
          <a:p>
            <a:r>
              <a:rPr lang="en-US" sz="1200" kern="1200" dirty="0">
                <a:solidFill>
                  <a:schemeClr val="tx1"/>
                </a:solidFill>
                <a:effectLst/>
                <a:latin typeface="+mn-lt"/>
                <a:ea typeface="+mn-ea"/>
                <a:cs typeface="+mn-cs"/>
              </a:rPr>
              <a:t>“Thumos” is translated “</a:t>
            </a:r>
            <a:r>
              <a:rPr lang="en-US" sz="1200" kern="1200" cap="small" dirty="0">
                <a:solidFill>
                  <a:schemeClr val="tx1"/>
                </a:solidFill>
                <a:effectLst/>
                <a:latin typeface="+mn-lt"/>
                <a:ea typeface="+mn-ea"/>
                <a:cs typeface="+mn-cs"/>
              </a:rPr>
              <a:t>high spirit</a:t>
            </a:r>
            <a:r>
              <a:rPr lang="en-US" sz="1200" kern="1200" dirty="0">
                <a:solidFill>
                  <a:schemeClr val="tx1"/>
                </a:solidFill>
                <a:effectLst/>
                <a:latin typeface="+mn-lt"/>
                <a:ea typeface="+mn-ea"/>
                <a:cs typeface="+mn-cs"/>
              </a:rPr>
              <a:t>” more specifically: strength and ability or perhaps efficacy</a:t>
            </a:r>
          </a:p>
          <a:p>
            <a:r>
              <a:rPr lang="en-US" sz="1200" kern="1200" dirty="0">
                <a:solidFill>
                  <a:schemeClr val="tx1"/>
                </a:solidFill>
                <a:effectLst/>
                <a:latin typeface="+mn-lt"/>
                <a:ea typeface="+mn-ea"/>
                <a:cs typeface="+mn-cs"/>
              </a:rPr>
              <a:t>“Apsos organa chai”, literally organs of the sense, is used analogically for </a:t>
            </a:r>
            <a:r>
              <a:rPr lang="en-US" sz="1200" i="1" kern="1200" dirty="0">
                <a:solidFill>
                  <a:schemeClr val="tx1"/>
                </a:solidFill>
                <a:effectLst/>
                <a:latin typeface="+mn-lt"/>
                <a:ea typeface="+mn-ea"/>
                <a:cs typeface="+mn-cs"/>
              </a:rPr>
              <a:t>epithumia</a:t>
            </a:r>
            <a:r>
              <a:rPr lang="en-US" sz="1200" kern="1200" dirty="0">
                <a:solidFill>
                  <a:schemeClr val="tx1"/>
                </a:solidFill>
                <a:effectLst/>
                <a:latin typeface="+mn-lt"/>
                <a:ea typeface="+mn-ea"/>
                <a:cs typeface="+mn-cs"/>
              </a:rPr>
              <a:t> which is rendered as: desire, love and kindliness.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8BE17B5F-4811-4D9C-807E-6B0B44346A60}" type="slidenum">
              <a:rPr lang="en-US" smtClean="0"/>
              <a:t>23</a:t>
            </a:fld>
            <a:endParaRPr lang="en-US"/>
          </a:p>
        </p:txBody>
      </p:sp>
    </p:spTree>
    <p:extLst>
      <p:ext uri="{BB962C8B-B14F-4D97-AF65-F5344CB8AC3E}">
        <p14:creationId xmlns:p14="http://schemas.microsoft.com/office/powerpoint/2010/main" val="26213939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Waithe M and Harper V (1987): Late Pythagoreans: Aesara of Lucania, Phintys of Sparta, and Perictione I. IN </a:t>
            </a:r>
            <a:r>
              <a:rPr lang="en-US" b="1" cap="small" baseline="0" dirty="0"/>
              <a:t>a history of women philosophers </a:t>
            </a:r>
            <a:r>
              <a:rPr lang="en-US" dirty="0"/>
              <a:t>Vol. I 600BC-500AD, pp.19-39</a:t>
            </a:r>
          </a:p>
          <a:p>
            <a:endParaRPr lang="en-US" dirty="0"/>
          </a:p>
        </p:txBody>
      </p:sp>
      <p:sp>
        <p:nvSpPr>
          <p:cNvPr id="4" name="Slide Number Placeholder 3"/>
          <p:cNvSpPr>
            <a:spLocks noGrp="1"/>
          </p:cNvSpPr>
          <p:nvPr>
            <p:ph type="sldNum" sz="quarter" idx="5"/>
          </p:nvPr>
        </p:nvSpPr>
        <p:spPr/>
        <p:txBody>
          <a:bodyPr/>
          <a:lstStyle/>
          <a:p>
            <a:fld id="{8BE17B5F-4811-4D9C-807E-6B0B44346A60}" type="slidenum">
              <a:rPr lang="en-US" smtClean="0"/>
              <a:t>24</a:t>
            </a:fld>
            <a:endParaRPr lang="en-US"/>
          </a:p>
        </p:txBody>
      </p:sp>
    </p:spTree>
    <p:extLst>
      <p:ext uri="{BB962C8B-B14F-4D97-AF65-F5344CB8AC3E}">
        <p14:creationId xmlns:p14="http://schemas.microsoft.com/office/powerpoint/2010/main" val="40560377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cap="small" baseline="0" dirty="0"/>
              <a:t>reference</a:t>
            </a:r>
            <a:r>
              <a:rPr lang="en-US" cap="all" baseline="0" dirty="0"/>
              <a:t>: </a:t>
            </a:r>
            <a:r>
              <a:rPr lang="en-US" b="1" cap="none" baseline="0" dirty="0"/>
              <a:t>Conscience Project </a:t>
            </a:r>
            <a:r>
              <a:rPr lang="en-US" cap="none" baseline="0" dirty="0"/>
              <a:t>special interest group: Women in Philosophy proceedings</a:t>
            </a:r>
            <a:r>
              <a:rPr lang="en-US" cap="all" baseline="0" dirty="0"/>
              <a:t>,  </a:t>
            </a:r>
            <a:r>
              <a:rPr lang="en-US" dirty="0"/>
              <a:t>8-15-19 and 10-10-19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cap="small" baseline="0" dirty="0"/>
              <a:t>additional notes</a:t>
            </a:r>
            <a:r>
              <a:rPr lang="en-US" dirty="0"/>
              <a:t>:</a:t>
            </a:r>
          </a:p>
          <a:p>
            <a:pPr marR="0" algn="l"/>
            <a:r>
              <a:rPr lang="en-US" sz="1200" b="0" i="0" u="none" strike="noStrike" baseline="0" dirty="0">
                <a:solidFill>
                  <a:srgbClr val="000000"/>
                </a:solidFill>
                <a:latin typeface="Arial" panose="020B0604020202020204" pitchFamily="34" charset="0"/>
              </a:rPr>
              <a:t>Another conscience concept, not unlike what the youth in the Stilwell Conscience Study taught us, also calls from across both space and time. It is derived from the classic Chinese philosopher Mencius: </a:t>
            </a:r>
          </a:p>
          <a:p>
            <a:pPr marR="0" algn="l"/>
            <a:r>
              <a:rPr lang="en-US" sz="1200" b="0" i="0" u="none" strike="noStrike" baseline="0" dirty="0">
                <a:solidFill>
                  <a:srgbClr val="000000"/>
                </a:solidFill>
                <a:latin typeface="Arial" panose="020B0604020202020204" pitchFamily="34" charset="0"/>
              </a:rPr>
              <a:t>.... [H]eaven’s guidance comes as inborn feelings or inclinations to behavior. These are neither merely inclinations to egoistic preservation nor even a general inclination for altruistic benefit. Heaven’s endowment is a fully instinctive morality in seed form. Each of us is born with genetic inclinations to behavior. As we mature these inclinations grow in strength and sensitivity to the moral setting. Barring deprivation or distortion from external influences, they will eventually yield sage-like Confucian moral character. The heart can be thought of as similar to conscience in Western theories except that the moral discrimination capacity postulated by Mencius grows in accuracy throughout life. </a:t>
            </a:r>
          </a:p>
          <a:p>
            <a:pPr marR="0" algn="l"/>
            <a:r>
              <a:rPr lang="en-US" sz="1200" b="0" i="0" u="none" strike="noStrike" baseline="0" dirty="0">
                <a:solidFill>
                  <a:srgbClr val="000000"/>
                </a:solidFill>
                <a:latin typeface="Arial" panose="020B0604020202020204" pitchFamily="34" charset="0"/>
              </a:rPr>
              <a:t>The inclinations to behavior make up the xin (‘heart-mind’)-the ruler of the body.... four seeds or hearts develop into the four primary virtues...the first seed is... sympathy for other humans. That fully developed becomes the virtue of humanity. The second is our penchant to feel shame, which motivates the development of i (‘morality’). The third is our disposition to show respect and deference toward social superiors. This motivates conformity to li [previously defined as ‘a positive cultural way’ or ‘conventions’]. Finally we have a congenital tendency to discern shi-fei [previously discussed in making a shi (‘this : right’) or a fei (‘this : wrong’) assignment]. We distinguish in action and attitude between something approved in the context ...and something not approved. This tendency to have pro-con action guiding attitudes grows into practical wisdom, zhi (‘knowledge’).... Fully ripened, the heart’s organic constitution puts us in harmony with a cosmic moral force-- the flood-like qi (‘breath’). We simultaneously use it and are used by it.... </a:t>
            </a:r>
          </a:p>
          <a:p>
            <a:pPr marR="0" algn="l"/>
            <a:r>
              <a:rPr lang="en-US" sz="1200" b="0" i="0" u="none" strike="noStrike" cap="small" baseline="0" dirty="0">
                <a:solidFill>
                  <a:srgbClr val="000000"/>
                </a:solidFill>
                <a:latin typeface="Arial" panose="020B0604020202020204" pitchFamily="34" charset="0"/>
              </a:rPr>
              <a:t>Reference:</a:t>
            </a:r>
            <a:r>
              <a:rPr lang="en-US" sz="1200" b="0" i="0" u="none" strike="noStrike" baseline="0" dirty="0">
                <a:solidFill>
                  <a:srgbClr val="000000"/>
                </a:solidFill>
                <a:latin typeface="Arial" panose="020B0604020202020204" pitchFamily="34" charset="0"/>
              </a:rPr>
              <a:t> Hansen, C. (1993): Classical Chinese ethics. In: </a:t>
            </a:r>
            <a:r>
              <a:rPr lang="en-US" sz="1200" b="1" i="0" u="none" strike="noStrike" baseline="0" dirty="0">
                <a:solidFill>
                  <a:srgbClr val="000000"/>
                </a:solidFill>
                <a:latin typeface="Arial" panose="020B0604020202020204" pitchFamily="34" charset="0"/>
              </a:rPr>
              <a:t>A COMPANION TO ETHICS </a:t>
            </a:r>
            <a:r>
              <a:rPr lang="en-US" sz="1200" b="0" i="0" u="none" strike="noStrike" baseline="0" dirty="0">
                <a:solidFill>
                  <a:srgbClr val="000000"/>
                </a:solidFill>
                <a:latin typeface="Arial" panose="020B0604020202020204" pitchFamily="34" charset="0"/>
              </a:rPr>
              <a:t>(ed. P. Singer). Blackwell Publishers Ltd., Oxford, UK. pp. 74-75. </a:t>
            </a:r>
          </a:p>
          <a:p>
            <a:pPr marR="0" algn="l"/>
            <a:r>
              <a:rPr lang="en-US" sz="1200" b="0" i="0" u="none" strike="noStrike" baseline="0" dirty="0">
                <a:solidFill>
                  <a:srgbClr val="000000"/>
                </a:solidFill>
                <a:latin typeface="Arial" panose="020B0604020202020204" pitchFamily="34" charset="0"/>
              </a:rPr>
              <a:t>For an excellent comparison and contrast of Western and early Buddhist moral philosophical traditions see: Kalupahana, D.J. (1995): </a:t>
            </a:r>
            <a:r>
              <a:rPr lang="en-US" sz="1200" b="1" i="0" u="none" strike="noStrike" baseline="0" dirty="0">
                <a:solidFill>
                  <a:srgbClr val="000000"/>
                </a:solidFill>
                <a:latin typeface="Arial" panose="020B0604020202020204" pitchFamily="34" charset="0"/>
              </a:rPr>
              <a:t>ETHICS IN EARLY BUDDHISM</a:t>
            </a:r>
            <a:r>
              <a:rPr lang="en-US" sz="1200" b="0" i="0" u="none" strike="noStrike" baseline="0" dirty="0">
                <a:solidFill>
                  <a:srgbClr val="000000"/>
                </a:solidFill>
                <a:latin typeface="Arial" panose="020B0604020202020204" pitchFamily="34" charset="0"/>
              </a:rPr>
              <a:t>. University of Hawaii Press, Honolulu.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8BE17B5F-4811-4D9C-807E-6B0B44346A60}" type="slidenum">
              <a:rPr lang="en-US" smtClean="0"/>
              <a:t>25</a:t>
            </a:fld>
            <a:endParaRPr lang="en-US"/>
          </a:p>
        </p:txBody>
      </p:sp>
    </p:spTree>
    <p:extLst>
      <p:ext uri="{BB962C8B-B14F-4D97-AF65-F5344CB8AC3E}">
        <p14:creationId xmlns:p14="http://schemas.microsoft.com/office/powerpoint/2010/main" val="41554513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kern="1200" cap="all" baseline="0" dirty="0">
                <a:solidFill>
                  <a:schemeClr val="tx1"/>
                </a:solidFill>
                <a:effectLst/>
                <a:latin typeface="+mn-lt"/>
                <a:ea typeface="+mn-ea"/>
                <a:cs typeface="+mn-cs"/>
              </a:rPr>
              <a:t>I</a:t>
            </a:r>
            <a:r>
              <a:rPr lang="en-US" sz="1200" b="0" i="0" u="none" kern="1200" cap="none" baseline="0" dirty="0">
                <a:solidFill>
                  <a:schemeClr val="tx1"/>
                </a:solidFill>
                <a:effectLst/>
                <a:latin typeface="+mn-lt"/>
                <a:ea typeface="+mn-ea"/>
                <a:cs typeface="+mn-cs"/>
              </a:rPr>
              <a:t>mage</a:t>
            </a:r>
            <a:r>
              <a:rPr lang="en-US" sz="1200" b="0" i="0" u="none" kern="1200" cap="all" baseline="0" dirty="0">
                <a:solidFill>
                  <a:schemeClr val="tx1"/>
                </a:solidFill>
                <a:effectLst/>
                <a:latin typeface="+mn-lt"/>
                <a:ea typeface="+mn-ea"/>
                <a:cs typeface="+mn-cs"/>
              </a:rPr>
              <a:t>: Jadwiga Łuszczewska, </a:t>
            </a:r>
            <a:r>
              <a:rPr lang="en-US" sz="1200" b="0" i="0" u="none" kern="1200" dirty="0">
                <a:solidFill>
                  <a:schemeClr val="tx1"/>
                </a:solidFill>
                <a:effectLst/>
                <a:latin typeface="+mn-lt"/>
                <a:ea typeface="+mn-ea"/>
                <a:cs typeface="+mn-cs"/>
              </a:rPr>
              <a:t>a poet in Warsaw </a:t>
            </a:r>
            <a:r>
              <a:rPr lang="en-US" sz="1200" b="0" i="0" kern="1200" dirty="0">
                <a:solidFill>
                  <a:schemeClr val="tx1"/>
                </a:solidFill>
                <a:effectLst/>
                <a:latin typeface="+mn-lt"/>
                <a:ea typeface="+mn-ea"/>
                <a:cs typeface="+mn-cs"/>
              </a:rPr>
              <a:t>used the pen name </a:t>
            </a:r>
            <a:r>
              <a:rPr lang="en-US" sz="1200" b="0" i="1" kern="1200" dirty="0">
                <a:solidFill>
                  <a:schemeClr val="tx1"/>
                </a:solidFill>
                <a:effectLst/>
                <a:latin typeface="+mn-lt"/>
                <a:ea typeface="+mn-ea"/>
                <a:cs typeface="+mn-cs"/>
              </a:rPr>
              <a:t>Diotima</a:t>
            </a:r>
            <a:r>
              <a:rPr lang="en-US" sz="1200" b="0" i="0" kern="1200" dirty="0">
                <a:solidFill>
                  <a:schemeClr val="tx1"/>
                </a:solidFill>
                <a:effectLst/>
                <a:latin typeface="+mn-lt"/>
                <a:ea typeface="+mn-ea"/>
                <a:cs typeface="+mn-cs"/>
              </a:rPr>
              <a:t>, posing as the ancient seer in a painting by </a:t>
            </a:r>
            <a:r>
              <a:rPr lang="en-US" sz="1200" b="0" i="0" u="none" strike="noStrike" kern="1200" cap="all" baseline="0" dirty="0">
                <a:solidFill>
                  <a:schemeClr val="tx1"/>
                </a:solidFill>
                <a:effectLst/>
                <a:latin typeface="+mn-lt"/>
                <a:ea typeface="+mn-ea"/>
                <a:cs typeface="+mn-cs"/>
              </a:rPr>
              <a:t>Józef Simmler</a:t>
            </a:r>
            <a:r>
              <a:rPr lang="en-US" sz="1200" b="0" i="0" kern="1200" dirty="0">
                <a:solidFill>
                  <a:schemeClr val="tx1"/>
                </a:solidFill>
                <a:effectLst/>
                <a:latin typeface="+mn-lt"/>
                <a:ea typeface="+mn-ea"/>
                <a:cs typeface="+mn-cs"/>
              </a:rPr>
              <a:t>, 1855.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5"/>
          </p:nvPr>
        </p:nvSpPr>
        <p:spPr/>
        <p:txBody>
          <a:bodyPr/>
          <a:lstStyle/>
          <a:p>
            <a:fld id="{C3770C3E-90E2-45FF-81A3-C254B223CE57}" type="slidenum">
              <a:rPr lang="en-US" smtClean="0"/>
              <a:t>26</a:t>
            </a:fld>
            <a:endParaRPr lang="en-US"/>
          </a:p>
        </p:txBody>
      </p:sp>
    </p:spTree>
    <p:extLst>
      <p:ext uri="{BB962C8B-B14F-4D97-AF65-F5344CB8AC3E}">
        <p14:creationId xmlns:p14="http://schemas.microsoft.com/office/powerpoint/2010/main" val="12623724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sng" kern="1200" dirty="0">
                <a:solidFill>
                  <a:schemeClr val="tx1"/>
                </a:solidFill>
                <a:effectLst/>
                <a:latin typeface="+mn-lt"/>
                <a:ea typeface="+mn-ea"/>
                <a:cs typeface="+mn-cs"/>
              </a:rPr>
              <a:t>Chosen In honor of Valentine’s Day, we turn now to a metaphorical </a:t>
            </a:r>
            <a:r>
              <a:rPr lang="en-US" sz="1200" b="0" i="1" u="sng" kern="1200" dirty="0">
                <a:solidFill>
                  <a:schemeClr val="tx1"/>
                </a:solidFill>
                <a:effectLst/>
                <a:latin typeface="+mn-lt"/>
                <a:ea typeface="+mn-ea"/>
                <a:cs typeface="+mn-cs"/>
              </a:rPr>
              <a:t>scala, </a:t>
            </a:r>
            <a:r>
              <a:rPr lang="en-US" sz="1200" b="0" i="0" u="sng" kern="1200" dirty="0">
                <a:solidFill>
                  <a:schemeClr val="tx1"/>
                </a:solidFill>
                <a:effectLst/>
                <a:latin typeface="+mn-lt"/>
                <a:ea typeface="+mn-ea"/>
                <a:cs typeface="+mn-cs"/>
              </a:rPr>
              <a:t>a stage like conceptualization, known as DIOTIMA’S LADDER.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cap="small" baseline="0" dirty="0">
                <a:solidFill>
                  <a:schemeClr val="tx1"/>
                </a:solidFill>
                <a:effectLst/>
                <a:latin typeface="+mn-lt"/>
                <a:ea typeface="+mn-ea"/>
                <a:cs typeface="+mn-cs"/>
              </a:rPr>
              <a:t>Reference for slides 27-33: </a:t>
            </a:r>
            <a:r>
              <a:rPr lang="en-US" sz="1200" b="0" i="0" kern="1200" dirty="0">
                <a:solidFill>
                  <a:schemeClr val="tx1"/>
                </a:solidFill>
                <a:effectLst/>
                <a:latin typeface="+mn-lt"/>
                <a:ea typeface="+mn-ea"/>
                <a:cs typeface="+mn-cs"/>
              </a:rPr>
              <a:t>adapted from </a:t>
            </a:r>
            <a:r>
              <a:rPr lang="en-US" sz="1200" b="0" i="0" kern="1200" cap="all" baseline="0" dirty="0">
                <a:solidFill>
                  <a:schemeClr val="tx1"/>
                </a:solidFill>
                <a:effectLst/>
                <a:latin typeface="+mn-lt"/>
                <a:ea typeface="+mn-ea"/>
                <a:cs typeface="+mn-cs"/>
              </a:rPr>
              <a:t>Wikipedia,</a:t>
            </a:r>
            <a:r>
              <a:rPr lang="en-US" sz="1200" b="0" i="0" kern="1200" dirty="0">
                <a:solidFill>
                  <a:schemeClr val="tx1"/>
                </a:solidFill>
                <a:effectLst/>
                <a:latin typeface="+mn-lt"/>
                <a:ea typeface="+mn-ea"/>
                <a:cs typeface="+mn-cs"/>
              </a:rPr>
              <a:t> public domain. </a:t>
            </a:r>
          </a:p>
          <a:p>
            <a:r>
              <a:rPr lang="en-US" sz="1200" b="0" i="0" kern="1200" cap="small" baseline="0" dirty="0">
                <a:solidFill>
                  <a:schemeClr val="tx1"/>
                </a:solidFill>
                <a:effectLst/>
                <a:latin typeface="+mn-lt"/>
                <a:ea typeface="+mn-ea"/>
                <a:cs typeface="+mn-cs"/>
              </a:rPr>
              <a:t>Other References</a:t>
            </a:r>
          </a:p>
          <a:p>
            <a:r>
              <a:rPr lang="en-US" sz="1200" b="0" i="0" kern="1200" dirty="0">
                <a:solidFill>
                  <a:schemeClr val="tx1"/>
                </a:solidFill>
                <a:effectLst/>
                <a:latin typeface="+mn-lt"/>
                <a:ea typeface="+mn-ea"/>
                <a:cs typeface="+mn-cs"/>
              </a:rPr>
              <a:t>Plato: Symposium (1961). In </a:t>
            </a:r>
            <a:r>
              <a:rPr lang="en-US" sz="1200" b="1" i="0" kern="1200" cap="small" baseline="0" dirty="0">
                <a:solidFill>
                  <a:schemeClr val="tx1"/>
                </a:solidFill>
                <a:effectLst/>
                <a:latin typeface="+mn-lt"/>
                <a:ea typeface="+mn-ea"/>
                <a:cs typeface="+mn-cs"/>
              </a:rPr>
              <a:t>the collected dialogues of plato. </a:t>
            </a:r>
            <a:r>
              <a:rPr lang="en-US" sz="1200" b="0" i="0" kern="1200" dirty="0">
                <a:solidFill>
                  <a:schemeClr val="tx1"/>
                </a:solidFill>
                <a:effectLst/>
                <a:latin typeface="+mn-lt"/>
                <a:ea typeface="+mn-ea"/>
                <a:cs typeface="+mn-cs"/>
              </a:rPr>
              <a:t>Ed. E. Hamilton and H. Cairns. Princeton University Press. pp. 526-574</a:t>
            </a:r>
          </a:p>
          <a:p>
            <a:r>
              <a:rPr lang="en-US" sz="1200" b="0" i="0" kern="1200" dirty="0">
                <a:solidFill>
                  <a:schemeClr val="tx1"/>
                </a:solidFill>
                <a:effectLst/>
                <a:latin typeface="+mn-lt"/>
                <a:ea typeface="+mn-ea"/>
                <a:cs typeface="+mn-cs"/>
              </a:rPr>
              <a:t>Waithe, ME (1987): Diotima of Mantinea, In </a:t>
            </a:r>
            <a:r>
              <a:rPr lang="en-US" b="1" cap="small" baseline="0" dirty="0"/>
              <a:t>a history of women philosophers </a:t>
            </a:r>
            <a:r>
              <a:rPr lang="en-US" dirty="0"/>
              <a:t>Vol. I 600BC-500AD</a:t>
            </a:r>
            <a:r>
              <a:rPr lang="en-US" sz="1200" b="1"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Martinus Nijhoff Publishers: Boston  pp. 83-116</a:t>
            </a:r>
          </a:p>
          <a:p>
            <a:r>
              <a:rPr lang="en-US" sz="1200" b="0" i="0" kern="1200" dirty="0">
                <a:solidFill>
                  <a:schemeClr val="tx1"/>
                </a:solidFill>
                <a:effectLst/>
                <a:latin typeface="+mn-lt"/>
                <a:ea typeface="+mn-ea"/>
                <a:cs typeface="+mn-cs"/>
              </a:rPr>
              <a:t>D’Angour, A (2019): </a:t>
            </a:r>
            <a:r>
              <a:rPr lang="en-US" sz="1200" b="1" i="0" kern="1200" cap="small" baseline="0" dirty="0">
                <a:solidFill>
                  <a:schemeClr val="tx1"/>
                </a:solidFill>
                <a:effectLst/>
                <a:latin typeface="+mn-lt"/>
                <a:ea typeface="+mn-ea"/>
                <a:cs typeface="+mn-cs"/>
              </a:rPr>
              <a:t>socrates in love</a:t>
            </a:r>
            <a:r>
              <a:rPr lang="en-US" sz="1200" b="0" i="0" kern="1200" cap="small" baseline="0" dirty="0">
                <a:solidFill>
                  <a:schemeClr val="tx1"/>
                </a:solidFill>
                <a:effectLst/>
                <a:latin typeface="+mn-lt"/>
                <a:ea typeface="+mn-ea"/>
                <a:cs typeface="+mn-cs"/>
              </a:rPr>
              <a:t>, </a:t>
            </a:r>
            <a:r>
              <a:rPr lang="en-US" sz="1200" b="1" i="0" kern="1200" cap="small" baseline="0" dirty="0">
                <a:solidFill>
                  <a:schemeClr val="tx1"/>
                </a:solidFill>
                <a:effectLst/>
                <a:latin typeface="+mn-lt"/>
                <a:ea typeface="+mn-ea"/>
                <a:cs typeface="+mn-cs"/>
              </a:rPr>
              <a:t>the making of a philosopher</a:t>
            </a:r>
            <a:r>
              <a:rPr lang="en-US" sz="1200" b="0" i="0" kern="1200" dirty="0">
                <a:solidFill>
                  <a:schemeClr val="tx1"/>
                </a:solidFill>
                <a:effectLst/>
                <a:latin typeface="+mn-lt"/>
                <a:ea typeface="+mn-ea"/>
                <a:cs typeface="+mn-cs"/>
              </a:rPr>
              <a:t>. Bloomsbury: London.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5"/>
          </p:nvPr>
        </p:nvSpPr>
        <p:spPr/>
        <p:txBody>
          <a:bodyPr/>
          <a:lstStyle/>
          <a:p>
            <a:fld id="{C3770C3E-90E2-45FF-81A3-C254B223CE57}" type="slidenum">
              <a:rPr lang="en-US" smtClean="0"/>
              <a:t>27</a:t>
            </a:fld>
            <a:endParaRPr lang="en-US"/>
          </a:p>
        </p:txBody>
      </p:sp>
    </p:spTree>
    <p:extLst>
      <p:ext uri="{BB962C8B-B14F-4D97-AF65-F5344CB8AC3E}">
        <p14:creationId xmlns:p14="http://schemas.microsoft.com/office/powerpoint/2010/main" val="4102125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sng" kern="1200" dirty="0">
                <a:solidFill>
                  <a:schemeClr val="tx1"/>
                </a:solidFill>
                <a:effectLst/>
                <a:latin typeface="+mn-lt"/>
                <a:ea typeface="+mn-ea"/>
                <a:cs typeface="+mn-cs"/>
              </a:rPr>
              <a:t>First</a:t>
            </a:r>
            <a:r>
              <a:rPr lang="en-US" sz="1200" b="0" i="0" u="sng" kern="1200" dirty="0">
                <a:solidFill>
                  <a:schemeClr val="tx1"/>
                </a:solidFill>
                <a:effectLst/>
                <a:latin typeface="+mn-lt"/>
                <a:ea typeface="+mn-ea"/>
                <a:cs typeface="+mn-cs"/>
              </a:rPr>
              <a:t>: </a:t>
            </a:r>
            <a:r>
              <a:rPr lang="en-US" sz="1200" b="1" i="0" u="sng" kern="1200" cap="small" baseline="0" dirty="0">
                <a:solidFill>
                  <a:schemeClr val="tx1"/>
                </a:solidFill>
                <a:effectLst/>
                <a:latin typeface="+mn-lt"/>
                <a:ea typeface="+mn-ea"/>
                <a:cs typeface="+mn-cs"/>
              </a:rPr>
              <a:t>love for a particular body.</a:t>
            </a:r>
            <a:r>
              <a:rPr lang="en-US" sz="1200" b="0" i="0" u="sng" kern="1200" cap="small" baseline="0" dirty="0">
                <a:solidFill>
                  <a:schemeClr val="tx1"/>
                </a:solidFill>
                <a:effectLst/>
                <a:latin typeface="+mn-lt"/>
                <a:ea typeface="+mn-ea"/>
                <a:cs typeface="+mn-cs"/>
              </a:rPr>
              <a:t> </a:t>
            </a:r>
            <a:r>
              <a:rPr lang="en-US" sz="1200" b="0" i="0" u="sng" kern="1200" dirty="0">
                <a:solidFill>
                  <a:schemeClr val="tx1"/>
                </a:solidFill>
                <a:effectLst/>
                <a:latin typeface="+mn-lt"/>
                <a:ea typeface="+mn-ea"/>
                <a:cs typeface="+mn-cs"/>
              </a:rPr>
              <a:t>Love is a desire for physical features.</a:t>
            </a:r>
          </a:p>
          <a:p>
            <a:r>
              <a:rPr lang="en-US" sz="1200" b="0" i="0" u="sng" kern="1200" dirty="0">
                <a:solidFill>
                  <a:schemeClr val="tx1"/>
                </a:solidFill>
                <a:effectLst/>
                <a:latin typeface="+mn-lt"/>
                <a:ea typeface="+mn-ea"/>
                <a:cs typeface="+mn-cs"/>
              </a:rPr>
              <a:t>Individuals tend to get attracted to what is missing from their own bodies. </a:t>
            </a:r>
          </a:p>
          <a:p>
            <a:r>
              <a:rPr lang="en-US" sz="1200" b="0" i="0" u="sng" kern="1200" dirty="0">
                <a:solidFill>
                  <a:schemeClr val="tx1"/>
                </a:solidFill>
                <a:effectLst/>
                <a:latin typeface="+mn-lt"/>
                <a:ea typeface="+mn-ea"/>
                <a:cs typeface="+mn-cs"/>
              </a:rPr>
              <a:t>Different particular bodies trigger different individuals.</a:t>
            </a:r>
          </a:p>
          <a:p>
            <a:endParaRPr lang="en-US" dirty="0"/>
          </a:p>
        </p:txBody>
      </p:sp>
      <p:sp>
        <p:nvSpPr>
          <p:cNvPr id="4" name="Slide Number Placeholder 3"/>
          <p:cNvSpPr>
            <a:spLocks noGrp="1"/>
          </p:cNvSpPr>
          <p:nvPr>
            <p:ph type="sldNum" sz="quarter" idx="5"/>
          </p:nvPr>
        </p:nvSpPr>
        <p:spPr/>
        <p:txBody>
          <a:bodyPr/>
          <a:lstStyle/>
          <a:p>
            <a:fld id="{C3770C3E-90E2-45FF-81A3-C254B223CE57}" type="slidenum">
              <a:rPr lang="en-US" smtClean="0"/>
              <a:t>28</a:t>
            </a:fld>
            <a:endParaRPr lang="en-US"/>
          </a:p>
        </p:txBody>
      </p:sp>
    </p:spTree>
    <p:extLst>
      <p:ext uri="{BB962C8B-B14F-4D97-AF65-F5344CB8AC3E}">
        <p14:creationId xmlns:p14="http://schemas.microsoft.com/office/powerpoint/2010/main" val="21718718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sng" kern="1200" dirty="0">
                <a:solidFill>
                  <a:schemeClr val="tx1"/>
                </a:solidFill>
                <a:effectLst/>
                <a:latin typeface="+mn-lt"/>
                <a:ea typeface="+mn-ea"/>
                <a:cs typeface="+mn-cs"/>
              </a:rPr>
              <a:t>Second</a:t>
            </a:r>
            <a:r>
              <a:rPr lang="en-US" sz="1200" b="0" i="0" u="sng" kern="1200" dirty="0">
                <a:solidFill>
                  <a:schemeClr val="tx1"/>
                </a:solidFill>
                <a:effectLst/>
                <a:latin typeface="+mn-lt"/>
                <a:ea typeface="+mn-ea"/>
                <a:cs typeface="+mn-cs"/>
              </a:rPr>
              <a:t>: </a:t>
            </a:r>
            <a:r>
              <a:rPr lang="en-US" sz="1200" b="1" i="0" u="sng" kern="1200" cap="small" baseline="0" dirty="0">
                <a:solidFill>
                  <a:schemeClr val="tx1"/>
                </a:solidFill>
                <a:effectLst/>
                <a:latin typeface="+mn-lt"/>
                <a:ea typeface="+mn-ea"/>
                <a:cs typeface="+mn-cs"/>
              </a:rPr>
              <a:t>love for all bodies.</a:t>
            </a:r>
            <a:r>
              <a:rPr lang="en-US" sz="1200" b="0" i="0" u="sng" kern="1200" cap="small" baseline="0" dirty="0">
                <a:solidFill>
                  <a:schemeClr val="tx1"/>
                </a:solidFill>
                <a:effectLst/>
                <a:latin typeface="+mn-lt"/>
                <a:ea typeface="+mn-ea"/>
                <a:cs typeface="+mn-cs"/>
              </a:rPr>
              <a:t> </a:t>
            </a:r>
            <a:r>
              <a:rPr lang="en-US" sz="1200" b="0" i="0" u="sng" kern="1200" cap="none" baseline="0" dirty="0">
                <a:solidFill>
                  <a:schemeClr val="tx1"/>
                </a:solidFill>
                <a:effectLst/>
                <a:latin typeface="+mn-lt"/>
                <a:ea typeface="+mn-ea"/>
                <a:cs typeface="+mn-cs"/>
              </a:rPr>
              <a:t>Attained</a:t>
            </a:r>
            <a:r>
              <a:rPr lang="en-US" sz="1200" b="0" i="0" u="sng" kern="1200" cap="small" baseline="0" dirty="0">
                <a:solidFill>
                  <a:schemeClr val="tx1"/>
                </a:solidFill>
                <a:effectLst/>
                <a:latin typeface="+mn-lt"/>
                <a:ea typeface="+mn-ea"/>
                <a:cs typeface="+mn-cs"/>
              </a:rPr>
              <a:t> w</a:t>
            </a:r>
            <a:r>
              <a:rPr lang="en-US" sz="1200" b="0" i="0" u="sng" kern="1200" dirty="0">
                <a:solidFill>
                  <a:schemeClr val="tx1"/>
                </a:solidFill>
                <a:effectLst/>
                <a:latin typeface="+mn-lt"/>
                <a:ea typeface="+mn-ea"/>
                <a:cs typeface="+mn-cs"/>
              </a:rPr>
              <a:t>hen individuals recognize the physical features that they are attract them.</a:t>
            </a:r>
          </a:p>
          <a:p>
            <a:r>
              <a:rPr lang="en-US" sz="1200" b="0" i="0" u="sng" kern="1200" dirty="0">
                <a:solidFill>
                  <a:schemeClr val="tx1"/>
                </a:solidFill>
                <a:effectLst/>
                <a:latin typeface="+mn-lt"/>
                <a:ea typeface="+mn-ea"/>
                <a:cs typeface="+mn-cs"/>
              </a:rPr>
              <a:t>They understand that many bodies can have beauty. Love is then expressed towards all beautiful bodies in the lover's view, not just a particular body. </a:t>
            </a:r>
          </a:p>
          <a:p>
            <a:r>
              <a:rPr lang="en-US" sz="1200" b="0" i="0" u="sng" kern="1200" dirty="0">
                <a:solidFill>
                  <a:schemeClr val="tx1"/>
                </a:solidFill>
                <a:effectLst/>
                <a:latin typeface="+mn-lt"/>
                <a:ea typeface="+mn-ea"/>
                <a:cs typeface="+mn-cs"/>
              </a:rPr>
              <a:t>They then see beauty in all bodies and learn to love the differences.</a:t>
            </a:r>
          </a:p>
          <a:p>
            <a:endParaRPr lang="en-US" dirty="0"/>
          </a:p>
        </p:txBody>
      </p:sp>
      <p:sp>
        <p:nvSpPr>
          <p:cNvPr id="4" name="Slide Number Placeholder 3"/>
          <p:cNvSpPr>
            <a:spLocks noGrp="1"/>
          </p:cNvSpPr>
          <p:nvPr>
            <p:ph type="sldNum" sz="quarter" idx="5"/>
          </p:nvPr>
        </p:nvSpPr>
        <p:spPr/>
        <p:txBody>
          <a:bodyPr/>
          <a:lstStyle/>
          <a:p>
            <a:fld id="{C3770C3E-90E2-45FF-81A3-C254B223CE57}" type="slidenum">
              <a:rPr lang="en-US" smtClean="0"/>
              <a:t>29</a:t>
            </a:fld>
            <a:endParaRPr lang="en-US"/>
          </a:p>
        </p:txBody>
      </p:sp>
    </p:spTree>
    <p:extLst>
      <p:ext uri="{BB962C8B-B14F-4D97-AF65-F5344CB8AC3E}">
        <p14:creationId xmlns:p14="http://schemas.microsoft.com/office/powerpoint/2010/main" val="1190021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3</a:t>
            </a:fld>
            <a:endParaRPr lang="en-US"/>
          </a:p>
        </p:txBody>
      </p:sp>
    </p:spTree>
    <p:extLst>
      <p:ext uri="{BB962C8B-B14F-4D97-AF65-F5344CB8AC3E}">
        <p14:creationId xmlns:p14="http://schemas.microsoft.com/office/powerpoint/2010/main" val="24660403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sng" kern="1200" dirty="0">
                <a:solidFill>
                  <a:schemeClr val="tx1"/>
                </a:solidFill>
                <a:effectLst/>
                <a:latin typeface="+mn-lt"/>
                <a:ea typeface="+mn-ea"/>
                <a:cs typeface="+mn-cs"/>
              </a:rPr>
              <a:t>Third</a:t>
            </a:r>
            <a:r>
              <a:rPr lang="en-US" sz="1200" b="0" i="0" u="sng" kern="1200" dirty="0">
                <a:solidFill>
                  <a:schemeClr val="tx1"/>
                </a:solidFill>
                <a:effectLst/>
                <a:latin typeface="+mn-lt"/>
                <a:ea typeface="+mn-ea"/>
                <a:cs typeface="+mn-cs"/>
              </a:rPr>
              <a:t>: </a:t>
            </a:r>
            <a:r>
              <a:rPr lang="en-US" sz="1200" b="1" i="0" u="sng" kern="1200" cap="small" baseline="0" dirty="0">
                <a:solidFill>
                  <a:schemeClr val="tx1"/>
                </a:solidFill>
                <a:effectLst/>
                <a:latin typeface="+mn-lt"/>
                <a:ea typeface="+mn-ea"/>
                <a:cs typeface="+mn-cs"/>
              </a:rPr>
              <a:t>love for souls.</a:t>
            </a:r>
            <a:r>
              <a:rPr lang="en-US" sz="1200" b="0" i="0" u="sng" kern="1200" cap="small" baseline="0" dirty="0">
                <a:solidFill>
                  <a:schemeClr val="tx1"/>
                </a:solidFill>
                <a:effectLst/>
                <a:latin typeface="+mn-lt"/>
                <a:ea typeface="+mn-ea"/>
                <a:cs typeface="+mn-cs"/>
              </a:rPr>
              <a:t> </a:t>
            </a:r>
            <a:r>
              <a:rPr lang="en-US" sz="1200" b="0" i="0" u="sng" kern="1200" dirty="0">
                <a:solidFill>
                  <a:schemeClr val="tx1"/>
                </a:solidFill>
                <a:effectLst/>
                <a:latin typeface="+mn-lt"/>
                <a:ea typeface="+mn-ea"/>
                <a:cs typeface="+mn-cs"/>
              </a:rPr>
              <a:t>This stage is attained when physical features are put aside and spiritual and moral beauty trigger love. </a:t>
            </a:r>
          </a:p>
          <a:p>
            <a:r>
              <a:rPr lang="en-US" sz="1200" b="0" i="0" u="sng" kern="1200" dirty="0">
                <a:solidFill>
                  <a:schemeClr val="tx1"/>
                </a:solidFill>
                <a:effectLst/>
                <a:latin typeface="+mn-lt"/>
                <a:ea typeface="+mn-ea"/>
                <a:cs typeface="+mn-cs"/>
              </a:rPr>
              <a:t>Taking this rung of the ladder, one will fall in love with beautiful minds.</a:t>
            </a:r>
          </a:p>
          <a:p>
            <a:endParaRPr lang="en-US" dirty="0"/>
          </a:p>
        </p:txBody>
      </p:sp>
      <p:sp>
        <p:nvSpPr>
          <p:cNvPr id="4" name="Slide Number Placeholder 3"/>
          <p:cNvSpPr>
            <a:spLocks noGrp="1"/>
          </p:cNvSpPr>
          <p:nvPr>
            <p:ph type="sldNum" sz="quarter" idx="5"/>
          </p:nvPr>
        </p:nvSpPr>
        <p:spPr/>
        <p:txBody>
          <a:bodyPr/>
          <a:lstStyle/>
          <a:p>
            <a:fld id="{C3770C3E-90E2-45FF-81A3-C254B223CE57}" type="slidenum">
              <a:rPr lang="en-US" smtClean="0"/>
              <a:t>30</a:t>
            </a:fld>
            <a:endParaRPr lang="en-US"/>
          </a:p>
        </p:txBody>
      </p:sp>
    </p:spTree>
    <p:extLst>
      <p:ext uri="{BB962C8B-B14F-4D97-AF65-F5344CB8AC3E}">
        <p14:creationId xmlns:p14="http://schemas.microsoft.com/office/powerpoint/2010/main" val="37038617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a:t>
            </a:r>
          </a:p>
          <a:p>
            <a:r>
              <a:rPr lang="en-US" sz="1200" b="0" i="1" u="sng" kern="1200" dirty="0">
                <a:solidFill>
                  <a:schemeClr val="tx1"/>
                </a:solidFill>
                <a:effectLst/>
                <a:latin typeface="+mn-lt"/>
                <a:ea typeface="+mn-ea"/>
                <a:cs typeface="+mn-cs"/>
              </a:rPr>
              <a:t>Fourth</a:t>
            </a:r>
            <a:r>
              <a:rPr lang="en-US" sz="1200" b="0" i="0" u="sng" kern="1200" dirty="0">
                <a:solidFill>
                  <a:schemeClr val="tx1"/>
                </a:solidFill>
                <a:effectLst/>
                <a:latin typeface="+mn-lt"/>
                <a:ea typeface="+mn-ea"/>
                <a:cs typeface="+mn-cs"/>
              </a:rPr>
              <a:t>: </a:t>
            </a:r>
            <a:r>
              <a:rPr lang="en-US" sz="1200" b="1" i="0" u="sng" kern="1200" cap="small" baseline="0" dirty="0">
                <a:solidFill>
                  <a:schemeClr val="tx1"/>
                </a:solidFill>
                <a:effectLst/>
                <a:latin typeface="+mn-lt"/>
                <a:ea typeface="+mn-ea"/>
                <a:cs typeface="+mn-cs"/>
              </a:rPr>
              <a:t>love for laws and institutions.</a:t>
            </a:r>
            <a:r>
              <a:rPr lang="en-US" sz="1200" b="0" i="0" u="sng" kern="1200" cap="small" baseline="0" dirty="0">
                <a:solidFill>
                  <a:schemeClr val="tx1"/>
                </a:solidFill>
                <a:effectLst/>
                <a:latin typeface="+mn-lt"/>
                <a:ea typeface="+mn-ea"/>
                <a:cs typeface="+mn-cs"/>
              </a:rPr>
              <a:t> </a:t>
            </a:r>
            <a:r>
              <a:rPr lang="en-US" sz="1200" b="0" i="0" u="sng" kern="1200" dirty="0">
                <a:solidFill>
                  <a:schemeClr val="tx1"/>
                </a:solidFill>
                <a:effectLst/>
                <a:latin typeface="+mn-lt"/>
                <a:ea typeface="+mn-ea"/>
                <a:cs typeface="+mn-cs"/>
              </a:rPr>
              <a:t>Love for the practices, customs or foundations derived from people with beautiful souls.</a:t>
            </a:r>
          </a:p>
          <a:p>
            <a:endParaRPr lang="en-US" dirty="0"/>
          </a:p>
        </p:txBody>
      </p:sp>
      <p:sp>
        <p:nvSpPr>
          <p:cNvPr id="4" name="Slide Number Placeholder 3"/>
          <p:cNvSpPr>
            <a:spLocks noGrp="1"/>
          </p:cNvSpPr>
          <p:nvPr>
            <p:ph type="sldNum" sz="quarter" idx="5"/>
          </p:nvPr>
        </p:nvSpPr>
        <p:spPr/>
        <p:txBody>
          <a:bodyPr/>
          <a:lstStyle/>
          <a:p>
            <a:fld id="{C3770C3E-90E2-45FF-81A3-C254B223CE57}" type="slidenum">
              <a:rPr lang="en-US" smtClean="0"/>
              <a:t>31</a:t>
            </a:fld>
            <a:endParaRPr lang="en-US"/>
          </a:p>
        </p:txBody>
      </p:sp>
    </p:spTree>
    <p:extLst>
      <p:ext uri="{BB962C8B-B14F-4D97-AF65-F5344CB8AC3E}">
        <p14:creationId xmlns:p14="http://schemas.microsoft.com/office/powerpoint/2010/main" val="24475427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a:solidFill>
                <a:schemeClr val="tx1"/>
              </a:solidFill>
              <a:effectLst/>
              <a:latin typeface="+mn-lt"/>
              <a:ea typeface="+mn-ea"/>
              <a:cs typeface="+mn-cs"/>
            </a:endParaRPr>
          </a:p>
          <a:p>
            <a:r>
              <a:rPr lang="en-US" sz="1200" b="0" i="1" u="sng" kern="1200" dirty="0">
                <a:solidFill>
                  <a:schemeClr val="tx1"/>
                </a:solidFill>
                <a:effectLst/>
                <a:latin typeface="+mn-lt"/>
                <a:ea typeface="+mn-ea"/>
                <a:cs typeface="+mn-cs"/>
              </a:rPr>
              <a:t>Fifth</a:t>
            </a:r>
            <a:r>
              <a:rPr lang="en-US" sz="1200" b="0" i="0" u="sng" kern="1200" dirty="0">
                <a:solidFill>
                  <a:schemeClr val="tx1"/>
                </a:solidFill>
                <a:effectLst/>
                <a:latin typeface="+mn-lt"/>
                <a:ea typeface="+mn-ea"/>
                <a:cs typeface="+mn-cs"/>
              </a:rPr>
              <a:t>: </a:t>
            </a:r>
            <a:r>
              <a:rPr lang="en-US" sz="1200" b="1" i="0" u="sng" kern="1200" cap="small" baseline="0" dirty="0">
                <a:solidFill>
                  <a:schemeClr val="tx1"/>
                </a:solidFill>
                <a:effectLst/>
                <a:latin typeface="+mn-lt"/>
                <a:ea typeface="+mn-ea"/>
                <a:cs typeface="+mn-cs"/>
              </a:rPr>
              <a:t>love for knowledge.</a:t>
            </a:r>
            <a:r>
              <a:rPr lang="en-US" sz="1200" b="0" i="0" u="sng" kern="1200" cap="small" baseline="0" dirty="0">
                <a:solidFill>
                  <a:schemeClr val="tx1"/>
                </a:solidFill>
                <a:effectLst/>
                <a:latin typeface="+mn-lt"/>
                <a:ea typeface="+mn-ea"/>
                <a:cs typeface="+mn-cs"/>
              </a:rPr>
              <a:t> </a:t>
            </a:r>
            <a:r>
              <a:rPr lang="en-US" sz="1200" b="0" i="0" u="sng" kern="1200" dirty="0">
                <a:solidFill>
                  <a:schemeClr val="tx1"/>
                </a:solidFill>
                <a:effectLst/>
                <a:latin typeface="+mn-lt"/>
                <a:ea typeface="+mn-ea"/>
                <a:cs typeface="+mn-cs"/>
              </a:rPr>
              <a:t>When individuals turn their attention to all kinds of knowledge. </a:t>
            </a:r>
          </a:p>
          <a:p>
            <a:r>
              <a:rPr lang="en-US" sz="1200" b="0" i="0" u="sng" kern="1200" dirty="0">
                <a:solidFill>
                  <a:schemeClr val="tx1"/>
                </a:solidFill>
                <a:effectLst/>
                <a:latin typeface="+mn-lt"/>
                <a:ea typeface="+mn-ea"/>
                <a:cs typeface="+mn-cs"/>
              </a:rPr>
              <a:t>They love [it] that there is knowledge to acquire everywhere.</a:t>
            </a:r>
          </a:p>
          <a:p>
            <a:endParaRPr lang="en-US" dirty="0"/>
          </a:p>
        </p:txBody>
      </p:sp>
      <p:sp>
        <p:nvSpPr>
          <p:cNvPr id="4" name="Slide Number Placeholder 3"/>
          <p:cNvSpPr>
            <a:spLocks noGrp="1"/>
          </p:cNvSpPr>
          <p:nvPr>
            <p:ph type="sldNum" sz="quarter" idx="5"/>
          </p:nvPr>
        </p:nvSpPr>
        <p:spPr/>
        <p:txBody>
          <a:bodyPr/>
          <a:lstStyle/>
          <a:p>
            <a:fld id="{C3770C3E-90E2-45FF-81A3-C254B223CE57}" type="slidenum">
              <a:rPr lang="en-US" smtClean="0"/>
              <a:t>32</a:t>
            </a:fld>
            <a:endParaRPr lang="en-US"/>
          </a:p>
        </p:txBody>
      </p:sp>
    </p:spTree>
    <p:extLst>
      <p:ext uri="{BB962C8B-B14F-4D97-AF65-F5344CB8AC3E}">
        <p14:creationId xmlns:p14="http://schemas.microsoft.com/office/powerpoint/2010/main" val="12802176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sng" kern="1200" dirty="0">
                <a:solidFill>
                  <a:schemeClr val="tx1"/>
                </a:solidFill>
                <a:effectLst/>
                <a:latin typeface="+mn-lt"/>
                <a:ea typeface="+mn-ea"/>
                <a:cs typeface="+mn-cs"/>
              </a:rPr>
              <a:t>Sixth</a:t>
            </a:r>
            <a:r>
              <a:rPr lang="en-US" sz="1200" b="0" i="0" u="sng" kern="1200" dirty="0">
                <a:solidFill>
                  <a:schemeClr val="tx1"/>
                </a:solidFill>
                <a:effectLst/>
                <a:latin typeface="+mn-lt"/>
                <a:ea typeface="+mn-ea"/>
                <a:cs typeface="+mn-cs"/>
              </a:rPr>
              <a:t>: </a:t>
            </a:r>
            <a:r>
              <a:rPr lang="en-US" sz="1200" b="1" i="0" u="sng" kern="1200" cap="small" baseline="0" dirty="0">
                <a:solidFill>
                  <a:schemeClr val="tx1"/>
                </a:solidFill>
                <a:effectLst/>
                <a:latin typeface="+mn-lt"/>
                <a:ea typeface="+mn-ea"/>
                <a:cs typeface="+mn-cs"/>
              </a:rPr>
              <a:t>love for love itself.</a:t>
            </a:r>
            <a:r>
              <a:rPr lang="en-US" sz="1200" b="0" i="0" u="sng" kern="1200" cap="small" baseline="0" dirty="0">
                <a:solidFill>
                  <a:schemeClr val="tx1"/>
                </a:solidFill>
                <a:effectLst/>
                <a:latin typeface="+mn-lt"/>
                <a:ea typeface="+mn-ea"/>
                <a:cs typeface="+mn-cs"/>
              </a:rPr>
              <a:t> </a:t>
            </a:r>
            <a:r>
              <a:rPr lang="en-US" sz="1200" b="0" i="0" u="sng" kern="1200" dirty="0">
                <a:solidFill>
                  <a:schemeClr val="tx1"/>
                </a:solidFill>
                <a:effectLst/>
                <a:latin typeface="+mn-lt"/>
                <a:ea typeface="+mn-ea"/>
                <a:cs typeface="+mn-cs"/>
              </a:rPr>
              <a:t>When individuals see the beauty in its Form and love the beauty of Love as it is. </a:t>
            </a:r>
          </a:p>
          <a:p>
            <a:r>
              <a:rPr lang="en-US" sz="1200" b="0" i="0" u="sng" kern="1200" dirty="0">
                <a:solidFill>
                  <a:schemeClr val="tx1"/>
                </a:solidFill>
                <a:effectLst/>
                <a:latin typeface="+mn-lt"/>
                <a:ea typeface="+mn-ea"/>
                <a:cs typeface="+mn-cs"/>
              </a:rPr>
              <a:t>Every particular beautiful thing is beautiful because of its connection to this Form. </a:t>
            </a:r>
          </a:p>
          <a:p>
            <a:r>
              <a:rPr lang="en-US" sz="1200" b="0" i="0" u="sng" kern="1200" dirty="0">
                <a:solidFill>
                  <a:schemeClr val="tx1"/>
                </a:solidFill>
                <a:effectLst/>
                <a:latin typeface="+mn-lt"/>
                <a:ea typeface="+mn-ea"/>
                <a:cs typeface="+mn-cs"/>
              </a:rPr>
              <a:t>Many Plato scholars argue this Form is identical to the Form of the Good. </a:t>
            </a:r>
          </a:p>
          <a:p>
            <a:r>
              <a:rPr lang="en-US" sz="1200" b="0" i="0" u="sng" kern="1200" dirty="0">
                <a:solidFill>
                  <a:schemeClr val="tx1"/>
                </a:solidFill>
                <a:effectLst/>
                <a:latin typeface="+mn-lt"/>
                <a:ea typeface="+mn-ea"/>
                <a:cs typeface="+mn-cs"/>
              </a:rPr>
              <a:t>The lover who has ascended the ladder apprehends the Form of Beauty/Good in a kind of vision-- not through words or in the way that other sorts of more ordinary knowledge becomes known.</a:t>
            </a: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3770C3E-90E2-45FF-81A3-C254B223CE57}" type="slidenum">
              <a:rPr lang="en-US" smtClean="0"/>
              <a:t>33</a:t>
            </a:fld>
            <a:endParaRPr lang="en-US"/>
          </a:p>
        </p:txBody>
      </p:sp>
    </p:spTree>
    <p:extLst>
      <p:ext uri="{BB962C8B-B14F-4D97-AF65-F5344CB8AC3E}">
        <p14:creationId xmlns:p14="http://schemas.microsoft.com/office/powerpoint/2010/main" val="38814349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baseline="0" dirty="0">
              <a:solidFill>
                <a:schemeClr val="tx1"/>
              </a:solidFill>
              <a:latin typeface="+mn-lt"/>
              <a:ea typeface="+mn-ea"/>
              <a:cs typeface="+mn-cs"/>
            </a:endParaRPr>
          </a:p>
          <a:p>
            <a:r>
              <a:rPr lang="en-US" sz="1200" kern="1200" baseline="0" dirty="0">
                <a:solidFill>
                  <a:schemeClr val="tx1"/>
                </a:solidFill>
                <a:latin typeface="+mn-lt"/>
                <a:ea typeface="+mn-ea"/>
                <a:cs typeface="+mn-cs"/>
              </a:rPr>
              <a:t>ADDITIONAL NOTES</a:t>
            </a:r>
          </a:p>
          <a:p>
            <a:r>
              <a:rPr lang="en-US" sz="1200" kern="1200" baseline="0" dirty="0">
                <a:solidFill>
                  <a:schemeClr val="tx1"/>
                </a:solidFill>
                <a:latin typeface="+mn-lt"/>
                <a:ea typeface="+mn-ea"/>
                <a:cs typeface="+mn-cs"/>
              </a:rPr>
              <a:t>Turiel, Nucci and Smetana’s </a:t>
            </a:r>
            <a:r>
              <a:rPr lang="en-US" sz="1200" kern="1200" cap="small" baseline="0" dirty="0">
                <a:solidFill>
                  <a:schemeClr val="tx1"/>
                </a:solidFill>
                <a:latin typeface="+mn-lt"/>
                <a:ea typeface="+mn-ea"/>
                <a:cs typeface="+mn-cs"/>
              </a:rPr>
              <a:t>social interaction theory </a:t>
            </a:r>
            <a:r>
              <a:rPr lang="en-US" sz="1200" kern="1200" baseline="0" dirty="0">
                <a:solidFill>
                  <a:schemeClr val="tx1"/>
                </a:solidFill>
                <a:latin typeface="+mn-lt"/>
                <a:ea typeface="+mn-ea"/>
                <a:cs typeface="+mn-cs"/>
              </a:rPr>
              <a:t>proposes that the development of the idea of moral obligation is related to social experiences with a restricted class of events that have objective or intrinsic implications for justice, rights, harm and the welfare of others. Moral obligation and the idea of conventional obligation are both present universally and differentiated from each other in early childhood.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REFERENCE: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Turiel E (2008): The development of children’s orientations toward moral, social, and personal orders: more than a sequence in development</a:t>
            </a:r>
            <a:r>
              <a:rPr lang="en-US" sz="1800" cap="small"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1800" b="1" cap="small" baseline="0" dirty="0">
                <a:effectLst/>
                <a:latin typeface="Calibri" panose="020F0502020204030204" pitchFamily="34" charset="0"/>
                <a:ea typeface="Calibri" panose="020F0502020204030204" pitchFamily="34" charset="0"/>
                <a:cs typeface="Times New Roman" panose="02020603050405020304" pitchFamily="18" charset="0"/>
              </a:rPr>
              <a:t>human development</a:t>
            </a:r>
            <a:r>
              <a:rPr lang="en-US" sz="1800" cap="small"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51: 21-39. </a:t>
            </a:r>
          </a:p>
          <a:p>
            <a:endParaRPr lang="en-US" sz="1200"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641E23F-B2C6-40EB-AF10-9841323D3571}"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kern="1200" cap="small" baseline="0" dirty="0">
                <a:solidFill>
                  <a:schemeClr val="tx1"/>
                </a:solidFill>
                <a:latin typeface="+mn-lt"/>
                <a:ea typeface="+mn-ea"/>
                <a:cs typeface="+mn-cs"/>
              </a:rPr>
              <a:t>Reference:</a:t>
            </a:r>
            <a:r>
              <a:rPr lang="en-US" sz="1200" kern="1200" baseline="0" dirty="0">
                <a:solidFill>
                  <a:schemeClr val="tx1"/>
                </a:solidFill>
                <a:latin typeface="+mn-lt"/>
                <a:ea typeface="+mn-ea"/>
                <a:cs typeface="+mn-cs"/>
              </a:rPr>
              <a:t> Image of Jean Piaget in the public domain</a:t>
            </a:r>
          </a:p>
          <a:p>
            <a:endParaRPr lang="en-US" sz="1200" kern="1200" baseline="0" dirty="0">
              <a:solidFill>
                <a:schemeClr val="tx1"/>
              </a:solidFill>
              <a:latin typeface="+mn-lt"/>
              <a:ea typeface="+mn-ea"/>
              <a:cs typeface="+mn-cs"/>
            </a:endParaRPr>
          </a:p>
          <a:p>
            <a:r>
              <a:rPr lang="en-US" sz="1200" u="sng" kern="1200" baseline="0" dirty="0">
                <a:solidFill>
                  <a:schemeClr val="tx1"/>
                </a:solidFill>
                <a:latin typeface="+mn-lt"/>
                <a:ea typeface="+mn-ea"/>
                <a:cs typeface="+mn-cs"/>
              </a:rPr>
              <a:t>Piaget is known for his </a:t>
            </a:r>
            <a:r>
              <a:rPr lang="en-US" sz="1200" u="sng" kern="1200" cap="small" baseline="0" dirty="0">
                <a:solidFill>
                  <a:schemeClr val="tx1"/>
                </a:solidFill>
                <a:latin typeface="+mn-lt"/>
                <a:ea typeface="+mn-ea"/>
                <a:cs typeface="+mn-cs"/>
              </a:rPr>
              <a:t>cognitive developmental psychology </a:t>
            </a:r>
            <a:r>
              <a:rPr lang="en-US" sz="1200" u="sng" kern="1200" baseline="0" dirty="0">
                <a:solidFill>
                  <a:schemeClr val="tx1"/>
                </a:solidFill>
                <a:latin typeface="+mn-lt"/>
                <a:ea typeface="+mn-ea"/>
                <a:cs typeface="+mn-cs"/>
              </a:rPr>
              <a:t>in which he saw intelligence as a biological adaptation with a logical substructure that unfolds in a series of </a:t>
            </a:r>
            <a:r>
              <a:rPr lang="en-US" sz="1200" u="sng" kern="1200" cap="small" baseline="0" dirty="0">
                <a:solidFill>
                  <a:schemeClr val="tx1"/>
                </a:solidFill>
                <a:latin typeface="+mn-lt"/>
                <a:ea typeface="+mn-ea"/>
                <a:cs typeface="+mn-cs"/>
              </a:rPr>
              <a:t>epigenetic stages</a:t>
            </a:r>
            <a:r>
              <a:rPr lang="en-US" sz="1200" u="sng" kern="1200" baseline="0" dirty="0">
                <a:solidFill>
                  <a:schemeClr val="tx1"/>
                </a:solidFill>
                <a:latin typeface="+mn-lt"/>
                <a:ea typeface="+mn-ea"/>
                <a:cs typeface="+mn-cs"/>
              </a:rPr>
              <a:t>. </a:t>
            </a:r>
          </a:p>
          <a:p>
            <a:r>
              <a:rPr lang="en-US" sz="1200" u="sng" kern="1200" baseline="0" dirty="0">
                <a:solidFill>
                  <a:schemeClr val="tx1"/>
                </a:solidFill>
                <a:latin typeface="+mn-lt"/>
                <a:ea typeface="+mn-ea"/>
                <a:cs typeface="+mn-cs"/>
              </a:rPr>
              <a:t>By ‘</a:t>
            </a:r>
            <a:r>
              <a:rPr lang="en-US" sz="1200" u="sng" kern="1200" cap="small" baseline="0" dirty="0">
                <a:solidFill>
                  <a:schemeClr val="tx1"/>
                </a:solidFill>
                <a:latin typeface="+mn-lt"/>
                <a:ea typeface="+mn-ea"/>
                <a:cs typeface="+mn-cs"/>
              </a:rPr>
              <a:t>epigenesis</a:t>
            </a:r>
            <a:r>
              <a:rPr lang="en-US" sz="1200" u="sng" kern="1200" baseline="0" dirty="0">
                <a:solidFill>
                  <a:schemeClr val="tx1"/>
                </a:solidFill>
                <a:latin typeface="+mn-lt"/>
                <a:ea typeface="+mn-ea"/>
                <a:cs typeface="+mn-cs"/>
              </a:rPr>
              <a:t>’ Piaget meant that growth and development are not preformed but rather, are sequentially created. At each stage in development the preceding structure writes the program for the next succeeding structure. </a:t>
            </a:r>
          </a:p>
          <a:p>
            <a:r>
              <a:rPr lang="en-US" sz="1200" u="sng" kern="1200" baseline="0" dirty="0">
                <a:solidFill>
                  <a:schemeClr val="tx1"/>
                </a:solidFill>
                <a:latin typeface="+mn-lt"/>
                <a:ea typeface="+mn-ea"/>
                <a:cs typeface="+mn-cs"/>
              </a:rPr>
              <a:t>However there is also an </a:t>
            </a:r>
            <a:r>
              <a:rPr lang="en-US" sz="1200" u="sng" kern="1200" cap="small" baseline="0" dirty="0">
                <a:solidFill>
                  <a:schemeClr val="tx1"/>
                </a:solidFill>
                <a:latin typeface="+mn-lt"/>
                <a:ea typeface="+mn-ea"/>
                <a:cs typeface="+mn-cs"/>
              </a:rPr>
              <a:t>emergent</a:t>
            </a:r>
            <a:r>
              <a:rPr lang="en-US" sz="1200" u="sng" kern="1200" baseline="0" dirty="0">
                <a:solidFill>
                  <a:schemeClr val="tx1"/>
                </a:solidFill>
                <a:latin typeface="+mn-lt"/>
                <a:ea typeface="+mn-ea"/>
                <a:cs typeface="+mn-cs"/>
              </a:rPr>
              <a:t> character to the next stage. </a:t>
            </a:r>
          </a:p>
          <a:p>
            <a:endParaRPr lang="en-US" sz="1200" u="sng" kern="1200" baseline="0" dirty="0">
              <a:solidFill>
                <a:schemeClr val="tx1"/>
              </a:solidFill>
              <a:latin typeface="+mn-lt"/>
              <a:ea typeface="+mn-ea"/>
              <a:cs typeface="+mn-cs"/>
            </a:endParaRPr>
          </a:p>
          <a:p>
            <a:r>
              <a:rPr lang="en-US" sz="1200" u="none" kern="1200" cap="small" baseline="0" dirty="0">
                <a:solidFill>
                  <a:schemeClr val="tx1"/>
                </a:solidFill>
                <a:latin typeface="+mn-lt"/>
                <a:ea typeface="+mn-ea"/>
                <a:cs typeface="+mn-cs"/>
              </a:rPr>
              <a:t>additional notes</a:t>
            </a:r>
          </a:p>
          <a:p>
            <a:r>
              <a:rPr lang="en-US" sz="1200" b="0" kern="1200" baseline="0" dirty="0">
                <a:solidFill>
                  <a:schemeClr val="tx1"/>
                </a:solidFill>
                <a:latin typeface="+mn-lt"/>
                <a:ea typeface="+mn-ea"/>
                <a:cs typeface="+mn-cs"/>
              </a:rPr>
              <a:t>Piaget</a:t>
            </a:r>
            <a:r>
              <a:rPr lang="en-US" sz="1200" kern="1200" baseline="0" dirty="0">
                <a:solidFill>
                  <a:schemeClr val="tx1"/>
                </a:solidFill>
                <a:latin typeface="+mn-lt"/>
                <a:ea typeface="+mn-ea"/>
                <a:cs typeface="+mn-cs"/>
              </a:rPr>
              <a:t> was very attracted to philosophy, in particular to Bergson and to Aristotle, but the similarity of his structuralism to that of Kant is especially noteworthy (Elkind,1980). </a:t>
            </a:r>
            <a:endParaRPr lang="en-US" sz="1200" u="none" kern="1200" cap="small" baseline="0" dirty="0">
              <a:solidFill>
                <a:schemeClr val="tx1"/>
              </a:solidFill>
              <a:latin typeface="+mn-lt"/>
              <a:ea typeface="+mn-ea"/>
              <a:cs typeface="+mn-cs"/>
            </a:endParaRPr>
          </a:p>
          <a:p>
            <a:r>
              <a:rPr lang="en-US" sz="1200" kern="1200" baseline="0" dirty="0">
                <a:solidFill>
                  <a:schemeClr val="tx1"/>
                </a:solidFill>
                <a:latin typeface="+mn-lt"/>
                <a:ea typeface="+mn-ea"/>
                <a:cs typeface="+mn-cs"/>
              </a:rPr>
              <a:t>Piaget identified the processes of </a:t>
            </a:r>
            <a:r>
              <a:rPr lang="en-US" sz="1200" kern="1200" cap="small" baseline="0" dirty="0">
                <a:solidFill>
                  <a:schemeClr val="tx1"/>
                </a:solidFill>
                <a:latin typeface="+mn-lt"/>
                <a:ea typeface="+mn-ea"/>
                <a:cs typeface="+mn-cs"/>
              </a:rPr>
              <a:t>assimilation</a:t>
            </a:r>
            <a:r>
              <a:rPr lang="en-US" sz="1200" kern="1200" baseline="0" dirty="0">
                <a:solidFill>
                  <a:schemeClr val="tx1"/>
                </a:solidFill>
                <a:latin typeface="+mn-lt"/>
                <a:ea typeface="+mn-ea"/>
                <a:cs typeface="+mn-cs"/>
              </a:rPr>
              <a:t> and </a:t>
            </a:r>
            <a:r>
              <a:rPr lang="en-US" sz="1200" kern="1200" cap="small" baseline="0" dirty="0">
                <a:solidFill>
                  <a:schemeClr val="tx1"/>
                </a:solidFill>
                <a:latin typeface="+mn-lt"/>
                <a:ea typeface="+mn-ea"/>
                <a:cs typeface="+mn-cs"/>
              </a:rPr>
              <a:t>accommodation</a:t>
            </a:r>
            <a:r>
              <a:rPr lang="en-US" sz="1200" kern="1200" baseline="0" dirty="0">
                <a:solidFill>
                  <a:schemeClr val="tx1"/>
                </a:solidFill>
                <a:latin typeface="+mn-lt"/>
                <a:ea typeface="+mn-ea"/>
                <a:cs typeface="+mn-cs"/>
              </a:rPr>
              <a:t> as the means by which the child advances through cognitive stages from </a:t>
            </a:r>
            <a:r>
              <a:rPr lang="en-US" sz="1200" i="0" kern="1200" cap="small" baseline="0" dirty="0">
                <a:solidFill>
                  <a:schemeClr val="tx1"/>
                </a:solidFill>
                <a:latin typeface="+mn-lt"/>
                <a:ea typeface="+mn-ea"/>
                <a:cs typeface="+mn-cs"/>
              </a:rPr>
              <a:t>sensorimotor </a:t>
            </a:r>
            <a:r>
              <a:rPr lang="en-US" sz="1200" kern="1200" baseline="0" dirty="0">
                <a:solidFill>
                  <a:schemeClr val="tx1"/>
                </a:solidFill>
                <a:latin typeface="+mn-lt"/>
                <a:ea typeface="+mn-ea"/>
                <a:cs typeface="+mn-cs"/>
              </a:rPr>
              <a:t>to </a:t>
            </a:r>
            <a:r>
              <a:rPr lang="en-US" sz="1200" i="0" kern="1200" cap="small" baseline="0" dirty="0">
                <a:solidFill>
                  <a:schemeClr val="tx1"/>
                </a:solidFill>
                <a:latin typeface="+mn-lt"/>
                <a:ea typeface="+mn-ea"/>
                <a:cs typeface="+mn-cs"/>
              </a:rPr>
              <a:t>formal </a:t>
            </a:r>
            <a:r>
              <a:rPr lang="en-US" sz="1200" kern="1200" cap="small" baseline="0" dirty="0">
                <a:solidFill>
                  <a:schemeClr val="tx1"/>
                </a:solidFill>
                <a:latin typeface="+mn-lt"/>
                <a:ea typeface="+mn-ea"/>
                <a:cs typeface="+mn-cs"/>
              </a:rPr>
              <a:t>operations (P</a:t>
            </a:r>
            <a:r>
              <a:rPr lang="en-US" sz="1200" kern="1200" cap="none" baseline="0" dirty="0">
                <a:solidFill>
                  <a:schemeClr val="tx1"/>
                </a:solidFill>
                <a:latin typeface="+mn-lt"/>
                <a:ea typeface="+mn-ea"/>
                <a:cs typeface="+mn-cs"/>
              </a:rPr>
              <a:t>iaget,1976)</a:t>
            </a:r>
          </a:p>
          <a:p>
            <a:r>
              <a:rPr lang="en-US" sz="1200" kern="1200" baseline="0" dirty="0">
                <a:solidFill>
                  <a:schemeClr val="tx1"/>
                </a:solidFill>
                <a:latin typeface="+mn-lt"/>
                <a:ea typeface="+mn-ea"/>
                <a:cs typeface="+mn-cs"/>
              </a:rPr>
              <a:t>His ideas are really not so strange to us who have been reared with physical theories that tell us that matter tells space how to be shaped and space tells matter how to move, or that observation itself alters the probabilistic character of observable phenomena. However the concept of developmental emergence of organic wholes greater than the sum of their parts transforming without loss of identity and having the capacity for self regulation (homeostasis) still vie with mechanistic and reductionistic explanations (Overton &amp; Horowitz, 1991).</a:t>
            </a:r>
            <a:endParaRPr lang="en-US" sz="1200" kern="1200" baseline="30000" dirty="0">
              <a:solidFill>
                <a:schemeClr val="tx1"/>
              </a:solidFill>
              <a:latin typeface="+mn-lt"/>
              <a:ea typeface="+mn-ea"/>
              <a:cs typeface="+mn-cs"/>
            </a:endParaRPr>
          </a:p>
          <a:p>
            <a:r>
              <a:rPr lang="en-US" sz="1200" kern="1200" cap="small" baseline="0" dirty="0">
                <a:solidFill>
                  <a:schemeClr val="tx1"/>
                </a:solidFill>
                <a:latin typeface="+mn-lt"/>
                <a:ea typeface="+mn-ea"/>
                <a:cs typeface="+mn-cs"/>
              </a:rPr>
              <a:t>References</a:t>
            </a:r>
          </a:p>
          <a:p>
            <a:r>
              <a:rPr lang="en-US" sz="900" kern="1200" baseline="0" dirty="0">
                <a:solidFill>
                  <a:schemeClr val="tx1"/>
                </a:solidFill>
                <a:latin typeface="Arial" pitchFamily="34" charset="0"/>
                <a:ea typeface="+mn-ea"/>
                <a:cs typeface="Arial" pitchFamily="34" charset="0"/>
              </a:rPr>
              <a:t>Elkind, D. (1980) Developmental Structuralism of Jean Piaget. In: </a:t>
            </a:r>
            <a:r>
              <a:rPr lang="en-US" sz="900" b="1" kern="1200" baseline="0" dirty="0">
                <a:solidFill>
                  <a:schemeClr val="tx1"/>
                </a:solidFill>
                <a:latin typeface="Arial" pitchFamily="34" charset="0"/>
                <a:ea typeface="+mn-ea"/>
                <a:cs typeface="Arial" pitchFamily="34" charset="0"/>
              </a:rPr>
              <a:t>THE COMPREHENSIVE TEXTBOOK OF PSYCHIATRY III </a:t>
            </a:r>
            <a:r>
              <a:rPr lang="en-US" sz="900" kern="1200" baseline="0" dirty="0">
                <a:solidFill>
                  <a:schemeClr val="tx1"/>
                </a:solidFill>
                <a:latin typeface="Arial" pitchFamily="34" charset="0"/>
                <a:ea typeface="+mn-ea"/>
                <a:cs typeface="Arial" pitchFamily="34" charset="0"/>
              </a:rPr>
              <a:t>(H. Kaplan, A. Freedman &amp; B. Sadock, eds). Williams and Wilkins, Baltimore, p. 374.</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kern="1200" baseline="0" dirty="0">
                <a:solidFill>
                  <a:schemeClr val="tx1"/>
                </a:solidFill>
                <a:latin typeface="Arial" pitchFamily="34" charset="0"/>
                <a:ea typeface="+mn-ea"/>
                <a:cs typeface="Arial" pitchFamily="34" charset="0"/>
              </a:rPr>
              <a:t>Piaget, J. (1976): Piaget’s Theory. In: </a:t>
            </a:r>
            <a:r>
              <a:rPr lang="en-US" sz="900" b="1" kern="1200" baseline="0" dirty="0">
                <a:solidFill>
                  <a:schemeClr val="tx1"/>
                </a:solidFill>
                <a:latin typeface="Arial" pitchFamily="34" charset="0"/>
                <a:ea typeface="+mn-ea"/>
                <a:cs typeface="Arial" pitchFamily="34" charset="0"/>
              </a:rPr>
              <a:t>THE PROCESS OF CHILD DEVELOPMENT </a:t>
            </a:r>
            <a:r>
              <a:rPr lang="en-US" sz="900" kern="1200" baseline="0" dirty="0">
                <a:solidFill>
                  <a:schemeClr val="tx1"/>
                </a:solidFill>
                <a:latin typeface="Arial" pitchFamily="34" charset="0"/>
                <a:ea typeface="+mn-ea"/>
                <a:cs typeface="Arial" pitchFamily="34" charset="0"/>
              </a:rPr>
              <a:t>(P. Neubauer, ed.) Jason Aronson, New York, pp 164-212 and Elkind, op cit.</a:t>
            </a:r>
          </a:p>
          <a:p>
            <a:r>
              <a:rPr lang="en-US" sz="900" kern="1200" baseline="0" dirty="0">
                <a:solidFill>
                  <a:schemeClr val="tx1"/>
                </a:solidFill>
                <a:latin typeface="Arial" pitchFamily="34" charset="0"/>
                <a:ea typeface="+mn-ea"/>
                <a:cs typeface="Arial" pitchFamily="34" charset="0"/>
              </a:rPr>
              <a:t>For an overview of these issues see: Overton, W. &amp; Horowitz, H. (1991): Developmental psychopathology: integrations and differentiations. In: ROCHESTER SYMPOSIUM ON DEVELOPMENTAL PSYCHOPATHOLOGY-MODELS OF INTEGRATION (ed. D. Cicchetti &amp; S. Toth), University of Rochester Press. pp. 1-42. </a:t>
            </a:r>
          </a:p>
          <a:p>
            <a:endParaRPr lang="en-US" sz="900" kern="1200" baseline="0" dirty="0">
              <a:solidFill>
                <a:schemeClr val="tx1"/>
              </a:solidFill>
              <a:latin typeface="Arial" pitchFamily="34" charset="0"/>
              <a:ea typeface="+mn-ea"/>
              <a:cs typeface="Arial" pitchFamily="34" charset="0"/>
            </a:endParaRPr>
          </a:p>
          <a:p>
            <a:endParaRPr lang="en-US" sz="1000" kern="1200" baseline="0" dirty="0">
              <a:solidFill>
                <a:schemeClr val="tx1"/>
              </a:solidFill>
              <a:latin typeface="+mn-lt"/>
              <a:ea typeface="+mn-ea"/>
              <a:cs typeface="+mn-cs"/>
            </a:endParaRPr>
          </a:p>
          <a:p>
            <a:r>
              <a:rPr lang="en-US" sz="1000" kern="1200" baseline="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4641E23F-B2C6-40EB-AF10-9841323D3571}"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AC0762-4435-471E-A60D-6CDFC29DB2E0}" type="slidenum">
              <a:rPr lang="en-US"/>
              <a:pPr/>
              <a:t>36</a:t>
            </a:fld>
            <a:endParaRPr lang="en-US"/>
          </a:p>
        </p:txBody>
      </p:sp>
      <p:sp>
        <p:nvSpPr>
          <p:cNvPr id="335874" name="Rectangle 2"/>
          <p:cNvSpPr>
            <a:spLocks noGrp="1" noRot="1" noChangeAspect="1" noChangeArrowheads="1" noTextEdit="1"/>
          </p:cNvSpPr>
          <p:nvPr>
            <p:ph type="sldImg"/>
          </p:nvPr>
        </p:nvSpPr>
        <p:spPr>
          <a:ln/>
        </p:spPr>
      </p:sp>
      <p:sp>
        <p:nvSpPr>
          <p:cNvPr id="335875" name="Rectangle 3"/>
          <p:cNvSpPr>
            <a:spLocks noGrp="1" noChangeArrowheads="1"/>
          </p:cNvSpPr>
          <p:nvPr>
            <p:ph type="body" idx="1"/>
          </p:nvPr>
        </p:nvSpPr>
        <p:spPr/>
        <p:txBody>
          <a:bodyPr>
            <a:normAutofit/>
          </a:bodyPr>
          <a:lstStyle/>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latin typeface="+mn-lt"/>
                <a:ea typeface="+mn-ea"/>
                <a:cs typeface="+mn-cs"/>
              </a:rPr>
              <a:t>Naturalistically, enough, </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latin typeface="+mn-lt"/>
                <a:ea typeface="+mn-ea"/>
                <a:cs typeface="+mn-cs"/>
              </a:rPr>
              <a:t>Piaget went off to the mountains to see how Swiss children in Neuchatel played marbles together. </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latin typeface="+mn-lt"/>
                <a:ea typeface="+mn-ea"/>
                <a:cs typeface="+mn-cs"/>
              </a:rPr>
              <a:t>We don’t really know if he used a bicycle to get there or not.</a:t>
            </a:r>
          </a:p>
          <a:p>
            <a:pPr marL="228600" indent="-228600"/>
            <a:r>
              <a:rPr lang="en-US" cap="small" baseline="0" dirty="0">
                <a:cs typeface="Times New Roman" pitchFamily="18" charset="0"/>
              </a:rPr>
              <a:t>Reference: </a:t>
            </a:r>
            <a:r>
              <a:rPr lang="en-US" dirty="0">
                <a:cs typeface="Times New Roman" pitchFamily="18" charset="0"/>
              </a:rPr>
              <a:t> The bicycle image is from the Archives</a:t>
            </a:r>
            <a:r>
              <a:rPr lang="en-US" baseline="0" dirty="0">
                <a:cs typeface="Times New Roman" pitchFamily="18" charset="0"/>
              </a:rPr>
              <a:t> of the </a:t>
            </a:r>
            <a:r>
              <a:rPr lang="en-US" b="1" baseline="0" dirty="0">
                <a:cs typeface="Times New Roman" pitchFamily="18" charset="0"/>
              </a:rPr>
              <a:t>Indiana University Conscience Project.</a:t>
            </a:r>
          </a:p>
          <a:p>
            <a:pPr marL="228600" indent="-228600"/>
            <a:endParaRPr lang="en-US" b="1" baseline="0" dirty="0">
              <a:cs typeface="Times New Roman" pitchFamily="18"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Slide Image Placeholder 1"/>
          <p:cNvSpPr>
            <a:spLocks noGrp="1" noRot="1" noChangeAspect="1" noTextEdit="1"/>
          </p:cNvSpPr>
          <p:nvPr>
            <p:ph type="sldImg"/>
          </p:nvPr>
        </p:nvSpPr>
        <p:spPr bwMode="auto">
          <a:xfrm>
            <a:off x="2322513" y="561975"/>
            <a:ext cx="4498975" cy="2530475"/>
          </a:xfrm>
          <a:prstGeom prst="rect">
            <a:avLst/>
          </a:prstGeom>
          <a:noFill/>
          <a:ln>
            <a:solidFill>
              <a:srgbClr val="000000"/>
            </a:solidFill>
            <a:miter lim="800000"/>
            <a:headEnd/>
            <a:tailEnd/>
          </a:ln>
        </p:spPr>
      </p:sp>
      <p:sp>
        <p:nvSpPr>
          <p:cNvPr id="3" name="Notes Placeholder 2"/>
          <p:cNvSpPr>
            <a:spLocks noGrp="1"/>
          </p:cNvSpPr>
          <p:nvPr>
            <p:ph type="body" idx="1"/>
          </p:nvPr>
        </p:nvSpPr>
        <p:spPr>
          <a:xfrm>
            <a:off x="0" y="0"/>
            <a:ext cx="0" cy="0"/>
          </a:xfrm>
        </p:spPr>
        <p:txBody>
          <a:bodyPr>
            <a:normAutofit fontScale="25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u="sng" cap="small" dirty="0"/>
              <a:t>first stage: [handling marbles] in accordance with motor habits</a:t>
            </a:r>
          </a:p>
          <a:p>
            <a:pPr fontAlgn="auto">
              <a:spcBef>
                <a:spcPts val="0"/>
              </a:spcBef>
              <a:spcAft>
                <a:spcPts val="0"/>
              </a:spcAft>
              <a:defRPr/>
            </a:pPr>
            <a:endParaRPr lang="en-US" sz="100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cap="small" baseline="0" dirty="0">
                <a:solidFill>
                  <a:schemeClr val="tx1"/>
                </a:solidFill>
                <a:latin typeface="+mn-lt"/>
                <a:ea typeface="+mn-ea"/>
                <a:cs typeface="+mn-cs"/>
              </a:rPr>
              <a:t>Reference</a:t>
            </a:r>
            <a:r>
              <a:rPr lang="en-US" sz="1000" kern="1200" baseline="0" dirty="0">
                <a:solidFill>
                  <a:schemeClr val="tx1"/>
                </a:solidFill>
                <a:latin typeface="+mn-lt"/>
                <a:ea typeface="+mn-ea"/>
                <a:cs typeface="+mn-cs"/>
              </a:rPr>
              <a:t> for Slides 32- 36: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baseline="0" dirty="0">
                <a:solidFill>
                  <a:schemeClr val="tx1"/>
                </a:solidFill>
                <a:latin typeface="+mn-lt"/>
                <a:ea typeface="+mn-ea"/>
                <a:cs typeface="+mn-cs"/>
              </a:rPr>
              <a:t>Lapsley D (1996): </a:t>
            </a:r>
            <a:r>
              <a:rPr lang="en-US" sz="1000" b="1" kern="1200" cap="small" baseline="0" dirty="0">
                <a:solidFill>
                  <a:schemeClr val="tx1"/>
                </a:solidFill>
                <a:latin typeface="+mn-lt"/>
                <a:ea typeface="+mn-ea"/>
                <a:cs typeface="+mn-cs"/>
              </a:rPr>
              <a:t>moral psychology</a:t>
            </a:r>
            <a:r>
              <a:rPr lang="en-US" sz="1000" b="1" kern="1200" baseline="0" dirty="0">
                <a:solidFill>
                  <a:schemeClr val="tx1"/>
                </a:solidFill>
                <a:latin typeface="+mn-lt"/>
                <a:ea typeface="+mn-ea"/>
                <a:cs typeface="+mn-cs"/>
              </a:rPr>
              <a:t>. </a:t>
            </a:r>
            <a:r>
              <a:rPr lang="en-US" sz="1000" b="0" kern="1200" baseline="0" dirty="0">
                <a:solidFill>
                  <a:schemeClr val="tx1"/>
                </a:solidFill>
                <a:latin typeface="+mn-lt"/>
                <a:ea typeface="+mn-ea"/>
                <a:cs typeface="+mn-cs"/>
              </a:rPr>
              <a:t>Boulder Co: Westview Press. pp. 16-40.</a:t>
            </a:r>
          </a:p>
          <a:p>
            <a:pPr fontAlgn="auto">
              <a:spcBef>
                <a:spcPts val="0"/>
              </a:spcBef>
              <a:spcAft>
                <a:spcPts val="0"/>
              </a:spcAft>
              <a:defRPr/>
            </a:pPr>
            <a:endParaRPr lang="en-US" sz="1000" kern="1200" baseline="0" dirty="0">
              <a:solidFill>
                <a:schemeClr val="tx1"/>
              </a:solidFill>
              <a:latin typeface="+mn-lt"/>
              <a:ea typeface="+mn-ea"/>
              <a:cs typeface="+mn-cs"/>
            </a:endParaRPr>
          </a:p>
        </p:txBody>
      </p:sp>
      <p:sp>
        <p:nvSpPr>
          <p:cNvPr id="191492" name="Slide Number Placeholder 3"/>
          <p:cNvSpPr txBox="1">
            <a:spLocks noGrp="1"/>
          </p:cNvSpPr>
          <p:nvPr/>
        </p:nvSpPr>
        <p:spPr bwMode="auto">
          <a:xfrm>
            <a:off x="5179484" y="6407607"/>
            <a:ext cx="3962400" cy="337304"/>
          </a:xfrm>
          <a:prstGeom prst="rect">
            <a:avLst/>
          </a:prstGeom>
          <a:noFill/>
          <a:ln>
            <a:miter lim="800000"/>
            <a:headEnd/>
            <a:tailEnd/>
          </a:ln>
        </p:spPr>
        <p:txBody>
          <a:bodyPr anchor="b"/>
          <a:lstStyle/>
          <a:p>
            <a:pPr algn="r">
              <a:defRPr/>
            </a:pPr>
            <a:fld id="{BF39AC29-5F61-4BD2-8326-8ED1AB93FF67}" type="slidenum">
              <a:rPr lang="en-US" sz="1200">
                <a:latin typeface="+mn-lt"/>
              </a:rPr>
              <a:pPr algn="r">
                <a:defRPr/>
              </a:pPr>
              <a:t>37</a:t>
            </a:fld>
            <a:endParaRPr lang="en-US" sz="1200">
              <a:latin typeface="+mn-lt"/>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Slide Image Placeholder 1"/>
          <p:cNvSpPr>
            <a:spLocks noGrp="1" noRot="1" noChangeAspect="1" noTextEdit="1"/>
          </p:cNvSpPr>
          <p:nvPr>
            <p:ph type="sldImg"/>
          </p:nvPr>
        </p:nvSpPr>
        <p:spPr bwMode="auto">
          <a:xfrm>
            <a:off x="2322513" y="561975"/>
            <a:ext cx="4498975" cy="2530475"/>
          </a:xfrm>
          <a:prstGeom prst="rect">
            <a:avLst/>
          </a:prstGeom>
          <a:noFill/>
          <a:ln>
            <a:solidFill>
              <a:srgbClr val="000000"/>
            </a:solidFill>
            <a:miter lim="800000"/>
            <a:headEnd/>
            <a:tailEnd/>
          </a:ln>
        </p:spPr>
      </p:sp>
      <p:sp>
        <p:nvSpPr>
          <p:cNvPr id="3" name="Notes Placeholder 2"/>
          <p:cNvSpPr>
            <a:spLocks noGrp="1"/>
          </p:cNvSpPr>
          <p:nvPr>
            <p:ph type="body" idx="1"/>
          </p:nvPr>
        </p:nvSpPr>
        <p:spPr>
          <a:xfrm>
            <a:off x="0" y="0"/>
            <a:ext cx="0" cy="0"/>
          </a:xfrm>
        </p:spPr>
        <p:txBody>
          <a:bodyPr>
            <a:normAutofit fontScale="25000" lnSpcReduction="20000"/>
          </a:bodyPr>
          <a:lstStyle/>
          <a:p>
            <a:pPr fontAlgn="auto">
              <a:spcBef>
                <a:spcPts val="0"/>
              </a:spcBef>
              <a:spcAft>
                <a:spcPts val="0"/>
              </a:spcAft>
              <a:defRPr/>
            </a:pPr>
            <a:r>
              <a:rPr lang="en-US" sz="1000" u="sng" kern="1200" cap="small" baseline="0" dirty="0">
                <a:solidFill>
                  <a:schemeClr val="tx1"/>
                </a:solidFill>
                <a:latin typeface="+mn-lt"/>
                <a:ea typeface="+mn-ea"/>
                <a:cs typeface="+mn-cs"/>
              </a:rPr>
              <a:t>second stage: egocentric</a:t>
            </a:r>
          </a:p>
          <a:p>
            <a:pPr fontAlgn="auto">
              <a:spcBef>
                <a:spcPts val="0"/>
              </a:spcBef>
              <a:spcAft>
                <a:spcPts val="0"/>
              </a:spcAft>
              <a:defRPr/>
            </a:pPr>
            <a:r>
              <a:rPr lang="en-US" sz="1000" u="sng" kern="1200" baseline="0" dirty="0">
                <a:solidFill>
                  <a:schemeClr val="tx1"/>
                </a:solidFill>
                <a:latin typeface="+mn-lt"/>
                <a:ea typeface="+mn-ea"/>
                <a:cs typeface="+mn-cs"/>
              </a:rPr>
              <a:t>The child is exposed to codified rules.</a:t>
            </a:r>
          </a:p>
          <a:p>
            <a:pPr fontAlgn="auto">
              <a:spcBef>
                <a:spcPts val="0"/>
              </a:spcBef>
              <a:spcAft>
                <a:spcPts val="0"/>
              </a:spcAft>
              <a:defRPr/>
            </a:pPr>
            <a:r>
              <a:rPr lang="en-US" sz="1000" u="sng" kern="1200" baseline="0" dirty="0">
                <a:solidFill>
                  <a:schemeClr val="tx1"/>
                </a:solidFill>
                <a:latin typeface="+mn-lt"/>
                <a:ea typeface="+mn-ea"/>
                <a:cs typeface="+mn-cs"/>
              </a:rPr>
              <a:t>The child attempts to follow the rules.</a:t>
            </a:r>
          </a:p>
          <a:p>
            <a:pPr fontAlgn="auto">
              <a:spcBef>
                <a:spcPts val="0"/>
              </a:spcBef>
              <a:spcAft>
                <a:spcPts val="0"/>
              </a:spcAft>
              <a:defRPr/>
            </a:pPr>
            <a:r>
              <a:rPr lang="en-US" sz="1000" u="sng" kern="1200" baseline="0" dirty="0">
                <a:solidFill>
                  <a:schemeClr val="tx1"/>
                </a:solidFill>
                <a:latin typeface="+mn-lt"/>
                <a:ea typeface="+mn-ea"/>
                <a:cs typeface="+mn-cs"/>
              </a:rPr>
              <a:t>The child is convinced she is following the rules with fidelity.</a:t>
            </a:r>
          </a:p>
          <a:p>
            <a:pPr fontAlgn="auto">
              <a:spcBef>
                <a:spcPts val="0"/>
              </a:spcBef>
              <a:spcAft>
                <a:spcPts val="0"/>
              </a:spcAft>
              <a:defRPr/>
            </a:pPr>
            <a:r>
              <a:rPr lang="en-US" sz="1000" u="sng" kern="1200" baseline="0" dirty="0">
                <a:solidFill>
                  <a:schemeClr val="tx1"/>
                </a:solidFill>
                <a:latin typeface="+mn-lt"/>
                <a:ea typeface="+mn-ea"/>
                <a:cs typeface="+mn-cs"/>
              </a:rPr>
              <a:t>The child is actually practicing the rules in highly individualistic ways. </a:t>
            </a:r>
          </a:p>
        </p:txBody>
      </p:sp>
      <p:sp>
        <p:nvSpPr>
          <p:cNvPr id="191492" name="Slide Number Placeholder 3"/>
          <p:cNvSpPr txBox="1">
            <a:spLocks noGrp="1"/>
          </p:cNvSpPr>
          <p:nvPr/>
        </p:nvSpPr>
        <p:spPr bwMode="auto">
          <a:xfrm>
            <a:off x="5179484" y="6407607"/>
            <a:ext cx="3962400" cy="337304"/>
          </a:xfrm>
          <a:prstGeom prst="rect">
            <a:avLst/>
          </a:prstGeom>
          <a:noFill/>
          <a:ln>
            <a:miter lim="800000"/>
            <a:headEnd/>
            <a:tailEnd/>
          </a:ln>
        </p:spPr>
        <p:txBody>
          <a:bodyPr anchor="b"/>
          <a:lstStyle/>
          <a:p>
            <a:pPr algn="r">
              <a:defRPr/>
            </a:pPr>
            <a:fld id="{BF39AC29-5F61-4BD2-8326-8ED1AB93FF67}" type="slidenum">
              <a:rPr lang="en-US" sz="1200">
                <a:latin typeface="+mn-lt"/>
              </a:rPr>
              <a:pPr algn="r">
                <a:defRPr/>
              </a:pPr>
              <a:t>38</a:t>
            </a:fld>
            <a:endParaRPr lang="en-US" sz="1200">
              <a:latin typeface="+mn-lt"/>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Slide Image Placeholder 1"/>
          <p:cNvSpPr>
            <a:spLocks noGrp="1" noRot="1" noChangeAspect="1" noTextEdit="1"/>
          </p:cNvSpPr>
          <p:nvPr>
            <p:ph type="sldImg"/>
          </p:nvPr>
        </p:nvSpPr>
        <p:spPr bwMode="auto">
          <a:xfrm>
            <a:off x="2322513" y="561975"/>
            <a:ext cx="4498975" cy="2530475"/>
          </a:xfrm>
          <a:prstGeom prst="rect">
            <a:avLst/>
          </a:prstGeom>
          <a:noFill/>
          <a:ln>
            <a:solidFill>
              <a:srgbClr val="000000"/>
            </a:solidFill>
            <a:miter lim="800000"/>
            <a:headEnd/>
            <a:tailEnd/>
          </a:ln>
        </p:spPr>
      </p:sp>
      <p:sp>
        <p:nvSpPr>
          <p:cNvPr id="3" name="Notes Placeholder 2"/>
          <p:cNvSpPr>
            <a:spLocks noGrp="1"/>
          </p:cNvSpPr>
          <p:nvPr>
            <p:ph type="body" idx="1"/>
          </p:nvPr>
        </p:nvSpPr>
        <p:spPr>
          <a:xfrm>
            <a:off x="0" y="0"/>
            <a:ext cx="0" cy="0"/>
          </a:xfrm>
        </p:spPr>
        <p:txBody>
          <a:bodyPr>
            <a:normAutofit fontScale="25000" lnSpcReduction="20000"/>
          </a:bodyPr>
          <a:lstStyle/>
          <a:p>
            <a:pPr fontAlgn="auto">
              <a:spcBef>
                <a:spcPts val="0"/>
              </a:spcBef>
              <a:spcAft>
                <a:spcPts val="0"/>
              </a:spcAft>
              <a:defRPr/>
            </a:pPr>
            <a:r>
              <a:rPr lang="en-US" sz="1000" u="sng" kern="1200" cap="small" baseline="0" dirty="0">
                <a:solidFill>
                  <a:schemeClr val="tx1"/>
                </a:solidFill>
                <a:latin typeface="+mn-lt"/>
                <a:ea typeface="+mn-ea"/>
                <a:cs typeface="+mn-cs"/>
              </a:rPr>
              <a:t>Third stage; incipient cooperation</a:t>
            </a:r>
          </a:p>
          <a:p>
            <a:pPr fontAlgn="auto">
              <a:spcBef>
                <a:spcPts val="0"/>
              </a:spcBef>
              <a:spcAft>
                <a:spcPts val="0"/>
              </a:spcAft>
              <a:defRPr/>
            </a:pPr>
            <a:r>
              <a:rPr lang="en-US" sz="1000" u="sng" kern="1200" baseline="0" dirty="0">
                <a:solidFill>
                  <a:schemeClr val="tx1"/>
                </a:solidFill>
                <a:latin typeface="+mn-lt"/>
                <a:ea typeface="+mn-ea"/>
                <a:cs typeface="+mn-cs"/>
              </a:rPr>
              <a:t>Children genuinely try to win.</a:t>
            </a:r>
          </a:p>
          <a:p>
            <a:pPr fontAlgn="auto">
              <a:spcBef>
                <a:spcPts val="0"/>
              </a:spcBef>
              <a:spcAft>
                <a:spcPts val="0"/>
              </a:spcAft>
              <a:defRPr/>
            </a:pPr>
            <a:r>
              <a:rPr lang="en-US" sz="1000" u="sng" kern="1200" baseline="0" dirty="0">
                <a:solidFill>
                  <a:schemeClr val="tx1"/>
                </a:solidFill>
                <a:latin typeface="+mn-lt"/>
                <a:ea typeface="+mn-ea"/>
                <a:cs typeface="+mn-cs"/>
              </a:rPr>
              <a:t>There must be some concern for seeking agreement about rules.</a:t>
            </a:r>
          </a:p>
          <a:p>
            <a:pPr fontAlgn="auto">
              <a:spcBef>
                <a:spcPts val="0"/>
              </a:spcBef>
              <a:spcAft>
                <a:spcPts val="0"/>
              </a:spcAft>
              <a:defRPr/>
            </a:pPr>
            <a:r>
              <a:rPr lang="en-US" sz="1000" u="sng" kern="1200" baseline="0" dirty="0">
                <a:solidFill>
                  <a:schemeClr val="tx1"/>
                </a:solidFill>
                <a:latin typeface="+mn-lt"/>
                <a:ea typeface="+mn-ea"/>
                <a:cs typeface="+mn-cs"/>
              </a:rPr>
              <a:t>Cooperative agreements are unstable, rarely lasting longer than the duration of a single game.</a:t>
            </a:r>
          </a:p>
        </p:txBody>
      </p:sp>
      <p:sp>
        <p:nvSpPr>
          <p:cNvPr id="191492" name="Slide Number Placeholder 3"/>
          <p:cNvSpPr txBox="1">
            <a:spLocks noGrp="1"/>
          </p:cNvSpPr>
          <p:nvPr/>
        </p:nvSpPr>
        <p:spPr bwMode="auto">
          <a:xfrm>
            <a:off x="5179484" y="6407607"/>
            <a:ext cx="3962400" cy="337304"/>
          </a:xfrm>
          <a:prstGeom prst="rect">
            <a:avLst/>
          </a:prstGeom>
          <a:noFill/>
          <a:ln>
            <a:miter lim="800000"/>
            <a:headEnd/>
            <a:tailEnd/>
          </a:ln>
        </p:spPr>
        <p:txBody>
          <a:bodyPr anchor="b"/>
          <a:lstStyle/>
          <a:p>
            <a:pPr algn="r">
              <a:defRPr/>
            </a:pPr>
            <a:fld id="{BF39AC29-5F61-4BD2-8326-8ED1AB93FF67}" type="slidenum">
              <a:rPr lang="en-US" sz="1200">
                <a:latin typeface="+mn-lt"/>
              </a:rPr>
              <a:pPr algn="r">
                <a:defRPr/>
              </a:pPr>
              <a:t>39</a:t>
            </a:fld>
            <a:endParaRPr lang="en-US" sz="1200">
              <a:latin typeface="+mn-l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4</a:t>
            </a:fld>
            <a:endParaRPr lang="en-US"/>
          </a:p>
        </p:txBody>
      </p:sp>
    </p:spTree>
    <p:extLst>
      <p:ext uri="{BB962C8B-B14F-4D97-AF65-F5344CB8AC3E}">
        <p14:creationId xmlns:p14="http://schemas.microsoft.com/office/powerpoint/2010/main" val="17798376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Slide Image Placeholder 1"/>
          <p:cNvSpPr>
            <a:spLocks noGrp="1" noRot="1" noChangeAspect="1" noTextEdit="1"/>
          </p:cNvSpPr>
          <p:nvPr>
            <p:ph type="sldImg"/>
          </p:nvPr>
        </p:nvSpPr>
        <p:spPr bwMode="auto">
          <a:xfrm>
            <a:off x="2322513" y="561975"/>
            <a:ext cx="4498975" cy="2530475"/>
          </a:xfrm>
          <a:prstGeom prst="rect">
            <a:avLst/>
          </a:prstGeom>
          <a:noFill/>
          <a:ln>
            <a:solidFill>
              <a:srgbClr val="000000"/>
            </a:solidFill>
            <a:miter lim="800000"/>
            <a:headEnd/>
            <a:tailEnd/>
          </a:ln>
        </p:spPr>
      </p:sp>
      <p:sp>
        <p:nvSpPr>
          <p:cNvPr id="3" name="Notes Placeholder 2"/>
          <p:cNvSpPr>
            <a:spLocks noGrp="1"/>
          </p:cNvSpPr>
          <p:nvPr>
            <p:ph type="body" idx="1"/>
          </p:nvPr>
        </p:nvSpPr>
        <p:spPr>
          <a:xfrm>
            <a:off x="0" y="0"/>
            <a:ext cx="0" cy="0"/>
          </a:xfrm>
        </p:spPr>
        <p:txBody>
          <a:bodyPr>
            <a:normAutofit fontScale="25000" lnSpcReduction="20000"/>
          </a:bodyPr>
          <a:lstStyle/>
          <a:p>
            <a:pPr fontAlgn="auto">
              <a:spcBef>
                <a:spcPts val="0"/>
              </a:spcBef>
              <a:spcAft>
                <a:spcPts val="0"/>
              </a:spcAft>
              <a:defRPr/>
            </a:pPr>
            <a:r>
              <a:rPr lang="en-US" sz="1000" u="sng" kern="1200" cap="small" baseline="0" dirty="0">
                <a:solidFill>
                  <a:schemeClr val="tx1"/>
                </a:solidFill>
                <a:latin typeface="+mn-lt"/>
                <a:ea typeface="+mn-ea"/>
                <a:cs typeface="+mn-cs"/>
              </a:rPr>
              <a:t>fourth stage: codification of rules </a:t>
            </a:r>
          </a:p>
          <a:p>
            <a:pPr fontAlgn="auto">
              <a:spcBef>
                <a:spcPts val="0"/>
              </a:spcBef>
              <a:spcAft>
                <a:spcPts val="0"/>
              </a:spcAft>
              <a:defRPr/>
            </a:pPr>
            <a:r>
              <a:rPr lang="en-US" sz="1000" u="sng" kern="1200" baseline="0" dirty="0">
                <a:solidFill>
                  <a:schemeClr val="tx1"/>
                </a:solidFill>
                <a:latin typeface="+mn-lt"/>
                <a:ea typeface="+mn-ea"/>
                <a:cs typeface="+mn-cs"/>
              </a:rPr>
              <a:t>Every detail is fixed.</a:t>
            </a:r>
          </a:p>
          <a:p>
            <a:pPr fontAlgn="auto">
              <a:spcBef>
                <a:spcPts val="0"/>
              </a:spcBef>
              <a:spcAft>
                <a:spcPts val="0"/>
              </a:spcAft>
              <a:defRPr/>
            </a:pPr>
            <a:r>
              <a:rPr lang="en-US" sz="1000" u="sng" kern="1200" baseline="0" dirty="0">
                <a:solidFill>
                  <a:schemeClr val="tx1"/>
                </a:solidFill>
                <a:latin typeface="+mn-lt"/>
                <a:ea typeface="+mn-ea"/>
                <a:cs typeface="+mn-cs"/>
              </a:rPr>
              <a:t>Rules are widely known and shared</a:t>
            </a:r>
          </a:p>
        </p:txBody>
      </p:sp>
      <p:sp>
        <p:nvSpPr>
          <p:cNvPr id="191492" name="Slide Number Placeholder 3"/>
          <p:cNvSpPr txBox="1">
            <a:spLocks noGrp="1"/>
          </p:cNvSpPr>
          <p:nvPr/>
        </p:nvSpPr>
        <p:spPr bwMode="auto">
          <a:xfrm>
            <a:off x="5179484" y="6407607"/>
            <a:ext cx="3962400" cy="337304"/>
          </a:xfrm>
          <a:prstGeom prst="rect">
            <a:avLst/>
          </a:prstGeom>
          <a:noFill/>
          <a:ln>
            <a:miter lim="800000"/>
            <a:headEnd/>
            <a:tailEnd/>
          </a:ln>
        </p:spPr>
        <p:txBody>
          <a:bodyPr anchor="b"/>
          <a:lstStyle/>
          <a:p>
            <a:pPr algn="r">
              <a:defRPr/>
            </a:pPr>
            <a:fld id="{BF39AC29-5F61-4BD2-8326-8ED1AB93FF67}" type="slidenum">
              <a:rPr lang="en-US" sz="1200">
                <a:latin typeface="+mn-lt"/>
              </a:rPr>
              <a:pPr algn="r">
                <a:defRPr/>
              </a:pPr>
              <a:t>40</a:t>
            </a:fld>
            <a:endParaRPr lang="en-US" sz="1200">
              <a:latin typeface="+mn-lt"/>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Slide Image Placeholder 1"/>
          <p:cNvSpPr>
            <a:spLocks noGrp="1" noRot="1" noChangeAspect="1" noTextEdit="1"/>
          </p:cNvSpPr>
          <p:nvPr>
            <p:ph type="sldImg"/>
          </p:nvPr>
        </p:nvSpPr>
        <p:spPr bwMode="auto">
          <a:xfrm>
            <a:off x="2322513" y="561975"/>
            <a:ext cx="4498975" cy="2530475"/>
          </a:xfrm>
          <a:prstGeom prst="rect">
            <a:avLst/>
          </a:prstGeom>
          <a:noFill/>
          <a:ln>
            <a:solidFill>
              <a:srgbClr val="000000"/>
            </a:solidFill>
            <a:miter lim="800000"/>
            <a:headEnd/>
            <a:tailEnd/>
          </a:ln>
        </p:spPr>
      </p:sp>
      <p:sp>
        <p:nvSpPr>
          <p:cNvPr id="3" name="Notes Placeholder 2"/>
          <p:cNvSpPr>
            <a:spLocks noGrp="1"/>
          </p:cNvSpPr>
          <p:nvPr>
            <p:ph type="body" idx="1"/>
          </p:nvPr>
        </p:nvSpPr>
        <p:spPr>
          <a:xfrm>
            <a:off x="0" y="0"/>
            <a:ext cx="0" cy="0"/>
          </a:xfrm>
        </p:spPr>
        <p:txBody>
          <a:bodyPr>
            <a:normAutofit fontScale="25000" lnSpcReduction="20000"/>
          </a:bodyPr>
          <a:lstStyle/>
          <a:p>
            <a:pPr fontAlgn="auto">
              <a:spcBef>
                <a:spcPts val="0"/>
              </a:spcBef>
              <a:spcAft>
                <a:spcPts val="0"/>
              </a:spcAft>
              <a:defRPr/>
            </a:pPr>
            <a:r>
              <a:rPr lang="en-US" sz="1000" u="sng" kern="1200" cap="small" baseline="0" dirty="0">
                <a:solidFill>
                  <a:schemeClr val="tx1"/>
                </a:solidFill>
                <a:latin typeface="+mn-lt"/>
                <a:ea typeface="+mn-ea"/>
                <a:cs typeface="+mn-cs"/>
              </a:rPr>
              <a:t>Consciousness of rules in social games:</a:t>
            </a:r>
          </a:p>
          <a:p>
            <a:pPr fontAlgn="auto">
              <a:spcBef>
                <a:spcPts val="0"/>
              </a:spcBef>
              <a:spcAft>
                <a:spcPts val="0"/>
              </a:spcAft>
              <a:defRPr/>
            </a:pPr>
            <a:r>
              <a:rPr lang="en-US" sz="1000" u="sng" kern="1200" cap="small" baseline="0" dirty="0">
                <a:solidFill>
                  <a:schemeClr val="tx1"/>
                </a:solidFill>
                <a:latin typeface="+mn-lt"/>
                <a:ea typeface="+mn-ea"/>
                <a:cs typeface="+mn-cs"/>
              </a:rPr>
              <a:t>motor rule </a:t>
            </a:r>
            <a:r>
              <a:rPr lang="en-US" sz="1000" u="sng" kern="1200" baseline="0" dirty="0">
                <a:solidFill>
                  <a:schemeClr val="tx1"/>
                </a:solidFill>
                <a:latin typeface="+mn-lt"/>
                <a:ea typeface="+mn-ea"/>
                <a:cs typeface="+mn-cs"/>
              </a:rPr>
              <a:t>traced to </a:t>
            </a:r>
            <a:r>
              <a:rPr lang="en-US" sz="1000" u="sng" kern="1200" cap="small" baseline="0" dirty="0">
                <a:solidFill>
                  <a:schemeClr val="tx1"/>
                </a:solidFill>
                <a:latin typeface="+mn-lt"/>
                <a:ea typeface="+mn-ea"/>
                <a:cs typeface="+mn-cs"/>
              </a:rPr>
              <a:t>habitual action schemes</a:t>
            </a:r>
          </a:p>
          <a:p>
            <a:pPr fontAlgn="auto">
              <a:spcBef>
                <a:spcPts val="0"/>
              </a:spcBef>
              <a:spcAft>
                <a:spcPts val="0"/>
              </a:spcAft>
              <a:defRPr/>
            </a:pPr>
            <a:r>
              <a:rPr lang="en-US" sz="1000" u="sng" kern="1200" cap="small" baseline="0" dirty="0">
                <a:solidFill>
                  <a:schemeClr val="tx1"/>
                </a:solidFill>
                <a:latin typeface="+mn-lt"/>
                <a:ea typeface="+mn-ea"/>
                <a:cs typeface="+mn-cs"/>
              </a:rPr>
              <a:t>coercive rule </a:t>
            </a:r>
            <a:r>
              <a:rPr lang="en-US" sz="1000" u="sng" kern="1200" cap="none" baseline="0" dirty="0">
                <a:solidFill>
                  <a:schemeClr val="tx1"/>
                </a:solidFill>
                <a:latin typeface="+mn-lt"/>
                <a:ea typeface="+mn-ea"/>
                <a:cs typeface="+mn-cs"/>
              </a:rPr>
              <a:t>traced to </a:t>
            </a:r>
            <a:r>
              <a:rPr lang="en-US" sz="1000" u="sng" kern="1200" cap="small" baseline="0" dirty="0">
                <a:solidFill>
                  <a:schemeClr val="tx1"/>
                </a:solidFill>
                <a:latin typeface="+mn-lt"/>
                <a:ea typeface="+mn-ea"/>
                <a:cs typeface="+mn-cs"/>
              </a:rPr>
              <a:t>unilateral respect </a:t>
            </a:r>
          </a:p>
          <a:p>
            <a:pPr fontAlgn="auto">
              <a:spcBef>
                <a:spcPts val="0"/>
              </a:spcBef>
              <a:spcAft>
                <a:spcPts val="0"/>
              </a:spcAft>
              <a:defRPr/>
            </a:pPr>
            <a:r>
              <a:rPr lang="en-US" sz="1000" u="sng" kern="1200" cap="small" baseline="0" dirty="0">
                <a:solidFill>
                  <a:schemeClr val="tx1"/>
                </a:solidFill>
                <a:latin typeface="+mn-lt"/>
                <a:ea typeface="+mn-ea"/>
                <a:cs typeface="+mn-cs"/>
              </a:rPr>
              <a:t>rational rule  </a:t>
            </a:r>
            <a:r>
              <a:rPr lang="en-US" sz="1000" u="sng" kern="1200" cap="none" baseline="0" dirty="0">
                <a:solidFill>
                  <a:schemeClr val="tx1"/>
                </a:solidFill>
                <a:latin typeface="+mn-lt"/>
                <a:ea typeface="+mn-ea"/>
                <a:cs typeface="+mn-cs"/>
              </a:rPr>
              <a:t>traced to </a:t>
            </a:r>
            <a:r>
              <a:rPr lang="en-US" sz="1000" u="sng" kern="1200" cap="small" baseline="0" dirty="0">
                <a:solidFill>
                  <a:schemeClr val="tx1"/>
                </a:solidFill>
                <a:latin typeface="+mn-lt"/>
                <a:ea typeface="+mn-ea"/>
                <a:cs typeface="+mn-cs"/>
              </a:rPr>
              <a:t>mutual respect</a:t>
            </a:r>
          </a:p>
          <a:p>
            <a:pPr fontAlgn="auto">
              <a:spcBef>
                <a:spcPts val="0"/>
              </a:spcBef>
              <a:spcAft>
                <a:spcPts val="0"/>
              </a:spcAft>
              <a:defRPr/>
            </a:pPr>
            <a:endParaRPr lang="en-US" sz="1000" u="sng" kern="1200" cap="small"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cap="small" baseline="0" dirty="0">
                <a:solidFill>
                  <a:schemeClr val="tx1"/>
                </a:solidFill>
                <a:latin typeface="+mn-lt"/>
                <a:ea typeface="+mn-ea"/>
                <a:cs typeface="+mn-cs"/>
              </a:rPr>
              <a:t>Additional Comment: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baseline="0" dirty="0">
                <a:solidFill>
                  <a:schemeClr val="tx1"/>
                </a:solidFill>
                <a:latin typeface="+mn-lt"/>
                <a:ea typeface="+mn-ea"/>
                <a:cs typeface="+mn-cs"/>
              </a:rPr>
              <a:t>There are similarities in playing games like marbles and learning moral rules but there are also differences, important ones, which cannot be captured by game-theoretic suggestions that morality is reducible to rational self-interest (egoism). </a:t>
            </a:r>
          </a:p>
          <a:p>
            <a:pPr fontAlgn="auto">
              <a:spcBef>
                <a:spcPts val="0"/>
              </a:spcBef>
              <a:spcAft>
                <a:spcPts val="0"/>
              </a:spcAft>
              <a:defRPr/>
            </a:pPr>
            <a:endParaRPr lang="en-US" sz="1000" u="sng" kern="1200" cap="small" baseline="0" dirty="0">
              <a:solidFill>
                <a:schemeClr val="tx1"/>
              </a:solidFill>
              <a:latin typeface="+mn-lt"/>
              <a:ea typeface="+mn-ea"/>
              <a:cs typeface="+mn-cs"/>
            </a:endParaRPr>
          </a:p>
        </p:txBody>
      </p:sp>
      <p:sp>
        <p:nvSpPr>
          <p:cNvPr id="191492" name="Slide Number Placeholder 3"/>
          <p:cNvSpPr txBox="1">
            <a:spLocks noGrp="1"/>
          </p:cNvSpPr>
          <p:nvPr/>
        </p:nvSpPr>
        <p:spPr bwMode="auto">
          <a:xfrm>
            <a:off x="5179484" y="6407607"/>
            <a:ext cx="3962400" cy="337304"/>
          </a:xfrm>
          <a:prstGeom prst="rect">
            <a:avLst/>
          </a:prstGeom>
          <a:noFill/>
          <a:ln>
            <a:miter lim="800000"/>
            <a:headEnd/>
            <a:tailEnd/>
          </a:ln>
        </p:spPr>
        <p:txBody>
          <a:bodyPr anchor="b"/>
          <a:lstStyle/>
          <a:p>
            <a:pPr algn="r">
              <a:defRPr/>
            </a:pPr>
            <a:fld id="{BF39AC29-5F61-4BD2-8326-8ED1AB93FF67}" type="slidenum">
              <a:rPr lang="en-US" sz="1200">
                <a:latin typeface="+mn-lt"/>
              </a:rPr>
              <a:pPr algn="r">
                <a:defRPr/>
              </a:pPr>
              <a:t>41</a:t>
            </a:fld>
            <a:endParaRPr lang="en-US" sz="1200">
              <a:latin typeface="+mn-lt"/>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Slide Image Placeholder 1"/>
          <p:cNvSpPr>
            <a:spLocks noGrp="1" noRot="1" noChangeAspect="1" noTextEdit="1"/>
          </p:cNvSpPr>
          <p:nvPr>
            <p:ph type="sldImg"/>
          </p:nvPr>
        </p:nvSpPr>
        <p:spPr bwMode="auto">
          <a:xfrm>
            <a:off x="2322513" y="561975"/>
            <a:ext cx="4498975" cy="2530475"/>
          </a:xfrm>
          <a:prstGeom prst="rect">
            <a:avLst/>
          </a:prstGeom>
          <a:noFill/>
          <a:ln>
            <a:solidFill>
              <a:srgbClr val="000000"/>
            </a:solidFill>
            <a:miter lim="800000"/>
            <a:headEnd/>
            <a:tailEnd/>
          </a:ln>
        </p:spPr>
      </p:sp>
      <p:sp>
        <p:nvSpPr>
          <p:cNvPr id="3" name="Notes Placeholder 2"/>
          <p:cNvSpPr>
            <a:spLocks noGrp="1"/>
          </p:cNvSpPr>
          <p:nvPr>
            <p:ph type="body" idx="1"/>
          </p:nvPr>
        </p:nvSpPr>
        <p:spPr>
          <a:xfrm>
            <a:off x="0" y="0"/>
            <a:ext cx="0" cy="0"/>
          </a:xfrm>
        </p:spPr>
        <p:txBody>
          <a:bodyPr>
            <a:normAutofit fontScale="25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00" kern="1200" baseline="0" dirty="0">
              <a:solidFill>
                <a:schemeClr val="tx1"/>
              </a:solidFill>
              <a:latin typeface="+mn-lt"/>
              <a:ea typeface="+mn-ea"/>
              <a:cs typeface="+mn-cs"/>
            </a:endParaRPr>
          </a:p>
          <a:p>
            <a:pPr fontAlgn="auto">
              <a:spcBef>
                <a:spcPts val="0"/>
              </a:spcBef>
              <a:spcAft>
                <a:spcPts val="0"/>
              </a:spcAft>
              <a:defRPr/>
            </a:pPr>
            <a:r>
              <a:rPr lang="en-US" sz="1000" u="sng" dirty="0"/>
              <a:t>Piaget (1965, 1976) began posing some </a:t>
            </a:r>
            <a:r>
              <a:rPr lang="en-US" sz="1000" u="sng" cap="small" dirty="0"/>
              <a:t>dilemmas </a:t>
            </a:r>
            <a:r>
              <a:rPr lang="en-US" sz="1000" u="sng" dirty="0"/>
              <a:t>with moral characteristics to children of different ages to see how they reasoned morally, for example, about intentionality. He proposed two stages of moral development, </a:t>
            </a:r>
          </a:p>
          <a:p>
            <a:pPr fontAlgn="auto">
              <a:spcBef>
                <a:spcPts val="0"/>
              </a:spcBef>
              <a:spcAft>
                <a:spcPts val="0"/>
              </a:spcAft>
              <a:defRPr/>
            </a:pPr>
            <a:r>
              <a:rPr lang="en-US" sz="1000" u="sng" dirty="0"/>
              <a:t>the </a:t>
            </a:r>
            <a:r>
              <a:rPr lang="en-US" sz="1000" u="sng" cap="small" baseline="0" dirty="0"/>
              <a:t>heteronomous</a:t>
            </a:r>
            <a:r>
              <a:rPr lang="en-US" sz="1000" u="sng" dirty="0"/>
              <a:t> and the </a:t>
            </a:r>
            <a:r>
              <a:rPr lang="en-US" sz="1000" u="sng" cap="small" baseline="0" dirty="0"/>
              <a:t>autonomous</a:t>
            </a:r>
            <a:r>
              <a:rPr lang="en-US" sz="1000" u="sng" dirty="0"/>
              <a:t>.</a:t>
            </a:r>
          </a:p>
          <a:p>
            <a:pPr fontAlgn="auto">
              <a:spcBef>
                <a:spcPts val="0"/>
              </a:spcBef>
              <a:spcAft>
                <a:spcPts val="0"/>
              </a:spcAft>
              <a:defRPr/>
            </a:pPr>
            <a:r>
              <a:rPr lang="en-US" sz="1000" u="sng" dirty="0"/>
              <a:t>In the heteronomous stage, rules are explained as having authorship in some ultimate authority; in the autonomous stage, rules are explained as having been derived from mutual agreement and are amenable to change. </a:t>
            </a:r>
          </a:p>
          <a:p>
            <a:pPr fontAlgn="auto">
              <a:spcBef>
                <a:spcPts val="0"/>
              </a:spcBef>
              <a:spcAft>
                <a:spcPts val="0"/>
              </a:spcAft>
              <a:defRPr/>
            </a:pPr>
            <a:r>
              <a:rPr lang="en-US" sz="1000" u="sng" dirty="0"/>
              <a:t>Some of Piaget’s dilemmas about different circumstances in which teacups might get smashed aimed at discernment of how much of another’s intentionality did children take into consideration in making moral judgements. </a:t>
            </a:r>
          </a:p>
          <a:p>
            <a:pPr fontAlgn="auto">
              <a:spcBef>
                <a:spcPts val="0"/>
              </a:spcBef>
              <a:spcAft>
                <a:spcPts val="0"/>
              </a:spcAft>
              <a:defRPr/>
            </a:pPr>
            <a:r>
              <a:rPr lang="en-US" sz="1000" u="sng" dirty="0"/>
              <a:t>Billy, might in one scenario be bent on reaching the jar on a high shelf in order to purloin a forbidden cookie and send one teacup toppling.  Bobbie, might in another scenario, open the porch door he usually uses but this time unaware that a tray of a dozen cups has been temporarily placed there whilst a table for a dinner party is being laid. The damages are different but so are the intentions. </a:t>
            </a:r>
          </a:p>
          <a:p>
            <a:pPr fontAlgn="auto">
              <a:spcBef>
                <a:spcPts val="0"/>
              </a:spcBef>
              <a:spcAft>
                <a:spcPts val="0"/>
              </a:spcAft>
              <a:defRPr/>
            </a:pPr>
            <a:r>
              <a:rPr lang="en-US" sz="1800" cap="small" baseline="0" dirty="0"/>
              <a:t>References</a:t>
            </a:r>
          </a:p>
          <a:p>
            <a:pPr fontAlgn="auto">
              <a:spcBef>
                <a:spcPts val="0"/>
              </a:spcBef>
              <a:spcAft>
                <a:spcPts val="0"/>
              </a:spcAft>
              <a:defRPr/>
            </a:pPr>
            <a:r>
              <a:rPr lang="en-US" sz="900" dirty="0"/>
              <a:t>Piaget J (1965): </a:t>
            </a:r>
            <a:r>
              <a:rPr lang="en-US" sz="900" b="1" cap="small" baseline="0" dirty="0"/>
              <a:t>the moral judgement of the child</a:t>
            </a:r>
            <a:r>
              <a:rPr lang="en-US" sz="900" dirty="0"/>
              <a:t>. New York: Free Press. </a:t>
            </a:r>
          </a:p>
          <a:p>
            <a:pPr fontAlgn="auto">
              <a:spcBef>
                <a:spcPts val="0"/>
              </a:spcBef>
              <a:spcAft>
                <a:spcPts val="0"/>
              </a:spcAft>
              <a:defRPr/>
            </a:pPr>
            <a:r>
              <a:rPr lang="en-US" sz="900" dirty="0"/>
              <a:t>Piaget J (1976): Piaget’s Theory. In: P Neubauer (ed) </a:t>
            </a:r>
            <a:r>
              <a:rPr lang="en-US" sz="900" b="1" cap="small" baseline="0" dirty="0"/>
              <a:t>the  process of child  development. </a:t>
            </a:r>
            <a:r>
              <a:rPr lang="en-US" sz="900" dirty="0"/>
              <a:t>Jason Aronson, New York. pp 164-212. </a:t>
            </a:r>
            <a:endParaRPr lang="en-US" sz="1000" dirty="0"/>
          </a:p>
          <a:p>
            <a:pPr fontAlgn="auto">
              <a:spcBef>
                <a:spcPts val="0"/>
              </a:spcBef>
              <a:spcAft>
                <a:spcPts val="0"/>
              </a:spcAft>
              <a:defRPr/>
            </a:pPr>
            <a:endParaRPr lang="en-US" sz="1000" kern="1200" baseline="0" dirty="0">
              <a:solidFill>
                <a:schemeClr val="tx1"/>
              </a:solidFill>
              <a:latin typeface="+mn-lt"/>
              <a:ea typeface="+mn-ea"/>
              <a:cs typeface="+mn-cs"/>
            </a:endParaRPr>
          </a:p>
        </p:txBody>
      </p:sp>
      <p:sp>
        <p:nvSpPr>
          <p:cNvPr id="191492" name="Slide Number Placeholder 3"/>
          <p:cNvSpPr txBox="1">
            <a:spLocks noGrp="1"/>
          </p:cNvSpPr>
          <p:nvPr/>
        </p:nvSpPr>
        <p:spPr bwMode="auto">
          <a:xfrm>
            <a:off x="5179484" y="6407607"/>
            <a:ext cx="3962400" cy="337304"/>
          </a:xfrm>
          <a:prstGeom prst="rect">
            <a:avLst/>
          </a:prstGeom>
          <a:noFill/>
          <a:ln>
            <a:miter lim="800000"/>
            <a:headEnd/>
            <a:tailEnd/>
          </a:ln>
        </p:spPr>
        <p:txBody>
          <a:bodyPr anchor="b"/>
          <a:lstStyle/>
          <a:p>
            <a:pPr algn="r">
              <a:defRPr/>
            </a:pPr>
            <a:fld id="{BF39AC29-5F61-4BD2-8326-8ED1AB93FF67}" type="slidenum">
              <a:rPr lang="en-US" sz="1200">
                <a:latin typeface="+mn-lt"/>
              </a:rPr>
              <a:pPr algn="r">
                <a:defRPr/>
              </a:pPr>
              <a:t>42</a:t>
            </a:fld>
            <a:endParaRPr lang="en-US" sz="1200">
              <a:latin typeface="+mn-lt"/>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Slide Image Placeholder 1"/>
          <p:cNvSpPr>
            <a:spLocks noGrp="1" noRot="1" noChangeAspect="1" noTextEdit="1"/>
          </p:cNvSpPr>
          <p:nvPr>
            <p:ph type="sldImg"/>
          </p:nvPr>
        </p:nvSpPr>
        <p:spPr bwMode="auto">
          <a:xfrm>
            <a:off x="2322513" y="561975"/>
            <a:ext cx="4498975" cy="2530475"/>
          </a:xfrm>
          <a:prstGeom prst="rect">
            <a:avLst/>
          </a:prstGeom>
          <a:noFill/>
          <a:ln>
            <a:solidFill>
              <a:srgbClr val="000000"/>
            </a:solidFill>
            <a:miter lim="800000"/>
            <a:headEnd/>
            <a:tailEnd/>
          </a:ln>
        </p:spPr>
      </p:sp>
      <p:sp>
        <p:nvSpPr>
          <p:cNvPr id="3" name="Notes Placeholder 2"/>
          <p:cNvSpPr>
            <a:spLocks noGrp="1"/>
          </p:cNvSpPr>
          <p:nvPr>
            <p:ph type="body" idx="1"/>
          </p:nvPr>
        </p:nvSpPr>
        <p:spPr>
          <a:xfrm>
            <a:off x="0" y="0"/>
            <a:ext cx="0" cy="0"/>
          </a:xfrm>
        </p:spPr>
        <p:txBody>
          <a:bodyPr>
            <a:normAutofit fontScale="2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u="sng" kern="1200" cap="small" baseline="0" dirty="0">
                <a:solidFill>
                  <a:schemeClr val="tx1"/>
                </a:solidFill>
                <a:latin typeface="+mn-lt"/>
                <a:ea typeface="+mn-ea"/>
                <a:cs typeface="+mn-cs"/>
              </a:rPr>
              <a:t>Components of the morality of constraint: </a:t>
            </a:r>
            <a:r>
              <a:rPr lang="en-US" sz="1000" u="sng" kern="1200" cap="none" baseline="0" dirty="0">
                <a:solidFill>
                  <a:schemeClr val="tx1"/>
                </a:solidFill>
                <a:latin typeface="+mn-lt"/>
                <a:ea typeface="+mn-ea"/>
                <a:cs typeface="+mn-cs"/>
              </a:rPr>
              <a:t>moral realism and belief in immanent justice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cap="small" baseline="0" dirty="0">
                <a:solidFill>
                  <a:schemeClr val="tx1"/>
                </a:solidFill>
                <a:latin typeface="+mn-lt"/>
                <a:ea typeface="+mn-ea"/>
                <a:cs typeface="+mn-cs"/>
              </a:rPr>
              <a:t>Reference</a:t>
            </a:r>
            <a:r>
              <a:rPr lang="en-US" sz="1000" kern="1200" baseline="0" dirty="0">
                <a:solidFill>
                  <a:schemeClr val="tx1"/>
                </a:solidFill>
                <a:latin typeface="+mn-lt"/>
                <a:ea typeface="+mn-ea"/>
                <a:cs typeface="+mn-cs"/>
              </a:rPr>
              <a:t>  to Piaget in slide: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baseline="0" dirty="0">
                <a:solidFill>
                  <a:schemeClr val="tx1"/>
                </a:solidFill>
                <a:latin typeface="+mn-lt"/>
                <a:ea typeface="+mn-ea"/>
                <a:cs typeface="+mn-cs"/>
              </a:rPr>
              <a:t>Lapsley D (1996): </a:t>
            </a:r>
            <a:r>
              <a:rPr lang="en-US" sz="1000" b="1" kern="1200" cap="small" baseline="0" dirty="0">
                <a:solidFill>
                  <a:schemeClr val="tx1"/>
                </a:solidFill>
                <a:latin typeface="+mn-lt"/>
                <a:ea typeface="+mn-ea"/>
                <a:cs typeface="+mn-cs"/>
              </a:rPr>
              <a:t>moral psychology</a:t>
            </a:r>
            <a:r>
              <a:rPr lang="en-US" sz="1000" b="1" kern="1200" baseline="0" dirty="0">
                <a:solidFill>
                  <a:schemeClr val="tx1"/>
                </a:solidFill>
                <a:latin typeface="+mn-lt"/>
                <a:ea typeface="+mn-ea"/>
                <a:cs typeface="+mn-cs"/>
              </a:rPr>
              <a:t>. </a:t>
            </a:r>
            <a:r>
              <a:rPr lang="en-US" sz="1000" b="0" kern="1200" baseline="0" dirty="0">
                <a:solidFill>
                  <a:schemeClr val="tx1"/>
                </a:solidFill>
                <a:latin typeface="+mn-lt"/>
                <a:ea typeface="+mn-ea"/>
                <a:cs typeface="+mn-cs"/>
              </a:rPr>
              <a:t>Boulder Co: Westview Press. pp. 16-25.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u="sng" kern="1200" cap="small" baseline="0" dirty="0">
                <a:solidFill>
                  <a:schemeClr val="tx1"/>
                </a:solidFill>
                <a:latin typeface="+mn-lt"/>
                <a:ea typeface="+mn-ea"/>
                <a:cs typeface="+mn-cs"/>
              </a:rPr>
              <a:t>immanent justice: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u="sng" kern="1200" baseline="0" dirty="0">
                <a:solidFill>
                  <a:schemeClr val="tx1"/>
                </a:solidFill>
                <a:latin typeface="+mn-lt"/>
                <a:ea typeface="+mn-ea"/>
                <a:cs typeface="+mn-cs"/>
              </a:rPr>
              <a:t>Casting out from Eden depicted in a Neapolitan terra cotta sculpture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0" u="sng"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kern="1200" cap="small" baseline="0" dirty="0">
                <a:solidFill>
                  <a:schemeClr val="tx1"/>
                </a:solidFill>
                <a:latin typeface="+mn-lt"/>
                <a:ea typeface="+mn-ea"/>
                <a:cs typeface="+mn-cs"/>
              </a:rPr>
              <a:t>additional comment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kern="1200" cap="small" baseline="0" dirty="0">
                <a:solidFill>
                  <a:schemeClr val="tx1"/>
                </a:solidFill>
                <a:latin typeface="+mn-lt"/>
                <a:ea typeface="+mn-ea"/>
                <a:cs typeface="+mn-cs"/>
              </a:rPr>
              <a:t>conscience sensitive character analyses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baseline="0" dirty="0">
                <a:solidFill>
                  <a:schemeClr val="tx1"/>
                </a:solidFill>
                <a:latin typeface="+mn-lt"/>
                <a:ea typeface="+mn-ea"/>
                <a:cs typeface="+mn-cs"/>
              </a:rPr>
              <a:t>See: </a:t>
            </a:r>
            <a:r>
              <a:rPr lang="en-US" sz="1200" b="1" kern="1200" dirty="0">
                <a:solidFill>
                  <a:schemeClr val="tx1"/>
                </a:solidFill>
                <a:effectLst/>
                <a:latin typeface="+mn-lt"/>
                <a:ea typeface="+mn-ea"/>
                <a:cs typeface="+mn-cs"/>
              </a:rPr>
              <a:t>Conscience Project Meeting </a:t>
            </a:r>
            <a:r>
              <a:rPr lang="en-US" sz="1200" b="0" kern="1200" dirty="0">
                <a:solidFill>
                  <a:schemeClr val="tx1"/>
                </a:solidFill>
                <a:effectLst/>
                <a:latin typeface="+mn-lt"/>
                <a:ea typeface="+mn-ea"/>
                <a:cs typeface="+mn-cs"/>
              </a:rPr>
              <a:t>5-21-16, p. 5: “</a:t>
            </a:r>
            <a:r>
              <a:rPr lang="en-US" sz="1200" kern="1200" dirty="0">
                <a:solidFill>
                  <a:schemeClr val="tx1"/>
                </a:solidFill>
                <a:effectLst/>
                <a:latin typeface="+mn-lt"/>
                <a:ea typeface="+mn-ea"/>
                <a:cs typeface="+mn-cs"/>
              </a:rPr>
              <a:t>Segue to: Steinbeck’s conceptualization of conscience in </a:t>
            </a:r>
            <a:r>
              <a:rPr lang="en-US" sz="1200" b="1" kern="1200" cap="small" baseline="0" dirty="0">
                <a:solidFill>
                  <a:schemeClr val="tx1"/>
                </a:solidFill>
                <a:effectLst/>
                <a:latin typeface="+mn-lt"/>
                <a:ea typeface="+mn-ea"/>
                <a:cs typeface="+mn-cs"/>
              </a:rPr>
              <a:t>east of eden</a:t>
            </a:r>
            <a:r>
              <a:rPr lang="en-US" sz="1200" b="1" kern="1200" dirty="0">
                <a:solidFill>
                  <a:schemeClr val="tx1"/>
                </a:solidFill>
                <a:effectLst/>
                <a:latin typeface="+mn-lt"/>
                <a:ea typeface="+mn-ea"/>
                <a:cs typeface="+mn-cs"/>
              </a:rPr>
              <a:t>” </a:t>
            </a:r>
            <a:r>
              <a:rPr lang="en-US" sz="1200" b="0" kern="1200" dirty="0">
                <a:solidFill>
                  <a:schemeClr val="tx1"/>
                </a:solidFill>
                <a:effectLst/>
                <a:latin typeface="+mn-lt"/>
                <a:ea typeface="+mn-ea"/>
                <a:cs typeface="+mn-cs"/>
              </a:rPr>
              <a:t>presented by Joe DiMicco.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pPr fontAlgn="auto">
              <a:spcBef>
                <a:spcPts val="0"/>
              </a:spcBef>
              <a:spcAft>
                <a:spcPts val="0"/>
              </a:spcAft>
              <a:defRPr/>
            </a:pPr>
            <a:r>
              <a:rPr lang="en-US" sz="1000" kern="1200" baseline="0" dirty="0">
                <a:solidFill>
                  <a:schemeClr val="tx1"/>
                </a:solidFill>
                <a:latin typeface="+mn-lt"/>
                <a:ea typeface="+mn-ea"/>
                <a:cs typeface="+mn-cs"/>
              </a:rPr>
              <a:t> </a:t>
            </a:r>
          </a:p>
        </p:txBody>
      </p:sp>
      <p:sp>
        <p:nvSpPr>
          <p:cNvPr id="191492" name="Slide Number Placeholder 3"/>
          <p:cNvSpPr txBox="1">
            <a:spLocks noGrp="1"/>
          </p:cNvSpPr>
          <p:nvPr/>
        </p:nvSpPr>
        <p:spPr bwMode="auto">
          <a:xfrm>
            <a:off x="5179484" y="6407607"/>
            <a:ext cx="3962400" cy="337304"/>
          </a:xfrm>
          <a:prstGeom prst="rect">
            <a:avLst/>
          </a:prstGeom>
          <a:noFill/>
          <a:ln>
            <a:miter lim="800000"/>
            <a:headEnd/>
            <a:tailEnd/>
          </a:ln>
        </p:spPr>
        <p:txBody>
          <a:bodyPr anchor="b"/>
          <a:lstStyle/>
          <a:p>
            <a:pPr algn="r">
              <a:defRPr/>
            </a:pPr>
            <a:fld id="{BF39AC29-5F61-4BD2-8326-8ED1AB93FF67}" type="slidenum">
              <a:rPr lang="en-US" sz="1200">
                <a:latin typeface="+mn-lt"/>
              </a:rPr>
              <a:pPr algn="r">
                <a:defRPr/>
              </a:pPr>
              <a:t>43</a:t>
            </a:fld>
            <a:endParaRPr lang="en-US" sz="1200">
              <a:latin typeface="+mn-lt"/>
            </a:endParaRPr>
          </a:p>
        </p:txBody>
      </p:sp>
    </p:spTree>
    <p:extLst>
      <p:ext uri="{BB962C8B-B14F-4D97-AF65-F5344CB8AC3E}">
        <p14:creationId xmlns:p14="http://schemas.microsoft.com/office/powerpoint/2010/main" val="19164953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Slide Image Placeholder 1"/>
          <p:cNvSpPr>
            <a:spLocks noGrp="1" noRot="1" noChangeAspect="1" noTextEdit="1"/>
          </p:cNvSpPr>
          <p:nvPr>
            <p:ph type="sldImg"/>
          </p:nvPr>
        </p:nvSpPr>
        <p:spPr bwMode="auto">
          <a:xfrm>
            <a:off x="2322513" y="561975"/>
            <a:ext cx="4498975" cy="2530475"/>
          </a:xfrm>
          <a:prstGeom prst="rect">
            <a:avLst/>
          </a:prstGeom>
          <a:noFill/>
          <a:ln>
            <a:solidFill>
              <a:srgbClr val="000000"/>
            </a:solidFill>
            <a:miter lim="800000"/>
            <a:headEnd/>
            <a:tailEnd/>
          </a:ln>
        </p:spPr>
      </p:sp>
      <p:sp>
        <p:nvSpPr>
          <p:cNvPr id="3" name="Notes Placeholder 2"/>
          <p:cNvSpPr>
            <a:spLocks noGrp="1"/>
          </p:cNvSpPr>
          <p:nvPr>
            <p:ph type="body" idx="1"/>
          </p:nvPr>
        </p:nvSpPr>
        <p:spPr>
          <a:xfrm>
            <a:off x="0" y="0"/>
            <a:ext cx="0" cy="0"/>
          </a:xfrm>
        </p:spPr>
        <p:txBody>
          <a:bodyPr>
            <a:normAutofit fontScale="2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cap="small" dirty="0">
                <a:latin typeface="Freestyle Script" panose="030804020302050B0404" pitchFamily="66" charset="0"/>
              </a:rPr>
              <a:t>morality of cooperation</a:t>
            </a:r>
          </a:p>
          <a:p>
            <a:pPr fontAlgn="auto">
              <a:spcBef>
                <a:spcPts val="0"/>
              </a:spcBef>
              <a:spcAft>
                <a:spcPts val="0"/>
              </a:spcAft>
              <a:defRPr/>
            </a:pPr>
            <a:r>
              <a:rPr lang="en-US" sz="1000" kern="1200" cap="small" baseline="0" dirty="0">
                <a:solidFill>
                  <a:schemeClr val="tx1"/>
                </a:solidFill>
                <a:latin typeface="+mn-lt"/>
                <a:ea typeface="+mn-ea"/>
                <a:cs typeface="+mn-cs"/>
              </a:rPr>
              <a:t>Reference</a:t>
            </a:r>
            <a:r>
              <a:rPr lang="en-US" sz="1000" kern="1200" baseline="0" dirty="0">
                <a:solidFill>
                  <a:schemeClr val="tx1"/>
                </a:solidFill>
                <a:latin typeface="+mn-lt"/>
                <a:ea typeface="+mn-ea"/>
                <a:cs typeface="+mn-cs"/>
              </a:rPr>
              <a:t> to Piaget in slide: </a:t>
            </a:r>
          </a:p>
          <a:p>
            <a:pPr fontAlgn="auto">
              <a:spcBef>
                <a:spcPts val="0"/>
              </a:spcBef>
              <a:spcAft>
                <a:spcPts val="0"/>
              </a:spcAft>
              <a:defRPr/>
            </a:pPr>
            <a:r>
              <a:rPr lang="en-US" sz="1000" kern="1200" baseline="0" dirty="0">
                <a:solidFill>
                  <a:schemeClr val="tx1"/>
                </a:solidFill>
                <a:latin typeface="+mn-lt"/>
                <a:ea typeface="+mn-ea"/>
                <a:cs typeface="+mn-cs"/>
              </a:rPr>
              <a:t>Lapsley D (1996): </a:t>
            </a:r>
            <a:r>
              <a:rPr lang="en-US" sz="1000" b="1" kern="1200" cap="small" baseline="0" dirty="0">
                <a:solidFill>
                  <a:schemeClr val="tx1"/>
                </a:solidFill>
                <a:latin typeface="+mn-lt"/>
                <a:ea typeface="+mn-ea"/>
                <a:cs typeface="+mn-cs"/>
              </a:rPr>
              <a:t>moral psychology</a:t>
            </a:r>
            <a:r>
              <a:rPr lang="en-US" sz="1000" b="1" kern="1200" baseline="0" dirty="0">
                <a:solidFill>
                  <a:schemeClr val="tx1"/>
                </a:solidFill>
                <a:latin typeface="+mn-lt"/>
                <a:ea typeface="+mn-ea"/>
                <a:cs typeface="+mn-cs"/>
              </a:rPr>
              <a:t>. </a:t>
            </a:r>
            <a:r>
              <a:rPr lang="en-US" sz="1000" b="0" kern="1200" baseline="0" dirty="0">
                <a:solidFill>
                  <a:schemeClr val="tx1"/>
                </a:solidFill>
                <a:latin typeface="+mn-lt"/>
                <a:ea typeface="+mn-ea"/>
                <a:cs typeface="+mn-cs"/>
              </a:rPr>
              <a:t>Boulder Co: Westview Press. pp. 16-25.</a:t>
            </a:r>
          </a:p>
          <a:p>
            <a:pPr fontAlgn="auto">
              <a:spcBef>
                <a:spcPts val="0"/>
              </a:spcBef>
              <a:spcAft>
                <a:spcPts val="0"/>
              </a:spcAft>
              <a:defRPr/>
            </a:pPr>
            <a:endParaRPr lang="en-US" sz="1000" b="0"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baseline="0" dirty="0">
                <a:solidFill>
                  <a:schemeClr val="tx1"/>
                </a:solidFill>
                <a:latin typeface="+mn-lt"/>
                <a:ea typeface="+mn-ea"/>
                <a:cs typeface="+mn-cs"/>
              </a:rPr>
              <a:t>PIAZZA GARIBALDI MIRROR IMAGE; Visit 9-27-19 </a:t>
            </a:r>
            <a:r>
              <a:rPr lang="en-US" sz="1000" u="sng" kern="1200" baseline="0" dirty="0">
                <a:solidFill>
                  <a:schemeClr val="tx1"/>
                </a:solidFill>
                <a:latin typeface="+mn-lt"/>
                <a:ea typeface="+mn-ea"/>
                <a:cs typeface="+mn-cs"/>
              </a:rPr>
              <a:t>(pre-pandemic)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u="sng" kern="1200" baseline="0" dirty="0">
                <a:solidFill>
                  <a:schemeClr val="tx1"/>
                </a:solidFill>
                <a:latin typeface="+mn-lt"/>
                <a:ea typeface="+mn-ea"/>
                <a:cs typeface="+mn-cs"/>
              </a:rPr>
              <a:t>Relevance to Conscience Project topics: Conscience in catastrophe and climate change. </a:t>
            </a:r>
          </a:p>
          <a:p>
            <a:pPr fontAlgn="auto">
              <a:spcBef>
                <a:spcPts val="0"/>
              </a:spcBef>
              <a:spcAft>
                <a:spcPts val="0"/>
              </a:spcAft>
              <a:defRPr/>
            </a:pPr>
            <a:endParaRPr lang="en-US" sz="1000" b="0" kern="1200" baseline="0" dirty="0">
              <a:solidFill>
                <a:schemeClr val="tx1"/>
              </a:solidFill>
              <a:latin typeface="+mn-lt"/>
              <a:ea typeface="+mn-ea"/>
              <a:cs typeface="+mn-cs"/>
            </a:endParaRPr>
          </a:p>
        </p:txBody>
      </p:sp>
      <p:sp>
        <p:nvSpPr>
          <p:cNvPr id="191492" name="Slide Number Placeholder 3"/>
          <p:cNvSpPr txBox="1">
            <a:spLocks noGrp="1"/>
          </p:cNvSpPr>
          <p:nvPr/>
        </p:nvSpPr>
        <p:spPr bwMode="auto">
          <a:xfrm>
            <a:off x="5179484" y="6407607"/>
            <a:ext cx="3962400" cy="337304"/>
          </a:xfrm>
          <a:prstGeom prst="rect">
            <a:avLst/>
          </a:prstGeom>
          <a:noFill/>
          <a:ln>
            <a:miter lim="800000"/>
            <a:headEnd/>
            <a:tailEnd/>
          </a:ln>
        </p:spPr>
        <p:txBody>
          <a:bodyPr anchor="b"/>
          <a:lstStyle/>
          <a:p>
            <a:pPr algn="r">
              <a:defRPr/>
            </a:pPr>
            <a:fld id="{BF39AC29-5F61-4BD2-8326-8ED1AB93FF67}" type="slidenum">
              <a:rPr lang="en-US" sz="1200">
                <a:latin typeface="+mn-lt"/>
              </a:rPr>
              <a:pPr algn="r">
                <a:defRPr/>
              </a:pPr>
              <a:t>44</a:t>
            </a:fld>
            <a:endParaRPr lang="en-US" sz="1200">
              <a:latin typeface="+mn-lt"/>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sng" dirty="0"/>
              <a:t>From marbles and teacups to precious medications (or tests, or vaccines or scarce PPE equipment?): </a:t>
            </a:r>
            <a:r>
              <a:rPr lang="en-US" sz="1200" u="sng" cap="small" baseline="0" dirty="0"/>
              <a:t>moral dilemmas.</a:t>
            </a:r>
            <a:r>
              <a:rPr lang="en-US" sz="1200" u="sng"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dirty="0"/>
              <a:t>Kohlberg extended Piaget’s use of moral dilemmas, the most famous of which is </a:t>
            </a:r>
            <a:r>
              <a:rPr lang="en-US" sz="1200" u="sng" cap="small" baseline="0" dirty="0"/>
              <a:t>the heinz dilemma</a:t>
            </a:r>
            <a:r>
              <a:rPr lang="en-US" sz="1200" u="sng" dirty="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4641E23F-B2C6-40EB-AF10-9841323D3571}"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u="sng"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cap="small" baseline="0" dirty="0">
                <a:effectLst/>
                <a:latin typeface="Calibri" panose="020F0502020204030204" pitchFamily="34" charset="0"/>
                <a:ea typeface="Calibri" panose="020F0502020204030204" pitchFamily="34" charset="0"/>
                <a:cs typeface="Times New Roman" panose="02020603050405020304" pitchFamily="18" charset="0"/>
              </a:rPr>
              <a:t>Reference: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Kohlberg L. (1981): </a:t>
            </a:r>
            <a:r>
              <a:rPr lang="en-US" sz="1800" b="1" cap="small" baseline="0" dirty="0">
                <a:effectLst/>
                <a:latin typeface="Calibri" panose="020F0502020204030204" pitchFamily="34" charset="0"/>
                <a:ea typeface="Calibri" panose="020F0502020204030204" pitchFamily="34" charset="0"/>
                <a:cs typeface="Times New Roman" panose="02020603050405020304" pitchFamily="18" charset="0"/>
              </a:rPr>
              <a:t>the  philosophy of moral development</a:t>
            </a:r>
            <a:r>
              <a:rPr lang="en-US" sz="1800" cap="small"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San Francisco: Harper &amp; Row.</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4641E23F-B2C6-40EB-AF10-9841323D3571}" type="slidenum">
              <a:rPr lang="en-US" smtClean="0"/>
              <a:pPr/>
              <a:t>46</a:t>
            </a:fld>
            <a:endParaRPr lang="en-US" dirty="0"/>
          </a:p>
        </p:txBody>
      </p:sp>
    </p:spTree>
    <p:extLst>
      <p:ext uri="{BB962C8B-B14F-4D97-AF65-F5344CB8AC3E}">
        <p14:creationId xmlns:p14="http://schemas.microsoft.com/office/powerpoint/2010/main" val="188767488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10"/>
          </p:nvPr>
        </p:nvSpPr>
        <p:spPr/>
        <p:txBody>
          <a:bodyPr/>
          <a:lstStyle/>
          <a:p>
            <a:fld id="{4641E23F-B2C6-40EB-AF10-9841323D3571}" type="slidenum">
              <a:rPr lang="en-US" smtClean="0"/>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641E23F-B2C6-40EB-AF10-9841323D3571}" type="slidenum">
              <a:rPr lang="en-US" smtClean="0"/>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cap="small" baseline="0" dirty="0">
                <a:effectLst/>
                <a:latin typeface="Calibri" panose="020F0502020204030204" pitchFamily="34" charset="0"/>
                <a:ea typeface="Calibri" panose="020F0502020204030204" pitchFamily="34" charset="0"/>
                <a:cs typeface="Times New Roman" panose="02020603050405020304" pitchFamily="18" charset="0"/>
              </a:rPr>
              <a:t>Reference: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Kohlberg  L (1981): </a:t>
            </a:r>
            <a:r>
              <a:rPr lang="en-US" sz="1800" b="1" cap="small" baseline="0" dirty="0">
                <a:effectLst/>
                <a:latin typeface="Calibri" panose="020F0502020204030204" pitchFamily="34" charset="0"/>
                <a:ea typeface="Calibri" panose="020F0502020204030204" pitchFamily="34" charset="0"/>
                <a:cs typeface="Times New Roman" panose="02020603050405020304" pitchFamily="18" charset="0"/>
              </a:rPr>
              <a:t>the  philosophy  of  moral development</a:t>
            </a:r>
            <a:r>
              <a:rPr lang="en-US" sz="1800" cap="small"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San Francisco: Harper &amp; Row. </a:t>
            </a:r>
          </a:p>
          <a:p>
            <a:endParaRPr lang="en-US" dirty="0"/>
          </a:p>
          <a:p>
            <a:pPr>
              <a:lnSpc>
                <a:spcPct val="100000"/>
              </a:lnSpc>
              <a:spcBef>
                <a:spcPts val="0"/>
              </a:spcBef>
            </a:pPr>
            <a:r>
              <a:rPr lang="en-US" dirty="0"/>
              <a:t>ADDITIONAL NOTES </a:t>
            </a:r>
          </a:p>
          <a:p>
            <a:pPr>
              <a:lnSpc>
                <a:spcPct val="100000"/>
              </a:lnSpc>
              <a:spcBef>
                <a:spcPts val="0"/>
              </a:spcBef>
            </a:pPr>
            <a:r>
              <a:rPr lang="en-US" cap="small" baseline="0" dirty="0"/>
              <a:t>post- and neo-kohlbergian developments in moral psychology. </a:t>
            </a:r>
          </a:p>
          <a:p>
            <a:pPr>
              <a:lnSpc>
                <a:spcPct val="100000"/>
              </a:lnSpc>
              <a:spcBef>
                <a:spcPts val="0"/>
              </a:spcBef>
            </a:pPr>
            <a:endParaRPr lang="en-US" cap="small" baseline="0" dirty="0"/>
          </a:p>
          <a:p>
            <a:pPr>
              <a:lnSpc>
                <a:spcPct val="100000"/>
              </a:lnSpc>
              <a:spcBef>
                <a:spcPts val="0"/>
              </a:spcBef>
            </a:pPr>
            <a:r>
              <a:rPr lang="en-US" baseline="0" dirty="0"/>
              <a:t>Carol Gilligan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cap="small" dirty="0"/>
              <a:t>psychological theory and women’s development </a:t>
            </a:r>
            <a:r>
              <a:rPr lang="en-US" sz="1100" cap="small" dirty="0"/>
              <a:t>1982</a:t>
            </a:r>
          </a:p>
          <a:p>
            <a:pPr>
              <a:lnSpc>
                <a:spcPct val="100000"/>
              </a:lnSpc>
              <a:spcBef>
                <a:spcPts val="0"/>
              </a:spcBef>
            </a:pPr>
            <a:r>
              <a:rPr lang="en-US" cap="small" baseline="0" dirty="0"/>
              <a:t>Reference</a:t>
            </a:r>
            <a:r>
              <a:rPr lang="en-US" baseline="0" dirty="0"/>
              <a:t>: </a:t>
            </a:r>
          </a:p>
          <a:p>
            <a:pPr>
              <a:lnSpc>
                <a:spcPct val="100000"/>
              </a:lnSpc>
              <a:spcBef>
                <a:spcPts val="0"/>
              </a:spcBef>
            </a:pPr>
            <a:r>
              <a:rPr lang="en-US" cap="small" baseline="0" dirty="0"/>
              <a:t>gilligan, carol (1982). </a:t>
            </a:r>
            <a:r>
              <a:rPr lang="en-US" b="1" cap="small" baseline="0" dirty="0"/>
              <a:t>in a different voice. </a:t>
            </a:r>
            <a:r>
              <a:rPr lang="en-US" b="0" cap="small" baseline="0" dirty="0"/>
              <a:t>harvard university press. </a:t>
            </a:r>
          </a:p>
          <a:p>
            <a:pPr>
              <a:lnSpc>
                <a:spcPct val="100000"/>
              </a:lnSpc>
              <a:spcBef>
                <a:spcPts val="0"/>
              </a:spcBef>
            </a:pPr>
            <a:endParaRPr lang="en-US" b="0" cap="small" baseline="0" dirty="0"/>
          </a:p>
          <a:p>
            <a:pPr marL="0" indent="0">
              <a:lnSpc>
                <a:spcPct val="100000"/>
              </a:lnSpc>
              <a:spcBef>
                <a:spcPts val="0"/>
              </a:spcBef>
              <a:buNone/>
            </a:pPr>
            <a:r>
              <a:rPr lang="en-US" sz="1200" cap="small" dirty="0"/>
              <a:t>james rest:  </a:t>
            </a:r>
            <a:r>
              <a:rPr lang="en-US" sz="1200" b="1" cap="small" dirty="0"/>
              <a:t>four component theory</a:t>
            </a:r>
            <a:r>
              <a:rPr lang="en-US" sz="1200" cap="small" dirty="0"/>
              <a:t>: moral sensitivity, moral judgment, moral motivation, moral character</a:t>
            </a:r>
          </a:p>
          <a:p>
            <a:pPr marL="0" indent="0">
              <a:lnSpc>
                <a:spcPct val="100000"/>
              </a:lnSpc>
              <a:spcBef>
                <a:spcPts val="0"/>
              </a:spcBef>
              <a:buNone/>
            </a:pPr>
            <a:r>
              <a:rPr lang="en-US" cap="small" baseline="0" dirty="0"/>
              <a:t>Reference</a:t>
            </a:r>
            <a:r>
              <a:rPr lang="en-US" baseline="0" dirty="0"/>
              <a:t>: </a:t>
            </a:r>
          </a:p>
          <a:p>
            <a:pPr marL="0" indent="0">
              <a:lnSpc>
                <a:spcPct val="100000"/>
              </a:lnSpc>
              <a:spcBef>
                <a:spcPts val="0"/>
              </a:spcBef>
              <a:buNone/>
            </a:pPr>
            <a:r>
              <a:rPr lang="en-US" cap="small" baseline="0" dirty="0"/>
              <a:t>rest, James (1979). </a:t>
            </a:r>
            <a:r>
              <a:rPr lang="en-US" b="1" cap="small" baseline="0" dirty="0"/>
              <a:t>development in judging moral issues</a:t>
            </a:r>
            <a:r>
              <a:rPr lang="en-US" cap="small" baseline="0" dirty="0"/>
              <a:t>. minneapolis, mn: university of minnesota press. </a:t>
            </a:r>
            <a:endParaRPr lang="en-US" sz="1200" cap="small"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cap="small" baseline="0" dirty="0"/>
              <a:t>Profile</a:t>
            </a:r>
            <a:r>
              <a:rPr lang="en-US" b="1" dirty="0"/>
              <a:t> </a:t>
            </a:r>
          </a:p>
          <a:p>
            <a:pPr>
              <a:lnSpc>
                <a:spcPct val="100000"/>
              </a:lnSpc>
              <a:spcBef>
                <a:spcPts val="0"/>
              </a:spcBef>
            </a:pPr>
            <a:r>
              <a:rPr lang="en-US" baseline="0" dirty="0"/>
              <a:t>James Rest refined Kohlberg’s model, adding components. He died in 1999 at 58 years old of a neurodegenerative disease. </a:t>
            </a:r>
          </a:p>
          <a:p>
            <a:pPr>
              <a:lnSpc>
                <a:spcPct val="100000"/>
              </a:lnSpc>
              <a:spcBef>
                <a:spcPts val="0"/>
              </a:spcBef>
            </a:pPr>
            <a:r>
              <a:rPr lang="en-US" baseline="0" dirty="0"/>
              <a:t>Along with colleagues Narvaez, Bebeau, and Thoma, Rest was responsible for the </a:t>
            </a:r>
            <a:r>
              <a:rPr lang="en-US" cap="small" baseline="0" dirty="0"/>
              <a:t>defining issues test </a:t>
            </a:r>
            <a:r>
              <a:rPr lang="en-US" baseline="0" dirty="0"/>
              <a:t>(DIT).</a:t>
            </a:r>
          </a:p>
          <a:p>
            <a:pPr>
              <a:lnSpc>
                <a:spcPct val="100000"/>
              </a:lnSpc>
              <a:spcBef>
                <a:spcPts val="0"/>
              </a:spcBef>
            </a:pPr>
            <a:r>
              <a:rPr lang="en-US" dirty="0"/>
              <a:t>The DIT uses a Likert-type scale to give quantitative ratings and rankings to issues surrounding different moral dilemmas, or stories.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One of the DIT’s original purposes was to assess the transition of moral development from adolescence to adulthood. In 1999 the test was revised in the DIT-2 for brevity, clarity and more powerful validity criteria.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The Center for the Study of Ethical Development University of Alabama: http://www.ethicaldevelopment.ua.edu/</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cap="small" dirty="0"/>
              <a:t>darcia narváez: </a:t>
            </a:r>
            <a:r>
              <a:rPr lang="en-US" sz="1200" b="1" cap="small" dirty="0"/>
              <a:t>triune ethic theory</a:t>
            </a:r>
            <a:r>
              <a:rPr lang="en-US" sz="1200" cap="small" dirty="0"/>
              <a:t>: 	security ethic    imagination ethic   engagement ethic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cap="small" baseline="0" dirty="0">
                <a:solidFill>
                  <a:schemeClr val="tx1"/>
                </a:solidFill>
                <a:latin typeface="+mn-lt"/>
                <a:ea typeface="+mn-ea"/>
                <a:cs typeface="+mn-cs"/>
              </a:rPr>
              <a:t>triune ethics theory </a:t>
            </a:r>
            <a:r>
              <a:rPr lang="en-US" sz="1200" kern="1200" dirty="0">
                <a:solidFill>
                  <a:schemeClr val="tx1"/>
                </a:solidFill>
                <a:latin typeface="+mn-lt"/>
                <a:ea typeface="+mn-ea"/>
                <a:cs typeface="+mn-cs"/>
              </a:rPr>
              <a:t>(Narvaez, 2008) describes the effects of early experience on neurobiology and moral functioning. When children do not get what they need, they develop a more self-protective orientation (Security Ethic) because their prosocial emotion circuitry was inadequately developed and because extensive distress wires the brain for stress reactivity (incongruent with compassion) so they rely on suboptimal emotional circuitry or even more primitive brain systems for social interaction. They have a minimized or absent Engagement Ethic (relational attunement) and subverted Imagination Ethic (reflective abstraction). As a result of our declining emotional and moral intelligence from the increasingly poor childrearing, standards for what is “normal” keep dropping (e.g., self-regulation, concern for others). Thus, modern societies increase immoral exemplarity and make moral exemplarity more impossible to cultivate or find. An overlapping Venn diagrammatic area between the imagination ethic and engagement ethic is the theater for mindful morality, which includes communal imagination and harmony morality.</a:t>
            </a:r>
          </a:p>
          <a:p>
            <a:pPr marL="0" marR="0" indent="0" algn="l" defTabSz="914400" rtl="0" eaLnBrk="1" fontAlgn="auto" latinLnBrk="0" hangingPunct="1">
              <a:lnSpc>
                <a:spcPct val="100000"/>
              </a:lnSpc>
              <a:spcBef>
                <a:spcPts val="0"/>
              </a:spcBef>
              <a:spcAft>
                <a:spcPts val="0"/>
              </a:spcAft>
              <a:buClrTx/>
              <a:buSzTx/>
              <a:buFontTx/>
              <a:buNone/>
              <a:tabLst/>
              <a:defRPr/>
            </a:pPr>
            <a:r>
              <a:rPr lang="en-US" b="0" cap="small" baseline="0" dirty="0"/>
              <a:t>References: </a:t>
            </a:r>
          </a:p>
          <a:p>
            <a:pPr marL="0" marR="0" indent="0" algn="l" defTabSz="914400" rtl="0" eaLnBrk="1" fontAlgn="auto" latinLnBrk="0" hangingPunct="1">
              <a:lnSpc>
                <a:spcPct val="100000"/>
              </a:lnSpc>
              <a:spcBef>
                <a:spcPts val="0"/>
              </a:spcBef>
              <a:spcAft>
                <a:spcPts val="0"/>
              </a:spcAft>
              <a:buClrTx/>
              <a:buSzTx/>
              <a:buFontTx/>
              <a:buNone/>
              <a:tabLst/>
              <a:defRPr/>
            </a:pPr>
            <a:r>
              <a:rPr lang="en-US" b="0" cap="small" baseline="0" dirty="0"/>
              <a:t>narvaez, D.</a:t>
            </a:r>
            <a:r>
              <a:rPr lang="en-US" cap="small" baseline="0" dirty="0"/>
              <a:t> (2008). triune ethics: the neurobiological roots of our multiple moralities.</a:t>
            </a:r>
            <a:r>
              <a:rPr lang="en-US" dirty="0"/>
              <a:t>  </a:t>
            </a:r>
            <a:r>
              <a:rPr lang="en-US" i="1" dirty="0"/>
              <a:t>New Ideas in Psychology, 26</a:t>
            </a:r>
            <a:r>
              <a:rPr lang="en-US" dirty="0"/>
              <a:t>, 95-119</a:t>
            </a:r>
            <a:r>
              <a:rPr lang="en-US" i="1"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US" i="0" cap="small" baseline="0" dirty="0"/>
              <a:t>Narvaez. D. (2014). </a:t>
            </a:r>
            <a:r>
              <a:rPr lang="en-US" b="1" i="0" cap="small" baseline="0" dirty="0"/>
              <a:t>neurobiology and the development of human morality. </a:t>
            </a:r>
            <a:r>
              <a:rPr lang="en-US" b="0" i="0" cap="small" baseline="0" dirty="0"/>
              <a:t>W.W. Norton, New York.  </a:t>
            </a:r>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cap="small" baseline="0" dirty="0"/>
              <a:t>Profile </a:t>
            </a:r>
          </a:p>
          <a:p>
            <a:r>
              <a:rPr lang="en-US" dirty="0"/>
              <a:t>Dr. Narvaez’ research explores questions of moral cognition and moral development over the lifespan in multiple contexts (e.g., family, school). She examines how early life experience influences moral functioning and moral character in children and adults. She integrates neurobiological, clinical, developmental and education sciences in her theories and research about moral development. Questions that interest her include: How do moral development and moral identity influence understanding of information and life events? What is a moral personality? What is mature moral functioning and how do we cultivate it? How can educators and parents foster moral character? She has developed several integrative theories: Adaptive Ethical Expertise, Integrative Ethical Education, Triune Ethics Theory.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http://psychology.nd.edu/people/faculty/narvaez-darcia/</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49</a:t>
            </a:fld>
            <a:endParaRPr lang="en-US"/>
          </a:p>
        </p:txBody>
      </p:sp>
    </p:spTree>
    <p:extLst>
      <p:ext uri="{BB962C8B-B14F-4D97-AF65-F5344CB8AC3E}">
        <p14:creationId xmlns:p14="http://schemas.microsoft.com/office/powerpoint/2010/main" val="28769824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sng" kern="1200" baseline="0" dirty="0">
                <a:solidFill>
                  <a:schemeClr val="tx1"/>
                </a:solidFill>
                <a:latin typeface="+mn-lt"/>
                <a:ea typeface="+mn-ea"/>
                <a:cs typeface="+mn-cs"/>
              </a:rPr>
              <a:t>CONSCIENCE: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u="sng"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sng" kern="1200" baseline="0" dirty="0">
                <a:solidFill>
                  <a:schemeClr val="tx1"/>
                </a:solidFill>
                <a:latin typeface="+mn-lt"/>
                <a:ea typeface="+mn-ea"/>
                <a:cs typeface="+mn-cs"/>
              </a:rPr>
              <a:t>Well, well…. Let’s start with this word. Some call it ‘</a:t>
            </a:r>
            <a:r>
              <a:rPr lang="en-US" sz="1200" b="1" u="sng" kern="1200" cap="small" baseline="0" dirty="0">
                <a:solidFill>
                  <a:schemeClr val="tx1"/>
                </a:solidFill>
                <a:latin typeface="+mn-lt"/>
                <a:ea typeface="+mn-ea"/>
                <a:cs typeface="+mn-cs"/>
              </a:rPr>
              <a:t>that still small voice inside</a:t>
            </a:r>
            <a:r>
              <a:rPr lang="en-US" sz="1200" b="1" u="sng" kern="1200" baseline="0" dirty="0">
                <a:solidFill>
                  <a:schemeClr val="tx1"/>
                </a:solidFill>
                <a:latin typeface="+mn-lt"/>
                <a:ea typeface="+mn-ea"/>
                <a:cs typeface="+mn-cs"/>
              </a:rPr>
              <a:t>’…. If you only hear it in your home, that is not conscience. It’s Alexa; if you only hear it in your car, that isn’t conscience either. That’s Siri.</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u="sng"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u="sng" kern="1200" baseline="0" dirty="0">
                <a:solidFill>
                  <a:schemeClr val="tx1"/>
                </a:solidFill>
                <a:latin typeface="+mn-lt"/>
                <a:ea typeface="+mn-ea"/>
                <a:cs typeface="+mn-cs"/>
              </a:rPr>
              <a:t>The word itself might be rendered literally as: ‘</a:t>
            </a:r>
            <a:r>
              <a:rPr lang="en-US" sz="1200" b="1" i="1" u="sng" kern="1200" baseline="0" dirty="0">
                <a:solidFill>
                  <a:schemeClr val="tx1"/>
                </a:solidFill>
                <a:latin typeface="+mn-lt"/>
                <a:ea typeface="+mn-ea"/>
                <a:cs typeface="+mn-cs"/>
              </a:rPr>
              <a:t>to come to know together’.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sng" kern="1200" baseline="0" dirty="0">
                <a:solidFill>
                  <a:schemeClr val="tx1"/>
                </a:solidFill>
                <a:latin typeface="+mn-lt"/>
                <a:ea typeface="+mn-ea"/>
                <a:cs typeface="+mn-cs"/>
              </a:rPr>
              <a:t>It is fundamental to our work that we do not presuppose or impose any particular definition of the term but simply ask others to provide their personal definitions.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sng" kern="1200" baseline="0" dirty="0">
                <a:solidFill>
                  <a:schemeClr val="tx1"/>
                </a:solidFill>
                <a:latin typeface="+mn-lt"/>
                <a:ea typeface="+mn-ea"/>
                <a:cs typeface="+mn-cs"/>
              </a:rPr>
              <a:t>Our task has been to study these personal definitions and, informed by developmental theories and findings, to discern patterns.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sng" kern="1200" baseline="0" dirty="0">
                <a:solidFill>
                  <a:schemeClr val="tx1"/>
                </a:solidFill>
                <a:latin typeface="+mn-lt"/>
                <a:ea typeface="+mn-ea"/>
                <a:cs typeface="+mn-cs"/>
              </a:rPr>
              <a:t>Operationally, the definition of conscience is given in narrative or image when a person is asked to describe or draw a personal conscience or the part of (or process in) the person that </a:t>
            </a:r>
            <a:r>
              <a:rPr lang="en-US" sz="1200" b="0" i="0" u="sng" kern="1200" baseline="0">
                <a:solidFill>
                  <a:schemeClr val="tx1"/>
                </a:solidFill>
                <a:latin typeface="+mn-lt"/>
                <a:ea typeface="+mn-ea"/>
                <a:cs typeface="+mn-cs"/>
              </a:rPr>
              <a:t>helps that </a:t>
            </a:r>
            <a:r>
              <a:rPr lang="en-US" sz="1200" b="0" i="0" u="sng" kern="1200" baseline="0" dirty="0">
                <a:solidFill>
                  <a:schemeClr val="tx1"/>
                </a:solidFill>
                <a:latin typeface="+mn-lt"/>
                <a:ea typeface="+mn-ea"/>
                <a:cs typeface="+mn-cs"/>
              </a:rPr>
              <a:t>person figure our right from wrong or good from bad.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sng" kern="1200" baseline="0" dirty="0">
                <a:solidFill>
                  <a:schemeClr val="tx1"/>
                </a:solidFill>
                <a:latin typeface="+mn-lt"/>
                <a:ea typeface="+mn-ea"/>
                <a:cs typeface="+mn-cs"/>
              </a:rPr>
              <a:t>Personal definitions we have heard are shaped by many factors, level of maturity being especially important, but also characterological features  and environmental circumstances.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sng" kern="1200" baseline="0" dirty="0">
                <a:solidFill>
                  <a:schemeClr val="tx1"/>
                </a:solidFill>
                <a:latin typeface="+mn-lt"/>
                <a:ea typeface="+mn-ea"/>
                <a:cs typeface="+mn-cs"/>
              </a:rPr>
              <a:t>Hence, we refer to: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u="sng" kern="1200" baseline="0" dirty="0">
                <a:solidFill>
                  <a:schemeClr val="tx1"/>
                </a:solidFill>
                <a:latin typeface="+mn-lt"/>
                <a:ea typeface="+mn-ea"/>
                <a:cs typeface="+mn-cs"/>
              </a:rPr>
              <a:t>contours-of-conscience</a:t>
            </a:r>
            <a:r>
              <a:rPr lang="en-US" sz="1200" b="0" i="0" u="sng" kern="1200" baseline="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u="sng" kern="1200" baseline="0" dirty="0">
                <a:solidFill>
                  <a:schemeClr val="tx1"/>
                </a:solidFill>
                <a:latin typeface="+mn-lt"/>
                <a:ea typeface="+mn-ea"/>
                <a:cs typeface="+mn-cs"/>
              </a:rPr>
              <a:t>conscience-in-relative advantage,</a:t>
            </a:r>
            <a:r>
              <a:rPr lang="en-US" sz="1200" b="0" i="0" u="sng" kern="1200" baseline="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u="sng" kern="1200" baseline="0" dirty="0">
                <a:solidFill>
                  <a:schemeClr val="tx1"/>
                </a:solidFill>
                <a:latin typeface="+mn-lt"/>
                <a:ea typeface="+mn-ea"/>
                <a:cs typeface="+mn-cs"/>
              </a:rPr>
              <a:t>conscience-in-adversity,</a:t>
            </a:r>
            <a:r>
              <a:rPr lang="en-US" sz="1200" b="0" i="0" u="sng" kern="1200" baseline="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u="sng" kern="1200" baseline="0" dirty="0">
                <a:solidFill>
                  <a:schemeClr val="tx1"/>
                </a:solidFill>
                <a:latin typeface="+mn-lt"/>
                <a:ea typeface="+mn-ea"/>
                <a:cs typeface="+mn-cs"/>
              </a:rPr>
              <a:t>conscience-in-catastrophe</a:t>
            </a:r>
            <a:r>
              <a:rPr lang="en-US" sz="1200" b="0" i="0" u="sng" kern="1200" baseline="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u="sng" kern="1200" baseline="0" dirty="0">
                <a:solidFill>
                  <a:schemeClr val="tx1"/>
                </a:solidFill>
                <a:latin typeface="+mn-lt"/>
                <a:ea typeface="+mn-ea"/>
                <a:cs typeface="+mn-cs"/>
              </a:rPr>
              <a:t>conscience-in-recovery</a:t>
            </a:r>
            <a:r>
              <a:rPr lang="en-US" sz="1200" b="0" i="0" u="sng" kern="1200" baseline="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sng" kern="1200" baseline="0" dirty="0">
                <a:solidFill>
                  <a:schemeClr val="tx1"/>
                </a:solidFill>
                <a:latin typeface="+mn-lt"/>
                <a:ea typeface="+mn-ea"/>
                <a:cs typeface="+mn-cs"/>
              </a:rPr>
              <a:t>and </a:t>
            </a:r>
            <a:r>
              <a:rPr lang="en-US" sz="1200" b="0" i="1" u="sng" kern="1200" baseline="0" dirty="0">
                <a:solidFill>
                  <a:schemeClr val="tx1"/>
                </a:solidFill>
                <a:latin typeface="+mn-lt"/>
                <a:ea typeface="+mn-ea"/>
                <a:cs typeface="+mn-cs"/>
              </a:rPr>
              <a:t>conscience-in-objection.</a:t>
            </a:r>
            <a:endParaRPr lang="en-US" sz="1200" b="1" i="1"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5</a:t>
            </a:fld>
            <a:endParaRPr lang="en-US"/>
          </a:p>
        </p:txBody>
      </p:sp>
    </p:spTree>
    <p:extLst>
      <p:ext uri="{BB962C8B-B14F-4D97-AF65-F5344CB8AC3E}">
        <p14:creationId xmlns:p14="http://schemas.microsoft.com/office/powerpoint/2010/main" val="96563687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a:p>
            <a:r>
              <a:rPr lang="en-US" cap="small" baseline="0" dirty="0"/>
              <a:t>additional notes</a:t>
            </a:r>
          </a:p>
          <a:p>
            <a:r>
              <a:rPr lang="en-US" cap="small" baseline="0" dirty="0"/>
              <a:t>Levels of prosocial reasoning </a:t>
            </a:r>
            <a:r>
              <a:rPr lang="en-US" dirty="0"/>
              <a:t>(Eisenberg, 1986):</a:t>
            </a:r>
            <a:r>
              <a:rPr lang="en-US" baseline="0" dirty="0"/>
              <a:t> </a:t>
            </a:r>
          </a:p>
          <a:p>
            <a:r>
              <a:rPr lang="en-US" baseline="0" dirty="0"/>
              <a:t>1. Hedonistic, self focused orientation (preschoolers and younger elementary school children)</a:t>
            </a:r>
          </a:p>
          <a:p>
            <a:r>
              <a:rPr lang="en-US" baseline="0" dirty="0"/>
              <a:t>2. Needs oriented orientation (many preschoolers and grade school children)</a:t>
            </a:r>
          </a:p>
          <a:p>
            <a:r>
              <a:rPr lang="en-US" baseline="0" dirty="0"/>
              <a:t>3. Approval and interpersonal orientation and/or stereotypic orientation (some elementary and high school students)</a:t>
            </a:r>
          </a:p>
          <a:p>
            <a:r>
              <a:rPr lang="en-US" baseline="0" dirty="0"/>
              <a:t>4a. Self-reflective empathic orientation (some older elementary and many high school youth)</a:t>
            </a:r>
          </a:p>
          <a:p>
            <a:r>
              <a:rPr lang="en-US" baseline="0" dirty="0"/>
              <a:t>4b. Transitional level (a minority of high school youth and late adolescents)</a:t>
            </a:r>
          </a:p>
          <a:p>
            <a:r>
              <a:rPr lang="en-US" baseline="0" dirty="0"/>
              <a:t>5. Strongly internalized stage (minority of high school youth)</a:t>
            </a:r>
          </a:p>
          <a:p>
            <a:r>
              <a:rPr lang="en-US" cap="small" baseline="0" dirty="0"/>
              <a:t>Reference:</a:t>
            </a:r>
            <a:r>
              <a:rPr lang="en-US" dirty="0"/>
              <a:t> </a:t>
            </a:r>
          </a:p>
          <a:p>
            <a:r>
              <a:rPr lang="en-US" dirty="0"/>
              <a:t>For further discussion and references see: Lapsley, 1996, pp. 148-195.</a:t>
            </a:r>
          </a:p>
          <a:p>
            <a:endParaRPr lang="en-US" dirty="0"/>
          </a:p>
          <a:p>
            <a:endParaRPr lang="en-US" dirty="0"/>
          </a:p>
        </p:txBody>
      </p:sp>
      <p:sp>
        <p:nvSpPr>
          <p:cNvPr id="4" name="Slide Number Placeholder 3"/>
          <p:cNvSpPr>
            <a:spLocks noGrp="1"/>
          </p:cNvSpPr>
          <p:nvPr>
            <p:ph type="sldNum" sz="quarter" idx="10"/>
          </p:nvPr>
        </p:nvSpPr>
        <p:spPr/>
        <p:txBody>
          <a:bodyPr/>
          <a:lstStyle/>
          <a:p>
            <a:fld id="{4641E23F-B2C6-40EB-AF10-9841323D3571}" type="slidenum">
              <a:rPr lang="en-US" smtClean="0"/>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u="sng" dirty="0">
                <a:cs typeface="Times New Roman" pitchFamily="18" charset="0"/>
              </a:rPr>
              <a:t>With respect to temperament and conscience, a basic knowledge of Grazyna Kochanska and her colleagues’ work is essential. In early work, Kochanska identifies two developmental processes important in conscience formation: the development of the tendency to experience affective discomfort, guilt and anxiety associated with wrong-doing and the development of behavioral control, the ability to inhibit a prohibited action. </a:t>
            </a:r>
          </a:p>
          <a:p>
            <a:r>
              <a:rPr lang="en-US" sz="1200" u="sng" kern="1200" baseline="0" dirty="0">
                <a:solidFill>
                  <a:schemeClr val="tx1"/>
                </a:solidFill>
                <a:latin typeface="+mn-lt"/>
                <a:ea typeface="+mn-ea"/>
                <a:cs typeface="+mn-cs"/>
              </a:rPr>
              <a:t>In articulations of a theory of conscience developed by Kochanska and her colleagues based upon their longitudinal studies covering the first six years in the lifespan, the two major components of conscience are termed </a:t>
            </a:r>
            <a:r>
              <a:rPr lang="en-US" sz="1200" i="0" u="sng" kern="1200" cap="small" baseline="0" dirty="0">
                <a:solidFill>
                  <a:schemeClr val="tx1"/>
                </a:solidFill>
                <a:latin typeface="+mn-lt"/>
                <a:ea typeface="+mn-ea"/>
                <a:cs typeface="+mn-cs"/>
              </a:rPr>
              <a:t>moral emotions </a:t>
            </a:r>
            <a:r>
              <a:rPr lang="en-US" sz="1200" i="0" u="sng" kern="1200" baseline="0" dirty="0">
                <a:solidFill>
                  <a:schemeClr val="tx1"/>
                </a:solidFill>
                <a:latin typeface="+mn-lt"/>
                <a:ea typeface="+mn-ea"/>
                <a:cs typeface="+mn-cs"/>
              </a:rPr>
              <a:t>and</a:t>
            </a:r>
            <a:r>
              <a:rPr lang="en-US" sz="1200" i="1" u="sng" kern="1200" baseline="0" dirty="0">
                <a:solidFill>
                  <a:schemeClr val="tx1"/>
                </a:solidFill>
                <a:latin typeface="+mn-lt"/>
                <a:ea typeface="+mn-ea"/>
                <a:cs typeface="+mn-cs"/>
              </a:rPr>
              <a:t> </a:t>
            </a:r>
            <a:r>
              <a:rPr lang="en-US" sz="1200" i="0" u="sng" kern="1200" cap="small" baseline="0" dirty="0">
                <a:solidFill>
                  <a:schemeClr val="tx1"/>
                </a:solidFill>
                <a:latin typeface="+mn-lt"/>
                <a:ea typeface="+mn-ea"/>
                <a:cs typeface="+mn-cs"/>
              </a:rPr>
              <a:t>moral conduct </a:t>
            </a:r>
            <a:r>
              <a:rPr lang="en-US" sz="1200" i="0" u="sng" kern="1200" baseline="0" dirty="0">
                <a:solidFill>
                  <a:schemeClr val="tx1"/>
                </a:solidFill>
                <a:latin typeface="+mn-lt"/>
                <a:ea typeface="+mn-ea"/>
                <a:cs typeface="+mn-cs"/>
              </a:rPr>
              <a:t>compatible with </a:t>
            </a:r>
            <a:r>
              <a:rPr lang="en-US" sz="1200" u="sng" kern="1200" baseline="0" dirty="0">
                <a:solidFill>
                  <a:schemeClr val="tx1"/>
                </a:solidFill>
                <a:latin typeface="+mn-lt"/>
                <a:ea typeface="+mn-ea"/>
                <a:cs typeface="+mn-cs"/>
              </a:rPr>
              <a:t>rules and standards. An early discernible development is the child’s eager, willing stance towards parental socialization (also termed </a:t>
            </a:r>
            <a:r>
              <a:rPr lang="en-US" sz="1200" u="sng" kern="1200" cap="small" baseline="0" dirty="0">
                <a:solidFill>
                  <a:schemeClr val="tx1"/>
                </a:solidFill>
                <a:latin typeface="+mn-lt"/>
                <a:ea typeface="+mn-ea"/>
                <a:cs typeface="+mn-cs"/>
              </a:rPr>
              <a:t>committed compliance</a:t>
            </a:r>
            <a:r>
              <a:rPr lang="en-US" sz="1200" u="sng" kern="1200" baseline="0" dirty="0">
                <a:solidFill>
                  <a:schemeClr val="tx1"/>
                </a:solidFill>
                <a:latin typeface="+mn-lt"/>
                <a:ea typeface="+mn-ea"/>
                <a:cs typeface="+mn-cs"/>
              </a:rPr>
              <a:t>). Development is seen as influenced</a:t>
            </a:r>
          </a:p>
          <a:p>
            <a:r>
              <a:rPr lang="en-US" sz="1200" u="sng" kern="1200" baseline="0" dirty="0">
                <a:solidFill>
                  <a:schemeClr val="tx1"/>
                </a:solidFill>
                <a:latin typeface="+mn-lt"/>
                <a:ea typeface="+mn-ea"/>
                <a:cs typeface="+mn-cs"/>
              </a:rPr>
              <a:t>by biologically based temperament (in particular, fearfulness and effortful control) and features of socialization, including style of discipline and quality of the parent-child relationship (specifically, early security). </a:t>
            </a:r>
          </a:p>
          <a:p>
            <a:r>
              <a:rPr lang="en-US" sz="1200" b="1" u="sng" kern="1200" cap="small" baseline="0" dirty="0">
                <a:solidFill>
                  <a:schemeClr val="tx1"/>
                </a:solidFill>
                <a:latin typeface="+mn-lt"/>
                <a:ea typeface="+mn-ea"/>
                <a:cs typeface="+mn-cs"/>
              </a:rPr>
              <a:t>mutually responsive orientation </a:t>
            </a:r>
            <a:r>
              <a:rPr lang="en-US" sz="900" b="1" u="sng" kern="1200" cap="small" baseline="0" dirty="0">
                <a:solidFill>
                  <a:schemeClr val="tx1"/>
                </a:solidFill>
                <a:latin typeface="+mn-lt"/>
                <a:ea typeface="+mn-ea"/>
                <a:cs typeface="+mn-cs"/>
              </a:rPr>
              <a:t>(mro) </a:t>
            </a:r>
            <a:endParaRPr lang="en-US" sz="900" u="sng" kern="1200" cap="small" baseline="0" dirty="0">
              <a:solidFill>
                <a:schemeClr val="tx1"/>
              </a:solidFill>
              <a:latin typeface="+mn-lt"/>
              <a:ea typeface="+mn-ea"/>
              <a:cs typeface="+mn-cs"/>
            </a:endParaRPr>
          </a:p>
          <a:p>
            <a:r>
              <a:rPr lang="en-US" sz="1200" u="sng" kern="1200" dirty="0">
                <a:solidFill>
                  <a:schemeClr val="tx1"/>
                </a:solidFill>
                <a:latin typeface="+mn-lt"/>
                <a:ea typeface="+mn-ea"/>
                <a:cs typeface="+mn-cs"/>
              </a:rPr>
              <a:t>A term introduced by Kochanska (1997), which she clearly relates to </a:t>
            </a:r>
            <a:r>
              <a:rPr lang="en-US" sz="1200" b="1" u="sng" kern="1200" dirty="0">
                <a:solidFill>
                  <a:schemeClr val="tx1"/>
                </a:solidFill>
                <a:latin typeface="+mn-lt"/>
                <a:ea typeface="+mn-ea"/>
                <a:cs typeface="+mn-cs"/>
              </a:rPr>
              <a:t>attachment</a:t>
            </a:r>
            <a:r>
              <a:rPr lang="en-US" sz="1200" u="sng" kern="1200" dirty="0">
                <a:solidFill>
                  <a:schemeClr val="tx1"/>
                </a:solidFill>
                <a:latin typeface="+mn-lt"/>
                <a:ea typeface="+mn-ea"/>
                <a:cs typeface="+mn-cs"/>
              </a:rPr>
              <a:t> scholarship, is a positive, close, mutually binding, cooperative relationship that emerges in some parent–child dyads, and promotes many positive </a:t>
            </a:r>
          </a:p>
          <a:p>
            <a:r>
              <a:rPr lang="en-US" sz="1200" u="sng" kern="1200" dirty="0">
                <a:solidFill>
                  <a:schemeClr val="tx1"/>
                </a:solidFill>
                <a:latin typeface="+mn-lt"/>
                <a:ea typeface="+mn-ea"/>
                <a:cs typeface="+mn-cs"/>
              </a:rPr>
              <a:t>socialization outcomes, including children’s conscience. </a:t>
            </a:r>
          </a:p>
          <a:p>
            <a:r>
              <a:rPr lang="en-US" cap="small" baseline="0" dirty="0">
                <a:cs typeface="Times New Roman" pitchFamily="18" charset="0"/>
              </a:rPr>
              <a:t>References:</a:t>
            </a:r>
          </a:p>
          <a:p>
            <a:r>
              <a:rPr lang="en-US" dirty="0">
                <a:cs typeface="Times New Roman" pitchFamily="18" charset="0"/>
              </a:rPr>
              <a:t>Some of Kochanska and her colleagues' studies we have found important to the psychobiology of conscience are:</a:t>
            </a:r>
            <a:endParaRPr lang="en-US" sz="1200" kern="1200" dirty="0">
              <a:solidFill>
                <a:schemeClr val="tx1"/>
              </a:solidFill>
              <a:latin typeface="New York" charset="0"/>
              <a:ea typeface="+mn-ea"/>
              <a:cs typeface="Times New Roman" pitchFamily="18" charset="0"/>
            </a:endParaRPr>
          </a:p>
          <a:p>
            <a:r>
              <a:rPr lang="en-US" sz="1200" kern="1200" dirty="0">
                <a:solidFill>
                  <a:schemeClr val="tx1"/>
                </a:solidFill>
                <a:latin typeface="+mn-lt"/>
                <a:ea typeface="+mn-ea"/>
                <a:cs typeface="+mn-cs"/>
              </a:rPr>
              <a:t> Kochanska G (1991): Socialization and temperament in the development of guilt and conscience. </a:t>
            </a:r>
            <a:r>
              <a:rPr lang="en-US" sz="1200" b="1" kern="1200" dirty="0">
                <a:solidFill>
                  <a:schemeClr val="tx1"/>
                </a:solidFill>
                <a:latin typeface="+mn-lt"/>
                <a:ea typeface="+mn-ea"/>
                <a:cs typeface="+mn-cs"/>
              </a:rPr>
              <a:t>Child Development</a:t>
            </a:r>
            <a:r>
              <a:rPr lang="en-US" sz="1200" kern="1200" dirty="0">
                <a:solidFill>
                  <a:schemeClr val="tx1"/>
                </a:solidFill>
                <a:latin typeface="+mn-lt"/>
                <a:ea typeface="+mn-ea"/>
                <a:cs typeface="+mn-cs"/>
              </a:rPr>
              <a:t>. 62, 1379‑1392.</a:t>
            </a:r>
          </a:p>
          <a:p>
            <a:r>
              <a:rPr lang="en-US" sz="1200" kern="1200" dirty="0">
                <a:solidFill>
                  <a:schemeClr val="tx1"/>
                </a:solidFill>
                <a:latin typeface="+mn-lt"/>
                <a:ea typeface="+mn-ea"/>
                <a:cs typeface="+mn-cs"/>
              </a:rPr>
              <a:t> Kochanska G (1993): Toward a synthesis of parental socialization and child temperament in early development of conscience, </a:t>
            </a:r>
            <a:r>
              <a:rPr lang="en-US" sz="1200" b="1" kern="1200" dirty="0">
                <a:solidFill>
                  <a:schemeClr val="tx1"/>
                </a:solidFill>
                <a:latin typeface="+mn-lt"/>
                <a:ea typeface="+mn-ea"/>
                <a:cs typeface="+mn-cs"/>
              </a:rPr>
              <a:t>Child Development</a:t>
            </a:r>
            <a:r>
              <a:rPr lang="en-US" sz="1200" kern="1200" dirty="0">
                <a:solidFill>
                  <a:schemeClr val="tx1"/>
                </a:solidFill>
                <a:latin typeface="+mn-lt"/>
                <a:ea typeface="+mn-ea"/>
                <a:cs typeface="+mn-cs"/>
              </a:rPr>
              <a:t>, 64, 325‑347.  </a:t>
            </a:r>
          </a:p>
          <a:p>
            <a:r>
              <a:rPr lang="en-US" sz="1200" kern="1200" dirty="0">
                <a:solidFill>
                  <a:schemeClr val="tx1"/>
                </a:solidFill>
                <a:latin typeface="+mn-lt"/>
                <a:ea typeface="+mn-ea"/>
                <a:cs typeface="+mn-cs"/>
              </a:rPr>
              <a:t> Kochanska G, Padavich D, Koenig A (1996): Children's narratives about hypothetical moral dilemmas and objective measures of their conscience: mutual relations and socialization antecedents. </a:t>
            </a:r>
            <a:r>
              <a:rPr lang="en-US" sz="1200" b="1" kern="1200" dirty="0">
                <a:solidFill>
                  <a:schemeClr val="tx1"/>
                </a:solidFill>
                <a:latin typeface="+mn-lt"/>
                <a:ea typeface="+mn-ea"/>
                <a:cs typeface="+mn-cs"/>
              </a:rPr>
              <a:t>Child Development</a:t>
            </a:r>
            <a:r>
              <a:rPr lang="en-US" sz="1200" kern="1200" dirty="0">
                <a:solidFill>
                  <a:schemeClr val="tx1"/>
                </a:solidFill>
                <a:latin typeface="+mn-lt"/>
                <a:ea typeface="+mn-ea"/>
                <a:cs typeface="+mn-cs"/>
              </a:rPr>
              <a:t>, 67, 1420‑1436.</a:t>
            </a:r>
          </a:p>
          <a:p>
            <a:r>
              <a:rPr lang="en-US" sz="1200" kern="1200" baseline="0" dirty="0">
                <a:solidFill>
                  <a:schemeClr val="tx1"/>
                </a:solidFill>
                <a:latin typeface="+mn-lt"/>
                <a:ea typeface="+mn-ea"/>
                <a:cs typeface="+mn-cs"/>
              </a:rPr>
              <a:t> Kochanska G, Forman D, Askan N and Dunbar S (2005): Pathways to conscience; early mother-child mutually responsive orientation and children’s moral emotion, conduct and cognition. </a:t>
            </a:r>
            <a:r>
              <a:rPr lang="en-US" sz="1200" b="1" kern="1200" baseline="0" dirty="0">
                <a:solidFill>
                  <a:schemeClr val="tx1"/>
                </a:solidFill>
                <a:latin typeface="+mn-lt"/>
                <a:ea typeface="+mn-ea"/>
                <a:cs typeface="+mn-cs"/>
              </a:rPr>
              <a:t>Journal of Child Psychology and Psychiatry </a:t>
            </a:r>
            <a:r>
              <a:rPr lang="en-US" sz="1200" b="0" kern="1200" baseline="0" dirty="0">
                <a:solidFill>
                  <a:schemeClr val="tx1"/>
                </a:solidFill>
                <a:latin typeface="+mn-lt"/>
                <a:ea typeface="+mn-ea"/>
                <a:cs typeface="+mn-cs"/>
              </a:rPr>
              <a:t>46    </a:t>
            </a:r>
          </a:p>
          <a:p>
            <a:r>
              <a:rPr lang="en-US" sz="1200" b="0" kern="1200" baseline="0" dirty="0">
                <a:solidFill>
                  <a:schemeClr val="tx1"/>
                </a:solidFill>
                <a:latin typeface="+mn-lt"/>
                <a:ea typeface="+mn-ea"/>
                <a:cs typeface="+mn-cs"/>
              </a:rPr>
              <a:t> (1): pp 19-34.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rPr>
              <a:t> Kochanska G, Askan N (2006): Children’s conscience and self-regulation. </a:t>
            </a:r>
            <a:r>
              <a:rPr lang="en-US" sz="1800" b="1" cap="all" dirty="0">
                <a:effectLst/>
                <a:latin typeface="Times New Roman" panose="02020603050405020304" pitchFamily="18" charset="0"/>
                <a:ea typeface="Calibri" panose="020F0502020204030204" pitchFamily="34" charset="0"/>
              </a:rPr>
              <a:t>J Pers</a:t>
            </a:r>
            <a:r>
              <a:rPr lang="en-US" sz="1800" cap="all" dirty="0">
                <a:effectLst/>
                <a:latin typeface="Times New Roman" panose="02020603050405020304" pitchFamily="18" charset="0"/>
                <a:ea typeface="Calibri" panose="020F0502020204030204" pitchFamily="34" charset="0"/>
              </a:rPr>
              <a:t>,</a:t>
            </a:r>
            <a:r>
              <a:rPr lang="en-US" sz="1800" b="1" dirty="0">
                <a:effectLst/>
                <a:latin typeface="Times New Roman" panose="02020603050405020304" pitchFamily="18" charset="0"/>
                <a:ea typeface="Calibri" panose="020F0502020204030204" pitchFamily="34" charset="0"/>
              </a:rPr>
              <a:t> </a:t>
            </a:r>
            <a:r>
              <a:rPr lang="en-US" sz="1800" dirty="0">
                <a:effectLst/>
                <a:latin typeface="Times New Roman" panose="02020603050405020304" pitchFamily="18" charset="0"/>
                <a:ea typeface="Calibri" panose="020F0502020204030204" pitchFamily="34" charset="0"/>
              </a:rPr>
              <a:t>74, 1587-617.</a:t>
            </a:r>
          </a:p>
          <a:p>
            <a:endParaRPr lang="en-US" sz="1200" b="0" kern="1200" dirty="0">
              <a:solidFill>
                <a:schemeClr val="tx1"/>
              </a:solidFill>
              <a:latin typeface="+mn-lt"/>
              <a:ea typeface="+mn-ea"/>
              <a:cs typeface="+mn-cs"/>
            </a:endParaRPr>
          </a:p>
          <a:p>
            <a:endParaRPr lang="en-US" sz="1200" kern="1200" baseline="0" dirty="0">
              <a:solidFill>
                <a:schemeClr val="tx1"/>
              </a:solidFill>
              <a:latin typeface="+mn-lt"/>
              <a:ea typeface="+mn-ea"/>
              <a:cs typeface="+mn-cs"/>
            </a:endParaRPr>
          </a:p>
          <a:p>
            <a:endParaRPr lang="en-US" sz="1200"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641E23F-B2C6-40EB-AF10-9841323D3571}" type="slidenum">
              <a:rPr lang="en-US" smtClean="0"/>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Slide Image Placeholder 1"/>
          <p:cNvSpPr>
            <a:spLocks noGrp="1" noRot="1" noChangeAspect="1" noTextEdit="1"/>
          </p:cNvSpPr>
          <p:nvPr>
            <p:ph type="sldImg"/>
          </p:nvPr>
        </p:nvSpPr>
        <p:spPr bwMode="auto">
          <a:noFill/>
          <a:ln>
            <a:solidFill>
              <a:srgbClr val="000000"/>
            </a:solidFill>
            <a:miter lim="800000"/>
            <a:headEnd/>
            <a:tailEnd/>
          </a:ln>
        </p:spPr>
      </p:sp>
      <p:sp>
        <p:nvSpPr>
          <p:cNvPr id="2058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z="1000" dirty="0"/>
          </a:p>
          <a:p>
            <a:pPr>
              <a:spcBef>
                <a:spcPct val="0"/>
              </a:spcBef>
            </a:pPr>
            <a:r>
              <a:rPr lang="en-US" sz="1000" u="sng" dirty="0"/>
              <a:t>In a study by Moll et al (2001)  ten adults (six men and four women) engaged in silently judging propositions (given via auditory presentation) as right or wrong. Half the sentences were said to have explicit moral content while the other half were said to be true or false matters of fact.</a:t>
            </a:r>
          </a:p>
          <a:p>
            <a:pPr>
              <a:spcBef>
                <a:spcPct val="0"/>
              </a:spcBef>
            </a:pPr>
            <a:r>
              <a:rPr lang="en-US" sz="1000" cap="small" baseline="0" dirty="0"/>
              <a:t>Reference:</a:t>
            </a:r>
          </a:p>
          <a:p>
            <a:pPr>
              <a:spcBef>
                <a:spcPct val="0"/>
              </a:spcBef>
            </a:pPr>
            <a:r>
              <a:rPr lang="en-US" sz="1000" dirty="0"/>
              <a:t>Moll J, Eslinger P, de Oliveira-Souza R (2001): Frontopolar and anterior temporal cortex activation in a moral judgment task, preliminary functional MRI results in normal subjects. </a:t>
            </a:r>
            <a:r>
              <a:rPr lang="en-US" sz="1000" b="1" dirty="0"/>
              <a:t>Arquivos de Neuro-Psiquiatria</a:t>
            </a:r>
            <a:r>
              <a:rPr lang="en-US" sz="1000" dirty="0"/>
              <a:t>, 59 (3B), accessed http://www.scielo.br on 5/24/2008.</a:t>
            </a:r>
          </a:p>
          <a:p>
            <a:pPr>
              <a:spcBef>
                <a:spcPct val="0"/>
              </a:spcBef>
            </a:pPr>
            <a:endParaRPr lang="en-US" sz="1000" dirty="0"/>
          </a:p>
        </p:txBody>
      </p:sp>
      <p:sp>
        <p:nvSpPr>
          <p:cNvPr id="2058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8EDFD7A-3361-4647-8E4A-B0A9FDDCEA64}" type="slidenum">
              <a:rPr lang="en-US"/>
              <a:pPr fontAlgn="base">
                <a:spcBef>
                  <a:spcPct val="0"/>
                </a:spcBef>
                <a:spcAft>
                  <a:spcPct val="0"/>
                </a:spcAft>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Slide Image Placeholder 1"/>
          <p:cNvSpPr>
            <a:spLocks noGrp="1" noRot="1" noChangeAspect="1" noTextEdit="1"/>
          </p:cNvSpPr>
          <p:nvPr>
            <p:ph type="sldImg"/>
          </p:nvPr>
        </p:nvSpPr>
        <p:spPr bwMode="auto">
          <a:noFill/>
          <a:ln>
            <a:solidFill>
              <a:srgbClr val="000000"/>
            </a:solidFill>
            <a:miter lim="800000"/>
            <a:headEnd/>
            <a:tailEnd/>
          </a:ln>
        </p:spPr>
      </p:sp>
      <p:sp>
        <p:nvSpPr>
          <p:cNvPr id="206851"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000" u="sng" kern="1200" baseline="0" dirty="0">
                <a:solidFill>
                  <a:schemeClr val="tx1"/>
                </a:solidFill>
                <a:latin typeface="+mn-lt"/>
                <a:ea typeface="+mn-ea"/>
                <a:cs typeface="+mn-cs"/>
              </a:rPr>
              <a:t>In the decades following Moll’s neuroimaging study there have been a slew of others seeking signals from brain regions of interest while the subject is tasked with a moral dilemma, such as the Prisoner’s dilemma or the Trolley dilemma.</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1000" u="sng" kern="1200" baseline="0" dirty="0">
                <a:solidFill>
                  <a:schemeClr val="tx1"/>
                </a:solidFill>
                <a:latin typeface="+mn-lt"/>
                <a:ea typeface="+mn-ea"/>
                <a:cs typeface="+mn-cs"/>
              </a:rPr>
              <a:t>  </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1000" kern="1200" baseline="0" dirty="0">
                <a:solidFill>
                  <a:schemeClr val="tx1"/>
                </a:solidFill>
                <a:latin typeface="+mn-lt"/>
                <a:ea typeface="+mn-ea"/>
                <a:cs typeface="+mn-cs"/>
              </a:rPr>
              <a:t>ADDITIONAL NOTES</a:t>
            </a:r>
          </a:p>
          <a:p>
            <a:pPr>
              <a:spcBef>
                <a:spcPct val="0"/>
              </a:spcBef>
            </a:pPr>
            <a:endParaRPr lang="en-US" sz="1000" dirty="0"/>
          </a:p>
          <a:p>
            <a:pPr>
              <a:spcBef>
                <a:spcPct val="0"/>
              </a:spcBef>
            </a:pPr>
            <a:r>
              <a:rPr lang="en-US" sz="1000" dirty="0"/>
              <a:t>Interpreting the study by Moll et al (2001), this is a surface mapping of brain regions of interest, according to </a:t>
            </a:r>
            <a:r>
              <a:rPr lang="en-US" sz="1000" cap="small" baseline="0" dirty="0"/>
              <a:t>brodmann areas (BA)</a:t>
            </a:r>
            <a:r>
              <a:rPr lang="en-US" sz="1000" dirty="0"/>
              <a:t>, in which BOLD </a:t>
            </a:r>
            <a:r>
              <a:rPr lang="en-US" sz="1000" cap="small" baseline="0" dirty="0"/>
              <a:t>functional magnetic imaging</a:t>
            </a:r>
            <a:r>
              <a:rPr lang="en-US" sz="1000" dirty="0"/>
              <a:t> (fMRI) demonstrated activity during moral judgment tasks. The mapping indicates any areas in any of the subjects that demonstrated specific activity while judging moral as opposed to factual content. Adjusting for the effects of emotional valence, activations in </a:t>
            </a:r>
            <a:r>
              <a:rPr lang="en-US" sz="1000" b="1" dirty="0"/>
              <a:t>frontopolar</a:t>
            </a:r>
            <a:r>
              <a:rPr lang="en-US" sz="1000" dirty="0"/>
              <a:t> and </a:t>
            </a:r>
            <a:r>
              <a:rPr lang="en-US" sz="1000" b="1" dirty="0"/>
              <a:t>medial frontal </a:t>
            </a:r>
            <a:r>
              <a:rPr lang="en-US" sz="1000" dirty="0"/>
              <a:t>regions remained unchanged but were reduced in </a:t>
            </a:r>
            <a:r>
              <a:rPr lang="en-US" sz="1000" b="1" dirty="0"/>
              <a:t>anterior temporal </a:t>
            </a:r>
            <a:r>
              <a:rPr lang="en-US" sz="1000" dirty="0"/>
              <a:t>regions and the </a:t>
            </a:r>
            <a:r>
              <a:rPr lang="en-US" sz="1000" b="1" dirty="0"/>
              <a:t>pallidum</a:t>
            </a:r>
            <a:r>
              <a:rPr lang="en-US" sz="1000" dirty="0"/>
              <a:t> was no longer activated. The investigators concluded:</a:t>
            </a:r>
          </a:p>
          <a:p>
            <a:pPr>
              <a:spcBef>
                <a:spcPct val="0"/>
              </a:spcBef>
            </a:pPr>
            <a:r>
              <a:rPr lang="en-US" sz="1000" dirty="0"/>
              <a:t> 	</a:t>
            </a:r>
          </a:p>
          <a:p>
            <a:pPr>
              <a:spcBef>
                <a:spcPct val="0"/>
              </a:spcBef>
            </a:pPr>
            <a:r>
              <a:rPr lang="en-US" sz="1000" dirty="0"/>
              <a:t>“So far, complex social actions requiring moral evaluations, empathy, theory of mind, and stable social bonds were conceived to rely on two main streams of processing: one more cognitively oriented and dependent on the </a:t>
            </a:r>
            <a:r>
              <a:rPr lang="en-US" sz="1000" b="1" dirty="0"/>
              <a:t>dorsolateral prefrontal </a:t>
            </a:r>
            <a:r>
              <a:rPr lang="en-US" sz="1000" dirty="0"/>
              <a:t>system and the other more emotion-oriented and mediated by </a:t>
            </a:r>
            <a:r>
              <a:rPr lang="en-US" sz="1000" b="1" dirty="0"/>
              <a:t>anterior temporal, limbic</a:t>
            </a:r>
            <a:r>
              <a:rPr lang="en-US" sz="1000" dirty="0"/>
              <a:t> and </a:t>
            </a:r>
            <a:r>
              <a:rPr lang="en-US" sz="1000" b="1" dirty="0"/>
              <a:t>orbito-ventromedial frontal </a:t>
            </a:r>
            <a:r>
              <a:rPr lang="en-US" sz="1000" dirty="0"/>
              <a:t>systems. We believe that the </a:t>
            </a:r>
            <a:r>
              <a:rPr lang="en-US" sz="1000" b="1" dirty="0"/>
              <a:t>FPC </a:t>
            </a:r>
            <a:r>
              <a:rPr lang="en-US" sz="1000" dirty="0"/>
              <a:t>which has been largely overlooked in current models of the brain mechanisms of social control, provides further regulation of social conduct… our results favor the view that the prefrontal cortex needs further functional fractionation, with polar, orbital, and dorsolateral sectors mediating distinct but complementary roles in the  regulation of social cognition and behavior.” </a:t>
            </a:r>
          </a:p>
          <a:p>
            <a:pPr>
              <a:spcBef>
                <a:spcPct val="0"/>
              </a:spcBef>
            </a:pPr>
            <a:r>
              <a:rPr lang="en-US" sz="1000" cap="small" baseline="0" dirty="0"/>
              <a:t>Reference</a:t>
            </a:r>
          </a:p>
          <a:p>
            <a:pPr marL="171450" indent="-171450">
              <a:spcBef>
                <a:spcPct val="0"/>
              </a:spcBef>
              <a:buFont typeface="Symbol" panose="05050102010706020507" pitchFamily="18" charset="2"/>
              <a:buChar char="*"/>
            </a:pPr>
            <a:r>
              <a:rPr lang="en-US" sz="1000" dirty="0">
                <a:sym typeface="Symbol" pitchFamily="18" charset="2"/>
              </a:rPr>
              <a:t>Ibid.</a:t>
            </a:r>
          </a:p>
          <a:p>
            <a:pPr marL="171450" indent="-171450">
              <a:spcBef>
                <a:spcPct val="0"/>
              </a:spcBef>
              <a:buFont typeface="Symbol" panose="05050102010706020507" pitchFamily="18" charset="2"/>
              <a:buChar char="*"/>
            </a:pPr>
            <a:endParaRPr lang="en-US" sz="1000" dirty="0">
              <a:sym typeface="Symbol" pitchFamily="18" charset="2"/>
            </a:endParaRPr>
          </a:p>
          <a:p>
            <a:pPr algn="l" fontAlgn="base"/>
            <a:r>
              <a:rPr lang="en-US" sz="1000" dirty="0">
                <a:sym typeface="Symbol" pitchFamily="18" charset="2"/>
              </a:rPr>
              <a:t>For additional review of functional neuroimaging relevant to conscience 2001-2009: Galvin M, Stilwell B, Gaffney M, Hulvershorn L (2009): </a:t>
            </a:r>
            <a:r>
              <a:rPr lang="en-US" sz="1200" b="0" i="0" dirty="0">
                <a:solidFill>
                  <a:srgbClr val="7D110C"/>
                </a:solidFill>
                <a:effectLst/>
                <a:latin typeface="Arial" panose="020B0604020202020204" pitchFamily="34" charset="0"/>
              </a:rPr>
              <a:t>The psychobiology of conscience: signatures in brain regions of interest. </a:t>
            </a:r>
            <a:r>
              <a:rPr lang="en-US" sz="1200" b="1" i="0" dirty="0">
                <a:solidFill>
                  <a:srgbClr val="7D110C"/>
                </a:solidFill>
                <a:effectLst/>
                <a:latin typeface="Arial" panose="020B0604020202020204" pitchFamily="34" charset="0"/>
              </a:rPr>
              <a:t>Conscience Works</a:t>
            </a:r>
            <a:r>
              <a:rPr lang="en-US" sz="1200" b="0" i="0" dirty="0">
                <a:solidFill>
                  <a:srgbClr val="7D110C"/>
                </a:solidFill>
                <a:effectLst/>
                <a:latin typeface="Arial" panose="020B0604020202020204" pitchFamily="34" charset="0"/>
              </a:rPr>
              <a:t>: Theory, Research and Clinical Applications</a:t>
            </a:r>
            <a:endParaRPr lang="en-US" sz="1200" b="1" i="0" u="none" baseline="0" dirty="0">
              <a:solidFill>
                <a:schemeClr val="tx1"/>
              </a:solidFill>
              <a:effectLst/>
              <a:latin typeface="Arial" panose="020B0604020202020204" pitchFamily="34" charset="0"/>
            </a:endParaRPr>
          </a:p>
          <a:p>
            <a:pPr algn="just" fontAlgn="base"/>
            <a:r>
              <a:rPr lang="en-US" sz="1200" b="1" i="0" dirty="0">
                <a:solidFill>
                  <a:srgbClr val="444444"/>
                </a:solidFill>
                <a:effectLst/>
                <a:latin typeface="Arial" panose="020B0604020202020204" pitchFamily="34" charset="0"/>
              </a:rPr>
              <a:t>https://scholarworks.iupui.edu/handle/1805/16300</a:t>
            </a:r>
          </a:p>
          <a:p>
            <a:pPr marL="0" indent="0">
              <a:spcBef>
                <a:spcPct val="0"/>
              </a:spcBef>
              <a:buFont typeface="Symbol" panose="05050102010706020507" pitchFamily="18" charset="2"/>
              <a:buNone/>
            </a:pPr>
            <a:endParaRPr lang="en-US" sz="1000" dirty="0"/>
          </a:p>
          <a:p>
            <a:pPr marL="0" indent="0">
              <a:spcBef>
                <a:spcPct val="0"/>
              </a:spcBef>
              <a:buFont typeface="Symbol" panose="05050102010706020507" pitchFamily="18" charset="2"/>
              <a:buNone/>
            </a:pPr>
            <a:endParaRPr lang="en-US" sz="1000" dirty="0"/>
          </a:p>
          <a:p>
            <a:pPr marL="0" indent="0">
              <a:spcBef>
                <a:spcPct val="0"/>
              </a:spcBef>
              <a:buFont typeface="Symbol" panose="05050102010706020507" pitchFamily="18" charset="2"/>
              <a:buNone/>
            </a:pPr>
            <a:endParaRPr lang="en-US" sz="1000" dirty="0"/>
          </a:p>
        </p:txBody>
      </p:sp>
      <p:sp>
        <p:nvSpPr>
          <p:cNvPr id="2068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72DB042-CA88-47DC-9745-BAFE28FE883A}" type="slidenum">
              <a:rPr lang="en-US"/>
              <a:pPr fontAlgn="base">
                <a:spcBef>
                  <a:spcPct val="0"/>
                </a:spcBef>
                <a:spcAft>
                  <a:spcPct val="0"/>
                </a:spcAft>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nSpc>
                <a:spcPct val="90000"/>
              </a:lnSpc>
              <a:spcBef>
                <a:spcPct val="0"/>
              </a:spcBef>
            </a:pPr>
            <a:r>
              <a:rPr lang="en-US" sz="1200" b="0" cap="all" baseline="0" dirty="0">
                <a:ea typeface="Calibri" pitchFamily="34" charset="0"/>
                <a:cs typeface="Calibri" pitchFamily="34" charset="0"/>
              </a:rPr>
              <a:t>Comments </a:t>
            </a:r>
          </a:p>
          <a:p>
            <a:pPr>
              <a:lnSpc>
                <a:spcPct val="90000"/>
              </a:lnSpc>
              <a:spcBef>
                <a:spcPct val="0"/>
              </a:spcBef>
            </a:pPr>
            <a:r>
              <a:rPr lang="en-US" sz="1200" b="0" cap="all" baseline="0" dirty="0">
                <a:ea typeface="Calibri" pitchFamily="34" charset="0"/>
                <a:cs typeface="Calibri" pitchFamily="34" charset="0"/>
              </a:rPr>
              <a:t>Moral Judgment </a:t>
            </a:r>
            <a:r>
              <a:rPr lang="en-US" sz="1200" dirty="0">
                <a:ea typeface="Calibri" pitchFamily="34" charset="0"/>
                <a:cs typeface="Calibri" pitchFamily="34" charset="0"/>
              </a:rPr>
              <a:t>may appear to be a concept closely related to – and in common parlance used in a manner difficult to distinguish from—</a:t>
            </a:r>
            <a:r>
              <a:rPr lang="en-US" sz="1200" cap="small" baseline="0" dirty="0">
                <a:ea typeface="Calibri" pitchFamily="34" charset="0"/>
                <a:cs typeface="Calibri" pitchFamily="34" charset="0"/>
              </a:rPr>
              <a:t>moral reasoning</a:t>
            </a:r>
            <a:r>
              <a:rPr lang="en-US" sz="1200" dirty="0">
                <a:ea typeface="Calibri" pitchFamily="34" charset="0"/>
                <a:cs typeface="Calibri" pitchFamily="34" charset="0"/>
              </a:rPr>
              <a:t>. </a:t>
            </a:r>
          </a:p>
          <a:p>
            <a:pPr>
              <a:lnSpc>
                <a:spcPct val="90000"/>
              </a:lnSpc>
              <a:spcBef>
                <a:spcPct val="0"/>
              </a:spcBef>
            </a:pPr>
            <a:r>
              <a:rPr lang="en-US" sz="1200" dirty="0">
                <a:ea typeface="Calibri" pitchFamily="34" charset="0"/>
                <a:cs typeface="Calibri" pitchFamily="34" charset="0"/>
              </a:rPr>
              <a:t>Still, even within the realm of common parlance, the former might be contradistinguished from the latter in that </a:t>
            </a:r>
            <a:r>
              <a:rPr lang="en-US" sz="1200" cap="small" baseline="0" dirty="0">
                <a:ea typeface="Calibri" pitchFamily="34" charset="0"/>
                <a:cs typeface="Calibri" pitchFamily="34" charset="0"/>
              </a:rPr>
              <a:t>moral judgment </a:t>
            </a:r>
            <a:r>
              <a:rPr lang="en-US" sz="1200" dirty="0">
                <a:ea typeface="Calibri" pitchFamily="34" charset="0"/>
                <a:cs typeface="Calibri" pitchFamily="34" charset="0"/>
              </a:rPr>
              <a:t>conveys a component of valuation that at least some instrumental forms of reasoning need not possess, such as </a:t>
            </a:r>
            <a:r>
              <a:rPr lang="en-US" sz="1200" cap="small" baseline="0" dirty="0">
                <a:ea typeface="Calibri" pitchFamily="34" charset="0"/>
                <a:cs typeface="Calibri" pitchFamily="34" charset="0"/>
              </a:rPr>
              <a:t>consequential</a:t>
            </a:r>
            <a:r>
              <a:rPr lang="en-US" sz="1200" dirty="0">
                <a:ea typeface="Calibri" pitchFamily="34" charset="0"/>
                <a:cs typeface="Calibri" pitchFamily="34" charset="0"/>
              </a:rPr>
              <a:t>, </a:t>
            </a:r>
            <a:r>
              <a:rPr lang="en-US" sz="1200" cap="small" baseline="0" dirty="0">
                <a:ea typeface="Calibri" pitchFamily="34" charset="0"/>
                <a:cs typeface="Calibri" pitchFamily="34" charset="0"/>
              </a:rPr>
              <a:t>means-end</a:t>
            </a:r>
            <a:r>
              <a:rPr lang="en-US" sz="1200" dirty="0">
                <a:ea typeface="Calibri" pitchFamily="34" charset="0"/>
                <a:cs typeface="Calibri" pitchFamily="34" charset="0"/>
              </a:rPr>
              <a:t> and </a:t>
            </a:r>
            <a:r>
              <a:rPr lang="en-US" sz="1200" cap="small" baseline="0" dirty="0">
                <a:ea typeface="Calibri" pitchFamily="34" charset="0"/>
                <a:cs typeface="Calibri" pitchFamily="34" charset="0"/>
              </a:rPr>
              <a:t>alternative</a:t>
            </a:r>
            <a:r>
              <a:rPr lang="en-US" sz="1200" dirty="0">
                <a:ea typeface="Calibri" pitchFamily="34" charset="0"/>
                <a:cs typeface="Calibri" pitchFamily="34" charset="0"/>
              </a:rPr>
              <a:t> forms of thinking, even when applied to moral matters. </a:t>
            </a:r>
          </a:p>
          <a:p>
            <a:pPr>
              <a:lnSpc>
                <a:spcPct val="90000"/>
              </a:lnSpc>
              <a:spcBef>
                <a:spcPct val="0"/>
              </a:spcBef>
            </a:pPr>
            <a:r>
              <a:rPr lang="en-US" sz="1200" dirty="0"/>
              <a:t>More recently, the theory of </a:t>
            </a:r>
            <a:r>
              <a:rPr lang="en-US" sz="1200" cap="small" dirty="0"/>
              <a:t>dual processing systems </a:t>
            </a:r>
            <a:r>
              <a:rPr lang="en-US" sz="1200" dirty="0"/>
              <a:t>is invoked as an explanation.</a:t>
            </a:r>
          </a:p>
          <a:p>
            <a:pPr fontAlgn="auto">
              <a:spcBef>
                <a:spcPts val="0"/>
              </a:spcBef>
              <a:spcAft>
                <a:spcPts val="0"/>
              </a:spcAft>
              <a:defRPr/>
            </a:pPr>
            <a:r>
              <a:rPr lang="en-US" sz="1200" kern="1200" dirty="0">
                <a:solidFill>
                  <a:schemeClr val="tx1"/>
                </a:solidFill>
                <a:latin typeface="+mn-lt"/>
                <a:ea typeface="+mn-ea"/>
                <a:cs typeface="+mn-cs"/>
              </a:rPr>
              <a:t>Kahneman D &amp; Sunstein C (2006): Cognitive psychology of moral intuitions. In J-P  Changeux, A Damasio, W Singer and  Y Christen (eds.) </a:t>
            </a:r>
            <a:r>
              <a:rPr lang="en-US" sz="1200" b="1" kern="1200" dirty="0">
                <a:solidFill>
                  <a:schemeClr val="tx1"/>
                </a:solidFill>
                <a:latin typeface="+mn-lt"/>
                <a:ea typeface="+mn-ea"/>
                <a:cs typeface="+mn-cs"/>
              </a:rPr>
              <a:t>Neurobiology of Human Values</a:t>
            </a:r>
            <a:r>
              <a:rPr lang="en-US" sz="1200" kern="1200" dirty="0">
                <a:solidFill>
                  <a:schemeClr val="tx1"/>
                </a:solidFill>
                <a:latin typeface="+mn-lt"/>
                <a:ea typeface="+mn-ea"/>
                <a:cs typeface="+mn-cs"/>
              </a:rPr>
              <a:t>. Germany: Springer Verlag, pp. 92-95.  </a:t>
            </a:r>
          </a:p>
          <a:p>
            <a:pPr>
              <a:lnSpc>
                <a:spcPct val="90000"/>
              </a:lnSpc>
              <a:spcBef>
                <a:spcPct val="0"/>
              </a:spcBef>
            </a:pPr>
            <a:endParaRPr lang="en-US" sz="1200" dirty="0">
              <a:ea typeface="Calibri" pitchFamily="34" charset="0"/>
              <a:cs typeface="Calibri" pitchFamily="34" charset="0"/>
            </a:endParaRPr>
          </a:p>
          <a:p>
            <a:pPr>
              <a:lnSpc>
                <a:spcPct val="90000"/>
              </a:lnSpc>
              <a:spcBef>
                <a:spcPct val="0"/>
              </a:spcBef>
            </a:pPr>
            <a:r>
              <a:rPr lang="en-US" sz="1200" cap="small" baseline="0" dirty="0">
                <a:ea typeface="Calibri" pitchFamily="34" charset="0"/>
                <a:cs typeface="Calibri" pitchFamily="34" charset="0"/>
              </a:rPr>
              <a:t>Additional Notes</a:t>
            </a:r>
          </a:p>
          <a:p>
            <a:pPr marL="0" marR="0" indent="0" algn="l" defTabSz="914400" rtl="0" eaLnBrk="1" fontAlgn="base" latinLnBrk="0" hangingPunct="1">
              <a:lnSpc>
                <a:spcPct val="90000"/>
              </a:lnSpc>
              <a:spcBef>
                <a:spcPct val="0"/>
              </a:spcBef>
              <a:spcAft>
                <a:spcPct val="0"/>
              </a:spcAft>
              <a:buClrTx/>
              <a:buSzTx/>
              <a:buFontTx/>
              <a:buNone/>
              <a:tabLst/>
              <a:defRPr/>
            </a:pPr>
            <a:r>
              <a:rPr lang="en-US" sz="1200" dirty="0">
                <a:ea typeface="Calibri" pitchFamily="34" charset="0"/>
                <a:cs typeface="Calibri" pitchFamily="34" charset="0"/>
              </a:rPr>
              <a:t>To appreciate how nuanced the terms </a:t>
            </a:r>
            <a:r>
              <a:rPr lang="en-US" sz="1200" cap="small" baseline="0" dirty="0">
                <a:ea typeface="Calibri" pitchFamily="34" charset="0"/>
                <a:cs typeface="Calibri" pitchFamily="34" charset="0"/>
              </a:rPr>
              <a:t>moral reasoning </a:t>
            </a:r>
            <a:r>
              <a:rPr lang="en-US" sz="1200" dirty="0">
                <a:ea typeface="Calibri" pitchFamily="34" charset="0"/>
                <a:cs typeface="Calibri" pitchFamily="34" charset="0"/>
              </a:rPr>
              <a:t>and </a:t>
            </a:r>
            <a:r>
              <a:rPr lang="en-US" sz="1200" cap="small" baseline="0" dirty="0">
                <a:ea typeface="Calibri" pitchFamily="34" charset="0"/>
                <a:cs typeface="Calibri" pitchFamily="34" charset="0"/>
              </a:rPr>
              <a:t>moral judgment </a:t>
            </a:r>
            <a:r>
              <a:rPr lang="en-US" sz="1200" dirty="0">
                <a:ea typeface="Calibri" pitchFamily="34" charset="0"/>
                <a:cs typeface="Calibri" pitchFamily="34" charset="0"/>
              </a:rPr>
              <a:t>can be outside common parlance, consider</a:t>
            </a:r>
            <a:r>
              <a:rPr lang="en-US" sz="1200" baseline="0" dirty="0">
                <a:ea typeface="Calibri" pitchFamily="34" charset="0"/>
                <a:cs typeface="Calibri" pitchFamily="34" charset="0"/>
              </a:rPr>
              <a:t> </a:t>
            </a:r>
            <a:r>
              <a:rPr lang="en-US" sz="1200" dirty="0"/>
              <a:t>Antonio Damasio’s remarks (2005)</a:t>
            </a:r>
            <a:r>
              <a:rPr lang="en-US" sz="1200" dirty="0">
                <a:sym typeface="Symbol" pitchFamily="18" charset="2"/>
              </a:rPr>
              <a:t></a:t>
            </a:r>
            <a:r>
              <a:rPr lang="en-US" sz="1200" dirty="0"/>
              <a:t> on how we produce moral judgments:</a:t>
            </a:r>
          </a:p>
          <a:p>
            <a:pPr>
              <a:lnSpc>
                <a:spcPct val="90000"/>
              </a:lnSpc>
              <a:spcBef>
                <a:spcPct val="0"/>
              </a:spcBef>
            </a:pPr>
            <a:r>
              <a:rPr lang="en-US" sz="1200" dirty="0"/>
              <a:t>Two main traditions are usually identified. One claims that, when we are faced with a situation, we use reasoning to detect a violation or an observance of the established norm, we use further reasoning to weigh and classify the violation  or observance, and still more reasoning to pronounce a judgment and a sentence. This is the tradition identified with Kant, whose roots go back to Plato and whose modern exponent is the philosopher John Rawls. The psychologists Piaget and Kohlberg are also identified with this tradition.</a:t>
            </a:r>
          </a:p>
          <a:p>
            <a:pPr>
              <a:lnSpc>
                <a:spcPct val="90000"/>
              </a:lnSpc>
              <a:spcBef>
                <a:spcPct val="0"/>
              </a:spcBef>
            </a:pPr>
            <a:r>
              <a:rPr lang="en-US" sz="1200" dirty="0"/>
              <a:t>The other tradition, which is identified with David Hume and Adam Smith, claims that we react to the social situation emotionally and automatically. We instantly produce moral sentiments and intuitions that guide us towards our response to the situation. In this tradition, much of the ‘moral reasoning’ occurs </a:t>
            </a:r>
            <a:r>
              <a:rPr lang="en-US" sz="1200" i="1" dirty="0"/>
              <a:t>after</a:t>
            </a:r>
            <a:r>
              <a:rPr lang="en-US" sz="1200" dirty="0"/>
              <a:t> the moral intuitions have given us a first response. This late, after–the–intuition reasoning often takes the form of </a:t>
            </a:r>
            <a:r>
              <a:rPr lang="en-US" sz="1200" cap="small" baseline="0" dirty="0"/>
              <a:t>rationalization</a:t>
            </a:r>
            <a:r>
              <a:rPr lang="en-US" sz="1200" dirty="0"/>
              <a:t>, the post-hoc construction of a case for a certain intuition rather than the deduction that led into it. Using Haidt’s account (2002), we can say that moral intuitions are the judges but those judges are not against having attorneys construct a justification for their pronouncements. </a:t>
            </a:r>
            <a:r>
              <a:rPr lang="en-US" sz="1200" cap="small" baseline="0" dirty="0"/>
              <a:t>moral reasonings</a:t>
            </a:r>
            <a:r>
              <a:rPr lang="en-US" sz="1200" dirty="0"/>
              <a:t>, on the other hand, handle the whole judicial process. The kinder and gentler tradition of moral practice provided by moral intuition has some roots in Aristotle and, in a roundabout way, in Spinoza. Darwin and Freud were early adopters and Jonathan Haidt has argued this view persuasively.</a:t>
            </a:r>
          </a:p>
          <a:p>
            <a:pPr>
              <a:lnSpc>
                <a:spcPct val="90000"/>
              </a:lnSpc>
              <a:spcBef>
                <a:spcPct val="0"/>
              </a:spcBef>
            </a:pPr>
            <a:r>
              <a:rPr lang="en-US" sz="1200" u="none" cap="small" baseline="0" dirty="0"/>
              <a:t>References:</a:t>
            </a:r>
          </a:p>
          <a:p>
            <a:pPr>
              <a:lnSpc>
                <a:spcPct val="90000"/>
              </a:lnSpc>
              <a:spcBef>
                <a:spcPct val="0"/>
              </a:spcBef>
            </a:pPr>
            <a:r>
              <a:rPr lang="en-US" sz="1100" dirty="0"/>
              <a:t>[Haidt J (2002): Moral emotions. In: Davidson RJ, Scherer K, Goldsmith HH (eds) </a:t>
            </a:r>
            <a:r>
              <a:rPr lang="en-US" sz="1100" b="1" cap="small" baseline="0" dirty="0"/>
              <a:t>handbook of affective sciences</a:t>
            </a:r>
            <a:r>
              <a:rPr lang="en-US" sz="1100" b="1" dirty="0"/>
              <a:t>. </a:t>
            </a:r>
            <a:r>
              <a:rPr lang="en-US" sz="1100" dirty="0"/>
              <a:t>Oxford University Press. pp 852-870 ] </a:t>
            </a:r>
          </a:p>
          <a:p>
            <a:pPr>
              <a:lnSpc>
                <a:spcPct val="90000"/>
              </a:lnSpc>
              <a:spcBef>
                <a:spcPct val="0"/>
              </a:spcBef>
            </a:pPr>
            <a:r>
              <a:rPr lang="en-US" sz="1200" dirty="0"/>
              <a:t>Damasio A (2005): The neurobiological grounding of human values. In JP Changeux et al (eds) </a:t>
            </a:r>
            <a:r>
              <a:rPr lang="en-US" sz="1200" b="1" cap="small" baseline="0" dirty="0"/>
              <a:t>neurobiology of human values</a:t>
            </a:r>
            <a:r>
              <a:rPr lang="en-US" sz="1200" dirty="0"/>
              <a:t>. Springer Verlag. pp 47-55. </a:t>
            </a:r>
          </a:p>
          <a:p>
            <a:pPr>
              <a:lnSpc>
                <a:spcPct val="90000"/>
              </a:lnSpc>
              <a:spcBef>
                <a:spcPct val="0"/>
              </a:spcBef>
            </a:pPr>
            <a:endParaRPr lang="en-US" sz="1200" dirty="0"/>
          </a:p>
          <a:p>
            <a:endParaRPr lang="en-US" dirty="0"/>
          </a:p>
          <a:p>
            <a:pPr>
              <a:lnSpc>
                <a:spcPct val="90000"/>
              </a:lnSpc>
              <a:spcBef>
                <a:spcPct val="0"/>
              </a:spcBef>
            </a:pPr>
            <a:endParaRPr lang="en-US" sz="1200" dirty="0"/>
          </a:p>
          <a:p>
            <a:endParaRPr lang="en-US" dirty="0"/>
          </a:p>
        </p:txBody>
      </p:sp>
      <p:sp>
        <p:nvSpPr>
          <p:cNvPr id="4" name="Slide Number Placeholder 3"/>
          <p:cNvSpPr>
            <a:spLocks noGrp="1"/>
          </p:cNvSpPr>
          <p:nvPr>
            <p:ph type="sldNum" sz="quarter" idx="10"/>
          </p:nvPr>
        </p:nvSpPr>
        <p:spPr/>
        <p:txBody>
          <a:bodyPr/>
          <a:lstStyle/>
          <a:p>
            <a:fld id="{4641E23F-B2C6-40EB-AF10-9841323D3571}" type="slidenum">
              <a:rPr lang="en-US" smtClean="0"/>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960CB0-58F4-440C-A774-B4F02D61BC97}" type="slidenum">
              <a:rPr lang="en-US"/>
              <a:pPr/>
              <a:t>56</a:t>
            </a:fld>
            <a:endParaRPr lang="en-US"/>
          </a:p>
        </p:txBody>
      </p:sp>
      <p:sp>
        <p:nvSpPr>
          <p:cNvPr id="476162" name="Rectangle 2"/>
          <p:cNvSpPr>
            <a:spLocks noGrp="1" noRot="1" noChangeAspect="1" noChangeArrowheads="1" noTextEdit="1"/>
          </p:cNvSpPr>
          <p:nvPr>
            <p:ph type="sldImg"/>
          </p:nvPr>
        </p:nvSpPr>
        <p:spPr>
          <a:ln/>
        </p:spPr>
      </p:sp>
      <p:sp>
        <p:nvSpPr>
          <p:cNvPr id="476163" name="Rectangle 3"/>
          <p:cNvSpPr>
            <a:spLocks noGrp="1" noChangeArrowheads="1"/>
          </p:cNvSpPr>
          <p:nvPr>
            <p:ph type="body" idx="1"/>
          </p:nvPr>
        </p:nvSpPr>
        <p:spPr/>
        <p:txBody>
          <a:bodyPr/>
          <a:lstStyle/>
          <a:p>
            <a:r>
              <a:rPr lang="en-US" dirty="0"/>
              <a:t>* Number of subjects in the earliest report o this age range, the number of subjects was expanded to 132 in subsequent reports.</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F21484-EDCF-4A4C-A331-49F1FA87EBF5}" type="slidenum">
              <a:rPr lang="en-US"/>
              <a:pPr/>
              <a:t>57</a:t>
            </a:fld>
            <a:endParaRPr lang="en-US"/>
          </a:p>
        </p:txBody>
      </p:sp>
      <p:sp>
        <p:nvSpPr>
          <p:cNvPr id="481282" name="Rectangle 2"/>
          <p:cNvSpPr>
            <a:spLocks noGrp="1" noRot="1" noChangeAspect="1" noChangeArrowheads="1" noTextEdit="1"/>
          </p:cNvSpPr>
          <p:nvPr>
            <p:ph type="sldImg"/>
          </p:nvPr>
        </p:nvSpPr>
        <p:spPr>
          <a:ln/>
        </p:spPr>
      </p:sp>
      <p:sp>
        <p:nvSpPr>
          <p:cNvPr id="481283" name="Rectangle 3"/>
          <p:cNvSpPr>
            <a:spLocks noGrp="1" noChangeArrowheads="1"/>
          </p:cNvSpPr>
          <p:nvPr>
            <p:ph type="body" idx="1"/>
          </p:nvPr>
        </p:nvSpPr>
        <p:spPr/>
        <p:txBody>
          <a:bodyPr/>
          <a:lstStyle/>
          <a:p>
            <a:r>
              <a:rPr lang="en-US" dirty="0"/>
              <a:t>* </a:t>
            </a:r>
            <a:r>
              <a:rPr lang="en-US" u="sng" dirty="0"/>
              <a:t>When rearing occurs in conditions of relative advantage.</a:t>
            </a:r>
          </a:p>
        </p:txBody>
      </p:sp>
    </p:spTree>
    <p:extLst>
      <p:ext uri="{BB962C8B-B14F-4D97-AF65-F5344CB8AC3E}">
        <p14:creationId xmlns:p14="http://schemas.microsoft.com/office/powerpoint/2010/main" val="222516525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FCFF8C-601D-4F5D-BF5E-A98AC58A0E85}" type="slidenum">
              <a:rPr lang="en-US"/>
              <a:pPr/>
              <a:t>58</a:t>
            </a:fld>
            <a:endParaRPr lang="en-US"/>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r>
              <a:rPr lang="en-US" b="1" cap="small" baseline="0" dirty="0">
                <a:cs typeface="Times New Roman" pitchFamily="18" charset="0"/>
              </a:rPr>
              <a:t>conceptualization of conscience</a:t>
            </a:r>
            <a:r>
              <a:rPr lang="en-US" cap="small" baseline="0" dirty="0">
                <a:cs typeface="Times New Roman" pitchFamily="18" charset="0"/>
              </a:rPr>
              <a:t> </a:t>
            </a:r>
            <a:r>
              <a:rPr lang="en-US" dirty="0">
                <a:cs typeface="Times New Roman" pitchFamily="18" charset="0"/>
              </a:rPr>
              <a:t>(Stilwell, et al., 1991) </a:t>
            </a:r>
          </a:p>
          <a:p>
            <a:r>
              <a:rPr lang="en-US" u="sng" dirty="0"/>
              <a:t>For the next domains,</a:t>
            </a:r>
          </a:p>
          <a:p>
            <a:r>
              <a:rPr lang="en-US" u="sng" cap="none" baseline="0" dirty="0"/>
              <a:t>I am going to ask you to read the slides while I add comments on the core concepts.</a:t>
            </a:r>
          </a:p>
          <a:p>
            <a:r>
              <a:rPr lang="en-US" cap="small" baseline="0" dirty="0"/>
              <a:t>Reference:</a:t>
            </a:r>
          </a:p>
          <a:p>
            <a:r>
              <a:rPr lang="en-US" dirty="0">
                <a:cs typeface="Times New Roman" pitchFamily="18" charset="0"/>
              </a:rPr>
              <a:t>Stilwell, B., Galvin, M. &amp; Kopta, S. M. (1991): Conceptualization of conscience in normal children and adolescents ages 5 to 17. </a:t>
            </a:r>
            <a:r>
              <a:rPr lang="en-US" b="1" cap="small" baseline="0" dirty="0">
                <a:cs typeface="Times New Roman" pitchFamily="18" charset="0"/>
              </a:rPr>
              <a:t>journal american academy child and adolescent psychiatry</a:t>
            </a:r>
            <a:r>
              <a:rPr lang="en-US" dirty="0">
                <a:cs typeface="Times New Roman" pitchFamily="18" charset="0"/>
              </a:rPr>
              <a:t>, 30: 16‑21.</a:t>
            </a:r>
            <a:endParaRPr lang="en-US" dirty="0">
              <a:latin typeface="Courier New" pitchFamily="49" charset="0"/>
              <a:cs typeface="Courier New" pitchFamily="49" charset="0"/>
            </a:endParaRPr>
          </a:p>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42E54A-7BAA-42EA-B84D-CAFCE50720A4}" type="slidenum">
              <a:rPr lang="en-US"/>
              <a:pPr/>
              <a:t>59</a:t>
            </a:fld>
            <a:endParaRPr lang="en-US" dirty="0"/>
          </a:p>
        </p:txBody>
      </p:sp>
      <p:sp>
        <p:nvSpPr>
          <p:cNvPr id="271362" name="Rectangle 2"/>
          <p:cNvSpPr>
            <a:spLocks noGrp="1" noRot="1" noChangeAspect="1" noChangeArrowheads="1" noTextEdit="1"/>
          </p:cNvSpPr>
          <p:nvPr>
            <p:ph type="sldImg"/>
          </p:nvPr>
        </p:nvSpPr>
        <p:spPr>
          <a:ln/>
        </p:spPr>
      </p:sp>
      <p:sp>
        <p:nvSpPr>
          <p:cNvPr id="271363" name="Rectangle 3"/>
          <p:cNvSpPr>
            <a:spLocks noGrp="1" noChangeArrowheads="1"/>
          </p:cNvSpPr>
          <p:nvPr>
            <p:ph type="body" idx="1"/>
          </p:nvPr>
        </p:nvSpPr>
        <p:spPr/>
        <p:txBody>
          <a:bodyPr/>
          <a:lstStyle/>
          <a:p>
            <a:r>
              <a:rPr lang="en-US" b="1" cap="small" baseline="0" dirty="0">
                <a:cs typeface="Times New Roman" pitchFamily="18" charset="0"/>
              </a:rPr>
              <a:t>moralization of attachment </a:t>
            </a:r>
            <a:r>
              <a:rPr lang="en-US" dirty="0">
                <a:cs typeface="Times New Roman" pitchFamily="18" charset="0"/>
              </a:rPr>
              <a:t>(Stilwell, et al, 1997) </a:t>
            </a:r>
          </a:p>
          <a:p>
            <a:r>
              <a:rPr lang="en-US" u="none" dirty="0">
                <a:cs typeface="Times New Roman" pitchFamily="18" charset="0"/>
              </a:rPr>
              <a:t>In this domain, measure is taken of developmental transitions in young persons’ responses to parental prohibitions and demands based upon how they link feelings of security, empathy and ought-ness to child‑parent and other child‑authority figure relationships.    </a:t>
            </a:r>
            <a:endParaRPr lang="en-US" u="none" dirty="0">
              <a:latin typeface="Courier New" pitchFamily="49" charset="0"/>
              <a:cs typeface="Courier New" pitchFamily="49" charset="0"/>
            </a:endParaRPr>
          </a:p>
          <a:p>
            <a:r>
              <a:rPr lang="en-US" i="0" u="sng" cap="small" baseline="0" dirty="0">
                <a:cs typeface="Times New Roman" pitchFamily="18" charset="0"/>
              </a:rPr>
              <a:t>core concept: the attachment‑empathy‑ought-ness link </a:t>
            </a:r>
          </a:p>
          <a:p>
            <a:r>
              <a:rPr lang="en-US" u="sng" dirty="0">
                <a:cs typeface="Times New Roman" pitchFamily="18" charset="0"/>
              </a:rPr>
              <a:t>In early childhood, a person develops a sense of ought-ness out of their needs for physical and psychological security. As children learn emotional cues as well as identifying those emotions in themselves, they gradually learn that compliance/noncompliance with parental prohibitions and demands is followed by parent pleasure/displeasure.  Mutual pleasure is the desirable state because it satisfies the bedrock value of connectedness. The link is formed. </a:t>
            </a:r>
            <a:endParaRPr lang="en-US" u="sng" dirty="0">
              <a:latin typeface="Courier New" pitchFamily="49" charset="0"/>
              <a:cs typeface="Courier New" pitchFamily="49" charset="0"/>
            </a:endParaRPr>
          </a:p>
          <a:p>
            <a:r>
              <a:rPr lang="en-US" cap="small" baseline="0" dirty="0"/>
              <a:t>Reference</a:t>
            </a:r>
          </a:p>
          <a:p>
            <a:r>
              <a:rPr lang="en-US" dirty="0">
                <a:cs typeface="Times New Roman" pitchFamily="18" charset="0"/>
              </a:rPr>
              <a:t>Stilwell, B., Galvin, M., Kopta, M., Padgett, R., and Holt, J. (1997): Moralization of Attachment: a fourth domain of conscience functioning. </a:t>
            </a:r>
            <a:r>
              <a:rPr lang="en-US" b="1" cap="small" baseline="0" dirty="0">
                <a:cs typeface="Times New Roman" pitchFamily="18" charset="0"/>
              </a:rPr>
              <a:t>journal american academy child and adolescent psychiatry</a:t>
            </a:r>
            <a:r>
              <a:rPr lang="en-US" b="1" dirty="0">
                <a:cs typeface="Times New Roman" pitchFamily="18" charset="0"/>
              </a:rPr>
              <a:t>,</a:t>
            </a:r>
            <a:r>
              <a:rPr lang="en-US" dirty="0">
                <a:cs typeface="Times New Roman" pitchFamily="18" charset="0"/>
              </a:rPr>
              <a:t> 36(8): 1140-1147.</a:t>
            </a:r>
            <a:endParaRPr lang="en-US" dirty="0">
              <a:latin typeface="Courier New" pitchFamily="49" charset="0"/>
              <a:cs typeface="Courier New" pitchFamily="49" charset="0"/>
            </a:endParaRPr>
          </a:p>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8783E7-C57B-4F88-8152-4B0559F77B90}" type="slidenum">
              <a:rPr lang="en-US"/>
              <a:pPr/>
              <a:t>60</a:t>
            </a:fld>
            <a:endParaRPr lang="en-US"/>
          </a:p>
        </p:txBody>
      </p:sp>
      <p:sp>
        <p:nvSpPr>
          <p:cNvPr id="272386" name="Rectangle 2"/>
          <p:cNvSpPr>
            <a:spLocks noGrp="1" noRot="1" noChangeAspect="1" noChangeArrowheads="1" noTextEdit="1"/>
          </p:cNvSpPr>
          <p:nvPr>
            <p:ph type="sldImg"/>
          </p:nvPr>
        </p:nvSpPr>
        <p:spPr>
          <a:ln/>
        </p:spPr>
      </p:sp>
      <p:sp>
        <p:nvSpPr>
          <p:cNvPr id="272387" name="Rectangle 3"/>
          <p:cNvSpPr>
            <a:spLocks noGrp="1" noChangeArrowheads="1"/>
          </p:cNvSpPr>
          <p:nvPr>
            <p:ph type="body" idx="1"/>
          </p:nvPr>
        </p:nvSpPr>
        <p:spPr/>
        <p:txBody>
          <a:bodyPr/>
          <a:lstStyle/>
          <a:p>
            <a:r>
              <a:rPr lang="en-US" b="1" cap="small" baseline="0" dirty="0">
                <a:cs typeface="Times New Roman" pitchFamily="18" charset="0"/>
              </a:rPr>
              <a:t>moral‑emotional responsiveness</a:t>
            </a:r>
            <a:r>
              <a:rPr lang="en-US" cap="small" baseline="0" dirty="0">
                <a:cs typeface="Times New Roman" pitchFamily="18" charset="0"/>
              </a:rPr>
              <a:t>  </a:t>
            </a:r>
            <a:r>
              <a:rPr lang="en-US" dirty="0">
                <a:cs typeface="Times New Roman" pitchFamily="18" charset="0"/>
              </a:rPr>
              <a:t>(Stilwell et al., 1994) </a:t>
            </a:r>
          </a:p>
          <a:p>
            <a:r>
              <a:rPr lang="en-US" u="none" dirty="0">
                <a:cs typeface="Times New Roman" pitchFamily="18" charset="0"/>
              </a:rPr>
              <a:t>In this domain, measure is made of developmental transitions in the way a child uses:</a:t>
            </a:r>
          </a:p>
          <a:p>
            <a:r>
              <a:rPr lang="en-US" u="none" dirty="0">
                <a:cs typeface="Times New Roman" pitchFamily="18" charset="0"/>
              </a:rPr>
              <a:t>1) anxiety and mood to regulate moral behavior and </a:t>
            </a:r>
          </a:p>
          <a:p>
            <a:r>
              <a:rPr lang="en-US" u="none" dirty="0">
                <a:cs typeface="Times New Roman" pitchFamily="18" charset="0"/>
              </a:rPr>
              <a:t>2) processes of reparation and healing after wrongdoing to regain the physiological state normally experienced when feeling like a good person.</a:t>
            </a:r>
            <a:endParaRPr lang="en-US" u="none" dirty="0">
              <a:latin typeface="Courier New" pitchFamily="49" charset="0"/>
              <a:cs typeface="Courier New" pitchFamily="49" charset="0"/>
            </a:endParaRPr>
          </a:p>
          <a:p>
            <a:r>
              <a:rPr lang="en-US" u="sng" cap="small" baseline="0" dirty="0">
                <a:cs typeface="Times New Roman" pitchFamily="18" charset="0"/>
              </a:rPr>
              <a:t>core concept: </a:t>
            </a:r>
            <a:r>
              <a:rPr lang="en-US" u="sng" dirty="0">
                <a:cs typeface="Times New Roman" pitchFamily="18" charset="0"/>
              </a:rPr>
              <a:t>Moral emotional responsiveness is the barometer of the conscience. The barometer is established when the early ought-ness experiences are linked to regulation of emotions and their physiological manifestations. Awareness of an </a:t>
            </a:r>
            <a:r>
              <a:rPr lang="en-US" i="1" u="sng" dirty="0">
                <a:cs typeface="Times New Roman" pitchFamily="18" charset="0"/>
              </a:rPr>
              <a:t>am good‑do good‑feel good</a:t>
            </a:r>
            <a:r>
              <a:rPr lang="en-US" u="sng" dirty="0">
                <a:cs typeface="Times New Roman" pitchFamily="18" charset="0"/>
              </a:rPr>
              <a:t> state  becomes the set point of moral emotional harmony on the barometer. </a:t>
            </a:r>
            <a:endParaRPr lang="en-US" u="sng" dirty="0">
              <a:latin typeface="Courier New" pitchFamily="49" charset="0"/>
              <a:cs typeface="Courier New"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cap="small" baseline="0" dirty="0"/>
              <a:t>Reference:</a:t>
            </a:r>
          </a:p>
          <a:p>
            <a:r>
              <a:rPr lang="en-US" dirty="0">
                <a:cs typeface="Times New Roman" pitchFamily="18" charset="0"/>
              </a:rPr>
              <a:t>Stilwell, B., Galvin, M., Kopta, S.M. &amp; Norton, J.A. (1994): Moral‑ emotional responsiveness: two domains of conscience functioning. </a:t>
            </a:r>
            <a:r>
              <a:rPr lang="en-US" b="1" cap="small" baseline="0" dirty="0">
                <a:cs typeface="Times New Roman" pitchFamily="18" charset="0"/>
              </a:rPr>
              <a:t>journal american academy child and adolescent psychiatry</a:t>
            </a:r>
            <a:r>
              <a:rPr lang="en-US" dirty="0">
                <a:cs typeface="Times New Roman" pitchFamily="18" charset="0"/>
              </a:rPr>
              <a:t>, 33, 1: 130‑139.</a:t>
            </a:r>
            <a:endParaRPr lang="en-US" dirty="0">
              <a:latin typeface="Courier New" pitchFamily="49" charset="0"/>
              <a:cs typeface="Courier New" pitchFamily="49" charset="0"/>
            </a:endParaRPr>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a:t>This key concept becomes important in the context of obtaining secondary historical data from aggregated referral information to complete </a:t>
            </a:r>
            <a:r>
              <a:rPr lang="en-US" i="1" u="sng" dirty="0"/>
              <a:t>the history of present illness </a:t>
            </a:r>
            <a:r>
              <a:rPr lang="en-US" u="sng" dirty="0"/>
              <a:t>and </a:t>
            </a:r>
            <a:r>
              <a:rPr lang="en-US" i="1" u="sng" dirty="0"/>
              <a:t>past psychiatric history</a:t>
            </a:r>
            <a:r>
              <a:rPr lang="en-US" u="sng" dirty="0"/>
              <a:t> or in integrating new data obtained from psychological or psychoeducational testing into a </a:t>
            </a:r>
            <a:r>
              <a:rPr lang="en-US" i="1" u="sng" dirty="0"/>
              <a:t>treatment review </a:t>
            </a:r>
            <a:r>
              <a:rPr lang="en-US" u="sng" dirty="0"/>
              <a:t>or </a:t>
            </a:r>
            <a:r>
              <a:rPr lang="en-US" i="1" u="sng" dirty="0"/>
              <a:t>final summary</a:t>
            </a:r>
            <a:r>
              <a:rPr lang="en-US" u="sng" dirty="0"/>
              <a:t>. </a:t>
            </a:r>
          </a:p>
        </p:txBody>
      </p:sp>
      <p:sp>
        <p:nvSpPr>
          <p:cNvPr id="4" name="Slide Number Placeholder 3"/>
          <p:cNvSpPr>
            <a:spLocks noGrp="1"/>
          </p:cNvSpPr>
          <p:nvPr>
            <p:ph type="sldNum" sz="quarter" idx="10"/>
          </p:nvPr>
        </p:nvSpPr>
        <p:spPr/>
        <p:txBody>
          <a:bodyPr/>
          <a:lstStyle/>
          <a:p>
            <a:fld id="{1CBE18C8-0055-42EB-8DDA-C9520311B071}" type="slidenum">
              <a:rPr lang="en-US" smtClean="0"/>
              <a:pPr/>
              <a:t>6</a:t>
            </a:fld>
            <a:endParaRPr lang="en-US"/>
          </a:p>
        </p:txBody>
      </p:sp>
    </p:spTree>
    <p:extLst>
      <p:ext uri="{BB962C8B-B14F-4D97-AF65-F5344CB8AC3E}">
        <p14:creationId xmlns:p14="http://schemas.microsoft.com/office/powerpoint/2010/main" val="74121826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8AC945-DFFC-429A-B947-C33B16132364}" type="slidenum">
              <a:rPr lang="en-US"/>
              <a:pPr/>
              <a:t>61</a:t>
            </a:fld>
            <a:endParaRPr lang="en-US" dirty="0"/>
          </a:p>
        </p:txBody>
      </p:sp>
      <p:sp>
        <p:nvSpPr>
          <p:cNvPr id="273410" name="Rectangle 2"/>
          <p:cNvSpPr>
            <a:spLocks noGrp="1" noRot="1" noChangeAspect="1" noChangeArrowheads="1" noTextEdit="1"/>
          </p:cNvSpPr>
          <p:nvPr>
            <p:ph type="sldImg"/>
          </p:nvPr>
        </p:nvSpPr>
        <p:spPr>
          <a:ln/>
        </p:spPr>
      </p:sp>
      <p:sp>
        <p:nvSpPr>
          <p:cNvPr id="273411" name="Rectangle 3"/>
          <p:cNvSpPr>
            <a:spLocks noGrp="1" noChangeArrowheads="1"/>
          </p:cNvSpPr>
          <p:nvPr>
            <p:ph type="body" idx="1"/>
          </p:nvPr>
        </p:nvSpPr>
        <p:spPr/>
        <p:txBody>
          <a:bodyPr/>
          <a:lstStyle/>
          <a:p>
            <a:r>
              <a:rPr lang="en-US" b="1" cap="small" baseline="0" dirty="0">
                <a:cs typeface="Times New Roman" pitchFamily="18" charset="0"/>
              </a:rPr>
              <a:t>moral valuation </a:t>
            </a:r>
            <a:r>
              <a:rPr lang="en-US" dirty="0">
                <a:cs typeface="Times New Roman" pitchFamily="18" charset="0"/>
              </a:rPr>
              <a:t>(Stilwell, et al., 1996) </a:t>
            </a:r>
          </a:p>
          <a:p>
            <a:r>
              <a:rPr lang="en-US" u="none" dirty="0">
                <a:cs typeface="Times New Roman" pitchFamily="18" charset="0"/>
              </a:rPr>
              <a:t>In this domain, measure is made of developmental changes in the way a person justifies compliance or non‑compliance with rules of conscience based on both reasoning and psychological defenses. This domain has three sub-domains based on how the person categorizes rules of conscience as: </a:t>
            </a:r>
            <a:r>
              <a:rPr lang="en-US" i="1" u="none" dirty="0">
                <a:cs typeface="Times New Roman" pitchFamily="18" charset="0"/>
              </a:rPr>
              <a:t>authority‑derived</a:t>
            </a:r>
            <a:r>
              <a:rPr lang="en-US" u="none" dirty="0">
                <a:cs typeface="Times New Roman" pitchFamily="18" charset="0"/>
              </a:rPr>
              <a:t>, s</a:t>
            </a:r>
            <a:r>
              <a:rPr lang="en-US" i="1" u="none" dirty="0">
                <a:cs typeface="Times New Roman" pitchFamily="18" charset="0"/>
              </a:rPr>
              <a:t>elf‑derived</a:t>
            </a:r>
            <a:r>
              <a:rPr lang="en-US" u="none" dirty="0">
                <a:cs typeface="Times New Roman" pitchFamily="18" charset="0"/>
              </a:rPr>
              <a:t> and </a:t>
            </a:r>
            <a:r>
              <a:rPr lang="en-US" i="1" u="none" dirty="0">
                <a:cs typeface="Times New Roman" pitchFamily="18" charset="0"/>
              </a:rPr>
              <a:t>peer‑derived</a:t>
            </a:r>
            <a:r>
              <a:rPr lang="en-US" u="none" dirty="0">
                <a:cs typeface="Times New Roman" pitchFamily="18" charset="0"/>
              </a:rPr>
              <a:t>. </a:t>
            </a:r>
            <a:endParaRPr lang="en-US" u="none" dirty="0">
              <a:latin typeface="Courier New" pitchFamily="49" charset="0"/>
              <a:cs typeface="Courier New" pitchFamily="49" charset="0"/>
            </a:endParaRPr>
          </a:p>
          <a:p>
            <a:r>
              <a:rPr lang="en-US" u="sng" cap="small" baseline="0" dirty="0">
                <a:cs typeface="Times New Roman" pitchFamily="18" charset="0"/>
              </a:rPr>
              <a:t>core concept: </a:t>
            </a:r>
            <a:r>
              <a:rPr lang="en-US" u="sng" dirty="0">
                <a:cs typeface="Times New Roman" pitchFamily="18" charset="0"/>
              </a:rPr>
              <a:t>Basic psychological needs constitute bedrock values. The child learns that she ought to behave in certain ways for these bedrock values to be met. As the brain matures, learned ought-ness/behaviors become rules which in time, generalize to abstract values (e.g. trust, loyalty, justice, caring, tolerance). </a:t>
            </a:r>
            <a:r>
              <a:rPr lang="en-US" i="1" u="sng" dirty="0">
                <a:cs typeface="Times New Roman" pitchFamily="18" charset="0"/>
              </a:rPr>
              <a:t>The Valuation Triangle</a:t>
            </a:r>
            <a:r>
              <a:rPr lang="en-US" u="sng" dirty="0">
                <a:cs typeface="Times New Roman" pitchFamily="18" charset="0"/>
              </a:rPr>
              <a:t> resonates with dynamic interactions among authority, peer and self moral mandates.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cap="small" baseline="0" dirty="0"/>
              <a:t>Reference:</a:t>
            </a:r>
          </a:p>
          <a:p>
            <a:r>
              <a:rPr lang="en-US" dirty="0">
                <a:cs typeface="Times New Roman" pitchFamily="18" charset="0"/>
              </a:rPr>
              <a:t>Stilwell, B., Galvin, M., Kopta, S., and Padjett, R. (1996): Moral valuation: a third domain of conscience functioning. </a:t>
            </a:r>
            <a:r>
              <a:rPr lang="en-US" b="1" cap="small" baseline="0" dirty="0">
                <a:cs typeface="Times New Roman" pitchFamily="18" charset="0"/>
              </a:rPr>
              <a:t>journal american academy child and adolescent psychiatry</a:t>
            </a:r>
            <a:r>
              <a:rPr lang="en-US" b="1" dirty="0">
                <a:cs typeface="Times New Roman" pitchFamily="18" charset="0"/>
              </a:rPr>
              <a:t>, </a:t>
            </a:r>
            <a:r>
              <a:rPr lang="en-US" dirty="0">
                <a:cs typeface="Times New Roman" pitchFamily="18" charset="0"/>
              </a:rPr>
              <a:t>35, 2: 230‑239.</a:t>
            </a:r>
            <a:endParaRPr lang="en-US" dirty="0">
              <a:latin typeface="Courier New" pitchFamily="49" charset="0"/>
              <a:cs typeface="Courier New" pitchFamily="49" charset="0"/>
            </a:endParaRPr>
          </a:p>
          <a:p>
            <a:endParaRPr lang="en-US" dirty="0">
              <a:latin typeface="Courier New" pitchFamily="49" charset="0"/>
              <a:cs typeface="Courier New" pitchFamily="49" charset="0"/>
            </a:endParaRPr>
          </a:p>
          <a:p>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34BACA-2358-4E0B-A845-88F9E609742A}" type="slidenum">
              <a:rPr lang="en-US"/>
              <a:pPr/>
              <a:t>62</a:t>
            </a:fld>
            <a:endParaRPr lang="en-US"/>
          </a:p>
        </p:txBody>
      </p:sp>
      <p:sp>
        <p:nvSpPr>
          <p:cNvPr id="274434" name="Rectangle 2"/>
          <p:cNvSpPr>
            <a:spLocks noGrp="1" noRot="1" noChangeAspect="1" noChangeArrowheads="1" noTextEdit="1"/>
          </p:cNvSpPr>
          <p:nvPr>
            <p:ph type="sldImg"/>
          </p:nvPr>
        </p:nvSpPr>
        <p:spPr>
          <a:ln/>
        </p:spPr>
      </p:sp>
      <p:sp>
        <p:nvSpPr>
          <p:cNvPr id="274435" name="Rectangle 3"/>
          <p:cNvSpPr>
            <a:spLocks noGrp="1" noChangeArrowheads="1"/>
          </p:cNvSpPr>
          <p:nvPr>
            <p:ph type="body" idx="1"/>
          </p:nvPr>
        </p:nvSpPr>
        <p:spPr/>
        <p:txBody>
          <a:bodyPr/>
          <a:lstStyle/>
          <a:p>
            <a:r>
              <a:rPr lang="en-US" b="1" cap="small" baseline="0" dirty="0">
                <a:cs typeface="Times New Roman" pitchFamily="18" charset="0"/>
              </a:rPr>
              <a:t>moral volition </a:t>
            </a:r>
            <a:r>
              <a:rPr lang="en-US" dirty="0">
                <a:cs typeface="Times New Roman" pitchFamily="18" charset="0"/>
              </a:rPr>
              <a:t>(Stilwell et al, 1998) </a:t>
            </a:r>
          </a:p>
          <a:p>
            <a:r>
              <a:rPr lang="en-US" u="none" dirty="0">
                <a:cs typeface="Times New Roman" pitchFamily="18" charset="0"/>
              </a:rPr>
              <a:t>In this domain measure is taken of developmental transitions in how young persons use their sense of autonomy in responding to and redefining rules of conscience.</a:t>
            </a:r>
            <a:endParaRPr lang="en-US" u="none" dirty="0">
              <a:latin typeface="Courier New" pitchFamily="49" charset="0"/>
              <a:cs typeface="Courier New" pitchFamily="49" charset="0"/>
            </a:endParaRPr>
          </a:p>
          <a:p>
            <a:r>
              <a:rPr lang="en-US" u="sng" cap="small" baseline="0" dirty="0">
                <a:cs typeface="Times New Roman" pitchFamily="18" charset="0"/>
              </a:rPr>
              <a:t>core concept: </a:t>
            </a:r>
            <a:r>
              <a:rPr lang="en-US" u="sng" cap="none" baseline="0" dirty="0">
                <a:cs typeface="Times New Roman" pitchFamily="18" charset="0"/>
              </a:rPr>
              <a:t>a</a:t>
            </a:r>
            <a:r>
              <a:rPr lang="en-US" u="sng" dirty="0">
                <a:cs typeface="Times New Roman" pitchFamily="18" charset="0"/>
              </a:rPr>
              <a:t>utonomy and will allow a child to value being and doing as an individual. Autonomy and will become moralized as moral volition. Young persons gradually learns to make increasingly sophisticated judgment‑derived choices about what they believe to be right or good. They combine what they have learned from others with their own moral intuitions, reasoning, defenses and risk‑taking. Hard choices and courage are closely coordinated.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cap="small" baseline="0" dirty="0"/>
              <a:t>Reference:</a:t>
            </a:r>
          </a:p>
          <a:p>
            <a:r>
              <a:rPr lang="en-US" dirty="0">
                <a:cs typeface="Times New Roman" pitchFamily="18" charset="0"/>
              </a:rPr>
              <a:t>Stilwell, B., Galvin, M., Kopta, M., and Padgett, R. (1998): Moral volition: the fifth and final domain leading to an integrated theory of conscience understanding.</a:t>
            </a:r>
            <a:r>
              <a:rPr lang="en-US" b="1" dirty="0">
                <a:cs typeface="Times New Roman" pitchFamily="18" charset="0"/>
              </a:rPr>
              <a:t> </a:t>
            </a:r>
            <a:r>
              <a:rPr lang="en-US" b="1" cap="small" baseline="0" dirty="0">
                <a:cs typeface="Times New Roman" pitchFamily="18" charset="0"/>
              </a:rPr>
              <a:t>journal american academy child and adolescent psychiatry</a:t>
            </a:r>
            <a:r>
              <a:rPr lang="en-US" b="1" dirty="0">
                <a:cs typeface="Times New Roman" pitchFamily="18" charset="0"/>
              </a:rPr>
              <a:t>,</a:t>
            </a:r>
            <a:endParaRPr lang="en-US" dirty="0">
              <a:latin typeface="Courier New" pitchFamily="49" charset="0"/>
              <a:cs typeface="Courier New" pitchFamily="49" charset="0"/>
            </a:endParaRPr>
          </a:p>
          <a:p>
            <a:r>
              <a:rPr lang="en-US" dirty="0">
                <a:cs typeface="Times New Roman" pitchFamily="18" charset="0"/>
              </a:rPr>
              <a:t>37 (2): 202-210.</a:t>
            </a:r>
            <a:endParaRPr lang="en-US" dirty="0">
              <a:latin typeface="Courier New" pitchFamily="49" charset="0"/>
              <a:cs typeface="Courier New" pitchFamily="49" charset="0"/>
            </a:endParaRPr>
          </a:p>
          <a:p>
            <a:endParaRPr lang="en-US" dirty="0">
              <a:latin typeface="Courier New" pitchFamily="49" charset="0"/>
              <a:cs typeface="Courier New" pitchFamily="49" charset="0"/>
            </a:endParaRPr>
          </a:p>
          <a:p>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58CA5A-76D1-433F-87E0-0A1C07A01DB2}" type="slidenum">
              <a:rPr lang="en-US"/>
              <a:pPr/>
              <a:t>63</a:t>
            </a:fld>
            <a:endParaRPr lang="en-US"/>
          </a:p>
        </p:txBody>
      </p:sp>
      <p:sp>
        <p:nvSpPr>
          <p:cNvPr id="266242" name="Rectangle 1026"/>
          <p:cNvSpPr>
            <a:spLocks noGrp="1" noRot="1" noChangeAspect="1" noChangeArrowheads="1" noTextEdit="1"/>
          </p:cNvSpPr>
          <p:nvPr>
            <p:ph type="sldImg"/>
          </p:nvPr>
        </p:nvSpPr>
        <p:spPr>
          <a:ln/>
        </p:spPr>
      </p:sp>
      <p:sp>
        <p:nvSpPr>
          <p:cNvPr id="266243" name="Rectangle 1027"/>
          <p:cNvSpPr>
            <a:spLocks noGrp="1" noChangeArrowheads="1"/>
          </p:cNvSpPr>
          <p:nvPr>
            <p:ph type="body" idx="1"/>
          </p:nvPr>
        </p:nvSpPr>
        <p:spPr/>
        <p:txBody>
          <a:bodyPr/>
          <a:lstStyle/>
          <a:p>
            <a:r>
              <a:rPr lang="en-US" b="0" dirty="0"/>
              <a:t>Frontispiece for Stages</a:t>
            </a:r>
          </a:p>
          <a:p>
            <a:r>
              <a:rPr lang="en-US" b="0" dirty="0"/>
              <a:t>By Sandra Laramore Ferraro (1947-2015)</a:t>
            </a:r>
          </a:p>
          <a:p>
            <a:endParaRPr lang="en-US" b="0" dirty="0"/>
          </a:p>
          <a:p>
            <a:r>
              <a:rPr lang="en-US" b="0" u="sng" dirty="0"/>
              <a:t>These are the rungs of the ladder in our conscience theory</a:t>
            </a:r>
            <a:r>
              <a:rPr lang="en-US" b="0" dirty="0"/>
              <a:t>. </a:t>
            </a: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36A7F4-8137-4091-963F-94E282D695F2}" type="slidenum">
              <a:rPr lang="en-US"/>
              <a:pPr/>
              <a:t>64</a:t>
            </a:fld>
            <a:endParaRPr lang="en-US"/>
          </a:p>
        </p:txBody>
      </p:sp>
      <p:sp>
        <p:nvSpPr>
          <p:cNvPr id="335874" name="Rectangle 2"/>
          <p:cNvSpPr>
            <a:spLocks noGrp="1" noRot="1" noChangeAspect="1" noChangeArrowheads="1" noTextEdit="1"/>
          </p:cNvSpPr>
          <p:nvPr>
            <p:ph type="sldImg"/>
          </p:nvPr>
        </p:nvSpPr>
        <p:spPr>
          <a:ln/>
        </p:spPr>
      </p:sp>
      <p:sp>
        <p:nvSpPr>
          <p:cNvPr id="335875" name="Rectangle 3"/>
          <p:cNvSpPr>
            <a:spLocks noGrp="1" noChangeArrowheads="1"/>
          </p:cNvSpPr>
          <p:nvPr>
            <p:ph type="body" idx="1"/>
          </p:nvPr>
        </p:nvSpPr>
        <p:spPr/>
        <p:txBody>
          <a:bodyPr/>
          <a:lstStyle/>
          <a:p>
            <a:pPr marL="228600" indent="-228600"/>
            <a:r>
              <a:rPr lang="en-US" u="sng" dirty="0"/>
              <a:t>This young child knew he was being good ‘when the teacher didn’t tell me to sit down.’</a:t>
            </a:r>
          </a:p>
          <a:p>
            <a:pPr marL="228600" indent="-228600"/>
            <a:r>
              <a:rPr lang="en-US" u="sng" baseline="0" dirty="0"/>
              <a:t> </a:t>
            </a:r>
            <a:r>
              <a:rPr lang="en-US" u="sng" dirty="0"/>
              <a:t>In this drawing, he shows what happened while riding bikes with his cousin. The hill was straight down, his cousin</a:t>
            </a:r>
          </a:p>
          <a:p>
            <a:pPr marL="228600" indent="-228600"/>
            <a:r>
              <a:rPr lang="en-US" u="sng" dirty="0"/>
              <a:t>told him to stop but he didn’t, and when he got toward the bottom he had to drag his feet in the mud. His cousin </a:t>
            </a:r>
          </a:p>
          <a:p>
            <a:pPr marL="228600" indent="-228600"/>
            <a:r>
              <a:rPr lang="en-US" u="sng" dirty="0"/>
              <a:t>told him that was bad and he would never ride bikes with him again.</a:t>
            </a:r>
          </a:p>
          <a:p>
            <a:pPr marL="228600" indent="-228600"/>
            <a:endParaRPr lang="en-US" u="sng" dirty="0"/>
          </a:p>
          <a:p>
            <a:pPr marL="228600" marR="0" lvl="0" indent="-22860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latin typeface="+mn-lt"/>
                <a:ea typeface="+mn-ea"/>
                <a:cs typeface="+mn-cs"/>
              </a:rPr>
              <a:t>ADDITIONAL NOTES</a:t>
            </a:r>
          </a:p>
          <a:p>
            <a:pPr marL="228600" indent="-228600"/>
            <a:endParaRPr lang="en-US" u="sng" dirty="0"/>
          </a:p>
          <a:p>
            <a:pPr marL="228600" indent="-228600"/>
            <a:r>
              <a:rPr lang="en-US" dirty="0">
                <a:cs typeface="Times New Roman" pitchFamily="18" charset="0"/>
              </a:rPr>
              <a:t>• </a:t>
            </a:r>
            <a:r>
              <a:rPr lang="en-US" dirty="0"/>
              <a:t>The picture also describes another bike adventure with his cousin who told him to pull over.  He didn’t and ‘flipped </a:t>
            </a:r>
          </a:p>
          <a:p>
            <a:pPr marL="228600" indent="-228600"/>
            <a:r>
              <a:rPr lang="en-US" dirty="0"/>
              <a:t>over the handlebars.’</a:t>
            </a:r>
          </a:p>
          <a:p>
            <a:pPr marL="228600" indent="-228600"/>
            <a:r>
              <a:rPr lang="en-US" dirty="0">
                <a:cs typeface="Times New Roman" pitchFamily="18" charset="0"/>
              </a:rPr>
              <a:t>• Modal age Six and under.</a:t>
            </a:r>
          </a:p>
          <a:p>
            <a:pPr marL="228600" indent="-228600"/>
            <a:r>
              <a:rPr lang="en-US" dirty="0">
                <a:cs typeface="Times New Roman" pitchFamily="18" charset="0"/>
              </a:rPr>
              <a:t>• Characteristics</a:t>
            </a:r>
          </a:p>
          <a:p>
            <a:pPr marL="228600" indent="-228600"/>
            <a:r>
              <a:rPr lang="en-US" dirty="0">
                <a:cs typeface="Times New Roman" pitchFamily="18" charset="0"/>
              </a:rPr>
              <a:t>	Specific:</a:t>
            </a:r>
          </a:p>
          <a:p>
            <a:pPr marL="685800" lvl="1" indent="-228600">
              <a:buFontTx/>
              <a:buAutoNum type="arabicParenR"/>
            </a:pPr>
            <a:r>
              <a:rPr lang="en-US" dirty="0">
                <a:cs typeface="Times New Roman" pitchFamily="18" charset="0"/>
              </a:rPr>
              <a:t>The child labels her own behavior good or bad.</a:t>
            </a:r>
          </a:p>
          <a:p>
            <a:pPr marL="685800" lvl="1" indent="-228600">
              <a:buFontTx/>
              <a:buAutoNum type="arabicParenR"/>
            </a:pPr>
            <a:r>
              <a:rPr lang="en-US" dirty="0"/>
              <a:t>Knowledge for the labeling is ascribed to authority outside the self.</a:t>
            </a:r>
          </a:p>
          <a:p>
            <a:pPr marL="228600" indent="-228600"/>
            <a:r>
              <a:rPr lang="en-US" dirty="0">
                <a:cs typeface="Times New Roman" pitchFamily="18" charset="0"/>
              </a:rPr>
              <a:t>	General: </a:t>
            </a:r>
          </a:p>
          <a:p>
            <a:pPr marL="228600" indent="-228600"/>
            <a:r>
              <a:rPr lang="en-US" dirty="0">
                <a:cs typeface="Times New Roman" pitchFamily="18" charset="0"/>
              </a:rPr>
              <a:t>	Conscience resides ‘outside’ the child, in parents, teachers, other adults or older children.</a:t>
            </a:r>
          </a:p>
          <a:p>
            <a:pPr marL="228600" marR="0" lvl="0" indent="-228600" algn="l" defTabSz="914400" rtl="0" eaLnBrk="1" fontAlgn="auto" latinLnBrk="0" hangingPunct="1">
              <a:lnSpc>
                <a:spcPct val="100000"/>
              </a:lnSpc>
              <a:spcBef>
                <a:spcPts val="0"/>
              </a:spcBef>
              <a:spcAft>
                <a:spcPts val="0"/>
              </a:spcAft>
              <a:buClrTx/>
              <a:buSzTx/>
              <a:buFontTx/>
              <a:buNone/>
              <a:tabLst/>
              <a:defRPr/>
            </a:pPr>
            <a:r>
              <a:rPr lang="en-US" cap="small" baseline="0" dirty="0">
                <a:cs typeface="Times New Roman" pitchFamily="18" charset="0"/>
              </a:rPr>
              <a:t>Reference: </a:t>
            </a:r>
            <a:r>
              <a:rPr lang="en-US" dirty="0">
                <a:cs typeface="Times New Roman" pitchFamily="18" charset="0"/>
              </a:rPr>
              <a:t> An image from the Archives</a:t>
            </a:r>
            <a:r>
              <a:rPr lang="en-US" baseline="0" dirty="0">
                <a:cs typeface="Times New Roman" pitchFamily="18" charset="0"/>
              </a:rPr>
              <a:t> of the </a:t>
            </a:r>
            <a:r>
              <a:rPr lang="en-US" b="1" baseline="0" dirty="0">
                <a:cs typeface="Times New Roman" pitchFamily="18" charset="0"/>
              </a:rPr>
              <a:t>Indiana University Conscience Project.</a:t>
            </a:r>
          </a:p>
          <a:p>
            <a:pPr marL="228600" indent="-228600"/>
            <a:endParaRPr lang="en-US" dirty="0">
              <a:cs typeface="Times New Roman" pitchFamily="18"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21DF6B-E6C8-456A-A525-BC4EEA3C2D1C}" type="slidenum">
              <a:rPr lang="en-US"/>
              <a:pPr/>
              <a:t>65</a:t>
            </a:fld>
            <a:endParaRPr lang="en-US"/>
          </a:p>
        </p:txBody>
      </p:sp>
      <p:sp>
        <p:nvSpPr>
          <p:cNvPr id="439298" name="Rectangle 1026"/>
          <p:cNvSpPr>
            <a:spLocks noGrp="1" noRot="1" noChangeAspect="1" noChangeArrowheads="1" noTextEdit="1"/>
          </p:cNvSpPr>
          <p:nvPr>
            <p:ph type="sldImg"/>
          </p:nvPr>
        </p:nvSpPr>
        <p:spPr>
          <a:ln/>
        </p:spPr>
      </p:sp>
      <p:sp>
        <p:nvSpPr>
          <p:cNvPr id="439299" name="Rectangle 1027"/>
          <p:cNvSpPr>
            <a:spLocks noGrp="1" noChangeArrowheads="1"/>
          </p:cNvSpPr>
          <p:nvPr>
            <p:ph type="body" idx="1"/>
          </p:nvPr>
        </p:nvSpPr>
        <p:spPr/>
        <p:txBody>
          <a:bodyPr/>
          <a:lstStyle/>
          <a:p>
            <a:pPr marL="228600" indent="-228600"/>
            <a:r>
              <a:rPr lang="en-US" u="sng" dirty="0">
                <a:cs typeface="Times New Roman" pitchFamily="18" charset="0"/>
              </a:rPr>
              <a:t>• Modal age: Seven</a:t>
            </a:r>
          </a:p>
          <a:p>
            <a:pPr marL="228600" indent="-228600"/>
            <a:r>
              <a:rPr lang="en-US" u="sng" dirty="0">
                <a:cs typeface="Times New Roman" pitchFamily="18" charset="0"/>
              </a:rPr>
              <a:t>• Characteristics</a:t>
            </a:r>
          </a:p>
          <a:p>
            <a:pPr marL="228600" indent="-228600"/>
            <a:r>
              <a:rPr lang="en-US" u="none" dirty="0">
                <a:cs typeface="Times New Roman" pitchFamily="18" charset="0"/>
              </a:rPr>
              <a:t>	</a:t>
            </a:r>
            <a:r>
              <a:rPr lang="en-US" u="sng" dirty="0">
                <a:cs typeface="Times New Roman" pitchFamily="18" charset="0"/>
              </a:rPr>
              <a:t>Specific:</a:t>
            </a:r>
          </a:p>
          <a:p>
            <a:pPr marL="685800" lvl="1" indent="-228600">
              <a:buFontTx/>
              <a:buAutoNum type="arabicParenR"/>
            </a:pPr>
            <a:r>
              <a:rPr lang="en-US" u="sng" dirty="0">
                <a:cs typeface="Times New Roman" pitchFamily="18" charset="0"/>
              </a:rPr>
              <a:t>Behavioral experiences are morally labeled.</a:t>
            </a:r>
          </a:p>
          <a:p>
            <a:pPr marL="685800" lvl="1" indent="-228600">
              <a:buFontTx/>
              <a:buAutoNum type="arabicParenR"/>
            </a:pPr>
            <a:r>
              <a:rPr lang="en-US" u="sng" dirty="0">
                <a:cs typeface="Times New Roman" pitchFamily="18" charset="0"/>
              </a:rPr>
              <a:t>The child has stored rules about moral behavior based on cognitive-behavioral or affective-behavioral experiences.  </a:t>
            </a:r>
            <a:endParaRPr lang="en-US" u="sng" dirty="0"/>
          </a:p>
          <a:p>
            <a:pPr marL="228600" indent="-228600"/>
            <a:r>
              <a:rPr lang="en-US" u="none" dirty="0">
                <a:cs typeface="Times New Roman" pitchFamily="18" charset="0"/>
              </a:rPr>
              <a:t>	</a:t>
            </a:r>
            <a:r>
              <a:rPr lang="en-US" u="sng" dirty="0">
                <a:cs typeface="Times New Roman" pitchFamily="18" charset="0"/>
              </a:rPr>
              <a:t>General: </a:t>
            </a:r>
          </a:p>
          <a:p>
            <a:pPr marL="228600" indent="-228600"/>
            <a:r>
              <a:rPr lang="en-US" u="none" dirty="0">
                <a:cs typeface="Times New Roman" pitchFamily="18" charset="0"/>
              </a:rPr>
              <a:t>	</a:t>
            </a:r>
            <a:r>
              <a:rPr lang="en-US" u="sng" dirty="0">
                <a:cs typeface="Times New Roman" pitchFamily="18" charset="0"/>
              </a:rPr>
              <a:t>A particular body site stores rules for easy retrieval.</a:t>
            </a:r>
          </a:p>
          <a:p>
            <a:pPr marL="228600" marR="0" lvl="0" indent="-228600" algn="l" defTabSz="914400" rtl="0" eaLnBrk="1" fontAlgn="auto" latinLnBrk="0" hangingPunct="1">
              <a:lnSpc>
                <a:spcPct val="100000"/>
              </a:lnSpc>
              <a:spcBef>
                <a:spcPts val="0"/>
              </a:spcBef>
              <a:spcAft>
                <a:spcPts val="0"/>
              </a:spcAft>
              <a:buClrTx/>
              <a:buSzTx/>
              <a:buFontTx/>
              <a:buNone/>
              <a:tabLst/>
              <a:defRPr/>
            </a:pPr>
            <a:r>
              <a:rPr lang="en-US" cap="small" baseline="0" dirty="0">
                <a:cs typeface="Times New Roman" pitchFamily="18" charset="0"/>
              </a:rPr>
              <a:t>Reference: </a:t>
            </a:r>
            <a:r>
              <a:rPr lang="en-US" dirty="0">
                <a:cs typeface="Times New Roman" pitchFamily="18" charset="0"/>
              </a:rPr>
              <a:t> An image from the Archives</a:t>
            </a:r>
            <a:r>
              <a:rPr lang="en-US" baseline="0" dirty="0">
                <a:cs typeface="Times New Roman" pitchFamily="18" charset="0"/>
              </a:rPr>
              <a:t> of the </a:t>
            </a:r>
            <a:r>
              <a:rPr lang="en-US" b="1" baseline="0" dirty="0">
                <a:cs typeface="Times New Roman" pitchFamily="18" charset="0"/>
              </a:rPr>
              <a:t>Indiana University Conscience Project.</a:t>
            </a:r>
          </a:p>
          <a:p>
            <a:pPr marL="228600" indent="-228600"/>
            <a:endParaRPr lang="en-US" dirty="0">
              <a:cs typeface="Times New Roman" pitchFamily="18" charset="0"/>
            </a:endParaRPr>
          </a:p>
          <a:p>
            <a:pPr marL="228600" indent="-228600"/>
            <a:endParaRPr lang="en-US" dirty="0">
              <a:cs typeface="Times New Roman" pitchFamily="18"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9F192C-854D-4698-AD78-3872CADCC609}" type="slidenum">
              <a:rPr lang="en-US"/>
              <a:pPr/>
              <a:t>66</a:t>
            </a:fld>
            <a:endParaRPr lang="en-US"/>
          </a:p>
        </p:txBody>
      </p:sp>
      <p:sp>
        <p:nvSpPr>
          <p:cNvPr id="338946" name="Rectangle 2"/>
          <p:cNvSpPr>
            <a:spLocks noGrp="1" noRot="1" noChangeAspect="1" noChangeArrowheads="1" noTextEdit="1"/>
          </p:cNvSpPr>
          <p:nvPr>
            <p:ph type="sldImg"/>
          </p:nvPr>
        </p:nvSpPr>
        <p:spPr>
          <a:ln/>
        </p:spPr>
      </p:sp>
      <p:sp>
        <p:nvSpPr>
          <p:cNvPr id="338947" name="Rectangle 3"/>
          <p:cNvSpPr>
            <a:spLocks noGrp="1" noChangeArrowheads="1"/>
          </p:cNvSpPr>
          <p:nvPr>
            <p:ph type="body" idx="1"/>
          </p:nvPr>
        </p:nvSpPr>
        <p:spPr/>
        <p:txBody>
          <a:bodyPr/>
          <a:lstStyle/>
          <a:p>
            <a:r>
              <a:rPr lang="en-US" dirty="0">
                <a:cs typeface="Times New Roman" pitchFamily="18" charset="0"/>
              </a:rPr>
              <a:t>• </a:t>
            </a:r>
            <a:r>
              <a:rPr lang="en-US" u="sng" dirty="0"/>
              <a:t>This boy defines his conscience as a thing inside his brain that tells him what to do - what’s right and wrong. It is being ‘aware of the outer layer of your soul.’</a:t>
            </a:r>
          </a:p>
          <a:p>
            <a:r>
              <a:rPr lang="en-US" u="none" dirty="0">
                <a:cs typeface="Times New Roman" pitchFamily="18" charset="0"/>
              </a:rPr>
              <a:t>• </a:t>
            </a:r>
            <a:r>
              <a:rPr lang="en-US" u="sng" dirty="0"/>
              <a:t>But in describing his drawing he says that there is no mouth, no voice – he doesn’t hear anything. Unconsciously he asks the back part of the brain, like a reflex, like ‘checking first with the boss.’</a:t>
            </a:r>
          </a:p>
          <a:p>
            <a:r>
              <a:rPr lang="en-US" u="none" dirty="0">
                <a:cs typeface="Times New Roman" pitchFamily="18" charset="0"/>
              </a:rPr>
              <a:t>• </a:t>
            </a:r>
            <a:r>
              <a:rPr lang="en-US" u="sng" dirty="0"/>
              <a:t>This is “Blob,” an abstract shape to reflect his abstract thinking. The eyes watch over him and make him think.</a:t>
            </a:r>
          </a:p>
          <a:p>
            <a:endParaRPr lang="en-US" dirty="0"/>
          </a:p>
          <a:p>
            <a:r>
              <a:rPr lang="en-US" dirty="0"/>
              <a:t>ADDITIONAL NOTES:</a:t>
            </a:r>
          </a:p>
          <a:p>
            <a:endParaRPr lang="en-US" dirty="0"/>
          </a:p>
          <a:p>
            <a:r>
              <a:rPr lang="en-US" u="none" dirty="0">
                <a:cs typeface="Times New Roman" pitchFamily="18" charset="0"/>
              </a:rPr>
              <a:t>• </a:t>
            </a:r>
            <a:r>
              <a:rPr lang="en-US" dirty="0"/>
              <a:t>Modal age: Twelve</a:t>
            </a:r>
          </a:p>
          <a:p>
            <a:r>
              <a:rPr lang="en-US" u="none" dirty="0">
                <a:cs typeface="Times New Roman" pitchFamily="18" charset="0"/>
              </a:rPr>
              <a:t>• </a:t>
            </a:r>
            <a:r>
              <a:rPr lang="en-US" dirty="0"/>
              <a:t>Characteristics</a:t>
            </a:r>
          </a:p>
          <a:p>
            <a:r>
              <a:rPr lang="en-US" dirty="0"/>
              <a:t>	Specific:</a:t>
            </a:r>
          </a:p>
          <a:p>
            <a:r>
              <a:rPr lang="en-US" dirty="0"/>
              <a:t>	   1) Morally labeled behavioral experiences.</a:t>
            </a:r>
          </a:p>
          <a:p>
            <a:r>
              <a:rPr lang="en-US" dirty="0"/>
              <a:t>	   2) External authority is still the ultimate source of moral knowledge.</a:t>
            </a:r>
          </a:p>
          <a:p>
            <a:r>
              <a:rPr lang="en-US" dirty="0"/>
              <a:t>	   3) Evidence of conjoined affective/cognitive derivatives from moral experience.</a:t>
            </a:r>
          </a:p>
          <a:p>
            <a:r>
              <a:rPr lang="en-US" dirty="0"/>
              <a:t>	   4) Affective/cognitive derivatives are projected onto an internal personification.</a:t>
            </a:r>
          </a:p>
          <a:p>
            <a:r>
              <a:rPr lang="en-US" dirty="0"/>
              <a:t>	   5) The conscience is taking on a life of its own within the self.</a:t>
            </a:r>
          </a:p>
          <a:p>
            <a:r>
              <a:rPr lang="en-US" dirty="0"/>
              <a:t>	General: </a:t>
            </a:r>
          </a:p>
          <a:p>
            <a:r>
              <a:rPr lang="en-US" dirty="0"/>
              <a:t>	Interchangeable use of terms for feeling and thinking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cap="small" baseline="0" dirty="0">
                <a:cs typeface="Times New Roman" pitchFamily="18" charset="0"/>
              </a:rPr>
              <a:t>Reference: </a:t>
            </a:r>
            <a:r>
              <a:rPr lang="en-US" dirty="0">
                <a:cs typeface="Times New Roman" pitchFamily="18" charset="0"/>
              </a:rPr>
              <a:t> An image from the Archives</a:t>
            </a:r>
            <a:r>
              <a:rPr lang="en-US" baseline="0" dirty="0">
                <a:cs typeface="Times New Roman" pitchFamily="18" charset="0"/>
              </a:rPr>
              <a:t> of the </a:t>
            </a:r>
            <a:r>
              <a:rPr lang="en-US" b="1" baseline="0" dirty="0">
                <a:cs typeface="Times New Roman" pitchFamily="18" charset="0"/>
              </a:rPr>
              <a:t>Indiana University Conscience Project.</a:t>
            </a:r>
          </a:p>
          <a:p>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D0F1E8-F9E4-408B-927E-E0DE7C9B6A33}" type="slidenum">
              <a:rPr lang="en-US"/>
              <a:pPr/>
              <a:t>67</a:t>
            </a:fld>
            <a:endParaRPr lang="en-US"/>
          </a:p>
        </p:txBody>
      </p:sp>
      <p:sp>
        <p:nvSpPr>
          <p:cNvPr id="340994" name="Rectangle 2"/>
          <p:cNvSpPr>
            <a:spLocks noGrp="1" noRot="1" noChangeAspect="1" noChangeArrowheads="1" noTextEdit="1"/>
          </p:cNvSpPr>
          <p:nvPr>
            <p:ph type="sldImg"/>
          </p:nvPr>
        </p:nvSpPr>
        <p:spPr>
          <a:ln/>
        </p:spPr>
      </p:sp>
      <p:sp>
        <p:nvSpPr>
          <p:cNvPr id="340995" name="Rectangle 3"/>
          <p:cNvSpPr>
            <a:spLocks noGrp="1" noChangeArrowheads="1"/>
          </p:cNvSpPr>
          <p:nvPr>
            <p:ph type="body" idx="1"/>
          </p:nvPr>
        </p:nvSpPr>
        <p:spPr/>
        <p:txBody>
          <a:bodyPr/>
          <a:lstStyle/>
          <a:p>
            <a:r>
              <a:rPr lang="en-US" dirty="0">
                <a:cs typeface="Times New Roman" pitchFamily="18" charset="0"/>
              </a:rPr>
              <a:t>• </a:t>
            </a:r>
            <a:r>
              <a:rPr lang="en-US" u="sng" dirty="0"/>
              <a:t>This 15 year old male tells us that he first heard about conscience on Donahue and Oprah, talk shows of his time. He thinks his conscience consists of  his </a:t>
            </a:r>
            <a:r>
              <a:rPr lang="en-US" u="sng" baseline="0" dirty="0"/>
              <a:t> </a:t>
            </a:r>
            <a:r>
              <a:rPr lang="en-US" u="sng" dirty="0"/>
              <a:t>thoughts and the questions he thinks of.</a:t>
            </a:r>
          </a:p>
          <a:p>
            <a:r>
              <a:rPr lang="en-US" u="sng" dirty="0">
                <a:cs typeface="Times New Roman" pitchFamily="18" charset="0"/>
              </a:rPr>
              <a:t>• </a:t>
            </a:r>
            <a:r>
              <a:rPr lang="en-US" u="sng" dirty="0"/>
              <a:t>His drawing represents his thoughts and questions – he says he doesn’t ‘mix stuff up with my thoughts’ – he just thinks about things and ‘it’ makes decisions.</a:t>
            </a:r>
          </a:p>
          <a:p>
            <a:r>
              <a:rPr lang="en-US" u="sng" dirty="0">
                <a:cs typeface="Times New Roman" pitchFamily="18" charset="0"/>
              </a:rPr>
              <a:t>• </a:t>
            </a:r>
            <a:r>
              <a:rPr lang="en-US" u="sng" dirty="0"/>
              <a:t>Things are jumbled up inside and it all comes out at once.</a:t>
            </a:r>
          </a:p>
          <a:p>
            <a:r>
              <a:rPr lang="en-US" dirty="0"/>
              <a:t>(Look closely – there are multiple images embedded within the squiggle lines…)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ADDITIONAL NOTES:</a:t>
            </a:r>
          </a:p>
          <a:p>
            <a:endParaRPr lang="en-US" dirty="0"/>
          </a:p>
          <a:p>
            <a:pPr marL="228600" indent="-228600"/>
            <a:r>
              <a:rPr lang="en-US" u="none" dirty="0">
                <a:cs typeface="Times New Roman" pitchFamily="18" charset="0"/>
              </a:rPr>
              <a:t>• </a:t>
            </a:r>
            <a:r>
              <a:rPr lang="en-US" dirty="0">
                <a:cs typeface="Times New Roman" pitchFamily="18" charset="0"/>
              </a:rPr>
              <a:t>Modal age: Fifteen</a:t>
            </a:r>
          </a:p>
          <a:p>
            <a:pPr marL="228600" indent="-228600"/>
            <a:r>
              <a:rPr lang="en-US" u="none" dirty="0">
                <a:cs typeface="Times New Roman" pitchFamily="18" charset="0"/>
              </a:rPr>
              <a:t>• Characteristics</a:t>
            </a:r>
          </a:p>
          <a:p>
            <a:pPr marL="228600" indent="-228600"/>
            <a:r>
              <a:rPr lang="en-US" u="none" dirty="0">
                <a:cs typeface="Times New Roman" pitchFamily="18" charset="0"/>
              </a:rPr>
              <a:t>	</a:t>
            </a:r>
            <a:r>
              <a:rPr lang="en-US" dirty="0">
                <a:cs typeface="Times New Roman" pitchFamily="18" charset="0"/>
              </a:rPr>
              <a:t>Specific:</a:t>
            </a:r>
          </a:p>
          <a:p>
            <a:pPr marL="685800" lvl="1" indent="-228600">
              <a:buFontTx/>
              <a:buAutoNum type="arabicParenR"/>
            </a:pPr>
            <a:r>
              <a:rPr lang="en-US" dirty="0">
                <a:cs typeface="Times New Roman" pitchFamily="18" charset="0"/>
              </a:rPr>
              <a:t> Morally labeled behavioral experiences.</a:t>
            </a:r>
          </a:p>
          <a:p>
            <a:pPr marL="685800" lvl="1" indent="-228600">
              <a:buFontTx/>
              <a:buAutoNum type="arabicParenR"/>
            </a:pPr>
            <a:r>
              <a:rPr lang="en-US" dirty="0"/>
              <a:t> Cognitive and affective derivatives handled simultaneously.</a:t>
            </a:r>
          </a:p>
          <a:p>
            <a:pPr marL="685800" lvl="1" indent="-228600">
              <a:buFontTx/>
              <a:buAutoNum type="arabicParenR"/>
            </a:pPr>
            <a:r>
              <a:rPr lang="en-US" dirty="0"/>
              <a:t> Confusion about the ultimate source of moral knowledge.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Times New Roman" pitchFamily="18" charset="0"/>
              </a:rPr>
              <a:t>      General: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cs typeface="Times New Roman" pitchFamily="18" charset="0"/>
              </a:rPr>
              <a:t>     ‘Confusion’ ‘ Turmoil’  and ‘Indecision’ are useful descriptors.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cap="small" baseline="0" dirty="0">
                <a:cs typeface="Times New Roman" pitchFamily="18" charset="0"/>
              </a:rPr>
              <a:t>Reference: </a:t>
            </a:r>
            <a:r>
              <a:rPr lang="en-US" dirty="0">
                <a:cs typeface="Times New Roman" pitchFamily="18" charset="0"/>
              </a:rPr>
              <a:t> An image from the Archives</a:t>
            </a:r>
            <a:r>
              <a:rPr lang="en-US" baseline="0" dirty="0">
                <a:cs typeface="Times New Roman" pitchFamily="18" charset="0"/>
              </a:rPr>
              <a:t> of the </a:t>
            </a:r>
            <a:r>
              <a:rPr lang="en-US" b="1" baseline="0" dirty="0">
                <a:cs typeface="Times New Roman" pitchFamily="18" charset="0"/>
              </a:rPr>
              <a:t>Indiana University Conscience Project.</a:t>
            </a:r>
          </a:p>
          <a:p>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3D1295-56AF-414D-AB5D-9CA943E7236B}" type="slidenum">
              <a:rPr lang="en-US"/>
              <a:pPr/>
              <a:t>68</a:t>
            </a:fld>
            <a:endParaRPr lang="en-US"/>
          </a:p>
        </p:txBody>
      </p:sp>
      <p:sp>
        <p:nvSpPr>
          <p:cNvPr id="343042" name="Rectangle 2"/>
          <p:cNvSpPr>
            <a:spLocks noGrp="1" noRot="1" noChangeAspect="1" noChangeArrowheads="1" noTextEdit="1"/>
          </p:cNvSpPr>
          <p:nvPr>
            <p:ph type="sldImg"/>
          </p:nvPr>
        </p:nvSpPr>
        <p:spPr>
          <a:ln/>
        </p:spPr>
      </p:sp>
      <p:sp>
        <p:nvSpPr>
          <p:cNvPr id="343043" name="Rectangle 3"/>
          <p:cNvSpPr>
            <a:spLocks noGrp="1" noChangeArrowheads="1"/>
          </p:cNvSpPr>
          <p:nvPr>
            <p:ph type="body" idx="1"/>
          </p:nvPr>
        </p:nvSpPr>
        <p:spPr/>
        <p:txBody>
          <a:bodyPr/>
          <a:lstStyle/>
          <a:p>
            <a:r>
              <a:rPr lang="en-US" dirty="0">
                <a:cs typeface="Times New Roman" pitchFamily="18" charset="0"/>
              </a:rPr>
              <a:t>• </a:t>
            </a:r>
            <a:r>
              <a:rPr lang="en-US" u="sng" dirty="0"/>
              <a:t>This young artist represents his conscience as an angel-type figure.  He says, “Angels are supposed to be short round little guys with wings.”  His angel has devil horns, as well as a crooked halo to show a mix of good and bad. He has a   </a:t>
            </a:r>
          </a:p>
          <a:p>
            <a:r>
              <a:rPr lang="en-US" u="none" dirty="0"/>
              <a:t>   </a:t>
            </a:r>
            <a:r>
              <a:rPr lang="en-US" u="sng" dirty="0"/>
              <a:t>crooked tail, ‘to show neutral.’</a:t>
            </a:r>
          </a:p>
          <a:p>
            <a:r>
              <a:rPr lang="en-US" u="none" dirty="0">
                <a:cs typeface="Times New Roman" pitchFamily="18" charset="0"/>
              </a:rPr>
              <a:t>• </a:t>
            </a:r>
            <a:r>
              <a:rPr lang="en-US" u="sng" dirty="0"/>
              <a:t>He has a harp – to show good – with a broken string to show the mix of good and bad.</a:t>
            </a:r>
          </a:p>
          <a:p>
            <a:endParaRPr lang="en-US" u="sng" dirty="0"/>
          </a:p>
          <a:p>
            <a:r>
              <a:rPr lang="en-US" u="none" dirty="0"/>
              <a:t>ADDITIONAL NOTES </a:t>
            </a:r>
          </a:p>
          <a:p>
            <a:endParaRPr lang="en-US" u="none" dirty="0"/>
          </a:p>
          <a:p>
            <a:r>
              <a:rPr lang="en-US" dirty="0">
                <a:cs typeface="Times New Roman" pitchFamily="18" charset="0"/>
              </a:rPr>
              <a:t>• </a:t>
            </a:r>
            <a:r>
              <a:rPr lang="en-US" dirty="0"/>
              <a:t>The example he gave of his own conscience at work – he goes hunting which makes him feel badly, especially when he actually shoots something. He makes it harder on himself by using only bows, not guns.</a:t>
            </a:r>
          </a:p>
          <a:p>
            <a:endParaRPr lang="en-US" dirty="0"/>
          </a:p>
          <a:p>
            <a:pPr marL="228600" indent="-228600"/>
            <a:r>
              <a:rPr lang="en-US" dirty="0">
                <a:cs typeface="Times New Roman" pitchFamily="18" charset="0"/>
              </a:rPr>
              <a:t>• Modal age: Seventeen</a:t>
            </a:r>
          </a:p>
          <a:p>
            <a:pPr marL="228600" indent="-228600"/>
            <a:r>
              <a:rPr lang="en-US" u="none" dirty="0">
                <a:cs typeface="Times New Roman" pitchFamily="18" charset="0"/>
              </a:rPr>
              <a:t>• </a:t>
            </a:r>
            <a:r>
              <a:rPr lang="en-US" dirty="0">
                <a:cs typeface="Times New Roman" pitchFamily="18" charset="0"/>
              </a:rPr>
              <a:t>Characteristics: </a:t>
            </a:r>
          </a:p>
          <a:p>
            <a:pPr marL="228600" indent="-228600"/>
            <a:r>
              <a:rPr lang="en-US" dirty="0">
                <a:cs typeface="Times New Roman" pitchFamily="18" charset="0"/>
              </a:rPr>
              <a:t>	Specific: </a:t>
            </a:r>
          </a:p>
          <a:p>
            <a:pPr marL="685800" lvl="1" indent="-228600">
              <a:buFontTx/>
              <a:buAutoNum type="arabicParenR"/>
            </a:pPr>
            <a:r>
              <a:rPr lang="en-US" dirty="0">
                <a:cs typeface="Times New Roman" pitchFamily="18" charset="0"/>
              </a:rPr>
              <a:t> Morally labeled behavioral experiences.</a:t>
            </a:r>
          </a:p>
          <a:p>
            <a:pPr marL="685800" lvl="1" indent="-228600">
              <a:buFontTx/>
              <a:buAutoNum type="arabicParenR"/>
            </a:pPr>
            <a:r>
              <a:rPr lang="en-US" dirty="0">
                <a:cs typeface="Times New Roman" pitchFamily="18" charset="0"/>
              </a:rPr>
              <a:t> Authorship of moral knowledge is multiple and ultimately self chosen.</a:t>
            </a:r>
          </a:p>
          <a:p>
            <a:pPr marL="685800" lvl="1" indent="-228600">
              <a:buFontTx/>
              <a:buAutoNum type="arabicParenR"/>
            </a:pPr>
            <a:r>
              <a:rPr lang="en-US" dirty="0">
                <a:cs typeface="Times New Roman" pitchFamily="18" charset="0"/>
              </a:rPr>
              <a:t> Affective and cognitive derivatives are well integrated.</a:t>
            </a:r>
          </a:p>
          <a:p>
            <a:pPr marL="685800" lvl="1" indent="-228600">
              <a:buFontTx/>
              <a:buAutoNum type="arabicParenR"/>
            </a:pPr>
            <a:r>
              <a:rPr lang="en-US" dirty="0">
                <a:cs typeface="Times New Roman" pitchFamily="18" charset="0"/>
              </a:rPr>
              <a:t> Tolerance for ‘gray areas’ of behavior in self and others.</a:t>
            </a:r>
          </a:p>
          <a:p>
            <a:pPr marL="685800" lvl="1" indent="-228600">
              <a:buFontTx/>
              <a:buAutoNum type="arabicParenR"/>
            </a:pPr>
            <a:r>
              <a:rPr lang="en-US" dirty="0">
                <a:cs typeface="Times New Roman" pitchFamily="18" charset="0"/>
              </a:rPr>
              <a:t> Goodness may exist within bad and badness within good.</a:t>
            </a:r>
          </a:p>
          <a:p>
            <a:pPr marL="228600" indent="-228600"/>
            <a:r>
              <a:rPr lang="en-US" dirty="0">
                <a:cs typeface="Times New Roman" pitchFamily="18" charset="0"/>
              </a:rPr>
              <a:t>	General: </a:t>
            </a:r>
          </a:p>
          <a:p>
            <a:pPr marL="228600" indent="-228600"/>
            <a:r>
              <a:rPr lang="en-US" dirty="0">
                <a:cs typeface="Times New Roman" pitchFamily="18" charset="0"/>
              </a:rPr>
              <a:t>	‘Flexibility’ and ‘Tolerance’ are useful descriptors.</a:t>
            </a:r>
          </a:p>
          <a:p>
            <a:pPr marL="228600" marR="0" lvl="0" indent="-228600" algn="l" defTabSz="914400" rtl="0" eaLnBrk="1" fontAlgn="auto" latinLnBrk="0" hangingPunct="1">
              <a:lnSpc>
                <a:spcPct val="100000"/>
              </a:lnSpc>
              <a:spcBef>
                <a:spcPts val="0"/>
              </a:spcBef>
              <a:spcAft>
                <a:spcPts val="0"/>
              </a:spcAft>
              <a:buClrTx/>
              <a:buSzTx/>
              <a:buFontTx/>
              <a:buNone/>
              <a:tabLst/>
              <a:defRPr/>
            </a:pPr>
            <a:r>
              <a:rPr lang="en-US" cap="small" baseline="0" dirty="0">
                <a:cs typeface="Times New Roman" pitchFamily="18" charset="0"/>
              </a:rPr>
              <a:t>Reference: </a:t>
            </a:r>
            <a:r>
              <a:rPr lang="en-US" dirty="0">
                <a:cs typeface="Times New Roman" pitchFamily="18" charset="0"/>
              </a:rPr>
              <a:t> An image from the Archives</a:t>
            </a:r>
            <a:r>
              <a:rPr lang="en-US" baseline="0" dirty="0">
                <a:cs typeface="Times New Roman" pitchFamily="18" charset="0"/>
              </a:rPr>
              <a:t> of the </a:t>
            </a:r>
            <a:r>
              <a:rPr lang="en-US" b="1" baseline="0" dirty="0">
                <a:cs typeface="Times New Roman" pitchFamily="18" charset="0"/>
              </a:rPr>
              <a:t>Indiana University Conscience Project.</a:t>
            </a:r>
          </a:p>
          <a:p>
            <a:pPr marL="228600" indent="-228600"/>
            <a:endParaRPr lang="en-US" dirty="0"/>
          </a:p>
          <a:p>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cap="small" baseline="0" dirty="0"/>
              <a:t>Reference:</a:t>
            </a:r>
          </a:p>
          <a:p>
            <a:r>
              <a:rPr lang="en-US" sz="1200" dirty="0"/>
              <a:t>Galvin M, et al (1997): </a:t>
            </a:r>
            <a:r>
              <a:rPr lang="en-US" sz="1200" i="1" dirty="0"/>
              <a:t>Maltreatment, conscience functioning and dopamine beta hydroxylase in emotionally disturbed boys.</a:t>
            </a:r>
          </a:p>
          <a:p>
            <a:r>
              <a:rPr lang="en-US" sz="1200" b="1" cap="small" baseline="0" dirty="0"/>
              <a:t>child abuse and neglect, the international journal</a:t>
            </a:r>
            <a:r>
              <a:rPr lang="en-US" sz="1200" dirty="0"/>
              <a:t>. 21(1): 83-92.</a:t>
            </a:r>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70</a:t>
            </a:fld>
            <a:endParaRPr lang="en-US"/>
          </a:p>
        </p:txBody>
      </p:sp>
    </p:spTree>
    <p:extLst>
      <p:ext uri="{BB962C8B-B14F-4D97-AF65-F5344CB8AC3E}">
        <p14:creationId xmlns:p14="http://schemas.microsoft.com/office/powerpoint/2010/main" val="138707174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cap="small" baseline="0" dirty="0"/>
              <a:t>Reference:</a:t>
            </a:r>
          </a:p>
          <a:p>
            <a:r>
              <a:rPr lang="en-US" sz="1200" dirty="0"/>
              <a:t>Galvin M, et al (1997): </a:t>
            </a:r>
            <a:r>
              <a:rPr lang="en-US" sz="1200" i="1" dirty="0"/>
              <a:t>Maltreatment, conscience functioning and dopamine beta hydroxylase in emotionally disturbed boys.</a:t>
            </a:r>
          </a:p>
          <a:p>
            <a:r>
              <a:rPr lang="en-US" sz="1200" b="1" cap="small" baseline="0" dirty="0"/>
              <a:t>child abuse and neglect, the international journal</a:t>
            </a:r>
            <a:r>
              <a:rPr lang="en-US" sz="1200" dirty="0"/>
              <a:t>. 21(1): 83-92.</a:t>
            </a:r>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71</a:t>
            </a:fld>
            <a:endParaRPr lang="en-US"/>
          </a:p>
        </p:txBody>
      </p:sp>
    </p:spTree>
    <p:extLst>
      <p:ext uri="{BB962C8B-B14F-4D97-AF65-F5344CB8AC3E}">
        <p14:creationId xmlns:p14="http://schemas.microsoft.com/office/powerpoint/2010/main" val="23078458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Conscience in Adversity Data Collection </a:t>
            </a:r>
            <a:r>
              <a:rPr lang="en-US" sz="1200" dirty="0"/>
              <a:t>(CIA): Case PRC017 (age deleted for heuristic purposes)</a:t>
            </a:r>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7</a:t>
            </a:fld>
            <a:endParaRPr lang="en-US"/>
          </a:p>
        </p:txBody>
      </p:sp>
    </p:spTree>
    <p:extLst>
      <p:ext uri="{BB962C8B-B14F-4D97-AF65-F5344CB8AC3E}">
        <p14:creationId xmlns:p14="http://schemas.microsoft.com/office/powerpoint/2010/main" val="280866206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u="sng" kern="1200" baseline="0" dirty="0">
                <a:solidFill>
                  <a:schemeClr val="tx1"/>
                </a:solidFill>
                <a:latin typeface="+mn-lt"/>
                <a:ea typeface="+mn-ea"/>
                <a:cs typeface="+mn-cs"/>
              </a:rPr>
              <a:t>The 15 year old boy who rendered this image of his conscience probably never heard of Princeton mathematician Albert Tucker’s </a:t>
            </a:r>
            <a:r>
              <a:rPr lang="en-US" sz="1200" u="sng" kern="1200" cap="small" baseline="0" dirty="0">
                <a:solidFill>
                  <a:schemeClr val="tx1"/>
                </a:solidFill>
                <a:latin typeface="+mn-lt"/>
                <a:ea typeface="+mn-ea"/>
                <a:cs typeface="+mn-cs"/>
              </a:rPr>
              <a:t>prisoner’s dilemma</a:t>
            </a:r>
            <a:r>
              <a:rPr lang="en-US" sz="1200" u="sng" kern="1200" baseline="0" dirty="0">
                <a:solidFill>
                  <a:schemeClr val="tx1"/>
                </a:solidFill>
                <a:latin typeface="+mn-lt"/>
                <a:ea typeface="+mn-ea"/>
                <a:cs typeface="+mn-cs"/>
              </a:rPr>
              <a:t>. </a:t>
            </a:r>
          </a:p>
          <a:p>
            <a:pPr>
              <a:buNone/>
            </a:pPr>
            <a:r>
              <a:rPr lang="en-US" sz="1200" u="sng" dirty="0"/>
              <a:t>THERE ARE TWO PRISONERS ACCUSED OF CONSPIRING AGAINST THE STATE. </a:t>
            </a:r>
          </a:p>
          <a:p>
            <a:pPr>
              <a:buNone/>
            </a:pPr>
            <a:r>
              <a:rPr lang="en-US" sz="1200" u="sng" dirty="0"/>
              <a:t>THE JUDGE GIVES EACH TWO ALTERNATIVES: TO CONFESS OR NOT TO CONFESS. </a:t>
            </a:r>
          </a:p>
          <a:p>
            <a:pPr>
              <a:buNone/>
            </a:pPr>
            <a:r>
              <a:rPr lang="en-US" u="sng" dirty="0"/>
              <a:t>IN A PLEA BARGAINING ARRANGEMENT, THE JUDGE OFFERS A DEAL:</a:t>
            </a:r>
          </a:p>
          <a:p>
            <a:pPr>
              <a:buNone/>
            </a:pPr>
            <a:r>
              <a:rPr lang="en-US" sz="1200" u="sng" dirty="0"/>
              <a:t>IF ONE PRISONER CONFESSES AND THE OTHER DOES NOT, THE CONFESSOR WILL BE RELEASED AND THE OTHER WILL GO TO PRISON FOR TEN YEARS. </a:t>
            </a:r>
          </a:p>
          <a:p>
            <a:pPr>
              <a:buNone/>
            </a:pPr>
            <a:r>
              <a:rPr lang="en-US" sz="1200" u="sng" dirty="0"/>
              <a:t>IF BOTH CONFESS, BOTH GO TO PRISON FOR FIVE YEARS. </a:t>
            </a:r>
          </a:p>
          <a:p>
            <a:r>
              <a:rPr lang="en-US" u="sng" dirty="0"/>
              <a:t>IF NEITHER CONFESSES, BOTH GO TO PRISON FOR A YEAR.</a:t>
            </a:r>
          </a:p>
          <a:p>
            <a:r>
              <a:rPr lang="en-US" u="sng" dirty="0">
                <a:cs typeface="Times New Roman" pitchFamily="18" charset="0"/>
              </a:rPr>
              <a:t>It’s not a game to some.</a:t>
            </a:r>
          </a:p>
          <a:p>
            <a:r>
              <a:rPr lang="en-US" u="sng" dirty="0">
                <a:cs typeface="Times New Roman" pitchFamily="18" charset="0"/>
              </a:rPr>
              <a:t>Particularly poignant is how our youth imagines himself between a detention center and a mosque. </a:t>
            </a:r>
          </a:p>
          <a:p>
            <a:r>
              <a:rPr lang="en-US" sz="1200" kern="1200" baseline="0" dirty="0">
                <a:solidFill>
                  <a:schemeClr val="tx1"/>
                </a:solidFill>
                <a:latin typeface="+mn-lt"/>
                <a:ea typeface="+mn-ea"/>
                <a:cs typeface="+mn-cs"/>
              </a:rPr>
              <a:t>REFERENCES: </a:t>
            </a:r>
          </a:p>
          <a:p>
            <a:r>
              <a:rPr lang="en-US" sz="1200" kern="1200" baseline="0" dirty="0">
                <a:solidFill>
                  <a:schemeClr val="tx1"/>
                </a:solidFill>
                <a:latin typeface="+mn-lt"/>
                <a:ea typeface="+mn-ea"/>
                <a:cs typeface="+mn-cs"/>
              </a:rPr>
              <a:t>Attributed to the Princeton mathematician, Albert Tucker in a 1950 lecture on </a:t>
            </a:r>
            <a:r>
              <a:rPr lang="en-US" sz="1200" kern="1200" cap="small" baseline="0" dirty="0">
                <a:solidFill>
                  <a:schemeClr val="tx1"/>
                </a:solidFill>
                <a:latin typeface="+mn-lt"/>
                <a:ea typeface="+mn-ea"/>
                <a:cs typeface="+mn-cs"/>
              </a:rPr>
              <a:t>game theory</a:t>
            </a:r>
            <a:r>
              <a:rPr lang="en-US" sz="1200" kern="1200" baseline="0" dirty="0">
                <a:solidFill>
                  <a:schemeClr val="tx1"/>
                </a:solidFill>
                <a:latin typeface="+mn-lt"/>
                <a:ea typeface="+mn-ea"/>
                <a:cs typeface="+mn-cs"/>
              </a:rPr>
              <a:t>. </a:t>
            </a:r>
          </a:p>
          <a:p>
            <a:r>
              <a:rPr lang="en-US" sz="1200" kern="1200" baseline="0" dirty="0">
                <a:solidFill>
                  <a:schemeClr val="tx1"/>
                </a:solidFill>
                <a:latin typeface="+mn-lt"/>
                <a:ea typeface="+mn-ea"/>
                <a:cs typeface="+mn-cs"/>
              </a:rPr>
              <a:t>The version cited here appears in Kidder (1995).</a:t>
            </a:r>
          </a:p>
          <a:p>
            <a:r>
              <a:rPr lang="en-US" sz="1200" kern="1200" baseline="0" dirty="0">
                <a:solidFill>
                  <a:schemeClr val="tx1"/>
                </a:solidFill>
                <a:latin typeface="+mn-lt"/>
                <a:ea typeface="+mn-ea"/>
                <a:cs typeface="+mn-cs"/>
              </a:rPr>
              <a:t>Kidder, R.M. (1995): </a:t>
            </a:r>
            <a:r>
              <a:rPr lang="en-US" sz="1200" b="1" kern="1200" baseline="0" dirty="0">
                <a:solidFill>
                  <a:schemeClr val="tx1"/>
                </a:solidFill>
                <a:latin typeface="+mn-lt"/>
                <a:ea typeface="+mn-ea"/>
                <a:cs typeface="+mn-cs"/>
              </a:rPr>
              <a:t>HOW GOOD PEOPLE MAKE TOUGH CHOICES</a:t>
            </a:r>
            <a:r>
              <a:rPr lang="en-US" sz="1200" kern="1200" baseline="0" dirty="0">
                <a:solidFill>
                  <a:schemeClr val="tx1"/>
                </a:solidFill>
                <a:latin typeface="+mn-lt"/>
                <a:ea typeface="+mn-ea"/>
                <a:cs typeface="+mn-cs"/>
              </a:rPr>
              <a:t>. William Morrow &amp; Co., New York.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latin typeface="+mn-lt"/>
                <a:ea typeface="+mn-ea"/>
                <a:cs typeface="+mn-cs"/>
              </a:rPr>
              <a:t>An alternative version with references to the literature on game theory appears in Nozick (1981). </a:t>
            </a:r>
          </a:p>
          <a:p>
            <a:r>
              <a:rPr lang="en-US" sz="1200" kern="1200" baseline="0" dirty="0">
                <a:solidFill>
                  <a:schemeClr val="tx1"/>
                </a:solidFill>
                <a:latin typeface="+mn-lt"/>
                <a:ea typeface="+mn-ea"/>
                <a:cs typeface="+mn-cs"/>
              </a:rPr>
              <a:t>Nozick, R.(1981): </a:t>
            </a:r>
            <a:r>
              <a:rPr lang="en-US" sz="1200" b="1" kern="1200" baseline="0" dirty="0">
                <a:solidFill>
                  <a:schemeClr val="tx1"/>
                </a:solidFill>
                <a:latin typeface="+mn-lt"/>
                <a:ea typeface="+mn-ea"/>
                <a:cs typeface="+mn-cs"/>
              </a:rPr>
              <a:t>PHILOSOPHICAL EXPLANATIONS,</a:t>
            </a:r>
            <a:r>
              <a:rPr lang="en-US" sz="1200" kern="1200" baseline="0" dirty="0">
                <a:solidFill>
                  <a:schemeClr val="tx1"/>
                </a:solidFill>
                <a:latin typeface="+mn-lt"/>
                <a:ea typeface="+mn-ea"/>
                <a:cs typeface="+mn-cs"/>
              </a:rPr>
              <a:t> The Belknap Press of Harvard University Press, Cambridge, Mass. </a:t>
            </a:r>
          </a:p>
          <a:p>
            <a:endParaRPr lang="en-US" dirty="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4641E23F-B2C6-40EB-AF10-9841323D3571}" type="slidenum">
              <a:rPr lang="en-US" smtClean="0"/>
              <a:pPr/>
              <a:t>72</a:t>
            </a:fld>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u="sng" kern="1200" dirty="0">
                <a:solidFill>
                  <a:schemeClr val="tx1"/>
                </a:solidFill>
                <a:latin typeface="+mn-lt"/>
                <a:ea typeface="+mn-ea"/>
                <a:cs typeface="+mn-cs"/>
              </a:rPr>
              <a:t>The</a:t>
            </a:r>
            <a:r>
              <a:rPr lang="en-US" sz="900" u="sng" kern="1200" baseline="0" dirty="0">
                <a:solidFill>
                  <a:schemeClr val="tx1"/>
                </a:solidFill>
                <a:latin typeface="+mn-lt"/>
                <a:ea typeface="+mn-ea"/>
                <a:cs typeface="+mn-cs"/>
              </a:rPr>
              <a:t> twelve year old artist who created this image of his conscience probably never heard of Phillipa Foot’s </a:t>
            </a:r>
            <a:r>
              <a:rPr lang="en-US" sz="900" u="sng" kern="1200" cap="small" baseline="0" dirty="0">
                <a:solidFill>
                  <a:schemeClr val="tx1"/>
                </a:solidFill>
                <a:latin typeface="+mn-lt"/>
                <a:ea typeface="+mn-ea"/>
                <a:cs typeface="+mn-cs"/>
              </a:rPr>
              <a:t>trolley dilemma</a:t>
            </a:r>
            <a:r>
              <a:rPr lang="en-US" sz="900" u="sng" kern="1200" baseline="0" dirty="0">
                <a:solidFill>
                  <a:schemeClr val="tx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u="sng" kern="1200" dirty="0">
                <a:solidFill>
                  <a:schemeClr val="tx1"/>
                </a:solidFill>
                <a:latin typeface="+mn-lt"/>
                <a:ea typeface="+mn-ea"/>
                <a:cs typeface="+mn-cs"/>
              </a:rPr>
              <a:t>Our youth readily identified his ‘conscience’ as something that told him when he was behaving in a good way or a bad way. He said it was part of his brain. A bad conscience was related “to hittin’, yellin’, aggravatin’ and antagonizin’” while a good conscience was related to “being happy, sharing and giving and being thankful, showing manners –stuff like that.” He subsequently elaborated that sometimes he had to pick one side or the other and “turn a switch to get back on track.” He seemed aware of rewards and consequences incorporating that notion along with the image of railroad tracks in his conscience drawing. In his depiction, the tracks forked, one was the way of consequences; the other was the way of rewards. On the way to rewards, there were neither rain nor mud puddles as might be encountered on the way to consequences. He perceived himself forced to choose which way. Asked if he could ever switch tracks once chosen, he said “No.” If he had taken the wrong track, he would have to back-up,</a:t>
            </a:r>
            <a:r>
              <a:rPr lang="en-US" sz="1200" u="sng" kern="1200" baseline="0" dirty="0">
                <a:solidFill>
                  <a:schemeClr val="tx1"/>
                </a:solidFill>
                <a:latin typeface="+mn-lt"/>
                <a:ea typeface="+mn-ea"/>
                <a:cs typeface="+mn-cs"/>
              </a:rPr>
              <a:t> </a:t>
            </a:r>
            <a:r>
              <a:rPr lang="en-US" sz="1200" u="sng" kern="1200" dirty="0">
                <a:solidFill>
                  <a:schemeClr val="tx1"/>
                </a:solidFill>
                <a:latin typeface="+mn-lt"/>
                <a:ea typeface="+mn-ea"/>
                <a:cs typeface="+mn-cs"/>
              </a:rPr>
              <a:t>conveying that he would need to rectify matters before proceeding on the right track. </a:t>
            </a:r>
            <a:endParaRPr lang="en-US" sz="1200" cap="small" dirty="0"/>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cap="small" dirty="0"/>
              <a:t>REFERENCE:</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dirty="0"/>
              <a:t>Foot P (1978): The problem of abortion and the doctrine of double effect. In: </a:t>
            </a:r>
            <a:r>
              <a:rPr lang="en-US" sz="1200" b="1" cap="small" baseline="0" dirty="0"/>
              <a:t>virtues and vices</a:t>
            </a:r>
            <a:r>
              <a:rPr lang="en-US" sz="1200" dirty="0"/>
              <a:t>. Oxford: Blackwell.</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dirty="0"/>
              <a:t>ADDITIONAL NOTES</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dirty="0"/>
          </a:p>
          <a:p>
            <a:pPr>
              <a:buNone/>
            </a:pPr>
            <a:r>
              <a:rPr lang="en-US" sz="900" u="none" cap="small" dirty="0"/>
              <a:t>*a runaway trolley is headed for five people who will be killed if it proceeds on its present course.</a:t>
            </a:r>
          </a:p>
          <a:p>
            <a:r>
              <a:rPr lang="en-US" u="none" cap="small" dirty="0"/>
              <a:t>The only way to save these people is to hit a switch that will turn the trolley onto a side track where it will run over and kill one person instead of five. </a:t>
            </a:r>
          </a:p>
          <a:p>
            <a:pPr>
              <a:buFont typeface="Arial" pitchFamily="34" charset="0"/>
              <a:buNone/>
            </a:pPr>
            <a:r>
              <a:rPr lang="en-US" sz="3200" u="none" cap="small" dirty="0"/>
              <a:t>i</a:t>
            </a:r>
            <a:r>
              <a:rPr lang="en-US" sz="1200" u="none" cap="small" dirty="0"/>
              <a:t>s it okay to turn the trolley in order to save the five people at the expense of one?</a:t>
            </a:r>
          </a:p>
          <a:p>
            <a:endParaRPr lang="en-US" cap="small" dirty="0"/>
          </a:p>
        </p:txBody>
      </p:sp>
      <p:sp>
        <p:nvSpPr>
          <p:cNvPr id="4" name="Slide Number Placeholder 3"/>
          <p:cNvSpPr>
            <a:spLocks noGrp="1"/>
          </p:cNvSpPr>
          <p:nvPr>
            <p:ph type="sldNum" sz="quarter" idx="10"/>
          </p:nvPr>
        </p:nvSpPr>
        <p:spPr/>
        <p:txBody>
          <a:bodyPr/>
          <a:lstStyle/>
          <a:p>
            <a:fld id="{4641E23F-B2C6-40EB-AF10-9841323D3571}" type="slidenum">
              <a:rPr lang="en-US" smtClean="0"/>
              <a:pPr/>
              <a:t>73</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sng" strike="noStrike" baseline="0" dirty="0">
                <a:solidFill>
                  <a:srgbClr val="000000"/>
                </a:solidFill>
                <a:latin typeface="Calibri" panose="020F0502020204030204" pitchFamily="34" charset="0"/>
              </a:rPr>
              <a:t>Age 16.</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sng" strike="noStrike" baseline="0" dirty="0">
                <a:solidFill>
                  <a:srgbClr val="000000"/>
                </a:solidFill>
                <a:latin typeface="Calibri" panose="020F0502020204030204" pitchFamily="34" charset="0"/>
              </a:rPr>
              <a:t>In the center of her conscience drawing, our youth depicted a brown mound with black emanations flanked on either side by grass and trees with full green foliage. She said the brown mound represented the way she felt about herself. She inscribed on the mound: “Some bad days.” Above the mound, pink color and blue color were used profusely and intermixed. She captioned that pink represented “some confused days” and blue “some good days.” There was a pond full of “bad fishes” on the periphery around a core of “good fishes.” She said these represented bad and good experiences in her life.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u="sng" strike="noStrike" baseline="0" dirty="0">
              <a:solidFill>
                <a:srgbClr val="000000"/>
              </a:solidFill>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ADDITIONAL NOTES</a:t>
            </a:r>
          </a:p>
          <a:p>
            <a:endParaRPr lang="en-US"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CONSCIENCE CONCEPTUALIZATION (CC): “Yes,” she said she had heard the word ‘conscience’: “It’s a person.” Then she said she wasn’t sure. When the alternative inquiry was posed, she said “Well, my brain.” She elaborated, “I usually know what’s right and wrong but I don’t do it unless I know the consequences; and sometimes I don’t follow the consequences.” She laughed [in a self-derisive way]. MORALIZATION OF ATTACHMENT (MA): The person who she thought cared most about whether she was good or not was her birth mother: “She is there for me. She talks to me about it.” She had only recently re-established contact with her after nearly nine years. “She’s really nice. We have a mother–daughter relationship.” Of her biological father she said: “I would kill him if he comes near me, though I forgive him for most of the things he’s done.” Asked whether or not she thought herself a good person, she said she saw herself as “evil—pure evil: being mean to practically everyone in front of me.” </a:t>
            </a:r>
          </a:p>
          <a:p>
            <a:r>
              <a:rPr lang="en-US" sz="1800" b="0" i="0" u="none" strike="noStrike" baseline="0" dirty="0">
                <a:solidFill>
                  <a:srgbClr val="000000"/>
                </a:solidFill>
                <a:latin typeface="Calibri" panose="020F0502020204030204" pitchFamily="34" charset="0"/>
              </a:rPr>
              <a:t>MORAL EMOTIONAL RESPONSIVENESS (MER): She said she was not aware of any changes in her inner states when she had done something that she thought good or bad, right or wrong. Under the latter conditions she said if no one found her out, she would persist in whatever it was until they did. </a:t>
            </a:r>
          </a:p>
          <a:p>
            <a:r>
              <a:rPr lang="en-US" sz="1800" b="0" i="0" u="none" strike="noStrike" baseline="0" dirty="0">
                <a:solidFill>
                  <a:srgbClr val="000000"/>
                </a:solidFill>
                <a:latin typeface="Calibri" panose="020F0502020204030204" pitchFamily="34" charset="0"/>
              </a:rPr>
              <a:t>MORAL VALUATION (MVAL): Laughing again, she ticked off her ‘values’, which were: “Don’t listen to your parents. Don’t follow the rules.” Earlier in the interview when the context was harm to others, she had said: “I tried to kill my [adoptive] parents. I didn’t like them. I spent lots of time thinking of ways to kill them. I will never do that again.” </a:t>
            </a:r>
          </a:p>
          <a:p>
            <a:r>
              <a:rPr lang="en-US" sz="1800" b="0" i="0" u="none" strike="noStrike" baseline="0" dirty="0">
                <a:solidFill>
                  <a:srgbClr val="000000"/>
                </a:solidFill>
                <a:latin typeface="Calibri" panose="020F0502020204030204" pitchFamily="34" charset="0"/>
              </a:rPr>
              <a:t>•Earlier in the interview when the context was her history of suicidality, she had been able to retrieve some life affirming experiences such as enjoyment of her friendships. However, her strongest ‘because’ for staying alive appeared related to having had a friend who completed suicide by self-strangulation: “That freaked the living crap out of me. That could have been me.” She said she realized how much it hurt other people and determined then not to take her own life. She denied suicide attempts in the last two years since. • [Although psychological testing revealed a predisposition to substance abuse and she thought she had been given cocaine while quite young], she said: “Drugs freak me out. There is a fifty –fifty chance that I would be addicted or die.” </a:t>
            </a:r>
          </a:p>
          <a:p>
            <a:r>
              <a:rPr lang="en-US" sz="1800" b="0" i="0" u="none" strike="noStrike" baseline="0" dirty="0">
                <a:solidFill>
                  <a:srgbClr val="000000"/>
                </a:solidFill>
                <a:latin typeface="Calibri" panose="020F0502020204030204" pitchFamily="34" charset="0"/>
              </a:rPr>
              <a:t>MORAL VOLITION (M VOL): Whatever change that might eventually occur in her self-valuation she did not think it would be deliberately motivated by her but rather, if it occurred, “it would change on its own” or as she worked on problems with her therapist. On the other hand, she said she would like to change from being “pure evil” to being “sometimes evil.” </a:t>
            </a:r>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74</a:t>
            </a:fld>
            <a:endParaRPr lang="en-US"/>
          </a:p>
        </p:txBody>
      </p:sp>
    </p:spTree>
    <p:extLst>
      <p:ext uri="{BB962C8B-B14F-4D97-AF65-F5344CB8AC3E}">
        <p14:creationId xmlns:p14="http://schemas.microsoft.com/office/powerpoint/2010/main" val="234775901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sng" strike="noStrike" baseline="0" dirty="0">
                <a:solidFill>
                  <a:srgbClr val="000000"/>
                </a:solidFill>
                <a:latin typeface="Calibri" panose="020F0502020204030204" pitchFamily="34" charset="0"/>
              </a:rPr>
              <a:t>Age 17 </a:t>
            </a:r>
          </a:p>
          <a:p>
            <a:r>
              <a:rPr lang="en-US" sz="1800" b="0" i="0" u="sng" strike="noStrike" baseline="0" dirty="0">
                <a:solidFill>
                  <a:srgbClr val="000000"/>
                </a:solidFill>
                <a:latin typeface="Calibri" panose="020F0502020204030204" pitchFamily="34" charset="0"/>
              </a:rPr>
              <a:t>CONSCIENCE CONCEPTUALIZATION (CC): She conceptualized conscience as “a little voice you hear in your head. Sometimes it says ‘Go ahead! Do it! You’re not going to get out of here anyway. Sometimes it tells me how nice I am.” </a:t>
            </a:r>
          </a:p>
          <a:p>
            <a:endParaRPr lang="en-US" sz="1800" b="0" i="0" u="sng" strike="noStrike" baseline="0" dirty="0">
              <a:solidFill>
                <a:srgbClr val="000000"/>
              </a:solidFill>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ADDITIONAL NOTES</a:t>
            </a:r>
          </a:p>
          <a:p>
            <a:endParaRPr lang="en-US" sz="1800" b="0" i="0" u="sng"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MORALIZATION OF ATTACHMENT (MA): The earliest memory of doing something good was retrieved from her sixth-grade year in school. She had been running track and her coach praised her. She was not sure what age to assign her earliest memory of doing something bad. However, the memory itself was stealing from a candy store. She declared it was wrong to steal “because you must pay for what you have.” Her parents divorced when our youth was age 4. She said that she and her mother had become close but there was a time when she prayed her mother would die. She conveyed that her mother took a downturn into substance abuse and depression when her mother’s boyfriend died. Her mother had requested our youth be placed when she was unable to handle our youth any longer. Our youth declared: “I don’t really know [my father] that well.” She called him a “workaholic” and added that she did not get on well with her stepmother. </a:t>
            </a:r>
          </a:p>
          <a:p>
            <a:r>
              <a:rPr lang="en-US" sz="1800" b="0" i="0" u="none" strike="noStrike" baseline="0" dirty="0">
                <a:solidFill>
                  <a:srgbClr val="000000"/>
                </a:solidFill>
                <a:latin typeface="Calibri" panose="020F0502020204030204" pitchFamily="34" charset="0"/>
              </a:rPr>
              <a:t>MORAL EMOTIONAL RESPONSIVENESS (MER): When she had done something that she regarded as good but no one else noticed she said: “It is frustrating if people don’t know.” In the event she had done something she deemed bad but the deed was not detected by anyone else, she said she felt “guilt” nonetheless. She was not sure that she could localize the feeling to anywhere in her body but said it was accompanied by “anger followed by depression.” She considered one of her strengths being a forgiving person. She thought in terms of having sinned [examples given further on] and practiced confession before going to sleep. She said she talked to herself and her stuffed animals because she didn’t have friends. An exception was when she was in sixth grade: she became a cheerleader and experienced being popular. She used the term “independent” when she referred to her social isolation. </a:t>
            </a:r>
          </a:p>
          <a:p>
            <a:r>
              <a:rPr lang="en-US" sz="1800" b="0" i="0" u="none" strike="noStrike" baseline="0" dirty="0">
                <a:solidFill>
                  <a:srgbClr val="000000"/>
                </a:solidFill>
                <a:latin typeface="Calibri" panose="020F0502020204030204" pitchFamily="34" charset="0"/>
              </a:rPr>
              <a:t>MORAL VALUATION (M VAL): She stated: “Before I came here, I didn’t have any do’s or don’ts.” Yet she also reported she had been subject to compulsions to do things such as stay up all night and paint. </a:t>
            </a:r>
          </a:p>
          <a:p>
            <a:r>
              <a:rPr lang="en-US" sz="1800" b="0" i="0" u="none" strike="noStrike" baseline="0" dirty="0">
                <a:solidFill>
                  <a:srgbClr val="000000"/>
                </a:solidFill>
                <a:latin typeface="Calibri" panose="020F0502020204030204" pitchFamily="34" charset="0"/>
              </a:rPr>
              <a:t>• She had engaged in self-injurious behavior in the form of burning her skin. She attributed this behavior to her low self-esteem. She had been subject to suicidal ideation since age 13 and had made at least three suicide attempts. </a:t>
            </a:r>
          </a:p>
          <a:p>
            <a:r>
              <a:rPr lang="en-US" sz="1800" b="0" i="0" u="none" strike="noStrike" baseline="0" dirty="0">
                <a:solidFill>
                  <a:srgbClr val="000000"/>
                </a:solidFill>
                <a:latin typeface="Calibri" panose="020F0502020204030204" pitchFamily="34" charset="0"/>
              </a:rPr>
              <a:t>• She had begun smoking tobacco when she was in seventh grade reaching a peak consumption of two packs per day. She reported use of alcohol, favoring beer over other forms, on a daily basis. She had used street drugs among which she mentioned: ‘weed’, ‘crack’ and ‘LSD’ She professed to have become more circumspect about using street drugs: “They sap your motivation.” </a:t>
            </a:r>
          </a:p>
          <a:p>
            <a:r>
              <a:rPr lang="en-US" sz="1800" b="0" i="0" u="none" strike="noStrike" baseline="0" dirty="0">
                <a:solidFill>
                  <a:srgbClr val="000000"/>
                </a:solidFill>
                <a:latin typeface="Calibri" panose="020F0502020204030204" pitchFamily="34" charset="0"/>
              </a:rPr>
              <a:t>• She had become sexually active in the preceding year. She believed, since the onset of sexual activity to which she assented, she had had seven partners. She said she always insisted that her partner wear a condom but she also stated that she had engaged in sexual activities when she was “drunk” and could not [on her own] retrieve memory of the encounters. </a:t>
            </a:r>
            <a:endParaRPr lang="en-US" sz="1800" b="0" i="0" u="none" strike="noStrike" baseline="0" dirty="0">
              <a:latin typeface="Calibri" panose="020F0502020204030204" pitchFamily="34" charset="0"/>
            </a:endParaRPr>
          </a:p>
          <a:p>
            <a:r>
              <a:rPr lang="en-US" sz="1800" b="0" i="0" u="none" strike="noStrike" baseline="0" dirty="0">
                <a:latin typeface="Calibri" panose="020F0502020204030204" pitchFamily="34" charset="0"/>
              </a:rPr>
              <a:t>• “Sins” for her included hurting her mother, others, herself and not visiting her father. She also said, in this context, that she told lies. </a:t>
            </a:r>
          </a:p>
          <a:p>
            <a:r>
              <a:rPr lang="en-US" sz="1800" b="0" i="0" u="none" strike="noStrike" baseline="0" dirty="0">
                <a:latin typeface="Calibri" panose="020F0502020204030204" pitchFamily="34" charset="0"/>
              </a:rPr>
              <a:t>MORAL VOLITION (M VOL): Our youth had declared straightaway that she was in our Residential Treatment Center (RTC): “because I beat my mother, I was out of control and I ran away.” She did not make an explicit reference to changes going on in her conscience. However, her acknowledgements of violating behaviors went well beyond the reason for referral, which indicated only defiance and runaways. Her remark about not having any rules of her own to live by might well be construed to mean that she implicitly assumed her need for authoritative scaffolding in order to mitigate the damages of her personal irresponsibility. </a:t>
            </a:r>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75</a:t>
            </a:fld>
            <a:endParaRPr lang="en-US"/>
          </a:p>
        </p:txBody>
      </p:sp>
    </p:spTree>
    <p:extLst>
      <p:ext uri="{BB962C8B-B14F-4D97-AF65-F5344CB8AC3E}">
        <p14:creationId xmlns:p14="http://schemas.microsoft.com/office/powerpoint/2010/main" val="259224972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0ADFF33-AE62-41E3-B214-54CEB23814A1}"/>
              </a:ext>
            </a:extLst>
          </p:cNvPr>
          <p:cNvSpPr>
            <a:spLocks noGrp="1" noChangeArrowheads="1"/>
          </p:cNvSpPr>
          <p:nvPr>
            <p:ph type="sldNum" sz="quarter" idx="5"/>
          </p:nvPr>
        </p:nvSpPr>
        <p:spPr>
          <a:ln/>
        </p:spPr>
        <p:txBody>
          <a:bodyPr/>
          <a:lstStyle/>
          <a:p>
            <a:fld id="{FAB14331-9205-4DFA-89AC-F4457C1DDF20}" type="slidenum">
              <a:rPr lang="en-US" altLang="en-US"/>
              <a:pPr/>
              <a:t>77</a:t>
            </a:fld>
            <a:endParaRPr lang="en-US" altLang="en-US"/>
          </a:p>
        </p:txBody>
      </p:sp>
      <p:sp>
        <p:nvSpPr>
          <p:cNvPr id="245762" name="Rectangle 2">
            <a:extLst>
              <a:ext uri="{FF2B5EF4-FFF2-40B4-BE49-F238E27FC236}">
                <a16:creationId xmlns:a16="http://schemas.microsoft.com/office/drawing/2014/main" id="{D6F7E0E2-2653-4C3D-89E8-3C5C95AF4354}"/>
              </a:ext>
            </a:extLst>
          </p:cNvPr>
          <p:cNvSpPr>
            <a:spLocks noGrp="1" noRot="1" noChangeAspect="1" noChangeArrowheads="1" noTextEdit="1"/>
          </p:cNvSpPr>
          <p:nvPr>
            <p:ph type="sldImg"/>
          </p:nvPr>
        </p:nvSpPr>
        <p:spPr>
          <a:ln/>
        </p:spPr>
      </p:sp>
      <p:sp>
        <p:nvSpPr>
          <p:cNvPr id="245763" name="Rectangle 3">
            <a:extLst>
              <a:ext uri="{FF2B5EF4-FFF2-40B4-BE49-F238E27FC236}">
                <a16:creationId xmlns:a16="http://schemas.microsoft.com/office/drawing/2014/main" id="{F196A302-338B-4CFA-B8EC-87BDA5FE6CE5}"/>
              </a:ext>
            </a:extLst>
          </p:cNvPr>
          <p:cNvSpPr>
            <a:spLocks noGrp="1" noChangeArrowheads="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On 12/7/88 an earthquake, 6.9 on the Richter Scale, struck northern Armenia. Yerevan the capital, 47 miles from the epicenter sustained mild damage and no significant loss of life</a:t>
            </a:r>
            <a:r>
              <a:rPr lang="en-US" altLang="en-US" u="sng"/>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a:t>Spitak</a:t>
            </a:r>
            <a:r>
              <a:rPr lang="en-US" altLang="en-US" u="sng" dirty="0"/>
              <a:t>, the city nearest the epicenter was almost totally destroyed.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cs typeface="Times New Roman" panose="02020603050405020304" pitchFamily="18" charset="0"/>
              </a:rPr>
              <a:t>On the left: A poor person’s conscience. Colorfully dressed male with patches on his clothing, taking fruit from a tree. Only one branch has fruit; others are brown and barren.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cs typeface="Times New Roman" panose="02020603050405020304" pitchFamily="18" charset="0"/>
              </a:rPr>
              <a:t>We made an assignment of Stage IV.</a:t>
            </a:r>
            <a:endParaRPr lang="en-US" altLang="en-US" u="sng" dirty="0"/>
          </a:p>
          <a:p>
            <a:r>
              <a:rPr lang="en-US" altLang="en-US" u="sng" dirty="0"/>
              <a:t>On the right: Female figure fully enshrouded, sitting in graveyard looking at grave marker. Three graves: One with cross; the other two have symbols.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We made an assignment of Stage III.</a:t>
            </a:r>
          </a:p>
          <a:p>
            <a:endParaRPr lang="en-US" altLang="en-US"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ADDITIONAL NOTES</a:t>
            </a:r>
          </a:p>
          <a:p>
            <a:endParaRPr lang="en-US" altLang="en-US" u="sng" dirty="0"/>
          </a:p>
          <a:p>
            <a:r>
              <a:rPr lang="en-US" altLang="en-US" dirty="0"/>
              <a:t>Those residing in Spitak experienced extreme life-threat, witnessed mutilating injuries and grotesque deaths, heard agonizing screams for help and cries of distress from victims trapped in the rubble during the earthquake and for several days thereafter. Because of pervasive post-earthquake adversities, children took on greater responsibilities, either on their own or at the behest of adults. These included care of siblings, other dependent, disabled and elderly family members, finding wood to burn for cooking and heat, having to sell things on the street to earn extra money for the family. There was diminished parental supervision and guidance. The children were also very likely aware of exploitation by individuals who sold basic necessities at exorbitant prices and lack of accountability for the poor workmanship which contributed to the destruction and loss of life. There was a widespread perception of unfair distribution of food and housing. Being exposed to the complexities of moral decision-making, these children may have had greater opportunity to learn that moral dilemmas are not always readily resolvable based upon a set of inclusive moral rules (Stage II conscience) and that they had to devise their own solutions.</a:t>
            </a:r>
          </a:p>
          <a:p>
            <a:r>
              <a:rPr lang="en-US" altLang="en-US" cap="small" baseline="0" dirty="0"/>
              <a:t>Reference</a:t>
            </a:r>
          </a:p>
          <a:p>
            <a:r>
              <a:rPr lang="en-US" altLang="en-US" dirty="0">
                <a:cs typeface="Times New Roman" panose="02020603050405020304" pitchFamily="18" charset="0"/>
              </a:rPr>
              <a:t>Goenjian, A., Stilwell, B.M., Steinberg, A.M., Fairbanks, L.A., Galvin, M., Karayan, I., Pynoos, R.S. (1999): “Moral development and psychopathological interference in conscience functioning among adolescents after trauma” </a:t>
            </a:r>
            <a:r>
              <a:rPr lang="en-US" altLang="en-US" b="1" cap="small" baseline="0" dirty="0">
                <a:cs typeface="Times New Roman" panose="02020603050405020304" pitchFamily="18" charset="0"/>
              </a:rPr>
              <a:t>journal american</a:t>
            </a:r>
            <a:r>
              <a:rPr lang="en-US" altLang="en-US" u="none" cap="small" baseline="0" dirty="0">
                <a:cs typeface="Times New Roman" panose="02020603050405020304" pitchFamily="18" charset="0"/>
              </a:rPr>
              <a:t> </a:t>
            </a:r>
            <a:r>
              <a:rPr lang="en-US" altLang="en-US" b="1" u="none" cap="small" baseline="0" dirty="0">
                <a:cs typeface="Times New Roman" panose="02020603050405020304" pitchFamily="18" charset="0"/>
              </a:rPr>
              <a:t>a</a:t>
            </a:r>
            <a:r>
              <a:rPr lang="en-US" altLang="en-US" b="1" cap="small" baseline="0" dirty="0">
                <a:cs typeface="Times New Roman" panose="02020603050405020304" pitchFamily="18" charset="0"/>
              </a:rPr>
              <a:t>cademy child &amp; adolescent psychiatry </a:t>
            </a:r>
            <a:r>
              <a:rPr lang="en-US" altLang="en-US" b="0" cap="small" baseline="0" dirty="0">
                <a:cs typeface="Times New Roman" panose="02020603050405020304" pitchFamily="18" charset="0"/>
              </a:rPr>
              <a:t>(JAACAP)</a:t>
            </a:r>
            <a:r>
              <a:rPr lang="en-US" altLang="en-US" b="0" dirty="0">
                <a:cs typeface="Times New Roman" panose="02020603050405020304" pitchFamily="18" charset="0"/>
              </a:rPr>
              <a:t>. </a:t>
            </a:r>
            <a:r>
              <a:rPr lang="en-US" altLang="en-US" dirty="0">
                <a:cs typeface="Times New Roman" panose="02020603050405020304" pitchFamily="18" charset="0"/>
              </a:rPr>
              <a:t>38 (4): 376-384. </a:t>
            </a:r>
            <a:endParaRPr lang="en-US" altLang="en-US" dirty="0">
              <a:latin typeface="Courier New" panose="02070309020205020404" pitchFamily="49" charset="0"/>
              <a:cs typeface="Courier New" panose="02070309020205020404" pitchFamily="49" charset="0"/>
            </a:endParaRPr>
          </a:p>
          <a:p>
            <a:endParaRPr lang="en-US" alt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Goenjian et al. (1999): Moral development and psychopathological interference in conscience functioning among adolescents after trauma. </a:t>
            </a:r>
            <a:r>
              <a:rPr lang="en-US" b="1" cap="small" baseline="0" dirty="0">
                <a:cs typeface="Times New Roman" pitchFamily="18" charset="0"/>
              </a:rPr>
              <a:t>journal american academy child and adolescent psychiatry</a:t>
            </a:r>
            <a:r>
              <a:rPr lang="en-US" sz="1200" dirty="0"/>
              <a:t>, 38(4): 376-384.</a:t>
            </a:r>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78</a:t>
            </a:fld>
            <a:endParaRPr lang="en-US"/>
          </a:p>
        </p:txBody>
      </p:sp>
    </p:spTree>
    <p:extLst>
      <p:ext uri="{BB962C8B-B14F-4D97-AF65-F5344CB8AC3E}">
        <p14:creationId xmlns:p14="http://schemas.microsoft.com/office/powerpoint/2010/main" val="81412189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159355-E5A1-4A1B-B2DA-ECE8DE36C77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0503003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159355-E5A1-4A1B-B2DA-ECE8DE36C77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5284551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baseline="0" dirty="0">
                <a:solidFill>
                  <a:srgbClr val="000000"/>
                </a:solidFill>
                <a:latin typeface="Times New Roman" panose="02020603050405020304" pitchFamily="18" charset="0"/>
              </a:rPr>
              <a:t>Background</a:t>
            </a:r>
            <a:r>
              <a:rPr lang="en-US" sz="1800" b="0" i="0" u="none" strike="noStrike" baseline="0" dirty="0">
                <a:solidFill>
                  <a:srgbClr val="000000"/>
                </a:solidFill>
                <a:latin typeface="Times New Roman" panose="02020603050405020304" pitchFamily="18" charset="0"/>
              </a:rPr>
              <a:t>. In matters of conscience, we are always learning. When conscience becomes a casualty of adverse life experiences, we are called upon in our healing professions to bind the moral wounds and attend the moral injuries we encounter in the light of whatever knowledge of moral nature and nurture we have acquired, meager as it may be. </a:t>
            </a:r>
          </a:p>
          <a:p>
            <a:r>
              <a:rPr lang="en-US" sz="1800" b="1" i="0" u="none" strike="noStrike" baseline="0" dirty="0">
                <a:solidFill>
                  <a:srgbClr val="000000"/>
                </a:solidFill>
                <a:latin typeface="Times New Roman" panose="02020603050405020304" pitchFamily="18" charset="0"/>
              </a:rPr>
              <a:t>Objective. </a:t>
            </a:r>
            <a:r>
              <a:rPr lang="en-US" sz="1800" b="0" i="0" u="none" strike="noStrike" baseline="0" dirty="0">
                <a:solidFill>
                  <a:srgbClr val="000000"/>
                </a:solidFill>
                <a:latin typeface="Times New Roman" panose="02020603050405020304" pitchFamily="18" charset="0"/>
              </a:rPr>
              <a:t>To enable further studies of the continuum of casualty in personal conscience that will enlarge and transmit the fund of knowledge in our healing professions. </a:t>
            </a:r>
          </a:p>
          <a:p>
            <a:r>
              <a:rPr lang="en-US" sz="1800" b="1" i="0" u="none" strike="noStrike" baseline="0" dirty="0">
                <a:solidFill>
                  <a:srgbClr val="000000"/>
                </a:solidFill>
                <a:latin typeface="Times New Roman" panose="02020603050405020304" pitchFamily="18" charset="0"/>
              </a:rPr>
              <a:t>Method. </a:t>
            </a:r>
            <a:r>
              <a:rPr lang="en-US" sz="1800" b="0" i="0" u="none" strike="noStrike" baseline="0" dirty="0">
                <a:solidFill>
                  <a:srgbClr val="000000"/>
                </a:solidFill>
                <a:latin typeface="Times New Roman" panose="02020603050405020304" pitchFamily="18" charset="0"/>
              </a:rPr>
              <a:t>Presentation of a data collection comprised of 125 identity-protected cases, developed from conscience sensitive psychiatric interviews conducted, consecutively, over a three-year period in a residential treatment center which was dedicated to youth who had been reared in adverse life circumstances. The presentation of these cases departs from the format of traditional psychiatric case presentations by first introducing the youth through their representations of personal conscience in narrative and imagery. Each case is then organized according to: religious or spiritual information; the particulars of adverse life experiences; dimensional ratings of psychopathology; conscience relevant as well as any conscience sensitive findings culled from close reading of aggregated referral information; academic and legal histories; and, finally, psychiatric diagnoses. Exercises in discernment have been strategically laid out. </a:t>
            </a:r>
          </a:p>
          <a:p>
            <a:r>
              <a:rPr lang="en-US" sz="1800" b="0" i="0" u="none" strike="noStrike" baseline="0" dirty="0">
                <a:solidFill>
                  <a:srgbClr val="000000"/>
                </a:solidFill>
                <a:latin typeface="Times New Roman" panose="02020603050405020304" pitchFamily="18" charset="0"/>
              </a:rPr>
              <a:t>Learners are invited to systematically progress through them, as follows: </a:t>
            </a:r>
          </a:p>
          <a:p>
            <a:r>
              <a:rPr lang="en-US" sz="1800" b="0" i="0" u="none" strike="noStrike" baseline="0" dirty="0">
                <a:solidFill>
                  <a:srgbClr val="000000"/>
                </a:solidFill>
                <a:latin typeface="Times New Roman" panose="02020603050405020304" pitchFamily="18" charset="0"/>
              </a:rPr>
              <a:t>• Learners identify and justify relative weaknesses and strengths in the five domains of conscience surveyed in the selected case. </a:t>
            </a:r>
          </a:p>
          <a:p>
            <a:r>
              <a:rPr lang="en-US" sz="1800" b="0" i="0" u="none" strike="noStrike" baseline="0" dirty="0">
                <a:solidFill>
                  <a:srgbClr val="000000"/>
                </a:solidFill>
                <a:latin typeface="Times New Roman" panose="02020603050405020304" pitchFamily="18" charset="0"/>
              </a:rPr>
              <a:t>• Learners use tables of age-expected conscience stage-attainment in conditions of relative advantage, in order to form a global impression and arrive at an estimate of stage- attainment from their survey of the five domains of conscience in the selected case. </a:t>
            </a:r>
          </a:p>
          <a:p>
            <a:r>
              <a:rPr lang="en-US" sz="1800" b="0" i="0" u="none" strike="noStrike" baseline="0" dirty="0">
                <a:solidFill>
                  <a:srgbClr val="000000"/>
                </a:solidFill>
                <a:latin typeface="Times New Roman" panose="02020603050405020304" pitchFamily="18" charset="0"/>
              </a:rPr>
              <a:t>• Learners note the moral psychological developmental gap between youth reared in relative advantage and the youth selected for study. </a:t>
            </a:r>
          </a:p>
          <a:p>
            <a:r>
              <a:rPr lang="en-US" sz="1800" b="0" i="0" u="none" strike="noStrike" baseline="0" dirty="0">
                <a:solidFill>
                  <a:srgbClr val="000000"/>
                </a:solidFill>
                <a:latin typeface="Times New Roman" panose="02020603050405020304" pitchFamily="18" charset="0"/>
              </a:rPr>
              <a:t>• Learners proceed through the youth’s histories, dimensional ratings, endorsed items specific to conscience, conscience findings in the aggregated referral information, and psychiatric diagnoses. </a:t>
            </a:r>
          </a:p>
          <a:p>
            <a:r>
              <a:rPr lang="en-US" sz="1800" b="0" i="0" u="none" strike="noStrike" baseline="0" dirty="0">
                <a:solidFill>
                  <a:srgbClr val="000000"/>
                </a:solidFill>
                <a:latin typeface="Times New Roman" panose="02020603050405020304" pitchFamily="18" charset="0"/>
              </a:rPr>
              <a:t>• Learners then use the proposed taxonomy, to consider the type and estimate the severity of psychopathological interference in conscience functioning. An index of the data collection has been organized according to: adverse life experiences; psychiatric diagnoses; findings in five domains of conscience and tendencies to harm. </a:t>
            </a:r>
          </a:p>
          <a:p>
            <a:r>
              <a:rPr lang="en-US" sz="1800" b="0" i="0" u="none" strike="noStrike" baseline="0" dirty="0">
                <a:solidFill>
                  <a:srgbClr val="000000"/>
                </a:solidFill>
                <a:latin typeface="Times New Roman" panose="02020603050405020304" pitchFamily="18" charset="0"/>
              </a:rPr>
              <a:t>• Learners use the index to summarize their discernments and then formulate the case with an eye to conscience sensitive treatment planning. </a:t>
            </a:r>
          </a:p>
          <a:p>
            <a:r>
              <a:rPr lang="en-US" sz="1800" b="0" i="0" u="none" strike="noStrike" baseline="0" dirty="0">
                <a:solidFill>
                  <a:srgbClr val="000000"/>
                </a:solidFill>
                <a:latin typeface="Times New Roman" panose="02020603050405020304" pitchFamily="18" charset="0"/>
              </a:rPr>
              <a:t>For learners who are or who aspire to be clinician researchers, a few study questions using the data collection in the aggregate are suggested. Cases may be more formally scored, interrater reliability for scoring established, the scores entered into a data base, and may be further interrogated using research designs with statistical analyses. </a:t>
            </a:r>
          </a:p>
          <a:p>
            <a:r>
              <a:rPr lang="en-US" sz="1800" b="1" i="0" u="none" strike="noStrike" baseline="0" dirty="0">
                <a:latin typeface="Times New Roman" panose="02020603050405020304" pitchFamily="18" charset="0"/>
              </a:rPr>
              <a:t>Results. </a:t>
            </a:r>
            <a:r>
              <a:rPr lang="en-US" sz="1800" b="0" i="0" u="none" strike="noStrike" baseline="0" dirty="0">
                <a:latin typeface="Times New Roman" panose="02020603050405020304" pitchFamily="18" charset="0"/>
              </a:rPr>
              <a:t>Learners, whether in educational or clinical research endeavors, who wish to engage in the further study of the continuum of casualty in personal conscience are invited to complete the user agreement, appended, and return it to the curator of the data collection in order to access cases. </a:t>
            </a:r>
          </a:p>
          <a:p>
            <a:r>
              <a:rPr lang="en-US" sz="1800" b="1" i="0" u="none" strike="noStrike" baseline="0" dirty="0">
                <a:latin typeface="Times New Roman" panose="02020603050405020304" pitchFamily="18" charset="0"/>
              </a:rPr>
              <a:t>Conclusion. </a:t>
            </a:r>
            <a:r>
              <a:rPr lang="en-US" sz="1800" b="0" i="0" u="none" strike="noStrike" baseline="0" dirty="0">
                <a:latin typeface="Times New Roman" panose="02020603050405020304" pitchFamily="18" charset="0"/>
              </a:rPr>
              <a:t>Agreed upon users will then have before them cases from the conscience in adversity data collection with which to teach to conduct research or to study in the aggregate. </a:t>
            </a:r>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81</a:t>
            </a:fld>
            <a:endParaRPr lang="en-US"/>
          </a:p>
        </p:txBody>
      </p:sp>
    </p:spTree>
    <p:extLst>
      <p:ext uri="{BB962C8B-B14F-4D97-AF65-F5344CB8AC3E}">
        <p14:creationId xmlns:p14="http://schemas.microsoft.com/office/powerpoint/2010/main" val="15300485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baseline="0" dirty="0">
                <a:solidFill>
                  <a:srgbClr val="000000"/>
                </a:solidFill>
                <a:latin typeface="Times New Roman" panose="02020603050405020304" pitchFamily="18" charset="0"/>
              </a:rPr>
              <a:t>Designations made by the intake worker of race and ethnicity have been deliberately omitted because they were not reliably self-affirmed by our youth. Any references to race or ethnicity introduced into the narrative by our youth have, however, been carefully preserved. </a:t>
            </a:r>
            <a:endParaRPr lang="en-US" u="none" dirty="0"/>
          </a:p>
        </p:txBody>
      </p:sp>
      <p:sp>
        <p:nvSpPr>
          <p:cNvPr id="4" name="Slide Number Placeholder 3"/>
          <p:cNvSpPr>
            <a:spLocks noGrp="1"/>
          </p:cNvSpPr>
          <p:nvPr>
            <p:ph type="sldNum" sz="quarter" idx="5"/>
          </p:nvPr>
        </p:nvSpPr>
        <p:spPr/>
        <p:txBody>
          <a:bodyPr/>
          <a:lstStyle/>
          <a:p>
            <a:fld id="{7BCAB0D4-9BE2-4453-BE86-22E77C78790C}" type="slidenum">
              <a:rPr lang="en-US" smtClean="0"/>
              <a:t>82</a:t>
            </a:fld>
            <a:endParaRPr lang="en-US"/>
          </a:p>
        </p:txBody>
      </p:sp>
    </p:spTree>
    <p:extLst>
      <p:ext uri="{BB962C8B-B14F-4D97-AF65-F5344CB8AC3E}">
        <p14:creationId xmlns:p14="http://schemas.microsoft.com/office/powerpoint/2010/main" val="26114541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a:t>This is my only abjuration to you, implicit in the term ‘conscience sensitivity’, the most key of all the key concepts that I wish to convey today: </a:t>
            </a:r>
          </a:p>
          <a:p>
            <a:r>
              <a:rPr lang="en-US" u="sng" dirty="0"/>
              <a:t>Be curious and inquisitive about conscience in others. Not in a judgmental way, not in the way of the confessional, but, without preconception, in the open-ended way of understanding how conscience has been formed and become part of a particular person’s lived experience.</a:t>
            </a:r>
          </a:p>
          <a:p>
            <a:endParaRPr lang="en-US" sz="1200" b="1" i="1" u="sng" kern="1200" baseline="0" dirty="0">
              <a:solidFill>
                <a:schemeClr val="tx1"/>
              </a:solidFill>
              <a:latin typeface="+mn-lt"/>
              <a:ea typeface="+mn-ea"/>
              <a:cs typeface="+mn-cs"/>
            </a:endParaRPr>
          </a:p>
          <a:p>
            <a:endParaRPr lang="en-US" u="sng" dirty="0"/>
          </a:p>
        </p:txBody>
      </p:sp>
      <p:sp>
        <p:nvSpPr>
          <p:cNvPr id="4" name="Slide Number Placeholder 3"/>
          <p:cNvSpPr>
            <a:spLocks noGrp="1"/>
          </p:cNvSpPr>
          <p:nvPr>
            <p:ph type="sldNum" sz="quarter" idx="10"/>
          </p:nvPr>
        </p:nvSpPr>
        <p:spPr/>
        <p:txBody>
          <a:bodyPr/>
          <a:lstStyle/>
          <a:p>
            <a:fld id="{1CBE18C8-0055-42EB-8DDA-C9520311B071}" type="slidenum">
              <a:rPr lang="en-US" smtClean="0"/>
              <a:pPr/>
              <a:t>8</a:t>
            </a:fld>
            <a:endParaRPr lang="en-US"/>
          </a:p>
        </p:txBody>
      </p:sp>
    </p:spTree>
    <p:extLst>
      <p:ext uri="{BB962C8B-B14F-4D97-AF65-F5344CB8AC3E}">
        <p14:creationId xmlns:p14="http://schemas.microsoft.com/office/powerpoint/2010/main" val="382312934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i="0" u="none" strike="noStrike" baseline="0" dirty="0">
                <a:solidFill>
                  <a:srgbClr val="000000"/>
                </a:solidFill>
                <a:latin typeface="Calibri" panose="020F0502020204030204" pitchFamily="34" charset="0"/>
              </a:rPr>
              <a:t>MALTREATMENT/CAREGIVER CASUALTY/TRAUMA [now called Adverse Childhood Experiences (ACE’s)] DATA</a:t>
            </a:r>
            <a:endParaRPr lang="en-US" sz="1800" b="0" i="0" u="none" strike="noStrike" baseline="0" dirty="0">
              <a:solidFill>
                <a:srgbClr val="000000"/>
              </a:solidFill>
              <a:latin typeface="Calibri" panose="020F0502020204030204" pitchFamily="34" charset="0"/>
            </a:endParaRPr>
          </a:p>
          <a:p>
            <a:r>
              <a:rPr lang="en-US" sz="1800" b="0" i="0" u="sng" strike="noStrike" baseline="0" dirty="0">
                <a:solidFill>
                  <a:srgbClr val="000000"/>
                </a:solidFill>
                <a:latin typeface="Times New Roman" panose="02020603050405020304" pitchFamily="18" charset="0"/>
              </a:rPr>
              <a:t>Informed by research work in the field of biopsychosocial sequelae of maltreatment endured during developmentally sensitive periods, the attending had incorporated in the clinical routine the practice of approximating from history and/or from documentation the earliest age at onset of maltreatment. The attending had also routinely paid attention to and followed up on any leads regarding the FORMS OF MALTREATMENT (enumerated in the Data Collection as 1 through 7 and also 9). </a:t>
            </a:r>
          </a:p>
          <a:p>
            <a:endParaRPr lang="en-US" sz="1800" b="0" i="0" u="sng" strike="noStrike" baseline="0" dirty="0">
              <a:solidFill>
                <a:srgbClr val="000000"/>
              </a:solidFill>
              <a:latin typeface="Times New Roman" panose="02020603050405020304" pitchFamily="18" charset="0"/>
            </a:endParaRPr>
          </a:p>
          <a:p>
            <a:r>
              <a:rPr lang="en-US" sz="1800" b="0" i="0" u="none" strike="noStrike" baseline="0" dirty="0">
                <a:solidFill>
                  <a:srgbClr val="000000"/>
                </a:solidFill>
                <a:latin typeface="Times New Roman" panose="02020603050405020304" pitchFamily="18" charset="0"/>
              </a:rPr>
              <a:t>ADDITIONAL NOTES</a:t>
            </a:r>
          </a:p>
          <a:p>
            <a:endParaRPr lang="en-US" sz="1800" b="0" i="0" u="sng" strike="noStrike" baseline="0" dirty="0">
              <a:solidFill>
                <a:srgbClr val="000000"/>
              </a:solidFill>
              <a:latin typeface="Times New Roman" panose="02020603050405020304" pitchFamily="18" charset="0"/>
            </a:endParaRPr>
          </a:p>
          <a:p>
            <a:r>
              <a:rPr lang="en-US" sz="1800" b="0" i="0" u="none" strike="noStrike" baseline="0" dirty="0">
                <a:solidFill>
                  <a:srgbClr val="000000"/>
                </a:solidFill>
                <a:latin typeface="Times New Roman" panose="02020603050405020304" pitchFamily="18" charset="0"/>
              </a:rPr>
              <a:t>These were the forms most often encountered in the then-current and expanding literature on the </a:t>
            </a:r>
            <a:r>
              <a:rPr lang="en-US" sz="1800" b="0" i="1" u="none" strike="noStrike" baseline="0" dirty="0">
                <a:solidFill>
                  <a:srgbClr val="000000"/>
                </a:solidFill>
                <a:latin typeface="Times New Roman" panose="02020603050405020304" pitchFamily="18" charset="0"/>
              </a:rPr>
              <a:t>continuum of caretaking casualty </a:t>
            </a:r>
            <a:r>
              <a:rPr lang="en-US" sz="1800" b="0" i="0" u="none" strike="noStrike" baseline="0" dirty="0">
                <a:solidFill>
                  <a:srgbClr val="000000"/>
                </a:solidFill>
                <a:latin typeface="Times New Roman" panose="02020603050405020304" pitchFamily="18" charset="0"/>
              </a:rPr>
              <a:t>(a phrase owed to Sameroff and Chandler,1975). The phrase ‘continua of caregiving casualty’ has been substituted in preference by the undersigned curator: </a:t>
            </a:r>
            <a:endParaRPr lang="en-US" sz="1800" b="0" i="0" u="none" strike="noStrike" baseline="0" dirty="0">
              <a:solidFill>
                <a:srgbClr val="000000"/>
              </a:solidFill>
              <a:latin typeface="Calibri" panose="020F0502020204030204" pitchFamily="34" charset="0"/>
            </a:endParaRPr>
          </a:p>
          <a:p>
            <a:pPr marL="0" indent="0">
              <a:buNone/>
            </a:pPr>
            <a:r>
              <a:rPr lang="en-US" sz="1800" b="0" i="0" u="none" strike="noStrike" baseline="0" dirty="0">
                <a:solidFill>
                  <a:srgbClr val="000000"/>
                </a:solidFill>
                <a:latin typeface="Times New Roman" panose="02020603050405020304" pitchFamily="18" charset="0"/>
              </a:rPr>
              <a:t>1. NEGLECT </a:t>
            </a:r>
          </a:p>
          <a:p>
            <a:pPr marL="0" indent="0">
              <a:buNone/>
            </a:pPr>
            <a:r>
              <a:rPr lang="en-US" sz="1800" b="0" i="0" u="none" strike="noStrike" baseline="0" dirty="0">
                <a:solidFill>
                  <a:srgbClr val="000000"/>
                </a:solidFill>
                <a:latin typeface="Times New Roman" panose="02020603050405020304" pitchFamily="18" charset="0"/>
              </a:rPr>
              <a:t>2. PHYSICAL ABUSE </a:t>
            </a:r>
          </a:p>
          <a:p>
            <a:pPr marL="0" indent="0">
              <a:buNone/>
            </a:pPr>
            <a:r>
              <a:rPr lang="en-US" sz="1800" b="0" i="0" u="none" strike="noStrike" baseline="0" dirty="0">
                <a:solidFill>
                  <a:srgbClr val="000000"/>
                </a:solidFill>
                <a:latin typeface="Times New Roman" panose="02020603050405020304" pitchFamily="18" charset="0"/>
              </a:rPr>
              <a:t>3. SEXUAL ABUSE </a:t>
            </a:r>
            <a:r>
              <a:rPr lang="en-US" sz="1800" b="0" i="0" u="none" strike="noStrike" baseline="0" dirty="0">
                <a:solidFill>
                  <a:srgbClr val="000000"/>
                </a:solidFill>
                <a:latin typeface="Calibri" panose="020F0502020204030204" pitchFamily="34" charset="0"/>
              </a:rPr>
              <a:t> </a:t>
            </a:r>
          </a:p>
          <a:p>
            <a:pPr marL="0" indent="0">
              <a:buNone/>
            </a:pPr>
            <a:r>
              <a:rPr lang="en-US" sz="1800" b="0" i="0" u="none" strike="noStrike" baseline="0" dirty="0">
                <a:solidFill>
                  <a:srgbClr val="000000"/>
                </a:solidFill>
                <a:latin typeface="Times New Roman" panose="02020603050405020304" pitchFamily="18" charset="0"/>
              </a:rPr>
              <a:t>4. PSYCHOLOGICAL/EMOTIONAL ABUSE </a:t>
            </a:r>
          </a:p>
          <a:p>
            <a:pPr marL="0" indent="0">
              <a:buNone/>
            </a:pPr>
            <a:r>
              <a:rPr lang="en-US" sz="1800" b="0" i="0" u="none" strike="noStrike" baseline="0" dirty="0">
                <a:solidFill>
                  <a:srgbClr val="000000"/>
                </a:solidFill>
                <a:latin typeface="Times New Roman" panose="02020603050405020304" pitchFamily="18" charset="0"/>
              </a:rPr>
              <a:t>5. EXPOSURE TO DOMESTIC VIOLENCE </a:t>
            </a:r>
          </a:p>
          <a:p>
            <a:pPr marL="0" indent="0">
              <a:buNone/>
            </a:pPr>
            <a:r>
              <a:rPr lang="en-US" sz="1800" b="0" i="0" u="none" strike="noStrike" baseline="0" dirty="0">
                <a:solidFill>
                  <a:srgbClr val="000000"/>
                </a:solidFill>
                <a:latin typeface="Times New Roman" panose="02020603050405020304" pitchFamily="18" charset="0"/>
              </a:rPr>
              <a:t>6. THREAT OR VIOLENCE OUTSIDE HOME </a:t>
            </a:r>
          </a:p>
          <a:p>
            <a:pPr marL="0" indent="0">
              <a:buNone/>
            </a:pPr>
            <a:r>
              <a:rPr lang="en-US" sz="1800" b="0" i="0" u="none" strike="noStrike" baseline="0" dirty="0">
                <a:solidFill>
                  <a:srgbClr val="000000"/>
                </a:solidFill>
                <a:latin typeface="Times New Roman" panose="02020603050405020304" pitchFamily="18" charset="0"/>
              </a:rPr>
              <a:t>7. HARSH AND OR INCONSISTENT PARENTING </a:t>
            </a:r>
          </a:p>
          <a:p>
            <a:pPr marL="0" indent="0">
              <a:buNone/>
            </a:pPr>
            <a:r>
              <a:rPr lang="en-US" sz="1800" b="0" i="0" u="none" strike="noStrike" baseline="0" dirty="0">
                <a:solidFill>
                  <a:srgbClr val="000000"/>
                </a:solidFill>
                <a:latin typeface="Times New Roman" panose="02020603050405020304" pitchFamily="18" charset="0"/>
              </a:rPr>
              <a:t>8. BULLYING </a:t>
            </a:r>
          </a:p>
          <a:p>
            <a:pPr marL="0" indent="0">
              <a:buNone/>
            </a:pPr>
            <a:r>
              <a:rPr lang="en-US" sz="1800" b="0" i="0" u="none" strike="noStrike" baseline="0" dirty="0">
                <a:solidFill>
                  <a:srgbClr val="000000"/>
                </a:solidFill>
                <a:latin typeface="Times New Roman" panose="02020603050405020304" pitchFamily="18" charset="0"/>
              </a:rPr>
              <a:t>9. RAPE/COERCED OR INVOLUNTARY SEXUAL ACTIVITY </a:t>
            </a:r>
            <a:endParaRPr lang="en-US"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Times New Roman" panose="02020603050405020304" pitchFamily="18" charset="0"/>
              </a:rPr>
              <a:t>In one of the continua of caregiving casualty, #4 PSYCHOLOGICAL/EMOTIONAL ABUSE and #7 HARSH AND/OR INCONSISTENT PARENTING and #5 EXPOSURE TO DOMESTIC VIOLENCE can reasonably be considered likely to have occurred whenever #2 PHYSICAL ABUSE has been cited. </a:t>
            </a:r>
            <a:endParaRPr lang="en-US"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Times New Roman" panose="02020603050405020304" pitchFamily="18" charset="0"/>
              </a:rPr>
              <a:t>In another of the continua of caregiving casualty, #4 PSYCHOLOGICAL/EMOTIONAL ABUSE and #9 INVOLUNTARY SEXUAL ACTIVITY can reasonably be considered to have occurred whenever #3 SEXUAL ABUSE has been cited. </a:t>
            </a:r>
            <a:endParaRPr lang="en-US"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Times New Roman" panose="02020603050405020304" pitchFamily="18" charset="0"/>
              </a:rPr>
              <a:t>#8 BULLYING was gradually given more specificity during the time the interviews were conducted. So called ‘cyber-bullying’ had yet to emerge as a recognized form of maltreatment perpetrated via social media on the internet. </a:t>
            </a:r>
          </a:p>
          <a:p>
            <a:r>
              <a:rPr lang="en-US" sz="1800" b="0" i="0" u="none" strike="noStrike" cap="small" baseline="0" dirty="0">
                <a:solidFill>
                  <a:srgbClr val="000000"/>
                </a:solidFill>
                <a:latin typeface="Times New Roman" panose="02020603050405020304" pitchFamily="18" charset="0"/>
              </a:rPr>
              <a:t>Reference:</a:t>
            </a:r>
          </a:p>
          <a:p>
            <a:r>
              <a:rPr lang="en-US" sz="1800" b="0" i="0" u="none" strike="noStrike" baseline="0" dirty="0">
                <a:solidFill>
                  <a:srgbClr val="000000"/>
                </a:solidFill>
                <a:latin typeface="Times New Roman" panose="02020603050405020304" pitchFamily="18" charset="0"/>
              </a:rPr>
              <a:t>Sameroff A, and Chandler M (1975): Reproductive risk and the continuum of caretaking casualty. In </a:t>
            </a:r>
            <a:r>
              <a:rPr lang="en-US" sz="1800" b="1" i="0" u="none" strike="noStrike" baseline="0" dirty="0">
                <a:solidFill>
                  <a:srgbClr val="000000"/>
                </a:solidFill>
                <a:latin typeface="Times New Roman" panose="02020603050405020304" pitchFamily="18" charset="0"/>
              </a:rPr>
              <a:t>Review of Child Development Research </a:t>
            </a:r>
            <a:r>
              <a:rPr lang="en-US" sz="1800" b="0" i="0" u="none" strike="noStrike" baseline="0" dirty="0">
                <a:solidFill>
                  <a:srgbClr val="000000"/>
                </a:solidFill>
                <a:latin typeface="Times New Roman" panose="02020603050405020304" pitchFamily="18" charset="0"/>
              </a:rPr>
              <a:t>(vol 4) Ed: F Horowitz. Chicago: University of Chicago Press. </a:t>
            </a:r>
            <a:endParaRPr lang="en-US" sz="1800" b="0" i="0" u="none" strike="noStrike" baseline="0" dirty="0">
              <a:solidFill>
                <a:srgbClr val="000000"/>
              </a:solidFill>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7BCAB0D4-9BE2-4453-BE86-22E77C78790C}" type="slidenum">
              <a:rPr lang="en-US" smtClean="0"/>
              <a:t>83</a:t>
            </a:fld>
            <a:endParaRPr lang="en-US"/>
          </a:p>
        </p:txBody>
      </p:sp>
    </p:spTree>
    <p:extLst>
      <p:ext uri="{BB962C8B-B14F-4D97-AF65-F5344CB8AC3E}">
        <p14:creationId xmlns:p14="http://schemas.microsoft.com/office/powerpoint/2010/main" val="161746346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84</a:t>
            </a:fld>
            <a:endParaRPr lang="en-US"/>
          </a:p>
        </p:txBody>
      </p:sp>
    </p:spTree>
    <p:extLst>
      <p:ext uri="{BB962C8B-B14F-4D97-AF65-F5344CB8AC3E}">
        <p14:creationId xmlns:p14="http://schemas.microsoft.com/office/powerpoint/2010/main" val="106920313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85</a:t>
            </a:fld>
            <a:endParaRPr lang="en-US"/>
          </a:p>
        </p:txBody>
      </p:sp>
    </p:spTree>
    <p:extLst>
      <p:ext uri="{BB962C8B-B14F-4D97-AF65-F5344CB8AC3E}">
        <p14:creationId xmlns:p14="http://schemas.microsoft.com/office/powerpoint/2010/main" val="3655573587"/>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b="1" i="0" u="none" strike="noStrike" baseline="0" dirty="0">
              <a:solidFill>
                <a:srgbClr val="000000"/>
              </a:solidFill>
              <a:latin typeface="Times New Roman" panose="02020603050405020304" pitchFamily="18" charset="0"/>
            </a:endParaRPr>
          </a:p>
          <a:p>
            <a:r>
              <a:rPr lang="en-US" sz="1800" b="1" i="0" u="none" strike="noStrike" baseline="0" dirty="0">
                <a:solidFill>
                  <a:srgbClr val="000000"/>
                </a:solidFill>
                <a:latin typeface="Times New Roman" panose="02020603050405020304" pitchFamily="18" charset="0"/>
              </a:rPr>
              <a:t>SYSTEMIC ACE’S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sng" strike="noStrike" baseline="0" dirty="0">
                <a:solidFill>
                  <a:srgbClr val="000000"/>
                </a:solidFill>
                <a:latin typeface="Times New Roman" panose="02020603050405020304" pitchFamily="18" charset="0"/>
              </a:rPr>
              <a:t>The attending also routinely made inquiry into LOSSES, EXPERIENCES OF SUSPENSIONS AND EXPULSIONS FROM SCHOOL and ENCOUNTERS WITH POLICE AND THE LEGAL SYSTEM.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u="sng" strike="noStrike" baseline="0" dirty="0">
              <a:solidFill>
                <a:srgbClr val="000000"/>
              </a:solidFill>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baseline="0" dirty="0">
                <a:solidFill>
                  <a:srgbClr val="000000"/>
                </a:solidFill>
                <a:latin typeface="Times New Roman" panose="02020603050405020304" pitchFamily="18" charset="0"/>
              </a:rPr>
              <a:t>ADDITIONAL NOTES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u="none" strike="noStrike" baseline="0" dirty="0">
              <a:solidFill>
                <a:srgbClr val="000000"/>
              </a:solidFill>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baseline="0" dirty="0">
                <a:solidFill>
                  <a:srgbClr val="000000"/>
                </a:solidFill>
                <a:latin typeface="Times New Roman" panose="02020603050405020304" pitchFamily="18" charset="0"/>
              </a:rPr>
              <a:t>Working within systems of care, we must be keenly aware of the harms we do in our efforts to help. This is no less true in consideration of risks/benefits of resorting to out-of-home placements than in consideration of other interventions. However, only after ‘data mining’ had commenced and several of the original records had been destroyed after de-identified versions were completed and transcribed into the Data Collection, did the undersigned curator make the decision to expand the retrospective by routinely including out-of-home placements and psychiatric hospitalization among the ACE’s. Regrettably, about twenty original records were destroyed before that decision was made.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latin typeface="Times New Roman" panose="02020603050405020304" pitchFamily="18" charset="0"/>
              </a:rPr>
              <a:t>Experiences of sexism, biases against gender nonconformity and what is now called ‘structural or systemic racism’ were, regrettably, not subject to routine inquiry. Nonetheless, when our youth spontaneously brought racism or other biases into the account, it was recorded by the attending. Indicators, even in those days, can be discerned retrospectively in a few of these accounts relating experiences of threat or violence from police. </a:t>
            </a:r>
            <a:endParaRPr lang="en-US" sz="1200" b="0" i="0" u="none" strike="noStrike" baseline="0" dirty="0">
              <a:solidFill>
                <a:srgbClr val="000000"/>
              </a:solidFill>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86</a:t>
            </a:fld>
            <a:endParaRPr lang="en-US"/>
          </a:p>
        </p:txBody>
      </p:sp>
    </p:spTree>
    <p:extLst>
      <p:ext uri="{BB962C8B-B14F-4D97-AF65-F5344CB8AC3E}">
        <p14:creationId xmlns:p14="http://schemas.microsoft.com/office/powerpoint/2010/main" val="1351661103"/>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ZONE OF MORAL INJURY Adapted with permission from a slide in IU Conscience Project (2011) Demoralization and Harm Prevention, power point presentation. </a:t>
            </a:r>
            <a:r>
              <a:rPr lang="en-US" b="1" cap="small" baseline="0" dirty="0"/>
              <a:t>conscience works </a:t>
            </a:r>
          </a:p>
          <a:p>
            <a:r>
              <a:rPr lang="en-US" b="0" dirty="0"/>
              <a:t>https://scholarworks.iupui.edu/handle/1805/16478</a:t>
            </a:r>
          </a:p>
          <a:p>
            <a:endParaRPr lang="en-US" b="0" dirty="0"/>
          </a:p>
          <a:p>
            <a:endParaRPr lang="en-US" b="0" dirty="0"/>
          </a:p>
          <a:p>
            <a:endParaRPr lang="en-US" b="1" dirty="0"/>
          </a:p>
          <a:p>
            <a:r>
              <a:rPr lang="en-US" b="1" dirty="0"/>
              <a:t>   </a:t>
            </a:r>
          </a:p>
        </p:txBody>
      </p:sp>
      <p:sp>
        <p:nvSpPr>
          <p:cNvPr id="4" name="Slide Number Placeholder 3"/>
          <p:cNvSpPr>
            <a:spLocks noGrp="1"/>
          </p:cNvSpPr>
          <p:nvPr>
            <p:ph type="sldNum" sz="quarter" idx="5"/>
          </p:nvPr>
        </p:nvSpPr>
        <p:spPr/>
        <p:txBody>
          <a:bodyPr/>
          <a:lstStyle/>
          <a:p>
            <a:fld id="{7BCAB0D4-9BE2-4453-BE86-22E77C78790C}" type="slidenum">
              <a:rPr lang="en-US" smtClean="0"/>
              <a:t>87</a:t>
            </a:fld>
            <a:endParaRPr lang="en-US"/>
          </a:p>
        </p:txBody>
      </p:sp>
    </p:spTree>
    <p:extLst>
      <p:ext uri="{BB962C8B-B14F-4D97-AF65-F5344CB8AC3E}">
        <p14:creationId xmlns:p14="http://schemas.microsoft.com/office/powerpoint/2010/main" val="28714303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ZONE OF MORAL INJURY Adapted with permission from a slide in IU Conscience Project (2011) Demoralization and Harm Prevention, power point presentation. </a:t>
            </a:r>
            <a:r>
              <a:rPr lang="en-US" b="1" dirty="0"/>
              <a:t>Conscience Works </a:t>
            </a:r>
          </a:p>
          <a:p>
            <a:r>
              <a:rPr lang="en-US" b="0" dirty="0"/>
              <a:t>https://scholarworks.iupui.edu/handle/1805/16478</a:t>
            </a:r>
          </a:p>
          <a:p>
            <a:endParaRPr lang="en-US" b="0" dirty="0"/>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88</a:t>
            </a:fld>
            <a:endParaRPr lang="en-US"/>
          </a:p>
        </p:txBody>
      </p:sp>
    </p:spTree>
    <p:extLst>
      <p:ext uri="{BB962C8B-B14F-4D97-AF65-F5344CB8AC3E}">
        <p14:creationId xmlns:p14="http://schemas.microsoft.com/office/powerpoint/2010/main" val="2647254065"/>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94</a:t>
            </a:fld>
            <a:endParaRPr lang="en-US"/>
          </a:p>
        </p:txBody>
      </p:sp>
    </p:spTree>
    <p:extLst>
      <p:ext uri="{BB962C8B-B14F-4D97-AF65-F5344CB8AC3E}">
        <p14:creationId xmlns:p14="http://schemas.microsoft.com/office/powerpoint/2010/main" val="284079015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FF0000"/>
                </a:solidFill>
                <a:effectLst/>
                <a:latin typeface="Times New Roman" panose="02020603050405020304" pitchFamily="18" charset="0"/>
                <a:ea typeface="Times New Roman" panose="02020603050405020304" pitchFamily="18" charset="0"/>
              </a:rPr>
              <a:t>• </a:t>
            </a:r>
            <a:r>
              <a:rPr lang="en-US" sz="1200" u="sng" dirty="0">
                <a:solidFill>
                  <a:srgbClr val="FF0000"/>
                </a:solidFill>
                <a:effectLst/>
                <a:latin typeface="Times New Roman" panose="02020603050405020304" pitchFamily="18" charset="0"/>
                <a:ea typeface="Times New Roman" panose="02020603050405020304" pitchFamily="18" charset="0"/>
              </a:rPr>
              <a:t>Representations of </a:t>
            </a:r>
            <a:r>
              <a:rPr lang="en-US" sz="1200" u="sng" cap="small" dirty="0">
                <a:solidFill>
                  <a:srgbClr val="FF0000"/>
                </a:solidFill>
                <a:effectLst/>
                <a:latin typeface="Times New Roman" panose="02020603050405020304" pitchFamily="18" charset="0"/>
                <a:ea typeface="Times New Roman" panose="02020603050405020304" pitchFamily="18" charset="0"/>
              </a:rPr>
              <a:t>ambits of conscience</a:t>
            </a:r>
            <a:r>
              <a:rPr lang="en-US" sz="1200" u="sng" dirty="0">
                <a:solidFill>
                  <a:srgbClr val="FF0000"/>
                </a:solidFill>
                <a:effectLst/>
                <a:latin typeface="Times New Roman" panose="02020603050405020304" pitchFamily="18" charset="0"/>
                <a:ea typeface="Times New Roman" panose="02020603050405020304" pitchFamily="18" charset="0"/>
              </a:rPr>
              <a:t> expanding beyond self and family/home to a subcommunity/identity group or community-at-large were rare.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FF0000"/>
                </a:solidFill>
                <a:effectLst/>
                <a:latin typeface="Times New Roman" panose="02020603050405020304" pitchFamily="18" charset="0"/>
                <a:ea typeface="Times New Roman" panose="02020603050405020304" pitchFamily="18" charset="0"/>
              </a:rPr>
              <a:t>• There were no representations of ambits of conscience expanding to a world-view or universal-view or principled positions taken regarding society or commonwealth.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FF0000"/>
                </a:solidFill>
                <a:effectLst/>
                <a:latin typeface="Times New Roman" panose="02020603050405020304" pitchFamily="18" charset="0"/>
                <a:ea typeface="Times New Roman" panose="02020603050405020304" pitchFamily="18" charset="0"/>
              </a:rPr>
              <a:t>• There was a single representation of obligation to preserve or assume stewardship of the environment.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baseline="0" dirty="0">
                <a:solidFill>
                  <a:srgbClr val="00B050"/>
                </a:solidFill>
                <a:effectLst/>
                <a:latin typeface="Times New Roman" panose="02020603050405020304" pitchFamily="18" charset="0"/>
                <a:ea typeface="Times New Roman" panose="02020603050405020304" pitchFamily="18" charset="0"/>
              </a:rPr>
              <a:t>MOREOVER: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baseline="30000" dirty="0">
                <a:solidFill>
                  <a:srgbClr val="00B050"/>
                </a:solidFill>
                <a:effectLst/>
                <a:latin typeface="Times New Roman" panose="02020603050405020304" pitchFamily="18" charset="0"/>
                <a:ea typeface="Times New Roman" panose="02020603050405020304" pitchFamily="18" charset="0"/>
              </a:rPr>
              <a:t>1 </a:t>
            </a:r>
            <a:r>
              <a:rPr lang="en-US" sz="1200" u="sng" dirty="0">
                <a:solidFill>
                  <a:srgbClr val="FF0000"/>
                </a:solidFill>
                <a:effectLst/>
                <a:latin typeface="Times New Roman" panose="02020603050405020304" pitchFamily="18" charset="0"/>
                <a:ea typeface="Times New Roman" panose="02020603050405020304" pitchFamily="18" charset="0"/>
              </a:rPr>
              <a:t>Professions of </a:t>
            </a:r>
            <a:r>
              <a:rPr lang="en-US" sz="1200" u="sng" cap="small" dirty="0">
                <a:solidFill>
                  <a:srgbClr val="FF0000"/>
                </a:solidFill>
                <a:effectLst/>
                <a:latin typeface="Times New Roman" panose="02020603050405020304" pitchFamily="18" charset="0"/>
                <a:ea typeface="Times New Roman" panose="02020603050405020304" pitchFamily="18" charset="0"/>
              </a:rPr>
              <a:t>altruism </a:t>
            </a:r>
            <a:r>
              <a:rPr lang="en-US" sz="1200" u="sng" dirty="0">
                <a:solidFill>
                  <a:srgbClr val="FF0000"/>
                </a:solidFill>
                <a:effectLst/>
                <a:latin typeface="Times New Roman" panose="02020603050405020304" pitchFamily="18" charset="0"/>
                <a:ea typeface="Times New Roman" panose="02020603050405020304" pitchFamily="18" charset="0"/>
              </a:rPr>
              <a:t>as well as </a:t>
            </a:r>
            <a:r>
              <a:rPr lang="en-US" sz="1200" u="sng" cap="small" dirty="0">
                <a:solidFill>
                  <a:srgbClr val="FF0000"/>
                </a:solidFill>
                <a:effectLst/>
                <a:latin typeface="Times New Roman" panose="02020603050405020304" pitchFamily="18" charset="0"/>
                <a:ea typeface="Times New Roman" panose="02020603050405020304" pitchFamily="18" charset="0"/>
              </a:rPr>
              <a:t>balance/equanimity </a:t>
            </a:r>
            <a:r>
              <a:rPr lang="en-US" sz="1200" u="sng" dirty="0">
                <a:solidFill>
                  <a:srgbClr val="FF0000"/>
                </a:solidFill>
                <a:effectLst/>
                <a:latin typeface="Times New Roman" panose="02020603050405020304" pitchFamily="18" charset="0"/>
                <a:ea typeface="Times New Roman" panose="02020603050405020304" pitchFamily="18" charset="0"/>
              </a:rPr>
              <a:t>were rare.</a:t>
            </a:r>
            <a:r>
              <a:rPr lang="en-US" sz="1200" u="sng" cap="small" dirty="0">
                <a:solidFill>
                  <a:srgbClr val="FF0000"/>
                </a:solidFill>
                <a:effectLst/>
                <a:latin typeface="Times New Roman" panose="02020603050405020304" pitchFamily="18" charset="0"/>
                <a:ea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u="none" baseline="30000" dirty="0">
                <a:solidFill>
                  <a:srgbClr val="00B050"/>
                </a:solidFill>
                <a:latin typeface="Times New Roman" panose="02020603050405020304" pitchFamily="18" charset="0"/>
                <a:ea typeface="Times New Roman" panose="02020603050405020304" pitchFamily="18" charset="0"/>
              </a:rPr>
              <a:t>2</a:t>
            </a:r>
            <a:r>
              <a:rPr lang="en-US" sz="1200" u="none" baseline="30000" dirty="0">
                <a:solidFill>
                  <a:srgbClr val="00B050"/>
                </a:solidFill>
                <a:effectLst/>
                <a:latin typeface="Times New Roman" panose="02020603050405020304" pitchFamily="18" charset="0"/>
                <a:ea typeface="Times New Roman" panose="02020603050405020304" pitchFamily="18" charset="0"/>
              </a:rPr>
              <a:t> </a:t>
            </a:r>
            <a:r>
              <a:rPr lang="en-US" sz="1200" i="1" u="sng" dirty="0">
                <a:solidFill>
                  <a:srgbClr val="FF0000"/>
                </a:solidFill>
                <a:effectLst/>
                <a:latin typeface="Times New Roman" panose="02020603050405020304" pitchFamily="18" charset="0"/>
                <a:ea typeface="Times New Roman" panose="02020603050405020304" pitchFamily="18" charset="0"/>
              </a:rPr>
              <a:t>Prima facie</a:t>
            </a:r>
            <a:r>
              <a:rPr lang="en-US" sz="1200" u="sng" dirty="0">
                <a:solidFill>
                  <a:srgbClr val="FF0000"/>
                </a:solidFill>
                <a:effectLst/>
                <a:latin typeface="Times New Roman" panose="02020603050405020304" pitchFamily="18" charset="0"/>
                <a:ea typeface="Times New Roman" panose="02020603050405020304" pitchFamily="18" charset="0"/>
              </a:rPr>
              <a:t> endorsements of</a:t>
            </a:r>
            <a:r>
              <a:rPr lang="en-US" sz="1200" u="sng" cap="small" dirty="0">
                <a:solidFill>
                  <a:srgbClr val="FF0000"/>
                </a:solidFill>
                <a:effectLst/>
                <a:latin typeface="Times New Roman" panose="02020603050405020304" pitchFamily="18" charset="0"/>
                <a:ea typeface="Times New Roman" panose="02020603050405020304" pitchFamily="18" charset="0"/>
              </a:rPr>
              <a:t> </a:t>
            </a:r>
            <a:r>
              <a:rPr lang="en-US" sz="1200" u="sng" dirty="0">
                <a:solidFill>
                  <a:srgbClr val="FF0000"/>
                </a:solidFill>
                <a:effectLst/>
                <a:latin typeface="Times New Roman" panose="02020603050405020304" pitchFamily="18" charset="0"/>
                <a:ea typeface="Times New Roman" panose="02020603050405020304" pitchFamily="18" charset="0"/>
              </a:rPr>
              <a:t>some version of</a:t>
            </a:r>
            <a:r>
              <a:rPr lang="en-US" sz="1200" u="sng" cap="small" dirty="0">
                <a:solidFill>
                  <a:srgbClr val="FF0000"/>
                </a:solidFill>
                <a:effectLst/>
                <a:latin typeface="Times New Roman" panose="02020603050405020304" pitchFamily="18" charset="0"/>
                <a:ea typeface="Times New Roman" panose="02020603050405020304" pitchFamily="18" charset="0"/>
              </a:rPr>
              <a:t> the golden rule </a:t>
            </a:r>
            <a:r>
              <a:rPr lang="en-US" sz="1200" u="sng" dirty="0">
                <a:solidFill>
                  <a:srgbClr val="FF0000"/>
                </a:solidFill>
                <a:effectLst/>
                <a:latin typeface="Times New Roman" panose="02020603050405020304" pitchFamily="18" charset="0"/>
                <a:ea typeface="Times New Roman" panose="02020603050405020304" pitchFamily="18" charset="0"/>
              </a:rPr>
              <a:t>were rare.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baseline="30000" dirty="0">
                <a:solidFill>
                  <a:srgbClr val="FF6600"/>
                </a:solidFill>
                <a:effectLst/>
                <a:latin typeface="Times New Roman" panose="02020603050405020304" pitchFamily="18" charset="0"/>
                <a:ea typeface="Times New Roman" panose="02020603050405020304" pitchFamily="18" charset="0"/>
              </a:rPr>
              <a:t>3  </a:t>
            </a:r>
            <a:r>
              <a:rPr lang="en-US" sz="1200" u="sng" dirty="0">
                <a:solidFill>
                  <a:srgbClr val="FF0000"/>
                </a:solidFill>
                <a:effectLst/>
                <a:latin typeface="Times New Roman" panose="02020603050405020304" pitchFamily="18" charset="0"/>
                <a:ea typeface="Times New Roman" panose="02020603050405020304" pitchFamily="18" charset="0"/>
              </a:rPr>
              <a:t>Express prohibitions against lying or cheating were rare.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baseline="30000" dirty="0">
                <a:solidFill>
                  <a:srgbClr val="FF6600"/>
                </a:solidFill>
                <a:effectLst/>
                <a:latin typeface="Times New Roman" panose="02020603050405020304" pitchFamily="18" charset="0"/>
                <a:ea typeface="Times New Roman" panose="02020603050405020304" pitchFamily="18" charset="0"/>
              </a:rPr>
              <a:t>4 </a:t>
            </a:r>
            <a:r>
              <a:rPr lang="en-US" sz="1200" u="sng" dirty="0">
                <a:solidFill>
                  <a:srgbClr val="FF0000"/>
                </a:solidFill>
                <a:effectLst/>
                <a:latin typeface="Times New Roman" panose="02020603050405020304" pitchFamily="18" charset="0"/>
                <a:ea typeface="Times New Roman" panose="02020603050405020304" pitchFamily="18" charset="0"/>
              </a:rPr>
              <a:t>Express sensitivities to such biases against others were rare.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baseline="30000" dirty="0">
                <a:solidFill>
                  <a:srgbClr val="00B050"/>
                </a:solidFill>
                <a:effectLst/>
                <a:latin typeface="Times New Roman" panose="02020603050405020304" pitchFamily="18" charset="0"/>
                <a:ea typeface="Times New Roman" panose="02020603050405020304" pitchFamily="18" charset="0"/>
              </a:rPr>
              <a:t>5 </a:t>
            </a:r>
            <a:r>
              <a:rPr lang="en-US" sz="1200" u="sng" dirty="0">
                <a:solidFill>
                  <a:srgbClr val="FF0000"/>
                </a:solidFill>
                <a:effectLst/>
                <a:latin typeface="Times New Roman" panose="02020603050405020304" pitchFamily="18" charset="0"/>
                <a:ea typeface="Times New Roman" panose="02020603050405020304" pitchFamily="18" charset="0"/>
              </a:rPr>
              <a:t>Professions</a:t>
            </a:r>
            <a:r>
              <a:rPr lang="en-US" sz="1200" u="sng" cap="small" dirty="0">
                <a:solidFill>
                  <a:srgbClr val="FF0000"/>
                </a:solidFill>
                <a:effectLst/>
                <a:latin typeface="Times New Roman" panose="02020603050405020304" pitchFamily="18" charset="0"/>
                <a:ea typeface="Times New Roman" panose="02020603050405020304" pitchFamily="18" charset="0"/>
              </a:rPr>
              <a:t> of non-maleficence (do no harm) </a:t>
            </a:r>
            <a:r>
              <a:rPr lang="en-US" sz="1200" u="sng" dirty="0">
                <a:solidFill>
                  <a:srgbClr val="FF0000"/>
                </a:solidFill>
                <a:effectLst/>
                <a:latin typeface="Times New Roman" panose="02020603050405020304" pitchFamily="18" charset="0"/>
                <a:ea typeface="Times New Roman" panose="02020603050405020304" pitchFamily="18" charset="0"/>
              </a:rPr>
              <a:t>were rare.</a:t>
            </a:r>
            <a:endParaRPr lang="en-US" sz="1200" u="sng"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sng"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95</a:t>
            </a:fld>
            <a:endParaRPr lang="en-US"/>
          </a:p>
        </p:txBody>
      </p:sp>
    </p:spTree>
    <p:extLst>
      <p:ext uri="{BB962C8B-B14F-4D97-AF65-F5344CB8AC3E}">
        <p14:creationId xmlns:p14="http://schemas.microsoft.com/office/powerpoint/2010/main" val="271788973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FF0000"/>
              </a:solidFill>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7BCAB0D4-9BE2-4453-BE86-22E77C78790C}" type="slidenum">
              <a:rPr lang="en-US" smtClean="0"/>
              <a:t>96</a:t>
            </a:fld>
            <a:endParaRPr lang="en-US"/>
          </a:p>
        </p:txBody>
      </p:sp>
    </p:spTree>
    <p:extLst>
      <p:ext uri="{BB962C8B-B14F-4D97-AF65-F5344CB8AC3E}">
        <p14:creationId xmlns:p14="http://schemas.microsoft.com/office/powerpoint/2010/main" val="373208543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97</a:t>
            </a:fld>
            <a:endParaRPr lang="en-US"/>
          </a:p>
        </p:txBody>
      </p:sp>
    </p:spTree>
    <p:extLst>
      <p:ext uri="{BB962C8B-B14F-4D97-AF65-F5344CB8AC3E}">
        <p14:creationId xmlns:p14="http://schemas.microsoft.com/office/powerpoint/2010/main" val="1463007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u="sng" dirty="0"/>
              <a:t>Moralization</a:t>
            </a:r>
            <a:r>
              <a:rPr lang="en-US" u="sng" dirty="0"/>
              <a:t> is a more specific term.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1" u="sng" dirty="0"/>
              <a:t>Socialization </a:t>
            </a:r>
            <a:r>
              <a:rPr lang="en-US" u="sng" dirty="0"/>
              <a:t>is the more general term with which we are familiar. </a:t>
            </a:r>
          </a:p>
          <a:p>
            <a:endParaRPr lang="en-US" u="sng" dirty="0"/>
          </a:p>
          <a:p>
            <a:r>
              <a:rPr lang="en-US" u="sng" dirty="0"/>
              <a:t>The domains of conscience are formed in stages of moralization from:</a:t>
            </a:r>
          </a:p>
          <a:p>
            <a:r>
              <a:rPr lang="en-US" u="sng" dirty="0"/>
              <a:t>•</a:t>
            </a:r>
            <a:r>
              <a:rPr lang="en-US" i="1" u="sng" dirty="0"/>
              <a:t>the realm of cognition</a:t>
            </a:r>
            <a:r>
              <a:rPr lang="en-US" u="sng" dirty="0"/>
              <a:t>: thoughts, memories, and the imaginary; </a:t>
            </a:r>
          </a:p>
          <a:p>
            <a:r>
              <a:rPr lang="en-US" u="sng" dirty="0"/>
              <a:t>•</a:t>
            </a:r>
            <a:r>
              <a:rPr lang="en-US" i="1" u="sng" dirty="0"/>
              <a:t>the realm </a:t>
            </a:r>
            <a:r>
              <a:rPr lang="en-US" u="sng" dirty="0"/>
              <a:t>of </a:t>
            </a:r>
            <a:r>
              <a:rPr lang="en-US" i="1" u="sng" dirty="0"/>
              <a:t>attachment experiences</a:t>
            </a:r>
            <a:r>
              <a:rPr lang="en-US" u="sng" dirty="0"/>
              <a:t>; </a:t>
            </a:r>
          </a:p>
          <a:p>
            <a:r>
              <a:rPr lang="en-US" u="sng" dirty="0"/>
              <a:t>•</a:t>
            </a:r>
            <a:r>
              <a:rPr lang="en-US" i="1" u="sng" dirty="0"/>
              <a:t>the emotional realm </a:t>
            </a:r>
            <a:r>
              <a:rPr lang="en-US" u="sng" dirty="0"/>
              <a:t>including modulation, regulation or management of affect; </a:t>
            </a:r>
          </a:p>
          <a:p>
            <a:r>
              <a:rPr lang="en-US" u="sng" dirty="0"/>
              <a:t>•the realm of </a:t>
            </a:r>
            <a:r>
              <a:rPr lang="en-US" i="1" u="sng" dirty="0"/>
              <a:t>temperamental </a:t>
            </a:r>
            <a:r>
              <a:rPr lang="en-US" i="0" u="sng" dirty="0"/>
              <a:t>traits </a:t>
            </a:r>
            <a:r>
              <a:rPr lang="en-US" u="sng" dirty="0"/>
              <a:t>and </a:t>
            </a:r>
            <a:r>
              <a:rPr lang="en-US" i="1" u="sng" dirty="0"/>
              <a:t>characterological</a:t>
            </a:r>
            <a:r>
              <a:rPr lang="en-US" u="sng" dirty="0"/>
              <a:t> facets; </a:t>
            </a:r>
          </a:p>
          <a:p>
            <a:r>
              <a:rPr lang="en-US" u="sng" dirty="0"/>
              <a:t>•</a:t>
            </a:r>
            <a:r>
              <a:rPr lang="en-US" i="1" u="sng" dirty="0"/>
              <a:t>the realm of valuation </a:t>
            </a:r>
            <a:r>
              <a:rPr lang="en-US" u="sng" dirty="0"/>
              <a:t>including value keeping, seeking and making; and </a:t>
            </a:r>
          </a:p>
          <a:p>
            <a:r>
              <a:rPr lang="en-US" u="sng" dirty="0"/>
              <a:t>•</a:t>
            </a:r>
            <a:r>
              <a:rPr lang="en-US" i="1" u="sng" dirty="0"/>
              <a:t>the realm of volition</a:t>
            </a:r>
            <a:r>
              <a:rPr lang="en-US" u="sng" dirty="0"/>
              <a:t> including, agency, self-efficacy and personal responsibility. </a:t>
            </a:r>
          </a:p>
        </p:txBody>
      </p:sp>
      <p:sp>
        <p:nvSpPr>
          <p:cNvPr id="4" name="Slide Number Placeholder 3"/>
          <p:cNvSpPr>
            <a:spLocks noGrp="1"/>
          </p:cNvSpPr>
          <p:nvPr>
            <p:ph type="sldNum" sz="quarter" idx="5"/>
          </p:nvPr>
        </p:nvSpPr>
        <p:spPr/>
        <p:txBody>
          <a:bodyPr/>
          <a:lstStyle/>
          <a:p>
            <a:fld id="{7BCAB0D4-9BE2-4453-BE86-22E77C78790C}" type="slidenum">
              <a:rPr lang="en-US" smtClean="0"/>
              <a:t>9</a:t>
            </a:fld>
            <a:endParaRPr lang="en-US"/>
          </a:p>
        </p:txBody>
      </p:sp>
    </p:spTree>
    <p:extLst>
      <p:ext uri="{BB962C8B-B14F-4D97-AF65-F5344CB8AC3E}">
        <p14:creationId xmlns:p14="http://schemas.microsoft.com/office/powerpoint/2010/main" val="3769890500"/>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FF0000"/>
                </a:solidFill>
                <a:effectLst/>
                <a:latin typeface="Times New Roman" panose="02020603050405020304" pitchFamily="18" charset="0"/>
              </a:rPr>
              <a:t>Moreover:</a:t>
            </a:r>
          </a:p>
          <a:p>
            <a:pPr marL="0" marR="0">
              <a:spcBef>
                <a:spcPts val="0"/>
              </a:spcBef>
              <a:spcAft>
                <a:spcPts val="0"/>
              </a:spcAft>
            </a:pPr>
            <a:r>
              <a:rPr lang="en-US" sz="1200" dirty="0">
                <a:solidFill>
                  <a:srgbClr val="FF0000"/>
                </a:solidFill>
                <a:effectLst/>
                <a:latin typeface="Times New Roman" panose="02020603050405020304" pitchFamily="18" charset="0"/>
                <a:ea typeface="Times New Roman" panose="02020603050405020304" pitchFamily="18" charset="0"/>
              </a:rPr>
              <a:t>• Expressed recognition was rare that some coping skills might be problematic or maladaptive.</a:t>
            </a:r>
          </a:p>
          <a:p>
            <a:pPr marL="0" marR="0">
              <a:spcBef>
                <a:spcPts val="0"/>
              </a:spcBef>
              <a:spcAft>
                <a:spcPts val="0"/>
              </a:spcAft>
            </a:pPr>
            <a:r>
              <a:rPr lang="en-US" sz="1200" dirty="0">
                <a:solidFill>
                  <a:srgbClr val="FF0000"/>
                </a:solidFill>
                <a:effectLst/>
                <a:latin typeface="Times New Roman" panose="02020603050405020304" pitchFamily="18" charset="0"/>
                <a:ea typeface="Times New Roman" panose="02020603050405020304" pitchFamily="18" charset="0"/>
              </a:rPr>
              <a:t>• Declarations of determination to advocate for others were rare.</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dirty="0">
                <a:solidFill>
                  <a:srgbClr val="FF0000"/>
                </a:solidFill>
                <a:effectLst/>
                <a:latin typeface="Times New Roman" panose="02020603050405020304" pitchFamily="18" charset="0"/>
                <a:ea typeface="Times New Roman" panose="02020603050405020304" pitchFamily="18" charset="0"/>
              </a:rPr>
              <a:t>• Declarations of dispositions to engage in help-seeking as a heteronomous coping skill were rare.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B050"/>
                </a:solidFill>
                <a:effectLst/>
                <a:latin typeface="Times New Roman" panose="02020603050405020304" pitchFamily="18" charset="0"/>
                <a:ea typeface="Times New Roman" panose="02020603050405020304" pitchFamily="18" charset="0"/>
              </a:rPr>
              <a:t>• Declarations of resistance to/rejection of help were rare.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98</a:t>
            </a:fld>
            <a:endParaRPr lang="en-US"/>
          </a:p>
        </p:txBody>
      </p:sp>
    </p:spTree>
    <p:extLst>
      <p:ext uri="{BB962C8B-B14F-4D97-AF65-F5344CB8AC3E}">
        <p14:creationId xmlns:p14="http://schemas.microsoft.com/office/powerpoint/2010/main" val="379049947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FF0000"/>
                </a:solidFill>
                <a:effectLst/>
                <a:latin typeface="Times New Roman" panose="02020603050405020304" pitchFamily="18" charset="0"/>
              </a:rPr>
              <a:t>However:</a:t>
            </a:r>
          </a:p>
          <a:p>
            <a:pPr marL="0" marR="0">
              <a:spcBef>
                <a:spcPts val="0"/>
              </a:spcBef>
              <a:spcAft>
                <a:spcPts val="0"/>
              </a:spcAft>
            </a:pPr>
            <a:r>
              <a:rPr lang="en-US" sz="1200" dirty="0">
                <a:solidFill>
                  <a:srgbClr val="FF0000"/>
                </a:solidFill>
                <a:effectLst/>
                <a:latin typeface="Times New Roman" panose="02020603050405020304" pitchFamily="18" charset="0"/>
                <a:ea typeface="Times New Roman" panose="02020603050405020304" pitchFamily="18" charset="0"/>
              </a:rPr>
              <a:t>• Reports of making prayer petitions for others besides love ones were rare.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dirty="0">
                <a:solidFill>
                  <a:srgbClr val="00B050"/>
                </a:solidFill>
                <a:effectLst/>
                <a:latin typeface="Times New Roman" panose="02020603050405020304" pitchFamily="18" charset="0"/>
                <a:ea typeface="Times New Roman" panose="02020603050405020304" pitchFamily="18" charset="0"/>
              </a:rPr>
              <a:t>• Reports of making prayer petitions for external goods were rare.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99</a:t>
            </a:fld>
            <a:endParaRPr lang="en-US"/>
          </a:p>
        </p:txBody>
      </p:sp>
    </p:spTree>
    <p:extLst>
      <p:ext uri="{BB962C8B-B14F-4D97-AF65-F5344CB8AC3E}">
        <p14:creationId xmlns:p14="http://schemas.microsoft.com/office/powerpoint/2010/main" val="4182373523"/>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cap="small" baseline="0" dirty="0"/>
              <a:t>Reference: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Conscience in Adversity Data Collection </a:t>
            </a:r>
            <a:r>
              <a:rPr lang="en-US" sz="1200" dirty="0"/>
              <a:t>(CIA): Case PRC017 (age deleted for heuristic purposes)</a:t>
            </a:r>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100</a:t>
            </a:fld>
            <a:endParaRPr lang="en-US"/>
          </a:p>
        </p:txBody>
      </p:sp>
    </p:spTree>
    <p:extLst>
      <p:ext uri="{BB962C8B-B14F-4D97-AF65-F5344CB8AC3E}">
        <p14:creationId xmlns:p14="http://schemas.microsoft.com/office/powerpoint/2010/main" val="4225344056"/>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Conscience in Adversity Data Collection (CIA): Case PRC017 (age deleted for heuristic purposes)</a:t>
            </a:r>
          </a:p>
          <a:p>
            <a:endParaRPr lang="en-US" dirty="0"/>
          </a:p>
        </p:txBody>
      </p:sp>
      <p:sp>
        <p:nvSpPr>
          <p:cNvPr id="4" name="Slide Number Placeholder 3"/>
          <p:cNvSpPr>
            <a:spLocks noGrp="1"/>
          </p:cNvSpPr>
          <p:nvPr>
            <p:ph type="sldNum" sz="quarter" idx="10"/>
          </p:nvPr>
        </p:nvSpPr>
        <p:spPr/>
        <p:txBody>
          <a:bodyPr/>
          <a:lstStyle/>
          <a:p>
            <a:fld id="{B2159355-E5A1-4A1B-B2DA-ECE8DE36C777}" type="slidenum">
              <a:rPr lang="en-US" smtClean="0"/>
              <a:pPr/>
              <a:t>101</a:t>
            </a:fld>
            <a:endParaRPr lang="en-US"/>
          </a:p>
        </p:txBody>
      </p:sp>
    </p:spTree>
    <p:extLst>
      <p:ext uri="{BB962C8B-B14F-4D97-AF65-F5344CB8AC3E}">
        <p14:creationId xmlns:p14="http://schemas.microsoft.com/office/powerpoint/2010/main" val="87902905"/>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159355-E5A1-4A1B-B2DA-ECE8DE36C777}" type="slidenum">
              <a:rPr lang="en-US" smtClean="0"/>
              <a:pPr/>
              <a:t>102</a:t>
            </a:fld>
            <a:endParaRPr lang="en-US"/>
          </a:p>
        </p:txBody>
      </p:sp>
    </p:spTree>
    <p:extLst>
      <p:ext uri="{BB962C8B-B14F-4D97-AF65-F5344CB8AC3E}">
        <p14:creationId xmlns:p14="http://schemas.microsoft.com/office/powerpoint/2010/main" val="1831989396"/>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dirty="0"/>
              <a:t>In the next slides I will read the inquiries aloud while you read, on the right, her responses to yourselves.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cap="small" dirty="0"/>
              <a:t>Level two inquiries (and tasks) deepen and expand the interview about conscience. they require more time than can generally be allotted for psychiatric evaluation. accordingly, when it is clear that a threshold has been crossed and deeper inquiry is indicated, level two queries and tasks are reserved by this psychiatrist for later clinical encounters.</a:t>
            </a:r>
            <a:r>
              <a:rPr lang="en-US" sz="1200" dirty="0"/>
              <a:t> </a:t>
            </a:r>
          </a:p>
          <a:p>
            <a:endParaRPr lang="en-US" dirty="0"/>
          </a:p>
        </p:txBody>
      </p:sp>
      <p:sp>
        <p:nvSpPr>
          <p:cNvPr id="4" name="Slide Number Placeholder 3"/>
          <p:cNvSpPr>
            <a:spLocks noGrp="1"/>
          </p:cNvSpPr>
          <p:nvPr>
            <p:ph type="sldNum" sz="quarter" idx="10"/>
          </p:nvPr>
        </p:nvSpPr>
        <p:spPr/>
        <p:txBody>
          <a:bodyPr/>
          <a:lstStyle/>
          <a:p>
            <a:fld id="{1CBE18C8-0055-42EB-8DDA-C9520311B071}" type="slidenum">
              <a:rPr lang="en-US" smtClean="0"/>
              <a:pPr/>
              <a:t>103</a:t>
            </a:fld>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i="0" dirty="0"/>
          </a:p>
        </p:txBody>
      </p:sp>
      <p:sp>
        <p:nvSpPr>
          <p:cNvPr id="4" name="Slide Number Placeholder 3"/>
          <p:cNvSpPr>
            <a:spLocks noGrp="1"/>
          </p:cNvSpPr>
          <p:nvPr>
            <p:ph type="sldNum" sz="quarter" idx="10"/>
          </p:nvPr>
        </p:nvSpPr>
        <p:spPr/>
        <p:txBody>
          <a:bodyPr/>
          <a:lstStyle/>
          <a:p>
            <a:fld id="{1CBE18C8-0055-42EB-8DDA-C9520311B071}" type="slidenum">
              <a:rPr lang="en-US" smtClean="0"/>
              <a:pPr/>
              <a:t>104</a:t>
            </a:fld>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Conscience in Adversity Data Collection (CIA): Case PRC017 (age deleted for heuristic purposes)</a:t>
            </a:r>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105</a:t>
            </a:fld>
            <a:endParaRPr lang="en-US"/>
          </a:p>
        </p:txBody>
      </p:sp>
    </p:spTree>
    <p:extLst>
      <p:ext uri="{BB962C8B-B14F-4D97-AF65-F5344CB8AC3E}">
        <p14:creationId xmlns:p14="http://schemas.microsoft.com/office/powerpoint/2010/main" val="1660422216"/>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Conscience in Adversity Data Collection (CIA): Case PRC017 (age deleted for heuristic purposes)</a:t>
            </a:r>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106</a:t>
            </a:fld>
            <a:endParaRPr lang="en-US"/>
          </a:p>
        </p:txBody>
      </p:sp>
    </p:spTree>
    <p:extLst>
      <p:ext uri="{BB962C8B-B14F-4D97-AF65-F5344CB8AC3E}">
        <p14:creationId xmlns:p14="http://schemas.microsoft.com/office/powerpoint/2010/main" val="1530938540"/>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Conscience in Adversity Data Collection (CIA): Case PRC017 (age deleted for heuristic purposes)</a:t>
            </a:r>
          </a:p>
          <a:p>
            <a:endParaRPr lang="en-US" dirty="0"/>
          </a:p>
        </p:txBody>
      </p:sp>
      <p:sp>
        <p:nvSpPr>
          <p:cNvPr id="4" name="Slide Number Placeholder 3"/>
          <p:cNvSpPr>
            <a:spLocks noGrp="1"/>
          </p:cNvSpPr>
          <p:nvPr>
            <p:ph type="sldNum" sz="quarter" idx="5"/>
          </p:nvPr>
        </p:nvSpPr>
        <p:spPr/>
        <p:txBody>
          <a:bodyPr/>
          <a:lstStyle/>
          <a:p>
            <a:fld id="{7BCAB0D4-9BE2-4453-BE86-22E77C78790C}" type="slidenum">
              <a:rPr lang="en-US" smtClean="0"/>
              <a:t>107</a:t>
            </a:fld>
            <a:endParaRPr lang="en-US"/>
          </a:p>
        </p:txBody>
      </p:sp>
    </p:spTree>
    <p:extLst>
      <p:ext uri="{BB962C8B-B14F-4D97-AF65-F5344CB8AC3E}">
        <p14:creationId xmlns:p14="http://schemas.microsoft.com/office/powerpoint/2010/main" val="963157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B9939-E226-4542-8B9C-FDBFAE15BF4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BCAD3A7-08FD-4200-A2B9-E833184B48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3A8F40-7D51-4837-9F4E-F94F0D07D6AA}"/>
              </a:ext>
            </a:extLst>
          </p:cNvPr>
          <p:cNvSpPr>
            <a:spLocks noGrp="1"/>
          </p:cNvSpPr>
          <p:nvPr>
            <p:ph type="dt" sz="half" idx="10"/>
          </p:nvPr>
        </p:nvSpPr>
        <p:spPr/>
        <p:txBody>
          <a:bodyPr/>
          <a:lstStyle/>
          <a:p>
            <a:fld id="{AC3AF4AF-E829-4F7D-A1BA-461B447F263F}" type="datetimeFigureOut">
              <a:rPr lang="en-US" smtClean="0"/>
              <a:t>3/18/22</a:t>
            </a:fld>
            <a:endParaRPr lang="en-US"/>
          </a:p>
        </p:txBody>
      </p:sp>
      <p:sp>
        <p:nvSpPr>
          <p:cNvPr id="5" name="Footer Placeholder 4">
            <a:extLst>
              <a:ext uri="{FF2B5EF4-FFF2-40B4-BE49-F238E27FC236}">
                <a16:creationId xmlns:a16="http://schemas.microsoft.com/office/drawing/2014/main" id="{0D5B7A7A-19FD-47E4-9D99-C89CA63B1B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5E4310-87C2-4AC4-8D0B-429E8CD0234D}"/>
              </a:ext>
            </a:extLst>
          </p:cNvPr>
          <p:cNvSpPr>
            <a:spLocks noGrp="1"/>
          </p:cNvSpPr>
          <p:nvPr>
            <p:ph type="sldNum" sz="quarter" idx="12"/>
          </p:nvPr>
        </p:nvSpPr>
        <p:spPr/>
        <p:txBody>
          <a:bodyPr/>
          <a:lstStyle/>
          <a:p>
            <a:fld id="{A9AB0E95-FA75-4A5B-B6A7-2470D3D417E0}" type="slidenum">
              <a:rPr lang="en-US" smtClean="0"/>
              <a:t>‹#›</a:t>
            </a:fld>
            <a:endParaRPr lang="en-US"/>
          </a:p>
        </p:txBody>
      </p:sp>
    </p:spTree>
    <p:extLst>
      <p:ext uri="{BB962C8B-B14F-4D97-AF65-F5344CB8AC3E}">
        <p14:creationId xmlns:p14="http://schemas.microsoft.com/office/powerpoint/2010/main" val="2146943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9A81C-C922-4D77-AED4-3C045E4EE56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2D898AA-C8DA-49FB-9D0E-1E49E6D4D22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3AD928-1FDA-4EAD-9466-344F66C3D6E0}"/>
              </a:ext>
            </a:extLst>
          </p:cNvPr>
          <p:cNvSpPr>
            <a:spLocks noGrp="1"/>
          </p:cNvSpPr>
          <p:nvPr>
            <p:ph type="dt" sz="half" idx="10"/>
          </p:nvPr>
        </p:nvSpPr>
        <p:spPr/>
        <p:txBody>
          <a:bodyPr/>
          <a:lstStyle/>
          <a:p>
            <a:fld id="{AC3AF4AF-E829-4F7D-A1BA-461B447F263F}" type="datetimeFigureOut">
              <a:rPr lang="en-US" smtClean="0"/>
              <a:t>3/18/22</a:t>
            </a:fld>
            <a:endParaRPr lang="en-US"/>
          </a:p>
        </p:txBody>
      </p:sp>
      <p:sp>
        <p:nvSpPr>
          <p:cNvPr id="5" name="Footer Placeholder 4">
            <a:extLst>
              <a:ext uri="{FF2B5EF4-FFF2-40B4-BE49-F238E27FC236}">
                <a16:creationId xmlns:a16="http://schemas.microsoft.com/office/drawing/2014/main" id="{514A1AF5-E9BF-4D4D-83A9-30416C2AEB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20A52E-3F8A-4980-AC45-2BE3B6477432}"/>
              </a:ext>
            </a:extLst>
          </p:cNvPr>
          <p:cNvSpPr>
            <a:spLocks noGrp="1"/>
          </p:cNvSpPr>
          <p:nvPr>
            <p:ph type="sldNum" sz="quarter" idx="12"/>
          </p:nvPr>
        </p:nvSpPr>
        <p:spPr/>
        <p:txBody>
          <a:bodyPr/>
          <a:lstStyle/>
          <a:p>
            <a:fld id="{A9AB0E95-FA75-4A5B-B6A7-2470D3D417E0}" type="slidenum">
              <a:rPr lang="en-US" smtClean="0"/>
              <a:t>‹#›</a:t>
            </a:fld>
            <a:endParaRPr lang="en-US"/>
          </a:p>
        </p:txBody>
      </p:sp>
    </p:spTree>
    <p:extLst>
      <p:ext uri="{BB962C8B-B14F-4D97-AF65-F5344CB8AC3E}">
        <p14:creationId xmlns:p14="http://schemas.microsoft.com/office/powerpoint/2010/main" val="654299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C13A18-FB20-4761-9D64-2B425F4D6E4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7E27988-9011-4CDF-9656-FCC3110867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DB54C4-A52C-49DF-A16C-E3025DF6B2E8}"/>
              </a:ext>
            </a:extLst>
          </p:cNvPr>
          <p:cNvSpPr>
            <a:spLocks noGrp="1"/>
          </p:cNvSpPr>
          <p:nvPr>
            <p:ph type="dt" sz="half" idx="10"/>
          </p:nvPr>
        </p:nvSpPr>
        <p:spPr/>
        <p:txBody>
          <a:bodyPr/>
          <a:lstStyle/>
          <a:p>
            <a:fld id="{AC3AF4AF-E829-4F7D-A1BA-461B447F263F}" type="datetimeFigureOut">
              <a:rPr lang="en-US" smtClean="0"/>
              <a:t>3/18/22</a:t>
            </a:fld>
            <a:endParaRPr lang="en-US"/>
          </a:p>
        </p:txBody>
      </p:sp>
      <p:sp>
        <p:nvSpPr>
          <p:cNvPr id="5" name="Footer Placeholder 4">
            <a:extLst>
              <a:ext uri="{FF2B5EF4-FFF2-40B4-BE49-F238E27FC236}">
                <a16:creationId xmlns:a16="http://schemas.microsoft.com/office/drawing/2014/main" id="{EFBAD394-630C-478A-BBC9-D04B89478B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58ADB0-1357-41DA-A2D8-57929FB4888A}"/>
              </a:ext>
            </a:extLst>
          </p:cNvPr>
          <p:cNvSpPr>
            <a:spLocks noGrp="1"/>
          </p:cNvSpPr>
          <p:nvPr>
            <p:ph type="sldNum" sz="quarter" idx="12"/>
          </p:nvPr>
        </p:nvSpPr>
        <p:spPr/>
        <p:txBody>
          <a:bodyPr/>
          <a:lstStyle/>
          <a:p>
            <a:fld id="{A9AB0E95-FA75-4A5B-B6A7-2470D3D417E0}" type="slidenum">
              <a:rPr lang="en-US" smtClean="0"/>
              <a:t>‹#›</a:t>
            </a:fld>
            <a:endParaRPr lang="en-US"/>
          </a:p>
        </p:txBody>
      </p:sp>
    </p:spTree>
    <p:extLst>
      <p:ext uri="{BB962C8B-B14F-4D97-AF65-F5344CB8AC3E}">
        <p14:creationId xmlns:p14="http://schemas.microsoft.com/office/powerpoint/2010/main" val="965043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SmartArt Placeholder 2"/>
          <p:cNvSpPr>
            <a:spLocks noGrp="1"/>
          </p:cNvSpPr>
          <p:nvPr>
            <p:ph type="dgm" idx="1"/>
          </p:nvPr>
        </p:nvSpPr>
        <p:spPr>
          <a:xfrm>
            <a:off x="914400" y="1981200"/>
            <a:ext cx="10363200" cy="4114800"/>
          </a:xfrm>
        </p:spPr>
        <p:txBody>
          <a:bodyPr/>
          <a:lstStyle/>
          <a:p>
            <a:endParaRPr lang="en-US" dirty="0"/>
          </a:p>
        </p:txBody>
      </p:sp>
      <p:sp>
        <p:nvSpPr>
          <p:cNvPr id="4" name="Date Placeholder 3"/>
          <p:cNvSpPr>
            <a:spLocks noGrp="1"/>
          </p:cNvSpPr>
          <p:nvPr>
            <p:ph type="dt" sz="half" idx="10"/>
          </p:nvPr>
        </p:nvSpPr>
        <p:spPr>
          <a:xfrm>
            <a:off x="914400" y="6248400"/>
            <a:ext cx="2540000" cy="457200"/>
          </a:xfrm>
        </p:spPr>
        <p:txBody>
          <a:bodyPr/>
          <a:lstStyle>
            <a:lvl1pPr>
              <a:defRPr/>
            </a:lvl1pPr>
          </a:lstStyle>
          <a:p>
            <a:fld id="{BCA61293-94D8-455B-9590-1BD8D0496C0A}" type="datetime1">
              <a:rPr lang="en-US" smtClean="0"/>
              <a:t>3/18/22</a:t>
            </a:fld>
            <a:endParaRPr lang="en-US" dirty="0"/>
          </a:p>
        </p:txBody>
      </p:sp>
      <p:sp>
        <p:nvSpPr>
          <p:cNvPr id="5" name="Footer Placeholder 4"/>
          <p:cNvSpPr>
            <a:spLocks noGrp="1"/>
          </p:cNvSpPr>
          <p:nvPr>
            <p:ph type="ftr" sz="quarter" idx="11"/>
          </p:nvPr>
        </p:nvSpPr>
        <p:spPr>
          <a:xfrm>
            <a:off x="4165600" y="6248400"/>
            <a:ext cx="3860800" cy="457200"/>
          </a:xfrm>
        </p:spPr>
        <p:txBody>
          <a:bodyPr/>
          <a:lstStyle>
            <a:lvl1pPr>
              <a:defRPr/>
            </a:lvl1pPr>
          </a:lstStyle>
          <a:p>
            <a:endParaRPr lang="en-US" dirty="0"/>
          </a:p>
        </p:txBody>
      </p:sp>
      <p:sp>
        <p:nvSpPr>
          <p:cNvPr id="6" name="Slide Number Placeholder 5"/>
          <p:cNvSpPr>
            <a:spLocks noGrp="1"/>
          </p:cNvSpPr>
          <p:nvPr>
            <p:ph type="sldNum" sz="quarter" idx="12"/>
          </p:nvPr>
        </p:nvSpPr>
        <p:spPr>
          <a:xfrm>
            <a:off x="8737600" y="6248400"/>
            <a:ext cx="2540000" cy="457200"/>
          </a:xfrm>
        </p:spPr>
        <p:txBody>
          <a:bodyPr/>
          <a:lstStyle>
            <a:lvl1pPr>
              <a:defRPr/>
            </a:lvl1pPr>
          </a:lstStyle>
          <a:p>
            <a:fld id="{8FFB7DDA-5AC8-4E29-B729-122493E77678}" type="slidenum">
              <a:rPr lang="en-US"/>
              <a:pPr/>
              <a:t>‹#›</a:t>
            </a:fld>
            <a:endParaRPr lang="en-US" dirty="0"/>
          </a:p>
        </p:txBody>
      </p:sp>
    </p:spTree>
    <p:extLst>
      <p:ext uri="{BB962C8B-B14F-4D97-AF65-F5344CB8AC3E}">
        <p14:creationId xmlns:p14="http://schemas.microsoft.com/office/powerpoint/2010/main" val="1730415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3D3E4-E3BC-4CDC-A4C5-8B928F859AC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DDD320D-CBF7-4E46-86D1-983D0C3F0EF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95241-662B-4D6A-8F0B-E6A14240052D}"/>
              </a:ext>
            </a:extLst>
          </p:cNvPr>
          <p:cNvSpPr>
            <a:spLocks noGrp="1"/>
          </p:cNvSpPr>
          <p:nvPr>
            <p:ph type="dt" sz="half" idx="10"/>
          </p:nvPr>
        </p:nvSpPr>
        <p:spPr/>
        <p:txBody>
          <a:bodyPr/>
          <a:lstStyle/>
          <a:p>
            <a:fld id="{AC3AF4AF-E829-4F7D-A1BA-461B447F263F}" type="datetimeFigureOut">
              <a:rPr lang="en-US" smtClean="0"/>
              <a:t>3/18/22</a:t>
            </a:fld>
            <a:endParaRPr lang="en-US"/>
          </a:p>
        </p:txBody>
      </p:sp>
      <p:sp>
        <p:nvSpPr>
          <p:cNvPr id="5" name="Footer Placeholder 4">
            <a:extLst>
              <a:ext uri="{FF2B5EF4-FFF2-40B4-BE49-F238E27FC236}">
                <a16:creationId xmlns:a16="http://schemas.microsoft.com/office/drawing/2014/main" id="{A2616DF8-4FDD-4007-AB4C-1399DC2036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89F449-A62F-4727-AA2B-F6BB97971B37}"/>
              </a:ext>
            </a:extLst>
          </p:cNvPr>
          <p:cNvSpPr>
            <a:spLocks noGrp="1"/>
          </p:cNvSpPr>
          <p:nvPr>
            <p:ph type="sldNum" sz="quarter" idx="12"/>
          </p:nvPr>
        </p:nvSpPr>
        <p:spPr/>
        <p:txBody>
          <a:bodyPr/>
          <a:lstStyle/>
          <a:p>
            <a:fld id="{A9AB0E95-FA75-4A5B-B6A7-2470D3D417E0}" type="slidenum">
              <a:rPr lang="en-US" smtClean="0"/>
              <a:t>‹#›</a:t>
            </a:fld>
            <a:endParaRPr lang="en-US"/>
          </a:p>
        </p:txBody>
      </p:sp>
    </p:spTree>
    <p:extLst>
      <p:ext uri="{BB962C8B-B14F-4D97-AF65-F5344CB8AC3E}">
        <p14:creationId xmlns:p14="http://schemas.microsoft.com/office/powerpoint/2010/main" val="1750575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42B2B-456B-4164-89EC-12245FFDBC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F484466-B9D2-4654-9CC1-31FB6793FC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E965CB6-80C8-4393-9C66-EA4B9996397D}"/>
              </a:ext>
            </a:extLst>
          </p:cNvPr>
          <p:cNvSpPr>
            <a:spLocks noGrp="1"/>
          </p:cNvSpPr>
          <p:nvPr>
            <p:ph type="dt" sz="half" idx="10"/>
          </p:nvPr>
        </p:nvSpPr>
        <p:spPr/>
        <p:txBody>
          <a:bodyPr/>
          <a:lstStyle/>
          <a:p>
            <a:fld id="{AC3AF4AF-E829-4F7D-A1BA-461B447F263F}" type="datetimeFigureOut">
              <a:rPr lang="en-US" smtClean="0"/>
              <a:t>3/18/22</a:t>
            </a:fld>
            <a:endParaRPr lang="en-US"/>
          </a:p>
        </p:txBody>
      </p:sp>
      <p:sp>
        <p:nvSpPr>
          <p:cNvPr id="5" name="Footer Placeholder 4">
            <a:extLst>
              <a:ext uri="{FF2B5EF4-FFF2-40B4-BE49-F238E27FC236}">
                <a16:creationId xmlns:a16="http://schemas.microsoft.com/office/drawing/2014/main" id="{2638B03A-BA53-4CA7-A1B8-7789A0316D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0AC726-F0BF-4877-BC0F-72B6E0807BF9}"/>
              </a:ext>
            </a:extLst>
          </p:cNvPr>
          <p:cNvSpPr>
            <a:spLocks noGrp="1"/>
          </p:cNvSpPr>
          <p:nvPr>
            <p:ph type="sldNum" sz="quarter" idx="12"/>
          </p:nvPr>
        </p:nvSpPr>
        <p:spPr/>
        <p:txBody>
          <a:bodyPr/>
          <a:lstStyle/>
          <a:p>
            <a:fld id="{A9AB0E95-FA75-4A5B-B6A7-2470D3D417E0}" type="slidenum">
              <a:rPr lang="en-US" smtClean="0"/>
              <a:t>‹#›</a:t>
            </a:fld>
            <a:endParaRPr lang="en-US"/>
          </a:p>
        </p:txBody>
      </p:sp>
    </p:spTree>
    <p:extLst>
      <p:ext uri="{BB962C8B-B14F-4D97-AF65-F5344CB8AC3E}">
        <p14:creationId xmlns:p14="http://schemas.microsoft.com/office/powerpoint/2010/main" val="848065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6ABA0-CBBA-40EF-AB0D-4B5AE81A54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769AFD5-EA74-4AA2-8624-5765626644B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6CB8DFF-DA2B-4FB9-A1B4-8074549C959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C99E575-1745-4215-935E-FC6E4D63944D}"/>
              </a:ext>
            </a:extLst>
          </p:cNvPr>
          <p:cNvSpPr>
            <a:spLocks noGrp="1"/>
          </p:cNvSpPr>
          <p:nvPr>
            <p:ph type="dt" sz="half" idx="10"/>
          </p:nvPr>
        </p:nvSpPr>
        <p:spPr/>
        <p:txBody>
          <a:bodyPr/>
          <a:lstStyle/>
          <a:p>
            <a:fld id="{AC3AF4AF-E829-4F7D-A1BA-461B447F263F}" type="datetimeFigureOut">
              <a:rPr lang="en-US" smtClean="0"/>
              <a:t>3/18/22</a:t>
            </a:fld>
            <a:endParaRPr lang="en-US"/>
          </a:p>
        </p:txBody>
      </p:sp>
      <p:sp>
        <p:nvSpPr>
          <p:cNvPr id="6" name="Footer Placeholder 5">
            <a:extLst>
              <a:ext uri="{FF2B5EF4-FFF2-40B4-BE49-F238E27FC236}">
                <a16:creationId xmlns:a16="http://schemas.microsoft.com/office/drawing/2014/main" id="{CD3D6DDA-0806-4E92-9AC0-BCEEC3A691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C1BB2F-912A-49E1-9816-296AD619C581}"/>
              </a:ext>
            </a:extLst>
          </p:cNvPr>
          <p:cNvSpPr>
            <a:spLocks noGrp="1"/>
          </p:cNvSpPr>
          <p:nvPr>
            <p:ph type="sldNum" sz="quarter" idx="12"/>
          </p:nvPr>
        </p:nvSpPr>
        <p:spPr/>
        <p:txBody>
          <a:bodyPr/>
          <a:lstStyle/>
          <a:p>
            <a:fld id="{A9AB0E95-FA75-4A5B-B6A7-2470D3D417E0}" type="slidenum">
              <a:rPr lang="en-US" smtClean="0"/>
              <a:t>‹#›</a:t>
            </a:fld>
            <a:endParaRPr lang="en-US"/>
          </a:p>
        </p:txBody>
      </p:sp>
    </p:spTree>
    <p:extLst>
      <p:ext uri="{BB962C8B-B14F-4D97-AF65-F5344CB8AC3E}">
        <p14:creationId xmlns:p14="http://schemas.microsoft.com/office/powerpoint/2010/main" val="1912873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4120B-D35F-47F1-8731-1B097F51DDC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3BD4FB4-383E-4D2D-B765-3BBBDE693D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E7AF945-C429-4B5D-9A7F-FA8C90A0B6D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95BF116-8DC8-4EE1-8343-FE415BF889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93B87E4-88F0-4509-BD56-092F7FECB31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6516F71-5F8C-468D-A90E-C28828F37DB0}"/>
              </a:ext>
            </a:extLst>
          </p:cNvPr>
          <p:cNvSpPr>
            <a:spLocks noGrp="1"/>
          </p:cNvSpPr>
          <p:nvPr>
            <p:ph type="dt" sz="half" idx="10"/>
          </p:nvPr>
        </p:nvSpPr>
        <p:spPr/>
        <p:txBody>
          <a:bodyPr/>
          <a:lstStyle/>
          <a:p>
            <a:fld id="{AC3AF4AF-E829-4F7D-A1BA-461B447F263F}" type="datetimeFigureOut">
              <a:rPr lang="en-US" smtClean="0"/>
              <a:t>3/18/22</a:t>
            </a:fld>
            <a:endParaRPr lang="en-US"/>
          </a:p>
        </p:txBody>
      </p:sp>
      <p:sp>
        <p:nvSpPr>
          <p:cNvPr id="8" name="Footer Placeholder 7">
            <a:extLst>
              <a:ext uri="{FF2B5EF4-FFF2-40B4-BE49-F238E27FC236}">
                <a16:creationId xmlns:a16="http://schemas.microsoft.com/office/drawing/2014/main" id="{FF51C23F-29D5-445B-BD11-88910D02AAE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9332AD-19C9-4396-B582-E1EA64C5EB95}"/>
              </a:ext>
            </a:extLst>
          </p:cNvPr>
          <p:cNvSpPr>
            <a:spLocks noGrp="1"/>
          </p:cNvSpPr>
          <p:nvPr>
            <p:ph type="sldNum" sz="quarter" idx="12"/>
          </p:nvPr>
        </p:nvSpPr>
        <p:spPr/>
        <p:txBody>
          <a:bodyPr/>
          <a:lstStyle/>
          <a:p>
            <a:fld id="{A9AB0E95-FA75-4A5B-B6A7-2470D3D417E0}" type="slidenum">
              <a:rPr lang="en-US" smtClean="0"/>
              <a:t>‹#›</a:t>
            </a:fld>
            <a:endParaRPr lang="en-US"/>
          </a:p>
        </p:txBody>
      </p:sp>
    </p:spTree>
    <p:extLst>
      <p:ext uri="{BB962C8B-B14F-4D97-AF65-F5344CB8AC3E}">
        <p14:creationId xmlns:p14="http://schemas.microsoft.com/office/powerpoint/2010/main" val="1451248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5996F-DCE7-4BD5-A8A5-234197C2449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FEEE328-747B-4678-BB9C-908C414BB44B}"/>
              </a:ext>
            </a:extLst>
          </p:cNvPr>
          <p:cNvSpPr>
            <a:spLocks noGrp="1"/>
          </p:cNvSpPr>
          <p:nvPr>
            <p:ph type="dt" sz="half" idx="10"/>
          </p:nvPr>
        </p:nvSpPr>
        <p:spPr/>
        <p:txBody>
          <a:bodyPr/>
          <a:lstStyle/>
          <a:p>
            <a:fld id="{AC3AF4AF-E829-4F7D-A1BA-461B447F263F}" type="datetimeFigureOut">
              <a:rPr lang="en-US" smtClean="0"/>
              <a:t>3/18/22</a:t>
            </a:fld>
            <a:endParaRPr lang="en-US"/>
          </a:p>
        </p:txBody>
      </p:sp>
      <p:sp>
        <p:nvSpPr>
          <p:cNvPr id="4" name="Footer Placeholder 3">
            <a:extLst>
              <a:ext uri="{FF2B5EF4-FFF2-40B4-BE49-F238E27FC236}">
                <a16:creationId xmlns:a16="http://schemas.microsoft.com/office/drawing/2014/main" id="{EEB3ED6D-9E70-48BE-8F67-873B7D6E70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E8A3A2C-58A7-4963-A86F-B48F6BFAA578}"/>
              </a:ext>
            </a:extLst>
          </p:cNvPr>
          <p:cNvSpPr>
            <a:spLocks noGrp="1"/>
          </p:cNvSpPr>
          <p:nvPr>
            <p:ph type="sldNum" sz="quarter" idx="12"/>
          </p:nvPr>
        </p:nvSpPr>
        <p:spPr/>
        <p:txBody>
          <a:bodyPr/>
          <a:lstStyle/>
          <a:p>
            <a:fld id="{A9AB0E95-FA75-4A5B-B6A7-2470D3D417E0}" type="slidenum">
              <a:rPr lang="en-US" smtClean="0"/>
              <a:t>‹#›</a:t>
            </a:fld>
            <a:endParaRPr lang="en-US"/>
          </a:p>
        </p:txBody>
      </p:sp>
    </p:spTree>
    <p:extLst>
      <p:ext uri="{BB962C8B-B14F-4D97-AF65-F5344CB8AC3E}">
        <p14:creationId xmlns:p14="http://schemas.microsoft.com/office/powerpoint/2010/main" val="4000777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1EAA4D-FB6C-45CC-A84E-11A7E721ECF1}"/>
              </a:ext>
            </a:extLst>
          </p:cNvPr>
          <p:cNvSpPr>
            <a:spLocks noGrp="1"/>
          </p:cNvSpPr>
          <p:nvPr>
            <p:ph type="dt" sz="half" idx="10"/>
          </p:nvPr>
        </p:nvSpPr>
        <p:spPr/>
        <p:txBody>
          <a:bodyPr/>
          <a:lstStyle/>
          <a:p>
            <a:fld id="{AC3AF4AF-E829-4F7D-A1BA-461B447F263F}" type="datetimeFigureOut">
              <a:rPr lang="en-US" smtClean="0"/>
              <a:t>3/18/22</a:t>
            </a:fld>
            <a:endParaRPr lang="en-US"/>
          </a:p>
        </p:txBody>
      </p:sp>
      <p:sp>
        <p:nvSpPr>
          <p:cNvPr id="3" name="Footer Placeholder 2">
            <a:extLst>
              <a:ext uri="{FF2B5EF4-FFF2-40B4-BE49-F238E27FC236}">
                <a16:creationId xmlns:a16="http://schemas.microsoft.com/office/drawing/2014/main" id="{887181C1-7F4C-4786-B8B0-9ED1114A549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503463-88D8-46DD-917A-741FC3C9D08F}"/>
              </a:ext>
            </a:extLst>
          </p:cNvPr>
          <p:cNvSpPr>
            <a:spLocks noGrp="1"/>
          </p:cNvSpPr>
          <p:nvPr>
            <p:ph type="sldNum" sz="quarter" idx="12"/>
          </p:nvPr>
        </p:nvSpPr>
        <p:spPr/>
        <p:txBody>
          <a:bodyPr/>
          <a:lstStyle/>
          <a:p>
            <a:fld id="{A9AB0E95-FA75-4A5B-B6A7-2470D3D417E0}" type="slidenum">
              <a:rPr lang="en-US" smtClean="0"/>
              <a:t>‹#›</a:t>
            </a:fld>
            <a:endParaRPr lang="en-US"/>
          </a:p>
        </p:txBody>
      </p:sp>
    </p:spTree>
    <p:extLst>
      <p:ext uri="{BB962C8B-B14F-4D97-AF65-F5344CB8AC3E}">
        <p14:creationId xmlns:p14="http://schemas.microsoft.com/office/powerpoint/2010/main" val="545779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2D7BC-32FC-452D-90E7-538E09E380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BA1E3FF-C3DF-4BE7-9F27-A5B2D6F613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91F7914-6EE8-42A5-9916-A3D7EE1197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B3259A-6F5D-4D54-8490-D88921D86BE9}"/>
              </a:ext>
            </a:extLst>
          </p:cNvPr>
          <p:cNvSpPr>
            <a:spLocks noGrp="1"/>
          </p:cNvSpPr>
          <p:nvPr>
            <p:ph type="dt" sz="half" idx="10"/>
          </p:nvPr>
        </p:nvSpPr>
        <p:spPr/>
        <p:txBody>
          <a:bodyPr/>
          <a:lstStyle/>
          <a:p>
            <a:fld id="{AC3AF4AF-E829-4F7D-A1BA-461B447F263F}" type="datetimeFigureOut">
              <a:rPr lang="en-US" smtClean="0"/>
              <a:t>3/18/22</a:t>
            </a:fld>
            <a:endParaRPr lang="en-US"/>
          </a:p>
        </p:txBody>
      </p:sp>
      <p:sp>
        <p:nvSpPr>
          <p:cNvPr id="6" name="Footer Placeholder 5">
            <a:extLst>
              <a:ext uri="{FF2B5EF4-FFF2-40B4-BE49-F238E27FC236}">
                <a16:creationId xmlns:a16="http://schemas.microsoft.com/office/drawing/2014/main" id="{BEB22FB8-DA41-49D6-AD2D-CB54B381CD1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8A0625-61C9-447C-9F3B-A680239B498D}"/>
              </a:ext>
            </a:extLst>
          </p:cNvPr>
          <p:cNvSpPr>
            <a:spLocks noGrp="1"/>
          </p:cNvSpPr>
          <p:nvPr>
            <p:ph type="sldNum" sz="quarter" idx="12"/>
          </p:nvPr>
        </p:nvSpPr>
        <p:spPr/>
        <p:txBody>
          <a:bodyPr/>
          <a:lstStyle/>
          <a:p>
            <a:fld id="{A9AB0E95-FA75-4A5B-B6A7-2470D3D417E0}" type="slidenum">
              <a:rPr lang="en-US" smtClean="0"/>
              <a:t>‹#›</a:t>
            </a:fld>
            <a:endParaRPr lang="en-US"/>
          </a:p>
        </p:txBody>
      </p:sp>
    </p:spTree>
    <p:extLst>
      <p:ext uri="{BB962C8B-B14F-4D97-AF65-F5344CB8AC3E}">
        <p14:creationId xmlns:p14="http://schemas.microsoft.com/office/powerpoint/2010/main" val="2305563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264B5-3765-4119-9857-9EEAB11D1F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3B485A6-99EC-430D-A23C-BBF6548060D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48ACD4D-E293-4209-B3C0-CF9EDEC826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5C53E3E-ADFD-420D-9220-60A1579B9C02}"/>
              </a:ext>
            </a:extLst>
          </p:cNvPr>
          <p:cNvSpPr>
            <a:spLocks noGrp="1"/>
          </p:cNvSpPr>
          <p:nvPr>
            <p:ph type="dt" sz="half" idx="10"/>
          </p:nvPr>
        </p:nvSpPr>
        <p:spPr/>
        <p:txBody>
          <a:bodyPr/>
          <a:lstStyle/>
          <a:p>
            <a:fld id="{AC3AF4AF-E829-4F7D-A1BA-461B447F263F}" type="datetimeFigureOut">
              <a:rPr lang="en-US" smtClean="0"/>
              <a:t>3/18/22</a:t>
            </a:fld>
            <a:endParaRPr lang="en-US"/>
          </a:p>
        </p:txBody>
      </p:sp>
      <p:sp>
        <p:nvSpPr>
          <p:cNvPr id="6" name="Footer Placeholder 5">
            <a:extLst>
              <a:ext uri="{FF2B5EF4-FFF2-40B4-BE49-F238E27FC236}">
                <a16:creationId xmlns:a16="http://schemas.microsoft.com/office/drawing/2014/main" id="{96BA98AC-834B-47DD-A54C-19FE16FDB1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E3A2AA-5AF9-419D-8346-EF79947A2C18}"/>
              </a:ext>
            </a:extLst>
          </p:cNvPr>
          <p:cNvSpPr>
            <a:spLocks noGrp="1"/>
          </p:cNvSpPr>
          <p:nvPr>
            <p:ph type="sldNum" sz="quarter" idx="12"/>
          </p:nvPr>
        </p:nvSpPr>
        <p:spPr/>
        <p:txBody>
          <a:bodyPr/>
          <a:lstStyle/>
          <a:p>
            <a:fld id="{A9AB0E95-FA75-4A5B-B6A7-2470D3D417E0}" type="slidenum">
              <a:rPr lang="en-US" smtClean="0"/>
              <a:t>‹#›</a:t>
            </a:fld>
            <a:endParaRPr lang="en-US"/>
          </a:p>
        </p:txBody>
      </p:sp>
    </p:spTree>
    <p:extLst>
      <p:ext uri="{BB962C8B-B14F-4D97-AF65-F5344CB8AC3E}">
        <p14:creationId xmlns:p14="http://schemas.microsoft.com/office/powerpoint/2010/main" val="39162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2674525-BB1C-4ABA-A7D1-EC256C39B6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6534358-131E-49CB-BED1-7CD9A17456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8CACF8-5292-4D16-ADF7-E649AA4E565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3AF4AF-E829-4F7D-A1BA-461B447F263F}" type="datetimeFigureOut">
              <a:rPr lang="en-US" smtClean="0"/>
              <a:t>3/18/22</a:t>
            </a:fld>
            <a:endParaRPr lang="en-US"/>
          </a:p>
        </p:txBody>
      </p:sp>
      <p:sp>
        <p:nvSpPr>
          <p:cNvPr id="5" name="Footer Placeholder 4">
            <a:extLst>
              <a:ext uri="{FF2B5EF4-FFF2-40B4-BE49-F238E27FC236}">
                <a16:creationId xmlns:a16="http://schemas.microsoft.com/office/drawing/2014/main" id="{BF76CFC1-E7F2-464C-89AB-6C48442D23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C397AC6-8C16-4927-A3EA-FF84F73B8F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AB0E95-FA75-4A5B-B6A7-2470D3D417E0}" type="slidenum">
              <a:rPr lang="en-US" smtClean="0"/>
              <a:t>‹#›</a:t>
            </a:fld>
            <a:endParaRPr lang="en-US"/>
          </a:p>
        </p:txBody>
      </p:sp>
    </p:spTree>
    <p:extLst>
      <p:ext uri="{BB962C8B-B14F-4D97-AF65-F5344CB8AC3E}">
        <p14:creationId xmlns:p14="http://schemas.microsoft.com/office/powerpoint/2010/main" val="1636437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8.xml"/><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9.xml"/><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3" Type="http://schemas.openxmlformats.org/officeDocument/2006/relationships/hyperlink" Target="https://conscienceworks.iu.edu/" TargetMode="External"/><Relationship Id="rId2" Type="http://schemas.openxmlformats.org/officeDocument/2006/relationships/notesSlide" Target="../notesSlides/notesSlide117.xml"/><Relationship Id="rId1" Type="http://schemas.openxmlformats.org/officeDocument/2006/relationships/slideLayout" Target="../slideLayouts/slideLayout7.xml"/><Relationship Id="rId6" Type="http://schemas.openxmlformats.org/officeDocument/2006/relationships/hyperlink" Target="mailto:mgaffney@iupui.edu" TargetMode="External"/><Relationship Id="rId5" Type="http://schemas.openxmlformats.org/officeDocument/2006/relationships/hyperlink" Target="mailto:mattanamcara@aol.com" TargetMode="External"/><Relationship Id="rId4" Type="http://schemas.openxmlformats.org/officeDocument/2006/relationships/hyperlink" Target="https://scholarworks.iupui.edu/handle/1805/37" TargetMode="External"/></Relationships>
</file>

<file path=ppt/slides/_rels/slide12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hyperlink" Target="https://www.adolescentpsychiatry.org/" TargetMode="External"/><Relationship Id="rId1" Type="http://schemas.openxmlformats.org/officeDocument/2006/relationships/slideLayout" Target="../slideLayouts/slideLayout4.xml"/></Relationships>
</file>

<file path=ppt/slides/_rels/slide12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1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2.xml.rels><?xml version="1.0" encoding="UTF-8" standalone="yes"?>
<Relationships xmlns="http://schemas.openxmlformats.org/package/2006/relationships"><Relationship Id="rId3" Type="http://schemas.openxmlformats.org/officeDocument/2006/relationships/hyperlink" Target="https://conscienceworks.iu.edu/"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mailto:mgaffney@iupui.edu" TargetMode="External"/><Relationship Id="rId5" Type="http://schemas.openxmlformats.org/officeDocument/2006/relationships/hyperlink" Target="mailto:mattanamcara@aol.com" TargetMode="External"/><Relationship Id="rId4" Type="http://schemas.openxmlformats.org/officeDocument/2006/relationships/hyperlink" Target="https://scholarworks.iupui.edu/handle/1805/37"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2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2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2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2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hyperlink" Target="http://en.wikipedia.org/wiki/File:The_Childrens_Museum_of_Indianapolis_-_Marbles.jpg" TargetMode="External"/><Relationship Id="rId4" Type="http://schemas.openxmlformats.org/officeDocument/2006/relationships/image" Target="../media/image7.jpeg"/></Relationships>
</file>

<file path=ppt/slides/_rels/slide37.xml.rels><?xml version="1.0" encoding="UTF-8" standalone="yes"?>
<Relationships xmlns="http://schemas.openxmlformats.org/package/2006/relationships"><Relationship Id="rId3" Type="http://schemas.openxmlformats.org/officeDocument/2006/relationships/hyperlink" Target="http://en.wikipedia.org/wiki/File:The_Childrens_Museum_of_Indianapolis_-_Marbles.jpg" TargetMode="External"/><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9.jpeg"/></Relationships>
</file>

<file path=ppt/slides/_rels/slide38.xml.rels><?xml version="1.0" encoding="UTF-8" standalone="yes"?>
<Relationships xmlns="http://schemas.openxmlformats.org/package/2006/relationships"><Relationship Id="rId3" Type="http://schemas.openxmlformats.org/officeDocument/2006/relationships/hyperlink" Target="http://en.wikipedia.org/wiki/File:The_Childrens_Museum_of_Indianapolis_-_Marbles.jpg" TargetMode="External"/><Relationship Id="rId2" Type="http://schemas.openxmlformats.org/officeDocument/2006/relationships/notesSlide" Target="../notesSlides/notesSlide38.xml"/><Relationship Id="rId1" Type="http://schemas.openxmlformats.org/officeDocument/2006/relationships/slideLayout" Target="../slideLayouts/slideLayout5.xml"/><Relationship Id="rId4" Type="http://schemas.openxmlformats.org/officeDocument/2006/relationships/image" Target="../media/image9.jpeg"/></Relationships>
</file>

<file path=ppt/slides/_rels/slide39.xml.rels><?xml version="1.0" encoding="UTF-8" standalone="yes"?>
<Relationships xmlns="http://schemas.openxmlformats.org/package/2006/relationships"><Relationship Id="rId3" Type="http://schemas.openxmlformats.org/officeDocument/2006/relationships/hyperlink" Target="http://en.wikipedia.org/wiki/File:The_Childrens_Museum_of_Indianapolis_-_Marbles.jpg" TargetMode="External"/><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en.wikipedia.org/wiki/File:The_Childrens_Museum_of_Indianapolis_-_Marbles.jpg" TargetMode="External"/><Relationship Id="rId2" Type="http://schemas.openxmlformats.org/officeDocument/2006/relationships/notesSlide" Target="../notesSlides/notesSlide40.xml"/><Relationship Id="rId1" Type="http://schemas.openxmlformats.org/officeDocument/2006/relationships/slideLayout" Target="../slideLayouts/slideLayout5.xml"/><Relationship Id="rId4" Type="http://schemas.openxmlformats.org/officeDocument/2006/relationships/image" Target="../media/image9.jpeg"/></Relationships>
</file>

<file path=ppt/slides/_rels/slide41.xml.rels><?xml version="1.0" encoding="UTF-8" standalone="yes"?>
<Relationships xmlns="http://schemas.openxmlformats.org/package/2006/relationships"><Relationship Id="rId3" Type="http://schemas.openxmlformats.org/officeDocument/2006/relationships/hyperlink" Target="http://en.wikipedia.org/wiki/File:The_Childrens_Museum_of_Indianapolis_-_Marbles.jpg" TargetMode="External"/><Relationship Id="rId2" Type="http://schemas.openxmlformats.org/officeDocument/2006/relationships/notesSlide" Target="../notesSlides/notesSlide41.xml"/><Relationship Id="rId1" Type="http://schemas.openxmlformats.org/officeDocument/2006/relationships/slideLayout" Target="../slideLayouts/slideLayout5.xml"/><Relationship Id="rId4" Type="http://schemas.openxmlformats.org/officeDocument/2006/relationships/image" Target="../media/image9.jpeg"/></Relationships>
</file>

<file path=ppt/slides/_rels/slide4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6.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6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74.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4.xml"/><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8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82F5EB3-E413-4CCF-849B-0890B3247F29}"/>
              </a:ext>
            </a:extLst>
          </p:cNvPr>
          <p:cNvPicPr>
            <a:picLocks noChangeAspect="1"/>
          </p:cNvPicPr>
          <p:nvPr/>
        </p:nvPicPr>
        <p:blipFill>
          <a:blip r:embed="rId3"/>
          <a:stretch>
            <a:fillRect/>
          </a:stretch>
        </p:blipFill>
        <p:spPr>
          <a:xfrm>
            <a:off x="2730166" y="1472387"/>
            <a:ext cx="7065876" cy="3188484"/>
          </a:xfrm>
          <a:prstGeom prst="rect">
            <a:avLst/>
          </a:prstGeom>
        </p:spPr>
      </p:pic>
      <p:sp>
        <p:nvSpPr>
          <p:cNvPr id="6146" name="Rectangle 2"/>
          <p:cNvSpPr>
            <a:spLocks noGrp="1" noChangeArrowheads="1"/>
          </p:cNvSpPr>
          <p:nvPr>
            <p:ph type="ctrTitle"/>
          </p:nvPr>
        </p:nvSpPr>
        <p:spPr>
          <a:xfrm>
            <a:off x="0" y="8739"/>
            <a:ext cx="3992577" cy="504079"/>
          </a:xfrm>
        </p:spPr>
        <p:txBody>
          <a:bodyPr>
            <a:normAutofit fontScale="90000"/>
          </a:bodyPr>
          <a:lstStyle/>
          <a:p>
            <a:r>
              <a:rPr lang="en-US" sz="1800" cap="all" dirty="0"/>
              <a:t>Indiana University School of Medicine </a:t>
            </a:r>
            <a:r>
              <a:rPr lang="en-US" sz="1800" b="1" cap="all" dirty="0">
                <a:solidFill>
                  <a:srgbClr val="FF0000"/>
                </a:solidFill>
              </a:rPr>
              <a:t>The Conscience Project</a:t>
            </a:r>
          </a:p>
        </p:txBody>
      </p:sp>
      <p:sp>
        <p:nvSpPr>
          <p:cNvPr id="6148" name="Rectangle 4"/>
          <p:cNvSpPr>
            <a:spLocks noGrp="1" noChangeArrowheads="1"/>
          </p:cNvSpPr>
          <p:nvPr>
            <p:ph type="subTitle" idx="1"/>
          </p:nvPr>
        </p:nvSpPr>
        <p:spPr>
          <a:xfrm>
            <a:off x="-1" y="115699"/>
            <a:ext cx="3676378" cy="494149"/>
          </a:xfrm>
        </p:spPr>
        <p:txBody>
          <a:bodyPr>
            <a:normAutofit fontScale="47500" lnSpcReduction="20000"/>
          </a:bodyPr>
          <a:lstStyle/>
          <a:p>
            <a:endParaRPr lang="en-US" sz="2000" dirty="0"/>
          </a:p>
          <a:p>
            <a:r>
              <a:rPr lang="en-US" sz="2900" cap="all" dirty="0"/>
              <a:t>  </a:t>
            </a:r>
          </a:p>
        </p:txBody>
      </p:sp>
      <p:sp>
        <p:nvSpPr>
          <p:cNvPr id="7" name="Slide Number Placeholder 6"/>
          <p:cNvSpPr>
            <a:spLocks noGrp="1"/>
          </p:cNvSpPr>
          <p:nvPr>
            <p:ph type="sldNum" sz="quarter" idx="12"/>
          </p:nvPr>
        </p:nvSpPr>
        <p:spPr>
          <a:xfrm>
            <a:off x="8706255" y="6352143"/>
            <a:ext cx="2743200" cy="365125"/>
          </a:xfrm>
        </p:spPr>
        <p:txBody>
          <a:bodyPr/>
          <a:lstStyle/>
          <a:p>
            <a:fld id="{ABED34BF-76D1-4EB5-9AAA-DD28CA1A0973}" type="slidenum">
              <a:rPr lang="en-US" smtClean="0"/>
              <a:pPr/>
              <a:t>1</a:t>
            </a:fld>
            <a:endParaRPr lang="en-US" dirty="0"/>
          </a:p>
        </p:txBody>
      </p:sp>
      <p:sp>
        <p:nvSpPr>
          <p:cNvPr id="2" name="TextBox 1">
            <a:extLst>
              <a:ext uri="{FF2B5EF4-FFF2-40B4-BE49-F238E27FC236}">
                <a16:creationId xmlns:a16="http://schemas.microsoft.com/office/drawing/2014/main" id="{76485988-4D96-42F3-B234-52552A169C79}"/>
              </a:ext>
            </a:extLst>
          </p:cNvPr>
          <p:cNvSpPr txBox="1"/>
          <p:nvPr/>
        </p:nvSpPr>
        <p:spPr>
          <a:xfrm>
            <a:off x="3053815" y="2831588"/>
            <a:ext cx="7101005" cy="369332"/>
          </a:xfrm>
          <a:prstGeom prst="rect">
            <a:avLst/>
          </a:prstGeom>
          <a:noFill/>
        </p:spPr>
        <p:txBody>
          <a:bodyPr wrap="square" rtlCol="0">
            <a:spAutoFit/>
          </a:bodyPr>
          <a:lstStyle/>
          <a:p>
            <a:r>
              <a:rPr lang="en-US" dirty="0">
                <a:solidFill>
                  <a:schemeClr val="bg1"/>
                </a:solidFill>
              </a:rPr>
              <a:t>A CONSCIENCE SENSITIVE PSYCHIATRIC APPROACH TO MORAL INJURY</a:t>
            </a:r>
          </a:p>
        </p:txBody>
      </p:sp>
      <p:sp>
        <p:nvSpPr>
          <p:cNvPr id="3" name="TextBox 2">
            <a:extLst>
              <a:ext uri="{FF2B5EF4-FFF2-40B4-BE49-F238E27FC236}">
                <a16:creationId xmlns:a16="http://schemas.microsoft.com/office/drawing/2014/main" id="{3EE09D6E-B3D3-4998-81CC-726F2D15E3DB}"/>
              </a:ext>
            </a:extLst>
          </p:cNvPr>
          <p:cNvSpPr txBox="1"/>
          <p:nvPr/>
        </p:nvSpPr>
        <p:spPr>
          <a:xfrm>
            <a:off x="3593662" y="5436600"/>
            <a:ext cx="6202380" cy="1200329"/>
          </a:xfrm>
          <a:prstGeom prst="rect">
            <a:avLst/>
          </a:prstGeom>
          <a:noFill/>
        </p:spPr>
        <p:txBody>
          <a:bodyPr wrap="square" rtlCol="0">
            <a:spAutoFit/>
          </a:bodyPr>
          <a:lstStyle/>
          <a:p>
            <a:r>
              <a:rPr lang="en-US" dirty="0"/>
              <a:t>        BROOKDALE HOSPITAL AND MEDICAL CENTER</a:t>
            </a:r>
          </a:p>
          <a:p>
            <a:r>
              <a:rPr lang="en-US" dirty="0"/>
              <a:t>	        BROOKLYN, NEW YORK</a:t>
            </a:r>
          </a:p>
          <a:p>
            <a:r>
              <a:rPr lang="en-US" dirty="0"/>
              <a:t>                     PSYCHIATRY GRAND ROUNDS</a:t>
            </a:r>
          </a:p>
          <a:p>
            <a:r>
              <a:rPr lang="en-US" dirty="0"/>
              <a:t>	            FEBRUARY 3, 2021</a:t>
            </a:r>
          </a:p>
        </p:txBody>
      </p:sp>
      <p:sp>
        <p:nvSpPr>
          <p:cNvPr id="5" name="TextBox 4">
            <a:extLst>
              <a:ext uri="{FF2B5EF4-FFF2-40B4-BE49-F238E27FC236}">
                <a16:creationId xmlns:a16="http://schemas.microsoft.com/office/drawing/2014/main" id="{387F13B5-494D-4C60-B4C8-D6B14FCC40FE}"/>
              </a:ext>
            </a:extLst>
          </p:cNvPr>
          <p:cNvSpPr txBox="1"/>
          <p:nvPr/>
        </p:nvSpPr>
        <p:spPr>
          <a:xfrm>
            <a:off x="7261333" y="-27789"/>
            <a:ext cx="4815919" cy="646331"/>
          </a:xfrm>
          <a:prstGeom prst="rect">
            <a:avLst/>
          </a:prstGeom>
          <a:noFill/>
        </p:spPr>
        <p:txBody>
          <a:bodyPr wrap="square" rtlCol="0">
            <a:spAutoFit/>
          </a:bodyPr>
          <a:lstStyle/>
          <a:p>
            <a:r>
              <a:rPr lang="en-US" dirty="0">
                <a:solidFill>
                  <a:srgbClr val="FF0000"/>
                </a:solidFill>
              </a:rPr>
              <a:t>AMERICAN SOCIETY OF ADOLESCENT PSYCHIATRY</a:t>
            </a:r>
          </a:p>
          <a:p>
            <a:r>
              <a:rPr lang="en-US" dirty="0"/>
              <a:t>        </a:t>
            </a:r>
            <a:r>
              <a:rPr lang="en-US" sz="1600" dirty="0"/>
              <a:t>MORAL DEVELOPMENT COMMITTEE  </a:t>
            </a:r>
          </a:p>
        </p:txBody>
      </p:sp>
      <p:sp>
        <p:nvSpPr>
          <p:cNvPr id="6" name="TextBox 5">
            <a:extLst>
              <a:ext uri="{FF2B5EF4-FFF2-40B4-BE49-F238E27FC236}">
                <a16:creationId xmlns:a16="http://schemas.microsoft.com/office/drawing/2014/main" id="{FF570B0B-81B9-4242-A795-B762F64CDFEC}"/>
              </a:ext>
            </a:extLst>
          </p:cNvPr>
          <p:cNvSpPr txBox="1"/>
          <p:nvPr/>
        </p:nvSpPr>
        <p:spPr>
          <a:xfrm>
            <a:off x="4737463" y="4972594"/>
            <a:ext cx="2899954" cy="369332"/>
          </a:xfrm>
          <a:prstGeom prst="rect">
            <a:avLst/>
          </a:prstGeom>
          <a:noFill/>
        </p:spPr>
        <p:txBody>
          <a:bodyPr wrap="square" rtlCol="0">
            <a:spAutoFit/>
          </a:bodyPr>
          <a:lstStyle/>
          <a:p>
            <a:r>
              <a:rPr lang="en-US" dirty="0"/>
              <a:t>  PREMIERE PRESENTATION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29E0417-4AF8-4E75-B147-1565DB00EBA1}"/>
              </a:ext>
            </a:extLst>
          </p:cNvPr>
          <p:cNvSpPr txBox="1">
            <a:spLocks/>
          </p:cNvSpPr>
          <p:nvPr/>
        </p:nvSpPr>
        <p:spPr>
          <a:xfrm>
            <a:off x="178904" y="1768"/>
            <a:ext cx="4432853" cy="6121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key concepts:</a:t>
            </a:r>
          </a:p>
        </p:txBody>
      </p:sp>
      <p:sp>
        <p:nvSpPr>
          <p:cNvPr id="4" name="TextBox 3">
            <a:extLst>
              <a:ext uri="{FF2B5EF4-FFF2-40B4-BE49-F238E27FC236}">
                <a16:creationId xmlns:a16="http://schemas.microsoft.com/office/drawing/2014/main" id="{63CDCC04-B0D3-431D-B1F6-019F48108CE0}"/>
              </a:ext>
            </a:extLst>
          </p:cNvPr>
          <p:cNvSpPr txBox="1"/>
          <p:nvPr/>
        </p:nvSpPr>
        <p:spPr>
          <a:xfrm>
            <a:off x="1828800" y="2763079"/>
            <a:ext cx="9382539" cy="830997"/>
          </a:xfrm>
          <a:prstGeom prst="rect">
            <a:avLst/>
          </a:prstGeom>
          <a:noFill/>
        </p:spPr>
        <p:txBody>
          <a:bodyPr wrap="square" rtlCol="0">
            <a:spAutoFit/>
          </a:bodyPr>
          <a:lstStyle/>
          <a:p>
            <a:r>
              <a:rPr lang="en-US" sz="2400" dirty="0"/>
              <a:t>                                 STRESSORS AND OPPRESSORS </a:t>
            </a:r>
          </a:p>
          <a:p>
            <a:endParaRPr lang="en-US" sz="2400" dirty="0"/>
          </a:p>
        </p:txBody>
      </p:sp>
    </p:spTree>
    <p:extLst>
      <p:ext uri="{BB962C8B-B14F-4D97-AF65-F5344CB8AC3E}">
        <p14:creationId xmlns:p14="http://schemas.microsoft.com/office/powerpoint/2010/main" val="247553242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0" y="1600200"/>
            <a:ext cx="4572000" cy="1938992"/>
          </a:xfrm>
          <a:prstGeom prst="rect">
            <a:avLst/>
          </a:prstGeom>
          <a:ln>
            <a:solidFill>
              <a:schemeClr val="accent1"/>
            </a:solidFill>
          </a:ln>
        </p:spPr>
        <p:txBody>
          <a:bodyPr>
            <a:spAutoFit/>
          </a:bodyPr>
          <a:lstStyle/>
          <a:p>
            <a:r>
              <a:rPr lang="en-US" sz="2400" dirty="0"/>
              <a:t>She registered her </a:t>
            </a:r>
            <a:r>
              <a:rPr lang="en-US" sz="2400" cap="small" dirty="0"/>
              <a:t>chief concern </a:t>
            </a:r>
            <a:r>
              <a:rPr lang="en-US" sz="2400" dirty="0"/>
              <a:t>as “ I make bad mistakes: doing drugs, smoking— which I still want to do—having sex at a young age. Just choices and decisions.”</a:t>
            </a:r>
          </a:p>
        </p:txBody>
      </p:sp>
      <p:sp>
        <p:nvSpPr>
          <p:cNvPr id="5" name="Slide Number Placeholder 4"/>
          <p:cNvSpPr>
            <a:spLocks noGrp="1"/>
          </p:cNvSpPr>
          <p:nvPr>
            <p:ph type="sldNum" sz="quarter" idx="12"/>
          </p:nvPr>
        </p:nvSpPr>
        <p:spPr/>
        <p:txBody>
          <a:bodyPr/>
          <a:lstStyle/>
          <a:p>
            <a:fld id="{ABED34BF-76D1-4EB5-9AAA-DD28CA1A0973}" type="slidenum">
              <a:rPr lang="en-US" smtClean="0"/>
              <a:pPr/>
              <a:t>100</a:t>
            </a:fld>
            <a:endParaRPr lang="en-US"/>
          </a:p>
        </p:txBody>
      </p:sp>
      <p:sp>
        <p:nvSpPr>
          <p:cNvPr id="9" name="Title 1">
            <a:extLst>
              <a:ext uri="{FF2B5EF4-FFF2-40B4-BE49-F238E27FC236}">
                <a16:creationId xmlns:a16="http://schemas.microsoft.com/office/drawing/2014/main" id="{C26A4D1B-9C8A-42DC-B271-7C606D94149A}"/>
              </a:ext>
            </a:extLst>
          </p:cNvPr>
          <p:cNvSpPr txBox="1">
            <a:spLocks/>
          </p:cNvSpPr>
          <p:nvPr/>
        </p:nvSpPr>
        <p:spPr>
          <a:xfrm>
            <a:off x="93618" y="1768"/>
            <a:ext cx="3407229" cy="6121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conscience sensitive</a:t>
            </a:r>
          </a:p>
        </p:txBody>
      </p:sp>
      <p:sp>
        <p:nvSpPr>
          <p:cNvPr id="11" name="Title 3">
            <a:extLst>
              <a:ext uri="{FF2B5EF4-FFF2-40B4-BE49-F238E27FC236}">
                <a16:creationId xmlns:a16="http://schemas.microsoft.com/office/drawing/2014/main" id="{DAF749E8-95D8-4689-8A02-1F21FF49C209}"/>
              </a:ext>
            </a:extLst>
          </p:cNvPr>
          <p:cNvSpPr txBox="1">
            <a:spLocks/>
          </p:cNvSpPr>
          <p:nvPr/>
        </p:nvSpPr>
        <p:spPr>
          <a:xfrm>
            <a:off x="1981200" y="4886335"/>
            <a:ext cx="8229600" cy="1143000"/>
          </a:xfrm>
          <a:prstGeom prst="rect">
            <a:avLst/>
          </a:prstGeom>
        </p:spPr>
        <p:txBody>
          <a:bodyPr>
            <a:normAutofit fontScale="90000" lnSpcReduction="20000"/>
          </a:bodyPr>
          <a:lstStyle/>
          <a:p>
            <a:pPr algn="ctr">
              <a:spcBef>
                <a:spcPct val="0"/>
              </a:spcBef>
              <a:defRPr/>
            </a:pPr>
            <a:r>
              <a:rPr lang="en-US" sz="2700" b="1" dirty="0">
                <a:ln w="6350">
                  <a:noFill/>
                </a:ln>
                <a:solidFill>
                  <a:schemeClr val="accent2">
                    <a:lumMod val="60000"/>
                    <a:lumOff val="40000"/>
                  </a:schemeClr>
                </a:solidFill>
                <a:effectLst>
                  <a:outerShdw blurRad="114300" dist="101600" dir="2700000" algn="tl" rotWithShape="0">
                    <a:srgbClr val="000000">
                      <a:alpha val="40000"/>
                    </a:srgbClr>
                  </a:outerShdw>
                </a:effectLst>
                <a:latin typeface="+mj-lt"/>
                <a:ea typeface="+mj-ea"/>
                <a:cs typeface="+mj-cs"/>
              </a:rPr>
              <a:t>CONSCIENCE SENSITIVE DATA </a:t>
            </a:r>
          </a:p>
          <a:p>
            <a:pPr algn="ctr">
              <a:spcBef>
                <a:spcPct val="0"/>
              </a:spcBef>
              <a:defRPr/>
            </a:pPr>
            <a:r>
              <a:rPr lang="en-US" sz="2700" b="1" cap="small" dirty="0">
                <a:ln w="6350">
                  <a:noFill/>
                </a:ln>
                <a:solidFill>
                  <a:schemeClr val="accent2">
                    <a:lumMod val="60000"/>
                    <a:lumOff val="40000"/>
                  </a:schemeClr>
                </a:solidFill>
                <a:effectLst>
                  <a:outerShdw blurRad="114300" dist="101600" dir="2700000" algn="tl" rotWithShape="0">
                    <a:srgbClr val="000000">
                      <a:alpha val="40000"/>
                    </a:srgbClr>
                  </a:outerShdw>
                </a:effectLst>
                <a:latin typeface="+mj-lt"/>
                <a:ea typeface="+mj-ea"/>
                <a:cs typeface="+mj-cs"/>
              </a:rPr>
              <a:t>embedded within the </a:t>
            </a:r>
            <a:r>
              <a:rPr lang="en-US" sz="2200" b="1" cap="small" dirty="0">
                <a:ln w="6350">
                  <a:noFill/>
                </a:ln>
                <a:solidFill>
                  <a:schemeClr val="accent2">
                    <a:lumMod val="60000"/>
                    <a:lumOff val="40000"/>
                  </a:schemeClr>
                </a:solidFill>
                <a:effectLst>
                  <a:outerShdw blurRad="114300" dist="101600" dir="2700000" algn="tl" rotWithShape="0">
                    <a:srgbClr val="000000">
                      <a:alpha val="40000"/>
                    </a:srgbClr>
                  </a:outerShdw>
                </a:effectLst>
                <a:latin typeface="+mj-lt"/>
                <a:ea typeface="+mj-ea"/>
                <a:cs typeface="+mj-cs"/>
              </a:rPr>
              <a:t>CHIEF CONCERN</a:t>
            </a:r>
            <a:br>
              <a:rPr lang="en-US" sz="4100" b="1" cap="small" dirty="0">
                <a:ln w="6350">
                  <a:noFill/>
                </a:ln>
                <a:solidFill>
                  <a:schemeClr val="accent2">
                    <a:lumMod val="60000"/>
                    <a:lumOff val="40000"/>
                  </a:schemeClr>
                </a:solidFill>
                <a:effectLst>
                  <a:outerShdw blurRad="114300" dist="101600" dir="2700000" algn="tl" rotWithShape="0">
                    <a:srgbClr val="000000">
                      <a:alpha val="40000"/>
                    </a:srgbClr>
                  </a:outerShdw>
                </a:effectLst>
                <a:latin typeface="+mj-lt"/>
                <a:ea typeface="+mj-ea"/>
                <a:cs typeface="+mj-cs"/>
              </a:rPr>
            </a:br>
            <a:endParaRPr lang="en-US" sz="4100" b="1" dirty="0">
              <a:ln w="6350">
                <a:noFill/>
              </a:ln>
              <a:solidFill>
                <a:schemeClr val="accent2">
                  <a:lumMod val="60000"/>
                  <a:lumOff val="40000"/>
                </a:schemeClr>
              </a:solidFill>
              <a:effectLst>
                <a:outerShdw blurRad="114300" dist="101600" dir="2700000" algn="tl" rotWithShape="0">
                  <a:srgbClr val="000000">
                    <a:alpha val="40000"/>
                  </a:srgbClr>
                </a:outerShdw>
              </a:effectLst>
              <a:latin typeface="+mj-lt"/>
              <a:ea typeface="+mj-ea"/>
              <a:cs typeface="+mj-cs"/>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429000" y="1143000"/>
            <a:ext cx="5791200" cy="3416320"/>
          </a:xfrm>
          <a:prstGeom prst="rect">
            <a:avLst/>
          </a:prstGeom>
          <a:ln>
            <a:solidFill>
              <a:schemeClr val="accent1"/>
            </a:solidFill>
          </a:ln>
        </p:spPr>
        <p:txBody>
          <a:bodyPr wrap="square">
            <a:spAutoFit/>
          </a:bodyPr>
          <a:lstStyle/>
          <a:p>
            <a:r>
              <a:rPr lang="en-US" sz="2400" dirty="0"/>
              <a:t>She affirmed a desire to teach other persons about enuresis, the condition that had afflicted her most of her life and which had led to her being ridiculed by peers. She said that her desire to teach about enuresis numbered among the </a:t>
            </a:r>
            <a:r>
              <a:rPr lang="en-US" sz="2400" cap="small" dirty="0"/>
              <a:t>life affirming values</a:t>
            </a:r>
            <a:r>
              <a:rPr lang="en-US" sz="2400" dirty="0"/>
              <a:t> she was able to retrieve to counteract suicidal urges. Other </a:t>
            </a:r>
            <a:r>
              <a:rPr lang="en-US" sz="2400" cap="small" dirty="0"/>
              <a:t>life affirming values</a:t>
            </a:r>
            <a:r>
              <a:rPr lang="en-US" sz="2400" dirty="0"/>
              <a:t> were family and her creativity. </a:t>
            </a:r>
          </a:p>
        </p:txBody>
      </p:sp>
      <p:sp>
        <p:nvSpPr>
          <p:cNvPr id="6" name="Title 3"/>
          <p:cNvSpPr txBox="1">
            <a:spLocks/>
          </p:cNvSpPr>
          <p:nvPr/>
        </p:nvSpPr>
        <p:spPr>
          <a:xfrm>
            <a:off x="1981200" y="4886335"/>
            <a:ext cx="8229600" cy="1143000"/>
          </a:xfrm>
          <a:prstGeom prst="rect">
            <a:avLst/>
          </a:prstGeom>
        </p:spPr>
        <p:txBody>
          <a:bodyPr>
            <a:normAutofit fontScale="90000" lnSpcReduction="20000"/>
          </a:bodyPr>
          <a:lstStyle/>
          <a:p>
            <a:pPr algn="ctr">
              <a:spcBef>
                <a:spcPct val="0"/>
              </a:spcBef>
              <a:defRPr/>
            </a:pPr>
            <a:r>
              <a:rPr lang="en-US" sz="2700" b="1" dirty="0">
                <a:ln w="6350">
                  <a:noFill/>
                </a:ln>
                <a:solidFill>
                  <a:schemeClr val="accent2">
                    <a:lumMod val="60000"/>
                    <a:lumOff val="40000"/>
                  </a:schemeClr>
                </a:solidFill>
                <a:effectLst>
                  <a:outerShdw blurRad="114300" dist="101600" dir="2700000" algn="tl" rotWithShape="0">
                    <a:srgbClr val="000000">
                      <a:alpha val="40000"/>
                    </a:srgbClr>
                  </a:outerShdw>
                </a:effectLst>
                <a:latin typeface="+mj-lt"/>
                <a:ea typeface="+mj-ea"/>
                <a:cs typeface="+mj-cs"/>
              </a:rPr>
              <a:t>CONSCIENCE SENSITIVE DATA </a:t>
            </a:r>
          </a:p>
          <a:p>
            <a:pPr algn="ctr">
              <a:spcBef>
                <a:spcPct val="0"/>
              </a:spcBef>
              <a:defRPr/>
            </a:pPr>
            <a:r>
              <a:rPr lang="en-US" sz="2700" b="1" cap="small" dirty="0">
                <a:ln w="6350">
                  <a:noFill/>
                </a:ln>
                <a:solidFill>
                  <a:schemeClr val="accent2">
                    <a:lumMod val="60000"/>
                    <a:lumOff val="40000"/>
                  </a:schemeClr>
                </a:solidFill>
                <a:effectLst>
                  <a:outerShdw blurRad="114300" dist="101600" dir="2700000" algn="tl" rotWithShape="0">
                    <a:srgbClr val="000000">
                      <a:alpha val="40000"/>
                    </a:srgbClr>
                  </a:outerShdw>
                </a:effectLst>
                <a:latin typeface="+mj-lt"/>
                <a:ea typeface="+mj-ea"/>
                <a:cs typeface="+mj-cs"/>
              </a:rPr>
              <a:t>embedded within the history</a:t>
            </a:r>
            <a:br>
              <a:rPr lang="en-US" sz="4100" b="1" cap="small" dirty="0">
                <a:ln w="6350">
                  <a:noFill/>
                </a:ln>
                <a:solidFill>
                  <a:schemeClr val="accent2">
                    <a:lumMod val="60000"/>
                    <a:lumOff val="40000"/>
                  </a:schemeClr>
                </a:solidFill>
                <a:effectLst>
                  <a:outerShdw blurRad="114300" dist="101600" dir="2700000" algn="tl" rotWithShape="0">
                    <a:srgbClr val="000000">
                      <a:alpha val="40000"/>
                    </a:srgbClr>
                  </a:outerShdw>
                </a:effectLst>
                <a:latin typeface="+mj-lt"/>
                <a:ea typeface="+mj-ea"/>
                <a:cs typeface="+mj-cs"/>
              </a:rPr>
            </a:br>
            <a:endParaRPr lang="en-US" sz="4100" b="1" dirty="0">
              <a:ln w="6350">
                <a:noFill/>
              </a:ln>
              <a:solidFill>
                <a:schemeClr val="accent2">
                  <a:lumMod val="60000"/>
                  <a:lumOff val="40000"/>
                </a:schemeClr>
              </a:solidFill>
              <a:effectLst>
                <a:outerShdw blurRad="114300" dist="101600" dir="2700000" algn="tl" rotWithShape="0">
                  <a:srgbClr val="000000">
                    <a:alpha val="40000"/>
                  </a:srgbClr>
                </a:outerShdw>
              </a:effectLst>
              <a:latin typeface="+mj-lt"/>
              <a:ea typeface="+mj-ea"/>
              <a:cs typeface="+mj-cs"/>
            </a:endParaRPr>
          </a:p>
        </p:txBody>
      </p:sp>
      <p:sp>
        <p:nvSpPr>
          <p:cNvPr id="4" name="Slide Number Placeholder 3"/>
          <p:cNvSpPr>
            <a:spLocks noGrp="1"/>
          </p:cNvSpPr>
          <p:nvPr>
            <p:ph type="sldNum" sz="quarter" idx="12"/>
          </p:nvPr>
        </p:nvSpPr>
        <p:spPr/>
        <p:txBody>
          <a:bodyPr/>
          <a:lstStyle/>
          <a:p>
            <a:fld id="{ABED34BF-76D1-4EB5-9AAA-DD28CA1A0973}" type="slidenum">
              <a:rPr lang="en-US" smtClean="0"/>
              <a:pPr/>
              <a:t>101</a:t>
            </a:fld>
            <a:endParaRPr lang="en-US"/>
          </a:p>
        </p:txBody>
      </p:sp>
      <p:sp>
        <p:nvSpPr>
          <p:cNvPr id="7" name="Title 1">
            <a:extLst>
              <a:ext uri="{FF2B5EF4-FFF2-40B4-BE49-F238E27FC236}">
                <a16:creationId xmlns:a16="http://schemas.microsoft.com/office/drawing/2014/main" id="{E85F2A98-46C0-465D-9CA5-882659B868B6}"/>
              </a:ext>
            </a:extLst>
          </p:cNvPr>
          <p:cNvSpPr txBox="1">
            <a:spLocks/>
          </p:cNvSpPr>
          <p:nvPr/>
        </p:nvSpPr>
        <p:spPr>
          <a:xfrm>
            <a:off x="93618" y="1768"/>
            <a:ext cx="3407229" cy="6121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conscience sensitive</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838200" y="613955"/>
            <a:ext cx="5181600" cy="4351338"/>
          </a:xfrm>
          <a:ln>
            <a:solidFill>
              <a:schemeClr val="accent1"/>
            </a:solidFill>
          </a:ln>
        </p:spPr>
        <p:txBody>
          <a:bodyPr>
            <a:normAutofit/>
          </a:bodyPr>
          <a:lstStyle/>
          <a:p>
            <a:r>
              <a:rPr lang="en-US" sz="1900" dirty="0"/>
              <a:t>CHIEF CONCERN</a:t>
            </a:r>
          </a:p>
          <a:p>
            <a:r>
              <a:rPr lang="en-US" sz="1900" dirty="0"/>
              <a:t>HISTORY OF PRESENT ILLNESS </a:t>
            </a:r>
          </a:p>
          <a:p>
            <a:r>
              <a:rPr lang="en-US" sz="1900" dirty="0"/>
              <a:t>PERSONAL HISTORY</a:t>
            </a:r>
          </a:p>
          <a:p>
            <a:r>
              <a:rPr lang="en-US" b="1" dirty="0"/>
              <a:t>REVIEW OF SYSTEMS</a:t>
            </a:r>
          </a:p>
        </p:txBody>
      </p:sp>
      <p:sp>
        <p:nvSpPr>
          <p:cNvPr id="6" name="Content Placeholder 5"/>
          <p:cNvSpPr>
            <a:spLocks noGrp="1"/>
          </p:cNvSpPr>
          <p:nvPr>
            <p:ph sz="half" idx="2"/>
          </p:nvPr>
        </p:nvSpPr>
        <p:spPr>
          <a:xfrm>
            <a:off x="6170023" y="610780"/>
            <a:ext cx="5181600" cy="4351338"/>
          </a:xfrm>
          <a:ln>
            <a:solidFill>
              <a:schemeClr val="accent1"/>
            </a:solidFill>
          </a:ln>
        </p:spPr>
        <p:txBody>
          <a:bodyPr>
            <a:noAutofit/>
          </a:bodyPr>
          <a:lstStyle/>
          <a:p>
            <a:pPr>
              <a:buNone/>
            </a:pPr>
            <a:r>
              <a:rPr lang="en-US" sz="1800" cap="small" dirty="0"/>
              <a:t>example with respect to: </a:t>
            </a:r>
          </a:p>
          <a:p>
            <a:pPr>
              <a:buNone/>
            </a:pPr>
            <a:r>
              <a:rPr lang="en-US" sz="1800" b="1" dirty="0"/>
              <a:t>SEXUALITY </a:t>
            </a:r>
            <a:r>
              <a:rPr lang="en-US" sz="1800" b="1" cap="small" dirty="0"/>
              <a:t>	</a:t>
            </a:r>
          </a:p>
          <a:p>
            <a:pPr>
              <a:buNone/>
            </a:pPr>
            <a:r>
              <a:rPr lang="en-US" sz="1800" cap="small" dirty="0"/>
              <a:t>	a conscience sensitive inquiry might be crafted in the form of:</a:t>
            </a:r>
          </a:p>
          <a:p>
            <a:pPr>
              <a:buNone/>
            </a:pPr>
            <a:r>
              <a:rPr lang="en-US" sz="1800" i="1" cap="small" dirty="0"/>
              <a:t>	</a:t>
            </a:r>
            <a:r>
              <a:rPr lang="en-US" sz="1800" i="1" dirty="0"/>
              <a:t>‘You’ve told me that you first became sexually active at age </a:t>
            </a:r>
            <a:r>
              <a:rPr lang="en-US" sz="1800" b="1" dirty="0"/>
              <a:t>x </a:t>
            </a:r>
            <a:r>
              <a:rPr lang="en-US" sz="1800" i="1" dirty="0"/>
              <a:t>years and that you’ve had </a:t>
            </a:r>
            <a:r>
              <a:rPr lang="en-US" sz="1800" b="1" dirty="0"/>
              <a:t>y </a:t>
            </a:r>
            <a:r>
              <a:rPr lang="en-US" sz="1800" i="1" dirty="0"/>
              <a:t>sexual partners and that you usually practice safe sex by using condoms. Are there some do’s and don’ts you think are important about your sex life? What are some of the values you have come to realize about being sexual?’</a:t>
            </a:r>
            <a:endParaRPr lang="en-US" sz="1800" dirty="0"/>
          </a:p>
        </p:txBody>
      </p:sp>
      <p:sp>
        <p:nvSpPr>
          <p:cNvPr id="7" name="Slide Number Placeholder 6"/>
          <p:cNvSpPr>
            <a:spLocks noGrp="1"/>
          </p:cNvSpPr>
          <p:nvPr>
            <p:ph type="sldNum" sz="quarter" idx="12"/>
          </p:nvPr>
        </p:nvSpPr>
        <p:spPr/>
        <p:txBody>
          <a:bodyPr/>
          <a:lstStyle/>
          <a:p>
            <a:fld id="{ABED34BF-76D1-4EB5-9AAA-DD28CA1A0973}" type="slidenum">
              <a:rPr lang="en-US" smtClean="0"/>
              <a:pPr/>
              <a:t>102</a:t>
            </a:fld>
            <a:endParaRPr lang="en-US"/>
          </a:p>
        </p:txBody>
      </p:sp>
      <p:sp>
        <p:nvSpPr>
          <p:cNvPr id="8" name="Title 1">
            <a:extLst>
              <a:ext uri="{FF2B5EF4-FFF2-40B4-BE49-F238E27FC236}">
                <a16:creationId xmlns:a16="http://schemas.microsoft.com/office/drawing/2014/main" id="{AF1718D3-9CDD-4BB6-8630-6DD80211379B}"/>
              </a:ext>
            </a:extLst>
          </p:cNvPr>
          <p:cNvSpPr txBox="1">
            <a:spLocks/>
          </p:cNvSpPr>
          <p:nvPr/>
        </p:nvSpPr>
        <p:spPr>
          <a:xfrm>
            <a:off x="93618" y="1768"/>
            <a:ext cx="3407229" cy="6121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conscience sensitive</a:t>
            </a:r>
          </a:p>
        </p:txBody>
      </p:sp>
      <p:sp>
        <p:nvSpPr>
          <p:cNvPr id="9" name="Title 3">
            <a:extLst>
              <a:ext uri="{FF2B5EF4-FFF2-40B4-BE49-F238E27FC236}">
                <a16:creationId xmlns:a16="http://schemas.microsoft.com/office/drawing/2014/main" id="{EDF6B70B-E97E-4B5E-A36C-45DE4E62954A}"/>
              </a:ext>
            </a:extLst>
          </p:cNvPr>
          <p:cNvSpPr txBox="1">
            <a:spLocks/>
          </p:cNvSpPr>
          <p:nvPr/>
        </p:nvSpPr>
        <p:spPr>
          <a:xfrm>
            <a:off x="1797232" y="5101045"/>
            <a:ext cx="8229600" cy="1143000"/>
          </a:xfrm>
          <a:prstGeom prst="rect">
            <a:avLst/>
          </a:prstGeom>
        </p:spPr>
        <p:txBody>
          <a:bodyPr>
            <a:normAutofit fontScale="90000" lnSpcReduction="20000"/>
          </a:bodyPr>
          <a:lstStyle/>
          <a:p>
            <a:pPr algn="ctr">
              <a:spcBef>
                <a:spcPct val="0"/>
              </a:spcBef>
              <a:defRPr/>
            </a:pPr>
            <a:r>
              <a:rPr lang="en-US" sz="2700" b="1" dirty="0">
                <a:ln w="6350">
                  <a:noFill/>
                </a:ln>
                <a:solidFill>
                  <a:schemeClr val="accent2">
                    <a:lumMod val="40000"/>
                    <a:lumOff val="60000"/>
                  </a:schemeClr>
                </a:solidFill>
                <a:effectLst>
                  <a:outerShdw blurRad="114300" dist="101600" dir="2700000" algn="tl" rotWithShape="0">
                    <a:srgbClr val="000000">
                      <a:alpha val="40000"/>
                    </a:srgbClr>
                  </a:outerShdw>
                </a:effectLst>
                <a:latin typeface="+mj-lt"/>
                <a:ea typeface="+mj-ea"/>
                <a:cs typeface="+mj-cs"/>
              </a:rPr>
              <a:t>CONSCIENCE SENSITIVE DATA </a:t>
            </a:r>
          </a:p>
          <a:p>
            <a:pPr algn="ctr">
              <a:spcBef>
                <a:spcPct val="0"/>
              </a:spcBef>
              <a:defRPr/>
            </a:pPr>
            <a:r>
              <a:rPr lang="en-US" sz="2700" b="1" cap="small" dirty="0">
                <a:ln w="6350">
                  <a:noFill/>
                </a:ln>
                <a:solidFill>
                  <a:schemeClr val="accent2">
                    <a:lumMod val="40000"/>
                    <a:lumOff val="60000"/>
                  </a:schemeClr>
                </a:solidFill>
                <a:effectLst>
                  <a:outerShdw blurRad="114300" dist="101600" dir="2700000" algn="tl" rotWithShape="0">
                    <a:srgbClr val="000000">
                      <a:alpha val="40000"/>
                    </a:srgbClr>
                  </a:outerShdw>
                </a:effectLst>
                <a:latin typeface="+mj-lt"/>
                <a:ea typeface="+mj-ea"/>
                <a:cs typeface="+mj-cs"/>
              </a:rPr>
              <a:t>embedded within the </a:t>
            </a:r>
            <a:r>
              <a:rPr lang="en-US" sz="2200" b="1" dirty="0">
                <a:ln w="6350">
                  <a:noFill/>
                </a:ln>
                <a:solidFill>
                  <a:schemeClr val="accent2">
                    <a:lumMod val="40000"/>
                    <a:lumOff val="60000"/>
                  </a:schemeClr>
                </a:solidFill>
                <a:effectLst>
                  <a:outerShdw blurRad="114300" dist="101600" dir="2700000" algn="tl" rotWithShape="0">
                    <a:srgbClr val="000000">
                      <a:alpha val="40000"/>
                    </a:srgbClr>
                  </a:outerShdw>
                </a:effectLst>
                <a:latin typeface="+mj-lt"/>
                <a:ea typeface="+mj-ea"/>
                <a:cs typeface="+mj-cs"/>
              </a:rPr>
              <a:t>REVIEW OF SYSTEMS </a:t>
            </a:r>
            <a:br>
              <a:rPr lang="en-US" sz="4100" b="1" cap="small"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rPr>
            </a:br>
            <a:endParaRPr lang="en-US" sz="4100" b="1"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LEVELS OF CONSCIENCE SENSITIVE INQUIRIES </a:t>
            </a:r>
            <a:endParaRPr lang="en-US" sz="2400" cap="small" dirty="0"/>
          </a:p>
        </p:txBody>
      </p:sp>
      <p:sp>
        <p:nvSpPr>
          <p:cNvPr id="3" name="Content Placeholder 2"/>
          <p:cNvSpPr>
            <a:spLocks noGrp="1"/>
          </p:cNvSpPr>
          <p:nvPr>
            <p:ph idx="1"/>
          </p:nvPr>
        </p:nvSpPr>
        <p:spPr>
          <a:ln>
            <a:solidFill>
              <a:schemeClr val="accent1"/>
            </a:solidFill>
          </a:ln>
        </p:spPr>
        <p:txBody>
          <a:bodyPr>
            <a:normAutofit/>
          </a:bodyPr>
          <a:lstStyle/>
          <a:p>
            <a:endParaRPr lang="en-US" sz="2400" cap="small" dirty="0"/>
          </a:p>
          <a:p>
            <a:pPr>
              <a:buNone/>
            </a:pPr>
            <a:r>
              <a:rPr lang="en-US" sz="2400" cap="small" dirty="0"/>
              <a:t>	Aside from making inquiries opportunistically, a psychiatrist may follow the </a:t>
            </a:r>
            <a:r>
              <a:rPr lang="en-US" sz="2400" b="1" cap="small" dirty="0"/>
              <a:t>religious</a:t>
            </a:r>
            <a:r>
              <a:rPr lang="en-US" sz="2400" b="1" dirty="0"/>
              <a:t>/</a:t>
            </a:r>
            <a:r>
              <a:rPr lang="en-US" sz="2400" b="1" cap="small" dirty="0"/>
              <a:t>spiritual history taking </a:t>
            </a:r>
            <a:r>
              <a:rPr lang="en-US" sz="2400" cap="small" dirty="0"/>
              <a:t>with formal level one inquiries, one or two for each </a:t>
            </a:r>
            <a:r>
              <a:rPr lang="en-US" sz="2400" b="1" cap="small" dirty="0"/>
              <a:t>domain of conscience</a:t>
            </a:r>
          </a:p>
          <a:p>
            <a:endParaRPr lang="en-US" sz="2400" cap="small" dirty="0"/>
          </a:p>
          <a:p>
            <a:pPr>
              <a:buNone/>
            </a:pPr>
            <a:r>
              <a:rPr lang="en-US" sz="2400" cap="small" dirty="0"/>
              <a:t>	</a:t>
            </a:r>
            <a:endParaRPr lang="en-US" sz="2400" dirty="0"/>
          </a:p>
          <a:p>
            <a:pPr>
              <a:buNone/>
            </a:pPr>
            <a:endParaRPr lang="en-US" sz="2400" cap="small" dirty="0"/>
          </a:p>
        </p:txBody>
      </p:sp>
      <p:sp>
        <p:nvSpPr>
          <p:cNvPr id="4" name="Slide Number Placeholder 3"/>
          <p:cNvSpPr>
            <a:spLocks noGrp="1"/>
          </p:cNvSpPr>
          <p:nvPr>
            <p:ph type="sldNum" sz="quarter" idx="12"/>
          </p:nvPr>
        </p:nvSpPr>
        <p:spPr/>
        <p:txBody>
          <a:bodyPr/>
          <a:lstStyle/>
          <a:p>
            <a:fld id="{ABED34BF-76D1-4EB5-9AAA-DD28CA1A0973}" type="slidenum">
              <a:rPr lang="en-US" smtClean="0"/>
              <a:pPr/>
              <a:t>103</a:t>
            </a:fld>
            <a:endParaRPr lang="en-US"/>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800" cap="small" dirty="0"/>
              <a:t>conceptualization of conscience</a:t>
            </a:r>
          </a:p>
        </p:txBody>
      </p:sp>
      <p:sp>
        <p:nvSpPr>
          <p:cNvPr id="5" name="Content Placeholder 4"/>
          <p:cNvSpPr>
            <a:spLocks noGrp="1"/>
          </p:cNvSpPr>
          <p:nvPr>
            <p:ph sz="half" idx="1"/>
          </p:nvPr>
        </p:nvSpPr>
        <p:spPr>
          <a:ln>
            <a:solidFill>
              <a:schemeClr val="accent1"/>
            </a:solidFill>
          </a:ln>
        </p:spPr>
        <p:txBody>
          <a:bodyPr>
            <a:normAutofit/>
          </a:bodyPr>
          <a:lstStyle/>
          <a:p>
            <a:pPr>
              <a:buNone/>
            </a:pPr>
            <a:r>
              <a:rPr lang="en-US" sz="2200" cap="small" dirty="0"/>
              <a:t>conscience sensitive inquiry </a:t>
            </a:r>
          </a:p>
          <a:p>
            <a:pPr>
              <a:buNone/>
            </a:pPr>
            <a:r>
              <a:rPr lang="en-US" sz="2200" i="1" dirty="0"/>
              <a:t>	Have you heard of the word conscience? How would you describe yours? </a:t>
            </a:r>
          </a:p>
          <a:p>
            <a:pPr>
              <a:buNone/>
            </a:pPr>
            <a:r>
              <a:rPr lang="en-US" sz="2200" cap="small" dirty="0"/>
              <a:t>alternative forms:</a:t>
            </a:r>
          </a:p>
          <a:p>
            <a:pPr>
              <a:buNone/>
            </a:pPr>
            <a:r>
              <a:rPr lang="en-US" sz="2200" i="1" dirty="0"/>
              <a:t>	Is there a part of you that helps you figure out right from wrong, good from bad? Tell me how it works. </a:t>
            </a:r>
          </a:p>
          <a:p>
            <a:pPr>
              <a:buNone/>
            </a:pPr>
            <a:r>
              <a:rPr lang="en-US" sz="2200" i="1" dirty="0"/>
              <a:t>	How do you tell what would be right and what would be wrong, what would be good and what would be bad?</a:t>
            </a:r>
            <a:endParaRPr lang="en-US" sz="2200" dirty="0"/>
          </a:p>
        </p:txBody>
      </p:sp>
      <p:sp>
        <p:nvSpPr>
          <p:cNvPr id="6" name="Content Placeholder 5"/>
          <p:cNvSpPr>
            <a:spLocks noGrp="1"/>
          </p:cNvSpPr>
          <p:nvPr>
            <p:ph sz="half" idx="2"/>
          </p:nvPr>
        </p:nvSpPr>
        <p:spPr>
          <a:ln>
            <a:solidFill>
              <a:schemeClr val="accent1"/>
            </a:solidFill>
          </a:ln>
        </p:spPr>
        <p:txBody>
          <a:bodyPr>
            <a:normAutofit/>
          </a:bodyPr>
          <a:lstStyle/>
          <a:p>
            <a:pPr>
              <a:buNone/>
            </a:pPr>
            <a:r>
              <a:rPr lang="en-US" dirty="0"/>
              <a:t>	She said that her ‘conscience’ was “a thing that tells you what is right and what is wrong. It is a part of you. It is just connected. It is like a mother. You listen to it and you decide whether to do what it says or not.” She added, however, that her mother was stricter than her conscience.</a:t>
            </a:r>
          </a:p>
        </p:txBody>
      </p:sp>
      <p:sp>
        <p:nvSpPr>
          <p:cNvPr id="7" name="Slide Number Placeholder 6"/>
          <p:cNvSpPr>
            <a:spLocks noGrp="1"/>
          </p:cNvSpPr>
          <p:nvPr>
            <p:ph type="sldNum" sz="quarter" idx="12"/>
          </p:nvPr>
        </p:nvSpPr>
        <p:spPr/>
        <p:txBody>
          <a:bodyPr/>
          <a:lstStyle/>
          <a:p>
            <a:fld id="{ABED34BF-76D1-4EB5-9AAA-DD28CA1A0973}" type="slidenum">
              <a:rPr lang="en-US" smtClean="0"/>
              <a:pPr/>
              <a:t>104</a:t>
            </a:fld>
            <a:endParaRPr lang="en-US"/>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800" cap="small" dirty="0"/>
              <a:t>moralized attachment</a:t>
            </a:r>
            <a:endParaRPr lang="en-US" sz="2800" dirty="0"/>
          </a:p>
        </p:txBody>
      </p:sp>
      <p:sp>
        <p:nvSpPr>
          <p:cNvPr id="5" name="Content Placeholder 4"/>
          <p:cNvSpPr>
            <a:spLocks noGrp="1"/>
          </p:cNvSpPr>
          <p:nvPr>
            <p:ph sz="half" idx="1"/>
          </p:nvPr>
        </p:nvSpPr>
        <p:spPr>
          <a:ln>
            <a:solidFill>
              <a:schemeClr val="accent1"/>
            </a:solidFill>
          </a:ln>
        </p:spPr>
        <p:txBody>
          <a:bodyPr>
            <a:normAutofit/>
          </a:bodyPr>
          <a:lstStyle/>
          <a:p>
            <a:pPr>
              <a:buNone/>
            </a:pPr>
            <a:r>
              <a:rPr lang="en-US" sz="2000" cap="small" dirty="0"/>
              <a:t>conscience sensitive inquiry </a:t>
            </a:r>
          </a:p>
          <a:p>
            <a:pPr>
              <a:buNone/>
            </a:pPr>
            <a:r>
              <a:rPr lang="en-US" sz="2000" i="1" dirty="0"/>
              <a:t>	Who cares most about whether you turn out to be a good person or not? How does that person show you he or she cares about your being good? </a:t>
            </a:r>
            <a:endParaRPr lang="en-US" sz="2000" dirty="0"/>
          </a:p>
        </p:txBody>
      </p:sp>
      <p:sp>
        <p:nvSpPr>
          <p:cNvPr id="6" name="Content Placeholder 5"/>
          <p:cNvSpPr>
            <a:spLocks noGrp="1"/>
          </p:cNvSpPr>
          <p:nvPr>
            <p:ph sz="half" idx="2"/>
          </p:nvPr>
        </p:nvSpPr>
        <p:spPr>
          <a:noFill/>
          <a:ln>
            <a:solidFill>
              <a:schemeClr val="accent1"/>
            </a:solidFill>
          </a:ln>
        </p:spPr>
        <p:txBody>
          <a:bodyPr>
            <a:normAutofit/>
          </a:bodyPr>
          <a:lstStyle/>
          <a:p>
            <a:pPr>
              <a:buNone/>
            </a:pPr>
            <a:r>
              <a:rPr lang="en-US" sz="2400" dirty="0"/>
              <a:t>	She identified her mother as the person who cared most whether she was good or bad. </a:t>
            </a:r>
          </a:p>
          <a:p>
            <a:pPr>
              <a:buNone/>
            </a:pPr>
            <a:endParaRPr lang="en-US" sz="2400" dirty="0"/>
          </a:p>
        </p:txBody>
      </p:sp>
      <p:sp>
        <p:nvSpPr>
          <p:cNvPr id="7" name="Slide Number Placeholder 6"/>
          <p:cNvSpPr>
            <a:spLocks noGrp="1"/>
          </p:cNvSpPr>
          <p:nvPr>
            <p:ph type="sldNum" sz="quarter" idx="12"/>
          </p:nvPr>
        </p:nvSpPr>
        <p:spPr/>
        <p:txBody>
          <a:bodyPr/>
          <a:lstStyle/>
          <a:p>
            <a:fld id="{ABED34BF-76D1-4EB5-9AAA-DD28CA1A0973}" type="slidenum">
              <a:rPr lang="en-US" smtClean="0"/>
              <a:pPr/>
              <a:t>105</a:t>
            </a:fld>
            <a:endParaRPr lang="en-US"/>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800" cap="small" dirty="0"/>
              <a:t>moralized attachment</a:t>
            </a:r>
            <a:endParaRPr lang="en-US" sz="2800" dirty="0"/>
          </a:p>
        </p:txBody>
      </p:sp>
      <p:sp>
        <p:nvSpPr>
          <p:cNvPr id="5" name="Content Placeholder 4"/>
          <p:cNvSpPr>
            <a:spLocks noGrp="1"/>
          </p:cNvSpPr>
          <p:nvPr>
            <p:ph sz="half" idx="1"/>
          </p:nvPr>
        </p:nvSpPr>
        <p:spPr>
          <a:ln>
            <a:solidFill>
              <a:schemeClr val="accent1"/>
            </a:solidFill>
          </a:ln>
        </p:spPr>
        <p:txBody>
          <a:bodyPr>
            <a:normAutofit/>
          </a:bodyPr>
          <a:lstStyle/>
          <a:p>
            <a:pPr>
              <a:buNone/>
            </a:pPr>
            <a:r>
              <a:rPr lang="en-US" sz="2200" cap="small" dirty="0"/>
              <a:t>conscience sensitive inquiry </a:t>
            </a:r>
          </a:p>
          <a:p>
            <a:r>
              <a:rPr lang="en-US" sz="2200" i="1" dirty="0"/>
              <a:t>What is the very first thing you can remember doing that was called ‘good’? </a:t>
            </a:r>
          </a:p>
          <a:p>
            <a:pPr>
              <a:buNone/>
            </a:pPr>
            <a:r>
              <a:rPr lang="en-US" sz="2200" i="1" dirty="0"/>
              <a:t>	Go back as far as you can. Tell me the whole story of the event.</a:t>
            </a:r>
          </a:p>
          <a:p>
            <a:pPr>
              <a:buNone/>
            </a:pPr>
            <a:r>
              <a:rPr lang="en-US" sz="2200" cap="small" dirty="0"/>
              <a:t>variant: </a:t>
            </a:r>
          </a:p>
          <a:p>
            <a:pPr>
              <a:buNone/>
            </a:pPr>
            <a:r>
              <a:rPr lang="en-US" sz="2200" dirty="0"/>
              <a:t>	</a:t>
            </a:r>
            <a:r>
              <a:rPr lang="en-US" sz="2200" i="1" dirty="0"/>
              <a:t>Tell me the earliest memory you have of doing something you regarded as good or right.</a:t>
            </a:r>
            <a:r>
              <a:rPr lang="en-US" sz="2400" i="1" dirty="0"/>
              <a:t> </a:t>
            </a:r>
          </a:p>
        </p:txBody>
      </p:sp>
      <p:sp>
        <p:nvSpPr>
          <p:cNvPr id="6" name="Content Placeholder 5"/>
          <p:cNvSpPr>
            <a:spLocks noGrp="1"/>
          </p:cNvSpPr>
          <p:nvPr>
            <p:ph sz="half" idx="2"/>
          </p:nvPr>
        </p:nvSpPr>
        <p:spPr>
          <a:ln>
            <a:solidFill>
              <a:schemeClr val="accent1"/>
            </a:solidFill>
          </a:ln>
        </p:spPr>
        <p:txBody>
          <a:bodyPr>
            <a:normAutofit/>
          </a:bodyPr>
          <a:lstStyle/>
          <a:p>
            <a:r>
              <a:rPr lang="en-US" dirty="0"/>
              <a:t>She retrieved her first memory of doing something good from when she was </a:t>
            </a:r>
            <a:r>
              <a:rPr lang="en-US" sz="2000" dirty="0"/>
              <a:t>FOURTEEN</a:t>
            </a:r>
            <a:r>
              <a:rPr lang="en-US" dirty="0"/>
              <a:t> years old.</a:t>
            </a:r>
          </a:p>
          <a:p>
            <a:r>
              <a:rPr lang="en-US" dirty="0"/>
              <a:t>She had helped a </a:t>
            </a:r>
            <a:r>
              <a:rPr lang="en-US" sz="2400" cap="small" dirty="0"/>
              <a:t>girl scout troop</a:t>
            </a:r>
            <a:r>
              <a:rPr lang="en-US" sz="2400" dirty="0"/>
              <a:t> </a:t>
            </a:r>
            <a:r>
              <a:rPr lang="en-US" dirty="0"/>
              <a:t>with their carnival. </a:t>
            </a:r>
          </a:p>
          <a:p>
            <a:r>
              <a:rPr lang="en-US" dirty="0"/>
              <a:t>She remembered people smiling at her.</a:t>
            </a:r>
          </a:p>
        </p:txBody>
      </p:sp>
      <p:sp>
        <p:nvSpPr>
          <p:cNvPr id="7" name="Slide Number Placeholder 6"/>
          <p:cNvSpPr>
            <a:spLocks noGrp="1"/>
          </p:cNvSpPr>
          <p:nvPr>
            <p:ph type="sldNum" sz="quarter" idx="12"/>
          </p:nvPr>
        </p:nvSpPr>
        <p:spPr/>
        <p:txBody>
          <a:bodyPr/>
          <a:lstStyle/>
          <a:p>
            <a:fld id="{ABED34BF-76D1-4EB5-9AAA-DD28CA1A0973}" type="slidenum">
              <a:rPr lang="en-US" smtClean="0"/>
              <a:pPr/>
              <a:t>106</a:t>
            </a:fld>
            <a:endParaRPr lang="en-US"/>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800" cap="small" dirty="0"/>
              <a:t>moralized attachment</a:t>
            </a:r>
            <a:endParaRPr lang="en-US" sz="2800" dirty="0"/>
          </a:p>
        </p:txBody>
      </p:sp>
      <p:sp>
        <p:nvSpPr>
          <p:cNvPr id="5" name="Content Placeholder 4"/>
          <p:cNvSpPr>
            <a:spLocks noGrp="1"/>
          </p:cNvSpPr>
          <p:nvPr>
            <p:ph sz="half" idx="1"/>
          </p:nvPr>
        </p:nvSpPr>
        <p:spPr>
          <a:ln>
            <a:solidFill>
              <a:schemeClr val="accent1"/>
            </a:solidFill>
          </a:ln>
        </p:spPr>
        <p:txBody>
          <a:bodyPr>
            <a:normAutofit lnSpcReduction="10000"/>
          </a:bodyPr>
          <a:lstStyle/>
          <a:p>
            <a:pPr>
              <a:buNone/>
            </a:pPr>
            <a:r>
              <a:rPr lang="en-US" sz="2200" cap="small" dirty="0"/>
              <a:t>conscience sensitive inquiry </a:t>
            </a:r>
          </a:p>
          <a:p>
            <a:r>
              <a:rPr lang="en-US" sz="2200" dirty="0"/>
              <a:t>What is the very first thing you can remember doing that was called ‘bad’? Go back as far as you can. Tell me the whole story of the event.</a:t>
            </a:r>
          </a:p>
          <a:p>
            <a:pPr>
              <a:buNone/>
            </a:pPr>
            <a:r>
              <a:rPr lang="en-US" sz="2200" cap="small" dirty="0"/>
              <a:t>variant: </a:t>
            </a:r>
          </a:p>
          <a:p>
            <a:pPr>
              <a:buNone/>
            </a:pPr>
            <a:r>
              <a:rPr lang="en-US" sz="2200" dirty="0"/>
              <a:t>	Tell me the earliest memory you have of doing something you regarded as bad or wrong</a:t>
            </a:r>
            <a:r>
              <a:rPr lang="en-US" sz="2400" dirty="0"/>
              <a:t>. </a:t>
            </a:r>
          </a:p>
          <a:p>
            <a:pPr>
              <a:buNone/>
            </a:pPr>
            <a:endParaRPr lang="en-US" dirty="0"/>
          </a:p>
        </p:txBody>
      </p:sp>
      <p:sp>
        <p:nvSpPr>
          <p:cNvPr id="6" name="Content Placeholder 5"/>
          <p:cNvSpPr>
            <a:spLocks noGrp="1"/>
          </p:cNvSpPr>
          <p:nvPr>
            <p:ph sz="half" idx="2"/>
          </p:nvPr>
        </p:nvSpPr>
        <p:spPr>
          <a:ln>
            <a:solidFill>
              <a:schemeClr val="accent1"/>
            </a:solidFill>
          </a:ln>
        </p:spPr>
        <p:txBody>
          <a:bodyPr>
            <a:normAutofit lnSpcReduction="10000"/>
          </a:bodyPr>
          <a:lstStyle/>
          <a:p>
            <a:r>
              <a:rPr lang="en-US" dirty="0"/>
              <a:t>She retrieved what amounted to a life-long memory of doing something wrong and positioned it earliest on her </a:t>
            </a:r>
            <a:r>
              <a:rPr lang="en-US" sz="2600" cap="small" dirty="0"/>
              <a:t>moralized time line.</a:t>
            </a:r>
            <a:endParaRPr lang="en-US" dirty="0"/>
          </a:p>
          <a:p>
            <a:r>
              <a:rPr lang="en-US" dirty="0"/>
              <a:t> She said, “It happened all the time.” She was referring to enuretic events. She said her grandmother and father disapproved and told her they believed she wet herself just to gain attention.</a:t>
            </a:r>
          </a:p>
        </p:txBody>
      </p:sp>
      <p:sp>
        <p:nvSpPr>
          <p:cNvPr id="7" name="Slide Number Placeholder 6"/>
          <p:cNvSpPr>
            <a:spLocks noGrp="1"/>
          </p:cNvSpPr>
          <p:nvPr>
            <p:ph type="sldNum" sz="quarter" idx="12"/>
          </p:nvPr>
        </p:nvSpPr>
        <p:spPr/>
        <p:txBody>
          <a:bodyPr/>
          <a:lstStyle/>
          <a:p>
            <a:fld id="{ABED34BF-76D1-4EB5-9AAA-DD28CA1A0973}" type="slidenum">
              <a:rPr lang="en-US" smtClean="0"/>
              <a:pPr/>
              <a:t>107</a:t>
            </a:fld>
            <a:endParaRPr lang="en-US"/>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MORAL EMOTIONAL RESPONSIVENESS</a:t>
            </a:r>
          </a:p>
        </p:txBody>
      </p:sp>
      <p:sp>
        <p:nvSpPr>
          <p:cNvPr id="3" name="Content Placeholder 2"/>
          <p:cNvSpPr>
            <a:spLocks noGrp="1"/>
          </p:cNvSpPr>
          <p:nvPr>
            <p:ph sz="half" idx="1"/>
          </p:nvPr>
        </p:nvSpPr>
        <p:spPr>
          <a:ln>
            <a:solidFill>
              <a:schemeClr val="accent1"/>
            </a:solidFill>
          </a:ln>
        </p:spPr>
        <p:txBody>
          <a:bodyPr>
            <a:normAutofit fontScale="85000" lnSpcReduction="10000"/>
          </a:bodyPr>
          <a:lstStyle/>
          <a:p>
            <a:pPr>
              <a:buNone/>
            </a:pPr>
            <a:r>
              <a:rPr lang="en-US" cap="small" dirty="0"/>
              <a:t>conscience sensitive inquiry </a:t>
            </a:r>
          </a:p>
          <a:p>
            <a:pPr marL="0" indent="0">
              <a:buNone/>
            </a:pPr>
            <a:r>
              <a:rPr lang="en-US" i="1" dirty="0"/>
              <a:t>When you have done something that in your eyes is the right thing to have done-- a good thing--what is that like inside you, body and mind? </a:t>
            </a:r>
          </a:p>
          <a:p>
            <a:pPr>
              <a:buNone/>
            </a:pPr>
            <a:endParaRPr lang="en-US" i="1" dirty="0"/>
          </a:p>
          <a:p>
            <a:pPr marL="0" indent="0">
              <a:lnSpc>
                <a:spcPts val="3120"/>
              </a:lnSpc>
              <a:spcBef>
                <a:spcPts val="0"/>
              </a:spcBef>
              <a:buNone/>
            </a:pPr>
            <a:r>
              <a:rPr lang="en-US" cap="small" dirty="0"/>
              <a:t>follow-up </a:t>
            </a:r>
            <a:r>
              <a:rPr lang="en-US" sz="2200" cap="small" dirty="0"/>
              <a:t>re:</a:t>
            </a:r>
            <a:r>
              <a:rPr lang="en-US" cap="small" dirty="0"/>
              <a:t> autonomy </a:t>
            </a:r>
            <a:r>
              <a:rPr lang="en-US" sz="1900" cap="small" dirty="0"/>
              <a:t>vs </a:t>
            </a:r>
            <a:r>
              <a:rPr lang="en-US" cap="small" dirty="0"/>
              <a:t>heteronomy </a:t>
            </a:r>
          </a:p>
          <a:p>
            <a:pPr marL="0">
              <a:buNone/>
            </a:pPr>
            <a:r>
              <a:rPr lang="en-US" i="1" dirty="0"/>
              <a:t>What if no one knows about your good deed? Is it the same or different inside you? </a:t>
            </a:r>
            <a:endParaRPr lang="en-US" cap="small" dirty="0"/>
          </a:p>
        </p:txBody>
      </p:sp>
      <p:sp>
        <p:nvSpPr>
          <p:cNvPr id="4" name="Content Placeholder 3"/>
          <p:cNvSpPr>
            <a:spLocks noGrp="1"/>
          </p:cNvSpPr>
          <p:nvPr>
            <p:ph sz="half" idx="2"/>
          </p:nvPr>
        </p:nvSpPr>
        <p:spPr>
          <a:ln>
            <a:solidFill>
              <a:schemeClr val="accent1"/>
            </a:solidFill>
          </a:ln>
        </p:spPr>
        <p:txBody>
          <a:bodyPr>
            <a:normAutofit fontScale="85000" lnSpcReduction="10000"/>
          </a:bodyPr>
          <a:lstStyle/>
          <a:p>
            <a:r>
              <a:rPr lang="en-US" dirty="0"/>
              <a:t>Asked what happened inside her when she did something she regarded as good or right, she said she felt happy. She did not locate a particular sensation anywhere in her body. </a:t>
            </a:r>
          </a:p>
          <a:p>
            <a:r>
              <a:rPr lang="en-US" dirty="0"/>
              <a:t>When asked how it would be if no one knew of her good deed, she laughed and said it was hard for her to keep secret any good deeds for which she might be responsible. She said she was apt to “skip down the sidewalk” when she had done something good seeking out someone to tell. </a:t>
            </a:r>
          </a:p>
          <a:p>
            <a:pPr>
              <a:buNone/>
            </a:pPr>
            <a:endParaRPr lang="en-US" dirty="0"/>
          </a:p>
        </p:txBody>
      </p:sp>
      <p:sp>
        <p:nvSpPr>
          <p:cNvPr id="5" name="Slide Number Placeholder 4"/>
          <p:cNvSpPr>
            <a:spLocks noGrp="1"/>
          </p:cNvSpPr>
          <p:nvPr>
            <p:ph type="sldNum" sz="quarter" idx="12"/>
          </p:nvPr>
        </p:nvSpPr>
        <p:spPr/>
        <p:txBody>
          <a:bodyPr/>
          <a:lstStyle/>
          <a:p>
            <a:fld id="{ABED34BF-76D1-4EB5-9AAA-DD28CA1A0973}" type="slidenum">
              <a:rPr lang="en-US" smtClean="0"/>
              <a:pPr/>
              <a:t>108</a:t>
            </a:fld>
            <a:endParaRPr lang="en-US"/>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cap="small" dirty="0"/>
              <a:t>moral valuation </a:t>
            </a:r>
          </a:p>
        </p:txBody>
      </p:sp>
      <p:sp>
        <p:nvSpPr>
          <p:cNvPr id="3" name="Content Placeholder 2"/>
          <p:cNvSpPr>
            <a:spLocks noGrp="1"/>
          </p:cNvSpPr>
          <p:nvPr>
            <p:ph sz="half" idx="1"/>
          </p:nvPr>
        </p:nvSpPr>
        <p:spPr>
          <a:ln>
            <a:solidFill>
              <a:schemeClr val="accent1"/>
            </a:solidFill>
          </a:ln>
        </p:spPr>
        <p:txBody>
          <a:bodyPr>
            <a:normAutofit fontScale="55000" lnSpcReduction="20000"/>
          </a:bodyPr>
          <a:lstStyle/>
          <a:p>
            <a:pPr>
              <a:buNone/>
            </a:pPr>
            <a:r>
              <a:rPr lang="en-US" sz="3600" cap="small" dirty="0"/>
              <a:t>conscience sensitive inquiry </a:t>
            </a:r>
            <a:endParaRPr lang="en-US" i="1" cap="small" dirty="0"/>
          </a:p>
          <a:p>
            <a:pPr>
              <a:buNone/>
            </a:pPr>
            <a:r>
              <a:rPr lang="en-US" sz="3600" i="1" dirty="0"/>
              <a:t>	What are some do’s and don’ts you have in your life—rules you try to follow? </a:t>
            </a:r>
          </a:p>
          <a:p>
            <a:pPr>
              <a:buNone/>
            </a:pPr>
            <a:endParaRPr lang="en-US" sz="3600" i="1" dirty="0"/>
          </a:p>
          <a:p>
            <a:pPr>
              <a:buNone/>
            </a:pPr>
            <a:r>
              <a:rPr lang="en-US" sz="3600" cap="small" dirty="0"/>
              <a:t>alternative inquiries:</a:t>
            </a:r>
          </a:p>
          <a:p>
            <a:pPr>
              <a:buNone/>
            </a:pPr>
            <a:r>
              <a:rPr lang="en-US" sz="3600" i="1" dirty="0"/>
              <a:t>	You’ve told me about what happens inside you when you do something right. What are some right-doings or good deeds that would make you feel that way?</a:t>
            </a:r>
          </a:p>
          <a:p>
            <a:pPr>
              <a:buNone/>
            </a:pPr>
            <a:endParaRPr lang="en-US" sz="3600" i="1" dirty="0"/>
          </a:p>
          <a:p>
            <a:pPr>
              <a:buNone/>
            </a:pPr>
            <a:r>
              <a:rPr lang="en-US" sz="3600" i="1" dirty="0"/>
              <a:t>	We also talked about what happens inside you when you’ve done something you believe is wrong. What are some wrong-doings or bad deeds that would make you feel like that?</a:t>
            </a:r>
          </a:p>
          <a:p>
            <a:pPr>
              <a:buNone/>
            </a:pPr>
            <a:endParaRPr lang="en-US" sz="3600" cap="small" dirty="0"/>
          </a:p>
        </p:txBody>
      </p:sp>
      <p:sp>
        <p:nvSpPr>
          <p:cNvPr id="4" name="Content Placeholder 3"/>
          <p:cNvSpPr>
            <a:spLocks noGrp="1"/>
          </p:cNvSpPr>
          <p:nvPr>
            <p:ph sz="half" idx="2"/>
          </p:nvPr>
        </p:nvSpPr>
        <p:spPr>
          <a:ln>
            <a:solidFill>
              <a:schemeClr val="accent1"/>
            </a:solidFill>
          </a:ln>
        </p:spPr>
        <p:txBody>
          <a:bodyPr>
            <a:noAutofit/>
          </a:bodyPr>
          <a:lstStyle/>
          <a:p>
            <a:r>
              <a:rPr lang="en-US" sz="1800" i="1" dirty="0"/>
              <a:t>Do’s</a:t>
            </a:r>
            <a:r>
              <a:rPr lang="en-US" sz="1800" dirty="0"/>
              <a:t> and </a:t>
            </a:r>
            <a:r>
              <a:rPr lang="en-US" sz="1800" i="1" dirty="0"/>
              <a:t>don’ts</a:t>
            </a:r>
            <a:r>
              <a:rPr lang="en-US" sz="1800" dirty="0"/>
              <a:t> she ascribed to herself were  “Don’t be taken advantage of,” “Be strong,” “Be creative,” and “Always have love in your heart and go by your values.” </a:t>
            </a:r>
          </a:p>
          <a:p>
            <a:r>
              <a:rPr lang="en-US" sz="1800" dirty="0"/>
              <a:t>“Don’t be taken advantage of” pertained to sexuality. She expected respect and did not want to put herself in circumstances in which she might be sexually abused or lied to for sexual favors. She indicated that she would “try not to fall in love with [just] any guy” because she had been so hurt in the past that she was “exhausted.” </a:t>
            </a:r>
          </a:p>
          <a:p>
            <a:r>
              <a:rPr lang="en-US" sz="1800" dirty="0"/>
              <a:t>The feeling of hurt she associated vaguely to having been thrown downstairs by her father, as well as to what she considered disastrous love relationships.</a:t>
            </a:r>
          </a:p>
          <a:p>
            <a:pPr>
              <a:buNone/>
            </a:pPr>
            <a:endParaRPr lang="en-US" sz="1400" dirty="0"/>
          </a:p>
        </p:txBody>
      </p:sp>
      <p:sp>
        <p:nvSpPr>
          <p:cNvPr id="5" name="Slide Number Placeholder 4"/>
          <p:cNvSpPr>
            <a:spLocks noGrp="1"/>
          </p:cNvSpPr>
          <p:nvPr>
            <p:ph type="sldNum" sz="quarter" idx="12"/>
          </p:nvPr>
        </p:nvSpPr>
        <p:spPr/>
        <p:txBody>
          <a:bodyPr/>
          <a:lstStyle/>
          <a:p>
            <a:fld id="{ABED34BF-76D1-4EB5-9AAA-DD28CA1A0973}" type="slidenum">
              <a:rPr lang="en-US" smtClean="0"/>
              <a:pPr/>
              <a:t>109</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29E0417-4AF8-4E75-B147-1565DB00EBA1}"/>
              </a:ext>
            </a:extLst>
          </p:cNvPr>
          <p:cNvSpPr txBox="1">
            <a:spLocks/>
          </p:cNvSpPr>
          <p:nvPr/>
        </p:nvSpPr>
        <p:spPr>
          <a:xfrm>
            <a:off x="178904" y="1768"/>
            <a:ext cx="4432853" cy="6121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key concepts:</a:t>
            </a:r>
          </a:p>
        </p:txBody>
      </p:sp>
      <p:sp>
        <p:nvSpPr>
          <p:cNvPr id="4" name="TextBox 3">
            <a:extLst>
              <a:ext uri="{FF2B5EF4-FFF2-40B4-BE49-F238E27FC236}">
                <a16:creationId xmlns:a16="http://schemas.microsoft.com/office/drawing/2014/main" id="{63CDCC04-B0D3-431D-B1F6-019F48108CE0}"/>
              </a:ext>
            </a:extLst>
          </p:cNvPr>
          <p:cNvSpPr txBox="1"/>
          <p:nvPr/>
        </p:nvSpPr>
        <p:spPr>
          <a:xfrm>
            <a:off x="1828800" y="2763079"/>
            <a:ext cx="9382539" cy="830997"/>
          </a:xfrm>
          <a:prstGeom prst="rect">
            <a:avLst/>
          </a:prstGeom>
          <a:noFill/>
        </p:spPr>
        <p:txBody>
          <a:bodyPr wrap="square" rtlCol="0">
            <a:spAutoFit/>
          </a:bodyPr>
          <a:lstStyle/>
          <a:p>
            <a:r>
              <a:rPr lang="en-US" sz="2400" dirty="0"/>
              <a:t>                              PSYCHOPATHOLOGICAL INTERFERENCE</a:t>
            </a:r>
          </a:p>
          <a:p>
            <a:endParaRPr lang="en-US" sz="2400" dirty="0"/>
          </a:p>
        </p:txBody>
      </p:sp>
    </p:spTree>
    <p:extLst>
      <p:ext uri="{BB962C8B-B14F-4D97-AF65-F5344CB8AC3E}">
        <p14:creationId xmlns:p14="http://schemas.microsoft.com/office/powerpoint/2010/main" val="320102805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ln>
            <a:solidFill>
              <a:schemeClr val="accent1"/>
            </a:solidFill>
          </a:ln>
        </p:spPr>
        <p:txBody>
          <a:bodyPr/>
          <a:lstStyle/>
          <a:p>
            <a:pPr>
              <a:buNone/>
            </a:pPr>
            <a:r>
              <a:rPr lang="en-US" sz="2000" cap="small" dirty="0"/>
              <a:t>conscience sensitive inquiry </a:t>
            </a:r>
            <a:endParaRPr lang="en-US" sz="2000" i="1" cap="small" dirty="0"/>
          </a:p>
          <a:p>
            <a:pPr>
              <a:buNone/>
            </a:pPr>
            <a:r>
              <a:rPr lang="en-US" sz="2000" i="1" dirty="0"/>
              <a:t>	You’ve told me that you thought x was wrong. Have there been times when you had an urge to do x but you succeeded in resisting the urge? How were you able to do that? </a:t>
            </a:r>
            <a:endParaRPr lang="en-US" sz="2000" dirty="0"/>
          </a:p>
        </p:txBody>
      </p:sp>
      <p:sp>
        <p:nvSpPr>
          <p:cNvPr id="5" name="Content Placeholder 4"/>
          <p:cNvSpPr>
            <a:spLocks noGrp="1"/>
          </p:cNvSpPr>
          <p:nvPr>
            <p:ph sz="half" idx="2"/>
          </p:nvPr>
        </p:nvSpPr>
        <p:spPr>
          <a:ln>
            <a:solidFill>
              <a:schemeClr val="accent1"/>
            </a:solidFill>
          </a:ln>
        </p:spPr>
        <p:txBody>
          <a:bodyPr>
            <a:normAutofit/>
          </a:bodyPr>
          <a:lstStyle/>
          <a:p>
            <a:pPr>
              <a:buNone/>
            </a:pPr>
            <a:r>
              <a:rPr lang="en-US" sz="2000" dirty="0"/>
              <a:t>	[Recall her comments regarding retrieval of life affirming values to counteract suicidal urges] </a:t>
            </a:r>
          </a:p>
        </p:txBody>
      </p:sp>
      <p:sp>
        <p:nvSpPr>
          <p:cNvPr id="6" name="Slide Number Placeholder 5"/>
          <p:cNvSpPr>
            <a:spLocks noGrp="1"/>
          </p:cNvSpPr>
          <p:nvPr>
            <p:ph type="sldNum" sz="quarter" idx="12"/>
          </p:nvPr>
        </p:nvSpPr>
        <p:spPr/>
        <p:txBody>
          <a:bodyPr/>
          <a:lstStyle/>
          <a:p>
            <a:fld id="{ABED34BF-76D1-4EB5-9AAA-DD28CA1A0973}" type="slidenum">
              <a:rPr lang="en-US" smtClean="0"/>
              <a:pPr/>
              <a:t>110</a:t>
            </a:fld>
            <a:endParaRPr lang="en-US"/>
          </a:p>
        </p:txBody>
      </p:sp>
      <p:sp>
        <p:nvSpPr>
          <p:cNvPr id="9" name="Title 1">
            <a:extLst>
              <a:ext uri="{FF2B5EF4-FFF2-40B4-BE49-F238E27FC236}">
                <a16:creationId xmlns:a16="http://schemas.microsoft.com/office/drawing/2014/main" id="{9CB817B6-49DA-4245-ADA6-4808BF46AB54}"/>
              </a:ext>
            </a:extLst>
          </p:cNvPr>
          <p:cNvSpPr>
            <a:spLocks noGrp="1"/>
          </p:cNvSpPr>
          <p:nvPr>
            <p:ph type="title"/>
          </p:nvPr>
        </p:nvSpPr>
        <p:spPr>
          <a:xfrm>
            <a:off x="838200" y="365125"/>
            <a:ext cx="10515600" cy="1325563"/>
          </a:xfrm>
        </p:spPr>
        <p:txBody>
          <a:bodyPr>
            <a:normAutofit/>
          </a:bodyPr>
          <a:lstStyle/>
          <a:p>
            <a:r>
              <a:rPr lang="en-US" sz="2800" cap="small" dirty="0"/>
              <a:t>moral volition </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9EB959-0F55-4C41-96B2-9E60DF1B980C}"/>
              </a:ext>
            </a:extLst>
          </p:cNvPr>
          <p:cNvSpPr>
            <a:spLocks noGrp="1"/>
          </p:cNvSpPr>
          <p:nvPr>
            <p:ph idx="1"/>
          </p:nvPr>
        </p:nvSpPr>
        <p:spPr>
          <a:xfrm>
            <a:off x="838200" y="937351"/>
            <a:ext cx="10515600" cy="4351338"/>
          </a:xfrm>
        </p:spPr>
        <p:txBody>
          <a:bodyPr/>
          <a:lstStyle/>
          <a:p>
            <a:pPr marL="0" indent="0">
              <a:buNone/>
            </a:pPr>
            <a:endParaRPr lang="en-US" dirty="0"/>
          </a:p>
          <a:p>
            <a:pPr marL="0" indent="0">
              <a:buNone/>
            </a:pPr>
            <a:endParaRPr lang="en-US" dirty="0"/>
          </a:p>
          <a:p>
            <a:pPr marL="0" indent="0">
              <a:buNone/>
            </a:pPr>
            <a:endParaRPr lang="en-US" dirty="0"/>
          </a:p>
          <a:p>
            <a:pPr marL="0" indent="0">
              <a:buNone/>
            </a:pPr>
            <a:r>
              <a:rPr lang="en-US" dirty="0"/>
              <a:t>                                                </a:t>
            </a:r>
            <a:r>
              <a:rPr lang="en-US" cap="small" dirty="0"/>
              <a:t>mind the gap</a:t>
            </a:r>
          </a:p>
        </p:txBody>
      </p:sp>
      <p:sp>
        <p:nvSpPr>
          <p:cNvPr id="4" name="Slide Number Placeholder 3">
            <a:extLst>
              <a:ext uri="{FF2B5EF4-FFF2-40B4-BE49-F238E27FC236}">
                <a16:creationId xmlns:a16="http://schemas.microsoft.com/office/drawing/2014/main" id="{7D068F7E-C4AF-4A84-AC12-A86233C9A418}"/>
              </a:ext>
            </a:extLst>
          </p:cNvPr>
          <p:cNvSpPr>
            <a:spLocks noGrp="1"/>
          </p:cNvSpPr>
          <p:nvPr>
            <p:ph type="sldNum" sz="quarter" idx="12"/>
          </p:nvPr>
        </p:nvSpPr>
        <p:spPr/>
        <p:txBody>
          <a:bodyPr/>
          <a:lstStyle/>
          <a:p>
            <a:fld id="{ABED34BF-76D1-4EB5-9AAA-DD28CA1A0973}" type="slidenum">
              <a:rPr lang="en-US" smtClean="0"/>
              <a:pPr/>
              <a:t>111</a:t>
            </a:fld>
            <a:endParaRPr lang="en-US"/>
          </a:p>
        </p:txBody>
      </p:sp>
      <p:sp>
        <p:nvSpPr>
          <p:cNvPr id="6" name="Title 1">
            <a:extLst>
              <a:ext uri="{FF2B5EF4-FFF2-40B4-BE49-F238E27FC236}">
                <a16:creationId xmlns:a16="http://schemas.microsoft.com/office/drawing/2014/main" id="{6806621C-8A38-4018-9562-C60C45DAE65A}"/>
              </a:ext>
            </a:extLst>
          </p:cNvPr>
          <p:cNvSpPr>
            <a:spLocks noGrp="1"/>
          </p:cNvSpPr>
          <p:nvPr>
            <p:ph type="title"/>
          </p:nvPr>
        </p:nvSpPr>
        <p:spPr>
          <a:xfrm>
            <a:off x="0" y="0"/>
            <a:ext cx="8634549" cy="781051"/>
          </a:xfrm>
        </p:spPr>
        <p:txBody>
          <a:bodyPr>
            <a:normAutofit/>
          </a:bodyPr>
          <a:lstStyle/>
          <a:p>
            <a:r>
              <a:rPr lang="en-US" sz="2400" cap="small" dirty="0"/>
              <a:t>pivotal point: </a:t>
            </a:r>
            <a:br>
              <a:rPr lang="en-US" sz="2400" cap="small" dirty="0"/>
            </a:br>
            <a:r>
              <a:rPr lang="en-US" sz="2400" cap="small" dirty="0"/>
              <a:t>clinical discernment developmental delay in conscience</a:t>
            </a:r>
          </a:p>
        </p:txBody>
      </p:sp>
    </p:spTree>
    <p:extLst>
      <p:ext uri="{BB962C8B-B14F-4D97-AF65-F5344CB8AC3E}">
        <p14:creationId xmlns:p14="http://schemas.microsoft.com/office/powerpoint/2010/main" val="106898655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969FC-4E45-4BEA-A3BA-B3F24EA71DED}"/>
              </a:ext>
            </a:extLst>
          </p:cNvPr>
          <p:cNvSpPr>
            <a:spLocks noGrp="1"/>
          </p:cNvSpPr>
          <p:nvPr>
            <p:ph type="title"/>
          </p:nvPr>
        </p:nvSpPr>
        <p:spPr>
          <a:xfrm>
            <a:off x="0" y="0"/>
            <a:ext cx="8634549" cy="781051"/>
          </a:xfrm>
        </p:spPr>
        <p:txBody>
          <a:bodyPr>
            <a:normAutofit/>
          </a:bodyPr>
          <a:lstStyle/>
          <a:p>
            <a:r>
              <a:rPr lang="en-US" sz="2400" cap="small" dirty="0"/>
              <a:t>pivotal point: </a:t>
            </a:r>
            <a:br>
              <a:rPr lang="en-US" sz="2400" cap="small" dirty="0"/>
            </a:br>
            <a:r>
              <a:rPr lang="en-US" sz="2400" cap="small" dirty="0"/>
              <a:t>clinical discernment developmental delay in conscience</a:t>
            </a:r>
          </a:p>
        </p:txBody>
      </p:sp>
      <p:sp>
        <p:nvSpPr>
          <p:cNvPr id="4" name="Slide Number Placeholder 3">
            <a:extLst>
              <a:ext uri="{FF2B5EF4-FFF2-40B4-BE49-F238E27FC236}">
                <a16:creationId xmlns:a16="http://schemas.microsoft.com/office/drawing/2014/main" id="{966BB9EE-3897-48CA-B1A9-0D8805ACDE07}"/>
              </a:ext>
            </a:extLst>
          </p:cNvPr>
          <p:cNvSpPr>
            <a:spLocks noGrp="1"/>
          </p:cNvSpPr>
          <p:nvPr>
            <p:ph type="sldNum" sz="quarter" idx="12"/>
          </p:nvPr>
        </p:nvSpPr>
        <p:spPr/>
        <p:txBody>
          <a:bodyPr/>
          <a:lstStyle/>
          <a:p>
            <a:fld id="{ABED34BF-76D1-4EB5-9AAA-DD28CA1A0973}" type="slidenum">
              <a:rPr lang="en-US" smtClean="0"/>
              <a:pPr/>
              <a:t>112</a:t>
            </a:fld>
            <a:endParaRPr lang="en-US"/>
          </a:p>
        </p:txBody>
      </p:sp>
      <p:sp>
        <p:nvSpPr>
          <p:cNvPr id="6" name="Content Placeholder 5">
            <a:extLst>
              <a:ext uri="{FF2B5EF4-FFF2-40B4-BE49-F238E27FC236}">
                <a16:creationId xmlns:a16="http://schemas.microsoft.com/office/drawing/2014/main" id="{4138D64D-5BCD-4C2C-B325-B05A6E0DEDCC}"/>
              </a:ext>
            </a:extLst>
          </p:cNvPr>
          <p:cNvSpPr>
            <a:spLocks noGrp="1"/>
          </p:cNvSpPr>
          <p:nvPr>
            <p:ph idx="1"/>
          </p:nvPr>
        </p:nvSpPr>
        <p:spPr>
          <a:xfrm>
            <a:off x="2719251" y="1906474"/>
            <a:ext cx="8279675" cy="2626338"/>
          </a:xfrm>
        </p:spPr>
        <p:txBody>
          <a:bodyPr/>
          <a:lstStyle/>
          <a:p>
            <a:pPr marL="0" indent="0">
              <a:buNone/>
            </a:pPr>
            <a:r>
              <a:rPr lang="en-US" sz="2400" dirty="0"/>
              <a:t>OUR YOUTH</a:t>
            </a:r>
          </a:p>
          <a:p>
            <a:r>
              <a:rPr lang="en-US" sz="2400" dirty="0"/>
              <a:t>AGE: </a:t>
            </a:r>
            <a:r>
              <a:rPr lang="en-US" sz="2400" dirty="0">
                <a:solidFill>
                  <a:srgbClr val="FF0000"/>
                </a:solidFill>
              </a:rPr>
              <a:t>203 MOS </a:t>
            </a:r>
            <a:r>
              <a:rPr lang="en-US" sz="2400" dirty="0"/>
              <a:t>or </a:t>
            </a:r>
            <a:r>
              <a:rPr lang="en-US" sz="2400" dirty="0">
                <a:solidFill>
                  <a:srgbClr val="FF0000"/>
                </a:solidFill>
              </a:rPr>
              <a:t>16.9</a:t>
            </a:r>
            <a:r>
              <a:rPr lang="en-US" sz="2400" dirty="0"/>
              <a:t> </a:t>
            </a:r>
            <a:r>
              <a:rPr lang="en-US" sz="2400" dirty="0">
                <a:solidFill>
                  <a:srgbClr val="FF0000"/>
                </a:solidFill>
              </a:rPr>
              <a:t>YRS</a:t>
            </a:r>
          </a:p>
          <a:p>
            <a:r>
              <a:rPr lang="en-US" sz="2400" dirty="0"/>
              <a:t>STAGE-ATTAINMENT expected for 16.9 YRS: </a:t>
            </a:r>
            <a:r>
              <a:rPr lang="en-US" sz="2400" dirty="0">
                <a:solidFill>
                  <a:srgbClr val="FF0000"/>
                </a:solidFill>
              </a:rPr>
              <a:t>IV OR V </a:t>
            </a:r>
            <a:r>
              <a:rPr lang="en-US" sz="2400" dirty="0"/>
              <a:t>(</a:t>
            </a:r>
            <a:r>
              <a:rPr lang="en-US" sz="2400" dirty="0">
                <a:solidFill>
                  <a:srgbClr val="FF0000"/>
                </a:solidFill>
              </a:rPr>
              <a:t>4.5</a:t>
            </a:r>
            <a:r>
              <a:rPr lang="en-US" sz="2400" dirty="0"/>
              <a:t>)*</a:t>
            </a:r>
          </a:p>
          <a:p>
            <a:r>
              <a:rPr lang="en-US" sz="2400" dirty="0"/>
              <a:t>CONSCIENCE DEVELOPMENTAL QUOTIENT:  </a:t>
            </a:r>
            <a:r>
              <a:rPr lang="en-US" sz="2400" dirty="0">
                <a:solidFill>
                  <a:srgbClr val="FF0000"/>
                </a:solidFill>
              </a:rPr>
              <a:t>ψ /4.5</a:t>
            </a:r>
            <a:r>
              <a:rPr lang="en-US" sz="2400" dirty="0"/>
              <a:t>** </a:t>
            </a:r>
          </a:p>
          <a:p>
            <a:pPr marL="0" indent="0">
              <a:buNone/>
            </a:pPr>
            <a:endParaRPr lang="en-US" dirty="0"/>
          </a:p>
        </p:txBody>
      </p:sp>
    </p:spTree>
    <p:extLst>
      <p:ext uri="{BB962C8B-B14F-4D97-AF65-F5344CB8AC3E}">
        <p14:creationId xmlns:p14="http://schemas.microsoft.com/office/powerpoint/2010/main" val="54681320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969FC-4E45-4BEA-A3BA-B3F24EA71DED}"/>
              </a:ext>
            </a:extLst>
          </p:cNvPr>
          <p:cNvSpPr>
            <a:spLocks noGrp="1"/>
          </p:cNvSpPr>
          <p:nvPr>
            <p:ph type="title"/>
          </p:nvPr>
        </p:nvSpPr>
        <p:spPr>
          <a:xfrm>
            <a:off x="0" y="0"/>
            <a:ext cx="8634549" cy="781051"/>
          </a:xfrm>
        </p:spPr>
        <p:txBody>
          <a:bodyPr>
            <a:normAutofit/>
          </a:bodyPr>
          <a:lstStyle/>
          <a:p>
            <a:r>
              <a:rPr lang="en-US" sz="2400" cap="small" dirty="0"/>
              <a:t>pivotal point: </a:t>
            </a:r>
            <a:br>
              <a:rPr lang="en-US" sz="2400" cap="small" dirty="0"/>
            </a:br>
            <a:r>
              <a:rPr lang="en-US" sz="2400" cap="small" dirty="0"/>
              <a:t>clinical discernment developmental delay in conscience</a:t>
            </a:r>
          </a:p>
        </p:txBody>
      </p:sp>
      <p:sp>
        <p:nvSpPr>
          <p:cNvPr id="4" name="Slide Number Placeholder 3">
            <a:extLst>
              <a:ext uri="{FF2B5EF4-FFF2-40B4-BE49-F238E27FC236}">
                <a16:creationId xmlns:a16="http://schemas.microsoft.com/office/drawing/2014/main" id="{966BB9EE-3897-48CA-B1A9-0D8805ACDE07}"/>
              </a:ext>
            </a:extLst>
          </p:cNvPr>
          <p:cNvSpPr>
            <a:spLocks noGrp="1"/>
          </p:cNvSpPr>
          <p:nvPr>
            <p:ph type="sldNum" sz="quarter" idx="12"/>
          </p:nvPr>
        </p:nvSpPr>
        <p:spPr/>
        <p:txBody>
          <a:bodyPr/>
          <a:lstStyle/>
          <a:p>
            <a:fld id="{ABED34BF-76D1-4EB5-9AAA-DD28CA1A0973}" type="slidenum">
              <a:rPr lang="en-US" smtClean="0"/>
              <a:pPr/>
              <a:t>113</a:t>
            </a:fld>
            <a:endParaRPr lang="en-US"/>
          </a:p>
        </p:txBody>
      </p:sp>
      <p:sp>
        <p:nvSpPr>
          <p:cNvPr id="6" name="Content Placeholder 5">
            <a:extLst>
              <a:ext uri="{FF2B5EF4-FFF2-40B4-BE49-F238E27FC236}">
                <a16:creationId xmlns:a16="http://schemas.microsoft.com/office/drawing/2014/main" id="{4138D64D-5BCD-4C2C-B325-B05A6E0DEDCC}"/>
              </a:ext>
            </a:extLst>
          </p:cNvPr>
          <p:cNvSpPr>
            <a:spLocks noGrp="1"/>
          </p:cNvSpPr>
          <p:nvPr>
            <p:ph idx="1"/>
          </p:nvPr>
        </p:nvSpPr>
        <p:spPr>
          <a:xfrm>
            <a:off x="2719251" y="1906474"/>
            <a:ext cx="8279675" cy="2626338"/>
          </a:xfrm>
        </p:spPr>
        <p:txBody>
          <a:bodyPr/>
          <a:lstStyle/>
          <a:p>
            <a:pPr marL="0" indent="0">
              <a:buNone/>
            </a:pPr>
            <a:r>
              <a:rPr lang="en-US" sz="2400" dirty="0"/>
              <a:t>OUR YOUTH</a:t>
            </a:r>
          </a:p>
          <a:p>
            <a:r>
              <a:rPr lang="en-US" sz="2400" dirty="0"/>
              <a:t>AGE: </a:t>
            </a:r>
            <a:r>
              <a:rPr lang="en-US" sz="2400" dirty="0">
                <a:solidFill>
                  <a:srgbClr val="FF0000"/>
                </a:solidFill>
              </a:rPr>
              <a:t>203 MOS </a:t>
            </a:r>
            <a:r>
              <a:rPr lang="en-US" sz="2400" dirty="0"/>
              <a:t>or </a:t>
            </a:r>
            <a:r>
              <a:rPr lang="en-US" sz="2400" dirty="0">
                <a:solidFill>
                  <a:srgbClr val="FF0000"/>
                </a:solidFill>
              </a:rPr>
              <a:t>16.9</a:t>
            </a:r>
            <a:r>
              <a:rPr lang="en-US" sz="2400" dirty="0"/>
              <a:t> </a:t>
            </a:r>
            <a:r>
              <a:rPr lang="en-US" sz="2400" dirty="0">
                <a:solidFill>
                  <a:srgbClr val="FF0000"/>
                </a:solidFill>
              </a:rPr>
              <a:t>YRS</a:t>
            </a:r>
          </a:p>
          <a:p>
            <a:r>
              <a:rPr lang="en-US" sz="2400" dirty="0"/>
              <a:t>CONSCIENCE STAGE ψ</a:t>
            </a:r>
            <a:r>
              <a:rPr lang="en-US" sz="2400" dirty="0">
                <a:solidFill>
                  <a:srgbClr val="FF0000"/>
                </a:solidFill>
              </a:rPr>
              <a:t> </a:t>
            </a:r>
            <a:r>
              <a:rPr lang="en-US" sz="2400" dirty="0"/>
              <a:t>(RANGE 0.5-5): </a:t>
            </a:r>
            <a:r>
              <a:rPr lang="en-US" sz="2400" dirty="0">
                <a:solidFill>
                  <a:srgbClr val="FF0000"/>
                </a:solidFill>
              </a:rPr>
              <a:t>2.5</a:t>
            </a:r>
          </a:p>
          <a:p>
            <a:r>
              <a:rPr lang="en-US" sz="2400" dirty="0"/>
              <a:t>STAGE-ATTAINMENT expected for 16.9 YRS*: </a:t>
            </a:r>
            <a:r>
              <a:rPr lang="en-US" sz="2400" dirty="0">
                <a:solidFill>
                  <a:srgbClr val="FF0000"/>
                </a:solidFill>
              </a:rPr>
              <a:t>4.5</a:t>
            </a:r>
            <a:endParaRPr lang="en-US" sz="2400" dirty="0"/>
          </a:p>
          <a:p>
            <a:r>
              <a:rPr lang="en-US" sz="2400" dirty="0"/>
              <a:t>CONSCIENCE DEVELOPMENTAL QUOTIENT**: </a:t>
            </a:r>
            <a:r>
              <a:rPr lang="en-US" sz="2400" dirty="0">
                <a:solidFill>
                  <a:srgbClr val="FF0000"/>
                </a:solidFill>
              </a:rPr>
              <a:t>2.5/4.5 X 100= 55</a:t>
            </a:r>
          </a:p>
          <a:p>
            <a:pPr marL="0" indent="0">
              <a:buNone/>
            </a:pPr>
            <a:endParaRPr lang="en-US" dirty="0"/>
          </a:p>
        </p:txBody>
      </p:sp>
    </p:spTree>
    <p:extLst>
      <p:ext uri="{BB962C8B-B14F-4D97-AF65-F5344CB8AC3E}">
        <p14:creationId xmlns:p14="http://schemas.microsoft.com/office/powerpoint/2010/main" val="200774412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9EB959-0F55-4C41-96B2-9E60DF1B980C}"/>
              </a:ext>
            </a:extLst>
          </p:cNvPr>
          <p:cNvSpPr>
            <a:spLocks noGrp="1"/>
          </p:cNvSpPr>
          <p:nvPr>
            <p:ph idx="1"/>
          </p:nvPr>
        </p:nvSpPr>
        <p:spPr>
          <a:xfrm>
            <a:off x="838200" y="937351"/>
            <a:ext cx="10515600" cy="4351338"/>
          </a:xfrm>
        </p:spPr>
        <p:txBody>
          <a:bodyPr/>
          <a:lstStyle/>
          <a:p>
            <a:pPr marL="0" indent="0">
              <a:buNone/>
            </a:pPr>
            <a:endParaRPr lang="en-US" dirty="0"/>
          </a:p>
          <a:p>
            <a:pPr marL="0" indent="0">
              <a:buNone/>
            </a:pPr>
            <a:endParaRPr lang="en-US" dirty="0"/>
          </a:p>
          <a:p>
            <a:pPr marL="0" indent="0">
              <a:buNone/>
            </a:pPr>
            <a:endParaRPr lang="en-US" dirty="0"/>
          </a:p>
          <a:p>
            <a:pPr marL="0" indent="0">
              <a:buNone/>
            </a:pPr>
            <a:r>
              <a:rPr lang="en-US" dirty="0"/>
              <a:t>                                     </a:t>
            </a:r>
            <a:r>
              <a:rPr lang="en-US" cap="small" dirty="0"/>
              <a:t>mind the tendency towards harm</a:t>
            </a:r>
          </a:p>
        </p:txBody>
      </p:sp>
      <p:sp>
        <p:nvSpPr>
          <p:cNvPr id="4" name="Slide Number Placeholder 3">
            <a:extLst>
              <a:ext uri="{FF2B5EF4-FFF2-40B4-BE49-F238E27FC236}">
                <a16:creationId xmlns:a16="http://schemas.microsoft.com/office/drawing/2014/main" id="{7D068F7E-C4AF-4A84-AC12-A86233C9A418}"/>
              </a:ext>
            </a:extLst>
          </p:cNvPr>
          <p:cNvSpPr>
            <a:spLocks noGrp="1"/>
          </p:cNvSpPr>
          <p:nvPr>
            <p:ph type="sldNum" sz="quarter" idx="12"/>
          </p:nvPr>
        </p:nvSpPr>
        <p:spPr/>
        <p:txBody>
          <a:bodyPr/>
          <a:lstStyle/>
          <a:p>
            <a:fld id="{ABED34BF-76D1-4EB5-9AAA-DD28CA1A0973}" type="slidenum">
              <a:rPr lang="en-US" smtClean="0"/>
              <a:pPr/>
              <a:t>114</a:t>
            </a:fld>
            <a:endParaRPr lang="en-US"/>
          </a:p>
        </p:txBody>
      </p:sp>
      <p:sp>
        <p:nvSpPr>
          <p:cNvPr id="7" name="TextBox 6">
            <a:extLst>
              <a:ext uri="{FF2B5EF4-FFF2-40B4-BE49-F238E27FC236}">
                <a16:creationId xmlns:a16="http://schemas.microsoft.com/office/drawing/2014/main" id="{A7C0E5E8-EE89-4B7E-987E-7D484F2F4A56}"/>
              </a:ext>
            </a:extLst>
          </p:cNvPr>
          <p:cNvSpPr txBox="1"/>
          <p:nvPr/>
        </p:nvSpPr>
        <p:spPr>
          <a:xfrm>
            <a:off x="154578" y="134720"/>
            <a:ext cx="7408816" cy="830997"/>
          </a:xfrm>
          <a:prstGeom prst="rect">
            <a:avLst/>
          </a:prstGeom>
          <a:noFill/>
        </p:spPr>
        <p:txBody>
          <a:bodyPr wrap="square">
            <a:spAutoFit/>
          </a:bodyPr>
          <a:lstStyle/>
          <a:p>
            <a:r>
              <a:rPr lang="en-US" sz="2400" cap="small" dirty="0"/>
              <a:t>pivotal point: </a:t>
            </a:r>
            <a:br>
              <a:rPr lang="en-US" sz="2400" cap="small" dirty="0"/>
            </a:br>
            <a:r>
              <a:rPr lang="en-US" sz="2400" cap="small" dirty="0"/>
              <a:t>clinical discernment of psychopathological interference </a:t>
            </a:r>
            <a:endParaRPr lang="en-US" sz="2400" dirty="0"/>
          </a:p>
        </p:txBody>
      </p:sp>
    </p:spTree>
    <p:extLst>
      <p:ext uri="{BB962C8B-B14F-4D97-AF65-F5344CB8AC3E}">
        <p14:creationId xmlns:p14="http://schemas.microsoft.com/office/powerpoint/2010/main" val="160290882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793076" y="1505295"/>
            <a:ext cx="6791498" cy="4014355"/>
          </a:xfrm>
        </p:spPr>
        <p:txBody>
          <a:bodyPr>
            <a:normAutofit/>
          </a:bodyPr>
          <a:lstStyle/>
          <a:p>
            <a:pPr>
              <a:lnSpc>
                <a:spcPct val="100000"/>
              </a:lnSpc>
              <a:spcBef>
                <a:spcPts val="0"/>
              </a:spcBef>
            </a:pPr>
            <a:r>
              <a:rPr lang="en-US" sz="2800" cap="small" dirty="0">
                <a:solidFill>
                  <a:schemeClr val="tx1"/>
                </a:solidFill>
              </a:rPr>
              <a:t>psychiatric diagnostic contexts                               of                                                                       </a:t>
            </a:r>
            <a:r>
              <a:rPr lang="en-US" sz="2800" b="1" cap="small" dirty="0">
                <a:solidFill>
                  <a:schemeClr val="tx1"/>
                </a:solidFill>
              </a:rPr>
              <a:t>psychopathological interference </a:t>
            </a:r>
          </a:p>
          <a:p>
            <a:pPr>
              <a:lnSpc>
                <a:spcPct val="100000"/>
              </a:lnSpc>
              <a:spcBef>
                <a:spcPts val="0"/>
              </a:spcBef>
            </a:pPr>
            <a:r>
              <a:rPr lang="en-US" sz="2800" cap="small" dirty="0">
                <a:solidFill>
                  <a:schemeClr val="tx1"/>
                </a:solidFill>
              </a:rPr>
              <a:t>in </a:t>
            </a:r>
          </a:p>
          <a:p>
            <a:pPr>
              <a:lnSpc>
                <a:spcPct val="100000"/>
              </a:lnSpc>
              <a:spcBef>
                <a:spcPts val="0"/>
              </a:spcBef>
            </a:pPr>
            <a:r>
              <a:rPr lang="en-US" sz="2800" cap="small" dirty="0">
                <a:solidFill>
                  <a:schemeClr val="tx1"/>
                </a:solidFill>
              </a:rPr>
              <a:t>  conscience formation and functioning</a:t>
            </a:r>
          </a:p>
          <a:p>
            <a:r>
              <a:rPr lang="en-US" sz="2000" cap="small" dirty="0"/>
              <a:t>(</a:t>
            </a:r>
            <a:r>
              <a:rPr lang="en-US" sz="2400" cap="small" dirty="0"/>
              <a:t>pi-in-conscience</a:t>
            </a:r>
            <a:r>
              <a:rPr lang="en-US" sz="2000" cap="small" dirty="0"/>
              <a:t>)</a:t>
            </a:r>
            <a:r>
              <a:rPr lang="en-US" cap="small" dirty="0"/>
              <a:t> </a:t>
            </a:r>
          </a:p>
          <a:p>
            <a:r>
              <a:rPr lang="en-US" cap="small" dirty="0"/>
              <a:t> </a:t>
            </a:r>
          </a:p>
        </p:txBody>
      </p:sp>
      <p:sp>
        <p:nvSpPr>
          <p:cNvPr id="4" name="Slide Number Placeholder 3"/>
          <p:cNvSpPr>
            <a:spLocks noGrp="1"/>
          </p:cNvSpPr>
          <p:nvPr>
            <p:ph type="sldNum" sz="quarter" idx="12"/>
          </p:nvPr>
        </p:nvSpPr>
        <p:spPr/>
        <p:txBody>
          <a:bodyPr/>
          <a:lstStyle/>
          <a:p>
            <a:fld id="{ABED34BF-76D1-4EB5-9AAA-DD28CA1A0973}" type="slidenum">
              <a:rPr lang="en-US" smtClean="0"/>
              <a:pPr/>
              <a:t>115</a:t>
            </a:fld>
            <a:endParaRPr lang="en-US"/>
          </a:p>
        </p:txBody>
      </p:sp>
      <p:sp>
        <p:nvSpPr>
          <p:cNvPr id="7" name="Title 1">
            <a:extLst>
              <a:ext uri="{FF2B5EF4-FFF2-40B4-BE49-F238E27FC236}">
                <a16:creationId xmlns:a16="http://schemas.microsoft.com/office/drawing/2014/main" id="{CDE725E0-FD89-4EB6-9DB0-D7C04F7B7AB4}"/>
              </a:ext>
            </a:extLst>
          </p:cNvPr>
          <p:cNvSpPr txBox="1">
            <a:spLocks/>
          </p:cNvSpPr>
          <p:nvPr/>
        </p:nvSpPr>
        <p:spPr>
          <a:xfrm>
            <a:off x="0" y="0"/>
            <a:ext cx="8634549" cy="78105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2400" cap="small" dirty="0"/>
          </a:p>
        </p:txBody>
      </p:sp>
      <p:sp>
        <p:nvSpPr>
          <p:cNvPr id="10" name="TextBox 9">
            <a:extLst>
              <a:ext uri="{FF2B5EF4-FFF2-40B4-BE49-F238E27FC236}">
                <a16:creationId xmlns:a16="http://schemas.microsoft.com/office/drawing/2014/main" id="{707AF840-45EC-4BA4-BDD7-E0453794D61F}"/>
              </a:ext>
            </a:extLst>
          </p:cNvPr>
          <p:cNvSpPr txBox="1"/>
          <p:nvPr/>
        </p:nvSpPr>
        <p:spPr>
          <a:xfrm>
            <a:off x="154578" y="134720"/>
            <a:ext cx="7408816" cy="830997"/>
          </a:xfrm>
          <a:prstGeom prst="rect">
            <a:avLst/>
          </a:prstGeom>
          <a:noFill/>
        </p:spPr>
        <p:txBody>
          <a:bodyPr wrap="square">
            <a:spAutoFit/>
          </a:bodyPr>
          <a:lstStyle/>
          <a:p>
            <a:r>
              <a:rPr lang="en-US" sz="2400" cap="small" dirty="0"/>
              <a:t>pivotal point: </a:t>
            </a:r>
            <a:br>
              <a:rPr lang="en-US" sz="2400" cap="small" dirty="0"/>
            </a:br>
            <a:r>
              <a:rPr lang="en-US" sz="2400" cap="small" dirty="0"/>
              <a:t>clinical discernment of psychopathological interference </a:t>
            </a:r>
            <a:endParaRPr lang="en-US" sz="2400"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8269" y="1130531"/>
            <a:ext cx="10821786" cy="4992993"/>
          </a:xfrm>
        </p:spPr>
        <p:txBody>
          <a:bodyPr>
            <a:normAutofit/>
          </a:bodyPr>
          <a:lstStyle/>
          <a:p>
            <a:pPr>
              <a:buNone/>
            </a:pPr>
            <a:r>
              <a:rPr lang="en-US" sz="2000" dirty="0"/>
              <a:t>	</a:t>
            </a:r>
            <a:r>
              <a:rPr lang="en-US" sz="2400" b="1" cap="small" dirty="0"/>
              <a:t>pi-in-conscience </a:t>
            </a:r>
            <a:r>
              <a:rPr lang="en-US" sz="2000" b="1" cap="small" dirty="0"/>
              <a:t>TAKES INTO ACCOUNT: </a:t>
            </a:r>
          </a:p>
          <a:p>
            <a:pPr>
              <a:buNone/>
            </a:pPr>
            <a:r>
              <a:rPr lang="en-US" sz="2000" cap="small" dirty="0"/>
              <a:t>	</a:t>
            </a:r>
            <a:r>
              <a:rPr lang="en-US" sz="2400" cap="small" dirty="0"/>
              <a:t>the responses to conscience sensitive inquiries and conscience sensitive tasks</a:t>
            </a:r>
            <a:endParaRPr lang="en-US" sz="2400" b="1" cap="small" dirty="0"/>
          </a:p>
          <a:p>
            <a:pPr>
              <a:buNone/>
            </a:pPr>
            <a:r>
              <a:rPr lang="en-US" sz="1800" b="1" dirty="0"/>
              <a:t>	PLUS </a:t>
            </a:r>
          </a:p>
          <a:p>
            <a:pPr marL="0" indent="0">
              <a:lnSpc>
                <a:spcPts val="2160"/>
              </a:lnSpc>
              <a:spcBef>
                <a:spcPts val="0"/>
              </a:spcBef>
              <a:buNone/>
            </a:pPr>
            <a:r>
              <a:rPr lang="en-US" sz="1800" b="1" dirty="0"/>
              <a:t>	</a:t>
            </a:r>
            <a:r>
              <a:rPr lang="en-US" sz="2000" b="1" cap="small" dirty="0"/>
              <a:t>t</a:t>
            </a:r>
            <a:r>
              <a:rPr lang="en-US" sz="2000" cap="small" dirty="0"/>
              <a:t>he </a:t>
            </a:r>
            <a:r>
              <a:rPr lang="en-US" sz="2000" b="1" cap="small" dirty="0"/>
              <a:t>diagnostic context </a:t>
            </a:r>
            <a:r>
              <a:rPr lang="en-US" sz="2000" cap="small" dirty="0"/>
              <a:t>which in turn should take into account:</a:t>
            </a:r>
            <a:r>
              <a:rPr lang="en-US" sz="2000" b="1" cap="small" dirty="0"/>
              <a:t> </a:t>
            </a:r>
            <a:r>
              <a:rPr lang="en-US" sz="2000" b="1" dirty="0"/>
              <a:t>                                                                    	</a:t>
            </a:r>
            <a:r>
              <a:rPr lang="en-US" sz="2000" cap="small" dirty="0"/>
              <a:t>MALTREATMENT /CAREGIVER CASUALTY/TRAUMA, PSYCHOMETRIC, ACADEMIC-	</a:t>
            </a:r>
            <a:r>
              <a:rPr lang="en-US" sz="2000" dirty="0"/>
              <a:t>HISTORICAL 	and LEGAL-HISTORICAL data</a:t>
            </a:r>
          </a:p>
          <a:p>
            <a:pPr>
              <a:buNone/>
            </a:pPr>
            <a:r>
              <a:rPr lang="en-US" sz="2000" b="1" dirty="0"/>
              <a:t>	PLUS </a:t>
            </a:r>
          </a:p>
          <a:p>
            <a:pPr>
              <a:buNone/>
            </a:pPr>
            <a:r>
              <a:rPr lang="en-US" sz="1800" b="1" dirty="0"/>
              <a:t>		</a:t>
            </a:r>
            <a:r>
              <a:rPr lang="en-US" sz="2000" b="1" cap="small" dirty="0"/>
              <a:t>t</a:t>
            </a:r>
            <a:r>
              <a:rPr lang="en-US" sz="2000" cap="small" dirty="0"/>
              <a:t>he</a:t>
            </a:r>
            <a:r>
              <a:rPr lang="en-US" sz="2000" b="1" cap="small" dirty="0"/>
              <a:t> internalizing and/or externalizing </a:t>
            </a:r>
            <a:r>
              <a:rPr lang="en-US" sz="2000" cap="small" dirty="0"/>
              <a:t>signs and symptoms culled from dimensional 	approaches</a:t>
            </a:r>
            <a:endParaRPr lang="en-US" sz="2000" b="1" cap="small" dirty="0"/>
          </a:p>
          <a:p>
            <a:pPr>
              <a:buNone/>
            </a:pPr>
            <a:r>
              <a:rPr lang="en-US" sz="1800" b="1" dirty="0"/>
              <a:t>	PLUS </a:t>
            </a:r>
          </a:p>
          <a:p>
            <a:pPr>
              <a:buNone/>
            </a:pPr>
            <a:r>
              <a:rPr lang="en-US" sz="1800" cap="small" dirty="0"/>
              <a:t>		</a:t>
            </a:r>
            <a:r>
              <a:rPr lang="en-US" sz="2000" b="1" cap="small" dirty="0"/>
              <a:t>observations made in the youth-space </a:t>
            </a:r>
            <a:r>
              <a:rPr lang="en-US" sz="2000" cap="small" dirty="0"/>
              <a:t>recorded by caregivers, the counselor or others</a:t>
            </a:r>
          </a:p>
          <a:p>
            <a:pPr>
              <a:buNone/>
            </a:pPr>
            <a:endParaRPr lang="en-US" sz="2000" cap="small" dirty="0"/>
          </a:p>
          <a:p>
            <a:pPr>
              <a:buNone/>
            </a:pPr>
            <a:r>
              <a:rPr lang="en-US" sz="1800" b="1" i="1" dirty="0"/>
              <a:t>	</a:t>
            </a:r>
            <a:endParaRPr lang="en-US" sz="1800" dirty="0"/>
          </a:p>
        </p:txBody>
      </p:sp>
      <p:sp>
        <p:nvSpPr>
          <p:cNvPr id="4" name="Slide Number Placeholder 3"/>
          <p:cNvSpPr>
            <a:spLocks noGrp="1"/>
          </p:cNvSpPr>
          <p:nvPr>
            <p:ph type="sldNum" sz="quarter" idx="12"/>
          </p:nvPr>
        </p:nvSpPr>
        <p:spPr/>
        <p:txBody>
          <a:bodyPr/>
          <a:lstStyle/>
          <a:p>
            <a:fld id="{ABED34BF-76D1-4EB5-9AAA-DD28CA1A0973}" type="slidenum">
              <a:rPr lang="en-US" smtClean="0"/>
              <a:pPr/>
              <a:t>116</a:t>
            </a:fld>
            <a:endParaRPr lang="en-US"/>
          </a:p>
        </p:txBody>
      </p:sp>
      <p:sp>
        <p:nvSpPr>
          <p:cNvPr id="9" name="TextBox 8">
            <a:extLst>
              <a:ext uri="{FF2B5EF4-FFF2-40B4-BE49-F238E27FC236}">
                <a16:creationId xmlns:a16="http://schemas.microsoft.com/office/drawing/2014/main" id="{427CF6AD-DC4D-4570-B0EF-3506788EEC5A}"/>
              </a:ext>
            </a:extLst>
          </p:cNvPr>
          <p:cNvSpPr txBox="1"/>
          <p:nvPr/>
        </p:nvSpPr>
        <p:spPr>
          <a:xfrm>
            <a:off x="-1" y="0"/>
            <a:ext cx="10646229" cy="830997"/>
          </a:xfrm>
          <a:prstGeom prst="rect">
            <a:avLst/>
          </a:prstGeom>
          <a:noFill/>
        </p:spPr>
        <p:txBody>
          <a:bodyPr wrap="square">
            <a:spAutoFit/>
          </a:bodyPr>
          <a:lstStyle/>
          <a:p>
            <a:r>
              <a:rPr lang="en-US" sz="2400" cap="small" dirty="0"/>
              <a:t>pivotal point: </a:t>
            </a:r>
            <a:br>
              <a:rPr lang="en-US" sz="2400" cap="small" dirty="0"/>
            </a:br>
            <a:r>
              <a:rPr lang="en-US" sz="2400" cap="small" dirty="0"/>
              <a:t>clinical discernment of pi-in-conscience</a:t>
            </a:r>
            <a:endParaRPr lang="en-US" sz="2000" dirty="0"/>
          </a:p>
        </p:txBody>
      </p:sp>
    </p:spTree>
  </p:cSld>
  <p:clrMapOvr>
    <a:masterClrMapping/>
  </p:clrMapOvr>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EBC0213-7FAB-427D-B878-29FBCBCED2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0" y="1714500"/>
            <a:ext cx="4572000" cy="3429000"/>
          </a:xfrm>
          <a:prstGeom prst="rect">
            <a:avLst/>
          </a:prstGeom>
          <a:solidFill>
            <a:srgbClr val="FF0000"/>
          </a:solidFill>
          <a:effectLst/>
        </p:spPr>
      </p:pic>
      <p:sp>
        <p:nvSpPr>
          <p:cNvPr id="3" name="Callout: Bent Line 2">
            <a:extLst>
              <a:ext uri="{FF2B5EF4-FFF2-40B4-BE49-F238E27FC236}">
                <a16:creationId xmlns:a16="http://schemas.microsoft.com/office/drawing/2014/main" id="{43676751-3D51-49F1-A6A8-70B064CF373B}"/>
              </a:ext>
            </a:extLst>
          </p:cNvPr>
          <p:cNvSpPr/>
          <p:nvPr/>
        </p:nvSpPr>
        <p:spPr>
          <a:xfrm>
            <a:off x="6335486" y="2491739"/>
            <a:ext cx="2046514" cy="2795452"/>
          </a:xfrm>
          <a:prstGeom prst="borderCallout2">
            <a:avLst>
              <a:gd name="adj1" fmla="val 18750"/>
              <a:gd name="adj2" fmla="val 603"/>
              <a:gd name="adj3" fmla="val 18750"/>
              <a:gd name="adj4" fmla="val -16667"/>
              <a:gd name="adj5" fmla="val 122780"/>
              <a:gd name="adj6" fmla="val -49858"/>
            </a:avLst>
          </a:prstGeom>
          <a:solidFill>
            <a:srgbClr val="FF0000">
              <a:alpha val="24000"/>
            </a:srgbClr>
          </a:solidFill>
          <a:ln w="57150">
            <a:solidFill>
              <a:srgbClr val="FF0000">
                <a:alpha val="50000"/>
              </a:srgbClr>
            </a:solidFill>
            <a:prstDash val="sysDot"/>
          </a:ln>
          <a:effectLst>
            <a:innerShdw blurRad="114300">
              <a:prstClr val="black"/>
            </a:innerShdw>
          </a:effectLst>
          <a:scene3d>
            <a:camera prst="orthographicFront">
              <a:rot lat="0" lon="0"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5635B37-7AB7-441D-9B3B-55BFC83996B6}"/>
              </a:ext>
            </a:extLst>
          </p:cNvPr>
          <p:cNvSpPr txBox="1"/>
          <p:nvPr/>
        </p:nvSpPr>
        <p:spPr>
          <a:xfrm>
            <a:off x="4615543" y="6015445"/>
            <a:ext cx="2743200" cy="369332"/>
          </a:xfrm>
          <a:prstGeom prst="rect">
            <a:avLst/>
          </a:prstGeom>
          <a:noFill/>
        </p:spPr>
        <p:txBody>
          <a:bodyPr wrap="square" rtlCol="0">
            <a:spAutoFit/>
          </a:bodyPr>
          <a:lstStyle/>
          <a:p>
            <a:r>
              <a:rPr lang="en-US" dirty="0"/>
              <a:t>ZONE OF MORAL INJURY </a:t>
            </a:r>
          </a:p>
        </p:txBody>
      </p:sp>
      <p:sp>
        <p:nvSpPr>
          <p:cNvPr id="7" name="TextBox 6">
            <a:extLst>
              <a:ext uri="{FF2B5EF4-FFF2-40B4-BE49-F238E27FC236}">
                <a16:creationId xmlns:a16="http://schemas.microsoft.com/office/drawing/2014/main" id="{4684DD65-255F-4670-955B-37DC12131BD6}"/>
              </a:ext>
            </a:extLst>
          </p:cNvPr>
          <p:cNvSpPr txBox="1"/>
          <p:nvPr/>
        </p:nvSpPr>
        <p:spPr>
          <a:xfrm>
            <a:off x="2178" y="-26125"/>
            <a:ext cx="6093822" cy="830997"/>
          </a:xfrm>
          <a:prstGeom prst="rect">
            <a:avLst/>
          </a:prstGeom>
          <a:noFill/>
        </p:spPr>
        <p:txBody>
          <a:bodyPr wrap="square">
            <a:spAutoFit/>
          </a:bodyPr>
          <a:lstStyle/>
          <a:p>
            <a:r>
              <a:rPr lang="en-US" sz="2400" cap="small" dirty="0"/>
              <a:t>pivotal point: </a:t>
            </a:r>
            <a:br>
              <a:rPr lang="en-US" sz="2400" cap="small" dirty="0"/>
            </a:br>
            <a:r>
              <a:rPr lang="en-US" sz="2400" cap="small" dirty="0"/>
              <a:t>clinical discernment of pi-in-conscience</a:t>
            </a:r>
            <a:endParaRPr lang="en-US" sz="2400" dirty="0"/>
          </a:p>
        </p:txBody>
      </p:sp>
    </p:spTree>
    <p:extLst>
      <p:ext uri="{BB962C8B-B14F-4D97-AF65-F5344CB8AC3E}">
        <p14:creationId xmlns:p14="http://schemas.microsoft.com/office/powerpoint/2010/main" val="6918636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EBC0213-7FAB-427D-B878-29FBCBCED2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0" y="1714500"/>
            <a:ext cx="4572000" cy="3429000"/>
          </a:xfrm>
          <a:prstGeom prst="rect">
            <a:avLst/>
          </a:prstGeom>
          <a:solidFill>
            <a:srgbClr val="FF0000"/>
          </a:solidFill>
          <a:effectLst/>
        </p:spPr>
      </p:pic>
      <p:sp>
        <p:nvSpPr>
          <p:cNvPr id="3" name="Callout: Bent Line 2">
            <a:extLst>
              <a:ext uri="{FF2B5EF4-FFF2-40B4-BE49-F238E27FC236}">
                <a16:creationId xmlns:a16="http://schemas.microsoft.com/office/drawing/2014/main" id="{43676751-3D51-49F1-A6A8-70B064CF373B}"/>
              </a:ext>
            </a:extLst>
          </p:cNvPr>
          <p:cNvSpPr/>
          <p:nvPr/>
        </p:nvSpPr>
        <p:spPr>
          <a:xfrm>
            <a:off x="6335486" y="2494854"/>
            <a:ext cx="2046514" cy="2795452"/>
          </a:xfrm>
          <a:prstGeom prst="borderCallout2">
            <a:avLst>
              <a:gd name="adj1" fmla="val 18750"/>
              <a:gd name="adj2" fmla="val 603"/>
              <a:gd name="adj3" fmla="val 18750"/>
              <a:gd name="adj4" fmla="val -16667"/>
              <a:gd name="adj5" fmla="val 122780"/>
              <a:gd name="adj6" fmla="val -49858"/>
            </a:avLst>
          </a:prstGeom>
          <a:solidFill>
            <a:srgbClr val="FF0000">
              <a:alpha val="24000"/>
            </a:srgbClr>
          </a:solidFill>
          <a:ln w="57150">
            <a:solidFill>
              <a:srgbClr val="FF0000">
                <a:alpha val="50000"/>
              </a:srgbClr>
            </a:solidFill>
            <a:prstDash val="sysDot"/>
          </a:ln>
          <a:effectLst>
            <a:innerShdw blurRad="114300">
              <a:prstClr val="black"/>
            </a:innerShdw>
          </a:effectLst>
          <a:scene3d>
            <a:camera prst="orthographicFront">
              <a:rot lat="0" lon="0"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5635B37-7AB7-441D-9B3B-55BFC83996B6}"/>
              </a:ext>
            </a:extLst>
          </p:cNvPr>
          <p:cNvSpPr txBox="1"/>
          <p:nvPr/>
        </p:nvSpPr>
        <p:spPr>
          <a:xfrm>
            <a:off x="4615543" y="6015445"/>
            <a:ext cx="2743200" cy="369332"/>
          </a:xfrm>
          <a:prstGeom prst="rect">
            <a:avLst/>
          </a:prstGeom>
          <a:noFill/>
        </p:spPr>
        <p:txBody>
          <a:bodyPr wrap="square" rtlCol="0">
            <a:spAutoFit/>
          </a:bodyPr>
          <a:lstStyle/>
          <a:p>
            <a:r>
              <a:rPr lang="en-US" dirty="0"/>
              <a:t>ZONE OF MORAL INJURY </a:t>
            </a:r>
          </a:p>
        </p:txBody>
      </p:sp>
      <p:sp>
        <p:nvSpPr>
          <p:cNvPr id="7" name="&quot;Not Allowed&quot; Symbol 6">
            <a:extLst>
              <a:ext uri="{FF2B5EF4-FFF2-40B4-BE49-F238E27FC236}">
                <a16:creationId xmlns:a16="http://schemas.microsoft.com/office/drawing/2014/main" id="{C17B6BEB-38DB-4100-84AA-9E4730E5FC8A}"/>
              </a:ext>
            </a:extLst>
          </p:cNvPr>
          <p:cNvSpPr/>
          <p:nvPr/>
        </p:nvSpPr>
        <p:spPr>
          <a:xfrm rot="5644652">
            <a:off x="1896141" y="5349241"/>
            <a:ext cx="509451" cy="509451"/>
          </a:xfrm>
          <a:prstGeom prst="noSmoking">
            <a:avLst/>
          </a:prstGeom>
          <a:solidFill>
            <a:srgbClr val="FF0000"/>
          </a:solidFill>
          <a:ln w="3175">
            <a:solidFill>
              <a:schemeClr val="accent1">
                <a:shade val="50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8" name="Connector: Curved 7">
            <a:extLst>
              <a:ext uri="{FF2B5EF4-FFF2-40B4-BE49-F238E27FC236}">
                <a16:creationId xmlns:a16="http://schemas.microsoft.com/office/drawing/2014/main" id="{69744DBE-5CAB-42DC-9496-F457619B028A}"/>
              </a:ext>
            </a:extLst>
          </p:cNvPr>
          <p:cNvCxnSpPr>
            <a:cxnSpLocks/>
            <a:endCxn id="7" idx="1"/>
          </p:cNvCxnSpPr>
          <p:nvPr/>
        </p:nvCxnSpPr>
        <p:spPr>
          <a:xfrm rot="5400000">
            <a:off x="2060563" y="2871348"/>
            <a:ext cx="2848537" cy="2282988"/>
          </a:xfrm>
          <a:prstGeom prst="curvedConnector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958C398D-4559-4481-8954-C5996EA98D9F}"/>
              </a:ext>
            </a:extLst>
          </p:cNvPr>
          <p:cNvSpPr txBox="1"/>
          <p:nvPr/>
        </p:nvSpPr>
        <p:spPr>
          <a:xfrm>
            <a:off x="1112369" y="4800390"/>
            <a:ext cx="2076994" cy="461665"/>
          </a:xfrm>
          <a:prstGeom prst="rect">
            <a:avLst/>
          </a:prstGeom>
          <a:noFill/>
        </p:spPr>
        <p:txBody>
          <a:bodyPr wrap="square">
            <a:spAutoFit/>
          </a:bodyPr>
          <a:lstStyle/>
          <a:p>
            <a:r>
              <a:rPr lang="en-US" sz="2400" cap="small" dirty="0">
                <a:solidFill>
                  <a:srgbClr val="FF0000"/>
                </a:solidFill>
              </a:rPr>
              <a:t>pi-in-conscience</a:t>
            </a:r>
            <a:endParaRPr lang="en-US" sz="2400" dirty="0">
              <a:solidFill>
                <a:srgbClr val="FF0000"/>
              </a:solidFill>
            </a:endParaRPr>
          </a:p>
        </p:txBody>
      </p:sp>
      <p:sp>
        <p:nvSpPr>
          <p:cNvPr id="11" name="TextBox 10">
            <a:extLst>
              <a:ext uri="{FF2B5EF4-FFF2-40B4-BE49-F238E27FC236}">
                <a16:creationId xmlns:a16="http://schemas.microsoft.com/office/drawing/2014/main" id="{FF288F7C-4D4C-486C-BC09-C42DEBC3C1BA}"/>
              </a:ext>
            </a:extLst>
          </p:cNvPr>
          <p:cNvSpPr txBox="1"/>
          <p:nvPr/>
        </p:nvSpPr>
        <p:spPr>
          <a:xfrm>
            <a:off x="2178" y="-26125"/>
            <a:ext cx="6093822" cy="830997"/>
          </a:xfrm>
          <a:prstGeom prst="rect">
            <a:avLst/>
          </a:prstGeom>
          <a:noFill/>
        </p:spPr>
        <p:txBody>
          <a:bodyPr wrap="square">
            <a:spAutoFit/>
          </a:bodyPr>
          <a:lstStyle/>
          <a:p>
            <a:r>
              <a:rPr lang="en-US" sz="2400" cap="small" dirty="0"/>
              <a:t>pivotal point: </a:t>
            </a:r>
            <a:br>
              <a:rPr lang="en-US" sz="2400" cap="small" dirty="0"/>
            </a:br>
            <a:r>
              <a:rPr lang="en-US" sz="2400" cap="small" dirty="0"/>
              <a:t>clinical discernment of pi-in-conscience</a:t>
            </a:r>
            <a:endParaRPr lang="en-US" sz="2400" dirty="0"/>
          </a:p>
        </p:txBody>
      </p:sp>
    </p:spTree>
    <p:extLst>
      <p:ext uri="{BB962C8B-B14F-4D97-AF65-F5344CB8AC3E}">
        <p14:creationId xmlns:p14="http://schemas.microsoft.com/office/powerpoint/2010/main" val="2883212778"/>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EBC0213-7FAB-427D-B878-29FBCBCED2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0" y="1714500"/>
            <a:ext cx="4572000" cy="3429000"/>
          </a:xfrm>
          <a:prstGeom prst="rect">
            <a:avLst/>
          </a:prstGeom>
          <a:solidFill>
            <a:srgbClr val="FF0000"/>
          </a:solidFill>
          <a:effectLst/>
        </p:spPr>
      </p:pic>
      <p:sp>
        <p:nvSpPr>
          <p:cNvPr id="3" name="Callout: Bent Line 2">
            <a:extLst>
              <a:ext uri="{FF2B5EF4-FFF2-40B4-BE49-F238E27FC236}">
                <a16:creationId xmlns:a16="http://schemas.microsoft.com/office/drawing/2014/main" id="{43676751-3D51-49F1-A6A8-70B064CF373B}"/>
              </a:ext>
            </a:extLst>
          </p:cNvPr>
          <p:cNvSpPr/>
          <p:nvPr/>
        </p:nvSpPr>
        <p:spPr>
          <a:xfrm>
            <a:off x="6335486" y="2494854"/>
            <a:ext cx="2046514" cy="2795452"/>
          </a:xfrm>
          <a:prstGeom prst="borderCallout2">
            <a:avLst>
              <a:gd name="adj1" fmla="val 18750"/>
              <a:gd name="adj2" fmla="val 603"/>
              <a:gd name="adj3" fmla="val 18750"/>
              <a:gd name="adj4" fmla="val -16667"/>
              <a:gd name="adj5" fmla="val 122780"/>
              <a:gd name="adj6" fmla="val -49858"/>
            </a:avLst>
          </a:prstGeom>
          <a:solidFill>
            <a:srgbClr val="FF0000">
              <a:alpha val="24000"/>
            </a:srgbClr>
          </a:solidFill>
          <a:ln w="57150">
            <a:solidFill>
              <a:srgbClr val="FF0000">
                <a:alpha val="50000"/>
              </a:srgbClr>
            </a:solidFill>
            <a:prstDash val="sysDot"/>
          </a:ln>
          <a:effectLst>
            <a:innerShdw blurRad="114300">
              <a:prstClr val="black"/>
            </a:innerShdw>
          </a:effectLst>
          <a:scene3d>
            <a:camera prst="orthographicFront">
              <a:rot lat="0" lon="0"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5635B37-7AB7-441D-9B3B-55BFC83996B6}"/>
              </a:ext>
            </a:extLst>
          </p:cNvPr>
          <p:cNvSpPr txBox="1"/>
          <p:nvPr/>
        </p:nvSpPr>
        <p:spPr>
          <a:xfrm>
            <a:off x="4615543" y="6015445"/>
            <a:ext cx="2743200" cy="369332"/>
          </a:xfrm>
          <a:prstGeom prst="rect">
            <a:avLst/>
          </a:prstGeom>
          <a:noFill/>
        </p:spPr>
        <p:txBody>
          <a:bodyPr wrap="square" rtlCol="0">
            <a:spAutoFit/>
          </a:bodyPr>
          <a:lstStyle/>
          <a:p>
            <a:r>
              <a:rPr lang="en-US" dirty="0"/>
              <a:t>ZONE OF MORAL INJURY </a:t>
            </a:r>
          </a:p>
        </p:txBody>
      </p:sp>
      <p:sp>
        <p:nvSpPr>
          <p:cNvPr id="7" name="&quot;Not Allowed&quot; Symbol 6">
            <a:extLst>
              <a:ext uri="{FF2B5EF4-FFF2-40B4-BE49-F238E27FC236}">
                <a16:creationId xmlns:a16="http://schemas.microsoft.com/office/drawing/2014/main" id="{C17B6BEB-38DB-4100-84AA-9E4730E5FC8A}"/>
              </a:ext>
            </a:extLst>
          </p:cNvPr>
          <p:cNvSpPr/>
          <p:nvPr/>
        </p:nvSpPr>
        <p:spPr>
          <a:xfrm rot="5644652">
            <a:off x="1896141" y="5349241"/>
            <a:ext cx="509451" cy="509451"/>
          </a:xfrm>
          <a:prstGeom prst="noSmoking">
            <a:avLst/>
          </a:prstGeom>
          <a:solidFill>
            <a:srgbClr val="FF0000"/>
          </a:solidFill>
          <a:ln w="3175">
            <a:solidFill>
              <a:schemeClr val="accent1">
                <a:shade val="50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8" name="Connector: Curved 7">
            <a:extLst>
              <a:ext uri="{FF2B5EF4-FFF2-40B4-BE49-F238E27FC236}">
                <a16:creationId xmlns:a16="http://schemas.microsoft.com/office/drawing/2014/main" id="{69744DBE-5CAB-42DC-9496-F457619B028A}"/>
              </a:ext>
            </a:extLst>
          </p:cNvPr>
          <p:cNvCxnSpPr>
            <a:cxnSpLocks/>
            <a:endCxn id="7" idx="1"/>
          </p:cNvCxnSpPr>
          <p:nvPr/>
        </p:nvCxnSpPr>
        <p:spPr>
          <a:xfrm rot="5400000">
            <a:off x="2060563" y="2871348"/>
            <a:ext cx="2848537" cy="2282988"/>
          </a:xfrm>
          <a:prstGeom prst="curvedConnector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958C398D-4559-4481-8954-C5996EA98D9F}"/>
              </a:ext>
            </a:extLst>
          </p:cNvPr>
          <p:cNvSpPr txBox="1"/>
          <p:nvPr/>
        </p:nvSpPr>
        <p:spPr>
          <a:xfrm>
            <a:off x="1112369" y="4800390"/>
            <a:ext cx="2076994" cy="461665"/>
          </a:xfrm>
          <a:prstGeom prst="rect">
            <a:avLst/>
          </a:prstGeom>
          <a:noFill/>
        </p:spPr>
        <p:txBody>
          <a:bodyPr wrap="square">
            <a:spAutoFit/>
          </a:bodyPr>
          <a:lstStyle/>
          <a:p>
            <a:r>
              <a:rPr lang="en-US" sz="2400" cap="small" dirty="0">
                <a:solidFill>
                  <a:srgbClr val="FF0000"/>
                </a:solidFill>
              </a:rPr>
              <a:t>pi-in-conscience</a:t>
            </a:r>
            <a:endParaRPr lang="en-US" sz="2400" dirty="0">
              <a:solidFill>
                <a:srgbClr val="FF0000"/>
              </a:solidFill>
            </a:endParaRPr>
          </a:p>
        </p:txBody>
      </p:sp>
      <p:cxnSp>
        <p:nvCxnSpPr>
          <p:cNvPr id="11" name="Connector: Curved 10">
            <a:extLst>
              <a:ext uri="{FF2B5EF4-FFF2-40B4-BE49-F238E27FC236}">
                <a16:creationId xmlns:a16="http://schemas.microsoft.com/office/drawing/2014/main" id="{26D7ACF2-CC57-4FC2-A0AF-A8003744F09F}"/>
              </a:ext>
            </a:extLst>
          </p:cNvPr>
          <p:cNvCxnSpPr>
            <a:cxnSpLocks/>
          </p:cNvCxnSpPr>
          <p:nvPr/>
        </p:nvCxnSpPr>
        <p:spPr>
          <a:xfrm flipV="1">
            <a:off x="6826406" y="1136469"/>
            <a:ext cx="2317594" cy="1211580"/>
          </a:xfrm>
          <a:prstGeom prst="curvedConnector3">
            <a:avLst>
              <a:gd name="adj1" fmla="val 5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quot;Not Allowed&quot; Symbol 11">
            <a:extLst>
              <a:ext uri="{FF2B5EF4-FFF2-40B4-BE49-F238E27FC236}">
                <a16:creationId xmlns:a16="http://schemas.microsoft.com/office/drawing/2014/main" id="{E7A71AEC-AB54-48F0-82F2-1D5B5E54E028}"/>
              </a:ext>
            </a:extLst>
          </p:cNvPr>
          <p:cNvSpPr/>
          <p:nvPr/>
        </p:nvSpPr>
        <p:spPr>
          <a:xfrm rot="5644652">
            <a:off x="9161469" y="881744"/>
            <a:ext cx="509451" cy="509451"/>
          </a:xfrm>
          <a:prstGeom prst="noSmoking">
            <a:avLst/>
          </a:prstGeom>
          <a:solidFill>
            <a:srgbClr val="FF0000"/>
          </a:solidFill>
          <a:ln w="3175">
            <a:solidFill>
              <a:schemeClr val="accent1">
                <a:shade val="50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a:extLst>
              <a:ext uri="{FF2B5EF4-FFF2-40B4-BE49-F238E27FC236}">
                <a16:creationId xmlns:a16="http://schemas.microsoft.com/office/drawing/2014/main" id="{051505AA-6BED-4337-B773-91EF0664F69E}"/>
              </a:ext>
            </a:extLst>
          </p:cNvPr>
          <p:cNvSpPr txBox="1"/>
          <p:nvPr/>
        </p:nvSpPr>
        <p:spPr>
          <a:xfrm>
            <a:off x="8475466" y="1392076"/>
            <a:ext cx="2076994" cy="461665"/>
          </a:xfrm>
          <a:prstGeom prst="rect">
            <a:avLst/>
          </a:prstGeom>
          <a:noFill/>
        </p:spPr>
        <p:txBody>
          <a:bodyPr wrap="square">
            <a:spAutoFit/>
          </a:bodyPr>
          <a:lstStyle/>
          <a:p>
            <a:r>
              <a:rPr lang="en-US" sz="2400" cap="small" dirty="0">
                <a:solidFill>
                  <a:srgbClr val="FF0000"/>
                </a:solidFill>
              </a:rPr>
              <a:t>pi-in-conscience</a:t>
            </a:r>
            <a:endParaRPr lang="en-US" sz="2400" dirty="0">
              <a:solidFill>
                <a:srgbClr val="FF0000"/>
              </a:solidFill>
            </a:endParaRPr>
          </a:p>
        </p:txBody>
      </p:sp>
      <p:sp>
        <p:nvSpPr>
          <p:cNvPr id="14" name="TextBox 13">
            <a:extLst>
              <a:ext uri="{FF2B5EF4-FFF2-40B4-BE49-F238E27FC236}">
                <a16:creationId xmlns:a16="http://schemas.microsoft.com/office/drawing/2014/main" id="{C38A4AEB-3B5B-4662-B614-B8AD2AE6B9A4}"/>
              </a:ext>
            </a:extLst>
          </p:cNvPr>
          <p:cNvSpPr txBox="1"/>
          <p:nvPr/>
        </p:nvSpPr>
        <p:spPr>
          <a:xfrm>
            <a:off x="2178" y="-26125"/>
            <a:ext cx="6093822" cy="830997"/>
          </a:xfrm>
          <a:prstGeom prst="rect">
            <a:avLst/>
          </a:prstGeom>
          <a:noFill/>
        </p:spPr>
        <p:txBody>
          <a:bodyPr wrap="square">
            <a:spAutoFit/>
          </a:bodyPr>
          <a:lstStyle/>
          <a:p>
            <a:r>
              <a:rPr lang="en-US" sz="2400" cap="small" dirty="0"/>
              <a:t>pivotal point: </a:t>
            </a:r>
            <a:br>
              <a:rPr lang="en-US" sz="2400" cap="small" dirty="0"/>
            </a:br>
            <a:r>
              <a:rPr lang="en-US" sz="2400" cap="small" dirty="0"/>
              <a:t>clinical discernment of pi-in-conscience</a:t>
            </a:r>
            <a:endParaRPr lang="en-US" sz="2400" dirty="0"/>
          </a:p>
        </p:txBody>
      </p:sp>
    </p:spTree>
    <p:extLst>
      <p:ext uri="{BB962C8B-B14F-4D97-AF65-F5344CB8AC3E}">
        <p14:creationId xmlns:p14="http://schemas.microsoft.com/office/powerpoint/2010/main" val="1340501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29E0417-4AF8-4E75-B147-1565DB00EBA1}"/>
              </a:ext>
            </a:extLst>
          </p:cNvPr>
          <p:cNvSpPr txBox="1">
            <a:spLocks/>
          </p:cNvSpPr>
          <p:nvPr/>
        </p:nvSpPr>
        <p:spPr>
          <a:xfrm>
            <a:off x="178904" y="1768"/>
            <a:ext cx="4432853" cy="6121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key concepts:</a:t>
            </a:r>
          </a:p>
        </p:txBody>
      </p:sp>
      <p:sp>
        <p:nvSpPr>
          <p:cNvPr id="4" name="TextBox 3">
            <a:extLst>
              <a:ext uri="{FF2B5EF4-FFF2-40B4-BE49-F238E27FC236}">
                <a16:creationId xmlns:a16="http://schemas.microsoft.com/office/drawing/2014/main" id="{63CDCC04-B0D3-431D-B1F6-019F48108CE0}"/>
              </a:ext>
            </a:extLst>
          </p:cNvPr>
          <p:cNvSpPr txBox="1"/>
          <p:nvPr/>
        </p:nvSpPr>
        <p:spPr>
          <a:xfrm>
            <a:off x="1769165" y="2763079"/>
            <a:ext cx="9382539" cy="1200329"/>
          </a:xfrm>
          <a:prstGeom prst="rect">
            <a:avLst/>
          </a:prstGeom>
          <a:noFill/>
        </p:spPr>
        <p:txBody>
          <a:bodyPr wrap="square" rtlCol="0">
            <a:spAutoFit/>
          </a:bodyPr>
          <a:lstStyle/>
          <a:p>
            <a:r>
              <a:rPr lang="en-US" sz="2400" dirty="0"/>
              <a:t>                                            DEMORALIZATION</a:t>
            </a:r>
          </a:p>
          <a:p>
            <a:r>
              <a:rPr lang="en-US" sz="2400" dirty="0"/>
              <a:t>                                         TENDENCIES TO HARM </a:t>
            </a:r>
          </a:p>
          <a:p>
            <a:endParaRPr lang="en-US" sz="2400" dirty="0"/>
          </a:p>
        </p:txBody>
      </p:sp>
    </p:spTree>
    <p:extLst>
      <p:ext uri="{BB962C8B-B14F-4D97-AF65-F5344CB8AC3E}">
        <p14:creationId xmlns:p14="http://schemas.microsoft.com/office/powerpoint/2010/main" val="4169027708"/>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27DEE23-0752-44A0-9654-83577816CB3D}"/>
              </a:ext>
            </a:extLst>
          </p:cNvPr>
          <p:cNvSpPr txBox="1"/>
          <p:nvPr/>
        </p:nvSpPr>
        <p:spPr>
          <a:xfrm>
            <a:off x="3046911" y="2355014"/>
            <a:ext cx="6567351" cy="400110"/>
          </a:xfrm>
          <a:prstGeom prst="rect">
            <a:avLst/>
          </a:prstGeom>
          <a:noFill/>
        </p:spPr>
        <p:txBody>
          <a:bodyPr wrap="square">
            <a:spAutoFit/>
          </a:bodyPr>
          <a:lstStyle/>
          <a:p>
            <a:r>
              <a:rPr lang="en-US" sz="2000" dirty="0">
                <a:effectLst/>
                <a:latin typeface="Times New Roman" panose="02020603050405020304" pitchFamily="18" charset="0"/>
                <a:ea typeface="Times New Roman" panose="02020603050405020304" pitchFamily="18" charset="0"/>
              </a:rPr>
              <a:t>Our youth is almost seventeen years old. </a:t>
            </a:r>
            <a:endParaRPr lang="en-US" sz="2000" cap="small" dirty="0"/>
          </a:p>
        </p:txBody>
      </p:sp>
      <p:sp>
        <p:nvSpPr>
          <p:cNvPr id="5" name="TextBox 4">
            <a:extLst>
              <a:ext uri="{FF2B5EF4-FFF2-40B4-BE49-F238E27FC236}">
                <a16:creationId xmlns:a16="http://schemas.microsoft.com/office/drawing/2014/main" id="{C7C3623C-8E8E-4AED-90FC-9FAA4D65C7E2}"/>
              </a:ext>
            </a:extLst>
          </p:cNvPr>
          <p:cNvSpPr txBox="1"/>
          <p:nvPr/>
        </p:nvSpPr>
        <p:spPr>
          <a:xfrm>
            <a:off x="0" y="0"/>
            <a:ext cx="6093822" cy="369332"/>
          </a:xfrm>
          <a:prstGeom prst="rect">
            <a:avLst/>
          </a:prstGeom>
          <a:noFill/>
        </p:spPr>
        <p:txBody>
          <a:bodyPr wrap="square">
            <a:spAutoFit/>
          </a:bodyPr>
          <a:lstStyle/>
          <a:p>
            <a:r>
              <a:rPr lang="en-US" cap="small" dirty="0">
                <a:latin typeface="Times New Roman" panose="02020603050405020304" pitchFamily="18" charset="0"/>
                <a:ea typeface="Times New Roman" panose="02020603050405020304" pitchFamily="18" charset="0"/>
              </a:rPr>
              <a:t>a</a:t>
            </a:r>
            <a:r>
              <a:rPr lang="en-US" sz="1800" cap="small" dirty="0">
                <a:effectLst/>
                <a:latin typeface="Times New Roman" panose="02020603050405020304" pitchFamily="18" charset="0"/>
                <a:ea typeface="Times New Roman" panose="02020603050405020304" pitchFamily="18" charset="0"/>
              </a:rPr>
              <a:t> conscience sensitive biopsychosocial formulation</a:t>
            </a:r>
            <a:endParaRPr lang="en-US" cap="small" dirty="0"/>
          </a:p>
        </p:txBody>
      </p:sp>
    </p:spTree>
    <p:extLst>
      <p:ext uri="{BB962C8B-B14F-4D97-AF65-F5344CB8AC3E}">
        <p14:creationId xmlns:p14="http://schemas.microsoft.com/office/powerpoint/2010/main" val="3259334323"/>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27DEE23-0752-44A0-9654-83577816CB3D}"/>
              </a:ext>
            </a:extLst>
          </p:cNvPr>
          <p:cNvSpPr txBox="1"/>
          <p:nvPr/>
        </p:nvSpPr>
        <p:spPr>
          <a:xfrm>
            <a:off x="3046911" y="2328888"/>
            <a:ext cx="6567351" cy="2554545"/>
          </a:xfrm>
          <a:prstGeom prst="rect">
            <a:avLst/>
          </a:prstGeom>
          <a:noFill/>
        </p:spPr>
        <p:txBody>
          <a:bodyPr wrap="square">
            <a:spAutoFit/>
          </a:bodyPr>
          <a:lstStyle/>
          <a:p>
            <a:r>
              <a:rPr lang="en-US" sz="2000" cap="small" dirty="0">
                <a:solidFill>
                  <a:srgbClr val="FFFF00"/>
                </a:solidFill>
                <a:effectLst/>
                <a:latin typeface="Times New Roman" panose="02020603050405020304" pitchFamily="18" charset="0"/>
                <a:ea typeface="Times New Roman" panose="02020603050405020304" pitchFamily="18" charset="0"/>
              </a:rPr>
              <a:t>Her conscience developed in adversities including parenting that was inconsistent and inadequate to her needs, harsh and sometimes abusive, eventually leading to out-of-home placement. </a:t>
            </a:r>
            <a:r>
              <a:rPr lang="en-US" sz="2000" dirty="0">
                <a:effectLst/>
                <a:latin typeface="Times New Roman" panose="02020603050405020304" pitchFamily="18" charset="0"/>
                <a:ea typeface="Times New Roman" panose="02020603050405020304" pitchFamily="18" charset="0"/>
              </a:rPr>
              <a:t>She had been subject to ridicule from others and to repeated diagnostic instrumentation for her persistent enuresis. She endured physical and sexual abuse later on. </a:t>
            </a:r>
            <a:r>
              <a:rPr lang="en-US" sz="2000" dirty="0">
                <a:solidFill>
                  <a:srgbClr val="FFC000"/>
                </a:solidFill>
                <a:effectLst/>
                <a:latin typeface="Times New Roman" panose="02020603050405020304" pitchFamily="18" charset="0"/>
                <a:ea typeface="Times New Roman" panose="02020603050405020304" pitchFamily="18" charset="0"/>
              </a:rPr>
              <a:t> </a:t>
            </a:r>
          </a:p>
          <a:p>
            <a:endParaRPr lang="en-US" sz="2000" cap="small" dirty="0"/>
          </a:p>
        </p:txBody>
      </p:sp>
      <p:sp>
        <p:nvSpPr>
          <p:cNvPr id="5" name="TextBox 4">
            <a:extLst>
              <a:ext uri="{FF2B5EF4-FFF2-40B4-BE49-F238E27FC236}">
                <a16:creationId xmlns:a16="http://schemas.microsoft.com/office/drawing/2014/main" id="{C7C3623C-8E8E-4AED-90FC-9FAA4D65C7E2}"/>
              </a:ext>
            </a:extLst>
          </p:cNvPr>
          <p:cNvSpPr txBox="1"/>
          <p:nvPr/>
        </p:nvSpPr>
        <p:spPr>
          <a:xfrm>
            <a:off x="0" y="0"/>
            <a:ext cx="6093822" cy="369332"/>
          </a:xfrm>
          <a:prstGeom prst="rect">
            <a:avLst/>
          </a:prstGeom>
          <a:noFill/>
        </p:spPr>
        <p:txBody>
          <a:bodyPr wrap="square">
            <a:spAutoFit/>
          </a:bodyPr>
          <a:lstStyle/>
          <a:p>
            <a:r>
              <a:rPr lang="en-US" cap="small" dirty="0">
                <a:latin typeface="Times New Roman" panose="02020603050405020304" pitchFamily="18" charset="0"/>
                <a:ea typeface="Times New Roman" panose="02020603050405020304" pitchFamily="18" charset="0"/>
              </a:rPr>
              <a:t>a</a:t>
            </a:r>
            <a:r>
              <a:rPr lang="en-US" sz="1800" cap="small" dirty="0">
                <a:effectLst/>
                <a:latin typeface="Times New Roman" panose="02020603050405020304" pitchFamily="18" charset="0"/>
                <a:ea typeface="Times New Roman" panose="02020603050405020304" pitchFamily="18" charset="0"/>
              </a:rPr>
              <a:t> conscience sensitive biopsychosocial formulation</a:t>
            </a:r>
            <a:endParaRPr lang="en-US" cap="small" dirty="0"/>
          </a:p>
        </p:txBody>
      </p:sp>
    </p:spTree>
    <p:extLst>
      <p:ext uri="{BB962C8B-B14F-4D97-AF65-F5344CB8AC3E}">
        <p14:creationId xmlns:p14="http://schemas.microsoft.com/office/powerpoint/2010/main" val="4166957937"/>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27DEE23-0752-44A0-9654-83577816CB3D}"/>
              </a:ext>
            </a:extLst>
          </p:cNvPr>
          <p:cNvSpPr txBox="1"/>
          <p:nvPr/>
        </p:nvSpPr>
        <p:spPr>
          <a:xfrm>
            <a:off x="1894114" y="2481942"/>
            <a:ext cx="8464731" cy="1631216"/>
          </a:xfrm>
          <a:prstGeom prst="rect">
            <a:avLst/>
          </a:prstGeom>
          <a:noFill/>
        </p:spPr>
        <p:txBody>
          <a:bodyPr wrap="square">
            <a:spAutoFit/>
          </a:bodyPr>
          <a:lstStyle/>
          <a:p>
            <a:r>
              <a:rPr lang="en-US" sz="2000" cap="small" dirty="0">
                <a:solidFill>
                  <a:srgbClr val="FFFF00"/>
                </a:solidFill>
              </a:rPr>
              <a:t>Her overall attainment of conscience stage seems to fluctuate between stage </a:t>
            </a:r>
            <a:r>
              <a:rPr lang="en-US" cap="small" dirty="0">
                <a:solidFill>
                  <a:srgbClr val="FFFF00"/>
                </a:solidFill>
              </a:rPr>
              <a:t>2</a:t>
            </a:r>
            <a:r>
              <a:rPr lang="en-US" sz="2000" cap="small" dirty="0">
                <a:solidFill>
                  <a:srgbClr val="FFFF00"/>
                </a:solidFill>
              </a:rPr>
              <a:t>, an embodied conscience, and stage </a:t>
            </a:r>
            <a:r>
              <a:rPr lang="en-US" cap="small" dirty="0">
                <a:solidFill>
                  <a:srgbClr val="FFFF00"/>
                </a:solidFill>
              </a:rPr>
              <a:t>3</a:t>
            </a:r>
            <a:r>
              <a:rPr lang="en-US" sz="2000" cap="small" dirty="0">
                <a:solidFill>
                  <a:srgbClr val="FFFF00"/>
                </a:solidFill>
              </a:rPr>
              <a:t>, a more metaphorical conscience. Her stage-attainment is uneven with relative strength in moralized attachment and relative weakness in moral volition, manifesting chiefly in poorly modulated impulsiveness and engagement in high risk behaviors and relationships. </a:t>
            </a:r>
          </a:p>
        </p:txBody>
      </p:sp>
      <p:sp>
        <p:nvSpPr>
          <p:cNvPr id="5" name="TextBox 4">
            <a:extLst>
              <a:ext uri="{FF2B5EF4-FFF2-40B4-BE49-F238E27FC236}">
                <a16:creationId xmlns:a16="http://schemas.microsoft.com/office/drawing/2014/main" id="{C7C3623C-8E8E-4AED-90FC-9FAA4D65C7E2}"/>
              </a:ext>
            </a:extLst>
          </p:cNvPr>
          <p:cNvSpPr txBox="1"/>
          <p:nvPr/>
        </p:nvSpPr>
        <p:spPr>
          <a:xfrm>
            <a:off x="0" y="0"/>
            <a:ext cx="6093822" cy="369332"/>
          </a:xfrm>
          <a:prstGeom prst="rect">
            <a:avLst/>
          </a:prstGeom>
          <a:noFill/>
        </p:spPr>
        <p:txBody>
          <a:bodyPr wrap="square">
            <a:spAutoFit/>
          </a:bodyPr>
          <a:lstStyle/>
          <a:p>
            <a:r>
              <a:rPr lang="en-US" cap="small" dirty="0">
                <a:latin typeface="Times New Roman" panose="02020603050405020304" pitchFamily="18" charset="0"/>
                <a:ea typeface="Times New Roman" panose="02020603050405020304" pitchFamily="18" charset="0"/>
              </a:rPr>
              <a:t>a</a:t>
            </a:r>
            <a:r>
              <a:rPr lang="en-US" sz="1800" cap="small" dirty="0">
                <a:effectLst/>
                <a:latin typeface="Times New Roman" panose="02020603050405020304" pitchFamily="18" charset="0"/>
                <a:ea typeface="Times New Roman" panose="02020603050405020304" pitchFamily="18" charset="0"/>
              </a:rPr>
              <a:t> conscience sensitive biopsychosocial formulation</a:t>
            </a:r>
            <a:endParaRPr lang="en-US" cap="small" dirty="0"/>
          </a:p>
        </p:txBody>
      </p:sp>
    </p:spTree>
    <p:extLst>
      <p:ext uri="{BB962C8B-B14F-4D97-AF65-F5344CB8AC3E}">
        <p14:creationId xmlns:p14="http://schemas.microsoft.com/office/powerpoint/2010/main" val="3099463973"/>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27DEE23-0752-44A0-9654-83577816CB3D}"/>
              </a:ext>
            </a:extLst>
          </p:cNvPr>
          <p:cNvSpPr txBox="1"/>
          <p:nvPr/>
        </p:nvSpPr>
        <p:spPr>
          <a:xfrm>
            <a:off x="3268980" y="2958637"/>
            <a:ext cx="6093822" cy="1938992"/>
          </a:xfrm>
          <a:prstGeom prst="rect">
            <a:avLst/>
          </a:prstGeom>
          <a:noFill/>
        </p:spPr>
        <p:txBody>
          <a:bodyPr wrap="square">
            <a:spAutoFit/>
          </a:bodyPr>
          <a:lstStyle/>
          <a:p>
            <a:r>
              <a:rPr lang="en-US" sz="2000" cap="small" dirty="0">
                <a:solidFill>
                  <a:srgbClr val="FFFF00"/>
                </a:solidFill>
                <a:effectLst/>
                <a:latin typeface="Times New Roman" panose="02020603050405020304" pitchFamily="18" charset="0"/>
                <a:ea typeface="Times New Roman" panose="02020603050405020304" pitchFamily="18" charset="0"/>
              </a:rPr>
              <a:t>Psychopathological interference appears to be moderately severe combining two types, one that constricts and thwarts functionality and impedes further formation; the other, dysautonomous. </a:t>
            </a:r>
            <a:r>
              <a:rPr lang="en-US" sz="2000" dirty="0">
                <a:effectLst/>
                <a:latin typeface="Times New Roman" panose="02020603050405020304" pitchFamily="18" charset="0"/>
                <a:ea typeface="Times New Roman" panose="02020603050405020304" pitchFamily="18" charset="0"/>
              </a:rPr>
              <a:t>Accordingly, she is prone to run away, to suicidality and to substance abuse. </a:t>
            </a:r>
            <a:endParaRPr lang="en-US" sz="2000" cap="small" dirty="0">
              <a:solidFill>
                <a:srgbClr val="FFFF00"/>
              </a:solidFill>
            </a:endParaRPr>
          </a:p>
        </p:txBody>
      </p:sp>
      <p:sp>
        <p:nvSpPr>
          <p:cNvPr id="4" name="TextBox 3">
            <a:extLst>
              <a:ext uri="{FF2B5EF4-FFF2-40B4-BE49-F238E27FC236}">
                <a16:creationId xmlns:a16="http://schemas.microsoft.com/office/drawing/2014/main" id="{30C26E19-7E87-485B-A20D-DA0A515E4E7E}"/>
              </a:ext>
            </a:extLst>
          </p:cNvPr>
          <p:cNvSpPr txBox="1"/>
          <p:nvPr/>
        </p:nvSpPr>
        <p:spPr>
          <a:xfrm>
            <a:off x="0" y="0"/>
            <a:ext cx="6093822" cy="369332"/>
          </a:xfrm>
          <a:prstGeom prst="rect">
            <a:avLst/>
          </a:prstGeom>
          <a:noFill/>
        </p:spPr>
        <p:txBody>
          <a:bodyPr wrap="square">
            <a:spAutoFit/>
          </a:bodyPr>
          <a:lstStyle/>
          <a:p>
            <a:r>
              <a:rPr lang="en-US" cap="small" dirty="0">
                <a:latin typeface="Times New Roman" panose="02020603050405020304" pitchFamily="18" charset="0"/>
                <a:ea typeface="Times New Roman" panose="02020603050405020304" pitchFamily="18" charset="0"/>
              </a:rPr>
              <a:t>a</a:t>
            </a:r>
            <a:r>
              <a:rPr lang="en-US" sz="1800" cap="small" dirty="0">
                <a:effectLst/>
                <a:latin typeface="Times New Roman" panose="02020603050405020304" pitchFamily="18" charset="0"/>
                <a:ea typeface="Times New Roman" panose="02020603050405020304" pitchFamily="18" charset="0"/>
              </a:rPr>
              <a:t> conscience sensitive biopsychosocial formulation</a:t>
            </a:r>
            <a:endParaRPr lang="en-US" cap="small" dirty="0"/>
          </a:p>
        </p:txBody>
      </p:sp>
    </p:spTree>
    <p:extLst>
      <p:ext uri="{BB962C8B-B14F-4D97-AF65-F5344CB8AC3E}">
        <p14:creationId xmlns:p14="http://schemas.microsoft.com/office/powerpoint/2010/main" val="2483928834"/>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27DEE23-0752-44A0-9654-83577816CB3D}"/>
              </a:ext>
            </a:extLst>
          </p:cNvPr>
          <p:cNvSpPr txBox="1"/>
          <p:nvPr/>
        </p:nvSpPr>
        <p:spPr>
          <a:xfrm>
            <a:off x="3399609" y="2488374"/>
            <a:ext cx="6093822" cy="2554545"/>
          </a:xfrm>
          <a:prstGeom prst="rect">
            <a:avLst/>
          </a:prstGeom>
          <a:noFill/>
        </p:spPr>
        <p:txBody>
          <a:bodyPr wrap="square">
            <a:spAutoFit/>
          </a:bodyPr>
          <a:lstStyle/>
          <a:p>
            <a:r>
              <a:rPr lang="en-US" sz="2000" cap="small" dirty="0">
                <a:solidFill>
                  <a:srgbClr val="FFFF00"/>
                </a:solidFill>
                <a:effectLst/>
                <a:latin typeface="Times New Roman" panose="02020603050405020304" pitchFamily="18" charset="0"/>
                <a:ea typeface="Times New Roman" panose="02020603050405020304" pitchFamily="18" charset="0"/>
              </a:rPr>
              <a:t>Although she is able to retrieve some life affirming values that counteract suicidal ideas and urges, she lacks a coherent demoralization and harm prevention plan.</a:t>
            </a:r>
            <a:r>
              <a:rPr lang="en-US" sz="2000" dirty="0">
                <a:solidFill>
                  <a:srgbClr val="FFFF00"/>
                </a:solidFill>
                <a:effectLst/>
                <a:latin typeface="Times New Roman" panose="02020603050405020304" pitchFamily="18" charset="0"/>
                <a:ea typeface="Times New Roman" panose="02020603050405020304" pitchFamily="18" charset="0"/>
              </a:rPr>
              <a:t> </a:t>
            </a:r>
            <a:r>
              <a:rPr lang="en-US" sz="2000" cap="small" dirty="0">
                <a:solidFill>
                  <a:srgbClr val="FFFF00"/>
                </a:solidFill>
                <a:effectLst/>
                <a:latin typeface="Times New Roman" panose="02020603050405020304" pitchFamily="18" charset="0"/>
                <a:ea typeface="Times New Roman" panose="02020603050405020304" pitchFamily="18" charset="0"/>
              </a:rPr>
              <a:t>She currently adduces no abstinence sustaining values with respect to substances. </a:t>
            </a:r>
            <a:r>
              <a:rPr lang="en-US" sz="2000" dirty="0">
                <a:effectLst/>
                <a:latin typeface="Times New Roman" panose="02020603050405020304" pitchFamily="18" charset="0"/>
                <a:ea typeface="Times New Roman" panose="02020603050405020304" pitchFamily="18" charset="0"/>
              </a:rPr>
              <a:t>At a neurobiological level, connectivity between the prefrontal cortex and the limbic system including amygdala and hippocampus is implicated. </a:t>
            </a:r>
            <a:endParaRPr lang="en-US" sz="2000" cap="small" dirty="0">
              <a:solidFill>
                <a:srgbClr val="FFFF00"/>
              </a:solidFill>
            </a:endParaRPr>
          </a:p>
        </p:txBody>
      </p:sp>
      <p:sp>
        <p:nvSpPr>
          <p:cNvPr id="4" name="TextBox 3">
            <a:extLst>
              <a:ext uri="{FF2B5EF4-FFF2-40B4-BE49-F238E27FC236}">
                <a16:creationId xmlns:a16="http://schemas.microsoft.com/office/drawing/2014/main" id="{29325A5E-E2D1-4443-9309-4B4138243B27}"/>
              </a:ext>
            </a:extLst>
          </p:cNvPr>
          <p:cNvSpPr txBox="1"/>
          <p:nvPr/>
        </p:nvSpPr>
        <p:spPr>
          <a:xfrm>
            <a:off x="0" y="0"/>
            <a:ext cx="6093822" cy="369332"/>
          </a:xfrm>
          <a:prstGeom prst="rect">
            <a:avLst/>
          </a:prstGeom>
          <a:noFill/>
        </p:spPr>
        <p:txBody>
          <a:bodyPr wrap="square">
            <a:spAutoFit/>
          </a:bodyPr>
          <a:lstStyle/>
          <a:p>
            <a:r>
              <a:rPr lang="en-US" cap="small" dirty="0">
                <a:latin typeface="Times New Roman" panose="02020603050405020304" pitchFamily="18" charset="0"/>
                <a:ea typeface="Times New Roman" panose="02020603050405020304" pitchFamily="18" charset="0"/>
              </a:rPr>
              <a:t>a</a:t>
            </a:r>
            <a:r>
              <a:rPr lang="en-US" sz="1800" cap="small" dirty="0">
                <a:effectLst/>
                <a:latin typeface="Times New Roman" panose="02020603050405020304" pitchFamily="18" charset="0"/>
                <a:ea typeface="Times New Roman" panose="02020603050405020304" pitchFamily="18" charset="0"/>
              </a:rPr>
              <a:t> conscience sensitive biopsychosocial formulation</a:t>
            </a:r>
            <a:endParaRPr lang="en-US" cap="small" dirty="0"/>
          </a:p>
        </p:txBody>
      </p:sp>
    </p:spTree>
    <p:extLst>
      <p:ext uri="{BB962C8B-B14F-4D97-AF65-F5344CB8AC3E}">
        <p14:creationId xmlns:p14="http://schemas.microsoft.com/office/powerpoint/2010/main" val="410769762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27DEE23-0752-44A0-9654-83577816CB3D}"/>
              </a:ext>
            </a:extLst>
          </p:cNvPr>
          <p:cNvSpPr txBox="1"/>
          <p:nvPr/>
        </p:nvSpPr>
        <p:spPr>
          <a:xfrm>
            <a:off x="3308169" y="2527563"/>
            <a:ext cx="6093822" cy="1323439"/>
          </a:xfrm>
          <a:prstGeom prst="rect">
            <a:avLst/>
          </a:prstGeom>
          <a:noFill/>
        </p:spPr>
        <p:txBody>
          <a:bodyPr wrap="square">
            <a:spAutoFit/>
          </a:bodyPr>
          <a:lstStyle/>
          <a:p>
            <a:r>
              <a:rPr lang="en-US" sz="2000" cap="small" dirty="0">
                <a:solidFill>
                  <a:srgbClr val="FFFF00"/>
                </a:solidFill>
                <a:effectLst/>
                <a:latin typeface="Times New Roman" panose="02020603050405020304" pitchFamily="18" charset="0"/>
                <a:ea typeface="Times New Roman" panose="02020603050405020304" pitchFamily="18" charset="0"/>
              </a:rPr>
              <a:t>In therapeutic and adaptive contexts, she will require extensive moral skill building before the moral scaffolding provided by caring adults can be dismantled. </a:t>
            </a:r>
            <a:endParaRPr lang="en-US" sz="2000" cap="small" dirty="0">
              <a:solidFill>
                <a:srgbClr val="FFFF00"/>
              </a:solidFill>
            </a:endParaRPr>
          </a:p>
        </p:txBody>
      </p:sp>
      <p:sp>
        <p:nvSpPr>
          <p:cNvPr id="4" name="TextBox 3">
            <a:extLst>
              <a:ext uri="{FF2B5EF4-FFF2-40B4-BE49-F238E27FC236}">
                <a16:creationId xmlns:a16="http://schemas.microsoft.com/office/drawing/2014/main" id="{1F8D9E15-459C-4B7E-B9B8-74EAC4AB7850}"/>
              </a:ext>
            </a:extLst>
          </p:cNvPr>
          <p:cNvSpPr txBox="1"/>
          <p:nvPr/>
        </p:nvSpPr>
        <p:spPr>
          <a:xfrm>
            <a:off x="0" y="0"/>
            <a:ext cx="6093822" cy="369332"/>
          </a:xfrm>
          <a:prstGeom prst="rect">
            <a:avLst/>
          </a:prstGeom>
          <a:noFill/>
        </p:spPr>
        <p:txBody>
          <a:bodyPr wrap="square">
            <a:spAutoFit/>
          </a:bodyPr>
          <a:lstStyle/>
          <a:p>
            <a:r>
              <a:rPr lang="en-US" cap="small" dirty="0">
                <a:latin typeface="Times New Roman" panose="02020603050405020304" pitchFamily="18" charset="0"/>
                <a:ea typeface="Times New Roman" panose="02020603050405020304" pitchFamily="18" charset="0"/>
              </a:rPr>
              <a:t>a</a:t>
            </a:r>
            <a:r>
              <a:rPr lang="en-US" sz="1800" cap="small" dirty="0">
                <a:effectLst/>
                <a:latin typeface="Times New Roman" panose="02020603050405020304" pitchFamily="18" charset="0"/>
                <a:ea typeface="Times New Roman" panose="02020603050405020304" pitchFamily="18" charset="0"/>
              </a:rPr>
              <a:t> conscience sensitive biopsychosocial formulation</a:t>
            </a:r>
            <a:endParaRPr lang="en-US" cap="small" dirty="0"/>
          </a:p>
        </p:txBody>
      </p:sp>
    </p:spTree>
    <p:extLst>
      <p:ext uri="{BB962C8B-B14F-4D97-AF65-F5344CB8AC3E}">
        <p14:creationId xmlns:p14="http://schemas.microsoft.com/office/powerpoint/2010/main" val="3409449172"/>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9A127D4-A4B7-4A3E-BDD5-4BB0126150D0}"/>
              </a:ext>
            </a:extLst>
          </p:cNvPr>
          <p:cNvSpPr txBox="1"/>
          <p:nvPr/>
        </p:nvSpPr>
        <p:spPr>
          <a:xfrm>
            <a:off x="1619794" y="222069"/>
            <a:ext cx="8948057" cy="6186309"/>
          </a:xfrm>
          <a:prstGeom prst="rect">
            <a:avLst/>
          </a:prstGeom>
          <a:noFill/>
        </p:spPr>
        <p:txBody>
          <a:bodyPr wrap="square">
            <a:spAutoFit/>
          </a:bodyPr>
          <a:lstStyle/>
          <a:p>
            <a:pPr marL="0" marR="0">
              <a:spcBef>
                <a:spcPts val="0"/>
              </a:spcBef>
              <a:spcAft>
                <a:spcPts val="0"/>
              </a:spcAft>
            </a:pPr>
            <a:r>
              <a:rPr lang="en-US" sz="1200" b="1" cap="all" dirty="0">
                <a:effectLst/>
                <a:latin typeface="Times New Roman" panose="02020603050405020304" pitchFamily="18" charset="0"/>
                <a:ea typeface="Times New Roman" panose="02020603050405020304" pitchFamily="18" charset="0"/>
              </a:rPr>
              <a:t>		The Conscience-IN-Adversity Data  Collection </a:t>
            </a:r>
            <a:endParaRPr lang="en-US" sz="1200" dirty="0">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b="1" cap="all" dirty="0">
                <a:effectLst/>
                <a:latin typeface="Times New Roman" panose="02020603050405020304" pitchFamily="18" charset="0"/>
                <a:ea typeface="Times New Roman" panose="02020603050405020304" pitchFamily="18" charset="0"/>
              </a:rPr>
              <a:t> 		       For The further Study of moral injury</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b="1" cap="all" dirty="0">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Curator: Matthew Galvin</a:t>
            </a:r>
            <a:r>
              <a:rPr lang="en-US" sz="1200" baseline="30000" dirty="0">
                <a:effectLst/>
                <a:latin typeface="Times New Roman" panose="02020603050405020304" pitchFamily="18" charset="0"/>
                <a:ea typeface="Times New Roman" panose="02020603050405020304" pitchFamily="18" charset="0"/>
              </a:rPr>
              <a:t>1*</a:t>
            </a: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cap="all" dirty="0">
                <a:effectLst/>
                <a:latin typeface="Times New Roman" panose="02020603050405020304" pitchFamily="18" charset="0"/>
                <a:ea typeface="Times New Roman" panose="02020603050405020304" pitchFamily="18" charset="0"/>
              </a:rPr>
              <a:t>		        Indiana University Conscience Project</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cap="all" dirty="0">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Director: Margaret Gaffney</a:t>
            </a:r>
            <a:r>
              <a:rPr lang="en-US" sz="1200" baseline="30000" dirty="0">
                <a:effectLst/>
                <a:latin typeface="Times New Roman" panose="02020603050405020304" pitchFamily="18" charset="0"/>
                <a:ea typeface="Times New Roman" panose="02020603050405020304" pitchFamily="18" charset="0"/>
              </a:rPr>
              <a:t>2**</a:t>
            </a: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r>
              <a:rPr lang="en-US" sz="1200" cap="small" dirty="0">
                <a:effectLst/>
                <a:latin typeface="Times New Roman" panose="02020603050405020304" pitchFamily="18" charset="0"/>
                <a:ea typeface="Times New Roman" panose="02020603050405020304" pitchFamily="18" charset="0"/>
              </a:rPr>
              <a:t>contributing expert consultation and/or commentary: </a:t>
            </a:r>
            <a:r>
              <a:rPr lang="en-US" sz="1200" dirty="0">
                <a:effectLst/>
                <a:latin typeface="Times New Roman" panose="02020603050405020304" pitchFamily="18" charset="0"/>
                <a:ea typeface="Times New Roman" panose="02020603050405020304" pitchFamily="18" charset="0"/>
              </a:rPr>
              <a:t>Barbara Stilwell</a:t>
            </a:r>
            <a:r>
              <a:rPr lang="en-US" sz="1200" baseline="30000" dirty="0">
                <a:effectLst/>
                <a:latin typeface="Times New Roman" panose="02020603050405020304" pitchFamily="18" charset="0"/>
                <a:ea typeface="Times New Roman" panose="02020603050405020304" pitchFamily="18" charset="0"/>
              </a:rPr>
              <a:t>3</a:t>
            </a:r>
            <a:r>
              <a:rPr lang="en-US" sz="1200" dirty="0">
                <a:effectLst/>
                <a:latin typeface="Times New Roman" panose="02020603050405020304" pitchFamily="18" charset="0"/>
                <a:ea typeface="Times New Roman" panose="02020603050405020304" pitchFamily="18" charset="0"/>
              </a:rPr>
              <a:t>, Theodore Petti</a:t>
            </a:r>
            <a:r>
              <a:rPr lang="en-US" sz="1200" baseline="30000" dirty="0">
                <a:effectLst/>
                <a:latin typeface="Times New Roman" panose="02020603050405020304" pitchFamily="18" charset="0"/>
                <a:ea typeface="Times New Roman" panose="02020603050405020304" pitchFamily="18" charset="0"/>
              </a:rPr>
              <a:t>4</a:t>
            </a:r>
            <a:r>
              <a:rPr lang="en-US" sz="1200" dirty="0">
                <a:effectLst/>
                <a:latin typeface="Times New Roman" panose="02020603050405020304" pitchFamily="18" charset="0"/>
                <a:ea typeface="Times New Roman" panose="02020603050405020304" pitchFamily="18" charset="0"/>
              </a:rPr>
              <a:t>, Leslie Hulvershorn</a:t>
            </a:r>
            <a:r>
              <a:rPr lang="en-US" sz="1200" baseline="30000" dirty="0">
                <a:effectLst/>
                <a:latin typeface="Times New Roman" panose="02020603050405020304" pitchFamily="18" charset="0"/>
                <a:ea typeface="Times New Roman" panose="02020603050405020304" pitchFamily="18" charset="0"/>
              </a:rPr>
              <a:t>5</a:t>
            </a: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cap="small" dirty="0">
                <a:effectLst/>
                <a:latin typeface="Times New Roman" panose="02020603050405020304" pitchFamily="18" charset="0"/>
                <a:ea typeface="Times New Roman" panose="02020603050405020304" pitchFamily="18" charset="0"/>
              </a:rPr>
              <a:t>contributing models for case formulation: </a:t>
            </a:r>
            <a:r>
              <a:rPr lang="en-US" sz="1200" dirty="0">
                <a:effectLst/>
                <a:latin typeface="Times New Roman" panose="02020603050405020304" pitchFamily="18" charset="0"/>
                <a:ea typeface="Times New Roman" panose="02020603050405020304" pitchFamily="18" charset="0"/>
              </a:rPr>
              <a:t>Matthew Galvin</a:t>
            </a:r>
            <a:r>
              <a:rPr lang="en-US" sz="1200" baseline="30000" dirty="0">
                <a:effectLst/>
                <a:latin typeface="Times New Roman" panose="02020603050405020304" pitchFamily="18" charset="0"/>
                <a:ea typeface="Times New Roman" panose="02020603050405020304" pitchFamily="18" charset="0"/>
              </a:rPr>
              <a:t>1</a:t>
            </a:r>
            <a:r>
              <a:rPr lang="en-US" sz="1200" dirty="0">
                <a:effectLst/>
                <a:latin typeface="Times New Roman" panose="02020603050405020304" pitchFamily="18" charset="0"/>
                <a:ea typeface="Times New Roman" panose="02020603050405020304" pitchFamily="18" charset="0"/>
              </a:rPr>
              <a:t>, Margaret Gaffney</a:t>
            </a:r>
            <a:r>
              <a:rPr lang="en-US" sz="1200" baseline="30000" dirty="0">
                <a:effectLst/>
                <a:latin typeface="Times New Roman" panose="02020603050405020304" pitchFamily="18" charset="0"/>
                <a:ea typeface="Times New Roman" panose="02020603050405020304" pitchFamily="18" charset="0"/>
              </a:rPr>
              <a:t>2</a:t>
            </a:r>
            <a:r>
              <a:rPr lang="en-US" sz="1200" dirty="0">
                <a:effectLst/>
                <a:latin typeface="Times New Roman" panose="02020603050405020304" pitchFamily="18" charset="0"/>
                <a:ea typeface="Times New Roman" panose="02020603050405020304" pitchFamily="18" charset="0"/>
              </a:rPr>
              <a:t>, Mary Lou Gramelspacher</a:t>
            </a:r>
            <a:r>
              <a:rPr lang="en-US" sz="1200" baseline="30000" dirty="0">
                <a:effectLst/>
                <a:latin typeface="Times New Roman" panose="02020603050405020304" pitchFamily="18" charset="0"/>
                <a:ea typeface="Times New Roman" panose="02020603050405020304" pitchFamily="18" charset="0"/>
              </a:rPr>
              <a:t>6</a:t>
            </a: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endParaRPr lang="en-US" sz="1200" dirty="0">
              <a:latin typeface="Times New Roman" panose="02020603050405020304" pitchFamily="18" charset="0"/>
              <a:ea typeface="Times New Roman" panose="02020603050405020304" pitchFamily="18" charset="0"/>
            </a:endParaRPr>
          </a:p>
          <a:p>
            <a:r>
              <a:rPr lang="en-US" sz="1200" cap="small" dirty="0">
                <a:latin typeface="Times New Roman" panose="02020603050405020304" pitchFamily="18" charset="0"/>
                <a:ea typeface="Times New Roman" panose="02020603050405020304" pitchFamily="18" charset="0"/>
              </a:rPr>
              <a:t>c</a:t>
            </a:r>
            <a:r>
              <a:rPr lang="en-US" sz="1200" cap="small" dirty="0">
                <a:effectLst/>
                <a:latin typeface="Times New Roman" panose="02020603050405020304" pitchFamily="18" charset="0"/>
                <a:ea typeface="Times New Roman" panose="02020603050405020304" pitchFamily="18" charset="0"/>
              </a:rPr>
              <a:t>onscience </a:t>
            </a:r>
            <a:r>
              <a:rPr lang="en-US" sz="1200" cap="small" dirty="0">
                <a:latin typeface="Times New Roman" panose="02020603050405020304" pitchFamily="18" charset="0"/>
                <a:ea typeface="Times New Roman" panose="02020603050405020304" pitchFamily="18" charset="0"/>
              </a:rPr>
              <a:t>w</a:t>
            </a:r>
            <a:r>
              <a:rPr lang="en-US" sz="1200" cap="small" dirty="0">
                <a:effectLst/>
                <a:latin typeface="Times New Roman" panose="02020603050405020304" pitchFamily="18" charset="0"/>
                <a:ea typeface="Times New Roman" panose="02020603050405020304" pitchFamily="18" charset="0"/>
              </a:rPr>
              <a:t>orks webmaster: </a:t>
            </a:r>
            <a:r>
              <a:rPr lang="en-US" sz="1200" dirty="0">
                <a:effectLst/>
                <a:latin typeface="Times New Roman" panose="02020603050405020304" pitchFamily="18" charset="0"/>
                <a:ea typeface="Times New Roman" panose="02020603050405020304" pitchFamily="18" charset="0"/>
              </a:rPr>
              <a:t>Jere Odell</a:t>
            </a:r>
            <a:r>
              <a:rPr lang="en-US" sz="1200" baseline="30000" dirty="0">
                <a:effectLst/>
                <a:latin typeface="Times New Roman" panose="02020603050405020304" pitchFamily="18" charset="0"/>
                <a:ea typeface="Times New Roman" panose="02020603050405020304" pitchFamily="18" charset="0"/>
              </a:rPr>
              <a:t>7</a:t>
            </a: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i="1" baseline="30000" dirty="0">
                <a:effectLst/>
                <a:latin typeface="Times New Roman" panose="02020603050405020304" pitchFamily="18" charset="0"/>
                <a:ea typeface="Times New Roman" panose="02020603050405020304" pitchFamily="18" charset="0"/>
              </a:rPr>
              <a:t>1</a:t>
            </a:r>
            <a:r>
              <a:rPr lang="en-US" sz="1200" i="1" dirty="0">
                <a:effectLst/>
                <a:latin typeface="Times New Roman" panose="02020603050405020304" pitchFamily="18" charset="0"/>
                <a:ea typeface="Times New Roman" panose="02020603050405020304" pitchFamily="18" charset="0"/>
              </a:rPr>
              <a:t>Clinical Associate Professor, voluntary faculty Indiana University School of Medicine Department of Psychiatry;</a:t>
            </a:r>
            <a:r>
              <a:rPr lang="en-US" sz="1200" dirty="0">
                <a:effectLst/>
                <a:latin typeface="Times New Roman" panose="02020603050405020304" pitchFamily="18" charset="0"/>
                <a:ea typeface="Times New Roman" panose="02020603050405020304" pitchFamily="18" charset="0"/>
              </a:rPr>
              <a:t> </a:t>
            </a:r>
            <a:r>
              <a:rPr lang="en-US" sz="1200" i="1" baseline="30000" dirty="0">
                <a:effectLst/>
                <a:latin typeface="Times New Roman" panose="02020603050405020304" pitchFamily="18" charset="0"/>
                <a:ea typeface="Times New Roman" panose="02020603050405020304" pitchFamily="18" charset="0"/>
              </a:rPr>
              <a:t>2</a:t>
            </a:r>
            <a:r>
              <a:rPr lang="en-US" sz="1200" i="1" dirty="0">
                <a:effectLst/>
                <a:latin typeface="Times New Roman" panose="02020603050405020304" pitchFamily="18" charset="0"/>
                <a:ea typeface="Times New Roman" panose="02020603050405020304" pitchFamily="18" charset="0"/>
              </a:rPr>
              <a:t>Clinical Associate Professor</a:t>
            </a:r>
            <a:r>
              <a:rPr lang="en-US" sz="1200" dirty="0">
                <a:effectLst/>
                <a:latin typeface="Times New Roman" panose="02020603050405020304" pitchFamily="18" charset="0"/>
                <a:ea typeface="Times New Roman" panose="02020603050405020304" pitchFamily="18" charset="0"/>
              </a:rPr>
              <a:t>, Emerita</a:t>
            </a:r>
            <a:r>
              <a:rPr lang="en-US" sz="1200" i="1" dirty="0">
                <a:effectLst/>
                <a:latin typeface="Times New Roman" panose="02020603050405020304" pitchFamily="18" charset="0"/>
                <a:ea typeface="Times New Roman" panose="02020603050405020304" pitchFamily="18" charset="0"/>
              </a:rPr>
              <a:t> Indiana University School of Medicine Center for Bioethics; </a:t>
            </a:r>
            <a:r>
              <a:rPr lang="en-US" sz="1200" i="1" baseline="30000" dirty="0">
                <a:effectLst/>
                <a:latin typeface="Times New Roman" panose="02020603050405020304" pitchFamily="18" charset="0"/>
                <a:ea typeface="Times New Roman" panose="02020603050405020304" pitchFamily="18" charset="0"/>
              </a:rPr>
              <a:t>3</a:t>
            </a:r>
            <a:r>
              <a:rPr lang="en-US" sz="1200" i="1" dirty="0">
                <a:effectLst/>
                <a:latin typeface="Times New Roman" panose="02020603050405020304" pitchFamily="18" charset="0"/>
                <a:ea typeface="Times New Roman" panose="02020603050405020304" pitchFamily="18" charset="0"/>
              </a:rPr>
              <a:t>Clinical Associate Professor, </a:t>
            </a:r>
            <a:r>
              <a:rPr lang="en-US" sz="1200" dirty="0">
                <a:effectLst/>
                <a:latin typeface="Times New Roman" panose="02020603050405020304" pitchFamily="18" charset="0"/>
                <a:ea typeface="Times New Roman" panose="02020603050405020304" pitchFamily="18" charset="0"/>
              </a:rPr>
              <a:t>Emerita </a:t>
            </a:r>
            <a:r>
              <a:rPr lang="en-US" sz="1200" i="1" dirty="0">
                <a:effectLst/>
                <a:latin typeface="Times New Roman" panose="02020603050405020304" pitchFamily="18" charset="0"/>
                <a:ea typeface="Times New Roman" panose="02020603050405020304" pitchFamily="18" charset="0"/>
              </a:rPr>
              <a:t>Indiana University School of Medicine Department of Psychiatry; </a:t>
            </a:r>
            <a:r>
              <a:rPr lang="en-US" sz="1200" i="1" baseline="30000" dirty="0">
                <a:effectLst/>
                <a:latin typeface="Times New Roman" panose="02020603050405020304" pitchFamily="18" charset="0"/>
                <a:ea typeface="Times New Roman" panose="02020603050405020304" pitchFamily="18" charset="0"/>
              </a:rPr>
              <a:t>4</a:t>
            </a:r>
            <a:r>
              <a:rPr lang="en-US" sz="1200" i="1" dirty="0">
                <a:effectLst/>
                <a:latin typeface="Times New Roman" panose="02020603050405020304" pitchFamily="18" charset="0"/>
                <a:ea typeface="Times New Roman" panose="02020603050405020304" pitchFamily="18" charset="0"/>
              </a:rPr>
              <a:t>Professor, Rutgers Robert Wood </a:t>
            </a:r>
            <a:r>
              <a:rPr lang="en-US" sz="1200" i="1" dirty="0">
                <a:latin typeface="Times New Roman" panose="02020603050405020304" pitchFamily="18" charset="0"/>
                <a:ea typeface="Times New Roman" panose="02020603050405020304" pitchFamily="18" charset="0"/>
              </a:rPr>
              <a:t>J</a:t>
            </a:r>
            <a:r>
              <a:rPr lang="en-US" sz="1200" i="1" dirty="0">
                <a:effectLst/>
                <a:latin typeface="Times New Roman" panose="02020603050405020304" pitchFamily="18" charset="0"/>
                <a:ea typeface="Times New Roman" panose="02020603050405020304" pitchFamily="18" charset="0"/>
              </a:rPr>
              <a:t>ohnson </a:t>
            </a:r>
            <a:r>
              <a:rPr lang="en-US" sz="1200" i="1" dirty="0">
                <a:latin typeface="Times New Roman" panose="02020603050405020304" pitchFamily="18" charset="0"/>
                <a:ea typeface="Times New Roman" panose="02020603050405020304" pitchFamily="18" charset="0"/>
              </a:rPr>
              <a:t>S</a:t>
            </a:r>
            <a:r>
              <a:rPr lang="en-US" sz="1200" i="1" dirty="0">
                <a:effectLst/>
                <a:latin typeface="Times New Roman" panose="02020603050405020304" pitchFamily="18" charset="0"/>
                <a:ea typeface="Times New Roman" panose="02020603050405020304" pitchFamily="18" charset="0"/>
              </a:rPr>
              <a:t>chool of Medicine Division of Child Adolescent Psychiatry; </a:t>
            </a:r>
            <a:r>
              <a:rPr lang="en-US" sz="1200" i="1" baseline="30000" dirty="0">
                <a:effectLst/>
                <a:latin typeface="Times New Roman" panose="02020603050405020304" pitchFamily="18" charset="0"/>
                <a:ea typeface="Times New Roman" panose="02020603050405020304" pitchFamily="18" charset="0"/>
              </a:rPr>
              <a:t>5</a:t>
            </a:r>
            <a:r>
              <a:rPr lang="en-US" sz="1200" i="1" dirty="0">
                <a:latin typeface="Times New Roman" panose="02020603050405020304" pitchFamily="18" charset="0"/>
                <a:ea typeface="Times New Roman" panose="02020603050405020304" pitchFamily="18" charset="0"/>
              </a:rPr>
              <a:t>A</a:t>
            </a:r>
            <a:r>
              <a:rPr lang="en-US" sz="1200" i="1" dirty="0">
                <a:effectLst/>
                <a:latin typeface="Times New Roman" panose="02020603050405020304" pitchFamily="18" charset="0"/>
                <a:ea typeface="Times New Roman" panose="02020603050405020304" pitchFamily="18" charset="0"/>
              </a:rPr>
              <a:t>ssociate</a:t>
            </a:r>
            <a:r>
              <a:rPr lang="en-US" sz="1200" i="1" baseline="30000" dirty="0">
                <a:effectLst/>
                <a:latin typeface="Times New Roman" panose="02020603050405020304" pitchFamily="18" charset="0"/>
                <a:ea typeface="Times New Roman" panose="02020603050405020304" pitchFamily="18" charset="0"/>
              </a:rPr>
              <a:t> </a:t>
            </a:r>
            <a:r>
              <a:rPr lang="en-US" sz="1200" i="1" dirty="0">
                <a:effectLst/>
                <a:latin typeface="Times New Roman" panose="02020603050405020304" pitchFamily="18" charset="0"/>
                <a:ea typeface="Times New Roman" panose="02020603050405020304" pitchFamily="18" charset="0"/>
              </a:rPr>
              <a:t>Professor, Indiana University Department of Psychiatry, Division Child Adolescent Psychiatry </a:t>
            </a:r>
            <a:r>
              <a:rPr lang="en-US" sz="1200" i="1" baseline="30000" dirty="0">
                <a:effectLst/>
                <a:latin typeface="Times New Roman" panose="02020603050405020304" pitchFamily="18" charset="0"/>
                <a:ea typeface="Times New Roman" panose="02020603050405020304" pitchFamily="18" charset="0"/>
              </a:rPr>
              <a:t>6 </a:t>
            </a:r>
            <a:r>
              <a:rPr lang="en-US" sz="1200" i="1" dirty="0">
                <a:effectLst/>
                <a:latin typeface="Times New Roman" panose="02020603050405020304" pitchFamily="18" charset="0"/>
                <a:ea typeface="Times New Roman" panose="02020603050405020304" pitchFamily="18" charset="0"/>
              </a:rPr>
              <a:t>; </a:t>
            </a:r>
            <a:r>
              <a:rPr lang="en-US" sz="1200" i="1" baseline="30000" dirty="0">
                <a:effectLst/>
                <a:latin typeface="Times New Roman" panose="02020603050405020304" pitchFamily="18" charset="0"/>
                <a:ea typeface="Times New Roman" panose="02020603050405020304" pitchFamily="18" charset="0"/>
              </a:rPr>
              <a:t>7 </a:t>
            </a:r>
            <a:r>
              <a:rPr lang="en-US" sz="1200" i="1" dirty="0">
                <a:effectLst/>
                <a:latin typeface="Times New Roman" panose="02020603050405020304" pitchFamily="18" charset="0"/>
                <a:ea typeface="Times New Roman" panose="02020603050405020304" pitchFamily="18" charset="0"/>
              </a:rPr>
              <a:t>Scholarly Communication </a:t>
            </a:r>
            <a:r>
              <a:rPr lang="en-US" sz="1200" i="1" dirty="0">
                <a:latin typeface="Times New Roman" panose="02020603050405020304" pitchFamily="18" charset="0"/>
                <a:ea typeface="Times New Roman" panose="02020603050405020304" pitchFamily="18" charset="0"/>
              </a:rPr>
              <a:t>L</a:t>
            </a:r>
            <a:r>
              <a:rPr lang="en-US" sz="1200" i="1" dirty="0">
                <a:effectLst/>
                <a:latin typeface="Times New Roman" panose="02020603050405020304" pitchFamily="18" charset="0"/>
                <a:ea typeface="Times New Roman" panose="02020603050405020304" pitchFamily="18" charset="0"/>
              </a:rPr>
              <a:t>ibrarian, Indiana University-Purdue University Indianapolis Library Center for Digital Scholarship   </a:t>
            </a:r>
          </a:p>
          <a:p>
            <a:pPr marL="0" marR="0">
              <a:spcBef>
                <a:spcPts val="0"/>
              </a:spcBef>
              <a:spcAft>
                <a:spcPts val="0"/>
              </a:spcAft>
            </a:pPr>
            <a:endParaRPr lang="en-US" sz="1200" i="1" dirty="0">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b="1" cap="small" dirty="0">
                <a:latin typeface="Times New Roman" panose="02020603050405020304" pitchFamily="18" charset="0"/>
                <a:ea typeface="Times New Roman" panose="02020603050405020304" pitchFamily="18" charset="0"/>
              </a:rPr>
              <a:t>c</a:t>
            </a:r>
            <a:r>
              <a:rPr lang="en-US" sz="1200" b="1" cap="small" dirty="0">
                <a:effectLst/>
                <a:latin typeface="Times New Roman" panose="02020603050405020304" pitchFamily="18" charset="0"/>
                <a:ea typeface="Times New Roman" panose="02020603050405020304" pitchFamily="18" charset="0"/>
              </a:rPr>
              <a:t>onscience </a:t>
            </a:r>
            <a:r>
              <a:rPr lang="en-US" sz="1200" b="1" cap="small" dirty="0">
                <a:latin typeface="Times New Roman" panose="02020603050405020304" pitchFamily="18" charset="0"/>
                <a:ea typeface="Times New Roman" panose="02020603050405020304" pitchFamily="18" charset="0"/>
              </a:rPr>
              <a:t>w</a:t>
            </a:r>
            <a:r>
              <a:rPr lang="en-US" sz="1200" b="1" cap="small" dirty="0">
                <a:effectLst/>
                <a:latin typeface="Times New Roman" panose="02020603050405020304" pitchFamily="18" charset="0"/>
                <a:ea typeface="Times New Roman" panose="02020603050405020304" pitchFamily="18" charset="0"/>
              </a:rPr>
              <a:t>orks: </a:t>
            </a:r>
            <a:r>
              <a:rPr lang="en-US" sz="1200" dirty="0">
                <a:effectLst/>
                <a:ea typeface="Times New Roman" panose="02020603050405020304" pitchFamily="18" charset="0"/>
                <a:hlinkClick r:id="rId3"/>
              </a:rPr>
              <a:t>https://conscienceworks.iu.edu/</a:t>
            </a:r>
            <a:r>
              <a:rPr lang="en-US" sz="1200" dirty="0">
                <a:effectLst/>
                <a:ea typeface="Times New Roman" panose="02020603050405020304" pitchFamily="18" charset="0"/>
              </a:rPr>
              <a:t> </a:t>
            </a:r>
          </a:p>
          <a:p>
            <a:pPr marL="0" marR="0">
              <a:spcBef>
                <a:spcPts val="0"/>
              </a:spcBef>
              <a:spcAft>
                <a:spcPts val="0"/>
              </a:spcAft>
            </a:pPr>
            <a:r>
              <a:rPr lang="en-US" sz="1100" b="1" cap="small" dirty="0">
                <a:latin typeface="Times New Roman" panose="02020603050405020304" pitchFamily="18" charset="0"/>
                <a:ea typeface="Times New Roman" panose="02020603050405020304" pitchFamily="18" charset="0"/>
              </a:rPr>
              <a:t>indiana university-purdue university indianapolis </a:t>
            </a:r>
            <a:r>
              <a:rPr lang="en-US" sz="1050" b="1" cap="small" dirty="0">
                <a:latin typeface="Times New Roman" panose="02020603050405020304" pitchFamily="18" charset="0"/>
                <a:ea typeface="Times New Roman" panose="02020603050405020304" pitchFamily="18" charset="0"/>
              </a:rPr>
              <a:t>(IUPUI)  </a:t>
            </a:r>
            <a:r>
              <a:rPr lang="en-US" sz="1200" b="1" cap="small" dirty="0">
                <a:latin typeface="Times New Roman" panose="02020603050405020304" pitchFamily="18" charset="0"/>
                <a:ea typeface="Times New Roman" panose="02020603050405020304" pitchFamily="18" charset="0"/>
              </a:rPr>
              <a:t>scholarworks:  </a:t>
            </a:r>
            <a:r>
              <a:rPr lang="en-US" sz="1200" dirty="0">
                <a:latin typeface="Times New Roman" panose="02020603050405020304" pitchFamily="18" charset="0"/>
                <a:ea typeface="Times New Roman" panose="02020603050405020304" pitchFamily="18" charset="0"/>
                <a:hlinkClick r:id="rId4"/>
              </a:rPr>
              <a:t>https://scholarworks.iupui.edu/handle/1805/37</a:t>
            </a:r>
            <a:endParaRPr lang="en-US" sz="1200" dirty="0">
              <a:latin typeface="Times New Roman" panose="02020603050405020304" pitchFamily="18" charset="0"/>
              <a:ea typeface="Times New Roman" panose="02020603050405020304" pitchFamily="18" charset="0"/>
            </a:endParaRPr>
          </a:p>
          <a:p>
            <a:pPr marL="0" marR="0">
              <a:spcBef>
                <a:spcPts val="0"/>
              </a:spcBef>
              <a:spcAft>
                <a:spcPts val="0"/>
              </a:spcAft>
            </a:pPr>
            <a:endParaRPr lang="en-US" sz="1200" dirty="0">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*Address Correspondence to the Curator of the Conscience-In-Adversity Data Collection: Matthew R. Galvin, 2113 W 42</a:t>
            </a:r>
            <a:r>
              <a:rPr lang="en-US" sz="1200" baseline="30000" dirty="0">
                <a:effectLst/>
                <a:latin typeface="Times New Roman" panose="02020603050405020304" pitchFamily="18" charset="0"/>
                <a:ea typeface="Times New Roman" panose="02020603050405020304" pitchFamily="18" charset="0"/>
              </a:rPr>
              <a:t>nd</a:t>
            </a:r>
            <a:r>
              <a:rPr lang="en-US" sz="1200" dirty="0">
                <a:effectLst/>
                <a:latin typeface="Times New Roman" panose="02020603050405020304" pitchFamily="18" charset="0"/>
                <a:ea typeface="Times New Roman" panose="02020603050405020304" pitchFamily="18" charset="0"/>
              </a:rPr>
              <a:t> Street Indianapolis In. 46228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Email: </a:t>
            </a:r>
            <a:r>
              <a:rPr lang="en-US" sz="1200" u="sng" dirty="0">
                <a:solidFill>
                  <a:srgbClr val="0000FF"/>
                </a:solidFill>
                <a:effectLst/>
                <a:latin typeface="Times New Roman" panose="02020603050405020304" pitchFamily="18" charset="0"/>
                <a:ea typeface="Times New Roman" panose="02020603050405020304" pitchFamily="18" charset="0"/>
                <a:hlinkClick r:id="rId5"/>
              </a:rPr>
              <a:t>mattanamcara@aol.com</a:t>
            </a: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**Address Correspondence to the Director of the Indiana University Conscience Project: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Margaret M. Gaffney, 2113 W 42</a:t>
            </a:r>
            <a:r>
              <a:rPr lang="en-US" sz="1200" baseline="30000" dirty="0">
                <a:effectLst/>
                <a:latin typeface="Times New Roman" panose="02020603050405020304" pitchFamily="18" charset="0"/>
                <a:ea typeface="Times New Roman" panose="02020603050405020304" pitchFamily="18" charset="0"/>
              </a:rPr>
              <a:t>nd</a:t>
            </a:r>
            <a:r>
              <a:rPr lang="en-US" sz="1200" dirty="0">
                <a:effectLst/>
                <a:latin typeface="Times New Roman" panose="02020603050405020304" pitchFamily="18" charset="0"/>
                <a:ea typeface="Times New Roman" panose="02020603050405020304" pitchFamily="18" charset="0"/>
              </a:rPr>
              <a:t> Street Indianapolis In. 46228</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Email: </a:t>
            </a:r>
            <a:r>
              <a:rPr lang="en-US" sz="1200" u="sng" dirty="0">
                <a:solidFill>
                  <a:srgbClr val="0000FF"/>
                </a:solidFill>
                <a:effectLst/>
                <a:latin typeface="Times New Roman" panose="02020603050405020304" pitchFamily="18" charset="0"/>
                <a:ea typeface="Times New Roman" panose="02020603050405020304" pitchFamily="18" charset="0"/>
                <a:hlinkClick r:id="rId6"/>
              </a:rPr>
              <a:t>mgaffney@iu.edu</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73846161"/>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DF425AD-08B6-402B-935F-EC8DDBF097EF}"/>
              </a:ext>
            </a:extLst>
          </p:cNvPr>
          <p:cNvSpPr>
            <a:spLocks noGrp="1"/>
          </p:cNvSpPr>
          <p:nvPr>
            <p:ph type="title"/>
          </p:nvPr>
        </p:nvSpPr>
        <p:spPr/>
        <p:txBody>
          <a:bodyPr>
            <a:normAutofit/>
          </a:bodyPr>
          <a:lstStyle/>
          <a:p>
            <a:r>
              <a:rPr lang="en-US" sz="2400" cap="small" dirty="0"/>
              <a:t>acknowledgements</a:t>
            </a:r>
          </a:p>
        </p:txBody>
      </p:sp>
      <p:sp>
        <p:nvSpPr>
          <p:cNvPr id="9" name="Content Placeholder 8">
            <a:extLst>
              <a:ext uri="{FF2B5EF4-FFF2-40B4-BE49-F238E27FC236}">
                <a16:creationId xmlns:a16="http://schemas.microsoft.com/office/drawing/2014/main" id="{F6F0D88B-8419-4F57-A5C5-65F2CE5AA750}"/>
              </a:ext>
            </a:extLst>
          </p:cNvPr>
          <p:cNvSpPr>
            <a:spLocks noGrp="1"/>
          </p:cNvSpPr>
          <p:nvPr>
            <p:ph sz="half" idx="2"/>
          </p:nvPr>
        </p:nvSpPr>
        <p:spPr>
          <a:xfrm>
            <a:off x="3984522" y="1834997"/>
            <a:ext cx="6889955" cy="4351338"/>
          </a:xfrm>
        </p:spPr>
        <p:txBody>
          <a:bodyPr>
            <a:normAutofit fontScale="92500" lnSpcReduction="20000"/>
          </a:bodyPr>
          <a:lstStyle/>
          <a:p>
            <a:pPr marL="0" indent="0" algn="ctr">
              <a:buNone/>
            </a:pPr>
            <a:r>
              <a:rPr lang="en-US" sz="2000" cap="small" dirty="0"/>
              <a:t>             american society for adolescent psychiatry </a:t>
            </a:r>
          </a:p>
          <a:p>
            <a:pPr marL="0" indent="0" algn="ctr">
              <a:buNone/>
            </a:pPr>
            <a:r>
              <a:rPr lang="en-US" sz="2000" cap="small" dirty="0"/>
              <a:t>est. </a:t>
            </a:r>
            <a:r>
              <a:rPr lang="en-US" sz="1700" cap="small" dirty="0"/>
              <a:t>1967</a:t>
            </a:r>
            <a:r>
              <a:rPr lang="en-US" sz="2000" dirty="0"/>
              <a:t>	</a:t>
            </a:r>
          </a:p>
          <a:p>
            <a:pPr marL="0" indent="0" algn="ctr">
              <a:buNone/>
            </a:pPr>
            <a:endParaRPr lang="en-US" sz="2000" dirty="0"/>
          </a:p>
          <a:p>
            <a:pPr marL="0" indent="0" algn="ctr">
              <a:buNone/>
            </a:pPr>
            <a:r>
              <a:rPr lang="en-US" sz="1800" cap="small" dirty="0"/>
              <a:t>moral development committee*</a:t>
            </a:r>
          </a:p>
          <a:p>
            <a:pPr marL="0" indent="0" algn="ctr">
              <a:buNone/>
            </a:pPr>
            <a:endParaRPr lang="en-US" sz="1800" dirty="0"/>
          </a:p>
          <a:p>
            <a:pPr marL="0" indent="0" algn="ctr">
              <a:buNone/>
            </a:pPr>
            <a:endParaRPr lang="en-US" sz="1800" dirty="0"/>
          </a:p>
          <a:p>
            <a:pPr marL="0" indent="0" algn="just">
              <a:buNone/>
            </a:pPr>
            <a:r>
              <a:rPr lang="en-US" sz="2000" dirty="0"/>
              <a:t>		</a:t>
            </a:r>
            <a:r>
              <a:rPr lang="en-US" sz="1800" dirty="0"/>
              <a:t>Theodore Petti,   ASAP President, </a:t>
            </a:r>
            <a:r>
              <a:rPr lang="en-US" sz="1700" dirty="0"/>
              <a:t>2018-2019 </a:t>
            </a:r>
          </a:p>
          <a:p>
            <a:pPr marL="0" indent="0">
              <a:buNone/>
            </a:pPr>
            <a:r>
              <a:rPr lang="en-US" sz="1800" dirty="0"/>
              <a:t>		Stephan Carlson, ASAP President, </a:t>
            </a:r>
            <a:r>
              <a:rPr lang="en-US" sz="1700" dirty="0"/>
              <a:t>2019-2020</a:t>
            </a:r>
          </a:p>
          <a:p>
            <a:pPr marL="0" indent="0">
              <a:buNone/>
            </a:pPr>
            <a:r>
              <a:rPr lang="en-US" sz="1800" dirty="0"/>
              <a:t>		W. Connor Darby, ASAP President, </a:t>
            </a:r>
            <a:r>
              <a:rPr lang="en-US" sz="1700" dirty="0"/>
              <a:t>2020-2021</a:t>
            </a:r>
          </a:p>
          <a:p>
            <a:pPr marL="0" indent="0">
              <a:buNone/>
            </a:pPr>
            <a:r>
              <a:rPr lang="en-US" sz="1800" dirty="0"/>
              <a:t>  </a:t>
            </a:r>
          </a:p>
          <a:p>
            <a:pPr marL="0" indent="0">
              <a:lnSpc>
                <a:spcPct val="110000"/>
              </a:lnSpc>
              <a:spcBef>
                <a:spcPts val="0"/>
              </a:spcBef>
              <a:buNone/>
            </a:pPr>
            <a:r>
              <a:rPr lang="en-US" sz="1800" dirty="0"/>
              <a:t>*An </a:t>
            </a:r>
            <a:r>
              <a:rPr lang="en-US" sz="1800" i="1" dirty="0"/>
              <a:t>ad hoc </a:t>
            </a:r>
            <a:r>
              <a:rPr lang="en-US" sz="1800" dirty="0"/>
              <a:t>committee called to convene in </a:t>
            </a:r>
            <a:r>
              <a:rPr lang="en-US" sz="1600" dirty="0"/>
              <a:t>2017,</a:t>
            </a:r>
            <a:r>
              <a:rPr lang="en-US" sz="1800" dirty="0"/>
              <a:t> chartered annually to  	continue its mission by the </a:t>
            </a:r>
            <a:r>
              <a:rPr lang="en-US" sz="1600" dirty="0"/>
              <a:t>ASAP</a:t>
            </a:r>
            <a:r>
              <a:rPr lang="en-US" sz="1800" dirty="0"/>
              <a:t> </a:t>
            </a:r>
            <a:r>
              <a:rPr lang="en-US" sz="1800" cap="small" dirty="0"/>
              <a:t>governing board</a:t>
            </a:r>
            <a:r>
              <a:rPr lang="en-US" sz="2000" dirty="0"/>
              <a:t>.</a:t>
            </a:r>
          </a:p>
          <a:p>
            <a:pPr marL="0" indent="0">
              <a:buNone/>
            </a:pPr>
            <a:endParaRPr lang="en-US" sz="1800" dirty="0"/>
          </a:p>
          <a:p>
            <a:pPr marL="0" indent="0">
              <a:buNone/>
            </a:pPr>
            <a:r>
              <a:rPr lang="en-US" sz="1800" dirty="0"/>
              <a:t>ASAP website:</a:t>
            </a:r>
            <a:r>
              <a:rPr lang="en-US" sz="1400" dirty="0">
                <a:solidFill>
                  <a:srgbClr val="0000FF"/>
                </a:solidFill>
              </a:rPr>
              <a:t> </a:t>
            </a:r>
            <a:r>
              <a:rPr lang="en-US" sz="1400" b="0" i="0" u="none" strike="noStrike" dirty="0">
                <a:solidFill>
                  <a:srgbClr val="0000FF"/>
                </a:solidFill>
                <a:effectLst/>
                <a:hlinkClick r:id="rId2"/>
              </a:rPr>
              <a:t>https://www.adolescentpsychiatry.org/</a:t>
            </a:r>
            <a:endParaRPr lang="en-US" sz="1400" dirty="0"/>
          </a:p>
          <a:p>
            <a:pPr marL="0" indent="0">
              <a:buNone/>
            </a:pPr>
            <a:endParaRPr lang="en-US" sz="2000" dirty="0"/>
          </a:p>
          <a:p>
            <a:pPr marL="0" indent="0">
              <a:buNone/>
            </a:pPr>
            <a:endParaRPr lang="en-US" sz="2000" dirty="0"/>
          </a:p>
        </p:txBody>
      </p:sp>
      <p:pic>
        <p:nvPicPr>
          <p:cNvPr id="11" name="Picture 10">
            <a:extLst>
              <a:ext uri="{FF2B5EF4-FFF2-40B4-BE49-F238E27FC236}">
                <a16:creationId xmlns:a16="http://schemas.microsoft.com/office/drawing/2014/main" id="{7CB3B950-FC72-469C-92D5-11BAE0E662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6755" y="1834997"/>
            <a:ext cx="823674" cy="1542833"/>
          </a:xfrm>
          <a:prstGeom prst="rect">
            <a:avLst/>
          </a:prstGeom>
        </p:spPr>
      </p:pic>
    </p:spTree>
    <p:extLst>
      <p:ext uri="{BB962C8B-B14F-4D97-AF65-F5344CB8AC3E}">
        <p14:creationId xmlns:p14="http://schemas.microsoft.com/office/powerpoint/2010/main" val="298211360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DF425AD-08B6-402B-935F-EC8DDBF097EF}"/>
              </a:ext>
            </a:extLst>
          </p:cNvPr>
          <p:cNvSpPr>
            <a:spLocks noGrp="1"/>
          </p:cNvSpPr>
          <p:nvPr>
            <p:ph type="title"/>
          </p:nvPr>
        </p:nvSpPr>
        <p:spPr/>
        <p:txBody>
          <a:bodyPr>
            <a:normAutofit/>
          </a:bodyPr>
          <a:lstStyle/>
          <a:p>
            <a:r>
              <a:rPr lang="en-US" sz="2400" cap="small" dirty="0"/>
              <a:t>acknowledgements</a:t>
            </a:r>
          </a:p>
        </p:txBody>
      </p:sp>
      <p:sp>
        <p:nvSpPr>
          <p:cNvPr id="9" name="Content Placeholder 8">
            <a:extLst>
              <a:ext uri="{FF2B5EF4-FFF2-40B4-BE49-F238E27FC236}">
                <a16:creationId xmlns:a16="http://schemas.microsoft.com/office/drawing/2014/main" id="{F6F0D88B-8419-4F57-A5C5-65F2CE5AA750}"/>
              </a:ext>
            </a:extLst>
          </p:cNvPr>
          <p:cNvSpPr>
            <a:spLocks noGrp="1"/>
          </p:cNvSpPr>
          <p:nvPr>
            <p:ph sz="half" idx="2"/>
          </p:nvPr>
        </p:nvSpPr>
        <p:spPr>
          <a:xfrm>
            <a:off x="3483076" y="1510533"/>
            <a:ext cx="6889955" cy="4351338"/>
          </a:xfrm>
        </p:spPr>
        <p:txBody>
          <a:bodyPr>
            <a:normAutofit/>
          </a:bodyPr>
          <a:lstStyle/>
          <a:p>
            <a:pPr marL="0" indent="0" algn="ctr">
              <a:buNone/>
            </a:pPr>
            <a:r>
              <a:rPr lang="en-US" sz="2000" dirty="0"/>
              <a:t>	   </a:t>
            </a:r>
            <a:r>
              <a:rPr lang="en-US" sz="2000" cap="small" dirty="0"/>
              <a:t>the indiana university conscience project                                est. </a:t>
            </a:r>
            <a:r>
              <a:rPr lang="en-US" sz="1600" cap="small" dirty="0"/>
              <a:t>1982</a:t>
            </a:r>
          </a:p>
          <a:p>
            <a:pPr marL="0" indent="0" algn="ctr">
              <a:buNone/>
            </a:pPr>
            <a:r>
              <a:rPr lang="en-US" sz="1600" cap="small" dirty="0"/>
              <a:t>        director: margaret m. gaffney</a:t>
            </a:r>
          </a:p>
          <a:p>
            <a:pPr marL="0" indent="0" algn="ctr">
              <a:buNone/>
            </a:pPr>
            <a:endParaRPr lang="en-US" sz="1600" cap="small" dirty="0"/>
          </a:p>
          <a:p>
            <a:pPr marL="0" indent="0" algn="ctr">
              <a:buNone/>
            </a:pPr>
            <a:endParaRPr lang="en-US" sz="1600" cap="small" dirty="0"/>
          </a:p>
          <a:p>
            <a:pPr marL="0" indent="0">
              <a:buNone/>
            </a:pPr>
            <a:r>
              <a:rPr lang="en-US" sz="1600" cap="small" dirty="0"/>
              <a:t>founding members: barbara m. stilwell, matthew r. galvin, margaret m. gaffney                 </a:t>
            </a:r>
          </a:p>
          <a:p>
            <a:pPr marL="0" indent="0">
              <a:buNone/>
            </a:pPr>
            <a:r>
              <a:rPr lang="en-US" sz="1600" cap="small" dirty="0"/>
              <a:t>recent participants:  ethna verkamp, </a:t>
            </a:r>
            <a:r>
              <a:rPr lang="en-US" sz="1600" cap="small" dirty="0">
                <a:solidFill>
                  <a:srgbClr val="000000"/>
                </a:solidFill>
                <a:effectLst/>
                <a:ea typeface="Times New Roman" panose="02020603050405020304" pitchFamily="18" charset="0"/>
              </a:rPr>
              <a:t>kamau sullivan, john sullivan, </a:t>
            </a:r>
            <a:r>
              <a:rPr lang="en-US" sz="1600" cap="small" dirty="0">
                <a:solidFill>
                  <a:srgbClr val="000000"/>
                </a:solidFill>
                <a:ea typeface="Times New Roman" panose="02020603050405020304" pitchFamily="18" charset="0"/>
              </a:rPr>
              <a:t>jere odell, </a:t>
            </a:r>
            <a:r>
              <a:rPr lang="en-US" sz="1600" cap="small" dirty="0">
                <a:solidFill>
                  <a:srgbClr val="000000"/>
                </a:solidFill>
                <a:effectLst/>
                <a:ea typeface="Times New Roman" panose="02020603050405020304" pitchFamily="18" charset="0"/>
              </a:rPr>
              <a:t>jim and pam lemons, leslie hulvershorn, </a:t>
            </a:r>
            <a:r>
              <a:rPr lang="en-US" sz="1600" cap="small" dirty="0">
                <a:solidFill>
                  <a:srgbClr val="000000"/>
                </a:solidFill>
                <a:ea typeface="Times New Roman" panose="02020603050405020304" pitchFamily="18" charset="0"/>
              </a:rPr>
              <a:t>b</a:t>
            </a:r>
            <a:r>
              <a:rPr lang="en-US" sz="1600" cap="small" dirty="0">
                <a:solidFill>
                  <a:srgbClr val="000000"/>
                </a:solidFill>
                <a:effectLst/>
                <a:ea typeface="Times New Roman" panose="02020603050405020304" pitchFamily="18" charset="0"/>
              </a:rPr>
              <a:t>eulah</a:t>
            </a:r>
            <a:r>
              <a:rPr lang="en-US" sz="1600" dirty="0">
                <a:solidFill>
                  <a:srgbClr val="000000"/>
                </a:solidFill>
                <a:effectLst/>
                <a:ea typeface="Times New Roman" panose="02020603050405020304" pitchFamily="18" charset="0"/>
              </a:rPr>
              <a:t> and </a:t>
            </a:r>
            <a:r>
              <a:rPr lang="en-US" sz="1600" cap="small" dirty="0">
                <a:solidFill>
                  <a:srgbClr val="000000"/>
                </a:solidFill>
                <a:effectLst/>
                <a:ea typeface="Times New Roman" panose="02020603050405020304" pitchFamily="18" charset="0"/>
              </a:rPr>
              <a:t>deborah galvin</a:t>
            </a:r>
            <a:r>
              <a:rPr lang="en-US" sz="1600" dirty="0">
                <a:solidFill>
                  <a:srgbClr val="000000"/>
                </a:solidFill>
                <a:effectLst/>
                <a:ea typeface="Times New Roman" panose="02020603050405020304" pitchFamily="18" charset="0"/>
              </a:rPr>
              <a:t>,</a:t>
            </a:r>
            <a:r>
              <a:rPr lang="en-US" sz="1800" dirty="0">
                <a:solidFill>
                  <a:srgbClr val="000000"/>
                </a:solidFill>
                <a:effectLst/>
                <a:ea typeface="Times New Roman" panose="02020603050405020304" pitchFamily="18" charset="0"/>
              </a:rPr>
              <a:t> </a:t>
            </a:r>
            <a:r>
              <a:rPr lang="en-US" sz="1600" cap="small" dirty="0">
                <a:solidFill>
                  <a:srgbClr val="000000"/>
                </a:solidFill>
                <a:effectLst/>
                <a:ea typeface="Times New Roman" panose="02020603050405020304" pitchFamily="18" charset="0"/>
              </a:rPr>
              <a:t>susan and joseph </a:t>
            </a:r>
            <a:r>
              <a:rPr lang="en-US" sz="1600" cap="small" dirty="0">
                <a:solidFill>
                  <a:srgbClr val="000000"/>
                </a:solidFill>
                <a:ea typeface="Times New Roman" panose="02020603050405020304" pitchFamily="18" charset="0"/>
              </a:rPr>
              <a:t>d</a:t>
            </a:r>
            <a:r>
              <a:rPr lang="en-US" sz="1600" cap="small" dirty="0">
                <a:solidFill>
                  <a:srgbClr val="000000"/>
                </a:solidFill>
                <a:effectLst/>
                <a:ea typeface="Times New Roman" panose="02020603050405020304" pitchFamily="18" charset="0"/>
              </a:rPr>
              <a:t>imicco, sarah bullock, julia bradshaw, mary </a:t>
            </a:r>
            <a:r>
              <a:rPr lang="en-US" sz="1600" cap="small" dirty="0">
                <a:solidFill>
                  <a:srgbClr val="000000"/>
                </a:solidFill>
                <a:ea typeface="Times New Roman" panose="02020603050405020304" pitchFamily="18" charset="0"/>
              </a:rPr>
              <a:t>b</a:t>
            </a:r>
            <a:r>
              <a:rPr lang="en-US" sz="1600" cap="small" dirty="0">
                <a:solidFill>
                  <a:srgbClr val="000000"/>
                </a:solidFill>
                <a:effectLst/>
                <a:ea typeface="Times New Roman" panose="02020603050405020304" pitchFamily="18" charset="0"/>
              </a:rPr>
              <a:t>argiel</a:t>
            </a:r>
            <a:r>
              <a:rPr lang="en-US" sz="1600" cap="small" dirty="0">
                <a:solidFill>
                  <a:srgbClr val="000000"/>
                </a:solidFill>
                <a:ea typeface="Times New Roman" panose="02020603050405020304" pitchFamily="18" charset="0"/>
              </a:rPr>
              <a:t>, angeline larimer, h</a:t>
            </a:r>
            <a:r>
              <a:rPr lang="en-US" sz="1600" cap="small" dirty="0">
                <a:solidFill>
                  <a:srgbClr val="000000"/>
                </a:solidFill>
                <a:effectLst/>
                <a:ea typeface="Times New Roman" panose="02020603050405020304" pitchFamily="18" charset="0"/>
              </a:rPr>
              <a:t>alima al-khattab.  </a:t>
            </a:r>
            <a:endParaRPr lang="en-US" sz="1600" cap="small" dirty="0"/>
          </a:p>
          <a:p>
            <a:pPr marL="0" indent="0">
              <a:buNone/>
            </a:pPr>
            <a:r>
              <a:rPr lang="en-US" sz="1600" cap="small" dirty="0"/>
              <a:t>special thanks to the conscience project study group on women in philosophy </a:t>
            </a:r>
          </a:p>
          <a:p>
            <a:pPr marL="0" indent="0">
              <a:buNone/>
            </a:pPr>
            <a:r>
              <a:rPr lang="en-US" sz="1600" cap="small" dirty="0"/>
              <a:t>		   participant: mary lou gramelspacher </a:t>
            </a:r>
          </a:p>
          <a:p>
            <a:pPr marL="0" indent="0" algn="ctr">
              <a:buNone/>
            </a:pPr>
            <a:endParaRPr lang="en-US" sz="1600" dirty="0"/>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p:txBody>
      </p:sp>
      <p:pic>
        <p:nvPicPr>
          <p:cNvPr id="5" name="Picture 5" descr="C:\Program Files\PhotoDeluxe HE 3.0\EZPhoto\IMAGERY\Conscience Celebration Illustrations\Internalization.jpg">
            <a:extLst>
              <a:ext uri="{FF2B5EF4-FFF2-40B4-BE49-F238E27FC236}">
                <a16:creationId xmlns:a16="http://schemas.microsoft.com/office/drawing/2014/main" id="{C75F5C32-D6C2-4F7A-ACAD-54607F4D6951}"/>
              </a:ext>
            </a:extLst>
          </p:cNvPr>
          <p:cNvPicPr>
            <a:picLocks noChangeAspect="1" noChangeArrowheads="1"/>
          </p:cNvPicPr>
          <p:nvPr/>
        </p:nvPicPr>
        <p:blipFill>
          <a:blip r:embed="rId3" cstate="print"/>
          <a:srcRect/>
          <a:stretch>
            <a:fillRect/>
          </a:stretch>
        </p:blipFill>
        <p:spPr bwMode="auto">
          <a:xfrm>
            <a:off x="3657248" y="1690688"/>
            <a:ext cx="853733" cy="1461320"/>
          </a:xfrm>
          <a:prstGeom prst="rect">
            <a:avLst/>
          </a:prstGeom>
          <a:noFill/>
        </p:spPr>
      </p:pic>
    </p:spTree>
    <p:extLst>
      <p:ext uri="{BB962C8B-B14F-4D97-AF65-F5344CB8AC3E}">
        <p14:creationId xmlns:p14="http://schemas.microsoft.com/office/powerpoint/2010/main" val="3610234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DF04F12C-DEDA-449E-BB56-D91D63E0304E}"/>
              </a:ext>
            </a:extLst>
          </p:cNvPr>
          <p:cNvPicPr>
            <a:picLocks noGrp="1" noChangeAspect="1"/>
          </p:cNvPicPr>
          <p:nvPr>
            <p:ph idx="1"/>
          </p:nvPr>
        </p:nvPicPr>
        <p:blipFill>
          <a:blip r:embed="rId3"/>
          <a:stretch>
            <a:fillRect/>
          </a:stretch>
        </p:blipFill>
        <p:spPr>
          <a:xfrm>
            <a:off x="3678382" y="0"/>
            <a:ext cx="3886200" cy="3886200"/>
          </a:xfrm>
          <a:prstGeom prst="rect">
            <a:avLst/>
          </a:prstGeom>
        </p:spPr>
      </p:pic>
      <p:sp>
        <p:nvSpPr>
          <p:cNvPr id="5" name="Freeform 29">
            <a:extLst>
              <a:ext uri="{FF2B5EF4-FFF2-40B4-BE49-F238E27FC236}">
                <a16:creationId xmlns:a16="http://schemas.microsoft.com/office/drawing/2014/main" id="{6FB5F9A6-E3C9-4E29-87A2-846DA9F80B1C}"/>
              </a:ext>
            </a:extLst>
          </p:cNvPr>
          <p:cNvSpPr>
            <a:spLocks/>
          </p:cNvSpPr>
          <p:nvPr/>
        </p:nvSpPr>
        <p:spPr bwMode="auto">
          <a:xfrm rot="19083151">
            <a:off x="1283124" y="1622844"/>
            <a:ext cx="2151222" cy="3109277"/>
          </a:xfrm>
          <a:custGeom>
            <a:avLst/>
            <a:gdLst/>
            <a:ahLst/>
            <a:cxnLst>
              <a:cxn ang="0">
                <a:pos x="540" y="1547"/>
              </a:cxn>
              <a:cxn ang="0">
                <a:pos x="1350" y="152"/>
              </a:cxn>
              <a:cxn ang="0">
                <a:pos x="0" y="632"/>
              </a:cxn>
            </a:cxnLst>
            <a:rect l="0" t="0" r="r" b="b"/>
            <a:pathLst>
              <a:path w="1440" h="1547">
                <a:moveTo>
                  <a:pt x="540" y="1547"/>
                </a:moveTo>
                <a:cubicBezTo>
                  <a:pt x="990" y="925"/>
                  <a:pt x="1440" y="304"/>
                  <a:pt x="1350" y="152"/>
                </a:cubicBezTo>
                <a:cubicBezTo>
                  <a:pt x="1260" y="0"/>
                  <a:pt x="225" y="540"/>
                  <a:pt x="0" y="632"/>
                </a:cubicBezTo>
              </a:path>
            </a:pathLst>
          </a:custGeom>
          <a:noFill/>
          <a:ln w="254000">
            <a:solidFill>
              <a:srgbClr val="92D05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6" name="&quot;Not Allowed&quot; Symbol 5">
            <a:extLst>
              <a:ext uri="{FF2B5EF4-FFF2-40B4-BE49-F238E27FC236}">
                <a16:creationId xmlns:a16="http://schemas.microsoft.com/office/drawing/2014/main" id="{E76DC4A2-19CD-43F6-AE26-7B5B1DBF1B7A}"/>
              </a:ext>
            </a:extLst>
          </p:cNvPr>
          <p:cNvSpPr/>
          <p:nvPr/>
        </p:nvSpPr>
        <p:spPr>
          <a:xfrm rot="5400000">
            <a:off x="8867814" y="2092940"/>
            <a:ext cx="1761489" cy="1949722"/>
          </a:xfrm>
          <a:prstGeom prst="noSmoking">
            <a:avLst/>
          </a:prstGeom>
          <a:solidFill>
            <a:srgbClr val="FF0000"/>
          </a:solidFill>
          <a:ln w="3175">
            <a:solidFill>
              <a:schemeClr val="accent1">
                <a:shade val="50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id="{16BA61DC-99DA-41B4-9273-959A376BCA95}"/>
              </a:ext>
            </a:extLst>
          </p:cNvPr>
          <p:cNvSpPr txBox="1"/>
          <p:nvPr/>
        </p:nvSpPr>
        <p:spPr>
          <a:xfrm>
            <a:off x="844515" y="5577034"/>
            <a:ext cx="3678382" cy="646331"/>
          </a:xfrm>
          <a:prstGeom prst="rect">
            <a:avLst/>
          </a:prstGeom>
          <a:noFill/>
        </p:spPr>
        <p:txBody>
          <a:bodyPr wrap="square" rtlCol="0">
            <a:spAutoFit/>
          </a:bodyPr>
          <a:lstStyle/>
          <a:p>
            <a:r>
              <a:rPr lang="en-US" sz="3600" cap="small" dirty="0"/>
              <a:t>turnaround</a:t>
            </a:r>
            <a:r>
              <a:rPr lang="en-US" sz="3600" dirty="0"/>
              <a:t> </a:t>
            </a:r>
          </a:p>
        </p:txBody>
      </p:sp>
      <p:sp>
        <p:nvSpPr>
          <p:cNvPr id="8" name="TextBox 7">
            <a:extLst>
              <a:ext uri="{FF2B5EF4-FFF2-40B4-BE49-F238E27FC236}">
                <a16:creationId xmlns:a16="http://schemas.microsoft.com/office/drawing/2014/main" id="{E9BB4D6D-060A-47D0-9EE8-34A8149B530B}"/>
              </a:ext>
            </a:extLst>
          </p:cNvPr>
          <p:cNvSpPr txBox="1"/>
          <p:nvPr/>
        </p:nvSpPr>
        <p:spPr>
          <a:xfrm>
            <a:off x="8777465" y="5577034"/>
            <a:ext cx="2570020" cy="646331"/>
          </a:xfrm>
          <a:prstGeom prst="rect">
            <a:avLst/>
          </a:prstGeom>
          <a:noFill/>
        </p:spPr>
        <p:txBody>
          <a:bodyPr wrap="square" rtlCol="0">
            <a:spAutoFit/>
          </a:bodyPr>
          <a:lstStyle/>
          <a:p>
            <a:r>
              <a:rPr lang="en-US" sz="3600" cap="small" dirty="0"/>
              <a:t>no entry</a:t>
            </a:r>
            <a:endParaRPr lang="en-US" sz="3600" dirty="0"/>
          </a:p>
        </p:txBody>
      </p:sp>
    </p:spTree>
    <p:extLst>
      <p:ext uri="{BB962C8B-B14F-4D97-AF65-F5344CB8AC3E}">
        <p14:creationId xmlns:p14="http://schemas.microsoft.com/office/powerpoint/2010/main" val="1108397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EBC0213-7FAB-427D-B878-29FBCBCED2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0" y="1714500"/>
            <a:ext cx="4572000" cy="3429000"/>
          </a:xfrm>
          <a:prstGeom prst="rect">
            <a:avLst/>
          </a:prstGeom>
          <a:solidFill>
            <a:srgbClr val="FF0000"/>
          </a:solidFill>
          <a:effectLst/>
        </p:spPr>
      </p:pic>
      <p:sp>
        <p:nvSpPr>
          <p:cNvPr id="3" name="Callout: Bent Line 2">
            <a:extLst>
              <a:ext uri="{FF2B5EF4-FFF2-40B4-BE49-F238E27FC236}">
                <a16:creationId xmlns:a16="http://schemas.microsoft.com/office/drawing/2014/main" id="{43676751-3D51-49F1-A6A8-70B064CF373B}"/>
              </a:ext>
            </a:extLst>
          </p:cNvPr>
          <p:cNvSpPr/>
          <p:nvPr/>
        </p:nvSpPr>
        <p:spPr>
          <a:xfrm>
            <a:off x="6335486" y="2348048"/>
            <a:ext cx="2046514" cy="2795452"/>
          </a:xfrm>
          <a:prstGeom prst="borderCallout2">
            <a:avLst>
              <a:gd name="adj1" fmla="val 18750"/>
              <a:gd name="adj2" fmla="val 603"/>
              <a:gd name="adj3" fmla="val 18750"/>
              <a:gd name="adj4" fmla="val -16667"/>
              <a:gd name="adj5" fmla="val 122780"/>
              <a:gd name="adj6" fmla="val -49858"/>
            </a:avLst>
          </a:prstGeom>
          <a:solidFill>
            <a:srgbClr val="FF0000">
              <a:alpha val="24000"/>
            </a:srgbClr>
          </a:solidFill>
          <a:ln w="57150">
            <a:solidFill>
              <a:srgbClr val="FF0000">
                <a:alpha val="50000"/>
              </a:srgbClr>
            </a:solidFill>
            <a:prstDash val="sysDot"/>
          </a:ln>
          <a:effectLst>
            <a:innerShdw blurRad="114300">
              <a:prstClr val="black"/>
            </a:innerShdw>
          </a:effectLst>
          <a:scene3d>
            <a:camera prst="orthographicFront">
              <a:rot lat="0" lon="0"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5635B37-7AB7-441D-9B3B-55BFC83996B6}"/>
              </a:ext>
            </a:extLst>
          </p:cNvPr>
          <p:cNvSpPr txBox="1"/>
          <p:nvPr/>
        </p:nvSpPr>
        <p:spPr>
          <a:xfrm>
            <a:off x="4615543" y="6015445"/>
            <a:ext cx="2743200" cy="369332"/>
          </a:xfrm>
          <a:prstGeom prst="rect">
            <a:avLst/>
          </a:prstGeom>
          <a:noFill/>
        </p:spPr>
        <p:txBody>
          <a:bodyPr wrap="square" rtlCol="0">
            <a:spAutoFit/>
          </a:bodyPr>
          <a:lstStyle/>
          <a:p>
            <a:r>
              <a:rPr lang="en-US" dirty="0"/>
              <a:t>ZONE OF MORAL INJURY </a:t>
            </a:r>
          </a:p>
        </p:txBody>
      </p:sp>
      <p:sp>
        <p:nvSpPr>
          <p:cNvPr id="7" name="Title 1">
            <a:extLst>
              <a:ext uri="{FF2B5EF4-FFF2-40B4-BE49-F238E27FC236}">
                <a16:creationId xmlns:a16="http://schemas.microsoft.com/office/drawing/2014/main" id="{DEA92FEF-0449-40E0-9016-AA295BD7B8A8}"/>
              </a:ext>
            </a:extLst>
          </p:cNvPr>
          <p:cNvSpPr txBox="1">
            <a:spLocks/>
          </p:cNvSpPr>
          <p:nvPr/>
        </p:nvSpPr>
        <p:spPr>
          <a:xfrm>
            <a:off x="178904" y="1768"/>
            <a:ext cx="5617889" cy="6121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key concepts: </a:t>
            </a:r>
            <a:r>
              <a:rPr lang="en-US" sz="2300" cap="small" dirty="0"/>
              <a:t>ZONE OF MORAL INJURY </a:t>
            </a:r>
          </a:p>
        </p:txBody>
      </p:sp>
    </p:spTree>
    <p:extLst>
      <p:ext uri="{BB962C8B-B14F-4D97-AF65-F5344CB8AC3E}">
        <p14:creationId xmlns:p14="http://schemas.microsoft.com/office/powerpoint/2010/main" val="3254763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EBC0213-7FAB-427D-B878-29FBCBCED2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0" y="1714500"/>
            <a:ext cx="4572000" cy="3429000"/>
          </a:xfrm>
          <a:prstGeom prst="rect">
            <a:avLst/>
          </a:prstGeom>
          <a:solidFill>
            <a:srgbClr val="FF0000"/>
          </a:solidFill>
          <a:effectLst/>
        </p:spPr>
      </p:pic>
      <p:sp>
        <p:nvSpPr>
          <p:cNvPr id="3" name="Callout: Bent Line 2">
            <a:extLst>
              <a:ext uri="{FF2B5EF4-FFF2-40B4-BE49-F238E27FC236}">
                <a16:creationId xmlns:a16="http://schemas.microsoft.com/office/drawing/2014/main" id="{43676751-3D51-49F1-A6A8-70B064CF373B}"/>
              </a:ext>
            </a:extLst>
          </p:cNvPr>
          <p:cNvSpPr/>
          <p:nvPr/>
        </p:nvSpPr>
        <p:spPr>
          <a:xfrm>
            <a:off x="6335486" y="2348048"/>
            <a:ext cx="2046514" cy="2795452"/>
          </a:xfrm>
          <a:prstGeom prst="borderCallout2">
            <a:avLst>
              <a:gd name="adj1" fmla="val 18750"/>
              <a:gd name="adj2" fmla="val 603"/>
              <a:gd name="adj3" fmla="val 18750"/>
              <a:gd name="adj4" fmla="val -16667"/>
              <a:gd name="adj5" fmla="val 122780"/>
              <a:gd name="adj6" fmla="val -49858"/>
            </a:avLst>
          </a:prstGeom>
          <a:solidFill>
            <a:srgbClr val="FF0000">
              <a:alpha val="24000"/>
            </a:srgbClr>
          </a:solidFill>
          <a:ln w="57150">
            <a:solidFill>
              <a:srgbClr val="FF0000">
                <a:alpha val="50000"/>
              </a:srgbClr>
            </a:solidFill>
            <a:prstDash val="sysDot"/>
          </a:ln>
          <a:effectLst>
            <a:innerShdw blurRad="114300">
              <a:prstClr val="black"/>
            </a:innerShdw>
          </a:effectLst>
          <a:scene3d>
            <a:camera prst="orthographicFront">
              <a:rot lat="0" lon="0"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5635B37-7AB7-441D-9B3B-55BFC83996B6}"/>
              </a:ext>
            </a:extLst>
          </p:cNvPr>
          <p:cNvSpPr txBox="1"/>
          <p:nvPr/>
        </p:nvSpPr>
        <p:spPr>
          <a:xfrm>
            <a:off x="4615543" y="6015445"/>
            <a:ext cx="2743200" cy="369332"/>
          </a:xfrm>
          <a:prstGeom prst="rect">
            <a:avLst/>
          </a:prstGeom>
          <a:noFill/>
        </p:spPr>
        <p:txBody>
          <a:bodyPr wrap="square" rtlCol="0">
            <a:spAutoFit/>
          </a:bodyPr>
          <a:lstStyle/>
          <a:p>
            <a:r>
              <a:rPr lang="en-US" dirty="0"/>
              <a:t>ZONE OF MORAL INJURY </a:t>
            </a:r>
          </a:p>
        </p:txBody>
      </p:sp>
      <p:sp>
        <p:nvSpPr>
          <p:cNvPr id="7" name="Title 1">
            <a:extLst>
              <a:ext uri="{FF2B5EF4-FFF2-40B4-BE49-F238E27FC236}">
                <a16:creationId xmlns:a16="http://schemas.microsoft.com/office/drawing/2014/main" id="{DEA92FEF-0449-40E0-9016-AA295BD7B8A8}"/>
              </a:ext>
            </a:extLst>
          </p:cNvPr>
          <p:cNvSpPr txBox="1">
            <a:spLocks/>
          </p:cNvSpPr>
          <p:nvPr/>
        </p:nvSpPr>
        <p:spPr>
          <a:xfrm>
            <a:off x="178904" y="1768"/>
            <a:ext cx="5617889" cy="6121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key concepts: </a:t>
            </a:r>
            <a:r>
              <a:rPr lang="en-US" sz="2300" cap="small" dirty="0"/>
              <a:t>ZONE OF MORAL INJURY </a:t>
            </a:r>
          </a:p>
        </p:txBody>
      </p:sp>
    </p:spTree>
    <p:extLst>
      <p:ext uri="{BB962C8B-B14F-4D97-AF65-F5344CB8AC3E}">
        <p14:creationId xmlns:p14="http://schemas.microsoft.com/office/powerpoint/2010/main" val="5126354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2"/>
          <p:cNvSpPr>
            <a:spLocks noChangeArrowheads="1"/>
          </p:cNvSpPr>
          <p:nvPr/>
        </p:nvSpPr>
        <p:spPr bwMode="auto">
          <a:xfrm>
            <a:off x="1828800" y="1"/>
            <a:ext cx="1600200" cy="1171575"/>
          </a:xfrm>
          <a:prstGeom prst="horizontalScroll">
            <a:avLst>
              <a:gd name="adj" fmla="val 12500"/>
            </a:avLst>
          </a:prstGeom>
          <a:solidFill>
            <a:srgbClr val="92D05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en-US" b="1" cap="small" dirty="0">
                <a:latin typeface="Calibri" pitchFamily="34" charset="0"/>
              </a:rPr>
              <a:t> </a:t>
            </a:r>
            <a:r>
              <a:rPr lang="en-US" sz="1400" b="1" cap="small" dirty="0">
                <a:latin typeface="Calibri" pitchFamily="34" charset="0"/>
              </a:rPr>
              <a:t>HUMAN </a:t>
            </a:r>
            <a:r>
              <a:rPr lang="en-US" b="1" cap="small" dirty="0">
                <a:latin typeface="Calibri" pitchFamily="34" charset="0"/>
              </a:rPr>
              <a:t>flourishing </a:t>
            </a:r>
            <a:endParaRPr lang="en-US" cap="small" dirty="0">
              <a:latin typeface="Arial" pitchFamily="34" charset="0"/>
            </a:endParaRPr>
          </a:p>
        </p:txBody>
      </p:sp>
      <p:sp>
        <p:nvSpPr>
          <p:cNvPr id="6147" name="Text Box 3"/>
          <p:cNvSpPr txBox="1">
            <a:spLocks noChangeArrowheads="1"/>
          </p:cNvSpPr>
          <p:nvPr/>
        </p:nvSpPr>
        <p:spPr bwMode="auto">
          <a:xfrm>
            <a:off x="1752601" y="1676400"/>
            <a:ext cx="1076325" cy="21526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en-US" b="1" cap="small" dirty="0">
                <a:latin typeface="Calibri" pitchFamily="34" charset="0"/>
              </a:rPr>
              <a:t>coping skills</a:t>
            </a:r>
          </a:p>
          <a:p>
            <a:pPr fontAlgn="base">
              <a:spcBef>
                <a:spcPct val="0"/>
              </a:spcBef>
              <a:spcAft>
                <a:spcPts val="1000"/>
              </a:spcAft>
            </a:pPr>
            <a:r>
              <a:rPr lang="en-US" sz="1400" dirty="0">
                <a:latin typeface="Times New Roman" pitchFamily="18" charset="0"/>
                <a:sym typeface="Symbol" pitchFamily="18" charset="2"/>
              </a:rPr>
              <a:t></a:t>
            </a:r>
            <a:r>
              <a:rPr lang="en-US" sz="1400" dirty="0">
                <a:latin typeface="Calibri" pitchFamily="34" charset="0"/>
              </a:rPr>
              <a:t> ________</a:t>
            </a:r>
          </a:p>
          <a:p>
            <a:pPr fontAlgn="base">
              <a:spcBef>
                <a:spcPct val="0"/>
              </a:spcBef>
              <a:spcAft>
                <a:spcPts val="1000"/>
              </a:spcAft>
            </a:pPr>
            <a:r>
              <a:rPr lang="en-US" sz="1400" dirty="0">
                <a:latin typeface="Times New Roman" pitchFamily="18" charset="0"/>
                <a:sym typeface="Symbol" pitchFamily="18" charset="2"/>
              </a:rPr>
              <a:t></a:t>
            </a:r>
            <a:r>
              <a:rPr lang="en-US" sz="1400" dirty="0">
                <a:latin typeface="Calibri" pitchFamily="34" charset="0"/>
              </a:rPr>
              <a:t> ________</a:t>
            </a:r>
          </a:p>
          <a:p>
            <a:pPr fontAlgn="base">
              <a:spcBef>
                <a:spcPct val="0"/>
              </a:spcBef>
              <a:spcAft>
                <a:spcPts val="1000"/>
              </a:spcAft>
            </a:pPr>
            <a:r>
              <a:rPr lang="en-US" sz="1400" dirty="0">
                <a:latin typeface="Times New Roman" pitchFamily="18" charset="0"/>
                <a:sym typeface="Symbol" pitchFamily="18" charset="2"/>
              </a:rPr>
              <a:t></a:t>
            </a:r>
            <a:r>
              <a:rPr lang="en-US" sz="1400" dirty="0">
                <a:latin typeface="Calibri" pitchFamily="34" charset="0"/>
              </a:rPr>
              <a:t> ________</a:t>
            </a:r>
            <a:endParaRPr lang="en-US" dirty="0">
              <a:latin typeface="Arial" pitchFamily="34" charset="0"/>
            </a:endParaRPr>
          </a:p>
        </p:txBody>
      </p:sp>
      <p:sp>
        <p:nvSpPr>
          <p:cNvPr id="6148" name="Text Box 4"/>
          <p:cNvSpPr txBox="1">
            <a:spLocks noChangeArrowheads="1"/>
          </p:cNvSpPr>
          <p:nvPr/>
        </p:nvSpPr>
        <p:spPr bwMode="auto">
          <a:xfrm>
            <a:off x="1828801" y="4267200"/>
            <a:ext cx="676275" cy="1509712"/>
          </a:xfrm>
          <a:prstGeom prst="rect">
            <a:avLst/>
          </a:prstGeom>
          <a:solidFill>
            <a:srgbClr val="FFFFFF"/>
          </a:solidFill>
          <a:ln w="50800">
            <a:solidFill>
              <a:srgbClr val="92D050"/>
            </a:solidFill>
            <a:miter lim="800000"/>
            <a:headEnd/>
            <a:tailEnd/>
          </a:ln>
        </p:spPr>
        <p:txBody>
          <a:bodyPr vert="vert270" wrap="square" lIns="91440" tIns="45720" rIns="91440" bIns="45720" numCol="1" anchor="t" anchorCtr="0" compatLnSpc="1">
            <a:prstTxWarp prst="textNoShape">
              <a:avLst/>
            </a:prstTxWarp>
          </a:bodyPr>
          <a:lstStyle/>
          <a:p>
            <a:pPr fontAlgn="base">
              <a:spcBef>
                <a:spcPct val="0"/>
              </a:spcBef>
              <a:spcAft>
                <a:spcPts val="1000"/>
              </a:spcAft>
            </a:pPr>
            <a:r>
              <a:rPr lang="en-US" sz="1400" dirty="0">
                <a:latin typeface="Calibri" pitchFamily="34" charset="0"/>
              </a:rPr>
              <a:t>   </a:t>
            </a:r>
            <a:r>
              <a:rPr lang="en-US" b="1" cap="small" dirty="0">
                <a:latin typeface="Calibri" pitchFamily="34" charset="0"/>
              </a:rPr>
              <a:t>competencies</a:t>
            </a:r>
            <a:r>
              <a:rPr lang="en-US" sz="1400" b="1" dirty="0">
                <a:latin typeface="Calibri" pitchFamily="34" charset="0"/>
              </a:rPr>
              <a:t> </a:t>
            </a:r>
            <a:endParaRPr lang="en-US" dirty="0">
              <a:latin typeface="Arial" pitchFamily="34" charset="0"/>
            </a:endParaRPr>
          </a:p>
        </p:txBody>
      </p:sp>
      <p:sp>
        <p:nvSpPr>
          <p:cNvPr id="6149" name="AutoShape 5"/>
          <p:cNvSpPr>
            <a:spLocks noChangeArrowheads="1"/>
          </p:cNvSpPr>
          <p:nvPr/>
        </p:nvSpPr>
        <p:spPr bwMode="auto">
          <a:xfrm>
            <a:off x="2209800" y="4724400"/>
            <a:ext cx="533400" cy="228600"/>
          </a:xfrm>
          <a:prstGeom prst="rightArrow">
            <a:avLst>
              <a:gd name="adj1" fmla="val 50000"/>
              <a:gd name="adj2" fmla="val 72807"/>
            </a:avLst>
          </a:prstGeom>
          <a:solidFill>
            <a:srgbClr val="FFFFFF"/>
          </a:solidFill>
          <a:ln w="9525">
            <a:solidFill>
              <a:srgbClr val="92D05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 name="AutoShape 5"/>
          <p:cNvSpPr>
            <a:spLocks noChangeArrowheads="1"/>
          </p:cNvSpPr>
          <p:nvPr/>
        </p:nvSpPr>
        <p:spPr bwMode="auto">
          <a:xfrm>
            <a:off x="2209800" y="5105400"/>
            <a:ext cx="533400" cy="228600"/>
          </a:xfrm>
          <a:prstGeom prst="rightArrow">
            <a:avLst>
              <a:gd name="adj1" fmla="val 50000"/>
              <a:gd name="adj2" fmla="val 72807"/>
            </a:avLst>
          </a:prstGeom>
          <a:solidFill>
            <a:srgbClr val="FFFFFF"/>
          </a:solidFill>
          <a:ln w="9525">
            <a:solidFill>
              <a:srgbClr val="92D05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AutoShape 5"/>
          <p:cNvSpPr>
            <a:spLocks noChangeArrowheads="1"/>
          </p:cNvSpPr>
          <p:nvPr/>
        </p:nvSpPr>
        <p:spPr bwMode="auto">
          <a:xfrm>
            <a:off x="2209800" y="5562600"/>
            <a:ext cx="533400" cy="228600"/>
          </a:xfrm>
          <a:prstGeom prst="rightArrow">
            <a:avLst>
              <a:gd name="adj1" fmla="val 50000"/>
              <a:gd name="adj2" fmla="val 72807"/>
            </a:avLst>
          </a:prstGeom>
          <a:solidFill>
            <a:srgbClr val="FFFFFF"/>
          </a:solidFill>
          <a:ln w="9525">
            <a:solidFill>
              <a:srgbClr val="92D05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AutoShape 5"/>
          <p:cNvSpPr>
            <a:spLocks noChangeArrowheads="1"/>
          </p:cNvSpPr>
          <p:nvPr/>
        </p:nvSpPr>
        <p:spPr bwMode="auto">
          <a:xfrm>
            <a:off x="2209800" y="4343400"/>
            <a:ext cx="533400" cy="228600"/>
          </a:xfrm>
          <a:prstGeom prst="rightArrow">
            <a:avLst>
              <a:gd name="adj1" fmla="val 50000"/>
              <a:gd name="adj2" fmla="val 72807"/>
            </a:avLst>
          </a:prstGeom>
          <a:solidFill>
            <a:srgbClr val="FFFFFF"/>
          </a:solidFill>
          <a:ln w="9525">
            <a:solidFill>
              <a:srgbClr val="92D05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50" name="Text Box 6"/>
          <p:cNvSpPr txBox="1">
            <a:spLocks noChangeArrowheads="1"/>
          </p:cNvSpPr>
          <p:nvPr/>
        </p:nvSpPr>
        <p:spPr bwMode="auto">
          <a:xfrm>
            <a:off x="2819401" y="4876801"/>
            <a:ext cx="1133475" cy="409575"/>
          </a:xfrm>
          <a:prstGeom prst="rect">
            <a:avLst/>
          </a:prstGeom>
          <a:solidFill>
            <a:srgbClr val="FFFFFF"/>
          </a:solidFill>
          <a:ln w="50800">
            <a:solidFill>
              <a:srgbClr val="92D050"/>
            </a:solid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en-US" sz="1400" b="1" dirty="0">
                <a:latin typeface="Calibri" pitchFamily="34" charset="0"/>
              </a:rPr>
              <a:t> </a:t>
            </a:r>
            <a:r>
              <a:rPr lang="en-US" sz="1600" b="1" cap="small" dirty="0">
                <a:latin typeface="Calibri" pitchFamily="34" charset="0"/>
              </a:rPr>
              <a:t>secure base</a:t>
            </a:r>
            <a:endParaRPr lang="en-US" sz="1600" cap="small" dirty="0">
              <a:latin typeface="Arial" pitchFamily="34" charset="0"/>
            </a:endParaRPr>
          </a:p>
        </p:txBody>
      </p:sp>
      <p:sp>
        <p:nvSpPr>
          <p:cNvPr id="6151" name="AutoShape 7"/>
          <p:cNvSpPr>
            <a:spLocks noChangeArrowheads="1"/>
          </p:cNvSpPr>
          <p:nvPr/>
        </p:nvSpPr>
        <p:spPr bwMode="auto">
          <a:xfrm>
            <a:off x="3048000" y="3429000"/>
            <a:ext cx="533400" cy="1352550"/>
          </a:xfrm>
          <a:prstGeom prst="upArrow">
            <a:avLst>
              <a:gd name="adj1" fmla="val 50000"/>
              <a:gd name="adj2" fmla="val 63393"/>
            </a:avLst>
          </a:prstGeom>
          <a:gradFill rotWithShape="1">
            <a:gsLst>
              <a:gs pos="0">
                <a:srgbClr val="92D050"/>
              </a:gs>
              <a:gs pos="100000">
                <a:srgbClr val="92D050">
                  <a:gamma/>
                  <a:shade val="46275"/>
                  <a:invGamma/>
                </a:srgbClr>
              </a:gs>
            </a:gsLst>
            <a:lin ang="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6152" name="AutoShape 8"/>
          <p:cNvCxnSpPr>
            <a:cxnSpLocks noChangeShapeType="1"/>
          </p:cNvCxnSpPr>
          <p:nvPr/>
        </p:nvCxnSpPr>
        <p:spPr bwMode="auto">
          <a:xfrm flipV="1">
            <a:off x="3276600" y="1219200"/>
            <a:ext cx="0" cy="1905000"/>
          </a:xfrm>
          <a:prstGeom prst="straightConnector1">
            <a:avLst/>
          </a:prstGeom>
          <a:noFill/>
          <a:ln w="25400">
            <a:solidFill>
              <a:srgbClr val="92D050"/>
            </a:solidFill>
            <a:prstDash val="sysDot"/>
            <a:round/>
            <a:headEnd/>
            <a:tailEnd type="stealth" w="med" len="med"/>
          </a:ln>
        </p:spPr>
      </p:cxnSp>
      <p:sp>
        <p:nvSpPr>
          <p:cNvPr id="6153" name="AutoShape 9"/>
          <p:cNvSpPr>
            <a:spLocks noChangeArrowheads="1"/>
          </p:cNvSpPr>
          <p:nvPr/>
        </p:nvSpPr>
        <p:spPr bwMode="auto">
          <a:xfrm rot="9084112">
            <a:off x="3685401" y="4428311"/>
            <a:ext cx="2373995" cy="1676400"/>
          </a:xfrm>
          <a:custGeom>
            <a:avLst/>
            <a:gdLst>
              <a:gd name="G0" fmla="+- 337511 0 0"/>
              <a:gd name="G1" fmla="+- -4284461 0 0"/>
              <a:gd name="G2" fmla="+- 337511 0 -4284461"/>
              <a:gd name="G3" fmla="+- 10800 0 0"/>
              <a:gd name="G4" fmla="+- 0 0 337511"/>
              <a:gd name="T0" fmla="*/ 360 256 1"/>
              <a:gd name="T1" fmla="*/ 0 256 1"/>
              <a:gd name="G5" fmla="+- G2 T0 T1"/>
              <a:gd name="G6" fmla="?: G2 G2 G5"/>
              <a:gd name="G7" fmla="+- 0 0 G6"/>
              <a:gd name="G8" fmla="+- 8177 0 0"/>
              <a:gd name="G9" fmla="+- 0 0 -4284461"/>
              <a:gd name="G10" fmla="+- 8177 0 2700"/>
              <a:gd name="G11" fmla="cos G10 337511"/>
              <a:gd name="G12" fmla="sin G10 337511"/>
              <a:gd name="G13" fmla="cos 13500 337511"/>
              <a:gd name="G14" fmla="sin 13500 337511"/>
              <a:gd name="G15" fmla="+- G11 10800 0"/>
              <a:gd name="G16" fmla="+- G12 10800 0"/>
              <a:gd name="G17" fmla="+- G13 10800 0"/>
              <a:gd name="G18" fmla="+- G14 10800 0"/>
              <a:gd name="G19" fmla="*/ 8177 1 2"/>
              <a:gd name="G20" fmla="+- G19 5400 0"/>
              <a:gd name="G21" fmla="cos G20 337511"/>
              <a:gd name="G22" fmla="sin G20 337511"/>
              <a:gd name="G23" fmla="+- G21 10800 0"/>
              <a:gd name="G24" fmla="+- G12 G23 G22"/>
              <a:gd name="G25" fmla="+- G22 G23 G11"/>
              <a:gd name="G26" fmla="cos 10800 337511"/>
              <a:gd name="G27" fmla="sin 10800 337511"/>
              <a:gd name="G28" fmla="cos 8177 337511"/>
              <a:gd name="G29" fmla="sin 8177 337511"/>
              <a:gd name="G30" fmla="+- G26 10800 0"/>
              <a:gd name="G31" fmla="+- G27 10800 0"/>
              <a:gd name="G32" fmla="+- G28 10800 0"/>
              <a:gd name="G33" fmla="+- G29 10800 0"/>
              <a:gd name="G34" fmla="+- G19 5400 0"/>
              <a:gd name="G35" fmla="cos G34 -4284461"/>
              <a:gd name="G36" fmla="sin G34 -4284461"/>
              <a:gd name="G37" fmla="+/ -4284461 337511 2"/>
              <a:gd name="T2" fmla="*/ 180 256 1"/>
              <a:gd name="T3" fmla="*/ 0 256 1"/>
              <a:gd name="G38" fmla="+- G37 T2 T3"/>
              <a:gd name="G39" fmla="?: G2 G37 G38"/>
              <a:gd name="G40" fmla="cos 10800 G39"/>
              <a:gd name="G41" fmla="sin 10800 G39"/>
              <a:gd name="G42" fmla="cos 8177 G39"/>
              <a:gd name="G43" fmla="sin 8177 G39"/>
              <a:gd name="G44" fmla="+- G40 10800 0"/>
              <a:gd name="G45" fmla="+- G41 10800 0"/>
              <a:gd name="G46" fmla="+- G42 10800 0"/>
              <a:gd name="G47" fmla="+- G43 10800 0"/>
              <a:gd name="G48" fmla="+- G35 10800 0"/>
              <a:gd name="G49" fmla="+- G36 10800 0"/>
              <a:gd name="T4" fmla="*/ 20142 w 21600"/>
              <a:gd name="T5" fmla="*/ 5381 h 21600"/>
              <a:gd name="T6" fmla="*/ 14753 w 21600"/>
              <a:gd name="T7" fmla="*/ 2173 h 21600"/>
              <a:gd name="T8" fmla="*/ 17873 w 21600"/>
              <a:gd name="T9" fmla="*/ 6697 h 21600"/>
              <a:gd name="T10" fmla="*/ 24245 w 21600"/>
              <a:gd name="T11" fmla="*/ 12011 h 21600"/>
              <a:gd name="T12" fmla="*/ 19890 w 21600"/>
              <a:gd name="T13" fmla="*/ 15647 h 21600"/>
              <a:gd name="T14" fmla="*/ 16254 w 21600"/>
              <a:gd name="T15" fmla="*/ 11291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943" y="11533"/>
                </a:moveTo>
                <a:cubicBezTo>
                  <a:pt x="18965" y="11289"/>
                  <a:pt x="18977" y="11045"/>
                  <a:pt x="18977" y="10800"/>
                </a:cubicBezTo>
                <a:cubicBezTo>
                  <a:pt x="18977" y="7602"/>
                  <a:pt x="17113" y="4698"/>
                  <a:pt x="14207" y="3366"/>
                </a:cubicBezTo>
                <a:lnTo>
                  <a:pt x="15299" y="982"/>
                </a:lnTo>
                <a:cubicBezTo>
                  <a:pt x="19138" y="2741"/>
                  <a:pt x="21600" y="6577"/>
                  <a:pt x="21600" y="10800"/>
                </a:cubicBezTo>
                <a:cubicBezTo>
                  <a:pt x="21600" y="11123"/>
                  <a:pt x="21585" y="11447"/>
                  <a:pt x="21556" y="11769"/>
                </a:cubicBezTo>
                <a:lnTo>
                  <a:pt x="24245" y="12011"/>
                </a:lnTo>
                <a:lnTo>
                  <a:pt x="19890" y="15647"/>
                </a:lnTo>
                <a:lnTo>
                  <a:pt x="16254" y="11291"/>
                </a:lnTo>
                <a:lnTo>
                  <a:pt x="18943" y="11533"/>
                </a:lnTo>
                <a:close/>
              </a:path>
            </a:pathLst>
          </a:custGeom>
          <a:gradFill rotWithShape="1">
            <a:gsLst>
              <a:gs pos="0">
                <a:srgbClr val="D8D8D8"/>
              </a:gs>
              <a:gs pos="100000">
                <a:srgbClr val="92D050"/>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54" name="Text Box 10"/>
          <p:cNvSpPr txBox="1">
            <a:spLocks noChangeArrowheads="1"/>
          </p:cNvSpPr>
          <p:nvPr/>
        </p:nvSpPr>
        <p:spPr bwMode="auto">
          <a:xfrm>
            <a:off x="5181600" y="5334000"/>
            <a:ext cx="1409700" cy="8763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en-US" sz="1600" b="1" cap="small" dirty="0">
                <a:latin typeface="Calibri" pitchFamily="34" charset="0"/>
              </a:rPr>
              <a:t>external  authority interventions</a:t>
            </a:r>
            <a:endParaRPr lang="en-US" sz="1600" cap="small" dirty="0">
              <a:latin typeface="Arial" pitchFamily="34" charset="0"/>
            </a:endParaRPr>
          </a:p>
        </p:txBody>
      </p:sp>
      <p:sp>
        <p:nvSpPr>
          <p:cNvPr id="6155" name="AutoShape 11"/>
          <p:cNvSpPr>
            <a:spLocks noChangeArrowheads="1"/>
          </p:cNvSpPr>
          <p:nvPr/>
        </p:nvSpPr>
        <p:spPr bwMode="auto">
          <a:xfrm rot="3857349">
            <a:off x="5744322" y="3894595"/>
            <a:ext cx="2302434" cy="2019338"/>
          </a:xfrm>
          <a:custGeom>
            <a:avLst/>
            <a:gdLst>
              <a:gd name="G0" fmla="+- 326863 0 0"/>
              <a:gd name="G1" fmla="+- -4188336 0 0"/>
              <a:gd name="G2" fmla="+- 326863 0 -4188336"/>
              <a:gd name="G3" fmla="+- 10800 0 0"/>
              <a:gd name="G4" fmla="+- 0 0 326863"/>
              <a:gd name="T0" fmla="*/ 360 256 1"/>
              <a:gd name="T1" fmla="*/ 0 256 1"/>
              <a:gd name="G5" fmla="+- G2 T0 T1"/>
              <a:gd name="G6" fmla="?: G2 G2 G5"/>
              <a:gd name="G7" fmla="+- 0 0 G6"/>
              <a:gd name="G8" fmla="+- 8224 0 0"/>
              <a:gd name="G9" fmla="+- 0 0 -4188336"/>
              <a:gd name="G10" fmla="+- 8224 0 2700"/>
              <a:gd name="G11" fmla="cos G10 326863"/>
              <a:gd name="G12" fmla="sin G10 326863"/>
              <a:gd name="G13" fmla="cos 13500 326863"/>
              <a:gd name="G14" fmla="sin 13500 326863"/>
              <a:gd name="G15" fmla="+- G11 10800 0"/>
              <a:gd name="G16" fmla="+- G12 10800 0"/>
              <a:gd name="G17" fmla="+- G13 10800 0"/>
              <a:gd name="G18" fmla="+- G14 10800 0"/>
              <a:gd name="G19" fmla="*/ 8224 1 2"/>
              <a:gd name="G20" fmla="+- G19 5400 0"/>
              <a:gd name="G21" fmla="cos G20 326863"/>
              <a:gd name="G22" fmla="sin G20 326863"/>
              <a:gd name="G23" fmla="+- G21 10800 0"/>
              <a:gd name="G24" fmla="+- G12 G23 G22"/>
              <a:gd name="G25" fmla="+- G22 G23 G11"/>
              <a:gd name="G26" fmla="cos 10800 326863"/>
              <a:gd name="G27" fmla="sin 10800 326863"/>
              <a:gd name="G28" fmla="cos 8224 326863"/>
              <a:gd name="G29" fmla="sin 8224 326863"/>
              <a:gd name="G30" fmla="+- G26 10800 0"/>
              <a:gd name="G31" fmla="+- G27 10800 0"/>
              <a:gd name="G32" fmla="+- G28 10800 0"/>
              <a:gd name="G33" fmla="+- G29 10800 0"/>
              <a:gd name="G34" fmla="+- G19 5400 0"/>
              <a:gd name="G35" fmla="cos G34 -4188336"/>
              <a:gd name="G36" fmla="sin G34 -4188336"/>
              <a:gd name="G37" fmla="+/ -4188336 326863 2"/>
              <a:gd name="T2" fmla="*/ 180 256 1"/>
              <a:gd name="T3" fmla="*/ 0 256 1"/>
              <a:gd name="G38" fmla="+- G37 T2 T3"/>
              <a:gd name="G39" fmla="?: G2 G37 G38"/>
              <a:gd name="G40" fmla="cos 10800 G39"/>
              <a:gd name="G41" fmla="sin 10800 G39"/>
              <a:gd name="G42" fmla="cos 8224 G39"/>
              <a:gd name="G43" fmla="sin 8224 G39"/>
              <a:gd name="G44" fmla="+- G40 10800 0"/>
              <a:gd name="G45" fmla="+- G41 10800 0"/>
              <a:gd name="G46" fmla="+- G42 10800 0"/>
              <a:gd name="G47" fmla="+- G43 10800 0"/>
              <a:gd name="G48" fmla="+- G35 10800 0"/>
              <a:gd name="G49" fmla="+- G36 10800 0"/>
              <a:gd name="T4" fmla="*/ 20203 w 21600"/>
              <a:gd name="T5" fmla="*/ 5488 h 21600"/>
              <a:gd name="T6" fmla="*/ 14983 w 21600"/>
              <a:gd name="T7" fmla="*/ 2257 h 21600"/>
              <a:gd name="T8" fmla="*/ 17960 w 21600"/>
              <a:gd name="T9" fmla="*/ 6755 h 21600"/>
              <a:gd name="T10" fmla="*/ 24248 w 21600"/>
              <a:gd name="T11" fmla="*/ 11973 h 21600"/>
              <a:gd name="T12" fmla="*/ 19929 w 21600"/>
              <a:gd name="T13" fmla="*/ 15598 h 21600"/>
              <a:gd name="T14" fmla="*/ 16303 w 21600"/>
              <a:gd name="T15" fmla="*/ 1128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992" y="11514"/>
                </a:moveTo>
                <a:cubicBezTo>
                  <a:pt x="19013" y="11277"/>
                  <a:pt x="19024" y="11038"/>
                  <a:pt x="19024" y="10800"/>
                </a:cubicBezTo>
                <a:cubicBezTo>
                  <a:pt x="19024" y="7660"/>
                  <a:pt x="17236" y="4794"/>
                  <a:pt x="14416" y="3414"/>
                </a:cubicBezTo>
                <a:lnTo>
                  <a:pt x="15549" y="1100"/>
                </a:lnTo>
                <a:cubicBezTo>
                  <a:pt x="19252" y="2913"/>
                  <a:pt x="21600" y="6677"/>
                  <a:pt x="21600" y="10800"/>
                </a:cubicBezTo>
                <a:cubicBezTo>
                  <a:pt x="21600" y="11113"/>
                  <a:pt x="21586" y="11426"/>
                  <a:pt x="21559" y="11738"/>
                </a:cubicBezTo>
                <a:lnTo>
                  <a:pt x="24248" y="11973"/>
                </a:lnTo>
                <a:lnTo>
                  <a:pt x="19929" y="15598"/>
                </a:lnTo>
                <a:lnTo>
                  <a:pt x="16303" y="11280"/>
                </a:lnTo>
                <a:lnTo>
                  <a:pt x="18992" y="11514"/>
                </a:lnTo>
                <a:close/>
              </a:path>
            </a:pathLst>
          </a:custGeom>
          <a:gradFill rotWithShape="1">
            <a:gsLst>
              <a:gs pos="0">
                <a:srgbClr val="FF0000"/>
              </a:gs>
              <a:gs pos="100000">
                <a:srgbClr val="BFBFBF"/>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56" name="Text Box 12"/>
          <p:cNvSpPr txBox="1">
            <a:spLocks noChangeArrowheads="1"/>
          </p:cNvSpPr>
          <p:nvPr/>
        </p:nvSpPr>
        <p:spPr bwMode="auto">
          <a:xfrm>
            <a:off x="6934200" y="4495800"/>
            <a:ext cx="1828800" cy="381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en-US" sz="1600" b="1" cap="small" dirty="0">
                <a:latin typeface="Calibri" pitchFamily="34" charset="0"/>
              </a:rPr>
              <a:t>harmful behavior</a:t>
            </a:r>
            <a:endParaRPr lang="en-US" sz="1600" cap="small" dirty="0">
              <a:latin typeface="Arial" pitchFamily="34" charset="0"/>
            </a:endParaRPr>
          </a:p>
        </p:txBody>
      </p:sp>
      <p:sp>
        <p:nvSpPr>
          <p:cNvPr id="6157" name="AutoShape 13"/>
          <p:cNvSpPr>
            <a:spLocks noChangeArrowheads="1"/>
          </p:cNvSpPr>
          <p:nvPr/>
        </p:nvSpPr>
        <p:spPr bwMode="auto">
          <a:xfrm>
            <a:off x="8915401" y="5334000"/>
            <a:ext cx="1495425" cy="1143000"/>
          </a:xfrm>
          <a:prstGeom prst="irregularSeal1">
            <a:avLst/>
          </a:prstGeom>
          <a:solidFill>
            <a:srgbClr val="FFFFFF"/>
          </a:solidFill>
          <a:ln w="50800">
            <a:solidFill>
              <a:srgbClr val="FF0000"/>
            </a:solid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en-US" sz="1600" b="1" dirty="0">
                <a:latin typeface="Calibri" pitchFamily="34" charset="0"/>
              </a:rPr>
              <a:t>  </a:t>
            </a:r>
            <a:r>
              <a:rPr lang="en-US" b="1" cap="small" dirty="0">
                <a:latin typeface="Calibri" pitchFamily="34" charset="0"/>
              </a:rPr>
              <a:t>harm</a:t>
            </a:r>
            <a:endParaRPr lang="en-US" cap="small" dirty="0">
              <a:latin typeface="Arial" pitchFamily="34" charset="0"/>
            </a:endParaRPr>
          </a:p>
        </p:txBody>
      </p:sp>
      <p:sp>
        <p:nvSpPr>
          <p:cNvPr id="6158" name="Freeform 14"/>
          <p:cNvSpPr>
            <a:spLocks/>
          </p:cNvSpPr>
          <p:nvPr/>
        </p:nvSpPr>
        <p:spPr bwMode="auto">
          <a:xfrm>
            <a:off x="7924801" y="5029200"/>
            <a:ext cx="1095375" cy="1262062"/>
          </a:xfrm>
          <a:custGeom>
            <a:avLst/>
            <a:gdLst/>
            <a:ahLst/>
            <a:cxnLst>
              <a:cxn ang="0">
                <a:pos x="0" y="0"/>
              </a:cxn>
              <a:cxn ang="0">
                <a:pos x="855" y="1665"/>
              </a:cxn>
              <a:cxn ang="0">
                <a:pos x="1836" y="1935"/>
              </a:cxn>
              <a:cxn ang="0">
                <a:pos x="2196" y="1920"/>
              </a:cxn>
            </a:cxnLst>
            <a:rect l="0" t="0" r="r" b="b"/>
            <a:pathLst>
              <a:path w="2196" h="1987">
                <a:moveTo>
                  <a:pt x="0" y="0"/>
                </a:moveTo>
                <a:cubicBezTo>
                  <a:pt x="274" y="671"/>
                  <a:pt x="549" y="1343"/>
                  <a:pt x="855" y="1665"/>
                </a:cubicBezTo>
                <a:cubicBezTo>
                  <a:pt x="1161" y="1987"/>
                  <a:pt x="1613" y="1893"/>
                  <a:pt x="1836" y="1935"/>
                </a:cubicBezTo>
                <a:cubicBezTo>
                  <a:pt x="2059" y="1977"/>
                  <a:pt x="2136" y="1923"/>
                  <a:pt x="2196" y="1920"/>
                </a:cubicBezTo>
              </a:path>
            </a:pathLst>
          </a:custGeom>
          <a:noFill/>
          <a:ln w="63500">
            <a:solidFill>
              <a:srgbClr val="FF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6159" name="AutoShape 15"/>
          <p:cNvSpPr>
            <a:spLocks noChangeArrowheads="1"/>
          </p:cNvSpPr>
          <p:nvPr/>
        </p:nvSpPr>
        <p:spPr bwMode="auto">
          <a:xfrm rot="10800000">
            <a:off x="7467600" y="3276601"/>
            <a:ext cx="742950" cy="1171575"/>
          </a:xfrm>
          <a:prstGeom prst="upArrow">
            <a:avLst>
              <a:gd name="adj1" fmla="val 34537"/>
              <a:gd name="adj2" fmla="val 40796"/>
            </a:avLst>
          </a:prstGeom>
          <a:gradFill rotWithShape="1">
            <a:gsLst>
              <a:gs pos="0">
                <a:srgbClr val="BFBFBF"/>
              </a:gs>
              <a:gs pos="100000">
                <a:srgbClr val="BFBFBF">
                  <a:gamma/>
                  <a:shade val="46275"/>
                  <a:invGamma/>
                </a:srgbClr>
              </a:gs>
            </a:gsLst>
            <a:lin ang="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60" name="Text Box 16"/>
          <p:cNvSpPr txBox="1">
            <a:spLocks noChangeArrowheads="1"/>
          </p:cNvSpPr>
          <p:nvPr/>
        </p:nvSpPr>
        <p:spPr bwMode="auto">
          <a:xfrm>
            <a:off x="6781800" y="2667000"/>
            <a:ext cx="1981200" cy="457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en-US" sz="1600" b="1" cap="small" dirty="0">
                <a:latin typeface="Calibri" pitchFamily="34" charset="0"/>
              </a:rPr>
              <a:t>   disposition to harm</a:t>
            </a:r>
            <a:endParaRPr lang="en-US" sz="1600" cap="small" dirty="0">
              <a:latin typeface="Arial" pitchFamily="34" charset="0"/>
            </a:endParaRPr>
          </a:p>
        </p:txBody>
      </p:sp>
      <p:sp>
        <p:nvSpPr>
          <p:cNvPr id="6161" name="AutoShape 17"/>
          <p:cNvSpPr>
            <a:spLocks noChangeArrowheads="1"/>
          </p:cNvSpPr>
          <p:nvPr/>
        </p:nvSpPr>
        <p:spPr bwMode="auto">
          <a:xfrm>
            <a:off x="3276600" y="1143001"/>
            <a:ext cx="4724400" cy="1876425"/>
          </a:xfrm>
          <a:custGeom>
            <a:avLst/>
            <a:gdLst>
              <a:gd name="G0" fmla="+- 347363 0 0"/>
              <a:gd name="G1" fmla="+- 11731470 0 0"/>
              <a:gd name="G2" fmla="+- 347363 0 11731470"/>
              <a:gd name="G3" fmla="+- 10800 0 0"/>
              <a:gd name="G4" fmla="+- 0 0 347363"/>
              <a:gd name="T0" fmla="*/ 360 256 1"/>
              <a:gd name="T1" fmla="*/ 0 256 1"/>
              <a:gd name="G5" fmla="+- G2 T0 T1"/>
              <a:gd name="G6" fmla="?: G2 G2 G5"/>
              <a:gd name="G7" fmla="+- 0 0 G6"/>
              <a:gd name="G8" fmla="+- 9060 0 0"/>
              <a:gd name="G9" fmla="+- 0 0 11731470"/>
              <a:gd name="G10" fmla="+- 9060 0 2700"/>
              <a:gd name="G11" fmla="cos G10 347363"/>
              <a:gd name="G12" fmla="sin G10 347363"/>
              <a:gd name="G13" fmla="cos 13500 347363"/>
              <a:gd name="G14" fmla="sin 13500 347363"/>
              <a:gd name="G15" fmla="+- G11 10800 0"/>
              <a:gd name="G16" fmla="+- G12 10800 0"/>
              <a:gd name="G17" fmla="+- G13 10800 0"/>
              <a:gd name="G18" fmla="+- G14 10800 0"/>
              <a:gd name="G19" fmla="*/ 9060 1 2"/>
              <a:gd name="G20" fmla="+- G19 5400 0"/>
              <a:gd name="G21" fmla="cos G20 347363"/>
              <a:gd name="G22" fmla="sin G20 347363"/>
              <a:gd name="G23" fmla="+- G21 10800 0"/>
              <a:gd name="G24" fmla="+- G12 G23 G22"/>
              <a:gd name="G25" fmla="+- G22 G23 G11"/>
              <a:gd name="G26" fmla="cos 10800 347363"/>
              <a:gd name="G27" fmla="sin 10800 347363"/>
              <a:gd name="G28" fmla="cos 9060 347363"/>
              <a:gd name="G29" fmla="sin 9060 347363"/>
              <a:gd name="G30" fmla="+- G26 10800 0"/>
              <a:gd name="G31" fmla="+- G27 10800 0"/>
              <a:gd name="G32" fmla="+- G28 10800 0"/>
              <a:gd name="G33" fmla="+- G29 10800 0"/>
              <a:gd name="G34" fmla="+- G19 5400 0"/>
              <a:gd name="G35" fmla="cos G34 11731470"/>
              <a:gd name="G36" fmla="sin G34 11731470"/>
              <a:gd name="G37" fmla="+/ 11731470 347363 2"/>
              <a:gd name="T2" fmla="*/ 180 256 1"/>
              <a:gd name="T3" fmla="*/ 0 256 1"/>
              <a:gd name="G38" fmla="+- G37 T2 T3"/>
              <a:gd name="G39" fmla="?: G2 G37 G38"/>
              <a:gd name="G40" fmla="cos 10800 G39"/>
              <a:gd name="G41" fmla="sin 10800 G39"/>
              <a:gd name="G42" fmla="cos 9060 G39"/>
              <a:gd name="G43" fmla="sin 9060 G39"/>
              <a:gd name="G44" fmla="+- G40 10800 0"/>
              <a:gd name="G45" fmla="+- G41 10800 0"/>
              <a:gd name="G46" fmla="+- G42 10800 0"/>
              <a:gd name="G47" fmla="+- G43 10800 0"/>
              <a:gd name="G48" fmla="+- G35 10800 0"/>
              <a:gd name="G49" fmla="+- G36 10800 0"/>
              <a:gd name="T4" fmla="*/ 11205 w 21600"/>
              <a:gd name="T5" fmla="*/ 7 h 21600"/>
              <a:gd name="T6" fmla="*/ 871 w 21600"/>
              <a:gd name="T7" fmla="*/ 10971 h 21600"/>
              <a:gd name="T8" fmla="*/ 11140 w 21600"/>
              <a:gd name="T9" fmla="*/ 1746 h 21600"/>
              <a:gd name="T10" fmla="*/ 24242 w 21600"/>
              <a:gd name="T11" fmla="*/ 12047 h 21600"/>
              <a:gd name="T12" fmla="*/ 20357 w 21600"/>
              <a:gd name="T13" fmla="*/ 15272 h 21600"/>
              <a:gd name="T14" fmla="*/ 17132 w 21600"/>
              <a:gd name="T15" fmla="*/ 11387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9821" y="11636"/>
                </a:moveTo>
                <a:cubicBezTo>
                  <a:pt x="19847" y="11358"/>
                  <a:pt x="19860" y="11079"/>
                  <a:pt x="19860" y="10800"/>
                </a:cubicBezTo>
                <a:cubicBezTo>
                  <a:pt x="19860" y="5796"/>
                  <a:pt x="15803" y="1740"/>
                  <a:pt x="10800" y="1740"/>
                </a:cubicBezTo>
                <a:cubicBezTo>
                  <a:pt x="5796" y="1740"/>
                  <a:pt x="1740" y="5796"/>
                  <a:pt x="1740" y="10800"/>
                </a:cubicBezTo>
                <a:cubicBezTo>
                  <a:pt x="1739" y="10852"/>
                  <a:pt x="1740" y="10904"/>
                  <a:pt x="1741" y="10956"/>
                </a:cubicBezTo>
                <a:lnTo>
                  <a:pt x="1" y="10986"/>
                </a:lnTo>
                <a:cubicBezTo>
                  <a:pt x="0" y="10924"/>
                  <a:pt x="0" y="10862"/>
                  <a:pt x="0" y="10800"/>
                </a:cubicBezTo>
                <a:cubicBezTo>
                  <a:pt x="0" y="4835"/>
                  <a:pt x="4835" y="0"/>
                  <a:pt x="10800" y="0"/>
                </a:cubicBezTo>
                <a:cubicBezTo>
                  <a:pt x="16764" y="0"/>
                  <a:pt x="21600" y="4835"/>
                  <a:pt x="21600" y="10800"/>
                </a:cubicBezTo>
                <a:cubicBezTo>
                  <a:pt x="21600" y="11133"/>
                  <a:pt x="21584" y="11466"/>
                  <a:pt x="21553" y="11797"/>
                </a:cubicBezTo>
                <a:lnTo>
                  <a:pt x="24242" y="12047"/>
                </a:lnTo>
                <a:lnTo>
                  <a:pt x="20357" y="15272"/>
                </a:lnTo>
                <a:lnTo>
                  <a:pt x="17132" y="11387"/>
                </a:lnTo>
                <a:lnTo>
                  <a:pt x="19821" y="11636"/>
                </a:lnTo>
                <a:close/>
              </a:path>
            </a:pathLst>
          </a:custGeom>
          <a:gradFill rotWithShape="1">
            <a:gsLst>
              <a:gs pos="0">
                <a:srgbClr val="D8D8D8"/>
              </a:gs>
              <a:gs pos="100000">
                <a:srgbClr val="D8D8D8">
                  <a:gamma/>
                  <a:shade val="14118"/>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62" name="Text Box 18"/>
          <p:cNvSpPr txBox="1">
            <a:spLocks noChangeArrowheads="1"/>
          </p:cNvSpPr>
          <p:nvPr/>
        </p:nvSpPr>
        <p:spPr bwMode="auto">
          <a:xfrm>
            <a:off x="5334000" y="2971801"/>
            <a:ext cx="1276350" cy="1571625"/>
          </a:xfrm>
          <a:prstGeom prst="rect">
            <a:avLst/>
          </a:prstGeom>
          <a:solidFill>
            <a:srgbClr val="FFFFFF"/>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en-US" sz="1600" b="1" cap="small" dirty="0">
                <a:latin typeface="Calibri" pitchFamily="34" charset="0"/>
              </a:rPr>
              <a:t>stressors</a:t>
            </a:r>
          </a:p>
          <a:p>
            <a:pPr fontAlgn="base">
              <a:spcBef>
                <a:spcPct val="0"/>
              </a:spcBef>
              <a:spcAft>
                <a:spcPts val="1000"/>
              </a:spcAft>
            </a:pPr>
            <a:r>
              <a:rPr lang="en-US" sz="1400" dirty="0">
                <a:latin typeface="Times New Roman" pitchFamily="18" charset="0"/>
                <a:sym typeface="Symbol" pitchFamily="18" charset="2"/>
              </a:rPr>
              <a:t></a:t>
            </a:r>
            <a:r>
              <a:rPr lang="en-US" sz="1400" dirty="0">
                <a:latin typeface="Calibri" pitchFamily="34" charset="0"/>
              </a:rPr>
              <a:t>__________</a:t>
            </a:r>
          </a:p>
          <a:p>
            <a:pPr fontAlgn="base">
              <a:spcBef>
                <a:spcPct val="0"/>
              </a:spcBef>
              <a:spcAft>
                <a:spcPts val="1000"/>
              </a:spcAft>
            </a:pPr>
            <a:r>
              <a:rPr lang="en-US" sz="1400" dirty="0">
                <a:latin typeface="Times New Roman" pitchFamily="18" charset="0"/>
                <a:sym typeface="Symbol" pitchFamily="18" charset="2"/>
              </a:rPr>
              <a:t></a:t>
            </a:r>
            <a:r>
              <a:rPr lang="en-US" sz="1400" dirty="0">
                <a:latin typeface="Calibri" pitchFamily="34" charset="0"/>
              </a:rPr>
              <a:t>__________</a:t>
            </a:r>
          </a:p>
          <a:p>
            <a:pPr fontAlgn="base">
              <a:spcBef>
                <a:spcPct val="0"/>
              </a:spcBef>
              <a:spcAft>
                <a:spcPts val="1000"/>
              </a:spcAft>
            </a:pPr>
            <a:r>
              <a:rPr lang="en-US" sz="1400" dirty="0">
                <a:latin typeface="Times New Roman" pitchFamily="18" charset="0"/>
                <a:sym typeface="Symbol" pitchFamily="18" charset="2"/>
              </a:rPr>
              <a:t></a:t>
            </a:r>
            <a:r>
              <a:rPr lang="en-US" sz="1400" dirty="0">
                <a:latin typeface="Calibri" pitchFamily="34" charset="0"/>
              </a:rPr>
              <a:t>__________</a:t>
            </a:r>
            <a:endParaRPr lang="en-US" dirty="0">
              <a:latin typeface="Arial" pitchFamily="34" charset="0"/>
            </a:endParaRPr>
          </a:p>
        </p:txBody>
      </p:sp>
      <p:sp>
        <p:nvSpPr>
          <p:cNvPr id="6163" name="AutoShape 19"/>
          <p:cNvSpPr>
            <a:spLocks noChangeArrowheads="1"/>
          </p:cNvSpPr>
          <p:nvPr/>
        </p:nvSpPr>
        <p:spPr bwMode="auto">
          <a:xfrm rot="8852592">
            <a:off x="4105082" y="1649307"/>
            <a:ext cx="954592" cy="1945495"/>
          </a:xfrm>
          <a:prstGeom prst="lightningBolt">
            <a:avLst/>
          </a:prstGeom>
          <a:gradFill rotWithShape="1">
            <a:gsLst>
              <a:gs pos="0">
                <a:srgbClr val="FF0000">
                  <a:gamma/>
                  <a:shade val="46275"/>
                  <a:invGamma/>
                </a:srgbClr>
              </a:gs>
              <a:gs pos="100000">
                <a:srgbClr val="FF0000"/>
              </a:gs>
            </a:gsLst>
            <a:lin ang="189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64" name="Text Box 20"/>
          <p:cNvSpPr txBox="1">
            <a:spLocks noChangeArrowheads="1"/>
          </p:cNvSpPr>
          <p:nvPr/>
        </p:nvSpPr>
        <p:spPr bwMode="auto">
          <a:xfrm>
            <a:off x="4800601" y="1524001"/>
            <a:ext cx="1571625" cy="6381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en-US" sz="1600" b="1" cap="small" dirty="0">
                <a:latin typeface="Calibri" pitchFamily="34" charset="0"/>
              </a:rPr>
              <a:t>demoralization    </a:t>
            </a:r>
            <a:r>
              <a:rPr lang="en-US" sz="1600" b="1" dirty="0">
                <a:latin typeface="Calibri" pitchFamily="34" charset="0"/>
              </a:rPr>
              <a:t> </a:t>
            </a:r>
            <a:r>
              <a:rPr lang="en-US" sz="1600" dirty="0">
                <a:latin typeface="Calibri" pitchFamily="34" charset="0"/>
              </a:rPr>
              <a:t>    </a:t>
            </a:r>
            <a:r>
              <a:rPr lang="en-US" sz="1600" cap="small" dirty="0">
                <a:latin typeface="Calibri" pitchFamily="34" charset="0"/>
              </a:rPr>
              <a:t>“……………………”</a:t>
            </a:r>
          </a:p>
          <a:p>
            <a:pPr fontAlgn="base">
              <a:spcBef>
                <a:spcPct val="0"/>
              </a:spcBef>
              <a:spcAft>
                <a:spcPts val="1000"/>
              </a:spcAft>
            </a:pPr>
            <a:r>
              <a:rPr lang="en-US" sz="1600" dirty="0">
                <a:latin typeface="Calibri" pitchFamily="34" charset="0"/>
              </a:rPr>
              <a:t> </a:t>
            </a:r>
            <a:endParaRPr lang="en-US" dirty="0">
              <a:latin typeface="Arial" pitchFamily="34" charset="0"/>
            </a:endParaRPr>
          </a:p>
        </p:txBody>
      </p:sp>
      <p:sp>
        <p:nvSpPr>
          <p:cNvPr id="6165" name="Text Box 21"/>
          <p:cNvSpPr txBox="1">
            <a:spLocks noChangeArrowheads="1"/>
          </p:cNvSpPr>
          <p:nvPr/>
        </p:nvSpPr>
        <p:spPr bwMode="auto">
          <a:xfrm>
            <a:off x="4648200" y="0"/>
            <a:ext cx="3048000" cy="9826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en-US" sz="1200" b="1" dirty="0">
                <a:latin typeface="Calibri" pitchFamily="34" charset="0"/>
              </a:rPr>
              <a:t>           </a:t>
            </a:r>
            <a:r>
              <a:rPr lang="en-US" sz="1600" b="1" cap="small" dirty="0">
                <a:latin typeface="Calibri" pitchFamily="34" charset="0"/>
              </a:rPr>
              <a:t>retrieval of healing values</a:t>
            </a:r>
          </a:p>
          <a:p>
            <a:pPr fontAlgn="base">
              <a:spcBef>
                <a:spcPct val="0"/>
              </a:spcBef>
              <a:spcAft>
                <a:spcPts val="1000"/>
              </a:spcAft>
              <a:buFont typeface="Symbol" pitchFamily="18" charset="2"/>
              <a:buChar char="·"/>
            </a:pPr>
            <a:r>
              <a:rPr lang="en-US" sz="1400" dirty="0">
                <a:latin typeface="Calibri" pitchFamily="34" charset="0"/>
              </a:rPr>
              <a:t>____________          </a:t>
            </a:r>
            <a:r>
              <a:rPr lang="en-US" sz="1400" dirty="0">
                <a:latin typeface="Times New Roman" pitchFamily="18" charset="0"/>
                <a:sym typeface="Symbol" pitchFamily="18" charset="2"/>
              </a:rPr>
              <a:t></a:t>
            </a:r>
            <a:r>
              <a:rPr lang="en-US" sz="1400" dirty="0">
                <a:latin typeface="Calibri" pitchFamily="34" charset="0"/>
              </a:rPr>
              <a:t>   ____________    </a:t>
            </a:r>
          </a:p>
          <a:p>
            <a:pPr fontAlgn="base">
              <a:spcBef>
                <a:spcPct val="0"/>
              </a:spcBef>
              <a:spcAft>
                <a:spcPts val="1000"/>
              </a:spcAft>
            </a:pPr>
            <a:r>
              <a:rPr lang="en-US" sz="1400" dirty="0">
                <a:latin typeface="Calibri" pitchFamily="34" charset="0"/>
              </a:rPr>
              <a:t>                    </a:t>
            </a:r>
            <a:r>
              <a:rPr lang="en-US" sz="1400" dirty="0">
                <a:latin typeface="Times New Roman" pitchFamily="18" charset="0"/>
                <a:sym typeface="Symbol" pitchFamily="18" charset="2"/>
              </a:rPr>
              <a:t></a:t>
            </a:r>
            <a:r>
              <a:rPr lang="en-US" sz="1400" dirty="0">
                <a:latin typeface="Calibri" pitchFamily="34" charset="0"/>
              </a:rPr>
              <a:t>   ____________</a:t>
            </a:r>
            <a:endParaRPr lang="en-US" dirty="0">
              <a:latin typeface="Arial" pitchFamily="34" charset="0"/>
            </a:endParaRPr>
          </a:p>
        </p:txBody>
      </p:sp>
      <p:sp>
        <p:nvSpPr>
          <p:cNvPr id="6166" name="AutoShape 22"/>
          <p:cNvSpPr>
            <a:spLocks noChangeArrowheads="1"/>
          </p:cNvSpPr>
          <p:nvPr/>
        </p:nvSpPr>
        <p:spPr bwMode="auto">
          <a:xfrm rot="587789">
            <a:off x="7652123" y="983753"/>
            <a:ext cx="1833471" cy="1430383"/>
          </a:xfrm>
          <a:prstGeom prst="irregularSeal1">
            <a:avLst/>
          </a:prstGeom>
          <a:solidFill>
            <a:srgbClr val="FFFFFF"/>
          </a:solidFill>
          <a:ln w="25400">
            <a:solidFill>
              <a:srgbClr val="FF0000"/>
            </a:solid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en-US" sz="1100" dirty="0">
                <a:latin typeface="Calibri" pitchFamily="34" charset="0"/>
              </a:rPr>
              <a:t> </a:t>
            </a:r>
            <a:r>
              <a:rPr lang="en-US" sz="1200" b="1" dirty="0">
                <a:latin typeface="Calibri" pitchFamily="34" charset="0"/>
              </a:rPr>
              <a:t>SOCIAL SYSTEM FAILURE</a:t>
            </a:r>
            <a:endParaRPr lang="en-US" dirty="0">
              <a:latin typeface="Arial" pitchFamily="34" charset="0"/>
            </a:endParaRPr>
          </a:p>
        </p:txBody>
      </p:sp>
      <p:cxnSp>
        <p:nvCxnSpPr>
          <p:cNvPr id="6167" name="AutoShape 23"/>
          <p:cNvCxnSpPr>
            <a:cxnSpLocks noChangeShapeType="1"/>
          </p:cNvCxnSpPr>
          <p:nvPr/>
        </p:nvCxnSpPr>
        <p:spPr bwMode="auto">
          <a:xfrm flipH="1">
            <a:off x="7696200" y="1752601"/>
            <a:ext cx="419100" cy="493713"/>
          </a:xfrm>
          <a:prstGeom prst="straightConnector1">
            <a:avLst/>
          </a:prstGeom>
          <a:noFill/>
          <a:ln w="38100">
            <a:solidFill>
              <a:srgbClr val="FF0000"/>
            </a:solidFill>
            <a:round/>
            <a:headEnd/>
            <a:tailEnd type="stealth" w="med" len="med"/>
          </a:ln>
        </p:spPr>
      </p:cxnSp>
      <p:sp>
        <p:nvSpPr>
          <p:cNvPr id="6171" name="Text Box 27"/>
          <p:cNvSpPr txBox="1">
            <a:spLocks noChangeArrowheads="1"/>
          </p:cNvSpPr>
          <p:nvPr/>
        </p:nvSpPr>
        <p:spPr bwMode="auto">
          <a:xfrm>
            <a:off x="8816976" y="0"/>
            <a:ext cx="1851025" cy="1485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en-US" sz="1600" b="1" cap="small" dirty="0">
                <a:latin typeface="Calibri" pitchFamily="34" charset="0"/>
              </a:rPr>
              <a:t>survival strategy</a:t>
            </a:r>
          </a:p>
          <a:p>
            <a:pPr fontAlgn="base">
              <a:spcBef>
                <a:spcPct val="0"/>
              </a:spcBef>
              <a:spcAft>
                <a:spcPts val="1000"/>
              </a:spcAft>
              <a:buFont typeface="Symbol" pitchFamily="18" charset="2"/>
              <a:buChar char="·"/>
            </a:pPr>
            <a:r>
              <a:rPr lang="en-US" sz="1400" dirty="0">
                <a:latin typeface="Times New Roman" pitchFamily="18" charset="0"/>
              </a:rPr>
              <a:t>________                              </a:t>
            </a:r>
          </a:p>
          <a:p>
            <a:pPr fontAlgn="base">
              <a:spcBef>
                <a:spcPct val="0"/>
              </a:spcBef>
              <a:spcAft>
                <a:spcPts val="1000"/>
              </a:spcAft>
              <a:buFont typeface="Symbol" pitchFamily="18" charset="2"/>
              <a:buChar char="·"/>
            </a:pPr>
            <a:r>
              <a:rPr lang="en-US" sz="1400" dirty="0">
                <a:latin typeface="Times New Roman" pitchFamily="18" charset="0"/>
              </a:rPr>
              <a:t> ________                                                          </a:t>
            </a:r>
          </a:p>
          <a:p>
            <a:pPr fontAlgn="base">
              <a:spcBef>
                <a:spcPct val="0"/>
              </a:spcBef>
              <a:spcAft>
                <a:spcPts val="1000"/>
              </a:spcAft>
              <a:buFont typeface="Symbol" pitchFamily="18" charset="2"/>
              <a:buChar char="·"/>
            </a:pPr>
            <a:r>
              <a:rPr lang="en-US" sz="1400" dirty="0">
                <a:latin typeface="Times New Roman" pitchFamily="18" charset="0"/>
              </a:rPr>
              <a:t> ________                               </a:t>
            </a:r>
          </a:p>
          <a:p>
            <a:pPr fontAlgn="base">
              <a:spcBef>
                <a:spcPct val="0"/>
              </a:spcBef>
              <a:spcAft>
                <a:spcPct val="0"/>
              </a:spcAft>
            </a:pPr>
            <a:endParaRPr lang="en-US" dirty="0">
              <a:latin typeface="Arial" pitchFamily="34" charset="0"/>
            </a:endParaRPr>
          </a:p>
        </p:txBody>
      </p:sp>
      <p:sp>
        <p:nvSpPr>
          <p:cNvPr id="6172" name="Freeform 28"/>
          <p:cNvSpPr>
            <a:spLocks/>
          </p:cNvSpPr>
          <p:nvPr/>
        </p:nvSpPr>
        <p:spPr bwMode="auto">
          <a:xfrm rot="7059191">
            <a:off x="2688649" y="3203091"/>
            <a:ext cx="769937" cy="1547001"/>
          </a:xfrm>
          <a:custGeom>
            <a:avLst/>
            <a:gdLst/>
            <a:ahLst/>
            <a:cxnLst>
              <a:cxn ang="0">
                <a:pos x="540" y="1547"/>
              </a:cxn>
              <a:cxn ang="0">
                <a:pos x="1350" y="152"/>
              </a:cxn>
              <a:cxn ang="0">
                <a:pos x="0" y="632"/>
              </a:cxn>
            </a:cxnLst>
            <a:rect l="0" t="0" r="r" b="b"/>
            <a:pathLst>
              <a:path w="1440" h="1547">
                <a:moveTo>
                  <a:pt x="540" y="1547"/>
                </a:moveTo>
                <a:cubicBezTo>
                  <a:pt x="990" y="925"/>
                  <a:pt x="1440" y="304"/>
                  <a:pt x="1350" y="152"/>
                </a:cubicBezTo>
                <a:cubicBezTo>
                  <a:pt x="1260" y="0"/>
                  <a:pt x="225" y="540"/>
                  <a:pt x="0" y="632"/>
                </a:cubicBezTo>
              </a:path>
            </a:pathLst>
          </a:custGeom>
          <a:noFill/>
          <a:ln w="50800">
            <a:solidFill>
              <a:srgbClr val="92D05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6173" name="Freeform 29"/>
          <p:cNvSpPr>
            <a:spLocks/>
          </p:cNvSpPr>
          <p:nvPr/>
        </p:nvSpPr>
        <p:spPr bwMode="auto">
          <a:xfrm rot="17315916">
            <a:off x="2335342" y="829196"/>
            <a:ext cx="551496" cy="1465208"/>
          </a:xfrm>
          <a:custGeom>
            <a:avLst/>
            <a:gdLst/>
            <a:ahLst/>
            <a:cxnLst>
              <a:cxn ang="0">
                <a:pos x="540" y="1547"/>
              </a:cxn>
              <a:cxn ang="0">
                <a:pos x="1350" y="152"/>
              </a:cxn>
              <a:cxn ang="0">
                <a:pos x="0" y="632"/>
              </a:cxn>
            </a:cxnLst>
            <a:rect l="0" t="0" r="r" b="b"/>
            <a:pathLst>
              <a:path w="1440" h="1547">
                <a:moveTo>
                  <a:pt x="540" y="1547"/>
                </a:moveTo>
                <a:cubicBezTo>
                  <a:pt x="990" y="925"/>
                  <a:pt x="1440" y="304"/>
                  <a:pt x="1350" y="152"/>
                </a:cubicBezTo>
                <a:cubicBezTo>
                  <a:pt x="1260" y="0"/>
                  <a:pt x="225" y="540"/>
                  <a:pt x="0" y="632"/>
                </a:cubicBezTo>
              </a:path>
            </a:pathLst>
          </a:custGeom>
          <a:noFill/>
          <a:ln w="50800">
            <a:solidFill>
              <a:srgbClr val="92D05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40" name="Freeform 28"/>
          <p:cNvSpPr>
            <a:spLocks/>
          </p:cNvSpPr>
          <p:nvPr/>
        </p:nvSpPr>
        <p:spPr bwMode="auto">
          <a:xfrm rot="4590765">
            <a:off x="6552987" y="467055"/>
            <a:ext cx="769937" cy="1547001"/>
          </a:xfrm>
          <a:custGeom>
            <a:avLst/>
            <a:gdLst/>
            <a:ahLst/>
            <a:cxnLst>
              <a:cxn ang="0">
                <a:pos x="540" y="1547"/>
              </a:cxn>
              <a:cxn ang="0">
                <a:pos x="1350" y="152"/>
              </a:cxn>
              <a:cxn ang="0">
                <a:pos x="0" y="632"/>
              </a:cxn>
            </a:cxnLst>
            <a:rect l="0" t="0" r="r" b="b"/>
            <a:pathLst>
              <a:path w="1440" h="1547">
                <a:moveTo>
                  <a:pt x="540" y="1547"/>
                </a:moveTo>
                <a:cubicBezTo>
                  <a:pt x="990" y="925"/>
                  <a:pt x="1440" y="304"/>
                  <a:pt x="1350" y="152"/>
                </a:cubicBezTo>
                <a:cubicBezTo>
                  <a:pt x="1260" y="0"/>
                  <a:pt x="225" y="540"/>
                  <a:pt x="0" y="632"/>
                </a:cubicBezTo>
              </a:path>
            </a:pathLst>
          </a:custGeom>
          <a:noFill/>
          <a:ln w="50800">
            <a:solidFill>
              <a:srgbClr val="92D05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41" name="Freeform 29"/>
          <p:cNvSpPr>
            <a:spLocks/>
          </p:cNvSpPr>
          <p:nvPr/>
        </p:nvSpPr>
        <p:spPr bwMode="auto">
          <a:xfrm rot="2080463">
            <a:off x="9390378" y="78721"/>
            <a:ext cx="551496" cy="2913457"/>
          </a:xfrm>
          <a:custGeom>
            <a:avLst/>
            <a:gdLst/>
            <a:ahLst/>
            <a:cxnLst>
              <a:cxn ang="0">
                <a:pos x="540" y="1547"/>
              </a:cxn>
              <a:cxn ang="0">
                <a:pos x="1350" y="152"/>
              </a:cxn>
              <a:cxn ang="0">
                <a:pos x="0" y="632"/>
              </a:cxn>
            </a:cxnLst>
            <a:rect l="0" t="0" r="r" b="b"/>
            <a:pathLst>
              <a:path w="1440" h="1547">
                <a:moveTo>
                  <a:pt x="540" y="1547"/>
                </a:moveTo>
                <a:cubicBezTo>
                  <a:pt x="990" y="925"/>
                  <a:pt x="1440" y="304"/>
                  <a:pt x="1350" y="152"/>
                </a:cubicBezTo>
                <a:cubicBezTo>
                  <a:pt x="1260" y="0"/>
                  <a:pt x="225" y="540"/>
                  <a:pt x="0" y="632"/>
                </a:cubicBezTo>
              </a:path>
            </a:pathLst>
          </a:custGeom>
          <a:noFill/>
          <a:ln w="50800">
            <a:solidFill>
              <a:srgbClr val="92D050"/>
            </a:solidFill>
            <a:round/>
            <a:headEnd/>
            <a:tailEnd type="stealth" w="med" len="med"/>
          </a:ln>
        </p:spPr>
        <p:txBody>
          <a:bodyPr vert="horz" wrap="square" lIns="91440" tIns="45720" rIns="91440" bIns="45720" numCol="1" anchor="t" anchorCtr="0" compatLnSpc="1">
            <a:prstTxWarp prst="textNoShape">
              <a:avLst/>
            </a:prstTxWarp>
          </a:bodyPr>
          <a:lstStyle/>
          <a:p>
            <a:endParaRPr lang="en-US"/>
          </a:p>
        </p:txBody>
      </p:sp>
      <p:sp>
        <p:nvSpPr>
          <p:cNvPr id="6174" name="AutoShape 30"/>
          <p:cNvSpPr>
            <a:spLocks/>
          </p:cNvSpPr>
          <p:nvPr/>
        </p:nvSpPr>
        <p:spPr bwMode="auto">
          <a:xfrm>
            <a:off x="8153400" y="228600"/>
            <a:ext cx="685800" cy="762000"/>
          </a:xfrm>
          <a:prstGeom prst="leftBrace">
            <a:avLst>
              <a:gd name="adj1" fmla="val 14493"/>
              <a:gd name="adj2" fmla="val 50000"/>
            </a:avLst>
          </a:prstGeom>
          <a:noFill/>
          <a:ln w="50800">
            <a:solidFill>
              <a:srgbClr val="92D05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175" name="AutoShape 31"/>
          <p:cNvCxnSpPr>
            <a:cxnSpLocks noChangeShapeType="1"/>
          </p:cNvCxnSpPr>
          <p:nvPr/>
        </p:nvCxnSpPr>
        <p:spPr bwMode="auto">
          <a:xfrm flipH="1">
            <a:off x="7620000" y="609600"/>
            <a:ext cx="552450" cy="0"/>
          </a:xfrm>
          <a:prstGeom prst="straightConnector1">
            <a:avLst/>
          </a:prstGeom>
          <a:noFill/>
          <a:ln w="50800">
            <a:solidFill>
              <a:srgbClr val="92D050"/>
            </a:solidFill>
            <a:round/>
            <a:headEnd/>
            <a:tailEnd type="stealth" w="med" len="med"/>
          </a:ln>
        </p:spPr>
      </p:cxnSp>
      <p:sp>
        <p:nvSpPr>
          <p:cNvPr id="6178" name="AutoShape 34"/>
          <p:cNvSpPr>
            <a:spLocks/>
          </p:cNvSpPr>
          <p:nvPr/>
        </p:nvSpPr>
        <p:spPr bwMode="auto">
          <a:xfrm rot="-780916">
            <a:off x="4191276" y="423029"/>
            <a:ext cx="456651" cy="731228"/>
          </a:xfrm>
          <a:prstGeom prst="leftBrace">
            <a:avLst>
              <a:gd name="adj1" fmla="val 19545"/>
              <a:gd name="adj2" fmla="val 50000"/>
            </a:avLst>
          </a:prstGeom>
          <a:noFill/>
          <a:ln w="50800">
            <a:solidFill>
              <a:srgbClr val="92D05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50" name="Straight Connector 49"/>
          <p:cNvCxnSpPr/>
          <p:nvPr/>
        </p:nvCxnSpPr>
        <p:spPr>
          <a:xfrm flipH="1">
            <a:off x="2819400" y="838200"/>
            <a:ext cx="1371600" cy="838200"/>
          </a:xfrm>
          <a:prstGeom prst="line">
            <a:avLst/>
          </a:prstGeom>
          <a:ln w="50800">
            <a:solidFill>
              <a:srgbClr val="92D050"/>
            </a:solidFill>
            <a:tailEnd type="stealth"/>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2667000" y="6248400"/>
            <a:ext cx="6705600" cy="369332"/>
          </a:xfrm>
          <a:prstGeom prst="rect">
            <a:avLst/>
          </a:prstGeom>
          <a:noFill/>
        </p:spPr>
        <p:txBody>
          <a:bodyPr wrap="square" rtlCol="0">
            <a:spAutoFit/>
          </a:bodyPr>
          <a:lstStyle/>
          <a:p>
            <a:r>
              <a:rPr lang="en-US" b="1" cap="small" dirty="0"/>
              <a:t>                    personalized demoralization and harm prevention plan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BC7DFA2-0542-425E-B8F1-F46BC0C256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 y="1099595"/>
            <a:ext cx="2286000" cy="4615405"/>
          </a:xfrm>
          <a:prstGeom prst="rect">
            <a:avLst/>
          </a:prstGeom>
        </p:spPr>
      </p:pic>
      <p:pic>
        <p:nvPicPr>
          <p:cNvPr id="5" name="Picture 4">
            <a:extLst>
              <a:ext uri="{FF2B5EF4-FFF2-40B4-BE49-F238E27FC236}">
                <a16:creationId xmlns:a16="http://schemas.microsoft.com/office/drawing/2014/main" id="{6C76E66A-ED27-4100-8762-338F38744F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19160" y="1143000"/>
            <a:ext cx="3200400" cy="4572000"/>
          </a:xfrm>
          <a:prstGeom prst="rect">
            <a:avLst/>
          </a:prstGeom>
        </p:spPr>
      </p:pic>
      <p:sp>
        <p:nvSpPr>
          <p:cNvPr id="6" name="TextBox 5">
            <a:extLst>
              <a:ext uri="{FF2B5EF4-FFF2-40B4-BE49-F238E27FC236}">
                <a16:creationId xmlns:a16="http://schemas.microsoft.com/office/drawing/2014/main" id="{39A9E522-A541-4C8F-A804-DD741EB2C55A}"/>
              </a:ext>
            </a:extLst>
          </p:cNvPr>
          <p:cNvSpPr txBox="1"/>
          <p:nvPr/>
        </p:nvSpPr>
        <p:spPr>
          <a:xfrm>
            <a:off x="3463290" y="1099595"/>
            <a:ext cx="4812030" cy="1200329"/>
          </a:xfrm>
          <a:prstGeom prst="rect">
            <a:avLst/>
          </a:prstGeom>
          <a:noFill/>
        </p:spPr>
        <p:txBody>
          <a:bodyPr wrap="square" rtlCol="0">
            <a:spAutoFit/>
          </a:bodyPr>
          <a:lstStyle/>
          <a:p>
            <a:r>
              <a:rPr lang="en-US" sz="2400" dirty="0">
                <a:latin typeface="Freestyle Script" panose="030804020302050B0404" pitchFamily="66" charset="0"/>
              </a:rPr>
              <a:t>AESARA OF LUCANIA </a:t>
            </a:r>
          </a:p>
          <a:p>
            <a:r>
              <a:rPr lang="en-US" sz="2400" cap="all" dirty="0">
                <a:latin typeface="Freestyle Script" panose="030804020302050B0404" pitchFamily="66" charset="0"/>
              </a:rPr>
              <a:t>flourished sometime between </a:t>
            </a:r>
          </a:p>
          <a:p>
            <a:r>
              <a:rPr lang="en-US" sz="2400" cap="all" dirty="0">
                <a:latin typeface="Freestyle Script" panose="030804020302050B0404" pitchFamily="66" charset="0"/>
              </a:rPr>
              <a:t>Three hundred and one hundred </a:t>
            </a:r>
            <a:r>
              <a:rPr lang="en-US" sz="2400" cap="small" dirty="0">
                <a:latin typeface="Freestyle Script" panose="030804020302050B0404" pitchFamily="66" charset="0"/>
              </a:rPr>
              <a:t>BCE. </a:t>
            </a:r>
          </a:p>
        </p:txBody>
      </p:sp>
      <p:sp>
        <p:nvSpPr>
          <p:cNvPr id="8" name="TextBox 7">
            <a:extLst>
              <a:ext uri="{FF2B5EF4-FFF2-40B4-BE49-F238E27FC236}">
                <a16:creationId xmlns:a16="http://schemas.microsoft.com/office/drawing/2014/main" id="{6759A9D6-B3D0-4A4F-80BE-42A53335C52F}"/>
              </a:ext>
            </a:extLst>
          </p:cNvPr>
          <p:cNvSpPr txBox="1"/>
          <p:nvPr/>
        </p:nvSpPr>
        <p:spPr>
          <a:xfrm>
            <a:off x="9433560" y="6178731"/>
            <a:ext cx="2597331" cy="369332"/>
          </a:xfrm>
          <a:prstGeom prst="rect">
            <a:avLst/>
          </a:prstGeom>
          <a:noFill/>
        </p:spPr>
        <p:txBody>
          <a:bodyPr wrap="square" rtlCol="0">
            <a:spAutoFit/>
          </a:bodyPr>
          <a:lstStyle/>
          <a:p>
            <a:r>
              <a:rPr lang="en-US" cap="all" dirty="0">
                <a:latin typeface="+mj-lt"/>
              </a:rPr>
              <a:t>Waithe &amp; Harper,1987</a:t>
            </a:r>
            <a:endParaRPr lang="en-US" dirty="0">
              <a:latin typeface="+mj-lt"/>
            </a:endParaRPr>
          </a:p>
        </p:txBody>
      </p:sp>
      <p:sp>
        <p:nvSpPr>
          <p:cNvPr id="9" name="TextBox 8">
            <a:extLst>
              <a:ext uri="{FF2B5EF4-FFF2-40B4-BE49-F238E27FC236}">
                <a16:creationId xmlns:a16="http://schemas.microsoft.com/office/drawing/2014/main" id="{166557F7-C66A-4230-8944-28DF82EBB840}"/>
              </a:ext>
            </a:extLst>
          </p:cNvPr>
          <p:cNvSpPr txBox="1"/>
          <p:nvPr/>
        </p:nvSpPr>
        <p:spPr>
          <a:xfrm>
            <a:off x="472439" y="296562"/>
            <a:ext cx="3407583" cy="369332"/>
          </a:xfrm>
          <a:prstGeom prst="rect">
            <a:avLst/>
          </a:prstGeom>
          <a:noFill/>
        </p:spPr>
        <p:txBody>
          <a:bodyPr wrap="square" rtlCol="0">
            <a:spAutoFit/>
          </a:bodyPr>
          <a:lstStyle/>
          <a:p>
            <a:r>
              <a:rPr lang="en-US" dirty="0"/>
              <a:t>MORAL DOMAINS IN ANTIQUITY</a:t>
            </a:r>
          </a:p>
        </p:txBody>
      </p:sp>
    </p:spTree>
    <p:extLst>
      <p:ext uri="{BB962C8B-B14F-4D97-AF65-F5344CB8AC3E}">
        <p14:creationId xmlns:p14="http://schemas.microsoft.com/office/powerpoint/2010/main" val="12606532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BC7DFA2-0542-425E-B8F1-F46BC0C256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 y="1099595"/>
            <a:ext cx="2286000" cy="4615405"/>
          </a:xfrm>
          <a:prstGeom prst="rect">
            <a:avLst/>
          </a:prstGeom>
        </p:spPr>
      </p:pic>
      <p:pic>
        <p:nvPicPr>
          <p:cNvPr id="5" name="Picture 4">
            <a:extLst>
              <a:ext uri="{FF2B5EF4-FFF2-40B4-BE49-F238E27FC236}">
                <a16:creationId xmlns:a16="http://schemas.microsoft.com/office/drawing/2014/main" id="{6C76E66A-ED27-4100-8762-338F38744F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19160" y="1143000"/>
            <a:ext cx="3200400" cy="4572000"/>
          </a:xfrm>
          <a:prstGeom prst="rect">
            <a:avLst/>
          </a:prstGeom>
        </p:spPr>
      </p:pic>
      <p:sp>
        <p:nvSpPr>
          <p:cNvPr id="6" name="TextBox 5">
            <a:extLst>
              <a:ext uri="{FF2B5EF4-FFF2-40B4-BE49-F238E27FC236}">
                <a16:creationId xmlns:a16="http://schemas.microsoft.com/office/drawing/2014/main" id="{39A9E522-A541-4C8F-A804-DD741EB2C55A}"/>
              </a:ext>
            </a:extLst>
          </p:cNvPr>
          <p:cNvSpPr txBox="1"/>
          <p:nvPr/>
        </p:nvSpPr>
        <p:spPr>
          <a:xfrm>
            <a:off x="3463290" y="1099595"/>
            <a:ext cx="4812030" cy="1569660"/>
          </a:xfrm>
          <a:prstGeom prst="rect">
            <a:avLst/>
          </a:prstGeom>
          <a:noFill/>
        </p:spPr>
        <p:txBody>
          <a:bodyPr wrap="square" rtlCol="0">
            <a:spAutoFit/>
          </a:bodyPr>
          <a:lstStyle/>
          <a:p>
            <a:r>
              <a:rPr lang="en-US" sz="2400" cap="all" dirty="0">
                <a:latin typeface="Freestyle Script" panose="030804020302050B0404" pitchFamily="66" charset="0"/>
              </a:rPr>
              <a:t>In the fragment left to us of her </a:t>
            </a:r>
            <a:r>
              <a:rPr lang="en-US" sz="2400" i="1" cap="all" dirty="0">
                <a:latin typeface="Freestyle Script" panose="030804020302050B0404" pitchFamily="66" charset="0"/>
              </a:rPr>
              <a:t>Book </a:t>
            </a:r>
            <a:r>
              <a:rPr lang="en-US" sz="2400" b="1" i="1" cap="all" dirty="0">
                <a:latin typeface="Freestyle Script" panose="030804020302050B0404" pitchFamily="66" charset="0"/>
              </a:rPr>
              <a:t>on Human Nature</a:t>
            </a:r>
            <a:r>
              <a:rPr lang="en-US" sz="2400" cap="all" dirty="0">
                <a:latin typeface="Freestyle Script" panose="030804020302050B0404" pitchFamily="66" charset="0"/>
              </a:rPr>
              <a:t>, Aesara is said to present “… a familiar and intuitive natural law theory.”</a:t>
            </a:r>
          </a:p>
        </p:txBody>
      </p:sp>
      <p:sp>
        <p:nvSpPr>
          <p:cNvPr id="7" name="TextBox 6">
            <a:extLst>
              <a:ext uri="{FF2B5EF4-FFF2-40B4-BE49-F238E27FC236}">
                <a16:creationId xmlns:a16="http://schemas.microsoft.com/office/drawing/2014/main" id="{1D409E9B-A8EC-496B-AE55-CABC09554C04}"/>
              </a:ext>
            </a:extLst>
          </p:cNvPr>
          <p:cNvSpPr txBox="1"/>
          <p:nvPr/>
        </p:nvSpPr>
        <p:spPr>
          <a:xfrm>
            <a:off x="9433560" y="6178731"/>
            <a:ext cx="2597331" cy="923330"/>
          </a:xfrm>
          <a:prstGeom prst="rect">
            <a:avLst/>
          </a:prstGeom>
          <a:noFill/>
        </p:spPr>
        <p:txBody>
          <a:bodyPr wrap="square" rtlCol="0">
            <a:spAutoFit/>
          </a:bodyPr>
          <a:lstStyle/>
          <a:p>
            <a:r>
              <a:rPr lang="en-US" cap="all" dirty="0">
                <a:latin typeface="+mj-lt"/>
              </a:rPr>
              <a:t>Waithe &amp; Harper,1987</a:t>
            </a:r>
          </a:p>
          <a:p>
            <a:r>
              <a:rPr lang="en-US" dirty="0"/>
              <a:t>WP, 2019 </a:t>
            </a:r>
          </a:p>
          <a:p>
            <a:endParaRPr lang="en-US" dirty="0">
              <a:latin typeface="+mj-lt"/>
            </a:endParaRPr>
          </a:p>
        </p:txBody>
      </p:sp>
      <p:sp>
        <p:nvSpPr>
          <p:cNvPr id="9" name="TextBox 8">
            <a:extLst>
              <a:ext uri="{FF2B5EF4-FFF2-40B4-BE49-F238E27FC236}">
                <a16:creationId xmlns:a16="http://schemas.microsoft.com/office/drawing/2014/main" id="{3FF57B50-06A2-4992-A525-5CB532827815}"/>
              </a:ext>
            </a:extLst>
          </p:cNvPr>
          <p:cNvSpPr txBox="1"/>
          <p:nvPr/>
        </p:nvSpPr>
        <p:spPr>
          <a:xfrm>
            <a:off x="472439" y="296562"/>
            <a:ext cx="3407583" cy="369332"/>
          </a:xfrm>
          <a:prstGeom prst="rect">
            <a:avLst/>
          </a:prstGeom>
          <a:noFill/>
        </p:spPr>
        <p:txBody>
          <a:bodyPr wrap="square" rtlCol="0">
            <a:spAutoFit/>
          </a:bodyPr>
          <a:lstStyle/>
          <a:p>
            <a:r>
              <a:rPr lang="en-US" dirty="0"/>
              <a:t>MORAL DOMAINS IN ANTIQUITY</a:t>
            </a:r>
          </a:p>
        </p:txBody>
      </p:sp>
    </p:spTree>
    <p:extLst>
      <p:ext uri="{BB962C8B-B14F-4D97-AF65-F5344CB8AC3E}">
        <p14:creationId xmlns:p14="http://schemas.microsoft.com/office/powerpoint/2010/main" val="2213509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BC7DFA2-0542-425E-B8F1-F46BC0C256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 y="1099595"/>
            <a:ext cx="2286000" cy="4615405"/>
          </a:xfrm>
          <a:prstGeom prst="rect">
            <a:avLst/>
          </a:prstGeom>
        </p:spPr>
      </p:pic>
      <p:pic>
        <p:nvPicPr>
          <p:cNvPr id="5" name="Picture 4">
            <a:extLst>
              <a:ext uri="{FF2B5EF4-FFF2-40B4-BE49-F238E27FC236}">
                <a16:creationId xmlns:a16="http://schemas.microsoft.com/office/drawing/2014/main" id="{6C76E66A-ED27-4100-8762-338F38744F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19160" y="1143000"/>
            <a:ext cx="3200400" cy="4572000"/>
          </a:xfrm>
          <a:prstGeom prst="rect">
            <a:avLst/>
          </a:prstGeom>
        </p:spPr>
      </p:pic>
      <p:sp>
        <p:nvSpPr>
          <p:cNvPr id="6" name="TextBox 5">
            <a:extLst>
              <a:ext uri="{FF2B5EF4-FFF2-40B4-BE49-F238E27FC236}">
                <a16:creationId xmlns:a16="http://schemas.microsoft.com/office/drawing/2014/main" id="{39A9E522-A541-4C8F-A804-DD741EB2C55A}"/>
              </a:ext>
            </a:extLst>
          </p:cNvPr>
          <p:cNvSpPr txBox="1"/>
          <p:nvPr/>
        </p:nvSpPr>
        <p:spPr>
          <a:xfrm>
            <a:off x="3463290" y="1099595"/>
            <a:ext cx="4812030" cy="830997"/>
          </a:xfrm>
          <a:prstGeom prst="rect">
            <a:avLst/>
          </a:prstGeom>
          <a:noFill/>
        </p:spPr>
        <p:txBody>
          <a:bodyPr wrap="square" rtlCol="0">
            <a:spAutoFit/>
          </a:bodyPr>
          <a:lstStyle/>
          <a:p>
            <a:r>
              <a:rPr lang="en-US" sz="2400" cap="all" dirty="0">
                <a:solidFill>
                  <a:srgbClr val="FFC000"/>
                </a:solidFill>
                <a:latin typeface="Freestyle Script" panose="030804020302050B0404" pitchFamily="66" charset="0"/>
              </a:rPr>
              <a:t> </a:t>
            </a:r>
            <a:r>
              <a:rPr lang="en-US" sz="2400" cap="all" dirty="0">
                <a:latin typeface="Freestyle Script" panose="030804020302050B0404" pitchFamily="66" charset="0"/>
              </a:rPr>
              <a:t>Aesara distinguishes but connects three aspects of moral philosophy: </a:t>
            </a:r>
          </a:p>
        </p:txBody>
      </p:sp>
      <p:sp>
        <p:nvSpPr>
          <p:cNvPr id="7" name="TextBox 6">
            <a:extLst>
              <a:ext uri="{FF2B5EF4-FFF2-40B4-BE49-F238E27FC236}">
                <a16:creationId xmlns:a16="http://schemas.microsoft.com/office/drawing/2014/main" id="{C98C988C-7D29-478B-BC57-F776C0A4CAF5}"/>
              </a:ext>
            </a:extLst>
          </p:cNvPr>
          <p:cNvSpPr txBox="1"/>
          <p:nvPr/>
        </p:nvSpPr>
        <p:spPr>
          <a:xfrm>
            <a:off x="9433560" y="6178731"/>
            <a:ext cx="2597331" cy="369332"/>
          </a:xfrm>
          <a:prstGeom prst="rect">
            <a:avLst/>
          </a:prstGeom>
          <a:noFill/>
        </p:spPr>
        <p:txBody>
          <a:bodyPr wrap="square" rtlCol="0">
            <a:spAutoFit/>
          </a:bodyPr>
          <a:lstStyle/>
          <a:p>
            <a:r>
              <a:rPr lang="en-US" cap="all" dirty="0">
                <a:latin typeface="+mj-lt"/>
              </a:rPr>
              <a:t>Waithe &amp; Harper,1987</a:t>
            </a:r>
            <a:endParaRPr lang="en-US" dirty="0">
              <a:latin typeface="+mj-lt"/>
            </a:endParaRPr>
          </a:p>
        </p:txBody>
      </p:sp>
      <p:sp>
        <p:nvSpPr>
          <p:cNvPr id="11" name="TextBox 10">
            <a:extLst>
              <a:ext uri="{FF2B5EF4-FFF2-40B4-BE49-F238E27FC236}">
                <a16:creationId xmlns:a16="http://schemas.microsoft.com/office/drawing/2014/main" id="{B528A3FD-1BEF-4994-BC2E-5BF945A00ADC}"/>
              </a:ext>
            </a:extLst>
          </p:cNvPr>
          <p:cNvSpPr txBox="1"/>
          <p:nvPr/>
        </p:nvSpPr>
        <p:spPr>
          <a:xfrm>
            <a:off x="472439" y="296562"/>
            <a:ext cx="3407583" cy="369332"/>
          </a:xfrm>
          <a:prstGeom prst="rect">
            <a:avLst/>
          </a:prstGeom>
          <a:noFill/>
        </p:spPr>
        <p:txBody>
          <a:bodyPr wrap="square" rtlCol="0">
            <a:spAutoFit/>
          </a:bodyPr>
          <a:lstStyle/>
          <a:p>
            <a:r>
              <a:rPr lang="en-US" dirty="0"/>
              <a:t>MORAL DOMAINS IN ANTIQUITY</a:t>
            </a:r>
          </a:p>
        </p:txBody>
      </p:sp>
    </p:spTree>
    <p:extLst>
      <p:ext uri="{BB962C8B-B14F-4D97-AF65-F5344CB8AC3E}">
        <p14:creationId xmlns:p14="http://schemas.microsoft.com/office/powerpoint/2010/main" val="1177359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9A127D4-A4B7-4A3E-BDD5-4BB0126150D0}"/>
              </a:ext>
            </a:extLst>
          </p:cNvPr>
          <p:cNvSpPr txBox="1"/>
          <p:nvPr/>
        </p:nvSpPr>
        <p:spPr>
          <a:xfrm>
            <a:off x="1619794" y="222069"/>
            <a:ext cx="8948057" cy="6186309"/>
          </a:xfrm>
          <a:prstGeom prst="rect">
            <a:avLst/>
          </a:prstGeom>
          <a:noFill/>
        </p:spPr>
        <p:txBody>
          <a:bodyPr wrap="square">
            <a:spAutoFit/>
          </a:bodyPr>
          <a:lstStyle/>
          <a:p>
            <a:pPr marL="0" marR="0">
              <a:spcBef>
                <a:spcPts val="0"/>
              </a:spcBef>
              <a:spcAft>
                <a:spcPts val="0"/>
              </a:spcAft>
            </a:pPr>
            <a:r>
              <a:rPr lang="en-US" sz="1200" b="1" cap="all" dirty="0">
                <a:effectLst/>
                <a:latin typeface="Times New Roman" panose="02020603050405020304" pitchFamily="18" charset="0"/>
                <a:ea typeface="Times New Roman" panose="02020603050405020304" pitchFamily="18" charset="0"/>
              </a:rPr>
              <a:t>		The Conscience-IN-Adversity Data  Collection </a:t>
            </a:r>
            <a:endParaRPr lang="en-US" sz="1200" dirty="0">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b="1" cap="all" dirty="0">
                <a:effectLst/>
                <a:latin typeface="Times New Roman" panose="02020603050405020304" pitchFamily="18" charset="0"/>
                <a:ea typeface="Times New Roman" panose="02020603050405020304" pitchFamily="18" charset="0"/>
              </a:rPr>
              <a:t> 		       For The further Study of moral injury</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b="1" cap="all" dirty="0">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Curator: Matthew Galvin</a:t>
            </a:r>
            <a:r>
              <a:rPr lang="en-US" sz="1200" baseline="30000" dirty="0">
                <a:effectLst/>
                <a:latin typeface="Times New Roman" panose="02020603050405020304" pitchFamily="18" charset="0"/>
                <a:ea typeface="Times New Roman" panose="02020603050405020304" pitchFamily="18" charset="0"/>
              </a:rPr>
              <a:t>1*</a:t>
            </a: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cap="all" dirty="0">
                <a:effectLst/>
                <a:latin typeface="Times New Roman" panose="02020603050405020304" pitchFamily="18" charset="0"/>
                <a:ea typeface="Times New Roman" panose="02020603050405020304" pitchFamily="18" charset="0"/>
              </a:rPr>
              <a:t>		        Indiana University Conscience Project</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cap="all" dirty="0">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Director: Margaret Gaffney</a:t>
            </a:r>
            <a:r>
              <a:rPr lang="en-US" sz="1200" baseline="30000" dirty="0">
                <a:effectLst/>
                <a:latin typeface="Times New Roman" panose="02020603050405020304" pitchFamily="18" charset="0"/>
                <a:ea typeface="Times New Roman" panose="02020603050405020304" pitchFamily="18" charset="0"/>
              </a:rPr>
              <a:t>2**</a:t>
            </a: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r>
              <a:rPr lang="en-US" sz="1200" cap="small" dirty="0">
                <a:effectLst/>
                <a:latin typeface="Times New Roman" panose="02020603050405020304" pitchFamily="18" charset="0"/>
                <a:ea typeface="Times New Roman" panose="02020603050405020304" pitchFamily="18" charset="0"/>
              </a:rPr>
              <a:t>contributing </a:t>
            </a:r>
            <a:r>
              <a:rPr lang="en-US" sz="1200" cap="small">
                <a:effectLst/>
                <a:latin typeface="Times New Roman" panose="02020603050405020304" pitchFamily="18" charset="0"/>
                <a:ea typeface="Times New Roman" panose="02020603050405020304" pitchFamily="18" charset="0"/>
              </a:rPr>
              <a:t>expert Consultation </a:t>
            </a:r>
            <a:r>
              <a:rPr lang="en-US" sz="1200" cap="small" dirty="0">
                <a:effectLst/>
                <a:latin typeface="Times New Roman" panose="02020603050405020304" pitchFamily="18" charset="0"/>
                <a:ea typeface="Times New Roman" panose="02020603050405020304" pitchFamily="18" charset="0"/>
              </a:rPr>
              <a:t>and/or commentary: </a:t>
            </a:r>
            <a:r>
              <a:rPr lang="en-US" sz="1200" dirty="0">
                <a:effectLst/>
                <a:latin typeface="Times New Roman" panose="02020603050405020304" pitchFamily="18" charset="0"/>
                <a:ea typeface="Times New Roman" panose="02020603050405020304" pitchFamily="18" charset="0"/>
              </a:rPr>
              <a:t>Barbara Stilwell</a:t>
            </a:r>
            <a:r>
              <a:rPr lang="en-US" sz="1200" baseline="30000" dirty="0">
                <a:effectLst/>
                <a:latin typeface="Times New Roman" panose="02020603050405020304" pitchFamily="18" charset="0"/>
                <a:ea typeface="Times New Roman" panose="02020603050405020304" pitchFamily="18" charset="0"/>
              </a:rPr>
              <a:t>3</a:t>
            </a:r>
            <a:r>
              <a:rPr lang="en-US" sz="1200" dirty="0">
                <a:effectLst/>
                <a:latin typeface="Times New Roman" panose="02020603050405020304" pitchFamily="18" charset="0"/>
                <a:ea typeface="Times New Roman" panose="02020603050405020304" pitchFamily="18" charset="0"/>
              </a:rPr>
              <a:t>, Theodore Petti</a:t>
            </a:r>
            <a:r>
              <a:rPr lang="en-US" sz="1200" baseline="30000" dirty="0">
                <a:effectLst/>
                <a:latin typeface="Times New Roman" panose="02020603050405020304" pitchFamily="18" charset="0"/>
                <a:ea typeface="Times New Roman" panose="02020603050405020304" pitchFamily="18" charset="0"/>
              </a:rPr>
              <a:t>4</a:t>
            </a:r>
            <a:r>
              <a:rPr lang="en-US" sz="1200" dirty="0">
                <a:effectLst/>
                <a:latin typeface="Times New Roman" panose="02020603050405020304" pitchFamily="18" charset="0"/>
                <a:ea typeface="Times New Roman" panose="02020603050405020304" pitchFamily="18" charset="0"/>
              </a:rPr>
              <a:t>, Leslie Hulvershorn</a:t>
            </a:r>
            <a:r>
              <a:rPr lang="en-US" sz="1200" baseline="30000" dirty="0">
                <a:effectLst/>
                <a:latin typeface="Times New Roman" panose="02020603050405020304" pitchFamily="18" charset="0"/>
                <a:ea typeface="Times New Roman" panose="02020603050405020304" pitchFamily="18" charset="0"/>
              </a:rPr>
              <a:t>5</a:t>
            </a: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cap="small" dirty="0">
                <a:effectLst/>
                <a:latin typeface="Times New Roman" panose="02020603050405020304" pitchFamily="18" charset="0"/>
                <a:ea typeface="Times New Roman" panose="02020603050405020304" pitchFamily="18" charset="0"/>
              </a:rPr>
              <a:t>contributing models for case formulation: </a:t>
            </a:r>
            <a:r>
              <a:rPr lang="en-US" sz="1200" dirty="0">
                <a:effectLst/>
                <a:latin typeface="Times New Roman" panose="02020603050405020304" pitchFamily="18" charset="0"/>
                <a:ea typeface="Times New Roman" panose="02020603050405020304" pitchFamily="18" charset="0"/>
              </a:rPr>
              <a:t>Matthew Galvin</a:t>
            </a:r>
            <a:r>
              <a:rPr lang="en-US" sz="1200" baseline="30000" dirty="0">
                <a:effectLst/>
                <a:latin typeface="Times New Roman" panose="02020603050405020304" pitchFamily="18" charset="0"/>
                <a:ea typeface="Times New Roman" panose="02020603050405020304" pitchFamily="18" charset="0"/>
              </a:rPr>
              <a:t>1</a:t>
            </a:r>
            <a:r>
              <a:rPr lang="en-US" sz="1200" dirty="0">
                <a:effectLst/>
                <a:latin typeface="Times New Roman" panose="02020603050405020304" pitchFamily="18" charset="0"/>
                <a:ea typeface="Times New Roman" panose="02020603050405020304" pitchFamily="18" charset="0"/>
              </a:rPr>
              <a:t>, Margaret Gaffney</a:t>
            </a:r>
            <a:r>
              <a:rPr lang="en-US" sz="1200" baseline="30000" dirty="0">
                <a:effectLst/>
                <a:latin typeface="Times New Roman" panose="02020603050405020304" pitchFamily="18" charset="0"/>
                <a:ea typeface="Times New Roman" panose="02020603050405020304" pitchFamily="18" charset="0"/>
              </a:rPr>
              <a:t>2</a:t>
            </a:r>
            <a:r>
              <a:rPr lang="en-US" sz="1200" dirty="0">
                <a:effectLst/>
                <a:latin typeface="Times New Roman" panose="02020603050405020304" pitchFamily="18" charset="0"/>
                <a:ea typeface="Times New Roman" panose="02020603050405020304" pitchFamily="18" charset="0"/>
              </a:rPr>
              <a:t>, Mary Lou Gramelspacher</a:t>
            </a:r>
            <a:r>
              <a:rPr lang="en-US" sz="1200" baseline="30000" dirty="0">
                <a:effectLst/>
                <a:latin typeface="Times New Roman" panose="02020603050405020304" pitchFamily="18" charset="0"/>
                <a:ea typeface="Times New Roman" panose="02020603050405020304" pitchFamily="18" charset="0"/>
              </a:rPr>
              <a:t>6</a:t>
            </a: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endParaRPr lang="en-US" sz="1200" dirty="0">
              <a:latin typeface="Times New Roman" panose="02020603050405020304" pitchFamily="18" charset="0"/>
              <a:ea typeface="Times New Roman" panose="02020603050405020304" pitchFamily="18" charset="0"/>
            </a:endParaRPr>
          </a:p>
          <a:p>
            <a:r>
              <a:rPr lang="en-US" sz="1200" cap="small" dirty="0">
                <a:latin typeface="Times New Roman" panose="02020603050405020304" pitchFamily="18" charset="0"/>
                <a:ea typeface="Times New Roman" panose="02020603050405020304" pitchFamily="18" charset="0"/>
              </a:rPr>
              <a:t>c</a:t>
            </a:r>
            <a:r>
              <a:rPr lang="en-US" sz="1200" cap="small" dirty="0">
                <a:effectLst/>
                <a:latin typeface="Times New Roman" panose="02020603050405020304" pitchFamily="18" charset="0"/>
                <a:ea typeface="Times New Roman" panose="02020603050405020304" pitchFamily="18" charset="0"/>
              </a:rPr>
              <a:t>onscience </a:t>
            </a:r>
            <a:r>
              <a:rPr lang="en-US" sz="1200" cap="small" dirty="0">
                <a:latin typeface="Times New Roman" panose="02020603050405020304" pitchFamily="18" charset="0"/>
                <a:ea typeface="Times New Roman" panose="02020603050405020304" pitchFamily="18" charset="0"/>
              </a:rPr>
              <a:t>w</a:t>
            </a:r>
            <a:r>
              <a:rPr lang="en-US" sz="1200" cap="small" dirty="0">
                <a:effectLst/>
                <a:latin typeface="Times New Roman" panose="02020603050405020304" pitchFamily="18" charset="0"/>
                <a:ea typeface="Times New Roman" panose="02020603050405020304" pitchFamily="18" charset="0"/>
              </a:rPr>
              <a:t>orks webmaster: </a:t>
            </a:r>
            <a:r>
              <a:rPr lang="en-US" sz="1200" dirty="0">
                <a:effectLst/>
                <a:latin typeface="Times New Roman" panose="02020603050405020304" pitchFamily="18" charset="0"/>
                <a:ea typeface="Times New Roman" panose="02020603050405020304" pitchFamily="18" charset="0"/>
              </a:rPr>
              <a:t>Jere Odell</a:t>
            </a:r>
            <a:r>
              <a:rPr lang="en-US" sz="1200" baseline="30000" dirty="0">
                <a:effectLst/>
                <a:latin typeface="Times New Roman" panose="02020603050405020304" pitchFamily="18" charset="0"/>
                <a:ea typeface="Times New Roman" panose="02020603050405020304" pitchFamily="18" charset="0"/>
              </a:rPr>
              <a:t>7</a:t>
            </a: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i="1" baseline="30000" dirty="0">
                <a:effectLst/>
                <a:latin typeface="Times New Roman" panose="02020603050405020304" pitchFamily="18" charset="0"/>
                <a:ea typeface="Times New Roman" panose="02020603050405020304" pitchFamily="18" charset="0"/>
              </a:rPr>
              <a:t>1</a:t>
            </a:r>
            <a:r>
              <a:rPr lang="en-US" sz="1200" i="1" dirty="0">
                <a:effectLst/>
                <a:latin typeface="Times New Roman" panose="02020603050405020304" pitchFamily="18" charset="0"/>
                <a:ea typeface="Times New Roman" panose="02020603050405020304" pitchFamily="18" charset="0"/>
              </a:rPr>
              <a:t>Clinical Associate Professor, voluntary faculty Indiana University School of Medicine Department of Psychiatry;</a:t>
            </a:r>
            <a:r>
              <a:rPr lang="en-US" sz="1200" dirty="0">
                <a:effectLst/>
                <a:latin typeface="Times New Roman" panose="02020603050405020304" pitchFamily="18" charset="0"/>
                <a:ea typeface="Times New Roman" panose="02020603050405020304" pitchFamily="18" charset="0"/>
              </a:rPr>
              <a:t> </a:t>
            </a:r>
            <a:r>
              <a:rPr lang="en-US" sz="1200" i="1" baseline="30000" dirty="0">
                <a:effectLst/>
                <a:latin typeface="Times New Roman" panose="02020603050405020304" pitchFamily="18" charset="0"/>
                <a:ea typeface="Times New Roman" panose="02020603050405020304" pitchFamily="18" charset="0"/>
              </a:rPr>
              <a:t>2</a:t>
            </a:r>
            <a:r>
              <a:rPr lang="en-US" sz="1200" i="1" dirty="0">
                <a:effectLst/>
                <a:latin typeface="Times New Roman" panose="02020603050405020304" pitchFamily="18" charset="0"/>
                <a:ea typeface="Times New Roman" panose="02020603050405020304" pitchFamily="18" charset="0"/>
              </a:rPr>
              <a:t>Clinical Associate Professor</a:t>
            </a:r>
            <a:r>
              <a:rPr lang="en-US" sz="1200" dirty="0">
                <a:effectLst/>
                <a:latin typeface="Times New Roman" panose="02020603050405020304" pitchFamily="18" charset="0"/>
                <a:ea typeface="Times New Roman" panose="02020603050405020304" pitchFamily="18" charset="0"/>
              </a:rPr>
              <a:t>, Emerita</a:t>
            </a:r>
            <a:r>
              <a:rPr lang="en-US" sz="1200" i="1" dirty="0">
                <a:effectLst/>
                <a:latin typeface="Times New Roman" panose="02020603050405020304" pitchFamily="18" charset="0"/>
                <a:ea typeface="Times New Roman" panose="02020603050405020304" pitchFamily="18" charset="0"/>
              </a:rPr>
              <a:t> Indiana University School of Medicine Center for Bioethics; </a:t>
            </a:r>
            <a:r>
              <a:rPr lang="en-US" sz="1200" i="1" baseline="30000" dirty="0">
                <a:effectLst/>
                <a:latin typeface="Times New Roman" panose="02020603050405020304" pitchFamily="18" charset="0"/>
                <a:ea typeface="Times New Roman" panose="02020603050405020304" pitchFamily="18" charset="0"/>
              </a:rPr>
              <a:t>3</a:t>
            </a:r>
            <a:r>
              <a:rPr lang="en-US" sz="1200" i="1" dirty="0">
                <a:effectLst/>
                <a:latin typeface="Times New Roman" panose="02020603050405020304" pitchFamily="18" charset="0"/>
                <a:ea typeface="Times New Roman" panose="02020603050405020304" pitchFamily="18" charset="0"/>
              </a:rPr>
              <a:t>Clinical Associate Professor, </a:t>
            </a:r>
            <a:r>
              <a:rPr lang="en-US" sz="1200" dirty="0">
                <a:effectLst/>
                <a:latin typeface="Times New Roman" panose="02020603050405020304" pitchFamily="18" charset="0"/>
                <a:ea typeface="Times New Roman" panose="02020603050405020304" pitchFamily="18" charset="0"/>
              </a:rPr>
              <a:t>Emerita </a:t>
            </a:r>
            <a:r>
              <a:rPr lang="en-US" sz="1200" i="1" dirty="0">
                <a:effectLst/>
                <a:latin typeface="Times New Roman" panose="02020603050405020304" pitchFamily="18" charset="0"/>
                <a:ea typeface="Times New Roman" panose="02020603050405020304" pitchFamily="18" charset="0"/>
              </a:rPr>
              <a:t>Indiana University School of Medicine Department of Psychiatry; </a:t>
            </a:r>
            <a:r>
              <a:rPr lang="en-US" sz="1200" i="1" baseline="30000" dirty="0">
                <a:effectLst/>
                <a:latin typeface="Times New Roman" panose="02020603050405020304" pitchFamily="18" charset="0"/>
                <a:ea typeface="Times New Roman" panose="02020603050405020304" pitchFamily="18" charset="0"/>
              </a:rPr>
              <a:t>4</a:t>
            </a:r>
            <a:r>
              <a:rPr lang="en-US" sz="1200" i="1" dirty="0">
                <a:effectLst/>
                <a:latin typeface="Times New Roman" panose="02020603050405020304" pitchFamily="18" charset="0"/>
                <a:ea typeface="Times New Roman" panose="02020603050405020304" pitchFamily="18" charset="0"/>
              </a:rPr>
              <a:t>Professor, Rutgers Robert Wood </a:t>
            </a:r>
            <a:r>
              <a:rPr lang="en-US" sz="1200" i="1" dirty="0">
                <a:latin typeface="Times New Roman" panose="02020603050405020304" pitchFamily="18" charset="0"/>
                <a:ea typeface="Times New Roman" panose="02020603050405020304" pitchFamily="18" charset="0"/>
              </a:rPr>
              <a:t>J</a:t>
            </a:r>
            <a:r>
              <a:rPr lang="en-US" sz="1200" i="1" dirty="0">
                <a:effectLst/>
                <a:latin typeface="Times New Roman" panose="02020603050405020304" pitchFamily="18" charset="0"/>
                <a:ea typeface="Times New Roman" panose="02020603050405020304" pitchFamily="18" charset="0"/>
              </a:rPr>
              <a:t>ohnson </a:t>
            </a:r>
            <a:r>
              <a:rPr lang="en-US" sz="1200" i="1" dirty="0">
                <a:latin typeface="Times New Roman" panose="02020603050405020304" pitchFamily="18" charset="0"/>
                <a:ea typeface="Times New Roman" panose="02020603050405020304" pitchFamily="18" charset="0"/>
              </a:rPr>
              <a:t>S</a:t>
            </a:r>
            <a:r>
              <a:rPr lang="en-US" sz="1200" i="1" dirty="0">
                <a:effectLst/>
                <a:latin typeface="Times New Roman" panose="02020603050405020304" pitchFamily="18" charset="0"/>
                <a:ea typeface="Times New Roman" panose="02020603050405020304" pitchFamily="18" charset="0"/>
              </a:rPr>
              <a:t>chool of Medicine Division of Child Adolescent Psychiatry; </a:t>
            </a:r>
            <a:r>
              <a:rPr lang="en-US" sz="1200" i="1" baseline="30000" dirty="0">
                <a:effectLst/>
                <a:latin typeface="Times New Roman" panose="02020603050405020304" pitchFamily="18" charset="0"/>
                <a:ea typeface="Times New Roman" panose="02020603050405020304" pitchFamily="18" charset="0"/>
              </a:rPr>
              <a:t>5</a:t>
            </a:r>
            <a:r>
              <a:rPr lang="en-US" sz="1200" i="1" dirty="0">
                <a:latin typeface="Times New Roman" panose="02020603050405020304" pitchFamily="18" charset="0"/>
                <a:ea typeface="Times New Roman" panose="02020603050405020304" pitchFamily="18" charset="0"/>
              </a:rPr>
              <a:t>A</a:t>
            </a:r>
            <a:r>
              <a:rPr lang="en-US" sz="1200" i="1" dirty="0">
                <a:effectLst/>
                <a:latin typeface="Times New Roman" panose="02020603050405020304" pitchFamily="18" charset="0"/>
                <a:ea typeface="Times New Roman" panose="02020603050405020304" pitchFamily="18" charset="0"/>
              </a:rPr>
              <a:t>ssociate</a:t>
            </a:r>
            <a:r>
              <a:rPr lang="en-US" sz="1200" i="1" baseline="30000" dirty="0">
                <a:effectLst/>
                <a:latin typeface="Times New Roman" panose="02020603050405020304" pitchFamily="18" charset="0"/>
                <a:ea typeface="Times New Roman" panose="02020603050405020304" pitchFamily="18" charset="0"/>
              </a:rPr>
              <a:t> </a:t>
            </a:r>
            <a:r>
              <a:rPr lang="en-US" sz="1200" i="1" dirty="0">
                <a:effectLst/>
                <a:latin typeface="Times New Roman" panose="02020603050405020304" pitchFamily="18" charset="0"/>
                <a:ea typeface="Times New Roman" panose="02020603050405020304" pitchFamily="18" charset="0"/>
              </a:rPr>
              <a:t>Professor, Indiana University Department of Psychiatry, Division Child Adolescent Psychiatry </a:t>
            </a:r>
            <a:r>
              <a:rPr lang="en-US" sz="1200" i="1" baseline="30000" dirty="0">
                <a:effectLst/>
                <a:latin typeface="Times New Roman" panose="02020603050405020304" pitchFamily="18" charset="0"/>
                <a:ea typeface="Times New Roman" panose="02020603050405020304" pitchFamily="18" charset="0"/>
              </a:rPr>
              <a:t>6 </a:t>
            </a:r>
            <a:r>
              <a:rPr lang="en-US" sz="1200" i="1" dirty="0">
                <a:effectLst/>
                <a:latin typeface="Times New Roman" panose="02020603050405020304" pitchFamily="18" charset="0"/>
                <a:ea typeface="Times New Roman" panose="02020603050405020304" pitchFamily="18" charset="0"/>
              </a:rPr>
              <a:t>; </a:t>
            </a:r>
            <a:r>
              <a:rPr lang="en-US" sz="1200" i="1" baseline="30000" dirty="0">
                <a:effectLst/>
                <a:latin typeface="Times New Roman" panose="02020603050405020304" pitchFamily="18" charset="0"/>
                <a:ea typeface="Times New Roman" panose="02020603050405020304" pitchFamily="18" charset="0"/>
              </a:rPr>
              <a:t>7 </a:t>
            </a:r>
            <a:r>
              <a:rPr lang="en-US" sz="1200" i="1" dirty="0">
                <a:effectLst/>
                <a:latin typeface="Times New Roman" panose="02020603050405020304" pitchFamily="18" charset="0"/>
                <a:ea typeface="Times New Roman" panose="02020603050405020304" pitchFamily="18" charset="0"/>
              </a:rPr>
              <a:t>Scholarly Communication </a:t>
            </a:r>
            <a:r>
              <a:rPr lang="en-US" sz="1200" i="1" dirty="0">
                <a:latin typeface="Times New Roman" panose="02020603050405020304" pitchFamily="18" charset="0"/>
                <a:ea typeface="Times New Roman" panose="02020603050405020304" pitchFamily="18" charset="0"/>
              </a:rPr>
              <a:t>L</a:t>
            </a:r>
            <a:r>
              <a:rPr lang="en-US" sz="1200" i="1" dirty="0">
                <a:effectLst/>
                <a:latin typeface="Times New Roman" panose="02020603050405020304" pitchFamily="18" charset="0"/>
                <a:ea typeface="Times New Roman" panose="02020603050405020304" pitchFamily="18" charset="0"/>
              </a:rPr>
              <a:t>ibrarian, Indiana University-Purdue University Indianapolis Library Center for Digital Scholarship   </a:t>
            </a:r>
          </a:p>
          <a:p>
            <a:pPr marL="0" marR="0">
              <a:spcBef>
                <a:spcPts val="0"/>
              </a:spcBef>
              <a:spcAft>
                <a:spcPts val="0"/>
              </a:spcAft>
            </a:pPr>
            <a:endParaRPr lang="en-US" sz="1200" i="1" dirty="0">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b="1" cap="small" dirty="0">
                <a:latin typeface="Times New Roman" panose="02020603050405020304" pitchFamily="18" charset="0"/>
                <a:ea typeface="Times New Roman" panose="02020603050405020304" pitchFamily="18" charset="0"/>
              </a:rPr>
              <a:t>c</a:t>
            </a:r>
            <a:r>
              <a:rPr lang="en-US" sz="1200" b="1" cap="small" dirty="0">
                <a:effectLst/>
                <a:latin typeface="Times New Roman" panose="02020603050405020304" pitchFamily="18" charset="0"/>
                <a:ea typeface="Times New Roman" panose="02020603050405020304" pitchFamily="18" charset="0"/>
              </a:rPr>
              <a:t>onscience </a:t>
            </a:r>
            <a:r>
              <a:rPr lang="en-US" sz="1200" b="1" cap="small" dirty="0">
                <a:latin typeface="Times New Roman" panose="02020603050405020304" pitchFamily="18" charset="0"/>
                <a:ea typeface="Times New Roman" panose="02020603050405020304" pitchFamily="18" charset="0"/>
              </a:rPr>
              <a:t>w</a:t>
            </a:r>
            <a:r>
              <a:rPr lang="en-US" sz="1200" b="1" cap="small" dirty="0">
                <a:effectLst/>
                <a:latin typeface="Times New Roman" panose="02020603050405020304" pitchFamily="18" charset="0"/>
                <a:ea typeface="Times New Roman" panose="02020603050405020304" pitchFamily="18" charset="0"/>
              </a:rPr>
              <a:t>orks: </a:t>
            </a:r>
            <a:r>
              <a:rPr lang="en-US" sz="1200" dirty="0">
                <a:effectLst/>
                <a:ea typeface="Times New Roman" panose="02020603050405020304" pitchFamily="18" charset="0"/>
                <a:hlinkClick r:id="rId3"/>
              </a:rPr>
              <a:t>https://conscienceworks.iu.edu/</a:t>
            </a:r>
            <a:r>
              <a:rPr lang="en-US" sz="1200" dirty="0">
                <a:effectLst/>
                <a:ea typeface="Times New Roman" panose="02020603050405020304" pitchFamily="18" charset="0"/>
              </a:rPr>
              <a:t> </a:t>
            </a:r>
          </a:p>
          <a:p>
            <a:pPr marL="0" marR="0">
              <a:spcBef>
                <a:spcPts val="0"/>
              </a:spcBef>
              <a:spcAft>
                <a:spcPts val="0"/>
              </a:spcAft>
            </a:pPr>
            <a:r>
              <a:rPr lang="en-US" sz="1100" b="1" cap="small" dirty="0">
                <a:latin typeface="Times New Roman" panose="02020603050405020304" pitchFamily="18" charset="0"/>
                <a:ea typeface="Times New Roman" panose="02020603050405020304" pitchFamily="18" charset="0"/>
              </a:rPr>
              <a:t>indiana university-purdue university indianapolis </a:t>
            </a:r>
            <a:r>
              <a:rPr lang="en-US" sz="1050" b="1" cap="small" dirty="0">
                <a:latin typeface="Times New Roman" panose="02020603050405020304" pitchFamily="18" charset="0"/>
                <a:ea typeface="Times New Roman" panose="02020603050405020304" pitchFamily="18" charset="0"/>
              </a:rPr>
              <a:t>(IUPUI)  </a:t>
            </a:r>
            <a:r>
              <a:rPr lang="en-US" sz="1200" b="1" cap="small" dirty="0">
                <a:latin typeface="Times New Roman" panose="02020603050405020304" pitchFamily="18" charset="0"/>
                <a:ea typeface="Times New Roman" panose="02020603050405020304" pitchFamily="18" charset="0"/>
              </a:rPr>
              <a:t>scholarworks:  </a:t>
            </a:r>
            <a:r>
              <a:rPr lang="en-US" sz="1200" dirty="0">
                <a:latin typeface="Times New Roman" panose="02020603050405020304" pitchFamily="18" charset="0"/>
                <a:ea typeface="Times New Roman" panose="02020603050405020304" pitchFamily="18" charset="0"/>
                <a:hlinkClick r:id="rId4"/>
              </a:rPr>
              <a:t>https://scholarworks.iupui.edu/handle/1805/37</a:t>
            </a:r>
            <a:endParaRPr lang="en-US" sz="1200" dirty="0">
              <a:latin typeface="Times New Roman" panose="02020603050405020304" pitchFamily="18" charset="0"/>
              <a:ea typeface="Times New Roman" panose="02020603050405020304" pitchFamily="18" charset="0"/>
            </a:endParaRPr>
          </a:p>
          <a:p>
            <a:pPr marL="0" marR="0">
              <a:spcBef>
                <a:spcPts val="0"/>
              </a:spcBef>
              <a:spcAft>
                <a:spcPts val="0"/>
              </a:spcAft>
            </a:pPr>
            <a:endParaRPr lang="en-US" sz="1200" dirty="0">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*Address Correspondence to the Curator of the Conscience-In-Adversity Data Collection: Matthew R. Galvin, 2113 W 42</a:t>
            </a:r>
            <a:r>
              <a:rPr lang="en-US" sz="1200" baseline="30000" dirty="0">
                <a:effectLst/>
                <a:latin typeface="Times New Roman" panose="02020603050405020304" pitchFamily="18" charset="0"/>
                <a:ea typeface="Times New Roman" panose="02020603050405020304" pitchFamily="18" charset="0"/>
              </a:rPr>
              <a:t>nd</a:t>
            </a:r>
            <a:r>
              <a:rPr lang="en-US" sz="1200" dirty="0">
                <a:effectLst/>
                <a:latin typeface="Times New Roman" panose="02020603050405020304" pitchFamily="18" charset="0"/>
                <a:ea typeface="Times New Roman" panose="02020603050405020304" pitchFamily="18" charset="0"/>
              </a:rPr>
              <a:t> Street Indianapolis In. 46228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Email: </a:t>
            </a:r>
            <a:r>
              <a:rPr lang="en-US" sz="1200" u="sng" dirty="0">
                <a:solidFill>
                  <a:srgbClr val="0000FF"/>
                </a:solidFill>
                <a:effectLst/>
                <a:latin typeface="Times New Roman" panose="02020603050405020304" pitchFamily="18" charset="0"/>
                <a:ea typeface="Times New Roman" panose="02020603050405020304" pitchFamily="18" charset="0"/>
                <a:hlinkClick r:id="rId5"/>
              </a:rPr>
              <a:t>mattanamcara@aol.com</a:t>
            </a: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**Address Correspondence to the Director of the Indiana University Conscience Project: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Margaret M. Gaffney, 2113 W 42</a:t>
            </a:r>
            <a:r>
              <a:rPr lang="en-US" sz="1200" baseline="30000" dirty="0">
                <a:effectLst/>
                <a:latin typeface="Times New Roman" panose="02020603050405020304" pitchFamily="18" charset="0"/>
                <a:ea typeface="Times New Roman" panose="02020603050405020304" pitchFamily="18" charset="0"/>
              </a:rPr>
              <a:t>nd</a:t>
            </a:r>
            <a:r>
              <a:rPr lang="en-US" sz="1200" dirty="0">
                <a:effectLst/>
                <a:latin typeface="Times New Roman" panose="02020603050405020304" pitchFamily="18" charset="0"/>
                <a:ea typeface="Times New Roman" panose="02020603050405020304" pitchFamily="18" charset="0"/>
              </a:rPr>
              <a:t> Street Indianapolis In. 46228</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Email: </a:t>
            </a:r>
            <a:r>
              <a:rPr lang="en-US" sz="1200" u="sng" dirty="0">
                <a:solidFill>
                  <a:srgbClr val="0000FF"/>
                </a:solidFill>
                <a:effectLst/>
                <a:latin typeface="Times New Roman" panose="02020603050405020304" pitchFamily="18" charset="0"/>
                <a:ea typeface="Times New Roman" panose="02020603050405020304" pitchFamily="18" charset="0"/>
                <a:hlinkClick r:id="rId6"/>
              </a:rPr>
              <a:t>mgaffney@iu.edu</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731356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BC7DFA2-0542-425E-B8F1-F46BC0C256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 y="1099595"/>
            <a:ext cx="2286000" cy="4615405"/>
          </a:xfrm>
          <a:prstGeom prst="rect">
            <a:avLst/>
          </a:prstGeom>
        </p:spPr>
      </p:pic>
      <p:pic>
        <p:nvPicPr>
          <p:cNvPr id="5" name="Picture 4">
            <a:extLst>
              <a:ext uri="{FF2B5EF4-FFF2-40B4-BE49-F238E27FC236}">
                <a16:creationId xmlns:a16="http://schemas.microsoft.com/office/drawing/2014/main" id="{6C76E66A-ED27-4100-8762-338F38744F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19160" y="1143000"/>
            <a:ext cx="3200400" cy="4572000"/>
          </a:xfrm>
          <a:prstGeom prst="rect">
            <a:avLst/>
          </a:prstGeom>
        </p:spPr>
      </p:pic>
      <p:sp>
        <p:nvSpPr>
          <p:cNvPr id="6" name="TextBox 5">
            <a:extLst>
              <a:ext uri="{FF2B5EF4-FFF2-40B4-BE49-F238E27FC236}">
                <a16:creationId xmlns:a16="http://schemas.microsoft.com/office/drawing/2014/main" id="{39A9E522-A541-4C8F-A804-DD741EB2C55A}"/>
              </a:ext>
            </a:extLst>
          </p:cNvPr>
          <p:cNvSpPr txBox="1"/>
          <p:nvPr/>
        </p:nvSpPr>
        <p:spPr>
          <a:xfrm>
            <a:off x="3463290" y="1099595"/>
            <a:ext cx="4812030" cy="830997"/>
          </a:xfrm>
          <a:prstGeom prst="rect">
            <a:avLst/>
          </a:prstGeom>
          <a:noFill/>
        </p:spPr>
        <p:txBody>
          <a:bodyPr wrap="square" rtlCol="0">
            <a:spAutoFit/>
          </a:bodyPr>
          <a:lstStyle/>
          <a:p>
            <a:r>
              <a:rPr lang="en-US" sz="2400" cap="all" dirty="0">
                <a:solidFill>
                  <a:srgbClr val="FFC000"/>
                </a:solidFill>
                <a:latin typeface="Freestyle Script" panose="030804020302050B0404" pitchFamily="66" charset="0"/>
              </a:rPr>
              <a:t> </a:t>
            </a:r>
            <a:r>
              <a:rPr lang="en-US" sz="2400" cap="all" dirty="0">
                <a:latin typeface="Freestyle Script" panose="030804020302050B0404" pitchFamily="66" charset="0"/>
              </a:rPr>
              <a:t>Aesara distinguishes but connects three aspects of moral philosophy: </a:t>
            </a:r>
          </a:p>
        </p:txBody>
      </p:sp>
      <p:sp>
        <p:nvSpPr>
          <p:cNvPr id="4" name="TextBox 3">
            <a:extLst>
              <a:ext uri="{FF2B5EF4-FFF2-40B4-BE49-F238E27FC236}">
                <a16:creationId xmlns:a16="http://schemas.microsoft.com/office/drawing/2014/main" id="{578023B9-62EF-48E6-B261-3D82A01CB8D0}"/>
              </a:ext>
            </a:extLst>
          </p:cNvPr>
          <p:cNvSpPr txBox="1"/>
          <p:nvPr/>
        </p:nvSpPr>
        <p:spPr>
          <a:xfrm>
            <a:off x="3827417" y="2704011"/>
            <a:ext cx="4062549" cy="830997"/>
          </a:xfrm>
          <a:prstGeom prst="rect">
            <a:avLst/>
          </a:prstGeom>
          <a:noFill/>
        </p:spPr>
        <p:txBody>
          <a:bodyPr wrap="square" rtlCol="0">
            <a:spAutoFit/>
          </a:bodyPr>
          <a:lstStyle/>
          <a:p>
            <a:r>
              <a:rPr lang="en-US" dirty="0"/>
              <a:t>•	</a:t>
            </a:r>
            <a:r>
              <a:rPr lang="en-US" sz="2400" cap="all" dirty="0">
                <a:latin typeface="Freestyle Script" panose="030804020302050B0404" pitchFamily="66" charset="0"/>
              </a:rPr>
              <a:t>Individual or private 	morality </a:t>
            </a:r>
          </a:p>
        </p:txBody>
      </p:sp>
      <p:sp>
        <p:nvSpPr>
          <p:cNvPr id="7" name="TextBox 6">
            <a:extLst>
              <a:ext uri="{FF2B5EF4-FFF2-40B4-BE49-F238E27FC236}">
                <a16:creationId xmlns:a16="http://schemas.microsoft.com/office/drawing/2014/main" id="{23E70B2C-C659-4FEE-B491-97F133A376E8}"/>
              </a:ext>
            </a:extLst>
          </p:cNvPr>
          <p:cNvSpPr txBox="1"/>
          <p:nvPr/>
        </p:nvSpPr>
        <p:spPr>
          <a:xfrm>
            <a:off x="9433560" y="6178731"/>
            <a:ext cx="2597331" cy="369332"/>
          </a:xfrm>
          <a:prstGeom prst="rect">
            <a:avLst/>
          </a:prstGeom>
          <a:noFill/>
        </p:spPr>
        <p:txBody>
          <a:bodyPr wrap="square" rtlCol="0">
            <a:spAutoFit/>
          </a:bodyPr>
          <a:lstStyle/>
          <a:p>
            <a:r>
              <a:rPr lang="en-US" cap="all" dirty="0">
                <a:latin typeface="+mj-lt"/>
              </a:rPr>
              <a:t>Waithe &amp; Harper,1987</a:t>
            </a:r>
            <a:endParaRPr lang="en-US" dirty="0">
              <a:latin typeface="+mj-lt"/>
            </a:endParaRPr>
          </a:p>
        </p:txBody>
      </p:sp>
      <p:sp>
        <p:nvSpPr>
          <p:cNvPr id="10" name="TextBox 9">
            <a:extLst>
              <a:ext uri="{FF2B5EF4-FFF2-40B4-BE49-F238E27FC236}">
                <a16:creationId xmlns:a16="http://schemas.microsoft.com/office/drawing/2014/main" id="{AB8EE8D9-D771-4D5B-B729-0B708D0452A4}"/>
              </a:ext>
            </a:extLst>
          </p:cNvPr>
          <p:cNvSpPr txBox="1"/>
          <p:nvPr/>
        </p:nvSpPr>
        <p:spPr>
          <a:xfrm>
            <a:off x="472439" y="296562"/>
            <a:ext cx="3407583" cy="369332"/>
          </a:xfrm>
          <a:prstGeom prst="rect">
            <a:avLst/>
          </a:prstGeom>
          <a:noFill/>
        </p:spPr>
        <p:txBody>
          <a:bodyPr wrap="square" rtlCol="0">
            <a:spAutoFit/>
          </a:bodyPr>
          <a:lstStyle/>
          <a:p>
            <a:r>
              <a:rPr lang="en-US" dirty="0"/>
              <a:t>MORAL DOMAINS IN ANTIQUITY</a:t>
            </a:r>
          </a:p>
        </p:txBody>
      </p:sp>
    </p:spTree>
    <p:extLst>
      <p:ext uri="{BB962C8B-B14F-4D97-AF65-F5344CB8AC3E}">
        <p14:creationId xmlns:p14="http://schemas.microsoft.com/office/powerpoint/2010/main" val="29697744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BC7DFA2-0542-425E-B8F1-F46BC0C256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 y="1099595"/>
            <a:ext cx="2286000" cy="4615405"/>
          </a:xfrm>
          <a:prstGeom prst="rect">
            <a:avLst/>
          </a:prstGeom>
        </p:spPr>
      </p:pic>
      <p:pic>
        <p:nvPicPr>
          <p:cNvPr id="5" name="Picture 4">
            <a:extLst>
              <a:ext uri="{FF2B5EF4-FFF2-40B4-BE49-F238E27FC236}">
                <a16:creationId xmlns:a16="http://schemas.microsoft.com/office/drawing/2014/main" id="{6C76E66A-ED27-4100-8762-338F38744F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19160" y="1143000"/>
            <a:ext cx="3200400" cy="4572000"/>
          </a:xfrm>
          <a:prstGeom prst="rect">
            <a:avLst/>
          </a:prstGeom>
        </p:spPr>
      </p:pic>
      <p:sp>
        <p:nvSpPr>
          <p:cNvPr id="6" name="TextBox 5">
            <a:extLst>
              <a:ext uri="{FF2B5EF4-FFF2-40B4-BE49-F238E27FC236}">
                <a16:creationId xmlns:a16="http://schemas.microsoft.com/office/drawing/2014/main" id="{39A9E522-A541-4C8F-A804-DD741EB2C55A}"/>
              </a:ext>
            </a:extLst>
          </p:cNvPr>
          <p:cNvSpPr txBox="1"/>
          <p:nvPr/>
        </p:nvSpPr>
        <p:spPr>
          <a:xfrm>
            <a:off x="3463290" y="1099595"/>
            <a:ext cx="4812030" cy="830997"/>
          </a:xfrm>
          <a:prstGeom prst="rect">
            <a:avLst/>
          </a:prstGeom>
          <a:noFill/>
        </p:spPr>
        <p:txBody>
          <a:bodyPr wrap="square" rtlCol="0">
            <a:spAutoFit/>
          </a:bodyPr>
          <a:lstStyle/>
          <a:p>
            <a:r>
              <a:rPr lang="en-US" sz="2400" cap="all" dirty="0">
                <a:solidFill>
                  <a:srgbClr val="FFC000"/>
                </a:solidFill>
                <a:latin typeface="Freestyle Script" panose="030804020302050B0404" pitchFamily="66" charset="0"/>
              </a:rPr>
              <a:t> </a:t>
            </a:r>
            <a:r>
              <a:rPr lang="en-US" sz="2400" cap="all" dirty="0">
                <a:latin typeface="Freestyle Script" panose="030804020302050B0404" pitchFamily="66" charset="0"/>
              </a:rPr>
              <a:t>Aesara distinguishes but connects three aspects of moral philosophy: </a:t>
            </a:r>
          </a:p>
        </p:txBody>
      </p:sp>
      <p:sp>
        <p:nvSpPr>
          <p:cNvPr id="4" name="TextBox 3">
            <a:extLst>
              <a:ext uri="{FF2B5EF4-FFF2-40B4-BE49-F238E27FC236}">
                <a16:creationId xmlns:a16="http://schemas.microsoft.com/office/drawing/2014/main" id="{578023B9-62EF-48E6-B261-3D82A01CB8D0}"/>
              </a:ext>
            </a:extLst>
          </p:cNvPr>
          <p:cNvSpPr txBox="1"/>
          <p:nvPr/>
        </p:nvSpPr>
        <p:spPr>
          <a:xfrm>
            <a:off x="3827417" y="2704011"/>
            <a:ext cx="4062549" cy="1569660"/>
          </a:xfrm>
          <a:prstGeom prst="rect">
            <a:avLst/>
          </a:prstGeom>
          <a:noFill/>
        </p:spPr>
        <p:txBody>
          <a:bodyPr wrap="square" rtlCol="0">
            <a:spAutoFit/>
          </a:bodyPr>
          <a:lstStyle/>
          <a:p>
            <a:r>
              <a:rPr lang="en-US" dirty="0"/>
              <a:t>•	</a:t>
            </a:r>
            <a:r>
              <a:rPr lang="en-US" sz="2400" cap="all" dirty="0">
                <a:latin typeface="Freestyle Script" panose="030804020302050B0404" pitchFamily="66" charset="0"/>
              </a:rPr>
              <a:t>Individual or private 	morality </a:t>
            </a:r>
          </a:p>
          <a:p>
            <a:r>
              <a:rPr lang="en-US" sz="2400" cap="all" dirty="0">
                <a:latin typeface="Freestyle Script" panose="030804020302050B0404" pitchFamily="66" charset="0"/>
              </a:rPr>
              <a:t>•	The moral basis of the 	institution of the family </a:t>
            </a:r>
          </a:p>
        </p:txBody>
      </p:sp>
      <p:sp>
        <p:nvSpPr>
          <p:cNvPr id="7" name="TextBox 6">
            <a:extLst>
              <a:ext uri="{FF2B5EF4-FFF2-40B4-BE49-F238E27FC236}">
                <a16:creationId xmlns:a16="http://schemas.microsoft.com/office/drawing/2014/main" id="{9D1828A6-D52E-4DB5-94A5-85C562576536}"/>
              </a:ext>
            </a:extLst>
          </p:cNvPr>
          <p:cNvSpPr txBox="1"/>
          <p:nvPr/>
        </p:nvSpPr>
        <p:spPr>
          <a:xfrm>
            <a:off x="9433560" y="6178731"/>
            <a:ext cx="2597331" cy="369332"/>
          </a:xfrm>
          <a:prstGeom prst="rect">
            <a:avLst/>
          </a:prstGeom>
          <a:noFill/>
        </p:spPr>
        <p:txBody>
          <a:bodyPr wrap="square" rtlCol="0">
            <a:spAutoFit/>
          </a:bodyPr>
          <a:lstStyle/>
          <a:p>
            <a:r>
              <a:rPr lang="en-US" cap="all" dirty="0">
                <a:latin typeface="+mj-lt"/>
              </a:rPr>
              <a:t>Waithe &amp; Harper,1987</a:t>
            </a:r>
            <a:endParaRPr lang="en-US" dirty="0">
              <a:latin typeface="+mj-lt"/>
            </a:endParaRPr>
          </a:p>
        </p:txBody>
      </p:sp>
      <p:sp>
        <p:nvSpPr>
          <p:cNvPr id="10" name="TextBox 9">
            <a:extLst>
              <a:ext uri="{FF2B5EF4-FFF2-40B4-BE49-F238E27FC236}">
                <a16:creationId xmlns:a16="http://schemas.microsoft.com/office/drawing/2014/main" id="{6096F243-1747-4868-98A5-A3EA999847D5}"/>
              </a:ext>
            </a:extLst>
          </p:cNvPr>
          <p:cNvSpPr txBox="1"/>
          <p:nvPr/>
        </p:nvSpPr>
        <p:spPr>
          <a:xfrm>
            <a:off x="472439" y="296562"/>
            <a:ext cx="3407583" cy="369332"/>
          </a:xfrm>
          <a:prstGeom prst="rect">
            <a:avLst/>
          </a:prstGeom>
          <a:noFill/>
        </p:spPr>
        <p:txBody>
          <a:bodyPr wrap="square" rtlCol="0">
            <a:spAutoFit/>
          </a:bodyPr>
          <a:lstStyle/>
          <a:p>
            <a:r>
              <a:rPr lang="en-US" dirty="0"/>
              <a:t>MORAL DOMAINS IN ANTIQUITY</a:t>
            </a:r>
          </a:p>
        </p:txBody>
      </p:sp>
    </p:spTree>
    <p:extLst>
      <p:ext uri="{BB962C8B-B14F-4D97-AF65-F5344CB8AC3E}">
        <p14:creationId xmlns:p14="http://schemas.microsoft.com/office/powerpoint/2010/main" val="9708505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BC7DFA2-0542-425E-B8F1-F46BC0C256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 y="1099595"/>
            <a:ext cx="2286000" cy="4615405"/>
          </a:xfrm>
          <a:prstGeom prst="rect">
            <a:avLst/>
          </a:prstGeom>
        </p:spPr>
      </p:pic>
      <p:pic>
        <p:nvPicPr>
          <p:cNvPr id="5" name="Picture 4">
            <a:extLst>
              <a:ext uri="{FF2B5EF4-FFF2-40B4-BE49-F238E27FC236}">
                <a16:creationId xmlns:a16="http://schemas.microsoft.com/office/drawing/2014/main" id="{6C76E66A-ED27-4100-8762-338F38744F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19160" y="1143000"/>
            <a:ext cx="3200400" cy="4572000"/>
          </a:xfrm>
          <a:prstGeom prst="rect">
            <a:avLst/>
          </a:prstGeom>
        </p:spPr>
      </p:pic>
      <p:sp>
        <p:nvSpPr>
          <p:cNvPr id="6" name="TextBox 5">
            <a:extLst>
              <a:ext uri="{FF2B5EF4-FFF2-40B4-BE49-F238E27FC236}">
                <a16:creationId xmlns:a16="http://schemas.microsoft.com/office/drawing/2014/main" id="{39A9E522-A541-4C8F-A804-DD741EB2C55A}"/>
              </a:ext>
            </a:extLst>
          </p:cNvPr>
          <p:cNvSpPr txBox="1"/>
          <p:nvPr/>
        </p:nvSpPr>
        <p:spPr>
          <a:xfrm>
            <a:off x="3463290" y="1099595"/>
            <a:ext cx="4812030" cy="830997"/>
          </a:xfrm>
          <a:prstGeom prst="rect">
            <a:avLst/>
          </a:prstGeom>
          <a:noFill/>
        </p:spPr>
        <p:txBody>
          <a:bodyPr wrap="square" rtlCol="0">
            <a:spAutoFit/>
          </a:bodyPr>
          <a:lstStyle/>
          <a:p>
            <a:r>
              <a:rPr lang="en-US" sz="2400" cap="all" dirty="0">
                <a:solidFill>
                  <a:srgbClr val="FFC000"/>
                </a:solidFill>
                <a:latin typeface="Freestyle Script" panose="030804020302050B0404" pitchFamily="66" charset="0"/>
              </a:rPr>
              <a:t> </a:t>
            </a:r>
            <a:r>
              <a:rPr lang="en-US" sz="2400" cap="all" dirty="0">
                <a:latin typeface="Freestyle Script" panose="030804020302050B0404" pitchFamily="66" charset="0"/>
              </a:rPr>
              <a:t>Aesara distinguishes but connects three aspects of moral philosophy: </a:t>
            </a:r>
          </a:p>
        </p:txBody>
      </p:sp>
      <p:sp>
        <p:nvSpPr>
          <p:cNvPr id="4" name="TextBox 3">
            <a:extLst>
              <a:ext uri="{FF2B5EF4-FFF2-40B4-BE49-F238E27FC236}">
                <a16:creationId xmlns:a16="http://schemas.microsoft.com/office/drawing/2014/main" id="{578023B9-62EF-48E6-B261-3D82A01CB8D0}"/>
              </a:ext>
            </a:extLst>
          </p:cNvPr>
          <p:cNvSpPr txBox="1"/>
          <p:nvPr/>
        </p:nvSpPr>
        <p:spPr>
          <a:xfrm>
            <a:off x="3827417" y="2704011"/>
            <a:ext cx="4062549" cy="2308324"/>
          </a:xfrm>
          <a:prstGeom prst="rect">
            <a:avLst/>
          </a:prstGeom>
          <a:noFill/>
        </p:spPr>
        <p:txBody>
          <a:bodyPr wrap="square" rtlCol="0">
            <a:spAutoFit/>
          </a:bodyPr>
          <a:lstStyle/>
          <a:p>
            <a:r>
              <a:rPr lang="en-US" dirty="0"/>
              <a:t>•	</a:t>
            </a:r>
            <a:r>
              <a:rPr lang="en-US" sz="2400" cap="all" dirty="0">
                <a:latin typeface="Freestyle Script" panose="030804020302050B0404" pitchFamily="66" charset="0"/>
              </a:rPr>
              <a:t>Individual or private 	morality </a:t>
            </a:r>
          </a:p>
          <a:p>
            <a:r>
              <a:rPr lang="en-US" sz="2400" cap="all" dirty="0">
                <a:latin typeface="Freestyle Script" panose="030804020302050B0404" pitchFamily="66" charset="0"/>
              </a:rPr>
              <a:t>•	The moral basis of the 	institution of the family </a:t>
            </a:r>
          </a:p>
          <a:p>
            <a:r>
              <a:rPr lang="en-US" sz="2400" cap="all" dirty="0">
                <a:latin typeface="Freestyle Script" panose="030804020302050B0404" pitchFamily="66" charset="0"/>
              </a:rPr>
              <a:t>•	The moral foundations 	of social institutions.</a:t>
            </a:r>
          </a:p>
        </p:txBody>
      </p:sp>
      <p:sp>
        <p:nvSpPr>
          <p:cNvPr id="7" name="TextBox 6">
            <a:extLst>
              <a:ext uri="{FF2B5EF4-FFF2-40B4-BE49-F238E27FC236}">
                <a16:creationId xmlns:a16="http://schemas.microsoft.com/office/drawing/2014/main" id="{330FEA31-C73B-4EAD-82DA-629FA7BC2DDE}"/>
              </a:ext>
            </a:extLst>
          </p:cNvPr>
          <p:cNvSpPr txBox="1"/>
          <p:nvPr/>
        </p:nvSpPr>
        <p:spPr>
          <a:xfrm>
            <a:off x="9433560" y="6178731"/>
            <a:ext cx="2597331" cy="369332"/>
          </a:xfrm>
          <a:prstGeom prst="rect">
            <a:avLst/>
          </a:prstGeom>
          <a:noFill/>
        </p:spPr>
        <p:txBody>
          <a:bodyPr wrap="square" rtlCol="0">
            <a:spAutoFit/>
          </a:bodyPr>
          <a:lstStyle/>
          <a:p>
            <a:r>
              <a:rPr lang="en-US" cap="all" dirty="0">
                <a:latin typeface="+mj-lt"/>
              </a:rPr>
              <a:t>Waithe &amp; Harper,1987</a:t>
            </a:r>
            <a:endParaRPr lang="en-US" dirty="0">
              <a:latin typeface="+mj-lt"/>
            </a:endParaRPr>
          </a:p>
        </p:txBody>
      </p:sp>
      <p:sp>
        <p:nvSpPr>
          <p:cNvPr id="9" name="TextBox 8">
            <a:extLst>
              <a:ext uri="{FF2B5EF4-FFF2-40B4-BE49-F238E27FC236}">
                <a16:creationId xmlns:a16="http://schemas.microsoft.com/office/drawing/2014/main" id="{C8864A63-2E70-4E15-9D60-F3EC0CEA18B0}"/>
              </a:ext>
            </a:extLst>
          </p:cNvPr>
          <p:cNvSpPr txBox="1"/>
          <p:nvPr/>
        </p:nvSpPr>
        <p:spPr>
          <a:xfrm>
            <a:off x="9433560" y="6178731"/>
            <a:ext cx="2597331" cy="923330"/>
          </a:xfrm>
          <a:prstGeom prst="rect">
            <a:avLst/>
          </a:prstGeom>
          <a:noFill/>
        </p:spPr>
        <p:txBody>
          <a:bodyPr wrap="square" rtlCol="0">
            <a:spAutoFit/>
          </a:bodyPr>
          <a:lstStyle/>
          <a:p>
            <a:r>
              <a:rPr lang="en-US" cap="all" dirty="0">
                <a:latin typeface="+mj-lt"/>
              </a:rPr>
              <a:t>Waithe &amp; Harper,1987</a:t>
            </a:r>
          </a:p>
          <a:p>
            <a:r>
              <a:rPr lang="en-US" dirty="0"/>
              <a:t>WP, 2019 </a:t>
            </a:r>
          </a:p>
          <a:p>
            <a:endParaRPr lang="en-US" dirty="0">
              <a:latin typeface="+mj-lt"/>
            </a:endParaRPr>
          </a:p>
        </p:txBody>
      </p:sp>
      <p:sp>
        <p:nvSpPr>
          <p:cNvPr id="11" name="TextBox 10">
            <a:extLst>
              <a:ext uri="{FF2B5EF4-FFF2-40B4-BE49-F238E27FC236}">
                <a16:creationId xmlns:a16="http://schemas.microsoft.com/office/drawing/2014/main" id="{B6921F37-58A5-4152-870C-8A6F54820464}"/>
              </a:ext>
            </a:extLst>
          </p:cNvPr>
          <p:cNvSpPr txBox="1"/>
          <p:nvPr/>
        </p:nvSpPr>
        <p:spPr>
          <a:xfrm>
            <a:off x="472439" y="296562"/>
            <a:ext cx="3407583" cy="369332"/>
          </a:xfrm>
          <a:prstGeom prst="rect">
            <a:avLst/>
          </a:prstGeom>
          <a:noFill/>
        </p:spPr>
        <p:txBody>
          <a:bodyPr wrap="square" rtlCol="0">
            <a:spAutoFit/>
          </a:bodyPr>
          <a:lstStyle/>
          <a:p>
            <a:r>
              <a:rPr lang="en-US" dirty="0"/>
              <a:t>MORAL DOMAINS IN ANTIQUITY</a:t>
            </a:r>
          </a:p>
        </p:txBody>
      </p:sp>
    </p:spTree>
    <p:extLst>
      <p:ext uri="{BB962C8B-B14F-4D97-AF65-F5344CB8AC3E}">
        <p14:creationId xmlns:p14="http://schemas.microsoft.com/office/powerpoint/2010/main" val="16028410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BC7DFA2-0542-425E-B8F1-F46BC0C256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 y="1099595"/>
            <a:ext cx="2286000" cy="4615405"/>
          </a:xfrm>
          <a:prstGeom prst="rect">
            <a:avLst/>
          </a:prstGeom>
        </p:spPr>
      </p:pic>
      <p:pic>
        <p:nvPicPr>
          <p:cNvPr id="5" name="Picture 4">
            <a:extLst>
              <a:ext uri="{FF2B5EF4-FFF2-40B4-BE49-F238E27FC236}">
                <a16:creationId xmlns:a16="http://schemas.microsoft.com/office/drawing/2014/main" id="{6C76E66A-ED27-4100-8762-338F38744F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19160" y="1143000"/>
            <a:ext cx="3200400" cy="4572000"/>
          </a:xfrm>
          <a:prstGeom prst="rect">
            <a:avLst/>
          </a:prstGeom>
        </p:spPr>
      </p:pic>
      <p:sp>
        <p:nvSpPr>
          <p:cNvPr id="6" name="TextBox 5">
            <a:extLst>
              <a:ext uri="{FF2B5EF4-FFF2-40B4-BE49-F238E27FC236}">
                <a16:creationId xmlns:a16="http://schemas.microsoft.com/office/drawing/2014/main" id="{39A9E522-A541-4C8F-A804-DD741EB2C55A}"/>
              </a:ext>
            </a:extLst>
          </p:cNvPr>
          <p:cNvSpPr txBox="1"/>
          <p:nvPr/>
        </p:nvSpPr>
        <p:spPr>
          <a:xfrm>
            <a:off x="3387634" y="642395"/>
            <a:ext cx="4812030" cy="1200329"/>
          </a:xfrm>
          <a:prstGeom prst="rect">
            <a:avLst/>
          </a:prstGeom>
          <a:noFill/>
        </p:spPr>
        <p:txBody>
          <a:bodyPr wrap="square" rtlCol="0">
            <a:spAutoFit/>
          </a:bodyPr>
          <a:lstStyle/>
          <a:p>
            <a:r>
              <a:rPr lang="en-US" sz="2400" cap="all" dirty="0">
                <a:latin typeface="Freestyle Script" panose="030804020302050B0404" pitchFamily="66" charset="0"/>
              </a:rPr>
              <a:t>discernment yields an awareness of the essential aspects of the tripartite soul. In ENGLISH these are: </a:t>
            </a:r>
          </a:p>
        </p:txBody>
      </p:sp>
      <p:sp>
        <p:nvSpPr>
          <p:cNvPr id="4" name="TextBox 3">
            <a:extLst>
              <a:ext uri="{FF2B5EF4-FFF2-40B4-BE49-F238E27FC236}">
                <a16:creationId xmlns:a16="http://schemas.microsoft.com/office/drawing/2014/main" id="{578023B9-62EF-48E6-B261-3D82A01CB8D0}"/>
              </a:ext>
            </a:extLst>
          </p:cNvPr>
          <p:cNvSpPr txBox="1"/>
          <p:nvPr/>
        </p:nvSpPr>
        <p:spPr>
          <a:xfrm>
            <a:off x="3827417" y="2704011"/>
            <a:ext cx="4062549" cy="1200329"/>
          </a:xfrm>
          <a:prstGeom prst="rect">
            <a:avLst/>
          </a:prstGeom>
          <a:noFill/>
        </p:spPr>
        <p:txBody>
          <a:bodyPr wrap="square" rtlCol="0">
            <a:spAutoFit/>
          </a:bodyPr>
          <a:lstStyle/>
          <a:p>
            <a:r>
              <a:rPr lang="en-US" sz="2400" cap="all" dirty="0">
                <a:latin typeface="Freestyle Script" panose="030804020302050B0404" pitchFamily="66" charset="0"/>
              </a:rPr>
              <a:t>MIND,  </a:t>
            </a:r>
          </a:p>
          <a:p>
            <a:r>
              <a:rPr lang="en-US" sz="2400" cap="all" dirty="0">
                <a:latin typeface="Freestyle Script" panose="030804020302050B0404" pitchFamily="66" charset="0"/>
              </a:rPr>
              <a:t>HIGH SPIRIT, </a:t>
            </a:r>
          </a:p>
          <a:p>
            <a:r>
              <a:rPr lang="en-US" sz="2400" cap="all" dirty="0">
                <a:latin typeface="Freestyle Script" panose="030804020302050B0404" pitchFamily="66" charset="0"/>
              </a:rPr>
              <a:t>and DESIRE, LOVE AND KINDLINESS. </a:t>
            </a:r>
          </a:p>
        </p:txBody>
      </p:sp>
      <p:sp>
        <p:nvSpPr>
          <p:cNvPr id="7" name="TextBox 6">
            <a:extLst>
              <a:ext uri="{FF2B5EF4-FFF2-40B4-BE49-F238E27FC236}">
                <a16:creationId xmlns:a16="http://schemas.microsoft.com/office/drawing/2014/main" id="{E8D66BF7-6E02-4701-B019-3357427860F6}"/>
              </a:ext>
            </a:extLst>
          </p:cNvPr>
          <p:cNvSpPr txBox="1"/>
          <p:nvPr/>
        </p:nvSpPr>
        <p:spPr>
          <a:xfrm>
            <a:off x="9433560" y="6178731"/>
            <a:ext cx="2597331" cy="369332"/>
          </a:xfrm>
          <a:prstGeom prst="rect">
            <a:avLst/>
          </a:prstGeom>
          <a:noFill/>
        </p:spPr>
        <p:txBody>
          <a:bodyPr wrap="square" rtlCol="0">
            <a:spAutoFit/>
          </a:bodyPr>
          <a:lstStyle/>
          <a:p>
            <a:r>
              <a:rPr lang="en-US" cap="all" dirty="0">
                <a:latin typeface="+mj-lt"/>
              </a:rPr>
              <a:t>Waithe &amp; Harper,1987</a:t>
            </a:r>
            <a:endParaRPr lang="en-US" dirty="0">
              <a:latin typeface="+mj-lt"/>
            </a:endParaRPr>
          </a:p>
        </p:txBody>
      </p:sp>
      <p:sp>
        <p:nvSpPr>
          <p:cNvPr id="10" name="TextBox 9">
            <a:extLst>
              <a:ext uri="{FF2B5EF4-FFF2-40B4-BE49-F238E27FC236}">
                <a16:creationId xmlns:a16="http://schemas.microsoft.com/office/drawing/2014/main" id="{8335FD74-6D70-4CD4-94D2-8611D222C562}"/>
              </a:ext>
            </a:extLst>
          </p:cNvPr>
          <p:cNvSpPr txBox="1"/>
          <p:nvPr/>
        </p:nvSpPr>
        <p:spPr>
          <a:xfrm>
            <a:off x="472439" y="296562"/>
            <a:ext cx="3407583" cy="369332"/>
          </a:xfrm>
          <a:prstGeom prst="rect">
            <a:avLst/>
          </a:prstGeom>
          <a:noFill/>
        </p:spPr>
        <p:txBody>
          <a:bodyPr wrap="square" rtlCol="0">
            <a:spAutoFit/>
          </a:bodyPr>
          <a:lstStyle/>
          <a:p>
            <a:r>
              <a:rPr lang="en-US" dirty="0"/>
              <a:t>MORAL DOMAINS IN ANTIQUITY</a:t>
            </a:r>
          </a:p>
        </p:txBody>
      </p:sp>
    </p:spTree>
    <p:extLst>
      <p:ext uri="{BB962C8B-B14F-4D97-AF65-F5344CB8AC3E}">
        <p14:creationId xmlns:p14="http://schemas.microsoft.com/office/powerpoint/2010/main" val="32433451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BC7DFA2-0542-425E-B8F1-F46BC0C256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 y="1099595"/>
            <a:ext cx="2286000" cy="4615405"/>
          </a:xfrm>
          <a:prstGeom prst="rect">
            <a:avLst/>
          </a:prstGeom>
        </p:spPr>
      </p:pic>
      <p:pic>
        <p:nvPicPr>
          <p:cNvPr id="5" name="Picture 4">
            <a:extLst>
              <a:ext uri="{FF2B5EF4-FFF2-40B4-BE49-F238E27FC236}">
                <a16:creationId xmlns:a16="http://schemas.microsoft.com/office/drawing/2014/main" id="{6C76E66A-ED27-4100-8762-338F38744F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19160" y="1143000"/>
            <a:ext cx="3200400" cy="4572000"/>
          </a:xfrm>
          <a:prstGeom prst="rect">
            <a:avLst/>
          </a:prstGeom>
        </p:spPr>
      </p:pic>
      <p:sp>
        <p:nvSpPr>
          <p:cNvPr id="6" name="TextBox 5">
            <a:extLst>
              <a:ext uri="{FF2B5EF4-FFF2-40B4-BE49-F238E27FC236}">
                <a16:creationId xmlns:a16="http://schemas.microsoft.com/office/drawing/2014/main" id="{39A9E522-A541-4C8F-A804-DD741EB2C55A}"/>
              </a:ext>
            </a:extLst>
          </p:cNvPr>
          <p:cNvSpPr txBox="1"/>
          <p:nvPr/>
        </p:nvSpPr>
        <p:spPr>
          <a:xfrm>
            <a:off x="3463290" y="1099595"/>
            <a:ext cx="4812030" cy="1938992"/>
          </a:xfrm>
          <a:prstGeom prst="rect">
            <a:avLst/>
          </a:prstGeom>
          <a:noFill/>
        </p:spPr>
        <p:txBody>
          <a:bodyPr wrap="square" rtlCol="0">
            <a:spAutoFit/>
          </a:bodyPr>
          <a:lstStyle/>
          <a:p>
            <a:r>
              <a:rPr lang="en-US" sz="2400" cap="all" dirty="0">
                <a:solidFill>
                  <a:srgbClr val="FFC000"/>
                </a:solidFill>
                <a:latin typeface="Freestyle Script" panose="030804020302050B0404" pitchFamily="66" charset="0"/>
              </a:rPr>
              <a:t> </a:t>
            </a:r>
            <a:r>
              <a:rPr lang="en-US" sz="2400" cap="all" dirty="0">
                <a:latin typeface="Freestyle Script" panose="030804020302050B0404" pitchFamily="66" charset="0"/>
              </a:rPr>
              <a:t>no one of the essential aspects of the tripartite soul is privileged absolutely over the others but comes to the fore, contextually, according to the ‘task at hand. </a:t>
            </a:r>
          </a:p>
        </p:txBody>
      </p:sp>
      <p:sp>
        <p:nvSpPr>
          <p:cNvPr id="7" name="TextBox 6">
            <a:extLst>
              <a:ext uri="{FF2B5EF4-FFF2-40B4-BE49-F238E27FC236}">
                <a16:creationId xmlns:a16="http://schemas.microsoft.com/office/drawing/2014/main" id="{86725983-8133-4D30-9AE2-503D1D6483F6}"/>
              </a:ext>
            </a:extLst>
          </p:cNvPr>
          <p:cNvSpPr txBox="1"/>
          <p:nvPr/>
        </p:nvSpPr>
        <p:spPr>
          <a:xfrm>
            <a:off x="9433560" y="6178731"/>
            <a:ext cx="2597331" cy="369332"/>
          </a:xfrm>
          <a:prstGeom prst="rect">
            <a:avLst/>
          </a:prstGeom>
          <a:noFill/>
        </p:spPr>
        <p:txBody>
          <a:bodyPr wrap="square" rtlCol="0">
            <a:spAutoFit/>
          </a:bodyPr>
          <a:lstStyle/>
          <a:p>
            <a:r>
              <a:rPr lang="en-US" cap="all" dirty="0">
                <a:latin typeface="+mj-lt"/>
              </a:rPr>
              <a:t>Waithe &amp; Harper,1987</a:t>
            </a:r>
            <a:endParaRPr lang="en-US" dirty="0">
              <a:latin typeface="+mj-lt"/>
            </a:endParaRPr>
          </a:p>
        </p:txBody>
      </p:sp>
      <p:sp>
        <p:nvSpPr>
          <p:cNvPr id="10" name="TextBox 9">
            <a:extLst>
              <a:ext uri="{FF2B5EF4-FFF2-40B4-BE49-F238E27FC236}">
                <a16:creationId xmlns:a16="http://schemas.microsoft.com/office/drawing/2014/main" id="{3407233A-6887-4083-AF31-996A2D95B4CD}"/>
              </a:ext>
            </a:extLst>
          </p:cNvPr>
          <p:cNvSpPr txBox="1"/>
          <p:nvPr/>
        </p:nvSpPr>
        <p:spPr>
          <a:xfrm>
            <a:off x="472439" y="296562"/>
            <a:ext cx="3407583" cy="369332"/>
          </a:xfrm>
          <a:prstGeom prst="rect">
            <a:avLst/>
          </a:prstGeom>
          <a:noFill/>
        </p:spPr>
        <p:txBody>
          <a:bodyPr wrap="square" rtlCol="0">
            <a:spAutoFit/>
          </a:bodyPr>
          <a:lstStyle/>
          <a:p>
            <a:r>
              <a:rPr lang="en-US" dirty="0"/>
              <a:t>MORAL DOMAINS IN ANTIQUITY</a:t>
            </a:r>
          </a:p>
        </p:txBody>
      </p:sp>
    </p:spTree>
    <p:extLst>
      <p:ext uri="{BB962C8B-B14F-4D97-AF65-F5344CB8AC3E}">
        <p14:creationId xmlns:p14="http://schemas.microsoft.com/office/powerpoint/2010/main" val="38117482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BC7DFA2-0542-425E-B8F1-F46BC0C256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057" y="1099595"/>
            <a:ext cx="2286000" cy="4615405"/>
          </a:xfrm>
          <a:prstGeom prst="rect">
            <a:avLst/>
          </a:prstGeom>
        </p:spPr>
      </p:pic>
      <p:pic>
        <p:nvPicPr>
          <p:cNvPr id="5" name="Picture 4">
            <a:extLst>
              <a:ext uri="{FF2B5EF4-FFF2-40B4-BE49-F238E27FC236}">
                <a16:creationId xmlns:a16="http://schemas.microsoft.com/office/drawing/2014/main" id="{6C76E66A-ED27-4100-8762-338F38744F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60674" y="1143000"/>
            <a:ext cx="3200400" cy="4572000"/>
          </a:xfrm>
          <a:prstGeom prst="rect">
            <a:avLst/>
          </a:prstGeom>
        </p:spPr>
      </p:pic>
      <p:sp>
        <p:nvSpPr>
          <p:cNvPr id="4" name="Rectangle 3">
            <a:extLst>
              <a:ext uri="{FF2B5EF4-FFF2-40B4-BE49-F238E27FC236}">
                <a16:creationId xmlns:a16="http://schemas.microsoft.com/office/drawing/2014/main" id="{2605721E-8E26-4DC8-B730-89B25F2D2AA4}"/>
              </a:ext>
            </a:extLst>
          </p:cNvPr>
          <p:cNvSpPr/>
          <p:nvPr/>
        </p:nvSpPr>
        <p:spPr>
          <a:xfrm>
            <a:off x="2782389" y="990097"/>
            <a:ext cx="5878285" cy="4044056"/>
          </a:xfrm>
          <a:prstGeom prst="rect">
            <a:avLst/>
          </a:prstGeom>
        </p:spPr>
        <p:txBody>
          <a:bodyPr wrap="square">
            <a:spAutoFit/>
          </a:bodyPr>
          <a:lstStyle/>
          <a:p>
            <a:pPr>
              <a:lnSpc>
                <a:spcPct val="107000"/>
              </a:lnSpc>
              <a:spcAft>
                <a:spcPts val="800"/>
              </a:spcAft>
            </a:pPr>
            <a:r>
              <a:rPr lang="en-US" sz="2400" cap="all" dirty="0">
                <a:latin typeface="Freestyle Script" panose="030804020302050B0404" pitchFamily="66" charset="0"/>
                <a:ea typeface="Calibri" panose="020F0502020204030204" pitchFamily="34" charset="0"/>
                <a:cs typeface="Times New Roman" panose="02020603050405020304" pitchFamily="18" charset="0"/>
              </a:rPr>
              <a:t>the goddess Hera was assigned to protect adolescents and emerging adults. This would have been familiar to Aesara.  one may speculate that Aesara would share with her contemporaries some sense of human development that included some sensitive or even critical periods, but the surviving fragment of her book does not inform us further that she identified particular stages of conscience an individual would traverse. </a:t>
            </a:r>
          </a:p>
        </p:txBody>
      </p:sp>
      <p:sp>
        <p:nvSpPr>
          <p:cNvPr id="8" name="TextBox 7">
            <a:extLst>
              <a:ext uri="{FF2B5EF4-FFF2-40B4-BE49-F238E27FC236}">
                <a16:creationId xmlns:a16="http://schemas.microsoft.com/office/drawing/2014/main" id="{6B0C157C-2F22-4429-96DC-6D17C9520264}"/>
              </a:ext>
            </a:extLst>
          </p:cNvPr>
          <p:cNvSpPr txBox="1"/>
          <p:nvPr/>
        </p:nvSpPr>
        <p:spPr>
          <a:xfrm>
            <a:off x="9836332" y="6204857"/>
            <a:ext cx="2233749" cy="369332"/>
          </a:xfrm>
          <a:prstGeom prst="rect">
            <a:avLst/>
          </a:prstGeom>
          <a:noFill/>
        </p:spPr>
        <p:txBody>
          <a:bodyPr wrap="square" rtlCol="0">
            <a:spAutoFit/>
          </a:bodyPr>
          <a:lstStyle/>
          <a:p>
            <a:r>
              <a:rPr lang="en-US" dirty="0"/>
              <a:t>WP, 2019 </a:t>
            </a:r>
          </a:p>
        </p:txBody>
      </p:sp>
      <p:sp>
        <p:nvSpPr>
          <p:cNvPr id="9" name="TextBox 8">
            <a:extLst>
              <a:ext uri="{FF2B5EF4-FFF2-40B4-BE49-F238E27FC236}">
                <a16:creationId xmlns:a16="http://schemas.microsoft.com/office/drawing/2014/main" id="{892FB7AA-9E8B-46C4-9FA6-6770A0350C73}"/>
              </a:ext>
            </a:extLst>
          </p:cNvPr>
          <p:cNvSpPr txBox="1"/>
          <p:nvPr/>
        </p:nvSpPr>
        <p:spPr>
          <a:xfrm>
            <a:off x="472439" y="296562"/>
            <a:ext cx="3407583" cy="369332"/>
          </a:xfrm>
          <a:prstGeom prst="rect">
            <a:avLst/>
          </a:prstGeom>
          <a:noFill/>
        </p:spPr>
        <p:txBody>
          <a:bodyPr wrap="square" rtlCol="0">
            <a:spAutoFit/>
          </a:bodyPr>
          <a:lstStyle/>
          <a:p>
            <a:r>
              <a:rPr lang="en-US" dirty="0"/>
              <a:t>MORAL DOMAINS IN ANTIQUITY</a:t>
            </a:r>
          </a:p>
        </p:txBody>
      </p:sp>
    </p:spTree>
    <p:extLst>
      <p:ext uri="{BB962C8B-B14F-4D97-AF65-F5344CB8AC3E}">
        <p14:creationId xmlns:p14="http://schemas.microsoft.com/office/powerpoint/2010/main" val="30953081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E656A38-87AB-4217-8C05-48CF471CA7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1232" y="1146425"/>
            <a:ext cx="2922643" cy="4411537"/>
          </a:xfrm>
          <a:prstGeom prst="rect">
            <a:avLst/>
          </a:prstGeom>
        </p:spPr>
      </p:pic>
      <p:sp>
        <p:nvSpPr>
          <p:cNvPr id="5" name="TextBox 4">
            <a:extLst>
              <a:ext uri="{FF2B5EF4-FFF2-40B4-BE49-F238E27FC236}">
                <a16:creationId xmlns:a16="http://schemas.microsoft.com/office/drawing/2014/main" id="{A974F28E-34B6-49F5-8684-D87580D38E8A}"/>
              </a:ext>
            </a:extLst>
          </p:cNvPr>
          <p:cNvSpPr txBox="1"/>
          <p:nvPr/>
        </p:nvSpPr>
        <p:spPr>
          <a:xfrm>
            <a:off x="472439" y="296562"/>
            <a:ext cx="3407583" cy="369332"/>
          </a:xfrm>
          <a:prstGeom prst="rect">
            <a:avLst/>
          </a:prstGeom>
          <a:noFill/>
        </p:spPr>
        <p:txBody>
          <a:bodyPr wrap="square" rtlCol="0">
            <a:spAutoFit/>
          </a:bodyPr>
          <a:lstStyle/>
          <a:p>
            <a:r>
              <a:rPr lang="en-US" dirty="0"/>
              <a:t>MORAL STAGES IN ANTIQUITY</a:t>
            </a:r>
          </a:p>
        </p:txBody>
      </p:sp>
      <p:sp>
        <p:nvSpPr>
          <p:cNvPr id="6" name="TextBox 5">
            <a:extLst>
              <a:ext uri="{FF2B5EF4-FFF2-40B4-BE49-F238E27FC236}">
                <a16:creationId xmlns:a16="http://schemas.microsoft.com/office/drawing/2014/main" id="{43214346-B677-491C-8BC1-004A7A8C585B}"/>
              </a:ext>
            </a:extLst>
          </p:cNvPr>
          <p:cNvSpPr txBox="1"/>
          <p:nvPr/>
        </p:nvSpPr>
        <p:spPr>
          <a:xfrm>
            <a:off x="1884458" y="1376263"/>
            <a:ext cx="5309971" cy="830997"/>
          </a:xfrm>
          <a:prstGeom prst="rect">
            <a:avLst/>
          </a:prstGeom>
          <a:noFill/>
        </p:spPr>
        <p:txBody>
          <a:bodyPr wrap="square" rtlCol="0">
            <a:spAutoFit/>
          </a:bodyPr>
          <a:lstStyle/>
          <a:p>
            <a:r>
              <a:rPr lang="en-US" sz="2400" dirty="0">
                <a:latin typeface="Freestyle Script" panose="030804020302050B0404" pitchFamily="66" charset="0"/>
              </a:rPr>
              <a:t>DIOTIMA TEACHER OF SOCRATES  </a:t>
            </a:r>
          </a:p>
          <a:p>
            <a:r>
              <a:rPr lang="en-US" sz="2400" cap="all" dirty="0">
                <a:latin typeface="Freestyle Script" panose="030804020302050B0404" pitchFamily="66" charset="0"/>
              </a:rPr>
              <a:t>flourished AROUND Four hundred FORTY </a:t>
            </a:r>
            <a:r>
              <a:rPr lang="en-US" sz="2400" cap="small" dirty="0">
                <a:latin typeface="Freestyle Script" panose="030804020302050B0404" pitchFamily="66" charset="0"/>
              </a:rPr>
              <a:t>BCE. </a:t>
            </a:r>
          </a:p>
        </p:txBody>
      </p:sp>
    </p:spTree>
    <p:extLst>
      <p:ext uri="{BB962C8B-B14F-4D97-AF65-F5344CB8AC3E}">
        <p14:creationId xmlns:p14="http://schemas.microsoft.com/office/powerpoint/2010/main" val="915590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E656A38-87AB-4217-8C05-48CF471CA7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1232" y="1146425"/>
            <a:ext cx="2922643" cy="4411537"/>
          </a:xfrm>
          <a:prstGeom prst="rect">
            <a:avLst/>
          </a:prstGeom>
        </p:spPr>
      </p:pic>
      <p:sp>
        <p:nvSpPr>
          <p:cNvPr id="4" name="TextBox 3">
            <a:extLst>
              <a:ext uri="{FF2B5EF4-FFF2-40B4-BE49-F238E27FC236}">
                <a16:creationId xmlns:a16="http://schemas.microsoft.com/office/drawing/2014/main" id="{278DDCA1-C5BA-4BA4-81A2-E5B2AD1C5B76}"/>
              </a:ext>
            </a:extLst>
          </p:cNvPr>
          <p:cNvSpPr txBox="1"/>
          <p:nvPr/>
        </p:nvSpPr>
        <p:spPr>
          <a:xfrm>
            <a:off x="1884459" y="5677231"/>
            <a:ext cx="3753016" cy="461665"/>
          </a:xfrm>
          <a:prstGeom prst="rect">
            <a:avLst/>
          </a:prstGeom>
          <a:noFill/>
        </p:spPr>
        <p:txBody>
          <a:bodyPr wrap="square" rtlCol="0">
            <a:spAutoFit/>
          </a:bodyPr>
          <a:lstStyle/>
          <a:p>
            <a:r>
              <a:rPr lang="en-US" sz="2400" cap="all" dirty="0">
                <a:latin typeface="Freestyle Script" panose="030804020302050B0404" pitchFamily="66" charset="0"/>
              </a:rPr>
              <a:t>Diotima’s ladder </a:t>
            </a:r>
          </a:p>
        </p:txBody>
      </p:sp>
      <p:sp>
        <p:nvSpPr>
          <p:cNvPr id="5" name="TextBox 4">
            <a:extLst>
              <a:ext uri="{FF2B5EF4-FFF2-40B4-BE49-F238E27FC236}">
                <a16:creationId xmlns:a16="http://schemas.microsoft.com/office/drawing/2014/main" id="{A974F28E-34B6-49F5-8684-D87580D38E8A}"/>
              </a:ext>
            </a:extLst>
          </p:cNvPr>
          <p:cNvSpPr txBox="1"/>
          <p:nvPr/>
        </p:nvSpPr>
        <p:spPr>
          <a:xfrm>
            <a:off x="472439" y="296562"/>
            <a:ext cx="3407583" cy="369332"/>
          </a:xfrm>
          <a:prstGeom prst="rect">
            <a:avLst/>
          </a:prstGeom>
          <a:noFill/>
        </p:spPr>
        <p:txBody>
          <a:bodyPr wrap="square" rtlCol="0">
            <a:spAutoFit/>
          </a:bodyPr>
          <a:lstStyle/>
          <a:p>
            <a:r>
              <a:rPr lang="en-US" dirty="0"/>
              <a:t>MORAL STAGES IN ANTIQUITY</a:t>
            </a:r>
          </a:p>
        </p:txBody>
      </p:sp>
      <p:sp>
        <p:nvSpPr>
          <p:cNvPr id="6" name="TextBox 5">
            <a:extLst>
              <a:ext uri="{FF2B5EF4-FFF2-40B4-BE49-F238E27FC236}">
                <a16:creationId xmlns:a16="http://schemas.microsoft.com/office/drawing/2014/main" id="{43214346-B677-491C-8BC1-004A7A8C585B}"/>
              </a:ext>
            </a:extLst>
          </p:cNvPr>
          <p:cNvSpPr txBox="1"/>
          <p:nvPr/>
        </p:nvSpPr>
        <p:spPr>
          <a:xfrm>
            <a:off x="1884458" y="1376263"/>
            <a:ext cx="5309971" cy="830997"/>
          </a:xfrm>
          <a:prstGeom prst="rect">
            <a:avLst/>
          </a:prstGeom>
          <a:noFill/>
        </p:spPr>
        <p:txBody>
          <a:bodyPr wrap="square" rtlCol="0">
            <a:spAutoFit/>
          </a:bodyPr>
          <a:lstStyle/>
          <a:p>
            <a:r>
              <a:rPr lang="en-US" sz="2400" dirty="0">
                <a:latin typeface="Freestyle Script" panose="030804020302050B0404" pitchFamily="66" charset="0"/>
              </a:rPr>
              <a:t>DIOTIMA TEACHER OF SOCRATES  </a:t>
            </a:r>
          </a:p>
          <a:p>
            <a:r>
              <a:rPr lang="en-US" sz="2400" cap="all" dirty="0">
                <a:latin typeface="Freestyle Script" panose="030804020302050B0404" pitchFamily="66" charset="0"/>
              </a:rPr>
              <a:t>flourished AROUND Four hundred FORTY </a:t>
            </a:r>
            <a:r>
              <a:rPr lang="en-US" sz="2400" cap="small" dirty="0">
                <a:latin typeface="Freestyle Script" panose="030804020302050B0404" pitchFamily="66" charset="0"/>
              </a:rPr>
              <a:t>BCE. </a:t>
            </a:r>
          </a:p>
        </p:txBody>
      </p:sp>
    </p:spTree>
    <p:extLst>
      <p:ext uri="{BB962C8B-B14F-4D97-AF65-F5344CB8AC3E}">
        <p14:creationId xmlns:p14="http://schemas.microsoft.com/office/powerpoint/2010/main" val="23878923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E656A38-87AB-4217-8C05-48CF471CA7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1232" y="1146425"/>
            <a:ext cx="2922643" cy="4411537"/>
          </a:xfrm>
          <a:prstGeom prst="rect">
            <a:avLst/>
          </a:prstGeom>
        </p:spPr>
      </p:pic>
      <p:sp>
        <p:nvSpPr>
          <p:cNvPr id="4" name="TextBox 3">
            <a:extLst>
              <a:ext uri="{FF2B5EF4-FFF2-40B4-BE49-F238E27FC236}">
                <a16:creationId xmlns:a16="http://schemas.microsoft.com/office/drawing/2014/main" id="{278DDCA1-C5BA-4BA4-81A2-E5B2AD1C5B76}"/>
              </a:ext>
            </a:extLst>
          </p:cNvPr>
          <p:cNvSpPr txBox="1"/>
          <p:nvPr/>
        </p:nvSpPr>
        <p:spPr>
          <a:xfrm>
            <a:off x="1884459" y="5677231"/>
            <a:ext cx="3753016" cy="461665"/>
          </a:xfrm>
          <a:prstGeom prst="rect">
            <a:avLst/>
          </a:prstGeom>
          <a:noFill/>
        </p:spPr>
        <p:txBody>
          <a:bodyPr wrap="square" rtlCol="0">
            <a:spAutoFit/>
          </a:bodyPr>
          <a:lstStyle/>
          <a:p>
            <a:r>
              <a:rPr lang="en-US" sz="2400" cap="all" dirty="0">
                <a:latin typeface="Freestyle Script" panose="030804020302050B0404" pitchFamily="66" charset="0"/>
              </a:rPr>
              <a:t>Diotima’s ladder </a:t>
            </a:r>
          </a:p>
        </p:txBody>
      </p:sp>
      <p:sp>
        <p:nvSpPr>
          <p:cNvPr id="5" name="TextBox 4">
            <a:extLst>
              <a:ext uri="{FF2B5EF4-FFF2-40B4-BE49-F238E27FC236}">
                <a16:creationId xmlns:a16="http://schemas.microsoft.com/office/drawing/2014/main" id="{1117AD3B-A7E9-4B4C-9EDE-9F8A7E82D168}"/>
              </a:ext>
            </a:extLst>
          </p:cNvPr>
          <p:cNvSpPr txBox="1"/>
          <p:nvPr/>
        </p:nvSpPr>
        <p:spPr>
          <a:xfrm>
            <a:off x="1556102" y="4808511"/>
            <a:ext cx="3361130"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a particular body</a:t>
            </a:r>
            <a:r>
              <a:rPr lang="en-US" cap="small" dirty="0">
                <a:latin typeface="Freestyle Script" panose="030804020302050B0404" pitchFamily="66" charset="0"/>
              </a:rPr>
              <a:t> </a:t>
            </a:r>
          </a:p>
        </p:txBody>
      </p:sp>
      <p:sp>
        <p:nvSpPr>
          <p:cNvPr id="6" name="TextBox 5">
            <a:extLst>
              <a:ext uri="{FF2B5EF4-FFF2-40B4-BE49-F238E27FC236}">
                <a16:creationId xmlns:a16="http://schemas.microsoft.com/office/drawing/2014/main" id="{2FE19977-A652-4EA9-96AA-6C787DFFF5B2}"/>
              </a:ext>
            </a:extLst>
          </p:cNvPr>
          <p:cNvSpPr txBox="1"/>
          <p:nvPr/>
        </p:nvSpPr>
        <p:spPr>
          <a:xfrm>
            <a:off x="472439" y="296562"/>
            <a:ext cx="3407583" cy="369332"/>
          </a:xfrm>
          <a:prstGeom prst="rect">
            <a:avLst/>
          </a:prstGeom>
          <a:noFill/>
        </p:spPr>
        <p:txBody>
          <a:bodyPr wrap="square" rtlCol="0">
            <a:spAutoFit/>
          </a:bodyPr>
          <a:lstStyle/>
          <a:p>
            <a:r>
              <a:rPr lang="en-US" dirty="0"/>
              <a:t>MORAL STAGES IN ANTIQUITY</a:t>
            </a:r>
          </a:p>
        </p:txBody>
      </p:sp>
    </p:spTree>
    <p:extLst>
      <p:ext uri="{BB962C8B-B14F-4D97-AF65-F5344CB8AC3E}">
        <p14:creationId xmlns:p14="http://schemas.microsoft.com/office/powerpoint/2010/main" val="23016754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E656A38-87AB-4217-8C05-48CF471CA7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1232" y="1146425"/>
            <a:ext cx="2922643" cy="4411537"/>
          </a:xfrm>
          <a:prstGeom prst="rect">
            <a:avLst/>
          </a:prstGeom>
        </p:spPr>
      </p:pic>
      <p:sp>
        <p:nvSpPr>
          <p:cNvPr id="4" name="TextBox 3">
            <a:extLst>
              <a:ext uri="{FF2B5EF4-FFF2-40B4-BE49-F238E27FC236}">
                <a16:creationId xmlns:a16="http://schemas.microsoft.com/office/drawing/2014/main" id="{278DDCA1-C5BA-4BA4-81A2-E5B2AD1C5B76}"/>
              </a:ext>
            </a:extLst>
          </p:cNvPr>
          <p:cNvSpPr txBox="1"/>
          <p:nvPr/>
        </p:nvSpPr>
        <p:spPr>
          <a:xfrm>
            <a:off x="1884459" y="5677231"/>
            <a:ext cx="3753016" cy="461665"/>
          </a:xfrm>
          <a:prstGeom prst="rect">
            <a:avLst/>
          </a:prstGeom>
          <a:noFill/>
        </p:spPr>
        <p:txBody>
          <a:bodyPr wrap="square" rtlCol="0">
            <a:spAutoFit/>
          </a:bodyPr>
          <a:lstStyle/>
          <a:p>
            <a:r>
              <a:rPr lang="en-US" sz="2400" cap="all" dirty="0">
                <a:latin typeface="Freestyle Script" panose="030804020302050B0404" pitchFamily="66" charset="0"/>
              </a:rPr>
              <a:t>Diotima’s ladder </a:t>
            </a:r>
          </a:p>
        </p:txBody>
      </p:sp>
      <p:sp>
        <p:nvSpPr>
          <p:cNvPr id="5" name="TextBox 4">
            <a:extLst>
              <a:ext uri="{FF2B5EF4-FFF2-40B4-BE49-F238E27FC236}">
                <a16:creationId xmlns:a16="http://schemas.microsoft.com/office/drawing/2014/main" id="{1117AD3B-A7E9-4B4C-9EDE-9F8A7E82D168}"/>
              </a:ext>
            </a:extLst>
          </p:cNvPr>
          <p:cNvSpPr txBox="1"/>
          <p:nvPr/>
        </p:nvSpPr>
        <p:spPr>
          <a:xfrm>
            <a:off x="1556102" y="4808511"/>
            <a:ext cx="3361130"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a particular body</a:t>
            </a:r>
            <a:r>
              <a:rPr lang="en-US" cap="small" dirty="0">
                <a:latin typeface="Freestyle Script" panose="030804020302050B0404" pitchFamily="66" charset="0"/>
              </a:rPr>
              <a:t> </a:t>
            </a:r>
          </a:p>
        </p:txBody>
      </p:sp>
      <p:sp>
        <p:nvSpPr>
          <p:cNvPr id="6" name="TextBox 5">
            <a:extLst>
              <a:ext uri="{FF2B5EF4-FFF2-40B4-BE49-F238E27FC236}">
                <a16:creationId xmlns:a16="http://schemas.microsoft.com/office/drawing/2014/main" id="{3C9A5763-D1AA-4C83-B0EE-9F1565002A83}"/>
              </a:ext>
            </a:extLst>
          </p:cNvPr>
          <p:cNvSpPr txBox="1"/>
          <p:nvPr/>
        </p:nvSpPr>
        <p:spPr>
          <a:xfrm>
            <a:off x="1556100" y="4092962"/>
            <a:ext cx="3361132"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all bodies</a:t>
            </a:r>
            <a:r>
              <a:rPr lang="en-US" cap="small" dirty="0">
                <a:latin typeface="Freestyle Script" panose="030804020302050B0404" pitchFamily="66" charset="0"/>
              </a:rPr>
              <a:t> </a:t>
            </a:r>
          </a:p>
        </p:txBody>
      </p:sp>
      <p:sp>
        <p:nvSpPr>
          <p:cNvPr id="7" name="TextBox 6">
            <a:extLst>
              <a:ext uri="{FF2B5EF4-FFF2-40B4-BE49-F238E27FC236}">
                <a16:creationId xmlns:a16="http://schemas.microsoft.com/office/drawing/2014/main" id="{487CB5CE-FEB6-454B-BB3C-B1DB13F603C0}"/>
              </a:ext>
            </a:extLst>
          </p:cNvPr>
          <p:cNvSpPr txBox="1"/>
          <p:nvPr/>
        </p:nvSpPr>
        <p:spPr>
          <a:xfrm>
            <a:off x="472439" y="296562"/>
            <a:ext cx="3407583" cy="369332"/>
          </a:xfrm>
          <a:prstGeom prst="rect">
            <a:avLst/>
          </a:prstGeom>
          <a:noFill/>
        </p:spPr>
        <p:txBody>
          <a:bodyPr wrap="square" rtlCol="0">
            <a:spAutoFit/>
          </a:bodyPr>
          <a:lstStyle/>
          <a:p>
            <a:r>
              <a:rPr lang="en-US" dirty="0"/>
              <a:t>MORAL STAGES IN ANTIQUITY</a:t>
            </a:r>
          </a:p>
        </p:txBody>
      </p:sp>
    </p:spTree>
    <p:extLst>
      <p:ext uri="{BB962C8B-B14F-4D97-AF65-F5344CB8AC3E}">
        <p14:creationId xmlns:p14="http://schemas.microsoft.com/office/powerpoint/2010/main" val="3135039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36C13-131E-487E-9C46-DCC9D96F4DF8}"/>
              </a:ext>
            </a:extLst>
          </p:cNvPr>
          <p:cNvSpPr>
            <a:spLocks noGrp="1"/>
          </p:cNvSpPr>
          <p:nvPr>
            <p:ph type="title"/>
          </p:nvPr>
        </p:nvSpPr>
        <p:spPr/>
        <p:txBody>
          <a:bodyPr>
            <a:normAutofit/>
          </a:bodyPr>
          <a:lstStyle/>
          <a:p>
            <a:r>
              <a:rPr lang="en-US" sz="2000" dirty="0"/>
              <a:t>OBJECTIVES </a:t>
            </a:r>
            <a:br>
              <a:rPr lang="en-US" sz="2000" dirty="0"/>
            </a:br>
            <a:r>
              <a:rPr lang="en-US" sz="2000" cap="small" dirty="0"/>
              <a:t>for use of the teaching collection</a:t>
            </a:r>
          </a:p>
        </p:txBody>
      </p:sp>
      <p:sp>
        <p:nvSpPr>
          <p:cNvPr id="3" name="Content Placeholder 2">
            <a:extLst>
              <a:ext uri="{FF2B5EF4-FFF2-40B4-BE49-F238E27FC236}">
                <a16:creationId xmlns:a16="http://schemas.microsoft.com/office/drawing/2014/main" id="{79F91FF5-602A-4634-9B3E-C9C9FA22EB5E}"/>
              </a:ext>
            </a:extLst>
          </p:cNvPr>
          <p:cNvSpPr>
            <a:spLocks noGrp="1"/>
          </p:cNvSpPr>
          <p:nvPr>
            <p:ph idx="1"/>
          </p:nvPr>
        </p:nvSpPr>
        <p:spPr/>
        <p:txBody>
          <a:bodyPr>
            <a:normAutofit/>
          </a:bodyPr>
          <a:lstStyle/>
          <a:p>
            <a:r>
              <a:rPr lang="en-US" sz="2000" dirty="0"/>
              <a:t>Identify the domains of conscience in moral psychological development in conditions of relative advantage</a:t>
            </a:r>
          </a:p>
          <a:p>
            <a:r>
              <a:rPr lang="en-US" sz="2000" dirty="0"/>
              <a:t>Appreciate age-expected stage-attainments in conscience in conditions of relative advantage</a:t>
            </a:r>
          </a:p>
          <a:p>
            <a:r>
              <a:rPr lang="en-US" sz="2000" dirty="0"/>
              <a:t>Appreciate the continuum of conscience casualty in moral injury</a:t>
            </a:r>
          </a:p>
          <a:p>
            <a:r>
              <a:rPr lang="en-US" sz="2000" dirty="0"/>
              <a:t>Be able to incorporate conscience sensitive inquiries in routine psychiatric assessments</a:t>
            </a:r>
          </a:p>
          <a:p>
            <a:r>
              <a:rPr lang="en-US" sz="2000" dirty="0"/>
              <a:t>Be able to discern, in particular persons, their particular strengths and weaknesses with respect to conscience</a:t>
            </a:r>
          </a:p>
          <a:p>
            <a:r>
              <a:rPr lang="en-US" sz="2000" dirty="0"/>
              <a:t>Be able to address in case formulations: delays in conscience formation and psychopathological interferences in conscience functioning</a:t>
            </a:r>
          </a:p>
        </p:txBody>
      </p:sp>
    </p:spTree>
    <p:extLst>
      <p:ext uri="{BB962C8B-B14F-4D97-AF65-F5344CB8AC3E}">
        <p14:creationId xmlns:p14="http://schemas.microsoft.com/office/powerpoint/2010/main" val="31901118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E656A38-87AB-4217-8C05-48CF471CA7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1232" y="1146425"/>
            <a:ext cx="2922643" cy="4411537"/>
          </a:xfrm>
          <a:prstGeom prst="rect">
            <a:avLst/>
          </a:prstGeom>
        </p:spPr>
      </p:pic>
      <p:sp>
        <p:nvSpPr>
          <p:cNvPr id="4" name="TextBox 3">
            <a:extLst>
              <a:ext uri="{FF2B5EF4-FFF2-40B4-BE49-F238E27FC236}">
                <a16:creationId xmlns:a16="http://schemas.microsoft.com/office/drawing/2014/main" id="{278DDCA1-C5BA-4BA4-81A2-E5B2AD1C5B76}"/>
              </a:ext>
            </a:extLst>
          </p:cNvPr>
          <p:cNvSpPr txBox="1"/>
          <p:nvPr/>
        </p:nvSpPr>
        <p:spPr>
          <a:xfrm>
            <a:off x="1884459" y="5677231"/>
            <a:ext cx="3753016" cy="461665"/>
          </a:xfrm>
          <a:prstGeom prst="rect">
            <a:avLst/>
          </a:prstGeom>
          <a:noFill/>
        </p:spPr>
        <p:txBody>
          <a:bodyPr wrap="square" rtlCol="0">
            <a:spAutoFit/>
          </a:bodyPr>
          <a:lstStyle/>
          <a:p>
            <a:r>
              <a:rPr lang="en-US" sz="2400" cap="all" dirty="0">
                <a:latin typeface="Freestyle Script" panose="030804020302050B0404" pitchFamily="66" charset="0"/>
              </a:rPr>
              <a:t>Diotima’s ladder </a:t>
            </a:r>
          </a:p>
        </p:txBody>
      </p:sp>
      <p:sp>
        <p:nvSpPr>
          <p:cNvPr id="5" name="TextBox 4">
            <a:extLst>
              <a:ext uri="{FF2B5EF4-FFF2-40B4-BE49-F238E27FC236}">
                <a16:creationId xmlns:a16="http://schemas.microsoft.com/office/drawing/2014/main" id="{1117AD3B-A7E9-4B4C-9EDE-9F8A7E82D168}"/>
              </a:ext>
            </a:extLst>
          </p:cNvPr>
          <p:cNvSpPr txBox="1"/>
          <p:nvPr/>
        </p:nvSpPr>
        <p:spPr>
          <a:xfrm>
            <a:off x="1556102" y="4808511"/>
            <a:ext cx="3361130"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a particular body</a:t>
            </a:r>
            <a:r>
              <a:rPr lang="en-US" cap="small" dirty="0">
                <a:latin typeface="Freestyle Script" panose="030804020302050B0404" pitchFamily="66" charset="0"/>
              </a:rPr>
              <a:t> </a:t>
            </a:r>
          </a:p>
        </p:txBody>
      </p:sp>
      <p:sp>
        <p:nvSpPr>
          <p:cNvPr id="6" name="TextBox 5">
            <a:extLst>
              <a:ext uri="{FF2B5EF4-FFF2-40B4-BE49-F238E27FC236}">
                <a16:creationId xmlns:a16="http://schemas.microsoft.com/office/drawing/2014/main" id="{3C9A5763-D1AA-4C83-B0EE-9F1565002A83}"/>
              </a:ext>
            </a:extLst>
          </p:cNvPr>
          <p:cNvSpPr txBox="1"/>
          <p:nvPr/>
        </p:nvSpPr>
        <p:spPr>
          <a:xfrm>
            <a:off x="1556100" y="4092962"/>
            <a:ext cx="3361132"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all bodies</a:t>
            </a:r>
            <a:r>
              <a:rPr lang="en-US" cap="small" dirty="0">
                <a:latin typeface="Freestyle Script" panose="030804020302050B0404" pitchFamily="66" charset="0"/>
              </a:rPr>
              <a:t> </a:t>
            </a:r>
          </a:p>
        </p:txBody>
      </p:sp>
      <p:sp>
        <p:nvSpPr>
          <p:cNvPr id="7" name="TextBox 6">
            <a:extLst>
              <a:ext uri="{FF2B5EF4-FFF2-40B4-BE49-F238E27FC236}">
                <a16:creationId xmlns:a16="http://schemas.microsoft.com/office/drawing/2014/main" id="{CA1BD6E8-05DE-483A-A606-8CCF09EA5A6F}"/>
              </a:ext>
            </a:extLst>
          </p:cNvPr>
          <p:cNvSpPr txBox="1"/>
          <p:nvPr/>
        </p:nvSpPr>
        <p:spPr>
          <a:xfrm>
            <a:off x="1556101" y="3376362"/>
            <a:ext cx="3361132"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souls</a:t>
            </a:r>
            <a:endParaRPr lang="en-US" cap="small" dirty="0">
              <a:latin typeface="Freestyle Script" panose="030804020302050B0404" pitchFamily="66" charset="0"/>
            </a:endParaRPr>
          </a:p>
        </p:txBody>
      </p:sp>
      <p:sp>
        <p:nvSpPr>
          <p:cNvPr id="8" name="TextBox 7">
            <a:extLst>
              <a:ext uri="{FF2B5EF4-FFF2-40B4-BE49-F238E27FC236}">
                <a16:creationId xmlns:a16="http://schemas.microsoft.com/office/drawing/2014/main" id="{A3856776-F53B-4056-B66F-FD2387D6A5A7}"/>
              </a:ext>
            </a:extLst>
          </p:cNvPr>
          <p:cNvSpPr txBox="1"/>
          <p:nvPr/>
        </p:nvSpPr>
        <p:spPr>
          <a:xfrm>
            <a:off x="472439" y="296562"/>
            <a:ext cx="3407583" cy="369332"/>
          </a:xfrm>
          <a:prstGeom prst="rect">
            <a:avLst/>
          </a:prstGeom>
          <a:noFill/>
        </p:spPr>
        <p:txBody>
          <a:bodyPr wrap="square" rtlCol="0">
            <a:spAutoFit/>
          </a:bodyPr>
          <a:lstStyle/>
          <a:p>
            <a:r>
              <a:rPr lang="en-US" dirty="0"/>
              <a:t>MORAL STAGES IN ANTIQUITY</a:t>
            </a:r>
          </a:p>
        </p:txBody>
      </p:sp>
    </p:spTree>
    <p:extLst>
      <p:ext uri="{BB962C8B-B14F-4D97-AF65-F5344CB8AC3E}">
        <p14:creationId xmlns:p14="http://schemas.microsoft.com/office/powerpoint/2010/main" val="42947631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E656A38-87AB-4217-8C05-48CF471CA7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1232" y="1146425"/>
            <a:ext cx="2922643" cy="4411537"/>
          </a:xfrm>
          <a:prstGeom prst="rect">
            <a:avLst/>
          </a:prstGeom>
        </p:spPr>
      </p:pic>
      <p:sp>
        <p:nvSpPr>
          <p:cNvPr id="4" name="TextBox 3">
            <a:extLst>
              <a:ext uri="{FF2B5EF4-FFF2-40B4-BE49-F238E27FC236}">
                <a16:creationId xmlns:a16="http://schemas.microsoft.com/office/drawing/2014/main" id="{278DDCA1-C5BA-4BA4-81A2-E5B2AD1C5B76}"/>
              </a:ext>
            </a:extLst>
          </p:cNvPr>
          <p:cNvSpPr txBox="1"/>
          <p:nvPr/>
        </p:nvSpPr>
        <p:spPr>
          <a:xfrm>
            <a:off x="1884459" y="5677231"/>
            <a:ext cx="3753016" cy="461665"/>
          </a:xfrm>
          <a:prstGeom prst="rect">
            <a:avLst/>
          </a:prstGeom>
          <a:noFill/>
        </p:spPr>
        <p:txBody>
          <a:bodyPr wrap="square" rtlCol="0">
            <a:spAutoFit/>
          </a:bodyPr>
          <a:lstStyle/>
          <a:p>
            <a:r>
              <a:rPr lang="en-US" sz="2400" cap="all" dirty="0">
                <a:latin typeface="Freestyle Script" panose="030804020302050B0404" pitchFamily="66" charset="0"/>
              </a:rPr>
              <a:t>Diotima’s ladder </a:t>
            </a:r>
          </a:p>
        </p:txBody>
      </p:sp>
      <p:sp>
        <p:nvSpPr>
          <p:cNvPr id="5" name="TextBox 4">
            <a:extLst>
              <a:ext uri="{FF2B5EF4-FFF2-40B4-BE49-F238E27FC236}">
                <a16:creationId xmlns:a16="http://schemas.microsoft.com/office/drawing/2014/main" id="{1117AD3B-A7E9-4B4C-9EDE-9F8A7E82D168}"/>
              </a:ext>
            </a:extLst>
          </p:cNvPr>
          <p:cNvSpPr txBox="1"/>
          <p:nvPr/>
        </p:nvSpPr>
        <p:spPr>
          <a:xfrm>
            <a:off x="1556102" y="4808511"/>
            <a:ext cx="3361130"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a particular body</a:t>
            </a:r>
            <a:r>
              <a:rPr lang="en-US" cap="small" dirty="0">
                <a:latin typeface="Freestyle Script" panose="030804020302050B0404" pitchFamily="66" charset="0"/>
              </a:rPr>
              <a:t> </a:t>
            </a:r>
          </a:p>
        </p:txBody>
      </p:sp>
      <p:sp>
        <p:nvSpPr>
          <p:cNvPr id="6" name="TextBox 5">
            <a:extLst>
              <a:ext uri="{FF2B5EF4-FFF2-40B4-BE49-F238E27FC236}">
                <a16:creationId xmlns:a16="http://schemas.microsoft.com/office/drawing/2014/main" id="{3C9A5763-D1AA-4C83-B0EE-9F1565002A83}"/>
              </a:ext>
            </a:extLst>
          </p:cNvPr>
          <p:cNvSpPr txBox="1"/>
          <p:nvPr/>
        </p:nvSpPr>
        <p:spPr>
          <a:xfrm>
            <a:off x="1556100" y="4092962"/>
            <a:ext cx="3361132"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all bodies</a:t>
            </a:r>
            <a:r>
              <a:rPr lang="en-US" cap="small" dirty="0">
                <a:latin typeface="Freestyle Script" panose="030804020302050B0404" pitchFamily="66" charset="0"/>
              </a:rPr>
              <a:t> </a:t>
            </a:r>
          </a:p>
        </p:txBody>
      </p:sp>
      <p:sp>
        <p:nvSpPr>
          <p:cNvPr id="7" name="TextBox 6">
            <a:extLst>
              <a:ext uri="{FF2B5EF4-FFF2-40B4-BE49-F238E27FC236}">
                <a16:creationId xmlns:a16="http://schemas.microsoft.com/office/drawing/2014/main" id="{CA1BD6E8-05DE-483A-A606-8CCF09EA5A6F}"/>
              </a:ext>
            </a:extLst>
          </p:cNvPr>
          <p:cNvSpPr txBox="1"/>
          <p:nvPr/>
        </p:nvSpPr>
        <p:spPr>
          <a:xfrm>
            <a:off x="1556101" y="3376362"/>
            <a:ext cx="3361132"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souls</a:t>
            </a:r>
            <a:endParaRPr lang="en-US" cap="small" dirty="0">
              <a:latin typeface="Freestyle Script" panose="030804020302050B0404" pitchFamily="66" charset="0"/>
            </a:endParaRPr>
          </a:p>
        </p:txBody>
      </p:sp>
      <p:sp>
        <p:nvSpPr>
          <p:cNvPr id="8" name="TextBox 7">
            <a:extLst>
              <a:ext uri="{FF2B5EF4-FFF2-40B4-BE49-F238E27FC236}">
                <a16:creationId xmlns:a16="http://schemas.microsoft.com/office/drawing/2014/main" id="{2F2E3146-9E07-416D-B5DC-7AFD26452050}"/>
              </a:ext>
            </a:extLst>
          </p:cNvPr>
          <p:cNvSpPr txBox="1"/>
          <p:nvPr/>
        </p:nvSpPr>
        <p:spPr>
          <a:xfrm>
            <a:off x="1556100" y="2660288"/>
            <a:ext cx="3361133"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laws and institutions</a:t>
            </a:r>
            <a:endParaRPr lang="en-US" cap="small" dirty="0">
              <a:latin typeface="Freestyle Script" panose="030804020302050B0404" pitchFamily="66" charset="0"/>
            </a:endParaRPr>
          </a:p>
        </p:txBody>
      </p:sp>
      <p:sp>
        <p:nvSpPr>
          <p:cNvPr id="9" name="TextBox 8">
            <a:extLst>
              <a:ext uri="{FF2B5EF4-FFF2-40B4-BE49-F238E27FC236}">
                <a16:creationId xmlns:a16="http://schemas.microsoft.com/office/drawing/2014/main" id="{8B958B0F-A8BC-482F-A3E7-14F07B91FFE0}"/>
              </a:ext>
            </a:extLst>
          </p:cNvPr>
          <p:cNvSpPr txBox="1"/>
          <p:nvPr/>
        </p:nvSpPr>
        <p:spPr>
          <a:xfrm>
            <a:off x="472439" y="296562"/>
            <a:ext cx="3407583" cy="369332"/>
          </a:xfrm>
          <a:prstGeom prst="rect">
            <a:avLst/>
          </a:prstGeom>
          <a:noFill/>
        </p:spPr>
        <p:txBody>
          <a:bodyPr wrap="square" rtlCol="0">
            <a:spAutoFit/>
          </a:bodyPr>
          <a:lstStyle/>
          <a:p>
            <a:r>
              <a:rPr lang="en-US" dirty="0"/>
              <a:t>MORAL STAGES IN ANTIQUITY</a:t>
            </a:r>
          </a:p>
        </p:txBody>
      </p:sp>
    </p:spTree>
    <p:extLst>
      <p:ext uri="{BB962C8B-B14F-4D97-AF65-F5344CB8AC3E}">
        <p14:creationId xmlns:p14="http://schemas.microsoft.com/office/powerpoint/2010/main" val="41925352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E656A38-87AB-4217-8C05-48CF471CA7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1232" y="1146425"/>
            <a:ext cx="2922643" cy="4411537"/>
          </a:xfrm>
          <a:prstGeom prst="rect">
            <a:avLst/>
          </a:prstGeom>
        </p:spPr>
      </p:pic>
      <p:sp>
        <p:nvSpPr>
          <p:cNvPr id="4" name="TextBox 3">
            <a:extLst>
              <a:ext uri="{FF2B5EF4-FFF2-40B4-BE49-F238E27FC236}">
                <a16:creationId xmlns:a16="http://schemas.microsoft.com/office/drawing/2014/main" id="{278DDCA1-C5BA-4BA4-81A2-E5B2AD1C5B76}"/>
              </a:ext>
            </a:extLst>
          </p:cNvPr>
          <p:cNvSpPr txBox="1"/>
          <p:nvPr/>
        </p:nvSpPr>
        <p:spPr>
          <a:xfrm>
            <a:off x="1884459" y="5677231"/>
            <a:ext cx="3753016" cy="461665"/>
          </a:xfrm>
          <a:prstGeom prst="rect">
            <a:avLst/>
          </a:prstGeom>
          <a:noFill/>
        </p:spPr>
        <p:txBody>
          <a:bodyPr wrap="square" rtlCol="0">
            <a:spAutoFit/>
          </a:bodyPr>
          <a:lstStyle/>
          <a:p>
            <a:r>
              <a:rPr lang="en-US" sz="2400" cap="all" dirty="0">
                <a:latin typeface="Freestyle Script" panose="030804020302050B0404" pitchFamily="66" charset="0"/>
              </a:rPr>
              <a:t>Diotima’s ladder </a:t>
            </a:r>
          </a:p>
        </p:txBody>
      </p:sp>
      <p:sp>
        <p:nvSpPr>
          <p:cNvPr id="5" name="TextBox 4">
            <a:extLst>
              <a:ext uri="{FF2B5EF4-FFF2-40B4-BE49-F238E27FC236}">
                <a16:creationId xmlns:a16="http://schemas.microsoft.com/office/drawing/2014/main" id="{1117AD3B-A7E9-4B4C-9EDE-9F8A7E82D168}"/>
              </a:ext>
            </a:extLst>
          </p:cNvPr>
          <p:cNvSpPr txBox="1"/>
          <p:nvPr/>
        </p:nvSpPr>
        <p:spPr>
          <a:xfrm>
            <a:off x="1556102" y="4808511"/>
            <a:ext cx="3361130"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a particular body</a:t>
            </a:r>
            <a:r>
              <a:rPr lang="en-US" cap="small" dirty="0">
                <a:latin typeface="Freestyle Script" panose="030804020302050B0404" pitchFamily="66" charset="0"/>
              </a:rPr>
              <a:t> </a:t>
            </a:r>
          </a:p>
        </p:txBody>
      </p:sp>
      <p:sp>
        <p:nvSpPr>
          <p:cNvPr id="6" name="TextBox 5">
            <a:extLst>
              <a:ext uri="{FF2B5EF4-FFF2-40B4-BE49-F238E27FC236}">
                <a16:creationId xmlns:a16="http://schemas.microsoft.com/office/drawing/2014/main" id="{3C9A5763-D1AA-4C83-B0EE-9F1565002A83}"/>
              </a:ext>
            </a:extLst>
          </p:cNvPr>
          <p:cNvSpPr txBox="1"/>
          <p:nvPr/>
        </p:nvSpPr>
        <p:spPr>
          <a:xfrm>
            <a:off x="1556100" y="4092962"/>
            <a:ext cx="3361132"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all bodies</a:t>
            </a:r>
            <a:r>
              <a:rPr lang="en-US" cap="small" dirty="0">
                <a:latin typeface="Freestyle Script" panose="030804020302050B0404" pitchFamily="66" charset="0"/>
              </a:rPr>
              <a:t> </a:t>
            </a:r>
          </a:p>
        </p:txBody>
      </p:sp>
      <p:sp>
        <p:nvSpPr>
          <p:cNvPr id="7" name="TextBox 6">
            <a:extLst>
              <a:ext uri="{FF2B5EF4-FFF2-40B4-BE49-F238E27FC236}">
                <a16:creationId xmlns:a16="http://schemas.microsoft.com/office/drawing/2014/main" id="{CA1BD6E8-05DE-483A-A606-8CCF09EA5A6F}"/>
              </a:ext>
            </a:extLst>
          </p:cNvPr>
          <p:cNvSpPr txBox="1"/>
          <p:nvPr/>
        </p:nvSpPr>
        <p:spPr>
          <a:xfrm>
            <a:off x="1556101" y="3376362"/>
            <a:ext cx="3361132"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souls</a:t>
            </a:r>
            <a:endParaRPr lang="en-US" cap="small" dirty="0">
              <a:latin typeface="Freestyle Script" panose="030804020302050B0404" pitchFamily="66" charset="0"/>
            </a:endParaRPr>
          </a:p>
        </p:txBody>
      </p:sp>
      <p:sp>
        <p:nvSpPr>
          <p:cNvPr id="8" name="TextBox 7">
            <a:extLst>
              <a:ext uri="{FF2B5EF4-FFF2-40B4-BE49-F238E27FC236}">
                <a16:creationId xmlns:a16="http://schemas.microsoft.com/office/drawing/2014/main" id="{2F2E3146-9E07-416D-B5DC-7AFD26452050}"/>
              </a:ext>
            </a:extLst>
          </p:cNvPr>
          <p:cNvSpPr txBox="1"/>
          <p:nvPr/>
        </p:nvSpPr>
        <p:spPr>
          <a:xfrm>
            <a:off x="1556100" y="2660288"/>
            <a:ext cx="3361133"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laws and institutions</a:t>
            </a:r>
            <a:endParaRPr lang="en-US" cap="small" dirty="0">
              <a:latin typeface="Freestyle Script" panose="030804020302050B0404" pitchFamily="66" charset="0"/>
            </a:endParaRPr>
          </a:p>
        </p:txBody>
      </p:sp>
      <p:sp>
        <p:nvSpPr>
          <p:cNvPr id="9" name="TextBox 8">
            <a:extLst>
              <a:ext uri="{FF2B5EF4-FFF2-40B4-BE49-F238E27FC236}">
                <a16:creationId xmlns:a16="http://schemas.microsoft.com/office/drawing/2014/main" id="{570436A4-5673-40C6-93E8-7D0DF5EFAFFB}"/>
              </a:ext>
            </a:extLst>
          </p:cNvPr>
          <p:cNvSpPr txBox="1"/>
          <p:nvPr/>
        </p:nvSpPr>
        <p:spPr>
          <a:xfrm>
            <a:off x="1556100" y="1995095"/>
            <a:ext cx="3361133"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knowledge</a:t>
            </a:r>
            <a:endParaRPr lang="en-US" cap="small" dirty="0">
              <a:latin typeface="Freestyle Script" panose="030804020302050B0404" pitchFamily="66" charset="0"/>
            </a:endParaRPr>
          </a:p>
        </p:txBody>
      </p:sp>
      <p:sp>
        <p:nvSpPr>
          <p:cNvPr id="10" name="TextBox 9">
            <a:extLst>
              <a:ext uri="{FF2B5EF4-FFF2-40B4-BE49-F238E27FC236}">
                <a16:creationId xmlns:a16="http://schemas.microsoft.com/office/drawing/2014/main" id="{FC27B577-2855-4E6C-81D3-FFDCCE74AE4A}"/>
              </a:ext>
            </a:extLst>
          </p:cNvPr>
          <p:cNvSpPr txBox="1"/>
          <p:nvPr/>
        </p:nvSpPr>
        <p:spPr>
          <a:xfrm>
            <a:off x="472439" y="296562"/>
            <a:ext cx="3407583" cy="369332"/>
          </a:xfrm>
          <a:prstGeom prst="rect">
            <a:avLst/>
          </a:prstGeom>
          <a:noFill/>
        </p:spPr>
        <p:txBody>
          <a:bodyPr wrap="square" rtlCol="0">
            <a:spAutoFit/>
          </a:bodyPr>
          <a:lstStyle/>
          <a:p>
            <a:r>
              <a:rPr lang="en-US" dirty="0"/>
              <a:t>MORAL STAGES IN ANTIQUITY</a:t>
            </a:r>
          </a:p>
        </p:txBody>
      </p:sp>
    </p:spTree>
    <p:extLst>
      <p:ext uri="{BB962C8B-B14F-4D97-AF65-F5344CB8AC3E}">
        <p14:creationId xmlns:p14="http://schemas.microsoft.com/office/powerpoint/2010/main" val="4232455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E656A38-87AB-4217-8C05-48CF471CA7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1232" y="1146425"/>
            <a:ext cx="2922643" cy="4411537"/>
          </a:xfrm>
          <a:prstGeom prst="rect">
            <a:avLst/>
          </a:prstGeom>
        </p:spPr>
      </p:pic>
      <p:sp>
        <p:nvSpPr>
          <p:cNvPr id="4" name="TextBox 3">
            <a:extLst>
              <a:ext uri="{FF2B5EF4-FFF2-40B4-BE49-F238E27FC236}">
                <a16:creationId xmlns:a16="http://schemas.microsoft.com/office/drawing/2014/main" id="{278DDCA1-C5BA-4BA4-81A2-E5B2AD1C5B76}"/>
              </a:ext>
            </a:extLst>
          </p:cNvPr>
          <p:cNvSpPr txBox="1"/>
          <p:nvPr/>
        </p:nvSpPr>
        <p:spPr>
          <a:xfrm>
            <a:off x="1884459" y="5677231"/>
            <a:ext cx="3753016" cy="461665"/>
          </a:xfrm>
          <a:prstGeom prst="rect">
            <a:avLst/>
          </a:prstGeom>
          <a:noFill/>
        </p:spPr>
        <p:txBody>
          <a:bodyPr wrap="square" rtlCol="0">
            <a:spAutoFit/>
          </a:bodyPr>
          <a:lstStyle/>
          <a:p>
            <a:r>
              <a:rPr lang="en-US" sz="2400" cap="all" dirty="0">
                <a:latin typeface="Freestyle Script" panose="030804020302050B0404" pitchFamily="66" charset="0"/>
              </a:rPr>
              <a:t>Diotima’s ladder </a:t>
            </a:r>
          </a:p>
        </p:txBody>
      </p:sp>
      <p:sp>
        <p:nvSpPr>
          <p:cNvPr id="5" name="TextBox 4">
            <a:extLst>
              <a:ext uri="{FF2B5EF4-FFF2-40B4-BE49-F238E27FC236}">
                <a16:creationId xmlns:a16="http://schemas.microsoft.com/office/drawing/2014/main" id="{1117AD3B-A7E9-4B4C-9EDE-9F8A7E82D168}"/>
              </a:ext>
            </a:extLst>
          </p:cNvPr>
          <p:cNvSpPr txBox="1"/>
          <p:nvPr/>
        </p:nvSpPr>
        <p:spPr>
          <a:xfrm>
            <a:off x="1556102" y="4808511"/>
            <a:ext cx="3361130"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a particular body</a:t>
            </a:r>
            <a:r>
              <a:rPr lang="en-US" cap="small" dirty="0">
                <a:latin typeface="Freestyle Script" panose="030804020302050B0404" pitchFamily="66" charset="0"/>
              </a:rPr>
              <a:t> </a:t>
            </a:r>
          </a:p>
        </p:txBody>
      </p:sp>
      <p:sp>
        <p:nvSpPr>
          <p:cNvPr id="6" name="TextBox 5">
            <a:extLst>
              <a:ext uri="{FF2B5EF4-FFF2-40B4-BE49-F238E27FC236}">
                <a16:creationId xmlns:a16="http://schemas.microsoft.com/office/drawing/2014/main" id="{3C9A5763-D1AA-4C83-B0EE-9F1565002A83}"/>
              </a:ext>
            </a:extLst>
          </p:cNvPr>
          <p:cNvSpPr txBox="1"/>
          <p:nvPr/>
        </p:nvSpPr>
        <p:spPr>
          <a:xfrm>
            <a:off x="1556100" y="4092962"/>
            <a:ext cx="3361132"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all bodies</a:t>
            </a:r>
            <a:r>
              <a:rPr lang="en-US" cap="small" dirty="0">
                <a:latin typeface="Freestyle Script" panose="030804020302050B0404" pitchFamily="66" charset="0"/>
              </a:rPr>
              <a:t> </a:t>
            </a:r>
          </a:p>
        </p:txBody>
      </p:sp>
      <p:sp>
        <p:nvSpPr>
          <p:cNvPr id="7" name="TextBox 6">
            <a:extLst>
              <a:ext uri="{FF2B5EF4-FFF2-40B4-BE49-F238E27FC236}">
                <a16:creationId xmlns:a16="http://schemas.microsoft.com/office/drawing/2014/main" id="{CA1BD6E8-05DE-483A-A606-8CCF09EA5A6F}"/>
              </a:ext>
            </a:extLst>
          </p:cNvPr>
          <p:cNvSpPr txBox="1"/>
          <p:nvPr/>
        </p:nvSpPr>
        <p:spPr>
          <a:xfrm>
            <a:off x="1556101" y="3376362"/>
            <a:ext cx="3361132"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souls</a:t>
            </a:r>
            <a:endParaRPr lang="en-US" cap="small" dirty="0">
              <a:latin typeface="Freestyle Script" panose="030804020302050B0404" pitchFamily="66" charset="0"/>
            </a:endParaRPr>
          </a:p>
        </p:txBody>
      </p:sp>
      <p:sp>
        <p:nvSpPr>
          <p:cNvPr id="8" name="TextBox 7">
            <a:extLst>
              <a:ext uri="{FF2B5EF4-FFF2-40B4-BE49-F238E27FC236}">
                <a16:creationId xmlns:a16="http://schemas.microsoft.com/office/drawing/2014/main" id="{2F2E3146-9E07-416D-B5DC-7AFD26452050}"/>
              </a:ext>
            </a:extLst>
          </p:cNvPr>
          <p:cNvSpPr txBox="1"/>
          <p:nvPr/>
        </p:nvSpPr>
        <p:spPr>
          <a:xfrm>
            <a:off x="1556100" y="2660288"/>
            <a:ext cx="3361133"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laws and institutions</a:t>
            </a:r>
            <a:endParaRPr lang="en-US" cap="small" dirty="0">
              <a:latin typeface="Freestyle Script" panose="030804020302050B0404" pitchFamily="66" charset="0"/>
            </a:endParaRPr>
          </a:p>
        </p:txBody>
      </p:sp>
      <p:sp>
        <p:nvSpPr>
          <p:cNvPr id="9" name="TextBox 8">
            <a:extLst>
              <a:ext uri="{FF2B5EF4-FFF2-40B4-BE49-F238E27FC236}">
                <a16:creationId xmlns:a16="http://schemas.microsoft.com/office/drawing/2014/main" id="{570436A4-5673-40C6-93E8-7D0DF5EFAFFB}"/>
              </a:ext>
            </a:extLst>
          </p:cNvPr>
          <p:cNvSpPr txBox="1"/>
          <p:nvPr/>
        </p:nvSpPr>
        <p:spPr>
          <a:xfrm>
            <a:off x="1556100" y="1995095"/>
            <a:ext cx="3361133"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knowledge</a:t>
            </a:r>
            <a:endParaRPr lang="en-US" cap="small" dirty="0">
              <a:latin typeface="Freestyle Script" panose="030804020302050B0404" pitchFamily="66" charset="0"/>
            </a:endParaRPr>
          </a:p>
        </p:txBody>
      </p:sp>
      <p:sp>
        <p:nvSpPr>
          <p:cNvPr id="10" name="TextBox 9">
            <a:extLst>
              <a:ext uri="{FF2B5EF4-FFF2-40B4-BE49-F238E27FC236}">
                <a16:creationId xmlns:a16="http://schemas.microsoft.com/office/drawing/2014/main" id="{3A57BB87-4A71-4BA4-B3BE-8B572135D819}"/>
              </a:ext>
            </a:extLst>
          </p:cNvPr>
          <p:cNvSpPr txBox="1"/>
          <p:nvPr/>
        </p:nvSpPr>
        <p:spPr>
          <a:xfrm>
            <a:off x="1556099" y="1232855"/>
            <a:ext cx="3361133" cy="461665"/>
          </a:xfrm>
          <a:prstGeom prst="rect">
            <a:avLst/>
          </a:prstGeom>
          <a:noFill/>
          <a:ln>
            <a:solidFill>
              <a:schemeClr val="tx1"/>
            </a:solidFill>
          </a:ln>
        </p:spPr>
        <p:txBody>
          <a:bodyPr wrap="square" rtlCol="0">
            <a:spAutoFit/>
          </a:bodyPr>
          <a:lstStyle/>
          <a:p>
            <a:r>
              <a:rPr lang="en-US" sz="2400" dirty="0">
                <a:latin typeface="Freestyle Script" panose="030804020302050B0404" pitchFamily="66" charset="0"/>
              </a:rPr>
              <a:t> </a:t>
            </a:r>
            <a:r>
              <a:rPr lang="en-US" b="1" cap="small" dirty="0">
                <a:latin typeface="Freestyle Script" panose="030804020302050B0404" pitchFamily="66" charset="0"/>
              </a:rPr>
              <a:t>Love for love itself</a:t>
            </a:r>
            <a:endParaRPr lang="en-US" cap="small" dirty="0">
              <a:latin typeface="Freestyle Script" panose="030804020302050B0404" pitchFamily="66" charset="0"/>
            </a:endParaRPr>
          </a:p>
        </p:txBody>
      </p:sp>
      <p:sp>
        <p:nvSpPr>
          <p:cNvPr id="12" name="TextBox 11">
            <a:extLst>
              <a:ext uri="{FF2B5EF4-FFF2-40B4-BE49-F238E27FC236}">
                <a16:creationId xmlns:a16="http://schemas.microsoft.com/office/drawing/2014/main" id="{B06800E8-CB47-4C99-AB74-C818A7F38BA9}"/>
              </a:ext>
            </a:extLst>
          </p:cNvPr>
          <p:cNvSpPr txBox="1"/>
          <p:nvPr/>
        </p:nvSpPr>
        <p:spPr>
          <a:xfrm>
            <a:off x="472439" y="296562"/>
            <a:ext cx="3407583" cy="369332"/>
          </a:xfrm>
          <a:prstGeom prst="rect">
            <a:avLst/>
          </a:prstGeom>
          <a:noFill/>
        </p:spPr>
        <p:txBody>
          <a:bodyPr wrap="square" rtlCol="0">
            <a:spAutoFit/>
          </a:bodyPr>
          <a:lstStyle/>
          <a:p>
            <a:r>
              <a:rPr lang="en-US" dirty="0"/>
              <a:t>MORAL STAGES IN ANTIQUITY</a:t>
            </a:r>
          </a:p>
        </p:txBody>
      </p:sp>
    </p:spTree>
    <p:extLst>
      <p:ext uri="{BB962C8B-B14F-4D97-AF65-F5344CB8AC3E}">
        <p14:creationId xmlns:p14="http://schemas.microsoft.com/office/powerpoint/2010/main" val="28928271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38"/>
            <a:ext cx="5089585" cy="662781"/>
          </a:xfrm>
        </p:spPr>
        <p:txBody>
          <a:bodyPr>
            <a:normAutofit fontScale="90000"/>
          </a:bodyPr>
          <a:lstStyle/>
          <a:p>
            <a:br>
              <a:rPr lang="en-US" sz="4000" cap="small" dirty="0"/>
            </a:br>
            <a:r>
              <a:rPr lang="en-US" sz="2700" cap="small" dirty="0"/>
              <a:t>modern moral developmental theories </a:t>
            </a:r>
            <a:br>
              <a:rPr lang="en-US" dirty="0"/>
            </a:br>
            <a:endParaRPr lang="en-US" dirty="0"/>
          </a:p>
        </p:txBody>
      </p:sp>
      <p:sp>
        <p:nvSpPr>
          <p:cNvPr id="3" name="Content Placeholder 2"/>
          <p:cNvSpPr>
            <a:spLocks noGrp="1"/>
          </p:cNvSpPr>
          <p:nvPr>
            <p:ph idx="1"/>
          </p:nvPr>
        </p:nvSpPr>
        <p:spPr>
          <a:xfrm>
            <a:off x="5599981" y="1549580"/>
            <a:ext cx="5257800" cy="4351338"/>
          </a:xfrm>
        </p:spPr>
        <p:txBody>
          <a:bodyPr/>
          <a:lstStyle/>
          <a:p>
            <a:pPr>
              <a:buNone/>
            </a:pPr>
            <a:r>
              <a:rPr lang="en-US" dirty="0"/>
              <a:t>    </a:t>
            </a:r>
          </a:p>
          <a:p>
            <a:r>
              <a:rPr lang="en-US" cap="small" dirty="0"/>
              <a:t>psychodynamic </a:t>
            </a:r>
          </a:p>
          <a:p>
            <a:r>
              <a:rPr lang="en-US" cap="small" dirty="0"/>
              <a:t>social interaction theory </a:t>
            </a:r>
          </a:p>
          <a:p>
            <a:r>
              <a:rPr lang="en-US" cap="small" dirty="0"/>
              <a:t>social communication theory </a:t>
            </a:r>
          </a:p>
          <a:p>
            <a:r>
              <a:rPr lang="en-US" cap="small" dirty="0"/>
              <a:t>social learning  theory</a:t>
            </a:r>
          </a:p>
          <a:p>
            <a:r>
              <a:rPr lang="en-US" cap="small" dirty="0"/>
              <a:t>social cognitive theory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46919"/>
            <a:ext cx="10515600" cy="1325563"/>
          </a:xfrm>
        </p:spPr>
        <p:txBody>
          <a:bodyPr/>
          <a:lstStyle/>
          <a:p>
            <a:r>
              <a:rPr lang="en-US" cap="small" dirty="0"/>
              <a:t>jean piaget</a:t>
            </a:r>
          </a:p>
        </p:txBody>
      </p:sp>
      <p:pic>
        <p:nvPicPr>
          <p:cNvPr id="4" name="Content Placeholder 3" descr="Jean_Piaget.jpg"/>
          <p:cNvPicPr>
            <a:picLocks noGrp="1" noChangeAspect="1"/>
          </p:cNvPicPr>
          <p:nvPr>
            <p:ph idx="1"/>
          </p:nvPr>
        </p:nvPicPr>
        <p:blipFill rotWithShape="1">
          <a:blip r:embed="rId3" cstate="print">
            <a:clrChange>
              <a:clrFrom>
                <a:srgbClr val="B5C7D6"/>
              </a:clrFrom>
              <a:clrTo>
                <a:srgbClr val="B5C7D6">
                  <a:alpha val="0"/>
                </a:srgbClr>
              </a:clrTo>
            </a:clrChange>
            <a:duotone>
              <a:prstClr val="black"/>
              <a:srgbClr val="D9C3A5">
                <a:tint val="50000"/>
                <a:satMod val="180000"/>
              </a:srgbClr>
            </a:duotone>
          </a:blip>
          <a:srcRect l="16214"/>
          <a:stretch/>
        </p:blipFill>
        <p:spPr>
          <a:xfrm>
            <a:off x="3823062" y="1447801"/>
            <a:ext cx="4635137" cy="3713300"/>
          </a:xfrm>
          <a:prstGeom prst="rect">
            <a:avLst/>
          </a:prstGeom>
          <a:ln>
            <a:noFill/>
          </a:ln>
          <a:effectLst>
            <a:innerShdw blurRad="584200" dist="50800" dir="18900000">
              <a:schemeClr val="accent4">
                <a:alpha val="50000"/>
              </a:schemeClr>
            </a:innerShdw>
          </a:effectLst>
        </p:spPr>
      </p:pic>
      <p:sp>
        <p:nvSpPr>
          <p:cNvPr id="5" name="Rectangle 4"/>
          <p:cNvSpPr/>
          <p:nvPr/>
        </p:nvSpPr>
        <p:spPr>
          <a:xfrm>
            <a:off x="5410200" y="1371600"/>
            <a:ext cx="1396536" cy="369332"/>
          </a:xfrm>
          <a:prstGeom prst="rect">
            <a:avLst/>
          </a:prstGeom>
        </p:spPr>
        <p:txBody>
          <a:bodyPr wrap="none">
            <a:spAutoFit/>
          </a:bodyPr>
          <a:lstStyle/>
          <a:p>
            <a:r>
              <a:rPr lang="en-US" dirty="0"/>
              <a:t> 1896 – 1980</a:t>
            </a:r>
          </a:p>
        </p:txBody>
      </p:sp>
      <p:sp>
        <p:nvSpPr>
          <p:cNvPr id="9" name="Horizontal Scroll 8"/>
          <p:cNvSpPr/>
          <p:nvPr/>
        </p:nvSpPr>
        <p:spPr>
          <a:xfrm>
            <a:off x="2362200" y="5410200"/>
            <a:ext cx="7924800" cy="1066800"/>
          </a:xfrm>
          <a:prstGeom prst="horizontalScroll">
            <a:avLst/>
          </a:prstGeom>
          <a:solidFill>
            <a:schemeClr val="accent5">
              <a:lumMod val="20000"/>
              <a:lumOff val="80000"/>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cap="small" dirty="0">
                <a:solidFill>
                  <a:schemeClr val="tx1"/>
                </a:solidFill>
              </a:rPr>
              <a:t>“ Intelligence is what you use when you don't know what to do.” </a:t>
            </a:r>
            <a:endParaRPr lang="en-US" b="1" dirty="0">
              <a:solidFill>
                <a:schemeClr val="tx1"/>
              </a:solidFill>
            </a:endParaRPr>
          </a:p>
        </p:txBody>
      </p:sp>
      <p:sp>
        <p:nvSpPr>
          <p:cNvPr id="3" name="TextBox 2">
            <a:extLst>
              <a:ext uri="{FF2B5EF4-FFF2-40B4-BE49-F238E27FC236}">
                <a16:creationId xmlns:a16="http://schemas.microsoft.com/office/drawing/2014/main" id="{CF503168-C685-45DA-A13D-9D75126C7EBE}"/>
              </a:ext>
            </a:extLst>
          </p:cNvPr>
          <p:cNvSpPr txBox="1"/>
          <p:nvPr/>
        </p:nvSpPr>
        <p:spPr>
          <a:xfrm>
            <a:off x="276045" y="0"/>
            <a:ext cx="6021238" cy="461665"/>
          </a:xfrm>
          <a:prstGeom prst="rect">
            <a:avLst/>
          </a:prstGeom>
          <a:noFill/>
        </p:spPr>
        <p:txBody>
          <a:bodyPr wrap="square" rtlCol="0">
            <a:spAutoFit/>
          </a:bodyPr>
          <a:lstStyle/>
          <a:p>
            <a:r>
              <a:rPr lang="en-US" sz="2400" cap="small" dirty="0"/>
              <a:t>cognitive developmental moral theories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2516" name="Picture 4" descr="C:\My Documents\Matt's Work\Conscience\Slides &amp; Illustrations\Externalized Conscience.jpg"/>
          <p:cNvPicPr>
            <a:picLocks noChangeAspect="1" noChangeArrowheads="1"/>
          </p:cNvPicPr>
          <p:nvPr/>
        </p:nvPicPr>
        <p:blipFill>
          <a:blip r:embed="rId3" cstate="print">
            <a:clrChange>
              <a:clrFrom>
                <a:srgbClr val="FDFAF3"/>
              </a:clrFrom>
              <a:clrTo>
                <a:srgbClr val="FDFAF3">
                  <a:alpha val="0"/>
                </a:srgbClr>
              </a:clrTo>
            </a:clrChange>
          </a:blip>
          <a:srcRect t="3828" r="10943"/>
          <a:stretch>
            <a:fillRect/>
          </a:stretch>
        </p:blipFill>
        <p:spPr bwMode="auto">
          <a:xfrm>
            <a:off x="838200" y="1690688"/>
            <a:ext cx="5257800" cy="3829050"/>
          </a:xfrm>
          <a:prstGeom prst="rect">
            <a:avLst/>
          </a:prstGeom>
          <a:noFill/>
        </p:spPr>
      </p:pic>
      <p:sp>
        <p:nvSpPr>
          <p:cNvPr id="192517" name="Text Box 5"/>
          <p:cNvSpPr txBox="1">
            <a:spLocks noChangeArrowheads="1"/>
          </p:cNvSpPr>
          <p:nvPr/>
        </p:nvSpPr>
        <p:spPr bwMode="auto">
          <a:xfrm>
            <a:off x="5029200" y="6172201"/>
            <a:ext cx="1752600" cy="366713"/>
          </a:xfrm>
          <a:prstGeom prst="rect">
            <a:avLst/>
          </a:prstGeom>
          <a:noFill/>
          <a:ln w="9525">
            <a:noFill/>
            <a:miter lim="800000"/>
            <a:headEnd/>
            <a:tailEnd/>
          </a:ln>
          <a:effectLst/>
        </p:spPr>
        <p:txBody>
          <a:bodyPr wrap="none">
            <a:spAutoFit/>
          </a:bodyPr>
          <a:lstStyle/>
          <a:p>
            <a:r>
              <a:rPr lang="en-US" dirty="0"/>
              <a:t>Age 6 and Under</a:t>
            </a:r>
          </a:p>
        </p:txBody>
      </p:sp>
      <p:sp>
        <p:nvSpPr>
          <p:cNvPr id="6" name="Title 2"/>
          <p:cNvSpPr>
            <a:spLocks noGrp="1"/>
          </p:cNvSpPr>
          <p:nvPr>
            <p:ph type="title"/>
          </p:nvPr>
        </p:nvSpPr>
        <p:spPr>
          <a:noFill/>
        </p:spPr>
        <p:txBody>
          <a:bodyPr rtlCol="0">
            <a:normAutofit/>
          </a:bodyPr>
          <a:lstStyle/>
          <a:p>
            <a:pPr>
              <a:defRPr/>
            </a:pPr>
            <a:r>
              <a:rPr lang="en-US" sz="3200" cap="small" dirty="0"/>
              <a:t>moral cognition</a:t>
            </a:r>
          </a:p>
        </p:txBody>
      </p:sp>
      <p:pic>
        <p:nvPicPr>
          <p:cNvPr id="7" name="Content Placeholder 3" descr="Jean_Piaget.jpg">
            <a:extLst>
              <a:ext uri="{FF2B5EF4-FFF2-40B4-BE49-F238E27FC236}">
                <a16:creationId xmlns:a16="http://schemas.microsoft.com/office/drawing/2014/main" id="{48E438E1-091A-46BD-B436-0207FC49B701}"/>
              </a:ext>
            </a:extLst>
          </p:cNvPr>
          <p:cNvPicPr>
            <a:picLocks noGrp="1" noChangeAspect="1"/>
          </p:cNvPicPr>
          <p:nvPr>
            <p:ph idx="1"/>
          </p:nvPr>
        </p:nvPicPr>
        <p:blipFill rotWithShape="1">
          <a:blip r:embed="rId4" cstate="print">
            <a:clrChange>
              <a:clrFrom>
                <a:srgbClr val="B5C7D6"/>
              </a:clrFrom>
              <a:clrTo>
                <a:srgbClr val="B5C7D6">
                  <a:alpha val="0"/>
                </a:srgbClr>
              </a:clrTo>
            </a:clrChange>
            <a:duotone>
              <a:prstClr val="black"/>
              <a:srgbClr val="D9C3A5">
                <a:tint val="50000"/>
                <a:satMod val="180000"/>
              </a:srgbClr>
            </a:duotone>
          </a:blip>
          <a:srcRect l="27690" t="8995"/>
          <a:stretch/>
        </p:blipFill>
        <p:spPr>
          <a:xfrm>
            <a:off x="7870784" y="3113589"/>
            <a:ext cx="3967223" cy="3379285"/>
          </a:xfrm>
          <a:prstGeom prst="rect">
            <a:avLst/>
          </a:prstGeom>
          <a:ln>
            <a:noFill/>
          </a:ln>
          <a:effectLst>
            <a:innerShdw blurRad="584200" dist="50800" dir="18900000">
              <a:schemeClr val="accent4">
                <a:alpha val="50000"/>
              </a:schemeClr>
            </a:innerShdw>
          </a:effectLst>
        </p:spPr>
      </p:pic>
      <p:pic>
        <p:nvPicPr>
          <p:cNvPr id="8" name="Picture 2" descr="http://upload.wikimedia.org/wikipedia/commons/thumb/9/99/The_Childrens_Museum_of_Indianapolis_-_Marbles.jpg/220px-The_Childrens_Museum_of_Indianapolis_-_Marbles.jpg">
            <a:hlinkClick r:id="rId5"/>
            <a:extLst>
              <a:ext uri="{FF2B5EF4-FFF2-40B4-BE49-F238E27FC236}">
                <a16:creationId xmlns:a16="http://schemas.microsoft.com/office/drawing/2014/main" id="{AD7817E0-5B2D-4DDD-A8A8-09D14AB235A7}"/>
              </a:ext>
            </a:extLst>
          </p:cNvPr>
          <p:cNvPicPr>
            <a:picLocks noChangeAspect="1" noChangeArrowheads="1"/>
          </p:cNvPicPr>
          <p:nvPr/>
        </p:nvPicPr>
        <p:blipFill>
          <a:blip r:embed="rId6" cstate="print">
            <a:clrChange>
              <a:clrFrom>
                <a:srgbClr val="FFFFFF"/>
              </a:clrFrom>
              <a:clrTo>
                <a:srgbClr val="FFFFFF">
                  <a:alpha val="0"/>
                </a:srgbClr>
              </a:clrTo>
            </a:clrChange>
          </a:blip>
          <a:srcRect l="8928" t="16667" r="7143" b="19047"/>
          <a:stretch>
            <a:fillRect/>
          </a:stretch>
        </p:blipFill>
        <p:spPr bwMode="auto">
          <a:xfrm rot="1042124">
            <a:off x="5394284" y="1060159"/>
            <a:ext cx="3581400" cy="2057400"/>
          </a:xfrm>
          <a:prstGeom prst="rect">
            <a:avLst/>
          </a:prstGeom>
          <a:noFill/>
          <a:scene3d>
            <a:camera prst="orthographicFront">
              <a:rot lat="10800000" lon="0" rev="0"/>
            </a:camera>
            <a:lightRig rig="threePt" dir="t"/>
          </a:scene3d>
        </p:spPr>
      </p:pic>
      <p:sp>
        <p:nvSpPr>
          <p:cNvPr id="9" name="TextBox 8">
            <a:extLst>
              <a:ext uri="{FF2B5EF4-FFF2-40B4-BE49-F238E27FC236}">
                <a16:creationId xmlns:a16="http://schemas.microsoft.com/office/drawing/2014/main" id="{52A263D0-66F0-4C2E-9C3A-FBCF5972A63F}"/>
              </a:ext>
            </a:extLst>
          </p:cNvPr>
          <p:cNvSpPr txBox="1"/>
          <p:nvPr/>
        </p:nvSpPr>
        <p:spPr>
          <a:xfrm>
            <a:off x="276045" y="0"/>
            <a:ext cx="6021238" cy="461665"/>
          </a:xfrm>
          <a:prstGeom prst="rect">
            <a:avLst/>
          </a:prstGeom>
          <a:noFill/>
        </p:spPr>
        <p:txBody>
          <a:bodyPr wrap="square" rtlCol="0">
            <a:spAutoFit/>
          </a:bodyPr>
          <a:lstStyle/>
          <a:p>
            <a:r>
              <a:rPr lang="en-US" sz="2400" cap="small" dirty="0"/>
              <a:t>cognitive developmental moral theories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upload.wikimedia.org/wikipedia/commons/thumb/9/99/The_Childrens_Museum_of_Indianapolis_-_Marbles.jpg/220px-The_Childrens_Museum_of_Indianapolis_-_Marbles.jpg">
            <a:hlinkClick r:id="rId3"/>
          </p:cNvPr>
          <p:cNvPicPr>
            <a:picLocks noChangeAspect="1" noChangeArrowheads="1"/>
          </p:cNvPicPr>
          <p:nvPr/>
        </p:nvPicPr>
        <p:blipFill>
          <a:blip r:embed="rId4" cstate="print">
            <a:clrChange>
              <a:clrFrom>
                <a:srgbClr val="FFFFFF"/>
              </a:clrFrom>
              <a:clrTo>
                <a:srgbClr val="FFFFFF">
                  <a:alpha val="0"/>
                </a:srgbClr>
              </a:clrTo>
            </a:clrChange>
          </a:blip>
          <a:srcRect l="8928" t="16667" r="7143" b="19047"/>
          <a:stretch>
            <a:fillRect/>
          </a:stretch>
        </p:blipFill>
        <p:spPr bwMode="auto">
          <a:xfrm rot="1042124">
            <a:off x="8043981" y="3680328"/>
            <a:ext cx="3581400" cy="2057400"/>
          </a:xfrm>
          <a:prstGeom prst="rect">
            <a:avLst/>
          </a:prstGeom>
          <a:noFill/>
          <a:scene3d>
            <a:camera prst="orthographicFront">
              <a:rot lat="10800000" lon="0" rev="0"/>
            </a:camera>
            <a:lightRig rig="threePt" dir="t"/>
          </a:scene3d>
        </p:spPr>
      </p:pic>
      <p:sp>
        <p:nvSpPr>
          <p:cNvPr id="3" name="Title 2"/>
          <p:cNvSpPr>
            <a:spLocks noGrp="1"/>
          </p:cNvSpPr>
          <p:nvPr>
            <p:ph type="title"/>
          </p:nvPr>
        </p:nvSpPr>
        <p:spPr>
          <a:noFill/>
        </p:spPr>
        <p:txBody>
          <a:bodyPr rtlCol="0">
            <a:normAutofit/>
          </a:bodyPr>
          <a:lstStyle/>
          <a:p>
            <a:pPr>
              <a:defRPr/>
            </a:pPr>
            <a:r>
              <a:rPr lang="en-US" sz="3200" cap="small" dirty="0"/>
              <a:t>moral cognition</a:t>
            </a:r>
          </a:p>
        </p:txBody>
      </p:sp>
      <p:sp>
        <p:nvSpPr>
          <p:cNvPr id="6" name="Text Placeholder 5"/>
          <p:cNvSpPr>
            <a:spLocks noGrp="1"/>
          </p:cNvSpPr>
          <p:nvPr>
            <p:ph type="body" idx="1"/>
          </p:nvPr>
        </p:nvSpPr>
        <p:spPr>
          <a:xfrm>
            <a:off x="1905000" y="1676401"/>
            <a:ext cx="8153400" cy="750887"/>
          </a:xfrm>
        </p:spPr>
        <p:txBody>
          <a:bodyPr>
            <a:normAutofit/>
          </a:bodyPr>
          <a:lstStyle/>
          <a:p>
            <a:r>
              <a:rPr lang="en-US" dirty="0"/>
              <a:t>  </a:t>
            </a:r>
            <a:r>
              <a:rPr lang="en-US" cap="small" dirty="0"/>
              <a:t>practice of rules</a:t>
            </a:r>
          </a:p>
        </p:txBody>
      </p:sp>
      <p:sp>
        <p:nvSpPr>
          <p:cNvPr id="7" name="Content Placeholder 6"/>
          <p:cNvSpPr>
            <a:spLocks noGrp="1"/>
          </p:cNvSpPr>
          <p:nvPr>
            <p:ph sz="quarter" idx="2"/>
          </p:nvPr>
        </p:nvSpPr>
        <p:spPr>
          <a:xfrm>
            <a:off x="1981200" y="2362201"/>
            <a:ext cx="2133600" cy="3763963"/>
          </a:xfrm>
        </p:spPr>
        <p:txBody>
          <a:bodyPr>
            <a:normAutofit/>
          </a:bodyPr>
          <a:lstStyle/>
          <a:p>
            <a:r>
              <a:rPr lang="en-US" sz="2000" cap="small" dirty="0"/>
              <a:t>first stage</a:t>
            </a:r>
          </a:p>
          <a:p>
            <a:pPr>
              <a:buNone/>
            </a:pPr>
            <a:endParaRPr lang="en-US" sz="1400" cap="small" dirty="0"/>
          </a:p>
        </p:txBody>
      </p:sp>
      <p:sp>
        <p:nvSpPr>
          <p:cNvPr id="9" name="Content Placeholder 8"/>
          <p:cNvSpPr>
            <a:spLocks noGrp="1"/>
          </p:cNvSpPr>
          <p:nvPr>
            <p:ph sz="quarter" idx="4"/>
          </p:nvPr>
        </p:nvSpPr>
        <p:spPr>
          <a:xfrm>
            <a:off x="4191001" y="2362201"/>
            <a:ext cx="6019801" cy="3763963"/>
          </a:xfrm>
        </p:spPr>
        <p:txBody>
          <a:bodyPr>
            <a:normAutofit/>
          </a:bodyPr>
          <a:lstStyle/>
          <a:p>
            <a:r>
              <a:rPr lang="en-US" sz="2000" b="1" cap="small" dirty="0"/>
              <a:t>individualistic motor use </a:t>
            </a:r>
          </a:p>
        </p:txBody>
      </p:sp>
      <p:sp>
        <p:nvSpPr>
          <p:cNvPr id="10" name="TextBox 9"/>
          <p:cNvSpPr txBox="1"/>
          <p:nvPr/>
        </p:nvSpPr>
        <p:spPr>
          <a:xfrm>
            <a:off x="8496300" y="6430230"/>
            <a:ext cx="3124200" cy="307777"/>
          </a:xfrm>
          <a:prstGeom prst="rect">
            <a:avLst/>
          </a:prstGeom>
          <a:noFill/>
        </p:spPr>
        <p:txBody>
          <a:bodyPr wrap="square" rtlCol="0">
            <a:spAutoFit/>
          </a:bodyPr>
          <a:lstStyle/>
          <a:p>
            <a:r>
              <a:rPr lang="en-US" sz="1400" dirty="0"/>
              <a:t>Lapsley, 1996</a:t>
            </a:r>
          </a:p>
        </p:txBody>
      </p:sp>
      <p:sp>
        <p:nvSpPr>
          <p:cNvPr id="8" name="TextBox 7">
            <a:extLst>
              <a:ext uri="{FF2B5EF4-FFF2-40B4-BE49-F238E27FC236}">
                <a16:creationId xmlns:a16="http://schemas.microsoft.com/office/drawing/2014/main" id="{4F77B077-B7C2-473F-B6DF-38729C0F4FCE}"/>
              </a:ext>
            </a:extLst>
          </p:cNvPr>
          <p:cNvSpPr txBox="1"/>
          <p:nvPr/>
        </p:nvSpPr>
        <p:spPr>
          <a:xfrm>
            <a:off x="276045" y="0"/>
            <a:ext cx="6021238" cy="461665"/>
          </a:xfrm>
          <a:prstGeom prst="rect">
            <a:avLst/>
          </a:prstGeom>
          <a:noFill/>
        </p:spPr>
        <p:txBody>
          <a:bodyPr wrap="square" rtlCol="0">
            <a:spAutoFit/>
          </a:bodyPr>
          <a:lstStyle/>
          <a:p>
            <a:r>
              <a:rPr lang="en-US" sz="2400" cap="small" dirty="0"/>
              <a:t>cognitive developmental moral theories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noFill/>
        </p:spPr>
        <p:txBody>
          <a:bodyPr rtlCol="0">
            <a:normAutofit/>
          </a:bodyPr>
          <a:lstStyle/>
          <a:p>
            <a:pPr>
              <a:defRPr/>
            </a:pPr>
            <a:r>
              <a:rPr lang="en-US" sz="3200" cap="small" dirty="0"/>
              <a:t>moral cognition</a:t>
            </a:r>
          </a:p>
        </p:txBody>
      </p:sp>
      <p:sp>
        <p:nvSpPr>
          <p:cNvPr id="6" name="Text Placeholder 5"/>
          <p:cNvSpPr>
            <a:spLocks noGrp="1"/>
          </p:cNvSpPr>
          <p:nvPr>
            <p:ph type="body" idx="1"/>
          </p:nvPr>
        </p:nvSpPr>
        <p:spPr>
          <a:xfrm>
            <a:off x="1905000" y="1676401"/>
            <a:ext cx="8153400" cy="750887"/>
          </a:xfrm>
        </p:spPr>
        <p:txBody>
          <a:bodyPr>
            <a:normAutofit/>
          </a:bodyPr>
          <a:lstStyle/>
          <a:p>
            <a:r>
              <a:rPr lang="en-US" dirty="0"/>
              <a:t>  </a:t>
            </a:r>
            <a:r>
              <a:rPr lang="en-US" cap="small" dirty="0"/>
              <a:t>practice of rules</a:t>
            </a:r>
          </a:p>
        </p:txBody>
      </p:sp>
      <p:sp>
        <p:nvSpPr>
          <p:cNvPr id="7" name="Content Placeholder 6"/>
          <p:cNvSpPr>
            <a:spLocks noGrp="1"/>
          </p:cNvSpPr>
          <p:nvPr>
            <p:ph sz="quarter" idx="2"/>
          </p:nvPr>
        </p:nvSpPr>
        <p:spPr>
          <a:xfrm>
            <a:off x="1981200" y="2362201"/>
            <a:ext cx="2133600" cy="3763963"/>
          </a:xfrm>
        </p:spPr>
        <p:txBody>
          <a:bodyPr>
            <a:normAutofit/>
          </a:bodyPr>
          <a:lstStyle/>
          <a:p>
            <a:r>
              <a:rPr lang="en-US" sz="1400" cap="small" dirty="0"/>
              <a:t>first stage</a:t>
            </a:r>
          </a:p>
          <a:p>
            <a:r>
              <a:rPr lang="en-US" sz="1600" b="1" cap="small" dirty="0"/>
              <a:t>second stage</a:t>
            </a:r>
          </a:p>
        </p:txBody>
      </p:sp>
      <p:sp>
        <p:nvSpPr>
          <p:cNvPr id="9" name="Content Placeholder 8"/>
          <p:cNvSpPr>
            <a:spLocks noGrp="1"/>
          </p:cNvSpPr>
          <p:nvPr>
            <p:ph sz="quarter" idx="4"/>
          </p:nvPr>
        </p:nvSpPr>
        <p:spPr>
          <a:xfrm>
            <a:off x="4191001" y="2362201"/>
            <a:ext cx="6019801" cy="3763963"/>
          </a:xfrm>
        </p:spPr>
        <p:txBody>
          <a:bodyPr>
            <a:normAutofit/>
          </a:bodyPr>
          <a:lstStyle/>
          <a:p>
            <a:r>
              <a:rPr lang="en-US" sz="1400" b="1" cap="small" dirty="0"/>
              <a:t>individualistic motor use </a:t>
            </a:r>
          </a:p>
          <a:p>
            <a:r>
              <a:rPr lang="en-US" sz="2000" b="1" cap="small" dirty="0"/>
              <a:t>egocentric  (2 -5 years old)</a:t>
            </a:r>
          </a:p>
        </p:txBody>
      </p:sp>
      <p:pic>
        <p:nvPicPr>
          <p:cNvPr id="11" name="Picture 2" descr="http://upload.wikimedia.org/wikipedia/commons/thumb/9/99/The_Childrens_Museum_of_Indianapolis_-_Marbles.jpg/220px-The_Childrens_Museum_of_Indianapolis_-_Marbles.jpg">
            <a:hlinkClick r:id="rId3"/>
            <a:extLst>
              <a:ext uri="{FF2B5EF4-FFF2-40B4-BE49-F238E27FC236}">
                <a16:creationId xmlns:a16="http://schemas.microsoft.com/office/drawing/2014/main" id="{9CADF9AF-B371-4B29-B40B-9B7496DB4145}"/>
              </a:ext>
            </a:extLst>
          </p:cNvPr>
          <p:cNvPicPr>
            <a:picLocks noChangeAspect="1" noChangeArrowheads="1"/>
          </p:cNvPicPr>
          <p:nvPr/>
        </p:nvPicPr>
        <p:blipFill>
          <a:blip r:embed="rId4" cstate="print">
            <a:clrChange>
              <a:clrFrom>
                <a:srgbClr val="FFFFFF"/>
              </a:clrFrom>
              <a:clrTo>
                <a:srgbClr val="FFFFFF">
                  <a:alpha val="0"/>
                </a:srgbClr>
              </a:clrTo>
            </a:clrChange>
          </a:blip>
          <a:srcRect l="8928" t="16667" r="7143" b="19047"/>
          <a:stretch>
            <a:fillRect/>
          </a:stretch>
        </p:blipFill>
        <p:spPr bwMode="auto">
          <a:xfrm rot="1042124">
            <a:off x="8043981" y="3680328"/>
            <a:ext cx="3581400" cy="2057400"/>
          </a:xfrm>
          <a:prstGeom prst="rect">
            <a:avLst/>
          </a:prstGeom>
          <a:noFill/>
          <a:scene3d>
            <a:camera prst="orthographicFront">
              <a:rot lat="10800000" lon="0" rev="0"/>
            </a:camera>
            <a:lightRig rig="threePt" dir="t"/>
          </a:scene3d>
        </p:spPr>
      </p:pic>
      <p:sp>
        <p:nvSpPr>
          <p:cNvPr id="12" name="TextBox 11">
            <a:extLst>
              <a:ext uri="{FF2B5EF4-FFF2-40B4-BE49-F238E27FC236}">
                <a16:creationId xmlns:a16="http://schemas.microsoft.com/office/drawing/2014/main" id="{4AADFE58-5517-484E-8AC5-960D5D431A4C}"/>
              </a:ext>
            </a:extLst>
          </p:cNvPr>
          <p:cNvSpPr txBox="1"/>
          <p:nvPr/>
        </p:nvSpPr>
        <p:spPr>
          <a:xfrm>
            <a:off x="8496300" y="6430230"/>
            <a:ext cx="3124200" cy="307777"/>
          </a:xfrm>
          <a:prstGeom prst="rect">
            <a:avLst/>
          </a:prstGeom>
          <a:noFill/>
        </p:spPr>
        <p:txBody>
          <a:bodyPr wrap="square" rtlCol="0">
            <a:spAutoFit/>
          </a:bodyPr>
          <a:lstStyle/>
          <a:p>
            <a:r>
              <a:rPr lang="en-US" sz="1400" dirty="0"/>
              <a:t>Lapsley, 1996</a:t>
            </a:r>
          </a:p>
        </p:txBody>
      </p:sp>
      <p:sp>
        <p:nvSpPr>
          <p:cNvPr id="8" name="TextBox 7">
            <a:extLst>
              <a:ext uri="{FF2B5EF4-FFF2-40B4-BE49-F238E27FC236}">
                <a16:creationId xmlns:a16="http://schemas.microsoft.com/office/drawing/2014/main" id="{07C51F12-EC05-48BC-9079-74FDA74BA96D}"/>
              </a:ext>
            </a:extLst>
          </p:cNvPr>
          <p:cNvSpPr txBox="1"/>
          <p:nvPr/>
        </p:nvSpPr>
        <p:spPr>
          <a:xfrm>
            <a:off x="276045" y="0"/>
            <a:ext cx="6021238" cy="461665"/>
          </a:xfrm>
          <a:prstGeom prst="rect">
            <a:avLst/>
          </a:prstGeom>
          <a:noFill/>
        </p:spPr>
        <p:txBody>
          <a:bodyPr wrap="square" rtlCol="0">
            <a:spAutoFit/>
          </a:bodyPr>
          <a:lstStyle/>
          <a:p>
            <a:r>
              <a:rPr lang="en-US" sz="2400" cap="small" dirty="0"/>
              <a:t>cognitive developmental moral theories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noFill/>
        </p:spPr>
        <p:txBody>
          <a:bodyPr rtlCol="0">
            <a:normAutofit/>
          </a:bodyPr>
          <a:lstStyle/>
          <a:p>
            <a:pPr>
              <a:defRPr/>
            </a:pPr>
            <a:r>
              <a:rPr lang="en-US" sz="3200" cap="small" dirty="0"/>
              <a:t>moral cognition</a:t>
            </a:r>
          </a:p>
        </p:txBody>
      </p:sp>
      <p:sp>
        <p:nvSpPr>
          <p:cNvPr id="6" name="Text Placeholder 5"/>
          <p:cNvSpPr>
            <a:spLocks noGrp="1"/>
          </p:cNvSpPr>
          <p:nvPr>
            <p:ph type="body" idx="1"/>
          </p:nvPr>
        </p:nvSpPr>
        <p:spPr>
          <a:xfrm>
            <a:off x="1905000" y="1676401"/>
            <a:ext cx="8153400" cy="750887"/>
          </a:xfrm>
        </p:spPr>
        <p:txBody>
          <a:bodyPr>
            <a:normAutofit/>
          </a:bodyPr>
          <a:lstStyle/>
          <a:p>
            <a:r>
              <a:rPr lang="en-US" dirty="0"/>
              <a:t>  </a:t>
            </a:r>
            <a:r>
              <a:rPr lang="en-US" cap="small" dirty="0"/>
              <a:t>practice of rules</a:t>
            </a:r>
          </a:p>
        </p:txBody>
      </p:sp>
      <p:sp>
        <p:nvSpPr>
          <p:cNvPr id="7" name="Content Placeholder 6"/>
          <p:cNvSpPr>
            <a:spLocks noGrp="1"/>
          </p:cNvSpPr>
          <p:nvPr>
            <p:ph sz="quarter" idx="2"/>
          </p:nvPr>
        </p:nvSpPr>
        <p:spPr>
          <a:xfrm>
            <a:off x="1981200" y="2362201"/>
            <a:ext cx="2133600" cy="3763963"/>
          </a:xfrm>
        </p:spPr>
        <p:txBody>
          <a:bodyPr>
            <a:normAutofit/>
          </a:bodyPr>
          <a:lstStyle/>
          <a:p>
            <a:r>
              <a:rPr lang="en-US" sz="1400" cap="small" dirty="0"/>
              <a:t>first stage</a:t>
            </a:r>
          </a:p>
          <a:p>
            <a:r>
              <a:rPr lang="en-US" sz="1400" cap="small" dirty="0"/>
              <a:t>second stage</a:t>
            </a:r>
          </a:p>
          <a:p>
            <a:r>
              <a:rPr lang="en-US" sz="1600" b="1" cap="small" dirty="0"/>
              <a:t>third stage  </a:t>
            </a:r>
          </a:p>
        </p:txBody>
      </p:sp>
      <p:sp>
        <p:nvSpPr>
          <p:cNvPr id="9" name="Content Placeholder 8"/>
          <p:cNvSpPr>
            <a:spLocks noGrp="1"/>
          </p:cNvSpPr>
          <p:nvPr>
            <p:ph sz="quarter" idx="4"/>
          </p:nvPr>
        </p:nvSpPr>
        <p:spPr>
          <a:xfrm>
            <a:off x="4191001" y="2362201"/>
            <a:ext cx="6019801" cy="3763963"/>
          </a:xfrm>
        </p:spPr>
        <p:txBody>
          <a:bodyPr>
            <a:normAutofit/>
          </a:bodyPr>
          <a:lstStyle/>
          <a:p>
            <a:r>
              <a:rPr lang="en-US" sz="1400" b="1" cap="small" dirty="0"/>
              <a:t>individualistic motor use </a:t>
            </a:r>
          </a:p>
          <a:p>
            <a:r>
              <a:rPr lang="en-US" sz="1400" b="1" cap="small" dirty="0"/>
              <a:t>egocentric  (2 -5 years old)</a:t>
            </a:r>
          </a:p>
          <a:p>
            <a:r>
              <a:rPr lang="en-US" sz="2000" b="1" cap="small" dirty="0"/>
              <a:t>incipient cooperation (7-10 years old)</a:t>
            </a:r>
          </a:p>
        </p:txBody>
      </p:sp>
      <p:pic>
        <p:nvPicPr>
          <p:cNvPr id="11" name="Picture 2" descr="http://upload.wikimedia.org/wikipedia/commons/thumb/9/99/The_Childrens_Museum_of_Indianapolis_-_Marbles.jpg/220px-The_Childrens_Museum_of_Indianapolis_-_Marbles.jpg">
            <a:hlinkClick r:id="rId3"/>
            <a:extLst>
              <a:ext uri="{FF2B5EF4-FFF2-40B4-BE49-F238E27FC236}">
                <a16:creationId xmlns:a16="http://schemas.microsoft.com/office/drawing/2014/main" id="{35A435E9-4888-42D9-894D-F9550F7C28DF}"/>
              </a:ext>
            </a:extLst>
          </p:cNvPr>
          <p:cNvPicPr>
            <a:picLocks noChangeAspect="1" noChangeArrowheads="1"/>
          </p:cNvPicPr>
          <p:nvPr/>
        </p:nvPicPr>
        <p:blipFill>
          <a:blip r:embed="rId4" cstate="print">
            <a:clrChange>
              <a:clrFrom>
                <a:srgbClr val="FFFFFF"/>
              </a:clrFrom>
              <a:clrTo>
                <a:srgbClr val="FFFFFF">
                  <a:alpha val="0"/>
                </a:srgbClr>
              </a:clrTo>
            </a:clrChange>
          </a:blip>
          <a:srcRect l="8928" t="16667" r="7143" b="19047"/>
          <a:stretch>
            <a:fillRect/>
          </a:stretch>
        </p:blipFill>
        <p:spPr bwMode="auto">
          <a:xfrm rot="1042124">
            <a:off x="8043981" y="3680328"/>
            <a:ext cx="3581400" cy="2057400"/>
          </a:xfrm>
          <a:prstGeom prst="rect">
            <a:avLst/>
          </a:prstGeom>
          <a:noFill/>
          <a:scene3d>
            <a:camera prst="orthographicFront">
              <a:rot lat="10800000" lon="0" rev="0"/>
            </a:camera>
            <a:lightRig rig="threePt" dir="t"/>
          </a:scene3d>
        </p:spPr>
      </p:pic>
      <p:sp>
        <p:nvSpPr>
          <p:cNvPr id="12" name="TextBox 11">
            <a:extLst>
              <a:ext uri="{FF2B5EF4-FFF2-40B4-BE49-F238E27FC236}">
                <a16:creationId xmlns:a16="http://schemas.microsoft.com/office/drawing/2014/main" id="{120E6EEB-2279-4162-81E5-3AD9E194418C}"/>
              </a:ext>
            </a:extLst>
          </p:cNvPr>
          <p:cNvSpPr txBox="1"/>
          <p:nvPr/>
        </p:nvSpPr>
        <p:spPr>
          <a:xfrm>
            <a:off x="8496300" y="6430230"/>
            <a:ext cx="3124200" cy="307777"/>
          </a:xfrm>
          <a:prstGeom prst="rect">
            <a:avLst/>
          </a:prstGeom>
          <a:noFill/>
        </p:spPr>
        <p:txBody>
          <a:bodyPr wrap="square" rtlCol="0">
            <a:spAutoFit/>
          </a:bodyPr>
          <a:lstStyle/>
          <a:p>
            <a:r>
              <a:rPr lang="en-US" sz="1400" dirty="0"/>
              <a:t>Lapsley, 1996</a:t>
            </a:r>
          </a:p>
        </p:txBody>
      </p:sp>
      <p:sp>
        <p:nvSpPr>
          <p:cNvPr id="8" name="TextBox 7">
            <a:extLst>
              <a:ext uri="{FF2B5EF4-FFF2-40B4-BE49-F238E27FC236}">
                <a16:creationId xmlns:a16="http://schemas.microsoft.com/office/drawing/2014/main" id="{C3D4D496-69C2-4ABC-8CA8-BD46BCC2E3C2}"/>
              </a:ext>
            </a:extLst>
          </p:cNvPr>
          <p:cNvSpPr txBox="1"/>
          <p:nvPr/>
        </p:nvSpPr>
        <p:spPr>
          <a:xfrm>
            <a:off x="276045" y="0"/>
            <a:ext cx="6021238" cy="461665"/>
          </a:xfrm>
          <a:prstGeom prst="rect">
            <a:avLst/>
          </a:prstGeom>
          <a:noFill/>
        </p:spPr>
        <p:txBody>
          <a:bodyPr wrap="square" rtlCol="0">
            <a:spAutoFit/>
          </a:bodyPr>
          <a:lstStyle/>
          <a:p>
            <a:r>
              <a:rPr lang="en-US" sz="2400" cap="small" dirty="0"/>
              <a:t>cognitive developmental moral theories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36C13-131E-487E-9C46-DCC9D96F4DF8}"/>
              </a:ext>
            </a:extLst>
          </p:cNvPr>
          <p:cNvSpPr>
            <a:spLocks noGrp="1"/>
          </p:cNvSpPr>
          <p:nvPr>
            <p:ph type="title"/>
          </p:nvPr>
        </p:nvSpPr>
        <p:spPr>
          <a:xfrm>
            <a:off x="710184" y="319405"/>
            <a:ext cx="10515600" cy="1325563"/>
          </a:xfrm>
        </p:spPr>
        <p:txBody>
          <a:bodyPr>
            <a:normAutofit/>
          </a:bodyPr>
          <a:lstStyle/>
          <a:p>
            <a:r>
              <a:rPr lang="en-US" sz="2000" dirty="0"/>
              <a:t>OBJECTIVES </a:t>
            </a:r>
            <a:br>
              <a:rPr lang="en-US" sz="2000" dirty="0"/>
            </a:br>
            <a:r>
              <a:rPr lang="en-US" sz="2000" cap="small" dirty="0"/>
              <a:t>by the end of this presentation, participants will be familiar with:</a:t>
            </a:r>
          </a:p>
        </p:txBody>
      </p:sp>
      <p:sp>
        <p:nvSpPr>
          <p:cNvPr id="3" name="Content Placeholder 2">
            <a:extLst>
              <a:ext uri="{FF2B5EF4-FFF2-40B4-BE49-F238E27FC236}">
                <a16:creationId xmlns:a16="http://schemas.microsoft.com/office/drawing/2014/main" id="{79F91FF5-602A-4634-9B3E-C9C9FA22EB5E}"/>
              </a:ext>
            </a:extLst>
          </p:cNvPr>
          <p:cNvSpPr>
            <a:spLocks noGrp="1"/>
          </p:cNvSpPr>
          <p:nvPr>
            <p:ph idx="1"/>
          </p:nvPr>
        </p:nvSpPr>
        <p:spPr/>
        <p:txBody>
          <a:bodyPr>
            <a:normAutofit/>
          </a:bodyPr>
          <a:lstStyle/>
          <a:p>
            <a:pPr marL="0" indent="0">
              <a:buNone/>
            </a:pPr>
            <a:r>
              <a:rPr lang="en-US" sz="2000" cap="small" dirty="0"/>
              <a:t>the key concepts</a:t>
            </a:r>
          </a:p>
          <a:p>
            <a:r>
              <a:rPr lang="en-US" sz="1800" dirty="0">
                <a:latin typeface="Times New Roman" panose="02020603050405020304" pitchFamily="18" charset="0"/>
                <a:ea typeface="Times New Roman" panose="02020603050405020304" pitchFamily="18" charset="0"/>
              </a:rPr>
              <a:t>C</a:t>
            </a:r>
            <a:r>
              <a:rPr lang="en-US" sz="1800" dirty="0">
                <a:effectLst/>
                <a:latin typeface="Times New Roman" panose="02020603050405020304" pitchFamily="18" charset="0"/>
                <a:ea typeface="Times New Roman" panose="02020603050405020304" pitchFamily="18" charset="0"/>
              </a:rPr>
              <a:t>onscience relevance and sensitivity </a:t>
            </a:r>
          </a:p>
          <a:p>
            <a:r>
              <a:rPr lang="en-US" sz="1800" dirty="0">
                <a:effectLst/>
                <a:latin typeface="Times New Roman" panose="02020603050405020304" pitchFamily="18" charset="0"/>
                <a:ea typeface="Times New Roman" panose="02020603050405020304" pitchFamily="18" charset="0"/>
              </a:rPr>
              <a:t>Conscience development: the process of moralization in psychological realms </a:t>
            </a:r>
          </a:p>
          <a:p>
            <a:r>
              <a:rPr lang="en-US" sz="1800" dirty="0">
                <a:latin typeface="Times New Roman" panose="02020603050405020304" pitchFamily="18" charset="0"/>
                <a:ea typeface="Times New Roman" panose="02020603050405020304" pitchFamily="18" charset="0"/>
              </a:rPr>
              <a:t>C</a:t>
            </a:r>
            <a:r>
              <a:rPr lang="en-US" sz="1800" dirty="0">
                <a:effectLst/>
                <a:latin typeface="Times New Roman" panose="02020603050405020304" pitchFamily="18" charset="0"/>
                <a:ea typeface="Times New Roman" panose="02020603050405020304" pitchFamily="18" charset="0"/>
              </a:rPr>
              <a:t>onscience domains </a:t>
            </a:r>
          </a:p>
          <a:p>
            <a:r>
              <a:rPr lang="en-US" sz="1800" dirty="0">
                <a:latin typeface="Times New Roman" panose="02020603050405020304" pitchFamily="18" charset="0"/>
                <a:ea typeface="Times New Roman" panose="02020603050405020304" pitchFamily="18" charset="0"/>
              </a:rPr>
              <a:t>C</a:t>
            </a:r>
            <a:r>
              <a:rPr lang="en-US" sz="1800" dirty="0">
                <a:effectLst/>
                <a:latin typeface="Times New Roman" panose="02020603050405020304" pitchFamily="18" charset="0"/>
                <a:ea typeface="Times New Roman" panose="02020603050405020304" pitchFamily="18" charset="0"/>
              </a:rPr>
              <a:t>onscience stage-attainment </a:t>
            </a:r>
          </a:p>
          <a:p>
            <a:r>
              <a:rPr lang="en-US" sz="1800" dirty="0">
                <a:latin typeface="Times New Roman" panose="02020603050405020304" pitchFamily="18" charset="0"/>
                <a:ea typeface="Times New Roman" panose="02020603050405020304" pitchFamily="18" charset="0"/>
              </a:rPr>
              <a:t>C</a:t>
            </a:r>
            <a:r>
              <a:rPr lang="en-US" sz="1800" dirty="0">
                <a:effectLst/>
                <a:latin typeface="Times New Roman" panose="02020603050405020304" pitchFamily="18" charset="0"/>
                <a:ea typeface="Times New Roman" panose="02020603050405020304" pitchFamily="18" charset="0"/>
              </a:rPr>
              <a:t>onscience in advantage and adversity </a:t>
            </a:r>
          </a:p>
          <a:p>
            <a:r>
              <a:rPr lang="en-US" sz="1800" dirty="0">
                <a:latin typeface="Times New Roman" panose="02020603050405020304" pitchFamily="18" charset="0"/>
                <a:ea typeface="Times New Roman" panose="02020603050405020304" pitchFamily="18" charset="0"/>
              </a:rPr>
              <a:t>Delay in conscience formation </a:t>
            </a:r>
          </a:p>
          <a:p>
            <a:r>
              <a:rPr lang="en-US" sz="1800" dirty="0">
                <a:latin typeface="Times New Roman" panose="02020603050405020304" pitchFamily="18" charset="0"/>
                <a:ea typeface="Times New Roman" panose="02020603050405020304" pitchFamily="18" charset="0"/>
              </a:rPr>
              <a:t>Psychopathological interference in conscience functioning </a:t>
            </a:r>
            <a:endParaRPr lang="en-US" sz="1800" dirty="0">
              <a:effectLst/>
              <a:latin typeface="Times New Roman" panose="02020603050405020304" pitchFamily="18" charset="0"/>
              <a:ea typeface="Times New Roman" panose="02020603050405020304" pitchFamily="18" charset="0"/>
            </a:endParaRPr>
          </a:p>
          <a:p>
            <a:r>
              <a:rPr lang="en-US" sz="1800" dirty="0">
                <a:latin typeface="Times New Roman" panose="02020603050405020304" pitchFamily="18" charset="0"/>
                <a:ea typeface="Times New Roman" panose="02020603050405020304" pitchFamily="18" charset="0"/>
              </a:rPr>
              <a:t>C</a:t>
            </a:r>
            <a:r>
              <a:rPr lang="en-US" sz="1800" dirty="0">
                <a:effectLst/>
                <a:latin typeface="Times New Roman" panose="02020603050405020304" pitchFamily="18" charset="0"/>
                <a:ea typeface="Times New Roman" panose="02020603050405020304" pitchFamily="18" charset="0"/>
              </a:rPr>
              <a:t>ontinuum of conscience casualty in the process of de-moralization and moral injury </a:t>
            </a:r>
          </a:p>
          <a:p>
            <a:pPr marL="0" indent="0">
              <a:buNone/>
            </a:pPr>
            <a:endParaRPr lang="en-US" sz="1800" dirty="0">
              <a:effectLst/>
              <a:latin typeface="Times New Roman" panose="02020603050405020304" pitchFamily="18" charset="0"/>
              <a:ea typeface="Times New Roman" panose="02020603050405020304" pitchFamily="18" charset="0"/>
            </a:endParaRPr>
          </a:p>
          <a:p>
            <a:endParaRPr lang="en-US" sz="2000" dirty="0"/>
          </a:p>
        </p:txBody>
      </p:sp>
    </p:spTree>
    <p:extLst>
      <p:ext uri="{BB962C8B-B14F-4D97-AF65-F5344CB8AC3E}">
        <p14:creationId xmlns:p14="http://schemas.microsoft.com/office/powerpoint/2010/main" val="388001168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noFill/>
        </p:spPr>
        <p:txBody>
          <a:bodyPr rtlCol="0">
            <a:normAutofit/>
          </a:bodyPr>
          <a:lstStyle/>
          <a:p>
            <a:pPr>
              <a:defRPr/>
            </a:pPr>
            <a:r>
              <a:rPr lang="en-US" sz="3200" cap="small" dirty="0"/>
              <a:t>moral cognition</a:t>
            </a:r>
          </a:p>
        </p:txBody>
      </p:sp>
      <p:sp>
        <p:nvSpPr>
          <p:cNvPr id="6" name="Text Placeholder 5"/>
          <p:cNvSpPr>
            <a:spLocks noGrp="1"/>
          </p:cNvSpPr>
          <p:nvPr>
            <p:ph type="body" idx="1"/>
          </p:nvPr>
        </p:nvSpPr>
        <p:spPr>
          <a:xfrm>
            <a:off x="1905000" y="1676401"/>
            <a:ext cx="8153400" cy="750887"/>
          </a:xfrm>
        </p:spPr>
        <p:txBody>
          <a:bodyPr>
            <a:normAutofit/>
          </a:bodyPr>
          <a:lstStyle/>
          <a:p>
            <a:r>
              <a:rPr lang="en-US" dirty="0"/>
              <a:t>  </a:t>
            </a:r>
            <a:r>
              <a:rPr lang="en-US" cap="small" dirty="0"/>
              <a:t>practice of rules</a:t>
            </a:r>
          </a:p>
        </p:txBody>
      </p:sp>
      <p:sp>
        <p:nvSpPr>
          <p:cNvPr id="7" name="Content Placeholder 6"/>
          <p:cNvSpPr>
            <a:spLocks noGrp="1"/>
          </p:cNvSpPr>
          <p:nvPr>
            <p:ph sz="quarter" idx="2"/>
          </p:nvPr>
        </p:nvSpPr>
        <p:spPr>
          <a:xfrm>
            <a:off x="1981200" y="2362201"/>
            <a:ext cx="2133600" cy="3763963"/>
          </a:xfrm>
        </p:spPr>
        <p:txBody>
          <a:bodyPr>
            <a:normAutofit/>
          </a:bodyPr>
          <a:lstStyle/>
          <a:p>
            <a:r>
              <a:rPr lang="en-US" sz="1400" cap="small" dirty="0"/>
              <a:t>first stage</a:t>
            </a:r>
          </a:p>
          <a:p>
            <a:r>
              <a:rPr lang="en-US" sz="1400" cap="small" dirty="0"/>
              <a:t>second stage</a:t>
            </a:r>
          </a:p>
          <a:p>
            <a:r>
              <a:rPr lang="en-US" sz="1400" cap="small" dirty="0"/>
              <a:t>third stage  </a:t>
            </a:r>
          </a:p>
          <a:p>
            <a:r>
              <a:rPr lang="en-US" sz="1600" b="1" cap="small" dirty="0"/>
              <a:t>fourth stage </a:t>
            </a:r>
          </a:p>
        </p:txBody>
      </p:sp>
      <p:sp>
        <p:nvSpPr>
          <p:cNvPr id="9" name="Content Placeholder 8"/>
          <p:cNvSpPr>
            <a:spLocks noGrp="1"/>
          </p:cNvSpPr>
          <p:nvPr>
            <p:ph sz="quarter" idx="4"/>
          </p:nvPr>
        </p:nvSpPr>
        <p:spPr>
          <a:xfrm>
            <a:off x="4191001" y="2362201"/>
            <a:ext cx="6019801" cy="3763963"/>
          </a:xfrm>
        </p:spPr>
        <p:txBody>
          <a:bodyPr>
            <a:normAutofit/>
          </a:bodyPr>
          <a:lstStyle/>
          <a:p>
            <a:r>
              <a:rPr lang="en-US" sz="1400" b="1" cap="small" dirty="0"/>
              <a:t>individualistic motor use </a:t>
            </a:r>
          </a:p>
          <a:p>
            <a:r>
              <a:rPr lang="en-US" sz="1400" b="1" cap="small" dirty="0"/>
              <a:t>egocentric  (2 -5 years old)</a:t>
            </a:r>
          </a:p>
          <a:p>
            <a:r>
              <a:rPr lang="en-US" sz="1400" b="1" cap="small" dirty="0"/>
              <a:t>incipient cooperation (7-10 years old)</a:t>
            </a:r>
          </a:p>
          <a:p>
            <a:r>
              <a:rPr lang="en-US" sz="2000" b="1" cap="small" dirty="0"/>
              <a:t>codification of rules (11-12 years old)</a:t>
            </a:r>
          </a:p>
        </p:txBody>
      </p:sp>
      <p:pic>
        <p:nvPicPr>
          <p:cNvPr id="11" name="Picture 2" descr="http://upload.wikimedia.org/wikipedia/commons/thumb/9/99/The_Childrens_Museum_of_Indianapolis_-_Marbles.jpg/220px-The_Childrens_Museum_of_Indianapolis_-_Marbles.jpg">
            <a:hlinkClick r:id="rId3"/>
            <a:extLst>
              <a:ext uri="{FF2B5EF4-FFF2-40B4-BE49-F238E27FC236}">
                <a16:creationId xmlns:a16="http://schemas.microsoft.com/office/drawing/2014/main" id="{16BF0C34-106F-4E67-BA50-0CA1CDF2A703}"/>
              </a:ext>
            </a:extLst>
          </p:cNvPr>
          <p:cNvPicPr>
            <a:picLocks noChangeAspect="1" noChangeArrowheads="1"/>
          </p:cNvPicPr>
          <p:nvPr/>
        </p:nvPicPr>
        <p:blipFill>
          <a:blip r:embed="rId4" cstate="print">
            <a:clrChange>
              <a:clrFrom>
                <a:srgbClr val="FFFFFF"/>
              </a:clrFrom>
              <a:clrTo>
                <a:srgbClr val="FFFFFF">
                  <a:alpha val="0"/>
                </a:srgbClr>
              </a:clrTo>
            </a:clrChange>
          </a:blip>
          <a:srcRect l="8928" t="16667" r="7143" b="19047"/>
          <a:stretch>
            <a:fillRect/>
          </a:stretch>
        </p:blipFill>
        <p:spPr bwMode="auto">
          <a:xfrm rot="1042124">
            <a:off x="8043981" y="3680328"/>
            <a:ext cx="3581400" cy="2057400"/>
          </a:xfrm>
          <a:prstGeom prst="rect">
            <a:avLst/>
          </a:prstGeom>
          <a:noFill/>
          <a:scene3d>
            <a:camera prst="orthographicFront">
              <a:rot lat="10800000" lon="0" rev="0"/>
            </a:camera>
            <a:lightRig rig="threePt" dir="t"/>
          </a:scene3d>
        </p:spPr>
      </p:pic>
      <p:sp>
        <p:nvSpPr>
          <p:cNvPr id="12" name="TextBox 11">
            <a:extLst>
              <a:ext uri="{FF2B5EF4-FFF2-40B4-BE49-F238E27FC236}">
                <a16:creationId xmlns:a16="http://schemas.microsoft.com/office/drawing/2014/main" id="{D0D9EC0C-848D-47D0-B92B-89058DB1F932}"/>
              </a:ext>
            </a:extLst>
          </p:cNvPr>
          <p:cNvSpPr txBox="1"/>
          <p:nvPr/>
        </p:nvSpPr>
        <p:spPr>
          <a:xfrm>
            <a:off x="8496300" y="6430230"/>
            <a:ext cx="3124200" cy="307777"/>
          </a:xfrm>
          <a:prstGeom prst="rect">
            <a:avLst/>
          </a:prstGeom>
          <a:noFill/>
        </p:spPr>
        <p:txBody>
          <a:bodyPr wrap="square" rtlCol="0">
            <a:spAutoFit/>
          </a:bodyPr>
          <a:lstStyle/>
          <a:p>
            <a:r>
              <a:rPr lang="en-US" sz="1400" dirty="0"/>
              <a:t>Lapsley, 1996</a:t>
            </a:r>
          </a:p>
        </p:txBody>
      </p:sp>
      <p:sp>
        <p:nvSpPr>
          <p:cNvPr id="8" name="TextBox 7">
            <a:extLst>
              <a:ext uri="{FF2B5EF4-FFF2-40B4-BE49-F238E27FC236}">
                <a16:creationId xmlns:a16="http://schemas.microsoft.com/office/drawing/2014/main" id="{025CAECE-A026-4DFB-B024-45A6721185A8}"/>
              </a:ext>
            </a:extLst>
          </p:cNvPr>
          <p:cNvSpPr txBox="1"/>
          <p:nvPr/>
        </p:nvSpPr>
        <p:spPr>
          <a:xfrm>
            <a:off x="276045" y="0"/>
            <a:ext cx="6021238" cy="461665"/>
          </a:xfrm>
          <a:prstGeom prst="rect">
            <a:avLst/>
          </a:prstGeom>
          <a:noFill/>
        </p:spPr>
        <p:txBody>
          <a:bodyPr wrap="square" rtlCol="0">
            <a:spAutoFit/>
          </a:bodyPr>
          <a:lstStyle/>
          <a:p>
            <a:r>
              <a:rPr lang="en-US" sz="2400" cap="small" dirty="0"/>
              <a:t>cognitive developmental moral theories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noFill/>
        </p:spPr>
        <p:txBody>
          <a:bodyPr rtlCol="0">
            <a:normAutofit/>
          </a:bodyPr>
          <a:lstStyle/>
          <a:p>
            <a:pPr>
              <a:defRPr/>
            </a:pPr>
            <a:r>
              <a:rPr lang="en-US" sz="3200" cap="small" dirty="0"/>
              <a:t>moral cognition</a:t>
            </a:r>
          </a:p>
        </p:txBody>
      </p:sp>
      <p:sp>
        <p:nvSpPr>
          <p:cNvPr id="6" name="Text Placeholder 5"/>
          <p:cNvSpPr>
            <a:spLocks noGrp="1"/>
          </p:cNvSpPr>
          <p:nvPr>
            <p:ph type="body" idx="1"/>
          </p:nvPr>
        </p:nvSpPr>
        <p:spPr>
          <a:xfrm>
            <a:off x="1905000" y="1676401"/>
            <a:ext cx="8153400" cy="750887"/>
          </a:xfrm>
        </p:spPr>
        <p:txBody>
          <a:bodyPr>
            <a:normAutofit/>
          </a:bodyPr>
          <a:lstStyle/>
          <a:p>
            <a:r>
              <a:rPr lang="en-US" dirty="0"/>
              <a:t> </a:t>
            </a:r>
            <a:r>
              <a:rPr lang="en-US" cap="small" dirty="0"/>
              <a:t>consciousness of rules</a:t>
            </a:r>
          </a:p>
        </p:txBody>
      </p:sp>
      <p:sp>
        <p:nvSpPr>
          <p:cNvPr id="7" name="Content Placeholder 6"/>
          <p:cNvSpPr>
            <a:spLocks noGrp="1"/>
          </p:cNvSpPr>
          <p:nvPr>
            <p:ph sz="quarter" idx="2"/>
          </p:nvPr>
        </p:nvSpPr>
        <p:spPr>
          <a:xfrm>
            <a:off x="1981200" y="2362201"/>
            <a:ext cx="2133600" cy="3763963"/>
          </a:xfrm>
        </p:spPr>
        <p:txBody>
          <a:bodyPr>
            <a:normAutofit/>
          </a:bodyPr>
          <a:lstStyle/>
          <a:p>
            <a:r>
              <a:rPr lang="en-US" sz="1400" cap="small" dirty="0"/>
              <a:t>first stage</a:t>
            </a:r>
          </a:p>
          <a:p>
            <a:r>
              <a:rPr lang="en-US" sz="1400" cap="small" dirty="0"/>
              <a:t>second stage</a:t>
            </a:r>
          </a:p>
          <a:p>
            <a:r>
              <a:rPr lang="en-US" sz="1400" cap="small" dirty="0"/>
              <a:t>third stage  </a:t>
            </a:r>
          </a:p>
        </p:txBody>
      </p:sp>
      <p:sp>
        <p:nvSpPr>
          <p:cNvPr id="9" name="Content Placeholder 8"/>
          <p:cNvSpPr>
            <a:spLocks noGrp="1"/>
          </p:cNvSpPr>
          <p:nvPr>
            <p:ph sz="quarter" idx="4"/>
          </p:nvPr>
        </p:nvSpPr>
        <p:spPr>
          <a:xfrm>
            <a:off x="4191001" y="2362201"/>
            <a:ext cx="6019801" cy="3763963"/>
          </a:xfrm>
        </p:spPr>
        <p:txBody>
          <a:bodyPr>
            <a:normAutofit/>
          </a:bodyPr>
          <a:lstStyle/>
          <a:p>
            <a:r>
              <a:rPr lang="en-US" sz="1400" b="1" cap="small" dirty="0"/>
              <a:t>a notion that rules must apply</a:t>
            </a:r>
          </a:p>
          <a:p>
            <a:r>
              <a:rPr lang="en-US" sz="1400" b="1" cap="small" dirty="0"/>
              <a:t>rules are sacred and immutable </a:t>
            </a:r>
          </a:p>
          <a:p>
            <a:r>
              <a:rPr lang="en-US" sz="1400" b="1" cap="small" dirty="0"/>
              <a:t>rules are collaborative and subject to mutual consent</a:t>
            </a:r>
          </a:p>
        </p:txBody>
      </p:sp>
      <p:pic>
        <p:nvPicPr>
          <p:cNvPr id="11" name="Picture 2" descr="http://upload.wikimedia.org/wikipedia/commons/thumb/9/99/The_Childrens_Museum_of_Indianapolis_-_Marbles.jpg/220px-The_Childrens_Museum_of_Indianapolis_-_Marbles.jpg">
            <a:hlinkClick r:id="rId3"/>
            <a:extLst>
              <a:ext uri="{FF2B5EF4-FFF2-40B4-BE49-F238E27FC236}">
                <a16:creationId xmlns:a16="http://schemas.microsoft.com/office/drawing/2014/main" id="{01F0926F-57A4-4C64-9BA5-D83658C23007}"/>
              </a:ext>
            </a:extLst>
          </p:cNvPr>
          <p:cNvPicPr>
            <a:picLocks noChangeAspect="1" noChangeArrowheads="1"/>
          </p:cNvPicPr>
          <p:nvPr/>
        </p:nvPicPr>
        <p:blipFill>
          <a:blip r:embed="rId4" cstate="print">
            <a:clrChange>
              <a:clrFrom>
                <a:srgbClr val="FFFFFF"/>
              </a:clrFrom>
              <a:clrTo>
                <a:srgbClr val="FFFFFF">
                  <a:alpha val="0"/>
                </a:srgbClr>
              </a:clrTo>
            </a:clrChange>
          </a:blip>
          <a:srcRect l="8928" t="16667" r="7143" b="19047"/>
          <a:stretch>
            <a:fillRect/>
          </a:stretch>
        </p:blipFill>
        <p:spPr bwMode="auto">
          <a:xfrm rot="1042124">
            <a:off x="8043981" y="3680328"/>
            <a:ext cx="3581400" cy="2057400"/>
          </a:xfrm>
          <a:prstGeom prst="rect">
            <a:avLst/>
          </a:prstGeom>
          <a:noFill/>
          <a:scene3d>
            <a:camera prst="orthographicFront">
              <a:rot lat="10800000" lon="0" rev="0"/>
            </a:camera>
            <a:lightRig rig="threePt" dir="t"/>
          </a:scene3d>
        </p:spPr>
      </p:pic>
      <p:sp>
        <p:nvSpPr>
          <p:cNvPr id="12" name="TextBox 11">
            <a:extLst>
              <a:ext uri="{FF2B5EF4-FFF2-40B4-BE49-F238E27FC236}">
                <a16:creationId xmlns:a16="http://schemas.microsoft.com/office/drawing/2014/main" id="{A7EDAB65-98EC-43C1-94CA-9DFB4719BDDA}"/>
              </a:ext>
            </a:extLst>
          </p:cNvPr>
          <p:cNvSpPr txBox="1"/>
          <p:nvPr/>
        </p:nvSpPr>
        <p:spPr>
          <a:xfrm>
            <a:off x="8496300" y="6430230"/>
            <a:ext cx="3124200" cy="307777"/>
          </a:xfrm>
          <a:prstGeom prst="rect">
            <a:avLst/>
          </a:prstGeom>
          <a:noFill/>
        </p:spPr>
        <p:txBody>
          <a:bodyPr wrap="square" rtlCol="0">
            <a:spAutoFit/>
          </a:bodyPr>
          <a:lstStyle/>
          <a:p>
            <a:r>
              <a:rPr lang="en-US" sz="1400" dirty="0"/>
              <a:t>Lapsley, 1996</a:t>
            </a:r>
          </a:p>
        </p:txBody>
      </p:sp>
      <p:sp>
        <p:nvSpPr>
          <p:cNvPr id="8" name="TextBox 7">
            <a:extLst>
              <a:ext uri="{FF2B5EF4-FFF2-40B4-BE49-F238E27FC236}">
                <a16:creationId xmlns:a16="http://schemas.microsoft.com/office/drawing/2014/main" id="{B9A036EA-6C11-493D-9E08-620E36F17672}"/>
              </a:ext>
            </a:extLst>
          </p:cNvPr>
          <p:cNvSpPr txBox="1"/>
          <p:nvPr/>
        </p:nvSpPr>
        <p:spPr>
          <a:xfrm>
            <a:off x="276045" y="0"/>
            <a:ext cx="6021238" cy="461665"/>
          </a:xfrm>
          <a:prstGeom prst="rect">
            <a:avLst/>
          </a:prstGeom>
          <a:noFill/>
        </p:spPr>
        <p:txBody>
          <a:bodyPr wrap="square" rtlCol="0">
            <a:spAutoFit/>
          </a:bodyPr>
          <a:lstStyle/>
          <a:p>
            <a:r>
              <a:rPr lang="en-US" sz="2400" cap="small" dirty="0"/>
              <a:t>cognitive developmental moral theories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1524000" y="274638"/>
            <a:ext cx="8229600" cy="1143000"/>
          </a:xfrm>
          <a:noFill/>
        </p:spPr>
        <p:txBody>
          <a:bodyPr rtlCol="0">
            <a:normAutofit/>
          </a:bodyPr>
          <a:lstStyle/>
          <a:p>
            <a:pPr>
              <a:defRPr/>
            </a:pPr>
            <a:r>
              <a:rPr lang="en-US" sz="3200" cap="small" dirty="0"/>
              <a:t>moral cognition</a:t>
            </a:r>
          </a:p>
        </p:txBody>
      </p:sp>
      <p:sp>
        <p:nvSpPr>
          <p:cNvPr id="4" name="Content Placeholder 3"/>
          <p:cNvSpPr>
            <a:spLocks noGrp="1"/>
          </p:cNvSpPr>
          <p:nvPr>
            <p:ph idx="4294967295"/>
          </p:nvPr>
        </p:nvSpPr>
        <p:spPr>
          <a:xfrm>
            <a:off x="1524000" y="1600201"/>
            <a:ext cx="8229600" cy="4708525"/>
          </a:xfrm>
          <a:noFill/>
        </p:spPr>
        <p:txBody>
          <a:bodyPr rtlCol="0">
            <a:normAutofit/>
          </a:bodyPr>
          <a:lstStyle/>
          <a:p>
            <a:pPr>
              <a:buNone/>
              <a:defRPr/>
            </a:pPr>
            <a:r>
              <a:rPr lang="en-US" cap="small" dirty="0"/>
              <a:t>moral judgment tasks</a:t>
            </a:r>
          </a:p>
        </p:txBody>
      </p:sp>
      <p:pic>
        <p:nvPicPr>
          <p:cNvPr id="6" name="Picture 5" descr="2012_12080011.JPG"/>
          <p:cNvPicPr>
            <a:picLocks noChangeAspect="1"/>
          </p:cNvPicPr>
          <p:nvPr/>
        </p:nvPicPr>
        <p:blipFill>
          <a:blip r:embed="rId3" cstate="print"/>
          <a:srcRect l="28571" t="19048" b="11905"/>
          <a:stretch>
            <a:fillRect/>
          </a:stretch>
        </p:blipFill>
        <p:spPr>
          <a:xfrm>
            <a:off x="3882190" y="2211483"/>
            <a:ext cx="5005136" cy="3628724"/>
          </a:xfrm>
          <a:prstGeom prst="rect">
            <a:avLst/>
          </a:prstGeom>
          <a:effectLst>
            <a:glow rad="139700">
              <a:schemeClr val="accent1">
                <a:satMod val="175000"/>
                <a:alpha val="40000"/>
              </a:schemeClr>
            </a:glow>
          </a:effectLst>
        </p:spPr>
      </p:pic>
      <p:sp>
        <p:nvSpPr>
          <p:cNvPr id="7" name="TextBox 6">
            <a:extLst>
              <a:ext uri="{FF2B5EF4-FFF2-40B4-BE49-F238E27FC236}">
                <a16:creationId xmlns:a16="http://schemas.microsoft.com/office/drawing/2014/main" id="{D61DCB21-1DBE-49B5-AC61-B7A606F7CF56}"/>
              </a:ext>
            </a:extLst>
          </p:cNvPr>
          <p:cNvSpPr txBox="1"/>
          <p:nvPr/>
        </p:nvSpPr>
        <p:spPr>
          <a:xfrm>
            <a:off x="8496300" y="6430230"/>
            <a:ext cx="3124200" cy="307777"/>
          </a:xfrm>
          <a:prstGeom prst="rect">
            <a:avLst/>
          </a:prstGeom>
          <a:noFill/>
        </p:spPr>
        <p:txBody>
          <a:bodyPr wrap="square" rtlCol="0">
            <a:spAutoFit/>
          </a:bodyPr>
          <a:lstStyle/>
          <a:p>
            <a:r>
              <a:rPr lang="en-US" sz="1400" dirty="0"/>
              <a:t>Piaget, 1965,1976</a:t>
            </a:r>
          </a:p>
        </p:txBody>
      </p:sp>
      <p:sp>
        <p:nvSpPr>
          <p:cNvPr id="8" name="TextBox 7">
            <a:extLst>
              <a:ext uri="{FF2B5EF4-FFF2-40B4-BE49-F238E27FC236}">
                <a16:creationId xmlns:a16="http://schemas.microsoft.com/office/drawing/2014/main" id="{B59ECF7B-932C-4B8D-8F0F-A0E743B7C825}"/>
              </a:ext>
            </a:extLst>
          </p:cNvPr>
          <p:cNvSpPr txBox="1"/>
          <p:nvPr/>
        </p:nvSpPr>
        <p:spPr>
          <a:xfrm>
            <a:off x="276045" y="0"/>
            <a:ext cx="6021238" cy="461665"/>
          </a:xfrm>
          <a:prstGeom prst="rect">
            <a:avLst/>
          </a:prstGeom>
          <a:noFill/>
        </p:spPr>
        <p:txBody>
          <a:bodyPr wrap="square" rtlCol="0">
            <a:spAutoFit/>
          </a:bodyPr>
          <a:lstStyle/>
          <a:p>
            <a:r>
              <a:rPr lang="en-US" sz="2400" cap="small" dirty="0"/>
              <a:t>cognitive developmental moral theories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74875" y="369332"/>
            <a:ext cx="5181600" cy="4351338"/>
          </a:xfrm>
          <a:noFill/>
        </p:spPr>
        <p:txBody>
          <a:bodyPr rtlCol="0">
            <a:normAutofit/>
          </a:bodyPr>
          <a:lstStyle/>
          <a:p>
            <a:pPr>
              <a:buNone/>
              <a:defRPr/>
            </a:pPr>
            <a:endParaRPr lang="en-US" cap="small" dirty="0">
              <a:solidFill>
                <a:srgbClr val="FFC000"/>
              </a:solidFill>
            </a:endParaRPr>
          </a:p>
          <a:p>
            <a:pPr>
              <a:buNone/>
              <a:defRPr/>
            </a:pPr>
            <a:r>
              <a:rPr lang="en-US" sz="2400" cap="small" dirty="0">
                <a:latin typeface="Freestyle Script" panose="030804020302050B0404" pitchFamily="66" charset="0"/>
              </a:rPr>
              <a:t>morality of constraint </a:t>
            </a:r>
          </a:p>
          <a:p>
            <a:pPr>
              <a:buNone/>
              <a:defRPr/>
            </a:pPr>
            <a:r>
              <a:rPr lang="en-US" sz="2400" cap="small" dirty="0">
                <a:latin typeface="Freestyle Script" panose="030804020302050B0404" pitchFamily="66" charset="0"/>
              </a:rPr>
              <a:t>	moral realism</a:t>
            </a:r>
          </a:p>
          <a:p>
            <a:pPr lvl="1">
              <a:defRPr/>
            </a:pPr>
            <a:r>
              <a:rPr lang="en-US" sz="2000" cap="small" dirty="0">
                <a:latin typeface="Freestyle Script" panose="030804020302050B0404" pitchFamily="66" charset="0"/>
              </a:rPr>
              <a:t>duty is heteronomous</a:t>
            </a:r>
          </a:p>
          <a:p>
            <a:pPr lvl="1">
              <a:defRPr/>
            </a:pPr>
            <a:r>
              <a:rPr lang="en-US" sz="2000" i="1" cap="small" dirty="0">
                <a:latin typeface="Freestyle Script" panose="030804020302050B0404" pitchFamily="66" charset="0"/>
              </a:rPr>
              <a:t>obedience to an adult is good</a:t>
            </a:r>
          </a:p>
          <a:p>
            <a:pPr lvl="1">
              <a:defRPr/>
            </a:pPr>
            <a:r>
              <a:rPr lang="en-US" sz="2000" i="1" cap="small" dirty="0">
                <a:latin typeface="Freestyle Script" panose="030804020302050B0404" pitchFamily="66" charset="0"/>
              </a:rPr>
              <a:t>what is obeyed is the letter not the spirit of the law</a:t>
            </a:r>
          </a:p>
          <a:p>
            <a:pPr lvl="1">
              <a:defRPr/>
            </a:pPr>
            <a:r>
              <a:rPr lang="en-US" sz="2000" cap="small" dirty="0">
                <a:latin typeface="Freestyle Script" panose="030804020302050B0404" pitchFamily="66" charset="0"/>
              </a:rPr>
              <a:t>acts are judged according to objective consequences not intentions</a:t>
            </a:r>
          </a:p>
          <a:p>
            <a:pPr>
              <a:buNone/>
              <a:defRPr/>
            </a:pPr>
            <a:r>
              <a:rPr lang="en-US" sz="2000" cap="small" dirty="0"/>
              <a:t>	</a:t>
            </a:r>
            <a:r>
              <a:rPr lang="en-US" sz="2400" cap="small" dirty="0">
                <a:latin typeface="Freestyle Script" panose="030804020302050B0404" pitchFamily="66" charset="0"/>
              </a:rPr>
              <a:t>belief in immanent justice</a:t>
            </a:r>
          </a:p>
        </p:txBody>
      </p:sp>
      <p:pic>
        <p:nvPicPr>
          <p:cNvPr id="3" name="Picture 2">
            <a:extLst>
              <a:ext uri="{FF2B5EF4-FFF2-40B4-BE49-F238E27FC236}">
                <a16:creationId xmlns:a16="http://schemas.microsoft.com/office/drawing/2014/main" id="{086676FE-EA09-47D3-9CA8-5B1FEAA3A1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9885" y="719708"/>
            <a:ext cx="3967038" cy="5280508"/>
          </a:xfrm>
          <a:prstGeom prst="rect">
            <a:avLst/>
          </a:prstGeom>
        </p:spPr>
      </p:pic>
      <p:sp>
        <p:nvSpPr>
          <p:cNvPr id="7" name="TextBox 6">
            <a:extLst>
              <a:ext uri="{FF2B5EF4-FFF2-40B4-BE49-F238E27FC236}">
                <a16:creationId xmlns:a16="http://schemas.microsoft.com/office/drawing/2014/main" id="{0F032B8E-1F90-4AA4-A084-AA26096E085D}"/>
              </a:ext>
            </a:extLst>
          </p:cNvPr>
          <p:cNvSpPr txBox="1"/>
          <p:nvPr/>
        </p:nvSpPr>
        <p:spPr>
          <a:xfrm>
            <a:off x="1930" y="0"/>
            <a:ext cx="2451903" cy="369332"/>
          </a:xfrm>
          <a:prstGeom prst="rect">
            <a:avLst/>
          </a:prstGeom>
          <a:noFill/>
        </p:spPr>
        <p:txBody>
          <a:bodyPr wrap="square">
            <a:spAutoFit/>
          </a:bodyPr>
          <a:lstStyle/>
          <a:p>
            <a:pPr>
              <a:buNone/>
              <a:defRPr/>
            </a:pPr>
            <a:r>
              <a:rPr lang="en-US" cap="small" dirty="0"/>
              <a:t>moral judgment tasks</a:t>
            </a:r>
          </a:p>
        </p:txBody>
      </p:sp>
      <p:sp>
        <p:nvSpPr>
          <p:cNvPr id="8" name="Rectangle 7">
            <a:extLst>
              <a:ext uri="{FF2B5EF4-FFF2-40B4-BE49-F238E27FC236}">
                <a16:creationId xmlns:a16="http://schemas.microsoft.com/office/drawing/2014/main" id="{5F7C7E6B-CBE5-48FD-89BD-91307A64E8BE}"/>
              </a:ext>
            </a:extLst>
          </p:cNvPr>
          <p:cNvSpPr/>
          <p:nvPr/>
        </p:nvSpPr>
        <p:spPr>
          <a:xfrm>
            <a:off x="173528" y="5640623"/>
            <a:ext cx="1160446" cy="307777"/>
          </a:xfrm>
          <a:prstGeom prst="rect">
            <a:avLst/>
          </a:prstGeom>
        </p:spPr>
        <p:txBody>
          <a:bodyPr wrap="none">
            <a:spAutoFit/>
          </a:bodyPr>
          <a:lstStyle/>
          <a:p>
            <a:r>
              <a:rPr lang="en-US" sz="1400" dirty="0"/>
              <a:t>Lapsley, 1996</a:t>
            </a:r>
          </a:p>
        </p:txBody>
      </p:sp>
    </p:spTree>
    <p:extLst>
      <p:ext uri="{BB962C8B-B14F-4D97-AF65-F5344CB8AC3E}">
        <p14:creationId xmlns:p14="http://schemas.microsoft.com/office/powerpoint/2010/main" val="34804252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58973" y="475104"/>
            <a:ext cx="5181600" cy="4351338"/>
          </a:xfrm>
          <a:noFill/>
        </p:spPr>
        <p:txBody>
          <a:bodyPr rtlCol="0">
            <a:normAutofit/>
          </a:bodyPr>
          <a:lstStyle/>
          <a:p>
            <a:pPr>
              <a:buNone/>
              <a:defRPr/>
            </a:pPr>
            <a:endParaRPr lang="en-US" cap="small" dirty="0"/>
          </a:p>
          <a:p>
            <a:pPr>
              <a:buNone/>
              <a:defRPr/>
            </a:pPr>
            <a:r>
              <a:rPr lang="en-US" sz="2400" cap="small" dirty="0">
                <a:latin typeface="Freestyle Script" panose="030804020302050B0404" pitchFamily="66" charset="0"/>
              </a:rPr>
              <a:t>morality of cooperation</a:t>
            </a:r>
          </a:p>
          <a:p>
            <a:pPr>
              <a:defRPr/>
            </a:pPr>
            <a:r>
              <a:rPr lang="en-US" sz="2400" cap="small" dirty="0">
                <a:latin typeface="Freestyle Script" panose="030804020302050B0404" pitchFamily="66" charset="0"/>
              </a:rPr>
              <a:t>equality</a:t>
            </a:r>
          </a:p>
          <a:p>
            <a:pPr>
              <a:defRPr/>
            </a:pPr>
            <a:r>
              <a:rPr lang="en-US" sz="2400" cap="small" dirty="0">
                <a:latin typeface="Freestyle Script" panose="030804020302050B0404" pitchFamily="66" charset="0"/>
              </a:rPr>
              <a:t>mutual respect</a:t>
            </a:r>
          </a:p>
          <a:p>
            <a:pPr>
              <a:defRPr/>
            </a:pPr>
            <a:r>
              <a:rPr lang="en-US" sz="2400" cap="small" dirty="0">
                <a:latin typeface="Freestyle Script" panose="030804020302050B0404" pitchFamily="66" charset="0"/>
              </a:rPr>
              <a:t>peer solidarity</a:t>
            </a:r>
          </a:p>
        </p:txBody>
      </p:sp>
      <p:pic>
        <p:nvPicPr>
          <p:cNvPr id="5" name="Picture 4">
            <a:extLst>
              <a:ext uri="{FF2B5EF4-FFF2-40B4-BE49-F238E27FC236}">
                <a16:creationId xmlns:a16="http://schemas.microsoft.com/office/drawing/2014/main" id="{19E78404-E5ED-40AA-BAB1-90708D7B0EF0}"/>
              </a:ext>
            </a:extLst>
          </p:cNvPr>
          <p:cNvPicPr>
            <a:picLocks noChangeAspect="1"/>
          </p:cNvPicPr>
          <p:nvPr/>
        </p:nvPicPr>
        <p:blipFill rotWithShape="1">
          <a:blip r:embed="rId3">
            <a:extLst>
              <a:ext uri="{28A0092B-C50C-407E-A947-70E740481C1C}">
                <a14:useLocalDpi xmlns:a14="http://schemas.microsoft.com/office/drawing/2010/main" val="0"/>
              </a:ext>
            </a:extLst>
          </a:blip>
          <a:srcRect l="27798" t="2435" r="28467" b="62898"/>
          <a:stretch/>
        </p:blipFill>
        <p:spPr>
          <a:xfrm>
            <a:off x="4972978" y="1731397"/>
            <a:ext cx="6834709" cy="4063115"/>
          </a:xfrm>
          <a:prstGeom prst="rect">
            <a:avLst/>
          </a:prstGeom>
        </p:spPr>
      </p:pic>
      <p:sp>
        <p:nvSpPr>
          <p:cNvPr id="7" name="TextBox 6">
            <a:extLst>
              <a:ext uri="{FF2B5EF4-FFF2-40B4-BE49-F238E27FC236}">
                <a16:creationId xmlns:a16="http://schemas.microsoft.com/office/drawing/2014/main" id="{6CF18601-5BFD-46D0-B20E-F12B5BD64B2D}"/>
              </a:ext>
            </a:extLst>
          </p:cNvPr>
          <p:cNvSpPr txBox="1"/>
          <p:nvPr/>
        </p:nvSpPr>
        <p:spPr>
          <a:xfrm>
            <a:off x="7778412" y="5786736"/>
            <a:ext cx="3673503" cy="830997"/>
          </a:xfrm>
          <a:prstGeom prst="rect">
            <a:avLst/>
          </a:prstGeom>
          <a:noFill/>
        </p:spPr>
        <p:txBody>
          <a:bodyPr wrap="square" rtlCol="0">
            <a:spAutoFit/>
          </a:bodyPr>
          <a:lstStyle/>
          <a:p>
            <a:r>
              <a:rPr lang="en-US" sz="2400" dirty="0">
                <a:latin typeface="Freestyle Script" panose="030804020302050B0404" pitchFamily="66" charset="0"/>
              </a:rPr>
              <a:t>NEAPOLITAN YOUTH ASSEMBLING FOR CLIMATE CHANGE PROTEST </a:t>
            </a:r>
          </a:p>
        </p:txBody>
      </p:sp>
      <p:sp>
        <p:nvSpPr>
          <p:cNvPr id="9" name="TextBox 8">
            <a:extLst>
              <a:ext uri="{FF2B5EF4-FFF2-40B4-BE49-F238E27FC236}">
                <a16:creationId xmlns:a16="http://schemas.microsoft.com/office/drawing/2014/main" id="{9F10E292-B768-4105-BA2D-532FC2F05EB0}"/>
              </a:ext>
            </a:extLst>
          </p:cNvPr>
          <p:cNvSpPr txBox="1"/>
          <p:nvPr/>
        </p:nvSpPr>
        <p:spPr>
          <a:xfrm>
            <a:off x="5578288" y="5794511"/>
            <a:ext cx="2095727" cy="461665"/>
          </a:xfrm>
          <a:prstGeom prst="rect">
            <a:avLst/>
          </a:prstGeom>
          <a:noFill/>
        </p:spPr>
        <p:txBody>
          <a:bodyPr wrap="square" rtlCol="0">
            <a:spAutoFit/>
          </a:bodyPr>
          <a:lstStyle/>
          <a:p>
            <a:r>
              <a:rPr lang="en-US" sz="2400" cap="all" dirty="0">
                <a:latin typeface="Freestyle Script" panose="030804020302050B0404" pitchFamily="66" charset="0"/>
              </a:rPr>
              <a:t>Piazza garibaldi</a:t>
            </a:r>
          </a:p>
        </p:txBody>
      </p:sp>
      <p:sp>
        <p:nvSpPr>
          <p:cNvPr id="8" name="Rectangle 7">
            <a:extLst>
              <a:ext uri="{FF2B5EF4-FFF2-40B4-BE49-F238E27FC236}">
                <a16:creationId xmlns:a16="http://schemas.microsoft.com/office/drawing/2014/main" id="{BA31CD62-E760-4671-9F99-7811F5762025}"/>
              </a:ext>
            </a:extLst>
          </p:cNvPr>
          <p:cNvSpPr/>
          <p:nvPr/>
        </p:nvSpPr>
        <p:spPr>
          <a:xfrm>
            <a:off x="173528" y="5640623"/>
            <a:ext cx="1160446" cy="307777"/>
          </a:xfrm>
          <a:prstGeom prst="rect">
            <a:avLst/>
          </a:prstGeom>
        </p:spPr>
        <p:txBody>
          <a:bodyPr wrap="none">
            <a:spAutoFit/>
          </a:bodyPr>
          <a:lstStyle/>
          <a:p>
            <a:r>
              <a:rPr lang="en-US" sz="1400" dirty="0"/>
              <a:t>Lapsley, 1996</a:t>
            </a:r>
          </a:p>
        </p:txBody>
      </p:sp>
      <p:sp>
        <p:nvSpPr>
          <p:cNvPr id="12" name="TextBox 11">
            <a:extLst>
              <a:ext uri="{FF2B5EF4-FFF2-40B4-BE49-F238E27FC236}">
                <a16:creationId xmlns:a16="http://schemas.microsoft.com/office/drawing/2014/main" id="{9AFAB1BD-B48B-42CD-89F3-A70983E318B4}"/>
              </a:ext>
            </a:extLst>
          </p:cNvPr>
          <p:cNvSpPr txBox="1"/>
          <p:nvPr/>
        </p:nvSpPr>
        <p:spPr>
          <a:xfrm>
            <a:off x="1930" y="0"/>
            <a:ext cx="2451903" cy="369332"/>
          </a:xfrm>
          <a:prstGeom prst="rect">
            <a:avLst/>
          </a:prstGeom>
          <a:noFill/>
        </p:spPr>
        <p:txBody>
          <a:bodyPr wrap="square">
            <a:spAutoFit/>
          </a:bodyPr>
          <a:lstStyle/>
          <a:p>
            <a:pPr>
              <a:buNone/>
              <a:defRPr/>
            </a:pPr>
            <a:r>
              <a:rPr lang="en-US" cap="small" dirty="0"/>
              <a:t>moral judgment tasks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6664" y="2103437"/>
            <a:ext cx="6717632" cy="1325563"/>
          </a:xfrm>
        </p:spPr>
        <p:txBody>
          <a:bodyPr>
            <a:normAutofit/>
          </a:bodyPr>
          <a:lstStyle/>
          <a:p>
            <a:r>
              <a:rPr lang="en-US" dirty="0"/>
              <a:t>THE HEINZ DILEMMA </a:t>
            </a:r>
            <a:endParaRPr lang="en-US" cap="small" dirty="0"/>
          </a:p>
        </p:txBody>
      </p:sp>
      <p:sp>
        <p:nvSpPr>
          <p:cNvPr id="4" name="TextBox 3"/>
          <p:cNvSpPr txBox="1"/>
          <p:nvPr/>
        </p:nvSpPr>
        <p:spPr>
          <a:xfrm>
            <a:off x="276044" y="862538"/>
            <a:ext cx="7632713" cy="769441"/>
          </a:xfrm>
          <a:prstGeom prst="rect">
            <a:avLst/>
          </a:prstGeom>
          <a:noFill/>
        </p:spPr>
        <p:txBody>
          <a:bodyPr wrap="square" rtlCol="0">
            <a:spAutoFit/>
          </a:bodyPr>
          <a:lstStyle/>
          <a:p>
            <a:r>
              <a:rPr lang="en-US" sz="4400" cap="small" dirty="0"/>
              <a:t>     lawrence kohlberg </a:t>
            </a:r>
            <a:r>
              <a:rPr lang="en-US" cap="small" dirty="0"/>
              <a:t>(1927 - 1987)</a:t>
            </a:r>
            <a:endParaRPr lang="en-US" dirty="0"/>
          </a:p>
        </p:txBody>
      </p:sp>
      <p:sp>
        <p:nvSpPr>
          <p:cNvPr id="5" name="TextBox 4">
            <a:extLst>
              <a:ext uri="{FF2B5EF4-FFF2-40B4-BE49-F238E27FC236}">
                <a16:creationId xmlns:a16="http://schemas.microsoft.com/office/drawing/2014/main" id="{62BC3CA1-781A-4EC5-8387-124B302C8939}"/>
              </a:ext>
            </a:extLst>
          </p:cNvPr>
          <p:cNvSpPr txBox="1"/>
          <p:nvPr/>
        </p:nvSpPr>
        <p:spPr>
          <a:xfrm>
            <a:off x="276045" y="0"/>
            <a:ext cx="6021238" cy="461665"/>
          </a:xfrm>
          <a:prstGeom prst="rect">
            <a:avLst/>
          </a:prstGeom>
          <a:noFill/>
        </p:spPr>
        <p:txBody>
          <a:bodyPr wrap="square" rtlCol="0">
            <a:spAutoFit/>
          </a:bodyPr>
          <a:lstStyle/>
          <a:p>
            <a:r>
              <a:rPr lang="en-US" sz="2400" cap="small" dirty="0"/>
              <a:t>cognitive developmental moral theories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THE HEINZ DILEMMA </a:t>
            </a:r>
            <a:endParaRPr lang="en-US" sz="2800" cap="small" dirty="0"/>
          </a:p>
        </p:txBody>
      </p:sp>
      <p:sp>
        <p:nvSpPr>
          <p:cNvPr id="3" name="Content Placeholder 2"/>
          <p:cNvSpPr>
            <a:spLocks noGrp="1"/>
          </p:cNvSpPr>
          <p:nvPr>
            <p:ph idx="1"/>
          </p:nvPr>
        </p:nvSpPr>
        <p:spPr/>
        <p:txBody>
          <a:bodyPr/>
          <a:lstStyle/>
          <a:p>
            <a:r>
              <a:rPr lang="en-US" dirty="0"/>
              <a:t>HEINZ’S WIFE IS DYING OF CANCER AND NEEDS A DRUG THAT AN ENTERPRISING DRUGGIST HAS INVENTED. </a:t>
            </a:r>
          </a:p>
          <a:p>
            <a:pPr>
              <a:buNone/>
            </a:pPr>
            <a:r>
              <a:rPr lang="en-US" dirty="0"/>
              <a:t>	</a:t>
            </a:r>
          </a:p>
          <a:p>
            <a:pPr>
              <a:buNone/>
            </a:pPr>
            <a:r>
              <a:rPr lang="en-US" dirty="0"/>
              <a:t>	</a:t>
            </a:r>
          </a:p>
          <a:p>
            <a:pPr>
              <a:buNone/>
            </a:pPr>
            <a:endParaRPr lang="en-US" dirty="0"/>
          </a:p>
        </p:txBody>
      </p:sp>
      <p:sp>
        <p:nvSpPr>
          <p:cNvPr id="4" name="TextBox 3"/>
          <p:cNvSpPr txBox="1"/>
          <p:nvPr/>
        </p:nvSpPr>
        <p:spPr>
          <a:xfrm>
            <a:off x="9520990" y="5807631"/>
            <a:ext cx="4038600" cy="369332"/>
          </a:xfrm>
          <a:prstGeom prst="rect">
            <a:avLst/>
          </a:prstGeom>
          <a:noFill/>
        </p:spPr>
        <p:txBody>
          <a:bodyPr wrap="square" rtlCol="0">
            <a:spAutoFit/>
          </a:bodyPr>
          <a:lstStyle/>
          <a:p>
            <a:r>
              <a:rPr lang="en-US" cap="small" dirty="0"/>
              <a:t>kohlberg, 1981</a:t>
            </a:r>
            <a:endParaRPr lang="en-US" dirty="0"/>
          </a:p>
        </p:txBody>
      </p:sp>
      <p:sp>
        <p:nvSpPr>
          <p:cNvPr id="5" name="TextBox 4">
            <a:extLst>
              <a:ext uri="{FF2B5EF4-FFF2-40B4-BE49-F238E27FC236}">
                <a16:creationId xmlns:a16="http://schemas.microsoft.com/office/drawing/2014/main" id="{62BC3CA1-781A-4EC5-8387-124B302C8939}"/>
              </a:ext>
            </a:extLst>
          </p:cNvPr>
          <p:cNvSpPr txBox="1"/>
          <p:nvPr/>
        </p:nvSpPr>
        <p:spPr>
          <a:xfrm>
            <a:off x="276045" y="0"/>
            <a:ext cx="6021238" cy="461665"/>
          </a:xfrm>
          <a:prstGeom prst="rect">
            <a:avLst/>
          </a:prstGeom>
          <a:noFill/>
        </p:spPr>
        <p:txBody>
          <a:bodyPr wrap="square" rtlCol="0">
            <a:spAutoFit/>
          </a:bodyPr>
          <a:lstStyle/>
          <a:p>
            <a:r>
              <a:rPr lang="en-US" sz="2400" cap="small" dirty="0"/>
              <a:t>cognitive developmental moral theories </a:t>
            </a:r>
          </a:p>
        </p:txBody>
      </p:sp>
    </p:spTree>
    <p:extLst>
      <p:ext uri="{BB962C8B-B14F-4D97-AF65-F5344CB8AC3E}">
        <p14:creationId xmlns:p14="http://schemas.microsoft.com/office/powerpoint/2010/main" val="35410527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THE HEINZ DILEMMA </a:t>
            </a:r>
          </a:p>
        </p:txBody>
      </p:sp>
      <p:sp>
        <p:nvSpPr>
          <p:cNvPr id="3" name="Content Placeholder 2"/>
          <p:cNvSpPr>
            <a:spLocks noGrp="1"/>
          </p:cNvSpPr>
          <p:nvPr>
            <p:ph idx="1"/>
          </p:nvPr>
        </p:nvSpPr>
        <p:spPr/>
        <p:txBody>
          <a:bodyPr/>
          <a:lstStyle/>
          <a:p>
            <a:pPr>
              <a:buNone/>
            </a:pPr>
            <a:r>
              <a:rPr lang="en-US" dirty="0"/>
              <a:t>	</a:t>
            </a:r>
            <a:r>
              <a:rPr lang="en-US" sz="2000" dirty="0"/>
              <a:t>HEINZ’S WIFE IS DYING OF CANCER AND NEEDS A DRUG THAT AN ENTERPRISING DRUGGIST HAS INVENTED. </a:t>
            </a:r>
          </a:p>
          <a:p>
            <a:r>
              <a:rPr lang="en-US" dirty="0"/>
              <a:t>THE DRUGGIST DEMANDS SUCH A HIGH PRICE THAT HEINZ CANNOT RAISE THE MONEY. </a:t>
            </a:r>
          </a:p>
          <a:p>
            <a:pPr>
              <a:buNone/>
            </a:pPr>
            <a:r>
              <a:rPr lang="en-US" dirty="0"/>
              <a:t>	</a:t>
            </a:r>
          </a:p>
          <a:p>
            <a:pPr>
              <a:buNone/>
            </a:pPr>
            <a:endParaRPr lang="en-US" dirty="0"/>
          </a:p>
        </p:txBody>
      </p:sp>
      <p:sp>
        <p:nvSpPr>
          <p:cNvPr id="6" name="TextBox 5">
            <a:extLst>
              <a:ext uri="{FF2B5EF4-FFF2-40B4-BE49-F238E27FC236}">
                <a16:creationId xmlns:a16="http://schemas.microsoft.com/office/drawing/2014/main" id="{DC9BD552-0C6C-420D-B003-C9620B486CD9}"/>
              </a:ext>
            </a:extLst>
          </p:cNvPr>
          <p:cNvSpPr txBox="1"/>
          <p:nvPr/>
        </p:nvSpPr>
        <p:spPr>
          <a:xfrm>
            <a:off x="276045" y="0"/>
            <a:ext cx="6021238" cy="461665"/>
          </a:xfrm>
          <a:prstGeom prst="rect">
            <a:avLst/>
          </a:prstGeom>
          <a:noFill/>
        </p:spPr>
        <p:txBody>
          <a:bodyPr wrap="square" rtlCol="0">
            <a:spAutoFit/>
          </a:bodyPr>
          <a:lstStyle/>
          <a:p>
            <a:r>
              <a:rPr lang="en-US" sz="2400" cap="small" dirty="0"/>
              <a:t>cognitive developmental moral theories </a:t>
            </a:r>
          </a:p>
        </p:txBody>
      </p:sp>
      <p:sp>
        <p:nvSpPr>
          <p:cNvPr id="7" name="TextBox 6">
            <a:extLst>
              <a:ext uri="{FF2B5EF4-FFF2-40B4-BE49-F238E27FC236}">
                <a16:creationId xmlns:a16="http://schemas.microsoft.com/office/drawing/2014/main" id="{CCEADABE-9565-4DDA-A5B2-70E26E3AE7BC}"/>
              </a:ext>
            </a:extLst>
          </p:cNvPr>
          <p:cNvSpPr txBox="1"/>
          <p:nvPr/>
        </p:nvSpPr>
        <p:spPr>
          <a:xfrm>
            <a:off x="9520990" y="5807631"/>
            <a:ext cx="4038600" cy="369332"/>
          </a:xfrm>
          <a:prstGeom prst="rect">
            <a:avLst/>
          </a:prstGeom>
          <a:noFill/>
        </p:spPr>
        <p:txBody>
          <a:bodyPr wrap="square" rtlCol="0">
            <a:spAutoFit/>
          </a:bodyPr>
          <a:lstStyle/>
          <a:p>
            <a:r>
              <a:rPr lang="en-US" cap="small" dirty="0"/>
              <a:t>kohlberg, 1981</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THE HEINZ DILEMMA </a:t>
            </a:r>
            <a:endParaRPr lang="en-US" sz="2800" cap="small" dirty="0"/>
          </a:p>
        </p:txBody>
      </p:sp>
      <p:sp>
        <p:nvSpPr>
          <p:cNvPr id="3" name="Content Placeholder 2"/>
          <p:cNvSpPr>
            <a:spLocks noGrp="1"/>
          </p:cNvSpPr>
          <p:nvPr>
            <p:ph idx="1"/>
          </p:nvPr>
        </p:nvSpPr>
        <p:spPr/>
        <p:txBody>
          <a:bodyPr/>
          <a:lstStyle/>
          <a:p>
            <a:pPr>
              <a:buNone/>
            </a:pPr>
            <a:r>
              <a:rPr lang="en-US" sz="2000" dirty="0"/>
              <a:t>	HEINZ’S WIFE IS DYING OF CANCER AND NEEDS A DRUG THAT AN ENTERPRISING DRUGGIST HAS INVENTED. </a:t>
            </a:r>
          </a:p>
          <a:p>
            <a:pPr>
              <a:buNone/>
            </a:pPr>
            <a:r>
              <a:rPr lang="en-US" sz="2000" dirty="0"/>
              <a:t>	THE DRUGGIST DEMANDS SUCH A HIGH PRICE THAT HEINZ CANNOT RAISE THE MONEY. </a:t>
            </a:r>
          </a:p>
          <a:p>
            <a:r>
              <a:rPr lang="en-US" dirty="0"/>
              <a:t>HEINZ’S DILEMMA, THEN, IS WHETHER OR NOT TO STEAL THE DRUG TO SAVE HIS DYING WIFE.</a:t>
            </a:r>
          </a:p>
        </p:txBody>
      </p:sp>
      <p:sp>
        <p:nvSpPr>
          <p:cNvPr id="5" name="TextBox 4">
            <a:extLst>
              <a:ext uri="{FF2B5EF4-FFF2-40B4-BE49-F238E27FC236}">
                <a16:creationId xmlns:a16="http://schemas.microsoft.com/office/drawing/2014/main" id="{64B2640A-FF5E-4F44-9ACB-BDE204FC7D9F}"/>
              </a:ext>
            </a:extLst>
          </p:cNvPr>
          <p:cNvSpPr txBox="1"/>
          <p:nvPr/>
        </p:nvSpPr>
        <p:spPr>
          <a:xfrm>
            <a:off x="276045" y="0"/>
            <a:ext cx="6021238" cy="461665"/>
          </a:xfrm>
          <a:prstGeom prst="rect">
            <a:avLst/>
          </a:prstGeom>
          <a:noFill/>
        </p:spPr>
        <p:txBody>
          <a:bodyPr wrap="square" rtlCol="0">
            <a:spAutoFit/>
          </a:bodyPr>
          <a:lstStyle/>
          <a:p>
            <a:r>
              <a:rPr lang="en-US" sz="2400" cap="small" dirty="0"/>
              <a:t>cognitive developmental moral theories </a:t>
            </a:r>
          </a:p>
        </p:txBody>
      </p:sp>
      <p:sp>
        <p:nvSpPr>
          <p:cNvPr id="6" name="TextBox 5">
            <a:extLst>
              <a:ext uri="{FF2B5EF4-FFF2-40B4-BE49-F238E27FC236}">
                <a16:creationId xmlns:a16="http://schemas.microsoft.com/office/drawing/2014/main" id="{CE3A59AE-809B-4B2C-87D0-0318770F3112}"/>
              </a:ext>
            </a:extLst>
          </p:cNvPr>
          <p:cNvSpPr txBox="1"/>
          <p:nvPr/>
        </p:nvSpPr>
        <p:spPr>
          <a:xfrm>
            <a:off x="9520990" y="5807631"/>
            <a:ext cx="4038600" cy="369332"/>
          </a:xfrm>
          <a:prstGeom prst="rect">
            <a:avLst/>
          </a:prstGeom>
          <a:noFill/>
        </p:spPr>
        <p:txBody>
          <a:bodyPr wrap="square" rtlCol="0">
            <a:spAutoFit/>
          </a:bodyPr>
          <a:lstStyle/>
          <a:p>
            <a:r>
              <a:rPr lang="en-US" cap="small" dirty="0"/>
              <a:t>kohlberg, 1981</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5FDF1B7-62E1-404F-BF52-91D0C8CB56F2}"/>
              </a:ext>
            </a:extLst>
          </p:cNvPr>
          <p:cNvSpPr txBox="1">
            <a:spLocks/>
          </p:cNvSpPr>
          <p:nvPr/>
        </p:nvSpPr>
        <p:spPr>
          <a:xfrm>
            <a:off x="3582364" y="1142999"/>
            <a:ext cx="6141058" cy="4931875"/>
          </a:xfrm>
          <a:prstGeom prst="rect">
            <a:avLst/>
          </a:prstGeom>
        </p:spPr>
        <p:txBody>
          <a:bodyPr>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None/>
            </a:pPr>
            <a:r>
              <a:rPr lang="en-US" sz="1600" dirty="0"/>
              <a:t>		</a:t>
            </a:r>
          </a:p>
          <a:p>
            <a:pPr>
              <a:lnSpc>
                <a:spcPct val="120000"/>
              </a:lnSpc>
              <a:spcBef>
                <a:spcPts val="0"/>
              </a:spcBef>
              <a:buFont typeface="Arial" panose="020B0604020202020204" pitchFamily="34" charset="0"/>
              <a:buNone/>
            </a:pPr>
            <a:r>
              <a:rPr lang="en-US" sz="7200" b="1" cap="small" dirty="0"/>
              <a:t>[Stage 6] </a:t>
            </a:r>
            <a:r>
              <a:rPr lang="en-US" sz="7200" cap="small" dirty="0"/>
              <a:t>[universal ethical principles] </a:t>
            </a:r>
          </a:p>
          <a:p>
            <a:pPr>
              <a:lnSpc>
                <a:spcPct val="120000"/>
              </a:lnSpc>
              <a:spcBef>
                <a:spcPts val="0"/>
              </a:spcBef>
              <a:buFont typeface="Arial" panose="020B0604020202020204" pitchFamily="34" charset="0"/>
              <a:buNone/>
            </a:pPr>
            <a:endParaRPr lang="en-US" sz="7200" b="1" cap="small" dirty="0"/>
          </a:p>
          <a:p>
            <a:pPr>
              <a:lnSpc>
                <a:spcPct val="120000"/>
              </a:lnSpc>
              <a:spcBef>
                <a:spcPts val="0"/>
              </a:spcBef>
              <a:buFont typeface="Arial" panose="020B0604020202020204" pitchFamily="34" charset="0"/>
              <a:buNone/>
            </a:pPr>
            <a:r>
              <a:rPr lang="en-US" sz="7200" b="1" cap="small" dirty="0"/>
              <a:t>Stage 5 </a:t>
            </a:r>
            <a:r>
              <a:rPr lang="en-US" sz="7200" cap="small" dirty="0"/>
              <a:t>(young adulthood) principled conscience </a:t>
            </a:r>
          </a:p>
          <a:p>
            <a:pPr>
              <a:lnSpc>
                <a:spcPct val="120000"/>
              </a:lnSpc>
              <a:spcBef>
                <a:spcPts val="0"/>
              </a:spcBef>
              <a:buFont typeface="Arial" panose="020B0604020202020204" pitchFamily="34" charset="0"/>
              <a:buNone/>
            </a:pPr>
            <a:r>
              <a:rPr lang="en-US" sz="7200" cap="small" dirty="0"/>
              <a:t>	[prior rights &amp; social contract]</a:t>
            </a:r>
          </a:p>
          <a:p>
            <a:pPr>
              <a:lnSpc>
                <a:spcPct val="120000"/>
              </a:lnSpc>
              <a:spcBef>
                <a:spcPts val="0"/>
              </a:spcBef>
              <a:buFont typeface="Arial" panose="020B0604020202020204" pitchFamily="34" charset="0"/>
              <a:buNone/>
            </a:pPr>
            <a:endParaRPr lang="en-US" sz="7200" cap="small" dirty="0"/>
          </a:p>
          <a:p>
            <a:pPr>
              <a:lnSpc>
                <a:spcPct val="120000"/>
              </a:lnSpc>
              <a:spcBef>
                <a:spcPts val="0"/>
              </a:spcBef>
              <a:buFont typeface="Arial" panose="020B0604020202020204" pitchFamily="34" charset="0"/>
              <a:buNone/>
            </a:pPr>
            <a:r>
              <a:rPr lang="en-US" sz="7200" b="1" cap="small" dirty="0"/>
              <a:t>Stage 4 </a:t>
            </a:r>
            <a:r>
              <a:rPr lang="en-US" sz="7200" cap="small" dirty="0"/>
              <a:t>(high school) responsibility to the system </a:t>
            </a:r>
          </a:p>
          <a:p>
            <a:pPr>
              <a:lnSpc>
                <a:spcPct val="120000"/>
              </a:lnSpc>
              <a:spcBef>
                <a:spcPts val="0"/>
              </a:spcBef>
              <a:buFont typeface="Arial" panose="020B0604020202020204" pitchFamily="34" charset="0"/>
              <a:buNone/>
            </a:pPr>
            <a:r>
              <a:rPr lang="en-US" sz="7200" cap="small" dirty="0"/>
              <a:t>	[social system &amp; /conscience]</a:t>
            </a:r>
            <a:r>
              <a:rPr lang="en-US" sz="7200" b="1" cap="small" dirty="0"/>
              <a:t> </a:t>
            </a:r>
          </a:p>
          <a:p>
            <a:pPr>
              <a:lnSpc>
                <a:spcPct val="120000"/>
              </a:lnSpc>
              <a:spcBef>
                <a:spcPts val="0"/>
              </a:spcBef>
              <a:buFont typeface="Arial" panose="020B0604020202020204" pitchFamily="34" charset="0"/>
              <a:buNone/>
            </a:pPr>
            <a:endParaRPr lang="en-US" sz="7200" b="1" cap="small" dirty="0"/>
          </a:p>
          <a:p>
            <a:pPr>
              <a:lnSpc>
                <a:spcPct val="120000"/>
              </a:lnSpc>
              <a:spcBef>
                <a:spcPts val="0"/>
              </a:spcBef>
              <a:buFont typeface="Arial" panose="020B0604020202020204" pitchFamily="34" charset="0"/>
              <a:buNone/>
            </a:pPr>
            <a:r>
              <a:rPr lang="en-US" sz="7200" b="1" cap="small" dirty="0"/>
              <a:t>Stage 3</a:t>
            </a:r>
            <a:r>
              <a:rPr lang="en-US" sz="7200" cap="small" dirty="0"/>
              <a:t> (early to mid teens) interpersonal conformity </a:t>
            </a:r>
          </a:p>
          <a:p>
            <a:pPr>
              <a:lnSpc>
                <a:spcPct val="120000"/>
              </a:lnSpc>
              <a:spcBef>
                <a:spcPts val="0"/>
              </a:spcBef>
              <a:buFont typeface="Arial" panose="020B0604020202020204" pitchFamily="34" charset="0"/>
              <a:buNone/>
            </a:pPr>
            <a:r>
              <a:rPr lang="en-US" sz="7200" cap="small" dirty="0"/>
              <a:t>	[mutual interpersonal relationships &amp; conformity]</a:t>
            </a:r>
          </a:p>
          <a:p>
            <a:pPr>
              <a:lnSpc>
                <a:spcPct val="120000"/>
              </a:lnSpc>
              <a:spcBef>
                <a:spcPts val="0"/>
              </a:spcBef>
              <a:buFont typeface="Arial" panose="020B0604020202020204" pitchFamily="34" charset="0"/>
              <a:buNone/>
            </a:pPr>
            <a:r>
              <a:rPr lang="en-US" sz="7200" cap="small" dirty="0"/>
              <a:t> </a:t>
            </a:r>
          </a:p>
          <a:p>
            <a:pPr>
              <a:lnSpc>
                <a:spcPct val="120000"/>
              </a:lnSpc>
              <a:spcBef>
                <a:spcPts val="0"/>
              </a:spcBef>
              <a:buFont typeface="Arial" panose="020B0604020202020204" pitchFamily="34" charset="0"/>
              <a:buNone/>
            </a:pPr>
            <a:r>
              <a:rPr lang="en-US" sz="7200" b="1" cap="small" dirty="0"/>
              <a:t>Stage 2</a:t>
            </a:r>
            <a:r>
              <a:rPr lang="en-US" sz="7200" cap="small" dirty="0"/>
              <a:t> (early elementary) “what's in it for me?" </a:t>
            </a:r>
          </a:p>
          <a:p>
            <a:pPr>
              <a:lnSpc>
                <a:spcPct val="120000"/>
              </a:lnSpc>
              <a:spcBef>
                <a:spcPts val="0"/>
              </a:spcBef>
              <a:buNone/>
            </a:pPr>
            <a:r>
              <a:rPr lang="en-US" sz="7200" cap="small" dirty="0"/>
              <a:t>	</a:t>
            </a:r>
            <a:r>
              <a:rPr lang="pt-BR" sz="7200" cap="small" dirty="0"/>
              <a:t>[individual/instrumental] </a:t>
            </a:r>
          </a:p>
          <a:p>
            <a:pPr>
              <a:lnSpc>
                <a:spcPct val="120000"/>
              </a:lnSpc>
              <a:spcBef>
                <a:spcPts val="0"/>
              </a:spcBef>
              <a:buNone/>
            </a:pPr>
            <a:endParaRPr lang="pt-BR" sz="7200" b="1" cap="small" dirty="0"/>
          </a:p>
          <a:p>
            <a:pPr>
              <a:lnSpc>
                <a:spcPct val="120000"/>
              </a:lnSpc>
              <a:spcBef>
                <a:spcPts val="0"/>
              </a:spcBef>
              <a:buNone/>
            </a:pPr>
            <a:r>
              <a:rPr lang="en-US" sz="7200" b="1" cap="small" dirty="0"/>
              <a:t>Stage 1 </a:t>
            </a:r>
            <a:r>
              <a:rPr lang="en-US" sz="7200" cap="small" dirty="0"/>
              <a:t>(kg) obedience [punishment and obedience] </a:t>
            </a:r>
          </a:p>
          <a:p>
            <a:pPr>
              <a:lnSpc>
                <a:spcPct val="120000"/>
              </a:lnSpc>
              <a:spcBef>
                <a:spcPts val="0"/>
              </a:spcBef>
              <a:buFont typeface="Arial" panose="020B0604020202020204" pitchFamily="34" charset="0"/>
              <a:buNone/>
            </a:pPr>
            <a:endParaRPr lang="pt-BR" sz="7200" cap="small" dirty="0"/>
          </a:p>
          <a:p>
            <a:pPr>
              <a:lnSpc>
                <a:spcPct val="120000"/>
              </a:lnSpc>
              <a:spcBef>
                <a:spcPts val="0"/>
              </a:spcBef>
              <a:buFont typeface="Arial" panose="020B0604020202020204" pitchFamily="34" charset="0"/>
              <a:buNone/>
            </a:pPr>
            <a:r>
              <a:rPr lang="en-US" sz="7200" b="1" cap="small" dirty="0"/>
              <a:t>Stage 0 </a:t>
            </a:r>
            <a:r>
              <a:rPr lang="en-US" sz="7200" cap="small" dirty="0"/>
              <a:t>(preschool) egocentric</a:t>
            </a:r>
          </a:p>
          <a:p>
            <a:pPr>
              <a:lnSpc>
                <a:spcPct val="120000"/>
              </a:lnSpc>
              <a:spcBef>
                <a:spcPts val="0"/>
              </a:spcBef>
              <a:buFont typeface="Arial" panose="020B0604020202020204" pitchFamily="34" charset="0"/>
              <a:buNone/>
            </a:pPr>
            <a:endParaRPr lang="en-US" sz="7200" cap="small" dirty="0"/>
          </a:p>
          <a:p>
            <a:pPr>
              <a:lnSpc>
                <a:spcPct val="120000"/>
              </a:lnSpc>
              <a:spcBef>
                <a:spcPts val="0"/>
              </a:spcBef>
              <a:buFont typeface="Arial" panose="020B0604020202020204" pitchFamily="34" charset="0"/>
              <a:buNone/>
            </a:pPr>
            <a:endParaRPr lang="en-US" sz="7200" cap="small" dirty="0"/>
          </a:p>
          <a:p>
            <a:pPr>
              <a:lnSpc>
                <a:spcPct val="120000"/>
              </a:lnSpc>
              <a:spcBef>
                <a:spcPts val="0"/>
              </a:spcBef>
              <a:buNone/>
            </a:pPr>
            <a:r>
              <a:rPr lang="en-US" sz="7200" cap="small" dirty="0"/>
              <a:t> </a:t>
            </a:r>
          </a:p>
          <a:p>
            <a:pPr>
              <a:lnSpc>
                <a:spcPct val="120000"/>
              </a:lnSpc>
              <a:spcBef>
                <a:spcPts val="0"/>
              </a:spcBef>
              <a:buFont typeface="Arial" panose="020B0604020202020204" pitchFamily="34" charset="0"/>
              <a:buNone/>
            </a:pPr>
            <a:endParaRPr lang="en-US" sz="7200" cap="small" dirty="0"/>
          </a:p>
          <a:p>
            <a:pPr>
              <a:lnSpc>
                <a:spcPct val="120000"/>
              </a:lnSpc>
              <a:spcBef>
                <a:spcPts val="0"/>
              </a:spcBef>
              <a:buFont typeface="Arial" panose="020B0604020202020204" pitchFamily="34" charset="0"/>
              <a:buNone/>
            </a:pPr>
            <a:endParaRPr lang="en-US" sz="7200" cap="small" dirty="0"/>
          </a:p>
          <a:p>
            <a:pPr>
              <a:lnSpc>
                <a:spcPct val="120000"/>
              </a:lnSpc>
              <a:spcBef>
                <a:spcPts val="0"/>
              </a:spcBef>
              <a:buFont typeface="Arial" panose="020B0604020202020204" pitchFamily="34" charset="0"/>
              <a:buNone/>
            </a:pPr>
            <a:r>
              <a:rPr lang="en-US" sz="7200" cap="small" dirty="0"/>
              <a:t>	</a:t>
            </a:r>
          </a:p>
          <a:p>
            <a:pPr>
              <a:lnSpc>
                <a:spcPct val="120000"/>
              </a:lnSpc>
              <a:spcBef>
                <a:spcPts val="0"/>
              </a:spcBef>
              <a:buFont typeface="Arial" panose="020B0604020202020204" pitchFamily="34" charset="0"/>
              <a:buNone/>
            </a:pPr>
            <a:r>
              <a:rPr lang="pt-BR" sz="7200" cap="small" dirty="0"/>
              <a:t>		</a:t>
            </a:r>
          </a:p>
          <a:p>
            <a:pPr>
              <a:lnSpc>
                <a:spcPct val="120000"/>
              </a:lnSpc>
              <a:spcBef>
                <a:spcPts val="0"/>
              </a:spcBef>
              <a:buFont typeface="Arial" panose="020B0604020202020204" pitchFamily="34" charset="0"/>
              <a:buNone/>
            </a:pPr>
            <a:r>
              <a:rPr lang="en-US" sz="7200" cap="small" dirty="0"/>
              <a:t>	</a:t>
            </a:r>
          </a:p>
          <a:p>
            <a:pPr>
              <a:lnSpc>
                <a:spcPct val="120000"/>
              </a:lnSpc>
              <a:spcBef>
                <a:spcPts val="0"/>
              </a:spcBef>
              <a:buFont typeface="Arial" panose="020B0604020202020204" pitchFamily="34" charset="0"/>
              <a:buNone/>
            </a:pPr>
            <a:endParaRPr lang="en-US" sz="7200" b="1" cap="small" dirty="0"/>
          </a:p>
          <a:p>
            <a:pPr>
              <a:lnSpc>
                <a:spcPct val="120000"/>
              </a:lnSpc>
              <a:spcBef>
                <a:spcPts val="0"/>
              </a:spcBef>
              <a:buFont typeface="Arial" panose="020B0604020202020204" pitchFamily="34" charset="0"/>
              <a:buNone/>
            </a:pPr>
            <a:r>
              <a:rPr lang="en-US" sz="7200" cap="small" dirty="0"/>
              <a:t>				</a:t>
            </a:r>
          </a:p>
          <a:p>
            <a:pPr>
              <a:lnSpc>
                <a:spcPct val="120000"/>
              </a:lnSpc>
              <a:spcBef>
                <a:spcPts val="0"/>
              </a:spcBef>
              <a:buFont typeface="Arial" panose="020B0604020202020204" pitchFamily="34" charset="0"/>
              <a:buNone/>
            </a:pPr>
            <a:r>
              <a:rPr lang="en-US" sz="7200" cap="small" dirty="0"/>
              <a:t>	</a:t>
            </a:r>
          </a:p>
          <a:p>
            <a:endParaRPr lang="en-US" sz="7200" dirty="0"/>
          </a:p>
          <a:p>
            <a:pPr>
              <a:buFont typeface="Arial" panose="020B0604020202020204" pitchFamily="34" charset="0"/>
              <a:buNone/>
            </a:pPr>
            <a:r>
              <a:rPr lang="en-US" sz="7200" dirty="0"/>
              <a:t> </a:t>
            </a:r>
          </a:p>
        </p:txBody>
      </p:sp>
      <p:sp>
        <p:nvSpPr>
          <p:cNvPr id="6" name="TextBox 5">
            <a:extLst>
              <a:ext uri="{FF2B5EF4-FFF2-40B4-BE49-F238E27FC236}">
                <a16:creationId xmlns:a16="http://schemas.microsoft.com/office/drawing/2014/main" id="{13692A16-38D4-46F1-BEDA-234E32613B21}"/>
              </a:ext>
            </a:extLst>
          </p:cNvPr>
          <p:cNvSpPr txBox="1"/>
          <p:nvPr/>
        </p:nvSpPr>
        <p:spPr>
          <a:xfrm>
            <a:off x="276045" y="0"/>
            <a:ext cx="6021238" cy="461665"/>
          </a:xfrm>
          <a:prstGeom prst="rect">
            <a:avLst/>
          </a:prstGeom>
          <a:noFill/>
        </p:spPr>
        <p:txBody>
          <a:bodyPr wrap="square" rtlCol="0">
            <a:spAutoFit/>
          </a:bodyPr>
          <a:lstStyle/>
          <a:p>
            <a:r>
              <a:rPr lang="en-US" sz="2400" cap="small" dirty="0"/>
              <a:t>cognitive developmental moral theories </a:t>
            </a:r>
          </a:p>
        </p:txBody>
      </p:sp>
    </p:spTree>
    <p:extLst>
      <p:ext uri="{BB962C8B-B14F-4D97-AF65-F5344CB8AC3E}">
        <p14:creationId xmlns:p14="http://schemas.microsoft.com/office/powerpoint/2010/main" val="143915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36C13-131E-487E-9C46-DCC9D96F4DF8}"/>
              </a:ext>
            </a:extLst>
          </p:cNvPr>
          <p:cNvSpPr>
            <a:spLocks noGrp="1"/>
          </p:cNvSpPr>
          <p:nvPr>
            <p:ph type="title"/>
          </p:nvPr>
        </p:nvSpPr>
        <p:spPr>
          <a:xfrm>
            <a:off x="4669970" y="2455182"/>
            <a:ext cx="3443251" cy="1325563"/>
          </a:xfrm>
        </p:spPr>
        <p:txBody>
          <a:bodyPr>
            <a:normAutofit/>
          </a:bodyPr>
          <a:lstStyle/>
          <a:p>
            <a:r>
              <a:rPr lang="en-US" sz="2800" dirty="0"/>
              <a:t>  </a:t>
            </a:r>
            <a:r>
              <a:rPr lang="en-US" sz="4000" cap="all" dirty="0"/>
              <a:t>Conscience </a:t>
            </a:r>
          </a:p>
        </p:txBody>
      </p:sp>
      <p:sp>
        <p:nvSpPr>
          <p:cNvPr id="3" name="Title 1">
            <a:extLst>
              <a:ext uri="{FF2B5EF4-FFF2-40B4-BE49-F238E27FC236}">
                <a16:creationId xmlns:a16="http://schemas.microsoft.com/office/drawing/2014/main" id="{E8761F5A-7EBF-463A-8CEB-29903F357B10}"/>
              </a:ext>
            </a:extLst>
          </p:cNvPr>
          <p:cNvSpPr txBox="1">
            <a:spLocks/>
          </p:cNvSpPr>
          <p:nvPr/>
        </p:nvSpPr>
        <p:spPr>
          <a:xfrm>
            <a:off x="93618" y="1768"/>
            <a:ext cx="4716921" cy="612187"/>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key concept: deferring general definition </a:t>
            </a:r>
          </a:p>
        </p:txBody>
      </p:sp>
    </p:spTree>
    <p:extLst>
      <p:ext uri="{BB962C8B-B14F-4D97-AF65-F5344CB8AC3E}">
        <p14:creationId xmlns:p14="http://schemas.microsoft.com/office/powerpoint/2010/main" val="11857570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56"/>
            <a:ext cx="3519577" cy="662782"/>
          </a:xfrm>
        </p:spPr>
        <p:txBody>
          <a:bodyPr>
            <a:normAutofit/>
          </a:bodyPr>
          <a:lstStyle/>
          <a:p>
            <a:r>
              <a:rPr lang="en-US" sz="2400" cap="small" dirty="0"/>
              <a:t>prosocial development </a:t>
            </a:r>
          </a:p>
        </p:txBody>
      </p:sp>
      <p:sp>
        <p:nvSpPr>
          <p:cNvPr id="3" name="Content Placeholder 2"/>
          <p:cNvSpPr>
            <a:spLocks noGrp="1"/>
          </p:cNvSpPr>
          <p:nvPr>
            <p:ph sz="half" idx="1"/>
          </p:nvPr>
        </p:nvSpPr>
        <p:spPr/>
        <p:txBody>
          <a:bodyPr/>
          <a:lstStyle/>
          <a:p>
            <a:pPr>
              <a:buNone/>
            </a:pPr>
            <a:r>
              <a:rPr lang="en-US" sz="2000" cap="small" dirty="0"/>
              <a:t> investigator: </a:t>
            </a:r>
          </a:p>
          <a:p>
            <a:pPr lvl="1"/>
            <a:r>
              <a:rPr lang="en-US" sz="1800" cap="small" dirty="0"/>
              <a:t>nancy eisenberg</a:t>
            </a:r>
          </a:p>
          <a:p>
            <a:pPr lvl="1">
              <a:buNone/>
            </a:pPr>
            <a:endParaRPr lang="en-US" sz="1800" cap="small" dirty="0"/>
          </a:p>
          <a:p>
            <a:pPr lvl="1"/>
            <a:r>
              <a:rPr lang="en-US" sz="1800" cap="small" dirty="0"/>
              <a:t>harriet rheingold</a:t>
            </a:r>
          </a:p>
          <a:p>
            <a:pPr lvl="1">
              <a:buNone/>
            </a:pPr>
            <a:endParaRPr lang="en-US" sz="1800" cap="small" dirty="0"/>
          </a:p>
          <a:p>
            <a:pPr lvl="1"/>
            <a:r>
              <a:rPr lang="en-US" sz="1800" cap="small" dirty="0"/>
              <a:t>daniel bar-tal</a:t>
            </a:r>
          </a:p>
          <a:p>
            <a:pPr lvl="1">
              <a:buNone/>
            </a:pPr>
            <a:endParaRPr lang="en-US" sz="1800" cap="small" dirty="0"/>
          </a:p>
          <a:p>
            <a:pPr lvl="1"/>
            <a:r>
              <a:rPr lang="en-US" sz="1800" cap="small" dirty="0"/>
              <a:t>robert selman </a:t>
            </a:r>
          </a:p>
          <a:p>
            <a:pPr marL="457200" lvl="1" indent="0">
              <a:buNone/>
            </a:pPr>
            <a:endParaRPr lang="en-US" sz="1800" cap="small" dirty="0"/>
          </a:p>
          <a:p>
            <a:pPr lvl="1"/>
            <a:r>
              <a:rPr lang="en-US" sz="1800" cap="small" dirty="0"/>
              <a:t>diana baumrind</a:t>
            </a:r>
          </a:p>
        </p:txBody>
      </p:sp>
      <p:sp>
        <p:nvSpPr>
          <p:cNvPr id="4" name="Content Placeholder 3"/>
          <p:cNvSpPr>
            <a:spLocks noGrp="1"/>
          </p:cNvSpPr>
          <p:nvPr>
            <p:ph sz="half" idx="2"/>
          </p:nvPr>
        </p:nvSpPr>
        <p:spPr/>
        <p:txBody>
          <a:bodyPr/>
          <a:lstStyle/>
          <a:p>
            <a:pPr>
              <a:buNone/>
            </a:pPr>
            <a:r>
              <a:rPr lang="en-US" sz="2000" cap="small" dirty="0"/>
              <a:t>area of concentration:</a:t>
            </a:r>
          </a:p>
          <a:p>
            <a:pPr lvl="1"/>
            <a:r>
              <a:rPr lang="en-US" sz="1800" cap="small" dirty="0"/>
              <a:t>levels of prosocial reasoning </a:t>
            </a:r>
          </a:p>
          <a:p>
            <a:pPr lvl="1"/>
            <a:endParaRPr lang="en-US" sz="1800" cap="small" dirty="0"/>
          </a:p>
          <a:p>
            <a:pPr lvl="1"/>
            <a:r>
              <a:rPr lang="en-US" sz="1800" cap="small" dirty="0"/>
              <a:t>helping behaviors </a:t>
            </a:r>
          </a:p>
          <a:p>
            <a:pPr lvl="1">
              <a:buNone/>
            </a:pPr>
            <a:endParaRPr lang="en-US" sz="1800" cap="small" dirty="0"/>
          </a:p>
          <a:p>
            <a:pPr lvl="1"/>
            <a:r>
              <a:rPr lang="en-US" sz="1800" cap="small" dirty="0"/>
              <a:t>altruism may show stage-like development</a:t>
            </a:r>
          </a:p>
          <a:p>
            <a:pPr lvl="1">
              <a:buNone/>
            </a:pPr>
            <a:endParaRPr lang="en-US" sz="1800" cap="small" dirty="0"/>
          </a:p>
          <a:p>
            <a:pPr lvl="1"/>
            <a:r>
              <a:rPr lang="en-US" sz="1800" cap="small" dirty="0"/>
              <a:t>perspective –taking</a:t>
            </a:r>
          </a:p>
          <a:p>
            <a:pPr marL="457200" lvl="1" indent="0">
              <a:buNone/>
            </a:pPr>
            <a:endParaRPr lang="en-US" sz="1800" dirty="0"/>
          </a:p>
          <a:p>
            <a:pPr lvl="1"/>
            <a:r>
              <a:rPr lang="en-US" sz="1800" cap="small" dirty="0"/>
              <a:t>parenting styles</a:t>
            </a:r>
          </a:p>
          <a:p>
            <a:pPr lvl="1">
              <a:buNone/>
            </a:pPr>
            <a:endParaRPr lang="en-US" sz="2200" dirty="0"/>
          </a:p>
          <a:p>
            <a:pPr>
              <a:buNone/>
            </a:pP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cap="small" dirty="0"/>
              <a:t>grazyna kochanska</a:t>
            </a:r>
          </a:p>
        </p:txBody>
      </p:sp>
      <p:sp>
        <p:nvSpPr>
          <p:cNvPr id="5" name="TextBox 4">
            <a:extLst>
              <a:ext uri="{FF2B5EF4-FFF2-40B4-BE49-F238E27FC236}">
                <a16:creationId xmlns:a16="http://schemas.microsoft.com/office/drawing/2014/main" id="{0C3E2437-AC13-4684-8302-ECD0DCA2760E}"/>
              </a:ext>
            </a:extLst>
          </p:cNvPr>
          <p:cNvSpPr txBox="1"/>
          <p:nvPr/>
        </p:nvSpPr>
        <p:spPr>
          <a:xfrm>
            <a:off x="1759789" y="1690687"/>
            <a:ext cx="8246853" cy="1200329"/>
          </a:xfrm>
          <a:prstGeom prst="rect">
            <a:avLst/>
          </a:prstGeom>
          <a:noFill/>
        </p:spPr>
        <p:txBody>
          <a:bodyPr wrap="square">
            <a:spAutoFit/>
          </a:bodyPr>
          <a:lstStyle/>
          <a:p>
            <a:r>
              <a:rPr lang="en-US" sz="2400" b="1" cap="small" dirty="0"/>
              <a:t>moral emotions </a:t>
            </a:r>
          </a:p>
          <a:p>
            <a:r>
              <a:rPr lang="en-US" sz="2400" b="1" cap="small" dirty="0"/>
              <a:t>moral conduct </a:t>
            </a:r>
          </a:p>
          <a:p>
            <a:r>
              <a:rPr lang="en-US" sz="2400" b="1" cap="small" dirty="0"/>
              <a:t>mutually responsive orientation</a:t>
            </a:r>
            <a:endParaRPr lang="en-US" sz="2400" dirty="0"/>
          </a:p>
        </p:txBody>
      </p:sp>
      <p:sp>
        <p:nvSpPr>
          <p:cNvPr id="4" name="TextBox 3">
            <a:extLst>
              <a:ext uri="{FF2B5EF4-FFF2-40B4-BE49-F238E27FC236}">
                <a16:creationId xmlns:a16="http://schemas.microsoft.com/office/drawing/2014/main" id="{68B71A02-7E92-45B3-AB99-DD4FA45D5FDB}"/>
              </a:ext>
            </a:extLst>
          </p:cNvPr>
          <p:cNvSpPr txBox="1"/>
          <p:nvPr/>
        </p:nvSpPr>
        <p:spPr>
          <a:xfrm>
            <a:off x="7729268" y="6107502"/>
            <a:ext cx="3830128" cy="646331"/>
          </a:xfrm>
          <a:prstGeom prst="rect">
            <a:avLst/>
          </a:prstGeom>
          <a:noFill/>
        </p:spPr>
        <p:txBody>
          <a:bodyPr wrap="square" rtlCol="0">
            <a:spAutoFit/>
          </a:bodyPr>
          <a:lstStyle/>
          <a:p>
            <a:r>
              <a:rPr lang="en-US" sz="1800" kern="1200" dirty="0">
                <a:solidFill>
                  <a:schemeClr val="tx1"/>
                </a:solidFill>
                <a:latin typeface="+mn-lt"/>
                <a:ea typeface="+mn-ea"/>
                <a:cs typeface="+mn-cs"/>
              </a:rPr>
              <a:t>Kochanska et al. , 1991,1993,1996,1997,2005 </a:t>
            </a:r>
            <a:endParaRPr lang="en-US" dirty="0"/>
          </a:p>
        </p:txBody>
      </p:sp>
      <p:sp>
        <p:nvSpPr>
          <p:cNvPr id="7" name="TextBox 6">
            <a:extLst>
              <a:ext uri="{FF2B5EF4-FFF2-40B4-BE49-F238E27FC236}">
                <a16:creationId xmlns:a16="http://schemas.microsoft.com/office/drawing/2014/main" id="{A4AD3912-0CB8-48BA-B48F-DA87E13AEE29}"/>
              </a:ext>
            </a:extLst>
          </p:cNvPr>
          <p:cNvSpPr txBox="1"/>
          <p:nvPr/>
        </p:nvSpPr>
        <p:spPr>
          <a:xfrm>
            <a:off x="118641" y="-36286"/>
            <a:ext cx="6094070" cy="369332"/>
          </a:xfrm>
          <a:prstGeom prst="rect">
            <a:avLst/>
          </a:prstGeom>
          <a:noFill/>
        </p:spPr>
        <p:txBody>
          <a:bodyPr wrap="square">
            <a:spAutoFit/>
          </a:bodyPr>
          <a:lstStyle/>
          <a:p>
            <a:pPr>
              <a:lnSpc>
                <a:spcPct val="100000"/>
              </a:lnSpc>
              <a:spcBef>
                <a:spcPts val="0"/>
              </a:spcBef>
            </a:pPr>
            <a:r>
              <a:rPr lang="en-US" cap="small" dirty="0"/>
              <a:t>empirical Investigations in early conscience development </a:t>
            </a:r>
            <a:endParaRPr lang="en-US" cap="small" baseline="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117676" y="94456"/>
            <a:ext cx="8458200" cy="1173162"/>
          </a:xfrm>
          <a:noFill/>
        </p:spPr>
        <p:txBody>
          <a:bodyPr>
            <a:normAutofit/>
          </a:bodyPr>
          <a:lstStyle/>
          <a:p>
            <a:r>
              <a:rPr lang="en-US" sz="2800" cap="small" dirty="0"/>
              <a:t>neuroimaging:</a:t>
            </a:r>
            <a:br>
              <a:rPr lang="en-US" sz="2800" cap="small" dirty="0"/>
            </a:br>
            <a:r>
              <a:rPr lang="en-US" sz="2800" cap="small" dirty="0"/>
              <a:t>early study on evaluative judgment</a:t>
            </a:r>
            <a:endParaRPr lang="en-US" sz="2800" dirty="0"/>
          </a:p>
        </p:txBody>
      </p:sp>
      <p:sp>
        <p:nvSpPr>
          <p:cNvPr id="3" name="Content Placeholder 2"/>
          <p:cNvSpPr>
            <a:spLocks noGrp="1"/>
          </p:cNvSpPr>
          <p:nvPr>
            <p:ph sz="half" idx="1"/>
          </p:nvPr>
        </p:nvSpPr>
        <p:spPr>
          <a:noFill/>
          <a:ln/>
        </p:spPr>
        <p:txBody>
          <a:bodyPr rtlCol="0">
            <a:normAutofit/>
          </a:bodyPr>
          <a:lstStyle/>
          <a:p>
            <a:pPr>
              <a:defRPr/>
            </a:pPr>
            <a:r>
              <a:rPr lang="en-US" cap="small" dirty="0"/>
              <a:t>old people are useless</a:t>
            </a:r>
          </a:p>
          <a:p>
            <a:pPr>
              <a:defRPr/>
            </a:pPr>
            <a:r>
              <a:rPr lang="en-US" cap="small" dirty="0"/>
              <a:t>every human being has the right to live</a:t>
            </a:r>
          </a:p>
          <a:p>
            <a:pPr>
              <a:defRPr/>
            </a:pPr>
            <a:r>
              <a:rPr lang="en-US" cap="small" dirty="0"/>
              <a:t>we break the law when necessary</a:t>
            </a:r>
          </a:p>
        </p:txBody>
      </p:sp>
      <p:sp>
        <p:nvSpPr>
          <p:cNvPr id="53254" name="Content Placeholder 3"/>
          <p:cNvSpPr>
            <a:spLocks noGrp="1"/>
          </p:cNvSpPr>
          <p:nvPr>
            <p:ph sz="half" idx="2"/>
          </p:nvPr>
        </p:nvSpPr>
        <p:spPr>
          <a:noFill/>
        </p:spPr>
        <p:txBody>
          <a:bodyPr/>
          <a:lstStyle/>
          <a:p>
            <a:r>
              <a:rPr lang="en-US" cap="small" dirty="0"/>
              <a:t>stones are made of water</a:t>
            </a:r>
          </a:p>
          <a:p>
            <a:r>
              <a:rPr lang="en-US" cap="small" dirty="0"/>
              <a:t>telephones never ring</a:t>
            </a:r>
          </a:p>
          <a:p>
            <a:r>
              <a:rPr lang="en-US" cap="small" dirty="0"/>
              <a:t>every text has words</a:t>
            </a:r>
          </a:p>
        </p:txBody>
      </p:sp>
      <p:sp>
        <p:nvSpPr>
          <p:cNvPr id="5" name="TextBox 4"/>
          <p:cNvSpPr txBox="1"/>
          <p:nvPr/>
        </p:nvSpPr>
        <p:spPr>
          <a:xfrm>
            <a:off x="8297119" y="6176963"/>
            <a:ext cx="3733800" cy="369332"/>
          </a:xfrm>
          <a:prstGeom prst="rect">
            <a:avLst/>
          </a:prstGeom>
          <a:noFill/>
        </p:spPr>
        <p:txBody>
          <a:bodyPr wrap="square" rtlCol="0">
            <a:spAutoFit/>
          </a:bodyPr>
          <a:lstStyle/>
          <a:p>
            <a:r>
              <a:rPr lang="en-US" dirty="0"/>
              <a:t>Moll et al (2001)</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3"/>
          <p:cNvSpPr>
            <a:spLocks noGrp="1"/>
          </p:cNvSpPr>
          <p:nvPr>
            <p:ph type="title"/>
          </p:nvPr>
        </p:nvSpPr>
        <p:spPr>
          <a:xfrm>
            <a:off x="76200" y="0"/>
            <a:ext cx="6248400" cy="369333"/>
          </a:xfrm>
        </p:spPr>
        <p:txBody>
          <a:bodyPr/>
          <a:lstStyle/>
          <a:p>
            <a:r>
              <a:rPr lang="en-US" sz="1600" cap="small" dirty="0">
                <a:solidFill>
                  <a:schemeClr val="accent1">
                    <a:lumMod val="75000"/>
                  </a:schemeClr>
                </a:solidFill>
              </a:rPr>
              <a:t>brain regions of interest in moral judgment tasks</a:t>
            </a:r>
          </a:p>
        </p:txBody>
      </p:sp>
      <p:sp>
        <p:nvSpPr>
          <p:cNvPr id="54275" name="Content Placeholder 5"/>
          <p:cNvSpPr>
            <a:spLocks noGrp="1"/>
          </p:cNvSpPr>
          <p:nvPr>
            <p:ph idx="1"/>
          </p:nvPr>
        </p:nvSpPr>
        <p:spPr>
          <a:xfrm>
            <a:off x="4953000" y="281652"/>
            <a:ext cx="6399212" cy="5821363"/>
          </a:xfrm>
        </p:spPr>
        <p:txBody>
          <a:bodyPr/>
          <a:lstStyle/>
          <a:p>
            <a:pPr>
              <a:buFont typeface="Arial" pitchFamily="34" charset="0"/>
              <a:buNone/>
            </a:pPr>
            <a:r>
              <a:rPr lang="en-US" sz="1400" i="1" dirty="0"/>
              <a:t>                      </a:t>
            </a:r>
          </a:p>
          <a:p>
            <a:pPr>
              <a:buFont typeface="Arial" pitchFamily="34" charset="0"/>
              <a:buNone/>
            </a:pPr>
            <a:r>
              <a:rPr lang="en-US" sz="1400" i="1" dirty="0"/>
              <a:t>	</a:t>
            </a:r>
          </a:p>
          <a:p>
            <a:pPr>
              <a:buFont typeface="Arial" pitchFamily="34" charset="0"/>
              <a:buNone/>
            </a:pPr>
            <a:r>
              <a:rPr lang="en-US" sz="1400" i="1" dirty="0"/>
              <a:t>                           </a:t>
            </a:r>
          </a:p>
        </p:txBody>
      </p:sp>
      <p:pic>
        <p:nvPicPr>
          <p:cNvPr id="54277" name="Picture 4" descr="800px-Gray726-Brodman.JPG"/>
          <p:cNvPicPr>
            <a:picLocks noChangeAspect="1"/>
          </p:cNvPicPr>
          <p:nvPr/>
        </p:nvPicPr>
        <p:blipFill>
          <a:blip r:embed="rId3" cstate="print">
            <a:clrChange>
              <a:clrFrom>
                <a:srgbClr val="FEFEFE"/>
              </a:clrFrom>
              <a:clrTo>
                <a:srgbClr val="FEFEFE">
                  <a:alpha val="0"/>
                </a:srgbClr>
              </a:clrTo>
            </a:clrChange>
          </a:blip>
          <a:srcRect/>
          <a:stretch>
            <a:fillRect/>
          </a:stretch>
        </p:blipFill>
        <p:spPr bwMode="auto">
          <a:xfrm>
            <a:off x="5079640" y="2328462"/>
            <a:ext cx="4800600" cy="3600450"/>
          </a:xfrm>
          <a:prstGeom prst="rect">
            <a:avLst/>
          </a:prstGeom>
          <a:noFill/>
          <a:ln w="9525">
            <a:noFill/>
            <a:miter lim="800000"/>
            <a:headEnd/>
            <a:tailEnd/>
          </a:ln>
        </p:spPr>
      </p:pic>
      <p:sp>
        <p:nvSpPr>
          <p:cNvPr id="8" name="Oval 7"/>
          <p:cNvSpPr/>
          <p:nvPr/>
        </p:nvSpPr>
        <p:spPr>
          <a:xfrm>
            <a:off x="8382000" y="3124200"/>
            <a:ext cx="762000" cy="685800"/>
          </a:xfrm>
          <a:prstGeom prst="ellipse">
            <a:avLst/>
          </a:prstGeom>
          <a:solidFill>
            <a:srgbClr val="00B0F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5867400" y="3505200"/>
            <a:ext cx="457200" cy="609600"/>
          </a:xfrm>
          <a:prstGeom prst="ellipse">
            <a:avLst/>
          </a:prstGeom>
          <a:solidFill>
            <a:srgbClr val="00B0F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6248400" y="4572000"/>
            <a:ext cx="914400" cy="914400"/>
          </a:xfrm>
          <a:prstGeom prst="ellipse">
            <a:avLst/>
          </a:prstGeom>
          <a:solidFill>
            <a:srgbClr val="FF0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rot="20305183">
            <a:off x="7270750" y="4545014"/>
            <a:ext cx="1600200" cy="473075"/>
          </a:xfrm>
          <a:prstGeom prst="ellipse">
            <a:avLst/>
          </a:prstGeom>
          <a:solidFill>
            <a:srgbClr val="FF0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Oval 12"/>
          <p:cNvSpPr/>
          <p:nvPr/>
        </p:nvSpPr>
        <p:spPr>
          <a:xfrm>
            <a:off x="828354" y="2508874"/>
            <a:ext cx="381000" cy="381000"/>
          </a:xfrm>
          <a:prstGeom prst="ellipse">
            <a:avLst/>
          </a:prstGeom>
          <a:solidFill>
            <a:srgbClr val="00B0F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 name="Oval 14"/>
          <p:cNvSpPr/>
          <p:nvPr/>
        </p:nvSpPr>
        <p:spPr>
          <a:xfrm>
            <a:off x="828354" y="3489755"/>
            <a:ext cx="381000" cy="381000"/>
          </a:xfrm>
          <a:prstGeom prst="ellipse">
            <a:avLst/>
          </a:prstGeom>
          <a:solidFill>
            <a:srgbClr val="FF0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FF0000"/>
                </a:solidFill>
              </a:rPr>
              <a:t>     </a:t>
            </a:r>
          </a:p>
        </p:txBody>
      </p:sp>
      <p:sp>
        <p:nvSpPr>
          <p:cNvPr id="16" name="Oval 15"/>
          <p:cNvSpPr/>
          <p:nvPr/>
        </p:nvSpPr>
        <p:spPr>
          <a:xfrm rot="1827568">
            <a:off x="5286375" y="3059113"/>
            <a:ext cx="762000" cy="1524000"/>
          </a:xfrm>
          <a:prstGeom prst="ellipse">
            <a:avLst/>
          </a:prstGeom>
          <a:solidFill>
            <a:srgbClr val="7030A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Oval 16"/>
          <p:cNvSpPr/>
          <p:nvPr/>
        </p:nvSpPr>
        <p:spPr>
          <a:xfrm>
            <a:off x="832805" y="4440988"/>
            <a:ext cx="381000" cy="381000"/>
          </a:xfrm>
          <a:prstGeom prst="ellipse">
            <a:avLst/>
          </a:prstGeom>
          <a:solidFill>
            <a:srgbClr val="7030A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     </a:t>
            </a:r>
          </a:p>
        </p:txBody>
      </p:sp>
      <p:sp>
        <p:nvSpPr>
          <p:cNvPr id="19" name="Oval 18"/>
          <p:cNvSpPr/>
          <p:nvPr/>
        </p:nvSpPr>
        <p:spPr>
          <a:xfrm>
            <a:off x="8458200" y="3810000"/>
            <a:ext cx="609600" cy="685800"/>
          </a:xfrm>
          <a:prstGeom prst="ellipse">
            <a:avLst/>
          </a:prstGeom>
          <a:solidFill>
            <a:srgbClr val="FF0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TextBox 17">
            <a:extLst>
              <a:ext uri="{FF2B5EF4-FFF2-40B4-BE49-F238E27FC236}">
                <a16:creationId xmlns:a16="http://schemas.microsoft.com/office/drawing/2014/main" id="{2272C5B0-0D1B-4382-9A39-C10FCC1B2418}"/>
              </a:ext>
            </a:extLst>
          </p:cNvPr>
          <p:cNvSpPr txBox="1"/>
          <p:nvPr/>
        </p:nvSpPr>
        <p:spPr>
          <a:xfrm>
            <a:off x="1262548" y="2486527"/>
            <a:ext cx="6094070" cy="369332"/>
          </a:xfrm>
          <a:prstGeom prst="rect">
            <a:avLst/>
          </a:prstGeom>
          <a:noFill/>
        </p:spPr>
        <p:txBody>
          <a:bodyPr wrap="square">
            <a:spAutoFit/>
          </a:bodyPr>
          <a:lstStyle/>
          <a:p>
            <a:pPr>
              <a:buFont typeface="Arial" pitchFamily="34" charset="0"/>
              <a:buNone/>
            </a:pPr>
            <a:r>
              <a:rPr lang="en-US" sz="1800" i="1" dirty="0"/>
              <a:t>left cerebral hemisphere  region of interest</a:t>
            </a:r>
          </a:p>
        </p:txBody>
      </p:sp>
      <p:sp>
        <p:nvSpPr>
          <p:cNvPr id="20" name="TextBox 19">
            <a:extLst>
              <a:ext uri="{FF2B5EF4-FFF2-40B4-BE49-F238E27FC236}">
                <a16:creationId xmlns:a16="http://schemas.microsoft.com/office/drawing/2014/main" id="{C96562B8-80A1-4188-9EC1-7442A3C38401}"/>
              </a:ext>
            </a:extLst>
          </p:cNvPr>
          <p:cNvSpPr txBox="1"/>
          <p:nvPr/>
        </p:nvSpPr>
        <p:spPr>
          <a:xfrm>
            <a:off x="1326067" y="3501423"/>
            <a:ext cx="6094070" cy="369332"/>
          </a:xfrm>
          <a:prstGeom prst="rect">
            <a:avLst/>
          </a:prstGeom>
          <a:noFill/>
        </p:spPr>
        <p:txBody>
          <a:bodyPr wrap="square">
            <a:spAutoFit/>
          </a:bodyPr>
          <a:lstStyle/>
          <a:p>
            <a:pPr>
              <a:buFont typeface="Arial" pitchFamily="34" charset="0"/>
              <a:buNone/>
            </a:pPr>
            <a:r>
              <a:rPr lang="en-US" sz="1800" i="1" dirty="0"/>
              <a:t>corresponding region right hemisphere</a:t>
            </a:r>
          </a:p>
        </p:txBody>
      </p:sp>
      <p:sp>
        <p:nvSpPr>
          <p:cNvPr id="24" name="TextBox 23">
            <a:extLst>
              <a:ext uri="{FF2B5EF4-FFF2-40B4-BE49-F238E27FC236}">
                <a16:creationId xmlns:a16="http://schemas.microsoft.com/office/drawing/2014/main" id="{65E45687-9754-4649-B99F-77AC37577E5C}"/>
              </a:ext>
            </a:extLst>
          </p:cNvPr>
          <p:cNvSpPr txBox="1"/>
          <p:nvPr/>
        </p:nvSpPr>
        <p:spPr>
          <a:xfrm>
            <a:off x="1453310" y="4463508"/>
            <a:ext cx="6094070" cy="369332"/>
          </a:xfrm>
          <a:prstGeom prst="rect">
            <a:avLst/>
          </a:prstGeom>
          <a:noFill/>
        </p:spPr>
        <p:txBody>
          <a:bodyPr wrap="square">
            <a:spAutoFit/>
          </a:bodyPr>
          <a:lstStyle/>
          <a:p>
            <a:r>
              <a:rPr lang="en-US" sz="1800" i="1" dirty="0"/>
              <a:t>bilateral  activity</a:t>
            </a:r>
            <a:endParaRPr lang="en-US" dirty="0"/>
          </a:p>
        </p:txBody>
      </p:sp>
      <p:sp>
        <p:nvSpPr>
          <p:cNvPr id="26" name="TextBox 25">
            <a:extLst>
              <a:ext uri="{FF2B5EF4-FFF2-40B4-BE49-F238E27FC236}">
                <a16:creationId xmlns:a16="http://schemas.microsoft.com/office/drawing/2014/main" id="{A6B79849-C21A-48AE-8458-4218C192953C}"/>
              </a:ext>
            </a:extLst>
          </p:cNvPr>
          <p:cNvSpPr txBox="1"/>
          <p:nvPr/>
        </p:nvSpPr>
        <p:spPr>
          <a:xfrm>
            <a:off x="5332071" y="5565176"/>
            <a:ext cx="6099858" cy="646331"/>
          </a:xfrm>
          <a:prstGeom prst="rect">
            <a:avLst/>
          </a:prstGeom>
          <a:noFill/>
        </p:spPr>
        <p:txBody>
          <a:bodyPr wrap="square">
            <a:spAutoFit/>
          </a:bodyPr>
          <a:lstStyle/>
          <a:p>
            <a:pPr>
              <a:buFont typeface="Arial" pitchFamily="34" charset="0"/>
              <a:buNone/>
            </a:pPr>
            <a:r>
              <a:rPr lang="en-US" sz="1800" i="1" dirty="0"/>
              <a:t>Lateral surface of the (left) cerebral hemisphere </a:t>
            </a:r>
          </a:p>
          <a:p>
            <a:pPr>
              <a:buFont typeface="Arial" pitchFamily="34" charset="0"/>
              <a:buNone/>
            </a:pPr>
            <a:endParaRPr lang="en-US" sz="1800" i="1"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cap="small" dirty="0"/>
              <a:t>dual process theories </a:t>
            </a:r>
            <a:br>
              <a:rPr lang="en-US" cap="small" dirty="0"/>
            </a:br>
            <a:endParaRPr lang="en-US" cap="small" dirty="0"/>
          </a:p>
        </p:txBody>
      </p:sp>
      <p:sp>
        <p:nvSpPr>
          <p:cNvPr id="3" name="Content Placeholder 2"/>
          <p:cNvSpPr>
            <a:spLocks noGrp="1"/>
          </p:cNvSpPr>
          <p:nvPr>
            <p:ph idx="1"/>
          </p:nvPr>
        </p:nvSpPr>
        <p:spPr/>
        <p:txBody>
          <a:bodyPr>
            <a:normAutofit/>
          </a:bodyPr>
          <a:lstStyle/>
          <a:p>
            <a:pPr lvl="0"/>
            <a:r>
              <a:rPr lang="en-US" b="1" cap="small" dirty="0"/>
              <a:t>System I (intuitive) </a:t>
            </a:r>
            <a:r>
              <a:rPr lang="en-US" cap="small" dirty="0"/>
              <a:t>automatic, effortless, associative, rapid, opaque process, and skilled</a:t>
            </a:r>
          </a:p>
          <a:p>
            <a:pPr lvl="0">
              <a:buNone/>
            </a:pPr>
            <a:endParaRPr lang="en-US" cap="small" dirty="0"/>
          </a:p>
          <a:p>
            <a:pPr lvl="0"/>
            <a:r>
              <a:rPr lang="en-US" b="1" dirty="0"/>
              <a:t>System II </a:t>
            </a:r>
            <a:r>
              <a:rPr lang="en-US" b="1" cap="small" dirty="0"/>
              <a:t>(reflective) </a:t>
            </a:r>
            <a:r>
              <a:rPr lang="en-US" cap="small" dirty="0"/>
              <a:t>controlled, effortful, deductive, slow, self-aware, rule-following</a:t>
            </a:r>
          </a:p>
          <a:p>
            <a:pPr>
              <a:buNone/>
            </a:pPr>
            <a:endParaRPr lang="en-US" dirty="0"/>
          </a:p>
          <a:p>
            <a:pPr>
              <a:buNone/>
            </a:pPr>
            <a:endParaRPr lang="en-US" dirty="0"/>
          </a:p>
          <a:p>
            <a:pPr>
              <a:buNone/>
            </a:pPr>
            <a:endParaRPr lang="en-US" dirty="0"/>
          </a:p>
          <a:p>
            <a:endParaRPr lang="en-US" dirty="0"/>
          </a:p>
        </p:txBody>
      </p:sp>
      <p:sp>
        <p:nvSpPr>
          <p:cNvPr id="5" name="TextBox 4">
            <a:extLst>
              <a:ext uri="{FF2B5EF4-FFF2-40B4-BE49-F238E27FC236}">
                <a16:creationId xmlns:a16="http://schemas.microsoft.com/office/drawing/2014/main" id="{6C75C742-0484-4DEF-848D-6D77A604B958}"/>
              </a:ext>
            </a:extLst>
          </p:cNvPr>
          <p:cNvSpPr txBox="1"/>
          <p:nvPr/>
        </p:nvSpPr>
        <p:spPr>
          <a:xfrm>
            <a:off x="8788079" y="6311900"/>
            <a:ext cx="3180144" cy="369332"/>
          </a:xfrm>
          <a:prstGeom prst="rect">
            <a:avLst/>
          </a:prstGeom>
          <a:noFill/>
        </p:spPr>
        <p:txBody>
          <a:bodyPr wrap="square">
            <a:spAutoFit/>
          </a:bodyPr>
          <a:lstStyle/>
          <a:p>
            <a:pPr>
              <a:buNone/>
            </a:pPr>
            <a:r>
              <a:rPr lang="en-US" dirty="0"/>
              <a:t>Kahneman &amp; Sunstein , 2006</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p:cNvCxnSpPr/>
          <p:nvPr/>
        </p:nvCxnSpPr>
        <p:spPr>
          <a:xfrm>
            <a:off x="2756621" y="3125420"/>
            <a:ext cx="834845"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68072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83251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98430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52893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313609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3287885" y="5857640"/>
            <a:ext cx="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3136097" y="6161220"/>
            <a:ext cx="346249" cy="393810"/>
          </a:xfrm>
          <a:prstGeom prst="rect">
            <a:avLst/>
          </a:prstGeom>
          <a:noFill/>
        </p:spPr>
        <p:txBody>
          <a:bodyPr vert="vert270" wrap="square" rtlCol="0">
            <a:spAutoFit/>
          </a:bodyPr>
          <a:lstStyle/>
          <a:p>
            <a:r>
              <a:rPr lang="en-US" sz="1050" dirty="0"/>
              <a:t>1985</a:t>
            </a:r>
          </a:p>
        </p:txBody>
      </p:sp>
      <p:sp>
        <p:nvSpPr>
          <p:cNvPr id="104" name="TextBox 103"/>
          <p:cNvSpPr txBox="1"/>
          <p:nvPr/>
        </p:nvSpPr>
        <p:spPr>
          <a:xfrm rot="16200000">
            <a:off x="1360900" y="2744777"/>
            <a:ext cx="1308516" cy="400110"/>
          </a:xfrm>
          <a:prstGeom prst="rect">
            <a:avLst/>
          </a:prstGeom>
          <a:noFill/>
        </p:spPr>
        <p:txBody>
          <a:bodyPr wrap="square" rtlCol="0">
            <a:spAutoFit/>
          </a:bodyPr>
          <a:lstStyle/>
          <a:p>
            <a:r>
              <a:rPr lang="en-US" sz="2000" b="1" cap="small" dirty="0">
                <a:solidFill>
                  <a:srgbClr val="0070C0"/>
                </a:solidFill>
              </a:rPr>
              <a:t>research</a:t>
            </a:r>
          </a:p>
        </p:txBody>
      </p:sp>
      <p:sp>
        <p:nvSpPr>
          <p:cNvPr id="105" name="TextBox 104"/>
          <p:cNvSpPr txBox="1"/>
          <p:nvPr/>
        </p:nvSpPr>
        <p:spPr>
          <a:xfrm>
            <a:off x="2680726" y="6161220"/>
            <a:ext cx="346249" cy="369332"/>
          </a:xfrm>
          <a:prstGeom prst="rect">
            <a:avLst/>
          </a:prstGeom>
          <a:noFill/>
        </p:spPr>
        <p:txBody>
          <a:bodyPr vert="vert270" wrap="square" rtlCol="0">
            <a:spAutoFit/>
          </a:bodyPr>
          <a:lstStyle/>
          <a:p>
            <a:r>
              <a:rPr lang="en-US" sz="1050" dirty="0"/>
              <a:t>1982</a:t>
            </a:r>
          </a:p>
        </p:txBody>
      </p:sp>
      <p:cxnSp>
        <p:nvCxnSpPr>
          <p:cNvPr id="107" name="Straight Connector 106"/>
          <p:cNvCxnSpPr/>
          <p:nvPr/>
        </p:nvCxnSpPr>
        <p:spPr>
          <a:xfrm>
            <a:off x="359146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3439675" y="5857640"/>
            <a:ext cx="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133" name="Right Brace 132"/>
          <p:cNvSpPr/>
          <p:nvPr/>
        </p:nvSpPr>
        <p:spPr>
          <a:xfrm rot="16200000">
            <a:off x="3098148" y="2480313"/>
            <a:ext cx="151792" cy="683053"/>
          </a:xfrm>
          <a:prstGeom prst="rightBrace">
            <a:avLst/>
          </a:prstGeom>
          <a:solidFill>
            <a:schemeClr val="accent1">
              <a:lumMod val="20000"/>
              <a:lumOff val="80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37" name="TextBox 136"/>
          <p:cNvSpPr txBox="1"/>
          <p:nvPr/>
        </p:nvSpPr>
        <p:spPr>
          <a:xfrm>
            <a:off x="2528935" y="2442365"/>
            <a:ext cx="2504534" cy="338554"/>
          </a:xfrm>
          <a:prstGeom prst="rect">
            <a:avLst/>
          </a:prstGeom>
          <a:noFill/>
        </p:spPr>
        <p:txBody>
          <a:bodyPr wrap="square" rtlCol="0">
            <a:spAutoFit/>
          </a:bodyPr>
          <a:lstStyle/>
          <a:p>
            <a:r>
              <a:rPr lang="en-US" sz="1600" dirty="0"/>
              <a:t>      </a:t>
            </a:r>
            <a:r>
              <a:rPr lang="en-US" sz="1400" cap="small" dirty="0">
                <a:solidFill>
                  <a:srgbClr val="0070C0"/>
                </a:solidFill>
              </a:rPr>
              <a:t>conscience in advantage</a:t>
            </a:r>
          </a:p>
        </p:txBody>
      </p:sp>
      <p:sp>
        <p:nvSpPr>
          <p:cNvPr id="19" name="TextBox 18"/>
          <p:cNvSpPr txBox="1"/>
          <p:nvPr/>
        </p:nvSpPr>
        <p:spPr>
          <a:xfrm>
            <a:off x="13421" y="-34724"/>
            <a:ext cx="4022435" cy="584775"/>
          </a:xfrm>
          <a:prstGeom prst="rect">
            <a:avLst/>
          </a:prstGeom>
          <a:noFill/>
        </p:spPr>
        <p:txBody>
          <a:bodyPr wrap="square" rtlCol="0">
            <a:spAutoFit/>
          </a:bodyPr>
          <a:lstStyle/>
          <a:p>
            <a:r>
              <a:rPr lang="en-US" sz="1600" b="1" cap="small" dirty="0">
                <a:solidFill>
                  <a:srgbClr val="FF0000"/>
                </a:solidFill>
              </a:rPr>
              <a:t>indiana university conscience project</a:t>
            </a:r>
          </a:p>
          <a:p>
            <a:r>
              <a:rPr lang="en-US" sz="1600" cap="small" dirty="0">
                <a:solidFill>
                  <a:schemeClr val="tx1">
                    <a:lumMod val="95000"/>
                    <a:lumOff val="5000"/>
                  </a:schemeClr>
                </a:solidFill>
              </a:rPr>
              <a:t>a brief history  </a:t>
            </a:r>
          </a:p>
        </p:txBody>
      </p:sp>
      <p:sp>
        <p:nvSpPr>
          <p:cNvPr id="21" name="TextBox 20"/>
          <p:cNvSpPr txBox="1"/>
          <p:nvPr/>
        </p:nvSpPr>
        <p:spPr>
          <a:xfrm>
            <a:off x="3136096" y="6161220"/>
            <a:ext cx="346249" cy="393810"/>
          </a:xfrm>
          <a:prstGeom prst="rect">
            <a:avLst/>
          </a:prstGeom>
          <a:noFill/>
        </p:spPr>
        <p:txBody>
          <a:bodyPr vert="vert270" wrap="square" rtlCol="0">
            <a:spAutoFit/>
          </a:bodyPr>
          <a:lstStyle/>
          <a:p>
            <a:r>
              <a:rPr lang="en-US" sz="1050" dirty="0"/>
              <a:t>1985</a:t>
            </a:r>
          </a:p>
        </p:txBody>
      </p:sp>
      <p:sp>
        <p:nvSpPr>
          <p:cNvPr id="22" name="TextBox 21"/>
          <p:cNvSpPr txBox="1"/>
          <p:nvPr/>
        </p:nvSpPr>
        <p:spPr>
          <a:xfrm>
            <a:off x="3439676" y="6161220"/>
            <a:ext cx="346249" cy="393810"/>
          </a:xfrm>
          <a:prstGeom prst="rect">
            <a:avLst/>
          </a:prstGeom>
          <a:noFill/>
        </p:spPr>
        <p:txBody>
          <a:bodyPr vert="vert270" wrap="square" rtlCol="0">
            <a:spAutoFit/>
          </a:bodyPr>
          <a:lstStyle/>
          <a:p>
            <a:r>
              <a:rPr lang="en-US" sz="1050" dirty="0"/>
              <a:t>1987</a:t>
            </a:r>
          </a:p>
        </p:txBody>
      </p:sp>
      <p:sp>
        <p:nvSpPr>
          <p:cNvPr id="23" name="TextBox 22"/>
          <p:cNvSpPr txBox="1"/>
          <p:nvPr/>
        </p:nvSpPr>
        <p:spPr>
          <a:xfrm>
            <a:off x="2377146" y="6161220"/>
            <a:ext cx="346249" cy="369332"/>
          </a:xfrm>
          <a:prstGeom prst="rect">
            <a:avLst/>
          </a:prstGeom>
          <a:noFill/>
        </p:spPr>
        <p:txBody>
          <a:bodyPr vert="vert270" wrap="square" rtlCol="0">
            <a:spAutoFit/>
          </a:bodyPr>
          <a:lstStyle/>
          <a:p>
            <a:r>
              <a:rPr lang="en-US" sz="1050" dirty="0"/>
              <a:t>1980</a:t>
            </a:r>
          </a:p>
        </p:txBody>
      </p:sp>
      <p:sp>
        <p:nvSpPr>
          <p:cNvPr id="24" name="Slide Number Placeholder 23"/>
          <p:cNvSpPr>
            <a:spLocks noGrp="1"/>
          </p:cNvSpPr>
          <p:nvPr>
            <p:ph type="sldNum" sz="quarter" idx="12"/>
          </p:nvPr>
        </p:nvSpPr>
        <p:spPr/>
        <p:txBody>
          <a:bodyPr/>
          <a:lstStyle/>
          <a:p>
            <a:fld id="{ABED34BF-76D1-4EB5-9AAA-DD28CA1A0973}" type="slidenum">
              <a:rPr lang="en-US" smtClean="0"/>
              <a:pPr/>
              <a:t>55</a:t>
            </a:fld>
            <a:endParaRPr lang="en-US"/>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r>
              <a:rPr lang="en-US" sz="2800" cap="small" dirty="0"/>
              <a:t>conscience in advantage</a:t>
            </a:r>
          </a:p>
        </p:txBody>
      </p:sp>
      <p:sp>
        <p:nvSpPr>
          <p:cNvPr id="8196" name="Rectangle 4"/>
          <p:cNvSpPr>
            <a:spLocks noGrp="1" noChangeArrowheads="1"/>
          </p:cNvSpPr>
          <p:nvPr>
            <p:ph type="body" idx="4294967295"/>
          </p:nvPr>
        </p:nvSpPr>
        <p:spPr/>
        <p:txBody>
          <a:bodyPr>
            <a:normAutofit fontScale="92500" lnSpcReduction="10000"/>
          </a:bodyPr>
          <a:lstStyle/>
          <a:p>
            <a:r>
              <a:rPr lang="en-US" sz="2000" cap="small" dirty="0"/>
              <a:t>subjects: </a:t>
            </a:r>
            <a:r>
              <a:rPr lang="en-US" sz="1700" cap="small" dirty="0"/>
              <a:t>125*</a:t>
            </a:r>
            <a:r>
              <a:rPr lang="en-US" sz="2000" cap="small" dirty="0"/>
              <a:t> children and adolescents</a:t>
            </a:r>
          </a:p>
          <a:p>
            <a:pPr lvl="1"/>
            <a:r>
              <a:rPr lang="en-US" sz="2000" cap="small" dirty="0"/>
              <a:t>ages </a:t>
            </a:r>
            <a:r>
              <a:rPr lang="en-US" sz="1700" cap="small" dirty="0"/>
              <a:t>5-17</a:t>
            </a:r>
          </a:p>
          <a:p>
            <a:pPr lvl="1"/>
            <a:r>
              <a:rPr lang="en-US" sz="2000" cap="small" dirty="0"/>
              <a:t>early and middle </a:t>
            </a:r>
            <a:r>
              <a:rPr lang="en-US" sz="1700" cap="small" dirty="0"/>
              <a:t>1980’s</a:t>
            </a:r>
          </a:p>
          <a:p>
            <a:pPr lvl="1"/>
            <a:r>
              <a:rPr lang="en-US" sz="2000" cap="small" dirty="0"/>
              <a:t>cross-sectional study</a:t>
            </a:r>
          </a:p>
          <a:p>
            <a:pPr lvl="1"/>
            <a:r>
              <a:rPr lang="en-US" sz="2000" cap="small" dirty="0"/>
              <a:t>screened for psychopathology</a:t>
            </a:r>
          </a:p>
          <a:p>
            <a:r>
              <a:rPr lang="en-US" sz="2000" cap="small" dirty="0"/>
              <a:t>measure: stilwell conscience interview </a:t>
            </a:r>
            <a:r>
              <a:rPr lang="en-US" sz="2000" dirty="0"/>
              <a:t>(SCI)</a:t>
            </a:r>
          </a:p>
          <a:p>
            <a:r>
              <a:rPr lang="en-US" sz="2000" cap="small" dirty="0"/>
              <a:t>outcomes</a:t>
            </a:r>
          </a:p>
          <a:p>
            <a:pPr lvl="1"/>
            <a:r>
              <a:rPr lang="en-US" sz="2000" dirty="0"/>
              <a:t> </a:t>
            </a:r>
            <a:r>
              <a:rPr lang="en-US" sz="2000" b="1" cap="small" dirty="0"/>
              <a:t>developmental stages </a:t>
            </a:r>
            <a:r>
              <a:rPr lang="en-US" sz="2000" cap="small" dirty="0"/>
              <a:t>scored and analyzed</a:t>
            </a:r>
          </a:p>
          <a:p>
            <a:pPr lvl="1"/>
            <a:r>
              <a:rPr lang="en-US" sz="2000" dirty="0"/>
              <a:t> </a:t>
            </a:r>
            <a:r>
              <a:rPr lang="en-US" sz="2000" b="1" cap="small" dirty="0"/>
              <a:t>domains </a:t>
            </a:r>
            <a:r>
              <a:rPr lang="en-US" sz="2000" cap="small" dirty="0"/>
              <a:t>characterized</a:t>
            </a:r>
          </a:p>
          <a:p>
            <a:pPr lvl="2"/>
            <a:r>
              <a:rPr lang="en-US" cap="small" dirty="0"/>
              <a:t>five in all, one with three sub-domains </a:t>
            </a:r>
          </a:p>
          <a:p>
            <a:pPr lvl="1"/>
            <a:r>
              <a:rPr lang="en-US" sz="2000" cap="small" dirty="0"/>
              <a:t>evolution of </a:t>
            </a:r>
            <a:r>
              <a:rPr lang="en-US" sz="2000" b="1" cap="small" dirty="0"/>
              <a:t>conscience theory </a:t>
            </a:r>
          </a:p>
          <a:p>
            <a:pPr lvl="2"/>
            <a:r>
              <a:rPr lang="en-US" cap="small" dirty="0"/>
              <a:t>including concept of  bedrock (intrinsic) values</a:t>
            </a:r>
          </a:p>
          <a:p>
            <a:pPr lvl="2">
              <a:buNone/>
            </a:pPr>
            <a:endParaRPr lang="en-US" dirty="0"/>
          </a:p>
          <a:p>
            <a:pPr marL="0" indent="0">
              <a:buNone/>
            </a:pPr>
            <a:r>
              <a:rPr lang="en-US" sz="1400" dirty="0"/>
              <a:t>                                                                                                                                                                                                   See Domains, slides 54-58, for references</a:t>
            </a:r>
          </a:p>
        </p:txBody>
      </p:sp>
      <p:sp>
        <p:nvSpPr>
          <p:cNvPr id="4" name="Slide Number Placeholder 3"/>
          <p:cNvSpPr>
            <a:spLocks noGrp="1"/>
          </p:cNvSpPr>
          <p:nvPr>
            <p:ph type="sldNum" sz="quarter" idx="12"/>
          </p:nvPr>
        </p:nvSpPr>
        <p:spPr/>
        <p:txBody>
          <a:bodyPr/>
          <a:lstStyle/>
          <a:p>
            <a:fld id="{8FFB7DDA-5AC8-4E29-B729-122493E77678}" type="slidenum">
              <a:rPr lang="en-US" smtClean="0"/>
              <a:pPr/>
              <a:t>56</a:t>
            </a:fld>
            <a:endParaRPr lang="en-US" dirty="0"/>
          </a:p>
        </p:txBody>
      </p:sp>
      <p:sp>
        <p:nvSpPr>
          <p:cNvPr id="5" name="TextBox 4">
            <a:extLst>
              <a:ext uri="{FF2B5EF4-FFF2-40B4-BE49-F238E27FC236}">
                <a16:creationId xmlns:a16="http://schemas.microsoft.com/office/drawing/2014/main" id="{F5BEA294-A374-4E79-82DE-7BA056BC4F0B}"/>
              </a:ext>
            </a:extLst>
          </p:cNvPr>
          <p:cNvSpPr txBox="1"/>
          <p:nvPr/>
        </p:nvSpPr>
        <p:spPr>
          <a:xfrm>
            <a:off x="13421" y="-34724"/>
            <a:ext cx="4022435" cy="584775"/>
          </a:xfrm>
          <a:prstGeom prst="rect">
            <a:avLst/>
          </a:prstGeom>
          <a:noFill/>
        </p:spPr>
        <p:txBody>
          <a:bodyPr wrap="square" rtlCol="0">
            <a:spAutoFit/>
          </a:bodyPr>
          <a:lstStyle/>
          <a:p>
            <a:r>
              <a:rPr lang="en-US" sz="1600" b="1" cap="small" dirty="0">
                <a:solidFill>
                  <a:srgbClr val="FF0000"/>
                </a:solidFill>
              </a:rPr>
              <a:t>indiana university conscience project</a:t>
            </a:r>
          </a:p>
          <a:p>
            <a:r>
              <a:rPr lang="en-US" sz="1600" cap="small" dirty="0">
                <a:solidFill>
                  <a:schemeClr val="tx1">
                    <a:lumMod val="95000"/>
                    <a:lumOff val="5000"/>
                  </a:schemeClr>
                </a:solidFill>
              </a:rPr>
              <a:t>a brief history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Text Box 6"/>
          <p:cNvSpPr txBox="1">
            <a:spLocks noChangeArrowheads="1"/>
          </p:cNvSpPr>
          <p:nvPr/>
        </p:nvSpPr>
        <p:spPr bwMode="auto">
          <a:xfrm>
            <a:off x="3870326" y="4152901"/>
            <a:ext cx="4587875" cy="366713"/>
          </a:xfrm>
          <a:prstGeom prst="rect">
            <a:avLst/>
          </a:prstGeom>
          <a:noFill/>
          <a:ln w="9525">
            <a:noFill/>
            <a:miter lim="800000"/>
            <a:headEnd/>
            <a:tailEnd/>
          </a:ln>
          <a:effectLst/>
        </p:spPr>
        <p:txBody>
          <a:bodyPr>
            <a:spAutoFit/>
          </a:bodyPr>
          <a:lstStyle/>
          <a:p>
            <a:endParaRPr lang="en-US"/>
          </a:p>
        </p:txBody>
      </p:sp>
      <p:sp>
        <p:nvSpPr>
          <p:cNvPr id="11271" name="Rectangle 7"/>
          <p:cNvSpPr>
            <a:spLocks noChangeArrowheads="1"/>
          </p:cNvSpPr>
          <p:nvPr/>
        </p:nvSpPr>
        <p:spPr bwMode="auto">
          <a:xfrm>
            <a:off x="2394962" y="4152901"/>
            <a:ext cx="6629400" cy="2514600"/>
          </a:xfrm>
          <a:prstGeom prst="rect">
            <a:avLst/>
          </a:prstGeom>
          <a:noFill/>
          <a:ln w="9525">
            <a:noFill/>
            <a:miter lim="800000"/>
            <a:headEnd/>
            <a:tailEnd/>
          </a:ln>
          <a:effectLst/>
        </p:spPr>
        <p:txBody>
          <a:bodyPr/>
          <a:lstStyle/>
          <a:p>
            <a:pPr marL="342900" indent="-342900">
              <a:spcBef>
                <a:spcPct val="20000"/>
              </a:spcBef>
            </a:pPr>
            <a:endParaRPr lang="en-US" sz="3200" dirty="0"/>
          </a:p>
          <a:p>
            <a:pPr marL="342900" indent="-342900">
              <a:spcBef>
                <a:spcPct val="20000"/>
              </a:spcBef>
              <a:buFontTx/>
              <a:buChar char="•"/>
            </a:pPr>
            <a:r>
              <a:rPr lang="en-US" sz="2800" cap="small" dirty="0"/>
              <a:t>interdependent developmental domains</a:t>
            </a:r>
          </a:p>
          <a:p>
            <a:pPr marL="342900" indent="-342900">
              <a:spcBef>
                <a:spcPct val="20000"/>
              </a:spcBef>
              <a:buFontTx/>
              <a:buChar char="•"/>
            </a:pPr>
            <a:r>
              <a:rPr lang="en-US" sz="2800" cap="small" dirty="0"/>
              <a:t>invariant hierarchical stages*</a:t>
            </a:r>
          </a:p>
          <a:p>
            <a:pPr marL="342900" indent="-342900">
              <a:spcBef>
                <a:spcPct val="20000"/>
              </a:spcBef>
              <a:buFontTx/>
              <a:buChar char="•"/>
            </a:pPr>
            <a:r>
              <a:rPr lang="en-US" sz="2800" cap="small" dirty="0"/>
              <a:t>intrinsic values</a:t>
            </a:r>
          </a:p>
        </p:txBody>
      </p:sp>
      <p:graphicFrame>
        <p:nvGraphicFramePr>
          <p:cNvPr id="9" name="SmartArt Placeholder 8"/>
          <p:cNvGraphicFramePr>
            <a:graphicFrameLocks noGrp="1"/>
          </p:cNvGraphicFramePr>
          <p:nvPr>
            <p:ph type="dgm" idx="1"/>
            <p:extLst>
              <p:ext uri="{D42A27DB-BD31-4B8C-83A1-F6EECF244321}">
                <p14:modId xmlns:p14="http://schemas.microsoft.com/office/powerpoint/2010/main" val="3190655482"/>
              </p:ext>
            </p:extLst>
          </p:nvPr>
        </p:nvGraphicFramePr>
        <p:xfrm>
          <a:off x="2024638" y="854851"/>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fld id="{8FFB7DDA-5AC8-4E29-B729-122493E77678}" type="slidenum">
              <a:rPr lang="en-US" smtClean="0"/>
              <a:pPr/>
              <a:t>57</a:t>
            </a:fld>
            <a:endParaRPr lang="en-US" dirty="0"/>
          </a:p>
        </p:txBody>
      </p:sp>
      <p:sp>
        <p:nvSpPr>
          <p:cNvPr id="6" name="TextBox 5">
            <a:extLst>
              <a:ext uri="{FF2B5EF4-FFF2-40B4-BE49-F238E27FC236}">
                <a16:creationId xmlns:a16="http://schemas.microsoft.com/office/drawing/2014/main" id="{C989FC69-CE83-465C-B1EF-D9468C3CF294}"/>
              </a:ext>
            </a:extLst>
          </p:cNvPr>
          <p:cNvSpPr txBox="1"/>
          <p:nvPr/>
        </p:nvSpPr>
        <p:spPr>
          <a:xfrm>
            <a:off x="13421" y="-34724"/>
            <a:ext cx="4022435" cy="584775"/>
          </a:xfrm>
          <a:prstGeom prst="rect">
            <a:avLst/>
          </a:prstGeom>
          <a:noFill/>
        </p:spPr>
        <p:txBody>
          <a:bodyPr wrap="square" rtlCol="0">
            <a:spAutoFit/>
          </a:bodyPr>
          <a:lstStyle/>
          <a:p>
            <a:r>
              <a:rPr lang="en-US" sz="1600" b="1" cap="small" dirty="0">
                <a:solidFill>
                  <a:srgbClr val="FF0000"/>
                </a:solidFill>
              </a:rPr>
              <a:t>indiana university conscience project</a:t>
            </a:r>
          </a:p>
          <a:p>
            <a:r>
              <a:rPr lang="en-US" sz="1600" cap="small" dirty="0">
                <a:solidFill>
                  <a:schemeClr val="tx1">
                    <a:lumMod val="95000"/>
                    <a:lumOff val="5000"/>
                  </a:schemeClr>
                </a:solidFill>
              </a:rPr>
              <a:t>a brief history  </a:t>
            </a:r>
          </a:p>
        </p:txBody>
      </p:sp>
    </p:spTree>
    <p:extLst>
      <p:ext uri="{BB962C8B-B14F-4D97-AF65-F5344CB8AC3E}">
        <p14:creationId xmlns:p14="http://schemas.microsoft.com/office/powerpoint/2010/main" val="35247428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r>
              <a:rPr lang="en-US" sz="2800" cap="small" dirty="0"/>
              <a:t>domain: conscience conceptualization</a:t>
            </a:r>
            <a:br>
              <a:rPr lang="en-US" sz="2800" cap="small" dirty="0"/>
            </a:br>
            <a:r>
              <a:rPr lang="en-US" sz="2800" cap="small" dirty="0"/>
              <a:t>[moral imagination] </a:t>
            </a:r>
          </a:p>
        </p:txBody>
      </p:sp>
      <p:sp>
        <p:nvSpPr>
          <p:cNvPr id="6" name="Content Placeholder 5"/>
          <p:cNvSpPr>
            <a:spLocks noGrp="1"/>
          </p:cNvSpPr>
          <p:nvPr>
            <p:ph sz="half" idx="2"/>
          </p:nvPr>
        </p:nvSpPr>
        <p:spPr>
          <a:xfrm>
            <a:off x="6172200" y="1102310"/>
            <a:ext cx="5181600" cy="4351338"/>
          </a:xfrm>
          <a:ln>
            <a:solidFill>
              <a:schemeClr val="accent1"/>
            </a:solidFill>
          </a:ln>
          <a:effectLst>
            <a:softEdge rad="127000"/>
          </a:effectLst>
        </p:spPr>
        <p:txBody>
          <a:bodyPr>
            <a:normAutofit/>
          </a:bodyPr>
          <a:lstStyle/>
          <a:p>
            <a:r>
              <a:rPr lang="en-US" sz="2400" b="1" cap="small" dirty="0">
                <a:cs typeface="Times New Roman" pitchFamily="18" charset="0"/>
              </a:rPr>
              <a:t>conceptualization of conscience</a:t>
            </a:r>
            <a:r>
              <a:rPr lang="en-US" sz="2400" cap="small" dirty="0">
                <a:cs typeface="Times New Roman" pitchFamily="18" charset="0"/>
              </a:rPr>
              <a:t> </a:t>
            </a:r>
          </a:p>
          <a:p>
            <a:pPr>
              <a:buNone/>
            </a:pPr>
            <a:r>
              <a:rPr lang="en-US" sz="2400" dirty="0">
                <a:cs typeface="Times New Roman" pitchFamily="18" charset="0"/>
              </a:rPr>
              <a:t>   </a:t>
            </a:r>
            <a:r>
              <a:rPr lang="en-US" sz="2400" i="1" dirty="0">
                <a:cs typeface="Times New Roman" pitchFamily="18" charset="0"/>
              </a:rPr>
              <a:t>Measure is made of the degree of inclusiveness and abstractness a person utilizes when providing a personal definition of conscience.</a:t>
            </a:r>
            <a:r>
              <a:rPr lang="en-US" sz="2400" i="1" dirty="0"/>
              <a:t> </a:t>
            </a:r>
          </a:p>
          <a:p>
            <a:pPr>
              <a:buNone/>
            </a:pPr>
            <a:endParaRPr lang="en-US" sz="2400" i="1" dirty="0"/>
          </a:p>
          <a:p>
            <a:pPr>
              <a:buNone/>
            </a:pPr>
            <a:r>
              <a:rPr lang="en-US" sz="1500" dirty="0">
                <a:cs typeface="Times New Roman" pitchFamily="18" charset="0"/>
              </a:rPr>
              <a:t>	</a:t>
            </a:r>
          </a:p>
          <a:p>
            <a:pPr>
              <a:buNone/>
            </a:pPr>
            <a:r>
              <a:rPr lang="en-US" sz="1500" dirty="0">
                <a:cs typeface="Times New Roman" pitchFamily="18" charset="0"/>
              </a:rPr>
              <a:t>	</a:t>
            </a:r>
          </a:p>
          <a:p>
            <a:pPr>
              <a:buNone/>
            </a:pPr>
            <a:endParaRPr lang="en-US" sz="1500" dirty="0">
              <a:cs typeface="Times New Roman" pitchFamily="18" charset="0"/>
            </a:endParaRPr>
          </a:p>
          <a:p>
            <a:pPr>
              <a:buNone/>
            </a:pPr>
            <a:r>
              <a:rPr lang="en-US" sz="1500" dirty="0">
                <a:cs typeface="Times New Roman" pitchFamily="18" charset="0"/>
              </a:rPr>
              <a:t>	</a:t>
            </a:r>
          </a:p>
          <a:p>
            <a:pPr>
              <a:buNone/>
            </a:pPr>
            <a:r>
              <a:rPr lang="en-US" sz="1500" dirty="0">
                <a:cs typeface="Times New Roman" pitchFamily="18" charset="0"/>
              </a:rPr>
              <a:t>	</a:t>
            </a:r>
            <a:endParaRPr lang="en-US" sz="2000" dirty="0"/>
          </a:p>
        </p:txBody>
      </p:sp>
      <p:pic>
        <p:nvPicPr>
          <p:cNvPr id="146436" name="Picture 4" descr="C:\Program Files\PhotoDeluxe HE 3.0\EZPhoto\IMAGERY\Conscience Celebration Illustrations\Tape Recorder with lips.jpg"/>
          <p:cNvPicPr>
            <a:picLocks noChangeAspect="1" noChangeArrowheads="1"/>
          </p:cNvPicPr>
          <p:nvPr/>
        </p:nvPicPr>
        <p:blipFill>
          <a:blip r:embed="rId3" cstate="print"/>
          <a:srcRect/>
          <a:stretch>
            <a:fillRect/>
          </a:stretch>
        </p:blipFill>
        <p:spPr bwMode="auto">
          <a:xfrm>
            <a:off x="2743201" y="1676400"/>
            <a:ext cx="2784475" cy="4114800"/>
          </a:xfrm>
          <a:prstGeom prst="rect">
            <a:avLst/>
          </a:prstGeom>
          <a:solidFill>
            <a:schemeClr val="accent1"/>
          </a:solidFill>
          <a:ln>
            <a:noFill/>
          </a:ln>
          <a:effectLst>
            <a:glow rad="228600">
              <a:schemeClr val="accent1">
                <a:satMod val="175000"/>
                <a:alpha val="40000"/>
              </a:schemeClr>
            </a:glow>
          </a:effectLst>
        </p:spPr>
      </p:pic>
      <p:sp>
        <p:nvSpPr>
          <p:cNvPr id="146437" name="Text Box 5"/>
          <p:cNvSpPr txBox="1">
            <a:spLocks noChangeArrowheads="1"/>
          </p:cNvSpPr>
          <p:nvPr/>
        </p:nvSpPr>
        <p:spPr bwMode="auto">
          <a:xfrm>
            <a:off x="4648201" y="6248400"/>
            <a:ext cx="3940175" cy="369332"/>
          </a:xfrm>
          <a:prstGeom prst="rect">
            <a:avLst/>
          </a:prstGeom>
          <a:noFill/>
          <a:ln w="9525">
            <a:noFill/>
            <a:miter lim="800000"/>
            <a:headEnd/>
            <a:tailEnd/>
          </a:ln>
          <a:effectLst/>
        </p:spPr>
        <p:txBody>
          <a:bodyPr wrap="square">
            <a:spAutoFit/>
          </a:bodyPr>
          <a:lstStyle/>
          <a:p>
            <a:pPr>
              <a:spcBef>
                <a:spcPct val="50000"/>
              </a:spcBef>
            </a:pPr>
            <a:r>
              <a:rPr lang="en-US" cap="small" dirty="0"/>
              <a:t>intrinsic value : meaning</a:t>
            </a:r>
          </a:p>
        </p:txBody>
      </p:sp>
      <p:sp>
        <p:nvSpPr>
          <p:cNvPr id="7" name="Slide Number Placeholder 6"/>
          <p:cNvSpPr>
            <a:spLocks noGrp="1"/>
          </p:cNvSpPr>
          <p:nvPr>
            <p:ph type="sldNum" sz="quarter" idx="12"/>
          </p:nvPr>
        </p:nvSpPr>
        <p:spPr/>
        <p:txBody>
          <a:bodyPr/>
          <a:lstStyle/>
          <a:p>
            <a:fld id="{ABED34BF-76D1-4EB5-9AAA-DD28CA1A0973}" type="slidenum">
              <a:rPr lang="en-US" smtClean="0"/>
              <a:pPr/>
              <a:t>58</a:t>
            </a:fld>
            <a:endParaRPr lang="en-US"/>
          </a:p>
        </p:txBody>
      </p:sp>
      <p:sp>
        <p:nvSpPr>
          <p:cNvPr id="8" name="TextBox 7">
            <a:extLst>
              <a:ext uri="{FF2B5EF4-FFF2-40B4-BE49-F238E27FC236}">
                <a16:creationId xmlns:a16="http://schemas.microsoft.com/office/drawing/2014/main" id="{FD0E0F88-427B-4A35-836E-38CAD6D01322}"/>
              </a:ext>
            </a:extLst>
          </p:cNvPr>
          <p:cNvSpPr txBox="1"/>
          <p:nvPr/>
        </p:nvSpPr>
        <p:spPr>
          <a:xfrm>
            <a:off x="9982200" y="5666358"/>
            <a:ext cx="2164513" cy="369332"/>
          </a:xfrm>
          <a:prstGeom prst="rect">
            <a:avLst/>
          </a:prstGeom>
          <a:noFill/>
        </p:spPr>
        <p:txBody>
          <a:bodyPr wrap="square">
            <a:spAutoFit/>
          </a:bodyPr>
          <a:lstStyle/>
          <a:p>
            <a:r>
              <a:rPr lang="en-US" sz="1800" dirty="0">
                <a:cs typeface="Times New Roman" pitchFamily="18" charset="0"/>
              </a:rPr>
              <a:t>Stilwell, et al, 1991</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1026"/>
          <p:cNvSpPr>
            <a:spLocks noGrp="1" noChangeArrowheads="1"/>
          </p:cNvSpPr>
          <p:nvPr>
            <p:ph type="title"/>
          </p:nvPr>
        </p:nvSpPr>
        <p:spPr/>
        <p:txBody>
          <a:bodyPr/>
          <a:lstStyle/>
          <a:p>
            <a:r>
              <a:rPr lang="en-US" sz="2800" cap="small" dirty="0"/>
              <a:t>domain: moralized attachment</a:t>
            </a:r>
          </a:p>
        </p:txBody>
      </p:sp>
      <p:sp>
        <p:nvSpPr>
          <p:cNvPr id="6" name="Content Placeholder 5"/>
          <p:cNvSpPr>
            <a:spLocks noGrp="1"/>
          </p:cNvSpPr>
          <p:nvPr>
            <p:ph sz="half" idx="2"/>
          </p:nvPr>
        </p:nvSpPr>
        <p:spPr>
          <a:xfrm>
            <a:off x="6286500" y="1027906"/>
            <a:ext cx="5181600" cy="4351338"/>
          </a:xfrm>
          <a:ln>
            <a:noFill/>
          </a:ln>
        </p:spPr>
        <p:txBody>
          <a:bodyPr>
            <a:normAutofit fontScale="25000" lnSpcReduction="20000"/>
          </a:bodyPr>
          <a:lstStyle/>
          <a:p>
            <a:r>
              <a:rPr lang="en-US" sz="9600" b="1" cap="small" dirty="0">
                <a:cs typeface="Times New Roman" pitchFamily="18" charset="0"/>
              </a:rPr>
              <a:t>moralized attachment </a:t>
            </a:r>
          </a:p>
          <a:p>
            <a:pPr>
              <a:buNone/>
            </a:pPr>
            <a:r>
              <a:rPr lang="en-US" sz="9600" i="1" dirty="0">
                <a:cs typeface="Times New Roman" pitchFamily="18" charset="0"/>
              </a:rPr>
              <a:t>	Measure is made of developmental transitions in persons’ responses to parental prohibitions and demands based upon how they link feelings of security, empathy and ought-ness to child‑parent and other child‑authority figure relationships. </a:t>
            </a:r>
          </a:p>
          <a:p>
            <a:endParaRPr lang="en-US" sz="9600" dirty="0">
              <a:cs typeface="Times New Roman" pitchFamily="18" charset="0"/>
            </a:endParaRPr>
          </a:p>
          <a:p>
            <a:endParaRPr lang="en-US" sz="3300" dirty="0">
              <a:cs typeface="Times New Roman" pitchFamily="18" charset="0"/>
            </a:endParaRPr>
          </a:p>
          <a:p>
            <a:pPr>
              <a:buNone/>
            </a:pPr>
            <a:r>
              <a:rPr lang="en-US" sz="2100" dirty="0">
                <a:cs typeface="Times New Roman" pitchFamily="18" charset="0"/>
              </a:rPr>
              <a:t>	</a:t>
            </a:r>
            <a:endParaRPr lang="en-US" sz="8000" dirty="0"/>
          </a:p>
        </p:txBody>
      </p:sp>
      <p:pic>
        <p:nvPicPr>
          <p:cNvPr id="142340" name="Picture 1028" descr="C:\My Documents\Matt's Work\Conscience\Conscience Works\CW 1.1-81\Conscience Sensitive Dx_files\image007.jpg"/>
          <p:cNvPicPr>
            <a:picLocks noChangeAspect="1" noChangeArrowheads="1"/>
          </p:cNvPicPr>
          <p:nvPr/>
        </p:nvPicPr>
        <p:blipFill>
          <a:blip r:embed="rId3" cstate="print"/>
          <a:srcRect/>
          <a:stretch>
            <a:fillRect/>
          </a:stretch>
        </p:blipFill>
        <p:spPr bwMode="auto">
          <a:xfrm>
            <a:off x="2209800" y="1752601"/>
            <a:ext cx="3581400" cy="4098925"/>
          </a:xfrm>
          <a:prstGeom prst="rect">
            <a:avLst/>
          </a:prstGeom>
          <a:noFill/>
          <a:effectLst>
            <a:glow rad="228600">
              <a:schemeClr val="accent1">
                <a:satMod val="175000"/>
                <a:alpha val="40000"/>
              </a:schemeClr>
            </a:glow>
          </a:effectLst>
        </p:spPr>
      </p:pic>
      <p:sp>
        <p:nvSpPr>
          <p:cNvPr id="142341" name="Text Box 1029"/>
          <p:cNvSpPr txBox="1">
            <a:spLocks noChangeArrowheads="1"/>
          </p:cNvSpPr>
          <p:nvPr/>
        </p:nvSpPr>
        <p:spPr bwMode="auto">
          <a:xfrm>
            <a:off x="4343400" y="6096000"/>
            <a:ext cx="3886200" cy="369332"/>
          </a:xfrm>
          <a:prstGeom prst="rect">
            <a:avLst/>
          </a:prstGeom>
          <a:noFill/>
          <a:ln w="9525">
            <a:noFill/>
            <a:miter lim="800000"/>
            <a:headEnd/>
            <a:tailEnd/>
          </a:ln>
          <a:effectLst/>
        </p:spPr>
        <p:txBody>
          <a:bodyPr wrap="square">
            <a:spAutoFit/>
          </a:bodyPr>
          <a:lstStyle/>
          <a:p>
            <a:pPr>
              <a:spcBef>
                <a:spcPct val="50000"/>
              </a:spcBef>
            </a:pPr>
            <a:r>
              <a:rPr lang="en-US" cap="small" dirty="0"/>
              <a:t>intrinsic value : connectedness</a:t>
            </a:r>
          </a:p>
        </p:txBody>
      </p:sp>
      <p:sp>
        <p:nvSpPr>
          <p:cNvPr id="7" name="Slide Number Placeholder 6"/>
          <p:cNvSpPr>
            <a:spLocks noGrp="1"/>
          </p:cNvSpPr>
          <p:nvPr>
            <p:ph type="sldNum" sz="quarter" idx="12"/>
          </p:nvPr>
        </p:nvSpPr>
        <p:spPr>
          <a:xfrm>
            <a:off x="8610600" y="6465332"/>
            <a:ext cx="2743200" cy="365125"/>
          </a:xfrm>
        </p:spPr>
        <p:txBody>
          <a:bodyPr/>
          <a:lstStyle/>
          <a:p>
            <a:fld id="{ABED34BF-76D1-4EB5-9AAA-DD28CA1A0973}" type="slidenum">
              <a:rPr lang="en-US" smtClean="0"/>
              <a:pPr/>
              <a:t>59</a:t>
            </a:fld>
            <a:endParaRPr lang="en-US" dirty="0"/>
          </a:p>
        </p:txBody>
      </p:sp>
      <p:sp>
        <p:nvSpPr>
          <p:cNvPr id="8" name="TextBox 7">
            <a:extLst>
              <a:ext uri="{FF2B5EF4-FFF2-40B4-BE49-F238E27FC236}">
                <a16:creationId xmlns:a16="http://schemas.microsoft.com/office/drawing/2014/main" id="{38C85B29-F3FB-4D91-A57E-095D0C72E43A}"/>
              </a:ext>
            </a:extLst>
          </p:cNvPr>
          <p:cNvSpPr txBox="1"/>
          <p:nvPr/>
        </p:nvSpPr>
        <p:spPr>
          <a:xfrm>
            <a:off x="9460831" y="5613663"/>
            <a:ext cx="3543300" cy="369332"/>
          </a:xfrm>
          <a:prstGeom prst="rect">
            <a:avLst/>
          </a:prstGeom>
          <a:noFill/>
        </p:spPr>
        <p:txBody>
          <a:bodyPr wrap="square">
            <a:spAutoFit/>
          </a:bodyPr>
          <a:lstStyle/>
          <a:p>
            <a:r>
              <a:rPr lang="en-US" dirty="0">
                <a:cs typeface="Times New Roman" pitchFamily="18" charset="0"/>
              </a:rPr>
              <a:t>Stilwell, et al, 1997</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618" y="1768"/>
            <a:ext cx="4716921" cy="612187"/>
          </a:xfrm>
        </p:spPr>
        <p:txBody>
          <a:bodyPr>
            <a:normAutofit/>
          </a:bodyPr>
          <a:lstStyle/>
          <a:p>
            <a:r>
              <a:rPr lang="en-US" sz="2800" cap="small" dirty="0"/>
              <a:t>key concept: conscience relevant </a:t>
            </a:r>
          </a:p>
        </p:txBody>
      </p:sp>
      <p:sp>
        <p:nvSpPr>
          <p:cNvPr id="3" name="Content Placeholder 2"/>
          <p:cNvSpPr>
            <a:spLocks noGrp="1"/>
          </p:cNvSpPr>
          <p:nvPr>
            <p:ph idx="1"/>
          </p:nvPr>
        </p:nvSpPr>
        <p:spPr>
          <a:ln>
            <a:solidFill>
              <a:schemeClr val="accent1"/>
            </a:solidFill>
          </a:ln>
        </p:spPr>
        <p:txBody>
          <a:bodyPr>
            <a:normAutofit/>
          </a:bodyPr>
          <a:lstStyle/>
          <a:p>
            <a:pPr>
              <a:buNone/>
            </a:pPr>
            <a:r>
              <a:rPr lang="en-US" sz="2400" b="1" dirty="0"/>
              <a:t>CONSCIENCE RELEVANT___: </a:t>
            </a:r>
          </a:p>
          <a:p>
            <a:pPr>
              <a:buNone/>
            </a:pPr>
            <a:r>
              <a:rPr lang="en-US" sz="2400" b="1" dirty="0"/>
              <a:t>	An explicit assessment or evaluative comment by some one other than the person whose conscience is of interest or items endorsed by some one other than the person whose conscience is of interest: for example, a psychologist whose evaluation includes summary remarks regarding conscience. More broadly, the term denotes any inferences about conscience that are or can be drawn from knowledge of general psychological domains, psychopathological conditions and their neurobiological underpinnings. </a:t>
            </a:r>
            <a:endParaRPr lang="en-US" sz="3800" cap="small" dirty="0"/>
          </a:p>
        </p:txBody>
      </p:sp>
      <p:sp>
        <p:nvSpPr>
          <p:cNvPr id="4" name="Slide Number Placeholder 3"/>
          <p:cNvSpPr>
            <a:spLocks noGrp="1"/>
          </p:cNvSpPr>
          <p:nvPr>
            <p:ph type="sldNum" sz="quarter" idx="12"/>
          </p:nvPr>
        </p:nvSpPr>
        <p:spPr/>
        <p:txBody>
          <a:bodyPr/>
          <a:lstStyle/>
          <a:p>
            <a:fld id="{ABED34BF-76D1-4EB5-9AAA-DD28CA1A0973}" type="slidenum">
              <a:rPr lang="en-US" smtClean="0"/>
              <a:pPr/>
              <a:t>6</a:t>
            </a:fld>
            <a:endParaRPr lang="en-US"/>
          </a:p>
        </p:txBody>
      </p:sp>
    </p:spTree>
    <p:extLst>
      <p:ext uri="{BB962C8B-B14F-4D97-AF65-F5344CB8AC3E}">
        <p14:creationId xmlns:p14="http://schemas.microsoft.com/office/powerpoint/2010/main" val="175023258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1026"/>
          <p:cNvSpPr>
            <a:spLocks noGrp="1" noChangeArrowheads="1"/>
          </p:cNvSpPr>
          <p:nvPr>
            <p:ph type="title"/>
          </p:nvPr>
        </p:nvSpPr>
        <p:spPr/>
        <p:txBody>
          <a:bodyPr/>
          <a:lstStyle/>
          <a:p>
            <a:r>
              <a:rPr lang="en-US" sz="2800" cap="small" dirty="0"/>
              <a:t>domain: moral emotional responsiveness</a:t>
            </a:r>
          </a:p>
        </p:txBody>
      </p:sp>
      <p:sp>
        <p:nvSpPr>
          <p:cNvPr id="6" name="Content Placeholder 5"/>
          <p:cNvSpPr>
            <a:spLocks noGrp="1"/>
          </p:cNvSpPr>
          <p:nvPr>
            <p:ph sz="half" idx="2"/>
          </p:nvPr>
        </p:nvSpPr>
        <p:spPr>
          <a:xfrm>
            <a:off x="6172200" y="1253331"/>
            <a:ext cx="5181600" cy="4351338"/>
          </a:xfrm>
          <a:ln>
            <a:noFill/>
          </a:ln>
        </p:spPr>
        <p:txBody>
          <a:bodyPr>
            <a:normAutofit fontScale="92500" lnSpcReduction="10000"/>
          </a:bodyPr>
          <a:lstStyle/>
          <a:p>
            <a:r>
              <a:rPr lang="en-US" sz="2600" b="1" cap="small" dirty="0">
                <a:cs typeface="Times New Roman" pitchFamily="18" charset="0"/>
              </a:rPr>
              <a:t>moral‑emotional responsiveness</a:t>
            </a:r>
            <a:r>
              <a:rPr lang="en-US" sz="2600" cap="small" dirty="0">
                <a:cs typeface="Times New Roman" pitchFamily="18" charset="0"/>
              </a:rPr>
              <a:t>  </a:t>
            </a:r>
          </a:p>
          <a:p>
            <a:pPr>
              <a:buNone/>
            </a:pPr>
            <a:r>
              <a:rPr lang="en-US" sz="2600" cap="small" dirty="0">
                <a:cs typeface="Times New Roman" pitchFamily="18" charset="0"/>
              </a:rPr>
              <a:t>	</a:t>
            </a:r>
            <a:r>
              <a:rPr lang="en-US" sz="2600" i="1" cap="small" dirty="0">
                <a:cs typeface="Times New Roman" pitchFamily="18" charset="0"/>
              </a:rPr>
              <a:t>M</a:t>
            </a:r>
            <a:r>
              <a:rPr lang="en-US" sz="2600" i="1" dirty="0">
                <a:cs typeface="Times New Roman" pitchFamily="18" charset="0"/>
              </a:rPr>
              <a:t>easure is made of developmental transitions in the way a person uses:</a:t>
            </a:r>
          </a:p>
          <a:p>
            <a:pPr>
              <a:buNone/>
            </a:pPr>
            <a:r>
              <a:rPr lang="en-US" sz="2600" i="1" dirty="0">
                <a:cs typeface="Times New Roman" pitchFamily="18" charset="0"/>
              </a:rPr>
              <a:t> 	1) anxiety and mood to regulate moral behavior and </a:t>
            </a:r>
          </a:p>
          <a:p>
            <a:pPr>
              <a:buNone/>
            </a:pPr>
            <a:r>
              <a:rPr lang="en-US" sz="2600" i="1" dirty="0">
                <a:cs typeface="Times New Roman" pitchFamily="18" charset="0"/>
              </a:rPr>
              <a:t>	2) processes of reparation and healing after wrongdoing to regain the physiological state normally experienced when feeling like a good person. </a:t>
            </a:r>
          </a:p>
          <a:p>
            <a:pPr marL="0" indent="0">
              <a:buNone/>
            </a:pPr>
            <a:endParaRPr lang="en-US" sz="1600" dirty="0">
              <a:cs typeface="Times New Roman" pitchFamily="18" charset="0"/>
            </a:endParaRPr>
          </a:p>
          <a:p>
            <a:pPr>
              <a:buNone/>
            </a:pPr>
            <a:r>
              <a:rPr lang="en-US" sz="1600" dirty="0">
                <a:cs typeface="Times New Roman" pitchFamily="18" charset="0"/>
              </a:rPr>
              <a:t>	</a:t>
            </a:r>
            <a:endParaRPr lang="en-US" dirty="0"/>
          </a:p>
        </p:txBody>
      </p:sp>
      <p:pic>
        <p:nvPicPr>
          <p:cNvPr id="143364" name="Picture 1028" descr="C:\My Documents\Matt's Work\Conscience\Conscience Works\CW 1.1-81\Conscience Sensitive Dx_files\image010.jpg"/>
          <p:cNvPicPr>
            <a:picLocks noChangeAspect="1" noChangeArrowheads="1"/>
          </p:cNvPicPr>
          <p:nvPr/>
        </p:nvPicPr>
        <p:blipFill>
          <a:blip r:embed="rId3" cstate="print"/>
          <a:srcRect/>
          <a:stretch>
            <a:fillRect/>
          </a:stretch>
        </p:blipFill>
        <p:spPr bwMode="auto">
          <a:xfrm>
            <a:off x="612795" y="1690689"/>
            <a:ext cx="5330981" cy="3344778"/>
          </a:xfrm>
          <a:prstGeom prst="rect">
            <a:avLst/>
          </a:prstGeom>
          <a:noFill/>
          <a:effectLst>
            <a:glow rad="228600">
              <a:schemeClr val="accent1">
                <a:satMod val="175000"/>
                <a:alpha val="40000"/>
              </a:schemeClr>
            </a:glow>
          </a:effectLst>
        </p:spPr>
      </p:pic>
      <p:sp>
        <p:nvSpPr>
          <p:cNvPr id="143365" name="Text Box 1029"/>
          <p:cNvSpPr txBox="1">
            <a:spLocks noChangeArrowheads="1"/>
          </p:cNvSpPr>
          <p:nvPr/>
        </p:nvSpPr>
        <p:spPr bwMode="auto">
          <a:xfrm>
            <a:off x="4953000" y="6172200"/>
            <a:ext cx="2337499" cy="369332"/>
          </a:xfrm>
          <a:prstGeom prst="rect">
            <a:avLst/>
          </a:prstGeom>
          <a:noFill/>
          <a:ln w="9525">
            <a:noFill/>
            <a:miter lim="800000"/>
            <a:headEnd/>
            <a:tailEnd/>
          </a:ln>
          <a:effectLst/>
        </p:spPr>
        <p:txBody>
          <a:bodyPr wrap="none">
            <a:spAutoFit/>
          </a:bodyPr>
          <a:lstStyle/>
          <a:p>
            <a:r>
              <a:rPr lang="en-US" cap="small" dirty="0"/>
              <a:t>intrinsic value : balance</a:t>
            </a:r>
          </a:p>
        </p:txBody>
      </p:sp>
      <p:sp>
        <p:nvSpPr>
          <p:cNvPr id="7" name="Slide Number Placeholder 6"/>
          <p:cNvSpPr>
            <a:spLocks noGrp="1"/>
          </p:cNvSpPr>
          <p:nvPr>
            <p:ph type="sldNum" sz="quarter" idx="12"/>
          </p:nvPr>
        </p:nvSpPr>
        <p:spPr/>
        <p:txBody>
          <a:bodyPr/>
          <a:lstStyle/>
          <a:p>
            <a:fld id="{ABED34BF-76D1-4EB5-9AAA-DD28CA1A0973}" type="slidenum">
              <a:rPr lang="en-US" smtClean="0"/>
              <a:pPr/>
              <a:t>60</a:t>
            </a:fld>
            <a:endParaRPr lang="en-US"/>
          </a:p>
        </p:txBody>
      </p:sp>
      <p:sp>
        <p:nvSpPr>
          <p:cNvPr id="8" name="TextBox 7">
            <a:extLst>
              <a:ext uri="{FF2B5EF4-FFF2-40B4-BE49-F238E27FC236}">
                <a16:creationId xmlns:a16="http://schemas.microsoft.com/office/drawing/2014/main" id="{213F1197-AD85-40A1-A593-08E32A99BFC7}"/>
              </a:ext>
            </a:extLst>
          </p:cNvPr>
          <p:cNvSpPr txBox="1"/>
          <p:nvPr/>
        </p:nvSpPr>
        <p:spPr>
          <a:xfrm>
            <a:off x="9649150" y="5440799"/>
            <a:ext cx="2542850" cy="369332"/>
          </a:xfrm>
          <a:prstGeom prst="rect">
            <a:avLst/>
          </a:prstGeom>
          <a:noFill/>
        </p:spPr>
        <p:txBody>
          <a:bodyPr wrap="square">
            <a:spAutoFit/>
          </a:bodyPr>
          <a:lstStyle/>
          <a:p>
            <a:pPr>
              <a:buNone/>
            </a:pPr>
            <a:r>
              <a:rPr lang="en-US" sz="1800" dirty="0">
                <a:cs typeface="Times New Roman" pitchFamily="18" charset="0"/>
              </a:rPr>
              <a:t>Stilwell et al, 1994</a:t>
            </a:r>
            <a:endParaRPr lang="en-US" sz="1800" dirty="0">
              <a:latin typeface="Courier New" pitchFamily="49" charset="0"/>
              <a:cs typeface="Courier New" pitchFamily="49"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1026"/>
          <p:cNvSpPr>
            <a:spLocks noGrp="1" noChangeArrowheads="1"/>
          </p:cNvSpPr>
          <p:nvPr>
            <p:ph type="title"/>
          </p:nvPr>
        </p:nvSpPr>
        <p:spPr/>
        <p:txBody>
          <a:bodyPr/>
          <a:lstStyle/>
          <a:p>
            <a:r>
              <a:rPr lang="en-US" sz="2800" cap="small" dirty="0"/>
              <a:t>domain: moral valuation</a:t>
            </a:r>
          </a:p>
        </p:txBody>
      </p:sp>
      <p:sp>
        <p:nvSpPr>
          <p:cNvPr id="6" name="Content Placeholder 5"/>
          <p:cNvSpPr>
            <a:spLocks noGrp="1"/>
          </p:cNvSpPr>
          <p:nvPr>
            <p:ph sz="half" idx="2"/>
          </p:nvPr>
        </p:nvSpPr>
        <p:spPr>
          <a:xfrm>
            <a:off x="6172200" y="1027906"/>
            <a:ext cx="5181600" cy="4351338"/>
          </a:xfrm>
        </p:spPr>
        <p:txBody>
          <a:bodyPr>
            <a:normAutofit fontScale="40000" lnSpcReduction="20000"/>
          </a:bodyPr>
          <a:lstStyle/>
          <a:p>
            <a:r>
              <a:rPr lang="en-US" sz="5100" b="1" cap="small" dirty="0">
                <a:cs typeface="Times New Roman" pitchFamily="18" charset="0"/>
              </a:rPr>
              <a:t>moral valuation</a:t>
            </a:r>
            <a:r>
              <a:rPr lang="en-US" sz="5100" b="1" dirty="0">
                <a:cs typeface="Times New Roman" pitchFamily="18" charset="0"/>
              </a:rPr>
              <a:t> </a:t>
            </a:r>
          </a:p>
          <a:p>
            <a:pPr>
              <a:buNone/>
            </a:pPr>
            <a:r>
              <a:rPr lang="en-US" sz="4400" b="1" dirty="0">
                <a:cs typeface="Times New Roman" pitchFamily="18" charset="0"/>
              </a:rPr>
              <a:t>	</a:t>
            </a:r>
            <a:r>
              <a:rPr lang="en-US" sz="6000" i="1" dirty="0">
                <a:cs typeface="Times New Roman" pitchFamily="18" charset="0"/>
              </a:rPr>
              <a:t>Measure is made of developmental changes in the way a person justifies compliance or non‑compliance with rules of conscience based on both reasoning and psychological defenses. This domain has three sub-domains based on how the child categorizes rules of conscience as: </a:t>
            </a:r>
          </a:p>
          <a:p>
            <a:pPr marL="0" indent="0">
              <a:lnSpc>
                <a:spcPct val="120000"/>
              </a:lnSpc>
              <a:spcBef>
                <a:spcPts val="0"/>
              </a:spcBef>
              <a:buNone/>
            </a:pPr>
            <a:r>
              <a:rPr lang="en-US" sz="6000" i="1" dirty="0">
                <a:cs typeface="Times New Roman" pitchFamily="18" charset="0"/>
              </a:rPr>
              <a:t>	Authority‑derived</a:t>
            </a:r>
          </a:p>
          <a:p>
            <a:pPr marL="0" indent="0">
              <a:lnSpc>
                <a:spcPct val="120000"/>
              </a:lnSpc>
              <a:spcBef>
                <a:spcPts val="0"/>
              </a:spcBef>
              <a:buNone/>
            </a:pPr>
            <a:r>
              <a:rPr lang="en-US" sz="6000" dirty="0">
                <a:cs typeface="Times New Roman" pitchFamily="18" charset="0"/>
              </a:rPr>
              <a:t>	</a:t>
            </a:r>
            <a:r>
              <a:rPr lang="en-US" sz="6000" i="1" dirty="0">
                <a:cs typeface="Times New Roman" pitchFamily="18" charset="0"/>
              </a:rPr>
              <a:t>Self‑derived</a:t>
            </a:r>
            <a:r>
              <a:rPr lang="en-US" sz="6000" dirty="0">
                <a:cs typeface="Times New Roman" pitchFamily="18" charset="0"/>
              </a:rPr>
              <a:t> </a:t>
            </a:r>
          </a:p>
          <a:p>
            <a:pPr marL="0" indent="0">
              <a:lnSpc>
                <a:spcPct val="120000"/>
              </a:lnSpc>
              <a:spcBef>
                <a:spcPts val="0"/>
              </a:spcBef>
              <a:buNone/>
            </a:pPr>
            <a:r>
              <a:rPr lang="en-US" sz="6000" dirty="0">
                <a:cs typeface="Times New Roman" pitchFamily="18" charset="0"/>
              </a:rPr>
              <a:t>	</a:t>
            </a:r>
            <a:r>
              <a:rPr lang="en-US" sz="6000" i="1" dirty="0">
                <a:cs typeface="Times New Roman" pitchFamily="18" charset="0"/>
              </a:rPr>
              <a:t>Peer‑derived</a:t>
            </a:r>
            <a:r>
              <a:rPr lang="en-US" sz="6000" dirty="0">
                <a:cs typeface="Times New Roman" pitchFamily="18" charset="0"/>
              </a:rPr>
              <a:t>. </a:t>
            </a:r>
          </a:p>
          <a:p>
            <a:pPr>
              <a:buNone/>
            </a:pPr>
            <a:endParaRPr lang="en-US" sz="1600" dirty="0">
              <a:cs typeface="Times New Roman" pitchFamily="18" charset="0"/>
            </a:endParaRPr>
          </a:p>
          <a:p>
            <a:endParaRPr lang="en-US" sz="1600" dirty="0">
              <a:cs typeface="Times New Roman" pitchFamily="18" charset="0"/>
            </a:endParaRPr>
          </a:p>
        </p:txBody>
      </p:sp>
      <p:pic>
        <p:nvPicPr>
          <p:cNvPr id="144388" name="Picture 1028" descr="C:\My Documents\Matt's Work\Conscience\Conscience Works\CW 1.1-81\Conscience Sensitive Dx_files\image011.png"/>
          <p:cNvPicPr>
            <a:picLocks noChangeAspect="1" noChangeArrowheads="1"/>
          </p:cNvPicPr>
          <p:nvPr/>
        </p:nvPicPr>
        <p:blipFill>
          <a:blip r:embed="rId3" cstate="print"/>
          <a:srcRect/>
          <a:stretch>
            <a:fillRect/>
          </a:stretch>
        </p:blipFill>
        <p:spPr bwMode="auto">
          <a:xfrm>
            <a:off x="896456" y="2133599"/>
            <a:ext cx="5053524" cy="3561347"/>
          </a:xfrm>
          <a:prstGeom prst="rect">
            <a:avLst/>
          </a:prstGeom>
          <a:noFill/>
          <a:effectLst>
            <a:glow rad="228600">
              <a:schemeClr val="accent1">
                <a:satMod val="175000"/>
                <a:alpha val="40000"/>
              </a:schemeClr>
            </a:glow>
          </a:effectLst>
        </p:spPr>
      </p:pic>
      <p:sp>
        <p:nvSpPr>
          <p:cNvPr id="144389" name="Text Box 1029"/>
          <p:cNvSpPr txBox="1">
            <a:spLocks noChangeArrowheads="1"/>
          </p:cNvSpPr>
          <p:nvPr/>
        </p:nvSpPr>
        <p:spPr bwMode="auto">
          <a:xfrm>
            <a:off x="4876801" y="6172200"/>
            <a:ext cx="2228110" cy="369332"/>
          </a:xfrm>
          <a:prstGeom prst="rect">
            <a:avLst/>
          </a:prstGeom>
          <a:noFill/>
          <a:ln w="9525">
            <a:noFill/>
            <a:miter lim="800000"/>
            <a:headEnd/>
            <a:tailEnd/>
          </a:ln>
          <a:effectLst/>
        </p:spPr>
        <p:txBody>
          <a:bodyPr wrap="none">
            <a:spAutoFit/>
          </a:bodyPr>
          <a:lstStyle/>
          <a:p>
            <a:r>
              <a:rPr lang="en-US" cap="small" dirty="0"/>
              <a:t>intrinsic value : worth</a:t>
            </a:r>
          </a:p>
        </p:txBody>
      </p:sp>
      <p:sp>
        <p:nvSpPr>
          <p:cNvPr id="7" name="Slide Number Placeholder 6"/>
          <p:cNvSpPr>
            <a:spLocks noGrp="1"/>
          </p:cNvSpPr>
          <p:nvPr>
            <p:ph type="sldNum" sz="quarter" idx="12"/>
          </p:nvPr>
        </p:nvSpPr>
        <p:spPr>
          <a:xfrm>
            <a:off x="8832820" y="6176407"/>
            <a:ext cx="2743200" cy="365125"/>
          </a:xfrm>
        </p:spPr>
        <p:txBody>
          <a:bodyPr/>
          <a:lstStyle/>
          <a:p>
            <a:fld id="{ABED34BF-76D1-4EB5-9AAA-DD28CA1A0973}" type="slidenum">
              <a:rPr lang="en-US" smtClean="0"/>
              <a:pPr/>
              <a:t>61</a:t>
            </a:fld>
            <a:endParaRPr lang="en-US" dirty="0"/>
          </a:p>
        </p:txBody>
      </p:sp>
      <p:sp>
        <p:nvSpPr>
          <p:cNvPr id="8" name="TextBox 7">
            <a:extLst>
              <a:ext uri="{FF2B5EF4-FFF2-40B4-BE49-F238E27FC236}">
                <a16:creationId xmlns:a16="http://schemas.microsoft.com/office/drawing/2014/main" id="{CB92CC2F-D5AE-4336-AE54-21D790ACCB44}"/>
              </a:ext>
            </a:extLst>
          </p:cNvPr>
          <p:cNvSpPr txBox="1"/>
          <p:nvPr/>
        </p:nvSpPr>
        <p:spPr>
          <a:xfrm>
            <a:off x="9384632" y="5406390"/>
            <a:ext cx="2566737" cy="369332"/>
          </a:xfrm>
          <a:prstGeom prst="rect">
            <a:avLst/>
          </a:prstGeom>
          <a:noFill/>
        </p:spPr>
        <p:txBody>
          <a:bodyPr wrap="square">
            <a:spAutoFit/>
          </a:bodyPr>
          <a:lstStyle/>
          <a:p>
            <a:r>
              <a:rPr lang="en-US" sz="1800" dirty="0">
                <a:solidFill>
                  <a:schemeClr val="tx1"/>
                </a:solidFill>
                <a:cs typeface="Times New Roman" pitchFamily="18" charset="0"/>
              </a:rPr>
              <a:t>Stilwell, et al, 1996</a:t>
            </a:r>
            <a:endParaRPr lang="en-US" sz="1800" dirty="0">
              <a:solidFill>
                <a:schemeClr val="tx1"/>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1026"/>
          <p:cNvSpPr>
            <a:spLocks noGrp="1" noChangeArrowheads="1"/>
          </p:cNvSpPr>
          <p:nvPr>
            <p:ph type="title"/>
          </p:nvPr>
        </p:nvSpPr>
        <p:spPr/>
        <p:txBody>
          <a:bodyPr/>
          <a:lstStyle/>
          <a:p>
            <a:r>
              <a:rPr lang="en-US" sz="2800" cap="small" dirty="0"/>
              <a:t>domain: moral volition</a:t>
            </a:r>
          </a:p>
        </p:txBody>
      </p:sp>
      <p:sp>
        <p:nvSpPr>
          <p:cNvPr id="6" name="Content Placeholder 5"/>
          <p:cNvSpPr>
            <a:spLocks noGrp="1"/>
          </p:cNvSpPr>
          <p:nvPr>
            <p:ph sz="half" idx="2"/>
          </p:nvPr>
        </p:nvSpPr>
        <p:spPr>
          <a:xfrm>
            <a:off x="6172200" y="1027906"/>
            <a:ext cx="5181600" cy="4351338"/>
          </a:xfrm>
        </p:spPr>
        <p:txBody>
          <a:bodyPr>
            <a:normAutofit/>
          </a:bodyPr>
          <a:lstStyle/>
          <a:p>
            <a:r>
              <a:rPr lang="en-US" b="1" cap="small" dirty="0">
                <a:cs typeface="Times New Roman" pitchFamily="18" charset="0"/>
              </a:rPr>
              <a:t>moral volition                   </a:t>
            </a:r>
            <a:r>
              <a:rPr lang="en-US" i="1" cap="small" dirty="0">
                <a:cs typeface="Times New Roman" pitchFamily="18" charset="0"/>
              </a:rPr>
              <a:t>M</a:t>
            </a:r>
            <a:r>
              <a:rPr lang="en-US" i="1" dirty="0">
                <a:cs typeface="Times New Roman" pitchFamily="18" charset="0"/>
              </a:rPr>
              <a:t>easure is made of developmental transitions in how young persons uses their sense of autonomy in responding to and redefining rules of conscience. </a:t>
            </a:r>
          </a:p>
          <a:p>
            <a:pPr>
              <a:buNone/>
            </a:pPr>
            <a:r>
              <a:rPr lang="en-US" sz="1300" dirty="0">
                <a:cs typeface="Times New Roman" pitchFamily="18" charset="0"/>
              </a:rPr>
              <a:t>	</a:t>
            </a:r>
          </a:p>
          <a:p>
            <a:pPr>
              <a:buNone/>
            </a:pPr>
            <a:endParaRPr lang="en-US" sz="1300" dirty="0">
              <a:cs typeface="Times New Roman" pitchFamily="18" charset="0"/>
            </a:endParaRPr>
          </a:p>
          <a:p>
            <a:pPr>
              <a:buNone/>
            </a:pPr>
            <a:r>
              <a:rPr lang="en-US" sz="1300" dirty="0">
                <a:cs typeface="Times New Roman" pitchFamily="18" charset="0"/>
              </a:rPr>
              <a:t>	</a:t>
            </a:r>
            <a:endParaRPr lang="en-US" dirty="0"/>
          </a:p>
        </p:txBody>
      </p:sp>
      <p:pic>
        <p:nvPicPr>
          <p:cNvPr id="145412" name="Picture 1028" descr="C:\My Documents\Matt's Work\Conscience\Conscience Works\CW 1.1-81\Conscience Sensitive Dx_files\image014.jpg"/>
          <p:cNvPicPr>
            <a:picLocks noChangeAspect="1" noChangeArrowheads="1"/>
          </p:cNvPicPr>
          <p:nvPr/>
        </p:nvPicPr>
        <p:blipFill>
          <a:blip r:embed="rId3" cstate="print"/>
          <a:srcRect/>
          <a:stretch>
            <a:fillRect/>
          </a:stretch>
        </p:blipFill>
        <p:spPr bwMode="auto">
          <a:xfrm>
            <a:off x="1395663" y="1365198"/>
            <a:ext cx="4471737" cy="4220535"/>
          </a:xfrm>
          <a:prstGeom prst="rect">
            <a:avLst/>
          </a:prstGeom>
          <a:noFill/>
          <a:effectLst>
            <a:glow rad="228600">
              <a:schemeClr val="accent1">
                <a:satMod val="175000"/>
                <a:alpha val="40000"/>
              </a:schemeClr>
            </a:glow>
          </a:effectLst>
        </p:spPr>
      </p:pic>
      <p:sp>
        <p:nvSpPr>
          <p:cNvPr id="145413" name="Text Box 1029"/>
          <p:cNvSpPr txBox="1">
            <a:spLocks noChangeArrowheads="1"/>
          </p:cNvSpPr>
          <p:nvPr/>
        </p:nvSpPr>
        <p:spPr bwMode="auto">
          <a:xfrm>
            <a:off x="4800600" y="6019800"/>
            <a:ext cx="3962400" cy="369332"/>
          </a:xfrm>
          <a:prstGeom prst="rect">
            <a:avLst/>
          </a:prstGeom>
          <a:noFill/>
          <a:ln w="9525">
            <a:noFill/>
            <a:miter lim="800000"/>
            <a:headEnd/>
            <a:tailEnd/>
          </a:ln>
          <a:effectLst/>
        </p:spPr>
        <p:txBody>
          <a:bodyPr wrap="square">
            <a:spAutoFit/>
          </a:bodyPr>
          <a:lstStyle/>
          <a:p>
            <a:pPr>
              <a:spcBef>
                <a:spcPct val="50000"/>
              </a:spcBef>
            </a:pPr>
            <a:r>
              <a:rPr lang="en-US" cap="small" dirty="0"/>
              <a:t>intrinsic value : freedom</a:t>
            </a:r>
          </a:p>
        </p:txBody>
      </p:sp>
      <p:sp>
        <p:nvSpPr>
          <p:cNvPr id="7" name="Slide Number Placeholder 6"/>
          <p:cNvSpPr>
            <a:spLocks noGrp="1"/>
          </p:cNvSpPr>
          <p:nvPr>
            <p:ph type="sldNum" sz="quarter" idx="12"/>
          </p:nvPr>
        </p:nvSpPr>
        <p:spPr/>
        <p:txBody>
          <a:bodyPr/>
          <a:lstStyle/>
          <a:p>
            <a:fld id="{ABED34BF-76D1-4EB5-9AAA-DD28CA1A0973}" type="slidenum">
              <a:rPr lang="en-US" smtClean="0"/>
              <a:pPr/>
              <a:t>62</a:t>
            </a:fld>
            <a:endParaRPr lang="en-US"/>
          </a:p>
        </p:txBody>
      </p:sp>
      <p:sp>
        <p:nvSpPr>
          <p:cNvPr id="8" name="TextBox 7">
            <a:extLst>
              <a:ext uri="{FF2B5EF4-FFF2-40B4-BE49-F238E27FC236}">
                <a16:creationId xmlns:a16="http://schemas.microsoft.com/office/drawing/2014/main" id="{93614940-2841-43F6-8A0D-96CE55194FDD}"/>
              </a:ext>
            </a:extLst>
          </p:cNvPr>
          <p:cNvSpPr txBox="1"/>
          <p:nvPr/>
        </p:nvSpPr>
        <p:spPr>
          <a:xfrm>
            <a:off x="9372600" y="5208562"/>
            <a:ext cx="2819400" cy="377171"/>
          </a:xfrm>
          <a:prstGeom prst="rect">
            <a:avLst/>
          </a:prstGeom>
          <a:noFill/>
        </p:spPr>
        <p:txBody>
          <a:bodyPr wrap="square">
            <a:spAutoFit/>
          </a:bodyPr>
          <a:lstStyle/>
          <a:p>
            <a:r>
              <a:rPr lang="en-US" dirty="0">
                <a:cs typeface="Times New Roman" pitchFamily="18" charset="0"/>
              </a:rPr>
              <a:t>Stilwell et al, 1998</a:t>
            </a:r>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n-US" cap="small" dirty="0"/>
              <a:t>conscience stages </a:t>
            </a:r>
          </a:p>
        </p:txBody>
      </p:sp>
      <p:pic>
        <p:nvPicPr>
          <p:cNvPr id="141317" name="Picture 5" descr="C:\My Documents\Matt's Work\Conscience\Conscience Works\CW 1.1-81\Conscience Sensitive Dx_files\image006.jpg"/>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4114800" y="1981200"/>
            <a:ext cx="3657600" cy="4114800"/>
          </a:xfrm>
          <a:prstGeom prst="rect">
            <a:avLst/>
          </a:prstGeom>
          <a:noFill/>
        </p:spPr>
      </p:pic>
      <p:sp>
        <p:nvSpPr>
          <p:cNvPr id="4" name="Slide Number Placeholder 3"/>
          <p:cNvSpPr>
            <a:spLocks noGrp="1"/>
          </p:cNvSpPr>
          <p:nvPr>
            <p:ph type="sldNum" sz="quarter" idx="12"/>
          </p:nvPr>
        </p:nvSpPr>
        <p:spPr/>
        <p:txBody>
          <a:bodyPr/>
          <a:lstStyle/>
          <a:p>
            <a:fld id="{ABED34BF-76D1-4EB5-9AAA-DD28CA1A0973}" type="slidenum">
              <a:rPr lang="en-US" smtClean="0"/>
              <a:pPr/>
              <a:t>63</a:t>
            </a:fld>
            <a:endParaRPr lang="en-US"/>
          </a:p>
        </p:txBody>
      </p:sp>
      <p:sp>
        <p:nvSpPr>
          <p:cNvPr id="2" name="TextBox 1">
            <a:extLst>
              <a:ext uri="{FF2B5EF4-FFF2-40B4-BE49-F238E27FC236}">
                <a16:creationId xmlns:a16="http://schemas.microsoft.com/office/drawing/2014/main" id="{675E915B-AB89-46C1-86C1-469FFE4A6571}"/>
              </a:ext>
            </a:extLst>
          </p:cNvPr>
          <p:cNvSpPr txBox="1"/>
          <p:nvPr/>
        </p:nvSpPr>
        <p:spPr>
          <a:xfrm>
            <a:off x="9272016" y="5735812"/>
            <a:ext cx="2639568" cy="307777"/>
          </a:xfrm>
          <a:prstGeom prst="rect">
            <a:avLst/>
          </a:prstGeom>
          <a:noFill/>
        </p:spPr>
        <p:txBody>
          <a:bodyPr wrap="square" rtlCol="0">
            <a:spAutoFit/>
          </a:bodyPr>
          <a:lstStyle/>
          <a:p>
            <a:r>
              <a:rPr lang="en-US" sz="1400" dirty="0"/>
              <a:t>Laramore, circa 2000</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p:txBody>
          <a:bodyPr>
            <a:normAutofit/>
          </a:bodyPr>
          <a:lstStyle/>
          <a:p>
            <a:r>
              <a:rPr lang="en-US" sz="2800" cap="small" dirty="0"/>
              <a:t>stage i: externalized conscience </a:t>
            </a:r>
          </a:p>
        </p:txBody>
      </p:sp>
      <p:pic>
        <p:nvPicPr>
          <p:cNvPr id="192516" name="Picture 4" descr="C:\My Documents\Matt's Work\Conscience\Slides &amp; Illustrations\Externalized Conscience.jpg"/>
          <p:cNvPicPr>
            <a:picLocks noChangeAspect="1" noChangeArrowheads="1"/>
          </p:cNvPicPr>
          <p:nvPr/>
        </p:nvPicPr>
        <p:blipFill>
          <a:blip r:embed="rId3" cstate="print"/>
          <a:srcRect/>
          <a:stretch>
            <a:fillRect/>
          </a:stretch>
        </p:blipFill>
        <p:spPr bwMode="auto">
          <a:xfrm>
            <a:off x="3276601" y="1981200"/>
            <a:ext cx="5903913" cy="3981450"/>
          </a:xfrm>
          <a:prstGeom prst="rect">
            <a:avLst/>
          </a:prstGeom>
          <a:noFill/>
          <a:effectLst>
            <a:glow rad="228600">
              <a:schemeClr val="accent1">
                <a:satMod val="175000"/>
                <a:alpha val="40000"/>
              </a:schemeClr>
            </a:glow>
          </a:effectLst>
        </p:spPr>
      </p:pic>
      <p:sp>
        <p:nvSpPr>
          <p:cNvPr id="192517" name="Text Box 5"/>
          <p:cNvSpPr txBox="1">
            <a:spLocks noChangeArrowheads="1"/>
          </p:cNvSpPr>
          <p:nvPr/>
        </p:nvSpPr>
        <p:spPr bwMode="auto">
          <a:xfrm>
            <a:off x="5029201" y="6172200"/>
            <a:ext cx="1980735" cy="400110"/>
          </a:xfrm>
          <a:prstGeom prst="rect">
            <a:avLst/>
          </a:prstGeom>
          <a:noFill/>
          <a:ln w="9525">
            <a:noFill/>
            <a:miter lim="800000"/>
            <a:headEnd/>
            <a:tailEnd/>
          </a:ln>
          <a:effectLst/>
        </p:spPr>
        <p:txBody>
          <a:bodyPr wrap="none">
            <a:spAutoFit/>
          </a:bodyPr>
          <a:lstStyle/>
          <a:p>
            <a:r>
              <a:rPr lang="en-US" sz="2000" b="1" cap="small" dirty="0"/>
              <a:t>age six and under</a:t>
            </a:r>
          </a:p>
        </p:txBody>
      </p:sp>
      <p:sp>
        <p:nvSpPr>
          <p:cNvPr id="5" name="Slide Number Placeholder 4"/>
          <p:cNvSpPr>
            <a:spLocks noGrp="1"/>
          </p:cNvSpPr>
          <p:nvPr>
            <p:ph type="sldNum" sz="quarter" idx="12"/>
          </p:nvPr>
        </p:nvSpPr>
        <p:spPr/>
        <p:txBody>
          <a:bodyPr/>
          <a:lstStyle/>
          <a:p>
            <a:fld id="{ABED34BF-76D1-4EB5-9AAA-DD28CA1A0973}" type="slidenum">
              <a:rPr lang="en-US" smtClean="0"/>
              <a:pPr/>
              <a:t>64</a:t>
            </a:fld>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a:xfrm>
            <a:off x="2590800" y="304800"/>
            <a:ext cx="7239000" cy="1143000"/>
          </a:xfrm>
        </p:spPr>
        <p:txBody>
          <a:bodyPr>
            <a:normAutofit/>
          </a:bodyPr>
          <a:lstStyle/>
          <a:p>
            <a:r>
              <a:rPr lang="en-US" sz="2800" cap="small" dirty="0"/>
              <a:t>stage ii: brain or heart conscience</a:t>
            </a:r>
          </a:p>
        </p:txBody>
      </p:sp>
      <p:pic>
        <p:nvPicPr>
          <p:cNvPr id="194564" name="Picture 4" descr="C:\My Documents\Matt's Work\Conscience\Slides &amp; Illustrations\Brain Conscience.jpg"/>
          <p:cNvPicPr>
            <a:picLocks noChangeAspect="1" noChangeArrowheads="1"/>
          </p:cNvPicPr>
          <p:nvPr/>
        </p:nvPicPr>
        <p:blipFill>
          <a:blip r:embed="rId3" cstate="print"/>
          <a:srcRect/>
          <a:stretch>
            <a:fillRect/>
          </a:stretch>
        </p:blipFill>
        <p:spPr bwMode="auto">
          <a:xfrm>
            <a:off x="2667001" y="1981200"/>
            <a:ext cx="2720975" cy="4114800"/>
          </a:xfrm>
          <a:prstGeom prst="rect">
            <a:avLst/>
          </a:prstGeom>
          <a:noFill/>
          <a:effectLst>
            <a:glow rad="228600">
              <a:schemeClr val="accent1">
                <a:satMod val="175000"/>
                <a:alpha val="40000"/>
              </a:schemeClr>
            </a:glow>
          </a:effectLst>
        </p:spPr>
      </p:pic>
      <p:sp>
        <p:nvSpPr>
          <p:cNvPr id="194565" name="Text Box 5"/>
          <p:cNvSpPr txBox="1">
            <a:spLocks noChangeArrowheads="1"/>
          </p:cNvSpPr>
          <p:nvPr/>
        </p:nvSpPr>
        <p:spPr bwMode="auto">
          <a:xfrm>
            <a:off x="3886200" y="5715001"/>
            <a:ext cx="3733800" cy="366713"/>
          </a:xfrm>
          <a:prstGeom prst="rect">
            <a:avLst/>
          </a:prstGeom>
          <a:noFill/>
          <a:ln w="9525">
            <a:noFill/>
            <a:miter lim="800000"/>
            <a:headEnd/>
            <a:tailEnd/>
          </a:ln>
          <a:effectLst/>
        </p:spPr>
        <p:txBody>
          <a:bodyPr>
            <a:spAutoFit/>
          </a:bodyPr>
          <a:lstStyle/>
          <a:p>
            <a:endParaRPr lang="en-US"/>
          </a:p>
        </p:txBody>
      </p:sp>
      <p:sp>
        <p:nvSpPr>
          <p:cNvPr id="194566" name="Text Box 6"/>
          <p:cNvSpPr txBox="1">
            <a:spLocks noChangeArrowheads="1"/>
          </p:cNvSpPr>
          <p:nvPr/>
        </p:nvSpPr>
        <p:spPr bwMode="auto">
          <a:xfrm>
            <a:off x="5257801" y="6248400"/>
            <a:ext cx="1862113" cy="400110"/>
          </a:xfrm>
          <a:prstGeom prst="rect">
            <a:avLst/>
          </a:prstGeom>
          <a:noFill/>
          <a:ln w="9525">
            <a:noFill/>
            <a:miter lim="800000"/>
            <a:headEnd/>
            <a:tailEnd/>
          </a:ln>
          <a:effectLst/>
        </p:spPr>
        <p:txBody>
          <a:bodyPr wrap="none">
            <a:spAutoFit/>
          </a:bodyPr>
          <a:lstStyle/>
          <a:p>
            <a:r>
              <a:rPr lang="en-US" sz="2000" b="1" cap="small" dirty="0"/>
              <a:t>modal age seven</a:t>
            </a:r>
          </a:p>
        </p:txBody>
      </p:sp>
      <p:pic>
        <p:nvPicPr>
          <p:cNvPr id="194567" name="Picture 7" descr="C:\My Documents\Matt's Work\Conscience\Slides &amp; Illustrations\Heart Conscience.jpg"/>
          <p:cNvPicPr>
            <a:picLocks noChangeAspect="1" noChangeArrowheads="1"/>
          </p:cNvPicPr>
          <p:nvPr/>
        </p:nvPicPr>
        <p:blipFill>
          <a:blip r:embed="rId4" cstate="print"/>
          <a:srcRect/>
          <a:stretch>
            <a:fillRect/>
          </a:stretch>
        </p:blipFill>
        <p:spPr bwMode="auto">
          <a:xfrm>
            <a:off x="6781800" y="1981200"/>
            <a:ext cx="3043238" cy="4191000"/>
          </a:xfrm>
          <a:prstGeom prst="rect">
            <a:avLst/>
          </a:prstGeom>
          <a:noFill/>
          <a:effectLst>
            <a:glow rad="228600">
              <a:schemeClr val="accent1">
                <a:satMod val="175000"/>
                <a:alpha val="40000"/>
              </a:schemeClr>
            </a:glow>
          </a:effectLst>
        </p:spPr>
      </p:pic>
      <p:sp>
        <p:nvSpPr>
          <p:cNvPr id="7" name="Slide Number Placeholder 6"/>
          <p:cNvSpPr>
            <a:spLocks noGrp="1"/>
          </p:cNvSpPr>
          <p:nvPr>
            <p:ph type="sldNum" sz="quarter" idx="12"/>
          </p:nvPr>
        </p:nvSpPr>
        <p:spPr/>
        <p:txBody>
          <a:bodyPr/>
          <a:lstStyle/>
          <a:p>
            <a:fld id="{ABED34BF-76D1-4EB5-9AAA-DD28CA1A0973}" type="slidenum">
              <a:rPr lang="en-US" smtClean="0"/>
              <a:pPr/>
              <a:t>65</a:t>
            </a:fld>
            <a:endParaRPr 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normAutofit/>
          </a:bodyPr>
          <a:lstStyle/>
          <a:p>
            <a:r>
              <a:rPr lang="en-US" sz="2800" cap="small" dirty="0"/>
              <a:t>stage iii: personified conscience </a:t>
            </a:r>
          </a:p>
        </p:txBody>
      </p:sp>
      <p:sp>
        <p:nvSpPr>
          <p:cNvPr id="202757" name="Text Box 5"/>
          <p:cNvSpPr txBox="1">
            <a:spLocks noChangeArrowheads="1"/>
          </p:cNvSpPr>
          <p:nvPr/>
        </p:nvSpPr>
        <p:spPr bwMode="auto">
          <a:xfrm>
            <a:off x="4800600" y="6096000"/>
            <a:ext cx="3581400" cy="400110"/>
          </a:xfrm>
          <a:prstGeom prst="rect">
            <a:avLst/>
          </a:prstGeom>
          <a:noFill/>
          <a:ln w="9525">
            <a:noFill/>
            <a:miter lim="800000"/>
            <a:headEnd/>
            <a:tailEnd/>
          </a:ln>
          <a:effectLst/>
        </p:spPr>
        <p:txBody>
          <a:bodyPr wrap="square">
            <a:spAutoFit/>
          </a:bodyPr>
          <a:lstStyle/>
          <a:p>
            <a:r>
              <a:rPr lang="en-US" sz="2000" b="1" cap="small" dirty="0"/>
              <a:t>modal age twelve</a:t>
            </a:r>
          </a:p>
        </p:txBody>
      </p:sp>
      <p:pic>
        <p:nvPicPr>
          <p:cNvPr id="202758" name="Picture 6" descr="C:\My Documents\Matt's Work\Conscience\Slides &amp; Illustrations\Personified #4.jpg"/>
          <p:cNvPicPr>
            <a:picLocks noChangeAspect="1" noChangeArrowheads="1"/>
          </p:cNvPicPr>
          <p:nvPr/>
        </p:nvPicPr>
        <p:blipFill>
          <a:blip r:embed="rId3" cstate="print"/>
          <a:srcRect/>
          <a:stretch>
            <a:fillRect/>
          </a:stretch>
        </p:blipFill>
        <p:spPr bwMode="auto">
          <a:xfrm>
            <a:off x="4191001" y="1981200"/>
            <a:ext cx="3675063" cy="4038600"/>
          </a:xfrm>
          <a:prstGeom prst="rect">
            <a:avLst/>
          </a:prstGeom>
          <a:noFill/>
          <a:effectLst>
            <a:glow rad="228600">
              <a:schemeClr val="accent1">
                <a:satMod val="175000"/>
                <a:alpha val="40000"/>
              </a:schemeClr>
            </a:glow>
          </a:effectLst>
        </p:spPr>
      </p:pic>
      <p:sp>
        <p:nvSpPr>
          <p:cNvPr id="5" name="Slide Number Placeholder 4"/>
          <p:cNvSpPr>
            <a:spLocks noGrp="1"/>
          </p:cNvSpPr>
          <p:nvPr>
            <p:ph type="sldNum" sz="quarter" idx="12"/>
          </p:nvPr>
        </p:nvSpPr>
        <p:spPr/>
        <p:txBody>
          <a:bodyPr/>
          <a:lstStyle/>
          <a:p>
            <a:fld id="{ABED34BF-76D1-4EB5-9AAA-DD28CA1A0973}" type="slidenum">
              <a:rPr lang="en-US" smtClean="0"/>
              <a:pPr/>
              <a:t>66</a:t>
            </a:fld>
            <a:endParaRPr lang="en-US"/>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p:txBody>
          <a:bodyPr>
            <a:normAutofit/>
          </a:bodyPr>
          <a:lstStyle/>
          <a:p>
            <a:r>
              <a:rPr lang="en-US" sz="2800" cap="small" dirty="0"/>
              <a:t>stage  iv: confused conscience </a:t>
            </a:r>
          </a:p>
        </p:txBody>
      </p:sp>
      <p:pic>
        <p:nvPicPr>
          <p:cNvPr id="232452" name="Picture 4" descr="C:\My Documents\Matt's Work\Conscience\Slides &amp; Illustrations\Confused Conscience #3.jpg"/>
          <p:cNvPicPr>
            <a:picLocks noChangeAspect="1" noChangeArrowheads="1"/>
          </p:cNvPicPr>
          <p:nvPr/>
        </p:nvPicPr>
        <p:blipFill>
          <a:blip r:embed="rId3" cstate="print"/>
          <a:srcRect/>
          <a:stretch>
            <a:fillRect/>
          </a:stretch>
        </p:blipFill>
        <p:spPr bwMode="auto">
          <a:xfrm>
            <a:off x="3505200" y="1752600"/>
            <a:ext cx="5340350" cy="4370388"/>
          </a:xfrm>
          <a:prstGeom prst="rect">
            <a:avLst/>
          </a:prstGeom>
          <a:noFill/>
          <a:effectLst>
            <a:glow rad="228600">
              <a:schemeClr val="accent1">
                <a:satMod val="175000"/>
                <a:alpha val="40000"/>
              </a:schemeClr>
            </a:glow>
          </a:effectLst>
        </p:spPr>
      </p:pic>
      <p:sp>
        <p:nvSpPr>
          <p:cNvPr id="232453" name="Text Box 5"/>
          <p:cNvSpPr txBox="1">
            <a:spLocks noChangeArrowheads="1"/>
          </p:cNvSpPr>
          <p:nvPr/>
        </p:nvSpPr>
        <p:spPr bwMode="auto">
          <a:xfrm>
            <a:off x="5334000" y="6324601"/>
            <a:ext cx="25908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232454" name="Text Box 6"/>
          <p:cNvSpPr txBox="1">
            <a:spLocks noChangeArrowheads="1"/>
          </p:cNvSpPr>
          <p:nvPr/>
        </p:nvSpPr>
        <p:spPr bwMode="auto">
          <a:xfrm>
            <a:off x="4953000" y="6248400"/>
            <a:ext cx="2895600" cy="400110"/>
          </a:xfrm>
          <a:prstGeom prst="rect">
            <a:avLst/>
          </a:prstGeom>
          <a:noFill/>
          <a:ln w="9525">
            <a:noFill/>
            <a:miter lim="800000"/>
            <a:headEnd/>
            <a:tailEnd/>
          </a:ln>
          <a:effectLst/>
        </p:spPr>
        <p:txBody>
          <a:bodyPr wrap="square">
            <a:spAutoFit/>
          </a:bodyPr>
          <a:lstStyle/>
          <a:p>
            <a:pPr>
              <a:spcBef>
                <a:spcPct val="50000"/>
              </a:spcBef>
            </a:pPr>
            <a:r>
              <a:rPr lang="en-US" sz="2000" b="1" cap="small" dirty="0"/>
              <a:t>modal age fifteen</a:t>
            </a:r>
          </a:p>
        </p:txBody>
      </p:sp>
      <p:sp>
        <p:nvSpPr>
          <p:cNvPr id="6" name="Slide Number Placeholder 5"/>
          <p:cNvSpPr>
            <a:spLocks noGrp="1"/>
          </p:cNvSpPr>
          <p:nvPr>
            <p:ph type="sldNum" sz="quarter" idx="12"/>
          </p:nvPr>
        </p:nvSpPr>
        <p:spPr/>
        <p:txBody>
          <a:bodyPr/>
          <a:lstStyle/>
          <a:p>
            <a:fld id="{ABED34BF-76D1-4EB5-9AAA-DD28CA1A0973}" type="slidenum">
              <a:rPr lang="en-US" smtClean="0"/>
              <a:pPr/>
              <a:t>67</a:t>
            </a:fld>
            <a:endParaRPr 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p:txBody>
          <a:bodyPr>
            <a:normAutofit/>
          </a:bodyPr>
          <a:lstStyle/>
          <a:p>
            <a:r>
              <a:rPr lang="en-US" sz="2800" cap="small" dirty="0"/>
              <a:t>stage v: integrated conscience </a:t>
            </a:r>
          </a:p>
        </p:txBody>
      </p:sp>
      <p:sp>
        <p:nvSpPr>
          <p:cNvPr id="234501" name="Text Box 5"/>
          <p:cNvSpPr txBox="1">
            <a:spLocks noChangeArrowheads="1"/>
          </p:cNvSpPr>
          <p:nvPr/>
        </p:nvSpPr>
        <p:spPr bwMode="auto">
          <a:xfrm>
            <a:off x="4267200" y="6172200"/>
            <a:ext cx="4419600" cy="400110"/>
          </a:xfrm>
          <a:prstGeom prst="rect">
            <a:avLst/>
          </a:prstGeom>
          <a:noFill/>
          <a:ln w="9525">
            <a:noFill/>
            <a:miter lim="800000"/>
            <a:headEnd/>
            <a:tailEnd/>
          </a:ln>
          <a:effectLst/>
        </p:spPr>
        <p:txBody>
          <a:bodyPr wrap="square">
            <a:spAutoFit/>
          </a:bodyPr>
          <a:lstStyle/>
          <a:p>
            <a:pPr>
              <a:spcBef>
                <a:spcPct val="50000"/>
              </a:spcBef>
            </a:pPr>
            <a:r>
              <a:rPr lang="en-US" sz="2000" b="1" cap="small" dirty="0"/>
              <a:t>modal age seventeen</a:t>
            </a:r>
          </a:p>
        </p:txBody>
      </p:sp>
      <p:pic>
        <p:nvPicPr>
          <p:cNvPr id="234502" name="Picture 6" descr="C:\My Documents\Matt's Work\Conscience\Slides &amp; Illustrations\Integrated Conscience #2.jpg"/>
          <p:cNvPicPr>
            <a:picLocks noChangeAspect="1" noChangeArrowheads="1"/>
          </p:cNvPicPr>
          <p:nvPr/>
        </p:nvPicPr>
        <p:blipFill>
          <a:blip r:embed="rId3" cstate="print"/>
          <a:srcRect/>
          <a:stretch>
            <a:fillRect/>
          </a:stretch>
        </p:blipFill>
        <p:spPr bwMode="auto">
          <a:xfrm>
            <a:off x="3276601" y="1905000"/>
            <a:ext cx="5878513" cy="4070350"/>
          </a:xfrm>
          <a:prstGeom prst="rect">
            <a:avLst/>
          </a:prstGeom>
          <a:noFill/>
          <a:effectLst>
            <a:glow rad="228600">
              <a:schemeClr val="accent1">
                <a:satMod val="175000"/>
                <a:alpha val="40000"/>
              </a:schemeClr>
            </a:glow>
          </a:effectLst>
        </p:spPr>
      </p:pic>
      <p:sp>
        <p:nvSpPr>
          <p:cNvPr id="5" name="Slide Number Placeholder 4"/>
          <p:cNvSpPr>
            <a:spLocks noGrp="1"/>
          </p:cNvSpPr>
          <p:nvPr>
            <p:ph type="sldNum" sz="quarter" idx="12"/>
          </p:nvPr>
        </p:nvSpPr>
        <p:spPr/>
        <p:txBody>
          <a:bodyPr/>
          <a:lstStyle/>
          <a:p>
            <a:fld id="{ABED34BF-76D1-4EB5-9AAA-DD28CA1A0973}" type="slidenum">
              <a:rPr lang="en-US" smtClean="0"/>
              <a:pPr/>
              <a:t>68</a:t>
            </a:fld>
            <a:endParaRPr 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p:cNvCxnSpPr/>
          <p:nvPr/>
        </p:nvCxnSpPr>
        <p:spPr>
          <a:xfrm>
            <a:off x="2832515" y="3125420"/>
            <a:ext cx="227685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68072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83251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98430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52893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313609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3287885" y="5857640"/>
            <a:ext cx="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3136096" y="6161220"/>
            <a:ext cx="346249" cy="393810"/>
          </a:xfrm>
          <a:prstGeom prst="rect">
            <a:avLst/>
          </a:prstGeom>
          <a:noFill/>
        </p:spPr>
        <p:txBody>
          <a:bodyPr vert="vert270" wrap="square" rtlCol="0">
            <a:spAutoFit/>
          </a:bodyPr>
          <a:lstStyle/>
          <a:p>
            <a:r>
              <a:rPr lang="en-US" sz="1050" dirty="0"/>
              <a:t>1985</a:t>
            </a:r>
          </a:p>
        </p:txBody>
      </p:sp>
      <p:sp>
        <p:nvSpPr>
          <p:cNvPr id="95" name="TextBox 94"/>
          <p:cNvSpPr txBox="1"/>
          <p:nvPr/>
        </p:nvSpPr>
        <p:spPr>
          <a:xfrm>
            <a:off x="3743256" y="6161220"/>
            <a:ext cx="346249" cy="393200"/>
          </a:xfrm>
          <a:prstGeom prst="rect">
            <a:avLst/>
          </a:prstGeom>
          <a:noFill/>
        </p:spPr>
        <p:txBody>
          <a:bodyPr vert="vert270" wrap="square" rtlCol="0">
            <a:spAutoFit/>
          </a:bodyPr>
          <a:lstStyle/>
          <a:p>
            <a:r>
              <a:rPr lang="en-US" sz="1050" dirty="0"/>
              <a:t>1989</a:t>
            </a:r>
          </a:p>
        </p:txBody>
      </p:sp>
      <p:sp>
        <p:nvSpPr>
          <p:cNvPr id="105" name="TextBox 104"/>
          <p:cNvSpPr txBox="1"/>
          <p:nvPr/>
        </p:nvSpPr>
        <p:spPr>
          <a:xfrm>
            <a:off x="2680726" y="6161220"/>
            <a:ext cx="346249" cy="369332"/>
          </a:xfrm>
          <a:prstGeom prst="rect">
            <a:avLst/>
          </a:prstGeom>
          <a:noFill/>
        </p:spPr>
        <p:txBody>
          <a:bodyPr vert="vert270" wrap="square" rtlCol="0">
            <a:spAutoFit/>
          </a:bodyPr>
          <a:lstStyle/>
          <a:p>
            <a:r>
              <a:rPr lang="en-US" sz="1050" dirty="0"/>
              <a:t>1982</a:t>
            </a:r>
          </a:p>
        </p:txBody>
      </p:sp>
      <p:cxnSp>
        <p:nvCxnSpPr>
          <p:cNvPr id="107" name="Straight Connector 106"/>
          <p:cNvCxnSpPr/>
          <p:nvPr/>
        </p:nvCxnSpPr>
        <p:spPr>
          <a:xfrm>
            <a:off x="359146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374325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389504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343967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404683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419862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450220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465399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480578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435041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4957575" y="5857640"/>
            <a:ext cx="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131" name="TextBox 130"/>
          <p:cNvSpPr txBox="1"/>
          <p:nvPr/>
        </p:nvSpPr>
        <p:spPr>
          <a:xfrm>
            <a:off x="4198626" y="6161220"/>
            <a:ext cx="346249" cy="393200"/>
          </a:xfrm>
          <a:prstGeom prst="rect">
            <a:avLst/>
          </a:prstGeom>
          <a:noFill/>
        </p:spPr>
        <p:txBody>
          <a:bodyPr vert="vert270" wrap="square" rtlCol="0">
            <a:spAutoFit/>
          </a:bodyPr>
          <a:lstStyle/>
          <a:p>
            <a:r>
              <a:rPr lang="en-US" sz="1050" dirty="0"/>
              <a:t>1992</a:t>
            </a:r>
          </a:p>
        </p:txBody>
      </p:sp>
      <p:sp>
        <p:nvSpPr>
          <p:cNvPr id="133" name="Right Brace 132"/>
          <p:cNvSpPr/>
          <p:nvPr/>
        </p:nvSpPr>
        <p:spPr>
          <a:xfrm rot="16200000">
            <a:off x="3819152" y="1759308"/>
            <a:ext cx="227686" cy="2200956"/>
          </a:xfrm>
          <a:prstGeom prst="rightBrace">
            <a:avLst/>
          </a:prstGeom>
          <a:solidFill>
            <a:schemeClr val="accent1">
              <a:lumMod val="20000"/>
              <a:lumOff val="80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34" name="TextBox 133"/>
          <p:cNvSpPr txBox="1"/>
          <p:nvPr/>
        </p:nvSpPr>
        <p:spPr>
          <a:xfrm>
            <a:off x="4805786" y="6161220"/>
            <a:ext cx="346249" cy="393200"/>
          </a:xfrm>
          <a:prstGeom prst="rect">
            <a:avLst/>
          </a:prstGeom>
          <a:noFill/>
        </p:spPr>
        <p:txBody>
          <a:bodyPr vert="vert270" wrap="square" rtlCol="0">
            <a:spAutoFit/>
          </a:bodyPr>
          <a:lstStyle/>
          <a:p>
            <a:r>
              <a:rPr lang="en-US" sz="1050" dirty="0"/>
              <a:t>1996</a:t>
            </a:r>
          </a:p>
        </p:txBody>
      </p:sp>
      <p:sp>
        <p:nvSpPr>
          <p:cNvPr id="137" name="TextBox 136"/>
          <p:cNvSpPr txBox="1"/>
          <p:nvPr/>
        </p:nvSpPr>
        <p:spPr>
          <a:xfrm>
            <a:off x="2528935" y="2442365"/>
            <a:ext cx="2504534" cy="338554"/>
          </a:xfrm>
          <a:prstGeom prst="rect">
            <a:avLst/>
          </a:prstGeom>
          <a:noFill/>
        </p:spPr>
        <p:txBody>
          <a:bodyPr wrap="square" rtlCol="0">
            <a:spAutoFit/>
          </a:bodyPr>
          <a:lstStyle/>
          <a:p>
            <a:r>
              <a:rPr lang="en-US" sz="1600" dirty="0"/>
              <a:t>      </a:t>
            </a:r>
            <a:r>
              <a:rPr lang="en-US" sz="1400" cap="small" dirty="0">
                <a:solidFill>
                  <a:srgbClr val="0070C0"/>
                </a:solidFill>
              </a:rPr>
              <a:t>conscience in advantage</a:t>
            </a:r>
          </a:p>
        </p:txBody>
      </p:sp>
      <p:sp>
        <p:nvSpPr>
          <p:cNvPr id="138" name="Right Brace 137"/>
          <p:cNvSpPr/>
          <p:nvPr/>
        </p:nvSpPr>
        <p:spPr>
          <a:xfrm rot="16200000" flipH="1">
            <a:off x="4312469" y="2708000"/>
            <a:ext cx="151790" cy="1290215"/>
          </a:xfrm>
          <a:prstGeom prst="rightBrace">
            <a:avLst/>
          </a:prstGeom>
          <a:solidFill>
            <a:schemeClr val="accent1">
              <a:lumMod val="20000"/>
              <a:lumOff val="80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40" name="TextBox 139"/>
          <p:cNvSpPr txBox="1"/>
          <p:nvPr/>
        </p:nvSpPr>
        <p:spPr>
          <a:xfrm>
            <a:off x="3591466" y="3429001"/>
            <a:ext cx="2504534" cy="307777"/>
          </a:xfrm>
          <a:prstGeom prst="rect">
            <a:avLst/>
          </a:prstGeom>
          <a:noFill/>
        </p:spPr>
        <p:txBody>
          <a:bodyPr wrap="square" rtlCol="0">
            <a:spAutoFit/>
          </a:bodyPr>
          <a:lstStyle/>
          <a:p>
            <a:r>
              <a:rPr lang="en-US" sz="1400" dirty="0">
                <a:solidFill>
                  <a:srgbClr val="0070C0"/>
                </a:solidFill>
              </a:rPr>
              <a:t>      </a:t>
            </a:r>
            <a:r>
              <a:rPr lang="en-US" sz="1400" cap="small" dirty="0">
                <a:solidFill>
                  <a:srgbClr val="0070C0"/>
                </a:solidFill>
              </a:rPr>
              <a:t>conscience in adversity</a:t>
            </a:r>
          </a:p>
        </p:txBody>
      </p:sp>
      <p:sp>
        <p:nvSpPr>
          <p:cNvPr id="30" name="TextBox 29"/>
          <p:cNvSpPr txBox="1"/>
          <p:nvPr/>
        </p:nvSpPr>
        <p:spPr>
          <a:xfrm>
            <a:off x="2832516" y="3884370"/>
            <a:ext cx="1442005" cy="738664"/>
          </a:xfrm>
          <a:prstGeom prst="rect">
            <a:avLst/>
          </a:prstGeom>
          <a:noFill/>
        </p:spPr>
        <p:txBody>
          <a:bodyPr wrap="square" rtlCol="0">
            <a:spAutoFit/>
          </a:bodyPr>
          <a:lstStyle/>
          <a:p>
            <a:r>
              <a:rPr lang="en-US" sz="1050" cap="small" dirty="0">
                <a:solidFill>
                  <a:srgbClr val="0070C0"/>
                </a:solidFill>
              </a:rPr>
              <a:t>collaboration with biopsychosocial sequelae of maltreatment </a:t>
            </a:r>
          </a:p>
        </p:txBody>
      </p:sp>
      <p:cxnSp>
        <p:nvCxnSpPr>
          <p:cNvPr id="32" name="Straight Connector 31"/>
          <p:cNvCxnSpPr/>
          <p:nvPr/>
        </p:nvCxnSpPr>
        <p:spPr>
          <a:xfrm flipV="1">
            <a:off x="3287886" y="3429000"/>
            <a:ext cx="683055" cy="455370"/>
          </a:xfrm>
          <a:prstGeom prst="line">
            <a:avLst/>
          </a:prstGeom>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rot="16200000">
            <a:off x="1360900" y="2744777"/>
            <a:ext cx="1308516" cy="400110"/>
          </a:xfrm>
          <a:prstGeom prst="rect">
            <a:avLst/>
          </a:prstGeom>
          <a:noFill/>
        </p:spPr>
        <p:txBody>
          <a:bodyPr wrap="square" rtlCol="0">
            <a:spAutoFit/>
          </a:bodyPr>
          <a:lstStyle/>
          <a:p>
            <a:r>
              <a:rPr lang="en-US" sz="2000" b="1" cap="small" dirty="0">
                <a:solidFill>
                  <a:srgbClr val="0070C0"/>
                </a:solidFill>
              </a:rPr>
              <a:t>research</a:t>
            </a:r>
          </a:p>
        </p:txBody>
      </p:sp>
      <p:sp>
        <p:nvSpPr>
          <p:cNvPr id="36" name="TextBox 35"/>
          <p:cNvSpPr txBox="1"/>
          <p:nvPr/>
        </p:nvSpPr>
        <p:spPr>
          <a:xfrm>
            <a:off x="2377146" y="6161220"/>
            <a:ext cx="346249" cy="369332"/>
          </a:xfrm>
          <a:prstGeom prst="rect">
            <a:avLst/>
          </a:prstGeom>
          <a:noFill/>
        </p:spPr>
        <p:txBody>
          <a:bodyPr vert="vert270" wrap="square" rtlCol="0">
            <a:spAutoFit/>
          </a:bodyPr>
          <a:lstStyle/>
          <a:p>
            <a:r>
              <a:rPr lang="en-US" sz="1050" dirty="0"/>
              <a:t>1980</a:t>
            </a:r>
          </a:p>
        </p:txBody>
      </p:sp>
      <p:sp>
        <p:nvSpPr>
          <p:cNvPr id="37" name="Slide Number Placeholder 36"/>
          <p:cNvSpPr>
            <a:spLocks noGrp="1"/>
          </p:cNvSpPr>
          <p:nvPr>
            <p:ph type="sldNum" sz="quarter" idx="12"/>
          </p:nvPr>
        </p:nvSpPr>
        <p:spPr/>
        <p:txBody>
          <a:bodyPr/>
          <a:lstStyle/>
          <a:p>
            <a:fld id="{ABED34BF-76D1-4EB5-9AAA-DD28CA1A0973}" type="slidenum">
              <a:rPr lang="en-US" smtClean="0"/>
              <a:pPr/>
              <a:t>69</a:t>
            </a:fld>
            <a:endParaRPr lang="en-US"/>
          </a:p>
        </p:txBody>
      </p:sp>
      <p:sp>
        <p:nvSpPr>
          <p:cNvPr id="38" name="TextBox 37">
            <a:extLst>
              <a:ext uri="{FF2B5EF4-FFF2-40B4-BE49-F238E27FC236}">
                <a16:creationId xmlns:a16="http://schemas.microsoft.com/office/drawing/2014/main" id="{219AFA53-0E22-41D6-9898-0DC3F63D2870}"/>
              </a:ext>
            </a:extLst>
          </p:cNvPr>
          <p:cNvSpPr txBox="1"/>
          <p:nvPr/>
        </p:nvSpPr>
        <p:spPr>
          <a:xfrm>
            <a:off x="13421" y="-34724"/>
            <a:ext cx="4022435" cy="584775"/>
          </a:xfrm>
          <a:prstGeom prst="rect">
            <a:avLst/>
          </a:prstGeom>
          <a:noFill/>
        </p:spPr>
        <p:txBody>
          <a:bodyPr wrap="square" rtlCol="0">
            <a:spAutoFit/>
          </a:bodyPr>
          <a:lstStyle/>
          <a:p>
            <a:r>
              <a:rPr lang="en-US" sz="1600" b="1" cap="small" dirty="0">
                <a:solidFill>
                  <a:srgbClr val="FF0000"/>
                </a:solidFill>
              </a:rPr>
              <a:t>indiana university conscience project</a:t>
            </a:r>
          </a:p>
          <a:p>
            <a:r>
              <a:rPr lang="en-US" sz="1600" cap="small" dirty="0">
                <a:solidFill>
                  <a:schemeClr val="tx1">
                    <a:lumMod val="95000"/>
                    <a:lumOff val="5000"/>
                  </a:schemeClr>
                </a:solidFill>
              </a:rPr>
              <a:t>a brief history  </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85703" y="894805"/>
            <a:ext cx="8229600" cy="3962400"/>
          </a:xfrm>
          <a:ln>
            <a:solidFill>
              <a:schemeClr val="accent1"/>
            </a:solidFill>
          </a:ln>
        </p:spPr>
        <p:txBody>
          <a:bodyPr>
            <a:normAutofit/>
          </a:bodyPr>
          <a:lstStyle/>
          <a:p>
            <a:pPr>
              <a:buNone/>
            </a:pPr>
            <a:r>
              <a:rPr lang="en-US" sz="2400" b="1" cap="small" dirty="0"/>
              <a:t>psychological evaluation </a:t>
            </a:r>
            <a:r>
              <a:rPr lang="en-US" sz="2400" dirty="0"/>
              <a:t>(conducted by a PsyD): </a:t>
            </a:r>
          </a:p>
          <a:p>
            <a:pPr>
              <a:buNone/>
            </a:pPr>
            <a:endParaRPr lang="en-US" sz="2400" dirty="0"/>
          </a:p>
          <a:p>
            <a:pPr>
              <a:buNone/>
            </a:pPr>
            <a:r>
              <a:rPr lang="en-US" sz="2400" dirty="0"/>
              <a:t>	“ She has a strong ability to avoid blame and shows remarkably poor insight.”</a:t>
            </a:r>
          </a:p>
          <a:p>
            <a:pPr marL="0" indent="0">
              <a:buNone/>
            </a:pPr>
            <a:endParaRPr lang="en-US" sz="2400" dirty="0"/>
          </a:p>
          <a:p>
            <a:pPr>
              <a:lnSpc>
                <a:spcPts val="2400"/>
              </a:lnSpc>
              <a:spcBef>
                <a:spcPts val="0"/>
              </a:spcBef>
              <a:buNone/>
            </a:pPr>
            <a:r>
              <a:rPr lang="en-US" sz="2000" b="1" dirty="0"/>
              <a:t>MMPI-A </a:t>
            </a:r>
            <a:r>
              <a:rPr lang="en-US" sz="2000" dirty="0"/>
              <a:t>and </a:t>
            </a:r>
            <a:r>
              <a:rPr lang="en-US" sz="2000" b="1" cap="small" dirty="0"/>
              <a:t>thematic apperception test </a:t>
            </a:r>
            <a:r>
              <a:rPr lang="en-US" sz="2000" dirty="0"/>
              <a:t>were the tests specified.</a:t>
            </a:r>
          </a:p>
        </p:txBody>
      </p:sp>
      <p:sp>
        <p:nvSpPr>
          <p:cNvPr id="4" name="Slide Number Placeholder 3"/>
          <p:cNvSpPr>
            <a:spLocks noGrp="1"/>
          </p:cNvSpPr>
          <p:nvPr>
            <p:ph type="sldNum" sz="quarter" idx="12"/>
          </p:nvPr>
        </p:nvSpPr>
        <p:spPr/>
        <p:txBody>
          <a:bodyPr/>
          <a:lstStyle/>
          <a:p>
            <a:fld id="{ABED34BF-76D1-4EB5-9AAA-DD28CA1A0973}" type="slidenum">
              <a:rPr lang="en-US" smtClean="0"/>
              <a:pPr/>
              <a:t>7</a:t>
            </a:fld>
            <a:endParaRPr lang="en-US"/>
          </a:p>
        </p:txBody>
      </p:sp>
      <p:sp>
        <p:nvSpPr>
          <p:cNvPr id="6" name="Title 1">
            <a:extLst>
              <a:ext uri="{FF2B5EF4-FFF2-40B4-BE49-F238E27FC236}">
                <a16:creationId xmlns:a16="http://schemas.microsoft.com/office/drawing/2014/main" id="{47641514-7E95-4B9B-A41E-2FE9A241272D}"/>
              </a:ext>
            </a:extLst>
          </p:cNvPr>
          <p:cNvSpPr txBox="1">
            <a:spLocks/>
          </p:cNvSpPr>
          <p:nvPr/>
        </p:nvSpPr>
        <p:spPr>
          <a:xfrm>
            <a:off x="93618" y="1768"/>
            <a:ext cx="4041060" cy="612187"/>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key concept: conscience relevant </a:t>
            </a:r>
          </a:p>
        </p:txBody>
      </p:sp>
    </p:spTree>
    <p:extLst>
      <p:ext uri="{BB962C8B-B14F-4D97-AF65-F5344CB8AC3E}">
        <p14:creationId xmlns:p14="http://schemas.microsoft.com/office/powerpoint/2010/main" val="416412106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CBB8C8D-B6BA-436A-85A7-B302A3CF3B8F}"/>
              </a:ext>
            </a:extLst>
          </p:cNvPr>
          <p:cNvSpPr>
            <a:spLocks noGrp="1"/>
          </p:cNvSpPr>
          <p:nvPr>
            <p:ph type="sldNum" sz="quarter" idx="12"/>
          </p:nvPr>
        </p:nvSpPr>
        <p:spPr/>
        <p:txBody>
          <a:bodyPr/>
          <a:lstStyle/>
          <a:p>
            <a:fld id="{ABED34BF-76D1-4EB5-9AAA-DD28CA1A0973}" type="slidenum">
              <a:rPr lang="en-US" smtClean="0"/>
              <a:pPr/>
              <a:t>70</a:t>
            </a:fld>
            <a:endParaRPr lang="en-US"/>
          </a:p>
        </p:txBody>
      </p:sp>
      <p:sp>
        <p:nvSpPr>
          <p:cNvPr id="5" name="TextBox 4">
            <a:extLst>
              <a:ext uri="{FF2B5EF4-FFF2-40B4-BE49-F238E27FC236}">
                <a16:creationId xmlns:a16="http://schemas.microsoft.com/office/drawing/2014/main" id="{170A3D22-4087-4784-B60D-54D26B72B676}"/>
              </a:ext>
            </a:extLst>
          </p:cNvPr>
          <p:cNvSpPr txBox="1"/>
          <p:nvPr/>
        </p:nvSpPr>
        <p:spPr>
          <a:xfrm>
            <a:off x="13421" y="-34724"/>
            <a:ext cx="4022435" cy="584775"/>
          </a:xfrm>
          <a:prstGeom prst="rect">
            <a:avLst/>
          </a:prstGeom>
          <a:noFill/>
        </p:spPr>
        <p:txBody>
          <a:bodyPr wrap="square" rtlCol="0">
            <a:spAutoFit/>
          </a:bodyPr>
          <a:lstStyle/>
          <a:p>
            <a:r>
              <a:rPr lang="en-US" sz="1600" b="1" cap="small" dirty="0">
                <a:solidFill>
                  <a:srgbClr val="FF0000"/>
                </a:solidFill>
              </a:rPr>
              <a:t>indiana university conscience project</a:t>
            </a:r>
          </a:p>
          <a:p>
            <a:r>
              <a:rPr lang="en-US" sz="1600" cap="small" dirty="0">
                <a:solidFill>
                  <a:schemeClr val="tx1">
                    <a:lumMod val="95000"/>
                    <a:lumOff val="5000"/>
                  </a:schemeClr>
                </a:solidFill>
              </a:rPr>
              <a:t>a brief history  </a:t>
            </a:r>
          </a:p>
        </p:txBody>
      </p:sp>
      <p:sp>
        <p:nvSpPr>
          <p:cNvPr id="6" name="Rectangle 2">
            <a:extLst>
              <a:ext uri="{FF2B5EF4-FFF2-40B4-BE49-F238E27FC236}">
                <a16:creationId xmlns:a16="http://schemas.microsoft.com/office/drawing/2014/main" id="{3DD9EC25-9F15-4676-B377-D8CB70C8520E}"/>
              </a:ext>
            </a:extLst>
          </p:cNvPr>
          <p:cNvSpPr>
            <a:spLocks noGrp="1" noChangeArrowheads="1"/>
          </p:cNvSpPr>
          <p:nvPr>
            <p:ph type="title"/>
          </p:nvPr>
        </p:nvSpPr>
        <p:spPr>
          <a:xfrm>
            <a:off x="914400" y="609600"/>
            <a:ext cx="10363200" cy="1143000"/>
          </a:xfrm>
        </p:spPr>
        <p:txBody>
          <a:bodyPr>
            <a:normAutofit/>
          </a:bodyPr>
          <a:lstStyle/>
          <a:p>
            <a:r>
              <a:rPr lang="en-US" sz="2800" cap="small" dirty="0"/>
              <a:t>conscience in adversity</a:t>
            </a:r>
          </a:p>
        </p:txBody>
      </p:sp>
      <p:sp>
        <p:nvSpPr>
          <p:cNvPr id="7" name="Rectangle 4">
            <a:extLst>
              <a:ext uri="{FF2B5EF4-FFF2-40B4-BE49-F238E27FC236}">
                <a16:creationId xmlns:a16="http://schemas.microsoft.com/office/drawing/2014/main" id="{4C25C0DA-D265-43B5-84E1-F8FB8346C294}"/>
              </a:ext>
            </a:extLst>
          </p:cNvPr>
          <p:cNvSpPr txBox="1">
            <a:spLocks noChangeArrowheads="1"/>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cap="small" dirty="0"/>
              <a:t>subjects: nineteen male youth inpatients age matched with counterparts from conscience in advantage studies</a:t>
            </a:r>
          </a:p>
          <a:p>
            <a:pPr lvl="1"/>
            <a:r>
              <a:rPr lang="en-US" sz="2000" cap="small" dirty="0"/>
              <a:t>psychiatric hospital stays typically six to nine months </a:t>
            </a:r>
          </a:p>
          <a:p>
            <a:pPr lvl="1"/>
            <a:r>
              <a:rPr lang="en-US" sz="2000" cap="small" dirty="0"/>
              <a:t>late </a:t>
            </a:r>
            <a:r>
              <a:rPr lang="en-US" sz="1600" cap="small" dirty="0"/>
              <a:t>1980’s </a:t>
            </a:r>
          </a:p>
          <a:p>
            <a:r>
              <a:rPr lang="en-US" sz="2000" cap="small" dirty="0"/>
              <a:t>measures:</a:t>
            </a:r>
          </a:p>
          <a:p>
            <a:pPr lvl="1"/>
            <a:r>
              <a:rPr lang="en-US" sz="2000" cap="small" dirty="0"/>
              <a:t> stilwell conscience interview </a:t>
            </a:r>
            <a:r>
              <a:rPr lang="en-US" sz="1600" cap="small" dirty="0"/>
              <a:t>(SCI)</a:t>
            </a:r>
          </a:p>
          <a:p>
            <a:pPr lvl="1"/>
            <a:r>
              <a:rPr lang="en-US" sz="2000" cap="small" dirty="0"/>
              <a:t> dsm diagnoses from interdisciplinary diagnostic conferences </a:t>
            </a:r>
          </a:p>
          <a:p>
            <a:pPr lvl="1"/>
            <a:r>
              <a:rPr lang="en-US" sz="2000" cap="small" dirty="0"/>
              <a:t> maltreatment experiences characterized </a:t>
            </a:r>
          </a:p>
          <a:p>
            <a:pPr lvl="1"/>
            <a:r>
              <a:rPr lang="en-US" sz="2000" cap="small" dirty="0"/>
              <a:t> putative neurobiological correlate </a:t>
            </a:r>
            <a:endParaRPr lang="en-US" sz="1200" dirty="0"/>
          </a:p>
          <a:p>
            <a:r>
              <a:rPr lang="en-US" sz="2000" cap="small" dirty="0"/>
              <a:t>outcomes</a:t>
            </a:r>
          </a:p>
          <a:p>
            <a:pPr lvl="1"/>
            <a:r>
              <a:rPr lang="en-US" sz="2000" dirty="0"/>
              <a:t> </a:t>
            </a:r>
            <a:r>
              <a:rPr lang="en-US" sz="2000" b="1" cap="small" dirty="0"/>
              <a:t>psychopathological interference as well as developmental delay scored </a:t>
            </a:r>
            <a:endParaRPr lang="en-US" cap="small" dirty="0"/>
          </a:p>
          <a:p>
            <a:pPr lvl="2">
              <a:buFont typeface="Arial" panose="020B0604020202020204" pitchFamily="34" charset="0"/>
              <a:buNone/>
            </a:pPr>
            <a:endParaRPr lang="en-US" dirty="0"/>
          </a:p>
        </p:txBody>
      </p:sp>
      <p:sp>
        <p:nvSpPr>
          <p:cNvPr id="9" name="TextBox 8">
            <a:extLst>
              <a:ext uri="{FF2B5EF4-FFF2-40B4-BE49-F238E27FC236}">
                <a16:creationId xmlns:a16="http://schemas.microsoft.com/office/drawing/2014/main" id="{40519782-C8CD-4037-9DD9-B4D4D588392B}"/>
              </a:ext>
            </a:extLst>
          </p:cNvPr>
          <p:cNvSpPr txBox="1"/>
          <p:nvPr/>
        </p:nvSpPr>
        <p:spPr>
          <a:xfrm>
            <a:off x="9274215" y="5987018"/>
            <a:ext cx="2589835" cy="369332"/>
          </a:xfrm>
          <a:prstGeom prst="rect">
            <a:avLst/>
          </a:prstGeom>
          <a:noFill/>
        </p:spPr>
        <p:txBody>
          <a:bodyPr wrap="square">
            <a:spAutoFit/>
          </a:bodyPr>
          <a:lstStyle/>
          <a:p>
            <a:r>
              <a:rPr lang="en-US" sz="1800" dirty="0"/>
              <a:t>Galvin  et al, 1997 </a:t>
            </a:r>
            <a:endParaRPr lang="en-US" dirty="0"/>
          </a:p>
        </p:txBody>
      </p:sp>
    </p:spTree>
    <p:extLst>
      <p:ext uri="{BB962C8B-B14F-4D97-AF65-F5344CB8AC3E}">
        <p14:creationId xmlns:p14="http://schemas.microsoft.com/office/powerpoint/2010/main" val="411488946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21AA552-1917-443C-83EE-344996C10913}"/>
              </a:ext>
            </a:extLst>
          </p:cNvPr>
          <p:cNvSpPr>
            <a:spLocks noGrp="1"/>
          </p:cNvSpPr>
          <p:nvPr>
            <p:ph type="sldNum" sz="quarter" idx="12"/>
          </p:nvPr>
        </p:nvSpPr>
        <p:spPr/>
        <p:txBody>
          <a:bodyPr/>
          <a:lstStyle/>
          <a:p>
            <a:fld id="{ABED34BF-76D1-4EB5-9AAA-DD28CA1A0973}" type="slidenum">
              <a:rPr lang="en-US" smtClean="0"/>
              <a:pPr/>
              <a:t>71</a:t>
            </a:fld>
            <a:endParaRPr lang="en-US"/>
          </a:p>
        </p:txBody>
      </p:sp>
      <p:pic>
        <p:nvPicPr>
          <p:cNvPr id="7" name="Content Placeholder 6">
            <a:extLst>
              <a:ext uri="{FF2B5EF4-FFF2-40B4-BE49-F238E27FC236}">
                <a16:creationId xmlns:a16="http://schemas.microsoft.com/office/drawing/2014/main" id="{2FB79C9D-9D41-46C3-B444-4A973C95AC18}"/>
              </a:ext>
            </a:extLst>
          </p:cNvPr>
          <p:cNvPicPr>
            <a:picLocks noGrp="1" noChangeAspect="1"/>
          </p:cNvPicPr>
          <p:nvPr>
            <p:ph idx="1"/>
          </p:nvPr>
        </p:nvPicPr>
        <p:blipFill>
          <a:blip r:embed="rId3"/>
          <a:stretch>
            <a:fillRect/>
          </a:stretch>
        </p:blipFill>
        <p:spPr>
          <a:xfrm>
            <a:off x="825754" y="1577235"/>
            <a:ext cx="7484470" cy="4265404"/>
          </a:xfrm>
          <a:prstGeom prst="rect">
            <a:avLst/>
          </a:prstGeom>
        </p:spPr>
      </p:pic>
      <p:sp>
        <p:nvSpPr>
          <p:cNvPr id="8" name="Rectangle 2">
            <a:extLst>
              <a:ext uri="{FF2B5EF4-FFF2-40B4-BE49-F238E27FC236}">
                <a16:creationId xmlns:a16="http://schemas.microsoft.com/office/drawing/2014/main" id="{B0EBF4FD-A6C4-4E9D-9461-58DF7077B94C}"/>
              </a:ext>
            </a:extLst>
          </p:cNvPr>
          <p:cNvSpPr>
            <a:spLocks noGrp="1" noChangeArrowheads="1"/>
          </p:cNvSpPr>
          <p:nvPr>
            <p:ph type="title"/>
          </p:nvPr>
        </p:nvSpPr>
        <p:spPr>
          <a:xfrm>
            <a:off x="914400" y="609600"/>
            <a:ext cx="10363200" cy="1143000"/>
          </a:xfrm>
        </p:spPr>
        <p:txBody>
          <a:bodyPr>
            <a:normAutofit/>
          </a:bodyPr>
          <a:lstStyle/>
          <a:p>
            <a:r>
              <a:rPr lang="en-US" sz="2800" cap="small" dirty="0"/>
              <a:t>conscience in adversity</a:t>
            </a:r>
          </a:p>
        </p:txBody>
      </p:sp>
      <p:sp>
        <p:nvSpPr>
          <p:cNvPr id="9" name="TextBox 8">
            <a:extLst>
              <a:ext uri="{FF2B5EF4-FFF2-40B4-BE49-F238E27FC236}">
                <a16:creationId xmlns:a16="http://schemas.microsoft.com/office/drawing/2014/main" id="{998B558A-4B26-4FBF-BF19-5DAFF1378BBE}"/>
              </a:ext>
            </a:extLst>
          </p:cNvPr>
          <p:cNvSpPr txBox="1"/>
          <p:nvPr/>
        </p:nvSpPr>
        <p:spPr>
          <a:xfrm>
            <a:off x="13421" y="-34724"/>
            <a:ext cx="4022435" cy="584775"/>
          </a:xfrm>
          <a:prstGeom prst="rect">
            <a:avLst/>
          </a:prstGeom>
          <a:noFill/>
        </p:spPr>
        <p:txBody>
          <a:bodyPr wrap="square" rtlCol="0">
            <a:spAutoFit/>
          </a:bodyPr>
          <a:lstStyle/>
          <a:p>
            <a:r>
              <a:rPr lang="en-US" sz="1600" b="1" cap="small" dirty="0">
                <a:solidFill>
                  <a:srgbClr val="FF0000"/>
                </a:solidFill>
              </a:rPr>
              <a:t>indiana university conscience project</a:t>
            </a:r>
          </a:p>
          <a:p>
            <a:r>
              <a:rPr lang="en-US" sz="1600" cap="small" dirty="0">
                <a:solidFill>
                  <a:schemeClr val="tx1">
                    <a:lumMod val="95000"/>
                    <a:lumOff val="5000"/>
                  </a:schemeClr>
                </a:solidFill>
              </a:rPr>
              <a:t>a brief history  </a:t>
            </a:r>
          </a:p>
        </p:txBody>
      </p:sp>
      <p:sp>
        <p:nvSpPr>
          <p:cNvPr id="11" name="TextBox 10">
            <a:extLst>
              <a:ext uri="{FF2B5EF4-FFF2-40B4-BE49-F238E27FC236}">
                <a16:creationId xmlns:a16="http://schemas.microsoft.com/office/drawing/2014/main" id="{91E31FED-A93E-47BA-9AE7-48BD8E5EB580}"/>
              </a:ext>
            </a:extLst>
          </p:cNvPr>
          <p:cNvSpPr txBox="1"/>
          <p:nvPr/>
        </p:nvSpPr>
        <p:spPr>
          <a:xfrm>
            <a:off x="9274215" y="5987018"/>
            <a:ext cx="2589835" cy="369332"/>
          </a:xfrm>
          <a:prstGeom prst="rect">
            <a:avLst/>
          </a:prstGeom>
          <a:noFill/>
        </p:spPr>
        <p:txBody>
          <a:bodyPr wrap="square">
            <a:spAutoFit/>
          </a:bodyPr>
          <a:lstStyle/>
          <a:p>
            <a:r>
              <a:rPr lang="en-US" sz="1800" dirty="0"/>
              <a:t>Galvin  et al, 1997 </a:t>
            </a:r>
            <a:endParaRPr lang="en-US" dirty="0"/>
          </a:p>
        </p:txBody>
      </p:sp>
    </p:spTree>
    <p:extLst>
      <p:ext uri="{BB962C8B-B14F-4D97-AF65-F5344CB8AC3E}">
        <p14:creationId xmlns:p14="http://schemas.microsoft.com/office/powerpoint/2010/main" val="192493791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THE PRISONER’S DILEMMA</a:t>
            </a:r>
          </a:p>
        </p:txBody>
      </p:sp>
      <p:pic>
        <p:nvPicPr>
          <p:cNvPr id="4" name="Picture 4" descr="C:\Program Files\PhotoDeluxe HE 3.0\EZPhoto\IMAGERY\PRI Conscience Images\Conscience Composite #7.jpg"/>
          <p:cNvPicPr>
            <a:picLocks noGrp="1" noChangeAspect="1" noChangeArrowheads="1"/>
          </p:cNvPicPr>
          <p:nvPr>
            <p:ph idx="1"/>
          </p:nvPr>
        </p:nvPicPr>
        <p:blipFill>
          <a:blip r:embed="rId3" cstate="print">
            <a:clrChange>
              <a:clrFrom>
                <a:srgbClr val="FFFFFF"/>
              </a:clrFrom>
              <a:clrTo>
                <a:srgbClr val="FFFFFF">
                  <a:alpha val="0"/>
                </a:srgbClr>
              </a:clrTo>
            </a:clrChange>
            <a:lum bright="-20000" contrast="39000"/>
          </a:blip>
          <a:srcRect l="5103" t="71192" r="40043" b="10948"/>
          <a:stretch>
            <a:fillRect/>
          </a:stretch>
        </p:blipFill>
        <p:spPr bwMode="auto">
          <a:xfrm>
            <a:off x="2819400" y="1981200"/>
            <a:ext cx="6553200" cy="2667000"/>
          </a:xfrm>
          <a:prstGeom prst="rect">
            <a:avLst/>
          </a:prstGeom>
          <a:noFill/>
          <a:ln>
            <a:solidFill>
              <a:srgbClr val="FFC000"/>
            </a:solidFill>
          </a:ln>
          <a:effectLst>
            <a:reflection blurRad="6350" stA="52000" endA="300" endPos="35000" dir="5400000" sy="-100000" algn="bl" rotWithShape="0"/>
          </a:effectLst>
        </p:spPr>
      </p:pic>
      <p:sp>
        <p:nvSpPr>
          <p:cNvPr id="5" name="Rectangle 2">
            <a:extLst>
              <a:ext uri="{FF2B5EF4-FFF2-40B4-BE49-F238E27FC236}">
                <a16:creationId xmlns:a16="http://schemas.microsoft.com/office/drawing/2014/main" id="{50254DC3-38F6-4C13-9E34-57F5B78E8DC2}"/>
              </a:ext>
            </a:extLst>
          </p:cNvPr>
          <p:cNvSpPr txBox="1">
            <a:spLocks noChangeArrowheads="1"/>
          </p:cNvSpPr>
          <p:nvPr/>
        </p:nvSpPr>
        <p:spPr>
          <a:xfrm>
            <a:off x="0" y="-1542"/>
            <a:ext cx="3485072" cy="442823"/>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conscience in adversity</a:t>
            </a:r>
          </a:p>
        </p:txBody>
      </p:sp>
      <p:sp>
        <p:nvSpPr>
          <p:cNvPr id="3" name="TextBox 2">
            <a:extLst>
              <a:ext uri="{FF2B5EF4-FFF2-40B4-BE49-F238E27FC236}">
                <a16:creationId xmlns:a16="http://schemas.microsoft.com/office/drawing/2014/main" id="{AF61A81F-2EE3-400C-A717-DFFAA5C3EA70}"/>
              </a:ext>
            </a:extLst>
          </p:cNvPr>
          <p:cNvSpPr txBox="1"/>
          <p:nvPr/>
        </p:nvSpPr>
        <p:spPr>
          <a:xfrm>
            <a:off x="9372600" y="6003985"/>
            <a:ext cx="1824487" cy="369332"/>
          </a:xfrm>
          <a:prstGeom prst="rect">
            <a:avLst/>
          </a:prstGeom>
          <a:noFill/>
        </p:spPr>
        <p:txBody>
          <a:bodyPr wrap="square" rtlCol="0">
            <a:spAutoFit/>
          </a:bodyPr>
          <a:lstStyle/>
          <a:p>
            <a:r>
              <a:rPr lang="en-US" dirty="0"/>
              <a:t>AGE 15</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PRC019.JPG"/>
          <p:cNvPicPr>
            <a:picLocks noGrp="1" noChangeAspect="1"/>
          </p:cNvPicPr>
          <p:nvPr>
            <p:ph idx="1"/>
          </p:nvPr>
        </p:nvPicPr>
        <p:blipFill>
          <a:blip r:embed="rId3" cstate="print"/>
          <a:srcRect l="8732" r="7519" b="2900"/>
          <a:stretch>
            <a:fillRect/>
          </a:stretch>
        </p:blipFill>
        <p:spPr>
          <a:xfrm>
            <a:off x="3505200" y="1600201"/>
            <a:ext cx="4495800" cy="3909391"/>
          </a:xfrm>
          <a:effectLst>
            <a:glow rad="228600">
              <a:schemeClr val="accent1">
                <a:satMod val="175000"/>
                <a:alpha val="40000"/>
              </a:schemeClr>
            </a:glow>
            <a:reflection blurRad="6350" stA="52000" endA="300" endPos="35000" dir="5400000" sy="-100000" algn="bl" rotWithShape="0"/>
          </a:effectLst>
        </p:spPr>
      </p:pic>
      <p:sp>
        <p:nvSpPr>
          <p:cNvPr id="4" name="Title 1"/>
          <p:cNvSpPr>
            <a:spLocks noGrp="1"/>
          </p:cNvSpPr>
          <p:nvPr>
            <p:ph type="title"/>
          </p:nvPr>
        </p:nvSpPr>
        <p:spPr/>
        <p:txBody>
          <a:bodyPr/>
          <a:lstStyle/>
          <a:p>
            <a:r>
              <a:rPr lang="en-US" sz="3200" dirty="0"/>
              <a:t>THE TROLLEY DILEMMA</a:t>
            </a:r>
          </a:p>
        </p:txBody>
      </p:sp>
      <p:sp>
        <p:nvSpPr>
          <p:cNvPr id="6" name="Rectangle 2">
            <a:extLst>
              <a:ext uri="{FF2B5EF4-FFF2-40B4-BE49-F238E27FC236}">
                <a16:creationId xmlns:a16="http://schemas.microsoft.com/office/drawing/2014/main" id="{119D453F-6E1D-4C95-888D-38AD6B7CE6E1}"/>
              </a:ext>
            </a:extLst>
          </p:cNvPr>
          <p:cNvSpPr txBox="1">
            <a:spLocks noChangeArrowheads="1"/>
          </p:cNvSpPr>
          <p:nvPr/>
        </p:nvSpPr>
        <p:spPr>
          <a:xfrm>
            <a:off x="0" y="-1542"/>
            <a:ext cx="3485072" cy="442823"/>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conscience in adversity</a:t>
            </a:r>
          </a:p>
        </p:txBody>
      </p:sp>
      <p:sp>
        <p:nvSpPr>
          <p:cNvPr id="7" name="TextBox 6">
            <a:extLst>
              <a:ext uri="{FF2B5EF4-FFF2-40B4-BE49-F238E27FC236}">
                <a16:creationId xmlns:a16="http://schemas.microsoft.com/office/drawing/2014/main" id="{C650B736-44D0-41DD-885C-4D7D5AA40CE6}"/>
              </a:ext>
            </a:extLst>
          </p:cNvPr>
          <p:cNvSpPr txBox="1"/>
          <p:nvPr/>
        </p:nvSpPr>
        <p:spPr>
          <a:xfrm>
            <a:off x="9372600" y="6003985"/>
            <a:ext cx="1824487" cy="369332"/>
          </a:xfrm>
          <a:prstGeom prst="rect">
            <a:avLst/>
          </a:prstGeom>
          <a:noFill/>
        </p:spPr>
        <p:txBody>
          <a:bodyPr wrap="square" rtlCol="0">
            <a:spAutoFit/>
          </a:bodyPr>
          <a:lstStyle/>
          <a:p>
            <a:r>
              <a:rPr lang="en-US" dirty="0"/>
              <a:t>AGE 12</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5FCDB8C-D048-4A1E-B848-0B126C26B12E}"/>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b="6518"/>
          <a:stretch/>
        </p:blipFill>
        <p:spPr>
          <a:xfrm rot="16200000">
            <a:off x="4485314" y="1062594"/>
            <a:ext cx="3955683" cy="5085648"/>
          </a:xfrm>
        </p:spPr>
      </p:pic>
      <p:sp>
        <p:nvSpPr>
          <p:cNvPr id="6" name="Rectangle 2">
            <a:extLst>
              <a:ext uri="{FF2B5EF4-FFF2-40B4-BE49-F238E27FC236}">
                <a16:creationId xmlns:a16="http://schemas.microsoft.com/office/drawing/2014/main" id="{7601DCB9-16B8-4E52-B16E-125FE12F73F8}"/>
              </a:ext>
            </a:extLst>
          </p:cNvPr>
          <p:cNvSpPr txBox="1">
            <a:spLocks noChangeArrowheads="1"/>
          </p:cNvSpPr>
          <p:nvPr/>
        </p:nvSpPr>
        <p:spPr>
          <a:xfrm>
            <a:off x="0" y="-1542"/>
            <a:ext cx="3485072" cy="442823"/>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conscience in adversity</a:t>
            </a:r>
          </a:p>
        </p:txBody>
      </p:sp>
      <p:sp>
        <p:nvSpPr>
          <p:cNvPr id="8" name="TextBox 7">
            <a:extLst>
              <a:ext uri="{FF2B5EF4-FFF2-40B4-BE49-F238E27FC236}">
                <a16:creationId xmlns:a16="http://schemas.microsoft.com/office/drawing/2014/main" id="{7D3B164C-07D7-4584-AAB5-A3D94517752F}"/>
              </a:ext>
            </a:extLst>
          </p:cNvPr>
          <p:cNvSpPr txBox="1"/>
          <p:nvPr/>
        </p:nvSpPr>
        <p:spPr>
          <a:xfrm>
            <a:off x="9372600" y="6003985"/>
            <a:ext cx="1824487" cy="369332"/>
          </a:xfrm>
          <a:prstGeom prst="rect">
            <a:avLst/>
          </a:prstGeom>
          <a:noFill/>
        </p:spPr>
        <p:txBody>
          <a:bodyPr wrap="square" rtlCol="0">
            <a:spAutoFit/>
          </a:bodyPr>
          <a:lstStyle/>
          <a:p>
            <a:r>
              <a:rPr lang="en-US" dirty="0"/>
              <a:t>AGE 16</a:t>
            </a:r>
          </a:p>
        </p:txBody>
      </p:sp>
    </p:spTree>
    <p:extLst>
      <p:ext uri="{BB962C8B-B14F-4D97-AF65-F5344CB8AC3E}">
        <p14:creationId xmlns:p14="http://schemas.microsoft.com/office/powerpoint/2010/main" val="171864001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a:extLst>
              <a:ext uri="{FF2B5EF4-FFF2-40B4-BE49-F238E27FC236}">
                <a16:creationId xmlns:a16="http://schemas.microsoft.com/office/drawing/2014/main" id="{8A712CBC-A450-4575-9857-43FAC6032A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7011" y="980536"/>
            <a:ext cx="5645150" cy="412591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22A5C480-769E-4EA0-9FD9-B56A58886A26}"/>
              </a:ext>
            </a:extLst>
          </p:cNvPr>
          <p:cNvSpPr txBox="1">
            <a:spLocks noChangeArrowheads="1"/>
          </p:cNvSpPr>
          <p:nvPr/>
        </p:nvSpPr>
        <p:spPr>
          <a:xfrm>
            <a:off x="0" y="-1542"/>
            <a:ext cx="3485072" cy="442823"/>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conscience in adversity</a:t>
            </a:r>
          </a:p>
        </p:txBody>
      </p:sp>
      <p:sp>
        <p:nvSpPr>
          <p:cNvPr id="4" name="TextBox 3">
            <a:extLst>
              <a:ext uri="{FF2B5EF4-FFF2-40B4-BE49-F238E27FC236}">
                <a16:creationId xmlns:a16="http://schemas.microsoft.com/office/drawing/2014/main" id="{D01D351C-EB7E-4994-B735-572F6AE40950}"/>
              </a:ext>
            </a:extLst>
          </p:cNvPr>
          <p:cNvSpPr txBox="1"/>
          <p:nvPr/>
        </p:nvSpPr>
        <p:spPr>
          <a:xfrm>
            <a:off x="9372600" y="6003985"/>
            <a:ext cx="1824487" cy="369332"/>
          </a:xfrm>
          <a:prstGeom prst="rect">
            <a:avLst/>
          </a:prstGeom>
          <a:noFill/>
        </p:spPr>
        <p:txBody>
          <a:bodyPr wrap="square" rtlCol="0">
            <a:spAutoFit/>
          </a:bodyPr>
          <a:lstStyle/>
          <a:p>
            <a:r>
              <a:rPr lang="en-US" dirty="0"/>
              <a:t>AGE 17</a:t>
            </a:r>
          </a:p>
        </p:txBody>
      </p:sp>
    </p:spTree>
    <p:extLst>
      <p:ext uri="{BB962C8B-B14F-4D97-AF65-F5344CB8AC3E}">
        <p14:creationId xmlns:p14="http://schemas.microsoft.com/office/powerpoint/2010/main" val="375072429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p:cNvCxnSpPr/>
          <p:nvPr/>
        </p:nvCxnSpPr>
        <p:spPr>
          <a:xfrm>
            <a:off x="2832516" y="3125420"/>
            <a:ext cx="2656325"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68072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83251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98430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52893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313609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3287885" y="5857640"/>
            <a:ext cx="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3136096" y="6161220"/>
            <a:ext cx="346249" cy="393810"/>
          </a:xfrm>
          <a:prstGeom prst="rect">
            <a:avLst/>
          </a:prstGeom>
          <a:noFill/>
        </p:spPr>
        <p:txBody>
          <a:bodyPr vert="vert270" wrap="square" rtlCol="0">
            <a:spAutoFit/>
          </a:bodyPr>
          <a:lstStyle/>
          <a:p>
            <a:r>
              <a:rPr lang="en-US" sz="1050" dirty="0"/>
              <a:t>1985</a:t>
            </a:r>
          </a:p>
        </p:txBody>
      </p:sp>
      <p:sp>
        <p:nvSpPr>
          <p:cNvPr id="95" name="TextBox 94"/>
          <p:cNvSpPr txBox="1"/>
          <p:nvPr/>
        </p:nvSpPr>
        <p:spPr>
          <a:xfrm>
            <a:off x="3743256" y="6161220"/>
            <a:ext cx="346249" cy="393200"/>
          </a:xfrm>
          <a:prstGeom prst="rect">
            <a:avLst/>
          </a:prstGeom>
          <a:noFill/>
        </p:spPr>
        <p:txBody>
          <a:bodyPr vert="vert270" wrap="square" rtlCol="0">
            <a:spAutoFit/>
          </a:bodyPr>
          <a:lstStyle/>
          <a:p>
            <a:r>
              <a:rPr lang="en-US" sz="1050" dirty="0"/>
              <a:t>1989</a:t>
            </a:r>
          </a:p>
        </p:txBody>
      </p:sp>
      <p:sp>
        <p:nvSpPr>
          <p:cNvPr id="105" name="TextBox 104"/>
          <p:cNvSpPr txBox="1"/>
          <p:nvPr/>
        </p:nvSpPr>
        <p:spPr>
          <a:xfrm>
            <a:off x="2680726" y="6161220"/>
            <a:ext cx="346249" cy="369332"/>
          </a:xfrm>
          <a:prstGeom prst="rect">
            <a:avLst/>
          </a:prstGeom>
          <a:noFill/>
        </p:spPr>
        <p:txBody>
          <a:bodyPr vert="vert270" wrap="square" rtlCol="0">
            <a:spAutoFit/>
          </a:bodyPr>
          <a:lstStyle/>
          <a:p>
            <a:r>
              <a:rPr lang="en-US" sz="1050" dirty="0"/>
              <a:t>1982</a:t>
            </a:r>
          </a:p>
        </p:txBody>
      </p:sp>
      <p:cxnSp>
        <p:nvCxnSpPr>
          <p:cNvPr id="107" name="Straight Connector 106"/>
          <p:cNvCxnSpPr/>
          <p:nvPr/>
        </p:nvCxnSpPr>
        <p:spPr>
          <a:xfrm>
            <a:off x="359146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374325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389504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343967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404683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419862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450220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465399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480578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435041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495757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510936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541294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556473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571652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5261155" y="5857640"/>
            <a:ext cx="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131" name="TextBox 130"/>
          <p:cNvSpPr txBox="1"/>
          <p:nvPr/>
        </p:nvSpPr>
        <p:spPr>
          <a:xfrm>
            <a:off x="4198626" y="6161220"/>
            <a:ext cx="346249" cy="393200"/>
          </a:xfrm>
          <a:prstGeom prst="rect">
            <a:avLst/>
          </a:prstGeom>
          <a:noFill/>
        </p:spPr>
        <p:txBody>
          <a:bodyPr vert="vert270" wrap="square" rtlCol="0">
            <a:spAutoFit/>
          </a:bodyPr>
          <a:lstStyle/>
          <a:p>
            <a:r>
              <a:rPr lang="en-US" sz="1050" dirty="0"/>
              <a:t>1992</a:t>
            </a:r>
          </a:p>
        </p:txBody>
      </p:sp>
      <p:sp>
        <p:nvSpPr>
          <p:cNvPr id="133" name="Right Brace 132"/>
          <p:cNvSpPr/>
          <p:nvPr/>
        </p:nvSpPr>
        <p:spPr>
          <a:xfrm rot="16200000">
            <a:off x="3970940" y="1607519"/>
            <a:ext cx="227686" cy="2504535"/>
          </a:xfrm>
          <a:prstGeom prst="rightBrace">
            <a:avLst/>
          </a:prstGeom>
          <a:solidFill>
            <a:schemeClr val="accent1">
              <a:lumMod val="20000"/>
              <a:lumOff val="80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34" name="TextBox 133"/>
          <p:cNvSpPr txBox="1"/>
          <p:nvPr/>
        </p:nvSpPr>
        <p:spPr>
          <a:xfrm>
            <a:off x="4805786" y="6161220"/>
            <a:ext cx="346249" cy="393200"/>
          </a:xfrm>
          <a:prstGeom prst="rect">
            <a:avLst/>
          </a:prstGeom>
          <a:noFill/>
        </p:spPr>
        <p:txBody>
          <a:bodyPr vert="vert270" wrap="square" rtlCol="0">
            <a:spAutoFit/>
          </a:bodyPr>
          <a:lstStyle/>
          <a:p>
            <a:r>
              <a:rPr lang="en-US" sz="1050" dirty="0"/>
              <a:t>1996</a:t>
            </a:r>
          </a:p>
        </p:txBody>
      </p:sp>
      <p:sp>
        <p:nvSpPr>
          <p:cNvPr id="135" name="TextBox 134"/>
          <p:cNvSpPr txBox="1"/>
          <p:nvPr/>
        </p:nvSpPr>
        <p:spPr>
          <a:xfrm>
            <a:off x="5109366" y="6161220"/>
            <a:ext cx="346249" cy="393200"/>
          </a:xfrm>
          <a:prstGeom prst="rect">
            <a:avLst/>
          </a:prstGeom>
          <a:noFill/>
        </p:spPr>
        <p:txBody>
          <a:bodyPr vert="vert270" wrap="square" rtlCol="0">
            <a:spAutoFit/>
          </a:bodyPr>
          <a:lstStyle/>
          <a:p>
            <a:r>
              <a:rPr lang="en-US" sz="1050" dirty="0"/>
              <a:t>1998</a:t>
            </a:r>
          </a:p>
        </p:txBody>
      </p:sp>
      <p:sp>
        <p:nvSpPr>
          <p:cNvPr id="136" name="TextBox 135"/>
          <p:cNvSpPr txBox="1"/>
          <p:nvPr/>
        </p:nvSpPr>
        <p:spPr>
          <a:xfrm>
            <a:off x="4957576" y="6161220"/>
            <a:ext cx="346249" cy="393200"/>
          </a:xfrm>
          <a:prstGeom prst="rect">
            <a:avLst/>
          </a:prstGeom>
          <a:noFill/>
        </p:spPr>
        <p:txBody>
          <a:bodyPr vert="vert270" wrap="square" rtlCol="0">
            <a:spAutoFit/>
          </a:bodyPr>
          <a:lstStyle/>
          <a:p>
            <a:r>
              <a:rPr lang="en-US" sz="1050" dirty="0"/>
              <a:t>1997</a:t>
            </a:r>
          </a:p>
        </p:txBody>
      </p:sp>
      <p:sp>
        <p:nvSpPr>
          <p:cNvPr id="137" name="TextBox 136"/>
          <p:cNvSpPr txBox="1"/>
          <p:nvPr/>
        </p:nvSpPr>
        <p:spPr>
          <a:xfrm>
            <a:off x="2528935" y="2442365"/>
            <a:ext cx="2504534" cy="338554"/>
          </a:xfrm>
          <a:prstGeom prst="rect">
            <a:avLst/>
          </a:prstGeom>
          <a:noFill/>
        </p:spPr>
        <p:txBody>
          <a:bodyPr wrap="square" rtlCol="0">
            <a:spAutoFit/>
          </a:bodyPr>
          <a:lstStyle/>
          <a:p>
            <a:r>
              <a:rPr lang="en-US" sz="1600" dirty="0"/>
              <a:t>      </a:t>
            </a:r>
            <a:r>
              <a:rPr lang="en-US" sz="1400" cap="small" dirty="0">
                <a:solidFill>
                  <a:srgbClr val="0070C0"/>
                </a:solidFill>
              </a:rPr>
              <a:t>conscience in advantage</a:t>
            </a:r>
          </a:p>
        </p:txBody>
      </p:sp>
      <p:sp>
        <p:nvSpPr>
          <p:cNvPr id="138" name="Right Brace 137"/>
          <p:cNvSpPr/>
          <p:nvPr/>
        </p:nvSpPr>
        <p:spPr>
          <a:xfrm rot="16200000" flipH="1">
            <a:off x="4540154" y="2556211"/>
            <a:ext cx="227684" cy="1517899"/>
          </a:xfrm>
          <a:prstGeom prst="rightBrace">
            <a:avLst/>
          </a:prstGeom>
          <a:solidFill>
            <a:schemeClr val="accent1">
              <a:lumMod val="20000"/>
              <a:lumOff val="80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40" name="TextBox 139"/>
          <p:cNvSpPr txBox="1"/>
          <p:nvPr/>
        </p:nvSpPr>
        <p:spPr>
          <a:xfrm>
            <a:off x="3591466" y="3429001"/>
            <a:ext cx="2504534" cy="307777"/>
          </a:xfrm>
          <a:prstGeom prst="rect">
            <a:avLst/>
          </a:prstGeom>
          <a:noFill/>
        </p:spPr>
        <p:txBody>
          <a:bodyPr wrap="square" rtlCol="0">
            <a:spAutoFit/>
          </a:bodyPr>
          <a:lstStyle/>
          <a:p>
            <a:r>
              <a:rPr lang="en-US" sz="1400" dirty="0">
                <a:solidFill>
                  <a:srgbClr val="0070C0"/>
                </a:solidFill>
              </a:rPr>
              <a:t>      </a:t>
            </a:r>
            <a:r>
              <a:rPr lang="en-US" sz="1400" cap="small" dirty="0">
                <a:solidFill>
                  <a:srgbClr val="0070C0"/>
                </a:solidFill>
              </a:rPr>
              <a:t>conscience in adversity</a:t>
            </a:r>
          </a:p>
        </p:txBody>
      </p:sp>
      <p:sp>
        <p:nvSpPr>
          <p:cNvPr id="176" name="TextBox 175"/>
          <p:cNvSpPr txBox="1"/>
          <p:nvPr/>
        </p:nvSpPr>
        <p:spPr>
          <a:xfrm>
            <a:off x="5564736" y="6161220"/>
            <a:ext cx="346249" cy="393200"/>
          </a:xfrm>
          <a:prstGeom prst="rect">
            <a:avLst/>
          </a:prstGeom>
          <a:noFill/>
        </p:spPr>
        <p:txBody>
          <a:bodyPr vert="vert270" wrap="square" rtlCol="0">
            <a:spAutoFit/>
          </a:bodyPr>
          <a:lstStyle/>
          <a:p>
            <a:r>
              <a:rPr lang="en-US" sz="1050" dirty="0"/>
              <a:t>2001</a:t>
            </a:r>
          </a:p>
        </p:txBody>
      </p:sp>
      <p:cxnSp>
        <p:nvCxnSpPr>
          <p:cNvPr id="118" name="Straight Connector 117"/>
          <p:cNvCxnSpPr/>
          <p:nvPr/>
        </p:nvCxnSpPr>
        <p:spPr>
          <a:xfrm>
            <a:off x="5185260" y="3125421"/>
            <a:ext cx="455370" cy="227685"/>
          </a:xfrm>
          <a:prstGeom prst="line">
            <a:avLst/>
          </a:prstGeom>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2832516" y="3884370"/>
            <a:ext cx="1442005" cy="738664"/>
          </a:xfrm>
          <a:prstGeom prst="rect">
            <a:avLst/>
          </a:prstGeom>
          <a:noFill/>
        </p:spPr>
        <p:txBody>
          <a:bodyPr wrap="square" rtlCol="0">
            <a:spAutoFit/>
          </a:bodyPr>
          <a:lstStyle/>
          <a:p>
            <a:r>
              <a:rPr lang="en-US" sz="1050" cap="small" dirty="0">
                <a:solidFill>
                  <a:srgbClr val="0070C0"/>
                </a:solidFill>
              </a:rPr>
              <a:t>collaboration with biopsychosocial sequelae of maltreatment </a:t>
            </a:r>
          </a:p>
        </p:txBody>
      </p:sp>
      <p:cxnSp>
        <p:nvCxnSpPr>
          <p:cNvPr id="67" name="Straight Connector 66"/>
          <p:cNvCxnSpPr/>
          <p:nvPr/>
        </p:nvCxnSpPr>
        <p:spPr>
          <a:xfrm flipV="1">
            <a:off x="3287886" y="3429000"/>
            <a:ext cx="683055" cy="455370"/>
          </a:xfrm>
          <a:prstGeom prst="line">
            <a:avLst/>
          </a:prstGeom>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5488841" y="3277210"/>
            <a:ext cx="986635" cy="707886"/>
          </a:xfrm>
          <a:prstGeom prst="rect">
            <a:avLst/>
          </a:prstGeom>
          <a:noFill/>
        </p:spPr>
        <p:txBody>
          <a:bodyPr wrap="square" rtlCol="0">
            <a:spAutoFit/>
          </a:bodyPr>
          <a:lstStyle/>
          <a:p>
            <a:r>
              <a:rPr lang="en-US" sz="1000" cap="small" dirty="0">
                <a:solidFill>
                  <a:srgbClr val="0070C0"/>
                </a:solidFill>
              </a:rPr>
              <a:t>international collaboration </a:t>
            </a:r>
            <a:r>
              <a:rPr lang="en-US" sz="1000" b="1" cap="small" dirty="0">
                <a:solidFill>
                  <a:srgbClr val="0070C0"/>
                </a:solidFill>
              </a:rPr>
              <a:t>conscience in catastrophe</a:t>
            </a:r>
          </a:p>
        </p:txBody>
      </p:sp>
      <p:sp>
        <p:nvSpPr>
          <p:cNvPr id="63" name="TextBox 62"/>
          <p:cNvSpPr txBox="1"/>
          <p:nvPr/>
        </p:nvSpPr>
        <p:spPr>
          <a:xfrm rot="16200000">
            <a:off x="1360900" y="2744777"/>
            <a:ext cx="1308516" cy="400110"/>
          </a:xfrm>
          <a:prstGeom prst="rect">
            <a:avLst/>
          </a:prstGeom>
          <a:noFill/>
        </p:spPr>
        <p:txBody>
          <a:bodyPr wrap="square" rtlCol="0">
            <a:spAutoFit/>
          </a:bodyPr>
          <a:lstStyle/>
          <a:p>
            <a:r>
              <a:rPr lang="en-US" sz="2000" b="1" cap="small" dirty="0">
                <a:solidFill>
                  <a:srgbClr val="0070C0"/>
                </a:solidFill>
              </a:rPr>
              <a:t>research</a:t>
            </a:r>
          </a:p>
        </p:txBody>
      </p:sp>
      <p:sp>
        <p:nvSpPr>
          <p:cNvPr id="42" name="TextBox 41"/>
          <p:cNvSpPr txBox="1"/>
          <p:nvPr/>
        </p:nvSpPr>
        <p:spPr>
          <a:xfrm>
            <a:off x="0" y="10582"/>
            <a:ext cx="4022435" cy="584775"/>
          </a:xfrm>
          <a:prstGeom prst="rect">
            <a:avLst/>
          </a:prstGeom>
          <a:noFill/>
        </p:spPr>
        <p:txBody>
          <a:bodyPr wrap="square" rtlCol="0">
            <a:spAutoFit/>
          </a:bodyPr>
          <a:lstStyle/>
          <a:p>
            <a:r>
              <a:rPr lang="en-US" sz="1600" b="1" cap="small" dirty="0">
                <a:solidFill>
                  <a:srgbClr val="FF0000"/>
                </a:solidFill>
              </a:rPr>
              <a:t>indiana university conscience project</a:t>
            </a:r>
          </a:p>
          <a:p>
            <a:r>
              <a:rPr lang="en-US" sz="1600" cap="small" dirty="0">
                <a:solidFill>
                  <a:schemeClr val="tx1">
                    <a:lumMod val="95000"/>
                    <a:lumOff val="5000"/>
                  </a:schemeClr>
                </a:solidFill>
              </a:rPr>
              <a:t>a brief history  </a:t>
            </a:r>
          </a:p>
        </p:txBody>
      </p:sp>
      <p:sp>
        <p:nvSpPr>
          <p:cNvPr id="44" name="TextBox 43"/>
          <p:cNvSpPr txBox="1"/>
          <p:nvPr/>
        </p:nvSpPr>
        <p:spPr>
          <a:xfrm>
            <a:off x="2377146" y="6161220"/>
            <a:ext cx="346249" cy="369332"/>
          </a:xfrm>
          <a:prstGeom prst="rect">
            <a:avLst/>
          </a:prstGeom>
          <a:noFill/>
        </p:spPr>
        <p:txBody>
          <a:bodyPr vert="vert270" wrap="square" rtlCol="0">
            <a:spAutoFit/>
          </a:bodyPr>
          <a:lstStyle/>
          <a:p>
            <a:r>
              <a:rPr lang="en-US" sz="1050" dirty="0"/>
              <a:t>1980</a:t>
            </a:r>
          </a:p>
        </p:txBody>
      </p:sp>
      <p:sp>
        <p:nvSpPr>
          <p:cNvPr id="45" name="Slide Number Placeholder 44"/>
          <p:cNvSpPr>
            <a:spLocks noGrp="1"/>
          </p:cNvSpPr>
          <p:nvPr>
            <p:ph type="sldNum" sz="quarter" idx="12"/>
          </p:nvPr>
        </p:nvSpPr>
        <p:spPr/>
        <p:txBody>
          <a:bodyPr/>
          <a:lstStyle/>
          <a:p>
            <a:fld id="{ABED34BF-76D1-4EB5-9AAA-DD28CA1A0973}" type="slidenum">
              <a:rPr lang="en-US" smtClean="0"/>
              <a:pPr/>
              <a:t>76</a:t>
            </a:fld>
            <a:endParaRPr lang="en-US"/>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24" name="Picture 4">
            <a:extLst>
              <a:ext uri="{FF2B5EF4-FFF2-40B4-BE49-F238E27FC236}">
                <a16:creationId xmlns:a16="http://schemas.microsoft.com/office/drawing/2014/main" id="{CA518A26-0616-4E2B-9131-CF3D134D72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2467" y="978873"/>
            <a:ext cx="3519488" cy="4114800"/>
          </a:xfrm>
          <a:prstGeom prst="rect">
            <a:avLst/>
          </a:prstGeom>
          <a:noFill/>
          <a:extLst>
            <a:ext uri="{909E8E84-426E-40DD-AFC4-6F175D3DCCD1}">
              <a14:hiddenFill xmlns:a14="http://schemas.microsoft.com/office/drawing/2010/main">
                <a:solidFill>
                  <a:srgbClr val="FFFFFF"/>
                </a:solidFill>
              </a14:hiddenFill>
            </a:ext>
          </a:extLst>
        </p:spPr>
      </p:pic>
      <p:sp>
        <p:nvSpPr>
          <p:cNvPr id="235525" name="Text Box 5">
            <a:extLst>
              <a:ext uri="{FF2B5EF4-FFF2-40B4-BE49-F238E27FC236}">
                <a16:creationId xmlns:a16="http://schemas.microsoft.com/office/drawing/2014/main" id="{1DFD4895-79F6-4D34-A991-6EAE64645892}"/>
              </a:ext>
            </a:extLst>
          </p:cNvPr>
          <p:cNvSpPr txBox="1">
            <a:spLocks noChangeArrowheads="1"/>
          </p:cNvSpPr>
          <p:nvPr/>
        </p:nvSpPr>
        <p:spPr bwMode="auto">
          <a:xfrm>
            <a:off x="5365630" y="5661878"/>
            <a:ext cx="23004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a:t>Spitak, Armenia</a:t>
            </a:r>
          </a:p>
        </p:txBody>
      </p:sp>
      <p:pic>
        <p:nvPicPr>
          <p:cNvPr id="235527" name="Picture 7">
            <a:extLst>
              <a:ext uri="{FF2B5EF4-FFF2-40B4-BE49-F238E27FC236}">
                <a16:creationId xmlns:a16="http://schemas.microsoft.com/office/drawing/2014/main" id="{178FFEC2-35FE-4DD8-AF77-7A354375B5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297" y="978873"/>
            <a:ext cx="4939182" cy="295519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2">
            <a:extLst>
              <a:ext uri="{FF2B5EF4-FFF2-40B4-BE49-F238E27FC236}">
                <a16:creationId xmlns:a16="http://schemas.microsoft.com/office/drawing/2014/main" id="{E86AC471-7655-48ED-BF2D-DB40A904B567}"/>
              </a:ext>
            </a:extLst>
          </p:cNvPr>
          <p:cNvSpPr txBox="1">
            <a:spLocks noChangeArrowheads="1"/>
          </p:cNvSpPr>
          <p:nvPr/>
        </p:nvSpPr>
        <p:spPr>
          <a:xfrm>
            <a:off x="0" y="-1542"/>
            <a:ext cx="3485072" cy="442823"/>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conscience in catastrophe</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971C1B6-3291-45BB-BD36-CD69FBA2B936}"/>
              </a:ext>
            </a:extLst>
          </p:cNvPr>
          <p:cNvSpPr>
            <a:spLocks noGrp="1"/>
          </p:cNvSpPr>
          <p:nvPr>
            <p:ph type="sldNum" sz="quarter" idx="12"/>
          </p:nvPr>
        </p:nvSpPr>
        <p:spPr/>
        <p:txBody>
          <a:bodyPr/>
          <a:lstStyle/>
          <a:p>
            <a:fld id="{ABED34BF-76D1-4EB5-9AAA-DD28CA1A0973}" type="slidenum">
              <a:rPr lang="en-US" smtClean="0"/>
              <a:pPr/>
              <a:t>78</a:t>
            </a:fld>
            <a:endParaRPr lang="en-US"/>
          </a:p>
        </p:txBody>
      </p:sp>
      <p:sp>
        <p:nvSpPr>
          <p:cNvPr id="7" name="Rectangle 6">
            <a:extLst>
              <a:ext uri="{FF2B5EF4-FFF2-40B4-BE49-F238E27FC236}">
                <a16:creationId xmlns:a16="http://schemas.microsoft.com/office/drawing/2014/main" id="{EA51EE11-2BAD-4954-88DC-ECC24A57691A}"/>
              </a:ext>
            </a:extLst>
          </p:cNvPr>
          <p:cNvSpPr/>
          <p:nvPr/>
        </p:nvSpPr>
        <p:spPr>
          <a:xfrm>
            <a:off x="9603525" y="5481703"/>
            <a:ext cx="2376272" cy="369332"/>
          </a:xfrm>
          <a:prstGeom prst="rect">
            <a:avLst/>
          </a:prstGeom>
        </p:spPr>
        <p:txBody>
          <a:bodyPr wrap="square">
            <a:spAutoFit/>
          </a:bodyPr>
          <a:lstStyle/>
          <a:p>
            <a:r>
              <a:rPr lang="en-US" dirty="0"/>
              <a:t>Goenjian et al. 1999</a:t>
            </a:r>
          </a:p>
        </p:txBody>
      </p:sp>
      <p:sp>
        <p:nvSpPr>
          <p:cNvPr id="11" name="Rectangle 4">
            <a:extLst>
              <a:ext uri="{FF2B5EF4-FFF2-40B4-BE49-F238E27FC236}">
                <a16:creationId xmlns:a16="http://schemas.microsoft.com/office/drawing/2014/main" id="{C3D94E36-288F-427A-9413-8249FE474A25}"/>
              </a:ext>
            </a:extLst>
          </p:cNvPr>
          <p:cNvSpPr txBox="1">
            <a:spLocks noChangeArrowheads="1"/>
          </p:cNvSpPr>
          <p:nvPr/>
        </p:nvSpPr>
        <p:spPr>
          <a:xfrm>
            <a:off x="968721" y="946596"/>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cap="small" dirty="0"/>
              <a:t>subjects: youth victims of natural catastrophe </a:t>
            </a:r>
          </a:p>
          <a:p>
            <a:pPr lvl="1"/>
            <a:r>
              <a:rPr lang="en-US" sz="2000" cap="small" dirty="0"/>
              <a:t>study of survivors of </a:t>
            </a:r>
            <a:r>
              <a:rPr lang="en-US" sz="1600" cap="small" dirty="0"/>
              <a:t>1988</a:t>
            </a:r>
            <a:r>
              <a:rPr lang="en-US" sz="2000" cap="small" dirty="0"/>
              <a:t> earthquake in armenia </a:t>
            </a:r>
          </a:p>
          <a:p>
            <a:pPr lvl="1"/>
            <a:r>
              <a:rPr lang="en-US" sz="2000" cap="small" dirty="0"/>
              <a:t>comparison of youth in spitak (epicenter) and yerevan (remote) </a:t>
            </a:r>
          </a:p>
          <a:p>
            <a:pPr marL="0" indent="0">
              <a:buNone/>
            </a:pPr>
            <a:r>
              <a:rPr lang="en-US" sz="2000" cap="small" dirty="0"/>
              <a:t>measures: stilwell structured conscience interview </a:t>
            </a:r>
            <a:r>
              <a:rPr lang="en-US" sz="1600" cap="small" dirty="0"/>
              <a:t>(SSCI)</a:t>
            </a:r>
            <a:r>
              <a:rPr lang="en-US" sz="2000" cap="small" dirty="0"/>
              <a:t>translated into armenian </a:t>
            </a:r>
          </a:p>
          <a:p>
            <a:pPr marL="0" indent="0">
              <a:buNone/>
            </a:pPr>
            <a:r>
              <a:rPr lang="en-US" sz="2000" cap="small" dirty="0"/>
              <a:t>outcomes:</a:t>
            </a:r>
          </a:p>
          <a:p>
            <a:pPr marL="457200" lvl="1" indent="0">
              <a:buNone/>
            </a:pPr>
            <a:r>
              <a:rPr lang="en-US" sz="2000" dirty="0"/>
              <a:t> </a:t>
            </a:r>
            <a:r>
              <a:rPr lang="en-US" sz="2000" b="1" cap="small" dirty="0"/>
              <a:t>adolescents in spitak showed:</a:t>
            </a:r>
          </a:p>
          <a:p>
            <a:pPr lvl="2"/>
            <a:r>
              <a:rPr lang="en-US" b="1" cap="small" dirty="0"/>
              <a:t>advanced development of conceptualization of conscience </a:t>
            </a:r>
          </a:p>
          <a:p>
            <a:pPr lvl="2"/>
            <a:r>
              <a:rPr lang="en-US" b="1" cap="small" dirty="0"/>
              <a:t>many had marked psychopathological interference </a:t>
            </a:r>
            <a:endParaRPr lang="en-US" cap="small" dirty="0"/>
          </a:p>
          <a:p>
            <a:pPr lvl="2">
              <a:buFont typeface="Arial" panose="020B0604020202020204" pitchFamily="34" charset="0"/>
              <a:buNone/>
            </a:pPr>
            <a:endParaRPr lang="en-US" dirty="0"/>
          </a:p>
        </p:txBody>
      </p:sp>
      <p:sp>
        <p:nvSpPr>
          <p:cNvPr id="10" name="Rectangle 2">
            <a:extLst>
              <a:ext uri="{FF2B5EF4-FFF2-40B4-BE49-F238E27FC236}">
                <a16:creationId xmlns:a16="http://schemas.microsoft.com/office/drawing/2014/main" id="{C269A911-32BF-4530-8655-95DD5A5684B3}"/>
              </a:ext>
            </a:extLst>
          </p:cNvPr>
          <p:cNvSpPr txBox="1">
            <a:spLocks noChangeArrowheads="1"/>
          </p:cNvSpPr>
          <p:nvPr/>
        </p:nvSpPr>
        <p:spPr>
          <a:xfrm>
            <a:off x="0" y="-1542"/>
            <a:ext cx="3485072" cy="442823"/>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conscience in catastrophe</a:t>
            </a:r>
          </a:p>
        </p:txBody>
      </p:sp>
    </p:spTree>
    <p:extLst>
      <p:ext uri="{BB962C8B-B14F-4D97-AF65-F5344CB8AC3E}">
        <p14:creationId xmlns:p14="http://schemas.microsoft.com/office/powerpoint/2010/main" val="235844054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alpha val="44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cxnSp>
        <p:nvCxnSpPr>
          <p:cNvPr id="5" name="Straight Arrow Connector 4"/>
          <p:cNvCxnSpPr>
            <a:cxnSpLocks/>
          </p:cNvCxnSpPr>
          <p:nvPr/>
        </p:nvCxnSpPr>
        <p:spPr>
          <a:xfrm>
            <a:off x="2895601" y="3134570"/>
            <a:ext cx="2779499"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68072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83251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98430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52893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313609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3287885" y="5857640"/>
            <a:ext cx="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3136096" y="6161220"/>
            <a:ext cx="346249" cy="393810"/>
          </a:xfrm>
          <a:prstGeom prst="rect">
            <a:avLst/>
          </a:prstGeom>
          <a:noFill/>
        </p:spPr>
        <p:txBody>
          <a:bodyPr vert="vert270" wrap="square" rtlCol="0">
            <a:spAutoFit/>
          </a:bodyPr>
          <a:lstStyle/>
          <a:p>
            <a:r>
              <a:rPr lang="en-US" sz="1050" dirty="0">
                <a:solidFill>
                  <a:prstClr val="black"/>
                </a:solidFill>
                <a:latin typeface="Calibri"/>
              </a:rPr>
              <a:t>1985</a:t>
            </a:r>
          </a:p>
        </p:txBody>
      </p:sp>
      <p:sp>
        <p:nvSpPr>
          <p:cNvPr id="95" name="TextBox 94"/>
          <p:cNvSpPr txBox="1"/>
          <p:nvPr/>
        </p:nvSpPr>
        <p:spPr>
          <a:xfrm>
            <a:off x="3743256" y="6161220"/>
            <a:ext cx="346249" cy="393200"/>
          </a:xfrm>
          <a:prstGeom prst="rect">
            <a:avLst/>
          </a:prstGeom>
          <a:noFill/>
        </p:spPr>
        <p:txBody>
          <a:bodyPr vert="vert270" wrap="square" rtlCol="0">
            <a:spAutoFit/>
          </a:bodyPr>
          <a:lstStyle/>
          <a:p>
            <a:r>
              <a:rPr lang="en-US" sz="1050" dirty="0">
                <a:solidFill>
                  <a:prstClr val="black"/>
                </a:solidFill>
                <a:latin typeface="Calibri"/>
              </a:rPr>
              <a:t>1989</a:t>
            </a:r>
          </a:p>
        </p:txBody>
      </p:sp>
      <p:sp>
        <p:nvSpPr>
          <p:cNvPr id="104" name="TextBox 103"/>
          <p:cNvSpPr txBox="1"/>
          <p:nvPr/>
        </p:nvSpPr>
        <p:spPr>
          <a:xfrm rot="16200000">
            <a:off x="1550637" y="2965293"/>
            <a:ext cx="929040" cy="338554"/>
          </a:xfrm>
          <a:prstGeom prst="rect">
            <a:avLst/>
          </a:prstGeom>
          <a:noFill/>
        </p:spPr>
        <p:txBody>
          <a:bodyPr wrap="square" rtlCol="0">
            <a:spAutoFit/>
          </a:bodyPr>
          <a:lstStyle/>
          <a:p>
            <a:r>
              <a:rPr lang="en-US" sz="1600" b="1" cap="small" dirty="0">
                <a:solidFill>
                  <a:srgbClr val="0070C0"/>
                </a:solidFill>
                <a:latin typeface="Calibri"/>
              </a:rPr>
              <a:t>research</a:t>
            </a:r>
          </a:p>
        </p:txBody>
      </p:sp>
      <p:sp>
        <p:nvSpPr>
          <p:cNvPr id="105" name="TextBox 104"/>
          <p:cNvSpPr txBox="1"/>
          <p:nvPr/>
        </p:nvSpPr>
        <p:spPr>
          <a:xfrm>
            <a:off x="2680726" y="6161220"/>
            <a:ext cx="346249" cy="369332"/>
          </a:xfrm>
          <a:prstGeom prst="rect">
            <a:avLst/>
          </a:prstGeom>
          <a:noFill/>
        </p:spPr>
        <p:txBody>
          <a:bodyPr vert="vert270" wrap="square" rtlCol="0">
            <a:spAutoFit/>
          </a:bodyPr>
          <a:lstStyle/>
          <a:p>
            <a:r>
              <a:rPr lang="en-US" sz="1050" dirty="0">
                <a:solidFill>
                  <a:prstClr val="black"/>
                </a:solidFill>
                <a:latin typeface="Calibri"/>
              </a:rPr>
              <a:t>1982</a:t>
            </a:r>
          </a:p>
        </p:txBody>
      </p:sp>
      <p:cxnSp>
        <p:nvCxnSpPr>
          <p:cNvPr id="107" name="Straight Connector 106"/>
          <p:cNvCxnSpPr/>
          <p:nvPr/>
        </p:nvCxnSpPr>
        <p:spPr>
          <a:xfrm>
            <a:off x="359146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374325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389504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343967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404683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419862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450220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465399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480578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435041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495757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510936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541294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556473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571652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526115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586831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6020105" y="5857640"/>
            <a:ext cx="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131" name="TextBox 130"/>
          <p:cNvSpPr txBox="1"/>
          <p:nvPr/>
        </p:nvSpPr>
        <p:spPr>
          <a:xfrm>
            <a:off x="4198626" y="6161220"/>
            <a:ext cx="346249" cy="393200"/>
          </a:xfrm>
          <a:prstGeom prst="rect">
            <a:avLst/>
          </a:prstGeom>
          <a:noFill/>
        </p:spPr>
        <p:txBody>
          <a:bodyPr vert="vert270" wrap="square" rtlCol="0">
            <a:spAutoFit/>
          </a:bodyPr>
          <a:lstStyle/>
          <a:p>
            <a:r>
              <a:rPr lang="en-US" sz="1050" dirty="0">
                <a:solidFill>
                  <a:prstClr val="black"/>
                </a:solidFill>
                <a:latin typeface="Calibri"/>
              </a:rPr>
              <a:t>1992</a:t>
            </a:r>
          </a:p>
        </p:txBody>
      </p:sp>
      <p:sp>
        <p:nvSpPr>
          <p:cNvPr id="134" name="TextBox 133"/>
          <p:cNvSpPr txBox="1"/>
          <p:nvPr/>
        </p:nvSpPr>
        <p:spPr>
          <a:xfrm>
            <a:off x="4805786" y="6161220"/>
            <a:ext cx="346249" cy="393200"/>
          </a:xfrm>
          <a:prstGeom prst="rect">
            <a:avLst/>
          </a:prstGeom>
          <a:noFill/>
        </p:spPr>
        <p:txBody>
          <a:bodyPr vert="vert270" wrap="square" rtlCol="0">
            <a:spAutoFit/>
          </a:bodyPr>
          <a:lstStyle/>
          <a:p>
            <a:r>
              <a:rPr lang="en-US" sz="1050" dirty="0">
                <a:solidFill>
                  <a:prstClr val="black"/>
                </a:solidFill>
                <a:latin typeface="Calibri"/>
              </a:rPr>
              <a:t>1996</a:t>
            </a:r>
          </a:p>
        </p:txBody>
      </p:sp>
      <p:sp>
        <p:nvSpPr>
          <p:cNvPr id="135" name="TextBox 134"/>
          <p:cNvSpPr txBox="1"/>
          <p:nvPr/>
        </p:nvSpPr>
        <p:spPr>
          <a:xfrm>
            <a:off x="5109366" y="6161220"/>
            <a:ext cx="346249" cy="393200"/>
          </a:xfrm>
          <a:prstGeom prst="rect">
            <a:avLst/>
          </a:prstGeom>
          <a:noFill/>
        </p:spPr>
        <p:txBody>
          <a:bodyPr vert="vert270" wrap="square" rtlCol="0">
            <a:spAutoFit/>
          </a:bodyPr>
          <a:lstStyle/>
          <a:p>
            <a:r>
              <a:rPr lang="en-US" sz="1050" dirty="0">
                <a:solidFill>
                  <a:prstClr val="black"/>
                </a:solidFill>
                <a:latin typeface="Calibri"/>
              </a:rPr>
              <a:t>1998</a:t>
            </a:r>
          </a:p>
        </p:txBody>
      </p:sp>
      <p:sp>
        <p:nvSpPr>
          <p:cNvPr id="136" name="TextBox 135"/>
          <p:cNvSpPr txBox="1"/>
          <p:nvPr/>
        </p:nvSpPr>
        <p:spPr>
          <a:xfrm>
            <a:off x="4957576" y="6161220"/>
            <a:ext cx="346249" cy="393200"/>
          </a:xfrm>
          <a:prstGeom prst="rect">
            <a:avLst/>
          </a:prstGeom>
          <a:noFill/>
        </p:spPr>
        <p:txBody>
          <a:bodyPr vert="vert270" wrap="square" rtlCol="0">
            <a:spAutoFit/>
          </a:bodyPr>
          <a:lstStyle/>
          <a:p>
            <a:r>
              <a:rPr lang="en-US" sz="1050" dirty="0">
                <a:solidFill>
                  <a:prstClr val="black"/>
                </a:solidFill>
                <a:latin typeface="Calibri"/>
              </a:rPr>
              <a:t>1997</a:t>
            </a:r>
          </a:p>
        </p:txBody>
      </p:sp>
      <p:cxnSp>
        <p:nvCxnSpPr>
          <p:cNvPr id="172" name="Straight Arrow Connector 171"/>
          <p:cNvCxnSpPr/>
          <p:nvPr/>
        </p:nvCxnSpPr>
        <p:spPr>
          <a:xfrm>
            <a:off x="5303824" y="3125420"/>
            <a:ext cx="0" cy="1517900"/>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76" name="TextBox 175"/>
          <p:cNvSpPr txBox="1"/>
          <p:nvPr/>
        </p:nvSpPr>
        <p:spPr>
          <a:xfrm>
            <a:off x="5564736" y="6161220"/>
            <a:ext cx="346249" cy="393200"/>
          </a:xfrm>
          <a:prstGeom prst="rect">
            <a:avLst/>
          </a:prstGeom>
          <a:noFill/>
        </p:spPr>
        <p:txBody>
          <a:bodyPr vert="vert270" wrap="square" rtlCol="0">
            <a:spAutoFit/>
          </a:bodyPr>
          <a:lstStyle/>
          <a:p>
            <a:r>
              <a:rPr lang="en-US" sz="1050" dirty="0">
                <a:solidFill>
                  <a:prstClr val="black"/>
                </a:solidFill>
                <a:latin typeface="Calibri"/>
              </a:rPr>
              <a:t>2001</a:t>
            </a:r>
          </a:p>
        </p:txBody>
      </p:sp>
      <p:cxnSp>
        <p:nvCxnSpPr>
          <p:cNvPr id="179" name="Straight Connector 178"/>
          <p:cNvCxnSpPr/>
          <p:nvPr/>
        </p:nvCxnSpPr>
        <p:spPr>
          <a:xfrm>
            <a:off x="632368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a:off x="647547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a:off x="662726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a:off x="617189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a:off x="677905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a:off x="693084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a:off x="723442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a:off x="738621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a:off x="753800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708263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a:off x="768979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a:off x="784158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p:nvCxnSpPr>
        <p:spPr>
          <a:xfrm>
            <a:off x="814516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a:xfrm>
            <a:off x="829695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a:off x="844874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a:off x="799337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a:off x="860053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a:off x="875232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a:off x="905590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a:off x="920769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a:off x="935948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a:off x="8904115" y="5857640"/>
            <a:ext cx="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203" name="TextBox 202"/>
          <p:cNvSpPr txBox="1"/>
          <p:nvPr/>
        </p:nvSpPr>
        <p:spPr>
          <a:xfrm>
            <a:off x="7538006" y="6161220"/>
            <a:ext cx="346249" cy="393810"/>
          </a:xfrm>
          <a:prstGeom prst="rect">
            <a:avLst/>
          </a:prstGeom>
          <a:noFill/>
        </p:spPr>
        <p:txBody>
          <a:bodyPr vert="vert270" wrap="square" rtlCol="0">
            <a:spAutoFit/>
          </a:bodyPr>
          <a:lstStyle/>
          <a:p>
            <a:r>
              <a:rPr lang="en-US" sz="1050" dirty="0">
                <a:solidFill>
                  <a:prstClr val="black"/>
                </a:solidFill>
                <a:latin typeface="Calibri"/>
              </a:rPr>
              <a:t>2014</a:t>
            </a:r>
          </a:p>
        </p:txBody>
      </p:sp>
      <p:sp>
        <p:nvSpPr>
          <p:cNvPr id="204" name="TextBox 203"/>
          <p:cNvSpPr txBox="1"/>
          <p:nvPr/>
        </p:nvSpPr>
        <p:spPr>
          <a:xfrm>
            <a:off x="7386216" y="6161220"/>
            <a:ext cx="346249" cy="393810"/>
          </a:xfrm>
          <a:prstGeom prst="rect">
            <a:avLst/>
          </a:prstGeom>
          <a:noFill/>
        </p:spPr>
        <p:txBody>
          <a:bodyPr vert="vert270" wrap="square" rtlCol="0">
            <a:spAutoFit/>
          </a:bodyPr>
          <a:lstStyle/>
          <a:p>
            <a:r>
              <a:rPr lang="en-US" sz="1050" dirty="0">
                <a:solidFill>
                  <a:prstClr val="black"/>
                </a:solidFill>
                <a:latin typeface="Calibri"/>
              </a:rPr>
              <a:t>2013</a:t>
            </a:r>
          </a:p>
        </p:txBody>
      </p:sp>
      <p:sp>
        <p:nvSpPr>
          <p:cNvPr id="213" name="TextBox 212"/>
          <p:cNvSpPr txBox="1"/>
          <p:nvPr/>
        </p:nvSpPr>
        <p:spPr>
          <a:xfrm>
            <a:off x="5564735" y="5478166"/>
            <a:ext cx="3491172" cy="307777"/>
          </a:xfrm>
          <a:prstGeom prst="rect">
            <a:avLst/>
          </a:prstGeom>
          <a:noFill/>
        </p:spPr>
        <p:txBody>
          <a:bodyPr wrap="square" rtlCol="0">
            <a:spAutoFit/>
          </a:bodyPr>
          <a:lstStyle/>
          <a:p>
            <a:r>
              <a:rPr lang="en-US" sz="1400" b="1" cap="small" dirty="0">
                <a:solidFill>
                  <a:srgbClr val="F79646">
                    <a:lumMod val="75000"/>
                  </a:srgbClr>
                </a:solidFill>
                <a:latin typeface="Calibri"/>
              </a:rPr>
              <a:t>conscience sensitive approaches to treatment </a:t>
            </a:r>
          </a:p>
        </p:txBody>
      </p:sp>
      <p:sp>
        <p:nvSpPr>
          <p:cNvPr id="214" name="TextBox 213"/>
          <p:cNvSpPr txBox="1"/>
          <p:nvPr/>
        </p:nvSpPr>
        <p:spPr>
          <a:xfrm>
            <a:off x="5223207" y="3852157"/>
            <a:ext cx="3491172" cy="307777"/>
          </a:xfrm>
          <a:prstGeom prst="rect">
            <a:avLst/>
          </a:prstGeom>
          <a:noFill/>
        </p:spPr>
        <p:txBody>
          <a:bodyPr wrap="square" rtlCol="0">
            <a:spAutoFit/>
          </a:bodyPr>
          <a:lstStyle/>
          <a:p>
            <a:r>
              <a:rPr lang="en-US" sz="1400" b="1" cap="small" dirty="0">
                <a:solidFill>
                  <a:srgbClr val="F79646">
                    <a:lumMod val="75000"/>
                  </a:srgbClr>
                </a:solidFill>
                <a:latin typeface="Calibri"/>
              </a:rPr>
              <a:t>conscience sensitive approaches to diagnosis  </a:t>
            </a:r>
          </a:p>
        </p:txBody>
      </p:sp>
      <p:sp>
        <p:nvSpPr>
          <p:cNvPr id="231" name="TextBox 230"/>
          <p:cNvSpPr txBox="1"/>
          <p:nvPr/>
        </p:nvSpPr>
        <p:spPr>
          <a:xfrm>
            <a:off x="7082636" y="6161220"/>
            <a:ext cx="346249" cy="393810"/>
          </a:xfrm>
          <a:prstGeom prst="rect">
            <a:avLst/>
          </a:prstGeom>
          <a:noFill/>
        </p:spPr>
        <p:txBody>
          <a:bodyPr vert="vert270" wrap="square" rtlCol="0">
            <a:spAutoFit/>
          </a:bodyPr>
          <a:lstStyle/>
          <a:p>
            <a:r>
              <a:rPr lang="en-US" sz="1050" dirty="0">
                <a:solidFill>
                  <a:prstClr val="black"/>
                </a:solidFill>
                <a:latin typeface="Calibri"/>
              </a:rPr>
              <a:t>2011</a:t>
            </a:r>
          </a:p>
        </p:txBody>
      </p:sp>
      <p:sp>
        <p:nvSpPr>
          <p:cNvPr id="142" name="TextBox 141"/>
          <p:cNvSpPr txBox="1"/>
          <p:nvPr/>
        </p:nvSpPr>
        <p:spPr>
          <a:xfrm>
            <a:off x="6323686" y="6161220"/>
            <a:ext cx="346249" cy="393200"/>
          </a:xfrm>
          <a:prstGeom prst="rect">
            <a:avLst/>
          </a:prstGeom>
          <a:noFill/>
        </p:spPr>
        <p:txBody>
          <a:bodyPr vert="vert270" wrap="square" rtlCol="0">
            <a:spAutoFit/>
          </a:bodyPr>
          <a:lstStyle/>
          <a:p>
            <a:r>
              <a:rPr lang="en-US" sz="1050" dirty="0">
                <a:solidFill>
                  <a:prstClr val="black"/>
                </a:solidFill>
                <a:latin typeface="Calibri"/>
              </a:rPr>
              <a:t>2006</a:t>
            </a:r>
          </a:p>
        </p:txBody>
      </p:sp>
      <p:sp>
        <p:nvSpPr>
          <p:cNvPr id="143" name="TextBox 142"/>
          <p:cNvSpPr txBox="1"/>
          <p:nvPr/>
        </p:nvSpPr>
        <p:spPr>
          <a:xfrm>
            <a:off x="6779056" y="6161220"/>
            <a:ext cx="346249" cy="393200"/>
          </a:xfrm>
          <a:prstGeom prst="rect">
            <a:avLst/>
          </a:prstGeom>
          <a:noFill/>
        </p:spPr>
        <p:txBody>
          <a:bodyPr vert="vert270" wrap="square" rtlCol="0">
            <a:spAutoFit/>
          </a:bodyPr>
          <a:lstStyle/>
          <a:p>
            <a:r>
              <a:rPr lang="en-US" sz="1050" dirty="0">
                <a:solidFill>
                  <a:prstClr val="black"/>
                </a:solidFill>
                <a:latin typeface="Calibri"/>
              </a:rPr>
              <a:t>2009</a:t>
            </a:r>
          </a:p>
        </p:txBody>
      </p:sp>
      <p:sp>
        <p:nvSpPr>
          <p:cNvPr id="151" name="TextBox 150"/>
          <p:cNvSpPr txBox="1"/>
          <p:nvPr/>
        </p:nvSpPr>
        <p:spPr>
          <a:xfrm>
            <a:off x="5282563" y="4314908"/>
            <a:ext cx="720929" cy="253916"/>
          </a:xfrm>
          <a:prstGeom prst="rect">
            <a:avLst/>
          </a:prstGeom>
          <a:solidFill>
            <a:srgbClr val="D7C6C4">
              <a:alpha val="52000"/>
            </a:srgbClr>
          </a:solidFill>
        </p:spPr>
        <p:txBody>
          <a:bodyPr wrap="square" rtlCol="0">
            <a:spAutoFit/>
          </a:bodyPr>
          <a:lstStyle/>
          <a:p>
            <a:r>
              <a:rPr lang="en-US" sz="1050" b="1" cap="small" dirty="0">
                <a:solidFill>
                  <a:srgbClr val="F79646">
                    <a:lumMod val="75000"/>
                  </a:srgbClr>
                </a:solidFill>
                <a:latin typeface="Calibri"/>
              </a:rPr>
              <a:t>PRCH</a:t>
            </a:r>
          </a:p>
        </p:txBody>
      </p:sp>
      <p:cxnSp>
        <p:nvCxnSpPr>
          <p:cNvPr id="162" name="Straight Connector 161"/>
          <p:cNvCxnSpPr>
            <a:cxnSpLocks/>
          </p:cNvCxnSpPr>
          <p:nvPr/>
        </p:nvCxnSpPr>
        <p:spPr>
          <a:xfrm>
            <a:off x="5723496" y="5077163"/>
            <a:ext cx="1928347" cy="15935"/>
          </a:xfrm>
          <a:prstGeom prst="line">
            <a:avLst/>
          </a:prstGeom>
          <a:ln>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69" name="TextBox 168"/>
          <p:cNvSpPr txBox="1"/>
          <p:nvPr/>
        </p:nvSpPr>
        <p:spPr>
          <a:xfrm>
            <a:off x="7120312" y="4762567"/>
            <a:ext cx="531248" cy="253916"/>
          </a:xfrm>
          <a:prstGeom prst="rect">
            <a:avLst/>
          </a:prstGeom>
          <a:solidFill>
            <a:srgbClr val="D7C6C4">
              <a:alpha val="50000"/>
            </a:srgbClr>
          </a:solidFill>
        </p:spPr>
        <p:txBody>
          <a:bodyPr wrap="square" rtlCol="0">
            <a:spAutoFit/>
          </a:bodyPr>
          <a:lstStyle/>
          <a:p>
            <a:r>
              <a:rPr lang="en-US" sz="1050" b="1" cap="small" dirty="0">
                <a:solidFill>
                  <a:srgbClr val="F79646">
                    <a:lumMod val="75000"/>
                  </a:srgbClr>
                </a:solidFill>
                <a:latin typeface="Calibri"/>
              </a:rPr>
              <a:t>ISBVI</a:t>
            </a:r>
          </a:p>
        </p:txBody>
      </p:sp>
      <p:cxnSp>
        <p:nvCxnSpPr>
          <p:cNvPr id="171" name="Straight Connector 170"/>
          <p:cNvCxnSpPr/>
          <p:nvPr/>
        </p:nvCxnSpPr>
        <p:spPr>
          <a:xfrm>
            <a:off x="5716525" y="4946900"/>
            <a:ext cx="758950" cy="0"/>
          </a:xfrm>
          <a:prstGeom prst="line">
            <a:avLst/>
          </a:prstGeom>
          <a:ln>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212" name="TextBox 211"/>
          <p:cNvSpPr txBox="1"/>
          <p:nvPr/>
        </p:nvSpPr>
        <p:spPr>
          <a:xfrm>
            <a:off x="6703160" y="4187950"/>
            <a:ext cx="607160" cy="253916"/>
          </a:xfrm>
          <a:prstGeom prst="rect">
            <a:avLst/>
          </a:prstGeom>
          <a:solidFill>
            <a:srgbClr val="D7C6C4"/>
          </a:solidFill>
        </p:spPr>
        <p:txBody>
          <a:bodyPr wrap="square" rtlCol="0">
            <a:spAutoFit/>
          </a:bodyPr>
          <a:lstStyle/>
          <a:p>
            <a:r>
              <a:rPr lang="en-US" sz="1050" b="1" cap="small" dirty="0">
                <a:solidFill>
                  <a:srgbClr val="F79646">
                    <a:lumMod val="75000"/>
                  </a:srgbClr>
                </a:solidFill>
                <a:latin typeface="Calibri"/>
              </a:rPr>
              <a:t>damar </a:t>
            </a:r>
          </a:p>
        </p:txBody>
      </p:sp>
      <p:sp>
        <p:nvSpPr>
          <p:cNvPr id="219" name="Right Brace 218"/>
          <p:cNvSpPr/>
          <p:nvPr/>
        </p:nvSpPr>
        <p:spPr>
          <a:xfrm rot="16200000">
            <a:off x="7662540" y="4008916"/>
            <a:ext cx="130394" cy="1138414"/>
          </a:xfrm>
          <a:prstGeom prst="rightBrace">
            <a:avLst/>
          </a:prstGeom>
          <a:solidFill>
            <a:srgbClr val="D7C6C4"/>
          </a:solid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solidFill>
                <a:prstClr val="black"/>
              </a:solidFill>
              <a:latin typeface="Calibri"/>
            </a:endParaRPr>
          </a:p>
        </p:txBody>
      </p:sp>
      <p:sp>
        <p:nvSpPr>
          <p:cNvPr id="220" name="TextBox 219"/>
          <p:cNvSpPr txBox="1"/>
          <p:nvPr/>
        </p:nvSpPr>
        <p:spPr>
          <a:xfrm>
            <a:off x="7538006" y="4248576"/>
            <a:ext cx="531247" cy="253916"/>
          </a:xfrm>
          <a:prstGeom prst="rect">
            <a:avLst/>
          </a:prstGeom>
          <a:solidFill>
            <a:srgbClr val="D7C6C4"/>
          </a:solidFill>
        </p:spPr>
        <p:txBody>
          <a:bodyPr wrap="square" rtlCol="0">
            <a:spAutoFit/>
          </a:bodyPr>
          <a:lstStyle/>
          <a:p>
            <a:r>
              <a:rPr lang="en-US" sz="1050" b="1" cap="small" dirty="0">
                <a:solidFill>
                  <a:srgbClr val="F79646">
                    <a:lumMod val="75000"/>
                  </a:srgbClr>
                </a:solidFill>
                <a:latin typeface="Calibri"/>
              </a:rPr>
              <a:t>CTS </a:t>
            </a:r>
          </a:p>
        </p:txBody>
      </p:sp>
      <p:cxnSp>
        <p:nvCxnSpPr>
          <p:cNvPr id="147" name="Straight Connector 146"/>
          <p:cNvCxnSpPr>
            <a:cxnSpLocks/>
          </p:cNvCxnSpPr>
          <p:nvPr/>
        </p:nvCxnSpPr>
        <p:spPr>
          <a:xfrm flipH="1">
            <a:off x="5279005" y="4512925"/>
            <a:ext cx="419671" cy="0"/>
          </a:xfrm>
          <a:prstGeom prst="line">
            <a:avLst/>
          </a:prstGeom>
          <a:ln>
            <a:solidFill>
              <a:schemeClr val="accent2"/>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208" name="Straight Arrow Connector 207"/>
          <p:cNvCxnSpPr>
            <a:cxnSpLocks/>
          </p:cNvCxnSpPr>
          <p:nvPr/>
        </p:nvCxnSpPr>
        <p:spPr>
          <a:xfrm>
            <a:off x="5716525" y="4643320"/>
            <a:ext cx="6971" cy="666503"/>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10" name="Straight Arrow Connector 209"/>
          <p:cNvCxnSpPr>
            <a:cxnSpLocks/>
          </p:cNvCxnSpPr>
          <p:nvPr/>
        </p:nvCxnSpPr>
        <p:spPr>
          <a:xfrm>
            <a:off x="5675099" y="5309823"/>
            <a:ext cx="2773646" cy="0"/>
          </a:xfrm>
          <a:prstGeom prst="straightConnector1">
            <a:avLst/>
          </a:prstGeom>
          <a:ln w="38100">
            <a:solidFill>
              <a:schemeClr val="accent2"/>
            </a:solidFill>
            <a:tailEnd type="diamond"/>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a:off x="6703160" y="4415635"/>
            <a:ext cx="531266" cy="0"/>
          </a:xfrm>
          <a:prstGeom prst="line">
            <a:avLst/>
          </a:prstGeom>
          <a:ln>
            <a:solidFill>
              <a:schemeClr val="accent2"/>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74" name="TextBox 173"/>
          <p:cNvSpPr txBox="1"/>
          <p:nvPr/>
        </p:nvSpPr>
        <p:spPr>
          <a:xfrm rot="16200000">
            <a:off x="3229477" y="4215580"/>
            <a:ext cx="2580430" cy="400110"/>
          </a:xfrm>
          <a:prstGeom prst="rect">
            <a:avLst/>
          </a:prstGeom>
          <a:noFill/>
        </p:spPr>
        <p:txBody>
          <a:bodyPr wrap="square" rtlCol="0">
            <a:spAutoFit/>
          </a:bodyPr>
          <a:lstStyle/>
          <a:p>
            <a:r>
              <a:rPr lang="en-US" b="1" cap="small" dirty="0">
                <a:solidFill>
                  <a:srgbClr val="F79646">
                    <a:lumMod val="75000"/>
                  </a:srgbClr>
                </a:solidFill>
                <a:latin typeface="Calibri"/>
              </a:rPr>
              <a:t>clinical </a:t>
            </a:r>
            <a:r>
              <a:rPr lang="en-US" sz="2000" b="1" cap="small" dirty="0">
                <a:solidFill>
                  <a:srgbClr val="F79646">
                    <a:lumMod val="75000"/>
                  </a:srgbClr>
                </a:solidFill>
                <a:latin typeface="Calibri"/>
              </a:rPr>
              <a:t>applications</a:t>
            </a:r>
          </a:p>
        </p:txBody>
      </p:sp>
      <p:sp>
        <p:nvSpPr>
          <p:cNvPr id="96" name="TextBox 95"/>
          <p:cNvSpPr txBox="1"/>
          <p:nvPr/>
        </p:nvSpPr>
        <p:spPr>
          <a:xfrm>
            <a:off x="9207696" y="6161220"/>
            <a:ext cx="346249" cy="393810"/>
          </a:xfrm>
          <a:prstGeom prst="rect">
            <a:avLst/>
          </a:prstGeom>
          <a:noFill/>
        </p:spPr>
        <p:txBody>
          <a:bodyPr vert="vert270" wrap="square" rtlCol="0">
            <a:spAutoFit/>
          </a:bodyPr>
          <a:lstStyle/>
          <a:p>
            <a:r>
              <a:rPr lang="en-US" sz="1050" dirty="0">
                <a:solidFill>
                  <a:prstClr val="black"/>
                </a:solidFill>
                <a:latin typeface="Calibri"/>
              </a:rPr>
              <a:t>2025</a:t>
            </a:r>
          </a:p>
        </p:txBody>
      </p:sp>
      <p:sp>
        <p:nvSpPr>
          <p:cNvPr id="97" name="TextBox 96"/>
          <p:cNvSpPr txBox="1"/>
          <p:nvPr/>
        </p:nvSpPr>
        <p:spPr>
          <a:xfrm>
            <a:off x="2377146" y="6161220"/>
            <a:ext cx="346249" cy="369332"/>
          </a:xfrm>
          <a:prstGeom prst="rect">
            <a:avLst/>
          </a:prstGeom>
          <a:noFill/>
        </p:spPr>
        <p:txBody>
          <a:bodyPr vert="vert270" wrap="square" rtlCol="0">
            <a:spAutoFit/>
          </a:bodyPr>
          <a:lstStyle/>
          <a:p>
            <a:r>
              <a:rPr lang="en-US" sz="1050" dirty="0">
                <a:solidFill>
                  <a:prstClr val="black"/>
                </a:solidFill>
                <a:latin typeface="Calibri"/>
              </a:rPr>
              <a:t>1980</a:t>
            </a:r>
          </a:p>
        </p:txBody>
      </p:sp>
      <p:sp>
        <p:nvSpPr>
          <p:cNvPr id="100" name="Right Brace 99"/>
          <p:cNvSpPr/>
          <p:nvPr/>
        </p:nvSpPr>
        <p:spPr>
          <a:xfrm rot="5400000">
            <a:off x="7044682" y="3618744"/>
            <a:ext cx="227685" cy="2276839"/>
          </a:xfrm>
          <a:prstGeom prst="rightBrace">
            <a:avLst>
              <a:gd name="adj1" fmla="val 8333"/>
              <a:gd name="adj2" fmla="val 49501"/>
            </a:avLst>
          </a:prstGeom>
          <a:solidFill>
            <a:srgbClr val="D7C6C4"/>
          </a:solid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latin typeface="Calibri"/>
            </a:endParaRPr>
          </a:p>
        </p:txBody>
      </p:sp>
      <p:sp>
        <p:nvSpPr>
          <p:cNvPr id="113" name="TextBox 112"/>
          <p:cNvSpPr txBox="1"/>
          <p:nvPr/>
        </p:nvSpPr>
        <p:spPr>
          <a:xfrm>
            <a:off x="5819954" y="4774981"/>
            <a:ext cx="468401" cy="253916"/>
          </a:xfrm>
          <a:prstGeom prst="rect">
            <a:avLst/>
          </a:prstGeom>
          <a:solidFill>
            <a:srgbClr val="D7C6C4">
              <a:alpha val="65000"/>
            </a:srgbClr>
          </a:solidFill>
        </p:spPr>
        <p:txBody>
          <a:bodyPr wrap="square" rtlCol="0">
            <a:spAutoFit/>
          </a:bodyPr>
          <a:lstStyle/>
          <a:p>
            <a:r>
              <a:rPr lang="en-US" sz="1050" b="1" cap="small" dirty="0">
                <a:solidFill>
                  <a:srgbClr val="F79646">
                    <a:lumMod val="75000"/>
                  </a:srgbClr>
                </a:solidFill>
                <a:latin typeface="Calibri"/>
              </a:rPr>
              <a:t>SVSC</a:t>
            </a:r>
          </a:p>
        </p:txBody>
      </p:sp>
      <p:cxnSp>
        <p:nvCxnSpPr>
          <p:cNvPr id="178" name="Straight Arrow Connector 177"/>
          <p:cNvCxnSpPr>
            <a:cxnSpLocks/>
          </p:cNvCxnSpPr>
          <p:nvPr/>
        </p:nvCxnSpPr>
        <p:spPr>
          <a:xfrm flipV="1">
            <a:off x="5330040" y="4641678"/>
            <a:ext cx="3111682" cy="12434"/>
          </a:xfrm>
          <a:prstGeom prst="straightConnector1">
            <a:avLst/>
          </a:prstGeom>
          <a:ln w="38100">
            <a:solidFill>
              <a:schemeClr val="accent2"/>
            </a:solidFill>
            <a:headEnd type="oval" w="med" len="med"/>
            <a:tailEnd type="diamond" w="med" len="med"/>
          </a:ln>
        </p:spPr>
        <p:style>
          <a:lnRef idx="1">
            <a:schemeClr val="accent1"/>
          </a:lnRef>
          <a:fillRef idx="0">
            <a:schemeClr val="accent1"/>
          </a:fillRef>
          <a:effectRef idx="0">
            <a:schemeClr val="accent1"/>
          </a:effectRef>
          <a:fontRef idx="minor">
            <a:schemeClr val="tx1"/>
          </a:fontRef>
        </p:style>
      </p:cxnSp>
      <p:sp>
        <p:nvSpPr>
          <p:cNvPr id="225" name="TextBox 224">
            <a:extLst>
              <a:ext uri="{FF2B5EF4-FFF2-40B4-BE49-F238E27FC236}">
                <a16:creationId xmlns:a16="http://schemas.microsoft.com/office/drawing/2014/main" id="{32B51CEB-B421-46E2-B576-C0C2FBB5D855}"/>
              </a:ext>
            </a:extLst>
          </p:cNvPr>
          <p:cNvSpPr txBox="1"/>
          <p:nvPr/>
        </p:nvSpPr>
        <p:spPr>
          <a:xfrm>
            <a:off x="6412771" y="5003665"/>
            <a:ext cx="531251" cy="253916"/>
          </a:xfrm>
          <a:prstGeom prst="rect">
            <a:avLst/>
          </a:prstGeom>
          <a:solidFill>
            <a:srgbClr val="D7C6C4">
              <a:alpha val="62000"/>
            </a:srgbClr>
          </a:solidFill>
        </p:spPr>
        <p:txBody>
          <a:bodyPr wrap="square" rtlCol="0">
            <a:spAutoFit/>
          </a:bodyPr>
          <a:lstStyle/>
          <a:p>
            <a:r>
              <a:rPr lang="en-US" sz="1050" b="1" dirty="0">
                <a:solidFill>
                  <a:schemeClr val="accent2">
                    <a:lumMod val="75000"/>
                  </a:schemeClr>
                </a:solidFill>
                <a:latin typeface="Calibri"/>
              </a:rPr>
              <a:t>CBI</a:t>
            </a:r>
          </a:p>
        </p:txBody>
      </p:sp>
      <p:sp>
        <p:nvSpPr>
          <p:cNvPr id="88" name="TextBox 87">
            <a:extLst>
              <a:ext uri="{FF2B5EF4-FFF2-40B4-BE49-F238E27FC236}">
                <a16:creationId xmlns:a16="http://schemas.microsoft.com/office/drawing/2014/main" id="{3A1CAF65-9F89-44A8-A386-6CA5BB9A4F9C}"/>
              </a:ext>
            </a:extLst>
          </p:cNvPr>
          <p:cNvSpPr txBox="1"/>
          <p:nvPr/>
        </p:nvSpPr>
        <p:spPr>
          <a:xfrm>
            <a:off x="8427410" y="6136742"/>
            <a:ext cx="346249" cy="393810"/>
          </a:xfrm>
          <a:prstGeom prst="rect">
            <a:avLst/>
          </a:prstGeom>
          <a:noFill/>
        </p:spPr>
        <p:txBody>
          <a:bodyPr vert="vert270" wrap="square" rtlCol="0">
            <a:spAutoFit/>
          </a:bodyPr>
          <a:lstStyle/>
          <a:p>
            <a:r>
              <a:rPr lang="en-US" sz="1050" dirty="0">
                <a:solidFill>
                  <a:prstClr val="black"/>
                </a:solidFill>
                <a:latin typeface="Calibri"/>
              </a:rPr>
              <a:t>2020</a:t>
            </a:r>
          </a:p>
        </p:txBody>
      </p:sp>
      <p:sp>
        <p:nvSpPr>
          <p:cNvPr id="89" name="TextBox 88">
            <a:extLst>
              <a:ext uri="{FF2B5EF4-FFF2-40B4-BE49-F238E27FC236}">
                <a16:creationId xmlns:a16="http://schemas.microsoft.com/office/drawing/2014/main" id="{429763B8-C230-40F3-A18D-E799DB073416}"/>
              </a:ext>
            </a:extLst>
          </p:cNvPr>
          <p:cNvSpPr txBox="1"/>
          <p:nvPr/>
        </p:nvSpPr>
        <p:spPr>
          <a:xfrm>
            <a:off x="0" y="10582"/>
            <a:ext cx="4022435" cy="584775"/>
          </a:xfrm>
          <a:prstGeom prst="rect">
            <a:avLst/>
          </a:prstGeom>
          <a:noFill/>
        </p:spPr>
        <p:txBody>
          <a:bodyPr wrap="square" rtlCol="0">
            <a:spAutoFit/>
          </a:bodyPr>
          <a:lstStyle/>
          <a:p>
            <a:r>
              <a:rPr lang="en-US" sz="1600" b="1" cap="small" dirty="0">
                <a:solidFill>
                  <a:srgbClr val="FF0000"/>
                </a:solidFill>
              </a:rPr>
              <a:t>indiana university conscience project</a:t>
            </a:r>
          </a:p>
          <a:p>
            <a:r>
              <a:rPr lang="en-US" sz="1600" cap="small" dirty="0">
                <a:solidFill>
                  <a:schemeClr val="tx1">
                    <a:lumMod val="95000"/>
                    <a:lumOff val="5000"/>
                  </a:schemeClr>
                </a:solidFill>
              </a:rPr>
              <a:t>a brief history  </a:t>
            </a:r>
          </a:p>
        </p:txBody>
      </p:sp>
    </p:spTree>
    <p:extLst>
      <p:ext uri="{BB962C8B-B14F-4D97-AF65-F5344CB8AC3E}">
        <p14:creationId xmlns:p14="http://schemas.microsoft.com/office/powerpoint/2010/main" val="156858416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72036"/>
            <a:ext cx="10515600" cy="4351338"/>
          </a:xfrm>
          <a:ln>
            <a:solidFill>
              <a:schemeClr val="accent1"/>
            </a:solidFill>
          </a:ln>
        </p:spPr>
        <p:txBody>
          <a:bodyPr>
            <a:normAutofit fontScale="70000" lnSpcReduction="20000"/>
          </a:bodyPr>
          <a:lstStyle/>
          <a:p>
            <a:pPr>
              <a:buNone/>
            </a:pPr>
            <a:endParaRPr lang="en-US" sz="4000" b="1" dirty="0"/>
          </a:p>
          <a:p>
            <a:pPr>
              <a:buNone/>
            </a:pPr>
            <a:r>
              <a:rPr lang="en-US" sz="4000" b="1" dirty="0"/>
              <a:t>CONSCIENCE SENSITIVE____: </a:t>
            </a:r>
          </a:p>
          <a:p>
            <a:pPr>
              <a:buNone/>
            </a:pPr>
            <a:r>
              <a:rPr lang="en-US" sz="4000" b="1" dirty="0"/>
              <a:t>	</a:t>
            </a:r>
            <a:r>
              <a:rPr lang="en-US" sz="3400" b="1" dirty="0"/>
              <a:t>An interrogatory given orally or in writing or an activity proposed in which there is explicit reference made to the person’s own conscience in age appropriate terms. </a:t>
            </a:r>
          </a:p>
          <a:p>
            <a:pPr>
              <a:buNone/>
            </a:pPr>
            <a:r>
              <a:rPr lang="en-US" sz="4000" b="1" dirty="0"/>
              <a:t>	</a:t>
            </a:r>
            <a:r>
              <a:rPr lang="en-US" sz="3400" b="1" dirty="0"/>
              <a:t>Examples are: </a:t>
            </a:r>
            <a:r>
              <a:rPr lang="en-US" sz="2900" b="1" dirty="0"/>
              <a:t>CONSCIENCE SENSITIVE INQUIRY </a:t>
            </a:r>
            <a:r>
              <a:rPr lang="en-US" sz="3400" b="1" dirty="0"/>
              <a:t>and</a:t>
            </a:r>
            <a:r>
              <a:rPr lang="en-US" sz="4000" b="1" dirty="0"/>
              <a:t> </a:t>
            </a:r>
            <a:r>
              <a:rPr lang="en-US" sz="2900" b="1" dirty="0"/>
              <a:t>CONSCIENCE SENSITIVE TASK</a:t>
            </a:r>
            <a:r>
              <a:rPr lang="en-US" sz="4000" b="1" dirty="0"/>
              <a:t>. </a:t>
            </a:r>
          </a:p>
          <a:p>
            <a:pPr>
              <a:buNone/>
            </a:pPr>
            <a:r>
              <a:rPr lang="en-US" sz="4000" b="1" dirty="0"/>
              <a:t>	</a:t>
            </a:r>
            <a:r>
              <a:rPr lang="en-US" sz="3400" b="1" dirty="0"/>
              <a:t>It also denotes an overall approach informed by conscience development that incorporates specifiable conscience sensitive interrogatories or tasks, as in</a:t>
            </a:r>
            <a:r>
              <a:rPr lang="en-US" sz="4000" b="1" dirty="0"/>
              <a:t>:</a:t>
            </a:r>
          </a:p>
          <a:p>
            <a:pPr>
              <a:buNone/>
            </a:pPr>
            <a:r>
              <a:rPr lang="en-US" sz="4000" b="1" dirty="0"/>
              <a:t> 	</a:t>
            </a:r>
            <a:r>
              <a:rPr lang="en-US" sz="2900" b="1" dirty="0"/>
              <a:t>CONSCIENCE SENSITIVE PSYCHIATRY                                                                                                                     CONSCIENCE SENSITIVE GROUP THERAPY                                                                                                CONSCIENCE SENSITIVE MEDICAL EDUCATION                                                                                           CONSCIENCE SENSITIVE MORAL EDUCATION                                                                                                           CONSCIENCE SENSITIVE SPECIAL EDUCATION </a:t>
            </a:r>
            <a:endParaRPr lang="en-US" sz="2900" cap="small" dirty="0"/>
          </a:p>
        </p:txBody>
      </p:sp>
      <p:sp>
        <p:nvSpPr>
          <p:cNvPr id="4" name="Slide Number Placeholder 3"/>
          <p:cNvSpPr>
            <a:spLocks noGrp="1"/>
          </p:cNvSpPr>
          <p:nvPr>
            <p:ph type="sldNum" sz="quarter" idx="12"/>
          </p:nvPr>
        </p:nvSpPr>
        <p:spPr/>
        <p:txBody>
          <a:bodyPr/>
          <a:lstStyle/>
          <a:p>
            <a:fld id="{ABED34BF-76D1-4EB5-9AAA-DD28CA1A0973}" type="slidenum">
              <a:rPr lang="en-US" smtClean="0"/>
              <a:pPr/>
              <a:t>8</a:t>
            </a:fld>
            <a:endParaRPr lang="en-US"/>
          </a:p>
        </p:txBody>
      </p:sp>
      <p:sp>
        <p:nvSpPr>
          <p:cNvPr id="5" name="Title 1">
            <a:extLst>
              <a:ext uri="{FF2B5EF4-FFF2-40B4-BE49-F238E27FC236}">
                <a16:creationId xmlns:a16="http://schemas.microsoft.com/office/drawing/2014/main" id="{8A963F02-FB36-4268-BD01-96FFD69C10D9}"/>
              </a:ext>
            </a:extLst>
          </p:cNvPr>
          <p:cNvSpPr txBox="1">
            <a:spLocks/>
          </p:cNvSpPr>
          <p:nvPr/>
        </p:nvSpPr>
        <p:spPr>
          <a:xfrm>
            <a:off x="178904" y="1768"/>
            <a:ext cx="4432853" cy="612187"/>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key concept: conscience sensitive</a:t>
            </a:r>
          </a:p>
        </p:txBody>
      </p:sp>
    </p:spTree>
    <p:extLst>
      <p:ext uri="{BB962C8B-B14F-4D97-AF65-F5344CB8AC3E}">
        <p14:creationId xmlns:p14="http://schemas.microsoft.com/office/powerpoint/2010/main" val="103774359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alpha val="44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cxnSp>
        <p:nvCxnSpPr>
          <p:cNvPr id="5" name="Straight Arrow Connector 4"/>
          <p:cNvCxnSpPr>
            <a:cxnSpLocks/>
          </p:cNvCxnSpPr>
          <p:nvPr/>
        </p:nvCxnSpPr>
        <p:spPr>
          <a:xfrm>
            <a:off x="2895601" y="3134570"/>
            <a:ext cx="2779499"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68072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83251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98430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52893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313609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3287885" y="5857640"/>
            <a:ext cx="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3136096" y="6161220"/>
            <a:ext cx="346249" cy="393810"/>
          </a:xfrm>
          <a:prstGeom prst="rect">
            <a:avLst/>
          </a:prstGeom>
          <a:noFill/>
        </p:spPr>
        <p:txBody>
          <a:bodyPr vert="vert270" wrap="square" rtlCol="0">
            <a:spAutoFit/>
          </a:bodyPr>
          <a:lstStyle/>
          <a:p>
            <a:r>
              <a:rPr lang="en-US" sz="1050" dirty="0">
                <a:solidFill>
                  <a:prstClr val="black"/>
                </a:solidFill>
                <a:latin typeface="Calibri"/>
              </a:rPr>
              <a:t>1985</a:t>
            </a:r>
          </a:p>
        </p:txBody>
      </p:sp>
      <p:sp>
        <p:nvSpPr>
          <p:cNvPr id="95" name="TextBox 94"/>
          <p:cNvSpPr txBox="1"/>
          <p:nvPr/>
        </p:nvSpPr>
        <p:spPr>
          <a:xfrm>
            <a:off x="3743256" y="6161220"/>
            <a:ext cx="346249" cy="393200"/>
          </a:xfrm>
          <a:prstGeom prst="rect">
            <a:avLst/>
          </a:prstGeom>
          <a:noFill/>
        </p:spPr>
        <p:txBody>
          <a:bodyPr vert="vert270" wrap="square" rtlCol="0">
            <a:spAutoFit/>
          </a:bodyPr>
          <a:lstStyle/>
          <a:p>
            <a:r>
              <a:rPr lang="en-US" sz="1050" dirty="0">
                <a:solidFill>
                  <a:prstClr val="black"/>
                </a:solidFill>
                <a:latin typeface="Calibri"/>
              </a:rPr>
              <a:t>1989</a:t>
            </a:r>
          </a:p>
        </p:txBody>
      </p:sp>
      <p:sp>
        <p:nvSpPr>
          <p:cNvPr id="104" name="TextBox 103"/>
          <p:cNvSpPr txBox="1"/>
          <p:nvPr/>
        </p:nvSpPr>
        <p:spPr>
          <a:xfrm rot="16200000">
            <a:off x="1550637" y="2965293"/>
            <a:ext cx="929040" cy="338554"/>
          </a:xfrm>
          <a:prstGeom prst="rect">
            <a:avLst/>
          </a:prstGeom>
          <a:noFill/>
        </p:spPr>
        <p:txBody>
          <a:bodyPr wrap="square" rtlCol="0">
            <a:spAutoFit/>
          </a:bodyPr>
          <a:lstStyle/>
          <a:p>
            <a:r>
              <a:rPr lang="en-US" sz="1600" b="1" cap="small" dirty="0">
                <a:solidFill>
                  <a:srgbClr val="0070C0"/>
                </a:solidFill>
                <a:latin typeface="Calibri"/>
              </a:rPr>
              <a:t>research</a:t>
            </a:r>
          </a:p>
        </p:txBody>
      </p:sp>
      <p:sp>
        <p:nvSpPr>
          <p:cNvPr id="105" name="TextBox 104"/>
          <p:cNvSpPr txBox="1"/>
          <p:nvPr/>
        </p:nvSpPr>
        <p:spPr>
          <a:xfrm>
            <a:off x="2680726" y="6161220"/>
            <a:ext cx="346249" cy="369332"/>
          </a:xfrm>
          <a:prstGeom prst="rect">
            <a:avLst/>
          </a:prstGeom>
          <a:noFill/>
        </p:spPr>
        <p:txBody>
          <a:bodyPr vert="vert270" wrap="square" rtlCol="0">
            <a:spAutoFit/>
          </a:bodyPr>
          <a:lstStyle/>
          <a:p>
            <a:r>
              <a:rPr lang="en-US" sz="1050" dirty="0">
                <a:solidFill>
                  <a:prstClr val="black"/>
                </a:solidFill>
                <a:latin typeface="Calibri"/>
              </a:rPr>
              <a:t>1982</a:t>
            </a:r>
          </a:p>
        </p:txBody>
      </p:sp>
      <p:cxnSp>
        <p:nvCxnSpPr>
          <p:cNvPr id="107" name="Straight Connector 106"/>
          <p:cNvCxnSpPr/>
          <p:nvPr/>
        </p:nvCxnSpPr>
        <p:spPr>
          <a:xfrm>
            <a:off x="359146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374325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389504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343967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404683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419862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450220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465399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480578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435041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495757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510936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541294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556473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571652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526115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586831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6020105" y="5857640"/>
            <a:ext cx="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131" name="TextBox 130"/>
          <p:cNvSpPr txBox="1"/>
          <p:nvPr/>
        </p:nvSpPr>
        <p:spPr>
          <a:xfrm>
            <a:off x="4198626" y="6161220"/>
            <a:ext cx="346249" cy="393200"/>
          </a:xfrm>
          <a:prstGeom prst="rect">
            <a:avLst/>
          </a:prstGeom>
          <a:noFill/>
        </p:spPr>
        <p:txBody>
          <a:bodyPr vert="vert270" wrap="square" rtlCol="0">
            <a:spAutoFit/>
          </a:bodyPr>
          <a:lstStyle/>
          <a:p>
            <a:r>
              <a:rPr lang="en-US" sz="1050" dirty="0">
                <a:solidFill>
                  <a:prstClr val="black"/>
                </a:solidFill>
                <a:latin typeface="Calibri"/>
              </a:rPr>
              <a:t>1992</a:t>
            </a:r>
          </a:p>
        </p:txBody>
      </p:sp>
      <p:sp>
        <p:nvSpPr>
          <p:cNvPr id="134" name="TextBox 133"/>
          <p:cNvSpPr txBox="1"/>
          <p:nvPr/>
        </p:nvSpPr>
        <p:spPr>
          <a:xfrm>
            <a:off x="4805786" y="6161220"/>
            <a:ext cx="346249" cy="393200"/>
          </a:xfrm>
          <a:prstGeom prst="rect">
            <a:avLst/>
          </a:prstGeom>
          <a:noFill/>
        </p:spPr>
        <p:txBody>
          <a:bodyPr vert="vert270" wrap="square" rtlCol="0">
            <a:spAutoFit/>
          </a:bodyPr>
          <a:lstStyle/>
          <a:p>
            <a:r>
              <a:rPr lang="en-US" sz="1050" dirty="0">
                <a:solidFill>
                  <a:prstClr val="black"/>
                </a:solidFill>
                <a:latin typeface="Calibri"/>
              </a:rPr>
              <a:t>1996</a:t>
            </a:r>
          </a:p>
        </p:txBody>
      </p:sp>
      <p:sp>
        <p:nvSpPr>
          <p:cNvPr id="135" name="TextBox 134"/>
          <p:cNvSpPr txBox="1"/>
          <p:nvPr/>
        </p:nvSpPr>
        <p:spPr>
          <a:xfrm>
            <a:off x="5109366" y="6161220"/>
            <a:ext cx="346249" cy="393200"/>
          </a:xfrm>
          <a:prstGeom prst="rect">
            <a:avLst/>
          </a:prstGeom>
          <a:noFill/>
        </p:spPr>
        <p:txBody>
          <a:bodyPr vert="vert270" wrap="square" rtlCol="0">
            <a:spAutoFit/>
          </a:bodyPr>
          <a:lstStyle/>
          <a:p>
            <a:r>
              <a:rPr lang="en-US" sz="1050" dirty="0">
                <a:solidFill>
                  <a:prstClr val="black"/>
                </a:solidFill>
                <a:latin typeface="Calibri"/>
              </a:rPr>
              <a:t>1998</a:t>
            </a:r>
          </a:p>
        </p:txBody>
      </p:sp>
      <p:sp>
        <p:nvSpPr>
          <p:cNvPr id="136" name="TextBox 135"/>
          <p:cNvSpPr txBox="1"/>
          <p:nvPr/>
        </p:nvSpPr>
        <p:spPr>
          <a:xfrm>
            <a:off x="4957576" y="6161220"/>
            <a:ext cx="346249" cy="393200"/>
          </a:xfrm>
          <a:prstGeom prst="rect">
            <a:avLst/>
          </a:prstGeom>
          <a:noFill/>
        </p:spPr>
        <p:txBody>
          <a:bodyPr vert="vert270" wrap="square" rtlCol="0">
            <a:spAutoFit/>
          </a:bodyPr>
          <a:lstStyle/>
          <a:p>
            <a:r>
              <a:rPr lang="en-US" sz="1050" dirty="0">
                <a:solidFill>
                  <a:prstClr val="black"/>
                </a:solidFill>
                <a:latin typeface="Calibri"/>
              </a:rPr>
              <a:t>1997</a:t>
            </a:r>
          </a:p>
        </p:txBody>
      </p:sp>
      <p:cxnSp>
        <p:nvCxnSpPr>
          <p:cNvPr id="172" name="Straight Arrow Connector 171"/>
          <p:cNvCxnSpPr/>
          <p:nvPr/>
        </p:nvCxnSpPr>
        <p:spPr>
          <a:xfrm>
            <a:off x="5303824" y="3125420"/>
            <a:ext cx="0" cy="1517900"/>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76" name="TextBox 175"/>
          <p:cNvSpPr txBox="1"/>
          <p:nvPr/>
        </p:nvSpPr>
        <p:spPr>
          <a:xfrm>
            <a:off x="5564736" y="6161220"/>
            <a:ext cx="346249" cy="393200"/>
          </a:xfrm>
          <a:prstGeom prst="rect">
            <a:avLst/>
          </a:prstGeom>
          <a:noFill/>
        </p:spPr>
        <p:txBody>
          <a:bodyPr vert="vert270" wrap="square" rtlCol="0">
            <a:spAutoFit/>
          </a:bodyPr>
          <a:lstStyle/>
          <a:p>
            <a:r>
              <a:rPr lang="en-US" sz="1050" dirty="0">
                <a:solidFill>
                  <a:prstClr val="black"/>
                </a:solidFill>
                <a:latin typeface="Calibri"/>
              </a:rPr>
              <a:t>2001</a:t>
            </a:r>
          </a:p>
        </p:txBody>
      </p:sp>
      <p:cxnSp>
        <p:nvCxnSpPr>
          <p:cNvPr id="179" name="Straight Connector 178"/>
          <p:cNvCxnSpPr/>
          <p:nvPr/>
        </p:nvCxnSpPr>
        <p:spPr>
          <a:xfrm>
            <a:off x="632368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a:off x="647547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a:off x="662726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a:off x="617189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a:off x="677905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a:off x="693084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a:off x="723442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a:off x="738621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a:off x="753800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708263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a:off x="768979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a:off x="784158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p:nvCxnSpPr>
        <p:spPr>
          <a:xfrm>
            <a:off x="814516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a:xfrm>
            <a:off x="829695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a:off x="844874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a:off x="799337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a:off x="860053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a:off x="875232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a:off x="905590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a:off x="920769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a:off x="9359485" y="585764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a:off x="8904115" y="5857640"/>
            <a:ext cx="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203" name="TextBox 202"/>
          <p:cNvSpPr txBox="1"/>
          <p:nvPr/>
        </p:nvSpPr>
        <p:spPr>
          <a:xfrm>
            <a:off x="7538006" y="6161220"/>
            <a:ext cx="346249" cy="393810"/>
          </a:xfrm>
          <a:prstGeom prst="rect">
            <a:avLst/>
          </a:prstGeom>
          <a:noFill/>
        </p:spPr>
        <p:txBody>
          <a:bodyPr vert="vert270" wrap="square" rtlCol="0">
            <a:spAutoFit/>
          </a:bodyPr>
          <a:lstStyle/>
          <a:p>
            <a:r>
              <a:rPr lang="en-US" sz="1050" dirty="0">
                <a:solidFill>
                  <a:prstClr val="black"/>
                </a:solidFill>
                <a:latin typeface="Calibri"/>
              </a:rPr>
              <a:t>2014</a:t>
            </a:r>
          </a:p>
        </p:txBody>
      </p:sp>
      <p:sp>
        <p:nvSpPr>
          <p:cNvPr id="204" name="TextBox 203"/>
          <p:cNvSpPr txBox="1"/>
          <p:nvPr/>
        </p:nvSpPr>
        <p:spPr>
          <a:xfrm>
            <a:off x="7386216" y="6161220"/>
            <a:ext cx="346249" cy="393810"/>
          </a:xfrm>
          <a:prstGeom prst="rect">
            <a:avLst/>
          </a:prstGeom>
          <a:noFill/>
        </p:spPr>
        <p:txBody>
          <a:bodyPr vert="vert270" wrap="square" rtlCol="0">
            <a:spAutoFit/>
          </a:bodyPr>
          <a:lstStyle/>
          <a:p>
            <a:r>
              <a:rPr lang="en-US" sz="1050" dirty="0">
                <a:solidFill>
                  <a:prstClr val="black"/>
                </a:solidFill>
                <a:latin typeface="Calibri"/>
              </a:rPr>
              <a:t>2013</a:t>
            </a:r>
          </a:p>
        </p:txBody>
      </p:sp>
      <p:sp>
        <p:nvSpPr>
          <p:cNvPr id="213" name="TextBox 212"/>
          <p:cNvSpPr txBox="1"/>
          <p:nvPr/>
        </p:nvSpPr>
        <p:spPr>
          <a:xfrm>
            <a:off x="5564735" y="5478166"/>
            <a:ext cx="3491172" cy="307777"/>
          </a:xfrm>
          <a:prstGeom prst="rect">
            <a:avLst/>
          </a:prstGeom>
          <a:noFill/>
        </p:spPr>
        <p:txBody>
          <a:bodyPr wrap="square" rtlCol="0">
            <a:spAutoFit/>
          </a:bodyPr>
          <a:lstStyle/>
          <a:p>
            <a:r>
              <a:rPr lang="en-US" sz="1400" b="1" cap="small" dirty="0">
                <a:solidFill>
                  <a:srgbClr val="F79646">
                    <a:lumMod val="75000"/>
                  </a:srgbClr>
                </a:solidFill>
                <a:latin typeface="Calibri"/>
              </a:rPr>
              <a:t>conscience sensitive approaches to treatment </a:t>
            </a:r>
          </a:p>
        </p:txBody>
      </p:sp>
      <p:sp>
        <p:nvSpPr>
          <p:cNvPr id="214" name="TextBox 213"/>
          <p:cNvSpPr txBox="1"/>
          <p:nvPr/>
        </p:nvSpPr>
        <p:spPr>
          <a:xfrm>
            <a:off x="5206594" y="4584623"/>
            <a:ext cx="3491172" cy="307777"/>
          </a:xfrm>
          <a:prstGeom prst="rect">
            <a:avLst/>
          </a:prstGeom>
          <a:noFill/>
        </p:spPr>
        <p:txBody>
          <a:bodyPr wrap="square" rtlCol="0">
            <a:spAutoFit/>
          </a:bodyPr>
          <a:lstStyle/>
          <a:p>
            <a:r>
              <a:rPr lang="en-US" sz="1400" b="1" cap="small" dirty="0">
                <a:solidFill>
                  <a:srgbClr val="F79646">
                    <a:lumMod val="75000"/>
                  </a:srgbClr>
                </a:solidFill>
                <a:latin typeface="Calibri"/>
              </a:rPr>
              <a:t>conscience sensitive approaches to diagnosis  </a:t>
            </a:r>
          </a:p>
        </p:txBody>
      </p:sp>
      <p:sp>
        <p:nvSpPr>
          <p:cNvPr id="231" name="TextBox 230"/>
          <p:cNvSpPr txBox="1"/>
          <p:nvPr/>
        </p:nvSpPr>
        <p:spPr>
          <a:xfrm>
            <a:off x="7082636" y="6161220"/>
            <a:ext cx="346249" cy="393810"/>
          </a:xfrm>
          <a:prstGeom prst="rect">
            <a:avLst/>
          </a:prstGeom>
          <a:noFill/>
        </p:spPr>
        <p:txBody>
          <a:bodyPr vert="vert270" wrap="square" rtlCol="0">
            <a:spAutoFit/>
          </a:bodyPr>
          <a:lstStyle/>
          <a:p>
            <a:r>
              <a:rPr lang="en-US" sz="1050" dirty="0">
                <a:solidFill>
                  <a:prstClr val="black"/>
                </a:solidFill>
                <a:latin typeface="Calibri"/>
              </a:rPr>
              <a:t>2011</a:t>
            </a:r>
          </a:p>
        </p:txBody>
      </p:sp>
      <p:sp>
        <p:nvSpPr>
          <p:cNvPr id="142" name="TextBox 141"/>
          <p:cNvSpPr txBox="1"/>
          <p:nvPr/>
        </p:nvSpPr>
        <p:spPr>
          <a:xfrm>
            <a:off x="6323686" y="6161220"/>
            <a:ext cx="346249" cy="393200"/>
          </a:xfrm>
          <a:prstGeom prst="rect">
            <a:avLst/>
          </a:prstGeom>
          <a:noFill/>
        </p:spPr>
        <p:txBody>
          <a:bodyPr vert="vert270" wrap="square" rtlCol="0">
            <a:spAutoFit/>
          </a:bodyPr>
          <a:lstStyle/>
          <a:p>
            <a:r>
              <a:rPr lang="en-US" sz="1050" dirty="0">
                <a:solidFill>
                  <a:prstClr val="black"/>
                </a:solidFill>
                <a:latin typeface="Calibri"/>
              </a:rPr>
              <a:t>2006</a:t>
            </a:r>
          </a:p>
        </p:txBody>
      </p:sp>
      <p:sp>
        <p:nvSpPr>
          <p:cNvPr id="143" name="TextBox 142"/>
          <p:cNvSpPr txBox="1"/>
          <p:nvPr/>
        </p:nvSpPr>
        <p:spPr>
          <a:xfrm>
            <a:off x="6779056" y="6161220"/>
            <a:ext cx="346249" cy="393200"/>
          </a:xfrm>
          <a:prstGeom prst="rect">
            <a:avLst/>
          </a:prstGeom>
          <a:noFill/>
        </p:spPr>
        <p:txBody>
          <a:bodyPr vert="vert270" wrap="square" rtlCol="0">
            <a:spAutoFit/>
          </a:bodyPr>
          <a:lstStyle/>
          <a:p>
            <a:r>
              <a:rPr lang="en-US" sz="1050" dirty="0">
                <a:solidFill>
                  <a:prstClr val="black"/>
                </a:solidFill>
                <a:latin typeface="Calibri"/>
              </a:rPr>
              <a:t>2009</a:t>
            </a:r>
          </a:p>
        </p:txBody>
      </p:sp>
      <p:cxnSp>
        <p:nvCxnSpPr>
          <p:cNvPr id="147" name="Straight Connector 146"/>
          <p:cNvCxnSpPr>
            <a:cxnSpLocks/>
          </p:cNvCxnSpPr>
          <p:nvPr/>
        </p:nvCxnSpPr>
        <p:spPr>
          <a:xfrm flipH="1">
            <a:off x="5282490" y="4584623"/>
            <a:ext cx="419671" cy="0"/>
          </a:xfrm>
          <a:prstGeom prst="line">
            <a:avLst/>
          </a:prstGeom>
          <a:ln>
            <a:solidFill>
              <a:schemeClr val="accent2"/>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208" name="Straight Arrow Connector 207"/>
          <p:cNvCxnSpPr>
            <a:cxnSpLocks/>
          </p:cNvCxnSpPr>
          <p:nvPr/>
        </p:nvCxnSpPr>
        <p:spPr>
          <a:xfrm>
            <a:off x="5716525" y="4643320"/>
            <a:ext cx="6971" cy="666503"/>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10" name="Straight Arrow Connector 209"/>
          <p:cNvCxnSpPr>
            <a:cxnSpLocks/>
          </p:cNvCxnSpPr>
          <p:nvPr/>
        </p:nvCxnSpPr>
        <p:spPr>
          <a:xfrm>
            <a:off x="5675099" y="5309823"/>
            <a:ext cx="2773646" cy="0"/>
          </a:xfrm>
          <a:prstGeom prst="straightConnector1">
            <a:avLst/>
          </a:prstGeom>
          <a:ln w="38100">
            <a:solidFill>
              <a:schemeClr val="accent2"/>
            </a:solidFill>
            <a:tailEnd type="diamond"/>
          </a:ln>
        </p:spPr>
        <p:style>
          <a:lnRef idx="1">
            <a:schemeClr val="accent1"/>
          </a:lnRef>
          <a:fillRef idx="0">
            <a:schemeClr val="accent1"/>
          </a:fillRef>
          <a:effectRef idx="0">
            <a:schemeClr val="accent1"/>
          </a:effectRef>
          <a:fontRef idx="minor">
            <a:schemeClr val="tx1"/>
          </a:fontRef>
        </p:style>
      </p:cxnSp>
      <p:sp>
        <p:nvSpPr>
          <p:cNvPr id="174" name="TextBox 173"/>
          <p:cNvSpPr txBox="1"/>
          <p:nvPr/>
        </p:nvSpPr>
        <p:spPr>
          <a:xfrm rot="16200000">
            <a:off x="3229477" y="4215580"/>
            <a:ext cx="2580430" cy="400110"/>
          </a:xfrm>
          <a:prstGeom prst="rect">
            <a:avLst/>
          </a:prstGeom>
          <a:noFill/>
        </p:spPr>
        <p:txBody>
          <a:bodyPr wrap="square" rtlCol="0">
            <a:spAutoFit/>
          </a:bodyPr>
          <a:lstStyle/>
          <a:p>
            <a:r>
              <a:rPr lang="en-US" b="1" cap="small" dirty="0">
                <a:solidFill>
                  <a:srgbClr val="F79646">
                    <a:lumMod val="75000"/>
                  </a:srgbClr>
                </a:solidFill>
                <a:latin typeface="Calibri"/>
              </a:rPr>
              <a:t>clinical </a:t>
            </a:r>
            <a:r>
              <a:rPr lang="en-US" sz="2000" b="1" cap="small" dirty="0">
                <a:solidFill>
                  <a:srgbClr val="F79646">
                    <a:lumMod val="75000"/>
                  </a:srgbClr>
                </a:solidFill>
                <a:latin typeface="Calibri"/>
              </a:rPr>
              <a:t>applications</a:t>
            </a:r>
          </a:p>
        </p:txBody>
      </p:sp>
      <p:sp>
        <p:nvSpPr>
          <p:cNvPr id="96" name="TextBox 95"/>
          <p:cNvSpPr txBox="1"/>
          <p:nvPr/>
        </p:nvSpPr>
        <p:spPr>
          <a:xfrm>
            <a:off x="9207696" y="6161220"/>
            <a:ext cx="346249" cy="393810"/>
          </a:xfrm>
          <a:prstGeom prst="rect">
            <a:avLst/>
          </a:prstGeom>
          <a:noFill/>
        </p:spPr>
        <p:txBody>
          <a:bodyPr vert="vert270" wrap="square" rtlCol="0">
            <a:spAutoFit/>
          </a:bodyPr>
          <a:lstStyle/>
          <a:p>
            <a:r>
              <a:rPr lang="en-US" sz="1050" dirty="0">
                <a:solidFill>
                  <a:prstClr val="black"/>
                </a:solidFill>
                <a:latin typeface="Calibri"/>
              </a:rPr>
              <a:t>2025</a:t>
            </a:r>
          </a:p>
        </p:txBody>
      </p:sp>
      <p:sp>
        <p:nvSpPr>
          <p:cNvPr id="97" name="TextBox 96"/>
          <p:cNvSpPr txBox="1"/>
          <p:nvPr/>
        </p:nvSpPr>
        <p:spPr>
          <a:xfrm>
            <a:off x="2377146" y="6161220"/>
            <a:ext cx="346249" cy="369332"/>
          </a:xfrm>
          <a:prstGeom prst="rect">
            <a:avLst/>
          </a:prstGeom>
          <a:noFill/>
        </p:spPr>
        <p:txBody>
          <a:bodyPr vert="vert270" wrap="square" rtlCol="0">
            <a:spAutoFit/>
          </a:bodyPr>
          <a:lstStyle/>
          <a:p>
            <a:r>
              <a:rPr lang="en-US" sz="1050" dirty="0">
                <a:solidFill>
                  <a:prstClr val="black"/>
                </a:solidFill>
                <a:latin typeface="Calibri"/>
              </a:rPr>
              <a:t>1980</a:t>
            </a:r>
          </a:p>
        </p:txBody>
      </p:sp>
      <p:sp>
        <p:nvSpPr>
          <p:cNvPr id="88" name="TextBox 87">
            <a:extLst>
              <a:ext uri="{FF2B5EF4-FFF2-40B4-BE49-F238E27FC236}">
                <a16:creationId xmlns:a16="http://schemas.microsoft.com/office/drawing/2014/main" id="{3A1CAF65-9F89-44A8-A386-6CA5BB9A4F9C}"/>
              </a:ext>
            </a:extLst>
          </p:cNvPr>
          <p:cNvSpPr txBox="1"/>
          <p:nvPr/>
        </p:nvSpPr>
        <p:spPr>
          <a:xfrm>
            <a:off x="8427410" y="6136742"/>
            <a:ext cx="346249" cy="393810"/>
          </a:xfrm>
          <a:prstGeom prst="rect">
            <a:avLst/>
          </a:prstGeom>
          <a:noFill/>
        </p:spPr>
        <p:txBody>
          <a:bodyPr vert="vert270" wrap="square" rtlCol="0">
            <a:spAutoFit/>
          </a:bodyPr>
          <a:lstStyle/>
          <a:p>
            <a:r>
              <a:rPr lang="en-US" sz="1050" dirty="0">
                <a:solidFill>
                  <a:prstClr val="black"/>
                </a:solidFill>
                <a:latin typeface="Calibri"/>
              </a:rPr>
              <a:t>2020</a:t>
            </a:r>
          </a:p>
        </p:txBody>
      </p:sp>
      <p:sp>
        <p:nvSpPr>
          <p:cNvPr id="89" name="TextBox 88">
            <a:extLst>
              <a:ext uri="{FF2B5EF4-FFF2-40B4-BE49-F238E27FC236}">
                <a16:creationId xmlns:a16="http://schemas.microsoft.com/office/drawing/2014/main" id="{429763B8-C230-40F3-A18D-E799DB073416}"/>
              </a:ext>
            </a:extLst>
          </p:cNvPr>
          <p:cNvSpPr txBox="1"/>
          <p:nvPr/>
        </p:nvSpPr>
        <p:spPr>
          <a:xfrm>
            <a:off x="0" y="10582"/>
            <a:ext cx="4022435" cy="584775"/>
          </a:xfrm>
          <a:prstGeom prst="rect">
            <a:avLst/>
          </a:prstGeom>
          <a:noFill/>
        </p:spPr>
        <p:txBody>
          <a:bodyPr wrap="square" rtlCol="0">
            <a:spAutoFit/>
          </a:bodyPr>
          <a:lstStyle/>
          <a:p>
            <a:r>
              <a:rPr lang="en-US" sz="1600" b="1" cap="small" dirty="0">
                <a:solidFill>
                  <a:srgbClr val="FF0000"/>
                </a:solidFill>
              </a:rPr>
              <a:t>indiana university conscience project</a:t>
            </a:r>
          </a:p>
          <a:p>
            <a:r>
              <a:rPr lang="en-US" sz="1600" cap="small" dirty="0">
                <a:solidFill>
                  <a:schemeClr val="tx1">
                    <a:lumMod val="95000"/>
                    <a:lumOff val="5000"/>
                  </a:schemeClr>
                </a:solidFill>
              </a:rPr>
              <a:t>a brief history  </a:t>
            </a:r>
          </a:p>
        </p:txBody>
      </p:sp>
      <p:sp>
        <p:nvSpPr>
          <p:cNvPr id="2" name="Callout: Bent Line with No Border 1">
            <a:extLst>
              <a:ext uri="{FF2B5EF4-FFF2-40B4-BE49-F238E27FC236}">
                <a16:creationId xmlns:a16="http://schemas.microsoft.com/office/drawing/2014/main" id="{ED1B0AEF-3388-4C04-9D46-6D94865314EF}"/>
              </a:ext>
            </a:extLst>
          </p:cNvPr>
          <p:cNvSpPr/>
          <p:nvPr/>
        </p:nvSpPr>
        <p:spPr>
          <a:xfrm>
            <a:off x="8063560" y="1666159"/>
            <a:ext cx="2282303" cy="1067264"/>
          </a:xfrm>
          <a:prstGeom prst="callout2">
            <a:avLst>
              <a:gd name="adj1" fmla="val 18750"/>
              <a:gd name="adj2" fmla="val 1187"/>
              <a:gd name="adj3" fmla="val 18750"/>
              <a:gd name="adj4" fmla="val -16667"/>
              <a:gd name="adj5" fmla="val 266888"/>
              <a:gd name="adj6" fmla="val -108549"/>
            </a:avLst>
          </a:prstGeom>
          <a:solidFill>
            <a:srgbClr val="96CA96"/>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cap="small" dirty="0"/>
              <a:t>conscience in adversity teaching collection</a:t>
            </a:r>
          </a:p>
        </p:txBody>
      </p:sp>
    </p:spTree>
    <p:extLst>
      <p:ext uri="{BB962C8B-B14F-4D97-AF65-F5344CB8AC3E}">
        <p14:creationId xmlns:p14="http://schemas.microsoft.com/office/powerpoint/2010/main" val="2654401863"/>
      </p:ext>
    </p:extLst>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D95E6039-AD43-42E2-9B64-2B6ECB05A4E7}"/>
              </a:ext>
            </a:extLst>
          </p:cNvPr>
          <p:cNvSpPr txBox="1">
            <a:spLocks noChangeArrowheads="1"/>
          </p:cNvSpPr>
          <p:nvPr/>
        </p:nvSpPr>
        <p:spPr>
          <a:xfrm>
            <a:off x="0" y="-1542"/>
            <a:ext cx="3485072" cy="442823"/>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conscience in adversity</a:t>
            </a:r>
          </a:p>
        </p:txBody>
      </p:sp>
      <p:sp>
        <p:nvSpPr>
          <p:cNvPr id="15" name="Title 14">
            <a:extLst>
              <a:ext uri="{FF2B5EF4-FFF2-40B4-BE49-F238E27FC236}">
                <a16:creationId xmlns:a16="http://schemas.microsoft.com/office/drawing/2014/main" id="{92C764CC-E2D3-4A57-AB99-CB43B28E9B45}"/>
              </a:ext>
            </a:extLst>
          </p:cNvPr>
          <p:cNvSpPr>
            <a:spLocks noGrp="1"/>
          </p:cNvSpPr>
          <p:nvPr>
            <p:ph type="title"/>
          </p:nvPr>
        </p:nvSpPr>
        <p:spPr/>
        <p:txBody>
          <a:bodyPr>
            <a:normAutofit/>
          </a:bodyPr>
          <a:lstStyle/>
          <a:p>
            <a:r>
              <a:rPr lang="en-US" sz="2400" dirty="0"/>
              <a:t>INDIANA UNIVERSITY CONSCIENCE PROJECT </a:t>
            </a:r>
            <a:br>
              <a:rPr lang="en-US" sz="2400" dirty="0"/>
            </a:br>
            <a:r>
              <a:rPr lang="en-US" sz="2400" dirty="0"/>
              <a:t>CONSCIENCE IN ADVERSITY TEACHING COLLECTION </a:t>
            </a:r>
          </a:p>
        </p:txBody>
      </p:sp>
      <p:sp>
        <p:nvSpPr>
          <p:cNvPr id="16" name="Content Placeholder 15">
            <a:extLst>
              <a:ext uri="{FF2B5EF4-FFF2-40B4-BE49-F238E27FC236}">
                <a16:creationId xmlns:a16="http://schemas.microsoft.com/office/drawing/2014/main" id="{D355313E-3647-44F5-A8D0-0D8A69552799}"/>
              </a:ext>
            </a:extLst>
          </p:cNvPr>
          <p:cNvSpPr>
            <a:spLocks noGrp="1"/>
          </p:cNvSpPr>
          <p:nvPr>
            <p:ph idx="1"/>
          </p:nvPr>
        </p:nvSpPr>
        <p:spPr/>
        <p:txBody>
          <a:bodyPr/>
          <a:lstStyle/>
          <a:p>
            <a:pPr marL="0" indent="0">
              <a:buNone/>
            </a:pPr>
            <a:r>
              <a:rPr lang="en-US" dirty="0"/>
              <a:t>OBJECTIVE:  </a:t>
            </a:r>
            <a:r>
              <a:rPr lang="en-US" sz="2800" b="0" i="0" u="none" strike="noStrike" baseline="0" dirty="0">
                <a:solidFill>
                  <a:srgbClr val="000000"/>
                </a:solidFill>
                <a:latin typeface="Times New Roman" panose="02020603050405020304" pitchFamily="18" charset="0"/>
              </a:rPr>
              <a:t>To enable further studies of the continuum of casualty in personal conscience that will enlarge and transmit the fund of knowledge in our healing professions. </a:t>
            </a:r>
          </a:p>
          <a:p>
            <a:pPr marL="0" indent="0">
              <a:buNone/>
            </a:pPr>
            <a:r>
              <a:rPr lang="en-US" dirty="0">
                <a:solidFill>
                  <a:srgbClr val="000000"/>
                </a:solidFill>
                <a:latin typeface="Times New Roman" panose="02020603050405020304" pitchFamily="18" charset="0"/>
              </a:rPr>
              <a:t>METHOD: </a:t>
            </a:r>
            <a:r>
              <a:rPr lang="en-US" sz="2800" b="0" i="0" u="none" strike="noStrike" baseline="0" dirty="0">
                <a:solidFill>
                  <a:srgbClr val="000000"/>
                </a:solidFill>
                <a:latin typeface="Times New Roman" panose="02020603050405020304" pitchFamily="18" charset="0"/>
              </a:rPr>
              <a:t>Presentation of a data collection comprised of 125 identity-protected cases, developed from conscience sensitive psychiatric interviews conducted, consecutively, over a three-year period in a residential treatment center which was dedicated to youth who had been reared in adverse life circumstances. </a:t>
            </a:r>
          </a:p>
          <a:p>
            <a:pPr marL="0" indent="0">
              <a:buNone/>
            </a:pPr>
            <a:r>
              <a:rPr lang="en-US" sz="2800" b="0" i="0" u="none" strike="noStrike" baseline="0" dirty="0">
                <a:solidFill>
                  <a:srgbClr val="000000"/>
                </a:solidFill>
                <a:latin typeface="Times New Roman" panose="02020603050405020304" pitchFamily="18" charset="0"/>
              </a:rPr>
              <a:t>Learners are invited to systematically progress through them.</a:t>
            </a:r>
          </a:p>
          <a:p>
            <a:endParaRPr lang="en-US" dirty="0"/>
          </a:p>
        </p:txBody>
      </p:sp>
    </p:spTree>
    <p:extLst>
      <p:ext uri="{BB962C8B-B14F-4D97-AF65-F5344CB8AC3E}">
        <p14:creationId xmlns:p14="http://schemas.microsoft.com/office/powerpoint/2010/main" val="327152054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01AA7A-293E-4163-91BE-BC7CED8AEEAE}"/>
              </a:ext>
            </a:extLst>
          </p:cNvPr>
          <p:cNvSpPr>
            <a:spLocks noGrp="1"/>
          </p:cNvSpPr>
          <p:nvPr>
            <p:ph idx="1"/>
          </p:nvPr>
        </p:nvSpPr>
        <p:spPr/>
        <p:txBody>
          <a:bodyPr/>
          <a:lstStyle/>
          <a:p>
            <a:pPr marL="0" indent="0">
              <a:buNone/>
            </a:pPr>
            <a:r>
              <a:rPr lang="en-US" dirty="0"/>
              <a:t>OUR 125 CASES WERE: </a:t>
            </a:r>
          </a:p>
          <a:p>
            <a:pPr marL="0" indent="0">
              <a:buNone/>
            </a:pPr>
            <a:r>
              <a:rPr lang="en-US" dirty="0"/>
              <a:t>• YOUNG MILLENIALS</a:t>
            </a:r>
          </a:p>
          <a:p>
            <a:pPr marL="0" indent="0">
              <a:buNone/>
            </a:pPr>
            <a:r>
              <a:rPr lang="en-US" dirty="0"/>
              <a:t>• MEAN AGE: 170 MONTHS (14 YEARS) S.D. 26 MONTHS</a:t>
            </a:r>
          </a:p>
          <a:p>
            <a:pPr marL="0" indent="0">
              <a:buNone/>
            </a:pPr>
            <a:r>
              <a:rPr lang="en-US" dirty="0"/>
              <a:t>• AGE RANGE: 81 MONTHS (7 YEARS) TO 208 MONTHS (17 YEARS)</a:t>
            </a:r>
          </a:p>
          <a:p>
            <a:pPr marL="0" indent="0">
              <a:buNone/>
            </a:pPr>
            <a:r>
              <a:rPr lang="en-US" dirty="0"/>
              <a:t>• 45 WERE OVER 180 MONTHS (FIFTEEN YEARS) OLD </a:t>
            </a:r>
          </a:p>
          <a:p>
            <a:pPr marL="0" indent="0">
              <a:buNone/>
            </a:pPr>
            <a:r>
              <a:rPr lang="en-US" dirty="0"/>
              <a:t>• MALE: 55%</a:t>
            </a:r>
          </a:p>
        </p:txBody>
      </p:sp>
      <p:sp>
        <p:nvSpPr>
          <p:cNvPr id="5" name="TextBox 4">
            <a:extLst>
              <a:ext uri="{FF2B5EF4-FFF2-40B4-BE49-F238E27FC236}">
                <a16:creationId xmlns:a16="http://schemas.microsoft.com/office/drawing/2014/main" id="{B5D05B02-A967-413B-BE89-C63435CBAC2A}"/>
              </a:ext>
            </a:extLst>
          </p:cNvPr>
          <p:cNvSpPr txBox="1"/>
          <p:nvPr/>
        </p:nvSpPr>
        <p:spPr>
          <a:xfrm>
            <a:off x="185468" y="-4207"/>
            <a:ext cx="6098874" cy="369332"/>
          </a:xfrm>
          <a:prstGeom prst="rect">
            <a:avLst/>
          </a:prstGeom>
          <a:noFill/>
        </p:spPr>
        <p:txBody>
          <a:bodyPr wrap="square">
            <a:spAutoFit/>
          </a:bodyPr>
          <a:lstStyle/>
          <a:p>
            <a:r>
              <a:rPr lang="en-US" sz="1800" cap="small" dirty="0"/>
              <a:t>conscience in adversity</a:t>
            </a:r>
          </a:p>
        </p:txBody>
      </p:sp>
    </p:spTree>
    <p:extLst>
      <p:ext uri="{BB962C8B-B14F-4D97-AF65-F5344CB8AC3E}">
        <p14:creationId xmlns:p14="http://schemas.microsoft.com/office/powerpoint/2010/main" val="181987295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E15A8DF1-4B79-4233-9B5B-64DE5EADA16F}"/>
              </a:ext>
            </a:extLst>
          </p:cNvPr>
          <p:cNvSpPr txBox="1">
            <a:spLocks noChangeArrowheads="1"/>
          </p:cNvSpPr>
          <p:nvPr/>
        </p:nvSpPr>
        <p:spPr>
          <a:xfrm>
            <a:off x="0" y="-1542"/>
            <a:ext cx="3485072" cy="442823"/>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conscience in adversity</a:t>
            </a:r>
          </a:p>
        </p:txBody>
      </p:sp>
      <p:sp>
        <p:nvSpPr>
          <p:cNvPr id="6" name="TextBox 5">
            <a:extLst>
              <a:ext uri="{FF2B5EF4-FFF2-40B4-BE49-F238E27FC236}">
                <a16:creationId xmlns:a16="http://schemas.microsoft.com/office/drawing/2014/main" id="{A29DF778-CB01-487D-830E-F408C2BB8A6B}"/>
              </a:ext>
            </a:extLst>
          </p:cNvPr>
          <p:cNvSpPr txBox="1"/>
          <p:nvPr/>
        </p:nvSpPr>
        <p:spPr>
          <a:xfrm>
            <a:off x="2467154" y="738360"/>
            <a:ext cx="6262777" cy="369332"/>
          </a:xfrm>
          <a:prstGeom prst="rect">
            <a:avLst/>
          </a:prstGeom>
          <a:noFill/>
        </p:spPr>
        <p:txBody>
          <a:bodyPr wrap="square">
            <a:spAutoFit/>
          </a:bodyPr>
          <a:lstStyle/>
          <a:p>
            <a:r>
              <a:rPr lang="en-US" sz="1800" b="1" i="0" u="none" strike="noStrike" baseline="0" dirty="0">
                <a:solidFill>
                  <a:srgbClr val="000000"/>
                </a:solidFill>
                <a:latin typeface="Calibri" panose="020F0502020204030204" pitchFamily="34" charset="0"/>
              </a:rPr>
              <a:t>MALTREATMENT/CAREGIVER CASUALTY/TRAUMA DATA </a:t>
            </a:r>
            <a:endParaRPr lang="en-US" sz="1800" b="0" i="0" u="none" strike="noStrike" baseline="0" dirty="0">
              <a:solidFill>
                <a:srgbClr val="000000"/>
              </a:solidFill>
              <a:latin typeface="Calibri" panose="020F0502020204030204" pitchFamily="34" charset="0"/>
            </a:endParaRPr>
          </a:p>
        </p:txBody>
      </p:sp>
      <p:sp>
        <p:nvSpPr>
          <p:cNvPr id="8" name="TextBox 7">
            <a:extLst>
              <a:ext uri="{FF2B5EF4-FFF2-40B4-BE49-F238E27FC236}">
                <a16:creationId xmlns:a16="http://schemas.microsoft.com/office/drawing/2014/main" id="{8B67C125-4046-4B21-98EF-78AAF16EAAF1}"/>
              </a:ext>
            </a:extLst>
          </p:cNvPr>
          <p:cNvSpPr txBox="1"/>
          <p:nvPr/>
        </p:nvSpPr>
        <p:spPr>
          <a:xfrm>
            <a:off x="3024996" y="1404771"/>
            <a:ext cx="7490603" cy="2585323"/>
          </a:xfrm>
          <a:prstGeom prst="rect">
            <a:avLst/>
          </a:prstGeom>
          <a:noFill/>
        </p:spPr>
        <p:txBody>
          <a:bodyPr wrap="square">
            <a:spAutoFit/>
          </a:bodyPr>
          <a:lstStyle/>
          <a:p>
            <a:pPr marL="0" indent="0">
              <a:buNone/>
            </a:pPr>
            <a:r>
              <a:rPr lang="en-US" sz="1800" b="0" i="0" u="none" strike="noStrike" baseline="0" dirty="0">
                <a:solidFill>
                  <a:srgbClr val="000000"/>
                </a:solidFill>
                <a:latin typeface="Times New Roman" panose="02020603050405020304" pitchFamily="18" charset="0"/>
              </a:rPr>
              <a:t>1. NEGLECT </a:t>
            </a:r>
          </a:p>
          <a:p>
            <a:pPr marL="0" indent="0">
              <a:buNone/>
            </a:pPr>
            <a:r>
              <a:rPr lang="en-US" sz="1800" b="0" i="0" u="none" strike="noStrike" baseline="0" dirty="0">
                <a:solidFill>
                  <a:srgbClr val="000000"/>
                </a:solidFill>
                <a:latin typeface="Times New Roman" panose="02020603050405020304" pitchFamily="18" charset="0"/>
              </a:rPr>
              <a:t>2. PHYSICAL ABUSE </a:t>
            </a:r>
          </a:p>
          <a:p>
            <a:pPr marL="0" indent="0">
              <a:buNone/>
            </a:pPr>
            <a:r>
              <a:rPr lang="en-US" sz="1800" b="0" i="0" u="none" strike="noStrike" baseline="0" dirty="0">
                <a:solidFill>
                  <a:srgbClr val="000000"/>
                </a:solidFill>
                <a:latin typeface="Times New Roman" panose="02020603050405020304" pitchFamily="18" charset="0"/>
              </a:rPr>
              <a:t>3. SEXUAL ABUSE </a:t>
            </a:r>
            <a:r>
              <a:rPr lang="en-US" sz="1800" b="0" i="0" u="none" strike="noStrike" baseline="0" dirty="0">
                <a:solidFill>
                  <a:srgbClr val="000000"/>
                </a:solidFill>
                <a:latin typeface="Calibri" panose="020F0502020204030204" pitchFamily="34" charset="0"/>
              </a:rPr>
              <a:t> </a:t>
            </a:r>
          </a:p>
          <a:p>
            <a:pPr marL="0" indent="0">
              <a:buNone/>
            </a:pPr>
            <a:r>
              <a:rPr lang="en-US" sz="1800" b="0" i="0" u="none" strike="noStrike" baseline="0" dirty="0">
                <a:solidFill>
                  <a:srgbClr val="000000"/>
                </a:solidFill>
                <a:latin typeface="Times New Roman" panose="02020603050405020304" pitchFamily="18" charset="0"/>
              </a:rPr>
              <a:t>4. PSYCHOLOGICAL/EMOTIONAL ABUSE </a:t>
            </a:r>
          </a:p>
          <a:p>
            <a:pPr marL="0" indent="0">
              <a:buNone/>
            </a:pPr>
            <a:r>
              <a:rPr lang="en-US" sz="1800" b="0" i="0" u="none" strike="noStrike" baseline="0" dirty="0">
                <a:solidFill>
                  <a:srgbClr val="000000"/>
                </a:solidFill>
                <a:latin typeface="Times New Roman" panose="02020603050405020304" pitchFamily="18" charset="0"/>
              </a:rPr>
              <a:t>5. EXPOSURE TO DOMESTIC VIOLENCE </a:t>
            </a:r>
          </a:p>
          <a:p>
            <a:pPr marL="0" indent="0">
              <a:buNone/>
            </a:pPr>
            <a:r>
              <a:rPr lang="en-US" sz="1800" b="0" i="0" u="none" strike="noStrike" baseline="0" dirty="0">
                <a:solidFill>
                  <a:srgbClr val="000000"/>
                </a:solidFill>
                <a:latin typeface="Times New Roman" panose="02020603050405020304" pitchFamily="18" charset="0"/>
              </a:rPr>
              <a:t>6. THREAT OR VIOLENCE OUTSIDE HOME </a:t>
            </a:r>
          </a:p>
          <a:p>
            <a:pPr marL="0" indent="0">
              <a:buNone/>
            </a:pPr>
            <a:r>
              <a:rPr lang="en-US" sz="1800" b="0" i="0" u="none" strike="noStrike" baseline="0" dirty="0">
                <a:solidFill>
                  <a:srgbClr val="000000"/>
                </a:solidFill>
                <a:latin typeface="Times New Roman" panose="02020603050405020304" pitchFamily="18" charset="0"/>
              </a:rPr>
              <a:t>7. HARSH AND OR INCONSISTENT PARENTING </a:t>
            </a:r>
          </a:p>
          <a:p>
            <a:pPr marL="0" indent="0">
              <a:buNone/>
            </a:pPr>
            <a:r>
              <a:rPr lang="en-US" sz="1800" b="0" i="0" u="none" strike="noStrike" baseline="0" dirty="0">
                <a:solidFill>
                  <a:srgbClr val="000000"/>
                </a:solidFill>
                <a:latin typeface="Times New Roman" panose="02020603050405020304" pitchFamily="18" charset="0"/>
              </a:rPr>
              <a:t>8. BULLYING </a:t>
            </a:r>
          </a:p>
          <a:p>
            <a:pPr marL="0" indent="0">
              <a:buNone/>
            </a:pPr>
            <a:r>
              <a:rPr lang="en-US" sz="1800" b="0" i="0" u="none" strike="noStrike" baseline="0" dirty="0">
                <a:solidFill>
                  <a:srgbClr val="000000"/>
                </a:solidFill>
                <a:latin typeface="Times New Roman" panose="02020603050405020304" pitchFamily="18" charset="0"/>
              </a:rPr>
              <a:t>9. RAPE/COERCED OR INVOLUNTARY SEXUAL ACTIVITY </a:t>
            </a:r>
            <a:endParaRPr lang="en-US" sz="1800" b="0" i="0" u="none" strike="noStrike" baseline="0" dirty="0">
              <a:solidFill>
                <a:srgbClr val="000000"/>
              </a:solidFill>
              <a:latin typeface="Calibri" panose="020F0502020204030204" pitchFamily="34" charset="0"/>
            </a:endParaRPr>
          </a:p>
        </p:txBody>
      </p:sp>
      <p:sp>
        <p:nvSpPr>
          <p:cNvPr id="7" name="TextBox 6">
            <a:extLst>
              <a:ext uri="{FF2B5EF4-FFF2-40B4-BE49-F238E27FC236}">
                <a16:creationId xmlns:a16="http://schemas.microsoft.com/office/drawing/2014/main" id="{B973834D-4F17-44AB-95E8-680880301B3C}"/>
              </a:ext>
            </a:extLst>
          </p:cNvPr>
          <p:cNvSpPr txBox="1"/>
          <p:nvPr/>
        </p:nvSpPr>
        <p:spPr>
          <a:xfrm>
            <a:off x="8537417" y="6106656"/>
            <a:ext cx="3447547" cy="461665"/>
          </a:xfrm>
          <a:prstGeom prst="rect">
            <a:avLst/>
          </a:prstGeom>
          <a:noFill/>
        </p:spPr>
        <p:txBody>
          <a:bodyPr wrap="square">
            <a:spAutoFit/>
          </a:bodyPr>
          <a:lstStyle/>
          <a:p>
            <a:r>
              <a:rPr lang="en-US" sz="1200" dirty="0"/>
              <a:t>INDIANA UNIVERSITY CONSCIENCE PROJECT </a:t>
            </a:r>
            <a:br>
              <a:rPr lang="en-US" sz="1200" dirty="0"/>
            </a:br>
            <a:r>
              <a:rPr lang="en-US" sz="1200" dirty="0"/>
              <a:t>CONSCIENCE IN ADVERSITY TEACHING COLLECTION </a:t>
            </a:r>
          </a:p>
        </p:txBody>
      </p:sp>
    </p:spTree>
    <p:extLst>
      <p:ext uri="{BB962C8B-B14F-4D97-AF65-F5344CB8AC3E}">
        <p14:creationId xmlns:p14="http://schemas.microsoft.com/office/powerpoint/2010/main" val="263997045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C39636-EBA3-4973-B2BB-D0E7E0271E64}"/>
              </a:ext>
            </a:extLst>
          </p:cNvPr>
          <p:cNvSpPr txBox="1"/>
          <p:nvPr/>
        </p:nvSpPr>
        <p:spPr>
          <a:xfrm>
            <a:off x="3049437" y="924934"/>
            <a:ext cx="6692091" cy="2462213"/>
          </a:xfrm>
          <a:prstGeom prst="rect">
            <a:avLst/>
          </a:prstGeom>
          <a:noFill/>
        </p:spPr>
        <p:txBody>
          <a:bodyPr wrap="square">
            <a:spAutoFit/>
          </a:bodyPr>
          <a:lstStyle/>
          <a:p>
            <a:r>
              <a:rPr lang="en-US" sz="1200" b="1" i="0" u="none" strike="noStrike" baseline="0" dirty="0">
                <a:solidFill>
                  <a:srgbClr val="000000"/>
                </a:solidFill>
                <a:latin typeface="Times New Roman" panose="02020603050405020304" pitchFamily="18" charset="0"/>
              </a:rPr>
              <a:t>CHARACTERIZATION OF THE COLLECTION ACCORDING TO </a:t>
            </a:r>
            <a:r>
              <a:rPr lang="en-US" sz="1400" b="1" i="0" u="none" strike="noStrike" baseline="0" dirty="0">
                <a:solidFill>
                  <a:srgbClr val="000000"/>
                </a:solidFill>
                <a:latin typeface="Times New Roman" panose="02020603050405020304" pitchFamily="18" charset="0"/>
              </a:rPr>
              <a:t>ACE’</a:t>
            </a:r>
            <a:r>
              <a:rPr lang="en-US" sz="1100" b="1" i="0" u="none" strike="noStrike" baseline="0" dirty="0">
                <a:solidFill>
                  <a:srgbClr val="000000"/>
                </a:solidFill>
                <a:latin typeface="Times New Roman" panose="02020603050405020304" pitchFamily="18" charset="0"/>
              </a:rPr>
              <a:t>S</a:t>
            </a:r>
            <a:r>
              <a:rPr lang="en-US" sz="1400" b="0" i="0" u="none" strike="noStrike" baseline="0" dirty="0">
                <a:solidFill>
                  <a:srgbClr val="000000"/>
                </a:solidFill>
                <a:latin typeface="Times New Roman" panose="02020603050405020304" pitchFamily="18" charset="0"/>
              </a:rPr>
              <a:t>. </a:t>
            </a:r>
          </a:p>
          <a:p>
            <a:endParaRPr lang="en-US" sz="1400" b="0" i="0" u="none" strike="noStrike" baseline="0" dirty="0">
              <a:solidFill>
                <a:srgbClr val="000000"/>
              </a:solidFill>
              <a:latin typeface="Times New Roman" panose="02020603050405020304" pitchFamily="18" charset="0"/>
            </a:endParaRPr>
          </a:p>
          <a:p>
            <a:r>
              <a:rPr lang="en-US" cap="small" dirty="0">
                <a:solidFill>
                  <a:srgbClr val="000000"/>
                </a:solidFill>
                <a:latin typeface="Times New Roman" panose="02020603050405020304" pitchFamily="18" charset="0"/>
              </a:rPr>
              <a:t>c</a:t>
            </a:r>
            <a:r>
              <a:rPr lang="en-US" sz="1800" b="0" i="0" u="none" strike="noStrike" cap="small" dirty="0">
                <a:solidFill>
                  <a:srgbClr val="000000"/>
                </a:solidFill>
                <a:latin typeface="Times New Roman" panose="02020603050405020304" pitchFamily="18" charset="0"/>
              </a:rPr>
              <a:t>umulative </a:t>
            </a:r>
            <a:r>
              <a:rPr lang="en-US" sz="1400" b="0" i="0" u="none" strike="noStrike" cap="small" dirty="0">
                <a:solidFill>
                  <a:srgbClr val="000000"/>
                </a:solidFill>
                <a:latin typeface="Times New Roman" panose="02020603050405020304" pitchFamily="18" charset="0"/>
              </a:rPr>
              <a:t>ACE’s </a:t>
            </a:r>
            <a:r>
              <a:rPr lang="en-US" sz="1800" b="0" i="0" u="none" strike="noStrike" baseline="0" dirty="0">
                <a:solidFill>
                  <a:srgbClr val="000000"/>
                </a:solidFill>
                <a:latin typeface="Times New Roman" panose="02020603050405020304" pitchFamily="18" charset="0"/>
              </a:rPr>
              <a:t>enumerated #1-9; per centages given in round numbers: </a:t>
            </a:r>
          </a:p>
          <a:p>
            <a:r>
              <a:rPr lang="en-US" sz="1800" b="0" i="0" u="none" strike="noStrike" baseline="0" dirty="0">
                <a:solidFill>
                  <a:srgbClr val="FF0000"/>
                </a:solidFill>
                <a:latin typeface="Times New Roman" panose="02020603050405020304" pitchFamily="18" charset="0"/>
              </a:rPr>
              <a:t>6%</a:t>
            </a:r>
            <a:r>
              <a:rPr lang="en-US" sz="1800" b="0" i="0" u="none" strike="noStrike" baseline="0" dirty="0">
                <a:solidFill>
                  <a:srgbClr val="000000"/>
                </a:solidFill>
                <a:latin typeface="Times New Roman" panose="02020603050405020304" pitchFamily="18" charset="0"/>
              </a:rPr>
              <a:t> </a:t>
            </a:r>
            <a:r>
              <a:rPr lang="en-US" dirty="0">
                <a:solidFill>
                  <a:srgbClr val="000000"/>
                </a:solidFill>
                <a:latin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rPr>
              <a:t>(n=8): None. </a:t>
            </a:r>
          </a:p>
          <a:p>
            <a:r>
              <a:rPr lang="en-US" sz="1800" b="0" i="0" u="none" strike="noStrike" baseline="0" dirty="0">
                <a:solidFill>
                  <a:srgbClr val="FF0000"/>
                </a:solidFill>
                <a:latin typeface="Times New Roman" panose="02020603050405020304" pitchFamily="18" charset="0"/>
              </a:rPr>
              <a:t>6%   </a:t>
            </a:r>
            <a:r>
              <a:rPr lang="en-US" sz="1800" b="0" i="0" u="none" strike="noStrike" baseline="0" dirty="0">
                <a:solidFill>
                  <a:srgbClr val="000000"/>
                </a:solidFill>
                <a:latin typeface="Times New Roman" panose="02020603050405020304" pitchFamily="18" charset="0"/>
              </a:rPr>
              <a:t>(n=7): One kind only. </a:t>
            </a:r>
          </a:p>
          <a:p>
            <a:r>
              <a:rPr lang="en-US" sz="1800" b="0" i="0" u="none" strike="noStrike" baseline="0" dirty="0">
                <a:solidFill>
                  <a:srgbClr val="FF0000"/>
                </a:solidFill>
                <a:latin typeface="Times New Roman" panose="02020603050405020304" pitchFamily="18" charset="0"/>
              </a:rPr>
              <a:t>30%</a:t>
            </a:r>
            <a:r>
              <a:rPr lang="en-US" sz="1800" b="0" i="0" u="none" strike="noStrike" baseline="0" dirty="0">
                <a:solidFill>
                  <a:srgbClr val="000000"/>
                </a:solidFill>
                <a:latin typeface="Times New Roman" panose="02020603050405020304" pitchFamily="18" charset="0"/>
              </a:rPr>
              <a:t> (n=37): Two kinds. </a:t>
            </a:r>
          </a:p>
          <a:p>
            <a:r>
              <a:rPr lang="en-US" sz="1800" b="0" i="0" u="none" strike="noStrike" baseline="0" dirty="0">
                <a:solidFill>
                  <a:srgbClr val="FF0000"/>
                </a:solidFill>
                <a:latin typeface="Times New Roman" panose="02020603050405020304" pitchFamily="18" charset="0"/>
              </a:rPr>
              <a:t>22%</a:t>
            </a:r>
            <a:r>
              <a:rPr lang="en-US" sz="1800" b="0" i="0" u="none" strike="noStrike" baseline="0" dirty="0">
                <a:solidFill>
                  <a:srgbClr val="000000"/>
                </a:solidFill>
                <a:latin typeface="Times New Roman" panose="02020603050405020304" pitchFamily="18" charset="0"/>
              </a:rPr>
              <a:t> (n=28): Three kinds. </a:t>
            </a:r>
          </a:p>
          <a:p>
            <a:r>
              <a:rPr lang="en-US" sz="1800" b="0" i="0" u="none" strike="noStrike" baseline="0" dirty="0">
                <a:solidFill>
                  <a:srgbClr val="FF0000"/>
                </a:solidFill>
                <a:latin typeface="Times New Roman" panose="02020603050405020304" pitchFamily="18" charset="0"/>
              </a:rPr>
              <a:t>36% </a:t>
            </a:r>
            <a:r>
              <a:rPr lang="en-US" sz="1800" b="0" i="0" u="none" strike="noStrike" baseline="0" dirty="0">
                <a:solidFill>
                  <a:srgbClr val="000000"/>
                </a:solidFill>
                <a:latin typeface="Times New Roman" panose="02020603050405020304" pitchFamily="18" charset="0"/>
              </a:rPr>
              <a:t>(n=45): Four or more kinds. </a:t>
            </a:r>
            <a:endParaRPr lang="en-US" dirty="0"/>
          </a:p>
        </p:txBody>
      </p:sp>
      <p:sp>
        <p:nvSpPr>
          <p:cNvPr id="4" name="Rectangle 2">
            <a:extLst>
              <a:ext uri="{FF2B5EF4-FFF2-40B4-BE49-F238E27FC236}">
                <a16:creationId xmlns:a16="http://schemas.microsoft.com/office/drawing/2014/main" id="{E15A8DF1-4B79-4233-9B5B-64DE5EADA16F}"/>
              </a:ext>
            </a:extLst>
          </p:cNvPr>
          <p:cNvSpPr txBox="1">
            <a:spLocks noChangeArrowheads="1"/>
          </p:cNvSpPr>
          <p:nvPr/>
        </p:nvSpPr>
        <p:spPr>
          <a:xfrm>
            <a:off x="0" y="-1542"/>
            <a:ext cx="3485072" cy="442823"/>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conscience in adversity</a:t>
            </a:r>
          </a:p>
        </p:txBody>
      </p:sp>
      <p:sp>
        <p:nvSpPr>
          <p:cNvPr id="5" name="TextBox 4">
            <a:extLst>
              <a:ext uri="{FF2B5EF4-FFF2-40B4-BE49-F238E27FC236}">
                <a16:creationId xmlns:a16="http://schemas.microsoft.com/office/drawing/2014/main" id="{E4FD8B70-DCF9-409F-93CF-AC1F1FD9658E}"/>
              </a:ext>
            </a:extLst>
          </p:cNvPr>
          <p:cNvSpPr txBox="1"/>
          <p:nvPr/>
        </p:nvSpPr>
        <p:spPr>
          <a:xfrm>
            <a:off x="8537417" y="6106656"/>
            <a:ext cx="3447547" cy="461665"/>
          </a:xfrm>
          <a:prstGeom prst="rect">
            <a:avLst/>
          </a:prstGeom>
          <a:noFill/>
        </p:spPr>
        <p:txBody>
          <a:bodyPr wrap="square">
            <a:spAutoFit/>
          </a:bodyPr>
          <a:lstStyle/>
          <a:p>
            <a:r>
              <a:rPr lang="en-US" sz="1200" dirty="0"/>
              <a:t>INDIANA UNIVERSITY CONSCIENCE PROJECT </a:t>
            </a:r>
            <a:br>
              <a:rPr lang="en-US" sz="1200" dirty="0"/>
            </a:br>
            <a:r>
              <a:rPr lang="en-US" sz="1200" dirty="0"/>
              <a:t>CONSCIENCE IN ADVERSITY TEACHING COLLECTION </a:t>
            </a:r>
          </a:p>
        </p:txBody>
      </p:sp>
    </p:spTree>
    <p:extLst>
      <p:ext uri="{BB962C8B-B14F-4D97-AF65-F5344CB8AC3E}">
        <p14:creationId xmlns:p14="http://schemas.microsoft.com/office/powerpoint/2010/main" val="188872406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C39636-EBA3-4973-B2BB-D0E7E0271E64}"/>
              </a:ext>
            </a:extLst>
          </p:cNvPr>
          <p:cNvSpPr txBox="1"/>
          <p:nvPr/>
        </p:nvSpPr>
        <p:spPr>
          <a:xfrm>
            <a:off x="3049438" y="924934"/>
            <a:ext cx="6098874" cy="3570208"/>
          </a:xfrm>
          <a:prstGeom prst="rect">
            <a:avLst/>
          </a:prstGeom>
          <a:noFill/>
        </p:spPr>
        <p:txBody>
          <a:bodyPr wrap="square">
            <a:spAutoFit/>
          </a:bodyPr>
          <a:lstStyle/>
          <a:p>
            <a:r>
              <a:rPr lang="en-US" sz="1200" b="1" i="0" u="none" strike="noStrike" baseline="0" dirty="0">
                <a:solidFill>
                  <a:srgbClr val="000000"/>
                </a:solidFill>
                <a:latin typeface="Times New Roman" panose="02020603050405020304" pitchFamily="18" charset="0"/>
              </a:rPr>
              <a:t>CHARACTERIZATION OF THE COLLECTION ACCORDING TO </a:t>
            </a:r>
            <a:r>
              <a:rPr lang="en-US" sz="1400" b="1" i="0" u="none" strike="noStrike" baseline="0" dirty="0">
                <a:solidFill>
                  <a:srgbClr val="000000"/>
                </a:solidFill>
                <a:latin typeface="Times New Roman" panose="02020603050405020304" pitchFamily="18" charset="0"/>
              </a:rPr>
              <a:t>ACE’</a:t>
            </a:r>
            <a:r>
              <a:rPr lang="en-US" sz="1100" b="1" i="0" u="none" strike="noStrike" baseline="0" dirty="0">
                <a:solidFill>
                  <a:srgbClr val="000000"/>
                </a:solidFill>
                <a:latin typeface="Times New Roman" panose="02020603050405020304" pitchFamily="18" charset="0"/>
              </a:rPr>
              <a:t>S</a:t>
            </a:r>
            <a:r>
              <a:rPr lang="en-US" sz="1400" b="0" i="0" u="none" strike="noStrike" baseline="0" dirty="0">
                <a:solidFill>
                  <a:srgbClr val="000000"/>
                </a:solidFill>
                <a:latin typeface="Times New Roman" panose="02020603050405020304" pitchFamily="18" charset="0"/>
              </a:rPr>
              <a:t>. </a:t>
            </a:r>
          </a:p>
          <a:p>
            <a:endParaRPr lang="en-US" sz="1400" b="0" i="0" u="none" strike="noStrike" baseline="0" dirty="0">
              <a:solidFill>
                <a:srgbClr val="000000"/>
              </a:solidFill>
              <a:latin typeface="Times New Roman" panose="02020603050405020304" pitchFamily="18" charset="0"/>
            </a:endParaRPr>
          </a:p>
          <a:p>
            <a:r>
              <a:rPr lang="en-US" cap="small" dirty="0">
                <a:solidFill>
                  <a:srgbClr val="000000"/>
                </a:solidFill>
                <a:latin typeface="Times New Roman" panose="02020603050405020304" pitchFamily="18" charset="0"/>
              </a:rPr>
              <a:t>a</a:t>
            </a:r>
            <a:r>
              <a:rPr lang="en-US" sz="1800" b="0" i="0" u="none" strike="noStrike" cap="small" dirty="0">
                <a:solidFill>
                  <a:srgbClr val="000000"/>
                </a:solidFill>
                <a:latin typeface="Times New Roman" panose="02020603050405020304" pitchFamily="18" charset="0"/>
              </a:rPr>
              <a:t>ge at onset </a:t>
            </a:r>
            <a:r>
              <a:rPr lang="en-US" sz="1800" b="0" i="0" u="none" strike="noStrike" baseline="0" dirty="0">
                <a:solidFill>
                  <a:srgbClr val="000000"/>
                </a:solidFill>
                <a:latin typeface="Times New Roman" panose="02020603050405020304" pitchFamily="18" charset="0"/>
              </a:rPr>
              <a:t>for </a:t>
            </a:r>
            <a:r>
              <a:rPr lang="en-US" sz="1400" b="0" i="0" u="none" strike="noStrike" baseline="0" dirty="0">
                <a:solidFill>
                  <a:srgbClr val="000000"/>
                </a:solidFill>
                <a:latin typeface="Times New Roman" panose="02020603050405020304" pitchFamily="18" charset="0"/>
              </a:rPr>
              <a:t>ACE’s </a:t>
            </a:r>
            <a:r>
              <a:rPr lang="en-US" sz="1800" b="0" i="0" u="none" strike="noStrike" baseline="0" dirty="0">
                <a:solidFill>
                  <a:srgbClr val="000000"/>
                </a:solidFill>
                <a:latin typeface="Times New Roman" panose="02020603050405020304" pitchFamily="18" charset="0"/>
              </a:rPr>
              <a:t>enumerated #1-9; percentages given in round numbers: </a:t>
            </a:r>
          </a:p>
          <a:p>
            <a:endParaRPr lang="en-US" sz="1800" b="0" i="0" u="none" strike="noStrike" baseline="0" dirty="0">
              <a:solidFill>
                <a:srgbClr val="000000"/>
              </a:solidFill>
              <a:latin typeface="Times New Roman" panose="02020603050405020304" pitchFamily="18" charset="0"/>
            </a:endParaRPr>
          </a:p>
          <a:p>
            <a:r>
              <a:rPr lang="en-US" sz="1800" b="0" i="0" u="none" strike="noStrike" baseline="0" dirty="0">
                <a:solidFill>
                  <a:srgbClr val="FF0000"/>
                </a:solidFill>
                <a:latin typeface="Times New Roman" panose="02020603050405020304" pitchFamily="18" charset="0"/>
              </a:rPr>
              <a:t>18%</a:t>
            </a:r>
            <a:r>
              <a:rPr lang="en-US" sz="1800" b="0" i="0" u="none" strike="noStrike" baseline="0" dirty="0">
                <a:solidFill>
                  <a:srgbClr val="000000"/>
                </a:solidFill>
                <a:latin typeface="Times New Roman" panose="02020603050405020304" pitchFamily="18" charset="0"/>
              </a:rPr>
              <a:t> (n=23) between 0-3 years old when they endured their     	first </a:t>
            </a:r>
            <a:r>
              <a:rPr lang="en-US" sz="1400" b="0" i="0" u="none" strike="noStrike" baseline="0" dirty="0">
                <a:solidFill>
                  <a:srgbClr val="000000"/>
                </a:solidFill>
                <a:latin typeface="Times New Roman" panose="02020603050405020304" pitchFamily="18" charset="0"/>
              </a:rPr>
              <a:t>ACE</a:t>
            </a:r>
            <a:r>
              <a:rPr lang="en-US" sz="1800" b="0" i="0" u="none" strike="noStrike" baseline="0" dirty="0">
                <a:solidFill>
                  <a:srgbClr val="000000"/>
                </a:solidFill>
                <a:latin typeface="Times New Roman" panose="02020603050405020304" pitchFamily="18" charset="0"/>
              </a:rPr>
              <a:t>. </a:t>
            </a:r>
          </a:p>
          <a:p>
            <a:r>
              <a:rPr lang="en-US" sz="1800" b="0" i="0" u="none" strike="noStrike" baseline="0" dirty="0">
                <a:solidFill>
                  <a:srgbClr val="FF0000"/>
                </a:solidFill>
                <a:latin typeface="Times New Roman" panose="02020603050405020304" pitchFamily="18" charset="0"/>
              </a:rPr>
              <a:t>29%</a:t>
            </a:r>
            <a:r>
              <a:rPr lang="en-US" sz="1800" b="0" i="0" u="none" strike="noStrike" baseline="0" dirty="0">
                <a:solidFill>
                  <a:srgbClr val="000000"/>
                </a:solidFill>
                <a:latin typeface="Times New Roman" panose="02020603050405020304" pitchFamily="18" charset="0"/>
              </a:rPr>
              <a:t> (n=36) between 3-6 years old when they endured their  	first </a:t>
            </a:r>
            <a:r>
              <a:rPr lang="en-US" sz="1400" b="0" i="0" u="none" strike="noStrike" baseline="0" dirty="0">
                <a:solidFill>
                  <a:srgbClr val="000000"/>
                </a:solidFill>
                <a:latin typeface="Times New Roman" panose="02020603050405020304" pitchFamily="18" charset="0"/>
              </a:rPr>
              <a:t>ACE</a:t>
            </a:r>
            <a:r>
              <a:rPr lang="en-US" sz="1800" b="0" i="0" u="none" strike="noStrike" baseline="0" dirty="0">
                <a:solidFill>
                  <a:srgbClr val="000000"/>
                </a:solidFill>
                <a:latin typeface="Times New Roman" panose="02020603050405020304" pitchFamily="18" charset="0"/>
              </a:rPr>
              <a:t>. </a:t>
            </a:r>
          </a:p>
          <a:p>
            <a:r>
              <a:rPr lang="en-US" sz="1800" b="0" i="0" u="none" strike="noStrike" baseline="0" dirty="0">
                <a:solidFill>
                  <a:srgbClr val="FF0000"/>
                </a:solidFill>
                <a:latin typeface="Times New Roman" panose="02020603050405020304" pitchFamily="18" charset="0"/>
              </a:rPr>
              <a:t>40%</a:t>
            </a:r>
            <a:r>
              <a:rPr lang="en-US" sz="1800" b="0" i="0" u="none" strike="noStrike" baseline="0" dirty="0">
                <a:solidFill>
                  <a:srgbClr val="000000"/>
                </a:solidFill>
                <a:latin typeface="Times New Roman" panose="02020603050405020304" pitchFamily="18" charset="0"/>
              </a:rPr>
              <a:t> (n=50) between 6-12 years old when they endured their 	first </a:t>
            </a:r>
            <a:r>
              <a:rPr lang="en-US" sz="1400" b="0" i="0" u="none" strike="noStrike" baseline="0" dirty="0">
                <a:solidFill>
                  <a:srgbClr val="000000"/>
                </a:solidFill>
                <a:latin typeface="Times New Roman" panose="02020603050405020304" pitchFamily="18" charset="0"/>
              </a:rPr>
              <a:t>ACE</a:t>
            </a:r>
            <a:r>
              <a:rPr lang="en-US" sz="1800" b="0" i="0" u="none" strike="noStrike" baseline="0" dirty="0">
                <a:solidFill>
                  <a:srgbClr val="000000"/>
                </a:solidFill>
                <a:latin typeface="Times New Roman" panose="02020603050405020304" pitchFamily="18" charset="0"/>
              </a:rPr>
              <a:t>. </a:t>
            </a:r>
          </a:p>
          <a:p>
            <a:r>
              <a:rPr lang="en-US" sz="1800" b="0" i="0" u="none" strike="noStrike" baseline="0" dirty="0">
                <a:solidFill>
                  <a:srgbClr val="FF0000"/>
                </a:solidFill>
                <a:latin typeface="Times New Roman" panose="02020603050405020304" pitchFamily="18" charset="0"/>
              </a:rPr>
              <a:t>8% </a:t>
            </a:r>
            <a:r>
              <a:rPr lang="en-US" sz="1800" b="0" i="0" u="none" strike="noStrike" baseline="0" dirty="0">
                <a:solidFill>
                  <a:srgbClr val="000000"/>
                </a:solidFill>
                <a:latin typeface="Times New Roman" panose="02020603050405020304" pitchFamily="18" charset="0"/>
              </a:rPr>
              <a:t>(n=10) in early or mid-adolescence when they endured 	their 	first </a:t>
            </a:r>
            <a:r>
              <a:rPr lang="en-US" sz="1400" b="0" i="0" u="none" strike="noStrike" baseline="0" dirty="0">
                <a:solidFill>
                  <a:srgbClr val="000000"/>
                </a:solidFill>
                <a:latin typeface="Times New Roman" panose="02020603050405020304" pitchFamily="18" charset="0"/>
              </a:rPr>
              <a:t>ACE</a:t>
            </a:r>
            <a:r>
              <a:rPr lang="en-US" sz="1800" b="0" i="0" u="none" strike="noStrike" baseline="0" dirty="0">
                <a:solidFill>
                  <a:srgbClr val="000000"/>
                </a:solidFill>
                <a:latin typeface="Times New Roman" panose="02020603050405020304" pitchFamily="18" charset="0"/>
              </a:rPr>
              <a:t>. </a:t>
            </a:r>
          </a:p>
        </p:txBody>
      </p:sp>
      <p:sp>
        <p:nvSpPr>
          <p:cNvPr id="4" name="Rectangle 2">
            <a:extLst>
              <a:ext uri="{FF2B5EF4-FFF2-40B4-BE49-F238E27FC236}">
                <a16:creationId xmlns:a16="http://schemas.microsoft.com/office/drawing/2014/main" id="{E15A8DF1-4B79-4233-9B5B-64DE5EADA16F}"/>
              </a:ext>
            </a:extLst>
          </p:cNvPr>
          <p:cNvSpPr txBox="1">
            <a:spLocks noChangeArrowheads="1"/>
          </p:cNvSpPr>
          <p:nvPr/>
        </p:nvSpPr>
        <p:spPr>
          <a:xfrm>
            <a:off x="0" y="-1542"/>
            <a:ext cx="3485072" cy="442823"/>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conscience in adversity</a:t>
            </a:r>
          </a:p>
        </p:txBody>
      </p:sp>
      <p:sp>
        <p:nvSpPr>
          <p:cNvPr id="8" name="TextBox 7">
            <a:extLst>
              <a:ext uri="{FF2B5EF4-FFF2-40B4-BE49-F238E27FC236}">
                <a16:creationId xmlns:a16="http://schemas.microsoft.com/office/drawing/2014/main" id="{7DAD8E07-739F-45EC-B793-32B9DC665F14}"/>
              </a:ext>
            </a:extLst>
          </p:cNvPr>
          <p:cNvSpPr txBox="1"/>
          <p:nvPr/>
        </p:nvSpPr>
        <p:spPr>
          <a:xfrm>
            <a:off x="8537417" y="6106656"/>
            <a:ext cx="3447547" cy="461665"/>
          </a:xfrm>
          <a:prstGeom prst="rect">
            <a:avLst/>
          </a:prstGeom>
          <a:noFill/>
        </p:spPr>
        <p:txBody>
          <a:bodyPr wrap="square">
            <a:spAutoFit/>
          </a:bodyPr>
          <a:lstStyle/>
          <a:p>
            <a:r>
              <a:rPr lang="en-US" sz="1200" dirty="0"/>
              <a:t>INDIANA UNIVERSITY CONSCIENCE PROJECT </a:t>
            </a:r>
            <a:br>
              <a:rPr lang="en-US" sz="1200" dirty="0"/>
            </a:br>
            <a:r>
              <a:rPr lang="en-US" sz="1200" dirty="0"/>
              <a:t>CONSCIENCE IN ADVERSITY TEACHING COLLECTION </a:t>
            </a:r>
          </a:p>
        </p:txBody>
      </p:sp>
    </p:spTree>
    <p:extLst>
      <p:ext uri="{BB962C8B-B14F-4D97-AF65-F5344CB8AC3E}">
        <p14:creationId xmlns:p14="http://schemas.microsoft.com/office/powerpoint/2010/main" val="135219292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E15A8DF1-4B79-4233-9B5B-64DE5EADA16F}"/>
              </a:ext>
            </a:extLst>
          </p:cNvPr>
          <p:cNvSpPr txBox="1">
            <a:spLocks noChangeArrowheads="1"/>
          </p:cNvSpPr>
          <p:nvPr/>
        </p:nvSpPr>
        <p:spPr>
          <a:xfrm>
            <a:off x="0" y="-1542"/>
            <a:ext cx="3485072" cy="442823"/>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conscience in adversity</a:t>
            </a:r>
          </a:p>
        </p:txBody>
      </p:sp>
      <p:sp>
        <p:nvSpPr>
          <p:cNvPr id="5" name="TextBox 4">
            <a:extLst>
              <a:ext uri="{FF2B5EF4-FFF2-40B4-BE49-F238E27FC236}">
                <a16:creationId xmlns:a16="http://schemas.microsoft.com/office/drawing/2014/main" id="{5620C104-02CB-427F-96C5-DE2EAC1CF956}"/>
              </a:ext>
            </a:extLst>
          </p:cNvPr>
          <p:cNvSpPr txBox="1"/>
          <p:nvPr/>
        </p:nvSpPr>
        <p:spPr>
          <a:xfrm>
            <a:off x="1915064" y="441281"/>
            <a:ext cx="7021902" cy="6186309"/>
          </a:xfrm>
          <a:prstGeom prst="rect">
            <a:avLst/>
          </a:prstGeom>
          <a:noFill/>
        </p:spPr>
        <p:txBody>
          <a:bodyPr wrap="square">
            <a:spAutoFit/>
          </a:bodyPr>
          <a:lstStyle/>
          <a:p>
            <a:r>
              <a:rPr lang="en-US" b="0" i="0" u="none" strike="noStrike" baseline="0" dirty="0">
                <a:solidFill>
                  <a:srgbClr val="FF0000"/>
                </a:solidFill>
                <a:latin typeface="Times New Roman" panose="02020603050405020304" pitchFamily="18" charset="0"/>
              </a:rPr>
              <a:t>100%</a:t>
            </a:r>
            <a:r>
              <a:rPr lang="en-US" b="0" i="0" u="none" strike="noStrike" baseline="0" dirty="0">
                <a:solidFill>
                  <a:srgbClr val="000000"/>
                </a:solidFill>
                <a:latin typeface="Times New Roman" panose="02020603050405020304" pitchFamily="18" charset="0"/>
              </a:rPr>
              <a:t> (n=125) simply by virtue of being in our </a:t>
            </a:r>
            <a:r>
              <a:rPr lang="en-US" sz="1400" b="0" i="0" u="none" strike="noStrike" baseline="0" dirty="0">
                <a:solidFill>
                  <a:srgbClr val="000000"/>
                </a:solidFill>
                <a:latin typeface="Times New Roman" panose="02020603050405020304" pitchFamily="18" charset="0"/>
              </a:rPr>
              <a:t>RTC</a:t>
            </a:r>
            <a:r>
              <a:rPr lang="en-US" sz="1400" dirty="0">
                <a:solidFill>
                  <a:srgbClr val="000000"/>
                </a:solidFill>
                <a:latin typeface="Times New Roman" panose="02020603050405020304" pitchFamily="18" charset="0"/>
              </a:rPr>
              <a:t>,</a:t>
            </a:r>
            <a:r>
              <a:rPr lang="en-US" b="0" i="0" u="none" strike="noStrike" baseline="0" dirty="0">
                <a:solidFill>
                  <a:srgbClr val="000000"/>
                </a:solidFill>
                <a:latin typeface="Times New Roman" panose="02020603050405020304" pitchFamily="18" charset="0"/>
              </a:rPr>
              <a:t> had some experience 	with habilitative insecurity, i.e. had at least one out-of-home 	placement.</a:t>
            </a:r>
          </a:p>
          <a:p>
            <a:r>
              <a:rPr lang="en-US" dirty="0">
                <a:solidFill>
                  <a:srgbClr val="000000"/>
                </a:solidFill>
                <a:latin typeface="Times New Roman" panose="02020603050405020304" pitchFamily="18" charset="0"/>
              </a:rPr>
              <a:t>	</a:t>
            </a:r>
            <a:r>
              <a:rPr lang="en-US" b="0" i="0" u="none" strike="noStrike" baseline="0" dirty="0">
                <a:solidFill>
                  <a:srgbClr val="FF0000"/>
                </a:solidFill>
                <a:latin typeface="Times New Roman" panose="02020603050405020304" pitchFamily="18" charset="0"/>
              </a:rPr>
              <a:t>57%</a:t>
            </a:r>
            <a:r>
              <a:rPr lang="en-US" b="0" i="0" u="none" strike="noStrike" baseline="0" dirty="0">
                <a:solidFill>
                  <a:srgbClr val="000000"/>
                </a:solidFill>
                <a:latin typeface="Times New Roman" panose="02020603050405020304" pitchFamily="18" charset="0"/>
              </a:rPr>
              <a:t> (n=71) had at least one other out-of-home placement prior 		to coming to our </a:t>
            </a:r>
            <a:r>
              <a:rPr lang="en-US" sz="1400" b="0" i="0" u="none" strike="noStrike" baseline="0" dirty="0">
                <a:solidFill>
                  <a:srgbClr val="000000"/>
                </a:solidFill>
                <a:latin typeface="Times New Roman" panose="02020603050405020304" pitchFamily="18" charset="0"/>
              </a:rPr>
              <a:t>RTC</a:t>
            </a:r>
            <a:r>
              <a:rPr lang="en-US" b="0" i="0" u="none" strike="noStrike" baseline="0" dirty="0">
                <a:solidFill>
                  <a:srgbClr val="000000"/>
                </a:solidFill>
                <a:latin typeface="Times New Roman" panose="02020603050405020304" pitchFamily="18" charset="0"/>
              </a:rPr>
              <a:t>. </a:t>
            </a:r>
          </a:p>
          <a:p>
            <a:r>
              <a:rPr lang="en-US" dirty="0">
                <a:solidFill>
                  <a:srgbClr val="000000"/>
                </a:solidFill>
                <a:latin typeface="Times New Roman" panose="02020603050405020304" pitchFamily="18" charset="0"/>
              </a:rPr>
              <a:t>	</a:t>
            </a:r>
            <a:r>
              <a:rPr lang="en-US" b="0" i="0" u="none" strike="noStrike" baseline="0" dirty="0">
                <a:solidFill>
                  <a:srgbClr val="FF0000"/>
                </a:solidFill>
                <a:latin typeface="Times New Roman" panose="02020603050405020304" pitchFamily="18" charset="0"/>
              </a:rPr>
              <a:t>12%</a:t>
            </a:r>
            <a:r>
              <a:rPr lang="en-US" b="0" i="0" u="none" strike="noStrike" baseline="0" dirty="0">
                <a:solidFill>
                  <a:srgbClr val="000000"/>
                </a:solidFill>
                <a:latin typeface="Times New Roman" panose="02020603050405020304" pitchFamily="18" charset="0"/>
              </a:rPr>
              <a:t> (n=15) had five or more out-of-home placements. </a:t>
            </a:r>
          </a:p>
          <a:p>
            <a:r>
              <a:rPr lang="en-US" b="0" i="0" u="none" strike="noStrike" baseline="0" dirty="0">
                <a:solidFill>
                  <a:srgbClr val="FF0000"/>
                </a:solidFill>
                <a:latin typeface="Times New Roman" panose="02020603050405020304" pitchFamily="18" charset="0"/>
              </a:rPr>
              <a:t>71%</a:t>
            </a:r>
            <a:r>
              <a:rPr lang="en-US" b="0" i="0" u="none" strike="noStrike" baseline="0" dirty="0">
                <a:solidFill>
                  <a:srgbClr val="000000"/>
                </a:solidFill>
                <a:latin typeface="Times New Roman" panose="02020603050405020304" pitchFamily="18" charset="0"/>
              </a:rPr>
              <a:t>   (n=89) had personal experience with law enforcement in the form 	of arrest, detention and/or incarceration.                                       	</a:t>
            </a:r>
            <a:r>
              <a:rPr lang="en-US" b="0" i="0" u="none" strike="noStrike" baseline="0" dirty="0">
                <a:solidFill>
                  <a:srgbClr val="FF0000"/>
                </a:solidFill>
                <a:latin typeface="Times New Roman" panose="02020603050405020304" pitchFamily="18" charset="0"/>
              </a:rPr>
              <a:t>18% </a:t>
            </a:r>
            <a:r>
              <a:rPr lang="en-US" b="0" i="0" u="none" strike="noStrike" baseline="0" dirty="0">
                <a:solidFill>
                  <a:srgbClr val="000000"/>
                </a:solidFill>
                <a:latin typeface="Times New Roman" panose="02020603050405020304" pitchFamily="18" charset="0"/>
              </a:rPr>
              <a:t>(n= 23) had knowledge of one or more parents having had 	these experiences with the legal system. </a:t>
            </a:r>
          </a:p>
          <a:p>
            <a:r>
              <a:rPr lang="en-US" b="0" i="0" u="none" strike="noStrike" baseline="0" dirty="0">
                <a:solidFill>
                  <a:srgbClr val="FF0000"/>
                </a:solidFill>
                <a:latin typeface="Times New Roman" panose="02020603050405020304" pitchFamily="18" charset="0"/>
              </a:rPr>
              <a:t>46% </a:t>
            </a:r>
            <a:r>
              <a:rPr lang="en-US" b="0" i="0" u="none" strike="noStrike" baseline="0" dirty="0">
                <a:solidFill>
                  <a:srgbClr val="000000"/>
                </a:solidFill>
                <a:latin typeface="Times New Roman" panose="02020603050405020304" pitchFamily="18" charset="0"/>
              </a:rPr>
              <a:t>  (n= 58) had experienced hospitalizations that were-with few 	exceptions- psychiatric. </a:t>
            </a:r>
          </a:p>
          <a:p>
            <a:r>
              <a:rPr lang="en-US" dirty="0">
                <a:solidFill>
                  <a:srgbClr val="000000"/>
                </a:solidFill>
                <a:latin typeface="Times New Roman" panose="02020603050405020304" pitchFamily="18" charset="0"/>
              </a:rPr>
              <a:t>	</a:t>
            </a:r>
            <a:r>
              <a:rPr lang="en-US" b="0" i="0" u="none" strike="noStrike" baseline="0" dirty="0">
                <a:solidFill>
                  <a:srgbClr val="FF0000"/>
                </a:solidFill>
                <a:latin typeface="Times New Roman" panose="02020603050405020304" pitchFamily="18" charset="0"/>
              </a:rPr>
              <a:t>21% </a:t>
            </a:r>
            <a:r>
              <a:rPr lang="en-US" b="0" i="0" u="none" strike="noStrike" baseline="0" dirty="0">
                <a:solidFill>
                  <a:srgbClr val="000000"/>
                </a:solidFill>
                <a:latin typeface="Times New Roman" panose="02020603050405020304" pitchFamily="18" charset="0"/>
              </a:rPr>
              <a:t>(n=26) had experienced three or more hospitalizations. </a:t>
            </a:r>
          </a:p>
          <a:p>
            <a:r>
              <a:rPr lang="en-US" b="0" i="0" u="none" strike="noStrike" baseline="0" dirty="0">
                <a:solidFill>
                  <a:srgbClr val="FF0000"/>
                </a:solidFill>
                <a:latin typeface="Times New Roman" panose="02020603050405020304" pitchFamily="18" charset="0"/>
              </a:rPr>
              <a:t>32%</a:t>
            </a:r>
            <a:r>
              <a:rPr lang="en-US" b="0" i="0" u="none" strike="noStrike" baseline="0" dirty="0">
                <a:solidFill>
                  <a:srgbClr val="000000"/>
                </a:solidFill>
                <a:latin typeface="Times New Roman" panose="02020603050405020304" pitchFamily="18" charset="0"/>
              </a:rPr>
              <a:t>   (n=40) had experience in or encounters with security threat groups, 	neighborhood or community violence.</a:t>
            </a:r>
          </a:p>
          <a:p>
            <a:r>
              <a:rPr lang="en-US" b="0" i="0" u="none" strike="noStrike" baseline="0" dirty="0">
                <a:solidFill>
                  <a:srgbClr val="FF0000"/>
                </a:solidFill>
                <a:latin typeface="Times New Roman" panose="02020603050405020304" pitchFamily="18" charset="0"/>
              </a:rPr>
              <a:t>30%</a:t>
            </a:r>
            <a:r>
              <a:rPr lang="en-US" b="0" i="0" u="none" strike="noStrike" baseline="0" dirty="0">
                <a:solidFill>
                  <a:srgbClr val="000000"/>
                </a:solidFill>
                <a:latin typeface="Times New Roman" panose="02020603050405020304" pitchFamily="18" charset="0"/>
              </a:rPr>
              <a:t>   (n=37) reported loss of life among family and/or friends.</a:t>
            </a:r>
          </a:p>
          <a:p>
            <a:r>
              <a:rPr lang="en-US" b="0" i="0" u="none" strike="noStrike" baseline="0" dirty="0">
                <a:solidFill>
                  <a:srgbClr val="FF0000"/>
                </a:solidFill>
                <a:latin typeface="Times New Roman" panose="02020603050405020304" pitchFamily="18" charset="0"/>
              </a:rPr>
              <a:t>22%</a:t>
            </a:r>
            <a:r>
              <a:rPr lang="en-US" b="0" i="0" u="none" strike="noStrike" baseline="0" dirty="0">
                <a:solidFill>
                  <a:srgbClr val="000000"/>
                </a:solidFill>
                <a:latin typeface="Times New Roman" panose="02020603050405020304" pitchFamily="18" charset="0"/>
              </a:rPr>
              <a:t>   (n=27) had personal experience with gun violence; two cited police 	gun violence or threat. </a:t>
            </a:r>
          </a:p>
          <a:p>
            <a:r>
              <a:rPr lang="en-US" b="0" i="0" u="none" strike="noStrike" baseline="0" dirty="0">
                <a:solidFill>
                  <a:srgbClr val="FF0000"/>
                </a:solidFill>
                <a:latin typeface="Times New Roman" panose="02020603050405020304" pitchFamily="18" charset="0"/>
              </a:rPr>
              <a:t>9%     </a:t>
            </a:r>
            <a:r>
              <a:rPr lang="en-US" b="0" i="0" u="none" strike="noStrike" baseline="0" dirty="0">
                <a:solidFill>
                  <a:srgbClr val="000000"/>
                </a:solidFill>
                <a:latin typeface="Times New Roman" panose="02020603050405020304" pitchFamily="18" charset="0"/>
              </a:rPr>
              <a:t>(n= 11) related or had documented experience with food insecurity. </a:t>
            </a:r>
          </a:p>
          <a:p>
            <a:r>
              <a:rPr lang="en-US" b="0" i="0" u="none" strike="noStrike" baseline="0" dirty="0">
                <a:solidFill>
                  <a:srgbClr val="FF0000"/>
                </a:solidFill>
                <a:latin typeface="Times New Roman" panose="02020603050405020304" pitchFamily="18" charset="0"/>
              </a:rPr>
              <a:t>8%</a:t>
            </a:r>
            <a:r>
              <a:rPr lang="en-US" b="0" i="0" u="none" strike="noStrike" baseline="0" dirty="0">
                <a:solidFill>
                  <a:srgbClr val="000000"/>
                </a:solidFill>
                <a:latin typeface="Times New Roman" panose="02020603050405020304" pitchFamily="18" charset="0"/>
              </a:rPr>
              <a:t>     (n=10) reported being involved in motor vehicle accidents.</a:t>
            </a:r>
          </a:p>
          <a:p>
            <a:r>
              <a:rPr lang="en-US" sz="1800" b="0" i="0" u="none" strike="noStrike" baseline="0" dirty="0">
                <a:solidFill>
                  <a:srgbClr val="FF0000"/>
                </a:solidFill>
                <a:latin typeface="Times New Roman" panose="02020603050405020304" pitchFamily="18" charset="0"/>
              </a:rPr>
              <a:t>7%</a:t>
            </a:r>
            <a:r>
              <a:rPr lang="en-US" sz="1800" b="0" i="0" u="none" strike="noStrike" baseline="0" dirty="0">
                <a:solidFill>
                  <a:srgbClr val="000000"/>
                </a:solidFill>
                <a:latin typeface="Times New Roman" panose="02020603050405020304" pitchFamily="18" charset="0"/>
              </a:rPr>
              <a:t>     (n=9) had endured torture or confinement by adults.</a:t>
            </a:r>
          </a:p>
          <a:p>
            <a:endParaRPr lang="en-US" dirty="0"/>
          </a:p>
        </p:txBody>
      </p:sp>
      <p:sp>
        <p:nvSpPr>
          <p:cNvPr id="9" name="TextBox 8">
            <a:extLst>
              <a:ext uri="{FF2B5EF4-FFF2-40B4-BE49-F238E27FC236}">
                <a16:creationId xmlns:a16="http://schemas.microsoft.com/office/drawing/2014/main" id="{976431F0-FB1A-414F-8796-54A013B2B56A}"/>
              </a:ext>
            </a:extLst>
          </p:cNvPr>
          <p:cNvSpPr txBox="1"/>
          <p:nvPr/>
        </p:nvSpPr>
        <p:spPr>
          <a:xfrm>
            <a:off x="8818075" y="6079496"/>
            <a:ext cx="3447547" cy="461665"/>
          </a:xfrm>
          <a:prstGeom prst="rect">
            <a:avLst/>
          </a:prstGeom>
          <a:noFill/>
        </p:spPr>
        <p:txBody>
          <a:bodyPr wrap="square">
            <a:spAutoFit/>
          </a:bodyPr>
          <a:lstStyle/>
          <a:p>
            <a:r>
              <a:rPr lang="en-US" sz="1200" dirty="0"/>
              <a:t>INDIANA UNIVERSITY CONSCIENCE PROJECT </a:t>
            </a:r>
            <a:br>
              <a:rPr lang="en-US" sz="1200" dirty="0"/>
            </a:br>
            <a:r>
              <a:rPr lang="en-US" sz="1200" dirty="0"/>
              <a:t>CONSCIENCE IN ADVERSITY TEACHING COLLECTION </a:t>
            </a:r>
          </a:p>
        </p:txBody>
      </p:sp>
    </p:spTree>
    <p:extLst>
      <p:ext uri="{BB962C8B-B14F-4D97-AF65-F5344CB8AC3E}">
        <p14:creationId xmlns:p14="http://schemas.microsoft.com/office/powerpoint/2010/main" val="9571387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EBC0213-7FAB-427D-B878-29FBCBCED2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0" y="1714500"/>
            <a:ext cx="4572000" cy="3429000"/>
          </a:xfrm>
          <a:prstGeom prst="rect">
            <a:avLst/>
          </a:prstGeom>
          <a:blipFill>
            <a:blip r:embed="rId4"/>
            <a:tile tx="0" ty="0" sx="100000" sy="100000" flip="none" algn="tl"/>
          </a:blipFill>
          <a:effectLst>
            <a:reflection blurRad="6350" stA="52000" endA="300" endPos="35000" dir="5400000" sy="-100000" algn="bl" rotWithShape="0"/>
          </a:effectLst>
        </p:spPr>
      </p:pic>
      <p:sp>
        <p:nvSpPr>
          <p:cNvPr id="6" name="Rectangle 2">
            <a:extLst>
              <a:ext uri="{FF2B5EF4-FFF2-40B4-BE49-F238E27FC236}">
                <a16:creationId xmlns:a16="http://schemas.microsoft.com/office/drawing/2014/main" id="{53DF4699-D6C1-4E86-9613-BDDDFEF53315}"/>
              </a:ext>
            </a:extLst>
          </p:cNvPr>
          <p:cNvSpPr txBox="1">
            <a:spLocks noChangeArrowheads="1"/>
          </p:cNvSpPr>
          <p:nvPr/>
        </p:nvSpPr>
        <p:spPr>
          <a:xfrm>
            <a:off x="0" y="-1542"/>
            <a:ext cx="3485072" cy="442823"/>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conscience in adversity</a:t>
            </a:r>
          </a:p>
        </p:txBody>
      </p:sp>
    </p:spTree>
    <p:extLst>
      <p:ext uri="{BB962C8B-B14F-4D97-AF65-F5344CB8AC3E}">
        <p14:creationId xmlns:p14="http://schemas.microsoft.com/office/powerpoint/2010/main" val="352709908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EBC0213-7FAB-427D-B878-29FBCBCED2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0" y="1714500"/>
            <a:ext cx="4572000" cy="3429000"/>
          </a:xfrm>
          <a:prstGeom prst="rect">
            <a:avLst/>
          </a:prstGeom>
          <a:solidFill>
            <a:srgbClr val="FF0000"/>
          </a:solidFill>
          <a:effectLst/>
        </p:spPr>
      </p:pic>
      <p:sp>
        <p:nvSpPr>
          <p:cNvPr id="3" name="Callout: Bent Line 2">
            <a:extLst>
              <a:ext uri="{FF2B5EF4-FFF2-40B4-BE49-F238E27FC236}">
                <a16:creationId xmlns:a16="http://schemas.microsoft.com/office/drawing/2014/main" id="{43676751-3D51-49F1-A6A8-70B064CF373B}"/>
              </a:ext>
            </a:extLst>
          </p:cNvPr>
          <p:cNvSpPr/>
          <p:nvPr/>
        </p:nvSpPr>
        <p:spPr>
          <a:xfrm>
            <a:off x="6335486" y="2348048"/>
            <a:ext cx="2046514" cy="2795452"/>
          </a:xfrm>
          <a:prstGeom prst="borderCallout2">
            <a:avLst>
              <a:gd name="adj1" fmla="val 18750"/>
              <a:gd name="adj2" fmla="val 603"/>
              <a:gd name="adj3" fmla="val 18750"/>
              <a:gd name="adj4" fmla="val -16667"/>
              <a:gd name="adj5" fmla="val 122780"/>
              <a:gd name="adj6" fmla="val -49858"/>
            </a:avLst>
          </a:prstGeom>
          <a:solidFill>
            <a:srgbClr val="FF0000">
              <a:alpha val="24000"/>
            </a:srgbClr>
          </a:solidFill>
          <a:ln w="57150">
            <a:solidFill>
              <a:srgbClr val="FF0000">
                <a:alpha val="50000"/>
              </a:srgbClr>
            </a:solidFill>
            <a:prstDash val="sysDot"/>
          </a:ln>
          <a:effectLst>
            <a:innerShdw blurRad="114300">
              <a:prstClr val="black"/>
            </a:innerShdw>
          </a:effectLst>
          <a:scene3d>
            <a:camera prst="orthographicFront">
              <a:rot lat="0" lon="0"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5635B37-7AB7-441D-9B3B-55BFC83996B6}"/>
              </a:ext>
            </a:extLst>
          </p:cNvPr>
          <p:cNvSpPr txBox="1"/>
          <p:nvPr/>
        </p:nvSpPr>
        <p:spPr>
          <a:xfrm>
            <a:off x="4615543" y="6015445"/>
            <a:ext cx="2743200" cy="369332"/>
          </a:xfrm>
          <a:prstGeom prst="rect">
            <a:avLst/>
          </a:prstGeom>
          <a:noFill/>
        </p:spPr>
        <p:txBody>
          <a:bodyPr wrap="square" rtlCol="0">
            <a:spAutoFit/>
          </a:bodyPr>
          <a:lstStyle/>
          <a:p>
            <a:r>
              <a:rPr lang="en-US" dirty="0"/>
              <a:t>ZONE OF MORAL INJURY </a:t>
            </a:r>
          </a:p>
        </p:txBody>
      </p:sp>
      <p:sp>
        <p:nvSpPr>
          <p:cNvPr id="6" name="Rectangle 2">
            <a:extLst>
              <a:ext uri="{FF2B5EF4-FFF2-40B4-BE49-F238E27FC236}">
                <a16:creationId xmlns:a16="http://schemas.microsoft.com/office/drawing/2014/main" id="{0AC487BC-2CFF-43EA-A739-0C522A714EFA}"/>
              </a:ext>
            </a:extLst>
          </p:cNvPr>
          <p:cNvSpPr txBox="1">
            <a:spLocks noChangeArrowheads="1"/>
          </p:cNvSpPr>
          <p:nvPr/>
        </p:nvSpPr>
        <p:spPr>
          <a:xfrm>
            <a:off x="0" y="-1542"/>
            <a:ext cx="3485072" cy="442823"/>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conscience in adversity</a:t>
            </a:r>
          </a:p>
        </p:txBody>
      </p:sp>
    </p:spTree>
    <p:extLst>
      <p:ext uri="{BB962C8B-B14F-4D97-AF65-F5344CB8AC3E}">
        <p14:creationId xmlns:p14="http://schemas.microsoft.com/office/powerpoint/2010/main" val="377683179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FAD798-9806-4233-98EB-C08813C1418F}"/>
              </a:ext>
            </a:extLst>
          </p:cNvPr>
          <p:cNvSpPr txBox="1"/>
          <p:nvPr/>
        </p:nvSpPr>
        <p:spPr>
          <a:xfrm>
            <a:off x="3048755" y="1122939"/>
            <a:ext cx="6097508" cy="3323987"/>
          </a:xfrm>
          <a:prstGeom prst="rect">
            <a:avLst/>
          </a:prstGeom>
          <a:noFill/>
        </p:spPr>
        <p:txBody>
          <a:bodyPr wrap="square">
            <a:spAutoFit/>
          </a:bodyPr>
          <a:lstStyle/>
          <a:p>
            <a:endParaRPr lang="en-US" sz="1200" b="0" i="0" u="none" strike="noStrike" baseline="0" dirty="0">
              <a:solidFill>
                <a:srgbClr val="000000"/>
              </a:solidFill>
              <a:latin typeface="Times New Roman" panose="02020603050405020304" pitchFamily="18" charset="0"/>
            </a:endParaRPr>
          </a:p>
          <a:p>
            <a:r>
              <a:rPr lang="en-US" b="1" i="0" u="none" strike="noStrike" baseline="0" dirty="0">
                <a:solidFill>
                  <a:srgbClr val="000000"/>
                </a:solidFill>
                <a:latin typeface="Times New Roman" panose="02020603050405020304" pitchFamily="18" charset="0"/>
              </a:rPr>
              <a:t>CONCEPTUALIZATION (CC) </a:t>
            </a:r>
          </a:p>
          <a:p>
            <a:endParaRPr lang="en-US" sz="1800" b="1" i="0" u="none" strike="noStrike" baseline="0" dirty="0">
              <a:solidFill>
                <a:srgbClr val="000000"/>
              </a:solidFill>
              <a:latin typeface="Times New Roman" panose="02020603050405020304" pitchFamily="18" charset="0"/>
            </a:endParaRPr>
          </a:p>
          <a:p>
            <a:r>
              <a:rPr lang="en-US" sz="1800" b="0" i="0" u="none" strike="noStrike" baseline="0" dirty="0">
                <a:solidFill>
                  <a:srgbClr val="00B050"/>
                </a:solidFill>
                <a:latin typeface="Times New Roman" panose="02020603050405020304" pitchFamily="18" charset="0"/>
              </a:rPr>
              <a:t>68%  </a:t>
            </a:r>
            <a:r>
              <a:rPr lang="en-US" sz="1800" b="0" i="0" u="none" strike="noStrike" baseline="0" dirty="0">
                <a:solidFill>
                  <a:srgbClr val="000000"/>
                </a:solidFill>
                <a:latin typeface="Times New Roman" panose="02020603050405020304" pitchFamily="18" charset="0"/>
              </a:rPr>
              <a:t>(n=85) were aware of conscience or a functionally 	equivalent part or process. </a:t>
            </a:r>
          </a:p>
          <a:p>
            <a:r>
              <a:rPr lang="en-US" sz="1800" b="0" i="0" u="none" strike="noStrike" baseline="0" dirty="0">
                <a:solidFill>
                  <a:srgbClr val="FF0000"/>
                </a:solidFill>
                <a:latin typeface="Times New Roman" panose="02020603050405020304" pitchFamily="18" charset="0"/>
              </a:rPr>
              <a:t>15%</a:t>
            </a:r>
            <a:r>
              <a:rPr lang="en-US" sz="1800" b="0" i="0" u="none" strike="noStrike" baseline="0" dirty="0">
                <a:solidFill>
                  <a:srgbClr val="000000"/>
                </a:solidFill>
                <a:latin typeface="Times New Roman" panose="02020603050405020304" pitchFamily="18" charset="0"/>
              </a:rPr>
              <a:t>  (n=19) were unaware of any conscience activity. </a:t>
            </a:r>
          </a:p>
          <a:p>
            <a:r>
              <a:rPr lang="en-US" sz="1800" b="0" i="0" u="none" strike="noStrike" baseline="0" dirty="0">
                <a:solidFill>
                  <a:srgbClr val="FF0000"/>
                </a:solidFill>
                <a:latin typeface="Times New Roman" panose="02020603050405020304" pitchFamily="18" charset="0"/>
              </a:rPr>
              <a:t>11%  </a:t>
            </a:r>
            <a:r>
              <a:rPr lang="en-US" sz="1800" b="0" i="0" u="none" strike="noStrike" baseline="0" dirty="0">
                <a:solidFill>
                  <a:srgbClr val="000000"/>
                </a:solidFill>
                <a:latin typeface="Times New Roman" panose="02020603050405020304" pitchFamily="18" charset="0"/>
              </a:rPr>
              <a:t>(n=14) disavowed personal conscience. </a:t>
            </a:r>
          </a:p>
          <a:p>
            <a:r>
              <a:rPr lang="en-US" sz="1800" b="0" i="0" u="none" strike="noStrike" baseline="0" dirty="0">
                <a:solidFill>
                  <a:srgbClr val="FF0000"/>
                </a:solidFill>
                <a:latin typeface="Times New Roman" panose="02020603050405020304" pitchFamily="18" charset="0"/>
              </a:rPr>
              <a:t>9%</a:t>
            </a:r>
            <a:r>
              <a:rPr lang="en-US" sz="1800" b="0" i="0" u="none" strike="noStrike" baseline="0" dirty="0">
                <a:solidFill>
                  <a:srgbClr val="000000"/>
                </a:solidFill>
                <a:latin typeface="Times New Roman" panose="02020603050405020304" pitchFamily="18" charset="0"/>
              </a:rPr>
              <a:t> </a:t>
            </a:r>
            <a:r>
              <a:rPr lang="en-US" dirty="0">
                <a:solidFill>
                  <a:srgbClr val="000000"/>
                </a:solidFill>
                <a:latin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rPr>
              <a:t>(n=7) were aware of deliberately ignoring conscience 	activity. </a:t>
            </a:r>
          </a:p>
          <a:p>
            <a:r>
              <a:rPr lang="en-US" sz="1800" b="0" i="0" u="none" strike="noStrike" baseline="0" dirty="0">
                <a:solidFill>
                  <a:srgbClr val="FF0000"/>
                </a:solidFill>
                <a:latin typeface="Times New Roman" panose="02020603050405020304" pitchFamily="18" charset="0"/>
              </a:rPr>
              <a:t>9%</a:t>
            </a:r>
            <a:r>
              <a:rPr lang="en-US" sz="1800" b="0" i="0" u="none" strike="noStrike" baseline="0" dirty="0">
                <a:solidFill>
                  <a:srgbClr val="000000"/>
                </a:solidFill>
                <a:latin typeface="Times New Roman" panose="02020603050405020304" pitchFamily="18" charset="0"/>
              </a:rPr>
              <a:t> </a:t>
            </a:r>
            <a:r>
              <a:rPr lang="en-US" dirty="0">
                <a:solidFill>
                  <a:srgbClr val="000000"/>
                </a:solidFill>
                <a:latin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rPr>
              <a:t>(n=7) showed atypicality/eccentricity in their responses or 	misalliance of part or whole of conscience with a 	disposition to harm self or others. </a:t>
            </a:r>
          </a:p>
        </p:txBody>
      </p:sp>
      <p:sp>
        <p:nvSpPr>
          <p:cNvPr id="9" name="TextBox 8">
            <a:extLst>
              <a:ext uri="{FF2B5EF4-FFF2-40B4-BE49-F238E27FC236}">
                <a16:creationId xmlns:a16="http://schemas.microsoft.com/office/drawing/2014/main" id="{F28273F6-B697-418B-BBE6-CFEAA080C7A3}"/>
              </a:ext>
            </a:extLst>
          </p:cNvPr>
          <p:cNvSpPr txBox="1"/>
          <p:nvPr/>
        </p:nvSpPr>
        <p:spPr>
          <a:xfrm>
            <a:off x="0" y="140545"/>
            <a:ext cx="8292974" cy="276999"/>
          </a:xfrm>
          <a:prstGeom prst="rect">
            <a:avLst/>
          </a:prstGeom>
          <a:noFill/>
        </p:spPr>
        <p:txBody>
          <a:bodyPr wrap="square" rtlCol="0">
            <a:spAutoFit/>
          </a:bodyPr>
          <a:lstStyle/>
          <a:p>
            <a:r>
              <a:rPr lang="en-US" sz="1200" b="1" i="0" u="none" strike="noStrike" baseline="0" dirty="0">
                <a:solidFill>
                  <a:srgbClr val="000000"/>
                </a:solidFill>
                <a:latin typeface="Times New Roman" panose="02020603050405020304" pitchFamily="18" charset="0"/>
              </a:rPr>
              <a:t>CHARACTERIZATION OF THE COLLECTION ACCORDING TO FINDINGS IN THE DOMAINS OF CONSCIENCE </a:t>
            </a:r>
          </a:p>
        </p:txBody>
      </p:sp>
      <p:sp>
        <p:nvSpPr>
          <p:cNvPr id="10" name="TextBox 9">
            <a:extLst>
              <a:ext uri="{FF2B5EF4-FFF2-40B4-BE49-F238E27FC236}">
                <a16:creationId xmlns:a16="http://schemas.microsoft.com/office/drawing/2014/main" id="{D6469CC3-9F6B-4F26-9A30-ABD34AB85F27}"/>
              </a:ext>
            </a:extLst>
          </p:cNvPr>
          <p:cNvSpPr txBox="1"/>
          <p:nvPr/>
        </p:nvSpPr>
        <p:spPr>
          <a:xfrm>
            <a:off x="8537417" y="6106656"/>
            <a:ext cx="3447547" cy="461665"/>
          </a:xfrm>
          <a:prstGeom prst="rect">
            <a:avLst/>
          </a:prstGeom>
          <a:noFill/>
        </p:spPr>
        <p:txBody>
          <a:bodyPr wrap="square">
            <a:spAutoFit/>
          </a:bodyPr>
          <a:lstStyle/>
          <a:p>
            <a:r>
              <a:rPr lang="en-US" sz="1200" dirty="0"/>
              <a:t>INDIANA UNIVERSITY CONSCIENCE PROJECT </a:t>
            </a:r>
            <a:br>
              <a:rPr lang="en-US" sz="1200" dirty="0"/>
            </a:br>
            <a:r>
              <a:rPr lang="en-US" sz="1200" dirty="0"/>
              <a:t>CONSCIENCE IN ADVERSITY TEACHING COLLECTION </a:t>
            </a:r>
          </a:p>
        </p:txBody>
      </p:sp>
      <p:pic>
        <p:nvPicPr>
          <p:cNvPr id="6" name="Picture 5">
            <a:extLst>
              <a:ext uri="{FF2B5EF4-FFF2-40B4-BE49-F238E27FC236}">
                <a16:creationId xmlns:a16="http://schemas.microsoft.com/office/drawing/2014/main" id="{A6C09C1A-36CF-47F3-A5C9-EC512EEED8CA}"/>
              </a:ext>
            </a:extLst>
          </p:cNvPr>
          <p:cNvPicPr>
            <a:picLocks noChangeAspect="1"/>
          </p:cNvPicPr>
          <p:nvPr/>
        </p:nvPicPr>
        <p:blipFill>
          <a:blip r:embed="rId2"/>
          <a:stretch>
            <a:fillRect/>
          </a:stretch>
        </p:blipFill>
        <p:spPr>
          <a:xfrm>
            <a:off x="1487896" y="2184095"/>
            <a:ext cx="946355" cy="946355"/>
          </a:xfrm>
          <a:prstGeom prst="rect">
            <a:avLst/>
          </a:prstGeom>
        </p:spPr>
      </p:pic>
    </p:spTree>
    <p:extLst>
      <p:ext uri="{BB962C8B-B14F-4D97-AF65-F5344CB8AC3E}">
        <p14:creationId xmlns:p14="http://schemas.microsoft.com/office/powerpoint/2010/main" val="4111869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29E0417-4AF8-4E75-B147-1565DB00EBA1}"/>
              </a:ext>
            </a:extLst>
          </p:cNvPr>
          <p:cNvSpPr txBox="1">
            <a:spLocks/>
          </p:cNvSpPr>
          <p:nvPr/>
        </p:nvSpPr>
        <p:spPr>
          <a:xfrm>
            <a:off x="178904" y="1768"/>
            <a:ext cx="4432853" cy="6121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cap="small" dirty="0"/>
              <a:t>key concepts:</a:t>
            </a:r>
          </a:p>
        </p:txBody>
      </p:sp>
      <p:sp>
        <p:nvSpPr>
          <p:cNvPr id="4" name="TextBox 3">
            <a:extLst>
              <a:ext uri="{FF2B5EF4-FFF2-40B4-BE49-F238E27FC236}">
                <a16:creationId xmlns:a16="http://schemas.microsoft.com/office/drawing/2014/main" id="{63CDCC04-B0D3-431D-B1F6-019F48108CE0}"/>
              </a:ext>
            </a:extLst>
          </p:cNvPr>
          <p:cNvSpPr txBox="1"/>
          <p:nvPr/>
        </p:nvSpPr>
        <p:spPr>
          <a:xfrm>
            <a:off x="1828800" y="2763079"/>
            <a:ext cx="9382539" cy="1569660"/>
          </a:xfrm>
          <a:prstGeom prst="rect">
            <a:avLst/>
          </a:prstGeom>
          <a:noFill/>
        </p:spPr>
        <p:txBody>
          <a:bodyPr wrap="square" rtlCol="0">
            <a:spAutoFit/>
          </a:bodyPr>
          <a:lstStyle/>
          <a:p>
            <a:r>
              <a:rPr lang="en-US" sz="2400" dirty="0"/>
              <a:t>    PSYCHOLOGICAL REALMS</a:t>
            </a:r>
            <a:r>
              <a:rPr lang="en-US" sz="2400" b="1" dirty="0"/>
              <a:t> </a:t>
            </a:r>
            <a:r>
              <a:rPr lang="en-US" sz="2400" dirty="0"/>
              <a:t>SUSCEPTIBLE OF </a:t>
            </a:r>
            <a:r>
              <a:rPr lang="en-US" sz="2400" b="1" dirty="0"/>
              <a:t>MORALIZATION  </a:t>
            </a:r>
            <a:r>
              <a:rPr lang="en-US" sz="2400" dirty="0"/>
              <a:t>                                                                                 </a:t>
            </a:r>
          </a:p>
          <a:p>
            <a:endParaRPr lang="en-US" sz="2400" dirty="0"/>
          </a:p>
          <a:p>
            <a:r>
              <a:rPr lang="en-US" sz="2400" dirty="0"/>
              <a:t>AGE-EXPECTED </a:t>
            </a:r>
            <a:r>
              <a:rPr lang="en-US" sz="2400" b="1" dirty="0"/>
              <a:t>STAGE</a:t>
            </a:r>
            <a:r>
              <a:rPr lang="en-US" sz="2400" dirty="0"/>
              <a:t>-ATTAINMENT AND DEVELOPMENTAL DELAY</a:t>
            </a:r>
          </a:p>
          <a:p>
            <a:endParaRPr lang="en-US" sz="2400" dirty="0"/>
          </a:p>
        </p:txBody>
      </p:sp>
    </p:spTree>
    <p:extLst>
      <p:ext uri="{BB962C8B-B14F-4D97-AF65-F5344CB8AC3E}">
        <p14:creationId xmlns:p14="http://schemas.microsoft.com/office/powerpoint/2010/main" val="93082660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FAD798-9806-4233-98EB-C08813C1418F}"/>
              </a:ext>
            </a:extLst>
          </p:cNvPr>
          <p:cNvSpPr txBox="1"/>
          <p:nvPr/>
        </p:nvSpPr>
        <p:spPr>
          <a:xfrm>
            <a:off x="3048755" y="1122939"/>
            <a:ext cx="6097508" cy="1938992"/>
          </a:xfrm>
          <a:prstGeom prst="rect">
            <a:avLst/>
          </a:prstGeom>
          <a:noFill/>
        </p:spPr>
        <p:txBody>
          <a:bodyPr wrap="square">
            <a:spAutoFit/>
          </a:bodyPr>
          <a:lstStyle/>
          <a:p>
            <a:endParaRPr lang="en-US" sz="1200" b="0" i="0" u="none" strike="noStrike" baseline="0" dirty="0">
              <a:solidFill>
                <a:srgbClr val="000000"/>
              </a:solidFill>
              <a:latin typeface="Times New Roman" panose="02020603050405020304" pitchFamily="18" charset="0"/>
            </a:endParaRPr>
          </a:p>
          <a:p>
            <a:r>
              <a:rPr lang="en-US" b="1" i="0" u="none" strike="noStrike" baseline="0" dirty="0">
                <a:solidFill>
                  <a:srgbClr val="000000"/>
                </a:solidFill>
                <a:latin typeface="Times New Roman" panose="02020603050405020304" pitchFamily="18" charset="0"/>
              </a:rPr>
              <a:t>MORAL IMAGINATION (MI)</a:t>
            </a:r>
            <a:r>
              <a:rPr lang="en-US" b="0" i="0" u="none" strike="noStrike" baseline="0" dirty="0">
                <a:solidFill>
                  <a:srgbClr val="000000"/>
                </a:solidFill>
                <a:latin typeface="Times New Roman" panose="02020603050405020304" pitchFamily="18" charset="0"/>
              </a:rPr>
              <a:t> </a:t>
            </a:r>
          </a:p>
          <a:p>
            <a:endParaRPr lang="en-US" sz="1800" b="0" i="0" u="none" strike="noStrike" baseline="0" dirty="0">
              <a:solidFill>
                <a:srgbClr val="000000"/>
              </a:solidFill>
              <a:latin typeface="Times New Roman" panose="02020603050405020304" pitchFamily="18" charset="0"/>
            </a:endParaRPr>
          </a:p>
          <a:p>
            <a:r>
              <a:rPr lang="en-US" sz="1800" b="0" i="0" u="none" strike="noStrike" baseline="0" dirty="0">
                <a:solidFill>
                  <a:srgbClr val="00B050"/>
                </a:solidFill>
                <a:latin typeface="Times New Roman" panose="02020603050405020304" pitchFamily="18" charset="0"/>
              </a:rPr>
              <a:t>58%  </a:t>
            </a:r>
            <a:r>
              <a:rPr lang="en-US" sz="1800" b="0" i="0" u="none" strike="noStrike" baseline="0" dirty="0">
                <a:solidFill>
                  <a:srgbClr val="000000"/>
                </a:solidFill>
                <a:latin typeface="Times New Roman" panose="02020603050405020304" pitchFamily="18" charset="0"/>
              </a:rPr>
              <a:t>(n=73) rendered images of conscience that were either 	preserved or described. </a:t>
            </a:r>
          </a:p>
          <a:p>
            <a:r>
              <a:rPr lang="en-US" sz="1800" b="0" i="0" u="none" strike="noStrike" baseline="0" dirty="0">
                <a:solidFill>
                  <a:schemeClr val="accent2"/>
                </a:solidFill>
                <a:latin typeface="Times New Roman" panose="02020603050405020304" pitchFamily="18" charset="0"/>
              </a:rPr>
              <a:t>6%</a:t>
            </a:r>
            <a:r>
              <a:rPr lang="en-US" sz="1800" b="0" i="0" u="none" strike="noStrike" baseline="0" dirty="0">
                <a:solidFill>
                  <a:srgbClr val="000000"/>
                </a:solidFill>
                <a:latin typeface="Times New Roman" panose="02020603050405020304" pitchFamily="18" charset="0"/>
              </a:rPr>
              <a:t>     (n=8) declined to draw and/or describe conscience when 	asked. </a:t>
            </a:r>
            <a:endParaRPr lang="en-US" dirty="0"/>
          </a:p>
        </p:txBody>
      </p:sp>
      <p:sp>
        <p:nvSpPr>
          <p:cNvPr id="10" name="TextBox 9">
            <a:extLst>
              <a:ext uri="{FF2B5EF4-FFF2-40B4-BE49-F238E27FC236}">
                <a16:creationId xmlns:a16="http://schemas.microsoft.com/office/drawing/2014/main" id="{D6469CC3-9F6B-4F26-9A30-ABD34AB85F27}"/>
              </a:ext>
            </a:extLst>
          </p:cNvPr>
          <p:cNvSpPr txBox="1"/>
          <p:nvPr/>
        </p:nvSpPr>
        <p:spPr>
          <a:xfrm>
            <a:off x="8537417" y="6106656"/>
            <a:ext cx="3447547" cy="461665"/>
          </a:xfrm>
          <a:prstGeom prst="rect">
            <a:avLst/>
          </a:prstGeom>
          <a:noFill/>
        </p:spPr>
        <p:txBody>
          <a:bodyPr wrap="square">
            <a:spAutoFit/>
          </a:bodyPr>
          <a:lstStyle/>
          <a:p>
            <a:r>
              <a:rPr lang="en-US" sz="1200" dirty="0"/>
              <a:t>INDIANA UNIVERSITY CONSCIENCE PROJECT </a:t>
            </a:r>
            <a:br>
              <a:rPr lang="en-US" sz="1200" dirty="0"/>
            </a:br>
            <a:r>
              <a:rPr lang="en-US" sz="1200" dirty="0"/>
              <a:t>CONSCIENCE IN ADVERSITY TEACHING COLLECTION </a:t>
            </a:r>
          </a:p>
        </p:txBody>
      </p:sp>
      <p:pic>
        <p:nvPicPr>
          <p:cNvPr id="6" name="Picture 5">
            <a:extLst>
              <a:ext uri="{FF2B5EF4-FFF2-40B4-BE49-F238E27FC236}">
                <a16:creationId xmlns:a16="http://schemas.microsoft.com/office/drawing/2014/main" id="{A6C09C1A-36CF-47F3-A5C9-EC512EEED8CA}"/>
              </a:ext>
            </a:extLst>
          </p:cNvPr>
          <p:cNvPicPr>
            <a:picLocks noChangeAspect="1"/>
          </p:cNvPicPr>
          <p:nvPr/>
        </p:nvPicPr>
        <p:blipFill>
          <a:blip r:embed="rId2"/>
          <a:stretch>
            <a:fillRect/>
          </a:stretch>
        </p:blipFill>
        <p:spPr>
          <a:xfrm>
            <a:off x="1487896" y="2184095"/>
            <a:ext cx="946355" cy="946355"/>
          </a:xfrm>
          <a:prstGeom prst="rect">
            <a:avLst/>
          </a:prstGeom>
        </p:spPr>
      </p:pic>
      <p:sp>
        <p:nvSpPr>
          <p:cNvPr id="7" name="TextBox 6">
            <a:extLst>
              <a:ext uri="{FF2B5EF4-FFF2-40B4-BE49-F238E27FC236}">
                <a16:creationId xmlns:a16="http://schemas.microsoft.com/office/drawing/2014/main" id="{C0A078DA-6948-484C-9C72-2CE70D5D424E}"/>
              </a:ext>
            </a:extLst>
          </p:cNvPr>
          <p:cNvSpPr txBox="1"/>
          <p:nvPr/>
        </p:nvSpPr>
        <p:spPr>
          <a:xfrm>
            <a:off x="0" y="140545"/>
            <a:ext cx="8292974" cy="276999"/>
          </a:xfrm>
          <a:prstGeom prst="rect">
            <a:avLst/>
          </a:prstGeom>
          <a:noFill/>
        </p:spPr>
        <p:txBody>
          <a:bodyPr wrap="square" rtlCol="0">
            <a:spAutoFit/>
          </a:bodyPr>
          <a:lstStyle/>
          <a:p>
            <a:r>
              <a:rPr lang="en-US" sz="1200" b="1" i="0" u="none" strike="noStrike" baseline="0" dirty="0">
                <a:solidFill>
                  <a:srgbClr val="000000"/>
                </a:solidFill>
                <a:latin typeface="Times New Roman" panose="02020603050405020304" pitchFamily="18" charset="0"/>
              </a:rPr>
              <a:t>CHARACTERIZATION OF THE COLLECTION ACCORDING TO FINDINGS IN THE DOMAINS OF CONSCIENCE </a:t>
            </a:r>
          </a:p>
        </p:txBody>
      </p:sp>
    </p:spTree>
    <p:extLst>
      <p:ext uri="{BB962C8B-B14F-4D97-AF65-F5344CB8AC3E}">
        <p14:creationId xmlns:p14="http://schemas.microsoft.com/office/powerpoint/2010/main" val="376931740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BFDC050-72C8-4716-907B-27D2079F7344}"/>
              </a:ext>
            </a:extLst>
          </p:cNvPr>
          <p:cNvSpPr txBox="1"/>
          <p:nvPr/>
        </p:nvSpPr>
        <p:spPr>
          <a:xfrm>
            <a:off x="2996503" y="1229529"/>
            <a:ext cx="6719934" cy="2385268"/>
          </a:xfrm>
          <a:prstGeom prst="rect">
            <a:avLst/>
          </a:prstGeom>
          <a:noFill/>
        </p:spPr>
        <p:txBody>
          <a:bodyPr wrap="square">
            <a:spAutoFit/>
          </a:bodyPr>
          <a:lstStyle/>
          <a:p>
            <a:r>
              <a:rPr lang="en-US" b="1" i="0" u="none" strike="noStrike" baseline="0" dirty="0">
                <a:solidFill>
                  <a:srgbClr val="000000"/>
                </a:solidFill>
                <a:latin typeface="Times New Roman" panose="02020603050405020304" pitchFamily="18" charset="0"/>
              </a:rPr>
              <a:t>MORALIZED ATTACHMENT (MA) </a:t>
            </a:r>
          </a:p>
          <a:p>
            <a:endParaRPr lang="en-US" sz="1200" b="1" i="0" u="none" strike="noStrike" baseline="0" dirty="0">
              <a:solidFill>
                <a:srgbClr val="000000"/>
              </a:solidFill>
              <a:latin typeface="Times New Roman" panose="02020603050405020304" pitchFamily="18" charset="0"/>
            </a:endParaRPr>
          </a:p>
          <a:p>
            <a:r>
              <a:rPr lang="en-US" sz="1100" b="1" i="0" u="none" strike="noStrike" baseline="0" dirty="0">
                <a:solidFill>
                  <a:srgbClr val="000000"/>
                </a:solidFill>
                <a:latin typeface="Times New Roman" panose="02020603050405020304" pitchFamily="18" charset="0"/>
              </a:rPr>
              <a:t>MORAL MEMORIES </a:t>
            </a:r>
          </a:p>
          <a:p>
            <a:r>
              <a:rPr lang="en-US" dirty="0">
                <a:solidFill>
                  <a:srgbClr val="00B000"/>
                </a:solidFill>
                <a:latin typeface="Times New Roman" panose="02020603050405020304" pitchFamily="18" charset="0"/>
              </a:rPr>
              <a:t>80%</a:t>
            </a:r>
            <a:r>
              <a:rPr lang="en-US" b="1" dirty="0">
                <a:solidFill>
                  <a:srgbClr val="00B000"/>
                </a:solidFill>
                <a:latin typeface="Times New Roman" panose="02020603050405020304" pitchFamily="18" charset="0"/>
              </a:rPr>
              <a:t>  </a:t>
            </a:r>
            <a:r>
              <a:rPr lang="en-US" dirty="0">
                <a:latin typeface="Times New Roman" panose="02020603050405020304" pitchFamily="18" charset="0"/>
              </a:rPr>
              <a:t>(n=100) were able to effectively retrieve some moral memories      </a:t>
            </a:r>
            <a:endParaRPr lang="en-US" i="0" u="none" strike="noStrike" baseline="0" dirty="0">
              <a:latin typeface="Times New Roman" panose="02020603050405020304" pitchFamily="18" charset="0"/>
            </a:endParaRPr>
          </a:p>
          <a:p>
            <a:r>
              <a:rPr lang="en-US" i="0" u="none" strike="noStrike" baseline="0" dirty="0">
                <a:solidFill>
                  <a:srgbClr val="FF0000"/>
                </a:solidFill>
                <a:latin typeface="Times New Roman" panose="02020603050405020304" pitchFamily="18" charset="0"/>
              </a:rPr>
              <a:t>32%</a:t>
            </a:r>
            <a:r>
              <a:rPr lang="en-US" b="0" i="0" u="none" strike="noStrike" baseline="0" dirty="0">
                <a:solidFill>
                  <a:srgbClr val="000000"/>
                </a:solidFill>
                <a:latin typeface="Times New Roman" panose="02020603050405020304" pitchFamily="18" charset="0"/>
              </a:rPr>
              <a:t>  (n=40) had impaired retrieval of self-ascribed good deeds or 	approbation from others. </a:t>
            </a:r>
          </a:p>
          <a:p>
            <a:r>
              <a:rPr lang="en-US" sz="1800" b="0" i="0" u="none" strike="noStrike" baseline="0" dirty="0">
                <a:solidFill>
                  <a:srgbClr val="FF0000"/>
                </a:solidFill>
                <a:latin typeface="Times New Roman" panose="02020603050405020304" pitchFamily="18" charset="0"/>
              </a:rPr>
              <a:t>20%</a:t>
            </a:r>
            <a:r>
              <a:rPr lang="en-US" sz="1800" b="0" i="0" u="none" strike="noStrike" baseline="0" dirty="0">
                <a:solidFill>
                  <a:srgbClr val="000000"/>
                </a:solidFill>
                <a:latin typeface="Times New Roman" panose="02020603050405020304" pitchFamily="18" charset="0"/>
              </a:rPr>
              <a:t>  (n=25) had absent, buried or impoverished early moral memories 	of any kind. </a:t>
            </a:r>
          </a:p>
          <a:p>
            <a:endParaRPr lang="en-US" dirty="0"/>
          </a:p>
        </p:txBody>
      </p:sp>
      <p:sp>
        <p:nvSpPr>
          <p:cNvPr id="10" name="TextBox 9">
            <a:extLst>
              <a:ext uri="{FF2B5EF4-FFF2-40B4-BE49-F238E27FC236}">
                <a16:creationId xmlns:a16="http://schemas.microsoft.com/office/drawing/2014/main" id="{2924B484-A8CF-48DE-8137-2400DA506E9F}"/>
              </a:ext>
            </a:extLst>
          </p:cNvPr>
          <p:cNvSpPr txBox="1"/>
          <p:nvPr/>
        </p:nvSpPr>
        <p:spPr>
          <a:xfrm>
            <a:off x="8537417" y="6106656"/>
            <a:ext cx="3447547" cy="461665"/>
          </a:xfrm>
          <a:prstGeom prst="rect">
            <a:avLst/>
          </a:prstGeom>
          <a:noFill/>
        </p:spPr>
        <p:txBody>
          <a:bodyPr wrap="square">
            <a:spAutoFit/>
          </a:bodyPr>
          <a:lstStyle/>
          <a:p>
            <a:r>
              <a:rPr lang="en-US" sz="1200" dirty="0"/>
              <a:t>INDIANA UNIVERSITY CONSCIENCE PROJECT </a:t>
            </a:r>
            <a:br>
              <a:rPr lang="en-US" sz="1200" dirty="0"/>
            </a:br>
            <a:r>
              <a:rPr lang="en-US" sz="1200" dirty="0"/>
              <a:t>CONSCIENCE IN ADVERSITY TEACHING COLLECTION </a:t>
            </a:r>
          </a:p>
        </p:txBody>
      </p:sp>
      <p:pic>
        <p:nvPicPr>
          <p:cNvPr id="11" name="Picture 10">
            <a:extLst>
              <a:ext uri="{FF2B5EF4-FFF2-40B4-BE49-F238E27FC236}">
                <a16:creationId xmlns:a16="http://schemas.microsoft.com/office/drawing/2014/main" id="{88C9618C-44A5-4318-A8D1-EEEFFBAC92FA}"/>
              </a:ext>
            </a:extLst>
          </p:cNvPr>
          <p:cNvPicPr>
            <a:picLocks noChangeAspect="1"/>
          </p:cNvPicPr>
          <p:nvPr/>
        </p:nvPicPr>
        <p:blipFill>
          <a:blip r:embed="rId2"/>
          <a:stretch>
            <a:fillRect/>
          </a:stretch>
        </p:blipFill>
        <p:spPr>
          <a:xfrm>
            <a:off x="1487896" y="2184095"/>
            <a:ext cx="946355" cy="946355"/>
          </a:xfrm>
          <a:prstGeom prst="rect">
            <a:avLst/>
          </a:prstGeom>
        </p:spPr>
      </p:pic>
      <p:sp>
        <p:nvSpPr>
          <p:cNvPr id="12" name="TextBox 11">
            <a:extLst>
              <a:ext uri="{FF2B5EF4-FFF2-40B4-BE49-F238E27FC236}">
                <a16:creationId xmlns:a16="http://schemas.microsoft.com/office/drawing/2014/main" id="{98DC2D44-5097-41A0-89DE-442883BB90CC}"/>
              </a:ext>
            </a:extLst>
          </p:cNvPr>
          <p:cNvSpPr txBox="1"/>
          <p:nvPr/>
        </p:nvSpPr>
        <p:spPr>
          <a:xfrm>
            <a:off x="0" y="140545"/>
            <a:ext cx="8292974" cy="276999"/>
          </a:xfrm>
          <a:prstGeom prst="rect">
            <a:avLst/>
          </a:prstGeom>
          <a:noFill/>
        </p:spPr>
        <p:txBody>
          <a:bodyPr wrap="square" rtlCol="0">
            <a:spAutoFit/>
          </a:bodyPr>
          <a:lstStyle/>
          <a:p>
            <a:r>
              <a:rPr lang="en-US" sz="1200" b="1" i="0" u="none" strike="noStrike" baseline="0" dirty="0">
                <a:solidFill>
                  <a:srgbClr val="000000"/>
                </a:solidFill>
                <a:latin typeface="Times New Roman" panose="02020603050405020304" pitchFamily="18" charset="0"/>
              </a:rPr>
              <a:t>CHARACTERIZATION OF THE COLLECTION ACCORDING TO FINDINGS IN THE DOMAINS OF CONSCIENCE </a:t>
            </a:r>
          </a:p>
        </p:txBody>
      </p:sp>
    </p:spTree>
    <p:extLst>
      <p:ext uri="{BB962C8B-B14F-4D97-AF65-F5344CB8AC3E}">
        <p14:creationId xmlns:p14="http://schemas.microsoft.com/office/powerpoint/2010/main" val="348949109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BFDC050-72C8-4716-907B-27D2079F7344}"/>
              </a:ext>
            </a:extLst>
          </p:cNvPr>
          <p:cNvSpPr txBox="1"/>
          <p:nvPr/>
        </p:nvSpPr>
        <p:spPr>
          <a:xfrm>
            <a:off x="3061818" y="1210722"/>
            <a:ext cx="6719934" cy="2985433"/>
          </a:xfrm>
          <a:prstGeom prst="rect">
            <a:avLst/>
          </a:prstGeom>
          <a:noFill/>
        </p:spPr>
        <p:txBody>
          <a:bodyPr wrap="square">
            <a:spAutoFit/>
          </a:bodyPr>
          <a:lstStyle/>
          <a:p>
            <a:r>
              <a:rPr lang="en-US" b="1" i="0" u="none" strike="noStrike" baseline="0" dirty="0">
                <a:solidFill>
                  <a:srgbClr val="000000"/>
                </a:solidFill>
                <a:latin typeface="Times New Roman" panose="02020603050405020304" pitchFamily="18" charset="0"/>
              </a:rPr>
              <a:t>MA cont’d</a:t>
            </a:r>
          </a:p>
          <a:p>
            <a:endParaRPr lang="en-US" sz="1200" b="1" i="0" u="none" strike="noStrike" baseline="0" dirty="0">
              <a:solidFill>
                <a:srgbClr val="000000"/>
              </a:solidFill>
              <a:latin typeface="Times New Roman" panose="02020603050405020304" pitchFamily="18" charset="0"/>
            </a:endParaRPr>
          </a:p>
          <a:p>
            <a:r>
              <a:rPr lang="fr-FR" sz="1100" b="1" i="0" u="none" strike="noStrike" baseline="0" dirty="0">
                <a:solidFill>
                  <a:srgbClr val="000000"/>
                </a:solidFill>
                <a:latin typeface="Times New Roman" panose="02020603050405020304" pitchFamily="18" charset="0"/>
              </a:rPr>
              <a:t>PRINCIPAL MORAL ATTACHMENT </a:t>
            </a:r>
            <a:r>
              <a:rPr lang="fr-FR" sz="1400" b="1" i="0" u="none" strike="noStrike" baseline="0" dirty="0">
                <a:solidFill>
                  <a:srgbClr val="000000"/>
                </a:solidFill>
                <a:latin typeface="Times New Roman" panose="02020603050405020304" pitchFamily="18" charset="0"/>
              </a:rPr>
              <a:t>(</a:t>
            </a:r>
            <a:r>
              <a:rPr lang="fr-FR" sz="1100" b="1" i="0" u="none" strike="noStrike" baseline="0" dirty="0">
                <a:solidFill>
                  <a:srgbClr val="000000"/>
                </a:solidFill>
                <a:latin typeface="Times New Roman" panose="02020603050405020304" pitchFamily="18" charset="0"/>
              </a:rPr>
              <a:t>PMA</a:t>
            </a:r>
            <a:r>
              <a:rPr lang="fr-FR" sz="1400" b="1" i="0" u="none" strike="noStrike" baseline="0" dirty="0">
                <a:solidFill>
                  <a:srgbClr val="000000"/>
                </a:solidFill>
                <a:latin typeface="Times New Roman" panose="02020603050405020304" pitchFamily="18" charset="0"/>
              </a:rPr>
              <a:t>) </a:t>
            </a:r>
            <a:r>
              <a:rPr lang="fr-FR" sz="1100" b="1" i="0" u="none" strike="noStrike" baseline="0" dirty="0">
                <a:solidFill>
                  <a:srgbClr val="000000"/>
                </a:solidFill>
                <a:latin typeface="Times New Roman" panose="02020603050405020304" pitchFamily="18" charset="0"/>
              </a:rPr>
              <a:t>FIGURES </a:t>
            </a:r>
          </a:p>
          <a:p>
            <a:r>
              <a:rPr lang="en-US" sz="1800" b="0" i="0" u="none" strike="noStrike" baseline="0" dirty="0">
                <a:solidFill>
                  <a:srgbClr val="00B000"/>
                </a:solidFill>
                <a:latin typeface="Times New Roman" panose="02020603050405020304" pitchFamily="18" charset="0"/>
              </a:rPr>
              <a:t>33%</a:t>
            </a:r>
            <a:r>
              <a:rPr lang="en-US" sz="1800" b="0" i="0" u="none" strike="noStrike" baseline="0" dirty="0">
                <a:solidFill>
                  <a:srgbClr val="000000"/>
                </a:solidFill>
                <a:latin typeface="Times New Roman" panose="02020603050405020304" pitchFamily="18" charset="0"/>
              </a:rPr>
              <a:t>  (n=41) nominated a biological parent as their</a:t>
            </a:r>
            <a:r>
              <a:rPr lang="en-US" sz="1400" b="0" i="0" u="none" strike="noStrike" baseline="0" dirty="0">
                <a:solidFill>
                  <a:srgbClr val="000000"/>
                </a:solidFill>
                <a:latin typeface="Times New Roman" panose="02020603050405020304" pitchFamily="18" charset="0"/>
              </a:rPr>
              <a:t> PMA </a:t>
            </a:r>
            <a:r>
              <a:rPr lang="en-US" sz="1800" b="0" i="0" u="none" strike="noStrike" baseline="0" dirty="0">
                <a:solidFill>
                  <a:srgbClr val="000000"/>
                </a:solidFill>
                <a:latin typeface="Times New Roman" panose="02020603050405020304" pitchFamily="18" charset="0"/>
              </a:rPr>
              <a:t>figure. </a:t>
            </a:r>
          </a:p>
          <a:p>
            <a:r>
              <a:rPr lang="en-US" sz="1800" b="0" i="0" u="none" strike="noStrike" baseline="0" dirty="0">
                <a:solidFill>
                  <a:srgbClr val="00B000"/>
                </a:solidFill>
                <a:latin typeface="Times New Roman" panose="02020603050405020304" pitchFamily="18" charset="0"/>
              </a:rPr>
              <a:t>9%    </a:t>
            </a:r>
            <a:r>
              <a:rPr lang="en-US" sz="1800" b="0" i="0" u="none" strike="noStrike" baseline="0" dirty="0">
                <a:solidFill>
                  <a:srgbClr val="000000"/>
                </a:solidFill>
                <a:latin typeface="Times New Roman" panose="02020603050405020304" pitchFamily="18" charset="0"/>
              </a:rPr>
              <a:t>(n=11) nominated an adoptive, foster or step parent. </a:t>
            </a:r>
          </a:p>
          <a:p>
            <a:r>
              <a:rPr lang="en-US" sz="1800" b="0" i="0" u="none" strike="noStrike" baseline="0" dirty="0">
                <a:solidFill>
                  <a:srgbClr val="00B000"/>
                </a:solidFill>
                <a:latin typeface="Times New Roman" panose="02020603050405020304" pitchFamily="18" charset="0"/>
              </a:rPr>
              <a:t>8%    </a:t>
            </a:r>
            <a:r>
              <a:rPr lang="en-US" sz="1800" b="0" i="0" u="none" strike="noStrike" baseline="0" dirty="0">
                <a:solidFill>
                  <a:srgbClr val="000000"/>
                </a:solidFill>
                <a:latin typeface="Times New Roman" panose="02020603050405020304" pitchFamily="18" charset="0"/>
              </a:rPr>
              <a:t>(n=10) nominated a grandparent. </a:t>
            </a:r>
          </a:p>
          <a:p>
            <a:r>
              <a:rPr lang="en-US" sz="1800" b="0" i="0" u="none" strike="noStrike" baseline="0" dirty="0">
                <a:solidFill>
                  <a:srgbClr val="00B000"/>
                </a:solidFill>
                <a:latin typeface="Times New Roman" panose="02020603050405020304" pitchFamily="18" charset="0"/>
              </a:rPr>
              <a:t>7%    </a:t>
            </a:r>
            <a:r>
              <a:rPr lang="en-US" sz="1800" b="0" i="0" u="none" strike="noStrike" baseline="0" dirty="0">
                <a:solidFill>
                  <a:srgbClr val="000000"/>
                </a:solidFill>
                <a:latin typeface="Times New Roman" panose="02020603050405020304" pitchFamily="18" charset="0"/>
              </a:rPr>
              <a:t>(n=9) nominated family members not otherwise specified </a:t>
            </a:r>
          </a:p>
          <a:p>
            <a:r>
              <a:rPr lang="en-US" sz="1800" b="0" i="0" u="none" strike="noStrike" baseline="0" dirty="0">
                <a:solidFill>
                  <a:srgbClr val="00B000"/>
                </a:solidFill>
                <a:latin typeface="Times New Roman" panose="02020603050405020304" pitchFamily="18" charset="0"/>
              </a:rPr>
              <a:t>10%  </a:t>
            </a:r>
            <a:r>
              <a:rPr lang="en-US" sz="1800" b="0" i="0" u="none" strike="noStrike" baseline="0" dirty="0">
                <a:solidFill>
                  <a:srgbClr val="000000"/>
                </a:solidFill>
                <a:latin typeface="Times New Roman" panose="02020603050405020304" pitchFamily="18" charset="0"/>
              </a:rPr>
              <a:t>(n=13) nominated another adult, outside the family </a:t>
            </a:r>
          </a:p>
          <a:p>
            <a:r>
              <a:rPr lang="en-US" sz="1800" b="0" i="0" u="none" strike="noStrike" baseline="0" dirty="0">
                <a:solidFill>
                  <a:srgbClr val="00B000"/>
                </a:solidFill>
                <a:latin typeface="Times New Roman" panose="02020603050405020304" pitchFamily="18" charset="0"/>
              </a:rPr>
              <a:t>5%    </a:t>
            </a:r>
            <a:r>
              <a:rPr lang="en-US" sz="1800" b="0" i="0" u="none" strike="noStrike" baseline="0" dirty="0">
                <a:solidFill>
                  <a:srgbClr val="000000"/>
                </a:solidFill>
                <a:latin typeface="Times New Roman" panose="02020603050405020304" pitchFamily="18" charset="0"/>
              </a:rPr>
              <a:t>(n=6) nominated their deity or higher power </a:t>
            </a:r>
          </a:p>
          <a:p>
            <a:r>
              <a:rPr lang="en-US" sz="1800" b="0" i="0" u="none" strike="noStrike" baseline="0" dirty="0">
                <a:solidFill>
                  <a:schemeClr val="accent2"/>
                </a:solidFill>
                <a:latin typeface="Times New Roman" panose="02020603050405020304" pitchFamily="18" charset="0"/>
              </a:rPr>
              <a:t>9%</a:t>
            </a:r>
            <a:r>
              <a:rPr lang="en-US" sz="1800" b="0" i="0" u="none" strike="noStrike" baseline="0" dirty="0">
                <a:solidFill>
                  <a:srgbClr val="FFFF00"/>
                </a:solidFill>
                <a:latin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rPr>
              <a:t>(n=11) nominated themselves. </a:t>
            </a:r>
          </a:p>
          <a:p>
            <a:r>
              <a:rPr lang="en-US" sz="1800" b="0" i="0" u="none" strike="noStrike" baseline="0" dirty="0">
                <a:solidFill>
                  <a:srgbClr val="FF0000"/>
                </a:solidFill>
                <a:latin typeface="Times New Roman" panose="02020603050405020304" pitchFamily="18" charset="0"/>
              </a:rPr>
              <a:t>24%  </a:t>
            </a:r>
            <a:r>
              <a:rPr lang="en-US" sz="1800" b="0" i="0" u="none" strike="noStrike" baseline="0" dirty="0">
                <a:solidFill>
                  <a:srgbClr val="000000"/>
                </a:solidFill>
                <a:latin typeface="Times New Roman" panose="02020603050405020304" pitchFamily="18" charset="0"/>
              </a:rPr>
              <a:t>(n=34) perceived no one as their </a:t>
            </a:r>
            <a:r>
              <a:rPr lang="en-US" sz="1400" b="0" i="0" u="none" strike="noStrike" baseline="0" dirty="0">
                <a:solidFill>
                  <a:srgbClr val="000000"/>
                </a:solidFill>
                <a:latin typeface="Times New Roman" panose="02020603050405020304" pitchFamily="18" charset="0"/>
              </a:rPr>
              <a:t>PMA</a:t>
            </a:r>
            <a:r>
              <a:rPr lang="en-US" sz="1100" b="0" i="0" u="none" strike="noStrike" baseline="0" dirty="0">
                <a:solidFill>
                  <a:srgbClr val="000000"/>
                </a:solidFill>
                <a:latin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rPr>
              <a:t>figure. </a:t>
            </a:r>
            <a:endParaRPr lang="en-US" dirty="0"/>
          </a:p>
        </p:txBody>
      </p:sp>
      <p:sp>
        <p:nvSpPr>
          <p:cNvPr id="10" name="TextBox 9">
            <a:extLst>
              <a:ext uri="{FF2B5EF4-FFF2-40B4-BE49-F238E27FC236}">
                <a16:creationId xmlns:a16="http://schemas.microsoft.com/office/drawing/2014/main" id="{2924B484-A8CF-48DE-8137-2400DA506E9F}"/>
              </a:ext>
            </a:extLst>
          </p:cNvPr>
          <p:cNvSpPr txBox="1"/>
          <p:nvPr/>
        </p:nvSpPr>
        <p:spPr>
          <a:xfrm>
            <a:off x="8537417" y="6106656"/>
            <a:ext cx="3447547" cy="461665"/>
          </a:xfrm>
          <a:prstGeom prst="rect">
            <a:avLst/>
          </a:prstGeom>
          <a:noFill/>
        </p:spPr>
        <p:txBody>
          <a:bodyPr wrap="square">
            <a:spAutoFit/>
          </a:bodyPr>
          <a:lstStyle/>
          <a:p>
            <a:r>
              <a:rPr lang="en-US" sz="1200" dirty="0"/>
              <a:t>INDIANA UNIVERSITY CONSCIENCE PROJECT </a:t>
            </a:r>
            <a:br>
              <a:rPr lang="en-US" sz="1200" dirty="0"/>
            </a:br>
            <a:r>
              <a:rPr lang="en-US" sz="1200" dirty="0"/>
              <a:t>CONSCIENCE IN ADVERSITY TEACHING COLLECTION </a:t>
            </a:r>
          </a:p>
        </p:txBody>
      </p:sp>
      <p:pic>
        <p:nvPicPr>
          <p:cNvPr id="11" name="Picture 10">
            <a:extLst>
              <a:ext uri="{FF2B5EF4-FFF2-40B4-BE49-F238E27FC236}">
                <a16:creationId xmlns:a16="http://schemas.microsoft.com/office/drawing/2014/main" id="{88C9618C-44A5-4318-A8D1-EEEFFBAC92FA}"/>
              </a:ext>
            </a:extLst>
          </p:cNvPr>
          <p:cNvPicPr>
            <a:picLocks noChangeAspect="1"/>
          </p:cNvPicPr>
          <p:nvPr/>
        </p:nvPicPr>
        <p:blipFill>
          <a:blip r:embed="rId2"/>
          <a:stretch>
            <a:fillRect/>
          </a:stretch>
        </p:blipFill>
        <p:spPr>
          <a:xfrm>
            <a:off x="1487896" y="2184095"/>
            <a:ext cx="946355" cy="946355"/>
          </a:xfrm>
          <a:prstGeom prst="rect">
            <a:avLst/>
          </a:prstGeom>
        </p:spPr>
      </p:pic>
      <p:sp>
        <p:nvSpPr>
          <p:cNvPr id="12" name="TextBox 11">
            <a:extLst>
              <a:ext uri="{FF2B5EF4-FFF2-40B4-BE49-F238E27FC236}">
                <a16:creationId xmlns:a16="http://schemas.microsoft.com/office/drawing/2014/main" id="{EE885177-32D1-4180-AF8D-291BFF5B1E97}"/>
              </a:ext>
            </a:extLst>
          </p:cNvPr>
          <p:cNvSpPr txBox="1"/>
          <p:nvPr/>
        </p:nvSpPr>
        <p:spPr>
          <a:xfrm>
            <a:off x="0" y="140545"/>
            <a:ext cx="8292974" cy="276999"/>
          </a:xfrm>
          <a:prstGeom prst="rect">
            <a:avLst/>
          </a:prstGeom>
          <a:noFill/>
        </p:spPr>
        <p:txBody>
          <a:bodyPr wrap="square" rtlCol="0">
            <a:spAutoFit/>
          </a:bodyPr>
          <a:lstStyle/>
          <a:p>
            <a:r>
              <a:rPr lang="en-US" sz="1200" b="1" i="0" u="none" strike="noStrike" baseline="0" dirty="0">
                <a:solidFill>
                  <a:srgbClr val="000000"/>
                </a:solidFill>
                <a:latin typeface="Times New Roman" panose="02020603050405020304" pitchFamily="18" charset="0"/>
              </a:rPr>
              <a:t>CHARACTERIZATION OF THE COLLECTION ACCORDING TO FINDINGS IN THE DOMAINS OF CONSCIENCE </a:t>
            </a:r>
          </a:p>
        </p:txBody>
      </p:sp>
    </p:spTree>
    <p:extLst>
      <p:ext uri="{BB962C8B-B14F-4D97-AF65-F5344CB8AC3E}">
        <p14:creationId xmlns:p14="http://schemas.microsoft.com/office/powerpoint/2010/main" val="133090318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BFDC050-72C8-4716-907B-27D2079F7344}"/>
              </a:ext>
            </a:extLst>
          </p:cNvPr>
          <p:cNvSpPr txBox="1"/>
          <p:nvPr/>
        </p:nvSpPr>
        <p:spPr>
          <a:xfrm>
            <a:off x="2949167" y="535900"/>
            <a:ext cx="6719934" cy="5570756"/>
          </a:xfrm>
          <a:prstGeom prst="rect">
            <a:avLst/>
          </a:prstGeom>
          <a:noFill/>
        </p:spPr>
        <p:txBody>
          <a:bodyPr wrap="square">
            <a:spAutoFit/>
          </a:bodyPr>
          <a:lstStyle/>
          <a:p>
            <a:pPr marL="0" marR="0">
              <a:spcBef>
                <a:spcPts val="0"/>
              </a:spcBef>
              <a:spcAft>
                <a:spcPts val="0"/>
              </a:spcAft>
            </a:pPr>
            <a:r>
              <a:rPr lang="en-US" b="1" u="sng" cap="small" dirty="0">
                <a:effectLst/>
                <a:latin typeface="Times New Roman" panose="02020603050405020304" pitchFamily="18" charset="0"/>
                <a:ea typeface="Times New Roman" panose="02020603050405020304" pitchFamily="18" charset="0"/>
              </a:rPr>
              <a:t>moral emotional responsiveness</a:t>
            </a:r>
            <a:r>
              <a:rPr lang="en-US" b="1" cap="small" dirty="0">
                <a:effectLst/>
                <a:latin typeface="Times New Roman" panose="02020603050405020304" pitchFamily="18" charset="0"/>
                <a:ea typeface="Times New Roman" panose="02020603050405020304" pitchFamily="18" charset="0"/>
              </a:rPr>
              <a:t> (mer)</a:t>
            </a:r>
          </a:p>
          <a:p>
            <a:pPr marL="0" marR="0">
              <a:spcBef>
                <a:spcPts val="0"/>
              </a:spcBef>
              <a:spcAft>
                <a:spcPts val="0"/>
              </a:spcAft>
            </a:pPr>
            <a:endParaRPr lang="en-US" b="1" cap="small" dirty="0">
              <a:effectLst/>
              <a:latin typeface="Times New Roman" panose="02020603050405020304" pitchFamily="18" charset="0"/>
              <a:ea typeface="Times New Roman" panose="02020603050405020304" pitchFamily="18" charset="0"/>
            </a:endParaRPr>
          </a:p>
          <a:p>
            <a:r>
              <a:rPr lang="en-US" sz="1600" dirty="0">
                <a:solidFill>
                  <a:srgbClr val="00B050"/>
                </a:solidFill>
                <a:effectLst/>
                <a:latin typeface="Times New Roman" panose="02020603050405020304" pitchFamily="18" charset="0"/>
                <a:ea typeface="Times New Roman" panose="02020603050405020304" pitchFamily="18" charset="0"/>
              </a:rPr>
              <a:t>49%  (n=61) described congruity of </a:t>
            </a:r>
            <a:r>
              <a:rPr lang="en-US" sz="1400" dirty="0">
                <a:solidFill>
                  <a:srgbClr val="00B050"/>
                </a:solidFill>
                <a:effectLst/>
                <a:latin typeface="Times New Roman" panose="02020603050405020304" pitchFamily="18" charset="0"/>
                <a:ea typeface="Times New Roman" panose="02020603050405020304" pitchFamily="18" charset="0"/>
              </a:rPr>
              <a:t>MER</a:t>
            </a:r>
            <a:r>
              <a:rPr lang="en-US" sz="1600" dirty="0">
                <a:solidFill>
                  <a:srgbClr val="00B050"/>
                </a:solidFill>
                <a:effectLst/>
                <a:latin typeface="Times New Roman" panose="02020603050405020304" pitchFamily="18" charset="0"/>
                <a:ea typeface="Times New Roman" panose="02020603050405020304" pitchFamily="18" charset="0"/>
              </a:rPr>
              <a:t> with the valence they assigned to their 	deeds. </a:t>
            </a:r>
          </a:p>
          <a:p>
            <a:r>
              <a:rPr lang="en-US" sz="1600" dirty="0">
                <a:solidFill>
                  <a:srgbClr val="00B050"/>
                </a:solidFill>
                <a:effectLst/>
                <a:latin typeface="Times New Roman" panose="02020603050405020304" pitchFamily="18" charset="0"/>
                <a:ea typeface="Times New Roman" panose="02020603050405020304" pitchFamily="18" charset="0"/>
              </a:rPr>
              <a:t>37%  (n=46) somatically localized their </a:t>
            </a:r>
            <a:r>
              <a:rPr lang="en-US" sz="1400" dirty="0">
                <a:solidFill>
                  <a:srgbClr val="00B050"/>
                </a:solidFill>
                <a:effectLst/>
                <a:latin typeface="Times New Roman" panose="02020603050405020304" pitchFamily="18" charset="0"/>
                <a:ea typeface="Times New Roman" panose="02020603050405020304" pitchFamily="18" charset="0"/>
              </a:rPr>
              <a:t>MER</a:t>
            </a:r>
            <a:r>
              <a:rPr lang="en-US" sz="1600" dirty="0">
                <a:solidFill>
                  <a:srgbClr val="00B050"/>
                </a:solidFill>
                <a:effectLst/>
                <a:latin typeface="Times New Roman" panose="02020603050405020304" pitchFamily="18" charset="0"/>
                <a:ea typeface="Times New Roman" panose="02020603050405020304" pitchFamily="18" charset="0"/>
              </a:rPr>
              <a:t> in their bodies. </a:t>
            </a:r>
          </a:p>
          <a:p>
            <a:r>
              <a:rPr lang="en-US" sz="1600" dirty="0">
                <a:solidFill>
                  <a:srgbClr val="00B050"/>
                </a:solidFill>
                <a:effectLst/>
                <a:latin typeface="Times New Roman" panose="02020603050405020304" pitchFamily="18" charset="0"/>
                <a:ea typeface="Times New Roman" panose="02020603050405020304" pitchFamily="18" charset="0"/>
              </a:rPr>
              <a:t>26%  (n=32) had awareness of </a:t>
            </a:r>
            <a:r>
              <a:rPr lang="en-US" sz="1600" cap="small" dirty="0">
                <a:solidFill>
                  <a:srgbClr val="00B050"/>
                </a:solidFill>
                <a:effectLst/>
                <a:latin typeface="Times New Roman" panose="02020603050405020304" pitchFamily="18" charset="0"/>
                <a:ea typeface="Times New Roman" panose="02020603050405020304" pitchFamily="18" charset="0"/>
              </a:rPr>
              <a:t>evincive behavioral signals</a:t>
            </a:r>
            <a:r>
              <a:rPr lang="en-US" sz="1600" dirty="0">
                <a:solidFill>
                  <a:srgbClr val="00B050"/>
                </a:solidFill>
                <a:effectLst/>
                <a:latin typeface="Times New Roman" panose="02020603050405020304" pitchFamily="18" charset="0"/>
                <a:ea typeface="Times New Roman" panose="02020603050405020304" pitchFamily="18" charset="0"/>
              </a:rPr>
              <a:t> associated with 	</a:t>
            </a:r>
            <a:r>
              <a:rPr lang="en-US" sz="1400" dirty="0">
                <a:solidFill>
                  <a:srgbClr val="00B050"/>
                </a:solidFill>
                <a:effectLst/>
                <a:latin typeface="Times New Roman" panose="02020603050405020304" pitchFamily="18" charset="0"/>
                <a:ea typeface="Times New Roman" panose="02020603050405020304" pitchFamily="18" charset="0"/>
              </a:rPr>
              <a:t>MER</a:t>
            </a:r>
            <a:r>
              <a:rPr lang="en-US" sz="1600" dirty="0">
                <a:solidFill>
                  <a:srgbClr val="00B050"/>
                </a:solidFill>
                <a:effectLst/>
                <a:latin typeface="Times New Roman" panose="02020603050405020304" pitchFamily="18" charset="0"/>
                <a:ea typeface="Times New Roman" panose="02020603050405020304" pitchFamily="18" charset="0"/>
              </a:rPr>
              <a:t>. </a:t>
            </a:r>
          </a:p>
          <a:p>
            <a:r>
              <a:rPr lang="en-US" sz="1600" dirty="0">
                <a:solidFill>
                  <a:srgbClr val="00B050"/>
                </a:solidFill>
                <a:effectLst/>
                <a:latin typeface="Times New Roman" panose="02020603050405020304" pitchFamily="18" charset="0"/>
                <a:ea typeface="Times New Roman" panose="02020603050405020304" pitchFamily="18" charset="0"/>
              </a:rPr>
              <a:t>18%  (n=22) experienced guilt or empathic responses to those our youth had 	harmed.</a:t>
            </a:r>
          </a:p>
          <a:p>
            <a:pPr marL="0" marR="0">
              <a:spcBef>
                <a:spcPts val="0"/>
              </a:spcBef>
              <a:spcAft>
                <a:spcPts val="0"/>
              </a:spcAft>
            </a:pPr>
            <a:r>
              <a:rPr lang="en-US" sz="1600" dirty="0">
                <a:solidFill>
                  <a:srgbClr val="00B050"/>
                </a:solidFill>
                <a:effectLst/>
                <a:latin typeface="Times New Roman" panose="02020603050405020304" pitchFamily="18" charset="0"/>
                <a:ea typeface="Times New Roman" panose="02020603050405020304" pitchFamily="18" charset="0"/>
              </a:rPr>
              <a:t>16%  (n=20) engaged in forgiveness seeking and/or granting or making 	apologies.</a:t>
            </a:r>
            <a:r>
              <a:rPr lang="en-US" sz="1600" dirty="0">
                <a:solidFill>
                  <a:srgbClr val="FFFF00"/>
                </a:solidFill>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600" dirty="0">
                <a:solidFill>
                  <a:schemeClr val="accent2"/>
                </a:solidFill>
                <a:effectLst/>
                <a:latin typeface="Times New Roman" panose="02020603050405020304" pitchFamily="18" charset="0"/>
                <a:ea typeface="Times New Roman" panose="02020603050405020304" pitchFamily="18" charset="0"/>
              </a:rPr>
              <a:t>12%  (n=15) had </a:t>
            </a:r>
            <a:r>
              <a:rPr lang="en-US" sz="1400" dirty="0">
                <a:solidFill>
                  <a:schemeClr val="accent2"/>
                </a:solidFill>
                <a:effectLst/>
                <a:latin typeface="Times New Roman" panose="02020603050405020304" pitchFamily="18" charset="0"/>
                <a:ea typeface="Times New Roman" panose="02020603050405020304" pitchFamily="18" charset="0"/>
              </a:rPr>
              <a:t>MER</a:t>
            </a:r>
            <a:r>
              <a:rPr lang="en-US" sz="1600" dirty="0">
                <a:solidFill>
                  <a:schemeClr val="accent2"/>
                </a:solidFill>
                <a:effectLst/>
                <a:latin typeface="Times New Roman" panose="02020603050405020304" pitchFamily="18" charset="0"/>
                <a:ea typeface="Times New Roman" panose="02020603050405020304" pitchFamily="18" charset="0"/>
              </a:rPr>
              <a:t> contingent upon other’s approval or censure. </a:t>
            </a:r>
          </a:p>
          <a:p>
            <a:pPr marL="0" marR="0">
              <a:spcBef>
                <a:spcPts val="0"/>
              </a:spcBef>
              <a:spcAft>
                <a:spcPts val="0"/>
              </a:spcAft>
            </a:pPr>
            <a:r>
              <a:rPr lang="en-US" sz="1600" dirty="0">
                <a:solidFill>
                  <a:schemeClr val="accent2"/>
                </a:solidFill>
                <a:effectLst/>
                <a:latin typeface="Times New Roman" panose="02020603050405020304" pitchFamily="18" charset="0"/>
                <a:ea typeface="Times New Roman" panose="02020603050405020304" pitchFamily="18" charset="0"/>
              </a:rPr>
              <a:t>10%  (n=13) described fear of- or worry over- discovery, punishment and/or 	retribution</a:t>
            </a:r>
            <a:r>
              <a:rPr lang="en-US" sz="1600" dirty="0">
                <a:solidFill>
                  <a:srgbClr val="FFC409"/>
                </a:solidFill>
                <a:effectLst/>
                <a:latin typeface="Times New Roman" panose="02020603050405020304" pitchFamily="18" charset="0"/>
                <a:ea typeface="Times New Roman" panose="02020603050405020304" pitchFamily="18" charset="0"/>
              </a:rPr>
              <a:t>.</a:t>
            </a:r>
          </a:p>
          <a:p>
            <a:pPr marL="0" marR="0">
              <a:spcBef>
                <a:spcPts val="0"/>
              </a:spcBef>
              <a:spcAft>
                <a:spcPts val="0"/>
              </a:spcAft>
            </a:pPr>
            <a:r>
              <a:rPr lang="en-US" sz="1600" dirty="0">
                <a:solidFill>
                  <a:srgbClr val="FF0000"/>
                </a:solidFill>
                <a:effectLst/>
                <a:latin typeface="Times New Roman" panose="02020603050405020304" pitchFamily="18" charset="0"/>
                <a:ea typeface="Times New Roman" panose="02020603050405020304" pitchFamily="18" charset="0"/>
              </a:rPr>
              <a:t>26%  (n=32) were seen by at least one authority figure as lacking guilt.</a:t>
            </a:r>
            <a:endParaRPr lang="en-US" sz="1600" dirty="0">
              <a:solidFill>
                <a:srgbClr val="FFFF00"/>
              </a:solidFill>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FF0000"/>
                </a:solidFill>
                <a:effectLst/>
                <a:latin typeface="Times New Roman" panose="02020603050405020304" pitchFamily="18" charset="0"/>
                <a:ea typeface="Times New Roman" panose="02020603050405020304" pitchFamily="18" charset="0"/>
              </a:rPr>
              <a:t>18%  (n=23) described </a:t>
            </a:r>
            <a:r>
              <a:rPr lang="en-US" sz="1400" dirty="0">
                <a:solidFill>
                  <a:srgbClr val="FF0000"/>
                </a:solidFill>
                <a:effectLst/>
                <a:latin typeface="Times New Roman" panose="02020603050405020304" pitchFamily="18" charset="0"/>
                <a:ea typeface="Times New Roman" panose="02020603050405020304" pitchFamily="18" charset="0"/>
              </a:rPr>
              <a:t>MER</a:t>
            </a:r>
            <a:r>
              <a:rPr lang="en-US" sz="1600" dirty="0">
                <a:solidFill>
                  <a:srgbClr val="FF0000"/>
                </a:solidFill>
                <a:effectLst/>
                <a:latin typeface="Times New Roman" panose="02020603050405020304" pitchFamily="18" charset="0"/>
                <a:ea typeface="Times New Roman" panose="02020603050405020304" pitchFamily="18" charset="0"/>
              </a:rPr>
              <a:t> as absent, or not a lively experience, in response to 	self-ascribed good deeds.</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FF0000"/>
                </a:solidFill>
                <a:effectLst/>
                <a:latin typeface="Times New Roman" panose="02020603050405020304" pitchFamily="18" charset="0"/>
                <a:ea typeface="Times New Roman" panose="02020603050405020304" pitchFamily="18" charset="0"/>
              </a:rPr>
              <a:t>18%  (n=23) described </a:t>
            </a:r>
            <a:r>
              <a:rPr lang="en-US" sz="1400" dirty="0">
                <a:solidFill>
                  <a:srgbClr val="FF0000"/>
                </a:solidFill>
                <a:effectLst/>
                <a:latin typeface="Times New Roman" panose="02020603050405020304" pitchFamily="18" charset="0"/>
                <a:ea typeface="Times New Roman" panose="02020603050405020304" pitchFamily="18" charset="0"/>
              </a:rPr>
              <a:t>MER</a:t>
            </a:r>
            <a:r>
              <a:rPr lang="en-US" sz="1600" dirty="0">
                <a:solidFill>
                  <a:srgbClr val="FF0000"/>
                </a:solidFill>
                <a:effectLst/>
                <a:latin typeface="Times New Roman" panose="02020603050405020304" pitchFamily="18" charset="0"/>
                <a:ea typeface="Times New Roman" panose="02020603050405020304" pitchFamily="18" charset="0"/>
              </a:rPr>
              <a:t> as absent, or not a lively experience, in response to 	self-ascribed bad deeds.</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FF0000"/>
                </a:solidFill>
                <a:effectLst/>
                <a:latin typeface="Times New Roman" panose="02020603050405020304" pitchFamily="18" charset="0"/>
                <a:ea typeface="Times New Roman" panose="02020603050405020304" pitchFamily="18" charset="0"/>
              </a:rPr>
              <a:t>12%  (n=15) described incongruity of </a:t>
            </a:r>
            <a:r>
              <a:rPr lang="en-US" sz="1400" dirty="0">
                <a:solidFill>
                  <a:srgbClr val="FF0000"/>
                </a:solidFill>
                <a:effectLst/>
                <a:latin typeface="Times New Roman" panose="02020603050405020304" pitchFamily="18" charset="0"/>
                <a:ea typeface="Times New Roman" panose="02020603050405020304" pitchFamily="18" charset="0"/>
              </a:rPr>
              <a:t>MER</a:t>
            </a:r>
            <a:r>
              <a:rPr lang="en-US" sz="1600" dirty="0">
                <a:solidFill>
                  <a:srgbClr val="FF0000"/>
                </a:solidFill>
                <a:effectLst/>
                <a:latin typeface="Times New Roman" panose="02020603050405020304" pitchFamily="18" charset="0"/>
                <a:ea typeface="Times New Roman" panose="02020603050405020304" pitchFamily="18" charset="0"/>
              </a:rPr>
              <a:t> with the valence they assigned to 	their deeds.</a:t>
            </a:r>
            <a:endParaRPr lang="en-US" sz="16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600" dirty="0">
                <a:solidFill>
                  <a:srgbClr val="FF0000"/>
                </a:solidFill>
                <a:effectLst/>
                <a:latin typeface="Times New Roman" panose="02020603050405020304" pitchFamily="18" charset="0"/>
                <a:ea typeface="Times New Roman" panose="02020603050405020304" pitchFamily="18" charset="0"/>
              </a:rPr>
              <a:t>11%  (n=14) ascribed to themselves a paucity of guilt. </a:t>
            </a:r>
            <a:endParaRPr lang="en-US" sz="1600" dirty="0">
              <a:effectLst/>
              <a:latin typeface="Times New Roman" panose="02020603050405020304" pitchFamily="18" charset="0"/>
              <a:ea typeface="Times New Roman" panose="02020603050405020304" pitchFamily="18" charset="0"/>
            </a:endParaRPr>
          </a:p>
        </p:txBody>
      </p:sp>
      <p:sp>
        <p:nvSpPr>
          <p:cNvPr id="10" name="TextBox 9">
            <a:extLst>
              <a:ext uri="{FF2B5EF4-FFF2-40B4-BE49-F238E27FC236}">
                <a16:creationId xmlns:a16="http://schemas.microsoft.com/office/drawing/2014/main" id="{2924B484-A8CF-48DE-8137-2400DA506E9F}"/>
              </a:ext>
            </a:extLst>
          </p:cNvPr>
          <p:cNvSpPr txBox="1"/>
          <p:nvPr/>
        </p:nvSpPr>
        <p:spPr>
          <a:xfrm>
            <a:off x="8537417" y="6106656"/>
            <a:ext cx="3447547" cy="461665"/>
          </a:xfrm>
          <a:prstGeom prst="rect">
            <a:avLst/>
          </a:prstGeom>
          <a:noFill/>
        </p:spPr>
        <p:txBody>
          <a:bodyPr wrap="square">
            <a:spAutoFit/>
          </a:bodyPr>
          <a:lstStyle/>
          <a:p>
            <a:r>
              <a:rPr lang="en-US" sz="1200" dirty="0"/>
              <a:t>INDIANA UNIVERSITY CONSCIENCE PROJECT </a:t>
            </a:r>
            <a:br>
              <a:rPr lang="en-US" sz="1200" dirty="0"/>
            </a:br>
            <a:r>
              <a:rPr lang="en-US" sz="1200" dirty="0"/>
              <a:t>CONSCIENCE IN ADVERSITY TEACHING COLLECTION </a:t>
            </a:r>
          </a:p>
        </p:txBody>
      </p:sp>
      <p:pic>
        <p:nvPicPr>
          <p:cNvPr id="11" name="Picture 10">
            <a:extLst>
              <a:ext uri="{FF2B5EF4-FFF2-40B4-BE49-F238E27FC236}">
                <a16:creationId xmlns:a16="http://schemas.microsoft.com/office/drawing/2014/main" id="{533AACF6-EDB2-47C3-B962-FC6DE266EDB5}"/>
              </a:ext>
            </a:extLst>
          </p:cNvPr>
          <p:cNvPicPr>
            <a:picLocks noChangeAspect="1"/>
          </p:cNvPicPr>
          <p:nvPr/>
        </p:nvPicPr>
        <p:blipFill>
          <a:blip r:embed="rId2"/>
          <a:stretch>
            <a:fillRect/>
          </a:stretch>
        </p:blipFill>
        <p:spPr>
          <a:xfrm>
            <a:off x="1487896" y="2184095"/>
            <a:ext cx="946355" cy="946355"/>
          </a:xfrm>
          <a:prstGeom prst="rect">
            <a:avLst/>
          </a:prstGeom>
        </p:spPr>
      </p:pic>
      <p:sp>
        <p:nvSpPr>
          <p:cNvPr id="12" name="TextBox 11">
            <a:extLst>
              <a:ext uri="{FF2B5EF4-FFF2-40B4-BE49-F238E27FC236}">
                <a16:creationId xmlns:a16="http://schemas.microsoft.com/office/drawing/2014/main" id="{5BF7C51E-E209-4D06-8C34-D6BA2F90F39C}"/>
              </a:ext>
            </a:extLst>
          </p:cNvPr>
          <p:cNvSpPr txBox="1"/>
          <p:nvPr/>
        </p:nvSpPr>
        <p:spPr>
          <a:xfrm>
            <a:off x="0" y="140545"/>
            <a:ext cx="8292974" cy="276999"/>
          </a:xfrm>
          <a:prstGeom prst="rect">
            <a:avLst/>
          </a:prstGeom>
          <a:noFill/>
        </p:spPr>
        <p:txBody>
          <a:bodyPr wrap="square" rtlCol="0">
            <a:spAutoFit/>
          </a:bodyPr>
          <a:lstStyle/>
          <a:p>
            <a:r>
              <a:rPr lang="en-US" sz="1200" b="1" i="0" u="none" strike="noStrike" baseline="0" dirty="0">
                <a:solidFill>
                  <a:srgbClr val="000000"/>
                </a:solidFill>
                <a:latin typeface="Times New Roman" panose="02020603050405020304" pitchFamily="18" charset="0"/>
              </a:rPr>
              <a:t>CHARACTERIZATION OF THE COLLECTION ACCORDING TO FINDINGS IN THE DOMAINS OF CONSCIENCE </a:t>
            </a:r>
          </a:p>
        </p:txBody>
      </p:sp>
    </p:spTree>
    <p:extLst>
      <p:ext uri="{BB962C8B-B14F-4D97-AF65-F5344CB8AC3E}">
        <p14:creationId xmlns:p14="http://schemas.microsoft.com/office/powerpoint/2010/main" val="221452292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BFDC050-72C8-4716-907B-27D2079F7344}"/>
              </a:ext>
            </a:extLst>
          </p:cNvPr>
          <p:cNvSpPr txBox="1"/>
          <p:nvPr/>
        </p:nvSpPr>
        <p:spPr>
          <a:xfrm>
            <a:off x="2949167" y="1122939"/>
            <a:ext cx="8292974" cy="2585323"/>
          </a:xfrm>
          <a:prstGeom prst="rect">
            <a:avLst/>
          </a:prstGeom>
          <a:noFill/>
        </p:spPr>
        <p:txBody>
          <a:bodyPr wrap="square">
            <a:spAutoFit/>
          </a:bodyPr>
          <a:lstStyle/>
          <a:p>
            <a:pPr marL="0" marR="0">
              <a:spcBef>
                <a:spcPts val="0"/>
              </a:spcBef>
              <a:spcAft>
                <a:spcPts val="0"/>
              </a:spcAft>
            </a:pPr>
            <a:r>
              <a:rPr lang="en-US" b="1" u="sng" cap="small" dirty="0">
                <a:effectLst/>
                <a:latin typeface="Times New Roman" panose="02020603050405020304" pitchFamily="18" charset="0"/>
                <a:ea typeface="Times New Roman" panose="02020603050405020304" pitchFamily="18" charset="0"/>
              </a:rPr>
              <a:t>moral valuation </a:t>
            </a:r>
            <a:r>
              <a:rPr lang="en-US" b="1" cap="small" dirty="0">
                <a:effectLst/>
                <a:latin typeface="Times New Roman" panose="02020603050405020304" pitchFamily="18" charset="0"/>
                <a:ea typeface="Times New Roman" panose="02020603050405020304" pitchFamily="18" charset="0"/>
              </a:rPr>
              <a:t>(m val)</a:t>
            </a:r>
          </a:p>
          <a:p>
            <a:pPr marL="0" marR="0">
              <a:spcBef>
                <a:spcPts val="0"/>
              </a:spcBef>
              <a:spcAft>
                <a:spcPts val="0"/>
              </a:spcAft>
            </a:pPr>
            <a:endParaRPr lang="en-US" b="1"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dirty="0">
                <a:solidFill>
                  <a:srgbClr val="FF0000"/>
                </a:solidFill>
                <a:effectLst/>
                <a:latin typeface="Times New Roman" panose="02020603050405020304" pitchFamily="18" charset="0"/>
                <a:ea typeface="Times New Roman" panose="02020603050405020304" pitchFamily="18" charset="0"/>
              </a:rPr>
              <a:t>27%  (n=34) expressed an absence of self-ascribed rules for living. </a:t>
            </a:r>
            <a:endParaRPr lang="en-US" dirty="0">
              <a:effectLst/>
              <a:latin typeface="Times New Roman" panose="02020603050405020304" pitchFamily="18" charset="0"/>
              <a:ea typeface="Times New Roman" panose="02020603050405020304" pitchFamily="18" charset="0"/>
            </a:endParaRPr>
          </a:p>
          <a:p>
            <a:r>
              <a:rPr lang="en-US" dirty="0">
                <a:solidFill>
                  <a:srgbClr val="FF0000"/>
                </a:solidFill>
                <a:effectLst/>
                <a:latin typeface="Times New Roman" panose="02020603050405020304" pitchFamily="18" charset="0"/>
                <a:ea typeface="Times New Roman" panose="02020603050405020304" pitchFamily="18" charset="0"/>
              </a:rPr>
              <a:t>6%    (n=7) embraced dysvalues contrary to the rights of others and/or major age 	appropriate norms with respect to sexual experiences.</a:t>
            </a:r>
            <a:r>
              <a:rPr lang="en-US" dirty="0">
                <a:solidFill>
                  <a:srgbClr val="00B050"/>
                </a:solidFill>
                <a:effectLst/>
                <a:latin typeface="Times New Roman" panose="02020603050405020304" pitchFamily="18" charset="0"/>
                <a:ea typeface="Times New Roman" panose="02020603050405020304" pitchFamily="18" charset="0"/>
              </a:rPr>
              <a:t>	</a:t>
            </a:r>
            <a:endParaRPr lang="en-US"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dirty="0">
                <a:solidFill>
                  <a:srgbClr val="00B050"/>
                </a:solidFill>
                <a:effectLst/>
                <a:latin typeface="Times New Roman" panose="02020603050405020304" pitchFamily="18" charset="0"/>
                <a:ea typeface="Times New Roman" panose="02020603050405020304" pitchFamily="18" charset="0"/>
              </a:rPr>
              <a:t>22%   (n=27) made explicit their abstinence sustaining values or values of restraint with 	respect to substances.</a:t>
            </a:r>
            <a:endParaRPr lang="en-US"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dirty="0">
                <a:solidFill>
                  <a:srgbClr val="00B050"/>
                </a:solidFill>
                <a:effectLst/>
                <a:latin typeface="Times New Roman" panose="02020603050405020304" pitchFamily="18" charset="0"/>
                <a:ea typeface="Times New Roman" panose="02020603050405020304" pitchFamily="18" charset="0"/>
              </a:rPr>
              <a:t>10%   (n=12) made explicit their abstinence sustaining values or values of restraint with 	respect to sexual experiences. </a:t>
            </a:r>
            <a:endParaRPr lang="en-US" dirty="0">
              <a:effectLst/>
              <a:latin typeface="Times New Roman" panose="02020603050405020304" pitchFamily="18" charset="0"/>
              <a:ea typeface="Times New Roman" panose="02020603050405020304" pitchFamily="18" charset="0"/>
            </a:endParaRPr>
          </a:p>
        </p:txBody>
      </p:sp>
      <p:sp>
        <p:nvSpPr>
          <p:cNvPr id="10" name="TextBox 9">
            <a:extLst>
              <a:ext uri="{FF2B5EF4-FFF2-40B4-BE49-F238E27FC236}">
                <a16:creationId xmlns:a16="http://schemas.microsoft.com/office/drawing/2014/main" id="{2924B484-A8CF-48DE-8137-2400DA506E9F}"/>
              </a:ext>
            </a:extLst>
          </p:cNvPr>
          <p:cNvSpPr txBox="1"/>
          <p:nvPr/>
        </p:nvSpPr>
        <p:spPr>
          <a:xfrm>
            <a:off x="8537417" y="6106656"/>
            <a:ext cx="3447547" cy="461665"/>
          </a:xfrm>
          <a:prstGeom prst="rect">
            <a:avLst/>
          </a:prstGeom>
          <a:noFill/>
        </p:spPr>
        <p:txBody>
          <a:bodyPr wrap="square">
            <a:spAutoFit/>
          </a:bodyPr>
          <a:lstStyle/>
          <a:p>
            <a:r>
              <a:rPr lang="en-US" sz="1200" dirty="0"/>
              <a:t>INDIANA UNIVERSITY CONSCIENCE PROJECT </a:t>
            </a:r>
            <a:br>
              <a:rPr lang="en-US" sz="1200" dirty="0"/>
            </a:br>
            <a:r>
              <a:rPr lang="en-US" sz="1200" dirty="0"/>
              <a:t>CONSCIENCE IN ADVERSITY TEACHING COLLECTION </a:t>
            </a:r>
          </a:p>
        </p:txBody>
      </p:sp>
      <p:pic>
        <p:nvPicPr>
          <p:cNvPr id="11" name="Picture 10">
            <a:extLst>
              <a:ext uri="{FF2B5EF4-FFF2-40B4-BE49-F238E27FC236}">
                <a16:creationId xmlns:a16="http://schemas.microsoft.com/office/drawing/2014/main" id="{533AACF6-EDB2-47C3-B962-FC6DE266EDB5}"/>
              </a:ext>
            </a:extLst>
          </p:cNvPr>
          <p:cNvPicPr>
            <a:picLocks noChangeAspect="1"/>
          </p:cNvPicPr>
          <p:nvPr/>
        </p:nvPicPr>
        <p:blipFill>
          <a:blip r:embed="rId3"/>
          <a:stretch>
            <a:fillRect/>
          </a:stretch>
        </p:blipFill>
        <p:spPr>
          <a:xfrm>
            <a:off x="1487896" y="2184095"/>
            <a:ext cx="946355" cy="946355"/>
          </a:xfrm>
          <a:prstGeom prst="rect">
            <a:avLst/>
          </a:prstGeom>
        </p:spPr>
      </p:pic>
      <p:sp>
        <p:nvSpPr>
          <p:cNvPr id="13" name="TextBox 12">
            <a:extLst>
              <a:ext uri="{FF2B5EF4-FFF2-40B4-BE49-F238E27FC236}">
                <a16:creationId xmlns:a16="http://schemas.microsoft.com/office/drawing/2014/main" id="{0D72CA80-4329-4294-BA32-23A26EAF5E65}"/>
              </a:ext>
            </a:extLst>
          </p:cNvPr>
          <p:cNvSpPr txBox="1"/>
          <p:nvPr/>
        </p:nvSpPr>
        <p:spPr>
          <a:xfrm>
            <a:off x="0" y="140545"/>
            <a:ext cx="8292974" cy="276999"/>
          </a:xfrm>
          <a:prstGeom prst="rect">
            <a:avLst/>
          </a:prstGeom>
          <a:noFill/>
        </p:spPr>
        <p:txBody>
          <a:bodyPr wrap="square" rtlCol="0">
            <a:spAutoFit/>
          </a:bodyPr>
          <a:lstStyle/>
          <a:p>
            <a:r>
              <a:rPr lang="en-US" sz="1200" b="1" i="0" u="none" strike="noStrike" baseline="0" dirty="0">
                <a:solidFill>
                  <a:srgbClr val="000000"/>
                </a:solidFill>
                <a:latin typeface="Times New Roman" panose="02020603050405020304" pitchFamily="18" charset="0"/>
              </a:rPr>
              <a:t>CHARACTERIZATION OF THE COLLECTION ACCORDING TO FINDINGS IN THE DOMAINS OF CONSCIENCE </a:t>
            </a:r>
          </a:p>
        </p:txBody>
      </p:sp>
    </p:spTree>
    <p:extLst>
      <p:ext uri="{BB962C8B-B14F-4D97-AF65-F5344CB8AC3E}">
        <p14:creationId xmlns:p14="http://schemas.microsoft.com/office/powerpoint/2010/main" val="356260385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BFDC050-72C8-4716-907B-27D2079F7344}"/>
              </a:ext>
            </a:extLst>
          </p:cNvPr>
          <p:cNvSpPr txBox="1"/>
          <p:nvPr/>
        </p:nvSpPr>
        <p:spPr>
          <a:xfrm>
            <a:off x="2949167" y="1122939"/>
            <a:ext cx="8292974" cy="4801314"/>
          </a:xfrm>
          <a:prstGeom prst="rect">
            <a:avLst/>
          </a:prstGeom>
          <a:noFill/>
        </p:spPr>
        <p:txBody>
          <a:bodyPr wrap="square">
            <a:spAutoFit/>
          </a:bodyPr>
          <a:lstStyle/>
          <a:p>
            <a:pPr marL="0" marR="0">
              <a:spcBef>
                <a:spcPts val="0"/>
              </a:spcBef>
              <a:spcAft>
                <a:spcPts val="0"/>
              </a:spcAft>
            </a:pPr>
            <a:r>
              <a:rPr lang="en-US" b="1" u="sng" cap="small" dirty="0">
                <a:effectLst/>
                <a:latin typeface="Times New Roman" panose="02020603050405020304" pitchFamily="18" charset="0"/>
                <a:ea typeface="Times New Roman" panose="02020603050405020304" pitchFamily="18" charset="0"/>
              </a:rPr>
              <a:t>moral valuation </a:t>
            </a:r>
            <a:r>
              <a:rPr lang="en-US" b="1" cap="small" dirty="0">
                <a:effectLst/>
                <a:latin typeface="Times New Roman" panose="02020603050405020304" pitchFamily="18" charset="0"/>
                <a:ea typeface="Times New Roman" panose="02020603050405020304" pitchFamily="18" charset="0"/>
              </a:rPr>
              <a:t>(m val)</a:t>
            </a:r>
          </a:p>
          <a:p>
            <a:pPr marL="0" marR="0">
              <a:spcBef>
                <a:spcPts val="0"/>
              </a:spcBef>
              <a:spcAft>
                <a:spcPts val="0"/>
              </a:spcAft>
            </a:pPr>
            <a:r>
              <a:rPr lang="en-US" b="1" cap="small" dirty="0">
                <a:solidFill>
                  <a:srgbClr val="FF0000"/>
                </a:solidFill>
                <a:latin typeface="Times New Roman" panose="02020603050405020304" pitchFamily="18" charset="0"/>
                <a:ea typeface="Times New Roman" panose="02020603050405020304" pitchFamily="18" charset="0"/>
              </a:rPr>
              <a:t>rarities</a:t>
            </a:r>
            <a:endParaRPr lang="en-US" b="1" cap="small" dirty="0">
              <a:solidFill>
                <a:srgbClr val="FF0000"/>
              </a:solidFill>
              <a:effectLst/>
              <a:latin typeface="Times New Roman" panose="02020603050405020304" pitchFamily="18" charset="0"/>
              <a:ea typeface="Times New Roman" panose="02020603050405020304" pitchFamily="18" charset="0"/>
            </a:endParaRPr>
          </a:p>
          <a:p>
            <a:pPr marL="0" marR="0">
              <a:spcBef>
                <a:spcPts val="0"/>
              </a:spcBef>
              <a:spcAft>
                <a:spcPts val="0"/>
              </a:spcAft>
              <a:tabLst>
                <a:tab pos="514350" algn="l"/>
              </a:tabLst>
            </a:pPr>
            <a:r>
              <a:rPr lang="en-US" sz="1800" dirty="0">
                <a:solidFill>
                  <a:srgbClr val="FF0000"/>
                </a:solidFill>
                <a:effectLst/>
                <a:latin typeface="Times New Roman" panose="02020603050405020304" pitchFamily="18" charset="0"/>
                <a:ea typeface="Times New Roman" panose="02020603050405020304" pitchFamily="18" charset="0"/>
              </a:rPr>
              <a:t>• Representations of </a:t>
            </a:r>
            <a:r>
              <a:rPr lang="en-US" sz="1800" cap="small" dirty="0">
                <a:solidFill>
                  <a:srgbClr val="FF0000"/>
                </a:solidFill>
                <a:effectLst/>
                <a:latin typeface="Times New Roman" panose="02020603050405020304" pitchFamily="18" charset="0"/>
                <a:ea typeface="Times New Roman" panose="02020603050405020304" pitchFamily="18" charset="0"/>
              </a:rPr>
              <a:t>ambits of conscience</a:t>
            </a:r>
            <a:r>
              <a:rPr lang="en-US" sz="1800" dirty="0">
                <a:solidFill>
                  <a:srgbClr val="FF0000"/>
                </a:solidFill>
                <a:effectLst/>
                <a:latin typeface="Times New Roman" panose="02020603050405020304" pitchFamily="18" charset="0"/>
                <a:ea typeface="Times New Roman" panose="02020603050405020304" pitchFamily="18" charset="0"/>
              </a:rPr>
              <a:t> expanding beyond self and family/home       </a:t>
            </a:r>
          </a:p>
          <a:p>
            <a:pPr marL="0" marR="0">
              <a:spcBef>
                <a:spcPts val="0"/>
              </a:spcBef>
              <a:spcAft>
                <a:spcPts val="0"/>
              </a:spcAft>
              <a:tabLst>
                <a:tab pos="514350" algn="l"/>
              </a:tabLst>
            </a:pPr>
            <a:r>
              <a:rPr lang="en-US" dirty="0">
                <a:solidFill>
                  <a:srgbClr val="FF0000"/>
                </a:solidFill>
                <a:latin typeface="Times New Roman" panose="02020603050405020304" pitchFamily="18" charset="0"/>
                <a:ea typeface="Times New Roman" panose="02020603050405020304" pitchFamily="18" charset="0"/>
              </a:rPr>
              <a:t>   </a:t>
            </a:r>
            <a:r>
              <a:rPr lang="en-US" sz="1800" dirty="0">
                <a:solidFill>
                  <a:srgbClr val="FF0000"/>
                </a:solidFill>
                <a:effectLst/>
                <a:latin typeface="Times New Roman" panose="02020603050405020304" pitchFamily="18" charset="0"/>
                <a:ea typeface="Times New Roman" panose="02020603050405020304" pitchFamily="18" charset="0"/>
              </a:rPr>
              <a:t>to a subcommunity/identity group or community-at-large were rare.</a:t>
            </a:r>
            <a:r>
              <a:rPr lang="en-US" sz="1800" dirty="0">
                <a:solidFill>
                  <a:srgbClr val="E46C0A"/>
                </a:solidFill>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 </a:t>
            </a:r>
            <a:r>
              <a:rPr lang="en-US" sz="1800" dirty="0">
                <a:solidFill>
                  <a:srgbClr val="E46C0A"/>
                </a:solidFill>
                <a:effectLst/>
                <a:latin typeface="Times New Roman" panose="02020603050405020304" pitchFamily="18" charset="0"/>
                <a:ea typeface="Times New Roman" panose="02020603050405020304" pitchFamily="18" charset="0"/>
              </a:rPr>
              <a:t>                             	 	 •</a:t>
            </a:r>
            <a:r>
              <a:rPr lang="en-US" sz="1800" dirty="0">
                <a:solidFill>
                  <a:srgbClr val="FF0000"/>
                </a:solidFill>
                <a:effectLst/>
                <a:latin typeface="Times New Roman" panose="02020603050405020304" pitchFamily="18" charset="0"/>
                <a:ea typeface="Times New Roman" panose="02020603050405020304" pitchFamily="18" charset="0"/>
              </a:rPr>
              <a:t>There were no representations of ambits of conscience expanding to a world-	 	   view or universal-view or principled positions taken regarding society or 		   commonwealth.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tabLst>
                <a:tab pos="514350" algn="l"/>
              </a:tabLst>
            </a:pPr>
            <a:r>
              <a:rPr lang="en-US" sz="1800" dirty="0">
                <a:solidFill>
                  <a:srgbClr val="FF0000"/>
                </a:solidFill>
                <a:effectLst/>
                <a:latin typeface="Times New Roman" panose="02020603050405020304" pitchFamily="18" charset="0"/>
                <a:ea typeface="Times New Roman" panose="02020603050405020304" pitchFamily="18" charset="0"/>
              </a:rPr>
              <a:t>		 </a:t>
            </a:r>
            <a:r>
              <a:rPr lang="en-US" sz="1800" dirty="0">
                <a:solidFill>
                  <a:srgbClr val="E46C0A"/>
                </a:solidFill>
                <a:effectLst/>
                <a:latin typeface="Times New Roman" panose="02020603050405020304" pitchFamily="18" charset="0"/>
                <a:ea typeface="Times New Roman" panose="02020603050405020304" pitchFamily="18" charset="0"/>
              </a:rPr>
              <a:t>• </a:t>
            </a:r>
            <a:r>
              <a:rPr lang="en-US" sz="1800" dirty="0">
                <a:solidFill>
                  <a:srgbClr val="FF0000"/>
                </a:solidFill>
                <a:effectLst/>
                <a:latin typeface="Times New Roman" panose="02020603050405020304" pitchFamily="18" charset="0"/>
                <a:ea typeface="Times New Roman" panose="02020603050405020304" pitchFamily="18" charset="0"/>
              </a:rPr>
              <a:t>There was a single representation of obligation to preserve or 	   	 	</a:t>
            </a:r>
            <a:r>
              <a:rPr lang="en-US" dirty="0">
                <a:solidFill>
                  <a:srgbClr val="FF0000"/>
                </a:solidFill>
                <a:latin typeface="Times New Roman" panose="02020603050405020304" pitchFamily="18" charset="0"/>
                <a:ea typeface="Times New Roman" panose="02020603050405020304" pitchFamily="18" charset="0"/>
              </a:rPr>
              <a:t>    </a:t>
            </a:r>
            <a:r>
              <a:rPr lang="en-US" sz="1800" dirty="0">
                <a:solidFill>
                  <a:srgbClr val="FF0000"/>
                </a:solidFill>
                <a:effectLst/>
                <a:latin typeface="Times New Roman" panose="02020603050405020304" pitchFamily="18" charset="0"/>
                <a:ea typeface="Times New Roman" panose="02020603050405020304" pitchFamily="18" charset="0"/>
              </a:rPr>
              <a:t>assume stewardship of the environment.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FF0000"/>
                </a:solidFill>
                <a:effectLst/>
                <a:latin typeface="Times New Roman" panose="02020603050405020304" pitchFamily="18" charset="0"/>
                <a:ea typeface="Times New Roman" panose="02020603050405020304" pitchFamily="18" charset="0"/>
              </a:rPr>
              <a:t> • Professions of </a:t>
            </a:r>
            <a:r>
              <a:rPr lang="en-US" sz="1800" cap="small" dirty="0">
                <a:solidFill>
                  <a:srgbClr val="FF0000"/>
                </a:solidFill>
                <a:effectLst/>
                <a:latin typeface="Times New Roman" panose="02020603050405020304" pitchFamily="18" charset="0"/>
                <a:ea typeface="Times New Roman" panose="02020603050405020304" pitchFamily="18" charset="0"/>
              </a:rPr>
              <a:t>altruism </a:t>
            </a:r>
            <a:r>
              <a:rPr lang="en-US" sz="1800" dirty="0">
                <a:solidFill>
                  <a:srgbClr val="FF0000"/>
                </a:solidFill>
                <a:effectLst/>
                <a:latin typeface="Times New Roman" panose="02020603050405020304" pitchFamily="18" charset="0"/>
                <a:ea typeface="Times New Roman" panose="02020603050405020304" pitchFamily="18" charset="0"/>
              </a:rPr>
              <a:t>as well as </a:t>
            </a:r>
            <a:r>
              <a:rPr lang="en-US" sz="1800" cap="small" dirty="0">
                <a:solidFill>
                  <a:srgbClr val="FF0000"/>
                </a:solidFill>
                <a:effectLst/>
                <a:latin typeface="Times New Roman" panose="02020603050405020304" pitchFamily="18" charset="0"/>
                <a:ea typeface="Times New Roman" panose="02020603050405020304" pitchFamily="18" charset="0"/>
              </a:rPr>
              <a:t>balance/ equanimity </a:t>
            </a:r>
            <a:r>
              <a:rPr lang="en-US" sz="1800" dirty="0">
                <a:solidFill>
                  <a:srgbClr val="FF0000"/>
                </a:solidFill>
                <a:effectLst/>
                <a:latin typeface="Times New Roman" panose="02020603050405020304" pitchFamily="18" charset="0"/>
                <a:ea typeface="Times New Roman" panose="02020603050405020304" pitchFamily="18" charset="0"/>
              </a:rPr>
              <a:t>were rare.</a:t>
            </a:r>
            <a:r>
              <a:rPr lang="en-US" sz="1800" cap="small" dirty="0">
                <a:solidFill>
                  <a:srgbClr val="FF0000"/>
                </a:solidFill>
                <a:effectLst/>
                <a:latin typeface="Times New Roman" panose="0202060305040502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cap="small" dirty="0">
                <a:solidFill>
                  <a:srgbClr val="FF0000"/>
                </a:solidFill>
                <a:effectLst/>
                <a:latin typeface="Times New Roman" panose="02020603050405020304" pitchFamily="18" charset="0"/>
                <a:ea typeface="Times New Roman" panose="02020603050405020304" pitchFamily="18" charset="0"/>
              </a:rPr>
              <a:t> </a:t>
            </a:r>
            <a:r>
              <a:rPr lang="en-US" sz="1800" dirty="0">
                <a:solidFill>
                  <a:srgbClr val="FF0000"/>
                </a:solidFill>
                <a:effectLst/>
                <a:latin typeface="Times New Roman" panose="02020603050405020304" pitchFamily="18" charset="0"/>
                <a:ea typeface="Times New Roman" panose="02020603050405020304" pitchFamily="18" charset="0"/>
              </a:rPr>
              <a:t>• </a:t>
            </a:r>
            <a:r>
              <a:rPr lang="en-US" sz="1800" i="1" dirty="0">
                <a:solidFill>
                  <a:srgbClr val="FF0000"/>
                </a:solidFill>
                <a:effectLst/>
                <a:latin typeface="Times New Roman" panose="02020603050405020304" pitchFamily="18" charset="0"/>
                <a:ea typeface="Times New Roman" panose="02020603050405020304" pitchFamily="18" charset="0"/>
              </a:rPr>
              <a:t>Prima facie</a:t>
            </a:r>
            <a:r>
              <a:rPr lang="en-US" sz="1800" dirty="0">
                <a:solidFill>
                  <a:srgbClr val="FF0000"/>
                </a:solidFill>
                <a:effectLst/>
                <a:latin typeface="Times New Roman" panose="02020603050405020304" pitchFamily="18" charset="0"/>
                <a:ea typeface="Times New Roman" panose="02020603050405020304" pitchFamily="18" charset="0"/>
              </a:rPr>
              <a:t> endorsements of</a:t>
            </a:r>
            <a:r>
              <a:rPr lang="en-US" sz="1800" cap="small" dirty="0">
                <a:solidFill>
                  <a:srgbClr val="FF0000"/>
                </a:solidFill>
                <a:effectLst/>
                <a:latin typeface="Times New Roman" panose="02020603050405020304" pitchFamily="18" charset="0"/>
                <a:ea typeface="Times New Roman" panose="02020603050405020304" pitchFamily="18" charset="0"/>
              </a:rPr>
              <a:t> </a:t>
            </a:r>
            <a:r>
              <a:rPr lang="en-US" sz="1800" dirty="0">
                <a:solidFill>
                  <a:srgbClr val="FF0000"/>
                </a:solidFill>
                <a:effectLst/>
                <a:latin typeface="Times New Roman" panose="02020603050405020304" pitchFamily="18" charset="0"/>
                <a:ea typeface="Times New Roman" panose="02020603050405020304" pitchFamily="18" charset="0"/>
              </a:rPr>
              <a:t>some version of</a:t>
            </a:r>
            <a:r>
              <a:rPr lang="en-US" sz="1800" cap="small" dirty="0">
                <a:solidFill>
                  <a:srgbClr val="FF0000"/>
                </a:solidFill>
                <a:effectLst/>
                <a:latin typeface="Times New Roman" panose="02020603050405020304" pitchFamily="18" charset="0"/>
                <a:ea typeface="Times New Roman" panose="02020603050405020304" pitchFamily="18" charset="0"/>
              </a:rPr>
              <a:t> the golden rule </a:t>
            </a:r>
            <a:r>
              <a:rPr lang="en-US" sz="1800" dirty="0">
                <a:solidFill>
                  <a:srgbClr val="FF0000"/>
                </a:solidFill>
                <a:effectLst/>
                <a:latin typeface="Times New Roman" panose="02020603050405020304" pitchFamily="18" charset="0"/>
                <a:ea typeface="Times New Roman" panose="02020603050405020304" pitchFamily="18" charset="0"/>
              </a:rPr>
              <a:t>were rare</a:t>
            </a:r>
            <a:r>
              <a:rPr lang="en-US" sz="1800" dirty="0">
                <a:solidFill>
                  <a:srgbClr val="FF6600"/>
                </a:solidFill>
                <a:effectLst/>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tabLst>
                <a:tab pos="514350" algn="l"/>
              </a:tabLst>
            </a:pPr>
            <a:r>
              <a:rPr lang="en-US" sz="1800" dirty="0">
                <a:solidFill>
                  <a:srgbClr val="FF0000"/>
                </a:solidFill>
                <a:effectLst/>
                <a:latin typeface="Times New Roman" panose="02020603050405020304" pitchFamily="18" charset="0"/>
                <a:ea typeface="Times New Roman" panose="02020603050405020304" pitchFamily="18" charset="0"/>
              </a:rPr>
              <a:t> • Express prohibitions against lying or cheating were rare.</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tabLst>
                <a:tab pos="514350" algn="l"/>
              </a:tabLst>
            </a:pPr>
            <a:r>
              <a:rPr lang="en-US" dirty="0">
                <a:solidFill>
                  <a:srgbClr val="FF0000"/>
                </a:solidFill>
                <a:latin typeface="Times New Roman" panose="02020603050405020304" pitchFamily="18" charset="0"/>
                <a:ea typeface="Times New Roman" panose="02020603050405020304" pitchFamily="18" charset="0"/>
              </a:rPr>
              <a:t> </a:t>
            </a:r>
            <a:r>
              <a:rPr lang="en-US" sz="1800" dirty="0">
                <a:solidFill>
                  <a:srgbClr val="FF0000"/>
                </a:solidFill>
                <a:effectLst/>
                <a:latin typeface="Times New Roman" panose="02020603050405020304" pitchFamily="18" charset="0"/>
                <a:ea typeface="Times New Roman" panose="02020603050405020304" pitchFamily="18" charset="0"/>
              </a:rPr>
              <a:t>• Express sensitivities to biases against others were rare.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tabLst>
                <a:tab pos="514350" algn="l"/>
                <a:tab pos="571500" algn="l"/>
              </a:tabLst>
            </a:pPr>
            <a:r>
              <a:rPr lang="en-US" dirty="0">
                <a:solidFill>
                  <a:srgbClr val="FF0000"/>
                </a:solidFill>
                <a:latin typeface="Times New Roman" panose="02020603050405020304" pitchFamily="18" charset="0"/>
                <a:ea typeface="Times New Roman" panose="02020603050405020304" pitchFamily="18" charset="0"/>
              </a:rPr>
              <a:t> </a:t>
            </a:r>
            <a:r>
              <a:rPr lang="en-US" sz="1800" dirty="0">
                <a:solidFill>
                  <a:srgbClr val="FF0000"/>
                </a:solidFill>
                <a:effectLst/>
                <a:latin typeface="Times New Roman" panose="02020603050405020304" pitchFamily="18" charset="0"/>
                <a:ea typeface="Times New Roman" panose="02020603050405020304" pitchFamily="18" charset="0"/>
              </a:rPr>
              <a:t>• Professions</a:t>
            </a:r>
            <a:r>
              <a:rPr lang="en-US" sz="1800" cap="small" dirty="0">
                <a:solidFill>
                  <a:srgbClr val="FF0000"/>
                </a:solidFill>
                <a:effectLst/>
                <a:latin typeface="Times New Roman" panose="02020603050405020304" pitchFamily="18" charset="0"/>
                <a:ea typeface="Times New Roman" panose="02020603050405020304" pitchFamily="18" charset="0"/>
              </a:rPr>
              <a:t> of non-maleficence (do no harm) </a:t>
            </a:r>
            <a:r>
              <a:rPr lang="en-US" sz="1800" dirty="0">
                <a:solidFill>
                  <a:srgbClr val="FF0000"/>
                </a:solidFill>
                <a:effectLst/>
                <a:latin typeface="Times New Roman" panose="02020603050405020304" pitchFamily="18" charset="0"/>
                <a:ea typeface="Times New Roman" panose="02020603050405020304" pitchFamily="18" charset="0"/>
              </a:rPr>
              <a:t>were rare.</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tabLst>
                <a:tab pos="514350" algn="l"/>
                <a:tab pos="571500" algn="l"/>
              </a:tabLst>
            </a:pPr>
            <a:r>
              <a:rPr lang="en-US" sz="1800" dirty="0">
                <a:solidFill>
                  <a:srgbClr val="FF0000"/>
                </a:solidFill>
                <a:effectLst/>
                <a:latin typeface="Times New Roman" panose="02020603050405020304" pitchFamily="18"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a:t>
            </a:r>
            <a:r>
              <a:rPr lang="en-US" sz="1800" dirty="0">
                <a:solidFill>
                  <a:srgbClr val="00B050"/>
                </a:solidFill>
                <a:effectLst/>
                <a:latin typeface="Times New Roman" panose="02020603050405020304" pitchFamily="18" charset="0"/>
                <a:ea typeface="Times New Roman" panose="02020603050405020304" pitchFamily="18" charset="0"/>
              </a:rPr>
              <a:t> </a:t>
            </a:r>
            <a:r>
              <a:rPr lang="en-US" sz="1800" cap="small" dirty="0">
                <a:effectLst/>
                <a:latin typeface="Times New Roman" panose="02020603050405020304" pitchFamily="18" charset="0"/>
                <a:ea typeface="Times New Roman" panose="02020603050405020304" pitchFamily="18" charset="0"/>
              </a:rPr>
              <a:t>rare</a:t>
            </a:r>
            <a:r>
              <a:rPr lang="en-US" sz="1800" dirty="0">
                <a:effectLst/>
                <a:latin typeface="Times New Roman" panose="02020603050405020304" pitchFamily="18" charset="0"/>
                <a:ea typeface="Times New Roman" panose="02020603050405020304" pitchFamily="18" charset="0"/>
              </a:rPr>
              <a:t> = less than 5%</a:t>
            </a:r>
          </a:p>
          <a:p>
            <a:pPr marL="0" marR="0">
              <a:spcBef>
                <a:spcPts val="0"/>
              </a:spcBef>
              <a:spcAft>
                <a:spcPts val="0"/>
              </a:spcAft>
            </a:pPr>
            <a:endParaRPr lang="en-US" b="1" dirty="0">
              <a:effectLst/>
              <a:latin typeface="Times New Roman" panose="02020603050405020304" pitchFamily="18" charset="0"/>
              <a:ea typeface="Times New Roman" panose="02020603050405020304" pitchFamily="18" charset="0"/>
            </a:endParaRPr>
          </a:p>
        </p:txBody>
      </p:sp>
      <p:sp>
        <p:nvSpPr>
          <p:cNvPr id="10" name="TextBox 9">
            <a:extLst>
              <a:ext uri="{FF2B5EF4-FFF2-40B4-BE49-F238E27FC236}">
                <a16:creationId xmlns:a16="http://schemas.microsoft.com/office/drawing/2014/main" id="{2924B484-A8CF-48DE-8137-2400DA506E9F}"/>
              </a:ext>
            </a:extLst>
          </p:cNvPr>
          <p:cNvSpPr txBox="1"/>
          <p:nvPr/>
        </p:nvSpPr>
        <p:spPr>
          <a:xfrm>
            <a:off x="8537417" y="6106656"/>
            <a:ext cx="3447547" cy="461665"/>
          </a:xfrm>
          <a:prstGeom prst="rect">
            <a:avLst/>
          </a:prstGeom>
          <a:noFill/>
        </p:spPr>
        <p:txBody>
          <a:bodyPr wrap="square">
            <a:spAutoFit/>
          </a:bodyPr>
          <a:lstStyle/>
          <a:p>
            <a:r>
              <a:rPr lang="en-US" sz="1200" dirty="0"/>
              <a:t>INDIANA UNIVERSITY CONSCIENCE PROJECT </a:t>
            </a:r>
            <a:br>
              <a:rPr lang="en-US" sz="1200" dirty="0"/>
            </a:br>
            <a:r>
              <a:rPr lang="en-US" sz="1200" dirty="0"/>
              <a:t>CONSCIENCE IN ADVERSITY TEACHING COLLECTION </a:t>
            </a:r>
          </a:p>
        </p:txBody>
      </p:sp>
      <p:pic>
        <p:nvPicPr>
          <p:cNvPr id="11" name="Picture 10">
            <a:extLst>
              <a:ext uri="{FF2B5EF4-FFF2-40B4-BE49-F238E27FC236}">
                <a16:creationId xmlns:a16="http://schemas.microsoft.com/office/drawing/2014/main" id="{533AACF6-EDB2-47C3-B962-FC6DE266EDB5}"/>
              </a:ext>
            </a:extLst>
          </p:cNvPr>
          <p:cNvPicPr>
            <a:picLocks noChangeAspect="1"/>
          </p:cNvPicPr>
          <p:nvPr/>
        </p:nvPicPr>
        <p:blipFill>
          <a:blip r:embed="rId3"/>
          <a:stretch>
            <a:fillRect/>
          </a:stretch>
        </p:blipFill>
        <p:spPr>
          <a:xfrm>
            <a:off x="1487896" y="2184095"/>
            <a:ext cx="946355" cy="946355"/>
          </a:xfrm>
          <a:prstGeom prst="rect">
            <a:avLst/>
          </a:prstGeom>
        </p:spPr>
      </p:pic>
      <p:sp>
        <p:nvSpPr>
          <p:cNvPr id="13" name="TextBox 12">
            <a:extLst>
              <a:ext uri="{FF2B5EF4-FFF2-40B4-BE49-F238E27FC236}">
                <a16:creationId xmlns:a16="http://schemas.microsoft.com/office/drawing/2014/main" id="{0D72CA80-4329-4294-BA32-23A26EAF5E65}"/>
              </a:ext>
            </a:extLst>
          </p:cNvPr>
          <p:cNvSpPr txBox="1"/>
          <p:nvPr/>
        </p:nvSpPr>
        <p:spPr>
          <a:xfrm>
            <a:off x="0" y="140545"/>
            <a:ext cx="8292974" cy="276999"/>
          </a:xfrm>
          <a:prstGeom prst="rect">
            <a:avLst/>
          </a:prstGeom>
          <a:noFill/>
        </p:spPr>
        <p:txBody>
          <a:bodyPr wrap="square" rtlCol="0">
            <a:spAutoFit/>
          </a:bodyPr>
          <a:lstStyle/>
          <a:p>
            <a:r>
              <a:rPr lang="en-US" sz="1200" b="1" i="0" u="none" strike="noStrike" baseline="0" dirty="0">
                <a:solidFill>
                  <a:srgbClr val="000000"/>
                </a:solidFill>
                <a:latin typeface="Times New Roman" panose="02020603050405020304" pitchFamily="18" charset="0"/>
              </a:rPr>
              <a:t>CHARACTERIZATION OF THE COLLECTION ACCORDING TO FINDINGS IN THE DOMAINS OF CONSCIENCE </a:t>
            </a:r>
          </a:p>
        </p:txBody>
      </p:sp>
    </p:spTree>
    <p:extLst>
      <p:ext uri="{BB962C8B-B14F-4D97-AF65-F5344CB8AC3E}">
        <p14:creationId xmlns:p14="http://schemas.microsoft.com/office/powerpoint/2010/main" val="292308475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BFDC050-72C8-4716-907B-27D2079F7344}"/>
              </a:ext>
            </a:extLst>
          </p:cNvPr>
          <p:cNvSpPr txBox="1"/>
          <p:nvPr/>
        </p:nvSpPr>
        <p:spPr>
          <a:xfrm>
            <a:off x="2949167" y="1122939"/>
            <a:ext cx="8292974" cy="4801314"/>
          </a:xfrm>
          <a:prstGeom prst="rect">
            <a:avLst/>
          </a:prstGeom>
          <a:noFill/>
        </p:spPr>
        <p:txBody>
          <a:bodyPr wrap="square">
            <a:spAutoFit/>
          </a:bodyPr>
          <a:lstStyle/>
          <a:p>
            <a:pPr marL="0" marR="0">
              <a:spcBef>
                <a:spcPts val="0"/>
              </a:spcBef>
              <a:spcAft>
                <a:spcPts val="0"/>
              </a:spcAft>
            </a:pPr>
            <a:r>
              <a:rPr lang="en-US" sz="1800" b="1" cap="small" dirty="0">
                <a:effectLst/>
                <a:latin typeface="Times New Roman" panose="02020603050405020304" pitchFamily="18" charset="0"/>
                <a:ea typeface="Times New Roman" panose="02020603050405020304" pitchFamily="18" charset="0"/>
              </a:rPr>
              <a:t>m val</a:t>
            </a:r>
            <a:r>
              <a:rPr lang="en-US" sz="1800" b="1" dirty="0">
                <a:solidFill>
                  <a:srgbClr val="FF6600"/>
                </a:solidFill>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cont’d</a:t>
            </a:r>
            <a:r>
              <a:rPr lang="en-US" sz="1800" b="1" dirty="0">
                <a:solidFill>
                  <a:srgbClr val="FF6600"/>
                </a:solidFill>
                <a:effectLst/>
                <a:latin typeface="Times New Roman" panose="02020603050405020304" pitchFamily="18" charset="0"/>
                <a:ea typeface="Times New Roman" panose="02020603050405020304" pitchFamily="18" charset="0"/>
              </a:rPr>
              <a:t> </a:t>
            </a:r>
          </a:p>
          <a:p>
            <a:pPr marL="0" marR="0">
              <a:spcBef>
                <a:spcPts val="0"/>
              </a:spcBef>
              <a:spcAft>
                <a:spcPts val="0"/>
              </a:spcAft>
            </a:pPr>
            <a:endParaRPr lang="en-US" sz="1800" b="1"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B050"/>
                </a:solidFill>
                <a:effectLst/>
                <a:latin typeface="Times New Roman" panose="02020603050405020304" pitchFamily="18" charset="0"/>
                <a:ea typeface="Times New Roman" panose="02020603050405020304" pitchFamily="18" charset="0"/>
              </a:rPr>
              <a:t>45%  (n=56) implicated </a:t>
            </a:r>
            <a:r>
              <a:rPr lang="en-US" sz="1800" cap="small" dirty="0">
                <a:solidFill>
                  <a:srgbClr val="00B050"/>
                </a:solidFill>
                <a:effectLst/>
                <a:latin typeface="Times New Roman" panose="02020603050405020304" pitchFamily="18" charset="0"/>
                <a:ea typeface="Times New Roman" panose="02020603050405020304" pitchFamily="18" charset="0"/>
              </a:rPr>
              <a:t>beneficence</a:t>
            </a:r>
            <a:r>
              <a:rPr lang="en-US" sz="1800" dirty="0">
                <a:solidFill>
                  <a:srgbClr val="00B050"/>
                </a:solidFill>
                <a:effectLst/>
                <a:latin typeface="Times New Roman" panose="02020603050405020304" pitchFamily="18" charset="0"/>
                <a:ea typeface="Times New Roman" panose="02020603050405020304" pitchFamily="18" charset="0"/>
              </a:rPr>
              <a:t> in the form of a disposition to help others.</a:t>
            </a:r>
            <a:r>
              <a:rPr lang="en-US" sz="1800" baseline="30000" dirty="0">
                <a:solidFill>
                  <a:srgbClr val="00B050"/>
                </a:solidFill>
                <a:effectLst/>
                <a:latin typeface="Times New Roman" panose="02020603050405020304" pitchFamily="18" charset="0"/>
                <a:ea typeface="Times New Roman" panose="02020603050405020304" pitchFamily="18" charset="0"/>
              </a:rPr>
              <a:t>1</a:t>
            </a:r>
            <a:endParaRPr lang="en-US" sz="1800" baseline="300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cap="small" dirty="0">
                <a:solidFill>
                  <a:srgbClr val="00B050"/>
                </a:solidFill>
                <a:effectLst/>
                <a:latin typeface="Times New Roman" panose="02020603050405020304" pitchFamily="18" charset="0"/>
                <a:ea typeface="Times New Roman" panose="02020603050405020304" pitchFamily="18" charset="0"/>
              </a:rPr>
              <a:t>27%  (</a:t>
            </a:r>
            <a:r>
              <a:rPr lang="en-US" sz="1800" dirty="0">
                <a:solidFill>
                  <a:srgbClr val="00B050"/>
                </a:solidFill>
                <a:effectLst/>
                <a:latin typeface="Times New Roman" panose="02020603050405020304" pitchFamily="18" charset="0"/>
                <a:ea typeface="Times New Roman" panose="02020603050405020304" pitchFamily="18" charset="0"/>
              </a:rPr>
              <a:t>n=34) ascribed to themselves a sense of </a:t>
            </a:r>
            <a:r>
              <a:rPr lang="en-US" sz="1800" cap="small" dirty="0">
                <a:solidFill>
                  <a:srgbClr val="00B050"/>
                </a:solidFill>
                <a:effectLst/>
                <a:latin typeface="Times New Roman" panose="02020603050405020304" pitchFamily="18" charset="0"/>
                <a:ea typeface="Times New Roman" panose="02020603050405020304" pitchFamily="18" charset="0"/>
              </a:rPr>
              <a:t>justice</a:t>
            </a:r>
            <a:r>
              <a:rPr lang="en-US" sz="1800" dirty="0">
                <a:solidFill>
                  <a:srgbClr val="00B050"/>
                </a:solidFill>
                <a:effectLst/>
                <a:latin typeface="Times New Roman" panose="02020603050405020304" pitchFamily="18" charset="0"/>
                <a:ea typeface="Times New Roman" panose="02020603050405020304" pitchFamily="18" charset="0"/>
              </a:rPr>
              <a:t> in the form of a disposition to be 	fair to others.</a:t>
            </a:r>
            <a:r>
              <a:rPr lang="en-US" baseline="30000" dirty="0">
                <a:solidFill>
                  <a:srgbClr val="00B050"/>
                </a:solidFill>
                <a:latin typeface="Times New Roman" panose="02020603050405020304" pitchFamily="18" charset="0"/>
                <a:ea typeface="Times New Roman" panose="02020603050405020304" pitchFamily="18" charset="0"/>
              </a:rPr>
              <a:t>2</a:t>
            </a:r>
            <a:r>
              <a:rPr lang="en-US" sz="1800" baseline="30000" dirty="0">
                <a:solidFill>
                  <a:srgbClr val="00B050"/>
                </a:solidFill>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800" dirty="0">
                <a:solidFill>
                  <a:srgbClr val="00B050"/>
                </a:solidFill>
                <a:effectLst/>
                <a:latin typeface="Times New Roman" panose="02020603050405020304" pitchFamily="18" charset="0"/>
                <a:ea typeface="Times New Roman" panose="02020603050405020304" pitchFamily="18" charset="0"/>
              </a:rPr>
              <a:t>25%  (n=31) ascribed to themselves honesty, integrity or openness in self-disclosure.</a:t>
            </a:r>
            <a:r>
              <a:rPr lang="en-US" sz="1800" baseline="30000" dirty="0">
                <a:solidFill>
                  <a:srgbClr val="00B050"/>
                </a:solidFill>
                <a:effectLst/>
                <a:latin typeface="Times New Roman" panose="02020603050405020304" pitchFamily="18" charset="0"/>
                <a:ea typeface="Times New Roman" panose="02020603050405020304" pitchFamily="18" charset="0"/>
              </a:rPr>
              <a:t>3</a:t>
            </a:r>
            <a:r>
              <a:rPr lang="en-US" sz="1800" dirty="0">
                <a:solidFill>
                  <a:srgbClr val="00B050"/>
                </a:solidFill>
                <a:effectLst/>
                <a:latin typeface="Times New Roman" panose="02020603050405020304" pitchFamily="18" charset="0"/>
                <a:ea typeface="Times New Roman" panose="02020603050405020304" pitchFamily="18" charset="0"/>
              </a:rPr>
              <a:t> </a:t>
            </a:r>
          </a:p>
          <a:p>
            <a:r>
              <a:rPr lang="en-US" sz="1800" dirty="0">
                <a:solidFill>
                  <a:srgbClr val="00B050"/>
                </a:solidFill>
                <a:effectLst/>
                <a:latin typeface="Times New Roman" panose="02020603050405020304" pitchFamily="18" charset="0"/>
                <a:ea typeface="Times New Roman" panose="02020603050405020304" pitchFamily="18" charset="0"/>
              </a:rPr>
              <a:t>15%  (n=19) endorsed some version of the intrinsic value of </a:t>
            </a:r>
            <a:r>
              <a:rPr lang="en-US" sz="1800" cap="small" dirty="0">
                <a:solidFill>
                  <a:srgbClr val="00B050"/>
                </a:solidFill>
                <a:effectLst/>
                <a:latin typeface="Times New Roman" panose="02020603050405020304" pitchFamily="18" charset="0"/>
                <a:ea typeface="Times New Roman" panose="02020603050405020304" pitchFamily="18" charset="0"/>
              </a:rPr>
              <a:t>connectedness.</a:t>
            </a:r>
            <a:endParaRPr lang="en-US" sz="1800" dirty="0">
              <a:effectLst/>
              <a:latin typeface="Times New Roman" panose="02020603050405020304" pitchFamily="18" charset="0"/>
              <a:ea typeface="Times New Roman" panose="02020603050405020304" pitchFamily="18" charset="0"/>
            </a:endParaRPr>
          </a:p>
          <a:p>
            <a:r>
              <a:rPr lang="en-US" sz="1800" dirty="0">
                <a:solidFill>
                  <a:srgbClr val="00B000"/>
                </a:solidFill>
                <a:effectLst/>
                <a:latin typeface="Times New Roman" panose="02020603050405020304" pitchFamily="18" charset="0"/>
                <a:ea typeface="Times New Roman" panose="02020603050405020304" pitchFamily="18" charset="0"/>
              </a:rPr>
              <a:t>7%    (n=9) expressed prohibitions against stealing</a:t>
            </a:r>
            <a:r>
              <a:rPr lang="en-US" sz="1800" b="1" dirty="0">
                <a:solidFill>
                  <a:srgbClr val="00B000"/>
                </a:solidFill>
                <a:effectLst/>
                <a:latin typeface="Times New Roman" panose="02020603050405020304" pitchFamily="18" charset="0"/>
                <a:ea typeface="Times New Roman" panose="02020603050405020304" pitchFamily="18" charset="0"/>
              </a:rPr>
              <a:t>.</a:t>
            </a:r>
          </a:p>
          <a:p>
            <a:pPr marL="0" marR="0">
              <a:spcBef>
                <a:spcPts val="0"/>
              </a:spcBef>
              <a:spcAft>
                <a:spcPts val="0"/>
              </a:spcAft>
            </a:pPr>
            <a:r>
              <a:rPr lang="en-US" sz="1800" dirty="0">
                <a:solidFill>
                  <a:srgbClr val="FF6600"/>
                </a:solidFill>
                <a:effectLst/>
                <a:latin typeface="Times New Roman" panose="02020603050405020304" pitchFamily="18" charset="0"/>
                <a:ea typeface="Times New Roman" panose="02020603050405020304" pitchFamily="18" charset="0"/>
              </a:rPr>
              <a:t>10%  (n=12) expressed sensitivities to racial injustice/prejudice/tension involving self.</a:t>
            </a:r>
            <a:r>
              <a:rPr lang="en-US" sz="1800" baseline="30000" dirty="0">
                <a:solidFill>
                  <a:srgbClr val="FF6600"/>
                </a:solidFill>
                <a:effectLst/>
                <a:latin typeface="Times New Roman" panose="02020603050405020304" pitchFamily="18" charset="0"/>
                <a:ea typeface="Times New Roman" panose="02020603050405020304" pitchFamily="18" charset="0"/>
              </a:rPr>
              <a:t>4</a:t>
            </a:r>
          </a:p>
          <a:p>
            <a:pPr marL="0" marR="0">
              <a:spcBef>
                <a:spcPts val="0"/>
              </a:spcBef>
              <a:spcAft>
                <a:spcPts val="0"/>
              </a:spcAft>
            </a:pPr>
            <a:r>
              <a:rPr lang="en-US" sz="1800" cap="small" dirty="0">
                <a:solidFill>
                  <a:srgbClr val="FF6600"/>
                </a:solidFill>
                <a:effectLst/>
                <a:latin typeface="Times New Roman" panose="02020603050405020304" pitchFamily="18" charset="0"/>
                <a:ea typeface="Times New Roman" panose="02020603050405020304" pitchFamily="18" charset="0"/>
              </a:rPr>
              <a:t>7%     (</a:t>
            </a:r>
            <a:r>
              <a:rPr lang="en-US" sz="1800" dirty="0">
                <a:solidFill>
                  <a:srgbClr val="FF6600"/>
                </a:solidFill>
                <a:effectLst/>
                <a:latin typeface="Times New Roman" panose="02020603050405020304" pitchFamily="18" charset="0"/>
                <a:ea typeface="Times New Roman" panose="02020603050405020304" pitchFamily="18" charset="0"/>
              </a:rPr>
              <a:t>n=9) expressly endorsed</a:t>
            </a:r>
            <a:r>
              <a:rPr lang="en-US" sz="1800" cap="small" dirty="0">
                <a:solidFill>
                  <a:srgbClr val="FF6600"/>
                </a:solidFill>
                <a:effectLst/>
                <a:latin typeface="Times New Roman" panose="02020603050405020304" pitchFamily="18" charset="0"/>
                <a:ea typeface="Times New Roman" panose="02020603050405020304" pitchFamily="18" charset="0"/>
              </a:rPr>
              <a:t> egoistic values </a:t>
            </a:r>
            <a:r>
              <a:rPr lang="en-US" sz="1800" dirty="0">
                <a:solidFill>
                  <a:srgbClr val="FF6600"/>
                </a:solidFill>
                <a:effectLst/>
                <a:latin typeface="Times New Roman" panose="02020603050405020304" pitchFamily="18" charset="0"/>
                <a:ea typeface="Times New Roman" panose="02020603050405020304" pitchFamily="18" charset="0"/>
              </a:rPr>
              <a:t>for personal or material success in the 	acquisition of external goods.</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FF0000"/>
                </a:solidFill>
                <a:effectLst/>
                <a:latin typeface="Times New Roman" panose="02020603050405020304" pitchFamily="18" charset="0"/>
                <a:ea typeface="Times New Roman" panose="02020603050405020304" pitchFamily="18" charset="0"/>
              </a:rPr>
              <a:t>17%  (n=21) were described by at least one authority figure as habitually lying or 	cheating.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FF0000"/>
                </a:solidFill>
                <a:effectLst/>
                <a:latin typeface="Times New Roman" panose="02020603050405020304" pitchFamily="18" charset="0"/>
                <a:ea typeface="Times New Roman" panose="02020603050405020304" pitchFamily="18" charset="0"/>
              </a:rPr>
              <a:t>10%  (n=12) ascribed to themselves a disposition towards lying and cheating.</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FF0000"/>
                </a:solidFill>
                <a:effectLst/>
                <a:latin typeface="Times New Roman" panose="02020603050405020304" pitchFamily="18" charset="0"/>
                <a:ea typeface="Times New Roman" panose="02020603050405020304" pitchFamily="18" charset="0"/>
              </a:rPr>
              <a:t>12%  (n=15) were described by at least one authority figure as habitually stealing.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FF0000"/>
                </a:solidFill>
                <a:effectLst/>
                <a:latin typeface="Times New Roman" panose="02020603050405020304" pitchFamily="18" charset="0"/>
                <a:ea typeface="Times New Roman" panose="02020603050405020304" pitchFamily="18" charset="0"/>
              </a:rPr>
              <a:t>10%  (n= 12) ascribed to themselves a disposition towards stealing.</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FF0000"/>
                </a:solidFill>
                <a:effectLst/>
                <a:latin typeface="Times New Roman" panose="02020603050405020304" pitchFamily="18" charset="0"/>
                <a:ea typeface="Times New Roman" panose="02020603050405020304" pitchFamily="18" charset="0"/>
              </a:rPr>
              <a:t>6%    (n=7) expressed outright hostility to authority/rules. </a:t>
            </a:r>
            <a:endParaRPr lang="en-US" sz="1800" dirty="0">
              <a:effectLst/>
              <a:latin typeface="Times New Roman" panose="02020603050405020304" pitchFamily="18" charset="0"/>
              <a:ea typeface="Times New Roman" panose="02020603050405020304" pitchFamily="18" charset="0"/>
            </a:endParaRPr>
          </a:p>
        </p:txBody>
      </p:sp>
      <p:sp>
        <p:nvSpPr>
          <p:cNvPr id="10" name="TextBox 9">
            <a:extLst>
              <a:ext uri="{FF2B5EF4-FFF2-40B4-BE49-F238E27FC236}">
                <a16:creationId xmlns:a16="http://schemas.microsoft.com/office/drawing/2014/main" id="{2924B484-A8CF-48DE-8137-2400DA506E9F}"/>
              </a:ext>
            </a:extLst>
          </p:cNvPr>
          <p:cNvSpPr txBox="1"/>
          <p:nvPr/>
        </p:nvSpPr>
        <p:spPr>
          <a:xfrm>
            <a:off x="8537417" y="6106656"/>
            <a:ext cx="3447547" cy="461665"/>
          </a:xfrm>
          <a:prstGeom prst="rect">
            <a:avLst/>
          </a:prstGeom>
          <a:noFill/>
        </p:spPr>
        <p:txBody>
          <a:bodyPr wrap="square">
            <a:spAutoFit/>
          </a:bodyPr>
          <a:lstStyle/>
          <a:p>
            <a:r>
              <a:rPr lang="en-US" sz="1200" dirty="0"/>
              <a:t>INDIANA UNIVERSITY CONSCIENCE PROJECT </a:t>
            </a:r>
            <a:br>
              <a:rPr lang="en-US" sz="1200" dirty="0"/>
            </a:br>
            <a:r>
              <a:rPr lang="en-US" sz="1200" dirty="0"/>
              <a:t>CONSCIENCE IN ADVERSITY TEACHING COLLECTION </a:t>
            </a:r>
          </a:p>
        </p:txBody>
      </p:sp>
      <p:pic>
        <p:nvPicPr>
          <p:cNvPr id="11" name="Picture 10">
            <a:extLst>
              <a:ext uri="{FF2B5EF4-FFF2-40B4-BE49-F238E27FC236}">
                <a16:creationId xmlns:a16="http://schemas.microsoft.com/office/drawing/2014/main" id="{533AACF6-EDB2-47C3-B962-FC6DE266EDB5}"/>
              </a:ext>
            </a:extLst>
          </p:cNvPr>
          <p:cNvPicPr>
            <a:picLocks noChangeAspect="1"/>
          </p:cNvPicPr>
          <p:nvPr/>
        </p:nvPicPr>
        <p:blipFill>
          <a:blip r:embed="rId3"/>
          <a:stretch>
            <a:fillRect/>
          </a:stretch>
        </p:blipFill>
        <p:spPr>
          <a:xfrm>
            <a:off x="1487896" y="2184095"/>
            <a:ext cx="946355" cy="946355"/>
          </a:xfrm>
          <a:prstGeom prst="rect">
            <a:avLst/>
          </a:prstGeom>
        </p:spPr>
      </p:pic>
      <p:sp>
        <p:nvSpPr>
          <p:cNvPr id="13" name="TextBox 12">
            <a:extLst>
              <a:ext uri="{FF2B5EF4-FFF2-40B4-BE49-F238E27FC236}">
                <a16:creationId xmlns:a16="http://schemas.microsoft.com/office/drawing/2014/main" id="{C2649922-207C-42EF-A92C-036F98AA5D99}"/>
              </a:ext>
            </a:extLst>
          </p:cNvPr>
          <p:cNvSpPr txBox="1"/>
          <p:nvPr/>
        </p:nvSpPr>
        <p:spPr>
          <a:xfrm>
            <a:off x="0" y="140545"/>
            <a:ext cx="8292974" cy="276999"/>
          </a:xfrm>
          <a:prstGeom prst="rect">
            <a:avLst/>
          </a:prstGeom>
          <a:noFill/>
        </p:spPr>
        <p:txBody>
          <a:bodyPr wrap="square" rtlCol="0">
            <a:spAutoFit/>
          </a:bodyPr>
          <a:lstStyle/>
          <a:p>
            <a:r>
              <a:rPr lang="en-US" sz="1200" b="1" i="0" u="none" strike="noStrike" baseline="0" dirty="0">
                <a:solidFill>
                  <a:srgbClr val="000000"/>
                </a:solidFill>
                <a:latin typeface="Times New Roman" panose="02020603050405020304" pitchFamily="18" charset="0"/>
              </a:rPr>
              <a:t>CHARACTERIZATION OF THE COLLECTION ACCORDING TO FINDINGS IN THE DOMAINS OF CONSCIENCE </a:t>
            </a:r>
          </a:p>
        </p:txBody>
      </p:sp>
    </p:spTree>
    <p:extLst>
      <p:ext uri="{BB962C8B-B14F-4D97-AF65-F5344CB8AC3E}">
        <p14:creationId xmlns:p14="http://schemas.microsoft.com/office/powerpoint/2010/main" val="267258110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BFDC050-72C8-4716-907B-27D2079F7344}"/>
              </a:ext>
            </a:extLst>
          </p:cNvPr>
          <p:cNvSpPr txBox="1"/>
          <p:nvPr/>
        </p:nvSpPr>
        <p:spPr>
          <a:xfrm>
            <a:off x="2949167" y="1122939"/>
            <a:ext cx="8292974" cy="4524315"/>
          </a:xfrm>
          <a:prstGeom prst="rect">
            <a:avLst/>
          </a:prstGeom>
          <a:noFill/>
        </p:spPr>
        <p:txBody>
          <a:bodyPr wrap="square">
            <a:spAutoFit/>
          </a:bodyPr>
          <a:lstStyle/>
          <a:p>
            <a:pPr marL="0" marR="0">
              <a:spcBef>
                <a:spcPts val="0"/>
              </a:spcBef>
              <a:spcAft>
                <a:spcPts val="0"/>
              </a:spcAft>
            </a:pPr>
            <a:r>
              <a:rPr lang="en-US" sz="1800" b="1" cap="small" dirty="0">
                <a:effectLst/>
                <a:latin typeface="Times New Roman" panose="02020603050405020304" pitchFamily="18" charset="0"/>
                <a:ea typeface="Times New Roman" panose="02020603050405020304" pitchFamily="18" charset="0"/>
              </a:rPr>
              <a:t>m val</a:t>
            </a:r>
            <a:r>
              <a:rPr lang="en-US" sz="1800" b="1" dirty="0">
                <a:solidFill>
                  <a:srgbClr val="FF6600"/>
                </a:solidFill>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cont’d</a:t>
            </a:r>
          </a:p>
          <a:p>
            <a:pPr marL="0" marR="0">
              <a:spcBef>
                <a:spcPts val="0"/>
              </a:spcBef>
              <a:spcAft>
                <a:spcPts val="0"/>
              </a:spcAft>
            </a:pPr>
            <a:endParaRPr lang="en-US" sz="1800" b="1"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FF0000"/>
                </a:solidFill>
                <a:effectLst/>
                <a:latin typeface="Times New Roman" panose="02020603050405020304" pitchFamily="18" charset="0"/>
                <a:ea typeface="Times New Roman" panose="02020603050405020304" pitchFamily="18" charset="0"/>
              </a:rPr>
              <a:t>42%  (n=52) had experienced suicidality or engaged in self-injury.</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FF0000"/>
                </a:solidFill>
                <a:effectLst/>
                <a:latin typeface="Times New Roman" panose="02020603050405020304" pitchFamily="18" charset="0"/>
                <a:ea typeface="Times New Roman" panose="02020603050405020304" pitchFamily="18" charset="0"/>
              </a:rPr>
              <a:t>18%  (n=23) were subject to low self-esteem or expressed self-loathing.</a:t>
            </a:r>
          </a:p>
          <a:p>
            <a:r>
              <a:rPr lang="en-US" sz="1800" dirty="0">
                <a:solidFill>
                  <a:srgbClr val="FF0000"/>
                </a:solidFill>
                <a:effectLst/>
                <a:latin typeface="Times New Roman" panose="02020603050405020304" pitchFamily="18" charset="0"/>
                <a:ea typeface="Times New Roman" panose="02020603050405020304" pitchFamily="18" charset="0"/>
              </a:rPr>
              <a:t>12%  (n=15) of those with suicidal tendencies reflected that life affirming values were 	absent, weak or repudiated.</a:t>
            </a:r>
          </a:p>
          <a:p>
            <a:r>
              <a:rPr lang="en-US" sz="1800" dirty="0">
                <a:solidFill>
                  <a:srgbClr val="FF0000"/>
                </a:solidFill>
                <a:effectLst/>
                <a:latin typeface="Times New Roman" panose="02020603050405020304" pitchFamily="18" charset="0"/>
                <a:ea typeface="Times New Roman" panose="02020603050405020304" pitchFamily="18" charset="0"/>
              </a:rPr>
              <a:t>5%    (n=6) made explicit or implicated tendencies towards survivalism or being 	reduced to their survival values. </a:t>
            </a:r>
            <a:r>
              <a:rPr lang="en-US" sz="1800" dirty="0">
                <a:solidFill>
                  <a:srgbClr val="00B050"/>
                </a:solidFill>
                <a:effectLst/>
                <a:latin typeface="Times New Roman" panose="02020603050405020304" pitchFamily="18" charset="0"/>
                <a:ea typeface="Times New Roman" panose="02020603050405020304" pitchFamily="18" charset="0"/>
              </a:rPr>
              <a:t> </a:t>
            </a:r>
          </a:p>
          <a:p>
            <a:r>
              <a:rPr lang="en-US" sz="1800" dirty="0">
                <a:solidFill>
                  <a:srgbClr val="FF6600"/>
                </a:solidFill>
                <a:effectLst/>
                <a:latin typeface="Times New Roman" panose="02020603050405020304" pitchFamily="18" charset="0"/>
                <a:ea typeface="Times New Roman" panose="02020603050405020304" pitchFamily="18" charset="0"/>
              </a:rPr>
              <a:t>25%  (n=31) endorsed upholding their rights or preserving, restoring, or obtaining 	</a:t>
            </a:r>
            <a:r>
              <a:rPr lang="en-US" sz="1800" cap="small" dirty="0">
                <a:solidFill>
                  <a:srgbClr val="FF6600"/>
                </a:solidFill>
                <a:effectLst/>
                <a:latin typeface="Times New Roman" panose="02020603050405020304" pitchFamily="18" charset="0"/>
                <a:ea typeface="Times New Roman" panose="02020603050405020304" pitchFamily="18" charset="0"/>
              </a:rPr>
              <a:t>autonomy.</a:t>
            </a:r>
            <a:r>
              <a:rPr lang="en-US" sz="1800" dirty="0">
                <a:solidFill>
                  <a:srgbClr val="FF6600"/>
                </a:solidFill>
                <a:effectLst/>
                <a:latin typeface="Times New Roman" panose="02020603050405020304" pitchFamily="18" charset="0"/>
                <a:ea typeface="Times New Roman" panose="02020603050405020304" pitchFamily="18" charset="0"/>
              </a:rPr>
              <a:t> </a:t>
            </a:r>
            <a:endParaRPr lang="en-US" sz="1800" b="1"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B050"/>
                </a:solidFill>
                <a:effectLst/>
                <a:latin typeface="Times New Roman" panose="02020603050405020304" pitchFamily="18" charset="0"/>
                <a:ea typeface="Times New Roman" panose="02020603050405020304" pitchFamily="18" charset="0"/>
              </a:rPr>
              <a:t>18%  (n=22) made explicit their </a:t>
            </a:r>
            <a:r>
              <a:rPr lang="en-US" sz="1600" cap="small" dirty="0">
                <a:solidFill>
                  <a:srgbClr val="00B050"/>
                </a:solidFill>
                <a:effectLst/>
                <a:latin typeface="Times New Roman" panose="02020603050405020304" pitchFamily="18" charset="0"/>
                <a:ea typeface="Times New Roman" panose="02020603050405020304" pitchFamily="18" charset="0"/>
              </a:rPr>
              <a:t>life affirming values</a:t>
            </a:r>
            <a:r>
              <a:rPr lang="en-US" sz="1800" dirty="0">
                <a:solidFill>
                  <a:srgbClr val="00B050"/>
                </a:solidFill>
                <a:effectLst/>
                <a:latin typeface="Times New Roman" panose="02020603050405020304" pitchFamily="18" charset="0"/>
                <a:ea typeface="Times New Roman" panose="02020603050405020304" pitchFamily="18" charset="0"/>
              </a:rPr>
              <a:t> or prohibitions against suicide.</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B050"/>
                </a:solidFill>
                <a:effectLst/>
                <a:latin typeface="Times New Roman" panose="02020603050405020304" pitchFamily="18" charset="0"/>
                <a:ea typeface="Times New Roman" panose="02020603050405020304" pitchFamily="18" charset="0"/>
              </a:rPr>
              <a:t>12%  (n=15) expressly prohibited killing, aggressive or violent behavior.</a:t>
            </a:r>
            <a:r>
              <a:rPr lang="en-US" sz="1800" baseline="30000" dirty="0">
                <a:solidFill>
                  <a:srgbClr val="00B050"/>
                </a:solidFill>
                <a:effectLst/>
                <a:latin typeface="Times New Roman" panose="02020603050405020304" pitchFamily="18" charset="0"/>
                <a:ea typeface="Times New Roman" panose="02020603050405020304" pitchFamily="18" charset="0"/>
              </a:rPr>
              <a:t>1</a:t>
            </a:r>
            <a:r>
              <a:rPr lang="en-US" sz="1800" dirty="0">
                <a:solidFill>
                  <a:srgbClr val="00B050"/>
                </a:solidFill>
                <a:effectLst/>
                <a:latin typeface="Times New Roman" panose="02020603050405020304" pitchFamily="18"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B050"/>
                </a:solidFill>
                <a:effectLst/>
                <a:latin typeface="Times New Roman" panose="02020603050405020304" pitchFamily="18" charset="0"/>
                <a:ea typeface="Times New Roman" panose="02020603050405020304" pitchFamily="18" charset="0"/>
              </a:rPr>
              <a:t>10%  (n=12) expressed values favoring personal educational empowerment.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B050"/>
                </a:solidFill>
                <a:effectLst/>
                <a:latin typeface="Times New Roman" panose="02020603050405020304" pitchFamily="18" charset="0"/>
                <a:ea typeface="Times New Roman" panose="02020603050405020304" pitchFamily="18" charset="0"/>
              </a:rPr>
              <a:t>10%  (n=12) expressed values favoring participation in sports.</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B050"/>
                </a:solidFill>
                <a:effectLst/>
                <a:latin typeface="Times New Roman" panose="02020603050405020304" pitchFamily="18" charset="0"/>
                <a:ea typeface="Times New Roman" panose="02020603050405020304" pitchFamily="18" charset="0"/>
              </a:rPr>
              <a:t>9%    (n=11) expressly valued respect.</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endParaRPr lang="en-US" sz="1800" b="1" dirty="0">
              <a:effectLst/>
              <a:latin typeface="Times New Roman" panose="02020603050405020304" pitchFamily="18" charset="0"/>
              <a:ea typeface="Times New Roman" panose="02020603050405020304" pitchFamily="18" charset="0"/>
            </a:endParaRPr>
          </a:p>
        </p:txBody>
      </p:sp>
      <p:sp>
        <p:nvSpPr>
          <p:cNvPr id="10" name="TextBox 9">
            <a:extLst>
              <a:ext uri="{FF2B5EF4-FFF2-40B4-BE49-F238E27FC236}">
                <a16:creationId xmlns:a16="http://schemas.microsoft.com/office/drawing/2014/main" id="{2924B484-A8CF-48DE-8137-2400DA506E9F}"/>
              </a:ext>
            </a:extLst>
          </p:cNvPr>
          <p:cNvSpPr txBox="1"/>
          <p:nvPr/>
        </p:nvSpPr>
        <p:spPr>
          <a:xfrm>
            <a:off x="8537417" y="6106656"/>
            <a:ext cx="3447547" cy="461665"/>
          </a:xfrm>
          <a:prstGeom prst="rect">
            <a:avLst/>
          </a:prstGeom>
          <a:noFill/>
        </p:spPr>
        <p:txBody>
          <a:bodyPr wrap="square">
            <a:spAutoFit/>
          </a:bodyPr>
          <a:lstStyle/>
          <a:p>
            <a:r>
              <a:rPr lang="en-US" sz="1200" dirty="0"/>
              <a:t>INDIANA UNIVERSITY CONSCIENCE PROJECT </a:t>
            </a:r>
            <a:br>
              <a:rPr lang="en-US" sz="1200" dirty="0"/>
            </a:br>
            <a:r>
              <a:rPr lang="en-US" sz="1200" dirty="0"/>
              <a:t>CONSCIENCE IN ADVERSITY TEACHING COLLECTION </a:t>
            </a:r>
          </a:p>
        </p:txBody>
      </p:sp>
      <p:pic>
        <p:nvPicPr>
          <p:cNvPr id="11" name="Picture 10">
            <a:extLst>
              <a:ext uri="{FF2B5EF4-FFF2-40B4-BE49-F238E27FC236}">
                <a16:creationId xmlns:a16="http://schemas.microsoft.com/office/drawing/2014/main" id="{533AACF6-EDB2-47C3-B962-FC6DE266EDB5}"/>
              </a:ext>
            </a:extLst>
          </p:cNvPr>
          <p:cNvPicPr>
            <a:picLocks noChangeAspect="1"/>
          </p:cNvPicPr>
          <p:nvPr/>
        </p:nvPicPr>
        <p:blipFill>
          <a:blip r:embed="rId3"/>
          <a:stretch>
            <a:fillRect/>
          </a:stretch>
        </p:blipFill>
        <p:spPr>
          <a:xfrm>
            <a:off x="1487896" y="2184095"/>
            <a:ext cx="946355" cy="946355"/>
          </a:xfrm>
          <a:prstGeom prst="rect">
            <a:avLst/>
          </a:prstGeom>
        </p:spPr>
      </p:pic>
      <p:sp>
        <p:nvSpPr>
          <p:cNvPr id="12" name="TextBox 11">
            <a:extLst>
              <a:ext uri="{FF2B5EF4-FFF2-40B4-BE49-F238E27FC236}">
                <a16:creationId xmlns:a16="http://schemas.microsoft.com/office/drawing/2014/main" id="{7FB76B73-2AB9-4EDD-9310-6EEF954ACF62}"/>
              </a:ext>
            </a:extLst>
          </p:cNvPr>
          <p:cNvSpPr txBox="1"/>
          <p:nvPr/>
        </p:nvSpPr>
        <p:spPr>
          <a:xfrm>
            <a:off x="0" y="140545"/>
            <a:ext cx="8292974" cy="276999"/>
          </a:xfrm>
          <a:prstGeom prst="rect">
            <a:avLst/>
          </a:prstGeom>
          <a:noFill/>
        </p:spPr>
        <p:txBody>
          <a:bodyPr wrap="square" rtlCol="0">
            <a:spAutoFit/>
          </a:bodyPr>
          <a:lstStyle/>
          <a:p>
            <a:r>
              <a:rPr lang="en-US" sz="1200" b="1" i="0" u="none" strike="noStrike" baseline="0" dirty="0">
                <a:solidFill>
                  <a:srgbClr val="000000"/>
                </a:solidFill>
                <a:latin typeface="Times New Roman" panose="02020603050405020304" pitchFamily="18" charset="0"/>
              </a:rPr>
              <a:t>CHARACTERIZATION OF THE COLLECTION ACCORDING TO FINDINGS IN THE DOMAINS OF CONSCIENCE </a:t>
            </a:r>
          </a:p>
        </p:txBody>
      </p:sp>
    </p:spTree>
    <p:extLst>
      <p:ext uri="{BB962C8B-B14F-4D97-AF65-F5344CB8AC3E}">
        <p14:creationId xmlns:p14="http://schemas.microsoft.com/office/powerpoint/2010/main" val="348575851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BFDC050-72C8-4716-907B-27D2079F7344}"/>
              </a:ext>
            </a:extLst>
          </p:cNvPr>
          <p:cNvSpPr txBox="1"/>
          <p:nvPr/>
        </p:nvSpPr>
        <p:spPr>
          <a:xfrm>
            <a:off x="2870790" y="729793"/>
            <a:ext cx="8292974" cy="5078313"/>
          </a:xfrm>
          <a:prstGeom prst="rect">
            <a:avLst/>
          </a:prstGeom>
          <a:noFill/>
        </p:spPr>
        <p:txBody>
          <a:bodyPr wrap="square">
            <a:spAutoFit/>
          </a:bodyPr>
          <a:lstStyle/>
          <a:p>
            <a:pPr marL="0" marR="0">
              <a:spcBef>
                <a:spcPts val="0"/>
              </a:spcBef>
              <a:spcAft>
                <a:spcPts val="0"/>
              </a:spcAft>
            </a:pPr>
            <a:r>
              <a:rPr lang="en-US" sz="1800" b="1" u="sng" cap="small" dirty="0">
                <a:effectLst/>
                <a:latin typeface="Times New Roman" panose="02020603050405020304" pitchFamily="18" charset="0"/>
                <a:ea typeface="Times New Roman" panose="02020603050405020304" pitchFamily="18" charset="0"/>
              </a:rPr>
              <a:t>moral volition</a:t>
            </a:r>
            <a:r>
              <a:rPr lang="en-US" sz="1800" b="1" cap="small" dirty="0">
                <a:effectLst/>
                <a:latin typeface="Times New Roman" panose="02020603050405020304" pitchFamily="18" charset="0"/>
                <a:ea typeface="Times New Roman" panose="02020603050405020304" pitchFamily="18" charset="0"/>
              </a:rPr>
              <a:t> (m vol)</a:t>
            </a:r>
          </a:p>
          <a:p>
            <a:pPr marL="0" marR="0">
              <a:spcBef>
                <a:spcPts val="0"/>
              </a:spcBef>
              <a:spcAft>
                <a:spcPts val="0"/>
              </a:spcAft>
            </a:pPr>
            <a:endParaRPr lang="en-US" sz="1800" b="1" cap="small" dirty="0">
              <a:effectLst/>
              <a:latin typeface="Times New Roman" panose="02020603050405020304" pitchFamily="18" charset="0"/>
              <a:ea typeface="Times New Roman" panose="02020603050405020304" pitchFamily="18" charset="0"/>
            </a:endParaRPr>
          </a:p>
          <a:p>
            <a:r>
              <a:rPr lang="en-US" sz="1800" dirty="0">
                <a:solidFill>
                  <a:srgbClr val="FF0000"/>
                </a:solidFill>
                <a:effectLst/>
                <a:latin typeface="Times New Roman" panose="02020603050405020304" pitchFamily="18" charset="0"/>
                <a:ea typeface="Times New Roman" panose="02020603050405020304" pitchFamily="18" charset="0"/>
              </a:rPr>
              <a:t>26%  were either unaware, not desirous of or else repudiated changes occurring in 	conscience. </a:t>
            </a:r>
          </a:p>
          <a:p>
            <a:r>
              <a:rPr lang="en-US" sz="1800" dirty="0">
                <a:solidFill>
                  <a:srgbClr val="FF0000"/>
                </a:solidFill>
                <a:effectLst/>
                <a:latin typeface="Times New Roman" panose="02020603050405020304" pitchFamily="18" charset="0"/>
                <a:ea typeface="Times New Roman" panose="02020603050405020304" pitchFamily="18" charset="0"/>
              </a:rPr>
              <a:t>18%  had absent or impoverished experiences making moral choices. </a:t>
            </a:r>
          </a:p>
          <a:p>
            <a:pPr marL="0" marR="0">
              <a:spcBef>
                <a:spcPts val="0"/>
              </a:spcBef>
              <a:spcAft>
                <a:spcPts val="0"/>
              </a:spcAft>
            </a:pPr>
            <a:r>
              <a:rPr lang="en-US" sz="1800" dirty="0">
                <a:solidFill>
                  <a:srgbClr val="FF0000"/>
                </a:solidFill>
                <a:effectLst/>
                <a:latin typeface="Times New Roman" panose="02020603050405020304" pitchFamily="18" charset="0"/>
                <a:ea typeface="Times New Roman" panose="02020603050405020304" pitchFamily="18" charset="0"/>
              </a:rPr>
              <a:t>14%  demonstrated weakness or absence of personal responsibility</a:t>
            </a:r>
            <a:r>
              <a:rPr lang="en-US" sz="1800" dirty="0">
                <a:solidFill>
                  <a:srgbClr val="00B050"/>
                </a:solidFill>
                <a:effectLst/>
                <a:latin typeface="Times New Roman" panose="02020603050405020304" pitchFamily="18" charset="0"/>
                <a:ea typeface="Times New Roman" panose="02020603050405020304" pitchFamily="18" charset="0"/>
              </a:rPr>
              <a:t> </a:t>
            </a:r>
            <a:r>
              <a:rPr lang="en-US" sz="1800" dirty="0">
                <a:solidFill>
                  <a:srgbClr val="FF0000"/>
                </a:solidFill>
                <a:effectLst/>
                <a:latin typeface="Times New Roman" panose="02020603050405020304" pitchFamily="18" charset="0"/>
                <a:ea typeface="Times New Roman" panose="02020603050405020304" pitchFamily="18" charset="0"/>
              </a:rPr>
              <a:t>according to at least 	one adult authority.</a:t>
            </a:r>
            <a:endParaRPr lang="en-US" sz="1800" dirty="0">
              <a:effectLst/>
              <a:latin typeface="Times New Roman" panose="02020603050405020304" pitchFamily="18" charset="0"/>
              <a:ea typeface="Times New Roman" panose="02020603050405020304" pitchFamily="18" charset="0"/>
            </a:endParaRPr>
          </a:p>
          <a:p>
            <a:r>
              <a:rPr lang="en-US" sz="1800" dirty="0">
                <a:solidFill>
                  <a:srgbClr val="E36C0A"/>
                </a:solidFill>
                <a:effectLst/>
                <a:latin typeface="Times New Roman" panose="02020603050405020304" pitchFamily="18" charset="0"/>
                <a:ea typeface="Times New Roman" panose="02020603050405020304" pitchFamily="18" charset="0"/>
              </a:rPr>
              <a:t>10%  reported they were secretive. </a:t>
            </a:r>
            <a:endParaRPr lang="en-US" sz="1800" dirty="0">
              <a:effectLst/>
              <a:latin typeface="Times New Roman" panose="02020603050405020304" pitchFamily="18" charset="0"/>
              <a:ea typeface="Times New Roman" panose="02020603050405020304" pitchFamily="18" charset="0"/>
            </a:endParaRPr>
          </a:p>
          <a:p>
            <a:r>
              <a:rPr lang="en-US" sz="1800" dirty="0">
                <a:solidFill>
                  <a:srgbClr val="00B050"/>
                </a:solidFill>
                <a:effectLst/>
                <a:latin typeface="Times New Roman" panose="02020603050405020304" pitchFamily="18" charset="0"/>
                <a:ea typeface="Times New Roman" panose="02020603050405020304" pitchFamily="18" charset="0"/>
              </a:rPr>
              <a:t>18%  welcomed maturational changes in conscience.</a:t>
            </a:r>
          </a:p>
          <a:p>
            <a:pPr marL="0" marR="0">
              <a:spcBef>
                <a:spcPts val="0"/>
              </a:spcBef>
              <a:spcAft>
                <a:spcPts val="0"/>
              </a:spcAft>
            </a:pPr>
            <a:r>
              <a:rPr lang="en-US" sz="1800" cap="small" dirty="0">
                <a:solidFill>
                  <a:srgbClr val="00B050"/>
                </a:solidFill>
                <a:effectLst/>
                <a:latin typeface="Times New Roman" panose="02020603050405020304" pitchFamily="18" charset="0"/>
                <a:ea typeface="Times New Roman" panose="02020603050405020304" pitchFamily="18" charset="0"/>
              </a:rPr>
              <a:t>13%  </a:t>
            </a:r>
            <a:r>
              <a:rPr lang="en-US" sz="1800" dirty="0">
                <a:solidFill>
                  <a:srgbClr val="00B050"/>
                </a:solidFill>
                <a:effectLst/>
                <a:latin typeface="Times New Roman" panose="02020603050405020304" pitchFamily="18" charset="0"/>
                <a:ea typeface="Times New Roman" panose="02020603050405020304" pitchFamily="18" charset="0"/>
              </a:rPr>
              <a:t>were at least sometimes able to resist urges and </a:t>
            </a:r>
            <a:r>
              <a:rPr lang="en-US" sz="1600" cap="small" dirty="0">
                <a:solidFill>
                  <a:srgbClr val="00B050"/>
                </a:solidFill>
                <a:effectLst/>
                <a:latin typeface="Times New Roman" panose="02020603050405020304" pitchFamily="18" charset="0"/>
                <a:ea typeface="Times New Roman" panose="02020603050405020304" pitchFamily="18" charset="0"/>
              </a:rPr>
              <a:t>dispositions to harm</a:t>
            </a:r>
            <a:r>
              <a:rPr lang="en-US" sz="1800" cap="small" dirty="0">
                <a:solidFill>
                  <a:srgbClr val="00B050"/>
                </a:solidFill>
                <a:effectLst/>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cap="small" dirty="0">
                <a:solidFill>
                  <a:srgbClr val="00B050"/>
                </a:solidFill>
                <a:effectLst/>
                <a:latin typeface="Times New Roman" panose="02020603050405020304" pitchFamily="18" charset="0"/>
                <a:ea typeface="Times New Roman" panose="02020603050405020304" pitchFamily="18" charset="0"/>
              </a:rPr>
              <a:t>11%  </a:t>
            </a:r>
            <a:r>
              <a:rPr lang="en-US" sz="1800" dirty="0">
                <a:solidFill>
                  <a:srgbClr val="00B050"/>
                </a:solidFill>
                <a:effectLst/>
                <a:latin typeface="Times New Roman" panose="02020603050405020304" pitchFamily="18" charset="0"/>
                <a:ea typeface="Times New Roman" panose="02020603050405020304" pitchFamily="18" charset="0"/>
              </a:rPr>
              <a:t>acknowledged or affirmed reliance upon </a:t>
            </a:r>
            <a:r>
              <a:rPr lang="en-US" sz="1600" cap="small" dirty="0">
                <a:solidFill>
                  <a:srgbClr val="00B050"/>
                </a:solidFill>
                <a:effectLst/>
                <a:latin typeface="Times New Roman" panose="02020603050405020304" pitchFamily="18" charset="0"/>
                <a:ea typeface="Times New Roman" panose="02020603050405020304" pitchFamily="18" charset="0"/>
              </a:rPr>
              <a:t>authoritative scaffolding</a:t>
            </a:r>
            <a:r>
              <a:rPr lang="en-US" sz="1600" dirty="0">
                <a:solidFill>
                  <a:srgbClr val="00B050"/>
                </a:solidFill>
                <a:effectLst/>
                <a:latin typeface="Times New Roman" panose="02020603050405020304" pitchFamily="18" charset="0"/>
                <a:ea typeface="Times New Roman" panose="02020603050405020304" pitchFamily="18" charset="0"/>
              </a:rPr>
              <a:t> </a:t>
            </a:r>
            <a:r>
              <a:rPr lang="en-US" sz="1800" dirty="0">
                <a:solidFill>
                  <a:srgbClr val="00B050"/>
                </a:solidFill>
                <a:effectLst/>
                <a:latin typeface="Times New Roman" panose="02020603050405020304" pitchFamily="18" charset="0"/>
                <a:ea typeface="Times New Roman" panose="02020603050405020304" pitchFamily="18" charset="0"/>
              </a:rPr>
              <a:t>for right 	conduct. </a:t>
            </a:r>
            <a:endParaRPr lang="en-US" sz="1800" dirty="0">
              <a:effectLst/>
              <a:latin typeface="Times New Roman" panose="02020603050405020304" pitchFamily="18" charset="0"/>
              <a:ea typeface="Times New Roman" panose="02020603050405020304" pitchFamily="18" charset="0"/>
            </a:endParaRPr>
          </a:p>
          <a:p>
            <a:r>
              <a:rPr lang="en-US" sz="1800" dirty="0">
                <a:solidFill>
                  <a:srgbClr val="00B050"/>
                </a:solidFill>
                <a:effectLst/>
                <a:latin typeface="Times New Roman" panose="02020603050405020304" pitchFamily="18" charset="0"/>
                <a:ea typeface="Times New Roman" panose="02020603050405020304" pitchFamily="18" charset="0"/>
              </a:rPr>
              <a:t>8%   were self-disclosive either as a general trait or as strategy to seek approval or 	relieve anxiety about eventual detection or to make amends.</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B050"/>
                </a:solidFill>
                <a:effectLst/>
                <a:latin typeface="Times New Roman" panose="02020603050405020304" pitchFamily="18" charset="0"/>
                <a:ea typeface="Times New Roman" panose="02020603050405020304" pitchFamily="18" charset="0"/>
              </a:rPr>
              <a:t>7%    expressed desires to address lapses in conscience, reconcile themselves with 	conscience or to (re)activate conscience</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endParaRPr lang="en-US" sz="1800" dirty="0">
              <a:solidFill>
                <a:srgbClr val="FF0000"/>
              </a:solidFill>
              <a:effectLst/>
              <a:latin typeface="Times New Roman" panose="02020603050405020304" pitchFamily="18" charset="0"/>
              <a:ea typeface="Times New Roman" panose="02020603050405020304" pitchFamily="18" charset="0"/>
            </a:endParaRPr>
          </a:p>
          <a:p>
            <a:pPr marL="0" marR="0">
              <a:spcBef>
                <a:spcPts val="0"/>
              </a:spcBef>
              <a:spcAft>
                <a:spcPts val="0"/>
              </a:spcAft>
            </a:pPr>
            <a:endParaRPr lang="en-US" sz="1800" b="1" dirty="0">
              <a:effectLst/>
              <a:latin typeface="Times New Roman" panose="02020603050405020304" pitchFamily="18" charset="0"/>
              <a:ea typeface="Times New Roman" panose="02020603050405020304" pitchFamily="18" charset="0"/>
            </a:endParaRPr>
          </a:p>
        </p:txBody>
      </p:sp>
      <p:sp>
        <p:nvSpPr>
          <p:cNvPr id="10" name="TextBox 9">
            <a:extLst>
              <a:ext uri="{FF2B5EF4-FFF2-40B4-BE49-F238E27FC236}">
                <a16:creationId xmlns:a16="http://schemas.microsoft.com/office/drawing/2014/main" id="{2924B484-A8CF-48DE-8137-2400DA506E9F}"/>
              </a:ext>
            </a:extLst>
          </p:cNvPr>
          <p:cNvSpPr txBox="1"/>
          <p:nvPr/>
        </p:nvSpPr>
        <p:spPr>
          <a:xfrm>
            <a:off x="8537417" y="6106656"/>
            <a:ext cx="3447547" cy="461665"/>
          </a:xfrm>
          <a:prstGeom prst="rect">
            <a:avLst/>
          </a:prstGeom>
          <a:noFill/>
        </p:spPr>
        <p:txBody>
          <a:bodyPr wrap="square">
            <a:spAutoFit/>
          </a:bodyPr>
          <a:lstStyle/>
          <a:p>
            <a:r>
              <a:rPr lang="en-US" sz="1200" dirty="0"/>
              <a:t>INDIANA UNIVERSITY CONSCIENCE PROJECT </a:t>
            </a:r>
            <a:br>
              <a:rPr lang="en-US" sz="1200" dirty="0"/>
            </a:br>
            <a:r>
              <a:rPr lang="en-US" sz="1200" dirty="0"/>
              <a:t>CONSCIENCE IN ADVERSITY TEACHING COLLECTION </a:t>
            </a:r>
          </a:p>
        </p:txBody>
      </p:sp>
      <p:pic>
        <p:nvPicPr>
          <p:cNvPr id="11" name="Picture 10">
            <a:extLst>
              <a:ext uri="{FF2B5EF4-FFF2-40B4-BE49-F238E27FC236}">
                <a16:creationId xmlns:a16="http://schemas.microsoft.com/office/drawing/2014/main" id="{533AACF6-EDB2-47C3-B962-FC6DE266EDB5}"/>
              </a:ext>
            </a:extLst>
          </p:cNvPr>
          <p:cNvPicPr>
            <a:picLocks noChangeAspect="1"/>
          </p:cNvPicPr>
          <p:nvPr/>
        </p:nvPicPr>
        <p:blipFill>
          <a:blip r:embed="rId3"/>
          <a:stretch>
            <a:fillRect/>
          </a:stretch>
        </p:blipFill>
        <p:spPr>
          <a:xfrm>
            <a:off x="1487896" y="2184095"/>
            <a:ext cx="946355" cy="946355"/>
          </a:xfrm>
          <a:prstGeom prst="rect">
            <a:avLst/>
          </a:prstGeom>
        </p:spPr>
      </p:pic>
      <p:sp>
        <p:nvSpPr>
          <p:cNvPr id="13" name="TextBox 12">
            <a:extLst>
              <a:ext uri="{FF2B5EF4-FFF2-40B4-BE49-F238E27FC236}">
                <a16:creationId xmlns:a16="http://schemas.microsoft.com/office/drawing/2014/main" id="{C0399743-E6B2-457E-9985-0F749FD5DB6C}"/>
              </a:ext>
            </a:extLst>
          </p:cNvPr>
          <p:cNvSpPr txBox="1"/>
          <p:nvPr/>
        </p:nvSpPr>
        <p:spPr>
          <a:xfrm>
            <a:off x="0" y="140545"/>
            <a:ext cx="8292974" cy="276999"/>
          </a:xfrm>
          <a:prstGeom prst="rect">
            <a:avLst/>
          </a:prstGeom>
          <a:noFill/>
        </p:spPr>
        <p:txBody>
          <a:bodyPr wrap="square" rtlCol="0">
            <a:spAutoFit/>
          </a:bodyPr>
          <a:lstStyle/>
          <a:p>
            <a:r>
              <a:rPr lang="en-US" sz="1200" b="1" i="0" u="none" strike="noStrike" baseline="0" dirty="0">
                <a:solidFill>
                  <a:srgbClr val="000000"/>
                </a:solidFill>
                <a:latin typeface="Times New Roman" panose="02020603050405020304" pitchFamily="18" charset="0"/>
              </a:rPr>
              <a:t>CHARACTERIZATION OF THE COLLECTION ACCORDING TO FINDINGS IN THE DOMAINS OF CONSCIENCE </a:t>
            </a:r>
          </a:p>
        </p:txBody>
      </p:sp>
    </p:spTree>
    <p:extLst>
      <p:ext uri="{BB962C8B-B14F-4D97-AF65-F5344CB8AC3E}">
        <p14:creationId xmlns:p14="http://schemas.microsoft.com/office/powerpoint/2010/main" val="118505033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BFDC050-72C8-4716-907B-27D2079F7344}"/>
              </a:ext>
            </a:extLst>
          </p:cNvPr>
          <p:cNvSpPr txBox="1"/>
          <p:nvPr/>
        </p:nvSpPr>
        <p:spPr>
          <a:xfrm>
            <a:off x="2949167" y="1122939"/>
            <a:ext cx="8292974" cy="2862322"/>
          </a:xfrm>
          <a:prstGeom prst="rect">
            <a:avLst/>
          </a:prstGeom>
          <a:noFill/>
        </p:spPr>
        <p:txBody>
          <a:bodyPr wrap="square">
            <a:spAutoFit/>
          </a:bodyPr>
          <a:lstStyle/>
          <a:p>
            <a:pPr marL="0" marR="0">
              <a:spcBef>
                <a:spcPts val="0"/>
              </a:spcBef>
              <a:spcAft>
                <a:spcPts val="0"/>
              </a:spcAft>
            </a:pPr>
            <a:r>
              <a:rPr lang="en-US" sz="1800" b="1" cap="small" dirty="0">
                <a:effectLst/>
                <a:latin typeface="Times New Roman" panose="02020603050405020304" pitchFamily="18" charset="0"/>
                <a:ea typeface="Times New Roman" panose="02020603050405020304" pitchFamily="18" charset="0"/>
              </a:rPr>
              <a:t>m vol</a:t>
            </a:r>
            <a:r>
              <a:rPr lang="en-US" sz="1800" b="1" dirty="0">
                <a:solidFill>
                  <a:srgbClr val="00B050"/>
                </a:solidFill>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cont’d </a:t>
            </a:r>
          </a:p>
          <a:p>
            <a:pPr marL="0" marR="0">
              <a:spcBef>
                <a:spcPts val="0"/>
              </a:spcBef>
              <a:spcAft>
                <a:spcPts val="0"/>
              </a:spcAft>
            </a:pPr>
            <a:endParaRPr lang="en-US" sz="1800" b="1" dirty="0">
              <a:effectLst/>
              <a:latin typeface="Times New Roman" panose="02020603050405020304" pitchFamily="18" charset="0"/>
              <a:ea typeface="Times New Roman" panose="02020603050405020304" pitchFamily="18" charset="0"/>
            </a:endParaRPr>
          </a:p>
          <a:p>
            <a:r>
              <a:rPr lang="en-US" sz="1800" dirty="0">
                <a:solidFill>
                  <a:srgbClr val="00B050"/>
                </a:solidFill>
                <a:effectLst/>
                <a:latin typeface="Times New Roman" panose="02020603050405020304" pitchFamily="18" charset="0"/>
                <a:ea typeface="Times New Roman" panose="02020603050405020304" pitchFamily="18" charset="0"/>
              </a:rPr>
              <a:t>29%  reported making prayer petitions for divine protection/safeguarding/healing of 	loved ones.</a:t>
            </a:r>
          </a:p>
          <a:p>
            <a:r>
              <a:rPr lang="en-US" sz="1800" dirty="0">
                <a:solidFill>
                  <a:srgbClr val="00B050"/>
                </a:solidFill>
                <a:effectLst/>
                <a:latin typeface="Times New Roman" panose="02020603050405020304" pitchFamily="18" charset="0"/>
                <a:ea typeface="Times New Roman" panose="02020603050405020304" pitchFamily="18" charset="0"/>
              </a:rPr>
              <a:t>17%  reported making prayer petitions for divine help in personal healing or  </a:t>
            </a:r>
          </a:p>
          <a:p>
            <a:r>
              <a:rPr lang="en-US" dirty="0">
                <a:solidFill>
                  <a:srgbClr val="00B050"/>
                </a:solidFill>
                <a:latin typeface="Times New Roman" panose="02020603050405020304" pitchFamily="18" charset="0"/>
                <a:ea typeface="Times New Roman" panose="02020603050405020304" pitchFamily="18" charset="0"/>
              </a:rPr>
              <a:t>	</a:t>
            </a:r>
            <a:r>
              <a:rPr lang="en-US" sz="1800" dirty="0">
                <a:solidFill>
                  <a:srgbClr val="00B050"/>
                </a:solidFill>
                <a:effectLst/>
                <a:latin typeface="Times New Roman" panose="02020603050405020304" pitchFamily="18" charset="0"/>
                <a:ea typeface="Times New Roman" panose="02020603050405020304" pitchFamily="18" charset="0"/>
              </a:rPr>
              <a:t>improvement.</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B050"/>
                </a:solidFill>
                <a:effectLst/>
                <a:latin typeface="Times New Roman" panose="02020603050405020304" pitchFamily="18" charset="0"/>
                <a:ea typeface="Times New Roman" panose="02020603050405020304" pitchFamily="18" charset="0"/>
              </a:rPr>
              <a:t>9%    reported making prayer petitions for divine forgiveness and/or a closer 	relationship with God.</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endParaRPr lang="en-US" sz="1800" dirty="0">
              <a:solidFill>
                <a:srgbClr val="FF0000"/>
              </a:solidFill>
              <a:effectLst/>
              <a:latin typeface="Times New Roman" panose="02020603050405020304" pitchFamily="18" charset="0"/>
              <a:ea typeface="Times New Roman" panose="02020603050405020304" pitchFamily="18" charset="0"/>
            </a:endParaRPr>
          </a:p>
          <a:p>
            <a:pPr marL="0" marR="0">
              <a:spcBef>
                <a:spcPts val="0"/>
              </a:spcBef>
              <a:spcAft>
                <a:spcPts val="0"/>
              </a:spcAft>
            </a:pPr>
            <a:endParaRPr lang="en-US" sz="1800" b="1" dirty="0">
              <a:effectLst/>
              <a:latin typeface="Times New Roman" panose="02020603050405020304" pitchFamily="18" charset="0"/>
              <a:ea typeface="Times New Roman" panose="02020603050405020304" pitchFamily="18" charset="0"/>
            </a:endParaRPr>
          </a:p>
        </p:txBody>
      </p:sp>
      <p:sp>
        <p:nvSpPr>
          <p:cNvPr id="10" name="TextBox 9">
            <a:extLst>
              <a:ext uri="{FF2B5EF4-FFF2-40B4-BE49-F238E27FC236}">
                <a16:creationId xmlns:a16="http://schemas.microsoft.com/office/drawing/2014/main" id="{2924B484-A8CF-48DE-8137-2400DA506E9F}"/>
              </a:ext>
            </a:extLst>
          </p:cNvPr>
          <p:cNvSpPr txBox="1"/>
          <p:nvPr/>
        </p:nvSpPr>
        <p:spPr>
          <a:xfrm>
            <a:off x="8537417" y="6106656"/>
            <a:ext cx="3447547" cy="461665"/>
          </a:xfrm>
          <a:prstGeom prst="rect">
            <a:avLst/>
          </a:prstGeom>
          <a:noFill/>
        </p:spPr>
        <p:txBody>
          <a:bodyPr wrap="square">
            <a:spAutoFit/>
          </a:bodyPr>
          <a:lstStyle/>
          <a:p>
            <a:r>
              <a:rPr lang="en-US" sz="1200" dirty="0"/>
              <a:t>INDIANA UNIVERSITY CONSCIENCE PROJECT </a:t>
            </a:r>
            <a:br>
              <a:rPr lang="en-US" sz="1200" dirty="0"/>
            </a:br>
            <a:r>
              <a:rPr lang="en-US" sz="1200" dirty="0"/>
              <a:t>CONSCIENCE IN ADVERSITY TEACHING COLLECTION </a:t>
            </a:r>
          </a:p>
        </p:txBody>
      </p:sp>
      <p:pic>
        <p:nvPicPr>
          <p:cNvPr id="11" name="Picture 10">
            <a:extLst>
              <a:ext uri="{FF2B5EF4-FFF2-40B4-BE49-F238E27FC236}">
                <a16:creationId xmlns:a16="http://schemas.microsoft.com/office/drawing/2014/main" id="{533AACF6-EDB2-47C3-B962-FC6DE266EDB5}"/>
              </a:ext>
            </a:extLst>
          </p:cNvPr>
          <p:cNvPicPr>
            <a:picLocks noChangeAspect="1"/>
          </p:cNvPicPr>
          <p:nvPr/>
        </p:nvPicPr>
        <p:blipFill>
          <a:blip r:embed="rId3"/>
          <a:stretch>
            <a:fillRect/>
          </a:stretch>
        </p:blipFill>
        <p:spPr>
          <a:xfrm>
            <a:off x="1487896" y="2184095"/>
            <a:ext cx="946355" cy="946355"/>
          </a:xfrm>
          <a:prstGeom prst="rect">
            <a:avLst/>
          </a:prstGeom>
        </p:spPr>
      </p:pic>
      <p:sp>
        <p:nvSpPr>
          <p:cNvPr id="12" name="TextBox 11">
            <a:extLst>
              <a:ext uri="{FF2B5EF4-FFF2-40B4-BE49-F238E27FC236}">
                <a16:creationId xmlns:a16="http://schemas.microsoft.com/office/drawing/2014/main" id="{AD0ACD61-3D37-40EE-B6CF-206011B8BEA9}"/>
              </a:ext>
            </a:extLst>
          </p:cNvPr>
          <p:cNvSpPr txBox="1"/>
          <p:nvPr/>
        </p:nvSpPr>
        <p:spPr>
          <a:xfrm>
            <a:off x="0" y="140545"/>
            <a:ext cx="8292974" cy="276999"/>
          </a:xfrm>
          <a:prstGeom prst="rect">
            <a:avLst/>
          </a:prstGeom>
          <a:noFill/>
        </p:spPr>
        <p:txBody>
          <a:bodyPr wrap="square" rtlCol="0">
            <a:spAutoFit/>
          </a:bodyPr>
          <a:lstStyle/>
          <a:p>
            <a:r>
              <a:rPr lang="en-US" sz="1200" b="1" i="0" u="none" strike="noStrike" baseline="0" dirty="0">
                <a:solidFill>
                  <a:srgbClr val="000000"/>
                </a:solidFill>
                <a:latin typeface="Times New Roman" panose="02020603050405020304" pitchFamily="18" charset="0"/>
              </a:rPr>
              <a:t>CHARACTERIZATION OF THE COLLECTION ACCORDING TO FINDINGS IN THE DOMAINS OF CONSCIENCE </a:t>
            </a:r>
          </a:p>
        </p:txBody>
      </p:sp>
    </p:spTree>
    <p:extLst>
      <p:ext uri="{BB962C8B-B14F-4D97-AF65-F5344CB8AC3E}">
        <p14:creationId xmlns:p14="http://schemas.microsoft.com/office/powerpoint/2010/main" val="22879893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7424</TotalTime>
  <Words>20682</Words>
  <Application>Microsoft Macintosh PowerPoint</Application>
  <PresentationFormat>Widescreen</PresentationFormat>
  <Paragraphs>1729</Paragraphs>
  <Slides>128</Slides>
  <Notes>118</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128</vt:i4>
      </vt:variant>
    </vt:vector>
  </HeadingPairs>
  <TitlesOfParts>
    <vt:vector size="141" baseType="lpstr">
      <vt:lpstr>arial</vt:lpstr>
      <vt:lpstr>arial</vt:lpstr>
      <vt:lpstr>Calibri</vt:lpstr>
      <vt:lpstr>Calibri Light</vt:lpstr>
      <vt:lpstr>Courier New</vt:lpstr>
      <vt:lpstr>Freestyle Script</vt:lpstr>
      <vt:lpstr>HelveticaNeue</vt:lpstr>
      <vt:lpstr>HelveticaNeue-Bold</vt:lpstr>
      <vt:lpstr>HelveticaNeue-Italic</vt:lpstr>
      <vt:lpstr>New York</vt:lpstr>
      <vt:lpstr>Symbol</vt:lpstr>
      <vt:lpstr>Times New Roman</vt:lpstr>
      <vt:lpstr>Office Theme</vt:lpstr>
      <vt:lpstr>Indiana University School of Medicine The Conscience Project</vt:lpstr>
      <vt:lpstr>PowerPoint Presentation</vt:lpstr>
      <vt:lpstr>OBJECTIVES  for use of the teaching collection</vt:lpstr>
      <vt:lpstr>OBJECTIVES  by the end of this presentation, participants will be familiar with:</vt:lpstr>
      <vt:lpstr>  Conscience </vt:lpstr>
      <vt:lpstr>key concept: conscience relevant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modern moral developmental theories  </vt:lpstr>
      <vt:lpstr>jean piaget</vt:lpstr>
      <vt:lpstr>moral cognition</vt:lpstr>
      <vt:lpstr>moral cognition</vt:lpstr>
      <vt:lpstr>moral cognition</vt:lpstr>
      <vt:lpstr>moral cognition</vt:lpstr>
      <vt:lpstr>moral cognition</vt:lpstr>
      <vt:lpstr>moral cognition</vt:lpstr>
      <vt:lpstr>moral cognition</vt:lpstr>
      <vt:lpstr>PowerPoint Presentation</vt:lpstr>
      <vt:lpstr>PowerPoint Presentation</vt:lpstr>
      <vt:lpstr>THE HEINZ DILEMMA </vt:lpstr>
      <vt:lpstr>THE HEINZ DILEMMA </vt:lpstr>
      <vt:lpstr>THE HEINZ DILEMMA </vt:lpstr>
      <vt:lpstr>THE HEINZ DILEMMA </vt:lpstr>
      <vt:lpstr>PowerPoint Presentation</vt:lpstr>
      <vt:lpstr>prosocial development </vt:lpstr>
      <vt:lpstr>grazyna kochanska</vt:lpstr>
      <vt:lpstr>neuroimaging: early study on evaluative judgment</vt:lpstr>
      <vt:lpstr>brain regions of interest in moral judgment tasks</vt:lpstr>
      <vt:lpstr>dual process theories  </vt:lpstr>
      <vt:lpstr>PowerPoint Presentation</vt:lpstr>
      <vt:lpstr>conscience in advantage</vt:lpstr>
      <vt:lpstr>PowerPoint Presentation</vt:lpstr>
      <vt:lpstr>domain: conscience conceptualization [moral imagination] </vt:lpstr>
      <vt:lpstr>domain: moralized attachment</vt:lpstr>
      <vt:lpstr>domain: moral emotional responsiveness</vt:lpstr>
      <vt:lpstr>domain: moral valuation</vt:lpstr>
      <vt:lpstr>domain: moral volition</vt:lpstr>
      <vt:lpstr>conscience stages </vt:lpstr>
      <vt:lpstr>stage i: externalized conscience </vt:lpstr>
      <vt:lpstr>stage ii: brain or heart conscience</vt:lpstr>
      <vt:lpstr>stage iii: personified conscience </vt:lpstr>
      <vt:lpstr>stage  iv: confused conscience </vt:lpstr>
      <vt:lpstr>stage v: integrated conscience </vt:lpstr>
      <vt:lpstr>PowerPoint Presentation</vt:lpstr>
      <vt:lpstr>conscience in adversity</vt:lpstr>
      <vt:lpstr>conscience in adversity</vt:lpstr>
      <vt:lpstr>THE PRISONER’S DILEMMA</vt:lpstr>
      <vt:lpstr>THE TROLLEY DILEMMA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INDIANA UNIVERSITY CONSCIENCE PROJECT  CONSCIENCE IN ADVERSITY TEACHING COLLECTION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LEVELS OF CONSCIENCE SENSITIVE INQUIRIES </vt:lpstr>
      <vt:lpstr>conceptualization of conscience</vt:lpstr>
      <vt:lpstr>moralized attachment</vt:lpstr>
      <vt:lpstr>moralized attachment</vt:lpstr>
      <vt:lpstr>moralized attachment</vt:lpstr>
      <vt:lpstr>MORAL EMOTIONAL RESPONSIVENESS</vt:lpstr>
      <vt:lpstr>moral valuation </vt:lpstr>
      <vt:lpstr>moral volition </vt:lpstr>
      <vt:lpstr>pivotal point:  clinical discernment developmental delay in conscience</vt:lpstr>
      <vt:lpstr>pivotal point:  clinical discernment developmental delay in conscience</vt:lpstr>
      <vt:lpstr>pivotal point:  clinical discernment developmental delay in conscience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acknowledgements</vt:lpstr>
      <vt:lpstr>acknowledgements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Conscience Project</dc:title>
  <dc:creator>Matt</dc:creator>
  <cp:lastModifiedBy>Odell, Jere</cp:lastModifiedBy>
  <cp:revision>379</cp:revision>
  <cp:lastPrinted>2021-02-03T14:30:14Z</cp:lastPrinted>
  <dcterms:created xsi:type="dcterms:W3CDTF">2020-12-15T14:20:08Z</dcterms:created>
  <dcterms:modified xsi:type="dcterms:W3CDTF">2022-03-18T21:50:04Z</dcterms:modified>
</cp:coreProperties>
</file>