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8"/>
  </p:notesMasterIdLst>
  <p:handoutMasterIdLst>
    <p:handoutMasterId r:id="rId29"/>
  </p:handoutMasterIdLst>
  <p:sldIdLst>
    <p:sldId id="293" r:id="rId2"/>
    <p:sldId id="304" r:id="rId3"/>
    <p:sldId id="286" r:id="rId4"/>
    <p:sldId id="285" r:id="rId5"/>
    <p:sldId id="288" r:id="rId6"/>
    <p:sldId id="289" r:id="rId7"/>
    <p:sldId id="290" r:id="rId8"/>
    <p:sldId id="291" r:id="rId9"/>
    <p:sldId id="292" r:id="rId10"/>
    <p:sldId id="306" r:id="rId11"/>
    <p:sldId id="294" r:id="rId12"/>
    <p:sldId id="295" r:id="rId13"/>
    <p:sldId id="296" r:id="rId14"/>
    <p:sldId id="297" r:id="rId15"/>
    <p:sldId id="305" r:id="rId16"/>
    <p:sldId id="298" r:id="rId17"/>
    <p:sldId id="307" r:id="rId18"/>
    <p:sldId id="299" r:id="rId19"/>
    <p:sldId id="308" r:id="rId20"/>
    <p:sldId id="300" r:id="rId21"/>
    <p:sldId id="309" r:id="rId22"/>
    <p:sldId id="301" r:id="rId23"/>
    <p:sldId id="310" r:id="rId24"/>
    <p:sldId id="302" r:id="rId25"/>
    <p:sldId id="311" r:id="rId26"/>
    <p:sldId id="303" r:id="rId27"/>
  </p:sldIdLst>
  <p:sldSz cx="9144000" cy="6858000" type="screen4x3"/>
  <p:notesSz cx="7010400" cy="92964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1pPr>
    <a:lvl2pPr marL="4572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2pPr>
    <a:lvl3pPr marL="9144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3pPr>
    <a:lvl4pPr marL="13716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4pPr>
    <a:lvl5pPr marL="18288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5pPr>
    <a:lvl6pPr marL="2286000" algn="l" defTabSz="457200" rtl="0" eaLnBrk="1" latinLnBrk="0" hangingPunct="1">
      <a:defRPr kern="1200">
        <a:solidFill>
          <a:schemeClr val="tx1"/>
        </a:solidFill>
        <a:latin typeface="Arial" charset="0"/>
        <a:ea typeface="ＭＳ Ｐゴシック" charset="0"/>
        <a:cs typeface="ＭＳ Ｐゴシック" charset="0"/>
      </a:defRPr>
    </a:lvl6pPr>
    <a:lvl7pPr marL="2743200" algn="l" defTabSz="457200" rtl="0" eaLnBrk="1" latinLnBrk="0" hangingPunct="1">
      <a:defRPr kern="1200">
        <a:solidFill>
          <a:schemeClr val="tx1"/>
        </a:solidFill>
        <a:latin typeface="Arial" charset="0"/>
        <a:ea typeface="ＭＳ Ｐゴシック" charset="0"/>
        <a:cs typeface="ＭＳ Ｐゴシック" charset="0"/>
      </a:defRPr>
    </a:lvl7pPr>
    <a:lvl8pPr marL="3200400" algn="l" defTabSz="457200" rtl="0" eaLnBrk="1" latinLnBrk="0" hangingPunct="1">
      <a:defRPr kern="1200">
        <a:solidFill>
          <a:schemeClr val="tx1"/>
        </a:solidFill>
        <a:latin typeface="Arial" charset="0"/>
        <a:ea typeface="ＭＳ Ｐゴシック" charset="0"/>
        <a:cs typeface="ＭＳ Ｐゴシック" charset="0"/>
      </a:defRPr>
    </a:lvl8pPr>
    <a:lvl9pPr marL="3657600" algn="l" defTabSz="457200" rtl="0" eaLnBrk="1" latinLnBrk="0" hangingPunct="1">
      <a:defRPr kern="1200">
        <a:solidFill>
          <a:schemeClr val="tx1"/>
        </a:solidFill>
        <a:latin typeface="Arial" charset="0"/>
        <a:ea typeface="ＭＳ Ｐゴシック" charset="0"/>
        <a:cs typeface="ＭＳ Ｐゴシック" charset="0"/>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2" autoAdjust="0"/>
    <p:restoredTop sz="94707" autoAdjust="0"/>
  </p:normalViewPr>
  <p:slideViewPr>
    <p:cSldViewPr snapToObjects="1">
      <p:cViewPr>
        <p:scale>
          <a:sx n="75" d="100"/>
          <a:sy n="75" d="100"/>
        </p:scale>
        <p:origin x="-1296" y="-104"/>
      </p:cViewPr>
      <p:guideLst>
        <p:guide orient="horz" pos="2160"/>
        <p:guide pos="2880"/>
      </p:guideLst>
    </p:cSldViewPr>
  </p:slideViewPr>
  <p:outlineViewPr>
    <p:cViewPr>
      <p:scale>
        <a:sx n="33" d="100"/>
        <a:sy n="33" d="100"/>
      </p:scale>
      <p:origin x="0" y="-6690"/>
    </p:cViewPr>
  </p:outlineViewPr>
  <p:notesTextViewPr>
    <p:cViewPr>
      <p:scale>
        <a:sx n="100" d="100"/>
        <a:sy n="100" d="100"/>
      </p:scale>
      <p:origin x="0" y="0"/>
    </p:cViewPr>
  </p:notesTextViewPr>
  <p:sorterViewPr>
    <p:cViewPr>
      <p:scale>
        <a:sx n="66" d="100"/>
        <a:sy n="66" d="100"/>
      </p:scale>
      <p:origin x="0" y="1040"/>
    </p:cViewPr>
  </p:sorter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notesMaster" Target="notesMasters/notesMaster1.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interSettings" Target="printerSettings/printerSettings1.bin"/><Relationship Id="rId31" Type="http://schemas.openxmlformats.org/officeDocument/2006/relationships/presProps" Target="presProps.xml"/><Relationship Id="rId32" Type="http://schemas.openxmlformats.org/officeDocument/2006/relationships/viewProps" Target="view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heme" Target="theme/theme1.xml"/><Relationship Id="rId3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266"/>
          </a:xfrm>
          <a:prstGeom prst="rect">
            <a:avLst/>
          </a:prstGeom>
        </p:spPr>
        <p:txBody>
          <a:bodyPr vert="horz" lIns="91440" tIns="45720" rIns="91440" bIns="45720" rtlCol="0"/>
          <a:lstStyle>
            <a:lvl1pPr algn="l">
              <a:defRPr sz="1200">
                <a:ea typeface="ＭＳ Ｐゴシック" pitchFamily="34" charset="-128"/>
                <a:cs typeface="+mn-cs"/>
              </a:defRPr>
            </a:lvl1pPr>
          </a:lstStyle>
          <a:p>
            <a:pPr>
              <a:defRPr/>
            </a:pPr>
            <a:endParaRPr lang="en-US"/>
          </a:p>
        </p:txBody>
      </p:sp>
      <p:sp>
        <p:nvSpPr>
          <p:cNvPr id="3" name="Date Placeholder 2"/>
          <p:cNvSpPr>
            <a:spLocks noGrp="1"/>
          </p:cNvSpPr>
          <p:nvPr>
            <p:ph type="dt" sz="quarter" idx="1"/>
          </p:nvPr>
        </p:nvSpPr>
        <p:spPr>
          <a:xfrm>
            <a:off x="3970938" y="0"/>
            <a:ext cx="3037840" cy="464266"/>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310AAFB9-6620-CF47-82F1-3190A1AC716D}" type="datetimeFigureOut">
              <a:rPr lang="en-US"/>
              <a:pPr/>
              <a:t>7/13/16</a:t>
            </a:fld>
            <a:endParaRPr lang="en-US"/>
          </a:p>
        </p:txBody>
      </p:sp>
      <p:sp>
        <p:nvSpPr>
          <p:cNvPr id="4" name="Footer Placeholder 3"/>
          <p:cNvSpPr>
            <a:spLocks noGrp="1"/>
          </p:cNvSpPr>
          <p:nvPr>
            <p:ph type="ftr" sz="quarter" idx="2"/>
          </p:nvPr>
        </p:nvSpPr>
        <p:spPr>
          <a:xfrm>
            <a:off x="0" y="8830551"/>
            <a:ext cx="3037840" cy="464265"/>
          </a:xfrm>
          <a:prstGeom prst="rect">
            <a:avLst/>
          </a:prstGeom>
        </p:spPr>
        <p:txBody>
          <a:bodyPr vert="horz" lIns="91440" tIns="45720" rIns="91440" bIns="45720" rtlCol="0" anchor="b"/>
          <a:lstStyle>
            <a:lvl1pPr algn="l">
              <a:defRPr sz="1200">
                <a:ea typeface="ＭＳ Ｐゴシック" pitchFamily="34" charset="-128"/>
                <a:cs typeface="+mn-cs"/>
              </a:defRPr>
            </a:lvl1pPr>
          </a:lstStyle>
          <a:p>
            <a:pPr>
              <a:defRPr/>
            </a:pPr>
            <a:endParaRPr lang="en-US"/>
          </a:p>
        </p:txBody>
      </p:sp>
      <p:sp>
        <p:nvSpPr>
          <p:cNvPr id="5" name="Slide Number Placeholder 4"/>
          <p:cNvSpPr>
            <a:spLocks noGrp="1"/>
          </p:cNvSpPr>
          <p:nvPr>
            <p:ph type="sldNum" sz="quarter" idx="3"/>
          </p:nvPr>
        </p:nvSpPr>
        <p:spPr>
          <a:xfrm>
            <a:off x="3970938" y="8830551"/>
            <a:ext cx="3037840" cy="464265"/>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59ADD873-F419-3F4D-85E1-3674D309F9B6}" type="slidenum">
              <a:rPr lang="en-US"/>
              <a:pPr/>
              <a:t>‹#›</a:t>
            </a:fld>
            <a:endParaRPr lang="en-US"/>
          </a:p>
        </p:txBody>
      </p:sp>
    </p:spTree>
    <p:extLst>
      <p:ext uri="{BB962C8B-B14F-4D97-AF65-F5344CB8AC3E}">
        <p14:creationId xmlns:p14="http://schemas.microsoft.com/office/powerpoint/2010/main" val="39709272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266"/>
          </a:xfrm>
          <a:prstGeom prst="rect">
            <a:avLst/>
          </a:prstGeom>
        </p:spPr>
        <p:txBody>
          <a:bodyPr vert="horz" lIns="91440" tIns="45720" rIns="91440" bIns="45720" rtlCol="0"/>
          <a:lstStyle>
            <a:lvl1pPr algn="l">
              <a:defRPr sz="1200">
                <a:ea typeface="ＭＳ Ｐゴシック" pitchFamily="-112" charset="-128"/>
                <a:cs typeface="+mn-cs"/>
              </a:defRPr>
            </a:lvl1pPr>
          </a:lstStyle>
          <a:p>
            <a:pPr>
              <a:defRPr/>
            </a:pPr>
            <a:endParaRPr lang="en-US"/>
          </a:p>
        </p:txBody>
      </p:sp>
      <p:sp>
        <p:nvSpPr>
          <p:cNvPr id="3" name="Date Placeholder 2"/>
          <p:cNvSpPr>
            <a:spLocks noGrp="1"/>
          </p:cNvSpPr>
          <p:nvPr>
            <p:ph type="dt" idx="1"/>
          </p:nvPr>
        </p:nvSpPr>
        <p:spPr>
          <a:xfrm>
            <a:off x="3970938" y="0"/>
            <a:ext cx="3037840" cy="464266"/>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F6E4F4D9-D78E-B944-8549-66EAAFA51EC7}" type="datetimeFigureOut">
              <a:rPr lang="en-US"/>
              <a:pPr/>
              <a:t>7/13/16</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701040" y="4416068"/>
            <a:ext cx="5608320" cy="4183142"/>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30551"/>
            <a:ext cx="3037840" cy="464265"/>
          </a:xfrm>
          <a:prstGeom prst="rect">
            <a:avLst/>
          </a:prstGeom>
        </p:spPr>
        <p:txBody>
          <a:bodyPr vert="horz" lIns="91440" tIns="45720" rIns="91440" bIns="45720" rtlCol="0" anchor="b"/>
          <a:lstStyle>
            <a:lvl1pPr algn="l">
              <a:defRPr sz="1200">
                <a:ea typeface="ＭＳ Ｐゴシック" pitchFamily="-112" charset="-128"/>
                <a:cs typeface="+mn-cs"/>
              </a:defRPr>
            </a:lvl1pPr>
          </a:lstStyle>
          <a:p>
            <a:pPr>
              <a:defRPr/>
            </a:pPr>
            <a:endParaRPr lang="en-US"/>
          </a:p>
        </p:txBody>
      </p:sp>
      <p:sp>
        <p:nvSpPr>
          <p:cNvPr id="7" name="Slide Number Placeholder 6"/>
          <p:cNvSpPr>
            <a:spLocks noGrp="1"/>
          </p:cNvSpPr>
          <p:nvPr>
            <p:ph type="sldNum" sz="quarter" idx="5"/>
          </p:nvPr>
        </p:nvSpPr>
        <p:spPr>
          <a:xfrm>
            <a:off x="3970938" y="8830551"/>
            <a:ext cx="3037840" cy="464265"/>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074CC4A4-BE45-524B-8BC5-B6DF9E7AAF5F}" type="slidenum">
              <a:rPr lang="en-US"/>
              <a:pPr/>
              <a:t>‹#›</a:t>
            </a:fld>
            <a:endParaRPr lang="en-US"/>
          </a:p>
        </p:txBody>
      </p:sp>
    </p:spTree>
    <p:extLst>
      <p:ext uri="{BB962C8B-B14F-4D97-AF65-F5344CB8AC3E}">
        <p14:creationId xmlns:p14="http://schemas.microsoft.com/office/powerpoint/2010/main" val="401934211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0"/>
        <a:cs typeface="+mn-cs"/>
      </a:defRPr>
    </a:lvl1pPr>
    <a:lvl2pPr marL="457200"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fld id="{6EB49AE5-6F0E-6C42-928C-C4DEB610BA26}" type="datetime1">
              <a:rPr lang="en-US"/>
              <a:pPr/>
              <a:t>7/13/16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CCF531E0-8C96-9646-BE54-38CEF51FF67B}" type="slidenum">
              <a:rPr lang="en-US"/>
              <a:pPr/>
              <a:t>‹#›</a:t>
            </a:fld>
            <a:endParaRPr lang="en-US"/>
          </a:p>
        </p:txBody>
      </p:sp>
    </p:spTree>
    <p:extLst>
      <p:ext uri="{BB962C8B-B14F-4D97-AF65-F5344CB8AC3E}">
        <p14:creationId xmlns:p14="http://schemas.microsoft.com/office/powerpoint/2010/main" val="2418643191"/>
      </p:ext>
    </p:extLst>
  </p:cSld>
  <p:clrMapOvr>
    <a:masterClrMapping/>
  </p:clrMapOvr>
  <p:transition xmlns:p14="http://schemas.microsoft.com/office/powerpoint/2010/main" spd="slow">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BE2E29C8-0780-2D4E-A3DC-E1A0C1B0C752}" type="datetime1">
              <a:rPr lang="en-US"/>
              <a:pPr/>
              <a:t>7/13/16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AB0D444E-A044-6342-BF28-9D67AA92D00C}" type="slidenum">
              <a:rPr lang="en-US"/>
              <a:pPr/>
              <a:t>‹#›</a:t>
            </a:fld>
            <a:endParaRPr lang="en-US"/>
          </a:p>
        </p:txBody>
      </p:sp>
    </p:spTree>
    <p:extLst>
      <p:ext uri="{BB962C8B-B14F-4D97-AF65-F5344CB8AC3E}">
        <p14:creationId xmlns:p14="http://schemas.microsoft.com/office/powerpoint/2010/main" val="2451714246"/>
      </p:ext>
    </p:extLst>
  </p:cSld>
  <p:clrMapOvr>
    <a:masterClrMapping/>
  </p:clrMapOvr>
  <p:transition xmlns:p14="http://schemas.microsoft.com/office/powerpoint/2010/main" spd="slow">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63247FC9-FD95-FB4E-BA67-5E7BDA148395}" type="datetime1">
              <a:rPr lang="en-US"/>
              <a:pPr/>
              <a:t>7/13/16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7B0DD91C-E577-1144-98C1-99578C963BBB}" type="slidenum">
              <a:rPr lang="en-US"/>
              <a:pPr/>
              <a:t>‹#›</a:t>
            </a:fld>
            <a:endParaRPr lang="en-US"/>
          </a:p>
        </p:txBody>
      </p:sp>
    </p:spTree>
    <p:extLst>
      <p:ext uri="{BB962C8B-B14F-4D97-AF65-F5344CB8AC3E}">
        <p14:creationId xmlns:p14="http://schemas.microsoft.com/office/powerpoint/2010/main" val="1199293367"/>
      </p:ext>
    </p:extLst>
  </p:cSld>
  <p:clrMapOvr>
    <a:masterClrMapping/>
  </p:clrMapOvr>
  <p:transition xmlns:p14="http://schemas.microsoft.com/office/powerpoint/2010/mai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796DB3B8-C93C-1341-A71E-08AC03D95041}" type="datetime1">
              <a:rPr lang="en-US"/>
              <a:pPr/>
              <a:t>7/13/16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BC00B21D-56C8-6946-A371-8E4C706A61DC}" type="slidenum">
              <a:rPr lang="en-US"/>
              <a:pPr/>
              <a:t>‹#›</a:t>
            </a:fld>
            <a:endParaRPr lang="en-US"/>
          </a:p>
        </p:txBody>
      </p:sp>
    </p:spTree>
    <p:extLst>
      <p:ext uri="{BB962C8B-B14F-4D97-AF65-F5344CB8AC3E}">
        <p14:creationId xmlns:p14="http://schemas.microsoft.com/office/powerpoint/2010/main" val="3359147982"/>
      </p:ext>
    </p:extLst>
  </p:cSld>
  <p:clrMapOvr>
    <a:masterClrMapping/>
  </p:clrMapOvr>
  <p:transition xmlns:p14="http://schemas.microsoft.com/office/powerpoint/2010/main" spd="slow">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58246220-6EF9-A346-8F2F-5DB25AB9A6E5}" type="datetime1">
              <a:rPr lang="en-US"/>
              <a:pPr/>
              <a:t>7/13/16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A59EAF84-7F6A-2245-AE01-B1A0501B7847}" type="slidenum">
              <a:rPr lang="en-US"/>
              <a:pPr/>
              <a:t>‹#›</a:t>
            </a:fld>
            <a:endParaRPr lang="en-US"/>
          </a:p>
        </p:txBody>
      </p:sp>
    </p:spTree>
    <p:extLst>
      <p:ext uri="{BB962C8B-B14F-4D97-AF65-F5344CB8AC3E}">
        <p14:creationId xmlns:p14="http://schemas.microsoft.com/office/powerpoint/2010/main" val="842001173"/>
      </p:ext>
    </p:extLst>
  </p:cSld>
  <p:clrMapOvr>
    <a:masterClrMapping/>
  </p:clrMapOvr>
  <p:transition xmlns:p14="http://schemas.microsoft.com/office/powerpoint/2010/main" spd="slow">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fld id="{B765AA75-BA55-7848-8A8C-C998473EE708}" type="datetime1">
              <a:rPr lang="en-US"/>
              <a:pPr/>
              <a:t>7/13/16</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2582B188-7E1C-5A40-A8E0-893C95E48115}" type="slidenum">
              <a:rPr lang="en-US"/>
              <a:pPr/>
              <a:t>‹#›</a:t>
            </a:fld>
            <a:endParaRPr lang="en-US"/>
          </a:p>
        </p:txBody>
      </p:sp>
    </p:spTree>
    <p:extLst>
      <p:ext uri="{BB962C8B-B14F-4D97-AF65-F5344CB8AC3E}">
        <p14:creationId xmlns:p14="http://schemas.microsoft.com/office/powerpoint/2010/main" val="3511750829"/>
      </p:ext>
    </p:extLst>
  </p:cSld>
  <p:clrMapOvr>
    <a:masterClrMapping/>
  </p:clrMapOvr>
  <p:transition xmlns:p14="http://schemas.microsoft.com/office/powerpoint/2010/main" spd="slow">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fld id="{E6841A8F-7E04-AF44-A11D-3595CA43C67B}" type="datetime1">
              <a:rPr lang="en-US"/>
              <a:pPr/>
              <a:t>7/13/16</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fld id="{88E5D446-46AD-414D-BAA5-0E85D331A85F}" type="slidenum">
              <a:rPr lang="en-US"/>
              <a:pPr/>
              <a:t>‹#›</a:t>
            </a:fld>
            <a:endParaRPr lang="en-US"/>
          </a:p>
        </p:txBody>
      </p:sp>
    </p:spTree>
    <p:extLst>
      <p:ext uri="{BB962C8B-B14F-4D97-AF65-F5344CB8AC3E}">
        <p14:creationId xmlns:p14="http://schemas.microsoft.com/office/powerpoint/2010/main" val="3295595835"/>
      </p:ext>
    </p:extLst>
  </p:cSld>
  <p:clrMapOvr>
    <a:masterClrMapping/>
  </p:clrMapOvr>
  <p:transition xmlns:p14="http://schemas.microsoft.com/office/powerpoint/2010/main" spd="slow">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fld id="{73069B3C-5FB9-C144-B359-84C264C6BA2B}" type="datetime1">
              <a:rPr lang="en-US"/>
              <a:pPr/>
              <a:t>7/13/16</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fld id="{8B289E02-EE64-3E4E-A59D-03768E351738}" type="slidenum">
              <a:rPr lang="en-US"/>
              <a:pPr/>
              <a:t>‹#›</a:t>
            </a:fld>
            <a:endParaRPr lang="en-US"/>
          </a:p>
        </p:txBody>
      </p:sp>
    </p:spTree>
    <p:extLst>
      <p:ext uri="{BB962C8B-B14F-4D97-AF65-F5344CB8AC3E}">
        <p14:creationId xmlns:p14="http://schemas.microsoft.com/office/powerpoint/2010/main" val="349059731"/>
      </p:ext>
    </p:extLst>
  </p:cSld>
  <p:clrMapOvr>
    <a:masterClrMapping/>
  </p:clrMapOvr>
  <p:transition xmlns:p14="http://schemas.microsoft.com/office/powerpoint/2010/main" spd="slow">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F06E3603-1241-FC4C-BC92-4CFB9C410F88}" type="datetime1">
              <a:rPr lang="en-US"/>
              <a:pPr/>
              <a:t>7/13/16</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fld id="{5D0AC7C5-3122-F645-B5C4-7382EE0538E5}" type="slidenum">
              <a:rPr lang="en-US"/>
              <a:pPr/>
              <a:t>‹#›</a:t>
            </a:fld>
            <a:endParaRPr lang="en-US"/>
          </a:p>
        </p:txBody>
      </p:sp>
    </p:spTree>
    <p:extLst>
      <p:ext uri="{BB962C8B-B14F-4D97-AF65-F5344CB8AC3E}">
        <p14:creationId xmlns:p14="http://schemas.microsoft.com/office/powerpoint/2010/main" val="2345325762"/>
      </p:ext>
    </p:extLst>
  </p:cSld>
  <p:clrMapOvr>
    <a:masterClrMapping/>
  </p:clrMapOvr>
  <p:transition xmlns:p14="http://schemas.microsoft.com/office/powerpoint/2010/main" spd="slow">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C5F88D15-3380-CF48-A662-2D95F0433255}" type="datetime1">
              <a:rPr lang="en-US"/>
              <a:pPr/>
              <a:t>7/13/16</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D0B0F2F4-F7E9-014B-A551-12D650620E6B}" type="slidenum">
              <a:rPr lang="en-US"/>
              <a:pPr/>
              <a:t>‹#›</a:t>
            </a:fld>
            <a:endParaRPr lang="en-US"/>
          </a:p>
        </p:txBody>
      </p:sp>
    </p:spTree>
    <p:extLst>
      <p:ext uri="{BB962C8B-B14F-4D97-AF65-F5344CB8AC3E}">
        <p14:creationId xmlns:p14="http://schemas.microsoft.com/office/powerpoint/2010/main" val="82746817"/>
      </p:ext>
    </p:extLst>
  </p:cSld>
  <p:clrMapOvr>
    <a:masterClrMapping/>
  </p:clrMapOvr>
  <p:transition xmlns:p14="http://schemas.microsoft.com/office/powerpoint/2010/main" spd="slow">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9A9C15BE-CCCD-3240-B79E-F951EB0CF896}" type="datetime1">
              <a:rPr lang="en-US"/>
              <a:pPr/>
              <a:t>7/13/16</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604F2D3A-A416-6849-8AC8-4D45A6C13B6F}" type="slidenum">
              <a:rPr lang="en-US"/>
              <a:pPr/>
              <a:t>‹#›</a:t>
            </a:fld>
            <a:endParaRPr lang="en-US"/>
          </a:p>
        </p:txBody>
      </p:sp>
    </p:spTree>
    <p:extLst>
      <p:ext uri="{BB962C8B-B14F-4D97-AF65-F5344CB8AC3E}">
        <p14:creationId xmlns:p14="http://schemas.microsoft.com/office/powerpoint/2010/main" val="3398182114"/>
      </p:ext>
    </p:extLst>
  </p:cSld>
  <p:clrMapOvr>
    <a:masterClrMapping/>
  </p:clrMapOvr>
  <p:transition xmlns:p14="http://schemas.microsoft.com/office/powerpoint/2010/main" spd="slow">
    <p:push dir="u"/>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emf"/><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198120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3124200"/>
            <a:ext cx="8229600" cy="30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charset="0"/>
              </a:defRPr>
            </a:lvl1pPr>
          </a:lstStyle>
          <a:p>
            <a:fld id="{DC94BFB7-8F53-094D-85EA-3392C386808D}" type="datetime1">
              <a:rPr lang="en-US"/>
              <a:pPr/>
              <a:t>7/13/16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Calibri" pitchFamily="-112" charset="0"/>
                <a:ea typeface="ＭＳ Ｐゴシック" pitchFamily="-112" charset="-128"/>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charset="0"/>
              </a:defRPr>
            </a:lvl1pPr>
          </a:lstStyle>
          <a:p>
            <a:fld id="{69C4D9C9-37F2-4D4C-83D7-15240AA14A5C}" type="slidenum">
              <a:rPr lang="en-US"/>
              <a:pPr/>
              <a:t>‹#›</a:t>
            </a:fld>
            <a:endParaRPr lang="en-US"/>
          </a:p>
        </p:txBody>
      </p:sp>
      <p:sp>
        <p:nvSpPr>
          <p:cNvPr id="1031" name="Rectangle 7"/>
          <p:cNvSpPr>
            <a:spLocks noChangeArrowheads="1"/>
          </p:cNvSpPr>
          <p:nvPr userDrawn="1"/>
        </p:nvSpPr>
        <p:spPr bwMode="auto">
          <a:xfrm>
            <a:off x="0" y="0"/>
            <a:ext cx="9144000" cy="1371600"/>
          </a:xfrm>
          <a:prstGeom prst="rect">
            <a:avLst/>
          </a:prstGeom>
          <a:solidFill>
            <a:srgbClr val="800000"/>
          </a:solidFill>
          <a:ln w="9525">
            <a:solidFill>
              <a:srgbClr val="4A7EBB"/>
            </a:solidFill>
            <a:miter lim="800000"/>
            <a:headEnd/>
            <a:tailEnd/>
          </a:ln>
          <a:effectLst>
            <a:outerShdw dist="23000" dir="5400000" rotWithShape="0">
              <a:srgbClr val="808080">
                <a:alpha val="34998"/>
              </a:srgbClr>
            </a:outerShdw>
          </a:effectLst>
        </p:spPr>
        <p:txBody>
          <a:bodyPr anchor="ctr"/>
          <a:lstStyle/>
          <a:p>
            <a:pPr algn="ctr">
              <a:defRPr/>
            </a:pPr>
            <a:endParaRPr lang="en-US">
              <a:solidFill>
                <a:srgbClr val="FFFFFF"/>
              </a:solidFill>
              <a:latin typeface="Calibri" pitchFamily="-112" charset="0"/>
              <a:ea typeface="ＭＳ Ｐゴシック" pitchFamily="34" charset="-128"/>
              <a:cs typeface="+mn-cs"/>
            </a:endParaRPr>
          </a:p>
        </p:txBody>
      </p:sp>
      <p:pic>
        <p:nvPicPr>
          <p:cNvPr id="1032" name="Picture 9" descr="SIGNATURE.pdf"/>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381000" y="152400"/>
            <a:ext cx="4064000"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xmlns:p14="http://schemas.microsoft.com/office/powerpoint/2010/main" spd="slow">
    <p:push dir="u"/>
  </p:transition>
  <p:timing>
    <p:tnLst>
      <p:par>
        <p:cTn xmlns:p14="http://schemas.microsoft.com/office/powerpoint/2010/main" id="1" dur="indefinite" restart="never" nodeType="tmRoot"/>
      </p:par>
    </p:tnLst>
  </p:timing>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112" charset="-128"/>
          <a:cs typeface="ＭＳ Ｐゴシック" charset="0"/>
        </a:defRPr>
      </a:lvl1pPr>
      <a:lvl2pPr algn="ctr" defTabSz="457200" rtl="0" eaLnBrk="0" fontAlgn="base" hangingPunct="0">
        <a:spcBef>
          <a:spcPct val="0"/>
        </a:spcBef>
        <a:spcAft>
          <a:spcPct val="0"/>
        </a:spcAft>
        <a:defRPr sz="4400">
          <a:solidFill>
            <a:schemeClr val="tx1"/>
          </a:solidFill>
          <a:latin typeface="Calibri" pitchFamily="-112" charset="0"/>
          <a:ea typeface="ＭＳ Ｐゴシック" pitchFamily="-112" charset="-128"/>
          <a:cs typeface="ＭＳ Ｐゴシック" charset="0"/>
        </a:defRPr>
      </a:lvl2pPr>
      <a:lvl3pPr algn="ctr" defTabSz="457200" rtl="0" eaLnBrk="0" fontAlgn="base" hangingPunct="0">
        <a:spcBef>
          <a:spcPct val="0"/>
        </a:spcBef>
        <a:spcAft>
          <a:spcPct val="0"/>
        </a:spcAft>
        <a:defRPr sz="4400">
          <a:solidFill>
            <a:schemeClr val="tx1"/>
          </a:solidFill>
          <a:latin typeface="Calibri" pitchFamily="-112" charset="0"/>
          <a:ea typeface="ＭＳ Ｐゴシック" pitchFamily="-112" charset="-128"/>
          <a:cs typeface="ＭＳ Ｐゴシック" charset="0"/>
        </a:defRPr>
      </a:lvl3pPr>
      <a:lvl4pPr algn="ctr" defTabSz="457200" rtl="0" eaLnBrk="0" fontAlgn="base" hangingPunct="0">
        <a:spcBef>
          <a:spcPct val="0"/>
        </a:spcBef>
        <a:spcAft>
          <a:spcPct val="0"/>
        </a:spcAft>
        <a:defRPr sz="4400">
          <a:solidFill>
            <a:schemeClr val="tx1"/>
          </a:solidFill>
          <a:latin typeface="Calibri" pitchFamily="-112" charset="0"/>
          <a:ea typeface="ＭＳ Ｐゴシック" pitchFamily="-112" charset="-128"/>
          <a:cs typeface="ＭＳ Ｐゴシック" charset="0"/>
        </a:defRPr>
      </a:lvl4pPr>
      <a:lvl5pPr algn="ctr" defTabSz="457200" rtl="0" eaLnBrk="0" fontAlgn="base" hangingPunct="0">
        <a:spcBef>
          <a:spcPct val="0"/>
        </a:spcBef>
        <a:spcAft>
          <a:spcPct val="0"/>
        </a:spcAft>
        <a:defRPr sz="4400">
          <a:solidFill>
            <a:schemeClr val="tx1"/>
          </a:solidFill>
          <a:latin typeface="Calibri" pitchFamily="-112" charset="0"/>
          <a:ea typeface="ＭＳ Ｐゴシック" pitchFamily="-112" charset="-128"/>
          <a:cs typeface="ＭＳ Ｐゴシック" charset="0"/>
        </a:defRPr>
      </a:lvl5pPr>
      <a:lvl6pPr marL="457200" algn="ctr" defTabSz="457200" rtl="0" fontAlgn="base">
        <a:spcBef>
          <a:spcPct val="0"/>
        </a:spcBef>
        <a:spcAft>
          <a:spcPct val="0"/>
        </a:spcAft>
        <a:defRPr sz="4400">
          <a:solidFill>
            <a:schemeClr val="tx1"/>
          </a:solidFill>
          <a:latin typeface="Calibri" pitchFamily="-112" charset="0"/>
          <a:ea typeface="ＭＳ Ｐゴシック" pitchFamily="-112" charset="-128"/>
        </a:defRPr>
      </a:lvl6pPr>
      <a:lvl7pPr marL="914400" algn="ctr" defTabSz="457200" rtl="0" fontAlgn="base">
        <a:spcBef>
          <a:spcPct val="0"/>
        </a:spcBef>
        <a:spcAft>
          <a:spcPct val="0"/>
        </a:spcAft>
        <a:defRPr sz="4400">
          <a:solidFill>
            <a:schemeClr val="tx1"/>
          </a:solidFill>
          <a:latin typeface="Calibri" pitchFamily="-112" charset="0"/>
          <a:ea typeface="ＭＳ Ｐゴシック" pitchFamily="-112" charset="-128"/>
        </a:defRPr>
      </a:lvl7pPr>
      <a:lvl8pPr marL="1371600" algn="ctr" defTabSz="457200" rtl="0" fontAlgn="base">
        <a:spcBef>
          <a:spcPct val="0"/>
        </a:spcBef>
        <a:spcAft>
          <a:spcPct val="0"/>
        </a:spcAft>
        <a:defRPr sz="4400">
          <a:solidFill>
            <a:schemeClr val="tx1"/>
          </a:solidFill>
          <a:latin typeface="Calibri" pitchFamily="-112" charset="0"/>
          <a:ea typeface="ＭＳ Ｐゴシック" pitchFamily="-112" charset="-128"/>
        </a:defRPr>
      </a:lvl8pPr>
      <a:lvl9pPr marL="1828800" algn="ctr" defTabSz="457200" rtl="0" fontAlgn="base">
        <a:spcBef>
          <a:spcPct val="0"/>
        </a:spcBef>
        <a:spcAft>
          <a:spcPct val="0"/>
        </a:spcAft>
        <a:defRPr sz="4400">
          <a:solidFill>
            <a:schemeClr val="tx1"/>
          </a:solidFill>
          <a:latin typeface="Calibri" pitchFamily="-112" charset="0"/>
          <a:ea typeface="ＭＳ Ｐゴシック" pitchFamily="-112" charset="-128"/>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pitchFamily="-112" charset="-128"/>
          <a:cs typeface="ＭＳ Ｐゴシック" charset="0"/>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pitchFamily="-112" charset="-128"/>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pitchFamily="-112" charset="-128"/>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112" charset="-128"/>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112"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due.iupui.edu/Undergraduate-Curricula/General-Education/Principles-of-Undergraduate-Learning"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447800"/>
            <a:ext cx="8077200" cy="2895600"/>
          </a:xfrm>
        </p:spPr>
        <p:txBody>
          <a:bodyPr/>
          <a:lstStyle/>
          <a:p>
            <a:r>
              <a:rPr lang="en-US" b="1" dirty="0" smtClean="0"/>
              <a:t>Assessing Student Learning in Undergraduate Research Using the Principles of Undergraduate Learning</a:t>
            </a:r>
            <a:endParaRPr lang="en-US" b="1" dirty="0"/>
          </a:p>
        </p:txBody>
      </p:sp>
      <p:sp>
        <p:nvSpPr>
          <p:cNvPr id="3" name="TextBox 2"/>
          <p:cNvSpPr txBox="1"/>
          <p:nvPr/>
        </p:nvSpPr>
        <p:spPr>
          <a:xfrm>
            <a:off x="1461891" y="4766608"/>
            <a:ext cx="6219997" cy="1938992"/>
          </a:xfrm>
          <a:prstGeom prst="rect">
            <a:avLst/>
          </a:prstGeom>
          <a:noFill/>
        </p:spPr>
        <p:txBody>
          <a:bodyPr wrap="none" rtlCol="0">
            <a:spAutoFit/>
          </a:bodyPr>
          <a:lstStyle/>
          <a:p>
            <a:pPr algn="ctr"/>
            <a:r>
              <a:rPr lang="en-US" sz="2800" dirty="0" smtClean="0">
                <a:latin typeface="+mn-lt"/>
              </a:rPr>
              <a:t>Dominique M Galli, MS, PhD</a:t>
            </a:r>
          </a:p>
          <a:p>
            <a:pPr algn="ctr"/>
            <a:r>
              <a:rPr lang="en-US" sz="2800" dirty="0" smtClean="0">
                <a:latin typeface="+mn-lt"/>
              </a:rPr>
              <a:t>IUPUI – Center for Research and </a:t>
            </a:r>
            <a:r>
              <a:rPr lang="en-US" sz="2800" dirty="0" smtClean="0">
                <a:latin typeface="+mn-lt"/>
              </a:rPr>
              <a:t>Learning</a:t>
            </a:r>
          </a:p>
          <a:p>
            <a:pPr algn="ctr"/>
            <a:endParaRPr lang="en-US" sz="1200" dirty="0">
              <a:latin typeface="+mn-lt"/>
            </a:endParaRPr>
          </a:p>
          <a:p>
            <a:pPr algn="ctr"/>
            <a:r>
              <a:rPr lang="en-US" sz="2400" i="1" dirty="0" smtClean="0">
                <a:latin typeface="+mn-lt"/>
              </a:rPr>
              <a:t>CUR Biennial Conference 2016 – Tampa, FL </a:t>
            </a:r>
            <a:endParaRPr lang="en-US" sz="2400" i="1" dirty="0" smtClean="0">
              <a:latin typeface="+mn-lt"/>
            </a:endParaRPr>
          </a:p>
          <a:p>
            <a:pPr algn="ctr"/>
            <a:endParaRPr lang="en-US" sz="2800" dirty="0">
              <a:latin typeface="+mn-lt"/>
            </a:endParaRPr>
          </a:p>
        </p:txBody>
      </p:sp>
    </p:spTree>
    <p:extLst>
      <p:ext uri="{BB962C8B-B14F-4D97-AF65-F5344CB8AC3E}">
        <p14:creationId xmlns:p14="http://schemas.microsoft.com/office/powerpoint/2010/main" val="929428266"/>
      </p:ext>
    </p:extLst>
  </p:cSld>
  <p:clrMapOvr>
    <a:masterClrMapping/>
  </p:clrMapOvr>
  <p:transition xmlns:p14="http://schemas.microsoft.com/office/powerpoint/2010/main" spd="slow">
    <p:push dir="u"/>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8229600" cy="1143000"/>
          </a:xfrm>
        </p:spPr>
        <p:txBody>
          <a:bodyPr/>
          <a:lstStyle/>
          <a:p>
            <a:r>
              <a:rPr lang="en-US" dirty="0" smtClean="0"/>
              <a:t>Survey Demographics</a:t>
            </a:r>
            <a:endParaRPr lang="en-US" dirty="0"/>
          </a:p>
        </p:txBody>
      </p:sp>
      <p:sp>
        <p:nvSpPr>
          <p:cNvPr id="4" name="Content Placeholder 2"/>
          <p:cNvSpPr txBox="1">
            <a:spLocks/>
          </p:cNvSpPr>
          <p:nvPr/>
        </p:nvSpPr>
        <p:spPr bwMode="auto">
          <a:xfrm>
            <a:off x="304800" y="2819400"/>
            <a:ext cx="8557590" cy="373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pitchFamily="-112" charset="-128"/>
                <a:cs typeface="ＭＳ Ｐゴシック" charset="0"/>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pitchFamily="-112" charset="-128"/>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pitchFamily="-112" charset="-128"/>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112" charset="-128"/>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112"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800" dirty="0" smtClean="0"/>
              <a:t># of participants: 64</a:t>
            </a:r>
          </a:p>
          <a:p>
            <a:r>
              <a:rPr lang="en-US" sz="2800" dirty="0" smtClean="0"/>
              <a:t>Gender: 32 male, 32 female</a:t>
            </a:r>
          </a:p>
          <a:p>
            <a:r>
              <a:rPr lang="en-US" sz="2800" dirty="0" smtClean="0"/>
              <a:t>Student classification: freshmen (2), sophomore (17), junior (19), senior (26)</a:t>
            </a:r>
          </a:p>
          <a:p>
            <a:r>
              <a:rPr lang="en-US" sz="2800" dirty="0" smtClean="0"/>
              <a:t>Discipline: science (32), engineering (21), liberal arts (3), public health (3), physical </a:t>
            </a:r>
            <a:r>
              <a:rPr lang="en-US" sz="2800" dirty="0" err="1" smtClean="0"/>
              <a:t>ed</a:t>
            </a:r>
            <a:r>
              <a:rPr lang="en-US" sz="2800" dirty="0" smtClean="0"/>
              <a:t> (3), social work (2)</a:t>
            </a:r>
          </a:p>
          <a:p>
            <a:r>
              <a:rPr lang="en-US" sz="2800" dirty="0" smtClean="0"/>
              <a:t>First research experience: 58%</a:t>
            </a:r>
            <a:endParaRPr lang="en-US" sz="2800" dirty="0"/>
          </a:p>
        </p:txBody>
      </p:sp>
    </p:spTree>
    <p:extLst>
      <p:ext uri="{BB962C8B-B14F-4D97-AF65-F5344CB8AC3E}">
        <p14:creationId xmlns:p14="http://schemas.microsoft.com/office/powerpoint/2010/main" val="1939902875"/>
      </p:ext>
    </p:extLst>
  </p:cSld>
  <p:clrMapOvr>
    <a:masterClrMapping/>
  </p:clrMapOvr>
  <p:transition xmlns:p14="http://schemas.microsoft.com/office/powerpoint/2010/main" spd="slow">
    <p:push dir="u"/>
  </p:transitio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371600"/>
            <a:ext cx="8229600" cy="609600"/>
          </a:xfrm>
        </p:spPr>
        <p:txBody>
          <a:bodyPr/>
          <a:lstStyle/>
          <a:p>
            <a:pPr algn="l"/>
            <a:r>
              <a:rPr lang="en-US" sz="2400" i="1" dirty="0" smtClean="0"/>
              <a:t>Quantitative Assessment cont.</a:t>
            </a:r>
            <a:endParaRPr lang="en-US" sz="2400" i="1" dirty="0"/>
          </a:p>
        </p:txBody>
      </p:sp>
      <p:sp>
        <p:nvSpPr>
          <p:cNvPr id="3" name="Content Placeholder 2"/>
          <p:cNvSpPr>
            <a:spLocks noGrp="1"/>
          </p:cNvSpPr>
          <p:nvPr>
            <p:ph idx="1"/>
          </p:nvPr>
        </p:nvSpPr>
        <p:spPr>
          <a:xfrm>
            <a:off x="304800" y="2133600"/>
            <a:ext cx="8686800" cy="4191000"/>
          </a:xfrm>
        </p:spPr>
        <p:txBody>
          <a:bodyPr/>
          <a:lstStyle/>
          <a:p>
            <a:pPr marL="0" indent="0">
              <a:buNone/>
            </a:pPr>
            <a:r>
              <a:rPr lang="en-US" sz="2800" dirty="0" smtClean="0"/>
              <a:t>Q: </a:t>
            </a:r>
            <a:r>
              <a:rPr lang="en-US" sz="2800" i="1" dirty="0" smtClean="0"/>
              <a:t>I learned much more through my research experiences than in traditional courses.</a:t>
            </a:r>
          </a:p>
          <a:p>
            <a:pPr marL="0" indent="0">
              <a:buNone/>
            </a:pPr>
            <a:endParaRPr lang="en-US" sz="1800" dirty="0" smtClean="0"/>
          </a:p>
          <a:p>
            <a:pPr marL="0" indent="0">
              <a:buNone/>
            </a:pPr>
            <a:r>
              <a:rPr lang="en-US" sz="2800" dirty="0" smtClean="0"/>
              <a:t>81% Agreed or Strongly Agreed</a:t>
            </a:r>
          </a:p>
          <a:p>
            <a:pPr marL="0" indent="0">
              <a:buNone/>
            </a:pPr>
            <a:endParaRPr lang="en-US" sz="1800" dirty="0"/>
          </a:p>
          <a:p>
            <a:pPr marL="0" indent="0">
              <a:buNone/>
            </a:pPr>
            <a:r>
              <a:rPr lang="en-US" sz="2800" dirty="0" smtClean="0"/>
              <a:t>Learning was in the areas of methodologies, literature review, data collection and analysis, and understanding of research ethics</a:t>
            </a:r>
          </a:p>
          <a:p>
            <a:pPr marL="0" indent="0">
              <a:buNone/>
            </a:pPr>
            <a:endParaRPr lang="en-US" dirty="0"/>
          </a:p>
        </p:txBody>
      </p:sp>
    </p:spTree>
    <p:extLst>
      <p:ext uri="{BB962C8B-B14F-4D97-AF65-F5344CB8AC3E}">
        <p14:creationId xmlns:p14="http://schemas.microsoft.com/office/powerpoint/2010/main" val="2152518998"/>
      </p:ext>
    </p:extLst>
  </p:cSld>
  <p:clrMapOvr>
    <a:masterClrMapping/>
  </p:clrMapOvr>
  <p:transition xmlns:p14="http://schemas.microsoft.com/office/powerpoint/2010/main" spd="slow">
    <p:push dir="u"/>
  </p:transitio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14193" y="1828800"/>
            <a:ext cx="2570084" cy="646331"/>
          </a:xfrm>
          <a:prstGeom prst="rect">
            <a:avLst/>
          </a:prstGeom>
          <a:noFill/>
        </p:spPr>
        <p:txBody>
          <a:bodyPr wrap="none" rtlCol="0">
            <a:spAutoFit/>
          </a:bodyPr>
          <a:lstStyle/>
          <a:p>
            <a:pPr algn="ctr"/>
            <a:r>
              <a:rPr lang="en-US" b="1" dirty="0" smtClean="0"/>
              <a:t>PULs</a:t>
            </a:r>
          </a:p>
          <a:p>
            <a:pPr algn="ctr"/>
            <a:r>
              <a:rPr lang="en-US" b="1" dirty="0" smtClean="0"/>
              <a:t>Identified by students</a:t>
            </a:r>
            <a:endParaRPr lang="en-US" b="1" dirty="0"/>
          </a:p>
        </p:txBody>
      </p:sp>
      <p:grpSp>
        <p:nvGrpSpPr>
          <p:cNvPr id="13" name="Group 12"/>
          <p:cNvGrpSpPr/>
          <p:nvPr/>
        </p:nvGrpSpPr>
        <p:grpSpPr>
          <a:xfrm>
            <a:off x="0" y="1828800"/>
            <a:ext cx="9144001" cy="5105400"/>
            <a:chOff x="0" y="1828800"/>
            <a:chExt cx="9144001" cy="5105400"/>
          </a:xfrm>
        </p:grpSpPr>
        <p:grpSp>
          <p:nvGrpSpPr>
            <p:cNvPr id="11" name="Group 10"/>
            <p:cNvGrpSpPr/>
            <p:nvPr/>
          </p:nvGrpSpPr>
          <p:grpSpPr>
            <a:xfrm>
              <a:off x="2895600" y="1828800"/>
              <a:ext cx="5961557" cy="4100794"/>
              <a:chOff x="2319830" y="2525931"/>
              <a:chExt cx="5961557" cy="4100794"/>
            </a:xfrm>
          </p:grpSpPr>
          <p:pic>
            <p:nvPicPr>
              <p:cNvPr id="4" name="Object 2"/>
              <p:cNvPicPr>
                <a:picLocks noChangeAspect="1"/>
              </p:cNvPicPr>
              <p:nvPr/>
            </p:nvPicPr>
            <p:blipFill rotWithShape="1">
              <a:blip r:embed="rId2" cstate="print"/>
              <a:srcRect l="26681" t="5681" r="25757" b="20439"/>
              <a:stretch/>
            </p:blipFill>
            <p:spPr>
              <a:xfrm>
                <a:off x="3200400" y="2525931"/>
                <a:ext cx="4292601" cy="4100794"/>
              </a:xfrm>
              <a:prstGeom prst="rect">
                <a:avLst/>
              </a:prstGeom>
            </p:spPr>
          </p:pic>
          <p:sp>
            <p:nvSpPr>
              <p:cNvPr id="2" name="TextBox 1"/>
              <p:cNvSpPr txBox="1"/>
              <p:nvPr/>
            </p:nvSpPr>
            <p:spPr>
              <a:xfrm>
                <a:off x="7391400" y="3352800"/>
                <a:ext cx="889987" cy="338554"/>
              </a:xfrm>
              <a:prstGeom prst="rect">
                <a:avLst/>
              </a:prstGeom>
              <a:noFill/>
            </p:spPr>
            <p:txBody>
              <a:bodyPr wrap="none" rtlCol="0">
                <a:spAutoFit/>
              </a:bodyPr>
              <a:lstStyle/>
              <a:p>
                <a:r>
                  <a:rPr lang="en-US" sz="1600" dirty="0" smtClean="0"/>
                  <a:t>80.95%</a:t>
                </a:r>
                <a:endParaRPr lang="en-US" sz="1600" dirty="0"/>
              </a:p>
            </p:txBody>
          </p:sp>
          <p:sp>
            <p:nvSpPr>
              <p:cNvPr id="7" name="TextBox 6"/>
              <p:cNvSpPr txBox="1"/>
              <p:nvPr/>
            </p:nvSpPr>
            <p:spPr>
              <a:xfrm>
                <a:off x="7391400" y="5452646"/>
                <a:ext cx="880570" cy="338554"/>
              </a:xfrm>
              <a:prstGeom prst="rect">
                <a:avLst/>
              </a:prstGeom>
              <a:noFill/>
            </p:spPr>
            <p:txBody>
              <a:bodyPr wrap="none" rtlCol="0">
                <a:spAutoFit/>
              </a:bodyPr>
              <a:lstStyle/>
              <a:p>
                <a:r>
                  <a:rPr lang="en-US" sz="1600" dirty="0" smtClean="0"/>
                  <a:t>79.37%</a:t>
                </a:r>
                <a:endParaRPr lang="en-US" sz="1600" dirty="0"/>
              </a:p>
            </p:txBody>
          </p:sp>
          <p:sp>
            <p:nvSpPr>
              <p:cNvPr id="3" name="TextBox 2"/>
              <p:cNvSpPr txBox="1"/>
              <p:nvPr/>
            </p:nvSpPr>
            <p:spPr>
              <a:xfrm>
                <a:off x="2396030" y="5300246"/>
                <a:ext cx="880570" cy="338554"/>
              </a:xfrm>
              <a:prstGeom prst="rect">
                <a:avLst/>
              </a:prstGeom>
              <a:noFill/>
            </p:spPr>
            <p:txBody>
              <a:bodyPr wrap="none" rtlCol="0">
                <a:spAutoFit/>
              </a:bodyPr>
              <a:lstStyle/>
              <a:p>
                <a:r>
                  <a:rPr lang="en-US" sz="1600" dirty="0" smtClean="0"/>
                  <a:t>57.14%</a:t>
                </a:r>
                <a:endParaRPr lang="en-US" sz="1600" dirty="0"/>
              </a:p>
            </p:txBody>
          </p:sp>
          <p:sp>
            <p:nvSpPr>
              <p:cNvPr id="8" name="TextBox 7"/>
              <p:cNvSpPr txBox="1"/>
              <p:nvPr/>
            </p:nvSpPr>
            <p:spPr>
              <a:xfrm>
                <a:off x="2362200" y="3852446"/>
                <a:ext cx="880570" cy="338554"/>
              </a:xfrm>
              <a:prstGeom prst="rect">
                <a:avLst/>
              </a:prstGeom>
              <a:noFill/>
            </p:spPr>
            <p:txBody>
              <a:bodyPr wrap="none" rtlCol="0">
                <a:spAutoFit/>
              </a:bodyPr>
              <a:lstStyle/>
              <a:p>
                <a:r>
                  <a:rPr lang="en-US" sz="1600" dirty="0" smtClean="0"/>
                  <a:t>46.03%</a:t>
                </a:r>
                <a:endParaRPr lang="en-US" sz="1600" dirty="0"/>
              </a:p>
            </p:txBody>
          </p:sp>
          <p:sp>
            <p:nvSpPr>
              <p:cNvPr id="9" name="TextBox 8"/>
              <p:cNvSpPr txBox="1"/>
              <p:nvPr/>
            </p:nvSpPr>
            <p:spPr>
              <a:xfrm>
                <a:off x="2328370" y="3090446"/>
                <a:ext cx="880570" cy="338554"/>
              </a:xfrm>
              <a:prstGeom prst="rect">
                <a:avLst/>
              </a:prstGeom>
              <a:noFill/>
            </p:spPr>
            <p:txBody>
              <a:bodyPr wrap="none" rtlCol="0">
                <a:spAutoFit/>
              </a:bodyPr>
              <a:lstStyle/>
              <a:p>
                <a:r>
                  <a:rPr lang="en-US" sz="1600" dirty="0" smtClean="0"/>
                  <a:t>22.22%</a:t>
                </a:r>
                <a:endParaRPr lang="en-US" sz="1600" dirty="0"/>
              </a:p>
            </p:txBody>
          </p:sp>
          <p:sp>
            <p:nvSpPr>
              <p:cNvPr id="10" name="TextBox 9"/>
              <p:cNvSpPr txBox="1"/>
              <p:nvPr/>
            </p:nvSpPr>
            <p:spPr>
              <a:xfrm>
                <a:off x="2319830" y="2861846"/>
                <a:ext cx="880570" cy="338554"/>
              </a:xfrm>
              <a:prstGeom prst="rect">
                <a:avLst/>
              </a:prstGeom>
              <a:noFill/>
            </p:spPr>
            <p:txBody>
              <a:bodyPr wrap="none" rtlCol="0">
                <a:spAutoFit/>
              </a:bodyPr>
              <a:lstStyle/>
              <a:p>
                <a:r>
                  <a:rPr lang="en-US" sz="1600" dirty="0" smtClean="0"/>
                  <a:t>14.29%</a:t>
                </a:r>
                <a:endParaRPr lang="en-US" sz="1600" dirty="0"/>
              </a:p>
            </p:txBody>
          </p:sp>
        </p:grpSp>
        <p:pic>
          <p:nvPicPr>
            <p:cNvPr id="12" name="Object 2"/>
            <p:cNvPicPr>
              <a:picLocks noChangeAspect="1"/>
            </p:cNvPicPr>
            <p:nvPr/>
          </p:nvPicPr>
          <p:blipFill rotWithShape="1">
            <a:blip r:embed="rId2" cstate="print"/>
            <a:srcRect l="11688" t="83527" r="13281" b="-1"/>
            <a:stretch/>
          </p:blipFill>
          <p:spPr>
            <a:xfrm>
              <a:off x="0" y="5678913"/>
              <a:ext cx="9144001" cy="1255287"/>
            </a:xfrm>
            <a:prstGeom prst="rect">
              <a:avLst/>
            </a:prstGeom>
          </p:spPr>
        </p:pic>
      </p:grpSp>
    </p:spTree>
    <p:extLst>
      <p:ext uri="{BB962C8B-B14F-4D97-AF65-F5344CB8AC3E}">
        <p14:creationId xmlns:p14="http://schemas.microsoft.com/office/powerpoint/2010/main" val="1053520973"/>
      </p:ext>
    </p:extLst>
  </p:cSld>
  <p:clrMapOvr>
    <a:masterClrMapping/>
  </p:clrMapOvr>
  <p:transition xmlns:p14="http://schemas.microsoft.com/office/powerpoint/2010/main" spd="slow">
    <p:push dir="u"/>
  </p:transitio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362200"/>
            <a:ext cx="8229600" cy="4191000"/>
          </a:xfrm>
        </p:spPr>
        <p:txBody>
          <a:bodyPr/>
          <a:lstStyle/>
          <a:p>
            <a:r>
              <a:rPr lang="en-US" dirty="0" smtClean="0"/>
              <a:t>Ranking of PULs was similar when filtered for gender, student classification,</a:t>
            </a:r>
            <a:r>
              <a:rPr lang="en-US" dirty="0"/>
              <a:t> </a:t>
            </a:r>
            <a:r>
              <a:rPr lang="en-US" dirty="0" smtClean="0"/>
              <a:t>and prior research experience.</a:t>
            </a:r>
          </a:p>
          <a:p>
            <a:r>
              <a:rPr lang="en-US" dirty="0" smtClean="0"/>
              <a:t>Ranking differed by discipline with liberal arts and social work students placing PUL# 5 (culture and society) in third place.</a:t>
            </a:r>
          </a:p>
          <a:p>
            <a:endParaRPr lang="en-US" dirty="0"/>
          </a:p>
        </p:txBody>
      </p:sp>
      <p:sp>
        <p:nvSpPr>
          <p:cNvPr id="4" name="Title 1"/>
          <p:cNvSpPr>
            <a:spLocks noGrp="1"/>
          </p:cNvSpPr>
          <p:nvPr>
            <p:ph type="title"/>
          </p:nvPr>
        </p:nvSpPr>
        <p:spPr>
          <a:xfrm>
            <a:off x="304800" y="1371600"/>
            <a:ext cx="8229600" cy="609600"/>
          </a:xfrm>
        </p:spPr>
        <p:txBody>
          <a:bodyPr/>
          <a:lstStyle/>
          <a:p>
            <a:pPr algn="l"/>
            <a:r>
              <a:rPr lang="en-US" sz="2400" i="1" dirty="0" smtClean="0"/>
              <a:t>Quantitative Assessment cont.</a:t>
            </a:r>
            <a:endParaRPr lang="en-US" sz="2400" i="1" dirty="0"/>
          </a:p>
        </p:txBody>
      </p:sp>
    </p:spTree>
    <p:extLst>
      <p:ext uri="{BB962C8B-B14F-4D97-AF65-F5344CB8AC3E}">
        <p14:creationId xmlns:p14="http://schemas.microsoft.com/office/powerpoint/2010/main" val="1993696921"/>
      </p:ext>
    </p:extLst>
  </p:cSld>
  <p:clrMapOvr>
    <a:masterClrMapping/>
  </p:clrMapOvr>
  <p:transition xmlns:p14="http://schemas.microsoft.com/office/powerpoint/2010/main" spd="slow">
    <p:push dir="u"/>
  </p:transitio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8229600" cy="1143000"/>
          </a:xfrm>
        </p:spPr>
        <p:txBody>
          <a:bodyPr/>
          <a:lstStyle/>
          <a:p>
            <a:r>
              <a:rPr lang="en-US" b="1" dirty="0" smtClean="0"/>
              <a:t>Support of quantitative data with qualitative data</a:t>
            </a:r>
            <a:endParaRPr lang="en-US" b="1" dirty="0"/>
          </a:p>
        </p:txBody>
      </p:sp>
      <p:sp>
        <p:nvSpPr>
          <p:cNvPr id="3" name="Content Placeholder 2"/>
          <p:cNvSpPr>
            <a:spLocks noGrp="1"/>
          </p:cNvSpPr>
          <p:nvPr>
            <p:ph idx="1"/>
          </p:nvPr>
        </p:nvSpPr>
        <p:spPr>
          <a:xfrm>
            <a:off x="457200" y="2971800"/>
            <a:ext cx="8229600" cy="3733800"/>
          </a:xfrm>
        </p:spPr>
        <p:txBody>
          <a:bodyPr/>
          <a:lstStyle/>
          <a:p>
            <a:pPr marL="0" indent="0" algn="ctr">
              <a:buNone/>
            </a:pPr>
            <a:r>
              <a:rPr lang="en-US" u="sng" dirty="0" smtClean="0"/>
              <a:t>PUL: Communication and quantitative skills</a:t>
            </a:r>
          </a:p>
          <a:p>
            <a:pPr marL="0" indent="0">
              <a:buNone/>
            </a:pPr>
            <a:endParaRPr lang="en-US" sz="1000" dirty="0"/>
          </a:p>
          <a:p>
            <a:pPr marL="0" indent="0">
              <a:buNone/>
            </a:pPr>
            <a:r>
              <a:rPr lang="en-US" sz="2800" i="1" dirty="0" smtClean="0"/>
              <a:t>Summary of student comments:</a:t>
            </a:r>
          </a:p>
          <a:p>
            <a:r>
              <a:rPr lang="en-US" sz="2800" dirty="0" smtClean="0"/>
              <a:t>Improvement of writing skills: writing reports, designing poster </a:t>
            </a:r>
          </a:p>
          <a:p>
            <a:r>
              <a:rPr lang="en-US" sz="2800" dirty="0" smtClean="0"/>
              <a:t>Improvement of oral skills: presenting poster, ability to convey research to peers and supervisors </a:t>
            </a:r>
            <a:endParaRPr lang="en-US" sz="2800" dirty="0"/>
          </a:p>
        </p:txBody>
      </p:sp>
    </p:spTree>
    <p:extLst>
      <p:ext uri="{BB962C8B-B14F-4D97-AF65-F5344CB8AC3E}">
        <p14:creationId xmlns:p14="http://schemas.microsoft.com/office/powerpoint/2010/main" val="680341531"/>
      </p:ext>
    </p:extLst>
  </p:cSld>
  <p:clrMapOvr>
    <a:masterClrMapping/>
  </p:clrMapOvr>
  <p:transition xmlns:p14="http://schemas.microsoft.com/office/powerpoint/2010/main" spd="slow">
    <p:push dir="u"/>
  </p:transitio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295400"/>
            <a:ext cx="8229600" cy="685800"/>
          </a:xfrm>
        </p:spPr>
        <p:txBody>
          <a:bodyPr/>
          <a:lstStyle/>
          <a:p>
            <a:pPr algn="l"/>
            <a:r>
              <a:rPr lang="en-US" sz="2000" dirty="0" smtClean="0"/>
              <a:t>PUL: Communication Skills cont.</a:t>
            </a:r>
            <a:endParaRPr lang="en-US" sz="2000" dirty="0"/>
          </a:p>
        </p:txBody>
      </p:sp>
      <p:sp>
        <p:nvSpPr>
          <p:cNvPr id="3" name="Content Placeholder 2"/>
          <p:cNvSpPr>
            <a:spLocks noGrp="1"/>
          </p:cNvSpPr>
          <p:nvPr>
            <p:ph idx="1"/>
          </p:nvPr>
        </p:nvSpPr>
        <p:spPr>
          <a:xfrm>
            <a:off x="228600" y="1981200"/>
            <a:ext cx="8839200" cy="4724400"/>
          </a:xfrm>
        </p:spPr>
        <p:txBody>
          <a:bodyPr/>
          <a:lstStyle/>
          <a:p>
            <a:pPr marL="0" indent="0">
              <a:buNone/>
            </a:pPr>
            <a:r>
              <a:rPr lang="en-US" sz="2400" b="1" dirty="0"/>
              <a:t>Select student quotes</a:t>
            </a:r>
            <a:r>
              <a:rPr lang="en-US" sz="2400" b="1" dirty="0" smtClean="0"/>
              <a:t>:</a:t>
            </a:r>
            <a:endParaRPr lang="en-US" sz="1000" dirty="0" smtClean="0"/>
          </a:p>
          <a:p>
            <a:pPr marL="0" lvl="0" indent="0">
              <a:buNone/>
            </a:pPr>
            <a:r>
              <a:rPr lang="en-US" sz="2400" i="1" dirty="0" smtClean="0"/>
              <a:t>In </a:t>
            </a:r>
            <a:r>
              <a:rPr lang="en-US" sz="2400" i="1" dirty="0"/>
              <a:t>my research team, there are students from different cultural </a:t>
            </a:r>
            <a:r>
              <a:rPr lang="en-US" sz="2400" i="1" dirty="0" smtClean="0"/>
              <a:t>background; </a:t>
            </a:r>
            <a:r>
              <a:rPr lang="en-US" sz="2400" i="1" dirty="0"/>
              <a:t>during the research period I learned how to communicate effectively and relate with people of different </a:t>
            </a:r>
            <a:r>
              <a:rPr lang="en-US" sz="2400" i="1" dirty="0" smtClean="0"/>
              <a:t>cultures.</a:t>
            </a:r>
          </a:p>
          <a:p>
            <a:pPr marL="0" lvl="0" indent="0">
              <a:buNone/>
            </a:pPr>
            <a:endParaRPr lang="en-US" sz="1000" i="1" dirty="0" smtClean="0"/>
          </a:p>
          <a:p>
            <a:pPr marL="0" indent="0">
              <a:buNone/>
            </a:pPr>
            <a:r>
              <a:rPr lang="en-US" sz="2400" i="1" dirty="0"/>
              <a:t>It really made me realize how it is possible that a specialist in a field can have trouble communicating important work to the general public or even in a class lecture setting</a:t>
            </a:r>
            <a:r>
              <a:rPr lang="en-US" sz="2400" i="1" dirty="0" smtClean="0"/>
              <a:t>.</a:t>
            </a:r>
          </a:p>
          <a:p>
            <a:pPr marL="0" indent="0">
              <a:buNone/>
            </a:pPr>
            <a:endParaRPr lang="en-US" sz="1000" i="1" dirty="0" smtClean="0"/>
          </a:p>
          <a:p>
            <a:pPr marL="0" lvl="0" indent="0">
              <a:buNone/>
            </a:pPr>
            <a:r>
              <a:rPr lang="en-US" sz="2400" i="1" dirty="0"/>
              <a:t>I was the youngest student on my </a:t>
            </a:r>
            <a:r>
              <a:rPr lang="en-US" sz="2400" i="1" dirty="0" smtClean="0"/>
              <a:t>team and tempted </a:t>
            </a:r>
            <a:r>
              <a:rPr lang="en-US" sz="2400" i="1" dirty="0"/>
              <a:t>to not </a:t>
            </a:r>
            <a:r>
              <a:rPr lang="en-US" sz="2400" i="1" dirty="0" smtClean="0"/>
              <a:t>contribute in </a:t>
            </a:r>
            <a:r>
              <a:rPr lang="en-US" sz="2400" i="1" dirty="0"/>
              <a:t>our group discussions. I soon opened up and got very </a:t>
            </a:r>
            <a:r>
              <a:rPr lang="en-US" sz="2400" i="1" dirty="0" smtClean="0"/>
              <a:t>comfortable. </a:t>
            </a:r>
            <a:r>
              <a:rPr lang="en-US" sz="2400" i="1" dirty="0"/>
              <a:t>So much so that I insisted on being a presenter at our regional conference, whereas normally I don’t enjoy public speaking</a:t>
            </a:r>
            <a:r>
              <a:rPr lang="en-US" sz="2400" i="1" dirty="0" smtClean="0"/>
              <a:t>.</a:t>
            </a:r>
            <a:endParaRPr lang="en-US" sz="2400" i="1" dirty="0"/>
          </a:p>
          <a:p>
            <a:pPr marL="0" lvl="0" indent="0">
              <a:buNone/>
            </a:pPr>
            <a:endParaRPr lang="en-US" sz="2400" i="1" dirty="0" smtClean="0"/>
          </a:p>
          <a:p>
            <a:pPr marL="0" lvl="0" indent="0">
              <a:buNone/>
            </a:pPr>
            <a:endParaRPr lang="en-US" sz="2400" i="1" dirty="0"/>
          </a:p>
          <a:p>
            <a:pPr>
              <a:buFont typeface="Wingdings" charset="2"/>
              <a:buChar char="Ø"/>
            </a:pPr>
            <a:endParaRPr lang="en-US" sz="2400" i="1" dirty="0"/>
          </a:p>
        </p:txBody>
      </p:sp>
    </p:spTree>
    <p:extLst>
      <p:ext uri="{BB962C8B-B14F-4D97-AF65-F5344CB8AC3E}">
        <p14:creationId xmlns:p14="http://schemas.microsoft.com/office/powerpoint/2010/main" val="3702306389"/>
      </p:ext>
    </p:extLst>
  </p:cSld>
  <p:clrMapOvr>
    <a:masterClrMapping/>
  </p:clrMapOvr>
  <p:transition xmlns:p14="http://schemas.microsoft.com/office/powerpoint/2010/main" spd="slow">
    <p:push dir="u"/>
  </p:transitio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953000"/>
          </a:xfrm>
        </p:spPr>
        <p:txBody>
          <a:bodyPr/>
          <a:lstStyle/>
          <a:p>
            <a:pPr marL="0" indent="0" algn="ctr">
              <a:buNone/>
            </a:pPr>
            <a:r>
              <a:rPr lang="en-US" u="sng" dirty="0" smtClean="0"/>
              <a:t>PUL: Critical Thinking</a:t>
            </a:r>
          </a:p>
          <a:p>
            <a:pPr marL="0" indent="0">
              <a:buNone/>
            </a:pPr>
            <a:r>
              <a:rPr lang="en-US" sz="2800" b="1" dirty="0" smtClean="0"/>
              <a:t>Ability to first remember and understand and then apply, analyze, evaluate and create knowledge, procedures, and products.</a:t>
            </a:r>
          </a:p>
          <a:p>
            <a:pPr marL="0" indent="0">
              <a:buNone/>
            </a:pPr>
            <a:endParaRPr lang="en-US" sz="1200" dirty="0" smtClean="0"/>
          </a:p>
          <a:p>
            <a:pPr marL="0" indent="0">
              <a:buNone/>
            </a:pPr>
            <a:r>
              <a:rPr lang="en-US" sz="2800" i="1" dirty="0" smtClean="0"/>
              <a:t>Summary of student comments</a:t>
            </a:r>
            <a:r>
              <a:rPr lang="en-US" sz="2800" dirty="0" smtClean="0"/>
              <a:t>:</a:t>
            </a:r>
            <a:endParaRPr lang="en-US" sz="2800" dirty="0"/>
          </a:p>
          <a:p>
            <a:pPr marL="0" indent="0">
              <a:buNone/>
            </a:pPr>
            <a:r>
              <a:rPr lang="en-US" sz="2800" dirty="0" smtClean="0"/>
              <a:t>Honing of critical thinking skills via design of experiments, data analysis and interpretation, troubleshooting, rethinking methodological approach, reevaluation of hypothesis.</a:t>
            </a:r>
            <a:endParaRPr lang="en-US" sz="2800" dirty="0"/>
          </a:p>
        </p:txBody>
      </p:sp>
    </p:spTree>
    <p:extLst>
      <p:ext uri="{BB962C8B-B14F-4D97-AF65-F5344CB8AC3E}">
        <p14:creationId xmlns:p14="http://schemas.microsoft.com/office/powerpoint/2010/main" val="2937061489"/>
      </p:ext>
    </p:extLst>
  </p:cSld>
  <p:clrMapOvr>
    <a:masterClrMapping/>
  </p:clrMapOvr>
  <p:transition xmlns:p14="http://schemas.microsoft.com/office/powerpoint/2010/main" spd="slow">
    <p:push dir="u"/>
  </p:transition>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09800"/>
            <a:ext cx="8229600" cy="3962400"/>
          </a:xfrm>
        </p:spPr>
        <p:txBody>
          <a:bodyPr/>
          <a:lstStyle/>
          <a:p>
            <a:pPr marL="0" lvl="0" indent="0">
              <a:buNone/>
            </a:pPr>
            <a:r>
              <a:rPr lang="en-US" sz="2400" b="1" dirty="0" smtClean="0"/>
              <a:t>Select student quotes:</a:t>
            </a:r>
          </a:p>
          <a:p>
            <a:pPr marL="0" lvl="0" indent="0">
              <a:buNone/>
            </a:pPr>
            <a:endParaRPr lang="en-US" sz="1000" i="1" dirty="0" smtClean="0"/>
          </a:p>
          <a:p>
            <a:pPr marL="0" lvl="0" indent="0">
              <a:buNone/>
            </a:pPr>
            <a:r>
              <a:rPr lang="en-US" sz="2400" i="1" dirty="0" smtClean="0"/>
              <a:t>I </a:t>
            </a:r>
            <a:r>
              <a:rPr lang="en-US" sz="2400" i="1" dirty="0"/>
              <a:t>learned from failing on my own because I could reflect on what went wrong and how I could improve in the future</a:t>
            </a:r>
            <a:r>
              <a:rPr lang="en-US" sz="2400" i="1" dirty="0" smtClean="0"/>
              <a:t>.</a:t>
            </a:r>
          </a:p>
          <a:p>
            <a:pPr marL="0" lvl="0" indent="0">
              <a:buNone/>
            </a:pPr>
            <a:endParaRPr lang="en-US" sz="2400" i="1" dirty="0"/>
          </a:p>
          <a:p>
            <a:pPr marL="0" lvl="0" indent="0">
              <a:buNone/>
            </a:pPr>
            <a:r>
              <a:rPr lang="en-US" sz="2400" i="1" dirty="0"/>
              <a:t>Being a part of this research </a:t>
            </a:r>
            <a:r>
              <a:rPr lang="en-US" sz="2400" dirty="0" smtClean="0"/>
              <a:t>[project] </a:t>
            </a:r>
            <a:r>
              <a:rPr lang="en-US" sz="2400" i="1" dirty="0" smtClean="0"/>
              <a:t>has </a:t>
            </a:r>
            <a:r>
              <a:rPr lang="en-US" sz="2400" i="1" dirty="0"/>
              <a:t>taught me to question sources and instruments used when gathering data because I caught a glimpse of how difficult it can be to interpret and analyze data.</a:t>
            </a:r>
          </a:p>
          <a:p>
            <a:pPr marL="0" indent="0">
              <a:buNone/>
            </a:pPr>
            <a:endParaRPr lang="en-US" sz="2400" dirty="0"/>
          </a:p>
        </p:txBody>
      </p:sp>
      <p:sp>
        <p:nvSpPr>
          <p:cNvPr id="4" name="Title 1"/>
          <p:cNvSpPr>
            <a:spLocks noGrp="1"/>
          </p:cNvSpPr>
          <p:nvPr>
            <p:ph type="title"/>
          </p:nvPr>
        </p:nvSpPr>
        <p:spPr>
          <a:xfrm>
            <a:off x="304800" y="1295400"/>
            <a:ext cx="8229600" cy="914400"/>
          </a:xfrm>
        </p:spPr>
        <p:txBody>
          <a:bodyPr/>
          <a:lstStyle/>
          <a:p>
            <a:pPr algn="l"/>
            <a:r>
              <a:rPr lang="en-US" sz="2000" dirty="0" smtClean="0"/>
              <a:t>PUL: Critical Thinking cont.</a:t>
            </a:r>
            <a:endParaRPr lang="en-US" sz="2000" dirty="0"/>
          </a:p>
        </p:txBody>
      </p:sp>
    </p:spTree>
    <p:extLst>
      <p:ext uri="{BB962C8B-B14F-4D97-AF65-F5344CB8AC3E}">
        <p14:creationId xmlns:p14="http://schemas.microsoft.com/office/powerpoint/2010/main" val="2572242627"/>
      </p:ext>
    </p:extLst>
  </p:cSld>
  <p:clrMapOvr>
    <a:masterClrMapping/>
  </p:clrMapOvr>
  <p:transition xmlns:p14="http://schemas.microsoft.com/office/powerpoint/2010/main" spd="slow">
    <p:push dir="u"/>
  </p:transition>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752600"/>
            <a:ext cx="8534400" cy="4419600"/>
          </a:xfrm>
        </p:spPr>
        <p:txBody>
          <a:bodyPr/>
          <a:lstStyle/>
          <a:p>
            <a:pPr marL="0" indent="0" algn="ctr">
              <a:buNone/>
            </a:pPr>
            <a:r>
              <a:rPr lang="en-US" u="sng" dirty="0" smtClean="0"/>
              <a:t>PUL: Integration and Application of Knowledge</a:t>
            </a:r>
          </a:p>
          <a:p>
            <a:pPr marL="0" indent="0">
              <a:buNone/>
            </a:pPr>
            <a:endParaRPr lang="en-US" sz="1000" dirty="0"/>
          </a:p>
          <a:p>
            <a:pPr marL="0" indent="0">
              <a:buNone/>
            </a:pPr>
            <a:r>
              <a:rPr lang="en-US" sz="2800" b="1" dirty="0"/>
              <a:t>A</a:t>
            </a:r>
            <a:r>
              <a:rPr lang="en-US" sz="2800" b="1" dirty="0" smtClean="0"/>
              <a:t>bility </a:t>
            </a:r>
            <a:r>
              <a:rPr lang="en-US" sz="2800" b="1" dirty="0"/>
              <a:t>of students to use information and concepts from studies in multiple disciplines in their intellectual, professional, and community lives.</a:t>
            </a:r>
            <a:endParaRPr lang="en-US" sz="2800" b="1" dirty="0" smtClean="0"/>
          </a:p>
          <a:p>
            <a:pPr marL="0" indent="0">
              <a:buNone/>
            </a:pPr>
            <a:endParaRPr lang="en-US" sz="1000" dirty="0" smtClean="0"/>
          </a:p>
          <a:p>
            <a:pPr marL="0" indent="0">
              <a:buNone/>
            </a:pPr>
            <a:endParaRPr lang="en-US" sz="1000" dirty="0"/>
          </a:p>
          <a:p>
            <a:pPr marL="0" indent="0">
              <a:buNone/>
            </a:pPr>
            <a:endParaRPr lang="en-US" sz="1000" dirty="0"/>
          </a:p>
          <a:p>
            <a:pPr marL="0" indent="0">
              <a:buNone/>
            </a:pPr>
            <a:r>
              <a:rPr lang="en-US" sz="2800" i="1" dirty="0" smtClean="0"/>
              <a:t>Summary of student comments:</a:t>
            </a:r>
          </a:p>
          <a:p>
            <a:pPr marL="0" indent="0">
              <a:buNone/>
            </a:pPr>
            <a:r>
              <a:rPr lang="en-US" sz="2800" dirty="0" smtClean="0"/>
              <a:t>Application of knowledge acquired in class.</a:t>
            </a:r>
          </a:p>
          <a:p>
            <a:pPr marL="0" indent="0">
              <a:buNone/>
            </a:pPr>
            <a:endParaRPr lang="en-US" sz="1000" dirty="0"/>
          </a:p>
          <a:p>
            <a:pPr marL="0" indent="0">
              <a:buNone/>
            </a:pPr>
            <a:endParaRPr lang="en-US" dirty="0" smtClean="0"/>
          </a:p>
          <a:p>
            <a:pPr marL="0" indent="0">
              <a:buNone/>
            </a:pPr>
            <a:endParaRPr lang="en-US" dirty="0"/>
          </a:p>
          <a:p>
            <a:endParaRPr lang="en-US" dirty="0"/>
          </a:p>
        </p:txBody>
      </p:sp>
    </p:spTree>
    <p:extLst>
      <p:ext uri="{BB962C8B-B14F-4D97-AF65-F5344CB8AC3E}">
        <p14:creationId xmlns:p14="http://schemas.microsoft.com/office/powerpoint/2010/main" val="3896481997"/>
      </p:ext>
    </p:extLst>
  </p:cSld>
  <p:clrMapOvr>
    <a:masterClrMapping/>
  </p:clrMapOvr>
  <p:transition xmlns:p14="http://schemas.microsoft.com/office/powerpoint/2010/main" spd="slow">
    <p:push dir="u"/>
  </p:transition>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28800"/>
            <a:ext cx="8229600" cy="4343400"/>
          </a:xfrm>
        </p:spPr>
        <p:txBody>
          <a:bodyPr/>
          <a:lstStyle/>
          <a:p>
            <a:pPr marL="0" lvl="0" indent="0">
              <a:buNone/>
            </a:pPr>
            <a:r>
              <a:rPr lang="en-US" sz="2800" b="1" dirty="0" smtClean="0"/>
              <a:t>Select student quote:</a:t>
            </a:r>
          </a:p>
          <a:p>
            <a:pPr marL="0" lvl="0" indent="0">
              <a:buNone/>
            </a:pPr>
            <a:endParaRPr lang="en-US" sz="1400" dirty="0" smtClean="0"/>
          </a:p>
          <a:p>
            <a:pPr marL="0" lvl="0" indent="0">
              <a:buNone/>
            </a:pPr>
            <a:r>
              <a:rPr lang="en-US" sz="2800" i="1" dirty="0" smtClean="0"/>
              <a:t>Pulling </a:t>
            </a:r>
            <a:r>
              <a:rPr lang="en-US" sz="2800" i="1" dirty="0"/>
              <a:t>knowledge from different disciplines has really helped me realize how all these disciplines come together. It is easy to view each discipline as separate when attending lectures; working in research has shown me just how much they collide </a:t>
            </a:r>
            <a:r>
              <a:rPr lang="en-US" sz="2800" dirty="0"/>
              <a:t>[coalesce]</a:t>
            </a:r>
            <a:r>
              <a:rPr lang="en-US" sz="2800" i="1" dirty="0"/>
              <a:t>.</a:t>
            </a:r>
          </a:p>
          <a:p>
            <a:endParaRPr lang="en-US" sz="2800" dirty="0"/>
          </a:p>
        </p:txBody>
      </p:sp>
    </p:spTree>
    <p:extLst>
      <p:ext uri="{BB962C8B-B14F-4D97-AF65-F5344CB8AC3E}">
        <p14:creationId xmlns:p14="http://schemas.microsoft.com/office/powerpoint/2010/main" val="2802187549"/>
      </p:ext>
    </p:extLst>
  </p:cSld>
  <p:clrMapOvr>
    <a:masterClrMapping/>
  </p:clrMapOvr>
  <p:transition xmlns:p14="http://schemas.microsoft.com/office/powerpoint/2010/mai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71600"/>
            <a:ext cx="8229600" cy="1143000"/>
          </a:xfrm>
        </p:spPr>
        <p:txBody>
          <a:bodyPr/>
          <a:lstStyle/>
          <a:p>
            <a:r>
              <a:rPr lang="en-US" dirty="0" smtClean="0"/>
              <a:t>Center for Research and Learning</a:t>
            </a:r>
            <a:endParaRPr lang="en-US" dirty="0"/>
          </a:p>
        </p:txBody>
      </p:sp>
      <p:sp>
        <p:nvSpPr>
          <p:cNvPr id="3" name="Content Placeholder 2"/>
          <p:cNvSpPr>
            <a:spLocks noGrp="1"/>
          </p:cNvSpPr>
          <p:nvPr>
            <p:ph idx="1"/>
          </p:nvPr>
        </p:nvSpPr>
        <p:spPr>
          <a:xfrm>
            <a:off x="381000" y="2590800"/>
            <a:ext cx="8458200" cy="3962400"/>
          </a:xfrm>
        </p:spPr>
        <p:txBody>
          <a:bodyPr/>
          <a:lstStyle/>
          <a:p>
            <a:r>
              <a:rPr lang="en-US" sz="2800" dirty="0" smtClean="0"/>
              <a:t>Campus-wide unit within the Office of the VC for Research that directs UG </a:t>
            </a:r>
            <a:r>
              <a:rPr lang="en-US" sz="2800" smtClean="0"/>
              <a:t>research since 1999</a:t>
            </a:r>
            <a:endParaRPr lang="en-US" sz="2800" dirty="0" smtClean="0"/>
          </a:p>
          <a:p>
            <a:r>
              <a:rPr lang="en-US" sz="2800" dirty="0" smtClean="0"/>
              <a:t>Multiple programs funded by campus, NIH, foundation</a:t>
            </a:r>
          </a:p>
          <a:p>
            <a:r>
              <a:rPr lang="en-US" sz="2800" dirty="0" smtClean="0"/>
              <a:t>Academic year and summer programs</a:t>
            </a:r>
          </a:p>
          <a:p>
            <a:r>
              <a:rPr lang="en-US" sz="2800" dirty="0" smtClean="0"/>
              <a:t>Open to students in all disciplines</a:t>
            </a:r>
          </a:p>
          <a:p>
            <a:r>
              <a:rPr lang="en-US" sz="2800" dirty="0" smtClean="0"/>
              <a:t>One-on-one and interdisciplinary team-based faculty-mentored research</a:t>
            </a:r>
          </a:p>
          <a:p>
            <a:r>
              <a:rPr lang="en-US" sz="2800" dirty="0" smtClean="0"/>
              <a:t>Provides student stipends and project supply funds</a:t>
            </a:r>
          </a:p>
          <a:p>
            <a:pPr marL="0" indent="0">
              <a:buNone/>
            </a:pPr>
            <a:endParaRPr lang="en-US" sz="2800" dirty="0" smtClean="0"/>
          </a:p>
        </p:txBody>
      </p:sp>
    </p:spTree>
    <p:extLst>
      <p:ext uri="{BB962C8B-B14F-4D97-AF65-F5344CB8AC3E}">
        <p14:creationId xmlns:p14="http://schemas.microsoft.com/office/powerpoint/2010/main" val="1532600240"/>
      </p:ext>
    </p:extLst>
  </p:cSld>
  <p:clrMapOvr>
    <a:masterClrMapping/>
  </p:clrMapOvr>
  <p:transition xmlns:p14="http://schemas.microsoft.com/office/powerpoint/2010/main" spd="slow">
    <p:push dir="u"/>
  </p:transition>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752600"/>
            <a:ext cx="8839200" cy="4876800"/>
          </a:xfrm>
        </p:spPr>
        <p:txBody>
          <a:bodyPr/>
          <a:lstStyle/>
          <a:p>
            <a:pPr marL="0" indent="0" algn="ctr">
              <a:buNone/>
            </a:pPr>
            <a:r>
              <a:rPr lang="en-US" u="sng" dirty="0" smtClean="0"/>
              <a:t>PUL: Intellectual depth, breath and </a:t>
            </a:r>
            <a:r>
              <a:rPr lang="en-US" u="sng" dirty="0" err="1" smtClean="0"/>
              <a:t>adaptiveness</a:t>
            </a:r>
            <a:endParaRPr lang="en-US" sz="1600" dirty="0" smtClean="0"/>
          </a:p>
          <a:p>
            <a:pPr marL="0" indent="0">
              <a:buNone/>
            </a:pPr>
            <a:endParaRPr lang="en-US" sz="2800" b="1" dirty="0" smtClean="0"/>
          </a:p>
          <a:p>
            <a:pPr marL="0" indent="0">
              <a:buNone/>
            </a:pPr>
            <a:r>
              <a:rPr lang="en-US" sz="2800" b="1" dirty="0" smtClean="0"/>
              <a:t>Ability </a:t>
            </a:r>
            <a:r>
              <a:rPr lang="en-US" sz="2800" b="1" dirty="0"/>
              <a:t>of students </a:t>
            </a:r>
            <a:r>
              <a:rPr lang="en-US" sz="2800" b="1" dirty="0" smtClean="0"/>
              <a:t>to</a:t>
            </a:r>
          </a:p>
          <a:p>
            <a:r>
              <a:rPr lang="en-US" sz="2800" b="1" dirty="0"/>
              <a:t>show substantial knowledge and understanding of at least one field of study;</a:t>
            </a:r>
          </a:p>
          <a:p>
            <a:r>
              <a:rPr lang="en-US" sz="2800" b="1" dirty="0"/>
              <a:t>compare and contrast approaches to knowledge in different disciplines;</a:t>
            </a:r>
          </a:p>
          <a:p>
            <a:r>
              <a:rPr lang="en-US" sz="2800" b="1" dirty="0"/>
              <a:t>modify one's approach to an issue or problem based on the contexts and requirements of particular situations</a:t>
            </a:r>
            <a:r>
              <a:rPr lang="en-US" sz="2800" b="1" dirty="0" smtClean="0"/>
              <a:t>.</a:t>
            </a:r>
            <a:endParaRPr lang="en-US" sz="2800" dirty="0"/>
          </a:p>
          <a:p>
            <a:pPr marL="0" indent="0">
              <a:buNone/>
            </a:pPr>
            <a:endParaRPr lang="en-US" sz="1800" dirty="0"/>
          </a:p>
          <a:p>
            <a:pPr marL="0" indent="0">
              <a:buNone/>
            </a:pPr>
            <a:endParaRPr lang="en-US" dirty="0"/>
          </a:p>
          <a:p>
            <a:endParaRPr lang="en-US" dirty="0"/>
          </a:p>
        </p:txBody>
      </p:sp>
    </p:spTree>
    <p:extLst>
      <p:ext uri="{BB962C8B-B14F-4D97-AF65-F5344CB8AC3E}">
        <p14:creationId xmlns:p14="http://schemas.microsoft.com/office/powerpoint/2010/main" val="1736260694"/>
      </p:ext>
    </p:extLst>
  </p:cSld>
  <p:clrMapOvr>
    <a:masterClrMapping/>
  </p:clrMapOvr>
  <p:transition xmlns:p14="http://schemas.microsoft.com/office/powerpoint/2010/main" spd="slow">
    <p:push dir="u"/>
  </p:transition>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52600"/>
            <a:ext cx="8229600" cy="4419600"/>
          </a:xfrm>
        </p:spPr>
        <p:txBody>
          <a:bodyPr/>
          <a:lstStyle/>
          <a:p>
            <a:pPr marL="0" indent="0">
              <a:buNone/>
            </a:pPr>
            <a:r>
              <a:rPr lang="en-US" sz="2400" b="1" dirty="0" smtClean="0"/>
              <a:t>Select </a:t>
            </a:r>
            <a:r>
              <a:rPr lang="en-US" sz="2400" b="1" dirty="0"/>
              <a:t>student </a:t>
            </a:r>
            <a:r>
              <a:rPr lang="en-US" sz="2400" b="1" dirty="0" smtClean="0"/>
              <a:t>quotes:</a:t>
            </a:r>
          </a:p>
          <a:p>
            <a:pPr marL="0" indent="0">
              <a:buNone/>
            </a:pPr>
            <a:endParaRPr lang="en-US" sz="1000" b="1" dirty="0"/>
          </a:p>
          <a:p>
            <a:pPr marL="0" lvl="0" indent="0">
              <a:buNone/>
            </a:pPr>
            <a:r>
              <a:rPr lang="en-US" sz="2400" i="1" dirty="0" smtClean="0"/>
              <a:t>Early </a:t>
            </a:r>
            <a:r>
              <a:rPr lang="en-US" sz="2400" i="1" dirty="0"/>
              <a:t>on I found that I needed to prep more, I needed to read more, and I needed to ask more questions. The depth that I was understanding the material wasn’t enough to connect with other scientists (they all do have PhDs) but with a fair bit of work, I could at least approach them for discussion. </a:t>
            </a:r>
            <a:endParaRPr lang="en-US" sz="2400" i="1" dirty="0" smtClean="0"/>
          </a:p>
          <a:p>
            <a:pPr marL="0" lvl="0" indent="0">
              <a:buNone/>
            </a:pPr>
            <a:endParaRPr lang="en-US" sz="2400" i="1" dirty="0"/>
          </a:p>
          <a:p>
            <a:pPr marL="0" indent="0">
              <a:buNone/>
            </a:pPr>
            <a:r>
              <a:rPr lang="en-US" sz="2400" i="1" dirty="0"/>
              <a:t>In order to really solve your problem you have to actively change and adapt your protocol, find new ways of doing things and figure out how your data fits into the bigger picture of your topic.</a:t>
            </a:r>
          </a:p>
          <a:p>
            <a:pPr marL="0" lvl="0" indent="0">
              <a:buNone/>
            </a:pPr>
            <a:endParaRPr lang="en-US" sz="2400" i="1" dirty="0"/>
          </a:p>
          <a:p>
            <a:endParaRPr lang="en-US" sz="2400" dirty="0"/>
          </a:p>
        </p:txBody>
      </p:sp>
    </p:spTree>
    <p:extLst>
      <p:ext uri="{BB962C8B-B14F-4D97-AF65-F5344CB8AC3E}">
        <p14:creationId xmlns:p14="http://schemas.microsoft.com/office/powerpoint/2010/main" val="2596600177"/>
      </p:ext>
    </p:extLst>
  </p:cSld>
  <p:clrMapOvr>
    <a:masterClrMapping/>
  </p:clrMapOvr>
  <p:transition xmlns:p14="http://schemas.microsoft.com/office/powerpoint/2010/main" spd="slow">
    <p:push dir="u"/>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76400"/>
            <a:ext cx="8229600" cy="4800600"/>
          </a:xfrm>
        </p:spPr>
        <p:txBody>
          <a:bodyPr/>
          <a:lstStyle/>
          <a:p>
            <a:pPr marL="0" indent="0" algn="ctr">
              <a:buNone/>
            </a:pPr>
            <a:r>
              <a:rPr lang="en-US" u="sng" dirty="0" smtClean="0"/>
              <a:t>PUL: Society and culture</a:t>
            </a:r>
          </a:p>
          <a:p>
            <a:pPr marL="0" indent="0">
              <a:buNone/>
            </a:pPr>
            <a:endParaRPr lang="en-US" sz="1000" b="1" dirty="0" smtClean="0"/>
          </a:p>
          <a:p>
            <a:pPr marL="0" indent="0">
              <a:buNone/>
            </a:pPr>
            <a:r>
              <a:rPr lang="en-US" sz="2800" b="1" dirty="0" smtClean="0"/>
              <a:t>Ability to compare and contrast the range of diversity in human history, societies and ways of life.</a:t>
            </a:r>
            <a:endParaRPr lang="en-US" sz="2800" b="1" dirty="0"/>
          </a:p>
          <a:p>
            <a:pPr marL="0" indent="0">
              <a:buNone/>
            </a:pPr>
            <a:r>
              <a:rPr lang="en-US" sz="2800" b="1" dirty="0" smtClean="0"/>
              <a:t>Ability to operate with civility in a complex world.</a:t>
            </a:r>
          </a:p>
          <a:p>
            <a:pPr marL="0" indent="0">
              <a:buNone/>
            </a:pPr>
            <a:endParaRPr lang="en-US" sz="1000" b="1" dirty="0"/>
          </a:p>
          <a:p>
            <a:pPr marL="0" indent="0">
              <a:buNone/>
            </a:pPr>
            <a:endParaRPr lang="en-US" sz="2800" dirty="0" smtClean="0"/>
          </a:p>
          <a:p>
            <a:pPr marL="0" indent="0">
              <a:buNone/>
            </a:pPr>
            <a:r>
              <a:rPr lang="en-US" sz="2800" i="1" dirty="0" smtClean="0"/>
              <a:t>Summary of student comments:</a:t>
            </a:r>
            <a:endParaRPr lang="en-US" sz="2800" i="1" dirty="0"/>
          </a:p>
          <a:p>
            <a:pPr marL="0" indent="0">
              <a:buNone/>
            </a:pPr>
            <a:r>
              <a:rPr lang="en-US" sz="2800" dirty="0" smtClean="0"/>
              <a:t>Students referred to the impact their research could make on human life, health and disease</a:t>
            </a:r>
          </a:p>
          <a:p>
            <a:pPr marL="0" indent="0">
              <a:buNone/>
            </a:pPr>
            <a:endParaRPr lang="en-US" sz="1000" dirty="0"/>
          </a:p>
        </p:txBody>
      </p:sp>
    </p:spTree>
    <p:extLst>
      <p:ext uri="{BB962C8B-B14F-4D97-AF65-F5344CB8AC3E}">
        <p14:creationId xmlns:p14="http://schemas.microsoft.com/office/powerpoint/2010/main" val="2737718121"/>
      </p:ext>
    </p:extLst>
  </p:cSld>
  <p:clrMapOvr>
    <a:masterClrMapping/>
  </p:clrMapOvr>
  <p:transition xmlns:p14="http://schemas.microsoft.com/office/powerpoint/2010/main" spd="slow">
    <p:push dir="u"/>
  </p:transition>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28800"/>
            <a:ext cx="8229600" cy="4343400"/>
          </a:xfrm>
        </p:spPr>
        <p:txBody>
          <a:bodyPr/>
          <a:lstStyle/>
          <a:p>
            <a:pPr marL="0" indent="0">
              <a:buNone/>
            </a:pPr>
            <a:r>
              <a:rPr lang="en-US" sz="2800" b="1" dirty="0" smtClean="0"/>
              <a:t>Select student quote:</a:t>
            </a:r>
          </a:p>
          <a:p>
            <a:pPr marL="0" indent="0">
              <a:buNone/>
            </a:pPr>
            <a:endParaRPr lang="en-US" sz="2800" i="1" dirty="0"/>
          </a:p>
          <a:p>
            <a:pPr marL="0" indent="0">
              <a:buNone/>
            </a:pPr>
            <a:r>
              <a:rPr lang="en-US" sz="2800" i="1" dirty="0" smtClean="0"/>
              <a:t>When </a:t>
            </a:r>
            <a:r>
              <a:rPr lang="en-US" sz="2800" i="1" dirty="0"/>
              <a:t>I started I realized that lab members were at different points in their lives and academic careers. Despite </a:t>
            </a:r>
            <a:r>
              <a:rPr lang="en-US" sz="2800" dirty="0"/>
              <a:t>[these differences]</a:t>
            </a:r>
            <a:r>
              <a:rPr lang="en-US" sz="2800" i="1" dirty="0"/>
              <a:t>, the researchers in a lab must come together to complete a common goal. </a:t>
            </a:r>
          </a:p>
          <a:p>
            <a:endParaRPr lang="en-US" dirty="0"/>
          </a:p>
        </p:txBody>
      </p:sp>
    </p:spTree>
    <p:extLst>
      <p:ext uri="{BB962C8B-B14F-4D97-AF65-F5344CB8AC3E}">
        <p14:creationId xmlns:p14="http://schemas.microsoft.com/office/powerpoint/2010/main" val="2232152236"/>
      </p:ext>
    </p:extLst>
  </p:cSld>
  <p:clrMapOvr>
    <a:masterClrMapping/>
  </p:clrMapOvr>
  <p:transition xmlns:p14="http://schemas.microsoft.com/office/powerpoint/2010/main" spd="slow">
    <p:push dir="u"/>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828800"/>
            <a:ext cx="8763000" cy="3505200"/>
          </a:xfrm>
        </p:spPr>
        <p:txBody>
          <a:bodyPr/>
          <a:lstStyle/>
          <a:p>
            <a:pPr marL="0" indent="0" algn="ctr">
              <a:buNone/>
            </a:pPr>
            <a:r>
              <a:rPr lang="en-US" u="sng" dirty="0" smtClean="0"/>
              <a:t>PUL: Ethics and Values</a:t>
            </a:r>
          </a:p>
          <a:p>
            <a:pPr marL="0" indent="0">
              <a:buNone/>
            </a:pPr>
            <a:endParaRPr lang="en-US" sz="2800" b="1" dirty="0" smtClean="0"/>
          </a:p>
          <a:p>
            <a:pPr marL="0" indent="0">
              <a:buNone/>
            </a:pPr>
            <a:r>
              <a:rPr lang="en-US" sz="2800" b="1" dirty="0" smtClean="0"/>
              <a:t>Ability to make </a:t>
            </a:r>
            <a:r>
              <a:rPr lang="en-US" sz="2800" b="1" dirty="0"/>
              <a:t>informed and principled choices and to foresee consequences of these </a:t>
            </a:r>
            <a:r>
              <a:rPr lang="en-US" sz="2800" b="1" dirty="0" smtClean="0"/>
              <a:t>choices.</a:t>
            </a:r>
          </a:p>
          <a:p>
            <a:pPr marL="0" indent="0">
              <a:buNone/>
            </a:pPr>
            <a:endParaRPr lang="en-US" sz="1000" dirty="0"/>
          </a:p>
          <a:p>
            <a:pPr marL="0" indent="0">
              <a:buNone/>
            </a:pPr>
            <a:endParaRPr lang="en-US" dirty="0"/>
          </a:p>
        </p:txBody>
      </p:sp>
    </p:spTree>
    <p:extLst>
      <p:ext uri="{BB962C8B-B14F-4D97-AF65-F5344CB8AC3E}">
        <p14:creationId xmlns:p14="http://schemas.microsoft.com/office/powerpoint/2010/main" val="4104411797"/>
      </p:ext>
    </p:extLst>
  </p:cSld>
  <p:clrMapOvr>
    <a:masterClrMapping/>
  </p:clrMapOvr>
  <p:transition xmlns:p14="http://schemas.microsoft.com/office/powerpoint/2010/main" spd="slow">
    <p:push dir="u"/>
  </p:transition>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953000"/>
          </a:xfrm>
        </p:spPr>
        <p:txBody>
          <a:bodyPr/>
          <a:lstStyle/>
          <a:p>
            <a:pPr marL="0" lvl="0" indent="0">
              <a:buNone/>
            </a:pPr>
            <a:r>
              <a:rPr lang="en-US" sz="2400" b="1" dirty="0" smtClean="0"/>
              <a:t>Select student quotes:</a:t>
            </a:r>
          </a:p>
          <a:p>
            <a:pPr marL="0" lvl="0" indent="0">
              <a:buNone/>
            </a:pPr>
            <a:endParaRPr lang="en-US" sz="1000" i="1" dirty="0"/>
          </a:p>
          <a:p>
            <a:pPr marL="0" lvl="0" indent="0">
              <a:buNone/>
            </a:pPr>
            <a:r>
              <a:rPr lang="en-US" sz="2400" i="1" dirty="0" smtClean="0"/>
              <a:t>I </a:t>
            </a:r>
            <a:r>
              <a:rPr lang="en-US" sz="2400" i="1" dirty="0"/>
              <a:t>researched the ethical controversy surrounding embryonic stem cells in order to be prepared in case people inquired.</a:t>
            </a:r>
          </a:p>
          <a:p>
            <a:pPr marL="0" lvl="0" indent="0">
              <a:buNone/>
            </a:pPr>
            <a:endParaRPr lang="en-US" sz="1000" i="1" dirty="0"/>
          </a:p>
          <a:p>
            <a:pPr marL="0" lvl="0" indent="0">
              <a:buNone/>
            </a:pPr>
            <a:r>
              <a:rPr lang="en-US" sz="2400" i="1" dirty="0"/>
              <a:t>It is easy to change your data to make it significant. It is better to have honest insignificant data than to have made up data. Once papers are published, people replicate data and if it comes back inconsistent with your data your credibility as a researcher is lost.</a:t>
            </a:r>
          </a:p>
          <a:p>
            <a:pPr marL="0" lvl="0" indent="0">
              <a:buNone/>
            </a:pPr>
            <a:endParaRPr lang="en-US" sz="1000" i="1" dirty="0"/>
          </a:p>
          <a:p>
            <a:pPr marL="0" lvl="0" indent="0">
              <a:buNone/>
            </a:pPr>
            <a:r>
              <a:rPr lang="en-US" sz="2400" i="1" dirty="0"/>
              <a:t>Our research had to be fair to all sides regardless of our own political or ideological beliefs.</a:t>
            </a:r>
          </a:p>
          <a:p>
            <a:endParaRPr lang="en-US" sz="2400" dirty="0"/>
          </a:p>
        </p:txBody>
      </p:sp>
    </p:spTree>
    <p:extLst>
      <p:ext uri="{BB962C8B-B14F-4D97-AF65-F5344CB8AC3E}">
        <p14:creationId xmlns:p14="http://schemas.microsoft.com/office/powerpoint/2010/main" val="3567698348"/>
      </p:ext>
    </p:extLst>
  </p:cSld>
  <p:clrMapOvr>
    <a:masterClrMapping/>
  </p:clrMapOvr>
  <p:transition xmlns:p14="http://schemas.microsoft.com/office/powerpoint/2010/main" spd="slow">
    <p:push dir="u"/>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19200"/>
            <a:ext cx="8229600" cy="1143000"/>
          </a:xfrm>
        </p:spPr>
        <p:txBody>
          <a:bodyPr/>
          <a:lstStyle/>
          <a:p>
            <a:r>
              <a:rPr lang="en-US" b="1" dirty="0" smtClean="0"/>
              <a:t>Summary</a:t>
            </a:r>
            <a:endParaRPr lang="en-US" b="1" dirty="0"/>
          </a:p>
        </p:txBody>
      </p:sp>
      <p:sp>
        <p:nvSpPr>
          <p:cNvPr id="3" name="Content Placeholder 2"/>
          <p:cNvSpPr>
            <a:spLocks noGrp="1"/>
          </p:cNvSpPr>
          <p:nvPr>
            <p:ph idx="1"/>
          </p:nvPr>
        </p:nvSpPr>
        <p:spPr>
          <a:xfrm>
            <a:off x="457200" y="2286000"/>
            <a:ext cx="8458200" cy="4495800"/>
          </a:xfrm>
        </p:spPr>
        <p:txBody>
          <a:bodyPr/>
          <a:lstStyle/>
          <a:p>
            <a:r>
              <a:rPr lang="en-US" sz="2800" dirty="0" smtClean="0"/>
              <a:t>Quality of assessment data validate approach</a:t>
            </a:r>
          </a:p>
          <a:p>
            <a:pPr marL="0" indent="0">
              <a:buNone/>
            </a:pPr>
            <a:endParaRPr lang="en-US" sz="1200" dirty="0" smtClean="0"/>
          </a:p>
          <a:p>
            <a:r>
              <a:rPr lang="en-US" sz="2800" dirty="0" smtClean="0"/>
              <a:t>Areas of improvement:</a:t>
            </a:r>
          </a:p>
          <a:p>
            <a:pPr marL="631825">
              <a:buFont typeface="Wingdings" charset="2"/>
              <a:buChar char="Ø"/>
            </a:pPr>
            <a:r>
              <a:rPr lang="en-US" sz="2800" dirty="0" smtClean="0"/>
              <a:t> increase awareness of significance of research ethics</a:t>
            </a:r>
          </a:p>
          <a:p>
            <a:pPr marL="631825">
              <a:buFont typeface="Wingdings" charset="2"/>
              <a:buChar char="Ø"/>
            </a:pPr>
            <a:r>
              <a:rPr lang="en-US" sz="2800" dirty="0"/>
              <a:t> </a:t>
            </a:r>
            <a:r>
              <a:rPr lang="en-US" sz="2800" dirty="0" smtClean="0"/>
              <a:t>collect mentor data on student learning and compare to student self-reported data</a:t>
            </a:r>
          </a:p>
          <a:p>
            <a:pPr marL="631825">
              <a:buFont typeface="Wingdings" charset="2"/>
              <a:buChar char="Ø"/>
            </a:pPr>
            <a:r>
              <a:rPr lang="en-US" sz="2800" dirty="0"/>
              <a:t> </a:t>
            </a:r>
            <a:r>
              <a:rPr lang="en-US" sz="2800" dirty="0" smtClean="0"/>
              <a:t>provide feedback to select faculty to improve the quality of mentoring and as a result student learning</a:t>
            </a:r>
            <a:endParaRPr lang="en-US" sz="2800" dirty="0"/>
          </a:p>
        </p:txBody>
      </p:sp>
    </p:spTree>
    <p:extLst>
      <p:ext uri="{BB962C8B-B14F-4D97-AF65-F5344CB8AC3E}">
        <p14:creationId xmlns:p14="http://schemas.microsoft.com/office/powerpoint/2010/main" val="3701894267"/>
      </p:ext>
    </p:extLst>
  </p:cSld>
  <p:clrMapOvr>
    <a:masterClrMapping/>
  </p:clrMapOvr>
  <p:transition xmlns:p14="http://schemas.microsoft.com/office/powerpoint/2010/main" spd="slow">
    <p:push dir="u"/>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66800" y="2507159"/>
            <a:ext cx="4482718" cy="769441"/>
          </a:xfrm>
          <a:prstGeom prst="rect">
            <a:avLst/>
          </a:prstGeom>
          <a:noFill/>
        </p:spPr>
        <p:txBody>
          <a:bodyPr wrap="none" rtlCol="0">
            <a:spAutoFit/>
          </a:bodyPr>
          <a:lstStyle/>
          <a:p>
            <a:r>
              <a:rPr lang="en-US" sz="4400" dirty="0" smtClean="0"/>
              <a:t>Student Learning</a:t>
            </a:r>
            <a:endParaRPr lang="en-US" sz="4400" dirty="0"/>
          </a:p>
        </p:txBody>
      </p:sp>
      <p:sp>
        <p:nvSpPr>
          <p:cNvPr id="5" name="TextBox 4"/>
          <p:cNvSpPr txBox="1"/>
          <p:nvPr/>
        </p:nvSpPr>
        <p:spPr>
          <a:xfrm>
            <a:off x="2819400" y="4267200"/>
            <a:ext cx="5673348" cy="769441"/>
          </a:xfrm>
          <a:prstGeom prst="rect">
            <a:avLst/>
          </a:prstGeom>
          <a:noFill/>
        </p:spPr>
        <p:txBody>
          <a:bodyPr wrap="none" rtlCol="0">
            <a:spAutoFit/>
          </a:bodyPr>
          <a:lstStyle/>
          <a:p>
            <a:r>
              <a:rPr lang="en-US" sz="4400" dirty="0" smtClean="0"/>
              <a:t>Outcome Assessment</a:t>
            </a:r>
            <a:endParaRPr lang="en-US" sz="4400" dirty="0"/>
          </a:p>
        </p:txBody>
      </p:sp>
    </p:spTree>
    <p:extLst>
      <p:ext uri="{BB962C8B-B14F-4D97-AF65-F5344CB8AC3E}">
        <p14:creationId xmlns:p14="http://schemas.microsoft.com/office/powerpoint/2010/main" val="3066775803"/>
      </p:ext>
    </p:extLst>
  </p:cSld>
  <p:clrMapOvr>
    <a:masterClrMapping/>
  </p:clrMapOvr>
  <p:transition xmlns:p14="http://schemas.microsoft.com/office/powerpoint/2010/main" spd="slow">
    <p:push dir="u"/>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down)">
                                      <p:cBhvr>
                                        <p:cTn id="25" dur="580">
                                          <p:stCondLst>
                                            <p:cond delay="0"/>
                                          </p:stCondLst>
                                        </p:cTn>
                                        <p:tgtEl>
                                          <p:spTgt spid="5"/>
                                        </p:tgtEl>
                                      </p:cBhvr>
                                    </p:animEffect>
                                    <p:anim calcmode="lin" valueType="num">
                                      <p:cBhvr>
                                        <p:cTn id="26"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31" dur="26">
                                          <p:stCondLst>
                                            <p:cond delay="650"/>
                                          </p:stCondLst>
                                        </p:cTn>
                                        <p:tgtEl>
                                          <p:spTgt spid="5"/>
                                        </p:tgtEl>
                                      </p:cBhvr>
                                      <p:to x="100000" y="60000"/>
                                    </p:animScale>
                                    <p:animScale>
                                      <p:cBhvr>
                                        <p:cTn id="32" dur="166" decel="50000">
                                          <p:stCondLst>
                                            <p:cond delay="676"/>
                                          </p:stCondLst>
                                        </p:cTn>
                                        <p:tgtEl>
                                          <p:spTgt spid="5"/>
                                        </p:tgtEl>
                                      </p:cBhvr>
                                      <p:to x="100000" y="100000"/>
                                    </p:animScale>
                                    <p:animScale>
                                      <p:cBhvr>
                                        <p:cTn id="33" dur="26">
                                          <p:stCondLst>
                                            <p:cond delay="1312"/>
                                          </p:stCondLst>
                                        </p:cTn>
                                        <p:tgtEl>
                                          <p:spTgt spid="5"/>
                                        </p:tgtEl>
                                      </p:cBhvr>
                                      <p:to x="100000" y="80000"/>
                                    </p:animScale>
                                    <p:animScale>
                                      <p:cBhvr>
                                        <p:cTn id="34" dur="166" decel="50000">
                                          <p:stCondLst>
                                            <p:cond delay="1338"/>
                                          </p:stCondLst>
                                        </p:cTn>
                                        <p:tgtEl>
                                          <p:spTgt spid="5"/>
                                        </p:tgtEl>
                                      </p:cBhvr>
                                      <p:to x="100000" y="100000"/>
                                    </p:animScale>
                                    <p:animScale>
                                      <p:cBhvr>
                                        <p:cTn id="35" dur="26">
                                          <p:stCondLst>
                                            <p:cond delay="1642"/>
                                          </p:stCondLst>
                                        </p:cTn>
                                        <p:tgtEl>
                                          <p:spTgt spid="5"/>
                                        </p:tgtEl>
                                      </p:cBhvr>
                                      <p:to x="100000" y="90000"/>
                                    </p:animScale>
                                    <p:animScale>
                                      <p:cBhvr>
                                        <p:cTn id="36" dur="166" decel="50000">
                                          <p:stCondLst>
                                            <p:cond delay="1668"/>
                                          </p:stCondLst>
                                        </p:cTn>
                                        <p:tgtEl>
                                          <p:spTgt spid="5"/>
                                        </p:tgtEl>
                                      </p:cBhvr>
                                      <p:to x="100000" y="100000"/>
                                    </p:animScale>
                                    <p:animScale>
                                      <p:cBhvr>
                                        <p:cTn id="37" dur="26">
                                          <p:stCondLst>
                                            <p:cond delay="1808"/>
                                          </p:stCondLst>
                                        </p:cTn>
                                        <p:tgtEl>
                                          <p:spTgt spid="5"/>
                                        </p:tgtEl>
                                      </p:cBhvr>
                                      <p:to x="100000" y="95000"/>
                                    </p:animScale>
                                    <p:animScale>
                                      <p:cBhvr>
                                        <p:cTn id="38" dur="166" decel="50000">
                                          <p:stCondLst>
                                            <p:cond delay="1834"/>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25575"/>
            <a:ext cx="7772400" cy="1470025"/>
          </a:xfrm>
        </p:spPr>
        <p:txBody>
          <a:bodyPr/>
          <a:lstStyle/>
          <a:p>
            <a:r>
              <a:rPr lang="en-US" sz="3600" b="1" dirty="0"/>
              <a:t>IUPUI </a:t>
            </a:r>
            <a:r>
              <a:rPr lang="en-US" sz="3600" dirty="0"/>
              <a:t/>
            </a:r>
            <a:br>
              <a:rPr lang="en-US" sz="3600" dirty="0"/>
            </a:br>
            <a:r>
              <a:rPr lang="en-US" sz="3600" dirty="0"/>
              <a:t>Principles of Undergraduate Learning</a:t>
            </a:r>
          </a:p>
        </p:txBody>
      </p:sp>
      <p:sp>
        <p:nvSpPr>
          <p:cNvPr id="3" name="TextBox 2"/>
          <p:cNvSpPr txBox="1"/>
          <p:nvPr/>
        </p:nvSpPr>
        <p:spPr>
          <a:xfrm>
            <a:off x="304800" y="3124200"/>
            <a:ext cx="8456161" cy="3416320"/>
          </a:xfrm>
          <a:prstGeom prst="rect">
            <a:avLst/>
          </a:prstGeom>
          <a:noFill/>
        </p:spPr>
        <p:txBody>
          <a:bodyPr wrap="none" rtlCol="0">
            <a:spAutoFit/>
          </a:bodyPr>
          <a:lstStyle/>
          <a:p>
            <a:pPr marL="342900" indent="-342900">
              <a:buFont typeface="Arial"/>
              <a:buChar char="•"/>
            </a:pPr>
            <a:r>
              <a:rPr lang="en-US" sz="2400" dirty="0" smtClean="0"/>
              <a:t>Adopted in 1997</a:t>
            </a:r>
          </a:p>
          <a:p>
            <a:pPr marL="342900" indent="-342900">
              <a:buFont typeface="Arial"/>
              <a:buChar char="•"/>
            </a:pPr>
            <a:endParaRPr lang="en-US" sz="2400" dirty="0"/>
          </a:p>
          <a:p>
            <a:pPr marL="342900" indent="-342900">
              <a:buFont typeface="Arial"/>
              <a:buChar char="•"/>
            </a:pPr>
            <a:r>
              <a:rPr lang="en-US" sz="2400" dirty="0" smtClean="0"/>
              <a:t>Define learning outcomes for students’ general education</a:t>
            </a:r>
          </a:p>
          <a:p>
            <a:endParaRPr lang="en-US" sz="2400" dirty="0" smtClean="0"/>
          </a:p>
          <a:p>
            <a:pPr marL="342900" indent="-342900">
              <a:buFont typeface="Arial"/>
              <a:buChar char="•"/>
            </a:pPr>
            <a:r>
              <a:rPr lang="en-US" sz="2400" dirty="0" smtClean="0"/>
              <a:t>To be incorporated into courses and co-curricular activities</a:t>
            </a:r>
          </a:p>
          <a:p>
            <a:pPr marL="342900" indent="-342900">
              <a:buFont typeface="Arial"/>
              <a:buChar char="•"/>
            </a:pPr>
            <a:endParaRPr lang="en-US" sz="2400" dirty="0"/>
          </a:p>
          <a:p>
            <a:pPr marL="342900" indent="-342900">
              <a:buFont typeface="Arial"/>
              <a:buChar char="•"/>
            </a:pPr>
            <a:r>
              <a:rPr lang="en-US" sz="2400" dirty="0" smtClean="0"/>
              <a:t>Should be linked to performance assessment</a:t>
            </a:r>
          </a:p>
          <a:p>
            <a:pPr marL="342900" indent="-342900">
              <a:buFont typeface="Arial"/>
              <a:buChar char="•"/>
            </a:pPr>
            <a:endParaRPr lang="en-US" sz="2400" dirty="0"/>
          </a:p>
          <a:p>
            <a:pPr marL="342900" indent="-342900">
              <a:buFont typeface="Arial"/>
              <a:buChar char="•"/>
            </a:pPr>
            <a:endParaRPr lang="en-US" sz="2400" dirty="0"/>
          </a:p>
        </p:txBody>
      </p:sp>
    </p:spTree>
  </p:cSld>
  <p:clrMapOvr>
    <a:masterClrMapping/>
  </p:clrMapOvr>
  <p:transition xmlns:p14="http://schemas.microsoft.com/office/powerpoint/2010/main" spd="slow">
    <p:push dir="u"/>
  </p:transitio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45843" y="1676400"/>
            <a:ext cx="8229600" cy="3962400"/>
          </a:xfrm>
        </p:spPr>
        <p:txBody>
          <a:bodyPr/>
          <a:lstStyle/>
          <a:p>
            <a:pPr>
              <a:lnSpc>
                <a:spcPct val="120000"/>
              </a:lnSpc>
            </a:pPr>
            <a:r>
              <a:rPr lang="en-US" sz="2800" dirty="0" smtClean="0"/>
              <a:t>PUL </a:t>
            </a:r>
            <a:r>
              <a:rPr lang="en-US" sz="2800" dirty="0"/>
              <a:t>1: Core Communication and Quantitative </a:t>
            </a:r>
            <a:r>
              <a:rPr lang="en-US" sz="2800" dirty="0" smtClean="0"/>
              <a:t>Skills</a:t>
            </a:r>
            <a:endParaRPr lang="en-US" sz="2800" dirty="0"/>
          </a:p>
          <a:p>
            <a:pPr>
              <a:lnSpc>
                <a:spcPct val="120000"/>
              </a:lnSpc>
            </a:pPr>
            <a:r>
              <a:rPr lang="en-US" sz="2800" dirty="0" smtClean="0"/>
              <a:t>PUL </a:t>
            </a:r>
            <a:r>
              <a:rPr lang="en-US" sz="2800" dirty="0"/>
              <a:t>2: Critical </a:t>
            </a:r>
            <a:r>
              <a:rPr lang="en-US" sz="2800" dirty="0" smtClean="0"/>
              <a:t>Thinking</a:t>
            </a:r>
            <a:endParaRPr lang="en-US" sz="2800" dirty="0"/>
          </a:p>
          <a:p>
            <a:pPr>
              <a:lnSpc>
                <a:spcPct val="120000"/>
              </a:lnSpc>
            </a:pPr>
            <a:r>
              <a:rPr lang="en-US" sz="2800" dirty="0" smtClean="0"/>
              <a:t>PUL </a:t>
            </a:r>
            <a:r>
              <a:rPr lang="en-US" sz="2800" dirty="0"/>
              <a:t>3: Integration and Application of </a:t>
            </a:r>
            <a:r>
              <a:rPr lang="en-US" sz="2800" dirty="0" smtClean="0"/>
              <a:t>Knowledge</a:t>
            </a:r>
            <a:endParaRPr lang="en-US" sz="2800" dirty="0"/>
          </a:p>
          <a:p>
            <a:pPr>
              <a:lnSpc>
                <a:spcPct val="120000"/>
              </a:lnSpc>
            </a:pPr>
            <a:r>
              <a:rPr lang="en-US" sz="2800" dirty="0" smtClean="0"/>
              <a:t>PUL </a:t>
            </a:r>
            <a:r>
              <a:rPr lang="en-US" sz="2800" dirty="0"/>
              <a:t>4: Intellectual Depth, Breadth, and Adaptiveness </a:t>
            </a:r>
          </a:p>
          <a:p>
            <a:pPr>
              <a:lnSpc>
                <a:spcPct val="120000"/>
              </a:lnSpc>
            </a:pPr>
            <a:r>
              <a:rPr lang="en-US" sz="2800" dirty="0" smtClean="0"/>
              <a:t>PUL </a:t>
            </a:r>
            <a:r>
              <a:rPr lang="en-US" sz="2800" dirty="0"/>
              <a:t>5: Understanding Society and </a:t>
            </a:r>
            <a:r>
              <a:rPr lang="en-US" sz="2800" dirty="0" smtClean="0"/>
              <a:t>Culture</a:t>
            </a:r>
            <a:endParaRPr lang="en-US" sz="2800" dirty="0"/>
          </a:p>
          <a:p>
            <a:pPr>
              <a:lnSpc>
                <a:spcPct val="120000"/>
              </a:lnSpc>
            </a:pPr>
            <a:r>
              <a:rPr lang="en-US" sz="2800" dirty="0" smtClean="0"/>
              <a:t>PUL </a:t>
            </a:r>
            <a:r>
              <a:rPr lang="en-US" sz="2800" dirty="0"/>
              <a:t>6: Values and Ethics</a:t>
            </a:r>
          </a:p>
        </p:txBody>
      </p:sp>
      <p:sp>
        <p:nvSpPr>
          <p:cNvPr id="4" name="TextBox 3"/>
          <p:cNvSpPr txBox="1"/>
          <p:nvPr/>
        </p:nvSpPr>
        <p:spPr>
          <a:xfrm>
            <a:off x="392357" y="5943600"/>
            <a:ext cx="8523043" cy="646331"/>
          </a:xfrm>
          <a:prstGeom prst="rect">
            <a:avLst/>
          </a:prstGeom>
          <a:noFill/>
        </p:spPr>
        <p:txBody>
          <a:bodyPr wrap="square" rtlCol="0">
            <a:spAutoFit/>
          </a:bodyPr>
          <a:lstStyle/>
          <a:p>
            <a:r>
              <a:rPr lang="en-US" dirty="0">
                <a:hlinkClick r:id="rId2"/>
              </a:rPr>
              <a:t>http://due.iupui.edu/Undergraduate-Curricula/General-Education/Principles-of</a:t>
            </a:r>
            <a:r>
              <a:rPr lang="en-US" dirty="0" smtClean="0">
                <a:hlinkClick r:id="rId2"/>
              </a:rPr>
              <a:t>-Undergraduate</a:t>
            </a:r>
            <a:r>
              <a:rPr lang="en-US" dirty="0">
                <a:hlinkClick r:id="rId2"/>
              </a:rPr>
              <a:t>-</a:t>
            </a:r>
            <a:r>
              <a:rPr lang="en-US" dirty="0" smtClean="0">
                <a:hlinkClick r:id="rId2"/>
              </a:rPr>
              <a:t>Learning</a:t>
            </a:r>
            <a:r>
              <a:rPr lang="en-US" dirty="0" smtClean="0"/>
              <a:t>  </a:t>
            </a:r>
            <a:endParaRPr lang="en-US" dirty="0"/>
          </a:p>
        </p:txBody>
      </p:sp>
    </p:spTree>
    <p:extLst>
      <p:ext uri="{BB962C8B-B14F-4D97-AF65-F5344CB8AC3E}">
        <p14:creationId xmlns:p14="http://schemas.microsoft.com/office/powerpoint/2010/main" val="639707148"/>
      </p:ext>
    </p:extLst>
  </p:cSld>
  <p:clrMapOvr>
    <a:masterClrMapping/>
  </p:clrMapOvr>
  <p:transition xmlns:p14="http://schemas.microsoft.com/office/powerpoint/2010/main" spd="slow">
    <p:push dir="u"/>
  </p:transitio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066800" y="1900535"/>
            <a:ext cx="6858000" cy="4271665"/>
            <a:chOff x="1066800" y="1900535"/>
            <a:chExt cx="6858000" cy="4271665"/>
          </a:xfrm>
        </p:grpSpPr>
        <p:sp>
          <p:nvSpPr>
            <p:cNvPr id="5" name="Isosceles Triangle 4"/>
            <p:cNvSpPr/>
            <p:nvPr/>
          </p:nvSpPr>
          <p:spPr>
            <a:xfrm>
              <a:off x="2667000" y="2362200"/>
              <a:ext cx="3657600" cy="3276599"/>
            </a:xfrm>
            <a:prstGeom prst="triangle">
              <a:avLst/>
            </a:prstGeom>
            <a:ln/>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6" name="TextBox 5"/>
            <p:cNvSpPr txBox="1"/>
            <p:nvPr/>
          </p:nvSpPr>
          <p:spPr>
            <a:xfrm>
              <a:off x="3505200" y="1900535"/>
              <a:ext cx="2057400" cy="461665"/>
            </a:xfrm>
            <a:prstGeom prst="rect">
              <a:avLst/>
            </a:prstGeom>
            <a:noFill/>
          </p:spPr>
          <p:txBody>
            <a:bodyPr wrap="square" rtlCol="0">
              <a:spAutoFit/>
            </a:bodyPr>
            <a:lstStyle/>
            <a:p>
              <a:pPr algn="ctr"/>
              <a:r>
                <a:rPr lang="en-US" sz="2400" b="1" dirty="0" smtClean="0"/>
                <a:t>Objectives</a:t>
              </a:r>
              <a:endParaRPr lang="en-US" sz="2400" b="1" dirty="0"/>
            </a:p>
          </p:txBody>
        </p:sp>
        <p:sp>
          <p:nvSpPr>
            <p:cNvPr id="7" name="TextBox 6"/>
            <p:cNvSpPr txBox="1"/>
            <p:nvPr/>
          </p:nvSpPr>
          <p:spPr>
            <a:xfrm>
              <a:off x="1066800" y="5710535"/>
              <a:ext cx="2057400" cy="461665"/>
            </a:xfrm>
            <a:prstGeom prst="rect">
              <a:avLst/>
            </a:prstGeom>
            <a:noFill/>
          </p:spPr>
          <p:txBody>
            <a:bodyPr wrap="square" rtlCol="0">
              <a:spAutoFit/>
            </a:bodyPr>
            <a:lstStyle/>
            <a:p>
              <a:pPr algn="ctr"/>
              <a:r>
                <a:rPr lang="en-US" sz="2400" b="1" dirty="0" smtClean="0"/>
                <a:t>Activities</a:t>
              </a:r>
              <a:endParaRPr lang="en-US" sz="2400" b="1" dirty="0"/>
            </a:p>
          </p:txBody>
        </p:sp>
        <p:sp>
          <p:nvSpPr>
            <p:cNvPr id="8" name="TextBox 7"/>
            <p:cNvSpPr txBox="1"/>
            <p:nvPr/>
          </p:nvSpPr>
          <p:spPr>
            <a:xfrm>
              <a:off x="5867400" y="5710535"/>
              <a:ext cx="2057400" cy="461665"/>
            </a:xfrm>
            <a:prstGeom prst="rect">
              <a:avLst/>
            </a:prstGeom>
            <a:noFill/>
          </p:spPr>
          <p:txBody>
            <a:bodyPr wrap="square" rtlCol="0">
              <a:spAutoFit/>
            </a:bodyPr>
            <a:lstStyle/>
            <a:p>
              <a:pPr algn="ctr"/>
              <a:r>
                <a:rPr lang="en-US" sz="2400" b="1" dirty="0" smtClean="0"/>
                <a:t>Assessment</a:t>
              </a:r>
              <a:endParaRPr lang="en-US" sz="2400" b="1" dirty="0"/>
            </a:p>
          </p:txBody>
        </p:sp>
        <p:cxnSp>
          <p:nvCxnSpPr>
            <p:cNvPr id="9" name="Straight Arrow Connector 8"/>
            <p:cNvCxnSpPr/>
            <p:nvPr/>
          </p:nvCxnSpPr>
          <p:spPr>
            <a:xfrm>
              <a:off x="5334000" y="2819400"/>
              <a:ext cx="1219200" cy="2133600"/>
            </a:xfrm>
            <a:prstGeom prst="straightConnector1">
              <a:avLst/>
            </a:prstGeom>
            <a:ln w="38100" cmpd="sng">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p:nvPr/>
          </p:nvCxnSpPr>
          <p:spPr>
            <a:xfrm flipH="1">
              <a:off x="2362200" y="2819400"/>
              <a:ext cx="1295400" cy="2133600"/>
            </a:xfrm>
            <a:prstGeom prst="straightConnector1">
              <a:avLst/>
            </a:prstGeom>
            <a:ln w="38100" cmpd="sng">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a:stCxn id="7" idx="3"/>
              <a:endCxn id="8" idx="1"/>
            </p:cNvCxnSpPr>
            <p:nvPr/>
          </p:nvCxnSpPr>
          <p:spPr>
            <a:xfrm>
              <a:off x="3124200" y="5941368"/>
              <a:ext cx="2743200" cy="0"/>
            </a:xfrm>
            <a:prstGeom prst="straightConnector1">
              <a:avLst/>
            </a:prstGeom>
            <a:ln w="38100" cmpd="sng">
              <a:solidFill>
                <a:srgbClr val="000000"/>
              </a:solidFill>
              <a:headEnd type="arrow"/>
              <a:tailEnd type="arrow"/>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1301406110"/>
      </p:ext>
    </p:extLst>
  </p:cSld>
  <p:clrMapOvr>
    <a:masterClrMapping/>
  </p:clrMapOvr>
  <p:transition xmlns:p14="http://schemas.microsoft.com/office/powerpoint/2010/main" spd="slow">
    <p:push dir="u"/>
  </p:transitio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905000"/>
            <a:ext cx="8610600" cy="4724400"/>
          </a:xfrm>
        </p:spPr>
        <p:txBody>
          <a:bodyPr/>
          <a:lstStyle/>
          <a:p>
            <a:pPr marL="0" indent="0">
              <a:buNone/>
            </a:pPr>
            <a:r>
              <a:rPr lang="en-US" sz="2800" b="1" dirty="0" smtClean="0"/>
              <a:t>Objectives</a:t>
            </a:r>
            <a:r>
              <a:rPr lang="en-US" sz="2800" dirty="0" smtClean="0"/>
              <a:t>: meet at least 4 PULs (#1, 2, 3 and 6)</a:t>
            </a:r>
          </a:p>
          <a:p>
            <a:pPr marL="0" indent="0">
              <a:buNone/>
            </a:pPr>
            <a:endParaRPr lang="en-US" sz="1000" dirty="0"/>
          </a:p>
          <a:p>
            <a:pPr marL="0" indent="0">
              <a:buNone/>
            </a:pPr>
            <a:r>
              <a:rPr lang="en-US" sz="2800" b="1" dirty="0"/>
              <a:t>Activities</a:t>
            </a:r>
            <a:r>
              <a:rPr lang="en-US" sz="2800" dirty="0" smtClean="0"/>
              <a:t>: </a:t>
            </a:r>
          </a:p>
          <a:p>
            <a:pPr>
              <a:buFont typeface="Wingdings" charset="2"/>
              <a:buChar char="ü"/>
            </a:pPr>
            <a:r>
              <a:rPr lang="en-US" sz="2800" dirty="0"/>
              <a:t>	</a:t>
            </a:r>
            <a:r>
              <a:rPr lang="en-US" sz="2800" dirty="0" smtClean="0"/>
              <a:t>submit written research reports (formative and </a:t>
            </a:r>
          </a:p>
          <a:p>
            <a:pPr marL="0" indent="0">
              <a:buNone/>
            </a:pPr>
            <a:r>
              <a:rPr lang="en-US" sz="2800" dirty="0"/>
              <a:t> </a:t>
            </a:r>
            <a:r>
              <a:rPr lang="en-US" sz="2800" dirty="0" smtClean="0"/>
              <a:t>     summative) signed by mentor</a:t>
            </a:r>
          </a:p>
          <a:p>
            <a:pPr>
              <a:buFont typeface="Wingdings" charset="2"/>
              <a:buChar char="ü"/>
            </a:pPr>
            <a:r>
              <a:rPr lang="en-US" sz="2800" dirty="0" smtClean="0"/>
              <a:t> complete the Responsible Conduct of Research module </a:t>
            </a:r>
          </a:p>
          <a:p>
            <a:pPr>
              <a:buFont typeface="Wingdings" charset="2"/>
              <a:buChar char="ü"/>
            </a:pPr>
            <a:r>
              <a:rPr lang="en-US" sz="2800" dirty="0" smtClean="0"/>
              <a:t> present a research poster</a:t>
            </a:r>
          </a:p>
          <a:p>
            <a:pPr>
              <a:buFont typeface="Wingdings" charset="2"/>
              <a:buChar char="ü"/>
            </a:pPr>
            <a:r>
              <a:rPr lang="en-US" sz="2800" dirty="0" smtClean="0"/>
              <a:t> complete a program survey</a:t>
            </a:r>
          </a:p>
          <a:p>
            <a:pPr>
              <a:buFont typeface="Wingdings" charset="2"/>
              <a:buChar char="ü"/>
            </a:pPr>
            <a:r>
              <a:rPr lang="en-US" sz="2800" dirty="0"/>
              <a:t> </a:t>
            </a:r>
            <a:r>
              <a:rPr lang="en-US" sz="2800" dirty="0" smtClean="0"/>
              <a:t>submit a written personal reflection</a:t>
            </a:r>
          </a:p>
        </p:txBody>
      </p:sp>
    </p:spTree>
    <p:extLst>
      <p:ext uri="{BB962C8B-B14F-4D97-AF65-F5344CB8AC3E}">
        <p14:creationId xmlns:p14="http://schemas.microsoft.com/office/powerpoint/2010/main" val="2556795985"/>
      </p:ext>
    </p:extLst>
  </p:cSld>
  <p:clrMapOvr>
    <a:masterClrMapping/>
  </p:clrMapOvr>
  <p:transition xmlns:p14="http://schemas.microsoft.com/office/powerpoint/2010/main" spd="slow">
    <p:push dir="u"/>
  </p:transitio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00200"/>
            <a:ext cx="8229600" cy="1143000"/>
          </a:xfrm>
        </p:spPr>
        <p:txBody>
          <a:bodyPr/>
          <a:lstStyle/>
          <a:p>
            <a:r>
              <a:rPr lang="en-US" dirty="0" smtClean="0"/>
              <a:t>Assessment of Learning-</a:t>
            </a:r>
            <a:r>
              <a:rPr lang="en-US" dirty="0"/>
              <a:t>Qualitative</a:t>
            </a:r>
          </a:p>
        </p:txBody>
      </p:sp>
      <p:sp>
        <p:nvSpPr>
          <p:cNvPr id="3" name="Content Placeholder 2"/>
          <p:cNvSpPr>
            <a:spLocks noGrp="1"/>
          </p:cNvSpPr>
          <p:nvPr>
            <p:ph idx="1"/>
          </p:nvPr>
        </p:nvSpPr>
        <p:spPr>
          <a:xfrm>
            <a:off x="457200" y="2743200"/>
            <a:ext cx="8229600" cy="3810000"/>
          </a:xfrm>
        </p:spPr>
        <p:txBody>
          <a:bodyPr/>
          <a:lstStyle/>
          <a:p>
            <a:r>
              <a:rPr lang="en-US" dirty="0" smtClean="0"/>
              <a:t>Progress and final research reports</a:t>
            </a:r>
          </a:p>
          <a:p>
            <a:pPr marL="0" indent="0">
              <a:buNone/>
            </a:pPr>
            <a:r>
              <a:rPr lang="en-US" dirty="0"/>
              <a:t>	</a:t>
            </a:r>
            <a:r>
              <a:rPr lang="en-US" sz="2800" dirty="0" smtClean="0"/>
              <a:t>skills learned, data collected and analyzed, </a:t>
            </a:r>
          </a:p>
          <a:p>
            <a:pPr marL="0" indent="0">
              <a:buNone/>
            </a:pPr>
            <a:r>
              <a:rPr lang="en-US" sz="2800" dirty="0"/>
              <a:t>	</a:t>
            </a:r>
            <a:r>
              <a:rPr lang="en-US" sz="2800" dirty="0" smtClean="0"/>
              <a:t>problems encountered, problems solved</a:t>
            </a:r>
          </a:p>
          <a:p>
            <a:pPr marL="0" indent="0">
              <a:buNone/>
            </a:pPr>
            <a:endParaRPr lang="en-US" sz="2000" dirty="0"/>
          </a:p>
          <a:p>
            <a:r>
              <a:rPr lang="en-US" dirty="0" smtClean="0"/>
              <a:t>Personal reflection</a:t>
            </a:r>
          </a:p>
          <a:p>
            <a:pPr marL="0" indent="0">
              <a:buNone/>
            </a:pPr>
            <a:r>
              <a:rPr lang="en-US" sz="2800" dirty="0"/>
              <a:t>	</a:t>
            </a:r>
            <a:r>
              <a:rPr lang="en-US" sz="2800" dirty="0" smtClean="0"/>
              <a:t>identification of 3 PULs that most closely match the</a:t>
            </a:r>
          </a:p>
          <a:p>
            <a:pPr marL="0" indent="0">
              <a:buNone/>
            </a:pPr>
            <a:r>
              <a:rPr lang="en-US" sz="2800" dirty="0"/>
              <a:t> </a:t>
            </a:r>
            <a:r>
              <a:rPr lang="en-US" sz="2800" dirty="0" smtClean="0"/>
              <a:t>     learning experience</a:t>
            </a:r>
            <a:endParaRPr lang="en-US" sz="2800" dirty="0"/>
          </a:p>
        </p:txBody>
      </p:sp>
    </p:spTree>
    <p:extLst>
      <p:ext uri="{BB962C8B-B14F-4D97-AF65-F5344CB8AC3E}">
        <p14:creationId xmlns:p14="http://schemas.microsoft.com/office/powerpoint/2010/main" val="1802080862"/>
      </p:ext>
    </p:extLst>
  </p:cSld>
  <p:clrMapOvr>
    <a:masterClrMapping/>
  </p:clrMapOvr>
  <p:transition xmlns:p14="http://schemas.microsoft.com/office/powerpoint/2010/main" spd="slow">
    <p:push dir="u"/>
  </p:transitio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371600"/>
            <a:ext cx="8557590" cy="1143000"/>
          </a:xfrm>
        </p:spPr>
        <p:txBody>
          <a:bodyPr/>
          <a:lstStyle/>
          <a:p>
            <a:r>
              <a:rPr lang="en-US" dirty="0" smtClean="0"/>
              <a:t>Assessment </a:t>
            </a:r>
            <a:r>
              <a:rPr lang="en-US" dirty="0"/>
              <a:t>of Learning-Quantitative</a:t>
            </a:r>
          </a:p>
        </p:txBody>
      </p:sp>
      <p:sp>
        <p:nvSpPr>
          <p:cNvPr id="3" name="Content Placeholder 2"/>
          <p:cNvSpPr>
            <a:spLocks noGrp="1"/>
          </p:cNvSpPr>
          <p:nvPr>
            <p:ph idx="1"/>
          </p:nvPr>
        </p:nvSpPr>
        <p:spPr>
          <a:xfrm>
            <a:off x="304800" y="2743200"/>
            <a:ext cx="8557590" cy="3733800"/>
          </a:xfrm>
        </p:spPr>
        <p:txBody>
          <a:bodyPr/>
          <a:lstStyle/>
          <a:p>
            <a:pPr marL="0" indent="0">
              <a:buNone/>
            </a:pPr>
            <a:r>
              <a:rPr lang="en-US" sz="2800" dirty="0" smtClean="0"/>
              <a:t>Program Survey Sections:</a:t>
            </a:r>
          </a:p>
          <a:p>
            <a:pPr marL="0" indent="0">
              <a:buNone/>
            </a:pPr>
            <a:endParaRPr lang="en-US" sz="2800" dirty="0" smtClean="0"/>
          </a:p>
          <a:p>
            <a:r>
              <a:rPr lang="en-US" sz="2800" dirty="0" smtClean="0"/>
              <a:t>Demographics</a:t>
            </a:r>
          </a:p>
          <a:p>
            <a:r>
              <a:rPr lang="en-US" sz="2800" dirty="0" smtClean="0"/>
              <a:t>Rating of research experience</a:t>
            </a:r>
          </a:p>
          <a:p>
            <a:r>
              <a:rPr lang="en-US" sz="2800" dirty="0" smtClean="0"/>
              <a:t>Rating of mentoring experience</a:t>
            </a:r>
          </a:p>
          <a:p>
            <a:r>
              <a:rPr lang="en-US" sz="2800" dirty="0" smtClean="0"/>
              <a:t>Rating of program experience</a:t>
            </a:r>
            <a:endParaRPr lang="en-US" sz="2800" dirty="0"/>
          </a:p>
        </p:txBody>
      </p:sp>
    </p:spTree>
    <p:extLst>
      <p:ext uri="{BB962C8B-B14F-4D97-AF65-F5344CB8AC3E}">
        <p14:creationId xmlns:p14="http://schemas.microsoft.com/office/powerpoint/2010/main" val="110899617"/>
      </p:ext>
    </p:extLst>
  </p:cSld>
  <p:clrMapOvr>
    <a:masterClrMapping/>
  </p:clrMapOvr>
  <p:transition xmlns:p14="http://schemas.microsoft.com/office/powerpoint/2010/main" spd="slow">
    <p:push dir="u"/>
  </p:transition>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6523</TotalTime>
  <Words>1243</Words>
  <Application>Microsoft Macintosh PowerPoint</Application>
  <PresentationFormat>On-screen Show (4:3)</PresentationFormat>
  <Paragraphs>157</Paragraphs>
  <Slides>26</Slides>
  <Notes>0</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Office Theme</vt:lpstr>
      <vt:lpstr>Assessing Student Learning in Undergraduate Research Using the Principles of Undergraduate Learning</vt:lpstr>
      <vt:lpstr>Center for Research and Learning</vt:lpstr>
      <vt:lpstr>PowerPoint Presentation</vt:lpstr>
      <vt:lpstr>IUPUI  Principles of Undergraduate Learning</vt:lpstr>
      <vt:lpstr>PowerPoint Presentation</vt:lpstr>
      <vt:lpstr>PowerPoint Presentation</vt:lpstr>
      <vt:lpstr>PowerPoint Presentation</vt:lpstr>
      <vt:lpstr>Assessment of Learning-Qualitative</vt:lpstr>
      <vt:lpstr>Assessment of Learning-Quantitative</vt:lpstr>
      <vt:lpstr>Survey Demographics</vt:lpstr>
      <vt:lpstr>Quantitative Assessment cont.</vt:lpstr>
      <vt:lpstr>PowerPoint Presentation</vt:lpstr>
      <vt:lpstr>Quantitative Assessment cont.</vt:lpstr>
      <vt:lpstr>Support of quantitative data with qualitative data</vt:lpstr>
      <vt:lpstr>PUL: Communication Skills cont.</vt:lpstr>
      <vt:lpstr>PowerPoint Presentation</vt:lpstr>
      <vt:lpstr>PUL: Critical Thinking cont.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Summary</vt:lpstr>
    </vt:vector>
  </TitlesOfParts>
  <Company>iupui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troy brown</dc:creator>
  <cp:lastModifiedBy>Dominique Galli</cp:lastModifiedBy>
  <cp:revision>230</cp:revision>
  <dcterms:created xsi:type="dcterms:W3CDTF">2008-08-21T00:12:26Z</dcterms:created>
  <dcterms:modified xsi:type="dcterms:W3CDTF">2016-07-13T17:15:34Z</dcterms:modified>
</cp:coreProperties>
</file>