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03" r:id="rId4"/>
  </p:sldMasterIdLst>
  <p:notesMasterIdLst>
    <p:notesMasterId r:id="rId20"/>
  </p:notesMasterIdLst>
  <p:handoutMasterIdLst>
    <p:handoutMasterId r:id="rId21"/>
  </p:handoutMasterIdLst>
  <p:sldIdLst>
    <p:sldId id="348" r:id="rId5"/>
    <p:sldId id="366" r:id="rId6"/>
    <p:sldId id="369" r:id="rId7"/>
    <p:sldId id="370" r:id="rId8"/>
    <p:sldId id="371" r:id="rId9"/>
    <p:sldId id="372" r:id="rId10"/>
    <p:sldId id="373" r:id="rId11"/>
    <p:sldId id="375" r:id="rId12"/>
    <p:sldId id="380" r:id="rId13"/>
    <p:sldId id="374" r:id="rId14"/>
    <p:sldId id="381" r:id="rId15"/>
    <p:sldId id="376" r:id="rId16"/>
    <p:sldId id="377" r:id="rId17"/>
    <p:sldId id="378" r:id="rId18"/>
    <p:sldId id="351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E3FDE45-AF77-4B5C-9715-49D594BDF05E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88" autoAdjust="0"/>
    <p:restoredTop sz="80653" autoAdjust="0"/>
  </p:normalViewPr>
  <p:slideViewPr>
    <p:cSldViewPr snapToGrid="0">
      <p:cViewPr varScale="1">
        <p:scale>
          <a:sx n="67" d="100"/>
          <a:sy n="67" d="100"/>
        </p:scale>
        <p:origin x="1416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7" d="100"/>
          <a:sy n="67" d="100"/>
        </p:scale>
        <p:origin x="312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yman, Denise" userId="38968350-18fe-4591-95c7-e355ff922c44" providerId="ADAL" clId="{C0D93F9F-5C8F-4C41-B1CE-C574686E5DA4}"/>
    <pc:docChg chg="delSld modSld">
      <pc:chgData name="Rayman, Denise" userId="38968350-18fe-4591-95c7-e355ff922c44" providerId="ADAL" clId="{C0D93F9F-5C8F-4C41-B1CE-C574686E5DA4}" dt="2024-05-13T16:12:03.130" v="3" actId="207"/>
      <pc:docMkLst>
        <pc:docMk/>
      </pc:docMkLst>
      <pc:sldChg chg="modSp mod">
        <pc:chgData name="Rayman, Denise" userId="38968350-18fe-4591-95c7-e355ff922c44" providerId="ADAL" clId="{C0D93F9F-5C8F-4C41-B1CE-C574686E5DA4}" dt="2024-05-13T16:12:03.130" v="3" actId="207"/>
        <pc:sldMkLst>
          <pc:docMk/>
          <pc:sldMk cId="3607719940" sldId="351"/>
        </pc:sldMkLst>
        <pc:spChg chg="mod">
          <ac:chgData name="Rayman, Denise" userId="38968350-18fe-4591-95c7-e355ff922c44" providerId="ADAL" clId="{C0D93F9F-5C8F-4C41-B1CE-C574686E5DA4}" dt="2024-05-13T16:12:03.130" v="3" actId="207"/>
          <ac:spMkLst>
            <pc:docMk/>
            <pc:sldMk cId="3607719940" sldId="351"/>
            <ac:spMk id="5" creationId="{247224D7-E074-0A3B-C1F7-25FBF02F71A4}"/>
          </ac:spMkLst>
        </pc:spChg>
      </pc:sldChg>
      <pc:sldChg chg="del">
        <pc:chgData name="Rayman, Denise" userId="38968350-18fe-4591-95c7-e355ff922c44" providerId="ADAL" clId="{C0D93F9F-5C8F-4C41-B1CE-C574686E5DA4}" dt="2024-05-13T16:01:50.866" v="0" actId="47"/>
        <pc:sldMkLst>
          <pc:docMk/>
          <pc:sldMk cId="2247431338" sldId="379"/>
        </pc:sldMkLst>
      </pc:sldChg>
    </pc:docChg>
  </pc:docChgLst>
  <pc:docChgLst>
    <pc:chgData name="Rayman, Denise" userId="38968350-18fe-4591-95c7-e355ff922c44" providerId="ADAL" clId="{F5E6DF2C-9F52-41FD-92AF-CB309861642E}"/>
    <pc:docChg chg="modSld">
      <pc:chgData name="Rayman, Denise" userId="38968350-18fe-4591-95c7-e355ff922c44" providerId="ADAL" clId="{F5E6DF2C-9F52-41FD-92AF-CB309861642E}" dt="2024-06-10T13:38:35.104" v="2" actId="20577"/>
      <pc:docMkLst>
        <pc:docMk/>
      </pc:docMkLst>
      <pc:sldChg chg="modNotesTx">
        <pc:chgData name="Rayman, Denise" userId="38968350-18fe-4591-95c7-e355ff922c44" providerId="ADAL" clId="{F5E6DF2C-9F52-41FD-92AF-CB309861642E}" dt="2024-06-10T13:38:35.104" v="2" actId="20577"/>
        <pc:sldMkLst>
          <pc:docMk/>
          <pc:sldMk cId="2232561779" sldId="37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FF7F591-F302-89A0-4DB5-FF76BC4E625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BC6100-32B2-AA30-6AF4-13491B7AC1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7BE96-496A-704F-B168-A9A1753BC06A}" type="datetimeFigureOut">
              <a:rPr lang="en-US" smtClean="0"/>
              <a:t>6/10/2024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846D12-2986-D420-562B-74AA3F8404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69AFB4-671C-8692-64F6-C199EF4822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EE5D5-A70F-AC42-B826-478D2B8C185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18895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C82E2-3434-4F8F-B24D-E09295921497}" type="datetimeFigureOut">
              <a:rPr lang="en-US" smtClean="0"/>
              <a:t>6/10/2024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93C6C-82EA-4D9D-AA8A-69C85F2EE2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326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to share the power and the glory of internships </a:t>
            </a:r>
          </a:p>
          <a:p>
            <a:endParaRPr lang="en-US" dirty="0"/>
          </a:p>
          <a:p>
            <a:r>
              <a:rPr lang="en-US" dirty="0"/>
              <a:t>Photo from: https://ulib.iupui.edu/captioncontest/caption_photos/2017/April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740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My longest and most controversial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59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417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https://iuidigital.contentdm.oclc.org/digital/collection/IUPUIphotos/id/14916/rec/6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6143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survey respondents reported poor internship experiences – no one talked to them, the work was boring, just punching the clock to meet a requirement – don’t be part of that</a:t>
            </a:r>
          </a:p>
          <a:p>
            <a:endParaRPr lang="en-US" dirty="0"/>
          </a:p>
          <a:p>
            <a:r>
              <a:rPr lang="en-US" dirty="0"/>
              <a:t>Photo from: https://iuidigital.contentdm.oclc.org/digital/collection/IUPUIphotos/id/9831/rec/2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50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from: https://iuidigital.contentdm.oclc.org/digital/collection/IUPUIphotos/id/10519/rec/22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77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Of 9 student workers, 3 were fully remote </a:t>
            </a:r>
          </a:p>
          <a:p>
            <a:endParaRPr lang="en-US"/>
          </a:p>
          <a:p>
            <a:r>
              <a:rPr lang="en-US" dirty="0"/>
              <a:t>Photo from: https://iuidigital.contentdm.oclc.org/digital/collection/IUPUIphotos/id/8931/rec/20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461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Crisis of Faith question I have about my work sometimes</a:t>
            </a:r>
          </a:p>
          <a:p>
            <a:endParaRPr lang="en-US"/>
          </a:p>
          <a:p>
            <a:r>
              <a:rPr lang="en-US"/>
              <a:t>Ample evidence for internships in undergraduates and business fields, none for library science or archival science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941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from: https://iuidigital.contentdm.oclc.org/digital/collection/IUPUIphotos/id/10903/rec/43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271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435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from: https://ulib.iupui.edu/captioncontest/caption_photo/2021/august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948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from: https://iuidigital.contentdm.oclc.org/digital/collection/IUPUIphotos/id/9500/rec/6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883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1" dirty="0"/>
              <a:t>How many hours is an internship? </a:t>
            </a:r>
          </a:p>
          <a:p>
            <a:pPr lvl="1"/>
            <a:r>
              <a:rPr lang="en-US" sz="1700" dirty="0"/>
              <a:t>150-200 hours. At IUI DLIS, 180 hours. This works out to about 10-12 hours per week in one semester</a:t>
            </a:r>
          </a:p>
          <a:p>
            <a:r>
              <a:rPr lang="en-US" sz="2400" b="1" dirty="0"/>
              <a:t>How much time does it take to supervise an intern? </a:t>
            </a:r>
          </a:p>
          <a:p>
            <a:pPr lvl="1"/>
            <a:r>
              <a:rPr lang="en-US" sz="1700" dirty="0"/>
              <a:t>This depends on the intern. Interns with previous A&amp;D or Metadata classes probably need lower supervision, interns with less experience will need more. I recommend a weekly check-in of 30 minutes, with a longer time commitment for onboarding and start-up.</a:t>
            </a:r>
          </a:p>
          <a:p>
            <a:r>
              <a:rPr lang="en-US" sz="2400" b="1" dirty="0"/>
              <a:t>Do I have to pay my intern? </a:t>
            </a:r>
          </a:p>
          <a:p>
            <a:pPr lvl="1"/>
            <a:r>
              <a:rPr lang="en-US" sz="1700" dirty="0"/>
              <a:t>I know not all internships can be paid, but you should do everything short of fist-fighting your boss to try to pay your intern. Do not accept unpaid as the default. (Additional slide coming.) </a:t>
            </a:r>
          </a:p>
          <a:p>
            <a:r>
              <a:rPr lang="en-US" sz="2400" b="1" dirty="0"/>
              <a:t>Can I have a remote-work intern? </a:t>
            </a:r>
          </a:p>
          <a:p>
            <a:pPr lvl="1"/>
            <a:r>
              <a:rPr lang="en-US" sz="1700" dirty="0"/>
              <a:t>Yes! I have 3 fully-remote graduate student workers at my archives</a:t>
            </a:r>
          </a:p>
          <a:p>
            <a:r>
              <a:rPr lang="en-US" sz="2400" b="1" dirty="0"/>
              <a:t>We don’t have ASpace and </a:t>
            </a:r>
            <a:r>
              <a:rPr lang="en-US" sz="2400" b="1" dirty="0" err="1"/>
              <a:t>CONTENTdm</a:t>
            </a:r>
            <a:r>
              <a:rPr lang="en-US" sz="2400" b="1" dirty="0"/>
              <a:t> etc. Can I still host an intern? </a:t>
            </a:r>
          </a:p>
          <a:p>
            <a:pPr lvl="1"/>
            <a:r>
              <a:rPr lang="en-US" sz="1700" dirty="0"/>
              <a:t>Yes. This is the real world. Interns need to learn that many good archives are run on shoestrings. </a:t>
            </a:r>
          </a:p>
          <a:p>
            <a:r>
              <a:rPr lang="en-US" sz="2400" b="1" dirty="0"/>
              <a:t>What should I have my intern do? </a:t>
            </a:r>
          </a:p>
          <a:p>
            <a:pPr lvl="1"/>
            <a:r>
              <a:rPr lang="en-US" sz="1700" dirty="0"/>
              <a:t>See next slide!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947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from: https://iuidigital.contentdm.oclc.org/digital/collection/IUPUIphotos/id/13814/rec/2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86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;p3">
            <a:extLst>
              <a:ext uri="{FF2B5EF4-FFF2-40B4-BE49-F238E27FC236}">
                <a16:creationId xmlns:a16="http://schemas.microsoft.com/office/drawing/2014/main" id="{3ECEACD2-9B49-AFE0-8A93-60B192936D06}"/>
              </a:ext>
            </a:extLst>
          </p:cNvPr>
          <p:cNvSpPr txBox="1">
            <a:spLocks/>
          </p:cNvSpPr>
          <p:nvPr/>
        </p:nvSpPr>
        <p:spPr>
          <a:xfrm>
            <a:off x="970600" y="5996531"/>
            <a:ext cx="10250800" cy="7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/>
            <a:r>
              <a:rPr lang="en-US" sz="1200" b="0" i="0" spc="267" baseline="0" dirty="0">
                <a:solidFill>
                  <a:srgbClr val="231F20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E36635-1F40-1B16-EDDD-B12119E0D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752" y="5568565"/>
            <a:ext cx="4784497" cy="3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09138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letter u on a black background&#10;&#10;Description automatically generated">
            <a:extLst>
              <a:ext uri="{FF2B5EF4-FFF2-40B4-BE49-F238E27FC236}">
                <a16:creationId xmlns:a16="http://schemas.microsoft.com/office/drawing/2014/main" id="{119EBE0C-C8D5-62C0-64F6-0D222B8A7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680" y="-110484"/>
            <a:ext cx="5608320" cy="708352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390541E5-E342-2FB1-ACF2-D82C038D96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960" y="3094329"/>
            <a:ext cx="8460176" cy="1904633"/>
          </a:xfrm>
        </p:spPr>
        <p:txBody>
          <a:bodyPr/>
          <a:lstStyle>
            <a:lvl1pPr>
              <a:lnSpc>
                <a:spcPts val="6000"/>
              </a:lnSpc>
              <a:defRPr sz="6400" b="1" i="0">
                <a:solidFill>
                  <a:schemeClr val="tx1"/>
                </a:solidFill>
                <a:latin typeface="BentonSansCond Black" panose="02000606040000020004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B1743DA4-BA8A-8063-6E2C-46D57FBB7F55}"/>
              </a:ext>
            </a:extLst>
          </p:cNvPr>
          <p:cNvSpPr txBox="1">
            <a:spLocks/>
          </p:cNvSpPr>
          <p:nvPr/>
        </p:nvSpPr>
        <p:spPr>
          <a:xfrm>
            <a:off x="734624" y="2646829"/>
            <a:ext cx="3630112" cy="388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Source Sans Pro"/>
              <a:buNone/>
              <a:defRPr sz="4800" b="1" i="0" u="none" strike="noStrike" cap="none">
                <a:solidFill>
                  <a:schemeClr val="tx1"/>
                </a:solidFill>
                <a:latin typeface="BentonSansCond Black" panose="02000606040000020004" pitchFamily="2" charset="77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l">
              <a:lnSpc>
                <a:spcPts val="2000"/>
              </a:lnSpc>
            </a:pPr>
            <a:r>
              <a:rPr lang="en-US" sz="1200" b="0" i="0" spc="267" baseline="0" dirty="0">
                <a:solidFill>
                  <a:schemeClr val="tx1"/>
                </a:solidFill>
                <a:latin typeface="BentonSans Medium" panose="02000503000000020004" pitchFamily="2" charset="77"/>
              </a:rPr>
              <a:t>SECTION NUMBER OR SUBTITLE</a:t>
            </a:r>
          </a:p>
        </p:txBody>
      </p:sp>
    </p:spTree>
    <p:extLst>
      <p:ext uri="{BB962C8B-B14F-4D97-AF65-F5344CB8AC3E}">
        <p14:creationId xmlns:p14="http://schemas.microsoft.com/office/powerpoint/2010/main" val="2175483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8D8A16-AEB1-E3A0-AF87-6A823D13F306}"/>
              </a:ext>
            </a:extLst>
          </p:cNvPr>
          <p:cNvSpPr/>
          <p:nvPr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pic>
        <p:nvPicPr>
          <p:cNvPr id="5" name="Picture 4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0E7F564B-1824-ED9F-198C-23DC88896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6" name="Google Shape;19;p3">
            <a:extLst>
              <a:ext uri="{FF2B5EF4-FFF2-40B4-BE49-F238E27FC236}">
                <a16:creationId xmlns:a16="http://schemas.microsoft.com/office/drawing/2014/main" id="{7B23C58B-295C-2D07-37DD-97B17A8AD90C}"/>
              </a:ext>
            </a:extLst>
          </p:cNvPr>
          <p:cNvSpPr txBox="1">
            <a:spLocks/>
          </p:cNvSpPr>
          <p:nvPr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 dirty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</p:spTree>
    <p:extLst>
      <p:ext uri="{BB962C8B-B14F-4D97-AF65-F5344CB8AC3E}">
        <p14:creationId xmlns:p14="http://schemas.microsoft.com/office/powerpoint/2010/main" val="125282895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B0D37B-8891-ADCC-0BD1-933538FDCBA2}"/>
              </a:ext>
            </a:extLst>
          </p:cNvPr>
          <p:cNvSpPr/>
          <p:nvPr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FD571995-518F-5A8A-FFA6-E10384741160}"/>
              </a:ext>
            </a:extLst>
          </p:cNvPr>
          <p:cNvSpPr txBox="1">
            <a:spLocks/>
          </p:cNvSpPr>
          <p:nvPr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 dirty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</p:spTree>
    <p:extLst>
      <p:ext uri="{BB962C8B-B14F-4D97-AF65-F5344CB8AC3E}">
        <p14:creationId xmlns:p14="http://schemas.microsoft.com/office/powerpoint/2010/main" val="260219131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C1A0415F-4759-4996-E5D7-60D7F51DA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55041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4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35FD6F38-026B-010A-44CB-E94B9B1318B0}"/>
              </a:ext>
            </a:extLst>
          </p:cNvPr>
          <p:cNvSpPr txBox="1">
            <a:spLocks/>
          </p:cNvSpPr>
          <p:nvPr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 dirty="0">
                <a:solidFill>
                  <a:schemeClr val="tx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F1A84D5-A769-5CC6-DB3C-36443BD87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5" name="Google Shape;27;p4">
            <a:extLst>
              <a:ext uri="{FF2B5EF4-FFF2-40B4-BE49-F238E27FC236}">
                <a16:creationId xmlns:a16="http://schemas.microsoft.com/office/drawing/2014/main" id="{9451A739-305D-F52C-508C-A476CDCBD1ED}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" name="Google Shape;46;p6">
            <a:extLst>
              <a:ext uri="{FF2B5EF4-FFF2-40B4-BE49-F238E27FC236}">
                <a16:creationId xmlns:a16="http://schemas.microsoft.com/office/drawing/2014/main" id="{2A753D14-3C4B-7362-AAE5-BE1C9A282B8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701457" y="1825003"/>
            <a:ext cx="10816303" cy="8350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467" b="0" i="0">
                <a:solidFill>
                  <a:schemeClr val="lt1"/>
                </a:solidFill>
                <a:latin typeface="Georgia" panose="02040502050405020303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Click to add title</a:t>
            </a:r>
            <a:endParaRPr dirty="0"/>
          </a:p>
        </p:txBody>
      </p:sp>
      <p:sp>
        <p:nvSpPr>
          <p:cNvPr id="7" name="Text Placeholder 23">
            <a:extLst>
              <a:ext uri="{FF2B5EF4-FFF2-40B4-BE49-F238E27FC236}">
                <a16:creationId xmlns:a16="http://schemas.microsoft.com/office/drawing/2014/main" id="{552D1ED9-F7A8-B272-17A8-9FCCD59422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0617" y="2794209"/>
            <a:ext cx="10815880" cy="2207684"/>
          </a:xfrm>
        </p:spPr>
        <p:txBody>
          <a:bodyPr/>
          <a:lstStyle>
            <a:lvl1pPr marL="0" indent="0">
              <a:buNone/>
              <a:defRPr sz="2133" b="0" i="0">
                <a:solidFill>
                  <a:schemeClr val="tx1"/>
                </a:solidFill>
                <a:latin typeface="BentonSans Book" panose="02000503000000020004" pitchFamily="2" charset="77"/>
              </a:defRPr>
            </a:lvl1pPr>
            <a:lvl2pPr marL="82124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2pPr>
            <a:lvl3pPr marL="1430831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3pPr>
            <a:lvl4pPr marL="204041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4pPr>
            <a:lvl5pPr marL="2650000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2241688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6FE5BA-58A7-C3ED-A966-71EE37988EE3}"/>
              </a:ext>
            </a:extLst>
          </p:cNvPr>
          <p:cNvSpPr/>
          <p:nvPr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sp>
        <p:nvSpPr>
          <p:cNvPr id="3" name="Google Shape;69;p9">
            <a:extLst>
              <a:ext uri="{FF2B5EF4-FFF2-40B4-BE49-F238E27FC236}">
                <a16:creationId xmlns:a16="http://schemas.microsoft.com/office/drawing/2014/main" id="{202AE135-A321-5C99-DF2F-1D34298A778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72600" y="2741833"/>
            <a:ext cx="7850000" cy="20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 b="1" i="0">
                <a:solidFill>
                  <a:srgbClr val="990000"/>
                </a:solidFill>
                <a:latin typeface="BentonSans Regular" panose="02000503000000020004" pitchFamily="2" charset="77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pic>
        <p:nvPicPr>
          <p:cNvPr id="5" name="Picture 4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4257A5E1-6392-39D1-52BF-FB0287B86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6" name="Google Shape;19;p3">
            <a:extLst>
              <a:ext uri="{FF2B5EF4-FFF2-40B4-BE49-F238E27FC236}">
                <a16:creationId xmlns:a16="http://schemas.microsoft.com/office/drawing/2014/main" id="{58283E5D-5788-1225-408A-E71443588BA3}"/>
              </a:ext>
            </a:extLst>
          </p:cNvPr>
          <p:cNvSpPr txBox="1">
            <a:spLocks/>
          </p:cNvSpPr>
          <p:nvPr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 dirty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</p:spTree>
    <p:extLst>
      <p:ext uri="{BB962C8B-B14F-4D97-AF65-F5344CB8AC3E}">
        <p14:creationId xmlns:p14="http://schemas.microsoft.com/office/powerpoint/2010/main" val="20835106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81459F5-2F47-D09C-F5E6-95280195CE11}"/>
              </a:ext>
            </a:extLst>
          </p:cNvPr>
          <p:cNvSpPr/>
          <p:nvPr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pic>
        <p:nvPicPr>
          <p:cNvPr id="8" name="Picture 7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2EEF23F5-6709-4652-584A-4C9BA9C1C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9" name="Google Shape;19;p3">
            <a:extLst>
              <a:ext uri="{FF2B5EF4-FFF2-40B4-BE49-F238E27FC236}">
                <a16:creationId xmlns:a16="http://schemas.microsoft.com/office/drawing/2014/main" id="{EAF2AE1D-13A6-B62F-F094-8238AE7F2145}"/>
              </a:ext>
            </a:extLst>
          </p:cNvPr>
          <p:cNvSpPr txBox="1">
            <a:spLocks/>
          </p:cNvSpPr>
          <p:nvPr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 dirty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  <p:sp>
        <p:nvSpPr>
          <p:cNvPr id="10" name="Google Shape;77;p10">
            <a:extLst>
              <a:ext uri="{FF2B5EF4-FFF2-40B4-BE49-F238E27FC236}">
                <a16:creationId xmlns:a16="http://schemas.microsoft.com/office/drawing/2014/main" id="{565B84A8-4A39-1617-BFA7-FBD5724883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1457" y="2771833"/>
            <a:ext cx="5303377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 b="0" i="0">
                <a:latin typeface="BentonSans Book" panose="02000503000000020004" pitchFamily="2" charset="77"/>
              </a:defRPr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Google Shape;78;p10">
            <a:extLst>
              <a:ext uri="{FF2B5EF4-FFF2-40B4-BE49-F238E27FC236}">
                <a16:creationId xmlns:a16="http://schemas.microsoft.com/office/drawing/2014/main" id="{B5A8B34E-35D8-C7D4-1173-FB999C88430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18687" y="2771833"/>
            <a:ext cx="5299072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 b="0" i="0">
                <a:latin typeface="BentonSans Book" panose="02000503000000020004" pitchFamily="2" charset="77"/>
              </a:defRPr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Google Shape;27;p4">
            <a:extLst>
              <a:ext uri="{FF2B5EF4-FFF2-40B4-BE49-F238E27FC236}">
                <a16:creationId xmlns:a16="http://schemas.microsoft.com/office/drawing/2014/main" id="{55C11ADA-9030-5C35-251A-2080A1172540}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4" name="Google Shape;46;p6">
            <a:extLst>
              <a:ext uri="{FF2B5EF4-FFF2-40B4-BE49-F238E27FC236}">
                <a16:creationId xmlns:a16="http://schemas.microsoft.com/office/drawing/2014/main" id="{5F29B78C-84C7-58BE-48CD-E0AD357BD38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701457" y="1825003"/>
            <a:ext cx="10816303" cy="8350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467" b="0" i="0">
                <a:solidFill>
                  <a:srgbClr val="990000"/>
                </a:solidFill>
                <a:latin typeface="Georgia" panose="02040502050405020303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Click to add title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16243142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9;p14">
            <a:extLst>
              <a:ext uri="{FF2B5EF4-FFF2-40B4-BE49-F238E27FC236}">
                <a16:creationId xmlns:a16="http://schemas.microsoft.com/office/drawing/2014/main" id="{C3281189-F90F-F178-E36A-31B22D75D123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>
              <a:solidFill>
                <a:srgbClr val="990000"/>
              </a:solidFill>
            </a:endParaRPr>
          </a:p>
        </p:txBody>
      </p:sp>
      <p:sp>
        <p:nvSpPr>
          <p:cNvPr id="3" name="Google Shape;115;p14">
            <a:extLst>
              <a:ext uri="{FF2B5EF4-FFF2-40B4-BE49-F238E27FC236}">
                <a16:creationId xmlns:a16="http://schemas.microsoft.com/office/drawing/2014/main" id="{65BC9773-6071-1B7E-14B3-774DBBFA9A3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898967" y="1803500"/>
            <a:ext cx="4499200" cy="403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 b="0" i="0">
                <a:latin typeface="BentonSans Book" panose="02000503000000020004" pitchFamily="2" charset="77"/>
              </a:defRPr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Google Shape;27;p4">
            <a:extLst>
              <a:ext uri="{FF2B5EF4-FFF2-40B4-BE49-F238E27FC236}">
                <a16:creationId xmlns:a16="http://schemas.microsoft.com/office/drawing/2014/main" id="{F1E498B5-1B67-05F1-AD8B-832366142789}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" name="Google Shape;46;p6">
            <a:extLst>
              <a:ext uri="{FF2B5EF4-FFF2-40B4-BE49-F238E27FC236}">
                <a16:creationId xmlns:a16="http://schemas.microsoft.com/office/drawing/2014/main" id="{549DD28C-1D8A-8D76-4A88-076620E5A93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701457" y="1825004"/>
            <a:ext cx="4666344" cy="21505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467" b="0" i="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Click to add title</a:t>
            </a:r>
            <a:endParaRPr dirty="0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53C078F2-EB6B-FC00-6912-7584FFF06D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1456" y="4215367"/>
            <a:ext cx="4666344" cy="1012000"/>
          </a:xfrm>
        </p:spPr>
        <p:txBody>
          <a:bodyPr/>
          <a:lstStyle>
            <a:lvl1pPr marL="0" indent="0">
              <a:buNone/>
              <a:defRPr sz="2133" b="0" i="0">
                <a:solidFill>
                  <a:schemeClr val="bg1"/>
                </a:solidFill>
                <a:latin typeface="BentonSans Book" panose="02000503000000020004" pitchFamily="2" charset="77"/>
              </a:defRPr>
            </a:lvl1pPr>
            <a:lvl2pPr marL="82124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2pPr>
            <a:lvl3pPr marL="1430831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3pPr>
            <a:lvl4pPr marL="204041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4pPr>
            <a:lvl5pPr marL="2650000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726454575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letter u on a black background&#10;&#10;Description automatically generated">
            <a:extLst>
              <a:ext uri="{FF2B5EF4-FFF2-40B4-BE49-F238E27FC236}">
                <a16:creationId xmlns:a16="http://schemas.microsoft.com/office/drawing/2014/main" id="{2512786A-9889-A68B-7493-0F48DE13C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680" y="-110484"/>
            <a:ext cx="5608320" cy="70835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B802CE-D612-849D-B756-79E484A4E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465" y="2049293"/>
            <a:ext cx="12296929" cy="866519"/>
          </a:xfrm>
          <a:prstGeom prst="rect">
            <a:avLst/>
          </a:prstGeom>
        </p:spPr>
      </p:pic>
      <p:sp>
        <p:nvSpPr>
          <p:cNvPr id="5" name="Google Shape;19;p3">
            <a:extLst>
              <a:ext uri="{FF2B5EF4-FFF2-40B4-BE49-F238E27FC236}">
                <a16:creationId xmlns:a16="http://schemas.microsoft.com/office/drawing/2014/main" id="{2A2D2E8E-4658-1385-6738-9A989148B323}"/>
              </a:ext>
            </a:extLst>
          </p:cNvPr>
          <p:cNvSpPr txBox="1">
            <a:spLocks/>
          </p:cNvSpPr>
          <p:nvPr/>
        </p:nvSpPr>
        <p:spPr>
          <a:xfrm>
            <a:off x="7040609" y="3042221"/>
            <a:ext cx="4931792" cy="7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rPr lang="en-US" sz="4267" spc="267" baseline="0" dirty="0">
                <a:solidFill>
                  <a:schemeClr val="tx1"/>
                </a:solidFill>
              </a:rPr>
              <a:t>THANK YOU!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AC1AC2-A4BC-A96C-CDF1-371E08EBB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1255" y="5803701"/>
            <a:ext cx="3440852" cy="105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4305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im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23376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F6EA3DF-55B7-6A1D-6AAE-70D523E83B34}"/>
              </a:ext>
            </a:extLst>
          </p:cNvPr>
          <p:cNvSpPr/>
          <p:nvPr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99FEF39D-1494-2873-899D-9B9B1A11EBFC}"/>
              </a:ext>
            </a:extLst>
          </p:cNvPr>
          <p:cNvSpPr txBox="1">
            <a:spLocks/>
          </p:cNvSpPr>
          <p:nvPr/>
        </p:nvSpPr>
        <p:spPr>
          <a:xfrm>
            <a:off x="97060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 algn="ctr"/>
            <a:r>
              <a:rPr lang="en-US" sz="1200" b="0" i="0" spc="267" baseline="0" dirty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A50246-8CF4-8A8E-7E14-EFFCE7E9B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752" y="5520611"/>
            <a:ext cx="4784497" cy="3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646960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8414002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1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269B58-7CB0-4C2F-25A5-22CDD674B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761992"/>
            <a:ext cx="12192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A13055-B845-FBB2-6E40-E9F62C545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01F6083-B404-3019-FFD3-B2E2F2DB8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9401"/>
            <a:ext cx="11279300" cy="2286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12F9DF-67A6-5407-0E0B-8AEC4C0A2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1043798"/>
            <a:ext cx="6021496" cy="5279364"/>
          </a:xfrm>
        </p:spPr>
        <p:txBody>
          <a:bodyPr lIns="0" rIns="0" anchor="ctr">
            <a:noAutofit/>
          </a:bodyPr>
          <a:lstStyle>
            <a:lvl1pPr algn="l">
              <a:lnSpc>
                <a:spcPct val="75000"/>
              </a:lnSpc>
              <a:defRPr sz="5400" b="1"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1BEBA6F-27A7-6723-63DE-F77C6A7313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6399" y="7937"/>
            <a:ext cx="4822134" cy="6621463"/>
          </a:xfrm>
          <a:custGeom>
            <a:avLst/>
            <a:gdLst>
              <a:gd name="connsiteX0" fmla="*/ 911290 w 4990533"/>
              <a:gd name="connsiteY0" fmla="*/ 0 h 6621463"/>
              <a:gd name="connsiteX1" fmla="*/ 4079245 w 4990533"/>
              <a:gd name="connsiteY1" fmla="*/ 0 h 6621463"/>
              <a:gd name="connsiteX2" fmla="*/ 4082488 w 4990533"/>
              <a:gd name="connsiteY2" fmla="*/ 2425 h 6621463"/>
              <a:gd name="connsiteX3" fmla="*/ 4990532 w 4990533"/>
              <a:gd name="connsiteY3" fmla="*/ 1927893 h 6621463"/>
              <a:gd name="connsiteX4" fmla="*/ 4990532 w 4990533"/>
              <a:gd name="connsiteY4" fmla="*/ 1927898 h 6621463"/>
              <a:gd name="connsiteX5" fmla="*/ 4990533 w 4990533"/>
              <a:gd name="connsiteY5" fmla="*/ 1927898 h 6621463"/>
              <a:gd name="connsiteX6" fmla="*/ 4990533 w 4990533"/>
              <a:gd name="connsiteY6" fmla="*/ 6621463 h 6621463"/>
              <a:gd name="connsiteX7" fmla="*/ 0 w 4990533"/>
              <a:gd name="connsiteY7" fmla="*/ 6621463 h 6621463"/>
              <a:gd name="connsiteX8" fmla="*/ 0 w 4990533"/>
              <a:gd name="connsiteY8" fmla="*/ 1927898 h 6621463"/>
              <a:gd name="connsiteX9" fmla="*/ 2 w 4990533"/>
              <a:gd name="connsiteY9" fmla="*/ 1927898 h 6621463"/>
              <a:gd name="connsiteX10" fmla="*/ 2 w 4990533"/>
              <a:gd name="connsiteY10" fmla="*/ 1927893 h 6621463"/>
              <a:gd name="connsiteX11" fmla="*/ 908047 w 4990533"/>
              <a:gd name="connsiteY11" fmla="*/ 2425 h 6621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90533" h="6621463">
                <a:moveTo>
                  <a:pt x="911290" y="0"/>
                </a:moveTo>
                <a:lnTo>
                  <a:pt x="4079245" y="0"/>
                </a:lnTo>
                <a:lnTo>
                  <a:pt x="4082488" y="2425"/>
                </a:lnTo>
                <a:cubicBezTo>
                  <a:pt x="4637053" y="460094"/>
                  <a:pt x="4990532" y="1152714"/>
                  <a:pt x="4990532" y="1927893"/>
                </a:cubicBezTo>
                <a:lnTo>
                  <a:pt x="4990532" y="1927898"/>
                </a:lnTo>
                <a:lnTo>
                  <a:pt x="4990533" y="1927898"/>
                </a:lnTo>
                <a:lnTo>
                  <a:pt x="4990533" y="6621463"/>
                </a:lnTo>
                <a:lnTo>
                  <a:pt x="0" y="6621463"/>
                </a:lnTo>
                <a:lnTo>
                  <a:pt x="0" y="1927898"/>
                </a:lnTo>
                <a:lnTo>
                  <a:pt x="2" y="1927898"/>
                </a:lnTo>
                <a:lnTo>
                  <a:pt x="2" y="1927893"/>
                </a:lnTo>
                <a:cubicBezTo>
                  <a:pt x="2" y="1152714"/>
                  <a:pt x="353481" y="460094"/>
                  <a:pt x="908047" y="2425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60000"/>
            </a:schemeClr>
          </a:solidFill>
        </p:spPr>
        <p:txBody>
          <a:bodyPr wrap="square" tIns="1828800">
            <a:noAutofit/>
          </a:bodyPr>
          <a:lstStyle>
            <a:lvl1pPr marL="4572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122710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genda 1">
    <p:bg>
      <p:bgPr>
        <a:solidFill>
          <a:schemeClr val="accent2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E92B935-966F-B269-F7E5-B3F606B753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607481"/>
            <a:ext cx="11279300" cy="250519"/>
          </a:xfrm>
          <a:prstGeom prst="rect">
            <a:avLst/>
          </a:prstGeom>
          <a:solidFill>
            <a:schemeClr val="accent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BB6EB53-A05E-81FB-BE01-F627C56EB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CFA655-10DF-14C1-8678-A1A316670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871193"/>
            <a:ext cx="12192000" cy="0"/>
          </a:xfrm>
          <a:prstGeom prst="line">
            <a:avLst/>
          </a:prstGeom>
          <a:ln w="95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B93CD2C3-9031-AFEE-B8F1-C787BFD564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3079" y="109267"/>
            <a:ext cx="10696753" cy="658381"/>
          </a:xfrm>
        </p:spPr>
        <p:txBody>
          <a:bodyPr>
            <a:normAutofit/>
          </a:bodyPr>
          <a:lstStyle>
            <a:lvl1pPr>
              <a:defRPr sz="2000" b="1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90B696F-6EE4-DE8A-3A60-108B0579478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83079" y="1379712"/>
            <a:ext cx="5951690" cy="4607079"/>
          </a:xfrm>
        </p:spPr>
        <p:txBody>
          <a:bodyPr>
            <a:normAutofit/>
          </a:bodyPr>
          <a:lstStyle>
            <a:lvl1pPr indent="-228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20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8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6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C212E9-C267-102D-973C-01F5031608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20813" y="880164"/>
            <a:ext cx="4355736" cy="5730315"/>
          </a:xfrm>
        </p:spPr>
        <p:txBody>
          <a:bodyPr>
            <a:normAutofit/>
          </a:bodyPr>
          <a:lstStyle>
            <a:lvl1pPr marL="4572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1019" y="274321"/>
            <a:ext cx="580279" cy="386458"/>
          </a:xfrm>
        </p:spPr>
        <p:txBody>
          <a:bodyPr anchor="t">
            <a:noAutofit/>
          </a:bodyPr>
          <a:lstStyle>
            <a:lvl1pPr algn="ctr">
              <a:lnSpc>
                <a:spcPct val="75000"/>
              </a:lnSpc>
              <a:defRPr sz="2000" b="1" u="none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304269" y="3752612"/>
            <a:ext cx="4853770" cy="58027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200" b="0" i="0" u="none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71988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Title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269B58-7CB0-4C2F-25A5-22CDD674B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761992"/>
            <a:ext cx="12192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A13055-B845-FBB2-6E40-E9F62C545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01F6083-B404-3019-FFD3-B2E2F2DB8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629401"/>
            <a:ext cx="11279300" cy="2359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18BB107-06DF-CD3A-0465-DE069FD215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300" y="1371602"/>
            <a:ext cx="9993805" cy="2763517"/>
          </a:xfrm>
        </p:spPr>
        <p:txBody>
          <a:bodyPr anchor="b">
            <a:noAutofit/>
          </a:bodyPr>
          <a:lstStyle>
            <a:lvl1pPr algn="l">
              <a:lnSpc>
                <a:spcPct val="75000"/>
              </a:lnSpc>
              <a:defRPr sz="5400" b="1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8D2CBC-5961-C09A-A0EA-60313DFBD5C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95301" y="4343401"/>
            <a:ext cx="7743094" cy="2136531"/>
          </a:xfrm>
        </p:spPr>
        <p:txBody>
          <a:bodyPr>
            <a:normAutofit/>
          </a:bodyPr>
          <a:lstStyle>
            <a:lvl1pPr marL="45720" indent="0">
              <a:lnSpc>
                <a:spcPct val="120000"/>
              </a:lnSpc>
              <a:spcAft>
                <a:spcPts val="600"/>
              </a:spcAft>
              <a:buNone/>
              <a:defRPr sz="2000">
                <a:solidFill>
                  <a:schemeClr val="bg1"/>
                </a:solidFill>
              </a:defRPr>
            </a:lvl1pPr>
            <a:lvl2pPr marL="560070" indent="-285750">
              <a:lnSpc>
                <a:spcPct val="120000"/>
              </a:lnSpc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834390" indent="-285750">
              <a:lnSpc>
                <a:spcPct val="120000"/>
              </a:lnSpc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1108710" indent="-285750">
              <a:lnSpc>
                <a:spcPct val="120000"/>
              </a:lnSpc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4pPr>
            <a:lvl5pPr marL="1383030" indent="-285750">
              <a:lnSpc>
                <a:spcPct val="120000"/>
              </a:lnSpc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03274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3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269B58-7CB0-4C2F-25A5-22CDD674B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761992"/>
            <a:ext cx="12192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A13055-B845-FBB2-6E40-E9F62C545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01F6083-B404-3019-FFD3-B2E2F2DB8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629401"/>
            <a:ext cx="11279300" cy="2359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18BB107-06DF-CD3A-0465-DE069FD21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09" y="1107839"/>
            <a:ext cx="6273438" cy="4724402"/>
          </a:xfrm>
        </p:spPr>
        <p:txBody>
          <a:bodyPr lIns="0" rIns="0" anchor="ctr">
            <a:noAutofit/>
          </a:bodyPr>
          <a:lstStyle>
            <a:lvl1pPr algn="l">
              <a:lnSpc>
                <a:spcPct val="75000"/>
              </a:lnSpc>
              <a:defRPr sz="5400" b="1"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ACAE5BC2-4D23-B56E-DF27-54BF9B717F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31247" y="457201"/>
            <a:ext cx="4186511" cy="6408165"/>
          </a:xfrm>
          <a:custGeom>
            <a:avLst/>
            <a:gdLst>
              <a:gd name="connsiteX0" fmla="*/ 2061812 w 4186511"/>
              <a:gd name="connsiteY0" fmla="*/ 0 h 6408165"/>
              <a:gd name="connsiteX1" fmla="*/ 2124700 w 4186511"/>
              <a:gd name="connsiteY1" fmla="*/ 0 h 6408165"/>
              <a:gd name="connsiteX2" fmla="*/ 2294073 w 4186511"/>
              <a:gd name="connsiteY2" fmla="*/ 8020 h 6408165"/>
              <a:gd name="connsiteX3" fmla="*/ 4175708 w 4186511"/>
              <a:gd name="connsiteY3" fmla="*/ 1877746 h 6408165"/>
              <a:gd name="connsiteX4" fmla="*/ 4182769 w 4186511"/>
              <a:gd name="connsiteY4" fmla="*/ 2017599 h 6408165"/>
              <a:gd name="connsiteX5" fmla="*/ 4186511 w 4186511"/>
              <a:gd name="connsiteY5" fmla="*/ 2017599 h 6408165"/>
              <a:gd name="connsiteX6" fmla="*/ 4186511 w 4186511"/>
              <a:gd name="connsiteY6" fmla="*/ 4773357 h 6408165"/>
              <a:gd name="connsiteX7" fmla="*/ 4184659 w 4186511"/>
              <a:gd name="connsiteY7" fmla="*/ 4773357 h 6408165"/>
              <a:gd name="connsiteX8" fmla="*/ 4175708 w 4186511"/>
              <a:gd name="connsiteY8" fmla="*/ 4950659 h 6408165"/>
              <a:gd name="connsiteX9" fmla="*/ 3355737 w 4186511"/>
              <a:gd name="connsiteY9" fmla="*/ 6406474 h 6408165"/>
              <a:gd name="connsiteX10" fmla="*/ 3353282 w 4186511"/>
              <a:gd name="connsiteY10" fmla="*/ 6408165 h 6408165"/>
              <a:gd name="connsiteX11" fmla="*/ 833230 w 4186511"/>
              <a:gd name="connsiteY11" fmla="*/ 6408165 h 6408165"/>
              <a:gd name="connsiteX12" fmla="*/ 830775 w 4186511"/>
              <a:gd name="connsiteY12" fmla="*/ 6406474 h 6408165"/>
              <a:gd name="connsiteX13" fmla="*/ 10805 w 4186511"/>
              <a:gd name="connsiteY13" fmla="*/ 4950659 h 6408165"/>
              <a:gd name="connsiteX14" fmla="*/ 1852 w 4186511"/>
              <a:gd name="connsiteY14" fmla="*/ 4773357 h 6408165"/>
              <a:gd name="connsiteX15" fmla="*/ 0 w 4186511"/>
              <a:gd name="connsiteY15" fmla="*/ 4773357 h 6408165"/>
              <a:gd name="connsiteX16" fmla="*/ 0 w 4186511"/>
              <a:gd name="connsiteY16" fmla="*/ 2017599 h 6408165"/>
              <a:gd name="connsiteX17" fmla="*/ 3742 w 4186511"/>
              <a:gd name="connsiteY17" fmla="*/ 2017599 h 6408165"/>
              <a:gd name="connsiteX18" fmla="*/ 10805 w 4186511"/>
              <a:gd name="connsiteY18" fmla="*/ 1877746 h 6408165"/>
              <a:gd name="connsiteX19" fmla="*/ 1892438 w 4186511"/>
              <a:gd name="connsiteY19" fmla="*/ 8020 h 6408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86511" h="6408165">
                <a:moveTo>
                  <a:pt x="2061812" y="0"/>
                </a:moveTo>
                <a:lnTo>
                  <a:pt x="2124700" y="0"/>
                </a:lnTo>
                <a:lnTo>
                  <a:pt x="2294073" y="8020"/>
                </a:lnTo>
                <a:cubicBezTo>
                  <a:pt x="3285441" y="102379"/>
                  <a:pt x="4075212" y="888180"/>
                  <a:pt x="4175708" y="1877746"/>
                </a:cubicBezTo>
                <a:lnTo>
                  <a:pt x="4182769" y="2017599"/>
                </a:lnTo>
                <a:lnTo>
                  <a:pt x="4186511" y="2017599"/>
                </a:lnTo>
                <a:lnTo>
                  <a:pt x="4186511" y="4773357"/>
                </a:lnTo>
                <a:lnTo>
                  <a:pt x="4184659" y="4773357"/>
                </a:lnTo>
                <a:lnTo>
                  <a:pt x="4175708" y="4950659"/>
                </a:lnTo>
                <a:cubicBezTo>
                  <a:pt x="4115410" y="5544400"/>
                  <a:pt x="3806974" y="6064784"/>
                  <a:pt x="3355737" y="6406474"/>
                </a:cubicBezTo>
                <a:lnTo>
                  <a:pt x="3353282" y="6408165"/>
                </a:lnTo>
                <a:lnTo>
                  <a:pt x="833230" y="6408165"/>
                </a:lnTo>
                <a:lnTo>
                  <a:pt x="830775" y="6406474"/>
                </a:lnTo>
                <a:cubicBezTo>
                  <a:pt x="379538" y="6064784"/>
                  <a:pt x="71103" y="5544400"/>
                  <a:pt x="10805" y="4950659"/>
                </a:cubicBezTo>
                <a:lnTo>
                  <a:pt x="1852" y="4773357"/>
                </a:lnTo>
                <a:lnTo>
                  <a:pt x="0" y="4773357"/>
                </a:lnTo>
                <a:lnTo>
                  <a:pt x="0" y="2017599"/>
                </a:lnTo>
                <a:lnTo>
                  <a:pt x="3742" y="2017599"/>
                </a:lnTo>
                <a:lnTo>
                  <a:pt x="10805" y="1877746"/>
                </a:lnTo>
                <a:cubicBezTo>
                  <a:pt x="111300" y="888180"/>
                  <a:pt x="901070" y="102379"/>
                  <a:pt x="1892438" y="802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60000"/>
            </a:schemeClr>
          </a:solidFill>
        </p:spPr>
        <p:txBody>
          <a:bodyPr wrap="square" tIns="1828800">
            <a:noAutofit/>
          </a:bodyPr>
          <a:lstStyle>
            <a:lvl1pPr marL="4572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50614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Content and Picture">
    <p:bg>
      <p:bgPr>
        <a:solidFill>
          <a:schemeClr val="accent2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93CD2C3-9031-AFEE-B8F1-C787BFD564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3079" y="109267"/>
            <a:ext cx="10696753" cy="658381"/>
          </a:xfrm>
        </p:spPr>
        <p:txBody>
          <a:bodyPr>
            <a:normAutofit/>
          </a:bodyPr>
          <a:lstStyle>
            <a:lvl1pPr>
              <a:defRPr sz="2000" b="1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92B935-966F-B269-F7E5-B3F606B753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607481"/>
            <a:ext cx="11279300" cy="250519"/>
          </a:xfrm>
          <a:prstGeom prst="rect">
            <a:avLst/>
          </a:prstGeom>
          <a:solidFill>
            <a:schemeClr val="accent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BB6EB53-A05E-81FB-BE01-F627C56EB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CFA655-10DF-14C1-8678-A1A316670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871193"/>
            <a:ext cx="12192000" cy="0"/>
          </a:xfrm>
          <a:prstGeom prst="line">
            <a:avLst/>
          </a:prstGeom>
          <a:ln w="95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90B696F-6EE4-DE8A-3A60-108B0579478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83079" y="1379712"/>
            <a:ext cx="5144936" cy="4607079"/>
          </a:xfrm>
        </p:spPr>
        <p:txBody>
          <a:bodyPr>
            <a:normAutofit/>
          </a:bodyPr>
          <a:lstStyle>
            <a:lvl1pPr indent="-228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20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8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6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C212E9-C267-102D-973C-01F5031608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87217" y="880164"/>
            <a:ext cx="5489332" cy="5730315"/>
          </a:xfrm>
        </p:spPr>
        <p:txBody>
          <a:bodyPr>
            <a:normAutofit/>
          </a:bodyPr>
          <a:lstStyle>
            <a:lvl1pPr marL="4572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1019" y="274321"/>
            <a:ext cx="580279" cy="386458"/>
          </a:xfrm>
        </p:spPr>
        <p:txBody>
          <a:bodyPr anchor="t">
            <a:noAutofit/>
          </a:bodyPr>
          <a:lstStyle>
            <a:lvl1pPr algn="ctr">
              <a:lnSpc>
                <a:spcPct val="75000"/>
              </a:lnSpc>
              <a:defRPr sz="2000" b="1" u="none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1062A65-EF4B-F1E5-5806-FE8B0A27B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304269" y="3752612"/>
            <a:ext cx="4853770" cy="58027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200" b="0" i="0" u="none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47644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4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269B58-7CB0-4C2F-25A5-22CDD674B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761992"/>
            <a:ext cx="12192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A13055-B845-FBB2-6E40-E9F62C545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01F6083-B404-3019-FFD3-B2E2F2DB8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629401"/>
            <a:ext cx="11279300" cy="2286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38EBCD-3DED-163C-2580-98A15118D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97" y="1545613"/>
            <a:ext cx="6062868" cy="3259662"/>
          </a:xfrm>
        </p:spPr>
        <p:txBody>
          <a:bodyPr lIns="0" rIns="0" anchor="ctr">
            <a:noAutofit/>
          </a:bodyPr>
          <a:lstStyle>
            <a:lvl1pPr algn="l">
              <a:lnSpc>
                <a:spcPct val="75000"/>
              </a:lnSpc>
              <a:defRPr sz="5400" b="1"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B04D19E-566F-F9BF-6775-BB1F441A36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8297" y="4938304"/>
            <a:ext cx="5361201" cy="1490487"/>
          </a:xfrm>
        </p:spPr>
        <p:txBody>
          <a:bodyPr anchor="t">
            <a:noAutofit/>
          </a:bodyPr>
          <a:lstStyle>
            <a:lvl1pPr marL="4572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274320" indent="0">
              <a:buNone/>
              <a:defRPr sz="4000">
                <a:solidFill>
                  <a:schemeClr val="bg1"/>
                </a:solidFill>
              </a:defRPr>
            </a:lvl2pPr>
            <a:lvl3pPr marL="548640" indent="0">
              <a:buNone/>
              <a:defRPr sz="4000">
                <a:solidFill>
                  <a:schemeClr val="bg1"/>
                </a:solidFill>
              </a:defRPr>
            </a:lvl3pPr>
            <a:lvl4pPr marL="822960" indent="0">
              <a:buNone/>
              <a:defRPr sz="4000">
                <a:solidFill>
                  <a:schemeClr val="bg1"/>
                </a:solidFill>
              </a:defRPr>
            </a:lvl4pPr>
            <a:lvl5pPr marL="1097280" indent="0">
              <a:buNone/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8565F86-FD41-B0BB-DBAD-0F1DC7EA06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09795" y="382552"/>
            <a:ext cx="5205150" cy="6243718"/>
          </a:xfrm>
          <a:custGeom>
            <a:avLst/>
            <a:gdLst>
              <a:gd name="connsiteX0" fmla="*/ 2602576 w 5205150"/>
              <a:gd name="connsiteY0" fmla="*/ 0 h 6243718"/>
              <a:gd name="connsiteX1" fmla="*/ 5191716 w 5205150"/>
              <a:gd name="connsiteY1" fmla="*/ 3032334 h 6243718"/>
              <a:gd name="connsiteX2" fmla="*/ 5205150 w 5205150"/>
              <a:gd name="connsiteY2" fmla="*/ 3377622 h 6243718"/>
              <a:gd name="connsiteX3" fmla="*/ 5205150 w 5205150"/>
              <a:gd name="connsiteY3" fmla="*/ 3377745 h 6243718"/>
              <a:gd name="connsiteX4" fmla="*/ 5191716 w 5205150"/>
              <a:gd name="connsiteY4" fmla="*/ 3723032 h 6243718"/>
              <a:gd name="connsiteX5" fmla="*/ 4172236 w 5205150"/>
              <a:gd name="connsiteY5" fmla="*/ 6072136 h 6243718"/>
              <a:gd name="connsiteX6" fmla="*/ 3980272 w 5205150"/>
              <a:gd name="connsiteY6" fmla="*/ 6243718 h 6243718"/>
              <a:gd name="connsiteX7" fmla="*/ 1230155 w 5205150"/>
              <a:gd name="connsiteY7" fmla="*/ 6243718 h 6243718"/>
              <a:gd name="connsiteX8" fmla="*/ 1147452 w 5205150"/>
              <a:gd name="connsiteY8" fmla="*/ 6178511 h 6243718"/>
              <a:gd name="connsiteX9" fmla="*/ 0 w 5205150"/>
              <a:gd name="connsiteY9" fmla="*/ 3377683 h 6243718"/>
              <a:gd name="connsiteX10" fmla="*/ 2602576 w 5205150"/>
              <a:gd name="connsiteY10" fmla="*/ 0 h 6243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05150" h="6243718">
                <a:moveTo>
                  <a:pt x="2602576" y="0"/>
                </a:moveTo>
                <a:cubicBezTo>
                  <a:pt x="3950104" y="0"/>
                  <a:pt x="5058438" y="1329117"/>
                  <a:pt x="5191716" y="3032334"/>
                </a:cubicBezTo>
                <a:lnTo>
                  <a:pt x="5205150" y="3377622"/>
                </a:lnTo>
                <a:lnTo>
                  <a:pt x="5205150" y="3377745"/>
                </a:lnTo>
                <a:lnTo>
                  <a:pt x="5191716" y="3723032"/>
                </a:lnTo>
                <a:cubicBezTo>
                  <a:pt x="5116747" y="4681092"/>
                  <a:pt x="4733264" y="5520784"/>
                  <a:pt x="4172236" y="6072136"/>
                </a:cubicBezTo>
                <a:lnTo>
                  <a:pt x="3980272" y="6243718"/>
                </a:lnTo>
                <a:lnTo>
                  <a:pt x="1230155" y="6243718"/>
                </a:lnTo>
                <a:lnTo>
                  <a:pt x="1147452" y="6178511"/>
                </a:lnTo>
                <a:cubicBezTo>
                  <a:pt x="455162" y="5571517"/>
                  <a:pt x="0" y="4543585"/>
                  <a:pt x="0" y="3377683"/>
                </a:cubicBezTo>
                <a:cubicBezTo>
                  <a:pt x="0" y="1512240"/>
                  <a:pt x="1165214" y="0"/>
                  <a:pt x="260257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80000"/>
            </a:schemeClr>
          </a:solidFill>
        </p:spPr>
        <p:txBody>
          <a:bodyPr wrap="square" tIns="1828800">
            <a:noAutofit/>
          </a:bodyPr>
          <a:lstStyle>
            <a:lvl1pPr marL="45720" indent="0" algn="ctr"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74843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;p3">
            <a:extLst>
              <a:ext uri="{FF2B5EF4-FFF2-40B4-BE49-F238E27FC236}">
                <a16:creationId xmlns:a16="http://schemas.microsoft.com/office/drawing/2014/main" id="{970A0A80-F2F1-325F-CCC8-40FA46A4E778}"/>
              </a:ext>
            </a:extLst>
          </p:cNvPr>
          <p:cNvSpPr txBox="1">
            <a:spLocks/>
          </p:cNvSpPr>
          <p:nvPr/>
        </p:nvSpPr>
        <p:spPr>
          <a:xfrm>
            <a:off x="970597" y="4191035"/>
            <a:ext cx="10250800" cy="7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/>
            <a:r>
              <a:rPr lang="en-US" sz="1200" b="0" i="0" spc="267" baseline="0" dirty="0">
                <a:solidFill>
                  <a:srgbClr val="231F20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  <p:pic>
        <p:nvPicPr>
          <p:cNvPr id="5" name="Picture 4" descr="A red and white logo&#10;&#10;Description automatically generated">
            <a:extLst>
              <a:ext uri="{FF2B5EF4-FFF2-40B4-BE49-F238E27FC236}">
                <a16:creationId xmlns:a16="http://schemas.microsoft.com/office/drawing/2014/main" id="{A2C0A919-4BB1-E964-BE34-A9A62847A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2873" y="5244029"/>
            <a:ext cx="686255" cy="16139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8560F6-D98B-FEB9-EFAF-29690EBAB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8050" y="3375158"/>
            <a:ext cx="6315901" cy="39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04570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D75024-0AE3-90C6-F02E-33AF02348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80" y="3128525"/>
            <a:ext cx="4784497" cy="3004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5818A2-F1CA-3982-463B-5C42305C4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57" y="5540216"/>
            <a:ext cx="3196516" cy="131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66636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A174E6-8F9F-A85C-D684-F4FE56C57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80" y="3925879"/>
            <a:ext cx="4784497" cy="30047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0538DB2-9E35-32DB-B64E-EE14F5988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57" y="5540216"/>
            <a:ext cx="3196516" cy="131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51307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C3AC6C8-F6AA-E9B5-589D-0C795BD23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80" y="3499159"/>
            <a:ext cx="4784497" cy="3004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3A1697-3324-2831-A883-46E390831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57" y="5540216"/>
            <a:ext cx="3196516" cy="131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0322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3BFECA-4319-B85E-FFA1-FA82E9F77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80" y="2686359"/>
            <a:ext cx="4784497" cy="30047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0572E34-A6F2-AF97-7183-F3423D0F0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57" y="5540216"/>
            <a:ext cx="3196516" cy="131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6806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8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letter on a white background&#10;&#10;Description automatically generated">
            <a:extLst>
              <a:ext uri="{FF2B5EF4-FFF2-40B4-BE49-F238E27FC236}">
                <a16:creationId xmlns:a16="http://schemas.microsoft.com/office/drawing/2014/main" id="{F9C0F230-54BA-5F2A-C9C5-CAAC5486B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03" y="5196344"/>
            <a:ext cx="715791" cy="16616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EC0CA9-37F6-F3ED-D90E-69957FFCC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918" y="3452622"/>
            <a:ext cx="6366164" cy="39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6922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letter u on a black background&#10;&#10;Description automatically generated">
            <a:extLst>
              <a:ext uri="{FF2B5EF4-FFF2-40B4-BE49-F238E27FC236}">
                <a16:creationId xmlns:a16="http://schemas.microsoft.com/office/drawing/2014/main" id="{119EBE0C-C8D5-62C0-64F6-0D222B8A7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680" y="-110484"/>
            <a:ext cx="5608320" cy="708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5353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Source Sans Pro"/>
              <a:buNone/>
              <a:defRPr sz="2800" b="1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Source Sans Pro"/>
              <a:buChar char="●"/>
              <a:defRPr sz="13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○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■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●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○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■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●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○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Source Sans Pro"/>
              <a:buChar char="■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355CFB-36E2-7130-6FDD-5379ADB483D0}"/>
              </a:ext>
            </a:extLst>
          </p:cNvPr>
          <p:cNvSpPr>
            <a:spLocks noChangeAspect="1"/>
          </p:cNvSpPr>
          <p:nvPr userDrawn="1"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2087261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18" r:id="rId15"/>
    <p:sldLayoutId id="2147483819" r:id="rId16"/>
    <p:sldLayoutId id="2147483820" r:id="rId17"/>
    <p:sldLayoutId id="2147483821" r:id="rId18"/>
    <p:sldLayoutId id="2147483822" r:id="rId19"/>
    <p:sldLayoutId id="2147483823" r:id="rId20"/>
    <p:sldLayoutId id="2147483824" r:id="rId21"/>
    <p:sldLayoutId id="2147483825" r:id="rId22"/>
    <p:sldLayoutId id="2147483827" r:id="rId23"/>
    <p:sldLayoutId id="2147483828" r:id="rId24"/>
    <p:sldLayoutId id="2147483829" r:id="rId25"/>
    <p:sldLayoutId id="2147483835" r:id="rId2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1" i="0" u="none" strike="noStrike" cap="none">
          <a:solidFill>
            <a:srgbClr val="000000"/>
          </a:solidFill>
          <a:latin typeface="BentonSansCond Black" panose="02000606040000020004" pitchFamily="2" charset="77"/>
          <a:ea typeface="BentonSansCond Black" panose="02000606040000020004" pitchFamily="2" charset="77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BentonSans Regular" panose="02000503000000020004" pitchFamily="2" charset="77"/>
          <a:ea typeface="BentonSans Regular" panose="02000503000000020004" pitchFamily="2" charset="77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vha.usc.edu/home" TargetMode="External"/><Relationship Id="rId2" Type="http://schemas.openxmlformats.org/officeDocument/2006/relationships/hyperlink" Target="https://www.copyright.gov/vcc/" TargetMode="Externa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rayman@iu.ed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Relationship Id="rId5" Type="http://schemas.openxmlformats.org/officeDocument/2006/relationships/hyperlink" Target="https://library.indianapolis.iu.edu/digitalcollections/uarchives/ua024" TargetMode="External"/><Relationship Id="rId4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8F49A7-ED38-B7AE-71E1-975F53AC0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97" y="1545613"/>
            <a:ext cx="6062868" cy="3259662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Making Internships </a:t>
            </a:r>
            <a:br>
              <a:rPr lang="en-US" dirty="0"/>
            </a:br>
            <a:r>
              <a:rPr lang="en-US" dirty="0"/>
              <a:t>Work!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6448F5A-E03F-96CB-4ADB-710039E26A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8297" y="4180184"/>
            <a:ext cx="5361201" cy="2289196"/>
          </a:xfrm>
        </p:spPr>
        <p:txBody>
          <a:bodyPr/>
          <a:lstStyle/>
          <a:p>
            <a:pPr algn="ctr"/>
            <a:r>
              <a:rPr lang="en-US" sz="2800" i="1" dirty="0"/>
              <a:t>A Guide to the Care and Feeding of the Profession </a:t>
            </a:r>
          </a:p>
          <a:p>
            <a:pPr algn="ctr"/>
            <a:r>
              <a:rPr lang="en-US" sz="2800" i="1" dirty="0"/>
              <a:t>for the Working Archivist</a:t>
            </a:r>
          </a:p>
          <a:p>
            <a:pPr algn="ctr"/>
            <a:r>
              <a:rPr lang="en-US" sz="2800" i="1" dirty="0"/>
              <a:t>By Denise Rayman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106B4D4-86B8-3D6A-561E-0703D696C05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17140" r="17140"/>
          <a:stretch/>
        </p:blipFill>
        <p:spPr>
          <a:xfrm>
            <a:off x="5909435" y="614282"/>
            <a:ext cx="5205150" cy="6243718"/>
          </a:xfrm>
          <a:noFill/>
        </p:spPr>
      </p:pic>
    </p:spTree>
    <p:extLst>
      <p:ext uri="{BB962C8B-B14F-4D97-AF65-F5344CB8AC3E}">
        <p14:creationId xmlns:p14="http://schemas.microsoft.com/office/powerpoint/2010/main" val="416270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345B125-5BAF-6E39-EFE2-6C3263521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practices: </a:t>
            </a:r>
            <a:r>
              <a:rPr lang="en-US"/>
              <a:t>Food</a:t>
            </a:r>
            <a:r>
              <a:rPr lang="en-US" dirty="0"/>
              <a:t> for interns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C2A6F1-6BF8-3552-64CF-8600D7F8CCF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77339" y="1074420"/>
            <a:ext cx="5144936" cy="525780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228600" indent="0">
              <a:buNone/>
            </a:pPr>
            <a:r>
              <a:rPr lang="en-US" b="1" dirty="0"/>
              <a:t>GOOD WORK</a:t>
            </a:r>
          </a:p>
          <a:p>
            <a:r>
              <a:rPr lang="en-US" dirty="0"/>
              <a:t>Processing smaller collections, including writing a finding aid</a:t>
            </a:r>
          </a:p>
          <a:p>
            <a:r>
              <a:rPr lang="en-US" dirty="0"/>
              <a:t>Processing born-digital collections</a:t>
            </a:r>
          </a:p>
          <a:p>
            <a:r>
              <a:rPr lang="en-US" dirty="0"/>
              <a:t>Significant interfiling or accrual to existing collection</a:t>
            </a:r>
          </a:p>
          <a:p>
            <a:pPr lvl="1"/>
            <a:r>
              <a:rPr lang="en-US" dirty="0"/>
              <a:t>Learn how to interpret other people’s processing decisions! </a:t>
            </a:r>
          </a:p>
          <a:p>
            <a:r>
              <a:rPr lang="en-US" dirty="0"/>
              <a:t>Writing metadata for digitized material (like photographs)</a:t>
            </a:r>
          </a:p>
          <a:p>
            <a:pPr lvl="1"/>
            <a:r>
              <a:rPr lang="en-US" dirty="0"/>
              <a:t>Experience with </a:t>
            </a:r>
            <a:r>
              <a:rPr lang="en-US" dirty="0" err="1"/>
              <a:t>CONTENTdm</a:t>
            </a:r>
            <a:r>
              <a:rPr lang="en-US" dirty="0"/>
              <a:t> etc. very valued in field</a:t>
            </a:r>
          </a:p>
          <a:p>
            <a:r>
              <a:rPr lang="en-US" dirty="0"/>
              <a:t>And more! </a:t>
            </a:r>
          </a:p>
          <a:p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625EA044-06E5-8D39-8895-03D932A3CEF5}"/>
              </a:ext>
            </a:extLst>
          </p:cNvPr>
          <p:cNvSpPr txBox="1">
            <a:spLocks/>
          </p:cNvSpPr>
          <p:nvPr/>
        </p:nvSpPr>
        <p:spPr>
          <a:xfrm>
            <a:off x="5634990" y="1074420"/>
            <a:ext cx="5394960" cy="5257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 eaLnBrk="1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Source Sans Pro"/>
              <a:buChar char="●"/>
              <a:defRPr sz="2000" b="0" i="0" u="none" strike="noStrike" cap="none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 eaLnBrk="1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Source Sans Pro"/>
              <a:buChar char="○"/>
              <a:defRPr sz="1800" b="0" i="0" u="none" strike="noStrike" cap="none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 eaLnBrk="1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Source Sans Pro"/>
              <a:buChar char="■"/>
              <a:defRPr sz="1600" b="0" i="0" u="none" strike="noStrike" cap="none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 eaLnBrk="1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Source Sans Pro"/>
              <a:buChar char="●"/>
              <a:defRPr sz="1400" b="0" i="0" u="none" strike="noStrike" cap="none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 eaLnBrk="1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Source Sans Pro"/>
              <a:buChar char="○"/>
              <a:defRPr sz="1400" b="0" i="0" u="none" strike="noStrike" cap="none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■"/>
              <a:defRPr sz="11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●"/>
              <a:defRPr sz="11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○"/>
              <a:defRPr sz="11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Source Sans Pro"/>
              <a:buChar char="■"/>
              <a:defRPr sz="11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228600" indent="0">
              <a:buNone/>
            </a:pPr>
            <a:r>
              <a:rPr lang="en-US" b="1" dirty="0"/>
              <a:t>“BAD” WORK</a:t>
            </a:r>
          </a:p>
          <a:p>
            <a:r>
              <a:rPr lang="en-US" dirty="0"/>
              <a:t>Scanning photographs and paper</a:t>
            </a:r>
          </a:p>
          <a:p>
            <a:r>
              <a:rPr lang="en-US" dirty="0"/>
              <a:t>Transferring digital media (ripping CDs and floppies </a:t>
            </a:r>
            <a:r>
              <a:rPr lang="en-US" dirty="0" err="1"/>
              <a:t>etc</a:t>
            </a:r>
            <a:r>
              <a:rPr lang="en-US" dirty="0"/>
              <a:t>) </a:t>
            </a:r>
          </a:p>
          <a:p>
            <a:r>
              <a:rPr lang="en-US" dirty="0"/>
              <a:t>Staffing the reference desk, watching the reading room, answering the phone</a:t>
            </a:r>
          </a:p>
          <a:p>
            <a:r>
              <a:rPr lang="en-US" dirty="0"/>
              <a:t>Anything clerical, rote, or requiring simple skills and training</a:t>
            </a:r>
          </a:p>
          <a:p>
            <a:pPr marL="228600" indent="0">
              <a:buNone/>
            </a:pPr>
            <a:endParaRPr lang="en-US" dirty="0"/>
          </a:p>
          <a:p>
            <a:pPr marL="228600" indent="0">
              <a:buNone/>
            </a:pPr>
            <a:r>
              <a:rPr lang="en-US" i="1" dirty="0"/>
              <a:t>This work is not actually bad, and we all do it, but not appropriate for an internship</a:t>
            </a:r>
          </a:p>
        </p:txBody>
      </p:sp>
    </p:spTree>
    <p:extLst>
      <p:ext uri="{BB962C8B-B14F-4D97-AF65-F5344CB8AC3E}">
        <p14:creationId xmlns:p14="http://schemas.microsoft.com/office/powerpoint/2010/main" val="2232561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0337C-125B-3895-E537-48621659A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 meaningful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BE3C-0B97-FC91-7B3C-22E426AEB1C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83079" y="1379712"/>
            <a:ext cx="4483059" cy="4607079"/>
          </a:xfrm>
        </p:spPr>
        <p:txBody>
          <a:bodyPr/>
          <a:lstStyle/>
          <a:p>
            <a:r>
              <a:rPr lang="en-US" dirty="0"/>
              <a:t>Library of Congress: metadata work on the US Copyright Office Virtual Card catalog: </a:t>
            </a:r>
            <a:r>
              <a:rPr lang="en-US" dirty="0">
                <a:hlinkClick r:id="rId2"/>
              </a:rPr>
              <a:t>https://www.copyright.gov/vcc/</a:t>
            </a:r>
            <a:endParaRPr lang="en-US" dirty="0"/>
          </a:p>
          <a:p>
            <a:r>
              <a:rPr lang="en-US" dirty="0"/>
              <a:t>Shoah Foundation: metadata work for video testimonials/oral histories of genocide </a:t>
            </a:r>
            <a:r>
              <a:rPr lang="en-US" dirty="0">
                <a:hlinkClick r:id="rId3"/>
              </a:rPr>
              <a:t>https://vha.usc.edu/home</a:t>
            </a:r>
            <a:r>
              <a:rPr lang="en-US" dirty="0"/>
              <a:t> </a:t>
            </a:r>
          </a:p>
          <a:p>
            <a:r>
              <a:rPr lang="en-US" dirty="0"/>
              <a:t>My archives: intern helped me write a grant to digitize obsolete media </a:t>
            </a:r>
          </a:p>
          <a:p>
            <a:endParaRPr lang="en-US" dirty="0"/>
          </a:p>
        </p:txBody>
      </p:sp>
      <p:pic>
        <p:nvPicPr>
          <p:cNvPr id="7" name="Picture Placeholder 6" descr="Medium shot of men looking at a book&#10;&#10;Description automatically generated">
            <a:extLst>
              <a:ext uri="{FF2B5EF4-FFF2-40B4-BE49-F238E27FC236}">
                <a16:creationId xmlns:a16="http://schemas.microsoft.com/office/drawing/2014/main" id="{9B8C8337-F54E-C17A-5FF0-08C98A80651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/>
          <a:srcRect l="17131" r="17131" b="4209"/>
          <a:stretch/>
        </p:blipFill>
        <p:spPr>
          <a:xfrm>
            <a:off x="5566589" y="880165"/>
            <a:ext cx="5709960" cy="570972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6320EA-9F86-D621-F0FA-D50B5B1F3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26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0E95F-5C9C-710E-5E68-8591426D8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949" y="1545613"/>
            <a:ext cx="5361201" cy="3259662"/>
          </a:xfrm>
        </p:spPr>
        <p:txBody>
          <a:bodyPr/>
          <a:lstStyle/>
          <a:p>
            <a:r>
              <a:rPr lang="en-US" dirty="0"/>
              <a:t>What do you want a new archivist to know?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AC8E3F-B174-E27A-10A4-0A42203398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Train the profession you want to see! </a:t>
            </a:r>
          </a:p>
        </p:txBody>
      </p:sp>
      <p:pic>
        <p:nvPicPr>
          <p:cNvPr id="7" name="Picture Placeholder 6" descr="A group of people standing around a computer&#10;&#10;Description automatically generated">
            <a:extLst>
              <a:ext uri="{FF2B5EF4-FFF2-40B4-BE49-F238E27FC236}">
                <a16:creationId xmlns:a16="http://schemas.microsoft.com/office/drawing/2014/main" id="{943B5BA5-5A90-694A-BBC2-13E276964D9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22238" r="222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8741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B5DBE-2D8F-139F-DE75-34015F10D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Lowering </a:t>
            </a:r>
            <a:r>
              <a:rPr lang="en-US"/>
              <a:t>Barriers</a:t>
            </a:r>
            <a:r>
              <a:rPr lang="en-US" dirty="0"/>
              <a:t> to internships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5C0B6-8183-6A76-B2FF-83F840169B5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Move away from volunteer as the default! </a:t>
            </a:r>
          </a:p>
          <a:p>
            <a:r>
              <a:rPr lang="en-US" dirty="0"/>
              <a:t>An intern working 180 hours for $15/</a:t>
            </a:r>
            <a:r>
              <a:rPr lang="en-US" dirty="0" err="1"/>
              <a:t>hr</a:t>
            </a:r>
            <a:r>
              <a:rPr lang="en-US" dirty="0"/>
              <a:t> costs you just </a:t>
            </a:r>
            <a:r>
              <a:rPr lang="en-US" b="1" dirty="0"/>
              <a:t>$2,890</a:t>
            </a:r>
            <a:r>
              <a:rPr lang="en-US" dirty="0"/>
              <a:t> (including taxes) </a:t>
            </a:r>
          </a:p>
          <a:p>
            <a:pPr lvl="1"/>
            <a:r>
              <a:rPr lang="en-US" dirty="0"/>
              <a:t>This flat-dollar ask goes down smoother with upper administrators </a:t>
            </a:r>
          </a:p>
          <a:p>
            <a:pPr lvl="1"/>
            <a:r>
              <a:rPr lang="en-US" dirty="0"/>
              <a:t>Looking for a grant? Write an internship into it! </a:t>
            </a:r>
          </a:p>
          <a:p>
            <a:pPr lvl="1"/>
            <a:r>
              <a:rPr lang="en-US" dirty="0"/>
              <a:t>Library Friends groups have sponsored interns</a:t>
            </a:r>
          </a:p>
          <a:p>
            <a:r>
              <a:rPr lang="en-US" dirty="0"/>
              <a:t>How to make an unpaid internship tolerable:</a:t>
            </a:r>
          </a:p>
          <a:p>
            <a:pPr lvl="1"/>
            <a:r>
              <a:rPr lang="en-US" dirty="0"/>
              <a:t>Be flexible! Respect their paid work schedule </a:t>
            </a:r>
          </a:p>
          <a:p>
            <a:pPr lvl="1"/>
            <a:r>
              <a:rPr lang="en-US" dirty="0"/>
              <a:t>Free parking </a:t>
            </a:r>
          </a:p>
          <a:p>
            <a:pPr lvl="1"/>
            <a:r>
              <a:rPr lang="en-US" dirty="0"/>
              <a:t>Random perks – send them to SIA Annual! </a:t>
            </a:r>
          </a:p>
          <a:p>
            <a:pPr lvl="1"/>
            <a:r>
              <a:rPr lang="en-US" dirty="0"/>
              <a:t>Offer remote work! </a:t>
            </a:r>
          </a:p>
        </p:txBody>
      </p:sp>
      <p:pic>
        <p:nvPicPr>
          <p:cNvPr id="7" name="Picture Placeholder 6" descr="A group of people holding a large check&#10;&#10;Description automatically generated">
            <a:extLst>
              <a:ext uri="{FF2B5EF4-FFF2-40B4-BE49-F238E27FC236}">
                <a16:creationId xmlns:a16="http://schemas.microsoft.com/office/drawing/2014/main" id="{FB3E7833-34FD-07C2-9333-094F01DABBB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25243" r="25243"/>
          <a:stretch>
            <a:fillRect/>
          </a:stretch>
        </p:blipFill>
        <p:spPr/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1414E6-EE58-5101-AAE6-906E0188B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576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45A28-DA50-3953-EA4B-D7BD26134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97" y="1545613"/>
            <a:ext cx="4800909" cy="3259662"/>
          </a:xfrm>
        </p:spPr>
        <p:txBody>
          <a:bodyPr/>
          <a:lstStyle/>
          <a:p>
            <a:r>
              <a:rPr lang="en-US"/>
              <a:t>Students are the best part of my job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67231-A6AA-022D-E318-51485CA039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Everyone remembers their first archives job – be remembered for the right reasons! </a:t>
            </a:r>
          </a:p>
        </p:txBody>
      </p:sp>
      <p:pic>
        <p:nvPicPr>
          <p:cNvPr id="8" name="Picture Placeholder 7" descr="A group of children holding hands&#10;&#10;Description automatically generated">
            <a:extLst>
              <a:ext uri="{FF2B5EF4-FFF2-40B4-BE49-F238E27FC236}">
                <a16:creationId xmlns:a16="http://schemas.microsoft.com/office/drawing/2014/main" id="{45DB715D-2CB6-0FDB-AB8C-C4E2768D8B2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17178" r="171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53160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FD7D8E-194B-A01D-DC35-869418B4ED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17" y="3167443"/>
            <a:ext cx="5361201" cy="1073876"/>
          </a:xfrm>
        </p:spPr>
        <p:txBody>
          <a:bodyPr/>
          <a:lstStyle/>
          <a:p>
            <a:r>
              <a:rPr lang="en-US" sz="3600"/>
              <a:t>Denise Rayman</a:t>
            </a:r>
          </a:p>
          <a:p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drayman@iu.edu</a:t>
            </a:r>
            <a:r>
              <a:rPr lang="en-US" dirty="0"/>
              <a:t> </a:t>
            </a: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D8F682DC-973F-8A75-63E4-C2214BABCA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l="7420" r="7420"/>
          <a:stretch/>
        </p:blipFill>
        <p:spPr>
          <a:solidFill>
            <a:schemeClr val="accent2">
              <a:lumMod val="20000"/>
              <a:lumOff val="80000"/>
              <a:alpha val="60000"/>
            </a:schemeClr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7224D7-E074-0A3B-C1F7-25FBF02F71A4}"/>
              </a:ext>
            </a:extLst>
          </p:cNvPr>
          <p:cNvSpPr txBox="1"/>
          <p:nvPr/>
        </p:nvSpPr>
        <p:spPr>
          <a:xfrm>
            <a:off x="324017" y="4871544"/>
            <a:ext cx="4990933" cy="1472105"/>
          </a:xfrm>
          <a:prstGeom prst="rect">
            <a:avLst/>
          </a:prstGeom>
        </p:spPr>
        <p:txBody>
          <a:bodyPr spcFirstLastPara="1" wrap="square" lIns="91425" tIns="91425" rIns="91425" bIns="91425" rtlCol="0" anchor="t" anchorCtr="0">
            <a:noAutofit/>
          </a:bodyPr>
          <a:lstStyle/>
          <a:p>
            <a:r>
              <a:rPr lang="en-US" sz="2000" i="1" dirty="0">
                <a:solidFill>
                  <a:schemeClr val="bg1"/>
                </a:solidFill>
                <a:latin typeface="Source Sans Pro" panose="020B0503030403020204" pitchFamily="34" charset="0"/>
              </a:rPr>
              <a:t>All photographs are from IUPUI Image Collections: </a:t>
            </a:r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https://library.indianapolis.iu.edu/digitalcollections/uarchives/ua024</a:t>
            </a:r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DC6C49C-8254-448F-2D85-BE99EDDCB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249" y="1144533"/>
            <a:ext cx="6062868" cy="1472105"/>
          </a:xfrm>
        </p:spPr>
        <p:txBody>
          <a:bodyPr/>
          <a:lstStyle/>
          <a:p>
            <a:r>
              <a:rPr lang="en-US"/>
              <a:t>Feed an intern today!</a:t>
            </a:r>
          </a:p>
        </p:txBody>
      </p:sp>
    </p:spTree>
    <p:extLst>
      <p:ext uri="{BB962C8B-B14F-4D97-AF65-F5344CB8AC3E}">
        <p14:creationId xmlns:p14="http://schemas.microsoft.com/office/powerpoint/2010/main" val="3607719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CED6B0D9-87C4-925A-6FA9-3E7B20669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 – what are your </a:t>
            </a:r>
            <a:r>
              <a:rPr lang="en-US" dirty="0" err="1"/>
              <a:t>bonafides</a:t>
            </a:r>
            <a:r>
              <a:rPr lang="en-US" dirty="0"/>
              <a:t>?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B9D386-CDB8-483E-07A6-69C02FAA922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83079" y="1379712"/>
            <a:ext cx="5951690" cy="4989557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Archivist at IUI University Library</a:t>
            </a:r>
          </a:p>
          <a:p>
            <a:r>
              <a:rPr lang="en-US" sz="2400" dirty="0"/>
              <a:t>In this semester (Spring 2024) our archives hosted </a:t>
            </a:r>
            <a:r>
              <a:rPr lang="en-US" sz="2400" b="1" dirty="0"/>
              <a:t>9</a:t>
            </a:r>
            <a:r>
              <a:rPr lang="en-US" sz="2400" dirty="0"/>
              <a:t> LIS graduate student workers! </a:t>
            </a:r>
          </a:p>
          <a:p>
            <a:r>
              <a:rPr lang="en-US" sz="2400" dirty="0"/>
              <a:t>Supervise the internship program for Department of Library and Information Science - Archives Management students</a:t>
            </a:r>
          </a:p>
          <a:p>
            <a:pPr lvl="1"/>
            <a:r>
              <a:rPr lang="en-US" sz="2200" dirty="0"/>
              <a:t>Internships required for Archives </a:t>
            </a:r>
            <a:r>
              <a:rPr lang="en-US" sz="2200" dirty="0" err="1"/>
              <a:t>Mgmt</a:t>
            </a:r>
            <a:endParaRPr lang="en-US" sz="2200" dirty="0"/>
          </a:p>
          <a:p>
            <a:pPr lvl="1"/>
            <a:r>
              <a:rPr lang="en-US" sz="2200" dirty="0"/>
              <a:t>Supervise 1-12 interns every semester</a:t>
            </a:r>
          </a:p>
          <a:p>
            <a:r>
              <a:rPr lang="en-US" sz="2400" dirty="0"/>
              <a:t>I know a lot about internships as an instructor and a practitioner! </a:t>
            </a:r>
          </a:p>
        </p:txBody>
      </p:sp>
      <p:pic>
        <p:nvPicPr>
          <p:cNvPr id="31" name="Picture Placeholder 5">
            <a:extLst>
              <a:ext uri="{FF2B5EF4-FFF2-40B4-BE49-F238E27FC236}">
                <a16:creationId xmlns:a16="http://schemas.microsoft.com/office/drawing/2014/main" id="{63E2E49C-5DF6-B1EB-8273-A32CC2D00F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 l="11159" r="11159"/>
          <a:stretch/>
        </p:blipFill>
        <p:spPr/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1FE06D-AF21-FA3D-C7D9-3C78E2C3F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718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B4510-74FF-82C8-7350-15CC5CCA2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internships even help students?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4BB96-9E28-9F5D-9450-8E77E4E18EE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Preliminary results from “Graduate School Archives Internships: Exploring the Efficacy,” a study funded by Society of American Archivists Foundation, by Denise Rayman and Lydia Spotts</a:t>
            </a:r>
          </a:p>
        </p:txBody>
      </p:sp>
    </p:spTree>
    <p:extLst>
      <p:ext uri="{BB962C8B-B14F-4D97-AF65-F5344CB8AC3E}">
        <p14:creationId xmlns:p14="http://schemas.microsoft.com/office/powerpoint/2010/main" val="162629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DEF8B4-7A28-FB08-A421-EDC3B793D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Graduate School Archives Internships: High Impact or High Barrier?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0790A-B81A-1216-3D0E-3EC67241A75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83078" y="1379712"/>
            <a:ext cx="6374921" cy="4607079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World Premiere of these research results! </a:t>
            </a:r>
          </a:p>
          <a:p>
            <a:r>
              <a:rPr lang="en-US" sz="2800" dirty="0"/>
              <a:t>Study funded by Society of American Archivists in May 2023</a:t>
            </a:r>
          </a:p>
          <a:p>
            <a:r>
              <a:rPr lang="en-US" sz="2800" dirty="0"/>
              <a:t>Survey of recent graduates in LIS programs conducted July – Aug 2023</a:t>
            </a:r>
          </a:p>
          <a:p>
            <a:r>
              <a:rPr lang="en-US" sz="2800" dirty="0"/>
              <a:t>Simple research question – do internships correlate with greater career success in the archives field? 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17520C69-632E-8E1D-C4E2-55F38F6C0C2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990" r="4156" b="990"/>
          <a:stretch/>
        </p:blipFill>
        <p:spPr>
          <a:xfrm>
            <a:off x="7099234" y="880165"/>
            <a:ext cx="4174650" cy="5730315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AAAF99-57E5-7637-5063-59BA5E5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301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E919ED-67AA-F3A7-A8D0-D93033473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7863" y="1043798"/>
            <a:ext cx="5521434" cy="5279364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YES, INTERNSHIPS </a:t>
            </a:r>
            <a:br>
              <a:rPr lang="en-US" dirty="0"/>
            </a:br>
            <a:r>
              <a:rPr lang="en-US" dirty="0"/>
              <a:t>WORK</a:t>
            </a:r>
          </a:p>
        </p:txBody>
      </p:sp>
      <p:pic>
        <p:nvPicPr>
          <p:cNvPr id="4" name="Picture Placeholder 5" descr="A basketball players in the air&#10;&#10;Description automatically generated">
            <a:extLst>
              <a:ext uri="{FF2B5EF4-FFF2-40B4-BE49-F238E27FC236}">
                <a16:creationId xmlns:a16="http://schemas.microsoft.com/office/drawing/2014/main" id="{330AAF65-C28A-AEB7-EF14-2A70CB8DF92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9858" r="18771" b="-3"/>
          <a:stretch/>
        </p:blipFill>
        <p:spPr>
          <a:xfrm>
            <a:off x="316399" y="7937"/>
            <a:ext cx="4822134" cy="6621463"/>
          </a:xfrm>
          <a:noFill/>
        </p:spPr>
      </p:pic>
    </p:spTree>
    <p:extLst>
      <p:ext uri="{BB962C8B-B14F-4D97-AF65-F5344CB8AC3E}">
        <p14:creationId xmlns:p14="http://schemas.microsoft.com/office/powerpoint/2010/main" val="1672948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57BB1F0-8699-EB13-3193-BCBA739C2A4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8787" r="18787"/>
          <a:stretch/>
        </p:blipFill>
        <p:spPr/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759AE09-0310-A1F6-036D-A6733C892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correlations</a:t>
            </a:r>
            <a:r>
              <a:rPr lang="en-US"/>
              <a:t> from survey data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506170-767C-C9EE-3E80-73C77B3E2A0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83079" y="1085850"/>
            <a:ext cx="5144936" cy="5406390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Students who completed an internship are more likely to still be employed in the field at time of survey (0-12 years after graduation)</a:t>
            </a:r>
          </a:p>
          <a:p>
            <a:r>
              <a:rPr lang="en-US" sz="2400" dirty="0"/>
              <a:t>Students who completed an internship spent less time job hunting </a:t>
            </a:r>
          </a:p>
          <a:p>
            <a:r>
              <a:rPr lang="en-US" sz="2400" dirty="0"/>
              <a:t>Students who were paid in their internship are more likely to still be employed in the field </a:t>
            </a:r>
          </a:p>
          <a:p>
            <a:r>
              <a:rPr lang="en-US" sz="2400" dirty="0"/>
              <a:t>Students who were mentored in their internship are more likely to still be employed in the field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F6A452-9423-2178-FC02-D4599BB6A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9160A8-4ED4-B30D-1022-7F96C15711A7}"/>
              </a:ext>
            </a:extLst>
          </p:cNvPr>
          <p:cNvSpPr txBox="1"/>
          <p:nvPr/>
        </p:nvSpPr>
        <p:spPr>
          <a:xfrm>
            <a:off x="5787217" y="6275070"/>
            <a:ext cx="5489332" cy="335409"/>
          </a:xfrm>
          <a:prstGeom prst="rect">
            <a:avLst/>
          </a:prstGeom>
        </p:spPr>
        <p:txBody>
          <a:bodyPr spcFirstLastPara="1" wrap="square" lIns="91425" tIns="91425" rIns="91425" bIns="91425" rtlCol="0" anchor="t" anchorCtr="0">
            <a:noAutofit/>
          </a:bodyPr>
          <a:lstStyle/>
          <a:p>
            <a:pPr algn="l"/>
            <a:endParaRPr lang="en-US" sz="26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560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F76F629-6ED5-6DDD-D65D-6724A8DF5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1" y="1043798"/>
            <a:ext cx="5792896" cy="5279364"/>
          </a:xfrm>
        </p:spPr>
        <p:txBody>
          <a:bodyPr/>
          <a:lstStyle/>
          <a:p>
            <a:r>
              <a:rPr lang="en-US" dirty="0"/>
              <a:t>How do we make internships work at our archives? </a:t>
            </a:r>
          </a:p>
        </p:txBody>
      </p:sp>
      <p:pic>
        <p:nvPicPr>
          <p:cNvPr id="9" name="Picture Placeholder 8" descr="A group of children sitting around a table&#10;&#10;Description automatically generated">
            <a:extLst>
              <a:ext uri="{FF2B5EF4-FFF2-40B4-BE49-F238E27FC236}">
                <a16:creationId xmlns:a16="http://schemas.microsoft.com/office/drawing/2014/main" id="{40D4BBD3-150E-9477-CBBB-171C1E453D9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22686" r="22686"/>
          <a:stretch>
            <a:fillRect/>
          </a:stretch>
        </p:blipFill>
        <p:spPr/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749912-1140-BFAB-AAED-C2B25BF7AF9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12563" y="274638"/>
            <a:ext cx="579437" cy="38576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754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29C47-6DB6-8DC7-5BC5-2B6792CA4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Frequently asked questions about hosting internships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E147E-BADA-9955-736E-ECBE1D3DD66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83078" y="994410"/>
            <a:ext cx="10696754" cy="5452110"/>
          </a:xfrm>
        </p:spPr>
        <p:txBody>
          <a:bodyPr>
            <a:normAutofit/>
          </a:bodyPr>
          <a:lstStyle/>
          <a:p>
            <a:r>
              <a:rPr lang="en-US" sz="3200" dirty="0"/>
              <a:t>How many work hours is an internship? </a:t>
            </a:r>
          </a:p>
          <a:p>
            <a:r>
              <a:rPr lang="en-US" sz="3200" dirty="0"/>
              <a:t>How much time does it take to supervise an intern? </a:t>
            </a:r>
          </a:p>
          <a:p>
            <a:r>
              <a:rPr lang="en-US" sz="3200" dirty="0"/>
              <a:t>Do I have to pay my intern? </a:t>
            </a:r>
          </a:p>
          <a:p>
            <a:r>
              <a:rPr lang="en-US" sz="3200" dirty="0"/>
              <a:t>Can I have a remote-work intern? </a:t>
            </a:r>
          </a:p>
          <a:p>
            <a:r>
              <a:rPr lang="en-US" sz="3200" dirty="0"/>
              <a:t>We aren’t a fancy archives with ASpace and </a:t>
            </a:r>
            <a:r>
              <a:rPr lang="en-US" sz="3200" dirty="0" err="1"/>
              <a:t>CONTENTdm</a:t>
            </a:r>
            <a:r>
              <a:rPr lang="en-US" sz="3200" dirty="0"/>
              <a:t> etc. Can I still host an intern? </a:t>
            </a:r>
          </a:p>
          <a:p>
            <a:r>
              <a:rPr lang="en-US" sz="3200" dirty="0"/>
              <a:t>What should I have my</a:t>
            </a:r>
            <a:r>
              <a:rPr lang="en-US" sz="3000" dirty="0"/>
              <a:t> intern do?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707064-450B-2D2A-A53C-0BF81B9B7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54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ED9BF-9A5C-983B-87D9-40D4A0816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371602"/>
            <a:ext cx="9993805" cy="2763517"/>
          </a:xfrm>
        </p:spPr>
        <p:txBody>
          <a:bodyPr wrap="square" anchor="b">
            <a:normAutofit/>
          </a:bodyPr>
          <a:lstStyle/>
          <a:p>
            <a:r>
              <a:rPr lang="en-US"/>
              <a:t>The Ethical Internship: </a:t>
            </a:r>
            <a:br>
              <a:rPr lang="en-US"/>
            </a:br>
            <a:r>
              <a:rPr lang="en-US"/>
              <a:t>Who gets more out of it, you or them?</a:t>
            </a:r>
          </a:p>
        </p:txBody>
      </p:sp>
      <p:pic>
        <p:nvPicPr>
          <p:cNvPr id="5" name="Picture Placeholder 4" descr="A person explaining something to a person&#10;&#10;Description automatically generated">
            <a:extLst>
              <a:ext uri="{FF2B5EF4-FFF2-40B4-BE49-F238E27FC236}">
                <a16:creationId xmlns:a16="http://schemas.microsoft.com/office/drawing/2014/main" id="{BDB3EBBB-5286-AD5F-D83D-5C6D9E3A20B8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 rotWithShape="1">
          <a:blip r:embed="rId3"/>
          <a:srcRect t="5845" r="1" b="52029"/>
          <a:stretch/>
        </p:blipFill>
        <p:spPr>
          <a:xfrm>
            <a:off x="495301" y="4343401"/>
            <a:ext cx="7743094" cy="2136531"/>
          </a:xfrm>
          <a:noFill/>
        </p:spPr>
      </p:pic>
    </p:spTree>
    <p:extLst>
      <p:ext uri="{BB962C8B-B14F-4D97-AF65-F5344CB8AC3E}">
        <p14:creationId xmlns:p14="http://schemas.microsoft.com/office/powerpoint/2010/main" val="3350801564"/>
      </p:ext>
    </p:extLst>
  </p:cSld>
  <p:clrMapOvr>
    <a:masterClrMapping/>
  </p:clrMapOvr>
</p:sld>
</file>

<file path=ppt/theme/theme1.xml><?xml version="1.0" encoding="utf-8"?>
<a:theme xmlns:a="http://schemas.openxmlformats.org/drawingml/2006/main" name="iu colors">
  <a:themeElements>
    <a:clrScheme name="Streamline">
      <a:dk1>
        <a:srgbClr val="990000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DD0031"/>
      </a:accent2>
      <a:accent3>
        <a:srgbClr val="4C1213"/>
      </a:accent3>
      <a:accent4>
        <a:srgbClr val="F1BE48"/>
      </a:accent4>
      <a:accent5>
        <a:srgbClr val="DC8823"/>
      </a:accent5>
      <a:accent6>
        <a:srgbClr val="ACA39A"/>
      </a:accent6>
      <a:hlink>
        <a:srgbClr val="00629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spcFirstLastPara="1" wrap="square" lIns="91425" tIns="91425" rIns="91425" bIns="91425" anchor="t" anchorCtr="0">
        <a:noAutofit/>
      </a:bodyPr>
      <a:lstStyle>
        <a:defPPr algn="l">
          <a:defRPr sz="2600" dirty="0" smtClean="0">
            <a:solidFill>
              <a:schemeClr val="bg1"/>
            </a:solidFill>
            <a:latin typeface="Georgia" panose="02040502050405020303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u colors" id="{2ED526D5-6922-49A7-9F41-1334F446C5F1}" vid="{BEFB5BF6-05D9-4ED5-B671-0D5933FCC8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E3BE34E919024688FF794798408D4A" ma:contentTypeVersion="18" ma:contentTypeDescription="Create a new document." ma:contentTypeScope="" ma:versionID="0a58debd973e6c63953417fb611868a8">
  <xsd:schema xmlns:xsd="http://www.w3.org/2001/XMLSchema" xmlns:xs="http://www.w3.org/2001/XMLSchema" xmlns:p="http://schemas.microsoft.com/office/2006/metadata/properties" xmlns:ns3="165b8c6a-7f42-4125-a203-b5777d14e7ff" xmlns:ns4="149206c6-36e2-452b-8b73-c18495e56c13" targetNamespace="http://schemas.microsoft.com/office/2006/metadata/properties" ma:root="true" ma:fieldsID="e165041e1e338d0f905f3273a9f742f9" ns3:_="" ns4:_="">
    <xsd:import namespace="165b8c6a-7f42-4125-a203-b5777d14e7ff"/>
    <xsd:import namespace="149206c6-36e2-452b-8b73-c18495e56c1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5b8c6a-7f42-4125-a203-b5777d14e7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9206c6-36e2-452b-8b73-c18495e56c13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165b8c6a-7f42-4125-a203-b5777d14e7ff" xsi:nil="true"/>
    <_activity xmlns="165b8c6a-7f42-4125-a203-b5777d14e7ff" xsi:nil="true"/>
  </documentManagement>
</p:properties>
</file>

<file path=customXml/itemProps1.xml><?xml version="1.0" encoding="utf-8"?>
<ds:datastoreItem xmlns:ds="http://schemas.openxmlformats.org/officeDocument/2006/customXml" ds:itemID="{2E756BA9-8112-4F14-8871-3FE0BCE280A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DA4E0DA-BDF8-4DDC-A0EF-9D6F59225CC6}">
  <ds:schemaRefs>
    <ds:schemaRef ds:uri="149206c6-36e2-452b-8b73-c18495e56c13"/>
    <ds:schemaRef ds:uri="165b8c6a-7f42-4125-a203-b5777d14e7ff"/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96F099-179A-4391-B809-D2DFB7D620C9}">
  <ds:schemaRefs>
    <ds:schemaRef ds:uri="149206c6-36e2-452b-8b73-c18495e56c13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165b8c6a-7f42-4125-a203-b5777d14e7ff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</TotalTime>
  <Words>1222</Words>
  <Application>Microsoft Office PowerPoint</Application>
  <PresentationFormat>Widescreen</PresentationFormat>
  <Paragraphs>124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BentonSans Book</vt:lpstr>
      <vt:lpstr>BentonSans Medium</vt:lpstr>
      <vt:lpstr>BentonSans Regular</vt:lpstr>
      <vt:lpstr>BentonSansCond Black</vt:lpstr>
      <vt:lpstr>Calibri</vt:lpstr>
      <vt:lpstr>Georgia</vt:lpstr>
      <vt:lpstr>Lato</vt:lpstr>
      <vt:lpstr>Source Sans Pro</vt:lpstr>
      <vt:lpstr>iu colors</vt:lpstr>
      <vt:lpstr>Making Internships  Work!</vt:lpstr>
      <vt:lpstr>About me – what are your bonafides? </vt:lpstr>
      <vt:lpstr>Do internships even help students?</vt:lpstr>
      <vt:lpstr>Graduate School Archives Internships: High Impact or High Barrier?</vt:lpstr>
      <vt:lpstr>YES, INTERNSHIPS  WORK</vt:lpstr>
      <vt:lpstr>Quick correlations from survey data</vt:lpstr>
      <vt:lpstr>How do we make internships work at our archives? </vt:lpstr>
      <vt:lpstr>Frequently asked questions about hosting internships</vt:lpstr>
      <vt:lpstr>The Ethical Internship:  Who gets more out of it, you or them?</vt:lpstr>
      <vt:lpstr>Best practices: Food for interns</vt:lpstr>
      <vt:lpstr>Examples of meaningful work</vt:lpstr>
      <vt:lpstr>What do you want a new archivist to know? </vt:lpstr>
      <vt:lpstr>Lowering Barriers to internships</vt:lpstr>
      <vt:lpstr>Students are the best part of my job</vt:lpstr>
      <vt:lpstr>Feed an intern today!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OIL PAINTS</dc:title>
  <cp:lastModifiedBy>Rayman, Denise</cp:lastModifiedBy>
  <cp:revision>3</cp:revision>
  <dcterms:created xsi:type="dcterms:W3CDTF">2024-01-23T09:01:47Z</dcterms:created>
  <dcterms:modified xsi:type="dcterms:W3CDTF">2024-06-10T13:38:43Z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0x01010034E3BE34E919024688FF794798408D4A</vt:lpwstr>
  </property>
</Properties>
</file>