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7" r:id="rId2"/>
    <p:sldId id="297" r:id="rId3"/>
    <p:sldId id="258" r:id="rId4"/>
    <p:sldId id="274" r:id="rId5"/>
    <p:sldId id="273" r:id="rId6"/>
    <p:sldId id="279" r:id="rId7"/>
    <p:sldId id="264" r:id="rId8"/>
    <p:sldId id="283" r:id="rId9"/>
    <p:sldId id="260" r:id="rId10"/>
    <p:sldId id="261" r:id="rId11"/>
    <p:sldId id="259" r:id="rId12"/>
    <p:sldId id="296" r:id="rId13"/>
    <p:sldId id="285" r:id="rId14"/>
    <p:sldId id="286" r:id="rId15"/>
    <p:sldId id="272" r:id="rId16"/>
    <p:sldId id="266" r:id="rId17"/>
    <p:sldId id="267" r:id="rId18"/>
    <p:sldId id="268" r:id="rId19"/>
    <p:sldId id="287" r:id="rId20"/>
    <p:sldId id="300" r:id="rId21"/>
    <p:sldId id="269" r:id="rId22"/>
    <p:sldId id="289" r:id="rId23"/>
    <p:sldId id="290" r:id="rId24"/>
    <p:sldId id="275" r:id="rId25"/>
    <p:sldId id="301" r:id="rId26"/>
    <p:sldId id="278" r:id="rId27"/>
    <p:sldId id="291" r:id="rId28"/>
    <p:sldId id="292" r:id="rId29"/>
    <p:sldId id="282" r:id="rId30"/>
    <p:sldId id="299" r:id="rId31"/>
    <p:sldId id="280" r:id="rId32"/>
    <p:sldId id="270" r:id="rId33"/>
    <p:sldId id="271" r:id="rId34"/>
    <p:sldId id="288" r:id="rId35"/>
    <p:sldId id="293" r:id="rId36"/>
    <p:sldId id="29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AE2EEFA-5E74-4873-BCA6-9D5ED9EE31A5}">
          <p14:sldIdLst>
            <p14:sldId id="257"/>
            <p14:sldId id="297"/>
            <p14:sldId id="258"/>
            <p14:sldId id="274"/>
            <p14:sldId id="273"/>
            <p14:sldId id="279"/>
            <p14:sldId id="264"/>
            <p14:sldId id="283"/>
            <p14:sldId id="260"/>
            <p14:sldId id="261"/>
            <p14:sldId id="259"/>
            <p14:sldId id="296"/>
            <p14:sldId id="285"/>
            <p14:sldId id="286"/>
            <p14:sldId id="272"/>
            <p14:sldId id="266"/>
            <p14:sldId id="267"/>
            <p14:sldId id="268"/>
            <p14:sldId id="287"/>
            <p14:sldId id="300"/>
            <p14:sldId id="269"/>
            <p14:sldId id="289"/>
            <p14:sldId id="290"/>
            <p14:sldId id="275"/>
            <p14:sldId id="301"/>
            <p14:sldId id="278"/>
            <p14:sldId id="291"/>
            <p14:sldId id="292"/>
            <p14:sldId id="282"/>
            <p14:sldId id="299"/>
            <p14:sldId id="280"/>
            <p14:sldId id="270"/>
            <p14:sldId id="271"/>
            <p14:sldId id="288"/>
            <p14:sldId id="293"/>
            <p14:sldId id="2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6B66CE-4D9F-4BA2-A7F5-CA51D385B786}" type="datetimeFigureOut">
              <a:rPr lang="en-US" smtClean="0"/>
              <a:t>12/7/2020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31A0C-59C2-44BF-AAE3-D5189666BE28}" type="slidenum">
              <a:rPr lang="en-US" smtClean="0"/>
              <a:t>‹#›</a:t>
            </a:fld>
            <a:endParaRPr lang="en-US"/>
          </a:p>
        </p:txBody>
      </p:sp>
    </p:spTree>
    <p:extLst>
      <p:ext uri="{BB962C8B-B14F-4D97-AF65-F5344CB8AC3E}">
        <p14:creationId xmlns:p14="http://schemas.microsoft.com/office/powerpoint/2010/main" val="226254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Author writes an article detailing their ground-breaking research results, they choose a journal to submit to based on the recommendation of their faculty advisor, mentor, or peers. An editor receives the submission and makes an initial assessment on whether it is well-suited for the journal. If it is, they will send it out to several peer reviewers (usually 3-4), who will read the work and decide if the research is sound and if it needs major or minimal edits in order to be published. Once reviewed, the work will be sent back to the author with the comments from the reviewers, and the author can choose to continue with the original journal, or try a different one. If they choose to make the edits and re-submit, they will then be notified</a:t>
            </a:r>
          </a:p>
        </p:txBody>
      </p:sp>
      <p:sp>
        <p:nvSpPr>
          <p:cNvPr id="4" name="Slide Number Placeholder 3"/>
          <p:cNvSpPr>
            <a:spLocks noGrp="1"/>
          </p:cNvSpPr>
          <p:nvPr>
            <p:ph type="sldNum" sz="quarter" idx="5"/>
          </p:nvPr>
        </p:nvSpPr>
        <p:spPr/>
        <p:txBody>
          <a:bodyPr/>
          <a:lstStyle/>
          <a:p>
            <a:fld id="{9B72D786-4A9C-4645-BD42-0DA84138196F}" type="slidenum">
              <a:rPr lang="en-US" smtClean="0"/>
              <a:t>4</a:t>
            </a:fld>
            <a:endParaRPr lang="en-US"/>
          </a:p>
        </p:txBody>
      </p:sp>
    </p:spTree>
    <p:extLst>
      <p:ext uri="{BB962C8B-B14F-4D97-AF65-F5344CB8AC3E}">
        <p14:creationId xmlns:p14="http://schemas.microsoft.com/office/powerpoint/2010/main" val="2160964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B72D786-4A9C-4645-BD42-0DA8413819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177521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C1A51CA-AA61-448C-A7BF-9648C40735A9}"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79A386A7-87BF-4604-B3DC-47FBD57086A3}" type="slidenum">
              <a:rPr lang="en-US" smtClean="0"/>
              <a:t>‹#›</a:t>
            </a:fld>
            <a:endParaRPr lang="en-US"/>
          </a:p>
        </p:txBody>
      </p:sp>
    </p:spTree>
    <p:extLst>
      <p:ext uri="{BB962C8B-B14F-4D97-AF65-F5344CB8AC3E}">
        <p14:creationId xmlns:p14="http://schemas.microsoft.com/office/powerpoint/2010/main" val="2557468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1A51CA-AA61-448C-A7BF-9648C40735A9}"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1771129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1A51CA-AA61-448C-A7BF-9648C40735A9}"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2416883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1A51CA-AA61-448C-A7BF-9648C40735A9}" type="datetimeFigureOut">
              <a:rPr lang="en-US" smtClean="0"/>
              <a:t>12/7/2020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184315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0C1A51CA-AA61-448C-A7BF-9648C40735A9}" type="datetimeFigureOut">
              <a:rPr lang="en-US" smtClean="0"/>
              <a:t>12/7/2020</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79A386A7-87BF-4604-B3DC-47FBD57086A3}" type="slidenum">
              <a:rPr lang="en-US" smtClean="0"/>
              <a:t>‹#›</a:t>
            </a:fld>
            <a:endParaRPr lang="en-US"/>
          </a:p>
        </p:txBody>
      </p:sp>
    </p:spTree>
    <p:extLst>
      <p:ext uri="{BB962C8B-B14F-4D97-AF65-F5344CB8AC3E}">
        <p14:creationId xmlns:p14="http://schemas.microsoft.com/office/powerpoint/2010/main" val="3579610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1A51CA-AA61-448C-A7BF-9648C40735A9}"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35724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1A51CA-AA61-448C-A7BF-9648C40735A9}" type="datetimeFigureOut">
              <a:rPr lang="en-US" smtClean="0"/>
              <a:t>12/7/2020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3873471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C1A51CA-AA61-448C-A7BF-9648C40735A9}" type="datetimeFigureOut">
              <a:rPr lang="en-US" smtClean="0"/>
              <a:t>12/7/2020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1099718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1A51CA-AA61-448C-A7BF-9648C40735A9}" type="datetimeFigureOut">
              <a:rPr lang="en-US" smtClean="0"/>
              <a:t>12/7/2020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3856994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C1A51CA-AA61-448C-A7BF-9648C40735A9}" type="datetimeFigureOut">
              <a:rPr lang="en-US" smtClean="0"/>
              <a:t>12/7/2020</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3203623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C1A51CA-AA61-448C-A7BF-9648C40735A9}" type="datetimeFigureOut">
              <a:rPr lang="en-US" smtClean="0"/>
              <a:t>12/7/2020</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9A386A7-87BF-4604-B3DC-47FBD57086A3}" type="slidenum">
              <a:rPr lang="en-US" smtClean="0"/>
              <a:t>‹#›</a:t>
            </a:fld>
            <a:endParaRPr lang="en-US"/>
          </a:p>
        </p:txBody>
      </p:sp>
    </p:spTree>
    <p:extLst>
      <p:ext uri="{BB962C8B-B14F-4D97-AF65-F5344CB8AC3E}">
        <p14:creationId xmlns:p14="http://schemas.microsoft.com/office/powerpoint/2010/main" val="3268018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0C1A51CA-AA61-448C-A7BF-9648C40735A9}" type="datetimeFigureOut">
              <a:rPr lang="en-US" smtClean="0"/>
              <a:t>12/7/2020</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79A386A7-87BF-4604-B3DC-47FBD57086A3}" type="slidenum">
              <a:rPr lang="en-US" smtClean="0"/>
              <a:t>‹#›</a:t>
            </a:fld>
            <a:endParaRPr lang="en-US"/>
          </a:p>
        </p:txBody>
      </p:sp>
    </p:spTree>
    <p:extLst>
      <p:ext uri="{BB962C8B-B14F-4D97-AF65-F5344CB8AC3E}">
        <p14:creationId xmlns:p14="http://schemas.microsoft.com/office/powerpoint/2010/main" val="3116640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hdl.handle.net/1805/8684" TargetMode="External"/><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xkcd.com/2025/" TargetMode="External"/><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doi.org/10.1038/549023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ijetae.com/" TargetMode="External"/><Relationship Id="rId2" Type="http://schemas.openxmlformats.org/officeDocument/2006/relationships/hyperlink" Target="http://www.oncotarget.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doaj.or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anrinfo.org/mistakes-to-avoid-on-facebook/" TargetMode="External"/><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guides.mclibrary.duke.edu/beinformed" TargetMode="External"/><Relationship Id="rId2" Type="http://schemas.openxmlformats.org/officeDocument/2006/relationships/hyperlink" Target="https://thinkchecksubmit.org/" TargetMode="External"/><Relationship Id="rId1" Type="http://schemas.openxmlformats.org/officeDocument/2006/relationships/slideLayout" Target="../slideLayouts/slideLayout2.xml"/><Relationship Id="rId5" Type="http://schemas.openxmlformats.org/officeDocument/2006/relationships/hyperlink" Target="https://libguides.lib.rochester.edu/c.php?g=472552&amp;p=3233548" TargetMode="External"/><Relationship Id="rId4" Type="http://schemas.openxmlformats.org/officeDocument/2006/relationships/hyperlink" Target="https://doaj.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hyperlink" Target="https://commons.wikimedia.org/wiki/File:Open_Access_logo_PLoS_white.svg" TargetMode="External"/><Relationship Id="rId4" Type="http://schemas.openxmlformats.org/officeDocument/2006/relationships/hyperlink" Target="http://med.stanford.edu/ourvoice.html"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mailto:%7Chancrave@iu.edu" TargetMode="External"/><Relationship Id="rId2" Type="http://schemas.openxmlformats.org/officeDocument/2006/relationships/hyperlink" Target="mailto:caiapike@iupui.edu"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justpublics365.commons.gc.cuny.edu/files/2014/10/Problem-infographic3.jpg" TargetMode="Externa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The Great Academic Publishing Racket</a:t>
            </a:r>
          </a:p>
        </p:txBody>
      </p:sp>
      <p:sp>
        <p:nvSpPr>
          <p:cNvPr id="3" name="Subtitle 2"/>
          <p:cNvSpPr>
            <a:spLocks noGrp="1"/>
          </p:cNvSpPr>
          <p:nvPr>
            <p:ph type="subTitle" idx="1"/>
          </p:nvPr>
        </p:nvSpPr>
        <p:spPr>
          <a:xfrm>
            <a:off x="879231" y="4468031"/>
            <a:ext cx="8730761" cy="775773"/>
          </a:xfrm>
        </p:spPr>
        <p:txBody>
          <a:bodyPr>
            <a:normAutofit/>
          </a:bodyPr>
          <a:lstStyle/>
          <a:p>
            <a:r>
              <a:rPr lang="en-US" dirty="0"/>
              <a:t>The Publishing Process, Journals of Ill Repute, and the Importance of Open Access</a:t>
            </a:r>
          </a:p>
        </p:txBody>
      </p:sp>
    </p:spTree>
    <p:extLst>
      <p:ext uri="{BB962C8B-B14F-4D97-AF65-F5344CB8AC3E}">
        <p14:creationId xmlns:p14="http://schemas.microsoft.com/office/powerpoint/2010/main" val="2019265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048" y="365126"/>
            <a:ext cx="11173968" cy="1050132"/>
          </a:xfrm>
        </p:spPr>
        <p:txBody>
          <a:bodyPr>
            <a:normAutofit fontScale="90000"/>
          </a:bodyPr>
          <a:lstStyle/>
          <a:p>
            <a:pPr algn="ctr"/>
            <a:r>
              <a:rPr lang="en-US" dirty="0"/>
              <a:t>If gasoline prices kept pace with journal prices …</a:t>
            </a:r>
          </a:p>
        </p:txBody>
      </p:sp>
      <p:pic>
        <p:nvPicPr>
          <p:cNvPr id="4" name="Content Placeholder 3"/>
          <p:cNvPicPr>
            <a:picLocks noGrp="1" noChangeAspect="1"/>
          </p:cNvPicPr>
          <p:nvPr>
            <p:ph idx="1"/>
          </p:nvPr>
        </p:nvPicPr>
        <p:blipFill>
          <a:blip r:embed="rId2"/>
          <a:stretch>
            <a:fillRect/>
          </a:stretch>
        </p:blipFill>
        <p:spPr>
          <a:xfrm>
            <a:off x="3586358" y="1615518"/>
            <a:ext cx="4769348" cy="4199057"/>
          </a:xfrm>
          <a:prstGeom prst="rect">
            <a:avLst/>
          </a:prstGeom>
        </p:spPr>
      </p:pic>
      <p:sp>
        <p:nvSpPr>
          <p:cNvPr id="5" name="Rectangle 4"/>
          <p:cNvSpPr/>
          <p:nvPr/>
        </p:nvSpPr>
        <p:spPr>
          <a:xfrm>
            <a:off x="3280073" y="6479780"/>
            <a:ext cx="5742534" cy="369332"/>
          </a:xfrm>
          <a:prstGeom prst="rect">
            <a:avLst/>
          </a:prstGeom>
        </p:spPr>
        <p:txBody>
          <a:bodyPr wrap="none">
            <a:spAutoFit/>
          </a:bodyPr>
          <a:lstStyle/>
          <a:p>
            <a:r>
              <a:rPr lang="en-US" dirty="0"/>
              <a:t>Odell, 2016. The Lewis …. </a:t>
            </a:r>
            <a:r>
              <a:rPr lang="en-US" dirty="0">
                <a:hlinkClick r:id="rId3"/>
              </a:rPr>
              <a:t>http://hdl.handle.net/1805/8684</a:t>
            </a:r>
            <a:r>
              <a:rPr lang="en-US" dirty="0"/>
              <a:t> </a:t>
            </a:r>
          </a:p>
        </p:txBody>
      </p:sp>
      <p:sp>
        <p:nvSpPr>
          <p:cNvPr id="6" name="TextBox 5"/>
          <p:cNvSpPr txBox="1"/>
          <p:nvPr/>
        </p:nvSpPr>
        <p:spPr>
          <a:xfrm>
            <a:off x="2596420" y="5614314"/>
            <a:ext cx="6999160" cy="646331"/>
          </a:xfrm>
          <a:prstGeom prst="rect">
            <a:avLst/>
          </a:prstGeom>
          <a:noFill/>
        </p:spPr>
        <p:txBody>
          <a:bodyPr wrap="none" rtlCol="0">
            <a:spAutoFit/>
          </a:bodyPr>
          <a:lstStyle/>
          <a:p>
            <a:pPr algn="ctr"/>
            <a:r>
              <a:rPr lang="en-US" b="1" dirty="0"/>
              <a:t>$4,276</a:t>
            </a:r>
            <a:br>
              <a:rPr lang="en-US" dirty="0"/>
            </a:br>
            <a:r>
              <a:rPr lang="en-US" dirty="0"/>
              <a:t>Average price for a subscription to a Chemistry or Physics journal in 2015</a:t>
            </a:r>
          </a:p>
        </p:txBody>
      </p:sp>
    </p:spTree>
    <p:extLst>
      <p:ext uri="{BB962C8B-B14F-4D97-AF65-F5344CB8AC3E}">
        <p14:creationId xmlns:p14="http://schemas.microsoft.com/office/powerpoint/2010/main" val="712477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Catch</a:t>
            </a:r>
          </a:p>
        </p:txBody>
      </p:sp>
      <p:sp>
        <p:nvSpPr>
          <p:cNvPr id="3" name="Content Placeholder 2"/>
          <p:cNvSpPr>
            <a:spLocks noGrp="1"/>
          </p:cNvSpPr>
          <p:nvPr>
            <p:ph sz="half" idx="1"/>
          </p:nvPr>
        </p:nvSpPr>
        <p:spPr/>
        <p:txBody>
          <a:bodyPr/>
          <a:lstStyle/>
          <a:p>
            <a:r>
              <a:rPr lang="en-US" dirty="0"/>
              <a:t>Only the publisher is paid for their work…and they, arguably, do the least amount.</a:t>
            </a:r>
          </a:p>
          <a:p>
            <a:r>
              <a:rPr lang="en-US" dirty="0"/>
              <a:t>Anyone who wants the information in these journals must pay for it.</a:t>
            </a:r>
          </a:p>
          <a:p>
            <a:r>
              <a:rPr lang="en-US" dirty="0"/>
              <a:t>The same institutions that pay for your time to create the research must also pay to access it. </a:t>
            </a:r>
          </a:p>
        </p:txBody>
      </p:sp>
      <p:pic>
        <p:nvPicPr>
          <p:cNvPr id="8" name="Content Placeholder 7"/>
          <p:cNvPicPr>
            <a:picLocks noGrp="1" noChangeAspect="1"/>
          </p:cNvPicPr>
          <p:nvPr>
            <p:ph sz="half" idx="2"/>
          </p:nvPr>
        </p:nvPicPr>
        <p:blipFill>
          <a:blip r:embed="rId2"/>
          <a:stretch>
            <a:fillRect/>
          </a:stretch>
        </p:blipFill>
        <p:spPr>
          <a:xfrm>
            <a:off x="7603894" y="1825625"/>
            <a:ext cx="3133725" cy="3914775"/>
          </a:xfrm>
          <a:prstGeom prst="rect">
            <a:avLst/>
          </a:prstGeom>
        </p:spPr>
      </p:pic>
      <p:sp>
        <p:nvSpPr>
          <p:cNvPr id="9" name="Rectangle 8"/>
          <p:cNvSpPr/>
          <p:nvPr/>
        </p:nvSpPr>
        <p:spPr>
          <a:xfrm>
            <a:off x="8408779" y="5740400"/>
            <a:ext cx="2188163" cy="276999"/>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Rockwell" panose="02060603020205020403"/>
                <a:ea typeface="+mn-ea"/>
                <a:cs typeface="+mn-cs"/>
              </a:rPr>
              <a:t>Source: </a:t>
            </a:r>
            <a:r>
              <a:rPr kumimoji="0" lang="en-US" sz="1200" b="0" i="0" u="none" strike="noStrike" kern="1200" cap="none" spc="0" normalizeH="0" baseline="0" noProof="0" dirty="0">
                <a:ln>
                  <a:noFill/>
                </a:ln>
                <a:solidFill>
                  <a:prstClr val="black"/>
                </a:solidFill>
                <a:effectLst/>
                <a:uLnTx/>
                <a:uFillTx/>
                <a:latin typeface="Rockwell" panose="02060603020205020403"/>
                <a:ea typeface="+mn-ea"/>
                <a:cs typeface="+mn-cs"/>
                <a:hlinkClick r:id="rId3"/>
              </a:rPr>
              <a:t>https://xkcd.com/2025/</a:t>
            </a:r>
            <a:endParaRPr kumimoji="0" lang="en-US" sz="1200" b="0" i="0" u="none" strike="noStrike" kern="1200" cap="none" spc="0" normalizeH="0" baseline="0" noProof="0" dirty="0">
              <a:ln>
                <a:noFill/>
              </a:ln>
              <a:solidFill>
                <a:prstClr val="black"/>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1938177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FDF93-07FB-463D-8241-953329DC3F66}"/>
              </a:ext>
            </a:extLst>
          </p:cNvPr>
          <p:cNvSpPr>
            <a:spLocks noGrp="1"/>
          </p:cNvSpPr>
          <p:nvPr>
            <p:ph type="title"/>
          </p:nvPr>
        </p:nvSpPr>
        <p:spPr/>
        <p:txBody>
          <a:bodyPr/>
          <a:lstStyle/>
          <a:p>
            <a:r>
              <a:rPr lang="en-US" dirty="0"/>
              <a:t>Predatory Publishing</a:t>
            </a:r>
          </a:p>
        </p:txBody>
      </p:sp>
      <p:sp>
        <p:nvSpPr>
          <p:cNvPr id="3" name="Text Placeholder 2">
            <a:extLst>
              <a:ext uri="{FF2B5EF4-FFF2-40B4-BE49-F238E27FC236}">
                <a16:creationId xmlns:a16="http://schemas.microsoft.com/office/drawing/2014/main" id="{F66ADE8A-5F2A-4B37-BFF3-D3E60FF7104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61339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799" y="216281"/>
            <a:ext cx="10058400" cy="1609344"/>
          </a:xfrm>
        </p:spPr>
        <p:txBody>
          <a:bodyPr/>
          <a:lstStyle/>
          <a:p>
            <a:pPr algn="ctr"/>
            <a:r>
              <a:rPr lang="en-US" b="1" dirty="0"/>
              <a:t>12 years!</a:t>
            </a:r>
            <a:br>
              <a:rPr lang="en-US" dirty="0"/>
            </a:br>
            <a:r>
              <a:rPr lang="en-US" sz="3600" dirty="0"/>
              <a:t>(Peer reviewed, paywalled, Elsevier, JIF 47.83)</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10090" y="1825625"/>
            <a:ext cx="7571819" cy="4351338"/>
          </a:xfrm>
        </p:spPr>
      </p:pic>
    </p:spTree>
    <p:extLst>
      <p:ext uri="{BB962C8B-B14F-4D97-AF65-F5344CB8AC3E}">
        <p14:creationId xmlns:p14="http://schemas.microsoft.com/office/powerpoint/2010/main" val="2563054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7205" y="1900079"/>
            <a:ext cx="6562725" cy="12763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7205" y="3176429"/>
            <a:ext cx="6200775" cy="18764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9817" y="5190934"/>
            <a:ext cx="2857500" cy="828675"/>
          </a:xfrm>
          <a:prstGeom prst="rect">
            <a:avLst/>
          </a:prstGeom>
        </p:spPr>
      </p:pic>
      <p:sp>
        <p:nvSpPr>
          <p:cNvPr id="8" name="TextBox 7"/>
          <p:cNvSpPr txBox="1"/>
          <p:nvPr/>
        </p:nvSpPr>
        <p:spPr>
          <a:xfrm>
            <a:off x="1888589" y="791988"/>
            <a:ext cx="8600624" cy="646331"/>
          </a:xfrm>
          <a:prstGeom prst="rect">
            <a:avLst/>
          </a:prstGeom>
          <a:noFill/>
        </p:spPr>
        <p:txBody>
          <a:bodyPr wrap="none" rtlCol="0">
            <a:spAutoFit/>
          </a:bodyPr>
          <a:lstStyle/>
          <a:p>
            <a:r>
              <a:rPr lang="en-US" sz="3600" dirty="0" err="1"/>
              <a:t>Paywalled</a:t>
            </a:r>
            <a:r>
              <a:rPr lang="en-US" sz="3600" dirty="0"/>
              <a:t>, “peer reviewed,” Elsevier journals</a:t>
            </a:r>
          </a:p>
        </p:txBody>
      </p:sp>
    </p:spTree>
    <p:extLst>
      <p:ext uri="{BB962C8B-B14F-4D97-AF65-F5344CB8AC3E}">
        <p14:creationId xmlns:p14="http://schemas.microsoft.com/office/powerpoint/2010/main" val="2662253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predatory journal?</a:t>
            </a:r>
          </a:p>
        </p:txBody>
      </p:sp>
      <p:sp>
        <p:nvSpPr>
          <p:cNvPr id="3" name="Content Placeholder 2"/>
          <p:cNvSpPr>
            <a:spLocks noGrp="1"/>
          </p:cNvSpPr>
          <p:nvPr>
            <p:ph sz="half" idx="1"/>
          </p:nvPr>
        </p:nvSpPr>
        <p:spPr/>
        <p:txBody>
          <a:bodyPr>
            <a:normAutofit/>
          </a:bodyPr>
          <a:lstStyle/>
          <a:p>
            <a:r>
              <a:rPr lang="en-US" dirty="0"/>
              <a:t>A journal that isn’t clear with their intentions!</a:t>
            </a:r>
          </a:p>
          <a:p>
            <a:pPr marL="0" indent="0">
              <a:buNone/>
            </a:pPr>
            <a:endParaRPr lang="en-US" dirty="0"/>
          </a:p>
          <a:p>
            <a:pPr marL="0" indent="0">
              <a:buNone/>
            </a:pPr>
            <a:r>
              <a:rPr lang="en-US" dirty="0"/>
              <a:t>They charge a fee, and then they don’t deliver on what they’ve promised.</a:t>
            </a:r>
          </a:p>
          <a:p>
            <a:pPr marL="457200" lvl="1" indent="0">
              <a:buNone/>
            </a:pPr>
            <a:endParaRPr lang="en-US" dirty="0"/>
          </a:p>
        </p:txBody>
      </p:sp>
      <p:sp>
        <p:nvSpPr>
          <p:cNvPr id="4" name="Content Placeholder 3"/>
          <p:cNvSpPr>
            <a:spLocks noGrp="1"/>
          </p:cNvSpPr>
          <p:nvPr>
            <p:ph sz="half" idx="2"/>
          </p:nvPr>
        </p:nvSpPr>
        <p:spPr/>
        <p:txBody>
          <a:bodyPr>
            <a:normAutofit/>
          </a:bodyPr>
          <a:lstStyle/>
          <a:p>
            <a:pPr marL="0" indent="0">
              <a:buNone/>
            </a:pPr>
            <a:r>
              <a:rPr lang="en-US" dirty="0"/>
              <a:t>Things to look out for…</a:t>
            </a:r>
          </a:p>
          <a:p>
            <a:r>
              <a:rPr lang="en-US" dirty="0"/>
              <a:t>Claims peer review, but offers a short turn-around time</a:t>
            </a:r>
          </a:p>
          <a:p>
            <a:r>
              <a:rPr lang="en-US" dirty="0"/>
              <a:t>Poorly designed website</a:t>
            </a:r>
          </a:p>
          <a:p>
            <a:r>
              <a:rPr lang="en-US" dirty="0"/>
              <a:t>Overly broad content</a:t>
            </a:r>
          </a:p>
          <a:p>
            <a:r>
              <a:rPr lang="en-US" dirty="0"/>
              <a:t>Dubious editorial board</a:t>
            </a:r>
          </a:p>
          <a:p>
            <a:r>
              <a:rPr lang="en-US" dirty="0"/>
              <a:t>Lies about association memberships and/or database inclusion</a:t>
            </a:r>
          </a:p>
          <a:p>
            <a:endParaRPr lang="en-US" dirty="0"/>
          </a:p>
        </p:txBody>
      </p:sp>
    </p:spTree>
    <p:extLst>
      <p:ext uri="{BB962C8B-B14F-4D97-AF65-F5344CB8AC3E}">
        <p14:creationId xmlns:p14="http://schemas.microsoft.com/office/powerpoint/2010/main" val="2157119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00" y="596002"/>
            <a:ext cx="10515600" cy="1325563"/>
          </a:xfrm>
        </p:spPr>
        <p:txBody>
          <a:bodyPr>
            <a:normAutofit fontScale="90000"/>
          </a:bodyPr>
          <a:lstStyle/>
          <a:p>
            <a:pPr algn="ctr"/>
            <a:r>
              <a:rPr lang="en-US" sz="4400" b="1" dirty="0"/>
              <a:t>Yes, we have a global problem!</a:t>
            </a:r>
            <a:br>
              <a:rPr lang="en-US" sz="4400" b="1" dirty="0"/>
            </a:br>
            <a:r>
              <a:rPr lang="en-US" sz="4400" dirty="0"/>
              <a:t>420,000 “articles” in 2014 (Shen and Bjork)?</a:t>
            </a:r>
            <a:br>
              <a:rPr lang="en-US" sz="3600" dirty="0"/>
            </a:br>
            <a:br>
              <a:rPr lang="en-US" sz="3200" dirty="0"/>
            </a:br>
            <a:endParaRPr lang="en-US" sz="3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9492" y="1921565"/>
            <a:ext cx="4610416" cy="4590658"/>
          </a:xfrm>
        </p:spPr>
      </p:pic>
      <p:sp>
        <p:nvSpPr>
          <p:cNvPr id="5" name="TextBox 4"/>
          <p:cNvSpPr txBox="1"/>
          <p:nvPr/>
        </p:nvSpPr>
        <p:spPr>
          <a:xfrm>
            <a:off x="8805756" y="6327557"/>
            <a:ext cx="2173993" cy="369332"/>
          </a:xfrm>
          <a:prstGeom prst="rect">
            <a:avLst/>
          </a:prstGeom>
          <a:noFill/>
        </p:spPr>
        <p:txBody>
          <a:bodyPr wrap="none" rtlCol="0">
            <a:spAutoFit/>
          </a:bodyPr>
          <a:lstStyle/>
          <a:p>
            <a:r>
              <a:rPr lang="en-US" dirty="0"/>
              <a:t>Shen and Bjork, 2015</a:t>
            </a:r>
          </a:p>
        </p:txBody>
      </p:sp>
    </p:spTree>
    <p:extLst>
      <p:ext uri="{BB962C8B-B14F-4D97-AF65-F5344CB8AC3E}">
        <p14:creationId xmlns:p14="http://schemas.microsoft.com/office/powerpoint/2010/main" val="1291553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698" y="81661"/>
            <a:ext cx="10515600" cy="1325563"/>
          </a:xfrm>
        </p:spPr>
        <p:txBody>
          <a:bodyPr>
            <a:normAutofit/>
          </a:bodyPr>
          <a:lstStyle/>
          <a:p>
            <a:pPr algn="ctr"/>
            <a:r>
              <a:rPr lang="en-US" sz="4000" dirty="0"/>
              <a:t>Who writes these articles?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58754" y="1517988"/>
            <a:ext cx="5151023" cy="4671693"/>
          </a:xfrm>
        </p:spPr>
      </p:pic>
      <p:sp>
        <p:nvSpPr>
          <p:cNvPr id="5" name="TextBox 4"/>
          <p:cNvSpPr txBox="1"/>
          <p:nvPr/>
        </p:nvSpPr>
        <p:spPr>
          <a:xfrm>
            <a:off x="9619488" y="6304979"/>
            <a:ext cx="2173993" cy="369332"/>
          </a:xfrm>
          <a:prstGeom prst="rect">
            <a:avLst/>
          </a:prstGeom>
          <a:noFill/>
        </p:spPr>
        <p:txBody>
          <a:bodyPr wrap="none" rtlCol="0">
            <a:spAutoFit/>
          </a:bodyPr>
          <a:lstStyle/>
          <a:p>
            <a:r>
              <a:rPr lang="en-US" dirty="0"/>
              <a:t>Shen and Bjork, 2015</a:t>
            </a:r>
          </a:p>
        </p:txBody>
      </p:sp>
      <p:sp>
        <p:nvSpPr>
          <p:cNvPr id="6" name="TextBox 5"/>
          <p:cNvSpPr txBox="1"/>
          <p:nvPr/>
        </p:nvSpPr>
        <p:spPr>
          <a:xfrm>
            <a:off x="3782672" y="994768"/>
            <a:ext cx="4085157" cy="523220"/>
          </a:xfrm>
          <a:prstGeom prst="rect">
            <a:avLst/>
          </a:prstGeom>
          <a:noFill/>
        </p:spPr>
        <p:txBody>
          <a:bodyPr wrap="none" rtlCol="0">
            <a:spAutoFit/>
          </a:bodyPr>
          <a:lstStyle/>
          <a:p>
            <a:r>
              <a:rPr lang="en-US" sz="2800" dirty="0"/>
              <a:t>U.S. authors: 6% of sample</a:t>
            </a:r>
          </a:p>
        </p:txBody>
      </p:sp>
      <p:sp>
        <p:nvSpPr>
          <p:cNvPr id="3" name="TextBox 2"/>
          <p:cNvSpPr txBox="1"/>
          <p:nvPr/>
        </p:nvSpPr>
        <p:spPr>
          <a:xfrm>
            <a:off x="3813644" y="6189681"/>
            <a:ext cx="4564711" cy="369332"/>
          </a:xfrm>
          <a:prstGeom prst="rect">
            <a:avLst/>
          </a:prstGeom>
          <a:noFill/>
        </p:spPr>
        <p:txBody>
          <a:bodyPr wrap="none" rtlCol="0">
            <a:spAutoFit/>
          </a:bodyPr>
          <a:lstStyle/>
          <a:p>
            <a:r>
              <a:rPr lang="en-US" dirty="0"/>
              <a:t>Stratified sample: 200 articles from 47 journals</a:t>
            </a:r>
          </a:p>
        </p:txBody>
      </p:sp>
    </p:spTree>
    <p:extLst>
      <p:ext uri="{BB962C8B-B14F-4D97-AF65-F5344CB8AC3E}">
        <p14:creationId xmlns:p14="http://schemas.microsoft.com/office/powerpoint/2010/main" val="218505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57072" y="85725"/>
            <a:ext cx="10515600" cy="1325563"/>
          </a:xfrm>
        </p:spPr>
        <p:txBody>
          <a:bodyPr>
            <a:normAutofit/>
          </a:bodyPr>
          <a:lstStyle/>
          <a:p>
            <a:pPr algn="ctr"/>
            <a:r>
              <a:rPr lang="en-US" sz="4000" dirty="0"/>
              <a:t>Who writes these articles?</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4972" y="3985030"/>
            <a:ext cx="5391150" cy="1247775"/>
          </a:xfrm>
        </p:spPr>
      </p:pic>
      <p:sp>
        <p:nvSpPr>
          <p:cNvPr id="10" name="TextBox 9"/>
          <p:cNvSpPr txBox="1"/>
          <p:nvPr/>
        </p:nvSpPr>
        <p:spPr>
          <a:xfrm>
            <a:off x="3204972" y="5419030"/>
            <a:ext cx="5631863" cy="646331"/>
          </a:xfrm>
          <a:prstGeom prst="rect">
            <a:avLst/>
          </a:prstGeom>
          <a:noFill/>
        </p:spPr>
        <p:txBody>
          <a:bodyPr wrap="none" rtlCol="0">
            <a:spAutoFit/>
          </a:bodyPr>
          <a:lstStyle/>
          <a:p>
            <a:r>
              <a:rPr lang="en-US" b="1" dirty="0"/>
              <a:t>India: </a:t>
            </a:r>
            <a:r>
              <a:rPr lang="en-US" dirty="0"/>
              <a:t>27% of sample (&gt; 10% of national output; Scopus)</a:t>
            </a:r>
          </a:p>
          <a:p>
            <a:r>
              <a:rPr lang="en-US" b="1" dirty="0"/>
              <a:t>USA: </a:t>
            </a:r>
            <a:r>
              <a:rPr lang="en-US" dirty="0"/>
              <a:t>15% of sample (&lt; 1% of national output; Scopus)</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4972" y="1281381"/>
            <a:ext cx="6019800" cy="2543175"/>
          </a:xfrm>
          <a:prstGeom prst="rect">
            <a:avLst/>
          </a:prstGeom>
        </p:spPr>
      </p:pic>
    </p:spTree>
    <p:extLst>
      <p:ext uri="{BB962C8B-B14F-4D97-AF65-F5344CB8AC3E}">
        <p14:creationId xmlns:p14="http://schemas.microsoft.com/office/powerpoint/2010/main" val="1185956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Why do authors submit to fraudulent journals?</a:t>
            </a:r>
          </a:p>
        </p:txBody>
      </p:sp>
      <p:sp>
        <p:nvSpPr>
          <p:cNvPr id="3" name="Content Placeholder 2"/>
          <p:cNvSpPr>
            <a:spLocks noGrp="1"/>
          </p:cNvSpPr>
          <p:nvPr>
            <p:ph idx="1"/>
          </p:nvPr>
        </p:nvSpPr>
        <p:spPr>
          <a:xfrm>
            <a:off x="2203704" y="1578737"/>
            <a:ext cx="7406640" cy="3889375"/>
          </a:xfrm>
        </p:spPr>
        <p:txBody>
          <a:bodyPr>
            <a:normAutofit lnSpcReduction="10000"/>
          </a:bodyPr>
          <a:lstStyle/>
          <a:p>
            <a:pPr marL="0" indent="0" algn="ctr">
              <a:buNone/>
            </a:pPr>
            <a:r>
              <a:rPr lang="en-US" sz="2400" dirty="0"/>
              <a:t>71% of respondents</a:t>
            </a:r>
          </a:p>
          <a:p>
            <a:pPr marL="0" indent="0" algn="ctr">
              <a:buNone/>
            </a:pPr>
            <a:r>
              <a:rPr lang="en-US" sz="2400" b="1" dirty="0"/>
              <a:t>unaware that the journal could not be trusted</a:t>
            </a:r>
          </a:p>
          <a:p>
            <a:pPr marL="0" indent="0" algn="ctr">
              <a:buNone/>
            </a:pPr>
            <a:r>
              <a:rPr lang="en-US" sz="1900" dirty="0"/>
              <a:t>Sample: 96 authors</a:t>
            </a:r>
          </a:p>
          <a:p>
            <a:pPr marL="0" indent="0" algn="ctr">
              <a:buNone/>
            </a:pPr>
            <a:r>
              <a:rPr lang="en-US" sz="1900" dirty="0"/>
              <a:t>(61% published in a journal from their country)</a:t>
            </a:r>
          </a:p>
          <a:p>
            <a:pPr marL="0" indent="0">
              <a:buNone/>
            </a:pPr>
            <a:endParaRPr lang="en-US" dirty="0"/>
          </a:p>
          <a:p>
            <a:pPr marL="0" indent="0">
              <a:buNone/>
            </a:pPr>
            <a:r>
              <a:rPr lang="en-US" sz="1900" dirty="0"/>
              <a:t>“I sent my paper to that journal because I checked its editorial pages and I found [that its] editors [were] from India. Since I am also from India, I thought this journal would </a:t>
            </a:r>
            <a:r>
              <a:rPr lang="en-US" sz="1900" i="1" dirty="0"/>
              <a:t>understand my paper more and decide accordingly</a:t>
            </a:r>
            <a:r>
              <a:rPr lang="en-US" sz="1900" dirty="0"/>
              <a:t>.”</a:t>
            </a:r>
          </a:p>
          <a:p>
            <a:pPr marL="0" indent="0">
              <a:buNone/>
            </a:pPr>
            <a:endParaRPr lang="en-US" sz="1900" dirty="0"/>
          </a:p>
          <a:p>
            <a:pPr marL="0" indent="0" algn="r">
              <a:buNone/>
            </a:pPr>
            <a:r>
              <a:rPr lang="en-US" sz="1900" dirty="0"/>
              <a:t>(Kurt, 2018)</a:t>
            </a:r>
          </a:p>
        </p:txBody>
      </p:sp>
    </p:spTree>
    <p:extLst>
      <p:ext uri="{BB962C8B-B14F-4D97-AF65-F5344CB8AC3E}">
        <p14:creationId xmlns:p14="http://schemas.microsoft.com/office/powerpoint/2010/main" val="1553627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B8F113-B025-439E-9113-D9E6AFDB2BAD}"/>
              </a:ext>
            </a:extLst>
          </p:cNvPr>
          <p:cNvSpPr>
            <a:spLocks noGrp="1"/>
          </p:cNvSpPr>
          <p:nvPr>
            <p:ph type="title"/>
          </p:nvPr>
        </p:nvSpPr>
        <p:spPr/>
        <p:txBody>
          <a:bodyPr/>
          <a:lstStyle/>
          <a:p>
            <a:r>
              <a:rPr lang="en-US" dirty="0"/>
              <a:t>The Traditional Publishing Model</a:t>
            </a:r>
          </a:p>
        </p:txBody>
      </p:sp>
      <p:sp>
        <p:nvSpPr>
          <p:cNvPr id="5" name="Text Placeholder 4">
            <a:extLst>
              <a:ext uri="{FF2B5EF4-FFF2-40B4-BE49-F238E27FC236}">
                <a16:creationId xmlns:a16="http://schemas.microsoft.com/office/drawing/2014/main" id="{D66D59A4-2146-4E7A-8052-ED1B4737602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3170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2730374" y="0"/>
            <a:ext cx="6777103" cy="3736095"/>
          </a:xfrm>
          <a:prstGeom prst="rect">
            <a:avLst/>
          </a:prstGeom>
        </p:spPr>
      </p:pic>
      <p:sp>
        <p:nvSpPr>
          <p:cNvPr id="6" name="Rectangle 5"/>
          <p:cNvSpPr/>
          <p:nvPr/>
        </p:nvSpPr>
        <p:spPr>
          <a:xfrm>
            <a:off x="2730374" y="3899057"/>
            <a:ext cx="6096000" cy="2308324"/>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Eroding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Open access could soon become more prevalent. For example, in September 2018, 11 agencies that award around $8.8 billion in annual research grants announced that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they would require the scientists they fund to make their papers free to read upon publication, starting in 2020. The initiative, called Plan 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comes from funders in 11 different European countries.</a:t>
            </a:r>
          </a:p>
        </p:txBody>
      </p:sp>
    </p:spTree>
    <p:extLst>
      <p:ext uri="{BB962C8B-B14F-4D97-AF65-F5344CB8AC3E}">
        <p14:creationId xmlns:p14="http://schemas.microsoft.com/office/powerpoint/2010/main" val="681398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91685"/>
            <a:ext cx="10058400" cy="1609344"/>
          </a:xfrm>
        </p:spPr>
        <p:txBody>
          <a:bodyPr>
            <a:normAutofit/>
          </a:bodyPr>
          <a:lstStyle/>
          <a:p>
            <a:pPr algn="ctr"/>
            <a:r>
              <a:rPr lang="en-US" sz="4000" dirty="0"/>
              <a:t>But do we have a problem at IUPUI?</a:t>
            </a:r>
          </a:p>
        </p:txBody>
      </p:sp>
      <p:pic>
        <p:nvPicPr>
          <p:cNvPr id="4" name="Content Placeholder 3"/>
          <p:cNvPicPr>
            <a:picLocks noGrp="1" noChangeAspect="1"/>
          </p:cNvPicPr>
          <p:nvPr>
            <p:ph idx="1"/>
          </p:nvPr>
        </p:nvPicPr>
        <p:blipFill>
          <a:blip r:embed="rId2"/>
          <a:stretch>
            <a:fillRect/>
          </a:stretch>
        </p:blipFill>
        <p:spPr>
          <a:xfrm>
            <a:off x="3195109" y="1489520"/>
            <a:ext cx="5801782" cy="4351337"/>
          </a:xfrm>
          <a:prstGeom prst="rect">
            <a:avLst/>
          </a:prstGeom>
        </p:spPr>
      </p:pic>
      <p:sp>
        <p:nvSpPr>
          <p:cNvPr id="5" name="TextBox 4"/>
          <p:cNvSpPr txBox="1"/>
          <p:nvPr/>
        </p:nvSpPr>
        <p:spPr>
          <a:xfrm>
            <a:off x="8996891" y="6419088"/>
            <a:ext cx="1922321" cy="261610"/>
          </a:xfrm>
          <a:prstGeom prst="rect">
            <a:avLst/>
          </a:prstGeom>
          <a:noFill/>
        </p:spPr>
        <p:txBody>
          <a:bodyPr wrap="none" rtlCol="0">
            <a:spAutoFit/>
          </a:bodyPr>
          <a:lstStyle/>
          <a:p>
            <a:r>
              <a:rPr lang="en-US" sz="1100" dirty="0"/>
              <a:t>Image: </a:t>
            </a:r>
            <a:r>
              <a:rPr lang="en-US" sz="1100" dirty="0" err="1"/>
              <a:t>Mlemusrojas</a:t>
            </a:r>
            <a:r>
              <a:rPr lang="en-US" sz="1100" dirty="0"/>
              <a:t>, CC BY SA</a:t>
            </a:r>
          </a:p>
        </p:txBody>
      </p:sp>
    </p:spTree>
    <p:extLst>
      <p:ext uri="{BB962C8B-B14F-4D97-AF65-F5344CB8AC3E}">
        <p14:creationId xmlns:p14="http://schemas.microsoft.com/office/powerpoint/2010/main" val="3800166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42467"/>
          </a:xfrm>
        </p:spPr>
        <p:txBody>
          <a:bodyPr>
            <a:normAutofit/>
          </a:bodyPr>
          <a:lstStyle/>
          <a:p>
            <a:pPr algn="ctr"/>
            <a:r>
              <a:rPr lang="en-US" sz="4000" dirty="0"/>
              <a:t>IUPUI Articles in “Predatory” Journals?</a:t>
            </a:r>
          </a:p>
        </p:txBody>
      </p:sp>
      <p:sp>
        <p:nvSpPr>
          <p:cNvPr id="3" name="Content Placeholder 2"/>
          <p:cNvSpPr>
            <a:spLocks noGrp="1"/>
          </p:cNvSpPr>
          <p:nvPr>
            <p:ph idx="1"/>
          </p:nvPr>
        </p:nvSpPr>
        <p:spPr>
          <a:xfrm>
            <a:off x="2395728" y="1307592"/>
            <a:ext cx="8083296" cy="4351338"/>
          </a:xfrm>
        </p:spPr>
        <p:txBody>
          <a:bodyPr/>
          <a:lstStyle/>
          <a:p>
            <a:pPr marL="0" indent="0">
              <a:buNone/>
            </a:pPr>
            <a:r>
              <a:rPr lang="en-US" dirty="0"/>
              <a:t>Moher, D., et al. (2017). Stop this waste of people, animals and money. </a:t>
            </a:r>
            <a:r>
              <a:rPr lang="en-US" i="1" dirty="0"/>
              <a:t>Nature News</a:t>
            </a:r>
            <a:r>
              <a:rPr lang="en-US" dirty="0"/>
              <a:t>, 549(7670), 23. </a:t>
            </a:r>
            <a:r>
              <a:rPr lang="en-US" dirty="0">
                <a:hlinkClick r:id="rId2"/>
              </a:rPr>
              <a:t>https://doi.org/10.1038/549023a</a:t>
            </a:r>
            <a:r>
              <a:rPr lang="en-US" dirty="0"/>
              <a:t> </a:t>
            </a:r>
          </a:p>
        </p:txBody>
      </p:sp>
      <p:sp>
        <p:nvSpPr>
          <p:cNvPr id="4" name="TextBox 3"/>
          <p:cNvSpPr txBox="1"/>
          <p:nvPr/>
        </p:nvSpPr>
        <p:spPr>
          <a:xfrm>
            <a:off x="3008376" y="2954221"/>
            <a:ext cx="5632704" cy="461665"/>
          </a:xfrm>
          <a:prstGeom prst="rect">
            <a:avLst/>
          </a:prstGeom>
          <a:noFill/>
        </p:spPr>
        <p:txBody>
          <a:bodyPr wrap="square" rtlCol="0">
            <a:spAutoFit/>
          </a:bodyPr>
          <a:lstStyle/>
          <a:p>
            <a:r>
              <a:rPr lang="en-US" sz="2400" dirty="0"/>
              <a:t>Sample size: 1,907 articles in 200 journals</a:t>
            </a:r>
          </a:p>
        </p:txBody>
      </p:sp>
      <p:sp>
        <p:nvSpPr>
          <p:cNvPr id="5" name="TextBox 4"/>
          <p:cNvSpPr txBox="1"/>
          <p:nvPr/>
        </p:nvSpPr>
        <p:spPr>
          <a:xfrm>
            <a:off x="5085166" y="3660245"/>
            <a:ext cx="1729961" cy="584775"/>
          </a:xfrm>
          <a:prstGeom prst="rect">
            <a:avLst/>
          </a:prstGeom>
          <a:noFill/>
        </p:spPr>
        <p:txBody>
          <a:bodyPr wrap="none" rtlCol="0">
            <a:spAutoFit/>
          </a:bodyPr>
          <a:lstStyle/>
          <a:p>
            <a:r>
              <a:rPr lang="en-US" sz="3200" dirty="0"/>
              <a:t>IUPUI = 0</a:t>
            </a:r>
          </a:p>
        </p:txBody>
      </p:sp>
    </p:spTree>
    <p:extLst>
      <p:ext uri="{BB962C8B-B14F-4D97-AF65-F5344CB8AC3E}">
        <p14:creationId xmlns:p14="http://schemas.microsoft.com/office/powerpoint/2010/main" val="3076807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09485" y="365125"/>
            <a:ext cx="6343650" cy="31242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4268" y="3626548"/>
            <a:ext cx="2390775" cy="866775"/>
          </a:xfrm>
          <a:prstGeom prst="rect">
            <a:avLst/>
          </a:prstGeom>
        </p:spPr>
      </p:pic>
      <p:sp>
        <p:nvSpPr>
          <p:cNvPr id="6" name="TextBox 5"/>
          <p:cNvSpPr txBox="1"/>
          <p:nvPr/>
        </p:nvSpPr>
        <p:spPr>
          <a:xfrm>
            <a:off x="4159948" y="4817832"/>
            <a:ext cx="4031360" cy="1631216"/>
          </a:xfrm>
          <a:prstGeom prst="rect">
            <a:avLst/>
          </a:prstGeom>
          <a:noFill/>
        </p:spPr>
        <p:txBody>
          <a:bodyPr wrap="none" rtlCol="0">
            <a:spAutoFit/>
          </a:bodyPr>
          <a:lstStyle/>
          <a:p>
            <a:r>
              <a:rPr lang="en-US" sz="2000" dirty="0"/>
              <a:t>IUPUI articles = 6</a:t>
            </a:r>
          </a:p>
          <a:p>
            <a:r>
              <a:rPr lang="en-US" sz="2000" dirty="0"/>
              <a:t>(about 1 per year)</a:t>
            </a:r>
          </a:p>
          <a:p>
            <a:endParaRPr lang="en-US" sz="2000" dirty="0"/>
          </a:p>
          <a:p>
            <a:r>
              <a:rPr lang="en-US" sz="2000" dirty="0"/>
              <a:t>5 corresponding authors</a:t>
            </a:r>
          </a:p>
          <a:p>
            <a:r>
              <a:rPr lang="en-US" sz="2000" dirty="0"/>
              <a:t>(4 with tenure at date of publication)</a:t>
            </a:r>
          </a:p>
        </p:txBody>
      </p:sp>
      <p:sp>
        <p:nvSpPr>
          <p:cNvPr id="7" name="TextBox 6"/>
          <p:cNvSpPr txBox="1"/>
          <p:nvPr/>
        </p:nvSpPr>
        <p:spPr>
          <a:xfrm>
            <a:off x="7092289" y="4192603"/>
            <a:ext cx="1099019" cy="369332"/>
          </a:xfrm>
          <a:prstGeom prst="rect">
            <a:avLst/>
          </a:prstGeom>
          <a:noFill/>
        </p:spPr>
        <p:txBody>
          <a:bodyPr wrap="none" rtlCol="0">
            <a:spAutoFit/>
          </a:bodyPr>
          <a:lstStyle/>
          <a:p>
            <a:r>
              <a:rPr lang="en-US" dirty="0"/>
              <a:t>FTC, 2017</a:t>
            </a:r>
          </a:p>
        </p:txBody>
      </p:sp>
      <p:cxnSp>
        <p:nvCxnSpPr>
          <p:cNvPr id="9" name="Straight Connector 8"/>
          <p:cNvCxnSpPr/>
          <p:nvPr/>
        </p:nvCxnSpPr>
        <p:spPr>
          <a:xfrm>
            <a:off x="4219460" y="4630546"/>
            <a:ext cx="3723701"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82546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IUPUI OA Fund Requests (2013-present)</a:t>
            </a:r>
          </a:p>
        </p:txBody>
      </p:sp>
      <p:sp>
        <p:nvSpPr>
          <p:cNvPr id="3" name="Content Placeholder 2"/>
          <p:cNvSpPr>
            <a:spLocks noGrp="1"/>
          </p:cNvSpPr>
          <p:nvPr>
            <p:ph idx="1"/>
          </p:nvPr>
        </p:nvSpPr>
        <p:spPr>
          <a:xfrm>
            <a:off x="1615440" y="1533017"/>
            <a:ext cx="8961120" cy="4351338"/>
          </a:xfrm>
        </p:spPr>
        <p:txBody>
          <a:bodyPr>
            <a:normAutofit/>
          </a:bodyPr>
          <a:lstStyle/>
          <a:p>
            <a:pPr marL="0" indent="0">
              <a:buNone/>
            </a:pPr>
            <a:r>
              <a:rPr lang="en-US" dirty="0"/>
              <a:t>Total Requests for Support: 176</a:t>
            </a:r>
          </a:p>
          <a:p>
            <a:pPr marL="0" indent="0">
              <a:buNone/>
            </a:pPr>
            <a:r>
              <a:rPr lang="en-US" dirty="0"/>
              <a:t>Requests Denied for Journal Quality: 3 (2%)</a:t>
            </a:r>
          </a:p>
          <a:p>
            <a:pPr marL="0" indent="0">
              <a:buNone/>
            </a:pPr>
            <a:r>
              <a:rPr lang="en-US" i="1" dirty="0"/>
              <a:t>(OA Journal not included in the DOAJ)</a:t>
            </a:r>
          </a:p>
          <a:p>
            <a:pPr marL="0" indent="0">
              <a:buNone/>
            </a:pPr>
            <a:endParaRPr lang="en-US" dirty="0"/>
          </a:p>
          <a:p>
            <a:pPr marL="457200" lvl="1" indent="0">
              <a:buNone/>
            </a:pPr>
            <a:r>
              <a:rPr lang="en-US" dirty="0"/>
              <a:t>2 = </a:t>
            </a:r>
            <a:r>
              <a:rPr lang="en-US" dirty="0" err="1"/>
              <a:t>Oncotarget</a:t>
            </a:r>
            <a:r>
              <a:rPr lang="en-US" dirty="0"/>
              <a:t> (</a:t>
            </a:r>
            <a:r>
              <a:rPr lang="en-US" dirty="0">
                <a:hlinkClick r:id="rId2"/>
              </a:rPr>
              <a:t>http://www.oncotarget.com</a:t>
            </a:r>
            <a:r>
              <a:rPr lang="en-US" dirty="0"/>
              <a:t>)</a:t>
            </a:r>
            <a:br>
              <a:rPr lang="en-US" dirty="0"/>
            </a:br>
            <a:r>
              <a:rPr lang="en-US" dirty="0"/>
              <a:t>[Indexed in Web of Science 2017; IF 5.8]</a:t>
            </a:r>
          </a:p>
          <a:p>
            <a:pPr marL="457200" lvl="1" indent="0">
              <a:buNone/>
            </a:pPr>
            <a:r>
              <a:rPr lang="en-US" dirty="0"/>
              <a:t>---- </a:t>
            </a:r>
          </a:p>
          <a:p>
            <a:pPr marL="457200" lvl="1" indent="0">
              <a:buNone/>
            </a:pPr>
            <a:r>
              <a:rPr lang="en-US" dirty="0"/>
              <a:t>1 = International Journal of Emerging Technology and Advanced Engineering (</a:t>
            </a:r>
            <a:r>
              <a:rPr lang="en-US" dirty="0">
                <a:hlinkClick r:id="rId3"/>
              </a:rPr>
              <a:t>http://www.ijetae.com/</a:t>
            </a:r>
            <a:r>
              <a:rPr lang="en-US" dirty="0"/>
              <a:t>)</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65657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Meanwhile … Is this an “exploding” problem?</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50123746"/>
              </p:ext>
            </p:extLst>
          </p:nvPr>
        </p:nvGraphicFramePr>
        <p:xfrm>
          <a:off x="3587545" y="2323219"/>
          <a:ext cx="5195728" cy="2971434"/>
        </p:xfrm>
        <a:graphic>
          <a:graphicData uri="http://schemas.openxmlformats.org/drawingml/2006/table">
            <a:tbl>
              <a:tblPr firstRow="1" bandRow="1">
                <a:tableStyleId>{5C22544A-7EE6-4342-B048-85BDC9FD1C3A}</a:tableStyleId>
              </a:tblPr>
              <a:tblGrid>
                <a:gridCol w="3541675">
                  <a:extLst>
                    <a:ext uri="{9D8B030D-6E8A-4147-A177-3AD203B41FA5}">
                      <a16:colId xmlns:a16="http://schemas.microsoft.com/office/drawing/2014/main" val="3048117967"/>
                    </a:ext>
                  </a:extLst>
                </a:gridCol>
                <a:gridCol w="1654053">
                  <a:extLst>
                    <a:ext uri="{9D8B030D-6E8A-4147-A177-3AD203B41FA5}">
                      <a16:colId xmlns:a16="http://schemas.microsoft.com/office/drawing/2014/main" val="1574091176"/>
                    </a:ext>
                  </a:extLst>
                </a:gridCol>
              </a:tblGrid>
              <a:tr h="0">
                <a:tc gridSpan="2">
                  <a:txBody>
                    <a:bodyPr/>
                    <a:lstStyle/>
                    <a:p>
                      <a:pPr algn="ctr"/>
                      <a:r>
                        <a:rPr lang="en-US" sz="2800" baseline="0" dirty="0"/>
                        <a:t>IUPUI Articles 2017</a:t>
                      </a:r>
                      <a:br>
                        <a:rPr lang="en-US" sz="2800" baseline="0" dirty="0"/>
                      </a:br>
                      <a:r>
                        <a:rPr lang="en-US" sz="2000" baseline="0" dirty="0"/>
                        <a:t>(excluding Medicine)</a:t>
                      </a:r>
                      <a:endParaRPr lang="en-US" sz="2000" dirty="0"/>
                    </a:p>
                  </a:txBody>
                  <a:tcPr/>
                </a:tc>
                <a:tc hMerge="1">
                  <a:txBody>
                    <a:bodyPr/>
                    <a:lstStyle/>
                    <a:p>
                      <a:pPr algn="ctr"/>
                      <a:endParaRPr lang="en-US" dirty="0"/>
                    </a:p>
                  </a:txBody>
                  <a:tcPr/>
                </a:tc>
                <a:extLst>
                  <a:ext uri="{0D108BD9-81ED-4DB2-BD59-A6C34878D82A}">
                    <a16:rowId xmlns:a16="http://schemas.microsoft.com/office/drawing/2014/main" val="1091093541"/>
                  </a:ext>
                </a:extLst>
              </a:tr>
              <a:tr h="0">
                <a:tc>
                  <a:txBody>
                    <a:bodyPr/>
                    <a:lstStyle/>
                    <a:p>
                      <a:pPr algn="ctr"/>
                      <a:r>
                        <a:rPr lang="en-US" dirty="0"/>
                        <a:t>Trusted?</a:t>
                      </a:r>
                    </a:p>
                  </a:txBody>
                  <a:tcPr/>
                </a:tc>
                <a:tc>
                  <a:txBody>
                    <a:bodyPr/>
                    <a:lstStyle/>
                    <a:p>
                      <a:pPr algn="ctr"/>
                      <a:r>
                        <a:rPr lang="en-US" dirty="0"/>
                        <a:t>Items</a:t>
                      </a:r>
                    </a:p>
                  </a:txBody>
                  <a:tcPr/>
                </a:tc>
                <a:extLst>
                  <a:ext uri="{0D108BD9-81ED-4DB2-BD59-A6C34878D82A}">
                    <a16:rowId xmlns:a16="http://schemas.microsoft.com/office/drawing/2014/main" val="2199358181"/>
                  </a:ext>
                </a:extLst>
              </a:tr>
              <a:tr h="380878">
                <a:tc>
                  <a:txBody>
                    <a:bodyPr/>
                    <a:lstStyle/>
                    <a:p>
                      <a:r>
                        <a:rPr lang="en-US" dirty="0"/>
                        <a:t>Yes</a:t>
                      </a:r>
                    </a:p>
                  </a:txBody>
                  <a:tcPr/>
                </a:tc>
                <a:tc>
                  <a:txBody>
                    <a:bodyPr/>
                    <a:lstStyle/>
                    <a:p>
                      <a:r>
                        <a:rPr lang="en-US" dirty="0"/>
                        <a:t>1080 (98.3%)</a:t>
                      </a:r>
                    </a:p>
                  </a:txBody>
                  <a:tcPr/>
                </a:tc>
                <a:extLst>
                  <a:ext uri="{0D108BD9-81ED-4DB2-BD59-A6C34878D82A}">
                    <a16:rowId xmlns:a16="http://schemas.microsoft.com/office/drawing/2014/main" val="1522394219"/>
                  </a:ext>
                </a:extLst>
              </a:tr>
              <a:tr h="380878">
                <a:tc>
                  <a:txBody>
                    <a:bodyPr/>
                    <a:lstStyle/>
                    <a:p>
                      <a:r>
                        <a:rPr lang="en-US" dirty="0"/>
                        <a:t>No (appears to be disreputable)</a:t>
                      </a:r>
                    </a:p>
                  </a:txBody>
                  <a:tcPr/>
                </a:tc>
                <a:tc>
                  <a:txBody>
                    <a:bodyPr/>
                    <a:lstStyle/>
                    <a:p>
                      <a:r>
                        <a:rPr lang="en-US" dirty="0"/>
                        <a:t>14 (1.3%)</a:t>
                      </a:r>
                    </a:p>
                  </a:txBody>
                  <a:tcPr/>
                </a:tc>
                <a:extLst>
                  <a:ext uri="{0D108BD9-81ED-4DB2-BD59-A6C34878D82A}">
                    <a16:rowId xmlns:a16="http://schemas.microsoft.com/office/drawing/2014/main" val="2159540544"/>
                  </a:ext>
                </a:extLst>
              </a:tr>
              <a:tr h="380878">
                <a:tc>
                  <a:txBody>
                    <a:bodyPr/>
                    <a:lstStyle/>
                    <a:p>
                      <a:r>
                        <a:rPr lang="en-US" dirty="0"/>
                        <a:t>Maybe</a:t>
                      </a:r>
                    </a:p>
                  </a:txBody>
                  <a:tcPr/>
                </a:tc>
                <a:tc>
                  <a:txBody>
                    <a:bodyPr/>
                    <a:lstStyle/>
                    <a:p>
                      <a:r>
                        <a:rPr lang="en-US" dirty="0"/>
                        <a:t>5 (.5%)</a:t>
                      </a:r>
                    </a:p>
                  </a:txBody>
                  <a:tcPr/>
                </a:tc>
                <a:extLst>
                  <a:ext uri="{0D108BD9-81ED-4DB2-BD59-A6C34878D82A}">
                    <a16:rowId xmlns:a16="http://schemas.microsoft.com/office/drawing/2014/main" val="1105185069"/>
                  </a:ext>
                </a:extLst>
              </a:tr>
              <a:tr h="380878">
                <a:tc>
                  <a:txBody>
                    <a:bodyPr/>
                    <a:lstStyle/>
                    <a:p>
                      <a:pPr algn="r"/>
                      <a:r>
                        <a:rPr lang="en-US" dirty="0"/>
                        <a:t>Total</a:t>
                      </a:r>
                    </a:p>
                  </a:txBody>
                  <a:tcPr/>
                </a:tc>
                <a:tc>
                  <a:txBody>
                    <a:bodyPr/>
                    <a:lstStyle/>
                    <a:p>
                      <a:pPr algn="r"/>
                      <a:r>
                        <a:rPr lang="en-US" dirty="0"/>
                        <a:t>1099</a:t>
                      </a:r>
                    </a:p>
                  </a:txBody>
                  <a:tcPr/>
                </a:tc>
                <a:extLst>
                  <a:ext uri="{0D108BD9-81ED-4DB2-BD59-A6C34878D82A}">
                    <a16:rowId xmlns:a16="http://schemas.microsoft.com/office/drawing/2014/main" val="3174775700"/>
                  </a:ext>
                </a:extLst>
              </a:tr>
            </a:tbl>
          </a:graphicData>
        </a:graphic>
      </p:graphicFrame>
      <p:sp>
        <p:nvSpPr>
          <p:cNvPr id="3" name="Rounded Rectangular Callout 2"/>
          <p:cNvSpPr/>
          <p:nvPr/>
        </p:nvSpPr>
        <p:spPr>
          <a:xfrm>
            <a:off x="9575044" y="3584154"/>
            <a:ext cx="1644532" cy="1179871"/>
          </a:xfrm>
          <a:prstGeom prst="wedgeRoundRectCallout">
            <a:avLst>
              <a:gd name="adj1" fmla="val -97842"/>
              <a:gd name="adj2" fmla="val -185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Journal requires an APC and makes false claims about indexing, etc.</a:t>
            </a:r>
          </a:p>
        </p:txBody>
      </p:sp>
      <p:sp>
        <p:nvSpPr>
          <p:cNvPr id="6" name="Rounded Rectangular Callout 5"/>
          <p:cNvSpPr/>
          <p:nvPr/>
        </p:nvSpPr>
        <p:spPr>
          <a:xfrm>
            <a:off x="998989" y="5209906"/>
            <a:ext cx="1644532" cy="1304145"/>
          </a:xfrm>
          <a:prstGeom prst="wedgeRoundRectCallout">
            <a:avLst>
              <a:gd name="adj1" fmla="val 106875"/>
              <a:gd name="adj2" fmla="val -8599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No evidence of dishonesty, but below threshold for “trusted” (e.g., not in the DOAJ)</a:t>
            </a:r>
          </a:p>
        </p:txBody>
      </p:sp>
    </p:spTree>
    <p:extLst>
      <p:ext uri="{BB962C8B-B14F-4D97-AF65-F5344CB8AC3E}">
        <p14:creationId xmlns:p14="http://schemas.microsoft.com/office/powerpoint/2010/main" val="2429080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92354"/>
            <a:ext cx="10058400" cy="1024128"/>
          </a:xfrm>
        </p:spPr>
        <p:txBody>
          <a:bodyPr>
            <a:normAutofit fontScale="90000"/>
          </a:bodyPr>
          <a:lstStyle/>
          <a:p>
            <a:pPr algn="ctr"/>
            <a:r>
              <a:rPr lang="en-US" sz="4400" dirty="0"/>
              <a:t>Leading Indicators that a Journal isn’t Reputable</a:t>
            </a:r>
          </a:p>
        </p:txBody>
      </p:sp>
      <p:sp>
        <p:nvSpPr>
          <p:cNvPr id="3" name="Content Placeholder 2"/>
          <p:cNvSpPr>
            <a:spLocks noGrp="1"/>
          </p:cNvSpPr>
          <p:nvPr>
            <p:ph idx="1"/>
          </p:nvPr>
        </p:nvSpPr>
        <p:spPr>
          <a:xfrm>
            <a:off x="1066800" y="1770929"/>
            <a:ext cx="10515600" cy="3779647"/>
          </a:xfrm>
        </p:spPr>
        <p:txBody>
          <a:bodyPr>
            <a:normAutofit/>
          </a:bodyPr>
          <a:lstStyle/>
          <a:p>
            <a:r>
              <a:rPr lang="en-US" b="1" dirty="0"/>
              <a:t>Not indexed </a:t>
            </a:r>
            <a:r>
              <a:rPr lang="en-US" dirty="0"/>
              <a:t>by the DOAJ: </a:t>
            </a:r>
            <a:r>
              <a:rPr lang="en-US" dirty="0">
                <a:hlinkClick r:id="rId2"/>
              </a:rPr>
              <a:t>https://doaj.org/</a:t>
            </a:r>
            <a:r>
              <a:rPr lang="en-US" dirty="0"/>
              <a:t> </a:t>
            </a:r>
          </a:p>
          <a:p>
            <a:r>
              <a:rPr lang="en-US" dirty="0"/>
              <a:t>Website or email is too general or </a:t>
            </a:r>
            <a:r>
              <a:rPr lang="en-US" b="1" dirty="0"/>
              <a:t>full of errors</a:t>
            </a:r>
            <a:r>
              <a:rPr lang="en-US" dirty="0"/>
              <a:t>.</a:t>
            </a:r>
          </a:p>
          <a:p>
            <a:r>
              <a:rPr lang="en-US" dirty="0"/>
              <a:t>The journal makes </a:t>
            </a:r>
            <a:r>
              <a:rPr lang="en-US" b="1" dirty="0"/>
              <a:t>false claims </a:t>
            </a:r>
            <a:r>
              <a:rPr lang="en-US" dirty="0"/>
              <a:t>about indexing in PubMed, DOAJ, etc.</a:t>
            </a:r>
          </a:p>
          <a:p>
            <a:r>
              <a:rPr lang="en-US" dirty="0"/>
              <a:t>The journal makes </a:t>
            </a:r>
            <a:r>
              <a:rPr lang="en-US" b="1" dirty="0"/>
              <a:t>false claims </a:t>
            </a:r>
            <a:r>
              <a:rPr lang="en-US" dirty="0"/>
              <a:t>about location of publication (e.g., title says “American” but it is published in Nigeria)</a:t>
            </a:r>
          </a:p>
          <a:p>
            <a:r>
              <a:rPr lang="en-US" dirty="0"/>
              <a:t>Articles published by the journal are </a:t>
            </a:r>
            <a:r>
              <a:rPr lang="en-US" b="1" dirty="0"/>
              <a:t>poorly written</a:t>
            </a:r>
            <a:r>
              <a:rPr lang="en-US" dirty="0"/>
              <a:t> by authors you’ve never heard of and … often on topics that are not within scope.</a:t>
            </a:r>
          </a:p>
          <a:p>
            <a:r>
              <a:rPr lang="en-US" dirty="0"/>
              <a:t>The article fee is not disclosed or is </a:t>
            </a:r>
            <a:r>
              <a:rPr lang="en-US" b="1" dirty="0"/>
              <a:t>too low ($150.00-$200.00)</a:t>
            </a:r>
            <a:r>
              <a:rPr lang="en-US" dirty="0"/>
              <a:t>.</a:t>
            </a:r>
          </a:p>
          <a:p>
            <a:r>
              <a:rPr lang="en-US" dirty="0"/>
              <a:t>The contact email is </a:t>
            </a:r>
            <a:r>
              <a:rPr lang="en-US" b="1" dirty="0"/>
              <a:t>non-professional</a:t>
            </a:r>
            <a:r>
              <a:rPr lang="en-US" dirty="0"/>
              <a:t>: </a:t>
            </a:r>
            <a:r>
              <a:rPr lang="en-US" dirty="0" err="1"/>
              <a:t>gmail</a:t>
            </a:r>
            <a:r>
              <a:rPr lang="en-US" dirty="0"/>
              <a:t> or yahoo.</a:t>
            </a:r>
          </a:p>
        </p:txBody>
      </p:sp>
    </p:spTree>
    <p:extLst>
      <p:ext uri="{BB962C8B-B14F-4D97-AF65-F5344CB8AC3E}">
        <p14:creationId xmlns:p14="http://schemas.microsoft.com/office/powerpoint/2010/main" val="2168271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to Consider…</a:t>
            </a:r>
          </a:p>
        </p:txBody>
      </p:sp>
      <p:sp>
        <p:nvSpPr>
          <p:cNvPr id="3" name="Content Placeholder 2"/>
          <p:cNvSpPr>
            <a:spLocks noGrp="1"/>
          </p:cNvSpPr>
          <p:nvPr>
            <p:ph sz="half" idx="1"/>
          </p:nvPr>
        </p:nvSpPr>
        <p:spPr/>
        <p:txBody>
          <a:bodyPr>
            <a:normAutofit fontScale="92500" lnSpcReduction="10000"/>
          </a:bodyPr>
          <a:lstStyle/>
          <a:p>
            <a:r>
              <a:rPr lang="en-US" dirty="0"/>
              <a:t>Is it clear what fees will be charged, if any? What are the fees? </a:t>
            </a:r>
          </a:p>
          <a:p>
            <a:endParaRPr lang="en-US" dirty="0"/>
          </a:p>
          <a:p>
            <a:r>
              <a:rPr lang="en-US" dirty="0"/>
              <a:t>Can you easily identify and contact the editor and/or the publisher?</a:t>
            </a:r>
          </a:p>
          <a:p>
            <a:endParaRPr lang="en-US" dirty="0"/>
          </a:p>
          <a:p>
            <a:r>
              <a:rPr lang="en-US" dirty="0"/>
              <a:t>Who are the editor(s) and what are their institutional affiliations?</a:t>
            </a:r>
          </a:p>
          <a:p>
            <a:endParaRPr lang="en-US" dirty="0"/>
          </a:p>
          <a:p>
            <a:r>
              <a:rPr lang="en-US" dirty="0"/>
              <a:t>Is the journal listed in the Directory of Open Access Journals (DOAJ) or a similar organization? Which ones?</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a:t>Are the articles in the journal found in databases that you use? Which ones?</a:t>
            </a:r>
          </a:p>
          <a:p>
            <a:endParaRPr lang="en-US" dirty="0"/>
          </a:p>
          <a:p>
            <a:r>
              <a:rPr lang="en-US" dirty="0"/>
              <a:t>Are there grammar and spelling concerns?</a:t>
            </a:r>
          </a:p>
          <a:p>
            <a:endParaRPr lang="en-US" dirty="0"/>
          </a:p>
          <a:p>
            <a:r>
              <a:rPr lang="en-US" dirty="0"/>
              <a:t>Does the website talk about peer-review and what is the turnaround time?</a:t>
            </a:r>
          </a:p>
          <a:p>
            <a:endParaRPr lang="en-US" dirty="0"/>
          </a:p>
          <a:p>
            <a:r>
              <a:rPr lang="en-US" dirty="0"/>
              <a:t>Does the website look legitimate? Why or why not?</a:t>
            </a:r>
          </a:p>
          <a:p>
            <a:endParaRPr lang="en-US" dirty="0"/>
          </a:p>
        </p:txBody>
      </p:sp>
    </p:spTree>
    <p:extLst>
      <p:ext uri="{BB962C8B-B14F-4D97-AF65-F5344CB8AC3E}">
        <p14:creationId xmlns:p14="http://schemas.microsoft.com/office/powerpoint/2010/main" val="257103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to Avoid…</a:t>
            </a:r>
          </a:p>
        </p:txBody>
      </p:sp>
      <p:sp>
        <p:nvSpPr>
          <p:cNvPr id="3" name="Content Placeholder 2"/>
          <p:cNvSpPr>
            <a:spLocks noGrp="1"/>
          </p:cNvSpPr>
          <p:nvPr>
            <p:ph sz="half" idx="1"/>
          </p:nvPr>
        </p:nvSpPr>
        <p:spPr/>
        <p:txBody>
          <a:bodyPr/>
          <a:lstStyle/>
          <a:p>
            <a:pPr>
              <a:spcAft>
                <a:spcPts val="1200"/>
              </a:spcAft>
            </a:pPr>
            <a:r>
              <a:rPr lang="en-US" dirty="0"/>
              <a:t>Immediately writing off journals published in the developing world</a:t>
            </a:r>
          </a:p>
          <a:p>
            <a:pPr>
              <a:spcAft>
                <a:spcPts val="1200"/>
              </a:spcAft>
            </a:pPr>
            <a:r>
              <a:rPr lang="en-US" dirty="0"/>
              <a:t>Using pre-determined journal “blacklists”</a:t>
            </a:r>
          </a:p>
          <a:p>
            <a:pPr>
              <a:spcAft>
                <a:spcPts val="1200"/>
              </a:spcAft>
            </a:pPr>
            <a:r>
              <a:rPr lang="en-US" dirty="0"/>
              <a:t>Ignoring new journals just because they are new</a:t>
            </a:r>
          </a:p>
          <a:p>
            <a:pPr>
              <a:spcAft>
                <a:spcPts val="1200"/>
              </a:spcAft>
            </a:pPr>
            <a:r>
              <a:rPr lang="en-US" dirty="0"/>
              <a:t>Publishing in any journal that solicits your work AND asks you to pay them</a:t>
            </a:r>
          </a:p>
        </p:txBody>
      </p:sp>
      <p:pic>
        <p:nvPicPr>
          <p:cNvPr id="7" name="Content Placeholder 6"/>
          <p:cNvPicPr>
            <a:picLocks noGrp="1" noChangeAspect="1"/>
          </p:cNvPicPr>
          <p:nvPr>
            <p:ph sz="half" idx="2"/>
          </p:nvPr>
        </p:nvPicPr>
        <p:blipFill>
          <a:blip r:embed="rId2"/>
          <a:stretch>
            <a:fillRect/>
          </a:stretch>
        </p:blipFill>
        <p:spPr>
          <a:xfrm>
            <a:off x="6424577" y="2193925"/>
            <a:ext cx="4633983" cy="3978275"/>
          </a:xfrm>
          <a:prstGeom prst="rect">
            <a:avLst/>
          </a:prstGeom>
        </p:spPr>
      </p:pic>
      <p:sp>
        <p:nvSpPr>
          <p:cNvPr id="8" name="Rectangle 7"/>
          <p:cNvSpPr/>
          <p:nvPr/>
        </p:nvSpPr>
        <p:spPr>
          <a:xfrm>
            <a:off x="7608815" y="6373368"/>
            <a:ext cx="3845653" cy="246221"/>
          </a:xfrm>
          <a:prstGeom prst="rect">
            <a:avLst/>
          </a:prstGeom>
        </p:spPr>
        <p:txBody>
          <a:bodyPr wrap="square">
            <a:spAutoFit/>
          </a:bodyPr>
          <a:lstStyle/>
          <a:p>
            <a:r>
              <a:rPr lang="en-US" sz="1000" dirty="0"/>
              <a:t>Source: </a:t>
            </a:r>
            <a:r>
              <a:rPr lang="en-US" sz="1000" dirty="0">
                <a:hlinkClick r:id="rId3"/>
              </a:rPr>
              <a:t>https://anrinfo.org/mistakes-to-avoid-on-facebook/</a:t>
            </a:r>
            <a:r>
              <a:rPr lang="en-US" sz="1000" dirty="0"/>
              <a:t> </a:t>
            </a:r>
          </a:p>
        </p:txBody>
      </p:sp>
    </p:spTree>
    <p:extLst>
      <p:ext uri="{BB962C8B-B14F-4D97-AF65-F5344CB8AC3E}">
        <p14:creationId xmlns:p14="http://schemas.microsoft.com/office/powerpoint/2010/main" val="4114423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768FB4-8E2F-45D6-99E0-997D9E633356}"/>
              </a:ext>
            </a:extLst>
          </p:cNvPr>
          <p:cNvSpPr>
            <a:spLocks noGrp="1"/>
          </p:cNvSpPr>
          <p:nvPr>
            <p:ph type="title"/>
          </p:nvPr>
        </p:nvSpPr>
        <p:spPr/>
        <p:txBody>
          <a:bodyPr/>
          <a:lstStyle/>
          <a:p>
            <a:r>
              <a:rPr lang="en-US" dirty="0"/>
              <a:t>Things to Explore…</a:t>
            </a:r>
          </a:p>
        </p:txBody>
      </p:sp>
      <p:sp>
        <p:nvSpPr>
          <p:cNvPr id="6" name="Content Placeholder 5">
            <a:extLst>
              <a:ext uri="{FF2B5EF4-FFF2-40B4-BE49-F238E27FC236}">
                <a16:creationId xmlns:a16="http://schemas.microsoft.com/office/drawing/2014/main" id="{914BC5FC-03E8-4845-A993-5EB9BD0F2B0F}"/>
              </a:ext>
            </a:extLst>
          </p:cNvPr>
          <p:cNvSpPr>
            <a:spLocks noGrp="1"/>
          </p:cNvSpPr>
          <p:nvPr>
            <p:ph idx="1"/>
          </p:nvPr>
        </p:nvSpPr>
        <p:spPr/>
        <p:txBody>
          <a:bodyPr>
            <a:normAutofit lnSpcReduction="10000"/>
          </a:bodyPr>
          <a:lstStyle/>
          <a:p>
            <a:r>
              <a:rPr lang="en-US" dirty="0">
                <a:hlinkClick r:id="rId2"/>
              </a:rPr>
              <a:t>Think. Check. Submit.</a:t>
            </a:r>
            <a:endParaRPr lang="en-US" dirty="0"/>
          </a:p>
          <a:p>
            <a:pPr lvl="1"/>
            <a:r>
              <a:rPr lang="en-US" dirty="0"/>
              <a:t>Through a range of tools and practical resources, this international, cross-sector initiative aims to educate researchers, promote integrity, and build trust in credible research and publications.</a:t>
            </a:r>
          </a:p>
          <a:p>
            <a:r>
              <a:rPr lang="en-US" dirty="0">
                <a:hlinkClick r:id="rId3"/>
              </a:rPr>
              <a:t>The Be </a:t>
            </a:r>
            <a:r>
              <a:rPr lang="en-US" dirty="0" err="1">
                <a:hlinkClick r:id="rId3"/>
              </a:rPr>
              <a:t>iNFORMEd</a:t>
            </a:r>
            <a:r>
              <a:rPr lang="en-US" dirty="0">
                <a:hlinkClick r:id="rId3"/>
              </a:rPr>
              <a:t> Checklist </a:t>
            </a:r>
            <a:r>
              <a:rPr lang="en-US" dirty="0"/>
              <a:t>– Duke University Medical Center Library &amp; Archives</a:t>
            </a:r>
          </a:p>
          <a:p>
            <a:pPr lvl="1"/>
            <a:r>
              <a:rPr lang="en-US" dirty="0"/>
              <a:t>Get a suspicious invitation to publish? Find a new journal and want to know if it meets your quality standards? Duke developed this checklist to help potential authors determine whether a journal or publisher is potentially predatory or of low quality. </a:t>
            </a:r>
          </a:p>
          <a:p>
            <a:r>
              <a:rPr lang="en-US" dirty="0">
                <a:hlinkClick r:id="rId4"/>
              </a:rPr>
              <a:t>Directory of Open Access Journals (DOAJ)</a:t>
            </a:r>
            <a:endParaRPr lang="en-US" dirty="0"/>
          </a:p>
          <a:p>
            <a:pPr lvl="1"/>
            <a:r>
              <a:rPr lang="en-US" dirty="0"/>
              <a:t>DOAJ is a community-curated online directory that indexes and provides access to high quality, open access, peer-reviewed journals.</a:t>
            </a:r>
          </a:p>
          <a:p>
            <a:r>
              <a:rPr lang="en-US" dirty="0">
                <a:hlinkClick r:id="rId5"/>
              </a:rPr>
              <a:t>Publishing Process Overview </a:t>
            </a:r>
            <a:r>
              <a:rPr lang="en-US" dirty="0"/>
              <a:t>– University of Rochester, River Campus</a:t>
            </a:r>
          </a:p>
          <a:p>
            <a:pPr lvl="1"/>
            <a:r>
              <a:rPr lang="en-US" dirty="0"/>
              <a:t>Much of the Publishing Process section of this presentation is collected here, along with other great tips!</a:t>
            </a:r>
          </a:p>
          <a:p>
            <a:pPr marL="274320" lvl="1" indent="0">
              <a:buNone/>
            </a:pPr>
            <a:endParaRPr lang="en-US" dirty="0"/>
          </a:p>
        </p:txBody>
      </p:sp>
    </p:spTree>
    <p:extLst>
      <p:ext uri="{BB962C8B-B14F-4D97-AF65-F5344CB8AC3E}">
        <p14:creationId xmlns:p14="http://schemas.microsoft.com/office/powerpoint/2010/main" val="585315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a:stretch>
            <a:fillRect/>
          </a:stretch>
        </p:blipFill>
        <p:spPr>
          <a:xfrm>
            <a:off x="7448204" y="1276985"/>
            <a:ext cx="3474931" cy="5171676"/>
          </a:xfrm>
          <a:prstGeom prst="rect">
            <a:avLst/>
          </a:prstGeom>
        </p:spPr>
      </p:pic>
      <p:sp>
        <p:nvSpPr>
          <p:cNvPr id="2" name="Title 1"/>
          <p:cNvSpPr>
            <a:spLocks noGrp="1"/>
          </p:cNvSpPr>
          <p:nvPr>
            <p:ph type="title"/>
          </p:nvPr>
        </p:nvSpPr>
        <p:spPr>
          <a:xfrm>
            <a:off x="795528" y="157462"/>
            <a:ext cx="10058400" cy="1609344"/>
          </a:xfrm>
        </p:spPr>
        <p:txBody>
          <a:bodyPr/>
          <a:lstStyle/>
          <a:p>
            <a:r>
              <a:rPr lang="en-US" dirty="0"/>
              <a:t>Publishing is important!</a:t>
            </a:r>
          </a:p>
        </p:txBody>
      </p:sp>
      <p:sp>
        <p:nvSpPr>
          <p:cNvPr id="3" name="Content Placeholder 2"/>
          <p:cNvSpPr>
            <a:spLocks noGrp="1"/>
          </p:cNvSpPr>
          <p:nvPr>
            <p:ph sz="half" idx="1"/>
          </p:nvPr>
        </p:nvSpPr>
        <p:spPr/>
        <p:txBody>
          <a:bodyPr/>
          <a:lstStyle/>
          <a:p>
            <a:pPr marL="0" indent="0">
              <a:buNone/>
            </a:pPr>
            <a:r>
              <a:rPr lang="en-US" dirty="0"/>
              <a:t>Why?</a:t>
            </a:r>
          </a:p>
          <a:p>
            <a:r>
              <a:rPr lang="en-US" dirty="0"/>
              <a:t>Share and Promote New Ideas</a:t>
            </a:r>
          </a:p>
          <a:p>
            <a:r>
              <a:rPr lang="en-US" dirty="0"/>
              <a:t>Advance Evidence-Based Practice</a:t>
            </a:r>
          </a:p>
          <a:p>
            <a:r>
              <a:rPr lang="en-US" dirty="0"/>
              <a:t>Get Cited</a:t>
            </a:r>
          </a:p>
          <a:p>
            <a:r>
              <a:rPr lang="en-US" dirty="0"/>
              <a:t>Promotion and Tenure</a:t>
            </a:r>
          </a:p>
          <a:p>
            <a:endParaRPr lang="en-US" dirty="0"/>
          </a:p>
        </p:txBody>
      </p:sp>
    </p:spTree>
    <p:extLst>
      <p:ext uri="{BB962C8B-B14F-4D97-AF65-F5344CB8AC3E}">
        <p14:creationId xmlns:p14="http://schemas.microsoft.com/office/powerpoint/2010/main" val="1793911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0F2A3D-3674-4755-B767-CD5BA90D867B}"/>
              </a:ext>
            </a:extLst>
          </p:cNvPr>
          <p:cNvSpPr>
            <a:spLocks noGrp="1"/>
          </p:cNvSpPr>
          <p:nvPr>
            <p:ph type="title"/>
          </p:nvPr>
        </p:nvSpPr>
        <p:spPr/>
        <p:txBody>
          <a:bodyPr/>
          <a:lstStyle/>
          <a:p>
            <a:r>
              <a:rPr lang="en-US" dirty="0"/>
              <a:t>Open Access</a:t>
            </a:r>
          </a:p>
        </p:txBody>
      </p:sp>
      <p:sp>
        <p:nvSpPr>
          <p:cNvPr id="5" name="Text Placeholder 4">
            <a:extLst>
              <a:ext uri="{FF2B5EF4-FFF2-40B4-BE49-F238E27FC236}">
                <a16:creationId xmlns:a16="http://schemas.microsoft.com/office/drawing/2014/main" id="{20B0DE6B-9EDA-44A9-950F-28CD299C4D2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93375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7F2D3D-EAD4-4FBD-9B04-AB2E25AA4ACF}"/>
              </a:ext>
            </a:extLst>
          </p:cNvPr>
          <p:cNvSpPr>
            <a:spLocks noGrp="1"/>
          </p:cNvSpPr>
          <p:nvPr>
            <p:ph type="title"/>
          </p:nvPr>
        </p:nvSpPr>
        <p:spPr/>
        <p:txBody>
          <a:bodyPr/>
          <a:lstStyle/>
          <a:p>
            <a:r>
              <a:rPr lang="en-US" dirty="0"/>
              <a:t>Academic Irony…</a:t>
            </a:r>
          </a:p>
        </p:txBody>
      </p:sp>
      <p:pic>
        <p:nvPicPr>
          <p:cNvPr id="7" name="Content Placeholder 6">
            <a:extLst>
              <a:ext uri="{FF2B5EF4-FFF2-40B4-BE49-F238E27FC236}">
                <a16:creationId xmlns:a16="http://schemas.microsoft.com/office/drawing/2014/main" id="{A4F601D1-9167-425D-B4C0-56AAB4727CC6}"/>
              </a:ext>
            </a:extLst>
          </p:cNvPr>
          <p:cNvPicPr>
            <a:picLocks noGrp="1" noChangeAspect="1"/>
          </p:cNvPicPr>
          <p:nvPr>
            <p:ph idx="1"/>
          </p:nvPr>
        </p:nvPicPr>
        <p:blipFill>
          <a:blip r:embed="rId2"/>
          <a:stretch>
            <a:fillRect/>
          </a:stretch>
        </p:blipFill>
        <p:spPr>
          <a:xfrm>
            <a:off x="4130266" y="2120900"/>
            <a:ext cx="3937818" cy="4051300"/>
          </a:xfrm>
          <a:prstGeom prst="rect">
            <a:avLst/>
          </a:prstGeom>
        </p:spPr>
      </p:pic>
    </p:spTree>
    <p:extLst>
      <p:ext uri="{BB962C8B-B14F-4D97-AF65-F5344CB8AC3E}">
        <p14:creationId xmlns:p14="http://schemas.microsoft.com/office/powerpoint/2010/main" val="2987920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6326"/>
          </a:xfrm>
        </p:spPr>
        <p:txBody>
          <a:bodyPr>
            <a:normAutofit/>
          </a:bodyPr>
          <a:lstStyle/>
          <a:p>
            <a:pPr algn="ctr"/>
            <a:r>
              <a:rPr lang="en-US" sz="4000" dirty="0"/>
              <a:t>Open Access at IUPUI</a:t>
            </a:r>
          </a:p>
        </p:txBody>
      </p:sp>
      <p:sp>
        <p:nvSpPr>
          <p:cNvPr id="3" name="Content Placeholder 2"/>
          <p:cNvSpPr>
            <a:spLocks noGrp="1"/>
          </p:cNvSpPr>
          <p:nvPr>
            <p:ph idx="1"/>
          </p:nvPr>
        </p:nvSpPr>
        <p:spPr>
          <a:xfrm>
            <a:off x="694944" y="1091452"/>
            <a:ext cx="10658856" cy="4838623"/>
          </a:xfrm>
        </p:spPr>
        <p:txBody>
          <a:bodyPr/>
          <a:lstStyle/>
          <a:p>
            <a:pPr marL="0" indent="0">
              <a:buNone/>
            </a:pPr>
            <a:r>
              <a:rPr lang="en-US" dirty="0"/>
              <a:t>IUPUI has a national reputation for best practices in OA dissemination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9958" y="1735590"/>
            <a:ext cx="6133755" cy="4290306"/>
          </a:xfrm>
          <a:prstGeom prst="rect">
            <a:avLst/>
          </a:prstGeom>
        </p:spPr>
      </p:pic>
      <p:sp>
        <p:nvSpPr>
          <p:cNvPr id="5" name="TextBox 4"/>
          <p:cNvSpPr txBox="1"/>
          <p:nvPr/>
        </p:nvSpPr>
        <p:spPr>
          <a:xfrm>
            <a:off x="8861710" y="6379402"/>
            <a:ext cx="2190087" cy="276999"/>
          </a:xfrm>
          <a:prstGeom prst="rect">
            <a:avLst/>
          </a:prstGeom>
          <a:noFill/>
        </p:spPr>
        <p:txBody>
          <a:bodyPr wrap="none" rtlCol="0">
            <a:spAutoFit/>
          </a:bodyPr>
          <a:lstStyle/>
          <a:p>
            <a:r>
              <a:rPr lang="en-US" sz="1200" dirty="0"/>
              <a:t>McKiernan, Get that promotion.</a:t>
            </a:r>
          </a:p>
        </p:txBody>
      </p:sp>
    </p:spTree>
    <p:extLst>
      <p:ext uri="{BB962C8B-B14F-4D97-AF65-F5344CB8AC3E}">
        <p14:creationId xmlns:p14="http://schemas.microsoft.com/office/powerpoint/2010/main" val="52618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IUPUI Leads Indiana in the Publication of Articles in Legitimate OA journals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15769" y="1826799"/>
            <a:ext cx="6659552" cy="4009606"/>
          </a:xfrm>
        </p:spPr>
      </p:pic>
      <p:sp>
        <p:nvSpPr>
          <p:cNvPr id="5" name="TextBox 4"/>
          <p:cNvSpPr txBox="1"/>
          <p:nvPr/>
        </p:nvSpPr>
        <p:spPr>
          <a:xfrm>
            <a:off x="9047229" y="6373368"/>
            <a:ext cx="2081019" cy="369332"/>
          </a:xfrm>
          <a:prstGeom prst="rect">
            <a:avLst/>
          </a:prstGeom>
          <a:noFill/>
        </p:spPr>
        <p:txBody>
          <a:bodyPr wrap="none" rtlCol="0">
            <a:spAutoFit/>
          </a:bodyPr>
          <a:lstStyle/>
          <a:p>
            <a:r>
              <a:rPr lang="en-US" dirty="0"/>
              <a:t>Odell, 2016. Gold ….</a:t>
            </a:r>
          </a:p>
        </p:txBody>
      </p:sp>
    </p:spTree>
    <p:extLst>
      <p:ext uri="{BB962C8B-B14F-4D97-AF65-F5344CB8AC3E}">
        <p14:creationId xmlns:p14="http://schemas.microsoft.com/office/powerpoint/2010/main" val="3672276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5848" y="1548499"/>
            <a:ext cx="5663794" cy="4619319"/>
          </a:xfrm>
        </p:spPr>
      </p:pic>
      <p:sp>
        <p:nvSpPr>
          <p:cNvPr id="9" name="Title 8"/>
          <p:cNvSpPr>
            <a:spLocks noGrp="1"/>
          </p:cNvSpPr>
          <p:nvPr>
            <p:ph type="title"/>
          </p:nvPr>
        </p:nvSpPr>
        <p:spPr>
          <a:xfrm>
            <a:off x="1062533" y="222936"/>
            <a:ext cx="10250424" cy="1325563"/>
          </a:xfrm>
        </p:spPr>
        <p:txBody>
          <a:bodyPr>
            <a:normAutofit/>
          </a:bodyPr>
          <a:lstStyle/>
          <a:p>
            <a:pPr algn="ctr"/>
            <a:r>
              <a:rPr lang="en-US" sz="4000" dirty="0"/>
              <a:t>65%-70% of articles (2015-2017) by IUPUI authors are free to read</a:t>
            </a:r>
          </a:p>
        </p:txBody>
      </p:sp>
      <p:sp>
        <p:nvSpPr>
          <p:cNvPr id="11" name="Rectangle 10"/>
          <p:cNvSpPr/>
          <p:nvPr/>
        </p:nvSpPr>
        <p:spPr>
          <a:xfrm>
            <a:off x="5216957" y="6167818"/>
            <a:ext cx="6096000" cy="369332"/>
          </a:xfrm>
          <a:prstGeom prst="rect">
            <a:avLst/>
          </a:prstGeom>
        </p:spPr>
        <p:txBody>
          <a:bodyPr>
            <a:spAutoFit/>
          </a:bodyPr>
          <a:lstStyle/>
          <a:p>
            <a:r>
              <a:rPr lang="en-US" dirty="0"/>
              <a:t>Center for Digital Scholarship, IUPUI University Library, 2017.</a:t>
            </a:r>
          </a:p>
        </p:txBody>
      </p:sp>
    </p:spTree>
    <p:extLst>
      <p:ext uri="{BB962C8B-B14F-4D97-AF65-F5344CB8AC3E}">
        <p14:creationId xmlns:p14="http://schemas.microsoft.com/office/powerpoint/2010/main" val="3887724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Thoughts…</a:t>
            </a:r>
          </a:p>
        </p:txBody>
      </p:sp>
      <p:sp>
        <p:nvSpPr>
          <p:cNvPr id="3" name="Content Placeholder 2"/>
          <p:cNvSpPr>
            <a:spLocks noGrp="1"/>
          </p:cNvSpPr>
          <p:nvPr>
            <p:ph sz="half" idx="1"/>
          </p:nvPr>
        </p:nvSpPr>
        <p:spPr/>
        <p:txBody>
          <a:bodyPr>
            <a:normAutofit/>
          </a:bodyPr>
          <a:lstStyle/>
          <a:p>
            <a:r>
              <a:rPr lang="en-US" dirty="0"/>
              <a:t>Open access gives anyone with an internet connection access to research.</a:t>
            </a:r>
          </a:p>
          <a:p>
            <a:endParaRPr lang="en-US" dirty="0"/>
          </a:p>
          <a:p>
            <a:r>
              <a:rPr lang="en-US" dirty="0"/>
              <a:t>This access exists regardless of income, education, geographic location, or any other factor.</a:t>
            </a:r>
          </a:p>
          <a:p>
            <a:endParaRPr lang="en-US" dirty="0"/>
          </a:p>
          <a:p>
            <a:r>
              <a:rPr lang="en-US" dirty="0"/>
              <a:t>It also promotes citizen science, and helps to create a more informed public.</a:t>
            </a:r>
          </a:p>
          <a:p>
            <a:endParaRPr lang="en-US" dirty="0"/>
          </a:p>
        </p:txBody>
      </p:sp>
      <p:pic>
        <p:nvPicPr>
          <p:cNvPr id="5" name="Content Placeholder 4"/>
          <p:cNvPicPr>
            <a:picLocks noGrp="1" noChangeAspect="1"/>
          </p:cNvPicPr>
          <p:nvPr>
            <p:ph sz="half" idx="2"/>
          </p:nvPr>
        </p:nvPicPr>
        <p:blipFill>
          <a:blip r:embed="rId2"/>
          <a:stretch>
            <a:fillRect/>
          </a:stretch>
        </p:blipFill>
        <p:spPr>
          <a:xfrm>
            <a:off x="6594230" y="1825625"/>
            <a:ext cx="4369777" cy="3659688"/>
          </a:xfrm>
          <a:prstGeom prst="rect">
            <a:avLst/>
          </a:prstGeom>
        </p:spPr>
      </p:pic>
      <p:pic>
        <p:nvPicPr>
          <p:cNvPr id="6" name="Picture 5"/>
          <p:cNvPicPr>
            <a:picLocks noChangeAspect="1"/>
          </p:cNvPicPr>
          <p:nvPr/>
        </p:nvPicPr>
        <p:blipFill>
          <a:blip r:embed="rId3"/>
          <a:stretch>
            <a:fillRect/>
          </a:stretch>
        </p:blipFill>
        <p:spPr>
          <a:xfrm>
            <a:off x="9029700" y="3182815"/>
            <a:ext cx="301657" cy="316523"/>
          </a:xfrm>
          <a:prstGeom prst="rect">
            <a:avLst/>
          </a:prstGeom>
        </p:spPr>
      </p:pic>
      <p:sp>
        <p:nvSpPr>
          <p:cNvPr id="7" name="Rectangle 6"/>
          <p:cNvSpPr/>
          <p:nvPr/>
        </p:nvSpPr>
        <p:spPr>
          <a:xfrm>
            <a:off x="6764108" y="5143417"/>
            <a:ext cx="4832839" cy="55399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Rockwell" panose="02060603020205020403"/>
                <a:ea typeface="+mn-ea"/>
                <a:cs typeface="+mn-cs"/>
              </a:rPr>
              <a:t>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Rockwell" panose="02060603020205020403"/>
                <a:ea typeface="+mn-ea"/>
                <a:cs typeface="+mn-cs"/>
                <a:hlinkClick r:id="rId4"/>
              </a:rPr>
              <a:t>http://med.stanford.edu/ourvoice.html</a:t>
            </a:r>
            <a:endParaRPr kumimoji="0" lang="en-US" sz="1000" b="0" i="0" u="none" strike="noStrike" kern="1200" cap="none" spc="0" normalizeH="0" baseline="0" noProof="0" dirty="0">
              <a:ln>
                <a:noFill/>
              </a:ln>
              <a:solidFill>
                <a:prstClr val="black"/>
              </a:solidFill>
              <a:effectLst/>
              <a:uLnTx/>
              <a:uFillTx/>
              <a:latin typeface="Rockwell" panose="020606030202050204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Rockwell" panose="02060603020205020403"/>
                <a:ea typeface="+mn-ea"/>
                <a:cs typeface="+mn-cs"/>
                <a:hlinkClick r:id="rId5"/>
              </a:rPr>
              <a:t>https://commons.wikimedia.org/wiki/File:Open_Access_logo_PLoS_white.svg</a:t>
            </a:r>
            <a:r>
              <a:rPr kumimoji="0" lang="en-US" sz="1000" b="0" i="0" u="none" strike="noStrike" kern="1200" cap="none" spc="0" normalizeH="0" baseline="0" noProof="0" dirty="0">
                <a:ln>
                  <a:noFill/>
                </a:ln>
                <a:solidFill>
                  <a:prstClr val="black"/>
                </a:solidFill>
                <a:effectLst/>
                <a:uLnTx/>
                <a:uFillTx/>
                <a:latin typeface="Rockwell" panose="02060603020205020403"/>
                <a:ea typeface="+mn-ea"/>
                <a:cs typeface="+mn-cs"/>
              </a:rPr>
              <a:t> </a:t>
            </a:r>
          </a:p>
        </p:txBody>
      </p:sp>
    </p:spTree>
    <p:extLst>
      <p:ext uri="{BB962C8B-B14F-4D97-AF65-F5344CB8AC3E}">
        <p14:creationId xmlns:p14="http://schemas.microsoft.com/office/powerpoint/2010/main" val="18038352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 for your attention!</a:t>
            </a:r>
          </a:p>
        </p:txBody>
      </p:sp>
      <p:sp>
        <p:nvSpPr>
          <p:cNvPr id="3" name="Subtitle 2"/>
          <p:cNvSpPr>
            <a:spLocks noGrp="1"/>
          </p:cNvSpPr>
          <p:nvPr>
            <p:ph type="subTitle" idx="1"/>
          </p:nvPr>
        </p:nvSpPr>
        <p:spPr>
          <a:xfrm>
            <a:off x="931196" y="4533345"/>
            <a:ext cx="7904895" cy="2127513"/>
          </a:xfrm>
        </p:spPr>
        <p:txBody>
          <a:bodyPr>
            <a:normAutofit fontScale="77500" lnSpcReduction="20000"/>
          </a:bodyPr>
          <a:lstStyle/>
          <a:p>
            <a:r>
              <a:rPr lang="en-US" dirty="0"/>
              <a:t>Caitlin A. Pike, MLS, MPH | </a:t>
            </a:r>
            <a:r>
              <a:rPr lang="en-US" dirty="0">
                <a:hlinkClick r:id="rId2"/>
              </a:rPr>
              <a:t>caiapike@iupui.edu</a:t>
            </a:r>
            <a:r>
              <a:rPr lang="en-US" dirty="0"/>
              <a:t> </a:t>
            </a:r>
          </a:p>
          <a:p>
            <a:r>
              <a:rPr lang="en-US" dirty="0"/>
              <a:t>Research Engagement and Scholarly Services Coordinator</a:t>
            </a:r>
          </a:p>
          <a:p>
            <a:r>
              <a:rPr lang="en-US" dirty="0"/>
              <a:t>Health Sciences Librarian, IUPUI University Library</a:t>
            </a:r>
          </a:p>
          <a:p>
            <a:endParaRPr lang="en-US" dirty="0"/>
          </a:p>
          <a:p>
            <a:r>
              <a:rPr lang="en-US" dirty="0"/>
              <a:t>Hannah Craven, MLIS | </a:t>
            </a:r>
            <a:r>
              <a:rPr lang="en-US" dirty="0">
                <a:hlinkClick r:id="rId3"/>
              </a:rPr>
              <a:t>hancrave@iu.edu</a:t>
            </a:r>
            <a:r>
              <a:rPr lang="en-US" dirty="0"/>
              <a:t>  </a:t>
            </a:r>
          </a:p>
          <a:p>
            <a:r>
              <a:rPr lang="en-US" dirty="0"/>
              <a:t>Research and Scholarly Communications Librarian, Ruth Lilly Medical Library</a:t>
            </a:r>
          </a:p>
          <a:p>
            <a:endParaRPr lang="en-US" dirty="0"/>
          </a:p>
        </p:txBody>
      </p:sp>
    </p:spTree>
    <p:extLst>
      <p:ext uri="{BB962C8B-B14F-4D97-AF65-F5344CB8AC3E}">
        <p14:creationId xmlns:p14="http://schemas.microsoft.com/office/powerpoint/2010/main" val="3903965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are the Key Players?</a:t>
            </a:r>
            <a:br>
              <a:rPr lang="en-US" dirty="0"/>
            </a:br>
            <a:endParaRPr lang="en-US" dirty="0"/>
          </a:p>
        </p:txBody>
      </p:sp>
      <p:sp>
        <p:nvSpPr>
          <p:cNvPr id="3" name="Content Placeholder 2"/>
          <p:cNvSpPr>
            <a:spLocks noGrp="1"/>
          </p:cNvSpPr>
          <p:nvPr>
            <p:ph sz="half" idx="1"/>
          </p:nvPr>
        </p:nvSpPr>
        <p:spPr/>
        <p:txBody>
          <a:bodyPr/>
          <a:lstStyle/>
          <a:p>
            <a:r>
              <a:rPr lang="en-US" sz="2800" dirty="0"/>
              <a:t>Author (that’s you!)</a:t>
            </a:r>
          </a:p>
          <a:p>
            <a:r>
              <a:rPr lang="en-US" sz="2800" dirty="0"/>
              <a:t>Journal </a:t>
            </a:r>
          </a:p>
          <a:p>
            <a:r>
              <a:rPr lang="en-US" sz="2800" dirty="0"/>
              <a:t>Editor</a:t>
            </a:r>
          </a:p>
          <a:p>
            <a:r>
              <a:rPr lang="en-US" sz="2800" dirty="0"/>
              <a:t>Peer Reviewers</a:t>
            </a:r>
          </a:p>
          <a:p>
            <a:r>
              <a:rPr lang="en-US" sz="2800" dirty="0"/>
              <a:t>Publisher</a:t>
            </a:r>
          </a:p>
          <a:p>
            <a:endParaRPr lang="en-US" dirty="0"/>
          </a:p>
        </p:txBody>
      </p:sp>
      <p:pic>
        <p:nvPicPr>
          <p:cNvPr id="5" name="Picture 4"/>
          <p:cNvPicPr>
            <a:picLocks noChangeAspect="1"/>
          </p:cNvPicPr>
          <p:nvPr/>
        </p:nvPicPr>
        <p:blipFill>
          <a:blip r:embed="rId3"/>
          <a:stretch>
            <a:fillRect/>
          </a:stretch>
        </p:blipFill>
        <p:spPr>
          <a:xfrm>
            <a:off x="6019800" y="1690688"/>
            <a:ext cx="2694102" cy="896555"/>
          </a:xfrm>
          <a:prstGeom prst="rect">
            <a:avLst/>
          </a:prstGeom>
        </p:spPr>
      </p:pic>
      <p:pic>
        <p:nvPicPr>
          <p:cNvPr id="6" name="Picture 5"/>
          <p:cNvPicPr>
            <a:picLocks noChangeAspect="1"/>
          </p:cNvPicPr>
          <p:nvPr/>
        </p:nvPicPr>
        <p:blipFill>
          <a:blip r:embed="rId4"/>
          <a:stretch>
            <a:fillRect/>
          </a:stretch>
        </p:blipFill>
        <p:spPr>
          <a:xfrm>
            <a:off x="6019800" y="4457613"/>
            <a:ext cx="1719349" cy="1719349"/>
          </a:xfrm>
          <a:prstGeom prst="rect">
            <a:avLst/>
          </a:prstGeom>
        </p:spPr>
      </p:pic>
      <p:pic>
        <p:nvPicPr>
          <p:cNvPr id="7" name="Picture 6"/>
          <p:cNvPicPr>
            <a:picLocks noChangeAspect="1"/>
          </p:cNvPicPr>
          <p:nvPr/>
        </p:nvPicPr>
        <p:blipFill>
          <a:blip r:embed="rId5"/>
          <a:stretch>
            <a:fillRect/>
          </a:stretch>
        </p:blipFill>
        <p:spPr>
          <a:xfrm>
            <a:off x="8977745" y="5098286"/>
            <a:ext cx="2376055" cy="433653"/>
          </a:xfrm>
          <a:prstGeom prst="rect">
            <a:avLst/>
          </a:prstGeom>
        </p:spPr>
      </p:pic>
      <p:pic>
        <p:nvPicPr>
          <p:cNvPr id="8" name="Picture 7"/>
          <p:cNvPicPr>
            <a:picLocks noChangeAspect="1"/>
          </p:cNvPicPr>
          <p:nvPr/>
        </p:nvPicPr>
        <p:blipFill rotWithShape="1">
          <a:blip r:embed="rId6"/>
          <a:srcRect t="26780" b="26902"/>
          <a:stretch/>
        </p:blipFill>
        <p:spPr>
          <a:xfrm>
            <a:off x="9394180" y="1685141"/>
            <a:ext cx="1959620" cy="907649"/>
          </a:xfrm>
          <a:prstGeom prst="rect">
            <a:avLst/>
          </a:prstGeom>
        </p:spPr>
      </p:pic>
      <p:pic>
        <p:nvPicPr>
          <p:cNvPr id="10" name="Picture 9"/>
          <p:cNvPicPr>
            <a:picLocks noChangeAspect="1"/>
          </p:cNvPicPr>
          <p:nvPr/>
        </p:nvPicPr>
        <p:blipFill>
          <a:blip r:embed="rId7"/>
          <a:stretch>
            <a:fillRect/>
          </a:stretch>
        </p:blipFill>
        <p:spPr>
          <a:xfrm>
            <a:off x="5752286" y="2914555"/>
            <a:ext cx="2726748" cy="1304353"/>
          </a:xfrm>
          <a:prstGeom prst="rect">
            <a:avLst/>
          </a:prstGeom>
        </p:spPr>
      </p:pic>
      <p:pic>
        <p:nvPicPr>
          <p:cNvPr id="4" name="Picture 3"/>
          <p:cNvPicPr>
            <a:picLocks noChangeAspect="1"/>
          </p:cNvPicPr>
          <p:nvPr/>
        </p:nvPicPr>
        <p:blipFill>
          <a:blip r:embed="rId8"/>
          <a:stretch>
            <a:fillRect/>
          </a:stretch>
        </p:blipFill>
        <p:spPr>
          <a:xfrm>
            <a:off x="8793206" y="2708018"/>
            <a:ext cx="3161567" cy="1776226"/>
          </a:xfrm>
          <a:prstGeom prst="rect">
            <a:avLst/>
          </a:prstGeom>
        </p:spPr>
      </p:pic>
    </p:spTree>
    <p:extLst>
      <p:ext uri="{BB962C8B-B14F-4D97-AF65-F5344CB8AC3E}">
        <p14:creationId xmlns:p14="http://schemas.microsoft.com/office/powerpoint/2010/main" val="424059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6496833-E789-4372-AE34-1DFBF0E8EFBC}"/>
              </a:ext>
            </a:extLst>
          </p:cNvPr>
          <p:cNvPicPr>
            <a:picLocks noGrp="1" noChangeAspect="1"/>
          </p:cNvPicPr>
          <p:nvPr>
            <p:ph idx="4294967295"/>
          </p:nvPr>
        </p:nvPicPr>
        <p:blipFill>
          <a:blip r:embed="rId3"/>
          <a:stretch>
            <a:fillRect/>
          </a:stretch>
        </p:blipFill>
        <p:spPr>
          <a:xfrm>
            <a:off x="493799" y="1413879"/>
            <a:ext cx="11204401" cy="3745949"/>
          </a:xfrm>
          <a:prstGeom prst="rect">
            <a:avLst/>
          </a:prstGeom>
        </p:spPr>
      </p:pic>
    </p:spTree>
    <p:extLst>
      <p:ext uri="{BB962C8B-B14F-4D97-AF65-F5344CB8AC3E}">
        <p14:creationId xmlns:p14="http://schemas.microsoft.com/office/powerpoint/2010/main" val="322929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013C0-7D9E-4987-B584-BA93064A5D08}"/>
              </a:ext>
            </a:extLst>
          </p:cNvPr>
          <p:cNvSpPr>
            <a:spLocks noGrp="1"/>
          </p:cNvSpPr>
          <p:nvPr>
            <p:ph type="title"/>
          </p:nvPr>
        </p:nvSpPr>
        <p:spPr/>
        <p:txBody>
          <a:bodyPr/>
          <a:lstStyle/>
          <a:p>
            <a:r>
              <a:rPr lang="en-US" dirty="0"/>
              <a:t>Publication</a:t>
            </a:r>
          </a:p>
        </p:txBody>
      </p:sp>
      <p:sp>
        <p:nvSpPr>
          <p:cNvPr id="3" name="Content Placeholder 2">
            <a:extLst>
              <a:ext uri="{FF2B5EF4-FFF2-40B4-BE49-F238E27FC236}">
                <a16:creationId xmlns:a16="http://schemas.microsoft.com/office/drawing/2014/main" id="{06811B13-7C89-405F-B430-8C084299FE0C}"/>
              </a:ext>
            </a:extLst>
          </p:cNvPr>
          <p:cNvSpPr>
            <a:spLocks noGrp="1"/>
          </p:cNvSpPr>
          <p:nvPr>
            <p:ph sz="half" idx="1"/>
          </p:nvPr>
        </p:nvSpPr>
        <p:spPr/>
        <p:txBody>
          <a:bodyPr>
            <a:normAutofit/>
          </a:bodyPr>
          <a:lstStyle/>
          <a:p>
            <a:r>
              <a:rPr lang="en-US" dirty="0"/>
              <a:t>As an author, you have the ability to negotiate and retain certain rights to your work! </a:t>
            </a:r>
          </a:p>
          <a:p>
            <a:r>
              <a:rPr lang="en-US" dirty="0"/>
              <a:t>Read the publication agreement carefully…some publishers are open to negotiating terms such as:    </a:t>
            </a:r>
          </a:p>
          <a:p>
            <a:pPr lvl="1"/>
            <a:r>
              <a:rPr lang="en-US" dirty="0"/>
              <a:t>Publishing the final version of your article to your website.     </a:t>
            </a:r>
          </a:p>
          <a:p>
            <a:pPr lvl="1"/>
            <a:r>
              <a:rPr lang="en-US" dirty="0"/>
              <a:t>Republishing the work in a later work of your own.      </a:t>
            </a:r>
          </a:p>
          <a:p>
            <a:pPr lvl="1"/>
            <a:r>
              <a:rPr lang="en-US" dirty="0"/>
              <a:t>Granting permission for others to use your work.</a:t>
            </a:r>
          </a:p>
          <a:p>
            <a:endParaRPr lang="en-US" dirty="0"/>
          </a:p>
        </p:txBody>
      </p:sp>
      <p:sp>
        <p:nvSpPr>
          <p:cNvPr id="4" name="Content Placeholder 3">
            <a:extLst>
              <a:ext uri="{FF2B5EF4-FFF2-40B4-BE49-F238E27FC236}">
                <a16:creationId xmlns:a16="http://schemas.microsoft.com/office/drawing/2014/main" id="{FABCF292-1AF5-4A1D-932A-30A61B21E6A0}"/>
              </a:ext>
            </a:extLst>
          </p:cNvPr>
          <p:cNvSpPr>
            <a:spLocks noGrp="1"/>
          </p:cNvSpPr>
          <p:nvPr>
            <p:ph sz="half" idx="2"/>
          </p:nvPr>
        </p:nvSpPr>
        <p:spPr/>
        <p:txBody>
          <a:bodyPr>
            <a:normAutofit/>
          </a:bodyPr>
          <a:lstStyle/>
          <a:p>
            <a:endParaRPr lang="en-US" dirty="0"/>
          </a:p>
          <a:p>
            <a:pPr marL="0" indent="0">
              <a:buNone/>
            </a:pPr>
            <a:endParaRPr lang="en-US" dirty="0"/>
          </a:p>
        </p:txBody>
      </p:sp>
      <p:pic>
        <p:nvPicPr>
          <p:cNvPr id="6" name="Picture 5">
            <a:extLst>
              <a:ext uri="{FF2B5EF4-FFF2-40B4-BE49-F238E27FC236}">
                <a16:creationId xmlns:a16="http://schemas.microsoft.com/office/drawing/2014/main" id="{17F625F8-B3BB-4423-996E-72652230E037}"/>
              </a:ext>
            </a:extLst>
          </p:cNvPr>
          <p:cNvPicPr>
            <a:picLocks noChangeAspect="1"/>
          </p:cNvPicPr>
          <p:nvPr/>
        </p:nvPicPr>
        <p:blipFill>
          <a:blip r:embed="rId2"/>
          <a:stretch>
            <a:fillRect/>
          </a:stretch>
        </p:blipFill>
        <p:spPr>
          <a:xfrm>
            <a:off x="6609816" y="2194560"/>
            <a:ext cx="5048784" cy="3977640"/>
          </a:xfrm>
          <a:prstGeom prst="rect">
            <a:avLst/>
          </a:prstGeom>
        </p:spPr>
      </p:pic>
    </p:spTree>
    <p:extLst>
      <p:ext uri="{BB962C8B-B14F-4D97-AF65-F5344CB8AC3E}">
        <p14:creationId xmlns:p14="http://schemas.microsoft.com/office/powerpoint/2010/main" val="126818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95056" y="586432"/>
            <a:ext cx="7772624" cy="5834040"/>
          </a:xfrm>
          <a:prstGeom prst="rect">
            <a:avLst/>
          </a:prstGeom>
        </p:spPr>
      </p:pic>
      <p:sp>
        <p:nvSpPr>
          <p:cNvPr id="3" name="Rectangle 2"/>
          <p:cNvSpPr/>
          <p:nvPr/>
        </p:nvSpPr>
        <p:spPr>
          <a:xfrm>
            <a:off x="5143500" y="6420472"/>
            <a:ext cx="4624180" cy="21544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Rockwell" panose="02060603020205020403"/>
                <a:ea typeface="+mn-ea"/>
                <a:cs typeface="+mn-cs"/>
              </a:rPr>
              <a:t>Source: </a:t>
            </a:r>
            <a:r>
              <a:rPr kumimoji="0" lang="en-US" sz="800" b="0" i="0" u="none" strike="noStrike" kern="1200" cap="none" spc="0" normalizeH="0" baseline="0" noProof="0" dirty="0">
                <a:ln>
                  <a:noFill/>
                </a:ln>
                <a:solidFill>
                  <a:prstClr val="black"/>
                </a:solidFill>
                <a:effectLst/>
                <a:uLnTx/>
                <a:uFillTx/>
                <a:latin typeface="Rockwell" panose="02060603020205020403"/>
                <a:ea typeface="+mn-ea"/>
                <a:cs typeface="+mn-cs"/>
                <a:hlinkClick r:id="rId3"/>
              </a:rPr>
              <a:t>http://justpublics365.commons.gc.cuny.edu/files/2014/10/Problem-infographic3.jpg</a:t>
            </a:r>
            <a:endParaRPr kumimoji="0" lang="en-US" sz="800" b="0" i="0" u="none" strike="noStrike" kern="1200" cap="none" spc="0" normalizeH="0" baseline="0" noProof="0" dirty="0">
              <a:ln>
                <a:noFill/>
              </a:ln>
              <a:solidFill>
                <a:prstClr val="black"/>
              </a:solidFill>
              <a:effectLst/>
              <a:uLnTx/>
              <a:uFillTx/>
              <a:latin typeface="Rockwell" panose="02060603020205020403"/>
              <a:ea typeface="+mn-ea"/>
              <a:cs typeface="+mn-cs"/>
            </a:endParaRPr>
          </a:p>
        </p:txBody>
      </p:sp>
    </p:spTree>
    <p:extLst>
      <p:ext uri="{BB962C8B-B14F-4D97-AF65-F5344CB8AC3E}">
        <p14:creationId xmlns:p14="http://schemas.microsoft.com/office/powerpoint/2010/main" val="3431241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Global Production of Articles</a:t>
            </a:r>
          </a:p>
        </p:txBody>
      </p:sp>
      <p:sp>
        <p:nvSpPr>
          <p:cNvPr id="3" name="Content Placeholder 2"/>
          <p:cNvSpPr>
            <a:spLocks noGrp="1"/>
          </p:cNvSpPr>
          <p:nvPr>
            <p:ph idx="1"/>
          </p:nvPr>
        </p:nvSpPr>
        <p:spPr>
          <a:xfrm>
            <a:off x="2578608" y="2145665"/>
            <a:ext cx="8019288" cy="2581783"/>
          </a:xfrm>
        </p:spPr>
        <p:txBody>
          <a:bodyPr>
            <a:normAutofit/>
          </a:bodyPr>
          <a:lstStyle/>
          <a:p>
            <a:pPr marL="0" indent="0">
              <a:buNone/>
            </a:pPr>
            <a:r>
              <a:rPr lang="en-US" dirty="0"/>
              <a:t>~ 2.5 million English language articles per year</a:t>
            </a:r>
          </a:p>
          <a:p>
            <a:pPr marL="0" indent="0">
              <a:buNone/>
            </a:pPr>
            <a:r>
              <a:rPr lang="en-US" dirty="0"/>
              <a:t>~ 3% - 7% annual growth rate </a:t>
            </a:r>
          </a:p>
          <a:p>
            <a:pPr marL="0" indent="0">
              <a:buNone/>
            </a:pPr>
            <a:r>
              <a:rPr lang="en-US" dirty="0"/>
              <a:t>Over 90% of all journals are now online (96% STM; 87% SS &amp; Humanities … in 2008)</a:t>
            </a:r>
          </a:p>
          <a:p>
            <a:pPr marL="0" indent="0">
              <a:buNone/>
            </a:pPr>
            <a:r>
              <a:rPr lang="en-US" dirty="0"/>
              <a:t>~ 12% of all articles published are in </a:t>
            </a:r>
            <a:r>
              <a:rPr lang="en-US" b="1" i="1" dirty="0"/>
              <a:t>legitimate</a:t>
            </a:r>
            <a:r>
              <a:rPr lang="en-US" dirty="0"/>
              <a:t> OA journals (2014)</a:t>
            </a:r>
          </a:p>
          <a:p>
            <a:pPr marL="0" indent="0" algn="ctr">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838200" y="365125"/>
            <a:ext cx="1573575" cy="1557184"/>
          </a:xfrm>
          <a:prstGeom prst="rect">
            <a:avLst/>
          </a:prstGeom>
        </p:spPr>
      </p:pic>
      <p:sp>
        <p:nvSpPr>
          <p:cNvPr id="5" name="TextBox 4"/>
          <p:cNvSpPr txBox="1"/>
          <p:nvPr/>
        </p:nvSpPr>
        <p:spPr>
          <a:xfrm>
            <a:off x="7735824" y="5760720"/>
            <a:ext cx="3829253" cy="646331"/>
          </a:xfrm>
          <a:prstGeom prst="rect">
            <a:avLst/>
          </a:prstGeom>
          <a:noFill/>
        </p:spPr>
        <p:txBody>
          <a:bodyPr wrap="none" rtlCol="0">
            <a:spAutoFit/>
          </a:bodyPr>
          <a:lstStyle/>
          <a:p>
            <a:r>
              <a:rPr lang="en-US" dirty="0"/>
              <a:t>(Ware &amp; </a:t>
            </a:r>
            <a:r>
              <a:rPr lang="en-US" dirty="0" err="1"/>
              <a:t>Mabe</a:t>
            </a:r>
            <a:r>
              <a:rPr lang="en-US" dirty="0"/>
              <a:t>, The STM Report. 2015)</a:t>
            </a:r>
          </a:p>
          <a:p>
            <a:endParaRPr lang="en-US" dirty="0"/>
          </a:p>
        </p:txBody>
      </p:sp>
    </p:spTree>
    <p:extLst>
      <p:ext uri="{BB962C8B-B14F-4D97-AF65-F5344CB8AC3E}">
        <p14:creationId xmlns:p14="http://schemas.microsoft.com/office/powerpoint/2010/main" val="3617146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048" y="264541"/>
            <a:ext cx="10515600" cy="1325563"/>
          </a:xfrm>
        </p:spPr>
        <p:txBody>
          <a:bodyPr>
            <a:normAutofit/>
          </a:bodyPr>
          <a:lstStyle/>
          <a:p>
            <a:pPr algn="ctr"/>
            <a:r>
              <a:rPr lang="en-US" sz="4000" dirty="0"/>
              <a:t>Subscription Journal Market</a:t>
            </a:r>
          </a:p>
        </p:txBody>
      </p:sp>
      <p:sp>
        <p:nvSpPr>
          <p:cNvPr id="3" name="Content Placeholder 2"/>
          <p:cNvSpPr>
            <a:spLocks noGrp="1"/>
          </p:cNvSpPr>
          <p:nvPr>
            <p:ph idx="1"/>
          </p:nvPr>
        </p:nvSpPr>
        <p:spPr>
          <a:xfrm>
            <a:off x="1423416" y="1465548"/>
            <a:ext cx="9567672" cy="4351338"/>
          </a:xfrm>
        </p:spPr>
        <p:txBody>
          <a:bodyPr/>
          <a:lstStyle/>
          <a:p>
            <a:pPr marL="0" indent="0">
              <a:buNone/>
            </a:pPr>
            <a:r>
              <a:rPr lang="en-US" dirty="0"/>
              <a:t>- 88% of the journal share is subscription-based</a:t>
            </a:r>
          </a:p>
          <a:p>
            <a:pPr>
              <a:buFontTx/>
              <a:buChar char="-"/>
            </a:pPr>
            <a:r>
              <a:rPr lang="en-US" dirty="0"/>
              <a:t>Majority owned by 5 very profitable companies</a:t>
            </a:r>
            <a:br>
              <a:rPr lang="en-US" dirty="0"/>
            </a:br>
            <a:r>
              <a:rPr lang="en-US" sz="2400" dirty="0"/>
              <a:t>(</a:t>
            </a:r>
            <a:r>
              <a:rPr lang="en-US" sz="2400" i="1" dirty="0"/>
              <a:t>Elsevier, Springer, Wiley, Taylor &amp; Francis, SAGE</a:t>
            </a:r>
            <a:r>
              <a:rPr lang="en-US" sz="2400" dirty="0"/>
              <a:t> …)</a:t>
            </a:r>
          </a:p>
          <a:p>
            <a:pPr>
              <a:buFontTx/>
              <a:buChar char="-"/>
            </a:pPr>
            <a:r>
              <a:rPr lang="en-US" dirty="0"/>
              <a:t>Profit margins: 30% - 40%</a:t>
            </a:r>
            <a:br>
              <a:rPr lang="en-US" dirty="0"/>
            </a:br>
            <a:r>
              <a:rPr lang="en-US" sz="2400" dirty="0"/>
              <a:t>(</a:t>
            </a:r>
            <a:r>
              <a:rPr lang="en-US" sz="2400" i="1" dirty="0"/>
              <a:t>in contrast: Apple, 23%; Eli Lilly, 20%; Berkshire Hathaway, 11%</a:t>
            </a:r>
            <a:r>
              <a:rPr lang="en-US" sz="2400" dirty="0"/>
              <a:t>)</a:t>
            </a:r>
          </a:p>
          <a:p>
            <a:pPr>
              <a:buFontTx/>
              <a:buChar char="-"/>
            </a:pPr>
            <a:r>
              <a:rPr lang="en-US" dirty="0"/>
              <a:t>CEOs of Elsevier, Thomson, Wolters Kluwer: $13+ mil. Salaries</a:t>
            </a:r>
          </a:p>
          <a:p>
            <a:pPr>
              <a:buFontTx/>
              <a:buChar char="-"/>
            </a:pPr>
            <a:r>
              <a:rPr lang="en-US" dirty="0"/>
              <a:t>Subscription prices increase by 6% - 7% per year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6651" y="1590104"/>
            <a:ext cx="1219370" cy="1219370"/>
          </a:xfrm>
          <a:prstGeom prst="rect">
            <a:avLst/>
          </a:prstGeom>
        </p:spPr>
      </p:pic>
      <p:sp>
        <p:nvSpPr>
          <p:cNvPr id="5" name="TextBox 4"/>
          <p:cNvSpPr txBox="1"/>
          <p:nvPr/>
        </p:nvSpPr>
        <p:spPr>
          <a:xfrm>
            <a:off x="3658495" y="5927980"/>
            <a:ext cx="5097514" cy="815608"/>
          </a:xfrm>
          <a:prstGeom prst="rect">
            <a:avLst/>
          </a:prstGeom>
          <a:noFill/>
        </p:spPr>
        <p:txBody>
          <a:bodyPr wrap="square" rtlCol="0">
            <a:spAutoFit/>
          </a:bodyPr>
          <a:lstStyle/>
          <a:p>
            <a:r>
              <a:rPr lang="en-US" dirty="0" err="1"/>
              <a:t>Larivière</a:t>
            </a:r>
            <a:r>
              <a:rPr lang="en-US" dirty="0"/>
              <a:t>, et al. 2015; Sola, 2016.; </a:t>
            </a:r>
            <a:r>
              <a:rPr lang="en-US" dirty="0" err="1"/>
              <a:t>Tivnan</a:t>
            </a:r>
            <a:r>
              <a:rPr lang="en-US" dirty="0"/>
              <a:t>, 2017.</a:t>
            </a:r>
          </a:p>
          <a:p>
            <a:endParaRPr lang="en-US" dirty="0"/>
          </a:p>
          <a:p>
            <a:r>
              <a:rPr lang="en-US" sz="1100" dirty="0"/>
              <a:t>Image: </a:t>
            </a:r>
            <a:r>
              <a:rPr lang="en-US" sz="1100" dirty="0" err="1"/>
              <a:t>Flaticon</a:t>
            </a:r>
            <a:endParaRPr lang="en-US" sz="1100" dirty="0"/>
          </a:p>
        </p:txBody>
      </p:sp>
    </p:spTree>
    <p:extLst>
      <p:ext uri="{BB962C8B-B14F-4D97-AF65-F5344CB8AC3E}">
        <p14:creationId xmlns:p14="http://schemas.microsoft.com/office/powerpoint/2010/main" val="36857376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1822</Words>
  <Application>Microsoft Office PowerPoint</Application>
  <PresentationFormat>Widescreen</PresentationFormat>
  <Paragraphs>180</Paragraphs>
  <Slides>36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Calibri</vt:lpstr>
      <vt:lpstr>Rockwell</vt:lpstr>
      <vt:lpstr>Rockwell Condensed</vt:lpstr>
      <vt:lpstr>Wingdings</vt:lpstr>
      <vt:lpstr>Wood Type</vt:lpstr>
      <vt:lpstr>The Great Academic Publishing Racket</vt:lpstr>
      <vt:lpstr>The Traditional Publishing Model</vt:lpstr>
      <vt:lpstr>Publishing is important!</vt:lpstr>
      <vt:lpstr>Who are the Key Players? </vt:lpstr>
      <vt:lpstr>PowerPoint Presentation</vt:lpstr>
      <vt:lpstr>Publication</vt:lpstr>
      <vt:lpstr>PowerPoint Presentation</vt:lpstr>
      <vt:lpstr>Global Production of Articles</vt:lpstr>
      <vt:lpstr>Subscription Journal Market</vt:lpstr>
      <vt:lpstr>If gasoline prices kept pace with journal prices …</vt:lpstr>
      <vt:lpstr>The Catch</vt:lpstr>
      <vt:lpstr>Predatory Publishing</vt:lpstr>
      <vt:lpstr>12 years! (Peer reviewed, paywalled, Elsevier, JIF 47.83)</vt:lpstr>
      <vt:lpstr>PowerPoint Presentation</vt:lpstr>
      <vt:lpstr>What is a predatory journal?</vt:lpstr>
      <vt:lpstr>Yes, we have a global problem! 420,000 “articles” in 2014 (Shen and Bjork)?  </vt:lpstr>
      <vt:lpstr>Who writes these articles?</vt:lpstr>
      <vt:lpstr>Who writes these articles?</vt:lpstr>
      <vt:lpstr>Why do authors submit to fraudulent journals?</vt:lpstr>
      <vt:lpstr>PowerPoint Presentation</vt:lpstr>
      <vt:lpstr>But do we have a problem at IUPUI?</vt:lpstr>
      <vt:lpstr>IUPUI Articles in “Predatory” Journals?</vt:lpstr>
      <vt:lpstr>PowerPoint Presentation</vt:lpstr>
      <vt:lpstr>IUPUI OA Fund Requests (2013-present)</vt:lpstr>
      <vt:lpstr>Meanwhile … Is this an “exploding” problem?</vt:lpstr>
      <vt:lpstr>Leading Indicators that a Journal isn’t Reputable</vt:lpstr>
      <vt:lpstr>Questions to Consider…</vt:lpstr>
      <vt:lpstr>Things to Avoid…</vt:lpstr>
      <vt:lpstr>Things to Explore…</vt:lpstr>
      <vt:lpstr>Open Access</vt:lpstr>
      <vt:lpstr>Academic Irony…</vt:lpstr>
      <vt:lpstr>Open Access at IUPUI</vt:lpstr>
      <vt:lpstr>IUPUI Leads Indiana in the Publication of Articles in Legitimate OA journals</vt:lpstr>
      <vt:lpstr>65%-70% of articles (2015-2017) by IUPUI authors are free to read</vt:lpstr>
      <vt:lpstr>Final Thoughts…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Your Advisor Hasn’t Told You About Academic Publishing</dc:title>
  <dc:creator>Pike, Caitlin Ann</dc:creator>
  <cp:lastModifiedBy>Pike, Caitlin Ann</cp:lastModifiedBy>
  <cp:revision>9</cp:revision>
  <dcterms:created xsi:type="dcterms:W3CDTF">2020-12-07T03:23:08Z</dcterms:created>
  <dcterms:modified xsi:type="dcterms:W3CDTF">2020-12-07T17:01:48Z</dcterms:modified>
</cp:coreProperties>
</file>