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569" r:id="rId2"/>
    <p:sldId id="572" r:id="rId3"/>
    <p:sldId id="594" r:id="rId4"/>
    <p:sldId id="578" r:id="rId5"/>
    <p:sldId id="579" r:id="rId6"/>
    <p:sldId id="580" r:id="rId7"/>
    <p:sldId id="582" r:id="rId8"/>
    <p:sldId id="581" r:id="rId9"/>
    <p:sldId id="583" r:id="rId10"/>
    <p:sldId id="586" r:id="rId11"/>
    <p:sldId id="585" r:id="rId12"/>
    <p:sldId id="588" r:id="rId13"/>
    <p:sldId id="584" r:id="rId14"/>
    <p:sldId id="587" r:id="rId15"/>
    <p:sldId id="589" r:id="rId16"/>
    <p:sldId id="591" r:id="rId17"/>
    <p:sldId id="593" r:id="rId18"/>
    <p:sldId id="592" r:id="rId19"/>
    <p:sldId id="595" r:id="rId20"/>
  </p:sldIdLst>
  <p:sldSz cx="12192000" cy="6858000"/>
  <p:notesSz cx="6858000" cy="9296400"/>
  <p:custDataLst>
    <p:tags r:id="rId2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00"/>
    <a:srgbClr val="5D5DD7"/>
    <a:srgbClr val="631358"/>
    <a:srgbClr val="809FA1"/>
    <a:srgbClr val="829995"/>
    <a:srgbClr val="FFFF66"/>
    <a:srgbClr val="FF0000"/>
    <a:srgbClr val="526AE2"/>
    <a:srgbClr val="7286E8"/>
    <a:srgbClr val="819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0" autoAdjust="0"/>
    <p:restoredTop sz="90408" autoAdjust="0"/>
  </p:normalViewPr>
  <p:slideViewPr>
    <p:cSldViewPr snapToGrid="0">
      <p:cViewPr>
        <p:scale>
          <a:sx n="110" d="100"/>
          <a:sy n="110" d="100"/>
        </p:scale>
        <p:origin x="7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017DD6-B168-4CDC-819B-2A98D6C7BC5F}" type="doc">
      <dgm:prSet loTypeId="urn:microsoft.com/office/officeart/2005/8/layout/gear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4FB42A0-57E7-4971-8764-1154B9D7A280}">
      <dgm:prSet phldrT="[Text]"/>
      <dgm:spPr/>
      <dgm:t>
        <a:bodyPr/>
        <a:lstStyle/>
        <a:p>
          <a:r>
            <a:rPr lang="en-US" dirty="0" smtClean="0"/>
            <a:t>Employers need financial incentive for delivery of preventive services </a:t>
          </a:r>
          <a:endParaRPr lang="en-US" dirty="0"/>
        </a:p>
      </dgm:t>
    </dgm:pt>
    <dgm:pt modelId="{24DEF6DA-92CB-48FB-A510-BD753BF671CA}" type="parTrans" cxnId="{B5E460B6-A939-44A6-887B-F05C58E95013}">
      <dgm:prSet/>
      <dgm:spPr/>
      <dgm:t>
        <a:bodyPr/>
        <a:lstStyle/>
        <a:p>
          <a:endParaRPr lang="en-US"/>
        </a:p>
      </dgm:t>
    </dgm:pt>
    <dgm:pt modelId="{CC34A676-36AD-470A-B17E-EC08AFC14F26}" type="sibTrans" cxnId="{B5E460B6-A939-44A6-887B-F05C58E95013}">
      <dgm:prSet/>
      <dgm:spPr/>
      <dgm:t>
        <a:bodyPr/>
        <a:lstStyle/>
        <a:p>
          <a:endParaRPr lang="en-US"/>
        </a:p>
      </dgm:t>
    </dgm:pt>
    <dgm:pt modelId="{CCCEC447-D9D2-4FA2-BA69-915EFD034C06}">
      <dgm:prSet phldrT="[Text]"/>
      <dgm:spPr/>
      <dgm:t>
        <a:bodyPr/>
        <a:lstStyle/>
        <a:p>
          <a:r>
            <a:rPr lang="en-US" dirty="0" smtClean="0"/>
            <a:t>Indiana citizens need gainful </a:t>
          </a:r>
          <a:r>
            <a:rPr lang="en-US" dirty="0" smtClean="0"/>
            <a:t>employment</a:t>
          </a:r>
          <a:endParaRPr lang="en-US" dirty="0"/>
        </a:p>
      </dgm:t>
    </dgm:pt>
    <dgm:pt modelId="{5F1084EA-BD34-4593-8A4E-352F71246670}" type="parTrans" cxnId="{88D314B0-5C22-4AA7-A2E8-847FBCB439B9}">
      <dgm:prSet/>
      <dgm:spPr/>
      <dgm:t>
        <a:bodyPr/>
        <a:lstStyle/>
        <a:p>
          <a:endParaRPr lang="en-US"/>
        </a:p>
      </dgm:t>
    </dgm:pt>
    <dgm:pt modelId="{6B9ECDD9-176A-47C3-B4BC-316DDE712C7E}" type="sibTrans" cxnId="{88D314B0-5C22-4AA7-A2E8-847FBCB439B9}">
      <dgm:prSet/>
      <dgm:spPr/>
      <dgm:t>
        <a:bodyPr/>
        <a:lstStyle/>
        <a:p>
          <a:endParaRPr lang="en-US"/>
        </a:p>
      </dgm:t>
    </dgm:pt>
    <dgm:pt modelId="{42AA0DC2-730C-4967-97BE-9E6682DE20C6}">
      <dgm:prSet phldrT="[Text]"/>
      <dgm:spPr/>
      <dgm:t>
        <a:bodyPr/>
        <a:lstStyle/>
        <a:p>
          <a:r>
            <a:rPr lang="en-US" dirty="0" smtClean="0"/>
            <a:t>We need to improve the health of our communities</a:t>
          </a:r>
          <a:endParaRPr lang="en-US" dirty="0"/>
        </a:p>
      </dgm:t>
    </dgm:pt>
    <dgm:pt modelId="{B436FF1C-0A1E-4D56-B868-41883D179128}" type="sibTrans" cxnId="{13556B69-F6AC-42DD-8C97-15DC07634F49}">
      <dgm:prSet/>
      <dgm:spPr/>
      <dgm:t>
        <a:bodyPr/>
        <a:lstStyle/>
        <a:p>
          <a:endParaRPr lang="en-US"/>
        </a:p>
      </dgm:t>
    </dgm:pt>
    <dgm:pt modelId="{A212DF05-F476-4963-956A-FCC35975B886}" type="parTrans" cxnId="{13556B69-F6AC-42DD-8C97-15DC07634F49}">
      <dgm:prSet/>
      <dgm:spPr/>
      <dgm:t>
        <a:bodyPr/>
        <a:lstStyle/>
        <a:p>
          <a:endParaRPr lang="en-US"/>
        </a:p>
      </dgm:t>
    </dgm:pt>
    <dgm:pt modelId="{8D760399-1FC7-42DE-98BE-CF6193484AD2}" type="pres">
      <dgm:prSet presAssocID="{DE017DD6-B168-4CDC-819B-2A98D6C7BC5F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A04902-7A59-4E29-BEBE-A110714124BC}" type="pres">
      <dgm:prSet presAssocID="{54FB42A0-57E7-4971-8764-1154B9D7A28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F65608-F0B2-42BE-B197-73F0DE568C8C}" type="pres">
      <dgm:prSet presAssocID="{54FB42A0-57E7-4971-8764-1154B9D7A280}" presName="gear1srcNode" presStyleLbl="node1" presStyleIdx="0" presStyleCnt="3"/>
      <dgm:spPr/>
      <dgm:t>
        <a:bodyPr/>
        <a:lstStyle/>
        <a:p>
          <a:endParaRPr lang="en-US"/>
        </a:p>
      </dgm:t>
    </dgm:pt>
    <dgm:pt modelId="{86B77A67-2718-423B-BCC8-713EFA772834}" type="pres">
      <dgm:prSet presAssocID="{54FB42A0-57E7-4971-8764-1154B9D7A280}" presName="gear1dstNode" presStyleLbl="node1" presStyleIdx="0" presStyleCnt="3"/>
      <dgm:spPr/>
      <dgm:t>
        <a:bodyPr/>
        <a:lstStyle/>
        <a:p>
          <a:endParaRPr lang="en-US"/>
        </a:p>
      </dgm:t>
    </dgm:pt>
    <dgm:pt modelId="{D66400D7-9840-4B14-9199-68D44106AD09}" type="pres">
      <dgm:prSet presAssocID="{42AA0DC2-730C-4967-97BE-9E6682DE20C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86712C-D2B1-44E2-8B35-2574CFAC2DB5}" type="pres">
      <dgm:prSet presAssocID="{42AA0DC2-730C-4967-97BE-9E6682DE20C6}" presName="gear2srcNode" presStyleLbl="node1" presStyleIdx="1" presStyleCnt="3"/>
      <dgm:spPr/>
      <dgm:t>
        <a:bodyPr/>
        <a:lstStyle/>
        <a:p>
          <a:endParaRPr lang="en-US"/>
        </a:p>
      </dgm:t>
    </dgm:pt>
    <dgm:pt modelId="{9D8C30DF-0C99-4627-9FCD-AF0B86E06314}" type="pres">
      <dgm:prSet presAssocID="{42AA0DC2-730C-4967-97BE-9E6682DE20C6}" presName="gear2dstNode" presStyleLbl="node1" presStyleIdx="1" presStyleCnt="3"/>
      <dgm:spPr/>
      <dgm:t>
        <a:bodyPr/>
        <a:lstStyle/>
        <a:p>
          <a:endParaRPr lang="en-US"/>
        </a:p>
      </dgm:t>
    </dgm:pt>
    <dgm:pt modelId="{A8A1D974-8C12-42C3-8C12-FB33A75FF221}" type="pres">
      <dgm:prSet presAssocID="{CCCEC447-D9D2-4FA2-BA69-915EFD034C06}" presName="gear3" presStyleLbl="node1" presStyleIdx="2" presStyleCnt="3"/>
      <dgm:spPr/>
      <dgm:t>
        <a:bodyPr/>
        <a:lstStyle/>
        <a:p>
          <a:endParaRPr lang="en-US"/>
        </a:p>
      </dgm:t>
    </dgm:pt>
    <dgm:pt modelId="{5636A0D3-CE8A-4AB2-BE17-5A2693BD2C81}" type="pres">
      <dgm:prSet presAssocID="{CCCEC447-D9D2-4FA2-BA69-915EFD034C0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5EC34-C2B5-4058-82BA-1D1CB3244F28}" type="pres">
      <dgm:prSet presAssocID="{CCCEC447-D9D2-4FA2-BA69-915EFD034C06}" presName="gear3srcNode" presStyleLbl="node1" presStyleIdx="2" presStyleCnt="3"/>
      <dgm:spPr/>
      <dgm:t>
        <a:bodyPr/>
        <a:lstStyle/>
        <a:p>
          <a:endParaRPr lang="en-US"/>
        </a:p>
      </dgm:t>
    </dgm:pt>
    <dgm:pt modelId="{AF54D407-04E3-438D-BDC6-D204852E0941}" type="pres">
      <dgm:prSet presAssocID="{CCCEC447-D9D2-4FA2-BA69-915EFD034C06}" presName="gear3dstNode" presStyleLbl="node1" presStyleIdx="2" presStyleCnt="3"/>
      <dgm:spPr/>
      <dgm:t>
        <a:bodyPr/>
        <a:lstStyle/>
        <a:p>
          <a:endParaRPr lang="en-US"/>
        </a:p>
      </dgm:t>
    </dgm:pt>
    <dgm:pt modelId="{C66ADBCF-D3D4-4F51-860B-327FCD3C6D52}" type="pres">
      <dgm:prSet presAssocID="{CC34A676-36AD-470A-B17E-EC08AFC14F26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FBE50AA8-1209-48D0-9174-75DC98EEFB82}" type="pres">
      <dgm:prSet presAssocID="{B436FF1C-0A1E-4D56-B868-41883D179128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DF1F8149-B3B2-4583-8D66-765B74E9CE30}" type="pres">
      <dgm:prSet presAssocID="{6B9ECDD9-176A-47C3-B4BC-316DDE712C7E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A7AB3B54-6B08-4094-B120-32AEFEDD19B7}" type="presOf" srcId="{CCCEC447-D9D2-4FA2-BA69-915EFD034C06}" destId="{AF54D407-04E3-438D-BDC6-D204852E0941}" srcOrd="3" destOrd="0" presId="urn:microsoft.com/office/officeart/2005/8/layout/gear1"/>
    <dgm:cxn modelId="{618472B7-889A-4F01-B758-9DE9BB35F101}" type="presOf" srcId="{CCCEC447-D9D2-4FA2-BA69-915EFD034C06}" destId="{5636A0D3-CE8A-4AB2-BE17-5A2693BD2C81}" srcOrd="1" destOrd="0" presId="urn:microsoft.com/office/officeart/2005/8/layout/gear1"/>
    <dgm:cxn modelId="{8215F7D3-207F-4E74-A098-51EDEF02CF15}" type="presOf" srcId="{6B9ECDD9-176A-47C3-B4BC-316DDE712C7E}" destId="{DF1F8149-B3B2-4583-8D66-765B74E9CE30}" srcOrd="0" destOrd="0" presId="urn:microsoft.com/office/officeart/2005/8/layout/gear1"/>
    <dgm:cxn modelId="{0ABBE40D-30E8-4040-A64C-CD0DE5E5D83D}" type="presOf" srcId="{54FB42A0-57E7-4971-8764-1154B9D7A280}" destId="{86B77A67-2718-423B-BCC8-713EFA772834}" srcOrd="2" destOrd="0" presId="urn:microsoft.com/office/officeart/2005/8/layout/gear1"/>
    <dgm:cxn modelId="{2184D1A5-CCED-436C-9E2C-9B23457D176C}" type="presOf" srcId="{CC34A676-36AD-470A-B17E-EC08AFC14F26}" destId="{C66ADBCF-D3D4-4F51-860B-327FCD3C6D52}" srcOrd="0" destOrd="0" presId="urn:microsoft.com/office/officeart/2005/8/layout/gear1"/>
    <dgm:cxn modelId="{B5E460B6-A939-44A6-887B-F05C58E95013}" srcId="{DE017DD6-B168-4CDC-819B-2A98D6C7BC5F}" destId="{54FB42A0-57E7-4971-8764-1154B9D7A280}" srcOrd="0" destOrd="0" parTransId="{24DEF6DA-92CB-48FB-A510-BD753BF671CA}" sibTransId="{CC34A676-36AD-470A-B17E-EC08AFC14F26}"/>
    <dgm:cxn modelId="{4F00DF3E-88B7-469B-AE09-A34647538F43}" type="presOf" srcId="{54FB42A0-57E7-4971-8764-1154B9D7A280}" destId="{C1F65608-F0B2-42BE-B197-73F0DE568C8C}" srcOrd="1" destOrd="0" presId="urn:microsoft.com/office/officeart/2005/8/layout/gear1"/>
    <dgm:cxn modelId="{0B3C8EEA-0D52-43FD-A492-4F96C12C67DD}" type="presOf" srcId="{B436FF1C-0A1E-4D56-B868-41883D179128}" destId="{FBE50AA8-1209-48D0-9174-75DC98EEFB82}" srcOrd="0" destOrd="0" presId="urn:microsoft.com/office/officeart/2005/8/layout/gear1"/>
    <dgm:cxn modelId="{88D314B0-5C22-4AA7-A2E8-847FBCB439B9}" srcId="{DE017DD6-B168-4CDC-819B-2A98D6C7BC5F}" destId="{CCCEC447-D9D2-4FA2-BA69-915EFD034C06}" srcOrd="2" destOrd="0" parTransId="{5F1084EA-BD34-4593-8A4E-352F71246670}" sibTransId="{6B9ECDD9-176A-47C3-B4BC-316DDE712C7E}"/>
    <dgm:cxn modelId="{0D984EF0-C531-47A8-AF71-F6AB65C8003D}" type="presOf" srcId="{CCCEC447-D9D2-4FA2-BA69-915EFD034C06}" destId="{4A45EC34-C2B5-4058-82BA-1D1CB3244F28}" srcOrd="2" destOrd="0" presId="urn:microsoft.com/office/officeart/2005/8/layout/gear1"/>
    <dgm:cxn modelId="{1BFAE205-6071-442D-BE45-09E326E6D46F}" type="presOf" srcId="{42AA0DC2-730C-4967-97BE-9E6682DE20C6}" destId="{D66400D7-9840-4B14-9199-68D44106AD09}" srcOrd="0" destOrd="0" presId="urn:microsoft.com/office/officeart/2005/8/layout/gear1"/>
    <dgm:cxn modelId="{840FDB33-DB39-45E5-AF0E-C25222B782C4}" type="presOf" srcId="{54FB42A0-57E7-4971-8764-1154B9D7A280}" destId="{29A04902-7A59-4E29-BEBE-A110714124BC}" srcOrd="0" destOrd="0" presId="urn:microsoft.com/office/officeart/2005/8/layout/gear1"/>
    <dgm:cxn modelId="{13556B69-F6AC-42DD-8C97-15DC07634F49}" srcId="{DE017DD6-B168-4CDC-819B-2A98D6C7BC5F}" destId="{42AA0DC2-730C-4967-97BE-9E6682DE20C6}" srcOrd="1" destOrd="0" parTransId="{A212DF05-F476-4963-956A-FCC35975B886}" sibTransId="{B436FF1C-0A1E-4D56-B868-41883D179128}"/>
    <dgm:cxn modelId="{7CF9DBD7-90AD-4583-9C1D-43993841B258}" type="presOf" srcId="{CCCEC447-D9D2-4FA2-BA69-915EFD034C06}" destId="{A8A1D974-8C12-42C3-8C12-FB33A75FF221}" srcOrd="0" destOrd="0" presId="urn:microsoft.com/office/officeart/2005/8/layout/gear1"/>
    <dgm:cxn modelId="{71C9AE0F-3B6F-4EAD-BA92-3651780BB30C}" type="presOf" srcId="{DE017DD6-B168-4CDC-819B-2A98D6C7BC5F}" destId="{8D760399-1FC7-42DE-98BE-CF6193484AD2}" srcOrd="0" destOrd="0" presId="urn:microsoft.com/office/officeart/2005/8/layout/gear1"/>
    <dgm:cxn modelId="{2F507C2C-66D6-473E-88E7-7A45EF65CE42}" type="presOf" srcId="{42AA0DC2-730C-4967-97BE-9E6682DE20C6}" destId="{9D8C30DF-0C99-4627-9FCD-AF0B86E06314}" srcOrd="2" destOrd="0" presId="urn:microsoft.com/office/officeart/2005/8/layout/gear1"/>
    <dgm:cxn modelId="{3D42AEE2-21E0-4738-9938-BCC73DC3CB1D}" type="presOf" srcId="{42AA0DC2-730C-4967-97BE-9E6682DE20C6}" destId="{9386712C-D2B1-44E2-8B35-2574CFAC2DB5}" srcOrd="1" destOrd="0" presId="urn:microsoft.com/office/officeart/2005/8/layout/gear1"/>
    <dgm:cxn modelId="{08CFE292-2BE7-488B-B324-EBE2CF990B06}" type="presParOf" srcId="{8D760399-1FC7-42DE-98BE-CF6193484AD2}" destId="{29A04902-7A59-4E29-BEBE-A110714124BC}" srcOrd="0" destOrd="0" presId="urn:microsoft.com/office/officeart/2005/8/layout/gear1"/>
    <dgm:cxn modelId="{3D169958-4FFA-4CCE-8A10-C9A29BD98127}" type="presParOf" srcId="{8D760399-1FC7-42DE-98BE-CF6193484AD2}" destId="{C1F65608-F0B2-42BE-B197-73F0DE568C8C}" srcOrd="1" destOrd="0" presId="urn:microsoft.com/office/officeart/2005/8/layout/gear1"/>
    <dgm:cxn modelId="{25A0DAE7-28B1-4FED-AD2D-F291C5C348B0}" type="presParOf" srcId="{8D760399-1FC7-42DE-98BE-CF6193484AD2}" destId="{86B77A67-2718-423B-BCC8-713EFA772834}" srcOrd="2" destOrd="0" presId="urn:microsoft.com/office/officeart/2005/8/layout/gear1"/>
    <dgm:cxn modelId="{13C2F9B4-5B9F-4B15-9B5D-E1AA128F464F}" type="presParOf" srcId="{8D760399-1FC7-42DE-98BE-CF6193484AD2}" destId="{D66400D7-9840-4B14-9199-68D44106AD09}" srcOrd="3" destOrd="0" presId="urn:microsoft.com/office/officeart/2005/8/layout/gear1"/>
    <dgm:cxn modelId="{30DB0E78-4AA4-45AD-AD5F-4B80FB369772}" type="presParOf" srcId="{8D760399-1FC7-42DE-98BE-CF6193484AD2}" destId="{9386712C-D2B1-44E2-8B35-2574CFAC2DB5}" srcOrd="4" destOrd="0" presId="urn:microsoft.com/office/officeart/2005/8/layout/gear1"/>
    <dgm:cxn modelId="{FD6E5AC5-A07D-430F-A633-A1E0C390A760}" type="presParOf" srcId="{8D760399-1FC7-42DE-98BE-CF6193484AD2}" destId="{9D8C30DF-0C99-4627-9FCD-AF0B86E06314}" srcOrd="5" destOrd="0" presId="urn:microsoft.com/office/officeart/2005/8/layout/gear1"/>
    <dgm:cxn modelId="{02CA237B-9621-4F0D-8B5F-DAFE99816537}" type="presParOf" srcId="{8D760399-1FC7-42DE-98BE-CF6193484AD2}" destId="{A8A1D974-8C12-42C3-8C12-FB33A75FF221}" srcOrd="6" destOrd="0" presId="urn:microsoft.com/office/officeart/2005/8/layout/gear1"/>
    <dgm:cxn modelId="{DB39EDB7-697D-49A8-8805-886CD6421F11}" type="presParOf" srcId="{8D760399-1FC7-42DE-98BE-CF6193484AD2}" destId="{5636A0D3-CE8A-4AB2-BE17-5A2693BD2C81}" srcOrd="7" destOrd="0" presId="urn:microsoft.com/office/officeart/2005/8/layout/gear1"/>
    <dgm:cxn modelId="{4A7A8C23-C5EA-420A-A5D8-2EC359F1ACD5}" type="presParOf" srcId="{8D760399-1FC7-42DE-98BE-CF6193484AD2}" destId="{4A45EC34-C2B5-4058-82BA-1D1CB3244F28}" srcOrd="8" destOrd="0" presId="urn:microsoft.com/office/officeart/2005/8/layout/gear1"/>
    <dgm:cxn modelId="{D27D8AF7-0518-401E-BD0F-FE1CF36006C1}" type="presParOf" srcId="{8D760399-1FC7-42DE-98BE-CF6193484AD2}" destId="{AF54D407-04E3-438D-BDC6-D204852E0941}" srcOrd="9" destOrd="0" presId="urn:microsoft.com/office/officeart/2005/8/layout/gear1"/>
    <dgm:cxn modelId="{B3B7847F-A6A4-46AF-A785-DF25034F7DDB}" type="presParOf" srcId="{8D760399-1FC7-42DE-98BE-CF6193484AD2}" destId="{C66ADBCF-D3D4-4F51-860B-327FCD3C6D52}" srcOrd="10" destOrd="0" presId="urn:microsoft.com/office/officeart/2005/8/layout/gear1"/>
    <dgm:cxn modelId="{7350EB65-1EA0-471F-A120-D7645DF44497}" type="presParOf" srcId="{8D760399-1FC7-42DE-98BE-CF6193484AD2}" destId="{FBE50AA8-1209-48D0-9174-75DC98EEFB82}" srcOrd="11" destOrd="0" presId="urn:microsoft.com/office/officeart/2005/8/layout/gear1"/>
    <dgm:cxn modelId="{2EABB8F7-39DA-4EB4-B577-3E13CCABB32F}" type="presParOf" srcId="{8D760399-1FC7-42DE-98BE-CF6193484AD2}" destId="{DF1F8149-B3B2-4583-8D66-765B74E9CE3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B8CB06-8774-4E23-92AD-38BAE3A7D2E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DDD8792-50DA-4404-8F4B-BC00215AF7C6}">
      <dgm:prSet phldrT="[Text]"/>
      <dgm:spPr/>
      <dgm:t>
        <a:bodyPr/>
        <a:lstStyle/>
        <a:p>
          <a:r>
            <a:rPr lang="en-US" dirty="0" smtClean="0"/>
            <a:t>No state intervention</a:t>
          </a:r>
          <a:endParaRPr lang="en-US" dirty="0"/>
        </a:p>
      </dgm:t>
    </dgm:pt>
    <dgm:pt modelId="{B8D0274F-34EB-4665-ADA3-809C76A66CD7}" type="parTrans" cxnId="{56A1D74D-AA74-4405-B61B-CED2697BE933}">
      <dgm:prSet/>
      <dgm:spPr/>
      <dgm:t>
        <a:bodyPr/>
        <a:lstStyle/>
        <a:p>
          <a:endParaRPr lang="en-US"/>
        </a:p>
      </dgm:t>
    </dgm:pt>
    <dgm:pt modelId="{E339F8D3-C1CE-4B12-9265-178BEDE2251F}" type="sibTrans" cxnId="{56A1D74D-AA74-4405-B61B-CED2697BE933}">
      <dgm:prSet/>
      <dgm:spPr/>
      <dgm:t>
        <a:bodyPr/>
        <a:lstStyle/>
        <a:p>
          <a:endParaRPr lang="en-US"/>
        </a:p>
      </dgm:t>
    </dgm:pt>
    <dgm:pt modelId="{FC583075-4942-4F52-ABA3-1146E6B254C2}">
      <dgm:prSet phldrT="[Text]"/>
      <dgm:spPr/>
      <dgm:t>
        <a:bodyPr/>
        <a:lstStyle/>
        <a:p>
          <a:r>
            <a:rPr lang="en-US" dirty="0" smtClean="0"/>
            <a:t>Some level of state regulation</a:t>
          </a:r>
          <a:endParaRPr lang="en-US" dirty="0"/>
        </a:p>
      </dgm:t>
    </dgm:pt>
    <dgm:pt modelId="{855D4583-5188-41BB-B71C-F1462C5387D9}" type="parTrans" cxnId="{507E15D4-BF6B-4DC4-A0C6-C371CCEDAAE1}">
      <dgm:prSet/>
      <dgm:spPr/>
      <dgm:t>
        <a:bodyPr/>
        <a:lstStyle/>
        <a:p>
          <a:endParaRPr lang="en-US"/>
        </a:p>
      </dgm:t>
    </dgm:pt>
    <dgm:pt modelId="{227FBEE2-182D-4A23-9B56-39B04BB6A6C5}" type="sibTrans" cxnId="{507E15D4-BF6B-4DC4-A0C6-C371CCEDAAE1}">
      <dgm:prSet/>
      <dgm:spPr/>
      <dgm:t>
        <a:bodyPr/>
        <a:lstStyle/>
        <a:p>
          <a:endParaRPr lang="en-US"/>
        </a:p>
      </dgm:t>
    </dgm:pt>
    <dgm:pt modelId="{839CD5E6-1B38-44C4-B0BC-9DFA0707E54A}" type="pres">
      <dgm:prSet presAssocID="{BFB8CB06-8774-4E23-92AD-38BAE3A7D2E4}" presName="CompostProcess" presStyleCnt="0">
        <dgm:presLayoutVars>
          <dgm:dir/>
          <dgm:resizeHandles val="exact"/>
        </dgm:presLayoutVars>
      </dgm:prSet>
      <dgm:spPr/>
    </dgm:pt>
    <dgm:pt modelId="{B1B0F918-0DF8-4F1B-929A-6CE8275F1467}" type="pres">
      <dgm:prSet presAssocID="{BFB8CB06-8774-4E23-92AD-38BAE3A7D2E4}" presName="arrow" presStyleLbl="bgShp" presStyleIdx="0" presStyleCnt="1"/>
      <dgm:spPr/>
    </dgm:pt>
    <dgm:pt modelId="{229A6F4F-2700-4FE7-94B9-202E1E837C7B}" type="pres">
      <dgm:prSet presAssocID="{BFB8CB06-8774-4E23-92AD-38BAE3A7D2E4}" presName="linearProcess" presStyleCnt="0"/>
      <dgm:spPr/>
    </dgm:pt>
    <dgm:pt modelId="{17F426F4-D0BA-4BB2-B0A3-41EAC10FC609}" type="pres">
      <dgm:prSet presAssocID="{2DDD8792-50DA-4404-8F4B-BC00215AF7C6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452DF-EACE-431E-8A62-B72A0C28606B}" type="pres">
      <dgm:prSet presAssocID="{E339F8D3-C1CE-4B12-9265-178BEDE2251F}" presName="sibTrans" presStyleCnt="0"/>
      <dgm:spPr/>
    </dgm:pt>
    <dgm:pt modelId="{0648C020-D244-415C-A20E-3E455C1C7548}" type="pres">
      <dgm:prSet presAssocID="{FC583075-4942-4F52-ABA3-1146E6B254C2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A1D74D-AA74-4405-B61B-CED2697BE933}" srcId="{BFB8CB06-8774-4E23-92AD-38BAE3A7D2E4}" destId="{2DDD8792-50DA-4404-8F4B-BC00215AF7C6}" srcOrd="0" destOrd="0" parTransId="{B8D0274F-34EB-4665-ADA3-809C76A66CD7}" sibTransId="{E339F8D3-C1CE-4B12-9265-178BEDE2251F}"/>
    <dgm:cxn modelId="{61554686-1FB5-4172-A0A4-0BC9962088B4}" type="presOf" srcId="{2DDD8792-50DA-4404-8F4B-BC00215AF7C6}" destId="{17F426F4-D0BA-4BB2-B0A3-41EAC10FC609}" srcOrd="0" destOrd="0" presId="urn:microsoft.com/office/officeart/2005/8/layout/hProcess9"/>
    <dgm:cxn modelId="{507E15D4-BF6B-4DC4-A0C6-C371CCEDAAE1}" srcId="{BFB8CB06-8774-4E23-92AD-38BAE3A7D2E4}" destId="{FC583075-4942-4F52-ABA3-1146E6B254C2}" srcOrd="1" destOrd="0" parTransId="{855D4583-5188-41BB-B71C-F1462C5387D9}" sibTransId="{227FBEE2-182D-4A23-9B56-39B04BB6A6C5}"/>
    <dgm:cxn modelId="{070F3ACD-9582-4715-A7D7-A31CA19DA8B1}" type="presOf" srcId="{BFB8CB06-8774-4E23-92AD-38BAE3A7D2E4}" destId="{839CD5E6-1B38-44C4-B0BC-9DFA0707E54A}" srcOrd="0" destOrd="0" presId="urn:microsoft.com/office/officeart/2005/8/layout/hProcess9"/>
    <dgm:cxn modelId="{31D0DB56-458D-434E-AD03-F027DE4867D1}" type="presOf" srcId="{FC583075-4942-4F52-ABA3-1146E6B254C2}" destId="{0648C020-D244-415C-A20E-3E455C1C7548}" srcOrd="0" destOrd="0" presId="urn:microsoft.com/office/officeart/2005/8/layout/hProcess9"/>
    <dgm:cxn modelId="{23BD63A7-AE2B-4AF6-9076-187F8EB5157B}" type="presParOf" srcId="{839CD5E6-1B38-44C4-B0BC-9DFA0707E54A}" destId="{B1B0F918-0DF8-4F1B-929A-6CE8275F1467}" srcOrd="0" destOrd="0" presId="urn:microsoft.com/office/officeart/2005/8/layout/hProcess9"/>
    <dgm:cxn modelId="{C9F24DE2-ADF3-4EE1-B159-F49E2A3D0C19}" type="presParOf" srcId="{839CD5E6-1B38-44C4-B0BC-9DFA0707E54A}" destId="{229A6F4F-2700-4FE7-94B9-202E1E837C7B}" srcOrd="1" destOrd="0" presId="urn:microsoft.com/office/officeart/2005/8/layout/hProcess9"/>
    <dgm:cxn modelId="{F163A932-EFDE-4959-958A-8480FAB48B0A}" type="presParOf" srcId="{229A6F4F-2700-4FE7-94B9-202E1E837C7B}" destId="{17F426F4-D0BA-4BB2-B0A3-41EAC10FC609}" srcOrd="0" destOrd="0" presId="urn:microsoft.com/office/officeart/2005/8/layout/hProcess9"/>
    <dgm:cxn modelId="{78F56B66-09B9-4341-BB6A-57FCBB4C5283}" type="presParOf" srcId="{229A6F4F-2700-4FE7-94B9-202E1E837C7B}" destId="{68D452DF-EACE-431E-8A62-B72A0C28606B}" srcOrd="1" destOrd="0" presId="urn:microsoft.com/office/officeart/2005/8/layout/hProcess9"/>
    <dgm:cxn modelId="{AEDDA652-85AD-417F-B471-5EB137BC3634}" type="presParOf" srcId="{229A6F4F-2700-4FE7-94B9-202E1E837C7B}" destId="{0648C020-D244-415C-A20E-3E455C1C7548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ED7442-C326-4980-A869-0DB656318A55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0A420658-1201-4851-B620-BDD53B6DF15B}">
      <dgm:prSet phldrT="[Text]"/>
      <dgm:spPr/>
      <dgm:t>
        <a:bodyPr/>
        <a:lstStyle/>
        <a:p>
          <a:r>
            <a:rPr lang="en-US" b="1" dirty="0" smtClean="0"/>
            <a:t>Understand current regulatory process for CHWs in Indiana</a:t>
          </a:r>
          <a:endParaRPr lang="en-US" b="1" dirty="0"/>
        </a:p>
      </dgm:t>
    </dgm:pt>
    <dgm:pt modelId="{FA816F8E-A9C4-4E61-B03C-CC333CC89F34}" type="parTrans" cxnId="{EDD100E2-9432-49B5-9092-E85E12DA7975}">
      <dgm:prSet/>
      <dgm:spPr/>
      <dgm:t>
        <a:bodyPr/>
        <a:lstStyle/>
        <a:p>
          <a:endParaRPr lang="en-US"/>
        </a:p>
      </dgm:t>
    </dgm:pt>
    <dgm:pt modelId="{D2661D6E-08E8-4005-BEB0-99F1709C0D40}" type="sibTrans" cxnId="{EDD100E2-9432-49B5-9092-E85E12DA7975}">
      <dgm:prSet/>
      <dgm:spPr/>
      <dgm:t>
        <a:bodyPr/>
        <a:lstStyle/>
        <a:p>
          <a:endParaRPr lang="en-US"/>
        </a:p>
      </dgm:t>
    </dgm:pt>
    <dgm:pt modelId="{944FDB11-5510-487D-83BC-4DDCD0C11930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accent1">
                  <a:lumMod val="75000"/>
                </a:schemeClr>
              </a:solidFill>
            </a:rPr>
            <a:t>Reviewed state statute &amp; rules | Reviewed state workforce data | Engaged key stakeholders</a:t>
          </a:r>
          <a:endParaRPr lang="en-US" sz="1400" dirty="0">
            <a:solidFill>
              <a:schemeClr val="accent1">
                <a:lumMod val="75000"/>
              </a:schemeClr>
            </a:solidFill>
          </a:endParaRPr>
        </a:p>
      </dgm:t>
    </dgm:pt>
    <dgm:pt modelId="{3FB49E6F-009D-4143-B642-8C031EB21413}" type="parTrans" cxnId="{A38F7A90-0ECF-43BE-B862-A5A2C87D6D9F}">
      <dgm:prSet/>
      <dgm:spPr/>
      <dgm:t>
        <a:bodyPr/>
        <a:lstStyle/>
        <a:p>
          <a:endParaRPr lang="en-US"/>
        </a:p>
      </dgm:t>
    </dgm:pt>
    <dgm:pt modelId="{8B8DD0CB-7A62-4C53-8F76-664DCD2FF6F4}" type="sibTrans" cxnId="{A38F7A90-0ECF-43BE-B862-A5A2C87D6D9F}">
      <dgm:prSet/>
      <dgm:spPr/>
      <dgm:t>
        <a:bodyPr/>
        <a:lstStyle/>
        <a:p>
          <a:endParaRPr lang="en-US"/>
        </a:p>
      </dgm:t>
    </dgm:pt>
    <dgm:pt modelId="{16B9F678-46FB-4F6D-987D-756C1EE76213}">
      <dgm:prSet phldrT="[Text]"/>
      <dgm:spPr/>
      <dgm:t>
        <a:bodyPr/>
        <a:lstStyle/>
        <a:p>
          <a:r>
            <a:rPr lang="en-US" dirty="0" smtClean="0">
              <a:solidFill>
                <a:srgbClr val="5D5DD7"/>
              </a:solidFill>
            </a:rPr>
            <a:t>No state intervention identified for regulating CHWs</a:t>
          </a:r>
          <a:endParaRPr lang="en-US" dirty="0">
            <a:solidFill>
              <a:srgbClr val="5D5DD7"/>
            </a:solidFill>
          </a:endParaRPr>
        </a:p>
      </dgm:t>
    </dgm:pt>
    <dgm:pt modelId="{3A66EA4C-552A-457F-A822-7AA892A4CD84}" type="parTrans" cxnId="{8A975182-BE5A-49FB-9350-6820F6716874}">
      <dgm:prSet/>
      <dgm:spPr/>
      <dgm:t>
        <a:bodyPr/>
        <a:lstStyle/>
        <a:p>
          <a:endParaRPr lang="en-US"/>
        </a:p>
      </dgm:t>
    </dgm:pt>
    <dgm:pt modelId="{BE919CB0-E19F-4BA9-9213-CD8581E8830E}" type="sibTrans" cxnId="{8A975182-BE5A-49FB-9350-6820F6716874}">
      <dgm:prSet/>
      <dgm:spPr/>
      <dgm:t>
        <a:bodyPr/>
        <a:lstStyle/>
        <a:p>
          <a:endParaRPr lang="en-US"/>
        </a:p>
      </dgm:t>
    </dgm:pt>
    <dgm:pt modelId="{90D372E3-D5F2-45A7-90A8-7948B8FB19FD}">
      <dgm:prSet phldrT="[Text]"/>
      <dgm:spPr/>
      <dgm:t>
        <a:bodyPr/>
        <a:lstStyle/>
        <a:p>
          <a:r>
            <a:rPr lang="en-US" b="1" dirty="0" smtClean="0"/>
            <a:t>Regulatory Landscape Analysis</a:t>
          </a:r>
          <a:endParaRPr lang="en-US" b="1" dirty="0"/>
        </a:p>
      </dgm:t>
    </dgm:pt>
    <dgm:pt modelId="{ACC053EB-C0AE-4A45-95D3-8D5F0838AB22}" type="parTrans" cxnId="{F70E75DB-D666-468A-8DC0-B3F7F4C6FBC5}">
      <dgm:prSet/>
      <dgm:spPr/>
      <dgm:t>
        <a:bodyPr/>
        <a:lstStyle/>
        <a:p>
          <a:endParaRPr lang="en-US"/>
        </a:p>
      </dgm:t>
    </dgm:pt>
    <dgm:pt modelId="{C3ED8CDD-50FF-4DA6-8774-6BB84A766AC7}" type="sibTrans" cxnId="{F70E75DB-D666-468A-8DC0-B3F7F4C6FBC5}">
      <dgm:prSet/>
      <dgm:spPr/>
      <dgm:t>
        <a:bodyPr/>
        <a:lstStyle/>
        <a:p>
          <a:endParaRPr lang="en-US"/>
        </a:p>
      </dgm:t>
    </dgm:pt>
    <dgm:pt modelId="{FCD2BC57-ED49-43FA-8050-94967F719332}">
      <dgm:prSet phldrT="[Text]"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Reviewed other states CHW regulatory schema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B23EA596-8CE6-472E-9ADA-ED96FEE8BAE5}" type="parTrans" cxnId="{B708DFB4-B746-4E31-8C8D-24A5720A391C}">
      <dgm:prSet/>
      <dgm:spPr/>
      <dgm:t>
        <a:bodyPr/>
        <a:lstStyle/>
        <a:p>
          <a:endParaRPr lang="en-US"/>
        </a:p>
      </dgm:t>
    </dgm:pt>
    <dgm:pt modelId="{18E3856C-4A11-4E83-9EE4-8C90DFEE19A6}" type="sibTrans" cxnId="{B708DFB4-B746-4E31-8C8D-24A5720A391C}">
      <dgm:prSet/>
      <dgm:spPr/>
      <dgm:t>
        <a:bodyPr/>
        <a:lstStyle/>
        <a:p>
          <a:endParaRPr lang="en-US"/>
        </a:p>
      </dgm:t>
    </dgm:pt>
    <dgm:pt modelId="{20DAED86-9B44-45E4-88B4-F3059BC83596}">
      <dgm:prSet phldrT="[Text]"/>
      <dgm:spPr/>
      <dgm:t>
        <a:bodyPr/>
        <a:lstStyle/>
        <a:p>
          <a:r>
            <a:rPr lang="en-US" dirty="0" smtClean="0">
              <a:solidFill>
                <a:srgbClr val="5D5DD7"/>
              </a:solidFill>
            </a:rPr>
            <a:t>Identified states with promising practices for Indiana</a:t>
          </a:r>
          <a:endParaRPr lang="en-US" dirty="0">
            <a:solidFill>
              <a:srgbClr val="5D5DD7"/>
            </a:solidFill>
          </a:endParaRPr>
        </a:p>
      </dgm:t>
    </dgm:pt>
    <dgm:pt modelId="{7FBCC778-1C56-4A60-9DA9-FE5A84A98BCD}" type="parTrans" cxnId="{E4651B2C-AD5A-4ABB-A624-5DBBF7705C9E}">
      <dgm:prSet/>
      <dgm:spPr/>
      <dgm:t>
        <a:bodyPr/>
        <a:lstStyle/>
        <a:p>
          <a:endParaRPr lang="en-US"/>
        </a:p>
      </dgm:t>
    </dgm:pt>
    <dgm:pt modelId="{5D850F54-48F1-4480-B7DD-C210DA63F64D}" type="sibTrans" cxnId="{E4651B2C-AD5A-4ABB-A624-5DBBF7705C9E}">
      <dgm:prSet/>
      <dgm:spPr/>
      <dgm:t>
        <a:bodyPr/>
        <a:lstStyle/>
        <a:p>
          <a:endParaRPr lang="en-US"/>
        </a:p>
      </dgm:t>
    </dgm:pt>
    <dgm:pt modelId="{B3670D2B-E4C6-4D78-AEE4-7A26A493BD78}">
      <dgm:prSet phldrT="[Text]"/>
      <dgm:spPr/>
      <dgm:t>
        <a:bodyPr/>
        <a:lstStyle/>
        <a:p>
          <a:r>
            <a:rPr lang="en-US" b="1" dirty="0" smtClean="0"/>
            <a:t>Generate final recommendations for sunrise of CHWs</a:t>
          </a:r>
          <a:endParaRPr lang="en-US" b="1" dirty="0"/>
        </a:p>
      </dgm:t>
    </dgm:pt>
    <dgm:pt modelId="{88F3FA9E-0711-4399-AFAC-4A5D2E3F90CF}" type="parTrans" cxnId="{92119A0B-0F8B-4CAA-95BC-E6A14096D700}">
      <dgm:prSet/>
      <dgm:spPr/>
      <dgm:t>
        <a:bodyPr/>
        <a:lstStyle/>
        <a:p>
          <a:endParaRPr lang="en-US"/>
        </a:p>
      </dgm:t>
    </dgm:pt>
    <dgm:pt modelId="{59123086-4B7E-42D7-8C31-921411E054C2}" type="sibTrans" cxnId="{92119A0B-0F8B-4CAA-95BC-E6A14096D700}">
      <dgm:prSet/>
      <dgm:spPr/>
      <dgm:t>
        <a:bodyPr/>
        <a:lstStyle/>
        <a:p>
          <a:endParaRPr lang="en-US"/>
        </a:p>
      </dgm:t>
    </dgm:pt>
    <dgm:pt modelId="{430B0BAD-FB30-4F99-A49D-3B498B7A660D}">
      <dgm:prSet phldrT="[Text]"/>
      <dgm:spPr/>
      <dgm:t>
        <a:bodyPr/>
        <a:lstStyle/>
        <a:p>
          <a:r>
            <a:rPr lang="en-US" dirty="0" smtClean="0">
              <a:solidFill>
                <a:srgbClr val="FF8000"/>
              </a:solidFill>
            </a:rPr>
            <a:t>National experts assisted with facilitating discussions to achieve consensus</a:t>
          </a:r>
          <a:endParaRPr lang="en-US" dirty="0">
            <a:solidFill>
              <a:srgbClr val="FF8000"/>
            </a:solidFill>
          </a:endParaRPr>
        </a:p>
      </dgm:t>
    </dgm:pt>
    <dgm:pt modelId="{CFFF9057-3D9B-491A-9F56-309C0CF5263A}" type="parTrans" cxnId="{B71747FC-4AD1-4BF6-A8CC-9212435AC2A7}">
      <dgm:prSet/>
      <dgm:spPr/>
      <dgm:t>
        <a:bodyPr/>
        <a:lstStyle/>
        <a:p>
          <a:endParaRPr lang="en-US"/>
        </a:p>
      </dgm:t>
    </dgm:pt>
    <dgm:pt modelId="{DAEC0E9F-4D67-491A-A403-16AD70B38032}" type="sibTrans" cxnId="{B71747FC-4AD1-4BF6-A8CC-9212435AC2A7}">
      <dgm:prSet/>
      <dgm:spPr/>
      <dgm:t>
        <a:bodyPr/>
        <a:lstStyle/>
        <a:p>
          <a:endParaRPr lang="en-US"/>
        </a:p>
      </dgm:t>
    </dgm:pt>
    <dgm:pt modelId="{93565FA5-E680-4CCB-96F5-5581A47223FC}">
      <dgm:prSet phldrT="[Text]"/>
      <dgm:spPr/>
      <dgm:t>
        <a:bodyPr/>
        <a:lstStyle/>
        <a:p>
          <a:r>
            <a:rPr lang="en-US" dirty="0" smtClean="0">
              <a:solidFill>
                <a:srgbClr val="5D5DD7"/>
              </a:solidFill>
            </a:rPr>
            <a:t>Finalized recommendations for CHW regulation in 7 content areas</a:t>
          </a:r>
          <a:endParaRPr lang="en-US" dirty="0">
            <a:solidFill>
              <a:srgbClr val="5D5DD7"/>
            </a:solidFill>
          </a:endParaRPr>
        </a:p>
      </dgm:t>
    </dgm:pt>
    <dgm:pt modelId="{CF1945AF-DFC2-43A2-8489-B557F3E8A9C7}" type="parTrans" cxnId="{7E437814-96A8-4C44-9427-918F1A1C0B06}">
      <dgm:prSet/>
      <dgm:spPr/>
      <dgm:t>
        <a:bodyPr/>
        <a:lstStyle/>
        <a:p>
          <a:endParaRPr lang="en-US"/>
        </a:p>
      </dgm:t>
    </dgm:pt>
    <dgm:pt modelId="{D50EA652-8A18-4167-AAB1-FBF230F94015}" type="sibTrans" cxnId="{7E437814-96A8-4C44-9427-918F1A1C0B06}">
      <dgm:prSet/>
      <dgm:spPr/>
      <dgm:t>
        <a:bodyPr/>
        <a:lstStyle/>
        <a:p>
          <a:endParaRPr lang="en-US"/>
        </a:p>
      </dgm:t>
    </dgm:pt>
    <dgm:pt modelId="{6A7EFF63-D181-4B65-B794-827C86CE98D2}" type="pres">
      <dgm:prSet presAssocID="{13ED7442-C326-4980-A869-0DB656318A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B6F77F-7260-4742-B25A-3E370C9E69EB}" type="pres">
      <dgm:prSet presAssocID="{B3670D2B-E4C6-4D78-AEE4-7A26A493BD78}" presName="boxAndChildren" presStyleCnt="0"/>
      <dgm:spPr/>
    </dgm:pt>
    <dgm:pt modelId="{1E84D837-D59B-48CB-9862-ED0009299281}" type="pres">
      <dgm:prSet presAssocID="{B3670D2B-E4C6-4D78-AEE4-7A26A493BD78}" presName="parentTextBox" presStyleLbl="node1" presStyleIdx="0" presStyleCnt="3"/>
      <dgm:spPr/>
      <dgm:t>
        <a:bodyPr/>
        <a:lstStyle/>
        <a:p>
          <a:endParaRPr lang="en-US"/>
        </a:p>
      </dgm:t>
    </dgm:pt>
    <dgm:pt modelId="{906D16A3-A251-4AB1-9DFD-639E12911449}" type="pres">
      <dgm:prSet presAssocID="{B3670D2B-E4C6-4D78-AEE4-7A26A493BD78}" presName="entireBox" presStyleLbl="node1" presStyleIdx="0" presStyleCnt="3"/>
      <dgm:spPr/>
      <dgm:t>
        <a:bodyPr/>
        <a:lstStyle/>
        <a:p>
          <a:endParaRPr lang="en-US"/>
        </a:p>
      </dgm:t>
    </dgm:pt>
    <dgm:pt modelId="{D9F70C33-AA4A-482A-BA9E-AC5347031842}" type="pres">
      <dgm:prSet presAssocID="{B3670D2B-E4C6-4D78-AEE4-7A26A493BD78}" presName="descendantBox" presStyleCnt="0"/>
      <dgm:spPr/>
    </dgm:pt>
    <dgm:pt modelId="{3AF9B769-4371-4C9B-BD4D-000450F7362B}" type="pres">
      <dgm:prSet presAssocID="{430B0BAD-FB30-4F99-A49D-3B498B7A660D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A820C7-B830-41D7-89F8-FAAB0176A816}" type="pres">
      <dgm:prSet presAssocID="{93565FA5-E680-4CCB-96F5-5581A47223FC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58F325-88F2-4555-BA7D-B237FEFD24AE}" type="pres">
      <dgm:prSet presAssocID="{C3ED8CDD-50FF-4DA6-8774-6BB84A766AC7}" presName="sp" presStyleCnt="0"/>
      <dgm:spPr/>
    </dgm:pt>
    <dgm:pt modelId="{2BE1E1CE-B9FA-403F-94A7-A0592107F979}" type="pres">
      <dgm:prSet presAssocID="{90D372E3-D5F2-45A7-90A8-7948B8FB19FD}" presName="arrowAndChildren" presStyleCnt="0"/>
      <dgm:spPr/>
    </dgm:pt>
    <dgm:pt modelId="{A32A3003-1601-4147-A5D9-FB01DCEBDF35}" type="pres">
      <dgm:prSet presAssocID="{90D372E3-D5F2-45A7-90A8-7948B8FB19FD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3EF0BA1B-1A84-414F-82F4-FAE0F1A86CA9}" type="pres">
      <dgm:prSet presAssocID="{90D372E3-D5F2-45A7-90A8-7948B8FB19FD}" presName="arrow" presStyleLbl="node1" presStyleIdx="1" presStyleCnt="3"/>
      <dgm:spPr/>
      <dgm:t>
        <a:bodyPr/>
        <a:lstStyle/>
        <a:p>
          <a:endParaRPr lang="en-US"/>
        </a:p>
      </dgm:t>
    </dgm:pt>
    <dgm:pt modelId="{4205D8A0-EC5B-46EA-86F0-EE48001AC8B9}" type="pres">
      <dgm:prSet presAssocID="{90D372E3-D5F2-45A7-90A8-7948B8FB19FD}" presName="descendantArrow" presStyleCnt="0"/>
      <dgm:spPr/>
    </dgm:pt>
    <dgm:pt modelId="{02A771A4-271F-49B9-B2C4-43511A59081F}" type="pres">
      <dgm:prSet presAssocID="{FCD2BC57-ED49-43FA-8050-94967F719332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2AC8F-DBFA-4A2A-A92A-CD6B746EF596}" type="pres">
      <dgm:prSet presAssocID="{20DAED86-9B44-45E4-88B4-F3059BC83596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465CBF-3BA6-48C0-B633-98D1AFF82F26}" type="pres">
      <dgm:prSet presAssocID="{D2661D6E-08E8-4005-BEB0-99F1709C0D40}" presName="sp" presStyleCnt="0"/>
      <dgm:spPr/>
    </dgm:pt>
    <dgm:pt modelId="{E9E12928-2AF6-4A1B-B52F-FCE8248AB816}" type="pres">
      <dgm:prSet presAssocID="{0A420658-1201-4851-B620-BDD53B6DF15B}" presName="arrowAndChildren" presStyleCnt="0"/>
      <dgm:spPr/>
    </dgm:pt>
    <dgm:pt modelId="{EB122FF8-ADF2-4018-BB53-86A3C6DD9497}" type="pres">
      <dgm:prSet presAssocID="{0A420658-1201-4851-B620-BDD53B6DF15B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28798C13-F6A7-4774-9B2F-37319C8A2AA6}" type="pres">
      <dgm:prSet presAssocID="{0A420658-1201-4851-B620-BDD53B6DF15B}" presName="arrow" presStyleLbl="node1" presStyleIdx="2" presStyleCnt="3"/>
      <dgm:spPr/>
      <dgm:t>
        <a:bodyPr/>
        <a:lstStyle/>
        <a:p>
          <a:endParaRPr lang="en-US"/>
        </a:p>
      </dgm:t>
    </dgm:pt>
    <dgm:pt modelId="{6309BE54-2CEF-4EDF-AF60-14EE2D0CF8D1}" type="pres">
      <dgm:prSet presAssocID="{0A420658-1201-4851-B620-BDD53B6DF15B}" presName="descendantArrow" presStyleCnt="0"/>
      <dgm:spPr/>
    </dgm:pt>
    <dgm:pt modelId="{0D3C48B2-FAD4-47F6-A105-9C29E5273DF7}" type="pres">
      <dgm:prSet presAssocID="{944FDB11-5510-487D-83BC-4DDCD0C11930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5D14B-DDC7-4A2D-A85A-0C26FC8E98EB}" type="pres">
      <dgm:prSet presAssocID="{16B9F678-46FB-4F6D-987D-756C1EE76213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975182-BE5A-49FB-9350-6820F6716874}" srcId="{0A420658-1201-4851-B620-BDD53B6DF15B}" destId="{16B9F678-46FB-4F6D-987D-756C1EE76213}" srcOrd="1" destOrd="0" parTransId="{3A66EA4C-552A-457F-A822-7AA892A4CD84}" sibTransId="{BE919CB0-E19F-4BA9-9213-CD8581E8830E}"/>
    <dgm:cxn modelId="{B71747FC-4AD1-4BF6-A8CC-9212435AC2A7}" srcId="{B3670D2B-E4C6-4D78-AEE4-7A26A493BD78}" destId="{430B0BAD-FB30-4F99-A49D-3B498B7A660D}" srcOrd="0" destOrd="0" parTransId="{CFFF9057-3D9B-491A-9F56-309C0CF5263A}" sibTransId="{DAEC0E9F-4D67-491A-A403-16AD70B38032}"/>
    <dgm:cxn modelId="{B6BE91B6-805A-4B09-BC22-2CC3853CA6A4}" type="presOf" srcId="{FCD2BC57-ED49-43FA-8050-94967F719332}" destId="{02A771A4-271F-49B9-B2C4-43511A59081F}" srcOrd="0" destOrd="0" presId="urn:microsoft.com/office/officeart/2005/8/layout/process4"/>
    <dgm:cxn modelId="{A38F7A90-0ECF-43BE-B862-A5A2C87D6D9F}" srcId="{0A420658-1201-4851-B620-BDD53B6DF15B}" destId="{944FDB11-5510-487D-83BC-4DDCD0C11930}" srcOrd="0" destOrd="0" parTransId="{3FB49E6F-009D-4143-B642-8C031EB21413}" sibTransId="{8B8DD0CB-7A62-4C53-8F76-664DCD2FF6F4}"/>
    <dgm:cxn modelId="{F70E75DB-D666-468A-8DC0-B3F7F4C6FBC5}" srcId="{13ED7442-C326-4980-A869-0DB656318A55}" destId="{90D372E3-D5F2-45A7-90A8-7948B8FB19FD}" srcOrd="1" destOrd="0" parTransId="{ACC053EB-C0AE-4A45-95D3-8D5F0838AB22}" sibTransId="{C3ED8CDD-50FF-4DA6-8774-6BB84A766AC7}"/>
    <dgm:cxn modelId="{7E61A13C-5AFA-4C9C-9D60-9689D51A4BD1}" type="presOf" srcId="{0A420658-1201-4851-B620-BDD53B6DF15B}" destId="{EB122FF8-ADF2-4018-BB53-86A3C6DD9497}" srcOrd="0" destOrd="0" presId="urn:microsoft.com/office/officeart/2005/8/layout/process4"/>
    <dgm:cxn modelId="{274B6862-4159-4BAF-8BBF-82ABDADC9788}" type="presOf" srcId="{B3670D2B-E4C6-4D78-AEE4-7A26A493BD78}" destId="{906D16A3-A251-4AB1-9DFD-639E12911449}" srcOrd="1" destOrd="0" presId="urn:microsoft.com/office/officeart/2005/8/layout/process4"/>
    <dgm:cxn modelId="{92119A0B-0F8B-4CAA-95BC-E6A14096D700}" srcId="{13ED7442-C326-4980-A869-0DB656318A55}" destId="{B3670D2B-E4C6-4D78-AEE4-7A26A493BD78}" srcOrd="2" destOrd="0" parTransId="{88F3FA9E-0711-4399-AFAC-4A5D2E3F90CF}" sibTransId="{59123086-4B7E-42D7-8C31-921411E054C2}"/>
    <dgm:cxn modelId="{B708DFB4-B746-4E31-8C8D-24A5720A391C}" srcId="{90D372E3-D5F2-45A7-90A8-7948B8FB19FD}" destId="{FCD2BC57-ED49-43FA-8050-94967F719332}" srcOrd="0" destOrd="0" parTransId="{B23EA596-8CE6-472E-9ADA-ED96FEE8BAE5}" sibTransId="{18E3856C-4A11-4E83-9EE4-8C90DFEE19A6}"/>
    <dgm:cxn modelId="{13EFF183-54CD-4342-8E92-5C9C4D5B9FA4}" type="presOf" srcId="{0A420658-1201-4851-B620-BDD53B6DF15B}" destId="{28798C13-F6A7-4774-9B2F-37319C8A2AA6}" srcOrd="1" destOrd="0" presId="urn:microsoft.com/office/officeart/2005/8/layout/process4"/>
    <dgm:cxn modelId="{D2676B7D-1614-43C7-83DD-9273A5ABE5A8}" type="presOf" srcId="{90D372E3-D5F2-45A7-90A8-7948B8FB19FD}" destId="{A32A3003-1601-4147-A5D9-FB01DCEBDF35}" srcOrd="0" destOrd="0" presId="urn:microsoft.com/office/officeart/2005/8/layout/process4"/>
    <dgm:cxn modelId="{E4651B2C-AD5A-4ABB-A624-5DBBF7705C9E}" srcId="{90D372E3-D5F2-45A7-90A8-7948B8FB19FD}" destId="{20DAED86-9B44-45E4-88B4-F3059BC83596}" srcOrd="1" destOrd="0" parTransId="{7FBCC778-1C56-4A60-9DA9-FE5A84A98BCD}" sibTransId="{5D850F54-48F1-4480-B7DD-C210DA63F64D}"/>
    <dgm:cxn modelId="{4D1055F5-B75A-4354-A324-DEA058CDFC83}" type="presOf" srcId="{20DAED86-9B44-45E4-88B4-F3059BC83596}" destId="{80F2AC8F-DBFA-4A2A-A92A-CD6B746EF596}" srcOrd="0" destOrd="0" presId="urn:microsoft.com/office/officeart/2005/8/layout/process4"/>
    <dgm:cxn modelId="{EDD100E2-9432-49B5-9092-E85E12DA7975}" srcId="{13ED7442-C326-4980-A869-0DB656318A55}" destId="{0A420658-1201-4851-B620-BDD53B6DF15B}" srcOrd="0" destOrd="0" parTransId="{FA816F8E-A9C4-4E61-B03C-CC333CC89F34}" sibTransId="{D2661D6E-08E8-4005-BEB0-99F1709C0D40}"/>
    <dgm:cxn modelId="{981E0D17-7F6F-47AC-99F7-8A5877FE6905}" type="presOf" srcId="{430B0BAD-FB30-4F99-A49D-3B498B7A660D}" destId="{3AF9B769-4371-4C9B-BD4D-000450F7362B}" srcOrd="0" destOrd="0" presId="urn:microsoft.com/office/officeart/2005/8/layout/process4"/>
    <dgm:cxn modelId="{34CF9204-4F04-4535-9BF6-4B0D8765F3FF}" type="presOf" srcId="{16B9F678-46FB-4F6D-987D-756C1EE76213}" destId="{4665D14B-DDC7-4A2D-A85A-0C26FC8E98EB}" srcOrd="0" destOrd="0" presId="urn:microsoft.com/office/officeart/2005/8/layout/process4"/>
    <dgm:cxn modelId="{7E437814-96A8-4C44-9427-918F1A1C0B06}" srcId="{B3670D2B-E4C6-4D78-AEE4-7A26A493BD78}" destId="{93565FA5-E680-4CCB-96F5-5581A47223FC}" srcOrd="1" destOrd="0" parTransId="{CF1945AF-DFC2-43A2-8489-B557F3E8A9C7}" sibTransId="{D50EA652-8A18-4167-AAB1-FBF230F94015}"/>
    <dgm:cxn modelId="{FFD02207-4562-4E58-BCB2-03EE5D6A3FE8}" type="presOf" srcId="{93565FA5-E680-4CCB-96F5-5581A47223FC}" destId="{D5A820C7-B830-41D7-89F8-FAAB0176A816}" srcOrd="0" destOrd="0" presId="urn:microsoft.com/office/officeart/2005/8/layout/process4"/>
    <dgm:cxn modelId="{B926E563-2DEF-4731-A249-24F8A37571DA}" type="presOf" srcId="{B3670D2B-E4C6-4D78-AEE4-7A26A493BD78}" destId="{1E84D837-D59B-48CB-9862-ED0009299281}" srcOrd="0" destOrd="0" presId="urn:microsoft.com/office/officeart/2005/8/layout/process4"/>
    <dgm:cxn modelId="{0733594B-F989-47DB-9C36-ED81A6C0C17A}" type="presOf" srcId="{13ED7442-C326-4980-A869-0DB656318A55}" destId="{6A7EFF63-D181-4B65-B794-827C86CE98D2}" srcOrd="0" destOrd="0" presId="urn:microsoft.com/office/officeart/2005/8/layout/process4"/>
    <dgm:cxn modelId="{A15703C9-D39F-46CA-9D87-8174C81DA5FF}" type="presOf" srcId="{90D372E3-D5F2-45A7-90A8-7948B8FB19FD}" destId="{3EF0BA1B-1A84-414F-82F4-FAE0F1A86CA9}" srcOrd="1" destOrd="0" presId="urn:microsoft.com/office/officeart/2005/8/layout/process4"/>
    <dgm:cxn modelId="{6F5586B3-59BC-4C83-9FC8-062C5BA388F9}" type="presOf" srcId="{944FDB11-5510-487D-83BC-4DDCD0C11930}" destId="{0D3C48B2-FAD4-47F6-A105-9C29E5273DF7}" srcOrd="0" destOrd="0" presId="urn:microsoft.com/office/officeart/2005/8/layout/process4"/>
    <dgm:cxn modelId="{E0B9D336-258D-445D-82D0-211173A52775}" type="presParOf" srcId="{6A7EFF63-D181-4B65-B794-827C86CE98D2}" destId="{EBB6F77F-7260-4742-B25A-3E370C9E69EB}" srcOrd="0" destOrd="0" presId="urn:microsoft.com/office/officeart/2005/8/layout/process4"/>
    <dgm:cxn modelId="{5DA068E6-6A8C-4093-853C-0753ABD79508}" type="presParOf" srcId="{EBB6F77F-7260-4742-B25A-3E370C9E69EB}" destId="{1E84D837-D59B-48CB-9862-ED0009299281}" srcOrd="0" destOrd="0" presId="urn:microsoft.com/office/officeart/2005/8/layout/process4"/>
    <dgm:cxn modelId="{CD1674FC-977F-4A2E-87B2-357EFEB2FA24}" type="presParOf" srcId="{EBB6F77F-7260-4742-B25A-3E370C9E69EB}" destId="{906D16A3-A251-4AB1-9DFD-639E12911449}" srcOrd="1" destOrd="0" presId="urn:microsoft.com/office/officeart/2005/8/layout/process4"/>
    <dgm:cxn modelId="{18858D43-6830-4E9A-A8E0-8A6916F4C8EA}" type="presParOf" srcId="{EBB6F77F-7260-4742-B25A-3E370C9E69EB}" destId="{D9F70C33-AA4A-482A-BA9E-AC5347031842}" srcOrd="2" destOrd="0" presId="urn:microsoft.com/office/officeart/2005/8/layout/process4"/>
    <dgm:cxn modelId="{640F8CE2-DB24-473D-B330-365517C7BCCE}" type="presParOf" srcId="{D9F70C33-AA4A-482A-BA9E-AC5347031842}" destId="{3AF9B769-4371-4C9B-BD4D-000450F7362B}" srcOrd="0" destOrd="0" presId="urn:microsoft.com/office/officeart/2005/8/layout/process4"/>
    <dgm:cxn modelId="{7D9076B6-06C7-41A6-BA06-0B3B0EA6183D}" type="presParOf" srcId="{D9F70C33-AA4A-482A-BA9E-AC5347031842}" destId="{D5A820C7-B830-41D7-89F8-FAAB0176A816}" srcOrd="1" destOrd="0" presId="urn:microsoft.com/office/officeart/2005/8/layout/process4"/>
    <dgm:cxn modelId="{F953C9B8-4F6D-48E6-844A-08B15C68456C}" type="presParOf" srcId="{6A7EFF63-D181-4B65-B794-827C86CE98D2}" destId="{4F58F325-88F2-4555-BA7D-B237FEFD24AE}" srcOrd="1" destOrd="0" presId="urn:microsoft.com/office/officeart/2005/8/layout/process4"/>
    <dgm:cxn modelId="{68E61EDB-94F9-45D9-98A3-49F94ED37108}" type="presParOf" srcId="{6A7EFF63-D181-4B65-B794-827C86CE98D2}" destId="{2BE1E1CE-B9FA-403F-94A7-A0592107F979}" srcOrd="2" destOrd="0" presId="urn:microsoft.com/office/officeart/2005/8/layout/process4"/>
    <dgm:cxn modelId="{35563E3E-1C4F-4FFE-8077-206E3089B8A1}" type="presParOf" srcId="{2BE1E1CE-B9FA-403F-94A7-A0592107F979}" destId="{A32A3003-1601-4147-A5D9-FB01DCEBDF35}" srcOrd="0" destOrd="0" presId="urn:microsoft.com/office/officeart/2005/8/layout/process4"/>
    <dgm:cxn modelId="{50D2F8DF-41F5-40E1-AD6A-7C9F25073D93}" type="presParOf" srcId="{2BE1E1CE-B9FA-403F-94A7-A0592107F979}" destId="{3EF0BA1B-1A84-414F-82F4-FAE0F1A86CA9}" srcOrd="1" destOrd="0" presId="urn:microsoft.com/office/officeart/2005/8/layout/process4"/>
    <dgm:cxn modelId="{BCBAB90B-F9C3-4612-A05B-CAFCAE1AB9DE}" type="presParOf" srcId="{2BE1E1CE-B9FA-403F-94A7-A0592107F979}" destId="{4205D8A0-EC5B-46EA-86F0-EE48001AC8B9}" srcOrd="2" destOrd="0" presId="urn:microsoft.com/office/officeart/2005/8/layout/process4"/>
    <dgm:cxn modelId="{508B74F1-F71F-4DB1-AA17-18D60DED217E}" type="presParOf" srcId="{4205D8A0-EC5B-46EA-86F0-EE48001AC8B9}" destId="{02A771A4-271F-49B9-B2C4-43511A59081F}" srcOrd="0" destOrd="0" presId="urn:microsoft.com/office/officeart/2005/8/layout/process4"/>
    <dgm:cxn modelId="{1965EDE1-5D17-45C6-95E0-180A132B5871}" type="presParOf" srcId="{4205D8A0-EC5B-46EA-86F0-EE48001AC8B9}" destId="{80F2AC8F-DBFA-4A2A-A92A-CD6B746EF596}" srcOrd="1" destOrd="0" presId="urn:microsoft.com/office/officeart/2005/8/layout/process4"/>
    <dgm:cxn modelId="{001DC0E3-3822-496F-BD85-E452C2798D29}" type="presParOf" srcId="{6A7EFF63-D181-4B65-B794-827C86CE98D2}" destId="{33465CBF-3BA6-48C0-B633-98D1AFF82F26}" srcOrd="3" destOrd="0" presId="urn:microsoft.com/office/officeart/2005/8/layout/process4"/>
    <dgm:cxn modelId="{4A972861-940B-4068-9FEE-7933D12909CB}" type="presParOf" srcId="{6A7EFF63-D181-4B65-B794-827C86CE98D2}" destId="{E9E12928-2AF6-4A1B-B52F-FCE8248AB816}" srcOrd="4" destOrd="0" presId="urn:microsoft.com/office/officeart/2005/8/layout/process4"/>
    <dgm:cxn modelId="{3DB9092D-9245-4B62-AB95-2DAA05E001BA}" type="presParOf" srcId="{E9E12928-2AF6-4A1B-B52F-FCE8248AB816}" destId="{EB122FF8-ADF2-4018-BB53-86A3C6DD9497}" srcOrd="0" destOrd="0" presId="urn:microsoft.com/office/officeart/2005/8/layout/process4"/>
    <dgm:cxn modelId="{D86A8B62-5B1C-4B5A-AD25-E5620DDB5DC8}" type="presParOf" srcId="{E9E12928-2AF6-4A1B-B52F-FCE8248AB816}" destId="{28798C13-F6A7-4774-9B2F-37319C8A2AA6}" srcOrd="1" destOrd="0" presId="urn:microsoft.com/office/officeart/2005/8/layout/process4"/>
    <dgm:cxn modelId="{D7D2AE77-7B11-4190-9AE0-B286BBA8BE04}" type="presParOf" srcId="{E9E12928-2AF6-4A1B-B52F-FCE8248AB816}" destId="{6309BE54-2CEF-4EDF-AF60-14EE2D0CF8D1}" srcOrd="2" destOrd="0" presId="urn:microsoft.com/office/officeart/2005/8/layout/process4"/>
    <dgm:cxn modelId="{2E8E9C24-81B3-4F09-BE49-FCB84E561656}" type="presParOf" srcId="{6309BE54-2CEF-4EDF-AF60-14EE2D0CF8D1}" destId="{0D3C48B2-FAD4-47F6-A105-9C29E5273DF7}" srcOrd="0" destOrd="0" presId="urn:microsoft.com/office/officeart/2005/8/layout/process4"/>
    <dgm:cxn modelId="{4EC7EECA-071C-4D75-B8B8-A88004387597}" type="presParOf" srcId="{6309BE54-2CEF-4EDF-AF60-14EE2D0CF8D1}" destId="{4665D14B-DDC7-4A2D-A85A-0C26FC8E98E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04902-7A59-4E29-BEBE-A110714124BC}">
      <dsp:nvSpPr>
        <dsp:cNvPr id="0" name=""/>
        <dsp:cNvSpPr/>
      </dsp:nvSpPr>
      <dsp:spPr>
        <a:xfrm>
          <a:off x="5224144" y="2105921"/>
          <a:ext cx="2573903" cy="2573903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Employers need financial incentive for delivery of preventive services </a:t>
          </a:r>
          <a:endParaRPr lang="en-US" sz="1200" kern="1200" dirty="0"/>
        </a:p>
      </dsp:txBody>
      <dsp:txXfrm>
        <a:off x="5741613" y="2708845"/>
        <a:ext cx="1538965" cy="1323040"/>
      </dsp:txXfrm>
    </dsp:sp>
    <dsp:sp modelId="{D66400D7-9840-4B14-9199-68D44106AD09}">
      <dsp:nvSpPr>
        <dsp:cNvPr id="0" name=""/>
        <dsp:cNvSpPr/>
      </dsp:nvSpPr>
      <dsp:spPr>
        <a:xfrm>
          <a:off x="3726600" y="1497544"/>
          <a:ext cx="1871930" cy="1871930"/>
        </a:xfrm>
        <a:prstGeom prst="gear6">
          <a:avLst/>
        </a:prstGeom>
        <a:solidFill>
          <a:schemeClr val="accent2">
            <a:hueOff val="5742771"/>
            <a:satOff val="-45494"/>
            <a:lumOff val="13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We need to improve the health of our communities</a:t>
          </a:r>
          <a:endParaRPr lang="en-US" sz="1200" kern="1200" dirty="0"/>
        </a:p>
      </dsp:txBody>
      <dsp:txXfrm>
        <a:off x="4197864" y="1971656"/>
        <a:ext cx="929402" cy="923706"/>
      </dsp:txXfrm>
    </dsp:sp>
    <dsp:sp modelId="{A8A1D974-8C12-42C3-8C12-FB33A75FF221}">
      <dsp:nvSpPr>
        <dsp:cNvPr id="0" name=""/>
        <dsp:cNvSpPr/>
      </dsp:nvSpPr>
      <dsp:spPr>
        <a:xfrm rot="20700000">
          <a:off x="4775072" y="206103"/>
          <a:ext cx="1834109" cy="1834109"/>
        </a:xfrm>
        <a:prstGeom prst="gear6">
          <a:avLst/>
        </a:prstGeom>
        <a:solidFill>
          <a:schemeClr val="accent2">
            <a:hueOff val="11485541"/>
            <a:satOff val="-90987"/>
            <a:lumOff val="2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Indiana citizens need gainful </a:t>
          </a:r>
          <a:r>
            <a:rPr lang="en-US" sz="1200" kern="1200" dirty="0" smtClean="0"/>
            <a:t>employment</a:t>
          </a:r>
          <a:endParaRPr lang="en-US" sz="1200" kern="1200" dirty="0"/>
        </a:p>
      </dsp:txBody>
      <dsp:txXfrm rot="-20700000">
        <a:off x="5177346" y="608377"/>
        <a:ext cx="1029561" cy="1029561"/>
      </dsp:txXfrm>
    </dsp:sp>
    <dsp:sp modelId="{C66ADBCF-D3D4-4F51-860B-327FCD3C6D52}">
      <dsp:nvSpPr>
        <dsp:cNvPr id="0" name=""/>
        <dsp:cNvSpPr/>
      </dsp:nvSpPr>
      <dsp:spPr>
        <a:xfrm>
          <a:off x="5031592" y="1714466"/>
          <a:ext cx="3294596" cy="3294596"/>
        </a:xfrm>
        <a:prstGeom prst="circularArrow">
          <a:avLst>
            <a:gd name="adj1" fmla="val 4687"/>
            <a:gd name="adj2" fmla="val 299029"/>
            <a:gd name="adj3" fmla="val 2526660"/>
            <a:gd name="adj4" fmla="val 1583885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50AA8-1209-48D0-9174-75DC98EEFB82}">
      <dsp:nvSpPr>
        <dsp:cNvPr id="0" name=""/>
        <dsp:cNvSpPr/>
      </dsp:nvSpPr>
      <dsp:spPr>
        <a:xfrm>
          <a:off x="3395085" y="1081273"/>
          <a:ext cx="2393730" cy="23937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5742771"/>
            <a:satOff val="-45494"/>
            <a:lumOff val="1323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1F8149-B3B2-4583-8D66-765B74E9CE30}">
      <dsp:nvSpPr>
        <dsp:cNvPr id="0" name=""/>
        <dsp:cNvSpPr/>
      </dsp:nvSpPr>
      <dsp:spPr>
        <a:xfrm>
          <a:off x="4350824" y="-197719"/>
          <a:ext cx="2580923" cy="258092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11485541"/>
            <a:satOff val="-90987"/>
            <a:lumOff val="2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0F918-0DF8-4F1B-929A-6CE8275F1467}">
      <dsp:nvSpPr>
        <dsp:cNvPr id="0" name=""/>
        <dsp:cNvSpPr/>
      </dsp:nvSpPr>
      <dsp:spPr>
        <a:xfrm>
          <a:off x="613343" y="0"/>
          <a:ext cx="6951220" cy="248073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426F4-D0BA-4BB2-B0A3-41EAC10FC609}">
      <dsp:nvSpPr>
        <dsp:cNvPr id="0" name=""/>
        <dsp:cNvSpPr/>
      </dsp:nvSpPr>
      <dsp:spPr>
        <a:xfrm>
          <a:off x="1356961" y="744219"/>
          <a:ext cx="2632263" cy="9922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No state intervention</a:t>
          </a:r>
          <a:endParaRPr lang="en-US" sz="2600" kern="1200" dirty="0"/>
        </a:p>
      </dsp:txBody>
      <dsp:txXfrm>
        <a:off x="1405401" y="792659"/>
        <a:ext cx="2535383" cy="895413"/>
      </dsp:txXfrm>
    </dsp:sp>
    <dsp:sp modelId="{0648C020-D244-415C-A20E-3E455C1C7548}">
      <dsp:nvSpPr>
        <dsp:cNvPr id="0" name=""/>
        <dsp:cNvSpPr/>
      </dsp:nvSpPr>
      <dsp:spPr>
        <a:xfrm>
          <a:off x="4188681" y="744219"/>
          <a:ext cx="2632263" cy="9922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Some level of state regulation</a:t>
          </a:r>
          <a:endParaRPr lang="en-US" sz="2600" kern="1200" dirty="0"/>
        </a:p>
      </dsp:txBody>
      <dsp:txXfrm>
        <a:off x="4237121" y="792659"/>
        <a:ext cx="2535383" cy="8954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D16A3-A251-4AB1-9DFD-639E12911449}">
      <dsp:nvSpPr>
        <dsp:cNvPr id="0" name=""/>
        <dsp:cNvSpPr/>
      </dsp:nvSpPr>
      <dsp:spPr>
        <a:xfrm>
          <a:off x="0" y="2863031"/>
          <a:ext cx="11410349" cy="93971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Generate final recommendations for sunrise of CHWs</a:t>
          </a:r>
          <a:endParaRPr lang="en-US" sz="1800" b="1" kern="1200" dirty="0"/>
        </a:p>
      </dsp:txBody>
      <dsp:txXfrm>
        <a:off x="0" y="2863031"/>
        <a:ext cx="11410349" cy="507443"/>
      </dsp:txXfrm>
    </dsp:sp>
    <dsp:sp modelId="{3AF9B769-4371-4C9B-BD4D-000450F7362B}">
      <dsp:nvSpPr>
        <dsp:cNvPr id="0" name=""/>
        <dsp:cNvSpPr/>
      </dsp:nvSpPr>
      <dsp:spPr>
        <a:xfrm>
          <a:off x="0" y="3351681"/>
          <a:ext cx="5705174" cy="432267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8000"/>
              </a:solidFill>
            </a:rPr>
            <a:t>National experts assisted with facilitating discussions to achieve consensus</a:t>
          </a:r>
          <a:endParaRPr lang="en-US" sz="1400" kern="1200" dirty="0">
            <a:solidFill>
              <a:srgbClr val="FF8000"/>
            </a:solidFill>
          </a:endParaRPr>
        </a:p>
      </dsp:txBody>
      <dsp:txXfrm>
        <a:off x="0" y="3351681"/>
        <a:ext cx="5705174" cy="432267"/>
      </dsp:txXfrm>
    </dsp:sp>
    <dsp:sp modelId="{D5A820C7-B830-41D7-89F8-FAAB0176A816}">
      <dsp:nvSpPr>
        <dsp:cNvPr id="0" name=""/>
        <dsp:cNvSpPr/>
      </dsp:nvSpPr>
      <dsp:spPr>
        <a:xfrm>
          <a:off x="5705174" y="3351681"/>
          <a:ext cx="5705174" cy="432267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5D5DD7"/>
              </a:solidFill>
            </a:rPr>
            <a:t>Finalized recommendations for CHW regulation in 7 content areas</a:t>
          </a:r>
          <a:endParaRPr lang="en-US" sz="1400" kern="1200" dirty="0">
            <a:solidFill>
              <a:srgbClr val="5D5DD7"/>
            </a:solidFill>
          </a:endParaRPr>
        </a:p>
      </dsp:txBody>
      <dsp:txXfrm>
        <a:off x="5705174" y="3351681"/>
        <a:ext cx="5705174" cy="432267"/>
      </dsp:txXfrm>
    </dsp:sp>
    <dsp:sp modelId="{3EF0BA1B-1A84-414F-82F4-FAE0F1A86CA9}">
      <dsp:nvSpPr>
        <dsp:cNvPr id="0" name=""/>
        <dsp:cNvSpPr/>
      </dsp:nvSpPr>
      <dsp:spPr>
        <a:xfrm rot="10800000">
          <a:off x="0" y="1431852"/>
          <a:ext cx="11410349" cy="1445275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Regulatory Landscape Analysis</a:t>
          </a:r>
          <a:endParaRPr lang="en-US" sz="1800" b="1" kern="1200" dirty="0"/>
        </a:p>
      </dsp:txBody>
      <dsp:txXfrm rot="-10800000">
        <a:off x="0" y="1431852"/>
        <a:ext cx="11410349" cy="507291"/>
      </dsp:txXfrm>
    </dsp:sp>
    <dsp:sp modelId="{02A771A4-271F-49B9-B2C4-43511A59081F}">
      <dsp:nvSpPr>
        <dsp:cNvPr id="0" name=""/>
        <dsp:cNvSpPr/>
      </dsp:nvSpPr>
      <dsp:spPr>
        <a:xfrm>
          <a:off x="0" y="1939143"/>
          <a:ext cx="5705174" cy="432137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1">
                  <a:lumMod val="75000"/>
                </a:schemeClr>
              </a:solidFill>
            </a:rPr>
            <a:t>Reviewed other states CHW regulatory schema</a:t>
          </a:r>
          <a:endParaRPr lang="en-US" sz="14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939143"/>
        <a:ext cx="5705174" cy="432137"/>
      </dsp:txXfrm>
    </dsp:sp>
    <dsp:sp modelId="{80F2AC8F-DBFA-4A2A-A92A-CD6B746EF596}">
      <dsp:nvSpPr>
        <dsp:cNvPr id="0" name=""/>
        <dsp:cNvSpPr/>
      </dsp:nvSpPr>
      <dsp:spPr>
        <a:xfrm>
          <a:off x="5705174" y="1939143"/>
          <a:ext cx="5705174" cy="432137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5D5DD7"/>
              </a:solidFill>
            </a:rPr>
            <a:t>Identified states with promising practices for Indiana</a:t>
          </a:r>
          <a:endParaRPr lang="en-US" sz="1400" kern="1200" dirty="0">
            <a:solidFill>
              <a:srgbClr val="5D5DD7"/>
            </a:solidFill>
          </a:endParaRPr>
        </a:p>
      </dsp:txBody>
      <dsp:txXfrm>
        <a:off x="5705174" y="1939143"/>
        <a:ext cx="5705174" cy="432137"/>
      </dsp:txXfrm>
    </dsp:sp>
    <dsp:sp modelId="{28798C13-F6A7-4774-9B2F-37319C8A2AA6}">
      <dsp:nvSpPr>
        <dsp:cNvPr id="0" name=""/>
        <dsp:cNvSpPr/>
      </dsp:nvSpPr>
      <dsp:spPr>
        <a:xfrm rot="10800000">
          <a:off x="0" y="672"/>
          <a:ext cx="11410349" cy="1445275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Understand current regulatory process for CHWs in Indiana</a:t>
          </a:r>
          <a:endParaRPr lang="en-US" sz="1800" b="1" kern="1200" dirty="0"/>
        </a:p>
      </dsp:txBody>
      <dsp:txXfrm rot="-10800000">
        <a:off x="0" y="672"/>
        <a:ext cx="11410349" cy="507291"/>
      </dsp:txXfrm>
    </dsp:sp>
    <dsp:sp modelId="{0D3C48B2-FAD4-47F6-A105-9C29E5273DF7}">
      <dsp:nvSpPr>
        <dsp:cNvPr id="0" name=""/>
        <dsp:cNvSpPr/>
      </dsp:nvSpPr>
      <dsp:spPr>
        <a:xfrm>
          <a:off x="0" y="507963"/>
          <a:ext cx="5705174" cy="432137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1">
                  <a:lumMod val="75000"/>
                </a:schemeClr>
              </a:solidFill>
            </a:rPr>
            <a:t>Reviewed state statute &amp; rules | Reviewed state workforce data | Engaged key stakeholders</a:t>
          </a:r>
          <a:endParaRPr lang="en-US" sz="14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507963"/>
        <a:ext cx="5705174" cy="432137"/>
      </dsp:txXfrm>
    </dsp:sp>
    <dsp:sp modelId="{4665D14B-DDC7-4A2D-A85A-0C26FC8E98EB}">
      <dsp:nvSpPr>
        <dsp:cNvPr id="0" name=""/>
        <dsp:cNvSpPr/>
      </dsp:nvSpPr>
      <dsp:spPr>
        <a:xfrm>
          <a:off x="5705174" y="507963"/>
          <a:ext cx="5705174" cy="432137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5D5DD7"/>
              </a:solidFill>
            </a:rPr>
            <a:t>No state intervention identified for regulating CHWs</a:t>
          </a:r>
          <a:endParaRPr lang="en-US" sz="1400" kern="1200" dirty="0">
            <a:solidFill>
              <a:srgbClr val="5D5DD7"/>
            </a:solidFill>
          </a:endParaRPr>
        </a:p>
      </dsp:txBody>
      <dsp:txXfrm>
        <a:off x="5705174" y="507963"/>
        <a:ext cx="5705174" cy="432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4288"/>
            <a:ext cx="760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77" tIns="46589" rIns="93177" bIns="46589" numCol="1" anchor="t" anchorCtr="0" compatLnSpc="1">
            <a:prstTxWarp prst="textNoShape">
              <a:avLst/>
            </a:prstTxWarp>
            <a:spAutoFit/>
          </a:bodyPr>
          <a:lstStyle>
            <a:lvl1pPr defTabSz="931863">
              <a:defRPr sz="1200" b="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0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943600" y="-14288"/>
            <a:ext cx="91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77" tIns="46589" rIns="93177" bIns="46589" numCol="1" anchor="t" anchorCtr="0" compatLnSpc="1">
            <a:prstTxWarp prst="textNoShape">
              <a:avLst/>
            </a:prstTxWarp>
            <a:spAutoFit/>
          </a:bodyPr>
          <a:lstStyle>
            <a:lvl1pPr algn="r" defTabSz="931863">
              <a:defRPr sz="1200" b="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0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21763"/>
            <a:ext cx="6778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77" tIns="46589" rIns="93177" bIns="46589" numCol="1" anchor="b" anchorCtr="0" compatLnSpc="1">
            <a:prstTxWarp prst="textNoShape">
              <a:avLst/>
            </a:prstTxWarp>
            <a:spAutoFit/>
          </a:bodyPr>
          <a:lstStyle>
            <a:lvl1pPr defTabSz="931863">
              <a:defRPr sz="1200" b="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0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84938" y="9021763"/>
            <a:ext cx="3730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77" tIns="46589" rIns="93177" bIns="46589" numCol="1" anchor="b" anchorCtr="0" compatLnSpc="1">
            <a:prstTxWarp prst="textNoShape">
              <a:avLst/>
            </a:prstTxWarp>
            <a:spAutoFit/>
          </a:bodyPr>
          <a:lstStyle>
            <a:lvl1pPr algn="r" defTabSz="931863">
              <a:defRPr sz="1200" b="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fld id="{09362502-8149-734D-B703-147083542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02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fld id="{05E91A80-D3CF-A046-81BE-0B0389BD1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447800" y="4740275"/>
            <a:ext cx="17097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66800">
              <a:defRPr sz="2000" b="1">
                <a:solidFill>
                  <a:schemeClr val="bg1"/>
                </a:solidFill>
                <a:latin typeface="Arial" charset="0"/>
              </a:defRPr>
            </a:lvl1pPr>
            <a:lvl2pPr marL="742950" indent="-285750" defTabSz="1066800">
              <a:defRPr sz="2000" b="1">
                <a:solidFill>
                  <a:schemeClr val="bg1"/>
                </a:solidFill>
                <a:latin typeface="Arial" charset="0"/>
              </a:defRPr>
            </a:lvl2pPr>
            <a:lvl3pPr marL="1143000" indent="-228600" defTabSz="1066800">
              <a:defRPr sz="2000" b="1">
                <a:solidFill>
                  <a:schemeClr val="bg1"/>
                </a:solidFill>
                <a:latin typeface="Arial" charset="0"/>
              </a:defRPr>
            </a:lvl3pPr>
            <a:lvl4pPr marL="1600200" indent="-228600" defTabSz="1066800">
              <a:defRPr sz="2000" b="1">
                <a:solidFill>
                  <a:schemeClr val="bg1"/>
                </a:solidFill>
                <a:latin typeface="Arial" charset="0"/>
              </a:defRPr>
            </a:lvl4pPr>
            <a:lvl5pPr marL="2057400" indent="-228600" defTabSz="1066800">
              <a:defRPr sz="2000" b="1">
                <a:solidFill>
                  <a:schemeClr val="bg1"/>
                </a:solidFill>
                <a:latin typeface="Arial" charset="0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b="0">
              <a:solidFill>
                <a:srgbClr val="474747"/>
              </a:solidFill>
            </a:endParaRPr>
          </a:p>
        </p:txBody>
      </p:sp>
      <p:sp>
        <p:nvSpPr>
          <p:cNvPr id="4060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3654" y="2082851"/>
            <a:ext cx="7836958" cy="1187450"/>
          </a:xfrm>
        </p:spPr>
        <p:txBody>
          <a:bodyPr anchor="t"/>
          <a:lstStyle>
            <a:lvl1pPr>
              <a:lnSpc>
                <a:spcPct val="80000"/>
              </a:lnSpc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60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3654" y="4681539"/>
            <a:ext cx="7836958" cy="1273175"/>
          </a:xfrm>
        </p:spPr>
        <p:txBody>
          <a:bodyPr/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ext Box 79"/>
          <p:cNvSpPr txBox="1">
            <a:spLocks noChangeArrowheads="1"/>
          </p:cNvSpPr>
          <p:nvPr userDrawn="1"/>
        </p:nvSpPr>
        <p:spPr bwMode="auto">
          <a:xfrm>
            <a:off x="328002" y="6521631"/>
            <a:ext cx="7518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800" b="0" dirty="0">
                <a:solidFill>
                  <a:schemeClr val="tx1"/>
                </a:solidFill>
              </a:rPr>
              <a:t>© 2017 AAMC. May not be reproduced without permission.</a:t>
            </a: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5" y="0"/>
            <a:ext cx="3190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9"/>
          <p:cNvSpPr txBox="1">
            <a:spLocks noChangeArrowheads="1"/>
          </p:cNvSpPr>
          <p:nvPr userDrawn="1"/>
        </p:nvSpPr>
        <p:spPr bwMode="auto">
          <a:xfrm>
            <a:off x="217933" y="6521631"/>
            <a:ext cx="7518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800" b="0" dirty="0">
                <a:solidFill>
                  <a:schemeClr val="bg1"/>
                </a:solidFill>
              </a:rPr>
              <a:t>© 2019 AAMC. May not be reproduced without permission.</a:t>
            </a:r>
          </a:p>
        </p:txBody>
      </p:sp>
    </p:spTree>
    <p:extLst>
      <p:ext uri="{BB962C8B-B14F-4D97-AF65-F5344CB8AC3E}">
        <p14:creationId xmlns:p14="http://schemas.microsoft.com/office/powerpoint/2010/main" val="3060413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0068" y="6436784"/>
            <a:ext cx="521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667EB5-06E1-DE44-AC30-E2C3129E1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68166"/>
            <a:ext cx="11430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63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8622" y="301936"/>
            <a:ext cx="8818140" cy="568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6200" y="6419850"/>
            <a:ext cx="521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DC2174A-351A-8246-9B91-DA39B6C4E9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F281AC-7004-F542-9E3B-C0437ED673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292" y="115503"/>
            <a:ext cx="2111975" cy="586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1707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6200" y="6419850"/>
            <a:ext cx="521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DC2174A-351A-8246-9B91-DA39B6C4E9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F281AC-7004-F542-9E3B-C0437ED673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292" y="115503"/>
            <a:ext cx="2111975" cy="586659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6E9DA51-16C6-EC4E-B09B-0F5D866BB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367" y="1127362"/>
            <a:ext cx="9295149" cy="5100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DC4CF1AA-2D8D-E14C-9799-C0712BF749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6889" y="301937"/>
            <a:ext cx="9278122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30813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367" y="1127362"/>
            <a:ext cx="11316454" cy="42146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889" y="301937"/>
            <a:ext cx="11295724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0068" y="6436784"/>
            <a:ext cx="521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5B7099-FCF4-604D-8FFE-B32AD9D476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7" y="5543582"/>
            <a:ext cx="10517556" cy="87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652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6200" y="6419850"/>
            <a:ext cx="521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DC2174A-351A-8246-9B91-DA39B6C4E9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4878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8350" y="301625"/>
            <a:ext cx="111823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4700" y="1073150"/>
            <a:ext cx="10650538" cy="476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1028" name="Text Box 54"/>
          <p:cNvSpPr txBox="1">
            <a:spLocks noChangeArrowheads="1"/>
          </p:cNvSpPr>
          <p:nvPr/>
        </p:nvSpPr>
        <p:spPr bwMode="auto">
          <a:xfrm>
            <a:off x="1447800" y="4740275"/>
            <a:ext cx="17097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66800">
              <a:defRPr sz="2000" b="1">
                <a:solidFill>
                  <a:schemeClr val="bg1"/>
                </a:solidFill>
                <a:latin typeface="Arial" charset="0"/>
              </a:defRPr>
            </a:lvl1pPr>
            <a:lvl2pPr marL="742950" indent="-285750" defTabSz="1066800">
              <a:defRPr sz="2000" b="1">
                <a:solidFill>
                  <a:schemeClr val="bg1"/>
                </a:solidFill>
                <a:latin typeface="Arial" charset="0"/>
              </a:defRPr>
            </a:lvl2pPr>
            <a:lvl3pPr marL="1143000" indent="-228600" defTabSz="1066800">
              <a:defRPr sz="2000" b="1">
                <a:solidFill>
                  <a:schemeClr val="bg1"/>
                </a:solidFill>
                <a:latin typeface="Arial" charset="0"/>
              </a:defRPr>
            </a:lvl3pPr>
            <a:lvl4pPr marL="1600200" indent="-228600" defTabSz="1066800">
              <a:defRPr sz="2000" b="1">
                <a:solidFill>
                  <a:schemeClr val="bg1"/>
                </a:solidFill>
                <a:latin typeface="Arial" charset="0"/>
              </a:defRPr>
            </a:lvl4pPr>
            <a:lvl5pPr marL="2057400" indent="-228600" defTabSz="1066800">
              <a:defRPr sz="2000" b="1">
                <a:solidFill>
                  <a:schemeClr val="bg1"/>
                </a:solidFill>
                <a:latin typeface="Arial" charset="0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b="0">
              <a:solidFill>
                <a:srgbClr val="47474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6200" y="6419850"/>
            <a:ext cx="521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DC2174A-351A-8246-9B91-DA39B6C4E9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ext Box 79"/>
          <p:cNvSpPr txBox="1">
            <a:spLocks noChangeArrowheads="1"/>
          </p:cNvSpPr>
          <p:nvPr/>
        </p:nvSpPr>
        <p:spPr bwMode="auto">
          <a:xfrm>
            <a:off x="328002" y="6521631"/>
            <a:ext cx="7518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800" b="0" dirty="0">
                <a:solidFill>
                  <a:schemeClr val="bg1"/>
                </a:solidFill>
              </a:rPr>
              <a:t>© 2019 AAMC. May not be reproduced without permission.</a:t>
            </a:r>
          </a:p>
        </p:txBody>
      </p:sp>
      <p:pic>
        <p:nvPicPr>
          <p:cNvPr id="10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9975" y="6173788"/>
            <a:ext cx="8572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66" r:id="rId5"/>
    <p:sldLayoutId id="2147483665" r:id="rId6"/>
  </p:sldLayoutIdLst>
  <p:transition/>
  <p:hf hdr="0" ftr="0" dt="0"/>
  <p:txStyles>
    <p:titleStyle>
      <a:lvl1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 b="1">
          <a:solidFill>
            <a:schemeClr val="bg1"/>
          </a:solidFill>
          <a:latin typeface="+mn-lt"/>
          <a:ea typeface="+mj-ea"/>
          <a:cs typeface="+mj-cs"/>
        </a:defRPr>
      </a:lvl1pPr>
      <a:lvl2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 b="1">
          <a:solidFill>
            <a:schemeClr val="accent1"/>
          </a:solidFill>
          <a:latin typeface="Arial" charset="0"/>
        </a:defRPr>
      </a:lvl2pPr>
      <a:lvl3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 b="1">
          <a:solidFill>
            <a:schemeClr val="accent1"/>
          </a:solidFill>
          <a:latin typeface="Arial" charset="0"/>
        </a:defRPr>
      </a:lvl3pPr>
      <a:lvl4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 b="1">
          <a:solidFill>
            <a:schemeClr val="accent1"/>
          </a:solidFill>
          <a:latin typeface="Arial" charset="0"/>
        </a:defRPr>
      </a:lvl4pPr>
      <a:lvl5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 b="1">
          <a:solidFill>
            <a:schemeClr val="accent1"/>
          </a:solidFill>
          <a:latin typeface="Arial" charset="0"/>
        </a:defRPr>
      </a:lvl5pPr>
      <a:lvl6pPr marL="4572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6pPr>
      <a:lvl7pPr marL="9144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7pPr>
      <a:lvl8pPr marL="13716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8pPr>
      <a:lvl9pPr marL="18288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algn="l" defTabSz="889000" rtl="0" eaLnBrk="1" fontAlgn="base" hangingPunct="1">
        <a:lnSpc>
          <a:spcPct val="88000"/>
        </a:lnSpc>
        <a:spcBef>
          <a:spcPct val="50000"/>
        </a:spcBef>
        <a:spcAft>
          <a:spcPct val="0"/>
        </a:spcAft>
        <a:buClr>
          <a:schemeClr val="tx1"/>
        </a:buClr>
        <a:buSzPct val="90000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398463" indent="-284163" algn="l" defTabSz="889000" rtl="0" eaLnBrk="1" fontAlgn="base" hangingPunct="1">
        <a:lnSpc>
          <a:spcPct val="88000"/>
        </a:lnSpc>
        <a:spcBef>
          <a:spcPct val="35000"/>
        </a:spcBef>
        <a:spcAft>
          <a:spcPct val="0"/>
        </a:spcAft>
        <a:buClr>
          <a:schemeClr val="bg1"/>
        </a:buClr>
        <a:buChar char="•"/>
        <a:defRPr sz="2800">
          <a:solidFill>
            <a:schemeClr val="bg1"/>
          </a:solidFill>
          <a:latin typeface="+mn-lt"/>
        </a:defRPr>
      </a:lvl2pPr>
      <a:lvl3pPr marL="804863" indent="-292100" algn="l" defTabSz="889000" rtl="0" eaLnBrk="1" fontAlgn="base" hangingPunct="1">
        <a:lnSpc>
          <a:spcPct val="88000"/>
        </a:lnSpc>
        <a:spcBef>
          <a:spcPct val="25000"/>
        </a:spcBef>
        <a:spcAft>
          <a:spcPct val="0"/>
        </a:spcAft>
        <a:buClr>
          <a:schemeClr val="bg1"/>
        </a:buClr>
        <a:buFont typeface="Wingdings" charset="2"/>
        <a:buChar char="§"/>
        <a:defRPr sz="2800">
          <a:solidFill>
            <a:schemeClr val="bg1"/>
          </a:solidFill>
          <a:latin typeface="+mn-lt"/>
        </a:defRPr>
      </a:lvl3pPr>
      <a:lvl4pPr marL="1201738" indent="-282575" algn="l" defTabSz="889000" rtl="0" eaLnBrk="1" fontAlgn="base" hangingPunct="1">
        <a:lnSpc>
          <a:spcPct val="88000"/>
        </a:lnSpc>
        <a:spcBef>
          <a:spcPct val="15000"/>
        </a:spcBef>
        <a:spcAft>
          <a:spcPct val="0"/>
        </a:spcAft>
        <a:buClr>
          <a:schemeClr val="bg1"/>
        </a:buClr>
        <a:buFont typeface="Arial" charset="0"/>
        <a:buChar char="–"/>
        <a:defRPr sz="2800">
          <a:solidFill>
            <a:schemeClr val="bg1"/>
          </a:solidFill>
          <a:latin typeface="+mn-lt"/>
        </a:defRPr>
      </a:lvl4pPr>
      <a:lvl5pPr marL="16002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bg1"/>
        </a:buClr>
        <a:buChar char="o"/>
        <a:defRPr sz="2800">
          <a:solidFill>
            <a:schemeClr val="bg1"/>
          </a:solidFill>
          <a:latin typeface="+mn-lt"/>
        </a:defRPr>
      </a:lvl5pPr>
      <a:lvl6pPr marL="20574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Char char="o"/>
        <a:defRPr sz="2800">
          <a:solidFill>
            <a:schemeClr val="tx1"/>
          </a:solidFill>
          <a:latin typeface="+mn-lt"/>
        </a:defRPr>
      </a:lvl6pPr>
      <a:lvl7pPr marL="25146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Char char="o"/>
        <a:defRPr sz="2800">
          <a:solidFill>
            <a:schemeClr val="tx1"/>
          </a:solidFill>
          <a:latin typeface="+mn-lt"/>
        </a:defRPr>
      </a:lvl7pPr>
      <a:lvl8pPr marL="29718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Char char="o"/>
        <a:defRPr sz="2800">
          <a:solidFill>
            <a:schemeClr val="tx1"/>
          </a:solidFill>
          <a:latin typeface="+mn-lt"/>
        </a:defRPr>
      </a:lvl8pPr>
      <a:lvl9pPr marL="34290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Char char="o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ls.gov/oes/2017/may/oes211094.htm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ctrTitle"/>
          </p:nvPr>
        </p:nvSpPr>
        <p:spPr>
          <a:xfrm>
            <a:off x="775136" y="846584"/>
            <a:ext cx="8252132" cy="2490281"/>
          </a:xfrm>
        </p:spPr>
        <p:txBody>
          <a:bodyPr/>
          <a:lstStyle/>
          <a:p>
            <a:r>
              <a:rPr lang="en-US" altLang="en-US" sz="4800" dirty="0" smtClean="0"/>
              <a:t>Creating Alignment in a Complex Policy Environment: </a:t>
            </a:r>
            <a:br>
              <a:rPr lang="en-US" altLang="en-US" sz="4800" dirty="0" smtClean="0"/>
            </a:br>
            <a:r>
              <a:rPr lang="en-US" altLang="en-US" sz="4800" b="0" i="1" dirty="0" smtClean="0"/>
              <a:t>The Case of Indiana’s Certified and </a:t>
            </a:r>
            <a:r>
              <a:rPr lang="en-US" altLang="en-US" sz="4800" b="0" i="1" dirty="0" err="1" smtClean="0"/>
              <a:t>Reimburseable</a:t>
            </a:r>
            <a:r>
              <a:rPr lang="en-US" altLang="en-US" sz="4800" b="0" i="1" dirty="0" smtClean="0"/>
              <a:t> Community Health Workers</a:t>
            </a:r>
            <a:endParaRPr lang="en-US" altLang="en-US" sz="4800" b="0" i="1" dirty="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2CD5C7EF-CE2C-2148-B308-D1847179AE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75136" y="4707973"/>
            <a:ext cx="8252132" cy="1423885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Courtney Randolph, MPH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Hannah Maxey, PhD, MPH</a:t>
            </a:r>
            <a:endParaRPr lang="en-US" dirty="0"/>
          </a:p>
          <a:p>
            <a:pPr>
              <a:spcBef>
                <a:spcPct val="0"/>
              </a:spcBef>
            </a:pPr>
            <a:r>
              <a:rPr lang="en-US" sz="2000" dirty="0" smtClean="0"/>
              <a:t>Indiana University Bowen Center for Health Workforce Research &amp; Policy</a:t>
            </a:r>
            <a:endParaRPr lang="en-US" sz="2000" dirty="0"/>
          </a:p>
          <a:p>
            <a:pPr>
              <a:spcBef>
                <a:spcPct val="0"/>
              </a:spcBef>
            </a:pPr>
            <a:r>
              <a:rPr lang="en-US" sz="2000" dirty="0" smtClean="0"/>
              <a:t>May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, 2019</a:t>
            </a:r>
            <a:endParaRPr lang="en-US" sz="20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7118" y="1312226"/>
            <a:ext cx="11316454" cy="1143591"/>
          </a:xfrm>
        </p:spPr>
        <p:txBody>
          <a:bodyPr/>
          <a:lstStyle/>
          <a:p>
            <a:pPr algn="ctr"/>
            <a:r>
              <a:rPr lang="en-US" sz="2000" dirty="0" smtClean="0"/>
              <a:t>“Sunrise </a:t>
            </a:r>
            <a:r>
              <a:rPr lang="en-US" sz="2000" dirty="0"/>
              <a:t>is a process under which an occupation or profession wishing to receive State certification or licensure must </a:t>
            </a:r>
            <a:r>
              <a:rPr lang="en-US" sz="2000" dirty="0" smtClean="0"/>
              <a:t>propose </a:t>
            </a:r>
            <a:r>
              <a:rPr lang="en-US" sz="2000" dirty="0"/>
              <a:t>the components of the legislation, along with cost and benefit </a:t>
            </a:r>
            <a:r>
              <a:rPr lang="en-US" sz="2000" dirty="0" smtClean="0"/>
              <a:t>estimates of </a:t>
            </a:r>
            <a:r>
              <a:rPr lang="en-US" sz="2000" dirty="0"/>
              <a:t>the proposed regulation. The </a:t>
            </a:r>
            <a:r>
              <a:rPr lang="en-US" sz="2000" dirty="0" smtClean="0"/>
              <a:t>profession </a:t>
            </a:r>
            <a:r>
              <a:rPr lang="en-US" sz="2000" dirty="0"/>
              <a:t>must then convince the legislators that consumers will be unduly harmed if the proposed legislation is </a:t>
            </a:r>
            <a:r>
              <a:rPr lang="en-US" sz="2000" dirty="0" smtClean="0"/>
              <a:t>not </a:t>
            </a:r>
            <a:r>
              <a:rPr lang="en-US" sz="2000" dirty="0"/>
              <a:t>adopted</a:t>
            </a:r>
            <a:r>
              <a:rPr lang="en-US" sz="2000" dirty="0" smtClean="0"/>
              <a:t>.”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“Sunrise”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63489" y="5199028"/>
            <a:ext cx="1012371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0" dirty="0">
                <a:latin typeface="Arial" panose="020B0604020202020204" pitchFamily="34" charset="0"/>
              </a:rPr>
              <a:t>Council on Licensure Enforcement and Regulation. </a:t>
            </a:r>
            <a:r>
              <a:rPr lang="en-US" sz="1050" b="0" dirty="0" smtClean="0">
                <a:latin typeface="Arial" panose="020B0604020202020204" pitchFamily="34" charset="0"/>
              </a:rPr>
              <a:t>Sunrise</a:t>
            </a:r>
            <a:r>
              <a:rPr lang="en-US" sz="1050" b="0" dirty="0">
                <a:latin typeface="Arial" panose="020B0604020202020204" pitchFamily="34" charset="0"/>
              </a:rPr>
              <a:t>, Sunset and State Agency </a:t>
            </a:r>
            <a:r>
              <a:rPr lang="en-US" sz="1050" b="0" dirty="0" smtClean="0">
                <a:latin typeface="Arial" panose="020B0604020202020204" pitchFamily="34" charset="0"/>
              </a:rPr>
              <a:t>Audits. Available at: http://www.clearhq.org/page-486181</a:t>
            </a:r>
            <a:r>
              <a:rPr lang="en-US" sz="1050" b="0" dirty="0">
                <a:latin typeface="Arial" panose="020B0604020202020204" pitchFamily="34" charset="0"/>
              </a:rPr>
              <a:t>. </a:t>
            </a:r>
            <a:endParaRPr lang="en-US" sz="1050" b="0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00182138"/>
              </p:ext>
            </p:extLst>
          </p:nvPr>
        </p:nvGraphicFramePr>
        <p:xfrm>
          <a:off x="2005796" y="3092235"/>
          <a:ext cx="8177907" cy="2480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rved Left Arrow 7"/>
          <p:cNvSpPr/>
          <p:nvPr/>
        </p:nvSpPr>
        <p:spPr bwMode="auto">
          <a:xfrm rot="16200000">
            <a:off x="5605030" y="1635415"/>
            <a:ext cx="773790" cy="3687430"/>
          </a:xfrm>
          <a:prstGeom prst="curvedLef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7" name="Picture 6" descr="File:Emoji u2600.svg - Wikimedia Commons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79" y="2437921"/>
            <a:ext cx="1238693" cy="123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71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for Sunrise Review of CHWs in Indiana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53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95738" y="1341121"/>
            <a:ext cx="11316454" cy="3530638"/>
          </a:xfrm>
        </p:spPr>
        <p:txBody>
          <a:bodyPr/>
          <a:lstStyle/>
          <a:p>
            <a:r>
              <a:rPr lang="en-US" sz="2400" b="1" dirty="0" smtClean="0"/>
              <a:t>No legislative provisions/process </a:t>
            </a:r>
            <a:r>
              <a:rPr lang="en-US" sz="2400" b="1" dirty="0"/>
              <a:t>for sunrise reviews </a:t>
            </a:r>
            <a:r>
              <a:rPr lang="en-US" sz="2400" b="1" dirty="0" smtClean="0"/>
              <a:t>exists.</a:t>
            </a:r>
          </a:p>
          <a:p>
            <a:r>
              <a:rPr lang="en-US" sz="2400" dirty="0" smtClean="0"/>
              <a:t>Sunrise for occupational regulation is treated </a:t>
            </a:r>
            <a:r>
              <a:rPr lang="en-US" sz="2400" dirty="0" smtClean="0"/>
              <a:t>just like any other legislative initiative. </a:t>
            </a: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Interested occupations/stakeholders approach legislators for consideration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If legislation is proposed, bill is assigned to committee at discretion of legislative leadership (usually either a health committee or employment/labor committee)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Outcomes</a:t>
            </a:r>
            <a:r>
              <a:rPr lang="en-US" sz="2400" dirty="0" smtClean="0"/>
              <a:t>: </a:t>
            </a:r>
            <a:endParaRPr lang="en-US" sz="24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26367" y="458692"/>
            <a:ext cx="11295724" cy="716966"/>
          </a:xfrm>
        </p:spPr>
        <p:txBody>
          <a:bodyPr/>
          <a:lstStyle/>
          <a:p>
            <a:r>
              <a:rPr lang="en-US" dirty="0" smtClean="0"/>
              <a:t>Methods: </a:t>
            </a:r>
            <a:r>
              <a:rPr lang="en-US" dirty="0" smtClean="0"/>
              <a:t>Indiana’s </a:t>
            </a:r>
            <a:r>
              <a:rPr lang="en-US" dirty="0"/>
              <a:t>Current Sunrise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DC2174A-351A-8246-9B91-DA39B6C4E9F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631745" y="4386256"/>
            <a:ext cx="11316454" cy="9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2" anchor="t" anchorCtr="0" compatLnSpc="1">
            <a:prstTxWarp prst="textNoShape">
              <a:avLst/>
            </a:prstTxWarp>
          </a:bodyPr>
          <a:lstStyle>
            <a:lvl1pPr algn="l" defTabSz="889000" rtl="0" eaLnBrk="1" fontAlgn="base" hangingPunct="1">
              <a:lnSpc>
                <a:spcPct val="88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90000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98463" indent="-284163" algn="l" defTabSz="889000" rtl="0" eaLnBrk="1" fontAlgn="base" hangingPunct="1">
              <a:lnSpc>
                <a:spcPct val="88000"/>
              </a:lnSpc>
              <a:spcBef>
                <a:spcPct val="35000"/>
              </a:spcBef>
              <a:spcAft>
                <a:spcPct val="0"/>
              </a:spcAft>
              <a:buClr>
                <a:schemeClr val="bg1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804863" indent="-292100" algn="l" defTabSz="889000" rtl="0" eaLnBrk="1" fontAlgn="base" hangingPunct="1">
              <a:lnSpc>
                <a:spcPct val="88000"/>
              </a:lnSpc>
              <a:spcBef>
                <a:spcPct val="25000"/>
              </a:spcBef>
              <a:spcAft>
                <a:spcPct val="0"/>
              </a:spcAft>
              <a:buClr>
                <a:schemeClr val="bg1"/>
              </a:buClr>
              <a:buFont typeface="Wingdings" charset="2"/>
              <a:buChar char="§"/>
              <a:defRPr sz="2800">
                <a:solidFill>
                  <a:schemeClr val="bg1"/>
                </a:solidFill>
                <a:latin typeface="+mn-lt"/>
              </a:defRPr>
            </a:lvl3pPr>
            <a:lvl4pPr marL="1201738" indent="-282575" algn="l" defTabSz="889000" rtl="0" eaLnBrk="1" fontAlgn="base" hangingPunct="1">
              <a:lnSpc>
                <a:spcPct val="88000"/>
              </a:lnSpc>
              <a:spcBef>
                <a:spcPct val="15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800">
                <a:solidFill>
                  <a:schemeClr val="bg1"/>
                </a:solidFill>
                <a:latin typeface="+mn-lt"/>
              </a:defRPr>
            </a:lvl4pPr>
            <a:lvl5pPr marL="16002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bg1"/>
              </a:buClr>
              <a:buChar char="o"/>
              <a:defRPr sz="2800">
                <a:solidFill>
                  <a:schemeClr val="bg1"/>
                </a:solidFill>
                <a:latin typeface="+mn-lt"/>
              </a:defRPr>
            </a:lvl5pPr>
            <a:lvl6pPr marL="20574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6pPr>
            <a:lvl7pPr marL="25146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7pPr>
            <a:lvl8pPr marL="29718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8pPr>
            <a:lvl9pPr marL="34290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855663" lvl="1" indent="-457200">
              <a:buFont typeface="+mj-lt"/>
              <a:buAutoNum type="alphaLcParenR"/>
            </a:pPr>
            <a:r>
              <a:rPr lang="en-US" sz="2400" b="0" kern="0" dirty="0" smtClean="0"/>
              <a:t>No bill is proposed</a:t>
            </a:r>
          </a:p>
          <a:p>
            <a:pPr marL="855663" lvl="1" indent="-457200">
              <a:buFont typeface="+mj-lt"/>
              <a:buAutoNum type="alphaLcParenR"/>
            </a:pPr>
            <a:r>
              <a:rPr lang="en-US" sz="2400" b="0" kern="0" dirty="0" smtClean="0"/>
              <a:t>Bill defeated</a:t>
            </a:r>
          </a:p>
          <a:p>
            <a:pPr marL="855663" lvl="1" indent="-457200">
              <a:buFont typeface="+mj-lt"/>
              <a:buAutoNum type="alphaLcParenR"/>
            </a:pPr>
            <a:r>
              <a:rPr lang="en-US" sz="2400" b="0" kern="0" dirty="0"/>
              <a:t>Summer study committee</a:t>
            </a:r>
          </a:p>
          <a:p>
            <a:pPr marL="855663" lvl="1" indent="-457200">
              <a:buFont typeface="+mj-lt"/>
              <a:buAutoNum type="alphaLcParenR"/>
            </a:pPr>
            <a:r>
              <a:rPr lang="en-US" sz="2400" b="0" kern="0" dirty="0" smtClean="0"/>
              <a:t>Signed into law</a:t>
            </a:r>
          </a:p>
        </p:txBody>
      </p:sp>
    </p:spTree>
    <p:extLst>
      <p:ext uri="{BB962C8B-B14F-4D97-AF65-F5344CB8AC3E}">
        <p14:creationId xmlns:p14="http://schemas.microsoft.com/office/powerpoint/2010/main" val="2505557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the </a:t>
            </a:r>
            <a:r>
              <a:rPr lang="en-US" b="1" dirty="0" smtClean="0"/>
              <a:t>right people </a:t>
            </a:r>
            <a:r>
              <a:rPr lang="en-US" dirty="0" smtClean="0"/>
              <a:t>at the table</a:t>
            </a:r>
            <a:endParaRPr lang="en-US" dirty="0" smtClean="0"/>
          </a:p>
          <a:p>
            <a:r>
              <a:rPr lang="en-US" dirty="0" smtClean="0"/>
              <a:t>Conduct </a:t>
            </a:r>
            <a:r>
              <a:rPr lang="en-US" b="1" dirty="0"/>
              <a:t>l</a:t>
            </a:r>
            <a:r>
              <a:rPr lang="en-US" b="1" dirty="0" smtClean="0"/>
              <a:t>andscape analysis </a:t>
            </a:r>
            <a:r>
              <a:rPr lang="en-US" dirty="0" smtClean="0"/>
              <a:t>of CHW regulation</a:t>
            </a:r>
          </a:p>
          <a:p>
            <a:r>
              <a:rPr lang="en-US" b="1" dirty="0" smtClean="0"/>
              <a:t>Identify </a:t>
            </a:r>
            <a:r>
              <a:rPr lang="en-US" b="1" dirty="0" smtClean="0"/>
              <a:t>“leading” </a:t>
            </a:r>
            <a:r>
              <a:rPr lang="en-US" b="1" dirty="0" smtClean="0"/>
              <a:t>states</a:t>
            </a:r>
            <a:r>
              <a:rPr lang="en-US" dirty="0" smtClean="0"/>
              <a:t>; key </a:t>
            </a:r>
            <a:r>
              <a:rPr lang="en-US" dirty="0" smtClean="0"/>
              <a:t>considerations:</a:t>
            </a:r>
          </a:p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Regulatory structure (umbrella agency vs. de-centralized regulation)</a:t>
            </a:r>
          </a:p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Reimbursement </a:t>
            </a:r>
          </a:p>
          <a:p>
            <a:r>
              <a:rPr lang="en-US" b="1" dirty="0" smtClean="0"/>
              <a:t>Work in unison </a:t>
            </a:r>
            <a:r>
              <a:rPr lang="en-US" dirty="0" smtClean="0"/>
              <a:t>with related efforts (reimbursement)</a:t>
            </a:r>
          </a:p>
          <a:p>
            <a:r>
              <a:rPr lang="en-US" b="1" dirty="0" smtClean="0"/>
              <a:t>Develop recommendations </a:t>
            </a:r>
            <a:r>
              <a:rPr lang="en-US" dirty="0" smtClean="0"/>
              <a:t>(legislation, rules, and/or programmatic)</a:t>
            </a:r>
            <a:endParaRPr lang="en-US" dirty="0" smtClean="0"/>
          </a:p>
          <a:p>
            <a:pPr marL="855663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855663" lvl="1" indent="-4572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746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76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C2174A-351A-8246-9B91-DA39B6C4E9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242389" y="195263"/>
            <a:ext cx="11295063" cy="620713"/>
          </a:xfrm>
        </p:spPr>
        <p:txBody>
          <a:bodyPr/>
          <a:lstStyle/>
          <a:p>
            <a:r>
              <a:rPr lang="en-US" dirty="0" smtClean="0"/>
              <a:t>Key Findings: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337038" y="953135"/>
            <a:ext cx="11315700" cy="4297363"/>
          </a:xfrm>
        </p:spPr>
        <p:txBody>
          <a:bodyPr/>
          <a:lstStyle/>
          <a:p>
            <a:r>
              <a:rPr lang="en-US" dirty="0" smtClean="0"/>
              <a:t>9 CHW Workgroup meetings were held between October 2017 and August 2018</a:t>
            </a:r>
          </a:p>
          <a:p>
            <a:r>
              <a:rPr lang="en-US" dirty="0" smtClean="0"/>
              <a:t>Workgroup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Actions</a:t>
            </a:r>
            <a:r>
              <a:rPr lang="en-US" dirty="0" smtClean="0"/>
              <a:t>		   	and 			</a:t>
            </a:r>
            <a:r>
              <a:rPr lang="en-US" b="1" dirty="0" smtClean="0">
                <a:solidFill>
                  <a:srgbClr val="5D5DD7"/>
                </a:solidFill>
              </a:rPr>
              <a:t>Findings</a:t>
            </a:r>
          </a:p>
          <a:p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846554142"/>
              </p:ext>
            </p:extLst>
          </p:nvPr>
        </p:nvGraphicFramePr>
        <p:xfrm>
          <a:off x="337038" y="2377440"/>
          <a:ext cx="11410349" cy="3803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2498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26366" y="1127362"/>
            <a:ext cx="11260993" cy="4214659"/>
          </a:xfrm>
        </p:spPr>
        <p:txBody>
          <a:bodyPr/>
          <a:lstStyle/>
          <a:p>
            <a:r>
              <a:rPr lang="en-US" b="1" dirty="0" smtClean="0"/>
              <a:t>Components of recommendation: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C2174A-351A-8246-9B91-DA39B6C4E9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 bwMode="auto">
          <a:xfrm>
            <a:off x="446889" y="2017412"/>
            <a:ext cx="11316454" cy="30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2" anchor="t" anchorCtr="0" compatLnSpc="1">
            <a:prstTxWarp prst="textNoShape">
              <a:avLst/>
            </a:prstTxWarp>
          </a:bodyPr>
          <a:lstStyle>
            <a:lvl1pPr algn="l" defTabSz="889000" rtl="0" eaLnBrk="1" fontAlgn="base" hangingPunct="1">
              <a:lnSpc>
                <a:spcPct val="88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90000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98463" indent="-284163" algn="l" defTabSz="889000" rtl="0" eaLnBrk="1" fontAlgn="base" hangingPunct="1">
              <a:lnSpc>
                <a:spcPct val="88000"/>
              </a:lnSpc>
              <a:spcBef>
                <a:spcPct val="35000"/>
              </a:spcBef>
              <a:spcAft>
                <a:spcPct val="0"/>
              </a:spcAft>
              <a:buClr>
                <a:schemeClr val="bg1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804863" indent="-292100" algn="l" defTabSz="889000" rtl="0" eaLnBrk="1" fontAlgn="base" hangingPunct="1">
              <a:lnSpc>
                <a:spcPct val="88000"/>
              </a:lnSpc>
              <a:spcBef>
                <a:spcPct val="25000"/>
              </a:spcBef>
              <a:spcAft>
                <a:spcPct val="0"/>
              </a:spcAft>
              <a:buClr>
                <a:schemeClr val="bg1"/>
              </a:buClr>
              <a:buFont typeface="Wingdings" charset="2"/>
              <a:buChar char="§"/>
              <a:defRPr sz="2800">
                <a:solidFill>
                  <a:schemeClr val="bg1"/>
                </a:solidFill>
                <a:latin typeface="+mn-lt"/>
              </a:defRPr>
            </a:lvl3pPr>
            <a:lvl4pPr marL="1201738" indent="-282575" algn="l" defTabSz="889000" rtl="0" eaLnBrk="1" fontAlgn="base" hangingPunct="1">
              <a:lnSpc>
                <a:spcPct val="88000"/>
              </a:lnSpc>
              <a:spcBef>
                <a:spcPct val="15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800">
                <a:solidFill>
                  <a:schemeClr val="bg1"/>
                </a:solidFill>
                <a:latin typeface="+mn-lt"/>
              </a:defRPr>
            </a:lvl4pPr>
            <a:lvl5pPr marL="16002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bg1"/>
              </a:buClr>
              <a:buChar char="o"/>
              <a:defRPr sz="2800">
                <a:solidFill>
                  <a:schemeClr val="bg1"/>
                </a:solidFill>
                <a:latin typeface="+mn-lt"/>
              </a:defRPr>
            </a:lvl5pPr>
            <a:lvl6pPr marL="20574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6pPr>
            <a:lvl7pPr marL="25146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7pPr>
            <a:lvl8pPr marL="29718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8pPr>
            <a:lvl9pPr marL="34290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Tx/>
              <a:buChar char="-"/>
            </a:pPr>
            <a:r>
              <a:rPr lang="en-US" b="0" kern="0" dirty="0" smtClean="0"/>
              <a:t>Definition</a:t>
            </a:r>
          </a:p>
          <a:p>
            <a:pPr marL="457200" indent="-457200">
              <a:buFontTx/>
              <a:buChar char="-"/>
            </a:pPr>
            <a:r>
              <a:rPr lang="en-US" b="0" kern="0" dirty="0" smtClean="0"/>
              <a:t>Competencies &amp; Skills</a:t>
            </a:r>
          </a:p>
          <a:p>
            <a:pPr marL="457200" indent="-457200">
              <a:buFontTx/>
              <a:buChar char="-"/>
            </a:pPr>
            <a:r>
              <a:rPr lang="en-US" b="0" kern="0" dirty="0" smtClean="0"/>
              <a:t>Occupational Regulation: State Certification</a:t>
            </a:r>
          </a:p>
          <a:p>
            <a:pPr marL="457200" indent="-457200">
              <a:buFontTx/>
              <a:buChar char="-"/>
            </a:pPr>
            <a:r>
              <a:rPr lang="en-US" b="0" kern="0" dirty="0" smtClean="0"/>
              <a:t>Education &amp; Training</a:t>
            </a:r>
          </a:p>
          <a:p>
            <a:pPr marL="457200" indent="-457200">
              <a:buFontTx/>
              <a:buChar char="-"/>
            </a:pPr>
            <a:r>
              <a:rPr lang="en-US" b="0" kern="0" dirty="0" smtClean="0"/>
              <a:t>Grandfathering</a:t>
            </a:r>
          </a:p>
          <a:p>
            <a:pPr marL="457200" indent="-457200">
              <a:buFontTx/>
              <a:buChar char="-"/>
            </a:pPr>
            <a:r>
              <a:rPr lang="en-US" b="0" kern="0" dirty="0" smtClean="0"/>
              <a:t>Registry</a:t>
            </a:r>
          </a:p>
          <a:p>
            <a:pPr marL="457200" indent="-457200">
              <a:buFontTx/>
              <a:buChar char="-"/>
            </a:pPr>
            <a:r>
              <a:rPr lang="en-US" b="0" kern="0" dirty="0" smtClean="0"/>
              <a:t>Regulatory Oversight</a:t>
            </a:r>
          </a:p>
        </p:txBody>
      </p:sp>
    </p:spTree>
    <p:extLst>
      <p:ext uri="{BB962C8B-B14F-4D97-AF65-F5344CB8AC3E}">
        <p14:creationId xmlns:p14="http://schemas.microsoft.com/office/powerpoint/2010/main" val="2415637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367" y="1127362"/>
            <a:ext cx="11316454" cy="557747"/>
          </a:xfrm>
        </p:spPr>
        <p:txBody>
          <a:bodyPr/>
          <a:lstStyle/>
          <a:p>
            <a:r>
              <a:rPr lang="en-US" dirty="0" smtClean="0"/>
              <a:t>Indiana has both a short-term and a long-term vision for CHWs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Outcomes: The Current State of CHWs in Indiana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89" y="1685109"/>
            <a:ext cx="11309060" cy="35908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75016" y="2242856"/>
            <a:ext cx="3126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/>
              <a:t>Medicaid reimbursement went into effect July </a:t>
            </a:r>
            <a:r>
              <a:rPr lang="en-US" sz="1600" b="0" dirty="0" smtClean="0"/>
              <a:t>2018</a:t>
            </a:r>
            <a:endParaRPr lang="en-US" sz="16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7998822" y="2154580"/>
            <a:ext cx="3126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Ongoing, </a:t>
            </a:r>
            <a:r>
              <a:rPr lang="en-US" sz="1600" b="0" dirty="0"/>
              <a:t>sustainable reimbursement for CCHWs (possibly expanded)</a:t>
            </a:r>
            <a:endParaRPr lang="en-US" sz="1600" b="0" dirty="0"/>
          </a:p>
        </p:txBody>
      </p:sp>
      <p:sp>
        <p:nvSpPr>
          <p:cNvPr id="9" name="Rectangle 8"/>
          <p:cNvSpPr/>
          <p:nvPr/>
        </p:nvSpPr>
        <p:spPr>
          <a:xfrm>
            <a:off x="3675016" y="3115651"/>
            <a:ext cx="3143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0" dirty="0" smtClean="0"/>
              <a:t>Medicaid recognizes certification from specific training vendors</a:t>
            </a:r>
            <a:endParaRPr lang="en-US" sz="1600" b="0" dirty="0"/>
          </a:p>
        </p:txBody>
      </p:sp>
      <p:sp>
        <p:nvSpPr>
          <p:cNvPr id="10" name="Rectangle 9"/>
          <p:cNvSpPr/>
          <p:nvPr/>
        </p:nvSpPr>
        <p:spPr>
          <a:xfrm>
            <a:off x="7998822" y="3115652"/>
            <a:ext cx="32787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0" dirty="0" smtClean="0"/>
              <a:t>State-administered certification and registry</a:t>
            </a:r>
            <a:endParaRPr lang="en-US" sz="1600" b="0" dirty="0"/>
          </a:p>
        </p:txBody>
      </p:sp>
      <p:sp>
        <p:nvSpPr>
          <p:cNvPr id="11" name="Rectangle 10"/>
          <p:cNvSpPr/>
          <p:nvPr/>
        </p:nvSpPr>
        <p:spPr>
          <a:xfrm>
            <a:off x="3657597" y="3988450"/>
            <a:ext cx="32159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0" dirty="0"/>
              <a:t>CCHW is a marketable credential</a:t>
            </a:r>
            <a:endParaRPr lang="en-US" sz="1600" b="0" dirty="0"/>
          </a:p>
        </p:txBody>
      </p:sp>
      <p:sp>
        <p:nvSpPr>
          <p:cNvPr id="12" name="Rectangle 11"/>
          <p:cNvSpPr/>
          <p:nvPr/>
        </p:nvSpPr>
        <p:spPr>
          <a:xfrm>
            <a:off x="7948427" y="3988450"/>
            <a:ext cx="32271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0" dirty="0"/>
              <a:t>Stackable credentials for CCHWs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29746" y="4615026"/>
            <a:ext cx="3143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0" dirty="0" smtClean="0"/>
              <a:t>Medicaid adopted workgroup’s competencies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998822" y="4550254"/>
            <a:ext cx="34790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0" dirty="0" smtClean="0"/>
              <a:t>Process for state-review of curriculum for alignment (de-centralized training for a flexible workforce)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0893225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367" y="1323703"/>
            <a:ext cx="11316454" cy="4018318"/>
          </a:xfrm>
        </p:spPr>
        <p:txBody>
          <a:bodyPr/>
          <a:lstStyle/>
          <a:p>
            <a:pPr marL="855663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u="sng" dirty="0" smtClean="0"/>
              <a:t>Public </a:t>
            </a:r>
            <a:r>
              <a:rPr lang="en-US" u="sng" dirty="0" smtClean="0"/>
              <a:t>Forum</a:t>
            </a:r>
            <a:r>
              <a:rPr lang="en-US" dirty="0" smtClean="0"/>
              <a:t>: </a:t>
            </a:r>
            <a:r>
              <a:rPr lang="en-US" dirty="0" smtClean="0"/>
              <a:t>Get </a:t>
            </a:r>
            <a:r>
              <a:rPr lang="en-US" dirty="0"/>
              <a:t>the right people to the table </a:t>
            </a:r>
            <a:r>
              <a:rPr lang="en-US" dirty="0" smtClean="0"/>
              <a:t>and allow </a:t>
            </a:r>
            <a:r>
              <a:rPr lang="en-US" dirty="0"/>
              <a:t>all “voices” to be heard</a:t>
            </a:r>
          </a:p>
          <a:p>
            <a:pPr marL="855663" lvl="1" indent="-457200">
              <a:buFont typeface="Wingdings" panose="05000000000000000000" pitchFamily="2" charset="2"/>
              <a:buChar char="Ø"/>
            </a:pPr>
            <a:r>
              <a:rPr lang="en-US" u="sng" dirty="0" smtClean="0"/>
              <a:t>Have a Mechanism for Action</a:t>
            </a:r>
            <a:r>
              <a:rPr lang="en-US" dirty="0" smtClean="0"/>
              <a:t>: A </a:t>
            </a:r>
            <a:r>
              <a:rPr lang="en-US" dirty="0" smtClean="0"/>
              <a:t>feedback mechanism for policy must exist:</a:t>
            </a:r>
          </a:p>
          <a:p>
            <a:pPr marL="1319213" lvl="2" indent="-514350">
              <a:buFont typeface="Arial" panose="020B0604020202020204" pitchFamily="34" charset="0"/>
              <a:buChar char="•"/>
            </a:pPr>
            <a:r>
              <a:rPr lang="en-US" dirty="0" smtClean="0"/>
              <a:t>Could be </a:t>
            </a:r>
            <a:r>
              <a:rPr lang="en-US" dirty="0" smtClean="0"/>
              <a:t>legislative, administrative, or programmatic</a:t>
            </a:r>
          </a:p>
          <a:p>
            <a:pPr lvl="2" indent="0">
              <a:buNone/>
            </a:pPr>
            <a:endParaRPr lang="en-US" dirty="0" smtClean="0"/>
          </a:p>
          <a:p>
            <a:pPr marL="855663" lvl="1" indent="-457200">
              <a:buFont typeface="Wingdings" panose="05000000000000000000" pitchFamily="2" charset="2"/>
              <a:buChar char="Ø"/>
            </a:pPr>
            <a:r>
              <a:rPr lang="en-US" u="sng" dirty="0" smtClean="0"/>
              <a:t>Leverage the Momentum</a:t>
            </a:r>
            <a:endParaRPr lang="en-US" u="sn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7097" y="289900"/>
            <a:ext cx="11295724" cy="703903"/>
          </a:xfrm>
        </p:spPr>
        <p:txBody>
          <a:bodyPr/>
          <a:lstStyle/>
          <a:p>
            <a:r>
              <a:rPr lang="en-US" dirty="0" smtClean="0"/>
              <a:t>Lessons </a:t>
            </a:r>
            <a:r>
              <a:rPr lang="en-US" dirty="0" smtClean="0"/>
              <a:t>Learned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52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additional information or follow-up, contact Bowen Center </a:t>
            </a:r>
          </a:p>
          <a:p>
            <a:r>
              <a:rPr lang="en-US" u="sng" dirty="0" smtClean="0"/>
              <a:t>bowenctr@iu.edu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35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6125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Provide a background on Community Health Workers (CHWs) </a:t>
            </a:r>
            <a:endParaRPr lang="en-US" dirty="0" smtClean="0"/>
          </a:p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Describe </a:t>
            </a:r>
            <a:r>
              <a:rPr lang="en-US" dirty="0" smtClean="0"/>
              <a:t>methods for </a:t>
            </a:r>
            <a:r>
              <a:rPr lang="en-US" dirty="0" smtClean="0"/>
              <a:t>occupational regulation/“sunrise” policy</a:t>
            </a:r>
            <a:endParaRPr lang="en-US" dirty="0" smtClean="0"/>
          </a:p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Discuss findings from policy coordinating process</a:t>
            </a:r>
          </a:p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Identify lessons learned for creating alignment in the many moving policy parts</a:t>
            </a:r>
          </a:p>
          <a:p>
            <a:pPr marL="855663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240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4200" y="1730513"/>
            <a:ext cx="5198294" cy="4214659"/>
          </a:xfrm>
        </p:spPr>
        <p:txBody>
          <a:bodyPr/>
          <a:lstStyle/>
          <a:p>
            <a:pPr algn="ctr"/>
            <a:r>
              <a:rPr lang="en-US" sz="2000" i="1" dirty="0" err="1" smtClean="0"/>
              <a:t>Promotoras</a:t>
            </a:r>
            <a:r>
              <a:rPr lang="en-US" sz="2000" i="1" dirty="0" smtClean="0"/>
              <a:t> arose in Mexico in 1960s &amp; spread to Latin America</a:t>
            </a:r>
          </a:p>
          <a:p>
            <a:pPr lvl="1" indent="0" algn="ctr"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32996" y="5062789"/>
            <a:ext cx="44402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0" dirty="0" smtClean="0"/>
              <a:t>American Public Health Association. History of the CHW Section. Available from: https://www.apha.org/apha-communities/member-sections/community-health-workers/who-we-are</a:t>
            </a:r>
            <a:endParaRPr lang="en-US" sz="9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113" y="2344395"/>
            <a:ext cx="2810079" cy="2915194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294267" y="1134392"/>
            <a:ext cx="11316454" cy="613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89000" rtl="0" eaLnBrk="1" fontAlgn="base" hangingPunct="1">
              <a:lnSpc>
                <a:spcPct val="88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90000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98463" indent="-284163" algn="l" defTabSz="889000" rtl="0" eaLnBrk="1" fontAlgn="base" hangingPunct="1">
              <a:lnSpc>
                <a:spcPct val="88000"/>
              </a:lnSpc>
              <a:spcBef>
                <a:spcPct val="35000"/>
              </a:spcBef>
              <a:spcAft>
                <a:spcPct val="0"/>
              </a:spcAft>
              <a:buClr>
                <a:schemeClr val="bg1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804863" indent="-292100" algn="l" defTabSz="889000" rtl="0" eaLnBrk="1" fontAlgn="base" hangingPunct="1">
              <a:lnSpc>
                <a:spcPct val="88000"/>
              </a:lnSpc>
              <a:spcBef>
                <a:spcPct val="25000"/>
              </a:spcBef>
              <a:spcAft>
                <a:spcPct val="0"/>
              </a:spcAft>
              <a:buClr>
                <a:schemeClr val="bg1"/>
              </a:buClr>
              <a:buFont typeface="Wingdings" charset="2"/>
              <a:buChar char="§"/>
              <a:defRPr sz="2800">
                <a:solidFill>
                  <a:schemeClr val="bg1"/>
                </a:solidFill>
                <a:latin typeface="+mn-lt"/>
              </a:defRPr>
            </a:lvl3pPr>
            <a:lvl4pPr marL="1201738" indent="-282575" algn="l" defTabSz="889000" rtl="0" eaLnBrk="1" fontAlgn="base" hangingPunct="1">
              <a:lnSpc>
                <a:spcPct val="88000"/>
              </a:lnSpc>
              <a:spcBef>
                <a:spcPct val="15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800">
                <a:solidFill>
                  <a:schemeClr val="bg1"/>
                </a:solidFill>
                <a:latin typeface="+mn-lt"/>
              </a:defRPr>
            </a:lvl4pPr>
            <a:lvl5pPr marL="16002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bg1"/>
              </a:buClr>
              <a:buChar char="o"/>
              <a:defRPr sz="2800">
                <a:solidFill>
                  <a:schemeClr val="bg1"/>
                </a:solidFill>
                <a:latin typeface="+mn-lt"/>
              </a:defRPr>
            </a:lvl5pPr>
            <a:lvl6pPr marL="20574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6pPr>
            <a:lvl7pPr marL="25146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7pPr>
            <a:lvl8pPr marL="29718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8pPr>
            <a:lvl9pPr marL="34290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kern="0" dirty="0" smtClean="0"/>
              <a:t>CHWs have a </a:t>
            </a:r>
            <a:r>
              <a:rPr lang="en-US" b="0" kern="0" dirty="0" smtClean="0"/>
              <a:t>long </a:t>
            </a:r>
            <a:r>
              <a:rPr lang="en-US" b="0" kern="0" dirty="0" smtClean="0"/>
              <a:t>history of serving their communities</a:t>
            </a:r>
          </a:p>
          <a:p>
            <a:pPr marL="855663" lvl="1" indent="-457200">
              <a:buFont typeface="Arial" panose="020B0604020202020204" pitchFamily="34" charset="0"/>
              <a:buChar char="•"/>
            </a:pPr>
            <a:endParaRPr lang="en-US" b="0" kern="0" dirty="0" smtClean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6832996" y="1730513"/>
            <a:ext cx="4440250" cy="213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89000" rtl="0" eaLnBrk="1" fontAlgn="base" hangingPunct="1">
              <a:lnSpc>
                <a:spcPct val="88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90000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98463" indent="-284163" algn="l" defTabSz="889000" rtl="0" eaLnBrk="1" fontAlgn="base" hangingPunct="1">
              <a:lnSpc>
                <a:spcPct val="88000"/>
              </a:lnSpc>
              <a:spcBef>
                <a:spcPct val="35000"/>
              </a:spcBef>
              <a:spcAft>
                <a:spcPct val="0"/>
              </a:spcAft>
              <a:buClr>
                <a:schemeClr val="bg1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804863" indent="-292100" algn="l" defTabSz="889000" rtl="0" eaLnBrk="1" fontAlgn="base" hangingPunct="1">
              <a:lnSpc>
                <a:spcPct val="88000"/>
              </a:lnSpc>
              <a:spcBef>
                <a:spcPct val="25000"/>
              </a:spcBef>
              <a:spcAft>
                <a:spcPct val="0"/>
              </a:spcAft>
              <a:buClr>
                <a:schemeClr val="bg1"/>
              </a:buClr>
              <a:buFont typeface="Wingdings" charset="2"/>
              <a:buChar char="§"/>
              <a:defRPr sz="2800">
                <a:solidFill>
                  <a:schemeClr val="bg1"/>
                </a:solidFill>
                <a:latin typeface="+mn-lt"/>
              </a:defRPr>
            </a:lvl3pPr>
            <a:lvl4pPr marL="1201738" indent="-282575" algn="l" defTabSz="889000" rtl="0" eaLnBrk="1" fontAlgn="base" hangingPunct="1">
              <a:lnSpc>
                <a:spcPct val="88000"/>
              </a:lnSpc>
              <a:spcBef>
                <a:spcPct val="15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800">
                <a:solidFill>
                  <a:schemeClr val="bg1"/>
                </a:solidFill>
                <a:latin typeface="+mn-lt"/>
              </a:defRPr>
            </a:lvl4pPr>
            <a:lvl5pPr marL="16002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bg1"/>
              </a:buClr>
              <a:buChar char="o"/>
              <a:defRPr sz="2800">
                <a:solidFill>
                  <a:schemeClr val="bg1"/>
                </a:solidFill>
                <a:latin typeface="+mn-lt"/>
              </a:defRPr>
            </a:lvl5pPr>
            <a:lvl6pPr marL="20574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6pPr>
            <a:lvl7pPr marL="25146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7pPr>
            <a:lvl8pPr marL="29718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8pPr>
            <a:lvl9pPr marL="34290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2000" b="0" i="1" kern="0" dirty="0" smtClean="0"/>
              <a:t>United States: formalization began in 1970s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745" y="5131211"/>
            <a:ext cx="545554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dirty="0"/>
              <a:t>WD, D. (1976). The </a:t>
            </a:r>
            <a:r>
              <a:rPr lang="en-US" sz="1000" b="0" dirty="0" err="1"/>
              <a:t>Promotora</a:t>
            </a:r>
            <a:r>
              <a:rPr lang="en-US" sz="1000" b="0" dirty="0"/>
              <a:t> Program in </a:t>
            </a:r>
            <a:r>
              <a:rPr lang="en-US" sz="1000" b="0" dirty="0" err="1"/>
              <a:t>Candelaria</a:t>
            </a:r>
            <a:r>
              <a:rPr lang="en-US" sz="1000" b="0" dirty="0"/>
              <a:t>: a Colombian attempt to control malnutrition and disease 1968-74. </a:t>
            </a:r>
            <a:r>
              <a:rPr lang="en-US" sz="1000" b="0" i="1" dirty="0"/>
              <a:t>Cali Colombia Community Systems Foundation</a:t>
            </a:r>
            <a:r>
              <a:rPr lang="en-US" sz="1000" b="0" dirty="0"/>
              <a:t>, 72.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416" y="2494625"/>
            <a:ext cx="4109407" cy="242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832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367" y="1515291"/>
            <a:ext cx="11316454" cy="3826730"/>
          </a:xfrm>
        </p:spPr>
        <p:txBody>
          <a:bodyPr/>
          <a:lstStyle/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HRSA </a:t>
            </a:r>
            <a:r>
              <a:rPr lang="en-US" sz="2400" dirty="0"/>
              <a:t>Report on CHWs (</a:t>
            </a:r>
            <a:r>
              <a:rPr lang="en-US" sz="2400" dirty="0" smtClean="0"/>
              <a:t>2007)</a:t>
            </a:r>
            <a:r>
              <a:rPr lang="en-US" sz="2400" baseline="30000" dirty="0" smtClean="0"/>
              <a:t>1</a:t>
            </a:r>
            <a:endParaRPr lang="en-US" sz="2400" b="1" dirty="0"/>
          </a:p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Assignment of a formal occupational code through Department of Labor (</a:t>
            </a:r>
            <a:r>
              <a:rPr lang="en-US" sz="2400" dirty="0" smtClean="0"/>
              <a:t>2010)</a:t>
            </a:r>
            <a:r>
              <a:rPr lang="en-US" sz="2400" baseline="30000" dirty="0" smtClean="0"/>
              <a:t>2</a:t>
            </a:r>
          </a:p>
          <a:p>
            <a:pPr marL="855663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CMS allows Medicaid reimbursement of non-licensed health professionals to </a:t>
            </a:r>
            <a:r>
              <a:rPr lang="en-US" sz="2400" i="1" dirty="0" smtClean="0"/>
              <a:t>deliver</a:t>
            </a:r>
            <a:r>
              <a:rPr lang="en-US" sz="2400" dirty="0" smtClean="0"/>
              <a:t> preventive services</a:t>
            </a:r>
            <a:r>
              <a:rPr lang="en-US" sz="2400" baseline="30000" dirty="0" smtClean="0"/>
              <a:t>3 </a:t>
            </a:r>
            <a:r>
              <a:rPr lang="en-US" sz="2400" dirty="0" smtClean="0"/>
              <a:t>(2013)</a:t>
            </a:r>
            <a:endParaRPr lang="en-US" sz="2400" baseline="30000" dirty="0" smtClean="0"/>
          </a:p>
          <a:p>
            <a:pPr marL="1262063" lvl="2" indent="-457200">
              <a:buFont typeface="Arial" panose="020B0604020202020204" pitchFamily="34" charset="0"/>
              <a:buChar char="•"/>
            </a:pPr>
            <a:r>
              <a:rPr lang="en-US" sz="2000" i="1" dirty="0" smtClean="0"/>
              <a:t>“</a:t>
            </a: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</a:rPr>
              <a:t>States must include </a:t>
            </a:r>
            <a:r>
              <a:rPr lang="en-US" sz="2000" i="1" dirty="0" smtClean="0"/>
              <a:t>in their state plan amendment </a:t>
            </a: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</a:rPr>
              <a:t>a summary of practitioner qualifications</a:t>
            </a:r>
            <a:r>
              <a:rPr lang="en-US" sz="2000" i="1" dirty="0"/>
              <a:t> for practitioners who are not physicians or licensed </a:t>
            </a:r>
            <a:r>
              <a:rPr lang="en-US" sz="2000" i="1" dirty="0" smtClean="0"/>
              <a:t>practitioners. The </a:t>
            </a:r>
            <a:r>
              <a:rPr lang="en-US" sz="2000" i="1" dirty="0"/>
              <a:t>summary should include any </a:t>
            </a:r>
            <a:r>
              <a:rPr lang="en-US" sz="2000" i="1" dirty="0">
                <a:solidFill>
                  <a:srgbClr val="FF8000"/>
                </a:solidFill>
              </a:rPr>
              <a:t>required education, </a:t>
            </a:r>
            <a:r>
              <a:rPr lang="en-US" sz="2000" i="1" dirty="0" smtClean="0">
                <a:solidFill>
                  <a:srgbClr val="FF8000"/>
                </a:solidFill>
              </a:rPr>
              <a:t>training</a:t>
            </a:r>
            <a:r>
              <a:rPr lang="en-US" sz="2000" i="1" dirty="0">
                <a:solidFill>
                  <a:srgbClr val="FF8000"/>
                </a:solidFill>
              </a:rPr>
              <a:t>, experience, credentialing or registration</a:t>
            </a:r>
            <a:r>
              <a:rPr lang="en-US" sz="2000" i="1" dirty="0"/>
              <a:t>.”</a:t>
            </a:r>
          </a:p>
          <a:p>
            <a:pPr marL="855663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</a:t>
            </a:r>
            <a:r>
              <a:rPr lang="en-US" dirty="0" smtClean="0"/>
              <a:t>CHWs </a:t>
            </a:r>
            <a:r>
              <a:rPr lang="en-US" dirty="0" smtClean="0"/>
              <a:t>rise to </a:t>
            </a:r>
            <a:r>
              <a:rPr lang="en-US" dirty="0" smtClean="0"/>
              <a:t>recognition nationally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6889" y="4712157"/>
            <a:ext cx="1105792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900" b="0" dirty="0"/>
              <a:t>Community Health Worker National Workforce Study. 2007. Health Resources &amp; Services Administration. Available from: https://bhw.hrsa.gov/sites/default/files/bhw/nchwa/projections/communityhealthworkforce.pdf  </a:t>
            </a:r>
          </a:p>
          <a:p>
            <a:pPr marL="228600" indent="-228600">
              <a:buAutoNum type="arabicPeriod"/>
            </a:pPr>
            <a:r>
              <a:rPr lang="en-US" sz="900" b="0" dirty="0"/>
              <a:t>Full definition of CHWs as defined by the Department of Labor </a:t>
            </a:r>
            <a:r>
              <a:rPr lang="en-US" sz="900" b="0" dirty="0" smtClean="0"/>
              <a:t>available </a:t>
            </a:r>
            <a:r>
              <a:rPr lang="en-US" sz="900" b="0" dirty="0"/>
              <a:t>at: </a:t>
            </a:r>
            <a:r>
              <a:rPr lang="en-US" sz="900" b="0" dirty="0">
                <a:hlinkClick r:id="rId2"/>
              </a:rPr>
              <a:t>https://</a:t>
            </a:r>
            <a:r>
              <a:rPr lang="en-US" sz="900" b="0" dirty="0" smtClean="0">
                <a:hlinkClick r:id="rId2"/>
              </a:rPr>
              <a:t>www.bls.gov/oes/2017/may/oes211094.htm</a:t>
            </a:r>
            <a:endParaRPr lang="en-US" sz="900" b="0" dirty="0" smtClean="0"/>
          </a:p>
          <a:p>
            <a:pPr marL="228600" indent="-228600">
              <a:buAutoNum type="arabicPeriod"/>
            </a:pPr>
            <a:r>
              <a:rPr lang="en-US" sz="900" b="0" dirty="0" smtClean="0"/>
              <a:t>Centers for Medicare &amp; Medicaid Services. Informational bulletin: </a:t>
            </a:r>
            <a:r>
              <a:rPr lang="en-US" sz="900" dirty="0" smtClean="0"/>
              <a:t>Update </a:t>
            </a:r>
            <a:r>
              <a:rPr lang="en-US" sz="900" dirty="0"/>
              <a:t>on Preventive Services </a:t>
            </a:r>
            <a:r>
              <a:rPr lang="en-US" sz="900" dirty="0" smtClean="0"/>
              <a:t>Initiatives. Available at: </a:t>
            </a:r>
            <a:r>
              <a:rPr lang="en-US" sz="900" b="0" dirty="0" smtClean="0"/>
              <a:t>https</a:t>
            </a:r>
            <a:r>
              <a:rPr lang="en-US" sz="900" b="0" dirty="0"/>
              <a:t>://www.medicaid.gov/Federal-Policy-Guidance/Downloads/CIB-11-27-2013-Prevention.pdf </a:t>
            </a:r>
          </a:p>
        </p:txBody>
      </p:sp>
    </p:spTree>
    <p:extLst>
      <p:ext uri="{BB962C8B-B14F-4D97-AF65-F5344CB8AC3E}">
        <p14:creationId xmlns:p14="http://schemas.microsoft.com/office/powerpoint/2010/main" val="2624612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883289"/>
              </p:ext>
            </p:extLst>
          </p:nvPr>
        </p:nvGraphicFramePr>
        <p:xfrm>
          <a:off x="-204729" y="975360"/>
          <a:ext cx="10916272" cy="4679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0034" y="479027"/>
            <a:ext cx="11295724" cy="620712"/>
          </a:xfrm>
        </p:spPr>
        <p:txBody>
          <a:bodyPr/>
          <a:lstStyle/>
          <a:p>
            <a:r>
              <a:rPr lang="en-US" dirty="0"/>
              <a:t>CHWs </a:t>
            </a:r>
            <a:r>
              <a:rPr lang="en-US" dirty="0" smtClean="0"/>
              <a:t>Rise </a:t>
            </a:r>
            <a:r>
              <a:rPr lang="en-US" dirty="0"/>
              <a:t>to </a:t>
            </a:r>
            <a:r>
              <a:rPr lang="en-US" dirty="0" smtClean="0"/>
              <a:t>Recognition in </a:t>
            </a:r>
            <a:r>
              <a:rPr lang="en-US" dirty="0" smtClean="0"/>
              <a:t>Indiana – 2017 political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09437" y="1688742"/>
            <a:ext cx="3923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Workforce Development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61690" y="3764153"/>
            <a:ext cx="3236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Reimbursement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745" y="3177407"/>
            <a:ext cx="3236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Public health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447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367" y="1332411"/>
            <a:ext cx="6453404" cy="4009610"/>
          </a:xfrm>
        </p:spPr>
        <p:txBody>
          <a:bodyPr/>
          <a:lstStyle/>
          <a:p>
            <a:r>
              <a:rPr lang="en-US" dirty="0"/>
              <a:t>Various third party associations offered “certification” (no ties to state)</a:t>
            </a:r>
          </a:p>
          <a:p>
            <a:r>
              <a:rPr lang="en-US" dirty="0" smtClean="0"/>
              <a:t>No </a:t>
            </a:r>
            <a:r>
              <a:rPr lang="en-US" dirty="0" smtClean="0"/>
              <a:t>standardized training or practice of CHWs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CHWs in </a:t>
            </a:r>
            <a:r>
              <a:rPr lang="en-US" dirty="0" smtClean="0"/>
              <a:t>many roles, under many titles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reimbursement </a:t>
            </a:r>
            <a:r>
              <a:rPr lang="en-US" dirty="0" smtClean="0"/>
              <a:t>existed </a:t>
            </a:r>
            <a:r>
              <a:rPr lang="en-US" dirty="0"/>
              <a:t>– </a:t>
            </a:r>
            <a:r>
              <a:rPr lang="en-US" dirty="0" smtClean="0"/>
              <a:t>many CHWs </a:t>
            </a:r>
            <a:r>
              <a:rPr lang="en-US" dirty="0"/>
              <a:t>are </a:t>
            </a:r>
            <a:r>
              <a:rPr lang="en-US" dirty="0" smtClean="0"/>
              <a:t>financed </a:t>
            </a:r>
            <a:r>
              <a:rPr lang="en-US" dirty="0"/>
              <a:t>though grant-funding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6732" y="402089"/>
            <a:ext cx="11295724" cy="620712"/>
          </a:xfrm>
        </p:spPr>
        <p:txBody>
          <a:bodyPr/>
          <a:lstStyle/>
          <a:p>
            <a:r>
              <a:rPr lang="en-US" dirty="0" smtClean="0"/>
              <a:t>Indiana’s </a:t>
            </a:r>
            <a:r>
              <a:rPr lang="en-US" dirty="0"/>
              <a:t>2017 </a:t>
            </a:r>
            <a:r>
              <a:rPr lang="en-US" dirty="0" smtClean="0"/>
              <a:t>CHW Regulatory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6879771" y="1576557"/>
            <a:ext cx="4915988" cy="47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89000" rtl="0" eaLnBrk="1" fontAlgn="base" hangingPunct="1">
              <a:lnSpc>
                <a:spcPct val="88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90000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98463" indent="-284163" algn="l" defTabSz="889000" rtl="0" eaLnBrk="1" fontAlgn="base" hangingPunct="1">
              <a:lnSpc>
                <a:spcPct val="88000"/>
              </a:lnSpc>
              <a:spcBef>
                <a:spcPct val="35000"/>
              </a:spcBef>
              <a:spcAft>
                <a:spcPct val="0"/>
              </a:spcAft>
              <a:buClr>
                <a:schemeClr val="bg1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804863" indent="-292100" algn="l" defTabSz="889000" rtl="0" eaLnBrk="1" fontAlgn="base" hangingPunct="1">
              <a:lnSpc>
                <a:spcPct val="88000"/>
              </a:lnSpc>
              <a:spcBef>
                <a:spcPct val="25000"/>
              </a:spcBef>
              <a:spcAft>
                <a:spcPct val="0"/>
              </a:spcAft>
              <a:buClr>
                <a:schemeClr val="bg1"/>
              </a:buClr>
              <a:buFont typeface="Wingdings" charset="2"/>
              <a:buChar char="§"/>
              <a:defRPr sz="2800">
                <a:solidFill>
                  <a:schemeClr val="bg1"/>
                </a:solidFill>
                <a:latin typeface="+mn-lt"/>
              </a:defRPr>
            </a:lvl3pPr>
            <a:lvl4pPr marL="1201738" indent="-282575" algn="l" defTabSz="889000" rtl="0" eaLnBrk="1" fontAlgn="base" hangingPunct="1">
              <a:lnSpc>
                <a:spcPct val="88000"/>
              </a:lnSpc>
              <a:spcBef>
                <a:spcPct val="15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800">
                <a:solidFill>
                  <a:schemeClr val="bg1"/>
                </a:solidFill>
                <a:latin typeface="+mn-lt"/>
              </a:defRPr>
            </a:lvl4pPr>
            <a:lvl5pPr marL="16002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bg1"/>
              </a:buClr>
              <a:buChar char="o"/>
              <a:defRPr sz="2800">
                <a:solidFill>
                  <a:schemeClr val="bg1"/>
                </a:solidFill>
                <a:latin typeface="+mn-lt"/>
              </a:defRPr>
            </a:lvl5pPr>
            <a:lvl6pPr marL="20574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6pPr>
            <a:lvl7pPr marL="25146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7pPr>
            <a:lvl8pPr marL="29718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8pPr>
            <a:lvl9pPr marL="34290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2000" b="0" i="1" u="sng" kern="0" dirty="0" smtClean="0">
                <a:solidFill>
                  <a:srgbClr val="FF0000"/>
                </a:solidFill>
              </a:rPr>
              <a:t>No state intervention</a:t>
            </a:r>
            <a:endParaRPr lang="en-US" sz="2000" b="0" i="1" u="sng" kern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54622" y="2359794"/>
            <a:ext cx="476628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1" u="sng" dirty="0" smtClean="0">
                <a:solidFill>
                  <a:srgbClr val="FF0000"/>
                </a:solidFill>
              </a:rPr>
              <a:t>No </a:t>
            </a:r>
            <a:r>
              <a:rPr lang="en-US" b="0" i="1" u="sng" dirty="0">
                <a:solidFill>
                  <a:srgbClr val="FF0000"/>
                </a:solidFill>
              </a:rPr>
              <a:t>state ability to </a:t>
            </a:r>
            <a:r>
              <a:rPr lang="en-US" b="0" i="1" u="sng" dirty="0" smtClean="0">
                <a:solidFill>
                  <a:srgbClr val="FF0000"/>
                </a:solidFill>
              </a:rPr>
              <a:t>quantify</a:t>
            </a:r>
          </a:p>
          <a:p>
            <a:pPr algn="ctr"/>
            <a:r>
              <a:rPr lang="en-US" sz="1600" b="0" i="1" dirty="0" smtClean="0">
                <a:solidFill>
                  <a:srgbClr val="FF0000"/>
                </a:solidFill>
              </a:rPr>
              <a:t>Employers don’t know what CHWs are trained to do and there is no standard/quality assurance of training</a:t>
            </a:r>
            <a:endParaRPr lang="en-US" sz="1600" b="0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6879771" y="1058218"/>
            <a:ext cx="4915988" cy="40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89000" rtl="0" eaLnBrk="1" fontAlgn="base" hangingPunct="1">
              <a:lnSpc>
                <a:spcPct val="88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90000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98463" indent="-284163" algn="l" defTabSz="889000" rtl="0" eaLnBrk="1" fontAlgn="base" hangingPunct="1">
              <a:lnSpc>
                <a:spcPct val="88000"/>
              </a:lnSpc>
              <a:spcBef>
                <a:spcPct val="35000"/>
              </a:spcBef>
              <a:spcAft>
                <a:spcPct val="0"/>
              </a:spcAft>
              <a:buClr>
                <a:schemeClr val="bg1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804863" indent="-292100" algn="l" defTabSz="889000" rtl="0" eaLnBrk="1" fontAlgn="base" hangingPunct="1">
              <a:lnSpc>
                <a:spcPct val="88000"/>
              </a:lnSpc>
              <a:spcBef>
                <a:spcPct val="25000"/>
              </a:spcBef>
              <a:spcAft>
                <a:spcPct val="0"/>
              </a:spcAft>
              <a:buClr>
                <a:schemeClr val="bg1"/>
              </a:buClr>
              <a:buFont typeface="Wingdings" charset="2"/>
              <a:buChar char="§"/>
              <a:defRPr sz="2800">
                <a:solidFill>
                  <a:schemeClr val="bg1"/>
                </a:solidFill>
                <a:latin typeface="+mn-lt"/>
              </a:defRPr>
            </a:lvl3pPr>
            <a:lvl4pPr marL="1201738" indent="-282575" algn="l" defTabSz="889000" rtl="0" eaLnBrk="1" fontAlgn="base" hangingPunct="1">
              <a:lnSpc>
                <a:spcPct val="88000"/>
              </a:lnSpc>
              <a:spcBef>
                <a:spcPct val="15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800">
                <a:solidFill>
                  <a:schemeClr val="bg1"/>
                </a:solidFill>
                <a:latin typeface="+mn-lt"/>
              </a:defRPr>
            </a:lvl4pPr>
            <a:lvl5pPr marL="16002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bg1"/>
              </a:buClr>
              <a:buChar char="o"/>
              <a:defRPr sz="2800">
                <a:solidFill>
                  <a:schemeClr val="bg1"/>
                </a:solidFill>
                <a:latin typeface="+mn-lt"/>
              </a:defRPr>
            </a:lvl5pPr>
            <a:lvl6pPr marL="20574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6pPr>
            <a:lvl7pPr marL="25146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7pPr>
            <a:lvl8pPr marL="29718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8pPr>
            <a:lvl9pPr marL="34290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2400" b="0" u="sng" kern="0" dirty="0" smtClean="0">
                <a:solidFill>
                  <a:srgbClr val="FF0000"/>
                </a:solidFill>
              </a:rPr>
              <a:t>Implications for the State</a:t>
            </a:r>
            <a:endParaRPr lang="en-US" sz="2400" b="0" u="sng" kern="0" dirty="0" smtClean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37119" y="4286108"/>
            <a:ext cx="4214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1" u="sng" dirty="0" smtClean="0">
                <a:solidFill>
                  <a:srgbClr val="FF0000"/>
                </a:solidFill>
              </a:rPr>
              <a:t>Services provided by CHWs were not financially sustainable</a:t>
            </a:r>
          </a:p>
          <a:p>
            <a:pPr algn="ctr"/>
            <a:r>
              <a:rPr lang="en-US" sz="1600" b="0" i="1" dirty="0" smtClean="0">
                <a:solidFill>
                  <a:srgbClr val="FF0000"/>
                </a:solidFill>
              </a:rPr>
              <a:t>Employers hesitant to hire CHWs</a:t>
            </a:r>
            <a:endParaRPr lang="en-US" sz="16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7877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6889" y="1480226"/>
            <a:ext cx="11316454" cy="1715591"/>
          </a:xfrm>
        </p:spPr>
        <p:txBody>
          <a:bodyPr/>
          <a:lstStyle/>
          <a:p>
            <a:r>
              <a:rPr lang="en-US" dirty="0" smtClean="0"/>
              <a:t>Governor’s Health Workforce Council established in 2016 to serve as a policy coordinating body for health workforce </a:t>
            </a:r>
            <a:r>
              <a:rPr lang="en-US" dirty="0" smtClean="0"/>
              <a:t>issues</a:t>
            </a:r>
          </a:p>
          <a:p>
            <a:endParaRPr lang="en-US" dirty="0" smtClean="0"/>
          </a:p>
          <a:p>
            <a:r>
              <a:rPr lang="en-US" dirty="0" smtClean="0"/>
              <a:t>Perspectives represented include: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for Action: Policy Coordinating Body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631745" y="3753394"/>
            <a:ext cx="10439399" cy="166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2" anchor="t" anchorCtr="0" compatLnSpc="1">
            <a:prstTxWarp prst="textNoShape">
              <a:avLst/>
            </a:prstTxWarp>
          </a:bodyPr>
          <a:lstStyle>
            <a:lvl1pPr algn="l" defTabSz="889000" rtl="0" eaLnBrk="1" fontAlgn="base" hangingPunct="1">
              <a:lnSpc>
                <a:spcPct val="88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90000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98463" indent="-284163" algn="l" defTabSz="889000" rtl="0" eaLnBrk="1" fontAlgn="base" hangingPunct="1">
              <a:lnSpc>
                <a:spcPct val="88000"/>
              </a:lnSpc>
              <a:spcBef>
                <a:spcPct val="35000"/>
              </a:spcBef>
              <a:spcAft>
                <a:spcPct val="0"/>
              </a:spcAft>
              <a:buClr>
                <a:schemeClr val="bg1"/>
              </a:buClr>
              <a:buChar char="•"/>
              <a:defRPr sz="2800">
                <a:solidFill>
                  <a:schemeClr val="bg1"/>
                </a:solidFill>
                <a:latin typeface="+mn-lt"/>
              </a:defRPr>
            </a:lvl2pPr>
            <a:lvl3pPr marL="804863" indent="-292100" algn="l" defTabSz="889000" rtl="0" eaLnBrk="1" fontAlgn="base" hangingPunct="1">
              <a:lnSpc>
                <a:spcPct val="88000"/>
              </a:lnSpc>
              <a:spcBef>
                <a:spcPct val="25000"/>
              </a:spcBef>
              <a:spcAft>
                <a:spcPct val="0"/>
              </a:spcAft>
              <a:buClr>
                <a:schemeClr val="bg1"/>
              </a:buClr>
              <a:buFont typeface="Wingdings" charset="2"/>
              <a:buChar char="§"/>
              <a:defRPr sz="2800">
                <a:solidFill>
                  <a:schemeClr val="bg1"/>
                </a:solidFill>
                <a:latin typeface="+mn-lt"/>
              </a:defRPr>
            </a:lvl3pPr>
            <a:lvl4pPr marL="1201738" indent="-282575" algn="l" defTabSz="889000" rtl="0" eaLnBrk="1" fontAlgn="base" hangingPunct="1">
              <a:lnSpc>
                <a:spcPct val="88000"/>
              </a:lnSpc>
              <a:spcBef>
                <a:spcPct val="15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800">
                <a:solidFill>
                  <a:schemeClr val="bg1"/>
                </a:solidFill>
                <a:latin typeface="+mn-lt"/>
              </a:defRPr>
            </a:lvl4pPr>
            <a:lvl5pPr marL="16002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bg1"/>
              </a:buClr>
              <a:buChar char="o"/>
              <a:defRPr sz="2800">
                <a:solidFill>
                  <a:schemeClr val="bg1"/>
                </a:solidFill>
                <a:latin typeface="+mn-lt"/>
              </a:defRPr>
            </a:lvl5pPr>
            <a:lvl6pPr marL="20574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6pPr>
            <a:lvl7pPr marL="25146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7pPr>
            <a:lvl8pPr marL="29718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8pPr>
            <a:lvl9pPr marL="3429000" indent="-284163" algn="l" defTabSz="889000" rtl="0" eaLnBrk="1" fontAlgn="base" hangingPunct="1">
              <a:lnSpc>
                <a:spcPct val="88000"/>
              </a:lnSpc>
              <a:spcBef>
                <a:spcPct val="5000"/>
              </a:spcBef>
              <a:spcAft>
                <a:spcPct val="0"/>
              </a:spcAft>
              <a:buClr>
                <a:schemeClr val="tx1"/>
              </a:buClr>
              <a:buChar char="o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Medicaid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Occupational Regulation/Licensing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Workforce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Public Health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b="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Health </a:t>
            </a:r>
            <a:r>
              <a:rPr lang="en-US" sz="1600" b="0" kern="0" dirty="0" smtClean="0"/>
              <a:t>Employers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K12 and Higher Education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Health Workforce Researchers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Legislative Health Committee Chairs (House &amp; Senate</a:t>
            </a:r>
            <a:r>
              <a:rPr lang="en-US" sz="1600" b="0" kern="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25171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367" y="1396538"/>
            <a:ext cx="11316454" cy="394548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Established CHW </a:t>
            </a:r>
            <a:r>
              <a:rPr lang="en-US" dirty="0" smtClean="0"/>
              <a:t>Workgroup </a:t>
            </a:r>
            <a:r>
              <a:rPr lang="en-US" dirty="0" smtClean="0"/>
              <a:t>(2017)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u="sng" dirty="0" smtClean="0"/>
              <a:t>Workgroup </a:t>
            </a:r>
            <a:r>
              <a:rPr lang="en-US" u="sng" dirty="0" smtClean="0"/>
              <a:t>leadership</a:t>
            </a:r>
            <a:r>
              <a:rPr lang="en-US" dirty="0" smtClean="0"/>
              <a:t>: Public </a:t>
            </a:r>
            <a:r>
              <a:rPr lang="en-US" dirty="0" smtClean="0"/>
              <a:t>Health Agency </a:t>
            </a:r>
            <a:r>
              <a:rPr lang="en-US" dirty="0" smtClean="0"/>
              <a:t>&amp; </a:t>
            </a:r>
            <a:r>
              <a:rPr lang="en-US" dirty="0" smtClean="0"/>
              <a:t>Department of Workforce Development</a:t>
            </a:r>
          </a:p>
          <a:p>
            <a:pPr>
              <a:spcAft>
                <a:spcPts val="1200"/>
              </a:spcAft>
            </a:pPr>
            <a:r>
              <a:rPr lang="en-US" u="sng" dirty="0" smtClean="0"/>
              <a:t>Workgroup Charge:</a:t>
            </a:r>
            <a:r>
              <a:rPr lang="en-US" dirty="0" smtClean="0"/>
              <a:t> Create </a:t>
            </a:r>
            <a:r>
              <a:rPr lang="en-US" dirty="0" smtClean="0"/>
              <a:t>recommendations for </a:t>
            </a:r>
            <a:r>
              <a:rPr lang="en-US" i="1" dirty="0" smtClean="0"/>
              <a:t>sunrise</a:t>
            </a:r>
            <a:r>
              <a:rPr lang="en-US" dirty="0" smtClean="0"/>
              <a:t> of CHWs in Indiana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0906" y="506650"/>
            <a:ext cx="11295724" cy="620712"/>
          </a:xfrm>
        </p:spPr>
        <p:txBody>
          <a:bodyPr/>
          <a:lstStyle/>
          <a:p>
            <a:r>
              <a:rPr lang="en-US" dirty="0" smtClean="0"/>
              <a:t>Getting the ball rolling: Creating a Forum for Sunrise of CHWs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5D3FE59-4284-2A45-929E-71D2CB10F5B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15527" y="5141966"/>
            <a:ext cx="93381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Learn more about the CHW Workgroup at: https</a:t>
            </a:r>
            <a:r>
              <a:rPr lang="en-US" dirty="0"/>
              <a:t>://www.in.gov/dwd/3202.htm</a:t>
            </a:r>
          </a:p>
        </p:txBody>
      </p:sp>
    </p:spTree>
    <p:extLst>
      <p:ext uri="{BB962C8B-B14F-4D97-AF65-F5344CB8AC3E}">
        <p14:creationId xmlns:p14="http://schemas.microsoft.com/office/powerpoint/2010/main" val="190364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SETTINGS" val="1"/>
  <p:tag name="ADVSHOWMETER" val="0"/>
  <p:tag name="ADVGLOBALTRANSITION" val="-1"/>
  <p:tag name="ADVSCREENWIDTH" val="800"/>
  <p:tag name="ADVSCREENHEIGHT" val="600"/>
  <p:tag name="ADVFASTTRANSITIONS" val="1"/>
  <p:tag name="ADVGAMMA" val="0.000000"/>
  <p:tag name="ADVDIMBULLETS" val="0"/>
  <p:tag name="ADVPANSCAN" val="0"/>
  <p:tag name="ADVBEVELING" val="0"/>
  <p:tag name="ADVSHADOWS" val="1"/>
  <p:tag name="ADVAATEXT" val="1"/>
  <p:tag name="ADVAASHAPES" val="1"/>
  <p:tag name="MMPROD_NEXTUNIQUEID" val="10011"/>
  <p:tag name="MMPROD_UIDATA" val="&lt;database version=&quot;7.0&quot;&gt;&lt;object type=&quot;1&quot; unique_id=&quot;10001&quot;&gt;&lt;object type=&quot;8&quot; unique_id=&quot;61665&quot;&gt;&lt;/object&gt;&lt;object type=&quot;2&quot; unique_id=&quot;61666&quot;&gt;&lt;object type=&quot;3&quot; unique_id=&quot;61667&quot;&gt;&lt;property id=&quot;20148&quot; value=&quot;5&quot;/&gt;&lt;property id=&quot;20300&quot; value=&quot;Slide 1&quot;/&gt;&lt;property id=&quot;20307&quot; value=&quot;567&quot;/&gt;&lt;/object&gt;&lt;object type=&quot;3&quot; unique_id=&quot;61668&quot;&gt;&lt;property id=&quot;20148&quot; value=&quot;5&quot;/&gt;&lt;property id=&quot;20300&quot; value=&quot;Slide 2 - &amp;quot;Click to edit&amp;quot;&quot;/&gt;&lt;property id=&quot;20307&quot; value=&quot;564&quot;/&gt;&lt;/object&gt;&lt;object type=&quot;3&quot; unique_id=&quot;61669&quot;&gt;&lt;property id=&quot;20148&quot; value=&quot;5&quot;/&gt;&lt;property id=&quot;20300&quot; value=&quot;Slide 3 - &amp;quot;Click to add a chart title&amp;quot;&quot;/&gt;&lt;property id=&quot;20307&quot; value=&quot;568&quot;/&gt;&lt;/object&gt;&lt;object type=&quot;3&quot; unique_id=&quot;61670&quot;&gt;&lt;property id=&quot;20148&quot; value=&quot;5&quot;/&gt;&lt;property id=&quot;20300&quot; value=&quot;Slide 4&quot;/&gt;&lt;property id=&quot;20307&quot; value=&quot;561&quot;/&gt;&lt;/object&gt;&lt;/object&gt;&lt;/object&gt;&lt;/database&gt;"/>
  <p:tag name="SECTOMILLISECCONVERTED" val="1"/>
  <p:tag name="ARTICULATE_PROJECT_OPEN" val="0"/>
  <p:tag name="ARTICULATE_DESIGN_ID_AAMC BLUE TEMPLATE" val="agkygOwf"/>
  <p:tag name="ARTICULATE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AAMC Blue template">
  <a:themeElements>
    <a:clrScheme name="AAMC Blue PPT">
      <a:dk1>
        <a:srgbClr val="FFFFFF"/>
      </a:dk1>
      <a:lt1>
        <a:srgbClr val="FFFFFF"/>
      </a:lt1>
      <a:dk2>
        <a:srgbClr val="092F6D"/>
      </a:dk2>
      <a:lt2>
        <a:srgbClr val="FFFFFF"/>
      </a:lt2>
      <a:accent1>
        <a:srgbClr val="FEBC67"/>
      </a:accent1>
      <a:accent2>
        <a:srgbClr val="8E0000"/>
      </a:accent2>
      <a:accent3>
        <a:srgbClr val="809195"/>
      </a:accent3>
      <a:accent4>
        <a:srgbClr val="FFFFFF"/>
      </a:accent4>
      <a:accent5>
        <a:srgbClr val="C1C83F"/>
      </a:accent5>
      <a:accent6>
        <a:srgbClr val="968885"/>
      </a:accent6>
      <a:hlink>
        <a:srgbClr val="FFFFFF"/>
      </a:hlink>
      <a:folHlink>
        <a:srgbClr val="CCD3D4"/>
      </a:folHlink>
    </a:clrScheme>
    <a:fontScheme name="AAMC Blue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AMC Blue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Blue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Blue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Blue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Blue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Blue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Blue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Blue template 8">
        <a:dk1>
          <a:srgbClr val="339866"/>
        </a:dk1>
        <a:lt1>
          <a:srgbClr val="FAFAFA"/>
        </a:lt1>
        <a:dk2>
          <a:srgbClr val="092F6D"/>
        </a:dk2>
        <a:lt2>
          <a:srgbClr val="FEBD67"/>
        </a:lt2>
        <a:accent1>
          <a:srgbClr val="C2C93F"/>
        </a:accent1>
        <a:accent2>
          <a:srgbClr val="54609E"/>
        </a:accent2>
        <a:accent3>
          <a:srgbClr val="AAADBA"/>
        </a:accent3>
        <a:accent4>
          <a:srgbClr val="D6D6D6"/>
        </a:accent4>
        <a:accent5>
          <a:srgbClr val="DDE1AF"/>
        </a:accent5>
        <a:accent6>
          <a:srgbClr val="4B568F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Blue template 9">
        <a:dk1>
          <a:srgbClr val="339866"/>
        </a:dk1>
        <a:lt1>
          <a:srgbClr val="FAFAFA"/>
        </a:lt1>
        <a:dk2>
          <a:srgbClr val="092F6D"/>
        </a:dk2>
        <a:lt2>
          <a:srgbClr val="FEBD67"/>
        </a:lt2>
        <a:accent1>
          <a:srgbClr val="339866"/>
        </a:accent1>
        <a:accent2>
          <a:srgbClr val="C1C83F"/>
        </a:accent2>
        <a:accent3>
          <a:srgbClr val="AAADBA"/>
        </a:accent3>
        <a:accent4>
          <a:srgbClr val="D6D6D6"/>
        </a:accent4>
        <a:accent5>
          <a:srgbClr val="ADCAB8"/>
        </a:accent5>
        <a:accent6>
          <a:srgbClr val="AFB538"/>
        </a:accent6>
        <a:hlink>
          <a:srgbClr val="FFFFFF"/>
        </a:hlink>
        <a:folHlink>
          <a:srgbClr val="54609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Blue template 10">
        <a:dk1>
          <a:srgbClr val="8E0000"/>
        </a:dk1>
        <a:lt1>
          <a:srgbClr val="FAFAFA"/>
        </a:lt1>
        <a:dk2>
          <a:srgbClr val="092F6D"/>
        </a:dk2>
        <a:lt2>
          <a:srgbClr val="FEBD67"/>
        </a:lt2>
        <a:accent1>
          <a:srgbClr val="339866"/>
        </a:accent1>
        <a:accent2>
          <a:srgbClr val="C1C83F"/>
        </a:accent2>
        <a:accent3>
          <a:srgbClr val="AAADBA"/>
        </a:accent3>
        <a:accent4>
          <a:srgbClr val="D6D6D6"/>
        </a:accent4>
        <a:accent5>
          <a:srgbClr val="ADCAB8"/>
        </a:accent5>
        <a:accent6>
          <a:srgbClr val="AFB538"/>
        </a:accent6>
        <a:hlink>
          <a:srgbClr val="FFFFFF"/>
        </a:hlink>
        <a:folHlink>
          <a:srgbClr val="54609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Blue template 11">
        <a:dk1>
          <a:srgbClr val="809195"/>
        </a:dk1>
        <a:lt1>
          <a:srgbClr val="FAFAFA"/>
        </a:lt1>
        <a:dk2>
          <a:srgbClr val="092F6D"/>
        </a:dk2>
        <a:lt2>
          <a:srgbClr val="FEBD67"/>
        </a:lt2>
        <a:accent1>
          <a:srgbClr val="FDBC67"/>
        </a:accent1>
        <a:accent2>
          <a:srgbClr val="8E0000"/>
        </a:accent2>
        <a:accent3>
          <a:srgbClr val="AAADBA"/>
        </a:accent3>
        <a:accent4>
          <a:srgbClr val="D6D6D6"/>
        </a:accent4>
        <a:accent5>
          <a:srgbClr val="FEDAB8"/>
        </a:accent5>
        <a:accent6>
          <a:srgbClr val="800000"/>
        </a:accent6>
        <a:hlink>
          <a:srgbClr val="FFFFFF"/>
        </a:hlink>
        <a:folHlink>
          <a:srgbClr val="80919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Blue template 12">
        <a:dk1>
          <a:srgbClr val="809195"/>
        </a:dk1>
        <a:lt1>
          <a:srgbClr val="FAFAFA"/>
        </a:lt1>
        <a:dk2>
          <a:srgbClr val="092F6D"/>
        </a:dk2>
        <a:lt2>
          <a:srgbClr val="FEBD67"/>
        </a:lt2>
        <a:accent1>
          <a:srgbClr val="FEBD67"/>
        </a:accent1>
        <a:accent2>
          <a:srgbClr val="8E0000"/>
        </a:accent2>
        <a:accent3>
          <a:srgbClr val="AAADBA"/>
        </a:accent3>
        <a:accent4>
          <a:srgbClr val="D6D6D6"/>
        </a:accent4>
        <a:accent5>
          <a:srgbClr val="FEDBB8"/>
        </a:accent5>
        <a:accent6>
          <a:srgbClr val="800000"/>
        </a:accent6>
        <a:hlink>
          <a:srgbClr val="FAFAFA"/>
        </a:hlink>
        <a:folHlink>
          <a:srgbClr val="80919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AMC PPT White-Widescreen" id="{DF56B35B-6B2D-5B48-BFA2-4F71332E599B}" vid="{E33D558B-D54C-094F-A0FD-6A0717E59D8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AAMC Blue template</Template>
  <TotalTime>807</TotalTime>
  <Words>1006</Words>
  <Application>Microsoft Office PowerPoint</Application>
  <PresentationFormat>Widescreen</PresentationFormat>
  <Paragraphs>145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Arial Black</vt:lpstr>
      <vt:lpstr>Wingdings</vt:lpstr>
      <vt:lpstr>AAMC Blue template</vt:lpstr>
      <vt:lpstr>Creating Alignment in a Complex Policy Environment:  The Case of Indiana’s Certified and Reimburseable Community Health Workers</vt:lpstr>
      <vt:lpstr>PowerPoint Presentation</vt:lpstr>
      <vt:lpstr>Objectives</vt:lpstr>
      <vt:lpstr>Background</vt:lpstr>
      <vt:lpstr>Background: CHWs rise to recognition nationally</vt:lpstr>
      <vt:lpstr>CHWs Rise to Recognition in Indiana – 2017 political environment</vt:lpstr>
      <vt:lpstr>Indiana’s 2017 CHW Regulatory Environment</vt:lpstr>
      <vt:lpstr>Mechanism for Action: Policy Coordinating Body</vt:lpstr>
      <vt:lpstr>Getting the ball rolling: Creating a Forum for Sunrise of CHWs</vt:lpstr>
      <vt:lpstr>Defining “Sunrise”</vt:lpstr>
      <vt:lpstr>Methods for Sunrise Review of CHWs in Indiana</vt:lpstr>
      <vt:lpstr>Methods: Indiana’s Current Sunrise Process</vt:lpstr>
      <vt:lpstr>Methods: </vt:lpstr>
      <vt:lpstr>Key Findings</vt:lpstr>
      <vt:lpstr>Key Findings: </vt:lpstr>
      <vt:lpstr>Key Findings</vt:lpstr>
      <vt:lpstr>Outcomes: The Current State of CHWs in Indiana</vt:lpstr>
      <vt:lpstr>Lessons Learned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subject/>
  <dc:creator>Rashad Muhammad</dc:creator>
  <cp:keywords/>
  <dc:description/>
  <cp:lastModifiedBy>Randolph, Courtney</cp:lastModifiedBy>
  <cp:revision>64</cp:revision>
  <cp:lastPrinted>2012-04-05T14:11:45Z</cp:lastPrinted>
  <dcterms:created xsi:type="dcterms:W3CDTF">2019-03-06T15:59:06Z</dcterms:created>
  <dcterms:modified xsi:type="dcterms:W3CDTF">2019-04-22T18:48:13Z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A55D1735-D3A0-436A-B382-47B04BD1AD77</vt:lpwstr>
  </property>
  <property fmtid="{D5CDD505-2E9C-101B-9397-08002B2CF9AE}" pid="3" name="ArticulatePath">
    <vt:lpwstr>18-207D_Health_Workforce_Research_Conference_PPT_Template_Widescreen</vt:lpwstr>
  </property>
</Properties>
</file>