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sldIdLst>
    <p:sldId id="256" r:id="rId2"/>
    <p:sldId id="277" r:id="rId3"/>
    <p:sldId id="286" r:id="rId4"/>
    <p:sldId id="287" r:id="rId5"/>
    <p:sldId id="272" r:id="rId6"/>
    <p:sldId id="280" r:id="rId7"/>
    <p:sldId id="259" r:id="rId8"/>
    <p:sldId id="281" r:id="rId9"/>
    <p:sldId id="258" r:id="rId10"/>
    <p:sldId id="282" r:id="rId11"/>
    <p:sldId id="261" r:id="rId12"/>
    <p:sldId id="273" r:id="rId13"/>
    <p:sldId id="260" r:id="rId14"/>
    <p:sldId id="275" r:id="rId15"/>
    <p:sldId id="288" r:id="rId16"/>
    <p:sldId id="283" r:id="rId17"/>
    <p:sldId id="274" r:id="rId18"/>
    <p:sldId id="279" r:id="rId19"/>
    <p:sldId id="285" r:id="rId20"/>
    <p:sldId id="271" r:id="rId21"/>
    <p:sldId id="276" r:id="rId22"/>
    <p:sldId id="270"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6667" autoAdjust="0"/>
  </p:normalViewPr>
  <p:slideViewPr>
    <p:cSldViewPr snapToGrid="0">
      <p:cViewPr varScale="1">
        <p:scale>
          <a:sx n="76" d="100"/>
          <a:sy n="76"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F4E56C-3611-48CC-9986-FDBCFA68026E}" type="datetimeFigureOut">
              <a:rPr lang="en-US" smtClean="0"/>
              <a:t>10/8/2021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DF4AC9-D558-41B4-A71E-8ECDF02AA216}" type="slidenum">
              <a:rPr lang="en-US" smtClean="0"/>
              <a:t>‹#›</a:t>
            </a:fld>
            <a:endParaRPr lang="en-US"/>
          </a:p>
        </p:txBody>
      </p:sp>
    </p:spTree>
    <p:extLst>
      <p:ext uri="{BB962C8B-B14F-4D97-AF65-F5344CB8AC3E}">
        <p14:creationId xmlns:p14="http://schemas.microsoft.com/office/powerpoint/2010/main" val="2749761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DF4AC9-D558-41B4-A71E-8ECDF02AA216}" type="slidenum">
              <a:rPr lang="en-US" smtClean="0"/>
              <a:t>3</a:t>
            </a:fld>
            <a:endParaRPr lang="en-US"/>
          </a:p>
        </p:txBody>
      </p:sp>
    </p:spTree>
    <p:extLst>
      <p:ext uri="{BB962C8B-B14F-4D97-AF65-F5344CB8AC3E}">
        <p14:creationId xmlns:p14="http://schemas.microsoft.com/office/powerpoint/2010/main" val="1119586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 site such as this (https://qz.com/1462111/map-what-story-does-your-neighborhoods-life-expectancy-tell/) to find disparities among neighborhoods (census tracks) in your city. You can modify this slide to show how low income areas with poor education outcomes also have lower life expectancy in your region. This problem of lower life expectancy is also related to access to healthcare and health literacy.</a:t>
            </a:r>
          </a:p>
        </p:txBody>
      </p:sp>
      <p:sp>
        <p:nvSpPr>
          <p:cNvPr id="4" name="Slide Number Placeholder 3"/>
          <p:cNvSpPr>
            <a:spLocks noGrp="1"/>
          </p:cNvSpPr>
          <p:nvPr>
            <p:ph type="sldNum" sz="quarter" idx="5"/>
          </p:nvPr>
        </p:nvSpPr>
        <p:spPr/>
        <p:txBody>
          <a:bodyPr/>
          <a:lstStyle/>
          <a:p>
            <a:fld id="{94DF4AC9-D558-41B4-A71E-8ECDF02AA216}" type="slidenum">
              <a:rPr lang="en-US" smtClean="0"/>
              <a:t>13</a:t>
            </a:fld>
            <a:endParaRPr lang="en-US"/>
          </a:p>
        </p:txBody>
      </p:sp>
    </p:spTree>
    <p:extLst>
      <p:ext uri="{BB962C8B-B14F-4D97-AF65-F5344CB8AC3E}">
        <p14:creationId xmlns:p14="http://schemas.microsoft.com/office/powerpoint/2010/main" val="4194610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instructions for the in-person version of the lesson plan. If virtual, delete this slide entirely and keep the next slide.</a:t>
            </a:r>
          </a:p>
        </p:txBody>
      </p:sp>
      <p:sp>
        <p:nvSpPr>
          <p:cNvPr id="4" name="Slide Number Placeholder 3"/>
          <p:cNvSpPr>
            <a:spLocks noGrp="1"/>
          </p:cNvSpPr>
          <p:nvPr>
            <p:ph type="sldNum" sz="quarter" idx="5"/>
          </p:nvPr>
        </p:nvSpPr>
        <p:spPr/>
        <p:txBody>
          <a:bodyPr/>
          <a:lstStyle/>
          <a:p>
            <a:fld id="{94DF4AC9-D558-41B4-A71E-8ECDF02AA216}" type="slidenum">
              <a:rPr lang="en-US" smtClean="0"/>
              <a:t>14</a:t>
            </a:fld>
            <a:endParaRPr lang="en-US"/>
          </a:p>
        </p:txBody>
      </p:sp>
    </p:spTree>
    <p:extLst>
      <p:ext uri="{BB962C8B-B14F-4D97-AF65-F5344CB8AC3E}">
        <p14:creationId xmlns:p14="http://schemas.microsoft.com/office/powerpoint/2010/main" val="419790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instructions for the virtual version of the lesson plan. If in-person, delete this slide entirely and keep the previous slide.</a:t>
            </a:r>
          </a:p>
        </p:txBody>
      </p:sp>
      <p:sp>
        <p:nvSpPr>
          <p:cNvPr id="4" name="Slide Number Placeholder 3"/>
          <p:cNvSpPr>
            <a:spLocks noGrp="1"/>
          </p:cNvSpPr>
          <p:nvPr>
            <p:ph type="sldNum" sz="quarter" idx="5"/>
          </p:nvPr>
        </p:nvSpPr>
        <p:spPr/>
        <p:txBody>
          <a:bodyPr/>
          <a:lstStyle/>
          <a:p>
            <a:fld id="{94DF4AC9-D558-41B4-A71E-8ECDF02AA216}" type="slidenum">
              <a:rPr lang="en-US" smtClean="0"/>
              <a:t>15</a:t>
            </a:fld>
            <a:endParaRPr lang="en-US"/>
          </a:p>
        </p:txBody>
      </p:sp>
    </p:spTree>
    <p:extLst>
      <p:ext uri="{BB962C8B-B14F-4D97-AF65-F5344CB8AC3E}">
        <p14:creationId xmlns:p14="http://schemas.microsoft.com/office/powerpoint/2010/main" val="1602209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 larger group for their initial thoughts, and then call on each group to report their highlights. Make sure they read their questions to the larger group, as not every group will have the same questions.</a:t>
            </a:r>
          </a:p>
        </p:txBody>
      </p:sp>
      <p:sp>
        <p:nvSpPr>
          <p:cNvPr id="4" name="Slide Number Placeholder 3"/>
          <p:cNvSpPr>
            <a:spLocks noGrp="1"/>
          </p:cNvSpPr>
          <p:nvPr>
            <p:ph type="sldNum" sz="quarter" idx="5"/>
          </p:nvPr>
        </p:nvSpPr>
        <p:spPr/>
        <p:txBody>
          <a:bodyPr/>
          <a:lstStyle/>
          <a:p>
            <a:fld id="{94DF4AC9-D558-41B4-A71E-8ECDF02AA216}" type="slidenum">
              <a:rPr lang="en-US" smtClean="0"/>
              <a:t>16</a:t>
            </a:fld>
            <a:endParaRPr lang="en-US"/>
          </a:p>
        </p:txBody>
      </p:sp>
    </p:spTree>
    <p:extLst>
      <p:ext uri="{BB962C8B-B14F-4D97-AF65-F5344CB8AC3E}">
        <p14:creationId xmlns:p14="http://schemas.microsoft.com/office/powerpoint/2010/main" val="3731509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Allowing patients and their families to better understand their diagnosis empowers patients and makes them feel more in control of their health. It also facilitates shared decision-making among providers, patients, and family members.</a:t>
            </a:r>
          </a:p>
          <a:p>
            <a:pPr marL="171450" indent="-171450">
              <a:buFont typeface="Arial" panose="020B0604020202020204" pitchFamily="34" charset="0"/>
              <a:buChar char="•"/>
            </a:pPr>
            <a:r>
              <a:rPr lang="en-US" dirty="0"/>
              <a:t>Healthcare providers need access to the most current research in order to make evidence-based decision, but it is often impossible to financially afford the access required to serve all of your patients if you are working outside of a major hospital system or for the government. </a:t>
            </a:r>
          </a:p>
          <a:p>
            <a:pPr marL="171450" indent="-171450">
              <a:buFont typeface="Arial" panose="020B0604020202020204" pitchFamily="34" charset="0"/>
              <a:buChar char="•"/>
            </a:pPr>
            <a:r>
              <a:rPr lang="en-US" dirty="0"/>
              <a:t>As of 2007, in the United States, research that is funded by taxpayers dollars is required to be made publicly available through open access channels. The idea behind this was simply that the public is paying for the research and they should be able to access it if they need it. Publishers shouldn’t be able to lock the labor and research paid for by the public behind paywalls so that the same people who paid with their tax dollars collectively must pay a second time individually to read the results.</a:t>
            </a:r>
          </a:p>
          <a:p>
            <a:pPr marL="171450" indent="-171450">
              <a:buFont typeface="Arial" panose="020B0604020202020204" pitchFamily="34" charset="0"/>
              <a:buChar char="•"/>
            </a:pPr>
            <a:r>
              <a:rPr lang="en-US" dirty="0"/>
              <a:t>In addition to patients and healthcare providers in our own neighborhoods, consider how many people are disenfranchised across the world due to lack of internet, funding, and lack of access to the tools to search for peer-reviewed articles.</a:t>
            </a:r>
          </a:p>
          <a:p>
            <a:pPr marL="171450" indent="-171450">
              <a:buFont typeface="Arial" panose="020B0604020202020204" pitchFamily="34" charset="0"/>
              <a:buChar char="•"/>
            </a:pPr>
            <a:r>
              <a:rPr lang="en-US" dirty="0"/>
              <a:t>Open access provides us with a unique opportunity to ask why we continue to do things as we have always done them, considering we are now in a 21</a:t>
            </a:r>
            <a:r>
              <a:rPr lang="en-US" baseline="30000" dirty="0"/>
              <a:t>st</a:t>
            </a:r>
            <a:r>
              <a:rPr lang="en-US" dirty="0"/>
              <a:t> century world with the tools and technology to change the status quo. We have the ability to change we way that we value research, as well as how we provide access to it, and I firmly believe that we should use all of those advantages to create a new, more robust model that focuses on connecting people to the information they need instead of driving profits. </a:t>
            </a:r>
          </a:p>
        </p:txBody>
      </p:sp>
      <p:sp>
        <p:nvSpPr>
          <p:cNvPr id="4" name="Slide Number Placeholder 3"/>
          <p:cNvSpPr>
            <a:spLocks noGrp="1"/>
          </p:cNvSpPr>
          <p:nvPr>
            <p:ph type="sldNum" sz="quarter" idx="5"/>
          </p:nvPr>
        </p:nvSpPr>
        <p:spPr/>
        <p:txBody>
          <a:bodyPr/>
          <a:lstStyle/>
          <a:p>
            <a:fld id="{94DF4AC9-D558-41B4-A71E-8ECDF02AA216}" type="slidenum">
              <a:rPr lang="en-US" smtClean="0"/>
              <a:t>18</a:t>
            </a:fld>
            <a:endParaRPr lang="en-US"/>
          </a:p>
        </p:txBody>
      </p:sp>
    </p:spTree>
    <p:extLst>
      <p:ext uri="{BB962C8B-B14F-4D97-AF65-F5344CB8AC3E}">
        <p14:creationId xmlns:p14="http://schemas.microsoft.com/office/powerpoint/2010/main" val="3176037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Author writes an article detailing their ground-breaking research results, they choose a journal to submit to based on the recommendation of their faculty advisor, mentor, or peers. An editor receives the submission and makes an initial assessment on whether it is well-suited for the journal. If it is, they will send it out to several peer reviewers (usually 3-4), who will read the work and decide if the research is sound and if it needs major or minimal edits in order to be published. Once reviewed, the work will be sent back to the author with the comments from the reviewers, and the author can choose to continue with the original journal, or try a different one. If they choose to make the edits and re-submit, they will then be notified of their acceptance. Traditionally, libraries pay hundreds of thousands of dollars annually to subscribe to the journals so that their patrons can read the research that was, in many cases, written up by their peers for free. The only people getting paid in this whole process is the publishers (Wiley, Elsevier, etc.), and they are often making incredibly large profit margins (more than Apple or Amazon.)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72D786-4A9C-4645-BD42-0DA8413819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0964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social justice mean to you?</a:t>
            </a:r>
          </a:p>
        </p:txBody>
      </p:sp>
      <p:sp>
        <p:nvSpPr>
          <p:cNvPr id="4" name="Slide Number Placeholder 3"/>
          <p:cNvSpPr>
            <a:spLocks noGrp="1"/>
          </p:cNvSpPr>
          <p:nvPr>
            <p:ph type="sldNum" sz="quarter" idx="5"/>
          </p:nvPr>
        </p:nvSpPr>
        <p:spPr/>
        <p:txBody>
          <a:bodyPr/>
          <a:lstStyle/>
          <a:p>
            <a:fld id="{94DF4AC9-D558-41B4-A71E-8ECDF02AA216}" type="slidenum">
              <a:rPr lang="en-US" smtClean="0"/>
              <a:t>6</a:t>
            </a:fld>
            <a:endParaRPr lang="en-US"/>
          </a:p>
        </p:txBody>
      </p:sp>
    </p:spTree>
    <p:extLst>
      <p:ext uri="{BB962C8B-B14F-4D97-AF65-F5344CB8AC3E}">
        <p14:creationId xmlns:p14="http://schemas.microsoft.com/office/powerpoint/2010/main" val="3753625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a couple of definitions that I felt well-encapsulated social justice as a concept. If we think about the second definition from the Center for Economic and Social Justice in the context of health disparities and access to information, it begins to come clear how these issues relate to one another. In our publishing slides, we discussed the primary players in the information dissemination industry and how it has traditionally been a pay-per-view model built on the free labor of scientists. The average patient or unaffiliated healthcare provider researching a diagnosis or treatment cannot afford to pay the increasing exorbitant costs to access individual articles, which are typically at least $50 a piece. Once we realize that this model is unsustainable and unethical, we must consider changing the way that we access the information that is needed for evidence-based practice and an informed patient population.</a:t>
            </a:r>
          </a:p>
        </p:txBody>
      </p:sp>
      <p:sp>
        <p:nvSpPr>
          <p:cNvPr id="4" name="Slide Number Placeholder 3"/>
          <p:cNvSpPr>
            <a:spLocks noGrp="1"/>
          </p:cNvSpPr>
          <p:nvPr>
            <p:ph type="sldNum" sz="quarter" idx="5"/>
          </p:nvPr>
        </p:nvSpPr>
        <p:spPr/>
        <p:txBody>
          <a:bodyPr/>
          <a:lstStyle/>
          <a:p>
            <a:fld id="{94DF4AC9-D558-41B4-A71E-8ECDF02AA216}" type="slidenum">
              <a:rPr lang="en-US" smtClean="0"/>
              <a:t>7</a:t>
            </a:fld>
            <a:endParaRPr lang="en-US"/>
          </a:p>
        </p:txBody>
      </p:sp>
    </p:spTree>
    <p:extLst>
      <p:ext uri="{BB962C8B-B14F-4D97-AF65-F5344CB8AC3E}">
        <p14:creationId xmlns:p14="http://schemas.microsoft.com/office/powerpoint/2010/main" val="68312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open access mean to you?</a:t>
            </a:r>
          </a:p>
        </p:txBody>
      </p:sp>
      <p:sp>
        <p:nvSpPr>
          <p:cNvPr id="4" name="Slide Number Placeholder 3"/>
          <p:cNvSpPr>
            <a:spLocks noGrp="1"/>
          </p:cNvSpPr>
          <p:nvPr>
            <p:ph type="sldNum" sz="quarter" idx="5"/>
          </p:nvPr>
        </p:nvSpPr>
        <p:spPr/>
        <p:txBody>
          <a:bodyPr/>
          <a:lstStyle/>
          <a:p>
            <a:fld id="{94DF4AC9-D558-41B4-A71E-8ECDF02AA216}" type="slidenum">
              <a:rPr lang="en-US" smtClean="0"/>
              <a:t>8</a:t>
            </a:fld>
            <a:endParaRPr lang="en-US"/>
          </a:p>
        </p:txBody>
      </p:sp>
    </p:spTree>
    <p:extLst>
      <p:ext uri="{BB962C8B-B14F-4D97-AF65-F5344CB8AC3E}">
        <p14:creationId xmlns:p14="http://schemas.microsoft.com/office/powerpoint/2010/main" val="467811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access is a new model that can be used to breakdown the barriers presented by geographic location and article cost, among others. As we see in this definition from SPARC, open access is all about free and immediate access to information. This goes against the traditional model of publishing from a capitalistic standpoint, but it benefits the producers and consumers of research as a whole. Peer review is not compromised, and as the research isn’t blocked by a paywall, it can be used more quickly by scientific peers and other interested parties to produce new potential breakthroughs. Open access contributes to social justice principles by breaking down the ways that powerful people and industries have historically controlled the way that research is shared. It also contributes to the ideas of patient empowerment and implementing health equity at the provider level. </a:t>
            </a:r>
          </a:p>
        </p:txBody>
      </p:sp>
      <p:sp>
        <p:nvSpPr>
          <p:cNvPr id="4" name="Slide Number Placeholder 3"/>
          <p:cNvSpPr>
            <a:spLocks noGrp="1"/>
          </p:cNvSpPr>
          <p:nvPr>
            <p:ph type="sldNum" sz="quarter" idx="5"/>
          </p:nvPr>
        </p:nvSpPr>
        <p:spPr/>
        <p:txBody>
          <a:bodyPr/>
          <a:lstStyle/>
          <a:p>
            <a:fld id="{94DF4AC9-D558-41B4-A71E-8ECDF02AA216}" type="slidenum">
              <a:rPr lang="en-US" smtClean="0"/>
              <a:t>9</a:t>
            </a:fld>
            <a:endParaRPr lang="en-US"/>
          </a:p>
        </p:txBody>
      </p:sp>
    </p:spTree>
    <p:extLst>
      <p:ext uri="{BB962C8B-B14F-4D97-AF65-F5344CB8AC3E}">
        <p14:creationId xmlns:p14="http://schemas.microsoft.com/office/powerpoint/2010/main" val="2852710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you believe that social determinants, such as income, neighborhood, and education directly affect health outcomes such as life expectancy?</a:t>
            </a:r>
          </a:p>
          <a:p>
            <a:r>
              <a:rPr lang="en-US" dirty="0"/>
              <a:t>Yes</a:t>
            </a:r>
          </a:p>
          <a:p>
            <a:r>
              <a:rPr lang="en-US" dirty="0"/>
              <a:t>No</a:t>
            </a:r>
          </a:p>
          <a:p>
            <a:r>
              <a:rPr lang="en-US" dirty="0"/>
              <a:t>I’m not sure</a:t>
            </a:r>
          </a:p>
        </p:txBody>
      </p:sp>
      <p:sp>
        <p:nvSpPr>
          <p:cNvPr id="4" name="Slide Number Placeholder 3"/>
          <p:cNvSpPr>
            <a:spLocks noGrp="1"/>
          </p:cNvSpPr>
          <p:nvPr>
            <p:ph type="sldNum" sz="quarter" idx="5"/>
          </p:nvPr>
        </p:nvSpPr>
        <p:spPr/>
        <p:txBody>
          <a:bodyPr/>
          <a:lstStyle/>
          <a:p>
            <a:fld id="{94DF4AC9-D558-41B4-A71E-8ECDF02AA216}" type="slidenum">
              <a:rPr lang="en-US" smtClean="0"/>
              <a:t>10</a:t>
            </a:fld>
            <a:endParaRPr lang="en-US"/>
          </a:p>
        </p:txBody>
      </p:sp>
    </p:spTree>
    <p:extLst>
      <p:ext uri="{BB962C8B-B14F-4D97-AF65-F5344CB8AC3E}">
        <p14:creationId xmlns:p14="http://schemas.microsoft.com/office/powerpoint/2010/main" val="4260670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goal of equality is to make sure that everyone has the same things to be successful. Equity is trying to understand where people are coming from and give them what </a:t>
            </a:r>
            <a:r>
              <a:rPr lang="en-US" sz="1200" b="1" dirty="0"/>
              <a:t>they</a:t>
            </a:r>
            <a:r>
              <a:rPr lang="en-US" sz="1200" dirty="0"/>
              <a:t> need to be successful. You can see with the bikes example here that the top picture provides everyone with the same access, but most of the potential riders are unsuccessful because the bike doesn’t fit their needs. Even though they all have bikes, they are unable to use them to ride, as opposed to the bottom picture where each rider is given a bike that fits their needs, and then they can all ride successfully.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94DF4AC9-D558-41B4-A71E-8ECDF02AA216}" type="slidenum">
              <a:rPr lang="en-US" smtClean="0"/>
              <a:t>11</a:t>
            </a:fld>
            <a:endParaRPr lang="en-US"/>
          </a:p>
        </p:txBody>
      </p:sp>
    </p:spTree>
    <p:extLst>
      <p:ext uri="{BB962C8B-B14F-4D97-AF65-F5344CB8AC3E}">
        <p14:creationId xmlns:p14="http://schemas.microsoft.com/office/powerpoint/2010/main" val="1179911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the American Public Health Association, health equity means that everyone has the opportunity to attain their highest level of health. We do that by valuing all people equally, and by optimizing the environments that surround individuals. This includes optimizing the conditions in which people are born, grow, live, work, learn and age. It also includes working collaboratively with other sectors to address the factors that influence health, including employment, housing, education, health care, public safety and food access. In focusing on the red and blue blocks, we can start to see why access to health information is an inextricable part of achieving health equity, especially for underserved communities. For example, a community health worker who is working with a group of pregnant women will need access to the most recent research on reducing infant mortality. The health worker can use the information to create a community-based plan to support and empower the women to help them better understand how they can reduce their babies’ risk of health problems. At home, the pregnant women can use openly available research to learn about their specific risk factors based on age, race, and other demographics. If they don’t have the health literacy needed to understand the research themselves, at least they have the ability to access it so that they can take it to their doctor (who may also have trouble getting non-OA research) and discuss the results.</a:t>
            </a:r>
          </a:p>
        </p:txBody>
      </p:sp>
      <p:sp>
        <p:nvSpPr>
          <p:cNvPr id="4" name="Slide Number Placeholder 3"/>
          <p:cNvSpPr>
            <a:spLocks noGrp="1"/>
          </p:cNvSpPr>
          <p:nvPr>
            <p:ph type="sldNum" sz="quarter" idx="5"/>
          </p:nvPr>
        </p:nvSpPr>
        <p:spPr/>
        <p:txBody>
          <a:bodyPr/>
          <a:lstStyle/>
          <a:p>
            <a:fld id="{94DF4AC9-D558-41B4-A71E-8ECDF02AA216}" type="slidenum">
              <a:rPr lang="en-US" smtClean="0"/>
              <a:t>12</a:t>
            </a:fld>
            <a:endParaRPr lang="en-US"/>
          </a:p>
        </p:txBody>
      </p:sp>
    </p:spTree>
    <p:extLst>
      <p:ext uri="{BB962C8B-B14F-4D97-AF65-F5344CB8AC3E}">
        <p14:creationId xmlns:p14="http://schemas.microsoft.com/office/powerpoint/2010/main" val="866371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EE2477F-51EA-441A-8C45-533B0985FD37}" type="datetimeFigureOut">
              <a:rPr lang="en-US" smtClean="0"/>
              <a:t>10/8/2021</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00C52AE-C289-489A-93C5-BA28204557F8}"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19973639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10/8/2021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838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10/8/2021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836755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10/8/2021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60519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EE2477F-51EA-441A-8C45-533B0985FD37}" type="datetimeFigureOut">
              <a:rPr lang="en-US" smtClean="0"/>
              <a:t>10/8/2021</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71536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E2477F-51EA-441A-8C45-533B0985FD37}" type="datetimeFigureOut">
              <a:rPr lang="en-US" smtClean="0"/>
              <a:t>10/8/2021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328240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E2477F-51EA-441A-8C45-533B0985FD37}" type="datetimeFigureOut">
              <a:rPr lang="en-US" smtClean="0"/>
              <a:t>10/8/2021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0551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E2477F-51EA-441A-8C45-533B0985FD37}" type="datetimeFigureOut">
              <a:rPr lang="en-US" smtClean="0"/>
              <a:t>10/8/2021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147233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2477F-51EA-441A-8C45-533B0985FD37}" type="datetimeFigureOut">
              <a:rPr lang="en-US" smtClean="0"/>
              <a:t>10/8/2021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411109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10/8/2021</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76574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10/8/2021</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33336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EE2477F-51EA-441A-8C45-533B0985FD37}" type="datetimeFigureOut">
              <a:rPr lang="en-US" smtClean="0"/>
              <a:t>10/8/2021</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00C52AE-C289-489A-93C5-BA28204557F8}"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8834262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creativecommons.org/licenses/by-nc-sa/4.0/?ref=chooser-v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hyperlink" Target="https://www.rwjf.org/en/library/infographics/visualizing-health-equity.htm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www.planning.org/blog/blogpost/910461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factfinder.census.gov/faces/nav/jsf/pages/community_facts.xhtml?src=bkmk"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2.jpg"/><Relationship Id="rId4" Type="http://schemas.openxmlformats.org/officeDocument/2006/relationships/hyperlink" Target="http://www.savi.org/savi/documents/Worlds_Apart_Gaps_in_Life_Expectancy.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hyperlink" Target="https://commons.wikimedia.org/wiki/File:Open_Access_logo_PLoS_white.svg" TargetMode="External"/><Relationship Id="rId4" Type="http://schemas.openxmlformats.org/officeDocument/2006/relationships/hyperlink" Target="http://med.stanford.edu/ourvoice.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societyfordiversity.org/equality-vs-equity/" TargetMode="External"/><Relationship Id="rId2" Type="http://schemas.openxmlformats.org/officeDocument/2006/relationships/hyperlink" Target="https://implicit.harvard.edu/implicit/takeatest.html" TargetMode="External"/><Relationship Id="rId1" Type="http://schemas.openxmlformats.org/officeDocument/2006/relationships/slideLayout" Target="../slideLayouts/slideLayout4.xml"/><Relationship Id="rId6" Type="http://schemas.openxmlformats.org/officeDocument/2006/relationships/hyperlink" Target="https://scholarworks.iupui.edu/handle/1805/10343" TargetMode="External"/><Relationship Id="rId5" Type="http://schemas.openxmlformats.org/officeDocument/2006/relationships/hyperlink" Target="https://sparcopen.github.io/opencon-dei-report/" TargetMode="External"/><Relationship Id="rId4" Type="http://schemas.openxmlformats.org/officeDocument/2006/relationships/hyperlink" Target="https://sparcopen.org/"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creativecommons.org/licenses/by-nc-sa/4.0/?ref=chooser-v1"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bccdcfoundation.org/social-justice-and-public-health/"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parcopen.org/open-access/"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kib.ki.se/en/publish-analyse/open-access" TargetMode="Externa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5C8B-D4B7-443C-B086-79F595238CD4}"/>
              </a:ext>
            </a:extLst>
          </p:cNvPr>
          <p:cNvSpPr>
            <a:spLocks noGrp="1"/>
          </p:cNvSpPr>
          <p:nvPr>
            <p:ph type="ctrTitle"/>
          </p:nvPr>
        </p:nvSpPr>
        <p:spPr/>
        <p:txBody>
          <a:bodyPr>
            <a:normAutofit/>
          </a:bodyPr>
          <a:lstStyle/>
          <a:p>
            <a:r>
              <a:rPr lang="en-US" dirty="0"/>
              <a:t>Open for Health</a:t>
            </a:r>
          </a:p>
        </p:txBody>
      </p:sp>
      <p:sp>
        <p:nvSpPr>
          <p:cNvPr id="3" name="Subtitle 2">
            <a:extLst>
              <a:ext uri="{FF2B5EF4-FFF2-40B4-BE49-F238E27FC236}">
                <a16:creationId xmlns:a16="http://schemas.microsoft.com/office/drawing/2014/main" id="{D9F3F2CB-440D-410F-9B20-6B5A56876CB4}"/>
              </a:ext>
            </a:extLst>
          </p:cNvPr>
          <p:cNvSpPr>
            <a:spLocks noGrp="1"/>
          </p:cNvSpPr>
          <p:nvPr>
            <p:ph type="subTitle" idx="1"/>
          </p:nvPr>
        </p:nvSpPr>
        <p:spPr>
          <a:xfrm>
            <a:off x="2375796" y="3964592"/>
            <a:ext cx="7439891" cy="1746252"/>
          </a:xfrm>
        </p:spPr>
        <p:txBody>
          <a:bodyPr>
            <a:normAutofit fontScale="32500" lnSpcReduction="20000"/>
          </a:bodyPr>
          <a:lstStyle/>
          <a:p>
            <a:r>
              <a:rPr lang="en-US" sz="7400" i="1" dirty="0"/>
              <a:t> How Open Access Can Create a More Equitable World</a:t>
            </a:r>
            <a:endParaRPr lang="en-US" sz="7400" dirty="0"/>
          </a:p>
          <a:p>
            <a:endParaRPr lang="en-US" sz="4300" dirty="0"/>
          </a:p>
          <a:p>
            <a:endParaRPr lang="en-US" sz="4300" dirty="0"/>
          </a:p>
          <a:p>
            <a:r>
              <a:rPr lang="en-US" sz="4300" dirty="0"/>
              <a:t>Your Name</a:t>
            </a:r>
          </a:p>
          <a:p>
            <a:r>
              <a:rPr lang="en-US" sz="4300" dirty="0"/>
              <a:t>Your Affiliation</a:t>
            </a:r>
          </a:p>
          <a:p>
            <a:r>
              <a:rPr lang="en-US" sz="4300" dirty="0"/>
              <a:t>Your Email Address</a:t>
            </a:r>
          </a:p>
          <a:p>
            <a:endParaRPr lang="en-US" sz="4300" dirty="0"/>
          </a:p>
        </p:txBody>
      </p:sp>
      <p:sp>
        <p:nvSpPr>
          <p:cNvPr id="4" name="TextBox 3"/>
          <p:cNvSpPr txBox="1"/>
          <p:nvPr/>
        </p:nvSpPr>
        <p:spPr>
          <a:xfrm>
            <a:off x="4708187" y="661481"/>
            <a:ext cx="6498078" cy="615553"/>
          </a:xfrm>
          <a:prstGeom prst="rect">
            <a:avLst/>
          </a:prstGeom>
          <a:noFill/>
        </p:spPr>
        <p:txBody>
          <a:bodyPr wrap="square" rtlCol="0">
            <a:spAutoFit/>
          </a:bodyPr>
          <a:lstStyle/>
          <a:p>
            <a:r>
              <a:rPr lang="en-US" sz="1700" dirty="0"/>
              <a:t>Open for Health: How Open Access Can Create a More Equitable World © 2021 by Caitlin Pike is licensed under </a:t>
            </a:r>
            <a:r>
              <a:rPr lang="en-US" sz="1700" dirty="0">
                <a:hlinkClick r:id="rId2"/>
              </a:rPr>
              <a:t>CC BY-NC-SA 4.0</a:t>
            </a:r>
            <a:endParaRPr lang="en-US" sz="1700" dirty="0"/>
          </a:p>
        </p:txBody>
      </p:sp>
    </p:spTree>
    <p:extLst>
      <p:ext uri="{BB962C8B-B14F-4D97-AF65-F5344CB8AC3E}">
        <p14:creationId xmlns:p14="http://schemas.microsoft.com/office/powerpoint/2010/main" val="1924637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FAE3D4E-E267-4E31-9A7B-558EB54DEA4A}"/>
              </a:ext>
            </a:extLst>
          </p:cNvPr>
          <p:cNvSpPr>
            <a:spLocks noGrp="1"/>
          </p:cNvSpPr>
          <p:nvPr>
            <p:ph type="title"/>
          </p:nvPr>
        </p:nvSpPr>
        <p:spPr>
          <a:xfrm>
            <a:off x="3495136" y="2840247"/>
            <a:ext cx="5201728" cy="1177506"/>
          </a:xfrm>
        </p:spPr>
        <p:txBody>
          <a:bodyPr>
            <a:normAutofit/>
          </a:bodyPr>
          <a:lstStyle/>
          <a:p>
            <a:r>
              <a:rPr lang="en-US" sz="6600" dirty="0"/>
              <a:t>Poll Question!</a:t>
            </a:r>
          </a:p>
        </p:txBody>
      </p:sp>
    </p:spTree>
    <p:extLst>
      <p:ext uri="{BB962C8B-B14F-4D97-AF65-F5344CB8AC3E}">
        <p14:creationId xmlns:p14="http://schemas.microsoft.com/office/powerpoint/2010/main" val="479673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976AF-0CF6-492B-850F-8B78A5DBDC9B}"/>
              </a:ext>
            </a:extLst>
          </p:cNvPr>
          <p:cNvSpPr>
            <a:spLocks noGrp="1"/>
          </p:cNvSpPr>
          <p:nvPr>
            <p:ph type="title"/>
          </p:nvPr>
        </p:nvSpPr>
        <p:spPr>
          <a:xfrm>
            <a:off x="1371600" y="247650"/>
            <a:ext cx="9601200" cy="1485900"/>
          </a:xfrm>
        </p:spPr>
        <p:txBody>
          <a:bodyPr/>
          <a:lstStyle/>
          <a:p>
            <a:r>
              <a:rPr lang="en-US" dirty="0"/>
              <a:t>Equality vs. Equity</a:t>
            </a:r>
            <a:br>
              <a:rPr lang="en-US" dirty="0"/>
            </a:br>
            <a:r>
              <a:rPr lang="en-US" sz="3200" dirty="0"/>
              <a:t>Social Justice should (hopefully) aim to be equitable.</a:t>
            </a:r>
          </a:p>
        </p:txBody>
      </p:sp>
      <p:sp>
        <p:nvSpPr>
          <p:cNvPr id="3" name="Content Placeholder 2">
            <a:extLst>
              <a:ext uri="{FF2B5EF4-FFF2-40B4-BE49-F238E27FC236}">
                <a16:creationId xmlns:a16="http://schemas.microsoft.com/office/drawing/2014/main" id="{DA89F580-B3D4-49C7-8314-AD4A5A008E2D}"/>
              </a:ext>
            </a:extLst>
          </p:cNvPr>
          <p:cNvSpPr>
            <a:spLocks noGrp="1"/>
          </p:cNvSpPr>
          <p:nvPr>
            <p:ph sz="half" idx="1"/>
          </p:nvPr>
        </p:nvSpPr>
        <p:spPr/>
        <p:txBody>
          <a:bodyPr>
            <a:normAutofit/>
          </a:bodyPr>
          <a:lstStyle/>
          <a:p>
            <a:pPr marL="0" indent="0">
              <a:buNone/>
            </a:pPr>
            <a:endParaRPr lang="en-US" sz="2600" dirty="0"/>
          </a:p>
          <a:p>
            <a:endParaRPr lang="en-US" sz="2600" dirty="0"/>
          </a:p>
          <a:p>
            <a:endParaRPr lang="en-US" dirty="0"/>
          </a:p>
        </p:txBody>
      </p:sp>
      <p:pic>
        <p:nvPicPr>
          <p:cNvPr id="6" name="Content Placeholder 5">
            <a:extLst>
              <a:ext uri="{FF2B5EF4-FFF2-40B4-BE49-F238E27FC236}">
                <a16:creationId xmlns:a16="http://schemas.microsoft.com/office/drawing/2014/main" id="{04AEBF37-7BEC-4738-B0DB-220174C312D1}"/>
              </a:ext>
            </a:extLst>
          </p:cNvPr>
          <p:cNvPicPr>
            <a:picLocks noGrp="1" noChangeAspect="1"/>
          </p:cNvPicPr>
          <p:nvPr>
            <p:ph sz="half" idx="2"/>
          </p:nvPr>
        </p:nvPicPr>
        <p:blipFill>
          <a:blip r:embed="rId3" cstate="hqprint">
            <a:extLst>
              <a:ext uri="{28A0092B-C50C-407E-A947-70E740481C1C}">
                <a14:useLocalDpi xmlns:a14="http://schemas.microsoft.com/office/drawing/2010/main" val="0"/>
              </a:ext>
            </a:extLst>
          </a:blip>
          <a:stretch>
            <a:fillRect/>
          </a:stretch>
        </p:blipFill>
        <p:spPr>
          <a:xfrm>
            <a:off x="1968910" y="1544715"/>
            <a:ext cx="8254180" cy="4646416"/>
          </a:xfrm>
        </p:spPr>
      </p:pic>
      <p:sp>
        <p:nvSpPr>
          <p:cNvPr id="8" name="Rectangle 7">
            <a:extLst>
              <a:ext uri="{FF2B5EF4-FFF2-40B4-BE49-F238E27FC236}">
                <a16:creationId xmlns:a16="http://schemas.microsoft.com/office/drawing/2014/main" id="{3D0254F3-0967-49BD-8C10-6D18DE025A66}"/>
              </a:ext>
            </a:extLst>
          </p:cNvPr>
          <p:cNvSpPr/>
          <p:nvPr/>
        </p:nvSpPr>
        <p:spPr>
          <a:xfrm>
            <a:off x="6661211" y="6581001"/>
            <a:ext cx="5530789" cy="276999"/>
          </a:xfrm>
          <a:prstGeom prst="rect">
            <a:avLst/>
          </a:prstGeom>
        </p:spPr>
        <p:txBody>
          <a:bodyPr wrap="square">
            <a:spAutoFit/>
          </a:bodyPr>
          <a:lstStyle/>
          <a:p>
            <a:r>
              <a:rPr lang="en-US" sz="1200" dirty="0"/>
              <a:t>Source: </a:t>
            </a:r>
            <a:r>
              <a:rPr lang="en-US" sz="1200" dirty="0">
                <a:hlinkClick r:id="rId4"/>
              </a:rPr>
              <a:t>https://www.rwjf.org/en/library/infographics/visualizing-health-equity.html</a:t>
            </a:r>
            <a:r>
              <a:rPr lang="en-US" sz="1200" dirty="0"/>
              <a:t> </a:t>
            </a:r>
          </a:p>
        </p:txBody>
      </p:sp>
    </p:spTree>
    <p:extLst>
      <p:ext uri="{BB962C8B-B14F-4D97-AF65-F5344CB8AC3E}">
        <p14:creationId xmlns:p14="http://schemas.microsoft.com/office/powerpoint/2010/main" val="1674843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Equity</a:t>
            </a: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140475" y="1486318"/>
            <a:ext cx="6063449" cy="4689067"/>
          </a:xfrm>
        </p:spPr>
      </p:pic>
      <p:sp>
        <p:nvSpPr>
          <p:cNvPr id="6" name="Rectangle 5"/>
          <p:cNvSpPr/>
          <p:nvPr/>
        </p:nvSpPr>
        <p:spPr>
          <a:xfrm>
            <a:off x="7882908" y="6510934"/>
            <a:ext cx="4091761" cy="276999"/>
          </a:xfrm>
          <a:prstGeom prst="rect">
            <a:avLst/>
          </a:prstGeom>
        </p:spPr>
        <p:txBody>
          <a:bodyPr wrap="none">
            <a:spAutoFit/>
          </a:bodyPr>
          <a:lstStyle/>
          <a:p>
            <a:r>
              <a:rPr lang="en-US" sz="1200" dirty="0"/>
              <a:t>Source: </a:t>
            </a:r>
            <a:r>
              <a:rPr lang="en-US" sz="1200" dirty="0">
                <a:hlinkClick r:id="rId4"/>
              </a:rPr>
              <a:t>https://www.planning.org/blog/blogpost/9104610/</a:t>
            </a:r>
            <a:r>
              <a:rPr lang="en-US" sz="1200" dirty="0"/>
              <a:t> </a:t>
            </a:r>
          </a:p>
        </p:txBody>
      </p:sp>
    </p:spTree>
    <p:extLst>
      <p:ext uri="{BB962C8B-B14F-4D97-AF65-F5344CB8AC3E}">
        <p14:creationId xmlns:p14="http://schemas.microsoft.com/office/powerpoint/2010/main" val="390194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574FB-A7FA-4F13-8E1E-E04B9292407E}"/>
              </a:ext>
            </a:extLst>
          </p:cNvPr>
          <p:cNvSpPr>
            <a:spLocks noGrp="1"/>
          </p:cNvSpPr>
          <p:nvPr>
            <p:ph type="title"/>
          </p:nvPr>
        </p:nvSpPr>
        <p:spPr>
          <a:xfrm>
            <a:off x="1213658" y="137160"/>
            <a:ext cx="9601200" cy="1485900"/>
          </a:xfrm>
        </p:spPr>
        <p:txBody>
          <a:bodyPr/>
          <a:lstStyle/>
          <a:p>
            <a:r>
              <a:rPr lang="en-US" dirty="0"/>
              <a:t>Why Does It Matter? </a:t>
            </a:r>
          </a:p>
        </p:txBody>
      </p:sp>
      <p:sp>
        <p:nvSpPr>
          <p:cNvPr id="3" name="Content Placeholder 2">
            <a:extLst>
              <a:ext uri="{FF2B5EF4-FFF2-40B4-BE49-F238E27FC236}">
                <a16:creationId xmlns:a16="http://schemas.microsoft.com/office/drawing/2014/main" id="{090BB67A-E5B5-4843-980D-BD78BD55A1F6}"/>
              </a:ext>
            </a:extLst>
          </p:cNvPr>
          <p:cNvSpPr>
            <a:spLocks noGrp="1"/>
          </p:cNvSpPr>
          <p:nvPr>
            <p:ph sz="half" idx="1"/>
          </p:nvPr>
        </p:nvSpPr>
        <p:spPr>
          <a:xfrm>
            <a:off x="1371600" y="1687484"/>
            <a:ext cx="4447786" cy="5062451"/>
          </a:xfrm>
        </p:spPr>
        <p:txBody>
          <a:bodyPr>
            <a:normAutofit fontScale="55000" lnSpcReduction="20000"/>
          </a:bodyPr>
          <a:lstStyle/>
          <a:p>
            <a:r>
              <a:rPr lang="en-US" sz="3600" dirty="0">
                <a:hlinkClick r:id="rId3"/>
              </a:rPr>
              <a:t>46033</a:t>
            </a:r>
            <a:r>
              <a:rPr lang="en-US" sz="3600" dirty="0"/>
              <a:t> </a:t>
            </a:r>
          </a:p>
          <a:p>
            <a:pPr lvl="1"/>
            <a:r>
              <a:rPr lang="en-US" sz="3600" dirty="0"/>
              <a:t>High School Graduates: 99%</a:t>
            </a:r>
          </a:p>
          <a:p>
            <a:pPr lvl="1"/>
            <a:r>
              <a:rPr lang="en-US" sz="3600" dirty="0"/>
              <a:t>Median Household Income: $124,712 </a:t>
            </a:r>
          </a:p>
          <a:p>
            <a:pPr marL="457200" lvl="1" indent="0">
              <a:buNone/>
            </a:pPr>
            <a:endParaRPr lang="en-US" sz="3600" dirty="0"/>
          </a:p>
          <a:p>
            <a:r>
              <a:rPr lang="en-US" sz="3600" dirty="0">
                <a:hlinkClick r:id="rId3"/>
              </a:rPr>
              <a:t>46225</a:t>
            </a:r>
            <a:endParaRPr lang="en-US" sz="3600" dirty="0"/>
          </a:p>
          <a:p>
            <a:pPr lvl="1"/>
            <a:r>
              <a:rPr lang="en-US" sz="3600" dirty="0"/>
              <a:t>High School Graduates: 69.3%</a:t>
            </a:r>
          </a:p>
          <a:p>
            <a:pPr lvl="1"/>
            <a:r>
              <a:rPr lang="en-US" sz="3600" dirty="0"/>
              <a:t>Median Household Income: $33,688 </a:t>
            </a:r>
          </a:p>
          <a:p>
            <a:pPr lvl="1"/>
            <a:endParaRPr lang="en-US" dirty="0"/>
          </a:p>
          <a:p>
            <a:pPr lvl="1"/>
            <a:endParaRPr lang="en-US" dirty="0"/>
          </a:p>
          <a:p>
            <a:pPr marL="0" indent="0" algn="ctr">
              <a:buNone/>
            </a:pPr>
            <a:r>
              <a:rPr lang="en-US" sz="5100" b="1" dirty="0"/>
              <a:t>28 miles and 14 years of life</a:t>
            </a:r>
          </a:p>
          <a:p>
            <a:pPr marL="0" indent="0">
              <a:buNone/>
            </a:pPr>
            <a:endParaRPr lang="en-US" dirty="0"/>
          </a:p>
          <a:p>
            <a:pPr marL="0" indent="0">
              <a:buNone/>
            </a:pPr>
            <a:endParaRPr lang="en-US" dirty="0"/>
          </a:p>
          <a:p>
            <a:pPr marL="0" indent="0">
              <a:buNone/>
            </a:pPr>
            <a:endParaRPr lang="en-US" dirty="0"/>
          </a:p>
          <a:p>
            <a:pPr marL="0" indent="0" algn="r">
              <a:buNone/>
            </a:pPr>
            <a:r>
              <a:rPr lang="en-US" sz="1600" dirty="0"/>
              <a:t>(Source: 2013-2017 American Community Survey 5-Year Estimates)</a:t>
            </a:r>
          </a:p>
          <a:p>
            <a:endParaRPr lang="en-US" dirty="0"/>
          </a:p>
        </p:txBody>
      </p:sp>
      <p:pic>
        <p:nvPicPr>
          <p:cNvPr id="6" name="Content Placeholder 5">
            <a:hlinkClick r:id="rId4"/>
            <a:extLst>
              <a:ext uri="{FF2B5EF4-FFF2-40B4-BE49-F238E27FC236}">
                <a16:creationId xmlns:a16="http://schemas.microsoft.com/office/drawing/2014/main" id="{9D86758E-6B3B-4ED1-9863-8CF01E5403AE}"/>
              </a:ext>
            </a:extLst>
          </p:cNvPr>
          <p:cNvPicPr>
            <a:picLocks noGrp="1" noChangeAspect="1"/>
          </p:cNvPicPr>
          <p:nvPr>
            <p:ph sz="half" idx="2"/>
          </p:nvPr>
        </p:nvPicPr>
        <p:blipFill rotWithShape="1">
          <a:blip r:embed="rId5">
            <a:extLst>
              <a:ext uri="{28A0092B-C50C-407E-A947-70E740481C1C}">
                <a14:useLocalDpi xmlns:a14="http://schemas.microsoft.com/office/drawing/2010/main" val="0"/>
              </a:ext>
            </a:extLst>
          </a:blip>
          <a:srcRect l="9690" t="5339" r="2816" b="4604"/>
          <a:stretch/>
        </p:blipFill>
        <p:spPr>
          <a:xfrm>
            <a:off x="6978008" y="1687484"/>
            <a:ext cx="3978823" cy="3978822"/>
          </a:xfrm>
        </p:spPr>
      </p:pic>
      <p:sp>
        <p:nvSpPr>
          <p:cNvPr id="7" name="TextBox 6">
            <a:extLst>
              <a:ext uri="{FF2B5EF4-FFF2-40B4-BE49-F238E27FC236}">
                <a16:creationId xmlns:a16="http://schemas.microsoft.com/office/drawing/2014/main" id="{302AE56B-5563-4239-B59F-541B0A378D5C}"/>
              </a:ext>
            </a:extLst>
          </p:cNvPr>
          <p:cNvSpPr txBox="1"/>
          <p:nvPr/>
        </p:nvSpPr>
        <p:spPr>
          <a:xfrm>
            <a:off x="6978008" y="5730730"/>
            <a:ext cx="4677092" cy="461665"/>
          </a:xfrm>
          <a:prstGeom prst="rect">
            <a:avLst/>
          </a:prstGeom>
          <a:noFill/>
        </p:spPr>
        <p:txBody>
          <a:bodyPr wrap="square" rtlCol="0">
            <a:spAutoFit/>
          </a:bodyPr>
          <a:lstStyle/>
          <a:p>
            <a:r>
              <a:rPr lang="en-US" sz="1200" dirty="0"/>
              <a:t>Source: </a:t>
            </a:r>
            <a:r>
              <a:rPr lang="en-US" sz="1200" dirty="0">
                <a:hlinkClick r:id="rId4"/>
              </a:rPr>
              <a:t>Worlds Apart: Gaps in Life Expectancy in the Indianapolis Metro Area</a:t>
            </a:r>
            <a:endParaRPr lang="en-US" sz="1200" dirty="0"/>
          </a:p>
        </p:txBody>
      </p:sp>
      <p:sp>
        <p:nvSpPr>
          <p:cNvPr id="4" name="TextBox 3"/>
          <p:cNvSpPr txBox="1"/>
          <p:nvPr/>
        </p:nvSpPr>
        <p:spPr>
          <a:xfrm>
            <a:off x="6537761" y="1253728"/>
            <a:ext cx="4859315" cy="369332"/>
          </a:xfrm>
          <a:prstGeom prst="rect">
            <a:avLst/>
          </a:prstGeom>
          <a:noFill/>
        </p:spPr>
        <p:txBody>
          <a:bodyPr wrap="square" rtlCol="0">
            <a:spAutoFit/>
          </a:bodyPr>
          <a:lstStyle/>
          <a:p>
            <a:r>
              <a:rPr lang="en-US" dirty="0"/>
              <a:t>Life Expectancy in the Indianapolis Metro Area</a:t>
            </a:r>
          </a:p>
        </p:txBody>
      </p:sp>
    </p:spTree>
    <p:extLst>
      <p:ext uri="{BB962C8B-B14F-4D97-AF65-F5344CB8AC3E}">
        <p14:creationId xmlns:p14="http://schemas.microsoft.com/office/powerpoint/2010/main" val="584204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807098"/>
          </a:xfrm>
        </p:spPr>
        <p:txBody>
          <a:bodyPr>
            <a:normAutofit fontScale="90000"/>
          </a:bodyPr>
          <a:lstStyle/>
          <a:p>
            <a:r>
              <a:rPr lang="en-US" dirty="0"/>
              <a:t>Activity: Knowledge Café </a:t>
            </a:r>
            <a:r>
              <a:rPr lang="en-US" i="1" dirty="0"/>
              <a:t>(30 minutes)</a:t>
            </a:r>
            <a:br>
              <a:rPr lang="en-US" dirty="0"/>
            </a:br>
            <a:endParaRPr lang="en-US" dirty="0"/>
          </a:p>
        </p:txBody>
      </p:sp>
      <p:sp>
        <p:nvSpPr>
          <p:cNvPr id="3" name="Content Placeholder 2"/>
          <p:cNvSpPr>
            <a:spLocks noGrp="1"/>
          </p:cNvSpPr>
          <p:nvPr>
            <p:ph idx="1"/>
          </p:nvPr>
        </p:nvSpPr>
        <p:spPr>
          <a:xfrm>
            <a:off x="1371600" y="1492899"/>
            <a:ext cx="9601200" cy="5103844"/>
          </a:xfrm>
        </p:spPr>
        <p:txBody>
          <a:bodyPr>
            <a:normAutofit/>
          </a:bodyPr>
          <a:lstStyle/>
          <a:p>
            <a:pPr marL="0" indent="0">
              <a:buNone/>
            </a:pPr>
            <a:r>
              <a:rPr lang="en-US" b="1" dirty="0"/>
              <a:t>Instructions:</a:t>
            </a:r>
          </a:p>
          <a:p>
            <a:pPr marL="0" indent="0">
              <a:buNone/>
            </a:pPr>
            <a:r>
              <a:rPr lang="en-US" dirty="0"/>
              <a:t>1. Everyone should count off by 6 and break into their group numbers at the tables provided.</a:t>
            </a:r>
          </a:p>
          <a:p>
            <a:pPr marL="0" indent="0">
              <a:buNone/>
            </a:pPr>
            <a:r>
              <a:rPr lang="en-US" dirty="0"/>
              <a:t>2. I will come around and pass out the questions for your discussion.</a:t>
            </a:r>
          </a:p>
          <a:p>
            <a:pPr marL="0" indent="0">
              <a:buNone/>
            </a:pPr>
            <a:r>
              <a:rPr lang="en-US" dirty="0"/>
              <a:t>3. Select a recorder and write your summary thoughts under the questions in the space provided. </a:t>
            </a:r>
          </a:p>
          <a:p>
            <a:pPr marL="0" indent="0">
              <a:buNone/>
            </a:pPr>
            <a:r>
              <a:rPr lang="en-US" dirty="0"/>
              <a:t>	</a:t>
            </a:r>
            <a:r>
              <a:rPr lang="en-US" i="1" dirty="0"/>
              <a:t>- Some of the questions are meant to be difficult or uncomfortable, and that’s 	okay!</a:t>
            </a:r>
          </a:p>
          <a:p>
            <a:pPr marL="0" indent="0">
              <a:buNone/>
            </a:pPr>
            <a:r>
              <a:rPr lang="en-US" dirty="0"/>
              <a:t>4. I recommend that you choose someone to report out to the larger group (can be the recorder or someone else.)</a:t>
            </a:r>
          </a:p>
          <a:p>
            <a:pPr marL="0" indent="0">
              <a:buNone/>
            </a:pPr>
            <a:r>
              <a:rPr lang="en-US" dirty="0"/>
              <a:t>5. We’ll come back together and discuss your results at the end after 30 minutes.</a:t>
            </a:r>
          </a:p>
        </p:txBody>
      </p:sp>
    </p:spTree>
    <p:extLst>
      <p:ext uri="{BB962C8B-B14F-4D97-AF65-F5344CB8AC3E}">
        <p14:creationId xmlns:p14="http://schemas.microsoft.com/office/powerpoint/2010/main" val="3769325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807098"/>
          </a:xfrm>
        </p:spPr>
        <p:txBody>
          <a:bodyPr>
            <a:normAutofit fontScale="90000"/>
          </a:bodyPr>
          <a:lstStyle/>
          <a:p>
            <a:r>
              <a:rPr lang="en-US" dirty="0"/>
              <a:t>Activity: Knowledge Café </a:t>
            </a:r>
            <a:r>
              <a:rPr lang="en-US" i="1" dirty="0"/>
              <a:t>(30 minutes)</a:t>
            </a:r>
            <a:br>
              <a:rPr lang="en-US" dirty="0"/>
            </a:br>
            <a:endParaRPr lang="en-US" dirty="0"/>
          </a:p>
        </p:txBody>
      </p:sp>
      <p:sp>
        <p:nvSpPr>
          <p:cNvPr id="3" name="Content Placeholder 2"/>
          <p:cNvSpPr>
            <a:spLocks noGrp="1"/>
          </p:cNvSpPr>
          <p:nvPr>
            <p:ph idx="1"/>
          </p:nvPr>
        </p:nvSpPr>
        <p:spPr>
          <a:xfrm>
            <a:off x="1371600" y="1492899"/>
            <a:ext cx="9601200" cy="5103844"/>
          </a:xfrm>
        </p:spPr>
        <p:txBody>
          <a:bodyPr>
            <a:normAutofit/>
          </a:bodyPr>
          <a:lstStyle/>
          <a:p>
            <a:pPr marL="0" indent="0">
              <a:buNone/>
            </a:pPr>
            <a:r>
              <a:rPr lang="en-US" b="1" dirty="0"/>
              <a:t>Instructions:</a:t>
            </a:r>
          </a:p>
          <a:p>
            <a:pPr marL="0" indent="0">
              <a:buNone/>
            </a:pPr>
            <a:r>
              <a:rPr lang="en-US" dirty="0"/>
              <a:t>1. Everyone should open the Google Doc link that can be found in the chat.</a:t>
            </a:r>
          </a:p>
          <a:p>
            <a:pPr marL="0" indent="0">
              <a:buNone/>
            </a:pPr>
            <a:r>
              <a:rPr lang="en-US" dirty="0"/>
              <a:t>2. You will be automatically sorted into breakout groups. Click on the Group number that corresponds to your breakout group number. (Group 1 = Breakout rooms 1 and 6)</a:t>
            </a:r>
          </a:p>
          <a:p>
            <a:pPr marL="0" indent="0">
              <a:buNone/>
            </a:pPr>
            <a:r>
              <a:rPr lang="en-US" dirty="0"/>
              <a:t>3. Each group should answer the questions listed under their breakout group number in the Google Doc. Select a recorder and write your summary thoughts under the questions in the Google Doc. </a:t>
            </a:r>
          </a:p>
          <a:p>
            <a:pPr lvl="1"/>
            <a:r>
              <a:rPr lang="en-US" dirty="0"/>
              <a:t>Some of the questions are meant to be difficult or uncomfortable, and that’s okay!</a:t>
            </a:r>
          </a:p>
          <a:p>
            <a:pPr marL="0" indent="0">
              <a:buNone/>
            </a:pPr>
            <a:r>
              <a:rPr lang="en-US" dirty="0"/>
              <a:t>4. I recommend that you choose someone to report out to the larger group (can be the recorder or someone else.)</a:t>
            </a:r>
          </a:p>
          <a:p>
            <a:pPr marL="0" indent="0">
              <a:buNone/>
            </a:pPr>
            <a:r>
              <a:rPr lang="en-US" dirty="0"/>
              <a:t>5. We’ll come back together and discuss your results at the end after 30 minutes.</a:t>
            </a:r>
          </a:p>
        </p:txBody>
      </p:sp>
    </p:spTree>
    <p:extLst>
      <p:ext uri="{BB962C8B-B14F-4D97-AF65-F5344CB8AC3E}">
        <p14:creationId xmlns:p14="http://schemas.microsoft.com/office/powerpoint/2010/main" val="2535295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FAE3D4E-E267-4E31-9A7B-558EB54DEA4A}"/>
              </a:ext>
            </a:extLst>
          </p:cNvPr>
          <p:cNvSpPr>
            <a:spLocks noGrp="1"/>
          </p:cNvSpPr>
          <p:nvPr>
            <p:ph type="title"/>
          </p:nvPr>
        </p:nvSpPr>
        <p:spPr>
          <a:xfrm>
            <a:off x="3495136" y="2840247"/>
            <a:ext cx="5686186" cy="1177506"/>
          </a:xfrm>
        </p:spPr>
        <p:txBody>
          <a:bodyPr>
            <a:normAutofit fontScale="90000"/>
          </a:bodyPr>
          <a:lstStyle/>
          <a:p>
            <a:r>
              <a:rPr lang="en-US" sz="6600" dirty="0"/>
              <a:t>Open Discussion</a:t>
            </a:r>
          </a:p>
        </p:txBody>
      </p:sp>
    </p:spTree>
    <p:extLst>
      <p:ext uri="{BB962C8B-B14F-4D97-AF65-F5344CB8AC3E}">
        <p14:creationId xmlns:p14="http://schemas.microsoft.com/office/powerpoint/2010/main" val="1772701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Takeaways</a:t>
            </a:r>
          </a:p>
        </p:txBody>
      </p:sp>
    </p:spTree>
    <p:extLst>
      <p:ext uri="{BB962C8B-B14F-4D97-AF65-F5344CB8AC3E}">
        <p14:creationId xmlns:p14="http://schemas.microsoft.com/office/powerpoint/2010/main" val="3523876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6015" y="491785"/>
            <a:ext cx="9601200" cy="646331"/>
          </a:xfrm>
        </p:spPr>
        <p:txBody>
          <a:bodyPr>
            <a:normAutofit fontScale="90000"/>
          </a:bodyPr>
          <a:lstStyle/>
          <a:p>
            <a:r>
              <a:rPr lang="en-US" sz="3600" dirty="0"/>
              <a:t>Why Should We Advocate for Open?</a:t>
            </a:r>
            <a:br>
              <a:rPr lang="en-US" sz="3600" dirty="0"/>
            </a:br>
            <a:endParaRPr lang="en-US" sz="3600" dirty="0"/>
          </a:p>
        </p:txBody>
      </p:sp>
      <p:sp>
        <p:nvSpPr>
          <p:cNvPr id="4" name="Content Placeholder 3"/>
          <p:cNvSpPr>
            <a:spLocks noGrp="1"/>
          </p:cNvSpPr>
          <p:nvPr>
            <p:ph sz="half" idx="2"/>
          </p:nvPr>
        </p:nvSpPr>
        <p:spPr>
          <a:xfrm>
            <a:off x="1584785" y="1072343"/>
            <a:ext cx="9736974" cy="4736868"/>
          </a:xfrm>
        </p:spPr>
        <p:txBody>
          <a:bodyPr>
            <a:normAutofit/>
          </a:bodyPr>
          <a:lstStyle/>
          <a:p>
            <a:pPr marL="0" indent="0">
              <a:buNone/>
            </a:pPr>
            <a:endParaRPr lang="en-US" dirty="0"/>
          </a:p>
          <a:p>
            <a:r>
              <a:rPr lang="en-US" dirty="0"/>
              <a:t>Allows patients and their families to better understand a diagnosis</a:t>
            </a:r>
          </a:p>
          <a:p>
            <a:r>
              <a:rPr lang="en-US" dirty="0"/>
              <a:t>Provides access to current research for healthcare providers.</a:t>
            </a:r>
          </a:p>
          <a:p>
            <a:r>
              <a:rPr lang="en-US" dirty="0"/>
              <a:t>Makes increasingly more sense, as public and donation dollars fund medical research.</a:t>
            </a:r>
          </a:p>
          <a:p>
            <a:r>
              <a:rPr lang="en-US" dirty="0"/>
              <a:t>Offers an opportunity to question who is being disenfranchised by paywalls.</a:t>
            </a:r>
          </a:p>
          <a:p>
            <a:r>
              <a:rPr lang="en-US" dirty="0"/>
              <a:t>Dismantles the traditional model of publishing that perpetuates blind allegiance to impact factors and journal reputation.</a:t>
            </a:r>
          </a:p>
          <a:p>
            <a:endParaRPr lang="en-US" dirty="0"/>
          </a:p>
        </p:txBody>
      </p:sp>
      <p:sp>
        <p:nvSpPr>
          <p:cNvPr id="5" name="Rectangle 4"/>
          <p:cNvSpPr/>
          <p:nvPr/>
        </p:nvSpPr>
        <p:spPr>
          <a:xfrm>
            <a:off x="1584785" y="5938826"/>
            <a:ext cx="9736974" cy="646331"/>
          </a:xfrm>
          <a:prstGeom prst="rect">
            <a:avLst/>
          </a:prstGeom>
        </p:spPr>
        <p:txBody>
          <a:bodyPr wrap="square">
            <a:spAutoFit/>
          </a:bodyPr>
          <a:lstStyle/>
          <a:p>
            <a:r>
              <a:rPr lang="en-US" i="1" dirty="0"/>
              <a:t>Personal responsibility plays a key role in health, but the choices we make depend on the choices we have available to us. (Robert Wood Johnson Foundation)</a:t>
            </a:r>
          </a:p>
        </p:txBody>
      </p:sp>
    </p:spTree>
    <p:extLst>
      <p:ext uri="{BB962C8B-B14F-4D97-AF65-F5344CB8AC3E}">
        <p14:creationId xmlns:p14="http://schemas.microsoft.com/office/powerpoint/2010/main" val="1488009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023" y="175701"/>
            <a:ext cx="9601200" cy="646331"/>
          </a:xfrm>
        </p:spPr>
        <p:txBody>
          <a:bodyPr>
            <a:normAutofit fontScale="90000"/>
          </a:bodyPr>
          <a:lstStyle/>
          <a:p>
            <a:r>
              <a:rPr lang="en-US" sz="3600" dirty="0"/>
              <a:t>How Should We Advocate for Open?</a:t>
            </a:r>
            <a:br>
              <a:rPr lang="en-US" sz="3600" dirty="0"/>
            </a:br>
            <a:endParaRPr lang="en-US" sz="3600" dirty="0"/>
          </a:p>
        </p:txBody>
      </p:sp>
      <p:sp>
        <p:nvSpPr>
          <p:cNvPr id="4" name="Content Placeholder 3"/>
          <p:cNvSpPr>
            <a:spLocks noGrp="1"/>
          </p:cNvSpPr>
          <p:nvPr>
            <p:ph sz="half" idx="2"/>
          </p:nvPr>
        </p:nvSpPr>
        <p:spPr>
          <a:xfrm>
            <a:off x="1421019" y="896676"/>
            <a:ext cx="9736974" cy="5544184"/>
          </a:xfrm>
        </p:spPr>
        <p:txBody>
          <a:bodyPr>
            <a:normAutofit/>
          </a:bodyPr>
          <a:lstStyle/>
          <a:p>
            <a:r>
              <a:rPr lang="en-US" dirty="0"/>
              <a:t>Ethical Appeal</a:t>
            </a:r>
          </a:p>
          <a:p>
            <a:pPr lvl="1"/>
            <a:r>
              <a:rPr lang="en-US" dirty="0"/>
              <a:t>People in developing countries don’t have access to the same research we do, nor do U.S. doctors unaffiliated with large health systems.</a:t>
            </a:r>
          </a:p>
          <a:p>
            <a:r>
              <a:rPr lang="en-US" dirty="0"/>
              <a:t>Increase in Future Citation Counts</a:t>
            </a:r>
          </a:p>
          <a:p>
            <a:pPr lvl="1"/>
            <a:r>
              <a:rPr lang="en-US" dirty="0"/>
              <a:t>Open access articles can see up to an 18% increase in citation counts when compared to paywalled articles.</a:t>
            </a:r>
          </a:p>
          <a:p>
            <a:r>
              <a:rPr lang="en-US" dirty="0"/>
              <a:t>Be Discoverable in Google Scholar</a:t>
            </a:r>
          </a:p>
          <a:p>
            <a:pPr lvl="1"/>
            <a:r>
              <a:rPr lang="en-US" dirty="0"/>
              <a:t> Tell peers that adding their pre-prints to your institutional repository will make them discoverable in Google Scholar.</a:t>
            </a:r>
          </a:p>
          <a:p>
            <a:r>
              <a:rPr lang="en-US" dirty="0"/>
              <a:t>Expanding the Idea of Open</a:t>
            </a:r>
          </a:p>
          <a:p>
            <a:pPr lvl="1"/>
            <a:r>
              <a:rPr lang="en-US" dirty="0"/>
              <a:t>Open access doesn’t just include articles, it can be virtually anything.</a:t>
            </a:r>
          </a:p>
          <a:p>
            <a:r>
              <a:rPr lang="en-US" dirty="0"/>
              <a:t>Peer-Review isn’t Perfect</a:t>
            </a:r>
          </a:p>
          <a:p>
            <a:pPr lvl="1"/>
            <a:r>
              <a:rPr lang="en-US" dirty="0"/>
              <a:t>People are often quick to judge all open access journals as “predatory” or they say that such journals don’t have a respectable peer-review process. This is simply untrue.</a:t>
            </a:r>
          </a:p>
        </p:txBody>
      </p:sp>
    </p:spTree>
    <p:extLst>
      <p:ext uri="{BB962C8B-B14F-4D97-AF65-F5344CB8AC3E}">
        <p14:creationId xmlns:p14="http://schemas.microsoft.com/office/powerpoint/2010/main" val="3551095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1371600" y="1953087"/>
            <a:ext cx="9601200" cy="3914313"/>
          </a:xfrm>
        </p:spPr>
        <p:txBody>
          <a:bodyPr>
            <a:normAutofit/>
          </a:bodyPr>
          <a:lstStyle/>
          <a:p>
            <a:pPr marL="0" indent="0">
              <a:buNone/>
            </a:pPr>
            <a:r>
              <a:rPr lang="en-US" sz="3200" dirty="0"/>
              <a:t>0:00 –Traditional Publishing in Context</a:t>
            </a:r>
          </a:p>
          <a:p>
            <a:pPr marL="0" indent="0">
              <a:buNone/>
            </a:pPr>
            <a:r>
              <a:rPr lang="en-US" sz="3200" dirty="0"/>
              <a:t>0:05 – Overview of Open Access and Social Justice</a:t>
            </a:r>
          </a:p>
          <a:p>
            <a:pPr marL="0" indent="0">
              <a:buNone/>
            </a:pPr>
            <a:r>
              <a:rPr lang="en-US" sz="3200" dirty="0"/>
              <a:t>0:30 – Knowledge Café</a:t>
            </a:r>
          </a:p>
          <a:p>
            <a:pPr marL="0" indent="0">
              <a:buNone/>
            </a:pPr>
            <a:r>
              <a:rPr lang="en-US" sz="3200" dirty="0"/>
              <a:t>1:00 – Share Results with the Group</a:t>
            </a:r>
          </a:p>
          <a:p>
            <a:pPr marL="0" indent="0">
              <a:buNone/>
            </a:pPr>
            <a:r>
              <a:rPr lang="en-US" sz="3200" dirty="0"/>
              <a:t>1:20 – Summary </a:t>
            </a:r>
          </a:p>
          <a:p>
            <a:pPr marL="0" indent="0">
              <a:buNone/>
            </a:pPr>
            <a:r>
              <a:rPr lang="en-US" sz="3200" dirty="0"/>
              <a:t>1:30 – End</a:t>
            </a:r>
          </a:p>
        </p:txBody>
      </p:sp>
    </p:spTree>
    <p:extLst>
      <p:ext uri="{BB962C8B-B14F-4D97-AF65-F5344CB8AC3E}">
        <p14:creationId xmlns:p14="http://schemas.microsoft.com/office/powerpoint/2010/main" val="3313077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071" y="170847"/>
            <a:ext cx="7488043" cy="707287"/>
          </a:xfrm>
        </p:spPr>
        <p:txBody>
          <a:bodyPr>
            <a:normAutofit/>
          </a:bodyPr>
          <a:lstStyle/>
          <a:p>
            <a:r>
              <a:rPr lang="en-US" sz="3600" dirty="0"/>
              <a:t>I believe that we shouldn’t be neutral!</a:t>
            </a:r>
          </a:p>
        </p:txBody>
      </p:sp>
      <p:sp>
        <p:nvSpPr>
          <p:cNvPr id="3" name="Content Placeholder 2"/>
          <p:cNvSpPr>
            <a:spLocks noGrp="1"/>
          </p:cNvSpPr>
          <p:nvPr>
            <p:ph sz="half" idx="1"/>
          </p:nvPr>
        </p:nvSpPr>
        <p:spPr>
          <a:xfrm>
            <a:off x="1043071" y="878134"/>
            <a:ext cx="10820400" cy="3494839"/>
          </a:xfrm>
        </p:spPr>
        <p:txBody>
          <a:bodyPr>
            <a:normAutofit lnSpcReduction="10000"/>
          </a:bodyPr>
          <a:lstStyle/>
          <a:p>
            <a:pPr marL="0" indent="0">
              <a:buNone/>
            </a:pPr>
            <a:endParaRPr lang="en-US" dirty="0"/>
          </a:p>
          <a:p>
            <a:pPr lvl="1"/>
            <a:r>
              <a:rPr lang="en-US" sz="2400" dirty="0"/>
              <a:t>Open access gives anyone with an internet connection access to health-related research.</a:t>
            </a:r>
          </a:p>
          <a:p>
            <a:pPr marL="530352" lvl="1" indent="0">
              <a:buNone/>
            </a:pPr>
            <a:endParaRPr lang="en-US" sz="2400" dirty="0"/>
          </a:p>
          <a:p>
            <a:pPr lvl="1"/>
            <a:r>
              <a:rPr lang="en-US" sz="2400" dirty="0"/>
              <a:t>This access exists regardless of income, education, geographic location, or any other factor.</a:t>
            </a:r>
          </a:p>
          <a:p>
            <a:pPr marL="530352" lvl="1" indent="0">
              <a:buNone/>
            </a:pPr>
            <a:endParaRPr lang="en-US" sz="2400" dirty="0"/>
          </a:p>
          <a:p>
            <a:pPr lvl="1"/>
            <a:r>
              <a:rPr lang="en-US" sz="2400" dirty="0"/>
              <a:t>It promotes health equity and citizen science through creating a more informed public.</a:t>
            </a:r>
          </a:p>
        </p:txBody>
      </p:sp>
      <p:pic>
        <p:nvPicPr>
          <p:cNvPr id="7" name="Content Placeholder 4">
            <a:extLst>
              <a:ext uri="{FF2B5EF4-FFF2-40B4-BE49-F238E27FC236}">
                <a16:creationId xmlns:a16="http://schemas.microsoft.com/office/drawing/2014/main" id="{B2988985-3425-438E-8670-12E29F59297B}"/>
              </a:ext>
            </a:extLst>
          </p:cNvPr>
          <p:cNvPicPr>
            <a:picLocks noGrp="1" noChangeAspect="1"/>
          </p:cNvPicPr>
          <p:nvPr>
            <p:ph sz="half" idx="2"/>
          </p:nvPr>
        </p:nvPicPr>
        <p:blipFill>
          <a:blip r:embed="rId2"/>
          <a:stretch>
            <a:fillRect/>
          </a:stretch>
        </p:blipFill>
        <p:spPr>
          <a:xfrm>
            <a:off x="4615215" y="4372972"/>
            <a:ext cx="2961570" cy="2480315"/>
          </a:xfrm>
          <a:prstGeom prst="rect">
            <a:avLst/>
          </a:prstGeom>
        </p:spPr>
      </p:pic>
      <p:pic>
        <p:nvPicPr>
          <p:cNvPr id="8" name="Picture 7">
            <a:extLst>
              <a:ext uri="{FF2B5EF4-FFF2-40B4-BE49-F238E27FC236}">
                <a16:creationId xmlns:a16="http://schemas.microsoft.com/office/drawing/2014/main" id="{D17B5B2D-86C3-4FB4-B426-238B515092C2}"/>
              </a:ext>
            </a:extLst>
          </p:cNvPr>
          <p:cNvPicPr>
            <a:picLocks noChangeAspect="1"/>
          </p:cNvPicPr>
          <p:nvPr/>
        </p:nvPicPr>
        <p:blipFill>
          <a:blip r:embed="rId3"/>
          <a:stretch>
            <a:fillRect/>
          </a:stretch>
        </p:blipFill>
        <p:spPr>
          <a:xfrm>
            <a:off x="6267311" y="5327960"/>
            <a:ext cx="193788" cy="190113"/>
          </a:xfrm>
          <a:prstGeom prst="rect">
            <a:avLst/>
          </a:prstGeom>
        </p:spPr>
      </p:pic>
      <p:sp>
        <p:nvSpPr>
          <p:cNvPr id="9" name="Rectangle 8">
            <a:extLst>
              <a:ext uri="{FF2B5EF4-FFF2-40B4-BE49-F238E27FC236}">
                <a16:creationId xmlns:a16="http://schemas.microsoft.com/office/drawing/2014/main" id="{A81E00F1-0867-44BE-AA4F-06365DEE7870}"/>
              </a:ext>
            </a:extLst>
          </p:cNvPr>
          <p:cNvSpPr/>
          <p:nvPr/>
        </p:nvSpPr>
        <p:spPr>
          <a:xfrm>
            <a:off x="7963773" y="6391622"/>
            <a:ext cx="3899698" cy="461665"/>
          </a:xfrm>
          <a:prstGeom prst="rect">
            <a:avLst/>
          </a:prstGeom>
        </p:spPr>
        <p:txBody>
          <a:bodyPr wrap="square">
            <a:spAutoFit/>
          </a:bodyPr>
          <a:lstStyle/>
          <a:p>
            <a:pPr lvl="0">
              <a:defRPr/>
            </a:pPr>
            <a:r>
              <a:rPr lang="en-US" sz="800" dirty="0">
                <a:solidFill>
                  <a:prstClr val="black"/>
                </a:solidFill>
                <a:latin typeface="Rockwell" panose="02060603020205020403"/>
              </a:rPr>
              <a:t>Source(s):</a:t>
            </a:r>
          </a:p>
          <a:p>
            <a:pPr lvl="0">
              <a:defRPr/>
            </a:pPr>
            <a:r>
              <a:rPr lang="en-US" sz="800" dirty="0">
                <a:solidFill>
                  <a:prstClr val="black"/>
                </a:solidFill>
                <a:latin typeface="Rockwell" panose="02060603020205020403"/>
                <a:hlinkClick r:id="rId4"/>
              </a:rPr>
              <a:t>http://med.stanford.edu/ourvoice.html</a:t>
            </a:r>
            <a:endParaRPr lang="en-US" sz="800" dirty="0">
              <a:solidFill>
                <a:prstClr val="black"/>
              </a:solidFill>
              <a:latin typeface="Rockwell" panose="02060603020205020403"/>
            </a:endParaRPr>
          </a:p>
          <a:p>
            <a:pPr lvl="0">
              <a:defRPr/>
            </a:pPr>
            <a:r>
              <a:rPr lang="en-US" sz="800" dirty="0">
                <a:solidFill>
                  <a:prstClr val="black"/>
                </a:solidFill>
                <a:latin typeface="Rockwell" panose="02060603020205020403"/>
                <a:hlinkClick r:id="rId5"/>
              </a:rPr>
              <a:t>https://commons.wikimedia.org/wiki/File:Open_Access_logo_PLoS_white.svg</a:t>
            </a:r>
            <a:r>
              <a:rPr lang="en-US" sz="800" dirty="0">
                <a:solidFill>
                  <a:prstClr val="black"/>
                </a:solidFill>
                <a:latin typeface="Rockwell" panose="02060603020205020403"/>
              </a:rPr>
              <a:t> </a:t>
            </a:r>
          </a:p>
        </p:txBody>
      </p:sp>
    </p:spTree>
    <p:extLst>
      <p:ext uri="{BB962C8B-B14F-4D97-AF65-F5344CB8AC3E}">
        <p14:creationId xmlns:p14="http://schemas.microsoft.com/office/powerpoint/2010/main" val="1593723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 for Learning More…</a:t>
            </a:r>
          </a:p>
        </p:txBody>
      </p:sp>
      <p:sp>
        <p:nvSpPr>
          <p:cNvPr id="3" name="Content Placeholder 2"/>
          <p:cNvSpPr>
            <a:spLocks noGrp="1"/>
          </p:cNvSpPr>
          <p:nvPr>
            <p:ph sz="half" idx="1"/>
          </p:nvPr>
        </p:nvSpPr>
        <p:spPr>
          <a:xfrm>
            <a:off x="1371600" y="2285999"/>
            <a:ext cx="4951141" cy="3581401"/>
          </a:xfrm>
        </p:spPr>
        <p:txBody>
          <a:bodyPr/>
          <a:lstStyle/>
          <a:p>
            <a:pPr marL="0" indent="0">
              <a:buNone/>
            </a:pPr>
            <a:r>
              <a:rPr lang="en-US" dirty="0"/>
              <a:t>Social Justice</a:t>
            </a:r>
          </a:p>
          <a:p>
            <a:r>
              <a:rPr lang="en-US" dirty="0">
                <a:hlinkClick r:id="rId2"/>
              </a:rPr>
              <a:t>Harvard Implicit Bias Tests</a:t>
            </a:r>
            <a:endParaRPr lang="en-US" dirty="0"/>
          </a:p>
          <a:p>
            <a:r>
              <a:rPr lang="en-US" dirty="0">
                <a:hlinkClick r:id="rId3"/>
              </a:rPr>
              <a:t>Equality vs. Equity</a:t>
            </a:r>
            <a:endParaRPr lang="en-US" dirty="0"/>
          </a:p>
        </p:txBody>
      </p:sp>
      <p:sp>
        <p:nvSpPr>
          <p:cNvPr id="5" name="Content Placeholder 2"/>
          <p:cNvSpPr>
            <a:spLocks noGrp="1"/>
          </p:cNvSpPr>
          <p:nvPr>
            <p:ph sz="half" idx="1"/>
          </p:nvPr>
        </p:nvSpPr>
        <p:spPr>
          <a:xfrm>
            <a:off x="6642410" y="2285998"/>
            <a:ext cx="4951141" cy="3581401"/>
          </a:xfrm>
        </p:spPr>
        <p:txBody>
          <a:bodyPr/>
          <a:lstStyle/>
          <a:p>
            <a:pPr marL="0" indent="0">
              <a:buNone/>
            </a:pPr>
            <a:r>
              <a:rPr lang="en-US" dirty="0"/>
              <a:t>Open Access</a:t>
            </a:r>
          </a:p>
          <a:p>
            <a:r>
              <a:rPr lang="en-US" dirty="0">
                <a:hlinkClick r:id="rId4"/>
              </a:rPr>
              <a:t>Scholarly Publishing and Academic Resources Coalition (SPARC)</a:t>
            </a:r>
            <a:endParaRPr lang="en-US" dirty="0"/>
          </a:p>
          <a:p>
            <a:r>
              <a:rPr lang="en-US" dirty="0" err="1">
                <a:hlinkClick r:id="rId5"/>
              </a:rPr>
              <a:t>OpenCon</a:t>
            </a:r>
            <a:r>
              <a:rPr lang="en-US" dirty="0">
                <a:hlinkClick r:id="rId5"/>
              </a:rPr>
              <a:t> Diversity and Inclusion Report</a:t>
            </a:r>
            <a:endParaRPr lang="en-US" dirty="0"/>
          </a:p>
          <a:p>
            <a:r>
              <a:rPr lang="en-US" dirty="0">
                <a:hlinkClick r:id="rId6"/>
              </a:rPr>
              <a:t>Rewarding Open Access in Promotion and Tenure: Driving Institutional Change</a:t>
            </a:r>
            <a:endParaRPr lang="en-US" dirty="0"/>
          </a:p>
        </p:txBody>
      </p:sp>
    </p:spTree>
    <p:extLst>
      <p:ext uri="{BB962C8B-B14F-4D97-AF65-F5344CB8AC3E}">
        <p14:creationId xmlns:p14="http://schemas.microsoft.com/office/powerpoint/2010/main" val="40564738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
        <p:nvSpPr>
          <p:cNvPr id="6" name="Subtitle 5"/>
          <p:cNvSpPr>
            <a:spLocks noGrp="1"/>
          </p:cNvSpPr>
          <p:nvPr>
            <p:ph type="subTitle" idx="1"/>
          </p:nvPr>
        </p:nvSpPr>
        <p:spPr>
          <a:xfrm>
            <a:off x="2679906" y="3956279"/>
            <a:ext cx="6831673" cy="1388805"/>
          </a:xfrm>
        </p:spPr>
        <p:txBody>
          <a:bodyPr>
            <a:normAutofit fontScale="92500" lnSpcReduction="20000"/>
          </a:bodyPr>
          <a:lstStyle/>
          <a:p>
            <a:r>
              <a:rPr lang="en-US" dirty="0"/>
              <a:t>Thank you!</a:t>
            </a:r>
          </a:p>
          <a:p>
            <a:endParaRPr lang="en-US" dirty="0"/>
          </a:p>
          <a:p>
            <a:r>
              <a:rPr lang="en-US" dirty="0"/>
              <a:t>Your Name</a:t>
            </a:r>
          </a:p>
          <a:p>
            <a:r>
              <a:rPr lang="en-US" dirty="0"/>
              <a:t>Your Email</a:t>
            </a:r>
          </a:p>
        </p:txBody>
      </p:sp>
      <p:sp>
        <p:nvSpPr>
          <p:cNvPr id="4" name="TextBox 3"/>
          <p:cNvSpPr txBox="1"/>
          <p:nvPr/>
        </p:nvSpPr>
        <p:spPr>
          <a:xfrm>
            <a:off x="4708187" y="661481"/>
            <a:ext cx="6498078" cy="615553"/>
          </a:xfrm>
          <a:prstGeom prst="rect">
            <a:avLst/>
          </a:prstGeom>
          <a:noFill/>
        </p:spPr>
        <p:txBody>
          <a:bodyPr wrap="square" rtlCol="0">
            <a:spAutoFit/>
          </a:bodyPr>
          <a:lstStyle/>
          <a:p>
            <a:r>
              <a:rPr lang="en-US" sz="1700" dirty="0"/>
              <a:t>Open for Health: How Open Access Can Create a More Equitable World © 2021 by Caitlin Pike is licensed under </a:t>
            </a:r>
            <a:r>
              <a:rPr lang="en-US" sz="1700" dirty="0">
                <a:hlinkClick r:id="rId2"/>
              </a:rPr>
              <a:t>CC BY-NC-SA 4.0</a:t>
            </a:r>
            <a:endParaRPr lang="en-US" sz="1700" dirty="0"/>
          </a:p>
        </p:txBody>
      </p:sp>
    </p:spTree>
    <p:extLst>
      <p:ext uri="{BB962C8B-B14F-4D97-AF65-F5344CB8AC3E}">
        <p14:creationId xmlns:p14="http://schemas.microsoft.com/office/powerpoint/2010/main" val="750179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3"/>
          <a:stretch>
            <a:fillRect/>
          </a:stretch>
        </p:blipFill>
        <p:spPr>
          <a:xfrm>
            <a:off x="7918721" y="1125911"/>
            <a:ext cx="3094963" cy="4606176"/>
          </a:xfrm>
          <a:prstGeom prst="rect">
            <a:avLst/>
          </a:prstGeom>
        </p:spPr>
      </p:pic>
      <p:sp>
        <p:nvSpPr>
          <p:cNvPr id="2" name="Title 1"/>
          <p:cNvSpPr>
            <a:spLocks noGrp="1"/>
          </p:cNvSpPr>
          <p:nvPr>
            <p:ph type="title"/>
          </p:nvPr>
        </p:nvSpPr>
        <p:spPr>
          <a:xfrm>
            <a:off x="1066800" y="326138"/>
            <a:ext cx="10058400" cy="833138"/>
          </a:xfrm>
        </p:spPr>
        <p:txBody>
          <a:bodyPr/>
          <a:lstStyle/>
          <a:p>
            <a:r>
              <a:rPr lang="en-US" dirty="0"/>
              <a:t>Publishing is important!</a:t>
            </a:r>
          </a:p>
        </p:txBody>
      </p:sp>
      <p:sp>
        <p:nvSpPr>
          <p:cNvPr id="3" name="Content Placeholder 2"/>
          <p:cNvSpPr>
            <a:spLocks noGrp="1"/>
          </p:cNvSpPr>
          <p:nvPr>
            <p:ph sz="half" idx="1"/>
          </p:nvPr>
        </p:nvSpPr>
        <p:spPr>
          <a:xfrm>
            <a:off x="1268865" y="1638299"/>
            <a:ext cx="5473083" cy="3581401"/>
          </a:xfrm>
        </p:spPr>
        <p:txBody>
          <a:bodyPr>
            <a:normAutofit/>
          </a:bodyPr>
          <a:lstStyle/>
          <a:p>
            <a:pPr marL="0" indent="0">
              <a:buNone/>
            </a:pPr>
            <a:r>
              <a:rPr lang="en-US" sz="2800" dirty="0"/>
              <a:t>Why?</a:t>
            </a:r>
          </a:p>
          <a:p>
            <a:r>
              <a:rPr lang="en-US" sz="2800" dirty="0"/>
              <a:t>Share and Promote New Ideas</a:t>
            </a:r>
          </a:p>
          <a:p>
            <a:r>
              <a:rPr lang="en-US" sz="2800" dirty="0"/>
              <a:t>Advance Evidence-Based Practice</a:t>
            </a:r>
          </a:p>
          <a:p>
            <a:r>
              <a:rPr lang="en-US" sz="2800" dirty="0"/>
              <a:t>Get Cited</a:t>
            </a:r>
          </a:p>
          <a:p>
            <a:r>
              <a:rPr lang="en-US" sz="2800" dirty="0"/>
              <a:t>Promotion and Tenure</a:t>
            </a:r>
          </a:p>
          <a:p>
            <a:endParaRPr lang="en-US" dirty="0"/>
          </a:p>
        </p:txBody>
      </p:sp>
    </p:spTree>
    <p:extLst>
      <p:ext uri="{BB962C8B-B14F-4D97-AF65-F5344CB8AC3E}">
        <p14:creationId xmlns:p14="http://schemas.microsoft.com/office/powerpoint/2010/main" val="1793911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are the Key Players?</a:t>
            </a:r>
            <a:br>
              <a:rPr lang="en-US" dirty="0"/>
            </a:br>
            <a:endParaRPr lang="en-US" dirty="0"/>
          </a:p>
        </p:txBody>
      </p:sp>
      <p:sp>
        <p:nvSpPr>
          <p:cNvPr id="3" name="Content Placeholder 2"/>
          <p:cNvSpPr>
            <a:spLocks noGrp="1"/>
          </p:cNvSpPr>
          <p:nvPr>
            <p:ph sz="half" idx="1"/>
          </p:nvPr>
        </p:nvSpPr>
        <p:spPr/>
        <p:txBody>
          <a:bodyPr/>
          <a:lstStyle/>
          <a:p>
            <a:r>
              <a:rPr lang="en-US" sz="2800" dirty="0"/>
              <a:t>Author (that’s you!)</a:t>
            </a:r>
          </a:p>
          <a:p>
            <a:r>
              <a:rPr lang="en-US" sz="2800" dirty="0"/>
              <a:t>Journal </a:t>
            </a:r>
          </a:p>
          <a:p>
            <a:r>
              <a:rPr lang="en-US" sz="2800" dirty="0"/>
              <a:t>Editor</a:t>
            </a:r>
          </a:p>
          <a:p>
            <a:r>
              <a:rPr lang="en-US" sz="2800" dirty="0"/>
              <a:t>Peer Reviewers</a:t>
            </a:r>
          </a:p>
          <a:p>
            <a:r>
              <a:rPr lang="en-US" sz="2800" dirty="0"/>
              <a:t>Publisher</a:t>
            </a:r>
          </a:p>
          <a:p>
            <a:endParaRPr lang="en-US" dirty="0"/>
          </a:p>
        </p:txBody>
      </p:sp>
      <p:pic>
        <p:nvPicPr>
          <p:cNvPr id="5" name="Picture 4"/>
          <p:cNvPicPr>
            <a:picLocks noChangeAspect="1"/>
          </p:cNvPicPr>
          <p:nvPr/>
        </p:nvPicPr>
        <p:blipFill>
          <a:blip r:embed="rId3"/>
          <a:stretch>
            <a:fillRect/>
          </a:stretch>
        </p:blipFill>
        <p:spPr>
          <a:xfrm>
            <a:off x="6019800" y="1690688"/>
            <a:ext cx="2694102" cy="896555"/>
          </a:xfrm>
          <a:prstGeom prst="rect">
            <a:avLst/>
          </a:prstGeom>
        </p:spPr>
      </p:pic>
      <p:pic>
        <p:nvPicPr>
          <p:cNvPr id="6" name="Picture 5"/>
          <p:cNvPicPr>
            <a:picLocks noChangeAspect="1"/>
          </p:cNvPicPr>
          <p:nvPr/>
        </p:nvPicPr>
        <p:blipFill>
          <a:blip r:embed="rId4"/>
          <a:stretch>
            <a:fillRect/>
          </a:stretch>
        </p:blipFill>
        <p:spPr>
          <a:xfrm>
            <a:off x="6019800" y="4457613"/>
            <a:ext cx="1719349" cy="1719349"/>
          </a:xfrm>
          <a:prstGeom prst="rect">
            <a:avLst/>
          </a:prstGeom>
        </p:spPr>
      </p:pic>
      <p:pic>
        <p:nvPicPr>
          <p:cNvPr id="7" name="Picture 6"/>
          <p:cNvPicPr>
            <a:picLocks noChangeAspect="1"/>
          </p:cNvPicPr>
          <p:nvPr/>
        </p:nvPicPr>
        <p:blipFill>
          <a:blip r:embed="rId5"/>
          <a:stretch>
            <a:fillRect/>
          </a:stretch>
        </p:blipFill>
        <p:spPr>
          <a:xfrm>
            <a:off x="8977745" y="5098286"/>
            <a:ext cx="2376055" cy="433653"/>
          </a:xfrm>
          <a:prstGeom prst="rect">
            <a:avLst/>
          </a:prstGeom>
        </p:spPr>
      </p:pic>
      <p:pic>
        <p:nvPicPr>
          <p:cNvPr id="8" name="Picture 7"/>
          <p:cNvPicPr>
            <a:picLocks noChangeAspect="1"/>
          </p:cNvPicPr>
          <p:nvPr/>
        </p:nvPicPr>
        <p:blipFill rotWithShape="1">
          <a:blip r:embed="rId6"/>
          <a:srcRect t="26780" b="26902"/>
          <a:stretch/>
        </p:blipFill>
        <p:spPr>
          <a:xfrm>
            <a:off x="9394180" y="1685141"/>
            <a:ext cx="1959620" cy="907649"/>
          </a:xfrm>
          <a:prstGeom prst="rect">
            <a:avLst/>
          </a:prstGeom>
        </p:spPr>
      </p:pic>
      <p:pic>
        <p:nvPicPr>
          <p:cNvPr id="10" name="Picture 9"/>
          <p:cNvPicPr>
            <a:picLocks noChangeAspect="1"/>
          </p:cNvPicPr>
          <p:nvPr/>
        </p:nvPicPr>
        <p:blipFill>
          <a:blip r:embed="rId7"/>
          <a:stretch>
            <a:fillRect/>
          </a:stretch>
        </p:blipFill>
        <p:spPr>
          <a:xfrm>
            <a:off x="5752286" y="2914555"/>
            <a:ext cx="2726748" cy="1304353"/>
          </a:xfrm>
          <a:prstGeom prst="rect">
            <a:avLst/>
          </a:prstGeom>
        </p:spPr>
      </p:pic>
      <p:pic>
        <p:nvPicPr>
          <p:cNvPr id="4" name="Picture 3"/>
          <p:cNvPicPr>
            <a:picLocks noChangeAspect="1"/>
          </p:cNvPicPr>
          <p:nvPr/>
        </p:nvPicPr>
        <p:blipFill>
          <a:blip r:embed="rId8"/>
          <a:stretch>
            <a:fillRect/>
          </a:stretch>
        </p:blipFill>
        <p:spPr>
          <a:xfrm>
            <a:off x="8793206" y="2708018"/>
            <a:ext cx="3161567" cy="1776226"/>
          </a:xfrm>
          <a:prstGeom prst="rect">
            <a:avLst/>
          </a:prstGeom>
        </p:spPr>
      </p:pic>
    </p:spTree>
    <p:extLst>
      <p:ext uri="{BB962C8B-B14F-4D97-AF65-F5344CB8AC3E}">
        <p14:creationId xmlns:p14="http://schemas.microsoft.com/office/powerpoint/2010/main" val="4240599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Defining Our Terms</a:t>
            </a:r>
          </a:p>
        </p:txBody>
      </p:sp>
      <p:sp>
        <p:nvSpPr>
          <p:cNvPr id="5" name="Text Placeholder 4"/>
          <p:cNvSpPr>
            <a:spLocks noGrp="1"/>
          </p:cNvSpPr>
          <p:nvPr>
            <p:ph type="body" idx="1"/>
          </p:nvPr>
        </p:nvSpPr>
        <p:spPr/>
        <p:txBody>
          <a:bodyPr/>
          <a:lstStyle/>
          <a:p>
            <a:r>
              <a:rPr lang="en-US" dirty="0"/>
              <a:t>Social Justice, Open Access, and Health Equity</a:t>
            </a:r>
          </a:p>
        </p:txBody>
      </p:sp>
    </p:spTree>
    <p:extLst>
      <p:ext uri="{BB962C8B-B14F-4D97-AF65-F5344CB8AC3E}">
        <p14:creationId xmlns:p14="http://schemas.microsoft.com/office/powerpoint/2010/main" val="207109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FAE3D4E-E267-4E31-9A7B-558EB54DEA4A}"/>
              </a:ext>
            </a:extLst>
          </p:cNvPr>
          <p:cNvSpPr>
            <a:spLocks noGrp="1"/>
          </p:cNvSpPr>
          <p:nvPr>
            <p:ph type="title"/>
          </p:nvPr>
        </p:nvSpPr>
        <p:spPr>
          <a:xfrm>
            <a:off x="3495136" y="2840247"/>
            <a:ext cx="5201728" cy="1177506"/>
          </a:xfrm>
        </p:spPr>
        <p:txBody>
          <a:bodyPr>
            <a:normAutofit/>
          </a:bodyPr>
          <a:lstStyle/>
          <a:p>
            <a:r>
              <a:rPr lang="en-US" sz="6600" dirty="0"/>
              <a:t>Poll Question!</a:t>
            </a:r>
          </a:p>
        </p:txBody>
      </p:sp>
    </p:spTree>
    <p:extLst>
      <p:ext uri="{BB962C8B-B14F-4D97-AF65-F5344CB8AC3E}">
        <p14:creationId xmlns:p14="http://schemas.microsoft.com/office/powerpoint/2010/main" val="2984335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304A3-B6F0-4CE3-BAB1-B6E08B6A087E}"/>
              </a:ext>
            </a:extLst>
          </p:cNvPr>
          <p:cNvSpPr>
            <a:spLocks noGrp="1"/>
          </p:cNvSpPr>
          <p:nvPr>
            <p:ph type="title"/>
          </p:nvPr>
        </p:nvSpPr>
        <p:spPr/>
        <p:txBody>
          <a:bodyPr>
            <a:normAutofit/>
          </a:bodyPr>
          <a:lstStyle/>
          <a:p>
            <a:r>
              <a:rPr lang="en-US" dirty="0"/>
              <a:t>Social Justice</a:t>
            </a:r>
            <a:br>
              <a:rPr lang="en-US" dirty="0"/>
            </a:br>
            <a:r>
              <a:rPr lang="en-US" sz="2200" dirty="0"/>
              <a:t>The idea of acting with equality, fairness and dignity to all human beings.</a:t>
            </a:r>
          </a:p>
        </p:txBody>
      </p:sp>
      <p:sp>
        <p:nvSpPr>
          <p:cNvPr id="3" name="Content Placeholder 2">
            <a:extLst>
              <a:ext uri="{FF2B5EF4-FFF2-40B4-BE49-F238E27FC236}">
                <a16:creationId xmlns:a16="http://schemas.microsoft.com/office/drawing/2014/main" id="{B23B3A7B-A51E-4AFB-931D-0832B7C5F0AA}"/>
              </a:ext>
            </a:extLst>
          </p:cNvPr>
          <p:cNvSpPr>
            <a:spLocks noGrp="1"/>
          </p:cNvSpPr>
          <p:nvPr>
            <p:ph sz="half" idx="1"/>
          </p:nvPr>
        </p:nvSpPr>
        <p:spPr/>
        <p:txBody>
          <a:bodyPr>
            <a:normAutofit/>
          </a:bodyPr>
          <a:lstStyle/>
          <a:p>
            <a:pPr marL="0" indent="0">
              <a:buNone/>
            </a:pPr>
            <a:r>
              <a:rPr lang="en-US" sz="1800" dirty="0"/>
              <a:t>“Social justice is the view that everyone deserves equal economic, political and social rights and opportunities.”</a:t>
            </a:r>
          </a:p>
          <a:p>
            <a:pPr marL="0" indent="0" algn="r">
              <a:buNone/>
            </a:pPr>
            <a:r>
              <a:rPr lang="en-US" sz="1800" dirty="0"/>
              <a:t>– National Association of Social Workers</a:t>
            </a:r>
          </a:p>
          <a:p>
            <a:pPr marL="0" indent="0">
              <a:buNone/>
            </a:pPr>
            <a:endParaRPr lang="en-US" sz="1800" dirty="0"/>
          </a:p>
          <a:p>
            <a:pPr marL="0" indent="0">
              <a:buNone/>
            </a:pPr>
            <a:r>
              <a:rPr lang="en-US" sz="1800" dirty="0"/>
              <a:t>“Social justice also imposes on each of us a personal responsibility to work with others to design and continually perfect our institutions as tools for personal and social development.”</a:t>
            </a:r>
          </a:p>
          <a:p>
            <a:pPr marL="0" indent="0" algn="r">
              <a:buNone/>
            </a:pPr>
            <a:r>
              <a:rPr lang="en-US" sz="1800" dirty="0"/>
              <a:t>– Center for Economic and Social Justice</a:t>
            </a:r>
          </a:p>
        </p:txBody>
      </p:sp>
      <p:sp>
        <p:nvSpPr>
          <p:cNvPr id="10" name="Rectangle 9">
            <a:extLst>
              <a:ext uri="{FF2B5EF4-FFF2-40B4-BE49-F238E27FC236}">
                <a16:creationId xmlns:a16="http://schemas.microsoft.com/office/drawing/2014/main" id="{EB781DBA-3C02-4E62-BEB2-D8D04597DCCC}"/>
              </a:ext>
            </a:extLst>
          </p:cNvPr>
          <p:cNvSpPr/>
          <p:nvPr/>
        </p:nvSpPr>
        <p:spPr>
          <a:xfrm>
            <a:off x="6593906" y="4768780"/>
            <a:ext cx="4707314" cy="276999"/>
          </a:xfrm>
          <a:prstGeom prst="rect">
            <a:avLst/>
          </a:prstGeom>
        </p:spPr>
        <p:txBody>
          <a:bodyPr wrap="none">
            <a:spAutoFit/>
          </a:bodyPr>
          <a:lstStyle/>
          <a:p>
            <a:r>
              <a:rPr lang="en-US" sz="1200" dirty="0"/>
              <a:t>Source: </a:t>
            </a:r>
            <a:r>
              <a:rPr lang="en-US" sz="1200" dirty="0">
                <a:hlinkClick r:id="rId3"/>
              </a:rPr>
              <a:t>https://bccdcfoundation.org/social-justice-and-public-health/</a:t>
            </a:r>
            <a:r>
              <a:rPr lang="en-US" sz="1200" dirty="0"/>
              <a:t> </a:t>
            </a:r>
          </a:p>
        </p:txBody>
      </p:sp>
      <p:pic>
        <p:nvPicPr>
          <p:cNvPr id="5" name="Picture 4">
            <a:extLst>
              <a:ext uri="{FF2B5EF4-FFF2-40B4-BE49-F238E27FC236}">
                <a16:creationId xmlns:a16="http://schemas.microsoft.com/office/drawing/2014/main" id="{507E7622-F193-41E0-AC04-0425B3B318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3906" y="2683534"/>
            <a:ext cx="4802635" cy="2002767"/>
          </a:xfrm>
          <a:prstGeom prst="rect">
            <a:avLst/>
          </a:prstGeom>
        </p:spPr>
      </p:pic>
    </p:spTree>
    <p:extLst>
      <p:ext uri="{BB962C8B-B14F-4D97-AF65-F5344CB8AC3E}">
        <p14:creationId xmlns:p14="http://schemas.microsoft.com/office/powerpoint/2010/main" val="38852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FAE3D4E-E267-4E31-9A7B-558EB54DEA4A}"/>
              </a:ext>
            </a:extLst>
          </p:cNvPr>
          <p:cNvSpPr>
            <a:spLocks noGrp="1"/>
          </p:cNvSpPr>
          <p:nvPr>
            <p:ph type="title"/>
          </p:nvPr>
        </p:nvSpPr>
        <p:spPr>
          <a:xfrm>
            <a:off x="3495136" y="2840247"/>
            <a:ext cx="5201728" cy="1177506"/>
          </a:xfrm>
        </p:spPr>
        <p:txBody>
          <a:bodyPr>
            <a:normAutofit/>
          </a:bodyPr>
          <a:lstStyle/>
          <a:p>
            <a:r>
              <a:rPr lang="en-US" sz="6600" dirty="0"/>
              <a:t>Poll Question!</a:t>
            </a:r>
          </a:p>
        </p:txBody>
      </p:sp>
    </p:spTree>
    <p:extLst>
      <p:ext uri="{BB962C8B-B14F-4D97-AF65-F5344CB8AC3E}">
        <p14:creationId xmlns:p14="http://schemas.microsoft.com/office/powerpoint/2010/main" val="2868578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F6F7-B96B-4B83-8E93-077BEC0C9C2B}"/>
              </a:ext>
            </a:extLst>
          </p:cNvPr>
          <p:cNvSpPr>
            <a:spLocks noGrp="1"/>
          </p:cNvSpPr>
          <p:nvPr>
            <p:ph type="title"/>
          </p:nvPr>
        </p:nvSpPr>
        <p:spPr/>
        <p:txBody>
          <a:bodyPr/>
          <a:lstStyle/>
          <a:p>
            <a:r>
              <a:rPr lang="en-US" dirty="0"/>
              <a:t>Open Access</a:t>
            </a:r>
          </a:p>
        </p:txBody>
      </p:sp>
      <p:sp>
        <p:nvSpPr>
          <p:cNvPr id="3" name="Content Placeholder 2">
            <a:extLst>
              <a:ext uri="{FF2B5EF4-FFF2-40B4-BE49-F238E27FC236}">
                <a16:creationId xmlns:a16="http://schemas.microsoft.com/office/drawing/2014/main" id="{E813659D-15A8-4FBA-AF46-A7EB441F9D7D}"/>
              </a:ext>
            </a:extLst>
          </p:cNvPr>
          <p:cNvSpPr>
            <a:spLocks noGrp="1"/>
          </p:cNvSpPr>
          <p:nvPr>
            <p:ph sz="half" idx="1"/>
          </p:nvPr>
        </p:nvSpPr>
        <p:spPr>
          <a:xfrm>
            <a:off x="1371600" y="2010457"/>
            <a:ext cx="4447786" cy="3581401"/>
          </a:xfrm>
        </p:spPr>
        <p:txBody>
          <a:bodyPr>
            <a:normAutofit/>
          </a:bodyPr>
          <a:lstStyle/>
          <a:p>
            <a:pPr marL="0" indent="0">
              <a:buNone/>
            </a:pPr>
            <a:r>
              <a:rPr lang="en-US" dirty="0"/>
              <a:t>According to </a:t>
            </a:r>
            <a:r>
              <a:rPr lang="en-US" dirty="0">
                <a:hlinkClick r:id="rId3"/>
              </a:rPr>
              <a:t>SPARC</a:t>
            </a:r>
            <a:r>
              <a:rPr lang="en-US" dirty="0"/>
              <a:t>:</a:t>
            </a:r>
          </a:p>
          <a:p>
            <a:pPr marL="0" indent="0">
              <a:buNone/>
            </a:pPr>
            <a:r>
              <a:rPr lang="en-US" dirty="0"/>
              <a:t>Open Access is the free, immediate, online availability of research articles coupled with the rights to use these articles fully in the digital environment. </a:t>
            </a:r>
          </a:p>
          <a:p>
            <a:pPr marL="0" indent="0">
              <a:buNone/>
            </a:pPr>
            <a:endParaRPr lang="en-US" dirty="0"/>
          </a:p>
          <a:p>
            <a:pPr marL="0" indent="0">
              <a:buNone/>
            </a:pPr>
            <a:r>
              <a:rPr lang="en-US" dirty="0"/>
              <a:t>Open Access ensures that anyone can access and use these results—to turn ideas into industries and breakthroughs into better lives.</a:t>
            </a:r>
          </a:p>
        </p:txBody>
      </p:sp>
      <p:pic>
        <p:nvPicPr>
          <p:cNvPr id="6" name="Content Placeholder 5">
            <a:extLst>
              <a:ext uri="{FF2B5EF4-FFF2-40B4-BE49-F238E27FC236}">
                <a16:creationId xmlns:a16="http://schemas.microsoft.com/office/drawing/2014/main" id="{BDF9AA85-7DC2-45DF-98D2-DDEF7D9ED7FE}"/>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631191" y="1917577"/>
            <a:ext cx="4988978" cy="3398741"/>
          </a:xfrm>
        </p:spPr>
      </p:pic>
      <p:sp>
        <p:nvSpPr>
          <p:cNvPr id="7" name="Rectangle 6">
            <a:extLst>
              <a:ext uri="{FF2B5EF4-FFF2-40B4-BE49-F238E27FC236}">
                <a16:creationId xmlns:a16="http://schemas.microsoft.com/office/drawing/2014/main" id="{94E89358-5ECE-4DE4-9564-75D2BCAFC576}"/>
              </a:ext>
            </a:extLst>
          </p:cNvPr>
          <p:cNvSpPr/>
          <p:nvPr/>
        </p:nvSpPr>
        <p:spPr>
          <a:xfrm>
            <a:off x="6631191" y="5316318"/>
            <a:ext cx="3984072" cy="276999"/>
          </a:xfrm>
          <a:prstGeom prst="rect">
            <a:avLst/>
          </a:prstGeom>
        </p:spPr>
        <p:txBody>
          <a:bodyPr wrap="square">
            <a:spAutoFit/>
          </a:bodyPr>
          <a:lstStyle/>
          <a:p>
            <a:r>
              <a:rPr lang="en-US" sz="1200" dirty="0"/>
              <a:t>Source: </a:t>
            </a:r>
            <a:r>
              <a:rPr lang="en-US" sz="1200" dirty="0">
                <a:hlinkClick r:id="rId5"/>
              </a:rPr>
              <a:t>https://kib.ki.se/en/publish-analyse/open-access</a:t>
            </a:r>
            <a:endParaRPr lang="en-US" sz="1200" dirty="0"/>
          </a:p>
        </p:txBody>
      </p:sp>
    </p:spTree>
    <p:extLst>
      <p:ext uri="{BB962C8B-B14F-4D97-AF65-F5344CB8AC3E}">
        <p14:creationId xmlns:p14="http://schemas.microsoft.com/office/powerpoint/2010/main" val="70968326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23280</TotalTime>
  <Words>2562</Words>
  <Application>Microsoft Office PowerPoint</Application>
  <PresentationFormat>Widescreen</PresentationFormat>
  <Paragraphs>163</Paragraphs>
  <Slides>22</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Franklin Gothic Book</vt:lpstr>
      <vt:lpstr>Rockwell</vt:lpstr>
      <vt:lpstr>Crop</vt:lpstr>
      <vt:lpstr>Open for Health</vt:lpstr>
      <vt:lpstr>Agenda</vt:lpstr>
      <vt:lpstr>Publishing is important!</vt:lpstr>
      <vt:lpstr>Who are the Key Players? </vt:lpstr>
      <vt:lpstr>Defining Our Terms</vt:lpstr>
      <vt:lpstr>Poll Question!</vt:lpstr>
      <vt:lpstr>Social Justice The idea of acting with equality, fairness and dignity to all human beings.</vt:lpstr>
      <vt:lpstr>Poll Question!</vt:lpstr>
      <vt:lpstr>Open Access</vt:lpstr>
      <vt:lpstr>Poll Question!</vt:lpstr>
      <vt:lpstr>Equality vs. Equity Social Justice should (hopefully) aim to be equitable.</vt:lpstr>
      <vt:lpstr>Health Equity</vt:lpstr>
      <vt:lpstr>Why Does It Matter? </vt:lpstr>
      <vt:lpstr>Activity: Knowledge Café (30 minutes) </vt:lpstr>
      <vt:lpstr>Activity: Knowledge Café (30 minutes) </vt:lpstr>
      <vt:lpstr>Open Discussion</vt:lpstr>
      <vt:lpstr>Final Takeaways</vt:lpstr>
      <vt:lpstr>Why Should We Advocate for Open? </vt:lpstr>
      <vt:lpstr>How Should We Advocate for Open? </vt:lpstr>
      <vt:lpstr>I believe that we shouldn’t be neutral!</vt:lpstr>
      <vt:lpstr>Resources for Learning More…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Elevating the ‘Open’ Conversation</dc:title>
  <dc:creator>Lana</dc:creator>
  <cp:lastModifiedBy>Pike, Caitlin Ann</cp:lastModifiedBy>
  <cp:revision>109</cp:revision>
  <dcterms:created xsi:type="dcterms:W3CDTF">2019-04-26T00:31:44Z</dcterms:created>
  <dcterms:modified xsi:type="dcterms:W3CDTF">2021-10-08T20:29:45Z</dcterms:modified>
</cp:coreProperties>
</file>