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Lst>
  <p:sldSz cy="5143500" cx="9144000"/>
  <p:notesSz cx="6858000" cy="9144000"/>
  <p:embeddedFontLst>
    <p:embeddedFont>
      <p:font typeface="Nunito"/>
      <p:regular r:id="rId43"/>
      <p:bold r:id="rId44"/>
      <p:italic r:id="rId45"/>
      <p:boldItalic r:id="rId46"/>
    </p:embeddedFont>
    <p:embeddedFont>
      <p:font typeface="Lato"/>
      <p:regular r:id="rId47"/>
      <p:bold r:id="rId48"/>
      <p:italic r:id="rId49"/>
      <p:boldItalic r:id="rId50"/>
    </p:embeddedFont>
    <p:embeddedFont>
      <p:font typeface="Open Sans"/>
      <p:regular r:id="rId51"/>
      <p:bold r:id="rId52"/>
      <p:italic r:id="rId53"/>
      <p:boldItalic r:id="rId5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font" Target="fonts/Nunito-bold.fntdata"/><Relationship Id="rId43" Type="http://schemas.openxmlformats.org/officeDocument/2006/relationships/font" Target="fonts/Nunito-regular.fntdata"/><Relationship Id="rId46" Type="http://schemas.openxmlformats.org/officeDocument/2006/relationships/font" Target="fonts/Nunito-boldItalic.fntdata"/><Relationship Id="rId45" Type="http://schemas.openxmlformats.org/officeDocument/2006/relationships/font" Target="fonts/Nunito-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Lato-bold.fntdata"/><Relationship Id="rId47" Type="http://schemas.openxmlformats.org/officeDocument/2006/relationships/font" Target="fonts/Lato-regular.fntdata"/><Relationship Id="rId49" Type="http://schemas.openxmlformats.org/officeDocument/2006/relationships/font" Target="fonts/Lato-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OpenSans-regular.fntdata"/><Relationship Id="rId50" Type="http://schemas.openxmlformats.org/officeDocument/2006/relationships/font" Target="fonts/Lato-boldItalic.fntdata"/><Relationship Id="rId53" Type="http://schemas.openxmlformats.org/officeDocument/2006/relationships/font" Target="fonts/OpenSans-italic.fntdata"/><Relationship Id="rId52" Type="http://schemas.openxmlformats.org/officeDocument/2006/relationships/font" Target="fonts/OpenSans-bold.fntdata"/><Relationship Id="rId11" Type="http://schemas.openxmlformats.org/officeDocument/2006/relationships/slide" Target="slides/slide6.xml"/><Relationship Id="rId10" Type="http://schemas.openxmlformats.org/officeDocument/2006/relationships/slide" Target="slides/slide5.xml"/><Relationship Id="rId54" Type="http://schemas.openxmlformats.org/officeDocument/2006/relationships/font" Target="fonts/OpenSans-bold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aupresses.org/wp-content/uploads/2020/07/across-the-great-divide-2016-p2l-summit.pdf"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3ed8592ba6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3ed8592ba6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OM</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3662ad89d3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33662ad89d3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OM</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5fb08665d2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35fb08665d2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OM</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33ede79270a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3ede79270a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RM</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4194a5711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4194a5711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began our research with an environmental scan, including looking at the SPARC Open Investment Statements and Principles repository, the LPC Ethical Framework for Library Publishing 2.0, our own publication costs versus our current estimated budget, and background information on IU Press.</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4194a57112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34194a57112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When reviewing example open access policies and value statements, we focused on looking at similarly sized institutions listed on the SPARC repository including Montana State, Iowa State, the University of British Columbia, and Ohio State. The common themes found in each of these institutions’ open access statements included: policy and financial transparency, being scholar-led, having a digital preservation strategy, being mission or values driven, being interoperable and discoverable online, and meeting legal accessibility standards.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34194a57112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34194a57112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RM</a:t>
            </a:r>
            <a:br>
              <a:rPr lang="en"/>
            </a:br>
            <a:endParaRPr/>
          </a:p>
          <a:p>
            <a:pPr indent="0" lvl="0" marL="0" rtl="0" algn="l">
              <a:spcBef>
                <a:spcPts val="0"/>
              </a:spcBef>
              <a:spcAft>
                <a:spcPts val="0"/>
              </a:spcAft>
              <a:buNone/>
            </a:pPr>
            <a:r>
              <a:rPr lang="en"/>
              <a:t>The final piece of our research before creating our model was to calculate our own institutional costs compared to our current estimated publishing budget. This includes the cost of labor in time, amount of server space used, and the monetary cost of listing DOIs via Crossref, our institutional LPC membership, and the cost of the PKP module. Our labor estimated cost is over $30,000 a year between five people. In hours, four out of five of us spend between 5-10% of our time working with OJS. I’m the remaining person and while I haven’t been here for publication for most of our journals just yet, I’m estimating that OJS will probably take up about 40% of my time when all is said and done. The cost of maintaining our server space is roughly $900 a year. We spent approximately $270 on the Crossref plugin to integrate DOIs in our OJS instance in 2020. It can be assumed that cost has remained relatively constant over the past five years. Our institutional membership with LPC was $2000 in 2020, giving us access to this forum and its resources. Again, this cost can be assumed to have remained the same. Finally, our PKP plugin for OJS cost $1000 in 2020. This gives us a total cost of around $35,000 a year.</a:t>
            </a:r>
            <a:br>
              <a:rPr lang="en"/>
            </a:br>
            <a:br>
              <a:rPr lang="en"/>
            </a:br>
            <a:r>
              <a:rPr lang="en"/>
              <a:t>Andy- 4-6 hours/month</a:t>
            </a:r>
            <a:endParaRPr/>
          </a:p>
          <a:p>
            <a:pPr indent="0" lvl="0" marL="0" rtl="0" algn="l">
              <a:spcBef>
                <a:spcPts val="0"/>
              </a:spcBef>
              <a:spcAft>
                <a:spcPts val="0"/>
              </a:spcAft>
              <a:buClr>
                <a:schemeClr val="dk1"/>
              </a:buClr>
              <a:buSzPts val="1100"/>
              <a:buFont typeface="Arial"/>
              <a:buNone/>
            </a:pPr>
            <a:r>
              <a:rPr lang="en"/>
              <a:t>Lucy- 15 hours/year</a:t>
            </a:r>
            <a:endParaRPr/>
          </a:p>
          <a:p>
            <a:pPr indent="0" lvl="0" marL="0" rtl="0" algn="l">
              <a:spcBef>
                <a:spcPts val="0"/>
              </a:spcBef>
              <a:spcAft>
                <a:spcPts val="0"/>
              </a:spcAft>
              <a:buClr>
                <a:schemeClr val="dk1"/>
              </a:buClr>
              <a:buSzPts val="1100"/>
              <a:buFont typeface="Arial"/>
              <a:buNone/>
            </a:pPr>
            <a:r>
              <a:rPr lang="en"/>
              <a:t>Rachel- 40% OJS, 60% SW??</a:t>
            </a:r>
            <a:endParaRPr/>
          </a:p>
          <a:p>
            <a:pPr indent="0" lvl="0" marL="0" rtl="0" algn="l">
              <a:spcBef>
                <a:spcPts val="0"/>
              </a:spcBef>
              <a:spcAft>
                <a:spcPts val="0"/>
              </a:spcAft>
              <a:buClr>
                <a:schemeClr val="dk1"/>
              </a:buClr>
              <a:buSzPts val="1100"/>
              <a:buFont typeface="Arial"/>
              <a:buNone/>
            </a:pPr>
            <a:r>
              <a:rPr lang="en"/>
              <a:t>Olivia- ~10%</a:t>
            </a:r>
            <a:endParaRPr/>
          </a:p>
          <a:p>
            <a:pPr indent="0" lvl="0" marL="0" rtl="0" algn="l">
              <a:spcBef>
                <a:spcPts val="0"/>
              </a:spcBef>
              <a:spcAft>
                <a:spcPts val="0"/>
              </a:spcAft>
              <a:buNone/>
            </a:pPr>
            <a:r>
              <a:rPr lang="en"/>
              <a:t>Jere- ~5%</a:t>
            </a:r>
            <a:br>
              <a:rPr lang="en"/>
            </a:br>
            <a:br>
              <a:rPr lang="en"/>
            </a:br>
            <a:r>
              <a:rPr lang="en"/>
              <a:t>Olivia: about 2.83 hours/month or 10% of overall time, and $5,728.90 (but these are just very rough estimates)</a:t>
            </a:r>
            <a:br>
              <a:rPr lang="en"/>
            </a:br>
            <a:br>
              <a:rPr lang="en"/>
            </a:br>
            <a:r>
              <a:rPr lang="en"/>
              <a:t>40% of my time is about $22,720 (I think)</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5faa05609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35faa05609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sz="1200">
              <a:solidFill>
                <a:srgbClr val="35ACE1"/>
              </a:solidFill>
              <a:latin typeface="Open Sans"/>
              <a:ea typeface="Open Sans"/>
              <a:cs typeface="Open Sans"/>
              <a:sym typeface="Open Sans"/>
            </a:endParaRPr>
          </a:p>
          <a:p>
            <a:pPr indent="0" lvl="0" marL="0" rtl="0" algn="l">
              <a:spcBef>
                <a:spcPts val="0"/>
              </a:spcBef>
              <a:spcAft>
                <a:spcPts val="0"/>
              </a:spcAft>
              <a:buNone/>
            </a:pPr>
            <a:r>
              <a:rPr lang="en">
                <a:solidFill>
                  <a:schemeClr val="dk1"/>
                </a:solidFill>
              </a:rPr>
              <a:t>RM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In order to learn more about IU Press and its open access efforts, we asked for information from our Bloomington colleagues Matt Vaughn and Karen Stoll Farrell. The press has about 20 open access monographs. As far as journals, only 7 of the over 40 hosted journals are open access. The press’s open journals operate on their own OJS instance. Additionally, the archives of these journals are not hosted by the IU Libraries’ OJS instance; however, the libraries still provide technical and infrastructural support. In 2012 the first collaborative effort between the libraries and press was launched, though it struggled to get off the ground and was dead by 2018. Now, IU libraries have launched a new collaborative effort under the umbrella “IU Publishing” that focuses on identifying opportunities for shared infrastructure, communication, and </a:t>
            </a:r>
            <a:r>
              <a:rPr lang="en">
                <a:solidFill>
                  <a:schemeClr val="dk1"/>
                </a:solidFill>
              </a:rPr>
              <a:t>support</a:t>
            </a:r>
            <a:r>
              <a:rPr lang="en">
                <a:solidFill>
                  <a:schemeClr val="dk1"/>
                </a:solidFill>
              </a:rPr>
              <a:t> between the </a:t>
            </a:r>
            <a:r>
              <a:rPr lang="en">
                <a:solidFill>
                  <a:schemeClr val="dk1"/>
                </a:solidFill>
              </a:rPr>
              <a:t>libraries</a:t>
            </a:r>
            <a:r>
              <a:rPr lang="en">
                <a:solidFill>
                  <a:schemeClr val="dk1"/>
                </a:solidFill>
              </a:rPr>
              <a:t> and press. </a:t>
            </a:r>
            <a:r>
              <a:rPr lang="en"/>
              <a:t>More information on this collaborative effort was shared by our IU Libraries colleagues at their presentation, “Challenges and Opportunities in developing a university press and library publishing collaboration.” At the moment, this collaborative effort does not include the publishing work at IU Indianapolis.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33ede79270a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33ede79270a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order to figure out a starting point for evaluating our digital publishing platform, we conducted a brief internal audit of the </a:t>
            </a:r>
            <a:r>
              <a:rPr lang="en"/>
              <a:t>journals</a:t>
            </a:r>
            <a:r>
              <a:rPr lang="en"/>
              <a:t> currently hosted on our OJS instance. This included noting activity status, publishing frequency, DOI and ORCID use, peer review use, and whether the journals used the OJS publishing workflow. The original audit of our journals was conducted in 2021, so there were a few updates to make regarding the number of journals that were still active.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33ede79270a_0_1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33ede79270a_0_1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results of our journal audit are as follows. We currently have 21 active journals. Of those, 8 publish annually, 8 publish semi annually, 2 publish quarterly, and 3 </a:t>
            </a:r>
            <a:r>
              <a:rPr lang="en"/>
              <a:t>publish on a rolling basis. 12 of these journals use the OJS submission workflow in its entirety, with 2 using only some of the workflow and 7 not using the workflow at all. 19 of these journals currently use DOIs through Crossref while three do not. It’s important to note that those three without DOIs are law reviews, which historically don’t use DOIs anyway. We currently have 6 inactive or archived journals. Before this audit, that number was three; we moved 3 journals to inactive/archived status due to over two years of inactivity. As of March of this year, we have three pending new journals. Two of these were pending before this audit, and one has been added after implementation of our new model.</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33ede79270a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33ede79270a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RM</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4ddb175403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4ddb175403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OM</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33ed8592ba6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33ed8592ba6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Relates to 1.1 in the Ethical Framework for Library Publishing 2.0</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Our model begins with a re-examination of our values, starting with our open values statement, linked in the slide. An abridged version of our open values statement is as follows: allow the re-use and re-design of their work by the public through open licensing, i.e. Creative Commons licenses. We believe access to and creation of resources should be available to all regardless of education level, geographic location, organizational affiliation, socioeconomic status, and traditionally disadvantaged groups in alignment with the UL Diversity Statement. We support our community and invest our resources in our institution and its unique content and research strengths. We are committed to increasing the visibility of IU Indianapolis research and central Indiana history. We focus on creating opportunities for innovative learning and scholarship. And finally, we will be transparent in our work. </a:t>
            </a:r>
            <a:endParaRPr/>
          </a:p>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33ede79270a_0_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33ede79270a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last time we had journals sign our terms of agreement was in 2021. Due to institutional changes in the past academic year, it was necessary to at minimum rewrite our terms of agreement with updated language to make it current with IU Indianapolis brand guidelines. Because we were already editing the terms and will need our journals to resign the new version, we decided to also look at the technical language of the document to make sure it still aligned with University LIbrary values and our open access mission. We also determined that terms of agreement need to be resigned by each journal every five years to make sure both parties are following the agreement over time.</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33ede79270a_0_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33ede79270a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addition to our internal journal audit, we decided to check in </a:t>
            </a:r>
            <a:r>
              <a:rPr lang="en"/>
              <a:t>with</a:t>
            </a:r>
            <a:r>
              <a:rPr lang="en"/>
              <a:t> editors of our journals to see how they were feeling about both OJS and our library’s support of their publications. This survey was based on a previous editor survey from 2022. Because I was new to my role at the start of this project, I took this as an opportunity to introduce myself to the editors as well. I framed this survey in the light of making sure I met everyone and had a solid baseline to work from when taking over my role, knowing what expectations there were as far as service, and establishing a communication line for future questions.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g33ede79270a_0_1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1" name="Google Shape;291;g33ede79270a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Our journal survey received 10 responses out of 24 journals. A reminder that before this survey, three of these journals were technically inactive without being officially moved to that category, meaning our response rate was roughly 48%. This is about the same as when my predecessor conducted a survey in 2022. Of the 10 responses, 9 of them identified themselves as editors while one identified as a managing editor. 5 of the respondents were faculty, 3 were staff, and 2 were students. </a:t>
            </a:r>
            <a:r>
              <a:rPr lang="en"/>
              <a:t>When asked about their use of peer review, 9 </a:t>
            </a:r>
            <a:r>
              <a:rPr lang="en"/>
              <a:t>respondents</a:t>
            </a:r>
            <a:r>
              <a:rPr lang="en"/>
              <a:t> said they do use peer review while one did not. Of the 9 that use peer review, 5 of them conducted it through OJS while 4 used something else. When asked about their use of the OJS submission workflow, 6 </a:t>
            </a:r>
            <a:r>
              <a:rPr lang="en"/>
              <a:t>respondents</a:t>
            </a:r>
            <a:r>
              <a:rPr lang="en"/>
              <a:t> said they use it while 4 said they use something else. Other forms of submission include via email, Scholastica, Submittable, or a combination of those three. When asked what kind of organization sponsors the work of the </a:t>
            </a:r>
            <a:r>
              <a:rPr lang="en"/>
              <a:t>journal</a:t>
            </a:r>
            <a:r>
              <a:rPr lang="en"/>
              <a:t>, 5 said an academic unit, 2 said a scholarly society, and three said other. Those who said other are sponsored by a non-academic office and other outside scholarship hubs.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34150469f8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34150469f8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When asked about the type of compensation they receive for their journal work, 4 said it was voluntary; 2 work on the journal via stipend; 3 have this work included as part of their job; and 1 was working on the journal as part of a course release. When asked about their satisfaction with the OJS workflow, the respondents were split between being extremely satisfied and somewhat satisfied, with only two being somewhat dissatisfied. Comments on the OJS workflow included: while OJS is quirky, they’ve learned to work with it; they’d like to learn more about the built in features but haven’t had the time; frustration with the the system being “clunky” or uneasy to navigate; and issues with emails and the ability to log in.</a:t>
            </a:r>
            <a:endParaRPr/>
          </a:p>
          <a:p>
            <a:pPr indent="0" lvl="0" marL="0" rtl="0" algn="l">
              <a:spcBef>
                <a:spcPts val="0"/>
              </a:spcBef>
              <a:spcAft>
                <a:spcPts val="0"/>
              </a:spcAft>
              <a:buNone/>
            </a:pPr>
            <a:r>
              <a:rPr lang="en"/>
              <a:t>When asked about their level of satisfaction with library support of their publication, most respondents were extremely satisfied, with one being somewhat satisfied and one being neutral. The neutral respondent noted that they miss my predecessor, who left about a year before I took this position. Comments about their level of satisfaction included that the library team is very responsive and friendly.</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34150469f8f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5" name="Google Shape;305;g34150469f8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RM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When asked about the reasons these journals chose to publish with us, most respondents noted either enjoying the free/no cost option, wanting some kind of digital preservation of their work, or inheriting the journal from someone else who made the decision and leaving it in place. </a:t>
            </a:r>
            <a:r>
              <a:rPr lang="en"/>
              <a:t>Finally, we asked the journal editors to rank the following factors influencing their open access publishing decisions from most to least </a:t>
            </a:r>
            <a:r>
              <a:rPr lang="en"/>
              <a:t>important: preservation of scholarship; ease of digital publishing; readers having free access to scholarship; and having an efficient editorial workflow. The majority of respondents said that either preservation of scholarship or readers having free access was the most important. Almost all respondents agreed that the editorial workflow being efficient was the least important factor for their decision. Having the majority of the respondents choose knowledge access over ease of work is an encouraging trend, especially as we move forward double checking that our open publishing program aligns with our open access values.</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33ede79270a_0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2" name="Google Shape;312;g33ede79270a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RM</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Because the main point of this model is to make sure the library is not overextending itself in its library publishing efforts, it was necessary to create guidelines for when to offload active journals. We created a rubric in order to grade our current list of  journals and their alignment with our institutional values. The rubric is divided into the following point categories: exceeds expectations, meets expectations, approaching expectations, not yet meeting expectations, and not applicable. The decision to offload, or in our case archive, an active journal can be made based on how the journal scores using this rubric. Ultimately that decision needs to be up to the librarian grading the journal, though. For example, if a journal scores excellent in three categories but needs improvement in one, that one low score would probably not be reason enough to offload the journal. Similarly if the editors of the journal in question are easy to contact or work with and are willing to put in effort to improve their journal to meet these criteria, the journal could remain in the system. In the end, it will be up to the librarian as to whether a journal gets offloaded or gets a second chance.</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34f80c00a40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34f80c00a40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We’ve made our rubric available to you through this qr code and through the tiny url linked here. You’re welcome to take a moment and check out the rubric for yourselves, and feel free to download now or later to use for your own publishing workflows. </a:t>
            </a:r>
            <a:endParaRPr sz="1300">
              <a:solidFill>
                <a:srgbClr val="00796B"/>
              </a:solidFill>
              <a:latin typeface="Lato"/>
              <a:ea typeface="Lato"/>
              <a:cs typeface="Lato"/>
              <a:sym typeface="Lato"/>
            </a:endParaRPr>
          </a:p>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350cc4ee737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350cc4ee737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Here you can see a gif of our evaluation rubric. We’ve color coded the rubric for each of the four LPC framework categories. Each category has separate line items that can be valued up to three points, with an option for not applicable in certain cases. We’ve listed every active journal in order to compare scores.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g33ede79270a_0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4" name="Google Shape;334;g33ede79270a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After developing </a:t>
            </a:r>
            <a:r>
              <a:rPr lang="en"/>
              <a:t>this rubric, we tested it with three of our active journals and got varying results. The journals included a fully institutional journal through one of our schools, an outside journal related to the university through faculty, and a student-led creative works journal. At the moment, the highest a journal can score on our rubric is 39. The tested journals each scored: 27 for the institutional journal; 19 for the outside journal; and 15 for the student journal. While their scores were widely varied between categories, all three journals scored 0 for accessibility- an issue that we are hoping to address before the new ADA requirements for web materials take effect next April. The outside journal scored a mix of 1s and 2s across the board, while the institutional journal scored 3s in most categories besides their cooperativity with us. </a:t>
            </a:r>
            <a:r>
              <a:rPr lang="en">
                <a:solidFill>
                  <a:schemeClr val="dk1"/>
                </a:solidFill>
              </a:rPr>
              <a:t>A partial reason for the student journal scoring so low is that I was unable to score them in many categories, since I haven’t experienced publishing with them yet. Many questions and insights were brought up during our test evaluation with our rubric including: what do we do with a journal that doesn’t use metrics? How much does one difficult person on an editorial team weigh against the journal itself? How are we supposed to know how they treat each other during the publication process, one of the community oriented guidelines? And how are we supposed to evaluate a journal if we haven’t dealt with them publishing yet? That last one is mostly for me, since the majority of our journals haven’t published since I started this position. Because of some of these questions, we decided to include the “not applicable” category for journals so that their scores aren’t negatively affected. In this case, you could subtract 3 points for each N/A used from the total of 39 to get a more accurate score.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3ed8592ba6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3ed8592ba6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OM</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33ede79270a_0_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0" name="Google Shape;340;g33ede79270a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Moving on to the guidelines created for taking on new journals, we decided a decision tree would be most helpful in </a:t>
            </a:r>
            <a:r>
              <a:rPr lang="en"/>
              <a:t>increasing</a:t>
            </a:r>
            <a:r>
              <a:rPr lang="en"/>
              <a:t> our publishing output while also making sure we are not overextending our resources. The decision tree would include questions like: will they be uploading and publishing on their own? Will they be using the OJS workflow or something else? How much time will the support of their journal require from our faculty and staff? Are they connected to the university at all? If not, are they connected to a scholarly society? Are they financially transparent? Do their values and policies align with ours? Working your way through this decision tree and weighing answers based on your institution’s open values statements will help in deciding whether to take on that new journal or to pass. Just like with offloading old journals, though, the end decision will ultimately lie with how the librarian feels.</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g34f80c00a40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6" name="Google Shape;346;g34f80c00a40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Walk through the decision tree</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g3437c73c45d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2" name="Google Shape;352;g3437c73c45d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Before my predecessor left, he accepted two new journals into our publishing program. As of right now, both are still listed as pending, with no first publication date set. After taking my position, I have accepted one more new journal before creating this model. Word being forced to take on crossroads somehow. In creating this model, we decided to prioritize institutional connections, meaning moving forward we will only accept journals that are made by someone who is based at IU Indianapolis. Because of our already heavy workload, this will hopefully help us not get overwhelmed while also helping us focus on building up our community. We also updated our terms of agreement by taking out the language that allowed for a two year embargo if absolutely necessary. Moving forward, we will not allow embargoes from any of our journals, hoping to encourage more full open access research.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g33ede79270a_0_1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8" name="Google Shape;358;g33ede79270a_0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RM</a:t>
            </a:r>
            <a:br>
              <a:rPr lang="en"/>
            </a:br>
            <a:br>
              <a:rPr lang="en"/>
            </a:br>
            <a:r>
              <a:rPr lang="en"/>
              <a:t>Here is the decision tree, starting with whether the </a:t>
            </a:r>
            <a:r>
              <a:rPr lang="en"/>
              <a:t>journal</a:t>
            </a:r>
            <a:r>
              <a:rPr lang="en"/>
              <a:t> is affiliated with IU. We move to whether it charges APCs, whether they’ll be uploading and/or publishing on their own. If they will be doing the work themselves, we’ll accept the journal. If we will be helping them upload and/or publish, we’ll calculate how much time we anticipate needing for support of those workflows. If the amount of time is acceptable for our current workload, we then check to see if it aligns with our open access values statement. Finally, if everything else looks good, we ask if it will bring us joy- is it something we can happily support? If yes, then the journal is </a:t>
            </a:r>
            <a:r>
              <a:rPr lang="en"/>
              <a:t>accepted. </a:t>
            </a:r>
            <a:r>
              <a:rPr lang="en"/>
              <a:t>Let’s go through a couple examples using our decision tree with two hypothetical new journals. Journal one is affiliated with IU, so we will consider it for publication. It doesn’t charge APCs, which is in line with the terms of agreement. They don’t plan on uploading and/or publishing on their own, which means we will have to commit time to upload and publish for them. When looking at their publication, it appears that it will take more than 40 hours of FTE in order to get it uploaded and published. Because of the amount of time it will need from us, we decide to not accept this journal. A note about this: we’ve roughly estimated 40 hours FTE for the purposes of this model, but will need further time studies to actually see how long certain journals take. Because I’m so new and haven’t experienced all our journals publishing issues yet, I can’t say with </a:t>
            </a:r>
            <a:r>
              <a:rPr lang="en"/>
              <a:t>certainty</a:t>
            </a:r>
            <a:r>
              <a:rPr lang="en"/>
              <a:t> how long this work actually takes. Journal two is also affiliated with IU and doesn’t charge APCs, but they plan on either uploading, publishing, or both on their own through the OJS workflow. Because the amount of time it will take for us to support this </a:t>
            </a:r>
            <a:r>
              <a:rPr lang="en"/>
              <a:t>journal</a:t>
            </a:r>
            <a:r>
              <a:rPr lang="en"/>
              <a:t> appears to be minimal, we decide to accept and publish this journal.</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g35b85cea6af_0_7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5" name="Google Shape;365;g35b85cea6af_0_7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 how do we connect this model to university presses? Is there any overlap between our work and the work of the press? As our colleagues at Bloomington are attempting, it may be time for presses and university </a:t>
            </a:r>
            <a:r>
              <a:rPr lang="en"/>
              <a:t>libraries</a:t>
            </a:r>
            <a:r>
              <a:rPr lang="en"/>
              <a:t> to join forces. What would joining forces look like? For a campus that tends to be a third wheel in the press-library relationship, would there even be forces to join? Merging services would mean a lot of behind the scenes work, so the libraries and presses would have to have conversations about whether or not this effort would ultimately be worth it, or if it would just create more work. For example, would consolidating the many different website homes for journals into one combined site shared by the press and library be too much work compared to the benefit for end </a:t>
            </a:r>
            <a:r>
              <a:rPr lang="en"/>
              <a:t>users? Deep conversations will need to be had in order to find a collaboration that works best for both parties. Whether the services are merged or not, though, university presses can still use this model to make decisions on taking on new or archiving old work.</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33ede79270a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2" name="Google Shape;372;g33ede79270a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OM</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g3437c73c45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8" name="Google Shape;378;g3437c73c45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OM facilitates [15 min]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If anyone asks about DEI: Indiana is a red state, the state legislature is trying to get us to roll back DEI initiatives and statements but the university library is committed to keeping our values, even if we have to rename them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How are we leaving room for joy?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Brainstorming joy:</a:t>
            </a:r>
            <a:endParaRPr/>
          </a:p>
          <a:p>
            <a:pPr indent="-298450" lvl="0" marL="457200" rtl="0" algn="l">
              <a:spcBef>
                <a:spcPts val="0"/>
              </a:spcBef>
              <a:spcAft>
                <a:spcPts val="0"/>
              </a:spcAft>
              <a:buSzPts val="1100"/>
              <a:buChar char="●"/>
            </a:pPr>
            <a:r>
              <a:rPr lang="en"/>
              <a:t>OM: connections with people </a:t>
            </a:r>
            <a:endParaRPr/>
          </a:p>
          <a:p>
            <a:pPr indent="-298450" lvl="0" marL="457200" rtl="0" algn="l">
              <a:spcBef>
                <a:spcPts val="0"/>
              </a:spcBef>
              <a:spcAft>
                <a:spcPts val="0"/>
              </a:spcAft>
              <a:buSzPts val="1100"/>
              <a:buChar char="●"/>
            </a:pPr>
            <a:r>
              <a:rPr lang="en"/>
              <a:t>OM: mentoring students involved with library publishing</a:t>
            </a:r>
            <a:endParaRPr/>
          </a:p>
          <a:p>
            <a:pPr indent="-298450" lvl="0" marL="457200" rtl="0" algn="l">
              <a:spcBef>
                <a:spcPts val="0"/>
              </a:spcBef>
              <a:spcAft>
                <a:spcPts val="0"/>
              </a:spcAft>
              <a:buSzPts val="1100"/>
              <a:buChar char="●"/>
            </a:pPr>
            <a:r>
              <a:rPr lang="en"/>
              <a:t>RM: uplifting underrepresented voices, increasing general knowledge and literacy</a:t>
            </a:r>
            <a:endParaRPr/>
          </a:p>
          <a:p>
            <a:pPr indent="-298450" lvl="0" marL="457200" rtl="0" algn="l">
              <a:spcBef>
                <a:spcPts val="0"/>
              </a:spcBef>
              <a:spcAft>
                <a:spcPts val="0"/>
              </a:spcAft>
              <a:buSzPts val="1100"/>
              <a:buChar char="●"/>
            </a:pPr>
            <a:r>
              <a:rPr lang="en"/>
              <a:t>JO: contributing to meaningful project with people I value; surviving this bullshit together (eg, with Olivia and Rachel)</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g34cf50e9296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3" name="Google Shape;383;g34cf50e9296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3ede79270a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33ede79270a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OM</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4194a57112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4194a57112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OM</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3662ad89d3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33662ad89d3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OM</a:t>
            </a:r>
            <a:endParaRPr/>
          </a:p>
          <a:p>
            <a:pPr indent="0" lvl="0" marL="0" rtl="0" algn="l">
              <a:spcBef>
                <a:spcPts val="0"/>
              </a:spcBef>
              <a:spcAft>
                <a:spcPts val="0"/>
              </a:spcAft>
              <a:buNone/>
            </a:pPr>
            <a:r>
              <a:rPr lang="en"/>
              <a:t>Both universities housed presses with deep relationships with their university libraries. The press/library partnerships produced mixed results, but IUPUI didn’t get to participate in either of them ¯\_(ツ)_/¯.</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5dd6c1f3da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5dd6c1f3da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OM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IU’s University press exists only on the Bloomington campus. It was founded in 1950 and produces approximately 75 or more new books annually. It also maintains over 40 journals. It was part of the Big Ten Open Books project in 2022 and is currently a member of AUPresses. It’s financed primarily by sales, supplemented by support from IU and by gifts and grants from outside sources, according to the press’s about page. While IU Indianapolis is a part of the IU system, our campus has not historically been included in IU Press work. Because of this, our staff and faculty are generally out of the loop as far as IU Press work is concerned. IU Press and Purdue Press were among the wave of university presses that began to report to research libraries in the 2010s. In 2016, the P2L, or presses reporting to libraries, report of the association of research libraries recorded 23 presses reporting to academic libraries. Purdue Press was included in this list, while IU Press was not (</a:t>
            </a:r>
            <a:r>
              <a:rPr lang="en" u="sng">
                <a:solidFill>
                  <a:schemeClr val="hlink"/>
                </a:solidFill>
                <a:hlinkClick r:id="rId2"/>
              </a:rPr>
              <a:t>https://aupresses.org/wp-content/uploads/2020/07/across-the-great-divide-2016-p2l-summit.pdf</a:t>
            </a:r>
            <a:r>
              <a:rPr lang="en"/>
              <a:t>).  IU’s press-to-library partnership has waxed and waned. Currently, the IUB libraries and the Press are seeking ways to share infrastructure and increase alignment. Even so, this will bypass the work done by the IU Indianapolis journal </a:t>
            </a:r>
            <a:r>
              <a:rPr lang="en"/>
              <a:t>publishing</a:t>
            </a:r>
            <a:r>
              <a:rPr lang="en"/>
              <a:t> service. The IU Indy university library, unlike the bloomington libraries, is not an association of research libraries member.</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5fb08665d2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5fb08665d2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OM</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4194a57112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4194a57112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OM</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6"/>
        </a:solidFill>
      </p:bgPr>
    </p:bg>
    <p:spTree>
      <p:nvGrpSpPr>
        <p:cNvPr id="9"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509632"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255200"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1159826"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905395"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7279439"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6917201"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2"/>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2"/>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 name="Google Shape;34;p2"/>
          <p:cNvSpPr txBox="1"/>
          <p:nvPr>
            <p:ph type="ctrTitle"/>
          </p:nvPr>
        </p:nvSpPr>
        <p:spPr>
          <a:xfrm>
            <a:off x="1858703" y="1822833"/>
            <a:ext cx="5361300" cy="1448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35" name="Google Shape;35;p2"/>
          <p:cNvSpPr txBox="1"/>
          <p:nvPr>
            <p:ph idx="1" type="subTitle"/>
          </p:nvPr>
        </p:nvSpPr>
        <p:spPr>
          <a:xfrm>
            <a:off x="1858700" y="3413158"/>
            <a:ext cx="5361300" cy="52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p:txBody>
      </p:sp>
      <p:sp>
        <p:nvSpPr>
          <p:cNvPr id="36" name="Google Shape;36;p2"/>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3"/>
        </a:solidFill>
      </p:bgPr>
    </p:bg>
    <p:spTree>
      <p:nvGrpSpPr>
        <p:cNvPr id="109"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9" name="Google Shape;119;p11"/>
          <p:cNvSpPr txBox="1"/>
          <p:nvPr>
            <p:ph hasCustomPrompt="1" type="title"/>
          </p:nvPr>
        </p:nvSpPr>
        <p:spPr>
          <a:xfrm>
            <a:off x="1385850" y="1383850"/>
            <a:ext cx="6372300" cy="13797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p:nvPr>
            <p:ph idx="1" type="body"/>
          </p:nvPr>
        </p:nvSpPr>
        <p:spPr>
          <a:xfrm>
            <a:off x="1385850" y="2863850"/>
            <a:ext cx="6372300" cy="641100"/>
          </a:xfrm>
          <a:prstGeom prst="rect">
            <a:avLst/>
          </a:prstGeom>
        </p:spPr>
        <p:txBody>
          <a:bodyPr anchorCtr="0" anchor="t" bIns="91425" lIns="91425" spcFirstLastPara="1" rIns="91425" wrap="square" tIns="91425">
            <a:normAutofit/>
          </a:bodyPr>
          <a:lstStyle>
            <a:lvl1pPr indent="-311150" lvl="0" marL="457200" algn="ctr">
              <a:spcBef>
                <a:spcPts val="0"/>
              </a:spcBef>
              <a:spcAft>
                <a:spcPts val="0"/>
              </a:spcAft>
              <a:buSzPts val="1300"/>
              <a:buChar char="●"/>
              <a:defRPr/>
            </a:lvl1pPr>
            <a:lvl2pPr indent="-298450" lvl="1" marL="914400" algn="ctr">
              <a:spcBef>
                <a:spcPts val="0"/>
              </a:spcBef>
              <a:spcAft>
                <a:spcPts val="0"/>
              </a:spcAft>
              <a:buSzPts val="1100"/>
              <a:buChar char="○"/>
              <a:defRPr/>
            </a:lvl2pPr>
            <a:lvl3pPr indent="-298450" lvl="2" marL="1371600" algn="ctr">
              <a:spcBef>
                <a:spcPts val="0"/>
              </a:spcBef>
              <a:spcAft>
                <a:spcPts val="0"/>
              </a:spcAft>
              <a:buSzPts val="1100"/>
              <a:buChar char="■"/>
              <a:defRPr/>
            </a:lvl3pPr>
            <a:lvl4pPr indent="-298450" lvl="3" marL="1828800" algn="ctr">
              <a:spcBef>
                <a:spcPts val="0"/>
              </a:spcBef>
              <a:spcAft>
                <a:spcPts val="0"/>
              </a:spcAft>
              <a:buSzPts val="1100"/>
              <a:buChar char="●"/>
              <a:defRPr/>
            </a:lvl4pPr>
            <a:lvl5pPr indent="-298450" lvl="4" marL="2286000" algn="ctr">
              <a:spcBef>
                <a:spcPts val="0"/>
              </a:spcBef>
              <a:spcAft>
                <a:spcPts val="0"/>
              </a:spcAft>
              <a:buSzPts val="1100"/>
              <a:buChar char="○"/>
              <a:defRPr/>
            </a:lvl5pPr>
            <a:lvl6pPr indent="-298450" lvl="5" marL="2743200" algn="ctr">
              <a:spcBef>
                <a:spcPts val="0"/>
              </a:spcBef>
              <a:spcAft>
                <a:spcPts val="0"/>
              </a:spcAft>
              <a:buSzPts val="1100"/>
              <a:buChar char="■"/>
              <a:defRPr/>
            </a:lvl6pPr>
            <a:lvl7pPr indent="-298450" lvl="6" marL="3200400" algn="ctr">
              <a:spcBef>
                <a:spcPts val="0"/>
              </a:spcBef>
              <a:spcAft>
                <a:spcPts val="0"/>
              </a:spcAft>
              <a:buSzPts val="1100"/>
              <a:buChar char="●"/>
              <a:defRPr/>
            </a:lvl7pPr>
            <a:lvl8pPr indent="-298450" lvl="7" marL="3657600" algn="ctr">
              <a:spcBef>
                <a:spcPts val="0"/>
              </a:spcBef>
              <a:spcAft>
                <a:spcPts val="0"/>
              </a:spcAft>
              <a:buSzPts val="1100"/>
              <a:buChar char="○"/>
              <a:defRPr/>
            </a:lvl8pPr>
            <a:lvl9pPr indent="-298450" lvl="8" marL="4114800" algn="ctr">
              <a:spcBef>
                <a:spcPts val="0"/>
              </a:spcBef>
              <a:spcAft>
                <a:spcPts val="0"/>
              </a:spcAft>
              <a:buSzPts val="1100"/>
              <a:buChar char="■"/>
              <a:defRPr/>
            </a:lvl9pPr>
          </a:lstStyle>
          <a:p/>
        </p:txBody>
      </p:sp>
      <p:sp>
        <p:nvSpPr>
          <p:cNvPr id="121" name="Google Shape;121;p11"/>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2" name="Shape 122"/>
        <p:cNvGrpSpPr/>
        <p:nvPr/>
      </p:nvGrpSpPr>
      <p:grpSpPr>
        <a:xfrm>
          <a:off x="0" y="0"/>
          <a:ext cx="0" cy="0"/>
          <a:chOff x="0" y="0"/>
          <a:chExt cx="0" cy="0"/>
        </a:xfrm>
      </p:grpSpPr>
      <p:sp>
        <p:nvSpPr>
          <p:cNvPr id="123" name="Google Shape;123;p12"/>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37"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3"/>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3"/>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3"/>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3"/>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 name="Google Shape;47;p3"/>
          <p:cNvSpPr txBox="1"/>
          <p:nvPr>
            <p:ph type="title"/>
          </p:nvPr>
        </p:nvSpPr>
        <p:spPr>
          <a:xfrm>
            <a:off x="1888684" y="1746100"/>
            <a:ext cx="53775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p:txBody>
      </p:sp>
      <p:sp>
        <p:nvSpPr>
          <p:cNvPr id="48" name="Google Shape;48;p3"/>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chemeClr val="dk2"/>
        </a:solidFill>
      </p:bgPr>
    </p:bg>
    <p:spTree>
      <p:nvGrpSpPr>
        <p:cNvPr id="49"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4"/>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54" name="Google Shape;54;p4"/>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5" name="Google Shape;55;p4"/>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solidFill>
          <a:schemeClr val="dk2"/>
        </a:solidFill>
      </p:bgPr>
    </p:bg>
    <p:spTree>
      <p:nvGrpSpPr>
        <p:cNvPr id="56"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1" name="Google Shape;61;p5"/>
          <p:cNvSpPr txBox="1"/>
          <p:nvPr>
            <p:ph idx="1" type="body"/>
          </p:nvPr>
        </p:nvSpPr>
        <p:spPr>
          <a:xfrm>
            <a:off x="819150" y="1990725"/>
            <a:ext cx="36861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2" name="Google Shape;62;p5"/>
          <p:cNvSpPr txBox="1"/>
          <p:nvPr>
            <p:ph idx="2" type="body"/>
          </p:nvPr>
        </p:nvSpPr>
        <p:spPr>
          <a:xfrm>
            <a:off x="4638675" y="1990725"/>
            <a:ext cx="36861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3" name="Google Shape;63;p5"/>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solidFill>
          <a:schemeClr val="dk2"/>
        </a:solidFill>
      </p:bgPr>
    </p:bg>
    <p:spTree>
      <p:nvGrpSpPr>
        <p:cNvPr id="64"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6"/>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9" name="Google Shape;69;p6"/>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solidFill>
          <a:schemeClr val="accent3"/>
        </a:solidFill>
      </p:bgPr>
    </p:bg>
    <p:spTree>
      <p:nvGrpSpPr>
        <p:cNvPr id="70"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7"/>
          <p:cNvSpPr/>
          <p:nvPr/>
        </p:nvSpPr>
        <p:spPr>
          <a:xfrm>
            <a:off x="31" y="2824500"/>
            <a:ext cx="7370400" cy="23190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7"/>
          <p:cNvSpPr txBox="1"/>
          <p:nvPr>
            <p:ph type="title"/>
          </p:nvPr>
        </p:nvSpPr>
        <p:spPr>
          <a:xfrm>
            <a:off x="819150" y="845600"/>
            <a:ext cx="3709200" cy="13830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75" name="Google Shape;75;p7"/>
          <p:cNvSpPr txBox="1"/>
          <p:nvPr>
            <p:ph idx="1" type="body"/>
          </p:nvPr>
        </p:nvSpPr>
        <p:spPr>
          <a:xfrm>
            <a:off x="830700" y="2319050"/>
            <a:ext cx="3709200" cy="21198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76" name="Google Shape;76;p7"/>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1"/>
        </a:solidFill>
      </p:bgPr>
    </p:bg>
    <p:spTree>
      <p:nvGrpSpPr>
        <p:cNvPr id="77"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a:off x="4093430"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a:off x="3961956"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a:off x="7279439"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a:off x="6917201"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8"/>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8"/>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3" name="Google Shape;93;p8"/>
          <p:cNvSpPr txBox="1"/>
          <p:nvPr>
            <p:ph type="title"/>
          </p:nvPr>
        </p:nvSpPr>
        <p:spPr>
          <a:xfrm>
            <a:off x="1393929" y="1301146"/>
            <a:ext cx="6366900" cy="25392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p:txBody>
      </p:sp>
      <p:sp>
        <p:nvSpPr>
          <p:cNvPr id="94" name="Google Shape;94;p8"/>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dk2"/>
        </a:solidFill>
      </p:bgPr>
    </p:bg>
    <p:spTree>
      <p:nvGrpSpPr>
        <p:cNvPr id="95"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9"/>
          <p:cNvSpPr txBox="1"/>
          <p:nvPr>
            <p:ph type="title"/>
          </p:nvPr>
        </p:nvSpPr>
        <p:spPr>
          <a:xfrm>
            <a:off x="819150" y="845600"/>
            <a:ext cx="6424200" cy="7050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00" name="Google Shape;100;p9"/>
          <p:cNvSpPr txBox="1"/>
          <p:nvPr>
            <p:ph idx="1" type="subTitle"/>
          </p:nvPr>
        </p:nvSpPr>
        <p:spPr>
          <a:xfrm>
            <a:off x="819150" y="1550700"/>
            <a:ext cx="5859900" cy="3936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101" name="Google Shape;101;p9"/>
          <p:cNvSpPr txBox="1"/>
          <p:nvPr>
            <p:ph idx="2" type="body"/>
          </p:nvPr>
        </p:nvSpPr>
        <p:spPr>
          <a:xfrm>
            <a:off x="819150" y="2467050"/>
            <a:ext cx="5859900" cy="209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02" name="Google Shape;102;p9"/>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accent1"/>
        </a:solidFill>
      </p:bgPr>
    </p:bg>
    <p:spTree>
      <p:nvGrpSpPr>
        <p:cNvPr id="103"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0"/>
          <p:cNvSpPr txBox="1"/>
          <p:nvPr>
            <p:ph idx="1" type="body"/>
          </p:nvPr>
        </p:nvSpPr>
        <p:spPr>
          <a:xfrm>
            <a:off x="328025" y="4163500"/>
            <a:ext cx="7415100" cy="605100"/>
          </a:xfrm>
          <a:prstGeom prst="rect">
            <a:avLst/>
          </a:prstGeom>
        </p:spPr>
        <p:txBody>
          <a:bodyPr anchorCtr="0" anchor="b"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08" name="Google Shape;108;p10"/>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hift">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p:txBody>
      </p:sp>
      <p:sp>
        <p:nvSpPr>
          <p:cNvPr id="7" name="Google Shape;7;p1"/>
          <p:cNvSpPr txBox="1"/>
          <p:nvPr>
            <p:ph idx="1" type="body"/>
          </p:nvPr>
        </p:nvSpPr>
        <p:spPr>
          <a:xfrm>
            <a:off x="311700" y="1152475"/>
            <a:ext cx="8520600" cy="33912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indent="-298450" lvl="1" marL="914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indent="-298450" lvl="2" marL="1371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indent="-298450" lvl="3" marL="1828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indent="-298450" lvl="4" marL="22860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indent="-298450" lvl="5" marL="27432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indent="-298450" lvl="6" marL="3200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indent="-298450" lvl="7" marL="3657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indent="-298450" lvl="8" marL="4114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9pPr>
          </a:lstStyle>
          <a:p/>
        </p:txBody>
      </p:sp>
      <p:sp>
        <p:nvSpPr>
          <p:cNvPr id="8" name="Google Shape;8;p1"/>
          <p:cNvSpPr txBox="1"/>
          <p:nvPr>
            <p:ph idx="12" type="sldNum"/>
          </p:nvPr>
        </p:nvSpPr>
        <p:spPr>
          <a:xfrm>
            <a:off x="8390734" y="4543668"/>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creativecommons.org/licenses/by/4.0/?ref=chooser-v1" TargetMode="External"/><Relationship Id="rId6" Type="http://schemas.openxmlformats.org/officeDocument/2006/relationships/hyperlink" Target="https://creativecommons.org/licenses/by/4.0/?ref=chooser-v1"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13.jpg"/><Relationship Id="rId4" Type="http://schemas.openxmlformats.org/officeDocument/2006/relationships/hyperlink" Target="https://commons.wikimedia.org/wiki/File:IUI_University_Library_with_Canada_Geese.jpg" TargetMode="External"/><Relationship Id="rId5" Type="http://schemas.openxmlformats.org/officeDocument/2006/relationships/hyperlink" Target="https://commons.wikimedia.org/wiki/User:MSwierenga"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hyperlink" Target="http://opendefinition.org/licenses/" TargetMode="External"/><Relationship Id="rId4" Type="http://schemas.openxmlformats.org/officeDocument/2006/relationships/hyperlink" Target="https://library.indianapolis.iu.edu/about/policies/diversity-statement"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 Id="rId3"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 Id="rId3" Type="http://schemas.openxmlformats.org/officeDocument/2006/relationships/image" Target="../media/image2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4.xml"/><Relationship Id="rId3" Type="http://schemas.openxmlformats.org/officeDocument/2006/relationships/image" Target="../media/image15.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5.xml"/><Relationship Id="rId3" Type="http://schemas.openxmlformats.org/officeDocument/2006/relationships/image" Target="../media/image17.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7.xml"/><Relationship Id="rId3" Type="http://schemas.openxmlformats.org/officeDocument/2006/relationships/image" Target="../media/image20.png"/><Relationship Id="rId4" Type="http://schemas.openxmlformats.org/officeDocument/2006/relationships/hyperlink" Target="https://rb.gy/yjc9qg"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8.xml"/><Relationship Id="rId3" Type="http://schemas.openxmlformats.org/officeDocument/2006/relationships/image" Target="../media/image22.gi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12.png"/><Relationship Id="rId4" Type="http://schemas.openxmlformats.org/officeDocument/2006/relationships/image" Target="../media/image18.png"/><Relationship Id="rId11" Type="http://schemas.openxmlformats.org/officeDocument/2006/relationships/hyperlink" Target="https://orcid.org/0000-0001-5455-1471" TargetMode="External"/><Relationship Id="rId10" Type="http://schemas.openxmlformats.org/officeDocument/2006/relationships/hyperlink" Target="https://orcid.org/0000-0002-3870-6653" TargetMode="External"/><Relationship Id="rId12" Type="http://schemas.openxmlformats.org/officeDocument/2006/relationships/image" Target="../media/image3.png"/><Relationship Id="rId9" Type="http://schemas.openxmlformats.org/officeDocument/2006/relationships/hyperlink" Target="https://orcid.org/0009-0005-4918-1425" TargetMode="External"/><Relationship Id="rId5" Type="http://schemas.openxmlformats.org/officeDocument/2006/relationships/image" Target="../media/image10.png"/><Relationship Id="rId6" Type="http://schemas.openxmlformats.org/officeDocument/2006/relationships/hyperlink" Target="https://orcid.org/0000-0002-3870-6653" TargetMode="External"/><Relationship Id="rId7" Type="http://schemas.openxmlformats.org/officeDocument/2006/relationships/hyperlink" Target="https://orcid.org/0000-0002-3870-6653" TargetMode="External"/><Relationship Id="rId8" Type="http://schemas.openxmlformats.org/officeDocument/2006/relationships/hyperlink" Target="https://orcid.org/0000-0001-5455-1471"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1.xml"/><Relationship Id="rId3" Type="http://schemas.openxmlformats.org/officeDocument/2006/relationships/image" Target="../media/image2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3.xml"/><Relationship Id="rId3" Type="http://schemas.openxmlformats.org/officeDocument/2006/relationships/image" Target="../media/image2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1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20" Type="http://schemas.openxmlformats.org/officeDocument/2006/relationships/hyperlink" Target="https://docs.google.com/document/d/1yMaS_qzRbB37B2jfhAbg-zL0wzwNwbP9YIYi4EOSprk/edit?usp=sharing&amp;usp=embed_facebook" TargetMode="External"/><Relationship Id="rId11" Type="http://schemas.openxmlformats.org/officeDocument/2006/relationships/hyperlink" Target="https://www.insidehighered.com/news/faculty-issues/books-publishing/2025/03/21/academic-publishers-braced-slowdown-trump-dei-purge" TargetMode="External"/><Relationship Id="rId10" Type="http://schemas.openxmlformats.org/officeDocument/2006/relationships/hyperlink" Target="https://doi.org/10.7771/2380-176X.6948" TargetMode="External"/><Relationship Id="rId13" Type="http://schemas.openxmlformats.org/officeDocument/2006/relationships/hyperlink" Target="https://scholarlykitchen.sspnet.org/2017/07/19/revisiting-two-perspectives-library-based-university-presses/" TargetMode="External"/><Relationship Id="rId12" Type="http://schemas.openxmlformats.org/officeDocument/2006/relationships/hyperlink" Target="https://www.insidehighered.com/news/faculty-issues/books-publishing/2025/03/21/academic-publishers-braced-slowdown-trump-dei-purge" TargetMode="External"/><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hyperlink" Target="https://doi.org/10.5703/1288284317124" TargetMode="External"/><Relationship Id="rId4" Type="http://schemas.openxmlformats.org/officeDocument/2006/relationships/hyperlink" Target="https://doi.org/10.5703/1288284317124" TargetMode="External"/><Relationship Id="rId9" Type="http://schemas.openxmlformats.org/officeDocument/2006/relationships/hyperlink" Target="https://doi.org/10.7771/2380-176X.6948" TargetMode="External"/><Relationship Id="rId15" Type="http://schemas.openxmlformats.org/officeDocument/2006/relationships/hyperlink" Target="https://sparcopen.org/our-work/negotiation-resources/strategic-priorities-working-group/open-investment-statements-and-principles/" TargetMode="External"/><Relationship Id="rId14" Type="http://schemas.openxmlformats.org/officeDocument/2006/relationships/hyperlink" Target="https://scholarlykitchen.sspnet.org/2017/07/19/revisiting-two-perspectives-library-based-university-presses/" TargetMode="External"/><Relationship Id="rId17" Type="http://schemas.openxmlformats.org/officeDocument/2006/relationships/hyperlink" Target="https://www.libraryjournal.com/story/university-presses-fill-a-key-need-for-authoritative-information-lj250421" TargetMode="External"/><Relationship Id="rId16" Type="http://schemas.openxmlformats.org/officeDocument/2006/relationships/hyperlink" Target="https://sparcopen.org/our-work/negotiation-resources/strategic-priorities-working-group/open-investment-statements-and-principles/" TargetMode="External"/><Relationship Id="rId5" Type="http://schemas.openxmlformats.org/officeDocument/2006/relationships/hyperlink" Target="https://doi.org/10.5703/1288284317619" TargetMode="External"/><Relationship Id="rId19" Type="http://schemas.openxmlformats.org/officeDocument/2006/relationships/hyperlink" Target="https://docs.google.com/document/d/1yMaS_qzRbB37B2jfhAbg-zL0wzwNwbP9YIYi4EOSprk/edit?usp=sharing&amp;usp=embed_facebook" TargetMode="External"/><Relationship Id="rId6" Type="http://schemas.openxmlformats.org/officeDocument/2006/relationships/hyperlink" Target="https://doi.org/10.5703/1288284317619" TargetMode="External"/><Relationship Id="rId18" Type="http://schemas.openxmlformats.org/officeDocument/2006/relationships/hyperlink" Target="https://www.libraryjournal.com/story/university-presses-fill-a-key-need-for-authoritative-information-lj250421" TargetMode="External"/><Relationship Id="rId7" Type="http://schemas.openxmlformats.org/officeDocument/2006/relationships/hyperlink" Target="https://doi.org/10.5703/1288284317123" TargetMode="External"/><Relationship Id="rId8" Type="http://schemas.openxmlformats.org/officeDocument/2006/relationships/hyperlink" Target="https://doi.org/10.5703/1288284317123"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3.jpg"/><Relationship Id="rId4" Type="http://schemas.openxmlformats.org/officeDocument/2006/relationships/hyperlink" Target="https://commons.wikimedia.org/wiki/File:Indiana_University_Indianapolis_entrance_sign.jpg" TargetMode="External"/><Relationship Id="rId5" Type="http://schemas.openxmlformats.org/officeDocument/2006/relationships/hyperlink" Target="https://commons.wikimedia.org/wiki/User:Sdkb"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3"/>
          <p:cNvSpPr txBox="1"/>
          <p:nvPr>
            <p:ph type="ctrTitle"/>
          </p:nvPr>
        </p:nvSpPr>
        <p:spPr>
          <a:xfrm>
            <a:off x="311708" y="1894625"/>
            <a:ext cx="8520600" cy="2052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SzPts val="990"/>
              <a:buNone/>
            </a:pPr>
            <a:r>
              <a:rPr lang="en" sz="3880">
                <a:latin typeface="Open Sans"/>
                <a:ea typeface="Open Sans"/>
                <a:cs typeface="Open Sans"/>
                <a:sym typeface="Open Sans"/>
              </a:rPr>
              <a:t>Library publishing: we can’t do everything, so should we just quit?</a:t>
            </a:r>
            <a:endParaRPr sz="3880">
              <a:latin typeface="Open Sans"/>
              <a:ea typeface="Open Sans"/>
              <a:cs typeface="Open Sans"/>
              <a:sym typeface="Open Sans"/>
            </a:endParaRPr>
          </a:p>
        </p:txBody>
      </p:sp>
      <p:sp>
        <p:nvSpPr>
          <p:cNvPr id="129" name="Google Shape;129;p13"/>
          <p:cNvSpPr txBox="1"/>
          <p:nvPr>
            <p:ph idx="1" type="subTitle"/>
          </p:nvPr>
        </p:nvSpPr>
        <p:spPr>
          <a:xfrm>
            <a:off x="365650" y="3482925"/>
            <a:ext cx="8520600" cy="792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400">
                <a:latin typeface="Open Sans"/>
                <a:ea typeface="Open Sans"/>
                <a:cs typeface="Open Sans"/>
                <a:sym typeface="Open Sans"/>
              </a:rPr>
              <a:t>AUPresses</a:t>
            </a:r>
            <a:r>
              <a:rPr lang="en" sz="2400">
                <a:latin typeface="Open Sans"/>
                <a:ea typeface="Open Sans"/>
                <a:cs typeface="Open Sans"/>
                <a:sym typeface="Open Sans"/>
              </a:rPr>
              <a:t> 2025</a:t>
            </a:r>
            <a:endParaRPr sz="2400">
              <a:latin typeface="Open Sans"/>
              <a:ea typeface="Open Sans"/>
              <a:cs typeface="Open Sans"/>
              <a:sym typeface="Open Sans"/>
            </a:endParaRPr>
          </a:p>
        </p:txBody>
      </p:sp>
      <p:pic>
        <p:nvPicPr>
          <p:cNvPr id="130" name="Google Shape;130;p13"/>
          <p:cNvPicPr preferRelativeResize="0"/>
          <p:nvPr/>
        </p:nvPicPr>
        <p:blipFill>
          <a:blip r:embed="rId3">
            <a:alphaModFix/>
          </a:blip>
          <a:stretch>
            <a:fillRect/>
          </a:stretch>
        </p:blipFill>
        <p:spPr>
          <a:xfrm>
            <a:off x="365650" y="1109350"/>
            <a:ext cx="2263901" cy="417500"/>
          </a:xfrm>
          <a:prstGeom prst="rect">
            <a:avLst/>
          </a:prstGeom>
          <a:noFill/>
          <a:ln>
            <a:noFill/>
          </a:ln>
        </p:spPr>
      </p:pic>
      <p:pic>
        <p:nvPicPr>
          <p:cNvPr id="131" name="Google Shape;131;p13"/>
          <p:cNvPicPr preferRelativeResize="0"/>
          <p:nvPr/>
        </p:nvPicPr>
        <p:blipFill>
          <a:blip r:embed="rId4">
            <a:alphaModFix/>
          </a:blip>
          <a:stretch>
            <a:fillRect/>
          </a:stretch>
        </p:blipFill>
        <p:spPr>
          <a:xfrm>
            <a:off x="7994099" y="4593125"/>
            <a:ext cx="838200" cy="295275"/>
          </a:xfrm>
          <a:prstGeom prst="rect">
            <a:avLst/>
          </a:prstGeom>
          <a:noFill/>
          <a:ln>
            <a:noFill/>
          </a:ln>
        </p:spPr>
      </p:pic>
      <p:sp>
        <p:nvSpPr>
          <p:cNvPr id="132" name="Google Shape;132;p13"/>
          <p:cNvSpPr txBox="1"/>
          <p:nvPr/>
        </p:nvSpPr>
        <p:spPr>
          <a:xfrm>
            <a:off x="5019600" y="4617600"/>
            <a:ext cx="2974500" cy="246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3600"/>
              </a:spcBef>
              <a:spcAft>
                <a:spcPts val="3600"/>
              </a:spcAft>
              <a:buClr>
                <a:schemeClr val="dk1"/>
              </a:buClr>
              <a:buSzPts val="1100"/>
              <a:buFont typeface="Arial"/>
              <a:buNone/>
            </a:pPr>
            <a:r>
              <a:rPr lang="en" sz="900">
                <a:solidFill>
                  <a:schemeClr val="accent6"/>
                </a:solidFill>
                <a:latin typeface="Open Sans"/>
                <a:ea typeface="Open Sans"/>
                <a:cs typeface="Open Sans"/>
                <a:sym typeface="Open Sans"/>
              </a:rPr>
              <a:t>This work is licensed by the authors under</a:t>
            </a:r>
            <a:r>
              <a:rPr lang="en" sz="900">
                <a:solidFill>
                  <a:schemeClr val="accent6"/>
                </a:solidFill>
                <a:uFill>
                  <a:noFill/>
                </a:uFill>
                <a:latin typeface="Open Sans"/>
                <a:ea typeface="Open Sans"/>
                <a:cs typeface="Open Sans"/>
                <a:sym typeface="Open Sans"/>
                <a:hlinkClick r:id="rId5">
                  <a:extLst>
                    <a:ext uri="{A12FA001-AC4F-418D-AE19-62706E023703}">
                      <ahyp:hlinkClr val="tx"/>
                    </a:ext>
                  </a:extLst>
                </a:hlinkClick>
              </a:rPr>
              <a:t> </a:t>
            </a:r>
            <a:r>
              <a:rPr lang="en" sz="900" u="sng">
                <a:solidFill>
                  <a:schemeClr val="accent6"/>
                </a:solidFill>
                <a:latin typeface="Open Sans"/>
                <a:ea typeface="Open Sans"/>
                <a:cs typeface="Open Sans"/>
                <a:sym typeface="Open Sans"/>
                <a:hlinkClick r:id="rId6">
                  <a:extLst>
                    <a:ext uri="{A12FA001-AC4F-418D-AE19-62706E023703}">
                      <ahyp:hlinkClr val="tx"/>
                    </a:ext>
                  </a:extLst>
                </a:hlinkClick>
              </a:rPr>
              <a:t>CC BY 4.0</a:t>
            </a:r>
            <a:endParaRPr sz="900">
              <a:solidFill>
                <a:schemeClr val="accent6"/>
              </a:solidFill>
              <a:latin typeface="Open Sans"/>
              <a:ea typeface="Open Sans"/>
              <a:cs typeface="Open Sans"/>
              <a:sym typeface="Ope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2"/>
          <p:cNvSpPr txBox="1"/>
          <p:nvPr>
            <p:ph type="title"/>
          </p:nvPr>
        </p:nvSpPr>
        <p:spPr>
          <a:xfrm>
            <a:off x="2476800" y="394400"/>
            <a:ext cx="4459500" cy="680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Intersections of Practices</a:t>
            </a:r>
            <a:endParaRPr/>
          </a:p>
        </p:txBody>
      </p:sp>
      <p:sp>
        <p:nvSpPr>
          <p:cNvPr id="201" name="Google Shape;201;p22"/>
          <p:cNvSpPr/>
          <p:nvPr/>
        </p:nvSpPr>
        <p:spPr>
          <a:xfrm>
            <a:off x="1793100" y="1499900"/>
            <a:ext cx="3680400" cy="33606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02" name="Google Shape;202;p22"/>
          <p:cNvSpPr/>
          <p:nvPr/>
        </p:nvSpPr>
        <p:spPr>
          <a:xfrm>
            <a:off x="3670500" y="1499900"/>
            <a:ext cx="3680400" cy="33606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03" name="Google Shape;203;p22"/>
          <p:cNvSpPr txBox="1"/>
          <p:nvPr/>
        </p:nvSpPr>
        <p:spPr>
          <a:xfrm>
            <a:off x="2647725" y="1101050"/>
            <a:ext cx="1735800" cy="37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dk2"/>
                </a:solidFill>
                <a:latin typeface="Calibri"/>
                <a:ea typeface="Calibri"/>
                <a:cs typeface="Calibri"/>
                <a:sym typeface="Calibri"/>
              </a:rPr>
              <a:t>Libraries as publishers</a:t>
            </a:r>
            <a:endParaRPr b="1" sz="1300">
              <a:solidFill>
                <a:schemeClr val="dk2"/>
              </a:solidFill>
              <a:latin typeface="Calibri"/>
              <a:ea typeface="Calibri"/>
              <a:cs typeface="Calibri"/>
              <a:sym typeface="Calibri"/>
            </a:endParaRPr>
          </a:p>
        </p:txBody>
      </p:sp>
      <p:sp>
        <p:nvSpPr>
          <p:cNvPr id="204" name="Google Shape;204;p22"/>
          <p:cNvSpPr txBox="1"/>
          <p:nvPr/>
        </p:nvSpPr>
        <p:spPr>
          <a:xfrm>
            <a:off x="4572000" y="1101050"/>
            <a:ext cx="2364300" cy="37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dk2"/>
                </a:solidFill>
                <a:latin typeface="Calibri"/>
                <a:ea typeface="Calibri"/>
                <a:cs typeface="Calibri"/>
                <a:sym typeface="Calibri"/>
              </a:rPr>
              <a:t>University presses</a:t>
            </a:r>
            <a:r>
              <a:rPr b="1" lang="en" sz="1300">
                <a:solidFill>
                  <a:schemeClr val="dk2"/>
                </a:solidFill>
                <a:latin typeface="Calibri"/>
                <a:ea typeface="Calibri"/>
                <a:cs typeface="Calibri"/>
                <a:sym typeface="Calibri"/>
              </a:rPr>
              <a:t> as publishers</a:t>
            </a:r>
            <a:endParaRPr b="1" sz="1300">
              <a:solidFill>
                <a:schemeClr val="dk2"/>
              </a:solidFill>
              <a:latin typeface="Calibri"/>
              <a:ea typeface="Calibri"/>
              <a:cs typeface="Calibri"/>
              <a:sym typeface="Calibri"/>
            </a:endParaRPr>
          </a:p>
        </p:txBody>
      </p:sp>
      <p:sp>
        <p:nvSpPr>
          <p:cNvPr id="205" name="Google Shape;205;p22"/>
          <p:cNvSpPr txBox="1"/>
          <p:nvPr/>
        </p:nvSpPr>
        <p:spPr>
          <a:xfrm>
            <a:off x="3559925" y="2574500"/>
            <a:ext cx="1830000" cy="1588800"/>
          </a:xfrm>
          <a:prstGeom prst="rect">
            <a:avLst/>
          </a:prstGeom>
          <a:noFill/>
          <a:ln>
            <a:noFill/>
          </a:ln>
        </p:spPr>
        <p:txBody>
          <a:bodyPr anchorCtr="0" anchor="t" bIns="91425" lIns="91425" spcFirstLastPara="1" rIns="91425" wrap="square" tIns="91425">
            <a:noAutofit/>
          </a:bodyPr>
          <a:lstStyle/>
          <a:p>
            <a:pPr indent="-292100" lvl="0" marL="457200" rtl="0" algn="l">
              <a:spcBef>
                <a:spcPts val="0"/>
              </a:spcBef>
              <a:spcAft>
                <a:spcPts val="0"/>
              </a:spcAft>
              <a:buClr>
                <a:schemeClr val="dk2"/>
              </a:buClr>
              <a:buSzPts val="1000"/>
              <a:buFont typeface="Calibri"/>
              <a:buChar char="●"/>
            </a:pPr>
            <a:r>
              <a:rPr lang="en" sz="1000">
                <a:solidFill>
                  <a:schemeClr val="dk2"/>
                </a:solidFill>
                <a:latin typeface="Calibri"/>
                <a:ea typeface="Calibri"/>
                <a:cs typeface="Calibri"/>
                <a:sym typeface="Calibri"/>
              </a:rPr>
              <a:t>Mission or value oriented work</a:t>
            </a:r>
            <a:endParaRPr sz="1000">
              <a:solidFill>
                <a:schemeClr val="dk2"/>
              </a:solidFill>
              <a:latin typeface="Calibri"/>
              <a:ea typeface="Calibri"/>
              <a:cs typeface="Calibri"/>
              <a:sym typeface="Calibri"/>
            </a:endParaRPr>
          </a:p>
          <a:p>
            <a:pPr indent="-292100" lvl="0" marL="457200" rtl="0" algn="l">
              <a:spcBef>
                <a:spcPts val="0"/>
              </a:spcBef>
              <a:spcAft>
                <a:spcPts val="0"/>
              </a:spcAft>
              <a:buClr>
                <a:schemeClr val="dk2"/>
              </a:buClr>
              <a:buSzPts val="1000"/>
              <a:buFont typeface="Calibri"/>
              <a:buChar char="●"/>
            </a:pPr>
            <a:r>
              <a:rPr lang="en" sz="1000">
                <a:solidFill>
                  <a:schemeClr val="dk2"/>
                </a:solidFill>
                <a:latin typeface="Calibri"/>
                <a:ea typeface="Calibri"/>
                <a:cs typeface="Calibri"/>
                <a:sym typeface="Calibri"/>
              </a:rPr>
              <a:t>Supported by the University</a:t>
            </a:r>
            <a:endParaRPr sz="1000">
              <a:solidFill>
                <a:schemeClr val="dk2"/>
              </a:solidFill>
              <a:latin typeface="Calibri"/>
              <a:ea typeface="Calibri"/>
              <a:cs typeface="Calibri"/>
              <a:sym typeface="Calibri"/>
            </a:endParaRPr>
          </a:p>
          <a:p>
            <a:pPr indent="-292100" lvl="0" marL="457200" rtl="0" algn="l">
              <a:spcBef>
                <a:spcPts val="0"/>
              </a:spcBef>
              <a:spcAft>
                <a:spcPts val="0"/>
              </a:spcAft>
              <a:buClr>
                <a:schemeClr val="dk2"/>
              </a:buClr>
              <a:buSzPts val="1000"/>
              <a:buFont typeface="Calibri"/>
              <a:buChar char="●"/>
            </a:pPr>
            <a:r>
              <a:rPr lang="en" sz="1000">
                <a:solidFill>
                  <a:schemeClr val="dk2"/>
                </a:solidFill>
                <a:latin typeface="Calibri"/>
                <a:ea typeface="Calibri"/>
                <a:cs typeface="Calibri"/>
                <a:sym typeface="Calibri"/>
              </a:rPr>
              <a:t>More locally focused</a:t>
            </a:r>
            <a:endParaRPr sz="1000">
              <a:solidFill>
                <a:schemeClr val="dk2"/>
              </a:solidFill>
              <a:latin typeface="Calibri"/>
              <a:ea typeface="Calibri"/>
              <a:cs typeface="Calibri"/>
              <a:sym typeface="Calibri"/>
            </a:endParaRPr>
          </a:p>
          <a:p>
            <a:pPr indent="-292100" lvl="0" marL="457200" rtl="0" algn="l">
              <a:spcBef>
                <a:spcPts val="0"/>
              </a:spcBef>
              <a:spcAft>
                <a:spcPts val="0"/>
              </a:spcAft>
              <a:buClr>
                <a:schemeClr val="dk2"/>
              </a:buClr>
              <a:buSzPts val="1000"/>
              <a:buFont typeface="Calibri"/>
              <a:buChar char="●"/>
            </a:pPr>
            <a:r>
              <a:rPr lang="en" sz="1000">
                <a:solidFill>
                  <a:schemeClr val="dk2"/>
                </a:solidFill>
                <a:latin typeface="Calibri"/>
                <a:ea typeface="Calibri"/>
                <a:cs typeface="Calibri"/>
                <a:sym typeface="Calibri"/>
              </a:rPr>
              <a:t>F</a:t>
            </a:r>
            <a:r>
              <a:rPr lang="en" sz="1000">
                <a:solidFill>
                  <a:schemeClr val="dk2"/>
                </a:solidFill>
                <a:latin typeface="Calibri"/>
                <a:ea typeface="Calibri"/>
                <a:cs typeface="Calibri"/>
                <a:sym typeface="Calibri"/>
              </a:rPr>
              <a:t>ree, open dissemination*</a:t>
            </a:r>
            <a:endParaRPr sz="1000">
              <a:solidFill>
                <a:schemeClr val="dk2"/>
              </a:solidFill>
              <a:latin typeface="Calibri"/>
              <a:ea typeface="Calibri"/>
              <a:cs typeface="Calibri"/>
              <a:sym typeface="Calibri"/>
            </a:endParaRPr>
          </a:p>
          <a:p>
            <a:pPr indent="0" lvl="0" marL="0" rtl="0" algn="l">
              <a:spcBef>
                <a:spcPts val="0"/>
              </a:spcBef>
              <a:spcAft>
                <a:spcPts val="0"/>
              </a:spcAft>
              <a:buNone/>
            </a:pPr>
            <a:r>
              <a:t/>
            </a:r>
            <a:endParaRPr sz="900">
              <a:solidFill>
                <a:schemeClr val="dk2"/>
              </a:solidFill>
              <a:latin typeface="Calibri"/>
              <a:ea typeface="Calibri"/>
              <a:cs typeface="Calibri"/>
              <a:sym typeface="Calibri"/>
            </a:endParaRPr>
          </a:p>
        </p:txBody>
      </p:sp>
      <p:sp>
        <p:nvSpPr>
          <p:cNvPr id="206" name="Google Shape;206;p22"/>
          <p:cNvSpPr txBox="1"/>
          <p:nvPr/>
        </p:nvSpPr>
        <p:spPr>
          <a:xfrm>
            <a:off x="1934700" y="2708300"/>
            <a:ext cx="1735800" cy="943800"/>
          </a:xfrm>
          <a:prstGeom prst="rect">
            <a:avLst/>
          </a:prstGeom>
          <a:noFill/>
          <a:ln>
            <a:noFill/>
          </a:ln>
        </p:spPr>
        <p:txBody>
          <a:bodyPr anchorCtr="0" anchor="t" bIns="91425" lIns="91425" spcFirstLastPara="1" rIns="91425" wrap="square" tIns="91425">
            <a:noAutofit/>
          </a:bodyPr>
          <a:lstStyle/>
          <a:p>
            <a:pPr indent="-292100" lvl="0" marL="457200" rtl="0" algn="l">
              <a:spcBef>
                <a:spcPts val="0"/>
              </a:spcBef>
              <a:spcAft>
                <a:spcPts val="0"/>
              </a:spcAft>
              <a:buClr>
                <a:schemeClr val="dk2"/>
              </a:buClr>
              <a:buSzPts val="1000"/>
              <a:buFont typeface="Calibri"/>
              <a:buChar char="●"/>
            </a:pPr>
            <a:r>
              <a:rPr lang="en" sz="1000">
                <a:solidFill>
                  <a:schemeClr val="dk2"/>
                </a:solidFill>
                <a:latin typeface="Calibri"/>
                <a:ea typeface="Calibri"/>
                <a:cs typeface="Calibri"/>
                <a:sym typeface="Calibri"/>
              </a:rPr>
              <a:t>Mainly institutionally focused</a:t>
            </a:r>
            <a:endParaRPr sz="1000">
              <a:solidFill>
                <a:schemeClr val="dk2"/>
              </a:solidFill>
              <a:latin typeface="Calibri"/>
              <a:ea typeface="Calibri"/>
              <a:cs typeface="Calibri"/>
              <a:sym typeface="Calibri"/>
            </a:endParaRPr>
          </a:p>
          <a:p>
            <a:pPr indent="-292100" lvl="0" marL="457200" rtl="0" algn="l">
              <a:spcBef>
                <a:spcPts val="0"/>
              </a:spcBef>
              <a:spcAft>
                <a:spcPts val="0"/>
              </a:spcAft>
              <a:buClr>
                <a:schemeClr val="dk2"/>
              </a:buClr>
              <a:buSzPts val="1000"/>
              <a:buFont typeface="Calibri"/>
              <a:buChar char="●"/>
            </a:pPr>
            <a:r>
              <a:rPr lang="en" sz="1000">
                <a:solidFill>
                  <a:schemeClr val="dk2"/>
                </a:solidFill>
                <a:latin typeface="Calibri"/>
                <a:ea typeface="Calibri"/>
                <a:cs typeface="Calibri"/>
                <a:sym typeface="Calibri"/>
              </a:rPr>
              <a:t>Integrated with library and institutional services (e.g., ORCID, DOIs)</a:t>
            </a:r>
            <a:endParaRPr sz="1000">
              <a:solidFill>
                <a:schemeClr val="dk2"/>
              </a:solidFill>
              <a:latin typeface="Calibri"/>
              <a:ea typeface="Calibri"/>
              <a:cs typeface="Calibri"/>
              <a:sym typeface="Calibri"/>
            </a:endParaRPr>
          </a:p>
        </p:txBody>
      </p:sp>
      <p:sp>
        <p:nvSpPr>
          <p:cNvPr id="207" name="Google Shape;207;p22"/>
          <p:cNvSpPr txBox="1"/>
          <p:nvPr/>
        </p:nvSpPr>
        <p:spPr>
          <a:xfrm>
            <a:off x="5334825" y="2522050"/>
            <a:ext cx="1942500" cy="1588800"/>
          </a:xfrm>
          <a:prstGeom prst="rect">
            <a:avLst/>
          </a:prstGeom>
          <a:noFill/>
          <a:ln>
            <a:noFill/>
          </a:ln>
        </p:spPr>
        <p:txBody>
          <a:bodyPr anchorCtr="0" anchor="t" bIns="91425" lIns="91425" spcFirstLastPara="1" rIns="91425" wrap="square" tIns="91425">
            <a:noAutofit/>
          </a:bodyPr>
          <a:lstStyle/>
          <a:p>
            <a:pPr indent="-292100" lvl="0" marL="457200" rtl="0" algn="l">
              <a:spcBef>
                <a:spcPts val="0"/>
              </a:spcBef>
              <a:spcAft>
                <a:spcPts val="0"/>
              </a:spcAft>
              <a:buClr>
                <a:schemeClr val="dk2"/>
              </a:buClr>
              <a:buSzPts val="1000"/>
              <a:buFont typeface="Calibri"/>
              <a:buChar char="●"/>
            </a:pPr>
            <a:r>
              <a:rPr lang="en" sz="1000">
                <a:solidFill>
                  <a:schemeClr val="dk2"/>
                </a:solidFill>
                <a:latin typeface="Calibri"/>
                <a:ea typeface="Calibri"/>
                <a:cs typeface="Calibri"/>
                <a:sym typeface="Calibri"/>
              </a:rPr>
              <a:t>Some cost-recovery operations (complex budgets), could include monograph sales and other sources of revenue</a:t>
            </a:r>
            <a:endParaRPr sz="1000">
              <a:solidFill>
                <a:schemeClr val="dk2"/>
              </a:solidFill>
              <a:latin typeface="Calibri"/>
              <a:ea typeface="Calibri"/>
              <a:cs typeface="Calibri"/>
              <a:sym typeface="Calibri"/>
            </a:endParaRPr>
          </a:p>
          <a:p>
            <a:pPr indent="-292100" lvl="0" marL="457200" rtl="0" algn="l">
              <a:spcBef>
                <a:spcPts val="0"/>
              </a:spcBef>
              <a:spcAft>
                <a:spcPts val="0"/>
              </a:spcAft>
              <a:buClr>
                <a:schemeClr val="dk2"/>
              </a:buClr>
              <a:buSzPts val="1000"/>
              <a:buFont typeface="Calibri"/>
              <a:buChar char="●"/>
            </a:pPr>
            <a:r>
              <a:rPr lang="en" sz="1000">
                <a:solidFill>
                  <a:schemeClr val="dk2"/>
                </a:solidFill>
                <a:latin typeface="Calibri"/>
                <a:ea typeface="Calibri"/>
                <a:cs typeface="Calibri"/>
                <a:sym typeface="Calibri"/>
              </a:rPr>
              <a:t>Supports the academy more broadly</a:t>
            </a:r>
            <a:endParaRPr sz="1000">
              <a:solidFill>
                <a:schemeClr val="dk2"/>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3"/>
          <p:cNvSpPr txBox="1"/>
          <p:nvPr>
            <p:ph idx="1" type="body"/>
          </p:nvPr>
        </p:nvSpPr>
        <p:spPr>
          <a:xfrm>
            <a:off x="459125" y="1471850"/>
            <a:ext cx="8047800" cy="1239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2500">
                <a:latin typeface="Nunito"/>
                <a:ea typeface="Nunito"/>
                <a:cs typeface="Nunito"/>
                <a:sym typeface="Nunito"/>
              </a:rPr>
              <a:t>We’re all w</a:t>
            </a:r>
            <a:r>
              <a:rPr lang="en" sz="2500">
                <a:latin typeface="Nunito"/>
                <a:ea typeface="Nunito"/>
                <a:cs typeface="Nunito"/>
                <a:sym typeface="Nunito"/>
              </a:rPr>
              <a:t>orking towards supporting knowledge creation and dissemination for scholars and researchers</a:t>
            </a:r>
            <a:endParaRPr sz="2500">
              <a:latin typeface="Nunito"/>
              <a:ea typeface="Nunito"/>
              <a:cs typeface="Nunito"/>
              <a:sym typeface="Nunito"/>
            </a:endParaRPr>
          </a:p>
        </p:txBody>
      </p:sp>
      <p:sp>
        <p:nvSpPr>
          <p:cNvPr id="213" name="Google Shape;213;p23"/>
          <p:cNvSpPr txBox="1"/>
          <p:nvPr>
            <p:ph idx="1" type="body"/>
          </p:nvPr>
        </p:nvSpPr>
        <p:spPr>
          <a:xfrm>
            <a:off x="496175" y="2856850"/>
            <a:ext cx="7415100" cy="605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sz="1900"/>
              <a:t>…but at what cost and whose expense?</a:t>
            </a:r>
            <a:endParaRPr sz="19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24"/>
          <p:cNvSpPr txBox="1"/>
          <p:nvPr>
            <p:ph type="title"/>
          </p:nvPr>
        </p:nvSpPr>
        <p:spPr>
          <a:xfrm>
            <a:off x="1888684" y="1746100"/>
            <a:ext cx="5377500" cy="16461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Research</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25"/>
          <p:cNvSpPr txBox="1"/>
          <p:nvPr>
            <p:ph type="title"/>
          </p:nvPr>
        </p:nvSpPr>
        <p:spPr>
          <a:xfrm>
            <a:off x="819150" y="845600"/>
            <a:ext cx="3709200" cy="777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Environmental Scan</a:t>
            </a:r>
            <a:endParaRPr/>
          </a:p>
        </p:txBody>
      </p:sp>
      <p:sp>
        <p:nvSpPr>
          <p:cNvPr id="224" name="Google Shape;224;p25"/>
          <p:cNvSpPr txBox="1"/>
          <p:nvPr>
            <p:ph idx="1" type="body"/>
          </p:nvPr>
        </p:nvSpPr>
        <p:spPr>
          <a:xfrm>
            <a:off x="819150" y="1773000"/>
            <a:ext cx="3300900" cy="2291700"/>
          </a:xfrm>
          <a:prstGeom prst="rect">
            <a:avLst/>
          </a:prstGeom>
        </p:spPr>
        <p:txBody>
          <a:bodyPr anchorCtr="0" anchor="t" bIns="91425" lIns="91425" spcFirstLastPara="1" rIns="91425" wrap="square" tIns="91425">
            <a:normAutofit lnSpcReduction="10000"/>
          </a:bodyPr>
          <a:lstStyle/>
          <a:p>
            <a:pPr indent="-311150" lvl="0" marL="457200" rtl="0" algn="l">
              <a:spcBef>
                <a:spcPts val="0"/>
              </a:spcBef>
              <a:spcAft>
                <a:spcPts val="0"/>
              </a:spcAft>
              <a:buSzPts val="1300"/>
              <a:buChar char="●"/>
            </a:pPr>
            <a:r>
              <a:rPr lang="en"/>
              <a:t>SPARC Open Investment Statements and Principles</a:t>
            </a:r>
            <a:endParaRPr/>
          </a:p>
          <a:p>
            <a:pPr indent="-298450" lvl="1" marL="914400" rtl="0" algn="l">
              <a:spcBef>
                <a:spcPts val="0"/>
              </a:spcBef>
              <a:spcAft>
                <a:spcPts val="0"/>
              </a:spcAft>
              <a:buSzPts val="1100"/>
              <a:buChar char="○"/>
            </a:pPr>
            <a:r>
              <a:rPr lang="en" sz="1300"/>
              <a:t>Open values statements of comparable institutions</a:t>
            </a:r>
            <a:endParaRPr/>
          </a:p>
          <a:p>
            <a:pPr indent="-311150" lvl="0" marL="457200" rtl="0" algn="l">
              <a:spcBef>
                <a:spcPts val="1000"/>
              </a:spcBef>
              <a:spcAft>
                <a:spcPts val="0"/>
              </a:spcAft>
              <a:buSzPts val="1300"/>
              <a:buChar char="●"/>
            </a:pPr>
            <a:r>
              <a:rPr lang="en"/>
              <a:t>LPC’s “An Ethical Framework for Library Publishing Version 2.0”</a:t>
            </a:r>
            <a:endParaRPr/>
          </a:p>
          <a:p>
            <a:pPr indent="-311150" lvl="0" marL="457200" rtl="0" algn="l">
              <a:spcBef>
                <a:spcPts val="1000"/>
              </a:spcBef>
              <a:spcAft>
                <a:spcPts val="0"/>
              </a:spcAft>
              <a:buSzPts val="1300"/>
              <a:buChar char="●"/>
            </a:pPr>
            <a:r>
              <a:rPr lang="en"/>
              <a:t>Calculation of costs</a:t>
            </a:r>
            <a:endParaRPr/>
          </a:p>
          <a:p>
            <a:pPr indent="-311150" lvl="0" marL="457200" rtl="0" algn="l">
              <a:spcBef>
                <a:spcPts val="1000"/>
              </a:spcBef>
              <a:spcAft>
                <a:spcPts val="0"/>
              </a:spcAft>
              <a:buSzPts val="1300"/>
              <a:buChar char="●"/>
            </a:pPr>
            <a:r>
              <a:rPr lang="en"/>
              <a:t>IU Press information</a:t>
            </a:r>
            <a:endParaRPr/>
          </a:p>
        </p:txBody>
      </p:sp>
      <p:pic>
        <p:nvPicPr>
          <p:cNvPr id="225" name="Google Shape;225;p25"/>
          <p:cNvPicPr preferRelativeResize="0"/>
          <p:nvPr/>
        </p:nvPicPr>
        <p:blipFill>
          <a:blip r:embed="rId3">
            <a:alphaModFix/>
          </a:blip>
          <a:stretch>
            <a:fillRect/>
          </a:stretch>
        </p:blipFill>
        <p:spPr>
          <a:xfrm>
            <a:off x="5188950" y="581025"/>
            <a:ext cx="2809875" cy="3731501"/>
          </a:xfrm>
          <a:prstGeom prst="rect">
            <a:avLst/>
          </a:prstGeom>
          <a:noFill/>
          <a:ln>
            <a:noFill/>
          </a:ln>
        </p:spPr>
      </p:pic>
      <p:sp>
        <p:nvSpPr>
          <p:cNvPr id="226" name="Google Shape;226;p25"/>
          <p:cNvSpPr txBox="1"/>
          <p:nvPr/>
        </p:nvSpPr>
        <p:spPr>
          <a:xfrm>
            <a:off x="5089150" y="4312525"/>
            <a:ext cx="3300900" cy="66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u="sng">
                <a:solidFill>
                  <a:schemeClr val="hlink"/>
                </a:solidFill>
                <a:latin typeface="Lato"/>
                <a:ea typeface="Lato"/>
                <a:cs typeface="Lato"/>
                <a:sym typeface="Lato"/>
                <a:hlinkClick r:id="rId4"/>
              </a:rPr>
              <a:t>IUI University Library with Canada Geese</a:t>
            </a:r>
            <a:r>
              <a:rPr lang="en" sz="1000">
                <a:solidFill>
                  <a:schemeClr val="accent1"/>
                </a:solidFill>
                <a:latin typeface="Lato"/>
                <a:ea typeface="Lato"/>
                <a:cs typeface="Lato"/>
                <a:sym typeface="Lato"/>
              </a:rPr>
              <a:t> by </a:t>
            </a:r>
            <a:r>
              <a:rPr lang="en" sz="1000" u="sng">
                <a:solidFill>
                  <a:schemeClr val="hlink"/>
                </a:solidFill>
                <a:latin typeface="Lato"/>
                <a:ea typeface="Lato"/>
                <a:cs typeface="Lato"/>
                <a:sym typeface="Lato"/>
                <a:hlinkClick r:id="rId5"/>
              </a:rPr>
              <a:t>MSwierenga</a:t>
            </a:r>
            <a:r>
              <a:rPr lang="en" sz="1000">
                <a:solidFill>
                  <a:schemeClr val="accent1"/>
                </a:solidFill>
                <a:latin typeface="Lato"/>
                <a:ea typeface="Lato"/>
                <a:cs typeface="Lato"/>
                <a:sym typeface="Lato"/>
              </a:rPr>
              <a:t>  is licensed under CC BY-SA 4.0.	 			</a:t>
            </a:r>
            <a:r>
              <a:rPr lang="en" sz="1300">
                <a:solidFill>
                  <a:schemeClr val="accent1"/>
                </a:solidFill>
                <a:latin typeface="Lato"/>
                <a:ea typeface="Lato"/>
                <a:cs typeface="Lato"/>
                <a:sym typeface="Lato"/>
              </a:rPr>
              <a:t>	 		</a:t>
            </a:r>
            <a:endParaRPr sz="1300">
              <a:solidFill>
                <a:schemeClr val="accent1"/>
              </a:solidFill>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26"/>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Comparison of Similar Institutions</a:t>
            </a:r>
            <a:endParaRPr/>
          </a:p>
        </p:txBody>
      </p:sp>
      <p:sp>
        <p:nvSpPr>
          <p:cNvPr id="232" name="Google Shape;232;p26"/>
          <p:cNvSpPr txBox="1"/>
          <p:nvPr>
            <p:ph idx="1" type="body"/>
          </p:nvPr>
        </p:nvSpPr>
        <p:spPr>
          <a:xfrm>
            <a:off x="729450" y="1581775"/>
            <a:ext cx="7688700" cy="823500"/>
          </a:xfrm>
          <a:prstGeom prst="rect">
            <a:avLst/>
          </a:prstGeom>
        </p:spPr>
        <p:txBody>
          <a:bodyPr anchorCtr="0" anchor="t" bIns="91425" lIns="91425" spcFirstLastPara="1" rIns="91425" wrap="square" tIns="91425">
            <a:normAutofit lnSpcReduction="10000"/>
          </a:bodyPr>
          <a:lstStyle/>
          <a:p>
            <a:pPr indent="-311150" lvl="0" marL="457200" rtl="0" algn="l">
              <a:spcBef>
                <a:spcPts val="0"/>
              </a:spcBef>
              <a:spcAft>
                <a:spcPts val="0"/>
              </a:spcAft>
              <a:buSzPts val="1300"/>
              <a:buChar char="●"/>
            </a:pPr>
            <a:r>
              <a:rPr lang="en"/>
              <a:t>From SPARC repository: Montana State University, Iowa State University, University of British Columbia, Ohio State University</a:t>
            </a:r>
            <a:endParaRPr/>
          </a:p>
          <a:p>
            <a:pPr indent="-311150" lvl="0" marL="457200" rtl="0" algn="l">
              <a:spcBef>
                <a:spcPts val="0"/>
              </a:spcBef>
              <a:spcAft>
                <a:spcPts val="0"/>
              </a:spcAft>
              <a:buSzPts val="1300"/>
              <a:buChar char="●"/>
            </a:pPr>
            <a:r>
              <a:rPr lang="en"/>
              <a:t>Common OA policy themes:</a:t>
            </a:r>
            <a:endParaRPr/>
          </a:p>
        </p:txBody>
      </p:sp>
      <p:pic>
        <p:nvPicPr>
          <p:cNvPr id="233" name="Google Shape;233;p26"/>
          <p:cNvPicPr preferRelativeResize="0"/>
          <p:nvPr/>
        </p:nvPicPr>
        <p:blipFill>
          <a:blip r:embed="rId3">
            <a:alphaModFix/>
          </a:blip>
          <a:stretch>
            <a:fillRect/>
          </a:stretch>
        </p:blipFill>
        <p:spPr>
          <a:xfrm>
            <a:off x="1596125" y="3289672"/>
            <a:ext cx="5951748" cy="1458150"/>
          </a:xfrm>
          <a:prstGeom prst="rect">
            <a:avLst/>
          </a:prstGeom>
          <a:noFill/>
          <a:ln>
            <a:noFill/>
          </a:ln>
        </p:spPr>
      </p:pic>
      <p:sp>
        <p:nvSpPr>
          <p:cNvPr id="234" name="Google Shape;234;p26"/>
          <p:cNvSpPr txBox="1"/>
          <p:nvPr/>
        </p:nvSpPr>
        <p:spPr>
          <a:xfrm>
            <a:off x="1133250" y="2330725"/>
            <a:ext cx="4125900" cy="763200"/>
          </a:xfrm>
          <a:prstGeom prst="rect">
            <a:avLst/>
          </a:prstGeom>
          <a:noFill/>
          <a:ln>
            <a:noFill/>
          </a:ln>
        </p:spPr>
        <p:txBody>
          <a:bodyPr anchorCtr="0" anchor="t" bIns="91425" lIns="91425" spcFirstLastPara="1" rIns="91425" wrap="square" tIns="91425">
            <a:noAutofit/>
          </a:bodyPr>
          <a:lstStyle/>
          <a:p>
            <a:pPr indent="-298450" lvl="1" marL="914400" rtl="0" algn="l">
              <a:lnSpc>
                <a:spcPct val="115000"/>
              </a:lnSpc>
              <a:spcBef>
                <a:spcPts val="0"/>
              </a:spcBef>
              <a:spcAft>
                <a:spcPts val="0"/>
              </a:spcAft>
              <a:buClr>
                <a:schemeClr val="dk2"/>
              </a:buClr>
              <a:buSzPts val="1100"/>
              <a:buFont typeface="Lato"/>
              <a:buChar char="○"/>
            </a:pPr>
            <a:r>
              <a:rPr lang="en" sz="1100">
                <a:solidFill>
                  <a:schemeClr val="dk2"/>
                </a:solidFill>
                <a:latin typeface="Lato"/>
                <a:ea typeface="Lato"/>
                <a:cs typeface="Lato"/>
                <a:sym typeface="Lato"/>
              </a:rPr>
              <a:t>Policy/financial transparency</a:t>
            </a:r>
            <a:endParaRPr sz="1100">
              <a:solidFill>
                <a:schemeClr val="dk2"/>
              </a:solidFill>
              <a:latin typeface="Lato"/>
              <a:ea typeface="Lato"/>
              <a:cs typeface="Lato"/>
              <a:sym typeface="Lato"/>
            </a:endParaRPr>
          </a:p>
          <a:p>
            <a:pPr indent="-298450" lvl="1" marL="914400" rtl="0" algn="l">
              <a:lnSpc>
                <a:spcPct val="115000"/>
              </a:lnSpc>
              <a:spcBef>
                <a:spcPts val="0"/>
              </a:spcBef>
              <a:spcAft>
                <a:spcPts val="0"/>
              </a:spcAft>
              <a:buClr>
                <a:schemeClr val="dk2"/>
              </a:buClr>
              <a:buSzPts val="1100"/>
              <a:buFont typeface="Lato"/>
              <a:buChar char="○"/>
            </a:pPr>
            <a:r>
              <a:rPr lang="en" sz="1100">
                <a:solidFill>
                  <a:schemeClr val="dk2"/>
                </a:solidFill>
                <a:latin typeface="Lato"/>
                <a:ea typeface="Lato"/>
                <a:cs typeface="Lato"/>
                <a:sym typeface="Lato"/>
              </a:rPr>
              <a:t>Scholar-led</a:t>
            </a:r>
            <a:endParaRPr sz="1100">
              <a:solidFill>
                <a:schemeClr val="dk2"/>
              </a:solidFill>
              <a:latin typeface="Lato"/>
              <a:ea typeface="Lato"/>
              <a:cs typeface="Lato"/>
              <a:sym typeface="Lato"/>
            </a:endParaRPr>
          </a:p>
          <a:p>
            <a:pPr indent="-298450" lvl="1" marL="914400" rtl="0" algn="l">
              <a:lnSpc>
                <a:spcPct val="115000"/>
              </a:lnSpc>
              <a:spcBef>
                <a:spcPts val="0"/>
              </a:spcBef>
              <a:spcAft>
                <a:spcPts val="0"/>
              </a:spcAft>
              <a:buClr>
                <a:schemeClr val="accent1"/>
              </a:buClr>
              <a:buSzPts val="1100"/>
              <a:buFont typeface="Lato"/>
              <a:buChar char="○"/>
            </a:pPr>
            <a:r>
              <a:rPr lang="en" sz="1100">
                <a:solidFill>
                  <a:schemeClr val="dk2"/>
                </a:solidFill>
                <a:latin typeface="Lato"/>
                <a:ea typeface="Lato"/>
                <a:cs typeface="Lato"/>
                <a:sym typeface="Lato"/>
              </a:rPr>
              <a:t>Digital preservation strateg</a:t>
            </a:r>
            <a:r>
              <a:rPr lang="en" sz="1100">
                <a:solidFill>
                  <a:schemeClr val="accent1"/>
                </a:solidFill>
                <a:latin typeface="Lato"/>
                <a:ea typeface="Lato"/>
                <a:cs typeface="Lato"/>
                <a:sym typeface="Lato"/>
              </a:rPr>
              <a:t>y</a:t>
            </a:r>
            <a:endParaRPr sz="1300">
              <a:solidFill>
                <a:schemeClr val="accent1"/>
              </a:solidFill>
              <a:latin typeface="Lato"/>
              <a:ea typeface="Lato"/>
              <a:cs typeface="Lato"/>
              <a:sym typeface="Lato"/>
            </a:endParaRPr>
          </a:p>
        </p:txBody>
      </p:sp>
      <p:sp>
        <p:nvSpPr>
          <p:cNvPr id="235" name="Google Shape;235;p26"/>
          <p:cNvSpPr txBox="1"/>
          <p:nvPr/>
        </p:nvSpPr>
        <p:spPr>
          <a:xfrm>
            <a:off x="3874650" y="2330725"/>
            <a:ext cx="4543500" cy="763200"/>
          </a:xfrm>
          <a:prstGeom prst="rect">
            <a:avLst/>
          </a:prstGeom>
          <a:noFill/>
          <a:ln>
            <a:noFill/>
          </a:ln>
        </p:spPr>
        <p:txBody>
          <a:bodyPr anchorCtr="0" anchor="t" bIns="91425" lIns="91425" spcFirstLastPara="1" rIns="91425" wrap="square" tIns="91425">
            <a:noAutofit/>
          </a:bodyPr>
          <a:lstStyle/>
          <a:p>
            <a:pPr indent="-298450" lvl="1" marL="914400" rtl="0" algn="l">
              <a:lnSpc>
                <a:spcPct val="115000"/>
              </a:lnSpc>
              <a:spcBef>
                <a:spcPts val="0"/>
              </a:spcBef>
              <a:spcAft>
                <a:spcPts val="0"/>
              </a:spcAft>
              <a:buClr>
                <a:schemeClr val="dk2"/>
              </a:buClr>
              <a:buSzPts val="1100"/>
              <a:buFont typeface="Lato"/>
              <a:buChar char="○"/>
            </a:pPr>
            <a:r>
              <a:rPr lang="en" sz="1100">
                <a:solidFill>
                  <a:schemeClr val="dk2"/>
                </a:solidFill>
                <a:latin typeface="Lato"/>
                <a:ea typeface="Lato"/>
                <a:cs typeface="Lato"/>
                <a:sym typeface="Lato"/>
              </a:rPr>
              <a:t>Mission/values driven</a:t>
            </a:r>
            <a:endParaRPr sz="1100">
              <a:solidFill>
                <a:schemeClr val="dk2"/>
              </a:solidFill>
              <a:latin typeface="Lato"/>
              <a:ea typeface="Lato"/>
              <a:cs typeface="Lato"/>
              <a:sym typeface="Lato"/>
            </a:endParaRPr>
          </a:p>
          <a:p>
            <a:pPr indent="-298450" lvl="1" marL="914400" rtl="0" algn="l">
              <a:lnSpc>
                <a:spcPct val="115000"/>
              </a:lnSpc>
              <a:spcBef>
                <a:spcPts val="0"/>
              </a:spcBef>
              <a:spcAft>
                <a:spcPts val="0"/>
              </a:spcAft>
              <a:buClr>
                <a:schemeClr val="dk2"/>
              </a:buClr>
              <a:buSzPts val="1100"/>
              <a:buFont typeface="Lato"/>
              <a:buChar char="○"/>
            </a:pPr>
            <a:r>
              <a:rPr lang="en" sz="1100">
                <a:solidFill>
                  <a:schemeClr val="dk2"/>
                </a:solidFill>
                <a:latin typeface="Lato"/>
                <a:ea typeface="Lato"/>
                <a:cs typeface="Lato"/>
                <a:sym typeface="Lato"/>
              </a:rPr>
              <a:t>Interoperable/discoverable</a:t>
            </a:r>
            <a:endParaRPr sz="1100">
              <a:solidFill>
                <a:schemeClr val="dk2"/>
              </a:solidFill>
              <a:latin typeface="Lato"/>
              <a:ea typeface="Lato"/>
              <a:cs typeface="Lato"/>
              <a:sym typeface="Lato"/>
            </a:endParaRPr>
          </a:p>
          <a:p>
            <a:pPr indent="-298450" lvl="1" marL="914400" rtl="0" algn="l">
              <a:lnSpc>
                <a:spcPct val="115000"/>
              </a:lnSpc>
              <a:spcBef>
                <a:spcPts val="0"/>
              </a:spcBef>
              <a:spcAft>
                <a:spcPts val="0"/>
              </a:spcAft>
              <a:buClr>
                <a:schemeClr val="dk2"/>
              </a:buClr>
              <a:buSzPts val="1100"/>
              <a:buFont typeface="Lato"/>
              <a:buChar char="○"/>
            </a:pPr>
            <a:r>
              <a:rPr lang="en" sz="1100">
                <a:solidFill>
                  <a:schemeClr val="dk2"/>
                </a:solidFill>
                <a:latin typeface="Lato"/>
                <a:ea typeface="Lato"/>
                <a:cs typeface="Lato"/>
                <a:sym typeface="Lato"/>
              </a:rPr>
              <a:t>Meets legal accessibility standards</a:t>
            </a:r>
            <a:endParaRPr sz="1300">
              <a:solidFill>
                <a:schemeClr val="dk2"/>
              </a:solidFill>
              <a:latin typeface="Lato"/>
              <a:ea typeface="Lato"/>
              <a:cs typeface="Lato"/>
              <a:sym typeface="Lat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27"/>
          <p:cNvSpPr txBox="1"/>
          <p:nvPr>
            <p:ph type="title"/>
          </p:nvPr>
        </p:nvSpPr>
        <p:spPr>
          <a:xfrm>
            <a:off x="730000" y="1318650"/>
            <a:ext cx="3300900" cy="788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Calculating Costs</a:t>
            </a:r>
            <a:endParaRPr/>
          </a:p>
        </p:txBody>
      </p:sp>
      <p:sp>
        <p:nvSpPr>
          <p:cNvPr id="241" name="Google Shape;241;p27"/>
          <p:cNvSpPr txBox="1"/>
          <p:nvPr>
            <p:ph idx="1" type="body"/>
          </p:nvPr>
        </p:nvSpPr>
        <p:spPr>
          <a:xfrm>
            <a:off x="721225" y="2246450"/>
            <a:ext cx="3300900" cy="2132700"/>
          </a:xfrm>
          <a:prstGeom prst="rect">
            <a:avLst/>
          </a:prstGeom>
        </p:spPr>
        <p:txBody>
          <a:bodyPr anchorCtr="0" anchor="t" bIns="91425" lIns="91425" spcFirstLastPara="1" rIns="91425" wrap="square" tIns="91425">
            <a:normAutofit fontScale="92500"/>
          </a:bodyPr>
          <a:lstStyle/>
          <a:p>
            <a:pPr indent="-310832" lvl="0" marL="457200" rtl="0" algn="l">
              <a:spcBef>
                <a:spcPts val="0"/>
              </a:spcBef>
              <a:spcAft>
                <a:spcPts val="0"/>
              </a:spcAft>
              <a:buSzPct val="100000"/>
              <a:buChar char="●"/>
            </a:pPr>
            <a:r>
              <a:rPr lang="en" sz="1400"/>
              <a:t>Operating budget estimate</a:t>
            </a:r>
            <a:endParaRPr sz="1400"/>
          </a:p>
          <a:p>
            <a:pPr indent="-310832" lvl="1" marL="914400" rtl="0" algn="l">
              <a:spcBef>
                <a:spcPts val="0"/>
              </a:spcBef>
              <a:spcAft>
                <a:spcPts val="0"/>
              </a:spcAft>
              <a:buSzPct val="100000"/>
              <a:buChar char="○"/>
            </a:pPr>
            <a:r>
              <a:rPr lang="en" sz="1400"/>
              <a:t>Labor</a:t>
            </a:r>
            <a:r>
              <a:rPr lang="en" sz="1400"/>
              <a:t>- &gt; $30,000/year between 5 people</a:t>
            </a:r>
            <a:endParaRPr sz="1400"/>
          </a:p>
          <a:p>
            <a:pPr indent="-310832" lvl="1" marL="914400" rtl="0" algn="l">
              <a:spcBef>
                <a:spcPts val="0"/>
              </a:spcBef>
              <a:spcAft>
                <a:spcPts val="0"/>
              </a:spcAft>
              <a:buSzPct val="100000"/>
              <a:buChar char="○"/>
            </a:pPr>
            <a:r>
              <a:rPr lang="en" sz="1400"/>
              <a:t>Server space- ~$900/year</a:t>
            </a:r>
            <a:endParaRPr sz="1400"/>
          </a:p>
          <a:p>
            <a:pPr indent="-310832" lvl="1" marL="914400" rtl="0" algn="l">
              <a:spcBef>
                <a:spcPts val="0"/>
              </a:spcBef>
              <a:spcAft>
                <a:spcPts val="0"/>
              </a:spcAft>
              <a:buSzPct val="100000"/>
              <a:buChar char="○"/>
            </a:pPr>
            <a:r>
              <a:rPr lang="en" sz="1400"/>
              <a:t>DOIs (via Crossref)- $270 in 2020</a:t>
            </a:r>
            <a:endParaRPr sz="1400"/>
          </a:p>
          <a:p>
            <a:pPr indent="-310832" lvl="1" marL="914400" rtl="0" algn="l">
              <a:spcBef>
                <a:spcPts val="0"/>
              </a:spcBef>
              <a:spcAft>
                <a:spcPts val="0"/>
              </a:spcAft>
              <a:buSzPct val="100000"/>
              <a:buChar char="○"/>
            </a:pPr>
            <a:r>
              <a:rPr lang="en" sz="1400"/>
              <a:t>LPC membership- $2000 in 2020</a:t>
            </a:r>
            <a:endParaRPr sz="1400"/>
          </a:p>
          <a:p>
            <a:pPr indent="-310832" lvl="1" marL="914400" rtl="0" algn="l">
              <a:spcBef>
                <a:spcPts val="0"/>
              </a:spcBef>
              <a:spcAft>
                <a:spcPts val="0"/>
              </a:spcAft>
              <a:buSzPct val="100000"/>
              <a:buChar char="○"/>
            </a:pPr>
            <a:r>
              <a:rPr lang="en" sz="1400"/>
              <a:t>PKP- $1000 in 2020</a:t>
            </a:r>
            <a:endParaRPr sz="1400"/>
          </a:p>
          <a:p>
            <a:pPr indent="-310832" lvl="0" marL="457200" rtl="0" algn="l">
              <a:spcBef>
                <a:spcPts val="0"/>
              </a:spcBef>
              <a:spcAft>
                <a:spcPts val="0"/>
              </a:spcAft>
              <a:buSzPct val="100000"/>
              <a:buChar char="●"/>
            </a:pPr>
            <a:r>
              <a:rPr lang="en" sz="1400"/>
              <a:t>Annual cost - approx. $35,000</a:t>
            </a:r>
            <a:endParaRPr sz="1400"/>
          </a:p>
        </p:txBody>
      </p:sp>
      <p:pic>
        <p:nvPicPr>
          <p:cNvPr id="242" name="Google Shape;242;p27"/>
          <p:cNvPicPr preferRelativeResize="0"/>
          <p:nvPr/>
        </p:nvPicPr>
        <p:blipFill>
          <a:blip r:embed="rId3">
            <a:alphaModFix/>
          </a:blip>
          <a:stretch>
            <a:fillRect/>
          </a:stretch>
        </p:blipFill>
        <p:spPr>
          <a:xfrm>
            <a:off x="5211975" y="770425"/>
            <a:ext cx="2794367" cy="38873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28"/>
          <p:cNvSpPr txBox="1"/>
          <p:nvPr>
            <p:ph type="title"/>
          </p:nvPr>
        </p:nvSpPr>
        <p:spPr>
          <a:xfrm>
            <a:off x="819150" y="845600"/>
            <a:ext cx="3709200" cy="1383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IU Press</a:t>
            </a:r>
            <a:endParaRPr/>
          </a:p>
        </p:txBody>
      </p:sp>
      <p:sp>
        <p:nvSpPr>
          <p:cNvPr id="248" name="Google Shape;248;p28"/>
          <p:cNvSpPr txBox="1"/>
          <p:nvPr>
            <p:ph idx="1" type="body"/>
          </p:nvPr>
        </p:nvSpPr>
        <p:spPr>
          <a:xfrm>
            <a:off x="819150" y="1667725"/>
            <a:ext cx="3709200" cy="25851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~20 open access monographs</a:t>
            </a:r>
            <a:endParaRPr/>
          </a:p>
          <a:p>
            <a:pPr indent="-311150" lvl="0" marL="457200" rtl="0" algn="l">
              <a:spcBef>
                <a:spcPts val="0"/>
              </a:spcBef>
              <a:spcAft>
                <a:spcPts val="0"/>
              </a:spcAft>
              <a:buSzPts val="1300"/>
              <a:buChar char="●"/>
            </a:pPr>
            <a:r>
              <a:rPr lang="en"/>
              <a:t>7 open access journals out of 40+ hosted journals</a:t>
            </a:r>
            <a:endParaRPr/>
          </a:p>
          <a:p>
            <a:pPr indent="-298450" lvl="1" marL="914400" rtl="0" algn="l">
              <a:spcBef>
                <a:spcPts val="0"/>
              </a:spcBef>
              <a:spcAft>
                <a:spcPts val="0"/>
              </a:spcAft>
              <a:buSzPts val="1100"/>
              <a:buChar char="○"/>
            </a:pPr>
            <a:r>
              <a:rPr lang="en"/>
              <a:t>Operates on their own OJS instance</a:t>
            </a:r>
            <a:endParaRPr/>
          </a:p>
          <a:p>
            <a:pPr indent="-298450" lvl="1" marL="914400" rtl="0" algn="l">
              <a:spcBef>
                <a:spcPts val="0"/>
              </a:spcBef>
              <a:spcAft>
                <a:spcPts val="0"/>
              </a:spcAft>
              <a:buSzPts val="1100"/>
              <a:buChar char="○"/>
            </a:pPr>
            <a:r>
              <a:rPr lang="en"/>
              <a:t>Archives are </a:t>
            </a:r>
            <a:r>
              <a:rPr b="1" lang="en"/>
              <a:t>not</a:t>
            </a:r>
            <a:r>
              <a:rPr lang="en"/>
              <a:t> hosted by IU Libraries’ OJS instance</a:t>
            </a:r>
            <a:endParaRPr/>
          </a:p>
          <a:p>
            <a:pPr indent="-311150" lvl="0" marL="457200" rtl="0" algn="l">
              <a:spcBef>
                <a:spcPts val="0"/>
              </a:spcBef>
              <a:spcAft>
                <a:spcPts val="0"/>
              </a:spcAft>
              <a:buSzPts val="1300"/>
              <a:buChar char="●"/>
            </a:pPr>
            <a:r>
              <a:rPr lang="en"/>
              <a:t>IU Libraries and IU Press have launched a renewed collaborative effort under the umbrella “IU Publishing”</a:t>
            </a:r>
            <a:endParaRPr/>
          </a:p>
          <a:p>
            <a:pPr indent="-298450" lvl="1" marL="914400" rtl="0" algn="l">
              <a:spcBef>
                <a:spcPts val="0"/>
              </a:spcBef>
              <a:spcAft>
                <a:spcPts val="0"/>
              </a:spcAft>
              <a:buSzPts val="1100"/>
              <a:buChar char="○"/>
            </a:pPr>
            <a:r>
              <a:rPr lang="en"/>
              <a:t>Focus on identifying opportunities for shared infrastructure, communication, and support*</a:t>
            </a:r>
            <a:endParaRPr/>
          </a:p>
        </p:txBody>
      </p:sp>
      <p:pic>
        <p:nvPicPr>
          <p:cNvPr id="249" name="Google Shape;249;p28" title="press_lockup_WEB_v5.png"/>
          <p:cNvPicPr preferRelativeResize="0"/>
          <p:nvPr/>
        </p:nvPicPr>
        <p:blipFill>
          <a:blip r:embed="rId3">
            <a:alphaModFix/>
          </a:blip>
          <a:stretch>
            <a:fillRect/>
          </a:stretch>
        </p:blipFill>
        <p:spPr>
          <a:xfrm>
            <a:off x="4786975" y="1078786"/>
            <a:ext cx="3522550" cy="29859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29"/>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Journal Audit</a:t>
            </a:r>
            <a:endParaRPr/>
          </a:p>
        </p:txBody>
      </p:sp>
      <p:sp>
        <p:nvSpPr>
          <p:cNvPr id="255" name="Google Shape;255;p29"/>
          <p:cNvSpPr txBox="1"/>
          <p:nvPr>
            <p:ph idx="1" type="body"/>
          </p:nvPr>
        </p:nvSpPr>
        <p:spPr>
          <a:xfrm>
            <a:off x="515025" y="1896475"/>
            <a:ext cx="7505700" cy="2448000"/>
          </a:xfrm>
          <a:prstGeom prst="rect">
            <a:avLst/>
          </a:prstGeom>
        </p:spPr>
        <p:txBody>
          <a:bodyPr anchorCtr="0" anchor="t" bIns="91425" lIns="91425" spcFirstLastPara="1" rIns="91425" wrap="square" tIns="91425">
            <a:normAutofit/>
          </a:bodyPr>
          <a:lstStyle/>
          <a:p>
            <a:pPr indent="-330200" lvl="0" marL="457200" rtl="0" algn="l">
              <a:spcBef>
                <a:spcPts val="1000"/>
              </a:spcBef>
              <a:spcAft>
                <a:spcPts val="0"/>
              </a:spcAft>
              <a:buSzPts val="1600"/>
              <a:buChar char="●"/>
            </a:pPr>
            <a:r>
              <a:rPr lang="en" sz="1600"/>
              <a:t>Scan of current list of journals at Indianapolis</a:t>
            </a:r>
            <a:endParaRPr sz="1600"/>
          </a:p>
          <a:p>
            <a:pPr indent="-317500" lvl="1" marL="914400" rtl="0" algn="l">
              <a:spcBef>
                <a:spcPts val="1200"/>
              </a:spcBef>
              <a:spcAft>
                <a:spcPts val="0"/>
              </a:spcAft>
              <a:buSzPts val="1400"/>
              <a:buChar char="○"/>
            </a:pPr>
            <a:r>
              <a:rPr lang="en" sz="1400"/>
              <a:t>Activity status</a:t>
            </a:r>
            <a:endParaRPr sz="1400"/>
          </a:p>
          <a:p>
            <a:pPr indent="-317500" lvl="1" marL="914400" rtl="0" algn="l">
              <a:spcBef>
                <a:spcPts val="1000"/>
              </a:spcBef>
              <a:spcAft>
                <a:spcPts val="0"/>
              </a:spcAft>
              <a:buSzPts val="1400"/>
              <a:buChar char="○"/>
            </a:pPr>
            <a:r>
              <a:rPr lang="en" sz="1400"/>
              <a:t>Publication frequency</a:t>
            </a:r>
            <a:endParaRPr sz="1400"/>
          </a:p>
          <a:p>
            <a:pPr indent="-317500" lvl="1" marL="914400" rtl="0" algn="l">
              <a:spcBef>
                <a:spcPts val="1000"/>
              </a:spcBef>
              <a:spcAft>
                <a:spcPts val="0"/>
              </a:spcAft>
              <a:buSzPts val="1400"/>
              <a:buChar char="○"/>
            </a:pPr>
            <a:r>
              <a:rPr lang="en" sz="1400"/>
              <a:t>DOI/ORCID integration</a:t>
            </a:r>
            <a:endParaRPr sz="1400"/>
          </a:p>
          <a:p>
            <a:pPr indent="-317500" lvl="1" marL="914400" rtl="0" algn="l">
              <a:spcBef>
                <a:spcPts val="1000"/>
              </a:spcBef>
              <a:spcAft>
                <a:spcPts val="0"/>
              </a:spcAft>
              <a:buSzPts val="1400"/>
              <a:buChar char="○"/>
            </a:pPr>
            <a:r>
              <a:rPr lang="en" sz="1400"/>
              <a:t>Use of peer review</a:t>
            </a:r>
            <a:endParaRPr sz="1400"/>
          </a:p>
          <a:p>
            <a:pPr indent="-317500" lvl="1" marL="914400" rtl="0" algn="l">
              <a:spcBef>
                <a:spcPts val="1000"/>
              </a:spcBef>
              <a:spcAft>
                <a:spcPts val="1000"/>
              </a:spcAft>
              <a:buSzPts val="1400"/>
              <a:buChar char="○"/>
            </a:pPr>
            <a:r>
              <a:rPr lang="en" sz="1400"/>
              <a:t>Use of OJS publishing workflow</a:t>
            </a:r>
            <a:endParaRPr sz="1400"/>
          </a:p>
        </p:txBody>
      </p:sp>
      <p:pic>
        <p:nvPicPr>
          <p:cNvPr id="256" name="Google Shape;256;p29"/>
          <p:cNvPicPr preferRelativeResize="0"/>
          <p:nvPr/>
        </p:nvPicPr>
        <p:blipFill>
          <a:blip r:embed="rId3">
            <a:alphaModFix/>
          </a:blip>
          <a:stretch>
            <a:fillRect/>
          </a:stretch>
        </p:blipFill>
        <p:spPr>
          <a:xfrm>
            <a:off x="4896725" y="799026"/>
            <a:ext cx="3794851" cy="35454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30"/>
          <p:cNvSpPr txBox="1"/>
          <p:nvPr>
            <p:ph type="title"/>
          </p:nvPr>
        </p:nvSpPr>
        <p:spPr>
          <a:xfrm>
            <a:off x="729450" y="573525"/>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Audit Results</a:t>
            </a:r>
            <a:endParaRPr/>
          </a:p>
        </p:txBody>
      </p:sp>
      <p:sp>
        <p:nvSpPr>
          <p:cNvPr id="262" name="Google Shape;262;p30"/>
          <p:cNvSpPr txBox="1"/>
          <p:nvPr>
            <p:ph idx="1" type="body"/>
          </p:nvPr>
        </p:nvSpPr>
        <p:spPr>
          <a:xfrm>
            <a:off x="757250" y="1255925"/>
            <a:ext cx="7688700" cy="2261100"/>
          </a:xfrm>
          <a:prstGeom prst="rect">
            <a:avLst/>
          </a:prstGeom>
        </p:spPr>
        <p:txBody>
          <a:bodyPr anchorCtr="0" anchor="t" bIns="91425" lIns="91425" spcFirstLastPara="1" rIns="91425" wrap="square" tIns="91425">
            <a:normAutofit fontScale="62500" lnSpcReduction="20000"/>
          </a:bodyPr>
          <a:lstStyle/>
          <a:p>
            <a:pPr indent="-298921" lvl="0" marL="457200" rtl="0" algn="l">
              <a:lnSpc>
                <a:spcPct val="50000"/>
              </a:lnSpc>
              <a:spcBef>
                <a:spcPts val="0"/>
              </a:spcBef>
              <a:spcAft>
                <a:spcPts val="0"/>
              </a:spcAft>
              <a:buSzPct val="100000"/>
              <a:buChar char="●"/>
            </a:pPr>
            <a:r>
              <a:rPr lang="en" sz="1771"/>
              <a:t>21 active journals</a:t>
            </a:r>
            <a:endParaRPr sz="1771"/>
          </a:p>
          <a:p>
            <a:pPr indent="-298921" lvl="1" marL="914400" rtl="0" algn="l">
              <a:lnSpc>
                <a:spcPct val="50000"/>
              </a:lnSpc>
              <a:spcBef>
                <a:spcPts val="1000"/>
              </a:spcBef>
              <a:spcAft>
                <a:spcPts val="0"/>
              </a:spcAft>
              <a:buSzPct val="100000"/>
              <a:buChar char="○"/>
            </a:pPr>
            <a:r>
              <a:rPr lang="en" sz="1771"/>
              <a:t>Frequency</a:t>
            </a:r>
            <a:r>
              <a:rPr lang="en" sz="1771"/>
              <a:t>: 8 annual, 8 semi-annual, 2 quarterly, 3 on rolling basis</a:t>
            </a:r>
            <a:endParaRPr sz="1771"/>
          </a:p>
          <a:p>
            <a:pPr indent="-298921" lvl="1" marL="914400" rtl="0" algn="l">
              <a:lnSpc>
                <a:spcPct val="50000"/>
              </a:lnSpc>
              <a:spcBef>
                <a:spcPts val="1000"/>
              </a:spcBef>
              <a:spcAft>
                <a:spcPts val="0"/>
              </a:spcAft>
              <a:buSzPct val="100000"/>
              <a:buChar char="○"/>
            </a:pPr>
            <a:r>
              <a:rPr lang="en" sz="1771"/>
              <a:t>OJS submission workflow: 12 use, 2 partial use, 7 do not use</a:t>
            </a:r>
            <a:endParaRPr sz="1771"/>
          </a:p>
          <a:p>
            <a:pPr indent="-298921" lvl="1" marL="914400" rtl="0" algn="l">
              <a:lnSpc>
                <a:spcPct val="50000"/>
              </a:lnSpc>
              <a:spcBef>
                <a:spcPts val="1000"/>
              </a:spcBef>
              <a:spcAft>
                <a:spcPts val="0"/>
              </a:spcAft>
              <a:buSzPct val="100000"/>
              <a:buChar char="○"/>
            </a:pPr>
            <a:r>
              <a:rPr lang="en" sz="1771"/>
              <a:t>DOI plugin: 19 use, 3 do not use</a:t>
            </a:r>
            <a:endParaRPr sz="1771"/>
          </a:p>
          <a:p>
            <a:pPr indent="-298921" lvl="0" marL="457200" rtl="0" algn="l">
              <a:lnSpc>
                <a:spcPct val="50000"/>
              </a:lnSpc>
              <a:spcBef>
                <a:spcPts val="1000"/>
              </a:spcBef>
              <a:spcAft>
                <a:spcPts val="0"/>
              </a:spcAft>
              <a:buSzPct val="100000"/>
              <a:buChar char="●"/>
            </a:pPr>
            <a:r>
              <a:rPr lang="en" sz="1771"/>
              <a:t>6 inactive/archived journals</a:t>
            </a:r>
            <a:endParaRPr sz="1771"/>
          </a:p>
          <a:p>
            <a:pPr indent="-298921" lvl="1" marL="914400" rtl="0" algn="l">
              <a:lnSpc>
                <a:spcPct val="50000"/>
              </a:lnSpc>
              <a:spcBef>
                <a:spcPts val="1000"/>
              </a:spcBef>
              <a:spcAft>
                <a:spcPts val="0"/>
              </a:spcAft>
              <a:buSzPct val="100000"/>
              <a:buChar char="○"/>
            </a:pPr>
            <a:r>
              <a:rPr lang="en" sz="1771"/>
              <a:t>3 journals recently moved from active to archived due to over 2 years of inactivity</a:t>
            </a:r>
            <a:endParaRPr sz="1771"/>
          </a:p>
          <a:p>
            <a:pPr indent="-298921" lvl="1" marL="914400" rtl="0" algn="l">
              <a:lnSpc>
                <a:spcPct val="50000"/>
              </a:lnSpc>
              <a:spcBef>
                <a:spcPts val="1000"/>
              </a:spcBef>
              <a:spcAft>
                <a:spcPts val="0"/>
              </a:spcAft>
              <a:buSzPct val="100000"/>
              <a:buChar char="○"/>
            </a:pPr>
            <a:r>
              <a:rPr lang="en" sz="1771"/>
              <a:t>2 journals on OJS as archives</a:t>
            </a:r>
            <a:endParaRPr sz="1771"/>
          </a:p>
          <a:p>
            <a:pPr indent="-298921" lvl="1" marL="914400" rtl="0" algn="l">
              <a:lnSpc>
                <a:spcPct val="50000"/>
              </a:lnSpc>
              <a:spcBef>
                <a:spcPts val="1000"/>
              </a:spcBef>
              <a:spcAft>
                <a:spcPts val="0"/>
              </a:spcAft>
              <a:buSzPct val="100000"/>
              <a:buChar char="○"/>
            </a:pPr>
            <a:r>
              <a:rPr lang="en" sz="1771"/>
              <a:t>1 journal that ceased publication in 2016</a:t>
            </a:r>
            <a:endParaRPr sz="1771"/>
          </a:p>
          <a:p>
            <a:pPr indent="-298921" lvl="0" marL="457200" rtl="0" algn="l">
              <a:lnSpc>
                <a:spcPct val="50000"/>
              </a:lnSpc>
              <a:spcBef>
                <a:spcPts val="1000"/>
              </a:spcBef>
              <a:spcAft>
                <a:spcPts val="0"/>
              </a:spcAft>
              <a:buSzPct val="100000"/>
              <a:buChar char="●"/>
            </a:pPr>
            <a:r>
              <a:rPr lang="en" sz="1771"/>
              <a:t>3 pending new journals (as of March 2025)</a:t>
            </a:r>
            <a:endParaRPr sz="1771"/>
          </a:p>
          <a:p>
            <a:pPr indent="0" lvl="0" marL="0" rtl="0" algn="l">
              <a:spcBef>
                <a:spcPts val="1000"/>
              </a:spcBef>
              <a:spcAft>
                <a:spcPts val="0"/>
              </a:spcAft>
              <a:buNone/>
            </a:pPr>
            <a:r>
              <a:t/>
            </a:r>
            <a:endParaRPr sz="1771"/>
          </a:p>
          <a:p>
            <a:pPr indent="0" lvl="0" marL="0" rtl="0" algn="l">
              <a:spcBef>
                <a:spcPts val="1000"/>
              </a:spcBef>
              <a:spcAft>
                <a:spcPts val="1200"/>
              </a:spcAft>
              <a:buNone/>
            </a:pPr>
            <a:r>
              <a:t/>
            </a:r>
            <a:endParaRPr/>
          </a:p>
        </p:txBody>
      </p:sp>
      <p:pic>
        <p:nvPicPr>
          <p:cNvPr id="263" name="Google Shape;263;p30"/>
          <p:cNvPicPr preferRelativeResize="0"/>
          <p:nvPr/>
        </p:nvPicPr>
        <p:blipFill>
          <a:blip r:embed="rId3">
            <a:alphaModFix/>
          </a:blip>
          <a:stretch>
            <a:fillRect/>
          </a:stretch>
        </p:blipFill>
        <p:spPr>
          <a:xfrm>
            <a:off x="574525" y="3004100"/>
            <a:ext cx="7994950" cy="29000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31"/>
          <p:cNvSpPr txBox="1"/>
          <p:nvPr>
            <p:ph type="title"/>
          </p:nvPr>
        </p:nvSpPr>
        <p:spPr>
          <a:xfrm>
            <a:off x="1888684" y="1746100"/>
            <a:ext cx="5377500" cy="16461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Model</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14"/>
          <p:cNvSpPr txBox="1"/>
          <p:nvPr>
            <p:ph type="ctrTitle"/>
          </p:nvPr>
        </p:nvSpPr>
        <p:spPr>
          <a:xfrm>
            <a:off x="729450" y="865250"/>
            <a:ext cx="7688100" cy="940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Agenda</a:t>
            </a:r>
            <a:endParaRPr/>
          </a:p>
        </p:txBody>
      </p:sp>
      <p:sp>
        <p:nvSpPr>
          <p:cNvPr id="138" name="Google Shape;138;p14"/>
          <p:cNvSpPr txBox="1"/>
          <p:nvPr>
            <p:ph idx="1" type="subTitle"/>
          </p:nvPr>
        </p:nvSpPr>
        <p:spPr>
          <a:xfrm>
            <a:off x="3237150" y="1806050"/>
            <a:ext cx="2672700" cy="2435100"/>
          </a:xfrm>
          <a:prstGeom prst="rect">
            <a:avLst/>
          </a:prstGeom>
        </p:spPr>
        <p:txBody>
          <a:bodyPr anchorCtr="0" anchor="t" bIns="91425" lIns="91425" spcFirstLastPara="1" rIns="91425" wrap="square" tIns="91425">
            <a:normAutofit lnSpcReduction="20000"/>
          </a:bodyPr>
          <a:lstStyle/>
          <a:p>
            <a:pPr indent="-330200" lvl="0" marL="457200" rtl="0" algn="l">
              <a:spcBef>
                <a:spcPts val="0"/>
              </a:spcBef>
              <a:spcAft>
                <a:spcPts val="0"/>
              </a:spcAft>
              <a:buSzPts val="1600"/>
              <a:buChar char="●"/>
            </a:pPr>
            <a:r>
              <a:rPr lang="en"/>
              <a:t>Introductions</a:t>
            </a:r>
            <a:endParaRPr/>
          </a:p>
          <a:p>
            <a:pPr indent="-330200" lvl="0" marL="457200" rtl="0" algn="l">
              <a:spcBef>
                <a:spcPts val="1000"/>
              </a:spcBef>
              <a:spcAft>
                <a:spcPts val="0"/>
              </a:spcAft>
              <a:buSzPts val="1600"/>
              <a:buChar char="●"/>
            </a:pPr>
            <a:r>
              <a:rPr lang="en"/>
              <a:t>Background </a:t>
            </a:r>
            <a:endParaRPr/>
          </a:p>
          <a:p>
            <a:pPr indent="-330200" lvl="0" marL="457200" rtl="0" algn="l">
              <a:spcBef>
                <a:spcPts val="1000"/>
              </a:spcBef>
              <a:spcAft>
                <a:spcPts val="0"/>
              </a:spcAft>
              <a:buSzPts val="1600"/>
              <a:buChar char="●"/>
            </a:pPr>
            <a:r>
              <a:rPr lang="en"/>
              <a:t>Research</a:t>
            </a:r>
            <a:endParaRPr/>
          </a:p>
          <a:p>
            <a:pPr indent="-330200" lvl="0" marL="457200" rtl="0" algn="l">
              <a:spcBef>
                <a:spcPts val="1000"/>
              </a:spcBef>
              <a:spcAft>
                <a:spcPts val="0"/>
              </a:spcAft>
              <a:buSzPts val="1600"/>
              <a:buChar char="●"/>
            </a:pPr>
            <a:r>
              <a:rPr lang="en"/>
              <a:t>Model</a:t>
            </a:r>
            <a:endParaRPr/>
          </a:p>
          <a:p>
            <a:pPr indent="-330200" lvl="0" marL="457200" rtl="0" algn="l">
              <a:spcBef>
                <a:spcPts val="1000"/>
              </a:spcBef>
              <a:spcAft>
                <a:spcPts val="0"/>
              </a:spcAft>
              <a:buSzPts val="1600"/>
              <a:buChar char="●"/>
            </a:pPr>
            <a:r>
              <a:rPr lang="en"/>
              <a:t>Wrap up</a:t>
            </a:r>
            <a:r>
              <a:rPr lang="en"/>
              <a:t> &amp; conclusions</a:t>
            </a:r>
            <a:endParaRPr/>
          </a:p>
          <a:p>
            <a:pPr indent="-330200" lvl="0" marL="457200" rtl="0" algn="l">
              <a:spcBef>
                <a:spcPts val="1000"/>
              </a:spcBef>
              <a:spcAft>
                <a:spcPts val="0"/>
              </a:spcAft>
              <a:buSzPts val="1600"/>
              <a:buChar char="●"/>
            </a:pPr>
            <a:r>
              <a:rPr lang="en"/>
              <a:t>Questions</a:t>
            </a:r>
            <a:endParaRPr/>
          </a:p>
          <a:p>
            <a:pPr indent="0" lvl="0" marL="0" rtl="0" algn="ctr">
              <a:spcBef>
                <a:spcPts val="100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32"/>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Re-</a:t>
            </a:r>
            <a:r>
              <a:rPr lang="en"/>
              <a:t>examining</a:t>
            </a:r>
            <a:r>
              <a:rPr lang="en"/>
              <a:t> our values</a:t>
            </a:r>
            <a:endParaRPr/>
          </a:p>
        </p:txBody>
      </p:sp>
      <p:sp>
        <p:nvSpPr>
          <p:cNvPr id="274" name="Google Shape;274;p32"/>
          <p:cNvSpPr txBox="1"/>
          <p:nvPr>
            <p:ph idx="1" type="body"/>
          </p:nvPr>
        </p:nvSpPr>
        <p:spPr>
          <a:xfrm>
            <a:off x="819150" y="1610375"/>
            <a:ext cx="7688700" cy="306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000000"/>
                </a:solidFill>
                <a:latin typeface="Arial"/>
                <a:ea typeface="Arial"/>
                <a:cs typeface="Arial"/>
                <a:sym typeface="Arial"/>
              </a:rPr>
              <a:t>Abridged Version of our Open Values Statement</a:t>
            </a:r>
            <a:endParaRPr b="1"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298450" lvl="0" marL="457200" rtl="0" algn="l">
              <a:spcBef>
                <a:spcPts val="0"/>
              </a:spcBef>
              <a:spcAft>
                <a:spcPts val="0"/>
              </a:spcAft>
              <a:buClr>
                <a:srgbClr val="000000"/>
              </a:buClr>
              <a:buSzPts val="1100"/>
              <a:buFont typeface="Arial"/>
              <a:buChar char="●"/>
            </a:pPr>
            <a:r>
              <a:rPr lang="en" sz="1100">
                <a:solidFill>
                  <a:srgbClr val="000000"/>
                </a:solidFill>
                <a:latin typeface="Arial"/>
                <a:ea typeface="Arial"/>
                <a:cs typeface="Arial"/>
                <a:sym typeface="Arial"/>
              </a:rPr>
              <a:t>allow the re-use and re-design of their work by the public through </a:t>
            </a:r>
            <a:r>
              <a:rPr lang="en" sz="1100" u="sng">
                <a:solidFill>
                  <a:srgbClr val="1155CC"/>
                </a:solidFill>
                <a:latin typeface="Arial"/>
                <a:ea typeface="Arial"/>
                <a:cs typeface="Arial"/>
                <a:sym typeface="Arial"/>
                <a:hlinkClick r:id="rId3">
                  <a:extLst>
                    <a:ext uri="{A12FA001-AC4F-418D-AE19-62706E023703}">
                      <ahyp:hlinkClr val="tx"/>
                    </a:ext>
                  </a:extLst>
                </a:hlinkClick>
              </a:rPr>
              <a:t>open licensing</a:t>
            </a:r>
            <a:r>
              <a:rPr lang="en"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298450" lvl="1" marL="914400" rtl="0" algn="l">
              <a:spcBef>
                <a:spcPts val="0"/>
              </a:spcBef>
              <a:spcAft>
                <a:spcPts val="0"/>
              </a:spcAft>
              <a:buClr>
                <a:srgbClr val="000000"/>
              </a:buClr>
              <a:buSzPts val="1100"/>
              <a:buFont typeface="Arial"/>
              <a:buChar char="○"/>
            </a:pPr>
            <a:r>
              <a:rPr lang="en">
                <a:solidFill>
                  <a:srgbClr val="000000"/>
                </a:solidFill>
                <a:latin typeface="Arial"/>
                <a:ea typeface="Arial"/>
                <a:cs typeface="Arial"/>
                <a:sym typeface="Arial"/>
              </a:rPr>
              <a:t>In other words: CC BY, CC BY SA, CC BY NC</a:t>
            </a:r>
            <a:endParaRPr>
              <a:solidFill>
                <a:srgbClr val="000000"/>
              </a:solidFill>
              <a:latin typeface="Arial"/>
              <a:ea typeface="Arial"/>
              <a:cs typeface="Arial"/>
              <a:sym typeface="Arial"/>
            </a:endParaRPr>
          </a:p>
          <a:p>
            <a:pPr indent="-298450" lvl="0" marL="457200" rtl="0" algn="l">
              <a:spcBef>
                <a:spcPts val="0"/>
              </a:spcBef>
              <a:spcAft>
                <a:spcPts val="0"/>
              </a:spcAft>
              <a:buClr>
                <a:srgbClr val="000000"/>
              </a:buClr>
              <a:buSzPts val="1100"/>
              <a:buFont typeface="Arial"/>
              <a:buChar char="●"/>
            </a:pPr>
            <a:r>
              <a:rPr lang="en" sz="1100">
                <a:solidFill>
                  <a:srgbClr val="000000"/>
                </a:solidFill>
                <a:latin typeface="Arial"/>
                <a:ea typeface="Arial"/>
                <a:cs typeface="Arial"/>
                <a:sym typeface="Arial"/>
              </a:rPr>
              <a:t>access to and creation of resources should be </a:t>
            </a:r>
            <a:r>
              <a:rPr b="1" lang="en" sz="1100">
                <a:solidFill>
                  <a:srgbClr val="000000"/>
                </a:solidFill>
                <a:latin typeface="Arial"/>
                <a:ea typeface="Arial"/>
                <a:cs typeface="Arial"/>
                <a:sym typeface="Arial"/>
              </a:rPr>
              <a:t>available to all</a:t>
            </a:r>
            <a:r>
              <a:rPr lang="en" sz="1100">
                <a:solidFill>
                  <a:srgbClr val="000000"/>
                </a:solidFill>
                <a:latin typeface="Arial"/>
                <a:ea typeface="Arial"/>
                <a:cs typeface="Arial"/>
                <a:sym typeface="Arial"/>
              </a:rPr>
              <a:t> regardless of education level, geographic location, organizational affiliation, socioeconomic status, and traditionally disadvantaged groups in alignment with the </a:t>
            </a:r>
            <a:r>
              <a:rPr lang="en" sz="1100" u="sng">
                <a:solidFill>
                  <a:srgbClr val="1155CC"/>
                </a:solidFill>
                <a:latin typeface="Arial"/>
                <a:ea typeface="Arial"/>
                <a:cs typeface="Arial"/>
                <a:sym typeface="Arial"/>
                <a:hlinkClick r:id="rId4">
                  <a:extLst>
                    <a:ext uri="{A12FA001-AC4F-418D-AE19-62706E023703}">
                      <ahyp:hlinkClr val="tx"/>
                    </a:ext>
                  </a:extLst>
                </a:hlinkClick>
              </a:rPr>
              <a:t>UL Diversity Statement</a:t>
            </a:r>
            <a:r>
              <a:rPr lang="en"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298450" lvl="0" marL="457200" rtl="0" algn="l">
              <a:spcBef>
                <a:spcPts val="0"/>
              </a:spcBef>
              <a:spcAft>
                <a:spcPts val="0"/>
              </a:spcAft>
              <a:buClr>
                <a:srgbClr val="000000"/>
              </a:buClr>
              <a:buSzPts val="1100"/>
              <a:buFont typeface="Arial"/>
              <a:buChar char="●"/>
            </a:pPr>
            <a:r>
              <a:rPr lang="en" sz="1100">
                <a:solidFill>
                  <a:srgbClr val="000000"/>
                </a:solidFill>
                <a:latin typeface="Arial"/>
                <a:ea typeface="Arial"/>
                <a:cs typeface="Arial"/>
                <a:sym typeface="Arial"/>
              </a:rPr>
              <a:t>we support </a:t>
            </a:r>
            <a:r>
              <a:rPr b="1" lang="en" sz="1100">
                <a:solidFill>
                  <a:srgbClr val="000000"/>
                </a:solidFill>
                <a:latin typeface="Arial"/>
                <a:ea typeface="Arial"/>
                <a:cs typeface="Arial"/>
                <a:sym typeface="Arial"/>
              </a:rPr>
              <a:t>our</a:t>
            </a:r>
            <a:r>
              <a:rPr lang="en" sz="1100">
                <a:solidFill>
                  <a:srgbClr val="000000"/>
                </a:solidFill>
                <a:latin typeface="Arial"/>
                <a:ea typeface="Arial"/>
                <a:cs typeface="Arial"/>
                <a:sym typeface="Arial"/>
              </a:rPr>
              <a:t> community and </a:t>
            </a:r>
            <a:r>
              <a:rPr b="1" lang="en" sz="1100">
                <a:solidFill>
                  <a:srgbClr val="000000"/>
                </a:solidFill>
                <a:latin typeface="Arial"/>
                <a:ea typeface="Arial"/>
                <a:cs typeface="Arial"/>
                <a:sym typeface="Arial"/>
              </a:rPr>
              <a:t>invest our resources</a:t>
            </a:r>
            <a:r>
              <a:rPr lang="en" sz="1100">
                <a:solidFill>
                  <a:srgbClr val="000000"/>
                </a:solidFill>
                <a:latin typeface="Arial"/>
                <a:ea typeface="Arial"/>
                <a:cs typeface="Arial"/>
                <a:sym typeface="Arial"/>
              </a:rPr>
              <a:t> in our institution and its </a:t>
            </a:r>
            <a:r>
              <a:rPr b="1" lang="en" sz="1100">
                <a:solidFill>
                  <a:srgbClr val="000000"/>
                </a:solidFill>
                <a:latin typeface="Arial"/>
                <a:ea typeface="Arial"/>
                <a:cs typeface="Arial"/>
                <a:sym typeface="Arial"/>
              </a:rPr>
              <a:t>unique</a:t>
            </a:r>
            <a:r>
              <a:rPr lang="en" sz="1100">
                <a:solidFill>
                  <a:srgbClr val="000000"/>
                </a:solidFill>
                <a:latin typeface="Arial"/>
                <a:ea typeface="Arial"/>
                <a:cs typeface="Arial"/>
                <a:sym typeface="Arial"/>
              </a:rPr>
              <a:t> content and research strengths </a:t>
            </a:r>
            <a:endParaRPr sz="1100">
              <a:solidFill>
                <a:srgbClr val="000000"/>
              </a:solidFill>
              <a:latin typeface="Arial"/>
              <a:ea typeface="Arial"/>
              <a:cs typeface="Arial"/>
              <a:sym typeface="Arial"/>
            </a:endParaRPr>
          </a:p>
          <a:p>
            <a:pPr indent="-298450" lvl="0" marL="457200" rtl="0" algn="l">
              <a:spcBef>
                <a:spcPts val="0"/>
              </a:spcBef>
              <a:spcAft>
                <a:spcPts val="0"/>
              </a:spcAft>
              <a:buClr>
                <a:srgbClr val="000000"/>
              </a:buClr>
              <a:buSzPts val="1100"/>
              <a:buFont typeface="Arial"/>
              <a:buChar char="●"/>
            </a:pPr>
            <a:r>
              <a:rPr lang="en" sz="1100">
                <a:solidFill>
                  <a:srgbClr val="000000"/>
                </a:solidFill>
                <a:latin typeface="Arial"/>
                <a:ea typeface="Arial"/>
                <a:cs typeface="Arial"/>
                <a:sym typeface="Arial"/>
              </a:rPr>
              <a:t>increasing the </a:t>
            </a:r>
            <a:r>
              <a:rPr b="1" lang="en" sz="1100">
                <a:solidFill>
                  <a:srgbClr val="000000"/>
                </a:solidFill>
                <a:latin typeface="Arial"/>
                <a:ea typeface="Arial"/>
                <a:cs typeface="Arial"/>
                <a:sym typeface="Arial"/>
              </a:rPr>
              <a:t>visibility of IU Indianapolis research and central Indiana history</a:t>
            </a:r>
            <a:r>
              <a:rPr lang="en"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a:p>
            <a:pPr indent="-298450" lvl="0" marL="457200" rtl="0" algn="l">
              <a:spcBef>
                <a:spcPts val="0"/>
              </a:spcBef>
              <a:spcAft>
                <a:spcPts val="0"/>
              </a:spcAft>
              <a:buClr>
                <a:srgbClr val="000000"/>
              </a:buClr>
              <a:buSzPts val="1100"/>
              <a:buFont typeface="Arial"/>
              <a:buChar char="●"/>
            </a:pPr>
            <a:r>
              <a:rPr lang="en" sz="1100">
                <a:solidFill>
                  <a:srgbClr val="000000"/>
                </a:solidFill>
                <a:latin typeface="Arial"/>
                <a:ea typeface="Arial"/>
                <a:cs typeface="Arial"/>
                <a:sym typeface="Arial"/>
              </a:rPr>
              <a:t>creating opportunities for </a:t>
            </a:r>
            <a:r>
              <a:rPr b="1" lang="en" sz="1100">
                <a:solidFill>
                  <a:srgbClr val="000000"/>
                </a:solidFill>
                <a:latin typeface="Arial"/>
                <a:ea typeface="Arial"/>
                <a:cs typeface="Arial"/>
                <a:sym typeface="Arial"/>
              </a:rPr>
              <a:t>innovative</a:t>
            </a:r>
            <a:r>
              <a:rPr lang="en" sz="1100">
                <a:solidFill>
                  <a:srgbClr val="000000"/>
                </a:solidFill>
                <a:latin typeface="Arial"/>
                <a:ea typeface="Arial"/>
                <a:cs typeface="Arial"/>
                <a:sym typeface="Arial"/>
              </a:rPr>
              <a:t> learning and scholarship</a:t>
            </a:r>
            <a:endParaRPr sz="1100">
              <a:solidFill>
                <a:srgbClr val="000000"/>
              </a:solidFill>
              <a:latin typeface="Arial"/>
              <a:ea typeface="Arial"/>
              <a:cs typeface="Arial"/>
              <a:sym typeface="Arial"/>
            </a:endParaRPr>
          </a:p>
          <a:p>
            <a:pPr indent="-298450" lvl="0" marL="457200" rtl="0" algn="l">
              <a:spcBef>
                <a:spcPts val="0"/>
              </a:spcBef>
              <a:spcAft>
                <a:spcPts val="0"/>
              </a:spcAft>
              <a:buClr>
                <a:srgbClr val="000000"/>
              </a:buClr>
              <a:buSzPts val="1100"/>
              <a:buFont typeface="Arial"/>
              <a:buChar char="●"/>
            </a:pPr>
            <a:r>
              <a:rPr lang="en" sz="1100">
                <a:solidFill>
                  <a:srgbClr val="000000"/>
                </a:solidFill>
                <a:latin typeface="Arial"/>
                <a:ea typeface="Arial"/>
                <a:cs typeface="Arial"/>
                <a:sym typeface="Arial"/>
              </a:rPr>
              <a:t>will be transparent in our work </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rPr b="1" lang="en" sz="1100">
                <a:solidFill>
                  <a:srgbClr val="000000"/>
                </a:solidFill>
                <a:latin typeface="Arial"/>
                <a:ea typeface="Arial"/>
                <a:cs typeface="Arial"/>
                <a:sym typeface="Arial"/>
              </a:rPr>
              <a:t>Notes:</a:t>
            </a:r>
            <a:r>
              <a:rPr lang="en"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a:p>
            <a:pPr indent="-298450" lvl="0" marL="457200" rtl="0" algn="l">
              <a:spcBef>
                <a:spcPts val="0"/>
              </a:spcBef>
              <a:spcAft>
                <a:spcPts val="0"/>
              </a:spcAft>
              <a:buClr>
                <a:srgbClr val="000000"/>
              </a:buClr>
              <a:buSzPts val="1100"/>
              <a:buFont typeface="Arial"/>
              <a:buChar char="●"/>
            </a:pPr>
            <a:r>
              <a:rPr lang="en" sz="1100">
                <a:solidFill>
                  <a:srgbClr val="000000"/>
                </a:solidFill>
                <a:latin typeface="Arial"/>
                <a:ea typeface="Arial"/>
                <a:cs typeface="Arial"/>
                <a:sym typeface="Arial"/>
              </a:rPr>
              <a:t>Need to add the concept and value of “joy” to Open Values Statement as it pertains to library staff</a:t>
            </a:r>
            <a:endParaRPr sz="14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33"/>
          <p:cNvSpPr txBox="1"/>
          <p:nvPr>
            <p:ph type="title"/>
          </p:nvPr>
        </p:nvSpPr>
        <p:spPr>
          <a:xfrm>
            <a:off x="806200" y="1166250"/>
            <a:ext cx="3300900" cy="1083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Update Terms of Agreement</a:t>
            </a:r>
            <a:endParaRPr/>
          </a:p>
        </p:txBody>
      </p:sp>
      <p:sp>
        <p:nvSpPr>
          <p:cNvPr id="280" name="Google Shape;280;p33"/>
          <p:cNvSpPr txBox="1"/>
          <p:nvPr>
            <p:ph idx="2" type="body"/>
          </p:nvPr>
        </p:nvSpPr>
        <p:spPr>
          <a:xfrm>
            <a:off x="4572000" y="2203275"/>
            <a:ext cx="4101000" cy="20955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SzPts val="1400"/>
              <a:buChar char="●"/>
            </a:pPr>
            <a:r>
              <a:rPr lang="en" sz="1400"/>
              <a:t>Last updated in 2021, pre-IU/Purdue split</a:t>
            </a:r>
            <a:endParaRPr sz="1400"/>
          </a:p>
          <a:p>
            <a:pPr indent="-317500" lvl="0" marL="457200" rtl="0" algn="l">
              <a:spcBef>
                <a:spcPts val="1000"/>
              </a:spcBef>
              <a:spcAft>
                <a:spcPts val="0"/>
              </a:spcAft>
              <a:buSzPts val="1400"/>
              <a:buChar char="●"/>
            </a:pPr>
            <a:r>
              <a:rPr lang="en" sz="1400"/>
              <a:t>In addition to updating brand language, we also looked at updating technical language to realign with open access values</a:t>
            </a:r>
            <a:endParaRPr sz="1400"/>
          </a:p>
          <a:p>
            <a:pPr indent="-317500" lvl="0" marL="457200" rtl="0" algn="l">
              <a:spcBef>
                <a:spcPts val="1000"/>
              </a:spcBef>
              <a:spcAft>
                <a:spcPts val="1000"/>
              </a:spcAft>
              <a:buSzPts val="1400"/>
              <a:buChar char="●"/>
            </a:pPr>
            <a:r>
              <a:rPr lang="en" sz="1400"/>
              <a:t>Decision to re-sign terms of agreement every five years</a:t>
            </a:r>
            <a:endParaRPr sz="1400"/>
          </a:p>
        </p:txBody>
      </p:sp>
      <p:pic>
        <p:nvPicPr>
          <p:cNvPr id="281" name="Google Shape;281;p33"/>
          <p:cNvPicPr preferRelativeResize="0"/>
          <p:nvPr/>
        </p:nvPicPr>
        <p:blipFill>
          <a:blip r:embed="rId3">
            <a:alphaModFix/>
          </a:blip>
          <a:stretch>
            <a:fillRect/>
          </a:stretch>
        </p:blipFill>
        <p:spPr>
          <a:xfrm>
            <a:off x="734000" y="2622350"/>
            <a:ext cx="3300899" cy="1124366"/>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34"/>
          <p:cNvSpPr txBox="1"/>
          <p:nvPr>
            <p:ph type="title"/>
          </p:nvPr>
        </p:nvSpPr>
        <p:spPr>
          <a:xfrm>
            <a:off x="806200" y="1013850"/>
            <a:ext cx="3300900" cy="705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Editor Survey</a:t>
            </a:r>
            <a:endParaRPr/>
          </a:p>
        </p:txBody>
      </p:sp>
      <p:sp>
        <p:nvSpPr>
          <p:cNvPr id="287" name="Google Shape;287;p34"/>
          <p:cNvSpPr txBox="1"/>
          <p:nvPr>
            <p:ph idx="2" type="body"/>
          </p:nvPr>
        </p:nvSpPr>
        <p:spPr>
          <a:xfrm>
            <a:off x="4724950" y="2023950"/>
            <a:ext cx="3665100" cy="20955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SzPts val="1400"/>
              <a:buChar char="●"/>
            </a:pPr>
            <a:r>
              <a:rPr lang="en" sz="1400"/>
              <a:t>Survey via Qualtrics sent to all journal editors/contacts asking for feedback on the OJS workflow and the library’s publishing support</a:t>
            </a:r>
            <a:endParaRPr sz="1400"/>
          </a:p>
          <a:p>
            <a:pPr indent="-317500" lvl="0" marL="457200" rtl="0" algn="l">
              <a:spcBef>
                <a:spcPts val="1000"/>
              </a:spcBef>
              <a:spcAft>
                <a:spcPts val="0"/>
              </a:spcAft>
              <a:buSzPts val="1400"/>
              <a:buChar char="●"/>
            </a:pPr>
            <a:r>
              <a:rPr lang="en" sz="1400"/>
              <a:t>Doubled as a new librarian introduction</a:t>
            </a:r>
            <a:endParaRPr sz="1400"/>
          </a:p>
        </p:txBody>
      </p:sp>
      <p:pic>
        <p:nvPicPr>
          <p:cNvPr id="288" name="Google Shape;288;p34"/>
          <p:cNvPicPr preferRelativeResize="0"/>
          <p:nvPr/>
        </p:nvPicPr>
        <p:blipFill>
          <a:blip r:embed="rId3">
            <a:alphaModFix/>
          </a:blip>
          <a:stretch>
            <a:fillRect/>
          </a:stretch>
        </p:blipFill>
        <p:spPr>
          <a:xfrm>
            <a:off x="1121600" y="1781850"/>
            <a:ext cx="1856050" cy="231715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35"/>
          <p:cNvSpPr txBox="1"/>
          <p:nvPr>
            <p:ph type="title"/>
          </p:nvPr>
        </p:nvSpPr>
        <p:spPr>
          <a:xfrm>
            <a:off x="819150" y="845600"/>
            <a:ext cx="6424200" cy="705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Survey Results</a:t>
            </a:r>
            <a:endParaRPr/>
          </a:p>
        </p:txBody>
      </p:sp>
      <p:sp>
        <p:nvSpPr>
          <p:cNvPr id="294" name="Google Shape;294;p35"/>
          <p:cNvSpPr txBox="1"/>
          <p:nvPr>
            <p:ph idx="2" type="body"/>
          </p:nvPr>
        </p:nvSpPr>
        <p:spPr>
          <a:xfrm>
            <a:off x="5068350" y="391050"/>
            <a:ext cx="3605400" cy="43614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SzPts val="1500"/>
              <a:buChar char="●"/>
            </a:pPr>
            <a:r>
              <a:rPr lang="en" sz="1500"/>
              <a:t>Use of peer review (9 yes, 1 no</a:t>
            </a:r>
            <a:r>
              <a:rPr lang="en" sz="1500"/>
              <a:t>)</a:t>
            </a:r>
            <a:endParaRPr sz="1500"/>
          </a:p>
          <a:p>
            <a:pPr indent="-323850" lvl="1" marL="914400" rtl="0" algn="l">
              <a:spcBef>
                <a:spcPts val="0"/>
              </a:spcBef>
              <a:spcAft>
                <a:spcPts val="0"/>
              </a:spcAft>
              <a:buSzPts val="1500"/>
              <a:buChar char="○"/>
            </a:pPr>
            <a:r>
              <a:rPr lang="en" sz="1500"/>
              <a:t>Use OJS workflow: 5 </a:t>
            </a:r>
            <a:endParaRPr sz="1500"/>
          </a:p>
          <a:p>
            <a:pPr indent="-323850" lvl="1" marL="914400" rtl="0" algn="l">
              <a:spcBef>
                <a:spcPts val="0"/>
              </a:spcBef>
              <a:spcAft>
                <a:spcPts val="0"/>
              </a:spcAft>
              <a:buSzPts val="1500"/>
              <a:buChar char="○"/>
            </a:pPr>
            <a:r>
              <a:rPr lang="en" sz="1500"/>
              <a:t>Use something outside OJS: 4</a:t>
            </a:r>
            <a:endParaRPr sz="1500"/>
          </a:p>
          <a:p>
            <a:pPr indent="-323850" lvl="0" marL="457200" rtl="0" algn="l">
              <a:spcBef>
                <a:spcPts val="0"/>
              </a:spcBef>
              <a:spcAft>
                <a:spcPts val="0"/>
              </a:spcAft>
              <a:buSzPts val="1500"/>
              <a:buChar char="●"/>
            </a:pPr>
            <a:r>
              <a:rPr lang="en" sz="1500"/>
              <a:t>Use of OJS submission workflow (6 yes, 4 no)</a:t>
            </a:r>
            <a:endParaRPr sz="1500"/>
          </a:p>
          <a:p>
            <a:pPr indent="-323850" lvl="1" marL="914400" rtl="0" algn="l">
              <a:spcBef>
                <a:spcPts val="1000"/>
              </a:spcBef>
              <a:spcAft>
                <a:spcPts val="0"/>
              </a:spcAft>
              <a:buSzPts val="1500"/>
              <a:buChar char="○"/>
            </a:pPr>
            <a:r>
              <a:rPr lang="en" sz="1500"/>
              <a:t>Other forms of submission include: email, Scholastica, Submittable</a:t>
            </a:r>
            <a:endParaRPr sz="1500"/>
          </a:p>
          <a:p>
            <a:pPr indent="-323850" lvl="0" marL="457200" rtl="0" algn="l">
              <a:spcBef>
                <a:spcPts val="1000"/>
              </a:spcBef>
              <a:spcAft>
                <a:spcPts val="0"/>
              </a:spcAft>
              <a:buSzPts val="1500"/>
              <a:buChar char="●"/>
            </a:pPr>
            <a:r>
              <a:rPr lang="en" sz="1500"/>
              <a:t>Sponsored by what type of organization?</a:t>
            </a:r>
            <a:endParaRPr sz="1500"/>
          </a:p>
          <a:p>
            <a:pPr indent="-323850" lvl="1" marL="914400" rtl="0" algn="l">
              <a:spcBef>
                <a:spcPts val="1000"/>
              </a:spcBef>
              <a:spcAft>
                <a:spcPts val="0"/>
              </a:spcAft>
              <a:buSzPts val="1500"/>
              <a:buChar char="○"/>
            </a:pPr>
            <a:r>
              <a:rPr lang="en" sz="1500"/>
              <a:t>Academic unit (e.g. school, department): 5</a:t>
            </a:r>
            <a:endParaRPr sz="1500"/>
          </a:p>
          <a:p>
            <a:pPr indent="-323850" lvl="1" marL="914400" rtl="0" algn="l">
              <a:spcBef>
                <a:spcPts val="0"/>
              </a:spcBef>
              <a:spcAft>
                <a:spcPts val="0"/>
              </a:spcAft>
              <a:buSzPts val="1500"/>
              <a:buChar char="○"/>
            </a:pPr>
            <a:r>
              <a:rPr lang="en" sz="1500"/>
              <a:t>Scholarly society: 2</a:t>
            </a:r>
            <a:endParaRPr sz="1500"/>
          </a:p>
          <a:p>
            <a:pPr indent="-323850" lvl="1" marL="914400" rtl="0" algn="l">
              <a:spcBef>
                <a:spcPts val="0"/>
              </a:spcBef>
              <a:spcAft>
                <a:spcPts val="0"/>
              </a:spcAft>
              <a:buSzPts val="1500"/>
              <a:buChar char="○"/>
            </a:pPr>
            <a:r>
              <a:rPr lang="en" sz="1500"/>
              <a:t>Other: 3</a:t>
            </a:r>
            <a:endParaRPr sz="1500"/>
          </a:p>
        </p:txBody>
      </p:sp>
      <p:sp>
        <p:nvSpPr>
          <p:cNvPr id="295" name="Google Shape;295;p35"/>
          <p:cNvSpPr txBox="1"/>
          <p:nvPr>
            <p:ph idx="1" type="subTitle"/>
          </p:nvPr>
        </p:nvSpPr>
        <p:spPr>
          <a:xfrm>
            <a:off x="892350" y="2155825"/>
            <a:ext cx="3300900" cy="12825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SzPts val="605"/>
              <a:buNone/>
            </a:pPr>
            <a:r>
              <a:rPr lang="en"/>
              <a:t>10 Responders (48%): </a:t>
            </a:r>
            <a:endParaRPr/>
          </a:p>
          <a:p>
            <a:pPr indent="-330200" lvl="0" marL="457200" rtl="0" algn="l">
              <a:lnSpc>
                <a:spcPct val="95000"/>
              </a:lnSpc>
              <a:spcBef>
                <a:spcPts val="1000"/>
              </a:spcBef>
              <a:spcAft>
                <a:spcPts val="0"/>
              </a:spcAft>
              <a:buSzPts val="1600"/>
              <a:buChar char="●"/>
            </a:pPr>
            <a:r>
              <a:rPr lang="en"/>
              <a:t>Journal role: 9 editors, 1 managing editor</a:t>
            </a:r>
            <a:endParaRPr/>
          </a:p>
          <a:p>
            <a:pPr indent="-330200" lvl="0" marL="457200" rtl="0" algn="l">
              <a:lnSpc>
                <a:spcPct val="95000"/>
              </a:lnSpc>
              <a:spcBef>
                <a:spcPts val="0"/>
              </a:spcBef>
              <a:spcAft>
                <a:spcPts val="1000"/>
              </a:spcAft>
              <a:buSzPts val="1600"/>
              <a:buChar char="●"/>
            </a:pPr>
            <a:r>
              <a:rPr lang="en"/>
              <a:t>5 faculty, 3 staff, 2 student</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36"/>
          <p:cNvSpPr txBox="1"/>
          <p:nvPr>
            <p:ph type="title"/>
          </p:nvPr>
        </p:nvSpPr>
        <p:spPr>
          <a:xfrm>
            <a:off x="819150" y="845600"/>
            <a:ext cx="6424200" cy="705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Survey Results</a:t>
            </a:r>
            <a:endParaRPr/>
          </a:p>
        </p:txBody>
      </p:sp>
      <p:sp>
        <p:nvSpPr>
          <p:cNvPr id="301" name="Google Shape;301;p36"/>
          <p:cNvSpPr txBox="1"/>
          <p:nvPr>
            <p:ph idx="2" type="body"/>
          </p:nvPr>
        </p:nvSpPr>
        <p:spPr>
          <a:xfrm>
            <a:off x="4786500" y="515800"/>
            <a:ext cx="3762000" cy="3940200"/>
          </a:xfrm>
          <a:prstGeom prst="rect">
            <a:avLst/>
          </a:prstGeom>
        </p:spPr>
        <p:txBody>
          <a:bodyPr anchorCtr="0" anchor="t" bIns="91425" lIns="91425" spcFirstLastPara="1" rIns="91425" wrap="square" tIns="91425">
            <a:noAutofit/>
          </a:bodyPr>
          <a:lstStyle/>
          <a:p>
            <a:pPr indent="-317500" lvl="0" marL="457200" rtl="0" algn="l">
              <a:lnSpc>
                <a:spcPct val="95000"/>
              </a:lnSpc>
              <a:spcBef>
                <a:spcPts val="0"/>
              </a:spcBef>
              <a:spcAft>
                <a:spcPts val="0"/>
              </a:spcAft>
              <a:buSzPts val="1400"/>
              <a:buChar char="●"/>
            </a:pPr>
            <a:r>
              <a:rPr lang="en" sz="1400"/>
              <a:t>Type of compensation</a:t>
            </a:r>
            <a:endParaRPr sz="1400"/>
          </a:p>
          <a:p>
            <a:pPr indent="-317500" lvl="1" marL="914400" rtl="0" algn="l">
              <a:lnSpc>
                <a:spcPct val="115000"/>
              </a:lnSpc>
              <a:spcBef>
                <a:spcPts val="1000"/>
              </a:spcBef>
              <a:spcAft>
                <a:spcPts val="0"/>
              </a:spcAft>
              <a:buSzPts val="1400"/>
              <a:buChar char="○"/>
            </a:pPr>
            <a:r>
              <a:rPr lang="en" sz="1400"/>
              <a:t>Voluntary: 4</a:t>
            </a:r>
            <a:endParaRPr sz="1400"/>
          </a:p>
          <a:p>
            <a:pPr indent="-317500" lvl="1" marL="914400" rtl="0" algn="l">
              <a:lnSpc>
                <a:spcPct val="115000"/>
              </a:lnSpc>
              <a:spcBef>
                <a:spcPts val="0"/>
              </a:spcBef>
              <a:spcAft>
                <a:spcPts val="0"/>
              </a:spcAft>
              <a:buSzPts val="1400"/>
              <a:buChar char="○"/>
            </a:pPr>
            <a:r>
              <a:rPr lang="en" sz="1400"/>
              <a:t>Stipend: 2</a:t>
            </a:r>
            <a:endParaRPr sz="1400"/>
          </a:p>
          <a:p>
            <a:pPr indent="-317500" lvl="1" marL="914400" rtl="0" algn="l">
              <a:lnSpc>
                <a:spcPct val="115000"/>
              </a:lnSpc>
              <a:spcBef>
                <a:spcPts val="0"/>
              </a:spcBef>
              <a:spcAft>
                <a:spcPts val="0"/>
              </a:spcAft>
              <a:buSzPts val="1400"/>
              <a:buChar char="○"/>
            </a:pPr>
            <a:r>
              <a:rPr lang="en" sz="1400"/>
              <a:t>Part of normal job-related duties: 3</a:t>
            </a:r>
            <a:endParaRPr sz="1400"/>
          </a:p>
          <a:p>
            <a:pPr indent="-317500" lvl="1" marL="914400" rtl="0" algn="l">
              <a:lnSpc>
                <a:spcPct val="115000"/>
              </a:lnSpc>
              <a:spcBef>
                <a:spcPts val="0"/>
              </a:spcBef>
              <a:spcAft>
                <a:spcPts val="0"/>
              </a:spcAft>
              <a:buSzPts val="1400"/>
              <a:buChar char="○"/>
            </a:pPr>
            <a:r>
              <a:rPr lang="en" sz="1400"/>
              <a:t>Course release: 1</a:t>
            </a:r>
            <a:endParaRPr sz="1400"/>
          </a:p>
          <a:p>
            <a:pPr indent="-317500" lvl="0" marL="457200" rtl="0" algn="l">
              <a:lnSpc>
                <a:spcPct val="95000"/>
              </a:lnSpc>
              <a:spcBef>
                <a:spcPts val="1000"/>
              </a:spcBef>
              <a:spcAft>
                <a:spcPts val="0"/>
              </a:spcAft>
              <a:buSzPts val="1400"/>
              <a:buChar char="●"/>
            </a:pPr>
            <a:r>
              <a:rPr lang="en" sz="1400"/>
              <a:t>Level of satisfaction with OJS</a:t>
            </a:r>
            <a:endParaRPr sz="1400"/>
          </a:p>
          <a:p>
            <a:pPr indent="-317500" lvl="1" marL="914400" rtl="0" algn="l">
              <a:lnSpc>
                <a:spcPct val="115000"/>
              </a:lnSpc>
              <a:spcBef>
                <a:spcPts val="1000"/>
              </a:spcBef>
              <a:spcAft>
                <a:spcPts val="0"/>
              </a:spcAft>
              <a:buSzPts val="1400"/>
              <a:buChar char="○"/>
            </a:pPr>
            <a:r>
              <a:rPr lang="en" sz="1400"/>
              <a:t>Extremely satisfied: 4</a:t>
            </a:r>
            <a:endParaRPr sz="1400"/>
          </a:p>
          <a:p>
            <a:pPr indent="-317500" lvl="1" marL="914400" rtl="0" algn="l">
              <a:lnSpc>
                <a:spcPct val="115000"/>
              </a:lnSpc>
              <a:spcBef>
                <a:spcPts val="0"/>
              </a:spcBef>
              <a:spcAft>
                <a:spcPts val="0"/>
              </a:spcAft>
              <a:buSzPts val="1400"/>
              <a:buChar char="○"/>
            </a:pPr>
            <a:r>
              <a:rPr lang="en" sz="1400"/>
              <a:t>Somewhat satisfied: 4</a:t>
            </a:r>
            <a:endParaRPr sz="1400"/>
          </a:p>
          <a:p>
            <a:pPr indent="-317500" lvl="1" marL="914400" rtl="0" algn="l">
              <a:lnSpc>
                <a:spcPct val="115000"/>
              </a:lnSpc>
              <a:spcBef>
                <a:spcPts val="0"/>
              </a:spcBef>
              <a:spcAft>
                <a:spcPts val="0"/>
              </a:spcAft>
              <a:buSzPts val="1400"/>
              <a:buChar char="○"/>
            </a:pPr>
            <a:r>
              <a:rPr lang="en" sz="1400"/>
              <a:t>Somewhat dissatisfied: 2</a:t>
            </a:r>
            <a:endParaRPr sz="1400"/>
          </a:p>
          <a:p>
            <a:pPr indent="-317500" lvl="0" marL="457200" rtl="0" algn="l">
              <a:lnSpc>
                <a:spcPct val="95000"/>
              </a:lnSpc>
              <a:spcBef>
                <a:spcPts val="1000"/>
              </a:spcBef>
              <a:spcAft>
                <a:spcPts val="0"/>
              </a:spcAft>
              <a:buSzPts val="1400"/>
              <a:buChar char="●"/>
            </a:pPr>
            <a:r>
              <a:rPr lang="en" sz="1400"/>
              <a:t>Level of satisfaction with library support</a:t>
            </a:r>
            <a:endParaRPr sz="1400"/>
          </a:p>
          <a:p>
            <a:pPr indent="-317500" lvl="1" marL="914400" rtl="0" algn="l">
              <a:lnSpc>
                <a:spcPct val="115000"/>
              </a:lnSpc>
              <a:spcBef>
                <a:spcPts val="1000"/>
              </a:spcBef>
              <a:spcAft>
                <a:spcPts val="0"/>
              </a:spcAft>
              <a:buSzPts val="1400"/>
              <a:buChar char="○"/>
            </a:pPr>
            <a:r>
              <a:rPr lang="en" sz="1400"/>
              <a:t>Extremely satisfied: 8</a:t>
            </a:r>
            <a:endParaRPr sz="1400"/>
          </a:p>
          <a:p>
            <a:pPr indent="-317500" lvl="1" marL="914400" rtl="0" algn="l">
              <a:lnSpc>
                <a:spcPct val="115000"/>
              </a:lnSpc>
              <a:spcBef>
                <a:spcPts val="0"/>
              </a:spcBef>
              <a:spcAft>
                <a:spcPts val="0"/>
              </a:spcAft>
              <a:buSzPts val="1400"/>
              <a:buChar char="○"/>
            </a:pPr>
            <a:r>
              <a:rPr lang="en" sz="1400"/>
              <a:t>Somewhat satisfied: 1</a:t>
            </a:r>
            <a:endParaRPr sz="1400"/>
          </a:p>
          <a:p>
            <a:pPr indent="-317500" lvl="1" marL="914400" rtl="0" algn="l">
              <a:lnSpc>
                <a:spcPct val="115000"/>
              </a:lnSpc>
              <a:spcBef>
                <a:spcPts val="0"/>
              </a:spcBef>
              <a:spcAft>
                <a:spcPts val="1000"/>
              </a:spcAft>
              <a:buSzPts val="1400"/>
              <a:buChar char="○"/>
            </a:pPr>
            <a:r>
              <a:rPr lang="en" sz="1400"/>
              <a:t>Neutral: 1</a:t>
            </a:r>
            <a:endParaRPr sz="1400"/>
          </a:p>
        </p:txBody>
      </p:sp>
      <p:pic>
        <p:nvPicPr>
          <p:cNvPr descr="Hand choosing green happy smile face paper cut, feedback rating and positive customer review, experience, satisfaction survey ,mental health assessment, world mental health day concept (Provided by Getty Images)" id="302" name="Google Shape;302;p36"/>
          <p:cNvPicPr preferRelativeResize="0"/>
          <p:nvPr/>
        </p:nvPicPr>
        <p:blipFill>
          <a:blip r:embed="rId3">
            <a:alphaModFix/>
          </a:blip>
          <a:stretch>
            <a:fillRect/>
          </a:stretch>
        </p:blipFill>
        <p:spPr>
          <a:xfrm>
            <a:off x="907576" y="1941900"/>
            <a:ext cx="3100099" cy="2066224"/>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37"/>
          <p:cNvSpPr txBox="1"/>
          <p:nvPr>
            <p:ph type="title"/>
          </p:nvPr>
        </p:nvSpPr>
        <p:spPr>
          <a:xfrm>
            <a:off x="819150" y="845600"/>
            <a:ext cx="6424200" cy="705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Survey Results</a:t>
            </a:r>
            <a:endParaRPr/>
          </a:p>
        </p:txBody>
      </p:sp>
      <p:sp>
        <p:nvSpPr>
          <p:cNvPr id="308" name="Google Shape;308;p37"/>
          <p:cNvSpPr txBox="1"/>
          <p:nvPr>
            <p:ph idx="2" type="body"/>
          </p:nvPr>
        </p:nvSpPr>
        <p:spPr>
          <a:xfrm>
            <a:off x="4983200" y="415425"/>
            <a:ext cx="3807900" cy="44694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Reason for publishing with University Library</a:t>
            </a:r>
            <a:endParaRPr sz="1400"/>
          </a:p>
          <a:p>
            <a:pPr indent="-317500" lvl="1" marL="914400" rtl="0" algn="l">
              <a:spcBef>
                <a:spcPts val="1000"/>
              </a:spcBef>
              <a:spcAft>
                <a:spcPts val="0"/>
              </a:spcAft>
              <a:buSzPts val="1400"/>
              <a:buChar char="○"/>
            </a:pPr>
            <a:r>
              <a:rPr lang="en" sz="1400"/>
              <a:t>Free or low-cost option</a:t>
            </a:r>
            <a:endParaRPr sz="1400"/>
          </a:p>
          <a:p>
            <a:pPr indent="-317500" lvl="1" marL="914400" rtl="0" algn="l">
              <a:spcBef>
                <a:spcPts val="0"/>
              </a:spcBef>
              <a:spcAft>
                <a:spcPts val="0"/>
              </a:spcAft>
              <a:buSzPts val="1400"/>
              <a:buChar char="○"/>
            </a:pPr>
            <a:r>
              <a:rPr lang="en" sz="1400"/>
              <a:t>Digital repository/preservation</a:t>
            </a:r>
            <a:endParaRPr sz="1400"/>
          </a:p>
          <a:p>
            <a:pPr indent="-317500" lvl="1" marL="914400" rtl="0" algn="l">
              <a:spcBef>
                <a:spcPts val="0"/>
              </a:spcBef>
              <a:spcAft>
                <a:spcPts val="0"/>
              </a:spcAft>
              <a:buSzPts val="1400"/>
              <a:buChar char="○"/>
            </a:pPr>
            <a:r>
              <a:rPr lang="en" sz="1400"/>
              <a:t>Legacy</a:t>
            </a:r>
            <a:endParaRPr sz="1400"/>
          </a:p>
          <a:p>
            <a:pPr indent="-317500" lvl="0" marL="457200" rtl="0" algn="l">
              <a:lnSpc>
                <a:spcPct val="105000"/>
              </a:lnSpc>
              <a:spcBef>
                <a:spcPts val="1000"/>
              </a:spcBef>
              <a:spcAft>
                <a:spcPts val="0"/>
              </a:spcAft>
              <a:buSzPts val="1400"/>
              <a:buChar char="●"/>
            </a:pPr>
            <a:r>
              <a:rPr lang="en" sz="1400"/>
              <a:t>Ranked most important:</a:t>
            </a:r>
            <a:endParaRPr sz="1400"/>
          </a:p>
          <a:p>
            <a:pPr indent="-317500" lvl="1" marL="914400" rtl="0" algn="l">
              <a:lnSpc>
                <a:spcPct val="105000"/>
              </a:lnSpc>
              <a:spcBef>
                <a:spcPts val="1000"/>
              </a:spcBef>
              <a:spcAft>
                <a:spcPts val="0"/>
              </a:spcAft>
              <a:buSzPts val="1400"/>
              <a:buChar char="○"/>
            </a:pPr>
            <a:r>
              <a:rPr lang="en" sz="1400"/>
              <a:t>Preservation of scholarship: 3</a:t>
            </a:r>
            <a:endParaRPr sz="1400"/>
          </a:p>
          <a:p>
            <a:pPr indent="-317500" lvl="1" marL="914400" rtl="0" algn="l">
              <a:lnSpc>
                <a:spcPct val="105000"/>
              </a:lnSpc>
              <a:spcBef>
                <a:spcPts val="0"/>
              </a:spcBef>
              <a:spcAft>
                <a:spcPts val="0"/>
              </a:spcAft>
              <a:buSzPts val="1400"/>
              <a:buChar char="○"/>
            </a:pPr>
            <a:r>
              <a:rPr lang="en" sz="1400"/>
              <a:t>Ease of digital publishing: 1</a:t>
            </a:r>
            <a:endParaRPr sz="1400"/>
          </a:p>
          <a:p>
            <a:pPr indent="-317500" lvl="1" marL="914400" rtl="0" algn="l">
              <a:lnSpc>
                <a:spcPct val="105000"/>
              </a:lnSpc>
              <a:spcBef>
                <a:spcPts val="0"/>
              </a:spcBef>
              <a:spcAft>
                <a:spcPts val="0"/>
              </a:spcAft>
              <a:buSzPts val="1400"/>
              <a:buChar char="○"/>
            </a:pPr>
            <a:r>
              <a:rPr lang="en" sz="1400"/>
              <a:t>Readers having free access to scholarship: 4</a:t>
            </a:r>
            <a:endParaRPr sz="1400"/>
          </a:p>
          <a:p>
            <a:pPr indent="-317500" lvl="1" marL="914400" rtl="0" algn="l">
              <a:lnSpc>
                <a:spcPct val="105000"/>
              </a:lnSpc>
              <a:spcBef>
                <a:spcPts val="0"/>
              </a:spcBef>
              <a:spcAft>
                <a:spcPts val="0"/>
              </a:spcAft>
              <a:buSzPts val="1400"/>
              <a:buChar char="○"/>
            </a:pPr>
            <a:r>
              <a:rPr lang="en" sz="1400"/>
              <a:t>Efficient editorial workflow: 1</a:t>
            </a:r>
            <a:endParaRPr sz="1400"/>
          </a:p>
          <a:p>
            <a:pPr indent="-317500" lvl="0" marL="457200" rtl="0" algn="l">
              <a:lnSpc>
                <a:spcPct val="105000"/>
              </a:lnSpc>
              <a:spcBef>
                <a:spcPts val="1000"/>
              </a:spcBef>
              <a:spcAft>
                <a:spcPts val="0"/>
              </a:spcAft>
              <a:buSzPts val="1400"/>
              <a:buChar char="●"/>
            </a:pPr>
            <a:r>
              <a:rPr lang="en" sz="1400"/>
              <a:t>Ranked least important:</a:t>
            </a:r>
            <a:endParaRPr sz="1400"/>
          </a:p>
          <a:p>
            <a:pPr indent="-317500" lvl="1" marL="914400" rtl="0" algn="l">
              <a:lnSpc>
                <a:spcPct val="105000"/>
              </a:lnSpc>
              <a:spcBef>
                <a:spcPts val="1000"/>
              </a:spcBef>
              <a:spcAft>
                <a:spcPts val="0"/>
              </a:spcAft>
              <a:buSzPts val="1400"/>
              <a:buChar char="○"/>
            </a:pPr>
            <a:r>
              <a:rPr lang="en" sz="1400"/>
              <a:t>Preservation of scholarship: 2</a:t>
            </a:r>
            <a:endParaRPr sz="1400"/>
          </a:p>
          <a:p>
            <a:pPr indent="-317500" lvl="1" marL="914400" rtl="0" algn="l">
              <a:lnSpc>
                <a:spcPct val="105000"/>
              </a:lnSpc>
              <a:spcBef>
                <a:spcPts val="0"/>
              </a:spcBef>
              <a:spcAft>
                <a:spcPts val="0"/>
              </a:spcAft>
              <a:buSzPts val="1400"/>
              <a:buChar char="○"/>
            </a:pPr>
            <a:r>
              <a:rPr lang="en" sz="1400"/>
              <a:t>Ease of digital publishing: 1</a:t>
            </a:r>
            <a:endParaRPr sz="1400"/>
          </a:p>
          <a:p>
            <a:pPr indent="-317500" lvl="1" marL="914400" rtl="0" algn="l">
              <a:lnSpc>
                <a:spcPct val="105000"/>
              </a:lnSpc>
              <a:spcBef>
                <a:spcPts val="0"/>
              </a:spcBef>
              <a:spcAft>
                <a:spcPts val="0"/>
              </a:spcAft>
              <a:buSzPts val="1400"/>
              <a:buChar char="○"/>
            </a:pPr>
            <a:r>
              <a:rPr lang="en" sz="1400"/>
              <a:t>Efficient editorial workflow: 6</a:t>
            </a:r>
            <a:endParaRPr sz="1400"/>
          </a:p>
          <a:p>
            <a:pPr indent="0" lvl="0" marL="0" rtl="0" algn="l">
              <a:lnSpc>
                <a:spcPct val="105000"/>
              </a:lnSpc>
              <a:spcBef>
                <a:spcPts val="0"/>
              </a:spcBef>
              <a:spcAft>
                <a:spcPts val="1000"/>
              </a:spcAft>
              <a:buSzPts val="935"/>
              <a:buNone/>
            </a:pPr>
            <a:r>
              <a:t/>
            </a:r>
            <a:endParaRPr sz="1505"/>
          </a:p>
        </p:txBody>
      </p:sp>
      <p:pic>
        <p:nvPicPr>
          <p:cNvPr descr="podium   winner   champion (Provided by Getty Images)" id="309" name="Google Shape;309;p37"/>
          <p:cNvPicPr preferRelativeResize="0"/>
          <p:nvPr/>
        </p:nvPicPr>
        <p:blipFill rotWithShape="1">
          <a:blip r:embed="rId3">
            <a:alphaModFix/>
          </a:blip>
          <a:srcRect b="-13856" l="0" r="0" t="0"/>
          <a:stretch/>
        </p:blipFill>
        <p:spPr>
          <a:xfrm>
            <a:off x="902450" y="1630225"/>
            <a:ext cx="2848799" cy="2848799"/>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38"/>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Evaluating Active Journals</a:t>
            </a:r>
            <a:endParaRPr/>
          </a:p>
        </p:txBody>
      </p:sp>
      <p:sp>
        <p:nvSpPr>
          <p:cNvPr id="315" name="Google Shape;315;p38"/>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Basic rubric for evaluating criteria</a:t>
            </a:r>
            <a:endParaRPr sz="1400"/>
          </a:p>
          <a:p>
            <a:pPr indent="-317500" lvl="0" marL="457200" rtl="0" algn="l">
              <a:spcBef>
                <a:spcPts val="1000"/>
              </a:spcBef>
              <a:spcAft>
                <a:spcPts val="0"/>
              </a:spcAft>
              <a:buSzPts val="1400"/>
              <a:buChar char="●"/>
            </a:pPr>
            <a:r>
              <a:rPr lang="en" sz="1400"/>
              <a:t>Four general categories</a:t>
            </a:r>
            <a:endParaRPr sz="1400"/>
          </a:p>
          <a:p>
            <a:pPr indent="-317500" lvl="1" marL="914400" rtl="0" algn="l">
              <a:spcBef>
                <a:spcPts val="0"/>
              </a:spcBef>
              <a:spcAft>
                <a:spcPts val="0"/>
              </a:spcAft>
              <a:buSzPts val="1400"/>
              <a:buChar char="○"/>
            </a:pPr>
            <a:r>
              <a:rPr lang="en" sz="1400"/>
              <a:t>Values-based</a:t>
            </a:r>
            <a:endParaRPr sz="1400"/>
          </a:p>
          <a:p>
            <a:pPr indent="-317500" lvl="1" marL="914400" rtl="0" algn="l">
              <a:spcBef>
                <a:spcPts val="0"/>
              </a:spcBef>
              <a:spcAft>
                <a:spcPts val="0"/>
              </a:spcAft>
              <a:buSzPts val="1400"/>
              <a:buChar char="○"/>
            </a:pPr>
            <a:r>
              <a:rPr lang="en" sz="1400"/>
              <a:t>Diversity</a:t>
            </a:r>
            <a:endParaRPr sz="1400"/>
          </a:p>
          <a:p>
            <a:pPr indent="-317500" lvl="1" marL="914400" rtl="0" algn="l">
              <a:spcBef>
                <a:spcPts val="0"/>
              </a:spcBef>
              <a:spcAft>
                <a:spcPts val="0"/>
              </a:spcAft>
              <a:buSzPts val="1400"/>
              <a:buChar char="○"/>
            </a:pPr>
            <a:r>
              <a:rPr lang="en" sz="1400"/>
              <a:t>Community oriented</a:t>
            </a:r>
            <a:endParaRPr sz="1400"/>
          </a:p>
          <a:p>
            <a:pPr indent="-317500" lvl="1" marL="914400" rtl="0" algn="l">
              <a:spcBef>
                <a:spcPts val="0"/>
              </a:spcBef>
              <a:spcAft>
                <a:spcPts val="0"/>
              </a:spcAft>
              <a:buSzPts val="1400"/>
              <a:buChar char="○"/>
            </a:pPr>
            <a:r>
              <a:rPr lang="en" sz="1400"/>
              <a:t>Available to all</a:t>
            </a:r>
            <a:endParaRPr sz="1400"/>
          </a:p>
          <a:p>
            <a:pPr indent="-317500" lvl="0" marL="457200" rtl="0" algn="l">
              <a:spcBef>
                <a:spcPts val="1000"/>
              </a:spcBef>
              <a:spcAft>
                <a:spcPts val="0"/>
              </a:spcAft>
              <a:buSzPts val="1400"/>
              <a:buChar char="●"/>
            </a:pPr>
            <a:r>
              <a:rPr lang="en" sz="1400"/>
              <a:t>Add up points for overall score, but allow room for subjective opinion</a:t>
            </a:r>
            <a:endParaRPr sz="1400"/>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39"/>
          <p:cNvSpPr txBox="1"/>
          <p:nvPr>
            <p:ph idx="1" type="body"/>
          </p:nvPr>
        </p:nvSpPr>
        <p:spPr>
          <a:xfrm>
            <a:off x="730000" y="2523650"/>
            <a:ext cx="3300900" cy="15975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1400"/>
              <a:t>Use the QR Code or link to view the evaluation rubric in Excel</a:t>
            </a:r>
            <a:endParaRPr sz="1400"/>
          </a:p>
        </p:txBody>
      </p:sp>
      <p:pic>
        <p:nvPicPr>
          <p:cNvPr id="321" name="Google Shape;321;p39" title="adobe-express-qr-code(1).png"/>
          <p:cNvPicPr preferRelativeResize="0"/>
          <p:nvPr/>
        </p:nvPicPr>
        <p:blipFill>
          <a:blip r:embed="rId3">
            <a:alphaModFix/>
          </a:blip>
          <a:stretch>
            <a:fillRect/>
          </a:stretch>
        </p:blipFill>
        <p:spPr>
          <a:xfrm>
            <a:off x="5652450" y="2037138"/>
            <a:ext cx="2225975" cy="2225975"/>
          </a:xfrm>
          <a:prstGeom prst="rect">
            <a:avLst/>
          </a:prstGeom>
          <a:noFill/>
          <a:ln>
            <a:noFill/>
          </a:ln>
        </p:spPr>
      </p:pic>
      <p:sp>
        <p:nvSpPr>
          <p:cNvPr id="322" name="Google Shape;322;p39"/>
          <p:cNvSpPr txBox="1"/>
          <p:nvPr>
            <p:ph type="title"/>
          </p:nvPr>
        </p:nvSpPr>
        <p:spPr>
          <a:xfrm>
            <a:off x="819150" y="845600"/>
            <a:ext cx="3709200" cy="1383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Journal Evaluation Rubric</a:t>
            </a:r>
            <a:endParaRPr/>
          </a:p>
        </p:txBody>
      </p:sp>
      <p:sp>
        <p:nvSpPr>
          <p:cNvPr id="323" name="Google Shape;323;p39"/>
          <p:cNvSpPr/>
          <p:nvPr/>
        </p:nvSpPr>
        <p:spPr>
          <a:xfrm>
            <a:off x="5504688" y="1785588"/>
            <a:ext cx="2521500" cy="2729100"/>
          </a:xfrm>
          <a:prstGeom prst="rect">
            <a:avLst/>
          </a:prstGeom>
          <a:noFill/>
          <a:ln cap="flat" cmpd="sng" w="381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ato"/>
              <a:ea typeface="Lato"/>
              <a:cs typeface="Lato"/>
              <a:sym typeface="Lato"/>
            </a:endParaRPr>
          </a:p>
        </p:txBody>
      </p:sp>
      <p:sp>
        <p:nvSpPr>
          <p:cNvPr id="324" name="Google Shape;324;p39"/>
          <p:cNvSpPr txBox="1"/>
          <p:nvPr/>
        </p:nvSpPr>
        <p:spPr>
          <a:xfrm>
            <a:off x="5504688" y="1459100"/>
            <a:ext cx="2476800" cy="308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300" u="sng">
                <a:solidFill>
                  <a:schemeClr val="hlink"/>
                </a:solidFill>
                <a:latin typeface="Lato"/>
                <a:ea typeface="Lato"/>
                <a:cs typeface="Lato"/>
                <a:sym typeface="Lato"/>
                <a:hlinkClick r:id="rId4"/>
              </a:rPr>
              <a:t>https://rb.gy/yjc9qg</a:t>
            </a:r>
            <a:endParaRPr sz="1300">
              <a:solidFill>
                <a:schemeClr val="accent1"/>
              </a:solidFill>
              <a:latin typeface="Lato"/>
              <a:ea typeface="Lato"/>
              <a:cs typeface="Lato"/>
              <a:sym typeface="Lato"/>
            </a:endParaRPr>
          </a:p>
          <a:p>
            <a:pPr indent="0" lvl="0" marL="0" rtl="0" algn="l">
              <a:spcBef>
                <a:spcPts val="0"/>
              </a:spcBef>
              <a:spcAft>
                <a:spcPts val="0"/>
              </a:spcAft>
              <a:buNone/>
            </a:pPr>
            <a:r>
              <a:t/>
            </a:r>
            <a:endParaRPr sz="1300">
              <a:solidFill>
                <a:schemeClr val="accent1"/>
              </a:solidFill>
              <a:latin typeface="Lato"/>
              <a:ea typeface="Lato"/>
              <a:cs typeface="Lato"/>
              <a:sym typeface="Lato"/>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40"/>
          <p:cNvSpPr txBox="1"/>
          <p:nvPr>
            <p:ph idx="1" type="body"/>
          </p:nvPr>
        </p:nvSpPr>
        <p:spPr>
          <a:xfrm>
            <a:off x="714650" y="1249300"/>
            <a:ext cx="7866300" cy="823500"/>
          </a:xfrm>
          <a:prstGeom prst="rect">
            <a:avLst/>
          </a:prstGeom>
        </p:spPr>
        <p:txBody>
          <a:bodyPr anchorCtr="0" anchor="t" bIns="91425" lIns="91425" spcFirstLastPara="1" rIns="91425" wrap="square" tIns="91425">
            <a:normAutofit lnSpcReduction="10000"/>
          </a:bodyPr>
          <a:lstStyle/>
          <a:p>
            <a:pPr indent="-311150" lvl="0" marL="457200" rtl="0" algn="l">
              <a:spcBef>
                <a:spcPts val="0"/>
              </a:spcBef>
              <a:spcAft>
                <a:spcPts val="0"/>
              </a:spcAft>
              <a:buSzPts val="1300"/>
              <a:buChar char="●"/>
            </a:pPr>
            <a:r>
              <a:rPr lang="en"/>
              <a:t>Divided into four LPC Framework categories</a:t>
            </a:r>
            <a:endParaRPr/>
          </a:p>
          <a:p>
            <a:pPr indent="-311150" lvl="0" marL="457200" rtl="0" algn="l">
              <a:spcBef>
                <a:spcPts val="0"/>
              </a:spcBef>
              <a:spcAft>
                <a:spcPts val="0"/>
              </a:spcAft>
              <a:buSzPts val="1300"/>
              <a:buChar char="●"/>
            </a:pPr>
            <a:r>
              <a:rPr lang="en"/>
              <a:t>Three possible points, allows for N/A</a:t>
            </a:r>
            <a:endParaRPr/>
          </a:p>
          <a:p>
            <a:pPr indent="-311150" lvl="0" marL="457200" rtl="0" algn="l">
              <a:spcBef>
                <a:spcPts val="0"/>
              </a:spcBef>
              <a:spcAft>
                <a:spcPts val="0"/>
              </a:spcAft>
              <a:buSzPts val="1300"/>
              <a:buChar char="●"/>
            </a:pPr>
            <a:r>
              <a:rPr lang="en"/>
              <a:t>Lists every journal to compare scores</a:t>
            </a:r>
            <a:endParaRPr/>
          </a:p>
        </p:txBody>
      </p:sp>
      <p:sp>
        <p:nvSpPr>
          <p:cNvPr id="330" name="Google Shape;330;p40"/>
          <p:cNvSpPr txBox="1"/>
          <p:nvPr>
            <p:ph type="title"/>
          </p:nvPr>
        </p:nvSpPr>
        <p:spPr>
          <a:xfrm>
            <a:off x="538075" y="512575"/>
            <a:ext cx="7344300" cy="485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Journal Evaluation Rubric</a:t>
            </a:r>
            <a:endParaRPr/>
          </a:p>
        </p:txBody>
      </p:sp>
      <p:pic>
        <p:nvPicPr>
          <p:cNvPr id="331" name="Google Shape;331;p40"/>
          <p:cNvPicPr preferRelativeResize="0"/>
          <p:nvPr/>
        </p:nvPicPr>
        <p:blipFill>
          <a:blip r:embed="rId3">
            <a:alphaModFix/>
          </a:blip>
          <a:stretch>
            <a:fillRect/>
          </a:stretch>
        </p:blipFill>
        <p:spPr>
          <a:xfrm>
            <a:off x="836237" y="2072800"/>
            <a:ext cx="7408176" cy="3082876"/>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41"/>
          <p:cNvSpPr txBox="1"/>
          <p:nvPr>
            <p:ph type="title"/>
          </p:nvPr>
        </p:nvSpPr>
        <p:spPr>
          <a:xfrm>
            <a:off x="819150" y="845600"/>
            <a:ext cx="7505700" cy="954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Testing the rubric: how will this work with potential new journals?</a:t>
            </a:r>
            <a:endParaRPr/>
          </a:p>
        </p:txBody>
      </p:sp>
      <p:sp>
        <p:nvSpPr>
          <p:cNvPr id="337" name="Google Shape;337;p41"/>
          <p:cNvSpPr txBox="1"/>
          <p:nvPr>
            <p:ph idx="1" type="body"/>
          </p:nvPr>
        </p:nvSpPr>
        <p:spPr>
          <a:xfrm>
            <a:off x="729450" y="2078875"/>
            <a:ext cx="7688700" cy="26040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SzPts val="1400"/>
              <a:buChar char="●"/>
            </a:pPr>
            <a:r>
              <a:rPr lang="en" sz="1400"/>
              <a:t>Used rubric as a test run on three hosted journals, with varying results</a:t>
            </a:r>
            <a:endParaRPr sz="1400"/>
          </a:p>
          <a:p>
            <a:pPr indent="-317500" lvl="0" marL="457200" rtl="0" algn="l">
              <a:spcBef>
                <a:spcPts val="1000"/>
              </a:spcBef>
              <a:spcAft>
                <a:spcPts val="0"/>
              </a:spcAft>
              <a:buSzPts val="1400"/>
              <a:buChar char="●"/>
            </a:pPr>
            <a:r>
              <a:rPr lang="en" sz="1400"/>
              <a:t>Some questions/insights brought up during our evaluation:</a:t>
            </a:r>
            <a:endParaRPr sz="1400"/>
          </a:p>
          <a:p>
            <a:pPr indent="-317500" lvl="1" marL="914400" rtl="0" algn="l">
              <a:spcBef>
                <a:spcPts val="1000"/>
              </a:spcBef>
              <a:spcAft>
                <a:spcPts val="0"/>
              </a:spcAft>
              <a:buSzPts val="1400"/>
              <a:buChar char="○"/>
            </a:pPr>
            <a:r>
              <a:rPr lang="en" sz="1400"/>
              <a:t>What to do with a journal that doesn’t use metrics?</a:t>
            </a:r>
            <a:endParaRPr sz="1400"/>
          </a:p>
          <a:p>
            <a:pPr indent="-317500" lvl="1" marL="914400" rtl="0" algn="l">
              <a:spcBef>
                <a:spcPts val="0"/>
              </a:spcBef>
              <a:spcAft>
                <a:spcPts val="0"/>
              </a:spcAft>
              <a:buSzPts val="1400"/>
              <a:buChar char="○"/>
            </a:pPr>
            <a:r>
              <a:rPr lang="en" sz="1400"/>
              <a:t>How much does one person on the editorial team weigh against the journal itself?</a:t>
            </a:r>
            <a:endParaRPr sz="1400"/>
          </a:p>
          <a:p>
            <a:pPr indent="-317500" lvl="1" marL="914400" rtl="0" algn="l">
              <a:spcBef>
                <a:spcPts val="0"/>
              </a:spcBef>
              <a:spcAft>
                <a:spcPts val="0"/>
              </a:spcAft>
              <a:buSzPts val="1400"/>
              <a:buChar char="○"/>
            </a:pPr>
            <a:r>
              <a:rPr lang="en" sz="1400"/>
              <a:t>How are we supposed to know how they treat each other (community oriented)?</a:t>
            </a:r>
            <a:endParaRPr sz="1400"/>
          </a:p>
          <a:p>
            <a:pPr indent="-317500" lvl="1" marL="914400" rtl="0" algn="l">
              <a:spcBef>
                <a:spcPts val="0"/>
              </a:spcBef>
              <a:spcAft>
                <a:spcPts val="0"/>
              </a:spcAft>
              <a:buSzPts val="1400"/>
              <a:buChar char="○"/>
            </a:pPr>
            <a:r>
              <a:rPr lang="en" sz="1400"/>
              <a:t>How to evaluate if we haven’t dealt with them yet (i.e. since starting the position)</a:t>
            </a:r>
            <a:endParaRPr sz="1400"/>
          </a:p>
          <a:p>
            <a:pPr indent="0" lvl="0" marL="0" rtl="0" algn="l">
              <a:spcBef>
                <a:spcPts val="0"/>
              </a:spcBef>
              <a:spcAft>
                <a:spcPts val="0"/>
              </a:spcAft>
              <a:buNone/>
            </a:pPr>
            <a:r>
              <a:t/>
            </a:r>
            <a:endParaRPr sz="1400"/>
          </a:p>
          <a:p>
            <a:pPr indent="0" lvl="0" marL="914400" rtl="0" algn="l">
              <a:spcBef>
                <a:spcPts val="0"/>
              </a:spcBef>
              <a:spcAft>
                <a:spcPts val="0"/>
              </a:spcAft>
              <a:buNone/>
            </a:pPr>
            <a:r>
              <a:t/>
            </a:r>
            <a:endParaRPr sz="14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pic>
        <p:nvPicPr>
          <p:cNvPr id="143" name="Google Shape;143;p15"/>
          <p:cNvPicPr preferRelativeResize="0"/>
          <p:nvPr/>
        </p:nvPicPr>
        <p:blipFill>
          <a:blip r:embed="rId3">
            <a:alphaModFix/>
          </a:blip>
          <a:stretch>
            <a:fillRect/>
          </a:stretch>
        </p:blipFill>
        <p:spPr>
          <a:xfrm>
            <a:off x="3687750" y="1282875"/>
            <a:ext cx="1723650" cy="1850900"/>
          </a:xfrm>
          <a:prstGeom prst="rect">
            <a:avLst/>
          </a:prstGeom>
          <a:noFill/>
          <a:ln>
            <a:noFill/>
          </a:ln>
        </p:spPr>
      </p:pic>
      <p:pic>
        <p:nvPicPr>
          <p:cNvPr id="144" name="Google Shape;144;p15"/>
          <p:cNvPicPr preferRelativeResize="0"/>
          <p:nvPr/>
        </p:nvPicPr>
        <p:blipFill>
          <a:blip r:embed="rId4">
            <a:alphaModFix/>
          </a:blip>
          <a:stretch>
            <a:fillRect/>
          </a:stretch>
        </p:blipFill>
        <p:spPr>
          <a:xfrm>
            <a:off x="6392350" y="1282875"/>
            <a:ext cx="1850900" cy="1850900"/>
          </a:xfrm>
          <a:prstGeom prst="rect">
            <a:avLst/>
          </a:prstGeom>
          <a:noFill/>
          <a:ln>
            <a:noFill/>
          </a:ln>
        </p:spPr>
      </p:pic>
      <p:pic>
        <p:nvPicPr>
          <p:cNvPr id="145" name="Google Shape;145;p15"/>
          <p:cNvPicPr preferRelativeResize="0"/>
          <p:nvPr/>
        </p:nvPicPr>
        <p:blipFill>
          <a:blip r:embed="rId5">
            <a:alphaModFix/>
          </a:blip>
          <a:stretch>
            <a:fillRect/>
          </a:stretch>
        </p:blipFill>
        <p:spPr>
          <a:xfrm>
            <a:off x="855900" y="1282875"/>
            <a:ext cx="1850900" cy="1850900"/>
          </a:xfrm>
          <a:prstGeom prst="rect">
            <a:avLst/>
          </a:prstGeom>
          <a:noFill/>
          <a:ln>
            <a:noFill/>
          </a:ln>
        </p:spPr>
      </p:pic>
      <p:sp>
        <p:nvSpPr>
          <p:cNvPr id="146" name="Google Shape;146;p15"/>
          <p:cNvSpPr txBox="1"/>
          <p:nvPr/>
        </p:nvSpPr>
        <p:spPr>
          <a:xfrm>
            <a:off x="3119463" y="3133775"/>
            <a:ext cx="3000000" cy="86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000">
                <a:solidFill>
                  <a:schemeClr val="lt1"/>
                </a:solidFill>
                <a:latin typeface="Open Sans"/>
                <a:ea typeface="Open Sans"/>
                <a:cs typeface="Open Sans"/>
                <a:sym typeface="Open Sans"/>
              </a:rPr>
              <a:t>Olivia MacIsaac</a:t>
            </a:r>
            <a:endParaRPr b="1" sz="1000">
              <a:solidFill>
                <a:schemeClr val="lt1"/>
              </a:solidFill>
              <a:latin typeface="Open Sans"/>
              <a:ea typeface="Open Sans"/>
              <a:cs typeface="Open Sans"/>
              <a:sym typeface="Open Sans"/>
            </a:endParaRPr>
          </a:p>
          <a:p>
            <a:pPr indent="0" lvl="0" marL="0" rtl="0" algn="l">
              <a:lnSpc>
                <a:spcPct val="115000"/>
              </a:lnSpc>
              <a:spcBef>
                <a:spcPts val="0"/>
              </a:spcBef>
              <a:spcAft>
                <a:spcPts val="0"/>
              </a:spcAft>
              <a:buNone/>
            </a:pPr>
            <a:r>
              <a:rPr lang="en" sz="1000">
                <a:solidFill>
                  <a:schemeClr val="lt1"/>
                </a:solidFill>
                <a:latin typeface="Open Sans"/>
                <a:ea typeface="Open Sans"/>
                <a:cs typeface="Open Sans"/>
                <a:sym typeface="Open Sans"/>
              </a:rPr>
              <a:t>Research Information Management Librarian</a:t>
            </a:r>
            <a:endParaRPr sz="1000">
              <a:solidFill>
                <a:schemeClr val="lt1"/>
              </a:solidFill>
              <a:latin typeface="Open Sans"/>
              <a:ea typeface="Open Sans"/>
              <a:cs typeface="Open Sans"/>
              <a:sym typeface="Open Sans"/>
            </a:endParaRPr>
          </a:p>
          <a:p>
            <a:pPr indent="0" lvl="0" marL="0" rtl="0" algn="l">
              <a:lnSpc>
                <a:spcPct val="115000"/>
              </a:lnSpc>
              <a:spcBef>
                <a:spcPts val="0"/>
              </a:spcBef>
              <a:spcAft>
                <a:spcPts val="0"/>
              </a:spcAft>
              <a:buNone/>
            </a:pPr>
            <a:r>
              <a:rPr lang="en" sz="1000">
                <a:solidFill>
                  <a:schemeClr val="lt1"/>
                </a:solidFill>
                <a:latin typeface="Open Sans"/>
                <a:ea typeface="Open Sans"/>
                <a:cs typeface="Open Sans"/>
                <a:sym typeface="Open Sans"/>
              </a:rPr>
              <a:t>omacisaa@iu.edu</a:t>
            </a:r>
            <a:endParaRPr sz="1000">
              <a:solidFill>
                <a:schemeClr val="lt1"/>
              </a:solidFill>
              <a:latin typeface="Open Sans"/>
              <a:ea typeface="Open Sans"/>
              <a:cs typeface="Open Sans"/>
              <a:sym typeface="Open Sans"/>
            </a:endParaRPr>
          </a:p>
          <a:p>
            <a:pPr indent="0" lvl="0" marL="0" rtl="0" algn="l">
              <a:lnSpc>
                <a:spcPct val="115000"/>
              </a:lnSpc>
              <a:spcBef>
                <a:spcPts val="0"/>
              </a:spcBef>
              <a:spcAft>
                <a:spcPts val="0"/>
              </a:spcAft>
              <a:buNone/>
            </a:pPr>
            <a:r>
              <a:rPr lang="en" sz="1000">
                <a:solidFill>
                  <a:schemeClr val="lt1"/>
                </a:solidFill>
                <a:latin typeface="Open Sans"/>
                <a:ea typeface="Open Sans"/>
                <a:cs typeface="Open Sans"/>
                <a:sym typeface="Open Sans"/>
              </a:rPr>
              <a:t>  </a:t>
            </a:r>
            <a:r>
              <a:rPr lang="en" sz="1000">
                <a:solidFill>
                  <a:schemeClr val="lt1"/>
                </a:solidFill>
                <a:uFill>
                  <a:noFill/>
                </a:uFill>
                <a:latin typeface="Open Sans"/>
                <a:ea typeface="Open Sans"/>
                <a:cs typeface="Open Sans"/>
                <a:sym typeface="Open Sans"/>
                <a:hlinkClick r:id="rId6">
                  <a:extLst>
                    <a:ext uri="{A12FA001-AC4F-418D-AE19-62706E023703}">
                      <ahyp:hlinkClr val="tx"/>
                    </a:ext>
                  </a:extLst>
                </a:hlinkClick>
              </a:rPr>
              <a:t>  </a:t>
            </a:r>
            <a:r>
              <a:rPr lang="en" sz="1000" u="sng">
                <a:solidFill>
                  <a:schemeClr val="lt1"/>
                </a:solidFill>
                <a:latin typeface="Open Sans"/>
                <a:ea typeface="Open Sans"/>
                <a:cs typeface="Open Sans"/>
                <a:sym typeface="Open Sans"/>
                <a:hlinkClick r:id="rId7">
                  <a:extLst>
                    <a:ext uri="{A12FA001-AC4F-418D-AE19-62706E023703}">
                      <ahyp:hlinkClr val="tx"/>
                    </a:ext>
                  </a:extLst>
                </a:hlinkClick>
              </a:rPr>
              <a:t>https://orcid.org/0000-0002-3870-6653</a:t>
            </a:r>
            <a:endParaRPr sz="1000" u="sng">
              <a:solidFill>
                <a:schemeClr val="lt1"/>
              </a:solidFill>
              <a:latin typeface="Open Sans"/>
              <a:ea typeface="Open Sans"/>
              <a:cs typeface="Open Sans"/>
              <a:sym typeface="Open Sans"/>
            </a:endParaRPr>
          </a:p>
        </p:txBody>
      </p:sp>
      <p:sp>
        <p:nvSpPr>
          <p:cNvPr id="147" name="Google Shape;147;p15"/>
          <p:cNvSpPr txBox="1"/>
          <p:nvPr/>
        </p:nvSpPr>
        <p:spPr>
          <a:xfrm>
            <a:off x="373900" y="3133775"/>
            <a:ext cx="3000000" cy="86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000">
                <a:solidFill>
                  <a:schemeClr val="lt1"/>
                </a:solidFill>
                <a:latin typeface="Open Sans"/>
                <a:ea typeface="Open Sans"/>
                <a:cs typeface="Open Sans"/>
                <a:sym typeface="Open Sans"/>
              </a:rPr>
              <a:t>Rachel Molina</a:t>
            </a:r>
            <a:endParaRPr b="1" sz="1000">
              <a:solidFill>
                <a:schemeClr val="lt1"/>
              </a:solidFill>
              <a:latin typeface="Open Sans"/>
              <a:ea typeface="Open Sans"/>
              <a:cs typeface="Open Sans"/>
              <a:sym typeface="Open Sans"/>
            </a:endParaRPr>
          </a:p>
          <a:p>
            <a:pPr indent="0" lvl="0" marL="0" rtl="0" algn="l">
              <a:lnSpc>
                <a:spcPct val="115000"/>
              </a:lnSpc>
              <a:spcBef>
                <a:spcPts val="0"/>
              </a:spcBef>
              <a:spcAft>
                <a:spcPts val="0"/>
              </a:spcAft>
              <a:buNone/>
            </a:pPr>
            <a:r>
              <a:rPr lang="en" sz="1000">
                <a:solidFill>
                  <a:schemeClr val="lt1"/>
                </a:solidFill>
                <a:latin typeface="Open Sans"/>
                <a:ea typeface="Open Sans"/>
                <a:cs typeface="Open Sans"/>
                <a:sym typeface="Open Sans"/>
              </a:rPr>
              <a:t>Digital Publishing and Repository Librarian</a:t>
            </a:r>
            <a:endParaRPr sz="1000">
              <a:solidFill>
                <a:schemeClr val="lt1"/>
              </a:solidFill>
              <a:latin typeface="Open Sans"/>
              <a:ea typeface="Open Sans"/>
              <a:cs typeface="Open Sans"/>
              <a:sym typeface="Open Sans"/>
            </a:endParaRPr>
          </a:p>
          <a:p>
            <a:pPr indent="0" lvl="0" marL="0" rtl="0" algn="l">
              <a:lnSpc>
                <a:spcPct val="115000"/>
              </a:lnSpc>
              <a:spcBef>
                <a:spcPts val="0"/>
              </a:spcBef>
              <a:spcAft>
                <a:spcPts val="0"/>
              </a:spcAft>
              <a:buNone/>
            </a:pPr>
            <a:r>
              <a:rPr lang="en" sz="1000">
                <a:solidFill>
                  <a:schemeClr val="lt1"/>
                </a:solidFill>
                <a:latin typeface="Open Sans"/>
                <a:ea typeface="Open Sans"/>
                <a:cs typeface="Open Sans"/>
                <a:sym typeface="Open Sans"/>
              </a:rPr>
              <a:t>ramolin@iu.edu</a:t>
            </a:r>
            <a:endParaRPr sz="1000">
              <a:solidFill>
                <a:schemeClr val="lt1"/>
              </a:solidFill>
              <a:latin typeface="Open Sans"/>
              <a:ea typeface="Open Sans"/>
              <a:cs typeface="Open Sans"/>
              <a:sym typeface="Open Sans"/>
            </a:endParaRPr>
          </a:p>
          <a:p>
            <a:pPr indent="0" lvl="0" marL="0" rtl="0" algn="l">
              <a:lnSpc>
                <a:spcPct val="115000"/>
              </a:lnSpc>
              <a:spcBef>
                <a:spcPts val="0"/>
              </a:spcBef>
              <a:spcAft>
                <a:spcPts val="0"/>
              </a:spcAft>
              <a:buNone/>
            </a:pPr>
            <a:r>
              <a:rPr lang="en" sz="1000">
                <a:solidFill>
                  <a:schemeClr val="lt1"/>
                </a:solidFill>
                <a:latin typeface="Open Sans"/>
                <a:ea typeface="Open Sans"/>
                <a:cs typeface="Open Sans"/>
                <a:sym typeface="Open Sans"/>
              </a:rPr>
              <a:t>  </a:t>
            </a:r>
            <a:r>
              <a:rPr lang="en" sz="1000">
                <a:solidFill>
                  <a:schemeClr val="lt1"/>
                </a:solidFill>
                <a:uFill>
                  <a:noFill/>
                </a:uFill>
                <a:latin typeface="Open Sans"/>
                <a:ea typeface="Open Sans"/>
                <a:cs typeface="Open Sans"/>
                <a:sym typeface="Open Sans"/>
                <a:hlinkClick r:id="rId8">
                  <a:extLst>
                    <a:ext uri="{A12FA001-AC4F-418D-AE19-62706E023703}">
                      <ahyp:hlinkClr val="tx"/>
                    </a:ext>
                  </a:extLst>
                </a:hlinkClick>
              </a:rPr>
              <a:t> </a:t>
            </a:r>
            <a:r>
              <a:rPr lang="en" sz="1000">
                <a:solidFill>
                  <a:schemeClr val="lt1"/>
                </a:solidFill>
                <a:latin typeface="Open Sans"/>
                <a:ea typeface="Open Sans"/>
                <a:cs typeface="Open Sans"/>
                <a:sym typeface="Open Sans"/>
              </a:rPr>
              <a:t>  </a:t>
            </a:r>
            <a:r>
              <a:rPr lang="en" sz="1000" u="sng">
                <a:solidFill>
                  <a:schemeClr val="lt1"/>
                </a:solidFill>
                <a:latin typeface="Open Sans"/>
                <a:ea typeface="Open Sans"/>
                <a:cs typeface="Open Sans"/>
                <a:sym typeface="Open Sans"/>
                <a:hlinkClick r:id="rId9">
                  <a:extLst>
                    <a:ext uri="{A12FA001-AC4F-418D-AE19-62706E023703}">
                      <ahyp:hlinkClr val="tx"/>
                    </a:ext>
                  </a:extLst>
                </a:hlinkClick>
              </a:rPr>
              <a:t>https://orcid.org/0009-0005-4918-1425</a:t>
            </a:r>
            <a:endParaRPr sz="1000">
              <a:solidFill>
                <a:schemeClr val="lt1"/>
              </a:solidFill>
              <a:latin typeface="Open Sans"/>
              <a:ea typeface="Open Sans"/>
              <a:cs typeface="Open Sans"/>
              <a:sym typeface="Open Sans"/>
            </a:endParaRPr>
          </a:p>
        </p:txBody>
      </p:sp>
      <p:sp>
        <p:nvSpPr>
          <p:cNvPr id="148" name="Google Shape;148;p15"/>
          <p:cNvSpPr txBox="1"/>
          <p:nvPr/>
        </p:nvSpPr>
        <p:spPr>
          <a:xfrm>
            <a:off x="6028550" y="3133775"/>
            <a:ext cx="3000000" cy="86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000">
                <a:solidFill>
                  <a:schemeClr val="lt1"/>
                </a:solidFill>
                <a:latin typeface="Open Sans"/>
                <a:ea typeface="Open Sans"/>
                <a:cs typeface="Open Sans"/>
                <a:sym typeface="Open Sans"/>
              </a:rPr>
              <a:t>Jere Odell</a:t>
            </a:r>
            <a:endParaRPr b="1" sz="1000">
              <a:solidFill>
                <a:schemeClr val="lt1"/>
              </a:solidFill>
              <a:latin typeface="Open Sans"/>
              <a:ea typeface="Open Sans"/>
              <a:cs typeface="Open Sans"/>
              <a:sym typeface="Open Sans"/>
            </a:endParaRPr>
          </a:p>
          <a:p>
            <a:pPr indent="0" lvl="0" marL="0" rtl="0" algn="l">
              <a:lnSpc>
                <a:spcPct val="115000"/>
              </a:lnSpc>
              <a:spcBef>
                <a:spcPts val="0"/>
              </a:spcBef>
              <a:spcAft>
                <a:spcPts val="0"/>
              </a:spcAft>
              <a:buNone/>
            </a:pPr>
            <a:r>
              <a:rPr lang="en" sz="1000">
                <a:solidFill>
                  <a:schemeClr val="lt1"/>
                </a:solidFill>
                <a:latin typeface="Open Sans"/>
                <a:ea typeface="Open Sans"/>
                <a:cs typeface="Open Sans"/>
                <a:sym typeface="Open Sans"/>
              </a:rPr>
              <a:t>Director, Center for Digital Scholarship</a:t>
            </a:r>
            <a:endParaRPr sz="1000">
              <a:solidFill>
                <a:schemeClr val="lt1"/>
              </a:solidFill>
              <a:latin typeface="Open Sans"/>
              <a:ea typeface="Open Sans"/>
              <a:cs typeface="Open Sans"/>
              <a:sym typeface="Open Sans"/>
            </a:endParaRPr>
          </a:p>
          <a:p>
            <a:pPr indent="0" lvl="0" marL="0" rtl="0" algn="l">
              <a:lnSpc>
                <a:spcPct val="115000"/>
              </a:lnSpc>
              <a:spcBef>
                <a:spcPts val="0"/>
              </a:spcBef>
              <a:spcAft>
                <a:spcPts val="0"/>
              </a:spcAft>
              <a:buNone/>
            </a:pPr>
            <a:r>
              <a:rPr lang="en" sz="1000">
                <a:solidFill>
                  <a:schemeClr val="lt1"/>
                </a:solidFill>
                <a:latin typeface="Open Sans"/>
                <a:ea typeface="Open Sans"/>
                <a:cs typeface="Open Sans"/>
                <a:sym typeface="Open Sans"/>
              </a:rPr>
              <a:t>jdodell@iu.edu</a:t>
            </a:r>
            <a:endParaRPr sz="1000">
              <a:solidFill>
                <a:schemeClr val="lt1"/>
              </a:solidFill>
              <a:latin typeface="Open Sans"/>
              <a:ea typeface="Open Sans"/>
              <a:cs typeface="Open Sans"/>
              <a:sym typeface="Open Sans"/>
            </a:endParaRPr>
          </a:p>
          <a:p>
            <a:pPr indent="0" lvl="0" marL="0" rtl="0" algn="l">
              <a:lnSpc>
                <a:spcPct val="115000"/>
              </a:lnSpc>
              <a:spcBef>
                <a:spcPts val="0"/>
              </a:spcBef>
              <a:spcAft>
                <a:spcPts val="0"/>
              </a:spcAft>
              <a:buNone/>
            </a:pPr>
            <a:r>
              <a:rPr lang="en" sz="1000">
                <a:solidFill>
                  <a:schemeClr val="lt1"/>
                </a:solidFill>
                <a:latin typeface="Open Sans"/>
                <a:ea typeface="Open Sans"/>
                <a:cs typeface="Open Sans"/>
                <a:sym typeface="Open Sans"/>
              </a:rPr>
              <a:t>  </a:t>
            </a:r>
            <a:r>
              <a:rPr lang="en" sz="1000">
                <a:solidFill>
                  <a:schemeClr val="lt1"/>
                </a:solidFill>
                <a:uFill>
                  <a:noFill/>
                </a:uFill>
                <a:latin typeface="Open Sans"/>
                <a:ea typeface="Open Sans"/>
                <a:cs typeface="Open Sans"/>
                <a:sym typeface="Open Sans"/>
                <a:hlinkClick r:id="rId10">
                  <a:extLst>
                    <a:ext uri="{A12FA001-AC4F-418D-AE19-62706E023703}">
                      <ahyp:hlinkClr val="tx"/>
                    </a:ext>
                  </a:extLst>
                </a:hlinkClick>
              </a:rPr>
              <a:t> </a:t>
            </a:r>
            <a:r>
              <a:rPr lang="en" sz="1000">
                <a:solidFill>
                  <a:schemeClr val="lt1"/>
                </a:solidFill>
                <a:latin typeface="Open Sans"/>
                <a:ea typeface="Open Sans"/>
                <a:cs typeface="Open Sans"/>
                <a:sym typeface="Open Sans"/>
              </a:rPr>
              <a:t>  </a:t>
            </a:r>
            <a:r>
              <a:rPr lang="en" sz="1000" u="sng">
                <a:solidFill>
                  <a:schemeClr val="lt1"/>
                </a:solidFill>
                <a:latin typeface="Open Sans"/>
                <a:ea typeface="Open Sans"/>
                <a:cs typeface="Open Sans"/>
                <a:sym typeface="Open Sans"/>
                <a:hlinkClick r:id="rId11">
                  <a:extLst>
                    <a:ext uri="{A12FA001-AC4F-418D-AE19-62706E023703}">
                      <ahyp:hlinkClr val="tx"/>
                    </a:ext>
                  </a:extLst>
                </a:hlinkClick>
              </a:rPr>
              <a:t>https://orcid.org/0000-0001-5455-1471</a:t>
            </a:r>
            <a:endParaRPr sz="1000" u="sng">
              <a:solidFill>
                <a:schemeClr val="lt1"/>
              </a:solidFill>
              <a:latin typeface="Open Sans"/>
              <a:ea typeface="Open Sans"/>
              <a:cs typeface="Open Sans"/>
              <a:sym typeface="Open Sans"/>
            </a:endParaRPr>
          </a:p>
        </p:txBody>
      </p:sp>
      <p:pic>
        <p:nvPicPr>
          <p:cNvPr id="149" name="Google Shape;149;p15"/>
          <p:cNvPicPr preferRelativeResize="0"/>
          <p:nvPr/>
        </p:nvPicPr>
        <p:blipFill>
          <a:blip r:embed="rId12">
            <a:alphaModFix/>
          </a:blip>
          <a:stretch>
            <a:fillRect/>
          </a:stretch>
        </p:blipFill>
        <p:spPr>
          <a:xfrm>
            <a:off x="435900" y="3737125"/>
            <a:ext cx="163525" cy="175650"/>
          </a:xfrm>
          <a:prstGeom prst="rect">
            <a:avLst/>
          </a:prstGeom>
          <a:noFill/>
          <a:ln>
            <a:noFill/>
          </a:ln>
        </p:spPr>
      </p:pic>
      <p:pic>
        <p:nvPicPr>
          <p:cNvPr id="150" name="Google Shape;150;p15"/>
          <p:cNvPicPr preferRelativeResize="0"/>
          <p:nvPr/>
        </p:nvPicPr>
        <p:blipFill>
          <a:blip r:embed="rId12">
            <a:alphaModFix/>
          </a:blip>
          <a:stretch>
            <a:fillRect/>
          </a:stretch>
        </p:blipFill>
        <p:spPr>
          <a:xfrm>
            <a:off x="3140775" y="3737125"/>
            <a:ext cx="163525" cy="175650"/>
          </a:xfrm>
          <a:prstGeom prst="rect">
            <a:avLst/>
          </a:prstGeom>
          <a:noFill/>
          <a:ln>
            <a:noFill/>
          </a:ln>
        </p:spPr>
      </p:pic>
      <p:pic>
        <p:nvPicPr>
          <p:cNvPr id="151" name="Google Shape;151;p15"/>
          <p:cNvPicPr preferRelativeResize="0"/>
          <p:nvPr/>
        </p:nvPicPr>
        <p:blipFill>
          <a:blip r:embed="rId12">
            <a:alphaModFix/>
          </a:blip>
          <a:stretch>
            <a:fillRect/>
          </a:stretch>
        </p:blipFill>
        <p:spPr>
          <a:xfrm>
            <a:off x="6091600" y="3737125"/>
            <a:ext cx="163525" cy="175650"/>
          </a:xfrm>
          <a:prstGeom prst="rect">
            <a:avLst/>
          </a:prstGeom>
          <a:noFill/>
          <a:ln>
            <a:noFill/>
          </a:ln>
        </p:spPr>
      </p:pic>
      <p:sp>
        <p:nvSpPr>
          <p:cNvPr id="152" name="Google Shape;152;p15"/>
          <p:cNvSpPr txBox="1"/>
          <p:nvPr>
            <p:ph type="title"/>
          </p:nvPr>
        </p:nvSpPr>
        <p:spPr>
          <a:xfrm>
            <a:off x="819150" y="59885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Meet the Team</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42"/>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Guidelines for taking on new journals</a:t>
            </a:r>
            <a:endParaRPr/>
          </a:p>
        </p:txBody>
      </p:sp>
      <p:sp>
        <p:nvSpPr>
          <p:cNvPr id="343" name="Google Shape;343;p42"/>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Decision tree to help guide process</a:t>
            </a:r>
            <a:endParaRPr sz="1400"/>
          </a:p>
          <a:p>
            <a:pPr indent="-317500" lvl="1" marL="914400" rtl="0" algn="l">
              <a:spcBef>
                <a:spcPts val="0"/>
              </a:spcBef>
              <a:spcAft>
                <a:spcPts val="0"/>
              </a:spcAft>
              <a:buSzPts val="1400"/>
              <a:buChar char="○"/>
            </a:pPr>
            <a:r>
              <a:rPr lang="en" sz="1400"/>
              <a:t>Will they be uploading and publishing on their own? </a:t>
            </a:r>
            <a:endParaRPr sz="1400"/>
          </a:p>
          <a:p>
            <a:pPr indent="-317500" lvl="1" marL="914400" rtl="0" algn="l">
              <a:spcBef>
                <a:spcPts val="0"/>
              </a:spcBef>
              <a:spcAft>
                <a:spcPts val="0"/>
              </a:spcAft>
              <a:buSzPts val="1400"/>
              <a:buChar char="○"/>
            </a:pPr>
            <a:r>
              <a:rPr lang="en" sz="1400"/>
              <a:t>Will they use the OJS workflow or something else? </a:t>
            </a:r>
            <a:endParaRPr sz="1400"/>
          </a:p>
          <a:p>
            <a:pPr indent="-317500" lvl="1" marL="914400" rtl="0" algn="l">
              <a:spcBef>
                <a:spcPts val="0"/>
              </a:spcBef>
              <a:spcAft>
                <a:spcPts val="0"/>
              </a:spcAft>
              <a:buSzPts val="1400"/>
              <a:buChar char="○"/>
            </a:pPr>
            <a:r>
              <a:rPr lang="en" sz="1400"/>
              <a:t>How much support from the library will they need (i.e. time spent by faculty/staff)</a:t>
            </a:r>
            <a:endParaRPr sz="1400"/>
          </a:p>
          <a:p>
            <a:pPr indent="-317500" lvl="1" marL="914400" rtl="0" algn="l">
              <a:spcBef>
                <a:spcPts val="0"/>
              </a:spcBef>
              <a:spcAft>
                <a:spcPts val="0"/>
              </a:spcAft>
              <a:buSzPts val="1400"/>
              <a:buChar char="○"/>
            </a:pPr>
            <a:r>
              <a:rPr lang="en" sz="1400"/>
              <a:t>Are they connected to the university at all? If not, are they connected to a scholarly society?</a:t>
            </a:r>
            <a:endParaRPr sz="1400"/>
          </a:p>
          <a:p>
            <a:pPr indent="-317500" lvl="1" marL="914400" rtl="0" algn="l">
              <a:spcBef>
                <a:spcPts val="0"/>
              </a:spcBef>
              <a:spcAft>
                <a:spcPts val="0"/>
              </a:spcAft>
              <a:buSzPts val="1400"/>
              <a:buChar char="○"/>
            </a:pPr>
            <a:r>
              <a:rPr lang="en" sz="1400"/>
              <a:t>Are they financially transparent? </a:t>
            </a:r>
            <a:endParaRPr sz="1400"/>
          </a:p>
          <a:p>
            <a:pPr indent="-317500" lvl="1" marL="914400" rtl="0" algn="l">
              <a:lnSpc>
                <a:spcPct val="115000"/>
              </a:lnSpc>
              <a:spcBef>
                <a:spcPts val="0"/>
              </a:spcBef>
              <a:spcAft>
                <a:spcPts val="0"/>
              </a:spcAft>
              <a:buSzPts val="1400"/>
              <a:buChar char="○"/>
            </a:pPr>
            <a:r>
              <a:rPr lang="en" sz="1400"/>
              <a:t>Do their values/policies align with the library’s?</a:t>
            </a:r>
            <a:endParaRPr sz="1400"/>
          </a:p>
          <a:p>
            <a:pPr indent="-317500" lvl="0" marL="457200" rtl="0" algn="l">
              <a:spcBef>
                <a:spcPts val="1000"/>
              </a:spcBef>
              <a:spcAft>
                <a:spcPts val="0"/>
              </a:spcAft>
              <a:buSzPts val="1400"/>
              <a:buChar char="●"/>
            </a:pPr>
            <a:r>
              <a:rPr lang="en" sz="1400"/>
              <a:t>Allow room for subjective opinion</a:t>
            </a:r>
            <a:endParaRPr sz="1400"/>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pic>
        <p:nvPicPr>
          <p:cNvPr id="348" name="Google Shape;348;p43" title="New Journals Decision Tree(1).png"/>
          <p:cNvPicPr preferRelativeResize="0"/>
          <p:nvPr/>
        </p:nvPicPr>
        <p:blipFill rotWithShape="1">
          <a:blip r:embed="rId3">
            <a:alphaModFix/>
          </a:blip>
          <a:srcRect b="5085" l="14200" r="14222" t="4905"/>
          <a:stretch/>
        </p:blipFill>
        <p:spPr>
          <a:xfrm>
            <a:off x="1350175" y="113764"/>
            <a:ext cx="6949824" cy="4915974"/>
          </a:xfrm>
          <a:prstGeom prst="rect">
            <a:avLst/>
          </a:prstGeom>
          <a:noFill/>
          <a:ln>
            <a:noFill/>
          </a:ln>
        </p:spPr>
      </p:pic>
      <p:sp>
        <p:nvSpPr>
          <p:cNvPr id="349" name="Google Shape;349;p43"/>
          <p:cNvSpPr txBox="1"/>
          <p:nvPr/>
        </p:nvSpPr>
        <p:spPr>
          <a:xfrm>
            <a:off x="385775" y="249150"/>
            <a:ext cx="2190000" cy="34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New Journal Decision Tree</a:t>
            </a:r>
            <a:endParaRPr sz="1300">
              <a:solidFill>
                <a:schemeClr val="accent1"/>
              </a:solidFill>
              <a:latin typeface="Lato"/>
              <a:ea typeface="Lato"/>
              <a:cs typeface="Lato"/>
              <a:sym typeface="Lato"/>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p44"/>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SzPts val="1400"/>
              <a:buChar char="●"/>
            </a:pPr>
            <a:r>
              <a:rPr lang="en" sz="1400"/>
              <a:t>Prior to taking this position, previous librarian took on two new journals (pending)</a:t>
            </a:r>
            <a:endParaRPr sz="1400"/>
          </a:p>
          <a:p>
            <a:pPr indent="-317500" lvl="0" marL="457200" rtl="0" algn="l">
              <a:spcBef>
                <a:spcPts val="1000"/>
              </a:spcBef>
              <a:spcAft>
                <a:spcPts val="0"/>
              </a:spcAft>
              <a:buSzPts val="1400"/>
              <a:buChar char="●"/>
            </a:pPr>
            <a:r>
              <a:rPr lang="en" sz="1400"/>
              <a:t>Using decision tree, we’ve taken on one new journal since this project*</a:t>
            </a:r>
            <a:endParaRPr sz="1400"/>
          </a:p>
          <a:p>
            <a:pPr indent="-317500" lvl="0" marL="457200" rtl="0" algn="l">
              <a:spcBef>
                <a:spcPts val="1000"/>
              </a:spcBef>
              <a:spcAft>
                <a:spcPts val="0"/>
              </a:spcAft>
              <a:buSzPts val="1400"/>
              <a:buChar char="●"/>
            </a:pPr>
            <a:r>
              <a:rPr lang="en" sz="1400"/>
              <a:t>Prioritizing institution connections</a:t>
            </a:r>
            <a:endParaRPr sz="1400"/>
          </a:p>
          <a:p>
            <a:pPr indent="-317500" lvl="0" marL="457200" rtl="0" algn="l">
              <a:spcBef>
                <a:spcPts val="1000"/>
              </a:spcBef>
              <a:spcAft>
                <a:spcPts val="1000"/>
              </a:spcAft>
              <a:buSzPts val="1400"/>
              <a:buChar char="●"/>
            </a:pPr>
            <a:r>
              <a:rPr lang="en" sz="1400"/>
              <a:t>Updated terms of agreement mean no more accepting of embargoes or APCs</a:t>
            </a:r>
            <a:endParaRPr sz="1400"/>
          </a:p>
        </p:txBody>
      </p:sp>
      <p:sp>
        <p:nvSpPr>
          <p:cNvPr id="355" name="Google Shape;355;p44"/>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Testing the decision tree with new journals</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pic>
        <p:nvPicPr>
          <p:cNvPr id="360" name="Google Shape;360;p45" title="New Journals Decision Tree(1).png"/>
          <p:cNvPicPr preferRelativeResize="0"/>
          <p:nvPr/>
        </p:nvPicPr>
        <p:blipFill rotWithShape="1">
          <a:blip r:embed="rId3">
            <a:alphaModFix/>
          </a:blip>
          <a:srcRect b="5085" l="14200" r="14222" t="4905"/>
          <a:stretch/>
        </p:blipFill>
        <p:spPr>
          <a:xfrm>
            <a:off x="2931275" y="459788"/>
            <a:ext cx="5971474" cy="4223926"/>
          </a:xfrm>
          <a:prstGeom prst="rect">
            <a:avLst/>
          </a:prstGeom>
          <a:noFill/>
          <a:ln>
            <a:noFill/>
          </a:ln>
        </p:spPr>
      </p:pic>
      <p:sp>
        <p:nvSpPr>
          <p:cNvPr id="361" name="Google Shape;361;p45"/>
          <p:cNvSpPr txBox="1"/>
          <p:nvPr>
            <p:ph idx="4294967295" type="body"/>
          </p:nvPr>
        </p:nvSpPr>
        <p:spPr>
          <a:xfrm>
            <a:off x="769075" y="188175"/>
            <a:ext cx="2024100" cy="407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Example journal evaluation</a:t>
            </a:r>
            <a:endParaRPr/>
          </a:p>
        </p:txBody>
      </p:sp>
      <p:sp>
        <p:nvSpPr>
          <p:cNvPr id="362" name="Google Shape;362;p45"/>
          <p:cNvSpPr txBox="1"/>
          <p:nvPr/>
        </p:nvSpPr>
        <p:spPr>
          <a:xfrm>
            <a:off x="449725" y="1055525"/>
            <a:ext cx="2662800" cy="362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dk2"/>
                </a:solidFill>
                <a:latin typeface="Lato"/>
                <a:ea typeface="Lato"/>
                <a:cs typeface="Lato"/>
                <a:sym typeface="Lato"/>
              </a:rPr>
              <a:t>Journal 1:</a:t>
            </a:r>
            <a:endParaRPr sz="1300">
              <a:solidFill>
                <a:schemeClr val="dk2"/>
              </a:solidFill>
              <a:latin typeface="Lato"/>
              <a:ea typeface="Lato"/>
              <a:cs typeface="Lato"/>
              <a:sym typeface="Lato"/>
            </a:endParaRPr>
          </a:p>
          <a:p>
            <a:pPr indent="-311150" lvl="0" marL="457200" rtl="0" algn="l">
              <a:lnSpc>
                <a:spcPct val="115000"/>
              </a:lnSpc>
              <a:spcBef>
                <a:spcPts val="0"/>
              </a:spcBef>
              <a:spcAft>
                <a:spcPts val="0"/>
              </a:spcAft>
              <a:buClr>
                <a:schemeClr val="dk2"/>
              </a:buClr>
              <a:buSzPts val="1300"/>
              <a:buFont typeface="Lato"/>
              <a:buChar char="●"/>
            </a:pPr>
            <a:r>
              <a:rPr lang="en" sz="1300">
                <a:solidFill>
                  <a:schemeClr val="dk2"/>
                </a:solidFill>
                <a:latin typeface="Lato"/>
                <a:ea typeface="Lato"/>
                <a:cs typeface="Lato"/>
                <a:sym typeface="Lato"/>
              </a:rPr>
              <a:t>Affiliated with IU: yes</a:t>
            </a:r>
            <a:endParaRPr sz="1300">
              <a:solidFill>
                <a:schemeClr val="dk2"/>
              </a:solidFill>
              <a:latin typeface="Lato"/>
              <a:ea typeface="Lato"/>
              <a:cs typeface="Lato"/>
              <a:sym typeface="Lato"/>
            </a:endParaRPr>
          </a:p>
          <a:p>
            <a:pPr indent="-311150" lvl="0" marL="457200" rtl="0" algn="l">
              <a:lnSpc>
                <a:spcPct val="115000"/>
              </a:lnSpc>
              <a:spcBef>
                <a:spcPts val="0"/>
              </a:spcBef>
              <a:spcAft>
                <a:spcPts val="0"/>
              </a:spcAft>
              <a:buClr>
                <a:schemeClr val="dk2"/>
              </a:buClr>
              <a:buSzPts val="1300"/>
              <a:buFont typeface="Lato"/>
              <a:buChar char="●"/>
            </a:pPr>
            <a:r>
              <a:rPr lang="en" sz="1300">
                <a:solidFill>
                  <a:schemeClr val="dk2"/>
                </a:solidFill>
                <a:latin typeface="Lato"/>
                <a:ea typeface="Lato"/>
                <a:cs typeface="Lato"/>
                <a:sym typeface="Lato"/>
              </a:rPr>
              <a:t>Charges APCs: no</a:t>
            </a:r>
            <a:endParaRPr sz="1300">
              <a:solidFill>
                <a:schemeClr val="dk2"/>
              </a:solidFill>
              <a:latin typeface="Lato"/>
              <a:ea typeface="Lato"/>
              <a:cs typeface="Lato"/>
              <a:sym typeface="Lato"/>
            </a:endParaRPr>
          </a:p>
          <a:p>
            <a:pPr indent="-311150" lvl="0" marL="457200" rtl="0" algn="l">
              <a:lnSpc>
                <a:spcPct val="115000"/>
              </a:lnSpc>
              <a:spcBef>
                <a:spcPts val="0"/>
              </a:spcBef>
              <a:spcAft>
                <a:spcPts val="0"/>
              </a:spcAft>
              <a:buClr>
                <a:schemeClr val="dk2"/>
              </a:buClr>
              <a:buSzPts val="1300"/>
              <a:buFont typeface="Lato"/>
              <a:buChar char="●"/>
            </a:pPr>
            <a:r>
              <a:rPr lang="en" sz="1300">
                <a:solidFill>
                  <a:schemeClr val="dk2"/>
                </a:solidFill>
                <a:latin typeface="Lato"/>
                <a:ea typeface="Lato"/>
                <a:cs typeface="Lato"/>
                <a:sym typeface="Lato"/>
              </a:rPr>
              <a:t>Uploading / publishing on their own: no</a:t>
            </a:r>
            <a:endParaRPr sz="1300">
              <a:solidFill>
                <a:schemeClr val="dk2"/>
              </a:solidFill>
              <a:latin typeface="Lato"/>
              <a:ea typeface="Lato"/>
              <a:cs typeface="Lato"/>
              <a:sym typeface="Lato"/>
            </a:endParaRPr>
          </a:p>
          <a:p>
            <a:pPr indent="-311150" lvl="0" marL="457200" rtl="0" algn="l">
              <a:lnSpc>
                <a:spcPct val="115000"/>
              </a:lnSpc>
              <a:spcBef>
                <a:spcPts val="0"/>
              </a:spcBef>
              <a:spcAft>
                <a:spcPts val="0"/>
              </a:spcAft>
              <a:buClr>
                <a:schemeClr val="dk2"/>
              </a:buClr>
              <a:buSzPts val="1300"/>
              <a:buFont typeface="Lato"/>
              <a:buChar char="●"/>
            </a:pPr>
            <a:r>
              <a:rPr lang="en" sz="1300">
                <a:solidFill>
                  <a:schemeClr val="dk2"/>
                </a:solidFill>
                <a:latin typeface="Lato"/>
                <a:ea typeface="Lato"/>
                <a:cs typeface="Lato"/>
                <a:sym typeface="Lato"/>
              </a:rPr>
              <a:t>More than 40 hours FTE*</a:t>
            </a:r>
            <a:endParaRPr sz="1300">
              <a:solidFill>
                <a:schemeClr val="dk2"/>
              </a:solidFill>
              <a:latin typeface="Lato"/>
              <a:ea typeface="Lato"/>
              <a:cs typeface="Lato"/>
              <a:sym typeface="Lato"/>
            </a:endParaRPr>
          </a:p>
          <a:p>
            <a:pPr indent="-311150" lvl="0" marL="457200" rtl="0" algn="l">
              <a:lnSpc>
                <a:spcPct val="115000"/>
              </a:lnSpc>
              <a:spcBef>
                <a:spcPts val="0"/>
              </a:spcBef>
              <a:spcAft>
                <a:spcPts val="0"/>
              </a:spcAft>
              <a:buClr>
                <a:schemeClr val="dk2"/>
              </a:buClr>
              <a:buSzPts val="1300"/>
              <a:buFont typeface="Lato"/>
              <a:buChar char="●"/>
            </a:pPr>
            <a:r>
              <a:rPr lang="en" sz="1300">
                <a:solidFill>
                  <a:schemeClr val="dk2"/>
                </a:solidFill>
                <a:latin typeface="Lato"/>
                <a:ea typeface="Lato"/>
                <a:cs typeface="Lato"/>
                <a:sym typeface="Lato"/>
              </a:rPr>
              <a:t>Do not accept</a:t>
            </a:r>
            <a:endParaRPr sz="1300">
              <a:solidFill>
                <a:schemeClr val="dk2"/>
              </a:solidFill>
              <a:latin typeface="Lato"/>
              <a:ea typeface="Lato"/>
              <a:cs typeface="Lato"/>
              <a:sym typeface="Lato"/>
            </a:endParaRPr>
          </a:p>
          <a:p>
            <a:pPr indent="0" lvl="0" marL="0" rtl="0" algn="l">
              <a:spcBef>
                <a:spcPts val="1000"/>
              </a:spcBef>
              <a:spcAft>
                <a:spcPts val="0"/>
              </a:spcAft>
              <a:buNone/>
            </a:pPr>
            <a:r>
              <a:rPr lang="en" sz="1300">
                <a:solidFill>
                  <a:schemeClr val="dk2"/>
                </a:solidFill>
                <a:latin typeface="Lato"/>
                <a:ea typeface="Lato"/>
                <a:cs typeface="Lato"/>
                <a:sym typeface="Lato"/>
              </a:rPr>
              <a:t>Journal 2:</a:t>
            </a:r>
            <a:endParaRPr sz="1300">
              <a:solidFill>
                <a:schemeClr val="dk2"/>
              </a:solidFill>
              <a:latin typeface="Lato"/>
              <a:ea typeface="Lato"/>
              <a:cs typeface="Lato"/>
              <a:sym typeface="Lato"/>
            </a:endParaRPr>
          </a:p>
          <a:p>
            <a:pPr indent="-311150" lvl="0" marL="457200" rtl="0" algn="l">
              <a:lnSpc>
                <a:spcPct val="115000"/>
              </a:lnSpc>
              <a:spcBef>
                <a:spcPts val="0"/>
              </a:spcBef>
              <a:spcAft>
                <a:spcPts val="0"/>
              </a:spcAft>
              <a:buClr>
                <a:schemeClr val="dk2"/>
              </a:buClr>
              <a:buSzPts val="1300"/>
              <a:buFont typeface="Lato"/>
              <a:buChar char="●"/>
            </a:pPr>
            <a:r>
              <a:rPr lang="en" sz="1300">
                <a:solidFill>
                  <a:schemeClr val="dk2"/>
                </a:solidFill>
                <a:latin typeface="Lato"/>
                <a:ea typeface="Lato"/>
                <a:cs typeface="Lato"/>
                <a:sym typeface="Lato"/>
              </a:rPr>
              <a:t>Affiliated with IU: yes</a:t>
            </a:r>
            <a:endParaRPr sz="1300">
              <a:solidFill>
                <a:schemeClr val="dk2"/>
              </a:solidFill>
              <a:latin typeface="Lato"/>
              <a:ea typeface="Lato"/>
              <a:cs typeface="Lato"/>
              <a:sym typeface="Lato"/>
            </a:endParaRPr>
          </a:p>
          <a:p>
            <a:pPr indent="-311150" lvl="0" marL="457200" rtl="0" algn="l">
              <a:lnSpc>
                <a:spcPct val="115000"/>
              </a:lnSpc>
              <a:spcBef>
                <a:spcPts val="0"/>
              </a:spcBef>
              <a:spcAft>
                <a:spcPts val="0"/>
              </a:spcAft>
              <a:buClr>
                <a:schemeClr val="dk2"/>
              </a:buClr>
              <a:buSzPts val="1300"/>
              <a:buFont typeface="Lato"/>
              <a:buChar char="●"/>
            </a:pPr>
            <a:r>
              <a:rPr lang="en" sz="1300">
                <a:solidFill>
                  <a:schemeClr val="dk2"/>
                </a:solidFill>
                <a:latin typeface="Lato"/>
                <a:ea typeface="Lato"/>
                <a:cs typeface="Lato"/>
                <a:sym typeface="Lato"/>
              </a:rPr>
              <a:t>Charges APCs: no</a:t>
            </a:r>
            <a:endParaRPr sz="1300">
              <a:solidFill>
                <a:schemeClr val="dk2"/>
              </a:solidFill>
              <a:latin typeface="Lato"/>
              <a:ea typeface="Lato"/>
              <a:cs typeface="Lato"/>
              <a:sym typeface="Lato"/>
            </a:endParaRPr>
          </a:p>
          <a:p>
            <a:pPr indent="-311150" lvl="0" marL="457200" rtl="0" algn="l">
              <a:lnSpc>
                <a:spcPct val="115000"/>
              </a:lnSpc>
              <a:spcBef>
                <a:spcPts val="0"/>
              </a:spcBef>
              <a:spcAft>
                <a:spcPts val="0"/>
              </a:spcAft>
              <a:buClr>
                <a:schemeClr val="dk2"/>
              </a:buClr>
              <a:buSzPts val="1300"/>
              <a:buFont typeface="Lato"/>
              <a:buChar char="●"/>
            </a:pPr>
            <a:r>
              <a:rPr lang="en" sz="1300">
                <a:solidFill>
                  <a:schemeClr val="dk2"/>
                </a:solidFill>
                <a:latin typeface="Lato"/>
                <a:ea typeface="Lato"/>
                <a:cs typeface="Lato"/>
                <a:sym typeface="Lato"/>
              </a:rPr>
              <a:t>Uploading / publishing on their own: yes</a:t>
            </a:r>
            <a:endParaRPr sz="1300">
              <a:solidFill>
                <a:schemeClr val="dk2"/>
              </a:solidFill>
              <a:latin typeface="Lato"/>
              <a:ea typeface="Lato"/>
              <a:cs typeface="Lato"/>
              <a:sym typeface="Lato"/>
            </a:endParaRPr>
          </a:p>
          <a:p>
            <a:pPr indent="-311150" lvl="0" marL="457200" rtl="0" algn="l">
              <a:lnSpc>
                <a:spcPct val="115000"/>
              </a:lnSpc>
              <a:spcBef>
                <a:spcPts val="0"/>
              </a:spcBef>
              <a:spcAft>
                <a:spcPts val="0"/>
              </a:spcAft>
              <a:buClr>
                <a:schemeClr val="dk2"/>
              </a:buClr>
              <a:buSzPts val="1300"/>
              <a:buFont typeface="Lato"/>
              <a:buChar char="●"/>
            </a:pPr>
            <a:r>
              <a:rPr lang="en" sz="1300">
                <a:solidFill>
                  <a:schemeClr val="dk2"/>
                </a:solidFill>
                <a:latin typeface="Lato"/>
                <a:ea typeface="Lato"/>
                <a:cs typeface="Lato"/>
                <a:sym typeface="Lato"/>
              </a:rPr>
              <a:t>Accept</a:t>
            </a:r>
            <a:endParaRPr sz="1300">
              <a:solidFill>
                <a:schemeClr val="dk2"/>
              </a:solidFill>
              <a:latin typeface="Lato"/>
              <a:ea typeface="Lato"/>
              <a:cs typeface="Lato"/>
              <a:sym typeface="Lato"/>
            </a:endParaRPr>
          </a:p>
          <a:p>
            <a:pPr indent="0" lvl="0" marL="0" rtl="0" algn="l">
              <a:spcBef>
                <a:spcPts val="0"/>
              </a:spcBef>
              <a:spcAft>
                <a:spcPts val="1000"/>
              </a:spcAft>
              <a:buNone/>
            </a:pPr>
            <a:r>
              <a:t/>
            </a:r>
            <a:endParaRPr sz="1300">
              <a:solidFill>
                <a:schemeClr val="accent1"/>
              </a:solidFill>
              <a:latin typeface="Lato"/>
              <a:ea typeface="Lato"/>
              <a:cs typeface="Lato"/>
              <a:sym typeface="Lato"/>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p46"/>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Connection to University Presses</a:t>
            </a:r>
            <a:endParaRPr/>
          </a:p>
        </p:txBody>
      </p:sp>
      <p:sp>
        <p:nvSpPr>
          <p:cNvPr id="368" name="Google Shape;368;p46"/>
          <p:cNvSpPr txBox="1"/>
          <p:nvPr>
            <p:ph idx="1" type="body"/>
          </p:nvPr>
        </p:nvSpPr>
        <p:spPr>
          <a:xfrm>
            <a:off x="819150" y="1990725"/>
            <a:ext cx="5211600" cy="24480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Is it time to join forces?</a:t>
            </a:r>
            <a:endParaRPr/>
          </a:p>
          <a:p>
            <a:pPr indent="-298450" lvl="1" marL="914400" rtl="0" algn="l">
              <a:spcBef>
                <a:spcPts val="0"/>
              </a:spcBef>
              <a:spcAft>
                <a:spcPts val="0"/>
              </a:spcAft>
              <a:buSzPts val="1100"/>
              <a:buChar char="○"/>
            </a:pPr>
            <a:r>
              <a:rPr lang="en"/>
              <a:t>How?</a:t>
            </a:r>
            <a:endParaRPr/>
          </a:p>
          <a:p>
            <a:pPr indent="-298450" lvl="1" marL="914400" rtl="0" algn="l">
              <a:spcBef>
                <a:spcPts val="0"/>
              </a:spcBef>
              <a:spcAft>
                <a:spcPts val="0"/>
              </a:spcAft>
              <a:buSzPts val="1100"/>
              <a:buChar char="○"/>
            </a:pPr>
            <a:r>
              <a:rPr lang="en"/>
              <a:t>For IU Indianapolis - it’s hard to figure out how to join forces when you’re a third wheel</a:t>
            </a:r>
            <a:endParaRPr/>
          </a:p>
          <a:p>
            <a:pPr indent="-311150" lvl="0" marL="457200" rtl="0" algn="l">
              <a:spcBef>
                <a:spcPts val="0"/>
              </a:spcBef>
              <a:spcAft>
                <a:spcPts val="0"/>
              </a:spcAft>
              <a:buSzPts val="1300"/>
              <a:buChar char="●"/>
            </a:pPr>
            <a:r>
              <a:rPr lang="en"/>
              <a:t>Merging services would mean lots of behind the scenes work - is it worth it?</a:t>
            </a:r>
            <a:endParaRPr/>
          </a:p>
          <a:p>
            <a:pPr indent="-298450" lvl="1" marL="914400" rtl="0" algn="l">
              <a:spcBef>
                <a:spcPts val="0"/>
              </a:spcBef>
              <a:spcAft>
                <a:spcPts val="0"/>
              </a:spcAft>
              <a:buSzPts val="1100"/>
              <a:buChar char="○"/>
            </a:pPr>
            <a:r>
              <a:rPr lang="en"/>
              <a:t>Example: consolidating the many different website homes for journals</a:t>
            </a:r>
            <a:endParaRPr/>
          </a:p>
          <a:p>
            <a:pPr indent="-311150" lvl="0" marL="457200" rtl="0" algn="l">
              <a:spcBef>
                <a:spcPts val="0"/>
              </a:spcBef>
              <a:spcAft>
                <a:spcPts val="0"/>
              </a:spcAft>
              <a:buSzPts val="1300"/>
              <a:buChar char="●"/>
            </a:pPr>
            <a:r>
              <a:rPr lang="en"/>
              <a:t>Whether the services are merged or not, university presses can still use this model to make decisions on taking on new or archiving old work</a:t>
            </a:r>
            <a:endParaRPr/>
          </a:p>
        </p:txBody>
      </p:sp>
      <p:pic>
        <p:nvPicPr>
          <p:cNvPr id="369" name="Google Shape;369;p46"/>
          <p:cNvPicPr preferRelativeResize="0"/>
          <p:nvPr/>
        </p:nvPicPr>
        <p:blipFill>
          <a:blip r:embed="rId3">
            <a:alphaModFix/>
          </a:blip>
          <a:stretch>
            <a:fillRect/>
          </a:stretch>
        </p:blipFill>
        <p:spPr>
          <a:xfrm>
            <a:off x="6112675" y="1800200"/>
            <a:ext cx="2533650" cy="222885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47"/>
          <p:cNvSpPr txBox="1"/>
          <p:nvPr>
            <p:ph type="ctrTitle"/>
          </p:nvPr>
        </p:nvSpPr>
        <p:spPr>
          <a:xfrm>
            <a:off x="1891353" y="1031508"/>
            <a:ext cx="5361300" cy="14481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sz="3600"/>
              <a:t>Wrap up &amp; c</a:t>
            </a:r>
            <a:r>
              <a:rPr lang="en" sz="3600"/>
              <a:t>onclusions</a:t>
            </a:r>
            <a:endParaRPr sz="3600"/>
          </a:p>
        </p:txBody>
      </p:sp>
      <p:sp>
        <p:nvSpPr>
          <p:cNvPr id="375" name="Google Shape;375;p47"/>
          <p:cNvSpPr txBox="1"/>
          <p:nvPr>
            <p:ph idx="1" type="subTitle"/>
          </p:nvPr>
        </p:nvSpPr>
        <p:spPr>
          <a:xfrm>
            <a:off x="1891350" y="2155250"/>
            <a:ext cx="5361300" cy="1824600"/>
          </a:xfrm>
          <a:prstGeom prst="rect">
            <a:avLst/>
          </a:prstGeom>
        </p:spPr>
        <p:txBody>
          <a:bodyPr anchorCtr="0" anchor="t" bIns="91425" lIns="91425" spcFirstLastPara="1" rIns="91425" wrap="square" tIns="91425">
            <a:normAutofit/>
          </a:bodyPr>
          <a:lstStyle/>
          <a:p>
            <a:pPr indent="-336550" lvl="0" marL="457200" rtl="0" algn="l">
              <a:lnSpc>
                <a:spcPct val="50000"/>
              </a:lnSpc>
              <a:spcBef>
                <a:spcPts val="0"/>
              </a:spcBef>
              <a:spcAft>
                <a:spcPts val="0"/>
              </a:spcAft>
              <a:buClr>
                <a:schemeClr val="dk2"/>
              </a:buClr>
              <a:buSzPts val="1700"/>
              <a:buChar char="●"/>
            </a:pPr>
            <a:r>
              <a:rPr lang="en" sz="1700">
                <a:solidFill>
                  <a:schemeClr val="dk2"/>
                </a:solidFill>
              </a:rPr>
              <a:t>If you’re doing too much, it’s time to prioritize </a:t>
            </a:r>
            <a:endParaRPr sz="1700">
              <a:solidFill>
                <a:schemeClr val="dk2"/>
              </a:solidFill>
            </a:endParaRPr>
          </a:p>
          <a:p>
            <a:pPr indent="-336550" lvl="0" marL="457200" rtl="0" algn="l">
              <a:lnSpc>
                <a:spcPct val="50000"/>
              </a:lnSpc>
              <a:spcBef>
                <a:spcPts val="1000"/>
              </a:spcBef>
              <a:spcAft>
                <a:spcPts val="0"/>
              </a:spcAft>
              <a:buClr>
                <a:schemeClr val="dk2"/>
              </a:buClr>
              <a:buSzPts val="1700"/>
              <a:buChar char="●"/>
            </a:pPr>
            <a:r>
              <a:rPr lang="en" sz="1700">
                <a:solidFill>
                  <a:schemeClr val="dk2"/>
                </a:solidFill>
              </a:rPr>
              <a:t>Don’t be afraid of saying no</a:t>
            </a:r>
            <a:endParaRPr sz="1700">
              <a:solidFill>
                <a:schemeClr val="dk2"/>
              </a:solidFill>
            </a:endParaRPr>
          </a:p>
          <a:p>
            <a:pPr indent="-336550" lvl="0" marL="457200" rtl="0" algn="l">
              <a:lnSpc>
                <a:spcPct val="50000"/>
              </a:lnSpc>
              <a:spcBef>
                <a:spcPts val="1000"/>
              </a:spcBef>
              <a:spcAft>
                <a:spcPts val="0"/>
              </a:spcAft>
              <a:buClr>
                <a:schemeClr val="dk2"/>
              </a:buClr>
              <a:buSzPts val="1700"/>
              <a:buChar char="●"/>
            </a:pPr>
            <a:r>
              <a:rPr lang="en" sz="1700">
                <a:solidFill>
                  <a:schemeClr val="dk2"/>
                </a:solidFill>
              </a:rPr>
              <a:t>“Austerity” makes these decisions harder</a:t>
            </a:r>
            <a:endParaRPr sz="1700">
              <a:solidFill>
                <a:schemeClr val="dk2"/>
              </a:solidFill>
            </a:endParaRPr>
          </a:p>
          <a:p>
            <a:pPr indent="-336550" lvl="0" marL="457200" rtl="0" algn="l">
              <a:lnSpc>
                <a:spcPct val="50000"/>
              </a:lnSpc>
              <a:spcBef>
                <a:spcPts val="1000"/>
              </a:spcBef>
              <a:spcAft>
                <a:spcPts val="1000"/>
              </a:spcAft>
              <a:buClr>
                <a:schemeClr val="dk2"/>
              </a:buClr>
              <a:buSzPts val="1700"/>
              <a:buChar char="●"/>
            </a:pPr>
            <a:r>
              <a:rPr lang="en" sz="1700">
                <a:solidFill>
                  <a:schemeClr val="dk2"/>
                </a:solidFill>
              </a:rPr>
              <a:t>Remember to make sure you leave room for joy</a:t>
            </a:r>
            <a:endParaRPr sz="1700">
              <a:solidFill>
                <a:schemeClr val="dk2"/>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sp>
        <p:nvSpPr>
          <p:cNvPr id="380" name="Google Shape;380;p48"/>
          <p:cNvSpPr txBox="1"/>
          <p:nvPr>
            <p:ph type="title"/>
          </p:nvPr>
        </p:nvSpPr>
        <p:spPr>
          <a:xfrm>
            <a:off x="1888684" y="1746100"/>
            <a:ext cx="5377500" cy="16461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Questions?</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49"/>
          <p:cNvSpPr txBox="1"/>
          <p:nvPr>
            <p:ph type="title"/>
          </p:nvPr>
        </p:nvSpPr>
        <p:spPr>
          <a:xfrm>
            <a:off x="819150" y="423625"/>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References </a:t>
            </a:r>
            <a:endParaRPr/>
          </a:p>
        </p:txBody>
      </p:sp>
      <p:sp>
        <p:nvSpPr>
          <p:cNvPr id="386" name="Google Shape;386;p49"/>
          <p:cNvSpPr txBox="1"/>
          <p:nvPr/>
        </p:nvSpPr>
        <p:spPr>
          <a:xfrm>
            <a:off x="819150" y="1022150"/>
            <a:ext cx="7810200" cy="3783900"/>
          </a:xfrm>
          <a:prstGeom prst="rect">
            <a:avLst/>
          </a:prstGeom>
          <a:noFill/>
          <a:ln>
            <a:noFill/>
          </a:ln>
        </p:spPr>
        <p:txBody>
          <a:bodyPr anchorCtr="0" anchor="t" bIns="91425" lIns="91425" spcFirstLastPara="1" rIns="91425" wrap="square" tIns="91425">
            <a:noAutofit/>
          </a:bodyPr>
          <a:lstStyle/>
          <a:p>
            <a:pPr indent="-292100" lvl="0" marL="457200" rtl="0" algn="l">
              <a:lnSpc>
                <a:spcPct val="100000"/>
              </a:lnSpc>
              <a:spcBef>
                <a:spcPts val="0"/>
              </a:spcBef>
              <a:spcAft>
                <a:spcPts val="0"/>
              </a:spcAft>
              <a:buSzPts val="1000"/>
              <a:buChar char="●"/>
            </a:pPr>
            <a:r>
              <a:rPr lang="en" sz="1000"/>
              <a:t>Agate, N., Beamer, J., Bedford, E., Boczar, J., Bjork, K., Guimont, C., Harmon, I., Hunter, M., Johnson, A., Wipperman, S., Gabler, V., &amp; Schlosser, M. (2020). Library Publishing Research Agenda. </a:t>
            </a:r>
            <a:r>
              <a:rPr i="1" lang="en" sz="1000"/>
              <a:t>Added the Accessible File with the Corrected Cover.</a:t>
            </a:r>
            <a:r>
              <a:rPr lang="en" sz="1000">
                <a:uFill>
                  <a:noFill/>
                </a:uFill>
                <a:hlinkClick r:id="rId3"/>
              </a:rPr>
              <a:t> </a:t>
            </a:r>
            <a:r>
              <a:rPr lang="en" sz="1000" u="sng">
                <a:solidFill>
                  <a:schemeClr val="hlink"/>
                </a:solidFill>
                <a:hlinkClick r:id="rId4"/>
              </a:rPr>
              <a:t>https://doi.org/10.5703/1288284317124</a:t>
            </a:r>
            <a:endParaRPr sz="1000" u="sng">
              <a:solidFill>
                <a:schemeClr val="hlink"/>
              </a:solidFill>
            </a:endParaRPr>
          </a:p>
          <a:p>
            <a:pPr indent="-292100" lvl="0" marL="457200" rtl="0" algn="l">
              <a:lnSpc>
                <a:spcPct val="100000"/>
              </a:lnSpc>
              <a:spcBef>
                <a:spcPts val="0"/>
              </a:spcBef>
              <a:spcAft>
                <a:spcPts val="0"/>
              </a:spcAft>
              <a:buSzPts val="1000"/>
              <a:buChar char="●"/>
            </a:pPr>
            <a:r>
              <a:rPr lang="en" sz="1000"/>
              <a:t>Baich, T., Collins, N., Ding, J., Guyla, A., Wake Hyde, Z., Lear, B., Neds-Fox, J., Roh, C., Schlosser, M., Shuttleworth, K., &amp;Turner, C. (2023). </a:t>
            </a:r>
            <a:r>
              <a:rPr i="1" lang="en" sz="1000"/>
              <a:t>An Ethical Framework for Library Publishing Version 2.0</a:t>
            </a:r>
            <a:r>
              <a:rPr lang="en" sz="1000"/>
              <a:t>. Purdue University.</a:t>
            </a:r>
            <a:r>
              <a:rPr lang="en" sz="1000">
                <a:uFill>
                  <a:noFill/>
                </a:uFill>
                <a:hlinkClick r:id="rId5"/>
              </a:rPr>
              <a:t> </a:t>
            </a:r>
            <a:r>
              <a:rPr lang="en" sz="1000" u="sng">
                <a:solidFill>
                  <a:schemeClr val="hlink"/>
                </a:solidFill>
                <a:hlinkClick r:id="rId6"/>
              </a:rPr>
              <a:t>https://doi.org/10.5703/1288284317619</a:t>
            </a:r>
            <a:endParaRPr sz="1000"/>
          </a:p>
          <a:p>
            <a:pPr indent="-292100" lvl="0" marL="457200" rtl="0" algn="l">
              <a:lnSpc>
                <a:spcPct val="100000"/>
              </a:lnSpc>
              <a:spcBef>
                <a:spcPts val="0"/>
              </a:spcBef>
              <a:spcAft>
                <a:spcPts val="0"/>
              </a:spcAft>
              <a:buSzPts val="1000"/>
              <a:buChar char="●"/>
            </a:pPr>
            <a:r>
              <a:rPr lang="en" sz="1000"/>
              <a:t>Brown, A., Cole, E., Ho, A., Hurford, A., Kowalski, M., Laird, A., Lange, J., Soper, D., Syma, C., Polley, T., Fruin, C., &amp; Schlosser, M. (2020). Library Publishing Competencies. </a:t>
            </a:r>
            <a:r>
              <a:rPr i="1" lang="en" sz="1000"/>
              <a:t>LPC Publications</a:t>
            </a:r>
            <a:r>
              <a:rPr lang="en" sz="1000"/>
              <a:t>.</a:t>
            </a:r>
            <a:r>
              <a:rPr lang="en" sz="1000">
                <a:uFill>
                  <a:noFill/>
                </a:uFill>
                <a:hlinkClick r:id="rId7"/>
              </a:rPr>
              <a:t> </a:t>
            </a:r>
            <a:r>
              <a:rPr lang="en" sz="1000" u="sng">
                <a:solidFill>
                  <a:schemeClr val="hlink"/>
                </a:solidFill>
                <a:hlinkClick r:id="rId8"/>
              </a:rPr>
              <a:t>https://doi.org/10.5703/1288284317123</a:t>
            </a:r>
            <a:endParaRPr sz="1000"/>
          </a:p>
          <a:p>
            <a:pPr indent="-292100" lvl="0" marL="457200" rtl="0" algn="l">
              <a:lnSpc>
                <a:spcPct val="100000"/>
              </a:lnSpc>
              <a:spcBef>
                <a:spcPts val="0"/>
              </a:spcBef>
              <a:spcAft>
                <a:spcPts val="0"/>
              </a:spcAft>
              <a:buSzPts val="1000"/>
              <a:buChar char="●"/>
            </a:pPr>
            <a:r>
              <a:rPr lang="en" sz="1000"/>
              <a:t>Dunham, G., &amp; Walters, C. (2014). From University Press to the University’s Press. </a:t>
            </a:r>
            <a:r>
              <a:rPr i="1" lang="en" sz="1000"/>
              <a:t>Against the Grain</a:t>
            </a:r>
            <a:r>
              <a:rPr lang="en" sz="1000"/>
              <a:t>, </a:t>
            </a:r>
            <a:r>
              <a:rPr i="1" lang="en" sz="1000"/>
              <a:t>26</a:t>
            </a:r>
            <a:r>
              <a:rPr lang="en" sz="1000"/>
              <a:t>(6).</a:t>
            </a:r>
            <a:r>
              <a:rPr lang="en" sz="1000">
                <a:uFill>
                  <a:noFill/>
                </a:uFill>
                <a:hlinkClick r:id="rId9"/>
              </a:rPr>
              <a:t> </a:t>
            </a:r>
            <a:r>
              <a:rPr lang="en" sz="1000" u="sng">
                <a:solidFill>
                  <a:schemeClr val="hlink"/>
                </a:solidFill>
                <a:hlinkClick r:id="rId10"/>
              </a:rPr>
              <a:t>https://doi.org/10.7771/2380-176X.6948</a:t>
            </a:r>
            <a:endParaRPr sz="1000"/>
          </a:p>
          <a:p>
            <a:pPr indent="-292100" lvl="0" marL="457200" rtl="0" algn="l">
              <a:lnSpc>
                <a:spcPct val="100000"/>
              </a:lnSpc>
              <a:spcBef>
                <a:spcPts val="0"/>
              </a:spcBef>
              <a:spcAft>
                <a:spcPts val="0"/>
              </a:spcAft>
              <a:buSzPts val="1000"/>
              <a:buChar char="●"/>
            </a:pPr>
            <a:r>
              <a:rPr i="1" lang="en" sz="1000"/>
              <a:t>Academic Publishers Braced for Slowdown as Trump DEI Purge Bites</a:t>
            </a:r>
            <a:r>
              <a:rPr lang="en" sz="1000"/>
              <a:t>. Inside Higher Ed. Retrieved June 2, 2025, from</a:t>
            </a:r>
            <a:r>
              <a:rPr lang="en" sz="1000">
                <a:uFill>
                  <a:noFill/>
                </a:uFill>
                <a:hlinkClick r:id="rId11"/>
              </a:rPr>
              <a:t> </a:t>
            </a:r>
            <a:r>
              <a:rPr lang="en" sz="1000" u="sng">
                <a:solidFill>
                  <a:schemeClr val="hlink"/>
                </a:solidFill>
                <a:hlinkClick r:id="rId12"/>
              </a:rPr>
              <a:t>https://www.insidehighered.com/news/faculty-issues/books-publishing/2025/03/21/academic-publishers-braced-slowdown-trump-dei-purge</a:t>
            </a:r>
            <a:endParaRPr sz="1000" u="sng">
              <a:solidFill>
                <a:schemeClr val="hlink"/>
              </a:solidFill>
            </a:endParaRPr>
          </a:p>
          <a:p>
            <a:pPr indent="-292100" lvl="0" marL="457200" rtl="0" algn="l">
              <a:lnSpc>
                <a:spcPct val="100000"/>
              </a:lnSpc>
              <a:spcBef>
                <a:spcPts val="0"/>
              </a:spcBef>
              <a:spcAft>
                <a:spcPts val="0"/>
              </a:spcAft>
              <a:buSzPts val="1000"/>
              <a:buChar char="●"/>
            </a:pPr>
            <a:r>
              <a:rPr lang="en" sz="1000"/>
              <a:t>Kitchen, S. (2017, July 19). Revisiting Two Perspectives on Library-based University Presses. </a:t>
            </a:r>
            <a:r>
              <a:rPr i="1" lang="en" sz="1000"/>
              <a:t>The Scholarly Kitchen</a:t>
            </a:r>
            <a:r>
              <a:rPr lang="en" sz="1000"/>
              <a:t>.</a:t>
            </a:r>
            <a:r>
              <a:rPr lang="en" sz="1000">
                <a:uFill>
                  <a:noFill/>
                </a:uFill>
                <a:hlinkClick r:id="rId13"/>
              </a:rPr>
              <a:t> </a:t>
            </a:r>
            <a:r>
              <a:rPr lang="en" sz="1000" u="sng">
                <a:solidFill>
                  <a:schemeClr val="hlink"/>
                </a:solidFill>
                <a:hlinkClick r:id="rId14"/>
              </a:rPr>
              <a:t>https://scholarlykitchen.sspnet.org/2017/07/19/revisiting-two-perspectives-library-based-university-presses/</a:t>
            </a:r>
            <a:endParaRPr sz="1000"/>
          </a:p>
          <a:p>
            <a:pPr indent="-292100" lvl="0" marL="457200" rtl="0" algn="l">
              <a:lnSpc>
                <a:spcPct val="100000"/>
              </a:lnSpc>
              <a:spcBef>
                <a:spcPts val="0"/>
              </a:spcBef>
              <a:spcAft>
                <a:spcPts val="0"/>
              </a:spcAft>
              <a:buSzPts val="1000"/>
              <a:buChar char="●"/>
            </a:pPr>
            <a:r>
              <a:rPr i="1" lang="en" sz="1000"/>
              <a:t>Open Investment Statements and Principles</a:t>
            </a:r>
            <a:r>
              <a:rPr lang="en" sz="1000"/>
              <a:t>. (n.d.). SPARC. Retrieved February 5, 2025, from</a:t>
            </a:r>
            <a:r>
              <a:rPr lang="en" sz="1000">
                <a:uFill>
                  <a:noFill/>
                </a:uFill>
                <a:hlinkClick r:id="rId15"/>
              </a:rPr>
              <a:t> </a:t>
            </a:r>
            <a:r>
              <a:rPr lang="en" sz="1000" u="sng">
                <a:solidFill>
                  <a:schemeClr val="hlink"/>
                </a:solidFill>
                <a:hlinkClick r:id="rId16"/>
              </a:rPr>
              <a:t>https://sparcopen.org/our-work/negotiation-resources/strategic-priorities-working-group/open-investment-statements-and-principles/</a:t>
            </a:r>
            <a:endParaRPr sz="1000" u="sng">
              <a:solidFill>
                <a:schemeClr val="hlink"/>
              </a:solidFill>
            </a:endParaRPr>
          </a:p>
          <a:p>
            <a:pPr indent="-292100" lvl="0" marL="457200" rtl="0" algn="l">
              <a:lnSpc>
                <a:spcPct val="100000"/>
              </a:lnSpc>
              <a:spcBef>
                <a:spcPts val="0"/>
              </a:spcBef>
              <a:spcAft>
                <a:spcPts val="0"/>
              </a:spcAft>
              <a:buSzPts val="1000"/>
              <a:buChar char="●"/>
            </a:pPr>
            <a:r>
              <a:rPr lang="en" sz="1000"/>
              <a:t>Pierce, D. (n.d.). </a:t>
            </a:r>
            <a:r>
              <a:rPr i="1" lang="en" sz="1000"/>
              <a:t>University Presses: Fill a Key Need for Authoritative Information</a:t>
            </a:r>
            <a:r>
              <a:rPr lang="en" sz="1000"/>
              <a:t>. Library Journal. Retrieved June 2, 2025, from</a:t>
            </a:r>
            <a:r>
              <a:rPr lang="en" sz="1000">
                <a:uFill>
                  <a:noFill/>
                </a:uFill>
                <a:hlinkClick r:id="rId17"/>
              </a:rPr>
              <a:t> </a:t>
            </a:r>
            <a:r>
              <a:rPr lang="en" sz="1000" u="sng">
                <a:solidFill>
                  <a:schemeClr val="hlink"/>
                </a:solidFill>
                <a:hlinkClick r:id="rId18"/>
              </a:rPr>
              <a:t>https://www.libraryjournal.com/story/university-presses-fill-a-key-need-for-authoritative-information-lj250421</a:t>
            </a:r>
            <a:endParaRPr sz="1000" u="sng">
              <a:solidFill>
                <a:schemeClr val="hlink"/>
              </a:solidFill>
            </a:endParaRPr>
          </a:p>
          <a:p>
            <a:pPr indent="-292100" lvl="0" marL="457200" rtl="0" algn="l">
              <a:lnSpc>
                <a:spcPct val="100000"/>
              </a:lnSpc>
              <a:spcBef>
                <a:spcPts val="0"/>
              </a:spcBef>
              <a:spcAft>
                <a:spcPts val="0"/>
              </a:spcAft>
              <a:buSzPts val="1000"/>
              <a:buChar char="●"/>
            </a:pPr>
            <a:r>
              <a:rPr i="1" lang="en" sz="1000"/>
              <a:t>Unit 2: Narrative</a:t>
            </a:r>
            <a:r>
              <a:rPr lang="en" sz="1000"/>
              <a:t>. (2019, October 31). Educopia.</a:t>
            </a:r>
            <a:r>
              <a:rPr lang="en" sz="1000">
                <a:uFill>
                  <a:noFill/>
                </a:uFill>
                <a:hlinkClick r:id="rId19"/>
              </a:rPr>
              <a:t> </a:t>
            </a:r>
            <a:r>
              <a:rPr lang="en" sz="1000" u="sng">
                <a:solidFill>
                  <a:schemeClr val="hlink"/>
                </a:solidFill>
                <a:hlinkClick r:id="rId20"/>
              </a:rPr>
              <a:t>https://docs.google.com/document/d/1yMaS_qzRbB37B2jfhAbg-zL0wzwNwbP9YIYi4EOSprk/edit?usp=sharing&amp;usp=embed_facebook</a:t>
            </a:r>
            <a:endParaRPr sz="1000" u="sng">
              <a:solidFill>
                <a:schemeClr val="hlink"/>
              </a:solidFill>
            </a:endParaRPr>
          </a:p>
          <a:p>
            <a:pPr indent="0" lvl="0" marL="0" rtl="0" algn="l">
              <a:lnSpc>
                <a:spcPct val="200000"/>
              </a:lnSpc>
              <a:spcBef>
                <a:spcPts val="0"/>
              </a:spcBef>
              <a:spcAft>
                <a:spcPts val="0"/>
              </a:spcAft>
              <a:buNone/>
            </a:pPr>
            <a:r>
              <a:t/>
            </a:r>
            <a:endParaRPr i="1" sz="1300">
              <a:solidFill>
                <a:schemeClr val="dk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16"/>
          <p:cNvSpPr txBox="1"/>
          <p:nvPr>
            <p:ph type="title"/>
          </p:nvPr>
        </p:nvSpPr>
        <p:spPr>
          <a:xfrm>
            <a:off x="1888684" y="1746100"/>
            <a:ext cx="5377500" cy="16461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Background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7"/>
          <p:cNvSpPr txBox="1"/>
          <p:nvPr>
            <p:ph type="title"/>
          </p:nvPr>
        </p:nvSpPr>
        <p:spPr>
          <a:xfrm>
            <a:off x="729450" y="1092075"/>
            <a:ext cx="4179300" cy="840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OA Journals at IU Indianapolis</a:t>
            </a:r>
            <a:endParaRPr/>
          </a:p>
        </p:txBody>
      </p:sp>
      <p:sp>
        <p:nvSpPr>
          <p:cNvPr id="163" name="Google Shape;163;p17"/>
          <p:cNvSpPr txBox="1"/>
          <p:nvPr>
            <p:ph idx="1" type="body"/>
          </p:nvPr>
        </p:nvSpPr>
        <p:spPr>
          <a:xfrm>
            <a:off x="729450" y="2172400"/>
            <a:ext cx="3889500" cy="22611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Publishing activities began at IU Indianapolis (formerly IUPUI) in 2008</a:t>
            </a:r>
            <a:endParaRPr/>
          </a:p>
          <a:p>
            <a:pPr indent="-311150" lvl="0" marL="457200" rtl="0" algn="l">
              <a:spcBef>
                <a:spcPts val="0"/>
              </a:spcBef>
              <a:spcAft>
                <a:spcPts val="0"/>
              </a:spcAft>
              <a:buSzPts val="1300"/>
              <a:buChar char="●"/>
            </a:pPr>
            <a:r>
              <a:rPr lang="en"/>
              <a:t>Hosting 27  journals using Open Journal Systems (OJS)</a:t>
            </a:r>
            <a:endParaRPr/>
          </a:p>
          <a:p>
            <a:pPr indent="-311150" lvl="0" marL="457200" rtl="0" algn="l">
              <a:spcBef>
                <a:spcPts val="0"/>
              </a:spcBef>
              <a:spcAft>
                <a:spcPts val="0"/>
              </a:spcAft>
              <a:buSzPts val="1300"/>
              <a:buChar char="●"/>
            </a:pPr>
            <a:r>
              <a:rPr lang="en"/>
              <a:t>1 FTE and 4 individuals in the University Library contribute to program delivery</a:t>
            </a:r>
            <a:endParaRPr/>
          </a:p>
        </p:txBody>
      </p:sp>
      <p:pic>
        <p:nvPicPr>
          <p:cNvPr id="164" name="Google Shape;164;p17"/>
          <p:cNvPicPr preferRelativeResize="0"/>
          <p:nvPr/>
        </p:nvPicPr>
        <p:blipFill>
          <a:blip r:embed="rId3">
            <a:alphaModFix/>
          </a:blip>
          <a:stretch>
            <a:fillRect/>
          </a:stretch>
        </p:blipFill>
        <p:spPr>
          <a:xfrm>
            <a:off x="4908750" y="1092075"/>
            <a:ext cx="3930451" cy="2959360"/>
          </a:xfrm>
          <a:prstGeom prst="rect">
            <a:avLst/>
          </a:prstGeom>
          <a:noFill/>
          <a:ln>
            <a:noFill/>
          </a:ln>
        </p:spPr>
      </p:pic>
      <p:sp>
        <p:nvSpPr>
          <p:cNvPr id="165" name="Google Shape;165;p17"/>
          <p:cNvSpPr txBox="1"/>
          <p:nvPr/>
        </p:nvSpPr>
        <p:spPr>
          <a:xfrm>
            <a:off x="4848725" y="4097600"/>
            <a:ext cx="4086300" cy="66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u="sng">
                <a:solidFill>
                  <a:schemeClr val="hlink"/>
                </a:solidFill>
                <a:latin typeface="Lato"/>
                <a:ea typeface="Lato"/>
                <a:cs typeface="Lato"/>
                <a:sym typeface="Lato"/>
                <a:hlinkClick r:id="rId4"/>
              </a:rPr>
              <a:t>Indiana University Indianapolis entrance sign</a:t>
            </a:r>
            <a:r>
              <a:rPr lang="en" sz="1000">
                <a:solidFill>
                  <a:schemeClr val="accent1"/>
                </a:solidFill>
                <a:latin typeface="Lato"/>
                <a:ea typeface="Lato"/>
                <a:cs typeface="Lato"/>
                <a:sym typeface="Lato"/>
              </a:rPr>
              <a:t> </a:t>
            </a:r>
            <a:r>
              <a:rPr lang="en" sz="1000">
                <a:solidFill>
                  <a:schemeClr val="dk2"/>
                </a:solidFill>
                <a:latin typeface="Lato"/>
                <a:ea typeface="Lato"/>
                <a:cs typeface="Lato"/>
                <a:sym typeface="Lato"/>
              </a:rPr>
              <a:t>by</a:t>
            </a:r>
            <a:r>
              <a:rPr lang="en" sz="1000">
                <a:solidFill>
                  <a:schemeClr val="accent1"/>
                </a:solidFill>
                <a:latin typeface="Lato"/>
                <a:ea typeface="Lato"/>
                <a:cs typeface="Lato"/>
                <a:sym typeface="Lato"/>
              </a:rPr>
              <a:t> </a:t>
            </a:r>
            <a:r>
              <a:rPr lang="en" sz="1000" u="sng">
                <a:solidFill>
                  <a:schemeClr val="hlink"/>
                </a:solidFill>
                <a:latin typeface="Lato"/>
                <a:ea typeface="Lato"/>
                <a:cs typeface="Lato"/>
                <a:sym typeface="Lato"/>
                <a:hlinkClick r:id="rId5"/>
              </a:rPr>
              <a:t>Sbkb</a:t>
            </a:r>
            <a:r>
              <a:rPr lang="en" sz="1000">
                <a:solidFill>
                  <a:schemeClr val="accent1"/>
                </a:solidFill>
                <a:latin typeface="Lato"/>
                <a:ea typeface="Lato"/>
                <a:cs typeface="Lato"/>
                <a:sym typeface="Lato"/>
              </a:rPr>
              <a:t> </a:t>
            </a:r>
            <a:r>
              <a:rPr lang="en" sz="1000">
                <a:solidFill>
                  <a:schemeClr val="dk2"/>
                </a:solidFill>
                <a:latin typeface="Lato"/>
                <a:ea typeface="Lato"/>
                <a:cs typeface="Lato"/>
                <a:sym typeface="Lato"/>
              </a:rPr>
              <a:t>is licensed under CC BY-SA 4.0.	</a:t>
            </a:r>
            <a:r>
              <a:rPr lang="en" sz="1000">
                <a:solidFill>
                  <a:schemeClr val="accent1"/>
                </a:solidFill>
                <a:latin typeface="Lato"/>
                <a:ea typeface="Lato"/>
                <a:cs typeface="Lato"/>
                <a:sym typeface="Lato"/>
              </a:rPr>
              <a:t> </a:t>
            </a:r>
            <a:r>
              <a:rPr lang="en" sz="1300">
                <a:solidFill>
                  <a:schemeClr val="accent1"/>
                </a:solidFill>
                <a:latin typeface="Lato"/>
                <a:ea typeface="Lato"/>
                <a:cs typeface="Lato"/>
                <a:sym typeface="Lato"/>
              </a:rPr>
              <a:t>				 		</a:t>
            </a:r>
            <a:endParaRPr sz="1300">
              <a:solidFill>
                <a:schemeClr val="accent1"/>
              </a:solidFill>
              <a:latin typeface="Lato"/>
              <a:ea typeface="Lato"/>
              <a:cs typeface="Lato"/>
              <a:sym typeface="Lato"/>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pic>
        <p:nvPicPr>
          <p:cNvPr id="170" name="Google Shape;170;p18"/>
          <p:cNvPicPr preferRelativeResize="0"/>
          <p:nvPr/>
        </p:nvPicPr>
        <p:blipFill>
          <a:blip r:embed="rId3">
            <a:alphaModFix/>
          </a:blip>
          <a:stretch>
            <a:fillRect/>
          </a:stretch>
        </p:blipFill>
        <p:spPr>
          <a:xfrm>
            <a:off x="309350" y="909075"/>
            <a:ext cx="5496525" cy="2351050"/>
          </a:xfrm>
          <a:prstGeom prst="rect">
            <a:avLst/>
          </a:prstGeom>
          <a:noFill/>
          <a:ln>
            <a:noFill/>
          </a:ln>
        </p:spPr>
      </p:pic>
      <p:sp>
        <p:nvSpPr>
          <p:cNvPr id="171" name="Google Shape;171;p18"/>
          <p:cNvSpPr txBox="1"/>
          <p:nvPr>
            <p:ph type="title"/>
          </p:nvPr>
        </p:nvSpPr>
        <p:spPr>
          <a:xfrm>
            <a:off x="550225" y="260900"/>
            <a:ext cx="3542100" cy="674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Outside of the loop</a:t>
            </a:r>
            <a:endParaRPr/>
          </a:p>
        </p:txBody>
      </p:sp>
      <p:sp>
        <p:nvSpPr>
          <p:cNvPr id="172" name="Google Shape;172;p18"/>
          <p:cNvSpPr/>
          <p:nvPr/>
        </p:nvSpPr>
        <p:spPr>
          <a:xfrm>
            <a:off x="639376" y="1254050"/>
            <a:ext cx="1764600" cy="1661100"/>
          </a:xfrm>
          <a:prstGeom prst="ellipse">
            <a:avLst/>
          </a:prstGeom>
          <a:solidFill>
            <a:srgbClr val="CFB99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t>Purdue University Press</a:t>
            </a:r>
            <a:endParaRPr sz="200">
              <a:latin typeface="Calibri"/>
              <a:ea typeface="Calibri"/>
              <a:cs typeface="Calibri"/>
              <a:sym typeface="Calibri"/>
            </a:endParaRPr>
          </a:p>
        </p:txBody>
      </p:sp>
      <p:sp>
        <p:nvSpPr>
          <p:cNvPr id="173" name="Google Shape;173;p18"/>
          <p:cNvSpPr/>
          <p:nvPr/>
        </p:nvSpPr>
        <p:spPr>
          <a:xfrm>
            <a:off x="3731600" y="1253575"/>
            <a:ext cx="1716000" cy="1661100"/>
          </a:xfrm>
          <a:prstGeom prst="ellipse">
            <a:avLst/>
          </a:prstGeom>
          <a:solidFill>
            <a:srgbClr val="98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rPr>
              <a:t>Indiana </a:t>
            </a:r>
            <a:r>
              <a:rPr lang="en" sz="1800">
                <a:solidFill>
                  <a:schemeClr val="dk1"/>
                </a:solidFill>
              </a:rPr>
              <a:t>University</a:t>
            </a:r>
            <a:r>
              <a:rPr lang="en" sz="1800">
                <a:solidFill>
                  <a:schemeClr val="dk1"/>
                </a:solidFill>
              </a:rPr>
              <a:t> Press</a:t>
            </a:r>
            <a:endParaRPr sz="1800">
              <a:solidFill>
                <a:schemeClr val="dk1"/>
              </a:solidFill>
              <a:latin typeface="Calibri"/>
              <a:ea typeface="Calibri"/>
              <a:cs typeface="Calibri"/>
              <a:sym typeface="Calibri"/>
            </a:endParaRPr>
          </a:p>
        </p:txBody>
      </p:sp>
      <p:pic>
        <p:nvPicPr>
          <p:cNvPr id="174" name="Google Shape;174;p18"/>
          <p:cNvPicPr preferRelativeResize="0"/>
          <p:nvPr/>
        </p:nvPicPr>
        <p:blipFill>
          <a:blip r:embed="rId4">
            <a:alphaModFix/>
          </a:blip>
          <a:stretch>
            <a:fillRect/>
          </a:stretch>
        </p:blipFill>
        <p:spPr>
          <a:xfrm>
            <a:off x="5621600" y="3451521"/>
            <a:ext cx="2459874" cy="6518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19"/>
          <p:cNvSpPr txBox="1"/>
          <p:nvPr>
            <p:ph type="title"/>
          </p:nvPr>
        </p:nvSpPr>
        <p:spPr>
          <a:xfrm>
            <a:off x="819150" y="43695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University Press at IU</a:t>
            </a:r>
            <a:endParaRPr/>
          </a:p>
        </p:txBody>
      </p:sp>
      <p:sp>
        <p:nvSpPr>
          <p:cNvPr id="180" name="Google Shape;180;p19"/>
          <p:cNvSpPr txBox="1"/>
          <p:nvPr>
            <p:ph idx="1" type="body"/>
          </p:nvPr>
        </p:nvSpPr>
        <p:spPr>
          <a:xfrm>
            <a:off x="819150" y="1166775"/>
            <a:ext cx="7609200" cy="35541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IU has a university press (on the Bloomington campus)</a:t>
            </a:r>
            <a:endParaRPr/>
          </a:p>
          <a:p>
            <a:pPr indent="-298450" lvl="1" marL="914400" rtl="0" algn="l">
              <a:spcBef>
                <a:spcPts val="0"/>
              </a:spcBef>
              <a:spcAft>
                <a:spcPts val="0"/>
              </a:spcAft>
              <a:buSzPts val="1100"/>
              <a:buChar char="○"/>
            </a:pPr>
            <a:r>
              <a:rPr lang="en"/>
              <a:t>Founded in 1950</a:t>
            </a:r>
            <a:endParaRPr/>
          </a:p>
          <a:p>
            <a:pPr indent="-298450" lvl="1" marL="914400" rtl="0" algn="l">
              <a:spcBef>
                <a:spcPts val="0"/>
              </a:spcBef>
              <a:spcAft>
                <a:spcPts val="0"/>
              </a:spcAft>
              <a:buSzPts val="1100"/>
              <a:buChar char="○"/>
            </a:pPr>
            <a:r>
              <a:rPr lang="en"/>
              <a:t>Produces 75+ new books annually and maintains 40+ journals</a:t>
            </a:r>
            <a:endParaRPr/>
          </a:p>
          <a:p>
            <a:pPr indent="-298450" lvl="1" marL="914400" rtl="0" algn="l">
              <a:spcBef>
                <a:spcPts val="0"/>
              </a:spcBef>
              <a:spcAft>
                <a:spcPts val="0"/>
              </a:spcAft>
              <a:buSzPts val="1100"/>
              <a:buChar char="○"/>
            </a:pPr>
            <a:r>
              <a:rPr lang="en"/>
              <a:t>Part of Big Ten Open Books project in 2022</a:t>
            </a:r>
            <a:endParaRPr/>
          </a:p>
          <a:p>
            <a:pPr indent="-298450" lvl="1" marL="914400" rtl="0" algn="l">
              <a:spcBef>
                <a:spcPts val="0"/>
              </a:spcBef>
              <a:spcAft>
                <a:spcPts val="0"/>
              </a:spcAft>
              <a:buSzPts val="1100"/>
              <a:buChar char="○"/>
            </a:pPr>
            <a:r>
              <a:rPr lang="en"/>
              <a:t>Member of AUP</a:t>
            </a:r>
            <a:endParaRPr/>
          </a:p>
          <a:p>
            <a:pPr indent="-298450" lvl="1" marL="914400" rtl="0" algn="l">
              <a:spcBef>
                <a:spcPts val="0"/>
              </a:spcBef>
              <a:spcAft>
                <a:spcPts val="0"/>
              </a:spcAft>
              <a:buSzPts val="1100"/>
              <a:buChar char="○"/>
            </a:pPr>
            <a:r>
              <a:rPr lang="en"/>
              <a:t>F</a:t>
            </a:r>
            <a:r>
              <a:rPr lang="en"/>
              <a:t>inanced primarily by sales, supplemented by support from Indiana University and by gifts and grants from outside sources (“About Indiana University Press”)</a:t>
            </a:r>
            <a:endParaRPr/>
          </a:p>
          <a:p>
            <a:pPr indent="-311150" lvl="0" marL="457200" rtl="0" algn="l">
              <a:spcBef>
                <a:spcPts val="0"/>
              </a:spcBef>
              <a:spcAft>
                <a:spcPts val="0"/>
              </a:spcAft>
              <a:buSzPts val="1300"/>
              <a:buChar char="●"/>
            </a:pPr>
            <a:r>
              <a:rPr b="1" lang="en"/>
              <a:t>Despite being a part of IU, the Indianapolis campus has not been historically considered a home for the IU Press.</a:t>
            </a:r>
            <a:endParaRPr b="1"/>
          </a:p>
          <a:p>
            <a:pPr indent="-311150" lvl="0" marL="457200" rtl="0" algn="l">
              <a:spcBef>
                <a:spcPts val="0"/>
              </a:spcBef>
              <a:spcAft>
                <a:spcPts val="0"/>
              </a:spcAft>
              <a:buSzPts val="1300"/>
              <a:buChar char="●"/>
            </a:pPr>
            <a:r>
              <a:rPr lang="en"/>
              <a:t>IU Press and Purdue Press were among a wave of UPs that </a:t>
            </a:r>
            <a:r>
              <a:rPr lang="en"/>
              <a:t>began</a:t>
            </a:r>
            <a:r>
              <a:rPr lang="en"/>
              <a:t> to report to research libraries in the 2010s.</a:t>
            </a:r>
            <a:endParaRPr/>
          </a:p>
          <a:p>
            <a:pPr indent="-311150" lvl="0" marL="457200" rtl="0" algn="l">
              <a:spcBef>
                <a:spcPts val="0"/>
              </a:spcBef>
              <a:spcAft>
                <a:spcPts val="0"/>
              </a:spcAft>
              <a:buSzPts val="1300"/>
              <a:buChar char="●"/>
            </a:pPr>
            <a:r>
              <a:rPr lang="en"/>
              <a:t>In 2016, the P2L (Presses Reporting to Libraries) report of the Association of Research Libraries (ARL) recorded 23 Presses reporting to academic libraries.</a:t>
            </a:r>
            <a:endParaRPr/>
          </a:p>
          <a:p>
            <a:pPr indent="-311150" lvl="0" marL="457200" rtl="0" algn="l">
              <a:spcBef>
                <a:spcPts val="0"/>
              </a:spcBef>
              <a:spcAft>
                <a:spcPts val="0"/>
              </a:spcAft>
              <a:buSzPts val="1300"/>
              <a:buChar char="●"/>
            </a:pPr>
            <a:r>
              <a:rPr lang="en"/>
              <a:t>The IU Indianapolis University Library, unlike IU Bloomington Libraries, is NOT an “Association of Research Libraries” member.</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20"/>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Still out of the loop…</a:t>
            </a:r>
            <a:endParaRPr/>
          </a:p>
        </p:txBody>
      </p:sp>
      <p:sp>
        <p:nvSpPr>
          <p:cNvPr id="186" name="Google Shape;186;p20"/>
          <p:cNvSpPr/>
          <p:nvPr/>
        </p:nvSpPr>
        <p:spPr>
          <a:xfrm>
            <a:off x="1047125" y="2250225"/>
            <a:ext cx="1716000" cy="1661100"/>
          </a:xfrm>
          <a:prstGeom prst="ellipse">
            <a:avLst/>
          </a:prstGeom>
          <a:solidFill>
            <a:srgbClr val="98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rPr>
              <a:t>Indiana University Press</a:t>
            </a:r>
            <a:endParaRPr sz="1800">
              <a:solidFill>
                <a:schemeClr val="dk1"/>
              </a:solidFill>
              <a:latin typeface="Calibri"/>
              <a:ea typeface="Calibri"/>
              <a:cs typeface="Calibri"/>
              <a:sym typeface="Calibri"/>
            </a:endParaRPr>
          </a:p>
        </p:txBody>
      </p:sp>
      <p:pic>
        <p:nvPicPr>
          <p:cNvPr id="187" name="Google Shape;187;p20" title="IUI.V.2line_WEB.png"/>
          <p:cNvPicPr preferRelativeResize="0"/>
          <p:nvPr/>
        </p:nvPicPr>
        <p:blipFill>
          <a:blip r:embed="rId3">
            <a:alphaModFix/>
          </a:blip>
          <a:stretch>
            <a:fillRect/>
          </a:stretch>
        </p:blipFill>
        <p:spPr>
          <a:xfrm>
            <a:off x="4359625" y="2583975"/>
            <a:ext cx="2104351" cy="993600"/>
          </a:xfrm>
          <a:prstGeom prst="rect">
            <a:avLst/>
          </a:prstGeom>
          <a:noFill/>
          <a:ln>
            <a:noFill/>
          </a:ln>
        </p:spPr>
      </p:pic>
      <p:pic>
        <p:nvPicPr>
          <p:cNvPr id="188" name="Google Shape;188;p20"/>
          <p:cNvPicPr preferRelativeResize="0"/>
          <p:nvPr/>
        </p:nvPicPr>
        <p:blipFill>
          <a:blip r:embed="rId4">
            <a:alphaModFix/>
          </a:blip>
          <a:stretch>
            <a:fillRect/>
          </a:stretch>
        </p:blipFill>
        <p:spPr>
          <a:xfrm>
            <a:off x="-2375150" y="1905250"/>
            <a:ext cx="5496525" cy="23510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21"/>
          <p:cNvSpPr txBox="1"/>
          <p:nvPr>
            <p:ph type="title"/>
          </p:nvPr>
        </p:nvSpPr>
        <p:spPr>
          <a:xfrm>
            <a:off x="487100" y="1616100"/>
            <a:ext cx="3709200" cy="7878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Similar</a:t>
            </a:r>
            <a:r>
              <a:rPr lang="en"/>
              <a:t> Challenges</a:t>
            </a:r>
            <a:endParaRPr/>
          </a:p>
        </p:txBody>
      </p:sp>
      <p:pic>
        <p:nvPicPr>
          <p:cNvPr id="194" name="Google Shape;194;p21"/>
          <p:cNvPicPr preferRelativeResize="0"/>
          <p:nvPr/>
        </p:nvPicPr>
        <p:blipFill>
          <a:blip r:embed="rId3">
            <a:alphaModFix/>
          </a:blip>
          <a:stretch>
            <a:fillRect/>
          </a:stretch>
        </p:blipFill>
        <p:spPr>
          <a:xfrm>
            <a:off x="4333425" y="956375"/>
            <a:ext cx="4194376" cy="3372625"/>
          </a:xfrm>
          <a:prstGeom prst="rect">
            <a:avLst/>
          </a:prstGeom>
          <a:noFill/>
          <a:ln>
            <a:noFill/>
          </a:ln>
        </p:spPr>
      </p:pic>
      <p:sp>
        <p:nvSpPr>
          <p:cNvPr id="195" name="Google Shape;195;p21"/>
          <p:cNvSpPr txBox="1"/>
          <p:nvPr/>
        </p:nvSpPr>
        <p:spPr>
          <a:xfrm>
            <a:off x="487100" y="2403900"/>
            <a:ext cx="3565200" cy="1182300"/>
          </a:xfrm>
          <a:prstGeom prst="rect">
            <a:avLst/>
          </a:prstGeom>
          <a:noFill/>
          <a:ln>
            <a:noFill/>
          </a:ln>
        </p:spPr>
        <p:txBody>
          <a:bodyPr anchorCtr="0" anchor="t" bIns="91425" lIns="91425" spcFirstLastPara="1" rIns="91425" wrap="square" tIns="91425">
            <a:noAutofit/>
          </a:bodyPr>
          <a:lstStyle/>
          <a:p>
            <a:pPr indent="-311150" lvl="0" marL="457200" rtl="0" algn="l">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Lean staffing</a:t>
            </a:r>
            <a:endParaRPr sz="1300">
              <a:solidFill>
                <a:schemeClr val="dk2"/>
              </a:solidFill>
              <a:latin typeface="Calibri"/>
              <a:ea typeface="Calibri"/>
              <a:cs typeface="Calibri"/>
              <a:sym typeface="Calibri"/>
            </a:endParaRPr>
          </a:p>
          <a:p>
            <a:pPr indent="-311150" lvl="0" marL="457200" rtl="0" algn="l">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No earned revenue/operating with a loss</a:t>
            </a:r>
            <a:endParaRPr sz="1300">
              <a:solidFill>
                <a:schemeClr val="dk2"/>
              </a:solidFill>
              <a:latin typeface="Calibri"/>
              <a:ea typeface="Calibri"/>
              <a:cs typeface="Calibri"/>
              <a:sym typeface="Calibri"/>
            </a:endParaRPr>
          </a:p>
          <a:p>
            <a:pPr indent="-311150" lvl="0" marL="457200" rtl="0" algn="l">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Reducing budget/reduced sales</a:t>
            </a:r>
            <a:endParaRPr sz="1300">
              <a:solidFill>
                <a:schemeClr val="dk2"/>
              </a:solidFill>
              <a:latin typeface="Calibri"/>
              <a:ea typeface="Calibri"/>
              <a:cs typeface="Calibri"/>
              <a:sym typeface="Calibri"/>
            </a:endParaRPr>
          </a:p>
          <a:p>
            <a:pPr indent="-311150" lvl="0" marL="457200" rtl="0" algn="l">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Accessibility</a:t>
            </a:r>
            <a:endParaRPr sz="1300">
              <a:solidFill>
                <a:schemeClr val="dk2"/>
              </a:solidFill>
              <a:latin typeface="Calibri"/>
              <a:ea typeface="Calibri"/>
              <a:cs typeface="Calibri"/>
              <a:sym typeface="Calibri"/>
            </a:endParaRPr>
          </a:p>
          <a:p>
            <a:pPr indent="-311150" lvl="0" marL="457200" rtl="0" algn="l">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…more</a:t>
            </a:r>
            <a:endParaRPr sz="1300">
              <a:solidFill>
                <a:schemeClr val="dk2"/>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