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93455" r:id="rId5"/>
  </p:sldMasterIdLst>
  <p:notesMasterIdLst>
    <p:notesMasterId r:id="rId25"/>
  </p:notesMasterIdLst>
  <p:sldIdLst>
    <p:sldId id="264" r:id="rId6"/>
    <p:sldId id="269" r:id="rId7"/>
    <p:sldId id="281" r:id="rId8"/>
    <p:sldId id="274" r:id="rId9"/>
    <p:sldId id="299" r:id="rId10"/>
    <p:sldId id="277" r:id="rId11"/>
    <p:sldId id="276" r:id="rId12"/>
    <p:sldId id="306" r:id="rId13"/>
    <p:sldId id="282" r:id="rId14"/>
    <p:sldId id="308" r:id="rId15"/>
    <p:sldId id="303" r:id="rId16"/>
    <p:sldId id="280" r:id="rId17"/>
    <p:sldId id="285" r:id="rId18"/>
    <p:sldId id="290" r:id="rId19"/>
    <p:sldId id="293" r:id="rId20"/>
    <p:sldId id="300" r:id="rId21"/>
    <p:sldId id="284" r:id="rId22"/>
    <p:sldId id="272" r:id="rId23"/>
    <p:sldId id="270" r:id="rId24"/>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235" autoAdjust="0"/>
    <p:restoredTop sz="80333"/>
  </p:normalViewPr>
  <p:slideViewPr>
    <p:cSldViewPr snapToGrid="0">
      <p:cViewPr varScale="1">
        <p:scale>
          <a:sx n="90" d="100"/>
          <a:sy n="90" d="100"/>
        </p:scale>
        <p:origin x="106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B8BA88D9-416E-44A3-81EE-AEC0BB810E39}" type="datetimeFigureOut">
              <a:rPr lang="en-US"/>
              <a:t>12/8/20</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5921C11A-2FC3-47A1-8659-30373B89AD6D}" type="slidenum">
              <a:rPr lang="en-US"/>
              <a:t>‹#›</a:t>
            </a:fld>
            <a:endParaRPr lang="en-US"/>
          </a:p>
        </p:txBody>
      </p:sp>
    </p:spTree>
    <p:extLst>
      <p:ext uri="{BB962C8B-B14F-4D97-AF65-F5344CB8AC3E}">
        <p14:creationId xmlns:p14="http://schemas.microsoft.com/office/powerpoint/2010/main" val="2744570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921C11A-2FC3-47A1-8659-30373B89AD6D}" type="slidenum">
              <a:rPr lang="en-US" smtClean="0"/>
              <a:t>1</a:t>
            </a:fld>
            <a:endParaRPr lang="en-US"/>
          </a:p>
        </p:txBody>
      </p:sp>
    </p:spTree>
    <p:extLst>
      <p:ext uri="{BB962C8B-B14F-4D97-AF65-F5344CB8AC3E}">
        <p14:creationId xmlns:p14="http://schemas.microsoft.com/office/powerpoint/2010/main" val="18183947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10</a:t>
            </a:fld>
            <a:endParaRPr lang="en-US"/>
          </a:p>
        </p:txBody>
      </p:sp>
    </p:spTree>
    <p:extLst>
      <p:ext uri="{BB962C8B-B14F-4D97-AF65-F5344CB8AC3E}">
        <p14:creationId xmlns:p14="http://schemas.microsoft.com/office/powerpoint/2010/main" val="21937802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11</a:t>
            </a:fld>
            <a:endParaRPr lang="en-US"/>
          </a:p>
        </p:txBody>
      </p:sp>
    </p:spTree>
    <p:extLst>
      <p:ext uri="{BB962C8B-B14F-4D97-AF65-F5344CB8AC3E}">
        <p14:creationId xmlns:p14="http://schemas.microsoft.com/office/powerpoint/2010/main" val="2763284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Mixed methods for assessment. And assessments were also a collaborative effort – me the librarian planning along side the teaching faculty for each course.</a:t>
            </a:r>
          </a:p>
          <a:p>
            <a:endParaRPr lang="en-US" dirty="0">
              <a:cs typeface="Calibri"/>
            </a:endParaRPr>
          </a:p>
          <a:p>
            <a:r>
              <a:rPr lang="en-US" dirty="0">
                <a:cs typeface="Calibri"/>
              </a:rPr>
              <a:t>Let’s take a look at two of the courses and assessments used.</a:t>
            </a:r>
          </a:p>
          <a:p>
            <a:endParaRPr lang="en-US" dirty="0">
              <a:cs typeface="Calibri"/>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12</a:t>
            </a:fld>
            <a:endParaRPr lang="en-US"/>
          </a:p>
        </p:txBody>
      </p:sp>
    </p:spTree>
    <p:extLst>
      <p:ext uri="{BB962C8B-B14F-4D97-AF65-F5344CB8AC3E}">
        <p14:creationId xmlns:p14="http://schemas.microsoft.com/office/powerpoint/2010/main" val="25935867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13</a:t>
            </a:fld>
            <a:endParaRPr lang="en-US"/>
          </a:p>
        </p:txBody>
      </p:sp>
    </p:spTree>
    <p:extLst>
      <p:ext uri="{BB962C8B-B14F-4D97-AF65-F5344CB8AC3E}">
        <p14:creationId xmlns:p14="http://schemas.microsoft.com/office/powerpoint/2010/main" val="10107258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dirty="0"/>
              <a:t>Mixed Assessments</a:t>
            </a:r>
          </a:p>
          <a:p>
            <a:pPr marL="0" indent="0">
              <a:buNone/>
            </a:pPr>
            <a:r>
              <a:rPr lang="en-US" sz="1200" dirty="0"/>
              <a:t>Prior knowledge probe </a:t>
            </a:r>
          </a:p>
          <a:p>
            <a:pPr marL="0" indent="0">
              <a:buNone/>
            </a:pPr>
            <a:r>
              <a:rPr lang="en-US" sz="1200" dirty="0"/>
              <a:t>“Quiz” on Boolean logic</a:t>
            </a:r>
          </a:p>
          <a:p>
            <a:pPr marL="0" indent="0">
              <a:buNone/>
            </a:pPr>
            <a:r>
              <a:rPr lang="en-US" sz="1200" dirty="0"/>
              <a:t>Assignments tied to regular coursework</a:t>
            </a:r>
          </a:p>
          <a:p>
            <a:pPr marL="0" indent="0">
              <a:buNone/>
            </a:pPr>
            <a:endParaRPr lang="en-US" sz="1200" dirty="0"/>
          </a:p>
          <a:p>
            <a:pPr marL="0" indent="0">
              <a:buNone/>
            </a:pPr>
            <a:r>
              <a:rPr lang="en-US" sz="1200" dirty="0"/>
              <a:t>Classroom Assessment Techniques</a:t>
            </a:r>
          </a:p>
          <a:p>
            <a:endParaRPr lang="en-US" dirty="0">
              <a:cs typeface="Calibri"/>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14</a:t>
            </a:fld>
            <a:endParaRPr lang="en-US"/>
          </a:p>
        </p:txBody>
      </p:sp>
    </p:spTree>
    <p:extLst>
      <p:ext uri="{BB962C8B-B14F-4D97-AF65-F5344CB8AC3E}">
        <p14:creationId xmlns:p14="http://schemas.microsoft.com/office/powerpoint/2010/main" val="121392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15</a:t>
            </a:fld>
            <a:endParaRPr lang="en-US"/>
          </a:p>
        </p:txBody>
      </p:sp>
    </p:spTree>
    <p:extLst>
      <p:ext uri="{BB962C8B-B14F-4D97-AF65-F5344CB8AC3E}">
        <p14:creationId xmlns:p14="http://schemas.microsoft.com/office/powerpoint/2010/main" val="2594264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16</a:t>
            </a:fld>
            <a:endParaRPr lang="en-US"/>
          </a:p>
        </p:txBody>
      </p:sp>
    </p:spTree>
    <p:extLst>
      <p:ext uri="{BB962C8B-B14F-4D97-AF65-F5344CB8AC3E}">
        <p14:creationId xmlns:p14="http://schemas.microsoft.com/office/powerpoint/2010/main" val="28145454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17</a:t>
            </a:fld>
            <a:endParaRPr lang="en-US"/>
          </a:p>
        </p:txBody>
      </p:sp>
    </p:spTree>
    <p:extLst>
      <p:ext uri="{BB962C8B-B14F-4D97-AF65-F5344CB8AC3E}">
        <p14:creationId xmlns:p14="http://schemas.microsoft.com/office/powerpoint/2010/main" val="17686981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18</a:t>
            </a:fld>
            <a:endParaRPr lang="en-US"/>
          </a:p>
        </p:txBody>
      </p:sp>
    </p:spTree>
    <p:extLst>
      <p:ext uri="{BB962C8B-B14F-4D97-AF65-F5344CB8AC3E}">
        <p14:creationId xmlns:p14="http://schemas.microsoft.com/office/powerpoint/2010/main" val="20311689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921C11A-2FC3-47A1-8659-30373B89AD6D}" type="slidenum">
              <a:rPr lang="en-US" smtClean="0"/>
              <a:t>2</a:t>
            </a:fld>
            <a:endParaRPr lang="en-US"/>
          </a:p>
        </p:txBody>
      </p:sp>
    </p:spTree>
    <p:extLst>
      <p:ext uri="{BB962C8B-B14F-4D97-AF65-F5344CB8AC3E}">
        <p14:creationId xmlns:p14="http://schemas.microsoft.com/office/powerpoint/2010/main" val="4089270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A basic definition of Information literacy </a:t>
            </a:r>
            <a:r>
              <a:rPr lang="en-US" sz="1200" dirty="0">
                <a:cs typeface="Calibri"/>
              </a:rPr>
              <a:t>is t</a:t>
            </a:r>
            <a:r>
              <a:rPr lang="en-US" sz="1200" dirty="0"/>
              <a:t>he ability to locate, evaluate, and use information effectively.  </a:t>
            </a:r>
            <a:r>
              <a:rPr lang="en-US" dirty="0">
                <a:cs typeface="Calibri"/>
              </a:rPr>
              <a:t>I would like to stress, information literacy is important across all disciplines</a:t>
            </a:r>
          </a:p>
          <a:p>
            <a:pPr>
              <a:buFont typeface="Arial" panose="020B0604020202020204" pitchFamily="34" charset="0"/>
              <a:buNone/>
            </a:pPr>
            <a:r>
              <a:rPr lang="en-US" dirty="0">
                <a:cs typeface="Calibri"/>
              </a:rPr>
              <a:t>And, it is a foundational component in </a:t>
            </a:r>
            <a:r>
              <a:rPr lang="en-US" sz="1200" dirty="0"/>
              <a:t>problem solving, effective decision making, and self-directed lifelong learning  </a:t>
            </a:r>
          </a:p>
          <a:p>
            <a:endParaRPr lang="en-US" dirty="0">
              <a:cs typeface="Calibri"/>
            </a:endParaRPr>
          </a:p>
          <a:p>
            <a:r>
              <a:rPr lang="en-US" dirty="0">
                <a:cs typeface="Calibri"/>
              </a:rPr>
              <a:t>Along with IL comes a variety of skills and competencies for undergraduate students to master</a:t>
            </a:r>
          </a:p>
          <a:p>
            <a:endParaRPr lang="en-US" dirty="0">
              <a:cs typeface="Calibri"/>
            </a:endParaRPr>
          </a:p>
          <a:p>
            <a:r>
              <a:rPr lang="en-US" dirty="0">
                <a:cs typeface="Calibri"/>
              </a:rPr>
              <a:t>The sciences have their own subset of skills and some science disciplines have very specific skills and competencies unique to their discipline</a:t>
            </a:r>
          </a:p>
        </p:txBody>
      </p:sp>
      <p:sp>
        <p:nvSpPr>
          <p:cNvPr id="4" name="Slide Number Placeholder 3"/>
          <p:cNvSpPr>
            <a:spLocks noGrp="1"/>
          </p:cNvSpPr>
          <p:nvPr>
            <p:ph type="sldNum" sz="quarter" idx="5"/>
          </p:nvPr>
        </p:nvSpPr>
        <p:spPr/>
        <p:txBody>
          <a:bodyPr/>
          <a:lstStyle/>
          <a:p>
            <a:fld id="{9706D261-4ACC-5E49-97C5-9D8FD2D9A3AF}" type="slidenum">
              <a:rPr lang="en-US" smtClean="0"/>
              <a:t>3</a:t>
            </a:fld>
            <a:endParaRPr lang="en-US"/>
          </a:p>
        </p:txBody>
      </p:sp>
    </p:spTree>
    <p:extLst>
      <p:ext uri="{BB962C8B-B14F-4D97-AF65-F5344CB8AC3E}">
        <p14:creationId xmlns:p14="http://schemas.microsoft.com/office/powerpoint/2010/main" val="4245664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For this presentation, I will be using chemistry as an example</a:t>
            </a:r>
          </a:p>
          <a:p>
            <a:pPr marL="0" indent="0">
              <a:spcAft>
                <a:spcPts val="0"/>
              </a:spcAft>
              <a:buNone/>
            </a:pPr>
            <a:endParaRPr lang="en-US" sz="1200" dirty="0"/>
          </a:p>
          <a:p>
            <a:pPr marL="0" indent="0">
              <a:spcAft>
                <a:spcPts val="0"/>
              </a:spcAft>
              <a:buNone/>
            </a:pPr>
            <a:r>
              <a:rPr lang="en-US" sz="1200" dirty="0"/>
              <a:t>The American Chemical Society , Committee on Professional Training </a:t>
            </a:r>
          </a:p>
          <a:p>
            <a:pPr marL="0" indent="0">
              <a:spcAft>
                <a:spcPts val="0"/>
              </a:spcAft>
              <a:buNone/>
            </a:pPr>
            <a:r>
              <a:rPr lang="en-US" sz="1200" dirty="0"/>
              <a:t>Provides a list of Chemical Information Skills, </a:t>
            </a:r>
          </a:p>
          <a:p>
            <a:pPr marL="0" indent="0">
              <a:spcAft>
                <a:spcPts val="0"/>
              </a:spcAft>
              <a:buNone/>
            </a:pPr>
            <a:r>
              <a:rPr lang="en-US" sz="1200" dirty="0"/>
              <a:t>for Undergraduate Professional Education in Chemistry </a:t>
            </a:r>
          </a:p>
        </p:txBody>
      </p:sp>
      <p:sp>
        <p:nvSpPr>
          <p:cNvPr id="4" name="Slide Number Placeholder 3"/>
          <p:cNvSpPr>
            <a:spLocks noGrp="1"/>
          </p:cNvSpPr>
          <p:nvPr>
            <p:ph type="sldNum" sz="quarter" idx="5"/>
          </p:nvPr>
        </p:nvSpPr>
        <p:spPr/>
        <p:txBody>
          <a:bodyPr/>
          <a:lstStyle/>
          <a:p>
            <a:fld id="{9706D261-4ACC-5E49-97C5-9D8FD2D9A3AF}" type="slidenum">
              <a:rPr lang="en-US" smtClean="0"/>
              <a:t>4</a:t>
            </a:fld>
            <a:endParaRPr lang="en-US"/>
          </a:p>
        </p:txBody>
      </p:sp>
    </p:spTree>
    <p:extLst>
      <p:ext uri="{BB962C8B-B14F-4D97-AF65-F5344CB8AC3E}">
        <p14:creationId xmlns:p14="http://schemas.microsoft.com/office/powerpoint/2010/main" val="1019103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let’s take a brief look at just a few of these skills that have been outlined by the ACS…</a:t>
            </a:r>
          </a:p>
          <a:p>
            <a:r>
              <a:rPr lang="en-US" dirty="0"/>
              <a:t>Some are things you will be familiar with and things you would expect to see in college level library instruction</a:t>
            </a:r>
          </a:p>
          <a:p>
            <a:endParaRPr lang="en-US" dirty="0"/>
          </a:p>
          <a:p>
            <a:r>
              <a:rPr lang="en-US" dirty="0"/>
              <a:t>the list continues with searching by chemical structure, molecular formula, chemical name, patent searching, evaluating resources… and several other competencies!!!</a:t>
            </a:r>
          </a:p>
          <a:p>
            <a:endParaRPr lang="en-US" dirty="0"/>
          </a:p>
          <a:p>
            <a:r>
              <a:rPr lang="en-US" dirty="0"/>
              <a:t>Traditionally, library/information skills instruction have been one-shot sessions, focused on one single course,  disconnected from the wider curriculum </a:t>
            </a:r>
          </a:p>
          <a:p>
            <a:endParaRPr lang="en-US" dirty="0"/>
          </a:p>
          <a:p>
            <a:r>
              <a:rPr lang="en-US" dirty="0"/>
              <a:t>Obviously, there is no way for students to learn all of this in a single session or even two.</a:t>
            </a:r>
          </a:p>
          <a:p>
            <a:endParaRPr lang="en-US" dirty="0"/>
          </a:p>
          <a:p>
            <a:r>
              <a:rPr lang="en-US" dirty="0"/>
              <a:t>So this is one key benefit to mapping these skills to the curriculum</a:t>
            </a:r>
          </a:p>
        </p:txBody>
      </p:sp>
      <p:sp>
        <p:nvSpPr>
          <p:cNvPr id="4" name="Slide Number Placeholder 3"/>
          <p:cNvSpPr>
            <a:spLocks noGrp="1"/>
          </p:cNvSpPr>
          <p:nvPr>
            <p:ph type="sldNum" sz="quarter" idx="5"/>
          </p:nvPr>
        </p:nvSpPr>
        <p:spPr/>
        <p:txBody>
          <a:bodyPr/>
          <a:lstStyle/>
          <a:p>
            <a:fld id="{5921C11A-2FC3-47A1-8659-30373B89AD6D}" type="slidenum">
              <a:rPr lang="en-US" smtClean="0"/>
              <a:t>5</a:t>
            </a:fld>
            <a:endParaRPr lang="en-US"/>
          </a:p>
        </p:txBody>
      </p:sp>
    </p:spTree>
    <p:extLst>
      <p:ext uri="{BB962C8B-B14F-4D97-AF65-F5344CB8AC3E}">
        <p14:creationId xmlns:p14="http://schemas.microsoft.com/office/powerpoint/2010/main" val="2324116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Here is a brief definition curricular mapping of information literacy…</a:t>
            </a:r>
          </a:p>
          <a:p>
            <a:endParaRPr lang="en-US" dirty="0">
              <a:cs typeface="Calibri"/>
            </a:endParaRPr>
          </a:p>
          <a:p>
            <a:r>
              <a:rPr lang="en-US" dirty="0">
                <a:cs typeface="Calibri"/>
              </a:rPr>
              <a:t>I recently gave a presentation, at another conference, that goes into more detail about the planning and process by which I developed my curricular plans. The link to that presentation is listed in my references section so please do to take a look if you are interested.</a:t>
            </a:r>
          </a:p>
          <a:p>
            <a:endParaRPr lang="en-US" dirty="0">
              <a:cs typeface="Calibri"/>
            </a:endParaRPr>
          </a:p>
          <a:p>
            <a:r>
              <a:rPr lang="en-US" dirty="0">
                <a:cs typeface="Calibri"/>
              </a:rPr>
              <a:t>For today, I will provide just a few highlights of the process, and then talk about assessments used.</a:t>
            </a:r>
          </a:p>
        </p:txBody>
      </p:sp>
      <p:sp>
        <p:nvSpPr>
          <p:cNvPr id="4" name="Slide Number Placeholder 3"/>
          <p:cNvSpPr>
            <a:spLocks noGrp="1"/>
          </p:cNvSpPr>
          <p:nvPr>
            <p:ph type="sldNum" sz="quarter" idx="5"/>
          </p:nvPr>
        </p:nvSpPr>
        <p:spPr/>
        <p:txBody>
          <a:bodyPr/>
          <a:lstStyle/>
          <a:p>
            <a:fld id="{9706D261-4ACC-5E49-97C5-9D8FD2D9A3AF}" type="slidenum">
              <a:rPr lang="en-US" smtClean="0"/>
              <a:t>6</a:t>
            </a:fld>
            <a:endParaRPr lang="en-US"/>
          </a:p>
        </p:txBody>
      </p:sp>
    </p:spTree>
    <p:extLst>
      <p:ext uri="{BB962C8B-B14F-4D97-AF65-F5344CB8AC3E}">
        <p14:creationId xmlns:p14="http://schemas.microsoft.com/office/powerpoint/2010/main" val="22430956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First, I’ll mention that collaboration is a major part of the foundation for success. This includes Librarian, Key teaching faculty, members of a departments curricular committee, and others, depending on the academic unit</a:t>
            </a:r>
          </a:p>
          <a:p>
            <a:endParaRPr lang="en-US" dirty="0">
              <a:cs typeface="Calibri"/>
            </a:endParaRPr>
          </a:p>
          <a:p>
            <a:r>
              <a:rPr lang="en-US" dirty="0">
                <a:cs typeface="Calibri"/>
              </a:rPr>
              <a:t>Communication is key, and coming together in a shared space of understanding of what we are trying to accomplish</a:t>
            </a:r>
          </a:p>
        </p:txBody>
      </p:sp>
      <p:sp>
        <p:nvSpPr>
          <p:cNvPr id="4" name="Slide Number Placeholder 3"/>
          <p:cNvSpPr>
            <a:spLocks noGrp="1"/>
          </p:cNvSpPr>
          <p:nvPr>
            <p:ph type="sldNum" sz="quarter" idx="5"/>
          </p:nvPr>
        </p:nvSpPr>
        <p:spPr/>
        <p:txBody>
          <a:bodyPr/>
          <a:lstStyle/>
          <a:p>
            <a:fld id="{9706D261-4ACC-5E49-97C5-9D8FD2D9A3AF}" type="slidenum">
              <a:rPr lang="en-US" smtClean="0"/>
              <a:t>7</a:t>
            </a:fld>
            <a:endParaRPr lang="en-US"/>
          </a:p>
        </p:txBody>
      </p:sp>
    </p:spTree>
    <p:extLst>
      <p:ext uri="{BB962C8B-B14F-4D97-AF65-F5344CB8AC3E}">
        <p14:creationId xmlns:p14="http://schemas.microsoft.com/office/powerpoint/2010/main" val="38394167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Another important aspect of making it all work is examining courses in the degree program and identifying logical courses that are a good fit for integrating IL concepts.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In my example case of Chemistry, Bachelor of Science, we divided up the competencies into 4 key courses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An intro course and additional upper level courses containing a research component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8</a:t>
            </a:fld>
            <a:endParaRPr lang="en-US"/>
          </a:p>
        </p:txBody>
      </p:sp>
    </p:spTree>
    <p:extLst>
      <p:ext uri="{BB962C8B-B14F-4D97-AF65-F5344CB8AC3E}">
        <p14:creationId xmlns:p14="http://schemas.microsoft.com/office/powerpoint/2010/main" val="13791718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In class time with librarian involvement included the following for each course…</a:t>
            </a:r>
          </a:p>
        </p:txBody>
      </p:sp>
      <p:sp>
        <p:nvSpPr>
          <p:cNvPr id="4" name="Slide Number Placeholder 3"/>
          <p:cNvSpPr>
            <a:spLocks noGrp="1"/>
          </p:cNvSpPr>
          <p:nvPr>
            <p:ph type="sldNum" sz="quarter" idx="5"/>
          </p:nvPr>
        </p:nvSpPr>
        <p:spPr/>
        <p:txBody>
          <a:bodyPr/>
          <a:lstStyle/>
          <a:p>
            <a:fld id="{9706D261-4ACC-5E49-97C5-9D8FD2D9A3AF}" type="slidenum">
              <a:rPr lang="en-US" smtClean="0"/>
              <a:t>9</a:t>
            </a:fld>
            <a:endParaRPr lang="en-US"/>
          </a:p>
        </p:txBody>
      </p:sp>
    </p:spTree>
    <p:extLst>
      <p:ext uri="{BB962C8B-B14F-4D97-AF65-F5344CB8AC3E}">
        <p14:creationId xmlns:p14="http://schemas.microsoft.com/office/powerpoint/2010/main" val="14715569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page">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userDrawn="1">
            <p:ph type="title" hasCustomPrompt="1"/>
          </p:nvPr>
        </p:nvSpPr>
        <p:spPr>
          <a:xfrm>
            <a:off x="670539" y="3688697"/>
            <a:ext cx="10590128" cy="1485992"/>
          </a:xfrm>
        </p:spPr>
        <p:txBody>
          <a:bodyPr anchor="ctr">
            <a:normAutofit/>
          </a:bodyPr>
          <a:lstStyle>
            <a:lvl1pPr>
              <a:lnSpc>
                <a:spcPct val="90000"/>
              </a:lnSpc>
              <a:defRPr sz="4400" b="1" i="0" spc="0" baseline="0">
                <a:solidFill>
                  <a:schemeClr val="bg1"/>
                </a:solidFill>
                <a:latin typeface="Arial"/>
                <a:cs typeface="Arial"/>
              </a:defRPr>
            </a:lvl1pPr>
          </a:lstStyle>
          <a:p>
            <a:r>
              <a:rPr lang="en-US" dirty="0"/>
              <a:t>Unnecessarily extra long title of presentation</a:t>
            </a:r>
          </a:p>
        </p:txBody>
      </p:sp>
      <p:sp>
        <p:nvSpPr>
          <p:cNvPr id="11" name="Text Placeholder 19"/>
          <p:cNvSpPr>
            <a:spLocks noGrp="1"/>
          </p:cNvSpPr>
          <p:nvPr userDrawn="1">
            <p:ph type="body" sz="quarter" idx="10" hasCustomPrompt="1"/>
          </p:nvPr>
        </p:nvSpPr>
        <p:spPr>
          <a:xfrm>
            <a:off x="707592" y="6279763"/>
            <a:ext cx="10312296" cy="370205"/>
          </a:xfrm>
        </p:spPr>
        <p:txBody>
          <a:bodyPr anchor="ctr">
            <a:noAutofit/>
          </a:bodyPr>
          <a:lstStyle>
            <a:lvl1pPr marL="0" indent="0">
              <a:buNone/>
              <a:defRPr sz="1100" b="1" spc="80" baseline="0">
                <a:solidFill>
                  <a:srgbClr val="A6A6A6"/>
                </a:solidFill>
                <a:latin typeface="Arial"/>
                <a:cs typeface="Arial"/>
              </a:defRPr>
            </a:lvl1pPr>
          </a:lstStyle>
          <a:p>
            <a:pPr lvl="0"/>
            <a:r>
              <a:rPr lang="en-US" dirty="0"/>
              <a:t>INDIANA UNIVERSITY–PURDUE UNIVERSITY INDIANAPOLIS</a:t>
            </a:r>
          </a:p>
        </p:txBody>
      </p:sp>
      <p:sp>
        <p:nvSpPr>
          <p:cNvPr id="9" name="Text Placeholder 19"/>
          <p:cNvSpPr>
            <a:spLocks noGrp="1"/>
          </p:cNvSpPr>
          <p:nvPr>
            <p:ph type="body" sz="quarter" idx="11" hasCustomPrompt="1"/>
          </p:nvPr>
        </p:nvSpPr>
        <p:spPr>
          <a:xfrm>
            <a:off x="707592" y="3301284"/>
            <a:ext cx="10553075" cy="336549"/>
          </a:xfrm>
        </p:spPr>
        <p:txBody>
          <a:bodyPr anchor="ctr">
            <a:noAutofit/>
          </a:bodyPr>
          <a:lstStyle>
            <a:lvl1pPr marL="0" indent="0">
              <a:buNone/>
              <a:defRPr sz="1800" b="0" spc="0" baseline="0">
                <a:solidFill>
                  <a:srgbClr val="A6A6A6"/>
                </a:solidFill>
                <a:latin typeface="Arial"/>
                <a:cs typeface="Arial"/>
              </a:defRPr>
            </a:lvl1pPr>
          </a:lstStyle>
          <a:p>
            <a:pPr lvl="0"/>
            <a:r>
              <a:rPr lang="en-US" dirty="0"/>
              <a:t>SUBHEAD OR NAME OF SCHOOL, DEPARTMENT, OR UNIT</a:t>
            </a:r>
          </a:p>
        </p:txBody>
      </p:sp>
      <p:grpSp>
        <p:nvGrpSpPr>
          <p:cNvPr id="13" name="Group 12"/>
          <p:cNvGrpSpPr/>
          <p:nvPr userDrawn="1"/>
        </p:nvGrpSpPr>
        <p:grpSpPr>
          <a:xfrm>
            <a:off x="828019" y="-72571"/>
            <a:ext cx="1267479" cy="2766507"/>
            <a:chOff x="633305" y="-72571"/>
            <a:chExt cx="950609" cy="2766507"/>
          </a:xfrm>
        </p:grpSpPr>
        <p:sp>
          <p:nvSpPr>
            <p:cNvPr id="6" name="Rectangle 5"/>
            <p:cNvSpPr/>
            <p:nvPr userDrawn="1"/>
          </p:nvSpPr>
          <p:spPr>
            <a:xfrm>
              <a:off x="633305" y="-72571"/>
              <a:ext cx="950609" cy="276650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trident.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8009" y="1730375"/>
              <a:ext cx="634481" cy="800730"/>
            </a:xfrm>
            <a:prstGeom prst="rect">
              <a:avLst/>
            </a:prstGeom>
          </p:spPr>
        </p:pic>
      </p:grpSp>
    </p:spTree>
    <p:extLst>
      <p:ext uri="{BB962C8B-B14F-4D97-AF65-F5344CB8AC3E}">
        <p14:creationId xmlns:p14="http://schemas.microsoft.com/office/powerpoint/2010/main" val="12566538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660B13"/>
        </a:solidFill>
        <a:effectLst/>
      </p:bgPr>
    </p:bg>
    <p:spTree>
      <p:nvGrpSpPr>
        <p:cNvPr id="1" name=""/>
        <p:cNvGrpSpPr/>
        <p:nvPr/>
      </p:nvGrpSpPr>
      <p:grpSpPr>
        <a:xfrm>
          <a:off x="0" y="0"/>
          <a:ext cx="0" cy="0"/>
          <a:chOff x="0" y="0"/>
          <a:chExt cx="0" cy="0"/>
        </a:xfrm>
      </p:grpSpPr>
      <p:sp>
        <p:nvSpPr>
          <p:cNvPr id="2" name="TextBox 1"/>
          <p:cNvSpPr txBox="1"/>
          <p:nvPr userDrawn="1"/>
        </p:nvSpPr>
        <p:spPr>
          <a:xfrm>
            <a:off x="1838252" y="3187345"/>
            <a:ext cx="184731" cy="369332"/>
          </a:xfrm>
          <a:prstGeom prst="rect">
            <a:avLst/>
          </a:prstGeom>
          <a:noFill/>
        </p:spPr>
        <p:txBody>
          <a:bodyPr wrap="none" rtlCol="0">
            <a:spAutoFit/>
          </a:bodyPr>
          <a:lstStyle/>
          <a:p>
            <a:endParaRPr lang="en-US" dirty="0"/>
          </a:p>
        </p:txBody>
      </p:sp>
      <p:sp>
        <p:nvSpPr>
          <p:cNvPr id="10" name="TextBox 9"/>
          <p:cNvSpPr txBox="1"/>
          <p:nvPr userDrawn="1"/>
        </p:nvSpPr>
        <p:spPr>
          <a:xfrm>
            <a:off x="1838252" y="3187345"/>
            <a:ext cx="184731" cy="369332"/>
          </a:xfrm>
          <a:prstGeom prst="rect">
            <a:avLst/>
          </a:prstGeom>
          <a:noFill/>
        </p:spPr>
        <p:txBody>
          <a:bodyPr wrap="none" rtlCol="0">
            <a:spAutoFit/>
          </a:bodyPr>
          <a:lstStyle/>
          <a:p>
            <a:endParaRPr lang="en-US" dirty="0"/>
          </a:p>
        </p:txBody>
      </p:sp>
      <p:sp>
        <p:nvSpPr>
          <p:cNvPr id="11" name="TextBox 10"/>
          <p:cNvSpPr txBox="1"/>
          <p:nvPr userDrawn="1"/>
        </p:nvSpPr>
        <p:spPr>
          <a:xfrm>
            <a:off x="1838252" y="3187345"/>
            <a:ext cx="184731" cy="369332"/>
          </a:xfrm>
          <a:prstGeom prst="rect">
            <a:avLst/>
          </a:prstGeom>
          <a:noFill/>
        </p:spPr>
        <p:txBody>
          <a:bodyPr wrap="none" rtlCol="0">
            <a:spAutoFit/>
          </a:bodyPr>
          <a:lstStyle/>
          <a:p>
            <a:endParaRPr lang="en-US" dirty="0"/>
          </a:p>
        </p:txBody>
      </p:sp>
      <p:sp>
        <p:nvSpPr>
          <p:cNvPr id="14" name="Title 13"/>
          <p:cNvSpPr>
            <a:spLocks noGrp="1"/>
          </p:cNvSpPr>
          <p:nvPr>
            <p:ph type="title" hasCustomPrompt="1"/>
          </p:nvPr>
        </p:nvSpPr>
        <p:spPr>
          <a:xfrm>
            <a:off x="675592" y="3416048"/>
            <a:ext cx="9069976" cy="494412"/>
          </a:xfrm>
        </p:spPr>
        <p:txBody>
          <a:bodyPr anchor="ctr">
            <a:noAutofit/>
          </a:bodyPr>
          <a:lstStyle>
            <a:lvl1pPr>
              <a:defRPr sz="4400" b="1" i="0" spc="0" baseline="0">
                <a:solidFill>
                  <a:srgbClr val="FFFFFF"/>
                </a:solidFill>
                <a:latin typeface="Arial"/>
                <a:cs typeface="Arial"/>
              </a:defRPr>
            </a:lvl1pPr>
          </a:lstStyle>
          <a:p>
            <a:r>
              <a:rPr lang="en-US" dirty="0"/>
              <a:t>Section Heading</a:t>
            </a:r>
          </a:p>
        </p:txBody>
      </p:sp>
      <p:sp>
        <p:nvSpPr>
          <p:cNvPr id="20" name="Text Placeholder 19"/>
          <p:cNvSpPr>
            <a:spLocks noGrp="1"/>
          </p:cNvSpPr>
          <p:nvPr>
            <p:ph type="body" sz="quarter" idx="10" hasCustomPrompt="1"/>
          </p:nvPr>
        </p:nvSpPr>
        <p:spPr>
          <a:xfrm>
            <a:off x="701508" y="2945805"/>
            <a:ext cx="4933949" cy="336549"/>
          </a:xfrm>
        </p:spPr>
        <p:txBody>
          <a:bodyPr anchor="ctr">
            <a:noAutofit/>
          </a:bodyPr>
          <a:lstStyle>
            <a:lvl1pPr marL="0" indent="0">
              <a:buNone/>
              <a:defRPr sz="1600" b="1" i="0" spc="50" baseline="0">
                <a:solidFill>
                  <a:srgbClr val="A6A6A6"/>
                </a:solidFill>
                <a:latin typeface="Arial"/>
                <a:cs typeface="Arial"/>
              </a:defRPr>
            </a:lvl1pPr>
          </a:lstStyle>
          <a:p>
            <a:pPr lvl="0"/>
            <a:r>
              <a:rPr lang="en-US" dirty="0"/>
              <a:t>SECTION NUMBER OR SUBTITLE</a:t>
            </a:r>
          </a:p>
        </p:txBody>
      </p:sp>
      <p:sp>
        <p:nvSpPr>
          <p:cNvPr id="4" name="Rectangle 3"/>
          <p:cNvSpPr/>
          <p:nvPr userDrawn="1"/>
        </p:nvSpPr>
        <p:spPr>
          <a:xfrm>
            <a:off x="0" y="2829380"/>
            <a:ext cx="198152" cy="119924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57854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only: whit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06704" y="1012095"/>
            <a:ext cx="10672521" cy="638906"/>
          </a:xfrm>
        </p:spPr>
        <p:txBody>
          <a:bodyPr>
            <a:normAutofit/>
          </a:bodyPr>
          <a:lstStyle>
            <a:lvl1pPr>
              <a:defRPr sz="3200" b="1" i="0" cap="none" spc="0">
                <a:solidFill>
                  <a:srgbClr val="404041"/>
                </a:solidFill>
                <a:latin typeface="Arial"/>
                <a:cs typeface="Arial"/>
              </a:defRPr>
            </a:lvl1pPr>
          </a:lstStyle>
          <a:p>
            <a:r>
              <a:rPr lang="en-US" dirty="0"/>
              <a:t>Click to edit master title style</a:t>
            </a:r>
          </a:p>
        </p:txBody>
      </p:sp>
      <p:sp>
        <p:nvSpPr>
          <p:cNvPr id="5" name="Rectangle 4"/>
          <p:cNvSpPr/>
          <p:nvPr userDrawn="1"/>
        </p:nvSpPr>
        <p:spPr>
          <a:xfrm>
            <a:off x="0" y="1073418"/>
            <a:ext cx="110219" cy="5162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19"/>
          <p:cNvSpPr>
            <a:spLocks noGrp="1"/>
          </p:cNvSpPr>
          <p:nvPr>
            <p:ph type="body" sz="quarter" idx="10" hasCustomPrompt="1"/>
          </p:nvPr>
        </p:nvSpPr>
        <p:spPr>
          <a:xfrm>
            <a:off x="6920942" y="237251"/>
            <a:ext cx="4933949" cy="336549"/>
          </a:xfrm>
        </p:spPr>
        <p:txBody>
          <a:bodyPr>
            <a:noAutofit/>
          </a:bodyPr>
          <a:lstStyle>
            <a:lvl1pPr marL="0" indent="0" algn="r">
              <a:buNone/>
              <a:defRPr sz="1100" b="0" i="0" spc="0" baseline="0">
                <a:solidFill>
                  <a:srgbClr val="A6A6A6"/>
                </a:solidFill>
                <a:latin typeface="Arial"/>
                <a:cs typeface="Arial"/>
              </a:defRPr>
            </a:lvl1pPr>
          </a:lstStyle>
          <a:p>
            <a:pPr lvl="0"/>
            <a:r>
              <a:rPr lang="en-US" dirty="0"/>
              <a:t>SECTION TITLE OR SUBTITLE</a:t>
            </a:r>
          </a:p>
        </p:txBody>
      </p:sp>
      <p:sp>
        <p:nvSpPr>
          <p:cNvPr id="4" name="TextBox 3"/>
          <p:cNvSpPr txBox="1"/>
          <p:nvPr userDrawn="1"/>
        </p:nvSpPr>
        <p:spPr>
          <a:xfrm>
            <a:off x="4741334" y="4721412"/>
            <a:ext cx="184731" cy="369332"/>
          </a:xfrm>
          <a:prstGeom prst="rect">
            <a:avLst/>
          </a:prstGeom>
          <a:noFill/>
        </p:spPr>
        <p:txBody>
          <a:bodyPr wrap="none" rtlCol="0">
            <a:spAutoFit/>
          </a:bodyPr>
          <a:lstStyle/>
          <a:p>
            <a:endParaRPr lang="en-US" dirty="0"/>
          </a:p>
        </p:txBody>
      </p:sp>
      <p:sp>
        <p:nvSpPr>
          <p:cNvPr id="7" name="Text Placeholder 2"/>
          <p:cNvSpPr>
            <a:spLocks noGrp="1"/>
          </p:cNvSpPr>
          <p:nvPr>
            <p:ph idx="1" hasCustomPrompt="1"/>
          </p:nvPr>
        </p:nvSpPr>
        <p:spPr>
          <a:xfrm>
            <a:off x="691765" y="1976198"/>
            <a:ext cx="10687459" cy="4119802"/>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404041"/>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dirty="0"/>
              <a:t> Click to edit master subtitle style</a:t>
            </a:r>
          </a:p>
        </p:txBody>
      </p:sp>
      <p:grpSp>
        <p:nvGrpSpPr>
          <p:cNvPr id="23" name="Group 22"/>
          <p:cNvGrpSpPr/>
          <p:nvPr userDrawn="1"/>
        </p:nvGrpSpPr>
        <p:grpSpPr>
          <a:xfrm>
            <a:off x="-41050" y="6336172"/>
            <a:ext cx="12304889" cy="528963"/>
            <a:chOff x="-30788" y="4661517"/>
            <a:chExt cx="9228667" cy="528963"/>
          </a:xfrm>
        </p:grpSpPr>
        <p:sp>
          <p:nvSpPr>
            <p:cNvPr id="24" name="Rectangle 23"/>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6" name="Picture 25"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7" name="TextBox 26"/>
            <p:cNvSpPr txBox="1"/>
            <p:nvPr userDrawn="1"/>
          </p:nvSpPr>
          <p:spPr>
            <a:xfrm>
              <a:off x="1030972" y="4823737"/>
              <a:ext cx="3613600" cy="230832"/>
            </a:xfrm>
            <a:prstGeom prst="rect">
              <a:avLst/>
            </a:prstGeom>
            <a:noFill/>
          </p:spPr>
          <p:txBody>
            <a:bodyPr wrap="square" rtlCol="0" anchor="ctr">
              <a:spAutoFit/>
            </a:bodyPr>
            <a:lstStyle/>
            <a:p>
              <a:r>
                <a:rPr lang="en-US" sz="900" dirty="0">
                  <a:solidFill>
                    <a:srgbClr val="FFFFFF"/>
                  </a:solidFill>
                </a:rPr>
                <a:t>INDIANA UNIVERSITY–PURDUE UNIVERSITY</a:t>
              </a:r>
              <a:r>
                <a:rPr lang="en-US" sz="900" baseline="0" dirty="0">
                  <a:solidFill>
                    <a:srgbClr val="FFFFFF"/>
                  </a:solidFill>
                </a:rPr>
                <a:t> INDIANAPOLIS</a:t>
              </a:r>
              <a:endParaRPr lang="en-US" sz="900" dirty="0">
                <a:solidFill>
                  <a:srgbClr val="FFFFFF"/>
                </a:solidFill>
              </a:endParaRPr>
            </a:p>
          </p:txBody>
        </p:sp>
      </p:grpSp>
    </p:spTree>
    <p:extLst>
      <p:ext uri="{BB962C8B-B14F-4D97-AF65-F5344CB8AC3E}">
        <p14:creationId xmlns:p14="http://schemas.microsoft.com/office/powerpoint/2010/main" val="36820605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photo: whit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700406" y="619182"/>
            <a:ext cx="6080772" cy="1039091"/>
          </a:xfrm>
          <a:prstGeom prst="rect">
            <a:avLst/>
          </a:prstGeom>
        </p:spPr>
        <p:txBody>
          <a:bodyPr vert="horz" lIns="91440" tIns="45720" rIns="91440" bIns="45720" rtlCol="0" anchor="ctr">
            <a:noAutofit/>
          </a:bodyPr>
          <a:lstStyle>
            <a:lvl1pPr>
              <a:defRPr sz="3200" b="1" i="0" spc="0">
                <a:solidFill>
                  <a:srgbClr val="404041"/>
                </a:solidFill>
                <a:latin typeface="Arial"/>
                <a:cs typeface="Arial"/>
              </a:defRPr>
            </a:lvl1pPr>
          </a:lstStyle>
          <a:p>
            <a:r>
              <a:rPr lang="en-US" dirty="0"/>
              <a:t>Click to edit master title style</a:t>
            </a:r>
          </a:p>
        </p:txBody>
      </p:sp>
      <p:sp>
        <p:nvSpPr>
          <p:cNvPr id="8" name="Text Placeholder 2"/>
          <p:cNvSpPr>
            <a:spLocks noGrp="1"/>
          </p:cNvSpPr>
          <p:nvPr>
            <p:ph idx="1"/>
          </p:nvPr>
        </p:nvSpPr>
        <p:spPr>
          <a:xfrm>
            <a:off x="700406" y="1922839"/>
            <a:ext cx="6080772" cy="4169990"/>
          </a:xfrm>
          <a:prstGeom prst="rect">
            <a:avLst/>
          </a:prstGeom>
        </p:spPr>
        <p:txBody>
          <a:bodyPr vert="horz" lIns="91440" tIns="45720" rIns="91440" bIns="45720" rtlCol="0">
            <a:normAutofit/>
          </a:bodyPr>
          <a:lstStyle>
            <a:lvl1pPr marL="342900" indent="-342900">
              <a:lnSpc>
                <a:spcPct val="100000"/>
              </a:lnSpc>
              <a:buFont typeface="Arial"/>
              <a:buChar char="•"/>
              <a:defRPr sz="1800">
                <a:solidFill>
                  <a:srgbClr val="404041"/>
                </a:solidFill>
                <a:latin typeface="Arial"/>
                <a:cs typeface="Arial"/>
              </a:defRPr>
            </a:lvl1pPr>
            <a:lvl2pPr marL="742950" indent="-285750">
              <a:lnSpc>
                <a:spcPct val="100000"/>
              </a:lnSpc>
              <a:buFont typeface="Arial"/>
              <a:buChar char="•"/>
              <a:defRPr sz="1800">
                <a:solidFill>
                  <a:srgbClr val="404041"/>
                </a:solidFill>
                <a:latin typeface="Arial"/>
                <a:cs typeface="Arial"/>
              </a:defRPr>
            </a:lvl2pPr>
            <a:lvl3pPr marL="1143000" indent="-228600">
              <a:lnSpc>
                <a:spcPct val="100000"/>
              </a:lnSpc>
              <a:buFont typeface="Arial"/>
              <a:buChar char="•"/>
              <a:defRPr sz="1800">
                <a:solidFill>
                  <a:srgbClr val="404041"/>
                </a:solidFill>
                <a:latin typeface="Arial"/>
                <a:cs typeface="Arial"/>
              </a:defRPr>
            </a:lvl3pPr>
            <a:lvl4pPr marL="1600200" indent="-228600">
              <a:lnSpc>
                <a:spcPct val="100000"/>
              </a:lnSpc>
              <a:buFont typeface="Arial"/>
              <a:buChar char="•"/>
              <a:defRPr sz="1800">
                <a:solidFill>
                  <a:srgbClr val="404041"/>
                </a:solidFill>
                <a:latin typeface="Arial"/>
                <a:cs typeface="Arial"/>
              </a:defRPr>
            </a:lvl4pPr>
            <a:lvl5pPr marL="2057400" indent="-228600">
              <a:lnSpc>
                <a:spcPct val="100000"/>
              </a:lnSpc>
              <a:buFont typeface="Arial"/>
              <a:buChar char="•"/>
              <a:defRPr sz="1800">
                <a:solidFill>
                  <a:srgbClr val="404041"/>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9"/>
          <p:cNvSpPr>
            <a:spLocks noGrp="1"/>
          </p:cNvSpPr>
          <p:nvPr>
            <p:ph type="pic" sz="quarter" idx="10"/>
          </p:nvPr>
        </p:nvSpPr>
        <p:spPr>
          <a:xfrm>
            <a:off x="7430746" y="0"/>
            <a:ext cx="4761255" cy="6858000"/>
          </a:xfrm>
        </p:spPr>
        <p:txBody>
          <a:bodyPr/>
          <a:lstStyle/>
          <a:p>
            <a:r>
              <a:rPr lang="en-US"/>
              <a:t>Drag picture to placeholder or click icon to add</a:t>
            </a:r>
          </a:p>
        </p:txBody>
      </p:sp>
      <p:sp>
        <p:nvSpPr>
          <p:cNvPr id="17" name="Rectangle 16"/>
          <p:cNvSpPr/>
          <p:nvPr userDrawn="1"/>
        </p:nvSpPr>
        <p:spPr>
          <a:xfrm>
            <a:off x="0" y="649067"/>
            <a:ext cx="110219" cy="5162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userDrawn="1"/>
        </p:nvSpPr>
        <p:spPr>
          <a:xfrm>
            <a:off x="847071" y="6336172"/>
            <a:ext cx="516263"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15"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3065" y="6401518"/>
            <a:ext cx="344276" cy="327725"/>
          </a:xfrm>
          <a:prstGeom prst="rect">
            <a:avLst/>
          </a:prstGeom>
        </p:spPr>
      </p:pic>
    </p:spTree>
    <p:extLst>
      <p:ext uri="{BB962C8B-B14F-4D97-AF65-F5344CB8AC3E}">
        <p14:creationId xmlns:p14="http://schemas.microsoft.com/office/powerpoint/2010/main" val="32203822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only: black">
    <p:bg>
      <p:bgPr>
        <a:solidFill>
          <a:schemeClr val="tx1">
            <a:lumMod val="85000"/>
            <a:lumOff val="15000"/>
          </a:schemeClr>
        </a:solidFill>
        <a:effectLst/>
      </p:bgPr>
    </p:bg>
    <p:spTree>
      <p:nvGrpSpPr>
        <p:cNvPr id="1" name=""/>
        <p:cNvGrpSpPr/>
        <p:nvPr/>
      </p:nvGrpSpPr>
      <p:grpSpPr>
        <a:xfrm>
          <a:off x="0" y="0"/>
          <a:ext cx="0" cy="0"/>
          <a:chOff x="0" y="0"/>
          <a:chExt cx="0" cy="0"/>
        </a:xfrm>
      </p:grpSpPr>
      <p:grpSp>
        <p:nvGrpSpPr>
          <p:cNvPr id="22" name="Group 21"/>
          <p:cNvGrpSpPr/>
          <p:nvPr userDrawn="1"/>
        </p:nvGrpSpPr>
        <p:grpSpPr>
          <a:xfrm>
            <a:off x="-41050" y="6336172"/>
            <a:ext cx="12304889" cy="528963"/>
            <a:chOff x="-30788" y="4661517"/>
            <a:chExt cx="9228667" cy="528963"/>
          </a:xfrm>
        </p:grpSpPr>
        <p:sp>
          <p:nvSpPr>
            <p:cNvPr id="24" name="Rectangle 23"/>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6" name="Picture 25"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7" name="TextBox 26"/>
            <p:cNvSpPr txBox="1"/>
            <p:nvPr userDrawn="1"/>
          </p:nvSpPr>
          <p:spPr>
            <a:xfrm>
              <a:off x="1030972" y="4823737"/>
              <a:ext cx="3613600" cy="230832"/>
            </a:xfrm>
            <a:prstGeom prst="rect">
              <a:avLst/>
            </a:prstGeom>
            <a:noFill/>
          </p:spPr>
          <p:txBody>
            <a:bodyPr wrap="square" rtlCol="0" anchor="ctr">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dirty="0">
                  <a:solidFill>
                    <a:srgbClr val="FFFFFF"/>
                  </a:solidFill>
                </a:rPr>
                <a:t>INDIANA UNIVERSITY–PURDUE UNIVERSITY INDIANAPOLIS</a:t>
              </a:r>
            </a:p>
          </p:txBody>
        </p:sp>
      </p:grpSp>
      <p:sp>
        <p:nvSpPr>
          <p:cNvPr id="28" name="Title 1"/>
          <p:cNvSpPr>
            <a:spLocks noGrp="1"/>
          </p:cNvSpPr>
          <p:nvPr>
            <p:ph type="ctrTitle" hasCustomPrompt="1"/>
          </p:nvPr>
        </p:nvSpPr>
        <p:spPr>
          <a:xfrm>
            <a:off x="706704" y="1012095"/>
            <a:ext cx="10672521" cy="638906"/>
          </a:xfrm>
        </p:spPr>
        <p:txBody>
          <a:bodyPr>
            <a:normAutofit/>
          </a:bodyPr>
          <a:lstStyle>
            <a:lvl1pPr>
              <a:defRPr sz="3200" b="1" i="0" cap="none" spc="0">
                <a:solidFill>
                  <a:schemeClr val="bg1"/>
                </a:solidFill>
                <a:latin typeface="Arial"/>
                <a:cs typeface="Arial"/>
              </a:defRPr>
            </a:lvl1pPr>
          </a:lstStyle>
          <a:p>
            <a:r>
              <a:rPr lang="en-US" dirty="0"/>
              <a:t>Click to edit master title style</a:t>
            </a:r>
          </a:p>
        </p:txBody>
      </p:sp>
      <p:sp>
        <p:nvSpPr>
          <p:cNvPr id="29" name="Rectangle 28"/>
          <p:cNvSpPr/>
          <p:nvPr userDrawn="1"/>
        </p:nvSpPr>
        <p:spPr>
          <a:xfrm>
            <a:off x="0" y="1073418"/>
            <a:ext cx="110219" cy="5162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Text Placeholder 2"/>
          <p:cNvSpPr>
            <a:spLocks noGrp="1"/>
          </p:cNvSpPr>
          <p:nvPr>
            <p:ph idx="1" hasCustomPrompt="1"/>
          </p:nvPr>
        </p:nvSpPr>
        <p:spPr>
          <a:xfrm>
            <a:off x="691765" y="1976198"/>
            <a:ext cx="10687459" cy="4119802"/>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FFFFFF"/>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dirty="0"/>
              <a:t>Click to edit master subtitle style</a:t>
            </a:r>
          </a:p>
        </p:txBody>
      </p:sp>
      <p:sp>
        <p:nvSpPr>
          <p:cNvPr id="32" name="Text Placeholder 19"/>
          <p:cNvSpPr>
            <a:spLocks noGrp="1"/>
          </p:cNvSpPr>
          <p:nvPr>
            <p:ph type="body" sz="quarter" idx="10" hasCustomPrompt="1"/>
          </p:nvPr>
        </p:nvSpPr>
        <p:spPr>
          <a:xfrm>
            <a:off x="6920942" y="237251"/>
            <a:ext cx="4933949" cy="336549"/>
          </a:xfrm>
        </p:spPr>
        <p:txBody>
          <a:bodyPr>
            <a:noAutofit/>
          </a:bodyPr>
          <a:lstStyle>
            <a:lvl1pPr marL="0" indent="0" algn="r">
              <a:buNone/>
              <a:defRPr sz="1100" b="0" i="0" spc="0" baseline="0">
                <a:solidFill>
                  <a:srgbClr val="A6A6A6"/>
                </a:solidFill>
                <a:latin typeface="Arial"/>
                <a:cs typeface="Arial"/>
              </a:defRPr>
            </a:lvl1pPr>
          </a:lstStyle>
          <a:p>
            <a:pPr lvl="0"/>
            <a:r>
              <a:rPr lang="en-US" dirty="0"/>
              <a:t>SECTION TITLE OR SUBTITLE</a:t>
            </a:r>
          </a:p>
        </p:txBody>
      </p:sp>
    </p:spTree>
    <p:extLst>
      <p:ext uri="{BB962C8B-B14F-4D97-AF65-F5344CB8AC3E}">
        <p14:creationId xmlns:p14="http://schemas.microsoft.com/office/powerpoint/2010/main" val="17283514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and photo: black">
    <p:bg>
      <p:bgPr>
        <a:solidFill>
          <a:srgbClr val="252626"/>
        </a:solidFill>
        <a:effectLst/>
      </p:bgPr>
    </p:bg>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7419881" y="0"/>
            <a:ext cx="4761255" cy="6858000"/>
          </a:xfrm>
        </p:spPr>
        <p:txBody>
          <a:bodyPr/>
          <a:lstStyle/>
          <a:p>
            <a:r>
              <a:rPr lang="en-US"/>
              <a:t>Drag picture to placeholder or click icon to add</a:t>
            </a:r>
            <a:endParaRPr lang="en-US" dirty="0"/>
          </a:p>
        </p:txBody>
      </p:sp>
      <p:sp>
        <p:nvSpPr>
          <p:cNvPr id="13" name="Rectangle 12"/>
          <p:cNvSpPr/>
          <p:nvPr userDrawn="1"/>
        </p:nvSpPr>
        <p:spPr>
          <a:xfrm>
            <a:off x="-21130" y="649067"/>
            <a:ext cx="110219" cy="5162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userDrawn="1"/>
        </p:nvSpPr>
        <p:spPr>
          <a:xfrm>
            <a:off x="847071" y="6336172"/>
            <a:ext cx="516263"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3065" y="6401518"/>
            <a:ext cx="344276" cy="327725"/>
          </a:xfrm>
          <a:prstGeom prst="rect">
            <a:avLst/>
          </a:prstGeom>
        </p:spPr>
      </p:pic>
      <p:sp>
        <p:nvSpPr>
          <p:cNvPr id="19" name="Title Placeholder 1"/>
          <p:cNvSpPr>
            <a:spLocks noGrp="1"/>
          </p:cNvSpPr>
          <p:nvPr>
            <p:ph type="title" hasCustomPrompt="1"/>
          </p:nvPr>
        </p:nvSpPr>
        <p:spPr>
          <a:xfrm>
            <a:off x="700406" y="619182"/>
            <a:ext cx="6080772" cy="1039091"/>
          </a:xfrm>
          <a:prstGeom prst="rect">
            <a:avLst/>
          </a:prstGeom>
        </p:spPr>
        <p:txBody>
          <a:bodyPr vert="horz" lIns="91440" tIns="45720" rIns="91440" bIns="45720" rtlCol="0" anchor="ctr">
            <a:noAutofit/>
          </a:bodyPr>
          <a:lstStyle>
            <a:lvl1pPr>
              <a:defRPr sz="3200" b="1" i="0" spc="0">
                <a:solidFill>
                  <a:srgbClr val="FFFFFF"/>
                </a:solidFill>
                <a:latin typeface="Arial"/>
                <a:cs typeface="Arial"/>
              </a:defRPr>
            </a:lvl1pPr>
          </a:lstStyle>
          <a:p>
            <a:r>
              <a:rPr lang="en-US" dirty="0"/>
              <a:t>Click to edit master title style</a:t>
            </a:r>
          </a:p>
        </p:txBody>
      </p:sp>
      <p:sp>
        <p:nvSpPr>
          <p:cNvPr id="20" name="Text Placeholder 2"/>
          <p:cNvSpPr>
            <a:spLocks noGrp="1"/>
          </p:cNvSpPr>
          <p:nvPr>
            <p:ph idx="1"/>
          </p:nvPr>
        </p:nvSpPr>
        <p:spPr>
          <a:xfrm>
            <a:off x="700406" y="1922839"/>
            <a:ext cx="6080772" cy="4169990"/>
          </a:xfrm>
          <a:prstGeom prst="rect">
            <a:avLst/>
          </a:prstGeom>
        </p:spPr>
        <p:txBody>
          <a:bodyPr vert="horz" lIns="91440" tIns="45720" rIns="91440" bIns="45720" rtlCol="0">
            <a:normAutofit/>
          </a:bodyPr>
          <a:lstStyle>
            <a:lvl1pPr marL="342900" indent="-342900">
              <a:lnSpc>
                <a:spcPct val="100000"/>
              </a:lnSpc>
              <a:buFont typeface="Arial"/>
              <a:buChar char="•"/>
              <a:defRPr sz="1800">
                <a:solidFill>
                  <a:srgbClr val="FFFFFF"/>
                </a:solidFill>
                <a:latin typeface="Arial"/>
                <a:cs typeface="Arial"/>
              </a:defRPr>
            </a:lvl1pPr>
            <a:lvl2pPr marL="742950" indent="-285750">
              <a:lnSpc>
                <a:spcPct val="100000"/>
              </a:lnSpc>
              <a:buFont typeface="Arial"/>
              <a:buChar char="•"/>
              <a:defRPr sz="1800">
                <a:solidFill>
                  <a:srgbClr val="FFFFFF"/>
                </a:solidFill>
                <a:latin typeface="Arial"/>
                <a:cs typeface="Arial"/>
              </a:defRPr>
            </a:lvl2pPr>
            <a:lvl3pPr marL="1143000" indent="-228600">
              <a:lnSpc>
                <a:spcPct val="100000"/>
              </a:lnSpc>
              <a:buFont typeface="Arial"/>
              <a:buChar char="•"/>
              <a:defRPr sz="1800">
                <a:solidFill>
                  <a:srgbClr val="FFFFFF"/>
                </a:solidFill>
                <a:latin typeface="Arial"/>
                <a:cs typeface="Arial"/>
              </a:defRPr>
            </a:lvl3pPr>
            <a:lvl4pPr marL="1600200" indent="-228600">
              <a:lnSpc>
                <a:spcPct val="100000"/>
              </a:lnSpc>
              <a:buFont typeface="Arial"/>
              <a:buChar char="•"/>
              <a:defRPr sz="1800">
                <a:solidFill>
                  <a:srgbClr val="FFFFFF"/>
                </a:solidFill>
                <a:latin typeface="Arial"/>
                <a:cs typeface="Arial"/>
              </a:defRPr>
            </a:lvl4pPr>
            <a:lvl5pPr marL="2057400" indent="-228600">
              <a:lnSpc>
                <a:spcPct val="100000"/>
              </a:lnSpc>
              <a:buFont typeface="Arial"/>
              <a:buChar char="•"/>
              <a:defRPr sz="1800">
                <a:solidFill>
                  <a:srgbClr val="FFFFFF"/>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43360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with footer: white">
    <p:spTree>
      <p:nvGrpSpPr>
        <p:cNvPr id="1" name=""/>
        <p:cNvGrpSpPr/>
        <p:nvPr/>
      </p:nvGrpSpPr>
      <p:grpSpPr>
        <a:xfrm>
          <a:off x="0" y="0"/>
          <a:ext cx="0" cy="0"/>
          <a:chOff x="0" y="0"/>
          <a:chExt cx="0" cy="0"/>
        </a:xfrm>
      </p:grpSpPr>
      <p:grpSp>
        <p:nvGrpSpPr>
          <p:cNvPr id="17" name="Group 16"/>
          <p:cNvGrpSpPr/>
          <p:nvPr userDrawn="1"/>
        </p:nvGrpSpPr>
        <p:grpSpPr>
          <a:xfrm>
            <a:off x="-41050" y="6336172"/>
            <a:ext cx="12304889" cy="528963"/>
            <a:chOff x="-30788" y="4661517"/>
            <a:chExt cx="9228667" cy="528963"/>
          </a:xfrm>
        </p:grpSpPr>
        <p:sp>
          <p:nvSpPr>
            <p:cNvPr id="18" name="Rectangle 17"/>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1" name="TextBox 20"/>
            <p:cNvSpPr txBox="1"/>
            <p:nvPr userDrawn="1"/>
          </p:nvSpPr>
          <p:spPr>
            <a:xfrm>
              <a:off x="1030972" y="4823737"/>
              <a:ext cx="3613600" cy="230832"/>
            </a:xfrm>
            <a:prstGeom prst="rect">
              <a:avLst/>
            </a:prstGeom>
            <a:noFill/>
          </p:spPr>
          <p:txBody>
            <a:bodyPr wrap="square" rtlCol="0" anchor="ctr">
              <a:spAutoFit/>
            </a:bodyPr>
            <a:lstStyle/>
            <a:p>
              <a:r>
                <a:rPr lang="en-US" sz="900" dirty="0">
                  <a:solidFill>
                    <a:srgbClr val="FFFFFF"/>
                  </a:solidFill>
                </a:rPr>
                <a:t>INDIANA UNIVERSITY–PURDUE UNIVERSITY</a:t>
              </a:r>
              <a:r>
                <a:rPr lang="en-US" sz="900" baseline="0" dirty="0">
                  <a:solidFill>
                    <a:srgbClr val="FFFFFF"/>
                  </a:solidFill>
                </a:rPr>
                <a:t> INDIANAPOLIS</a:t>
              </a:r>
              <a:endParaRPr lang="en-US" sz="900" dirty="0">
                <a:solidFill>
                  <a:srgbClr val="FFFFFF"/>
                </a:solidFill>
              </a:endParaRPr>
            </a:p>
          </p:txBody>
        </p:sp>
      </p:grpSp>
    </p:spTree>
    <p:extLst>
      <p:ext uri="{BB962C8B-B14F-4D97-AF65-F5344CB8AC3E}">
        <p14:creationId xmlns:p14="http://schemas.microsoft.com/office/powerpoint/2010/main" val="13156520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with footer: black">
    <p:bg>
      <p:bgPr>
        <a:solidFill>
          <a:srgbClr val="252626"/>
        </a:solidFill>
        <a:effectLst/>
      </p:bgPr>
    </p:bg>
    <p:spTree>
      <p:nvGrpSpPr>
        <p:cNvPr id="1" name=""/>
        <p:cNvGrpSpPr/>
        <p:nvPr/>
      </p:nvGrpSpPr>
      <p:grpSpPr>
        <a:xfrm>
          <a:off x="0" y="0"/>
          <a:ext cx="0" cy="0"/>
          <a:chOff x="0" y="0"/>
          <a:chExt cx="0" cy="0"/>
        </a:xfrm>
      </p:grpSpPr>
      <p:grpSp>
        <p:nvGrpSpPr>
          <p:cNvPr id="13" name="Group 12"/>
          <p:cNvGrpSpPr/>
          <p:nvPr userDrawn="1"/>
        </p:nvGrpSpPr>
        <p:grpSpPr>
          <a:xfrm>
            <a:off x="-41050" y="6336172"/>
            <a:ext cx="12304889" cy="528963"/>
            <a:chOff x="-30788" y="4661517"/>
            <a:chExt cx="9228667" cy="528963"/>
          </a:xfrm>
        </p:grpSpPr>
        <p:sp>
          <p:nvSpPr>
            <p:cNvPr id="17" name="Rectangle 16"/>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9" name="Picture 18"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0" name="TextBox 19"/>
            <p:cNvSpPr txBox="1"/>
            <p:nvPr userDrawn="1"/>
          </p:nvSpPr>
          <p:spPr>
            <a:xfrm>
              <a:off x="1030972" y="4823737"/>
              <a:ext cx="3613600" cy="230832"/>
            </a:xfrm>
            <a:prstGeom prst="rect">
              <a:avLst/>
            </a:prstGeom>
            <a:noFill/>
          </p:spPr>
          <p:txBody>
            <a:bodyPr wrap="square" rtlCol="0" anchor="ctr">
              <a:spAutoFit/>
            </a:bodyPr>
            <a:lstStyle/>
            <a:p>
              <a:r>
                <a:rPr lang="en-US" sz="900" dirty="0">
                  <a:solidFill>
                    <a:srgbClr val="FFFFFF"/>
                  </a:solidFill>
                </a:rPr>
                <a:t>INDIANA UNIVERSITY–PURDUE UNIVERSITY</a:t>
              </a:r>
              <a:r>
                <a:rPr lang="en-US" sz="900" baseline="0" dirty="0">
                  <a:solidFill>
                    <a:srgbClr val="FFFFFF"/>
                  </a:solidFill>
                </a:rPr>
                <a:t> INDIANAPOLIS</a:t>
              </a:r>
              <a:endParaRPr lang="en-US" sz="900" dirty="0">
                <a:solidFill>
                  <a:srgbClr val="FFFFFF"/>
                </a:solidFill>
              </a:endParaRPr>
            </a:p>
          </p:txBody>
        </p:sp>
      </p:grpSp>
    </p:spTree>
    <p:extLst>
      <p:ext uri="{BB962C8B-B14F-4D97-AF65-F5344CB8AC3E}">
        <p14:creationId xmlns:p14="http://schemas.microsoft.com/office/powerpoint/2010/main" val="727036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losing slide with IUPUI lockup">
    <p:bg>
      <p:bgPr>
        <a:solidFill>
          <a:srgbClr val="690304"/>
        </a:solidFill>
        <a:effectLst/>
      </p:bgPr>
    </p:bg>
    <p:spTree>
      <p:nvGrpSpPr>
        <p:cNvPr id="1" name=""/>
        <p:cNvGrpSpPr/>
        <p:nvPr/>
      </p:nvGrpSpPr>
      <p:grpSpPr>
        <a:xfrm>
          <a:off x="0" y="0"/>
          <a:ext cx="0" cy="0"/>
          <a:chOff x="0" y="0"/>
          <a:chExt cx="0" cy="0"/>
        </a:xfrm>
      </p:grpSpPr>
      <p:sp>
        <p:nvSpPr>
          <p:cNvPr id="8" name="Text Placeholder 2"/>
          <p:cNvSpPr>
            <a:spLocks noGrp="1"/>
          </p:cNvSpPr>
          <p:nvPr userDrawn="1">
            <p:ph idx="1"/>
          </p:nvPr>
        </p:nvSpPr>
        <p:spPr>
          <a:xfrm>
            <a:off x="715472" y="907198"/>
            <a:ext cx="10478913" cy="3628887"/>
          </a:xfrm>
          <a:prstGeom prst="rect">
            <a:avLst/>
          </a:prstGeom>
        </p:spPr>
        <p:txBody>
          <a:bodyPr vert="horz" lIns="91440" tIns="45720" rIns="91440" bIns="45720" rtlCol="0">
            <a:normAutofit/>
          </a:bodyPr>
          <a:lstStyle>
            <a:lvl1pPr marL="0" indent="0">
              <a:lnSpc>
                <a:spcPct val="100000"/>
              </a:lnSpc>
              <a:buNone/>
              <a:defRPr sz="1800">
                <a:solidFill>
                  <a:schemeClr val="bg1"/>
                </a:solidFill>
                <a:latin typeface="Arial"/>
                <a:cs typeface="Arial"/>
              </a:defRPr>
            </a:lvl1pPr>
            <a:lvl2pPr marL="457200" indent="0">
              <a:lnSpc>
                <a:spcPct val="100000"/>
              </a:lnSpc>
              <a:buNone/>
              <a:defRPr sz="1600">
                <a:solidFill>
                  <a:schemeClr val="bg1"/>
                </a:solidFill>
                <a:latin typeface="Arial"/>
                <a:cs typeface="Arial"/>
              </a:defRPr>
            </a:lvl2pPr>
            <a:lvl3pPr marL="914400" indent="0">
              <a:lnSpc>
                <a:spcPct val="100000"/>
              </a:lnSpc>
              <a:buNone/>
              <a:defRPr sz="1600">
                <a:solidFill>
                  <a:schemeClr val="bg1"/>
                </a:solidFill>
                <a:latin typeface="Arial"/>
                <a:cs typeface="Arial"/>
              </a:defRPr>
            </a:lvl3pPr>
            <a:lvl4pPr marL="1371600" indent="0">
              <a:lnSpc>
                <a:spcPct val="100000"/>
              </a:lnSpc>
              <a:buNone/>
              <a:defRPr sz="1600">
                <a:solidFill>
                  <a:schemeClr val="bg1"/>
                </a:solidFill>
                <a:latin typeface="Arial"/>
                <a:cs typeface="Arial"/>
              </a:defRPr>
            </a:lvl4pPr>
            <a:lvl5pPr>
              <a:lnSpc>
                <a:spcPct val="100000"/>
              </a:lnSpc>
              <a:defRPr sz="1600">
                <a:solidFill>
                  <a:schemeClr val="bg1"/>
                </a:solidFill>
                <a:latin typeface="Arial"/>
                <a:cs typeface="Arial"/>
              </a:defRPr>
            </a:lvl5pPr>
          </a:lstStyle>
          <a:p>
            <a:pPr lvl="0"/>
            <a:r>
              <a:rPr lang="en-US"/>
              <a:t>Click to edit Master text styles</a:t>
            </a:r>
          </a:p>
        </p:txBody>
      </p:sp>
      <p:sp>
        <p:nvSpPr>
          <p:cNvPr id="10" name="Rectangle 9"/>
          <p:cNvSpPr/>
          <p:nvPr userDrawn="1"/>
        </p:nvSpPr>
        <p:spPr>
          <a:xfrm>
            <a:off x="-21130" y="907198"/>
            <a:ext cx="110219" cy="5162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7" name="Group 26"/>
          <p:cNvGrpSpPr/>
          <p:nvPr userDrawn="1"/>
        </p:nvGrpSpPr>
        <p:grpSpPr>
          <a:xfrm>
            <a:off x="847071" y="5794350"/>
            <a:ext cx="3401656" cy="1077919"/>
            <a:chOff x="635303" y="4070963"/>
            <a:chExt cx="2551242" cy="1077919"/>
          </a:xfrm>
        </p:grpSpPr>
        <p:sp>
          <p:nvSpPr>
            <p:cNvPr id="28" name="Rectangle 27"/>
            <p:cNvSpPr/>
            <p:nvPr userDrawn="1"/>
          </p:nvSpPr>
          <p:spPr>
            <a:xfrm>
              <a:off x="635303" y="4070963"/>
              <a:ext cx="533859" cy="1077919"/>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9" name="Picture 28"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4227" y="4189193"/>
              <a:ext cx="356010" cy="451859"/>
            </a:xfrm>
            <a:prstGeom prst="rect">
              <a:avLst/>
            </a:prstGeom>
          </p:spPr>
        </p:pic>
        <p:pic>
          <p:nvPicPr>
            <p:cNvPr id="30" name="Picture 29" descr="iupuiwhite.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76234" y="4176250"/>
              <a:ext cx="1810311" cy="687125"/>
            </a:xfrm>
            <a:prstGeom prst="rect">
              <a:avLst/>
            </a:prstGeom>
          </p:spPr>
        </p:pic>
      </p:grpSp>
    </p:spTree>
    <p:extLst>
      <p:ext uri="{BB962C8B-B14F-4D97-AF65-F5344CB8AC3E}">
        <p14:creationId xmlns:p14="http://schemas.microsoft.com/office/powerpoint/2010/main" val="11896610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chemeClr val="bg1"/>
        </a:solidFill>
        <a:effectLst/>
      </p:bgPr>
    </p:bg>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699236" y="1012095"/>
            <a:ext cx="10672521" cy="638906"/>
          </a:xfrm>
        </p:spPr>
        <p:txBody>
          <a:bodyPr>
            <a:normAutofit/>
          </a:bodyPr>
          <a:lstStyle>
            <a:lvl1pPr>
              <a:defRPr sz="3200" b="1" i="0" cap="none" spc="0">
                <a:solidFill>
                  <a:srgbClr val="252626"/>
                </a:solidFill>
                <a:latin typeface="Arial"/>
                <a:cs typeface="Arial"/>
              </a:defRPr>
            </a:lvl1pPr>
          </a:lstStyle>
          <a:p>
            <a:r>
              <a:rPr lang="en-US" dirty="0"/>
              <a:t>Click to edit master title style</a:t>
            </a:r>
          </a:p>
        </p:txBody>
      </p:sp>
      <p:sp>
        <p:nvSpPr>
          <p:cNvPr id="4" name="Text Placeholder 2"/>
          <p:cNvSpPr>
            <a:spLocks noGrp="1"/>
          </p:cNvSpPr>
          <p:nvPr>
            <p:ph idx="1" hasCustomPrompt="1"/>
          </p:nvPr>
        </p:nvSpPr>
        <p:spPr>
          <a:xfrm>
            <a:off x="691765" y="1976198"/>
            <a:ext cx="10687459" cy="4119802"/>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252626"/>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dirty="0"/>
              <a:t>Click to edit master subtitle style</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rgbClr val="252626"/>
        </a:solidFill>
        <a:effectLst/>
      </p:bgPr>
    </p:bg>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699236" y="1012095"/>
            <a:ext cx="10672521" cy="638906"/>
          </a:xfrm>
        </p:spPr>
        <p:txBody>
          <a:bodyPr>
            <a:normAutofit/>
          </a:bodyPr>
          <a:lstStyle>
            <a:lvl1pPr>
              <a:defRPr sz="3200" b="1" i="0" cap="none" spc="0">
                <a:solidFill>
                  <a:schemeClr val="bg1"/>
                </a:solidFill>
                <a:latin typeface="Arial"/>
                <a:cs typeface="Arial"/>
              </a:defRPr>
            </a:lvl1pPr>
          </a:lstStyle>
          <a:p>
            <a:r>
              <a:rPr lang="en-US" dirty="0"/>
              <a:t>Click to edit master title style</a:t>
            </a:r>
          </a:p>
        </p:txBody>
      </p:sp>
      <p:sp>
        <p:nvSpPr>
          <p:cNvPr id="4" name="Text Placeholder 2"/>
          <p:cNvSpPr>
            <a:spLocks noGrp="1"/>
          </p:cNvSpPr>
          <p:nvPr>
            <p:ph idx="1" hasCustomPrompt="1"/>
          </p:nvPr>
        </p:nvSpPr>
        <p:spPr>
          <a:xfrm>
            <a:off x="691765" y="1976198"/>
            <a:ext cx="10687459" cy="4119802"/>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FFFFFF"/>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dirty="0"/>
              <a:t>Click to edit master subtitle style</a:t>
            </a:r>
          </a:p>
        </p:txBody>
      </p:sp>
    </p:spTree>
    <p:extLst>
      <p:ext uri="{BB962C8B-B14F-4D97-AF65-F5344CB8AC3E}">
        <p14:creationId xmlns:p14="http://schemas.microsoft.com/office/powerpoint/2010/main" val="21380741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BD1508EF-1A9E-AF4D-B618-B5C2813C95F4}" type="datetimeFigureOut">
              <a:rPr lang="en-US" smtClean="0"/>
              <a:t>12/8/20</a:t>
            </a:fld>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B495C52B-865D-804C-B879-64E5AA40F84B}" type="slidenum">
              <a:rPr lang="en-US" smtClean="0"/>
              <a:t>‹#›</a:t>
            </a:fld>
            <a:endParaRPr lang="en-US"/>
          </a:p>
        </p:txBody>
      </p:sp>
    </p:spTree>
    <p:extLst>
      <p:ext uri="{BB962C8B-B14F-4D97-AF65-F5344CB8AC3E}">
        <p14:creationId xmlns:p14="http://schemas.microsoft.com/office/powerpoint/2010/main" val="3273381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26FC36F-6ED3-42A8-9C52-36C2F4B7891F}" type="datetimeFigureOut">
              <a:rPr lang="en-US" smtClean="0"/>
              <a:t>12/8/20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3EDEC-9097-40A4-8B3A-8ED8B49F080A}" type="slidenum">
              <a:rPr lang="en-US" smtClean="0"/>
              <a:t>‹#›</a:t>
            </a:fld>
            <a:endParaRPr lang="en-US"/>
          </a:p>
        </p:txBody>
      </p:sp>
    </p:spTree>
    <p:extLst>
      <p:ext uri="{BB962C8B-B14F-4D97-AF65-F5344CB8AC3E}">
        <p14:creationId xmlns:p14="http://schemas.microsoft.com/office/powerpoint/2010/main" val="862804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12/8/20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12/8/20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12/8/20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12/8/20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12/8/20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12/8/20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12/8/20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49189" y="846139"/>
            <a:ext cx="9069976"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549189" y="2119919"/>
            <a:ext cx="9069976" cy="428704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69" r:id="rId1"/>
    <p:sldLayoutId id="2147493467" r:id="rId2"/>
    <p:sldLayoutId id="2147493472" r:id="rId3"/>
    <p:sldLayoutId id="2147493457" r:id="rId4"/>
    <p:sldLayoutId id="2147493456" r:id="rId5"/>
    <p:sldLayoutId id="2147493474" r:id="rId6"/>
    <p:sldLayoutId id="2147493475" r:id="rId7"/>
    <p:sldLayoutId id="2147493476" r:id="rId8"/>
    <p:sldLayoutId id="2147493477" r:id="rId9"/>
    <p:sldLayoutId id="2147493480" r:id="rId10"/>
    <p:sldLayoutId id="2147493479" r:id="rId11"/>
    <p:sldLayoutId id="2147493482" r:id="rId12"/>
    <p:sldLayoutId id="2147493485" r:id="rId13"/>
  </p:sldLayoutIdLst>
  <p:txStyles>
    <p:titleStyle>
      <a:lvl1pPr algn="l" defTabSz="457200" rtl="0" eaLnBrk="1" latinLnBrk="0" hangingPunct="1">
        <a:spcBef>
          <a:spcPct val="0"/>
        </a:spcBef>
        <a:buNone/>
        <a:defRPr sz="3600" b="1" i="0" kern="100" spc="0">
          <a:solidFill>
            <a:schemeClr val="tx1"/>
          </a:solidFill>
          <a:latin typeface="Arial"/>
          <a:ea typeface="+mj-ea"/>
          <a:cs typeface="Arial"/>
        </a:defRPr>
      </a:lvl1pPr>
    </p:titleStyle>
    <p:bodyStyle>
      <a:lvl1pPr marL="342900" indent="-342900" algn="l" defTabSz="457200" rtl="0" eaLnBrk="1" latinLnBrk="0" hangingPunct="1">
        <a:lnSpc>
          <a:spcPct val="100000"/>
        </a:lnSpc>
        <a:spcBef>
          <a:spcPts val="0"/>
        </a:spcBef>
        <a:spcAft>
          <a:spcPts val="1800"/>
        </a:spcAft>
        <a:buClr>
          <a:schemeClr val="tx1">
            <a:lumMod val="50000"/>
            <a:lumOff val="50000"/>
          </a:schemeClr>
        </a:buClr>
        <a:buSzPct val="100000"/>
        <a:buFont typeface="Wingdings" charset="2"/>
        <a:buChar char="§"/>
        <a:defRPr sz="3200" kern="1200">
          <a:solidFill>
            <a:schemeClr val="tx1"/>
          </a:solidFill>
          <a:latin typeface="Arial"/>
          <a:ea typeface="+mn-ea"/>
          <a:cs typeface="Arial"/>
        </a:defRPr>
      </a:lvl1pPr>
      <a:lvl2pPr marL="742950" indent="-285750" algn="l" defTabSz="457200" rtl="0" eaLnBrk="1" latinLnBrk="0" hangingPunct="1">
        <a:lnSpc>
          <a:spcPct val="100000"/>
        </a:lnSpc>
        <a:spcBef>
          <a:spcPts val="0"/>
        </a:spcBef>
        <a:spcAft>
          <a:spcPts val="18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100000"/>
        </a:lnSpc>
        <a:spcBef>
          <a:spcPts val="0"/>
        </a:spcBef>
        <a:spcAft>
          <a:spcPts val="18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100000"/>
        </a:lnSpc>
        <a:spcBef>
          <a:spcPts val="0"/>
        </a:spcBef>
        <a:spcAft>
          <a:spcPts val="18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hyperlink" Target="https://scholarworks.iupui.edu/handle/1805/23177" TargetMode="External"/><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hyperlink" Target="https://libguides.ala.org/InformationEvaluation/Infolit" TargetMode="External"/><Relationship Id="rId2" Type="http://schemas.openxmlformats.org/officeDocument/2006/relationships/notesSlide" Target="../notesSlides/notesSlide18.xml"/><Relationship Id="rId1" Type="http://schemas.openxmlformats.org/officeDocument/2006/relationships/slideLayout" Target="../slideLayouts/slideLayout14.xml"/><Relationship Id="rId5" Type="http://schemas.openxmlformats.org/officeDocument/2006/relationships/hyperlink" Target="https://scholarworks.iupui.edu/handle/1805/23177" TargetMode="External"/><Relationship Id="rId4" Type="http://schemas.openxmlformats.org/officeDocument/2006/relationships/hyperlink" Target="http://hdl.handle.net/1805/21398"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6172" y="3025757"/>
            <a:ext cx="10590128" cy="1485992"/>
          </a:xfrm>
        </p:spPr>
        <p:txBody>
          <a:bodyPr>
            <a:normAutofit fontScale="90000"/>
          </a:bodyPr>
          <a:lstStyle/>
          <a:p>
            <a:r>
              <a:rPr lang="en-US" dirty="0"/>
              <a:t>Assessment of Information Literacy Instruction Mapped to a STEM Degree Curriculum </a:t>
            </a:r>
          </a:p>
        </p:txBody>
      </p:sp>
      <p:sp>
        <p:nvSpPr>
          <p:cNvPr id="3" name="Text Placeholder 2"/>
          <p:cNvSpPr>
            <a:spLocks noGrp="1"/>
          </p:cNvSpPr>
          <p:nvPr>
            <p:ph type="body" sz="quarter" idx="10"/>
          </p:nvPr>
        </p:nvSpPr>
        <p:spPr>
          <a:xfrm>
            <a:off x="827981" y="4801148"/>
            <a:ext cx="10349349" cy="672078"/>
          </a:xfrm>
        </p:spPr>
        <p:txBody>
          <a:bodyPr/>
          <a:lstStyle/>
          <a:p>
            <a:pPr lvl="0">
              <a:spcAft>
                <a:spcPts val="0"/>
              </a:spcAft>
            </a:pPr>
            <a:r>
              <a:rPr lang="en-US" sz="2400" b="0" dirty="0"/>
              <a:t>E</a:t>
            </a:r>
            <a:r>
              <a:rPr lang="en-US" sz="2400" b="0" spc="0" dirty="0"/>
              <a:t>ric </a:t>
            </a:r>
            <a:r>
              <a:rPr lang="en-US" sz="2400" b="0" spc="0" dirty="0" err="1"/>
              <a:t>Snajdr</a:t>
            </a:r>
            <a:endParaRPr lang="en-US" sz="2400" b="0" spc="0" dirty="0"/>
          </a:p>
          <a:p>
            <a:pPr lvl="0">
              <a:spcAft>
                <a:spcPts val="0"/>
              </a:spcAft>
            </a:pPr>
            <a:r>
              <a:rPr lang="en-US" sz="2400" b="0" spc="0" dirty="0"/>
              <a:t>Indiana University–Purdue University Indianapolis</a:t>
            </a:r>
          </a:p>
        </p:txBody>
      </p:sp>
      <p:sp>
        <p:nvSpPr>
          <p:cNvPr id="4" name="Text Placeholder 3"/>
          <p:cNvSpPr>
            <a:spLocks noGrp="1"/>
          </p:cNvSpPr>
          <p:nvPr>
            <p:ph type="body" sz="quarter" idx="11"/>
          </p:nvPr>
        </p:nvSpPr>
        <p:spPr>
          <a:xfrm>
            <a:off x="827981" y="5710082"/>
            <a:ext cx="10553075" cy="336549"/>
          </a:xfrm>
        </p:spPr>
        <p:txBody>
          <a:bodyPr/>
          <a:lstStyle/>
          <a:p>
            <a:r>
              <a:rPr lang="en-US" dirty="0"/>
              <a:t>2020 Assessment Institute, October 26, 2020, Indianapolis, IN</a:t>
            </a:r>
          </a:p>
        </p:txBody>
      </p:sp>
    </p:spTree>
    <p:extLst>
      <p:ext uri="{BB962C8B-B14F-4D97-AF65-F5344CB8AC3E}">
        <p14:creationId xmlns:p14="http://schemas.microsoft.com/office/powerpoint/2010/main" val="15592648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a:t>Developed Curricular plan</a:t>
            </a:r>
          </a:p>
        </p:txBody>
      </p:sp>
      <p:sp>
        <p:nvSpPr>
          <p:cNvPr id="10" name="Text Placeholder 9"/>
          <p:cNvSpPr>
            <a:spLocks noGrp="1"/>
          </p:cNvSpPr>
          <p:nvPr>
            <p:ph type="body" sz="quarter" idx="10"/>
          </p:nvPr>
        </p:nvSpPr>
        <p:spPr/>
        <p:txBody>
          <a:bodyPr/>
          <a:lstStyle/>
          <a:p>
            <a:endParaRPr lang="en-US"/>
          </a:p>
        </p:txBody>
      </p:sp>
      <p:sp>
        <p:nvSpPr>
          <p:cNvPr id="3" name="Content Placeholder 2"/>
          <p:cNvSpPr>
            <a:spLocks noGrp="1"/>
          </p:cNvSpPr>
          <p:nvPr>
            <p:ph idx="1"/>
          </p:nvPr>
        </p:nvSpPr>
        <p:spPr>
          <a:xfrm>
            <a:off x="752270" y="1904047"/>
            <a:ext cx="10687459" cy="4119802"/>
          </a:xfrm>
        </p:spPr>
        <p:txBody>
          <a:bodyPr>
            <a:normAutofit/>
          </a:bodyPr>
          <a:lstStyle/>
          <a:p>
            <a:pPr marL="0" indent="0">
              <a:buNone/>
            </a:pPr>
            <a:r>
              <a:rPr lang="en-US" sz="2000" dirty="0"/>
              <a:t>Used template created by Steven Hoover (Syracuse), Jennifer </a:t>
            </a:r>
            <a:r>
              <a:rPr lang="en-US" sz="2000" dirty="0" err="1"/>
              <a:t>Fabbi</a:t>
            </a:r>
            <a:r>
              <a:rPr lang="en-US" sz="2000" dirty="0"/>
              <a:t>, Anne </a:t>
            </a:r>
            <a:r>
              <a:rPr lang="en-US" sz="2000" dirty="0" err="1"/>
              <a:t>Zald</a:t>
            </a:r>
            <a:r>
              <a:rPr lang="en-US" sz="2000" dirty="0"/>
              <a:t>, Erin </a:t>
            </a:r>
            <a:r>
              <a:rPr lang="en-US" sz="2000" dirty="0" err="1"/>
              <a:t>Rinto</a:t>
            </a:r>
            <a:r>
              <a:rPr lang="en-US" sz="2000" dirty="0"/>
              <a:t> (UNLV)</a:t>
            </a:r>
          </a:p>
          <a:p>
            <a:pPr marL="0" indent="0">
              <a:buNone/>
            </a:pPr>
            <a:endParaRPr lang="en-US" sz="2000" dirty="0"/>
          </a:p>
          <a:p>
            <a:pPr marL="0" indent="0">
              <a:buNone/>
            </a:pPr>
            <a:r>
              <a:rPr lang="en-US" sz="2000" dirty="0"/>
              <a:t>Outlined the following for each course</a:t>
            </a:r>
          </a:p>
          <a:p>
            <a:pPr>
              <a:buFont typeface="Arial" panose="020B0604020202020204" pitchFamily="34" charset="0"/>
              <a:buChar char="•"/>
            </a:pPr>
            <a:r>
              <a:rPr lang="en-US" sz="2000" dirty="0"/>
              <a:t>Learning outcomes </a:t>
            </a:r>
            <a:r>
              <a:rPr lang="en-US" sz="2000" dirty="0">
                <a:solidFill>
                  <a:schemeClr val="tx2"/>
                </a:solidFill>
              </a:rPr>
              <a:t>–</a:t>
            </a:r>
            <a:r>
              <a:rPr lang="en-US" sz="2000" dirty="0"/>
              <a:t> </a:t>
            </a:r>
            <a:r>
              <a:rPr lang="en-US" sz="2000" dirty="0">
                <a:solidFill>
                  <a:schemeClr val="tx2"/>
                </a:solidFill>
              </a:rPr>
              <a:t>based on the long list of IL skills from American Chem. Soc.</a:t>
            </a:r>
          </a:p>
          <a:p>
            <a:pPr>
              <a:buFont typeface="Arial" panose="020B0604020202020204" pitchFamily="34" charset="0"/>
              <a:buChar char="•"/>
            </a:pPr>
            <a:r>
              <a:rPr lang="en-US" sz="2000" dirty="0"/>
              <a:t>Assessments </a:t>
            </a:r>
          </a:p>
          <a:p>
            <a:pPr>
              <a:buFont typeface="Arial" panose="020B0604020202020204" pitchFamily="34" charset="0"/>
              <a:buChar char="•"/>
            </a:pPr>
            <a:r>
              <a:rPr lang="en-US" sz="2000" dirty="0"/>
              <a:t>Teaching strategies</a:t>
            </a:r>
          </a:p>
          <a:p>
            <a:pPr>
              <a:buFont typeface="Arial" panose="020B0604020202020204" pitchFamily="34" charset="0"/>
              <a:buChar char="•"/>
            </a:pPr>
            <a:endParaRPr lang="en-US" sz="2400" dirty="0"/>
          </a:p>
        </p:txBody>
      </p:sp>
    </p:spTree>
    <p:extLst>
      <p:ext uri="{BB962C8B-B14F-4D97-AF65-F5344CB8AC3E}">
        <p14:creationId xmlns:p14="http://schemas.microsoft.com/office/powerpoint/2010/main" val="624234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a:t>Developed Curricular plan</a:t>
            </a:r>
          </a:p>
        </p:txBody>
      </p:sp>
      <p:sp>
        <p:nvSpPr>
          <p:cNvPr id="10" name="Text Placeholder 9"/>
          <p:cNvSpPr>
            <a:spLocks noGrp="1"/>
          </p:cNvSpPr>
          <p:nvPr>
            <p:ph type="body" sz="quarter" idx="10"/>
          </p:nvPr>
        </p:nvSpPr>
        <p:spPr/>
        <p:txBody>
          <a:bodyPr/>
          <a:lstStyle/>
          <a:p>
            <a:endParaRPr lang="en-US"/>
          </a:p>
        </p:txBody>
      </p:sp>
      <p:sp>
        <p:nvSpPr>
          <p:cNvPr id="3" name="Content Placeholder 2"/>
          <p:cNvSpPr>
            <a:spLocks noGrp="1"/>
          </p:cNvSpPr>
          <p:nvPr>
            <p:ph idx="1"/>
          </p:nvPr>
        </p:nvSpPr>
        <p:spPr>
          <a:xfrm>
            <a:off x="752270" y="1904047"/>
            <a:ext cx="10687459" cy="4119802"/>
          </a:xfrm>
        </p:spPr>
        <p:txBody>
          <a:bodyPr>
            <a:normAutofit/>
          </a:bodyPr>
          <a:lstStyle/>
          <a:p>
            <a:pPr marL="0" indent="0">
              <a:buNone/>
            </a:pPr>
            <a:r>
              <a:rPr lang="en-US" sz="2000" dirty="0"/>
              <a:t>Used template created by Steven Hoover (Syracuse), Jennifer </a:t>
            </a:r>
            <a:r>
              <a:rPr lang="en-US" sz="2000" dirty="0" err="1"/>
              <a:t>Fabbi</a:t>
            </a:r>
            <a:r>
              <a:rPr lang="en-US" sz="2000" dirty="0"/>
              <a:t>, Anne </a:t>
            </a:r>
            <a:r>
              <a:rPr lang="en-US" sz="2000" dirty="0" err="1"/>
              <a:t>Zald</a:t>
            </a:r>
            <a:r>
              <a:rPr lang="en-US" sz="2000" dirty="0"/>
              <a:t>, Erin </a:t>
            </a:r>
            <a:r>
              <a:rPr lang="en-US" sz="2000" dirty="0" err="1"/>
              <a:t>Rinto</a:t>
            </a:r>
            <a:r>
              <a:rPr lang="en-US" sz="2000" dirty="0"/>
              <a:t> (UNLV)</a:t>
            </a:r>
          </a:p>
          <a:p>
            <a:pPr marL="0" indent="0">
              <a:buNone/>
            </a:pPr>
            <a:endParaRPr lang="en-US" sz="2000" dirty="0"/>
          </a:p>
          <a:p>
            <a:pPr marL="0" indent="0">
              <a:buNone/>
            </a:pPr>
            <a:r>
              <a:rPr lang="en-US" sz="2000" dirty="0"/>
              <a:t>Outlined the following for each course</a:t>
            </a:r>
          </a:p>
          <a:p>
            <a:pPr>
              <a:buFont typeface="Arial" panose="020B0604020202020204" pitchFamily="34" charset="0"/>
              <a:buChar char="•"/>
            </a:pPr>
            <a:r>
              <a:rPr lang="en-US" sz="2000" dirty="0"/>
              <a:t>Learning outcomes </a:t>
            </a:r>
            <a:r>
              <a:rPr lang="en-US" sz="2000" dirty="0">
                <a:solidFill>
                  <a:schemeClr val="tx2"/>
                </a:solidFill>
              </a:rPr>
              <a:t>–</a:t>
            </a:r>
            <a:r>
              <a:rPr lang="en-US" sz="2000" dirty="0"/>
              <a:t> </a:t>
            </a:r>
            <a:r>
              <a:rPr lang="en-US" sz="2000" dirty="0">
                <a:solidFill>
                  <a:schemeClr val="tx2"/>
                </a:solidFill>
              </a:rPr>
              <a:t>based on the long list of IL skills from American Chem. Soc.</a:t>
            </a:r>
          </a:p>
          <a:p>
            <a:pPr>
              <a:buFont typeface="Arial" panose="020B0604020202020204" pitchFamily="34" charset="0"/>
              <a:buChar char="•"/>
            </a:pPr>
            <a:r>
              <a:rPr lang="en-US" sz="2000" dirty="0"/>
              <a:t>Assessments </a:t>
            </a:r>
          </a:p>
          <a:p>
            <a:pPr>
              <a:buFont typeface="Arial" panose="020B0604020202020204" pitchFamily="34" charset="0"/>
              <a:buChar char="•"/>
            </a:pPr>
            <a:r>
              <a:rPr lang="en-US" sz="2000" dirty="0"/>
              <a:t>Teaching strategies</a:t>
            </a:r>
          </a:p>
          <a:p>
            <a:pPr>
              <a:buFont typeface="Arial" panose="020B0604020202020204" pitchFamily="34" charset="0"/>
              <a:buChar char="•"/>
            </a:pPr>
            <a:endParaRPr lang="en-US" sz="2400" dirty="0"/>
          </a:p>
        </p:txBody>
      </p:sp>
      <p:sp>
        <p:nvSpPr>
          <p:cNvPr id="4" name="TextBox 3">
            <a:extLst>
              <a:ext uri="{FF2B5EF4-FFF2-40B4-BE49-F238E27FC236}">
                <a16:creationId xmlns:a16="http://schemas.microsoft.com/office/drawing/2014/main" id="{8FDD2AD3-E58F-184B-942C-DFE4358F438B}"/>
              </a:ext>
            </a:extLst>
          </p:cNvPr>
          <p:cNvSpPr txBox="1"/>
          <p:nvPr/>
        </p:nvSpPr>
        <p:spPr>
          <a:xfrm>
            <a:off x="706704" y="5630564"/>
            <a:ext cx="6340647" cy="677108"/>
          </a:xfrm>
          <a:prstGeom prst="rect">
            <a:avLst/>
          </a:prstGeom>
          <a:noFill/>
        </p:spPr>
        <p:txBody>
          <a:bodyPr wrap="none" rtlCol="0">
            <a:spAutoFit/>
          </a:bodyPr>
          <a:lstStyle/>
          <a:p>
            <a:r>
              <a:rPr lang="en-US" sz="2000" dirty="0">
                <a:solidFill>
                  <a:schemeClr val="tx2"/>
                </a:solidFill>
              </a:rPr>
              <a:t>Template helped to develop alignment among all three</a:t>
            </a:r>
          </a:p>
          <a:p>
            <a:endParaRPr lang="en-US" dirty="0"/>
          </a:p>
        </p:txBody>
      </p:sp>
    </p:spTree>
    <p:extLst>
      <p:ext uri="{BB962C8B-B14F-4D97-AF65-F5344CB8AC3E}">
        <p14:creationId xmlns:p14="http://schemas.microsoft.com/office/powerpoint/2010/main" val="32794182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a:t>Assessments</a:t>
            </a:r>
          </a:p>
        </p:txBody>
      </p:sp>
      <p:sp>
        <p:nvSpPr>
          <p:cNvPr id="10" name="Text Placeholder 9"/>
          <p:cNvSpPr>
            <a:spLocks noGrp="1"/>
          </p:cNvSpPr>
          <p:nvPr>
            <p:ph type="body" sz="quarter" idx="10"/>
          </p:nvPr>
        </p:nvSpPr>
        <p:spPr/>
        <p:txBody>
          <a:bodyPr/>
          <a:lstStyle/>
          <a:p>
            <a:endParaRPr lang="en-US"/>
          </a:p>
        </p:txBody>
      </p:sp>
      <p:sp>
        <p:nvSpPr>
          <p:cNvPr id="3" name="Content Placeholder 2"/>
          <p:cNvSpPr>
            <a:spLocks noGrp="1"/>
          </p:cNvSpPr>
          <p:nvPr>
            <p:ph idx="1"/>
          </p:nvPr>
        </p:nvSpPr>
        <p:spPr>
          <a:xfrm>
            <a:off x="752270" y="1904047"/>
            <a:ext cx="10687459" cy="4119802"/>
          </a:xfrm>
        </p:spPr>
        <p:txBody>
          <a:bodyPr>
            <a:normAutofit/>
          </a:bodyPr>
          <a:lstStyle/>
          <a:p>
            <a:pPr marL="0" indent="0">
              <a:buNone/>
            </a:pPr>
            <a:r>
              <a:rPr lang="en-US" sz="2400" dirty="0"/>
              <a:t>Again - a collaborative effort</a:t>
            </a:r>
          </a:p>
          <a:p>
            <a:pPr marL="0" indent="0">
              <a:buNone/>
            </a:pPr>
            <a:r>
              <a:rPr lang="en-US" sz="2400" dirty="0"/>
              <a:t>	Librarian</a:t>
            </a:r>
          </a:p>
          <a:p>
            <a:pPr marL="0" indent="0">
              <a:buNone/>
            </a:pPr>
            <a:r>
              <a:rPr lang="en-US" sz="2400" dirty="0"/>
              <a:t>	Faculty of record for each course</a:t>
            </a:r>
          </a:p>
          <a:p>
            <a:pPr marL="0" indent="0">
              <a:buNone/>
            </a:pPr>
            <a:endParaRPr lang="en-US" sz="2400" dirty="0">
              <a:solidFill>
                <a:schemeClr val="tx1">
                  <a:lumMod val="50000"/>
                  <a:lumOff val="50000"/>
                </a:schemeClr>
              </a:solidFill>
            </a:endParaRPr>
          </a:p>
        </p:txBody>
      </p:sp>
    </p:spTree>
    <p:extLst>
      <p:ext uri="{BB962C8B-B14F-4D97-AF65-F5344CB8AC3E}">
        <p14:creationId xmlns:p14="http://schemas.microsoft.com/office/powerpoint/2010/main" val="35776976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a:t>Assessments</a:t>
            </a:r>
          </a:p>
        </p:txBody>
      </p:sp>
      <p:sp>
        <p:nvSpPr>
          <p:cNvPr id="10" name="Text Placeholder 9"/>
          <p:cNvSpPr>
            <a:spLocks noGrp="1"/>
          </p:cNvSpPr>
          <p:nvPr>
            <p:ph type="body" sz="quarter" idx="10"/>
          </p:nvPr>
        </p:nvSpPr>
        <p:spPr/>
        <p:txBody>
          <a:bodyPr/>
          <a:lstStyle/>
          <a:p>
            <a:endParaRPr lang="en-US"/>
          </a:p>
        </p:txBody>
      </p:sp>
      <p:sp>
        <p:nvSpPr>
          <p:cNvPr id="3" name="Content Placeholder 2"/>
          <p:cNvSpPr>
            <a:spLocks noGrp="1"/>
          </p:cNvSpPr>
          <p:nvPr>
            <p:ph idx="1"/>
          </p:nvPr>
        </p:nvSpPr>
        <p:spPr>
          <a:xfrm>
            <a:off x="752270" y="1904047"/>
            <a:ext cx="10687459" cy="4119802"/>
          </a:xfrm>
        </p:spPr>
        <p:txBody>
          <a:bodyPr>
            <a:normAutofit/>
          </a:bodyPr>
          <a:lstStyle/>
          <a:p>
            <a:pPr marL="0" indent="0">
              <a:buNone/>
            </a:pPr>
            <a:r>
              <a:rPr lang="en-US" sz="2400" dirty="0"/>
              <a:t>Mixed Assessments</a:t>
            </a:r>
          </a:p>
          <a:p>
            <a:pPr marL="400050" lvl="1" indent="0">
              <a:buNone/>
            </a:pPr>
            <a:r>
              <a:rPr lang="en-US" sz="2200" dirty="0"/>
              <a:t>Pre/Post Tests</a:t>
            </a:r>
          </a:p>
          <a:p>
            <a:pPr marL="400050" lvl="1" indent="0">
              <a:buNone/>
            </a:pPr>
            <a:r>
              <a:rPr lang="en-US" sz="2200" dirty="0"/>
              <a:t>Classroom Assessment Techniques</a:t>
            </a:r>
          </a:p>
          <a:p>
            <a:pPr marL="400050" lvl="1" indent="0">
              <a:buNone/>
            </a:pPr>
            <a:r>
              <a:rPr lang="en-US" sz="2200" dirty="0"/>
              <a:t>Assignments tied to regular coursework</a:t>
            </a:r>
          </a:p>
          <a:p>
            <a:pPr marL="800100" lvl="2" indent="0">
              <a:buNone/>
            </a:pPr>
            <a:r>
              <a:rPr lang="en-US" sz="2200" dirty="0"/>
              <a:t>Lab research projects</a:t>
            </a:r>
          </a:p>
          <a:p>
            <a:pPr marL="800100" lvl="2" indent="0">
              <a:buNone/>
            </a:pPr>
            <a:r>
              <a:rPr lang="en-US" sz="2200" dirty="0"/>
              <a:t>Research paper</a:t>
            </a:r>
          </a:p>
          <a:p>
            <a:pPr marL="400050" lvl="1" indent="0">
              <a:buNone/>
            </a:pPr>
            <a:r>
              <a:rPr lang="en-US" sz="2200" dirty="0"/>
              <a:t>Questions on Final Exam</a:t>
            </a:r>
          </a:p>
        </p:txBody>
      </p:sp>
    </p:spTree>
    <p:extLst>
      <p:ext uri="{BB962C8B-B14F-4D97-AF65-F5344CB8AC3E}">
        <p14:creationId xmlns:p14="http://schemas.microsoft.com/office/powerpoint/2010/main" val="3825432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a:t>Assessments example 1</a:t>
            </a:r>
            <a:br>
              <a:rPr lang="en-US" sz="3600" dirty="0"/>
            </a:br>
            <a:r>
              <a:rPr lang="en-US" sz="3600" dirty="0"/>
              <a:t>CHEM-C 294 Intro to Cornerstone in Chemistry		</a:t>
            </a:r>
          </a:p>
        </p:txBody>
      </p:sp>
      <p:sp>
        <p:nvSpPr>
          <p:cNvPr id="10" name="Text Placeholder 9"/>
          <p:cNvSpPr>
            <a:spLocks noGrp="1"/>
          </p:cNvSpPr>
          <p:nvPr>
            <p:ph type="body" sz="quarter" idx="10"/>
          </p:nvPr>
        </p:nvSpPr>
        <p:spPr/>
        <p:txBody>
          <a:bodyPr/>
          <a:lstStyle/>
          <a:p>
            <a:endParaRPr lang="en-US"/>
          </a:p>
        </p:txBody>
      </p:sp>
      <p:sp>
        <p:nvSpPr>
          <p:cNvPr id="3" name="Content Placeholder 2"/>
          <p:cNvSpPr>
            <a:spLocks noGrp="1"/>
          </p:cNvSpPr>
          <p:nvPr>
            <p:ph idx="1"/>
          </p:nvPr>
        </p:nvSpPr>
        <p:spPr>
          <a:xfrm>
            <a:off x="752270" y="1904046"/>
            <a:ext cx="10830130" cy="4420553"/>
          </a:xfrm>
        </p:spPr>
        <p:txBody>
          <a:bodyPr>
            <a:normAutofit/>
          </a:bodyPr>
          <a:lstStyle/>
          <a:p>
            <a:pPr marL="0" indent="0">
              <a:buNone/>
            </a:pPr>
            <a:r>
              <a:rPr lang="en-US" sz="2400" dirty="0"/>
              <a:t>Ungraded quiz on search logic</a:t>
            </a:r>
          </a:p>
          <a:p>
            <a:pPr marL="0" indent="0">
              <a:buNone/>
            </a:pPr>
            <a:r>
              <a:rPr lang="en-US" sz="2400" dirty="0"/>
              <a:t>Pre-class discussion/reflection</a:t>
            </a:r>
          </a:p>
          <a:p>
            <a:pPr marL="0" indent="0">
              <a:buNone/>
            </a:pPr>
            <a:endParaRPr lang="en-US" sz="2400" dirty="0"/>
          </a:p>
          <a:p>
            <a:pPr marL="0" indent="0">
              <a:buNone/>
            </a:pPr>
            <a:endParaRPr lang="en-US" sz="2400" dirty="0"/>
          </a:p>
          <a:p>
            <a:pPr marL="0" indent="0">
              <a:buNone/>
            </a:pPr>
            <a:r>
              <a:rPr lang="en-US" sz="2400" dirty="0"/>
              <a:t>Assignments tied to regular coursework</a:t>
            </a:r>
          </a:p>
          <a:p>
            <a:pPr marL="0" indent="0">
              <a:buNone/>
            </a:pPr>
            <a:r>
              <a:rPr lang="en-US" sz="2400" dirty="0"/>
              <a:t>	Pre-search assignment</a:t>
            </a:r>
          </a:p>
          <a:p>
            <a:pPr marL="0" indent="0">
              <a:buNone/>
            </a:pPr>
            <a:r>
              <a:rPr lang="en-US" sz="2400" dirty="0"/>
              <a:t>	Database search assignment</a:t>
            </a:r>
          </a:p>
          <a:p>
            <a:pPr marL="0" indent="0">
              <a:buNone/>
            </a:pPr>
            <a:endParaRPr lang="en-US" sz="2400" dirty="0"/>
          </a:p>
          <a:p>
            <a:pPr marL="0" indent="0">
              <a:buNone/>
            </a:pPr>
            <a:endParaRPr lang="en-US" sz="2400" dirty="0"/>
          </a:p>
        </p:txBody>
      </p:sp>
      <p:sp>
        <p:nvSpPr>
          <p:cNvPr id="4" name="TextBox 3">
            <a:extLst>
              <a:ext uri="{FF2B5EF4-FFF2-40B4-BE49-F238E27FC236}">
                <a16:creationId xmlns:a16="http://schemas.microsoft.com/office/drawing/2014/main" id="{3AB3BF01-7999-074B-92EA-22DF0631B664}"/>
              </a:ext>
            </a:extLst>
          </p:cNvPr>
          <p:cNvSpPr txBox="1"/>
          <p:nvPr/>
        </p:nvSpPr>
        <p:spPr>
          <a:xfrm>
            <a:off x="706704" y="2981248"/>
            <a:ext cx="8828058" cy="1200329"/>
          </a:xfrm>
          <a:prstGeom prst="rect">
            <a:avLst/>
          </a:prstGeom>
          <a:noFill/>
        </p:spPr>
        <p:txBody>
          <a:bodyPr wrap="none" rtlCol="0">
            <a:spAutoFit/>
          </a:bodyPr>
          <a:lstStyle/>
          <a:p>
            <a:r>
              <a:rPr lang="en-US" dirty="0"/>
              <a:t>(“What science information skills have you already developed? List some Examples. </a:t>
            </a:r>
          </a:p>
          <a:p>
            <a:r>
              <a:rPr lang="en-US" dirty="0"/>
              <a:t>What questions do you have coming into this session about using the library? </a:t>
            </a:r>
          </a:p>
          <a:p>
            <a:r>
              <a:rPr lang="en-US" dirty="0"/>
              <a:t>What questions do you have coming into this session about scientific information?”</a:t>
            </a:r>
          </a:p>
          <a:p>
            <a:endParaRPr lang="en-US" dirty="0"/>
          </a:p>
        </p:txBody>
      </p:sp>
    </p:spTree>
    <p:extLst>
      <p:ext uri="{BB962C8B-B14F-4D97-AF65-F5344CB8AC3E}">
        <p14:creationId xmlns:p14="http://schemas.microsoft.com/office/powerpoint/2010/main" val="8127621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06704" y="1012095"/>
            <a:ext cx="10733025" cy="613505"/>
          </a:xfrm>
        </p:spPr>
        <p:txBody>
          <a:bodyPr>
            <a:noAutofit/>
          </a:bodyPr>
          <a:lstStyle/>
          <a:p>
            <a:r>
              <a:rPr lang="en-US" sz="3600" dirty="0"/>
              <a:t>Assessments example 2</a:t>
            </a:r>
            <a:br>
              <a:rPr lang="en-US" sz="3600" dirty="0"/>
            </a:br>
            <a:r>
              <a:rPr lang="en-US" sz="3600" dirty="0"/>
              <a:t>CHEM-C 344 Organic Chemistry Laboratory </a:t>
            </a:r>
            <a:br>
              <a:rPr lang="en-US" sz="3600" dirty="0"/>
            </a:br>
            <a:r>
              <a:rPr lang="en-US" sz="3600" dirty="0"/>
              <a:t>		</a:t>
            </a:r>
          </a:p>
        </p:txBody>
      </p:sp>
      <p:sp>
        <p:nvSpPr>
          <p:cNvPr id="10" name="Text Placeholder 9"/>
          <p:cNvSpPr>
            <a:spLocks noGrp="1"/>
          </p:cNvSpPr>
          <p:nvPr>
            <p:ph type="body" sz="quarter" idx="10"/>
          </p:nvPr>
        </p:nvSpPr>
        <p:spPr/>
        <p:txBody>
          <a:bodyPr/>
          <a:lstStyle/>
          <a:p>
            <a:endParaRPr lang="en-US"/>
          </a:p>
        </p:txBody>
      </p:sp>
      <p:sp>
        <p:nvSpPr>
          <p:cNvPr id="3" name="Content Placeholder 2"/>
          <p:cNvSpPr>
            <a:spLocks noGrp="1"/>
          </p:cNvSpPr>
          <p:nvPr>
            <p:ph idx="1"/>
          </p:nvPr>
        </p:nvSpPr>
        <p:spPr>
          <a:xfrm>
            <a:off x="752270" y="1904047"/>
            <a:ext cx="10687459" cy="4119802"/>
          </a:xfrm>
        </p:spPr>
        <p:txBody>
          <a:bodyPr>
            <a:normAutofit/>
          </a:bodyPr>
          <a:lstStyle/>
          <a:p>
            <a:pPr marL="0" indent="0">
              <a:buNone/>
            </a:pPr>
            <a:endParaRPr lang="en-US" sz="2400" dirty="0"/>
          </a:p>
          <a:p>
            <a:pPr marL="0" indent="0">
              <a:spcAft>
                <a:spcPts val="2400"/>
              </a:spcAft>
              <a:buNone/>
            </a:pPr>
            <a:r>
              <a:rPr lang="en-US" sz="2400" dirty="0"/>
              <a:t>Two assignments tied to semester’s lab work</a:t>
            </a:r>
          </a:p>
          <a:p>
            <a:pPr marL="0" indent="0">
              <a:spcAft>
                <a:spcPts val="2400"/>
              </a:spcAft>
              <a:buNone/>
            </a:pPr>
            <a:r>
              <a:rPr lang="en-US" sz="2400" dirty="0"/>
              <a:t>Think pair share</a:t>
            </a:r>
          </a:p>
          <a:p>
            <a:pPr marL="0" indent="0">
              <a:spcAft>
                <a:spcPts val="2400"/>
              </a:spcAft>
              <a:buNone/>
            </a:pPr>
            <a:r>
              <a:rPr lang="en-US" sz="2400" dirty="0"/>
              <a:t>Reflection</a:t>
            </a:r>
          </a:p>
          <a:p>
            <a:pPr marL="0" indent="0">
              <a:spcAft>
                <a:spcPts val="2400"/>
              </a:spcAft>
              <a:buNone/>
            </a:pPr>
            <a:r>
              <a:rPr lang="en-US" sz="2400" dirty="0"/>
              <a:t>Questions on final exam</a:t>
            </a:r>
          </a:p>
        </p:txBody>
      </p:sp>
    </p:spTree>
    <p:extLst>
      <p:ext uri="{BB962C8B-B14F-4D97-AF65-F5344CB8AC3E}">
        <p14:creationId xmlns:p14="http://schemas.microsoft.com/office/powerpoint/2010/main" val="16207968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06704" y="1012095"/>
            <a:ext cx="10733025" cy="613505"/>
          </a:xfrm>
        </p:spPr>
        <p:txBody>
          <a:bodyPr>
            <a:noAutofit/>
          </a:bodyPr>
          <a:lstStyle/>
          <a:p>
            <a:r>
              <a:rPr lang="en-US" sz="3600" dirty="0"/>
              <a:t>For full curricular plan for Chemistry</a:t>
            </a:r>
          </a:p>
        </p:txBody>
      </p:sp>
      <p:sp>
        <p:nvSpPr>
          <p:cNvPr id="10" name="Text Placeholder 9"/>
          <p:cNvSpPr>
            <a:spLocks noGrp="1"/>
          </p:cNvSpPr>
          <p:nvPr>
            <p:ph type="body" sz="quarter" idx="10"/>
          </p:nvPr>
        </p:nvSpPr>
        <p:spPr/>
        <p:txBody>
          <a:bodyPr/>
          <a:lstStyle/>
          <a:p>
            <a:endParaRPr lang="en-US"/>
          </a:p>
        </p:txBody>
      </p:sp>
      <p:sp>
        <p:nvSpPr>
          <p:cNvPr id="3" name="Content Placeholder 2"/>
          <p:cNvSpPr>
            <a:spLocks noGrp="1"/>
          </p:cNvSpPr>
          <p:nvPr>
            <p:ph idx="1"/>
          </p:nvPr>
        </p:nvSpPr>
        <p:spPr>
          <a:xfrm>
            <a:off x="752270" y="1904047"/>
            <a:ext cx="10687459" cy="4119802"/>
          </a:xfrm>
        </p:spPr>
        <p:txBody>
          <a:bodyPr>
            <a:normAutofit/>
          </a:bodyPr>
          <a:lstStyle/>
          <a:p>
            <a:pPr marL="0" indent="0">
              <a:buNone/>
            </a:pPr>
            <a:r>
              <a:rPr lang="en-US" sz="2400" dirty="0"/>
              <a:t>Learning outcomes, Assessments, and Teaching strategies</a:t>
            </a:r>
          </a:p>
          <a:p>
            <a:pPr marL="400050" lvl="1" indent="0">
              <a:buNone/>
            </a:pPr>
            <a:endParaRPr lang="en-US" sz="2200" dirty="0"/>
          </a:p>
          <a:p>
            <a:pPr marL="400050" lvl="1" indent="0">
              <a:spcAft>
                <a:spcPts val="0"/>
              </a:spcAft>
              <a:buNone/>
            </a:pPr>
            <a:r>
              <a:rPr lang="en-US" sz="2200" dirty="0" err="1"/>
              <a:t>Snajdr</a:t>
            </a:r>
            <a:r>
              <a:rPr lang="en-US" sz="2200" dirty="0"/>
              <a:t>, E. </a:t>
            </a:r>
            <a:r>
              <a:rPr lang="en-US" sz="2200" i="1" dirty="0"/>
              <a:t>Curricular Library Educational Services Plan for Undergraduates in Chemistry. </a:t>
            </a:r>
            <a:r>
              <a:rPr lang="en-US" sz="2200" dirty="0"/>
              <a:t>2020.</a:t>
            </a:r>
          </a:p>
          <a:p>
            <a:pPr marL="400050" lvl="1" indent="0">
              <a:spcAft>
                <a:spcPts val="0"/>
              </a:spcAft>
              <a:buNone/>
            </a:pPr>
            <a:r>
              <a:rPr lang="en-US" sz="2200" u="sng" dirty="0">
                <a:hlinkClick r:id="rId3"/>
              </a:rPr>
              <a:t>https://scholarworks.iupui.edu/handle/1805/23177</a:t>
            </a:r>
            <a:endParaRPr lang="en-US" sz="2200" u="sng" dirty="0"/>
          </a:p>
        </p:txBody>
      </p:sp>
    </p:spTree>
    <p:extLst>
      <p:ext uri="{BB962C8B-B14F-4D97-AF65-F5344CB8AC3E}">
        <p14:creationId xmlns:p14="http://schemas.microsoft.com/office/powerpoint/2010/main" val="15337884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a:t>Final Note</a:t>
            </a:r>
          </a:p>
        </p:txBody>
      </p:sp>
      <p:sp>
        <p:nvSpPr>
          <p:cNvPr id="10" name="Text Placeholder 9"/>
          <p:cNvSpPr>
            <a:spLocks noGrp="1"/>
          </p:cNvSpPr>
          <p:nvPr>
            <p:ph type="body" sz="quarter" idx="10"/>
          </p:nvPr>
        </p:nvSpPr>
        <p:spPr/>
        <p:txBody>
          <a:bodyPr/>
          <a:lstStyle/>
          <a:p>
            <a:endParaRPr lang="en-US"/>
          </a:p>
        </p:txBody>
      </p:sp>
      <p:sp>
        <p:nvSpPr>
          <p:cNvPr id="3" name="Content Placeholder 2"/>
          <p:cNvSpPr>
            <a:spLocks noGrp="1"/>
          </p:cNvSpPr>
          <p:nvPr>
            <p:ph idx="1"/>
          </p:nvPr>
        </p:nvSpPr>
        <p:spPr>
          <a:xfrm>
            <a:off x="752270" y="1904047"/>
            <a:ext cx="10687459" cy="4119802"/>
          </a:xfrm>
        </p:spPr>
        <p:txBody>
          <a:bodyPr>
            <a:normAutofit/>
          </a:bodyPr>
          <a:lstStyle/>
          <a:p>
            <a:pPr marL="0" indent="0">
              <a:buNone/>
            </a:pPr>
            <a:r>
              <a:rPr lang="en-US" sz="2400" dirty="0"/>
              <a:t>Librarians – hope you have gained ideas on assessments and additional ways to integrate your instruction into the curriculum</a:t>
            </a:r>
          </a:p>
          <a:p>
            <a:pPr marL="0" indent="0">
              <a:buNone/>
            </a:pPr>
            <a:endParaRPr lang="en-US" sz="2400" dirty="0"/>
          </a:p>
          <a:p>
            <a:pPr marL="0" indent="0">
              <a:buNone/>
            </a:pPr>
            <a:r>
              <a:rPr lang="en-US" sz="2400" dirty="0"/>
              <a:t>Higher Ed instructors – hope you will consider partnering with your librarian in enhancing information literacy into your curriculum as it is an important aspect in developing your students’ ability to be effective scientists, problem solvers, and life long learners.</a:t>
            </a:r>
          </a:p>
        </p:txBody>
      </p:sp>
    </p:spTree>
    <p:extLst>
      <p:ext uri="{BB962C8B-B14F-4D97-AF65-F5344CB8AC3E}">
        <p14:creationId xmlns:p14="http://schemas.microsoft.com/office/powerpoint/2010/main" val="1926740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a:t>References</a:t>
            </a:r>
          </a:p>
        </p:txBody>
      </p:sp>
      <p:sp>
        <p:nvSpPr>
          <p:cNvPr id="10" name="Text Placeholder 9"/>
          <p:cNvSpPr>
            <a:spLocks noGrp="1"/>
          </p:cNvSpPr>
          <p:nvPr>
            <p:ph type="body" sz="quarter" idx="10"/>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a:t>American Library Association, Evaluating Information: Information Literacy. </a:t>
            </a:r>
            <a:r>
              <a:rPr lang="en-US" dirty="0">
                <a:hlinkClick r:id="rId3"/>
              </a:rPr>
              <a:t>https://libguides.ala.org/InformationEvaluation/Infolit</a:t>
            </a:r>
            <a:r>
              <a:rPr lang="en-US" dirty="0"/>
              <a:t> (accessed October 22, 2020).</a:t>
            </a:r>
          </a:p>
          <a:p>
            <a:pPr marL="0" indent="0">
              <a:buNone/>
            </a:pPr>
            <a:r>
              <a:rPr lang="en-US" dirty="0"/>
              <a:t>Committee on Professional Training, Undergraduate Professional Education in Chemistry. ACS Guidelines and Evaluation Procedures for Bachelor's Degree Programs; American Chemical Society: Washington, DC, 2015.</a:t>
            </a:r>
          </a:p>
          <a:p>
            <a:pPr marL="0" indent="0">
              <a:buNone/>
            </a:pPr>
            <a:r>
              <a:rPr lang="en-US" dirty="0" err="1"/>
              <a:t>Snajdr</a:t>
            </a:r>
            <a:r>
              <a:rPr lang="en-US" dirty="0"/>
              <a:t>, E. </a:t>
            </a:r>
            <a:r>
              <a:rPr lang="en-US" i="1" dirty="0"/>
              <a:t>Science Information Literacy Instruction across the Undergraduate Curriculum. </a:t>
            </a:r>
            <a:r>
              <a:rPr lang="en-US" dirty="0"/>
              <a:t>The 5th Annual True North Science Bootcamp 2019. Ottawa, Canada. May 31, 2019. </a:t>
            </a:r>
            <a:r>
              <a:rPr lang="en-US" u="sng" dirty="0">
                <a:hlinkClick r:id="rId4"/>
              </a:rPr>
              <a:t>http://hdl.handle.net/1805/21398</a:t>
            </a:r>
            <a:endParaRPr lang="en-US" u="sng" dirty="0"/>
          </a:p>
          <a:p>
            <a:pPr marL="0" indent="0">
              <a:spcAft>
                <a:spcPts val="0"/>
              </a:spcAft>
              <a:buNone/>
            </a:pPr>
            <a:r>
              <a:rPr lang="en-US" dirty="0" err="1"/>
              <a:t>Snajdr</a:t>
            </a:r>
            <a:r>
              <a:rPr lang="en-US" dirty="0"/>
              <a:t>, E. </a:t>
            </a:r>
            <a:r>
              <a:rPr lang="en-US" i="1" dirty="0"/>
              <a:t>Curricular Library Educational Services Plan for Undergraduates in Chemistry. </a:t>
            </a:r>
            <a:r>
              <a:rPr lang="en-US" dirty="0"/>
              <a:t>2020.</a:t>
            </a:r>
          </a:p>
          <a:p>
            <a:pPr marL="0" indent="0">
              <a:spcAft>
                <a:spcPts val="0"/>
              </a:spcAft>
              <a:buNone/>
            </a:pPr>
            <a:r>
              <a:rPr lang="en-US" u="sng" dirty="0">
                <a:hlinkClick r:id="rId5"/>
              </a:rPr>
              <a:t>https://scholarworks.iupui.edu/handle/1805/23177</a:t>
            </a:r>
            <a:endParaRPr lang="en-US" u="sng" dirty="0"/>
          </a:p>
          <a:p>
            <a:pPr marL="0" indent="0">
              <a:spcAft>
                <a:spcPts val="0"/>
              </a:spcAft>
              <a:buNone/>
            </a:pPr>
            <a:endParaRPr lang="en-US" u="sng" dirty="0"/>
          </a:p>
          <a:p>
            <a:pPr marL="0" indent="0">
              <a:buNone/>
            </a:pPr>
            <a:r>
              <a:rPr lang="en-US" dirty="0"/>
              <a:t>Curricular Library Educational Services Plan Framework was adapted from “Meet Us On the Corner of Intentional and Strategic” workshop presented at ACRL April 12, 2013 by Steven Hoover (Syracuse), Jennifer </a:t>
            </a:r>
            <a:r>
              <a:rPr lang="en-US" dirty="0" err="1"/>
              <a:t>Fabbi</a:t>
            </a:r>
            <a:r>
              <a:rPr lang="en-US" dirty="0"/>
              <a:t>, Anne </a:t>
            </a:r>
            <a:r>
              <a:rPr lang="en-US" dirty="0" err="1"/>
              <a:t>Zald</a:t>
            </a:r>
            <a:r>
              <a:rPr lang="en-US" dirty="0"/>
              <a:t>, Erin </a:t>
            </a:r>
            <a:r>
              <a:rPr lang="en-US" dirty="0" err="1"/>
              <a:t>Rinto</a:t>
            </a:r>
            <a:r>
              <a:rPr lang="en-US" dirty="0"/>
              <a:t> (UNLV)</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349773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65EAB-13EC-2A44-B396-59000B377ED5}"/>
              </a:ext>
            </a:extLst>
          </p:cNvPr>
          <p:cNvSpPr>
            <a:spLocks noGrp="1"/>
          </p:cNvSpPr>
          <p:nvPr>
            <p:ph type="title"/>
          </p:nvPr>
        </p:nvSpPr>
        <p:spPr>
          <a:xfrm>
            <a:off x="700406" y="631882"/>
            <a:ext cx="6080772" cy="1039091"/>
          </a:xfrm>
        </p:spPr>
        <p:txBody>
          <a:bodyPr/>
          <a:lstStyle/>
          <a:p>
            <a:br>
              <a:rPr lang="en-US" dirty="0"/>
            </a:br>
            <a:r>
              <a:rPr lang="en-US" dirty="0"/>
              <a:t>Thank you! </a:t>
            </a:r>
            <a:br>
              <a:rPr lang="en-US" dirty="0"/>
            </a:br>
            <a:br>
              <a:rPr lang="en-US" dirty="0"/>
            </a:br>
            <a:r>
              <a:rPr lang="en-US" dirty="0"/>
              <a:t>Questions?</a:t>
            </a:r>
          </a:p>
        </p:txBody>
      </p:sp>
      <p:sp>
        <p:nvSpPr>
          <p:cNvPr id="3" name="Content Placeholder 2">
            <a:extLst>
              <a:ext uri="{FF2B5EF4-FFF2-40B4-BE49-F238E27FC236}">
                <a16:creationId xmlns:a16="http://schemas.microsoft.com/office/drawing/2014/main" id="{F8B1BAE2-29AD-1C46-96CA-ACED7A111A80}"/>
              </a:ext>
            </a:extLst>
          </p:cNvPr>
          <p:cNvSpPr>
            <a:spLocks noGrp="1"/>
          </p:cNvSpPr>
          <p:nvPr>
            <p:ph idx="1"/>
          </p:nvPr>
        </p:nvSpPr>
        <p:spPr/>
        <p:txBody>
          <a:bodyPr/>
          <a:lstStyle/>
          <a:p>
            <a:pPr marL="0" indent="0">
              <a:buNone/>
            </a:pPr>
            <a:endParaRPr lang="en-US" dirty="0"/>
          </a:p>
          <a:p>
            <a:pPr marL="0" indent="0">
              <a:spcAft>
                <a:spcPts val="600"/>
              </a:spcAft>
              <a:buNone/>
            </a:pPr>
            <a:endParaRPr lang="en-US" sz="2000" dirty="0"/>
          </a:p>
          <a:p>
            <a:pPr marL="0" indent="0">
              <a:spcAft>
                <a:spcPts val="600"/>
              </a:spcAft>
              <a:buNone/>
            </a:pPr>
            <a:r>
              <a:rPr lang="en-US" sz="2000" dirty="0"/>
              <a:t>Eric </a:t>
            </a:r>
            <a:r>
              <a:rPr lang="en-US" sz="2000" dirty="0" err="1"/>
              <a:t>Snajdr</a:t>
            </a:r>
            <a:endParaRPr lang="en-US" sz="2000" dirty="0"/>
          </a:p>
          <a:p>
            <a:pPr marL="0" indent="0">
              <a:spcAft>
                <a:spcPts val="600"/>
              </a:spcAft>
              <a:buNone/>
            </a:pPr>
            <a:r>
              <a:rPr lang="en-US" sz="2000" dirty="0"/>
              <a:t>Associate Librarian</a:t>
            </a:r>
          </a:p>
          <a:p>
            <a:pPr marL="0" indent="0">
              <a:spcAft>
                <a:spcPts val="600"/>
              </a:spcAft>
              <a:buNone/>
            </a:pPr>
            <a:r>
              <a:rPr lang="en-US" sz="2000" dirty="0"/>
              <a:t>University Library</a:t>
            </a:r>
          </a:p>
          <a:p>
            <a:pPr marL="0" indent="0">
              <a:spcAft>
                <a:spcPts val="600"/>
              </a:spcAft>
              <a:buNone/>
            </a:pPr>
            <a:r>
              <a:rPr lang="en-US" sz="2000" dirty="0"/>
              <a:t>Indiana University – Purdue University, Indianapolis</a:t>
            </a:r>
          </a:p>
          <a:p>
            <a:pPr marL="0" indent="0">
              <a:spcAft>
                <a:spcPts val="600"/>
              </a:spcAft>
              <a:buNone/>
            </a:pPr>
            <a:r>
              <a:rPr lang="en-US" sz="2000" dirty="0" err="1"/>
              <a:t>esnajdr@iupui.edu</a:t>
            </a:r>
            <a:endParaRPr lang="en-US" sz="2000" dirty="0"/>
          </a:p>
          <a:p>
            <a:pPr>
              <a:buFont typeface="+mj-lt"/>
              <a:buAutoNum type="arabicPeriod"/>
            </a:pPr>
            <a:endParaRPr lang="en-US" dirty="0"/>
          </a:p>
          <a:p>
            <a:endParaRPr lang="en-US" dirty="0"/>
          </a:p>
        </p:txBody>
      </p:sp>
      <p:sp>
        <p:nvSpPr>
          <p:cNvPr id="4" name="Picture Placeholder 3">
            <a:extLst>
              <a:ext uri="{FF2B5EF4-FFF2-40B4-BE49-F238E27FC236}">
                <a16:creationId xmlns:a16="http://schemas.microsoft.com/office/drawing/2014/main" id="{FDD20026-FD49-BE41-AF07-34D45DC54DE9}"/>
              </a:ext>
            </a:extLst>
          </p:cNvPr>
          <p:cNvSpPr>
            <a:spLocks noGrp="1"/>
          </p:cNvSpPr>
          <p:nvPr>
            <p:ph type="pic" sz="quarter" idx="10"/>
          </p:nvPr>
        </p:nvSpPr>
        <p:spPr/>
      </p:sp>
      <p:pic>
        <p:nvPicPr>
          <p:cNvPr id="5" name="Picture Placeholder 9">
            <a:extLst>
              <a:ext uri="{FF2B5EF4-FFF2-40B4-BE49-F238E27FC236}">
                <a16:creationId xmlns:a16="http://schemas.microsoft.com/office/drawing/2014/main" id="{2F694CA1-3B9E-4443-82F3-FC3AB29E59E7}"/>
              </a:ext>
            </a:extLst>
          </p:cNvPr>
          <p:cNvPicPr>
            <a:picLocks noChangeAspect="1"/>
          </p:cNvPicPr>
          <p:nvPr/>
        </p:nvPicPr>
        <p:blipFill>
          <a:blip r:embed="rId2"/>
          <a:srcRect l="33339" r="33339"/>
          <a:stretch>
            <a:fillRect/>
          </a:stretch>
        </p:blipFill>
        <p:spPr>
          <a:xfrm>
            <a:off x="7430746" y="0"/>
            <a:ext cx="4761255" cy="6858000"/>
          </a:xfrm>
          <a:prstGeom prst="rect">
            <a:avLst/>
          </a:prstGeom>
        </p:spPr>
      </p:pic>
    </p:spTree>
    <p:extLst>
      <p:ext uri="{BB962C8B-B14F-4D97-AF65-F5344CB8AC3E}">
        <p14:creationId xmlns:p14="http://schemas.microsoft.com/office/powerpoint/2010/main" val="4098251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65EAB-13EC-2A44-B396-59000B377ED5}"/>
              </a:ext>
            </a:extLst>
          </p:cNvPr>
          <p:cNvSpPr>
            <a:spLocks noGrp="1"/>
          </p:cNvSpPr>
          <p:nvPr>
            <p:ph type="title"/>
          </p:nvPr>
        </p:nvSpPr>
        <p:spPr/>
        <p:txBody>
          <a:bodyPr/>
          <a:lstStyle/>
          <a:p>
            <a:r>
              <a:rPr lang="en-US" dirty="0"/>
              <a:t>Learning Outcomes</a:t>
            </a:r>
          </a:p>
        </p:txBody>
      </p:sp>
      <p:sp>
        <p:nvSpPr>
          <p:cNvPr id="3" name="Content Placeholder 2">
            <a:extLst>
              <a:ext uri="{FF2B5EF4-FFF2-40B4-BE49-F238E27FC236}">
                <a16:creationId xmlns:a16="http://schemas.microsoft.com/office/drawing/2014/main" id="{F8B1BAE2-29AD-1C46-96CA-ACED7A111A80}"/>
              </a:ext>
            </a:extLst>
          </p:cNvPr>
          <p:cNvSpPr>
            <a:spLocks noGrp="1"/>
          </p:cNvSpPr>
          <p:nvPr>
            <p:ph idx="1"/>
          </p:nvPr>
        </p:nvSpPr>
        <p:spPr/>
        <p:txBody>
          <a:bodyPr/>
          <a:lstStyle/>
          <a:p>
            <a:pPr>
              <a:buFont typeface="+mj-lt"/>
              <a:buAutoNum type="arabicPeriod"/>
            </a:pPr>
            <a:r>
              <a:rPr lang="en-US" sz="2400" dirty="0"/>
              <a:t>Describe the importance of curricular mapping of information literacy </a:t>
            </a:r>
          </a:p>
          <a:p>
            <a:pPr>
              <a:buFont typeface="+mj-lt"/>
              <a:buAutoNum type="arabicPeriod"/>
            </a:pPr>
            <a:r>
              <a:rPr lang="en-US" sz="2400" dirty="0"/>
              <a:t>Develop a basic understanding of how information literacy can be mapped to curricula</a:t>
            </a:r>
          </a:p>
          <a:p>
            <a:pPr>
              <a:buFont typeface="+mj-lt"/>
              <a:buAutoNum type="arabicPeriod"/>
            </a:pPr>
            <a:r>
              <a:rPr lang="en-US" sz="2400" dirty="0"/>
              <a:t> Analyze a variety of methods used to assess information literacy learning outcomes mapped to a degree program</a:t>
            </a:r>
          </a:p>
          <a:p>
            <a:endParaRPr lang="en-US" dirty="0"/>
          </a:p>
        </p:txBody>
      </p:sp>
      <p:sp>
        <p:nvSpPr>
          <p:cNvPr id="4" name="Picture Placeholder 3">
            <a:extLst>
              <a:ext uri="{FF2B5EF4-FFF2-40B4-BE49-F238E27FC236}">
                <a16:creationId xmlns:a16="http://schemas.microsoft.com/office/drawing/2014/main" id="{FDD20026-FD49-BE41-AF07-34D45DC54DE9}"/>
              </a:ext>
            </a:extLst>
          </p:cNvPr>
          <p:cNvSpPr>
            <a:spLocks noGrp="1"/>
          </p:cNvSpPr>
          <p:nvPr>
            <p:ph type="pic" sz="quarter" idx="10"/>
          </p:nvPr>
        </p:nvSpPr>
        <p:spPr/>
      </p:sp>
      <p:pic>
        <p:nvPicPr>
          <p:cNvPr id="5" name="Picture Placeholder 9">
            <a:extLst>
              <a:ext uri="{FF2B5EF4-FFF2-40B4-BE49-F238E27FC236}">
                <a16:creationId xmlns:a16="http://schemas.microsoft.com/office/drawing/2014/main" id="{2F694CA1-3B9E-4443-82F3-FC3AB29E59E7}"/>
              </a:ext>
            </a:extLst>
          </p:cNvPr>
          <p:cNvPicPr>
            <a:picLocks noChangeAspect="1"/>
          </p:cNvPicPr>
          <p:nvPr/>
        </p:nvPicPr>
        <p:blipFill>
          <a:blip r:embed="rId3"/>
          <a:srcRect l="33339" r="33339"/>
          <a:stretch>
            <a:fillRect/>
          </a:stretch>
        </p:blipFill>
        <p:spPr>
          <a:xfrm>
            <a:off x="7430746" y="0"/>
            <a:ext cx="4761255" cy="6858000"/>
          </a:xfrm>
          <a:prstGeom prst="rect">
            <a:avLst/>
          </a:prstGeom>
        </p:spPr>
      </p:pic>
    </p:spTree>
    <p:extLst>
      <p:ext uri="{BB962C8B-B14F-4D97-AF65-F5344CB8AC3E}">
        <p14:creationId xmlns:p14="http://schemas.microsoft.com/office/powerpoint/2010/main" val="17086970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a:t>Information Literacy</a:t>
            </a:r>
          </a:p>
        </p:txBody>
      </p:sp>
      <p:sp>
        <p:nvSpPr>
          <p:cNvPr id="10" name="Text Placeholder 9"/>
          <p:cNvSpPr>
            <a:spLocks noGrp="1"/>
          </p:cNvSpPr>
          <p:nvPr>
            <p:ph type="body" sz="quarter" idx="10"/>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sz="2400" dirty="0"/>
              <a:t>The ability to locate, evaluate, and use information effectively</a:t>
            </a:r>
          </a:p>
          <a:p>
            <a:pPr marL="0" indent="0">
              <a:buNone/>
            </a:pPr>
            <a:endParaRPr lang="en-US" sz="2400" dirty="0"/>
          </a:p>
          <a:p>
            <a:pPr marL="0" indent="0">
              <a:buNone/>
            </a:pPr>
            <a:r>
              <a:rPr lang="en-US" sz="2400" dirty="0"/>
              <a:t>A foundational component in</a:t>
            </a:r>
          </a:p>
          <a:p>
            <a:pPr>
              <a:buFont typeface="Arial" panose="020B0604020202020204" pitchFamily="34" charset="0"/>
              <a:buChar char="•"/>
            </a:pPr>
            <a:r>
              <a:rPr lang="en-US" sz="2400" dirty="0"/>
              <a:t>problem solving</a:t>
            </a:r>
          </a:p>
          <a:p>
            <a:pPr>
              <a:buFont typeface="Arial" panose="020B0604020202020204" pitchFamily="34" charset="0"/>
              <a:buChar char="•"/>
            </a:pPr>
            <a:r>
              <a:rPr lang="en-US" sz="2400" dirty="0"/>
              <a:t>effective decision making </a:t>
            </a:r>
          </a:p>
          <a:p>
            <a:pPr>
              <a:buFont typeface="Arial" panose="020B0604020202020204" pitchFamily="34" charset="0"/>
              <a:buChar char="•"/>
            </a:pPr>
            <a:r>
              <a:rPr lang="en-US" sz="2400" dirty="0"/>
              <a:t>self-directed lifelong learning  </a:t>
            </a:r>
          </a:p>
        </p:txBody>
      </p:sp>
    </p:spTree>
    <p:extLst>
      <p:ext uri="{BB962C8B-B14F-4D97-AF65-F5344CB8AC3E}">
        <p14:creationId xmlns:p14="http://schemas.microsoft.com/office/powerpoint/2010/main" val="30147590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a:t>Information Literacy in one Science Discipline</a:t>
            </a:r>
          </a:p>
        </p:txBody>
      </p:sp>
      <p:sp>
        <p:nvSpPr>
          <p:cNvPr id="10" name="Text Placeholder 9"/>
          <p:cNvSpPr>
            <a:spLocks noGrp="1"/>
          </p:cNvSpPr>
          <p:nvPr>
            <p:ph type="body" sz="quarter" idx="10"/>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sz="2800" dirty="0"/>
              <a:t>Chemistry</a:t>
            </a:r>
          </a:p>
          <a:p>
            <a:pPr marL="400050" lvl="1" indent="0">
              <a:spcAft>
                <a:spcPts val="0"/>
              </a:spcAft>
              <a:buNone/>
            </a:pPr>
            <a:r>
              <a:rPr lang="en-US" sz="2200" dirty="0"/>
              <a:t>American Chemical Society Chemical Information Skills, </a:t>
            </a:r>
          </a:p>
          <a:p>
            <a:pPr marL="400050" lvl="1" indent="0">
              <a:spcAft>
                <a:spcPts val="0"/>
              </a:spcAft>
              <a:buNone/>
            </a:pPr>
            <a:r>
              <a:rPr lang="en-US" sz="2200" dirty="0"/>
              <a:t>for Undergraduate Professional Education in Chemistry </a:t>
            </a:r>
          </a:p>
          <a:p>
            <a:pPr marL="0" indent="0">
              <a:buNone/>
            </a:pPr>
            <a:endParaRPr lang="en-US" sz="2400" dirty="0"/>
          </a:p>
        </p:txBody>
      </p:sp>
    </p:spTree>
    <p:extLst>
      <p:ext uri="{BB962C8B-B14F-4D97-AF65-F5344CB8AC3E}">
        <p14:creationId xmlns:p14="http://schemas.microsoft.com/office/powerpoint/2010/main" val="3559243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49753-C4FD-5044-94BF-81D7C907DE19}"/>
              </a:ext>
            </a:extLst>
          </p:cNvPr>
          <p:cNvSpPr>
            <a:spLocks noGrp="1"/>
          </p:cNvSpPr>
          <p:nvPr>
            <p:ph type="ctrTitle"/>
          </p:nvPr>
        </p:nvSpPr>
        <p:spPr/>
        <p:txBody>
          <a:bodyPr>
            <a:normAutofit fontScale="90000"/>
          </a:bodyPr>
          <a:lstStyle/>
          <a:p>
            <a:pPr marL="0" indent="0">
              <a:spcAft>
                <a:spcPts val="0"/>
              </a:spcAft>
            </a:pPr>
            <a:r>
              <a:rPr lang="en-US" dirty="0"/>
              <a:t>American Chemical Society Chemical Information Skills </a:t>
            </a:r>
            <a:br>
              <a:rPr lang="en-US" dirty="0"/>
            </a:br>
            <a:r>
              <a:rPr lang="en-US" dirty="0"/>
              <a:t>for Undergraduates</a:t>
            </a:r>
          </a:p>
        </p:txBody>
      </p:sp>
      <p:sp>
        <p:nvSpPr>
          <p:cNvPr id="3" name="Text Placeholder 2">
            <a:extLst>
              <a:ext uri="{FF2B5EF4-FFF2-40B4-BE49-F238E27FC236}">
                <a16:creationId xmlns:a16="http://schemas.microsoft.com/office/drawing/2014/main" id="{6FDA595E-EA5B-8F42-B855-BBE3FAAB5B1D}"/>
              </a:ext>
            </a:extLst>
          </p:cNvPr>
          <p:cNvSpPr>
            <a:spLocks noGrp="1"/>
          </p:cNvSpPr>
          <p:nvPr>
            <p:ph type="body" sz="quarter" idx="10"/>
          </p:nvPr>
        </p:nvSpPr>
        <p:spPr/>
        <p:txBody>
          <a:bodyPr/>
          <a:lstStyle/>
          <a:p>
            <a:endParaRPr lang="en-US"/>
          </a:p>
        </p:txBody>
      </p:sp>
      <p:sp>
        <p:nvSpPr>
          <p:cNvPr id="4" name="Content Placeholder 3">
            <a:extLst>
              <a:ext uri="{FF2B5EF4-FFF2-40B4-BE49-F238E27FC236}">
                <a16:creationId xmlns:a16="http://schemas.microsoft.com/office/drawing/2014/main" id="{ACA3EC5F-A108-CE4E-BA4D-53AC0D65EC81}"/>
              </a:ext>
            </a:extLst>
          </p:cNvPr>
          <p:cNvSpPr>
            <a:spLocks noGrp="1"/>
          </p:cNvSpPr>
          <p:nvPr>
            <p:ph idx="1"/>
          </p:nvPr>
        </p:nvSpPr>
        <p:spPr/>
        <p:txBody>
          <a:bodyPr>
            <a:normAutofit/>
          </a:bodyPr>
          <a:lstStyle/>
          <a:p>
            <a:r>
              <a:rPr lang="en-US" dirty="0"/>
              <a:t>Complete a comprehensive subject search. </a:t>
            </a:r>
          </a:p>
          <a:p>
            <a:r>
              <a:rPr lang="en-US" dirty="0"/>
              <a:t>Compile a complete bibliography of an author’s publications.</a:t>
            </a:r>
          </a:p>
          <a:p>
            <a:r>
              <a:rPr lang="en-US" dirty="0"/>
              <a:t>Efficiently locate chemical and physical properties of substances, including spectra. </a:t>
            </a:r>
          </a:p>
          <a:p>
            <a:r>
              <a:rPr lang="en-US" dirty="0"/>
              <a:t>Efficiently locate references for the detection, characterization, or reactions, including syntheses, of desired compounds or classes of compounds. </a:t>
            </a:r>
          </a:p>
          <a:p>
            <a:r>
              <a:rPr lang="en-US" dirty="0"/>
              <a:t>… And many more!!!</a:t>
            </a:r>
          </a:p>
          <a:p>
            <a:endParaRPr lang="en-US" dirty="0"/>
          </a:p>
        </p:txBody>
      </p:sp>
    </p:spTree>
    <p:extLst>
      <p:ext uri="{BB962C8B-B14F-4D97-AF65-F5344CB8AC3E}">
        <p14:creationId xmlns:p14="http://schemas.microsoft.com/office/powerpoint/2010/main" val="41824210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a:t>Curricular Mapping of Information Literacy</a:t>
            </a:r>
          </a:p>
        </p:txBody>
      </p:sp>
      <p:sp>
        <p:nvSpPr>
          <p:cNvPr id="10" name="Text Placeholder 9"/>
          <p:cNvSpPr>
            <a:spLocks noGrp="1"/>
          </p:cNvSpPr>
          <p:nvPr>
            <p:ph type="body" sz="quarter" idx="10"/>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sz="2400" dirty="0"/>
              <a:t>Integrating Information Literacy (IL) instruction at key points in a degree program</a:t>
            </a:r>
          </a:p>
        </p:txBody>
      </p:sp>
    </p:spTree>
    <p:extLst>
      <p:ext uri="{BB962C8B-B14F-4D97-AF65-F5344CB8AC3E}">
        <p14:creationId xmlns:p14="http://schemas.microsoft.com/office/powerpoint/2010/main" val="3843618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a:t>Curricular Mapping of Information Literacy</a:t>
            </a:r>
            <a:br>
              <a:rPr lang="en-US" sz="3600" dirty="0"/>
            </a:br>
            <a:r>
              <a:rPr lang="en-US" sz="3600" dirty="0"/>
              <a:t>for Chemistry UG Degree Program</a:t>
            </a:r>
          </a:p>
        </p:txBody>
      </p:sp>
      <p:sp>
        <p:nvSpPr>
          <p:cNvPr id="10" name="Text Placeholder 9"/>
          <p:cNvSpPr>
            <a:spLocks noGrp="1"/>
          </p:cNvSpPr>
          <p:nvPr>
            <p:ph type="body" sz="quarter" idx="10"/>
          </p:nvPr>
        </p:nvSpPr>
        <p:spPr/>
        <p:txBody>
          <a:bodyPr/>
          <a:lstStyle/>
          <a:p>
            <a:endParaRPr lang="en-US"/>
          </a:p>
        </p:txBody>
      </p:sp>
      <p:sp>
        <p:nvSpPr>
          <p:cNvPr id="3" name="Content Placeholder 2"/>
          <p:cNvSpPr>
            <a:spLocks noGrp="1"/>
          </p:cNvSpPr>
          <p:nvPr>
            <p:ph idx="1"/>
          </p:nvPr>
        </p:nvSpPr>
        <p:spPr>
          <a:xfrm>
            <a:off x="752270" y="2500947"/>
            <a:ext cx="10687459" cy="4119802"/>
          </a:xfrm>
        </p:spPr>
        <p:txBody>
          <a:bodyPr>
            <a:normAutofit/>
          </a:bodyPr>
          <a:lstStyle/>
          <a:p>
            <a:pPr marL="0" indent="0">
              <a:buNone/>
            </a:pPr>
            <a:r>
              <a:rPr lang="en-US" sz="2400" dirty="0"/>
              <a:t>Collaboration is key</a:t>
            </a:r>
          </a:p>
          <a:p>
            <a:pPr marL="0" indent="0">
              <a:buNone/>
            </a:pPr>
            <a:r>
              <a:rPr lang="en-US" sz="2400" dirty="0"/>
              <a:t>	Librarian</a:t>
            </a:r>
          </a:p>
          <a:p>
            <a:pPr marL="0" indent="0">
              <a:buNone/>
            </a:pPr>
            <a:r>
              <a:rPr lang="en-US" sz="2400" dirty="0"/>
              <a:t>	Key teaching faculty</a:t>
            </a:r>
          </a:p>
          <a:p>
            <a:pPr marL="0" indent="0">
              <a:buNone/>
            </a:pPr>
            <a:r>
              <a:rPr lang="en-US" sz="2400" dirty="0"/>
              <a:t>	Faculty involved in curriculum planning</a:t>
            </a:r>
          </a:p>
          <a:p>
            <a:pPr marL="0" indent="0">
              <a:buNone/>
            </a:pPr>
            <a:r>
              <a:rPr lang="en-US" sz="2400" dirty="0"/>
              <a:t>	And others!</a:t>
            </a:r>
          </a:p>
        </p:txBody>
      </p:sp>
    </p:spTree>
    <p:extLst>
      <p:ext uri="{BB962C8B-B14F-4D97-AF65-F5344CB8AC3E}">
        <p14:creationId xmlns:p14="http://schemas.microsoft.com/office/powerpoint/2010/main" val="29766445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a:t>Example - Key Courses Identified for IL instruction - Chemistry, Bachelor of Science</a:t>
            </a:r>
          </a:p>
        </p:txBody>
      </p:sp>
      <p:sp>
        <p:nvSpPr>
          <p:cNvPr id="10" name="Text Placeholder 9"/>
          <p:cNvSpPr>
            <a:spLocks noGrp="1"/>
          </p:cNvSpPr>
          <p:nvPr>
            <p:ph type="body" sz="quarter" idx="10"/>
          </p:nvPr>
        </p:nvSpPr>
        <p:spPr/>
        <p:txBody>
          <a:bodyPr/>
          <a:lstStyle/>
          <a:p>
            <a:endParaRPr lang="en-US"/>
          </a:p>
        </p:txBody>
      </p:sp>
      <p:sp>
        <p:nvSpPr>
          <p:cNvPr id="3" name="Content Placeholder 2"/>
          <p:cNvSpPr>
            <a:spLocks noGrp="1"/>
          </p:cNvSpPr>
          <p:nvPr>
            <p:ph idx="1"/>
          </p:nvPr>
        </p:nvSpPr>
        <p:spPr>
          <a:xfrm>
            <a:off x="752270" y="2018347"/>
            <a:ext cx="10687459" cy="4119802"/>
          </a:xfrm>
        </p:spPr>
        <p:txBody>
          <a:bodyPr>
            <a:normAutofit fontScale="92500" lnSpcReduction="10000"/>
          </a:bodyPr>
          <a:lstStyle/>
          <a:p>
            <a:pPr marL="0" indent="0">
              <a:buNone/>
            </a:pPr>
            <a:r>
              <a:rPr lang="en-US" sz="2400" dirty="0"/>
              <a:t>SCI-I 120 Windows on Science (First Year Seminar)</a:t>
            </a:r>
          </a:p>
          <a:p>
            <a:pPr marL="0" indent="0">
              <a:buNone/>
            </a:pPr>
            <a:r>
              <a:rPr lang="en-US" sz="2400" dirty="0"/>
              <a:t>	</a:t>
            </a:r>
            <a:r>
              <a:rPr lang="en-US" sz="2400" dirty="0">
                <a:solidFill>
                  <a:schemeClr val="tx1">
                    <a:lumMod val="50000"/>
                    <a:lumOff val="50000"/>
                  </a:schemeClr>
                </a:solidFill>
              </a:rPr>
              <a:t>Intro to science and strategies for success as science major</a:t>
            </a:r>
          </a:p>
          <a:p>
            <a:pPr marL="0" indent="0">
              <a:buNone/>
            </a:pPr>
            <a:r>
              <a:rPr lang="en-US" sz="2400" dirty="0"/>
              <a:t>CHEM-C 294 Intro to Cornerstone in Chemistry</a:t>
            </a:r>
          </a:p>
          <a:p>
            <a:pPr marL="0" indent="0">
              <a:buNone/>
            </a:pPr>
            <a:r>
              <a:rPr lang="en-US" sz="2400" dirty="0"/>
              <a:t>	</a:t>
            </a:r>
            <a:r>
              <a:rPr lang="en-US" sz="2400" dirty="0">
                <a:solidFill>
                  <a:schemeClr val="tx1">
                    <a:lumMod val="50000"/>
                    <a:lumOff val="50000"/>
                  </a:schemeClr>
                </a:solidFill>
              </a:rPr>
              <a:t>Covers intro to science communication </a:t>
            </a:r>
          </a:p>
          <a:p>
            <a:pPr marL="0" indent="0">
              <a:buNone/>
            </a:pPr>
            <a:r>
              <a:rPr lang="en-US" sz="2400" dirty="0"/>
              <a:t>CHEM-C 344 Organic Chemistry Laboratory </a:t>
            </a:r>
          </a:p>
          <a:p>
            <a:pPr marL="0" indent="0">
              <a:buNone/>
            </a:pPr>
            <a:r>
              <a:rPr lang="en-US" sz="2400" dirty="0"/>
              <a:t>	</a:t>
            </a:r>
            <a:r>
              <a:rPr lang="en-US" sz="2400" dirty="0">
                <a:solidFill>
                  <a:schemeClr val="tx1">
                    <a:lumMod val="50000"/>
                    <a:lumOff val="50000"/>
                  </a:schemeClr>
                </a:solidFill>
              </a:rPr>
              <a:t>Chemical information in the lab setting</a:t>
            </a:r>
          </a:p>
          <a:p>
            <a:pPr marL="0" indent="0">
              <a:buNone/>
            </a:pPr>
            <a:r>
              <a:rPr lang="en-US" sz="2400" dirty="0"/>
              <a:t>CHEM 494 Capstone in Chemistry</a:t>
            </a:r>
          </a:p>
          <a:p>
            <a:pPr marL="0" indent="0">
              <a:buNone/>
            </a:pPr>
            <a:r>
              <a:rPr lang="en-US" sz="2400" dirty="0"/>
              <a:t>	</a:t>
            </a:r>
            <a:r>
              <a:rPr lang="en-US" sz="2400" dirty="0">
                <a:solidFill>
                  <a:schemeClr val="tx1">
                    <a:lumMod val="50000"/>
                    <a:lumOff val="50000"/>
                  </a:schemeClr>
                </a:solidFill>
              </a:rPr>
              <a:t>Independent research projects</a:t>
            </a:r>
          </a:p>
        </p:txBody>
      </p:sp>
    </p:spTree>
    <p:extLst>
      <p:ext uri="{BB962C8B-B14F-4D97-AF65-F5344CB8AC3E}">
        <p14:creationId xmlns:p14="http://schemas.microsoft.com/office/powerpoint/2010/main" val="11627750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a:t>Example - Key Courses Identified for IL instruction - Chemistry, Bachelor of Science</a:t>
            </a:r>
          </a:p>
        </p:txBody>
      </p:sp>
      <p:sp>
        <p:nvSpPr>
          <p:cNvPr id="10" name="Text Placeholder 9"/>
          <p:cNvSpPr>
            <a:spLocks noGrp="1"/>
          </p:cNvSpPr>
          <p:nvPr>
            <p:ph type="body" sz="quarter" idx="10"/>
          </p:nvPr>
        </p:nvSpPr>
        <p:spPr/>
        <p:txBody>
          <a:bodyPr/>
          <a:lstStyle/>
          <a:p>
            <a:endParaRPr lang="en-US"/>
          </a:p>
        </p:txBody>
      </p:sp>
      <p:sp>
        <p:nvSpPr>
          <p:cNvPr id="3" name="Content Placeholder 2"/>
          <p:cNvSpPr>
            <a:spLocks noGrp="1"/>
          </p:cNvSpPr>
          <p:nvPr>
            <p:ph idx="1"/>
          </p:nvPr>
        </p:nvSpPr>
        <p:spPr>
          <a:xfrm>
            <a:off x="752270" y="2018347"/>
            <a:ext cx="10687459" cy="4119802"/>
          </a:xfrm>
        </p:spPr>
        <p:txBody>
          <a:bodyPr>
            <a:normAutofit fontScale="92500" lnSpcReduction="10000"/>
          </a:bodyPr>
          <a:lstStyle/>
          <a:p>
            <a:pPr marL="0" indent="0">
              <a:buNone/>
            </a:pPr>
            <a:r>
              <a:rPr lang="en-US" sz="2400" dirty="0"/>
              <a:t>SCI-I 120 Windows on Science (First Year Seminar) 	</a:t>
            </a:r>
            <a:r>
              <a:rPr lang="en-US" sz="2400" dirty="0">
                <a:solidFill>
                  <a:schemeClr val="tx2"/>
                </a:solidFill>
              </a:rPr>
              <a:t>1 class session</a:t>
            </a:r>
          </a:p>
          <a:p>
            <a:pPr marL="0" indent="0">
              <a:buNone/>
            </a:pPr>
            <a:r>
              <a:rPr lang="en-US" sz="2400" dirty="0"/>
              <a:t>	</a:t>
            </a:r>
            <a:r>
              <a:rPr lang="en-US" sz="2400" dirty="0">
                <a:solidFill>
                  <a:schemeClr val="tx1">
                    <a:lumMod val="50000"/>
                    <a:lumOff val="50000"/>
                  </a:schemeClr>
                </a:solidFill>
              </a:rPr>
              <a:t>Intro to science and strategies for success as science major</a:t>
            </a:r>
          </a:p>
          <a:p>
            <a:pPr marL="0" indent="0">
              <a:buNone/>
            </a:pPr>
            <a:r>
              <a:rPr lang="en-US" sz="2400" dirty="0"/>
              <a:t>CHEM-C 294 Intro to Cornerstone in Chemistry			</a:t>
            </a:r>
            <a:r>
              <a:rPr lang="en-US" sz="2400" dirty="0">
                <a:solidFill>
                  <a:schemeClr val="tx2"/>
                </a:solidFill>
              </a:rPr>
              <a:t>2 class sessions</a:t>
            </a:r>
          </a:p>
          <a:p>
            <a:pPr marL="0" indent="0">
              <a:buNone/>
            </a:pPr>
            <a:r>
              <a:rPr lang="en-US" sz="2400" dirty="0"/>
              <a:t>	</a:t>
            </a:r>
            <a:r>
              <a:rPr lang="en-US" sz="2400" dirty="0">
                <a:solidFill>
                  <a:schemeClr val="tx1">
                    <a:lumMod val="50000"/>
                    <a:lumOff val="50000"/>
                  </a:schemeClr>
                </a:solidFill>
              </a:rPr>
              <a:t>Covers intro to science communication </a:t>
            </a:r>
          </a:p>
          <a:p>
            <a:pPr marL="0" indent="0">
              <a:buNone/>
            </a:pPr>
            <a:r>
              <a:rPr lang="en-US" sz="2400" dirty="0"/>
              <a:t>CHEM-C 344 Organic Chemistry Laboratory 			</a:t>
            </a:r>
            <a:r>
              <a:rPr lang="en-US" sz="2400" dirty="0">
                <a:solidFill>
                  <a:schemeClr val="tx2"/>
                </a:solidFill>
              </a:rPr>
              <a:t>2 class sessions</a:t>
            </a:r>
          </a:p>
          <a:p>
            <a:pPr marL="0" indent="0">
              <a:buNone/>
            </a:pPr>
            <a:r>
              <a:rPr lang="en-US" sz="2400" dirty="0"/>
              <a:t>	</a:t>
            </a:r>
            <a:r>
              <a:rPr lang="en-US" sz="2400" dirty="0">
                <a:solidFill>
                  <a:schemeClr val="tx1">
                    <a:lumMod val="50000"/>
                    <a:lumOff val="50000"/>
                  </a:schemeClr>
                </a:solidFill>
              </a:rPr>
              <a:t>Chemical information in the lab setting</a:t>
            </a:r>
          </a:p>
          <a:p>
            <a:pPr marL="0" indent="0">
              <a:buNone/>
            </a:pPr>
            <a:r>
              <a:rPr lang="en-US" sz="2400" dirty="0"/>
              <a:t>CHEM 494 Capstone in Chemistry						</a:t>
            </a:r>
            <a:r>
              <a:rPr lang="en-US" sz="2400" dirty="0">
                <a:solidFill>
                  <a:schemeClr val="tx2"/>
                </a:solidFill>
              </a:rPr>
              <a:t>individual research consults</a:t>
            </a:r>
          </a:p>
          <a:p>
            <a:pPr marL="0" indent="0">
              <a:buNone/>
            </a:pPr>
            <a:r>
              <a:rPr lang="en-US" sz="2400" dirty="0"/>
              <a:t>	</a:t>
            </a:r>
            <a:r>
              <a:rPr lang="en-US" sz="2400" dirty="0">
                <a:solidFill>
                  <a:schemeClr val="tx1">
                    <a:lumMod val="50000"/>
                    <a:lumOff val="50000"/>
                  </a:schemeClr>
                </a:solidFill>
              </a:rPr>
              <a:t>Independent research projects								</a:t>
            </a:r>
          </a:p>
        </p:txBody>
      </p:sp>
    </p:spTree>
    <p:extLst>
      <p:ext uri="{BB962C8B-B14F-4D97-AF65-F5344CB8AC3E}">
        <p14:creationId xmlns:p14="http://schemas.microsoft.com/office/powerpoint/2010/main" val="61936824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in">
  <a:themeElements>
    <a:clrScheme name="IUPUI">
      <a:dk1>
        <a:srgbClr val="000000"/>
      </a:dk1>
      <a:lt1>
        <a:srgbClr val="EDEBEB"/>
      </a:lt1>
      <a:dk2>
        <a:srgbClr val="770D0F"/>
      </a:dk2>
      <a:lt2>
        <a:srgbClr val="EEECE1"/>
      </a:lt2>
      <a:accent1>
        <a:srgbClr val="770D28"/>
      </a:accent1>
      <a:accent2>
        <a:srgbClr val="990000"/>
      </a:accent2>
      <a:accent3>
        <a:srgbClr val="014169"/>
      </a:accent3>
      <a:accent4>
        <a:srgbClr val="83786F"/>
      </a:accent4>
      <a:accent5>
        <a:srgbClr val="ACA39A"/>
      </a:accent5>
      <a:accent6>
        <a:srgbClr val="493C30"/>
      </a:accent6>
      <a:hlink>
        <a:srgbClr val="0076A8"/>
      </a:hlink>
      <a:folHlink>
        <a:srgbClr val="66435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30CBD92E-908B-8340-AF35-2D6640B4CAC5}" vid="{F39CCCE9-F82D-524F-80D2-F277D6EC33C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794B660BE13694F99C4136D15D6CCD9" ma:contentTypeVersion="4" ma:contentTypeDescription="Create a new document." ma:contentTypeScope="" ma:versionID="ea08526464f64cf1d9f59b77c9759aa3">
  <xsd:schema xmlns:xsd="http://www.w3.org/2001/XMLSchema" xmlns:xs="http://www.w3.org/2001/XMLSchema" xmlns:p="http://schemas.microsoft.com/office/2006/metadata/properties" xmlns:ns2="c5a257a9-19a6-4a44-9345-500acaa10fcf" targetNamespace="http://schemas.microsoft.com/office/2006/metadata/properties" ma:root="true" ma:fieldsID="9bfeb1fd8c610b026f742150a9f6fd4a" ns2:_="">
    <xsd:import namespace="c5a257a9-19a6-4a44-9345-500acaa10fc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a257a9-19a6-4a44-9345-500acaa10fc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A7212F8-9F8A-4BB5-8FA2-FC77528DF6BE}">
  <ds:schemaRefs>
    <ds:schemaRef ds:uri="http://schemas.microsoft.com/sharepoint/v3/contenttype/forms"/>
  </ds:schemaRefs>
</ds:datastoreItem>
</file>

<file path=customXml/itemProps2.xml><?xml version="1.0" encoding="utf-8"?>
<ds:datastoreItem xmlns:ds="http://schemas.openxmlformats.org/officeDocument/2006/customXml" ds:itemID="{3C96836A-0887-4495-AE1B-958BEF9D98DB}">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8CBBA106-62C5-453C-9CD6-850C2B5B87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5a257a9-19a6-4a44-9345-500acaa10fc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1349</TotalTime>
  <Words>1492</Words>
  <Application>Microsoft Macintosh PowerPoint</Application>
  <PresentationFormat>Widescreen</PresentationFormat>
  <Paragraphs>182</Paragraphs>
  <Slides>19</Slides>
  <Notes>18</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19</vt:i4>
      </vt:variant>
    </vt:vector>
  </HeadingPairs>
  <TitlesOfParts>
    <vt:vector size="25" baseType="lpstr">
      <vt:lpstr>Arial</vt:lpstr>
      <vt:lpstr>Calibri</vt:lpstr>
      <vt:lpstr>Calibri Light</vt:lpstr>
      <vt:lpstr>Wingdings</vt:lpstr>
      <vt:lpstr>office theme</vt:lpstr>
      <vt:lpstr>Main</vt:lpstr>
      <vt:lpstr>Assessment of Information Literacy Instruction Mapped to a STEM Degree Curriculum </vt:lpstr>
      <vt:lpstr>Learning Outcomes</vt:lpstr>
      <vt:lpstr>Information Literacy</vt:lpstr>
      <vt:lpstr>Information Literacy in one Science Discipline</vt:lpstr>
      <vt:lpstr>American Chemical Society Chemical Information Skills  for Undergraduates</vt:lpstr>
      <vt:lpstr>Curricular Mapping of Information Literacy</vt:lpstr>
      <vt:lpstr>Curricular Mapping of Information Literacy for Chemistry UG Degree Program</vt:lpstr>
      <vt:lpstr>Example - Key Courses Identified for IL instruction - Chemistry, Bachelor of Science</vt:lpstr>
      <vt:lpstr>Example - Key Courses Identified for IL instruction - Chemistry, Bachelor of Science</vt:lpstr>
      <vt:lpstr>Developed Curricular plan</vt:lpstr>
      <vt:lpstr>Developed Curricular plan</vt:lpstr>
      <vt:lpstr>Assessments</vt:lpstr>
      <vt:lpstr>Assessments</vt:lpstr>
      <vt:lpstr>Assessments example 1 CHEM-C 294 Intro to Cornerstone in Chemistry  </vt:lpstr>
      <vt:lpstr>Assessments example 2 CHEM-C 344 Organic Chemistry Laboratory    </vt:lpstr>
      <vt:lpstr>For full curricular plan for Chemistry</vt:lpstr>
      <vt:lpstr>Final Note</vt:lpstr>
      <vt:lpstr>References</vt:lpstr>
      <vt:lpstr> Thank you!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Microsoft Office User</cp:lastModifiedBy>
  <cp:revision>72</cp:revision>
  <cp:lastPrinted>2020-10-26T19:15:52Z</cp:lastPrinted>
  <dcterms:created xsi:type="dcterms:W3CDTF">2020-10-06T15:05:03Z</dcterms:created>
  <dcterms:modified xsi:type="dcterms:W3CDTF">2020-12-08T21:52:52Z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0x0101001794B660BE13694F99C4136D15D6CCD9</vt:lpwstr>
  </property>
</Properties>
</file>