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34"/>
  </p:notesMasterIdLst>
  <p:handoutMasterIdLst>
    <p:handoutMasterId r:id="rId35"/>
  </p:handoutMasterIdLst>
  <p:sldIdLst>
    <p:sldId id="301" r:id="rId5"/>
    <p:sldId id="387" r:id="rId6"/>
    <p:sldId id="399" r:id="rId7"/>
    <p:sldId id="400" r:id="rId8"/>
    <p:sldId id="401" r:id="rId9"/>
    <p:sldId id="392" r:id="rId10"/>
    <p:sldId id="393" r:id="rId11"/>
    <p:sldId id="423" r:id="rId12"/>
    <p:sldId id="422" r:id="rId13"/>
    <p:sldId id="402" r:id="rId14"/>
    <p:sldId id="405" r:id="rId15"/>
    <p:sldId id="406" r:id="rId16"/>
    <p:sldId id="411" r:id="rId17"/>
    <p:sldId id="412" r:id="rId18"/>
    <p:sldId id="413" r:id="rId19"/>
    <p:sldId id="424" r:id="rId20"/>
    <p:sldId id="425" r:id="rId21"/>
    <p:sldId id="418" r:id="rId22"/>
    <p:sldId id="419" r:id="rId23"/>
    <p:sldId id="408" r:id="rId24"/>
    <p:sldId id="421" r:id="rId25"/>
    <p:sldId id="409" r:id="rId26"/>
    <p:sldId id="396" r:id="rId27"/>
    <p:sldId id="398" r:id="rId28"/>
    <p:sldId id="417" r:id="rId29"/>
    <p:sldId id="415" r:id="rId30"/>
    <p:sldId id="416" r:id="rId31"/>
    <p:sldId id="414" r:id="rId32"/>
    <p:sldId id="407" r:id="rId3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90000"/>
    <a:srgbClr val="ACA39A"/>
    <a:srgbClr val="969696"/>
    <a:srgbClr val="9E9A95"/>
    <a:srgbClr val="382E25"/>
    <a:srgbClr val="C17945"/>
    <a:srgbClr val="31526A"/>
    <a:srgbClr val="690304"/>
    <a:srgbClr val="252626"/>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8"/>
    <p:restoredTop sz="94726"/>
  </p:normalViewPr>
  <p:slideViewPr>
    <p:cSldViewPr snapToGrid="0">
      <p:cViewPr varScale="1">
        <p:scale>
          <a:sx n="160" d="100"/>
          <a:sy n="160" d="100"/>
        </p:scale>
        <p:origin x="848" y="176"/>
      </p:cViewPr>
      <p:guideLst>
        <p:guide orient="horz" pos="3185"/>
        <p:guide pos="392"/>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4/24/25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4/24/25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C7893-07B9-5F76-2281-D3D12E0CAA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00FACD-713E-A78D-BF9A-6567CB5ADE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2744E2-A109-2E51-BE27-7AD23B913D9F}"/>
              </a:ext>
            </a:extLst>
          </p:cNvPr>
          <p:cNvSpPr>
            <a:spLocks noGrp="1"/>
          </p:cNvSpPr>
          <p:nvPr>
            <p:ph type="body" idx="1"/>
          </p:nvPr>
        </p:nvSpPr>
        <p:spPr/>
        <p:txBody>
          <a:bodyPr/>
          <a:lstStyle/>
          <a:p>
            <a:r>
              <a:rPr lang="en-US" dirty="0"/>
              <a:t>Had very little exposure to ultrasound in medical school - only for procedural guidance</a:t>
            </a:r>
          </a:p>
        </p:txBody>
      </p:sp>
      <p:sp>
        <p:nvSpPr>
          <p:cNvPr id="4" name="Slide Number Placeholder 3">
            <a:extLst>
              <a:ext uri="{FF2B5EF4-FFF2-40B4-BE49-F238E27FC236}">
                <a16:creationId xmlns:a16="http://schemas.microsoft.com/office/drawing/2014/main" id="{73131090-34D7-E025-E544-F77B22630766}"/>
              </a:ext>
            </a:extLst>
          </p:cNvPr>
          <p:cNvSpPr>
            <a:spLocks noGrp="1"/>
          </p:cNvSpPr>
          <p:nvPr>
            <p:ph type="sldNum" sz="quarter" idx="5"/>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3887866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0EAEF-6B1D-86B9-A2FA-7B4C9F8CE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C72BFC-F78B-10E9-C108-60DF8EA366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D4CC53-7306-6675-EFB0-0A6A9B8E3C18}"/>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A210A42A-6AA3-3915-CF2E-AB5CD3C7EF7E}"/>
              </a:ext>
            </a:extLst>
          </p:cNvPr>
          <p:cNvSpPr>
            <a:spLocks noGrp="1"/>
          </p:cNvSpPr>
          <p:nvPr>
            <p:ph type="sldNum" sz="quarter" idx="5"/>
          </p:nvPr>
        </p:nvSpPr>
        <p:spPr/>
        <p:txBody>
          <a:bodyPr/>
          <a:lstStyle/>
          <a:p>
            <a:fld id="{9706D261-4ACC-5E49-97C5-9D8FD2D9A3AF}" type="slidenum">
              <a:rPr lang="en-US" smtClean="0"/>
              <a:t>16</a:t>
            </a:fld>
            <a:endParaRPr lang="en-US"/>
          </a:p>
        </p:txBody>
      </p:sp>
    </p:spTree>
    <p:extLst>
      <p:ext uri="{BB962C8B-B14F-4D97-AF65-F5344CB8AC3E}">
        <p14:creationId xmlns:p14="http://schemas.microsoft.com/office/powerpoint/2010/main" val="371324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82D3A-D3A4-96B6-DB8C-8E6D116522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2BEFAF-F7C6-5700-E7B2-163CF0141E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25F08E-C6AF-A0C5-2765-7545C99B5BA6}"/>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64F3C2B6-5139-9FAA-7A7E-F1B097AA3328}"/>
              </a:ext>
            </a:extLst>
          </p:cNvPr>
          <p:cNvSpPr>
            <a:spLocks noGrp="1"/>
          </p:cNvSpPr>
          <p:nvPr>
            <p:ph type="sldNum" sz="quarter" idx="5"/>
          </p:nvPr>
        </p:nvSpPr>
        <p:spPr/>
        <p:txBody>
          <a:bodyPr/>
          <a:lstStyle/>
          <a:p>
            <a:fld id="{9706D261-4ACC-5E49-97C5-9D8FD2D9A3AF}" type="slidenum">
              <a:rPr lang="en-US" smtClean="0"/>
              <a:t>17</a:t>
            </a:fld>
            <a:endParaRPr lang="en-US"/>
          </a:p>
        </p:txBody>
      </p:sp>
    </p:spTree>
    <p:extLst>
      <p:ext uri="{BB962C8B-B14F-4D97-AF65-F5344CB8AC3E}">
        <p14:creationId xmlns:p14="http://schemas.microsoft.com/office/powerpoint/2010/main" val="236886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effectLst/>
                <a:latin typeface="Aptos" panose="020B0004020202020204" pitchFamily="34" charset="0"/>
                <a:ea typeface="Aptos" panose="020B0004020202020204" pitchFamily="34" charset="0"/>
                <a:cs typeface="Times New Roman" panose="02020603050405020304" pitchFamily="18" charset="0"/>
              </a:rPr>
              <a:t>“</a:t>
            </a:r>
            <a:r>
              <a:rPr lang="en-US" sz="1200" dirty="0">
                <a:effectLst/>
                <a:latin typeface="Aptos" panose="020B0004020202020204" pitchFamily="34" charset="0"/>
                <a:ea typeface="Aptos" panose="020B0004020202020204" pitchFamily="34" charset="0"/>
                <a:cs typeface="Times New Roman" panose="02020603050405020304" pitchFamily="18" charset="0"/>
              </a:rPr>
              <a:t>Sufficient skill” increased from </a:t>
            </a:r>
            <a:r>
              <a:rPr lang="en-US" sz="1200" b="1" u="sng" dirty="0">
                <a:effectLst/>
                <a:latin typeface="Aptos" panose="020B0004020202020204" pitchFamily="34" charset="0"/>
                <a:ea typeface="Aptos" panose="020B0004020202020204" pitchFamily="34" charset="0"/>
                <a:cs typeface="Times New Roman" panose="02020603050405020304" pitchFamily="18" charset="0"/>
              </a:rPr>
              <a:t>20%</a:t>
            </a:r>
            <a:r>
              <a:rPr lang="en-US" sz="1200" dirty="0">
                <a:effectLst/>
                <a:latin typeface="Aptos" panose="020B0004020202020204" pitchFamily="34" charset="0"/>
                <a:ea typeface="Aptos" panose="020B0004020202020204" pitchFamily="34" charset="0"/>
                <a:cs typeface="Times New Roman" panose="02020603050405020304" pitchFamily="18" charset="0"/>
              </a:rPr>
              <a:t> pre-intervention to </a:t>
            </a:r>
            <a:r>
              <a:rPr lang="en-US" sz="1200" b="1" u="sng" dirty="0">
                <a:effectLst/>
                <a:latin typeface="Aptos" panose="020B0004020202020204" pitchFamily="34" charset="0"/>
                <a:ea typeface="Aptos" panose="020B0004020202020204" pitchFamily="34" charset="0"/>
                <a:cs typeface="Times New Roman" panose="02020603050405020304" pitchFamily="18" charset="0"/>
              </a:rPr>
              <a:t>50%</a:t>
            </a:r>
            <a:r>
              <a:rPr lang="en-US" sz="1200" dirty="0">
                <a:effectLst/>
                <a:latin typeface="Aptos" panose="020B0004020202020204" pitchFamily="34" charset="0"/>
                <a:ea typeface="Aptos" panose="020B0004020202020204" pitchFamily="34" charset="0"/>
                <a:cs typeface="Times New Roman" panose="02020603050405020304" pitchFamily="18" charset="0"/>
              </a:rPr>
              <a:t> post-intervention. </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21</a:t>
            </a:fld>
            <a:endParaRPr lang="en-US"/>
          </a:p>
        </p:txBody>
      </p:sp>
    </p:spTree>
    <p:extLst>
      <p:ext uri="{BB962C8B-B14F-4D97-AF65-F5344CB8AC3E}">
        <p14:creationId xmlns:p14="http://schemas.microsoft.com/office/powerpoint/2010/main" val="1050252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u="sng" dirty="0">
                <a:effectLst/>
                <a:latin typeface="Aptos" panose="020B0004020202020204" pitchFamily="34" charset="0"/>
                <a:ea typeface="Aptos" panose="020B0004020202020204" pitchFamily="34" charset="0"/>
                <a:cs typeface="Times New Roman" panose="02020603050405020304" pitchFamily="18" charset="0"/>
              </a:rPr>
              <a:t>30%</a:t>
            </a:r>
            <a:r>
              <a:rPr lang="en-US" sz="1200" dirty="0">
                <a:effectLst/>
                <a:latin typeface="Aptos" panose="020B0004020202020204" pitchFamily="34" charset="0"/>
                <a:ea typeface="Aptos" panose="020B0004020202020204" pitchFamily="34" charset="0"/>
                <a:cs typeface="Times New Roman" panose="02020603050405020304" pitchFamily="18" charset="0"/>
              </a:rPr>
              <a:t> of learners rated skill in identifying anatomy as “no skill” or “little skill”. After the intervention, these groups decreased to </a:t>
            </a:r>
            <a:r>
              <a:rPr lang="en-US" sz="1200" b="1" u="sng" dirty="0">
                <a:effectLst/>
                <a:latin typeface="Aptos" panose="020B0004020202020204" pitchFamily="34" charset="0"/>
                <a:ea typeface="Aptos" panose="020B0004020202020204" pitchFamily="34" charset="0"/>
                <a:cs typeface="Times New Roman" panose="02020603050405020304" pitchFamily="18" charset="0"/>
              </a:rPr>
              <a:t>0%</a:t>
            </a:r>
            <a:endParaRPr lang="en-US" sz="12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706D261-4ACC-5E49-97C5-9D8FD2D9A3AF}" type="slidenum">
              <a:rPr lang="en-US" smtClean="0"/>
              <a:t>22</a:t>
            </a:fld>
            <a:endParaRPr lang="en-US"/>
          </a:p>
        </p:txBody>
      </p:sp>
    </p:spTree>
    <p:extLst>
      <p:ext uri="{BB962C8B-B14F-4D97-AF65-F5344CB8AC3E}">
        <p14:creationId xmlns:p14="http://schemas.microsoft.com/office/powerpoint/2010/main" val="4294894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one-page references</a:t>
            </a:r>
          </a:p>
        </p:txBody>
      </p:sp>
      <p:sp>
        <p:nvSpPr>
          <p:cNvPr id="4" name="Slide Number Placeholder 3"/>
          <p:cNvSpPr>
            <a:spLocks noGrp="1"/>
          </p:cNvSpPr>
          <p:nvPr>
            <p:ph type="sldNum" sz="quarter" idx="5"/>
          </p:nvPr>
        </p:nvSpPr>
        <p:spPr/>
        <p:txBody>
          <a:bodyPr/>
          <a:lstStyle/>
          <a:p>
            <a:fld id="{9706D261-4ACC-5E49-97C5-9D8FD2D9A3AF}" type="slidenum">
              <a:rPr lang="en-US" smtClean="0"/>
              <a:t>24</a:t>
            </a:fld>
            <a:endParaRPr lang="en-US"/>
          </a:p>
        </p:txBody>
      </p:sp>
    </p:spTree>
    <p:extLst>
      <p:ext uri="{BB962C8B-B14F-4D97-AF65-F5344CB8AC3E}">
        <p14:creationId xmlns:p14="http://schemas.microsoft.com/office/powerpoint/2010/main" val="107286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AA09F-600A-61FF-7731-4B4E9F74E4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1907FD-4010-BE68-9514-A7081A7828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BFCC14-CFE5-0B4C-8758-DDC4D18AD613}"/>
              </a:ext>
            </a:extLst>
          </p:cNvPr>
          <p:cNvSpPr>
            <a:spLocks noGrp="1"/>
          </p:cNvSpPr>
          <p:nvPr>
            <p:ph type="body" idx="1"/>
          </p:nvPr>
        </p:nvSpPr>
        <p:spPr/>
        <p:txBody>
          <a:bodyPr/>
          <a:lstStyle/>
          <a:p>
            <a:r>
              <a:rPr lang="en-US" dirty="0"/>
              <a:t>More one-page references</a:t>
            </a:r>
          </a:p>
        </p:txBody>
      </p:sp>
      <p:sp>
        <p:nvSpPr>
          <p:cNvPr id="4" name="Slide Number Placeholder 3">
            <a:extLst>
              <a:ext uri="{FF2B5EF4-FFF2-40B4-BE49-F238E27FC236}">
                <a16:creationId xmlns:a16="http://schemas.microsoft.com/office/drawing/2014/main" id="{8BDA88A2-3D9E-E2F1-FD42-D13910A1EC11}"/>
              </a:ext>
            </a:extLst>
          </p:cNvPr>
          <p:cNvSpPr>
            <a:spLocks noGrp="1"/>
          </p:cNvSpPr>
          <p:nvPr>
            <p:ph type="sldNum" sz="quarter" idx="5"/>
          </p:nvPr>
        </p:nvSpPr>
        <p:spPr/>
        <p:txBody>
          <a:bodyPr/>
          <a:lstStyle/>
          <a:p>
            <a:fld id="{9706D261-4ACC-5E49-97C5-9D8FD2D9A3AF}" type="slidenum">
              <a:rPr lang="en-US" smtClean="0"/>
              <a:t>25</a:t>
            </a:fld>
            <a:endParaRPr lang="en-US"/>
          </a:p>
        </p:txBody>
      </p:sp>
    </p:spTree>
    <p:extLst>
      <p:ext uri="{BB962C8B-B14F-4D97-AF65-F5344CB8AC3E}">
        <p14:creationId xmlns:p14="http://schemas.microsoft.com/office/powerpoint/2010/main" val="1388998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88ED3-6DD3-DADE-F09C-4BC395B58E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A024EF-3609-B3D0-16E3-CFC36B14AD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7689E0-59DC-3A6F-EBCF-1E0DE07C9EA7}"/>
              </a:ext>
            </a:extLst>
          </p:cNvPr>
          <p:cNvSpPr>
            <a:spLocks noGrp="1"/>
          </p:cNvSpPr>
          <p:nvPr>
            <p:ph type="body" idx="1"/>
          </p:nvPr>
        </p:nvSpPr>
        <p:spPr/>
        <p:txBody>
          <a:bodyPr/>
          <a:lstStyle/>
          <a:p>
            <a:r>
              <a:rPr lang="en-US" dirty="0"/>
              <a:t>More one-page references</a:t>
            </a:r>
          </a:p>
        </p:txBody>
      </p:sp>
      <p:sp>
        <p:nvSpPr>
          <p:cNvPr id="4" name="Slide Number Placeholder 3">
            <a:extLst>
              <a:ext uri="{FF2B5EF4-FFF2-40B4-BE49-F238E27FC236}">
                <a16:creationId xmlns:a16="http://schemas.microsoft.com/office/drawing/2014/main" id="{9C0962D8-A319-F99F-8AC9-AAF874422D3C}"/>
              </a:ext>
            </a:extLst>
          </p:cNvPr>
          <p:cNvSpPr>
            <a:spLocks noGrp="1"/>
          </p:cNvSpPr>
          <p:nvPr>
            <p:ph type="sldNum" sz="quarter" idx="5"/>
          </p:nvPr>
        </p:nvSpPr>
        <p:spPr/>
        <p:txBody>
          <a:bodyPr/>
          <a:lstStyle/>
          <a:p>
            <a:fld id="{9706D261-4ACC-5E49-97C5-9D8FD2D9A3AF}" type="slidenum">
              <a:rPr lang="en-US" smtClean="0"/>
              <a:t>26</a:t>
            </a:fld>
            <a:endParaRPr lang="en-US"/>
          </a:p>
        </p:txBody>
      </p:sp>
    </p:spTree>
    <p:extLst>
      <p:ext uri="{BB962C8B-B14F-4D97-AF65-F5344CB8AC3E}">
        <p14:creationId xmlns:p14="http://schemas.microsoft.com/office/powerpoint/2010/main" val="3133798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80793-5699-F69A-C0F4-E3E6353D13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CA1E02-DD92-97DD-8837-AF54DC0629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78169A-FB3A-8DD1-BDB7-F8914E16E8BD}"/>
              </a:ext>
            </a:extLst>
          </p:cNvPr>
          <p:cNvSpPr>
            <a:spLocks noGrp="1"/>
          </p:cNvSpPr>
          <p:nvPr>
            <p:ph type="body" idx="1"/>
          </p:nvPr>
        </p:nvSpPr>
        <p:spPr/>
        <p:txBody>
          <a:bodyPr/>
          <a:lstStyle/>
          <a:p>
            <a:r>
              <a:rPr lang="en-US" dirty="0"/>
              <a:t>More one-page references</a:t>
            </a:r>
          </a:p>
        </p:txBody>
      </p:sp>
      <p:sp>
        <p:nvSpPr>
          <p:cNvPr id="4" name="Slide Number Placeholder 3">
            <a:extLst>
              <a:ext uri="{FF2B5EF4-FFF2-40B4-BE49-F238E27FC236}">
                <a16:creationId xmlns:a16="http://schemas.microsoft.com/office/drawing/2014/main" id="{0FC8C8C6-E378-E58C-B1E9-B2B019ECF24D}"/>
              </a:ext>
            </a:extLst>
          </p:cNvPr>
          <p:cNvSpPr>
            <a:spLocks noGrp="1"/>
          </p:cNvSpPr>
          <p:nvPr>
            <p:ph type="sldNum" sz="quarter" idx="5"/>
          </p:nvPr>
        </p:nvSpPr>
        <p:spPr/>
        <p:txBody>
          <a:bodyPr/>
          <a:lstStyle/>
          <a:p>
            <a:fld id="{9706D261-4ACC-5E49-97C5-9D8FD2D9A3AF}" type="slidenum">
              <a:rPr lang="en-US" smtClean="0"/>
              <a:t>27</a:t>
            </a:fld>
            <a:endParaRPr lang="en-US"/>
          </a:p>
        </p:txBody>
      </p:sp>
    </p:spTree>
    <p:extLst>
      <p:ext uri="{BB962C8B-B14F-4D97-AF65-F5344CB8AC3E}">
        <p14:creationId xmlns:p14="http://schemas.microsoft.com/office/powerpoint/2010/main" val="132655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A8D66-9E7E-E9F2-674B-D57A201678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85B0B3-1709-DCF5-75E9-DC9CBFCEA0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316EB4-C121-C13A-9317-E87DADAD37ED}"/>
              </a:ext>
            </a:extLst>
          </p:cNvPr>
          <p:cNvSpPr>
            <a:spLocks noGrp="1"/>
          </p:cNvSpPr>
          <p:nvPr>
            <p:ph type="body" idx="1"/>
          </p:nvPr>
        </p:nvSpPr>
        <p:spPr/>
        <p:txBody>
          <a:bodyPr/>
          <a:lstStyle/>
          <a:p>
            <a:r>
              <a:rPr lang="en-US" dirty="0"/>
              <a:t>Had very little exposure to ultrasound in medical school - only for procedural guidance</a:t>
            </a:r>
          </a:p>
        </p:txBody>
      </p:sp>
      <p:sp>
        <p:nvSpPr>
          <p:cNvPr id="4" name="Slide Number Placeholder 3">
            <a:extLst>
              <a:ext uri="{FF2B5EF4-FFF2-40B4-BE49-F238E27FC236}">
                <a16:creationId xmlns:a16="http://schemas.microsoft.com/office/drawing/2014/main" id="{756AADFF-3386-8D2A-124E-28737E8DA31D}"/>
              </a:ext>
            </a:extLst>
          </p:cNvPr>
          <p:cNvSpPr>
            <a:spLocks noGrp="1"/>
          </p:cNvSpPr>
          <p:nvPr>
            <p:ph type="sldNum" sz="quarter" idx="5"/>
          </p:nvPr>
        </p:nvSpPr>
        <p:spPr/>
        <p:txBody>
          <a:bodyPr/>
          <a:lstStyle/>
          <a:p>
            <a:fld id="{9706D261-4ACC-5E49-97C5-9D8FD2D9A3AF}" type="slidenum">
              <a:rPr lang="en-US" smtClean="0"/>
              <a:t>5</a:t>
            </a:fld>
            <a:endParaRPr lang="en-US"/>
          </a:p>
        </p:txBody>
      </p:sp>
    </p:spTree>
    <p:extLst>
      <p:ext uri="{BB962C8B-B14F-4D97-AF65-F5344CB8AC3E}">
        <p14:creationId xmlns:p14="http://schemas.microsoft.com/office/powerpoint/2010/main" val="3867489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a:p>
        </p:txBody>
      </p:sp>
    </p:spTree>
    <p:extLst>
      <p:ext uri="{BB962C8B-B14F-4D97-AF65-F5344CB8AC3E}">
        <p14:creationId xmlns:p14="http://schemas.microsoft.com/office/powerpoint/2010/main" val="398179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1842335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49A0C-4B43-8758-DE09-7BB14E876B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1EC696-E7C9-9D8D-126F-BC273F6551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C1BCEF-731C-466C-E565-B367D0C0B536}"/>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3038788F-ECA7-EFBB-148C-DD24919A7717}"/>
              </a:ext>
            </a:extLst>
          </p:cNvPr>
          <p:cNvSpPr>
            <a:spLocks noGrp="1"/>
          </p:cNvSpPr>
          <p:nvPr>
            <p:ph type="sldNum" sz="quarter" idx="5"/>
          </p:nvPr>
        </p:nvSpPr>
        <p:spPr/>
        <p:txBody>
          <a:bodyPr/>
          <a:lstStyle/>
          <a:p>
            <a:fld id="{9706D261-4ACC-5E49-97C5-9D8FD2D9A3AF}" type="slidenum">
              <a:rPr lang="en-US" smtClean="0"/>
              <a:t>11</a:t>
            </a:fld>
            <a:endParaRPr lang="en-US"/>
          </a:p>
        </p:txBody>
      </p:sp>
    </p:spTree>
    <p:extLst>
      <p:ext uri="{BB962C8B-B14F-4D97-AF65-F5344CB8AC3E}">
        <p14:creationId xmlns:p14="http://schemas.microsoft.com/office/powerpoint/2010/main" val="398464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AF6E7A-8DFC-B0A8-F373-3ABD32353B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CCB8B5-F321-EC71-DDE7-25D3F37A16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A0DA13-7305-057D-494E-B1DA37AF03F9}"/>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B9C0C84F-F2F9-13B6-D6A8-7D8C0B4D3E23}"/>
              </a:ext>
            </a:extLst>
          </p:cNvPr>
          <p:cNvSpPr>
            <a:spLocks noGrp="1"/>
          </p:cNvSpPr>
          <p:nvPr>
            <p:ph type="sldNum" sz="quarter" idx="5"/>
          </p:nvPr>
        </p:nvSpPr>
        <p:spPr/>
        <p:txBody>
          <a:bodyPr/>
          <a:lstStyle/>
          <a:p>
            <a:fld id="{9706D261-4ACC-5E49-97C5-9D8FD2D9A3AF}" type="slidenum">
              <a:rPr lang="en-US" smtClean="0"/>
              <a:t>12</a:t>
            </a:fld>
            <a:endParaRPr lang="en-US"/>
          </a:p>
        </p:txBody>
      </p:sp>
    </p:spTree>
    <p:extLst>
      <p:ext uri="{BB962C8B-B14F-4D97-AF65-F5344CB8AC3E}">
        <p14:creationId xmlns:p14="http://schemas.microsoft.com/office/powerpoint/2010/main" val="4199695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118B7-E134-C783-7667-5FCAD9B273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C77740-BDA7-B92C-CC80-D40D88D087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C5F84E-880F-C107-359A-A56A415B3C48}"/>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ED09DBA5-17A7-2AE6-A5DF-3C052518C859}"/>
              </a:ext>
            </a:extLst>
          </p:cNvPr>
          <p:cNvSpPr>
            <a:spLocks noGrp="1"/>
          </p:cNvSpPr>
          <p:nvPr>
            <p:ph type="sldNum" sz="quarter" idx="5"/>
          </p:nvPr>
        </p:nvSpPr>
        <p:spPr/>
        <p:txBody>
          <a:bodyPr/>
          <a:lstStyle/>
          <a:p>
            <a:fld id="{9706D261-4ACC-5E49-97C5-9D8FD2D9A3AF}" type="slidenum">
              <a:rPr lang="en-US" smtClean="0"/>
              <a:t>13</a:t>
            </a:fld>
            <a:endParaRPr lang="en-US"/>
          </a:p>
        </p:txBody>
      </p:sp>
    </p:spTree>
    <p:extLst>
      <p:ext uri="{BB962C8B-B14F-4D97-AF65-F5344CB8AC3E}">
        <p14:creationId xmlns:p14="http://schemas.microsoft.com/office/powerpoint/2010/main" val="2497530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5BA3B-F205-AAAB-CE12-3FE16FECE3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8C9619-DFAA-F068-3D4C-7453264E05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88BCC3-7A35-6D2C-6626-AC0BF47D7B4F}"/>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5FD0AE2B-F737-947F-1B47-96FA5F894F0A}"/>
              </a:ext>
            </a:extLst>
          </p:cNvPr>
          <p:cNvSpPr>
            <a:spLocks noGrp="1"/>
          </p:cNvSpPr>
          <p:nvPr>
            <p:ph type="sldNum" sz="quarter" idx="5"/>
          </p:nvPr>
        </p:nvSpPr>
        <p:spPr/>
        <p:txBody>
          <a:bodyPr/>
          <a:lstStyle/>
          <a:p>
            <a:fld id="{9706D261-4ACC-5E49-97C5-9D8FD2D9A3AF}" type="slidenum">
              <a:rPr lang="en-US" smtClean="0"/>
              <a:t>14</a:t>
            </a:fld>
            <a:endParaRPr lang="en-US"/>
          </a:p>
        </p:txBody>
      </p:sp>
    </p:spTree>
    <p:extLst>
      <p:ext uri="{BB962C8B-B14F-4D97-AF65-F5344CB8AC3E}">
        <p14:creationId xmlns:p14="http://schemas.microsoft.com/office/powerpoint/2010/main" val="3739499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A03DA-CB40-124E-AD36-B5036DCCE6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91FEB8-779D-9A42-43FD-C9464B3B94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0D88E5-13F4-8D76-34EC-F5F08A682925}"/>
              </a:ext>
            </a:extLst>
          </p:cNvPr>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Need to empower beginners to feel comfortable picking up the probe - the first barrier.</a:t>
            </a:r>
          </a:p>
          <a:p>
            <a:endParaRPr lang="en-US" dirty="0"/>
          </a:p>
        </p:txBody>
      </p:sp>
      <p:sp>
        <p:nvSpPr>
          <p:cNvPr id="4" name="Slide Number Placeholder 3">
            <a:extLst>
              <a:ext uri="{FF2B5EF4-FFF2-40B4-BE49-F238E27FC236}">
                <a16:creationId xmlns:a16="http://schemas.microsoft.com/office/drawing/2014/main" id="{4525322A-486A-9721-209A-43B2D761FE81}"/>
              </a:ext>
            </a:extLst>
          </p:cNvPr>
          <p:cNvSpPr>
            <a:spLocks noGrp="1"/>
          </p:cNvSpPr>
          <p:nvPr>
            <p:ph type="sldNum" sz="quarter" idx="5"/>
          </p:nvPr>
        </p:nvSpPr>
        <p:spPr/>
        <p:txBody>
          <a:bodyPr/>
          <a:lstStyle/>
          <a:p>
            <a:fld id="{9706D261-4ACC-5E49-97C5-9D8FD2D9A3AF}" type="slidenum">
              <a:rPr lang="en-US" smtClean="0"/>
              <a:t>15</a:t>
            </a:fld>
            <a:endParaRPr lang="en-US"/>
          </a:p>
        </p:txBody>
      </p:sp>
    </p:spTree>
    <p:extLst>
      <p:ext uri="{BB962C8B-B14F-4D97-AF65-F5344CB8AC3E}">
        <p14:creationId xmlns:p14="http://schemas.microsoft.com/office/powerpoint/2010/main" val="30712167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page">
    <p:bg>
      <p:bgPr>
        <a:solidFill>
          <a:srgbClr val="ACA39A">
            <a:alpha val="4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a:t>Option 1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a:t>SUBHEAD OR NAME OF DEPARTMENT, PROGRAM OR UNIT</a:t>
            </a:r>
          </a:p>
        </p:txBody>
      </p:sp>
    </p:spTree>
    <p:extLst>
      <p:ext uri="{BB962C8B-B14F-4D97-AF65-F5344CB8AC3E}">
        <p14:creationId xmlns:p14="http://schemas.microsoft.com/office/powerpoint/2010/main" val="27434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page">
    <p:bg>
      <p:bgPr>
        <a:solidFill>
          <a:srgbClr val="ACA39A">
            <a:alpha val="8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a:t>Option 2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a:t>SUBHEAD OR NAME OF DEPARTMENT, PROGRAM OR UNIT</a:t>
            </a:r>
          </a:p>
        </p:txBody>
      </p:sp>
    </p:spTree>
    <p:extLst>
      <p:ext uri="{BB962C8B-B14F-4D97-AF65-F5344CB8AC3E}">
        <p14:creationId xmlns:p14="http://schemas.microsoft.com/office/powerpoint/2010/main" val="3259976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sp>
        <p:nvSpPr>
          <p:cNvPr id="15" name="Text Placeholder 19">
            <a:extLst>
              <a:ext uri="{FF2B5EF4-FFF2-40B4-BE49-F238E27FC236}">
                <a16:creationId xmlns:a16="http://schemas.microsoft.com/office/drawing/2014/main" id="{C9A91140-A017-E042-AACE-3BC11888B624}"/>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bg1"/>
                </a:solidFill>
                <a:latin typeface="Arial"/>
                <a:cs typeface="Arial"/>
              </a:defRPr>
            </a:lvl1pPr>
          </a:lstStyle>
          <a:p>
            <a:pPr lvl="0"/>
            <a:r>
              <a:rPr lang="en-US"/>
              <a:t>SUBHEAD OR NAME OF DEPARTMENT, PROGRAM OR UNIT</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bg1"/>
                </a:solidFill>
                <a:latin typeface="Arial"/>
                <a:cs typeface="Arial"/>
              </a:defRPr>
            </a:lvl1pPr>
          </a:lstStyle>
          <a:p>
            <a:r>
              <a:rPr lang="en-US"/>
              <a:t>Option 3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bg1"/>
                </a:solidFill>
                <a:latin typeface="Arial"/>
                <a:cs typeface="Arial"/>
              </a:defRPr>
            </a:lvl1pPr>
          </a:lstStyle>
          <a:p>
            <a:pPr lvl="0"/>
            <a:r>
              <a:rPr lang="en-US"/>
              <a:t>PRESENTER AND TITLE</a:t>
            </a:r>
          </a:p>
        </p:txBody>
      </p:sp>
    </p:spTree>
    <p:extLst>
      <p:ext uri="{BB962C8B-B14F-4D97-AF65-F5344CB8AC3E}">
        <p14:creationId xmlns:p14="http://schemas.microsoft.com/office/powerpoint/2010/main" val="125665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rgbClr val="ACA39A"/>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chemeClr val="tx1"/>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chemeClr val="tx1"/>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FD999E8A-87E3-6C4B-ABCB-DFCF83254878}"/>
              </a:ext>
            </a:extLst>
          </p:cNvPr>
          <p:cNvGrpSpPr/>
          <p:nvPr userDrawn="1"/>
        </p:nvGrpSpPr>
        <p:grpSpPr>
          <a:xfrm>
            <a:off x="-30788" y="4298510"/>
            <a:ext cx="9228667" cy="853727"/>
            <a:chOff x="-30788" y="4298510"/>
            <a:chExt cx="9228667" cy="853727"/>
          </a:xfrm>
        </p:grpSpPr>
        <p:sp>
          <p:nvSpPr>
            <p:cNvPr id="17" name="Rectangle 16">
              <a:extLst>
                <a:ext uri="{FF2B5EF4-FFF2-40B4-BE49-F238E27FC236}">
                  <a16:creationId xmlns:a16="http://schemas.microsoft.com/office/drawing/2014/main" id="{238A2E75-148C-1248-B56B-A0880FA34210}"/>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84F34C6-1F9F-AA48-92F2-401878F4D395}"/>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9" name="Group 18">
              <a:extLst>
                <a:ext uri="{FF2B5EF4-FFF2-40B4-BE49-F238E27FC236}">
                  <a16:creationId xmlns:a16="http://schemas.microsoft.com/office/drawing/2014/main" id="{BB4E4298-2473-394D-B497-59D1618497EB}"/>
                </a:ext>
              </a:extLst>
            </p:cNvPr>
            <p:cNvGrpSpPr/>
            <p:nvPr userDrawn="1"/>
          </p:nvGrpSpPr>
          <p:grpSpPr>
            <a:xfrm>
              <a:off x="422970" y="4298510"/>
              <a:ext cx="725830" cy="853727"/>
              <a:chOff x="422970" y="4298510"/>
              <a:chExt cx="725830" cy="853727"/>
            </a:xfrm>
          </p:grpSpPr>
          <p:sp>
            <p:nvSpPr>
              <p:cNvPr id="21" name="Rectangle 20">
                <a:extLst>
                  <a:ext uri="{FF2B5EF4-FFF2-40B4-BE49-F238E27FC236}">
                    <a16:creationId xmlns:a16="http://schemas.microsoft.com/office/drawing/2014/main" id="{DE0CA54A-3A83-A04B-BA02-C9EA07FAF4EE}"/>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B066C393-1D04-3B4A-A36D-C9461F0FFF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2354721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rgbClr val="FFFFFF"/>
                </a:solidFill>
                <a:latin typeface="Arial"/>
                <a:cs typeface="Arial"/>
              </a:defRPr>
            </a:lvl1pPr>
          </a:lstStyle>
          <a:p>
            <a:r>
              <a:rPr lang="en-US"/>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rgbClr val="A6A6A6"/>
                </a:solidFill>
                <a:latin typeface="Arial"/>
                <a:cs typeface="Arial"/>
              </a:defRPr>
            </a:lvl1pPr>
          </a:lstStyle>
          <a:p>
            <a:pPr lvl="0"/>
            <a:r>
              <a:rPr lang="en-US"/>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CE92844-5432-AA47-9FC3-157F0E3989E3}"/>
              </a:ext>
            </a:extLst>
          </p:cNvPr>
          <p:cNvGrpSpPr/>
          <p:nvPr userDrawn="1"/>
        </p:nvGrpSpPr>
        <p:grpSpPr>
          <a:xfrm>
            <a:off x="-30788" y="4298510"/>
            <a:ext cx="9228667" cy="853727"/>
            <a:chOff x="-30788" y="4298510"/>
            <a:chExt cx="9228667" cy="853727"/>
          </a:xfrm>
        </p:grpSpPr>
        <p:sp>
          <p:nvSpPr>
            <p:cNvPr id="13" name="Rectangle 12">
              <a:extLst>
                <a:ext uri="{FF2B5EF4-FFF2-40B4-BE49-F238E27FC236}">
                  <a16:creationId xmlns:a16="http://schemas.microsoft.com/office/drawing/2014/main" id="{C319ED4B-0453-FC4B-864C-901DEECE2F34}"/>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5B59AD9-99C6-4642-AACC-44F4B0D3A47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6" name="Group 15">
              <a:extLst>
                <a:ext uri="{FF2B5EF4-FFF2-40B4-BE49-F238E27FC236}">
                  <a16:creationId xmlns:a16="http://schemas.microsoft.com/office/drawing/2014/main" id="{4D1BAF2D-D90C-9046-A414-36725E6FFE51}"/>
                </a:ext>
              </a:extLst>
            </p:cNvPr>
            <p:cNvGrpSpPr/>
            <p:nvPr userDrawn="1"/>
          </p:nvGrpSpPr>
          <p:grpSpPr>
            <a:xfrm>
              <a:off x="422970" y="4298510"/>
              <a:ext cx="725830" cy="853727"/>
              <a:chOff x="422970" y="4298510"/>
              <a:chExt cx="725830" cy="853727"/>
            </a:xfrm>
          </p:grpSpPr>
          <p:sp>
            <p:nvSpPr>
              <p:cNvPr id="17" name="Rectangle 16">
                <a:extLst>
                  <a:ext uri="{FF2B5EF4-FFF2-40B4-BE49-F238E27FC236}">
                    <a16:creationId xmlns:a16="http://schemas.microsoft.com/office/drawing/2014/main" id="{DD14026D-0215-0A48-8182-2F16D5B1FC53}"/>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92D5B06C-F6DF-0842-ABED-1C3D8078F5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457854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499" y="510282"/>
            <a:ext cx="8004391" cy="699065"/>
          </a:xfrm>
          <a:prstGeom prst="rect">
            <a:avLst/>
          </a:prstGeom>
        </p:spPr>
        <p:txBody>
          <a:bodyPr>
            <a:normAutofit/>
          </a:bodyPr>
          <a:lstStyle>
            <a:lvl1pPr>
              <a:defRPr sz="3000" b="1" i="0" cap="none" spc="0">
                <a:solidFill>
                  <a:srgbClr val="404041"/>
                </a:solidFill>
                <a:latin typeface="Arial"/>
                <a:cs typeface="Arial"/>
              </a:defRPr>
            </a:lvl1pPr>
          </a:lstStyle>
          <a:p>
            <a:r>
              <a:rPr lang="en-US"/>
              <a:t>Click to edit master title style</a:t>
            </a:r>
          </a:p>
        </p:txBody>
      </p:sp>
      <p:sp>
        <p:nvSpPr>
          <p:cNvPr id="5" name="Rectangle 4"/>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179431"/>
            <a:ext cx="3700462" cy="252412"/>
          </a:xfrm>
          <a:prstGeom prst="rect">
            <a:avLst/>
          </a:prstGeom>
        </p:spPr>
        <p:txBody>
          <a:bodyPr>
            <a:noAutofit/>
          </a:bodyPr>
          <a:lstStyle>
            <a:lvl1pPr marL="0" indent="0" algn="r">
              <a:buNone/>
              <a:defRPr sz="1100" b="0" i="0" spc="0" baseline="0">
                <a:solidFill>
                  <a:schemeClr val="tx1"/>
                </a:solidFill>
                <a:latin typeface="Arial"/>
                <a:cs typeface="Arial"/>
              </a:defRPr>
            </a:lvl1pPr>
          </a:lstStyle>
          <a:p>
            <a:pPr lvl="0"/>
            <a:r>
              <a:rPr lang="en-US"/>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a:p>
        </p:txBody>
      </p:sp>
      <p:sp>
        <p:nvSpPr>
          <p:cNvPr id="7" name="Text Placeholder 2"/>
          <p:cNvSpPr>
            <a:spLocks noGrp="1"/>
          </p:cNvSpPr>
          <p:nvPr>
            <p:ph idx="1" hasCustomPrompt="1"/>
          </p:nvPr>
        </p:nvSpPr>
        <p:spPr>
          <a:xfrm>
            <a:off x="366426" y="1322876"/>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a:t>Click to edit master subtitle style</a:t>
            </a:r>
          </a:p>
        </p:txBody>
      </p:sp>
      <p:grpSp>
        <p:nvGrpSpPr>
          <p:cNvPr id="9" name="Group 8">
            <a:extLst>
              <a:ext uri="{FF2B5EF4-FFF2-40B4-BE49-F238E27FC236}">
                <a16:creationId xmlns:a16="http://schemas.microsoft.com/office/drawing/2014/main" id="{0B3A402F-84DE-3648-943C-F947B742644A}"/>
              </a:ext>
            </a:extLst>
          </p:cNvPr>
          <p:cNvGrpSpPr/>
          <p:nvPr userDrawn="1"/>
        </p:nvGrpSpPr>
        <p:grpSpPr>
          <a:xfrm>
            <a:off x="-30788" y="4298510"/>
            <a:ext cx="9228667" cy="853727"/>
            <a:chOff x="-30788" y="4298510"/>
            <a:chExt cx="9228667" cy="853727"/>
          </a:xfrm>
        </p:grpSpPr>
        <p:sp>
          <p:nvSpPr>
            <p:cNvPr id="10" name="Rectangle 9">
              <a:extLst>
                <a:ext uri="{FF2B5EF4-FFF2-40B4-BE49-F238E27FC236}">
                  <a16:creationId xmlns:a16="http://schemas.microsoft.com/office/drawing/2014/main" id="{B4E396F1-F31B-F44E-94EB-2D879CB9F1C8}"/>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EC012D6-6963-1C4C-82CB-78A98B57306A}"/>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2" name="Group 11">
              <a:extLst>
                <a:ext uri="{FF2B5EF4-FFF2-40B4-BE49-F238E27FC236}">
                  <a16:creationId xmlns:a16="http://schemas.microsoft.com/office/drawing/2014/main" id="{9FE0A3E8-2C3C-CF46-A1A4-EE6D0BA3FC9D}"/>
                </a:ext>
              </a:extLst>
            </p:cNvPr>
            <p:cNvGrpSpPr/>
            <p:nvPr userDrawn="1"/>
          </p:nvGrpSpPr>
          <p:grpSpPr>
            <a:xfrm>
              <a:off x="422970" y="4298510"/>
              <a:ext cx="725830" cy="853727"/>
              <a:chOff x="422970" y="4298510"/>
              <a:chExt cx="725830" cy="853727"/>
            </a:xfrm>
          </p:grpSpPr>
          <p:sp>
            <p:nvSpPr>
              <p:cNvPr id="14" name="Rectangle 13">
                <a:extLst>
                  <a:ext uri="{FF2B5EF4-FFF2-40B4-BE49-F238E27FC236}">
                    <a16:creationId xmlns:a16="http://schemas.microsoft.com/office/drawing/2014/main" id="{B226430D-4079-4B41-9842-41583BFE0C9D}"/>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EB69E89-B821-FD42-BA2A-E2E3A1CD5B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68206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9"/>
          <p:cNvSpPr>
            <a:spLocks noGrp="1"/>
          </p:cNvSpPr>
          <p:nvPr>
            <p:ph type="pic" sz="quarter" idx="10"/>
          </p:nvPr>
        </p:nvSpPr>
        <p:spPr>
          <a:xfrm>
            <a:off x="5573058" y="0"/>
            <a:ext cx="3570941" cy="5143500"/>
          </a:xfrm>
          <a:prstGeom prst="rect">
            <a:avLst/>
          </a:prstGeom>
        </p:spPr>
        <p:txBody>
          <a:bodyPr/>
          <a:lstStyle/>
          <a:p>
            <a:r>
              <a:rPr lang="en-US"/>
              <a:t>Click icon to add picture</a:t>
            </a:r>
          </a:p>
        </p:txBody>
      </p:sp>
      <p:grpSp>
        <p:nvGrpSpPr>
          <p:cNvPr id="9" name="Group 8">
            <a:extLst>
              <a:ext uri="{FF2B5EF4-FFF2-40B4-BE49-F238E27FC236}">
                <a16:creationId xmlns:a16="http://schemas.microsoft.com/office/drawing/2014/main" id="{F5928226-E43E-9A42-8F2D-CC86E47C5643}"/>
              </a:ext>
            </a:extLst>
          </p:cNvPr>
          <p:cNvGrpSpPr/>
          <p:nvPr userDrawn="1"/>
        </p:nvGrpSpPr>
        <p:grpSpPr>
          <a:xfrm>
            <a:off x="-30788" y="4298510"/>
            <a:ext cx="9228667" cy="853727"/>
            <a:chOff x="-30788" y="4298510"/>
            <a:chExt cx="9228667" cy="853727"/>
          </a:xfrm>
        </p:grpSpPr>
        <p:sp>
          <p:nvSpPr>
            <p:cNvPr id="11" name="Rectangle 10">
              <a:extLst>
                <a:ext uri="{FF2B5EF4-FFF2-40B4-BE49-F238E27FC236}">
                  <a16:creationId xmlns:a16="http://schemas.microsoft.com/office/drawing/2014/main" id="{44D5977E-D878-7A43-BF6A-D4E3AD5B28B6}"/>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75CD740-FF84-DB42-B0C7-54BCF89FF22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15" name="Group 14">
              <a:extLst>
                <a:ext uri="{FF2B5EF4-FFF2-40B4-BE49-F238E27FC236}">
                  <a16:creationId xmlns:a16="http://schemas.microsoft.com/office/drawing/2014/main" id="{70CC3031-F52B-0E4F-8E6F-2551722B6AA6}"/>
                </a:ext>
              </a:extLst>
            </p:cNvPr>
            <p:cNvGrpSpPr/>
            <p:nvPr userDrawn="1"/>
          </p:nvGrpSpPr>
          <p:grpSpPr>
            <a:xfrm>
              <a:off x="422970" y="4298510"/>
              <a:ext cx="725830" cy="853727"/>
              <a:chOff x="422970" y="4298510"/>
              <a:chExt cx="725830" cy="853727"/>
            </a:xfrm>
          </p:grpSpPr>
          <p:sp>
            <p:nvSpPr>
              <p:cNvPr id="16" name="Rectangle 15">
                <a:extLst>
                  <a:ext uri="{FF2B5EF4-FFF2-40B4-BE49-F238E27FC236}">
                    <a16:creationId xmlns:a16="http://schemas.microsoft.com/office/drawing/2014/main" id="{2615DAA7-B7DE-6E4D-81FC-313480E27A9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AEF6C903-6A3A-9148-AD8A-19BEB5E900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4" name="Rectangle 13">
            <a:extLst>
              <a:ext uri="{FF2B5EF4-FFF2-40B4-BE49-F238E27FC236}">
                <a16:creationId xmlns:a16="http://schemas.microsoft.com/office/drawing/2014/main" id="{3913B757-E8CF-584A-BD70-2E79D9DDD41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0CD019-6D45-4D4A-AEB0-E2AC73E8811D}"/>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DAC8DF18-3E60-B247-B893-BB8BFC859846}"/>
              </a:ext>
            </a:extLst>
          </p:cNvPr>
          <p:cNvGrpSpPr/>
          <p:nvPr userDrawn="1"/>
        </p:nvGrpSpPr>
        <p:grpSpPr>
          <a:xfrm>
            <a:off x="-30788" y="4298510"/>
            <a:ext cx="9228667" cy="853727"/>
            <a:chOff x="-30788" y="4298510"/>
            <a:chExt cx="9228667" cy="853727"/>
          </a:xfrm>
        </p:grpSpPr>
        <p:sp>
          <p:nvSpPr>
            <p:cNvPr id="5" name="Rectangle 4">
              <a:extLst>
                <a:ext uri="{FF2B5EF4-FFF2-40B4-BE49-F238E27FC236}">
                  <a16:creationId xmlns:a16="http://schemas.microsoft.com/office/drawing/2014/main" id="{6588C768-7285-E342-A158-C512EEA47842}"/>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C1681DC-5005-2849-B1CC-16C372DA3974}"/>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a:solidFill>
                    <a:schemeClr val="bg1"/>
                  </a:solidFill>
                </a:rPr>
                <a:t>INDIANA UNIVERSITY SCHOOL OF MEDICINE</a:t>
              </a:r>
            </a:p>
          </p:txBody>
        </p:sp>
        <p:grpSp>
          <p:nvGrpSpPr>
            <p:cNvPr id="7" name="Group 6">
              <a:extLst>
                <a:ext uri="{FF2B5EF4-FFF2-40B4-BE49-F238E27FC236}">
                  <a16:creationId xmlns:a16="http://schemas.microsoft.com/office/drawing/2014/main" id="{1E6BB39A-1C79-7140-8CC6-D2D016540907}"/>
                </a:ext>
              </a:extLst>
            </p:cNvPr>
            <p:cNvGrpSpPr/>
            <p:nvPr userDrawn="1"/>
          </p:nvGrpSpPr>
          <p:grpSpPr>
            <a:xfrm>
              <a:off x="422970" y="4298510"/>
              <a:ext cx="725830" cy="853727"/>
              <a:chOff x="422970" y="4298510"/>
              <a:chExt cx="725830" cy="853727"/>
            </a:xfrm>
          </p:grpSpPr>
          <p:sp>
            <p:nvSpPr>
              <p:cNvPr id="8" name="Rectangle 7">
                <a:extLst>
                  <a:ext uri="{FF2B5EF4-FFF2-40B4-BE49-F238E27FC236}">
                    <a16:creationId xmlns:a16="http://schemas.microsoft.com/office/drawing/2014/main" id="{D64E8045-FA2D-D548-90FD-0C9CC61789A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DAB4E97-D59E-2D4B-B31D-9BB4153AA9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2" name="Rectangle 11">
            <a:extLst>
              <a:ext uri="{FF2B5EF4-FFF2-40B4-BE49-F238E27FC236}">
                <a16:creationId xmlns:a16="http://schemas.microsoft.com/office/drawing/2014/main" id="{CCAEAE6F-04FE-6F48-8CE8-B51096938E5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5652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89C40-7853-9469-8980-9AA81D19846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24B37D7-A3D9-FC04-CA76-CFBBEC4EBE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D46BCFEA-27E4-3013-09A3-67059F19E1AB}"/>
              </a:ext>
            </a:extLst>
          </p:cNvPr>
          <p:cNvSpPr>
            <a:spLocks noGrp="1"/>
          </p:cNvSpPr>
          <p:nvPr>
            <p:ph type="dt" sz="half" idx="10"/>
          </p:nvPr>
        </p:nvSpPr>
        <p:spPr/>
        <p:txBody>
          <a:bodyPr/>
          <a:lstStyle/>
          <a:p>
            <a:fld id="{43B33D69-2816-C940-82B2-5085511EBA8D}" type="datetimeFigureOut">
              <a:rPr lang="en-US" smtClean="0"/>
              <a:t>4/24/25</a:t>
            </a:fld>
            <a:endParaRPr lang="en-US"/>
          </a:p>
        </p:txBody>
      </p:sp>
      <p:sp>
        <p:nvSpPr>
          <p:cNvPr id="5" name="Footer Placeholder 4">
            <a:extLst>
              <a:ext uri="{FF2B5EF4-FFF2-40B4-BE49-F238E27FC236}">
                <a16:creationId xmlns:a16="http://schemas.microsoft.com/office/drawing/2014/main" id="{CEA93C62-26BC-74E0-1C20-19110E200B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376399-2461-916C-E297-36940D46D8D4}"/>
              </a:ext>
            </a:extLst>
          </p:cNvPr>
          <p:cNvSpPr>
            <a:spLocks noGrp="1"/>
          </p:cNvSpPr>
          <p:nvPr>
            <p:ph type="sldNum" sz="quarter" idx="12"/>
          </p:nvPr>
        </p:nvSpPr>
        <p:spPr/>
        <p:txBody>
          <a:bodyPr/>
          <a:lstStyle/>
          <a:p>
            <a:fld id="{5229C63C-E54E-AA49-B2E7-252027B4149F}" type="slidenum">
              <a:rPr lang="en-US" smtClean="0"/>
              <a:t>‹#›</a:t>
            </a:fld>
            <a:endParaRPr lang="en-US"/>
          </a:p>
        </p:txBody>
      </p:sp>
    </p:spTree>
    <p:extLst>
      <p:ext uri="{BB962C8B-B14F-4D97-AF65-F5344CB8AC3E}">
        <p14:creationId xmlns:p14="http://schemas.microsoft.com/office/powerpoint/2010/main" val="859465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83" r:id="rId1"/>
    <p:sldLayoutId id="2147493482" r:id="rId2"/>
    <p:sldLayoutId id="2147493469" r:id="rId3"/>
    <p:sldLayoutId id="2147493478" r:id="rId4"/>
    <p:sldLayoutId id="2147493467" r:id="rId5"/>
    <p:sldLayoutId id="2147493472" r:id="rId6"/>
    <p:sldLayoutId id="2147493457" r:id="rId7"/>
    <p:sldLayoutId id="2147493475" r:id="rId8"/>
    <p:sldLayoutId id="2147493484"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2BED33-D20A-2541-8DA7-171E4B492144}"/>
              </a:ext>
            </a:extLst>
          </p:cNvPr>
          <p:cNvSpPr>
            <a:spLocks noGrp="1"/>
          </p:cNvSpPr>
          <p:nvPr>
            <p:ph type="title"/>
          </p:nvPr>
        </p:nvSpPr>
        <p:spPr/>
        <p:txBody>
          <a:bodyPr>
            <a:noAutofit/>
          </a:bodyPr>
          <a:lstStyle/>
          <a:p>
            <a:pPr marL="0" marR="0" algn="l">
              <a:spcBef>
                <a:spcPts val="0"/>
              </a:spcBef>
              <a:spcAft>
                <a:spcPts val="0"/>
              </a:spcAft>
            </a:pPr>
            <a:r>
              <a:rPr lang="en-US" sz="2800" b="0" i="0" u="none" strike="noStrike" dirty="0">
                <a:effectLst/>
                <a:latin typeface="Aptos" panose="020B0004020202020204" pitchFamily="34" charset="0"/>
              </a:rPr>
              <a:t>A Novel Approach to Point-of-Care Ultrasound (POCUS) Education: One-page Documents with Embedded E-Curriculum</a:t>
            </a:r>
          </a:p>
        </p:txBody>
      </p:sp>
      <p:sp>
        <p:nvSpPr>
          <p:cNvPr id="2" name="Text Placeholder 1">
            <a:extLst>
              <a:ext uri="{FF2B5EF4-FFF2-40B4-BE49-F238E27FC236}">
                <a16:creationId xmlns:a16="http://schemas.microsoft.com/office/drawing/2014/main" id="{712DE5E4-AF7D-4541-3E28-6792754DF66A}"/>
              </a:ext>
            </a:extLst>
          </p:cNvPr>
          <p:cNvSpPr>
            <a:spLocks noGrp="1"/>
          </p:cNvSpPr>
          <p:nvPr>
            <p:ph type="body" sz="quarter" idx="12"/>
          </p:nvPr>
        </p:nvSpPr>
        <p:spPr/>
        <p:txBody>
          <a:bodyPr/>
          <a:lstStyle/>
          <a:p>
            <a:r>
              <a:rPr lang="en-US" sz="1800" b="0" i="0" u="none" strike="noStrike" dirty="0">
                <a:effectLst/>
                <a:latin typeface="Aptos" panose="020B0004020202020204" pitchFamily="34" charset="0"/>
              </a:rPr>
              <a:t>Nathan Markus, DO, Danniel Brenner, MD, PhD, Francesca Duncan MD, MS, Adriano Sanjuan, MD, Eric Osborn, Edwin Jackson DO</a:t>
            </a:r>
          </a:p>
        </p:txBody>
      </p:sp>
    </p:spTree>
    <p:extLst>
      <p:ext uri="{BB962C8B-B14F-4D97-AF65-F5344CB8AC3E}">
        <p14:creationId xmlns:p14="http://schemas.microsoft.com/office/powerpoint/2010/main" val="3398367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8CC54-1FB8-0419-CE42-FEEBE3730FD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2931C14-773A-B8E6-3305-10E4E8FBCEBF}"/>
              </a:ext>
            </a:extLst>
          </p:cNvPr>
          <p:cNvSpPr>
            <a:spLocks noGrp="1"/>
          </p:cNvSpPr>
          <p:nvPr>
            <p:ph type="ctrTitle"/>
          </p:nvPr>
        </p:nvSpPr>
        <p:spPr/>
        <p:txBody>
          <a:bodyPr/>
          <a:lstStyle/>
          <a:p>
            <a:r>
              <a:rPr lang="en-US" dirty="0"/>
              <a:t>Iterative Design</a:t>
            </a:r>
          </a:p>
        </p:txBody>
      </p:sp>
      <p:sp>
        <p:nvSpPr>
          <p:cNvPr id="6" name="Text Placeholder 5">
            <a:extLst>
              <a:ext uri="{FF2B5EF4-FFF2-40B4-BE49-F238E27FC236}">
                <a16:creationId xmlns:a16="http://schemas.microsoft.com/office/drawing/2014/main" id="{7474F89F-7492-AF55-8805-EBB22B19AF4F}"/>
              </a:ext>
            </a:extLst>
          </p:cNvPr>
          <p:cNvSpPr>
            <a:spLocks noGrp="1"/>
          </p:cNvSpPr>
          <p:nvPr>
            <p:ph type="body" sz="quarter" idx="10"/>
          </p:nvPr>
        </p:nvSpPr>
        <p:spPr/>
        <p:txBody>
          <a:bodyPr/>
          <a:lstStyle/>
          <a:p>
            <a:endParaRPr lang="en-US"/>
          </a:p>
        </p:txBody>
      </p:sp>
      <p:pic>
        <p:nvPicPr>
          <p:cNvPr id="7" name="Picture 6">
            <a:extLst>
              <a:ext uri="{FF2B5EF4-FFF2-40B4-BE49-F238E27FC236}">
                <a16:creationId xmlns:a16="http://schemas.microsoft.com/office/drawing/2014/main" id="{31BB31C8-E799-D4ED-FD85-0EE29753A771}"/>
              </a:ext>
            </a:extLst>
          </p:cNvPr>
          <p:cNvPicPr>
            <a:picLocks noChangeAspect="1"/>
          </p:cNvPicPr>
          <p:nvPr/>
        </p:nvPicPr>
        <p:blipFill>
          <a:blip r:embed="rId2"/>
          <a:stretch>
            <a:fillRect/>
          </a:stretch>
        </p:blipFill>
        <p:spPr>
          <a:xfrm>
            <a:off x="1608574" y="1209347"/>
            <a:ext cx="5837255" cy="3283455"/>
          </a:xfrm>
          <a:prstGeom prst="rect">
            <a:avLst/>
          </a:prstGeom>
        </p:spPr>
      </p:pic>
    </p:spTree>
    <p:extLst>
      <p:ext uri="{BB962C8B-B14F-4D97-AF65-F5344CB8AC3E}">
        <p14:creationId xmlns:p14="http://schemas.microsoft.com/office/powerpoint/2010/main" val="697469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8475-CA25-A2CD-78CE-B75626F56C5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3FF13D3-FDAF-CC69-17A8-515CBB68734E}"/>
              </a:ext>
            </a:extLst>
          </p:cNvPr>
          <p:cNvSpPr>
            <a:spLocks noGrp="1"/>
          </p:cNvSpPr>
          <p:nvPr>
            <p:ph type="ctrTitle"/>
          </p:nvPr>
        </p:nvSpPr>
        <p:spPr/>
        <p:txBody>
          <a:bodyPr/>
          <a:lstStyle/>
          <a:p>
            <a:r>
              <a:rPr lang="en-US" dirty="0"/>
              <a:t>A Proposed Solution</a:t>
            </a:r>
          </a:p>
        </p:txBody>
      </p:sp>
      <p:pic>
        <p:nvPicPr>
          <p:cNvPr id="6" name="Picture 5">
            <a:extLst>
              <a:ext uri="{FF2B5EF4-FFF2-40B4-BE49-F238E27FC236}">
                <a16:creationId xmlns:a16="http://schemas.microsoft.com/office/drawing/2014/main" id="{6E38C60B-2A85-6CBC-2E2B-539695B28B6E}"/>
              </a:ext>
            </a:extLst>
          </p:cNvPr>
          <p:cNvPicPr>
            <a:picLocks noChangeAspect="1"/>
          </p:cNvPicPr>
          <p:nvPr/>
        </p:nvPicPr>
        <p:blipFill>
          <a:blip r:embed="rId3"/>
          <a:stretch>
            <a:fillRect/>
          </a:stretch>
        </p:blipFill>
        <p:spPr>
          <a:xfrm>
            <a:off x="1706671" y="1209347"/>
            <a:ext cx="5730658" cy="3223495"/>
          </a:xfrm>
          <a:prstGeom prst="rect">
            <a:avLst/>
          </a:prstGeom>
        </p:spPr>
      </p:pic>
      <p:grpSp>
        <p:nvGrpSpPr>
          <p:cNvPr id="18" name="Group 17">
            <a:extLst>
              <a:ext uri="{FF2B5EF4-FFF2-40B4-BE49-F238E27FC236}">
                <a16:creationId xmlns:a16="http://schemas.microsoft.com/office/drawing/2014/main" id="{7B3BC75B-D2B5-9BF4-FC85-8DCAAD288AC1}"/>
              </a:ext>
            </a:extLst>
          </p:cNvPr>
          <p:cNvGrpSpPr/>
          <p:nvPr/>
        </p:nvGrpSpPr>
        <p:grpSpPr>
          <a:xfrm>
            <a:off x="315569" y="1446415"/>
            <a:ext cx="6035127" cy="833322"/>
            <a:chOff x="315569" y="1446415"/>
            <a:chExt cx="6035127" cy="833322"/>
          </a:xfrm>
        </p:grpSpPr>
        <p:sp>
          <p:nvSpPr>
            <p:cNvPr id="7" name="Rectangle 6">
              <a:extLst>
                <a:ext uri="{FF2B5EF4-FFF2-40B4-BE49-F238E27FC236}">
                  <a16:creationId xmlns:a16="http://schemas.microsoft.com/office/drawing/2014/main" id="{30DFA923-2A83-8298-FC6C-534B2A8C5962}"/>
                </a:ext>
              </a:extLst>
            </p:cNvPr>
            <p:cNvSpPr/>
            <p:nvPr/>
          </p:nvSpPr>
          <p:spPr>
            <a:xfrm>
              <a:off x="1778924" y="1446415"/>
              <a:ext cx="4571772" cy="83332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9522F60-F537-4627-D291-FD16497DCEF0}"/>
                </a:ext>
              </a:extLst>
            </p:cNvPr>
            <p:cNvSpPr txBox="1"/>
            <p:nvPr/>
          </p:nvSpPr>
          <p:spPr>
            <a:xfrm>
              <a:off x="315569" y="1601466"/>
              <a:ext cx="1354975" cy="523220"/>
            </a:xfrm>
            <a:prstGeom prst="rect">
              <a:avLst/>
            </a:prstGeom>
            <a:noFill/>
          </p:spPr>
          <p:txBody>
            <a:bodyPr wrap="square" rtlCol="0">
              <a:spAutoFit/>
            </a:bodyPr>
            <a:lstStyle/>
            <a:p>
              <a:pPr algn="ctr"/>
              <a:r>
                <a:rPr lang="en-US" sz="1400" dirty="0">
                  <a:solidFill>
                    <a:srgbClr val="FF0000"/>
                  </a:solidFill>
                </a:rPr>
                <a:t>Displayed on Screen</a:t>
              </a:r>
            </a:p>
          </p:txBody>
        </p:sp>
      </p:grpSp>
      <p:grpSp>
        <p:nvGrpSpPr>
          <p:cNvPr id="19" name="Group 18">
            <a:extLst>
              <a:ext uri="{FF2B5EF4-FFF2-40B4-BE49-F238E27FC236}">
                <a16:creationId xmlns:a16="http://schemas.microsoft.com/office/drawing/2014/main" id="{52C97B9C-04E8-2B31-7854-C298C23E30E7}"/>
              </a:ext>
            </a:extLst>
          </p:cNvPr>
          <p:cNvGrpSpPr/>
          <p:nvPr/>
        </p:nvGrpSpPr>
        <p:grpSpPr>
          <a:xfrm>
            <a:off x="241069" y="2279736"/>
            <a:ext cx="6109626" cy="612069"/>
            <a:chOff x="241069" y="2279736"/>
            <a:chExt cx="6109626" cy="612069"/>
          </a:xfrm>
        </p:grpSpPr>
        <p:sp>
          <p:nvSpPr>
            <p:cNvPr id="9" name="Rectangle 8">
              <a:extLst>
                <a:ext uri="{FF2B5EF4-FFF2-40B4-BE49-F238E27FC236}">
                  <a16:creationId xmlns:a16="http://schemas.microsoft.com/office/drawing/2014/main" id="{AE140829-26A6-966B-48D9-431BF0CD989C}"/>
                </a:ext>
              </a:extLst>
            </p:cNvPr>
            <p:cNvSpPr/>
            <p:nvPr/>
          </p:nvSpPr>
          <p:spPr>
            <a:xfrm>
              <a:off x="1778923" y="2279736"/>
              <a:ext cx="4571772" cy="61206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E595401-07EE-1D62-6230-F0AB119D39E4}"/>
                </a:ext>
              </a:extLst>
            </p:cNvPr>
            <p:cNvSpPr txBox="1"/>
            <p:nvPr/>
          </p:nvSpPr>
          <p:spPr>
            <a:xfrm>
              <a:off x="241069" y="2313210"/>
              <a:ext cx="1429474" cy="523220"/>
            </a:xfrm>
            <a:prstGeom prst="rect">
              <a:avLst/>
            </a:prstGeom>
            <a:noFill/>
          </p:spPr>
          <p:txBody>
            <a:bodyPr wrap="square" rtlCol="0">
              <a:spAutoFit/>
            </a:bodyPr>
            <a:lstStyle/>
            <a:p>
              <a:pPr algn="ctr"/>
              <a:r>
                <a:rPr lang="en-US" sz="1400" dirty="0">
                  <a:solidFill>
                    <a:srgbClr val="FF0000"/>
                  </a:solidFill>
                </a:rPr>
                <a:t>Simplified Representation</a:t>
              </a:r>
            </a:p>
          </p:txBody>
        </p:sp>
      </p:grpSp>
      <p:grpSp>
        <p:nvGrpSpPr>
          <p:cNvPr id="20" name="Group 19">
            <a:extLst>
              <a:ext uri="{FF2B5EF4-FFF2-40B4-BE49-F238E27FC236}">
                <a16:creationId xmlns:a16="http://schemas.microsoft.com/office/drawing/2014/main" id="{ABEAB827-0E28-28EF-F562-AA0FDAAB70DF}"/>
              </a:ext>
            </a:extLst>
          </p:cNvPr>
          <p:cNvGrpSpPr/>
          <p:nvPr/>
        </p:nvGrpSpPr>
        <p:grpSpPr>
          <a:xfrm>
            <a:off x="253507" y="2863764"/>
            <a:ext cx="6097188" cy="985029"/>
            <a:chOff x="253507" y="2863764"/>
            <a:chExt cx="6097188" cy="985029"/>
          </a:xfrm>
        </p:grpSpPr>
        <p:sp>
          <p:nvSpPr>
            <p:cNvPr id="11" name="TextBox 10">
              <a:extLst>
                <a:ext uri="{FF2B5EF4-FFF2-40B4-BE49-F238E27FC236}">
                  <a16:creationId xmlns:a16="http://schemas.microsoft.com/office/drawing/2014/main" id="{DB2CF19F-CB8C-19A3-86AB-F3A8C34069A0}"/>
                </a:ext>
              </a:extLst>
            </p:cNvPr>
            <p:cNvSpPr txBox="1"/>
            <p:nvPr/>
          </p:nvSpPr>
          <p:spPr>
            <a:xfrm>
              <a:off x="253507" y="3094668"/>
              <a:ext cx="1429474" cy="523220"/>
            </a:xfrm>
            <a:prstGeom prst="rect">
              <a:avLst/>
            </a:prstGeom>
            <a:noFill/>
          </p:spPr>
          <p:txBody>
            <a:bodyPr wrap="square" rtlCol="0">
              <a:spAutoFit/>
            </a:bodyPr>
            <a:lstStyle/>
            <a:p>
              <a:pPr algn="ctr"/>
              <a:r>
                <a:rPr lang="en-US" sz="1400" dirty="0">
                  <a:solidFill>
                    <a:srgbClr val="FF0000"/>
                  </a:solidFill>
                </a:rPr>
                <a:t>Seen on Patient </a:t>
              </a:r>
            </a:p>
          </p:txBody>
        </p:sp>
        <p:sp>
          <p:nvSpPr>
            <p:cNvPr id="13" name="Rectangle 12">
              <a:extLst>
                <a:ext uri="{FF2B5EF4-FFF2-40B4-BE49-F238E27FC236}">
                  <a16:creationId xmlns:a16="http://schemas.microsoft.com/office/drawing/2014/main" id="{BC0B7B83-6B77-3FC7-6BC0-F82CB20FFC8A}"/>
                </a:ext>
              </a:extLst>
            </p:cNvPr>
            <p:cNvSpPr/>
            <p:nvPr/>
          </p:nvSpPr>
          <p:spPr>
            <a:xfrm>
              <a:off x="1778923" y="2863764"/>
              <a:ext cx="4571772" cy="98502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B756EA37-FBBE-011A-CCCC-75AA2942AD67}"/>
              </a:ext>
            </a:extLst>
          </p:cNvPr>
          <p:cNvGrpSpPr/>
          <p:nvPr/>
        </p:nvGrpSpPr>
        <p:grpSpPr>
          <a:xfrm>
            <a:off x="241069" y="3848793"/>
            <a:ext cx="6109626" cy="545619"/>
            <a:chOff x="241069" y="3848793"/>
            <a:chExt cx="6109626" cy="545619"/>
          </a:xfrm>
        </p:grpSpPr>
        <p:sp>
          <p:nvSpPr>
            <p:cNvPr id="12" name="TextBox 11">
              <a:extLst>
                <a:ext uri="{FF2B5EF4-FFF2-40B4-BE49-F238E27FC236}">
                  <a16:creationId xmlns:a16="http://schemas.microsoft.com/office/drawing/2014/main" id="{FA23DDEB-0537-272D-B31D-A424100B2450}"/>
                </a:ext>
              </a:extLst>
            </p:cNvPr>
            <p:cNvSpPr txBox="1"/>
            <p:nvPr/>
          </p:nvSpPr>
          <p:spPr>
            <a:xfrm>
              <a:off x="241069" y="3870208"/>
              <a:ext cx="1429474" cy="523220"/>
            </a:xfrm>
            <a:prstGeom prst="rect">
              <a:avLst/>
            </a:prstGeom>
            <a:noFill/>
          </p:spPr>
          <p:txBody>
            <a:bodyPr wrap="square" rtlCol="0">
              <a:spAutoFit/>
            </a:bodyPr>
            <a:lstStyle/>
            <a:p>
              <a:pPr algn="ctr"/>
              <a:r>
                <a:rPr lang="en-US" sz="1400" dirty="0">
                  <a:solidFill>
                    <a:srgbClr val="FF0000"/>
                  </a:solidFill>
                </a:rPr>
                <a:t>Text Description </a:t>
              </a:r>
            </a:p>
          </p:txBody>
        </p:sp>
        <p:sp>
          <p:nvSpPr>
            <p:cNvPr id="14" name="Rectangle 13">
              <a:extLst>
                <a:ext uri="{FF2B5EF4-FFF2-40B4-BE49-F238E27FC236}">
                  <a16:creationId xmlns:a16="http://schemas.microsoft.com/office/drawing/2014/main" id="{C891FF92-B572-CDDD-5913-5E238E3D180F}"/>
                </a:ext>
              </a:extLst>
            </p:cNvPr>
            <p:cNvSpPr/>
            <p:nvPr/>
          </p:nvSpPr>
          <p:spPr>
            <a:xfrm>
              <a:off x="1778923" y="3848793"/>
              <a:ext cx="4571772" cy="54561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AB0847FA-7E79-1993-5D9F-A0358726D7EB}"/>
              </a:ext>
            </a:extLst>
          </p:cNvPr>
          <p:cNvGrpSpPr/>
          <p:nvPr/>
        </p:nvGrpSpPr>
        <p:grpSpPr>
          <a:xfrm>
            <a:off x="6422946" y="1446414"/>
            <a:ext cx="2561242" cy="2947997"/>
            <a:chOff x="6422946" y="1446414"/>
            <a:chExt cx="2561242" cy="2947997"/>
          </a:xfrm>
        </p:grpSpPr>
        <p:sp>
          <p:nvSpPr>
            <p:cNvPr id="15" name="Rectangle 14">
              <a:extLst>
                <a:ext uri="{FF2B5EF4-FFF2-40B4-BE49-F238E27FC236}">
                  <a16:creationId xmlns:a16="http://schemas.microsoft.com/office/drawing/2014/main" id="{36E76FE3-F6A3-6260-EA20-27424D2CC861}"/>
                </a:ext>
              </a:extLst>
            </p:cNvPr>
            <p:cNvSpPr/>
            <p:nvPr/>
          </p:nvSpPr>
          <p:spPr>
            <a:xfrm>
              <a:off x="6422946" y="1446414"/>
              <a:ext cx="942129" cy="294799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F34D83E-4419-2B50-4775-07429BEA9128}"/>
                </a:ext>
              </a:extLst>
            </p:cNvPr>
            <p:cNvSpPr txBox="1"/>
            <p:nvPr/>
          </p:nvSpPr>
          <p:spPr>
            <a:xfrm>
              <a:off x="7629213" y="2551080"/>
              <a:ext cx="1354975" cy="738664"/>
            </a:xfrm>
            <a:prstGeom prst="rect">
              <a:avLst/>
            </a:prstGeom>
            <a:noFill/>
          </p:spPr>
          <p:txBody>
            <a:bodyPr wrap="square" rtlCol="0">
              <a:spAutoFit/>
            </a:bodyPr>
            <a:lstStyle/>
            <a:p>
              <a:pPr algn="ctr"/>
              <a:r>
                <a:rPr lang="en-US" sz="1400" dirty="0">
                  <a:solidFill>
                    <a:srgbClr val="FF0000"/>
                  </a:solidFill>
                </a:rPr>
                <a:t>Optional QR Codes for Deeper Dive</a:t>
              </a:r>
            </a:p>
          </p:txBody>
        </p:sp>
      </p:grpSp>
    </p:spTree>
    <p:extLst>
      <p:ext uri="{BB962C8B-B14F-4D97-AF65-F5344CB8AC3E}">
        <p14:creationId xmlns:p14="http://schemas.microsoft.com/office/powerpoint/2010/main" val="106068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41A0A-F54E-1860-F1C5-62B1F2B9EA7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AF58378-9751-8662-7BA2-AFEF222704D0}"/>
              </a:ext>
            </a:extLst>
          </p:cNvPr>
          <p:cNvSpPr>
            <a:spLocks noGrp="1"/>
          </p:cNvSpPr>
          <p:nvPr>
            <p:ph type="ctrTitle"/>
          </p:nvPr>
        </p:nvSpPr>
        <p:spPr/>
        <p:txBody>
          <a:bodyPr/>
          <a:lstStyle/>
          <a:p>
            <a:r>
              <a:rPr lang="en-US" dirty="0"/>
              <a:t>A Proposed Solution</a:t>
            </a:r>
          </a:p>
        </p:txBody>
      </p:sp>
      <p:pic>
        <p:nvPicPr>
          <p:cNvPr id="6" name="Picture 5">
            <a:extLst>
              <a:ext uri="{FF2B5EF4-FFF2-40B4-BE49-F238E27FC236}">
                <a16:creationId xmlns:a16="http://schemas.microsoft.com/office/drawing/2014/main" id="{011B98F0-72C2-BF67-F5D7-57C9C4F7395E}"/>
              </a:ext>
            </a:extLst>
          </p:cNvPr>
          <p:cNvPicPr>
            <a:picLocks noChangeAspect="1"/>
          </p:cNvPicPr>
          <p:nvPr/>
        </p:nvPicPr>
        <p:blipFill>
          <a:blip r:embed="rId3"/>
          <a:stretch>
            <a:fillRect/>
          </a:stretch>
        </p:blipFill>
        <p:spPr>
          <a:xfrm>
            <a:off x="1706671" y="1209347"/>
            <a:ext cx="5730658" cy="3223495"/>
          </a:xfrm>
          <a:prstGeom prst="rect">
            <a:avLst/>
          </a:prstGeom>
        </p:spPr>
      </p:pic>
      <p:sp>
        <p:nvSpPr>
          <p:cNvPr id="15" name="Rectangle 14">
            <a:extLst>
              <a:ext uri="{FF2B5EF4-FFF2-40B4-BE49-F238E27FC236}">
                <a16:creationId xmlns:a16="http://schemas.microsoft.com/office/drawing/2014/main" id="{5E8AF6F4-CA45-A1C6-345D-613FBCA81816}"/>
              </a:ext>
            </a:extLst>
          </p:cNvPr>
          <p:cNvSpPr/>
          <p:nvPr/>
        </p:nvSpPr>
        <p:spPr>
          <a:xfrm>
            <a:off x="6422946" y="1512916"/>
            <a:ext cx="942129" cy="72320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5253991-E165-187C-E3F5-B3DE28DDA1DF}"/>
              </a:ext>
            </a:extLst>
          </p:cNvPr>
          <p:cNvSpPr txBox="1"/>
          <p:nvPr/>
        </p:nvSpPr>
        <p:spPr>
          <a:xfrm>
            <a:off x="7629213" y="2551080"/>
            <a:ext cx="1354975" cy="738664"/>
          </a:xfrm>
          <a:prstGeom prst="rect">
            <a:avLst/>
          </a:prstGeom>
          <a:noFill/>
        </p:spPr>
        <p:txBody>
          <a:bodyPr wrap="square" rtlCol="0">
            <a:spAutoFit/>
          </a:bodyPr>
          <a:lstStyle/>
          <a:p>
            <a:pPr algn="ctr"/>
            <a:r>
              <a:rPr lang="en-US" sz="1400" dirty="0">
                <a:solidFill>
                  <a:srgbClr val="FF0000"/>
                </a:solidFill>
              </a:rPr>
              <a:t>Optional QR Codes for Deeper Dive</a:t>
            </a:r>
          </a:p>
        </p:txBody>
      </p:sp>
    </p:spTree>
    <p:extLst>
      <p:ext uri="{BB962C8B-B14F-4D97-AF65-F5344CB8AC3E}">
        <p14:creationId xmlns:p14="http://schemas.microsoft.com/office/powerpoint/2010/main" val="4188283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5BDA9-243A-DC30-FE78-8744A42C7CE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B703AB3-1C92-5DB1-9886-9B10A46B0C1E}"/>
              </a:ext>
            </a:extLst>
          </p:cNvPr>
          <p:cNvSpPr>
            <a:spLocks noGrp="1"/>
          </p:cNvSpPr>
          <p:nvPr>
            <p:ph type="ctrTitle"/>
          </p:nvPr>
        </p:nvSpPr>
        <p:spPr/>
        <p:txBody>
          <a:bodyPr/>
          <a:lstStyle/>
          <a:p>
            <a:r>
              <a:rPr lang="en-US" dirty="0"/>
              <a:t>QR Codes</a:t>
            </a:r>
          </a:p>
        </p:txBody>
      </p:sp>
      <p:grpSp>
        <p:nvGrpSpPr>
          <p:cNvPr id="9" name="Group 8">
            <a:extLst>
              <a:ext uri="{FF2B5EF4-FFF2-40B4-BE49-F238E27FC236}">
                <a16:creationId xmlns:a16="http://schemas.microsoft.com/office/drawing/2014/main" id="{6DFFC55C-A17A-DED9-0A1D-0C534B8BC3E9}"/>
              </a:ext>
            </a:extLst>
          </p:cNvPr>
          <p:cNvGrpSpPr/>
          <p:nvPr/>
        </p:nvGrpSpPr>
        <p:grpSpPr>
          <a:xfrm>
            <a:off x="360499" y="1209347"/>
            <a:ext cx="2584450" cy="2248932"/>
            <a:chOff x="360499" y="1209347"/>
            <a:chExt cx="2584450" cy="2248932"/>
          </a:xfrm>
        </p:grpSpPr>
        <p:pic>
          <p:nvPicPr>
            <p:cNvPr id="3" name="Picture 2" descr="A logo of a company&#10;&#10;AI-generated content may be incorrect.">
              <a:extLst>
                <a:ext uri="{FF2B5EF4-FFF2-40B4-BE49-F238E27FC236}">
                  <a16:creationId xmlns:a16="http://schemas.microsoft.com/office/drawing/2014/main" id="{24EE4B3C-8315-4920-7730-232AF7D3CE79}"/>
                </a:ext>
              </a:extLst>
            </p:cNvPr>
            <p:cNvPicPr>
              <a:picLocks noChangeAspect="1"/>
            </p:cNvPicPr>
            <p:nvPr/>
          </p:nvPicPr>
          <p:blipFill>
            <a:blip r:embed="rId3"/>
            <a:stretch>
              <a:fillRect/>
            </a:stretch>
          </p:blipFill>
          <p:spPr>
            <a:xfrm>
              <a:off x="360499" y="1209347"/>
              <a:ext cx="2584450" cy="1879600"/>
            </a:xfrm>
            <a:prstGeom prst="rect">
              <a:avLst/>
            </a:prstGeom>
          </p:spPr>
        </p:pic>
        <p:sp>
          <p:nvSpPr>
            <p:cNvPr id="5" name="TextBox 4">
              <a:extLst>
                <a:ext uri="{FF2B5EF4-FFF2-40B4-BE49-F238E27FC236}">
                  <a16:creationId xmlns:a16="http://schemas.microsoft.com/office/drawing/2014/main" id="{CA30670F-E079-15A0-FB08-87A83E7281B3}"/>
                </a:ext>
              </a:extLst>
            </p:cNvPr>
            <p:cNvSpPr txBox="1"/>
            <p:nvPr/>
          </p:nvSpPr>
          <p:spPr>
            <a:xfrm>
              <a:off x="733241" y="3088947"/>
              <a:ext cx="1838965" cy="369332"/>
            </a:xfrm>
            <a:prstGeom prst="rect">
              <a:avLst/>
            </a:prstGeom>
            <a:noFill/>
          </p:spPr>
          <p:txBody>
            <a:bodyPr wrap="none" rtlCol="0">
              <a:spAutoFit/>
            </a:bodyPr>
            <a:lstStyle/>
            <a:p>
              <a:r>
                <a:rPr lang="en-US" dirty="0"/>
                <a:t>Microsoft Forms</a:t>
              </a:r>
            </a:p>
          </p:txBody>
        </p:sp>
      </p:grpSp>
      <p:pic>
        <p:nvPicPr>
          <p:cNvPr id="8" name="Picture 7" descr="A person with an ultrasound device&#10;&#10;AI-generated content may be incorrect.">
            <a:extLst>
              <a:ext uri="{FF2B5EF4-FFF2-40B4-BE49-F238E27FC236}">
                <a16:creationId xmlns:a16="http://schemas.microsoft.com/office/drawing/2014/main" id="{1ED1344E-5BAB-615D-6219-A58871B900E2}"/>
              </a:ext>
            </a:extLst>
          </p:cNvPr>
          <p:cNvPicPr>
            <a:picLocks noChangeAspect="1"/>
          </p:cNvPicPr>
          <p:nvPr/>
        </p:nvPicPr>
        <p:blipFill>
          <a:blip r:embed="rId4"/>
          <a:stretch>
            <a:fillRect/>
          </a:stretch>
        </p:blipFill>
        <p:spPr>
          <a:xfrm>
            <a:off x="3781188" y="510283"/>
            <a:ext cx="4479210" cy="3818966"/>
          </a:xfrm>
          <a:prstGeom prst="rect">
            <a:avLst/>
          </a:prstGeom>
        </p:spPr>
      </p:pic>
    </p:spTree>
    <p:extLst>
      <p:ext uri="{BB962C8B-B14F-4D97-AF65-F5344CB8AC3E}">
        <p14:creationId xmlns:p14="http://schemas.microsoft.com/office/powerpoint/2010/main" val="1476463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59096-8897-A90F-7B8A-22EA4821A1F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2AA630B-33EF-0E7A-F6BA-3A11CE2B15AF}"/>
              </a:ext>
            </a:extLst>
          </p:cNvPr>
          <p:cNvSpPr>
            <a:spLocks noGrp="1"/>
          </p:cNvSpPr>
          <p:nvPr>
            <p:ph type="ctrTitle"/>
          </p:nvPr>
        </p:nvSpPr>
        <p:spPr/>
        <p:txBody>
          <a:bodyPr/>
          <a:lstStyle/>
          <a:p>
            <a:r>
              <a:rPr lang="en-US" dirty="0"/>
              <a:t>QR Codes</a:t>
            </a:r>
          </a:p>
        </p:txBody>
      </p:sp>
      <p:grpSp>
        <p:nvGrpSpPr>
          <p:cNvPr id="9" name="Group 8">
            <a:extLst>
              <a:ext uri="{FF2B5EF4-FFF2-40B4-BE49-F238E27FC236}">
                <a16:creationId xmlns:a16="http://schemas.microsoft.com/office/drawing/2014/main" id="{448589EE-D8A1-E2CC-8243-756FFEBA9A43}"/>
              </a:ext>
            </a:extLst>
          </p:cNvPr>
          <p:cNvGrpSpPr/>
          <p:nvPr/>
        </p:nvGrpSpPr>
        <p:grpSpPr>
          <a:xfrm>
            <a:off x="360499" y="1209347"/>
            <a:ext cx="2584450" cy="2248932"/>
            <a:chOff x="360499" y="1209347"/>
            <a:chExt cx="2584450" cy="2248932"/>
          </a:xfrm>
        </p:grpSpPr>
        <p:pic>
          <p:nvPicPr>
            <p:cNvPr id="3" name="Picture 2" descr="A logo of a company&#10;&#10;AI-generated content may be incorrect.">
              <a:extLst>
                <a:ext uri="{FF2B5EF4-FFF2-40B4-BE49-F238E27FC236}">
                  <a16:creationId xmlns:a16="http://schemas.microsoft.com/office/drawing/2014/main" id="{FA6E9E2F-B72A-3D5C-133B-0D23EB7FEBCB}"/>
                </a:ext>
              </a:extLst>
            </p:cNvPr>
            <p:cNvPicPr>
              <a:picLocks noChangeAspect="1"/>
            </p:cNvPicPr>
            <p:nvPr/>
          </p:nvPicPr>
          <p:blipFill>
            <a:blip r:embed="rId3"/>
            <a:stretch>
              <a:fillRect/>
            </a:stretch>
          </p:blipFill>
          <p:spPr>
            <a:xfrm>
              <a:off x="360499" y="1209347"/>
              <a:ext cx="2584450" cy="1879600"/>
            </a:xfrm>
            <a:prstGeom prst="rect">
              <a:avLst/>
            </a:prstGeom>
          </p:spPr>
        </p:pic>
        <p:sp>
          <p:nvSpPr>
            <p:cNvPr id="5" name="TextBox 4">
              <a:extLst>
                <a:ext uri="{FF2B5EF4-FFF2-40B4-BE49-F238E27FC236}">
                  <a16:creationId xmlns:a16="http://schemas.microsoft.com/office/drawing/2014/main" id="{A1034DA8-0697-4E51-7138-3D8795DB3D1D}"/>
                </a:ext>
              </a:extLst>
            </p:cNvPr>
            <p:cNvSpPr txBox="1"/>
            <p:nvPr/>
          </p:nvSpPr>
          <p:spPr>
            <a:xfrm>
              <a:off x="733241" y="3088947"/>
              <a:ext cx="1838965" cy="369332"/>
            </a:xfrm>
            <a:prstGeom prst="rect">
              <a:avLst/>
            </a:prstGeom>
            <a:noFill/>
          </p:spPr>
          <p:txBody>
            <a:bodyPr wrap="none" rtlCol="0">
              <a:spAutoFit/>
            </a:bodyPr>
            <a:lstStyle/>
            <a:p>
              <a:r>
                <a:rPr lang="en-US" dirty="0"/>
                <a:t>Microsoft Forms</a:t>
              </a:r>
            </a:p>
          </p:txBody>
        </p:sp>
      </p:grpSp>
      <p:pic>
        <p:nvPicPr>
          <p:cNvPr id="7" name="Picture 6" descr="Screens screenshot of a medical device&#10;&#10;AI-generated content may be incorrect.">
            <a:extLst>
              <a:ext uri="{FF2B5EF4-FFF2-40B4-BE49-F238E27FC236}">
                <a16:creationId xmlns:a16="http://schemas.microsoft.com/office/drawing/2014/main" id="{0DF5A31D-4239-ADA0-40D0-14C91A51E7CA}"/>
              </a:ext>
            </a:extLst>
          </p:cNvPr>
          <p:cNvPicPr>
            <a:picLocks noChangeAspect="1"/>
          </p:cNvPicPr>
          <p:nvPr/>
        </p:nvPicPr>
        <p:blipFill>
          <a:blip r:embed="rId4"/>
          <a:stretch>
            <a:fillRect/>
          </a:stretch>
        </p:blipFill>
        <p:spPr>
          <a:xfrm>
            <a:off x="4051499" y="510282"/>
            <a:ext cx="3856229" cy="3820147"/>
          </a:xfrm>
          <a:prstGeom prst="rect">
            <a:avLst/>
          </a:prstGeom>
        </p:spPr>
      </p:pic>
    </p:spTree>
    <p:extLst>
      <p:ext uri="{BB962C8B-B14F-4D97-AF65-F5344CB8AC3E}">
        <p14:creationId xmlns:p14="http://schemas.microsoft.com/office/powerpoint/2010/main" val="1124997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B57F6-33DC-9E19-F7AB-3D71E3D676F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DE967D5-AAFB-0825-438E-F5B638C7540C}"/>
              </a:ext>
            </a:extLst>
          </p:cNvPr>
          <p:cNvSpPr>
            <a:spLocks noGrp="1"/>
          </p:cNvSpPr>
          <p:nvPr>
            <p:ph type="ctrTitle"/>
          </p:nvPr>
        </p:nvSpPr>
        <p:spPr/>
        <p:txBody>
          <a:bodyPr/>
          <a:lstStyle/>
          <a:p>
            <a:r>
              <a:rPr lang="en-US" dirty="0"/>
              <a:t>QR Codes</a:t>
            </a:r>
          </a:p>
        </p:txBody>
      </p:sp>
      <p:grpSp>
        <p:nvGrpSpPr>
          <p:cNvPr id="9" name="Group 8">
            <a:extLst>
              <a:ext uri="{FF2B5EF4-FFF2-40B4-BE49-F238E27FC236}">
                <a16:creationId xmlns:a16="http://schemas.microsoft.com/office/drawing/2014/main" id="{942BFD84-CA2C-2F6A-B345-EC48BF0F3A81}"/>
              </a:ext>
            </a:extLst>
          </p:cNvPr>
          <p:cNvGrpSpPr/>
          <p:nvPr/>
        </p:nvGrpSpPr>
        <p:grpSpPr>
          <a:xfrm>
            <a:off x="360499" y="1209347"/>
            <a:ext cx="2584450" cy="2248932"/>
            <a:chOff x="360499" y="1209347"/>
            <a:chExt cx="2584450" cy="2248932"/>
          </a:xfrm>
        </p:grpSpPr>
        <p:pic>
          <p:nvPicPr>
            <p:cNvPr id="3" name="Picture 2" descr="A logo of a company&#10;&#10;AI-generated content may be incorrect.">
              <a:extLst>
                <a:ext uri="{FF2B5EF4-FFF2-40B4-BE49-F238E27FC236}">
                  <a16:creationId xmlns:a16="http://schemas.microsoft.com/office/drawing/2014/main" id="{D484472E-403B-FCBF-AF33-A889A34C3565}"/>
                </a:ext>
              </a:extLst>
            </p:cNvPr>
            <p:cNvPicPr>
              <a:picLocks noChangeAspect="1"/>
            </p:cNvPicPr>
            <p:nvPr/>
          </p:nvPicPr>
          <p:blipFill>
            <a:blip r:embed="rId3"/>
            <a:stretch>
              <a:fillRect/>
            </a:stretch>
          </p:blipFill>
          <p:spPr>
            <a:xfrm>
              <a:off x="360499" y="1209347"/>
              <a:ext cx="2584450" cy="1879600"/>
            </a:xfrm>
            <a:prstGeom prst="rect">
              <a:avLst/>
            </a:prstGeom>
          </p:spPr>
        </p:pic>
        <p:sp>
          <p:nvSpPr>
            <p:cNvPr id="5" name="TextBox 4">
              <a:extLst>
                <a:ext uri="{FF2B5EF4-FFF2-40B4-BE49-F238E27FC236}">
                  <a16:creationId xmlns:a16="http://schemas.microsoft.com/office/drawing/2014/main" id="{68C64C5D-51D7-7E40-15D3-56DB970A6C0F}"/>
                </a:ext>
              </a:extLst>
            </p:cNvPr>
            <p:cNvSpPr txBox="1"/>
            <p:nvPr/>
          </p:nvSpPr>
          <p:spPr>
            <a:xfrm>
              <a:off x="733241" y="3088947"/>
              <a:ext cx="1838965" cy="369332"/>
            </a:xfrm>
            <a:prstGeom prst="rect">
              <a:avLst/>
            </a:prstGeom>
            <a:noFill/>
          </p:spPr>
          <p:txBody>
            <a:bodyPr wrap="none" rtlCol="0">
              <a:spAutoFit/>
            </a:bodyPr>
            <a:lstStyle/>
            <a:p>
              <a:r>
                <a:rPr lang="en-US" dirty="0"/>
                <a:t>Microsoft Forms</a:t>
              </a:r>
            </a:p>
          </p:txBody>
        </p:sp>
      </p:grpSp>
      <p:pic>
        <p:nvPicPr>
          <p:cNvPr id="7" name="Picture 6" descr="A screenshot of a video&#10;&#10;AI-generated content may be incorrect.">
            <a:extLst>
              <a:ext uri="{FF2B5EF4-FFF2-40B4-BE49-F238E27FC236}">
                <a16:creationId xmlns:a16="http://schemas.microsoft.com/office/drawing/2014/main" id="{531C8ECD-0393-E976-A97E-A3461BB48123}"/>
              </a:ext>
            </a:extLst>
          </p:cNvPr>
          <p:cNvPicPr>
            <a:picLocks noChangeAspect="1"/>
          </p:cNvPicPr>
          <p:nvPr/>
        </p:nvPicPr>
        <p:blipFill>
          <a:blip r:embed="rId4"/>
          <a:stretch>
            <a:fillRect/>
          </a:stretch>
        </p:blipFill>
        <p:spPr>
          <a:xfrm>
            <a:off x="3566295" y="510282"/>
            <a:ext cx="5005710" cy="3820147"/>
          </a:xfrm>
          <a:prstGeom prst="rect">
            <a:avLst/>
          </a:prstGeom>
        </p:spPr>
      </p:pic>
    </p:spTree>
    <p:extLst>
      <p:ext uri="{BB962C8B-B14F-4D97-AF65-F5344CB8AC3E}">
        <p14:creationId xmlns:p14="http://schemas.microsoft.com/office/powerpoint/2010/main" val="532747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13F39-621A-43D7-6E58-400157EC7DA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953A80C-5D4A-8519-5EF4-4AD2BA3B2C46}"/>
              </a:ext>
            </a:extLst>
          </p:cNvPr>
          <p:cNvSpPr>
            <a:spLocks noGrp="1"/>
          </p:cNvSpPr>
          <p:nvPr>
            <p:ph type="ctrTitle"/>
          </p:nvPr>
        </p:nvSpPr>
        <p:spPr/>
        <p:txBody>
          <a:bodyPr/>
          <a:lstStyle/>
          <a:p>
            <a:r>
              <a:rPr lang="en-US" dirty="0"/>
              <a:t>QR Codes</a:t>
            </a:r>
          </a:p>
        </p:txBody>
      </p:sp>
      <p:grpSp>
        <p:nvGrpSpPr>
          <p:cNvPr id="9" name="Group 8">
            <a:extLst>
              <a:ext uri="{FF2B5EF4-FFF2-40B4-BE49-F238E27FC236}">
                <a16:creationId xmlns:a16="http://schemas.microsoft.com/office/drawing/2014/main" id="{79AD0064-9D87-2804-12CD-1DD8AEBBEA74}"/>
              </a:ext>
            </a:extLst>
          </p:cNvPr>
          <p:cNvGrpSpPr/>
          <p:nvPr/>
        </p:nvGrpSpPr>
        <p:grpSpPr>
          <a:xfrm>
            <a:off x="360499" y="1209347"/>
            <a:ext cx="2584450" cy="2248932"/>
            <a:chOff x="360499" y="1209347"/>
            <a:chExt cx="2584450" cy="2248932"/>
          </a:xfrm>
        </p:grpSpPr>
        <p:pic>
          <p:nvPicPr>
            <p:cNvPr id="3" name="Picture 2" descr="A logo of a company&#10;&#10;AI-generated content may be incorrect.">
              <a:extLst>
                <a:ext uri="{FF2B5EF4-FFF2-40B4-BE49-F238E27FC236}">
                  <a16:creationId xmlns:a16="http://schemas.microsoft.com/office/drawing/2014/main" id="{8AAE1759-351E-59D4-4BD2-2472A0E002E9}"/>
                </a:ext>
              </a:extLst>
            </p:cNvPr>
            <p:cNvPicPr>
              <a:picLocks noChangeAspect="1"/>
            </p:cNvPicPr>
            <p:nvPr/>
          </p:nvPicPr>
          <p:blipFill>
            <a:blip r:embed="rId3"/>
            <a:stretch>
              <a:fillRect/>
            </a:stretch>
          </p:blipFill>
          <p:spPr>
            <a:xfrm>
              <a:off x="360499" y="1209347"/>
              <a:ext cx="2584450" cy="1879600"/>
            </a:xfrm>
            <a:prstGeom prst="rect">
              <a:avLst/>
            </a:prstGeom>
          </p:spPr>
        </p:pic>
        <p:sp>
          <p:nvSpPr>
            <p:cNvPr id="5" name="TextBox 4">
              <a:extLst>
                <a:ext uri="{FF2B5EF4-FFF2-40B4-BE49-F238E27FC236}">
                  <a16:creationId xmlns:a16="http://schemas.microsoft.com/office/drawing/2014/main" id="{03DBD861-B77F-373D-E9B3-24F6DE7A1904}"/>
                </a:ext>
              </a:extLst>
            </p:cNvPr>
            <p:cNvSpPr txBox="1"/>
            <p:nvPr/>
          </p:nvSpPr>
          <p:spPr>
            <a:xfrm>
              <a:off x="733241" y="3088947"/>
              <a:ext cx="1838965" cy="369332"/>
            </a:xfrm>
            <a:prstGeom prst="rect">
              <a:avLst/>
            </a:prstGeom>
            <a:noFill/>
          </p:spPr>
          <p:txBody>
            <a:bodyPr wrap="none" rtlCol="0">
              <a:spAutoFit/>
            </a:bodyPr>
            <a:lstStyle/>
            <a:p>
              <a:r>
                <a:rPr lang="en-US" dirty="0"/>
                <a:t>Microsoft Forms</a:t>
              </a:r>
            </a:p>
          </p:txBody>
        </p:sp>
      </p:grpSp>
      <p:pic>
        <p:nvPicPr>
          <p:cNvPr id="7" name="Picture 6" descr="A screenshot of a video&#10;&#10;AI-generated content may be incorrect.">
            <a:extLst>
              <a:ext uri="{FF2B5EF4-FFF2-40B4-BE49-F238E27FC236}">
                <a16:creationId xmlns:a16="http://schemas.microsoft.com/office/drawing/2014/main" id="{9E243594-A521-729D-9B7D-055566DDC398}"/>
              </a:ext>
            </a:extLst>
          </p:cNvPr>
          <p:cNvPicPr>
            <a:picLocks noChangeAspect="1"/>
          </p:cNvPicPr>
          <p:nvPr/>
        </p:nvPicPr>
        <p:blipFill>
          <a:blip r:embed="rId4"/>
          <a:stretch>
            <a:fillRect/>
          </a:stretch>
        </p:blipFill>
        <p:spPr>
          <a:xfrm>
            <a:off x="3566295" y="510282"/>
            <a:ext cx="5005710" cy="3820147"/>
          </a:xfrm>
          <a:prstGeom prst="rect">
            <a:avLst/>
          </a:prstGeom>
        </p:spPr>
      </p:pic>
    </p:spTree>
    <p:extLst>
      <p:ext uri="{BB962C8B-B14F-4D97-AF65-F5344CB8AC3E}">
        <p14:creationId xmlns:p14="http://schemas.microsoft.com/office/powerpoint/2010/main" val="3126221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F988D-0F9C-6350-994B-0BEAB01934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96E8AB-BDA6-F101-F5CD-B5A431EB1EA1}"/>
              </a:ext>
            </a:extLst>
          </p:cNvPr>
          <p:cNvSpPr>
            <a:spLocks noGrp="1"/>
          </p:cNvSpPr>
          <p:nvPr>
            <p:ph type="ctrTitle"/>
          </p:nvPr>
        </p:nvSpPr>
        <p:spPr/>
        <p:txBody>
          <a:bodyPr/>
          <a:lstStyle/>
          <a:p>
            <a:r>
              <a:rPr lang="en-US" dirty="0"/>
              <a:t>Roll-Out</a:t>
            </a:r>
          </a:p>
        </p:txBody>
      </p:sp>
      <p:pic>
        <p:nvPicPr>
          <p:cNvPr id="2" name="Picture 1" descr="A black medical device with a screen&#10;&#10;AI-generated content may be incorrect.">
            <a:extLst>
              <a:ext uri="{FF2B5EF4-FFF2-40B4-BE49-F238E27FC236}">
                <a16:creationId xmlns:a16="http://schemas.microsoft.com/office/drawing/2014/main" id="{98515BF3-D645-489A-CDA3-BBC0BA9FE639}"/>
              </a:ext>
            </a:extLst>
          </p:cNvPr>
          <p:cNvPicPr>
            <a:picLocks noChangeAspect="1"/>
          </p:cNvPicPr>
          <p:nvPr/>
        </p:nvPicPr>
        <p:blipFill>
          <a:blip r:embed="rId3"/>
          <a:stretch>
            <a:fillRect/>
          </a:stretch>
        </p:blipFill>
        <p:spPr>
          <a:xfrm>
            <a:off x="1972793" y="500931"/>
            <a:ext cx="1747253" cy="4141636"/>
          </a:xfrm>
          <a:prstGeom prst="rect">
            <a:avLst/>
          </a:prstGeom>
        </p:spPr>
      </p:pic>
      <p:sp>
        <p:nvSpPr>
          <p:cNvPr id="8" name="TextBox 7">
            <a:extLst>
              <a:ext uri="{FF2B5EF4-FFF2-40B4-BE49-F238E27FC236}">
                <a16:creationId xmlns:a16="http://schemas.microsoft.com/office/drawing/2014/main" id="{EE16CC16-FF26-6224-C9B5-D04854477F79}"/>
              </a:ext>
            </a:extLst>
          </p:cNvPr>
          <p:cNvSpPr txBox="1"/>
          <p:nvPr/>
        </p:nvSpPr>
        <p:spPr>
          <a:xfrm>
            <a:off x="4129991" y="643206"/>
            <a:ext cx="4480778" cy="369332"/>
          </a:xfrm>
          <a:prstGeom prst="rect">
            <a:avLst/>
          </a:prstGeom>
          <a:noFill/>
        </p:spPr>
        <p:txBody>
          <a:bodyPr wrap="none" rtlCol="0">
            <a:spAutoFit/>
          </a:bodyPr>
          <a:lstStyle/>
          <a:p>
            <a:r>
              <a:rPr lang="en-US" dirty="0"/>
              <a:t>Coming soon: </a:t>
            </a:r>
            <a:r>
              <a:rPr lang="en-US" dirty="0" err="1"/>
              <a:t>www.pulmonarypocus.com</a:t>
            </a:r>
            <a:endParaRPr lang="en-US" dirty="0"/>
          </a:p>
        </p:txBody>
      </p:sp>
      <p:grpSp>
        <p:nvGrpSpPr>
          <p:cNvPr id="11" name="Group 10">
            <a:extLst>
              <a:ext uri="{FF2B5EF4-FFF2-40B4-BE49-F238E27FC236}">
                <a16:creationId xmlns:a16="http://schemas.microsoft.com/office/drawing/2014/main" id="{4873D90F-516A-5776-DEC7-2D986106B3B5}"/>
              </a:ext>
            </a:extLst>
          </p:cNvPr>
          <p:cNvGrpSpPr/>
          <p:nvPr/>
        </p:nvGrpSpPr>
        <p:grpSpPr>
          <a:xfrm>
            <a:off x="3336282" y="1700162"/>
            <a:ext cx="3034098" cy="1829526"/>
            <a:chOff x="3336282" y="1700162"/>
            <a:chExt cx="3034098" cy="1829526"/>
          </a:xfrm>
        </p:grpSpPr>
        <p:pic>
          <p:nvPicPr>
            <p:cNvPr id="6" name="Picture 5">
              <a:extLst>
                <a:ext uri="{FF2B5EF4-FFF2-40B4-BE49-F238E27FC236}">
                  <a16:creationId xmlns:a16="http://schemas.microsoft.com/office/drawing/2014/main" id="{07A4C0A8-1C80-5EE5-F440-B06B1520C484}"/>
                </a:ext>
              </a:extLst>
            </p:cNvPr>
            <p:cNvPicPr>
              <a:picLocks noChangeAspect="1"/>
            </p:cNvPicPr>
            <p:nvPr/>
          </p:nvPicPr>
          <p:blipFill>
            <a:blip r:embed="rId4"/>
            <a:stretch>
              <a:fillRect/>
            </a:stretch>
          </p:blipFill>
          <p:spPr>
            <a:xfrm>
              <a:off x="3545603" y="1940751"/>
              <a:ext cx="2824777" cy="1588937"/>
            </a:xfrm>
            <a:prstGeom prst="rect">
              <a:avLst/>
            </a:prstGeom>
          </p:spPr>
        </p:pic>
        <p:sp>
          <p:nvSpPr>
            <p:cNvPr id="10" name="Oval 9">
              <a:extLst>
                <a:ext uri="{FF2B5EF4-FFF2-40B4-BE49-F238E27FC236}">
                  <a16:creationId xmlns:a16="http://schemas.microsoft.com/office/drawing/2014/main" id="{61E8F95C-012D-46D0-C501-329CEC1D2391}"/>
                </a:ext>
              </a:extLst>
            </p:cNvPr>
            <p:cNvSpPr/>
            <p:nvPr/>
          </p:nvSpPr>
          <p:spPr>
            <a:xfrm>
              <a:off x="3336282" y="1700162"/>
              <a:ext cx="348885" cy="326942"/>
            </a:xfrm>
            <a:prstGeom prst="ellipse">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7386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0067D-47BF-4CB2-A7F4-7239014A53A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40B3A6C-3A93-1C1A-45EC-F26B9B33657F}"/>
              </a:ext>
            </a:extLst>
          </p:cNvPr>
          <p:cNvSpPr>
            <a:spLocks noGrp="1"/>
          </p:cNvSpPr>
          <p:nvPr>
            <p:ph type="ctrTitle"/>
          </p:nvPr>
        </p:nvSpPr>
        <p:spPr>
          <a:xfrm>
            <a:off x="360499" y="510282"/>
            <a:ext cx="8155540" cy="699065"/>
          </a:xfrm>
        </p:spPr>
        <p:txBody>
          <a:bodyPr>
            <a:normAutofit/>
          </a:bodyPr>
          <a:lstStyle/>
          <a:p>
            <a:r>
              <a:rPr lang="en-US" dirty="0"/>
              <a:t>Methods</a:t>
            </a:r>
          </a:p>
        </p:txBody>
      </p:sp>
      <p:sp>
        <p:nvSpPr>
          <p:cNvPr id="12" name="Content Placeholder 4">
            <a:extLst>
              <a:ext uri="{FF2B5EF4-FFF2-40B4-BE49-F238E27FC236}">
                <a16:creationId xmlns:a16="http://schemas.microsoft.com/office/drawing/2014/main" id="{91A14FB0-728B-95BD-CD11-E79408802451}"/>
              </a:ext>
            </a:extLst>
          </p:cNvPr>
          <p:cNvSpPr>
            <a:spLocks noGrp="1"/>
          </p:cNvSpPr>
          <p:nvPr>
            <p:ph idx="1"/>
          </p:nvPr>
        </p:nvSpPr>
        <p:spPr>
          <a:xfrm>
            <a:off x="366426" y="1322876"/>
            <a:ext cx="8015594" cy="2810633"/>
          </a:xfrm>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Pre- and post- 30-day rotation surveys were administered to Eskenazi ICU rotators and collected in Microsoft Forms. </a:t>
            </a:r>
          </a:p>
          <a:p>
            <a:r>
              <a:rPr lang="en-US" sz="1800" dirty="0">
                <a:effectLst/>
                <a:latin typeface="Aptos" panose="020B0004020202020204" pitchFamily="34" charset="0"/>
                <a:ea typeface="Aptos" panose="020B0004020202020204" pitchFamily="34" charset="0"/>
                <a:cs typeface="Times New Roman" panose="02020603050405020304" pitchFamily="18" charset="0"/>
              </a:rPr>
              <a:t>The survey questions comprised several categories including </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interest in learning POCUS</a:t>
            </a:r>
            <a:r>
              <a:rPr lang="en-US" sz="1800" dirty="0">
                <a:effectLst/>
                <a:latin typeface="Aptos" panose="020B0004020202020204" pitchFamily="34" charset="0"/>
                <a:ea typeface="Aptos" panose="020B0004020202020204" pitchFamily="34" charset="0"/>
                <a:cs typeface="Times New Roman" panose="02020603050405020304" pitchFamily="18" charset="0"/>
              </a:rPr>
              <a:t>, confidence in </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image acquisition</a:t>
            </a:r>
            <a:r>
              <a:rPr lang="en-US" sz="1800" dirty="0">
                <a:effectLst/>
                <a:latin typeface="Aptos" panose="020B0004020202020204" pitchFamily="34" charset="0"/>
                <a:ea typeface="Aptos" panose="020B0004020202020204" pitchFamily="34" charset="0"/>
                <a:cs typeface="Times New Roman" panose="02020603050405020304" pitchFamily="18" charset="0"/>
              </a:rPr>
              <a:t>, and confidence in </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image interpretation</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p>
          <a:p>
            <a:r>
              <a:rPr lang="en-US" sz="1800" dirty="0">
                <a:effectLst/>
                <a:latin typeface="Aptos" panose="020B0004020202020204" pitchFamily="34" charset="0"/>
                <a:ea typeface="Aptos" panose="020B0004020202020204" pitchFamily="34" charset="0"/>
                <a:cs typeface="Times New Roman" panose="02020603050405020304" pitchFamily="18" charset="0"/>
              </a:rPr>
              <a:t>Learners were asked to rate their confidence in image acquisition and interpretation on a 5-point scale from “no skill” to “expert skill”.</a:t>
            </a:r>
            <a:endParaRPr lang="en-US" dirty="0"/>
          </a:p>
        </p:txBody>
      </p:sp>
    </p:spTree>
    <p:extLst>
      <p:ext uri="{BB962C8B-B14F-4D97-AF65-F5344CB8AC3E}">
        <p14:creationId xmlns:p14="http://schemas.microsoft.com/office/powerpoint/2010/main" val="708261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C7D74-E72B-0F81-F246-91D0FD6D42B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D3D489A-1870-2A9D-283D-A7716DF279E4}"/>
              </a:ext>
            </a:extLst>
          </p:cNvPr>
          <p:cNvSpPr>
            <a:spLocks noGrp="1"/>
          </p:cNvSpPr>
          <p:nvPr>
            <p:ph type="ctrTitle"/>
          </p:nvPr>
        </p:nvSpPr>
        <p:spPr/>
        <p:txBody>
          <a:bodyPr/>
          <a:lstStyle/>
          <a:p>
            <a:r>
              <a:rPr lang="en-US" dirty="0"/>
              <a:t>Methods</a:t>
            </a:r>
          </a:p>
        </p:txBody>
      </p:sp>
      <p:sp>
        <p:nvSpPr>
          <p:cNvPr id="6" name="Text Placeholder 5">
            <a:extLst>
              <a:ext uri="{FF2B5EF4-FFF2-40B4-BE49-F238E27FC236}">
                <a16:creationId xmlns:a16="http://schemas.microsoft.com/office/drawing/2014/main" id="{F5C3D592-BA94-AF8A-62FC-C20CA32C7100}"/>
              </a:ext>
            </a:extLst>
          </p:cNvPr>
          <p:cNvSpPr>
            <a:spLocks noGrp="1"/>
          </p:cNvSpPr>
          <p:nvPr>
            <p:ph type="body" sz="quarter" idx="10"/>
          </p:nvPr>
        </p:nvSpPr>
        <p:spPr/>
        <p:txBody>
          <a:bodyPr/>
          <a:lstStyle/>
          <a:p>
            <a:endParaRPr lang="en-US"/>
          </a:p>
        </p:txBody>
      </p:sp>
      <p:pic>
        <p:nvPicPr>
          <p:cNvPr id="3" name="Picture 2">
            <a:extLst>
              <a:ext uri="{FF2B5EF4-FFF2-40B4-BE49-F238E27FC236}">
                <a16:creationId xmlns:a16="http://schemas.microsoft.com/office/drawing/2014/main" id="{9D78F616-1AE7-BC2E-7D34-F18E529D5A74}"/>
              </a:ext>
            </a:extLst>
          </p:cNvPr>
          <p:cNvPicPr>
            <a:picLocks noChangeAspect="1"/>
          </p:cNvPicPr>
          <p:nvPr/>
        </p:nvPicPr>
        <p:blipFill>
          <a:blip r:embed="rId2"/>
          <a:stretch>
            <a:fillRect/>
          </a:stretch>
        </p:blipFill>
        <p:spPr>
          <a:xfrm>
            <a:off x="3164901" y="179431"/>
            <a:ext cx="3338110" cy="4319906"/>
          </a:xfrm>
          <a:prstGeom prst="rect">
            <a:avLst/>
          </a:prstGeom>
        </p:spPr>
      </p:pic>
    </p:spTree>
    <p:extLst>
      <p:ext uri="{BB962C8B-B14F-4D97-AF65-F5344CB8AC3E}">
        <p14:creationId xmlns:p14="http://schemas.microsoft.com/office/powerpoint/2010/main" val="1300580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C1EFEC-F644-452B-7C78-E6E49AD136AB}"/>
              </a:ext>
            </a:extLst>
          </p:cNvPr>
          <p:cNvSpPr>
            <a:spLocks noGrp="1"/>
          </p:cNvSpPr>
          <p:nvPr>
            <p:ph type="ctrTitle"/>
          </p:nvPr>
        </p:nvSpPr>
        <p:spPr/>
        <p:txBody>
          <a:bodyPr/>
          <a:lstStyle/>
          <a:p>
            <a:r>
              <a:rPr lang="en-US" dirty="0"/>
              <a:t>Outline</a:t>
            </a:r>
          </a:p>
        </p:txBody>
      </p:sp>
      <p:sp>
        <p:nvSpPr>
          <p:cNvPr id="6" name="Text Placeholder 5">
            <a:extLst>
              <a:ext uri="{FF2B5EF4-FFF2-40B4-BE49-F238E27FC236}">
                <a16:creationId xmlns:a16="http://schemas.microsoft.com/office/drawing/2014/main" id="{7F9FF468-6FEC-E214-2B11-649665FC00EE}"/>
              </a:ext>
            </a:extLst>
          </p:cNvPr>
          <p:cNvSpPr>
            <a:spLocks noGrp="1"/>
          </p:cNvSpPr>
          <p:nvPr>
            <p:ph type="body" sz="quarter" idx="10"/>
          </p:nvPr>
        </p:nvSpPr>
        <p:spPr/>
        <p:txBody>
          <a:bodyPr/>
          <a:lstStyle/>
          <a:p>
            <a:endParaRPr lang="en-US"/>
          </a:p>
        </p:txBody>
      </p:sp>
      <p:sp>
        <p:nvSpPr>
          <p:cNvPr id="5" name="Content Placeholder 4">
            <a:extLst>
              <a:ext uri="{FF2B5EF4-FFF2-40B4-BE49-F238E27FC236}">
                <a16:creationId xmlns:a16="http://schemas.microsoft.com/office/drawing/2014/main" id="{A88BAABB-DE1C-8B8C-D4EB-6D5CC5FC9C3B}"/>
              </a:ext>
            </a:extLst>
          </p:cNvPr>
          <p:cNvSpPr>
            <a:spLocks noGrp="1"/>
          </p:cNvSpPr>
          <p:nvPr>
            <p:ph idx="1"/>
          </p:nvPr>
        </p:nvSpPr>
        <p:spPr/>
        <p:txBody>
          <a:bodyPr>
            <a:normAutofit/>
          </a:bodyPr>
          <a:lstStyle/>
          <a:p>
            <a:r>
              <a:rPr lang="en-US" dirty="0"/>
              <a:t>Discuss my experiences as a learner</a:t>
            </a:r>
          </a:p>
          <a:p>
            <a:r>
              <a:rPr lang="en-US" dirty="0"/>
              <a:t>Challenges in POCUS education</a:t>
            </a:r>
          </a:p>
          <a:p>
            <a:r>
              <a:rPr lang="en-US" dirty="0"/>
              <a:t>Proposed Solution</a:t>
            </a:r>
          </a:p>
          <a:p>
            <a:r>
              <a:rPr lang="en-US" dirty="0"/>
              <a:t>Methods, Results, and Discussion</a:t>
            </a:r>
          </a:p>
          <a:p>
            <a:r>
              <a:rPr lang="en-US" dirty="0"/>
              <a:t>Future Directions</a:t>
            </a:r>
          </a:p>
          <a:p>
            <a:endParaRPr lang="en-US" dirty="0"/>
          </a:p>
        </p:txBody>
      </p:sp>
    </p:spTree>
    <p:extLst>
      <p:ext uri="{BB962C8B-B14F-4D97-AF65-F5344CB8AC3E}">
        <p14:creationId xmlns:p14="http://schemas.microsoft.com/office/powerpoint/2010/main" val="959468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9DC0F-4F8E-5D42-7EAD-4C04D939B27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7E52F84-0CBF-2F0D-E18D-4BE7C4BCCC6C}"/>
              </a:ext>
            </a:extLst>
          </p:cNvPr>
          <p:cNvSpPr>
            <a:spLocks noGrp="1"/>
          </p:cNvSpPr>
          <p:nvPr>
            <p:ph type="ctrTitle"/>
          </p:nvPr>
        </p:nvSpPr>
        <p:spPr/>
        <p:txBody>
          <a:bodyPr/>
          <a:lstStyle/>
          <a:p>
            <a:r>
              <a:rPr lang="en-US" dirty="0"/>
              <a:t>Results</a:t>
            </a:r>
          </a:p>
        </p:txBody>
      </p:sp>
      <p:sp>
        <p:nvSpPr>
          <p:cNvPr id="6" name="Text Placeholder 5">
            <a:extLst>
              <a:ext uri="{FF2B5EF4-FFF2-40B4-BE49-F238E27FC236}">
                <a16:creationId xmlns:a16="http://schemas.microsoft.com/office/drawing/2014/main" id="{62275028-2FA2-6AB9-327B-7BB9136B0FC6}"/>
              </a:ext>
            </a:extLst>
          </p:cNvPr>
          <p:cNvSpPr>
            <a:spLocks noGrp="1"/>
          </p:cNvSpPr>
          <p:nvPr>
            <p:ph type="body" sz="quarter" idx="10"/>
          </p:nvPr>
        </p:nvSpPr>
        <p:spPr/>
        <p:txBody>
          <a:bodyPr/>
          <a:lstStyle/>
          <a:p>
            <a:endParaRPr lang="en-US"/>
          </a:p>
        </p:txBody>
      </p:sp>
      <p:sp>
        <p:nvSpPr>
          <p:cNvPr id="11" name="Content Placeholder 4">
            <a:extLst>
              <a:ext uri="{FF2B5EF4-FFF2-40B4-BE49-F238E27FC236}">
                <a16:creationId xmlns:a16="http://schemas.microsoft.com/office/drawing/2014/main" id="{A974860C-02EB-CD61-5399-E5BB89EBC2BC}"/>
              </a:ext>
            </a:extLst>
          </p:cNvPr>
          <p:cNvSpPr>
            <a:spLocks noGrp="1"/>
          </p:cNvSpPr>
          <p:nvPr>
            <p:ph idx="1"/>
          </p:nvPr>
        </p:nvSpPr>
        <p:spPr>
          <a:xfrm>
            <a:off x="366426" y="1322876"/>
            <a:ext cx="8015594" cy="2810633"/>
          </a:xfrm>
        </p:spPr>
        <p:txBody>
          <a:bodyPr>
            <a:normAutofit/>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Preliminary survey data (n = 14) have been collected. </a:t>
            </a:r>
          </a:p>
          <a:p>
            <a:r>
              <a:rPr lang="en-US" sz="1800" b="1" u="sng" dirty="0">
                <a:effectLst/>
                <a:latin typeface="Aptos" panose="020B0004020202020204" pitchFamily="34" charset="0"/>
                <a:ea typeface="Aptos" panose="020B0004020202020204" pitchFamily="34" charset="0"/>
                <a:cs typeface="Times New Roman" panose="02020603050405020304" pitchFamily="18" charset="0"/>
              </a:rPr>
              <a:t>Interest:</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60%</a:t>
            </a:r>
            <a:r>
              <a:rPr lang="en-US" sz="1800" dirty="0">
                <a:effectLst/>
                <a:latin typeface="Aptos" panose="020B0004020202020204" pitchFamily="34" charset="0"/>
                <a:ea typeface="Aptos" panose="020B0004020202020204" pitchFamily="34" charset="0"/>
                <a:cs typeface="Times New Roman" panose="02020603050405020304" pitchFamily="18" charset="0"/>
              </a:rPr>
              <a:t> of learners were likely/very likely to use POCUS in clinical practice and </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40%</a:t>
            </a:r>
            <a:r>
              <a:rPr lang="en-US" sz="1800" dirty="0">
                <a:effectLst/>
                <a:latin typeface="Aptos" panose="020B0004020202020204" pitchFamily="34" charset="0"/>
                <a:ea typeface="Aptos" panose="020B0004020202020204" pitchFamily="34" charset="0"/>
                <a:cs typeface="Times New Roman" panose="02020603050405020304" pitchFamily="18" charset="0"/>
              </a:rPr>
              <a:t> of learners were unlikely/very unlikely. </a:t>
            </a:r>
          </a:p>
          <a:p>
            <a:r>
              <a:rPr lang="en-US" b="1" u="sng" dirty="0">
                <a:latin typeface="Aptos" panose="020B0004020202020204" pitchFamily="34" charset="0"/>
                <a:ea typeface="Aptos" panose="020B0004020202020204" pitchFamily="34" charset="0"/>
                <a:cs typeface="Times New Roman" panose="02020603050405020304" pitchFamily="18" charset="0"/>
              </a:rPr>
              <a:t>Al</a:t>
            </a:r>
            <a:r>
              <a:rPr lang="en-US" sz="1800" b="1" u="sng" dirty="0">
                <a:effectLst/>
                <a:latin typeface="Aptos" panose="020B0004020202020204" pitchFamily="34" charset="0"/>
                <a:ea typeface="Aptos" panose="020B0004020202020204" pitchFamily="34" charset="0"/>
                <a:cs typeface="Times New Roman" panose="02020603050405020304" pitchFamily="18" charset="0"/>
              </a:rPr>
              <a:t>l</a:t>
            </a:r>
            <a:r>
              <a:rPr lang="en-US" sz="1800" dirty="0">
                <a:effectLst/>
                <a:latin typeface="Aptos" panose="020B0004020202020204" pitchFamily="34" charset="0"/>
                <a:ea typeface="Aptos" panose="020B0004020202020204" pitchFamily="34" charset="0"/>
                <a:cs typeface="Times New Roman" panose="02020603050405020304" pitchFamily="18" charset="0"/>
              </a:rPr>
              <a:t> participants felt that they were </a:t>
            </a:r>
            <a:r>
              <a:rPr lang="en-US" sz="1800" b="1" dirty="0">
                <a:effectLst/>
                <a:latin typeface="Aptos" panose="020B0004020202020204" pitchFamily="34" charset="0"/>
                <a:ea typeface="Aptos" panose="020B0004020202020204" pitchFamily="34" charset="0"/>
                <a:cs typeface="Times New Roman" panose="02020603050405020304" pitchFamily="18" charset="0"/>
              </a:rPr>
              <a:t>more confident in identifying cardiac anatomy</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p>
          <a:p>
            <a:r>
              <a:rPr lang="en-US" sz="1800" b="1" u="sng" dirty="0">
                <a:effectLst/>
                <a:latin typeface="Aptos" panose="020B0004020202020204" pitchFamily="34" charset="0"/>
                <a:ea typeface="Aptos" panose="020B0004020202020204" pitchFamily="34" charset="0"/>
                <a:cs typeface="Times New Roman" panose="02020603050405020304" pitchFamily="18" charset="0"/>
              </a:rPr>
              <a:t>All</a:t>
            </a:r>
            <a:r>
              <a:rPr lang="en-US" sz="1800" dirty="0">
                <a:effectLst/>
                <a:latin typeface="Aptos" panose="020B0004020202020204" pitchFamily="34" charset="0"/>
                <a:ea typeface="Aptos" panose="020B0004020202020204" pitchFamily="34" charset="0"/>
                <a:cs typeface="Times New Roman" panose="02020603050405020304" pitchFamily="18" charset="0"/>
              </a:rPr>
              <a:t> participants also reported that they would </a:t>
            </a:r>
            <a:r>
              <a:rPr lang="en-US" sz="1800" b="1" dirty="0">
                <a:effectLst/>
                <a:latin typeface="Aptos" panose="020B0004020202020204" pitchFamily="34" charset="0"/>
                <a:ea typeface="Aptos" panose="020B0004020202020204" pitchFamily="34" charset="0"/>
                <a:cs typeface="Times New Roman" panose="02020603050405020304" pitchFamily="18" charset="0"/>
              </a:rPr>
              <a:t>continue to use this resource this to learn POCUS</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endParaRPr lang="en-US" dirty="0"/>
          </a:p>
        </p:txBody>
      </p:sp>
    </p:spTree>
    <p:extLst>
      <p:ext uri="{BB962C8B-B14F-4D97-AF65-F5344CB8AC3E}">
        <p14:creationId xmlns:p14="http://schemas.microsoft.com/office/powerpoint/2010/main" val="868682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0A0BE-A19C-6113-1FFA-D33B77698B7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D72E6F9-D2EB-543C-AC55-4DA078F10A7D}"/>
              </a:ext>
            </a:extLst>
          </p:cNvPr>
          <p:cNvSpPr>
            <a:spLocks noGrp="1"/>
          </p:cNvSpPr>
          <p:nvPr>
            <p:ph type="ctrTitle"/>
          </p:nvPr>
        </p:nvSpPr>
        <p:spPr/>
        <p:txBody>
          <a:bodyPr/>
          <a:lstStyle/>
          <a:p>
            <a:r>
              <a:rPr lang="en-US" dirty="0"/>
              <a:t>Results</a:t>
            </a:r>
          </a:p>
        </p:txBody>
      </p:sp>
      <p:sp>
        <p:nvSpPr>
          <p:cNvPr id="6" name="Text Placeholder 5">
            <a:extLst>
              <a:ext uri="{FF2B5EF4-FFF2-40B4-BE49-F238E27FC236}">
                <a16:creationId xmlns:a16="http://schemas.microsoft.com/office/drawing/2014/main" id="{77893C0A-C741-0BF5-9217-73174BA37AD2}"/>
              </a:ext>
            </a:extLst>
          </p:cNvPr>
          <p:cNvSpPr>
            <a:spLocks noGrp="1"/>
          </p:cNvSpPr>
          <p:nvPr>
            <p:ph type="body" sz="quarter" idx="10"/>
          </p:nvPr>
        </p:nvSpPr>
        <p:spPr/>
        <p:txBody>
          <a:bodyPr/>
          <a:lstStyle/>
          <a:p>
            <a:endParaRPr lang="en-US"/>
          </a:p>
        </p:txBody>
      </p:sp>
      <p:pic>
        <p:nvPicPr>
          <p:cNvPr id="7" name="Picture 6" descr="A graph with blue and orange bars&#10;&#10;AI-generated content may be incorrect.">
            <a:extLst>
              <a:ext uri="{FF2B5EF4-FFF2-40B4-BE49-F238E27FC236}">
                <a16:creationId xmlns:a16="http://schemas.microsoft.com/office/drawing/2014/main" id="{EF368E14-8CDE-0A2D-E5F0-6A872197CFA8}"/>
              </a:ext>
            </a:extLst>
          </p:cNvPr>
          <p:cNvPicPr>
            <a:picLocks noChangeAspect="1"/>
          </p:cNvPicPr>
          <p:nvPr/>
        </p:nvPicPr>
        <p:blipFill>
          <a:blip r:embed="rId3"/>
          <a:stretch>
            <a:fillRect/>
          </a:stretch>
        </p:blipFill>
        <p:spPr>
          <a:xfrm>
            <a:off x="1969723" y="944272"/>
            <a:ext cx="5728465" cy="3254956"/>
          </a:xfrm>
          <a:prstGeom prst="rect">
            <a:avLst/>
          </a:prstGeom>
        </p:spPr>
      </p:pic>
    </p:spTree>
    <p:extLst>
      <p:ext uri="{BB962C8B-B14F-4D97-AF65-F5344CB8AC3E}">
        <p14:creationId xmlns:p14="http://schemas.microsoft.com/office/powerpoint/2010/main" val="331798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8781B-F463-54EE-F59B-F3CBFFDBF3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538A67C-D804-A69A-BF2A-B9DE675E4326}"/>
              </a:ext>
            </a:extLst>
          </p:cNvPr>
          <p:cNvSpPr>
            <a:spLocks noGrp="1"/>
          </p:cNvSpPr>
          <p:nvPr>
            <p:ph type="ctrTitle"/>
          </p:nvPr>
        </p:nvSpPr>
        <p:spPr/>
        <p:txBody>
          <a:bodyPr/>
          <a:lstStyle/>
          <a:p>
            <a:r>
              <a:rPr lang="en-US" dirty="0"/>
              <a:t>Results</a:t>
            </a:r>
          </a:p>
        </p:txBody>
      </p:sp>
      <p:sp>
        <p:nvSpPr>
          <p:cNvPr id="6" name="Text Placeholder 5">
            <a:extLst>
              <a:ext uri="{FF2B5EF4-FFF2-40B4-BE49-F238E27FC236}">
                <a16:creationId xmlns:a16="http://schemas.microsoft.com/office/drawing/2014/main" id="{CD4F5514-8EF3-09BB-2064-784111282AFD}"/>
              </a:ext>
            </a:extLst>
          </p:cNvPr>
          <p:cNvSpPr>
            <a:spLocks noGrp="1"/>
          </p:cNvSpPr>
          <p:nvPr>
            <p:ph type="body" sz="quarter" idx="10"/>
          </p:nvPr>
        </p:nvSpPr>
        <p:spPr/>
        <p:txBody>
          <a:bodyPr/>
          <a:lstStyle/>
          <a:p>
            <a:endParaRPr lang="en-US"/>
          </a:p>
        </p:txBody>
      </p:sp>
      <p:pic>
        <p:nvPicPr>
          <p:cNvPr id="7" name="Picture 6" descr="A graph with blue and orange bars&#10;&#10;AI-generated content may be incorrect.">
            <a:extLst>
              <a:ext uri="{FF2B5EF4-FFF2-40B4-BE49-F238E27FC236}">
                <a16:creationId xmlns:a16="http://schemas.microsoft.com/office/drawing/2014/main" id="{85215A96-9D56-7161-BEA2-D37113344A0B}"/>
              </a:ext>
            </a:extLst>
          </p:cNvPr>
          <p:cNvPicPr>
            <a:picLocks noChangeAspect="1"/>
          </p:cNvPicPr>
          <p:nvPr/>
        </p:nvPicPr>
        <p:blipFill>
          <a:blip r:embed="rId3"/>
          <a:stretch>
            <a:fillRect/>
          </a:stretch>
        </p:blipFill>
        <p:spPr>
          <a:xfrm>
            <a:off x="1829105" y="905305"/>
            <a:ext cx="6009701" cy="3332890"/>
          </a:xfrm>
          <a:prstGeom prst="rect">
            <a:avLst/>
          </a:prstGeom>
        </p:spPr>
      </p:pic>
    </p:spTree>
    <p:extLst>
      <p:ext uri="{BB962C8B-B14F-4D97-AF65-F5344CB8AC3E}">
        <p14:creationId xmlns:p14="http://schemas.microsoft.com/office/powerpoint/2010/main" val="3508295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0E6ED-576E-A1AE-4F9A-BBB808BD299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92FB075-BE4A-E225-5D07-292D22134352}"/>
              </a:ext>
            </a:extLst>
          </p:cNvPr>
          <p:cNvSpPr>
            <a:spLocks noGrp="1"/>
          </p:cNvSpPr>
          <p:nvPr>
            <p:ph type="ctrTitle"/>
          </p:nvPr>
        </p:nvSpPr>
        <p:spPr/>
        <p:txBody>
          <a:bodyPr/>
          <a:lstStyle/>
          <a:p>
            <a:r>
              <a:rPr lang="en-US" dirty="0"/>
              <a:t>Discussion</a:t>
            </a:r>
          </a:p>
        </p:txBody>
      </p:sp>
      <p:sp>
        <p:nvSpPr>
          <p:cNvPr id="5" name="Content Placeholder 4">
            <a:extLst>
              <a:ext uri="{FF2B5EF4-FFF2-40B4-BE49-F238E27FC236}">
                <a16:creationId xmlns:a16="http://schemas.microsoft.com/office/drawing/2014/main" id="{94DF0F56-15FC-4586-C0A7-759B1CAE4CF2}"/>
              </a:ext>
            </a:extLst>
          </p:cNvPr>
          <p:cNvSpPr>
            <a:spLocks noGrp="1"/>
          </p:cNvSpPr>
          <p:nvPr>
            <p:ph idx="1"/>
          </p:nvPr>
        </p:nvSpPr>
        <p:spPr/>
        <p:txBody>
          <a:bodyPr/>
          <a:lstStyle/>
          <a:p>
            <a:r>
              <a:rPr lang="en-US" dirty="0"/>
              <a:t>Learners perceived value in this document and had increased confidence after interacting with it</a:t>
            </a:r>
          </a:p>
          <a:p>
            <a:r>
              <a:rPr lang="en-US" dirty="0"/>
              <a:t>Low sample sizes makes data-interpretation difficult</a:t>
            </a:r>
          </a:p>
          <a:p>
            <a:r>
              <a:rPr lang="en-US" dirty="0"/>
              <a:t>Learners were subject to different faculty during rotations and may have spent more or less time with POCUS champions, influencing confidence</a:t>
            </a:r>
          </a:p>
        </p:txBody>
      </p:sp>
    </p:spTree>
    <p:extLst>
      <p:ext uri="{BB962C8B-B14F-4D97-AF65-F5344CB8AC3E}">
        <p14:creationId xmlns:p14="http://schemas.microsoft.com/office/powerpoint/2010/main" val="1953855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4A9081-FA8E-626A-DE97-7D10EFD1980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66E27AD-BFA8-45E5-7612-CA9808ED84FD}"/>
              </a:ext>
            </a:extLst>
          </p:cNvPr>
          <p:cNvSpPr>
            <a:spLocks noGrp="1"/>
          </p:cNvSpPr>
          <p:nvPr>
            <p:ph type="ctrTitle"/>
          </p:nvPr>
        </p:nvSpPr>
        <p:spPr/>
        <p:txBody>
          <a:bodyPr/>
          <a:lstStyle/>
          <a:p>
            <a:r>
              <a:rPr lang="en-US" dirty="0"/>
              <a:t>Future Directions</a:t>
            </a:r>
          </a:p>
        </p:txBody>
      </p:sp>
      <p:sp>
        <p:nvSpPr>
          <p:cNvPr id="6" name="Text Placeholder 5">
            <a:extLst>
              <a:ext uri="{FF2B5EF4-FFF2-40B4-BE49-F238E27FC236}">
                <a16:creationId xmlns:a16="http://schemas.microsoft.com/office/drawing/2014/main" id="{1B03ED46-AC08-31A9-AA9B-65D0577206F0}"/>
              </a:ext>
            </a:extLst>
          </p:cNvPr>
          <p:cNvSpPr>
            <a:spLocks noGrp="1"/>
          </p:cNvSpPr>
          <p:nvPr>
            <p:ph type="body" sz="quarter" idx="10"/>
          </p:nvPr>
        </p:nvSpPr>
        <p:spPr/>
        <p:txBody>
          <a:bodyPr/>
          <a:lstStyle/>
          <a:p>
            <a:endParaRPr lang="en-US"/>
          </a:p>
        </p:txBody>
      </p:sp>
      <p:sp>
        <p:nvSpPr>
          <p:cNvPr id="2" name="Content Placeholder 4">
            <a:extLst>
              <a:ext uri="{FF2B5EF4-FFF2-40B4-BE49-F238E27FC236}">
                <a16:creationId xmlns:a16="http://schemas.microsoft.com/office/drawing/2014/main" id="{361E0A0A-4BB4-A01E-7EAA-2B586321DAC1}"/>
              </a:ext>
            </a:extLst>
          </p:cNvPr>
          <p:cNvSpPr>
            <a:spLocks noGrp="1"/>
          </p:cNvSpPr>
          <p:nvPr>
            <p:ph idx="1"/>
          </p:nvPr>
        </p:nvSpPr>
        <p:spPr>
          <a:xfrm>
            <a:off x="366426" y="1322876"/>
            <a:ext cx="8015594" cy="2810633"/>
          </a:xfrm>
        </p:spPr>
        <p:txBody>
          <a:bodyPr/>
          <a:lstStyle/>
          <a:p>
            <a:r>
              <a:rPr lang="en-US" dirty="0"/>
              <a:t>Further demonstrate effectiveness: ongoing data collection for survey responses</a:t>
            </a:r>
          </a:p>
          <a:p>
            <a:r>
              <a:rPr lang="en-US" dirty="0"/>
              <a:t>Analyze click-through-rate and engagement</a:t>
            </a:r>
          </a:p>
          <a:p>
            <a:r>
              <a:rPr lang="en-US" dirty="0"/>
              <a:t>More topics and distribution</a:t>
            </a:r>
          </a:p>
        </p:txBody>
      </p:sp>
    </p:spTree>
    <p:extLst>
      <p:ext uri="{BB962C8B-B14F-4D97-AF65-F5344CB8AC3E}">
        <p14:creationId xmlns:p14="http://schemas.microsoft.com/office/powerpoint/2010/main" val="3784176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DFA52-E2CE-86E8-AAAC-913470885CE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2E86524-CCFD-8926-D185-4B88D5B39886}"/>
              </a:ext>
            </a:extLst>
          </p:cNvPr>
          <p:cNvSpPr>
            <a:spLocks noGrp="1"/>
          </p:cNvSpPr>
          <p:nvPr>
            <p:ph type="ctrTitle"/>
          </p:nvPr>
        </p:nvSpPr>
        <p:spPr/>
        <p:txBody>
          <a:bodyPr/>
          <a:lstStyle/>
          <a:p>
            <a:r>
              <a:rPr lang="en-US" dirty="0"/>
              <a:t>Future Directions</a:t>
            </a:r>
          </a:p>
        </p:txBody>
      </p:sp>
      <p:sp>
        <p:nvSpPr>
          <p:cNvPr id="6" name="Text Placeholder 5">
            <a:extLst>
              <a:ext uri="{FF2B5EF4-FFF2-40B4-BE49-F238E27FC236}">
                <a16:creationId xmlns:a16="http://schemas.microsoft.com/office/drawing/2014/main" id="{49FF3547-1BA5-45EA-2588-51700B5CB18E}"/>
              </a:ext>
            </a:extLst>
          </p:cNvPr>
          <p:cNvSpPr>
            <a:spLocks noGrp="1"/>
          </p:cNvSpPr>
          <p:nvPr>
            <p:ph type="body" sz="quarter" idx="10"/>
          </p:nvPr>
        </p:nvSpPr>
        <p:spPr/>
        <p:txBody>
          <a:bodyPr/>
          <a:lstStyle/>
          <a:p>
            <a:endParaRPr lang="en-US"/>
          </a:p>
        </p:txBody>
      </p:sp>
      <p:pic>
        <p:nvPicPr>
          <p:cNvPr id="3" name="Picture 2" descr="A screenshot of a medical presentation&#10;&#10;AI-generated content may be incorrect.">
            <a:extLst>
              <a:ext uri="{FF2B5EF4-FFF2-40B4-BE49-F238E27FC236}">
                <a16:creationId xmlns:a16="http://schemas.microsoft.com/office/drawing/2014/main" id="{B2410F7C-BE94-12DA-63A2-FD74E4BB090C}"/>
              </a:ext>
            </a:extLst>
          </p:cNvPr>
          <p:cNvPicPr>
            <a:picLocks noChangeAspect="1"/>
          </p:cNvPicPr>
          <p:nvPr/>
        </p:nvPicPr>
        <p:blipFill>
          <a:blip r:embed="rId3"/>
          <a:stretch>
            <a:fillRect/>
          </a:stretch>
        </p:blipFill>
        <p:spPr>
          <a:xfrm>
            <a:off x="1630496" y="1209347"/>
            <a:ext cx="6141904" cy="3313189"/>
          </a:xfrm>
          <a:prstGeom prst="rect">
            <a:avLst/>
          </a:prstGeom>
        </p:spPr>
      </p:pic>
    </p:spTree>
    <p:extLst>
      <p:ext uri="{BB962C8B-B14F-4D97-AF65-F5344CB8AC3E}">
        <p14:creationId xmlns:p14="http://schemas.microsoft.com/office/powerpoint/2010/main" val="60138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C2645-E104-C6D6-9678-1C8C5BB5630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63D4677-67CD-B953-B82E-17BEFA0BB747}"/>
              </a:ext>
            </a:extLst>
          </p:cNvPr>
          <p:cNvSpPr>
            <a:spLocks noGrp="1"/>
          </p:cNvSpPr>
          <p:nvPr>
            <p:ph type="ctrTitle"/>
          </p:nvPr>
        </p:nvSpPr>
        <p:spPr/>
        <p:txBody>
          <a:bodyPr/>
          <a:lstStyle/>
          <a:p>
            <a:r>
              <a:rPr lang="en-US" dirty="0"/>
              <a:t>Future Directions</a:t>
            </a:r>
          </a:p>
        </p:txBody>
      </p:sp>
      <p:sp>
        <p:nvSpPr>
          <p:cNvPr id="6" name="Text Placeholder 5">
            <a:extLst>
              <a:ext uri="{FF2B5EF4-FFF2-40B4-BE49-F238E27FC236}">
                <a16:creationId xmlns:a16="http://schemas.microsoft.com/office/drawing/2014/main" id="{8BBC798A-3357-E619-778D-832FAE8472B6}"/>
              </a:ext>
            </a:extLst>
          </p:cNvPr>
          <p:cNvSpPr>
            <a:spLocks noGrp="1"/>
          </p:cNvSpPr>
          <p:nvPr>
            <p:ph type="body" sz="quarter" idx="10"/>
          </p:nvPr>
        </p:nvSpPr>
        <p:spPr/>
        <p:txBody>
          <a:bodyPr/>
          <a:lstStyle/>
          <a:p>
            <a:endParaRPr lang="en-US"/>
          </a:p>
        </p:txBody>
      </p:sp>
      <p:pic>
        <p:nvPicPr>
          <p:cNvPr id="8" name="Picture 7" descr="A close-up of a medical chart&#10;&#10;AI-generated content may be incorrect.">
            <a:extLst>
              <a:ext uri="{FF2B5EF4-FFF2-40B4-BE49-F238E27FC236}">
                <a16:creationId xmlns:a16="http://schemas.microsoft.com/office/drawing/2014/main" id="{F23256D3-46E7-F083-72FD-D0B79DA09961}"/>
              </a:ext>
            </a:extLst>
          </p:cNvPr>
          <p:cNvPicPr>
            <a:picLocks noChangeAspect="1"/>
          </p:cNvPicPr>
          <p:nvPr/>
        </p:nvPicPr>
        <p:blipFill>
          <a:blip r:embed="rId3"/>
          <a:stretch>
            <a:fillRect/>
          </a:stretch>
        </p:blipFill>
        <p:spPr>
          <a:xfrm>
            <a:off x="1630496" y="1209347"/>
            <a:ext cx="5883008" cy="3298883"/>
          </a:xfrm>
          <a:prstGeom prst="rect">
            <a:avLst/>
          </a:prstGeom>
        </p:spPr>
      </p:pic>
    </p:spTree>
    <p:extLst>
      <p:ext uri="{BB962C8B-B14F-4D97-AF65-F5344CB8AC3E}">
        <p14:creationId xmlns:p14="http://schemas.microsoft.com/office/powerpoint/2010/main" val="17882694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EA529-19DF-3FAE-0C87-5718D0C1A4C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B3F5E01-0F2C-8014-CE9A-FCD80942005C}"/>
              </a:ext>
            </a:extLst>
          </p:cNvPr>
          <p:cNvSpPr>
            <a:spLocks noGrp="1"/>
          </p:cNvSpPr>
          <p:nvPr>
            <p:ph type="ctrTitle"/>
          </p:nvPr>
        </p:nvSpPr>
        <p:spPr/>
        <p:txBody>
          <a:bodyPr/>
          <a:lstStyle/>
          <a:p>
            <a:r>
              <a:rPr lang="en-US" dirty="0"/>
              <a:t>Future Directions</a:t>
            </a:r>
          </a:p>
        </p:txBody>
      </p:sp>
      <p:sp>
        <p:nvSpPr>
          <p:cNvPr id="6" name="Text Placeholder 5">
            <a:extLst>
              <a:ext uri="{FF2B5EF4-FFF2-40B4-BE49-F238E27FC236}">
                <a16:creationId xmlns:a16="http://schemas.microsoft.com/office/drawing/2014/main" id="{C8F6A893-E0C4-A50E-B5BD-F7AA6F306211}"/>
              </a:ext>
            </a:extLst>
          </p:cNvPr>
          <p:cNvSpPr>
            <a:spLocks noGrp="1"/>
          </p:cNvSpPr>
          <p:nvPr>
            <p:ph type="body" sz="quarter" idx="10"/>
          </p:nvPr>
        </p:nvSpPr>
        <p:spPr/>
        <p:txBody>
          <a:bodyPr/>
          <a:lstStyle/>
          <a:p>
            <a:endParaRPr lang="en-US"/>
          </a:p>
        </p:txBody>
      </p:sp>
      <p:pic>
        <p:nvPicPr>
          <p:cNvPr id="8" name="Picture 7" descr="A diagram of a ultrasound&#10;&#10;AI-generated content may be incorrect.">
            <a:extLst>
              <a:ext uri="{FF2B5EF4-FFF2-40B4-BE49-F238E27FC236}">
                <a16:creationId xmlns:a16="http://schemas.microsoft.com/office/drawing/2014/main" id="{855765A3-D464-AFDC-13D0-5586A7F1F2D7}"/>
              </a:ext>
            </a:extLst>
          </p:cNvPr>
          <p:cNvPicPr>
            <a:picLocks noChangeAspect="1"/>
          </p:cNvPicPr>
          <p:nvPr/>
        </p:nvPicPr>
        <p:blipFill>
          <a:blip r:embed="rId3"/>
          <a:stretch>
            <a:fillRect/>
          </a:stretch>
        </p:blipFill>
        <p:spPr>
          <a:xfrm>
            <a:off x="1630496" y="1209347"/>
            <a:ext cx="5883008" cy="3245110"/>
          </a:xfrm>
          <a:prstGeom prst="rect">
            <a:avLst/>
          </a:prstGeom>
        </p:spPr>
      </p:pic>
    </p:spTree>
    <p:extLst>
      <p:ext uri="{BB962C8B-B14F-4D97-AF65-F5344CB8AC3E}">
        <p14:creationId xmlns:p14="http://schemas.microsoft.com/office/powerpoint/2010/main" val="3234998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F6B15-1B13-77BE-4F9E-0E91EAE0771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9025472-0A8D-27AB-9800-A1657C09A400}"/>
              </a:ext>
            </a:extLst>
          </p:cNvPr>
          <p:cNvSpPr>
            <a:spLocks noGrp="1"/>
          </p:cNvSpPr>
          <p:nvPr>
            <p:ph type="ctrTitle"/>
          </p:nvPr>
        </p:nvSpPr>
        <p:spPr/>
        <p:txBody>
          <a:bodyPr/>
          <a:lstStyle/>
          <a:p>
            <a:r>
              <a:rPr lang="en-US" dirty="0"/>
              <a:t>Acknowledgements</a:t>
            </a:r>
          </a:p>
        </p:txBody>
      </p:sp>
      <p:sp>
        <p:nvSpPr>
          <p:cNvPr id="6" name="Text Placeholder 5">
            <a:extLst>
              <a:ext uri="{FF2B5EF4-FFF2-40B4-BE49-F238E27FC236}">
                <a16:creationId xmlns:a16="http://schemas.microsoft.com/office/drawing/2014/main" id="{DA39CC1F-B4CB-6841-3C2D-2FAABA409486}"/>
              </a:ext>
            </a:extLst>
          </p:cNvPr>
          <p:cNvSpPr>
            <a:spLocks noGrp="1"/>
          </p:cNvSpPr>
          <p:nvPr>
            <p:ph type="body" sz="quarter" idx="10"/>
          </p:nvPr>
        </p:nvSpPr>
        <p:spPr/>
        <p:txBody>
          <a:bodyPr/>
          <a:lstStyle/>
          <a:p>
            <a:endParaRPr lang="en-US"/>
          </a:p>
        </p:txBody>
      </p:sp>
      <p:sp>
        <p:nvSpPr>
          <p:cNvPr id="5" name="Content Placeholder 4">
            <a:extLst>
              <a:ext uri="{FF2B5EF4-FFF2-40B4-BE49-F238E27FC236}">
                <a16:creationId xmlns:a16="http://schemas.microsoft.com/office/drawing/2014/main" id="{09CCAC80-723A-2453-CAD1-6388975E2DA9}"/>
              </a:ext>
            </a:extLst>
          </p:cNvPr>
          <p:cNvSpPr>
            <a:spLocks noGrp="1"/>
          </p:cNvSpPr>
          <p:nvPr>
            <p:ph idx="1"/>
          </p:nvPr>
        </p:nvSpPr>
        <p:spPr>
          <a:xfrm>
            <a:off x="366426" y="1209348"/>
            <a:ext cx="8015594" cy="2924162"/>
          </a:xfrm>
        </p:spPr>
        <p:txBody>
          <a:bodyPr/>
          <a:lstStyle/>
          <a:p>
            <a:pPr marL="0" indent="0">
              <a:buNone/>
            </a:pPr>
            <a:r>
              <a:rPr lang="en-US" dirty="0"/>
              <a:t>Thank you to Dr. Edwin Jackson, Dr. Daniel Brenner, Dr. Francesca Duncan, Dr. Grahm Carlos, Dr. Muhammed Rishi, and the rest of the POCUS Writing Group! </a:t>
            </a:r>
          </a:p>
        </p:txBody>
      </p:sp>
    </p:spTree>
    <p:extLst>
      <p:ext uri="{BB962C8B-B14F-4D97-AF65-F5344CB8AC3E}">
        <p14:creationId xmlns:p14="http://schemas.microsoft.com/office/powerpoint/2010/main" val="3876610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B9E9D-A1D3-CECC-3063-D3C82E5E652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CA7F1E9-EE78-F6B4-CF4D-F9555DD62013}"/>
              </a:ext>
            </a:extLst>
          </p:cNvPr>
          <p:cNvSpPr>
            <a:spLocks noGrp="1"/>
          </p:cNvSpPr>
          <p:nvPr>
            <p:ph type="ctrTitle"/>
          </p:nvPr>
        </p:nvSpPr>
        <p:spPr/>
        <p:txBody>
          <a:bodyPr/>
          <a:lstStyle/>
          <a:p>
            <a:r>
              <a:rPr lang="en-US" dirty="0"/>
              <a:t>References</a:t>
            </a:r>
          </a:p>
        </p:txBody>
      </p:sp>
      <p:sp>
        <p:nvSpPr>
          <p:cNvPr id="6" name="Text Placeholder 5">
            <a:extLst>
              <a:ext uri="{FF2B5EF4-FFF2-40B4-BE49-F238E27FC236}">
                <a16:creationId xmlns:a16="http://schemas.microsoft.com/office/drawing/2014/main" id="{11DACA33-6895-6A50-1A4E-DA462BA7C1A8}"/>
              </a:ext>
            </a:extLst>
          </p:cNvPr>
          <p:cNvSpPr>
            <a:spLocks noGrp="1"/>
          </p:cNvSpPr>
          <p:nvPr>
            <p:ph type="body" sz="quarter" idx="10"/>
          </p:nvPr>
        </p:nvSpPr>
        <p:spPr/>
        <p:txBody>
          <a:bodyPr/>
          <a:lstStyle/>
          <a:p>
            <a:endParaRPr lang="en-US"/>
          </a:p>
        </p:txBody>
      </p:sp>
      <p:sp>
        <p:nvSpPr>
          <p:cNvPr id="2" name="Content Placeholder 1">
            <a:extLst>
              <a:ext uri="{FF2B5EF4-FFF2-40B4-BE49-F238E27FC236}">
                <a16:creationId xmlns:a16="http://schemas.microsoft.com/office/drawing/2014/main" id="{A4A7A418-167B-2B15-0FB7-D1F030DC317A}"/>
              </a:ext>
            </a:extLst>
          </p:cNvPr>
          <p:cNvSpPr txBox="1">
            <a:spLocks noGrp="1"/>
          </p:cNvSpPr>
          <p:nvPr>
            <p:ph idx="1"/>
          </p:nvPr>
        </p:nvSpPr>
        <p:spPr>
          <a:xfrm>
            <a:off x="366426" y="1322876"/>
            <a:ext cx="8015594" cy="2816156"/>
          </a:xfrm>
          <a:prstGeom prst="rect">
            <a:avLst/>
          </a:prstGeom>
          <a:noFill/>
        </p:spPr>
        <p:txBody>
          <a:bodyPr wrap="square">
            <a:spAutoFit/>
          </a:bodyPr>
          <a:lstStyle/>
          <a:p>
            <a:r>
              <a:rPr lang="en-US" sz="1200" kern="0" dirty="0">
                <a:effectLst/>
                <a:latin typeface="+mj-lt"/>
                <a:ea typeface="Aptos" panose="020B0004020202020204" pitchFamily="34" charset="0"/>
                <a:cs typeface="Times New Roman" panose="02020603050405020304" pitchFamily="18" charset="0"/>
              </a:rPr>
              <a:t>Williams, J. P. </a:t>
            </a:r>
            <a:r>
              <a:rPr lang="en-US" sz="1200" i="1" kern="0" dirty="0">
                <a:effectLst/>
                <a:latin typeface="+mj-lt"/>
                <a:ea typeface="Aptos" panose="020B0004020202020204" pitchFamily="34" charset="0"/>
                <a:cs typeface="Times New Roman" panose="02020603050405020304" pitchFamily="18" charset="0"/>
              </a:rPr>
              <a:t>et al.</a:t>
            </a:r>
            <a:r>
              <a:rPr lang="en-US" sz="1200" kern="0" dirty="0">
                <a:effectLst/>
                <a:latin typeface="+mj-lt"/>
                <a:ea typeface="Aptos" panose="020B0004020202020204" pitchFamily="34" charset="0"/>
                <a:cs typeface="Times New Roman" panose="02020603050405020304" pitchFamily="18" charset="0"/>
              </a:rPr>
              <a:t> Current use, training, and barriers in point-of-care ultrasound in hospital medicine: A national survey of VA hospitals. </a:t>
            </a:r>
            <a:r>
              <a:rPr lang="en-US" sz="1200" i="1" kern="0" dirty="0">
                <a:effectLst/>
                <a:latin typeface="+mj-lt"/>
                <a:ea typeface="Aptos" panose="020B0004020202020204" pitchFamily="34" charset="0"/>
                <a:cs typeface="Times New Roman" panose="02020603050405020304" pitchFamily="18" charset="0"/>
              </a:rPr>
              <a:t>Journal of Hospital Medicine</a:t>
            </a:r>
            <a:r>
              <a:rPr lang="en-US" sz="1200" kern="0" dirty="0">
                <a:effectLst/>
                <a:latin typeface="+mj-lt"/>
                <a:ea typeface="Aptos" panose="020B0004020202020204" pitchFamily="34" charset="0"/>
                <a:cs typeface="Times New Roman" panose="02020603050405020304" pitchFamily="18" charset="0"/>
              </a:rPr>
              <a:t> 17, 601–608 (2022).</a:t>
            </a:r>
            <a:r>
              <a:rPr lang="en-US" sz="1200" dirty="0">
                <a:effectLst/>
                <a:latin typeface="+mj-lt"/>
              </a:rPr>
              <a:t> </a:t>
            </a:r>
          </a:p>
          <a:p>
            <a:r>
              <a:rPr lang="en-US" sz="1200" i="0" dirty="0">
                <a:solidFill>
                  <a:srgbClr val="000000"/>
                </a:solidFill>
                <a:effectLst/>
                <a:latin typeface="+mj-lt"/>
              </a:rPr>
              <a:t>Díaz-Gómez JL, Mayo PH, Koenig SJ. Point-of-Care Ultrasonography. N Engl J Med. 2021;385(17):1593-1602. doi:10.1056/NEJMra1916062</a:t>
            </a:r>
          </a:p>
          <a:p>
            <a:r>
              <a:rPr lang="en-US" sz="1200" i="0" dirty="0">
                <a:solidFill>
                  <a:srgbClr val="000000"/>
                </a:solidFill>
                <a:effectLst/>
                <a:latin typeface="+mj-lt"/>
              </a:rPr>
              <a:t>Spencer KT, Kimura BJ, </a:t>
            </a:r>
            <a:r>
              <a:rPr lang="en-US" sz="1200" i="0" dirty="0" err="1">
                <a:solidFill>
                  <a:srgbClr val="000000"/>
                </a:solidFill>
                <a:effectLst/>
                <a:latin typeface="+mj-lt"/>
              </a:rPr>
              <a:t>Korcarz</a:t>
            </a:r>
            <a:r>
              <a:rPr lang="en-US" sz="1200" i="0" dirty="0">
                <a:solidFill>
                  <a:srgbClr val="000000"/>
                </a:solidFill>
                <a:effectLst/>
                <a:latin typeface="+mj-lt"/>
              </a:rPr>
              <a:t> CE, Pellikka PA, </a:t>
            </a:r>
            <a:r>
              <a:rPr lang="en-US" sz="1200" i="0" dirty="0" err="1">
                <a:solidFill>
                  <a:srgbClr val="000000"/>
                </a:solidFill>
                <a:effectLst/>
                <a:latin typeface="+mj-lt"/>
              </a:rPr>
              <a:t>Rahko</a:t>
            </a:r>
            <a:r>
              <a:rPr lang="en-US" sz="1200" i="0" dirty="0">
                <a:solidFill>
                  <a:srgbClr val="000000"/>
                </a:solidFill>
                <a:effectLst/>
                <a:latin typeface="+mj-lt"/>
              </a:rPr>
              <a:t> PS, Siegel RJ. Focused cardiac ultrasound: recommendations from the American Society of Echocardiography. J Am Soc </a:t>
            </a:r>
            <a:r>
              <a:rPr lang="en-US" sz="1200" i="0" dirty="0" err="1">
                <a:solidFill>
                  <a:srgbClr val="000000"/>
                </a:solidFill>
                <a:effectLst/>
                <a:latin typeface="+mj-lt"/>
              </a:rPr>
              <a:t>Echocardiogr</a:t>
            </a:r>
            <a:r>
              <a:rPr lang="en-US" sz="1200" i="0" dirty="0">
                <a:solidFill>
                  <a:srgbClr val="000000"/>
                </a:solidFill>
                <a:effectLst/>
                <a:latin typeface="+mj-lt"/>
              </a:rPr>
              <a:t>. 2013;26(6):567-581. doi:10.1016/j.echo.2013.04.001</a:t>
            </a:r>
          </a:p>
          <a:p>
            <a:r>
              <a:rPr lang="en-US" sz="1200" i="0" dirty="0">
                <a:solidFill>
                  <a:srgbClr val="000000"/>
                </a:solidFill>
                <a:effectLst/>
                <a:latin typeface="+mj-lt"/>
              </a:rPr>
              <a:t> Kirkpatrick JN, Grimm R, Johri AM, et al. Recommendations for Echocardiography Laboratories Participating in Cardiac Point of Care Cardiac Ultrasound (POCUS) and Critical Care Echocardiography Training: Report from the American Society of Echocardiography. J Am Soc </a:t>
            </a:r>
            <a:r>
              <a:rPr lang="en-US" sz="1200" i="0" dirty="0" err="1">
                <a:solidFill>
                  <a:srgbClr val="000000"/>
                </a:solidFill>
                <a:effectLst/>
                <a:latin typeface="+mj-lt"/>
              </a:rPr>
              <a:t>Echocardiogr</a:t>
            </a:r>
            <a:r>
              <a:rPr lang="en-US" sz="1200" i="0" dirty="0">
                <a:solidFill>
                  <a:srgbClr val="000000"/>
                </a:solidFill>
                <a:effectLst/>
                <a:latin typeface="+mj-lt"/>
              </a:rPr>
              <a:t>. 2020;33(4):409-422.e4. doi:10.1016/j.echo.2020.01.008</a:t>
            </a:r>
          </a:p>
        </p:txBody>
      </p:sp>
    </p:spTree>
    <p:extLst>
      <p:ext uri="{BB962C8B-B14F-4D97-AF65-F5344CB8AC3E}">
        <p14:creationId xmlns:p14="http://schemas.microsoft.com/office/powerpoint/2010/main" val="1801422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204D1-06B8-F2C1-DCD5-5A770CEAC93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31E2880-F3D5-826D-8946-1FEC3979A6EF}"/>
              </a:ext>
            </a:extLst>
          </p:cNvPr>
          <p:cNvSpPr>
            <a:spLocks noGrp="1"/>
          </p:cNvSpPr>
          <p:nvPr>
            <p:ph type="ctrTitle"/>
          </p:nvPr>
        </p:nvSpPr>
        <p:spPr/>
        <p:txBody>
          <a:bodyPr/>
          <a:lstStyle/>
          <a:p>
            <a:r>
              <a:rPr lang="en-US" dirty="0"/>
              <a:t>My Experience</a:t>
            </a:r>
          </a:p>
        </p:txBody>
      </p:sp>
      <p:sp>
        <p:nvSpPr>
          <p:cNvPr id="6" name="Text Placeholder 5">
            <a:extLst>
              <a:ext uri="{FF2B5EF4-FFF2-40B4-BE49-F238E27FC236}">
                <a16:creationId xmlns:a16="http://schemas.microsoft.com/office/drawing/2014/main" id="{AECF59F7-82D4-5B1F-06C6-E33070F95808}"/>
              </a:ext>
            </a:extLst>
          </p:cNvPr>
          <p:cNvSpPr>
            <a:spLocks noGrp="1"/>
          </p:cNvSpPr>
          <p:nvPr>
            <p:ph type="body" sz="quarter" idx="10"/>
          </p:nvPr>
        </p:nvSpPr>
        <p:spPr/>
        <p:txBody>
          <a:bodyPr/>
          <a:lstStyle/>
          <a:p>
            <a:endParaRPr lang="en-US"/>
          </a:p>
        </p:txBody>
      </p:sp>
      <p:pic>
        <p:nvPicPr>
          <p:cNvPr id="3" name="Picture 2" descr="A large building with a lot of windows&#10;&#10;AI-generated content may be incorrect.">
            <a:extLst>
              <a:ext uri="{FF2B5EF4-FFF2-40B4-BE49-F238E27FC236}">
                <a16:creationId xmlns:a16="http://schemas.microsoft.com/office/drawing/2014/main" id="{39CA982B-D83E-CB56-722C-8619FB24F7FC}"/>
              </a:ext>
            </a:extLst>
          </p:cNvPr>
          <p:cNvPicPr>
            <a:picLocks noChangeAspect="1"/>
          </p:cNvPicPr>
          <p:nvPr/>
        </p:nvPicPr>
        <p:blipFill>
          <a:blip r:embed="rId2"/>
          <a:stretch>
            <a:fillRect/>
          </a:stretch>
        </p:blipFill>
        <p:spPr>
          <a:xfrm>
            <a:off x="360499" y="1427140"/>
            <a:ext cx="4453895" cy="2541321"/>
          </a:xfrm>
          <a:prstGeom prst="rect">
            <a:avLst/>
          </a:prstGeom>
        </p:spPr>
      </p:pic>
      <p:pic>
        <p:nvPicPr>
          <p:cNvPr id="8" name="Picture 7" descr="A person wearing glasses and a purple and white checkered shirt&#10;&#10;AI-generated content may be incorrect.">
            <a:extLst>
              <a:ext uri="{FF2B5EF4-FFF2-40B4-BE49-F238E27FC236}">
                <a16:creationId xmlns:a16="http://schemas.microsoft.com/office/drawing/2014/main" id="{3C01351F-8710-0B87-5246-83E87DB924F5}"/>
              </a:ext>
            </a:extLst>
          </p:cNvPr>
          <p:cNvPicPr>
            <a:picLocks noChangeAspect="1"/>
          </p:cNvPicPr>
          <p:nvPr/>
        </p:nvPicPr>
        <p:blipFill>
          <a:blip r:embed="rId3"/>
          <a:stretch>
            <a:fillRect/>
          </a:stretch>
        </p:blipFill>
        <p:spPr>
          <a:xfrm>
            <a:off x="5961888" y="1148650"/>
            <a:ext cx="2313600" cy="3098300"/>
          </a:xfrm>
          <a:prstGeom prst="rect">
            <a:avLst/>
          </a:prstGeom>
        </p:spPr>
      </p:pic>
    </p:spTree>
    <p:extLst>
      <p:ext uri="{BB962C8B-B14F-4D97-AF65-F5344CB8AC3E}">
        <p14:creationId xmlns:p14="http://schemas.microsoft.com/office/powerpoint/2010/main" val="63449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F1367-0453-984B-77F8-D5218EA18E60}"/>
            </a:ext>
          </a:extLst>
        </p:cNvPr>
        <p:cNvGrpSpPr/>
        <p:nvPr/>
      </p:nvGrpSpPr>
      <p:grpSpPr>
        <a:xfrm>
          <a:off x="0" y="0"/>
          <a:ext cx="0" cy="0"/>
          <a:chOff x="0" y="0"/>
          <a:chExt cx="0" cy="0"/>
        </a:xfrm>
      </p:grpSpPr>
      <p:pic>
        <p:nvPicPr>
          <p:cNvPr id="3" name="Content Placeholder 2" descr="A close-up of a ultrasound&#10;&#10;AI-generated content may be incorrect.">
            <a:extLst>
              <a:ext uri="{FF2B5EF4-FFF2-40B4-BE49-F238E27FC236}">
                <a16:creationId xmlns:a16="http://schemas.microsoft.com/office/drawing/2014/main" id="{A17C9926-C15A-B4E1-755E-C9C945E75627}"/>
              </a:ext>
            </a:extLst>
          </p:cNvPr>
          <p:cNvPicPr>
            <a:picLocks noGrp="1" noChangeAspect="1"/>
          </p:cNvPicPr>
          <p:nvPr>
            <p:ph idx="1"/>
          </p:nvPr>
        </p:nvPicPr>
        <p:blipFill>
          <a:blip r:embed="rId3"/>
          <a:stretch>
            <a:fillRect/>
          </a:stretch>
        </p:blipFill>
        <p:spPr>
          <a:xfrm>
            <a:off x="184696" y="1134269"/>
            <a:ext cx="3027631" cy="2292213"/>
          </a:xfrm>
        </p:spPr>
      </p:pic>
      <p:sp>
        <p:nvSpPr>
          <p:cNvPr id="4" name="Title 3">
            <a:extLst>
              <a:ext uri="{FF2B5EF4-FFF2-40B4-BE49-F238E27FC236}">
                <a16:creationId xmlns:a16="http://schemas.microsoft.com/office/drawing/2014/main" id="{835D58D3-4AAB-81D0-07E2-F8EBBFC81A86}"/>
              </a:ext>
            </a:extLst>
          </p:cNvPr>
          <p:cNvSpPr>
            <a:spLocks noGrp="1"/>
          </p:cNvSpPr>
          <p:nvPr>
            <p:ph type="ctrTitle"/>
          </p:nvPr>
        </p:nvSpPr>
        <p:spPr/>
        <p:txBody>
          <a:bodyPr/>
          <a:lstStyle/>
          <a:p>
            <a:r>
              <a:rPr lang="en-US" dirty="0"/>
              <a:t>My Experience</a:t>
            </a:r>
          </a:p>
        </p:txBody>
      </p:sp>
      <p:sp>
        <p:nvSpPr>
          <p:cNvPr id="6" name="Text Placeholder 5">
            <a:extLst>
              <a:ext uri="{FF2B5EF4-FFF2-40B4-BE49-F238E27FC236}">
                <a16:creationId xmlns:a16="http://schemas.microsoft.com/office/drawing/2014/main" id="{CAE16EE0-CF36-511A-1A63-E1E6DB960842}"/>
              </a:ext>
            </a:extLst>
          </p:cNvPr>
          <p:cNvSpPr>
            <a:spLocks noGrp="1"/>
          </p:cNvSpPr>
          <p:nvPr>
            <p:ph type="body" sz="quarter" idx="10"/>
          </p:nvPr>
        </p:nvSpPr>
        <p:spPr/>
        <p:txBody>
          <a:bodyPr/>
          <a:lstStyle/>
          <a:p>
            <a:endParaRPr lang="en-US"/>
          </a:p>
        </p:txBody>
      </p:sp>
      <p:pic>
        <p:nvPicPr>
          <p:cNvPr id="8" name="Picture 7" descr="A ultrasound image of a baby&#10;&#10;AI-generated content may be incorrect.">
            <a:extLst>
              <a:ext uri="{FF2B5EF4-FFF2-40B4-BE49-F238E27FC236}">
                <a16:creationId xmlns:a16="http://schemas.microsoft.com/office/drawing/2014/main" id="{76EEB162-09D4-A0C6-5FA8-8A8E7D8A38D8}"/>
              </a:ext>
            </a:extLst>
          </p:cNvPr>
          <p:cNvPicPr>
            <a:picLocks noChangeAspect="1"/>
          </p:cNvPicPr>
          <p:nvPr/>
        </p:nvPicPr>
        <p:blipFill>
          <a:blip r:embed="rId4"/>
          <a:stretch>
            <a:fillRect/>
          </a:stretch>
        </p:blipFill>
        <p:spPr>
          <a:xfrm>
            <a:off x="3339936" y="813525"/>
            <a:ext cx="5372100" cy="2933700"/>
          </a:xfrm>
          <a:prstGeom prst="rect">
            <a:avLst/>
          </a:prstGeom>
        </p:spPr>
      </p:pic>
      <p:pic>
        <p:nvPicPr>
          <p:cNvPr id="10" name="Picture 9" descr="A ultrasound of a baby&#10;&#10;AI-generated content may be incorrect.">
            <a:extLst>
              <a:ext uri="{FF2B5EF4-FFF2-40B4-BE49-F238E27FC236}">
                <a16:creationId xmlns:a16="http://schemas.microsoft.com/office/drawing/2014/main" id="{6FAFE327-73A6-9D5D-DBBF-52F58B1E1BE5}"/>
              </a:ext>
            </a:extLst>
          </p:cNvPr>
          <p:cNvPicPr>
            <a:picLocks noChangeAspect="1"/>
          </p:cNvPicPr>
          <p:nvPr/>
        </p:nvPicPr>
        <p:blipFill>
          <a:blip r:embed="rId5"/>
          <a:stretch>
            <a:fillRect/>
          </a:stretch>
        </p:blipFill>
        <p:spPr>
          <a:xfrm>
            <a:off x="1261287" y="1572518"/>
            <a:ext cx="5422900" cy="3060700"/>
          </a:xfrm>
          <a:prstGeom prst="rect">
            <a:avLst/>
          </a:prstGeom>
        </p:spPr>
      </p:pic>
      <p:pic>
        <p:nvPicPr>
          <p:cNvPr id="14" name="Picture 13" descr="A screen shot of a ultrasound&#10;&#10;AI-generated content may be incorrect.">
            <a:extLst>
              <a:ext uri="{FF2B5EF4-FFF2-40B4-BE49-F238E27FC236}">
                <a16:creationId xmlns:a16="http://schemas.microsoft.com/office/drawing/2014/main" id="{33114430-0B5C-578C-9A6C-6E16BF8144BF}"/>
              </a:ext>
            </a:extLst>
          </p:cNvPr>
          <p:cNvPicPr>
            <a:picLocks noChangeAspect="1"/>
          </p:cNvPicPr>
          <p:nvPr/>
        </p:nvPicPr>
        <p:blipFill>
          <a:blip r:embed="rId6"/>
          <a:stretch>
            <a:fillRect/>
          </a:stretch>
        </p:blipFill>
        <p:spPr>
          <a:xfrm>
            <a:off x="3648039" y="1374165"/>
            <a:ext cx="5152563" cy="2208241"/>
          </a:xfrm>
          <a:prstGeom prst="rect">
            <a:avLst/>
          </a:prstGeom>
        </p:spPr>
      </p:pic>
      <p:pic>
        <p:nvPicPr>
          <p:cNvPr id="16" name="Picture 15" descr="An ultrasound image of a heart&#10;&#10;AI-generated content may be incorrect.">
            <a:extLst>
              <a:ext uri="{FF2B5EF4-FFF2-40B4-BE49-F238E27FC236}">
                <a16:creationId xmlns:a16="http://schemas.microsoft.com/office/drawing/2014/main" id="{FCB5B633-2306-65AD-75D7-E45AFE0CAA70}"/>
              </a:ext>
            </a:extLst>
          </p:cNvPr>
          <p:cNvPicPr>
            <a:picLocks noChangeAspect="1"/>
          </p:cNvPicPr>
          <p:nvPr/>
        </p:nvPicPr>
        <p:blipFill>
          <a:blip r:embed="rId7"/>
          <a:stretch>
            <a:fillRect/>
          </a:stretch>
        </p:blipFill>
        <p:spPr>
          <a:xfrm>
            <a:off x="592490" y="755016"/>
            <a:ext cx="7772400" cy="3633468"/>
          </a:xfrm>
          <a:prstGeom prst="rect">
            <a:avLst/>
          </a:prstGeom>
        </p:spPr>
      </p:pic>
    </p:spTree>
    <p:extLst>
      <p:ext uri="{BB962C8B-B14F-4D97-AF65-F5344CB8AC3E}">
        <p14:creationId xmlns:p14="http://schemas.microsoft.com/office/powerpoint/2010/main" val="210076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0AA4E-0924-AE23-8823-89FC8011CE6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EF358B1-BF45-27BB-D106-B345ACA4C8F9}"/>
              </a:ext>
            </a:extLst>
          </p:cNvPr>
          <p:cNvSpPr>
            <a:spLocks noGrp="1"/>
          </p:cNvSpPr>
          <p:nvPr>
            <p:ph type="ctrTitle"/>
          </p:nvPr>
        </p:nvSpPr>
        <p:spPr/>
        <p:txBody>
          <a:bodyPr/>
          <a:lstStyle/>
          <a:p>
            <a:r>
              <a:rPr lang="en-US" dirty="0"/>
              <a:t>My Experience</a:t>
            </a:r>
          </a:p>
        </p:txBody>
      </p:sp>
      <p:grpSp>
        <p:nvGrpSpPr>
          <p:cNvPr id="13" name="Group 12">
            <a:extLst>
              <a:ext uri="{FF2B5EF4-FFF2-40B4-BE49-F238E27FC236}">
                <a16:creationId xmlns:a16="http://schemas.microsoft.com/office/drawing/2014/main" id="{18C1D6D6-9260-D99B-364D-9FABF1BADA9E}"/>
              </a:ext>
            </a:extLst>
          </p:cNvPr>
          <p:cNvGrpSpPr/>
          <p:nvPr/>
        </p:nvGrpSpPr>
        <p:grpSpPr>
          <a:xfrm>
            <a:off x="360499" y="1287786"/>
            <a:ext cx="3784600" cy="2989022"/>
            <a:chOff x="360499" y="1287786"/>
            <a:chExt cx="3784600" cy="2989022"/>
          </a:xfrm>
        </p:grpSpPr>
        <p:pic>
          <p:nvPicPr>
            <p:cNvPr id="3" name="Picture 2" descr="A blue and grey logo&#10;&#10;AI-generated content may be incorrect.">
              <a:extLst>
                <a:ext uri="{FF2B5EF4-FFF2-40B4-BE49-F238E27FC236}">
                  <a16:creationId xmlns:a16="http://schemas.microsoft.com/office/drawing/2014/main" id="{D249A434-37F5-9E61-1335-5616140B3890}"/>
                </a:ext>
              </a:extLst>
            </p:cNvPr>
            <p:cNvPicPr>
              <a:picLocks noChangeAspect="1"/>
            </p:cNvPicPr>
            <p:nvPr/>
          </p:nvPicPr>
          <p:blipFill>
            <a:blip r:embed="rId3"/>
            <a:stretch>
              <a:fillRect/>
            </a:stretch>
          </p:blipFill>
          <p:spPr>
            <a:xfrm>
              <a:off x="360499" y="1287786"/>
              <a:ext cx="3784600" cy="1675348"/>
            </a:xfrm>
            <a:prstGeom prst="rect">
              <a:avLst/>
            </a:prstGeom>
          </p:spPr>
        </p:pic>
        <p:pic>
          <p:nvPicPr>
            <p:cNvPr id="8" name="Picture 7" descr="A black and orange text on a white background&#10;&#10;AI-generated content may be incorrect.">
              <a:extLst>
                <a:ext uri="{FF2B5EF4-FFF2-40B4-BE49-F238E27FC236}">
                  <a16:creationId xmlns:a16="http://schemas.microsoft.com/office/drawing/2014/main" id="{52D1ECC3-63A5-D04F-D26E-87E28083E915}"/>
                </a:ext>
              </a:extLst>
            </p:cNvPr>
            <p:cNvPicPr>
              <a:picLocks noChangeAspect="1"/>
            </p:cNvPicPr>
            <p:nvPr/>
          </p:nvPicPr>
          <p:blipFill>
            <a:blip r:embed="rId4"/>
            <a:stretch>
              <a:fillRect/>
            </a:stretch>
          </p:blipFill>
          <p:spPr>
            <a:xfrm>
              <a:off x="977252" y="3453317"/>
              <a:ext cx="2551093" cy="823491"/>
            </a:xfrm>
            <a:prstGeom prst="rect">
              <a:avLst/>
            </a:prstGeom>
          </p:spPr>
        </p:pic>
      </p:grpSp>
      <p:pic>
        <p:nvPicPr>
          <p:cNvPr id="10" name="Picture 9" descr="A blue cover with white text&#10;&#10;AI-generated content may be incorrect.">
            <a:extLst>
              <a:ext uri="{FF2B5EF4-FFF2-40B4-BE49-F238E27FC236}">
                <a16:creationId xmlns:a16="http://schemas.microsoft.com/office/drawing/2014/main" id="{A806FB30-F57E-77CB-6190-C02C79052F73}"/>
              </a:ext>
            </a:extLst>
          </p:cNvPr>
          <p:cNvPicPr>
            <a:picLocks noChangeAspect="1"/>
          </p:cNvPicPr>
          <p:nvPr/>
        </p:nvPicPr>
        <p:blipFill>
          <a:blip r:embed="rId5"/>
          <a:stretch>
            <a:fillRect/>
          </a:stretch>
        </p:blipFill>
        <p:spPr>
          <a:xfrm>
            <a:off x="5615656" y="580946"/>
            <a:ext cx="1911657" cy="2261812"/>
          </a:xfrm>
          <a:prstGeom prst="rect">
            <a:avLst/>
          </a:prstGeom>
        </p:spPr>
      </p:pic>
      <p:pic>
        <p:nvPicPr>
          <p:cNvPr id="12" name="Picture 11" descr="A blue and white logo&#10;&#10;AI-generated content may be incorrect.">
            <a:extLst>
              <a:ext uri="{FF2B5EF4-FFF2-40B4-BE49-F238E27FC236}">
                <a16:creationId xmlns:a16="http://schemas.microsoft.com/office/drawing/2014/main" id="{27880A26-EB87-A7EB-D5B6-DEB5F1B9AA6F}"/>
              </a:ext>
            </a:extLst>
          </p:cNvPr>
          <p:cNvPicPr>
            <a:picLocks noChangeAspect="1"/>
          </p:cNvPicPr>
          <p:nvPr/>
        </p:nvPicPr>
        <p:blipFill>
          <a:blip r:embed="rId6"/>
          <a:stretch>
            <a:fillRect/>
          </a:stretch>
        </p:blipFill>
        <p:spPr>
          <a:xfrm>
            <a:off x="4712982" y="3167573"/>
            <a:ext cx="3717006" cy="1394981"/>
          </a:xfrm>
          <a:prstGeom prst="rect">
            <a:avLst/>
          </a:prstGeom>
        </p:spPr>
      </p:pic>
    </p:spTree>
    <p:extLst>
      <p:ext uri="{BB962C8B-B14F-4D97-AF65-F5344CB8AC3E}">
        <p14:creationId xmlns:p14="http://schemas.microsoft.com/office/powerpoint/2010/main" val="328896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84D89-EC38-991E-2073-3C8E3E4421B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E6208A3-6FBC-0DDF-3035-F2CAC418F408}"/>
              </a:ext>
            </a:extLst>
          </p:cNvPr>
          <p:cNvSpPr>
            <a:spLocks noGrp="1"/>
          </p:cNvSpPr>
          <p:nvPr>
            <p:ph type="ctrTitle"/>
          </p:nvPr>
        </p:nvSpPr>
        <p:spPr/>
        <p:txBody>
          <a:bodyPr/>
          <a:lstStyle/>
          <a:p>
            <a:r>
              <a:rPr lang="en-US" dirty="0"/>
              <a:t>Challenges in POCUS Education</a:t>
            </a:r>
          </a:p>
        </p:txBody>
      </p:sp>
      <p:sp>
        <p:nvSpPr>
          <p:cNvPr id="6" name="Text Placeholder 5">
            <a:extLst>
              <a:ext uri="{FF2B5EF4-FFF2-40B4-BE49-F238E27FC236}">
                <a16:creationId xmlns:a16="http://schemas.microsoft.com/office/drawing/2014/main" id="{4A0FF153-ECC2-6719-E909-1BB4C6801277}"/>
              </a:ext>
            </a:extLst>
          </p:cNvPr>
          <p:cNvSpPr>
            <a:spLocks noGrp="1"/>
          </p:cNvSpPr>
          <p:nvPr>
            <p:ph type="body" sz="quarter" idx="10"/>
          </p:nvPr>
        </p:nvSpPr>
        <p:spPr/>
        <p:txBody>
          <a:bodyPr/>
          <a:lstStyle/>
          <a:p>
            <a:endParaRPr lang="en-US"/>
          </a:p>
        </p:txBody>
      </p:sp>
      <p:sp>
        <p:nvSpPr>
          <p:cNvPr id="5" name="Content Placeholder 4">
            <a:extLst>
              <a:ext uri="{FF2B5EF4-FFF2-40B4-BE49-F238E27FC236}">
                <a16:creationId xmlns:a16="http://schemas.microsoft.com/office/drawing/2014/main" id="{51CA992C-CF3D-6D0C-A6C5-2143DE2AF591}"/>
              </a:ext>
            </a:extLst>
          </p:cNvPr>
          <p:cNvSpPr>
            <a:spLocks noGrp="1"/>
          </p:cNvSpPr>
          <p:nvPr>
            <p:ph idx="1"/>
          </p:nvPr>
        </p:nvSpPr>
        <p:spPr/>
        <p:txBody>
          <a:bodyPr/>
          <a:lstStyle/>
          <a:p>
            <a:r>
              <a:rPr lang="en-US" dirty="0"/>
              <a:t>Resource intensive – requires trained faculty mentors and ultrasound equipment</a:t>
            </a:r>
          </a:p>
          <a:p>
            <a:r>
              <a:rPr lang="en-US" dirty="0"/>
              <a:t>Ultrasound machine variability</a:t>
            </a:r>
          </a:p>
          <a:p>
            <a:r>
              <a:rPr lang="en-US" dirty="0"/>
              <a:t>Intimidating to learn new skill without supervision</a:t>
            </a:r>
          </a:p>
        </p:txBody>
      </p:sp>
    </p:spTree>
    <p:extLst>
      <p:ext uri="{BB962C8B-B14F-4D97-AF65-F5344CB8AC3E}">
        <p14:creationId xmlns:p14="http://schemas.microsoft.com/office/powerpoint/2010/main" val="683715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FB8160-213D-7781-DA16-736FC6E1732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6E52C43-2E94-4F02-609B-267DF2A9880F}"/>
              </a:ext>
            </a:extLst>
          </p:cNvPr>
          <p:cNvSpPr>
            <a:spLocks noGrp="1"/>
          </p:cNvSpPr>
          <p:nvPr>
            <p:ph type="ctrTitle"/>
          </p:nvPr>
        </p:nvSpPr>
        <p:spPr/>
        <p:txBody>
          <a:bodyPr/>
          <a:lstStyle/>
          <a:p>
            <a:r>
              <a:rPr lang="en-US" dirty="0"/>
              <a:t>A Proposed Solution</a:t>
            </a:r>
          </a:p>
        </p:txBody>
      </p:sp>
      <p:sp>
        <p:nvSpPr>
          <p:cNvPr id="5" name="Content Placeholder 4">
            <a:extLst>
              <a:ext uri="{FF2B5EF4-FFF2-40B4-BE49-F238E27FC236}">
                <a16:creationId xmlns:a16="http://schemas.microsoft.com/office/drawing/2014/main" id="{CAA326DA-34AB-EFB1-2235-F67F11653957}"/>
              </a:ext>
            </a:extLst>
          </p:cNvPr>
          <p:cNvSpPr>
            <a:spLocks noGrp="1"/>
          </p:cNvSpPr>
          <p:nvPr>
            <p:ph idx="1"/>
          </p:nvPr>
        </p:nvSpPr>
        <p:spPr/>
        <p:txBody>
          <a:bodyPr/>
          <a:lstStyle/>
          <a:p>
            <a:r>
              <a:rPr lang="en-US" dirty="0"/>
              <a:t>Simple to use and not overwhelming</a:t>
            </a:r>
          </a:p>
          <a:p>
            <a:r>
              <a:rPr lang="en-US" dirty="0"/>
              <a:t>Supported by the institution and available at the bedside</a:t>
            </a:r>
          </a:p>
          <a:p>
            <a:r>
              <a:rPr lang="en-US" dirty="0"/>
              <a:t>Empower beginners to feel comfortable picking up the probe in absence of faculty mentor</a:t>
            </a:r>
          </a:p>
        </p:txBody>
      </p:sp>
    </p:spTree>
    <p:extLst>
      <p:ext uri="{BB962C8B-B14F-4D97-AF65-F5344CB8AC3E}">
        <p14:creationId xmlns:p14="http://schemas.microsoft.com/office/powerpoint/2010/main" val="1174915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12368-1E2E-5EC9-595F-54F34D6B65F0}"/>
              </a:ext>
            </a:extLst>
          </p:cNvPr>
          <p:cNvSpPr>
            <a:spLocks noGrp="1"/>
          </p:cNvSpPr>
          <p:nvPr>
            <p:ph type="ctrTitle"/>
          </p:nvPr>
        </p:nvSpPr>
        <p:spPr>
          <a:xfrm>
            <a:off x="0" y="29255"/>
            <a:ext cx="4453489" cy="609249"/>
          </a:xfrm>
        </p:spPr>
        <p:txBody>
          <a:bodyPr vert="horz" lIns="68580" tIns="34290" rIns="68580" bIns="34290" rtlCol="0" anchor="ctr">
            <a:normAutofit/>
          </a:bodyPr>
          <a:lstStyle/>
          <a:p>
            <a:r>
              <a:rPr lang="en-US" sz="2100" kern="1200" dirty="0">
                <a:latin typeface="+mj-lt"/>
                <a:cs typeface="+mj-cs"/>
              </a:rPr>
              <a:t>Iterative Design</a:t>
            </a:r>
          </a:p>
        </p:txBody>
      </p:sp>
      <p:sp>
        <p:nvSpPr>
          <p:cNvPr id="3" name="Subtitle 2">
            <a:extLst>
              <a:ext uri="{FF2B5EF4-FFF2-40B4-BE49-F238E27FC236}">
                <a16:creationId xmlns:a16="http://schemas.microsoft.com/office/drawing/2014/main" id="{99D405C8-CB87-7285-E271-B4973773C973}"/>
              </a:ext>
            </a:extLst>
          </p:cNvPr>
          <p:cNvSpPr>
            <a:spLocks/>
          </p:cNvSpPr>
          <p:nvPr/>
        </p:nvSpPr>
        <p:spPr>
          <a:xfrm>
            <a:off x="1143000" y="2701528"/>
            <a:ext cx="6858000" cy="1241822"/>
          </a:xfrm>
          <a:prstGeom prst="rect">
            <a:avLst/>
          </a:prstGeom>
        </p:spPr>
        <p:txBody>
          <a:bodyPr/>
          <a:lstStyle/>
          <a:p>
            <a:endParaRPr lang="en-US" sz="1350"/>
          </a:p>
        </p:txBody>
      </p:sp>
      <p:pic>
        <p:nvPicPr>
          <p:cNvPr id="6" name="Picture 5" descr="A close-up of a device&#10;&#10;Description automatically generated">
            <a:extLst>
              <a:ext uri="{FF2B5EF4-FFF2-40B4-BE49-F238E27FC236}">
                <a16:creationId xmlns:a16="http://schemas.microsoft.com/office/drawing/2014/main" id="{A0F21CBD-AF52-A7A8-410C-D90BB5B19C52}"/>
              </a:ext>
            </a:extLst>
          </p:cNvPr>
          <p:cNvPicPr>
            <a:picLocks noChangeAspect="1"/>
          </p:cNvPicPr>
          <p:nvPr/>
        </p:nvPicPr>
        <p:blipFill>
          <a:blip r:embed="rId2"/>
          <a:stretch>
            <a:fillRect/>
          </a:stretch>
        </p:blipFill>
        <p:spPr>
          <a:xfrm>
            <a:off x="88776" y="752555"/>
            <a:ext cx="4532487" cy="2705254"/>
          </a:xfrm>
          <a:prstGeom prst="rect">
            <a:avLst/>
          </a:prstGeom>
        </p:spPr>
      </p:pic>
      <p:sp>
        <p:nvSpPr>
          <p:cNvPr id="13" name="TextBox 12">
            <a:extLst>
              <a:ext uri="{FF2B5EF4-FFF2-40B4-BE49-F238E27FC236}">
                <a16:creationId xmlns:a16="http://schemas.microsoft.com/office/drawing/2014/main" id="{B33802E9-B23B-D66D-F786-BE0CF8D4D21D}"/>
              </a:ext>
            </a:extLst>
          </p:cNvPr>
          <p:cNvSpPr txBox="1"/>
          <p:nvPr/>
        </p:nvSpPr>
        <p:spPr>
          <a:xfrm>
            <a:off x="4768274" y="1076325"/>
            <a:ext cx="1103492" cy="784830"/>
          </a:xfrm>
          <a:prstGeom prst="rect">
            <a:avLst/>
          </a:prstGeom>
          <a:solidFill>
            <a:schemeClr val="bg1"/>
          </a:solidFill>
        </p:spPr>
        <p:txBody>
          <a:bodyPr wrap="square" rtlCol="0">
            <a:spAutoFit/>
          </a:bodyPr>
          <a:lstStyle/>
          <a:p>
            <a:pPr defTabSz="530810"/>
            <a:r>
              <a:rPr lang="en-US" sz="1050" dirty="0"/>
              <a:t>Curvilinear:</a:t>
            </a:r>
          </a:p>
          <a:p>
            <a:pPr marL="165878" indent="-165878" defTabSz="530810">
              <a:buFont typeface="Arial" panose="020B0604020202020204" pitchFamily="34" charset="0"/>
              <a:buChar char="•"/>
            </a:pPr>
            <a:r>
              <a:rPr lang="en-US" sz="1050" dirty="0"/>
              <a:t>Abdominal</a:t>
            </a:r>
          </a:p>
          <a:p>
            <a:pPr marL="165878" indent="-165878" defTabSz="530810">
              <a:buFont typeface="Arial" panose="020B0604020202020204" pitchFamily="34" charset="0"/>
              <a:buChar char="•"/>
            </a:pPr>
            <a:r>
              <a:rPr lang="en-US" sz="1050" dirty="0"/>
              <a:t>OB/GYN</a:t>
            </a:r>
          </a:p>
          <a:p>
            <a:endParaRPr lang="en-US" sz="1350" dirty="0"/>
          </a:p>
        </p:txBody>
      </p:sp>
      <p:sp>
        <p:nvSpPr>
          <p:cNvPr id="14" name="TextBox 13">
            <a:extLst>
              <a:ext uri="{FF2B5EF4-FFF2-40B4-BE49-F238E27FC236}">
                <a16:creationId xmlns:a16="http://schemas.microsoft.com/office/drawing/2014/main" id="{EB5B34D2-246A-9111-B52A-59CED4CE9B65}"/>
              </a:ext>
            </a:extLst>
          </p:cNvPr>
          <p:cNvSpPr txBox="1"/>
          <p:nvPr/>
        </p:nvSpPr>
        <p:spPr>
          <a:xfrm>
            <a:off x="5882661" y="1068177"/>
            <a:ext cx="1081703" cy="577081"/>
          </a:xfrm>
          <a:prstGeom prst="rect">
            <a:avLst/>
          </a:prstGeom>
          <a:solidFill>
            <a:schemeClr val="bg1"/>
          </a:solidFill>
        </p:spPr>
        <p:txBody>
          <a:bodyPr wrap="square" rtlCol="0">
            <a:spAutoFit/>
          </a:bodyPr>
          <a:lstStyle/>
          <a:p>
            <a:pPr defTabSz="530810"/>
            <a:r>
              <a:rPr lang="en-US" sz="1050" dirty="0"/>
              <a:t>Linear: </a:t>
            </a:r>
          </a:p>
          <a:p>
            <a:pPr marL="165878" indent="-165878" defTabSz="530810">
              <a:buFont typeface="Arial" panose="020B0604020202020204" pitchFamily="34" charset="0"/>
              <a:buChar char="•"/>
            </a:pPr>
            <a:r>
              <a:rPr lang="en-US" sz="1050" dirty="0"/>
              <a:t>Vascular</a:t>
            </a:r>
          </a:p>
          <a:p>
            <a:pPr marL="165878" indent="-165878" defTabSz="530810">
              <a:buFont typeface="Arial" panose="020B0604020202020204" pitchFamily="34" charset="0"/>
              <a:buChar char="•"/>
            </a:pPr>
            <a:r>
              <a:rPr lang="en-US" sz="1050" dirty="0"/>
              <a:t>Superficial</a:t>
            </a:r>
          </a:p>
        </p:txBody>
      </p:sp>
      <p:sp>
        <p:nvSpPr>
          <p:cNvPr id="15" name="TextBox 14">
            <a:extLst>
              <a:ext uri="{FF2B5EF4-FFF2-40B4-BE49-F238E27FC236}">
                <a16:creationId xmlns:a16="http://schemas.microsoft.com/office/drawing/2014/main" id="{09F747FE-A4FD-2470-727C-B1258F8EB2AA}"/>
              </a:ext>
            </a:extLst>
          </p:cNvPr>
          <p:cNvSpPr txBox="1"/>
          <p:nvPr/>
        </p:nvSpPr>
        <p:spPr>
          <a:xfrm>
            <a:off x="7031231" y="1076325"/>
            <a:ext cx="1513556" cy="577081"/>
          </a:xfrm>
          <a:prstGeom prst="rect">
            <a:avLst/>
          </a:prstGeom>
          <a:solidFill>
            <a:schemeClr val="bg1"/>
          </a:solidFill>
        </p:spPr>
        <p:txBody>
          <a:bodyPr wrap="none" rtlCol="0">
            <a:spAutoFit/>
          </a:bodyPr>
          <a:lstStyle/>
          <a:p>
            <a:pPr defTabSz="530810"/>
            <a:r>
              <a:rPr lang="en-US" sz="1050" dirty="0"/>
              <a:t>Cardiac/phased array:</a:t>
            </a:r>
          </a:p>
          <a:p>
            <a:pPr marL="165878" indent="-165878" defTabSz="530810">
              <a:buFont typeface="Arial" panose="020B0604020202020204" pitchFamily="34" charset="0"/>
              <a:buChar char="•"/>
            </a:pPr>
            <a:r>
              <a:rPr lang="en-US" sz="1050" dirty="0"/>
              <a:t>Cardiac</a:t>
            </a:r>
          </a:p>
          <a:p>
            <a:pPr marL="165878" indent="-165878" defTabSz="530810">
              <a:buFont typeface="Arial" panose="020B0604020202020204" pitchFamily="34" charset="0"/>
              <a:buChar char="•"/>
            </a:pPr>
            <a:r>
              <a:rPr lang="en-US" sz="1050" dirty="0"/>
              <a:t>Lung</a:t>
            </a:r>
          </a:p>
        </p:txBody>
      </p:sp>
      <p:pic>
        <p:nvPicPr>
          <p:cNvPr id="5" name="Picture 4" descr="A diagram of a transducer manipulation&#10;&#10;Description automatically generated">
            <a:extLst>
              <a:ext uri="{FF2B5EF4-FFF2-40B4-BE49-F238E27FC236}">
                <a16:creationId xmlns:a16="http://schemas.microsoft.com/office/drawing/2014/main" id="{6C895A12-0E86-583D-FE4A-D89E27C703DB}"/>
              </a:ext>
            </a:extLst>
          </p:cNvPr>
          <p:cNvPicPr>
            <a:picLocks noChangeAspect="1"/>
          </p:cNvPicPr>
          <p:nvPr/>
        </p:nvPicPr>
        <p:blipFill>
          <a:blip r:embed="rId3"/>
          <a:stretch>
            <a:fillRect/>
          </a:stretch>
        </p:blipFill>
        <p:spPr>
          <a:xfrm>
            <a:off x="4768274" y="1816534"/>
            <a:ext cx="3919001" cy="1551365"/>
          </a:xfrm>
          <a:prstGeom prst="rect">
            <a:avLst/>
          </a:prstGeom>
        </p:spPr>
      </p:pic>
      <p:sp>
        <p:nvSpPr>
          <p:cNvPr id="9" name="TextBox 8">
            <a:extLst>
              <a:ext uri="{FF2B5EF4-FFF2-40B4-BE49-F238E27FC236}">
                <a16:creationId xmlns:a16="http://schemas.microsoft.com/office/drawing/2014/main" id="{163A8A6E-67DE-E770-2C73-5BBA12393A0F}"/>
              </a:ext>
            </a:extLst>
          </p:cNvPr>
          <p:cNvSpPr txBox="1"/>
          <p:nvPr/>
        </p:nvSpPr>
        <p:spPr>
          <a:xfrm>
            <a:off x="6064364" y="3167782"/>
            <a:ext cx="493535" cy="184666"/>
          </a:xfrm>
          <a:prstGeom prst="rect">
            <a:avLst/>
          </a:prstGeom>
          <a:noFill/>
        </p:spPr>
        <p:txBody>
          <a:bodyPr wrap="square" rtlCol="0">
            <a:spAutoFit/>
          </a:bodyPr>
          <a:lstStyle/>
          <a:p>
            <a:r>
              <a:rPr lang="en-US" sz="600" dirty="0"/>
              <a:t>Fanning</a:t>
            </a:r>
          </a:p>
        </p:txBody>
      </p:sp>
      <p:sp>
        <p:nvSpPr>
          <p:cNvPr id="18" name="TextBox 17">
            <a:extLst>
              <a:ext uri="{FF2B5EF4-FFF2-40B4-BE49-F238E27FC236}">
                <a16:creationId xmlns:a16="http://schemas.microsoft.com/office/drawing/2014/main" id="{A54BD221-2076-4E76-067D-3156246AB922}"/>
              </a:ext>
            </a:extLst>
          </p:cNvPr>
          <p:cNvSpPr txBox="1"/>
          <p:nvPr/>
        </p:nvSpPr>
        <p:spPr>
          <a:xfrm>
            <a:off x="151619" y="477397"/>
            <a:ext cx="4387274" cy="438582"/>
          </a:xfrm>
          <a:prstGeom prst="rect">
            <a:avLst/>
          </a:prstGeom>
          <a:noFill/>
        </p:spPr>
        <p:txBody>
          <a:bodyPr wrap="square" rtlCol="0">
            <a:spAutoFit/>
          </a:bodyPr>
          <a:lstStyle/>
          <a:p>
            <a:r>
              <a:rPr lang="en-US" sz="750" dirty="0"/>
              <a:t>The Sonosite PX has physical controls as well as a touch screen. To get started, open the screen, press the power button in the back of the machine and select “scan”, then choose your probe and start scanning!</a:t>
            </a:r>
          </a:p>
        </p:txBody>
      </p:sp>
      <p:sp>
        <p:nvSpPr>
          <p:cNvPr id="23" name="TextBox 22">
            <a:extLst>
              <a:ext uri="{FF2B5EF4-FFF2-40B4-BE49-F238E27FC236}">
                <a16:creationId xmlns:a16="http://schemas.microsoft.com/office/drawing/2014/main" id="{F41598C7-BD3F-F253-234A-EE3536E7CC45}"/>
              </a:ext>
            </a:extLst>
          </p:cNvPr>
          <p:cNvSpPr txBox="1"/>
          <p:nvPr/>
        </p:nvSpPr>
        <p:spPr>
          <a:xfrm>
            <a:off x="2320546" y="3617549"/>
            <a:ext cx="545342" cy="253916"/>
          </a:xfrm>
          <a:prstGeom prst="rect">
            <a:avLst/>
          </a:prstGeom>
          <a:noFill/>
        </p:spPr>
        <p:txBody>
          <a:bodyPr wrap="none" rtlCol="0">
            <a:spAutoFit/>
          </a:bodyPr>
          <a:lstStyle/>
          <a:p>
            <a:r>
              <a:rPr lang="en-US" sz="1050" dirty="0"/>
              <a:t>Depth</a:t>
            </a:r>
          </a:p>
        </p:txBody>
      </p:sp>
      <p:sp>
        <p:nvSpPr>
          <p:cNvPr id="26" name="TextBox 25">
            <a:extLst>
              <a:ext uri="{FF2B5EF4-FFF2-40B4-BE49-F238E27FC236}">
                <a16:creationId xmlns:a16="http://schemas.microsoft.com/office/drawing/2014/main" id="{BE882D8E-9678-90B7-EE04-B10EAFFE8A91}"/>
              </a:ext>
            </a:extLst>
          </p:cNvPr>
          <p:cNvSpPr txBox="1"/>
          <p:nvPr/>
        </p:nvSpPr>
        <p:spPr>
          <a:xfrm>
            <a:off x="3352112" y="3647517"/>
            <a:ext cx="679994" cy="253916"/>
          </a:xfrm>
          <a:prstGeom prst="rect">
            <a:avLst/>
          </a:prstGeom>
          <a:noFill/>
        </p:spPr>
        <p:txBody>
          <a:bodyPr wrap="none" rtlCol="0">
            <a:spAutoFit/>
          </a:bodyPr>
          <a:lstStyle/>
          <a:p>
            <a:r>
              <a:rPr lang="en-US" sz="1050" dirty="0"/>
              <a:t>C: Color</a:t>
            </a:r>
          </a:p>
        </p:txBody>
      </p:sp>
      <p:sp>
        <p:nvSpPr>
          <p:cNvPr id="27" name="TextBox 26">
            <a:extLst>
              <a:ext uri="{FF2B5EF4-FFF2-40B4-BE49-F238E27FC236}">
                <a16:creationId xmlns:a16="http://schemas.microsoft.com/office/drawing/2014/main" id="{AB7C4098-0F95-92A5-F871-44A100AE5064}"/>
              </a:ext>
            </a:extLst>
          </p:cNvPr>
          <p:cNvSpPr txBox="1"/>
          <p:nvPr/>
        </p:nvSpPr>
        <p:spPr>
          <a:xfrm>
            <a:off x="6536170" y="3608015"/>
            <a:ext cx="1398140" cy="253916"/>
          </a:xfrm>
          <a:prstGeom prst="rect">
            <a:avLst/>
          </a:prstGeom>
          <a:noFill/>
        </p:spPr>
        <p:txBody>
          <a:bodyPr wrap="none" rtlCol="0">
            <a:spAutoFit/>
          </a:bodyPr>
          <a:lstStyle/>
          <a:p>
            <a:r>
              <a:rPr lang="en-US" sz="1050" dirty="0"/>
              <a:t>M: Motion (M-mode)</a:t>
            </a:r>
          </a:p>
        </p:txBody>
      </p:sp>
      <p:sp>
        <p:nvSpPr>
          <p:cNvPr id="28" name="TextBox 27">
            <a:extLst>
              <a:ext uri="{FF2B5EF4-FFF2-40B4-BE49-F238E27FC236}">
                <a16:creationId xmlns:a16="http://schemas.microsoft.com/office/drawing/2014/main" id="{8F2BDA4C-2C3A-8070-4A44-1AC9ED71BE81}"/>
              </a:ext>
            </a:extLst>
          </p:cNvPr>
          <p:cNvSpPr txBox="1"/>
          <p:nvPr/>
        </p:nvSpPr>
        <p:spPr>
          <a:xfrm>
            <a:off x="3972983" y="3646630"/>
            <a:ext cx="867545" cy="253916"/>
          </a:xfrm>
          <a:prstGeom prst="rect">
            <a:avLst/>
          </a:prstGeom>
          <a:noFill/>
        </p:spPr>
        <p:txBody>
          <a:bodyPr wrap="none" rtlCol="0">
            <a:spAutoFit/>
          </a:bodyPr>
          <a:lstStyle/>
          <a:p>
            <a:r>
              <a:rPr lang="en-US" sz="1050" dirty="0"/>
              <a:t>D: Doppler </a:t>
            </a:r>
          </a:p>
        </p:txBody>
      </p:sp>
      <p:sp>
        <p:nvSpPr>
          <p:cNvPr id="29" name="TextBox 28">
            <a:extLst>
              <a:ext uri="{FF2B5EF4-FFF2-40B4-BE49-F238E27FC236}">
                <a16:creationId xmlns:a16="http://schemas.microsoft.com/office/drawing/2014/main" id="{45BE7301-4442-05AB-4460-EFBBA183067D}"/>
              </a:ext>
            </a:extLst>
          </p:cNvPr>
          <p:cNvSpPr txBox="1"/>
          <p:nvPr/>
        </p:nvSpPr>
        <p:spPr>
          <a:xfrm>
            <a:off x="370989" y="3616520"/>
            <a:ext cx="1287532" cy="461665"/>
          </a:xfrm>
          <a:prstGeom prst="rect">
            <a:avLst/>
          </a:prstGeom>
          <a:noFill/>
        </p:spPr>
        <p:txBody>
          <a:bodyPr wrap="none" rtlCol="0">
            <a:spAutoFit/>
          </a:bodyPr>
          <a:lstStyle/>
          <a:p>
            <a:r>
              <a:rPr lang="en-US" sz="1050" dirty="0"/>
              <a:t>2D: Standard view</a:t>
            </a:r>
          </a:p>
          <a:p>
            <a:endParaRPr lang="en-US" sz="1350" dirty="0"/>
          </a:p>
        </p:txBody>
      </p:sp>
      <p:pic>
        <p:nvPicPr>
          <p:cNvPr id="31" name="Picture 30" descr="A close-up of an ultrasound&#10;&#10;Description automatically generated">
            <a:extLst>
              <a:ext uri="{FF2B5EF4-FFF2-40B4-BE49-F238E27FC236}">
                <a16:creationId xmlns:a16="http://schemas.microsoft.com/office/drawing/2014/main" id="{1C34866F-CD9E-8EB0-AFCD-78E874AC8548}"/>
              </a:ext>
            </a:extLst>
          </p:cNvPr>
          <p:cNvPicPr>
            <a:picLocks noChangeAspect="1"/>
          </p:cNvPicPr>
          <p:nvPr/>
        </p:nvPicPr>
        <p:blipFill>
          <a:blip r:embed="rId4"/>
          <a:stretch>
            <a:fillRect/>
          </a:stretch>
        </p:blipFill>
        <p:spPr>
          <a:xfrm>
            <a:off x="136194" y="3852933"/>
            <a:ext cx="1604312" cy="1241822"/>
          </a:xfrm>
          <a:prstGeom prst="rect">
            <a:avLst/>
          </a:prstGeom>
        </p:spPr>
      </p:pic>
      <p:pic>
        <p:nvPicPr>
          <p:cNvPr id="33" name="Picture 32" descr="A close-up of a screen&#10;&#10;Description automatically generated">
            <a:extLst>
              <a:ext uri="{FF2B5EF4-FFF2-40B4-BE49-F238E27FC236}">
                <a16:creationId xmlns:a16="http://schemas.microsoft.com/office/drawing/2014/main" id="{3542212C-1985-0248-04C2-48C45870CE9D}"/>
              </a:ext>
            </a:extLst>
          </p:cNvPr>
          <p:cNvPicPr>
            <a:picLocks noChangeAspect="1"/>
          </p:cNvPicPr>
          <p:nvPr/>
        </p:nvPicPr>
        <p:blipFill>
          <a:blip r:embed="rId5"/>
          <a:stretch>
            <a:fillRect/>
          </a:stretch>
        </p:blipFill>
        <p:spPr>
          <a:xfrm>
            <a:off x="3401155" y="3859172"/>
            <a:ext cx="1321463" cy="1241822"/>
          </a:xfrm>
          <a:prstGeom prst="rect">
            <a:avLst/>
          </a:prstGeom>
        </p:spPr>
      </p:pic>
      <p:sp>
        <p:nvSpPr>
          <p:cNvPr id="36" name="TextBox 35">
            <a:extLst>
              <a:ext uri="{FF2B5EF4-FFF2-40B4-BE49-F238E27FC236}">
                <a16:creationId xmlns:a16="http://schemas.microsoft.com/office/drawing/2014/main" id="{1FE3E3B2-EB7F-1B90-C992-A32AF6AF07BF}"/>
              </a:ext>
            </a:extLst>
          </p:cNvPr>
          <p:cNvSpPr txBox="1"/>
          <p:nvPr/>
        </p:nvSpPr>
        <p:spPr>
          <a:xfrm>
            <a:off x="1787923" y="3852934"/>
            <a:ext cx="1604312" cy="1477328"/>
          </a:xfrm>
          <a:prstGeom prst="rect">
            <a:avLst/>
          </a:prstGeom>
          <a:noFill/>
        </p:spPr>
        <p:txBody>
          <a:bodyPr wrap="square" rtlCol="0">
            <a:spAutoFit/>
          </a:bodyPr>
          <a:lstStyle/>
          <a:p>
            <a:r>
              <a:rPr lang="en-US" sz="750" dirty="0"/>
              <a:t>The standard clinical display will show superficial structures towards the top of the screen and deep structures at screen bottom. The depth in cm is displayed screen right. Pressing down on the depth button will “increase depth” showing deeper structures. The probe indicator (blue dot at top right) should align with the “dot” on the side of the transducer.</a:t>
            </a:r>
          </a:p>
        </p:txBody>
      </p:sp>
      <p:sp>
        <p:nvSpPr>
          <p:cNvPr id="37" name="TextBox 36">
            <a:extLst>
              <a:ext uri="{FF2B5EF4-FFF2-40B4-BE49-F238E27FC236}">
                <a16:creationId xmlns:a16="http://schemas.microsoft.com/office/drawing/2014/main" id="{530AE12E-9739-1DF6-9232-7FCA3C546AB4}"/>
              </a:ext>
            </a:extLst>
          </p:cNvPr>
          <p:cNvSpPr txBox="1"/>
          <p:nvPr/>
        </p:nvSpPr>
        <p:spPr>
          <a:xfrm>
            <a:off x="4736568" y="3652154"/>
            <a:ext cx="1639051" cy="1592744"/>
          </a:xfrm>
          <a:prstGeom prst="rect">
            <a:avLst/>
          </a:prstGeom>
          <a:noFill/>
        </p:spPr>
        <p:txBody>
          <a:bodyPr wrap="square" rtlCol="0">
            <a:spAutoFit/>
          </a:bodyPr>
          <a:lstStyle/>
          <a:p>
            <a:r>
              <a:rPr lang="en-US" sz="750" dirty="0"/>
              <a:t>Selecting “C” will create a box for color flow that can be manipulated with the touch pad. Mnemonic: BART (Blue Away, Red Towards). This can be used to assess flow across valves, help differentiate veins and arteries, and check to ensure your procedure site is free of vessels. Selecting “D” can generate the trace on the bottom, quantifying the color doppler. Here, flow velocity (y-axis) is graphed against time (x-axis). </a:t>
            </a:r>
          </a:p>
        </p:txBody>
      </p:sp>
      <p:pic>
        <p:nvPicPr>
          <p:cNvPr id="39" name="Picture 38" descr="A diagram of a human body&#10;&#10;Description automatically generated">
            <a:extLst>
              <a:ext uri="{FF2B5EF4-FFF2-40B4-BE49-F238E27FC236}">
                <a16:creationId xmlns:a16="http://schemas.microsoft.com/office/drawing/2014/main" id="{34C571C9-7EFA-F8CA-D031-FA9E0B2C8DD0}"/>
              </a:ext>
            </a:extLst>
          </p:cNvPr>
          <p:cNvPicPr>
            <a:picLocks noChangeAspect="1"/>
          </p:cNvPicPr>
          <p:nvPr/>
        </p:nvPicPr>
        <p:blipFill>
          <a:blip r:embed="rId6"/>
          <a:stretch>
            <a:fillRect/>
          </a:stretch>
        </p:blipFill>
        <p:spPr>
          <a:xfrm>
            <a:off x="6366391" y="3835811"/>
            <a:ext cx="1551038" cy="1223412"/>
          </a:xfrm>
          <a:prstGeom prst="rect">
            <a:avLst/>
          </a:prstGeom>
        </p:spPr>
      </p:pic>
      <p:sp>
        <p:nvSpPr>
          <p:cNvPr id="40" name="TextBox 39">
            <a:extLst>
              <a:ext uri="{FF2B5EF4-FFF2-40B4-BE49-F238E27FC236}">
                <a16:creationId xmlns:a16="http://schemas.microsoft.com/office/drawing/2014/main" id="{07FFAD14-030C-33E9-4459-407887D76340}"/>
              </a:ext>
            </a:extLst>
          </p:cNvPr>
          <p:cNvSpPr txBox="1"/>
          <p:nvPr/>
        </p:nvSpPr>
        <p:spPr>
          <a:xfrm>
            <a:off x="7953559" y="3795620"/>
            <a:ext cx="1188155" cy="1477328"/>
          </a:xfrm>
          <a:prstGeom prst="rect">
            <a:avLst/>
          </a:prstGeom>
          <a:noFill/>
        </p:spPr>
        <p:txBody>
          <a:bodyPr wrap="square" rtlCol="0">
            <a:spAutoFit/>
          </a:bodyPr>
          <a:lstStyle/>
          <a:p>
            <a:r>
              <a:rPr lang="en-US" sz="750" dirty="0"/>
              <a:t>M-mode plots time against depth of structures. The primary advantage is </a:t>
            </a:r>
            <a:r>
              <a:rPr lang="en-US" sz="750" b="1" i="1" dirty="0"/>
              <a:t>temporal resolution. </a:t>
            </a:r>
            <a:r>
              <a:rPr lang="en-US" sz="750" dirty="0"/>
              <a:t>For fast-moving cardiac structure, it offers more precise measurements. It also has clinical utility in assessing for lung sliding in suspected pneumothorax. </a:t>
            </a:r>
          </a:p>
        </p:txBody>
      </p:sp>
      <p:sp>
        <p:nvSpPr>
          <p:cNvPr id="43" name="TextBox 42">
            <a:extLst>
              <a:ext uri="{FF2B5EF4-FFF2-40B4-BE49-F238E27FC236}">
                <a16:creationId xmlns:a16="http://schemas.microsoft.com/office/drawing/2014/main" id="{2299D886-AA66-6964-BCEF-7777BFCFE698}"/>
              </a:ext>
            </a:extLst>
          </p:cNvPr>
          <p:cNvSpPr txBox="1"/>
          <p:nvPr/>
        </p:nvSpPr>
        <p:spPr>
          <a:xfrm>
            <a:off x="2270662" y="2728037"/>
            <a:ext cx="2187722" cy="738664"/>
          </a:xfrm>
          <a:prstGeom prst="rect">
            <a:avLst/>
          </a:prstGeom>
          <a:solidFill>
            <a:schemeClr val="bg1">
              <a:alpha val="70000"/>
            </a:schemeClr>
          </a:solidFill>
        </p:spPr>
        <p:txBody>
          <a:bodyPr wrap="square" rtlCol="0">
            <a:spAutoFit/>
          </a:bodyPr>
          <a:lstStyle/>
          <a:p>
            <a:r>
              <a:rPr lang="en-US" sz="1050" b="1" dirty="0"/>
              <a:t>Camera</a:t>
            </a:r>
            <a:r>
              <a:rPr lang="en-US" sz="1050" dirty="0"/>
              <a:t>: Capture photo</a:t>
            </a:r>
          </a:p>
          <a:p>
            <a:r>
              <a:rPr lang="en-US" sz="1050" b="1" dirty="0"/>
              <a:t>Movie camera</a:t>
            </a:r>
            <a:r>
              <a:rPr lang="en-US" sz="1050" dirty="0"/>
              <a:t>: Capture video</a:t>
            </a:r>
          </a:p>
          <a:p>
            <a:r>
              <a:rPr lang="en-US" sz="1050" b="1" dirty="0"/>
              <a:t>Snowflake</a:t>
            </a:r>
            <a:r>
              <a:rPr lang="en-US" sz="1050" dirty="0"/>
              <a:t>: Freeze image </a:t>
            </a:r>
          </a:p>
          <a:p>
            <a:r>
              <a:rPr lang="en-US" sz="1050" b="1" dirty="0"/>
              <a:t>Caliper</a:t>
            </a:r>
            <a:r>
              <a:rPr lang="en-US" sz="1050" dirty="0"/>
              <a:t>: Take measurements</a:t>
            </a:r>
          </a:p>
        </p:txBody>
      </p:sp>
      <p:sp>
        <p:nvSpPr>
          <p:cNvPr id="44" name="TextBox 43">
            <a:extLst>
              <a:ext uri="{FF2B5EF4-FFF2-40B4-BE49-F238E27FC236}">
                <a16:creationId xmlns:a16="http://schemas.microsoft.com/office/drawing/2014/main" id="{33162992-9024-7D7E-E46D-160EE6E7D920}"/>
              </a:ext>
            </a:extLst>
          </p:cNvPr>
          <p:cNvSpPr txBox="1"/>
          <p:nvPr/>
        </p:nvSpPr>
        <p:spPr>
          <a:xfrm>
            <a:off x="701813" y="2726705"/>
            <a:ext cx="1568847" cy="1061829"/>
          </a:xfrm>
          <a:prstGeom prst="rect">
            <a:avLst/>
          </a:prstGeom>
          <a:solidFill>
            <a:schemeClr val="bg1">
              <a:alpha val="70002"/>
            </a:schemeClr>
          </a:solidFill>
        </p:spPr>
        <p:txBody>
          <a:bodyPr wrap="square" rtlCol="0">
            <a:spAutoFit/>
          </a:bodyPr>
          <a:lstStyle/>
          <a:p>
            <a:r>
              <a:rPr lang="en-US" sz="1050" b="1" dirty="0"/>
              <a:t>Gain</a:t>
            </a:r>
            <a:r>
              <a:rPr lang="en-US" sz="1050" dirty="0"/>
              <a:t>: Alters echogenicity (“brightness”) of structures to help better visualize tissue of interest</a:t>
            </a:r>
          </a:p>
        </p:txBody>
      </p:sp>
      <p:sp>
        <p:nvSpPr>
          <p:cNvPr id="51" name="TextBox 50">
            <a:extLst>
              <a:ext uri="{FF2B5EF4-FFF2-40B4-BE49-F238E27FC236}">
                <a16:creationId xmlns:a16="http://schemas.microsoft.com/office/drawing/2014/main" id="{56F8F560-528C-A43F-ABC2-8338F48A6B6D}"/>
              </a:ext>
            </a:extLst>
          </p:cNvPr>
          <p:cNvSpPr txBox="1"/>
          <p:nvPr/>
        </p:nvSpPr>
        <p:spPr>
          <a:xfrm>
            <a:off x="1084333" y="3838848"/>
            <a:ext cx="756938" cy="184666"/>
          </a:xfrm>
          <a:prstGeom prst="rect">
            <a:avLst/>
          </a:prstGeom>
          <a:noFill/>
        </p:spPr>
        <p:txBody>
          <a:bodyPr wrap="none" rtlCol="0">
            <a:spAutoFit/>
          </a:bodyPr>
          <a:lstStyle/>
          <a:p>
            <a:r>
              <a:rPr lang="en-US" sz="600" dirty="0">
                <a:solidFill>
                  <a:schemeClr val="bg1"/>
                </a:solidFill>
              </a:rPr>
              <a:t>”Probe indicator”</a:t>
            </a:r>
          </a:p>
        </p:txBody>
      </p:sp>
      <p:sp>
        <p:nvSpPr>
          <p:cNvPr id="52" name="TextBox 51">
            <a:extLst>
              <a:ext uri="{FF2B5EF4-FFF2-40B4-BE49-F238E27FC236}">
                <a16:creationId xmlns:a16="http://schemas.microsoft.com/office/drawing/2014/main" id="{62819C0C-6244-DA5F-C241-DF50CB0E514B}"/>
              </a:ext>
            </a:extLst>
          </p:cNvPr>
          <p:cNvSpPr txBox="1"/>
          <p:nvPr/>
        </p:nvSpPr>
        <p:spPr>
          <a:xfrm>
            <a:off x="225717" y="3861261"/>
            <a:ext cx="540533" cy="184666"/>
          </a:xfrm>
          <a:prstGeom prst="rect">
            <a:avLst/>
          </a:prstGeom>
          <a:noFill/>
        </p:spPr>
        <p:txBody>
          <a:bodyPr wrap="none" rtlCol="0">
            <a:spAutoFit/>
          </a:bodyPr>
          <a:lstStyle/>
          <a:p>
            <a:r>
              <a:rPr lang="en-US" sz="600" dirty="0">
                <a:solidFill>
                  <a:schemeClr val="bg1"/>
                </a:solidFill>
              </a:rPr>
              <a:t>”Footprint”</a:t>
            </a:r>
          </a:p>
        </p:txBody>
      </p:sp>
      <p:cxnSp>
        <p:nvCxnSpPr>
          <p:cNvPr id="55" name="Straight Arrow Connector 54">
            <a:extLst>
              <a:ext uri="{FF2B5EF4-FFF2-40B4-BE49-F238E27FC236}">
                <a16:creationId xmlns:a16="http://schemas.microsoft.com/office/drawing/2014/main" id="{5338E770-DADE-82A1-F4C1-45F444F5055E}"/>
              </a:ext>
            </a:extLst>
          </p:cNvPr>
          <p:cNvCxnSpPr>
            <a:stCxn id="52" idx="3"/>
          </p:cNvCxnSpPr>
          <p:nvPr/>
        </p:nvCxnSpPr>
        <p:spPr>
          <a:xfrm flipV="1">
            <a:off x="766250" y="3943350"/>
            <a:ext cx="193147" cy="1024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99DF8FC1-4ACB-F53F-36AE-6AFFEB55D5CA}"/>
              </a:ext>
            </a:extLst>
          </p:cNvPr>
          <p:cNvSpPr txBox="1"/>
          <p:nvPr/>
        </p:nvSpPr>
        <p:spPr>
          <a:xfrm>
            <a:off x="935826" y="4110469"/>
            <a:ext cx="611065" cy="184666"/>
          </a:xfrm>
          <a:prstGeom prst="rect">
            <a:avLst/>
          </a:prstGeom>
          <a:noFill/>
        </p:spPr>
        <p:txBody>
          <a:bodyPr wrap="none" rtlCol="0">
            <a:spAutoFit/>
          </a:bodyPr>
          <a:lstStyle/>
          <a:p>
            <a:r>
              <a:rPr lang="en-US" sz="600" dirty="0">
                <a:solidFill>
                  <a:schemeClr val="bg1"/>
                </a:solidFill>
              </a:rPr>
              <a:t>Hepatic vein</a:t>
            </a:r>
          </a:p>
        </p:txBody>
      </p:sp>
      <p:sp>
        <p:nvSpPr>
          <p:cNvPr id="65" name="TextBox 64">
            <a:extLst>
              <a:ext uri="{FF2B5EF4-FFF2-40B4-BE49-F238E27FC236}">
                <a16:creationId xmlns:a16="http://schemas.microsoft.com/office/drawing/2014/main" id="{1BE2E963-5022-1965-DEA8-C4A02FB44B99}"/>
              </a:ext>
            </a:extLst>
          </p:cNvPr>
          <p:cNvSpPr txBox="1"/>
          <p:nvPr/>
        </p:nvSpPr>
        <p:spPr>
          <a:xfrm>
            <a:off x="6932935" y="32823"/>
            <a:ext cx="2396810" cy="230832"/>
          </a:xfrm>
          <a:prstGeom prst="rect">
            <a:avLst/>
          </a:prstGeom>
          <a:noFill/>
        </p:spPr>
        <p:txBody>
          <a:bodyPr wrap="none" rtlCol="0">
            <a:spAutoFit/>
          </a:bodyPr>
          <a:lstStyle/>
          <a:p>
            <a:r>
              <a:rPr lang="en-US" sz="450" dirty="0"/>
              <a:t>References: Otto C. M. (2024). Textbook of Clinical Echocardiography. Elsevier.</a:t>
            </a:r>
          </a:p>
          <a:p>
            <a:r>
              <a:rPr lang="en-US" sz="450" dirty="0"/>
              <a:t> https://www.pocus101.com/ultrasound-machine-basics-knobology-probes-and-modes/</a:t>
            </a:r>
          </a:p>
        </p:txBody>
      </p:sp>
      <p:pic>
        <p:nvPicPr>
          <p:cNvPr id="67" name="Picture 66" descr="A qr code on a white background&#10;&#10;Description automatically generated">
            <a:extLst>
              <a:ext uri="{FF2B5EF4-FFF2-40B4-BE49-F238E27FC236}">
                <a16:creationId xmlns:a16="http://schemas.microsoft.com/office/drawing/2014/main" id="{38D1178C-9D99-1995-CFFB-9F89B751A108}"/>
              </a:ext>
            </a:extLst>
          </p:cNvPr>
          <p:cNvPicPr>
            <a:picLocks noChangeAspect="1"/>
          </p:cNvPicPr>
          <p:nvPr/>
        </p:nvPicPr>
        <p:blipFill>
          <a:blip r:embed="rId7"/>
          <a:stretch>
            <a:fillRect/>
          </a:stretch>
        </p:blipFill>
        <p:spPr>
          <a:xfrm>
            <a:off x="8320954" y="222538"/>
            <a:ext cx="735707" cy="735707"/>
          </a:xfrm>
          <a:prstGeom prst="rect">
            <a:avLst/>
          </a:prstGeom>
        </p:spPr>
      </p:pic>
      <p:cxnSp>
        <p:nvCxnSpPr>
          <p:cNvPr id="69" name="Straight Arrow Connector 68">
            <a:extLst>
              <a:ext uri="{FF2B5EF4-FFF2-40B4-BE49-F238E27FC236}">
                <a16:creationId xmlns:a16="http://schemas.microsoft.com/office/drawing/2014/main" id="{06006831-6847-DF32-0D33-B86F66B17BAA}"/>
              </a:ext>
            </a:extLst>
          </p:cNvPr>
          <p:cNvCxnSpPr/>
          <p:nvPr/>
        </p:nvCxnSpPr>
        <p:spPr>
          <a:xfrm flipH="1" flipV="1">
            <a:off x="1129401" y="4666103"/>
            <a:ext cx="58667" cy="20359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107D9BD3-5D5D-F597-915B-03527B6520B7}"/>
              </a:ext>
            </a:extLst>
          </p:cNvPr>
          <p:cNvSpPr txBox="1"/>
          <p:nvPr/>
        </p:nvSpPr>
        <p:spPr>
          <a:xfrm>
            <a:off x="1053896" y="4842129"/>
            <a:ext cx="344966" cy="207749"/>
          </a:xfrm>
          <a:prstGeom prst="rect">
            <a:avLst/>
          </a:prstGeom>
          <a:noFill/>
        </p:spPr>
        <p:txBody>
          <a:bodyPr wrap="none" rtlCol="0">
            <a:spAutoFit/>
          </a:bodyPr>
          <a:lstStyle/>
          <a:p>
            <a:r>
              <a:rPr lang="en-US" sz="750" dirty="0">
                <a:solidFill>
                  <a:schemeClr val="bg1"/>
                </a:solidFill>
              </a:rPr>
              <a:t>IVC</a:t>
            </a:r>
          </a:p>
        </p:txBody>
      </p:sp>
      <p:pic>
        <p:nvPicPr>
          <p:cNvPr id="72" name="Picture 71" descr="A close-up of a device&#10;&#10;Description automatically generated">
            <a:extLst>
              <a:ext uri="{FF2B5EF4-FFF2-40B4-BE49-F238E27FC236}">
                <a16:creationId xmlns:a16="http://schemas.microsoft.com/office/drawing/2014/main" id="{4C9BC1DE-2894-51C8-1F4E-476871B0BAC8}"/>
              </a:ext>
            </a:extLst>
          </p:cNvPr>
          <p:cNvPicPr>
            <a:picLocks noChangeAspect="1"/>
          </p:cNvPicPr>
          <p:nvPr/>
        </p:nvPicPr>
        <p:blipFill>
          <a:blip r:embed="rId8"/>
          <a:stretch>
            <a:fillRect/>
          </a:stretch>
        </p:blipFill>
        <p:spPr>
          <a:xfrm>
            <a:off x="4569258" y="116061"/>
            <a:ext cx="1313402" cy="968407"/>
          </a:xfrm>
          <a:prstGeom prst="rect">
            <a:avLst/>
          </a:prstGeom>
        </p:spPr>
      </p:pic>
      <p:pic>
        <p:nvPicPr>
          <p:cNvPr id="74" name="Picture 73" descr="A close-up of a device&#10;&#10;Description automatically generated">
            <a:extLst>
              <a:ext uri="{FF2B5EF4-FFF2-40B4-BE49-F238E27FC236}">
                <a16:creationId xmlns:a16="http://schemas.microsoft.com/office/drawing/2014/main" id="{85E31690-DB7D-9975-CC5D-3EFBC3B6AC16}"/>
              </a:ext>
            </a:extLst>
          </p:cNvPr>
          <p:cNvPicPr>
            <a:picLocks noChangeAspect="1"/>
          </p:cNvPicPr>
          <p:nvPr/>
        </p:nvPicPr>
        <p:blipFill>
          <a:blip r:embed="rId9"/>
          <a:stretch>
            <a:fillRect/>
          </a:stretch>
        </p:blipFill>
        <p:spPr>
          <a:xfrm>
            <a:off x="7078674" y="277593"/>
            <a:ext cx="1200426" cy="809320"/>
          </a:xfrm>
          <a:prstGeom prst="rect">
            <a:avLst/>
          </a:prstGeom>
        </p:spPr>
      </p:pic>
      <p:pic>
        <p:nvPicPr>
          <p:cNvPr id="76" name="Picture 75" descr="Close-up of a ultrasound device&#10;&#10;Description automatically generated">
            <a:extLst>
              <a:ext uri="{FF2B5EF4-FFF2-40B4-BE49-F238E27FC236}">
                <a16:creationId xmlns:a16="http://schemas.microsoft.com/office/drawing/2014/main" id="{09CF9485-7BC7-2863-2FBD-868A01B92A64}"/>
              </a:ext>
            </a:extLst>
          </p:cNvPr>
          <p:cNvPicPr>
            <a:picLocks noChangeAspect="1"/>
          </p:cNvPicPr>
          <p:nvPr/>
        </p:nvPicPr>
        <p:blipFill>
          <a:blip r:embed="rId10"/>
          <a:stretch>
            <a:fillRect/>
          </a:stretch>
        </p:blipFill>
        <p:spPr>
          <a:xfrm>
            <a:off x="5913303" y="284646"/>
            <a:ext cx="1128823" cy="834994"/>
          </a:xfrm>
          <a:prstGeom prst="rect">
            <a:avLst/>
          </a:prstGeom>
        </p:spPr>
      </p:pic>
    </p:spTree>
    <p:extLst>
      <p:ext uri="{BB962C8B-B14F-4D97-AF65-F5344CB8AC3E}">
        <p14:creationId xmlns:p14="http://schemas.microsoft.com/office/powerpoint/2010/main" val="1413413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E018F-B68A-4C81-B87A-ADA46FD8423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6C8C82E-9E6D-96B1-76CB-471128CE970D}"/>
              </a:ext>
            </a:extLst>
          </p:cNvPr>
          <p:cNvSpPr>
            <a:spLocks noGrp="1"/>
          </p:cNvSpPr>
          <p:nvPr>
            <p:ph type="ctrTitle"/>
          </p:nvPr>
        </p:nvSpPr>
        <p:spPr/>
        <p:txBody>
          <a:bodyPr/>
          <a:lstStyle/>
          <a:p>
            <a:r>
              <a:rPr lang="en-US" dirty="0"/>
              <a:t>Iterative Design</a:t>
            </a:r>
          </a:p>
        </p:txBody>
      </p:sp>
      <p:sp>
        <p:nvSpPr>
          <p:cNvPr id="6" name="Text Placeholder 5">
            <a:extLst>
              <a:ext uri="{FF2B5EF4-FFF2-40B4-BE49-F238E27FC236}">
                <a16:creationId xmlns:a16="http://schemas.microsoft.com/office/drawing/2014/main" id="{240A99D3-58AD-7C9D-F741-3A8A8C963644}"/>
              </a:ext>
            </a:extLst>
          </p:cNvPr>
          <p:cNvSpPr>
            <a:spLocks noGrp="1"/>
          </p:cNvSpPr>
          <p:nvPr>
            <p:ph type="body" sz="quarter" idx="10"/>
          </p:nvPr>
        </p:nvSpPr>
        <p:spPr/>
        <p:txBody>
          <a:bodyPr/>
          <a:lstStyle/>
          <a:p>
            <a:endParaRPr lang="en-US"/>
          </a:p>
        </p:txBody>
      </p:sp>
      <p:pic>
        <p:nvPicPr>
          <p:cNvPr id="3" name="Picture 2">
            <a:extLst>
              <a:ext uri="{FF2B5EF4-FFF2-40B4-BE49-F238E27FC236}">
                <a16:creationId xmlns:a16="http://schemas.microsoft.com/office/drawing/2014/main" id="{9D6BD950-6BEC-A02D-E34A-3E26288124E0}"/>
              </a:ext>
            </a:extLst>
          </p:cNvPr>
          <p:cNvPicPr>
            <a:picLocks noChangeAspect="1"/>
          </p:cNvPicPr>
          <p:nvPr/>
        </p:nvPicPr>
        <p:blipFill>
          <a:blip r:embed="rId2"/>
          <a:stretch>
            <a:fillRect/>
          </a:stretch>
        </p:blipFill>
        <p:spPr>
          <a:xfrm>
            <a:off x="1608574" y="1209347"/>
            <a:ext cx="5926852" cy="3333854"/>
          </a:xfrm>
          <a:prstGeom prst="rect">
            <a:avLst/>
          </a:prstGeom>
        </p:spPr>
      </p:pic>
    </p:spTree>
    <p:extLst>
      <p:ext uri="{BB962C8B-B14F-4D97-AF65-F5344CB8AC3E}">
        <p14:creationId xmlns:p14="http://schemas.microsoft.com/office/powerpoint/2010/main" val="8286366"/>
      </p:ext>
    </p:extLst>
  </p:cSld>
  <p:clrMapOvr>
    <a:masterClrMapping/>
  </p:clrMapOvr>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U-SchMedicine wide PPT" id="{B3DDDD56-FC3F-7241-8270-5F9677A0926B}" vid="{60B74AE3-677B-FC4F-B870-143C54B7C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3614c893-acb1-4038-a046-5b6937816191">
      <UserInfo>
        <DisplayName>Coghlan, Matthew Anton</DisplayName>
        <AccountId>33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87BFE286757A47A699B295531E1FBF" ma:contentTypeVersion="8" ma:contentTypeDescription="Create a new document." ma:contentTypeScope="" ma:versionID="fcea696e3dfd38fe111a7c42daa0c3f3">
  <xsd:schema xmlns:xsd="http://www.w3.org/2001/XMLSchema" xmlns:xs="http://www.w3.org/2001/XMLSchema" xmlns:p="http://schemas.microsoft.com/office/2006/metadata/properties" xmlns:ns2="b2a24e89-a9bc-4baf-bf2f-41d7d1144f82" xmlns:ns3="3614c893-acb1-4038-a046-5b6937816191" targetNamespace="http://schemas.microsoft.com/office/2006/metadata/properties" ma:root="true" ma:fieldsID="db61d71c3ea96407784cbaec289bc55e" ns2:_="" ns3:_="">
    <xsd:import namespace="b2a24e89-a9bc-4baf-bf2f-41d7d1144f82"/>
    <xsd:import namespace="3614c893-acb1-4038-a046-5b693781619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a24e89-a9bc-4baf-bf2f-41d7d1144f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614c893-acb1-4038-a046-5b69378161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 ds:uri="3614c893-acb1-4038-a046-5b6937816191"/>
  </ds:schemaRefs>
</ds:datastoreItem>
</file>

<file path=customXml/itemProps3.xml><?xml version="1.0" encoding="utf-8"?>
<ds:datastoreItem xmlns:ds="http://schemas.openxmlformats.org/officeDocument/2006/customXml" ds:itemID="{A1E3FEF5-F810-47EB-B2DB-A823BED418A0}">
  <ds:schemaRefs>
    <ds:schemaRef ds:uri="3614c893-acb1-4038-a046-5b6937816191"/>
    <ds:schemaRef ds:uri="b2a24e89-a9bc-4baf-bf2f-41d7d1144f8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Main</Template>
  <TotalTime>3496</TotalTime>
  <Words>1189</Words>
  <Application>Microsoft Macintosh PowerPoint</Application>
  <PresentationFormat>On-screen Show (16:9)</PresentationFormat>
  <Paragraphs>133</Paragraphs>
  <Slides>29</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Aptos</vt:lpstr>
      <vt:lpstr>Arial</vt:lpstr>
      <vt:lpstr>Calibri</vt:lpstr>
      <vt:lpstr>Wingdings</vt:lpstr>
      <vt:lpstr>Main</vt:lpstr>
      <vt:lpstr>A Novel Approach to Point-of-Care Ultrasound (POCUS) Education: One-page Documents with Embedded E-Curriculum</vt:lpstr>
      <vt:lpstr>Outline</vt:lpstr>
      <vt:lpstr>My Experience</vt:lpstr>
      <vt:lpstr>My Experience</vt:lpstr>
      <vt:lpstr>My Experience</vt:lpstr>
      <vt:lpstr>Challenges in POCUS Education</vt:lpstr>
      <vt:lpstr>A Proposed Solution</vt:lpstr>
      <vt:lpstr>Iterative Design</vt:lpstr>
      <vt:lpstr>Iterative Design</vt:lpstr>
      <vt:lpstr>Iterative Design</vt:lpstr>
      <vt:lpstr>A Proposed Solution</vt:lpstr>
      <vt:lpstr>A Proposed Solution</vt:lpstr>
      <vt:lpstr>QR Codes</vt:lpstr>
      <vt:lpstr>QR Codes</vt:lpstr>
      <vt:lpstr>QR Codes</vt:lpstr>
      <vt:lpstr>QR Codes</vt:lpstr>
      <vt:lpstr>Roll-Out</vt:lpstr>
      <vt:lpstr>Methods</vt:lpstr>
      <vt:lpstr>Methods</vt:lpstr>
      <vt:lpstr>Results</vt:lpstr>
      <vt:lpstr>Results</vt:lpstr>
      <vt:lpstr>Results</vt:lpstr>
      <vt:lpstr>Discussion</vt:lpstr>
      <vt:lpstr>Future Directions</vt:lpstr>
      <vt:lpstr>Future Directions</vt:lpstr>
      <vt:lpstr>Future Directions</vt:lpstr>
      <vt:lpstr>Future Directions</vt:lpstr>
      <vt:lpstr>Acknowledgements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Visual Stethoscope Using POCUS to Enhance Medical Students Education</dc:title>
  <dc:creator>Rob Ferre</dc:creator>
  <cp:lastModifiedBy>Nathan Markus</cp:lastModifiedBy>
  <cp:revision>134</cp:revision>
  <cp:lastPrinted>2018-12-18T16:32:29Z</cp:lastPrinted>
  <dcterms:created xsi:type="dcterms:W3CDTF">2020-02-03T16:32:10Z</dcterms:created>
  <dcterms:modified xsi:type="dcterms:W3CDTF">2025-04-25T01:44:16Z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0x0101005887BFE286757A47A699B295531E1FBF</vt:lpwstr>
  </property>
</Properties>
</file>