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58" r:id="rId4"/>
    <p:sldId id="271" r:id="rId5"/>
    <p:sldId id="539" r:id="rId6"/>
    <p:sldId id="274" r:id="rId7"/>
    <p:sldId id="268" r:id="rId8"/>
    <p:sldId id="534" r:id="rId9"/>
    <p:sldId id="545" r:id="rId10"/>
    <p:sldId id="546" r:id="rId11"/>
    <p:sldId id="529" r:id="rId12"/>
    <p:sldId id="261" r:id="rId13"/>
    <p:sldId id="547" r:id="rId14"/>
    <p:sldId id="543" r:id="rId15"/>
    <p:sldId id="548" r:id="rId16"/>
    <p:sldId id="544" r:id="rId17"/>
    <p:sldId id="549" r:id="rId18"/>
    <p:sldId id="550" r:id="rId19"/>
    <p:sldId id="262" r:id="rId20"/>
    <p:sldId id="536" r:id="rId21"/>
    <p:sldId id="263" r:id="rId22"/>
    <p:sldId id="535" r:id="rId23"/>
    <p:sldId id="538" r:id="rId24"/>
    <p:sldId id="540" r:id="rId25"/>
    <p:sldId id="273" r:id="rId26"/>
    <p:sldId id="554" r:id="rId27"/>
    <p:sldId id="555" r:id="rId28"/>
    <p:sldId id="541" r:id="rId29"/>
    <p:sldId id="275" r:id="rId30"/>
    <p:sldId id="551" r:id="rId31"/>
    <p:sldId id="553" r:id="rId32"/>
    <p:sldId id="552" r:id="rId33"/>
    <p:sldId id="276" r:id="rId34"/>
    <p:sldId id="277" r:id="rId35"/>
    <p:sldId id="556" r:id="rId36"/>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ike, Caitlin Ann" initials="PCA" lastIdx="17" clrIdx="0">
    <p:extLst>
      <p:ext uri="{19B8F6BF-5375-455C-9EA6-DF929625EA0E}">
        <p15:presenceInfo xmlns:p15="http://schemas.microsoft.com/office/powerpoint/2012/main" userId="Pike, Caitlin Ann" providerId="None"/>
      </p:ext>
    </p:extLst>
  </p:cmAuthor>
  <p:cmAuthor id="2" name="Odell, Jere" initials="OJ" lastIdx="2" clrIdx="1">
    <p:extLst>
      <p:ext uri="{19B8F6BF-5375-455C-9EA6-DF929625EA0E}">
        <p15:presenceInfo xmlns:p15="http://schemas.microsoft.com/office/powerpoint/2012/main" userId="S-1-5-21-1085031214-1292428093-527237240-557535" providerId="AD"/>
      </p:ext>
    </p:extLst>
  </p:cmAuthor>
  <p:cmAuthor id="3" name="Coates, Heather" initials="CH" lastIdx="1" clrIdx="2">
    <p:extLst>
      <p:ext uri="{19B8F6BF-5375-455C-9EA6-DF929625EA0E}">
        <p15:presenceInfo xmlns:p15="http://schemas.microsoft.com/office/powerpoint/2012/main" userId="Coates, Heath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87" autoAdjust="0"/>
    <p:restoredTop sz="83069" autoAdjust="0"/>
  </p:normalViewPr>
  <p:slideViewPr>
    <p:cSldViewPr snapToGrid="0">
      <p:cViewPr varScale="1">
        <p:scale>
          <a:sx n="95" d="100"/>
          <a:sy n="95" d="100"/>
        </p:scale>
        <p:origin x="133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7CFF24-CB48-4760-839A-9F0334AF9C8B}" type="doc">
      <dgm:prSet loTypeId="urn:microsoft.com/office/officeart/2005/8/layout/chevron1" loCatId="process" qsTypeId="urn:microsoft.com/office/officeart/2005/8/quickstyle/simple1" qsCatId="simple" csTypeId="urn:microsoft.com/office/officeart/2005/8/colors/colorful5" csCatId="colorful" phldr="1"/>
      <dgm:spPr/>
    </dgm:pt>
    <dgm:pt modelId="{45B138EB-5CC7-4EAC-84DA-739BFD3F0BB0}">
      <dgm:prSet phldrT="[Text]"/>
      <dgm:spPr/>
      <dgm:t>
        <a:bodyPr/>
        <a:lstStyle/>
        <a:p>
          <a:r>
            <a:rPr lang="en-US" dirty="0"/>
            <a:t>Products</a:t>
          </a:r>
        </a:p>
      </dgm:t>
    </dgm:pt>
    <dgm:pt modelId="{662B6739-D3C9-4027-8588-616B53A7A04C}" type="parTrans" cxnId="{8D686F57-F5A7-48A1-B977-04AA98EDAC4F}">
      <dgm:prSet/>
      <dgm:spPr/>
      <dgm:t>
        <a:bodyPr/>
        <a:lstStyle/>
        <a:p>
          <a:endParaRPr lang="en-US"/>
        </a:p>
      </dgm:t>
    </dgm:pt>
    <dgm:pt modelId="{2CB09EB2-9AE5-41F6-A0F1-752A87714FBD}" type="sibTrans" cxnId="{8D686F57-F5A7-48A1-B977-04AA98EDAC4F}">
      <dgm:prSet/>
      <dgm:spPr/>
      <dgm:t>
        <a:bodyPr/>
        <a:lstStyle/>
        <a:p>
          <a:endParaRPr lang="en-US"/>
        </a:p>
      </dgm:t>
    </dgm:pt>
    <dgm:pt modelId="{4409193F-9AC1-4C47-9DA4-6BA8080000AC}">
      <dgm:prSet phldrT="[Text]"/>
      <dgm:spPr/>
      <dgm:t>
        <a:bodyPr/>
        <a:lstStyle/>
        <a:p>
          <a:r>
            <a:rPr lang="en-US" dirty="0"/>
            <a:t>Activities</a:t>
          </a:r>
        </a:p>
      </dgm:t>
    </dgm:pt>
    <dgm:pt modelId="{91182A3B-6F88-4451-8DE7-909B784384CE}" type="parTrans" cxnId="{98B6BC50-E856-425C-BE6D-81A879A70842}">
      <dgm:prSet/>
      <dgm:spPr/>
      <dgm:t>
        <a:bodyPr/>
        <a:lstStyle/>
        <a:p>
          <a:endParaRPr lang="en-US"/>
        </a:p>
      </dgm:t>
    </dgm:pt>
    <dgm:pt modelId="{B75C9213-6B94-43E9-8830-BF9D665E6421}" type="sibTrans" cxnId="{98B6BC50-E856-425C-BE6D-81A879A70842}">
      <dgm:prSet/>
      <dgm:spPr/>
      <dgm:t>
        <a:bodyPr/>
        <a:lstStyle/>
        <a:p>
          <a:endParaRPr lang="en-US"/>
        </a:p>
      </dgm:t>
    </dgm:pt>
    <dgm:pt modelId="{13CA76F6-CBD3-4130-88DE-343632186035}">
      <dgm:prSet phldrT="[Text]"/>
      <dgm:spPr/>
      <dgm:t>
        <a:bodyPr/>
        <a:lstStyle/>
        <a:p>
          <a:r>
            <a:rPr lang="en-US" dirty="0"/>
            <a:t>Indicators</a:t>
          </a:r>
        </a:p>
      </dgm:t>
    </dgm:pt>
    <dgm:pt modelId="{A1CE0F12-58F0-4F31-89D5-7761F7D08501}" type="parTrans" cxnId="{95946E0F-A743-4649-8F1C-E3C350744905}">
      <dgm:prSet/>
      <dgm:spPr/>
      <dgm:t>
        <a:bodyPr/>
        <a:lstStyle/>
        <a:p>
          <a:endParaRPr lang="en-US"/>
        </a:p>
      </dgm:t>
    </dgm:pt>
    <dgm:pt modelId="{E892EA5D-DDF4-4D71-956B-BBD4F0AF0D10}" type="sibTrans" cxnId="{95946E0F-A743-4649-8F1C-E3C350744905}">
      <dgm:prSet/>
      <dgm:spPr/>
      <dgm:t>
        <a:bodyPr/>
        <a:lstStyle/>
        <a:p>
          <a:endParaRPr lang="en-US"/>
        </a:p>
      </dgm:t>
    </dgm:pt>
    <dgm:pt modelId="{7B1429A7-6920-46AB-A6E3-03D1BFEA053F}" type="pres">
      <dgm:prSet presAssocID="{597CFF24-CB48-4760-839A-9F0334AF9C8B}" presName="Name0" presStyleCnt="0">
        <dgm:presLayoutVars>
          <dgm:dir/>
          <dgm:animLvl val="lvl"/>
          <dgm:resizeHandles val="exact"/>
        </dgm:presLayoutVars>
      </dgm:prSet>
      <dgm:spPr/>
    </dgm:pt>
    <dgm:pt modelId="{69C5E023-6F8C-4402-8CFF-1226BFC5D546}" type="pres">
      <dgm:prSet presAssocID="{45B138EB-5CC7-4EAC-84DA-739BFD3F0BB0}" presName="parTxOnly" presStyleLbl="node1" presStyleIdx="0" presStyleCnt="3">
        <dgm:presLayoutVars>
          <dgm:chMax val="0"/>
          <dgm:chPref val="0"/>
          <dgm:bulletEnabled val="1"/>
        </dgm:presLayoutVars>
      </dgm:prSet>
      <dgm:spPr/>
    </dgm:pt>
    <dgm:pt modelId="{A607FC0B-678E-48B2-B821-F412F214AEF0}" type="pres">
      <dgm:prSet presAssocID="{2CB09EB2-9AE5-41F6-A0F1-752A87714FBD}" presName="parTxOnlySpace" presStyleCnt="0"/>
      <dgm:spPr/>
    </dgm:pt>
    <dgm:pt modelId="{6BE7C43B-A4D3-4A90-AA89-D2496E09926D}" type="pres">
      <dgm:prSet presAssocID="{4409193F-9AC1-4C47-9DA4-6BA8080000AC}" presName="parTxOnly" presStyleLbl="node1" presStyleIdx="1" presStyleCnt="3">
        <dgm:presLayoutVars>
          <dgm:chMax val="0"/>
          <dgm:chPref val="0"/>
          <dgm:bulletEnabled val="1"/>
        </dgm:presLayoutVars>
      </dgm:prSet>
      <dgm:spPr/>
    </dgm:pt>
    <dgm:pt modelId="{9780ADE0-2DD4-4FFD-807C-F6B2693EDCE0}" type="pres">
      <dgm:prSet presAssocID="{B75C9213-6B94-43E9-8830-BF9D665E6421}" presName="parTxOnlySpace" presStyleCnt="0"/>
      <dgm:spPr/>
    </dgm:pt>
    <dgm:pt modelId="{B50318DD-1739-4DE6-A8DA-93C7158C1BC9}" type="pres">
      <dgm:prSet presAssocID="{13CA76F6-CBD3-4130-88DE-343632186035}" presName="parTxOnly" presStyleLbl="node1" presStyleIdx="2" presStyleCnt="3">
        <dgm:presLayoutVars>
          <dgm:chMax val="0"/>
          <dgm:chPref val="0"/>
          <dgm:bulletEnabled val="1"/>
        </dgm:presLayoutVars>
      </dgm:prSet>
      <dgm:spPr/>
    </dgm:pt>
  </dgm:ptLst>
  <dgm:cxnLst>
    <dgm:cxn modelId="{95946E0F-A743-4649-8F1C-E3C350744905}" srcId="{597CFF24-CB48-4760-839A-9F0334AF9C8B}" destId="{13CA76F6-CBD3-4130-88DE-343632186035}" srcOrd="2" destOrd="0" parTransId="{A1CE0F12-58F0-4F31-89D5-7761F7D08501}" sibTransId="{E892EA5D-DDF4-4D71-956B-BBD4F0AF0D10}"/>
    <dgm:cxn modelId="{98B6BC50-E856-425C-BE6D-81A879A70842}" srcId="{597CFF24-CB48-4760-839A-9F0334AF9C8B}" destId="{4409193F-9AC1-4C47-9DA4-6BA8080000AC}" srcOrd="1" destOrd="0" parTransId="{91182A3B-6F88-4451-8DE7-909B784384CE}" sibTransId="{B75C9213-6B94-43E9-8830-BF9D665E6421}"/>
    <dgm:cxn modelId="{8D686F57-F5A7-48A1-B977-04AA98EDAC4F}" srcId="{597CFF24-CB48-4760-839A-9F0334AF9C8B}" destId="{45B138EB-5CC7-4EAC-84DA-739BFD3F0BB0}" srcOrd="0" destOrd="0" parTransId="{662B6739-D3C9-4027-8588-616B53A7A04C}" sibTransId="{2CB09EB2-9AE5-41F6-A0F1-752A87714FBD}"/>
    <dgm:cxn modelId="{E17993AC-AB34-417E-B628-A0432EB48C96}" type="presOf" srcId="{4409193F-9AC1-4C47-9DA4-6BA8080000AC}" destId="{6BE7C43B-A4D3-4A90-AA89-D2496E09926D}" srcOrd="0" destOrd="0" presId="urn:microsoft.com/office/officeart/2005/8/layout/chevron1"/>
    <dgm:cxn modelId="{7AED39C9-6627-4412-AB54-8BDE27898C68}" type="presOf" srcId="{597CFF24-CB48-4760-839A-9F0334AF9C8B}" destId="{7B1429A7-6920-46AB-A6E3-03D1BFEA053F}" srcOrd="0" destOrd="0" presId="urn:microsoft.com/office/officeart/2005/8/layout/chevron1"/>
    <dgm:cxn modelId="{2743FED7-CF9F-442A-93FD-D82F27267E5C}" type="presOf" srcId="{45B138EB-5CC7-4EAC-84DA-739BFD3F0BB0}" destId="{69C5E023-6F8C-4402-8CFF-1226BFC5D546}" srcOrd="0" destOrd="0" presId="urn:microsoft.com/office/officeart/2005/8/layout/chevron1"/>
    <dgm:cxn modelId="{278263EF-1492-47FE-B10C-AFAC30CFDEB1}" type="presOf" srcId="{13CA76F6-CBD3-4130-88DE-343632186035}" destId="{B50318DD-1739-4DE6-A8DA-93C7158C1BC9}" srcOrd="0" destOrd="0" presId="urn:microsoft.com/office/officeart/2005/8/layout/chevron1"/>
    <dgm:cxn modelId="{DDC06FF5-08D4-4FB9-AFB1-CB53DAE52BB7}" type="presParOf" srcId="{7B1429A7-6920-46AB-A6E3-03D1BFEA053F}" destId="{69C5E023-6F8C-4402-8CFF-1226BFC5D546}" srcOrd="0" destOrd="0" presId="urn:microsoft.com/office/officeart/2005/8/layout/chevron1"/>
    <dgm:cxn modelId="{413E973B-3B10-4389-9E7F-53431BD5E1B5}" type="presParOf" srcId="{7B1429A7-6920-46AB-A6E3-03D1BFEA053F}" destId="{A607FC0B-678E-48B2-B821-F412F214AEF0}" srcOrd="1" destOrd="0" presId="urn:microsoft.com/office/officeart/2005/8/layout/chevron1"/>
    <dgm:cxn modelId="{B1AFD694-057C-4D9E-90BD-A0C88E3425C2}" type="presParOf" srcId="{7B1429A7-6920-46AB-A6E3-03D1BFEA053F}" destId="{6BE7C43B-A4D3-4A90-AA89-D2496E09926D}" srcOrd="2" destOrd="0" presId="urn:microsoft.com/office/officeart/2005/8/layout/chevron1"/>
    <dgm:cxn modelId="{629A3021-E71B-45DD-B2D3-B1AB9772B22C}" type="presParOf" srcId="{7B1429A7-6920-46AB-A6E3-03D1BFEA053F}" destId="{9780ADE0-2DD4-4FFD-807C-F6B2693EDCE0}" srcOrd="3" destOrd="0" presId="urn:microsoft.com/office/officeart/2005/8/layout/chevron1"/>
    <dgm:cxn modelId="{6DE2CF90-F532-45CD-B224-FDF537F1BBE3}" type="presParOf" srcId="{7B1429A7-6920-46AB-A6E3-03D1BFEA053F}" destId="{B50318DD-1739-4DE6-A8DA-93C7158C1BC9}"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C5E023-6F8C-4402-8CFF-1226BFC5D546}">
      <dsp:nvSpPr>
        <dsp:cNvPr id="0" name=""/>
        <dsp:cNvSpPr/>
      </dsp:nvSpPr>
      <dsp:spPr>
        <a:xfrm>
          <a:off x="2870" y="0"/>
          <a:ext cx="3497178" cy="1034192"/>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020" tIns="52007" rIns="52007" bIns="52007" numCol="1" spcCol="1270" anchor="ctr" anchorCtr="0">
          <a:noAutofit/>
        </a:bodyPr>
        <a:lstStyle/>
        <a:p>
          <a:pPr marL="0" lvl="0" indent="0" algn="ctr" defTabSz="1733550">
            <a:lnSpc>
              <a:spcPct val="90000"/>
            </a:lnSpc>
            <a:spcBef>
              <a:spcPct val="0"/>
            </a:spcBef>
            <a:spcAft>
              <a:spcPct val="35000"/>
            </a:spcAft>
            <a:buNone/>
          </a:pPr>
          <a:r>
            <a:rPr lang="en-US" sz="3900" kern="1200" dirty="0"/>
            <a:t>Products</a:t>
          </a:r>
        </a:p>
      </dsp:txBody>
      <dsp:txXfrm>
        <a:off x="519966" y="0"/>
        <a:ext cx="2462986" cy="1034192"/>
      </dsp:txXfrm>
    </dsp:sp>
    <dsp:sp modelId="{6BE7C43B-A4D3-4A90-AA89-D2496E09926D}">
      <dsp:nvSpPr>
        <dsp:cNvPr id="0" name=""/>
        <dsp:cNvSpPr/>
      </dsp:nvSpPr>
      <dsp:spPr>
        <a:xfrm>
          <a:off x="3150331" y="0"/>
          <a:ext cx="3497178" cy="1034192"/>
        </a:xfrm>
        <a:prstGeom prst="chevron">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020" tIns="52007" rIns="52007" bIns="52007" numCol="1" spcCol="1270" anchor="ctr" anchorCtr="0">
          <a:noAutofit/>
        </a:bodyPr>
        <a:lstStyle/>
        <a:p>
          <a:pPr marL="0" lvl="0" indent="0" algn="ctr" defTabSz="1733550">
            <a:lnSpc>
              <a:spcPct val="90000"/>
            </a:lnSpc>
            <a:spcBef>
              <a:spcPct val="0"/>
            </a:spcBef>
            <a:spcAft>
              <a:spcPct val="35000"/>
            </a:spcAft>
            <a:buNone/>
          </a:pPr>
          <a:r>
            <a:rPr lang="en-US" sz="3900" kern="1200" dirty="0"/>
            <a:t>Activities</a:t>
          </a:r>
        </a:p>
      </dsp:txBody>
      <dsp:txXfrm>
        <a:off x="3667427" y="0"/>
        <a:ext cx="2462986" cy="1034192"/>
      </dsp:txXfrm>
    </dsp:sp>
    <dsp:sp modelId="{B50318DD-1739-4DE6-A8DA-93C7158C1BC9}">
      <dsp:nvSpPr>
        <dsp:cNvPr id="0" name=""/>
        <dsp:cNvSpPr/>
      </dsp:nvSpPr>
      <dsp:spPr>
        <a:xfrm>
          <a:off x="6297792" y="0"/>
          <a:ext cx="3497178" cy="1034192"/>
        </a:xfrm>
        <a:prstGeom prst="chevron">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020" tIns="52007" rIns="52007" bIns="52007" numCol="1" spcCol="1270" anchor="ctr" anchorCtr="0">
          <a:noAutofit/>
        </a:bodyPr>
        <a:lstStyle/>
        <a:p>
          <a:pPr marL="0" lvl="0" indent="0" algn="ctr" defTabSz="1733550">
            <a:lnSpc>
              <a:spcPct val="90000"/>
            </a:lnSpc>
            <a:spcBef>
              <a:spcPct val="0"/>
            </a:spcBef>
            <a:spcAft>
              <a:spcPct val="35000"/>
            </a:spcAft>
            <a:buNone/>
          </a:pPr>
          <a:r>
            <a:rPr lang="en-US" sz="3900" kern="1200" dirty="0"/>
            <a:t>Indicators</a:t>
          </a:r>
        </a:p>
      </dsp:txBody>
      <dsp:txXfrm>
        <a:off x="6814888" y="0"/>
        <a:ext cx="2462986" cy="103419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513322C5-9007-4EE8-8B1A-032214EA3A78}" type="datetimeFigureOut">
              <a:rPr lang="en-US" smtClean="0"/>
              <a:t>3/4/2019</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7242731D-A5A6-468E-8FF7-8B122FB972B7}" type="slidenum">
              <a:rPr lang="en-US" smtClean="0"/>
              <a:t>‹#›</a:t>
            </a:fld>
            <a:endParaRPr lang="en-US"/>
          </a:p>
        </p:txBody>
      </p:sp>
    </p:spTree>
    <p:extLst>
      <p:ext uri="{BB962C8B-B14F-4D97-AF65-F5344CB8AC3E}">
        <p14:creationId xmlns:p14="http://schemas.microsoft.com/office/powerpoint/2010/main" val="707636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en.wikipedia.org/wiki/Inference"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42731D-A5A6-468E-8FF7-8B122FB972B7}" type="slidenum">
              <a:rPr lang="en-US" smtClean="0"/>
              <a:t>1</a:t>
            </a:fld>
            <a:endParaRPr lang="en-US"/>
          </a:p>
        </p:txBody>
      </p:sp>
    </p:spTree>
    <p:extLst>
      <p:ext uri="{BB962C8B-B14F-4D97-AF65-F5344CB8AC3E}">
        <p14:creationId xmlns:p14="http://schemas.microsoft.com/office/powerpoint/2010/main" val="365151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Gringas, 2016: </a:t>
            </a:r>
            <a:r>
              <a:rPr lang="en-US" sz="1300" dirty="0"/>
              <a:t>Evaluation implies taking stock, at one point in time, of the state of the activities of an individual or organization (Ch 3); Rankings are essentially a form of public advertisement (Ch 3)</a:t>
            </a:r>
            <a:endParaRPr lang="en-US" dirty="0"/>
          </a:p>
        </p:txBody>
      </p:sp>
      <p:sp>
        <p:nvSpPr>
          <p:cNvPr id="4" name="Slide Number Placeholder 3"/>
          <p:cNvSpPr>
            <a:spLocks noGrp="1"/>
          </p:cNvSpPr>
          <p:nvPr>
            <p:ph type="sldNum" sz="quarter" idx="5"/>
          </p:nvPr>
        </p:nvSpPr>
        <p:spPr/>
        <p:txBody>
          <a:bodyPr/>
          <a:lstStyle/>
          <a:p>
            <a:fld id="{7242731D-A5A6-468E-8FF7-8B122FB972B7}" type="slidenum">
              <a:rPr lang="en-US" smtClean="0"/>
              <a:t>10</a:t>
            </a:fld>
            <a:endParaRPr lang="en-US"/>
          </a:p>
        </p:txBody>
      </p:sp>
    </p:spTree>
    <p:extLst>
      <p:ext uri="{BB962C8B-B14F-4D97-AF65-F5344CB8AC3E}">
        <p14:creationId xmlns:p14="http://schemas.microsoft.com/office/powerpoint/2010/main" val="2073648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a:t>Products</a:t>
            </a:r>
            <a:r>
              <a:rPr lang="en-US" sz="1400" dirty="0"/>
              <a:t>: articles, books, book chapters, white papers, reports, data, software, algorithms, models, simulations</a:t>
            </a:r>
          </a:p>
          <a:p>
            <a:r>
              <a:rPr lang="en-US" sz="1400" b="1" dirty="0"/>
              <a:t>Activities</a:t>
            </a:r>
          </a:p>
          <a:p>
            <a:r>
              <a:rPr lang="en-US" sz="1400" b="1" dirty="0"/>
              <a:t>Evidence</a:t>
            </a:r>
            <a:r>
              <a:rPr lang="en-US" sz="1400" dirty="0"/>
              <a:t>: count/tally, normalized score, ranking, peer review, reviews, evaluations, informal commentary, recommendation letters</a:t>
            </a:r>
          </a:p>
          <a:p>
            <a:pPr lvl="1"/>
            <a:r>
              <a:rPr lang="en-US" sz="1400" dirty="0"/>
              <a:t>Metrics refer to numeric evidence, typically automated counts</a:t>
            </a:r>
          </a:p>
          <a:p>
            <a:r>
              <a:rPr lang="en-US" sz="1400" b="1" dirty="0"/>
              <a:t>Indicators</a:t>
            </a:r>
            <a:r>
              <a:rPr lang="en-US" sz="1400" dirty="0"/>
              <a:t>: specific, concrete metrics that demonstrate a type of research impact</a:t>
            </a:r>
          </a:p>
          <a:p>
            <a:r>
              <a:rPr lang="en-US" sz="1400" b="1" dirty="0"/>
              <a:t>Impact</a:t>
            </a:r>
            <a:r>
              <a:rPr lang="en-US" sz="1400" dirty="0"/>
              <a:t>: advancing knowledge, community benefit, economic benefit, clinical implementation, legislation &amp; policy, Translating Research Into Practice (TRIP)</a:t>
            </a:r>
          </a:p>
          <a:p>
            <a:endParaRPr lang="en-US" sz="1400" dirty="0"/>
          </a:p>
        </p:txBody>
      </p:sp>
      <p:sp>
        <p:nvSpPr>
          <p:cNvPr id="4" name="Slide Number Placeholder 3"/>
          <p:cNvSpPr>
            <a:spLocks noGrp="1"/>
          </p:cNvSpPr>
          <p:nvPr>
            <p:ph type="sldNum" sz="quarter" idx="10"/>
          </p:nvPr>
        </p:nvSpPr>
        <p:spPr/>
        <p:txBody>
          <a:bodyPr/>
          <a:lstStyle/>
          <a:p>
            <a:pPr defTabSz="483306">
              <a:defRPr/>
            </a:pPr>
            <a:fld id="{19399A72-8515-4527-8418-7017B0E327A2}" type="slidenum">
              <a:rPr lang="en-US">
                <a:solidFill>
                  <a:prstClr val="black"/>
                </a:solidFill>
                <a:latin typeface="Calibri" panose="020F0502020204030204"/>
              </a:rPr>
              <a:pPr defTabSz="483306">
                <a:defRPr/>
              </a:pPr>
              <a:t>11</a:t>
            </a:fld>
            <a:endParaRPr lang="en-US">
              <a:solidFill>
                <a:prstClr val="black"/>
              </a:solidFill>
              <a:latin typeface="Calibri" panose="020F0502020204030204"/>
            </a:endParaRPr>
          </a:p>
        </p:txBody>
      </p:sp>
    </p:spTree>
    <p:extLst>
      <p:ext uri="{BB962C8B-B14F-4D97-AF65-F5344CB8AC3E}">
        <p14:creationId xmlns:p14="http://schemas.microsoft.com/office/powerpoint/2010/main" val="1874819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it is good for is comparing journals of different sizes, which is useful for journal editors, librarians, and researchers</a:t>
            </a:r>
          </a:p>
        </p:txBody>
      </p:sp>
      <p:sp>
        <p:nvSpPr>
          <p:cNvPr id="4" name="Slide Number Placeholder 3"/>
          <p:cNvSpPr>
            <a:spLocks noGrp="1"/>
          </p:cNvSpPr>
          <p:nvPr>
            <p:ph type="sldNum" sz="quarter" idx="5"/>
          </p:nvPr>
        </p:nvSpPr>
        <p:spPr/>
        <p:txBody>
          <a:bodyPr/>
          <a:lstStyle/>
          <a:p>
            <a:fld id="{7242731D-A5A6-468E-8FF7-8B122FB972B7}" type="slidenum">
              <a:rPr lang="en-US" smtClean="0"/>
              <a:t>12</a:t>
            </a:fld>
            <a:endParaRPr lang="en-US"/>
          </a:p>
        </p:txBody>
      </p:sp>
    </p:spTree>
    <p:extLst>
      <p:ext uri="{BB962C8B-B14F-4D97-AF65-F5344CB8AC3E}">
        <p14:creationId xmlns:p14="http://schemas.microsoft.com/office/powerpoint/2010/main" val="470171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42731D-A5A6-468E-8FF7-8B122FB972B7}" type="slidenum">
              <a:rPr lang="en-US" smtClean="0"/>
              <a:t>13</a:t>
            </a:fld>
            <a:endParaRPr lang="en-US"/>
          </a:p>
        </p:txBody>
      </p:sp>
    </p:spTree>
    <p:extLst>
      <p:ext uri="{BB962C8B-B14F-4D97-AF65-F5344CB8AC3E}">
        <p14:creationId xmlns:p14="http://schemas.microsoft.com/office/powerpoint/2010/main" val="36439681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Web of Science search 20190203</a:t>
            </a:r>
          </a:p>
          <a:p>
            <a:r>
              <a:rPr lang="en-US" sz="1300" dirty="0"/>
              <a:t>SU="Infectious Diseases") </a:t>
            </a:r>
            <a:r>
              <a:rPr lang="en-US" sz="1300" i="1" dirty="0"/>
              <a:t>AND </a:t>
            </a:r>
            <a:r>
              <a:rPr lang="en-US" sz="1300" b="1" dirty="0"/>
              <a:t>DOCUMENT TYPES:</a:t>
            </a:r>
            <a:r>
              <a:rPr lang="en-US" sz="1300" dirty="0"/>
              <a:t> (Article)</a:t>
            </a:r>
            <a:r>
              <a:rPr lang="en-US" sz="1300" b="1" dirty="0"/>
              <a:t>Refined by:</a:t>
            </a:r>
            <a:r>
              <a:rPr lang="en-US" sz="1300" dirty="0"/>
              <a:t> </a:t>
            </a:r>
            <a:r>
              <a:rPr lang="en-US" sz="1300" b="1" dirty="0"/>
              <a:t>PUBLICATION YEARS:</a:t>
            </a:r>
            <a:r>
              <a:rPr lang="en-US" sz="1300" dirty="0"/>
              <a:t> ( 2008 OR 2008 )</a:t>
            </a:r>
          </a:p>
          <a:p>
            <a:r>
              <a:rPr lang="en-US" sz="1300" b="1" dirty="0"/>
              <a:t>Timespan:</a:t>
            </a:r>
            <a:r>
              <a:rPr lang="en-US" sz="1300" dirty="0"/>
              <a:t> 2008-2018. </a:t>
            </a:r>
            <a:r>
              <a:rPr lang="en-US" sz="1300" b="1" dirty="0"/>
              <a:t>Indexes:</a:t>
            </a:r>
            <a:r>
              <a:rPr lang="en-US" sz="1300" dirty="0"/>
              <a:t> SCI-EXPANDED, SSCI, A&amp;HCI, CPCI-S, CPCI-SSH.</a:t>
            </a:r>
          </a:p>
          <a:p>
            <a:endParaRPr lang="en-US" dirty="0"/>
          </a:p>
          <a:p>
            <a:r>
              <a:rPr lang="en-US" dirty="0"/>
              <a:t>Screenshot is of citation analysis for 2008 publications</a:t>
            </a:r>
          </a:p>
          <a:p>
            <a:endParaRPr lang="en-US" dirty="0"/>
          </a:p>
          <a:p>
            <a:r>
              <a:rPr lang="en-US" dirty="0"/>
              <a:t>NOTE: </a:t>
            </a:r>
            <a:r>
              <a:rPr lang="en-US" sz="1300" dirty="0"/>
              <a:t>The Citation Report reflects citations to source records indexed within a product. We recommend that you perform a Cited Reference Search to include citations to items that are not indexed in the product. (https://images.webofknowledge.com/images/help/WOS/hp_citation_report.html)</a:t>
            </a:r>
          </a:p>
          <a:p>
            <a:endParaRPr lang="en-US" dirty="0"/>
          </a:p>
        </p:txBody>
      </p:sp>
      <p:sp>
        <p:nvSpPr>
          <p:cNvPr id="4" name="Slide Number Placeholder 3"/>
          <p:cNvSpPr>
            <a:spLocks noGrp="1"/>
          </p:cNvSpPr>
          <p:nvPr>
            <p:ph type="sldNum" sz="quarter" idx="5"/>
          </p:nvPr>
        </p:nvSpPr>
        <p:spPr/>
        <p:txBody>
          <a:bodyPr/>
          <a:lstStyle/>
          <a:p>
            <a:fld id="{7242731D-A5A6-468E-8FF7-8B122FB972B7}" type="slidenum">
              <a:rPr lang="en-US" smtClean="0"/>
              <a:t>14</a:t>
            </a:fld>
            <a:endParaRPr lang="en-US"/>
          </a:p>
        </p:txBody>
      </p:sp>
    </p:spTree>
    <p:extLst>
      <p:ext uri="{BB962C8B-B14F-4D97-AF65-F5344CB8AC3E}">
        <p14:creationId xmlns:p14="http://schemas.microsoft.com/office/powerpoint/2010/main" val="1713324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Web of Science search 20190214</a:t>
            </a:r>
          </a:p>
          <a:p>
            <a:endParaRPr lang="en-US" sz="1300" dirty="0"/>
          </a:p>
          <a:p>
            <a:r>
              <a:rPr lang="en-US" sz="1300" dirty="0"/>
              <a:t>SU="history") </a:t>
            </a:r>
            <a:r>
              <a:rPr lang="en-US" sz="1300" i="1" dirty="0"/>
              <a:t>AND </a:t>
            </a:r>
            <a:r>
              <a:rPr lang="en-US" sz="1300" b="1" dirty="0"/>
              <a:t>DOCUMENT TYPES:</a:t>
            </a:r>
            <a:r>
              <a:rPr lang="en-US" sz="1300" dirty="0"/>
              <a:t> (Article)</a:t>
            </a:r>
          </a:p>
          <a:p>
            <a:r>
              <a:rPr lang="en-US" sz="1300" b="1" dirty="0"/>
              <a:t>Timespan:</a:t>
            </a:r>
            <a:r>
              <a:rPr lang="en-US" sz="1300" dirty="0"/>
              <a:t> 2008. </a:t>
            </a:r>
            <a:r>
              <a:rPr lang="en-US" sz="1300" b="1" dirty="0"/>
              <a:t>Indexes:</a:t>
            </a:r>
            <a:r>
              <a:rPr lang="en-US" sz="1300" dirty="0"/>
              <a:t> SCI-EXPANDED, SSCI, A&amp;HCI, CPCI-S, CPCI-SSH.</a:t>
            </a:r>
          </a:p>
          <a:p>
            <a:endParaRPr lang="en-US" dirty="0"/>
          </a:p>
        </p:txBody>
      </p:sp>
      <p:sp>
        <p:nvSpPr>
          <p:cNvPr id="4" name="Slide Number Placeholder 3"/>
          <p:cNvSpPr>
            <a:spLocks noGrp="1"/>
          </p:cNvSpPr>
          <p:nvPr>
            <p:ph type="sldNum" sz="quarter" idx="5"/>
          </p:nvPr>
        </p:nvSpPr>
        <p:spPr/>
        <p:txBody>
          <a:bodyPr/>
          <a:lstStyle/>
          <a:p>
            <a:fld id="{7242731D-A5A6-468E-8FF7-8B122FB972B7}" type="slidenum">
              <a:rPr lang="en-US" smtClean="0"/>
              <a:t>15</a:t>
            </a:fld>
            <a:endParaRPr lang="en-US"/>
          </a:p>
        </p:txBody>
      </p:sp>
    </p:spTree>
    <p:extLst>
      <p:ext uri="{BB962C8B-B14F-4D97-AF65-F5344CB8AC3E}">
        <p14:creationId xmlns:p14="http://schemas.microsoft.com/office/powerpoint/2010/main" val="2664864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Web of Science search 20190203</a:t>
            </a:r>
          </a:p>
          <a:p>
            <a:endParaRPr lang="en-US" sz="1300" dirty="0"/>
          </a:p>
          <a:p>
            <a:r>
              <a:rPr lang="en-US" sz="1300" dirty="0"/>
              <a:t>(SU="Information Science &amp; Library Science") </a:t>
            </a:r>
            <a:r>
              <a:rPr lang="en-US" sz="1300" i="1" dirty="0"/>
              <a:t>AND </a:t>
            </a:r>
            <a:r>
              <a:rPr lang="en-US" sz="1300" b="1" dirty="0"/>
              <a:t>DOCUMENT TYPES:</a:t>
            </a:r>
            <a:r>
              <a:rPr lang="en-US" sz="1300" dirty="0"/>
              <a:t> (Article)</a:t>
            </a:r>
            <a:r>
              <a:rPr lang="en-US" sz="1300" b="1" dirty="0"/>
              <a:t>Refined by:</a:t>
            </a:r>
            <a:r>
              <a:rPr lang="en-US" sz="1300" dirty="0"/>
              <a:t> </a:t>
            </a:r>
            <a:r>
              <a:rPr lang="en-US" sz="1300" b="1" dirty="0"/>
              <a:t>PUBLICATION YEARS:</a:t>
            </a:r>
            <a:r>
              <a:rPr lang="en-US" sz="1300" dirty="0"/>
              <a:t> ( 2008 )</a:t>
            </a:r>
          </a:p>
          <a:p>
            <a:r>
              <a:rPr lang="en-US" sz="1300" b="1" dirty="0"/>
              <a:t>Timespan:</a:t>
            </a:r>
            <a:r>
              <a:rPr lang="en-US" sz="1300" dirty="0"/>
              <a:t> 2008-2018. </a:t>
            </a:r>
            <a:r>
              <a:rPr lang="en-US" sz="1300" b="1" dirty="0"/>
              <a:t>Indexes:</a:t>
            </a:r>
            <a:r>
              <a:rPr lang="en-US" sz="1300" dirty="0"/>
              <a:t> SCI-EXPANDED, SSCI, A&amp;HCI, CPCI-S, CPCI-SSH.</a:t>
            </a:r>
          </a:p>
          <a:p>
            <a:endParaRPr lang="en-US" dirty="0"/>
          </a:p>
        </p:txBody>
      </p:sp>
      <p:sp>
        <p:nvSpPr>
          <p:cNvPr id="4" name="Slide Number Placeholder 3"/>
          <p:cNvSpPr>
            <a:spLocks noGrp="1"/>
          </p:cNvSpPr>
          <p:nvPr>
            <p:ph type="sldNum" sz="quarter" idx="5"/>
          </p:nvPr>
        </p:nvSpPr>
        <p:spPr/>
        <p:txBody>
          <a:bodyPr/>
          <a:lstStyle/>
          <a:p>
            <a:fld id="{7242731D-A5A6-468E-8FF7-8B122FB972B7}" type="slidenum">
              <a:rPr lang="en-US" smtClean="0"/>
              <a:t>16</a:t>
            </a:fld>
            <a:endParaRPr lang="en-US"/>
          </a:p>
        </p:txBody>
      </p:sp>
    </p:spTree>
    <p:extLst>
      <p:ext uri="{BB962C8B-B14F-4D97-AF65-F5344CB8AC3E}">
        <p14:creationId xmlns:p14="http://schemas.microsoft.com/office/powerpoint/2010/main" val="7884123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Web of Science search 20190214</a:t>
            </a:r>
          </a:p>
          <a:p>
            <a:endParaRPr lang="en-US" dirty="0"/>
          </a:p>
          <a:p>
            <a:r>
              <a:rPr lang="en-US" sz="1300" dirty="0"/>
              <a:t>SU="Oncology") </a:t>
            </a:r>
            <a:r>
              <a:rPr lang="en-US" sz="1300" i="1" dirty="0"/>
              <a:t>AND </a:t>
            </a:r>
            <a:r>
              <a:rPr lang="en-US" sz="1300" b="1" dirty="0"/>
              <a:t>DOCUMENT TYPES:</a:t>
            </a:r>
            <a:r>
              <a:rPr lang="en-US" sz="1300" dirty="0"/>
              <a:t> (Article)</a:t>
            </a:r>
            <a:r>
              <a:rPr lang="en-US" sz="1300" b="1" dirty="0"/>
              <a:t>Refined by:</a:t>
            </a:r>
            <a:r>
              <a:rPr lang="en-US" sz="1300" dirty="0"/>
              <a:t> </a:t>
            </a:r>
            <a:r>
              <a:rPr lang="en-US" sz="1300" b="1" dirty="0"/>
              <a:t>ESI Top Papers:</a:t>
            </a:r>
            <a:r>
              <a:rPr lang="en-US" sz="1300" dirty="0"/>
              <a:t> ( Highly Cited in Field )</a:t>
            </a:r>
          </a:p>
          <a:p>
            <a:r>
              <a:rPr lang="en-US" sz="1300" b="1" dirty="0"/>
              <a:t>Timespan:</a:t>
            </a:r>
            <a:r>
              <a:rPr lang="en-US" sz="1300" dirty="0"/>
              <a:t> 2008. </a:t>
            </a:r>
            <a:r>
              <a:rPr lang="en-US" sz="1300" b="1" dirty="0"/>
              <a:t>Indexes:</a:t>
            </a:r>
            <a:r>
              <a:rPr lang="en-US" sz="1300" dirty="0"/>
              <a:t> SCI-EXPANDED, SSCI, A&amp;HCI, CPCI-S, CPCI-SSH.</a:t>
            </a:r>
          </a:p>
          <a:p>
            <a:endParaRPr lang="en-US" dirty="0"/>
          </a:p>
        </p:txBody>
      </p:sp>
      <p:sp>
        <p:nvSpPr>
          <p:cNvPr id="4" name="Slide Number Placeholder 3"/>
          <p:cNvSpPr>
            <a:spLocks noGrp="1"/>
          </p:cNvSpPr>
          <p:nvPr>
            <p:ph type="sldNum" sz="quarter" idx="5"/>
          </p:nvPr>
        </p:nvSpPr>
        <p:spPr/>
        <p:txBody>
          <a:bodyPr/>
          <a:lstStyle/>
          <a:p>
            <a:fld id="{7242731D-A5A6-468E-8FF7-8B122FB972B7}" type="slidenum">
              <a:rPr lang="en-US" smtClean="0"/>
              <a:t>17</a:t>
            </a:fld>
            <a:endParaRPr lang="en-US"/>
          </a:p>
        </p:txBody>
      </p:sp>
    </p:spTree>
    <p:extLst>
      <p:ext uri="{BB962C8B-B14F-4D97-AF65-F5344CB8AC3E}">
        <p14:creationId xmlns:p14="http://schemas.microsoft.com/office/powerpoint/2010/main" val="4912098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Total publications </a:t>
            </a:r>
          </a:p>
          <a:p>
            <a:endParaRPr lang="en-US" dirty="0"/>
          </a:p>
          <a:p>
            <a:pPr defTabSz="966612">
              <a:defRPr/>
            </a:pPr>
            <a:r>
              <a:rPr lang="en-US" dirty="0"/>
              <a:t>Web of Science search 20190214</a:t>
            </a:r>
          </a:p>
          <a:p>
            <a:endParaRPr lang="en-US" dirty="0"/>
          </a:p>
          <a:p>
            <a:r>
              <a:rPr lang="en-US" sz="1300" dirty="0"/>
              <a:t>(SU="Materials Science") </a:t>
            </a:r>
            <a:r>
              <a:rPr lang="en-US" sz="1300" i="1" dirty="0"/>
              <a:t>AND </a:t>
            </a:r>
            <a:r>
              <a:rPr lang="en-US" sz="1300" b="1" dirty="0"/>
              <a:t>DOCUMENT TYPES:</a:t>
            </a:r>
            <a:r>
              <a:rPr lang="en-US" sz="1300" dirty="0"/>
              <a:t> (Article)</a:t>
            </a:r>
            <a:r>
              <a:rPr lang="en-US" sz="1300" b="1" dirty="0"/>
              <a:t>Refined by:</a:t>
            </a:r>
            <a:r>
              <a:rPr lang="en-US" sz="1300" dirty="0"/>
              <a:t> </a:t>
            </a:r>
            <a:r>
              <a:rPr lang="en-US" sz="1300" b="1" dirty="0"/>
              <a:t>ESI Top Papers:</a:t>
            </a:r>
            <a:r>
              <a:rPr lang="en-US" sz="1300" dirty="0"/>
              <a:t> ( Highly Cited in Field )</a:t>
            </a:r>
          </a:p>
          <a:p>
            <a:r>
              <a:rPr lang="en-US" sz="1300" b="1" dirty="0"/>
              <a:t>Timespan:</a:t>
            </a:r>
            <a:r>
              <a:rPr lang="en-US" sz="1300" dirty="0"/>
              <a:t> 2008. </a:t>
            </a:r>
            <a:r>
              <a:rPr lang="en-US" sz="1300" b="1" dirty="0"/>
              <a:t>Indexes:</a:t>
            </a:r>
            <a:r>
              <a:rPr lang="en-US" sz="1300" dirty="0"/>
              <a:t> SCI-EXPANDED, SSCI, A&amp;HCI, CPCI-S, CPCI-SSH.</a:t>
            </a:r>
          </a:p>
          <a:p>
            <a:endParaRPr lang="en-US" dirty="0"/>
          </a:p>
        </p:txBody>
      </p:sp>
      <p:sp>
        <p:nvSpPr>
          <p:cNvPr id="4" name="Slide Number Placeholder 3"/>
          <p:cNvSpPr>
            <a:spLocks noGrp="1"/>
          </p:cNvSpPr>
          <p:nvPr>
            <p:ph type="sldNum" sz="quarter" idx="5"/>
          </p:nvPr>
        </p:nvSpPr>
        <p:spPr/>
        <p:txBody>
          <a:bodyPr/>
          <a:lstStyle/>
          <a:p>
            <a:fld id="{7242731D-A5A6-468E-8FF7-8B122FB972B7}" type="slidenum">
              <a:rPr lang="en-US" smtClean="0"/>
              <a:t>18</a:t>
            </a:fld>
            <a:endParaRPr lang="en-US"/>
          </a:p>
        </p:txBody>
      </p:sp>
    </p:spTree>
    <p:extLst>
      <p:ext uri="{BB962C8B-B14F-4D97-AF65-F5344CB8AC3E}">
        <p14:creationId xmlns:p14="http://schemas.microsoft.com/office/powerpoint/2010/main" val="32495160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a school of public health may include faculty whose background is psychology, nursing, social work, informatics</a:t>
            </a:r>
          </a:p>
        </p:txBody>
      </p:sp>
      <p:sp>
        <p:nvSpPr>
          <p:cNvPr id="4" name="Slide Number Placeholder 3"/>
          <p:cNvSpPr>
            <a:spLocks noGrp="1"/>
          </p:cNvSpPr>
          <p:nvPr>
            <p:ph type="sldNum" sz="quarter" idx="5"/>
          </p:nvPr>
        </p:nvSpPr>
        <p:spPr/>
        <p:txBody>
          <a:bodyPr/>
          <a:lstStyle/>
          <a:p>
            <a:fld id="{7242731D-A5A6-468E-8FF7-8B122FB972B7}" type="slidenum">
              <a:rPr lang="en-US" smtClean="0"/>
              <a:t>19</a:t>
            </a:fld>
            <a:endParaRPr lang="en-US"/>
          </a:p>
        </p:txBody>
      </p:sp>
    </p:spTree>
    <p:extLst>
      <p:ext uri="{BB962C8B-B14F-4D97-AF65-F5344CB8AC3E}">
        <p14:creationId xmlns:p14="http://schemas.microsoft.com/office/powerpoint/2010/main" val="609620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Disclaimer – I’m going to start from the basics here because we often lose sight of our assumptions, the limitations of what we can measure, and the limitations and biases present in our organizational and societal structures and which are reflected in the data themselves. I want to take about 5 minutes to make sure we are all on the same page when we talk about research, metrics, and evaluation processes.</a:t>
            </a:r>
          </a:p>
        </p:txBody>
      </p:sp>
      <p:sp>
        <p:nvSpPr>
          <p:cNvPr id="4" name="Slide Number Placeholder 3"/>
          <p:cNvSpPr>
            <a:spLocks noGrp="1"/>
          </p:cNvSpPr>
          <p:nvPr>
            <p:ph type="sldNum" sz="quarter" idx="5"/>
          </p:nvPr>
        </p:nvSpPr>
        <p:spPr/>
        <p:txBody>
          <a:bodyPr/>
          <a:lstStyle/>
          <a:p>
            <a:fld id="{7242731D-A5A6-468E-8FF7-8B122FB972B7}" type="slidenum">
              <a:rPr lang="en-US" smtClean="0"/>
              <a:t>2</a:t>
            </a:fld>
            <a:endParaRPr lang="en-US"/>
          </a:p>
        </p:txBody>
      </p:sp>
    </p:spTree>
    <p:extLst>
      <p:ext uri="{BB962C8B-B14F-4D97-AF65-F5344CB8AC3E}">
        <p14:creationId xmlns:p14="http://schemas.microsoft.com/office/powerpoint/2010/main" val="17190303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Web of Science – English represents nearly 95% of all indexed papers</a:t>
            </a:r>
          </a:p>
          <a:p>
            <a:r>
              <a:rPr lang="en-US" dirty="0"/>
              <a:t>Scopus - English represents 87% of indexed papers</a:t>
            </a:r>
          </a:p>
          <a:p>
            <a:endParaRPr lang="en-US" dirty="0"/>
          </a:p>
          <a:p>
            <a:pPr defTabSz="966612">
              <a:defRPr/>
            </a:pPr>
            <a:r>
              <a:rPr lang="en-US" dirty="0"/>
              <a:t>Topics related to public services – education, health, etc. – vary from country to country and international interest may be low; international impact may be low, while local impact is high</a:t>
            </a:r>
          </a:p>
          <a:p>
            <a:pPr defTabSz="966612">
              <a:defRPr/>
            </a:pPr>
            <a:endParaRPr lang="en-US" dirty="0"/>
          </a:p>
          <a:p>
            <a:pPr defTabSz="966612">
              <a:defRPr/>
            </a:pPr>
            <a:r>
              <a:rPr lang="en-US" dirty="0"/>
              <a:t>Field classifications can be a problem for highly disciplinary areas of research</a:t>
            </a:r>
          </a:p>
          <a:p>
            <a:endParaRPr lang="en-US" dirty="0"/>
          </a:p>
        </p:txBody>
      </p:sp>
      <p:sp>
        <p:nvSpPr>
          <p:cNvPr id="4" name="Slide Number Placeholder 3"/>
          <p:cNvSpPr>
            <a:spLocks noGrp="1"/>
          </p:cNvSpPr>
          <p:nvPr>
            <p:ph type="sldNum" sz="quarter" idx="5"/>
          </p:nvPr>
        </p:nvSpPr>
        <p:spPr/>
        <p:txBody>
          <a:bodyPr/>
          <a:lstStyle/>
          <a:p>
            <a:fld id="{7242731D-A5A6-468E-8FF7-8B122FB972B7}" type="slidenum">
              <a:rPr lang="en-US" smtClean="0"/>
              <a:t>20</a:t>
            </a:fld>
            <a:endParaRPr lang="en-US"/>
          </a:p>
        </p:txBody>
      </p:sp>
    </p:spTree>
    <p:extLst>
      <p:ext uri="{BB962C8B-B14F-4D97-AF65-F5344CB8AC3E}">
        <p14:creationId xmlns:p14="http://schemas.microsoft.com/office/powerpoint/2010/main" val="31126566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42731D-A5A6-468E-8FF7-8B122FB972B7}" type="slidenum">
              <a:rPr lang="en-US" smtClean="0"/>
              <a:t>21</a:t>
            </a:fld>
            <a:endParaRPr lang="en-US"/>
          </a:p>
        </p:txBody>
      </p:sp>
    </p:spTree>
    <p:extLst>
      <p:ext uri="{BB962C8B-B14F-4D97-AF65-F5344CB8AC3E}">
        <p14:creationId xmlns:p14="http://schemas.microsoft.com/office/powerpoint/2010/main" val="32387839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42731D-A5A6-468E-8FF7-8B122FB972B7}" type="slidenum">
              <a:rPr lang="en-US" smtClean="0"/>
              <a:t>22</a:t>
            </a:fld>
            <a:endParaRPr lang="en-US"/>
          </a:p>
        </p:txBody>
      </p:sp>
    </p:spTree>
    <p:extLst>
      <p:ext uri="{BB962C8B-B14F-4D97-AF65-F5344CB8AC3E}">
        <p14:creationId xmlns:p14="http://schemas.microsoft.com/office/powerpoint/2010/main" val="38943191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42731D-A5A6-468E-8FF7-8B122FB972B7}" type="slidenum">
              <a:rPr lang="en-US" smtClean="0"/>
              <a:t>23</a:t>
            </a:fld>
            <a:endParaRPr lang="en-US"/>
          </a:p>
        </p:txBody>
      </p:sp>
    </p:spTree>
    <p:extLst>
      <p:ext uri="{BB962C8B-B14F-4D97-AF65-F5344CB8AC3E}">
        <p14:creationId xmlns:p14="http://schemas.microsoft.com/office/powerpoint/2010/main" val="16309589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Metrics/indicators support expert evaluation, rather than replacing</a:t>
            </a:r>
            <a:r>
              <a:rPr lang="en-US" baseline="0" dirty="0"/>
              <a:t> it. </a:t>
            </a:r>
            <a:r>
              <a:rPr lang="en-US" sz="1300" dirty="0"/>
              <a:t>Bibliometric evaluation is a form of sampling, though skewed and not random; understanding the characteristics of that sample is crucial for interpretation and application.</a:t>
            </a:r>
            <a:endParaRPr lang="en-US" baseline="0" dirty="0"/>
          </a:p>
          <a:p>
            <a:endParaRPr lang="en-US" baseline="0" dirty="0"/>
          </a:p>
          <a:p>
            <a:r>
              <a:rPr lang="en-US" baseline="0" dirty="0"/>
              <a:t>There is a good technical reason for this called the ecological inference fallacy – which </a:t>
            </a:r>
            <a:r>
              <a:rPr lang="en-US" sz="1300" dirty="0"/>
              <a:t>occurs when </a:t>
            </a:r>
            <a:r>
              <a:rPr lang="en-US" sz="1300" dirty="0">
                <a:hlinkClick r:id="rId3" tooltip="Inference"/>
              </a:rPr>
              <a:t>inferences</a:t>
            </a:r>
            <a:r>
              <a:rPr lang="en-US" sz="1300" dirty="0"/>
              <a:t> about the nature of individuals are deduced from inferences about the group to which those individuals belong</a:t>
            </a:r>
            <a:endParaRPr lang="en-US" dirty="0"/>
          </a:p>
        </p:txBody>
      </p:sp>
      <p:sp>
        <p:nvSpPr>
          <p:cNvPr id="4" name="Slide Number Placeholder 3"/>
          <p:cNvSpPr>
            <a:spLocks noGrp="1"/>
          </p:cNvSpPr>
          <p:nvPr>
            <p:ph type="sldNum" sz="quarter" idx="10"/>
          </p:nvPr>
        </p:nvSpPr>
        <p:spPr/>
        <p:txBody>
          <a:bodyPr/>
          <a:lstStyle/>
          <a:p>
            <a:fld id="{7242731D-A5A6-468E-8FF7-8B122FB972B7}" type="slidenum">
              <a:rPr lang="en-US" smtClean="0"/>
              <a:t>24</a:t>
            </a:fld>
            <a:endParaRPr lang="en-US"/>
          </a:p>
        </p:txBody>
      </p:sp>
    </p:spTree>
    <p:extLst>
      <p:ext uri="{BB962C8B-B14F-4D97-AF65-F5344CB8AC3E}">
        <p14:creationId xmlns:p14="http://schemas.microsoft.com/office/powerpoint/2010/main" val="23233349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Metrics experts, like Ludo </a:t>
            </a:r>
            <a:r>
              <a:rPr lang="en-US" sz="1300" dirty="0" err="1"/>
              <a:t>Waltman</a:t>
            </a:r>
            <a:r>
              <a:rPr lang="en-US" sz="1300" dirty="0"/>
              <a:t>, do not believe that individual researchers should be evaluated or assessed based solely on indicators; expert qualitative judgment is necessary</a:t>
            </a:r>
          </a:p>
          <a:p>
            <a:endParaRPr lang="en-US" sz="1300" dirty="0"/>
          </a:p>
          <a:p>
            <a:endParaRPr lang="en-US" sz="1300" dirty="0"/>
          </a:p>
          <a:p>
            <a:r>
              <a:rPr lang="en-US" sz="1300" dirty="0"/>
              <a:t>We cannot assess anything if we do not first identify the mission and objectives of the organization in question</a:t>
            </a:r>
            <a:endParaRPr lang="en-US" dirty="0"/>
          </a:p>
        </p:txBody>
      </p:sp>
      <p:sp>
        <p:nvSpPr>
          <p:cNvPr id="4" name="Slide Number Placeholder 3"/>
          <p:cNvSpPr>
            <a:spLocks noGrp="1"/>
          </p:cNvSpPr>
          <p:nvPr>
            <p:ph type="sldNum" sz="quarter" idx="5"/>
          </p:nvPr>
        </p:nvSpPr>
        <p:spPr/>
        <p:txBody>
          <a:bodyPr/>
          <a:lstStyle/>
          <a:p>
            <a:fld id="{C01C3114-7693-4749-A99F-C843A4E7B5F6}" type="slidenum">
              <a:rPr lang="en-US" smtClean="0"/>
              <a:t>25</a:t>
            </a:fld>
            <a:endParaRPr lang="en-US"/>
          </a:p>
        </p:txBody>
      </p:sp>
    </p:spTree>
    <p:extLst>
      <p:ext uri="{BB962C8B-B14F-4D97-AF65-F5344CB8AC3E}">
        <p14:creationId xmlns:p14="http://schemas.microsoft.com/office/powerpoint/2010/main" val="21825729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set of principles for responsible use of metrics</a:t>
            </a:r>
          </a:p>
          <a:p>
            <a:r>
              <a:rPr lang="en-US" dirty="0"/>
              <a:t>Arose out of the American Society of Cell Biology</a:t>
            </a:r>
          </a:p>
          <a:p>
            <a:r>
              <a:rPr lang="en-US" dirty="0"/>
              <a:t>Fairly narrow focus on abuse of journal metrics and scientific research</a:t>
            </a:r>
          </a:p>
        </p:txBody>
      </p:sp>
      <p:sp>
        <p:nvSpPr>
          <p:cNvPr id="4" name="Slide Number Placeholder 3"/>
          <p:cNvSpPr>
            <a:spLocks noGrp="1"/>
          </p:cNvSpPr>
          <p:nvPr>
            <p:ph type="sldNum" sz="quarter" idx="5"/>
          </p:nvPr>
        </p:nvSpPr>
        <p:spPr/>
        <p:txBody>
          <a:bodyPr/>
          <a:lstStyle/>
          <a:p>
            <a:fld id="{7242731D-A5A6-468E-8FF7-8B122FB972B7}" type="slidenum">
              <a:rPr lang="en-US" smtClean="0"/>
              <a:t>26</a:t>
            </a:fld>
            <a:endParaRPr lang="en-US"/>
          </a:p>
        </p:txBody>
      </p:sp>
    </p:spTree>
    <p:extLst>
      <p:ext uri="{BB962C8B-B14F-4D97-AF65-F5344CB8AC3E}">
        <p14:creationId xmlns:p14="http://schemas.microsoft.com/office/powerpoint/2010/main" val="23348428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42731D-A5A6-468E-8FF7-8B122FB972B7}" type="slidenum">
              <a:rPr lang="en-US" smtClean="0"/>
              <a:t>27</a:t>
            </a:fld>
            <a:endParaRPr lang="en-US"/>
          </a:p>
        </p:txBody>
      </p:sp>
    </p:spTree>
    <p:extLst>
      <p:ext uri="{BB962C8B-B14F-4D97-AF65-F5344CB8AC3E}">
        <p14:creationId xmlns:p14="http://schemas.microsoft.com/office/powerpoint/2010/main" val="30325463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42731D-A5A6-468E-8FF7-8B122FB972B7}" type="slidenum">
              <a:rPr lang="en-US" smtClean="0"/>
              <a:t>28</a:t>
            </a:fld>
            <a:endParaRPr lang="en-US"/>
          </a:p>
        </p:txBody>
      </p:sp>
    </p:spTree>
    <p:extLst>
      <p:ext uri="{BB962C8B-B14F-4D97-AF65-F5344CB8AC3E}">
        <p14:creationId xmlns:p14="http://schemas.microsoft.com/office/powerpoint/2010/main" val="28511928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Matthew effect – proposed by Merton – recognition was more likely to be given to those who already had high degrees of recognition than to those who were less well known</a:t>
            </a:r>
          </a:p>
        </p:txBody>
      </p:sp>
      <p:sp>
        <p:nvSpPr>
          <p:cNvPr id="4" name="Slide Number Placeholder 3"/>
          <p:cNvSpPr>
            <a:spLocks noGrp="1"/>
          </p:cNvSpPr>
          <p:nvPr>
            <p:ph type="sldNum" sz="quarter" idx="5"/>
          </p:nvPr>
        </p:nvSpPr>
        <p:spPr/>
        <p:txBody>
          <a:bodyPr/>
          <a:lstStyle/>
          <a:p>
            <a:fld id="{7242731D-A5A6-468E-8FF7-8B122FB972B7}" type="slidenum">
              <a:rPr lang="en-US" smtClean="0"/>
              <a:t>29</a:t>
            </a:fld>
            <a:endParaRPr lang="en-US"/>
          </a:p>
        </p:txBody>
      </p:sp>
    </p:spTree>
    <p:extLst>
      <p:ext uri="{BB962C8B-B14F-4D97-AF65-F5344CB8AC3E}">
        <p14:creationId xmlns:p14="http://schemas.microsoft.com/office/powerpoint/2010/main" val="344087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Direct measurements are typically observable, demonstrable phenomena</a:t>
            </a:r>
          </a:p>
          <a:p>
            <a:endParaRPr lang="en-US" dirty="0"/>
          </a:p>
          <a:p>
            <a:r>
              <a:rPr lang="en-US" dirty="0"/>
              <a:t>Indirect measurements are what we often use because many things that we want to study are not directly observable</a:t>
            </a:r>
          </a:p>
          <a:p>
            <a:endParaRPr lang="en-US" dirty="0"/>
          </a:p>
          <a:p>
            <a:r>
              <a:rPr lang="en-US" dirty="0"/>
              <a:t>Analogy for student assessment – direct assessment is when we evaluate student products; indirect assessment is when we conduct surveys</a:t>
            </a:r>
          </a:p>
          <a:p>
            <a:endParaRPr lang="en-US" dirty="0"/>
          </a:p>
          <a:p>
            <a:r>
              <a:rPr lang="en-US" dirty="0"/>
              <a:t>Analogy in our personal lives – we can’t measure how much we love our family members, but we can measure acts of love, kind words, and other behaviors that we accept as proxies </a:t>
            </a:r>
          </a:p>
        </p:txBody>
      </p:sp>
      <p:sp>
        <p:nvSpPr>
          <p:cNvPr id="4" name="Slide Number Placeholder 3"/>
          <p:cNvSpPr>
            <a:spLocks noGrp="1"/>
          </p:cNvSpPr>
          <p:nvPr>
            <p:ph type="sldNum" sz="quarter" idx="5"/>
          </p:nvPr>
        </p:nvSpPr>
        <p:spPr/>
        <p:txBody>
          <a:bodyPr/>
          <a:lstStyle/>
          <a:p>
            <a:fld id="{7242731D-A5A6-468E-8FF7-8B122FB972B7}" type="slidenum">
              <a:rPr lang="en-US" smtClean="0"/>
              <a:t>3</a:t>
            </a:fld>
            <a:endParaRPr lang="en-US"/>
          </a:p>
        </p:txBody>
      </p:sp>
    </p:spTree>
    <p:extLst>
      <p:ext uri="{BB962C8B-B14F-4D97-AF65-F5344CB8AC3E}">
        <p14:creationId xmlns:p14="http://schemas.microsoft.com/office/powerpoint/2010/main" val="28063928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42731D-A5A6-468E-8FF7-8B122FB972B7}" type="slidenum">
              <a:rPr lang="en-US" smtClean="0"/>
              <a:t>30</a:t>
            </a:fld>
            <a:endParaRPr lang="en-US"/>
          </a:p>
        </p:txBody>
      </p:sp>
    </p:spTree>
    <p:extLst>
      <p:ext uri="{BB962C8B-B14F-4D97-AF65-F5344CB8AC3E}">
        <p14:creationId xmlns:p14="http://schemas.microsoft.com/office/powerpoint/2010/main" val="2568936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42731D-A5A6-468E-8FF7-8B122FB972B7}" type="slidenum">
              <a:rPr lang="en-US" smtClean="0"/>
              <a:t>31</a:t>
            </a:fld>
            <a:endParaRPr lang="en-US"/>
          </a:p>
        </p:txBody>
      </p:sp>
    </p:spTree>
    <p:extLst>
      <p:ext uri="{BB962C8B-B14F-4D97-AF65-F5344CB8AC3E}">
        <p14:creationId xmlns:p14="http://schemas.microsoft.com/office/powerpoint/2010/main" val="3056438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42731D-A5A6-468E-8FF7-8B122FB972B7}" type="slidenum">
              <a:rPr lang="en-US" smtClean="0"/>
              <a:t>32</a:t>
            </a:fld>
            <a:endParaRPr lang="en-US"/>
          </a:p>
        </p:txBody>
      </p:sp>
    </p:spTree>
    <p:extLst>
      <p:ext uri="{BB962C8B-B14F-4D97-AF65-F5344CB8AC3E}">
        <p14:creationId xmlns:p14="http://schemas.microsoft.com/office/powerpoint/2010/main" val="15018993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42731D-A5A6-468E-8FF7-8B122FB972B7}" type="slidenum">
              <a:rPr lang="en-US" smtClean="0"/>
              <a:t>33</a:t>
            </a:fld>
            <a:endParaRPr lang="en-US"/>
          </a:p>
        </p:txBody>
      </p:sp>
    </p:spTree>
    <p:extLst>
      <p:ext uri="{BB962C8B-B14F-4D97-AF65-F5344CB8AC3E}">
        <p14:creationId xmlns:p14="http://schemas.microsoft.com/office/powerpoint/2010/main" val="37830989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42731D-A5A6-468E-8FF7-8B122FB972B7}" type="slidenum">
              <a:rPr lang="en-US" smtClean="0"/>
              <a:t>34</a:t>
            </a:fld>
            <a:endParaRPr lang="en-US"/>
          </a:p>
        </p:txBody>
      </p:sp>
    </p:spTree>
    <p:extLst>
      <p:ext uri="{BB962C8B-B14F-4D97-AF65-F5344CB8AC3E}">
        <p14:creationId xmlns:p14="http://schemas.microsoft.com/office/powerpoint/2010/main" val="15243664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242731D-A5A6-468E-8FF7-8B122FB972B7}" type="slidenum">
              <a:rPr lang="en-US" smtClean="0"/>
              <a:t>35</a:t>
            </a:fld>
            <a:endParaRPr lang="en-US"/>
          </a:p>
        </p:txBody>
      </p:sp>
    </p:spTree>
    <p:extLst>
      <p:ext uri="{BB962C8B-B14F-4D97-AF65-F5344CB8AC3E}">
        <p14:creationId xmlns:p14="http://schemas.microsoft.com/office/powerpoint/2010/main" val="1260944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Imprimatur – license, validation</a:t>
            </a:r>
          </a:p>
        </p:txBody>
      </p:sp>
      <p:sp>
        <p:nvSpPr>
          <p:cNvPr id="4" name="Slide Number Placeholder 3"/>
          <p:cNvSpPr>
            <a:spLocks noGrp="1"/>
          </p:cNvSpPr>
          <p:nvPr>
            <p:ph type="sldNum" sz="quarter" idx="5"/>
          </p:nvPr>
        </p:nvSpPr>
        <p:spPr/>
        <p:txBody>
          <a:bodyPr/>
          <a:lstStyle/>
          <a:p>
            <a:fld id="{7242731D-A5A6-468E-8FF7-8B122FB972B7}" type="slidenum">
              <a:rPr lang="en-US" smtClean="0"/>
              <a:t>4</a:t>
            </a:fld>
            <a:endParaRPr lang="en-US"/>
          </a:p>
        </p:txBody>
      </p:sp>
    </p:spTree>
    <p:extLst>
      <p:ext uri="{BB962C8B-B14F-4D97-AF65-F5344CB8AC3E}">
        <p14:creationId xmlns:p14="http://schemas.microsoft.com/office/powerpoint/2010/main" val="211767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Imprimatur – license, validation</a:t>
            </a:r>
          </a:p>
        </p:txBody>
      </p:sp>
      <p:sp>
        <p:nvSpPr>
          <p:cNvPr id="4" name="Slide Number Placeholder 3"/>
          <p:cNvSpPr>
            <a:spLocks noGrp="1"/>
          </p:cNvSpPr>
          <p:nvPr>
            <p:ph type="sldNum" sz="quarter" idx="5"/>
          </p:nvPr>
        </p:nvSpPr>
        <p:spPr/>
        <p:txBody>
          <a:bodyPr/>
          <a:lstStyle/>
          <a:p>
            <a:fld id="{7242731D-A5A6-468E-8FF7-8B122FB972B7}" type="slidenum">
              <a:rPr lang="en-US" smtClean="0"/>
              <a:t>5</a:t>
            </a:fld>
            <a:endParaRPr lang="en-US"/>
          </a:p>
        </p:txBody>
      </p:sp>
    </p:spTree>
    <p:extLst>
      <p:ext uri="{BB962C8B-B14F-4D97-AF65-F5344CB8AC3E}">
        <p14:creationId xmlns:p14="http://schemas.microsoft.com/office/powerpoint/2010/main" val="39132089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Institutions value grant dollars, publications, and patents because we have decent systems in place to count, measure, and track those things</a:t>
            </a:r>
          </a:p>
        </p:txBody>
      </p:sp>
      <p:sp>
        <p:nvSpPr>
          <p:cNvPr id="4" name="Slide Number Placeholder 3"/>
          <p:cNvSpPr>
            <a:spLocks noGrp="1"/>
          </p:cNvSpPr>
          <p:nvPr>
            <p:ph type="sldNum" sz="quarter" idx="5"/>
          </p:nvPr>
        </p:nvSpPr>
        <p:spPr/>
        <p:txBody>
          <a:bodyPr/>
          <a:lstStyle/>
          <a:p>
            <a:fld id="{7242731D-A5A6-468E-8FF7-8B122FB972B7}" type="slidenum">
              <a:rPr lang="en-US" smtClean="0"/>
              <a:t>6</a:t>
            </a:fld>
            <a:endParaRPr lang="en-US"/>
          </a:p>
        </p:txBody>
      </p:sp>
    </p:spTree>
    <p:extLst>
      <p:ext uri="{BB962C8B-B14F-4D97-AF65-F5344CB8AC3E}">
        <p14:creationId xmlns:p14="http://schemas.microsoft.com/office/powerpoint/2010/main" val="3378913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Gringas, 2016: </a:t>
            </a:r>
            <a:r>
              <a:rPr lang="en-US" sz="1300" dirty="0"/>
              <a:t>Evaluation implies taking stock, at one point in time, of the state of the activities of an individual or organization (Ch 3); Rankings are essentially a form of public advertisement (Ch 3)</a:t>
            </a:r>
            <a:endParaRPr lang="en-US" dirty="0"/>
          </a:p>
        </p:txBody>
      </p:sp>
      <p:sp>
        <p:nvSpPr>
          <p:cNvPr id="4" name="Slide Number Placeholder 3"/>
          <p:cNvSpPr>
            <a:spLocks noGrp="1"/>
          </p:cNvSpPr>
          <p:nvPr>
            <p:ph type="sldNum" sz="quarter" idx="5"/>
          </p:nvPr>
        </p:nvSpPr>
        <p:spPr/>
        <p:txBody>
          <a:bodyPr/>
          <a:lstStyle/>
          <a:p>
            <a:fld id="{7242731D-A5A6-468E-8FF7-8B122FB972B7}" type="slidenum">
              <a:rPr lang="en-US" smtClean="0"/>
              <a:t>7</a:t>
            </a:fld>
            <a:endParaRPr lang="en-US"/>
          </a:p>
        </p:txBody>
      </p:sp>
    </p:spTree>
    <p:extLst>
      <p:ext uri="{BB962C8B-B14F-4D97-AF65-F5344CB8AC3E}">
        <p14:creationId xmlns:p14="http://schemas.microsoft.com/office/powerpoint/2010/main" val="1644897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1213" y="1220788"/>
            <a:ext cx="5854700" cy="32924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84978">
              <a:defRPr/>
            </a:pPr>
            <a:fld id="{24F098D0-C678-4114-9F3B-B1E182832199}" type="slidenum">
              <a:rPr lang="en-US">
                <a:solidFill>
                  <a:prstClr val="black"/>
                </a:solidFill>
                <a:latin typeface="Calibri" panose="020F0502020204030204"/>
              </a:rPr>
              <a:pPr defTabSz="984978">
                <a:defRPr/>
              </a:pPr>
              <a:t>8</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493056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42731D-A5A6-468E-8FF7-8B122FB972B7}" type="slidenum">
              <a:rPr lang="en-US" smtClean="0"/>
              <a:t>9</a:t>
            </a:fld>
            <a:endParaRPr lang="en-US"/>
          </a:p>
        </p:txBody>
      </p:sp>
    </p:spTree>
    <p:extLst>
      <p:ext uri="{BB962C8B-B14F-4D97-AF65-F5344CB8AC3E}">
        <p14:creationId xmlns:p14="http://schemas.microsoft.com/office/powerpoint/2010/main" val="7221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A0D80-E012-42C7-9386-E8D4FDDB1A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5F6DBDB-83BD-4A98-A6E2-12FF384390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637A3CC-1576-4C59-8252-9A39C1F5840A}"/>
              </a:ext>
            </a:extLst>
          </p:cNvPr>
          <p:cNvSpPr>
            <a:spLocks noGrp="1"/>
          </p:cNvSpPr>
          <p:nvPr>
            <p:ph type="dt" sz="half" idx="10"/>
          </p:nvPr>
        </p:nvSpPr>
        <p:spPr/>
        <p:txBody>
          <a:bodyPr/>
          <a:lstStyle/>
          <a:p>
            <a:fld id="{2D059E40-0F68-4AE5-9C50-7C2CA8664DA7}" type="datetimeFigureOut">
              <a:rPr lang="en-US" smtClean="0"/>
              <a:t>3/4/2019</a:t>
            </a:fld>
            <a:endParaRPr lang="en-US"/>
          </a:p>
        </p:txBody>
      </p:sp>
      <p:sp>
        <p:nvSpPr>
          <p:cNvPr id="5" name="Footer Placeholder 4">
            <a:extLst>
              <a:ext uri="{FF2B5EF4-FFF2-40B4-BE49-F238E27FC236}">
                <a16:creationId xmlns:a16="http://schemas.microsoft.com/office/drawing/2014/main" id="{3B7DB017-0C56-42A1-A7F9-B16663CE3F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597F5C-1F13-4BAD-9A94-4A45BFEB7B49}"/>
              </a:ext>
            </a:extLst>
          </p:cNvPr>
          <p:cNvSpPr>
            <a:spLocks noGrp="1"/>
          </p:cNvSpPr>
          <p:nvPr>
            <p:ph type="sldNum" sz="quarter" idx="12"/>
          </p:nvPr>
        </p:nvSpPr>
        <p:spPr/>
        <p:txBody>
          <a:bodyPr/>
          <a:lstStyle/>
          <a:p>
            <a:fld id="{F6EACECB-B0A7-4DFA-99FF-5F4685EA119D}" type="slidenum">
              <a:rPr lang="en-US" smtClean="0"/>
              <a:t>‹#›</a:t>
            </a:fld>
            <a:endParaRPr lang="en-US"/>
          </a:p>
        </p:txBody>
      </p:sp>
    </p:spTree>
    <p:extLst>
      <p:ext uri="{BB962C8B-B14F-4D97-AF65-F5344CB8AC3E}">
        <p14:creationId xmlns:p14="http://schemas.microsoft.com/office/powerpoint/2010/main" val="692438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35CD9-2223-41CC-A32D-8D83009EFB7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1A924DB-24AE-4FB4-9E3C-02EE2E784BA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262DDA-8652-4670-8D00-63B70356D3A4}"/>
              </a:ext>
            </a:extLst>
          </p:cNvPr>
          <p:cNvSpPr>
            <a:spLocks noGrp="1"/>
          </p:cNvSpPr>
          <p:nvPr>
            <p:ph type="dt" sz="half" idx="10"/>
          </p:nvPr>
        </p:nvSpPr>
        <p:spPr/>
        <p:txBody>
          <a:bodyPr/>
          <a:lstStyle/>
          <a:p>
            <a:fld id="{2D059E40-0F68-4AE5-9C50-7C2CA8664DA7}" type="datetimeFigureOut">
              <a:rPr lang="en-US" smtClean="0"/>
              <a:t>3/4/2019</a:t>
            </a:fld>
            <a:endParaRPr lang="en-US"/>
          </a:p>
        </p:txBody>
      </p:sp>
      <p:sp>
        <p:nvSpPr>
          <p:cNvPr id="5" name="Footer Placeholder 4">
            <a:extLst>
              <a:ext uri="{FF2B5EF4-FFF2-40B4-BE49-F238E27FC236}">
                <a16:creationId xmlns:a16="http://schemas.microsoft.com/office/drawing/2014/main" id="{5ED96C10-DB97-404A-B019-7A543892EE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91A269-C8C9-4C40-AA7C-9D7AF980A7F7}"/>
              </a:ext>
            </a:extLst>
          </p:cNvPr>
          <p:cNvSpPr>
            <a:spLocks noGrp="1"/>
          </p:cNvSpPr>
          <p:nvPr>
            <p:ph type="sldNum" sz="quarter" idx="12"/>
          </p:nvPr>
        </p:nvSpPr>
        <p:spPr/>
        <p:txBody>
          <a:bodyPr/>
          <a:lstStyle/>
          <a:p>
            <a:fld id="{F6EACECB-B0A7-4DFA-99FF-5F4685EA119D}" type="slidenum">
              <a:rPr lang="en-US" smtClean="0"/>
              <a:t>‹#›</a:t>
            </a:fld>
            <a:endParaRPr lang="en-US"/>
          </a:p>
        </p:txBody>
      </p:sp>
    </p:spTree>
    <p:extLst>
      <p:ext uri="{BB962C8B-B14F-4D97-AF65-F5344CB8AC3E}">
        <p14:creationId xmlns:p14="http://schemas.microsoft.com/office/powerpoint/2010/main" val="2060347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1F4F26-0A31-421C-AFA1-ABECBF907CF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60CBF02-834D-48FA-A563-96A7E84AED9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E70AEC-DB85-43EE-A1A3-2B8492928A37}"/>
              </a:ext>
            </a:extLst>
          </p:cNvPr>
          <p:cNvSpPr>
            <a:spLocks noGrp="1"/>
          </p:cNvSpPr>
          <p:nvPr>
            <p:ph type="dt" sz="half" idx="10"/>
          </p:nvPr>
        </p:nvSpPr>
        <p:spPr/>
        <p:txBody>
          <a:bodyPr/>
          <a:lstStyle/>
          <a:p>
            <a:fld id="{2D059E40-0F68-4AE5-9C50-7C2CA8664DA7}" type="datetimeFigureOut">
              <a:rPr lang="en-US" smtClean="0"/>
              <a:t>3/4/2019</a:t>
            </a:fld>
            <a:endParaRPr lang="en-US"/>
          </a:p>
        </p:txBody>
      </p:sp>
      <p:sp>
        <p:nvSpPr>
          <p:cNvPr id="5" name="Footer Placeholder 4">
            <a:extLst>
              <a:ext uri="{FF2B5EF4-FFF2-40B4-BE49-F238E27FC236}">
                <a16:creationId xmlns:a16="http://schemas.microsoft.com/office/drawing/2014/main" id="{DE2D8120-2143-4F28-8B4D-0DE3564CFB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6D0C66-7192-4EAB-B441-D68435022EE4}"/>
              </a:ext>
            </a:extLst>
          </p:cNvPr>
          <p:cNvSpPr>
            <a:spLocks noGrp="1"/>
          </p:cNvSpPr>
          <p:nvPr>
            <p:ph type="sldNum" sz="quarter" idx="12"/>
          </p:nvPr>
        </p:nvSpPr>
        <p:spPr/>
        <p:txBody>
          <a:bodyPr/>
          <a:lstStyle/>
          <a:p>
            <a:fld id="{F6EACECB-B0A7-4DFA-99FF-5F4685EA119D}" type="slidenum">
              <a:rPr lang="en-US" smtClean="0"/>
              <a:t>‹#›</a:t>
            </a:fld>
            <a:endParaRPr lang="en-US"/>
          </a:p>
        </p:txBody>
      </p:sp>
    </p:spTree>
    <p:extLst>
      <p:ext uri="{BB962C8B-B14F-4D97-AF65-F5344CB8AC3E}">
        <p14:creationId xmlns:p14="http://schemas.microsoft.com/office/powerpoint/2010/main" val="3258572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DA9F4-25C1-4C36-962F-F18FBB269A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82DFAE-4CD7-4747-9467-EAFC3DA6842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0FD31A-BD32-49EA-858E-4CB83777BBAC}"/>
              </a:ext>
            </a:extLst>
          </p:cNvPr>
          <p:cNvSpPr>
            <a:spLocks noGrp="1"/>
          </p:cNvSpPr>
          <p:nvPr>
            <p:ph type="dt" sz="half" idx="10"/>
          </p:nvPr>
        </p:nvSpPr>
        <p:spPr/>
        <p:txBody>
          <a:bodyPr/>
          <a:lstStyle/>
          <a:p>
            <a:fld id="{2D059E40-0F68-4AE5-9C50-7C2CA8664DA7}" type="datetimeFigureOut">
              <a:rPr lang="en-US" smtClean="0"/>
              <a:t>3/4/2019</a:t>
            </a:fld>
            <a:endParaRPr lang="en-US"/>
          </a:p>
        </p:txBody>
      </p:sp>
      <p:sp>
        <p:nvSpPr>
          <p:cNvPr id="5" name="Footer Placeholder 4">
            <a:extLst>
              <a:ext uri="{FF2B5EF4-FFF2-40B4-BE49-F238E27FC236}">
                <a16:creationId xmlns:a16="http://schemas.microsoft.com/office/drawing/2014/main" id="{8E748A4B-2D35-4BED-B4E0-950BA1819A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55AC43-D9C0-458A-9059-4A1ECF2EF6BB}"/>
              </a:ext>
            </a:extLst>
          </p:cNvPr>
          <p:cNvSpPr>
            <a:spLocks noGrp="1"/>
          </p:cNvSpPr>
          <p:nvPr>
            <p:ph type="sldNum" sz="quarter" idx="12"/>
          </p:nvPr>
        </p:nvSpPr>
        <p:spPr/>
        <p:txBody>
          <a:bodyPr/>
          <a:lstStyle/>
          <a:p>
            <a:fld id="{F6EACECB-B0A7-4DFA-99FF-5F4685EA119D}" type="slidenum">
              <a:rPr lang="en-US" smtClean="0"/>
              <a:t>‹#›</a:t>
            </a:fld>
            <a:endParaRPr lang="en-US"/>
          </a:p>
        </p:txBody>
      </p:sp>
    </p:spTree>
    <p:extLst>
      <p:ext uri="{BB962C8B-B14F-4D97-AF65-F5344CB8AC3E}">
        <p14:creationId xmlns:p14="http://schemas.microsoft.com/office/powerpoint/2010/main" val="357717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E988B-3A7E-4E44-954A-12C82BDE08E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17806E3-6993-4922-A40B-31F8B37D07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5A7BE2E-8992-43DB-85A8-F7A2C5BC7694}"/>
              </a:ext>
            </a:extLst>
          </p:cNvPr>
          <p:cNvSpPr>
            <a:spLocks noGrp="1"/>
          </p:cNvSpPr>
          <p:nvPr>
            <p:ph type="dt" sz="half" idx="10"/>
          </p:nvPr>
        </p:nvSpPr>
        <p:spPr/>
        <p:txBody>
          <a:bodyPr/>
          <a:lstStyle/>
          <a:p>
            <a:fld id="{2D059E40-0F68-4AE5-9C50-7C2CA8664DA7}" type="datetimeFigureOut">
              <a:rPr lang="en-US" smtClean="0"/>
              <a:t>3/4/2019</a:t>
            </a:fld>
            <a:endParaRPr lang="en-US"/>
          </a:p>
        </p:txBody>
      </p:sp>
      <p:sp>
        <p:nvSpPr>
          <p:cNvPr id="5" name="Footer Placeholder 4">
            <a:extLst>
              <a:ext uri="{FF2B5EF4-FFF2-40B4-BE49-F238E27FC236}">
                <a16:creationId xmlns:a16="http://schemas.microsoft.com/office/drawing/2014/main" id="{B33334C2-8609-4B71-B06E-5737A88781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1B3DE6-C781-4FA7-82BC-CD6B5D107B6F}"/>
              </a:ext>
            </a:extLst>
          </p:cNvPr>
          <p:cNvSpPr>
            <a:spLocks noGrp="1"/>
          </p:cNvSpPr>
          <p:nvPr>
            <p:ph type="sldNum" sz="quarter" idx="12"/>
          </p:nvPr>
        </p:nvSpPr>
        <p:spPr/>
        <p:txBody>
          <a:bodyPr/>
          <a:lstStyle/>
          <a:p>
            <a:fld id="{F6EACECB-B0A7-4DFA-99FF-5F4685EA119D}" type="slidenum">
              <a:rPr lang="en-US" smtClean="0"/>
              <a:t>‹#›</a:t>
            </a:fld>
            <a:endParaRPr lang="en-US"/>
          </a:p>
        </p:txBody>
      </p:sp>
    </p:spTree>
    <p:extLst>
      <p:ext uri="{BB962C8B-B14F-4D97-AF65-F5344CB8AC3E}">
        <p14:creationId xmlns:p14="http://schemas.microsoft.com/office/powerpoint/2010/main" val="2131964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5821E-C9BA-4DE9-8E6F-7EF4E57B3F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D938B2-89B1-46EC-9B54-E2A6598AB38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020262-12FB-4D81-BAEB-0B27DD2128B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B9B9A88-DCDC-4035-9D52-CDE1B64768AF}"/>
              </a:ext>
            </a:extLst>
          </p:cNvPr>
          <p:cNvSpPr>
            <a:spLocks noGrp="1"/>
          </p:cNvSpPr>
          <p:nvPr>
            <p:ph type="dt" sz="half" idx="10"/>
          </p:nvPr>
        </p:nvSpPr>
        <p:spPr/>
        <p:txBody>
          <a:bodyPr/>
          <a:lstStyle/>
          <a:p>
            <a:fld id="{2D059E40-0F68-4AE5-9C50-7C2CA8664DA7}" type="datetimeFigureOut">
              <a:rPr lang="en-US" smtClean="0"/>
              <a:t>3/4/2019</a:t>
            </a:fld>
            <a:endParaRPr lang="en-US"/>
          </a:p>
        </p:txBody>
      </p:sp>
      <p:sp>
        <p:nvSpPr>
          <p:cNvPr id="6" name="Footer Placeholder 5">
            <a:extLst>
              <a:ext uri="{FF2B5EF4-FFF2-40B4-BE49-F238E27FC236}">
                <a16:creationId xmlns:a16="http://schemas.microsoft.com/office/drawing/2014/main" id="{307B7A96-2E28-41E8-83F6-B89DA6C988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4A2A45-3A04-454F-989A-968B9635B7A4}"/>
              </a:ext>
            </a:extLst>
          </p:cNvPr>
          <p:cNvSpPr>
            <a:spLocks noGrp="1"/>
          </p:cNvSpPr>
          <p:nvPr>
            <p:ph type="sldNum" sz="quarter" idx="12"/>
          </p:nvPr>
        </p:nvSpPr>
        <p:spPr/>
        <p:txBody>
          <a:bodyPr/>
          <a:lstStyle/>
          <a:p>
            <a:fld id="{F6EACECB-B0A7-4DFA-99FF-5F4685EA119D}" type="slidenum">
              <a:rPr lang="en-US" smtClean="0"/>
              <a:t>‹#›</a:t>
            </a:fld>
            <a:endParaRPr lang="en-US"/>
          </a:p>
        </p:txBody>
      </p:sp>
    </p:spTree>
    <p:extLst>
      <p:ext uri="{BB962C8B-B14F-4D97-AF65-F5344CB8AC3E}">
        <p14:creationId xmlns:p14="http://schemas.microsoft.com/office/powerpoint/2010/main" val="1355384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DE515-BD1B-4685-8DC3-387521F01A9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EF52C9-B2D7-46A9-AEF2-12A26381DB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DBB0D11-A540-423B-AC3A-36C77369B57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4D3067D-D8D0-461B-BADE-9A03D83F2C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50E1FFD-C09E-4CB0-A136-150C1AF776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68A875-6138-4175-A796-39BD583CFFE4}"/>
              </a:ext>
            </a:extLst>
          </p:cNvPr>
          <p:cNvSpPr>
            <a:spLocks noGrp="1"/>
          </p:cNvSpPr>
          <p:nvPr>
            <p:ph type="dt" sz="half" idx="10"/>
          </p:nvPr>
        </p:nvSpPr>
        <p:spPr/>
        <p:txBody>
          <a:bodyPr/>
          <a:lstStyle/>
          <a:p>
            <a:fld id="{2D059E40-0F68-4AE5-9C50-7C2CA8664DA7}" type="datetimeFigureOut">
              <a:rPr lang="en-US" smtClean="0"/>
              <a:t>3/4/2019</a:t>
            </a:fld>
            <a:endParaRPr lang="en-US"/>
          </a:p>
        </p:txBody>
      </p:sp>
      <p:sp>
        <p:nvSpPr>
          <p:cNvPr id="8" name="Footer Placeholder 7">
            <a:extLst>
              <a:ext uri="{FF2B5EF4-FFF2-40B4-BE49-F238E27FC236}">
                <a16:creationId xmlns:a16="http://schemas.microsoft.com/office/drawing/2014/main" id="{C121BD03-30EC-430F-AB60-130E715C1C6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FAA7BD1-F976-4DDD-9C68-C14A62C5C837}"/>
              </a:ext>
            </a:extLst>
          </p:cNvPr>
          <p:cNvSpPr>
            <a:spLocks noGrp="1"/>
          </p:cNvSpPr>
          <p:nvPr>
            <p:ph type="sldNum" sz="quarter" idx="12"/>
          </p:nvPr>
        </p:nvSpPr>
        <p:spPr/>
        <p:txBody>
          <a:bodyPr/>
          <a:lstStyle/>
          <a:p>
            <a:fld id="{F6EACECB-B0A7-4DFA-99FF-5F4685EA119D}" type="slidenum">
              <a:rPr lang="en-US" smtClean="0"/>
              <a:t>‹#›</a:t>
            </a:fld>
            <a:endParaRPr lang="en-US"/>
          </a:p>
        </p:txBody>
      </p:sp>
    </p:spTree>
    <p:extLst>
      <p:ext uri="{BB962C8B-B14F-4D97-AF65-F5344CB8AC3E}">
        <p14:creationId xmlns:p14="http://schemas.microsoft.com/office/powerpoint/2010/main" val="411329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4BDB4-5DFE-445F-A273-4B8427E43AC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4001C41-BB74-4F6A-AE30-016A34CD2D69}"/>
              </a:ext>
            </a:extLst>
          </p:cNvPr>
          <p:cNvSpPr>
            <a:spLocks noGrp="1"/>
          </p:cNvSpPr>
          <p:nvPr>
            <p:ph type="dt" sz="half" idx="10"/>
          </p:nvPr>
        </p:nvSpPr>
        <p:spPr/>
        <p:txBody>
          <a:bodyPr/>
          <a:lstStyle/>
          <a:p>
            <a:fld id="{2D059E40-0F68-4AE5-9C50-7C2CA8664DA7}" type="datetimeFigureOut">
              <a:rPr lang="en-US" smtClean="0"/>
              <a:t>3/4/2019</a:t>
            </a:fld>
            <a:endParaRPr lang="en-US"/>
          </a:p>
        </p:txBody>
      </p:sp>
      <p:sp>
        <p:nvSpPr>
          <p:cNvPr id="4" name="Footer Placeholder 3">
            <a:extLst>
              <a:ext uri="{FF2B5EF4-FFF2-40B4-BE49-F238E27FC236}">
                <a16:creationId xmlns:a16="http://schemas.microsoft.com/office/drawing/2014/main" id="{DB744018-3AFA-4B09-AE90-5BEC522C3A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F6547C7-771D-4158-812C-12BF29D2F068}"/>
              </a:ext>
            </a:extLst>
          </p:cNvPr>
          <p:cNvSpPr>
            <a:spLocks noGrp="1"/>
          </p:cNvSpPr>
          <p:nvPr>
            <p:ph type="sldNum" sz="quarter" idx="12"/>
          </p:nvPr>
        </p:nvSpPr>
        <p:spPr/>
        <p:txBody>
          <a:bodyPr/>
          <a:lstStyle/>
          <a:p>
            <a:fld id="{F6EACECB-B0A7-4DFA-99FF-5F4685EA119D}" type="slidenum">
              <a:rPr lang="en-US" smtClean="0"/>
              <a:t>‹#›</a:t>
            </a:fld>
            <a:endParaRPr lang="en-US"/>
          </a:p>
        </p:txBody>
      </p:sp>
    </p:spTree>
    <p:extLst>
      <p:ext uri="{BB962C8B-B14F-4D97-AF65-F5344CB8AC3E}">
        <p14:creationId xmlns:p14="http://schemas.microsoft.com/office/powerpoint/2010/main" val="310173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7FED49-C930-4281-BDF5-9B8B4B127E1D}"/>
              </a:ext>
            </a:extLst>
          </p:cNvPr>
          <p:cNvSpPr>
            <a:spLocks noGrp="1"/>
          </p:cNvSpPr>
          <p:nvPr>
            <p:ph type="dt" sz="half" idx="10"/>
          </p:nvPr>
        </p:nvSpPr>
        <p:spPr/>
        <p:txBody>
          <a:bodyPr/>
          <a:lstStyle/>
          <a:p>
            <a:fld id="{2D059E40-0F68-4AE5-9C50-7C2CA8664DA7}" type="datetimeFigureOut">
              <a:rPr lang="en-US" smtClean="0"/>
              <a:t>3/4/2019</a:t>
            </a:fld>
            <a:endParaRPr lang="en-US"/>
          </a:p>
        </p:txBody>
      </p:sp>
      <p:sp>
        <p:nvSpPr>
          <p:cNvPr id="3" name="Footer Placeholder 2">
            <a:extLst>
              <a:ext uri="{FF2B5EF4-FFF2-40B4-BE49-F238E27FC236}">
                <a16:creationId xmlns:a16="http://schemas.microsoft.com/office/drawing/2014/main" id="{578D6D88-AAE6-416B-B06D-CBB54A5CC0F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98B20C-E300-4C5C-8635-C96B8446EB69}"/>
              </a:ext>
            </a:extLst>
          </p:cNvPr>
          <p:cNvSpPr>
            <a:spLocks noGrp="1"/>
          </p:cNvSpPr>
          <p:nvPr>
            <p:ph type="sldNum" sz="quarter" idx="12"/>
          </p:nvPr>
        </p:nvSpPr>
        <p:spPr/>
        <p:txBody>
          <a:bodyPr/>
          <a:lstStyle/>
          <a:p>
            <a:fld id="{F6EACECB-B0A7-4DFA-99FF-5F4685EA119D}" type="slidenum">
              <a:rPr lang="en-US" smtClean="0"/>
              <a:t>‹#›</a:t>
            </a:fld>
            <a:endParaRPr lang="en-US"/>
          </a:p>
        </p:txBody>
      </p:sp>
    </p:spTree>
    <p:extLst>
      <p:ext uri="{BB962C8B-B14F-4D97-AF65-F5344CB8AC3E}">
        <p14:creationId xmlns:p14="http://schemas.microsoft.com/office/powerpoint/2010/main" val="3986309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CAA40-919A-4309-93EB-E714118F2F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2DB1A29-09F6-427D-8711-CDC4A238F8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143CD9D-BE97-485F-8DA8-B00BE24798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62C28EA-F7CA-4456-BF4E-4205F8CB1D8A}"/>
              </a:ext>
            </a:extLst>
          </p:cNvPr>
          <p:cNvSpPr>
            <a:spLocks noGrp="1"/>
          </p:cNvSpPr>
          <p:nvPr>
            <p:ph type="dt" sz="half" idx="10"/>
          </p:nvPr>
        </p:nvSpPr>
        <p:spPr/>
        <p:txBody>
          <a:bodyPr/>
          <a:lstStyle/>
          <a:p>
            <a:fld id="{2D059E40-0F68-4AE5-9C50-7C2CA8664DA7}" type="datetimeFigureOut">
              <a:rPr lang="en-US" smtClean="0"/>
              <a:t>3/4/2019</a:t>
            </a:fld>
            <a:endParaRPr lang="en-US"/>
          </a:p>
        </p:txBody>
      </p:sp>
      <p:sp>
        <p:nvSpPr>
          <p:cNvPr id="6" name="Footer Placeholder 5">
            <a:extLst>
              <a:ext uri="{FF2B5EF4-FFF2-40B4-BE49-F238E27FC236}">
                <a16:creationId xmlns:a16="http://schemas.microsoft.com/office/drawing/2014/main" id="{A98BDD4E-A6F5-45A0-9DA0-B8ACAD27E4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16BB47-2122-473D-BFD8-900694E22EF7}"/>
              </a:ext>
            </a:extLst>
          </p:cNvPr>
          <p:cNvSpPr>
            <a:spLocks noGrp="1"/>
          </p:cNvSpPr>
          <p:nvPr>
            <p:ph type="sldNum" sz="quarter" idx="12"/>
          </p:nvPr>
        </p:nvSpPr>
        <p:spPr/>
        <p:txBody>
          <a:bodyPr/>
          <a:lstStyle/>
          <a:p>
            <a:fld id="{F6EACECB-B0A7-4DFA-99FF-5F4685EA119D}" type="slidenum">
              <a:rPr lang="en-US" smtClean="0"/>
              <a:t>‹#›</a:t>
            </a:fld>
            <a:endParaRPr lang="en-US"/>
          </a:p>
        </p:txBody>
      </p:sp>
    </p:spTree>
    <p:extLst>
      <p:ext uri="{BB962C8B-B14F-4D97-AF65-F5344CB8AC3E}">
        <p14:creationId xmlns:p14="http://schemas.microsoft.com/office/powerpoint/2010/main" val="126897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7F9C4-C851-47DC-8BAE-9AF78E5807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BE7A24-75D6-4CD8-86CB-375C447531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69521EF-664C-4CD0-AE5B-A21718964C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B61CA3C-73DA-437E-8CB8-7D78F705CC28}"/>
              </a:ext>
            </a:extLst>
          </p:cNvPr>
          <p:cNvSpPr>
            <a:spLocks noGrp="1"/>
          </p:cNvSpPr>
          <p:nvPr>
            <p:ph type="dt" sz="half" idx="10"/>
          </p:nvPr>
        </p:nvSpPr>
        <p:spPr/>
        <p:txBody>
          <a:bodyPr/>
          <a:lstStyle/>
          <a:p>
            <a:fld id="{2D059E40-0F68-4AE5-9C50-7C2CA8664DA7}" type="datetimeFigureOut">
              <a:rPr lang="en-US" smtClean="0"/>
              <a:t>3/4/2019</a:t>
            </a:fld>
            <a:endParaRPr lang="en-US"/>
          </a:p>
        </p:txBody>
      </p:sp>
      <p:sp>
        <p:nvSpPr>
          <p:cNvPr id="6" name="Footer Placeholder 5">
            <a:extLst>
              <a:ext uri="{FF2B5EF4-FFF2-40B4-BE49-F238E27FC236}">
                <a16:creationId xmlns:a16="http://schemas.microsoft.com/office/drawing/2014/main" id="{4270FE45-1196-4B32-8470-BE2F830F6D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300D49-92F6-474C-ACE5-58CDA7579DC1}"/>
              </a:ext>
            </a:extLst>
          </p:cNvPr>
          <p:cNvSpPr>
            <a:spLocks noGrp="1"/>
          </p:cNvSpPr>
          <p:nvPr>
            <p:ph type="sldNum" sz="quarter" idx="12"/>
          </p:nvPr>
        </p:nvSpPr>
        <p:spPr/>
        <p:txBody>
          <a:bodyPr/>
          <a:lstStyle/>
          <a:p>
            <a:fld id="{F6EACECB-B0A7-4DFA-99FF-5F4685EA119D}" type="slidenum">
              <a:rPr lang="en-US" smtClean="0"/>
              <a:t>‹#›</a:t>
            </a:fld>
            <a:endParaRPr lang="en-US"/>
          </a:p>
        </p:txBody>
      </p:sp>
    </p:spTree>
    <p:extLst>
      <p:ext uri="{BB962C8B-B14F-4D97-AF65-F5344CB8AC3E}">
        <p14:creationId xmlns:p14="http://schemas.microsoft.com/office/powerpoint/2010/main" val="751177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5844C3-FC69-40E0-9C82-E33E3B07B5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A02C65E-C1C7-4B09-8C68-0CEDD9CE89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50F8BD-9E15-4D0C-BE0E-85564DB131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059E40-0F68-4AE5-9C50-7C2CA8664DA7}" type="datetimeFigureOut">
              <a:rPr lang="en-US" smtClean="0"/>
              <a:t>3/4/2019</a:t>
            </a:fld>
            <a:endParaRPr lang="en-US"/>
          </a:p>
        </p:txBody>
      </p:sp>
      <p:sp>
        <p:nvSpPr>
          <p:cNvPr id="5" name="Footer Placeholder 4">
            <a:extLst>
              <a:ext uri="{FF2B5EF4-FFF2-40B4-BE49-F238E27FC236}">
                <a16:creationId xmlns:a16="http://schemas.microsoft.com/office/drawing/2014/main" id="{FEF52031-86B8-4D88-B24E-23D5855225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04108D0-1829-48E4-AC12-035366269B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EACECB-B0A7-4DFA-99FF-5F4685EA119D}" type="slidenum">
              <a:rPr lang="en-US" smtClean="0"/>
              <a:t>‹#›</a:t>
            </a:fld>
            <a:endParaRPr lang="en-US"/>
          </a:p>
        </p:txBody>
      </p:sp>
    </p:spTree>
    <p:extLst>
      <p:ext uri="{BB962C8B-B14F-4D97-AF65-F5344CB8AC3E}">
        <p14:creationId xmlns:p14="http://schemas.microsoft.com/office/powerpoint/2010/main" val="2186124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leidenmanifesto.org/"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doi.org/10.1038/520429a"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hyperlink" Target="https://doi.org/10.13140/RG.2.1.4929.1363" TargetMode="External"/><Relationship Id="rId4" Type="http://schemas.openxmlformats.org/officeDocument/2006/relationships/hyperlink" Target="https://sfdora.org/read/"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metrics-toolkit.org/" TargetMode="External"/><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hyperlink" Target="http://www.worldcat.org/oclc/1027811013" TargetMode="External"/><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hyperlink" Target="https://orcid.org/0000-0003-4290-6997" TargetMode="External"/><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hyperlink" Target="mailto:hcoates@iupui.edu"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3A02C-824D-4E4A-B283-01D5F52ECFD8}"/>
              </a:ext>
            </a:extLst>
          </p:cNvPr>
          <p:cNvSpPr>
            <a:spLocks noGrp="1"/>
          </p:cNvSpPr>
          <p:nvPr>
            <p:ph type="ctrTitle"/>
          </p:nvPr>
        </p:nvSpPr>
        <p:spPr>
          <a:xfrm>
            <a:off x="1524000" y="790575"/>
            <a:ext cx="9144000" cy="2719388"/>
          </a:xfrm>
        </p:spPr>
        <p:txBody>
          <a:bodyPr>
            <a:normAutofit fontScale="90000"/>
          </a:bodyPr>
          <a:lstStyle/>
          <a:p>
            <a:r>
              <a:rPr lang="en-US" sz="5300" dirty="0">
                <a:solidFill>
                  <a:srgbClr val="00B0F0"/>
                </a:solidFill>
              </a:rPr>
              <a:t>Evaluating the Impact of</a:t>
            </a:r>
            <a:br>
              <a:rPr lang="en-US" sz="5300" dirty="0">
                <a:solidFill>
                  <a:srgbClr val="00B0F0"/>
                </a:solidFill>
              </a:rPr>
            </a:br>
            <a:r>
              <a:rPr lang="en-US" sz="5300" dirty="0">
                <a:solidFill>
                  <a:srgbClr val="00B0F0"/>
                </a:solidFill>
              </a:rPr>
              <a:t>Community-Engaged Scholarship: </a:t>
            </a:r>
            <a:br>
              <a:rPr lang="en-US" dirty="0">
                <a:solidFill>
                  <a:srgbClr val="00B0F0"/>
                </a:solidFill>
              </a:rPr>
            </a:br>
            <a:r>
              <a:rPr lang="en-US" sz="4900" dirty="0">
                <a:solidFill>
                  <a:srgbClr val="00B0F0"/>
                </a:solidFill>
              </a:rPr>
              <a:t>Implications for Promotion and Tenure</a:t>
            </a:r>
          </a:p>
        </p:txBody>
      </p:sp>
      <p:sp>
        <p:nvSpPr>
          <p:cNvPr id="3" name="Subtitle 2">
            <a:extLst>
              <a:ext uri="{FF2B5EF4-FFF2-40B4-BE49-F238E27FC236}">
                <a16:creationId xmlns:a16="http://schemas.microsoft.com/office/drawing/2014/main" id="{B4BFC6D0-9934-4B6D-9520-C825A72579EE}"/>
              </a:ext>
            </a:extLst>
          </p:cNvPr>
          <p:cNvSpPr>
            <a:spLocks noGrp="1"/>
          </p:cNvSpPr>
          <p:nvPr>
            <p:ph type="subTitle" idx="1"/>
          </p:nvPr>
        </p:nvSpPr>
        <p:spPr>
          <a:xfrm>
            <a:off x="1524000" y="3859212"/>
            <a:ext cx="9144000" cy="2581781"/>
          </a:xfrm>
        </p:spPr>
        <p:txBody>
          <a:bodyPr>
            <a:normAutofit/>
          </a:bodyPr>
          <a:lstStyle/>
          <a:p>
            <a:pPr>
              <a:lnSpc>
                <a:spcPct val="100000"/>
              </a:lnSpc>
              <a:spcBef>
                <a:spcPts val="600"/>
              </a:spcBef>
            </a:pPr>
            <a:r>
              <a:rPr lang="en-US" sz="2800" dirty="0">
                <a:solidFill>
                  <a:schemeClr val="bg1"/>
                </a:solidFill>
              </a:rPr>
              <a:t>ICHE Faculty Leadership Conference</a:t>
            </a:r>
          </a:p>
          <a:p>
            <a:pPr>
              <a:lnSpc>
                <a:spcPct val="100000"/>
              </a:lnSpc>
              <a:spcBef>
                <a:spcPts val="600"/>
              </a:spcBef>
            </a:pPr>
            <a:endParaRPr lang="en-US" sz="2000" dirty="0">
              <a:solidFill>
                <a:schemeClr val="bg1"/>
              </a:solidFill>
            </a:endParaRPr>
          </a:p>
          <a:p>
            <a:pPr>
              <a:lnSpc>
                <a:spcPct val="100000"/>
              </a:lnSpc>
              <a:spcBef>
                <a:spcPts val="600"/>
              </a:spcBef>
            </a:pPr>
            <a:r>
              <a:rPr lang="en-US" sz="2000" dirty="0">
                <a:solidFill>
                  <a:schemeClr val="bg1"/>
                </a:solidFill>
              </a:rPr>
              <a:t>February 15, 2019</a:t>
            </a:r>
          </a:p>
          <a:p>
            <a:pPr>
              <a:lnSpc>
                <a:spcPct val="100000"/>
              </a:lnSpc>
              <a:spcBef>
                <a:spcPts val="600"/>
              </a:spcBef>
            </a:pPr>
            <a:endParaRPr lang="en-US" sz="2000" dirty="0">
              <a:solidFill>
                <a:schemeClr val="bg1"/>
              </a:solidFill>
            </a:endParaRPr>
          </a:p>
          <a:p>
            <a:pPr>
              <a:lnSpc>
                <a:spcPct val="100000"/>
              </a:lnSpc>
              <a:spcBef>
                <a:spcPts val="600"/>
              </a:spcBef>
            </a:pPr>
            <a:r>
              <a:rPr lang="en-US" sz="2000" dirty="0">
                <a:solidFill>
                  <a:schemeClr val="bg1"/>
                </a:solidFill>
              </a:rPr>
              <a:t>Heather Coates, MLS, MS</a:t>
            </a:r>
          </a:p>
          <a:p>
            <a:pPr>
              <a:lnSpc>
                <a:spcPct val="100000"/>
              </a:lnSpc>
              <a:spcBef>
                <a:spcPts val="600"/>
              </a:spcBef>
            </a:pPr>
            <a:r>
              <a:rPr lang="en-US" sz="2000" dirty="0">
                <a:solidFill>
                  <a:schemeClr val="bg1"/>
                </a:solidFill>
              </a:rPr>
              <a:t>IUPUI University Library Center for Digital Scholarship</a:t>
            </a:r>
          </a:p>
        </p:txBody>
      </p:sp>
    </p:spTree>
    <p:extLst>
      <p:ext uri="{BB962C8B-B14F-4D97-AF65-F5344CB8AC3E}">
        <p14:creationId xmlns:p14="http://schemas.microsoft.com/office/powerpoint/2010/main" val="3674437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4B60C-DD1A-46E6-A4B9-00EDBFF0936B}"/>
              </a:ext>
            </a:extLst>
          </p:cNvPr>
          <p:cNvSpPr>
            <a:spLocks noGrp="1"/>
          </p:cNvSpPr>
          <p:nvPr>
            <p:ph type="title"/>
          </p:nvPr>
        </p:nvSpPr>
        <p:spPr/>
        <p:txBody>
          <a:bodyPr>
            <a:normAutofit/>
          </a:bodyPr>
          <a:lstStyle/>
          <a:p>
            <a:r>
              <a:rPr lang="en-US" sz="4000" i="1" dirty="0"/>
              <a:t>What are the core concepts of </a:t>
            </a:r>
            <a:r>
              <a:rPr lang="en-US" sz="4000" i="1" dirty="0" err="1"/>
              <a:t>altmetrics</a:t>
            </a:r>
            <a:r>
              <a:rPr lang="en-US" sz="4000" i="1" dirty="0"/>
              <a:t>?</a:t>
            </a:r>
          </a:p>
        </p:txBody>
      </p:sp>
      <p:sp>
        <p:nvSpPr>
          <p:cNvPr id="3" name="Content Placeholder 2">
            <a:extLst>
              <a:ext uri="{FF2B5EF4-FFF2-40B4-BE49-F238E27FC236}">
                <a16:creationId xmlns:a16="http://schemas.microsoft.com/office/drawing/2014/main" id="{779D10DB-6631-4743-8A8A-64F775E1C9C4}"/>
              </a:ext>
            </a:extLst>
          </p:cNvPr>
          <p:cNvSpPr>
            <a:spLocks noGrp="1"/>
          </p:cNvSpPr>
          <p:nvPr>
            <p:ph idx="1"/>
          </p:nvPr>
        </p:nvSpPr>
        <p:spPr>
          <a:xfrm>
            <a:off x="838200" y="1825624"/>
            <a:ext cx="10515600" cy="4585685"/>
          </a:xfrm>
        </p:spPr>
        <p:txBody>
          <a:bodyPr>
            <a:normAutofit lnSpcReduction="10000"/>
          </a:bodyPr>
          <a:lstStyle/>
          <a:p>
            <a:pPr marL="0" indent="0">
              <a:lnSpc>
                <a:spcPct val="110000"/>
              </a:lnSpc>
              <a:spcBef>
                <a:spcPts val="600"/>
              </a:spcBef>
              <a:buNone/>
            </a:pPr>
            <a:r>
              <a:rPr lang="en-US" dirty="0" err="1"/>
              <a:t>Altmetrics</a:t>
            </a:r>
            <a:r>
              <a:rPr lang="en-US" dirty="0"/>
              <a:t> are indicators for activities taking place on social media platforms, such as Twitter, Facebook, </a:t>
            </a:r>
            <a:r>
              <a:rPr lang="en-US" dirty="0" err="1"/>
              <a:t>CiteULike</a:t>
            </a:r>
            <a:r>
              <a:rPr lang="en-US" dirty="0"/>
              <a:t>; typically considered to be complementary to bibliometrics, rather than a replacement</a:t>
            </a:r>
          </a:p>
          <a:p>
            <a:pPr marL="0" indent="0">
              <a:lnSpc>
                <a:spcPct val="110000"/>
              </a:lnSpc>
              <a:spcBef>
                <a:spcPts val="600"/>
              </a:spcBef>
              <a:buNone/>
            </a:pPr>
            <a:endParaRPr lang="en-US" dirty="0"/>
          </a:p>
          <a:p>
            <a:pPr marL="0" indent="0">
              <a:lnSpc>
                <a:spcPct val="110000"/>
              </a:lnSpc>
              <a:spcBef>
                <a:spcPts val="600"/>
              </a:spcBef>
              <a:buNone/>
            </a:pPr>
            <a:r>
              <a:rPr lang="en-US" dirty="0"/>
              <a:t>Activities include view/download, discuss, save, cite, recommend</a:t>
            </a:r>
          </a:p>
          <a:p>
            <a:pPr marL="0" indent="0">
              <a:lnSpc>
                <a:spcPct val="110000"/>
              </a:lnSpc>
              <a:spcBef>
                <a:spcPts val="600"/>
              </a:spcBef>
              <a:buNone/>
            </a:pPr>
            <a:endParaRPr lang="en-US" dirty="0"/>
          </a:p>
          <a:p>
            <a:pPr marL="0" indent="0">
              <a:lnSpc>
                <a:spcPct val="110000"/>
              </a:lnSpc>
              <a:spcBef>
                <a:spcPts val="600"/>
              </a:spcBef>
              <a:buNone/>
            </a:pPr>
            <a:r>
              <a:rPr lang="en-US" dirty="0"/>
              <a:t>By default, these are item-level metrics (about the article, book, data, etc.)</a:t>
            </a:r>
          </a:p>
          <a:p>
            <a:pPr marL="0" indent="0">
              <a:lnSpc>
                <a:spcPct val="110000"/>
              </a:lnSpc>
              <a:spcBef>
                <a:spcPts val="600"/>
              </a:spcBef>
              <a:buNone/>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p:txBody>
      </p:sp>
    </p:spTree>
    <p:extLst>
      <p:ext uri="{BB962C8B-B14F-4D97-AF65-F5344CB8AC3E}">
        <p14:creationId xmlns:p14="http://schemas.microsoft.com/office/powerpoint/2010/main" val="1329511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95338"/>
          </a:xfrm>
        </p:spPr>
        <p:txBody>
          <a:bodyPr/>
          <a:lstStyle/>
          <a:p>
            <a:r>
              <a:rPr lang="en-US" dirty="0"/>
              <a:t>Another mental model</a:t>
            </a:r>
          </a:p>
        </p:txBody>
      </p:sp>
      <p:grpSp>
        <p:nvGrpSpPr>
          <p:cNvPr id="11" name="Group 10">
            <a:extLst>
              <a:ext uri="{FF2B5EF4-FFF2-40B4-BE49-F238E27FC236}">
                <a16:creationId xmlns:a16="http://schemas.microsoft.com/office/drawing/2014/main" id="{77AE928F-5113-4EF4-BD1E-4AFBBC2F3592}"/>
              </a:ext>
            </a:extLst>
          </p:cNvPr>
          <p:cNvGrpSpPr/>
          <p:nvPr/>
        </p:nvGrpSpPr>
        <p:grpSpPr>
          <a:xfrm>
            <a:off x="1138887" y="1859237"/>
            <a:ext cx="9914226" cy="4400199"/>
            <a:chOff x="178209" y="1859237"/>
            <a:chExt cx="9914226" cy="4400199"/>
          </a:xfrm>
        </p:grpSpPr>
        <p:graphicFrame>
          <p:nvGraphicFramePr>
            <p:cNvPr id="4" name="Diagram 3"/>
            <p:cNvGraphicFramePr/>
            <p:nvPr>
              <p:extLst>
                <p:ext uri="{D42A27DB-BD31-4B8C-83A1-F6EECF244321}">
                  <p14:modId xmlns:p14="http://schemas.microsoft.com/office/powerpoint/2010/main" val="601736379"/>
                </p:ext>
              </p:extLst>
            </p:nvPr>
          </p:nvGraphicFramePr>
          <p:xfrm>
            <a:off x="178209" y="1859237"/>
            <a:ext cx="9797842" cy="1034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2" name="Group 11"/>
            <p:cNvGrpSpPr/>
            <p:nvPr/>
          </p:nvGrpSpPr>
          <p:grpSpPr>
            <a:xfrm>
              <a:off x="834139" y="3144036"/>
              <a:ext cx="2595718" cy="3115400"/>
              <a:chOff x="894734" y="3667434"/>
              <a:chExt cx="2595718" cy="3115400"/>
            </a:xfrm>
          </p:grpSpPr>
          <p:sp>
            <p:nvSpPr>
              <p:cNvPr id="5" name="Half Frame 4"/>
              <p:cNvSpPr/>
              <p:nvPr/>
            </p:nvSpPr>
            <p:spPr>
              <a:xfrm>
                <a:off x="894734" y="3667434"/>
                <a:ext cx="1848464" cy="1543665"/>
              </a:xfrm>
              <a:prstGeom prst="halfFrame">
                <a:avLst>
                  <a:gd name="adj1" fmla="val 14225"/>
                  <a:gd name="adj2" fmla="val 12951"/>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endParaRPr lang="en-US" dirty="0">
                  <a:solidFill>
                    <a:schemeClr val="tx1"/>
                  </a:solidFill>
                </a:endParaRPr>
              </a:p>
            </p:txBody>
          </p:sp>
          <p:sp>
            <p:nvSpPr>
              <p:cNvPr id="8" name="TextBox 7"/>
              <p:cNvSpPr txBox="1"/>
              <p:nvPr/>
            </p:nvSpPr>
            <p:spPr>
              <a:xfrm>
                <a:off x="1120878" y="3982067"/>
                <a:ext cx="2369574" cy="280076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tx1">
                        <a:lumMod val="75000"/>
                        <a:lumOff val="25000"/>
                      </a:schemeClr>
                    </a:solidFill>
                  </a:rPr>
                  <a:t>Journal articles</a:t>
                </a:r>
              </a:p>
              <a:p>
                <a:pPr marL="285750" indent="-285750">
                  <a:buFont typeface="Arial" panose="020B0604020202020204" pitchFamily="34" charset="0"/>
                  <a:buChar char="•"/>
                </a:pPr>
                <a:r>
                  <a:rPr lang="en-US" sz="1600" dirty="0">
                    <a:solidFill>
                      <a:schemeClr val="tx1">
                        <a:lumMod val="75000"/>
                        <a:lumOff val="25000"/>
                      </a:schemeClr>
                    </a:solidFill>
                  </a:rPr>
                  <a:t>Books</a:t>
                </a:r>
              </a:p>
              <a:p>
                <a:pPr marL="285750" indent="-285750">
                  <a:buFont typeface="Arial" panose="020B0604020202020204" pitchFamily="34" charset="0"/>
                  <a:buChar char="•"/>
                </a:pPr>
                <a:r>
                  <a:rPr lang="en-US" sz="1600" dirty="0">
                    <a:solidFill>
                      <a:schemeClr val="tx1">
                        <a:lumMod val="75000"/>
                        <a:lumOff val="25000"/>
                      </a:schemeClr>
                    </a:solidFill>
                  </a:rPr>
                  <a:t>Book chapters</a:t>
                </a:r>
              </a:p>
              <a:p>
                <a:pPr marL="285750" indent="-285750">
                  <a:buFont typeface="Arial" panose="020B0604020202020204" pitchFamily="34" charset="0"/>
                  <a:buChar char="•"/>
                </a:pPr>
                <a:r>
                  <a:rPr lang="en-US" sz="1600" dirty="0">
                    <a:solidFill>
                      <a:schemeClr val="tx1">
                        <a:lumMod val="75000"/>
                        <a:lumOff val="25000"/>
                      </a:schemeClr>
                    </a:solidFill>
                  </a:rPr>
                  <a:t>Conference presentations &amp; papers</a:t>
                </a:r>
              </a:p>
              <a:p>
                <a:pPr marL="285750" indent="-285750">
                  <a:buFont typeface="Arial" panose="020B0604020202020204" pitchFamily="34" charset="0"/>
                  <a:buChar char="•"/>
                </a:pPr>
                <a:r>
                  <a:rPr lang="en-US" sz="1600" dirty="0">
                    <a:solidFill>
                      <a:schemeClr val="tx1">
                        <a:lumMod val="75000"/>
                        <a:lumOff val="25000"/>
                      </a:schemeClr>
                    </a:solidFill>
                  </a:rPr>
                  <a:t>Abstracts</a:t>
                </a:r>
              </a:p>
              <a:p>
                <a:pPr marL="285750" indent="-285750">
                  <a:buFont typeface="Arial" panose="020B0604020202020204" pitchFamily="34" charset="0"/>
                  <a:buChar char="•"/>
                </a:pPr>
                <a:r>
                  <a:rPr lang="en-US" sz="1600" dirty="0">
                    <a:solidFill>
                      <a:schemeClr val="tx1">
                        <a:lumMod val="75000"/>
                        <a:lumOff val="25000"/>
                      </a:schemeClr>
                    </a:solidFill>
                  </a:rPr>
                  <a:t>White papers</a:t>
                </a:r>
              </a:p>
              <a:p>
                <a:pPr marL="285750" indent="-285750">
                  <a:buFont typeface="Arial" panose="020B0604020202020204" pitchFamily="34" charset="0"/>
                  <a:buChar char="•"/>
                </a:pPr>
                <a:r>
                  <a:rPr lang="en-US" sz="1600" dirty="0">
                    <a:solidFill>
                      <a:schemeClr val="tx1">
                        <a:lumMod val="75000"/>
                        <a:lumOff val="25000"/>
                      </a:schemeClr>
                    </a:solidFill>
                  </a:rPr>
                  <a:t>Reports</a:t>
                </a:r>
              </a:p>
              <a:p>
                <a:pPr marL="285750" indent="-285750">
                  <a:buFont typeface="Arial" panose="020B0604020202020204" pitchFamily="34" charset="0"/>
                  <a:buChar char="•"/>
                </a:pPr>
                <a:r>
                  <a:rPr lang="en-US" sz="1600" dirty="0">
                    <a:solidFill>
                      <a:schemeClr val="tx1">
                        <a:lumMod val="75000"/>
                        <a:lumOff val="25000"/>
                      </a:schemeClr>
                    </a:solidFill>
                  </a:rPr>
                  <a:t>Data</a:t>
                </a:r>
              </a:p>
              <a:p>
                <a:pPr marL="285750" indent="-285750">
                  <a:buFont typeface="Arial" panose="020B0604020202020204" pitchFamily="34" charset="0"/>
                  <a:buChar char="•"/>
                </a:pPr>
                <a:r>
                  <a:rPr lang="en-US" sz="1600" dirty="0">
                    <a:solidFill>
                      <a:schemeClr val="tx1">
                        <a:lumMod val="75000"/>
                        <a:lumOff val="25000"/>
                      </a:schemeClr>
                    </a:solidFill>
                  </a:rPr>
                  <a:t>Code, algorithms</a:t>
                </a:r>
              </a:p>
              <a:p>
                <a:pPr marL="285750" indent="-285750">
                  <a:buFont typeface="Arial" panose="020B0604020202020204" pitchFamily="34" charset="0"/>
                  <a:buChar char="•"/>
                </a:pPr>
                <a:r>
                  <a:rPr lang="en-US" sz="1600" dirty="0">
                    <a:solidFill>
                      <a:schemeClr val="tx1">
                        <a:lumMod val="75000"/>
                        <a:lumOff val="25000"/>
                      </a:schemeClr>
                    </a:solidFill>
                  </a:rPr>
                  <a:t>Models, simulations</a:t>
                </a:r>
              </a:p>
            </p:txBody>
          </p:sp>
        </p:grpSp>
        <p:grpSp>
          <p:nvGrpSpPr>
            <p:cNvPr id="13" name="Group 12"/>
            <p:cNvGrpSpPr/>
            <p:nvPr/>
          </p:nvGrpSpPr>
          <p:grpSpPr>
            <a:xfrm>
              <a:off x="3969401" y="3144036"/>
              <a:ext cx="2521974" cy="2869178"/>
              <a:chOff x="4154127" y="3667434"/>
              <a:chExt cx="2521974" cy="2869178"/>
            </a:xfrm>
          </p:grpSpPr>
          <p:sp>
            <p:nvSpPr>
              <p:cNvPr id="6" name="Half Frame 5"/>
              <p:cNvSpPr/>
              <p:nvPr/>
            </p:nvSpPr>
            <p:spPr>
              <a:xfrm>
                <a:off x="4154127" y="3667434"/>
                <a:ext cx="1848464" cy="1543665"/>
              </a:xfrm>
              <a:prstGeom prst="halfFrame">
                <a:avLst>
                  <a:gd name="adj1" fmla="val 14225"/>
                  <a:gd name="adj2" fmla="val 12951"/>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endParaRPr lang="en-US" dirty="0">
                  <a:solidFill>
                    <a:schemeClr val="tx1"/>
                  </a:solidFill>
                </a:endParaRPr>
              </a:p>
            </p:txBody>
          </p:sp>
          <p:sp>
            <p:nvSpPr>
              <p:cNvPr id="9" name="Rectangle 8"/>
              <p:cNvSpPr/>
              <p:nvPr/>
            </p:nvSpPr>
            <p:spPr>
              <a:xfrm>
                <a:off x="4375352" y="3982067"/>
                <a:ext cx="2300749" cy="2554545"/>
              </a:xfrm>
              <a:prstGeom prst="rect">
                <a:avLst/>
              </a:prstGeom>
            </p:spPr>
            <p:txBody>
              <a:bodyPr wrap="square">
                <a:spAutoFit/>
              </a:bodyPr>
              <a:lstStyle/>
              <a:p>
                <a:pPr marL="285750" indent="-285750">
                  <a:buFont typeface="Arial" panose="020B0604020202020204" pitchFamily="34" charset="0"/>
                  <a:buChar char="•"/>
                </a:pPr>
                <a:r>
                  <a:rPr lang="en-US" sz="1600" dirty="0">
                    <a:solidFill>
                      <a:schemeClr val="tx1">
                        <a:lumMod val="75000"/>
                        <a:lumOff val="25000"/>
                      </a:schemeClr>
                    </a:solidFill>
                  </a:rPr>
                  <a:t>View</a:t>
                </a:r>
              </a:p>
              <a:p>
                <a:pPr marL="285750" indent="-285750">
                  <a:buFont typeface="Arial" panose="020B0604020202020204" pitchFamily="34" charset="0"/>
                  <a:buChar char="•"/>
                </a:pPr>
                <a:r>
                  <a:rPr lang="en-US" sz="1600" dirty="0">
                    <a:solidFill>
                      <a:schemeClr val="tx1">
                        <a:lumMod val="75000"/>
                        <a:lumOff val="25000"/>
                      </a:schemeClr>
                    </a:solidFill>
                  </a:rPr>
                  <a:t>Download</a:t>
                </a:r>
              </a:p>
              <a:p>
                <a:pPr marL="285750" indent="-285750">
                  <a:buFont typeface="Arial" panose="020B0604020202020204" pitchFamily="34" charset="0"/>
                  <a:buChar char="•"/>
                </a:pPr>
                <a:r>
                  <a:rPr lang="en-US" sz="1600" dirty="0">
                    <a:solidFill>
                      <a:schemeClr val="tx1">
                        <a:lumMod val="75000"/>
                        <a:lumOff val="25000"/>
                      </a:schemeClr>
                    </a:solidFill>
                  </a:rPr>
                  <a:t>Bookmark</a:t>
                </a:r>
              </a:p>
              <a:p>
                <a:pPr marL="285750" indent="-285750">
                  <a:buFont typeface="Arial" panose="020B0604020202020204" pitchFamily="34" charset="0"/>
                  <a:buChar char="•"/>
                </a:pPr>
                <a:r>
                  <a:rPr lang="en-US" sz="1600" dirty="0">
                    <a:solidFill>
                      <a:schemeClr val="tx1">
                        <a:lumMod val="75000"/>
                        <a:lumOff val="25000"/>
                      </a:schemeClr>
                    </a:solidFill>
                  </a:rPr>
                  <a:t>Like</a:t>
                </a:r>
              </a:p>
              <a:p>
                <a:pPr marL="285750" indent="-285750">
                  <a:buFont typeface="Arial" panose="020B0604020202020204" pitchFamily="34" charset="0"/>
                  <a:buChar char="•"/>
                </a:pPr>
                <a:r>
                  <a:rPr lang="en-US" sz="1600" dirty="0">
                    <a:solidFill>
                      <a:schemeClr val="tx1">
                        <a:lumMod val="75000"/>
                        <a:lumOff val="25000"/>
                      </a:schemeClr>
                    </a:solidFill>
                  </a:rPr>
                  <a:t>Share</a:t>
                </a:r>
              </a:p>
              <a:p>
                <a:pPr marL="285750" indent="-285750">
                  <a:buFont typeface="Arial" panose="020B0604020202020204" pitchFamily="34" charset="0"/>
                  <a:buChar char="•"/>
                </a:pPr>
                <a:r>
                  <a:rPr lang="en-US" sz="1600" dirty="0">
                    <a:solidFill>
                      <a:schemeClr val="tx1">
                        <a:lumMod val="75000"/>
                        <a:lumOff val="25000"/>
                      </a:schemeClr>
                    </a:solidFill>
                  </a:rPr>
                  <a:t>Discuss</a:t>
                </a:r>
              </a:p>
              <a:p>
                <a:pPr marL="285750" indent="-285750">
                  <a:buFont typeface="Arial" panose="020B0604020202020204" pitchFamily="34" charset="0"/>
                  <a:buChar char="•"/>
                </a:pPr>
                <a:r>
                  <a:rPr lang="en-US" sz="1600" dirty="0">
                    <a:solidFill>
                      <a:schemeClr val="tx1">
                        <a:lumMod val="75000"/>
                        <a:lumOff val="25000"/>
                      </a:schemeClr>
                    </a:solidFill>
                  </a:rPr>
                  <a:t>Engage</a:t>
                </a:r>
              </a:p>
              <a:p>
                <a:pPr marL="285750" indent="-285750">
                  <a:buFont typeface="Arial" panose="020B0604020202020204" pitchFamily="34" charset="0"/>
                  <a:buChar char="•"/>
                </a:pPr>
                <a:r>
                  <a:rPr lang="en-US" sz="1600" dirty="0">
                    <a:solidFill>
                      <a:schemeClr val="tx1">
                        <a:lumMod val="75000"/>
                        <a:lumOff val="25000"/>
                      </a:schemeClr>
                    </a:solidFill>
                  </a:rPr>
                  <a:t>Review</a:t>
                </a:r>
              </a:p>
              <a:p>
                <a:pPr marL="285750" indent="-285750">
                  <a:buFont typeface="Arial" panose="020B0604020202020204" pitchFamily="34" charset="0"/>
                  <a:buChar char="•"/>
                </a:pPr>
                <a:r>
                  <a:rPr lang="en-US" sz="1600" dirty="0">
                    <a:solidFill>
                      <a:schemeClr val="tx1">
                        <a:lumMod val="75000"/>
                        <a:lumOff val="25000"/>
                      </a:schemeClr>
                    </a:solidFill>
                  </a:rPr>
                  <a:t>Cite</a:t>
                </a:r>
              </a:p>
              <a:p>
                <a:pPr marL="285750" indent="-285750">
                  <a:buFont typeface="Arial" panose="020B0604020202020204" pitchFamily="34" charset="0"/>
                  <a:buChar char="•"/>
                </a:pPr>
                <a:r>
                  <a:rPr lang="en-US" sz="1600" dirty="0">
                    <a:solidFill>
                      <a:schemeClr val="tx1">
                        <a:lumMod val="75000"/>
                        <a:lumOff val="25000"/>
                      </a:schemeClr>
                    </a:solidFill>
                  </a:rPr>
                  <a:t>Adopt/Implement</a:t>
                </a:r>
              </a:p>
            </p:txBody>
          </p:sp>
        </p:grpSp>
        <p:grpSp>
          <p:nvGrpSpPr>
            <p:cNvPr id="15" name="Group 14"/>
            <p:cNvGrpSpPr/>
            <p:nvPr/>
          </p:nvGrpSpPr>
          <p:grpSpPr>
            <a:xfrm>
              <a:off x="7030918" y="3178242"/>
              <a:ext cx="3061517" cy="2622956"/>
              <a:chOff x="7413520" y="3667434"/>
              <a:chExt cx="3061517" cy="2622956"/>
            </a:xfrm>
          </p:grpSpPr>
          <p:sp>
            <p:nvSpPr>
              <p:cNvPr id="7" name="Half Frame 6"/>
              <p:cNvSpPr/>
              <p:nvPr/>
            </p:nvSpPr>
            <p:spPr>
              <a:xfrm>
                <a:off x="7413520" y="3667434"/>
                <a:ext cx="1848464" cy="1543665"/>
              </a:xfrm>
              <a:prstGeom prst="halfFrame">
                <a:avLst>
                  <a:gd name="adj1" fmla="val 14225"/>
                  <a:gd name="adj2" fmla="val 12951"/>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endParaRPr lang="en-US" dirty="0">
                  <a:solidFill>
                    <a:schemeClr val="tx1"/>
                  </a:solidFill>
                </a:endParaRPr>
              </a:p>
            </p:txBody>
          </p:sp>
          <p:sp>
            <p:nvSpPr>
              <p:cNvPr id="10" name="Rectangle 9"/>
              <p:cNvSpPr/>
              <p:nvPr/>
            </p:nvSpPr>
            <p:spPr>
              <a:xfrm>
                <a:off x="7644577" y="3982066"/>
                <a:ext cx="2830460" cy="2308324"/>
              </a:xfrm>
              <a:prstGeom prst="rect">
                <a:avLst/>
              </a:prstGeom>
            </p:spPr>
            <p:txBody>
              <a:bodyPr wrap="square">
                <a:spAutoFit/>
              </a:bodyPr>
              <a:lstStyle/>
              <a:p>
                <a:pPr marL="285750" indent="-285750">
                  <a:buFont typeface="Arial" panose="020B0604020202020204" pitchFamily="34" charset="0"/>
                  <a:buChar char="•"/>
                </a:pPr>
                <a:r>
                  <a:rPr lang="en-US" sz="1600" dirty="0">
                    <a:solidFill>
                      <a:schemeClr val="tx1">
                        <a:lumMod val="75000"/>
                        <a:lumOff val="25000"/>
                      </a:schemeClr>
                    </a:solidFill>
                  </a:rPr>
                  <a:t>Citation counts</a:t>
                </a:r>
              </a:p>
              <a:p>
                <a:pPr marL="285750" indent="-285750">
                  <a:buFont typeface="Arial" panose="020B0604020202020204" pitchFamily="34" charset="0"/>
                  <a:buChar char="•"/>
                </a:pPr>
                <a:r>
                  <a:rPr lang="en-US" sz="1600" dirty="0">
                    <a:solidFill>
                      <a:schemeClr val="tx1">
                        <a:lumMod val="75000"/>
                        <a:lumOff val="25000"/>
                      </a:schemeClr>
                    </a:solidFill>
                  </a:rPr>
                  <a:t>Views &amp; downloads</a:t>
                </a:r>
              </a:p>
              <a:p>
                <a:pPr marL="285750" indent="-285750">
                  <a:buFont typeface="Arial" panose="020B0604020202020204" pitchFamily="34" charset="0"/>
                  <a:buChar char="•"/>
                </a:pPr>
                <a:r>
                  <a:rPr lang="en-US" sz="1600" dirty="0">
                    <a:solidFill>
                      <a:schemeClr val="tx1">
                        <a:lumMod val="75000"/>
                        <a:lumOff val="25000"/>
                      </a:schemeClr>
                    </a:solidFill>
                  </a:rPr>
                  <a:t>h-index</a:t>
                </a:r>
              </a:p>
              <a:p>
                <a:pPr marL="285750" indent="-285750">
                  <a:buFont typeface="Arial" panose="020B0604020202020204" pitchFamily="34" charset="0"/>
                  <a:buChar char="•"/>
                </a:pPr>
                <a:r>
                  <a:rPr lang="en-US" sz="1600" dirty="0">
                    <a:solidFill>
                      <a:schemeClr val="tx1">
                        <a:lumMod val="75000"/>
                        <a:lumOff val="25000"/>
                      </a:schemeClr>
                    </a:solidFill>
                  </a:rPr>
                  <a:t>Relative Citation Ratio</a:t>
                </a:r>
              </a:p>
              <a:p>
                <a:pPr marL="285750" indent="-285750">
                  <a:buFont typeface="Arial" panose="020B0604020202020204" pitchFamily="34" charset="0"/>
                  <a:buChar char="•"/>
                </a:pPr>
                <a:r>
                  <a:rPr lang="en-US" sz="1600" dirty="0">
                    <a:solidFill>
                      <a:schemeClr val="tx1">
                        <a:lumMod val="75000"/>
                        <a:lumOff val="25000"/>
                      </a:schemeClr>
                    </a:solidFill>
                  </a:rPr>
                  <a:t>Media coverage</a:t>
                </a:r>
              </a:p>
              <a:p>
                <a:pPr marL="285750" indent="-285750">
                  <a:buFont typeface="Arial" panose="020B0604020202020204" pitchFamily="34" charset="0"/>
                  <a:buChar char="•"/>
                </a:pPr>
                <a:r>
                  <a:rPr lang="en-US" sz="1600" dirty="0">
                    <a:solidFill>
                      <a:schemeClr val="tx1">
                        <a:lumMod val="75000"/>
                        <a:lumOff val="25000"/>
                      </a:schemeClr>
                    </a:solidFill>
                  </a:rPr>
                  <a:t>Reviews</a:t>
                </a:r>
              </a:p>
              <a:p>
                <a:pPr marL="285750" indent="-285750">
                  <a:buFont typeface="Arial" panose="020B0604020202020204" pitchFamily="34" charset="0"/>
                  <a:buChar char="•"/>
                </a:pPr>
                <a:r>
                  <a:rPr lang="en-US" sz="1600" dirty="0" err="1">
                    <a:solidFill>
                      <a:schemeClr val="tx1">
                        <a:lumMod val="75000"/>
                        <a:lumOff val="25000"/>
                      </a:schemeClr>
                    </a:solidFill>
                  </a:rPr>
                  <a:t>Eigenfactor</a:t>
                </a:r>
                <a:r>
                  <a:rPr lang="en-US" sz="1600" dirty="0">
                    <a:solidFill>
                      <a:schemeClr val="tx1">
                        <a:lumMod val="75000"/>
                        <a:lumOff val="25000"/>
                      </a:schemeClr>
                    </a:solidFill>
                  </a:rPr>
                  <a:t> Article Influence Scored</a:t>
                </a:r>
              </a:p>
              <a:p>
                <a:pPr marL="285750" indent="-285750">
                  <a:buFont typeface="Arial" panose="020B0604020202020204" pitchFamily="34" charset="0"/>
                  <a:buChar char="•"/>
                </a:pPr>
                <a:r>
                  <a:rPr lang="en-US" sz="1600" dirty="0" err="1">
                    <a:solidFill>
                      <a:schemeClr val="tx1">
                        <a:lumMod val="75000"/>
                        <a:lumOff val="25000"/>
                      </a:schemeClr>
                    </a:solidFill>
                  </a:rPr>
                  <a:t>Altmetric</a:t>
                </a:r>
                <a:r>
                  <a:rPr lang="en-US" sz="1600" dirty="0">
                    <a:solidFill>
                      <a:schemeClr val="tx1">
                        <a:lumMod val="75000"/>
                        <a:lumOff val="25000"/>
                      </a:schemeClr>
                    </a:solidFill>
                  </a:rPr>
                  <a:t> Attention Score</a:t>
                </a:r>
              </a:p>
            </p:txBody>
          </p:sp>
        </p:grpSp>
      </p:grpSp>
    </p:spTree>
    <p:extLst>
      <p:ext uri="{BB962C8B-B14F-4D97-AF65-F5344CB8AC3E}">
        <p14:creationId xmlns:p14="http://schemas.microsoft.com/office/powerpoint/2010/main" val="2174767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4B60C-DD1A-46E6-A4B9-00EDBFF0936B}"/>
              </a:ext>
            </a:extLst>
          </p:cNvPr>
          <p:cNvSpPr>
            <a:spLocks noGrp="1"/>
          </p:cNvSpPr>
          <p:nvPr>
            <p:ph type="title"/>
          </p:nvPr>
        </p:nvSpPr>
        <p:spPr/>
        <p:txBody>
          <a:bodyPr>
            <a:normAutofit/>
          </a:bodyPr>
          <a:lstStyle/>
          <a:p>
            <a:r>
              <a:rPr lang="en-US" sz="4000" i="1" dirty="0"/>
              <a:t>Are metrics fit for purpose for evaluating research?</a:t>
            </a:r>
          </a:p>
        </p:txBody>
      </p:sp>
      <p:sp>
        <p:nvSpPr>
          <p:cNvPr id="3" name="Content Placeholder 2">
            <a:extLst>
              <a:ext uri="{FF2B5EF4-FFF2-40B4-BE49-F238E27FC236}">
                <a16:creationId xmlns:a16="http://schemas.microsoft.com/office/drawing/2014/main" id="{779D10DB-6631-4743-8A8A-64F775E1C9C4}"/>
              </a:ext>
            </a:extLst>
          </p:cNvPr>
          <p:cNvSpPr>
            <a:spLocks noGrp="1"/>
          </p:cNvSpPr>
          <p:nvPr>
            <p:ph idx="1"/>
          </p:nvPr>
        </p:nvSpPr>
        <p:spPr>
          <a:xfrm>
            <a:off x="838200" y="1725145"/>
            <a:ext cx="10515600" cy="656318"/>
          </a:xfrm>
        </p:spPr>
        <p:txBody>
          <a:bodyPr/>
          <a:lstStyle/>
          <a:p>
            <a:pPr marL="0" indent="0">
              <a:buNone/>
            </a:pPr>
            <a:r>
              <a:rPr lang="en-US" dirty="0"/>
              <a:t>Is the metric a valid indicator for the variable being evaluated?</a:t>
            </a:r>
          </a:p>
          <a:p>
            <a:pPr marL="0" indent="0">
              <a:buNone/>
            </a:pPr>
            <a:endParaRPr lang="en-US" dirty="0"/>
          </a:p>
          <a:p>
            <a:pPr marL="0" indent="0">
              <a:buNone/>
            </a:pPr>
            <a:endParaRPr lang="en-US" dirty="0"/>
          </a:p>
        </p:txBody>
      </p:sp>
      <p:grpSp>
        <p:nvGrpSpPr>
          <p:cNvPr id="8" name="Group 7">
            <a:extLst>
              <a:ext uri="{FF2B5EF4-FFF2-40B4-BE49-F238E27FC236}">
                <a16:creationId xmlns:a16="http://schemas.microsoft.com/office/drawing/2014/main" id="{266200E6-F22C-49FC-9299-1A0BF1BB5170}"/>
              </a:ext>
            </a:extLst>
          </p:cNvPr>
          <p:cNvGrpSpPr/>
          <p:nvPr/>
        </p:nvGrpSpPr>
        <p:grpSpPr>
          <a:xfrm>
            <a:off x="838200" y="2553334"/>
            <a:ext cx="10515600" cy="3693319"/>
            <a:chOff x="838200" y="2553334"/>
            <a:chExt cx="10515600" cy="3693319"/>
          </a:xfrm>
        </p:grpSpPr>
        <p:sp>
          <p:nvSpPr>
            <p:cNvPr id="4" name="TextBox 3">
              <a:extLst>
                <a:ext uri="{FF2B5EF4-FFF2-40B4-BE49-F238E27FC236}">
                  <a16:creationId xmlns:a16="http://schemas.microsoft.com/office/drawing/2014/main" id="{F8CF7579-0F2F-4C45-8EC6-7A64132D5A80}"/>
                </a:ext>
              </a:extLst>
            </p:cNvPr>
            <p:cNvSpPr txBox="1"/>
            <p:nvPr/>
          </p:nvSpPr>
          <p:spPr>
            <a:xfrm>
              <a:off x="838200" y="2553334"/>
              <a:ext cx="10515600" cy="3693319"/>
            </a:xfrm>
            <a:prstGeom prst="rect">
              <a:avLst/>
            </a:prstGeom>
            <a:noFill/>
          </p:spPr>
          <p:txBody>
            <a:bodyPr wrap="square" rtlCol="0">
              <a:spAutoFit/>
            </a:bodyPr>
            <a:lstStyle/>
            <a:p>
              <a:r>
                <a:rPr lang="en-US" sz="2000" dirty="0"/>
                <a:t>Example: Journal Impact Factor (JIF)</a:t>
              </a:r>
            </a:p>
            <a:p>
              <a:endParaRPr lang="en-US" sz="2000" dirty="0"/>
            </a:p>
            <a:p>
              <a:r>
                <a:rPr lang="en-US" dirty="0"/>
                <a:t>In any given year, the impact factor of a journal is the number of citations received in that year by articles published in that journal during the two preceding years, divided by the total number of [research, proceedings, and review] articles published in that journal during the two preceding years.</a:t>
              </a:r>
            </a:p>
            <a:p>
              <a:endParaRPr lang="en-US" sz="2000" dirty="0"/>
            </a:p>
            <a:p>
              <a:pPr algn="ctr"/>
              <a:r>
                <a:rPr lang="en-US" sz="2000" dirty="0"/>
                <a:t># of citations to </a:t>
              </a:r>
              <a:r>
                <a:rPr lang="en-US" sz="2000" b="1" dirty="0"/>
                <a:t>all items</a:t>
              </a:r>
              <a:r>
                <a:rPr lang="en-US" sz="2000" dirty="0"/>
                <a:t> published in 2011-2012 </a:t>
              </a:r>
            </a:p>
            <a:p>
              <a:pPr algn="ctr"/>
              <a:br>
                <a:rPr lang="en-US" sz="2000" dirty="0"/>
              </a:br>
              <a:r>
                <a:rPr lang="en-US" sz="2000" dirty="0"/>
                <a:t># of </a:t>
              </a:r>
              <a:r>
                <a:rPr lang="en-US" sz="2000" b="1" dirty="0"/>
                <a:t>articles</a:t>
              </a:r>
              <a:r>
                <a:rPr lang="en-US" sz="2000" dirty="0"/>
                <a:t> published in 2011-2012</a:t>
              </a:r>
            </a:p>
            <a:p>
              <a:endParaRPr lang="en-US" sz="2000" dirty="0"/>
            </a:p>
            <a:p>
              <a:r>
                <a:rPr lang="en-US" sz="2000" dirty="0">
                  <a:solidFill>
                    <a:srgbClr val="FF0000"/>
                  </a:solidFill>
                </a:rPr>
                <a:t>Note: the JIF is not a good predictor of whether an individual article will be highly cited, which is how many people interpret it</a:t>
              </a:r>
            </a:p>
          </p:txBody>
        </p:sp>
        <p:cxnSp>
          <p:nvCxnSpPr>
            <p:cNvPr id="6" name="Straight Connector 5">
              <a:extLst>
                <a:ext uri="{FF2B5EF4-FFF2-40B4-BE49-F238E27FC236}">
                  <a16:creationId xmlns:a16="http://schemas.microsoft.com/office/drawing/2014/main" id="{971062EE-693B-4DC4-A596-ABC47AF0547C}"/>
                </a:ext>
              </a:extLst>
            </p:cNvPr>
            <p:cNvCxnSpPr/>
            <p:nvPr/>
          </p:nvCxnSpPr>
          <p:spPr>
            <a:xfrm>
              <a:off x="4692580" y="4810387"/>
              <a:ext cx="3326004" cy="0"/>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095651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4B60C-DD1A-46E6-A4B9-00EDBFF0936B}"/>
              </a:ext>
            </a:extLst>
          </p:cNvPr>
          <p:cNvSpPr>
            <a:spLocks noGrp="1"/>
          </p:cNvSpPr>
          <p:nvPr>
            <p:ph type="title"/>
          </p:nvPr>
        </p:nvSpPr>
        <p:spPr/>
        <p:txBody>
          <a:bodyPr>
            <a:normAutofit/>
          </a:bodyPr>
          <a:lstStyle/>
          <a:p>
            <a:r>
              <a:rPr lang="en-US" sz="4000" i="1" dirty="0"/>
              <a:t>Are metrics fit for purpose for evaluating research?</a:t>
            </a:r>
          </a:p>
        </p:txBody>
      </p:sp>
      <p:sp>
        <p:nvSpPr>
          <p:cNvPr id="3" name="Content Placeholder 2">
            <a:extLst>
              <a:ext uri="{FF2B5EF4-FFF2-40B4-BE49-F238E27FC236}">
                <a16:creationId xmlns:a16="http://schemas.microsoft.com/office/drawing/2014/main" id="{779D10DB-6631-4743-8A8A-64F775E1C9C4}"/>
              </a:ext>
            </a:extLst>
          </p:cNvPr>
          <p:cNvSpPr>
            <a:spLocks noGrp="1"/>
          </p:cNvSpPr>
          <p:nvPr>
            <p:ph idx="1"/>
          </p:nvPr>
        </p:nvSpPr>
        <p:spPr>
          <a:xfrm>
            <a:off x="838200" y="1725145"/>
            <a:ext cx="10515600" cy="656318"/>
          </a:xfrm>
        </p:spPr>
        <p:txBody>
          <a:bodyPr/>
          <a:lstStyle/>
          <a:p>
            <a:pPr marL="0" indent="0">
              <a:buNone/>
            </a:pPr>
            <a:r>
              <a:rPr lang="en-US" dirty="0"/>
              <a:t>Is the metric a valid indicator for the variable being evaluated?</a:t>
            </a:r>
          </a:p>
          <a:p>
            <a:pPr marL="0" indent="0">
              <a:buNone/>
            </a:pPr>
            <a:endParaRPr lang="en-US" dirty="0"/>
          </a:p>
          <a:p>
            <a:pPr marL="0" indent="0">
              <a:buNone/>
            </a:pPr>
            <a:endParaRPr lang="en-US" dirty="0"/>
          </a:p>
        </p:txBody>
      </p:sp>
      <p:sp>
        <p:nvSpPr>
          <p:cNvPr id="7" name="TextBox 6">
            <a:extLst>
              <a:ext uri="{FF2B5EF4-FFF2-40B4-BE49-F238E27FC236}">
                <a16:creationId xmlns:a16="http://schemas.microsoft.com/office/drawing/2014/main" id="{EDC48B07-2AC3-4DC2-951F-040E8D602BCC}"/>
              </a:ext>
            </a:extLst>
          </p:cNvPr>
          <p:cNvSpPr txBox="1"/>
          <p:nvPr/>
        </p:nvSpPr>
        <p:spPr>
          <a:xfrm>
            <a:off x="1066800" y="2553334"/>
            <a:ext cx="10058400" cy="3785652"/>
          </a:xfrm>
          <a:prstGeom prst="rect">
            <a:avLst/>
          </a:prstGeom>
          <a:noFill/>
        </p:spPr>
        <p:txBody>
          <a:bodyPr wrap="square" rtlCol="0">
            <a:spAutoFit/>
          </a:bodyPr>
          <a:lstStyle/>
          <a:p>
            <a:r>
              <a:rPr lang="en-US" sz="2000" dirty="0"/>
              <a:t>Example: raw citation counts</a:t>
            </a:r>
          </a:p>
          <a:p>
            <a:pPr lvl="1"/>
            <a:r>
              <a:rPr lang="en-US" sz="2000" dirty="0"/>
              <a:t>Coverage for journal articles is much greater than for other types of products</a:t>
            </a:r>
          </a:p>
          <a:p>
            <a:pPr lvl="1"/>
            <a:r>
              <a:rPr lang="en-US" sz="2000" dirty="0"/>
              <a:t>Raw counts are meaningless without context – what is the primary research product of the field, what is the citation half-life for the field</a:t>
            </a:r>
          </a:p>
          <a:p>
            <a:endParaRPr lang="en-US" sz="2000" dirty="0"/>
          </a:p>
          <a:p>
            <a:r>
              <a:rPr lang="en-US" sz="2000" dirty="0"/>
              <a:t>Example: h-index</a:t>
            </a:r>
          </a:p>
          <a:p>
            <a:pPr lvl="1"/>
            <a:r>
              <a:rPr lang="en-US" sz="2000" dirty="0"/>
              <a:t>Typically available only for journal articles, favoring articles over other products</a:t>
            </a:r>
          </a:p>
          <a:p>
            <a:pPr lvl="1"/>
            <a:r>
              <a:rPr lang="en-US" sz="2000" dirty="0"/>
              <a:t>Favors more senior scholars – increases with time</a:t>
            </a:r>
          </a:p>
          <a:p>
            <a:pPr lvl="1"/>
            <a:r>
              <a:rPr lang="en-US" sz="2000" dirty="0"/>
              <a:t>Favors productivity over quality, but not measure either well</a:t>
            </a:r>
          </a:p>
          <a:p>
            <a:pPr lvl="1"/>
            <a:r>
              <a:rPr lang="en-US" sz="2000" dirty="0"/>
              <a:t>Does not behave predictably – does not necessarily increase as citations or publications increase</a:t>
            </a:r>
          </a:p>
          <a:p>
            <a:endParaRPr lang="en-US" sz="2000" dirty="0"/>
          </a:p>
        </p:txBody>
      </p:sp>
    </p:spTree>
    <p:extLst>
      <p:ext uri="{BB962C8B-B14F-4D97-AF65-F5344CB8AC3E}">
        <p14:creationId xmlns:p14="http://schemas.microsoft.com/office/powerpoint/2010/main" val="1486331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6E48102-E26F-49B7-84A1-39D76B0FF6AE}"/>
              </a:ext>
            </a:extLst>
          </p:cNvPr>
          <p:cNvPicPr>
            <a:picLocks noChangeAspect="1"/>
          </p:cNvPicPr>
          <p:nvPr/>
        </p:nvPicPr>
        <p:blipFill rotWithShape="1">
          <a:blip r:embed="rId3"/>
          <a:srcRect l="8029" t="14435" r="9081" b="2749"/>
          <a:stretch/>
        </p:blipFill>
        <p:spPr>
          <a:xfrm>
            <a:off x="609600" y="133545"/>
            <a:ext cx="10972800" cy="6590911"/>
          </a:xfrm>
          <a:prstGeom prst="rect">
            <a:avLst/>
          </a:prstGeom>
        </p:spPr>
      </p:pic>
      <p:sp>
        <p:nvSpPr>
          <p:cNvPr id="2" name="TextBox 1">
            <a:extLst>
              <a:ext uri="{FF2B5EF4-FFF2-40B4-BE49-F238E27FC236}">
                <a16:creationId xmlns:a16="http://schemas.microsoft.com/office/drawing/2014/main" id="{61D993D3-2504-48DB-9DCA-CB11E5F5C264}"/>
              </a:ext>
            </a:extLst>
          </p:cNvPr>
          <p:cNvSpPr txBox="1"/>
          <p:nvPr/>
        </p:nvSpPr>
        <p:spPr>
          <a:xfrm>
            <a:off x="7787473" y="2391508"/>
            <a:ext cx="3506875" cy="400110"/>
          </a:xfrm>
          <a:prstGeom prst="rect">
            <a:avLst/>
          </a:prstGeom>
          <a:noFill/>
        </p:spPr>
        <p:txBody>
          <a:bodyPr wrap="square" rtlCol="0">
            <a:spAutoFit/>
          </a:bodyPr>
          <a:lstStyle/>
          <a:p>
            <a:r>
              <a:rPr lang="en-US" sz="2000" dirty="0"/>
              <a:t>Subject = Infectious Diseases</a:t>
            </a:r>
          </a:p>
        </p:txBody>
      </p:sp>
    </p:spTree>
    <p:extLst>
      <p:ext uri="{BB962C8B-B14F-4D97-AF65-F5344CB8AC3E}">
        <p14:creationId xmlns:p14="http://schemas.microsoft.com/office/powerpoint/2010/main" val="2840914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3236230-3CEA-4C1A-851D-17C6E903D40F}"/>
              </a:ext>
            </a:extLst>
          </p:cNvPr>
          <p:cNvPicPr>
            <a:picLocks noChangeAspect="1"/>
          </p:cNvPicPr>
          <p:nvPr/>
        </p:nvPicPr>
        <p:blipFill rotWithShape="1">
          <a:blip r:embed="rId3"/>
          <a:srcRect l="5698" t="19997" r="59463" b="12092"/>
          <a:stretch/>
        </p:blipFill>
        <p:spPr>
          <a:xfrm>
            <a:off x="609600" y="202853"/>
            <a:ext cx="10972800" cy="6452294"/>
          </a:xfrm>
          <a:prstGeom prst="rect">
            <a:avLst/>
          </a:prstGeom>
        </p:spPr>
      </p:pic>
      <p:sp>
        <p:nvSpPr>
          <p:cNvPr id="3" name="TextBox 2">
            <a:extLst>
              <a:ext uri="{FF2B5EF4-FFF2-40B4-BE49-F238E27FC236}">
                <a16:creationId xmlns:a16="http://schemas.microsoft.com/office/drawing/2014/main" id="{1F1E6303-8D1C-403C-8F35-B6A35DEA952E}"/>
              </a:ext>
            </a:extLst>
          </p:cNvPr>
          <p:cNvSpPr txBox="1"/>
          <p:nvPr/>
        </p:nvSpPr>
        <p:spPr>
          <a:xfrm>
            <a:off x="8862646" y="2481943"/>
            <a:ext cx="2311121" cy="400110"/>
          </a:xfrm>
          <a:prstGeom prst="rect">
            <a:avLst/>
          </a:prstGeom>
          <a:noFill/>
        </p:spPr>
        <p:txBody>
          <a:bodyPr wrap="square" rtlCol="0">
            <a:spAutoFit/>
          </a:bodyPr>
          <a:lstStyle/>
          <a:p>
            <a:r>
              <a:rPr lang="en-US" sz="2000" dirty="0"/>
              <a:t>Subject = History</a:t>
            </a:r>
          </a:p>
        </p:txBody>
      </p:sp>
    </p:spTree>
    <p:extLst>
      <p:ext uri="{BB962C8B-B14F-4D97-AF65-F5344CB8AC3E}">
        <p14:creationId xmlns:p14="http://schemas.microsoft.com/office/powerpoint/2010/main" val="2217131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F9C3DE-CA45-4B49-91A1-FE4B9AE5BBF3}"/>
              </a:ext>
            </a:extLst>
          </p:cNvPr>
          <p:cNvPicPr>
            <a:picLocks noChangeAspect="1"/>
          </p:cNvPicPr>
          <p:nvPr/>
        </p:nvPicPr>
        <p:blipFill rotWithShape="1">
          <a:blip r:embed="rId3"/>
          <a:srcRect l="13208" t="17729" r="13668" b="5301"/>
          <a:stretch/>
        </p:blipFill>
        <p:spPr>
          <a:xfrm>
            <a:off x="518160" y="248806"/>
            <a:ext cx="11155680" cy="6360388"/>
          </a:xfrm>
          <a:prstGeom prst="rect">
            <a:avLst/>
          </a:prstGeom>
        </p:spPr>
      </p:pic>
      <p:sp>
        <p:nvSpPr>
          <p:cNvPr id="3" name="TextBox 2">
            <a:extLst>
              <a:ext uri="{FF2B5EF4-FFF2-40B4-BE49-F238E27FC236}">
                <a16:creationId xmlns:a16="http://schemas.microsoft.com/office/drawing/2014/main" id="{F982AC5D-EB3A-4C21-9173-79B98DDC8605}"/>
              </a:ext>
            </a:extLst>
          </p:cNvPr>
          <p:cNvSpPr txBox="1"/>
          <p:nvPr/>
        </p:nvSpPr>
        <p:spPr>
          <a:xfrm>
            <a:off x="5476352" y="2481943"/>
            <a:ext cx="5697415" cy="400110"/>
          </a:xfrm>
          <a:prstGeom prst="rect">
            <a:avLst/>
          </a:prstGeom>
          <a:noFill/>
        </p:spPr>
        <p:txBody>
          <a:bodyPr wrap="square" rtlCol="0">
            <a:spAutoFit/>
          </a:bodyPr>
          <a:lstStyle/>
          <a:p>
            <a:r>
              <a:rPr lang="en-US" sz="2000" dirty="0"/>
              <a:t>Subject = Information Science &amp; Library Science</a:t>
            </a:r>
          </a:p>
        </p:txBody>
      </p:sp>
    </p:spTree>
    <p:extLst>
      <p:ext uri="{BB962C8B-B14F-4D97-AF65-F5344CB8AC3E}">
        <p14:creationId xmlns:p14="http://schemas.microsoft.com/office/powerpoint/2010/main" val="3390031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1624C5-A2D4-40C5-9279-8DF577CD1B5A}"/>
              </a:ext>
            </a:extLst>
          </p:cNvPr>
          <p:cNvSpPr txBox="1"/>
          <p:nvPr/>
        </p:nvSpPr>
        <p:spPr>
          <a:xfrm>
            <a:off x="8661680" y="2481943"/>
            <a:ext cx="2512088" cy="400110"/>
          </a:xfrm>
          <a:prstGeom prst="rect">
            <a:avLst/>
          </a:prstGeom>
          <a:noFill/>
        </p:spPr>
        <p:txBody>
          <a:bodyPr wrap="square" rtlCol="0">
            <a:spAutoFit/>
          </a:bodyPr>
          <a:lstStyle/>
          <a:p>
            <a:r>
              <a:rPr lang="en-US" sz="2000" dirty="0"/>
              <a:t>Subject = Oncology</a:t>
            </a:r>
          </a:p>
        </p:txBody>
      </p:sp>
      <p:grpSp>
        <p:nvGrpSpPr>
          <p:cNvPr id="7" name="Group 6">
            <a:extLst>
              <a:ext uri="{FF2B5EF4-FFF2-40B4-BE49-F238E27FC236}">
                <a16:creationId xmlns:a16="http://schemas.microsoft.com/office/drawing/2014/main" id="{5C75CD63-FEC8-43EC-86DA-94920C63E05D}"/>
              </a:ext>
            </a:extLst>
          </p:cNvPr>
          <p:cNvGrpSpPr/>
          <p:nvPr/>
        </p:nvGrpSpPr>
        <p:grpSpPr>
          <a:xfrm>
            <a:off x="542611" y="169011"/>
            <a:ext cx="10948349" cy="6519978"/>
            <a:chOff x="542611" y="169011"/>
            <a:chExt cx="10948349" cy="6519978"/>
          </a:xfrm>
        </p:grpSpPr>
        <p:pic>
          <p:nvPicPr>
            <p:cNvPr id="2" name="Picture 1">
              <a:extLst>
                <a:ext uri="{FF2B5EF4-FFF2-40B4-BE49-F238E27FC236}">
                  <a16:creationId xmlns:a16="http://schemas.microsoft.com/office/drawing/2014/main" id="{41442606-37B8-40B8-A592-8002311B27C7}"/>
                </a:ext>
              </a:extLst>
            </p:cNvPr>
            <p:cNvPicPr>
              <a:picLocks noChangeAspect="1"/>
            </p:cNvPicPr>
            <p:nvPr/>
          </p:nvPicPr>
          <p:blipFill rotWithShape="1">
            <a:blip r:embed="rId3"/>
            <a:srcRect l="5687" t="18239" r="59533" b="12093"/>
            <a:stretch/>
          </p:blipFill>
          <p:spPr>
            <a:xfrm>
              <a:off x="701040" y="169011"/>
              <a:ext cx="10789920" cy="6519978"/>
            </a:xfrm>
            <a:prstGeom prst="rect">
              <a:avLst/>
            </a:prstGeom>
          </p:spPr>
        </p:pic>
        <p:sp>
          <p:nvSpPr>
            <p:cNvPr id="4" name="Oval 3">
              <a:extLst>
                <a:ext uri="{FF2B5EF4-FFF2-40B4-BE49-F238E27FC236}">
                  <a16:creationId xmlns:a16="http://schemas.microsoft.com/office/drawing/2014/main" id="{8CC55E94-DC60-4DEB-A195-4356DE2645B9}"/>
                </a:ext>
              </a:extLst>
            </p:cNvPr>
            <p:cNvSpPr/>
            <p:nvPr/>
          </p:nvSpPr>
          <p:spPr>
            <a:xfrm>
              <a:off x="542611" y="169011"/>
              <a:ext cx="2150347" cy="1217662"/>
            </a:xfrm>
            <a:prstGeom prst="ellipse">
              <a:avLst/>
            </a:prstGeom>
            <a:noFill/>
            <a:ln w="38100">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 name="Rectangle 5">
              <a:extLst>
                <a:ext uri="{FF2B5EF4-FFF2-40B4-BE49-F238E27FC236}">
                  <a16:creationId xmlns:a16="http://schemas.microsoft.com/office/drawing/2014/main" id="{C671933F-C135-4F2D-8A08-18ABB2CFD2AA}"/>
                </a:ext>
              </a:extLst>
            </p:cNvPr>
            <p:cNvSpPr/>
            <p:nvPr/>
          </p:nvSpPr>
          <p:spPr>
            <a:xfrm>
              <a:off x="813916" y="1627835"/>
              <a:ext cx="2568525" cy="472272"/>
            </a:xfrm>
            <a:prstGeom prst="rect">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2008 articles = 24,149</a:t>
              </a:r>
            </a:p>
          </p:txBody>
        </p:sp>
      </p:grpSp>
      <p:sp>
        <p:nvSpPr>
          <p:cNvPr id="8" name="TextBox 7">
            <a:extLst>
              <a:ext uri="{FF2B5EF4-FFF2-40B4-BE49-F238E27FC236}">
                <a16:creationId xmlns:a16="http://schemas.microsoft.com/office/drawing/2014/main" id="{6C50E39C-509F-4DAA-8744-8F18DE431F66}"/>
              </a:ext>
            </a:extLst>
          </p:cNvPr>
          <p:cNvSpPr txBox="1"/>
          <p:nvPr/>
        </p:nvSpPr>
        <p:spPr>
          <a:xfrm>
            <a:off x="8661679" y="2481943"/>
            <a:ext cx="2512088" cy="400110"/>
          </a:xfrm>
          <a:prstGeom prst="rect">
            <a:avLst/>
          </a:prstGeom>
          <a:noFill/>
        </p:spPr>
        <p:txBody>
          <a:bodyPr wrap="square" rtlCol="0">
            <a:spAutoFit/>
          </a:bodyPr>
          <a:lstStyle/>
          <a:p>
            <a:r>
              <a:rPr lang="en-US" sz="2000" dirty="0"/>
              <a:t>Subject = Oncology</a:t>
            </a:r>
          </a:p>
        </p:txBody>
      </p:sp>
    </p:spTree>
    <p:extLst>
      <p:ext uri="{BB962C8B-B14F-4D97-AF65-F5344CB8AC3E}">
        <p14:creationId xmlns:p14="http://schemas.microsoft.com/office/powerpoint/2010/main" val="9041909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C6507D-C9AC-4DE7-9FB2-A99C33C53F9F}"/>
              </a:ext>
            </a:extLst>
          </p:cNvPr>
          <p:cNvPicPr>
            <a:picLocks noChangeAspect="1"/>
          </p:cNvPicPr>
          <p:nvPr/>
        </p:nvPicPr>
        <p:blipFill rotWithShape="1">
          <a:blip r:embed="rId3"/>
          <a:srcRect l="5522" t="16054" r="59450" b="14005"/>
          <a:stretch/>
        </p:blipFill>
        <p:spPr>
          <a:xfrm>
            <a:off x="609600" y="124251"/>
            <a:ext cx="10972800" cy="6609499"/>
          </a:xfrm>
          <a:prstGeom prst="rect">
            <a:avLst/>
          </a:prstGeom>
        </p:spPr>
      </p:pic>
      <p:sp>
        <p:nvSpPr>
          <p:cNvPr id="4" name="Oval 3">
            <a:extLst>
              <a:ext uri="{FF2B5EF4-FFF2-40B4-BE49-F238E27FC236}">
                <a16:creationId xmlns:a16="http://schemas.microsoft.com/office/drawing/2014/main" id="{801E354D-FC00-4C80-AFA8-4BBEC4238192}"/>
              </a:ext>
            </a:extLst>
          </p:cNvPr>
          <p:cNvSpPr/>
          <p:nvPr/>
        </p:nvSpPr>
        <p:spPr>
          <a:xfrm>
            <a:off x="542611" y="169011"/>
            <a:ext cx="2150347" cy="1217662"/>
          </a:xfrm>
          <a:prstGeom prst="ellipse">
            <a:avLst/>
          </a:prstGeom>
          <a:noFill/>
          <a:ln w="38100">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 name="Rectangle 4">
            <a:extLst>
              <a:ext uri="{FF2B5EF4-FFF2-40B4-BE49-F238E27FC236}">
                <a16:creationId xmlns:a16="http://schemas.microsoft.com/office/drawing/2014/main" id="{602FCA30-B7EB-435D-8804-85A520EAC66C}"/>
              </a:ext>
            </a:extLst>
          </p:cNvPr>
          <p:cNvSpPr/>
          <p:nvPr/>
        </p:nvSpPr>
        <p:spPr>
          <a:xfrm>
            <a:off x="813916" y="1627835"/>
            <a:ext cx="2568525" cy="472272"/>
          </a:xfrm>
          <a:prstGeom prst="rect">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2008 articles = 76,291</a:t>
            </a:r>
          </a:p>
        </p:txBody>
      </p:sp>
      <p:sp>
        <p:nvSpPr>
          <p:cNvPr id="6" name="TextBox 5">
            <a:extLst>
              <a:ext uri="{FF2B5EF4-FFF2-40B4-BE49-F238E27FC236}">
                <a16:creationId xmlns:a16="http://schemas.microsoft.com/office/drawing/2014/main" id="{2975F871-71EE-4ACF-9155-1F73E5B9BAC7}"/>
              </a:ext>
            </a:extLst>
          </p:cNvPr>
          <p:cNvSpPr txBox="1"/>
          <p:nvPr/>
        </p:nvSpPr>
        <p:spPr>
          <a:xfrm>
            <a:off x="7807569" y="2481943"/>
            <a:ext cx="3366198" cy="400110"/>
          </a:xfrm>
          <a:prstGeom prst="rect">
            <a:avLst/>
          </a:prstGeom>
          <a:noFill/>
        </p:spPr>
        <p:txBody>
          <a:bodyPr wrap="square" rtlCol="0">
            <a:spAutoFit/>
          </a:bodyPr>
          <a:lstStyle/>
          <a:p>
            <a:r>
              <a:rPr lang="en-US" sz="2000" dirty="0"/>
              <a:t>Subject = Materials Science</a:t>
            </a:r>
          </a:p>
        </p:txBody>
      </p:sp>
    </p:spTree>
    <p:extLst>
      <p:ext uri="{BB962C8B-B14F-4D97-AF65-F5344CB8AC3E}">
        <p14:creationId xmlns:p14="http://schemas.microsoft.com/office/powerpoint/2010/main" val="4276609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4B60C-DD1A-46E6-A4B9-00EDBFF0936B}"/>
              </a:ext>
            </a:extLst>
          </p:cNvPr>
          <p:cNvSpPr>
            <a:spLocks noGrp="1"/>
          </p:cNvSpPr>
          <p:nvPr>
            <p:ph type="title"/>
          </p:nvPr>
        </p:nvSpPr>
        <p:spPr/>
        <p:txBody>
          <a:bodyPr>
            <a:normAutofit/>
          </a:bodyPr>
          <a:lstStyle/>
          <a:p>
            <a:r>
              <a:rPr lang="en-US" sz="3800" i="1" dirty="0"/>
              <a:t>Are metrics fit for purpose for evaluating researchers?</a:t>
            </a:r>
          </a:p>
        </p:txBody>
      </p:sp>
      <p:sp>
        <p:nvSpPr>
          <p:cNvPr id="3" name="Content Placeholder 2">
            <a:extLst>
              <a:ext uri="{FF2B5EF4-FFF2-40B4-BE49-F238E27FC236}">
                <a16:creationId xmlns:a16="http://schemas.microsoft.com/office/drawing/2014/main" id="{779D10DB-6631-4743-8A8A-64F775E1C9C4}"/>
              </a:ext>
            </a:extLst>
          </p:cNvPr>
          <p:cNvSpPr>
            <a:spLocks noGrp="1"/>
          </p:cNvSpPr>
          <p:nvPr>
            <p:ph idx="1"/>
          </p:nvPr>
        </p:nvSpPr>
        <p:spPr/>
        <p:txBody>
          <a:bodyPr/>
          <a:lstStyle/>
          <a:p>
            <a:pPr marL="0" indent="0">
              <a:buNone/>
            </a:pPr>
            <a:r>
              <a:rPr lang="en-US" dirty="0"/>
              <a:t>Is the data relevant to the variable being evaluated?</a:t>
            </a:r>
          </a:p>
          <a:p>
            <a:pPr marL="457200" lvl="1" indent="0">
              <a:buNone/>
            </a:pPr>
            <a:r>
              <a:rPr lang="en-US" dirty="0"/>
              <a:t>Is the metric a reliable indicator for the variable being evaluated? </a:t>
            </a:r>
          </a:p>
          <a:p>
            <a:pPr lvl="2"/>
            <a:r>
              <a:rPr lang="en-US" dirty="0"/>
              <a:t>Citations are a reasonable indicator for scholarly impact</a:t>
            </a:r>
          </a:p>
          <a:p>
            <a:pPr lvl="2"/>
            <a:r>
              <a:rPr lang="en-US" dirty="0"/>
              <a:t>The Journal Impact Factor is not an indicator of the quality or impact for a particular article</a:t>
            </a:r>
          </a:p>
          <a:p>
            <a:pPr marL="457200" lvl="1" indent="0">
              <a:buNone/>
            </a:pPr>
            <a:endParaRPr lang="en-US" dirty="0"/>
          </a:p>
          <a:p>
            <a:pPr marL="457200" lvl="1" indent="0">
              <a:buNone/>
            </a:pPr>
            <a:r>
              <a:rPr lang="en-US" dirty="0"/>
              <a:t>Are program, school, or country level data being used to evaluate individuals?</a:t>
            </a:r>
          </a:p>
          <a:p>
            <a:pPr lvl="2"/>
            <a:r>
              <a:rPr lang="en-US" dirty="0"/>
              <a:t>It may not be feasible to adequately normalize and contextualize data for an individual scholar in a particular field</a:t>
            </a:r>
          </a:p>
          <a:p>
            <a:pPr lvl="2"/>
            <a:r>
              <a:rPr lang="en-US" dirty="0"/>
              <a:t>Increasingly, organizational schools, departments, and programs cross traditional disciplinary boundaries</a:t>
            </a:r>
          </a:p>
        </p:txBody>
      </p:sp>
    </p:spTree>
    <p:extLst>
      <p:ext uri="{BB962C8B-B14F-4D97-AF65-F5344CB8AC3E}">
        <p14:creationId xmlns:p14="http://schemas.microsoft.com/office/powerpoint/2010/main" val="2429407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2AE315-00B3-49ED-BF0D-BBAF4E291540}"/>
              </a:ext>
            </a:extLst>
          </p:cNvPr>
          <p:cNvSpPr>
            <a:spLocks noGrp="1"/>
          </p:cNvSpPr>
          <p:nvPr>
            <p:ph idx="1"/>
          </p:nvPr>
        </p:nvSpPr>
        <p:spPr>
          <a:xfrm>
            <a:off x="838200" y="1209675"/>
            <a:ext cx="10515600" cy="4438650"/>
          </a:xfrm>
        </p:spPr>
        <p:txBody>
          <a:bodyPr/>
          <a:lstStyle/>
          <a:p>
            <a:pPr>
              <a:lnSpc>
                <a:spcPct val="100000"/>
              </a:lnSpc>
            </a:pPr>
            <a:r>
              <a:rPr lang="en-US" dirty="0"/>
              <a:t>What are the core concepts of research evaluation, bibliometrics, and </a:t>
            </a:r>
            <a:r>
              <a:rPr lang="en-US" dirty="0" err="1"/>
              <a:t>altmetrics</a:t>
            </a:r>
            <a:r>
              <a:rPr lang="en-US" dirty="0"/>
              <a:t>?</a:t>
            </a:r>
          </a:p>
          <a:p>
            <a:pPr>
              <a:lnSpc>
                <a:spcPct val="100000"/>
              </a:lnSpc>
            </a:pPr>
            <a:r>
              <a:rPr lang="en-US" dirty="0"/>
              <a:t>Are metrics fit for purpose for evaluating research?</a:t>
            </a:r>
          </a:p>
          <a:p>
            <a:pPr>
              <a:lnSpc>
                <a:spcPct val="100000"/>
              </a:lnSpc>
            </a:pPr>
            <a:r>
              <a:rPr lang="en-US" dirty="0"/>
              <a:t>Are metrics fit for purpose for evaluating researchers?</a:t>
            </a:r>
          </a:p>
          <a:p>
            <a:pPr>
              <a:lnSpc>
                <a:spcPct val="100000"/>
              </a:lnSpc>
            </a:pPr>
            <a:r>
              <a:rPr lang="en-US" dirty="0"/>
              <a:t>What are some common mistakes in using metrics?</a:t>
            </a:r>
          </a:p>
          <a:p>
            <a:pPr>
              <a:lnSpc>
                <a:spcPct val="100000"/>
              </a:lnSpc>
            </a:pPr>
            <a:r>
              <a:rPr lang="en-US" dirty="0"/>
              <a:t>How can we use metrics responsibly?</a:t>
            </a:r>
          </a:p>
          <a:p>
            <a:pPr>
              <a:lnSpc>
                <a:spcPct val="100000"/>
              </a:lnSpc>
            </a:pPr>
            <a:r>
              <a:rPr lang="en-US" dirty="0"/>
              <a:t>How can P&amp;T processes reward community engaged research?</a:t>
            </a:r>
          </a:p>
        </p:txBody>
      </p:sp>
    </p:spTree>
    <p:extLst>
      <p:ext uri="{BB962C8B-B14F-4D97-AF65-F5344CB8AC3E}">
        <p14:creationId xmlns:p14="http://schemas.microsoft.com/office/powerpoint/2010/main" val="37699853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4B60C-DD1A-46E6-A4B9-00EDBFF0936B}"/>
              </a:ext>
            </a:extLst>
          </p:cNvPr>
          <p:cNvSpPr>
            <a:spLocks noGrp="1"/>
          </p:cNvSpPr>
          <p:nvPr>
            <p:ph type="title"/>
          </p:nvPr>
        </p:nvSpPr>
        <p:spPr/>
        <p:txBody>
          <a:bodyPr>
            <a:normAutofit/>
          </a:bodyPr>
          <a:lstStyle/>
          <a:p>
            <a:r>
              <a:rPr lang="en-US" sz="3800" i="1" dirty="0"/>
              <a:t>Are metrics fit for purpose for evaluating researchers?</a:t>
            </a:r>
          </a:p>
        </p:txBody>
      </p:sp>
      <p:sp>
        <p:nvSpPr>
          <p:cNvPr id="3" name="Content Placeholder 2">
            <a:extLst>
              <a:ext uri="{FF2B5EF4-FFF2-40B4-BE49-F238E27FC236}">
                <a16:creationId xmlns:a16="http://schemas.microsoft.com/office/drawing/2014/main" id="{779D10DB-6631-4743-8A8A-64F775E1C9C4}"/>
              </a:ext>
            </a:extLst>
          </p:cNvPr>
          <p:cNvSpPr>
            <a:spLocks noGrp="1"/>
          </p:cNvSpPr>
          <p:nvPr>
            <p:ph idx="1"/>
          </p:nvPr>
        </p:nvSpPr>
        <p:spPr>
          <a:xfrm>
            <a:off x="838200" y="1825625"/>
            <a:ext cx="10515600" cy="4667250"/>
          </a:xfrm>
        </p:spPr>
        <p:txBody>
          <a:bodyPr>
            <a:normAutofit fontScale="85000" lnSpcReduction="20000"/>
          </a:bodyPr>
          <a:lstStyle/>
          <a:p>
            <a:pPr marL="0" indent="0">
              <a:lnSpc>
                <a:spcPct val="120000"/>
              </a:lnSpc>
              <a:spcBef>
                <a:spcPts val="600"/>
              </a:spcBef>
              <a:spcAft>
                <a:spcPts val="600"/>
              </a:spcAft>
              <a:buNone/>
            </a:pPr>
            <a:r>
              <a:rPr lang="en-US" dirty="0"/>
              <a:t>Are the available data representative of all publication activity across the globe? Are the data available? Are the available data comprehensive? reliable?</a:t>
            </a:r>
          </a:p>
          <a:p>
            <a:pPr marL="457200" lvl="1" indent="0">
              <a:lnSpc>
                <a:spcPct val="120000"/>
              </a:lnSpc>
              <a:spcBef>
                <a:spcPts val="600"/>
              </a:spcBef>
              <a:spcAft>
                <a:spcPts val="600"/>
              </a:spcAft>
              <a:buNone/>
            </a:pPr>
            <a:r>
              <a:rPr lang="en-US" dirty="0"/>
              <a:t>Web of Science &amp; Scopus do not contain representative samples; significant unevenness by country of author, language of the publication, and discipline (Sugimoto &amp; Lariviere, 2018)</a:t>
            </a:r>
          </a:p>
          <a:p>
            <a:pPr marL="457200" lvl="1" indent="0">
              <a:lnSpc>
                <a:spcPct val="120000"/>
              </a:lnSpc>
              <a:spcBef>
                <a:spcPts val="600"/>
              </a:spcBef>
              <a:spcAft>
                <a:spcPts val="600"/>
              </a:spcAft>
              <a:buNone/>
            </a:pPr>
            <a:r>
              <a:rPr lang="en-US" dirty="0"/>
              <a:t>Field classifications in citation indices are more granular for the natural and medical sciences than the social sciences and humanities, so normalization for the latter is less precise (Sugimoto &amp; Lariviere, 2018)</a:t>
            </a:r>
          </a:p>
          <a:p>
            <a:pPr marL="457200" lvl="1" indent="0">
              <a:lnSpc>
                <a:spcPct val="120000"/>
              </a:lnSpc>
              <a:spcBef>
                <a:spcPts val="600"/>
              </a:spcBef>
              <a:spcAft>
                <a:spcPts val="600"/>
              </a:spcAft>
              <a:buNone/>
            </a:pPr>
            <a:r>
              <a:rPr lang="en-US" dirty="0"/>
              <a:t>“It is one thing to identify indicators for an assessment; it is quite another to ensure that the data to construct them are available, reliable, and accessible at an affordable price.” (Gringas, 2016, Ch 4) </a:t>
            </a:r>
          </a:p>
        </p:txBody>
      </p:sp>
    </p:spTree>
    <p:extLst>
      <p:ext uri="{BB962C8B-B14F-4D97-AF65-F5344CB8AC3E}">
        <p14:creationId xmlns:p14="http://schemas.microsoft.com/office/powerpoint/2010/main" val="3268348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4B60C-DD1A-46E6-A4B9-00EDBFF0936B}"/>
              </a:ext>
            </a:extLst>
          </p:cNvPr>
          <p:cNvSpPr>
            <a:spLocks noGrp="1"/>
          </p:cNvSpPr>
          <p:nvPr>
            <p:ph type="title"/>
          </p:nvPr>
        </p:nvSpPr>
        <p:spPr/>
        <p:txBody>
          <a:bodyPr>
            <a:normAutofit/>
          </a:bodyPr>
          <a:lstStyle/>
          <a:p>
            <a:r>
              <a:rPr lang="en-US" sz="4000" i="1" dirty="0"/>
              <a:t>What are some common mistakes in using metrics?</a:t>
            </a:r>
          </a:p>
        </p:txBody>
      </p:sp>
      <p:sp>
        <p:nvSpPr>
          <p:cNvPr id="3" name="Content Placeholder 2">
            <a:extLst>
              <a:ext uri="{FF2B5EF4-FFF2-40B4-BE49-F238E27FC236}">
                <a16:creationId xmlns:a16="http://schemas.microsoft.com/office/drawing/2014/main" id="{779D10DB-6631-4743-8A8A-64F775E1C9C4}"/>
              </a:ext>
            </a:extLst>
          </p:cNvPr>
          <p:cNvSpPr>
            <a:spLocks noGrp="1"/>
          </p:cNvSpPr>
          <p:nvPr>
            <p:ph idx="1"/>
          </p:nvPr>
        </p:nvSpPr>
        <p:spPr/>
        <p:txBody>
          <a:bodyPr/>
          <a:lstStyle/>
          <a:p>
            <a:pPr marL="0" indent="0">
              <a:lnSpc>
                <a:spcPct val="100000"/>
              </a:lnSpc>
              <a:buNone/>
            </a:pPr>
            <a:r>
              <a:rPr lang="en-US"/>
              <a:t>Using metrics </a:t>
            </a:r>
            <a:r>
              <a:rPr lang="en-US" dirty="0"/>
              <a:t>as indicators of quality</a:t>
            </a:r>
          </a:p>
          <a:p>
            <a:pPr marL="0" indent="0">
              <a:lnSpc>
                <a:spcPct val="100000"/>
              </a:lnSpc>
              <a:buNone/>
            </a:pPr>
            <a:endParaRPr lang="en-US" dirty="0"/>
          </a:p>
          <a:p>
            <a:pPr marL="0" indent="0">
              <a:lnSpc>
                <a:spcPct val="100000"/>
              </a:lnSpc>
              <a:buNone/>
            </a:pPr>
            <a:r>
              <a:rPr lang="en-US" dirty="0"/>
              <a:t>Forgetting the limitations </a:t>
            </a:r>
          </a:p>
          <a:p>
            <a:pPr lvl="1">
              <a:lnSpc>
                <a:spcPct val="100000"/>
              </a:lnSpc>
            </a:pPr>
            <a:r>
              <a:rPr lang="en-US" dirty="0"/>
              <a:t>inherent in the bibliometric approach</a:t>
            </a:r>
          </a:p>
          <a:p>
            <a:pPr lvl="1">
              <a:lnSpc>
                <a:spcPct val="100000"/>
              </a:lnSpc>
            </a:pPr>
            <a:r>
              <a:rPr lang="en-US" dirty="0"/>
              <a:t>the properties of the data</a:t>
            </a:r>
          </a:p>
          <a:p>
            <a:pPr lvl="1">
              <a:lnSpc>
                <a:spcPct val="100000"/>
              </a:lnSpc>
            </a:pPr>
            <a:r>
              <a:rPr lang="en-US" dirty="0"/>
              <a:t>of the available data</a:t>
            </a:r>
          </a:p>
          <a:p>
            <a:pPr lvl="1">
              <a:lnSpc>
                <a:spcPct val="100000"/>
              </a:lnSpc>
            </a:pPr>
            <a:r>
              <a:rPr lang="en-US" dirty="0"/>
              <a:t>the ways in which the sociocultural context influences what research is done, by whom, and for what rewards.</a:t>
            </a:r>
          </a:p>
          <a:p>
            <a:pPr marL="0" indent="0">
              <a:lnSpc>
                <a:spcPct val="100000"/>
              </a:lnSpc>
              <a:buNone/>
            </a:pPr>
            <a:endParaRPr lang="en-US" dirty="0"/>
          </a:p>
        </p:txBody>
      </p:sp>
    </p:spTree>
    <p:extLst>
      <p:ext uri="{BB962C8B-B14F-4D97-AF65-F5344CB8AC3E}">
        <p14:creationId xmlns:p14="http://schemas.microsoft.com/office/powerpoint/2010/main" val="23271469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4B60C-DD1A-46E6-A4B9-00EDBFF0936B}"/>
              </a:ext>
            </a:extLst>
          </p:cNvPr>
          <p:cNvSpPr>
            <a:spLocks noGrp="1"/>
          </p:cNvSpPr>
          <p:nvPr>
            <p:ph type="title"/>
          </p:nvPr>
        </p:nvSpPr>
        <p:spPr/>
        <p:txBody>
          <a:bodyPr>
            <a:normAutofit/>
          </a:bodyPr>
          <a:lstStyle/>
          <a:p>
            <a:r>
              <a:rPr lang="en-US" sz="4000" i="1" dirty="0"/>
              <a:t>What are some common mistakes in using metrics?</a:t>
            </a:r>
          </a:p>
        </p:txBody>
      </p:sp>
      <p:sp>
        <p:nvSpPr>
          <p:cNvPr id="3" name="Content Placeholder 2">
            <a:extLst>
              <a:ext uri="{FF2B5EF4-FFF2-40B4-BE49-F238E27FC236}">
                <a16:creationId xmlns:a16="http://schemas.microsoft.com/office/drawing/2014/main" id="{779D10DB-6631-4743-8A8A-64F775E1C9C4}"/>
              </a:ext>
            </a:extLst>
          </p:cNvPr>
          <p:cNvSpPr>
            <a:spLocks noGrp="1"/>
          </p:cNvSpPr>
          <p:nvPr>
            <p:ph idx="1"/>
          </p:nvPr>
        </p:nvSpPr>
        <p:spPr>
          <a:xfrm>
            <a:off x="838200" y="1825625"/>
            <a:ext cx="10515600" cy="4293822"/>
          </a:xfrm>
        </p:spPr>
        <p:txBody>
          <a:bodyPr>
            <a:normAutofit/>
          </a:bodyPr>
          <a:lstStyle/>
          <a:p>
            <a:pPr marL="0" indent="0">
              <a:lnSpc>
                <a:spcPct val="100000"/>
              </a:lnSpc>
              <a:buNone/>
            </a:pPr>
            <a:r>
              <a:rPr lang="en-US" sz="2400" dirty="0"/>
              <a:t>Using the Journal Impact Factor uncritically</a:t>
            </a:r>
          </a:p>
          <a:p>
            <a:pPr lvl="1">
              <a:lnSpc>
                <a:spcPct val="100000"/>
              </a:lnSpc>
            </a:pPr>
            <a:r>
              <a:rPr lang="en-US" sz="2000" dirty="0"/>
              <a:t>As a measure of quality for an individual article</a:t>
            </a:r>
          </a:p>
          <a:p>
            <a:pPr lvl="1">
              <a:lnSpc>
                <a:spcPct val="100000"/>
              </a:lnSpc>
            </a:pPr>
            <a:r>
              <a:rPr lang="en-US" sz="2000" dirty="0"/>
              <a:t>As a measure of quality for an individual scholar’s work</a:t>
            </a:r>
          </a:p>
          <a:p>
            <a:pPr lvl="1">
              <a:lnSpc>
                <a:spcPct val="100000"/>
              </a:lnSpc>
            </a:pPr>
            <a:r>
              <a:rPr lang="en-US" sz="2000" dirty="0"/>
              <a:t>Without context – quartile rankings, disciplinary comparison, citation half-life</a:t>
            </a:r>
          </a:p>
          <a:p>
            <a:pPr lvl="1">
              <a:lnSpc>
                <a:spcPct val="100000"/>
              </a:lnSpc>
            </a:pPr>
            <a:r>
              <a:rPr lang="en-US" sz="2000" dirty="0"/>
              <a:t>Exclusively, without other evidence</a:t>
            </a:r>
          </a:p>
          <a:p>
            <a:pPr>
              <a:lnSpc>
                <a:spcPct val="100000"/>
              </a:lnSpc>
            </a:pPr>
            <a:r>
              <a:rPr lang="en-US" sz="2400" dirty="0"/>
              <a:t>Using the h-index</a:t>
            </a:r>
          </a:p>
          <a:p>
            <a:pPr>
              <a:lnSpc>
                <a:spcPct val="100000"/>
              </a:lnSpc>
            </a:pPr>
            <a:r>
              <a:rPr lang="en-US" sz="2400" dirty="0"/>
              <a:t>Presenting a metric or raw count without context and normalization</a:t>
            </a:r>
          </a:p>
          <a:p>
            <a:pPr>
              <a:lnSpc>
                <a:spcPct val="100000"/>
              </a:lnSpc>
            </a:pPr>
            <a:r>
              <a:rPr lang="en-US" sz="2400" dirty="0"/>
              <a:t>Disconnect between the metrics presented and the story</a:t>
            </a:r>
          </a:p>
          <a:p>
            <a:pPr>
              <a:lnSpc>
                <a:spcPct val="100000"/>
              </a:lnSpc>
            </a:pPr>
            <a:r>
              <a:rPr lang="en-US" sz="2400" dirty="0"/>
              <a:t>Using rankings in place of evaluation</a:t>
            </a:r>
          </a:p>
        </p:txBody>
      </p:sp>
    </p:spTree>
    <p:extLst>
      <p:ext uri="{BB962C8B-B14F-4D97-AF65-F5344CB8AC3E}">
        <p14:creationId xmlns:p14="http://schemas.microsoft.com/office/powerpoint/2010/main" val="2656183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78075" y="3075057"/>
            <a:ext cx="8835850" cy="707886"/>
          </a:xfrm>
          <a:prstGeom prst="rect">
            <a:avLst/>
          </a:prstGeom>
          <a:noFill/>
        </p:spPr>
        <p:txBody>
          <a:bodyPr wrap="square" rtlCol="0">
            <a:spAutoFit/>
          </a:bodyPr>
          <a:lstStyle/>
          <a:p>
            <a:pPr algn="ctr"/>
            <a:r>
              <a:rPr lang="en-US" sz="4000" i="1" dirty="0"/>
              <a:t>How can we use metrics responsibly?</a:t>
            </a:r>
            <a:endParaRPr lang="en-US" sz="4000" dirty="0"/>
          </a:p>
        </p:txBody>
      </p:sp>
    </p:spTree>
    <p:extLst>
      <p:ext uri="{BB962C8B-B14F-4D97-AF65-F5344CB8AC3E}">
        <p14:creationId xmlns:p14="http://schemas.microsoft.com/office/powerpoint/2010/main" val="38392461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4466" y="2028617"/>
            <a:ext cx="9643069" cy="2800767"/>
          </a:xfrm>
          <a:prstGeom prst="rect">
            <a:avLst/>
          </a:prstGeom>
          <a:noFill/>
        </p:spPr>
        <p:txBody>
          <a:bodyPr wrap="square" rtlCol="0">
            <a:spAutoFit/>
          </a:bodyPr>
          <a:lstStyle/>
          <a:p>
            <a:pPr algn="ctr"/>
            <a:r>
              <a:rPr lang="en-US" sz="4400" dirty="0">
                <a:solidFill>
                  <a:srgbClr val="ED5511"/>
                </a:solidFill>
              </a:rPr>
              <a:t>Metrics do not constitute evaluation. They are indicators to be used and considered as evidence for specific claims.</a:t>
            </a:r>
          </a:p>
        </p:txBody>
      </p:sp>
    </p:spTree>
    <p:extLst>
      <p:ext uri="{BB962C8B-B14F-4D97-AF65-F5344CB8AC3E}">
        <p14:creationId xmlns:p14="http://schemas.microsoft.com/office/powerpoint/2010/main" val="34288507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90F1507-46FF-4CB1-9554-D7BC41A1FD0A}"/>
              </a:ext>
            </a:extLst>
          </p:cNvPr>
          <p:cNvSpPr txBox="1"/>
          <p:nvPr/>
        </p:nvSpPr>
        <p:spPr>
          <a:xfrm>
            <a:off x="2125579" y="2705725"/>
            <a:ext cx="7940843" cy="1446550"/>
          </a:xfrm>
          <a:prstGeom prst="rect">
            <a:avLst/>
          </a:prstGeom>
          <a:noFill/>
        </p:spPr>
        <p:txBody>
          <a:bodyPr wrap="square" rtlCol="0">
            <a:spAutoFit/>
          </a:bodyPr>
          <a:lstStyle/>
          <a:p>
            <a:pPr algn="ctr"/>
            <a:r>
              <a:rPr lang="en-US" sz="4400" strike="sngStrike" dirty="0">
                <a:solidFill>
                  <a:srgbClr val="ED5511"/>
                </a:solidFill>
              </a:rPr>
              <a:t>We value what we can measure</a:t>
            </a:r>
          </a:p>
          <a:p>
            <a:pPr algn="ctr"/>
            <a:r>
              <a:rPr lang="en-US" sz="4400" dirty="0">
                <a:solidFill>
                  <a:srgbClr val="ED5511"/>
                </a:solidFill>
              </a:rPr>
              <a:t>We measure what we value</a:t>
            </a:r>
          </a:p>
        </p:txBody>
      </p:sp>
    </p:spTree>
    <p:extLst>
      <p:ext uri="{BB962C8B-B14F-4D97-AF65-F5344CB8AC3E}">
        <p14:creationId xmlns:p14="http://schemas.microsoft.com/office/powerpoint/2010/main" val="31154689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CBCD2-C85D-4000-97B2-907E23AA3814}"/>
              </a:ext>
            </a:extLst>
          </p:cNvPr>
          <p:cNvSpPr>
            <a:spLocks noGrp="1"/>
          </p:cNvSpPr>
          <p:nvPr>
            <p:ph type="title"/>
          </p:nvPr>
        </p:nvSpPr>
        <p:spPr/>
        <p:txBody>
          <a:bodyPr>
            <a:normAutofit/>
          </a:bodyPr>
          <a:lstStyle/>
          <a:p>
            <a:r>
              <a:rPr lang="en-US" sz="3800" dirty="0"/>
              <a:t>San Francisco Declaration on Research Assessment</a:t>
            </a:r>
          </a:p>
        </p:txBody>
      </p:sp>
      <p:sp>
        <p:nvSpPr>
          <p:cNvPr id="3" name="Content Placeholder 2">
            <a:extLst>
              <a:ext uri="{FF2B5EF4-FFF2-40B4-BE49-F238E27FC236}">
                <a16:creationId xmlns:a16="http://schemas.microsoft.com/office/drawing/2014/main" id="{54AE99B0-2671-46B2-BDAB-6901325296B5}"/>
              </a:ext>
            </a:extLst>
          </p:cNvPr>
          <p:cNvSpPr>
            <a:spLocks noGrp="1"/>
          </p:cNvSpPr>
          <p:nvPr>
            <p:ph idx="1"/>
          </p:nvPr>
        </p:nvSpPr>
        <p:spPr>
          <a:xfrm>
            <a:off x="838200" y="1825625"/>
            <a:ext cx="10515600" cy="4786190"/>
          </a:xfrm>
        </p:spPr>
        <p:txBody>
          <a:bodyPr>
            <a:normAutofit fontScale="70000" lnSpcReduction="20000"/>
          </a:bodyPr>
          <a:lstStyle/>
          <a:p>
            <a:pPr marL="0" indent="0" fontAlgn="base">
              <a:lnSpc>
                <a:spcPct val="120000"/>
              </a:lnSpc>
              <a:spcBef>
                <a:spcPts val="600"/>
              </a:spcBef>
              <a:buNone/>
            </a:pPr>
            <a:r>
              <a:rPr lang="en-US" sz="3400" b="1" dirty="0"/>
              <a:t>General Recommendation</a:t>
            </a:r>
            <a:endParaRPr lang="en-US" sz="3400" dirty="0"/>
          </a:p>
          <a:p>
            <a:pPr marL="0" indent="0" fontAlgn="base">
              <a:lnSpc>
                <a:spcPct val="120000"/>
              </a:lnSpc>
              <a:spcBef>
                <a:spcPts val="600"/>
              </a:spcBef>
              <a:buNone/>
            </a:pPr>
            <a:r>
              <a:rPr lang="en-US" dirty="0"/>
              <a:t>1. Do not use journal-based metrics, such as Journal Impact Factors, as a surrogate measure of the quality of individual research articles, to assess an individual scientist’s contributions, or in hiring, promotion, or funding decisions.</a:t>
            </a:r>
          </a:p>
          <a:p>
            <a:pPr marL="0" indent="0" fontAlgn="base">
              <a:lnSpc>
                <a:spcPct val="120000"/>
              </a:lnSpc>
              <a:spcBef>
                <a:spcPts val="600"/>
              </a:spcBef>
              <a:buNone/>
            </a:pPr>
            <a:r>
              <a:rPr lang="en-US" sz="3400" b="1" dirty="0"/>
              <a:t>For institutions</a:t>
            </a:r>
            <a:endParaRPr lang="en-US" sz="3400" dirty="0"/>
          </a:p>
          <a:p>
            <a:pPr marL="0" indent="0" fontAlgn="base">
              <a:lnSpc>
                <a:spcPct val="120000"/>
              </a:lnSpc>
              <a:spcBef>
                <a:spcPts val="600"/>
              </a:spcBef>
              <a:buNone/>
            </a:pPr>
            <a:r>
              <a:rPr lang="en-US" dirty="0"/>
              <a:t>4. Be explicit about the criteria used to reach hiring, tenure, and promotion decisions, clearly highlighting, especially for early-stage investigators, that the scientific content of a paper is much more important than publication metrics or the identity of the journal in which it was published.</a:t>
            </a:r>
          </a:p>
          <a:p>
            <a:pPr marL="0" indent="0" fontAlgn="base">
              <a:lnSpc>
                <a:spcPct val="120000"/>
              </a:lnSpc>
              <a:spcBef>
                <a:spcPts val="600"/>
              </a:spcBef>
              <a:buNone/>
            </a:pPr>
            <a:r>
              <a:rPr lang="en-US" dirty="0"/>
              <a:t>5. For the purposes of research assessment, consider the value and impact of all</a:t>
            </a:r>
            <a:br>
              <a:rPr lang="en-US" dirty="0"/>
            </a:br>
            <a:r>
              <a:rPr lang="en-US" dirty="0"/>
              <a:t>research outputs (including datasets and software) in addition to research publications, and consider a broad range of impact measures including qualitative indicators of research impact, such as influence on policy and practice.</a:t>
            </a:r>
          </a:p>
        </p:txBody>
      </p:sp>
    </p:spTree>
    <p:extLst>
      <p:ext uri="{BB962C8B-B14F-4D97-AF65-F5344CB8AC3E}">
        <p14:creationId xmlns:p14="http://schemas.microsoft.com/office/powerpoint/2010/main" val="42216903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CBCD2-C85D-4000-97B2-907E23AA3814}"/>
              </a:ext>
            </a:extLst>
          </p:cNvPr>
          <p:cNvSpPr>
            <a:spLocks noGrp="1"/>
          </p:cNvSpPr>
          <p:nvPr>
            <p:ph type="title"/>
          </p:nvPr>
        </p:nvSpPr>
        <p:spPr/>
        <p:txBody>
          <a:bodyPr>
            <a:normAutofit/>
          </a:bodyPr>
          <a:lstStyle/>
          <a:p>
            <a:r>
              <a:rPr lang="en-US" sz="3800" dirty="0"/>
              <a:t>San Francisco Declaration on Research Assessment</a:t>
            </a:r>
          </a:p>
        </p:txBody>
      </p:sp>
      <p:sp>
        <p:nvSpPr>
          <p:cNvPr id="3" name="Content Placeholder 2">
            <a:extLst>
              <a:ext uri="{FF2B5EF4-FFF2-40B4-BE49-F238E27FC236}">
                <a16:creationId xmlns:a16="http://schemas.microsoft.com/office/drawing/2014/main" id="{54AE99B0-2671-46B2-BDAB-6901325296B5}"/>
              </a:ext>
            </a:extLst>
          </p:cNvPr>
          <p:cNvSpPr>
            <a:spLocks noGrp="1"/>
          </p:cNvSpPr>
          <p:nvPr>
            <p:ph idx="1"/>
          </p:nvPr>
        </p:nvSpPr>
        <p:spPr>
          <a:xfrm>
            <a:off x="838200" y="1690688"/>
            <a:ext cx="10515600" cy="4802187"/>
          </a:xfrm>
        </p:spPr>
        <p:txBody>
          <a:bodyPr>
            <a:normAutofit fontScale="92500" lnSpcReduction="10000"/>
          </a:bodyPr>
          <a:lstStyle/>
          <a:p>
            <a:pPr marL="0" indent="0" fontAlgn="base">
              <a:lnSpc>
                <a:spcPct val="110000"/>
              </a:lnSpc>
              <a:spcBef>
                <a:spcPts val="600"/>
              </a:spcBef>
              <a:buNone/>
            </a:pPr>
            <a:r>
              <a:rPr lang="en-US" sz="2600" b="1" dirty="0"/>
              <a:t>For researchers</a:t>
            </a:r>
            <a:endParaRPr lang="en-US" sz="2600" dirty="0"/>
          </a:p>
          <a:p>
            <a:pPr marL="0" indent="0" fontAlgn="base">
              <a:lnSpc>
                <a:spcPct val="110000"/>
              </a:lnSpc>
              <a:spcBef>
                <a:spcPts val="600"/>
              </a:spcBef>
              <a:buNone/>
            </a:pPr>
            <a:r>
              <a:rPr lang="en-US" sz="2400" dirty="0"/>
              <a:t>15. When involved in committees making decisions about funding, hiring, tenure, or promotion, make assessments based on scientific content rather than publication metrics.</a:t>
            </a:r>
          </a:p>
          <a:p>
            <a:pPr marL="0" indent="0" fontAlgn="base">
              <a:lnSpc>
                <a:spcPct val="110000"/>
              </a:lnSpc>
              <a:spcBef>
                <a:spcPts val="600"/>
              </a:spcBef>
              <a:buNone/>
            </a:pPr>
            <a:r>
              <a:rPr lang="en-US" sz="2400" dirty="0"/>
              <a:t>16. Wherever appropriate, cite primary literature in which observations are first reported rather than reviews in order to give credit where credit is due.</a:t>
            </a:r>
          </a:p>
          <a:p>
            <a:pPr marL="0" indent="0" fontAlgn="base">
              <a:lnSpc>
                <a:spcPct val="110000"/>
              </a:lnSpc>
              <a:spcBef>
                <a:spcPts val="600"/>
              </a:spcBef>
              <a:buNone/>
            </a:pPr>
            <a:r>
              <a:rPr lang="en-US" sz="2400" dirty="0"/>
              <a:t>17. Use a range of article metrics and indicators on personal/supporting statements, as evidence of the impact of individual published articles and other research outputs [11].</a:t>
            </a:r>
          </a:p>
          <a:p>
            <a:pPr marL="0" indent="0" fontAlgn="base">
              <a:lnSpc>
                <a:spcPct val="110000"/>
              </a:lnSpc>
              <a:spcBef>
                <a:spcPts val="600"/>
              </a:spcBef>
              <a:buNone/>
            </a:pPr>
            <a:r>
              <a:rPr lang="en-US" sz="2400" dirty="0"/>
              <a:t>18. Challenge research assessment practices that rely inappropriately on Journal Impact Factors and promote and teach best practice that focuses on the value and influence of specific research outputs.</a:t>
            </a:r>
          </a:p>
          <a:p>
            <a:pPr marL="0" indent="0">
              <a:lnSpc>
                <a:spcPct val="120000"/>
              </a:lnSpc>
              <a:spcBef>
                <a:spcPts val="600"/>
              </a:spcBef>
              <a:buNone/>
            </a:pPr>
            <a:endParaRPr lang="en-US" sz="2400" dirty="0"/>
          </a:p>
        </p:txBody>
      </p:sp>
    </p:spTree>
    <p:extLst>
      <p:ext uri="{BB962C8B-B14F-4D97-AF65-F5344CB8AC3E}">
        <p14:creationId xmlns:p14="http://schemas.microsoft.com/office/powerpoint/2010/main" val="891235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Leiden Manifesto</a:t>
            </a:r>
          </a:p>
        </p:txBody>
      </p:sp>
      <p:sp>
        <p:nvSpPr>
          <p:cNvPr id="3" name="Content Placeholder 2"/>
          <p:cNvSpPr>
            <a:spLocks noGrp="1"/>
          </p:cNvSpPr>
          <p:nvPr>
            <p:ph idx="1"/>
          </p:nvPr>
        </p:nvSpPr>
        <p:spPr>
          <a:xfrm>
            <a:off x="838200" y="1825624"/>
            <a:ext cx="10515600" cy="4625417"/>
          </a:xfrm>
        </p:spPr>
        <p:txBody>
          <a:bodyPr>
            <a:normAutofit/>
          </a:bodyPr>
          <a:lstStyle/>
          <a:p>
            <a:pPr marL="514350" indent="-514350">
              <a:buFont typeface="+mj-lt"/>
              <a:buAutoNum type="arabicPeriod"/>
            </a:pPr>
            <a:r>
              <a:rPr lang="en-US" sz="2000" dirty="0"/>
              <a:t>Quantitative evaluation should support qualitative, expert assessment.</a:t>
            </a:r>
          </a:p>
          <a:p>
            <a:pPr marL="514350" indent="-514350">
              <a:buFont typeface="+mj-lt"/>
              <a:buAutoNum type="arabicPeriod"/>
            </a:pPr>
            <a:r>
              <a:rPr lang="en-US" sz="2000" dirty="0"/>
              <a:t>Measure performance against the research missions of the institution, group, or researcher.</a:t>
            </a:r>
          </a:p>
          <a:p>
            <a:pPr marL="514350" indent="-514350">
              <a:buFont typeface="+mj-lt"/>
              <a:buAutoNum type="arabicPeriod"/>
            </a:pPr>
            <a:r>
              <a:rPr lang="en-US" sz="2000" dirty="0"/>
              <a:t>Protect excellence in locally relevant research.</a:t>
            </a:r>
          </a:p>
          <a:p>
            <a:pPr marL="514350" indent="-514350">
              <a:buFont typeface="+mj-lt"/>
              <a:buAutoNum type="arabicPeriod"/>
            </a:pPr>
            <a:r>
              <a:rPr lang="en-US" sz="2000" dirty="0"/>
              <a:t>Keep data collection and analytical processes open, transparent, and simple.</a:t>
            </a:r>
          </a:p>
          <a:p>
            <a:pPr marL="514350" indent="-514350">
              <a:buFont typeface="+mj-lt"/>
              <a:buAutoNum type="arabicPeriod"/>
            </a:pPr>
            <a:r>
              <a:rPr lang="en-US" sz="2000" dirty="0"/>
              <a:t>Allow those evaluated to verify data and analysis.</a:t>
            </a:r>
          </a:p>
          <a:p>
            <a:pPr marL="514350" indent="-514350">
              <a:buFont typeface="+mj-lt"/>
              <a:buAutoNum type="arabicPeriod"/>
            </a:pPr>
            <a:r>
              <a:rPr lang="en-US" sz="2000" dirty="0"/>
              <a:t>Account for variation by field in publication and citation practices.</a:t>
            </a:r>
          </a:p>
          <a:p>
            <a:pPr marL="514350" indent="-514350">
              <a:buFont typeface="+mj-lt"/>
              <a:buAutoNum type="arabicPeriod"/>
            </a:pPr>
            <a:r>
              <a:rPr lang="en-US" sz="2000" dirty="0"/>
              <a:t>Base assessment of individual researchers on a qualitative judgement of their portfolio.</a:t>
            </a:r>
          </a:p>
          <a:p>
            <a:pPr marL="514350" indent="-514350">
              <a:buFont typeface="+mj-lt"/>
              <a:buAutoNum type="arabicPeriod"/>
            </a:pPr>
            <a:r>
              <a:rPr lang="en-US" sz="2000" dirty="0"/>
              <a:t>Avoid misplaced concreteness and false precision.</a:t>
            </a:r>
          </a:p>
          <a:p>
            <a:pPr marL="514350" indent="-514350">
              <a:buFont typeface="+mj-lt"/>
              <a:buAutoNum type="arabicPeriod"/>
            </a:pPr>
            <a:r>
              <a:rPr lang="en-US" sz="2000" dirty="0"/>
              <a:t>Recognize the systemic effects of assessment and indicators.</a:t>
            </a:r>
          </a:p>
          <a:p>
            <a:pPr marL="514350" indent="-514350">
              <a:buFont typeface="+mj-lt"/>
              <a:buAutoNum type="arabicPeriod"/>
            </a:pPr>
            <a:r>
              <a:rPr lang="en-US" sz="2000" dirty="0"/>
              <a:t>Scrutinize indicators regularly and update them.</a:t>
            </a:r>
          </a:p>
        </p:txBody>
      </p:sp>
      <p:sp>
        <p:nvSpPr>
          <p:cNvPr id="4" name="TextBox 3"/>
          <p:cNvSpPr txBox="1"/>
          <p:nvPr/>
        </p:nvSpPr>
        <p:spPr>
          <a:xfrm>
            <a:off x="8209502" y="6216645"/>
            <a:ext cx="3737987" cy="369332"/>
          </a:xfrm>
          <a:prstGeom prst="rect">
            <a:avLst/>
          </a:prstGeom>
          <a:noFill/>
        </p:spPr>
        <p:txBody>
          <a:bodyPr wrap="square" rtlCol="0">
            <a:spAutoFit/>
          </a:bodyPr>
          <a:lstStyle/>
          <a:p>
            <a:r>
              <a:rPr lang="en-US" dirty="0">
                <a:hlinkClick r:id="rId3"/>
              </a:rPr>
              <a:t>http://www.leidenmanifesto.org/</a:t>
            </a:r>
            <a:endParaRPr lang="en-US" dirty="0"/>
          </a:p>
        </p:txBody>
      </p:sp>
    </p:spTree>
    <p:extLst>
      <p:ext uri="{BB962C8B-B14F-4D97-AF65-F5344CB8AC3E}">
        <p14:creationId xmlns:p14="http://schemas.microsoft.com/office/powerpoint/2010/main" val="41204958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6C8FC-296B-49EC-B189-8A22DA2E5486}"/>
              </a:ext>
            </a:extLst>
          </p:cNvPr>
          <p:cNvSpPr>
            <a:spLocks noGrp="1"/>
          </p:cNvSpPr>
          <p:nvPr>
            <p:ph type="title"/>
          </p:nvPr>
        </p:nvSpPr>
        <p:spPr/>
        <p:txBody>
          <a:bodyPr/>
          <a:lstStyle/>
          <a:p>
            <a:r>
              <a:rPr lang="en-US" i="1" dirty="0"/>
              <a:t>How can we use metrics responsibly?</a:t>
            </a:r>
            <a:endParaRPr lang="en-US" dirty="0"/>
          </a:p>
        </p:txBody>
      </p:sp>
      <p:sp>
        <p:nvSpPr>
          <p:cNvPr id="3" name="Content Placeholder 2">
            <a:extLst>
              <a:ext uri="{FF2B5EF4-FFF2-40B4-BE49-F238E27FC236}">
                <a16:creationId xmlns:a16="http://schemas.microsoft.com/office/drawing/2014/main" id="{CECD2D03-49A3-408C-9C0E-F3422C85D57E}"/>
              </a:ext>
            </a:extLst>
          </p:cNvPr>
          <p:cNvSpPr>
            <a:spLocks noGrp="1"/>
          </p:cNvSpPr>
          <p:nvPr>
            <p:ph idx="1"/>
          </p:nvPr>
        </p:nvSpPr>
        <p:spPr>
          <a:xfrm>
            <a:off x="838200" y="1825625"/>
            <a:ext cx="10515600" cy="4667250"/>
          </a:xfrm>
        </p:spPr>
        <p:txBody>
          <a:bodyPr>
            <a:normAutofit fontScale="92500"/>
          </a:bodyPr>
          <a:lstStyle/>
          <a:p>
            <a:pPr marL="0" indent="0">
              <a:lnSpc>
                <a:spcPct val="110000"/>
              </a:lnSpc>
              <a:spcBef>
                <a:spcPts val="600"/>
              </a:spcBef>
              <a:buNone/>
            </a:pPr>
            <a:r>
              <a:rPr lang="en-US" dirty="0"/>
              <a:t>Remember the role of cumulative advantage: “Researchers who are affiliated with prestigious institutions are more likely to receive citations (even when controlling for author and document characteristics), articles in journals of high reputation receive more citations than those in lower regarded journals (controlling again for confounding factors), and researchers who have more citations (as well as publications) are more likely to gain additional citations in a nonlinear manner compared with those who have fewer citations. </a:t>
            </a:r>
            <a:r>
              <a:rPr lang="en-US" b="1" dirty="0"/>
              <a:t>In short, science, like other social activities, is one where the rich get richer.</a:t>
            </a:r>
            <a:r>
              <a:rPr lang="en-US" dirty="0"/>
              <a:t>” (Sugimoto &amp; Lariviere, 2018)</a:t>
            </a:r>
          </a:p>
        </p:txBody>
      </p:sp>
    </p:spTree>
    <p:extLst>
      <p:ext uri="{BB962C8B-B14F-4D97-AF65-F5344CB8AC3E}">
        <p14:creationId xmlns:p14="http://schemas.microsoft.com/office/powerpoint/2010/main" val="322682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4B60C-DD1A-46E6-A4B9-00EDBFF0936B}"/>
              </a:ext>
            </a:extLst>
          </p:cNvPr>
          <p:cNvSpPr>
            <a:spLocks noGrp="1"/>
          </p:cNvSpPr>
          <p:nvPr>
            <p:ph type="title"/>
          </p:nvPr>
        </p:nvSpPr>
        <p:spPr/>
        <p:txBody>
          <a:bodyPr>
            <a:normAutofit/>
          </a:bodyPr>
          <a:lstStyle/>
          <a:p>
            <a:r>
              <a:rPr lang="en-US" sz="3800" i="1" dirty="0"/>
              <a:t>What are the core concepts of research evaluation?</a:t>
            </a:r>
          </a:p>
        </p:txBody>
      </p:sp>
      <p:sp>
        <p:nvSpPr>
          <p:cNvPr id="3" name="Content Placeholder 2">
            <a:extLst>
              <a:ext uri="{FF2B5EF4-FFF2-40B4-BE49-F238E27FC236}">
                <a16:creationId xmlns:a16="http://schemas.microsoft.com/office/drawing/2014/main" id="{779D10DB-6631-4743-8A8A-64F775E1C9C4}"/>
              </a:ext>
            </a:extLst>
          </p:cNvPr>
          <p:cNvSpPr>
            <a:spLocks noGrp="1"/>
          </p:cNvSpPr>
          <p:nvPr>
            <p:ph idx="1"/>
          </p:nvPr>
        </p:nvSpPr>
        <p:spPr>
          <a:xfrm>
            <a:off x="838200" y="1776248"/>
            <a:ext cx="10515600" cy="4603531"/>
          </a:xfrm>
        </p:spPr>
        <p:txBody>
          <a:bodyPr>
            <a:normAutofit/>
          </a:bodyPr>
          <a:lstStyle/>
          <a:p>
            <a:pPr marL="0" indent="0">
              <a:lnSpc>
                <a:spcPct val="100000"/>
              </a:lnSpc>
              <a:spcBef>
                <a:spcPts val="0"/>
              </a:spcBef>
              <a:spcAft>
                <a:spcPts val="1200"/>
              </a:spcAft>
              <a:buNone/>
            </a:pPr>
            <a:r>
              <a:rPr lang="en-US" sz="2400" b="1" dirty="0"/>
              <a:t>activities</a:t>
            </a:r>
            <a:r>
              <a:rPr lang="en-US" sz="2400" dirty="0"/>
              <a:t> – actions that people can take on scholarly products</a:t>
            </a:r>
          </a:p>
          <a:p>
            <a:pPr marL="0" indent="0">
              <a:lnSpc>
                <a:spcPct val="100000"/>
              </a:lnSpc>
              <a:spcBef>
                <a:spcPts val="0"/>
              </a:spcBef>
              <a:spcAft>
                <a:spcPts val="1200"/>
              </a:spcAft>
              <a:buNone/>
            </a:pPr>
            <a:r>
              <a:rPr lang="en-US" sz="2400" b="1" dirty="0"/>
              <a:t>direct measurement </a:t>
            </a:r>
            <a:r>
              <a:rPr lang="en-US" sz="2400" dirty="0"/>
              <a:t>– observable actions, effects, etc.</a:t>
            </a:r>
          </a:p>
          <a:p>
            <a:pPr marL="0" indent="0">
              <a:lnSpc>
                <a:spcPct val="100000"/>
              </a:lnSpc>
              <a:spcBef>
                <a:spcPts val="0"/>
              </a:spcBef>
              <a:spcAft>
                <a:spcPts val="1200"/>
              </a:spcAft>
              <a:buNone/>
            </a:pPr>
            <a:r>
              <a:rPr lang="en-US" sz="2400" b="1" dirty="0"/>
              <a:t>indirect measurement </a:t>
            </a:r>
            <a:r>
              <a:rPr lang="en-US" sz="2400" dirty="0"/>
              <a:t>– gathering information from other sources</a:t>
            </a:r>
          </a:p>
          <a:p>
            <a:pPr marL="0" indent="0">
              <a:lnSpc>
                <a:spcPct val="100000"/>
              </a:lnSpc>
              <a:spcBef>
                <a:spcPts val="0"/>
              </a:spcBef>
              <a:spcAft>
                <a:spcPts val="1200"/>
              </a:spcAft>
              <a:buNone/>
            </a:pPr>
            <a:r>
              <a:rPr lang="en-US" sz="2400" b="1" dirty="0"/>
              <a:t>indicators</a:t>
            </a:r>
            <a:r>
              <a:rPr lang="en-US" sz="2400" dirty="0"/>
              <a:t> – a measure that must be sufficiently proven to correlate with the associated concept</a:t>
            </a:r>
          </a:p>
          <a:p>
            <a:pPr marL="0" indent="0">
              <a:lnSpc>
                <a:spcPct val="100000"/>
              </a:lnSpc>
              <a:spcBef>
                <a:spcPts val="0"/>
              </a:spcBef>
              <a:spcAft>
                <a:spcPts val="1200"/>
              </a:spcAft>
              <a:buNone/>
            </a:pPr>
            <a:r>
              <a:rPr lang="en-US" sz="2400" b="1" dirty="0"/>
              <a:t>normalization</a:t>
            </a:r>
            <a:r>
              <a:rPr lang="en-US" sz="2400" dirty="0"/>
              <a:t> – how data are put into appropriate context for the evaluation purpose</a:t>
            </a:r>
          </a:p>
        </p:txBody>
      </p:sp>
    </p:spTree>
    <p:extLst>
      <p:ext uri="{BB962C8B-B14F-4D97-AF65-F5344CB8AC3E}">
        <p14:creationId xmlns:p14="http://schemas.microsoft.com/office/powerpoint/2010/main" val="41640587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AA44B-DE94-47F6-9EF4-7D8465F44567}"/>
              </a:ext>
            </a:extLst>
          </p:cNvPr>
          <p:cNvSpPr>
            <a:spLocks noGrp="1"/>
          </p:cNvSpPr>
          <p:nvPr>
            <p:ph type="title"/>
          </p:nvPr>
        </p:nvSpPr>
        <p:spPr/>
        <p:txBody>
          <a:bodyPr>
            <a:normAutofit/>
          </a:bodyPr>
          <a:lstStyle/>
          <a:p>
            <a:pPr>
              <a:lnSpc>
                <a:spcPct val="100000"/>
              </a:lnSpc>
            </a:pPr>
            <a:r>
              <a:rPr lang="en-US" sz="3200" i="1" dirty="0"/>
              <a:t>How can P&amp;T processes reward community engaged research?</a:t>
            </a:r>
          </a:p>
        </p:txBody>
      </p:sp>
      <p:sp>
        <p:nvSpPr>
          <p:cNvPr id="3" name="Content Placeholder 2">
            <a:extLst>
              <a:ext uri="{FF2B5EF4-FFF2-40B4-BE49-F238E27FC236}">
                <a16:creationId xmlns:a16="http://schemas.microsoft.com/office/drawing/2014/main" id="{E88C9BA3-8F33-48DC-BD45-2C1A28A2D02D}"/>
              </a:ext>
            </a:extLst>
          </p:cNvPr>
          <p:cNvSpPr>
            <a:spLocks noGrp="1"/>
          </p:cNvSpPr>
          <p:nvPr>
            <p:ph idx="1"/>
          </p:nvPr>
        </p:nvSpPr>
        <p:spPr/>
        <p:txBody>
          <a:bodyPr>
            <a:normAutofit/>
          </a:bodyPr>
          <a:lstStyle/>
          <a:p>
            <a:pPr>
              <a:lnSpc>
                <a:spcPct val="100000"/>
              </a:lnSpc>
              <a:spcBef>
                <a:spcPts val="600"/>
              </a:spcBef>
            </a:pPr>
            <a:r>
              <a:rPr lang="en-US" dirty="0"/>
              <a:t>Evaluation should be driven by values, rather than what is easy to measure.</a:t>
            </a:r>
          </a:p>
          <a:p>
            <a:pPr>
              <a:lnSpc>
                <a:spcPct val="100000"/>
              </a:lnSpc>
              <a:spcBef>
                <a:spcPts val="600"/>
              </a:spcBef>
            </a:pPr>
            <a:r>
              <a:rPr lang="en-US" dirty="0"/>
              <a:t>Evaluation should be driven by the goals of the funder, institution, the department or school, and the researchers.</a:t>
            </a:r>
          </a:p>
          <a:p>
            <a:pPr>
              <a:lnSpc>
                <a:spcPct val="100000"/>
              </a:lnSpc>
              <a:spcBef>
                <a:spcPts val="600"/>
              </a:spcBef>
            </a:pPr>
            <a:r>
              <a:rPr lang="en-US" dirty="0"/>
              <a:t>Structure the review process as one of qualitative expert judgement of a candidate’s portfolio.</a:t>
            </a:r>
          </a:p>
          <a:p>
            <a:pPr>
              <a:lnSpc>
                <a:spcPct val="100000"/>
              </a:lnSpc>
              <a:spcBef>
                <a:spcPts val="600"/>
              </a:spcBef>
            </a:pPr>
            <a:r>
              <a:rPr lang="en-US" dirty="0"/>
              <a:t>Recognize and value many methods of inquiry, rather than valuing the scientific process as conducted by academic experts over all else.</a:t>
            </a:r>
          </a:p>
          <a:p>
            <a:pPr>
              <a:lnSpc>
                <a:spcPct val="100000"/>
              </a:lnSpc>
              <a:spcBef>
                <a:spcPts val="600"/>
              </a:spcBef>
            </a:pPr>
            <a:endParaRPr lang="en-US" dirty="0"/>
          </a:p>
        </p:txBody>
      </p:sp>
    </p:spTree>
    <p:extLst>
      <p:ext uri="{BB962C8B-B14F-4D97-AF65-F5344CB8AC3E}">
        <p14:creationId xmlns:p14="http://schemas.microsoft.com/office/powerpoint/2010/main" val="1681636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6C6B6-8276-402E-A988-D8D95FEB4CF2}"/>
              </a:ext>
            </a:extLst>
          </p:cNvPr>
          <p:cNvSpPr>
            <a:spLocks noGrp="1"/>
          </p:cNvSpPr>
          <p:nvPr>
            <p:ph type="title"/>
          </p:nvPr>
        </p:nvSpPr>
        <p:spPr/>
        <p:txBody>
          <a:bodyPr>
            <a:normAutofit/>
          </a:bodyPr>
          <a:lstStyle/>
          <a:p>
            <a:r>
              <a:rPr lang="en-US" sz="3200" i="1" dirty="0"/>
              <a:t>How can P&amp;T processes reward community engaged research?</a:t>
            </a:r>
            <a:endParaRPr lang="en-US" sz="3200" dirty="0"/>
          </a:p>
        </p:txBody>
      </p:sp>
      <p:sp>
        <p:nvSpPr>
          <p:cNvPr id="3" name="Content Placeholder 2">
            <a:extLst>
              <a:ext uri="{FF2B5EF4-FFF2-40B4-BE49-F238E27FC236}">
                <a16:creationId xmlns:a16="http://schemas.microsoft.com/office/drawing/2014/main" id="{3C2B648B-0A8B-43CE-AA95-4B0EF082D470}"/>
              </a:ext>
            </a:extLst>
          </p:cNvPr>
          <p:cNvSpPr>
            <a:spLocks noGrp="1"/>
          </p:cNvSpPr>
          <p:nvPr>
            <p:ph idx="1"/>
          </p:nvPr>
        </p:nvSpPr>
        <p:spPr/>
        <p:txBody>
          <a:bodyPr/>
          <a:lstStyle/>
          <a:p>
            <a:pPr>
              <a:lnSpc>
                <a:spcPct val="100000"/>
              </a:lnSpc>
              <a:spcBef>
                <a:spcPts val="600"/>
              </a:spcBef>
            </a:pPr>
            <a:r>
              <a:rPr lang="en-US" dirty="0"/>
              <a:t>Value and reward the work that goes into knowledge generation rather than centering rewards on publications.</a:t>
            </a:r>
          </a:p>
          <a:p>
            <a:pPr>
              <a:lnSpc>
                <a:spcPct val="100000"/>
              </a:lnSpc>
              <a:spcBef>
                <a:spcPts val="600"/>
              </a:spcBef>
            </a:pPr>
            <a:r>
              <a:rPr lang="en-US" dirty="0"/>
              <a:t>Explicitly recognize community, professional, and others as peers in the co-creation of new knowledge. Allow them to serve as both external reviewers and providers of recommendations.</a:t>
            </a:r>
          </a:p>
          <a:p>
            <a:pPr>
              <a:lnSpc>
                <a:spcPct val="100000"/>
              </a:lnSpc>
              <a:spcBef>
                <a:spcPts val="600"/>
              </a:spcBef>
            </a:pPr>
            <a:r>
              <a:rPr lang="en-US" dirty="0"/>
              <a:t>Explicitly acknowledge that the timeframe for many types of research may extend beyond the pre-tenure period. Support thoughtful consideration of intermediate outcomes based on goals set forth by the researchers.</a:t>
            </a:r>
          </a:p>
          <a:p>
            <a:pPr>
              <a:lnSpc>
                <a:spcPct val="100000"/>
              </a:lnSpc>
              <a:spcBef>
                <a:spcPts val="600"/>
              </a:spcBef>
            </a:pPr>
            <a:endParaRPr lang="en-US" dirty="0"/>
          </a:p>
        </p:txBody>
      </p:sp>
    </p:spTree>
    <p:extLst>
      <p:ext uri="{BB962C8B-B14F-4D97-AF65-F5344CB8AC3E}">
        <p14:creationId xmlns:p14="http://schemas.microsoft.com/office/powerpoint/2010/main" val="642976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F1874-CB9E-4DB2-BEA2-E0BF44165800}"/>
              </a:ext>
            </a:extLst>
          </p:cNvPr>
          <p:cNvSpPr>
            <a:spLocks noGrp="1"/>
          </p:cNvSpPr>
          <p:nvPr>
            <p:ph type="title"/>
          </p:nvPr>
        </p:nvSpPr>
        <p:spPr/>
        <p:txBody>
          <a:bodyPr>
            <a:normAutofit/>
          </a:bodyPr>
          <a:lstStyle/>
          <a:p>
            <a:r>
              <a:rPr lang="en-US" sz="3200" i="1" dirty="0"/>
              <a:t>How can P&amp;T processes reward community engaged research?</a:t>
            </a:r>
            <a:endParaRPr lang="en-US" sz="3200" dirty="0"/>
          </a:p>
        </p:txBody>
      </p:sp>
      <p:sp>
        <p:nvSpPr>
          <p:cNvPr id="3" name="Content Placeholder 2">
            <a:extLst>
              <a:ext uri="{FF2B5EF4-FFF2-40B4-BE49-F238E27FC236}">
                <a16:creationId xmlns:a16="http://schemas.microsoft.com/office/drawing/2014/main" id="{69D87893-145E-4036-87C6-C448145F1B95}"/>
              </a:ext>
            </a:extLst>
          </p:cNvPr>
          <p:cNvSpPr>
            <a:spLocks noGrp="1"/>
          </p:cNvSpPr>
          <p:nvPr>
            <p:ph idx="1"/>
          </p:nvPr>
        </p:nvSpPr>
        <p:spPr>
          <a:xfrm>
            <a:off x="838200" y="1690688"/>
            <a:ext cx="10515600" cy="4802187"/>
          </a:xfrm>
        </p:spPr>
        <p:txBody>
          <a:bodyPr>
            <a:normAutofit/>
          </a:bodyPr>
          <a:lstStyle/>
          <a:p>
            <a:pPr>
              <a:lnSpc>
                <a:spcPct val="100000"/>
              </a:lnSpc>
              <a:spcBef>
                <a:spcPts val="600"/>
              </a:spcBef>
            </a:pPr>
            <a:r>
              <a:rPr lang="en-US" dirty="0"/>
              <a:t>Institutions should do more to support administrators and faculty in conducting evaluations in a transparent and responsible manner.</a:t>
            </a:r>
          </a:p>
          <a:p>
            <a:pPr lvl="1">
              <a:lnSpc>
                <a:spcPct val="100000"/>
              </a:lnSpc>
              <a:spcBef>
                <a:spcPts val="600"/>
              </a:spcBef>
              <a:buFont typeface="Courier New" panose="02070309020205020404" pitchFamily="49" charset="0"/>
              <a:buChar char="o"/>
            </a:pPr>
            <a:r>
              <a:rPr lang="en-US" sz="2200" dirty="0"/>
              <a:t>Develop or adopt a set of guiding principles for using metrics and other indicators in evaluation processes (e.g., DORA, Leiden Manifesto).</a:t>
            </a:r>
          </a:p>
          <a:p>
            <a:pPr lvl="1">
              <a:lnSpc>
                <a:spcPct val="100000"/>
              </a:lnSpc>
              <a:spcBef>
                <a:spcPts val="600"/>
              </a:spcBef>
              <a:buFont typeface="Courier New" panose="02070309020205020404" pitchFamily="49" charset="0"/>
              <a:buChar char="o"/>
            </a:pPr>
            <a:r>
              <a:rPr lang="en-US" sz="2200" dirty="0"/>
              <a:t>Provide adequate training for department chairs, Associate Deans, and administrators in evaluating portfolios outside their field.</a:t>
            </a:r>
          </a:p>
          <a:p>
            <a:pPr lvl="1">
              <a:lnSpc>
                <a:spcPct val="100000"/>
              </a:lnSpc>
              <a:spcBef>
                <a:spcPts val="600"/>
              </a:spcBef>
              <a:buFont typeface="Courier New" panose="02070309020205020404" pitchFamily="49" charset="0"/>
              <a:buChar char="o"/>
            </a:pPr>
            <a:r>
              <a:rPr lang="en-US" sz="2200" dirty="0"/>
              <a:t>When external data sources will be used for evaluation purposes, demand better and more transparent documentation regarding the sources and limitations of data licensed from vendors like Clarivate Analytics (Web of Science, Journal Citation Reports), Elsevier (Scopus), Digital Measures (Academic Insight), Academic Analytics.</a:t>
            </a:r>
          </a:p>
        </p:txBody>
      </p:sp>
    </p:spTree>
    <p:extLst>
      <p:ext uri="{BB962C8B-B14F-4D97-AF65-F5344CB8AC3E}">
        <p14:creationId xmlns:p14="http://schemas.microsoft.com/office/powerpoint/2010/main" val="12467663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E5DC7-B38C-49E7-B984-2039DCF1DF75}"/>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D28B1483-E88E-47B5-A2A6-B5B266F2CC1E}"/>
              </a:ext>
            </a:extLst>
          </p:cNvPr>
          <p:cNvSpPr>
            <a:spLocks noGrp="1"/>
          </p:cNvSpPr>
          <p:nvPr>
            <p:ph idx="1"/>
          </p:nvPr>
        </p:nvSpPr>
        <p:spPr/>
        <p:txBody>
          <a:bodyPr>
            <a:normAutofit fontScale="92500"/>
          </a:bodyPr>
          <a:lstStyle/>
          <a:p>
            <a:pPr>
              <a:lnSpc>
                <a:spcPct val="110000"/>
              </a:lnSpc>
              <a:spcBef>
                <a:spcPts val="600"/>
              </a:spcBef>
            </a:pPr>
            <a:r>
              <a:rPr lang="en-US" sz="2400" dirty="0"/>
              <a:t>Gingras, Y. (2016). </a:t>
            </a:r>
            <a:r>
              <a:rPr lang="en-US" sz="2400" i="1" dirty="0"/>
              <a:t>Bibliometrics and research evaluation: Uses and abuses</a:t>
            </a:r>
            <a:r>
              <a:rPr lang="en-US" sz="2400" dirty="0"/>
              <a:t>. MIT Press.</a:t>
            </a:r>
          </a:p>
          <a:p>
            <a:pPr>
              <a:lnSpc>
                <a:spcPct val="110000"/>
              </a:lnSpc>
              <a:spcBef>
                <a:spcPts val="600"/>
              </a:spcBef>
            </a:pPr>
            <a:r>
              <a:rPr lang="en-US" sz="2400" dirty="0"/>
              <a:t>Hicks, D., </a:t>
            </a:r>
            <a:r>
              <a:rPr lang="en-US" sz="2400" dirty="0" err="1"/>
              <a:t>Wouters</a:t>
            </a:r>
            <a:r>
              <a:rPr lang="en-US" sz="2400" dirty="0"/>
              <a:t>, P., Waltman, L., de </a:t>
            </a:r>
            <a:r>
              <a:rPr lang="en-US" sz="2400" dirty="0" err="1"/>
              <a:t>Rijcke</a:t>
            </a:r>
            <a:r>
              <a:rPr lang="en-US" sz="2400" dirty="0"/>
              <a:t>, S., &amp; Rafols, I. (2015). Bibliometrics: The Leiden Manifesto for research metrics. </a:t>
            </a:r>
            <a:r>
              <a:rPr lang="en-US" sz="2400" i="1" dirty="0"/>
              <a:t>Nature News</a:t>
            </a:r>
            <a:r>
              <a:rPr lang="en-US" sz="2400" dirty="0"/>
              <a:t>, </a:t>
            </a:r>
            <a:r>
              <a:rPr lang="en-US" sz="2400" i="1" dirty="0"/>
              <a:t>520</a:t>
            </a:r>
            <a:r>
              <a:rPr lang="en-US" sz="2400" dirty="0"/>
              <a:t>(7548), 429. </a:t>
            </a:r>
            <a:r>
              <a:rPr lang="en-US" sz="2400" dirty="0">
                <a:hlinkClick r:id="rId3"/>
              </a:rPr>
              <a:t>https://doi.org/10.1038/520429a</a:t>
            </a:r>
            <a:endParaRPr lang="en-US" sz="2400" dirty="0"/>
          </a:p>
          <a:p>
            <a:pPr>
              <a:lnSpc>
                <a:spcPct val="110000"/>
              </a:lnSpc>
              <a:spcBef>
                <a:spcPts val="600"/>
              </a:spcBef>
            </a:pPr>
            <a:r>
              <a:rPr lang="en-US" sz="2400" dirty="0"/>
              <a:t>San Francisco Declaration on Research Assessment. </a:t>
            </a:r>
            <a:r>
              <a:rPr lang="en-US" sz="2400" dirty="0">
                <a:hlinkClick r:id="rId4"/>
              </a:rPr>
              <a:t>https://sfdora.org/read/</a:t>
            </a:r>
            <a:r>
              <a:rPr lang="en-US" sz="2400" dirty="0"/>
              <a:t> </a:t>
            </a:r>
          </a:p>
          <a:p>
            <a:pPr>
              <a:lnSpc>
                <a:spcPct val="110000"/>
              </a:lnSpc>
              <a:spcBef>
                <a:spcPts val="600"/>
              </a:spcBef>
            </a:pPr>
            <a:r>
              <a:rPr lang="en-US" sz="2400" dirty="0"/>
              <a:t>Sugimoto, C. R., &amp; </a:t>
            </a:r>
            <a:r>
              <a:rPr lang="en-US" sz="2400" dirty="0" err="1"/>
              <a:t>Larivière</a:t>
            </a:r>
            <a:r>
              <a:rPr lang="en-US" sz="2400" dirty="0"/>
              <a:t>, V. (2018). </a:t>
            </a:r>
            <a:r>
              <a:rPr lang="en-US" sz="2400" i="1" dirty="0"/>
              <a:t>Measuring research: What everyone needs to know</a:t>
            </a:r>
            <a:r>
              <a:rPr lang="en-US" sz="2400" dirty="0"/>
              <a:t>. Oxford University Press.</a:t>
            </a:r>
          </a:p>
          <a:p>
            <a:pPr>
              <a:lnSpc>
                <a:spcPct val="110000"/>
              </a:lnSpc>
              <a:spcBef>
                <a:spcPts val="600"/>
              </a:spcBef>
            </a:pPr>
            <a:r>
              <a:rPr lang="en-US" sz="2400" dirty="0" err="1"/>
              <a:t>Wilsdon</a:t>
            </a:r>
            <a:r>
              <a:rPr lang="en-US" sz="2400" dirty="0"/>
              <a:t>, J., Allen, L., </a:t>
            </a:r>
            <a:r>
              <a:rPr lang="en-US" sz="2400" dirty="0" err="1"/>
              <a:t>Belfiore</a:t>
            </a:r>
            <a:r>
              <a:rPr lang="en-US" sz="2400" dirty="0"/>
              <a:t>, E., Campbell, P., Curry, S., Hill, S., …Johnson, B. (2015). </a:t>
            </a:r>
            <a:r>
              <a:rPr lang="en-US" sz="2400" i="1" dirty="0"/>
              <a:t>The Metric Tide</a:t>
            </a:r>
            <a:r>
              <a:rPr lang="en-US" sz="2400" dirty="0"/>
              <a:t>. </a:t>
            </a:r>
            <a:r>
              <a:rPr lang="en-US" sz="2400" dirty="0">
                <a:hlinkClick r:id="rId5"/>
              </a:rPr>
              <a:t>https://doi.org/10.13140/RG.2.1.4929.1363</a:t>
            </a:r>
            <a:endParaRPr lang="en-US" sz="2400" dirty="0"/>
          </a:p>
          <a:p>
            <a:pPr>
              <a:lnSpc>
                <a:spcPct val="110000"/>
              </a:lnSpc>
              <a:spcBef>
                <a:spcPts val="600"/>
              </a:spcBef>
            </a:pPr>
            <a:endParaRPr lang="en-US" sz="2400" dirty="0"/>
          </a:p>
        </p:txBody>
      </p:sp>
    </p:spTree>
    <p:extLst>
      <p:ext uri="{BB962C8B-B14F-4D97-AF65-F5344CB8AC3E}">
        <p14:creationId xmlns:p14="http://schemas.microsoft.com/office/powerpoint/2010/main" val="5979302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E5DC7-B38C-49E7-B984-2039DCF1DF75}"/>
              </a:ext>
            </a:extLst>
          </p:cNvPr>
          <p:cNvSpPr>
            <a:spLocks noGrp="1"/>
          </p:cNvSpPr>
          <p:nvPr>
            <p:ph type="title"/>
          </p:nvPr>
        </p:nvSpPr>
        <p:spPr/>
        <p:txBody>
          <a:bodyPr/>
          <a:lstStyle/>
          <a:p>
            <a:r>
              <a:rPr lang="en-US" dirty="0"/>
              <a:t>Resources</a:t>
            </a:r>
          </a:p>
        </p:txBody>
      </p:sp>
      <p:sp>
        <p:nvSpPr>
          <p:cNvPr id="4" name="TextBox 3">
            <a:extLst>
              <a:ext uri="{FF2B5EF4-FFF2-40B4-BE49-F238E27FC236}">
                <a16:creationId xmlns:a16="http://schemas.microsoft.com/office/drawing/2014/main" id="{8375BFA3-5759-4EFC-B6B8-65FB7CF8C7D5}"/>
              </a:ext>
            </a:extLst>
          </p:cNvPr>
          <p:cNvSpPr txBox="1"/>
          <p:nvPr/>
        </p:nvSpPr>
        <p:spPr>
          <a:xfrm>
            <a:off x="1617418" y="5964030"/>
            <a:ext cx="3932044" cy="400110"/>
          </a:xfrm>
          <a:prstGeom prst="rect">
            <a:avLst/>
          </a:prstGeom>
          <a:noFill/>
        </p:spPr>
        <p:txBody>
          <a:bodyPr wrap="square" rtlCol="0">
            <a:spAutoFit/>
          </a:bodyPr>
          <a:lstStyle/>
          <a:p>
            <a:r>
              <a:rPr lang="en-US" sz="2000" dirty="0">
                <a:solidFill>
                  <a:schemeClr val="accent2"/>
                </a:solidFill>
                <a:hlinkClick r:id="rId3">
                  <a:extLst>
                    <a:ext uri="{A12FA001-AC4F-418D-AE19-62706E023703}">
                      <ahyp:hlinkClr xmlns:ahyp="http://schemas.microsoft.com/office/drawing/2018/hyperlinkcolor" val="tx"/>
                    </a:ext>
                  </a:extLst>
                </a:hlinkClick>
              </a:rPr>
              <a:t>http://www.metrics-toolkit.org/</a:t>
            </a:r>
            <a:r>
              <a:rPr lang="en-US" sz="2000" dirty="0">
                <a:solidFill>
                  <a:schemeClr val="accent2"/>
                </a:solidFill>
              </a:rPr>
              <a:t> </a:t>
            </a:r>
          </a:p>
        </p:txBody>
      </p:sp>
      <p:pic>
        <p:nvPicPr>
          <p:cNvPr id="5" name="Picture 4">
            <a:extLst>
              <a:ext uri="{FF2B5EF4-FFF2-40B4-BE49-F238E27FC236}">
                <a16:creationId xmlns:a16="http://schemas.microsoft.com/office/drawing/2014/main" id="{FD7E1436-08B0-4A45-8E73-766B90EDD886}"/>
              </a:ext>
            </a:extLst>
          </p:cNvPr>
          <p:cNvPicPr>
            <a:picLocks noChangeAspect="1"/>
          </p:cNvPicPr>
          <p:nvPr/>
        </p:nvPicPr>
        <p:blipFill rotWithShape="1">
          <a:blip r:embed="rId4"/>
          <a:srcRect l="39707" t="9147" r="1191" b="7131"/>
          <a:stretch/>
        </p:blipFill>
        <p:spPr>
          <a:xfrm>
            <a:off x="357905" y="705687"/>
            <a:ext cx="6110803" cy="48691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ectangle 5">
            <a:extLst>
              <a:ext uri="{FF2B5EF4-FFF2-40B4-BE49-F238E27FC236}">
                <a16:creationId xmlns:a16="http://schemas.microsoft.com/office/drawing/2014/main" id="{2007C581-2EE9-4D61-878A-522A5A0D09C0}"/>
              </a:ext>
            </a:extLst>
          </p:cNvPr>
          <p:cNvSpPr/>
          <p:nvPr/>
        </p:nvSpPr>
        <p:spPr>
          <a:xfrm>
            <a:off x="6829568" y="6164085"/>
            <a:ext cx="4616197" cy="369332"/>
          </a:xfrm>
          <a:prstGeom prst="rect">
            <a:avLst/>
          </a:prstGeom>
        </p:spPr>
        <p:txBody>
          <a:bodyPr wrap="square">
            <a:spAutoFit/>
          </a:bodyPr>
          <a:lstStyle/>
          <a:p>
            <a:r>
              <a:rPr lang="en-US" dirty="0">
                <a:solidFill>
                  <a:schemeClr val="accent2"/>
                </a:solidFill>
                <a:hlinkClick r:id="rId5">
                  <a:extLst>
                    <a:ext uri="{A12FA001-AC4F-418D-AE19-62706E023703}">
                      <ahyp:hlinkClr xmlns:ahyp="http://schemas.microsoft.com/office/drawing/2018/hyperlinkcolor" val="tx"/>
                    </a:ext>
                  </a:extLst>
                </a:hlinkClick>
              </a:rPr>
              <a:t>http://www.worldcat.org/oclc/1027811013</a:t>
            </a:r>
            <a:endParaRPr lang="en-US" dirty="0">
              <a:solidFill>
                <a:schemeClr val="accent2"/>
              </a:solidFill>
            </a:endParaRPr>
          </a:p>
        </p:txBody>
      </p:sp>
      <p:pic>
        <p:nvPicPr>
          <p:cNvPr id="7" name="Picture 2" descr="https://global.oup.com/academic/covers/pop-up/9780190640118">
            <a:extLst>
              <a:ext uri="{FF2B5EF4-FFF2-40B4-BE49-F238E27FC236}">
                <a16:creationId xmlns:a16="http://schemas.microsoft.com/office/drawing/2014/main" id="{3F1534BF-DC47-45F8-B7E9-C97EE525A34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52234" y="520870"/>
            <a:ext cx="3495675" cy="523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37227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DA5D1E-2993-4F28-841F-DA37B532FB81}"/>
              </a:ext>
            </a:extLst>
          </p:cNvPr>
          <p:cNvSpPr txBox="1"/>
          <p:nvPr/>
        </p:nvSpPr>
        <p:spPr>
          <a:xfrm>
            <a:off x="740230" y="1459230"/>
            <a:ext cx="4002594" cy="3939540"/>
          </a:xfrm>
          <a:prstGeom prst="rect">
            <a:avLst/>
          </a:prstGeom>
          <a:noFill/>
        </p:spPr>
        <p:txBody>
          <a:bodyPr wrap="square" rtlCol="0">
            <a:spAutoFit/>
          </a:bodyPr>
          <a:lstStyle/>
          <a:p>
            <a:pPr>
              <a:spcBef>
                <a:spcPts val="1200"/>
              </a:spcBef>
            </a:pPr>
            <a:r>
              <a:rPr lang="en-US" sz="2000" dirty="0">
                <a:solidFill>
                  <a:schemeClr val="bg1"/>
                </a:solidFill>
              </a:rPr>
              <a:t>Heather L. Coates</a:t>
            </a:r>
          </a:p>
          <a:p>
            <a:pPr>
              <a:spcBef>
                <a:spcPts val="1200"/>
              </a:spcBef>
            </a:pPr>
            <a:r>
              <a:rPr lang="en-US" sz="2000" dirty="0">
                <a:solidFill>
                  <a:schemeClr val="bg1"/>
                </a:solidFill>
              </a:rPr>
              <a:t>Digital Scholarship &amp; Data Management Librarian</a:t>
            </a:r>
          </a:p>
          <a:p>
            <a:pPr>
              <a:spcBef>
                <a:spcPts val="1200"/>
              </a:spcBef>
            </a:pPr>
            <a:r>
              <a:rPr lang="en-US" sz="2000" dirty="0">
                <a:solidFill>
                  <a:schemeClr val="bg1"/>
                </a:solidFill>
              </a:rPr>
              <a:t>Interim Co-Director, IUPUI University Library Center for Digital Scholarship</a:t>
            </a:r>
          </a:p>
          <a:p>
            <a:pPr>
              <a:spcBef>
                <a:spcPts val="1200"/>
              </a:spcBef>
            </a:pPr>
            <a:r>
              <a:rPr lang="en-US" sz="2000" dirty="0">
                <a:solidFill>
                  <a:schemeClr val="bg1"/>
                </a:solidFill>
              </a:rPr>
              <a:t>University Data Steward for Research Data</a:t>
            </a:r>
          </a:p>
          <a:p>
            <a:pPr>
              <a:spcBef>
                <a:spcPts val="1200"/>
              </a:spcBef>
            </a:pPr>
            <a:r>
              <a:rPr lang="en-US" sz="2000" dirty="0">
                <a:solidFill>
                  <a:schemeClr val="bg1"/>
                </a:solidFill>
              </a:rPr>
              <a:t>ORCID:  </a:t>
            </a:r>
            <a:r>
              <a:rPr lang="en-US" sz="2000" dirty="0">
                <a:solidFill>
                  <a:schemeClr val="bg1"/>
                </a:solidFill>
                <a:hlinkClick r:id="rId3"/>
              </a:rPr>
              <a:t>0000-0003-4290-6997</a:t>
            </a:r>
            <a:endParaRPr lang="en-US" sz="2000" dirty="0">
              <a:solidFill>
                <a:schemeClr val="bg1"/>
              </a:solidFill>
            </a:endParaRPr>
          </a:p>
          <a:p>
            <a:pPr>
              <a:spcBef>
                <a:spcPts val="1200"/>
              </a:spcBef>
            </a:pPr>
            <a:r>
              <a:rPr lang="en-US" sz="2000" dirty="0">
                <a:solidFill>
                  <a:schemeClr val="bg1"/>
                </a:solidFill>
                <a:hlinkClick r:id="rId4"/>
              </a:rPr>
              <a:t>hcoates@iupui.edu</a:t>
            </a:r>
            <a:endParaRPr lang="en-US" sz="2000" dirty="0">
              <a:solidFill>
                <a:schemeClr val="bg1"/>
              </a:solidFill>
            </a:endParaRPr>
          </a:p>
        </p:txBody>
      </p:sp>
      <p:pic>
        <p:nvPicPr>
          <p:cNvPr id="4" name="Picture 2" descr="IUPUI University Library">
            <a:extLst>
              <a:ext uri="{FF2B5EF4-FFF2-40B4-BE49-F238E27FC236}">
                <a16:creationId xmlns:a16="http://schemas.microsoft.com/office/drawing/2014/main" id="{676F56C8-EE40-4D0A-BA80-A11CF07735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40176" y="1754373"/>
            <a:ext cx="6035260" cy="3349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1565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BE82-AE7B-41FE-821F-6B62A3A76E3A}"/>
              </a:ext>
            </a:extLst>
          </p:cNvPr>
          <p:cNvSpPr>
            <a:spLocks noGrp="1"/>
          </p:cNvSpPr>
          <p:nvPr>
            <p:ph type="title"/>
          </p:nvPr>
        </p:nvSpPr>
        <p:spPr>
          <a:xfrm>
            <a:off x="838200" y="365125"/>
            <a:ext cx="10515600" cy="1061741"/>
          </a:xfrm>
        </p:spPr>
        <p:txBody>
          <a:bodyPr>
            <a:normAutofit/>
          </a:bodyPr>
          <a:lstStyle/>
          <a:p>
            <a:r>
              <a:rPr lang="en-US" sz="4000" i="1" dirty="0"/>
              <a:t>What is rewarded in the P&amp;T process?  </a:t>
            </a:r>
          </a:p>
        </p:txBody>
      </p:sp>
      <p:graphicFrame>
        <p:nvGraphicFramePr>
          <p:cNvPr id="5" name="Content Placeholder 4">
            <a:extLst>
              <a:ext uri="{FF2B5EF4-FFF2-40B4-BE49-F238E27FC236}">
                <a16:creationId xmlns:a16="http://schemas.microsoft.com/office/drawing/2014/main" id="{3789D9BD-5D19-43C7-BCFF-68E455ED0803}"/>
              </a:ext>
            </a:extLst>
          </p:cNvPr>
          <p:cNvGraphicFramePr>
            <a:graphicFrameLocks noGrp="1"/>
          </p:cNvGraphicFramePr>
          <p:nvPr>
            <p:ph idx="1"/>
            <p:extLst>
              <p:ext uri="{D42A27DB-BD31-4B8C-83A1-F6EECF244321}">
                <p14:modId xmlns:p14="http://schemas.microsoft.com/office/powerpoint/2010/main" val="4219004581"/>
              </p:ext>
            </p:extLst>
          </p:nvPr>
        </p:nvGraphicFramePr>
        <p:xfrm>
          <a:off x="942975" y="1580160"/>
          <a:ext cx="10306050" cy="4725330"/>
        </p:xfrm>
        <a:graphic>
          <a:graphicData uri="http://schemas.openxmlformats.org/drawingml/2006/table">
            <a:tbl>
              <a:tblPr firstRow="1" bandRow="1">
                <a:tableStyleId>{2D5ABB26-0587-4C30-8999-92F81FD0307C}</a:tableStyleId>
              </a:tblPr>
              <a:tblGrid>
                <a:gridCol w="7343775">
                  <a:extLst>
                    <a:ext uri="{9D8B030D-6E8A-4147-A177-3AD203B41FA5}">
                      <a16:colId xmlns:a16="http://schemas.microsoft.com/office/drawing/2014/main" val="1261649182"/>
                    </a:ext>
                  </a:extLst>
                </a:gridCol>
                <a:gridCol w="2962275">
                  <a:extLst>
                    <a:ext uri="{9D8B030D-6E8A-4147-A177-3AD203B41FA5}">
                      <a16:colId xmlns:a16="http://schemas.microsoft.com/office/drawing/2014/main" val="3189525297"/>
                    </a:ext>
                  </a:extLst>
                </a:gridCol>
              </a:tblGrid>
              <a:tr h="740085">
                <a:tc>
                  <a:txBody>
                    <a:bodyPr/>
                    <a:lstStyle/>
                    <a:p>
                      <a:endParaRPr lang="en-US" sz="2400" i="0" dirty="0"/>
                    </a:p>
                  </a:txBody>
                  <a:tcPr>
                    <a:solidFill>
                      <a:schemeClr val="bg1"/>
                    </a:solidFill>
                  </a:tcPr>
                </a:tc>
                <a:tc>
                  <a:txBody>
                    <a:bodyPr/>
                    <a:lstStyle/>
                    <a:p>
                      <a:r>
                        <a:rPr lang="en-US" sz="2400" dirty="0">
                          <a:solidFill>
                            <a:schemeClr val="accent1">
                              <a:lumMod val="75000"/>
                            </a:schemeClr>
                          </a:solidFill>
                        </a:rPr>
                        <a:t>Productivity</a:t>
                      </a:r>
                    </a:p>
                  </a:txBody>
                  <a:tcPr>
                    <a:solidFill>
                      <a:schemeClr val="bg1"/>
                    </a:solidFill>
                  </a:tcPr>
                </a:tc>
                <a:extLst>
                  <a:ext uri="{0D108BD9-81ED-4DB2-BD59-A6C34878D82A}">
                    <a16:rowId xmlns:a16="http://schemas.microsoft.com/office/drawing/2014/main" val="247101615"/>
                  </a:ext>
                </a:extLst>
              </a:tr>
              <a:tr h="740085">
                <a:tc>
                  <a:txBody>
                    <a:bodyPr/>
                    <a:lstStyle/>
                    <a:p>
                      <a:endParaRPr lang="en-US" sz="2400" i="0" dirty="0"/>
                    </a:p>
                  </a:txBody>
                  <a:tcPr>
                    <a:solidFill>
                      <a:schemeClr val="bg1"/>
                    </a:solidFill>
                  </a:tcPr>
                </a:tc>
                <a:tc>
                  <a:txBody>
                    <a:bodyPr/>
                    <a:lstStyle/>
                    <a:p>
                      <a:r>
                        <a:rPr lang="en-US" sz="2400" dirty="0">
                          <a:solidFill>
                            <a:schemeClr val="accent1">
                              <a:lumMod val="75000"/>
                            </a:schemeClr>
                          </a:solidFill>
                        </a:rPr>
                        <a:t>Quality</a:t>
                      </a:r>
                    </a:p>
                  </a:txBody>
                  <a:tcPr>
                    <a:solidFill>
                      <a:schemeClr val="bg1"/>
                    </a:solidFill>
                  </a:tcPr>
                </a:tc>
                <a:extLst>
                  <a:ext uri="{0D108BD9-81ED-4DB2-BD59-A6C34878D82A}">
                    <a16:rowId xmlns:a16="http://schemas.microsoft.com/office/drawing/2014/main" val="2785944057"/>
                  </a:ext>
                </a:extLst>
              </a:tr>
              <a:tr h="1024905">
                <a:tc>
                  <a:txBody>
                    <a:bodyPr/>
                    <a:lstStyle/>
                    <a:p>
                      <a:endParaRPr lang="en-US" sz="2400" i="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chemeClr val="accent1">
                              <a:lumMod val="75000"/>
                            </a:schemeClr>
                          </a:solidFill>
                        </a:rPr>
                        <a:t>Prestige</a:t>
                      </a:r>
                    </a:p>
                  </a:txBody>
                  <a:tcPr>
                    <a:solidFill>
                      <a:schemeClr val="bg1"/>
                    </a:solidFill>
                  </a:tcPr>
                </a:tc>
                <a:extLst>
                  <a:ext uri="{0D108BD9-81ED-4DB2-BD59-A6C34878D82A}">
                    <a16:rowId xmlns:a16="http://schemas.microsoft.com/office/drawing/2014/main" val="2954391976"/>
                  </a:ext>
                </a:extLst>
              </a:tr>
              <a:tr h="740085">
                <a:tc>
                  <a:txBody>
                    <a:bodyPr/>
                    <a:lstStyle/>
                    <a:p>
                      <a:endParaRPr lang="en-US" sz="2400" i="0" dirty="0"/>
                    </a:p>
                  </a:txBody>
                  <a:tcPr>
                    <a:solidFill>
                      <a:schemeClr val="bg1"/>
                    </a:solidFill>
                  </a:tcPr>
                </a:tc>
                <a:tc>
                  <a:txBody>
                    <a:bodyPr/>
                    <a:lstStyle/>
                    <a:p>
                      <a:r>
                        <a:rPr lang="en-US" sz="2400" dirty="0">
                          <a:solidFill>
                            <a:schemeClr val="accent1">
                              <a:lumMod val="75000"/>
                            </a:schemeClr>
                          </a:solidFill>
                        </a:rPr>
                        <a:t>Reputation</a:t>
                      </a:r>
                    </a:p>
                  </a:txBody>
                  <a:tcPr>
                    <a:solidFill>
                      <a:schemeClr val="bg1"/>
                    </a:solidFill>
                  </a:tcPr>
                </a:tc>
                <a:extLst>
                  <a:ext uri="{0D108BD9-81ED-4DB2-BD59-A6C34878D82A}">
                    <a16:rowId xmlns:a16="http://schemas.microsoft.com/office/drawing/2014/main" val="586119555"/>
                  </a:ext>
                </a:extLst>
              </a:tr>
              <a:tr h="740085">
                <a:tc>
                  <a:txBody>
                    <a:bodyPr/>
                    <a:lstStyle/>
                    <a:p>
                      <a:endParaRPr lang="en-US" sz="2400" i="0" dirty="0"/>
                    </a:p>
                  </a:txBody>
                  <a:tcPr>
                    <a:solidFill>
                      <a:schemeClr val="bg1"/>
                    </a:solidFill>
                  </a:tcPr>
                </a:tc>
                <a:tc>
                  <a:txBody>
                    <a:bodyPr/>
                    <a:lstStyle/>
                    <a:p>
                      <a:r>
                        <a:rPr lang="en-US" sz="2400" dirty="0">
                          <a:solidFill>
                            <a:schemeClr val="accent1">
                              <a:lumMod val="75000"/>
                            </a:schemeClr>
                          </a:solidFill>
                        </a:rPr>
                        <a:t>Impact</a:t>
                      </a:r>
                    </a:p>
                  </a:txBody>
                  <a:tcPr>
                    <a:solidFill>
                      <a:schemeClr val="bg1"/>
                    </a:solidFill>
                  </a:tcPr>
                </a:tc>
                <a:extLst>
                  <a:ext uri="{0D108BD9-81ED-4DB2-BD59-A6C34878D82A}">
                    <a16:rowId xmlns:a16="http://schemas.microsoft.com/office/drawing/2014/main" val="2682131345"/>
                  </a:ext>
                </a:extLst>
              </a:tr>
              <a:tr h="740085">
                <a:tc>
                  <a:txBody>
                    <a:bodyPr/>
                    <a:lstStyle/>
                    <a:p>
                      <a:endParaRPr lang="en-US" sz="2400" i="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chemeClr val="accent1">
                              <a:lumMod val="75000"/>
                            </a:schemeClr>
                          </a:solidFill>
                        </a:rPr>
                        <a:t>Professional</a:t>
                      </a:r>
                      <a:r>
                        <a:rPr lang="en-US" sz="2400" baseline="0" dirty="0">
                          <a:solidFill>
                            <a:schemeClr val="accent1">
                              <a:lumMod val="75000"/>
                            </a:schemeClr>
                          </a:solidFill>
                        </a:rPr>
                        <a:t> growth</a:t>
                      </a:r>
                      <a:endParaRPr lang="en-US" sz="2400" dirty="0">
                        <a:solidFill>
                          <a:schemeClr val="accent1">
                            <a:lumMod val="75000"/>
                          </a:schemeClr>
                        </a:solidFill>
                      </a:endParaRPr>
                    </a:p>
                  </a:txBody>
                  <a:tcPr>
                    <a:solidFill>
                      <a:schemeClr val="bg1"/>
                    </a:solidFill>
                  </a:tcPr>
                </a:tc>
                <a:extLst>
                  <a:ext uri="{0D108BD9-81ED-4DB2-BD59-A6C34878D82A}">
                    <a16:rowId xmlns:a16="http://schemas.microsoft.com/office/drawing/2014/main" val="3701777198"/>
                  </a:ext>
                </a:extLst>
              </a:tr>
            </a:tbl>
          </a:graphicData>
        </a:graphic>
      </p:graphicFrame>
    </p:spTree>
    <p:extLst>
      <p:ext uri="{BB962C8B-B14F-4D97-AF65-F5344CB8AC3E}">
        <p14:creationId xmlns:p14="http://schemas.microsoft.com/office/powerpoint/2010/main" val="4288508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BE82-AE7B-41FE-821F-6B62A3A76E3A}"/>
              </a:ext>
            </a:extLst>
          </p:cNvPr>
          <p:cNvSpPr>
            <a:spLocks noGrp="1"/>
          </p:cNvSpPr>
          <p:nvPr>
            <p:ph type="title"/>
          </p:nvPr>
        </p:nvSpPr>
        <p:spPr>
          <a:xfrm>
            <a:off x="838200" y="365125"/>
            <a:ext cx="10515600" cy="1051693"/>
          </a:xfrm>
        </p:spPr>
        <p:txBody>
          <a:bodyPr>
            <a:normAutofit/>
          </a:bodyPr>
          <a:lstStyle/>
          <a:p>
            <a:r>
              <a:rPr lang="en-US" sz="4000" i="1" dirty="0"/>
              <a:t>What is rewarded in the P&amp;T process?  </a:t>
            </a:r>
          </a:p>
        </p:txBody>
      </p:sp>
      <p:graphicFrame>
        <p:nvGraphicFramePr>
          <p:cNvPr id="5" name="Content Placeholder 4">
            <a:extLst>
              <a:ext uri="{FF2B5EF4-FFF2-40B4-BE49-F238E27FC236}">
                <a16:creationId xmlns:a16="http://schemas.microsoft.com/office/drawing/2014/main" id="{3789D9BD-5D19-43C7-BCFF-68E455ED0803}"/>
              </a:ext>
            </a:extLst>
          </p:cNvPr>
          <p:cNvGraphicFramePr>
            <a:graphicFrameLocks noGrp="1"/>
          </p:cNvGraphicFramePr>
          <p:nvPr>
            <p:ph idx="1"/>
            <p:extLst>
              <p:ext uri="{D42A27DB-BD31-4B8C-83A1-F6EECF244321}">
                <p14:modId xmlns:p14="http://schemas.microsoft.com/office/powerpoint/2010/main" val="3309637719"/>
              </p:ext>
            </p:extLst>
          </p:nvPr>
        </p:nvGraphicFramePr>
        <p:xfrm>
          <a:off x="942975" y="1580160"/>
          <a:ext cx="10306050" cy="4808205"/>
        </p:xfrm>
        <a:graphic>
          <a:graphicData uri="http://schemas.openxmlformats.org/drawingml/2006/table">
            <a:tbl>
              <a:tblPr firstRow="1" bandRow="1">
                <a:tableStyleId>{2D5ABB26-0587-4C30-8999-92F81FD0307C}</a:tableStyleId>
              </a:tblPr>
              <a:tblGrid>
                <a:gridCol w="7343775">
                  <a:extLst>
                    <a:ext uri="{9D8B030D-6E8A-4147-A177-3AD203B41FA5}">
                      <a16:colId xmlns:a16="http://schemas.microsoft.com/office/drawing/2014/main" val="1261649182"/>
                    </a:ext>
                  </a:extLst>
                </a:gridCol>
                <a:gridCol w="2962275">
                  <a:extLst>
                    <a:ext uri="{9D8B030D-6E8A-4147-A177-3AD203B41FA5}">
                      <a16:colId xmlns:a16="http://schemas.microsoft.com/office/drawing/2014/main" val="3189525297"/>
                    </a:ext>
                  </a:extLst>
                </a:gridCol>
              </a:tblGrid>
              <a:tr h="740085">
                <a:tc>
                  <a:txBody>
                    <a:bodyPr/>
                    <a:lstStyle/>
                    <a:p>
                      <a:r>
                        <a:rPr lang="en-US" sz="2400" i="0" dirty="0"/>
                        <a:t>Count of publications, typically journal articles</a:t>
                      </a:r>
                    </a:p>
                  </a:txBody>
                  <a:tcPr>
                    <a:solidFill>
                      <a:schemeClr val="bg1"/>
                    </a:solidFill>
                  </a:tcPr>
                </a:tc>
                <a:tc>
                  <a:txBody>
                    <a:bodyPr/>
                    <a:lstStyle/>
                    <a:p>
                      <a:r>
                        <a:rPr lang="en-US" sz="2400" dirty="0">
                          <a:solidFill>
                            <a:schemeClr val="accent1">
                              <a:lumMod val="75000"/>
                            </a:schemeClr>
                          </a:solidFill>
                        </a:rPr>
                        <a:t>Productivity</a:t>
                      </a:r>
                    </a:p>
                  </a:txBody>
                  <a:tcPr>
                    <a:solidFill>
                      <a:schemeClr val="bg1"/>
                    </a:solidFill>
                  </a:tcPr>
                </a:tc>
                <a:extLst>
                  <a:ext uri="{0D108BD9-81ED-4DB2-BD59-A6C34878D82A}">
                    <a16:rowId xmlns:a16="http://schemas.microsoft.com/office/drawing/2014/main" val="247101615"/>
                  </a:ext>
                </a:extLst>
              </a:tr>
              <a:tr h="740085">
                <a:tc>
                  <a:txBody>
                    <a:bodyPr/>
                    <a:lstStyle/>
                    <a:p>
                      <a:r>
                        <a:rPr lang="en-US" sz="2400" i="0" dirty="0"/>
                        <a:t>“High impact” journals, “top tier” presses</a:t>
                      </a:r>
                    </a:p>
                  </a:txBody>
                  <a:tcPr>
                    <a:solidFill>
                      <a:schemeClr val="bg1"/>
                    </a:solidFill>
                  </a:tcPr>
                </a:tc>
                <a:tc>
                  <a:txBody>
                    <a:bodyPr/>
                    <a:lstStyle/>
                    <a:p>
                      <a:r>
                        <a:rPr lang="en-US" sz="2400" dirty="0">
                          <a:solidFill>
                            <a:schemeClr val="accent1">
                              <a:lumMod val="75000"/>
                            </a:schemeClr>
                          </a:solidFill>
                        </a:rPr>
                        <a:t>Quality</a:t>
                      </a:r>
                    </a:p>
                  </a:txBody>
                  <a:tcPr>
                    <a:solidFill>
                      <a:schemeClr val="bg1"/>
                    </a:solidFill>
                  </a:tcPr>
                </a:tc>
                <a:extLst>
                  <a:ext uri="{0D108BD9-81ED-4DB2-BD59-A6C34878D82A}">
                    <a16:rowId xmlns:a16="http://schemas.microsoft.com/office/drawing/2014/main" val="2785944057"/>
                  </a:ext>
                </a:extLst>
              </a:tr>
              <a:tr h="1024905">
                <a:tc>
                  <a:txBody>
                    <a:bodyPr/>
                    <a:lstStyle/>
                    <a:p>
                      <a:r>
                        <a:rPr lang="en-US" sz="2400" i="0" dirty="0"/>
                        <a:t>Exclusivity, longevity, imprimatur, eminent editors and/or reviewers</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chemeClr val="accent1">
                              <a:lumMod val="75000"/>
                            </a:schemeClr>
                          </a:solidFill>
                        </a:rPr>
                        <a:t>Prestige</a:t>
                      </a:r>
                    </a:p>
                  </a:txBody>
                  <a:tcPr>
                    <a:solidFill>
                      <a:schemeClr val="bg1"/>
                    </a:solidFill>
                  </a:tcPr>
                </a:tc>
                <a:extLst>
                  <a:ext uri="{0D108BD9-81ED-4DB2-BD59-A6C34878D82A}">
                    <a16:rowId xmlns:a16="http://schemas.microsoft.com/office/drawing/2014/main" val="2954391976"/>
                  </a:ext>
                </a:extLst>
              </a:tr>
              <a:tr h="740085">
                <a:tc>
                  <a:txBody>
                    <a:bodyPr/>
                    <a:lstStyle/>
                    <a:p>
                      <a:r>
                        <a:rPr lang="en-US" sz="2400" i="0" dirty="0"/>
                        <a:t>Word of mouth, perception, being established</a:t>
                      </a:r>
                    </a:p>
                  </a:txBody>
                  <a:tcPr>
                    <a:solidFill>
                      <a:schemeClr val="bg1"/>
                    </a:solidFill>
                  </a:tcPr>
                </a:tc>
                <a:tc>
                  <a:txBody>
                    <a:bodyPr/>
                    <a:lstStyle/>
                    <a:p>
                      <a:r>
                        <a:rPr lang="en-US" sz="2400" dirty="0">
                          <a:solidFill>
                            <a:schemeClr val="accent1">
                              <a:lumMod val="75000"/>
                            </a:schemeClr>
                          </a:solidFill>
                        </a:rPr>
                        <a:t>Reputation</a:t>
                      </a:r>
                    </a:p>
                  </a:txBody>
                  <a:tcPr>
                    <a:solidFill>
                      <a:schemeClr val="bg1"/>
                    </a:solidFill>
                  </a:tcPr>
                </a:tc>
                <a:extLst>
                  <a:ext uri="{0D108BD9-81ED-4DB2-BD59-A6C34878D82A}">
                    <a16:rowId xmlns:a16="http://schemas.microsoft.com/office/drawing/2014/main" val="586119555"/>
                  </a:ext>
                </a:extLst>
              </a:tr>
              <a:tr h="740085">
                <a:tc>
                  <a:txBody>
                    <a:bodyPr/>
                    <a:lstStyle/>
                    <a:p>
                      <a:r>
                        <a:rPr lang="en-US" sz="2400" i="0" dirty="0"/>
                        <a:t>Journal Impact Factor, citation counts per article</a:t>
                      </a:r>
                    </a:p>
                  </a:txBody>
                  <a:tcPr>
                    <a:solidFill>
                      <a:schemeClr val="bg1"/>
                    </a:solidFill>
                  </a:tcPr>
                </a:tc>
                <a:tc>
                  <a:txBody>
                    <a:bodyPr/>
                    <a:lstStyle/>
                    <a:p>
                      <a:r>
                        <a:rPr lang="en-US" sz="2400" dirty="0">
                          <a:solidFill>
                            <a:schemeClr val="accent1">
                              <a:lumMod val="75000"/>
                            </a:schemeClr>
                          </a:solidFill>
                        </a:rPr>
                        <a:t>Impact</a:t>
                      </a:r>
                    </a:p>
                  </a:txBody>
                  <a:tcPr>
                    <a:solidFill>
                      <a:schemeClr val="bg1"/>
                    </a:solidFill>
                  </a:tcPr>
                </a:tc>
                <a:extLst>
                  <a:ext uri="{0D108BD9-81ED-4DB2-BD59-A6C34878D82A}">
                    <a16:rowId xmlns:a16="http://schemas.microsoft.com/office/drawing/2014/main" val="2682131345"/>
                  </a:ext>
                </a:extLst>
              </a:tr>
              <a:tr h="740085">
                <a:tc>
                  <a:txBody>
                    <a:bodyPr/>
                    <a:lstStyle/>
                    <a:p>
                      <a:r>
                        <a:rPr lang="en-US" sz="2400" i="0" dirty="0"/>
                        <a:t>General</a:t>
                      </a:r>
                      <a:r>
                        <a:rPr lang="en-US" sz="2400" i="0" baseline="0" dirty="0"/>
                        <a:t> increase or upward trajectory in quantity and or quality of work over time</a:t>
                      </a:r>
                      <a:endParaRPr lang="en-US" sz="2400" i="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chemeClr val="accent1">
                              <a:lumMod val="75000"/>
                            </a:schemeClr>
                          </a:solidFill>
                        </a:rPr>
                        <a:t>Professional</a:t>
                      </a:r>
                      <a:r>
                        <a:rPr lang="en-US" sz="2400" baseline="0" dirty="0">
                          <a:solidFill>
                            <a:schemeClr val="accent1">
                              <a:lumMod val="75000"/>
                            </a:schemeClr>
                          </a:solidFill>
                        </a:rPr>
                        <a:t> growth</a:t>
                      </a:r>
                      <a:endParaRPr lang="en-US" sz="2400" dirty="0">
                        <a:solidFill>
                          <a:schemeClr val="accent1">
                            <a:lumMod val="75000"/>
                          </a:schemeClr>
                        </a:solidFill>
                      </a:endParaRPr>
                    </a:p>
                  </a:txBody>
                  <a:tcPr>
                    <a:solidFill>
                      <a:schemeClr val="bg1"/>
                    </a:solidFill>
                  </a:tcPr>
                </a:tc>
                <a:extLst>
                  <a:ext uri="{0D108BD9-81ED-4DB2-BD59-A6C34878D82A}">
                    <a16:rowId xmlns:a16="http://schemas.microsoft.com/office/drawing/2014/main" val="3701777198"/>
                  </a:ext>
                </a:extLst>
              </a:tr>
            </a:tbl>
          </a:graphicData>
        </a:graphic>
      </p:graphicFrame>
    </p:spTree>
    <p:extLst>
      <p:ext uri="{BB962C8B-B14F-4D97-AF65-F5344CB8AC3E}">
        <p14:creationId xmlns:p14="http://schemas.microsoft.com/office/powerpoint/2010/main" val="789966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304097" y="1447614"/>
            <a:ext cx="9583806" cy="5147981"/>
            <a:chOff x="792646" y="1487807"/>
            <a:chExt cx="9583806" cy="5147981"/>
          </a:xfrm>
        </p:grpSpPr>
        <p:sp>
          <p:nvSpPr>
            <p:cNvPr id="5" name="Rectangle 4">
              <a:extLst>
                <a:ext uri="{FF2B5EF4-FFF2-40B4-BE49-F238E27FC236}">
                  <a16:creationId xmlns:a16="http://schemas.microsoft.com/office/drawing/2014/main" id="{423F4341-C8E5-4F6D-BB38-D9692B068E9D}"/>
                </a:ext>
              </a:extLst>
            </p:cNvPr>
            <p:cNvSpPr/>
            <p:nvPr/>
          </p:nvSpPr>
          <p:spPr>
            <a:xfrm>
              <a:off x="792646" y="1487807"/>
              <a:ext cx="1622563" cy="100385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dirty="0"/>
                <a:t>Inputs</a:t>
              </a:r>
            </a:p>
          </p:txBody>
        </p:sp>
        <p:sp>
          <p:nvSpPr>
            <p:cNvPr id="7" name="Rectangle 6">
              <a:extLst>
                <a:ext uri="{FF2B5EF4-FFF2-40B4-BE49-F238E27FC236}">
                  <a16:creationId xmlns:a16="http://schemas.microsoft.com/office/drawing/2014/main" id="{FE41394A-4ED2-428E-958C-602A6AB6CC4F}"/>
                </a:ext>
              </a:extLst>
            </p:cNvPr>
            <p:cNvSpPr/>
            <p:nvPr/>
          </p:nvSpPr>
          <p:spPr>
            <a:xfrm>
              <a:off x="4105689" y="6133862"/>
              <a:ext cx="5774635" cy="50192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dirty="0"/>
                <a:t>Impact</a:t>
              </a:r>
            </a:p>
          </p:txBody>
        </p:sp>
        <p:sp>
          <p:nvSpPr>
            <p:cNvPr id="8" name="Lightning Bolt 7">
              <a:extLst>
                <a:ext uri="{FF2B5EF4-FFF2-40B4-BE49-F238E27FC236}">
                  <a16:creationId xmlns:a16="http://schemas.microsoft.com/office/drawing/2014/main" id="{FEB3F26E-A7B7-4CB3-B4F7-ACD1F96A9578}"/>
                </a:ext>
              </a:extLst>
            </p:cNvPr>
            <p:cNvSpPr/>
            <p:nvPr/>
          </p:nvSpPr>
          <p:spPr>
            <a:xfrm rot="5400000" flipV="1">
              <a:off x="6502542" y="4730537"/>
              <a:ext cx="980927" cy="905997"/>
            </a:xfrm>
            <a:prstGeom prst="lightningBol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 name="Double Brace 8">
              <a:extLst>
                <a:ext uri="{FF2B5EF4-FFF2-40B4-BE49-F238E27FC236}">
                  <a16:creationId xmlns:a16="http://schemas.microsoft.com/office/drawing/2014/main" id="{A11F65CB-2D68-498C-8EAB-587E8310FAD2}"/>
                </a:ext>
              </a:extLst>
            </p:cNvPr>
            <p:cNvSpPr/>
            <p:nvPr/>
          </p:nvSpPr>
          <p:spPr>
            <a:xfrm>
              <a:off x="3609563" y="1646833"/>
              <a:ext cx="6766889" cy="685800"/>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a:t>knowledge generation happens here</a:t>
              </a:r>
            </a:p>
          </p:txBody>
        </p:sp>
        <p:cxnSp>
          <p:nvCxnSpPr>
            <p:cNvPr id="14" name="Straight Arrow Connector 13">
              <a:extLst>
                <a:ext uri="{FF2B5EF4-FFF2-40B4-BE49-F238E27FC236}">
                  <a16:creationId xmlns:a16="http://schemas.microsoft.com/office/drawing/2014/main" id="{762A3724-6A10-4B47-93BB-3CA0795BC3E5}"/>
                </a:ext>
              </a:extLst>
            </p:cNvPr>
            <p:cNvCxnSpPr/>
            <p:nvPr/>
          </p:nvCxnSpPr>
          <p:spPr>
            <a:xfrm>
              <a:off x="2703443" y="2024519"/>
              <a:ext cx="6858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22" name="Group 21">
              <a:extLst>
                <a:ext uri="{FF2B5EF4-FFF2-40B4-BE49-F238E27FC236}">
                  <a16:creationId xmlns:a16="http://schemas.microsoft.com/office/drawing/2014/main" id="{CEB94D53-B3A7-4F3F-90F6-23554CCA3E9F}"/>
                </a:ext>
              </a:extLst>
            </p:cNvPr>
            <p:cNvGrpSpPr/>
            <p:nvPr/>
          </p:nvGrpSpPr>
          <p:grpSpPr>
            <a:xfrm>
              <a:off x="3954944" y="2819870"/>
              <a:ext cx="6076126" cy="1530627"/>
              <a:chOff x="3954944" y="1967948"/>
              <a:chExt cx="6076126" cy="1530627"/>
            </a:xfrm>
          </p:grpSpPr>
          <p:sp>
            <p:nvSpPr>
              <p:cNvPr id="6" name="Rectangle 5">
                <a:extLst>
                  <a:ext uri="{FF2B5EF4-FFF2-40B4-BE49-F238E27FC236}">
                    <a16:creationId xmlns:a16="http://schemas.microsoft.com/office/drawing/2014/main" id="{049FE802-73D0-4A12-842D-D6D30B20F53F}"/>
                  </a:ext>
                </a:extLst>
              </p:cNvPr>
              <p:cNvSpPr/>
              <p:nvPr/>
            </p:nvSpPr>
            <p:spPr>
              <a:xfrm>
                <a:off x="3954944" y="2494723"/>
                <a:ext cx="1716158" cy="100385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dirty="0"/>
                  <a:t>Outputs</a:t>
                </a:r>
              </a:p>
            </p:txBody>
          </p:sp>
          <p:sp>
            <p:nvSpPr>
              <p:cNvPr id="10" name="Rectangle 9">
                <a:extLst>
                  <a:ext uri="{FF2B5EF4-FFF2-40B4-BE49-F238E27FC236}">
                    <a16:creationId xmlns:a16="http://schemas.microsoft.com/office/drawing/2014/main" id="{445CA2BF-AC02-4E2E-A444-85AC48A99AFE}"/>
                  </a:ext>
                </a:extLst>
              </p:cNvPr>
              <p:cNvSpPr/>
              <p:nvPr/>
            </p:nvSpPr>
            <p:spPr>
              <a:xfrm>
                <a:off x="6134928" y="2494723"/>
                <a:ext cx="1716158" cy="100385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dirty="0"/>
                  <a:t>Outputs</a:t>
                </a:r>
              </a:p>
            </p:txBody>
          </p:sp>
          <p:sp>
            <p:nvSpPr>
              <p:cNvPr id="11" name="Rectangle 10">
                <a:extLst>
                  <a:ext uri="{FF2B5EF4-FFF2-40B4-BE49-F238E27FC236}">
                    <a16:creationId xmlns:a16="http://schemas.microsoft.com/office/drawing/2014/main" id="{C3D75DAF-8AC9-41FE-B7A7-7837BB6AC4B4}"/>
                  </a:ext>
                </a:extLst>
              </p:cNvPr>
              <p:cNvSpPr/>
              <p:nvPr/>
            </p:nvSpPr>
            <p:spPr>
              <a:xfrm>
                <a:off x="8314912" y="2494723"/>
                <a:ext cx="1716158" cy="100385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2400" b="1" dirty="0"/>
                  <a:t>Outputs</a:t>
                </a:r>
              </a:p>
            </p:txBody>
          </p:sp>
          <p:cxnSp>
            <p:nvCxnSpPr>
              <p:cNvPr id="18" name="Straight Arrow Connector 17">
                <a:extLst>
                  <a:ext uri="{FF2B5EF4-FFF2-40B4-BE49-F238E27FC236}">
                    <a16:creationId xmlns:a16="http://schemas.microsoft.com/office/drawing/2014/main" id="{9F64114B-7BEC-47FA-A6FE-2907C6C2CFC6}"/>
                  </a:ext>
                </a:extLst>
              </p:cNvPr>
              <p:cNvCxnSpPr/>
              <p:nvPr/>
            </p:nvCxnSpPr>
            <p:spPr>
              <a:xfrm>
                <a:off x="4813023" y="1967948"/>
                <a:ext cx="0" cy="4174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D905E842-C4F4-40C5-A4FB-57F226AA5CC5}"/>
                  </a:ext>
                </a:extLst>
              </p:cNvPr>
              <p:cNvCxnSpPr/>
              <p:nvPr/>
            </p:nvCxnSpPr>
            <p:spPr>
              <a:xfrm>
                <a:off x="6993007" y="1967948"/>
                <a:ext cx="0" cy="4174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2C574D8-8F39-4BE5-A99A-59502BFB8265}"/>
                  </a:ext>
                </a:extLst>
              </p:cNvPr>
              <p:cNvCxnSpPr/>
              <p:nvPr/>
            </p:nvCxnSpPr>
            <p:spPr>
              <a:xfrm>
                <a:off x="9172991" y="1967948"/>
                <a:ext cx="0" cy="4174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sp>
        <p:nvSpPr>
          <p:cNvPr id="2" name="TextBox 1"/>
          <p:cNvSpPr txBox="1"/>
          <p:nvPr/>
        </p:nvSpPr>
        <p:spPr>
          <a:xfrm>
            <a:off x="832840" y="473092"/>
            <a:ext cx="10210299" cy="584775"/>
          </a:xfrm>
          <a:prstGeom prst="rect">
            <a:avLst/>
          </a:prstGeom>
          <a:noFill/>
        </p:spPr>
        <p:txBody>
          <a:bodyPr wrap="square" rtlCol="0">
            <a:spAutoFit/>
          </a:bodyPr>
          <a:lstStyle/>
          <a:p>
            <a:r>
              <a:rPr lang="en-US" sz="3200" dirty="0">
                <a:latin typeface="+mj-lt"/>
              </a:rPr>
              <a:t>High-level mental model for research</a:t>
            </a:r>
          </a:p>
        </p:txBody>
      </p:sp>
    </p:spTree>
    <p:extLst>
      <p:ext uri="{BB962C8B-B14F-4D97-AF65-F5344CB8AC3E}">
        <p14:creationId xmlns:p14="http://schemas.microsoft.com/office/powerpoint/2010/main" val="1812728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4B60C-DD1A-46E6-A4B9-00EDBFF0936B}"/>
              </a:ext>
            </a:extLst>
          </p:cNvPr>
          <p:cNvSpPr>
            <a:spLocks noGrp="1"/>
          </p:cNvSpPr>
          <p:nvPr>
            <p:ph type="title"/>
          </p:nvPr>
        </p:nvSpPr>
        <p:spPr/>
        <p:txBody>
          <a:bodyPr>
            <a:normAutofit/>
          </a:bodyPr>
          <a:lstStyle/>
          <a:p>
            <a:r>
              <a:rPr lang="en-US" sz="4000" i="1" dirty="0"/>
              <a:t>What are the core concepts of bibliometrics?</a:t>
            </a:r>
          </a:p>
        </p:txBody>
      </p:sp>
      <p:sp>
        <p:nvSpPr>
          <p:cNvPr id="3" name="Content Placeholder 2">
            <a:extLst>
              <a:ext uri="{FF2B5EF4-FFF2-40B4-BE49-F238E27FC236}">
                <a16:creationId xmlns:a16="http://schemas.microsoft.com/office/drawing/2014/main" id="{779D10DB-6631-4743-8A8A-64F775E1C9C4}"/>
              </a:ext>
            </a:extLst>
          </p:cNvPr>
          <p:cNvSpPr>
            <a:spLocks noGrp="1"/>
          </p:cNvSpPr>
          <p:nvPr>
            <p:ph idx="1"/>
          </p:nvPr>
        </p:nvSpPr>
        <p:spPr/>
        <p:txBody>
          <a:bodyPr>
            <a:normAutofit/>
          </a:bodyPr>
          <a:lstStyle/>
          <a:p>
            <a:pPr marL="0" indent="0">
              <a:lnSpc>
                <a:spcPct val="100000"/>
              </a:lnSpc>
              <a:spcBef>
                <a:spcPts val="0"/>
              </a:spcBef>
              <a:spcAft>
                <a:spcPts val="600"/>
              </a:spcAft>
              <a:buNone/>
            </a:pPr>
            <a:r>
              <a:rPr lang="en-US" dirty="0"/>
              <a:t>Bibliometrics is the statistical analysis of publications such as articles, books, and other sources. </a:t>
            </a:r>
            <a:r>
              <a:rPr lang="en-US" i="1" dirty="0">
                <a:solidFill>
                  <a:srgbClr val="FF0000"/>
                </a:solidFill>
              </a:rPr>
              <a:t>It is not the quantitative measurement of all scientific activities.</a:t>
            </a:r>
          </a:p>
          <a:p>
            <a:pPr marL="0" indent="0">
              <a:lnSpc>
                <a:spcPct val="100000"/>
              </a:lnSpc>
              <a:spcBef>
                <a:spcPts val="0"/>
              </a:spcBef>
              <a:spcAft>
                <a:spcPts val="600"/>
              </a:spcAft>
              <a:buNone/>
            </a:pPr>
            <a:endParaRPr lang="en-US" dirty="0"/>
          </a:p>
          <a:p>
            <a:pPr marL="0" indent="0">
              <a:lnSpc>
                <a:spcPct val="100000"/>
              </a:lnSpc>
              <a:spcBef>
                <a:spcPts val="0"/>
              </a:spcBef>
              <a:spcAft>
                <a:spcPts val="600"/>
              </a:spcAft>
              <a:buNone/>
            </a:pPr>
            <a:r>
              <a:rPr lang="en-US" dirty="0"/>
              <a:t>Units of measurement: inputs, outputs</a:t>
            </a:r>
          </a:p>
          <a:p>
            <a:pPr lvl="1">
              <a:lnSpc>
                <a:spcPct val="100000"/>
              </a:lnSpc>
              <a:spcBef>
                <a:spcPts val="0"/>
              </a:spcBef>
              <a:spcAft>
                <a:spcPts val="600"/>
              </a:spcAft>
            </a:pPr>
            <a:r>
              <a:rPr lang="en-US" dirty="0"/>
              <a:t>inputs include people, instruments, money, space, etc.</a:t>
            </a:r>
          </a:p>
          <a:p>
            <a:pPr lvl="1">
              <a:lnSpc>
                <a:spcPct val="100000"/>
              </a:lnSpc>
              <a:spcBef>
                <a:spcPts val="0"/>
              </a:spcBef>
              <a:spcAft>
                <a:spcPts val="600"/>
              </a:spcAft>
            </a:pPr>
            <a:r>
              <a:rPr lang="en-US" dirty="0"/>
              <a:t>outputs include articles, books, data, code, models, algorithms, etc.</a:t>
            </a:r>
          </a:p>
          <a:p>
            <a:pPr marL="0" indent="0">
              <a:lnSpc>
                <a:spcPct val="100000"/>
              </a:lnSpc>
              <a:spcBef>
                <a:spcPts val="0"/>
              </a:spcBef>
              <a:spcAft>
                <a:spcPts val="600"/>
              </a:spcAft>
              <a:buNone/>
            </a:pPr>
            <a:endParaRPr lang="en-US" dirty="0"/>
          </a:p>
          <a:p>
            <a:pPr marL="0" indent="0">
              <a:lnSpc>
                <a:spcPct val="100000"/>
              </a:lnSpc>
              <a:spcBef>
                <a:spcPts val="0"/>
              </a:spcBef>
              <a:spcAft>
                <a:spcPts val="600"/>
              </a:spcAft>
              <a:buNone/>
            </a:pPr>
            <a:r>
              <a:rPr lang="en-US" dirty="0"/>
              <a:t>Concepts: use, visibility, impact, quality</a:t>
            </a:r>
          </a:p>
        </p:txBody>
      </p:sp>
    </p:spTree>
    <p:extLst>
      <p:ext uri="{BB962C8B-B14F-4D97-AF65-F5344CB8AC3E}">
        <p14:creationId xmlns:p14="http://schemas.microsoft.com/office/powerpoint/2010/main" val="2399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65125"/>
            <a:ext cx="10515600" cy="914400"/>
          </a:xfrm>
        </p:spPr>
        <p:txBody>
          <a:bodyPr>
            <a:normAutofit/>
          </a:bodyPr>
          <a:lstStyle/>
          <a:p>
            <a:r>
              <a:rPr lang="en-US" i="1" dirty="0"/>
              <a:t>What is the metric about?</a:t>
            </a:r>
          </a:p>
        </p:txBody>
      </p:sp>
      <p:grpSp>
        <p:nvGrpSpPr>
          <p:cNvPr id="15" name="Group 14"/>
          <p:cNvGrpSpPr/>
          <p:nvPr/>
        </p:nvGrpSpPr>
        <p:grpSpPr>
          <a:xfrm>
            <a:off x="1399857" y="2257132"/>
            <a:ext cx="2800190" cy="3685185"/>
            <a:chOff x="1399857" y="2257132"/>
            <a:chExt cx="2800190" cy="3685185"/>
          </a:xfrm>
        </p:grpSpPr>
        <p:sp>
          <p:nvSpPr>
            <p:cNvPr id="9" name="TextBox 8"/>
            <p:cNvSpPr txBox="1"/>
            <p:nvPr/>
          </p:nvSpPr>
          <p:spPr>
            <a:xfrm>
              <a:off x="1714102" y="5111320"/>
              <a:ext cx="2171700"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Garamond"/>
                  <a:ea typeface="+mn-ea"/>
                  <a:cs typeface="+mn-cs"/>
                </a:rPr>
                <a:t>Journal/Venue Level Metrics</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084" t="6063" r="8538" b="19962"/>
            <a:stretch/>
          </p:blipFill>
          <p:spPr>
            <a:xfrm>
              <a:off x="1399857" y="2257132"/>
              <a:ext cx="2800190" cy="2514600"/>
            </a:xfrm>
            <a:prstGeom prst="rect">
              <a:avLst/>
            </a:prstGeom>
          </p:spPr>
        </p:pic>
      </p:grpSp>
      <p:grpSp>
        <p:nvGrpSpPr>
          <p:cNvPr id="16" name="Group 15"/>
          <p:cNvGrpSpPr/>
          <p:nvPr/>
        </p:nvGrpSpPr>
        <p:grpSpPr>
          <a:xfrm>
            <a:off x="5282199" y="2257132"/>
            <a:ext cx="2237057" cy="3685185"/>
            <a:chOff x="5225411" y="2257132"/>
            <a:chExt cx="2237057" cy="3685185"/>
          </a:xfrm>
        </p:grpSpPr>
        <p:sp>
          <p:nvSpPr>
            <p:cNvPr id="10" name="TextBox 9"/>
            <p:cNvSpPr txBox="1"/>
            <p:nvPr/>
          </p:nvSpPr>
          <p:spPr>
            <a:xfrm>
              <a:off x="5225411" y="5111320"/>
              <a:ext cx="2237057"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Garamond"/>
                  <a:ea typeface="+mn-ea"/>
                  <a:cs typeface="+mn-cs"/>
                </a:rPr>
                <a:t>Output/Article Level Metrics</a:t>
              </a: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13034" r="10470" b="13128"/>
            <a:stretch/>
          </p:blipFill>
          <p:spPr>
            <a:xfrm>
              <a:off x="5236812" y="2257132"/>
              <a:ext cx="2214255" cy="2514600"/>
            </a:xfrm>
            <a:prstGeom prst="rect">
              <a:avLst/>
            </a:prstGeom>
          </p:spPr>
        </p:pic>
      </p:grpSp>
      <p:grpSp>
        <p:nvGrpSpPr>
          <p:cNvPr id="17" name="Group 16"/>
          <p:cNvGrpSpPr/>
          <p:nvPr/>
        </p:nvGrpSpPr>
        <p:grpSpPr>
          <a:xfrm>
            <a:off x="8601407" y="2257132"/>
            <a:ext cx="2072912" cy="3685185"/>
            <a:chOff x="8601407" y="2257132"/>
            <a:chExt cx="2072912" cy="3685185"/>
          </a:xfrm>
        </p:grpSpPr>
        <p:grpSp>
          <p:nvGrpSpPr>
            <p:cNvPr id="14" name="Group 13"/>
            <p:cNvGrpSpPr/>
            <p:nvPr/>
          </p:nvGrpSpPr>
          <p:grpSpPr>
            <a:xfrm>
              <a:off x="8746323" y="2257132"/>
              <a:ext cx="1783080" cy="3135023"/>
              <a:chOff x="8906256" y="2083396"/>
              <a:chExt cx="1783080" cy="3135023"/>
            </a:xfrm>
          </p:grpSpPr>
          <p:sp>
            <p:nvSpPr>
              <p:cNvPr id="4" name="Oval 3"/>
              <p:cNvSpPr/>
              <p:nvPr/>
            </p:nvSpPr>
            <p:spPr>
              <a:xfrm>
                <a:off x="9275870" y="2083396"/>
                <a:ext cx="1043852" cy="1043852"/>
              </a:xfrm>
              <a:prstGeom prst="ellipse">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a:ea typeface="+mn-ea"/>
                  <a:cs typeface="+mn-cs"/>
                </a:endParaRPr>
              </a:p>
            </p:txBody>
          </p:sp>
          <p:sp>
            <p:nvSpPr>
              <p:cNvPr id="6" name="Oval 5"/>
              <p:cNvSpPr/>
              <p:nvPr/>
            </p:nvSpPr>
            <p:spPr>
              <a:xfrm>
                <a:off x="8979408" y="3241548"/>
                <a:ext cx="1636776" cy="1885431"/>
              </a:xfrm>
              <a:prstGeom prst="ellipse">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a:ea typeface="+mn-ea"/>
                  <a:cs typeface="+mn-cs"/>
                </a:endParaRPr>
              </a:p>
            </p:txBody>
          </p:sp>
          <p:sp>
            <p:nvSpPr>
              <p:cNvPr id="7" name="Rectangle 6"/>
              <p:cNvSpPr/>
              <p:nvPr/>
            </p:nvSpPr>
            <p:spPr>
              <a:xfrm>
                <a:off x="8906256" y="4443984"/>
                <a:ext cx="1783080" cy="774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a:ea typeface="+mn-ea"/>
                  <a:cs typeface="+mn-cs"/>
                </a:endParaRPr>
              </a:p>
            </p:txBody>
          </p:sp>
        </p:grpSp>
        <p:sp>
          <p:nvSpPr>
            <p:cNvPr id="11" name="TextBox 10"/>
            <p:cNvSpPr txBox="1"/>
            <p:nvPr/>
          </p:nvSpPr>
          <p:spPr>
            <a:xfrm>
              <a:off x="8601407" y="5111320"/>
              <a:ext cx="2072912"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Garamond"/>
                  <a:ea typeface="+mn-ea"/>
                  <a:cs typeface="+mn-cs"/>
                </a:rPr>
                <a:t>Author Level Metrics</a:t>
              </a:r>
            </a:p>
          </p:txBody>
        </p:sp>
      </p:grpSp>
      <p:sp>
        <p:nvSpPr>
          <p:cNvPr id="13" name="Rectangle 12"/>
          <p:cNvSpPr/>
          <p:nvPr/>
        </p:nvSpPr>
        <p:spPr>
          <a:xfrm>
            <a:off x="1133475" y="1457326"/>
            <a:ext cx="3305175" cy="472440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784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4B60C-DD1A-46E6-A4B9-00EDBFF0936B}"/>
              </a:ext>
            </a:extLst>
          </p:cNvPr>
          <p:cNvSpPr>
            <a:spLocks noGrp="1"/>
          </p:cNvSpPr>
          <p:nvPr>
            <p:ph type="title"/>
          </p:nvPr>
        </p:nvSpPr>
        <p:spPr/>
        <p:txBody>
          <a:bodyPr>
            <a:normAutofit/>
          </a:bodyPr>
          <a:lstStyle/>
          <a:p>
            <a:r>
              <a:rPr lang="en-US" sz="4000" i="1" dirty="0"/>
              <a:t>What are the core concepts of bibliometrics?</a:t>
            </a:r>
          </a:p>
        </p:txBody>
      </p:sp>
      <p:sp>
        <p:nvSpPr>
          <p:cNvPr id="3" name="Content Placeholder 2">
            <a:extLst>
              <a:ext uri="{FF2B5EF4-FFF2-40B4-BE49-F238E27FC236}">
                <a16:creationId xmlns:a16="http://schemas.microsoft.com/office/drawing/2014/main" id="{779D10DB-6631-4743-8A8A-64F775E1C9C4}"/>
              </a:ext>
            </a:extLst>
          </p:cNvPr>
          <p:cNvSpPr>
            <a:spLocks noGrp="1"/>
          </p:cNvSpPr>
          <p:nvPr>
            <p:ph idx="1"/>
          </p:nvPr>
        </p:nvSpPr>
        <p:spPr>
          <a:xfrm>
            <a:off x="838200" y="1825624"/>
            <a:ext cx="10515600" cy="4585685"/>
          </a:xfrm>
        </p:spPr>
        <p:txBody>
          <a:bodyPr>
            <a:normAutofit/>
          </a:bodyPr>
          <a:lstStyle/>
          <a:p>
            <a:pPr marL="0" indent="0">
              <a:lnSpc>
                <a:spcPct val="110000"/>
              </a:lnSpc>
              <a:spcBef>
                <a:spcPts val="600"/>
              </a:spcBef>
              <a:buNone/>
            </a:pPr>
            <a:r>
              <a:rPr lang="en-US" dirty="0"/>
              <a:t>Bibliometric indicators are generally derived from a core set of inputs and outputs</a:t>
            </a:r>
          </a:p>
          <a:p>
            <a:pPr marL="0" indent="0">
              <a:lnSpc>
                <a:spcPct val="110000"/>
              </a:lnSpc>
              <a:spcBef>
                <a:spcPts val="600"/>
              </a:spcBef>
              <a:buNone/>
            </a:pPr>
            <a:endParaRPr lang="en-US" dirty="0"/>
          </a:p>
          <a:p>
            <a:pPr marL="457200" lvl="1" indent="0">
              <a:lnSpc>
                <a:spcPct val="110000"/>
              </a:lnSpc>
              <a:spcBef>
                <a:spcPts val="600"/>
              </a:spcBef>
              <a:buNone/>
            </a:pPr>
            <a:r>
              <a:rPr lang="en-US" dirty="0"/>
              <a:t>Publications per author</a:t>
            </a:r>
          </a:p>
          <a:p>
            <a:pPr marL="457200" lvl="1" indent="0">
              <a:lnSpc>
                <a:spcPct val="110000"/>
              </a:lnSpc>
              <a:spcBef>
                <a:spcPts val="600"/>
              </a:spcBef>
              <a:buNone/>
            </a:pPr>
            <a:r>
              <a:rPr lang="en-US" dirty="0"/>
              <a:t>Publications in a field over time</a:t>
            </a:r>
          </a:p>
          <a:p>
            <a:pPr marL="457200" lvl="1" indent="0">
              <a:lnSpc>
                <a:spcPct val="110000"/>
              </a:lnSpc>
              <a:spcBef>
                <a:spcPts val="600"/>
              </a:spcBef>
              <a:buNone/>
            </a:pPr>
            <a:r>
              <a:rPr lang="en-US" dirty="0"/>
              <a:t>Citations per article</a:t>
            </a:r>
          </a:p>
          <a:p>
            <a:pPr marL="457200" lvl="1" indent="0">
              <a:lnSpc>
                <a:spcPct val="110000"/>
              </a:lnSpc>
              <a:spcBef>
                <a:spcPts val="600"/>
              </a:spcBef>
              <a:buNone/>
            </a:pPr>
            <a:r>
              <a:rPr lang="en-US" dirty="0"/>
              <a:t>Citations patterns between journals</a:t>
            </a:r>
          </a:p>
          <a:p>
            <a:pPr marL="457200" lvl="1" indent="0">
              <a:lnSpc>
                <a:spcPct val="110000"/>
              </a:lnSpc>
              <a:spcBef>
                <a:spcPts val="600"/>
              </a:spcBef>
              <a:buNone/>
            </a:pPr>
            <a:r>
              <a:rPr lang="en-US" dirty="0"/>
              <a:t>Co-authorship patterns between countries</a:t>
            </a:r>
          </a:p>
        </p:txBody>
      </p:sp>
    </p:spTree>
    <p:extLst>
      <p:ext uri="{BB962C8B-B14F-4D97-AF65-F5344CB8AC3E}">
        <p14:creationId xmlns:p14="http://schemas.microsoft.com/office/powerpoint/2010/main" val="42038764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Georgia">
      <a:majorFont>
        <a:latin typeface="Corbel"/>
        <a:ea typeface=""/>
        <a:cs typeface=""/>
      </a:majorFont>
      <a:minorFont>
        <a:latin typeface="Georg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1747</TotalTime>
  <Words>2913</Words>
  <Application>Microsoft Office PowerPoint</Application>
  <PresentationFormat>Widescreen</PresentationFormat>
  <Paragraphs>323</Paragraphs>
  <Slides>35</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Corbel</vt:lpstr>
      <vt:lpstr>Courier New</vt:lpstr>
      <vt:lpstr>Garamond</vt:lpstr>
      <vt:lpstr>Georgia</vt:lpstr>
      <vt:lpstr>Office Theme</vt:lpstr>
      <vt:lpstr>Evaluating the Impact of Community-Engaged Scholarship:  Implications for Promotion and Tenure</vt:lpstr>
      <vt:lpstr>PowerPoint Presentation</vt:lpstr>
      <vt:lpstr>What are the core concepts of research evaluation?</vt:lpstr>
      <vt:lpstr>What is rewarded in the P&amp;T process?  </vt:lpstr>
      <vt:lpstr>What is rewarded in the P&amp;T process?  </vt:lpstr>
      <vt:lpstr>PowerPoint Presentation</vt:lpstr>
      <vt:lpstr>What are the core concepts of bibliometrics?</vt:lpstr>
      <vt:lpstr>What is the metric about?</vt:lpstr>
      <vt:lpstr>What are the core concepts of bibliometrics?</vt:lpstr>
      <vt:lpstr>What are the core concepts of altmetrics?</vt:lpstr>
      <vt:lpstr>Another mental model</vt:lpstr>
      <vt:lpstr>Are metrics fit for purpose for evaluating research?</vt:lpstr>
      <vt:lpstr>Are metrics fit for purpose for evaluating research?</vt:lpstr>
      <vt:lpstr>PowerPoint Presentation</vt:lpstr>
      <vt:lpstr>PowerPoint Presentation</vt:lpstr>
      <vt:lpstr>PowerPoint Presentation</vt:lpstr>
      <vt:lpstr>PowerPoint Presentation</vt:lpstr>
      <vt:lpstr>PowerPoint Presentation</vt:lpstr>
      <vt:lpstr>Are metrics fit for purpose for evaluating researchers?</vt:lpstr>
      <vt:lpstr>Are metrics fit for purpose for evaluating researchers?</vt:lpstr>
      <vt:lpstr>What are some common mistakes in using metrics?</vt:lpstr>
      <vt:lpstr>What are some common mistakes in using metrics?</vt:lpstr>
      <vt:lpstr>PowerPoint Presentation</vt:lpstr>
      <vt:lpstr>PowerPoint Presentation</vt:lpstr>
      <vt:lpstr>PowerPoint Presentation</vt:lpstr>
      <vt:lpstr>San Francisco Declaration on Research Assessment</vt:lpstr>
      <vt:lpstr>San Francisco Declaration on Research Assessment</vt:lpstr>
      <vt:lpstr>The Leiden Manifesto</vt:lpstr>
      <vt:lpstr>How can we use metrics responsibly?</vt:lpstr>
      <vt:lpstr>How can P&amp;T processes reward community engaged research?</vt:lpstr>
      <vt:lpstr>How can P&amp;T processes reward community engaged research?</vt:lpstr>
      <vt:lpstr>How can P&amp;T processes reward community engaged research?</vt:lpstr>
      <vt:lpstr>References</vt:lpstr>
      <vt:lpstr>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Coates</dc:creator>
  <cp:lastModifiedBy>Coates, Heather</cp:lastModifiedBy>
  <cp:revision>201</cp:revision>
  <dcterms:created xsi:type="dcterms:W3CDTF">2019-02-03T18:08:10Z</dcterms:created>
  <dcterms:modified xsi:type="dcterms:W3CDTF">2019-03-04T17:45:19Z</dcterms:modified>
</cp:coreProperties>
</file>