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8288000" cy="10287000"/>
  <p:notesSz cx="6858000" cy="9144000"/>
  <p:embeddedFontLst>
    <p:embeddedFont>
      <p:font typeface="Abhaya Libre" panose="020B0604020202020204" charset="0"/>
      <p:regular r:id="rId17"/>
    </p:embeddedFont>
    <p:embeddedFont>
      <p:font typeface="Alatsi" panose="020B0604020202020204" charset="0"/>
      <p:regular r:id="rId18"/>
    </p:embeddedFont>
    <p:embeddedFont>
      <p:font typeface="Helveticish" panose="020B0604020202020204" charset="0"/>
      <p:regular r:id="rId19"/>
    </p:embeddedFont>
    <p:embeddedFont>
      <p:font typeface="Open Sans Bold" panose="020B0604020202020204" charset="0"/>
      <p:regular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04" autoAdjust="0"/>
  </p:normalViewPr>
  <p:slideViewPr>
    <p:cSldViewPr>
      <p:cViewPr varScale="1">
        <p:scale>
          <a:sx n="71" d="100"/>
          <a:sy n="71" d="100"/>
        </p:scale>
        <p:origin x="72"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22.10.2024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Welcome!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you're really lucky, you'll have students working for you for multiple years. Keep building off that floor! Ask questions like: What are you most proud of working on here? What skills have you built here that have helped you outside of work? </a:t>
            </a:r>
          </a:p>
          <a:p>
            <a:endParaRPr lang="en-US"/>
          </a:p>
          <a:p>
            <a:r>
              <a:rPr lang="en-US"/>
              <a:t>And then think about how to set goals for their future. One of the worst parts about being a student supervisor is that our employees all graduate eventually! So help them think about that (even when it makes me want to cry) - What can they improve on? Is there anything they'd like to try doing they haven't gotten a chance to yet? What's something that might help in their future career path? What ideas do they have for what to work on?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And remember, our metaphorical floor is all about building a safe relationship. It's our foundation! </a:t>
            </a:r>
          </a:p>
          <a:p>
            <a:endParaRPr lang="en-US"/>
          </a:p>
          <a:p>
            <a:r>
              <a:rPr lang="en-US"/>
              <a:t>We care about students holistically - not just about the work they perform for us. </a:t>
            </a:r>
          </a:p>
          <a:p>
            <a:endParaRPr lang="en-US"/>
          </a:p>
          <a:p>
            <a:r>
              <a:rPr lang="en-US"/>
              <a:t>Sometimes, life is overwhelming! Encourage students to reset on the floor. This could be literal floor time - getting to take a break with no expectations! Or it can be a little less literal, like helping them to worry less about finishing a project (assuming there's no deadlines), or letting the student choose what they work on for a few hours, a shift, or a week. Returning to "comfortable" tasks can help reset a student's attitude toward work and ease stress and anxiety. </a:t>
            </a:r>
          </a:p>
          <a:p>
            <a:endParaRPr lang="en-US"/>
          </a:p>
          <a:p>
            <a:r>
              <a:rPr lang="en-US"/>
              <a:t>This photo is of my youngest child practicing her own floor time. She loves to do "comfy floor time" at night, with someone she loves. Sharing that comfortable space and attention before bed reduces her anxiety and calms her body down!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My students laugh at me all the time because when they first started doing floor time I'd ask them, "Is this floor time or is it a crisis?" (I still ask them this every time, but some of them have just started telling me before they drop to the floor!)</a:t>
            </a:r>
          </a:p>
          <a:p>
            <a:endParaRPr lang="en-US"/>
          </a:p>
          <a:p>
            <a:r>
              <a:rPr lang="en-US"/>
              <a:t>They can laugh, but asking the question is a sign of caring that reinforces our safe environment. </a:t>
            </a:r>
          </a:p>
          <a:p>
            <a:endParaRPr lang="en-US"/>
          </a:p>
          <a:p>
            <a:r>
              <a:rPr lang="en-US"/>
              <a:t>I've had more than one student end up reporting back "It's a crisis". While I never wish my students to be in crisis, it does help me understand what the student needs in that moment. </a:t>
            </a:r>
          </a:p>
          <a:p>
            <a:endParaRPr lang="en-US"/>
          </a:p>
          <a:p>
            <a:r>
              <a:rPr lang="en-US"/>
              <a:t>EX: Katelyn and her computer.</a:t>
            </a:r>
          </a:p>
          <a:p>
            <a:endParaRPr lang="en-US"/>
          </a:p>
          <a:p>
            <a:r>
              <a:rPr lang="en-US"/>
              <a:t>Once, floor time ended up with the student crying because he was so stressed out and overwhelmed. Without that moment, I would never have guessed. I was able to give him choices about a next step (visit the counseling center together, call the counseling center, etc.) He choose the option that felt best to him.</a:t>
            </a:r>
          </a:p>
          <a:p>
            <a:endParaRPr lang="en-US"/>
          </a:p>
          <a:p>
            <a:r>
              <a:rPr lang="en-US"/>
              <a:t>Of course, this means you have an environment where students feel safe enough to have a crisis! Congratulations? But that also means you should know your resources to support them!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Evaluations often get a bad reputation. They can ignite difficult conversations. It's tough to "rate" someone else. </a:t>
            </a:r>
          </a:p>
          <a:p>
            <a:endParaRPr lang="en-US"/>
          </a:p>
          <a:p>
            <a:r>
              <a:rPr lang="en-US"/>
              <a:t>But evaluations are also an essential practice to demonstrate caring for our students. </a:t>
            </a:r>
          </a:p>
          <a:p>
            <a:endParaRPr lang="en-US"/>
          </a:p>
          <a:p>
            <a:r>
              <a:rPr lang="en-US"/>
              <a:t>Evaluations are opportunities for students to direct their own growth and learning. </a:t>
            </a:r>
          </a:p>
          <a:p>
            <a:endParaRPr lang="en-US"/>
          </a:p>
          <a:p>
            <a:r>
              <a:rPr lang="en-US"/>
              <a:t>They are opportunities for us to establish and build relationships with our students that create a safe work environment.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Thank you! If you want to chat more about any of this, or get samples of evaluations, please feel free to email me!</a:t>
            </a:r>
          </a:p>
          <a:p>
            <a:endParaRPr lang="en-US"/>
          </a:p>
          <a:p>
            <a:r>
              <a:rPr lang="en-US"/>
              <a:t> I'll take any questions now.</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is our outline for today's session. I'll start with a brief introduction of myself, my role, and my institution to give you some context. </a:t>
            </a:r>
          </a:p>
          <a:p>
            <a:endParaRPr lang="en-US"/>
          </a:p>
          <a:p>
            <a:r>
              <a:rPr lang="en-US"/>
              <a:t>Next, we'll talk about what is floor time? So we can understand what it is as a concept</a:t>
            </a:r>
          </a:p>
          <a:p>
            <a:endParaRPr lang="en-US"/>
          </a:p>
          <a:p>
            <a:r>
              <a:rPr lang="en-US"/>
              <a:t>Then I'll explain how to build a floor using evaluations</a:t>
            </a:r>
          </a:p>
          <a:p>
            <a:endParaRPr lang="en-US"/>
          </a:p>
          <a:p>
            <a:r>
              <a:rPr lang="en-US"/>
              <a:t>And finally, we'll discuss how to progressively develop and evaluate student skills</a:t>
            </a:r>
          </a:p>
          <a:p>
            <a:endParaRPr lang="en-US"/>
          </a:p>
          <a:p>
            <a:r>
              <a:rPr lang="en-US"/>
              <a:t>There will be time for Q&amp;A at the end.</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My name is Leigh Rupinski. </a:t>
            </a:r>
          </a:p>
          <a:p>
            <a:endParaRPr lang="en-US"/>
          </a:p>
          <a:p>
            <a:r>
              <a:rPr lang="en-US"/>
              <a:t>I am the Archivist for Public Services and Community Engagement at Grand Valley State University in Michigan. </a:t>
            </a:r>
          </a:p>
          <a:p>
            <a:endParaRPr lang="en-US"/>
          </a:p>
          <a:p>
            <a:r>
              <a:rPr lang="en-US"/>
              <a:t>I am the student supervisor for our Special Collections and University Archives location. I have been a student supervisor for over 10 years in various roles. </a:t>
            </a:r>
          </a:p>
          <a:p>
            <a:endParaRPr lang="en-US"/>
          </a:p>
          <a:p>
            <a:r>
              <a:rPr lang="en-US"/>
              <a:t>Currently I supervise 5 student employees and 1 intern. </a:t>
            </a:r>
          </a:p>
          <a:p>
            <a:endParaRPr lang="en-US"/>
          </a:p>
          <a:p>
            <a:r>
              <a:rPr lang="en-US"/>
              <a:t>I am also the mother of 3 small children (which is relevant!)</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Grand Valley State University is a medium size institution serving about 22,000 students. </a:t>
            </a:r>
          </a:p>
          <a:p>
            <a:endParaRPr lang="en-US"/>
          </a:p>
          <a:p>
            <a:r>
              <a:rPr lang="en-US"/>
              <a:t>Our Special Collections and University Archives is a separate location within the academic library unit. </a:t>
            </a:r>
          </a:p>
          <a:p>
            <a:endParaRPr lang="en-US"/>
          </a:p>
          <a:p>
            <a:r>
              <a:rPr lang="en-US"/>
              <a:t>Students mirror the peer-to-peer service model in our greater Library system by providing the first point of contact at our Reading Room service desk. </a:t>
            </a:r>
          </a:p>
          <a:p>
            <a:endParaRPr lang="en-US"/>
          </a:p>
          <a:p>
            <a:r>
              <a:rPr lang="en-US"/>
              <a:t>Students employed with me need more specialized skills! In addition to the service point staffing (and the reference and customer service skills it requires), students may conduct a wide variety of other projects including digitization, inventorying collections, processing, creating social media content, designing exhibitions, and more.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 was first introduced to this concept by my Gen Z students abruptly lying down on the floor. So I did what any self-respecting millennial librarian would do and googled it. Turned out, it's a real thing! "Floor time" is a popular trend with the youths. It is 10-15 minutes (or less) of lying on the floor to decompress and ground yourself. </a:t>
            </a:r>
          </a:p>
          <a:p>
            <a:endParaRPr lang="en-US"/>
          </a:p>
          <a:p>
            <a:r>
              <a:rPr lang="en-US"/>
              <a:t>It's also (I discovered) a trademarked therapeutic technique often used with autistic or children with ADHD, of engaging with a child's interests and then creating challenges to promote development. </a:t>
            </a:r>
          </a:p>
          <a:p>
            <a:endParaRPr lang="en-US"/>
          </a:p>
          <a:p>
            <a:r>
              <a:rPr lang="en-US"/>
              <a:t>With small children, we often get down on the floor with them for playtime. "Get down on their level" - if your parents, this probably sounds familiar. But if we think about what that really means - getting down at their level is physically demonstrating that we care about what they are doing, we are focusing our attention on them in that moment, and we might even want to engage in their play or interests.</a:t>
            </a:r>
          </a:p>
          <a:p>
            <a:endParaRPr lang="en-US"/>
          </a:p>
          <a:p>
            <a:r>
              <a:rPr lang="en-US"/>
              <a:t>Both uses of the word get at my approach to student employee evaluations.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Now, I'm not suggesting that you need to lie down on the floor with your students. We're taking that concept in a more metaphorical direction here. </a:t>
            </a:r>
          </a:p>
          <a:p>
            <a:endParaRPr lang="en-US"/>
          </a:p>
          <a:p>
            <a:r>
              <a:rPr lang="en-US"/>
              <a:t>The importance of both iterations of floor time, to me as a student supervisor, is that the ground is 1) safe and 2) it's where the child leads. </a:t>
            </a:r>
          </a:p>
          <a:p>
            <a:endParaRPr lang="en-US"/>
          </a:p>
          <a:p>
            <a:r>
              <a:rPr lang="en-US"/>
              <a:t>So if we transfer those principles to students in the workplace...</a:t>
            </a:r>
          </a:p>
          <a:p>
            <a:endParaRPr lang="en-US"/>
          </a:p>
          <a:p>
            <a:r>
              <a:rPr lang="en-US"/>
              <a:t>We want to build a safe "floor" for students to grow from, and they can help us do that by directing how they see themselves and how they want to grow.</a:t>
            </a:r>
          </a:p>
          <a:p>
            <a:endParaRPr lang="en-US"/>
          </a:p>
          <a:p>
            <a:r>
              <a:rPr lang="en-US"/>
              <a:t>So I start with a student self-evaluation around the semester midterm. I have students rate themselves in categories such as customer service, communication skills, productivity, if they feel like they understand the job, reliability, etc. They pick a rating  between 1 and 5, with an option for "Making Progress" (which means they haven't gotten to practice a skill enough yet to evaluate. This occasionally happens with customer service in particular - if no one comes in during your shift times, it's hard to judge that one!). Then there is space for the student to comment on why they gave themselves that rating. Their self-evaluation tells you where the student sees their floor. </a:t>
            </a:r>
          </a:p>
          <a:p>
            <a:endParaRPr lang="en-US"/>
          </a:p>
          <a:p>
            <a:r>
              <a:rPr lang="en-US"/>
              <a:t>Critically, this might not be accurate. Which is why after the student self-evaluates, I also evaluate them on the same scale and make comments. </a:t>
            </a:r>
          </a:p>
          <a:p>
            <a:endParaRPr lang="en-US"/>
          </a:p>
          <a:p>
            <a:r>
              <a:rPr lang="en-US"/>
              <a:t>Then we have a conversation where we discuss where we match, where we don't, and why that is. We can't build anything meaningful if we don't agree on where the floor (or baseline) is. I can't set growth expectations if we don't agree on what needs to be improved. </a:t>
            </a:r>
          </a:p>
          <a:p>
            <a:endParaRPr lang="en-US"/>
          </a:p>
          <a:p>
            <a:r>
              <a:rPr lang="en-US"/>
              <a:t>So that initial conversation sets us up to co-create a floor. It also introduces the idea of safety and praise. We demonstrate that we care about what they think by having that initial self-evaluation. And we can talk the students up here! Give them feedback!</a:t>
            </a:r>
          </a:p>
          <a:p>
            <a:endParaRPr lang="en-US"/>
          </a:p>
          <a:p>
            <a:r>
              <a:rPr lang="en-US"/>
              <a:t>In this stage, it also helps us set up individualized plans. Every student is different. It doesn't make sense to evaluate an adult, returning student who's been in the workforce previously the same way we would evaluate a student who's never had another job before. Their floors are going to look different!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 lessons I've learned over the years of doing student evaluations. </a:t>
            </a:r>
          </a:p>
          <a:p>
            <a:endParaRPr lang="en-US"/>
          </a:p>
          <a:p>
            <a:r>
              <a:rPr lang="en-US"/>
              <a:t>First, students need help recognizing strengths! (Honestly, so do I!) Students are often much harder on themselves than I am. That's part of doing the matching evaluations - I frequently see students mark themselves down in reliability because they got sick once or came in late twice. If they followed all the procedures to notify me of their absence, that's not being unreliable! These "mis-matches" open the door for good conversations about professional expectations and how we define "success". </a:t>
            </a:r>
          </a:p>
          <a:p>
            <a:endParaRPr lang="en-US"/>
          </a:p>
          <a:p>
            <a:r>
              <a:rPr lang="en-US"/>
              <a:t>Second, it's so important to have a coach mindset. I really see this struggle with perfectionists. I'm going to admit - I am not one! My default mindset is what one of my students summarized as "first draft". We write a first draft, and then we edit, edit, edit. Similarly, all the work we do can be iterated. Maybe it wasn't perfect the first time. That doesn't mean we can't go back and fix it! With students, this means thinking about: what does development look like for this particular student? It might be baby steps! But it's important to have the initial conversation and agree on areas of potential weakness and growth early on so we can make progress!</a:t>
            </a:r>
          </a:p>
          <a:p>
            <a:endParaRPr lang="en-US"/>
          </a:p>
          <a:p>
            <a:r>
              <a:rPr lang="en-US"/>
              <a:t>And thirdly, these evaluations need to prioritize trust and safety. They are building our floor. The floor is a safe space, where the student leads. If you use it as a tool to jump on them, criticize without praise or understanding, it will crumble the foundational relationship. And that's really hard to come back from! So we always want to be respectful of the student, their opinions, and what they choose to share in this space. (I.e. T's diagnoses)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Ok. So now we've established each student's floor. Where do we go from here? </a:t>
            </a:r>
          </a:p>
          <a:p>
            <a:endParaRPr lang="en-US"/>
          </a:p>
          <a:p>
            <a:r>
              <a:rPr lang="en-US"/>
              <a:t>Make sure part of your evaluation conversation includes an element of "what are you interested in" or "what are your career goals" (this might also have come out when you hired them!) </a:t>
            </a:r>
          </a:p>
          <a:p>
            <a:endParaRPr lang="en-US"/>
          </a:p>
          <a:p>
            <a:r>
              <a:rPr lang="en-US"/>
              <a:t>I keep a list of available projects throughout the semester that I can pair to students' interests. I also have a list of "anytime" tasks that can be done (you guessed it) any time someone needs a break. Some of my favorite "anytime" projects are social media content, research for a blog post, or updating/improving documentation.</a:t>
            </a:r>
          </a:p>
          <a:p>
            <a:endParaRPr lang="en-US"/>
          </a:p>
          <a:p>
            <a:r>
              <a:rPr lang="en-US"/>
              <a:t>I want to emphasize that helping students grow does not necessarily mean they need big, flashy projects! Students are there to help YOU get tasks done. Part of student learning might be working through tedious metadata creation or reviewing catalog records - but students will still learn from these! Attention to detail, project management, even just how libraries operate!</a:t>
            </a:r>
          </a:p>
          <a:p>
            <a:endParaRPr lang="en-US"/>
          </a:p>
          <a:p>
            <a:r>
              <a:rPr lang="en-US"/>
              <a:t>We also want to continue to praise honestly. Focus on what they are doing well. Take responsibility when errors occur (how many times have I given instructions I thought were clear, but ended up confusing the student?) Point out where they can improve! Maybe they are writing metadata, but it needs more descriptive detail. Tell them so! "This is a great start. I would love to see some additional information added. Here's an example." Remember, sometimes improvements are baby steps, or happen in iterations. This is NOT wasted time. It's essential to learning! </a:t>
            </a:r>
          </a:p>
          <a:p>
            <a:endParaRPr lang="en-US"/>
          </a:p>
          <a:p>
            <a:r>
              <a:rPr lang="en-US"/>
              <a:t>And remember to use your floor. If a student is having a rough week, adjust! Let them go back to the floor (safe projects that aren't as challenging, or even doing homework at the desk) until they're in a better place to tackle something new and challenging again. This reinforces the safety of your workplace relationship.</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Don't forget to keep evaluating! Evaluation shouldn't stop after the first reflection. In fact, it's probably occurring naturally as they progress in working on projects and can often feel pretty informal. </a:t>
            </a:r>
          </a:p>
          <a:p>
            <a:endParaRPr lang="en-US"/>
          </a:p>
          <a:p>
            <a:r>
              <a:rPr lang="en-US"/>
              <a:t>That being said I do like to have a more structured connection time around the end of the semester, especially if I know students are going to be returning. </a:t>
            </a:r>
          </a:p>
          <a:p>
            <a:endParaRPr lang="en-US"/>
          </a:p>
          <a:p>
            <a:r>
              <a:rPr lang="en-US"/>
              <a:t>Again, I emphasize letting them lead and asking for their input. These second evaluations tend to be more conversationally based with open-ended questions: What projects have you liked working on so far? What didn't you like? Why? How can I improve as your supervisor?</a:t>
            </a:r>
          </a:p>
          <a:p>
            <a:endParaRPr lang="en-US"/>
          </a:p>
          <a:p>
            <a:r>
              <a:rPr lang="en-US"/>
              <a:t>Over the past couple years, I've added in a section of questions to ask students to really think about their strengths. And for me to as well! It's so easy to get caught up in "this student takes soooo long to get a task done! Or this student is easily distracted!" Try flipping it instead - what strengths does that show? That can help frame the conversation for a student. For example, I had a student who took AGES to create exhibitions. But they were always beautiful works of art in the end! Our evaluation conversations frequently revolved around, "your end products are fantastic but how can I help you with the timeline/planning process?" Then we tried different strategies to help his creative process! </a:t>
            </a:r>
          </a:p>
          <a:p>
            <a:endParaRPr lang="en-US"/>
          </a:p>
          <a:p>
            <a:r>
              <a:rPr lang="en-US"/>
              <a:t>Related to that, think about how even if a student isn't fully where you want them to be yet - have they demonstrated improvement? Encourage them to continue improving and look for ways you can support that! </a:t>
            </a:r>
          </a:p>
          <a:p>
            <a:endParaRPr lang="en-US"/>
          </a:p>
          <a:p>
            <a:r>
              <a:rPr lang="en-US"/>
              <a:t>Ex: "You're getting better at asking me questions when you need to! Would it help to set regularly check-ins during your Wednesday shift?"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sv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sv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a:extLst>
              <a:ext uri="{C183D7F6-B498-43B3-948B-1728B52AA6E4}">
                <adec:decorative xmlns:adec="http://schemas.microsoft.com/office/drawing/2017/decorative" val="1"/>
              </a:ext>
            </a:extLst>
          </p:cNvPr>
          <p:cNvGrpSpPr/>
          <p:nvPr/>
        </p:nvGrpSpPr>
        <p:grpSpPr>
          <a:xfrm>
            <a:off x="-31071" y="0"/>
            <a:ext cx="4239083" cy="10287000"/>
            <a:chOff x="0" y="0"/>
            <a:chExt cx="5652111" cy="13716000"/>
          </a:xfrm>
        </p:grpSpPr>
        <p:grpSp>
          <p:nvGrpSpPr>
            <p:cNvPr id="3" name="Group 3"/>
            <p:cNvGrpSpPr/>
            <p:nvPr/>
          </p:nvGrpSpPr>
          <p:grpSpPr>
            <a:xfrm>
              <a:off x="2826056" y="0"/>
              <a:ext cx="2826056" cy="13716000"/>
              <a:chOff x="0" y="0"/>
              <a:chExt cx="558233" cy="2709333"/>
            </a:xfrm>
          </p:grpSpPr>
          <p:sp>
            <p:nvSpPr>
              <p:cNvPr id="4" name="Freeform 4"/>
              <p:cNvSpPr/>
              <p:nvPr/>
            </p:nvSpPr>
            <p:spPr>
              <a:xfrm>
                <a:off x="0" y="0"/>
                <a:ext cx="558233" cy="2709333"/>
              </a:xfrm>
              <a:custGeom>
                <a:avLst/>
                <a:gdLst/>
                <a:ahLst/>
                <a:cxnLst/>
                <a:rect l="l" t="t" r="r" b="b"/>
                <a:pathLst>
                  <a:path w="558233" h="2709333">
                    <a:moveTo>
                      <a:pt x="0" y="0"/>
                    </a:moveTo>
                    <a:lnTo>
                      <a:pt x="558233" y="0"/>
                    </a:lnTo>
                    <a:lnTo>
                      <a:pt x="558233" y="2709333"/>
                    </a:lnTo>
                    <a:lnTo>
                      <a:pt x="0" y="2709333"/>
                    </a:lnTo>
                    <a:close/>
                  </a:path>
                </a:pathLst>
              </a:custGeom>
              <a:solidFill>
                <a:srgbClr val="C197D2"/>
              </a:solidFill>
            </p:spPr>
            <p:txBody>
              <a:bodyPr/>
              <a:lstStyle/>
              <a:p>
                <a:endParaRPr lang="en-US"/>
              </a:p>
            </p:txBody>
          </p:sp>
          <p:sp>
            <p:nvSpPr>
              <p:cNvPr id="5" name="TextBox 5"/>
              <p:cNvSpPr txBox="1"/>
              <p:nvPr/>
            </p:nvSpPr>
            <p:spPr>
              <a:xfrm>
                <a:off x="0" y="-47625"/>
                <a:ext cx="558233" cy="2756958"/>
              </a:xfrm>
              <a:prstGeom prst="rect">
                <a:avLst/>
              </a:prstGeom>
            </p:spPr>
            <p:txBody>
              <a:bodyPr lIns="50800" tIns="50800" rIns="50800" bIns="50800" rtlCol="0" anchor="ctr"/>
              <a:lstStyle/>
              <a:p>
                <a:pPr algn="ctr">
                  <a:lnSpc>
                    <a:spcPts val="2659"/>
                  </a:lnSpc>
                </a:pPr>
                <a:endParaRPr/>
              </a:p>
            </p:txBody>
          </p:sp>
        </p:grpSp>
        <p:grpSp>
          <p:nvGrpSpPr>
            <p:cNvPr id="6" name="Group 6"/>
            <p:cNvGrpSpPr/>
            <p:nvPr/>
          </p:nvGrpSpPr>
          <p:grpSpPr>
            <a:xfrm>
              <a:off x="1413028" y="0"/>
              <a:ext cx="2826056" cy="13716000"/>
              <a:chOff x="0" y="0"/>
              <a:chExt cx="558233" cy="2709333"/>
            </a:xfrm>
          </p:grpSpPr>
          <p:sp>
            <p:nvSpPr>
              <p:cNvPr id="7" name="Freeform 7"/>
              <p:cNvSpPr/>
              <p:nvPr/>
            </p:nvSpPr>
            <p:spPr>
              <a:xfrm>
                <a:off x="0" y="0"/>
                <a:ext cx="558233" cy="2709333"/>
              </a:xfrm>
              <a:custGeom>
                <a:avLst/>
                <a:gdLst/>
                <a:ahLst/>
                <a:cxnLst/>
                <a:rect l="l" t="t" r="r" b="b"/>
                <a:pathLst>
                  <a:path w="558233" h="2709333">
                    <a:moveTo>
                      <a:pt x="0" y="0"/>
                    </a:moveTo>
                    <a:lnTo>
                      <a:pt x="558233" y="0"/>
                    </a:lnTo>
                    <a:lnTo>
                      <a:pt x="558233" y="2709333"/>
                    </a:lnTo>
                    <a:lnTo>
                      <a:pt x="0" y="2709333"/>
                    </a:lnTo>
                    <a:close/>
                  </a:path>
                </a:pathLst>
              </a:custGeom>
              <a:solidFill>
                <a:srgbClr val="9FC3D0"/>
              </a:solidFill>
            </p:spPr>
            <p:txBody>
              <a:bodyPr/>
              <a:lstStyle/>
              <a:p>
                <a:endParaRPr lang="en-US"/>
              </a:p>
            </p:txBody>
          </p:sp>
          <p:sp>
            <p:nvSpPr>
              <p:cNvPr id="8" name="TextBox 8"/>
              <p:cNvSpPr txBox="1"/>
              <p:nvPr/>
            </p:nvSpPr>
            <p:spPr>
              <a:xfrm>
                <a:off x="0" y="-47625"/>
                <a:ext cx="558233" cy="2756958"/>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0" y="0"/>
              <a:ext cx="2826056" cy="13716000"/>
              <a:chOff x="0" y="0"/>
              <a:chExt cx="558233" cy="2709333"/>
            </a:xfrm>
          </p:grpSpPr>
          <p:sp>
            <p:nvSpPr>
              <p:cNvPr id="10" name="Freeform 10"/>
              <p:cNvSpPr/>
              <p:nvPr/>
            </p:nvSpPr>
            <p:spPr>
              <a:xfrm>
                <a:off x="0" y="0"/>
                <a:ext cx="558233" cy="2709333"/>
              </a:xfrm>
              <a:custGeom>
                <a:avLst/>
                <a:gdLst/>
                <a:ahLst/>
                <a:cxnLst/>
                <a:rect l="l" t="t" r="r" b="b"/>
                <a:pathLst>
                  <a:path w="558233" h="2709333">
                    <a:moveTo>
                      <a:pt x="0" y="0"/>
                    </a:moveTo>
                    <a:lnTo>
                      <a:pt x="558233" y="0"/>
                    </a:lnTo>
                    <a:lnTo>
                      <a:pt x="558233" y="2709333"/>
                    </a:lnTo>
                    <a:lnTo>
                      <a:pt x="0" y="2709333"/>
                    </a:lnTo>
                    <a:close/>
                  </a:path>
                </a:pathLst>
              </a:custGeom>
              <a:solidFill>
                <a:srgbClr val="E9C7C6"/>
              </a:solidFill>
            </p:spPr>
            <p:txBody>
              <a:bodyPr/>
              <a:lstStyle/>
              <a:p>
                <a:endParaRPr lang="en-US"/>
              </a:p>
            </p:txBody>
          </p:sp>
          <p:sp>
            <p:nvSpPr>
              <p:cNvPr id="11" name="TextBox 11"/>
              <p:cNvSpPr txBox="1"/>
              <p:nvPr/>
            </p:nvSpPr>
            <p:spPr>
              <a:xfrm>
                <a:off x="0" y="-47625"/>
                <a:ext cx="558233" cy="2756958"/>
              </a:xfrm>
              <a:prstGeom prst="rect">
                <a:avLst/>
              </a:prstGeom>
            </p:spPr>
            <p:txBody>
              <a:bodyPr lIns="50800" tIns="50800" rIns="50800" bIns="50800" rtlCol="0" anchor="ctr"/>
              <a:lstStyle/>
              <a:p>
                <a:pPr algn="ctr">
                  <a:lnSpc>
                    <a:spcPts val="2659"/>
                  </a:lnSpc>
                </a:pPr>
                <a:endParaRPr/>
              </a:p>
            </p:txBody>
          </p:sp>
        </p:grpSp>
      </p:grpSp>
      <p:sp>
        <p:nvSpPr>
          <p:cNvPr id="12" name="TextBox 12"/>
          <p:cNvSpPr txBox="1">
            <a:spLocks noGrp="1"/>
          </p:cNvSpPr>
          <p:nvPr>
            <p:ph type="title" idx="4294967295"/>
          </p:nvPr>
        </p:nvSpPr>
        <p:spPr>
          <a:xfrm>
            <a:off x="4430751" y="2500459"/>
            <a:ext cx="12508013" cy="380047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4550"/>
              </a:lnSpc>
              <a:spcBef>
                <a:spcPts val="0"/>
              </a:spcBef>
              <a:spcAft>
                <a:spcPts val="0"/>
              </a:spcAft>
              <a:buClrTx/>
              <a:buSzTx/>
              <a:buFontTx/>
              <a:buNone/>
              <a:tabLst/>
              <a:defRPr/>
            </a:pPr>
            <a:r>
              <a:rPr kumimoji="0" lang="en-US" sz="15000" b="0" i="0" u="none" strike="noStrike" kern="1200" cap="none" spc="0" normalizeH="0" baseline="0" noProof="0" dirty="0">
                <a:ln>
                  <a:noFill/>
                </a:ln>
                <a:solidFill>
                  <a:srgbClr val="000000"/>
                </a:solidFill>
                <a:effectLst/>
                <a:uLnTx/>
                <a:uFillTx/>
                <a:latin typeface="Alatsi"/>
                <a:ea typeface="Alatsi"/>
                <a:cs typeface="Alatsi"/>
                <a:sym typeface="Alatsi"/>
              </a:rPr>
              <a:t>THE VALUE OF FLOOR TIME</a:t>
            </a:r>
          </a:p>
        </p:txBody>
      </p:sp>
      <p:sp>
        <p:nvSpPr>
          <p:cNvPr id="13" name="TextBox 13"/>
          <p:cNvSpPr txBox="1"/>
          <p:nvPr/>
        </p:nvSpPr>
        <p:spPr>
          <a:xfrm>
            <a:off x="4633952" y="6469533"/>
            <a:ext cx="12625348" cy="1997454"/>
          </a:xfrm>
          <a:prstGeom prst="rect">
            <a:avLst/>
          </a:prstGeom>
        </p:spPr>
        <p:txBody>
          <a:bodyPr lIns="0" tIns="0" rIns="0" bIns="0" rtlCol="0" anchor="t">
            <a:spAutoFit/>
          </a:bodyPr>
          <a:lstStyle/>
          <a:p>
            <a:pPr algn="ctr">
              <a:lnSpc>
                <a:spcPts val="8029"/>
              </a:lnSpc>
            </a:pPr>
            <a:r>
              <a:rPr lang="en-US" sz="5735">
                <a:solidFill>
                  <a:srgbClr val="000000"/>
                </a:solidFill>
                <a:latin typeface="Alatsi"/>
                <a:ea typeface="Alatsi"/>
                <a:cs typeface="Alatsi"/>
                <a:sym typeface="Alatsi"/>
              </a:rPr>
              <a:t>Evaluating Where Students Are &amp; </a:t>
            </a:r>
          </a:p>
          <a:p>
            <a:pPr algn="ctr">
              <a:lnSpc>
                <a:spcPts val="8029"/>
              </a:lnSpc>
            </a:pPr>
            <a:r>
              <a:rPr lang="en-US" sz="5735">
                <a:solidFill>
                  <a:srgbClr val="000000"/>
                </a:solidFill>
                <a:latin typeface="Alatsi"/>
                <a:ea typeface="Alatsi"/>
                <a:cs typeface="Alatsi"/>
                <a:sym typeface="Alatsi"/>
              </a:rPr>
              <a:t>Where They Want to Go</a:t>
            </a:r>
          </a:p>
        </p:txBody>
      </p:sp>
      <p:sp>
        <p:nvSpPr>
          <p:cNvPr id="14" name="TextBox 14"/>
          <p:cNvSpPr txBox="1"/>
          <p:nvPr/>
        </p:nvSpPr>
        <p:spPr>
          <a:xfrm>
            <a:off x="7067640" y="8725001"/>
            <a:ext cx="6882108" cy="533299"/>
          </a:xfrm>
          <a:prstGeom prst="rect">
            <a:avLst/>
          </a:prstGeom>
        </p:spPr>
        <p:txBody>
          <a:bodyPr lIns="0" tIns="0" rIns="0" bIns="0" rtlCol="0" anchor="t">
            <a:spAutoFit/>
          </a:bodyPr>
          <a:lstStyle/>
          <a:p>
            <a:pPr algn="ctr">
              <a:lnSpc>
                <a:spcPts val="4376"/>
              </a:lnSpc>
            </a:pPr>
            <a:r>
              <a:rPr lang="en-US" sz="3126">
                <a:solidFill>
                  <a:srgbClr val="000000"/>
                </a:solidFill>
                <a:latin typeface="Alatsi"/>
                <a:ea typeface="Alatsi"/>
                <a:cs typeface="Alatsi"/>
                <a:sym typeface="Alatsi"/>
              </a:rPr>
              <a:t>Leigh Rupinski | 2024</a:t>
            </a:r>
          </a:p>
        </p:txBody>
      </p:sp>
      <p:sp>
        <p:nvSpPr>
          <p:cNvPr id="15" name="Freeform 15">
            <a:extLst>
              <a:ext uri="{C183D7F6-B498-43B3-948B-1728B52AA6E4}">
                <adec:decorative xmlns:adec="http://schemas.microsoft.com/office/drawing/2017/decorative" val="1"/>
              </a:ext>
            </a:extLst>
          </p:cNvPr>
          <p:cNvSpPr/>
          <p:nvPr/>
        </p:nvSpPr>
        <p:spPr>
          <a:xfrm>
            <a:off x="12694024" y="8418817"/>
            <a:ext cx="5593976" cy="1868183"/>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1028700" y="866775"/>
            <a:ext cx="16230600"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KEEP GOING!</a:t>
            </a:r>
          </a:p>
        </p:txBody>
      </p:sp>
      <p:sp>
        <p:nvSpPr>
          <p:cNvPr id="3" name="TextBox 3"/>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Off the Floor</a:t>
            </a:r>
          </a:p>
        </p:txBody>
      </p:sp>
      <p:grpSp>
        <p:nvGrpSpPr>
          <p:cNvPr id="4" name="Group 4">
            <a:extLst>
              <a:ext uri="{C183D7F6-B498-43B3-948B-1728B52AA6E4}">
                <adec:decorative xmlns:adec="http://schemas.microsoft.com/office/drawing/2017/decorative" val="1"/>
              </a:ext>
            </a:extLst>
          </p:cNvPr>
          <p:cNvGrpSpPr/>
          <p:nvPr/>
        </p:nvGrpSpPr>
        <p:grpSpPr>
          <a:xfrm>
            <a:off x="1390722" y="3102810"/>
            <a:ext cx="7362681" cy="4421131"/>
            <a:chOff x="0" y="0"/>
            <a:chExt cx="1939142" cy="1164413"/>
          </a:xfrm>
        </p:grpSpPr>
        <p:sp>
          <p:nvSpPr>
            <p:cNvPr id="5" name="Freeform 5"/>
            <p:cNvSpPr/>
            <p:nvPr/>
          </p:nvSpPr>
          <p:spPr>
            <a:xfrm>
              <a:off x="0" y="0"/>
              <a:ext cx="1939142" cy="1164413"/>
            </a:xfrm>
            <a:custGeom>
              <a:avLst/>
              <a:gdLst/>
              <a:ahLst/>
              <a:cxnLst/>
              <a:rect l="l" t="t" r="r" b="b"/>
              <a:pathLst>
                <a:path w="1939142" h="1164413">
                  <a:moveTo>
                    <a:pt x="53627" y="0"/>
                  </a:moveTo>
                  <a:lnTo>
                    <a:pt x="1885515" y="0"/>
                  </a:lnTo>
                  <a:cubicBezTo>
                    <a:pt x="1915133" y="0"/>
                    <a:pt x="1939142" y="24010"/>
                    <a:pt x="1939142" y="53627"/>
                  </a:cubicBezTo>
                  <a:lnTo>
                    <a:pt x="1939142" y="1110786"/>
                  </a:lnTo>
                  <a:cubicBezTo>
                    <a:pt x="1939142" y="1140403"/>
                    <a:pt x="1915133" y="1164413"/>
                    <a:pt x="1885515" y="1164413"/>
                  </a:cubicBezTo>
                  <a:lnTo>
                    <a:pt x="53627" y="1164413"/>
                  </a:lnTo>
                  <a:cubicBezTo>
                    <a:pt x="39404" y="1164413"/>
                    <a:pt x="25764" y="1158763"/>
                    <a:pt x="15707" y="1148706"/>
                  </a:cubicBezTo>
                  <a:cubicBezTo>
                    <a:pt x="5650" y="1138649"/>
                    <a:pt x="0" y="1125009"/>
                    <a:pt x="0" y="1110786"/>
                  </a:cubicBezTo>
                  <a:lnTo>
                    <a:pt x="0" y="53627"/>
                  </a:lnTo>
                  <a:cubicBezTo>
                    <a:pt x="0" y="39404"/>
                    <a:pt x="5650" y="25764"/>
                    <a:pt x="15707" y="15707"/>
                  </a:cubicBezTo>
                  <a:cubicBezTo>
                    <a:pt x="25764" y="5650"/>
                    <a:pt x="39404" y="0"/>
                    <a:pt x="53627" y="0"/>
                  </a:cubicBezTo>
                  <a:close/>
                </a:path>
              </a:pathLst>
            </a:custGeom>
            <a:solidFill>
              <a:srgbClr val="E9C7C6"/>
            </a:solidFill>
          </p:spPr>
          <p:txBody>
            <a:bodyPr/>
            <a:lstStyle/>
            <a:p>
              <a:endParaRPr lang="en-US"/>
            </a:p>
          </p:txBody>
        </p:sp>
        <p:sp>
          <p:nvSpPr>
            <p:cNvPr id="6" name="TextBox 6"/>
            <p:cNvSpPr txBox="1"/>
            <p:nvPr/>
          </p:nvSpPr>
          <p:spPr>
            <a:xfrm>
              <a:off x="0" y="-38100"/>
              <a:ext cx="1939142" cy="1202513"/>
            </a:xfrm>
            <a:prstGeom prst="rect">
              <a:avLst/>
            </a:prstGeom>
          </p:spPr>
          <p:txBody>
            <a:bodyPr lIns="50800" tIns="50800" rIns="50800" bIns="50800" rtlCol="0" anchor="ctr"/>
            <a:lstStyle/>
            <a:p>
              <a:pPr algn="ctr">
                <a:lnSpc>
                  <a:spcPts val="2659"/>
                </a:lnSpc>
              </a:pPr>
              <a:endParaRPr/>
            </a:p>
          </p:txBody>
        </p:sp>
      </p:grpSp>
      <p:sp>
        <p:nvSpPr>
          <p:cNvPr id="7" name="TextBox 7"/>
          <p:cNvSpPr txBox="1"/>
          <p:nvPr/>
        </p:nvSpPr>
        <p:spPr>
          <a:xfrm>
            <a:off x="2508477" y="4190066"/>
            <a:ext cx="5499127" cy="2702560"/>
          </a:xfrm>
          <a:prstGeom prst="rect">
            <a:avLst/>
          </a:prstGeom>
        </p:spPr>
        <p:txBody>
          <a:bodyPr lIns="0" tIns="0" rIns="0" bIns="0" rtlCol="0" anchor="t">
            <a:spAutoFit/>
          </a:bodyPr>
          <a:lstStyle/>
          <a:p>
            <a:pPr marL="669289" lvl="1" indent="-334645" algn="l">
              <a:lnSpc>
                <a:spcPts val="4339"/>
              </a:lnSpc>
              <a:buFont typeface="Arial"/>
              <a:buChar char="•"/>
            </a:pPr>
            <a:r>
              <a:rPr lang="en-US" sz="3099">
                <a:solidFill>
                  <a:srgbClr val="000000"/>
                </a:solidFill>
                <a:latin typeface="Alatsi"/>
                <a:ea typeface="Alatsi"/>
                <a:cs typeface="Alatsi"/>
                <a:sym typeface="Alatsi"/>
              </a:rPr>
              <a:t>What are you most proud of working on here?</a:t>
            </a:r>
          </a:p>
          <a:p>
            <a:pPr marL="669289" lvl="1" indent="-334645" algn="l">
              <a:lnSpc>
                <a:spcPts val="4339"/>
              </a:lnSpc>
              <a:buFont typeface="Arial"/>
              <a:buChar char="•"/>
            </a:pPr>
            <a:r>
              <a:rPr lang="en-US" sz="3099">
                <a:solidFill>
                  <a:srgbClr val="000000"/>
                </a:solidFill>
                <a:latin typeface="Alatsi"/>
                <a:ea typeface="Alatsi"/>
                <a:cs typeface="Alatsi"/>
                <a:sym typeface="Alatsi"/>
              </a:rPr>
              <a:t>What skills have you built here that have helped you outside of work?</a:t>
            </a:r>
          </a:p>
        </p:txBody>
      </p:sp>
      <p:sp>
        <p:nvSpPr>
          <p:cNvPr id="8" name="TextBox 8"/>
          <p:cNvSpPr txBox="1"/>
          <p:nvPr/>
        </p:nvSpPr>
        <p:spPr>
          <a:xfrm>
            <a:off x="2479902" y="3496012"/>
            <a:ext cx="3878232" cy="679450"/>
          </a:xfrm>
          <a:prstGeom prst="rect">
            <a:avLst/>
          </a:prstGeom>
        </p:spPr>
        <p:txBody>
          <a:bodyPr lIns="0" tIns="0" rIns="0" bIns="0" rtlCol="0" anchor="t">
            <a:spAutoFit/>
          </a:bodyPr>
          <a:lstStyle/>
          <a:p>
            <a:pPr algn="l">
              <a:lnSpc>
                <a:spcPts val="5599"/>
              </a:lnSpc>
            </a:pPr>
            <a:r>
              <a:rPr lang="en-US" sz="3999">
                <a:solidFill>
                  <a:srgbClr val="000000"/>
                </a:solidFill>
                <a:latin typeface="Alatsi"/>
                <a:ea typeface="Alatsi"/>
                <a:cs typeface="Alatsi"/>
                <a:sym typeface="Alatsi"/>
              </a:rPr>
              <a:t>Reflection</a:t>
            </a:r>
          </a:p>
        </p:txBody>
      </p:sp>
      <p:grpSp>
        <p:nvGrpSpPr>
          <p:cNvPr id="10" name="Group 10">
            <a:extLst>
              <a:ext uri="{C183D7F6-B498-43B3-948B-1728B52AA6E4}">
                <adec:decorative xmlns:adec="http://schemas.microsoft.com/office/drawing/2017/decorative" val="1"/>
              </a:ext>
            </a:extLst>
          </p:cNvPr>
          <p:cNvGrpSpPr/>
          <p:nvPr/>
        </p:nvGrpSpPr>
        <p:grpSpPr>
          <a:xfrm>
            <a:off x="9534597" y="3102810"/>
            <a:ext cx="7362681" cy="4421131"/>
            <a:chOff x="0" y="0"/>
            <a:chExt cx="1939142" cy="1164413"/>
          </a:xfrm>
        </p:grpSpPr>
        <p:sp>
          <p:nvSpPr>
            <p:cNvPr id="11" name="Freeform 11"/>
            <p:cNvSpPr/>
            <p:nvPr/>
          </p:nvSpPr>
          <p:spPr>
            <a:xfrm>
              <a:off x="0" y="0"/>
              <a:ext cx="1939142" cy="1164413"/>
            </a:xfrm>
            <a:custGeom>
              <a:avLst/>
              <a:gdLst/>
              <a:ahLst/>
              <a:cxnLst/>
              <a:rect l="l" t="t" r="r" b="b"/>
              <a:pathLst>
                <a:path w="1939142" h="1164413">
                  <a:moveTo>
                    <a:pt x="53627" y="0"/>
                  </a:moveTo>
                  <a:lnTo>
                    <a:pt x="1885515" y="0"/>
                  </a:lnTo>
                  <a:cubicBezTo>
                    <a:pt x="1915133" y="0"/>
                    <a:pt x="1939142" y="24010"/>
                    <a:pt x="1939142" y="53627"/>
                  </a:cubicBezTo>
                  <a:lnTo>
                    <a:pt x="1939142" y="1110786"/>
                  </a:lnTo>
                  <a:cubicBezTo>
                    <a:pt x="1939142" y="1140403"/>
                    <a:pt x="1915133" y="1164413"/>
                    <a:pt x="1885515" y="1164413"/>
                  </a:cubicBezTo>
                  <a:lnTo>
                    <a:pt x="53627" y="1164413"/>
                  </a:lnTo>
                  <a:cubicBezTo>
                    <a:pt x="39404" y="1164413"/>
                    <a:pt x="25764" y="1158763"/>
                    <a:pt x="15707" y="1148706"/>
                  </a:cubicBezTo>
                  <a:cubicBezTo>
                    <a:pt x="5650" y="1138649"/>
                    <a:pt x="0" y="1125009"/>
                    <a:pt x="0" y="1110786"/>
                  </a:cubicBezTo>
                  <a:lnTo>
                    <a:pt x="0" y="53627"/>
                  </a:lnTo>
                  <a:cubicBezTo>
                    <a:pt x="0" y="39404"/>
                    <a:pt x="5650" y="25764"/>
                    <a:pt x="15707" y="15707"/>
                  </a:cubicBezTo>
                  <a:cubicBezTo>
                    <a:pt x="25764" y="5650"/>
                    <a:pt x="39404" y="0"/>
                    <a:pt x="53627" y="0"/>
                  </a:cubicBezTo>
                  <a:close/>
                </a:path>
              </a:pathLst>
            </a:custGeom>
            <a:solidFill>
              <a:srgbClr val="E9C7C6"/>
            </a:solidFill>
          </p:spPr>
          <p:txBody>
            <a:bodyPr/>
            <a:lstStyle/>
            <a:p>
              <a:endParaRPr lang="en-US"/>
            </a:p>
          </p:txBody>
        </p:sp>
        <p:sp>
          <p:nvSpPr>
            <p:cNvPr id="12" name="TextBox 12"/>
            <p:cNvSpPr txBox="1"/>
            <p:nvPr/>
          </p:nvSpPr>
          <p:spPr>
            <a:xfrm>
              <a:off x="0" y="-38100"/>
              <a:ext cx="1939142" cy="1202513"/>
            </a:xfrm>
            <a:prstGeom prst="rect">
              <a:avLst/>
            </a:prstGeom>
          </p:spPr>
          <p:txBody>
            <a:bodyPr lIns="50800" tIns="50800" rIns="50800" bIns="50800" rtlCol="0" anchor="ctr"/>
            <a:lstStyle/>
            <a:p>
              <a:pPr algn="ctr">
                <a:lnSpc>
                  <a:spcPts val="2659"/>
                </a:lnSpc>
              </a:pPr>
              <a:endParaRPr/>
            </a:p>
          </p:txBody>
        </p:sp>
      </p:grpSp>
      <p:sp>
        <p:nvSpPr>
          <p:cNvPr id="13" name="TextBox 13"/>
          <p:cNvSpPr txBox="1"/>
          <p:nvPr/>
        </p:nvSpPr>
        <p:spPr>
          <a:xfrm>
            <a:off x="10667924" y="4190066"/>
            <a:ext cx="5499127" cy="2702560"/>
          </a:xfrm>
          <a:prstGeom prst="rect">
            <a:avLst/>
          </a:prstGeom>
        </p:spPr>
        <p:txBody>
          <a:bodyPr lIns="0" tIns="0" rIns="0" bIns="0" rtlCol="0" anchor="t">
            <a:spAutoFit/>
          </a:bodyPr>
          <a:lstStyle/>
          <a:p>
            <a:pPr marL="669289" lvl="1" indent="-334645" algn="l">
              <a:lnSpc>
                <a:spcPts val="4339"/>
              </a:lnSpc>
              <a:buFont typeface="Arial"/>
              <a:buChar char="•"/>
            </a:pPr>
            <a:r>
              <a:rPr lang="en-US" sz="3099">
                <a:solidFill>
                  <a:srgbClr val="000000"/>
                </a:solidFill>
                <a:latin typeface="Alatsi"/>
                <a:ea typeface="Alatsi"/>
                <a:cs typeface="Alatsi"/>
                <a:sym typeface="Alatsi"/>
              </a:rPr>
              <a:t>What can you improve? </a:t>
            </a:r>
          </a:p>
          <a:p>
            <a:pPr marL="669289" lvl="1" indent="-334645" algn="l">
              <a:lnSpc>
                <a:spcPts val="4339"/>
              </a:lnSpc>
              <a:buFont typeface="Arial"/>
              <a:buChar char="•"/>
            </a:pPr>
            <a:r>
              <a:rPr lang="en-US" sz="3099">
                <a:solidFill>
                  <a:srgbClr val="000000"/>
                </a:solidFill>
                <a:latin typeface="Alatsi"/>
                <a:ea typeface="Alatsi"/>
                <a:cs typeface="Alatsi"/>
                <a:sym typeface="Alatsi"/>
              </a:rPr>
              <a:t>What would you like to try?</a:t>
            </a:r>
          </a:p>
          <a:p>
            <a:pPr marL="669289" lvl="1" indent="-334645" algn="l">
              <a:lnSpc>
                <a:spcPts val="4339"/>
              </a:lnSpc>
              <a:buFont typeface="Arial"/>
              <a:buChar char="•"/>
            </a:pPr>
            <a:r>
              <a:rPr lang="en-US" sz="3099">
                <a:solidFill>
                  <a:srgbClr val="000000"/>
                </a:solidFill>
                <a:latin typeface="Alatsi"/>
                <a:ea typeface="Alatsi"/>
                <a:cs typeface="Alatsi"/>
                <a:sym typeface="Alatsi"/>
              </a:rPr>
              <a:t>What’s something that might help in your future career?</a:t>
            </a:r>
          </a:p>
        </p:txBody>
      </p:sp>
      <p:sp>
        <p:nvSpPr>
          <p:cNvPr id="14" name="TextBox 14"/>
          <p:cNvSpPr txBox="1"/>
          <p:nvPr/>
        </p:nvSpPr>
        <p:spPr>
          <a:xfrm>
            <a:off x="10639349" y="3496012"/>
            <a:ext cx="3878232" cy="679450"/>
          </a:xfrm>
          <a:prstGeom prst="rect">
            <a:avLst/>
          </a:prstGeom>
        </p:spPr>
        <p:txBody>
          <a:bodyPr lIns="0" tIns="0" rIns="0" bIns="0" rtlCol="0" anchor="t">
            <a:spAutoFit/>
          </a:bodyPr>
          <a:lstStyle/>
          <a:p>
            <a:pPr algn="l">
              <a:lnSpc>
                <a:spcPts val="5599"/>
              </a:lnSpc>
            </a:pPr>
            <a:r>
              <a:rPr lang="en-US" sz="3999">
                <a:solidFill>
                  <a:srgbClr val="000000"/>
                </a:solidFill>
                <a:latin typeface="Alatsi"/>
                <a:ea typeface="Alatsi"/>
                <a:cs typeface="Alatsi"/>
                <a:sym typeface="Alatsi"/>
              </a:rPr>
              <a:t>Set Goals</a:t>
            </a:r>
          </a:p>
        </p:txBody>
      </p:sp>
      <p:grpSp>
        <p:nvGrpSpPr>
          <p:cNvPr id="15" name="Group 15">
            <a:extLst>
              <a:ext uri="{C183D7F6-B498-43B3-948B-1728B52AA6E4}">
                <adec:decorative xmlns:adec="http://schemas.microsoft.com/office/drawing/2017/decorative" val="1"/>
              </a:ext>
            </a:extLst>
          </p:cNvPr>
          <p:cNvGrpSpPr/>
          <p:nvPr/>
        </p:nvGrpSpPr>
        <p:grpSpPr>
          <a:xfrm>
            <a:off x="1739665" y="3615357"/>
            <a:ext cx="516960" cy="516960"/>
            <a:chOff x="0" y="0"/>
            <a:chExt cx="812800" cy="812800"/>
          </a:xfrm>
        </p:grpSpPr>
        <p:sp>
          <p:nvSpPr>
            <p:cNvPr id="16" name="Freeform 1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txBody>
            <a:bodyPr/>
            <a:lstStyle/>
            <a:p>
              <a:endParaRPr lang="en-US"/>
            </a:p>
          </p:txBody>
        </p:sp>
        <p:sp>
          <p:nvSpPr>
            <p:cNvPr id="17" name="TextBox 17"/>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18" name="Group 18">
            <a:extLst>
              <a:ext uri="{C183D7F6-B498-43B3-948B-1728B52AA6E4}">
                <adec:decorative xmlns:adec="http://schemas.microsoft.com/office/drawing/2017/decorative" val="1"/>
              </a:ext>
            </a:extLst>
          </p:cNvPr>
          <p:cNvGrpSpPr/>
          <p:nvPr/>
        </p:nvGrpSpPr>
        <p:grpSpPr>
          <a:xfrm>
            <a:off x="9944736" y="3615357"/>
            <a:ext cx="516960" cy="516960"/>
            <a:chOff x="0" y="0"/>
            <a:chExt cx="812800" cy="812800"/>
          </a:xfrm>
        </p:grpSpPr>
        <p:sp>
          <p:nvSpPr>
            <p:cNvPr id="19" name="Freeform 1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txBody>
            <a:bodyPr/>
            <a:lstStyle/>
            <a:p>
              <a:endParaRPr lang="en-US"/>
            </a:p>
          </p:txBody>
        </p:sp>
        <p:sp>
          <p:nvSpPr>
            <p:cNvPr id="20" name="TextBox 2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21" name="AutoShape 21">
            <a:extLst>
              <a:ext uri="{C183D7F6-B498-43B3-948B-1728B52AA6E4}">
                <adec:decorative xmlns:adec="http://schemas.microsoft.com/office/drawing/2017/decorative" val="1"/>
              </a:ext>
            </a:extLst>
          </p:cNvPr>
          <p:cNvSpPr/>
          <p:nvPr/>
        </p:nvSpPr>
        <p:spPr>
          <a:xfrm>
            <a:off x="-1" y="9061267"/>
            <a:ext cx="6857833" cy="0"/>
          </a:xfrm>
          <a:prstGeom prst="line">
            <a:avLst/>
          </a:prstGeom>
          <a:ln w="114300" cap="flat">
            <a:solidFill>
              <a:srgbClr val="9FC3D0"/>
            </a:solidFill>
            <a:prstDash val="solid"/>
            <a:headEnd type="none" w="sm" len="sm"/>
            <a:tailEnd type="none" w="sm" len="sm"/>
          </a:ln>
        </p:spPr>
        <p:txBody>
          <a:bodyPr/>
          <a:lstStyle/>
          <a:p>
            <a:endParaRPr lang="en-US"/>
          </a:p>
        </p:txBody>
      </p:sp>
      <p:sp>
        <p:nvSpPr>
          <p:cNvPr id="22" name="AutoShape 22">
            <a:extLst>
              <a:ext uri="{C183D7F6-B498-43B3-948B-1728B52AA6E4}">
                <adec:decorative xmlns:adec="http://schemas.microsoft.com/office/drawing/2017/decorative" val="1"/>
              </a:ext>
            </a:extLst>
          </p:cNvPr>
          <p:cNvSpPr/>
          <p:nvPr/>
        </p:nvSpPr>
        <p:spPr>
          <a:xfrm>
            <a:off x="11430169" y="9061267"/>
            <a:ext cx="6882108" cy="19050"/>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23" name="Group 23">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24" name="Group 24"/>
            <p:cNvGrpSpPr/>
            <p:nvPr/>
          </p:nvGrpSpPr>
          <p:grpSpPr>
            <a:xfrm>
              <a:off x="75599" y="0"/>
              <a:ext cx="1932284" cy="2230967"/>
              <a:chOff x="0" y="0"/>
              <a:chExt cx="703982" cy="812800"/>
            </a:xfrm>
          </p:grpSpPr>
          <p:sp>
            <p:nvSpPr>
              <p:cNvPr id="25" name="Freeform 25"/>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26" name="TextBox 26"/>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27" name="TextBox 27"/>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8</a:t>
              </a:r>
            </a:p>
          </p:txBody>
        </p:sp>
      </p:grpSp>
      <p:sp>
        <p:nvSpPr>
          <p:cNvPr id="29" name="Freeform 12">
            <a:extLst>
              <a:ext uri="{FF2B5EF4-FFF2-40B4-BE49-F238E27FC236}">
                <a16:creationId xmlns:a16="http://schemas.microsoft.com/office/drawing/2014/main" id="{A2D4B5BF-00CA-F36B-1074-D62F952777B2}"/>
              </a:ex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0" name="Freeform 15">
            <a:extLst>
              <a:ext uri="{FF2B5EF4-FFF2-40B4-BE49-F238E27FC236}">
                <a16:creationId xmlns:a16="http://schemas.microsoft.com/office/drawing/2014/main" id="{6CE194A1-D7E2-3689-A657-2722E7352661}"/>
              </a:ext>
              <a:ext uri="{C183D7F6-B498-43B3-948B-1728B52AA6E4}">
                <adec:decorative xmlns:adec="http://schemas.microsoft.com/office/drawing/2017/decorative" val="1"/>
              </a:ext>
            </a:extLst>
          </p:cNvPr>
          <p:cNvSpPr/>
          <p:nvPr/>
        </p:nvSpPr>
        <p:spPr>
          <a:xfrm>
            <a:off x="-24277" y="19897"/>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a:spLocks noGrp="1"/>
          </p:cNvSpPr>
          <p:nvPr>
            <p:ph type="title" idx="4294967295"/>
          </p:nvPr>
        </p:nvSpPr>
        <p:spPr>
          <a:xfrm>
            <a:off x="2553980" y="866775"/>
            <a:ext cx="13180039"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BACK TO THE FLOOR</a:t>
            </a:r>
          </a:p>
        </p:txBody>
      </p:sp>
      <p:sp>
        <p:nvSpPr>
          <p:cNvPr id="2" name="TextBox 2"/>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Floor Time</a:t>
            </a:r>
          </a:p>
        </p:txBody>
      </p:sp>
      <p:sp>
        <p:nvSpPr>
          <p:cNvPr id="14" name="TextBox 14"/>
          <p:cNvSpPr txBox="1"/>
          <p:nvPr/>
        </p:nvSpPr>
        <p:spPr>
          <a:xfrm>
            <a:off x="6987901" y="2689557"/>
            <a:ext cx="9652560" cy="5913879"/>
          </a:xfrm>
          <a:prstGeom prst="rect">
            <a:avLst/>
          </a:prstGeom>
        </p:spPr>
        <p:txBody>
          <a:bodyPr lIns="0" tIns="0" rIns="0" bIns="0" rtlCol="0" anchor="t">
            <a:spAutoFit/>
          </a:bodyPr>
          <a:lstStyle/>
          <a:p>
            <a:pPr algn="l">
              <a:lnSpc>
                <a:spcPts val="5233"/>
              </a:lnSpc>
            </a:pPr>
            <a:r>
              <a:rPr lang="en-US" sz="3738">
                <a:solidFill>
                  <a:srgbClr val="000000"/>
                </a:solidFill>
                <a:latin typeface="Alatsi"/>
                <a:ea typeface="Alatsi"/>
                <a:cs typeface="Alatsi"/>
                <a:sym typeface="Alatsi"/>
              </a:rPr>
              <a:t>The floor is where your workplace relationship is strongest - our foundation!</a:t>
            </a:r>
          </a:p>
          <a:p>
            <a:pPr algn="l">
              <a:lnSpc>
                <a:spcPts val="5233"/>
              </a:lnSpc>
            </a:pPr>
            <a:endParaRPr lang="en-US" sz="3738">
              <a:solidFill>
                <a:srgbClr val="000000"/>
              </a:solidFill>
              <a:latin typeface="Alatsi"/>
              <a:ea typeface="Alatsi"/>
              <a:cs typeface="Alatsi"/>
              <a:sym typeface="Alatsi"/>
            </a:endParaRPr>
          </a:p>
          <a:p>
            <a:pPr algn="l">
              <a:lnSpc>
                <a:spcPts val="5233"/>
              </a:lnSpc>
            </a:pPr>
            <a:r>
              <a:rPr lang="en-US" sz="3738">
                <a:solidFill>
                  <a:srgbClr val="000000"/>
                </a:solidFill>
                <a:latin typeface="Alatsi"/>
                <a:ea typeface="Alatsi"/>
                <a:cs typeface="Alatsi"/>
                <a:sym typeface="Alatsi"/>
              </a:rPr>
              <a:t>When life is overwhelming, encourage students to reset on the floor. This can be literal floor-time, or less so, like worrying less about “accomplishing” a project and letting the student dictate what they work on for a few hours or a day</a:t>
            </a:r>
          </a:p>
        </p:txBody>
      </p:sp>
      <p:grpSp>
        <p:nvGrpSpPr>
          <p:cNvPr id="5" name="Group 5" descr="My youngest child demonstrates the benefits of floor time."/>
          <p:cNvGrpSpPr/>
          <p:nvPr/>
        </p:nvGrpSpPr>
        <p:grpSpPr>
          <a:xfrm>
            <a:off x="299545" y="3056648"/>
            <a:ext cx="5975546" cy="5246370"/>
            <a:chOff x="0" y="0"/>
            <a:chExt cx="7232566" cy="6350000"/>
          </a:xfrm>
        </p:grpSpPr>
        <p:sp>
          <p:nvSpPr>
            <p:cNvPr id="6" name="Freeform 6" descr="One of my children laying comfortably on the floor."/>
            <p:cNvSpPr/>
            <p:nvPr/>
          </p:nvSpPr>
          <p:spPr>
            <a:xfrm>
              <a:off x="0" y="0"/>
              <a:ext cx="7232566" cy="6350000"/>
            </a:xfrm>
            <a:custGeom>
              <a:avLst/>
              <a:gdLst/>
              <a:ahLst/>
              <a:cxnLst/>
              <a:rect l="l" t="t" r="r" b="b"/>
              <a:pathLst>
                <a:path w="7232566" h="6350000">
                  <a:moveTo>
                    <a:pt x="0" y="0"/>
                  </a:moveTo>
                  <a:lnTo>
                    <a:pt x="7232566" y="0"/>
                  </a:lnTo>
                  <a:lnTo>
                    <a:pt x="7232566" y="6350000"/>
                  </a:lnTo>
                  <a:lnTo>
                    <a:pt x="0" y="6350000"/>
                  </a:lnTo>
                  <a:close/>
                </a:path>
              </a:pathLst>
            </a:custGeom>
            <a:blipFill>
              <a:blip r:embed="rId3"/>
              <a:stretch>
                <a:fillRect l="-8602" r="-8602"/>
              </a:stretch>
            </a:blipFill>
          </p:spPr>
          <p:txBody>
            <a:bodyPr/>
            <a:lstStyle/>
            <a:p>
              <a:endParaRPr lang="en-US"/>
            </a:p>
          </p:txBody>
        </p:sp>
      </p:grpSp>
      <p:sp>
        <p:nvSpPr>
          <p:cNvPr id="3" name="AutoShape 3">
            <a:extLst>
              <a:ext uri="{C183D7F6-B498-43B3-948B-1728B52AA6E4}">
                <adec:decorative xmlns:adec="http://schemas.microsoft.com/office/drawing/2017/decorative" val="1"/>
              </a:ext>
            </a:extLst>
          </p:cNvPr>
          <p:cNvSpPr/>
          <p:nvPr/>
        </p:nvSpPr>
        <p:spPr>
          <a:xfrm flipV="1">
            <a:off x="0" y="9041916"/>
            <a:ext cx="6857830" cy="19352"/>
          </a:xfrm>
          <a:prstGeom prst="line">
            <a:avLst/>
          </a:prstGeom>
          <a:ln w="114300" cap="flat">
            <a:solidFill>
              <a:srgbClr val="9FC3D0"/>
            </a:solidFill>
            <a:prstDash val="solid"/>
            <a:headEnd type="none" w="sm" len="sm"/>
            <a:tailEnd type="none" w="sm" len="sm"/>
          </a:ln>
        </p:spPr>
        <p:txBody>
          <a:bodyPr/>
          <a:lstStyle/>
          <a:p>
            <a:endParaRPr lang="en-US"/>
          </a:p>
        </p:txBody>
      </p:sp>
      <p:sp>
        <p:nvSpPr>
          <p:cNvPr id="4" name="AutoShape 4">
            <a:extLst>
              <a:ext uri="{C183D7F6-B498-43B3-948B-1728B52AA6E4}">
                <adec:decorative xmlns:adec="http://schemas.microsoft.com/office/drawing/2017/decorative" val="1"/>
              </a:ext>
            </a:extLst>
          </p:cNvPr>
          <p:cNvSpPr/>
          <p:nvPr/>
        </p:nvSpPr>
        <p:spPr>
          <a:xfrm>
            <a:off x="11430169" y="9061267"/>
            <a:ext cx="6857831" cy="0"/>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7" name="Group 7">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8" name="Group 8"/>
            <p:cNvGrpSpPr/>
            <p:nvPr/>
          </p:nvGrpSpPr>
          <p:grpSpPr>
            <a:xfrm>
              <a:off x="75599" y="0"/>
              <a:ext cx="1932284" cy="2230967"/>
              <a:chOff x="0" y="0"/>
              <a:chExt cx="703982" cy="812800"/>
            </a:xfrm>
          </p:grpSpPr>
          <p:sp>
            <p:nvSpPr>
              <p:cNvPr id="9" name="Freeform 9"/>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10" name="TextBox 10"/>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1" name="TextBox 11"/>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8</a:t>
              </a:r>
            </a:p>
          </p:txBody>
        </p:sp>
      </p:grpSp>
      <p:sp>
        <p:nvSpPr>
          <p:cNvPr id="16" name="Freeform 12">
            <a:extLst>
              <a:ext uri="{FF2B5EF4-FFF2-40B4-BE49-F238E27FC236}">
                <a16:creationId xmlns:a16="http://schemas.microsoft.com/office/drawing/2014/main" id="{B0A67393-06CB-C6DB-3D6C-523D43A4E89A}"/>
              </a:ex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7" name="Freeform 15">
            <a:extLst>
              <a:ext uri="{FF2B5EF4-FFF2-40B4-BE49-F238E27FC236}">
                <a16:creationId xmlns:a16="http://schemas.microsoft.com/office/drawing/2014/main" id="{D02444A5-F1A8-30E8-E1FE-B58F3FE33E30}"/>
              </a:ext>
              <a:ext uri="{C183D7F6-B498-43B3-948B-1728B52AA6E4}">
                <adec:decorative xmlns:adec="http://schemas.microsoft.com/office/drawing/2017/decorative" val="1"/>
              </a:ext>
            </a:extLst>
          </p:cNvPr>
          <p:cNvSpPr/>
          <p:nvPr/>
        </p:nvSpPr>
        <p:spPr>
          <a:xfrm>
            <a:off x="13447" y="33225"/>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a:spLocks noGrp="1"/>
          </p:cNvSpPr>
          <p:nvPr>
            <p:ph type="title" idx="4294967295"/>
          </p:nvPr>
        </p:nvSpPr>
        <p:spPr>
          <a:xfrm>
            <a:off x="3679044" y="866775"/>
            <a:ext cx="10929913"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IS IT A CRISIS?</a:t>
            </a:r>
          </a:p>
        </p:txBody>
      </p:sp>
      <p:sp>
        <p:nvSpPr>
          <p:cNvPr id="2" name="TextBox 2"/>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Psychological Safety</a:t>
            </a:r>
          </a:p>
        </p:txBody>
      </p:sp>
      <p:sp>
        <p:nvSpPr>
          <p:cNvPr id="16" name="TextBox 16"/>
          <p:cNvSpPr txBox="1"/>
          <p:nvPr/>
        </p:nvSpPr>
        <p:spPr>
          <a:xfrm>
            <a:off x="12012909" y="8269676"/>
            <a:ext cx="5415320" cy="259715"/>
          </a:xfrm>
          <a:prstGeom prst="rect">
            <a:avLst/>
          </a:prstGeom>
        </p:spPr>
        <p:txBody>
          <a:bodyPr lIns="0" tIns="0" rIns="0" bIns="0" rtlCol="0" anchor="t">
            <a:spAutoFit/>
          </a:bodyPr>
          <a:lstStyle/>
          <a:p>
            <a:pPr algn="ctr">
              <a:lnSpc>
                <a:spcPts val="1959"/>
              </a:lnSpc>
            </a:pPr>
            <a:r>
              <a:rPr lang="en-US" sz="1399">
                <a:solidFill>
                  <a:srgbClr val="000000"/>
                </a:solidFill>
                <a:latin typeface="Helveticish"/>
                <a:ea typeface="Helveticish"/>
                <a:cs typeface="Helveticish"/>
                <a:sym typeface="Helveticish"/>
              </a:rPr>
              <a:t>My student employee crew in 2022, wearing a student-designed shirt</a:t>
            </a:r>
          </a:p>
        </p:txBody>
      </p:sp>
      <p:grpSp>
        <p:nvGrpSpPr>
          <p:cNvPr id="6" name="Group 6" descr="My student employee crew in 2022, all wearing the same student-design on a shirt, demonstrating community."/>
          <p:cNvGrpSpPr/>
          <p:nvPr/>
        </p:nvGrpSpPr>
        <p:grpSpPr>
          <a:xfrm>
            <a:off x="12012909" y="2797221"/>
            <a:ext cx="5246391" cy="5246370"/>
            <a:chOff x="0" y="0"/>
            <a:chExt cx="6350025" cy="6350000"/>
          </a:xfrm>
        </p:grpSpPr>
        <p:sp>
          <p:nvSpPr>
            <p:cNvPr id="7" name="Freeform 7" descr="My student employee crew in 2022. All six are wearing a student-designed shirt."/>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3"/>
              <a:stretch>
                <a:fillRect l="-16666" r="-16666"/>
              </a:stretch>
            </a:blipFill>
          </p:spPr>
          <p:txBody>
            <a:bodyPr/>
            <a:lstStyle/>
            <a:p>
              <a:endParaRPr lang="en-US"/>
            </a:p>
          </p:txBody>
        </p:sp>
      </p:grpSp>
      <p:sp>
        <p:nvSpPr>
          <p:cNvPr id="14" name="TextBox 14"/>
          <p:cNvSpPr txBox="1"/>
          <p:nvPr/>
        </p:nvSpPr>
        <p:spPr>
          <a:xfrm>
            <a:off x="626871" y="2317751"/>
            <a:ext cx="11124080" cy="8274381"/>
          </a:xfrm>
          <a:prstGeom prst="rect">
            <a:avLst/>
          </a:prstGeom>
        </p:spPr>
        <p:txBody>
          <a:bodyPr wrap="square" lIns="0" tIns="0" rIns="0" bIns="0" rtlCol="0" anchor="t">
            <a:spAutoFit/>
          </a:bodyPr>
          <a:lstStyle/>
          <a:p>
            <a:pPr algn="l">
              <a:lnSpc>
                <a:spcPts val="5852"/>
              </a:lnSpc>
            </a:pPr>
            <a:r>
              <a:rPr lang="en-US" sz="4180" dirty="0">
                <a:solidFill>
                  <a:srgbClr val="000000"/>
                </a:solidFill>
                <a:latin typeface="Alatsi"/>
                <a:ea typeface="Alatsi"/>
                <a:cs typeface="Alatsi"/>
                <a:sym typeface="Alatsi"/>
              </a:rPr>
              <a:t>Building a relationship from the floor helps build trust and create a safe environment where the student knows they are supported</a:t>
            </a:r>
          </a:p>
          <a:p>
            <a:pPr algn="l">
              <a:lnSpc>
                <a:spcPts val="5852"/>
              </a:lnSpc>
            </a:pPr>
            <a:endParaRPr lang="en-US" sz="4180" dirty="0">
              <a:solidFill>
                <a:srgbClr val="000000"/>
              </a:solidFill>
              <a:latin typeface="Alatsi"/>
              <a:ea typeface="Alatsi"/>
              <a:cs typeface="Alatsi"/>
              <a:sym typeface="Alatsi"/>
            </a:endParaRPr>
          </a:p>
          <a:p>
            <a:pPr algn="l">
              <a:lnSpc>
                <a:spcPts val="5852"/>
              </a:lnSpc>
            </a:pPr>
            <a:r>
              <a:rPr lang="en-US" sz="4180" dirty="0">
                <a:solidFill>
                  <a:srgbClr val="000000"/>
                </a:solidFill>
                <a:latin typeface="Alatsi"/>
                <a:ea typeface="Alatsi"/>
                <a:cs typeface="Alatsi"/>
                <a:sym typeface="Alatsi"/>
              </a:rPr>
              <a:t>This also means you may have an environment where students feel safe to have a crisis, ask for help, and speak freely about their lives and school experiences. Know your resources for support!</a:t>
            </a:r>
          </a:p>
          <a:p>
            <a:pPr algn="l">
              <a:lnSpc>
                <a:spcPts val="5852"/>
              </a:lnSpc>
            </a:pPr>
            <a:endParaRPr lang="en-US" sz="4180" dirty="0">
              <a:solidFill>
                <a:srgbClr val="000000"/>
              </a:solidFill>
              <a:latin typeface="Alatsi"/>
              <a:ea typeface="Alatsi"/>
              <a:cs typeface="Alatsi"/>
              <a:sym typeface="Alatsi"/>
            </a:endParaRPr>
          </a:p>
          <a:p>
            <a:pPr algn="l">
              <a:lnSpc>
                <a:spcPts val="5852"/>
              </a:lnSpc>
            </a:pPr>
            <a:endParaRPr lang="en-US" sz="4180" dirty="0">
              <a:solidFill>
                <a:srgbClr val="000000"/>
              </a:solidFill>
              <a:latin typeface="Alatsi"/>
              <a:ea typeface="Alatsi"/>
              <a:cs typeface="Alatsi"/>
              <a:sym typeface="Alatsi"/>
            </a:endParaRPr>
          </a:p>
        </p:txBody>
      </p:sp>
      <p:grpSp>
        <p:nvGrpSpPr>
          <p:cNvPr id="8" name="Group 8">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9" name="Group 9"/>
            <p:cNvGrpSpPr/>
            <p:nvPr/>
          </p:nvGrpSpPr>
          <p:grpSpPr>
            <a:xfrm>
              <a:off x="75599" y="0"/>
              <a:ext cx="1932284" cy="2230967"/>
              <a:chOff x="0" y="0"/>
              <a:chExt cx="703982" cy="812800"/>
            </a:xfrm>
          </p:grpSpPr>
          <p:sp>
            <p:nvSpPr>
              <p:cNvPr id="10" name="Freeform 10"/>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11" name="TextBox 11"/>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2" name="TextBox 12"/>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12</a:t>
              </a:r>
            </a:p>
          </p:txBody>
        </p:sp>
      </p:grpSp>
      <p:sp>
        <p:nvSpPr>
          <p:cNvPr id="3" name="AutoShape 3">
            <a:extLst>
              <a:ext uri="{C183D7F6-B498-43B3-948B-1728B52AA6E4}">
                <adec:decorative xmlns:adec="http://schemas.microsoft.com/office/drawing/2017/decorative" val="1"/>
              </a:ext>
            </a:extLst>
          </p:cNvPr>
          <p:cNvSpPr/>
          <p:nvPr/>
        </p:nvSpPr>
        <p:spPr>
          <a:xfrm flipV="1">
            <a:off x="26143" y="9061266"/>
            <a:ext cx="6831689" cy="1"/>
          </a:xfrm>
          <a:prstGeom prst="line">
            <a:avLst/>
          </a:prstGeom>
          <a:ln w="114300" cap="flat">
            <a:solidFill>
              <a:srgbClr val="9FC3D0"/>
            </a:solidFill>
            <a:prstDash val="solid"/>
            <a:headEnd type="none" w="sm" len="sm"/>
            <a:tailEnd type="none" w="sm" len="sm"/>
          </a:ln>
        </p:spPr>
        <p:txBody>
          <a:bodyPr/>
          <a:lstStyle/>
          <a:p>
            <a:endParaRPr lang="en-US"/>
          </a:p>
        </p:txBody>
      </p:sp>
      <p:sp>
        <p:nvSpPr>
          <p:cNvPr id="4" name="AutoShape 4">
            <a:extLst>
              <a:ext uri="{C183D7F6-B498-43B3-948B-1728B52AA6E4}">
                <adec:decorative xmlns:adec="http://schemas.microsoft.com/office/drawing/2017/decorative" val="1"/>
              </a:ext>
            </a:extLst>
          </p:cNvPr>
          <p:cNvSpPr/>
          <p:nvPr/>
        </p:nvSpPr>
        <p:spPr>
          <a:xfrm>
            <a:off x="11430169" y="9061267"/>
            <a:ext cx="6857831" cy="0"/>
          </a:xfrm>
          <a:prstGeom prst="line">
            <a:avLst/>
          </a:prstGeom>
          <a:ln w="114300" cap="flat">
            <a:solidFill>
              <a:srgbClr val="9FC3D0"/>
            </a:solidFill>
            <a:prstDash val="solid"/>
            <a:headEnd type="none" w="sm" len="sm"/>
            <a:tailEnd type="none" w="sm" len="sm"/>
          </a:ln>
        </p:spPr>
        <p:txBody>
          <a:bodyPr/>
          <a:lstStyle/>
          <a:p>
            <a:endParaRPr lang="en-US"/>
          </a:p>
        </p:txBody>
      </p:sp>
      <p:sp>
        <p:nvSpPr>
          <p:cNvPr id="17" name="Freeform 15">
            <a:extLst>
              <a:ext uri="{FF2B5EF4-FFF2-40B4-BE49-F238E27FC236}">
                <a16:creationId xmlns:a16="http://schemas.microsoft.com/office/drawing/2014/main" id="{945F4F47-7C28-8263-3F5B-9EE52BE86338}"/>
              </a:ext>
              <a:ext uri="{C183D7F6-B498-43B3-948B-1728B52AA6E4}">
                <adec:decorative xmlns:adec="http://schemas.microsoft.com/office/drawing/2017/decorative" val="1"/>
              </a:ext>
            </a:extLst>
          </p:cNvPr>
          <p:cNvSpPr/>
          <p:nvPr/>
        </p:nvSpPr>
        <p:spPr>
          <a:xfrm>
            <a:off x="-381000" y="-7657"/>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8" name="Freeform 5">
            <a:extLst>
              <a:ext uri="{FF2B5EF4-FFF2-40B4-BE49-F238E27FC236}">
                <a16:creationId xmlns:a16="http://schemas.microsoft.com/office/drawing/2014/main" id="{E1B4412C-A63D-5926-7039-1EB0DE37218C}"/>
              </a:ext>
              <a:ext uri="{C183D7F6-B498-43B3-948B-1728B52AA6E4}">
                <adec:decorative xmlns:adec="http://schemas.microsoft.com/office/drawing/2017/decorative" val="1"/>
              </a:ext>
            </a:extLst>
          </p:cNvPr>
          <p:cNvSpPr/>
          <p:nvPr/>
        </p:nvSpPr>
        <p:spPr>
          <a:xfrm>
            <a:off x="13642517" y="8288910"/>
            <a:ext cx="4619340" cy="1952383"/>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txBox="1">
            <a:spLocks noGrp="1"/>
          </p:cNvSpPr>
          <p:nvPr>
            <p:ph type="title" idx="4294967295"/>
          </p:nvPr>
        </p:nvSpPr>
        <p:spPr>
          <a:xfrm>
            <a:off x="3679044" y="866775"/>
            <a:ext cx="10929913"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EVALUATION IS CARING</a:t>
            </a:r>
          </a:p>
        </p:txBody>
      </p:sp>
      <p:sp>
        <p:nvSpPr>
          <p:cNvPr id="2" name="TextBox 2"/>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Conclusion</a:t>
            </a:r>
          </a:p>
        </p:txBody>
      </p:sp>
      <p:sp>
        <p:nvSpPr>
          <p:cNvPr id="14" name="TextBox 14"/>
          <p:cNvSpPr txBox="1"/>
          <p:nvPr/>
        </p:nvSpPr>
        <p:spPr>
          <a:xfrm>
            <a:off x="2282207" y="2485690"/>
            <a:ext cx="10793714" cy="5923143"/>
          </a:xfrm>
          <a:prstGeom prst="rect">
            <a:avLst/>
          </a:prstGeom>
        </p:spPr>
        <p:txBody>
          <a:bodyPr lIns="0" tIns="0" rIns="0" bIns="0" rtlCol="0" anchor="t">
            <a:spAutoFit/>
          </a:bodyPr>
          <a:lstStyle/>
          <a:p>
            <a:pPr algn="l">
              <a:lnSpc>
                <a:spcPts val="5852"/>
              </a:lnSpc>
            </a:pPr>
            <a:r>
              <a:rPr lang="en-US" sz="4180" dirty="0">
                <a:solidFill>
                  <a:srgbClr val="000000"/>
                </a:solidFill>
                <a:latin typeface="Alatsi"/>
                <a:ea typeface="Alatsi"/>
                <a:cs typeface="Alatsi"/>
                <a:sym typeface="Alatsi"/>
              </a:rPr>
              <a:t>Evaluations are hard, but they are also an essential practice to demonstrate caring for our student employees. </a:t>
            </a:r>
          </a:p>
          <a:p>
            <a:pPr marL="902546" lvl="1" indent="-451273" algn="l">
              <a:lnSpc>
                <a:spcPts val="5852"/>
              </a:lnSpc>
              <a:buFont typeface="Arial"/>
              <a:buChar char="•"/>
            </a:pPr>
            <a:r>
              <a:rPr lang="en-US" sz="4180" dirty="0">
                <a:solidFill>
                  <a:srgbClr val="000000"/>
                </a:solidFill>
                <a:latin typeface="Alatsi"/>
                <a:ea typeface="Alatsi"/>
                <a:cs typeface="Alatsi"/>
                <a:sym typeface="Alatsi"/>
              </a:rPr>
              <a:t>Opportunities for students to direct their own growth and learning</a:t>
            </a:r>
          </a:p>
          <a:p>
            <a:pPr marL="902546" lvl="1" indent="-451273" algn="l">
              <a:lnSpc>
                <a:spcPts val="5852"/>
              </a:lnSpc>
              <a:buFont typeface="Arial"/>
              <a:buChar char="•"/>
            </a:pPr>
            <a:r>
              <a:rPr lang="en-US" sz="4180" dirty="0">
                <a:solidFill>
                  <a:srgbClr val="000000"/>
                </a:solidFill>
                <a:latin typeface="Alatsi"/>
                <a:ea typeface="Alatsi"/>
                <a:cs typeface="Alatsi"/>
                <a:sym typeface="Alatsi"/>
              </a:rPr>
              <a:t>Opportunities for us as supervisors to share expectations, build relationships, and create a safe work environment</a:t>
            </a:r>
          </a:p>
        </p:txBody>
      </p:sp>
      <p:pic>
        <p:nvPicPr>
          <p:cNvPr id="23" name="Picture 22" descr="A compliment card given to student employees that reads: &quot;Seidman House appreciates its students. You're a whale-y great employee&quot;. It features a design of a blue whale with starfish and bubbles.">
            <a:extLst>
              <a:ext uri="{FF2B5EF4-FFF2-40B4-BE49-F238E27FC236}">
                <a16:creationId xmlns:a16="http://schemas.microsoft.com/office/drawing/2014/main" id="{00FDA7B4-B196-A0A2-DA12-5D9E28B1F9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61044" y="2608811"/>
            <a:ext cx="4257675" cy="5676900"/>
          </a:xfrm>
          <a:prstGeom prst="rect">
            <a:avLst/>
          </a:prstGeom>
        </p:spPr>
      </p:pic>
      <p:sp>
        <p:nvSpPr>
          <p:cNvPr id="3" name="AutoShape 3">
            <a:extLst>
              <a:ext uri="{C183D7F6-B498-43B3-948B-1728B52AA6E4}">
                <adec:decorative xmlns:adec="http://schemas.microsoft.com/office/drawing/2017/decorative" val="1"/>
              </a:ext>
            </a:extLst>
          </p:cNvPr>
          <p:cNvSpPr/>
          <p:nvPr/>
        </p:nvSpPr>
        <p:spPr>
          <a:xfrm>
            <a:off x="-1" y="9080317"/>
            <a:ext cx="6844665" cy="0"/>
          </a:xfrm>
          <a:prstGeom prst="line">
            <a:avLst/>
          </a:prstGeom>
          <a:ln w="114300" cap="flat">
            <a:solidFill>
              <a:srgbClr val="9FC3D0"/>
            </a:solidFill>
            <a:prstDash val="solid"/>
            <a:headEnd type="none" w="sm" len="sm"/>
            <a:tailEnd type="none" w="sm" len="sm"/>
          </a:ln>
        </p:spPr>
        <p:txBody>
          <a:bodyPr/>
          <a:lstStyle/>
          <a:p>
            <a:endParaRPr lang="en-US"/>
          </a:p>
        </p:txBody>
      </p:sp>
      <p:sp>
        <p:nvSpPr>
          <p:cNvPr id="4" name="AutoShape 4">
            <a:extLst>
              <a:ext uri="{C183D7F6-B498-43B3-948B-1728B52AA6E4}">
                <adec:decorative xmlns:adec="http://schemas.microsoft.com/office/drawing/2017/decorative" val="1"/>
              </a:ext>
            </a:extLst>
          </p:cNvPr>
          <p:cNvSpPr/>
          <p:nvPr/>
        </p:nvSpPr>
        <p:spPr>
          <a:xfrm>
            <a:off x="11430169" y="9061267"/>
            <a:ext cx="6844665" cy="19043"/>
          </a:xfrm>
          <a:prstGeom prst="line">
            <a:avLst/>
          </a:prstGeom>
          <a:ln w="114300" cap="flat">
            <a:solidFill>
              <a:srgbClr val="9FC3D0"/>
            </a:solidFill>
            <a:prstDash val="solid"/>
            <a:headEnd type="none" w="sm" len="sm"/>
            <a:tailEnd type="none" w="sm" len="sm"/>
          </a:ln>
        </p:spPr>
        <p:txBody>
          <a:bodyPr/>
          <a:lstStyle/>
          <a:p>
            <a:endParaRPr lang="en-US"/>
          </a:p>
        </p:txBody>
      </p:sp>
      <p:sp>
        <p:nvSpPr>
          <p:cNvPr id="5" name="Freeform 5">
            <a:extLst>
              <a:ext uri="{C183D7F6-B498-43B3-948B-1728B52AA6E4}">
                <adec:decorative xmlns:adec="http://schemas.microsoft.com/office/drawing/2017/decorative" val="1"/>
              </a:ext>
            </a:extLst>
          </p:cNvPr>
          <p:cNvSpPr/>
          <p:nvPr/>
        </p:nvSpPr>
        <p:spPr>
          <a:xfrm>
            <a:off x="13642517" y="8288910"/>
            <a:ext cx="4619340" cy="1952383"/>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5" name="Freeform 15">
            <a:extLst>
              <a:ext uri="{C183D7F6-B498-43B3-948B-1728B52AA6E4}">
                <adec:decorative xmlns:adec="http://schemas.microsoft.com/office/drawing/2017/decorative" val="1"/>
              </a:ext>
            </a:extLst>
          </p:cNvPr>
          <p:cNvSpPr/>
          <p:nvPr/>
        </p:nvSpPr>
        <p:spPr>
          <a:xfrm>
            <a:off x="-381000" y="-7657"/>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grpSp>
        <p:nvGrpSpPr>
          <p:cNvPr id="8" name="Group 8">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9" name="Group 9"/>
            <p:cNvGrpSpPr/>
            <p:nvPr/>
          </p:nvGrpSpPr>
          <p:grpSpPr>
            <a:xfrm>
              <a:off x="75599" y="0"/>
              <a:ext cx="1932284" cy="2230967"/>
              <a:chOff x="0" y="0"/>
              <a:chExt cx="703982" cy="812800"/>
            </a:xfrm>
          </p:grpSpPr>
          <p:sp>
            <p:nvSpPr>
              <p:cNvPr id="10" name="Freeform 10"/>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11" name="TextBox 11"/>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2" name="TextBox 12"/>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12</a:t>
              </a: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4442933" y="2314373"/>
            <a:ext cx="11627497" cy="251470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20573"/>
              </a:lnSpc>
              <a:spcBef>
                <a:spcPts val="0"/>
              </a:spcBef>
              <a:spcAft>
                <a:spcPts val="0"/>
              </a:spcAft>
              <a:buClrTx/>
              <a:buSzTx/>
              <a:buFontTx/>
              <a:buNone/>
              <a:tabLst/>
              <a:defRPr/>
            </a:pPr>
            <a:r>
              <a:rPr kumimoji="0" lang="en-US" sz="14695" b="0" i="0" u="none" strike="noStrike" kern="1200" cap="none" spc="0" normalizeH="0" baseline="0" noProof="0" dirty="0">
                <a:ln>
                  <a:noFill/>
                </a:ln>
                <a:solidFill>
                  <a:srgbClr val="000000"/>
                </a:solidFill>
                <a:effectLst/>
                <a:uLnTx/>
                <a:uFillTx/>
                <a:latin typeface="Alatsi"/>
                <a:ea typeface="Alatsi"/>
                <a:cs typeface="Alatsi"/>
                <a:sym typeface="Alatsi"/>
              </a:rPr>
              <a:t>THANK YOU</a:t>
            </a:r>
          </a:p>
        </p:txBody>
      </p:sp>
      <p:sp>
        <p:nvSpPr>
          <p:cNvPr id="3" name="TextBox 3"/>
          <p:cNvSpPr txBox="1"/>
          <p:nvPr/>
        </p:nvSpPr>
        <p:spPr>
          <a:xfrm>
            <a:off x="4921813" y="5067300"/>
            <a:ext cx="10669737" cy="703169"/>
          </a:xfrm>
          <a:prstGeom prst="rect">
            <a:avLst/>
          </a:prstGeom>
        </p:spPr>
        <p:txBody>
          <a:bodyPr lIns="0" tIns="0" rIns="0" bIns="0" rtlCol="0" anchor="t">
            <a:spAutoFit/>
          </a:bodyPr>
          <a:lstStyle/>
          <a:p>
            <a:pPr algn="ctr">
              <a:lnSpc>
                <a:spcPts val="5763"/>
              </a:lnSpc>
            </a:pPr>
            <a:r>
              <a:rPr lang="en-US" sz="4116">
                <a:solidFill>
                  <a:srgbClr val="000000"/>
                </a:solidFill>
                <a:latin typeface="Alatsi"/>
                <a:ea typeface="Alatsi"/>
                <a:cs typeface="Alatsi"/>
                <a:sym typeface="Alatsi"/>
              </a:rPr>
              <a:t>Questions?</a:t>
            </a:r>
          </a:p>
        </p:txBody>
      </p:sp>
      <p:sp>
        <p:nvSpPr>
          <p:cNvPr id="4" name="TextBox 4"/>
          <p:cNvSpPr txBox="1"/>
          <p:nvPr/>
        </p:nvSpPr>
        <p:spPr>
          <a:xfrm>
            <a:off x="6815628" y="7134500"/>
            <a:ext cx="6882108" cy="1644408"/>
          </a:xfrm>
          <a:prstGeom prst="rect">
            <a:avLst/>
          </a:prstGeom>
        </p:spPr>
        <p:txBody>
          <a:bodyPr lIns="0" tIns="0" rIns="0" bIns="0" rtlCol="0" anchor="t">
            <a:spAutoFit/>
          </a:bodyPr>
          <a:lstStyle/>
          <a:p>
            <a:pPr algn="ctr">
              <a:lnSpc>
                <a:spcPts val="4376"/>
              </a:lnSpc>
            </a:pPr>
            <a:r>
              <a:rPr lang="en-US" sz="3126">
                <a:solidFill>
                  <a:srgbClr val="000000"/>
                </a:solidFill>
                <a:latin typeface="Alatsi"/>
                <a:ea typeface="Alatsi"/>
                <a:cs typeface="Alatsi"/>
                <a:sym typeface="Alatsi"/>
              </a:rPr>
              <a:t>SEAL Symposium | 2024</a:t>
            </a:r>
          </a:p>
          <a:p>
            <a:pPr algn="ctr">
              <a:lnSpc>
                <a:spcPts val="4376"/>
              </a:lnSpc>
            </a:pPr>
            <a:r>
              <a:rPr lang="en-US" sz="3126">
                <a:solidFill>
                  <a:srgbClr val="000000"/>
                </a:solidFill>
                <a:latin typeface="Alatsi"/>
                <a:ea typeface="Alatsi"/>
                <a:cs typeface="Alatsi"/>
                <a:sym typeface="Alatsi"/>
              </a:rPr>
              <a:t>Leigh Rupinski</a:t>
            </a:r>
          </a:p>
          <a:p>
            <a:pPr algn="ctr">
              <a:lnSpc>
                <a:spcPts val="4376"/>
              </a:lnSpc>
            </a:pPr>
            <a:r>
              <a:rPr lang="en-US" sz="3126">
                <a:solidFill>
                  <a:srgbClr val="000000"/>
                </a:solidFill>
                <a:latin typeface="Alatsi"/>
                <a:ea typeface="Alatsi"/>
                <a:cs typeface="Alatsi"/>
                <a:sym typeface="Alatsi"/>
              </a:rPr>
              <a:t>rupinskl@gvsu.edu</a:t>
            </a:r>
          </a:p>
        </p:txBody>
      </p:sp>
      <p:grpSp>
        <p:nvGrpSpPr>
          <p:cNvPr id="5" name="Group 5">
            <a:extLst>
              <a:ext uri="{C183D7F6-B498-43B3-948B-1728B52AA6E4}">
                <adec:decorative xmlns:adec="http://schemas.microsoft.com/office/drawing/2017/decorative" val="1"/>
              </a:ext>
            </a:extLst>
          </p:cNvPr>
          <p:cNvGrpSpPr/>
          <p:nvPr/>
        </p:nvGrpSpPr>
        <p:grpSpPr>
          <a:xfrm>
            <a:off x="-31071" y="0"/>
            <a:ext cx="4239083" cy="10287000"/>
            <a:chOff x="0" y="0"/>
            <a:chExt cx="5652111" cy="13716000"/>
          </a:xfrm>
        </p:grpSpPr>
        <p:grpSp>
          <p:nvGrpSpPr>
            <p:cNvPr id="6" name="Group 6"/>
            <p:cNvGrpSpPr/>
            <p:nvPr/>
          </p:nvGrpSpPr>
          <p:grpSpPr>
            <a:xfrm>
              <a:off x="2826056" y="0"/>
              <a:ext cx="2826056" cy="13716000"/>
              <a:chOff x="0" y="0"/>
              <a:chExt cx="558233" cy="2709333"/>
            </a:xfrm>
          </p:grpSpPr>
          <p:sp>
            <p:nvSpPr>
              <p:cNvPr id="7" name="Freeform 7"/>
              <p:cNvSpPr/>
              <p:nvPr/>
            </p:nvSpPr>
            <p:spPr>
              <a:xfrm>
                <a:off x="0" y="0"/>
                <a:ext cx="558233" cy="2709333"/>
              </a:xfrm>
              <a:custGeom>
                <a:avLst/>
                <a:gdLst/>
                <a:ahLst/>
                <a:cxnLst/>
                <a:rect l="l" t="t" r="r" b="b"/>
                <a:pathLst>
                  <a:path w="558233" h="2709333">
                    <a:moveTo>
                      <a:pt x="0" y="0"/>
                    </a:moveTo>
                    <a:lnTo>
                      <a:pt x="558233" y="0"/>
                    </a:lnTo>
                    <a:lnTo>
                      <a:pt x="558233" y="2709333"/>
                    </a:lnTo>
                    <a:lnTo>
                      <a:pt x="0" y="2709333"/>
                    </a:lnTo>
                    <a:close/>
                  </a:path>
                </a:pathLst>
              </a:custGeom>
              <a:solidFill>
                <a:srgbClr val="C197D2"/>
              </a:solidFill>
            </p:spPr>
            <p:txBody>
              <a:bodyPr/>
              <a:lstStyle/>
              <a:p>
                <a:endParaRPr lang="en-US"/>
              </a:p>
            </p:txBody>
          </p:sp>
          <p:sp>
            <p:nvSpPr>
              <p:cNvPr id="8" name="TextBox 8"/>
              <p:cNvSpPr txBox="1"/>
              <p:nvPr/>
            </p:nvSpPr>
            <p:spPr>
              <a:xfrm>
                <a:off x="0" y="-47625"/>
                <a:ext cx="558233" cy="2756958"/>
              </a:xfrm>
              <a:prstGeom prst="rect">
                <a:avLst/>
              </a:prstGeom>
            </p:spPr>
            <p:txBody>
              <a:bodyPr lIns="50800" tIns="50800" rIns="50800" bIns="50800" rtlCol="0" anchor="ctr"/>
              <a:lstStyle/>
              <a:p>
                <a:pPr algn="ctr">
                  <a:lnSpc>
                    <a:spcPts val="2659"/>
                  </a:lnSpc>
                </a:pPr>
                <a:endParaRPr/>
              </a:p>
            </p:txBody>
          </p:sp>
        </p:grpSp>
        <p:grpSp>
          <p:nvGrpSpPr>
            <p:cNvPr id="9" name="Group 9"/>
            <p:cNvGrpSpPr/>
            <p:nvPr/>
          </p:nvGrpSpPr>
          <p:grpSpPr>
            <a:xfrm>
              <a:off x="1413028" y="0"/>
              <a:ext cx="2826056" cy="13716000"/>
              <a:chOff x="0" y="0"/>
              <a:chExt cx="558233" cy="2709333"/>
            </a:xfrm>
          </p:grpSpPr>
          <p:sp>
            <p:nvSpPr>
              <p:cNvPr id="10" name="Freeform 10"/>
              <p:cNvSpPr/>
              <p:nvPr/>
            </p:nvSpPr>
            <p:spPr>
              <a:xfrm>
                <a:off x="0" y="0"/>
                <a:ext cx="558233" cy="2709333"/>
              </a:xfrm>
              <a:custGeom>
                <a:avLst/>
                <a:gdLst/>
                <a:ahLst/>
                <a:cxnLst/>
                <a:rect l="l" t="t" r="r" b="b"/>
                <a:pathLst>
                  <a:path w="558233" h="2709333">
                    <a:moveTo>
                      <a:pt x="0" y="0"/>
                    </a:moveTo>
                    <a:lnTo>
                      <a:pt x="558233" y="0"/>
                    </a:lnTo>
                    <a:lnTo>
                      <a:pt x="558233" y="2709333"/>
                    </a:lnTo>
                    <a:lnTo>
                      <a:pt x="0" y="2709333"/>
                    </a:lnTo>
                    <a:close/>
                  </a:path>
                </a:pathLst>
              </a:custGeom>
              <a:solidFill>
                <a:srgbClr val="9FC3D0"/>
              </a:solidFill>
            </p:spPr>
            <p:txBody>
              <a:bodyPr/>
              <a:lstStyle/>
              <a:p>
                <a:endParaRPr lang="en-US"/>
              </a:p>
            </p:txBody>
          </p:sp>
          <p:sp>
            <p:nvSpPr>
              <p:cNvPr id="11" name="TextBox 11"/>
              <p:cNvSpPr txBox="1"/>
              <p:nvPr/>
            </p:nvSpPr>
            <p:spPr>
              <a:xfrm>
                <a:off x="0" y="-47625"/>
                <a:ext cx="558233" cy="2756958"/>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0" y="0"/>
              <a:ext cx="2826056" cy="13716000"/>
              <a:chOff x="0" y="0"/>
              <a:chExt cx="558233" cy="2709333"/>
            </a:xfrm>
          </p:grpSpPr>
          <p:sp>
            <p:nvSpPr>
              <p:cNvPr id="13" name="Freeform 13"/>
              <p:cNvSpPr/>
              <p:nvPr/>
            </p:nvSpPr>
            <p:spPr>
              <a:xfrm>
                <a:off x="0" y="0"/>
                <a:ext cx="558233" cy="2709333"/>
              </a:xfrm>
              <a:custGeom>
                <a:avLst/>
                <a:gdLst/>
                <a:ahLst/>
                <a:cxnLst/>
                <a:rect l="l" t="t" r="r" b="b"/>
                <a:pathLst>
                  <a:path w="558233" h="2709333">
                    <a:moveTo>
                      <a:pt x="0" y="0"/>
                    </a:moveTo>
                    <a:lnTo>
                      <a:pt x="558233" y="0"/>
                    </a:lnTo>
                    <a:lnTo>
                      <a:pt x="558233" y="2709333"/>
                    </a:lnTo>
                    <a:lnTo>
                      <a:pt x="0" y="2709333"/>
                    </a:lnTo>
                    <a:close/>
                  </a:path>
                </a:pathLst>
              </a:custGeom>
              <a:solidFill>
                <a:srgbClr val="E9C7C6"/>
              </a:solidFill>
            </p:spPr>
            <p:txBody>
              <a:bodyPr/>
              <a:lstStyle/>
              <a:p>
                <a:endParaRPr lang="en-US"/>
              </a:p>
            </p:txBody>
          </p:sp>
          <p:sp>
            <p:nvSpPr>
              <p:cNvPr id="14" name="TextBox 14"/>
              <p:cNvSpPr txBox="1"/>
              <p:nvPr/>
            </p:nvSpPr>
            <p:spPr>
              <a:xfrm>
                <a:off x="0" y="-47625"/>
                <a:ext cx="558233" cy="2756958"/>
              </a:xfrm>
              <a:prstGeom prst="rect">
                <a:avLst/>
              </a:prstGeom>
            </p:spPr>
            <p:txBody>
              <a:bodyPr lIns="50800" tIns="50800" rIns="50800" bIns="50800" rtlCol="0" anchor="ctr"/>
              <a:lstStyle/>
              <a:p>
                <a:pPr algn="ctr">
                  <a:lnSpc>
                    <a:spcPts val="2659"/>
                  </a:lnSpc>
                </a:pPr>
                <a:endParaRPr/>
              </a:p>
            </p:txBody>
          </p:sp>
        </p:gr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2553980" y="866775"/>
            <a:ext cx="13180039"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AGENDA</a:t>
            </a:r>
          </a:p>
        </p:txBody>
      </p:sp>
      <p:sp>
        <p:nvSpPr>
          <p:cNvPr id="3" name="TextBox 3"/>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Objectives</a:t>
            </a:r>
          </a:p>
        </p:txBody>
      </p:sp>
      <p:sp>
        <p:nvSpPr>
          <p:cNvPr id="14" name="TextBox 14"/>
          <p:cNvSpPr txBox="1"/>
          <p:nvPr/>
        </p:nvSpPr>
        <p:spPr>
          <a:xfrm>
            <a:off x="313501" y="3314995"/>
            <a:ext cx="4480960" cy="537845"/>
          </a:xfrm>
          <a:prstGeom prst="rect">
            <a:avLst/>
          </a:prstGeom>
        </p:spPr>
        <p:txBody>
          <a:bodyPr lIns="0" tIns="0" rIns="0" bIns="0" rtlCol="0" anchor="t">
            <a:spAutoFit/>
          </a:bodyPr>
          <a:lstStyle/>
          <a:p>
            <a:pPr marL="690882" lvl="1" indent="-345441" algn="l">
              <a:lnSpc>
                <a:spcPts val="4480"/>
              </a:lnSpc>
              <a:buFont typeface="Arial"/>
              <a:buChar char="•"/>
            </a:pPr>
            <a:r>
              <a:rPr lang="en-US" sz="3200">
                <a:solidFill>
                  <a:srgbClr val="000000"/>
                </a:solidFill>
                <a:latin typeface="Alatsi"/>
                <a:ea typeface="Alatsi"/>
                <a:cs typeface="Alatsi"/>
                <a:sym typeface="Alatsi"/>
              </a:rPr>
              <a:t>Introduction</a:t>
            </a:r>
          </a:p>
        </p:txBody>
      </p:sp>
      <p:sp>
        <p:nvSpPr>
          <p:cNvPr id="15" name="TextBox 15"/>
          <p:cNvSpPr txBox="1"/>
          <p:nvPr/>
        </p:nvSpPr>
        <p:spPr>
          <a:xfrm>
            <a:off x="3783883" y="3314995"/>
            <a:ext cx="3237456" cy="1661795"/>
          </a:xfrm>
          <a:prstGeom prst="rect">
            <a:avLst/>
          </a:prstGeom>
        </p:spPr>
        <p:txBody>
          <a:bodyPr lIns="0" tIns="0" rIns="0" bIns="0" rtlCol="0" anchor="t">
            <a:spAutoFit/>
          </a:bodyPr>
          <a:lstStyle/>
          <a:p>
            <a:pPr marL="690882" lvl="1" indent="-345441" algn="l">
              <a:lnSpc>
                <a:spcPts val="4480"/>
              </a:lnSpc>
              <a:buFont typeface="Arial"/>
              <a:buChar char="•"/>
            </a:pPr>
            <a:r>
              <a:rPr lang="en-US" sz="3200">
                <a:solidFill>
                  <a:srgbClr val="000000"/>
                </a:solidFill>
                <a:latin typeface="Alatsi"/>
                <a:ea typeface="Alatsi"/>
                <a:cs typeface="Alatsi"/>
                <a:sym typeface="Alatsi"/>
              </a:rPr>
              <a:t>Understand “Floor time” as a concept</a:t>
            </a:r>
          </a:p>
        </p:txBody>
      </p:sp>
      <p:sp>
        <p:nvSpPr>
          <p:cNvPr id="16" name="TextBox 16"/>
          <p:cNvSpPr txBox="1"/>
          <p:nvPr/>
        </p:nvSpPr>
        <p:spPr>
          <a:xfrm>
            <a:off x="7356779" y="3314995"/>
            <a:ext cx="3574442" cy="1661795"/>
          </a:xfrm>
          <a:prstGeom prst="rect">
            <a:avLst/>
          </a:prstGeom>
        </p:spPr>
        <p:txBody>
          <a:bodyPr lIns="0" tIns="0" rIns="0" bIns="0" rtlCol="0" anchor="t">
            <a:spAutoFit/>
          </a:bodyPr>
          <a:lstStyle/>
          <a:p>
            <a:pPr marL="690882" lvl="1" indent="-345441" algn="l">
              <a:lnSpc>
                <a:spcPts val="4480"/>
              </a:lnSpc>
              <a:buFont typeface="Arial"/>
              <a:buChar char="•"/>
            </a:pPr>
            <a:r>
              <a:rPr lang="en-US" sz="3200">
                <a:solidFill>
                  <a:srgbClr val="000000"/>
                </a:solidFill>
                <a:latin typeface="Alatsi"/>
                <a:ea typeface="Alatsi"/>
                <a:cs typeface="Alatsi"/>
                <a:sym typeface="Alatsi"/>
              </a:rPr>
              <a:t>Explain how to build a “floor” in evaluations</a:t>
            </a:r>
          </a:p>
        </p:txBody>
      </p:sp>
      <p:sp>
        <p:nvSpPr>
          <p:cNvPr id="17" name="TextBox 17"/>
          <p:cNvSpPr txBox="1"/>
          <p:nvPr/>
        </p:nvSpPr>
        <p:spPr>
          <a:xfrm>
            <a:off x="11231199" y="3251540"/>
            <a:ext cx="3535029" cy="2785745"/>
          </a:xfrm>
          <a:prstGeom prst="rect">
            <a:avLst/>
          </a:prstGeom>
        </p:spPr>
        <p:txBody>
          <a:bodyPr lIns="0" tIns="0" rIns="0" bIns="0" rtlCol="0" anchor="t">
            <a:spAutoFit/>
          </a:bodyPr>
          <a:lstStyle/>
          <a:p>
            <a:pPr marL="690882" lvl="1" indent="-345441" algn="l">
              <a:lnSpc>
                <a:spcPts val="4480"/>
              </a:lnSpc>
              <a:buFont typeface="Arial"/>
              <a:buChar char="•"/>
            </a:pPr>
            <a:r>
              <a:rPr lang="en-US" sz="3200">
                <a:solidFill>
                  <a:srgbClr val="000000"/>
                </a:solidFill>
                <a:latin typeface="Alatsi"/>
                <a:ea typeface="Alatsi"/>
                <a:cs typeface="Alatsi"/>
                <a:sym typeface="Alatsi"/>
              </a:rPr>
              <a:t>Discuss how to progressively develop and evaluate student skills </a:t>
            </a:r>
          </a:p>
        </p:txBody>
      </p:sp>
      <p:sp>
        <p:nvSpPr>
          <p:cNvPr id="18" name="TextBox 18"/>
          <p:cNvSpPr txBox="1"/>
          <p:nvPr/>
        </p:nvSpPr>
        <p:spPr>
          <a:xfrm>
            <a:off x="15181287" y="3251540"/>
            <a:ext cx="4480960" cy="537845"/>
          </a:xfrm>
          <a:prstGeom prst="rect">
            <a:avLst/>
          </a:prstGeom>
        </p:spPr>
        <p:txBody>
          <a:bodyPr lIns="0" tIns="0" rIns="0" bIns="0" rtlCol="0" anchor="t">
            <a:spAutoFit/>
          </a:bodyPr>
          <a:lstStyle/>
          <a:p>
            <a:pPr marL="690882" lvl="1" indent="-345441" algn="l">
              <a:lnSpc>
                <a:spcPts val="4480"/>
              </a:lnSpc>
              <a:buFont typeface="Arial"/>
              <a:buChar char="•"/>
            </a:pPr>
            <a:r>
              <a:rPr lang="en-US" sz="3200">
                <a:solidFill>
                  <a:srgbClr val="000000"/>
                </a:solidFill>
                <a:latin typeface="Alatsi"/>
                <a:ea typeface="Alatsi"/>
                <a:cs typeface="Alatsi"/>
                <a:sym typeface="Alatsi"/>
              </a:rPr>
              <a:t>Q &amp; A</a:t>
            </a:r>
          </a:p>
        </p:txBody>
      </p:sp>
      <p:sp>
        <p:nvSpPr>
          <p:cNvPr id="13" name="Freeform 13" descr="Flooring"/>
          <p:cNvSpPr/>
          <p:nvPr/>
        </p:nvSpPr>
        <p:spPr>
          <a:xfrm>
            <a:off x="3562442" y="7094560"/>
            <a:ext cx="11163116" cy="1290250"/>
          </a:xfrm>
          <a:custGeom>
            <a:avLst/>
            <a:gdLst/>
            <a:ahLst/>
            <a:cxnLst/>
            <a:rect l="l" t="t" r="r" b="b"/>
            <a:pathLst>
              <a:path w="11163116" h="1290250">
                <a:moveTo>
                  <a:pt x="0" y="0"/>
                </a:moveTo>
                <a:lnTo>
                  <a:pt x="11163116" y="0"/>
                </a:lnTo>
                <a:lnTo>
                  <a:pt x="11163116" y="1290250"/>
                </a:lnTo>
                <a:lnTo>
                  <a:pt x="0" y="1290250"/>
                </a:lnTo>
                <a:lnTo>
                  <a:pt x="0" y="0"/>
                </a:lnTo>
                <a:close/>
              </a:path>
            </a:pathLst>
          </a:custGeom>
          <a:blipFill>
            <a:blip r:embed="rId3"/>
            <a:stretch>
              <a:fillRect t="-12185" b="-12185"/>
            </a:stretch>
          </a:blipFill>
        </p:spPr>
        <p:txBody>
          <a:bodyPr/>
          <a:lstStyle/>
          <a:p>
            <a:endParaRPr lang="en-US"/>
          </a:p>
        </p:txBody>
      </p:sp>
      <p:sp>
        <p:nvSpPr>
          <p:cNvPr id="5" name="AutoShape 5">
            <a:extLst>
              <a:ext uri="{C183D7F6-B498-43B3-948B-1728B52AA6E4}">
                <adec:decorative xmlns:adec="http://schemas.microsoft.com/office/drawing/2017/decorative" val="1"/>
              </a:ext>
            </a:extLst>
          </p:cNvPr>
          <p:cNvSpPr/>
          <p:nvPr/>
        </p:nvSpPr>
        <p:spPr>
          <a:xfrm>
            <a:off x="11430169" y="9061267"/>
            <a:ext cx="6844665" cy="19050"/>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6" name="Group 6">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7" name="Group 7"/>
            <p:cNvGrpSpPr/>
            <p:nvPr/>
          </p:nvGrpSpPr>
          <p:grpSpPr>
            <a:xfrm>
              <a:off x="75599" y="0"/>
              <a:ext cx="1932284" cy="2230967"/>
              <a:chOff x="0" y="0"/>
              <a:chExt cx="703982" cy="812800"/>
            </a:xfrm>
          </p:grpSpPr>
          <p:sp>
            <p:nvSpPr>
              <p:cNvPr id="8" name="Freeform 8"/>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9" name="TextBox 9"/>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1</a:t>
              </a:r>
            </a:p>
          </p:txBody>
        </p:sp>
      </p:grpSp>
      <p:sp>
        <p:nvSpPr>
          <p:cNvPr id="12" name="Freeform 12">
            <a:extLs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4" name="AutoShape 4">
            <a:extLst>
              <a:ext uri="{C183D7F6-B498-43B3-948B-1728B52AA6E4}">
                <adec:decorative xmlns:adec="http://schemas.microsoft.com/office/drawing/2017/decorative" val="1"/>
              </a:ext>
            </a:extLst>
          </p:cNvPr>
          <p:cNvSpPr/>
          <p:nvPr/>
        </p:nvSpPr>
        <p:spPr>
          <a:xfrm>
            <a:off x="-1" y="9061267"/>
            <a:ext cx="6844665" cy="19050"/>
          </a:xfrm>
          <a:prstGeom prst="line">
            <a:avLst/>
          </a:prstGeom>
          <a:ln w="114300" cap="flat">
            <a:solidFill>
              <a:srgbClr val="9FC3D0"/>
            </a:solidFill>
            <a:prstDash val="solid"/>
            <a:headEnd type="none" w="sm" len="sm"/>
            <a:tailEnd type="none" w="sm" len="sm"/>
          </a:ln>
        </p:spPr>
        <p:txBody>
          <a:bodyPr/>
          <a:lstStyle/>
          <a:p>
            <a:endParaRPr lang="en-US"/>
          </a:p>
        </p:txBody>
      </p:sp>
      <p:sp>
        <p:nvSpPr>
          <p:cNvPr id="19" name="Freeform 15">
            <a:extLst>
              <a:ext uri="{FF2B5EF4-FFF2-40B4-BE49-F238E27FC236}">
                <a16:creationId xmlns:a16="http://schemas.microsoft.com/office/drawing/2014/main" id="{FF5502D5-BFF5-5EFD-C5CF-86AF7F219FD9}"/>
              </a:ext>
              <a:ext uri="{C183D7F6-B498-43B3-948B-1728B52AA6E4}">
                <adec:decorative xmlns:adec="http://schemas.microsoft.com/office/drawing/2017/decorative" val="1"/>
              </a:ext>
            </a:extLst>
          </p:cNvPr>
          <p:cNvSpPr/>
          <p:nvPr/>
        </p:nvSpPr>
        <p:spPr>
          <a:xfrm>
            <a:off x="-1" y="0"/>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8"/>
          <p:cNvSpPr txBox="1">
            <a:spLocks noGrp="1"/>
          </p:cNvSpPr>
          <p:nvPr>
            <p:ph type="title" idx="4294967295"/>
          </p:nvPr>
        </p:nvSpPr>
        <p:spPr>
          <a:xfrm>
            <a:off x="2553980" y="866775"/>
            <a:ext cx="13180039"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HELLO!</a:t>
            </a:r>
          </a:p>
        </p:txBody>
      </p:sp>
      <p:sp>
        <p:nvSpPr>
          <p:cNvPr id="2" name="TextBox 2"/>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Introduction</a:t>
            </a:r>
          </a:p>
        </p:txBody>
      </p:sp>
      <p:sp>
        <p:nvSpPr>
          <p:cNvPr id="15" name="TextBox 15"/>
          <p:cNvSpPr txBox="1"/>
          <p:nvPr/>
        </p:nvSpPr>
        <p:spPr>
          <a:xfrm>
            <a:off x="1209670" y="2895980"/>
            <a:ext cx="10793714" cy="5180193"/>
          </a:xfrm>
          <a:prstGeom prst="rect">
            <a:avLst/>
          </a:prstGeom>
        </p:spPr>
        <p:txBody>
          <a:bodyPr lIns="0" tIns="0" rIns="0" bIns="0" rtlCol="0" anchor="t">
            <a:spAutoFit/>
          </a:bodyPr>
          <a:lstStyle/>
          <a:p>
            <a:pPr marL="902546" lvl="1" indent="-451273" algn="l">
              <a:lnSpc>
                <a:spcPts val="5852"/>
              </a:lnSpc>
              <a:buFont typeface="Arial"/>
              <a:buChar char="•"/>
            </a:pPr>
            <a:r>
              <a:rPr lang="en-US" sz="4180">
                <a:solidFill>
                  <a:srgbClr val="000000"/>
                </a:solidFill>
                <a:latin typeface="Alatsi"/>
                <a:ea typeface="Alatsi"/>
                <a:cs typeface="Alatsi"/>
                <a:sym typeface="Alatsi"/>
              </a:rPr>
              <a:t>Leigh Rupinski</a:t>
            </a:r>
          </a:p>
          <a:p>
            <a:pPr marL="902546" lvl="1" indent="-451273" algn="l">
              <a:lnSpc>
                <a:spcPts val="5852"/>
              </a:lnSpc>
              <a:buFont typeface="Arial"/>
              <a:buChar char="•"/>
            </a:pPr>
            <a:r>
              <a:rPr lang="en-US" sz="4180">
                <a:solidFill>
                  <a:srgbClr val="000000"/>
                </a:solidFill>
                <a:latin typeface="Alatsi"/>
                <a:ea typeface="Alatsi"/>
                <a:cs typeface="Alatsi"/>
                <a:sym typeface="Alatsi"/>
              </a:rPr>
              <a:t>Archivist at Grand Valley State University</a:t>
            </a:r>
          </a:p>
          <a:p>
            <a:pPr marL="902546" lvl="1" indent="-451273" algn="l">
              <a:lnSpc>
                <a:spcPts val="5852"/>
              </a:lnSpc>
              <a:buFont typeface="Arial"/>
              <a:buChar char="•"/>
            </a:pPr>
            <a:r>
              <a:rPr lang="en-US" sz="4180">
                <a:solidFill>
                  <a:srgbClr val="000000"/>
                </a:solidFill>
                <a:latin typeface="Alatsi"/>
                <a:ea typeface="Alatsi"/>
                <a:cs typeface="Alatsi"/>
                <a:sym typeface="Alatsi"/>
              </a:rPr>
              <a:t>Student supervisor for &gt; 10 years in various roles</a:t>
            </a:r>
          </a:p>
          <a:p>
            <a:pPr marL="902546" lvl="1" indent="-451273" algn="l">
              <a:lnSpc>
                <a:spcPts val="5852"/>
              </a:lnSpc>
              <a:buFont typeface="Arial"/>
              <a:buChar char="•"/>
            </a:pPr>
            <a:r>
              <a:rPr lang="en-US" sz="4180">
                <a:solidFill>
                  <a:srgbClr val="000000"/>
                </a:solidFill>
                <a:latin typeface="Alatsi"/>
                <a:ea typeface="Alatsi"/>
                <a:cs typeface="Alatsi"/>
                <a:sym typeface="Alatsi"/>
              </a:rPr>
              <a:t>Currently I supervise 5 student employees and an intern</a:t>
            </a:r>
          </a:p>
          <a:p>
            <a:pPr marL="902546" lvl="1" indent="-451273" algn="l">
              <a:lnSpc>
                <a:spcPts val="5852"/>
              </a:lnSpc>
              <a:buFont typeface="Arial"/>
              <a:buChar char="•"/>
            </a:pPr>
            <a:r>
              <a:rPr lang="en-US" sz="4180">
                <a:solidFill>
                  <a:srgbClr val="000000"/>
                </a:solidFill>
                <a:latin typeface="Alatsi"/>
                <a:ea typeface="Alatsi"/>
                <a:cs typeface="Alatsi"/>
                <a:sym typeface="Alatsi"/>
              </a:rPr>
              <a:t>Mom of 3 small children </a:t>
            </a:r>
          </a:p>
        </p:txBody>
      </p:sp>
      <p:grpSp>
        <p:nvGrpSpPr>
          <p:cNvPr id="6" name="Group 6" descr="Archivist Leigh Rupinski with a broom, sweeping the exterior &quot;floor&quot;, or ledge, of the Special Collections building.">
            <a:extLst>
              <a:ext uri="{C183D7F6-B498-43B3-948B-1728B52AA6E4}">
                <adec:decorative xmlns:adec="http://schemas.microsoft.com/office/drawing/2017/decorative" val="0"/>
              </a:ext>
            </a:extLst>
          </p:cNvPr>
          <p:cNvGrpSpPr/>
          <p:nvPr/>
        </p:nvGrpSpPr>
        <p:grpSpPr>
          <a:xfrm>
            <a:off x="12175376" y="2829803"/>
            <a:ext cx="5246391" cy="5246370"/>
            <a:chOff x="0" y="0"/>
            <a:chExt cx="6350025" cy="6350000"/>
          </a:xfrm>
        </p:grpSpPr>
        <p:sp>
          <p:nvSpPr>
            <p:cNvPr id="7" name="Freeform 7"/>
            <p:cNvSpPr/>
            <p:nvPr/>
          </p:nvSpPr>
          <p:spPr>
            <a:xfrm>
              <a:off x="0" y="0"/>
              <a:ext cx="6350026" cy="6350000"/>
            </a:xfrm>
            <a:custGeom>
              <a:avLst/>
              <a:gdLst/>
              <a:ahLst/>
              <a:cxnLst/>
              <a:rect l="l" t="t" r="r" b="b"/>
              <a:pathLst>
                <a:path w="6350026" h="6350000">
                  <a:moveTo>
                    <a:pt x="0" y="0"/>
                  </a:moveTo>
                  <a:lnTo>
                    <a:pt x="6350026" y="0"/>
                  </a:lnTo>
                  <a:lnTo>
                    <a:pt x="6350026" y="6350000"/>
                  </a:lnTo>
                  <a:lnTo>
                    <a:pt x="0" y="6350000"/>
                  </a:lnTo>
                  <a:close/>
                </a:path>
              </a:pathLst>
            </a:custGeom>
            <a:blipFill>
              <a:blip r:embed="rId3"/>
              <a:stretch>
                <a:fillRect l="-137555" t="-148561" r="-46979" b="-131281"/>
              </a:stretch>
            </a:blipFill>
          </p:spPr>
          <p:txBody>
            <a:bodyPr/>
            <a:lstStyle/>
            <a:p>
              <a:endParaRPr lang="en-US"/>
            </a:p>
          </p:txBody>
        </p:sp>
      </p:grpSp>
      <p:grpSp>
        <p:nvGrpSpPr>
          <p:cNvPr id="9" name="Group 9">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10" name="Group 10"/>
            <p:cNvGrpSpPr/>
            <p:nvPr/>
          </p:nvGrpSpPr>
          <p:grpSpPr>
            <a:xfrm>
              <a:off x="75599" y="0"/>
              <a:ext cx="1932284" cy="2230967"/>
              <a:chOff x="0" y="0"/>
              <a:chExt cx="703982" cy="812800"/>
            </a:xfrm>
          </p:grpSpPr>
          <p:sp>
            <p:nvSpPr>
              <p:cNvPr id="11" name="Freeform 11"/>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12" name="TextBox 12"/>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3" name="TextBox 13"/>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2</a:t>
              </a:r>
            </a:p>
          </p:txBody>
        </p:sp>
      </p:grpSp>
      <p:sp>
        <p:nvSpPr>
          <p:cNvPr id="3" name="AutoShape 3">
            <a:extLst>
              <a:ext uri="{C183D7F6-B498-43B3-948B-1728B52AA6E4}">
                <adec:decorative xmlns:adec="http://schemas.microsoft.com/office/drawing/2017/decorative" val="1"/>
              </a:ext>
            </a:extLst>
          </p:cNvPr>
          <p:cNvSpPr/>
          <p:nvPr/>
        </p:nvSpPr>
        <p:spPr>
          <a:xfrm>
            <a:off x="-1" y="9080317"/>
            <a:ext cx="6844665" cy="0"/>
          </a:xfrm>
          <a:prstGeom prst="line">
            <a:avLst/>
          </a:prstGeom>
          <a:ln w="114300" cap="flat">
            <a:solidFill>
              <a:srgbClr val="9FC3D0"/>
            </a:solidFill>
            <a:prstDash val="solid"/>
            <a:headEnd type="none" w="sm" len="sm"/>
            <a:tailEnd type="none" w="sm" len="sm"/>
          </a:ln>
        </p:spPr>
        <p:txBody>
          <a:bodyPr/>
          <a:lstStyle/>
          <a:p>
            <a:endParaRPr lang="en-US"/>
          </a:p>
        </p:txBody>
      </p:sp>
      <p:sp>
        <p:nvSpPr>
          <p:cNvPr id="4" name="AutoShape 4">
            <a:extLst>
              <a:ext uri="{C183D7F6-B498-43B3-948B-1728B52AA6E4}">
                <adec:decorative xmlns:adec="http://schemas.microsoft.com/office/drawing/2017/decorative" val="1"/>
              </a:ext>
            </a:extLst>
          </p:cNvPr>
          <p:cNvSpPr/>
          <p:nvPr/>
        </p:nvSpPr>
        <p:spPr>
          <a:xfrm>
            <a:off x="11430169" y="9061267"/>
            <a:ext cx="6844665" cy="19042"/>
          </a:xfrm>
          <a:prstGeom prst="line">
            <a:avLst/>
          </a:prstGeom>
          <a:ln w="114300" cap="flat">
            <a:solidFill>
              <a:srgbClr val="9FC3D0"/>
            </a:solidFill>
            <a:prstDash val="solid"/>
            <a:headEnd type="none" w="sm" len="sm"/>
            <a:tailEnd type="none" w="sm" len="sm"/>
          </a:ln>
        </p:spPr>
        <p:txBody>
          <a:bodyPr/>
          <a:lstStyle/>
          <a:p>
            <a:endParaRPr lang="en-US"/>
          </a:p>
        </p:txBody>
      </p:sp>
      <p:sp>
        <p:nvSpPr>
          <p:cNvPr id="16" name="Freeform 12">
            <a:extLst>
              <a:ext uri="{FF2B5EF4-FFF2-40B4-BE49-F238E27FC236}">
                <a16:creationId xmlns:a16="http://schemas.microsoft.com/office/drawing/2014/main" id="{AD0355F1-714D-B809-6774-2A5BA0BEA87A}"/>
              </a:ex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17" name="Freeform 15">
            <a:extLst>
              <a:ext uri="{FF2B5EF4-FFF2-40B4-BE49-F238E27FC236}">
                <a16:creationId xmlns:a16="http://schemas.microsoft.com/office/drawing/2014/main" id="{A1EAE834-1B2F-312E-9E8C-0B6325E1A2F5}"/>
              </a:ext>
              <a:ext uri="{C183D7F6-B498-43B3-948B-1728B52AA6E4}">
                <adec:decorative xmlns:adec="http://schemas.microsoft.com/office/drawing/2017/decorative" val="1"/>
              </a:ext>
            </a:extLst>
          </p:cNvPr>
          <p:cNvSpPr/>
          <p:nvPr/>
        </p:nvSpPr>
        <p:spPr>
          <a:xfrm>
            <a:off x="0" y="27268"/>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5">
            <a:extLst>
              <a:ext uri="{FF2B5EF4-FFF2-40B4-BE49-F238E27FC236}">
                <a16:creationId xmlns:a16="http://schemas.microsoft.com/office/drawing/2014/main" id="{15D92ACC-D5F1-E021-4484-46D87F0AEC37}"/>
              </a:ext>
              <a:ext uri="{C183D7F6-B498-43B3-948B-1728B52AA6E4}">
                <adec:decorative xmlns:adec="http://schemas.microsoft.com/office/drawing/2017/decorative" val="1"/>
              </a:ext>
            </a:extLst>
          </p:cNvPr>
          <p:cNvSpPr/>
          <p:nvPr/>
        </p:nvSpPr>
        <p:spPr>
          <a:xfrm>
            <a:off x="0" y="27268"/>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TextBox 6"/>
          <p:cNvSpPr txBox="1">
            <a:spLocks noGrp="1"/>
          </p:cNvSpPr>
          <p:nvPr>
            <p:ph type="title" idx="4294967295"/>
          </p:nvPr>
        </p:nvSpPr>
        <p:spPr>
          <a:xfrm>
            <a:off x="2553980" y="866775"/>
            <a:ext cx="13180039"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THE JOB </a:t>
            </a:r>
          </a:p>
        </p:txBody>
      </p:sp>
      <p:sp>
        <p:nvSpPr>
          <p:cNvPr id="19" name="TextBox 19"/>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Introduction</a:t>
            </a:r>
          </a:p>
        </p:txBody>
      </p:sp>
      <p:sp>
        <p:nvSpPr>
          <p:cNvPr id="2" name="TextBox 2"/>
          <p:cNvSpPr txBox="1"/>
          <p:nvPr/>
        </p:nvSpPr>
        <p:spPr>
          <a:xfrm>
            <a:off x="5397987" y="2807948"/>
            <a:ext cx="12064363" cy="5473563"/>
          </a:xfrm>
          <a:prstGeom prst="rect">
            <a:avLst/>
          </a:prstGeom>
        </p:spPr>
        <p:txBody>
          <a:bodyPr lIns="0" tIns="0" rIns="0" bIns="0" rtlCol="0" anchor="t">
            <a:spAutoFit/>
          </a:bodyPr>
          <a:lstStyle/>
          <a:p>
            <a:pPr marL="837777" lvl="1" indent="-418889" algn="l">
              <a:lnSpc>
                <a:spcPts val="5432"/>
              </a:lnSpc>
              <a:buFont typeface="Arial"/>
              <a:buChar char="•"/>
            </a:pPr>
            <a:r>
              <a:rPr lang="en-US" sz="3880">
                <a:solidFill>
                  <a:srgbClr val="000000"/>
                </a:solidFill>
                <a:latin typeface="Alatsi"/>
                <a:ea typeface="Alatsi"/>
                <a:cs typeface="Alatsi"/>
                <a:sym typeface="Alatsi"/>
              </a:rPr>
              <a:t>Small archives and special collections within a larger academic library</a:t>
            </a:r>
          </a:p>
          <a:p>
            <a:pPr marL="837777" lvl="1" indent="-418889" algn="l">
              <a:lnSpc>
                <a:spcPts val="5432"/>
              </a:lnSpc>
              <a:buFont typeface="Arial"/>
              <a:buChar char="•"/>
            </a:pPr>
            <a:r>
              <a:rPr lang="en-US" sz="3880">
                <a:solidFill>
                  <a:srgbClr val="000000"/>
                </a:solidFill>
                <a:latin typeface="Alatsi"/>
                <a:ea typeface="Alatsi"/>
                <a:cs typeface="Alatsi"/>
                <a:sym typeface="Alatsi"/>
              </a:rPr>
              <a:t>Students mirror the peer-to-peer service model in our greater Library system at the Reading Room service desk</a:t>
            </a:r>
          </a:p>
          <a:p>
            <a:pPr marL="837777" lvl="1" indent="-418889" algn="l">
              <a:lnSpc>
                <a:spcPts val="5432"/>
              </a:lnSpc>
              <a:buFont typeface="Arial"/>
              <a:buChar char="•"/>
            </a:pPr>
            <a:r>
              <a:rPr lang="en-US" sz="3880">
                <a:solidFill>
                  <a:srgbClr val="000000"/>
                </a:solidFill>
                <a:latin typeface="Alatsi"/>
                <a:ea typeface="Alatsi"/>
                <a:cs typeface="Alatsi"/>
                <a:sym typeface="Alatsi"/>
              </a:rPr>
              <a:t>More specialized job skills needed </a:t>
            </a:r>
          </a:p>
          <a:p>
            <a:pPr marL="837777" lvl="1" indent="-418889" algn="l">
              <a:lnSpc>
                <a:spcPts val="5432"/>
              </a:lnSpc>
              <a:buFont typeface="Arial"/>
              <a:buChar char="•"/>
            </a:pPr>
            <a:r>
              <a:rPr lang="en-US" sz="3880">
                <a:solidFill>
                  <a:srgbClr val="000000"/>
                </a:solidFill>
                <a:latin typeface="Alatsi"/>
                <a:ea typeface="Alatsi"/>
                <a:cs typeface="Alatsi"/>
                <a:sym typeface="Alatsi"/>
              </a:rPr>
              <a:t>Conduct variety of projects including digitization, inventory, processing, social media, exhibitions, etc.</a:t>
            </a:r>
          </a:p>
        </p:txBody>
      </p:sp>
      <p:grpSp>
        <p:nvGrpSpPr>
          <p:cNvPr id="13" name="Group 13" descr="Student employee Katelyn works on processing a collection"/>
          <p:cNvGrpSpPr/>
          <p:nvPr/>
        </p:nvGrpSpPr>
        <p:grpSpPr>
          <a:xfrm>
            <a:off x="1299915" y="836613"/>
            <a:ext cx="3563937" cy="3563937"/>
            <a:chOff x="0" y="0"/>
            <a:chExt cx="812800" cy="812800"/>
          </a:xfrm>
        </p:grpSpPr>
        <p:sp>
          <p:nvSpPr>
            <p:cNvPr id="14" name="Freeform 14" descr="Lead Student for Archival Processing, Katelyn, working on  a processing project."/>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5"/>
              <a:stretch>
                <a:fillRect t="-16585" b="-16585"/>
              </a:stretch>
            </a:blipFill>
          </p:spPr>
          <p:txBody>
            <a:bodyPr/>
            <a:lstStyle/>
            <a:p>
              <a:endParaRPr lang="en-US"/>
            </a:p>
          </p:txBody>
        </p:sp>
      </p:grpSp>
      <p:grpSp>
        <p:nvGrpSpPr>
          <p:cNvPr id="15" name="Group 15" descr="Student employee Zoya finds a book on the shelf."/>
          <p:cNvGrpSpPr/>
          <p:nvPr/>
        </p:nvGrpSpPr>
        <p:grpSpPr>
          <a:xfrm>
            <a:off x="259778" y="4312000"/>
            <a:ext cx="3121028" cy="3121028"/>
            <a:chOff x="0" y="0"/>
            <a:chExt cx="812800" cy="812800"/>
          </a:xfrm>
        </p:grpSpPr>
        <p:sp>
          <p:nvSpPr>
            <p:cNvPr id="16" name="Freeform 16" descr="Student employee Zoya searches for a book on the shelf."/>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6"/>
              <a:stretch>
                <a:fillRect t="-16747" b="-16747"/>
              </a:stretch>
            </a:blipFill>
          </p:spPr>
          <p:txBody>
            <a:bodyPr/>
            <a:lstStyle/>
            <a:p>
              <a:endParaRPr lang="en-US"/>
            </a:p>
          </p:txBody>
        </p:sp>
      </p:grpSp>
      <p:grpSp>
        <p:nvGrpSpPr>
          <p:cNvPr id="17" name="Group 17" descr="Student employee Noelle works on the laptop."/>
          <p:cNvGrpSpPr/>
          <p:nvPr/>
        </p:nvGrpSpPr>
        <p:grpSpPr>
          <a:xfrm>
            <a:off x="2902899" y="6295251"/>
            <a:ext cx="2630565" cy="2630565"/>
            <a:chOff x="0" y="0"/>
            <a:chExt cx="812800" cy="812800"/>
          </a:xfrm>
        </p:grpSpPr>
        <p:sp>
          <p:nvSpPr>
            <p:cNvPr id="18" name="Freeform 18" descr="Intern Noelle works on the student laptop."/>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blipFill>
              <a:blip r:embed="rId7"/>
              <a:stretch>
                <a:fillRect t="-16747" b="-16747"/>
              </a:stretch>
            </a:blipFill>
          </p:spPr>
          <p:txBody>
            <a:bodyPr/>
            <a:lstStyle/>
            <a:p>
              <a:endParaRPr lang="en-US"/>
            </a:p>
          </p:txBody>
        </p:sp>
      </p:grpSp>
      <p:sp>
        <p:nvSpPr>
          <p:cNvPr id="3" name="AutoShape 3">
            <a:extLst>
              <a:ext uri="{C183D7F6-B498-43B3-948B-1728B52AA6E4}">
                <adec:decorative xmlns:adec="http://schemas.microsoft.com/office/drawing/2017/decorative" val="1"/>
              </a:ext>
            </a:extLst>
          </p:cNvPr>
          <p:cNvSpPr/>
          <p:nvPr/>
        </p:nvSpPr>
        <p:spPr>
          <a:xfrm>
            <a:off x="-1" y="9080317"/>
            <a:ext cx="6844665" cy="0"/>
          </a:xfrm>
          <a:prstGeom prst="line">
            <a:avLst/>
          </a:prstGeom>
          <a:ln w="114300" cap="flat">
            <a:solidFill>
              <a:srgbClr val="9FC3D0"/>
            </a:solidFill>
            <a:prstDash val="solid"/>
            <a:headEnd type="none" w="sm" len="sm"/>
            <a:tailEnd type="none" w="sm" len="sm"/>
          </a:ln>
        </p:spPr>
        <p:txBody>
          <a:bodyPr/>
          <a:lstStyle/>
          <a:p>
            <a:endParaRPr lang="en-US"/>
          </a:p>
        </p:txBody>
      </p:sp>
      <p:sp>
        <p:nvSpPr>
          <p:cNvPr id="5" name="AutoShape 5">
            <a:extLst>
              <a:ext uri="{C183D7F6-B498-43B3-948B-1728B52AA6E4}">
                <adec:decorative xmlns:adec="http://schemas.microsoft.com/office/drawing/2017/decorative" val="1"/>
              </a:ext>
            </a:extLst>
          </p:cNvPr>
          <p:cNvSpPr/>
          <p:nvPr/>
        </p:nvSpPr>
        <p:spPr>
          <a:xfrm>
            <a:off x="11430169" y="9061267"/>
            <a:ext cx="6844665" cy="19043"/>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7" name="Group 7">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8" name="Group 8"/>
            <p:cNvGrpSpPr/>
            <p:nvPr/>
          </p:nvGrpSpPr>
          <p:grpSpPr>
            <a:xfrm>
              <a:off x="75599" y="0"/>
              <a:ext cx="1932284" cy="2230967"/>
              <a:chOff x="0" y="0"/>
              <a:chExt cx="703982" cy="812800"/>
            </a:xfrm>
          </p:grpSpPr>
          <p:sp>
            <p:nvSpPr>
              <p:cNvPr id="9" name="Freeform 9"/>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10" name="TextBox 10"/>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1" name="TextBox 11"/>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3</a:t>
              </a:r>
            </a:p>
          </p:txBody>
        </p:sp>
      </p:grpSp>
      <p:sp>
        <p:nvSpPr>
          <p:cNvPr id="20" name="Freeform 12">
            <a:extLst>
              <a:ext uri="{FF2B5EF4-FFF2-40B4-BE49-F238E27FC236}">
                <a16:creationId xmlns:a16="http://schemas.microsoft.com/office/drawing/2014/main" id="{2B025D1C-EED8-2715-C636-F988445E7C30}"/>
              </a:ex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2DF6ECB7-DD50-1450-DBBF-FD7DC89446DC}"/>
              </a:ext>
              <a:ext uri="{C183D7F6-B498-43B3-948B-1728B52AA6E4}">
                <adec:decorative xmlns:adec="http://schemas.microsoft.com/office/drawing/2017/decorative" val="1"/>
              </a:ext>
            </a:extLst>
          </p:cNvPr>
          <p:cNvSpPr/>
          <p:nvPr/>
        </p:nvSpPr>
        <p:spPr>
          <a:xfrm>
            <a:off x="0" y="0"/>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6" name="TextBox 6"/>
          <p:cNvSpPr txBox="1">
            <a:spLocks noGrp="1"/>
          </p:cNvSpPr>
          <p:nvPr>
            <p:ph type="title" idx="4294967295"/>
          </p:nvPr>
        </p:nvSpPr>
        <p:spPr>
          <a:xfrm>
            <a:off x="2553980" y="866775"/>
            <a:ext cx="13180039"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WHAT IS “FLOOR TIME”?</a:t>
            </a:r>
          </a:p>
        </p:txBody>
      </p:sp>
      <p:sp>
        <p:nvSpPr>
          <p:cNvPr id="14" name="TextBox 14"/>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Definitions</a:t>
            </a:r>
          </a:p>
        </p:txBody>
      </p:sp>
      <p:sp>
        <p:nvSpPr>
          <p:cNvPr id="2" name="TextBox 2"/>
          <p:cNvSpPr txBox="1"/>
          <p:nvPr/>
        </p:nvSpPr>
        <p:spPr>
          <a:xfrm>
            <a:off x="726673" y="2644460"/>
            <a:ext cx="8417327" cy="7409043"/>
          </a:xfrm>
          <a:prstGeom prst="rect">
            <a:avLst/>
          </a:prstGeom>
        </p:spPr>
        <p:txBody>
          <a:bodyPr lIns="0" tIns="0" rIns="0" bIns="0" rtlCol="0" anchor="t">
            <a:spAutoFit/>
          </a:bodyPr>
          <a:lstStyle/>
          <a:p>
            <a:pPr marL="902546" lvl="1" indent="-451273" algn="l">
              <a:lnSpc>
                <a:spcPts val="5852"/>
              </a:lnSpc>
              <a:buFont typeface="Arial"/>
              <a:buChar char="•"/>
            </a:pPr>
            <a:r>
              <a:rPr lang="en-US" sz="4180">
                <a:solidFill>
                  <a:srgbClr val="000000"/>
                </a:solidFill>
                <a:latin typeface="Alatsi"/>
                <a:ea typeface="Alatsi"/>
                <a:cs typeface="Alatsi"/>
                <a:sym typeface="Alatsi"/>
              </a:rPr>
              <a:t>10-15 minutes lying on the floor to decompress and ground yourself. </a:t>
            </a:r>
          </a:p>
          <a:p>
            <a:pPr algn="l">
              <a:lnSpc>
                <a:spcPts val="5852"/>
              </a:lnSpc>
            </a:pPr>
            <a:endParaRPr lang="en-US" sz="4180">
              <a:solidFill>
                <a:srgbClr val="000000"/>
              </a:solidFill>
              <a:latin typeface="Alatsi"/>
              <a:ea typeface="Alatsi"/>
              <a:cs typeface="Alatsi"/>
              <a:sym typeface="Alatsi"/>
            </a:endParaRPr>
          </a:p>
          <a:p>
            <a:pPr marL="902546" lvl="1" indent="-451273" algn="l">
              <a:lnSpc>
                <a:spcPts val="5852"/>
              </a:lnSpc>
              <a:buFont typeface="Arial"/>
              <a:buChar char="•"/>
            </a:pPr>
            <a:r>
              <a:rPr lang="en-US" sz="4180">
                <a:solidFill>
                  <a:srgbClr val="000000"/>
                </a:solidFill>
                <a:latin typeface="Alatsi"/>
                <a:ea typeface="Alatsi"/>
                <a:cs typeface="Alatsi"/>
                <a:sym typeface="Alatsi"/>
              </a:rPr>
              <a:t>A therapeutic technique of engaging with a child’s interests and then creating challenges to promote development. </a:t>
            </a:r>
          </a:p>
          <a:p>
            <a:pPr algn="l">
              <a:lnSpc>
                <a:spcPts val="5852"/>
              </a:lnSpc>
            </a:pPr>
            <a:endParaRPr lang="en-US" sz="4180">
              <a:solidFill>
                <a:srgbClr val="000000"/>
              </a:solidFill>
              <a:latin typeface="Alatsi"/>
              <a:ea typeface="Alatsi"/>
              <a:cs typeface="Alatsi"/>
              <a:sym typeface="Alatsi"/>
            </a:endParaRPr>
          </a:p>
          <a:p>
            <a:pPr algn="l">
              <a:lnSpc>
                <a:spcPts val="5852"/>
              </a:lnSpc>
            </a:pPr>
            <a:endParaRPr lang="en-US" sz="4180">
              <a:solidFill>
                <a:srgbClr val="000000"/>
              </a:solidFill>
              <a:latin typeface="Alatsi"/>
              <a:ea typeface="Alatsi"/>
              <a:cs typeface="Alatsi"/>
              <a:sym typeface="Alatsi"/>
            </a:endParaRPr>
          </a:p>
        </p:txBody>
      </p:sp>
      <p:sp>
        <p:nvSpPr>
          <p:cNvPr id="13" name="Freeform 13" descr="Meme about floor time. It reads: &quot;Feeling overwhelmed? The floor beckons&quot; and features a man laying on the floor."/>
          <p:cNvSpPr/>
          <p:nvPr/>
        </p:nvSpPr>
        <p:spPr>
          <a:xfrm>
            <a:off x="11451949" y="2635328"/>
            <a:ext cx="5188512" cy="5904527"/>
          </a:xfrm>
          <a:custGeom>
            <a:avLst/>
            <a:gdLst/>
            <a:ahLst/>
            <a:cxnLst/>
            <a:rect l="l" t="t" r="r" b="b"/>
            <a:pathLst>
              <a:path w="5188512" h="5904527">
                <a:moveTo>
                  <a:pt x="0" y="0"/>
                </a:moveTo>
                <a:lnTo>
                  <a:pt x="5188512" y="0"/>
                </a:lnTo>
                <a:lnTo>
                  <a:pt x="5188512" y="5904527"/>
                </a:lnTo>
                <a:lnTo>
                  <a:pt x="0" y="5904527"/>
                </a:lnTo>
                <a:lnTo>
                  <a:pt x="0" y="0"/>
                </a:lnTo>
                <a:close/>
              </a:path>
            </a:pathLst>
          </a:custGeom>
          <a:blipFill>
            <a:blip r:embed="rId5"/>
            <a:stretch>
              <a:fillRect/>
            </a:stretch>
          </a:blipFill>
        </p:spPr>
        <p:txBody>
          <a:bodyPr/>
          <a:lstStyle/>
          <a:p>
            <a:endParaRPr lang="en-US"/>
          </a:p>
        </p:txBody>
      </p:sp>
      <p:sp>
        <p:nvSpPr>
          <p:cNvPr id="15" name="TextBox 15"/>
          <p:cNvSpPr txBox="1"/>
          <p:nvPr/>
        </p:nvSpPr>
        <p:spPr>
          <a:xfrm>
            <a:off x="16537780" y="8182985"/>
            <a:ext cx="1750219" cy="679032"/>
          </a:xfrm>
          <a:prstGeom prst="rect">
            <a:avLst/>
          </a:prstGeom>
        </p:spPr>
        <p:txBody>
          <a:bodyPr wrap="square" lIns="0" tIns="0" rIns="0" bIns="0" rtlCol="0" anchor="t">
            <a:spAutoFit/>
          </a:bodyPr>
          <a:lstStyle/>
          <a:p>
            <a:pPr algn="ctr">
              <a:lnSpc>
                <a:spcPts val="2659"/>
              </a:lnSpc>
              <a:spcBef>
                <a:spcPct val="0"/>
              </a:spcBef>
            </a:pPr>
            <a:r>
              <a:rPr lang="en-US" sz="1899">
                <a:solidFill>
                  <a:srgbClr val="000000"/>
                </a:solidFill>
                <a:latin typeface="Abhaya Libre"/>
                <a:ea typeface="Abhaya Libre"/>
                <a:cs typeface="Abhaya Libre"/>
                <a:sym typeface="Abhaya Libre"/>
              </a:rPr>
              <a:t>r/adhdmeme</a:t>
            </a:r>
          </a:p>
          <a:p>
            <a:pPr algn="ctr">
              <a:lnSpc>
                <a:spcPts val="2659"/>
              </a:lnSpc>
              <a:spcBef>
                <a:spcPct val="0"/>
              </a:spcBef>
            </a:pPr>
            <a:r>
              <a:rPr lang="en-US" sz="1899">
                <a:solidFill>
                  <a:srgbClr val="000000"/>
                </a:solidFill>
                <a:latin typeface="Abhaya Libre"/>
                <a:ea typeface="Abhaya Libre"/>
                <a:cs typeface="Abhaya Libre"/>
                <a:sym typeface="Abhaya Libre"/>
              </a:rPr>
              <a:t>hapimaskshop</a:t>
            </a:r>
          </a:p>
        </p:txBody>
      </p:sp>
      <p:sp>
        <p:nvSpPr>
          <p:cNvPr id="3" name="AutoShape 3">
            <a:extLst>
              <a:ext uri="{C183D7F6-B498-43B3-948B-1728B52AA6E4}">
                <adec:decorative xmlns:adec="http://schemas.microsoft.com/office/drawing/2017/decorative" val="1"/>
              </a:ext>
            </a:extLst>
          </p:cNvPr>
          <p:cNvSpPr/>
          <p:nvPr/>
        </p:nvSpPr>
        <p:spPr>
          <a:xfrm>
            <a:off x="-1" y="9080317"/>
            <a:ext cx="6844665" cy="0"/>
          </a:xfrm>
          <a:prstGeom prst="line">
            <a:avLst/>
          </a:prstGeom>
          <a:ln w="114300" cap="flat">
            <a:solidFill>
              <a:srgbClr val="9FC3D0"/>
            </a:solidFill>
            <a:prstDash val="solid"/>
            <a:headEnd type="none" w="sm" len="sm"/>
            <a:tailEnd type="none" w="sm" len="sm"/>
          </a:ln>
        </p:spPr>
        <p:txBody>
          <a:bodyPr/>
          <a:lstStyle/>
          <a:p>
            <a:endParaRPr lang="en-US"/>
          </a:p>
        </p:txBody>
      </p:sp>
      <p:sp>
        <p:nvSpPr>
          <p:cNvPr id="4" name="Freeform 4">
            <a:extLst>
              <a:ext uri="{C183D7F6-B498-43B3-948B-1728B52AA6E4}">
                <adec:decorative xmlns:adec="http://schemas.microsoft.com/office/drawing/2017/decorative" val="1"/>
              </a:ext>
            </a:extLst>
          </p:cNvPr>
          <p:cNvSpPr/>
          <p:nvPr/>
        </p:nvSpPr>
        <p:spPr>
          <a:xfrm>
            <a:off x="13607549" y="8399328"/>
            <a:ext cx="4680451" cy="1654175"/>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5" name="AutoShape 5">
            <a:extLst>
              <a:ext uri="{C183D7F6-B498-43B3-948B-1728B52AA6E4}">
                <adec:decorative xmlns:adec="http://schemas.microsoft.com/office/drawing/2017/decorative" val="1"/>
              </a:ext>
            </a:extLst>
          </p:cNvPr>
          <p:cNvSpPr/>
          <p:nvPr/>
        </p:nvSpPr>
        <p:spPr>
          <a:xfrm>
            <a:off x="11430169" y="9061267"/>
            <a:ext cx="6857830" cy="17093"/>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7" name="Group 7">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8" name="Group 8"/>
            <p:cNvGrpSpPr/>
            <p:nvPr/>
          </p:nvGrpSpPr>
          <p:grpSpPr>
            <a:xfrm>
              <a:off x="75599" y="0"/>
              <a:ext cx="1932284" cy="2230967"/>
              <a:chOff x="0" y="0"/>
              <a:chExt cx="703982" cy="812800"/>
            </a:xfrm>
          </p:grpSpPr>
          <p:sp>
            <p:nvSpPr>
              <p:cNvPr id="9" name="Freeform 9"/>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10" name="TextBox 10"/>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1" name="TextBox 11"/>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4</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3918390" y="866775"/>
            <a:ext cx="10451219"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WHERE’S THE FLOOR?</a:t>
            </a:r>
          </a:p>
        </p:txBody>
      </p:sp>
      <p:grpSp>
        <p:nvGrpSpPr>
          <p:cNvPr id="3" name="Group 3">
            <a:extLst>
              <a:ext uri="{C183D7F6-B498-43B3-948B-1728B52AA6E4}">
                <adec:decorative xmlns:adec="http://schemas.microsoft.com/office/drawing/2017/decorative" val="1"/>
              </a:ext>
            </a:extLst>
          </p:cNvPr>
          <p:cNvGrpSpPr/>
          <p:nvPr/>
        </p:nvGrpSpPr>
        <p:grpSpPr>
          <a:xfrm>
            <a:off x="10187392" y="6473090"/>
            <a:ext cx="6651535" cy="1406187"/>
            <a:chOff x="0" y="0"/>
            <a:chExt cx="8868713" cy="1874916"/>
          </a:xfrm>
        </p:grpSpPr>
        <p:grpSp>
          <p:nvGrpSpPr>
            <p:cNvPr id="4" name="Group 4"/>
            <p:cNvGrpSpPr/>
            <p:nvPr/>
          </p:nvGrpSpPr>
          <p:grpSpPr>
            <a:xfrm>
              <a:off x="0" y="0"/>
              <a:ext cx="8868713" cy="1874916"/>
              <a:chOff x="0" y="0"/>
              <a:chExt cx="1751844" cy="370354"/>
            </a:xfrm>
          </p:grpSpPr>
          <p:sp>
            <p:nvSpPr>
              <p:cNvPr id="5" name="Freeform 5"/>
              <p:cNvSpPr/>
              <p:nvPr/>
            </p:nvSpPr>
            <p:spPr>
              <a:xfrm>
                <a:off x="0" y="0"/>
                <a:ext cx="1751844" cy="370354"/>
              </a:xfrm>
              <a:custGeom>
                <a:avLst/>
                <a:gdLst/>
                <a:ahLst/>
                <a:cxnLst/>
                <a:rect l="l" t="t" r="r" b="b"/>
                <a:pathLst>
                  <a:path w="1751844" h="370354">
                    <a:moveTo>
                      <a:pt x="59360" y="0"/>
                    </a:moveTo>
                    <a:lnTo>
                      <a:pt x="1692484" y="0"/>
                    </a:lnTo>
                    <a:cubicBezTo>
                      <a:pt x="1725268" y="0"/>
                      <a:pt x="1751844" y="26577"/>
                      <a:pt x="1751844" y="59360"/>
                    </a:cubicBezTo>
                    <a:lnTo>
                      <a:pt x="1751844" y="310993"/>
                    </a:lnTo>
                    <a:cubicBezTo>
                      <a:pt x="1751844" y="326737"/>
                      <a:pt x="1745590" y="341835"/>
                      <a:pt x="1734458" y="352967"/>
                    </a:cubicBezTo>
                    <a:cubicBezTo>
                      <a:pt x="1723326" y="364100"/>
                      <a:pt x="1708227" y="370354"/>
                      <a:pt x="1692484" y="370354"/>
                    </a:cubicBezTo>
                    <a:lnTo>
                      <a:pt x="59360" y="370354"/>
                    </a:lnTo>
                    <a:cubicBezTo>
                      <a:pt x="26577" y="370354"/>
                      <a:pt x="0" y="343777"/>
                      <a:pt x="0" y="310993"/>
                    </a:cubicBezTo>
                    <a:lnTo>
                      <a:pt x="0" y="59360"/>
                    </a:lnTo>
                    <a:cubicBezTo>
                      <a:pt x="0" y="26577"/>
                      <a:pt x="26577" y="0"/>
                      <a:pt x="59360" y="0"/>
                    </a:cubicBezTo>
                    <a:close/>
                  </a:path>
                </a:pathLst>
              </a:custGeom>
              <a:solidFill>
                <a:srgbClr val="E9C7C6"/>
              </a:solidFill>
            </p:spPr>
            <p:txBody>
              <a:bodyPr/>
              <a:lstStyle/>
              <a:p>
                <a:endParaRPr lang="en-US"/>
              </a:p>
            </p:txBody>
          </p:sp>
          <p:sp>
            <p:nvSpPr>
              <p:cNvPr id="6" name="TextBox 6"/>
              <p:cNvSpPr txBox="1"/>
              <p:nvPr/>
            </p:nvSpPr>
            <p:spPr>
              <a:xfrm>
                <a:off x="0" y="-38100"/>
                <a:ext cx="1751844" cy="408454"/>
              </a:xfrm>
              <a:prstGeom prst="rect">
                <a:avLst/>
              </a:prstGeom>
            </p:spPr>
            <p:txBody>
              <a:bodyPr lIns="50800" tIns="50800" rIns="50800" bIns="50800" rtlCol="0" anchor="ctr"/>
              <a:lstStyle/>
              <a:p>
                <a:pPr algn="ctr">
                  <a:lnSpc>
                    <a:spcPts val="2659"/>
                  </a:lnSpc>
                </a:pPr>
                <a:endParaRPr/>
              </a:p>
            </p:txBody>
          </p:sp>
        </p:grpSp>
        <p:sp>
          <p:nvSpPr>
            <p:cNvPr id="7" name="TextBox 7"/>
            <p:cNvSpPr txBox="1"/>
            <p:nvPr/>
          </p:nvSpPr>
          <p:spPr>
            <a:xfrm>
              <a:off x="695604" y="133350"/>
              <a:ext cx="7735510" cy="1368589"/>
            </a:xfrm>
            <a:prstGeom prst="rect">
              <a:avLst/>
            </a:prstGeom>
          </p:spPr>
          <p:txBody>
            <a:bodyPr lIns="0" tIns="0" rIns="0" bIns="0" rtlCol="0" anchor="t">
              <a:spAutoFit/>
            </a:bodyPr>
            <a:lstStyle/>
            <a:p>
              <a:pPr algn="l">
                <a:lnSpc>
                  <a:spcPts val="4193"/>
                </a:lnSpc>
              </a:pPr>
              <a:r>
                <a:rPr lang="en-US" sz="2995">
                  <a:solidFill>
                    <a:srgbClr val="000000"/>
                  </a:solidFill>
                  <a:latin typeface="Alatsi"/>
                  <a:ea typeface="Alatsi"/>
                  <a:cs typeface="Alatsi"/>
                  <a:sym typeface="Alatsi"/>
                </a:rPr>
                <a:t>Each student is different.</a:t>
              </a:r>
            </a:p>
            <a:p>
              <a:pPr algn="l">
                <a:lnSpc>
                  <a:spcPts val="4193"/>
                </a:lnSpc>
              </a:pPr>
              <a:r>
                <a:rPr lang="en-US" sz="2995">
                  <a:solidFill>
                    <a:srgbClr val="000000"/>
                  </a:solidFill>
                  <a:latin typeface="Alatsi"/>
                  <a:ea typeface="Alatsi"/>
                  <a:cs typeface="Alatsi"/>
                  <a:sym typeface="Alatsi"/>
                </a:rPr>
                <a:t>Start on their floor.</a:t>
              </a:r>
            </a:p>
          </p:txBody>
        </p:sp>
      </p:grpSp>
      <p:sp>
        <p:nvSpPr>
          <p:cNvPr id="8" name="TextBox 8"/>
          <p:cNvSpPr txBox="1"/>
          <p:nvPr/>
        </p:nvSpPr>
        <p:spPr>
          <a:xfrm>
            <a:off x="10187392" y="2620338"/>
            <a:ext cx="4182217" cy="670833"/>
          </a:xfrm>
          <a:prstGeom prst="rect">
            <a:avLst/>
          </a:prstGeom>
        </p:spPr>
        <p:txBody>
          <a:bodyPr lIns="0" tIns="0" rIns="0" bIns="0" rtlCol="0" anchor="t">
            <a:spAutoFit/>
          </a:bodyPr>
          <a:lstStyle/>
          <a:p>
            <a:pPr algn="l">
              <a:lnSpc>
                <a:spcPts val="5487"/>
              </a:lnSpc>
            </a:pPr>
            <a:r>
              <a:rPr lang="en-US" sz="3919">
                <a:solidFill>
                  <a:srgbClr val="000000"/>
                </a:solidFill>
                <a:latin typeface="Alatsi"/>
                <a:ea typeface="Alatsi"/>
                <a:cs typeface="Alatsi"/>
                <a:sym typeface="Alatsi"/>
              </a:rPr>
              <a:t>Takeaway #1:</a:t>
            </a:r>
          </a:p>
        </p:txBody>
      </p:sp>
      <p:sp>
        <p:nvSpPr>
          <p:cNvPr id="9" name="TextBox 9"/>
          <p:cNvSpPr txBox="1"/>
          <p:nvPr/>
        </p:nvSpPr>
        <p:spPr>
          <a:xfrm>
            <a:off x="1955662" y="2639388"/>
            <a:ext cx="7345699" cy="7168888"/>
          </a:xfrm>
          <a:prstGeom prst="rect">
            <a:avLst/>
          </a:prstGeom>
        </p:spPr>
        <p:txBody>
          <a:bodyPr lIns="0" tIns="0" rIns="0" bIns="0" rtlCol="0" anchor="t">
            <a:spAutoFit/>
          </a:bodyPr>
          <a:lstStyle/>
          <a:p>
            <a:pPr algn="l">
              <a:lnSpc>
                <a:spcPts val="5192"/>
              </a:lnSpc>
            </a:pPr>
            <a:r>
              <a:rPr lang="en-US" sz="3709">
                <a:solidFill>
                  <a:srgbClr val="000000"/>
                </a:solidFill>
                <a:latin typeface="Alatsi"/>
                <a:ea typeface="Alatsi"/>
                <a:cs typeface="Alatsi"/>
                <a:sym typeface="Alatsi"/>
              </a:rPr>
              <a:t>For our position, I have students rate themselves in categories such as: customer service, communication skills, productivity, understanding the job, and reliability, around the mid-term.</a:t>
            </a:r>
          </a:p>
          <a:p>
            <a:pPr algn="l">
              <a:lnSpc>
                <a:spcPts val="5192"/>
              </a:lnSpc>
            </a:pPr>
            <a:endParaRPr lang="en-US" sz="3709">
              <a:solidFill>
                <a:srgbClr val="000000"/>
              </a:solidFill>
              <a:latin typeface="Alatsi"/>
              <a:ea typeface="Alatsi"/>
              <a:cs typeface="Alatsi"/>
              <a:sym typeface="Alatsi"/>
            </a:endParaRPr>
          </a:p>
          <a:p>
            <a:pPr algn="l">
              <a:lnSpc>
                <a:spcPts val="5192"/>
              </a:lnSpc>
            </a:pPr>
            <a:r>
              <a:rPr lang="en-US" sz="3709">
                <a:solidFill>
                  <a:srgbClr val="000000"/>
                </a:solidFill>
                <a:latin typeface="Alatsi"/>
                <a:ea typeface="Alatsi"/>
                <a:cs typeface="Alatsi"/>
                <a:sym typeface="Alatsi"/>
              </a:rPr>
              <a:t>Then I evaluate them. </a:t>
            </a:r>
          </a:p>
          <a:p>
            <a:pPr algn="l">
              <a:lnSpc>
                <a:spcPts val="5192"/>
              </a:lnSpc>
            </a:pPr>
            <a:endParaRPr lang="en-US" sz="3709">
              <a:solidFill>
                <a:srgbClr val="000000"/>
              </a:solidFill>
              <a:latin typeface="Alatsi"/>
              <a:ea typeface="Alatsi"/>
              <a:cs typeface="Alatsi"/>
              <a:sym typeface="Alatsi"/>
            </a:endParaRPr>
          </a:p>
          <a:p>
            <a:pPr algn="l">
              <a:lnSpc>
                <a:spcPts val="5192"/>
              </a:lnSpc>
            </a:pPr>
            <a:r>
              <a:rPr lang="en-US" sz="3709">
                <a:solidFill>
                  <a:srgbClr val="000000"/>
                </a:solidFill>
                <a:latin typeface="Alatsi"/>
                <a:ea typeface="Alatsi"/>
                <a:cs typeface="Alatsi"/>
                <a:sym typeface="Alatsi"/>
              </a:rPr>
              <a:t>Then we discuss where we match and where we don’t. AND WHY.</a:t>
            </a:r>
          </a:p>
        </p:txBody>
      </p:sp>
      <p:grpSp>
        <p:nvGrpSpPr>
          <p:cNvPr id="10" name="Group 10">
            <a:extLst>
              <a:ext uri="{C183D7F6-B498-43B3-948B-1728B52AA6E4}">
                <adec:decorative xmlns:adec="http://schemas.microsoft.com/office/drawing/2017/decorative" val="1"/>
              </a:ext>
            </a:extLst>
          </p:cNvPr>
          <p:cNvGrpSpPr/>
          <p:nvPr/>
        </p:nvGrpSpPr>
        <p:grpSpPr>
          <a:xfrm>
            <a:off x="10187392" y="3427413"/>
            <a:ext cx="6651535" cy="1936015"/>
            <a:chOff x="0" y="0"/>
            <a:chExt cx="8868713" cy="2581354"/>
          </a:xfrm>
        </p:grpSpPr>
        <p:grpSp>
          <p:nvGrpSpPr>
            <p:cNvPr id="11" name="Group 11"/>
            <p:cNvGrpSpPr/>
            <p:nvPr/>
          </p:nvGrpSpPr>
          <p:grpSpPr>
            <a:xfrm>
              <a:off x="0" y="0"/>
              <a:ext cx="8868713" cy="2581354"/>
              <a:chOff x="0" y="0"/>
              <a:chExt cx="1751844" cy="509897"/>
            </a:xfrm>
          </p:grpSpPr>
          <p:sp>
            <p:nvSpPr>
              <p:cNvPr id="12" name="Freeform 12"/>
              <p:cNvSpPr/>
              <p:nvPr/>
            </p:nvSpPr>
            <p:spPr>
              <a:xfrm>
                <a:off x="0" y="0"/>
                <a:ext cx="1751844" cy="509897"/>
              </a:xfrm>
              <a:custGeom>
                <a:avLst/>
                <a:gdLst/>
                <a:ahLst/>
                <a:cxnLst/>
                <a:rect l="l" t="t" r="r" b="b"/>
                <a:pathLst>
                  <a:path w="1751844" h="509897">
                    <a:moveTo>
                      <a:pt x="59360" y="0"/>
                    </a:moveTo>
                    <a:lnTo>
                      <a:pt x="1692484" y="0"/>
                    </a:lnTo>
                    <a:cubicBezTo>
                      <a:pt x="1725268" y="0"/>
                      <a:pt x="1751844" y="26577"/>
                      <a:pt x="1751844" y="59360"/>
                    </a:cubicBezTo>
                    <a:lnTo>
                      <a:pt x="1751844" y="450537"/>
                    </a:lnTo>
                    <a:cubicBezTo>
                      <a:pt x="1751844" y="466280"/>
                      <a:pt x="1745590" y="481379"/>
                      <a:pt x="1734458" y="492511"/>
                    </a:cubicBezTo>
                    <a:cubicBezTo>
                      <a:pt x="1723326" y="503643"/>
                      <a:pt x="1708227" y="509897"/>
                      <a:pt x="1692484" y="509897"/>
                    </a:cubicBezTo>
                    <a:lnTo>
                      <a:pt x="59360" y="509897"/>
                    </a:lnTo>
                    <a:cubicBezTo>
                      <a:pt x="26577" y="509897"/>
                      <a:pt x="0" y="483320"/>
                      <a:pt x="0" y="450537"/>
                    </a:cubicBezTo>
                    <a:lnTo>
                      <a:pt x="0" y="59360"/>
                    </a:lnTo>
                    <a:cubicBezTo>
                      <a:pt x="0" y="26577"/>
                      <a:pt x="26577" y="0"/>
                      <a:pt x="59360" y="0"/>
                    </a:cubicBezTo>
                    <a:close/>
                  </a:path>
                </a:pathLst>
              </a:custGeom>
              <a:solidFill>
                <a:srgbClr val="E9C7C6"/>
              </a:solidFill>
            </p:spPr>
            <p:txBody>
              <a:bodyPr/>
              <a:lstStyle/>
              <a:p>
                <a:endParaRPr lang="en-US"/>
              </a:p>
            </p:txBody>
          </p:sp>
          <p:sp>
            <p:nvSpPr>
              <p:cNvPr id="13" name="TextBox 13"/>
              <p:cNvSpPr txBox="1"/>
              <p:nvPr/>
            </p:nvSpPr>
            <p:spPr>
              <a:xfrm>
                <a:off x="0" y="-38100"/>
                <a:ext cx="1751844" cy="547997"/>
              </a:xfrm>
              <a:prstGeom prst="rect">
                <a:avLst/>
              </a:prstGeom>
            </p:spPr>
            <p:txBody>
              <a:bodyPr lIns="50800" tIns="50800" rIns="50800" bIns="50800" rtlCol="0" anchor="ctr"/>
              <a:lstStyle/>
              <a:p>
                <a:pPr algn="ctr">
                  <a:lnSpc>
                    <a:spcPts val="2659"/>
                  </a:lnSpc>
                </a:pPr>
                <a:endParaRPr/>
              </a:p>
            </p:txBody>
          </p:sp>
        </p:grpSp>
        <p:sp>
          <p:nvSpPr>
            <p:cNvPr id="14" name="TextBox 14"/>
            <p:cNvSpPr txBox="1"/>
            <p:nvPr/>
          </p:nvSpPr>
          <p:spPr>
            <a:xfrm>
              <a:off x="695604" y="133350"/>
              <a:ext cx="7735510" cy="2075027"/>
            </a:xfrm>
            <a:prstGeom prst="rect">
              <a:avLst/>
            </a:prstGeom>
          </p:spPr>
          <p:txBody>
            <a:bodyPr lIns="0" tIns="0" rIns="0" bIns="0" rtlCol="0" anchor="t">
              <a:spAutoFit/>
            </a:bodyPr>
            <a:lstStyle/>
            <a:p>
              <a:pPr algn="l">
                <a:lnSpc>
                  <a:spcPts val="4193"/>
                </a:lnSpc>
              </a:pPr>
              <a:r>
                <a:rPr lang="en-US" sz="2995">
                  <a:solidFill>
                    <a:srgbClr val="000000"/>
                  </a:solidFill>
                  <a:latin typeface="Alatsi"/>
                  <a:ea typeface="Alatsi"/>
                  <a:cs typeface="Alatsi"/>
                  <a:sym typeface="Alatsi"/>
                </a:rPr>
                <a:t>Self-evaluation tells you where they think the floor is vs. where you think the floor is.</a:t>
              </a:r>
            </a:p>
          </p:txBody>
        </p:sp>
      </p:grpSp>
      <p:sp>
        <p:nvSpPr>
          <p:cNvPr id="15" name="TextBox 15"/>
          <p:cNvSpPr txBox="1"/>
          <p:nvPr/>
        </p:nvSpPr>
        <p:spPr>
          <a:xfrm rot="-5400000">
            <a:off x="-2373736" y="4911090"/>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Early Evaluation</a:t>
            </a:r>
          </a:p>
        </p:txBody>
      </p:sp>
      <p:sp>
        <p:nvSpPr>
          <p:cNvPr id="16" name="TextBox 16"/>
          <p:cNvSpPr txBox="1"/>
          <p:nvPr/>
        </p:nvSpPr>
        <p:spPr>
          <a:xfrm>
            <a:off x="10187392" y="5802257"/>
            <a:ext cx="5276728" cy="670833"/>
          </a:xfrm>
          <a:prstGeom prst="rect">
            <a:avLst/>
          </a:prstGeom>
        </p:spPr>
        <p:txBody>
          <a:bodyPr lIns="0" tIns="0" rIns="0" bIns="0" rtlCol="0" anchor="t">
            <a:spAutoFit/>
          </a:bodyPr>
          <a:lstStyle/>
          <a:p>
            <a:pPr algn="l">
              <a:lnSpc>
                <a:spcPts val="5487"/>
              </a:lnSpc>
            </a:pPr>
            <a:r>
              <a:rPr lang="en-US" sz="3919">
                <a:solidFill>
                  <a:srgbClr val="000000"/>
                </a:solidFill>
                <a:latin typeface="Alatsi"/>
                <a:ea typeface="Alatsi"/>
                <a:cs typeface="Alatsi"/>
                <a:sym typeface="Alatsi"/>
              </a:rPr>
              <a:t>Takeaway #2:</a:t>
            </a:r>
          </a:p>
        </p:txBody>
      </p:sp>
      <p:sp>
        <p:nvSpPr>
          <p:cNvPr id="17" name="AutoShape 17">
            <a:extLst>
              <a:ext uri="{C183D7F6-B498-43B3-948B-1728B52AA6E4}">
                <adec:decorative xmlns:adec="http://schemas.microsoft.com/office/drawing/2017/decorative" val="1"/>
              </a:ext>
            </a:extLst>
          </p:cNvPr>
          <p:cNvSpPr/>
          <p:nvPr/>
        </p:nvSpPr>
        <p:spPr>
          <a:xfrm flipH="1" flipV="1">
            <a:off x="1069631" y="-1"/>
            <a:ext cx="26262" cy="2892931"/>
          </a:xfrm>
          <a:prstGeom prst="line">
            <a:avLst/>
          </a:prstGeom>
          <a:ln w="114300" cap="flat">
            <a:solidFill>
              <a:srgbClr val="9FC3D0"/>
            </a:solidFill>
            <a:prstDash val="solid"/>
            <a:headEnd type="none" w="sm" len="sm"/>
            <a:tailEnd type="none" w="sm" len="sm"/>
          </a:ln>
        </p:spPr>
        <p:txBody>
          <a:bodyPr/>
          <a:lstStyle/>
          <a:p>
            <a:endParaRPr lang="en-US"/>
          </a:p>
        </p:txBody>
      </p:sp>
      <p:sp>
        <p:nvSpPr>
          <p:cNvPr id="18" name="AutoShape 18">
            <a:extLst>
              <a:ext uri="{C183D7F6-B498-43B3-948B-1728B52AA6E4}">
                <adec:decorative xmlns:adec="http://schemas.microsoft.com/office/drawing/2017/decorative" val="1"/>
              </a:ext>
            </a:extLst>
          </p:cNvPr>
          <p:cNvSpPr/>
          <p:nvPr/>
        </p:nvSpPr>
        <p:spPr>
          <a:xfrm flipH="1" flipV="1">
            <a:off x="1085850" y="7289441"/>
            <a:ext cx="5403" cy="2997456"/>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19" name="Group 19">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20" name="Group 20"/>
            <p:cNvGrpSpPr/>
            <p:nvPr/>
          </p:nvGrpSpPr>
          <p:grpSpPr>
            <a:xfrm>
              <a:off x="75599" y="0"/>
              <a:ext cx="1932284" cy="2230967"/>
              <a:chOff x="0" y="0"/>
              <a:chExt cx="703982" cy="812800"/>
            </a:xfrm>
          </p:grpSpPr>
          <p:sp>
            <p:nvSpPr>
              <p:cNvPr id="21" name="Freeform 21"/>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22" name="TextBox 22"/>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23" name="TextBox 23"/>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5</a:t>
              </a:r>
            </a:p>
          </p:txBody>
        </p:sp>
      </p:grpSp>
      <p:sp>
        <p:nvSpPr>
          <p:cNvPr id="26" name="Freeform 12">
            <a:extLst>
              <a:ext uri="{FF2B5EF4-FFF2-40B4-BE49-F238E27FC236}">
                <a16:creationId xmlns:a16="http://schemas.microsoft.com/office/drawing/2014/main" id="{7D6E84D5-1E7F-B43F-B8D2-0E5521DBAE33}"/>
              </a:ex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27" name="Freeform 15">
            <a:extLst>
              <a:ext uri="{FF2B5EF4-FFF2-40B4-BE49-F238E27FC236}">
                <a16:creationId xmlns:a16="http://schemas.microsoft.com/office/drawing/2014/main" id="{115A3AD2-DA11-E4C8-CF8E-5E12EB11EF11}"/>
              </a:ext>
              <a:ext uri="{C183D7F6-B498-43B3-948B-1728B52AA6E4}">
                <adec:decorative xmlns:adec="http://schemas.microsoft.com/office/drawing/2017/decorative" val="1"/>
              </a:ext>
            </a:extLst>
          </p:cNvPr>
          <p:cNvSpPr/>
          <p:nvPr/>
        </p:nvSpPr>
        <p:spPr>
          <a:xfrm>
            <a:off x="0" y="0"/>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1028700" y="866775"/>
            <a:ext cx="16230600"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LESSONS LEARNED</a:t>
            </a:r>
          </a:p>
        </p:txBody>
      </p:sp>
      <p:sp>
        <p:nvSpPr>
          <p:cNvPr id="21" name="TextBox 21"/>
          <p:cNvSpPr txBox="1"/>
          <p:nvPr/>
        </p:nvSpPr>
        <p:spPr>
          <a:xfrm rot="-5400000">
            <a:off x="-2373736" y="4911090"/>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On The Floor</a:t>
            </a:r>
          </a:p>
        </p:txBody>
      </p:sp>
      <p:grpSp>
        <p:nvGrpSpPr>
          <p:cNvPr id="3" name="Group 3">
            <a:extLst>
              <a:ext uri="{C183D7F6-B498-43B3-948B-1728B52AA6E4}">
                <adec:decorative xmlns:adec="http://schemas.microsoft.com/office/drawing/2017/decorative" val="1"/>
              </a:ext>
            </a:extLst>
          </p:cNvPr>
          <p:cNvGrpSpPr/>
          <p:nvPr/>
        </p:nvGrpSpPr>
        <p:grpSpPr>
          <a:xfrm>
            <a:off x="1704735" y="3085639"/>
            <a:ext cx="1105361" cy="1105361"/>
            <a:chOff x="0" y="0"/>
            <a:chExt cx="812800" cy="812800"/>
          </a:xfrm>
        </p:grpSpPr>
        <p:sp>
          <p:nvSpPr>
            <p:cNvPr id="4" name="Freeform 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C6"/>
            </a:solidFill>
          </p:spPr>
          <p:txBody>
            <a:bodyPr/>
            <a:lstStyle/>
            <a:p>
              <a:endParaRPr lang="en-US"/>
            </a:p>
          </p:txBody>
        </p:sp>
        <p:sp>
          <p:nvSpPr>
            <p:cNvPr id="5" name="TextBox 5"/>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6" name="TextBox 6"/>
          <p:cNvSpPr txBox="1"/>
          <p:nvPr/>
        </p:nvSpPr>
        <p:spPr>
          <a:xfrm>
            <a:off x="1704735" y="3159761"/>
            <a:ext cx="1105361" cy="861867"/>
          </a:xfrm>
          <a:prstGeom prst="rect">
            <a:avLst/>
          </a:prstGeom>
        </p:spPr>
        <p:txBody>
          <a:bodyPr lIns="0" tIns="0" rIns="0" bIns="0" rtlCol="0" anchor="t">
            <a:spAutoFit/>
          </a:bodyPr>
          <a:lstStyle/>
          <a:p>
            <a:pPr algn="ctr">
              <a:lnSpc>
                <a:spcPts val="7048"/>
              </a:lnSpc>
            </a:pPr>
            <a:r>
              <a:rPr lang="en-US" sz="5034">
                <a:solidFill>
                  <a:srgbClr val="000000"/>
                </a:solidFill>
                <a:latin typeface="Alatsi"/>
                <a:ea typeface="Alatsi"/>
                <a:cs typeface="Alatsi"/>
                <a:sym typeface="Alatsi"/>
              </a:rPr>
              <a:t>1</a:t>
            </a:r>
          </a:p>
        </p:txBody>
      </p:sp>
      <p:sp>
        <p:nvSpPr>
          <p:cNvPr id="15" name="TextBox 15"/>
          <p:cNvSpPr txBox="1"/>
          <p:nvPr/>
        </p:nvSpPr>
        <p:spPr>
          <a:xfrm>
            <a:off x="3026608" y="3314631"/>
            <a:ext cx="14232692" cy="1180777"/>
          </a:xfrm>
          <a:prstGeom prst="rect">
            <a:avLst/>
          </a:prstGeom>
        </p:spPr>
        <p:txBody>
          <a:bodyPr lIns="0" tIns="0" rIns="0" bIns="0" rtlCol="0" anchor="t">
            <a:spAutoFit/>
          </a:bodyPr>
          <a:lstStyle/>
          <a:p>
            <a:pPr algn="l">
              <a:lnSpc>
                <a:spcPts val="4742"/>
              </a:lnSpc>
            </a:pPr>
            <a:r>
              <a:rPr lang="en-US" sz="3387">
                <a:solidFill>
                  <a:srgbClr val="000000"/>
                </a:solidFill>
                <a:latin typeface="Alatsi"/>
                <a:ea typeface="Alatsi"/>
                <a:cs typeface="Alatsi"/>
                <a:sym typeface="Alatsi"/>
              </a:rPr>
              <a:t>Students need help recognizing strengths! </a:t>
            </a:r>
          </a:p>
          <a:p>
            <a:pPr algn="l">
              <a:lnSpc>
                <a:spcPts val="4742"/>
              </a:lnSpc>
            </a:pPr>
            <a:r>
              <a:rPr lang="en-US" sz="3387">
                <a:solidFill>
                  <a:srgbClr val="000000"/>
                </a:solidFill>
                <a:latin typeface="Alatsi"/>
                <a:ea typeface="Alatsi"/>
                <a:cs typeface="Alatsi"/>
                <a:sym typeface="Alatsi"/>
              </a:rPr>
              <a:t>They are often much harder on themselves than I am</a:t>
            </a:r>
          </a:p>
        </p:txBody>
      </p:sp>
      <p:grpSp>
        <p:nvGrpSpPr>
          <p:cNvPr id="7" name="Group 7" descr="Number 2"/>
          <p:cNvGrpSpPr/>
          <p:nvPr/>
        </p:nvGrpSpPr>
        <p:grpSpPr>
          <a:xfrm>
            <a:off x="1704735" y="5142167"/>
            <a:ext cx="1105361" cy="1105361"/>
            <a:chOff x="0" y="0"/>
            <a:chExt cx="812800" cy="812800"/>
          </a:xfrm>
        </p:grpSpPr>
        <p:sp>
          <p:nvSpPr>
            <p:cNvPr id="8" name="Freeform 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C6"/>
            </a:solidFill>
          </p:spPr>
          <p:txBody>
            <a:bodyPr/>
            <a:lstStyle/>
            <a:p>
              <a:endParaRPr lang="en-US"/>
            </a:p>
          </p:txBody>
        </p:sp>
        <p:sp>
          <p:nvSpPr>
            <p:cNvPr id="9" name="TextBox 9"/>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6" name="TextBox 16"/>
          <p:cNvSpPr txBox="1"/>
          <p:nvPr/>
        </p:nvSpPr>
        <p:spPr>
          <a:xfrm>
            <a:off x="3026608" y="4932461"/>
            <a:ext cx="14232692" cy="1780852"/>
          </a:xfrm>
          <a:prstGeom prst="rect">
            <a:avLst/>
          </a:prstGeom>
        </p:spPr>
        <p:txBody>
          <a:bodyPr lIns="0" tIns="0" rIns="0" bIns="0" rtlCol="0" anchor="t">
            <a:spAutoFit/>
          </a:bodyPr>
          <a:lstStyle/>
          <a:p>
            <a:pPr algn="l">
              <a:lnSpc>
                <a:spcPts val="4742"/>
              </a:lnSpc>
            </a:pPr>
            <a:r>
              <a:rPr lang="en-US" sz="3387">
                <a:solidFill>
                  <a:srgbClr val="000000"/>
                </a:solidFill>
                <a:latin typeface="Alatsi"/>
                <a:ea typeface="Alatsi"/>
                <a:cs typeface="Alatsi"/>
                <a:sym typeface="Alatsi"/>
              </a:rPr>
              <a:t>Have a coach mindset</a:t>
            </a:r>
          </a:p>
          <a:p>
            <a:pPr algn="l">
              <a:lnSpc>
                <a:spcPts val="4742"/>
              </a:lnSpc>
            </a:pPr>
            <a:r>
              <a:rPr lang="en-US" sz="3387">
                <a:solidFill>
                  <a:srgbClr val="000000"/>
                </a:solidFill>
                <a:latin typeface="Alatsi"/>
                <a:ea typeface="Alatsi"/>
                <a:cs typeface="Alatsi"/>
                <a:sym typeface="Alatsi"/>
              </a:rPr>
              <a:t> What does development look like for this student? This means identifying potential weaknesses or the student’s desired growth areas early</a:t>
            </a:r>
          </a:p>
        </p:txBody>
      </p:sp>
      <p:sp>
        <p:nvSpPr>
          <p:cNvPr id="10" name="TextBox 10">
            <a:extLst>
              <a:ext uri="{C183D7F6-B498-43B3-948B-1728B52AA6E4}">
                <adec:decorative xmlns:adec="http://schemas.microsoft.com/office/drawing/2017/decorative" val="1"/>
              </a:ext>
            </a:extLst>
          </p:cNvPr>
          <p:cNvSpPr txBox="1"/>
          <p:nvPr/>
        </p:nvSpPr>
        <p:spPr>
          <a:xfrm>
            <a:off x="1704735" y="5216289"/>
            <a:ext cx="1105361" cy="861867"/>
          </a:xfrm>
          <a:prstGeom prst="rect">
            <a:avLst/>
          </a:prstGeom>
        </p:spPr>
        <p:txBody>
          <a:bodyPr lIns="0" tIns="0" rIns="0" bIns="0" rtlCol="0" anchor="t">
            <a:spAutoFit/>
          </a:bodyPr>
          <a:lstStyle/>
          <a:p>
            <a:pPr algn="ctr">
              <a:lnSpc>
                <a:spcPts val="7048"/>
              </a:lnSpc>
            </a:pPr>
            <a:r>
              <a:rPr lang="en-US" sz="5034">
                <a:solidFill>
                  <a:srgbClr val="000000"/>
                </a:solidFill>
                <a:latin typeface="Alatsi"/>
                <a:ea typeface="Alatsi"/>
                <a:cs typeface="Alatsi"/>
                <a:sym typeface="Alatsi"/>
              </a:rPr>
              <a:t>2</a:t>
            </a:r>
          </a:p>
        </p:txBody>
      </p:sp>
      <p:grpSp>
        <p:nvGrpSpPr>
          <p:cNvPr id="11" name="Group 11" descr="Number 3"/>
          <p:cNvGrpSpPr/>
          <p:nvPr/>
        </p:nvGrpSpPr>
        <p:grpSpPr>
          <a:xfrm>
            <a:off x="1704735" y="7198695"/>
            <a:ext cx="1105361" cy="110536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9C7C6"/>
            </a:solidFill>
          </p:spPr>
          <p:txBody>
            <a:bodyPr/>
            <a:lstStyle/>
            <a:p>
              <a:endParaRPr lang="en-US"/>
            </a:p>
          </p:txBody>
        </p:sp>
        <p:sp>
          <p:nvSpPr>
            <p:cNvPr id="13" name="TextBox 13"/>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4" name="TextBox 14">
            <a:extLst>
              <a:ext uri="{C183D7F6-B498-43B3-948B-1728B52AA6E4}">
                <adec:decorative xmlns:adec="http://schemas.microsoft.com/office/drawing/2017/decorative" val="1"/>
              </a:ext>
            </a:extLst>
          </p:cNvPr>
          <p:cNvSpPr txBox="1"/>
          <p:nvPr/>
        </p:nvSpPr>
        <p:spPr>
          <a:xfrm>
            <a:off x="1704735" y="7272817"/>
            <a:ext cx="1105361" cy="861867"/>
          </a:xfrm>
          <a:prstGeom prst="rect">
            <a:avLst/>
          </a:prstGeom>
        </p:spPr>
        <p:txBody>
          <a:bodyPr lIns="0" tIns="0" rIns="0" bIns="0" rtlCol="0" anchor="t">
            <a:spAutoFit/>
          </a:bodyPr>
          <a:lstStyle/>
          <a:p>
            <a:pPr algn="ctr">
              <a:lnSpc>
                <a:spcPts val="7048"/>
              </a:lnSpc>
            </a:pPr>
            <a:r>
              <a:rPr lang="en-US" sz="5034">
                <a:solidFill>
                  <a:srgbClr val="000000"/>
                </a:solidFill>
                <a:latin typeface="Alatsi"/>
                <a:ea typeface="Alatsi"/>
                <a:cs typeface="Alatsi"/>
                <a:sym typeface="Alatsi"/>
              </a:rPr>
              <a:t>3</a:t>
            </a:r>
          </a:p>
        </p:txBody>
      </p:sp>
      <p:sp>
        <p:nvSpPr>
          <p:cNvPr id="17" name="TextBox 17"/>
          <p:cNvSpPr txBox="1"/>
          <p:nvPr/>
        </p:nvSpPr>
        <p:spPr>
          <a:xfrm>
            <a:off x="2952971" y="7222766"/>
            <a:ext cx="14232692" cy="1180777"/>
          </a:xfrm>
          <a:prstGeom prst="rect">
            <a:avLst/>
          </a:prstGeom>
        </p:spPr>
        <p:txBody>
          <a:bodyPr lIns="0" tIns="0" rIns="0" bIns="0" rtlCol="0" anchor="t">
            <a:spAutoFit/>
          </a:bodyPr>
          <a:lstStyle/>
          <a:p>
            <a:pPr algn="l">
              <a:lnSpc>
                <a:spcPts val="4742"/>
              </a:lnSpc>
            </a:pPr>
            <a:r>
              <a:rPr lang="en-US" sz="3387">
                <a:solidFill>
                  <a:srgbClr val="000000"/>
                </a:solidFill>
                <a:latin typeface="Alatsi"/>
                <a:ea typeface="Alatsi"/>
                <a:cs typeface="Alatsi"/>
                <a:sym typeface="Alatsi"/>
              </a:rPr>
              <a:t>Prioritize trust and safety </a:t>
            </a:r>
          </a:p>
          <a:p>
            <a:pPr algn="l">
              <a:lnSpc>
                <a:spcPts val="4742"/>
              </a:lnSpc>
            </a:pPr>
            <a:r>
              <a:rPr lang="en-US" sz="3387">
                <a:solidFill>
                  <a:srgbClr val="000000"/>
                </a:solidFill>
                <a:latin typeface="Alatsi"/>
                <a:ea typeface="Alatsi"/>
                <a:cs typeface="Alatsi"/>
                <a:sym typeface="Alatsi"/>
              </a:rPr>
              <a:t>The floor is a safe space, where the student leads.</a:t>
            </a:r>
          </a:p>
        </p:txBody>
      </p:sp>
      <p:grpSp>
        <p:nvGrpSpPr>
          <p:cNvPr id="18" name="Group 18">
            <a:extLst>
              <a:ext uri="{C183D7F6-B498-43B3-948B-1728B52AA6E4}">
                <adec:decorative xmlns:adec="http://schemas.microsoft.com/office/drawing/2017/decorative" val="1"/>
              </a:ext>
            </a:extLst>
          </p:cNvPr>
          <p:cNvGrpSpPr/>
          <p:nvPr/>
        </p:nvGrpSpPr>
        <p:grpSpPr>
          <a:xfrm>
            <a:off x="627362" y="0"/>
            <a:ext cx="937061" cy="10287000"/>
            <a:chOff x="0" y="0"/>
            <a:chExt cx="246798" cy="2709333"/>
          </a:xfrm>
        </p:grpSpPr>
        <p:sp>
          <p:nvSpPr>
            <p:cNvPr id="19" name="Freeform 19"/>
            <p:cNvSpPr/>
            <p:nvPr/>
          </p:nvSpPr>
          <p:spPr>
            <a:xfrm>
              <a:off x="0" y="0"/>
              <a:ext cx="246798" cy="2709333"/>
            </a:xfrm>
            <a:custGeom>
              <a:avLst/>
              <a:gdLst/>
              <a:ahLst/>
              <a:cxnLst/>
              <a:rect l="l" t="t" r="r" b="b"/>
              <a:pathLst>
                <a:path w="246798" h="2709333">
                  <a:moveTo>
                    <a:pt x="0" y="0"/>
                  </a:moveTo>
                  <a:lnTo>
                    <a:pt x="246798" y="0"/>
                  </a:lnTo>
                  <a:lnTo>
                    <a:pt x="246798" y="2709333"/>
                  </a:lnTo>
                  <a:lnTo>
                    <a:pt x="0" y="2709333"/>
                  </a:lnTo>
                  <a:close/>
                </a:path>
              </a:pathLst>
            </a:custGeom>
            <a:solidFill>
              <a:srgbClr val="FFFFFF"/>
            </a:solidFill>
          </p:spPr>
          <p:txBody>
            <a:bodyPr/>
            <a:lstStyle/>
            <a:p>
              <a:endParaRPr lang="en-US"/>
            </a:p>
          </p:txBody>
        </p:sp>
        <p:sp>
          <p:nvSpPr>
            <p:cNvPr id="20" name="TextBox 20"/>
            <p:cNvSpPr txBox="1"/>
            <p:nvPr/>
          </p:nvSpPr>
          <p:spPr>
            <a:xfrm>
              <a:off x="0" y="-38100"/>
              <a:ext cx="246798" cy="2747433"/>
            </a:xfrm>
            <a:prstGeom prst="rect">
              <a:avLst/>
            </a:prstGeom>
          </p:spPr>
          <p:txBody>
            <a:bodyPr lIns="50800" tIns="50800" rIns="50800" bIns="50800" rtlCol="0" anchor="ctr"/>
            <a:lstStyle/>
            <a:p>
              <a:pPr algn="ctr">
                <a:lnSpc>
                  <a:spcPts val="2659"/>
                </a:lnSpc>
              </a:pPr>
              <a:endParaRPr/>
            </a:p>
          </p:txBody>
        </p:sp>
      </p:grpSp>
      <p:sp>
        <p:nvSpPr>
          <p:cNvPr id="22" name="AutoShape 22">
            <a:extLst>
              <a:ext uri="{C183D7F6-B498-43B3-948B-1728B52AA6E4}">
                <adec:decorative xmlns:adec="http://schemas.microsoft.com/office/drawing/2017/decorative" val="1"/>
              </a:ext>
            </a:extLst>
          </p:cNvPr>
          <p:cNvSpPr/>
          <p:nvPr/>
        </p:nvSpPr>
        <p:spPr>
          <a:xfrm flipH="1" flipV="1">
            <a:off x="1085850" y="7289441"/>
            <a:ext cx="5403" cy="2997456"/>
          </a:xfrm>
          <a:prstGeom prst="line">
            <a:avLst/>
          </a:prstGeom>
          <a:ln w="114300" cap="flat">
            <a:solidFill>
              <a:srgbClr val="9FC3D0"/>
            </a:solidFill>
            <a:prstDash val="solid"/>
            <a:headEnd type="none" w="sm" len="sm"/>
            <a:tailEnd type="none" w="sm" len="sm"/>
          </a:ln>
        </p:spPr>
        <p:txBody>
          <a:bodyPr/>
          <a:lstStyle/>
          <a:p>
            <a:endParaRPr lang="en-US"/>
          </a:p>
        </p:txBody>
      </p:sp>
      <p:sp>
        <p:nvSpPr>
          <p:cNvPr id="23" name="AutoShape 23">
            <a:extLst>
              <a:ext uri="{C183D7F6-B498-43B3-948B-1728B52AA6E4}">
                <adec:decorative xmlns:adec="http://schemas.microsoft.com/office/drawing/2017/decorative" val="1"/>
              </a:ext>
            </a:extLst>
          </p:cNvPr>
          <p:cNvSpPr/>
          <p:nvPr/>
        </p:nvSpPr>
        <p:spPr>
          <a:xfrm flipV="1">
            <a:off x="1095892" y="-1"/>
            <a:ext cx="5393" cy="2892931"/>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24" name="Group 24">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25" name="Group 25"/>
            <p:cNvGrpSpPr/>
            <p:nvPr/>
          </p:nvGrpSpPr>
          <p:grpSpPr>
            <a:xfrm>
              <a:off x="75599" y="0"/>
              <a:ext cx="1932284" cy="2230967"/>
              <a:chOff x="0" y="0"/>
              <a:chExt cx="703982" cy="812800"/>
            </a:xfrm>
          </p:grpSpPr>
          <p:sp>
            <p:nvSpPr>
              <p:cNvPr id="26" name="Freeform 26"/>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27" name="TextBox 27"/>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28" name="TextBox 28"/>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6</a:t>
              </a:r>
            </a:p>
          </p:txBody>
        </p:sp>
      </p:grpSp>
      <p:sp>
        <p:nvSpPr>
          <p:cNvPr id="29" name="Freeform 29">
            <a:extLst>
              <a:ext uri="{C183D7F6-B498-43B3-948B-1728B52AA6E4}">
                <adec:decorative xmlns:adec="http://schemas.microsoft.com/office/drawing/2017/decorative" val="1"/>
              </a:ext>
            </a:extLst>
          </p:cNvPr>
          <p:cNvSpPr/>
          <p:nvPr/>
        </p:nvSpPr>
        <p:spPr>
          <a:xfrm>
            <a:off x="11648414" y="8057098"/>
            <a:ext cx="6606235" cy="2229799"/>
          </a:xfrm>
          <a:custGeom>
            <a:avLst/>
            <a:gdLst/>
            <a:ahLst/>
            <a:cxnLst/>
            <a:rect l="l" t="t" r="r" b="b"/>
            <a:pathLst>
              <a:path w="7315200" h="2477783">
                <a:moveTo>
                  <a:pt x="0" y="0"/>
                </a:moveTo>
                <a:lnTo>
                  <a:pt x="7315200" y="0"/>
                </a:lnTo>
                <a:lnTo>
                  <a:pt x="7315200" y="2477784"/>
                </a:lnTo>
                <a:lnTo>
                  <a:pt x="0" y="247778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1" name="Freeform 15">
            <a:extLst>
              <a:ext uri="{FF2B5EF4-FFF2-40B4-BE49-F238E27FC236}">
                <a16:creationId xmlns:a16="http://schemas.microsoft.com/office/drawing/2014/main" id="{E839EEC1-CB9E-D9AF-5246-DD031341A3D7}"/>
              </a:ext>
              <a:ext uri="{C183D7F6-B498-43B3-948B-1728B52AA6E4}">
                <adec:decorative xmlns:adec="http://schemas.microsoft.com/office/drawing/2017/decorative" val="1"/>
              </a:ext>
            </a:extLst>
          </p:cNvPr>
          <p:cNvSpPr/>
          <p:nvPr/>
        </p:nvSpPr>
        <p:spPr>
          <a:xfrm>
            <a:off x="0" y="-7209"/>
            <a:ext cx="4267200" cy="1950757"/>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a:spLocks noGrp="1"/>
          </p:cNvSpPr>
          <p:nvPr>
            <p:ph type="title" idx="4294967295"/>
          </p:nvPr>
        </p:nvSpPr>
        <p:spPr>
          <a:xfrm>
            <a:off x="1028700" y="866775"/>
            <a:ext cx="16230600"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OFF THE FLOOR</a:t>
            </a:r>
          </a:p>
        </p:txBody>
      </p:sp>
      <p:sp>
        <p:nvSpPr>
          <p:cNvPr id="6" name="TextBox 6"/>
          <p:cNvSpPr txBox="1"/>
          <p:nvPr/>
        </p:nvSpPr>
        <p:spPr>
          <a:xfrm>
            <a:off x="5702946" y="8800282"/>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Off the Floor</a:t>
            </a:r>
          </a:p>
        </p:txBody>
      </p:sp>
      <p:sp>
        <p:nvSpPr>
          <p:cNvPr id="21" name="TextBox 21"/>
          <p:cNvSpPr txBox="1"/>
          <p:nvPr/>
        </p:nvSpPr>
        <p:spPr>
          <a:xfrm>
            <a:off x="2411959" y="2938956"/>
            <a:ext cx="7530658" cy="795020"/>
          </a:xfrm>
          <a:prstGeom prst="rect">
            <a:avLst/>
          </a:prstGeom>
        </p:spPr>
        <p:txBody>
          <a:bodyPr lIns="0" tIns="0" rIns="0" bIns="0" rtlCol="0" anchor="t">
            <a:spAutoFit/>
          </a:bodyPr>
          <a:lstStyle/>
          <a:p>
            <a:pPr algn="l">
              <a:lnSpc>
                <a:spcPts val="6580"/>
              </a:lnSpc>
            </a:pPr>
            <a:r>
              <a:rPr lang="en-US" sz="4700">
                <a:solidFill>
                  <a:srgbClr val="000000"/>
                </a:solidFill>
                <a:latin typeface="Alatsi"/>
                <a:ea typeface="Alatsi"/>
                <a:cs typeface="Alatsi"/>
                <a:sym typeface="Alatsi"/>
              </a:rPr>
              <a:t>Development</a:t>
            </a:r>
          </a:p>
        </p:txBody>
      </p:sp>
      <p:sp>
        <p:nvSpPr>
          <p:cNvPr id="22" name="TextBox 22"/>
          <p:cNvSpPr txBox="1"/>
          <p:nvPr/>
        </p:nvSpPr>
        <p:spPr>
          <a:xfrm>
            <a:off x="2411959" y="5767083"/>
            <a:ext cx="7530658" cy="795020"/>
          </a:xfrm>
          <a:prstGeom prst="rect">
            <a:avLst/>
          </a:prstGeom>
        </p:spPr>
        <p:txBody>
          <a:bodyPr lIns="0" tIns="0" rIns="0" bIns="0" rtlCol="0" anchor="t">
            <a:spAutoFit/>
          </a:bodyPr>
          <a:lstStyle/>
          <a:p>
            <a:pPr algn="l">
              <a:lnSpc>
                <a:spcPts val="6580"/>
              </a:lnSpc>
            </a:pPr>
            <a:r>
              <a:rPr lang="en-US" sz="4700">
                <a:solidFill>
                  <a:srgbClr val="000000"/>
                </a:solidFill>
                <a:latin typeface="Alatsi"/>
                <a:ea typeface="Alatsi"/>
                <a:cs typeface="Alatsi"/>
                <a:sym typeface="Alatsi"/>
              </a:rPr>
              <a:t>Feedback &amp; Honest Praise</a:t>
            </a:r>
          </a:p>
        </p:txBody>
      </p:sp>
      <p:sp>
        <p:nvSpPr>
          <p:cNvPr id="23" name="TextBox 23"/>
          <p:cNvSpPr txBox="1"/>
          <p:nvPr/>
        </p:nvSpPr>
        <p:spPr>
          <a:xfrm>
            <a:off x="2411959" y="3859959"/>
            <a:ext cx="7829940" cy="1268949"/>
          </a:xfrm>
          <a:prstGeom prst="rect">
            <a:avLst/>
          </a:prstGeom>
        </p:spPr>
        <p:txBody>
          <a:bodyPr lIns="0" tIns="0" rIns="0" bIns="0" rtlCol="0" anchor="t">
            <a:spAutoFit/>
          </a:bodyPr>
          <a:lstStyle/>
          <a:p>
            <a:pPr algn="l">
              <a:lnSpc>
                <a:spcPts val="5125"/>
              </a:lnSpc>
            </a:pPr>
            <a:r>
              <a:rPr lang="en-US" sz="3661">
                <a:solidFill>
                  <a:srgbClr val="000000"/>
                </a:solidFill>
                <a:latin typeface="Alatsi"/>
                <a:ea typeface="Alatsi"/>
                <a:cs typeface="Alatsi"/>
                <a:sym typeface="Alatsi"/>
              </a:rPr>
              <a:t>Ask the students what their goals are</a:t>
            </a:r>
          </a:p>
          <a:p>
            <a:pPr algn="l">
              <a:lnSpc>
                <a:spcPts val="5125"/>
              </a:lnSpc>
            </a:pPr>
            <a:r>
              <a:rPr lang="en-US" sz="3661">
                <a:solidFill>
                  <a:srgbClr val="000000"/>
                </a:solidFill>
                <a:latin typeface="Alatsi"/>
                <a:ea typeface="Alatsi"/>
                <a:cs typeface="Alatsi"/>
                <a:sym typeface="Alatsi"/>
              </a:rPr>
              <a:t>Match available projects</a:t>
            </a:r>
          </a:p>
        </p:txBody>
      </p:sp>
      <p:sp>
        <p:nvSpPr>
          <p:cNvPr id="24" name="TextBox 24"/>
          <p:cNvSpPr txBox="1"/>
          <p:nvPr/>
        </p:nvSpPr>
        <p:spPr>
          <a:xfrm>
            <a:off x="2411959" y="6685928"/>
            <a:ext cx="8483892" cy="1916583"/>
          </a:xfrm>
          <a:prstGeom prst="rect">
            <a:avLst/>
          </a:prstGeom>
        </p:spPr>
        <p:txBody>
          <a:bodyPr lIns="0" tIns="0" rIns="0" bIns="0" rtlCol="0" anchor="t">
            <a:spAutoFit/>
          </a:bodyPr>
          <a:lstStyle/>
          <a:p>
            <a:pPr algn="l">
              <a:lnSpc>
                <a:spcPts val="5125"/>
              </a:lnSpc>
            </a:pPr>
            <a:r>
              <a:rPr lang="en-US" sz="3661">
                <a:solidFill>
                  <a:srgbClr val="000000"/>
                </a:solidFill>
                <a:latin typeface="Alatsi"/>
                <a:ea typeface="Alatsi"/>
                <a:cs typeface="Alatsi"/>
                <a:sym typeface="Alatsi"/>
              </a:rPr>
              <a:t>Continue to build morale</a:t>
            </a:r>
          </a:p>
          <a:p>
            <a:pPr algn="l">
              <a:lnSpc>
                <a:spcPts val="5125"/>
              </a:lnSpc>
            </a:pPr>
            <a:r>
              <a:rPr lang="en-US" sz="3661">
                <a:solidFill>
                  <a:srgbClr val="000000"/>
                </a:solidFill>
                <a:latin typeface="Alatsi"/>
                <a:ea typeface="Alatsi"/>
                <a:cs typeface="Alatsi"/>
                <a:sym typeface="Alatsi"/>
              </a:rPr>
              <a:t>Point out improvements</a:t>
            </a:r>
          </a:p>
          <a:p>
            <a:pPr algn="l">
              <a:lnSpc>
                <a:spcPts val="5125"/>
              </a:lnSpc>
            </a:pPr>
            <a:r>
              <a:rPr lang="en-US" sz="3661">
                <a:solidFill>
                  <a:srgbClr val="000000"/>
                </a:solidFill>
                <a:latin typeface="Alatsi"/>
                <a:ea typeface="Alatsi"/>
                <a:cs typeface="Alatsi"/>
                <a:sym typeface="Alatsi"/>
              </a:rPr>
              <a:t>Come back to the floor when necessary</a:t>
            </a:r>
          </a:p>
        </p:txBody>
      </p:sp>
      <p:grpSp>
        <p:nvGrpSpPr>
          <p:cNvPr id="19" name="Group 19" descr="Student employee Zoya stands on a ladder to hang artwork in our Study Lounge."/>
          <p:cNvGrpSpPr/>
          <p:nvPr/>
        </p:nvGrpSpPr>
        <p:grpSpPr>
          <a:xfrm>
            <a:off x="12829358" y="2213249"/>
            <a:ext cx="3531870" cy="6389262"/>
            <a:chOff x="0" y="0"/>
            <a:chExt cx="547179" cy="989864"/>
          </a:xfrm>
        </p:grpSpPr>
        <p:sp>
          <p:nvSpPr>
            <p:cNvPr id="20" name="Freeform 20" descr="Student Zoya hangs artwork in our Study Lounge while standing on a ladder."/>
            <p:cNvSpPr/>
            <p:nvPr/>
          </p:nvSpPr>
          <p:spPr>
            <a:xfrm>
              <a:off x="0" y="0"/>
              <a:ext cx="547179" cy="989864"/>
            </a:xfrm>
            <a:custGeom>
              <a:avLst/>
              <a:gdLst/>
              <a:ahLst/>
              <a:cxnLst/>
              <a:rect l="l" t="t" r="r" b="b"/>
              <a:pathLst>
                <a:path w="547179" h="989864">
                  <a:moveTo>
                    <a:pt x="0" y="0"/>
                  </a:moveTo>
                  <a:lnTo>
                    <a:pt x="547179" y="0"/>
                  </a:lnTo>
                  <a:lnTo>
                    <a:pt x="547179" y="989864"/>
                  </a:lnTo>
                  <a:lnTo>
                    <a:pt x="0" y="989864"/>
                  </a:lnTo>
                  <a:close/>
                </a:path>
              </a:pathLst>
            </a:custGeom>
            <a:blipFill>
              <a:blip r:embed="rId3"/>
              <a:stretch>
                <a:fillRect t="-5176" b="-5176"/>
              </a:stretch>
            </a:blipFill>
          </p:spPr>
          <p:txBody>
            <a:bodyPr/>
            <a:lstStyle/>
            <a:p>
              <a:endParaRPr lang="en-US"/>
            </a:p>
          </p:txBody>
        </p:sp>
      </p:grpSp>
      <p:grpSp>
        <p:nvGrpSpPr>
          <p:cNvPr id="2" name="Group 2">
            <a:extLst>
              <a:ext uri="{C183D7F6-B498-43B3-948B-1728B52AA6E4}">
                <adec:decorative xmlns:adec="http://schemas.microsoft.com/office/drawing/2017/decorative" val="1"/>
              </a:ext>
            </a:extLst>
          </p:cNvPr>
          <p:cNvGrpSpPr/>
          <p:nvPr/>
        </p:nvGrpSpPr>
        <p:grpSpPr>
          <a:xfrm>
            <a:off x="1547891" y="3217015"/>
            <a:ext cx="516960" cy="516960"/>
            <a:chOff x="0" y="0"/>
            <a:chExt cx="812800" cy="812800"/>
          </a:xfrm>
        </p:grpSpPr>
        <p:sp>
          <p:nvSpPr>
            <p:cNvPr id="3" name="Freeform 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txBody>
            <a:bodyPr/>
            <a:lstStyle/>
            <a:p>
              <a:endParaRPr lang="en-US"/>
            </a:p>
          </p:txBody>
        </p:sp>
        <p:sp>
          <p:nvSpPr>
            <p:cNvPr id="4" name="TextBox 4"/>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grpSp>
        <p:nvGrpSpPr>
          <p:cNvPr id="8" name="Group 8">
            <a:extLst>
              <a:ext uri="{C183D7F6-B498-43B3-948B-1728B52AA6E4}">
                <adec:decorative xmlns:adec="http://schemas.microsoft.com/office/drawing/2017/decorative" val="1"/>
              </a:ext>
            </a:extLst>
          </p:cNvPr>
          <p:cNvGrpSpPr/>
          <p:nvPr/>
        </p:nvGrpSpPr>
        <p:grpSpPr>
          <a:xfrm>
            <a:off x="1547891" y="5996601"/>
            <a:ext cx="516960" cy="516960"/>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solidFill>
          </p:spPr>
          <p:txBody>
            <a:bodyPr/>
            <a:lstStyle/>
            <a:p>
              <a:endParaRPr lang="en-US"/>
            </a:p>
          </p:txBody>
        </p:sp>
        <p:sp>
          <p:nvSpPr>
            <p:cNvPr id="10" name="TextBox 10"/>
            <p:cNvSpPr txBox="1"/>
            <p:nvPr/>
          </p:nvSpPr>
          <p:spPr>
            <a:xfrm>
              <a:off x="76200" y="38100"/>
              <a:ext cx="660400" cy="698500"/>
            </a:xfrm>
            <a:prstGeom prst="rect">
              <a:avLst/>
            </a:prstGeom>
          </p:spPr>
          <p:txBody>
            <a:bodyPr lIns="50800" tIns="50800" rIns="50800" bIns="50800" rtlCol="0" anchor="ctr"/>
            <a:lstStyle/>
            <a:p>
              <a:pPr algn="ctr">
                <a:lnSpc>
                  <a:spcPts val="2659"/>
                </a:lnSpc>
              </a:pPr>
              <a:endParaRPr/>
            </a:p>
          </p:txBody>
        </p:sp>
      </p:grpSp>
      <p:sp>
        <p:nvSpPr>
          <p:cNvPr id="11" name="AutoShape 11">
            <a:extLst>
              <a:ext uri="{C183D7F6-B498-43B3-948B-1728B52AA6E4}">
                <adec:decorative xmlns:adec="http://schemas.microsoft.com/office/drawing/2017/decorative" val="1"/>
              </a:ext>
            </a:extLst>
          </p:cNvPr>
          <p:cNvSpPr/>
          <p:nvPr/>
        </p:nvSpPr>
        <p:spPr>
          <a:xfrm>
            <a:off x="0" y="9061267"/>
            <a:ext cx="6844664" cy="19050"/>
          </a:xfrm>
          <a:prstGeom prst="line">
            <a:avLst/>
          </a:prstGeom>
          <a:ln w="114300" cap="flat">
            <a:solidFill>
              <a:srgbClr val="9FC3D0"/>
            </a:solidFill>
            <a:prstDash val="solid"/>
            <a:headEnd type="none" w="sm" len="sm"/>
            <a:tailEnd type="none" w="sm" len="sm"/>
          </a:ln>
        </p:spPr>
        <p:txBody>
          <a:bodyPr/>
          <a:lstStyle/>
          <a:p>
            <a:endParaRPr lang="en-US"/>
          </a:p>
        </p:txBody>
      </p:sp>
      <p:sp>
        <p:nvSpPr>
          <p:cNvPr id="12" name="AutoShape 12">
            <a:extLst>
              <a:ext uri="{C183D7F6-B498-43B3-948B-1728B52AA6E4}">
                <adec:decorative xmlns:adec="http://schemas.microsoft.com/office/drawing/2017/decorative" val="1"/>
              </a:ext>
            </a:extLst>
          </p:cNvPr>
          <p:cNvSpPr/>
          <p:nvPr/>
        </p:nvSpPr>
        <p:spPr>
          <a:xfrm>
            <a:off x="11430169" y="9061267"/>
            <a:ext cx="6857831" cy="19050"/>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13" name="Group 13">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14" name="Group 14"/>
            <p:cNvGrpSpPr/>
            <p:nvPr/>
          </p:nvGrpSpPr>
          <p:grpSpPr>
            <a:xfrm>
              <a:off x="75599" y="0"/>
              <a:ext cx="1932284" cy="2230967"/>
              <a:chOff x="0" y="0"/>
              <a:chExt cx="703982" cy="812800"/>
            </a:xfrm>
          </p:grpSpPr>
          <p:sp>
            <p:nvSpPr>
              <p:cNvPr id="15" name="Freeform 15"/>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16" name="TextBox 16"/>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17" name="TextBox 17"/>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7</a:t>
              </a:r>
            </a:p>
          </p:txBody>
        </p:sp>
      </p:grpSp>
      <p:sp>
        <p:nvSpPr>
          <p:cNvPr id="18" name="Freeform 18">
            <a:extLst>
              <a:ext uri="{C183D7F6-B498-43B3-948B-1728B52AA6E4}">
                <adec:decorative xmlns:adec="http://schemas.microsoft.com/office/drawing/2017/decorative" val="1"/>
              </a:ext>
            </a:extLst>
          </p:cNvPr>
          <p:cNvSpPr/>
          <p:nvPr/>
        </p:nvSpPr>
        <p:spPr>
          <a:xfrm>
            <a:off x="-533400" y="25571"/>
            <a:ext cx="5434091" cy="238497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25" name="Freeform 12">
            <a:extLst>
              <a:ext uri="{FF2B5EF4-FFF2-40B4-BE49-F238E27FC236}">
                <a16:creationId xmlns:a16="http://schemas.microsoft.com/office/drawing/2014/main" id="{8864E8D0-15BE-7178-AC54-731118A366B3}"/>
              </a:ex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Grp="1"/>
          </p:cNvSpPr>
          <p:nvPr>
            <p:ph type="title" idx="4294967295"/>
          </p:nvPr>
        </p:nvSpPr>
        <p:spPr>
          <a:xfrm>
            <a:off x="2553980" y="866775"/>
            <a:ext cx="13180039" cy="145097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ctr" defTabSz="914400" rtl="0" eaLnBrk="1" fontAlgn="auto" latinLnBrk="0" hangingPunct="1">
              <a:lnSpc>
                <a:spcPts val="11899"/>
              </a:lnSpc>
              <a:spcBef>
                <a:spcPts val="0"/>
              </a:spcBef>
              <a:spcAft>
                <a:spcPts val="0"/>
              </a:spcAft>
              <a:buClrTx/>
              <a:buSzTx/>
              <a:buFontTx/>
              <a:buNone/>
              <a:tabLst/>
              <a:defRPr/>
            </a:pPr>
            <a:r>
              <a:rPr kumimoji="0" lang="en-US" sz="8499" b="0" i="0" u="none" strike="noStrike" kern="1200" cap="none" spc="0" normalizeH="0" baseline="0" noProof="0" dirty="0">
                <a:ln>
                  <a:noFill/>
                </a:ln>
                <a:solidFill>
                  <a:srgbClr val="000000"/>
                </a:solidFill>
                <a:effectLst/>
                <a:uLnTx/>
                <a:uFillTx/>
                <a:latin typeface="Alatsi"/>
                <a:ea typeface="Alatsi"/>
                <a:cs typeface="Alatsi"/>
                <a:sym typeface="Alatsi"/>
              </a:rPr>
              <a:t>KEEP GOING</a:t>
            </a:r>
          </a:p>
        </p:txBody>
      </p:sp>
      <p:sp>
        <p:nvSpPr>
          <p:cNvPr id="4" name="TextBox 4"/>
          <p:cNvSpPr txBox="1"/>
          <p:nvPr/>
        </p:nvSpPr>
        <p:spPr>
          <a:xfrm rot="-5400000">
            <a:off x="-2373736" y="4911090"/>
            <a:ext cx="6882108" cy="464820"/>
          </a:xfrm>
          <a:prstGeom prst="rect">
            <a:avLst/>
          </a:prstGeom>
        </p:spPr>
        <p:txBody>
          <a:bodyPr lIns="0" tIns="0" rIns="0" bIns="0" rtlCol="0" anchor="t">
            <a:spAutoFit/>
          </a:bodyPr>
          <a:lstStyle/>
          <a:p>
            <a:pPr algn="ctr">
              <a:lnSpc>
                <a:spcPts val="3779"/>
              </a:lnSpc>
            </a:pPr>
            <a:r>
              <a:rPr lang="en-US" sz="2700">
                <a:solidFill>
                  <a:srgbClr val="000000"/>
                </a:solidFill>
                <a:latin typeface="Alatsi"/>
                <a:ea typeface="Alatsi"/>
                <a:cs typeface="Alatsi"/>
                <a:sym typeface="Alatsi"/>
              </a:rPr>
              <a:t>Off the Floor</a:t>
            </a:r>
          </a:p>
        </p:txBody>
      </p:sp>
      <p:sp>
        <p:nvSpPr>
          <p:cNvPr id="3" name="TextBox 3"/>
          <p:cNvSpPr txBox="1"/>
          <p:nvPr/>
        </p:nvSpPr>
        <p:spPr>
          <a:xfrm>
            <a:off x="10568825" y="2934464"/>
            <a:ext cx="6691747" cy="5203628"/>
          </a:xfrm>
          <a:prstGeom prst="rect">
            <a:avLst/>
          </a:prstGeom>
        </p:spPr>
        <p:txBody>
          <a:bodyPr lIns="0" tIns="0" rIns="0" bIns="0" rtlCol="0" anchor="t">
            <a:spAutoFit/>
          </a:bodyPr>
          <a:lstStyle/>
          <a:p>
            <a:pPr algn="l">
              <a:lnSpc>
                <a:spcPts val="5192"/>
              </a:lnSpc>
            </a:pPr>
            <a:r>
              <a:rPr lang="en-US" sz="3709">
                <a:solidFill>
                  <a:srgbClr val="000000"/>
                </a:solidFill>
                <a:latin typeface="Alatsi"/>
                <a:ea typeface="Alatsi"/>
                <a:cs typeface="Alatsi"/>
                <a:sym typeface="Alatsi"/>
              </a:rPr>
              <a:t>Evaluation does not stop after the first reflection. </a:t>
            </a:r>
          </a:p>
          <a:p>
            <a:pPr algn="l">
              <a:lnSpc>
                <a:spcPts val="5192"/>
              </a:lnSpc>
            </a:pPr>
            <a:endParaRPr lang="en-US" sz="3709">
              <a:solidFill>
                <a:srgbClr val="000000"/>
              </a:solidFill>
              <a:latin typeface="Alatsi"/>
              <a:ea typeface="Alatsi"/>
              <a:cs typeface="Alatsi"/>
              <a:sym typeface="Alatsi"/>
            </a:endParaRPr>
          </a:p>
          <a:p>
            <a:pPr algn="l">
              <a:lnSpc>
                <a:spcPts val="5192"/>
              </a:lnSpc>
            </a:pPr>
            <a:r>
              <a:rPr lang="en-US" sz="3709">
                <a:solidFill>
                  <a:srgbClr val="000000"/>
                </a:solidFill>
                <a:latin typeface="Alatsi"/>
                <a:ea typeface="Alatsi"/>
                <a:cs typeface="Alatsi"/>
                <a:sym typeface="Alatsi"/>
              </a:rPr>
              <a:t>Check in conversations can be informal during shifts BUT...</a:t>
            </a:r>
          </a:p>
          <a:p>
            <a:pPr algn="l">
              <a:lnSpc>
                <a:spcPts val="5192"/>
              </a:lnSpc>
            </a:pPr>
            <a:endParaRPr lang="en-US" sz="3709">
              <a:solidFill>
                <a:srgbClr val="000000"/>
              </a:solidFill>
              <a:latin typeface="Alatsi"/>
              <a:ea typeface="Alatsi"/>
              <a:cs typeface="Alatsi"/>
              <a:sym typeface="Alatsi"/>
            </a:endParaRPr>
          </a:p>
          <a:p>
            <a:pPr algn="l">
              <a:lnSpc>
                <a:spcPts val="5192"/>
              </a:lnSpc>
            </a:pPr>
            <a:r>
              <a:rPr lang="en-US" sz="3709">
                <a:solidFill>
                  <a:srgbClr val="000000"/>
                </a:solidFill>
                <a:latin typeface="Alatsi"/>
                <a:ea typeface="Alatsi"/>
                <a:cs typeface="Alatsi"/>
                <a:sym typeface="Alatsi"/>
              </a:rPr>
              <a:t>Setting aside time for focused attention is helpful too.</a:t>
            </a:r>
          </a:p>
        </p:txBody>
      </p:sp>
      <p:grpSp>
        <p:nvGrpSpPr>
          <p:cNvPr id="5" name="Group 5">
            <a:extLst>
              <a:ext uri="{C183D7F6-B498-43B3-948B-1728B52AA6E4}">
                <adec:decorative xmlns:adec="http://schemas.microsoft.com/office/drawing/2017/decorative" val="1"/>
              </a:ext>
            </a:extLst>
          </p:cNvPr>
          <p:cNvGrpSpPr/>
          <p:nvPr/>
        </p:nvGrpSpPr>
        <p:grpSpPr>
          <a:xfrm>
            <a:off x="2693030" y="3166804"/>
            <a:ext cx="6450970" cy="2573239"/>
            <a:chOff x="0" y="0"/>
            <a:chExt cx="1699021" cy="677726"/>
          </a:xfrm>
        </p:grpSpPr>
        <p:sp>
          <p:nvSpPr>
            <p:cNvPr id="6" name="Freeform 6"/>
            <p:cNvSpPr/>
            <p:nvPr/>
          </p:nvSpPr>
          <p:spPr>
            <a:xfrm>
              <a:off x="0" y="0"/>
              <a:ext cx="1699021" cy="677725"/>
            </a:xfrm>
            <a:custGeom>
              <a:avLst/>
              <a:gdLst/>
              <a:ahLst/>
              <a:cxnLst/>
              <a:rect l="l" t="t" r="r" b="b"/>
              <a:pathLst>
                <a:path w="1699021" h="677725">
                  <a:moveTo>
                    <a:pt x="61206" y="0"/>
                  </a:moveTo>
                  <a:lnTo>
                    <a:pt x="1637815" y="0"/>
                  </a:lnTo>
                  <a:cubicBezTo>
                    <a:pt x="1654047" y="0"/>
                    <a:pt x="1669616" y="6448"/>
                    <a:pt x="1681094" y="17927"/>
                  </a:cubicBezTo>
                  <a:cubicBezTo>
                    <a:pt x="1692572" y="29405"/>
                    <a:pt x="1699021" y="44973"/>
                    <a:pt x="1699021" y="61206"/>
                  </a:cubicBezTo>
                  <a:lnTo>
                    <a:pt x="1699021" y="616519"/>
                  </a:lnTo>
                  <a:cubicBezTo>
                    <a:pt x="1699021" y="632752"/>
                    <a:pt x="1692572" y="648320"/>
                    <a:pt x="1681094" y="659799"/>
                  </a:cubicBezTo>
                  <a:cubicBezTo>
                    <a:pt x="1669616" y="671277"/>
                    <a:pt x="1654047" y="677725"/>
                    <a:pt x="1637815" y="677725"/>
                  </a:cubicBezTo>
                  <a:lnTo>
                    <a:pt x="61206" y="677725"/>
                  </a:lnTo>
                  <a:cubicBezTo>
                    <a:pt x="27403" y="677725"/>
                    <a:pt x="0" y="650323"/>
                    <a:pt x="0" y="616519"/>
                  </a:cubicBezTo>
                  <a:lnTo>
                    <a:pt x="0" y="61206"/>
                  </a:lnTo>
                  <a:cubicBezTo>
                    <a:pt x="0" y="44973"/>
                    <a:pt x="6448" y="29405"/>
                    <a:pt x="17927" y="17927"/>
                  </a:cubicBezTo>
                  <a:cubicBezTo>
                    <a:pt x="29405" y="6448"/>
                    <a:pt x="44973" y="0"/>
                    <a:pt x="61206" y="0"/>
                  </a:cubicBezTo>
                  <a:close/>
                </a:path>
              </a:pathLst>
            </a:custGeom>
            <a:solidFill>
              <a:srgbClr val="E9C7C6"/>
            </a:solidFill>
          </p:spPr>
          <p:txBody>
            <a:bodyPr/>
            <a:lstStyle/>
            <a:p>
              <a:endParaRPr lang="en-US"/>
            </a:p>
          </p:txBody>
        </p:sp>
        <p:sp>
          <p:nvSpPr>
            <p:cNvPr id="7" name="TextBox 7"/>
            <p:cNvSpPr txBox="1"/>
            <p:nvPr/>
          </p:nvSpPr>
          <p:spPr>
            <a:xfrm>
              <a:off x="0" y="-38100"/>
              <a:ext cx="1699021" cy="715826"/>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2553980" y="2618098"/>
            <a:ext cx="6590020" cy="670833"/>
          </a:xfrm>
          <a:prstGeom prst="rect">
            <a:avLst/>
          </a:prstGeom>
        </p:spPr>
        <p:txBody>
          <a:bodyPr lIns="0" tIns="0" rIns="0" bIns="0" rtlCol="0" anchor="t">
            <a:spAutoFit/>
          </a:bodyPr>
          <a:lstStyle/>
          <a:p>
            <a:pPr algn="l">
              <a:lnSpc>
                <a:spcPts val="5487"/>
              </a:lnSpc>
            </a:pPr>
            <a:r>
              <a:rPr lang="en-US" sz="3919">
                <a:solidFill>
                  <a:srgbClr val="000000"/>
                </a:solidFill>
                <a:latin typeface="Alatsi"/>
                <a:ea typeface="Alatsi"/>
                <a:cs typeface="Alatsi"/>
                <a:sym typeface="Alatsi"/>
              </a:rPr>
              <a:t>Ask for Input</a:t>
            </a:r>
          </a:p>
        </p:txBody>
      </p:sp>
      <p:sp>
        <p:nvSpPr>
          <p:cNvPr id="9" name="TextBox 9"/>
          <p:cNvSpPr txBox="1"/>
          <p:nvPr/>
        </p:nvSpPr>
        <p:spPr>
          <a:xfrm>
            <a:off x="2924735" y="3670696"/>
            <a:ext cx="5987560" cy="1552697"/>
          </a:xfrm>
          <a:prstGeom prst="rect">
            <a:avLst/>
          </a:prstGeom>
        </p:spPr>
        <p:txBody>
          <a:bodyPr lIns="0" tIns="0" rIns="0" bIns="0" rtlCol="0" anchor="t">
            <a:spAutoFit/>
          </a:bodyPr>
          <a:lstStyle/>
          <a:p>
            <a:pPr marL="646662" lvl="1" indent="-323331" algn="l">
              <a:lnSpc>
                <a:spcPts val="4193"/>
              </a:lnSpc>
              <a:buFont typeface="Arial"/>
              <a:buChar char="•"/>
            </a:pPr>
            <a:r>
              <a:rPr lang="en-US" sz="2995">
                <a:solidFill>
                  <a:srgbClr val="000000"/>
                </a:solidFill>
                <a:latin typeface="Alatsi"/>
                <a:ea typeface="Alatsi"/>
                <a:cs typeface="Alatsi"/>
                <a:sym typeface="Alatsi"/>
              </a:rPr>
              <a:t>What projects have you liked?</a:t>
            </a:r>
          </a:p>
          <a:p>
            <a:pPr marL="646662" lvl="1" indent="-323331" algn="l">
              <a:lnSpc>
                <a:spcPts val="4193"/>
              </a:lnSpc>
              <a:buFont typeface="Arial"/>
              <a:buChar char="•"/>
            </a:pPr>
            <a:r>
              <a:rPr lang="en-US" sz="2995">
                <a:solidFill>
                  <a:srgbClr val="000000"/>
                </a:solidFill>
                <a:latin typeface="Alatsi"/>
                <a:ea typeface="Alatsi"/>
                <a:cs typeface="Alatsi"/>
                <a:sym typeface="Alatsi"/>
              </a:rPr>
              <a:t>What didn’t you like? Why?</a:t>
            </a:r>
          </a:p>
          <a:p>
            <a:pPr marL="646662" lvl="1" indent="-323331" algn="l">
              <a:lnSpc>
                <a:spcPts val="4193"/>
              </a:lnSpc>
              <a:buFont typeface="Arial"/>
              <a:buChar char="•"/>
            </a:pPr>
            <a:r>
              <a:rPr lang="en-US" sz="2995">
                <a:solidFill>
                  <a:srgbClr val="000000"/>
                </a:solidFill>
                <a:latin typeface="Alatsi"/>
                <a:ea typeface="Alatsi"/>
                <a:cs typeface="Alatsi"/>
                <a:sym typeface="Alatsi"/>
              </a:rPr>
              <a:t>How can I improve?</a:t>
            </a:r>
          </a:p>
        </p:txBody>
      </p:sp>
      <p:grpSp>
        <p:nvGrpSpPr>
          <p:cNvPr id="10" name="Group 10">
            <a:extLst>
              <a:ext uri="{C183D7F6-B498-43B3-948B-1728B52AA6E4}">
                <adec:decorative xmlns:adec="http://schemas.microsoft.com/office/drawing/2017/decorative" val="1"/>
              </a:ext>
            </a:extLst>
          </p:cNvPr>
          <p:cNvGrpSpPr/>
          <p:nvPr/>
        </p:nvGrpSpPr>
        <p:grpSpPr>
          <a:xfrm>
            <a:off x="2708155" y="6633488"/>
            <a:ext cx="6450970" cy="2573239"/>
            <a:chOff x="0" y="0"/>
            <a:chExt cx="1699021" cy="677726"/>
          </a:xfrm>
        </p:grpSpPr>
        <p:sp>
          <p:nvSpPr>
            <p:cNvPr id="11" name="Freeform 11"/>
            <p:cNvSpPr/>
            <p:nvPr/>
          </p:nvSpPr>
          <p:spPr>
            <a:xfrm>
              <a:off x="0" y="0"/>
              <a:ext cx="1699021" cy="677725"/>
            </a:xfrm>
            <a:custGeom>
              <a:avLst/>
              <a:gdLst/>
              <a:ahLst/>
              <a:cxnLst/>
              <a:rect l="l" t="t" r="r" b="b"/>
              <a:pathLst>
                <a:path w="1699021" h="677725">
                  <a:moveTo>
                    <a:pt x="61206" y="0"/>
                  </a:moveTo>
                  <a:lnTo>
                    <a:pt x="1637815" y="0"/>
                  </a:lnTo>
                  <a:cubicBezTo>
                    <a:pt x="1654047" y="0"/>
                    <a:pt x="1669616" y="6448"/>
                    <a:pt x="1681094" y="17927"/>
                  </a:cubicBezTo>
                  <a:cubicBezTo>
                    <a:pt x="1692572" y="29405"/>
                    <a:pt x="1699021" y="44973"/>
                    <a:pt x="1699021" y="61206"/>
                  </a:cubicBezTo>
                  <a:lnTo>
                    <a:pt x="1699021" y="616519"/>
                  </a:lnTo>
                  <a:cubicBezTo>
                    <a:pt x="1699021" y="632752"/>
                    <a:pt x="1692572" y="648320"/>
                    <a:pt x="1681094" y="659799"/>
                  </a:cubicBezTo>
                  <a:cubicBezTo>
                    <a:pt x="1669616" y="671277"/>
                    <a:pt x="1654047" y="677725"/>
                    <a:pt x="1637815" y="677725"/>
                  </a:cubicBezTo>
                  <a:lnTo>
                    <a:pt x="61206" y="677725"/>
                  </a:lnTo>
                  <a:cubicBezTo>
                    <a:pt x="27403" y="677725"/>
                    <a:pt x="0" y="650323"/>
                    <a:pt x="0" y="616519"/>
                  </a:cubicBezTo>
                  <a:lnTo>
                    <a:pt x="0" y="61206"/>
                  </a:lnTo>
                  <a:cubicBezTo>
                    <a:pt x="0" y="44973"/>
                    <a:pt x="6448" y="29405"/>
                    <a:pt x="17927" y="17927"/>
                  </a:cubicBezTo>
                  <a:cubicBezTo>
                    <a:pt x="29405" y="6448"/>
                    <a:pt x="44973" y="0"/>
                    <a:pt x="61206" y="0"/>
                  </a:cubicBezTo>
                  <a:close/>
                </a:path>
              </a:pathLst>
            </a:custGeom>
            <a:solidFill>
              <a:srgbClr val="E9C7C6"/>
            </a:solidFill>
          </p:spPr>
          <p:txBody>
            <a:bodyPr/>
            <a:lstStyle/>
            <a:p>
              <a:endParaRPr lang="en-US"/>
            </a:p>
          </p:txBody>
        </p:sp>
        <p:sp>
          <p:nvSpPr>
            <p:cNvPr id="12" name="TextBox 12"/>
            <p:cNvSpPr txBox="1"/>
            <p:nvPr/>
          </p:nvSpPr>
          <p:spPr>
            <a:xfrm>
              <a:off x="0" y="-38100"/>
              <a:ext cx="1699021" cy="715826"/>
            </a:xfrm>
            <a:prstGeom prst="rect">
              <a:avLst/>
            </a:prstGeom>
          </p:spPr>
          <p:txBody>
            <a:bodyPr lIns="50800" tIns="50800" rIns="50800" bIns="50800" rtlCol="0" anchor="ctr"/>
            <a:lstStyle/>
            <a:p>
              <a:pPr algn="ctr">
                <a:lnSpc>
                  <a:spcPts val="2659"/>
                </a:lnSpc>
              </a:pPr>
              <a:endParaRPr/>
            </a:p>
          </p:txBody>
        </p:sp>
      </p:grpSp>
      <p:sp>
        <p:nvSpPr>
          <p:cNvPr id="13" name="TextBox 13"/>
          <p:cNvSpPr txBox="1"/>
          <p:nvPr/>
        </p:nvSpPr>
        <p:spPr>
          <a:xfrm>
            <a:off x="2553980" y="6084782"/>
            <a:ext cx="6590020" cy="670833"/>
          </a:xfrm>
          <a:prstGeom prst="rect">
            <a:avLst/>
          </a:prstGeom>
        </p:spPr>
        <p:txBody>
          <a:bodyPr lIns="0" tIns="0" rIns="0" bIns="0" rtlCol="0" anchor="t">
            <a:spAutoFit/>
          </a:bodyPr>
          <a:lstStyle/>
          <a:p>
            <a:pPr algn="l">
              <a:lnSpc>
                <a:spcPts val="5487"/>
              </a:lnSpc>
            </a:pPr>
            <a:r>
              <a:rPr lang="en-US" sz="3919">
                <a:solidFill>
                  <a:srgbClr val="000000"/>
                </a:solidFill>
                <a:latin typeface="Alatsi"/>
                <a:ea typeface="Alatsi"/>
                <a:cs typeface="Alatsi"/>
                <a:sym typeface="Alatsi"/>
              </a:rPr>
              <a:t>Identify Strengths</a:t>
            </a:r>
          </a:p>
        </p:txBody>
      </p:sp>
      <p:sp>
        <p:nvSpPr>
          <p:cNvPr id="14" name="TextBox 14"/>
          <p:cNvSpPr txBox="1"/>
          <p:nvPr/>
        </p:nvSpPr>
        <p:spPr>
          <a:xfrm>
            <a:off x="2708155" y="6841339"/>
            <a:ext cx="6435845" cy="2076572"/>
          </a:xfrm>
          <a:prstGeom prst="rect">
            <a:avLst/>
          </a:prstGeom>
        </p:spPr>
        <p:txBody>
          <a:bodyPr lIns="0" tIns="0" rIns="0" bIns="0" rtlCol="0" anchor="t">
            <a:spAutoFit/>
          </a:bodyPr>
          <a:lstStyle/>
          <a:p>
            <a:pPr marL="646662" lvl="1" indent="-323331" algn="l">
              <a:lnSpc>
                <a:spcPts val="4193"/>
              </a:lnSpc>
              <a:buFont typeface="Arial"/>
              <a:buChar char="•"/>
            </a:pPr>
            <a:r>
              <a:rPr lang="en-US" sz="2995">
                <a:solidFill>
                  <a:srgbClr val="000000"/>
                </a:solidFill>
                <a:latin typeface="Alatsi"/>
                <a:ea typeface="Alatsi"/>
                <a:cs typeface="Alatsi"/>
                <a:sym typeface="Alatsi"/>
              </a:rPr>
              <a:t>Where has the student excelled?</a:t>
            </a:r>
          </a:p>
          <a:p>
            <a:pPr marL="646662" lvl="1" indent="-323331" algn="l">
              <a:lnSpc>
                <a:spcPts val="4193"/>
              </a:lnSpc>
              <a:buFont typeface="Arial"/>
              <a:buChar char="•"/>
            </a:pPr>
            <a:r>
              <a:rPr lang="en-US" sz="2995">
                <a:solidFill>
                  <a:srgbClr val="000000"/>
                </a:solidFill>
                <a:latin typeface="Alatsi"/>
                <a:ea typeface="Alatsi"/>
                <a:cs typeface="Alatsi"/>
                <a:sym typeface="Alatsi"/>
              </a:rPr>
              <a:t>Where has the student demonstrated improvement?</a:t>
            </a:r>
          </a:p>
          <a:p>
            <a:pPr marL="646662" lvl="1" indent="-323331" algn="l">
              <a:lnSpc>
                <a:spcPts val="4193"/>
              </a:lnSpc>
              <a:buFont typeface="Arial"/>
              <a:buChar char="•"/>
            </a:pPr>
            <a:r>
              <a:rPr lang="en-US" sz="2995">
                <a:solidFill>
                  <a:srgbClr val="000000"/>
                </a:solidFill>
                <a:latin typeface="Alatsi"/>
                <a:ea typeface="Alatsi"/>
                <a:cs typeface="Alatsi"/>
                <a:sym typeface="Alatsi"/>
              </a:rPr>
              <a:t>How can we keep moving forward?</a:t>
            </a:r>
          </a:p>
        </p:txBody>
      </p:sp>
      <p:sp>
        <p:nvSpPr>
          <p:cNvPr id="15" name="AutoShape 15">
            <a:extLst>
              <a:ext uri="{C183D7F6-B498-43B3-948B-1728B52AA6E4}">
                <adec:decorative xmlns:adec="http://schemas.microsoft.com/office/drawing/2017/decorative" val="1"/>
              </a:ext>
            </a:extLst>
          </p:cNvPr>
          <p:cNvSpPr/>
          <p:nvPr/>
        </p:nvSpPr>
        <p:spPr>
          <a:xfrm flipH="1" flipV="1">
            <a:off x="1085850" y="7289441"/>
            <a:ext cx="5403" cy="2997456"/>
          </a:xfrm>
          <a:prstGeom prst="line">
            <a:avLst/>
          </a:prstGeom>
          <a:ln w="114300" cap="flat">
            <a:solidFill>
              <a:srgbClr val="9FC3D0"/>
            </a:solidFill>
            <a:prstDash val="solid"/>
            <a:headEnd type="none" w="sm" len="sm"/>
            <a:tailEnd type="none" w="sm" len="sm"/>
          </a:ln>
        </p:spPr>
        <p:txBody>
          <a:bodyPr/>
          <a:lstStyle/>
          <a:p>
            <a:endParaRPr lang="en-US"/>
          </a:p>
        </p:txBody>
      </p:sp>
      <p:sp>
        <p:nvSpPr>
          <p:cNvPr id="16" name="AutoShape 16">
            <a:extLst>
              <a:ext uri="{C183D7F6-B498-43B3-948B-1728B52AA6E4}">
                <adec:decorative xmlns:adec="http://schemas.microsoft.com/office/drawing/2017/decorative" val="1"/>
              </a:ext>
            </a:extLst>
          </p:cNvPr>
          <p:cNvSpPr/>
          <p:nvPr/>
        </p:nvSpPr>
        <p:spPr>
          <a:xfrm flipH="1" flipV="1">
            <a:off x="1085849" y="-1"/>
            <a:ext cx="10043" cy="2892931"/>
          </a:xfrm>
          <a:prstGeom prst="line">
            <a:avLst/>
          </a:prstGeom>
          <a:ln w="114300" cap="flat">
            <a:solidFill>
              <a:srgbClr val="9FC3D0"/>
            </a:solidFill>
            <a:prstDash val="solid"/>
            <a:headEnd type="none" w="sm" len="sm"/>
            <a:tailEnd type="none" w="sm" len="sm"/>
          </a:ln>
        </p:spPr>
        <p:txBody>
          <a:bodyPr/>
          <a:lstStyle/>
          <a:p>
            <a:endParaRPr lang="en-US"/>
          </a:p>
        </p:txBody>
      </p:sp>
      <p:grpSp>
        <p:nvGrpSpPr>
          <p:cNvPr id="17" name="Group 17">
            <a:extLst>
              <a:ext uri="{C183D7F6-B498-43B3-948B-1728B52AA6E4}">
                <adec:decorative xmlns:adec="http://schemas.microsoft.com/office/drawing/2017/decorative" val="1"/>
              </a:ext>
            </a:extLst>
          </p:cNvPr>
          <p:cNvGrpSpPr/>
          <p:nvPr/>
        </p:nvGrpSpPr>
        <p:grpSpPr>
          <a:xfrm>
            <a:off x="15859155" y="0"/>
            <a:ext cx="1562612" cy="1673225"/>
            <a:chOff x="0" y="0"/>
            <a:chExt cx="2083482" cy="2230967"/>
          </a:xfrm>
        </p:grpSpPr>
        <p:grpSp>
          <p:nvGrpSpPr>
            <p:cNvPr id="18" name="Group 18"/>
            <p:cNvGrpSpPr/>
            <p:nvPr/>
          </p:nvGrpSpPr>
          <p:grpSpPr>
            <a:xfrm>
              <a:off x="75599" y="0"/>
              <a:ext cx="1932284" cy="2230967"/>
              <a:chOff x="0" y="0"/>
              <a:chExt cx="703982" cy="812800"/>
            </a:xfrm>
          </p:grpSpPr>
          <p:sp>
            <p:nvSpPr>
              <p:cNvPr id="19" name="Freeform 19"/>
              <p:cNvSpPr/>
              <p:nvPr/>
            </p:nvSpPr>
            <p:spPr>
              <a:xfrm>
                <a:off x="0" y="0"/>
                <a:ext cx="703982" cy="812800"/>
              </a:xfrm>
              <a:custGeom>
                <a:avLst/>
                <a:gdLst/>
                <a:ahLst/>
                <a:cxnLst/>
                <a:rect l="l" t="t" r="r" b="b"/>
                <a:pathLst>
                  <a:path w="703982" h="812800">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9FC3D0"/>
              </a:solidFill>
            </p:spPr>
            <p:txBody>
              <a:bodyPr/>
              <a:lstStyle/>
              <a:p>
                <a:endParaRPr lang="en-US"/>
              </a:p>
            </p:txBody>
          </p:sp>
          <p:sp>
            <p:nvSpPr>
              <p:cNvPr id="20" name="TextBox 20"/>
              <p:cNvSpPr txBox="1"/>
              <p:nvPr/>
            </p:nvSpPr>
            <p:spPr>
              <a:xfrm>
                <a:off x="0" y="-47625"/>
                <a:ext cx="703982" cy="733425"/>
              </a:xfrm>
              <a:prstGeom prst="rect">
                <a:avLst/>
              </a:prstGeom>
            </p:spPr>
            <p:txBody>
              <a:bodyPr lIns="50800" tIns="50800" rIns="50800" bIns="50800" rtlCol="0" anchor="ctr"/>
              <a:lstStyle/>
              <a:p>
                <a:pPr algn="ctr">
                  <a:lnSpc>
                    <a:spcPts val="2659"/>
                  </a:lnSpc>
                </a:pPr>
                <a:endParaRPr/>
              </a:p>
            </p:txBody>
          </p:sp>
        </p:grpSp>
        <p:sp>
          <p:nvSpPr>
            <p:cNvPr id="21" name="TextBox 21"/>
            <p:cNvSpPr txBox="1"/>
            <p:nvPr/>
          </p:nvSpPr>
          <p:spPr>
            <a:xfrm>
              <a:off x="0" y="437582"/>
              <a:ext cx="2083482" cy="1241504"/>
            </a:xfrm>
            <a:prstGeom prst="rect">
              <a:avLst/>
            </a:prstGeom>
          </p:spPr>
          <p:txBody>
            <a:bodyPr lIns="0" tIns="0" rIns="0" bIns="0" rtlCol="0" anchor="t">
              <a:spAutoFit/>
            </a:bodyPr>
            <a:lstStyle/>
            <a:p>
              <a:pPr algn="ctr">
                <a:lnSpc>
                  <a:spcPts val="7805"/>
                </a:lnSpc>
              </a:pPr>
              <a:r>
                <a:rPr lang="en-US" sz="5575" b="1">
                  <a:solidFill>
                    <a:srgbClr val="000000"/>
                  </a:solidFill>
                  <a:latin typeface="Open Sans Bold"/>
                  <a:ea typeface="Open Sans Bold"/>
                  <a:cs typeface="Open Sans Bold"/>
                  <a:sym typeface="Open Sans Bold"/>
                </a:rPr>
                <a:t>9</a:t>
              </a:r>
            </a:p>
          </p:txBody>
        </p:sp>
      </p:grpSp>
      <p:sp>
        <p:nvSpPr>
          <p:cNvPr id="22" name="Freeform 22">
            <a:extLst>
              <a:ext uri="{C183D7F6-B498-43B3-948B-1728B52AA6E4}">
                <adec:decorative xmlns:adec="http://schemas.microsoft.com/office/drawing/2017/decorative" val="1"/>
              </a:ext>
            </a:extLst>
          </p:cNvPr>
          <p:cNvSpPr/>
          <p:nvPr/>
        </p:nvSpPr>
        <p:spPr>
          <a:xfrm>
            <a:off x="204447" y="0"/>
            <a:ext cx="5496485" cy="194389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24" name="Freeform 12">
            <a:extLst>
              <a:ext uri="{FF2B5EF4-FFF2-40B4-BE49-F238E27FC236}">
                <a16:creationId xmlns:a16="http://schemas.microsoft.com/office/drawing/2014/main" id="{54C3098F-0942-F832-36DC-C3BD3F7FF8B0}"/>
              </a:ext>
              <a:ext uri="{C183D7F6-B498-43B3-948B-1728B52AA6E4}">
                <adec:decorative xmlns:adec="http://schemas.microsoft.com/office/drawing/2017/decorative" val="1"/>
              </a:ext>
            </a:extLst>
          </p:cNvPr>
          <p:cNvSpPr/>
          <p:nvPr/>
        </p:nvSpPr>
        <p:spPr>
          <a:xfrm>
            <a:off x="13905793" y="8323094"/>
            <a:ext cx="4382207" cy="1884016"/>
          </a:xfrm>
          <a:custGeom>
            <a:avLst/>
            <a:gdLst/>
            <a:ahLst/>
            <a:cxnLst/>
            <a:rect l="l" t="t" r="r" b="b"/>
            <a:pathLst>
              <a:path w="7315200" h="2477783">
                <a:moveTo>
                  <a:pt x="0" y="0"/>
                </a:moveTo>
                <a:lnTo>
                  <a:pt x="7315200" y="0"/>
                </a:lnTo>
                <a:lnTo>
                  <a:pt x="7315200" y="2477783"/>
                </a:lnTo>
                <a:lnTo>
                  <a:pt x="0" y="247778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3329</Words>
  <Application>Microsoft Office PowerPoint</Application>
  <PresentationFormat>Custom</PresentationFormat>
  <Paragraphs>258</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Calibri</vt:lpstr>
      <vt:lpstr>Alatsi</vt:lpstr>
      <vt:lpstr>Helveticish</vt:lpstr>
      <vt:lpstr>Abhaya Libre</vt:lpstr>
      <vt:lpstr>Arial</vt:lpstr>
      <vt:lpstr>Open Sans Bold</vt:lpstr>
      <vt:lpstr>Office Theme</vt:lpstr>
      <vt:lpstr>THE VALUE OF FLOOR TIME</vt:lpstr>
      <vt:lpstr>AGENDA</vt:lpstr>
      <vt:lpstr>HELLO!</vt:lpstr>
      <vt:lpstr>THE JOB </vt:lpstr>
      <vt:lpstr>WHAT IS “FLOOR TIME”?</vt:lpstr>
      <vt:lpstr>WHERE’S THE FLOOR?</vt:lpstr>
      <vt:lpstr>LESSONS LEARNED</vt:lpstr>
      <vt:lpstr>OFF THE FLOOR</vt:lpstr>
      <vt:lpstr>KEEP GOING</vt:lpstr>
      <vt:lpstr>KEEP GOING!</vt:lpstr>
      <vt:lpstr>BACK TO THE FLOOR</vt:lpstr>
      <vt:lpstr>IS IT A CRISIS?</vt:lpstr>
      <vt:lpstr>EVALUATION IS CARING</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Value of Floor Time</dc:title>
  <dc:creator>Leigh Rupinski</dc:creator>
  <cp:lastModifiedBy>Leigh Rupinski</cp:lastModifiedBy>
  <cp:revision>4</cp:revision>
  <dcterms:created xsi:type="dcterms:W3CDTF">2006-08-16T00:00:00Z</dcterms:created>
  <dcterms:modified xsi:type="dcterms:W3CDTF">2024-10-22T18:52:28Z</dcterms:modified>
  <dc:identifier>DAGPJHsCqoI</dc:identifier>
</cp:coreProperties>
</file>