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20"/>
  </p:notesMasterIdLst>
  <p:sldIdLst>
    <p:sldId id="256" r:id="rId2"/>
    <p:sldId id="295" r:id="rId3"/>
    <p:sldId id="316" r:id="rId4"/>
    <p:sldId id="323" r:id="rId5"/>
    <p:sldId id="329" r:id="rId6"/>
    <p:sldId id="325" r:id="rId7"/>
    <p:sldId id="317" r:id="rId8"/>
    <p:sldId id="330" r:id="rId9"/>
    <p:sldId id="327" r:id="rId10"/>
    <p:sldId id="320" r:id="rId11"/>
    <p:sldId id="326" r:id="rId12"/>
    <p:sldId id="318" r:id="rId13"/>
    <p:sldId id="331" r:id="rId14"/>
    <p:sldId id="328" r:id="rId15"/>
    <p:sldId id="319" r:id="rId16"/>
    <p:sldId id="321" r:id="rId17"/>
    <p:sldId id="322" r:id="rId18"/>
    <p:sldId id="315" r:id="rId19"/>
  </p:sldIdLst>
  <p:sldSz cx="9144000" cy="5143500" type="screen16x9"/>
  <p:notesSz cx="6858000" cy="9144000"/>
  <p:embeddedFontLst>
    <p:embeddedFont>
      <p:font typeface="Encode Sans" panose="020B0604020202020204" charset="0"/>
      <p:regular r:id="rId21"/>
      <p:bold r:id="rId22"/>
    </p:embeddedFont>
    <p:embeddedFont>
      <p:font typeface="Encode Sans Condensed Thin" panose="020B0604020202020204" charset="0"/>
      <p:regular r:id="rId23"/>
      <p:bold r:id="rId24"/>
    </p:embeddedFont>
    <p:embeddedFont>
      <p:font typeface="Montserrat" panose="00000500000000000000" pitchFamily="2" charset="0"/>
      <p:regular r:id="rId25"/>
      <p:bold r:id="rId26"/>
      <p:italic r:id="rId27"/>
      <p:boldItalic r:id="rId28"/>
    </p:embeddedFont>
    <p:embeddedFont>
      <p:font typeface="Oswald" pitchFamily="2" charset="0"/>
      <p:regular r:id="rId29"/>
      <p:bold r:id="rId30"/>
    </p:embeddedFont>
    <p:embeddedFont>
      <p:font typeface="PT Serif" panose="020A0603040505020204" pitchFamily="18" charset="0"/>
      <p:regular r:id="rId31"/>
      <p:bold r:id="rId32"/>
      <p:italic r:id="rId33"/>
      <p:boldItalic r:id="rId34"/>
    </p:embeddedFont>
    <p:embeddedFont>
      <p:font typeface="Verdana" panose="020B0604030504040204" pitchFamily="34"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4ABE6A-0DD3-48A6-AFC4-19F7B020225B}" v="2" dt="2024-01-31T21:03:08.124"/>
  </p1510:revLst>
</p1510:revInfo>
</file>

<file path=ppt/tableStyles.xml><?xml version="1.0" encoding="utf-8"?>
<a:tblStyleLst xmlns:a="http://schemas.openxmlformats.org/drawingml/2006/main" def="{A644D327-C8C6-4163-A623-057FE4961991}">
  <a:tblStyle styleId="{A644D327-C8C6-4163-A623-057FE4961991}" styleName="Table_0">
    <a:wholeTbl>
      <a:tcTxStyle>
        <a:font>
          <a:latin typeface="Arial"/>
          <a:ea typeface="Arial"/>
          <a:cs typeface="Arial"/>
        </a:font>
        <a:srgbClr val="000000"/>
      </a:tcTxStyle>
      <a:tcStyle>
        <a:tcBdr>
          <a:left>
            <a:ln w="9525" cap="flat" cmpd="sng">
              <a:solidFill>
                <a:srgbClr val="000000"/>
              </a:solidFill>
              <a:prstDash val="solid"/>
              <a:round/>
              <a:headEnd type="none" w="sm" len="sm"/>
              <a:tailEnd type="none" w="sm" len="sm"/>
            </a:ln>
          </a:left>
          <a:right>
            <a:ln w="9525" cap="flat" cmpd="sng">
              <a:solidFill>
                <a:srgbClr val="000000"/>
              </a:solidFill>
              <a:prstDash val="solid"/>
              <a:round/>
              <a:headEnd type="none" w="sm" len="sm"/>
              <a:tailEnd type="none" w="sm" len="sm"/>
            </a:ln>
          </a:right>
          <a:top>
            <a:ln w="9525" cap="flat" cmpd="sng">
              <a:solidFill>
                <a:srgbClr val="000000"/>
              </a:solidFill>
              <a:prstDash val="solid"/>
              <a:round/>
              <a:headEnd type="none" w="sm" len="sm"/>
              <a:tailEnd type="none" w="sm" len="sm"/>
            </a:ln>
          </a:top>
          <a:bottom>
            <a:ln w="9525" cap="flat" cmpd="sng">
              <a:solidFill>
                <a:srgbClr val="000000"/>
              </a:solidFill>
              <a:prstDash val="solid"/>
              <a:round/>
              <a:headEnd type="none" w="sm" len="sm"/>
              <a:tailEnd type="none" w="sm" len="sm"/>
            </a:ln>
          </a:bottom>
          <a:insideH>
            <a:ln w="9525" cap="flat" cmpd="sng">
              <a:solidFill>
                <a:srgbClr val="000000"/>
              </a:solidFill>
              <a:prstDash val="solid"/>
              <a:round/>
              <a:headEnd type="none" w="sm" len="sm"/>
              <a:tailEnd type="none" w="sm" len="sm"/>
            </a:ln>
          </a:insideH>
          <a:insideV>
            <a:ln w="9525" cap="flat" cmpd="sng">
              <a:solidFill>
                <a:srgbClr val="000000"/>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69F84729-DA0B-49D1-B9D5-606E54AD438B}" styleName="Table_1">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23" autoAdjust="0"/>
    <p:restoredTop sz="60920" autoAdjust="0"/>
  </p:normalViewPr>
  <p:slideViewPr>
    <p:cSldViewPr snapToGrid="0">
      <p:cViewPr varScale="1">
        <p:scale>
          <a:sx n="87" d="100"/>
          <a:sy n="87" d="100"/>
        </p:scale>
        <p:origin x="2154" y="72"/>
      </p:cViewPr>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9" Type="http://schemas.openxmlformats.org/officeDocument/2006/relationships/presProps" Target="presProps.xml"/><Relationship Id="rId21" Type="http://schemas.openxmlformats.org/officeDocument/2006/relationships/font" Target="fonts/font1.fntdata"/><Relationship Id="rId34" Type="http://schemas.openxmlformats.org/officeDocument/2006/relationships/font" Target="fonts/font14.fntdata"/><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9.fntdata"/><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font" Target="fonts/font17.fntdata"/><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1.fntdata"/><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43"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font" Target="fonts/font18.fntdata"/></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cy, Katharine" userId="80e598a2-719b-4f78-bac7-529462b04968" providerId="ADAL" clId="{5C4ABE6A-0DD3-48A6-AFC4-19F7B020225B}"/>
    <pc:docChg chg="custSel modSld">
      <pc:chgData name="Macy, Katharine" userId="80e598a2-719b-4f78-bac7-529462b04968" providerId="ADAL" clId="{5C4ABE6A-0DD3-48A6-AFC4-19F7B020225B}" dt="2024-02-01T14:50:13.185" v="865" actId="33524"/>
      <pc:docMkLst>
        <pc:docMk/>
      </pc:docMkLst>
      <pc:sldChg chg="modSp mod">
        <pc:chgData name="Macy, Katharine" userId="80e598a2-719b-4f78-bac7-529462b04968" providerId="ADAL" clId="{5C4ABE6A-0DD3-48A6-AFC4-19F7B020225B}" dt="2024-02-01T14:48:32.698" v="787" actId="1076"/>
        <pc:sldMkLst>
          <pc:docMk/>
          <pc:sldMk cId="3788834267" sldId="318"/>
        </pc:sldMkLst>
        <pc:spChg chg="mod">
          <ac:chgData name="Macy, Katharine" userId="80e598a2-719b-4f78-bac7-529462b04968" providerId="ADAL" clId="{5C4ABE6A-0DD3-48A6-AFC4-19F7B020225B}" dt="2024-02-01T14:48:32.698" v="787" actId="1076"/>
          <ac:spMkLst>
            <pc:docMk/>
            <pc:sldMk cId="3788834267" sldId="318"/>
            <ac:spMk id="103" creationId="{00000000-0000-0000-0000-000000000000}"/>
          </ac:spMkLst>
        </pc:spChg>
      </pc:sldChg>
      <pc:sldChg chg="modSp mod">
        <pc:chgData name="Macy, Katharine" userId="80e598a2-719b-4f78-bac7-529462b04968" providerId="ADAL" clId="{5C4ABE6A-0DD3-48A6-AFC4-19F7B020225B}" dt="2024-02-01T14:48:27.290" v="786" actId="1076"/>
        <pc:sldMkLst>
          <pc:docMk/>
          <pc:sldMk cId="2864109508" sldId="320"/>
        </pc:sldMkLst>
        <pc:spChg chg="mod">
          <ac:chgData name="Macy, Katharine" userId="80e598a2-719b-4f78-bac7-529462b04968" providerId="ADAL" clId="{5C4ABE6A-0DD3-48A6-AFC4-19F7B020225B}" dt="2024-02-01T14:48:27.290" v="786" actId="1076"/>
          <ac:spMkLst>
            <pc:docMk/>
            <pc:sldMk cId="2864109508" sldId="320"/>
            <ac:spMk id="103" creationId="{00000000-0000-0000-0000-000000000000}"/>
          </ac:spMkLst>
        </pc:spChg>
      </pc:sldChg>
      <pc:sldChg chg="modSp mod modNotesTx">
        <pc:chgData name="Macy, Katharine" userId="80e598a2-719b-4f78-bac7-529462b04968" providerId="ADAL" clId="{5C4ABE6A-0DD3-48A6-AFC4-19F7B020225B}" dt="2024-02-01T14:50:13.185" v="865" actId="33524"/>
        <pc:sldMkLst>
          <pc:docMk/>
          <pc:sldMk cId="3786818790" sldId="321"/>
        </pc:sldMkLst>
        <pc:spChg chg="mod">
          <ac:chgData name="Macy, Katharine" userId="80e598a2-719b-4f78-bac7-529462b04968" providerId="ADAL" clId="{5C4ABE6A-0DD3-48A6-AFC4-19F7B020225B}" dt="2024-02-01T14:48:47.786" v="790" actId="1076"/>
          <ac:spMkLst>
            <pc:docMk/>
            <pc:sldMk cId="3786818790" sldId="321"/>
            <ac:spMk id="349" creationId="{00000000-0000-0000-0000-000000000000}"/>
          </ac:spMkLst>
        </pc:spChg>
      </pc:sldChg>
      <pc:sldChg chg="modSp mod">
        <pc:chgData name="Macy, Katharine" userId="80e598a2-719b-4f78-bac7-529462b04968" providerId="ADAL" clId="{5C4ABE6A-0DD3-48A6-AFC4-19F7B020225B}" dt="2024-02-01T14:48:21.783" v="785" actId="1076"/>
        <pc:sldMkLst>
          <pc:docMk/>
          <pc:sldMk cId="3286843763" sldId="327"/>
        </pc:sldMkLst>
        <pc:spChg chg="mod">
          <ac:chgData name="Macy, Katharine" userId="80e598a2-719b-4f78-bac7-529462b04968" providerId="ADAL" clId="{5C4ABE6A-0DD3-48A6-AFC4-19F7B020225B}" dt="2024-02-01T14:48:21.783" v="785" actId="1076"/>
          <ac:spMkLst>
            <pc:docMk/>
            <pc:sldMk cId="3286843763" sldId="327"/>
            <ac:spMk id="103" creationId="{00000000-0000-0000-0000-000000000000}"/>
          </ac:spMkLst>
        </pc:spChg>
      </pc:sldChg>
      <pc:sldChg chg="modSp mod">
        <pc:chgData name="Macy, Katharine" userId="80e598a2-719b-4f78-bac7-529462b04968" providerId="ADAL" clId="{5C4ABE6A-0DD3-48A6-AFC4-19F7B020225B}" dt="2024-02-01T14:48:38.386" v="788" actId="1076"/>
        <pc:sldMkLst>
          <pc:docMk/>
          <pc:sldMk cId="787493316" sldId="331"/>
        </pc:sldMkLst>
        <pc:spChg chg="mod">
          <ac:chgData name="Macy, Katharine" userId="80e598a2-719b-4f78-bac7-529462b04968" providerId="ADAL" clId="{5C4ABE6A-0DD3-48A6-AFC4-19F7B020225B}" dt="2024-02-01T14:48:38.386" v="788" actId="1076"/>
          <ac:spMkLst>
            <pc:docMk/>
            <pc:sldMk cId="787493316" sldId="331"/>
            <ac:spMk id="10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5" name="Google Shape;255;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What does profit mean? Understanding financial information. This is the third video in the Negotiation Planning Part 3 lesson in the foundations module.</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rgbClr val="000000"/>
                </a:solidFill>
                <a:latin typeface="Arial"/>
                <a:ea typeface="Verdana" panose="020B0604030504040204" pitchFamily="34" charset="0"/>
                <a:cs typeface="Arial"/>
                <a:sym typeface="Arial"/>
              </a:rPr>
              <a:t>Just because it’s a necessary expense needed in running the business does not mean it’s without criticism.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i="0" u="none" strike="noStrike" cap="none" dirty="0">
                <a:solidFill>
                  <a:srgbClr val="000000"/>
                </a:solidFill>
                <a:latin typeface="Arial"/>
                <a:ea typeface="Verdana" panose="020B0604030504040204" pitchFamily="34" charset="0"/>
                <a:cs typeface="Arial"/>
                <a:sym typeface="Arial"/>
              </a:rPr>
              <a:t>Example:</a:t>
            </a:r>
          </a:p>
          <a:p>
            <a:pPr marL="171450" marR="0" lvl="0" indent="-171450" algn="l" defTabSz="914400" rtl="0" eaLnBrk="1" fontAlgn="auto" latinLnBrk="0" hangingPunct="1">
              <a:lnSpc>
                <a:spcPct val="100000"/>
              </a:lnSpc>
              <a:spcBef>
                <a:spcPts val="0"/>
              </a:spcBef>
              <a:spcAft>
                <a:spcPts val="0"/>
              </a:spcAft>
              <a:buClr>
                <a:srgbClr val="000000"/>
              </a:buClr>
              <a:buSzPts val="1400"/>
              <a:tabLst/>
              <a:defRPr/>
            </a:pPr>
            <a:r>
              <a:rPr lang="en-US" sz="1100" b="0" i="0" u="none" strike="noStrike" cap="none" dirty="0">
                <a:solidFill>
                  <a:srgbClr val="000000"/>
                </a:solidFill>
                <a:latin typeface="Arial"/>
                <a:ea typeface="Verdana" panose="020B0604030504040204" pitchFamily="34" charset="0"/>
                <a:cs typeface="Arial"/>
                <a:sym typeface="Arial"/>
              </a:rPr>
              <a:t>If they are adding more and more employees so their wage and benefits expenses increase, while libraries cut employees and services to continue to buy their product – there is a problem.</a:t>
            </a:r>
          </a:p>
          <a:p>
            <a:pPr marL="171450" marR="0" lvl="0" indent="-171450" algn="l" defTabSz="914400" rtl="0" eaLnBrk="1" fontAlgn="auto" latinLnBrk="0" hangingPunct="1">
              <a:lnSpc>
                <a:spcPct val="100000"/>
              </a:lnSpc>
              <a:spcBef>
                <a:spcPts val="0"/>
              </a:spcBef>
              <a:spcAft>
                <a:spcPts val="0"/>
              </a:spcAft>
              <a:buClr>
                <a:srgbClr val="000000"/>
              </a:buClr>
              <a:buSzPts val="1400"/>
              <a:tabLst/>
              <a:defRPr/>
            </a:pPr>
            <a:r>
              <a:rPr lang="en-US" sz="1100" b="0" i="0" u="none" strike="noStrike" cap="none" dirty="0">
                <a:solidFill>
                  <a:srgbClr val="000000"/>
                </a:solidFill>
                <a:latin typeface="Arial"/>
                <a:ea typeface="Verdana" panose="020B0604030504040204" pitchFamily="34" charset="0"/>
                <a:cs typeface="Arial"/>
                <a:sym typeface="Arial"/>
              </a:rPr>
              <a:t>SG&amp;A (Sales, General, and Administrative) is an overhead expense that covers sales and marketing and other corporate expenses. Does the SG&amp;A expense seem out of line with others in the industry? What is going on with their executive compensation?</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dirty="0"/>
              <a:t>You don’t necessarily need to get in these weeds but as a former financial analyst I want to dig into them! (Does a vendor really need to send 7 people to demo a product we already purchase? Have they not heard of web conference calls?)</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19821060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u="none" dirty="0">
                <a:effectLst/>
              </a:rPr>
              <a:t>Now that we’ve talked a bit more about the operating costs and why those are important, back to operating margin! Operating margin is an indicator of how effectively a company is managing costs. Historically scholarly publishing has not passed along cost efficiencies that you would expect with digitization. This can be seen through the fact that profits have grown at rates faster than revenues (price increases).</a:t>
            </a:r>
            <a:endParaRPr b="0" u="none" dirty="0">
              <a:effectLst/>
            </a:endParaRPr>
          </a:p>
        </p:txBody>
      </p:sp>
    </p:spTree>
    <p:extLst>
      <p:ext uri="{BB962C8B-B14F-4D97-AF65-F5344CB8AC3E}">
        <p14:creationId xmlns:p14="http://schemas.microsoft.com/office/powerpoint/2010/main" val="28641397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u="none" dirty="0">
                <a:latin typeface="Verdana" panose="020B0604030504040204" pitchFamily="34" charset="0"/>
                <a:ea typeface="Verdana" panose="020B0604030504040204" pitchFamily="34" charset="0"/>
              </a:rPr>
              <a:t>EBITDA stands for earnings before interest, tax, depreciation, and amortization expense.  Once you’ve calculated the EBIT (or operating margin), you add back in the depreciation of capital assets such as buildings and equipment as well as the amortization expenses of an intangible asset (e.g. intellectual property). Over a set period, capital and intangible assets lose monetary value.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b="0" u="none" dirty="0">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u="none" dirty="0">
                <a:latin typeface="Verdana" panose="020B0604030504040204" pitchFamily="34" charset="0"/>
                <a:ea typeface="Verdana" panose="020B0604030504040204" pitchFamily="34" charset="0"/>
              </a:rPr>
              <a:t>EBITDA is an indicator of the cash flow (how much cash would be available) to pay for long term debt – so this reflects the cash on hand. EBITDA creates the most apples to apples comparison to compare different companies. This is my preferred metric when I can use it.  If I can’t use EBITDA, my next choice would be using the operating margin.</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dirty="0">
              <a:latin typeface="Verdana" panose="020B0604030504040204" pitchFamily="34" charset="0"/>
              <a:ea typeface="Verdana" panose="020B0604030504040204" pitchFamily="34" charset="0"/>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40455473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u="none" dirty="0">
                <a:latin typeface="Verdana" panose="020B0604030504040204" pitchFamily="34" charset="0"/>
                <a:ea typeface="Verdana" panose="020B0604030504040204" pitchFamily="34" charset="0"/>
              </a:rPr>
              <a:t>As we talked about earlier, Operating expenses include depreciation expense and amortization expense. To get EBITDA (Earnings before interest, taxes, depreciation, and amortization) you need to add those expenses back in.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b="0" u="none" dirty="0">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u="none" dirty="0">
                <a:latin typeface="Verdana" panose="020B0604030504040204" pitchFamily="34" charset="0"/>
                <a:ea typeface="Verdana" panose="020B0604030504040204" pitchFamily="34" charset="0"/>
              </a:rPr>
              <a:t>For the example of selling 100 mugs imagine you are using a kiln – a piece of equipment. This kiln has a life cycle – basically eventually it stop working as all equipment does. Based off the age of the kiln and the current value you depreciated it by $20 this year.</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b="0" u="none" dirty="0">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u="none" dirty="0">
                <a:latin typeface="Verdana" panose="020B0604030504040204" pitchFamily="34" charset="0"/>
                <a:ea typeface="Verdana" panose="020B0604030504040204" pitchFamily="34" charset="0"/>
              </a:rPr>
              <a:t>You have also licensed the ability to use a specific image (intellectual property). This license lasts for 5 years and was worth $50 at the beginning of the license, so you amortize or decrease the value of the license by $10 this year.</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b="0" u="none" dirty="0">
              <a:latin typeface="Verdana" panose="020B0604030504040204" pitchFamily="34" charset="0"/>
              <a:ea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sz="1100" b="0" u="none" dirty="0">
                <a:latin typeface="Verdana" panose="020B0604030504040204" pitchFamily="34" charset="0"/>
                <a:ea typeface="Verdana" panose="020B0604030504040204" pitchFamily="34" charset="0"/>
              </a:rPr>
              <a:t>When you add the depreciation and amortization back in the EBITDA is $130 and the EBITDA Margin is now 13% instead of the EBIT number of 10% we had earlier.</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sz="1100" dirty="0">
              <a:latin typeface="Verdana" panose="020B0604030504040204" pitchFamily="34" charset="0"/>
              <a:ea typeface="Verdana" panose="020B0604030504040204" pitchFamily="34" charset="0"/>
            </a:endParaRPr>
          </a:p>
          <a:p>
            <a:pPr marL="0" lvl="0" indent="0" algn="l" rtl="0">
              <a:spcBef>
                <a:spcPts val="0"/>
              </a:spcBef>
              <a:spcAft>
                <a:spcPts val="0"/>
              </a:spcAft>
              <a:buNone/>
            </a:pPr>
            <a:endParaRPr dirty="0"/>
          </a:p>
        </p:txBody>
      </p:sp>
    </p:spTree>
    <p:extLst>
      <p:ext uri="{BB962C8B-B14F-4D97-AF65-F5344CB8AC3E}">
        <p14:creationId xmlns:p14="http://schemas.microsoft.com/office/powerpoint/2010/main" val="39272914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u="none" dirty="0"/>
              <a:t>Using EBITDA and the debt information from financial statements allows you to calculate the Debt to EBITDA ratio which indicates the ability to pay off debt. A high ratio (greater than 3.5) indicates a heavy debt load, and means the company may have a much more difficult time meeting their long term debt obligations – it increases the risk for lenders and investors.</a:t>
            </a:r>
            <a:endParaRPr b="0" u="none" dirty="0"/>
          </a:p>
        </p:txBody>
      </p:sp>
    </p:spTree>
    <p:extLst>
      <p:ext uri="{BB962C8B-B14F-4D97-AF65-F5344CB8AC3E}">
        <p14:creationId xmlns:p14="http://schemas.microsoft.com/office/powerpoint/2010/main" val="14722958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g35f391192_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4" name="Google Shape;284;g35f391192_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u="none" dirty="0"/>
              <a:t>I’ve gone though how to understand for-profit company financials to understand their financial health, but what about non-profits that don’t have profit or margin numbers?</a:t>
            </a:r>
            <a:endParaRPr b="0" u="none" dirty="0"/>
          </a:p>
        </p:txBody>
      </p:sp>
    </p:spTree>
    <p:extLst>
      <p:ext uri="{BB962C8B-B14F-4D97-AF65-F5344CB8AC3E}">
        <p14:creationId xmlns:p14="http://schemas.microsoft.com/office/powerpoint/2010/main" val="4341902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5"/>
        <p:cNvGrpSpPr/>
        <p:nvPr/>
      </p:nvGrpSpPr>
      <p:grpSpPr>
        <a:xfrm>
          <a:off x="0" y="0"/>
          <a:ext cx="0" cy="0"/>
          <a:chOff x="0" y="0"/>
          <a:chExt cx="0" cy="0"/>
        </a:xfrm>
      </p:grpSpPr>
      <p:sp>
        <p:nvSpPr>
          <p:cNvPr id="346" name="Google Shape;346;g35f391192_08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7" name="Google Shape;347;g35f391192_08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You can get an approximation of EBIT or the Operating profit. The non-profit financial metric that you can use in place of EBIT is the Change in Net Assets without Donor Restrictions from Operations.</a:t>
            </a:r>
          </a:p>
          <a:p>
            <a:pPr marL="0" lvl="0" indent="0" algn="l" rtl="0">
              <a:spcBef>
                <a:spcPts val="0"/>
              </a:spcBef>
              <a:spcAft>
                <a:spcPts val="0"/>
              </a:spcAft>
              <a:buNone/>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u="none" dirty="0"/>
              <a:t>There can be some variability in exactly how nonprofits report their financials. </a:t>
            </a:r>
          </a:p>
          <a:p>
            <a:pPr marL="0" lvl="0" indent="0" algn="l" rtl="0">
              <a:spcBef>
                <a:spcPts val="0"/>
              </a:spcBef>
              <a:spcAft>
                <a:spcPts val="0"/>
              </a:spcAft>
              <a:buNone/>
            </a:pPr>
            <a:endParaRPr lang="en-US"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dirty="0"/>
              <a:t>Be sure to only use operating revenues when doing your analysis of a non-profit, you should find a line that specifies this in the non-profit financial report. Remember that revenue is about bringing cash into the organization and is used in place of sales for calculations.</a:t>
            </a:r>
          </a:p>
          <a:p>
            <a:pPr marL="0" lvl="0" indent="0" algn="l" rtl="0">
              <a:spcBef>
                <a:spcPts val="0"/>
              </a:spcBef>
              <a:spcAft>
                <a:spcPts val="0"/>
              </a:spcAft>
              <a:buNone/>
            </a:pPr>
            <a:r>
              <a:rPr lang="en-US" dirty="0"/>
              <a:t>Financial statements of non-profits should indicate what revenues are generated from operations. In </a:t>
            </a:r>
            <a:r>
              <a:rPr lang="en-US"/>
              <a:t>other words, </a:t>
            </a:r>
            <a:r>
              <a:rPr lang="en-US" dirty="0"/>
              <a:t>these revenues that are sales from offering the product or service offered by </a:t>
            </a:r>
            <a:r>
              <a:rPr lang="en-US"/>
              <a:t>that non-profit </a:t>
            </a:r>
            <a:r>
              <a:rPr lang="en-US" dirty="0"/>
              <a:t>as opposed to non-operating revenues such as investment income, donations, and gifts. </a:t>
            </a:r>
          </a:p>
          <a:p>
            <a:pPr marL="0" lvl="0" indent="0" algn="l" rtl="0">
              <a:spcBef>
                <a:spcPts val="0"/>
              </a:spcBef>
              <a:spcAft>
                <a:spcPts val="0"/>
              </a:spcAft>
              <a:buNone/>
            </a:pPr>
            <a:endParaRPr lang="en-US" b="1" u="sng" dirty="0"/>
          </a:p>
          <a:p>
            <a:pPr marL="0" lvl="0" indent="0" algn="l" rtl="0">
              <a:spcBef>
                <a:spcPts val="0"/>
              </a:spcBef>
              <a:spcAft>
                <a:spcPts val="0"/>
              </a:spcAft>
              <a:buNone/>
            </a:pPr>
            <a:r>
              <a:rPr lang="en-US" b="0" u="none" dirty="0"/>
              <a:t>An exercise in this lesson will take you through analyzing a non-profit journal publisher so that you can become familiar with finding this information.</a:t>
            </a:r>
          </a:p>
        </p:txBody>
      </p:sp>
    </p:spTree>
    <p:extLst>
      <p:ext uri="{BB962C8B-B14F-4D97-AF65-F5344CB8AC3E}">
        <p14:creationId xmlns:p14="http://schemas.microsoft.com/office/powerpoint/2010/main" val="21949144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Finally as a reminder be sure to pull several years of data to spot trends. I try to look at 5-6 years of data when I can.</a:t>
            </a:r>
          </a:p>
        </p:txBody>
      </p:sp>
    </p:spTree>
    <p:extLst>
      <p:ext uri="{BB962C8B-B14F-4D97-AF65-F5344CB8AC3E}">
        <p14:creationId xmlns:p14="http://schemas.microsoft.com/office/powerpoint/2010/main" val="30444447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2"/>
        <p:cNvGrpSpPr/>
        <p:nvPr/>
      </p:nvGrpSpPr>
      <p:grpSpPr>
        <a:xfrm>
          <a:off x="0" y="0"/>
          <a:ext cx="0" cy="0"/>
          <a:chOff x="0" y="0"/>
          <a:chExt cx="0" cy="0"/>
        </a:xfrm>
      </p:grpSpPr>
      <p:sp>
        <p:nvSpPr>
          <p:cNvPr id="473" name="Google Shape;473;g35ed75ccf_01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4" name="Google Shape;474;g35ed75ccf_01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dirty="0"/>
              <a:t>Here are the credits for this presentation.</a:t>
            </a:r>
            <a:endParaRPr dirty="0"/>
          </a:p>
        </p:txBody>
      </p:sp>
    </p:spTree>
    <p:extLst>
      <p:ext uri="{BB962C8B-B14F-4D97-AF65-F5344CB8AC3E}">
        <p14:creationId xmlns:p14="http://schemas.microsoft.com/office/powerpoint/2010/main" val="3911800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0" u="none" dirty="0"/>
              <a:t>First off you need to understand your profit numbers and what the different ones mean.  If this is your first time trying to put these concepts into practice, I’d recommend reviewing at least the definitions in “Librarians’ Guide to Understanding Scholarly Publisher Financial Data” and coming back to this video. [move the link to this next to the PPT] I have read articles discussing profit margin that clearly was comparing one companies gross margin to another’s operating margin and another’s EBITDA which stands for Earnings before Interest, Taxes, Depreciation, and Amortization – it was an apples to oranges to bananas comparison. The goal of this video is that you’ll understand why those numbers don’t mean the same thing. Understanding these numbers will make it easier for you to do your own analysis as well as read the analysis of others such as what you find in SPARC’s Landscape Analysis. I will say from my personal point of view as a former financial analyst - I suggest focusing on operating profit and operating margin or EBITDA (when this is available). </a:t>
            </a:r>
          </a:p>
          <a:p>
            <a:r>
              <a:rPr lang="en-US" b="0" u="none" dirty="0"/>
              <a:t>What is the difference between profit and margin? Profit is the dollar amount, while margin is a percent of sales. So when you hear that someone has a 10% operating margin that means that their operating profit is 10% of their net sales revenue.  We’ll go into more detail on that in this presentation.</a:t>
            </a:r>
          </a:p>
          <a:p>
            <a:r>
              <a:rPr lang="en-US" b="0" u="none" dirty="0"/>
              <a:t>I have created a Librarian’s Guide to Understanding Scholarly Publisher Financial Data, which is linked in the resources of this lesson.</a:t>
            </a:r>
          </a:p>
          <a:p>
            <a:r>
              <a:rPr lang="en-US" b="0" u="none" dirty="0"/>
              <a:t>The next slides are going to walk you through the calculations for the different profit numbers.</a:t>
            </a:r>
          </a:p>
        </p:txBody>
      </p:sp>
    </p:spTree>
    <p:extLst>
      <p:ext uri="{BB962C8B-B14F-4D97-AF65-F5344CB8AC3E}">
        <p14:creationId xmlns:p14="http://schemas.microsoft.com/office/powerpoint/2010/main" val="978211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u="none" dirty="0"/>
              <a:t>To calculate gross profit you start with calculating net sales. At times you may hear the terms sales or revenue – they mean the exact same thing – both refer to the amount that customers pay for a product or service. Gross sales is the revenue generated if customers paid list price for everything! Which customers rarely, if ever do. After you subtract out returns, discounts, and allowances, you get net sales. This is the true revenue a company generates. </a:t>
            </a:r>
          </a:p>
          <a:p>
            <a:pPr marL="0" lvl="0" indent="0" algn="l" rtl="0">
              <a:spcBef>
                <a:spcPts val="0"/>
              </a:spcBef>
              <a:spcAft>
                <a:spcPts val="0"/>
              </a:spcAft>
              <a:buNone/>
            </a:pPr>
            <a:endParaRPr lang="en-US" b="0" u="none" dirty="0"/>
          </a:p>
          <a:p>
            <a:pPr marL="0" lvl="0" indent="0" algn="l" rtl="0">
              <a:spcBef>
                <a:spcPts val="0"/>
              </a:spcBef>
              <a:spcAft>
                <a:spcPts val="0"/>
              </a:spcAft>
              <a:buNone/>
            </a:pPr>
            <a:r>
              <a:rPr lang="en-US" b="0" u="none" dirty="0"/>
              <a:t>You need the Net Sales number in order to calculate the gross profit. </a:t>
            </a:r>
            <a:endParaRPr b="0" u="none" dirty="0"/>
          </a:p>
        </p:txBody>
      </p:sp>
    </p:spTree>
    <p:extLst>
      <p:ext uri="{BB962C8B-B14F-4D97-AF65-F5344CB8AC3E}">
        <p14:creationId xmlns:p14="http://schemas.microsoft.com/office/powerpoint/2010/main" val="25668788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u="none" dirty="0"/>
              <a:t>Gross profit is the net sales amount minus the cost of goods sold. Cost of goods sold are the variable costs such as hourly labor and materials that are needed to produce units of the products sold. Cost of goods sold does not include operating expenses. Operating expenses are fixed costs such as rent and utilities and overhead which includes things like administration salaries and sales and marketing.</a:t>
            </a:r>
          </a:p>
          <a:p>
            <a:pPr marL="0" lvl="0" indent="0" algn="l" rtl="0">
              <a:spcBef>
                <a:spcPts val="0"/>
              </a:spcBef>
              <a:spcAft>
                <a:spcPts val="0"/>
              </a:spcAft>
              <a:buNone/>
            </a:pPr>
            <a:endParaRPr lang="en-US" b="0" u="none" dirty="0"/>
          </a:p>
          <a:p>
            <a:pPr marL="0" lvl="0" indent="0" algn="l" rtl="0">
              <a:spcBef>
                <a:spcPts val="0"/>
              </a:spcBef>
              <a:spcAft>
                <a:spcPts val="0"/>
              </a:spcAft>
              <a:buNone/>
            </a:pPr>
            <a:r>
              <a:rPr lang="en-US" b="0" u="none" dirty="0"/>
              <a:t>Then, divide the gross profit by the net sales and you’ll get the gross margin.  A gut reaction for most folks when they see gross margin is their profits seems obscenely high. However, that is because it doesn’t include lots of other expenses necessary for running a business.  </a:t>
            </a:r>
          </a:p>
          <a:p>
            <a:pPr marL="0" lvl="0" indent="0" algn="l" rtl="0">
              <a:spcBef>
                <a:spcPts val="0"/>
              </a:spcBef>
              <a:spcAft>
                <a:spcPts val="0"/>
              </a:spcAft>
              <a:buNone/>
            </a:pPr>
            <a:endParaRPr dirty="0"/>
          </a:p>
        </p:txBody>
      </p:sp>
    </p:spTree>
    <p:extLst>
      <p:ext uri="{BB962C8B-B14F-4D97-AF65-F5344CB8AC3E}">
        <p14:creationId xmlns:p14="http://schemas.microsoft.com/office/powerpoint/2010/main" val="25080582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u="none" dirty="0"/>
              <a:t>Here’s an example of how these numbers work.  Imagine that the price on the packaging of a mug is $12.  But! There’s a sale sticker on the packaging too!  It says the mug now has a discounted price of $10.  If you subtract the discount amount ($2) from the original price, you get the net sales number of $10.  To get the cost of goods sold amount, you need to know the cost of an hourly worker to produce the mug (we’ll say labor costs were $5 to keep thing simple).  You also need to calculate the cost of materials.  Our mug only took $1 worth of clay, paint, and glaze to create.  That means that the total cost of goods sold for one mug is $6.  So if we subtract $6 for the cost of goods sold from the $10 net sales number, we get the gross profit amount of $4.  </a:t>
            </a:r>
          </a:p>
          <a:p>
            <a:pPr marL="0" lvl="0" indent="0" algn="l" rtl="0">
              <a:spcBef>
                <a:spcPts val="0"/>
              </a:spcBef>
              <a:spcAft>
                <a:spcPts val="0"/>
              </a:spcAft>
              <a:buNone/>
            </a:pPr>
            <a:r>
              <a:rPr lang="en-US" b="0" u="none" dirty="0"/>
              <a:t> Now divide the gross profit by the net sales and get the gross margin of 40%.</a:t>
            </a:r>
          </a:p>
          <a:p>
            <a:pPr marL="0" lvl="0" indent="0" algn="l" rtl="0">
              <a:spcBef>
                <a:spcPts val="0"/>
              </a:spcBef>
              <a:spcAft>
                <a:spcPts val="0"/>
              </a:spcAft>
              <a:buNone/>
            </a:pPr>
            <a:endParaRPr lang="en-US" b="0" u="none" dirty="0"/>
          </a:p>
          <a:p>
            <a:pPr marL="0" lvl="0" indent="0" algn="l" rtl="0">
              <a:spcBef>
                <a:spcPts val="0"/>
              </a:spcBef>
              <a:spcAft>
                <a:spcPts val="0"/>
              </a:spcAft>
              <a:buNone/>
            </a:pPr>
            <a:r>
              <a:rPr lang="en-US" b="0" u="none" dirty="0"/>
              <a:t>Gross margin tells you the additional amount of revenue you can use to pay off all your other business expenses not in cost of goods sold and pay the owners/investors profits if you build additional units. It spreads the operating expense further across all units produced as long as you don’t need to increase capacity (increasing building and equipment expense). Ultimately the higher the Gross Profit the more capital (also known as money) the business retains.</a:t>
            </a:r>
          </a:p>
          <a:p>
            <a:pPr marL="0" lvl="0" indent="0" algn="l" rtl="0">
              <a:spcBef>
                <a:spcPts val="0"/>
              </a:spcBef>
              <a:spcAft>
                <a:spcPts val="0"/>
              </a:spcAft>
              <a:buNone/>
            </a:pPr>
            <a:endParaRPr lang="en-US" b="0" u="none" dirty="0"/>
          </a:p>
          <a:p>
            <a:pPr marL="0" lvl="0" indent="0" algn="l" rtl="0">
              <a:spcBef>
                <a:spcPts val="0"/>
              </a:spcBef>
              <a:spcAft>
                <a:spcPts val="0"/>
              </a:spcAft>
              <a:buNone/>
            </a:pPr>
            <a:r>
              <a:rPr lang="en-US" b="0" u="none" dirty="0"/>
              <a:t>What this number does not include is the cost of running the factory, selling that mug, paying off loans acquired to purchase machinery, providing a dividend (investment income) to the owners (stockholders).</a:t>
            </a:r>
          </a:p>
          <a:p>
            <a:pPr marL="0" lvl="0" indent="0" algn="l" rtl="0">
              <a:spcBef>
                <a:spcPts val="0"/>
              </a:spcBef>
              <a:spcAft>
                <a:spcPts val="0"/>
              </a:spcAft>
              <a:buNone/>
            </a:pPr>
            <a:endParaRPr lang="en-US" b="0" u="none" dirty="0"/>
          </a:p>
          <a:p>
            <a:pPr marL="0" lvl="0" indent="0" algn="l" rtl="0">
              <a:spcBef>
                <a:spcPts val="0"/>
              </a:spcBef>
              <a:spcAft>
                <a:spcPts val="0"/>
              </a:spcAft>
              <a:buNone/>
            </a:pPr>
            <a:r>
              <a:rPr lang="en-US" b="0" u="none" dirty="0"/>
              <a:t>Now imagine you actually sold 100 mugs total. That would mean making a total of $400 gross profit.</a:t>
            </a:r>
          </a:p>
        </p:txBody>
      </p:sp>
    </p:spTree>
    <p:extLst>
      <p:ext uri="{BB962C8B-B14F-4D97-AF65-F5344CB8AC3E}">
        <p14:creationId xmlns:p14="http://schemas.microsoft.com/office/powerpoint/2010/main" val="899319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u="none" dirty="0"/>
              <a:t>As you saw on the previous slide, Gross margin is a percentage of net sales.</a:t>
            </a:r>
          </a:p>
          <a:p>
            <a:pPr marL="0" lvl="0" indent="0" algn="l" rtl="0">
              <a:spcBef>
                <a:spcPts val="0"/>
              </a:spcBef>
              <a:spcAft>
                <a:spcPts val="0"/>
              </a:spcAft>
              <a:buNone/>
            </a:pPr>
            <a:endParaRPr lang="en-US" b="0" u="none" dirty="0"/>
          </a:p>
          <a:p>
            <a:pPr marL="0" lvl="0" indent="0" algn="l" rtl="0">
              <a:spcBef>
                <a:spcPts val="0"/>
              </a:spcBef>
              <a:spcAft>
                <a:spcPts val="0"/>
              </a:spcAft>
              <a:buNone/>
            </a:pPr>
            <a:r>
              <a:rPr lang="en-US" b="0" u="none" dirty="0"/>
              <a:t>The higher the gross margin, the more capital the company retains to pay for operating expenses, corporate overhead, debt, and owner dividends.</a:t>
            </a:r>
          </a:p>
          <a:p>
            <a:pPr marL="0" lvl="0" indent="0" algn="l" rtl="0">
              <a:spcBef>
                <a:spcPts val="0"/>
              </a:spcBef>
              <a:spcAft>
                <a:spcPts val="0"/>
              </a:spcAft>
              <a:buNone/>
            </a:pPr>
            <a:endParaRPr lang="en-US" b="0" u="none" dirty="0"/>
          </a:p>
          <a:p>
            <a:pPr marL="0" lvl="0" indent="0" algn="l" rtl="0">
              <a:spcBef>
                <a:spcPts val="0"/>
              </a:spcBef>
              <a:spcAft>
                <a:spcPts val="0"/>
              </a:spcAft>
              <a:buNone/>
            </a:pPr>
            <a:r>
              <a:rPr lang="en-US" b="0" u="none" dirty="0"/>
              <a:t>Gross margin always looks incredibly high because it doesn’t include any fixed operating costs that are required to run the business.</a:t>
            </a:r>
          </a:p>
          <a:p>
            <a:pPr marL="0" lvl="0" indent="0" algn="l" rtl="0">
              <a:spcBef>
                <a:spcPts val="0"/>
              </a:spcBef>
              <a:spcAft>
                <a:spcPts val="0"/>
              </a:spcAft>
              <a:buNone/>
            </a:pPr>
            <a:endParaRPr lang="en-US" b="0" u="none" dirty="0"/>
          </a:p>
          <a:p>
            <a:pPr marL="0" lvl="0" indent="0" algn="l" rtl="0">
              <a:spcBef>
                <a:spcPts val="0"/>
              </a:spcBef>
              <a:spcAft>
                <a:spcPts val="0"/>
              </a:spcAft>
              <a:buNone/>
            </a:pPr>
            <a:r>
              <a:rPr lang="en-US" b="0" u="none" dirty="0"/>
              <a:t>I’m not a fan of using gross margin because honestly business decisions aren’t made based on this number because it’s missing the fixed operating costs, which are often significant and necessary in order to operate the business. It’s more important to look at operating margin or EBITDA.  We’ll look at calculating operating margin next.</a:t>
            </a:r>
          </a:p>
          <a:p>
            <a:pPr marL="0" lvl="0" indent="0" algn="l" rtl="0">
              <a:spcBef>
                <a:spcPts val="0"/>
              </a:spcBef>
              <a:spcAft>
                <a:spcPts val="0"/>
              </a:spcAft>
              <a:buNone/>
            </a:pPr>
            <a:endParaRPr lang="en-US" dirty="0"/>
          </a:p>
          <a:p>
            <a:pPr marL="0" lvl="0" indent="0" algn="l" rtl="0">
              <a:spcBef>
                <a:spcPts val="0"/>
              </a:spcBef>
              <a:spcAft>
                <a:spcPts val="0"/>
              </a:spcAft>
              <a:buNone/>
            </a:pPr>
            <a:endParaRPr dirty="0"/>
          </a:p>
        </p:txBody>
      </p:sp>
    </p:spTree>
    <p:extLst>
      <p:ext uri="{BB962C8B-B14F-4D97-AF65-F5344CB8AC3E}">
        <p14:creationId xmlns:p14="http://schemas.microsoft.com/office/powerpoint/2010/main" val="1103411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u="none" dirty="0"/>
              <a:t>To calculate operating margin, we build off our previous gross profit calculations by now subtracting out the operating expenses. Which gives you EBIT.</a:t>
            </a:r>
          </a:p>
          <a:p>
            <a:pPr marL="0" lvl="0" indent="0" algn="l" rtl="0">
              <a:spcBef>
                <a:spcPts val="0"/>
              </a:spcBef>
              <a:spcAft>
                <a:spcPts val="0"/>
              </a:spcAft>
              <a:buNone/>
            </a:pPr>
            <a:endParaRPr lang="en-US" b="0" u="none"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en-US" b="0" u="none" dirty="0"/>
              <a:t>EBIT stands for the earnings before interest and tax expense and is also called the operating profit. </a:t>
            </a:r>
            <a:r>
              <a:rPr lang="en-US" sz="1100" b="0" u="none" dirty="0">
                <a:latin typeface="Verdana" panose="020B0604030504040204" pitchFamily="34" charset="0"/>
                <a:ea typeface="Verdana" panose="020B0604030504040204" pitchFamily="34" charset="0"/>
              </a:rPr>
              <a:t>EBIT are the earnings generated after subtracting variable expenses also knowns as Cost of Good Sold and fixed operating expenses, such as rent, equipment, administrative salaries, and sales and marketing.</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en-US" b="0" u="none" dirty="0"/>
          </a:p>
          <a:p>
            <a:pPr marL="0" lvl="0" indent="0" algn="l" rtl="0">
              <a:spcBef>
                <a:spcPts val="0"/>
              </a:spcBef>
              <a:spcAft>
                <a:spcPts val="0"/>
              </a:spcAft>
              <a:buNone/>
            </a:pPr>
            <a:r>
              <a:rPr lang="en-US" b="0" u="none" dirty="0"/>
              <a:t>You then divide EBIT by Net Sales to get your operating margin. Operating margin indicates how efficiently a company can generate profit through it’s operation. It also shows the proportion of the revenue that is available to cover non-operating costs such as paying interest to lenders or dividends to investors.</a:t>
            </a:r>
            <a:endParaRPr b="0" u="none" dirty="0"/>
          </a:p>
        </p:txBody>
      </p:sp>
    </p:spTree>
    <p:extLst>
      <p:ext uri="{BB962C8B-B14F-4D97-AF65-F5344CB8AC3E}">
        <p14:creationId xmlns:p14="http://schemas.microsoft.com/office/powerpoint/2010/main" val="23699134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u="none" dirty="0"/>
              <a:t>Using our previous mug example, we’re going to calculate the operating profit if we sold 100 mugs.  So, we know that the gross sale for the mug was $12 and selling 100 would make the gross sales number $1200.  We discounted the mugs $2 each, so that means a $200 discount on 100 mugs, making the net sale $1000.  Our cost of goods sold was $6 per mug, which makes that $600.  If we subtract the cost of goods sold from the net sales, we get the gross profit.  But we want to get the operating margin instead, which means that we need to subtract our operating expenses from the net sales number in addition to subtracting the cost of goods sold.  So, to keep things simple, we’ll say our operating expenses (rent, machinery, salaries, licensing rights, etc.) were $300 for these 100 mugs.  That leaves us with an operating profit of just $100.</a:t>
            </a:r>
          </a:p>
          <a:p>
            <a:pPr marL="0" lvl="0" indent="0" algn="l" rtl="0">
              <a:spcBef>
                <a:spcPts val="0"/>
              </a:spcBef>
              <a:spcAft>
                <a:spcPts val="0"/>
              </a:spcAft>
              <a:buNone/>
            </a:pPr>
            <a:endParaRPr lang="en-US" b="0" u="none" dirty="0"/>
          </a:p>
          <a:p>
            <a:pPr marL="0" lvl="0" indent="0" algn="l" rtl="0">
              <a:spcBef>
                <a:spcPts val="0"/>
              </a:spcBef>
              <a:spcAft>
                <a:spcPts val="0"/>
              </a:spcAft>
              <a:buNone/>
            </a:pPr>
            <a:r>
              <a:rPr lang="en-US" b="0" u="none" dirty="0"/>
              <a:t>If we divide the operating profit by the net sales, we get our operating margin of 10%.  Hold that thought – we’ll talk about why operating margins are important in just a moment, but I want to talk about operating expenses first.</a:t>
            </a:r>
          </a:p>
        </p:txBody>
      </p:sp>
    </p:spTree>
    <p:extLst>
      <p:ext uri="{BB962C8B-B14F-4D97-AF65-F5344CB8AC3E}">
        <p14:creationId xmlns:p14="http://schemas.microsoft.com/office/powerpoint/2010/main" val="21741643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US" b="0" u="sng" dirty="0"/>
              <a:t>Operating expenses are the expenses an organization incurs in normal operations such as rent, equipment, inventory costs, marketing, payroll, insurance, and research and development. It includes accounting adjustments depreciating capital expenditures (such as buildings or equipment) and amortization. Depreciation of a capital expenditure is where you assume an asset like a machine will go down in value over time – think of it like the value of your car – each year it’s sale value decreases because eventually it will stop working - so you write down the value of that asset within your accounting books. Amortization is the gradual lowering of the book value (writing off) of an intangible asset over a period of time. An example of an intangible asset </a:t>
            </a:r>
            <a:r>
              <a:rPr lang="en-US" b="0" u="sng" strike="noStrike" dirty="0"/>
              <a:t>would be the value intellectual property provides your business – the idea for the item or the licensing of images to use for your business</a:t>
            </a:r>
            <a:r>
              <a:rPr lang="en-US" b="0" u="sng" dirty="0"/>
              <a:t>. Operating expenditures do not include variable costs of producing a product or service. Variable costs would be the costs included in the cost of good sold such as labor and materials, </a:t>
            </a:r>
            <a:endParaRPr b="0" u="sng" dirty="0"/>
          </a:p>
        </p:txBody>
      </p:sp>
    </p:spTree>
    <p:extLst>
      <p:ext uri="{BB962C8B-B14F-4D97-AF65-F5344CB8AC3E}">
        <p14:creationId xmlns:p14="http://schemas.microsoft.com/office/powerpoint/2010/main" val="24588331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bg>
      <p:bgPr>
        <a:solidFill>
          <a:schemeClr val="accent2"/>
        </a:solidFill>
        <a:effectLst/>
      </p:bgPr>
    </p:bg>
    <p:spTree>
      <p:nvGrpSpPr>
        <p:cNvPr id="1" name="Shape 9"/>
        <p:cNvGrpSpPr/>
        <p:nvPr/>
      </p:nvGrpSpPr>
      <p:grpSpPr>
        <a:xfrm>
          <a:off x="0" y="0"/>
          <a:ext cx="0" cy="0"/>
          <a:chOff x="0" y="0"/>
          <a:chExt cx="0" cy="0"/>
        </a:xfrm>
      </p:grpSpPr>
      <p:sp>
        <p:nvSpPr>
          <p:cNvPr id="10" name="Google Shape;10;p2"/>
          <p:cNvSpPr/>
          <p:nvPr/>
        </p:nvSpPr>
        <p:spPr>
          <a:xfrm>
            <a:off x="0" y="3493950"/>
            <a:ext cx="9144000" cy="16494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11" name="Google Shape;11;p2"/>
          <p:cNvSpPr/>
          <p:nvPr/>
        </p:nvSpPr>
        <p:spPr>
          <a:xfrm>
            <a:off x="3747300" y="3493900"/>
            <a:ext cx="1649400" cy="16494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2" name="Google Shape;12;p2"/>
          <p:cNvSpPr txBox="1">
            <a:spLocks noGrp="1"/>
          </p:cNvSpPr>
          <p:nvPr>
            <p:ph type="ctrTitle"/>
          </p:nvPr>
        </p:nvSpPr>
        <p:spPr>
          <a:xfrm>
            <a:off x="984050" y="0"/>
            <a:ext cx="7175700" cy="3493800"/>
          </a:xfrm>
          <a:prstGeom prst="rect">
            <a:avLst/>
          </a:prstGeom>
        </p:spPr>
        <p:txBody>
          <a:bodyPr spcFirstLastPara="1" wrap="square" lIns="91425" tIns="91425" rIns="91425" bIns="91425" anchor="ctr" anchorCtr="0">
            <a:no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r>
              <a:rPr lang="en-US"/>
              <a:t>Click to edit Master title style</a:t>
            </a:r>
            <a:endParaRPr/>
          </a:p>
        </p:txBody>
      </p:sp>
    </p:spTree>
    <p:extLst>
      <p:ext uri="{BB962C8B-B14F-4D97-AF65-F5344CB8AC3E}">
        <p14:creationId xmlns:p14="http://schemas.microsoft.com/office/powerpoint/2010/main" val="23346179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5"/>
        <p:cNvGrpSpPr/>
        <p:nvPr/>
      </p:nvGrpSpPr>
      <p:grpSpPr>
        <a:xfrm>
          <a:off x="0" y="0"/>
          <a:ext cx="0" cy="0"/>
          <a:chOff x="0" y="0"/>
          <a:chExt cx="0" cy="0"/>
        </a:xfrm>
      </p:grpSpPr>
      <p:sp>
        <p:nvSpPr>
          <p:cNvPr id="86" name="Google Shape;86;p11"/>
          <p:cNvSpPr/>
          <p:nvPr/>
        </p:nvSpPr>
        <p:spPr>
          <a:xfrm>
            <a:off x="0" y="4593700"/>
            <a:ext cx="9144000" cy="5496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87" name="Google Shape;87;p11"/>
          <p:cNvSpPr/>
          <p:nvPr/>
        </p:nvSpPr>
        <p:spPr>
          <a:xfrm>
            <a:off x="3473700" y="4593700"/>
            <a:ext cx="2196600" cy="549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8" name="Google Shape;88;p11"/>
          <p:cNvSpPr txBox="1">
            <a:spLocks noGrp="1"/>
          </p:cNvSpPr>
          <p:nvPr>
            <p:ph type="sldNum" idx="12"/>
          </p:nvPr>
        </p:nvSpPr>
        <p:spPr>
          <a:xfrm>
            <a:off x="4023300" y="4593850"/>
            <a:ext cx="1097400" cy="549600"/>
          </a:xfrm>
          <a:prstGeom prst="rect">
            <a:avLst/>
          </a:prstGeom>
          <a:solidFill>
            <a:schemeClr val="accent6"/>
          </a:solidFill>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095396198"/>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colored">
  <p:cSld name="Blank colored">
    <p:bg>
      <p:bgPr>
        <a:solidFill>
          <a:schemeClr val="accent2"/>
        </a:solidFill>
        <a:effectLst/>
      </p:bgPr>
    </p:bg>
    <p:spTree>
      <p:nvGrpSpPr>
        <p:cNvPr id="1" name="Shape 89"/>
        <p:cNvGrpSpPr/>
        <p:nvPr/>
      </p:nvGrpSpPr>
      <p:grpSpPr>
        <a:xfrm>
          <a:off x="0" y="0"/>
          <a:ext cx="0" cy="0"/>
          <a:chOff x="0" y="0"/>
          <a:chExt cx="0" cy="0"/>
        </a:xfrm>
      </p:grpSpPr>
      <p:sp>
        <p:nvSpPr>
          <p:cNvPr id="90" name="Google Shape;90;p12"/>
          <p:cNvSpPr/>
          <p:nvPr/>
        </p:nvSpPr>
        <p:spPr>
          <a:xfrm>
            <a:off x="0" y="4593700"/>
            <a:ext cx="9144000" cy="549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91" name="Google Shape;91;p12"/>
          <p:cNvSpPr/>
          <p:nvPr/>
        </p:nvSpPr>
        <p:spPr>
          <a:xfrm>
            <a:off x="3473700" y="4593700"/>
            <a:ext cx="2196600" cy="5496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2" name="Google Shape;92;p12"/>
          <p:cNvSpPr/>
          <p:nvPr/>
        </p:nvSpPr>
        <p:spPr>
          <a:xfrm>
            <a:off x="4023300" y="4593700"/>
            <a:ext cx="1097400" cy="5496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12"/>
          <p:cNvSpPr txBox="1">
            <a:spLocks noGrp="1"/>
          </p:cNvSpPr>
          <p:nvPr>
            <p:ph type="sldNum" idx="12"/>
          </p:nvPr>
        </p:nvSpPr>
        <p:spPr>
          <a:xfrm>
            <a:off x="4023300" y="4593850"/>
            <a:ext cx="1097400" cy="5496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518421136"/>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Subtitle">
    <p:bg>
      <p:bgPr>
        <a:solidFill>
          <a:schemeClr val="accent2"/>
        </a:solidFill>
        <a:effectLst/>
      </p:bgPr>
    </p:bg>
    <p:spTree>
      <p:nvGrpSpPr>
        <p:cNvPr id="1" name="Shape 13"/>
        <p:cNvGrpSpPr/>
        <p:nvPr/>
      </p:nvGrpSpPr>
      <p:grpSpPr>
        <a:xfrm>
          <a:off x="0" y="0"/>
          <a:ext cx="0" cy="0"/>
          <a:chOff x="0" y="0"/>
          <a:chExt cx="0" cy="0"/>
        </a:xfrm>
      </p:grpSpPr>
      <p:sp>
        <p:nvSpPr>
          <p:cNvPr id="14" name="Google Shape;14;p3"/>
          <p:cNvSpPr/>
          <p:nvPr/>
        </p:nvSpPr>
        <p:spPr>
          <a:xfrm>
            <a:off x="0" y="4044100"/>
            <a:ext cx="9144000" cy="10992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15" name="Google Shape;15;p3"/>
          <p:cNvSpPr/>
          <p:nvPr/>
        </p:nvSpPr>
        <p:spPr>
          <a:xfrm>
            <a:off x="4022400" y="4044100"/>
            <a:ext cx="1099200" cy="1099200"/>
          </a:xfrm>
          <a:prstGeom prst="rect">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3"/>
          <p:cNvSpPr txBox="1">
            <a:spLocks noGrp="1"/>
          </p:cNvSpPr>
          <p:nvPr>
            <p:ph type="ctrTitle"/>
          </p:nvPr>
        </p:nvSpPr>
        <p:spPr>
          <a:xfrm>
            <a:off x="1735925" y="1126150"/>
            <a:ext cx="5672100" cy="1159800"/>
          </a:xfrm>
          <a:prstGeom prst="rect">
            <a:avLst/>
          </a:prstGeom>
        </p:spPr>
        <p:txBody>
          <a:bodyPr spcFirstLastPara="1" wrap="square" lIns="91425" tIns="91425" rIns="91425" bIns="91425" anchor="b" anchorCtr="0">
            <a:noAutofit/>
          </a:bodyPr>
          <a:lstStyle>
            <a:lvl1pPr lvl="0" algn="ctr" rtl="0">
              <a:spcBef>
                <a:spcPts val="0"/>
              </a:spcBef>
              <a:spcAft>
                <a:spcPts val="0"/>
              </a:spcAft>
              <a:buSzPts val="3600"/>
              <a:buNone/>
              <a:defRPr sz="3600"/>
            </a:lvl1pPr>
            <a:lvl2pPr lvl="1" algn="ctr" rtl="0">
              <a:spcBef>
                <a:spcPts val="0"/>
              </a:spcBef>
              <a:spcAft>
                <a:spcPts val="0"/>
              </a:spcAft>
              <a:buSzPts val="3600"/>
              <a:buNone/>
              <a:defRPr sz="3600"/>
            </a:lvl2pPr>
            <a:lvl3pPr lvl="2" algn="ctr" rtl="0">
              <a:spcBef>
                <a:spcPts val="0"/>
              </a:spcBef>
              <a:spcAft>
                <a:spcPts val="0"/>
              </a:spcAft>
              <a:buSzPts val="3600"/>
              <a:buNone/>
              <a:defRPr sz="3600"/>
            </a:lvl3pPr>
            <a:lvl4pPr lvl="3" algn="ctr" rtl="0">
              <a:spcBef>
                <a:spcPts val="0"/>
              </a:spcBef>
              <a:spcAft>
                <a:spcPts val="0"/>
              </a:spcAft>
              <a:buSzPts val="3600"/>
              <a:buNone/>
              <a:defRPr sz="3600"/>
            </a:lvl4pPr>
            <a:lvl5pPr lvl="4" algn="ctr" rtl="0">
              <a:spcBef>
                <a:spcPts val="0"/>
              </a:spcBef>
              <a:spcAft>
                <a:spcPts val="0"/>
              </a:spcAft>
              <a:buSzPts val="3600"/>
              <a:buNone/>
              <a:defRPr sz="3600"/>
            </a:lvl5pPr>
            <a:lvl6pPr lvl="5" algn="ctr" rtl="0">
              <a:spcBef>
                <a:spcPts val="0"/>
              </a:spcBef>
              <a:spcAft>
                <a:spcPts val="0"/>
              </a:spcAft>
              <a:buSzPts val="3600"/>
              <a:buNone/>
              <a:defRPr sz="3600"/>
            </a:lvl6pPr>
            <a:lvl7pPr lvl="6" algn="ctr" rtl="0">
              <a:spcBef>
                <a:spcPts val="0"/>
              </a:spcBef>
              <a:spcAft>
                <a:spcPts val="0"/>
              </a:spcAft>
              <a:buSzPts val="3600"/>
              <a:buNone/>
              <a:defRPr sz="3600"/>
            </a:lvl7pPr>
            <a:lvl8pPr lvl="7" algn="ctr" rtl="0">
              <a:spcBef>
                <a:spcPts val="0"/>
              </a:spcBef>
              <a:spcAft>
                <a:spcPts val="0"/>
              </a:spcAft>
              <a:buSzPts val="3600"/>
              <a:buNone/>
              <a:defRPr sz="3600"/>
            </a:lvl8pPr>
            <a:lvl9pPr lvl="8" algn="ctr" rtl="0">
              <a:spcBef>
                <a:spcPts val="0"/>
              </a:spcBef>
              <a:spcAft>
                <a:spcPts val="0"/>
              </a:spcAft>
              <a:buSzPts val="3600"/>
              <a:buNone/>
              <a:defRPr sz="3600"/>
            </a:lvl9pPr>
          </a:lstStyle>
          <a:p>
            <a:r>
              <a:rPr lang="en-US"/>
              <a:t>Click to edit Master title style</a:t>
            </a:r>
            <a:endParaRPr/>
          </a:p>
        </p:txBody>
      </p:sp>
      <p:sp>
        <p:nvSpPr>
          <p:cNvPr id="17" name="Google Shape;17;p3"/>
          <p:cNvSpPr txBox="1">
            <a:spLocks noGrp="1"/>
          </p:cNvSpPr>
          <p:nvPr>
            <p:ph type="subTitle" idx="1"/>
          </p:nvPr>
        </p:nvSpPr>
        <p:spPr>
          <a:xfrm>
            <a:off x="1735925" y="2665541"/>
            <a:ext cx="5672100" cy="784800"/>
          </a:xfrm>
          <a:prstGeom prst="rect">
            <a:avLst/>
          </a:prstGeom>
        </p:spPr>
        <p:txBody>
          <a:bodyPr spcFirstLastPara="1" wrap="square" lIns="91425" tIns="91425" rIns="91425" bIns="91425" anchor="t" anchorCtr="0">
            <a:noAutofit/>
          </a:bodyPr>
          <a:lstStyle>
            <a:lvl1pPr lvl="0" algn="ctr" rtl="0">
              <a:spcBef>
                <a:spcPts val="0"/>
              </a:spcBef>
              <a:spcAft>
                <a:spcPts val="0"/>
              </a:spcAft>
              <a:buClr>
                <a:srgbClr val="27272D"/>
              </a:buClr>
              <a:buSzPts val="1800"/>
              <a:buNone/>
              <a:defRPr sz="1800">
                <a:solidFill>
                  <a:srgbClr val="27272D"/>
                </a:solidFill>
              </a:defRPr>
            </a:lvl1pPr>
            <a:lvl2pPr lvl="1" algn="ctr" rtl="0">
              <a:spcBef>
                <a:spcPts val="0"/>
              </a:spcBef>
              <a:spcAft>
                <a:spcPts val="0"/>
              </a:spcAft>
              <a:buClr>
                <a:srgbClr val="27272D"/>
              </a:buClr>
              <a:buSzPts val="1800"/>
              <a:buNone/>
              <a:defRPr sz="1800">
                <a:solidFill>
                  <a:srgbClr val="27272D"/>
                </a:solidFill>
              </a:defRPr>
            </a:lvl2pPr>
            <a:lvl3pPr lvl="2" algn="ctr" rtl="0">
              <a:spcBef>
                <a:spcPts val="0"/>
              </a:spcBef>
              <a:spcAft>
                <a:spcPts val="0"/>
              </a:spcAft>
              <a:buClr>
                <a:srgbClr val="27272D"/>
              </a:buClr>
              <a:buSzPts val="1800"/>
              <a:buNone/>
              <a:defRPr sz="1800">
                <a:solidFill>
                  <a:srgbClr val="27272D"/>
                </a:solidFill>
              </a:defRPr>
            </a:lvl3pPr>
            <a:lvl4pPr lvl="3" algn="ctr" rtl="0">
              <a:spcBef>
                <a:spcPts val="0"/>
              </a:spcBef>
              <a:spcAft>
                <a:spcPts val="0"/>
              </a:spcAft>
              <a:buClr>
                <a:srgbClr val="27272D"/>
              </a:buClr>
              <a:buSzPts val="1800"/>
              <a:buNone/>
              <a:defRPr sz="1800">
                <a:solidFill>
                  <a:srgbClr val="27272D"/>
                </a:solidFill>
              </a:defRPr>
            </a:lvl4pPr>
            <a:lvl5pPr lvl="4" algn="ctr" rtl="0">
              <a:spcBef>
                <a:spcPts val="0"/>
              </a:spcBef>
              <a:spcAft>
                <a:spcPts val="0"/>
              </a:spcAft>
              <a:buClr>
                <a:srgbClr val="27272D"/>
              </a:buClr>
              <a:buSzPts val="1800"/>
              <a:buNone/>
              <a:defRPr sz="1800">
                <a:solidFill>
                  <a:srgbClr val="27272D"/>
                </a:solidFill>
              </a:defRPr>
            </a:lvl5pPr>
            <a:lvl6pPr lvl="5" algn="ctr" rtl="0">
              <a:spcBef>
                <a:spcPts val="0"/>
              </a:spcBef>
              <a:spcAft>
                <a:spcPts val="0"/>
              </a:spcAft>
              <a:buClr>
                <a:srgbClr val="27272D"/>
              </a:buClr>
              <a:buSzPts val="1800"/>
              <a:buNone/>
              <a:defRPr sz="1800">
                <a:solidFill>
                  <a:srgbClr val="27272D"/>
                </a:solidFill>
              </a:defRPr>
            </a:lvl6pPr>
            <a:lvl7pPr lvl="6" algn="ctr" rtl="0">
              <a:spcBef>
                <a:spcPts val="0"/>
              </a:spcBef>
              <a:spcAft>
                <a:spcPts val="0"/>
              </a:spcAft>
              <a:buClr>
                <a:srgbClr val="27272D"/>
              </a:buClr>
              <a:buSzPts val="1800"/>
              <a:buNone/>
              <a:defRPr sz="1800">
                <a:solidFill>
                  <a:srgbClr val="27272D"/>
                </a:solidFill>
              </a:defRPr>
            </a:lvl7pPr>
            <a:lvl8pPr lvl="7" algn="ctr" rtl="0">
              <a:spcBef>
                <a:spcPts val="0"/>
              </a:spcBef>
              <a:spcAft>
                <a:spcPts val="0"/>
              </a:spcAft>
              <a:buClr>
                <a:srgbClr val="27272D"/>
              </a:buClr>
              <a:buSzPts val="1800"/>
              <a:buNone/>
              <a:defRPr sz="1800">
                <a:solidFill>
                  <a:srgbClr val="27272D"/>
                </a:solidFill>
              </a:defRPr>
            </a:lvl8pPr>
            <a:lvl9pPr lvl="8" algn="ctr" rtl="0">
              <a:spcBef>
                <a:spcPts val="0"/>
              </a:spcBef>
              <a:spcAft>
                <a:spcPts val="0"/>
              </a:spcAft>
              <a:buClr>
                <a:srgbClr val="27272D"/>
              </a:buClr>
              <a:buSzPts val="1800"/>
              <a:buNone/>
              <a:defRPr sz="1800">
                <a:solidFill>
                  <a:srgbClr val="27272D"/>
                </a:solidFill>
              </a:defRPr>
            </a:lvl9pPr>
          </a:lstStyle>
          <a:p>
            <a:r>
              <a:rPr lang="en-US"/>
              <a:t>Click to edit Master subtitle style</a:t>
            </a:r>
            <a:endParaRPr/>
          </a:p>
        </p:txBody>
      </p:sp>
      <p:cxnSp>
        <p:nvCxnSpPr>
          <p:cNvPr id="18" name="Google Shape;18;p3"/>
          <p:cNvCxnSpPr/>
          <p:nvPr/>
        </p:nvCxnSpPr>
        <p:spPr>
          <a:xfrm>
            <a:off x="3527100" y="2474305"/>
            <a:ext cx="2089800" cy="0"/>
          </a:xfrm>
          <a:prstGeom prst="straightConnector1">
            <a:avLst/>
          </a:prstGeom>
          <a:noFill/>
          <a:ln w="19050" cap="flat" cmpd="sng">
            <a:solidFill>
              <a:schemeClr val="accent1"/>
            </a:solidFill>
            <a:prstDash val="solid"/>
            <a:round/>
            <a:headEnd type="diamond" w="med" len="med"/>
            <a:tailEnd type="diamond" w="med" len="med"/>
          </a:ln>
        </p:spPr>
      </p:cxnSp>
    </p:spTree>
    <p:extLst>
      <p:ext uri="{BB962C8B-B14F-4D97-AF65-F5344CB8AC3E}">
        <p14:creationId xmlns:p14="http://schemas.microsoft.com/office/powerpoint/2010/main" val="1775817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Quote">
    <p:spTree>
      <p:nvGrpSpPr>
        <p:cNvPr id="1" name="Shape 19"/>
        <p:cNvGrpSpPr/>
        <p:nvPr/>
      </p:nvGrpSpPr>
      <p:grpSpPr>
        <a:xfrm>
          <a:off x="0" y="0"/>
          <a:ext cx="0" cy="0"/>
          <a:chOff x="0" y="0"/>
          <a:chExt cx="0" cy="0"/>
        </a:xfrm>
      </p:grpSpPr>
      <p:sp>
        <p:nvSpPr>
          <p:cNvPr id="20" name="Google Shape;20;p4"/>
          <p:cNvSpPr/>
          <p:nvPr/>
        </p:nvSpPr>
        <p:spPr>
          <a:xfrm>
            <a:off x="0" y="4593700"/>
            <a:ext cx="9144000" cy="5496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21" name="Google Shape;21;p4"/>
          <p:cNvSpPr/>
          <p:nvPr/>
        </p:nvSpPr>
        <p:spPr>
          <a:xfrm>
            <a:off x="3473700" y="4593700"/>
            <a:ext cx="2196600" cy="549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2" name="Google Shape;22;p4"/>
          <p:cNvSpPr/>
          <p:nvPr/>
        </p:nvSpPr>
        <p:spPr>
          <a:xfrm>
            <a:off x="4023300" y="4593700"/>
            <a:ext cx="1097400" cy="549600"/>
          </a:xfrm>
          <a:prstGeom prst="rect">
            <a:avLst/>
          </a:prstGeom>
          <a:solidFill>
            <a:srgbClr val="D4D3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23" name="Google Shape;23;p4"/>
          <p:cNvCxnSpPr/>
          <p:nvPr/>
        </p:nvCxnSpPr>
        <p:spPr>
          <a:xfrm>
            <a:off x="3527100" y="887200"/>
            <a:ext cx="2089800" cy="0"/>
          </a:xfrm>
          <a:prstGeom prst="straightConnector1">
            <a:avLst/>
          </a:prstGeom>
          <a:noFill/>
          <a:ln w="19050" cap="flat" cmpd="sng">
            <a:solidFill>
              <a:srgbClr val="BA3B21"/>
            </a:solidFill>
            <a:prstDash val="solid"/>
            <a:round/>
            <a:headEnd type="diamond" w="med" len="med"/>
            <a:tailEnd type="diamond" w="med" len="med"/>
          </a:ln>
        </p:spPr>
      </p:cxnSp>
      <p:sp>
        <p:nvSpPr>
          <p:cNvPr id="24" name="Google Shape;24;p4"/>
          <p:cNvSpPr txBox="1">
            <a:spLocks noGrp="1"/>
          </p:cNvSpPr>
          <p:nvPr>
            <p:ph type="body" idx="1"/>
          </p:nvPr>
        </p:nvSpPr>
        <p:spPr>
          <a:xfrm>
            <a:off x="1404225" y="1194150"/>
            <a:ext cx="6335400" cy="3092700"/>
          </a:xfrm>
          <a:prstGeom prst="rect">
            <a:avLst/>
          </a:prstGeom>
        </p:spPr>
        <p:txBody>
          <a:bodyPr spcFirstLastPara="1" wrap="square" lIns="91425" tIns="91425" rIns="91425" bIns="91425" anchor="ctr" anchorCtr="0">
            <a:noAutofit/>
          </a:bodyPr>
          <a:lstStyle>
            <a:lvl1pPr marL="457200" lvl="0" indent="-419100" algn="ctr" rtl="0">
              <a:spcBef>
                <a:spcPts val="600"/>
              </a:spcBef>
              <a:spcAft>
                <a:spcPts val="0"/>
              </a:spcAft>
              <a:buSzPts val="3000"/>
              <a:buChar char="▪"/>
              <a:defRPr sz="3000" i="1"/>
            </a:lvl1pPr>
            <a:lvl2pPr marL="914400" lvl="1" indent="-419100" algn="ctr" rtl="0">
              <a:spcBef>
                <a:spcPts val="0"/>
              </a:spcBef>
              <a:spcAft>
                <a:spcPts val="0"/>
              </a:spcAft>
              <a:buSzPts val="3000"/>
              <a:buChar char="▫"/>
              <a:defRPr sz="3000" i="1"/>
            </a:lvl2pPr>
            <a:lvl3pPr marL="1371600" lvl="2" indent="-419100" algn="ctr" rtl="0">
              <a:spcBef>
                <a:spcPts val="0"/>
              </a:spcBef>
              <a:spcAft>
                <a:spcPts val="0"/>
              </a:spcAft>
              <a:buSzPts val="3000"/>
              <a:buChar char="▫"/>
              <a:defRPr sz="3000" i="1"/>
            </a:lvl3pPr>
            <a:lvl4pPr marL="1828800" lvl="3" indent="-419100" algn="ctr" rtl="0">
              <a:spcBef>
                <a:spcPts val="0"/>
              </a:spcBef>
              <a:spcAft>
                <a:spcPts val="0"/>
              </a:spcAft>
              <a:buSzPts val="3000"/>
              <a:buChar char="▫"/>
              <a:defRPr sz="3000" i="1"/>
            </a:lvl4pPr>
            <a:lvl5pPr marL="2286000" lvl="4" indent="-419100" algn="ctr" rtl="0">
              <a:spcBef>
                <a:spcPts val="0"/>
              </a:spcBef>
              <a:spcAft>
                <a:spcPts val="0"/>
              </a:spcAft>
              <a:buSzPts val="3000"/>
              <a:buChar char="▫"/>
              <a:defRPr sz="3000" i="1"/>
            </a:lvl5pPr>
            <a:lvl6pPr marL="2743200" lvl="5" indent="-419100" algn="ctr" rtl="0">
              <a:spcBef>
                <a:spcPts val="0"/>
              </a:spcBef>
              <a:spcAft>
                <a:spcPts val="0"/>
              </a:spcAft>
              <a:buSzPts val="3000"/>
              <a:buChar char="▫"/>
              <a:defRPr sz="3000" i="1"/>
            </a:lvl6pPr>
            <a:lvl7pPr marL="3200400" lvl="6" indent="-419100" algn="ctr" rtl="0">
              <a:spcBef>
                <a:spcPts val="0"/>
              </a:spcBef>
              <a:spcAft>
                <a:spcPts val="0"/>
              </a:spcAft>
              <a:buSzPts val="3000"/>
              <a:buChar char="▫"/>
              <a:defRPr sz="3000" i="1"/>
            </a:lvl7pPr>
            <a:lvl8pPr marL="3657600" lvl="7" indent="-419100" algn="ctr" rtl="0">
              <a:spcBef>
                <a:spcPts val="0"/>
              </a:spcBef>
              <a:spcAft>
                <a:spcPts val="0"/>
              </a:spcAft>
              <a:buSzPts val="3000"/>
              <a:buChar char="▫"/>
              <a:defRPr sz="3000" i="1"/>
            </a:lvl8pPr>
            <a:lvl9pPr marL="4114800" lvl="8" indent="-419100" algn="ctr">
              <a:spcBef>
                <a:spcPts val="0"/>
              </a:spcBef>
              <a:spcAft>
                <a:spcPts val="0"/>
              </a:spcAft>
              <a:buSzPts val="3000"/>
              <a:buChar char="▫"/>
              <a:defRPr sz="3000" i="1"/>
            </a:lvl9pPr>
          </a:lstStyle>
          <a:p>
            <a:pPr lvl="0"/>
            <a:r>
              <a:rPr lang="en-US"/>
              <a:t>Click to edit Master text styles</a:t>
            </a:r>
          </a:p>
        </p:txBody>
      </p:sp>
      <p:sp>
        <p:nvSpPr>
          <p:cNvPr id="25" name="Google Shape;25;p4"/>
          <p:cNvSpPr txBox="1"/>
          <p:nvPr/>
        </p:nvSpPr>
        <p:spPr>
          <a:xfrm>
            <a:off x="3593400" y="84512"/>
            <a:ext cx="1957200" cy="653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6800" b="1">
                <a:solidFill>
                  <a:srgbClr val="F55C21"/>
                </a:solidFill>
                <a:latin typeface="Encode Sans"/>
                <a:ea typeface="Encode Sans"/>
                <a:cs typeface="Encode Sans"/>
                <a:sym typeface="Encode Sans"/>
              </a:rPr>
              <a:t>“</a:t>
            </a:r>
            <a:endParaRPr sz="6800" b="1">
              <a:solidFill>
                <a:srgbClr val="F55C21"/>
              </a:solidFill>
              <a:latin typeface="Encode Sans"/>
              <a:ea typeface="Encode Sans"/>
              <a:cs typeface="Encode Sans"/>
              <a:sym typeface="Encode Sans"/>
            </a:endParaRPr>
          </a:p>
        </p:txBody>
      </p:sp>
      <p:sp>
        <p:nvSpPr>
          <p:cNvPr id="26" name="Google Shape;26;p4"/>
          <p:cNvSpPr txBox="1">
            <a:spLocks noGrp="1"/>
          </p:cNvSpPr>
          <p:nvPr>
            <p:ph type="sldNum" idx="12"/>
          </p:nvPr>
        </p:nvSpPr>
        <p:spPr>
          <a:xfrm>
            <a:off x="4023300" y="4593850"/>
            <a:ext cx="1097400" cy="549600"/>
          </a:xfrm>
          <a:prstGeom prst="rect">
            <a:avLst/>
          </a:prstGeom>
          <a:solidFill>
            <a:schemeClr val="accent6"/>
          </a:solidFill>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021746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 + 1 column">
    <p:spTree>
      <p:nvGrpSpPr>
        <p:cNvPr id="1" name="Shape 27"/>
        <p:cNvGrpSpPr/>
        <p:nvPr/>
      </p:nvGrpSpPr>
      <p:grpSpPr>
        <a:xfrm>
          <a:off x="0" y="0"/>
          <a:ext cx="0" cy="0"/>
          <a:chOff x="0" y="0"/>
          <a:chExt cx="0" cy="0"/>
        </a:xfrm>
      </p:grpSpPr>
      <p:grpSp>
        <p:nvGrpSpPr>
          <p:cNvPr id="28" name="Google Shape;28;p5"/>
          <p:cNvGrpSpPr/>
          <p:nvPr/>
        </p:nvGrpSpPr>
        <p:grpSpPr>
          <a:xfrm>
            <a:off x="-11050" y="887200"/>
            <a:ext cx="9155050" cy="4256100"/>
            <a:chOff x="-11050" y="887200"/>
            <a:chExt cx="9155050" cy="4256100"/>
          </a:xfrm>
        </p:grpSpPr>
        <p:cxnSp>
          <p:nvCxnSpPr>
            <p:cNvPr id="29" name="Google Shape;29;p5"/>
            <p:cNvCxnSpPr/>
            <p:nvPr/>
          </p:nvCxnSpPr>
          <p:spPr>
            <a:xfrm>
              <a:off x="-11050" y="887200"/>
              <a:ext cx="8060400" cy="0"/>
            </a:xfrm>
            <a:prstGeom prst="straightConnector1">
              <a:avLst/>
            </a:prstGeom>
            <a:noFill/>
            <a:ln w="19050" cap="flat" cmpd="sng">
              <a:solidFill>
                <a:schemeClr val="accent2"/>
              </a:solidFill>
              <a:prstDash val="solid"/>
              <a:round/>
              <a:headEnd type="none" w="med" len="med"/>
              <a:tailEnd type="diamond" w="med" len="med"/>
            </a:ln>
          </p:spPr>
        </p:cxnSp>
        <p:sp>
          <p:nvSpPr>
            <p:cNvPr id="30" name="Google Shape;30;p5"/>
            <p:cNvSpPr/>
            <p:nvPr/>
          </p:nvSpPr>
          <p:spPr>
            <a:xfrm>
              <a:off x="0" y="4593700"/>
              <a:ext cx="9144000" cy="5496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31" name="Google Shape;31;p5"/>
            <p:cNvSpPr/>
            <p:nvPr/>
          </p:nvSpPr>
          <p:spPr>
            <a:xfrm>
              <a:off x="0" y="4593700"/>
              <a:ext cx="549600" cy="549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2" name="Google Shape;32;p5"/>
            <p:cNvCxnSpPr/>
            <p:nvPr/>
          </p:nvCxnSpPr>
          <p:spPr>
            <a:xfrm>
              <a:off x="-11050" y="887200"/>
              <a:ext cx="552900" cy="0"/>
            </a:xfrm>
            <a:prstGeom prst="straightConnector1">
              <a:avLst/>
            </a:prstGeom>
            <a:noFill/>
            <a:ln w="19050" cap="flat" cmpd="sng">
              <a:solidFill>
                <a:schemeClr val="accent1"/>
              </a:solidFill>
              <a:prstDash val="solid"/>
              <a:round/>
              <a:headEnd type="none" w="med" len="med"/>
              <a:tailEnd type="none" w="med" len="med"/>
            </a:ln>
          </p:spPr>
        </p:cxnSp>
      </p:grpSp>
      <p:sp>
        <p:nvSpPr>
          <p:cNvPr id="33" name="Google Shape;33;p5"/>
          <p:cNvSpPr/>
          <p:nvPr/>
        </p:nvSpPr>
        <p:spPr>
          <a:xfrm>
            <a:off x="8046600" y="4593700"/>
            <a:ext cx="1097400" cy="549600"/>
          </a:xfrm>
          <a:prstGeom prst="rect">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4" name="Google Shape;34;p5"/>
          <p:cNvSpPr txBox="1">
            <a:spLocks noGrp="1"/>
          </p:cNvSpPr>
          <p:nvPr>
            <p:ph type="title"/>
          </p:nvPr>
        </p:nvSpPr>
        <p:spPr>
          <a:xfrm>
            <a:off x="549600" y="361375"/>
            <a:ext cx="7497000" cy="5496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r>
              <a:rPr lang="en-US"/>
              <a:t>Click to edit Master title style</a:t>
            </a:r>
            <a:endParaRPr/>
          </a:p>
        </p:txBody>
      </p:sp>
      <p:sp>
        <p:nvSpPr>
          <p:cNvPr id="35" name="Google Shape;35;p5"/>
          <p:cNvSpPr txBox="1">
            <a:spLocks noGrp="1"/>
          </p:cNvSpPr>
          <p:nvPr>
            <p:ph type="body" idx="1"/>
          </p:nvPr>
        </p:nvSpPr>
        <p:spPr>
          <a:xfrm>
            <a:off x="549600" y="1200150"/>
            <a:ext cx="7497000" cy="2946300"/>
          </a:xfrm>
          <a:prstGeom prst="rect">
            <a:avLst/>
          </a:prstGeom>
        </p:spPr>
        <p:txBody>
          <a:bodyPr spcFirstLastPara="1" wrap="square" lIns="91425" tIns="91425" rIns="91425" bIns="91425" anchor="t" anchorCtr="0">
            <a:noAutofit/>
          </a:bodyPr>
          <a:lstStyle>
            <a:lvl1pPr marL="457200" lvl="0" indent="-381000">
              <a:spcBef>
                <a:spcPts val="600"/>
              </a:spcBef>
              <a:spcAft>
                <a:spcPts val="0"/>
              </a:spcAft>
              <a:buSzPts val="2400"/>
              <a:buChar char="▪"/>
              <a:defRPr/>
            </a:lvl1pPr>
            <a:lvl2pPr marL="914400" lvl="1" indent="-381000">
              <a:spcBef>
                <a:spcPts val="0"/>
              </a:spcBef>
              <a:spcAft>
                <a:spcPts val="0"/>
              </a:spcAft>
              <a:buSzPts val="2400"/>
              <a:buChar char="▫"/>
              <a:defRPr/>
            </a:lvl2pPr>
            <a:lvl3pPr marL="1371600" lvl="2" indent="-381000">
              <a:spcBef>
                <a:spcPts val="0"/>
              </a:spcBef>
              <a:spcAft>
                <a:spcPts val="0"/>
              </a:spcAft>
              <a:buSzPts val="2400"/>
              <a:buChar char="▫"/>
              <a:defRPr/>
            </a:lvl3pPr>
            <a:lvl4pPr marL="1828800" lvl="3" indent="-381000">
              <a:spcBef>
                <a:spcPts val="0"/>
              </a:spcBef>
              <a:spcAft>
                <a:spcPts val="0"/>
              </a:spcAft>
              <a:buSzPts val="2400"/>
              <a:buChar char="▫"/>
              <a:defRPr/>
            </a:lvl4pPr>
            <a:lvl5pPr marL="2286000" lvl="4" indent="-381000">
              <a:spcBef>
                <a:spcPts val="0"/>
              </a:spcBef>
              <a:spcAft>
                <a:spcPts val="0"/>
              </a:spcAft>
              <a:buSzPts val="2400"/>
              <a:buChar char="▫"/>
              <a:defRPr/>
            </a:lvl5pPr>
            <a:lvl6pPr marL="2743200" lvl="5" indent="-381000">
              <a:spcBef>
                <a:spcPts val="0"/>
              </a:spcBef>
              <a:spcAft>
                <a:spcPts val="0"/>
              </a:spcAft>
              <a:buSzPts val="2400"/>
              <a:buChar char="▫"/>
              <a:defRPr/>
            </a:lvl6pPr>
            <a:lvl7pPr marL="3200400" lvl="6" indent="-381000">
              <a:spcBef>
                <a:spcPts val="0"/>
              </a:spcBef>
              <a:spcAft>
                <a:spcPts val="0"/>
              </a:spcAft>
              <a:buSzPts val="2400"/>
              <a:buChar char="▫"/>
              <a:defRPr/>
            </a:lvl7pPr>
            <a:lvl8pPr marL="3657600" lvl="7" indent="-381000">
              <a:spcBef>
                <a:spcPts val="0"/>
              </a:spcBef>
              <a:spcAft>
                <a:spcPts val="0"/>
              </a:spcAft>
              <a:buSzPts val="2400"/>
              <a:buChar char="▫"/>
              <a:defRPr/>
            </a:lvl8pPr>
            <a:lvl9pPr marL="4114800" lvl="8" indent="-381000">
              <a:spcBef>
                <a:spcPts val="0"/>
              </a:spcBef>
              <a:spcAft>
                <a:spcPts val="0"/>
              </a:spcAft>
              <a:buSzPts val="2400"/>
              <a:buChar char="▫"/>
              <a:defRPr/>
            </a:lvl9pPr>
          </a:lstStyle>
          <a:p>
            <a:pPr lvl="0"/>
            <a:r>
              <a:rPr lang="en-US"/>
              <a:t>Click to edit Master text styles</a:t>
            </a:r>
          </a:p>
        </p:txBody>
      </p:sp>
      <p:sp>
        <p:nvSpPr>
          <p:cNvPr id="36" name="Google Shape;36;p5"/>
          <p:cNvSpPr txBox="1">
            <a:spLocks noGrp="1"/>
          </p:cNvSpPr>
          <p:nvPr>
            <p:ph type="sldNum" idx="12"/>
          </p:nvPr>
        </p:nvSpPr>
        <p:spPr>
          <a:xfrm>
            <a:off x="8046600" y="4593850"/>
            <a:ext cx="1097400" cy="549600"/>
          </a:xfrm>
          <a:prstGeom prst="rect">
            <a:avLst/>
          </a:prstGeom>
          <a:noFill/>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057361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hort + 1 column + image">
  <p:cSld name="Title short + 1 column + image">
    <p:spTree>
      <p:nvGrpSpPr>
        <p:cNvPr id="1" name="Shape 37"/>
        <p:cNvGrpSpPr/>
        <p:nvPr/>
      </p:nvGrpSpPr>
      <p:grpSpPr>
        <a:xfrm>
          <a:off x="0" y="0"/>
          <a:ext cx="0" cy="0"/>
          <a:chOff x="0" y="0"/>
          <a:chExt cx="0" cy="0"/>
        </a:xfrm>
      </p:grpSpPr>
      <p:grpSp>
        <p:nvGrpSpPr>
          <p:cNvPr id="38" name="Google Shape;38;p6"/>
          <p:cNvGrpSpPr/>
          <p:nvPr/>
        </p:nvGrpSpPr>
        <p:grpSpPr>
          <a:xfrm>
            <a:off x="-11050" y="887200"/>
            <a:ext cx="9155050" cy="4256100"/>
            <a:chOff x="-11050" y="887200"/>
            <a:chExt cx="9155050" cy="4256100"/>
          </a:xfrm>
        </p:grpSpPr>
        <p:cxnSp>
          <p:nvCxnSpPr>
            <p:cNvPr id="39" name="Google Shape;39;p6"/>
            <p:cNvCxnSpPr/>
            <p:nvPr/>
          </p:nvCxnSpPr>
          <p:spPr>
            <a:xfrm>
              <a:off x="-11050" y="887200"/>
              <a:ext cx="8060400" cy="0"/>
            </a:xfrm>
            <a:prstGeom prst="straightConnector1">
              <a:avLst/>
            </a:prstGeom>
            <a:noFill/>
            <a:ln w="19050" cap="flat" cmpd="sng">
              <a:solidFill>
                <a:schemeClr val="accent2"/>
              </a:solidFill>
              <a:prstDash val="solid"/>
              <a:round/>
              <a:headEnd type="none" w="med" len="med"/>
              <a:tailEnd type="diamond" w="med" len="med"/>
            </a:ln>
          </p:spPr>
        </p:cxnSp>
        <p:sp>
          <p:nvSpPr>
            <p:cNvPr id="40" name="Google Shape;40;p6"/>
            <p:cNvSpPr/>
            <p:nvPr/>
          </p:nvSpPr>
          <p:spPr>
            <a:xfrm>
              <a:off x="0" y="4593700"/>
              <a:ext cx="9144000" cy="5496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41" name="Google Shape;41;p6"/>
            <p:cNvSpPr/>
            <p:nvPr/>
          </p:nvSpPr>
          <p:spPr>
            <a:xfrm>
              <a:off x="0" y="4593700"/>
              <a:ext cx="549600" cy="549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2" name="Google Shape;42;p6"/>
            <p:cNvCxnSpPr/>
            <p:nvPr/>
          </p:nvCxnSpPr>
          <p:spPr>
            <a:xfrm>
              <a:off x="-11050" y="887200"/>
              <a:ext cx="552900" cy="0"/>
            </a:xfrm>
            <a:prstGeom prst="straightConnector1">
              <a:avLst/>
            </a:prstGeom>
            <a:noFill/>
            <a:ln w="19050" cap="flat" cmpd="sng">
              <a:solidFill>
                <a:schemeClr val="accent1"/>
              </a:solidFill>
              <a:prstDash val="solid"/>
              <a:round/>
              <a:headEnd type="none" w="med" len="med"/>
              <a:tailEnd type="none" w="med" len="med"/>
            </a:ln>
          </p:spPr>
        </p:cxnSp>
      </p:grpSp>
      <p:sp>
        <p:nvSpPr>
          <p:cNvPr id="43" name="Google Shape;43;p6"/>
          <p:cNvSpPr/>
          <p:nvPr/>
        </p:nvSpPr>
        <p:spPr>
          <a:xfrm>
            <a:off x="8046600" y="4593700"/>
            <a:ext cx="1097400" cy="549600"/>
          </a:xfrm>
          <a:prstGeom prst="rect">
            <a:avLst/>
          </a:prstGeom>
          <a:solidFill>
            <a:srgbClr val="D4D3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4" name="Google Shape;44;p6"/>
          <p:cNvSpPr txBox="1">
            <a:spLocks noGrp="1"/>
          </p:cNvSpPr>
          <p:nvPr>
            <p:ph type="title"/>
          </p:nvPr>
        </p:nvSpPr>
        <p:spPr>
          <a:xfrm>
            <a:off x="549600" y="361375"/>
            <a:ext cx="3740400" cy="5496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a:lvl1pPr>
            <a:lvl2pPr lvl="1" rtl="0">
              <a:spcBef>
                <a:spcPts val="0"/>
              </a:spcBef>
              <a:spcAft>
                <a:spcPts val="0"/>
              </a:spcAft>
              <a:buSzPts val="1800"/>
              <a:buNone/>
              <a:defRPr/>
            </a:lvl2pPr>
            <a:lvl3pPr lvl="2" rtl="0">
              <a:spcBef>
                <a:spcPts val="0"/>
              </a:spcBef>
              <a:spcAft>
                <a:spcPts val="0"/>
              </a:spcAft>
              <a:buSzPts val="1800"/>
              <a:buNone/>
              <a:defRPr/>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a:r>
              <a:rPr lang="en-US"/>
              <a:t>Click to edit Master title style</a:t>
            </a:r>
            <a:endParaRPr/>
          </a:p>
        </p:txBody>
      </p:sp>
      <p:sp>
        <p:nvSpPr>
          <p:cNvPr id="45" name="Google Shape;45;p6"/>
          <p:cNvSpPr txBox="1">
            <a:spLocks noGrp="1"/>
          </p:cNvSpPr>
          <p:nvPr>
            <p:ph type="body" idx="1"/>
          </p:nvPr>
        </p:nvSpPr>
        <p:spPr>
          <a:xfrm>
            <a:off x="549600" y="1200150"/>
            <a:ext cx="3740400" cy="2946300"/>
          </a:xfrm>
          <a:prstGeom prst="rect">
            <a:avLst/>
          </a:prstGeom>
        </p:spPr>
        <p:txBody>
          <a:bodyPr spcFirstLastPara="1" wrap="square" lIns="91425" tIns="91425" rIns="91425" bIns="91425" anchor="t" anchorCtr="0">
            <a:noAutofit/>
          </a:bodyPr>
          <a:lstStyle>
            <a:lvl1pPr marL="457200" lvl="0" indent="-381000" rtl="0">
              <a:spcBef>
                <a:spcPts val="600"/>
              </a:spcBef>
              <a:spcAft>
                <a:spcPts val="0"/>
              </a:spcAft>
              <a:buSzPts val="2400"/>
              <a:buChar char="▪"/>
              <a:defRPr/>
            </a:lvl1pPr>
            <a:lvl2pPr marL="914400" lvl="1" indent="-381000" rtl="0">
              <a:spcBef>
                <a:spcPts val="0"/>
              </a:spcBef>
              <a:spcAft>
                <a:spcPts val="0"/>
              </a:spcAft>
              <a:buSzPts val="2400"/>
              <a:buChar char="▫"/>
              <a:defRPr/>
            </a:lvl2pPr>
            <a:lvl3pPr marL="1371600" lvl="2" indent="-381000" rtl="0">
              <a:spcBef>
                <a:spcPts val="0"/>
              </a:spcBef>
              <a:spcAft>
                <a:spcPts val="0"/>
              </a:spcAft>
              <a:buSzPts val="2400"/>
              <a:buChar char="▫"/>
              <a:defRPr/>
            </a:lvl3pPr>
            <a:lvl4pPr marL="1828800" lvl="3" indent="-381000" rtl="0">
              <a:spcBef>
                <a:spcPts val="0"/>
              </a:spcBef>
              <a:spcAft>
                <a:spcPts val="0"/>
              </a:spcAft>
              <a:buSzPts val="2400"/>
              <a:buChar char="▫"/>
              <a:defRPr/>
            </a:lvl4pPr>
            <a:lvl5pPr marL="2286000" lvl="4" indent="-381000" rtl="0">
              <a:spcBef>
                <a:spcPts val="0"/>
              </a:spcBef>
              <a:spcAft>
                <a:spcPts val="0"/>
              </a:spcAft>
              <a:buSzPts val="2400"/>
              <a:buChar char="▫"/>
              <a:defRPr/>
            </a:lvl5pPr>
            <a:lvl6pPr marL="2743200" lvl="5" indent="-381000" rtl="0">
              <a:spcBef>
                <a:spcPts val="0"/>
              </a:spcBef>
              <a:spcAft>
                <a:spcPts val="0"/>
              </a:spcAft>
              <a:buSzPts val="2400"/>
              <a:buChar char="▫"/>
              <a:defRPr/>
            </a:lvl6pPr>
            <a:lvl7pPr marL="3200400" lvl="6" indent="-381000" rtl="0">
              <a:spcBef>
                <a:spcPts val="0"/>
              </a:spcBef>
              <a:spcAft>
                <a:spcPts val="0"/>
              </a:spcAft>
              <a:buSzPts val="2400"/>
              <a:buChar char="▫"/>
              <a:defRPr/>
            </a:lvl7pPr>
            <a:lvl8pPr marL="3657600" lvl="7" indent="-381000" rtl="0">
              <a:spcBef>
                <a:spcPts val="0"/>
              </a:spcBef>
              <a:spcAft>
                <a:spcPts val="0"/>
              </a:spcAft>
              <a:buSzPts val="2400"/>
              <a:buChar char="▫"/>
              <a:defRPr/>
            </a:lvl8pPr>
            <a:lvl9pPr marL="4114800" lvl="8" indent="-381000" rtl="0">
              <a:spcBef>
                <a:spcPts val="0"/>
              </a:spcBef>
              <a:spcAft>
                <a:spcPts val="0"/>
              </a:spcAft>
              <a:buSzPts val="2400"/>
              <a:buChar char="▫"/>
              <a:defRPr/>
            </a:lvl9pPr>
          </a:lstStyle>
          <a:p>
            <a:pPr lvl="0"/>
            <a:r>
              <a:rPr lang="en-US"/>
              <a:t>Click to edit Master text styles</a:t>
            </a:r>
          </a:p>
        </p:txBody>
      </p:sp>
      <p:sp>
        <p:nvSpPr>
          <p:cNvPr id="46" name="Google Shape;46;p6"/>
          <p:cNvSpPr txBox="1">
            <a:spLocks noGrp="1"/>
          </p:cNvSpPr>
          <p:nvPr>
            <p:ph type="sldNum" idx="12"/>
          </p:nvPr>
        </p:nvSpPr>
        <p:spPr>
          <a:xfrm>
            <a:off x="8046600" y="4593850"/>
            <a:ext cx="1097400" cy="549600"/>
          </a:xfrm>
          <a:prstGeom prst="rect">
            <a:avLst/>
          </a:prstGeom>
          <a:solidFill>
            <a:schemeClr val="accent6"/>
          </a:solidFill>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205427126"/>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2 columns" type="twoColTx">
  <p:cSld name="Title + 2 columns">
    <p:spTree>
      <p:nvGrpSpPr>
        <p:cNvPr id="1" name="Shape 47"/>
        <p:cNvGrpSpPr/>
        <p:nvPr/>
      </p:nvGrpSpPr>
      <p:grpSpPr>
        <a:xfrm>
          <a:off x="0" y="0"/>
          <a:ext cx="0" cy="0"/>
          <a:chOff x="0" y="0"/>
          <a:chExt cx="0" cy="0"/>
        </a:xfrm>
      </p:grpSpPr>
      <p:grpSp>
        <p:nvGrpSpPr>
          <p:cNvPr id="48" name="Google Shape;48;p7"/>
          <p:cNvGrpSpPr/>
          <p:nvPr/>
        </p:nvGrpSpPr>
        <p:grpSpPr>
          <a:xfrm>
            <a:off x="-11050" y="887200"/>
            <a:ext cx="9155050" cy="4256100"/>
            <a:chOff x="-11050" y="887200"/>
            <a:chExt cx="9155050" cy="4256100"/>
          </a:xfrm>
        </p:grpSpPr>
        <p:cxnSp>
          <p:nvCxnSpPr>
            <p:cNvPr id="49" name="Google Shape;49;p7"/>
            <p:cNvCxnSpPr/>
            <p:nvPr/>
          </p:nvCxnSpPr>
          <p:spPr>
            <a:xfrm>
              <a:off x="-11050" y="887200"/>
              <a:ext cx="8060400" cy="0"/>
            </a:xfrm>
            <a:prstGeom prst="straightConnector1">
              <a:avLst/>
            </a:prstGeom>
            <a:noFill/>
            <a:ln w="19050" cap="flat" cmpd="sng">
              <a:solidFill>
                <a:schemeClr val="accent2"/>
              </a:solidFill>
              <a:prstDash val="solid"/>
              <a:round/>
              <a:headEnd type="none" w="med" len="med"/>
              <a:tailEnd type="diamond" w="med" len="med"/>
            </a:ln>
          </p:spPr>
        </p:cxnSp>
        <p:sp>
          <p:nvSpPr>
            <p:cNvPr id="50" name="Google Shape;50;p7"/>
            <p:cNvSpPr/>
            <p:nvPr/>
          </p:nvSpPr>
          <p:spPr>
            <a:xfrm>
              <a:off x="0" y="4593700"/>
              <a:ext cx="9144000" cy="5496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51" name="Google Shape;51;p7"/>
            <p:cNvSpPr/>
            <p:nvPr/>
          </p:nvSpPr>
          <p:spPr>
            <a:xfrm>
              <a:off x="0" y="4593700"/>
              <a:ext cx="549600" cy="549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52" name="Google Shape;52;p7"/>
            <p:cNvCxnSpPr/>
            <p:nvPr/>
          </p:nvCxnSpPr>
          <p:spPr>
            <a:xfrm>
              <a:off x="-11050" y="887200"/>
              <a:ext cx="552900" cy="0"/>
            </a:xfrm>
            <a:prstGeom prst="straightConnector1">
              <a:avLst/>
            </a:prstGeom>
            <a:noFill/>
            <a:ln w="19050" cap="flat" cmpd="sng">
              <a:solidFill>
                <a:schemeClr val="accent1"/>
              </a:solidFill>
              <a:prstDash val="solid"/>
              <a:round/>
              <a:headEnd type="none" w="med" len="med"/>
              <a:tailEnd type="none" w="med" len="med"/>
            </a:ln>
          </p:spPr>
        </p:cxnSp>
      </p:grpSp>
      <p:sp>
        <p:nvSpPr>
          <p:cNvPr id="53" name="Google Shape;53;p7"/>
          <p:cNvSpPr/>
          <p:nvPr/>
        </p:nvSpPr>
        <p:spPr>
          <a:xfrm>
            <a:off x="8046600" y="4593700"/>
            <a:ext cx="1097400" cy="549600"/>
          </a:xfrm>
          <a:prstGeom prst="rect">
            <a:avLst/>
          </a:prstGeom>
          <a:solidFill>
            <a:srgbClr val="D4D3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7"/>
          <p:cNvSpPr txBox="1">
            <a:spLocks noGrp="1"/>
          </p:cNvSpPr>
          <p:nvPr>
            <p:ph type="title"/>
          </p:nvPr>
        </p:nvSpPr>
        <p:spPr>
          <a:xfrm>
            <a:off x="549600" y="361375"/>
            <a:ext cx="7497000" cy="5496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r>
              <a:rPr lang="en-US"/>
              <a:t>Click to edit Master title style</a:t>
            </a:r>
            <a:endParaRPr/>
          </a:p>
        </p:txBody>
      </p:sp>
      <p:sp>
        <p:nvSpPr>
          <p:cNvPr id="55" name="Google Shape;55;p7"/>
          <p:cNvSpPr txBox="1">
            <a:spLocks noGrp="1"/>
          </p:cNvSpPr>
          <p:nvPr>
            <p:ph type="body" idx="1"/>
          </p:nvPr>
        </p:nvSpPr>
        <p:spPr>
          <a:xfrm>
            <a:off x="549600" y="1200150"/>
            <a:ext cx="3639000" cy="31083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pPr lvl="0"/>
            <a:r>
              <a:rPr lang="en-US"/>
              <a:t>Click to edit Master text styles</a:t>
            </a:r>
          </a:p>
        </p:txBody>
      </p:sp>
      <p:sp>
        <p:nvSpPr>
          <p:cNvPr id="56" name="Google Shape;56;p7"/>
          <p:cNvSpPr txBox="1">
            <a:spLocks noGrp="1"/>
          </p:cNvSpPr>
          <p:nvPr>
            <p:ph type="body" idx="2"/>
          </p:nvPr>
        </p:nvSpPr>
        <p:spPr>
          <a:xfrm>
            <a:off x="4407604" y="1200150"/>
            <a:ext cx="3639000" cy="3108300"/>
          </a:xfrm>
          <a:prstGeom prst="rect">
            <a:avLst/>
          </a:prstGeom>
        </p:spPr>
        <p:txBody>
          <a:bodyPr spcFirstLastPara="1" wrap="square" lIns="91425" tIns="91425" rIns="91425" bIns="91425" anchor="t" anchorCtr="0">
            <a:noAutofit/>
          </a:bodyPr>
          <a:lstStyle>
            <a:lvl1pPr marL="457200" lvl="0" indent="-355600">
              <a:spcBef>
                <a:spcPts val="600"/>
              </a:spcBef>
              <a:spcAft>
                <a:spcPts val="0"/>
              </a:spcAft>
              <a:buSzPts val="2000"/>
              <a:buChar char="▪"/>
              <a:defRPr sz="2000"/>
            </a:lvl1pPr>
            <a:lvl2pPr marL="914400" lvl="1" indent="-355600">
              <a:spcBef>
                <a:spcPts val="0"/>
              </a:spcBef>
              <a:spcAft>
                <a:spcPts val="0"/>
              </a:spcAft>
              <a:buSzPts val="2000"/>
              <a:buChar char="▫"/>
              <a:defRPr sz="2000"/>
            </a:lvl2pPr>
            <a:lvl3pPr marL="1371600" lvl="2" indent="-355600">
              <a:spcBef>
                <a:spcPts val="0"/>
              </a:spcBef>
              <a:spcAft>
                <a:spcPts val="0"/>
              </a:spcAft>
              <a:buSzPts val="2000"/>
              <a:buChar char="▫"/>
              <a:defRPr sz="2000"/>
            </a:lvl3pPr>
            <a:lvl4pPr marL="1828800" lvl="3" indent="-355600">
              <a:spcBef>
                <a:spcPts val="0"/>
              </a:spcBef>
              <a:spcAft>
                <a:spcPts val="0"/>
              </a:spcAft>
              <a:buSzPts val="2000"/>
              <a:buChar char="▫"/>
              <a:defRPr sz="2000"/>
            </a:lvl4pPr>
            <a:lvl5pPr marL="2286000" lvl="4" indent="-355600">
              <a:spcBef>
                <a:spcPts val="0"/>
              </a:spcBef>
              <a:spcAft>
                <a:spcPts val="0"/>
              </a:spcAft>
              <a:buSzPts val="2000"/>
              <a:buChar char="▫"/>
              <a:defRPr sz="2000"/>
            </a:lvl5pPr>
            <a:lvl6pPr marL="2743200" lvl="5" indent="-355600">
              <a:spcBef>
                <a:spcPts val="0"/>
              </a:spcBef>
              <a:spcAft>
                <a:spcPts val="0"/>
              </a:spcAft>
              <a:buSzPts val="2000"/>
              <a:buChar char="▫"/>
              <a:defRPr sz="2000"/>
            </a:lvl6pPr>
            <a:lvl7pPr marL="3200400" lvl="6" indent="-355600">
              <a:spcBef>
                <a:spcPts val="0"/>
              </a:spcBef>
              <a:spcAft>
                <a:spcPts val="0"/>
              </a:spcAft>
              <a:buSzPts val="2000"/>
              <a:buChar char="▫"/>
              <a:defRPr sz="2000"/>
            </a:lvl7pPr>
            <a:lvl8pPr marL="3657600" lvl="7" indent="-355600">
              <a:spcBef>
                <a:spcPts val="0"/>
              </a:spcBef>
              <a:spcAft>
                <a:spcPts val="0"/>
              </a:spcAft>
              <a:buSzPts val="2000"/>
              <a:buChar char="▫"/>
              <a:defRPr sz="2000"/>
            </a:lvl8pPr>
            <a:lvl9pPr marL="4114800" lvl="8" indent="-355600">
              <a:spcBef>
                <a:spcPts val="0"/>
              </a:spcBef>
              <a:spcAft>
                <a:spcPts val="0"/>
              </a:spcAft>
              <a:buSzPts val="2000"/>
              <a:buChar char="▫"/>
              <a:defRPr sz="2000"/>
            </a:lvl9pPr>
          </a:lstStyle>
          <a:p>
            <a:pPr lvl="0"/>
            <a:r>
              <a:rPr lang="en-US"/>
              <a:t>Click to edit Master text styles</a:t>
            </a:r>
          </a:p>
        </p:txBody>
      </p:sp>
      <p:sp>
        <p:nvSpPr>
          <p:cNvPr id="57" name="Google Shape;57;p7"/>
          <p:cNvSpPr txBox="1">
            <a:spLocks noGrp="1"/>
          </p:cNvSpPr>
          <p:nvPr>
            <p:ph type="sldNum" idx="12"/>
          </p:nvPr>
        </p:nvSpPr>
        <p:spPr>
          <a:xfrm>
            <a:off x="8046600" y="4593850"/>
            <a:ext cx="1097400" cy="549600"/>
          </a:xfrm>
          <a:prstGeom prst="rect">
            <a:avLst/>
          </a:prstGeom>
          <a:solidFill>
            <a:schemeClr val="accent6"/>
          </a:solidFill>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33379562"/>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3 columns">
  <p:cSld name="Title + 3 columns">
    <p:spTree>
      <p:nvGrpSpPr>
        <p:cNvPr id="1" name="Shape 58"/>
        <p:cNvGrpSpPr/>
        <p:nvPr/>
      </p:nvGrpSpPr>
      <p:grpSpPr>
        <a:xfrm>
          <a:off x="0" y="0"/>
          <a:ext cx="0" cy="0"/>
          <a:chOff x="0" y="0"/>
          <a:chExt cx="0" cy="0"/>
        </a:xfrm>
      </p:grpSpPr>
      <p:grpSp>
        <p:nvGrpSpPr>
          <p:cNvPr id="59" name="Google Shape;59;p8"/>
          <p:cNvGrpSpPr/>
          <p:nvPr/>
        </p:nvGrpSpPr>
        <p:grpSpPr>
          <a:xfrm>
            <a:off x="-11050" y="887200"/>
            <a:ext cx="9155050" cy="4256100"/>
            <a:chOff x="-11050" y="887200"/>
            <a:chExt cx="9155050" cy="4256100"/>
          </a:xfrm>
        </p:grpSpPr>
        <p:cxnSp>
          <p:nvCxnSpPr>
            <p:cNvPr id="60" name="Google Shape;60;p8"/>
            <p:cNvCxnSpPr/>
            <p:nvPr/>
          </p:nvCxnSpPr>
          <p:spPr>
            <a:xfrm>
              <a:off x="-11050" y="887200"/>
              <a:ext cx="8060400" cy="0"/>
            </a:xfrm>
            <a:prstGeom prst="straightConnector1">
              <a:avLst/>
            </a:prstGeom>
            <a:noFill/>
            <a:ln w="19050" cap="flat" cmpd="sng">
              <a:solidFill>
                <a:schemeClr val="accent2"/>
              </a:solidFill>
              <a:prstDash val="solid"/>
              <a:round/>
              <a:headEnd type="none" w="med" len="med"/>
              <a:tailEnd type="diamond" w="med" len="med"/>
            </a:ln>
          </p:spPr>
        </p:cxnSp>
        <p:sp>
          <p:nvSpPr>
            <p:cNvPr id="61" name="Google Shape;61;p8"/>
            <p:cNvSpPr/>
            <p:nvPr/>
          </p:nvSpPr>
          <p:spPr>
            <a:xfrm>
              <a:off x="0" y="4593700"/>
              <a:ext cx="9144000" cy="5496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62" name="Google Shape;62;p8"/>
            <p:cNvSpPr/>
            <p:nvPr/>
          </p:nvSpPr>
          <p:spPr>
            <a:xfrm>
              <a:off x="0" y="4593700"/>
              <a:ext cx="549600" cy="549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63" name="Google Shape;63;p8"/>
            <p:cNvCxnSpPr/>
            <p:nvPr/>
          </p:nvCxnSpPr>
          <p:spPr>
            <a:xfrm>
              <a:off x="-11050" y="887200"/>
              <a:ext cx="552900" cy="0"/>
            </a:xfrm>
            <a:prstGeom prst="straightConnector1">
              <a:avLst/>
            </a:prstGeom>
            <a:noFill/>
            <a:ln w="19050" cap="flat" cmpd="sng">
              <a:solidFill>
                <a:schemeClr val="accent1"/>
              </a:solidFill>
              <a:prstDash val="solid"/>
              <a:round/>
              <a:headEnd type="none" w="med" len="med"/>
              <a:tailEnd type="none" w="med" len="med"/>
            </a:ln>
          </p:spPr>
        </p:cxnSp>
      </p:grpSp>
      <p:sp>
        <p:nvSpPr>
          <p:cNvPr id="64" name="Google Shape;64;p8"/>
          <p:cNvSpPr/>
          <p:nvPr/>
        </p:nvSpPr>
        <p:spPr>
          <a:xfrm>
            <a:off x="8046600" y="4593700"/>
            <a:ext cx="1097400" cy="549600"/>
          </a:xfrm>
          <a:prstGeom prst="rect">
            <a:avLst/>
          </a:prstGeom>
          <a:solidFill>
            <a:srgbClr val="D4D3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5" name="Google Shape;65;p8"/>
          <p:cNvSpPr txBox="1">
            <a:spLocks noGrp="1"/>
          </p:cNvSpPr>
          <p:nvPr>
            <p:ph type="title"/>
          </p:nvPr>
        </p:nvSpPr>
        <p:spPr>
          <a:xfrm>
            <a:off x="549600" y="361375"/>
            <a:ext cx="7497000" cy="549600"/>
          </a:xfrm>
          <a:prstGeom prst="rect">
            <a:avLst/>
          </a:prstGeom>
        </p:spPr>
        <p:txBody>
          <a:bodyPr spcFirstLastPara="1" wrap="square" lIns="91425" tIns="91425" rIns="91425" bIns="91425" anchor="b" anchorCtr="0">
            <a:noAutofit/>
          </a:bodyPr>
          <a:lstStyle>
            <a:lvl1pPr lvl="0" rtl="0">
              <a:spcBef>
                <a:spcPts val="0"/>
              </a:spcBef>
              <a:spcAft>
                <a:spcPts val="0"/>
              </a:spcAft>
              <a:buSzPts val="1800"/>
              <a:buNone/>
              <a:defRPr/>
            </a:lvl1pPr>
            <a:lvl2pPr lvl="1" rtl="0">
              <a:spcBef>
                <a:spcPts val="0"/>
              </a:spcBef>
              <a:spcAft>
                <a:spcPts val="0"/>
              </a:spcAft>
              <a:buSzPts val="1800"/>
              <a:buNone/>
              <a:defRPr/>
            </a:lvl2pPr>
            <a:lvl3pPr lvl="2" rtl="0">
              <a:spcBef>
                <a:spcPts val="0"/>
              </a:spcBef>
              <a:spcAft>
                <a:spcPts val="0"/>
              </a:spcAft>
              <a:buSzPts val="1800"/>
              <a:buNone/>
              <a:defRPr/>
            </a:lvl3pPr>
            <a:lvl4pPr lvl="3" rtl="0">
              <a:spcBef>
                <a:spcPts val="0"/>
              </a:spcBef>
              <a:spcAft>
                <a:spcPts val="0"/>
              </a:spcAft>
              <a:buSzPts val="1800"/>
              <a:buNone/>
              <a:defRPr/>
            </a:lvl4pPr>
            <a:lvl5pPr lvl="4" rtl="0">
              <a:spcBef>
                <a:spcPts val="0"/>
              </a:spcBef>
              <a:spcAft>
                <a:spcPts val="0"/>
              </a:spcAft>
              <a:buSzPts val="1800"/>
              <a:buNone/>
              <a:defRPr/>
            </a:lvl5pPr>
            <a:lvl6pPr lvl="5" rtl="0">
              <a:spcBef>
                <a:spcPts val="0"/>
              </a:spcBef>
              <a:spcAft>
                <a:spcPts val="0"/>
              </a:spcAft>
              <a:buSzPts val="1800"/>
              <a:buNone/>
              <a:defRPr/>
            </a:lvl6pPr>
            <a:lvl7pPr lvl="6" rtl="0">
              <a:spcBef>
                <a:spcPts val="0"/>
              </a:spcBef>
              <a:spcAft>
                <a:spcPts val="0"/>
              </a:spcAft>
              <a:buSzPts val="1800"/>
              <a:buNone/>
              <a:defRPr/>
            </a:lvl7pPr>
            <a:lvl8pPr lvl="7" rtl="0">
              <a:spcBef>
                <a:spcPts val="0"/>
              </a:spcBef>
              <a:spcAft>
                <a:spcPts val="0"/>
              </a:spcAft>
              <a:buSzPts val="1800"/>
              <a:buNone/>
              <a:defRPr/>
            </a:lvl8pPr>
            <a:lvl9pPr lvl="8" rtl="0">
              <a:spcBef>
                <a:spcPts val="0"/>
              </a:spcBef>
              <a:spcAft>
                <a:spcPts val="0"/>
              </a:spcAft>
              <a:buSzPts val="1800"/>
              <a:buNone/>
              <a:defRPr/>
            </a:lvl9pPr>
          </a:lstStyle>
          <a:p>
            <a:r>
              <a:rPr lang="en-US"/>
              <a:t>Click to edit Master title style</a:t>
            </a:r>
            <a:endParaRPr/>
          </a:p>
        </p:txBody>
      </p:sp>
      <p:sp>
        <p:nvSpPr>
          <p:cNvPr id="66" name="Google Shape;66;p8"/>
          <p:cNvSpPr txBox="1">
            <a:spLocks noGrp="1"/>
          </p:cNvSpPr>
          <p:nvPr>
            <p:ph type="body" idx="1"/>
          </p:nvPr>
        </p:nvSpPr>
        <p:spPr>
          <a:xfrm>
            <a:off x="549600" y="1200150"/>
            <a:ext cx="2416500" cy="30807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pPr lvl="0"/>
            <a:r>
              <a:rPr lang="en-US"/>
              <a:t>Click to edit Master text styles</a:t>
            </a:r>
          </a:p>
        </p:txBody>
      </p:sp>
      <p:sp>
        <p:nvSpPr>
          <p:cNvPr id="67" name="Google Shape;67;p8"/>
          <p:cNvSpPr txBox="1">
            <a:spLocks noGrp="1"/>
          </p:cNvSpPr>
          <p:nvPr>
            <p:ph type="body" idx="2"/>
          </p:nvPr>
        </p:nvSpPr>
        <p:spPr>
          <a:xfrm>
            <a:off x="3089850" y="1200150"/>
            <a:ext cx="2416500" cy="30807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pPr lvl="0"/>
            <a:r>
              <a:rPr lang="en-US"/>
              <a:t>Click to edit Master text styles</a:t>
            </a:r>
          </a:p>
        </p:txBody>
      </p:sp>
      <p:sp>
        <p:nvSpPr>
          <p:cNvPr id="68" name="Google Shape;68;p8"/>
          <p:cNvSpPr txBox="1">
            <a:spLocks noGrp="1"/>
          </p:cNvSpPr>
          <p:nvPr>
            <p:ph type="body" idx="3"/>
          </p:nvPr>
        </p:nvSpPr>
        <p:spPr>
          <a:xfrm>
            <a:off x="5630099" y="1200150"/>
            <a:ext cx="2416500" cy="3080700"/>
          </a:xfrm>
          <a:prstGeom prst="rect">
            <a:avLst/>
          </a:prstGeom>
        </p:spPr>
        <p:txBody>
          <a:bodyPr spcFirstLastPara="1" wrap="square" lIns="91425" tIns="91425" rIns="91425" bIns="91425" anchor="t" anchorCtr="0">
            <a:noAutofit/>
          </a:bodyPr>
          <a:lstStyle>
            <a:lvl1pPr marL="457200" lvl="0" indent="-342900" rtl="0">
              <a:spcBef>
                <a:spcPts val="600"/>
              </a:spcBef>
              <a:spcAft>
                <a:spcPts val="0"/>
              </a:spcAft>
              <a:buSzPts val="1800"/>
              <a:buChar char="▪"/>
              <a:defRPr sz="1800"/>
            </a:lvl1pPr>
            <a:lvl2pPr marL="914400" lvl="1" indent="-342900" rtl="0">
              <a:spcBef>
                <a:spcPts val="0"/>
              </a:spcBef>
              <a:spcAft>
                <a:spcPts val="0"/>
              </a:spcAft>
              <a:buSzPts val="1800"/>
              <a:buChar char="▫"/>
              <a:defRPr sz="1800"/>
            </a:lvl2pPr>
            <a:lvl3pPr marL="1371600" lvl="2" indent="-342900" rtl="0">
              <a:spcBef>
                <a:spcPts val="0"/>
              </a:spcBef>
              <a:spcAft>
                <a:spcPts val="0"/>
              </a:spcAft>
              <a:buSzPts val="1800"/>
              <a:buChar char="▫"/>
              <a:defRPr sz="1800"/>
            </a:lvl3pPr>
            <a:lvl4pPr marL="1828800" lvl="3" indent="-342900" rtl="0">
              <a:spcBef>
                <a:spcPts val="0"/>
              </a:spcBef>
              <a:spcAft>
                <a:spcPts val="0"/>
              </a:spcAft>
              <a:buSzPts val="1800"/>
              <a:buChar char="▫"/>
              <a:defRPr sz="1800"/>
            </a:lvl4pPr>
            <a:lvl5pPr marL="2286000" lvl="4" indent="-342900" rtl="0">
              <a:spcBef>
                <a:spcPts val="0"/>
              </a:spcBef>
              <a:spcAft>
                <a:spcPts val="0"/>
              </a:spcAft>
              <a:buSzPts val="1800"/>
              <a:buChar char="▫"/>
              <a:defRPr sz="1800"/>
            </a:lvl5pPr>
            <a:lvl6pPr marL="2743200" lvl="5" indent="-342900" rtl="0">
              <a:spcBef>
                <a:spcPts val="0"/>
              </a:spcBef>
              <a:spcAft>
                <a:spcPts val="0"/>
              </a:spcAft>
              <a:buSzPts val="1800"/>
              <a:buChar char="▫"/>
              <a:defRPr sz="1800"/>
            </a:lvl6pPr>
            <a:lvl7pPr marL="3200400" lvl="6" indent="-342900" rtl="0">
              <a:spcBef>
                <a:spcPts val="0"/>
              </a:spcBef>
              <a:spcAft>
                <a:spcPts val="0"/>
              </a:spcAft>
              <a:buSzPts val="1800"/>
              <a:buChar char="▫"/>
              <a:defRPr sz="1800"/>
            </a:lvl7pPr>
            <a:lvl8pPr marL="3657600" lvl="7" indent="-342900" rtl="0">
              <a:spcBef>
                <a:spcPts val="0"/>
              </a:spcBef>
              <a:spcAft>
                <a:spcPts val="0"/>
              </a:spcAft>
              <a:buSzPts val="1800"/>
              <a:buChar char="▫"/>
              <a:defRPr sz="1800"/>
            </a:lvl8pPr>
            <a:lvl9pPr marL="4114800" lvl="8" indent="-342900" rtl="0">
              <a:spcBef>
                <a:spcPts val="0"/>
              </a:spcBef>
              <a:spcAft>
                <a:spcPts val="0"/>
              </a:spcAft>
              <a:buSzPts val="1800"/>
              <a:buChar char="▫"/>
              <a:defRPr sz="1800"/>
            </a:lvl9pPr>
          </a:lstStyle>
          <a:p>
            <a:pPr lvl="0"/>
            <a:r>
              <a:rPr lang="en-US"/>
              <a:t>Click to edit Master text styles</a:t>
            </a:r>
          </a:p>
        </p:txBody>
      </p:sp>
      <p:sp>
        <p:nvSpPr>
          <p:cNvPr id="69" name="Google Shape;69;p8"/>
          <p:cNvSpPr txBox="1">
            <a:spLocks noGrp="1"/>
          </p:cNvSpPr>
          <p:nvPr>
            <p:ph type="sldNum" idx="12"/>
          </p:nvPr>
        </p:nvSpPr>
        <p:spPr>
          <a:xfrm>
            <a:off x="8046600" y="4593850"/>
            <a:ext cx="1097400" cy="549600"/>
          </a:xfrm>
          <a:prstGeom prst="rect">
            <a:avLst/>
          </a:prstGeom>
          <a:solidFill>
            <a:schemeClr val="accent6"/>
          </a:solidFill>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4003767621"/>
      </p:ext>
    </p:extLst>
  </p:cSld>
  <p:clrMapOvr>
    <a:masterClrMapping/>
  </p:clrMapOvr>
  <p:hf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70"/>
        <p:cNvGrpSpPr/>
        <p:nvPr/>
      </p:nvGrpSpPr>
      <p:grpSpPr>
        <a:xfrm>
          <a:off x="0" y="0"/>
          <a:ext cx="0" cy="0"/>
          <a:chOff x="0" y="0"/>
          <a:chExt cx="0" cy="0"/>
        </a:xfrm>
      </p:grpSpPr>
      <p:grpSp>
        <p:nvGrpSpPr>
          <p:cNvPr id="71" name="Google Shape;71;p9"/>
          <p:cNvGrpSpPr/>
          <p:nvPr/>
        </p:nvGrpSpPr>
        <p:grpSpPr>
          <a:xfrm>
            <a:off x="-11050" y="887200"/>
            <a:ext cx="9155050" cy="4256100"/>
            <a:chOff x="-11050" y="887200"/>
            <a:chExt cx="9155050" cy="4256100"/>
          </a:xfrm>
        </p:grpSpPr>
        <p:cxnSp>
          <p:nvCxnSpPr>
            <p:cNvPr id="72" name="Google Shape;72;p9"/>
            <p:cNvCxnSpPr/>
            <p:nvPr/>
          </p:nvCxnSpPr>
          <p:spPr>
            <a:xfrm>
              <a:off x="-11050" y="887200"/>
              <a:ext cx="8060400" cy="0"/>
            </a:xfrm>
            <a:prstGeom prst="straightConnector1">
              <a:avLst/>
            </a:prstGeom>
            <a:noFill/>
            <a:ln w="19050" cap="flat" cmpd="sng">
              <a:solidFill>
                <a:schemeClr val="accent2"/>
              </a:solidFill>
              <a:prstDash val="solid"/>
              <a:round/>
              <a:headEnd type="none" w="med" len="med"/>
              <a:tailEnd type="diamond" w="med" len="med"/>
            </a:ln>
          </p:spPr>
        </p:cxnSp>
        <p:sp>
          <p:nvSpPr>
            <p:cNvPr id="73" name="Google Shape;73;p9"/>
            <p:cNvSpPr/>
            <p:nvPr/>
          </p:nvSpPr>
          <p:spPr>
            <a:xfrm>
              <a:off x="0" y="4593700"/>
              <a:ext cx="9144000" cy="5496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74" name="Google Shape;74;p9"/>
            <p:cNvSpPr/>
            <p:nvPr/>
          </p:nvSpPr>
          <p:spPr>
            <a:xfrm>
              <a:off x="0" y="4593700"/>
              <a:ext cx="549600" cy="549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5" name="Google Shape;75;p9"/>
            <p:cNvCxnSpPr/>
            <p:nvPr/>
          </p:nvCxnSpPr>
          <p:spPr>
            <a:xfrm>
              <a:off x="-11050" y="887200"/>
              <a:ext cx="552900" cy="0"/>
            </a:xfrm>
            <a:prstGeom prst="straightConnector1">
              <a:avLst/>
            </a:prstGeom>
            <a:noFill/>
            <a:ln w="19050" cap="flat" cmpd="sng">
              <a:solidFill>
                <a:schemeClr val="accent1"/>
              </a:solidFill>
              <a:prstDash val="solid"/>
              <a:round/>
              <a:headEnd type="none" w="med" len="med"/>
              <a:tailEnd type="none" w="med" len="med"/>
            </a:ln>
          </p:spPr>
        </p:cxnSp>
      </p:grpSp>
      <p:sp>
        <p:nvSpPr>
          <p:cNvPr id="76" name="Google Shape;76;p9"/>
          <p:cNvSpPr/>
          <p:nvPr/>
        </p:nvSpPr>
        <p:spPr>
          <a:xfrm>
            <a:off x="8046600" y="4593700"/>
            <a:ext cx="1097400" cy="549600"/>
          </a:xfrm>
          <a:prstGeom prst="rect">
            <a:avLst/>
          </a:prstGeom>
          <a:solidFill>
            <a:srgbClr val="D4D3D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7" name="Google Shape;77;p9"/>
          <p:cNvSpPr txBox="1">
            <a:spLocks noGrp="1"/>
          </p:cNvSpPr>
          <p:nvPr>
            <p:ph type="title"/>
          </p:nvPr>
        </p:nvSpPr>
        <p:spPr>
          <a:xfrm>
            <a:off x="549600" y="361375"/>
            <a:ext cx="7497000" cy="549600"/>
          </a:xfrm>
          <a:prstGeom prst="rect">
            <a:avLst/>
          </a:prstGeom>
        </p:spPr>
        <p:txBody>
          <a:bodyPr spcFirstLastPara="1" wrap="square" lIns="91425" tIns="91425" rIns="91425" bIns="91425" anchor="b" anchorCtr="0">
            <a:noAutofit/>
          </a:bodyPr>
          <a:lstStyle>
            <a:lvl1pPr lvl="0">
              <a:spcBef>
                <a:spcPts val="0"/>
              </a:spcBef>
              <a:spcAft>
                <a:spcPts val="0"/>
              </a:spcAft>
              <a:buSzPts val="1800"/>
              <a:buNone/>
              <a:defRPr/>
            </a:lvl1pPr>
            <a:lvl2pPr lvl="1">
              <a:spcBef>
                <a:spcPts val="0"/>
              </a:spcBef>
              <a:spcAft>
                <a:spcPts val="0"/>
              </a:spcAft>
              <a:buSzPts val="1800"/>
              <a:buNone/>
              <a:defRPr/>
            </a:lvl2pPr>
            <a:lvl3pPr lvl="2">
              <a:spcBef>
                <a:spcPts val="0"/>
              </a:spcBef>
              <a:spcAft>
                <a:spcPts val="0"/>
              </a:spcAft>
              <a:buSzPts val="1800"/>
              <a:buNone/>
              <a:defRPr/>
            </a:lvl3pPr>
            <a:lvl4pPr lvl="3">
              <a:spcBef>
                <a:spcPts val="0"/>
              </a:spcBef>
              <a:spcAft>
                <a:spcPts val="0"/>
              </a:spcAft>
              <a:buSzPts val="1800"/>
              <a:buNone/>
              <a:defRPr/>
            </a:lvl4pPr>
            <a:lvl5pPr lvl="4">
              <a:spcBef>
                <a:spcPts val="0"/>
              </a:spcBef>
              <a:spcAft>
                <a:spcPts val="0"/>
              </a:spcAft>
              <a:buSzPts val="1800"/>
              <a:buNone/>
              <a:defRPr/>
            </a:lvl5pPr>
            <a:lvl6pPr lvl="5">
              <a:spcBef>
                <a:spcPts val="0"/>
              </a:spcBef>
              <a:spcAft>
                <a:spcPts val="0"/>
              </a:spcAft>
              <a:buSzPts val="1800"/>
              <a:buNone/>
              <a:defRPr/>
            </a:lvl6pPr>
            <a:lvl7pPr lvl="6">
              <a:spcBef>
                <a:spcPts val="0"/>
              </a:spcBef>
              <a:spcAft>
                <a:spcPts val="0"/>
              </a:spcAft>
              <a:buSzPts val="1800"/>
              <a:buNone/>
              <a:defRPr/>
            </a:lvl7pPr>
            <a:lvl8pPr lvl="7">
              <a:spcBef>
                <a:spcPts val="0"/>
              </a:spcBef>
              <a:spcAft>
                <a:spcPts val="0"/>
              </a:spcAft>
              <a:buSzPts val="1800"/>
              <a:buNone/>
              <a:defRPr/>
            </a:lvl8pPr>
            <a:lvl9pPr lvl="8">
              <a:spcBef>
                <a:spcPts val="0"/>
              </a:spcBef>
              <a:spcAft>
                <a:spcPts val="0"/>
              </a:spcAft>
              <a:buSzPts val="1800"/>
              <a:buNone/>
              <a:defRPr/>
            </a:lvl9pPr>
          </a:lstStyle>
          <a:p>
            <a:r>
              <a:rPr lang="en-US"/>
              <a:t>Click to edit Master title style</a:t>
            </a:r>
            <a:endParaRPr/>
          </a:p>
        </p:txBody>
      </p:sp>
      <p:sp>
        <p:nvSpPr>
          <p:cNvPr id="78" name="Google Shape;78;p9"/>
          <p:cNvSpPr txBox="1">
            <a:spLocks noGrp="1"/>
          </p:cNvSpPr>
          <p:nvPr>
            <p:ph type="sldNum" idx="12"/>
          </p:nvPr>
        </p:nvSpPr>
        <p:spPr>
          <a:xfrm>
            <a:off x="8046600" y="4593850"/>
            <a:ext cx="1097400" cy="549600"/>
          </a:xfrm>
          <a:prstGeom prst="rect">
            <a:avLst/>
          </a:prstGeom>
          <a:solidFill>
            <a:schemeClr val="accent6"/>
          </a:solidFill>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272923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79"/>
        <p:cNvGrpSpPr/>
        <p:nvPr/>
      </p:nvGrpSpPr>
      <p:grpSpPr>
        <a:xfrm>
          <a:off x="0" y="0"/>
          <a:ext cx="0" cy="0"/>
          <a:chOff x="0" y="0"/>
          <a:chExt cx="0" cy="0"/>
        </a:xfrm>
      </p:grpSpPr>
      <p:sp>
        <p:nvSpPr>
          <p:cNvPr id="80" name="Google Shape;80;p10"/>
          <p:cNvSpPr/>
          <p:nvPr/>
        </p:nvSpPr>
        <p:spPr>
          <a:xfrm>
            <a:off x="0" y="4593700"/>
            <a:ext cx="9144000" cy="5496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rgbClr val="FFFFFF"/>
              </a:solidFill>
            </a:endParaRPr>
          </a:p>
        </p:txBody>
      </p:sp>
      <p:sp>
        <p:nvSpPr>
          <p:cNvPr id="81" name="Google Shape;81;p10"/>
          <p:cNvSpPr/>
          <p:nvPr/>
        </p:nvSpPr>
        <p:spPr>
          <a:xfrm>
            <a:off x="3473700" y="4593700"/>
            <a:ext cx="2196600" cy="5496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2" name="Google Shape;82;p10"/>
          <p:cNvSpPr txBox="1">
            <a:spLocks noGrp="1"/>
          </p:cNvSpPr>
          <p:nvPr>
            <p:ph type="sldNum" idx="12"/>
          </p:nvPr>
        </p:nvSpPr>
        <p:spPr>
          <a:xfrm>
            <a:off x="4023300" y="4593850"/>
            <a:ext cx="1097400" cy="549600"/>
          </a:xfrm>
          <a:prstGeom prst="rect">
            <a:avLst/>
          </a:prstGeom>
          <a:solidFill>
            <a:schemeClr val="accent6"/>
          </a:solidFill>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l" rtl="0">
              <a:spcBef>
                <a:spcPts val="0"/>
              </a:spcBef>
              <a:spcAft>
                <a:spcPts val="0"/>
              </a:spcAft>
              <a:buNone/>
            </a:pPr>
            <a:fld id="{00000000-1234-1234-1234-123412341234}" type="slidenum">
              <a:rPr lang="en" smtClean="0"/>
              <a:t>‹#›</a:t>
            </a:fld>
            <a:endParaRPr lang="en"/>
          </a:p>
        </p:txBody>
      </p:sp>
      <p:sp>
        <p:nvSpPr>
          <p:cNvPr id="83" name="Google Shape;83;p10"/>
          <p:cNvSpPr txBox="1">
            <a:spLocks noGrp="1"/>
          </p:cNvSpPr>
          <p:nvPr>
            <p:ph type="body" idx="1"/>
          </p:nvPr>
        </p:nvSpPr>
        <p:spPr>
          <a:xfrm>
            <a:off x="457200" y="0"/>
            <a:ext cx="8229600" cy="887100"/>
          </a:xfrm>
          <a:prstGeom prst="rect">
            <a:avLst/>
          </a:prstGeom>
        </p:spPr>
        <p:txBody>
          <a:bodyPr spcFirstLastPara="1" wrap="square" lIns="91425" tIns="91425" rIns="91425" bIns="91425" anchor="ctr" anchorCtr="0">
            <a:noAutofit/>
          </a:bodyPr>
          <a:lstStyle>
            <a:lvl1pPr marL="457200" lvl="0" indent="-228600" algn="ctr">
              <a:spcBef>
                <a:spcPts val="360"/>
              </a:spcBef>
              <a:spcAft>
                <a:spcPts val="0"/>
              </a:spcAft>
              <a:buSzPts val="1400"/>
              <a:buNone/>
              <a:defRPr sz="1400"/>
            </a:lvl1pPr>
          </a:lstStyle>
          <a:p>
            <a:pPr lvl="0"/>
            <a:r>
              <a:rPr lang="en-US"/>
              <a:t>Click to edit Master text styles</a:t>
            </a:r>
          </a:p>
        </p:txBody>
      </p:sp>
      <p:cxnSp>
        <p:nvCxnSpPr>
          <p:cNvPr id="84" name="Google Shape;84;p10"/>
          <p:cNvCxnSpPr/>
          <p:nvPr/>
        </p:nvCxnSpPr>
        <p:spPr>
          <a:xfrm>
            <a:off x="3527100" y="887200"/>
            <a:ext cx="2089800" cy="0"/>
          </a:xfrm>
          <a:prstGeom prst="straightConnector1">
            <a:avLst/>
          </a:prstGeom>
          <a:noFill/>
          <a:ln w="19050" cap="flat" cmpd="sng">
            <a:solidFill>
              <a:srgbClr val="BA3B21"/>
            </a:solidFill>
            <a:prstDash val="solid"/>
            <a:round/>
            <a:headEnd type="diamond" w="med" len="med"/>
            <a:tailEnd type="diamond" w="med" len="med"/>
          </a:ln>
        </p:spPr>
      </p:cxnSp>
    </p:spTree>
    <p:extLst>
      <p:ext uri="{BB962C8B-B14F-4D97-AF65-F5344CB8AC3E}">
        <p14:creationId xmlns:p14="http://schemas.microsoft.com/office/powerpoint/2010/main" val="489221700"/>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549600" y="361375"/>
            <a:ext cx="7497000" cy="549600"/>
          </a:xfrm>
          <a:prstGeom prst="rect">
            <a:avLst/>
          </a:prstGeom>
          <a:noFill/>
          <a:ln>
            <a:noFill/>
          </a:ln>
        </p:spPr>
        <p:txBody>
          <a:bodyPr spcFirstLastPara="1" wrap="square" lIns="91425" tIns="91425" rIns="91425" bIns="91425" anchor="b" anchorCtr="0">
            <a:noAutofit/>
          </a:bodyPr>
          <a:lstStyle>
            <a:lvl1pPr lvl="0">
              <a:spcBef>
                <a:spcPts val="0"/>
              </a:spcBef>
              <a:spcAft>
                <a:spcPts val="0"/>
              </a:spcAft>
              <a:buClr>
                <a:schemeClr val="lt1"/>
              </a:buClr>
              <a:buSzPts val="1800"/>
              <a:buFont typeface="Encode Sans"/>
              <a:buNone/>
              <a:defRPr sz="1800" b="1">
                <a:solidFill>
                  <a:schemeClr val="lt1"/>
                </a:solidFill>
                <a:latin typeface="Encode Sans"/>
                <a:ea typeface="Encode Sans"/>
                <a:cs typeface="Encode Sans"/>
                <a:sym typeface="Encode Sans"/>
              </a:defRPr>
            </a:lvl1pPr>
            <a:lvl2pPr lvl="1">
              <a:spcBef>
                <a:spcPts val="0"/>
              </a:spcBef>
              <a:spcAft>
                <a:spcPts val="0"/>
              </a:spcAft>
              <a:buClr>
                <a:schemeClr val="lt1"/>
              </a:buClr>
              <a:buSzPts val="1800"/>
              <a:buFont typeface="Encode Sans"/>
              <a:buNone/>
              <a:defRPr sz="1800" b="1">
                <a:solidFill>
                  <a:schemeClr val="lt1"/>
                </a:solidFill>
                <a:latin typeface="Encode Sans"/>
                <a:ea typeface="Encode Sans"/>
                <a:cs typeface="Encode Sans"/>
                <a:sym typeface="Encode Sans"/>
              </a:defRPr>
            </a:lvl2pPr>
            <a:lvl3pPr lvl="2">
              <a:spcBef>
                <a:spcPts val="0"/>
              </a:spcBef>
              <a:spcAft>
                <a:spcPts val="0"/>
              </a:spcAft>
              <a:buClr>
                <a:schemeClr val="lt1"/>
              </a:buClr>
              <a:buSzPts val="1800"/>
              <a:buFont typeface="Encode Sans"/>
              <a:buNone/>
              <a:defRPr sz="1800" b="1">
                <a:solidFill>
                  <a:schemeClr val="lt1"/>
                </a:solidFill>
                <a:latin typeface="Encode Sans"/>
                <a:ea typeface="Encode Sans"/>
                <a:cs typeface="Encode Sans"/>
                <a:sym typeface="Encode Sans"/>
              </a:defRPr>
            </a:lvl3pPr>
            <a:lvl4pPr lvl="3">
              <a:spcBef>
                <a:spcPts val="0"/>
              </a:spcBef>
              <a:spcAft>
                <a:spcPts val="0"/>
              </a:spcAft>
              <a:buClr>
                <a:schemeClr val="lt1"/>
              </a:buClr>
              <a:buSzPts val="1800"/>
              <a:buFont typeface="Encode Sans"/>
              <a:buNone/>
              <a:defRPr sz="1800" b="1">
                <a:solidFill>
                  <a:schemeClr val="lt1"/>
                </a:solidFill>
                <a:latin typeface="Encode Sans"/>
                <a:ea typeface="Encode Sans"/>
                <a:cs typeface="Encode Sans"/>
                <a:sym typeface="Encode Sans"/>
              </a:defRPr>
            </a:lvl4pPr>
            <a:lvl5pPr lvl="4">
              <a:spcBef>
                <a:spcPts val="0"/>
              </a:spcBef>
              <a:spcAft>
                <a:spcPts val="0"/>
              </a:spcAft>
              <a:buClr>
                <a:schemeClr val="lt1"/>
              </a:buClr>
              <a:buSzPts val="1800"/>
              <a:buFont typeface="Encode Sans"/>
              <a:buNone/>
              <a:defRPr sz="1800" b="1">
                <a:solidFill>
                  <a:schemeClr val="lt1"/>
                </a:solidFill>
                <a:latin typeface="Encode Sans"/>
                <a:ea typeface="Encode Sans"/>
                <a:cs typeface="Encode Sans"/>
                <a:sym typeface="Encode Sans"/>
              </a:defRPr>
            </a:lvl5pPr>
            <a:lvl6pPr lvl="5">
              <a:spcBef>
                <a:spcPts val="0"/>
              </a:spcBef>
              <a:spcAft>
                <a:spcPts val="0"/>
              </a:spcAft>
              <a:buClr>
                <a:schemeClr val="lt1"/>
              </a:buClr>
              <a:buSzPts val="1800"/>
              <a:buFont typeface="Encode Sans"/>
              <a:buNone/>
              <a:defRPr sz="1800" b="1">
                <a:solidFill>
                  <a:schemeClr val="lt1"/>
                </a:solidFill>
                <a:latin typeface="Encode Sans"/>
                <a:ea typeface="Encode Sans"/>
                <a:cs typeface="Encode Sans"/>
                <a:sym typeface="Encode Sans"/>
              </a:defRPr>
            </a:lvl6pPr>
            <a:lvl7pPr lvl="6">
              <a:spcBef>
                <a:spcPts val="0"/>
              </a:spcBef>
              <a:spcAft>
                <a:spcPts val="0"/>
              </a:spcAft>
              <a:buClr>
                <a:schemeClr val="lt1"/>
              </a:buClr>
              <a:buSzPts val="1800"/>
              <a:buFont typeface="Encode Sans"/>
              <a:buNone/>
              <a:defRPr sz="1800" b="1">
                <a:solidFill>
                  <a:schemeClr val="lt1"/>
                </a:solidFill>
                <a:latin typeface="Encode Sans"/>
                <a:ea typeface="Encode Sans"/>
                <a:cs typeface="Encode Sans"/>
                <a:sym typeface="Encode Sans"/>
              </a:defRPr>
            </a:lvl7pPr>
            <a:lvl8pPr lvl="7">
              <a:spcBef>
                <a:spcPts val="0"/>
              </a:spcBef>
              <a:spcAft>
                <a:spcPts val="0"/>
              </a:spcAft>
              <a:buClr>
                <a:schemeClr val="lt1"/>
              </a:buClr>
              <a:buSzPts val="1800"/>
              <a:buFont typeface="Encode Sans"/>
              <a:buNone/>
              <a:defRPr sz="1800" b="1">
                <a:solidFill>
                  <a:schemeClr val="lt1"/>
                </a:solidFill>
                <a:latin typeface="Encode Sans"/>
                <a:ea typeface="Encode Sans"/>
                <a:cs typeface="Encode Sans"/>
                <a:sym typeface="Encode Sans"/>
              </a:defRPr>
            </a:lvl8pPr>
            <a:lvl9pPr lvl="8">
              <a:spcBef>
                <a:spcPts val="0"/>
              </a:spcBef>
              <a:spcAft>
                <a:spcPts val="0"/>
              </a:spcAft>
              <a:buClr>
                <a:schemeClr val="lt1"/>
              </a:buClr>
              <a:buSzPts val="1800"/>
              <a:buFont typeface="Encode Sans"/>
              <a:buNone/>
              <a:defRPr sz="1800" b="1">
                <a:solidFill>
                  <a:schemeClr val="lt1"/>
                </a:solidFill>
                <a:latin typeface="Encode Sans"/>
                <a:ea typeface="Encode Sans"/>
                <a:cs typeface="Encode Sans"/>
                <a:sym typeface="Encode Sans"/>
              </a:defRPr>
            </a:lvl9pPr>
          </a:lstStyle>
          <a:p>
            <a:endParaRPr/>
          </a:p>
        </p:txBody>
      </p:sp>
      <p:sp>
        <p:nvSpPr>
          <p:cNvPr id="7" name="Google Shape;7;p1"/>
          <p:cNvSpPr txBox="1">
            <a:spLocks noGrp="1"/>
          </p:cNvSpPr>
          <p:nvPr>
            <p:ph type="body" idx="1"/>
          </p:nvPr>
        </p:nvSpPr>
        <p:spPr>
          <a:xfrm>
            <a:off x="549600" y="1200150"/>
            <a:ext cx="7497000" cy="2946300"/>
          </a:xfrm>
          <a:prstGeom prst="rect">
            <a:avLst/>
          </a:prstGeom>
          <a:noFill/>
          <a:ln>
            <a:noFill/>
          </a:ln>
        </p:spPr>
        <p:txBody>
          <a:bodyPr spcFirstLastPara="1" wrap="square" lIns="91425" tIns="91425" rIns="91425" bIns="91425" anchor="t" anchorCtr="0">
            <a:noAutofit/>
          </a:bodyPr>
          <a:lstStyle>
            <a:lvl1pPr marL="457200" lvl="0" indent="-381000">
              <a:lnSpc>
                <a:spcPct val="115000"/>
              </a:lnSpc>
              <a:spcBef>
                <a:spcPts val="600"/>
              </a:spcBef>
              <a:spcAft>
                <a:spcPts val="0"/>
              </a:spcAft>
              <a:buClr>
                <a:schemeClr val="accent1"/>
              </a:buClr>
              <a:buSzPts val="2400"/>
              <a:buFont typeface="Encode Sans Condensed Thin"/>
              <a:buChar char="▪"/>
              <a:defRPr sz="2400">
                <a:solidFill>
                  <a:schemeClr val="lt1"/>
                </a:solidFill>
                <a:latin typeface="Encode Sans Condensed Thin"/>
                <a:ea typeface="Encode Sans Condensed Thin"/>
                <a:cs typeface="Encode Sans Condensed Thin"/>
                <a:sym typeface="Encode Sans Condensed Thin"/>
              </a:defRPr>
            </a:lvl1pPr>
            <a:lvl2pPr marL="914400" lvl="1" indent="-381000">
              <a:lnSpc>
                <a:spcPct val="115000"/>
              </a:lnSpc>
              <a:spcBef>
                <a:spcPts val="0"/>
              </a:spcBef>
              <a:spcAft>
                <a:spcPts val="0"/>
              </a:spcAft>
              <a:buClr>
                <a:schemeClr val="accent2"/>
              </a:buClr>
              <a:buSzPts val="2400"/>
              <a:buFont typeface="Encode Sans Condensed Thin"/>
              <a:buChar char="▫"/>
              <a:defRPr sz="2400">
                <a:solidFill>
                  <a:schemeClr val="lt1"/>
                </a:solidFill>
                <a:latin typeface="Encode Sans Condensed Thin"/>
                <a:ea typeface="Encode Sans Condensed Thin"/>
                <a:cs typeface="Encode Sans Condensed Thin"/>
                <a:sym typeface="Encode Sans Condensed Thin"/>
              </a:defRPr>
            </a:lvl2pPr>
            <a:lvl3pPr marL="1371600" lvl="2" indent="-381000">
              <a:lnSpc>
                <a:spcPct val="115000"/>
              </a:lnSpc>
              <a:spcBef>
                <a:spcPts val="0"/>
              </a:spcBef>
              <a:spcAft>
                <a:spcPts val="0"/>
              </a:spcAft>
              <a:buClr>
                <a:schemeClr val="accent2"/>
              </a:buClr>
              <a:buSzPts val="2400"/>
              <a:buFont typeface="Encode Sans Condensed Thin"/>
              <a:buChar char="▫"/>
              <a:defRPr sz="2400">
                <a:solidFill>
                  <a:schemeClr val="lt1"/>
                </a:solidFill>
                <a:latin typeface="Encode Sans Condensed Thin"/>
                <a:ea typeface="Encode Sans Condensed Thin"/>
                <a:cs typeface="Encode Sans Condensed Thin"/>
                <a:sym typeface="Encode Sans Condensed Thin"/>
              </a:defRPr>
            </a:lvl3pPr>
            <a:lvl4pPr marL="1828800" lvl="3" indent="-381000">
              <a:lnSpc>
                <a:spcPct val="115000"/>
              </a:lnSpc>
              <a:spcBef>
                <a:spcPts val="0"/>
              </a:spcBef>
              <a:spcAft>
                <a:spcPts val="0"/>
              </a:spcAft>
              <a:buClr>
                <a:schemeClr val="lt1"/>
              </a:buClr>
              <a:buSzPts val="2400"/>
              <a:buFont typeface="Encode Sans Condensed Thin"/>
              <a:buChar char="▫"/>
              <a:defRPr sz="2400">
                <a:solidFill>
                  <a:schemeClr val="lt1"/>
                </a:solidFill>
                <a:latin typeface="Encode Sans Condensed Thin"/>
                <a:ea typeface="Encode Sans Condensed Thin"/>
                <a:cs typeface="Encode Sans Condensed Thin"/>
                <a:sym typeface="Encode Sans Condensed Thin"/>
              </a:defRPr>
            </a:lvl4pPr>
            <a:lvl5pPr marL="2286000" lvl="4" indent="-381000">
              <a:lnSpc>
                <a:spcPct val="115000"/>
              </a:lnSpc>
              <a:spcBef>
                <a:spcPts val="0"/>
              </a:spcBef>
              <a:spcAft>
                <a:spcPts val="0"/>
              </a:spcAft>
              <a:buClr>
                <a:schemeClr val="lt1"/>
              </a:buClr>
              <a:buSzPts val="2400"/>
              <a:buFont typeface="Encode Sans Condensed Thin"/>
              <a:buChar char="▫"/>
              <a:defRPr sz="2400">
                <a:solidFill>
                  <a:schemeClr val="lt1"/>
                </a:solidFill>
                <a:latin typeface="Encode Sans Condensed Thin"/>
                <a:ea typeface="Encode Sans Condensed Thin"/>
                <a:cs typeface="Encode Sans Condensed Thin"/>
                <a:sym typeface="Encode Sans Condensed Thin"/>
              </a:defRPr>
            </a:lvl5pPr>
            <a:lvl6pPr marL="2743200" lvl="5" indent="-381000">
              <a:lnSpc>
                <a:spcPct val="115000"/>
              </a:lnSpc>
              <a:spcBef>
                <a:spcPts val="0"/>
              </a:spcBef>
              <a:spcAft>
                <a:spcPts val="0"/>
              </a:spcAft>
              <a:buClr>
                <a:schemeClr val="lt1"/>
              </a:buClr>
              <a:buSzPts val="2400"/>
              <a:buFont typeface="Encode Sans Condensed Thin"/>
              <a:buChar char="▫"/>
              <a:defRPr sz="2400">
                <a:solidFill>
                  <a:schemeClr val="lt1"/>
                </a:solidFill>
                <a:latin typeface="Encode Sans Condensed Thin"/>
                <a:ea typeface="Encode Sans Condensed Thin"/>
                <a:cs typeface="Encode Sans Condensed Thin"/>
                <a:sym typeface="Encode Sans Condensed Thin"/>
              </a:defRPr>
            </a:lvl6pPr>
            <a:lvl7pPr marL="3200400" lvl="6" indent="-381000">
              <a:lnSpc>
                <a:spcPct val="115000"/>
              </a:lnSpc>
              <a:spcBef>
                <a:spcPts val="0"/>
              </a:spcBef>
              <a:spcAft>
                <a:spcPts val="0"/>
              </a:spcAft>
              <a:buClr>
                <a:schemeClr val="lt1"/>
              </a:buClr>
              <a:buSzPts val="2400"/>
              <a:buFont typeface="Encode Sans Condensed Thin"/>
              <a:buChar char="▫"/>
              <a:defRPr sz="2400">
                <a:solidFill>
                  <a:schemeClr val="lt1"/>
                </a:solidFill>
                <a:latin typeface="Encode Sans Condensed Thin"/>
                <a:ea typeface="Encode Sans Condensed Thin"/>
                <a:cs typeface="Encode Sans Condensed Thin"/>
                <a:sym typeface="Encode Sans Condensed Thin"/>
              </a:defRPr>
            </a:lvl7pPr>
            <a:lvl8pPr marL="3657600" lvl="7" indent="-381000">
              <a:lnSpc>
                <a:spcPct val="115000"/>
              </a:lnSpc>
              <a:spcBef>
                <a:spcPts val="0"/>
              </a:spcBef>
              <a:spcAft>
                <a:spcPts val="0"/>
              </a:spcAft>
              <a:buClr>
                <a:schemeClr val="lt1"/>
              </a:buClr>
              <a:buSzPts val="2400"/>
              <a:buFont typeface="Encode Sans Condensed Thin"/>
              <a:buChar char="▫"/>
              <a:defRPr sz="2400">
                <a:solidFill>
                  <a:schemeClr val="lt1"/>
                </a:solidFill>
                <a:latin typeface="Encode Sans Condensed Thin"/>
                <a:ea typeface="Encode Sans Condensed Thin"/>
                <a:cs typeface="Encode Sans Condensed Thin"/>
                <a:sym typeface="Encode Sans Condensed Thin"/>
              </a:defRPr>
            </a:lvl8pPr>
            <a:lvl9pPr marL="4114800" lvl="8" indent="-381000">
              <a:lnSpc>
                <a:spcPct val="115000"/>
              </a:lnSpc>
              <a:spcBef>
                <a:spcPts val="0"/>
              </a:spcBef>
              <a:spcAft>
                <a:spcPts val="0"/>
              </a:spcAft>
              <a:buClr>
                <a:schemeClr val="lt1"/>
              </a:buClr>
              <a:buSzPts val="2400"/>
              <a:buFont typeface="Encode Sans Condensed Thin"/>
              <a:buChar char="▫"/>
              <a:defRPr sz="2400">
                <a:solidFill>
                  <a:schemeClr val="lt1"/>
                </a:solidFill>
                <a:latin typeface="Encode Sans Condensed Thin"/>
                <a:ea typeface="Encode Sans Condensed Thin"/>
                <a:cs typeface="Encode Sans Condensed Thin"/>
                <a:sym typeface="Encode Sans Condensed Thin"/>
              </a:defRPr>
            </a:lvl9pPr>
          </a:lstStyle>
          <a:p>
            <a:endParaRPr/>
          </a:p>
        </p:txBody>
      </p:sp>
      <p:sp>
        <p:nvSpPr>
          <p:cNvPr id="8" name="Google Shape;8;p1"/>
          <p:cNvSpPr txBox="1">
            <a:spLocks noGrp="1"/>
          </p:cNvSpPr>
          <p:nvPr>
            <p:ph type="sldNum" idx="12"/>
          </p:nvPr>
        </p:nvSpPr>
        <p:spPr>
          <a:xfrm>
            <a:off x="8046650" y="4593850"/>
            <a:ext cx="1097400" cy="549600"/>
          </a:xfrm>
          <a:prstGeom prst="rect">
            <a:avLst/>
          </a:prstGeom>
          <a:noFill/>
          <a:ln>
            <a:noFill/>
          </a:ln>
        </p:spPr>
        <p:txBody>
          <a:bodyPr spcFirstLastPara="1" wrap="square" lIns="91425" tIns="91425" rIns="91425" bIns="91425" anchor="ctr" anchorCtr="0">
            <a:noAutofit/>
          </a:bodyPr>
          <a:lstStyle>
            <a:lvl1pPr lvl="0" algn="ctr">
              <a:buNone/>
              <a:defRPr sz="1300" b="1">
                <a:solidFill>
                  <a:schemeClr val="accent4"/>
                </a:solidFill>
                <a:latin typeface="Encode Sans"/>
                <a:ea typeface="Encode Sans"/>
                <a:cs typeface="Encode Sans"/>
                <a:sym typeface="Encode Sans"/>
              </a:defRPr>
            </a:lvl1pPr>
            <a:lvl2pPr lvl="1" algn="ctr">
              <a:buNone/>
              <a:defRPr sz="1300" b="1">
                <a:solidFill>
                  <a:schemeClr val="accent4"/>
                </a:solidFill>
                <a:latin typeface="Encode Sans"/>
                <a:ea typeface="Encode Sans"/>
                <a:cs typeface="Encode Sans"/>
                <a:sym typeface="Encode Sans"/>
              </a:defRPr>
            </a:lvl2pPr>
            <a:lvl3pPr lvl="2" algn="ctr">
              <a:buNone/>
              <a:defRPr sz="1300" b="1">
                <a:solidFill>
                  <a:schemeClr val="accent4"/>
                </a:solidFill>
                <a:latin typeface="Encode Sans"/>
                <a:ea typeface="Encode Sans"/>
                <a:cs typeface="Encode Sans"/>
                <a:sym typeface="Encode Sans"/>
              </a:defRPr>
            </a:lvl3pPr>
            <a:lvl4pPr lvl="3" algn="ctr">
              <a:buNone/>
              <a:defRPr sz="1300" b="1">
                <a:solidFill>
                  <a:schemeClr val="accent4"/>
                </a:solidFill>
                <a:latin typeface="Encode Sans"/>
                <a:ea typeface="Encode Sans"/>
                <a:cs typeface="Encode Sans"/>
                <a:sym typeface="Encode Sans"/>
              </a:defRPr>
            </a:lvl4pPr>
            <a:lvl5pPr lvl="4" algn="ctr">
              <a:buNone/>
              <a:defRPr sz="1300" b="1">
                <a:solidFill>
                  <a:schemeClr val="accent4"/>
                </a:solidFill>
                <a:latin typeface="Encode Sans"/>
                <a:ea typeface="Encode Sans"/>
                <a:cs typeface="Encode Sans"/>
                <a:sym typeface="Encode Sans"/>
              </a:defRPr>
            </a:lvl5pPr>
            <a:lvl6pPr lvl="5" algn="ctr">
              <a:buNone/>
              <a:defRPr sz="1300" b="1">
                <a:solidFill>
                  <a:schemeClr val="accent4"/>
                </a:solidFill>
                <a:latin typeface="Encode Sans"/>
                <a:ea typeface="Encode Sans"/>
                <a:cs typeface="Encode Sans"/>
                <a:sym typeface="Encode Sans"/>
              </a:defRPr>
            </a:lvl6pPr>
            <a:lvl7pPr lvl="6" algn="ctr">
              <a:buNone/>
              <a:defRPr sz="1300" b="1">
                <a:solidFill>
                  <a:schemeClr val="accent4"/>
                </a:solidFill>
                <a:latin typeface="Encode Sans"/>
                <a:ea typeface="Encode Sans"/>
                <a:cs typeface="Encode Sans"/>
                <a:sym typeface="Encode Sans"/>
              </a:defRPr>
            </a:lvl7pPr>
            <a:lvl8pPr lvl="7" algn="ctr">
              <a:buNone/>
              <a:defRPr sz="1300" b="1">
                <a:solidFill>
                  <a:schemeClr val="accent4"/>
                </a:solidFill>
                <a:latin typeface="Encode Sans"/>
                <a:ea typeface="Encode Sans"/>
                <a:cs typeface="Encode Sans"/>
                <a:sym typeface="Encode Sans"/>
              </a:defRPr>
            </a:lvl8pPr>
            <a:lvl9pPr lvl="8" algn="ctr">
              <a:buNone/>
              <a:defRPr sz="1300" b="1">
                <a:solidFill>
                  <a:schemeClr val="accent4"/>
                </a:solidFill>
                <a:latin typeface="Encode Sans"/>
                <a:ea typeface="Encode Sans"/>
                <a:cs typeface="Encode Sans"/>
                <a:sym typeface="Encode Sans"/>
              </a:defRPr>
            </a:lvl9pPr>
          </a:lstStyle>
          <a:p>
            <a:pPr marL="0" lvl="0" indent="0" algn="l"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329881625"/>
      </p:ext>
    </p:extLst>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ransition>
    <p:fade thruBlk="1"/>
  </p:transition>
  <p:hf hdr="0" ftr="0" dt="0"/>
  <p:txStyles>
    <p:title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eaLnBrk="1" hangingPunct="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orcid.org/0000-0002-6283-7143"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hyperlink" Target="http://www.slidescarnival.com/"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hdl.handle.net/1805/26256"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12"/>
          <p:cNvSpPr txBox="1">
            <a:spLocks noGrp="1"/>
          </p:cNvSpPr>
          <p:nvPr>
            <p:ph type="ctrTitle"/>
          </p:nvPr>
        </p:nvSpPr>
        <p:spPr>
          <a:xfrm>
            <a:off x="616017" y="1128225"/>
            <a:ext cx="7921591" cy="1159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3200" dirty="0"/>
              <a:t>What does profit mean? Understanding financial information</a:t>
            </a:r>
            <a:br>
              <a:rPr lang="en" sz="3200" dirty="0"/>
            </a:br>
            <a:br>
              <a:rPr lang="en" sz="3200" dirty="0"/>
            </a:br>
            <a:br>
              <a:rPr lang="en" sz="3200" dirty="0"/>
            </a:br>
            <a:r>
              <a:rPr lang="en" sz="2400" b="0" dirty="0"/>
              <a:t>Module 1: Foundations – Negotiation Planning Part 3</a:t>
            </a:r>
            <a:endParaRPr sz="3200" b="0" dirty="0"/>
          </a:p>
        </p:txBody>
      </p:sp>
      <p:pic>
        <p:nvPicPr>
          <p:cNvPr id="3" name="Picture 2" descr="A black and white sign with a person in a circle&#10;&#10;Description automatically generated">
            <a:extLst>
              <a:ext uri="{FF2B5EF4-FFF2-40B4-BE49-F238E27FC236}">
                <a16:creationId xmlns:a16="http://schemas.microsoft.com/office/drawing/2014/main" id="{041EE88F-6DE2-EE0A-17DE-F412256D5794}"/>
              </a:ext>
            </a:extLst>
          </p:cNvPr>
          <p:cNvPicPr>
            <a:picLocks noChangeAspect="1"/>
          </p:cNvPicPr>
          <p:nvPr/>
        </p:nvPicPr>
        <p:blipFill>
          <a:blip r:embed="rId3"/>
          <a:stretch>
            <a:fillRect/>
          </a:stretch>
        </p:blipFill>
        <p:spPr>
          <a:xfrm>
            <a:off x="7790309" y="4620280"/>
            <a:ext cx="1227411" cy="429442"/>
          </a:xfrm>
          <a:prstGeom prst="rect">
            <a:avLst/>
          </a:prstGeom>
        </p:spPr>
      </p:pic>
      <p:sp>
        <p:nvSpPr>
          <p:cNvPr id="5" name="TextBox 4">
            <a:extLst>
              <a:ext uri="{FF2B5EF4-FFF2-40B4-BE49-F238E27FC236}">
                <a16:creationId xmlns:a16="http://schemas.microsoft.com/office/drawing/2014/main" id="{97DD65D7-5BD2-B71B-0F47-EFBF42079583}"/>
              </a:ext>
            </a:extLst>
          </p:cNvPr>
          <p:cNvSpPr txBox="1"/>
          <p:nvPr/>
        </p:nvSpPr>
        <p:spPr>
          <a:xfrm>
            <a:off x="285551" y="4464947"/>
            <a:ext cx="3413760" cy="584775"/>
          </a:xfrm>
          <a:prstGeom prst="rect">
            <a:avLst/>
          </a:prstGeom>
          <a:noFill/>
        </p:spPr>
        <p:txBody>
          <a:bodyPr wrap="square" rtlCol="0">
            <a:spAutoFit/>
          </a:bodyPr>
          <a:lstStyle/>
          <a:p>
            <a:pPr algn="ctr"/>
            <a:r>
              <a:rPr lang="en-US" sz="3200" b="1" dirty="0">
                <a:solidFill>
                  <a:schemeClr val="bg1"/>
                </a:solidFill>
                <a:latin typeface="Oswald" pitchFamily="2" charset="0"/>
              </a:rPr>
              <a:t>the ONEAL project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40583" y="408312"/>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bg1"/>
                </a:solidFill>
              </a:rPr>
              <a:t>A note on operating expenses</a:t>
            </a:r>
            <a:endParaRPr dirty="0">
              <a:solidFill>
                <a:schemeClr val="bg1"/>
              </a:solidFill>
            </a:endParaRPr>
          </a:p>
        </p:txBody>
      </p:sp>
      <p:sp>
        <p:nvSpPr>
          <p:cNvPr id="104" name="Google Shape;104;p18"/>
          <p:cNvSpPr txBox="1">
            <a:spLocks noGrp="1"/>
          </p:cNvSpPr>
          <p:nvPr>
            <p:ph type="body" idx="1"/>
          </p:nvPr>
        </p:nvSpPr>
        <p:spPr>
          <a:xfrm>
            <a:off x="534091" y="1099917"/>
            <a:ext cx="6901879" cy="3338396"/>
          </a:xfrm>
          <a:prstGeom prst="rect">
            <a:avLst/>
          </a:prstGeom>
        </p:spPr>
        <p:txBody>
          <a:bodyPr spcFirstLastPara="1" wrap="square" lIns="0" tIns="0" rIns="0" bIns="0" anchor="t" anchorCtr="0">
            <a:noAutofit/>
          </a:bodyPr>
          <a:lstStyle/>
          <a:p>
            <a:pPr marL="76200" lvl="0" indent="0" algn="l" rtl="0">
              <a:spcBef>
                <a:spcPts val="0"/>
              </a:spcBef>
              <a:spcAft>
                <a:spcPts val="0"/>
              </a:spcAft>
              <a:buSzPts val="2400"/>
              <a:buNone/>
            </a:pPr>
            <a:r>
              <a:rPr lang="en-US" sz="1800" dirty="0">
                <a:latin typeface="Verdana" panose="020B0604030504040204" pitchFamily="34" charset="0"/>
                <a:ea typeface="Verdana" panose="020B0604030504040204" pitchFamily="34" charset="0"/>
              </a:rPr>
              <a:t>Just because it’s a necessary expense needed in running the business does not mean it’s without criticism. </a:t>
            </a:r>
          </a:p>
          <a:p>
            <a:pPr marL="76200" lvl="0" indent="0" algn="l" rtl="0">
              <a:spcBef>
                <a:spcPts val="0"/>
              </a:spcBef>
              <a:spcAft>
                <a:spcPts val="0"/>
              </a:spcAft>
              <a:buSzPts val="2400"/>
              <a:buNone/>
            </a:pPr>
            <a:r>
              <a:rPr lang="en-US" sz="1800" b="1" dirty="0">
                <a:latin typeface="Verdana" panose="020B0604030504040204" pitchFamily="34" charset="0"/>
                <a:ea typeface="Verdana" panose="020B0604030504040204" pitchFamily="34" charset="0"/>
              </a:rPr>
              <a:t>Example:</a:t>
            </a:r>
          </a:p>
          <a:p>
            <a:pPr marL="457200" lvl="0" indent="-381000" algn="l" rtl="0">
              <a:spcBef>
                <a:spcPts val="0"/>
              </a:spcBef>
              <a:spcAft>
                <a:spcPts val="0"/>
              </a:spcAft>
              <a:buSzPts val="2400"/>
              <a:buChar char="⇨"/>
            </a:pPr>
            <a:r>
              <a:rPr lang="en-US" sz="1600" dirty="0">
                <a:latin typeface="Verdana" panose="020B0604030504040204" pitchFamily="34" charset="0"/>
                <a:ea typeface="Verdana" panose="020B0604030504040204" pitchFamily="34" charset="0"/>
              </a:rPr>
              <a:t>If they are adding more and more employees so their wage and benefits expenses increase, while libraries cut employees and services to continue to buy their product – there is a problem.</a:t>
            </a:r>
          </a:p>
          <a:p>
            <a:pPr marL="457200" lvl="0" indent="-381000" algn="l" rtl="0">
              <a:spcBef>
                <a:spcPts val="0"/>
              </a:spcBef>
              <a:spcAft>
                <a:spcPts val="0"/>
              </a:spcAft>
              <a:buSzPts val="2400"/>
              <a:buChar char="⇨"/>
            </a:pPr>
            <a:r>
              <a:rPr lang="en-US" sz="1600" dirty="0">
                <a:latin typeface="Verdana" panose="020B0604030504040204" pitchFamily="34" charset="0"/>
                <a:ea typeface="Verdana" panose="020B0604030504040204" pitchFamily="34" charset="0"/>
              </a:rPr>
              <a:t>SG&amp;A (Sales, General, and Administrative) is an overhead expense that covers sales and marketing and other corporate expenses. Does the SG&amp;A expense seem out of line with others in the industry? What is going on with their executive compensation?</a:t>
            </a:r>
            <a:endParaRPr lang="en-US" sz="18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10</a:t>
            </a:fld>
            <a:endParaRPr/>
          </a:p>
        </p:txBody>
      </p:sp>
    </p:spTree>
    <p:extLst>
      <p:ext uri="{BB962C8B-B14F-4D97-AF65-F5344CB8AC3E}">
        <p14:creationId xmlns:p14="http://schemas.microsoft.com/office/powerpoint/2010/main" val="28641095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285989"/>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bg1"/>
                </a:solidFill>
              </a:rPr>
              <a:t>Bringing it together - operating margin</a:t>
            </a:r>
            <a:endParaRPr dirty="0">
              <a:solidFill>
                <a:schemeClr val="bg1"/>
              </a:solidFill>
            </a:endParaRPr>
          </a:p>
        </p:txBody>
      </p:sp>
      <p:sp>
        <p:nvSpPr>
          <p:cNvPr id="104" name="Google Shape;104;p18"/>
          <p:cNvSpPr txBox="1">
            <a:spLocks noGrp="1"/>
          </p:cNvSpPr>
          <p:nvPr>
            <p:ph type="body" idx="1"/>
          </p:nvPr>
        </p:nvSpPr>
        <p:spPr>
          <a:xfrm>
            <a:off x="651600" y="1164374"/>
            <a:ext cx="6130200" cy="3105000"/>
          </a:xfrm>
          <a:prstGeom prst="rect">
            <a:avLst/>
          </a:prstGeom>
        </p:spPr>
        <p:txBody>
          <a:bodyPr spcFirstLastPara="1" wrap="square" lIns="0" tIns="0" rIns="0" bIns="0" anchor="t" anchorCtr="0">
            <a:noAutofit/>
          </a:bodyPr>
          <a:lstStyle/>
          <a:p>
            <a:pPr marL="0" indent="0">
              <a:spcBef>
                <a:spcPts val="800"/>
              </a:spcBef>
              <a:spcAft>
                <a:spcPts val="800"/>
              </a:spcAft>
              <a:buNone/>
            </a:pPr>
            <a:r>
              <a:rPr lang="en-US" sz="1800" dirty="0">
                <a:latin typeface="Verdana" panose="020B0604030504040204" pitchFamily="34" charset="0"/>
                <a:ea typeface="Verdana" panose="020B0604030504040204" pitchFamily="34" charset="0"/>
              </a:rPr>
              <a:t>Operating margin is an indicator of how effectively a company is at managing costs. Historically scholarly publishing has not passed along cost efficiencies that you would expect with digitization. This can be seen through the fact that profits have grown at rates faster than revenues (price increases).</a:t>
            </a:r>
            <a:endParaRPr lang="en-US" sz="1400" dirty="0">
              <a:latin typeface="Verdana" panose="020B0604030504040204" pitchFamily="34" charset="0"/>
              <a:ea typeface="Verdana" panose="020B0604030504040204" pitchFamily="34" charset="0"/>
            </a:endParaRPr>
          </a:p>
          <a:p>
            <a:pPr marL="0" lvl="0" indent="0" algn="l" rtl="0">
              <a:spcBef>
                <a:spcPts val="800"/>
              </a:spcBef>
              <a:spcAft>
                <a:spcPts val="800"/>
              </a:spcAft>
              <a:buNone/>
            </a:pPr>
            <a:endParaRPr lang="en-US" sz="12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11</a:t>
            </a:fld>
            <a:endParaRPr/>
          </a:p>
        </p:txBody>
      </p:sp>
    </p:spTree>
    <p:extLst>
      <p:ext uri="{BB962C8B-B14F-4D97-AF65-F5344CB8AC3E}">
        <p14:creationId xmlns:p14="http://schemas.microsoft.com/office/powerpoint/2010/main" val="1583979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443756"/>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bg1"/>
                </a:solidFill>
              </a:rPr>
              <a:t>EBITDA</a:t>
            </a:r>
            <a:endParaRPr dirty="0">
              <a:solidFill>
                <a:schemeClr val="bg1"/>
              </a:solidFill>
            </a:endParaRPr>
          </a:p>
        </p:txBody>
      </p:sp>
      <p:sp>
        <p:nvSpPr>
          <p:cNvPr id="104" name="Google Shape;104;p18"/>
          <p:cNvSpPr txBox="1">
            <a:spLocks noGrp="1"/>
          </p:cNvSpPr>
          <p:nvPr>
            <p:ph type="body" idx="1"/>
          </p:nvPr>
        </p:nvSpPr>
        <p:spPr>
          <a:xfrm>
            <a:off x="651600" y="1019250"/>
            <a:ext cx="6130200" cy="3105000"/>
          </a:xfrm>
          <a:prstGeom prst="rect">
            <a:avLst/>
          </a:prstGeom>
        </p:spPr>
        <p:txBody>
          <a:bodyPr spcFirstLastPara="1" wrap="square" lIns="0" tIns="0" rIns="0" bIns="0" anchor="t" anchorCtr="0">
            <a:noAutofit/>
          </a:bodyPr>
          <a:lstStyle/>
          <a:p>
            <a:pPr marL="0" lvl="0" indent="0" algn="l" rtl="0">
              <a:spcBef>
                <a:spcPts val="800"/>
              </a:spcBef>
              <a:spcAft>
                <a:spcPts val="800"/>
              </a:spcAft>
              <a:buNone/>
            </a:pPr>
            <a:r>
              <a:rPr lang="en-US" sz="1800" dirty="0">
                <a:solidFill>
                  <a:schemeClr val="bg1"/>
                </a:solidFill>
                <a:latin typeface="Verdana" panose="020B0604030504040204" pitchFamily="34" charset="0"/>
                <a:ea typeface="Verdana" panose="020B0604030504040204" pitchFamily="34" charset="0"/>
              </a:rPr>
              <a:t>Gross Sales</a:t>
            </a:r>
            <a:br>
              <a:rPr lang="en-US" sz="1800" dirty="0">
                <a:solidFill>
                  <a:schemeClr val="bg1"/>
                </a:solidFill>
                <a:latin typeface="Verdana" panose="020B0604030504040204" pitchFamily="34" charset="0"/>
                <a:ea typeface="Verdana" panose="020B0604030504040204" pitchFamily="34" charset="0"/>
              </a:rPr>
            </a:br>
            <a:r>
              <a:rPr lang="en-US" sz="1800" dirty="0">
                <a:solidFill>
                  <a:schemeClr val="bg1"/>
                </a:solidFill>
                <a:latin typeface="Verdana" panose="020B0604030504040204" pitchFamily="34" charset="0"/>
                <a:ea typeface="Verdana" panose="020B0604030504040204" pitchFamily="34" charset="0"/>
              </a:rPr>
              <a:t>-returns, discounts, and allowances</a:t>
            </a:r>
            <a:br>
              <a:rPr lang="en-US" sz="1800" dirty="0">
                <a:solidFill>
                  <a:schemeClr val="bg1"/>
                </a:solidFill>
                <a:latin typeface="Verdana" panose="020B0604030504040204" pitchFamily="34" charset="0"/>
                <a:ea typeface="Verdana" panose="020B0604030504040204" pitchFamily="34" charset="0"/>
              </a:rPr>
            </a:br>
            <a:r>
              <a:rPr lang="en-US" sz="1800" b="1" dirty="0">
                <a:solidFill>
                  <a:schemeClr val="bg1"/>
                </a:solidFill>
                <a:latin typeface="Verdana" panose="020B0604030504040204" pitchFamily="34" charset="0"/>
                <a:ea typeface="Verdana" panose="020B0604030504040204" pitchFamily="34" charset="0"/>
              </a:rPr>
              <a:t>Net Sales</a:t>
            </a:r>
            <a:br>
              <a:rPr lang="en-US" sz="1800" dirty="0">
                <a:solidFill>
                  <a:schemeClr val="bg1"/>
                </a:solidFill>
                <a:latin typeface="Verdana" panose="020B0604030504040204" pitchFamily="34" charset="0"/>
                <a:ea typeface="Verdana" panose="020B0604030504040204" pitchFamily="34" charset="0"/>
              </a:rPr>
            </a:br>
            <a:r>
              <a:rPr lang="en-US" sz="1800" dirty="0">
                <a:solidFill>
                  <a:schemeClr val="bg1"/>
                </a:solidFill>
                <a:latin typeface="Verdana" panose="020B0604030504040204" pitchFamily="34" charset="0"/>
                <a:ea typeface="Verdana" panose="020B0604030504040204" pitchFamily="34" charset="0"/>
              </a:rPr>
              <a:t>-COGS</a:t>
            </a:r>
            <a:br>
              <a:rPr lang="en-US" sz="1800" dirty="0">
                <a:solidFill>
                  <a:schemeClr val="bg1"/>
                </a:solidFill>
                <a:latin typeface="Verdana" panose="020B0604030504040204" pitchFamily="34" charset="0"/>
                <a:ea typeface="Verdana" panose="020B0604030504040204" pitchFamily="34" charset="0"/>
              </a:rPr>
            </a:br>
            <a:r>
              <a:rPr lang="en-US" sz="1800" dirty="0">
                <a:solidFill>
                  <a:schemeClr val="bg1"/>
                </a:solidFill>
                <a:latin typeface="Verdana" panose="020B0604030504040204" pitchFamily="34" charset="0"/>
                <a:ea typeface="Verdana" panose="020B0604030504040204" pitchFamily="34" charset="0"/>
              </a:rPr>
              <a:t>-Operating Expenses</a:t>
            </a:r>
            <a:br>
              <a:rPr lang="en-US" sz="1800" dirty="0">
                <a:solidFill>
                  <a:schemeClr val="bg1"/>
                </a:solidFill>
                <a:latin typeface="Verdana" panose="020B0604030504040204" pitchFamily="34" charset="0"/>
                <a:ea typeface="Verdana" panose="020B0604030504040204" pitchFamily="34" charset="0"/>
              </a:rPr>
            </a:br>
            <a:r>
              <a:rPr lang="en-US" sz="1800" b="1" dirty="0">
                <a:solidFill>
                  <a:schemeClr val="bg1"/>
                </a:solidFill>
                <a:latin typeface="Verdana" panose="020B0604030504040204" pitchFamily="34" charset="0"/>
                <a:ea typeface="Verdana" panose="020B0604030504040204" pitchFamily="34" charset="0"/>
              </a:rPr>
              <a:t>EBIT</a:t>
            </a:r>
            <a:br>
              <a:rPr lang="en-US" sz="1800" b="1" dirty="0">
                <a:solidFill>
                  <a:schemeClr val="bg1"/>
                </a:solidFill>
                <a:latin typeface="Verdana" panose="020B0604030504040204" pitchFamily="34" charset="0"/>
                <a:ea typeface="Verdana" panose="020B0604030504040204" pitchFamily="34" charset="0"/>
              </a:rPr>
            </a:br>
            <a:r>
              <a:rPr lang="en-US" sz="1800" dirty="0">
                <a:solidFill>
                  <a:schemeClr val="bg1"/>
                </a:solidFill>
                <a:latin typeface="Verdana" panose="020B0604030504040204" pitchFamily="34" charset="0"/>
                <a:ea typeface="Verdana" panose="020B0604030504040204" pitchFamily="34" charset="0"/>
              </a:rPr>
              <a:t>+Depreciation Expenses</a:t>
            </a:r>
            <a:br>
              <a:rPr lang="en-US" sz="1800" dirty="0">
                <a:solidFill>
                  <a:schemeClr val="bg1"/>
                </a:solidFill>
                <a:latin typeface="Verdana" panose="020B0604030504040204" pitchFamily="34" charset="0"/>
                <a:ea typeface="Verdana" panose="020B0604030504040204" pitchFamily="34" charset="0"/>
              </a:rPr>
            </a:br>
            <a:r>
              <a:rPr lang="en-US" sz="1800" dirty="0">
                <a:solidFill>
                  <a:schemeClr val="bg1"/>
                </a:solidFill>
                <a:latin typeface="Verdana" panose="020B0604030504040204" pitchFamily="34" charset="0"/>
                <a:ea typeface="Verdana" panose="020B0604030504040204" pitchFamily="34" charset="0"/>
              </a:rPr>
              <a:t>+Amortization Expenses</a:t>
            </a:r>
            <a:br>
              <a:rPr lang="en-US" sz="1800" b="1" dirty="0">
                <a:solidFill>
                  <a:schemeClr val="bg1"/>
                </a:solidFill>
                <a:latin typeface="Verdana" panose="020B0604030504040204" pitchFamily="34" charset="0"/>
                <a:ea typeface="Verdana" panose="020B0604030504040204" pitchFamily="34" charset="0"/>
              </a:rPr>
            </a:br>
            <a:r>
              <a:rPr lang="en-US" sz="1800" b="1" dirty="0">
                <a:solidFill>
                  <a:schemeClr val="bg1"/>
                </a:solidFill>
                <a:latin typeface="Verdana" panose="020B0604030504040204" pitchFamily="34" charset="0"/>
                <a:ea typeface="Verdana" panose="020B0604030504040204" pitchFamily="34" charset="0"/>
              </a:rPr>
              <a:t>EBITDA</a:t>
            </a:r>
          </a:p>
          <a:p>
            <a:pPr marL="0" indent="0">
              <a:spcBef>
                <a:spcPts val="800"/>
              </a:spcBef>
              <a:spcAft>
                <a:spcPts val="800"/>
              </a:spcAft>
              <a:buNone/>
            </a:pPr>
            <a:endParaRPr lang="en-US" sz="12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12</a:t>
            </a:fld>
            <a:endParaRPr/>
          </a:p>
        </p:txBody>
      </p:sp>
      <p:cxnSp>
        <p:nvCxnSpPr>
          <p:cNvPr id="3" name="Straight Connector 2">
            <a:extLst>
              <a:ext uri="{FF2B5EF4-FFF2-40B4-BE49-F238E27FC236}">
                <a16:creationId xmlns:a16="http://schemas.microsoft.com/office/drawing/2014/main" id="{86787C24-3B38-447D-8F56-3B4FAD9A3980}"/>
              </a:ext>
            </a:extLst>
          </p:cNvPr>
          <p:cNvCxnSpPr>
            <a:cxnSpLocks/>
          </p:cNvCxnSpPr>
          <p:nvPr/>
        </p:nvCxnSpPr>
        <p:spPr>
          <a:xfrm>
            <a:off x="651600" y="1736739"/>
            <a:ext cx="4109971" cy="0"/>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D342982E-4EBE-4121-A192-9A74683646A0}"/>
              </a:ext>
            </a:extLst>
          </p:cNvPr>
          <p:cNvCxnSpPr>
            <a:cxnSpLocks/>
          </p:cNvCxnSpPr>
          <p:nvPr/>
        </p:nvCxnSpPr>
        <p:spPr>
          <a:xfrm>
            <a:off x="651600" y="2707882"/>
            <a:ext cx="2916790" cy="0"/>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DE95BBCC-F77C-46F6-8DBA-4592B17096CD}"/>
              </a:ext>
            </a:extLst>
          </p:cNvPr>
          <p:cNvSpPr txBox="1"/>
          <p:nvPr/>
        </p:nvSpPr>
        <p:spPr>
          <a:xfrm>
            <a:off x="562390" y="4195946"/>
            <a:ext cx="6906929" cy="584775"/>
          </a:xfrm>
          <a:prstGeom prst="rect">
            <a:avLst/>
          </a:prstGeom>
          <a:noFill/>
        </p:spPr>
        <p:txBody>
          <a:bodyPr wrap="square" rtlCol="0">
            <a:spAutoFit/>
          </a:bodyPr>
          <a:lstStyle/>
          <a:p>
            <a:r>
              <a:rPr lang="en-US" sz="1600" dirty="0">
                <a:solidFill>
                  <a:schemeClr val="bg1"/>
                </a:solidFill>
                <a:latin typeface="Verdana" panose="020B0604030504040204" pitchFamily="34" charset="0"/>
                <a:ea typeface="Verdana" panose="020B0604030504040204" pitchFamily="34" charset="0"/>
              </a:rPr>
              <a:t>EBITDA/Net Sales = </a:t>
            </a:r>
            <a:r>
              <a:rPr lang="en-US" sz="1600" b="1" dirty="0">
                <a:solidFill>
                  <a:schemeClr val="bg1"/>
                </a:solidFill>
                <a:latin typeface="Verdana" panose="020B0604030504040204" pitchFamily="34" charset="0"/>
                <a:ea typeface="Verdana" panose="020B0604030504040204" pitchFamily="34" charset="0"/>
              </a:rPr>
              <a:t>EBITDA Margin</a:t>
            </a:r>
          </a:p>
          <a:p>
            <a:endParaRPr lang="en-US" sz="1600" b="1" dirty="0">
              <a:solidFill>
                <a:schemeClr val="accent3"/>
              </a:solidFill>
              <a:latin typeface="Verdana" panose="020B0604030504040204" pitchFamily="34" charset="0"/>
              <a:ea typeface="Verdana" panose="020B0604030504040204" pitchFamily="34" charset="0"/>
            </a:endParaRPr>
          </a:p>
        </p:txBody>
      </p:sp>
      <p:cxnSp>
        <p:nvCxnSpPr>
          <p:cNvPr id="8" name="Straight Connector 7">
            <a:extLst>
              <a:ext uri="{FF2B5EF4-FFF2-40B4-BE49-F238E27FC236}">
                <a16:creationId xmlns:a16="http://schemas.microsoft.com/office/drawing/2014/main" id="{5A7FE21B-2403-472A-923C-5FC5ECB08D50}"/>
              </a:ext>
            </a:extLst>
          </p:cNvPr>
          <p:cNvCxnSpPr>
            <a:cxnSpLocks/>
          </p:cNvCxnSpPr>
          <p:nvPr/>
        </p:nvCxnSpPr>
        <p:spPr>
          <a:xfrm>
            <a:off x="651600" y="3634457"/>
            <a:ext cx="2916790" cy="0"/>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7888342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430653"/>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bg1"/>
                </a:solidFill>
              </a:rPr>
              <a:t>A Simple Example – Selling 100 mugs</a:t>
            </a:r>
            <a:endParaRPr dirty="0">
              <a:solidFill>
                <a:schemeClr val="bg1"/>
              </a:solidFill>
            </a:endParaRPr>
          </a:p>
        </p:txBody>
      </p:sp>
      <p:sp>
        <p:nvSpPr>
          <p:cNvPr id="104" name="Google Shape;104;p18"/>
          <p:cNvSpPr txBox="1">
            <a:spLocks noGrp="1"/>
          </p:cNvSpPr>
          <p:nvPr>
            <p:ph type="body" idx="1"/>
          </p:nvPr>
        </p:nvSpPr>
        <p:spPr>
          <a:xfrm>
            <a:off x="651600" y="1019250"/>
            <a:ext cx="6130200" cy="3105000"/>
          </a:xfrm>
          <a:prstGeom prst="rect">
            <a:avLst/>
          </a:prstGeom>
        </p:spPr>
        <p:txBody>
          <a:bodyPr spcFirstLastPara="1" wrap="square" lIns="0" tIns="0" rIns="0" bIns="0" anchor="t" anchorCtr="0">
            <a:noAutofit/>
          </a:bodyPr>
          <a:lstStyle/>
          <a:p>
            <a:pPr marL="0" lvl="0" indent="0" algn="l" rtl="0">
              <a:spcBef>
                <a:spcPts val="800"/>
              </a:spcBef>
              <a:spcAft>
                <a:spcPts val="800"/>
              </a:spcAft>
              <a:buNone/>
            </a:pPr>
            <a:r>
              <a:rPr lang="en-US" sz="1400" dirty="0">
                <a:solidFill>
                  <a:schemeClr val="bg1"/>
                </a:solidFill>
                <a:latin typeface="Verdana" panose="020B0604030504040204" pitchFamily="34" charset="0"/>
                <a:ea typeface="Verdana" panose="020B0604030504040204" pitchFamily="34" charset="0"/>
              </a:rPr>
              <a:t>Gross Sales</a:t>
            </a:r>
            <a:br>
              <a:rPr lang="en-US" sz="1400" dirty="0">
                <a:solidFill>
                  <a:schemeClr val="bg1"/>
                </a:solidFill>
                <a:latin typeface="Verdana" panose="020B0604030504040204" pitchFamily="34" charset="0"/>
                <a:ea typeface="Verdana" panose="020B0604030504040204" pitchFamily="34" charset="0"/>
              </a:rPr>
            </a:br>
            <a:r>
              <a:rPr lang="en-US" sz="1400" dirty="0">
                <a:solidFill>
                  <a:schemeClr val="bg1"/>
                </a:solidFill>
                <a:latin typeface="Verdana" panose="020B0604030504040204" pitchFamily="34" charset="0"/>
                <a:ea typeface="Verdana" panose="020B0604030504040204" pitchFamily="34" charset="0"/>
              </a:rPr>
              <a:t>-returns, discounts, and allowances</a:t>
            </a:r>
            <a:br>
              <a:rPr lang="en-US" sz="1400" dirty="0">
                <a:solidFill>
                  <a:schemeClr val="bg1"/>
                </a:solidFill>
                <a:latin typeface="Verdana" panose="020B0604030504040204" pitchFamily="34" charset="0"/>
                <a:ea typeface="Verdana" panose="020B0604030504040204" pitchFamily="34" charset="0"/>
              </a:rPr>
            </a:br>
            <a:r>
              <a:rPr lang="en-US" sz="1400" b="1" dirty="0">
                <a:solidFill>
                  <a:schemeClr val="bg1"/>
                </a:solidFill>
                <a:latin typeface="Verdana" panose="020B0604030504040204" pitchFamily="34" charset="0"/>
                <a:ea typeface="Verdana" panose="020B0604030504040204" pitchFamily="34" charset="0"/>
              </a:rPr>
              <a:t>Net Sales</a:t>
            </a:r>
            <a:br>
              <a:rPr lang="en-US" sz="1400" dirty="0">
                <a:solidFill>
                  <a:schemeClr val="bg1"/>
                </a:solidFill>
                <a:latin typeface="Verdana" panose="020B0604030504040204" pitchFamily="34" charset="0"/>
                <a:ea typeface="Verdana" panose="020B0604030504040204" pitchFamily="34" charset="0"/>
              </a:rPr>
            </a:br>
            <a:r>
              <a:rPr lang="en-US" sz="1400" dirty="0">
                <a:solidFill>
                  <a:schemeClr val="bg1"/>
                </a:solidFill>
                <a:latin typeface="Verdana" panose="020B0604030504040204" pitchFamily="34" charset="0"/>
                <a:ea typeface="Verdana" panose="020B0604030504040204" pitchFamily="34" charset="0"/>
              </a:rPr>
              <a:t>-COGS</a:t>
            </a:r>
            <a:br>
              <a:rPr lang="en-US" sz="1400" dirty="0">
                <a:solidFill>
                  <a:schemeClr val="bg1"/>
                </a:solidFill>
                <a:latin typeface="Verdana" panose="020B0604030504040204" pitchFamily="34" charset="0"/>
                <a:ea typeface="Verdana" panose="020B0604030504040204" pitchFamily="34" charset="0"/>
              </a:rPr>
            </a:br>
            <a:r>
              <a:rPr lang="en-US" sz="1400" dirty="0">
                <a:solidFill>
                  <a:schemeClr val="bg1"/>
                </a:solidFill>
                <a:latin typeface="Verdana" panose="020B0604030504040204" pitchFamily="34" charset="0"/>
                <a:ea typeface="Verdana" panose="020B0604030504040204" pitchFamily="34" charset="0"/>
              </a:rPr>
              <a:t>-Operating Expenses</a:t>
            </a:r>
            <a:br>
              <a:rPr lang="en-US" sz="1400" dirty="0">
                <a:solidFill>
                  <a:schemeClr val="bg1"/>
                </a:solidFill>
                <a:latin typeface="Verdana" panose="020B0604030504040204" pitchFamily="34" charset="0"/>
                <a:ea typeface="Verdana" panose="020B0604030504040204" pitchFamily="34" charset="0"/>
              </a:rPr>
            </a:br>
            <a:r>
              <a:rPr lang="en-US" sz="1400" b="1" dirty="0">
                <a:solidFill>
                  <a:schemeClr val="bg1"/>
                </a:solidFill>
                <a:latin typeface="Verdana" panose="020B0604030504040204" pitchFamily="34" charset="0"/>
                <a:ea typeface="Verdana" panose="020B0604030504040204" pitchFamily="34" charset="0"/>
              </a:rPr>
              <a:t>EBIT</a:t>
            </a:r>
            <a:br>
              <a:rPr lang="en-US" sz="1400" b="1" dirty="0">
                <a:solidFill>
                  <a:schemeClr val="bg1"/>
                </a:solidFill>
                <a:latin typeface="Verdana" panose="020B0604030504040204" pitchFamily="34" charset="0"/>
                <a:ea typeface="Verdana" panose="020B0604030504040204" pitchFamily="34" charset="0"/>
              </a:rPr>
            </a:br>
            <a:r>
              <a:rPr lang="en-US" sz="1400" dirty="0">
                <a:solidFill>
                  <a:schemeClr val="bg1"/>
                </a:solidFill>
                <a:latin typeface="Verdana" panose="020B0604030504040204" pitchFamily="34" charset="0"/>
                <a:ea typeface="Verdana" panose="020B0604030504040204" pitchFamily="34" charset="0"/>
              </a:rPr>
              <a:t>+Depreciation Expenses</a:t>
            </a:r>
            <a:br>
              <a:rPr lang="en-US" sz="1400" dirty="0">
                <a:solidFill>
                  <a:schemeClr val="bg1"/>
                </a:solidFill>
                <a:latin typeface="Verdana" panose="020B0604030504040204" pitchFamily="34" charset="0"/>
                <a:ea typeface="Verdana" panose="020B0604030504040204" pitchFamily="34" charset="0"/>
              </a:rPr>
            </a:br>
            <a:r>
              <a:rPr lang="en-US" sz="1400" dirty="0">
                <a:solidFill>
                  <a:schemeClr val="bg1"/>
                </a:solidFill>
                <a:latin typeface="Verdana" panose="020B0604030504040204" pitchFamily="34" charset="0"/>
                <a:ea typeface="Verdana" panose="020B0604030504040204" pitchFamily="34" charset="0"/>
              </a:rPr>
              <a:t>+Amortization Expenses</a:t>
            </a:r>
            <a:br>
              <a:rPr lang="en-US" sz="1400" b="1" dirty="0">
                <a:solidFill>
                  <a:schemeClr val="bg1"/>
                </a:solidFill>
                <a:latin typeface="Verdana" panose="020B0604030504040204" pitchFamily="34" charset="0"/>
                <a:ea typeface="Verdana" panose="020B0604030504040204" pitchFamily="34" charset="0"/>
              </a:rPr>
            </a:br>
            <a:r>
              <a:rPr lang="en-US" sz="1400" b="1" dirty="0">
                <a:solidFill>
                  <a:schemeClr val="bg1"/>
                </a:solidFill>
                <a:latin typeface="Verdana" panose="020B0604030504040204" pitchFamily="34" charset="0"/>
                <a:ea typeface="Verdana" panose="020B0604030504040204" pitchFamily="34" charset="0"/>
              </a:rPr>
              <a:t>EBITDA</a:t>
            </a:r>
          </a:p>
          <a:p>
            <a:pPr marL="0" indent="0">
              <a:spcBef>
                <a:spcPts val="800"/>
              </a:spcBef>
              <a:spcAft>
                <a:spcPts val="800"/>
              </a:spcAft>
              <a:buNone/>
            </a:pPr>
            <a:endParaRPr lang="en-US" sz="12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13</a:t>
            </a:fld>
            <a:endParaRPr/>
          </a:p>
        </p:txBody>
      </p:sp>
      <p:cxnSp>
        <p:nvCxnSpPr>
          <p:cNvPr id="3" name="Straight Connector 2">
            <a:extLst>
              <a:ext uri="{FF2B5EF4-FFF2-40B4-BE49-F238E27FC236}">
                <a16:creationId xmlns:a16="http://schemas.microsoft.com/office/drawing/2014/main" id="{86787C24-3B38-447D-8F56-3B4FAD9A3980}"/>
              </a:ext>
            </a:extLst>
          </p:cNvPr>
          <p:cNvCxnSpPr>
            <a:cxnSpLocks/>
          </p:cNvCxnSpPr>
          <p:nvPr/>
        </p:nvCxnSpPr>
        <p:spPr>
          <a:xfrm>
            <a:off x="651600" y="1621236"/>
            <a:ext cx="4109971" cy="0"/>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D342982E-4EBE-4121-A192-9A74683646A0}"/>
              </a:ext>
            </a:extLst>
          </p:cNvPr>
          <p:cNvCxnSpPr>
            <a:cxnSpLocks/>
          </p:cNvCxnSpPr>
          <p:nvPr/>
        </p:nvCxnSpPr>
        <p:spPr>
          <a:xfrm>
            <a:off x="651600" y="2351747"/>
            <a:ext cx="4109971" cy="0"/>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DE95BBCC-F77C-46F6-8DBA-4592B17096CD}"/>
              </a:ext>
            </a:extLst>
          </p:cNvPr>
          <p:cNvSpPr txBox="1"/>
          <p:nvPr/>
        </p:nvSpPr>
        <p:spPr>
          <a:xfrm>
            <a:off x="562389" y="3522264"/>
            <a:ext cx="6906929" cy="830997"/>
          </a:xfrm>
          <a:prstGeom prst="rect">
            <a:avLst/>
          </a:prstGeom>
          <a:noFill/>
        </p:spPr>
        <p:txBody>
          <a:bodyPr wrap="square" rtlCol="0">
            <a:spAutoFit/>
          </a:bodyPr>
          <a:lstStyle/>
          <a:p>
            <a:pPr algn="ctr"/>
            <a:r>
              <a:rPr lang="en-US" sz="1600" dirty="0">
                <a:solidFill>
                  <a:schemeClr val="bg1"/>
                </a:solidFill>
                <a:latin typeface="Verdana" panose="020B0604030504040204" pitchFamily="34" charset="0"/>
                <a:ea typeface="Verdana" panose="020B0604030504040204" pitchFamily="34" charset="0"/>
              </a:rPr>
              <a:t>EBITDA/Net Sales = </a:t>
            </a:r>
            <a:r>
              <a:rPr lang="en-US" sz="1600" b="1" dirty="0">
                <a:solidFill>
                  <a:schemeClr val="bg1"/>
                </a:solidFill>
                <a:latin typeface="Verdana" panose="020B0604030504040204" pitchFamily="34" charset="0"/>
                <a:ea typeface="Verdana" panose="020B0604030504040204" pitchFamily="34" charset="0"/>
              </a:rPr>
              <a:t>EBITDA Margin</a:t>
            </a:r>
          </a:p>
          <a:p>
            <a:pPr algn="ctr"/>
            <a:r>
              <a:rPr lang="en-US" sz="1600" dirty="0">
                <a:solidFill>
                  <a:schemeClr val="bg1"/>
                </a:solidFill>
                <a:latin typeface="Verdana" panose="020B0604030504040204" pitchFamily="34" charset="0"/>
                <a:ea typeface="Verdana" panose="020B0604030504040204" pitchFamily="34" charset="0"/>
              </a:rPr>
              <a:t>$130/$1000 = </a:t>
            </a:r>
            <a:r>
              <a:rPr lang="en-US" sz="1600" b="1" dirty="0">
                <a:solidFill>
                  <a:schemeClr val="bg1"/>
                </a:solidFill>
                <a:latin typeface="Verdana" panose="020B0604030504040204" pitchFamily="34" charset="0"/>
                <a:ea typeface="Verdana" panose="020B0604030504040204" pitchFamily="34" charset="0"/>
              </a:rPr>
              <a:t>13%</a:t>
            </a:r>
          </a:p>
          <a:p>
            <a:endParaRPr lang="en-US" sz="1600" b="1" dirty="0">
              <a:solidFill>
                <a:schemeClr val="accent3"/>
              </a:solidFill>
              <a:latin typeface="Verdana" panose="020B0604030504040204" pitchFamily="34" charset="0"/>
              <a:ea typeface="Verdana" panose="020B0604030504040204" pitchFamily="34" charset="0"/>
            </a:endParaRPr>
          </a:p>
        </p:txBody>
      </p:sp>
      <p:cxnSp>
        <p:nvCxnSpPr>
          <p:cNvPr id="8" name="Straight Connector 7">
            <a:extLst>
              <a:ext uri="{FF2B5EF4-FFF2-40B4-BE49-F238E27FC236}">
                <a16:creationId xmlns:a16="http://schemas.microsoft.com/office/drawing/2014/main" id="{5A7FE21B-2403-472A-923C-5FC5ECB08D50}"/>
              </a:ext>
            </a:extLst>
          </p:cNvPr>
          <p:cNvCxnSpPr>
            <a:cxnSpLocks/>
          </p:cNvCxnSpPr>
          <p:nvPr/>
        </p:nvCxnSpPr>
        <p:spPr>
          <a:xfrm>
            <a:off x="651600" y="3095442"/>
            <a:ext cx="4109971" cy="0"/>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sp>
        <p:nvSpPr>
          <p:cNvPr id="2" name="Google Shape;104;p18">
            <a:extLst>
              <a:ext uri="{FF2B5EF4-FFF2-40B4-BE49-F238E27FC236}">
                <a16:creationId xmlns:a16="http://schemas.microsoft.com/office/drawing/2014/main" id="{0C81EDB8-EEF0-24C1-2A7B-82BCF8B2DBD1}"/>
              </a:ext>
            </a:extLst>
          </p:cNvPr>
          <p:cNvSpPr txBox="1">
            <a:spLocks/>
          </p:cNvSpPr>
          <p:nvPr/>
        </p:nvSpPr>
        <p:spPr>
          <a:xfrm>
            <a:off x="4015854" y="1019250"/>
            <a:ext cx="6130200" cy="31050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eaLnBrk="1" hangingPunct="1">
              <a:lnSpc>
                <a:spcPct val="115000"/>
              </a:lnSpc>
              <a:spcBef>
                <a:spcPts val="600"/>
              </a:spcBef>
              <a:spcAft>
                <a:spcPts val="0"/>
              </a:spcAft>
              <a:buClr>
                <a:schemeClr val="accen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1pPr>
            <a:lvl2pPr marL="914400" marR="0" lvl="1" indent="-381000" algn="l" rtl="0" eaLnBrk="1" hangingPunct="1">
              <a:lnSpc>
                <a:spcPct val="115000"/>
              </a:lnSpc>
              <a:spcBef>
                <a:spcPts val="0"/>
              </a:spcBef>
              <a:spcAft>
                <a:spcPts val="0"/>
              </a:spcAft>
              <a:buClr>
                <a:schemeClr val="accent2"/>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2pPr>
            <a:lvl3pPr marL="1371600" marR="0" lvl="2" indent="-381000" algn="l" rtl="0" eaLnBrk="1" hangingPunct="1">
              <a:lnSpc>
                <a:spcPct val="115000"/>
              </a:lnSpc>
              <a:spcBef>
                <a:spcPts val="0"/>
              </a:spcBef>
              <a:spcAft>
                <a:spcPts val="0"/>
              </a:spcAft>
              <a:buClr>
                <a:schemeClr val="accent2"/>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3pPr>
            <a:lvl4pPr marL="1828800" marR="0" lvl="3" indent="-381000" algn="l" rtl="0" eaLnBrk="1" hangingPunct="1">
              <a:lnSpc>
                <a:spcPct val="115000"/>
              </a:lnSpc>
              <a:spcBef>
                <a:spcPts val="0"/>
              </a:spcBef>
              <a:spcAft>
                <a:spcPts val="0"/>
              </a:spcAft>
              <a:buClr>
                <a:schemeClr val="l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4pPr>
            <a:lvl5pPr marL="2286000" marR="0" lvl="4" indent="-381000" algn="l" rtl="0" eaLnBrk="1" hangingPunct="1">
              <a:lnSpc>
                <a:spcPct val="115000"/>
              </a:lnSpc>
              <a:spcBef>
                <a:spcPts val="0"/>
              </a:spcBef>
              <a:spcAft>
                <a:spcPts val="0"/>
              </a:spcAft>
              <a:buClr>
                <a:schemeClr val="l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5pPr>
            <a:lvl6pPr marL="2743200" marR="0" lvl="5" indent="-381000" algn="l" rtl="0" eaLnBrk="1" hangingPunct="1">
              <a:lnSpc>
                <a:spcPct val="115000"/>
              </a:lnSpc>
              <a:spcBef>
                <a:spcPts val="0"/>
              </a:spcBef>
              <a:spcAft>
                <a:spcPts val="0"/>
              </a:spcAft>
              <a:buClr>
                <a:schemeClr val="l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6pPr>
            <a:lvl7pPr marL="3200400" marR="0" lvl="6" indent="-381000" algn="l" rtl="0" eaLnBrk="1" hangingPunct="1">
              <a:lnSpc>
                <a:spcPct val="115000"/>
              </a:lnSpc>
              <a:spcBef>
                <a:spcPts val="0"/>
              </a:spcBef>
              <a:spcAft>
                <a:spcPts val="0"/>
              </a:spcAft>
              <a:buClr>
                <a:schemeClr val="l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7pPr>
            <a:lvl8pPr marL="3657600" marR="0" lvl="7" indent="-381000" algn="l" rtl="0" eaLnBrk="1" hangingPunct="1">
              <a:lnSpc>
                <a:spcPct val="115000"/>
              </a:lnSpc>
              <a:spcBef>
                <a:spcPts val="0"/>
              </a:spcBef>
              <a:spcAft>
                <a:spcPts val="0"/>
              </a:spcAft>
              <a:buClr>
                <a:schemeClr val="l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8pPr>
            <a:lvl9pPr marL="4114800" marR="0" lvl="8" indent="-381000" algn="l" rtl="0" eaLnBrk="1" hangingPunct="1">
              <a:lnSpc>
                <a:spcPct val="115000"/>
              </a:lnSpc>
              <a:spcBef>
                <a:spcPts val="0"/>
              </a:spcBef>
              <a:spcAft>
                <a:spcPts val="0"/>
              </a:spcAft>
              <a:buClr>
                <a:schemeClr val="l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9pPr>
          </a:lstStyle>
          <a:p>
            <a:pPr marL="0" indent="0">
              <a:spcBef>
                <a:spcPts val="800"/>
              </a:spcBef>
              <a:spcAft>
                <a:spcPts val="800"/>
              </a:spcAft>
              <a:buFont typeface="Encode Sans Condensed Thin"/>
              <a:buNone/>
            </a:pPr>
            <a:r>
              <a:rPr lang="en-US" sz="1400" dirty="0">
                <a:solidFill>
                  <a:schemeClr val="bg1"/>
                </a:solidFill>
                <a:latin typeface="Verdana" panose="020B0604030504040204" pitchFamily="34" charset="0"/>
                <a:ea typeface="Verdana" panose="020B0604030504040204" pitchFamily="34" charset="0"/>
              </a:rPr>
              <a:t>$1200</a:t>
            </a:r>
            <a:br>
              <a:rPr lang="en-US" sz="1400" dirty="0">
                <a:solidFill>
                  <a:schemeClr val="bg1"/>
                </a:solidFill>
                <a:latin typeface="Verdana" panose="020B0604030504040204" pitchFamily="34" charset="0"/>
                <a:ea typeface="Verdana" panose="020B0604030504040204" pitchFamily="34" charset="0"/>
              </a:rPr>
            </a:br>
            <a:r>
              <a:rPr lang="en-US" sz="1400" dirty="0">
                <a:solidFill>
                  <a:schemeClr val="bg1"/>
                </a:solidFill>
                <a:latin typeface="Verdana" panose="020B0604030504040204" pitchFamily="34" charset="0"/>
                <a:ea typeface="Verdana" panose="020B0604030504040204" pitchFamily="34" charset="0"/>
              </a:rPr>
              <a:t>-$200</a:t>
            </a:r>
            <a:br>
              <a:rPr lang="en-US" sz="1400" dirty="0">
                <a:solidFill>
                  <a:schemeClr val="bg1"/>
                </a:solidFill>
                <a:latin typeface="Verdana" panose="020B0604030504040204" pitchFamily="34" charset="0"/>
                <a:ea typeface="Verdana" panose="020B0604030504040204" pitchFamily="34" charset="0"/>
              </a:rPr>
            </a:br>
            <a:r>
              <a:rPr lang="en-US" sz="1400" b="1" dirty="0">
                <a:solidFill>
                  <a:schemeClr val="bg1"/>
                </a:solidFill>
                <a:latin typeface="Verdana" panose="020B0604030504040204" pitchFamily="34" charset="0"/>
                <a:ea typeface="Verdana" panose="020B0604030504040204" pitchFamily="34" charset="0"/>
              </a:rPr>
              <a:t>$1000</a:t>
            </a:r>
            <a:br>
              <a:rPr lang="en-US" sz="1400" dirty="0">
                <a:solidFill>
                  <a:schemeClr val="bg1"/>
                </a:solidFill>
                <a:latin typeface="Verdana" panose="020B0604030504040204" pitchFamily="34" charset="0"/>
                <a:ea typeface="Verdana" panose="020B0604030504040204" pitchFamily="34" charset="0"/>
              </a:rPr>
            </a:br>
            <a:r>
              <a:rPr lang="en-US" sz="1400" dirty="0">
                <a:solidFill>
                  <a:schemeClr val="bg1"/>
                </a:solidFill>
                <a:latin typeface="Verdana" panose="020B0604030504040204" pitchFamily="34" charset="0"/>
                <a:ea typeface="Verdana" panose="020B0604030504040204" pitchFamily="34" charset="0"/>
              </a:rPr>
              <a:t>-$600</a:t>
            </a:r>
            <a:br>
              <a:rPr lang="en-US" sz="1400" dirty="0">
                <a:solidFill>
                  <a:schemeClr val="bg1"/>
                </a:solidFill>
                <a:latin typeface="Verdana" panose="020B0604030504040204" pitchFamily="34" charset="0"/>
                <a:ea typeface="Verdana" panose="020B0604030504040204" pitchFamily="34" charset="0"/>
              </a:rPr>
            </a:br>
            <a:r>
              <a:rPr lang="en-US" sz="1400" dirty="0">
                <a:solidFill>
                  <a:schemeClr val="bg1"/>
                </a:solidFill>
                <a:latin typeface="Verdana" panose="020B0604030504040204" pitchFamily="34" charset="0"/>
                <a:ea typeface="Verdana" panose="020B0604030504040204" pitchFamily="34" charset="0"/>
              </a:rPr>
              <a:t>-$300</a:t>
            </a:r>
            <a:br>
              <a:rPr lang="en-US" sz="1400" dirty="0">
                <a:solidFill>
                  <a:schemeClr val="bg1"/>
                </a:solidFill>
                <a:latin typeface="Verdana" panose="020B0604030504040204" pitchFamily="34" charset="0"/>
                <a:ea typeface="Verdana" panose="020B0604030504040204" pitchFamily="34" charset="0"/>
              </a:rPr>
            </a:br>
            <a:r>
              <a:rPr lang="en-US" sz="1400" b="1" dirty="0">
                <a:solidFill>
                  <a:schemeClr val="bg1"/>
                </a:solidFill>
                <a:latin typeface="Verdana" panose="020B0604030504040204" pitchFamily="34" charset="0"/>
                <a:ea typeface="Verdana" panose="020B0604030504040204" pitchFamily="34" charset="0"/>
              </a:rPr>
              <a:t>$100</a:t>
            </a:r>
            <a:br>
              <a:rPr lang="en-US" sz="1400" b="1" dirty="0">
                <a:solidFill>
                  <a:schemeClr val="bg1"/>
                </a:solidFill>
                <a:latin typeface="Verdana" panose="020B0604030504040204" pitchFamily="34" charset="0"/>
                <a:ea typeface="Verdana" panose="020B0604030504040204" pitchFamily="34" charset="0"/>
              </a:rPr>
            </a:br>
            <a:r>
              <a:rPr lang="en-US" sz="1400" dirty="0">
                <a:solidFill>
                  <a:schemeClr val="bg1"/>
                </a:solidFill>
                <a:latin typeface="Verdana" panose="020B0604030504040204" pitchFamily="34" charset="0"/>
                <a:ea typeface="Verdana" panose="020B0604030504040204" pitchFamily="34" charset="0"/>
              </a:rPr>
              <a:t>+$20 cost to depreciate the value of the kiln</a:t>
            </a:r>
            <a:br>
              <a:rPr lang="en-US" sz="1400" dirty="0">
                <a:solidFill>
                  <a:schemeClr val="bg1"/>
                </a:solidFill>
                <a:latin typeface="Verdana" panose="020B0604030504040204" pitchFamily="34" charset="0"/>
                <a:ea typeface="Verdana" panose="020B0604030504040204" pitchFamily="34" charset="0"/>
              </a:rPr>
            </a:br>
            <a:r>
              <a:rPr lang="en-US" sz="1400" dirty="0">
                <a:solidFill>
                  <a:schemeClr val="bg1"/>
                </a:solidFill>
                <a:latin typeface="Verdana" panose="020B0604030504040204" pitchFamily="34" charset="0"/>
                <a:ea typeface="Verdana" panose="020B0604030504040204" pitchFamily="34" charset="0"/>
              </a:rPr>
              <a:t>+$10 cost to amortize the value of the image license</a:t>
            </a:r>
            <a:br>
              <a:rPr lang="en-US" sz="1400" b="1" dirty="0">
                <a:solidFill>
                  <a:schemeClr val="bg1"/>
                </a:solidFill>
                <a:latin typeface="Verdana" panose="020B0604030504040204" pitchFamily="34" charset="0"/>
                <a:ea typeface="Verdana" panose="020B0604030504040204" pitchFamily="34" charset="0"/>
              </a:rPr>
            </a:br>
            <a:r>
              <a:rPr lang="en-US" sz="1400" b="1" dirty="0">
                <a:solidFill>
                  <a:schemeClr val="bg1"/>
                </a:solidFill>
                <a:latin typeface="Verdana" panose="020B0604030504040204" pitchFamily="34" charset="0"/>
                <a:ea typeface="Verdana" panose="020B0604030504040204" pitchFamily="34" charset="0"/>
              </a:rPr>
              <a:t>$130</a:t>
            </a:r>
          </a:p>
          <a:p>
            <a:pPr marL="0" indent="0">
              <a:spcBef>
                <a:spcPts val="800"/>
              </a:spcBef>
              <a:spcAft>
                <a:spcPts val="800"/>
              </a:spcAft>
              <a:buFont typeface="Encode Sans Condensed Thin"/>
              <a:buNone/>
            </a:pPr>
            <a:endParaRPr lang="en-US" sz="1200" dirty="0"/>
          </a:p>
        </p:txBody>
      </p:sp>
    </p:spTree>
    <p:extLst>
      <p:ext uri="{BB962C8B-B14F-4D97-AF65-F5344CB8AC3E}">
        <p14:creationId xmlns:p14="http://schemas.microsoft.com/office/powerpoint/2010/main" val="787493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628650"/>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bg1"/>
                </a:solidFill>
              </a:rPr>
              <a:t>Debt / EBITDA Ratio</a:t>
            </a:r>
            <a:endParaRPr dirty="0">
              <a:solidFill>
                <a:schemeClr val="bg1"/>
              </a:solidFill>
            </a:endParaRPr>
          </a:p>
        </p:txBody>
      </p:sp>
      <p:sp>
        <p:nvSpPr>
          <p:cNvPr id="104" name="Google Shape;104;p18"/>
          <p:cNvSpPr txBox="1">
            <a:spLocks noGrp="1"/>
          </p:cNvSpPr>
          <p:nvPr>
            <p:ph type="body" idx="1"/>
          </p:nvPr>
        </p:nvSpPr>
        <p:spPr>
          <a:xfrm>
            <a:off x="651600" y="1019250"/>
            <a:ext cx="6130200" cy="3105000"/>
          </a:xfrm>
          <a:prstGeom prst="rect">
            <a:avLst/>
          </a:prstGeom>
        </p:spPr>
        <p:txBody>
          <a:bodyPr spcFirstLastPara="1" wrap="square" lIns="0" tIns="0" rIns="0" bIns="0" anchor="t" anchorCtr="0">
            <a:noAutofit/>
          </a:bodyPr>
          <a:lstStyle/>
          <a:p>
            <a:pPr marL="0" lvl="0" indent="0" algn="l" rtl="0">
              <a:spcBef>
                <a:spcPts val="800"/>
              </a:spcBef>
              <a:spcAft>
                <a:spcPts val="800"/>
              </a:spcAft>
              <a:buNone/>
            </a:pPr>
            <a:r>
              <a:rPr lang="en-US" sz="1400" dirty="0">
                <a:solidFill>
                  <a:schemeClr val="bg1"/>
                </a:solidFill>
                <a:latin typeface="Verdana" panose="020B0604030504040204" pitchFamily="34" charset="0"/>
                <a:ea typeface="Verdana" panose="020B0604030504040204" pitchFamily="34" charset="0"/>
              </a:rPr>
              <a:t>Gross Profit</a:t>
            </a:r>
            <a:br>
              <a:rPr lang="en-US" sz="1400" dirty="0">
                <a:solidFill>
                  <a:schemeClr val="bg1"/>
                </a:solidFill>
                <a:latin typeface="Verdana" panose="020B0604030504040204" pitchFamily="34" charset="0"/>
                <a:ea typeface="Verdana" panose="020B0604030504040204" pitchFamily="34" charset="0"/>
              </a:rPr>
            </a:br>
            <a:r>
              <a:rPr lang="en-US" sz="1400" dirty="0">
                <a:solidFill>
                  <a:schemeClr val="bg1"/>
                </a:solidFill>
                <a:latin typeface="Verdana" panose="020B0604030504040204" pitchFamily="34" charset="0"/>
                <a:ea typeface="Verdana" panose="020B0604030504040204" pitchFamily="34" charset="0"/>
              </a:rPr>
              <a:t>-returns, discounts, and allowances</a:t>
            </a:r>
            <a:br>
              <a:rPr lang="en-US" sz="1400" dirty="0">
                <a:solidFill>
                  <a:schemeClr val="bg1"/>
                </a:solidFill>
                <a:latin typeface="Verdana" panose="020B0604030504040204" pitchFamily="34" charset="0"/>
                <a:ea typeface="Verdana" panose="020B0604030504040204" pitchFamily="34" charset="0"/>
              </a:rPr>
            </a:br>
            <a:r>
              <a:rPr lang="en-US" sz="1400" b="1" dirty="0">
                <a:solidFill>
                  <a:schemeClr val="bg1"/>
                </a:solidFill>
                <a:latin typeface="Verdana" panose="020B0604030504040204" pitchFamily="34" charset="0"/>
                <a:ea typeface="Verdana" panose="020B0604030504040204" pitchFamily="34" charset="0"/>
              </a:rPr>
              <a:t>Net Sales</a:t>
            </a:r>
            <a:br>
              <a:rPr lang="en-US" sz="1400" dirty="0">
                <a:solidFill>
                  <a:schemeClr val="bg1"/>
                </a:solidFill>
                <a:latin typeface="Verdana" panose="020B0604030504040204" pitchFamily="34" charset="0"/>
                <a:ea typeface="Verdana" panose="020B0604030504040204" pitchFamily="34" charset="0"/>
              </a:rPr>
            </a:br>
            <a:r>
              <a:rPr lang="en-US" sz="1400" dirty="0">
                <a:solidFill>
                  <a:schemeClr val="bg1"/>
                </a:solidFill>
                <a:latin typeface="Verdana" panose="020B0604030504040204" pitchFamily="34" charset="0"/>
                <a:ea typeface="Verdana" panose="020B0604030504040204" pitchFamily="34" charset="0"/>
              </a:rPr>
              <a:t>-COGS</a:t>
            </a:r>
            <a:br>
              <a:rPr lang="en-US" sz="1400" dirty="0">
                <a:solidFill>
                  <a:schemeClr val="bg1"/>
                </a:solidFill>
                <a:latin typeface="Verdana" panose="020B0604030504040204" pitchFamily="34" charset="0"/>
                <a:ea typeface="Verdana" panose="020B0604030504040204" pitchFamily="34" charset="0"/>
              </a:rPr>
            </a:br>
            <a:r>
              <a:rPr lang="en-US" sz="1400" dirty="0">
                <a:solidFill>
                  <a:schemeClr val="bg1"/>
                </a:solidFill>
                <a:latin typeface="Verdana" panose="020B0604030504040204" pitchFamily="34" charset="0"/>
                <a:ea typeface="Verdana" panose="020B0604030504040204" pitchFamily="34" charset="0"/>
              </a:rPr>
              <a:t>-Operating Expenses</a:t>
            </a:r>
            <a:br>
              <a:rPr lang="en-US" sz="1400" dirty="0">
                <a:solidFill>
                  <a:schemeClr val="bg1"/>
                </a:solidFill>
                <a:latin typeface="Verdana" panose="020B0604030504040204" pitchFamily="34" charset="0"/>
                <a:ea typeface="Verdana" panose="020B0604030504040204" pitchFamily="34" charset="0"/>
              </a:rPr>
            </a:br>
            <a:r>
              <a:rPr lang="en-US" sz="1400" b="1" dirty="0">
                <a:solidFill>
                  <a:schemeClr val="bg1"/>
                </a:solidFill>
                <a:latin typeface="Verdana" panose="020B0604030504040204" pitchFamily="34" charset="0"/>
                <a:ea typeface="Verdana" panose="020B0604030504040204" pitchFamily="34" charset="0"/>
              </a:rPr>
              <a:t>EBIT</a:t>
            </a:r>
            <a:br>
              <a:rPr lang="en-US" sz="1400" b="1" dirty="0">
                <a:solidFill>
                  <a:schemeClr val="bg1"/>
                </a:solidFill>
                <a:latin typeface="Verdana" panose="020B0604030504040204" pitchFamily="34" charset="0"/>
                <a:ea typeface="Verdana" panose="020B0604030504040204" pitchFamily="34" charset="0"/>
              </a:rPr>
            </a:br>
            <a:r>
              <a:rPr lang="en-US" sz="1400" dirty="0">
                <a:solidFill>
                  <a:schemeClr val="bg1"/>
                </a:solidFill>
                <a:latin typeface="Verdana" panose="020B0604030504040204" pitchFamily="34" charset="0"/>
                <a:ea typeface="Verdana" panose="020B0604030504040204" pitchFamily="34" charset="0"/>
              </a:rPr>
              <a:t>+Depreciation Expenses</a:t>
            </a:r>
            <a:br>
              <a:rPr lang="en-US" sz="1400" dirty="0">
                <a:solidFill>
                  <a:schemeClr val="bg1"/>
                </a:solidFill>
                <a:latin typeface="Verdana" panose="020B0604030504040204" pitchFamily="34" charset="0"/>
                <a:ea typeface="Verdana" panose="020B0604030504040204" pitchFamily="34" charset="0"/>
              </a:rPr>
            </a:br>
            <a:r>
              <a:rPr lang="en-US" sz="1400" dirty="0">
                <a:solidFill>
                  <a:schemeClr val="bg1"/>
                </a:solidFill>
                <a:latin typeface="Verdana" panose="020B0604030504040204" pitchFamily="34" charset="0"/>
                <a:ea typeface="Verdana" panose="020B0604030504040204" pitchFamily="34" charset="0"/>
              </a:rPr>
              <a:t>+Amortization Expenses</a:t>
            </a:r>
            <a:br>
              <a:rPr lang="en-US" sz="1400" b="1" dirty="0">
                <a:solidFill>
                  <a:schemeClr val="bg1"/>
                </a:solidFill>
                <a:latin typeface="Verdana" panose="020B0604030504040204" pitchFamily="34" charset="0"/>
                <a:ea typeface="Verdana" panose="020B0604030504040204" pitchFamily="34" charset="0"/>
              </a:rPr>
            </a:br>
            <a:r>
              <a:rPr lang="en-US" sz="1400" b="1" dirty="0">
                <a:solidFill>
                  <a:schemeClr val="bg1"/>
                </a:solidFill>
                <a:latin typeface="Verdana" panose="020B0604030504040204" pitchFamily="34" charset="0"/>
                <a:ea typeface="Verdana" panose="020B0604030504040204" pitchFamily="34" charset="0"/>
              </a:rPr>
              <a:t>EBITDA</a:t>
            </a:r>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14</a:t>
            </a:fld>
            <a:endParaRPr/>
          </a:p>
        </p:txBody>
      </p:sp>
      <p:cxnSp>
        <p:nvCxnSpPr>
          <p:cNvPr id="3" name="Straight Connector 2">
            <a:extLst>
              <a:ext uri="{FF2B5EF4-FFF2-40B4-BE49-F238E27FC236}">
                <a16:creationId xmlns:a16="http://schemas.microsoft.com/office/drawing/2014/main" id="{86787C24-3B38-447D-8F56-3B4FAD9A3980}"/>
              </a:ext>
            </a:extLst>
          </p:cNvPr>
          <p:cNvCxnSpPr>
            <a:cxnSpLocks/>
          </p:cNvCxnSpPr>
          <p:nvPr/>
        </p:nvCxnSpPr>
        <p:spPr>
          <a:xfrm>
            <a:off x="651600" y="1621707"/>
            <a:ext cx="3697376" cy="0"/>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D342982E-4EBE-4121-A192-9A74683646A0}"/>
              </a:ext>
            </a:extLst>
          </p:cNvPr>
          <p:cNvCxnSpPr>
            <a:cxnSpLocks/>
          </p:cNvCxnSpPr>
          <p:nvPr/>
        </p:nvCxnSpPr>
        <p:spPr>
          <a:xfrm>
            <a:off x="651600" y="2322284"/>
            <a:ext cx="2486236" cy="0"/>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DE95BBCC-F77C-46F6-8DBA-4592B17096CD}"/>
              </a:ext>
            </a:extLst>
          </p:cNvPr>
          <p:cNvSpPr txBox="1"/>
          <p:nvPr/>
        </p:nvSpPr>
        <p:spPr>
          <a:xfrm>
            <a:off x="560904" y="3416364"/>
            <a:ext cx="8323213" cy="1200329"/>
          </a:xfrm>
          <a:prstGeom prst="rect">
            <a:avLst/>
          </a:prstGeom>
          <a:noFill/>
        </p:spPr>
        <p:txBody>
          <a:bodyPr wrap="square" rtlCol="0">
            <a:spAutoFit/>
          </a:bodyPr>
          <a:lstStyle/>
          <a:p>
            <a:endParaRPr lang="en-US" sz="1100" b="1" dirty="0">
              <a:solidFill>
                <a:schemeClr val="bg1"/>
              </a:solidFill>
              <a:latin typeface="Verdana" panose="020B0604030504040204" pitchFamily="34" charset="0"/>
              <a:ea typeface="Verdana" panose="020B0604030504040204" pitchFamily="34" charset="0"/>
            </a:endParaRPr>
          </a:p>
          <a:p>
            <a:r>
              <a:rPr lang="en-US" dirty="0">
                <a:solidFill>
                  <a:schemeClr val="bg1"/>
                </a:solidFill>
                <a:latin typeface="Verdana" panose="020B0604030504040204" pitchFamily="34" charset="0"/>
                <a:ea typeface="Verdana" panose="020B0604030504040204" pitchFamily="34" charset="0"/>
              </a:rPr>
              <a:t>(Short Term + Long Term Debt)/EBITDA </a:t>
            </a:r>
            <a:r>
              <a:rPr lang="en-US" b="1" dirty="0">
                <a:solidFill>
                  <a:schemeClr val="bg1"/>
                </a:solidFill>
                <a:latin typeface="Verdana" panose="020B0604030504040204" pitchFamily="34" charset="0"/>
                <a:ea typeface="Verdana" panose="020B0604030504040204" pitchFamily="34" charset="0"/>
              </a:rPr>
              <a:t>= Debt/EBITDA Ratio</a:t>
            </a:r>
          </a:p>
          <a:p>
            <a:endParaRPr lang="en-US" sz="1100" b="1" dirty="0">
              <a:solidFill>
                <a:schemeClr val="bg1"/>
              </a:solidFill>
              <a:latin typeface="Verdana" panose="020B0604030504040204" pitchFamily="34" charset="0"/>
              <a:ea typeface="Verdana" panose="020B0604030504040204" pitchFamily="34" charset="0"/>
            </a:endParaRPr>
          </a:p>
          <a:p>
            <a:r>
              <a:rPr lang="en-US" sz="1200" dirty="0">
                <a:solidFill>
                  <a:schemeClr val="bg1"/>
                </a:solidFill>
                <a:latin typeface="Verdana" panose="020B0604030504040204" pitchFamily="34" charset="0"/>
                <a:ea typeface="Verdana" panose="020B0604030504040204" pitchFamily="34" charset="0"/>
              </a:rPr>
              <a:t>The Debt/EBITDA indicates the ability to pay off debt. A high ratio (greater than 3.5) indicates a heavy debt load.</a:t>
            </a:r>
          </a:p>
          <a:p>
            <a:endParaRPr lang="en-US" sz="1200" b="1" dirty="0">
              <a:solidFill>
                <a:schemeClr val="accent3"/>
              </a:solidFill>
              <a:latin typeface="Verdana" panose="020B0604030504040204" pitchFamily="34" charset="0"/>
              <a:ea typeface="Verdana" panose="020B0604030504040204" pitchFamily="34" charset="0"/>
            </a:endParaRPr>
          </a:p>
        </p:txBody>
      </p:sp>
      <p:cxnSp>
        <p:nvCxnSpPr>
          <p:cNvPr id="8" name="Straight Connector 7">
            <a:extLst>
              <a:ext uri="{FF2B5EF4-FFF2-40B4-BE49-F238E27FC236}">
                <a16:creationId xmlns:a16="http://schemas.microsoft.com/office/drawing/2014/main" id="{5A7FE21B-2403-472A-923C-5FC5ECB08D50}"/>
              </a:ext>
            </a:extLst>
          </p:cNvPr>
          <p:cNvCxnSpPr>
            <a:cxnSpLocks/>
          </p:cNvCxnSpPr>
          <p:nvPr/>
        </p:nvCxnSpPr>
        <p:spPr>
          <a:xfrm>
            <a:off x="651600" y="3052246"/>
            <a:ext cx="2524737" cy="0"/>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5059994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sp>
        <p:nvSpPr>
          <p:cNvPr id="286" name="Google Shape;286;p16"/>
          <p:cNvSpPr txBox="1">
            <a:spLocks noGrp="1"/>
          </p:cNvSpPr>
          <p:nvPr>
            <p:ph type="body" idx="1"/>
          </p:nvPr>
        </p:nvSpPr>
        <p:spPr>
          <a:prstGeom prst="rect">
            <a:avLst/>
          </a:prstGeom>
        </p:spPr>
        <p:txBody>
          <a:bodyPr spcFirstLastPara="1" wrap="square" lIns="91425" tIns="91425" rIns="91425" bIns="91425" anchor="ctr" anchorCtr="0">
            <a:noAutofit/>
          </a:bodyPr>
          <a:lstStyle/>
          <a:p>
            <a:pPr marL="0" lvl="0" indent="0" algn="l" rtl="0">
              <a:spcBef>
                <a:spcPts val="600"/>
              </a:spcBef>
              <a:spcAft>
                <a:spcPts val="0"/>
              </a:spcAft>
              <a:buNone/>
            </a:pPr>
            <a:r>
              <a:rPr lang="en" sz="4000" i="0" dirty="0">
                <a:latin typeface="Verdana" panose="020B0604030504040204" pitchFamily="34" charset="0"/>
                <a:ea typeface="Verdana" panose="020B0604030504040204" pitchFamily="34" charset="0"/>
              </a:rPr>
              <a:t>But how do we analyze non-profits, who by definition don’t make a profit?</a:t>
            </a:r>
            <a:endParaRPr sz="4000" i="0" dirty="0">
              <a:latin typeface="Verdana" panose="020B0604030504040204" pitchFamily="34" charset="0"/>
              <a:ea typeface="Verdana" panose="020B0604030504040204" pitchFamily="34" charset="0"/>
            </a:endParaRPr>
          </a:p>
        </p:txBody>
      </p:sp>
      <p:sp>
        <p:nvSpPr>
          <p:cNvPr id="287" name="Google Shape;287;p16"/>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fld id="{00000000-1234-1234-1234-123412341234}" type="slidenum">
              <a:rPr lang="en"/>
              <a:t>15</a:t>
            </a:fld>
            <a:endParaRPr/>
          </a:p>
        </p:txBody>
      </p:sp>
    </p:spTree>
    <p:extLst>
      <p:ext uri="{BB962C8B-B14F-4D97-AF65-F5344CB8AC3E}">
        <p14:creationId xmlns:p14="http://schemas.microsoft.com/office/powerpoint/2010/main" val="2086944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48"/>
        <p:cNvGrpSpPr/>
        <p:nvPr/>
      </p:nvGrpSpPr>
      <p:grpSpPr>
        <a:xfrm>
          <a:off x="0" y="0"/>
          <a:ext cx="0" cy="0"/>
          <a:chOff x="0" y="0"/>
          <a:chExt cx="0" cy="0"/>
        </a:xfrm>
      </p:grpSpPr>
      <p:sp>
        <p:nvSpPr>
          <p:cNvPr id="349" name="Google Shape;349;p24"/>
          <p:cNvSpPr txBox="1">
            <a:spLocks noGrp="1"/>
          </p:cNvSpPr>
          <p:nvPr>
            <p:ph type="title"/>
          </p:nvPr>
        </p:nvSpPr>
        <p:spPr>
          <a:xfrm>
            <a:off x="528647" y="125970"/>
            <a:ext cx="5917200" cy="6975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solidFill>
                  <a:schemeClr val="bg1"/>
                </a:solidFill>
              </a:rPr>
              <a:t>Translating to non-profit financials</a:t>
            </a:r>
            <a:endParaRPr dirty="0">
              <a:solidFill>
                <a:schemeClr val="bg1"/>
              </a:solidFill>
            </a:endParaRPr>
          </a:p>
        </p:txBody>
      </p:sp>
      <p:sp>
        <p:nvSpPr>
          <p:cNvPr id="351" name="Google Shape;351;p24"/>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fld id="{00000000-1234-1234-1234-123412341234}" type="slidenum">
              <a:rPr lang="en"/>
              <a:t>16</a:t>
            </a:fld>
            <a:endParaRPr/>
          </a:p>
        </p:txBody>
      </p:sp>
      <p:graphicFrame>
        <p:nvGraphicFramePr>
          <p:cNvPr id="350" name="Google Shape;350;p24"/>
          <p:cNvGraphicFramePr/>
          <p:nvPr>
            <p:extLst>
              <p:ext uri="{D42A27DB-BD31-4B8C-83A1-F6EECF244321}">
                <p14:modId xmlns:p14="http://schemas.microsoft.com/office/powerpoint/2010/main" val="3234316163"/>
              </p:ext>
            </p:extLst>
          </p:nvPr>
        </p:nvGraphicFramePr>
        <p:xfrm>
          <a:off x="624900" y="1366591"/>
          <a:ext cx="7421700" cy="2772272"/>
        </p:xfrm>
        <a:graphic>
          <a:graphicData uri="http://schemas.openxmlformats.org/drawingml/2006/table">
            <a:tbl>
              <a:tblPr>
                <a:tableStyleId>{8FD4443E-F989-4FC4-A0C8-D5A2AF1F390B}</a:tableStyleId>
              </a:tblPr>
              <a:tblGrid>
                <a:gridCol w="2509882">
                  <a:extLst>
                    <a:ext uri="{9D8B030D-6E8A-4147-A177-3AD203B41FA5}">
                      <a16:colId xmlns:a16="http://schemas.microsoft.com/office/drawing/2014/main" val="20000"/>
                    </a:ext>
                  </a:extLst>
                </a:gridCol>
                <a:gridCol w="4911818">
                  <a:extLst>
                    <a:ext uri="{9D8B030D-6E8A-4147-A177-3AD203B41FA5}">
                      <a16:colId xmlns:a16="http://schemas.microsoft.com/office/drawing/2014/main" val="20001"/>
                    </a:ext>
                  </a:extLst>
                </a:gridCol>
              </a:tblGrid>
              <a:tr h="1272422">
                <a:tc>
                  <a:txBody>
                    <a:bodyPr/>
                    <a:lstStyle/>
                    <a:p>
                      <a:pPr marL="0" lvl="0" indent="0" algn="l" rtl="0">
                        <a:spcBef>
                          <a:spcPts val="0"/>
                        </a:spcBef>
                        <a:spcAft>
                          <a:spcPts val="0"/>
                        </a:spcAft>
                        <a:buNone/>
                      </a:pPr>
                      <a:r>
                        <a:rPr lang="en-US" sz="2000" b="1" dirty="0">
                          <a:solidFill>
                            <a:schemeClr val="bg1"/>
                          </a:solidFill>
                          <a:sym typeface="PT Serif"/>
                        </a:rPr>
                        <a:t>For Profit  Financial Term</a:t>
                      </a:r>
                      <a:endParaRPr sz="2000" b="1" dirty="0">
                        <a:solidFill>
                          <a:schemeClr val="bg1"/>
                        </a:solidFill>
                        <a:latin typeface="Verdana" panose="020B0604030504040204" pitchFamily="34" charset="0"/>
                        <a:ea typeface="Verdana" panose="020B0604030504040204" pitchFamily="34" charset="0"/>
                        <a:cs typeface="PT Serif"/>
                        <a:sym typeface="PT Serif"/>
                      </a:endParaRPr>
                    </a:p>
                  </a:txBody>
                  <a:tcPr marL="91425" marR="91425" marT="68575" marB="685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l" rtl="0">
                        <a:spcBef>
                          <a:spcPts val="0"/>
                        </a:spcBef>
                        <a:spcAft>
                          <a:spcPts val="0"/>
                        </a:spcAft>
                        <a:buNone/>
                      </a:pPr>
                      <a:r>
                        <a:rPr lang="en" sz="2000" b="1" dirty="0">
                          <a:solidFill>
                            <a:schemeClr val="bg1"/>
                          </a:solidFill>
                          <a:sym typeface="PT Serif"/>
                        </a:rPr>
                        <a:t>Approximate Non-Profit Financial Metric Equivalent</a:t>
                      </a:r>
                      <a:endParaRPr sz="2000" b="1" dirty="0">
                        <a:solidFill>
                          <a:schemeClr val="bg1"/>
                        </a:solidFill>
                        <a:latin typeface="Verdana" panose="020B0604030504040204" pitchFamily="34" charset="0"/>
                        <a:ea typeface="Verdana" panose="020B0604030504040204" pitchFamily="34" charset="0"/>
                        <a:cs typeface="PT Serif"/>
                        <a:sym typeface="PT Serif"/>
                      </a:endParaRPr>
                    </a:p>
                  </a:txBody>
                  <a:tcPr marL="91425" marR="91425" marT="68575" marB="685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1499850">
                <a:tc>
                  <a:txBody>
                    <a:bodyPr/>
                    <a:lstStyle/>
                    <a:p>
                      <a:pPr marL="0" lvl="0" indent="0" algn="l" rtl="0">
                        <a:spcBef>
                          <a:spcPts val="0"/>
                        </a:spcBef>
                        <a:spcAft>
                          <a:spcPts val="0"/>
                        </a:spcAft>
                        <a:buNone/>
                      </a:pPr>
                      <a:r>
                        <a:rPr lang="en" sz="2000" b="0" dirty="0">
                          <a:solidFill>
                            <a:srgbClr val="EFEFEF"/>
                          </a:solidFill>
                          <a:sym typeface="PT Serif"/>
                        </a:rPr>
                        <a:t>Operating Profit (EBIT)</a:t>
                      </a:r>
                      <a:endParaRPr sz="2000" b="0" dirty="0">
                        <a:solidFill>
                          <a:srgbClr val="EFEFEF"/>
                        </a:solidFill>
                        <a:latin typeface="Verdana" panose="020B0604030504040204" pitchFamily="34" charset="0"/>
                        <a:ea typeface="Verdana" panose="020B0604030504040204" pitchFamily="34" charset="0"/>
                        <a:cs typeface="PT Serif"/>
                        <a:sym typeface="PT Serif"/>
                      </a:endParaRPr>
                    </a:p>
                  </a:txBody>
                  <a:tcPr marL="91425" marR="91425" marT="68575" marB="685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lvl="0" indent="0" algn="l" rtl="0">
                        <a:spcBef>
                          <a:spcPts val="0"/>
                        </a:spcBef>
                        <a:spcAft>
                          <a:spcPts val="0"/>
                        </a:spcAft>
                        <a:buNone/>
                      </a:pPr>
                      <a:r>
                        <a:rPr lang="en" sz="2000" b="0" dirty="0">
                          <a:solidFill>
                            <a:srgbClr val="EFEFEF"/>
                          </a:solidFill>
                          <a:sym typeface="Montserrat"/>
                        </a:rPr>
                        <a:t>Change in Net Assets without Donor Restrictions from Operations</a:t>
                      </a:r>
                      <a:endParaRPr sz="2000" b="0" dirty="0">
                        <a:solidFill>
                          <a:srgbClr val="EFEFEF"/>
                        </a:solidFill>
                        <a:latin typeface="Verdana" panose="020B0604030504040204" pitchFamily="34" charset="0"/>
                        <a:ea typeface="Verdana" panose="020B0604030504040204" pitchFamily="34" charset="0"/>
                        <a:cs typeface="Montserrat"/>
                        <a:sym typeface="Montserrat"/>
                      </a:endParaRPr>
                    </a:p>
                  </a:txBody>
                  <a:tcPr marL="91425" marR="91425" marT="68575" marB="685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TextBox 1">
            <a:extLst>
              <a:ext uri="{FF2B5EF4-FFF2-40B4-BE49-F238E27FC236}">
                <a16:creationId xmlns:a16="http://schemas.microsoft.com/office/drawing/2014/main" id="{B92824BC-0A31-240C-89AB-4E6791E52942}"/>
              </a:ext>
            </a:extLst>
          </p:cNvPr>
          <p:cNvSpPr txBox="1"/>
          <p:nvPr/>
        </p:nvSpPr>
        <p:spPr>
          <a:xfrm>
            <a:off x="624900" y="4048728"/>
            <a:ext cx="6127015" cy="400110"/>
          </a:xfrm>
          <a:prstGeom prst="rect">
            <a:avLst/>
          </a:prstGeom>
          <a:noFill/>
        </p:spPr>
        <p:txBody>
          <a:bodyPr wrap="square" rtlCol="0">
            <a:spAutoFit/>
          </a:bodyPr>
          <a:lstStyle/>
          <a:p>
            <a:r>
              <a:rPr lang="en-US" sz="2000" dirty="0">
                <a:solidFill>
                  <a:schemeClr val="accent4"/>
                </a:solidFill>
                <a:latin typeface="Verdana" panose="020B0604030504040204" pitchFamily="34" charset="0"/>
                <a:ea typeface="Verdana" panose="020B0604030504040204" pitchFamily="34" charset="0"/>
              </a:rPr>
              <a:t>Use only operating revenues in your analysis!</a:t>
            </a:r>
          </a:p>
        </p:txBody>
      </p:sp>
    </p:spTree>
    <p:extLst>
      <p:ext uri="{BB962C8B-B14F-4D97-AF65-F5344CB8AC3E}">
        <p14:creationId xmlns:p14="http://schemas.microsoft.com/office/powerpoint/2010/main" val="37868187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580D2-BFCE-3362-52A5-097A417C153E}"/>
              </a:ext>
            </a:extLst>
          </p:cNvPr>
          <p:cNvSpPr>
            <a:spLocks noGrp="1"/>
          </p:cNvSpPr>
          <p:nvPr>
            <p:ph type="ctrTitle"/>
          </p:nvPr>
        </p:nvSpPr>
        <p:spPr/>
        <p:txBody>
          <a:bodyPr/>
          <a:lstStyle/>
          <a:p>
            <a:r>
              <a:rPr lang="en-US" dirty="0"/>
              <a:t>A reminder</a:t>
            </a:r>
          </a:p>
        </p:txBody>
      </p:sp>
      <p:sp>
        <p:nvSpPr>
          <p:cNvPr id="3" name="Subtitle 2">
            <a:extLst>
              <a:ext uri="{FF2B5EF4-FFF2-40B4-BE49-F238E27FC236}">
                <a16:creationId xmlns:a16="http://schemas.microsoft.com/office/drawing/2014/main" id="{C53B55AF-9960-3E50-E791-99A37205993C}"/>
              </a:ext>
            </a:extLst>
          </p:cNvPr>
          <p:cNvSpPr>
            <a:spLocks noGrp="1"/>
          </p:cNvSpPr>
          <p:nvPr>
            <p:ph type="subTitle" idx="1"/>
          </p:nvPr>
        </p:nvSpPr>
        <p:spPr>
          <a:xfrm>
            <a:off x="1523199" y="2731770"/>
            <a:ext cx="6629400" cy="784800"/>
          </a:xfrm>
        </p:spPr>
        <p:txBody>
          <a:bodyPr/>
          <a:lstStyle/>
          <a:p>
            <a:r>
              <a:rPr lang="en-US" sz="2000" dirty="0">
                <a:solidFill>
                  <a:schemeClr val="bg1"/>
                </a:solidFill>
                <a:latin typeface="Verdana" panose="020B0604030504040204" pitchFamily="34" charset="0"/>
                <a:ea typeface="Verdana" panose="020B0604030504040204" pitchFamily="34" charset="0"/>
              </a:rPr>
              <a:t>Pull several years worth of data to spot trends!</a:t>
            </a:r>
          </a:p>
        </p:txBody>
      </p:sp>
    </p:spTree>
    <p:extLst>
      <p:ext uri="{BB962C8B-B14F-4D97-AF65-F5344CB8AC3E}">
        <p14:creationId xmlns:p14="http://schemas.microsoft.com/office/powerpoint/2010/main" val="37891863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75"/>
        <p:cNvGrpSpPr/>
        <p:nvPr/>
      </p:nvGrpSpPr>
      <p:grpSpPr>
        <a:xfrm>
          <a:off x="0" y="0"/>
          <a:ext cx="0" cy="0"/>
          <a:chOff x="0" y="0"/>
          <a:chExt cx="0" cy="0"/>
        </a:xfrm>
      </p:grpSpPr>
      <p:sp>
        <p:nvSpPr>
          <p:cNvPr id="476" name="Google Shape;476;p35"/>
          <p:cNvSpPr txBox="1">
            <a:spLocks noGrp="1"/>
          </p:cNvSpPr>
          <p:nvPr>
            <p:ph type="title"/>
          </p:nvPr>
        </p:nvSpPr>
        <p:spPr>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dirty="0">
                <a:solidFill>
                  <a:schemeClr val="accent4"/>
                </a:solidFill>
              </a:rPr>
              <a:t>Credits</a:t>
            </a:r>
            <a:endParaRPr dirty="0">
              <a:solidFill>
                <a:schemeClr val="accent4"/>
              </a:solidFill>
            </a:endParaRPr>
          </a:p>
        </p:txBody>
      </p:sp>
      <p:sp>
        <p:nvSpPr>
          <p:cNvPr id="477" name="Google Shape;477;p35"/>
          <p:cNvSpPr txBox="1">
            <a:spLocks noGrp="1"/>
          </p:cNvSpPr>
          <p:nvPr>
            <p:ph type="body" idx="1"/>
          </p:nvPr>
        </p:nvSpPr>
        <p:spPr>
          <a:xfrm>
            <a:off x="717779" y="1513574"/>
            <a:ext cx="6250911" cy="3031200"/>
          </a:xfrm>
          <a:prstGeom prst="rect">
            <a:avLst/>
          </a:prstGeom>
        </p:spPr>
        <p:txBody>
          <a:bodyPr spcFirstLastPara="1" wrap="square" lIns="91425" tIns="91425" rIns="91425" bIns="91425" anchor="t" anchorCtr="0">
            <a:noAutofit/>
          </a:bodyPr>
          <a:lstStyle/>
          <a:p>
            <a:pPr marL="457200" lvl="0" indent="-342900" algn="l" rtl="0">
              <a:lnSpc>
                <a:spcPct val="115000"/>
              </a:lnSpc>
              <a:spcBef>
                <a:spcPts val="600"/>
              </a:spcBef>
              <a:spcAft>
                <a:spcPts val="0"/>
              </a:spcAft>
              <a:buSzPts val="1800"/>
              <a:buChar char="⊸"/>
            </a:pPr>
            <a:r>
              <a:rPr lang="en-US" sz="1800" dirty="0">
                <a:latin typeface="Verdana" panose="020B0604030504040204" pitchFamily="34" charset="0"/>
                <a:ea typeface="Verdana" panose="020B0604030504040204" pitchFamily="34" charset="0"/>
              </a:rPr>
              <a:t>This presentation is the creative work of Katharine V. Macy, Collection Assessment Librarian &amp; Subject Liaison for Business and Economics at Indiana University - Indianapolis, </a:t>
            </a:r>
            <a:r>
              <a:rPr lang="en-US" sz="1800" dirty="0">
                <a:latin typeface="Verdana" panose="020B0604030504040204" pitchFamily="34" charset="0"/>
                <a:ea typeface="Verdana" panose="020B0604030504040204" pitchFamily="34" charset="0"/>
                <a:hlinkClick r:id="rId3"/>
              </a:rPr>
              <a:t>https://orcid.org/0000-0002-6283-7143</a:t>
            </a:r>
            <a:r>
              <a:rPr lang="en-US" sz="1800" dirty="0">
                <a:latin typeface="Verdana" panose="020B0604030504040204" pitchFamily="34" charset="0"/>
                <a:ea typeface="Verdana" panose="020B0604030504040204" pitchFamily="34" charset="0"/>
              </a:rPr>
              <a:t>  </a:t>
            </a:r>
          </a:p>
          <a:p>
            <a:pPr marL="457200" lvl="0" indent="-342900" algn="l" rtl="0">
              <a:lnSpc>
                <a:spcPct val="115000"/>
              </a:lnSpc>
              <a:spcBef>
                <a:spcPts val="600"/>
              </a:spcBef>
              <a:spcAft>
                <a:spcPts val="0"/>
              </a:spcAft>
              <a:buSzPts val="1800"/>
              <a:buChar char="⊸"/>
            </a:pPr>
            <a:endParaRPr lang="en" sz="1800" dirty="0">
              <a:latin typeface="Verdana" panose="020B0604030504040204" pitchFamily="34" charset="0"/>
              <a:ea typeface="Verdana" panose="020B0604030504040204" pitchFamily="34" charset="0"/>
            </a:endParaRPr>
          </a:p>
          <a:p>
            <a:pPr marL="457200" lvl="0" indent="-342900" algn="l" rtl="0">
              <a:lnSpc>
                <a:spcPct val="115000"/>
              </a:lnSpc>
              <a:spcBef>
                <a:spcPts val="600"/>
              </a:spcBef>
              <a:spcAft>
                <a:spcPts val="0"/>
              </a:spcAft>
              <a:buSzPts val="1800"/>
              <a:buChar char="⊸"/>
            </a:pPr>
            <a:r>
              <a:rPr lang="en" sz="1800" dirty="0">
                <a:latin typeface="Verdana" panose="020B0604030504040204" pitchFamily="34" charset="0"/>
                <a:ea typeface="Verdana" panose="020B0604030504040204" pitchFamily="34" charset="0"/>
              </a:rPr>
              <a:t>Presentation template by </a:t>
            </a:r>
            <a:r>
              <a:rPr lang="en" sz="1800" u="sng" dirty="0">
                <a:latin typeface="Verdana" panose="020B0604030504040204" pitchFamily="34" charset="0"/>
                <a:ea typeface="Verdana" panose="020B0604030504040204" pitchFamily="34" charset="0"/>
                <a:hlinkClick r:id="rId4"/>
              </a:rPr>
              <a:t>SlidesCarnival</a:t>
            </a:r>
            <a:endParaRPr sz="1800" dirty="0">
              <a:latin typeface="Verdana" panose="020B0604030504040204" pitchFamily="34" charset="0"/>
              <a:ea typeface="Verdana" panose="020B0604030504040204" pitchFamily="34" charset="0"/>
            </a:endParaRPr>
          </a:p>
        </p:txBody>
      </p:sp>
      <p:sp>
        <p:nvSpPr>
          <p:cNvPr id="478" name="Google Shape;478;p35"/>
          <p:cNvSpPr txBox="1">
            <a:spLocks noGrp="1"/>
          </p:cNvSpPr>
          <p:nvPr>
            <p:ph type="sldNum" idx="12"/>
          </p:nvPr>
        </p:nvSpPr>
        <p:spPr>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fld id="{00000000-1234-1234-1234-123412341234}" type="slidenum">
              <a:rPr lang="en"/>
              <a:t>18</a:t>
            </a:fld>
            <a:endParaRPr/>
          </a:p>
        </p:txBody>
      </p:sp>
    </p:spTree>
    <p:extLst>
      <p:ext uri="{BB962C8B-B14F-4D97-AF65-F5344CB8AC3E}">
        <p14:creationId xmlns:p14="http://schemas.microsoft.com/office/powerpoint/2010/main" val="6606675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3E765F-E6E1-03A7-D8DD-81E123BE237C}"/>
              </a:ext>
            </a:extLst>
          </p:cNvPr>
          <p:cNvSpPr>
            <a:spLocks noGrp="1"/>
          </p:cNvSpPr>
          <p:nvPr>
            <p:ph type="title"/>
          </p:nvPr>
        </p:nvSpPr>
        <p:spPr>
          <a:xfrm>
            <a:off x="515649" y="163349"/>
            <a:ext cx="5169000" cy="697500"/>
          </a:xfrm>
        </p:spPr>
        <p:txBody>
          <a:bodyPr/>
          <a:lstStyle/>
          <a:p>
            <a:r>
              <a:rPr lang="en-US" dirty="0">
                <a:solidFill>
                  <a:schemeClr val="bg1"/>
                </a:solidFill>
              </a:rPr>
              <a:t>Know your profit numbers</a:t>
            </a:r>
          </a:p>
        </p:txBody>
      </p:sp>
      <p:sp>
        <p:nvSpPr>
          <p:cNvPr id="3" name="Text Placeholder 2">
            <a:extLst>
              <a:ext uri="{FF2B5EF4-FFF2-40B4-BE49-F238E27FC236}">
                <a16:creationId xmlns:a16="http://schemas.microsoft.com/office/drawing/2014/main" id="{5C01AD54-1FD3-49FD-AFAD-7B431D5FDD25}"/>
              </a:ext>
            </a:extLst>
          </p:cNvPr>
          <p:cNvSpPr>
            <a:spLocks noGrp="1"/>
          </p:cNvSpPr>
          <p:nvPr>
            <p:ph type="body" idx="1"/>
          </p:nvPr>
        </p:nvSpPr>
        <p:spPr>
          <a:xfrm>
            <a:off x="615275" y="1056150"/>
            <a:ext cx="6183534" cy="3031200"/>
          </a:xfrm>
        </p:spPr>
        <p:txBody>
          <a:bodyPr/>
          <a:lstStyle/>
          <a:p>
            <a:r>
              <a:rPr lang="en-US" sz="2000" dirty="0">
                <a:latin typeface="Verdana" panose="020B0604030504040204" pitchFamily="34" charset="0"/>
                <a:ea typeface="Verdana" panose="020B0604030504040204" pitchFamily="34" charset="0"/>
              </a:rPr>
              <a:t>Gross Profit &amp; Gross Margin</a:t>
            </a:r>
          </a:p>
          <a:p>
            <a:r>
              <a:rPr lang="en-US" sz="2000" dirty="0">
                <a:latin typeface="Verdana" panose="020B0604030504040204" pitchFamily="34" charset="0"/>
                <a:ea typeface="Verdana" panose="020B0604030504040204" pitchFamily="34" charset="0"/>
              </a:rPr>
              <a:t>Operating Profit &amp; Operating Margin</a:t>
            </a:r>
          </a:p>
          <a:p>
            <a:r>
              <a:rPr lang="en-US" sz="2000" dirty="0">
                <a:latin typeface="Verdana" panose="020B0604030504040204" pitchFamily="34" charset="0"/>
                <a:ea typeface="Verdana" panose="020B0604030504040204" pitchFamily="34" charset="0"/>
              </a:rPr>
              <a:t>EBITDA (and the Debt/EBITDA ratio)*</a:t>
            </a:r>
          </a:p>
          <a:p>
            <a:pPr marL="76200" indent="0">
              <a:buNone/>
            </a:pPr>
            <a:r>
              <a:rPr lang="en-US" sz="1800" dirty="0">
                <a:latin typeface="Verdana" panose="020B0604030504040204" pitchFamily="34" charset="0"/>
                <a:ea typeface="Verdana" panose="020B0604030504040204" pitchFamily="34" charset="0"/>
              </a:rPr>
              <a:t>If discussing profit or profit margins in a negotiation I suggest focusing on operating margin or EBITDA, if available.</a:t>
            </a:r>
          </a:p>
          <a:p>
            <a:pPr marL="76200" indent="0">
              <a:buNone/>
            </a:pPr>
            <a:r>
              <a:rPr lang="en-US" sz="1800" dirty="0">
                <a:latin typeface="Verdana" panose="020B0604030504040204" pitchFamily="34" charset="0"/>
                <a:ea typeface="Verdana" panose="020B0604030504040204" pitchFamily="34" charset="0"/>
                <a:hlinkClick r:id="rId3"/>
              </a:rPr>
              <a:t>Librarian’s Guide to Understanding Scholarly Publisher Financial Data</a:t>
            </a:r>
            <a:endParaRPr lang="en-US" sz="1800" dirty="0">
              <a:latin typeface="Verdana" panose="020B0604030504040204" pitchFamily="34" charset="0"/>
              <a:ea typeface="Verdana" panose="020B0604030504040204" pitchFamily="34" charset="0"/>
            </a:endParaRPr>
          </a:p>
        </p:txBody>
      </p:sp>
      <p:sp>
        <p:nvSpPr>
          <p:cNvPr id="4" name="Slide Number Placeholder 3">
            <a:extLst>
              <a:ext uri="{FF2B5EF4-FFF2-40B4-BE49-F238E27FC236}">
                <a16:creationId xmlns:a16="http://schemas.microsoft.com/office/drawing/2014/main" id="{6A58EA0B-1952-076D-EE02-C28E72AEA017}"/>
              </a:ext>
            </a:extLst>
          </p:cNvPr>
          <p:cNvSpPr>
            <a:spLocks noGrp="1"/>
          </p:cNvSpPr>
          <p:nvPr>
            <p:ph type="sldNum" idx="12"/>
          </p:nvPr>
        </p:nvSpPr>
        <p:spPr/>
        <p:txBody>
          <a:bodyPr/>
          <a:lstStyle/>
          <a:p>
            <a:pPr marL="0" lvl="0" indent="0" algn="l" rtl="0">
              <a:spcBef>
                <a:spcPts val="0"/>
              </a:spcBef>
              <a:spcAft>
                <a:spcPts val="0"/>
              </a:spcAft>
              <a:buNone/>
            </a:pPr>
            <a:fld id="{00000000-1234-1234-1234-123412341234}" type="slidenum">
              <a:rPr lang="en" smtClean="0"/>
              <a:t>2</a:t>
            </a:fld>
            <a:endParaRPr lang="en"/>
          </a:p>
        </p:txBody>
      </p:sp>
    </p:spTree>
    <p:extLst>
      <p:ext uri="{BB962C8B-B14F-4D97-AF65-F5344CB8AC3E}">
        <p14:creationId xmlns:p14="http://schemas.microsoft.com/office/powerpoint/2010/main" val="17688607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412049"/>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bg1"/>
                </a:solidFill>
              </a:rPr>
              <a:t>Net sales or revenue</a:t>
            </a:r>
            <a:endParaRPr dirty="0">
              <a:solidFill>
                <a:schemeClr val="bg1"/>
              </a:solidFill>
            </a:endParaRPr>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0" lvl="0" indent="0" algn="l" rtl="0">
              <a:spcBef>
                <a:spcPts val="800"/>
              </a:spcBef>
              <a:spcAft>
                <a:spcPts val="800"/>
              </a:spcAft>
              <a:buNone/>
            </a:pPr>
            <a:r>
              <a:rPr lang="en-US" dirty="0">
                <a:solidFill>
                  <a:schemeClr val="bg1"/>
                </a:solidFill>
                <a:latin typeface="Verdana" panose="020B0604030504040204" pitchFamily="34" charset="0"/>
                <a:ea typeface="Verdana" panose="020B0604030504040204" pitchFamily="34" charset="0"/>
              </a:rPr>
              <a:t>Gross Sales</a:t>
            </a:r>
            <a:br>
              <a:rPr lang="en-US" dirty="0">
                <a:solidFill>
                  <a:schemeClr val="bg1"/>
                </a:solidFill>
                <a:latin typeface="Verdana" panose="020B0604030504040204" pitchFamily="34" charset="0"/>
                <a:ea typeface="Verdana" panose="020B0604030504040204" pitchFamily="34" charset="0"/>
              </a:rPr>
            </a:br>
            <a:r>
              <a:rPr lang="en-US" dirty="0">
                <a:solidFill>
                  <a:schemeClr val="bg1"/>
                </a:solidFill>
                <a:latin typeface="Verdana" panose="020B0604030504040204" pitchFamily="34" charset="0"/>
                <a:ea typeface="Verdana" panose="020B0604030504040204" pitchFamily="34" charset="0"/>
              </a:rPr>
              <a:t>-returns, discounts, and allowances</a:t>
            </a:r>
            <a:br>
              <a:rPr lang="en-US" dirty="0">
                <a:solidFill>
                  <a:schemeClr val="bg1"/>
                </a:solidFill>
                <a:latin typeface="Verdana" panose="020B0604030504040204" pitchFamily="34" charset="0"/>
                <a:ea typeface="Verdana" panose="020B0604030504040204" pitchFamily="34" charset="0"/>
              </a:rPr>
            </a:br>
            <a:r>
              <a:rPr lang="en-US" b="1" dirty="0">
                <a:solidFill>
                  <a:schemeClr val="bg1"/>
                </a:solidFill>
                <a:latin typeface="Verdana" panose="020B0604030504040204" pitchFamily="34" charset="0"/>
                <a:ea typeface="Verdana" panose="020B0604030504040204" pitchFamily="34" charset="0"/>
              </a:rPr>
              <a:t>Net Sales</a:t>
            </a:r>
          </a:p>
          <a:p>
            <a:pPr marL="0" lvl="0" indent="0" algn="l" rtl="0">
              <a:spcBef>
                <a:spcPts val="800"/>
              </a:spcBef>
              <a:spcAft>
                <a:spcPts val="800"/>
              </a:spcAft>
              <a:buNone/>
            </a:pPr>
            <a:br>
              <a:rPr lang="en-US" dirty="0">
                <a:solidFill>
                  <a:schemeClr val="accent3"/>
                </a:solidFill>
                <a:latin typeface="Verdana" panose="020B0604030504040204" pitchFamily="34" charset="0"/>
                <a:ea typeface="Verdana" panose="020B0604030504040204" pitchFamily="34" charset="0"/>
              </a:rPr>
            </a:br>
            <a:r>
              <a:rPr lang="en-US" sz="2000" dirty="0">
                <a:latin typeface="Verdana" panose="020B0604030504040204" pitchFamily="34" charset="0"/>
                <a:ea typeface="Verdana" panose="020B0604030504040204" pitchFamily="34" charset="0"/>
              </a:rPr>
              <a:t>Gross Sales is the revenue if you paid list price for everything! Net sales is what is important – since this is the real revenue generated.</a:t>
            </a:r>
          </a:p>
          <a:p>
            <a:pPr marL="0" lvl="0" indent="0" algn="l" rtl="0">
              <a:spcBef>
                <a:spcPts val="800"/>
              </a:spcBef>
              <a:spcAft>
                <a:spcPts val="800"/>
              </a:spcAft>
              <a:buNone/>
            </a:pPr>
            <a:endParaRPr lang="en-US" sz="1200" dirty="0">
              <a:latin typeface="Verdana" panose="020B0604030504040204" pitchFamily="34" charset="0"/>
              <a:ea typeface="Verdana" panose="020B0604030504040204" pitchFamily="34" charset="0"/>
            </a:endParaRPr>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3</a:t>
            </a:fld>
            <a:endParaRPr/>
          </a:p>
        </p:txBody>
      </p:sp>
      <p:cxnSp>
        <p:nvCxnSpPr>
          <p:cNvPr id="3" name="Straight Connector 2">
            <a:extLst>
              <a:ext uri="{FF2B5EF4-FFF2-40B4-BE49-F238E27FC236}">
                <a16:creationId xmlns:a16="http://schemas.microsoft.com/office/drawing/2014/main" id="{86787C24-3B38-447D-8F56-3B4FAD9A3980}"/>
              </a:ext>
            </a:extLst>
          </p:cNvPr>
          <p:cNvCxnSpPr>
            <a:cxnSpLocks/>
          </p:cNvCxnSpPr>
          <p:nvPr/>
        </p:nvCxnSpPr>
        <p:spPr>
          <a:xfrm>
            <a:off x="651600" y="2271840"/>
            <a:ext cx="5470420" cy="0"/>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0223573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562391" y="438681"/>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bg1"/>
                </a:solidFill>
              </a:rPr>
              <a:t>Gross profit &amp; gross margin</a:t>
            </a:r>
            <a:endParaRPr dirty="0">
              <a:solidFill>
                <a:schemeClr val="bg1"/>
              </a:solidFill>
            </a:endParaRPr>
          </a:p>
        </p:txBody>
      </p:sp>
      <p:sp>
        <p:nvSpPr>
          <p:cNvPr id="104" name="Google Shape;104;p18"/>
          <p:cNvSpPr txBox="1">
            <a:spLocks noGrp="1"/>
          </p:cNvSpPr>
          <p:nvPr>
            <p:ph type="body" idx="1"/>
          </p:nvPr>
        </p:nvSpPr>
        <p:spPr>
          <a:xfrm>
            <a:off x="583996" y="1332699"/>
            <a:ext cx="6130200" cy="3105000"/>
          </a:xfrm>
          <a:prstGeom prst="rect">
            <a:avLst/>
          </a:prstGeom>
        </p:spPr>
        <p:txBody>
          <a:bodyPr spcFirstLastPara="1" wrap="square" lIns="0" tIns="0" rIns="0" bIns="0" anchor="t" anchorCtr="0">
            <a:noAutofit/>
          </a:bodyPr>
          <a:lstStyle/>
          <a:p>
            <a:pPr marL="0" lvl="0" indent="0" algn="l" rtl="0">
              <a:spcBef>
                <a:spcPts val="800"/>
              </a:spcBef>
              <a:spcAft>
                <a:spcPts val="800"/>
              </a:spcAft>
              <a:buNone/>
            </a:pPr>
            <a:r>
              <a:rPr lang="en-US" dirty="0">
                <a:solidFill>
                  <a:schemeClr val="bg1"/>
                </a:solidFill>
                <a:latin typeface="Verdana" panose="020B0604030504040204" pitchFamily="34" charset="0"/>
                <a:ea typeface="Verdana" panose="020B0604030504040204" pitchFamily="34" charset="0"/>
              </a:rPr>
              <a:t>Gross Sales</a:t>
            </a:r>
            <a:br>
              <a:rPr lang="en-US" dirty="0">
                <a:solidFill>
                  <a:schemeClr val="bg1"/>
                </a:solidFill>
                <a:latin typeface="Verdana" panose="020B0604030504040204" pitchFamily="34" charset="0"/>
                <a:ea typeface="Verdana" panose="020B0604030504040204" pitchFamily="34" charset="0"/>
              </a:rPr>
            </a:br>
            <a:r>
              <a:rPr lang="en-US" dirty="0">
                <a:solidFill>
                  <a:schemeClr val="bg1"/>
                </a:solidFill>
                <a:latin typeface="Verdana" panose="020B0604030504040204" pitchFamily="34" charset="0"/>
                <a:ea typeface="Verdana" panose="020B0604030504040204" pitchFamily="34" charset="0"/>
              </a:rPr>
              <a:t>-returns, discounts, and allowances</a:t>
            </a:r>
            <a:br>
              <a:rPr lang="en-US" dirty="0">
                <a:solidFill>
                  <a:schemeClr val="bg1"/>
                </a:solidFill>
                <a:latin typeface="Verdana" panose="020B0604030504040204" pitchFamily="34" charset="0"/>
                <a:ea typeface="Verdana" panose="020B0604030504040204" pitchFamily="34" charset="0"/>
              </a:rPr>
            </a:br>
            <a:r>
              <a:rPr lang="en-US" b="1" dirty="0">
                <a:solidFill>
                  <a:schemeClr val="bg1"/>
                </a:solidFill>
                <a:latin typeface="Verdana" panose="020B0604030504040204" pitchFamily="34" charset="0"/>
                <a:ea typeface="Verdana" panose="020B0604030504040204" pitchFamily="34" charset="0"/>
              </a:rPr>
              <a:t>Net Sales</a:t>
            </a:r>
            <a:br>
              <a:rPr lang="en-US" dirty="0">
                <a:solidFill>
                  <a:schemeClr val="bg1"/>
                </a:solidFill>
                <a:latin typeface="Verdana" panose="020B0604030504040204" pitchFamily="34" charset="0"/>
                <a:ea typeface="Verdana" panose="020B0604030504040204" pitchFamily="34" charset="0"/>
              </a:rPr>
            </a:br>
            <a:r>
              <a:rPr lang="en-US" dirty="0">
                <a:solidFill>
                  <a:schemeClr val="bg1"/>
                </a:solidFill>
                <a:latin typeface="Verdana" panose="020B0604030504040204" pitchFamily="34" charset="0"/>
                <a:ea typeface="Verdana" panose="020B0604030504040204" pitchFamily="34" charset="0"/>
              </a:rPr>
              <a:t>-Cost of Goods Sold (COGS)</a:t>
            </a:r>
            <a:br>
              <a:rPr lang="en-US" dirty="0">
                <a:solidFill>
                  <a:schemeClr val="bg1"/>
                </a:solidFill>
                <a:latin typeface="Verdana" panose="020B0604030504040204" pitchFamily="34" charset="0"/>
                <a:ea typeface="Verdana" panose="020B0604030504040204" pitchFamily="34" charset="0"/>
              </a:rPr>
            </a:br>
            <a:r>
              <a:rPr lang="en-US" b="1" dirty="0">
                <a:solidFill>
                  <a:schemeClr val="bg1"/>
                </a:solidFill>
                <a:latin typeface="Verdana" panose="020B0604030504040204" pitchFamily="34" charset="0"/>
                <a:ea typeface="Verdana" panose="020B0604030504040204" pitchFamily="34" charset="0"/>
              </a:rPr>
              <a:t>Gross Profit</a:t>
            </a:r>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4</a:t>
            </a:fld>
            <a:endParaRPr/>
          </a:p>
        </p:txBody>
      </p:sp>
      <p:cxnSp>
        <p:nvCxnSpPr>
          <p:cNvPr id="3" name="Straight Connector 2">
            <a:extLst>
              <a:ext uri="{FF2B5EF4-FFF2-40B4-BE49-F238E27FC236}">
                <a16:creationId xmlns:a16="http://schemas.microsoft.com/office/drawing/2014/main" id="{86787C24-3B38-447D-8F56-3B4FAD9A3980}"/>
              </a:ext>
            </a:extLst>
          </p:cNvPr>
          <p:cNvCxnSpPr>
            <a:cxnSpLocks/>
          </p:cNvCxnSpPr>
          <p:nvPr/>
        </p:nvCxnSpPr>
        <p:spPr>
          <a:xfrm>
            <a:off x="583996" y="3099495"/>
            <a:ext cx="5626537" cy="0"/>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D342982E-4EBE-4121-A192-9A74683646A0}"/>
              </a:ext>
            </a:extLst>
          </p:cNvPr>
          <p:cNvCxnSpPr>
            <a:cxnSpLocks/>
          </p:cNvCxnSpPr>
          <p:nvPr/>
        </p:nvCxnSpPr>
        <p:spPr>
          <a:xfrm>
            <a:off x="651600" y="2236440"/>
            <a:ext cx="5626537" cy="0"/>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DE95BBCC-F77C-46F6-8DBA-4592B17096CD}"/>
              </a:ext>
            </a:extLst>
          </p:cNvPr>
          <p:cNvSpPr txBox="1"/>
          <p:nvPr/>
        </p:nvSpPr>
        <p:spPr>
          <a:xfrm>
            <a:off x="562391" y="4061218"/>
            <a:ext cx="6496332" cy="461665"/>
          </a:xfrm>
          <a:prstGeom prst="rect">
            <a:avLst/>
          </a:prstGeom>
          <a:noFill/>
        </p:spPr>
        <p:txBody>
          <a:bodyPr wrap="square" rtlCol="0">
            <a:spAutoFit/>
          </a:bodyPr>
          <a:lstStyle/>
          <a:p>
            <a:r>
              <a:rPr lang="en-US" sz="2400" dirty="0">
                <a:solidFill>
                  <a:schemeClr val="bg1"/>
                </a:solidFill>
                <a:latin typeface="Verdana" panose="020B0604030504040204" pitchFamily="34" charset="0"/>
                <a:ea typeface="Verdana" panose="020B0604030504040204" pitchFamily="34" charset="0"/>
              </a:rPr>
              <a:t>Gross Profit/Net Sales = </a:t>
            </a:r>
            <a:r>
              <a:rPr lang="en-US" sz="2400" b="1" dirty="0">
                <a:solidFill>
                  <a:schemeClr val="bg1"/>
                </a:solidFill>
                <a:latin typeface="Verdana" panose="020B0604030504040204" pitchFamily="34" charset="0"/>
                <a:ea typeface="Verdana" panose="020B0604030504040204" pitchFamily="34" charset="0"/>
              </a:rPr>
              <a:t>Gross Margin</a:t>
            </a:r>
          </a:p>
        </p:txBody>
      </p:sp>
    </p:spTree>
    <p:extLst>
      <p:ext uri="{BB962C8B-B14F-4D97-AF65-F5344CB8AC3E}">
        <p14:creationId xmlns:p14="http://schemas.microsoft.com/office/powerpoint/2010/main" val="15168330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562391" y="438681"/>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bg1"/>
                </a:solidFill>
              </a:rPr>
              <a:t>A simple example: Gross margin for selling one mug</a:t>
            </a:r>
            <a:endParaRPr dirty="0">
              <a:solidFill>
                <a:schemeClr val="bg1"/>
              </a:solidFill>
            </a:endParaRPr>
          </a:p>
        </p:txBody>
      </p:sp>
      <p:sp>
        <p:nvSpPr>
          <p:cNvPr id="104" name="Google Shape;104;p18"/>
          <p:cNvSpPr txBox="1">
            <a:spLocks noGrp="1"/>
          </p:cNvSpPr>
          <p:nvPr>
            <p:ph type="body" idx="1"/>
          </p:nvPr>
        </p:nvSpPr>
        <p:spPr>
          <a:xfrm>
            <a:off x="583996" y="1332699"/>
            <a:ext cx="6130200" cy="3105000"/>
          </a:xfrm>
          <a:prstGeom prst="rect">
            <a:avLst/>
          </a:prstGeom>
        </p:spPr>
        <p:txBody>
          <a:bodyPr spcFirstLastPara="1" wrap="square" lIns="0" tIns="0" rIns="0" bIns="0" anchor="t" anchorCtr="0">
            <a:noAutofit/>
          </a:bodyPr>
          <a:lstStyle/>
          <a:p>
            <a:pPr marL="0" lvl="0" indent="0" algn="l" rtl="0">
              <a:spcBef>
                <a:spcPts val="800"/>
              </a:spcBef>
              <a:spcAft>
                <a:spcPts val="800"/>
              </a:spcAft>
              <a:buNone/>
            </a:pPr>
            <a:r>
              <a:rPr lang="en-US" sz="1600" dirty="0">
                <a:solidFill>
                  <a:schemeClr val="bg1"/>
                </a:solidFill>
                <a:latin typeface="Verdana" panose="020B0604030504040204" pitchFamily="34" charset="0"/>
                <a:ea typeface="Verdana" panose="020B0604030504040204" pitchFamily="34" charset="0"/>
              </a:rPr>
              <a:t>Gross Sales </a:t>
            </a:r>
            <a:br>
              <a:rPr lang="en-US" sz="1600" dirty="0">
                <a:solidFill>
                  <a:schemeClr val="bg1"/>
                </a:solidFill>
                <a:latin typeface="Verdana" panose="020B0604030504040204" pitchFamily="34" charset="0"/>
                <a:ea typeface="Verdana" panose="020B0604030504040204" pitchFamily="34" charset="0"/>
              </a:rPr>
            </a:br>
            <a:r>
              <a:rPr lang="en-US" sz="1600" dirty="0">
                <a:solidFill>
                  <a:schemeClr val="bg1"/>
                </a:solidFill>
                <a:latin typeface="Verdana" panose="020B0604030504040204" pitchFamily="34" charset="0"/>
                <a:ea typeface="Verdana" panose="020B0604030504040204" pitchFamily="34" charset="0"/>
              </a:rPr>
              <a:t>-returns, discounts, and allowances</a:t>
            </a:r>
            <a:br>
              <a:rPr lang="en-US" sz="1600" dirty="0">
                <a:solidFill>
                  <a:schemeClr val="bg1"/>
                </a:solidFill>
                <a:latin typeface="Verdana" panose="020B0604030504040204" pitchFamily="34" charset="0"/>
                <a:ea typeface="Verdana" panose="020B0604030504040204" pitchFamily="34" charset="0"/>
              </a:rPr>
            </a:br>
            <a:r>
              <a:rPr lang="en-US" sz="1600" b="1" dirty="0">
                <a:solidFill>
                  <a:schemeClr val="bg1"/>
                </a:solidFill>
                <a:latin typeface="Verdana" panose="020B0604030504040204" pitchFamily="34" charset="0"/>
                <a:ea typeface="Verdana" panose="020B0604030504040204" pitchFamily="34" charset="0"/>
              </a:rPr>
              <a:t>Net Sales</a:t>
            </a:r>
            <a:br>
              <a:rPr lang="en-US" sz="1600" dirty="0">
                <a:solidFill>
                  <a:schemeClr val="bg1"/>
                </a:solidFill>
                <a:latin typeface="Verdana" panose="020B0604030504040204" pitchFamily="34" charset="0"/>
                <a:ea typeface="Verdana" panose="020B0604030504040204" pitchFamily="34" charset="0"/>
              </a:rPr>
            </a:br>
            <a:r>
              <a:rPr lang="en-US" sz="1600" dirty="0">
                <a:solidFill>
                  <a:schemeClr val="bg1"/>
                </a:solidFill>
                <a:latin typeface="Verdana" panose="020B0604030504040204" pitchFamily="34" charset="0"/>
                <a:ea typeface="Verdana" panose="020B0604030504040204" pitchFamily="34" charset="0"/>
              </a:rPr>
              <a:t>-Cost of Goods Sold (COGS)</a:t>
            </a:r>
            <a:br>
              <a:rPr lang="en-US" sz="1600" dirty="0">
                <a:solidFill>
                  <a:schemeClr val="bg1"/>
                </a:solidFill>
                <a:latin typeface="Verdana" panose="020B0604030504040204" pitchFamily="34" charset="0"/>
                <a:ea typeface="Verdana" panose="020B0604030504040204" pitchFamily="34" charset="0"/>
              </a:rPr>
            </a:br>
            <a:r>
              <a:rPr lang="en-US" sz="1600" b="1" dirty="0">
                <a:solidFill>
                  <a:schemeClr val="bg1"/>
                </a:solidFill>
                <a:latin typeface="Verdana" panose="020B0604030504040204" pitchFamily="34" charset="0"/>
                <a:ea typeface="Verdana" panose="020B0604030504040204" pitchFamily="34" charset="0"/>
              </a:rPr>
              <a:t>Gross Profit</a:t>
            </a:r>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5</a:t>
            </a:fld>
            <a:endParaRPr/>
          </a:p>
        </p:txBody>
      </p:sp>
      <p:cxnSp>
        <p:nvCxnSpPr>
          <p:cNvPr id="3" name="Straight Connector 2">
            <a:extLst>
              <a:ext uri="{FF2B5EF4-FFF2-40B4-BE49-F238E27FC236}">
                <a16:creationId xmlns:a16="http://schemas.microsoft.com/office/drawing/2014/main" id="{86787C24-3B38-447D-8F56-3B4FAD9A3980}"/>
              </a:ext>
            </a:extLst>
          </p:cNvPr>
          <p:cNvCxnSpPr>
            <a:cxnSpLocks/>
          </p:cNvCxnSpPr>
          <p:nvPr/>
        </p:nvCxnSpPr>
        <p:spPr>
          <a:xfrm>
            <a:off x="562391" y="2571750"/>
            <a:ext cx="8273601" cy="0"/>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D342982E-4EBE-4121-A192-9A74683646A0}"/>
              </a:ext>
            </a:extLst>
          </p:cNvPr>
          <p:cNvCxnSpPr>
            <a:cxnSpLocks/>
          </p:cNvCxnSpPr>
          <p:nvPr/>
        </p:nvCxnSpPr>
        <p:spPr>
          <a:xfrm>
            <a:off x="487971" y="2005434"/>
            <a:ext cx="8348021" cy="0"/>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DE95BBCC-F77C-46F6-8DBA-4592B17096CD}"/>
              </a:ext>
            </a:extLst>
          </p:cNvPr>
          <p:cNvSpPr txBox="1"/>
          <p:nvPr/>
        </p:nvSpPr>
        <p:spPr>
          <a:xfrm>
            <a:off x="1005153" y="3043059"/>
            <a:ext cx="6496332" cy="1477328"/>
          </a:xfrm>
          <a:prstGeom prst="rect">
            <a:avLst/>
          </a:prstGeom>
          <a:noFill/>
        </p:spPr>
        <p:txBody>
          <a:bodyPr wrap="square" rtlCol="0">
            <a:spAutoFit/>
          </a:bodyPr>
          <a:lstStyle/>
          <a:p>
            <a:r>
              <a:rPr lang="en-US" sz="2400" dirty="0">
                <a:solidFill>
                  <a:schemeClr val="bg1"/>
                </a:solidFill>
                <a:latin typeface="Verdana" panose="020B0604030504040204" pitchFamily="34" charset="0"/>
                <a:ea typeface="Verdana" panose="020B0604030504040204" pitchFamily="34" charset="0"/>
              </a:rPr>
              <a:t>Gross Profit/Net Sales = </a:t>
            </a:r>
            <a:r>
              <a:rPr lang="en-US" sz="2400" b="1" dirty="0">
                <a:solidFill>
                  <a:schemeClr val="bg1"/>
                </a:solidFill>
                <a:latin typeface="Verdana" panose="020B0604030504040204" pitchFamily="34" charset="0"/>
                <a:ea typeface="Verdana" panose="020B0604030504040204" pitchFamily="34" charset="0"/>
              </a:rPr>
              <a:t>Gross Margin</a:t>
            </a:r>
          </a:p>
          <a:p>
            <a:r>
              <a:rPr lang="en-US" sz="2400" b="1" dirty="0">
                <a:solidFill>
                  <a:schemeClr val="bg1"/>
                </a:solidFill>
                <a:latin typeface="Verdana" panose="020B0604030504040204" pitchFamily="34" charset="0"/>
                <a:ea typeface="Verdana" panose="020B0604030504040204" pitchFamily="34" charset="0"/>
              </a:rPr>
              <a:t>		</a:t>
            </a:r>
            <a:r>
              <a:rPr lang="en-US" sz="2400" dirty="0">
                <a:solidFill>
                  <a:schemeClr val="bg1"/>
                </a:solidFill>
                <a:latin typeface="Verdana" panose="020B0604030504040204" pitchFamily="34" charset="0"/>
                <a:ea typeface="Verdana" panose="020B0604030504040204" pitchFamily="34" charset="0"/>
              </a:rPr>
              <a:t>$4/$10 = </a:t>
            </a:r>
            <a:r>
              <a:rPr lang="en-US" sz="2400" b="1" dirty="0">
                <a:solidFill>
                  <a:schemeClr val="bg1"/>
                </a:solidFill>
                <a:latin typeface="Verdana" panose="020B0604030504040204" pitchFamily="34" charset="0"/>
                <a:ea typeface="Verdana" panose="020B0604030504040204" pitchFamily="34" charset="0"/>
              </a:rPr>
              <a:t>40%</a:t>
            </a:r>
          </a:p>
          <a:p>
            <a:endParaRPr lang="en-US" sz="2400" b="1" dirty="0">
              <a:solidFill>
                <a:schemeClr val="bg1"/>
              </a:solidFill>
              <a:latin typeface="Verdana" panose="020B0604030504040204" pitchFamily="34" charset="0"/>
              <a:ea typeface="Verdana" panose="020B0604030504040204" pitchFamily="34" charset="0"/>
            </a:endParaRPr>
          </a:p>
          <a:p>
            <a:r>
              <a:rPr lang="en-US" sz="1800" dirty="0">
                <a:solidFill>
                  <a:schemeClr val="bg1"/>
                </a:solidFill>
                <a:latin typeface="Verdana" panose="020B0604030504040204" pitchFamily="34" charset="0"/>
                <a:ea typeface="Verdana" panose="020B0604030504040204" pitchFamily="34" charset="0"/>
              </a:rPr>
              <a:t>If you sold 100 mugs total gross profit = $400</a:t>
            </a:r>
          </a:p>
        </p:txBody>
      </p:sp>
      <p:sp>
        <p:nvSpPr>
          <p:cNvPr id="9" name="Google Shape;104;p18">
            <a:extLst>
              <a:ext uri="{FF2B5EF4-FFF2-40B4-BE49-F238E27FC236}">
                <a16:creationId xmlns:a16="http://schemas.microsoft.com/office/drawing/2014/main" id="{EC749845-E65F-E6FF-C996-1D8152093EC1}"/>
              </a:ext>
            </a:extLst>
          </p:cNvPr>
          <p:cNvSpPr txBox="1">
            <a:spLocks/>
          </p:cNvSpPr>
          <p:nvPr/>
        </p:nvSpPr>
        <p:spPr>
          <a:xfrm>
            <a:off x="4721254" y="1332699"/>
            <a:ext cx="6130200" cy="31050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eaLnBrk="1" hangingPunct="1">
              <a:lnSpc>
                <a:spcPct val="115000"/>
              </a:lnSpc>
              <a:spcBef>
                <a:spcPts val="600"/>
              </a:spcBef>
              <a:spcAft>
                <a:spcPts val="0"/>
              </a:spcAft>
              <a:buClr>
                <a:schemeClr val="accen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1pPr>
            <a:lvl2pPr marL="914400" marR="0" lvl="1" indent="-381000" algn="l" rtl="0" eaLnBrk="1" hangingPunct="1">
              <a:lnSpc>
                <a:spcPct val="115000"/>
              </a:lnSpc>
              <a:spcBef>
                <a:spcPts val="0"/>
              </a:spcBef>
              <a:spcAft>
                <a:spcPts val="0"/>
              </a:spcAft>
              <a:buClr>
                <a:schemeClr val="accent2"/>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2pPr>
            <a:lvl3pPr marL="1371600" marR="0" lvl="2" indent="-381000" algn="l" rtl="0" eaLnBrk="1" hangingPunct="1">
              <a:lnSpc>
                <a:spcPct val="115000"/>
              </a:lnSpc>
              <a:spcBef>
                <a:spcPts val="0"/>
              </a:spcBef>
              <a:spcAft>
                <a:spcPts val="0"/>
              </a:spcAft>
              <a:buClr>
                <a:schemeClr val="accent2"/>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3pPr>
            <a:lvl4pPr marL="1828800" marR="0" lvl="3" indent="-381000" algn="l" rtl="0" eaLnBrk="1" hangingPunct="1">
              <a:lnSpc>
                <a:spcPct val="115000"/>
              </a:lnSpc>
              <a:spcBef>
                <a:spcPts val="0"/>
              </a:spcBef>
              <a:spcAft>
                <a:spcPts val="0"/>
              </a:spcAft>
              <a:buClr>
                <a:schemeClr val="l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4pPr>
            <a:lvl5pPr marL="2286000" marR="0" lvl="4" indent="-381000" algn="l" rtl="0" eaLnBrk="1" hangingPunct="1">
              <a:lnSpc>
                <a:spcPct val="115000"/>
              </a:lnSpc>
              <a:spcBef>
                <a:spcPts val="0"/>
              </a:spcBef>
              <a:spcAft>
                <a:spcPts val="0"/>
              </a:spcAft>
              <a:buClr>
                <a:schemeClr val="l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5pPr>
            <a:lvl6pPr marL="2743200" marR="0" lvl="5" indent="-381000" algn="l" rtl="0" eaLnBrk="1" hangingPunct="1">
              <a:lnSpc>
                <a:spcPct val="115000"/>
              </a:lnSpc>
              <a:spcBef>
                <a:spcPts val="0"/>
              </a:spcBef>
              <a:spcAft>
                <a:spcPts val="0"/>
              </a:spcAft>
              <a:buClr>
                <a:schemeClr val="l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6pPr>
            <a:lvl7pPr marL="3200400" marR="0" lvl="6" indent="-381000" algn="l" rtl="0" eaLnBrk="1" hangingPunct="1">
              <a:lnSpc>
                <a:spcPct val="115000"/>
              </a:lnSpc>
              <a:spcBef>
                <a:spcPts val="0"/>
              </a:spcBef>
              <a:spcAft>
                <a:spcPts val="0"/>
              </a:spcAft>
              <a:buClr>
                <a:schemeClr val="l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7pPr>
            <a:lvl8pPr marL="3657600" marR="0" lvl="7" indent="-381000" algn="l" rtl="0" eaLnBrk="1" hangingPunct="1">
              <a:lnSpc>
                <a:spcPct val="115000"/>
              </a:lnSpc>
              <a:spcBef>
                <a:spcPts val="0"/>
              </a:spcBef>
              <a:spcAft>
                <a:spcPts val="0"/>
              </a:spcAft>
              <a:buClr>
                <a:schemeClr val="l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8pPr>
            <a:lvl9pPr marL="4114800" marR="0" lvl="8" indent="-381000" algn="l" rtl="0" eaLnBrk="1" hangingPunct="1">
              <a:lnSpc>
                <a:spcPct val="115000"/>
              </a:lnSpc>
              <a:spcBef>
                <a:spcPts val="0"/>
              </a:spcBef>
              <a:spcAft>
                <a:spcPts val="0"/>
              </a:spcAft>
              <a:buClr>
                <a:schemeClr val="l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9pPr>
          </a:lstStyle>
          <a:p>
            <a:pPr marL="0" indent="0">
              <a:spcBef>
                <a:spcPts val="800"/>
              </a:spcBef>
              <a:spcAft>
                <a:spcPts val="800"/>
              </a:spcAft>
              <a:buFont typeface="Encode Sans Condensed Thin"/>
              <a:buNone/>
            </a:pPr>
            <a:r>
              <a:rPr lang="en-US" sz="1600" dirty="0">
                <a:solidFill>
                  <a:schemeClr val="bg1"/>
                </a:solidFill>
                <a:latin typeface="Verdana" panose="020B0604030504040204" pitchFamily="34" charset="0"/>
                <a:ea typeface="Verdana" panose="020B0604030504040204" pitchFamily="34" charset="0"/>
              </a:rPr>
              <a:t>$12 (Price on mug packaging)</a:t>
            </a:r>
            <a:br>
              <a:rPr lang="en-US" sz="1600" dirty="0">
                <a:solidFill>
                  <a:schemeClr val="bg1"/>
                </a:solidFill>
                <a:latin typeface="Verdana" panose="020B0604030504040204" pitchFamily="34" charset="0"/>
                <a:ea typeface="Verdana" panose="020B0604030504040204" pitchFamily="34" charset="0"/>
              </a:rPr>
            </a:br>
            <a:r>
              <a:rPr lang="en-US" sz="1600" dirty="0">
                <a:solidFill>
                  <a:schemeClr val="bg1"/>
                </a:solidFill>
                <a:latin typeface="Verdana" panose="020B0604030504040204" pitchFamily="34" charset="0"/>
                <a:ea typeface="Verdana" panose="020B0604030504040204" pitchFamily="34" charset="0"/>
              </a:rPr>
              <a:t>-$2</a:t>
            </a:r>
            <a:br>
              <a:rPr lang="en-US" sz="1600" dirty="0">
                <a:solidFill>
                  <a:schemeClr val="bg1"/>
                </a:solidFill>
                <a:latin typeface="Verdana" panose="020B0604030504040204" pitchFamily="34" charset="0"/>
                <a:ea typeface="Verdana" panose="020B0604030504040204" pitchFamily="34" charset="0"/>
              </a:rPr>
            </a:br>
            <a:r>
              <a:rPr lang="en-US" sz="1600" b="1" dirty="0">
                <a:solidFill>
                  <a:schemeClr val="bg1"/>
                </a:solidFill>
                <a:latin typeface="Verdana" panose="020B0604030504040204" pitchFamily="34" charset="0"/>
                <a:ea typeface="Verdana" panose="020B0604030504040204" pitchFamily="34" charset="0"/>
              </a:rPr>
              <a:t>$10 (Sticker price on mug)</a:t>
            </a:r>
            <a:br>
              <a:rPr lang="en-US" sz="1600" dirty="0">
                <a:solidFill>
                  <a:schemeClr val="bg1"/>
                </a:solidFill>
                <a:latin typeface="Verdana" panose="020B0604030504040204" pitchFamily="34" charset="0"/>
                <a:ea typeface="Verdana" panose="020B0604030504040204" pitchFamily="34" charset="0"/>
              </a:rPr>
            </a:br>
            <a:r>
              <a:rPr lang="en-US" sz="1600" dirty="0">
                <a:solidFill>
                  <a:schemeClr val="bg1"/>
                </a:solidFill>
                <a:latin typeface="Verdana" panose="020B0604030504040204" pitchFamily="34" charset="0"/>
                <a:ea typeface="Verdana" panose="020B0604030504040204" pitchFamily="34" charset="0"/>
              </a:rPr>
              <a:t>-$6 ($5 for hourly labor + $1 materials)</a:t>
            </a:r>
            <a:br>
              <a:rPr lang="en-US" sz="1600" dirty="0">
                <a:solidFill>
                  <a:schemeClr val="bg1"/>
                </a:solidFill>
                <a:latin typeface="Verdana" panose="020B0604030504040204" pitchFamily="34" charset="0"/>
                <a:ea typeface="Verdana" panose="020B0604030504040204" pitchFamily="34" charset="0"/>
              </a:rPr>
            </a:br>
            <a:r>
              <a:rPr lang="en-US" sz="1600" b="1" dirty="0">
                <a:solidFill>
                  <a:schemeClr val="bg1"/>
                </a:solidFill>
                <a:latin typeface="Verdana" panose="020B0604030504040204" pitchFamily="34" charset="0"/>
                <a:ea typeface="Verdana" panose="020B0604030504040204" pitchFamily="34" charset="0"/>
              </a:rPr>
              <a:t>$4 </a:t>
            </a:r>
          </a:p>
        </p:txBody>
      </p:sp>
    </p:spTree>
    <p:extLst>
      <p:ext uri="{BB962C8B-B14F-4D97-AF65-F5344CB8AC3E}">
        <p14:creationId xmlns:p14="http://schemas.microsoft.com/office/powerpoint/2010/main" val="3698552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412049"/>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bg1"/>
                </a:solidFill>
              </a:rPr>
              <a:t>Bring it together - Gross margin</a:t>
            </a:r>
            <a:endParaRPr dirty="0">
              <a:solidFill>
                <a:schemeClr val="bg1"/>
              </a:solidFill>
            </a:endParaRPr>
          </a:p>
        </p:txBody>
      </p:sp>
      <p:sp>
        <p:nvSpPr>
          <p:cNvPr id="104" name="Google Shape;104;p18"/>
          <p:cNvSpPr txBox="1">
            <a:spLocks noGrp="1"/>
          </p:cNvSpPr>
          <p:nvPr>
            <p:ph type="body" idx="1"/>
          </p:nvPr>
        </p:nvSpPr>
        <p:spPr>
          <a:xfrm>
            <a:off x="651600" y="1409701"/>
            <a:ext cx="6130200" cy="3105000"/>
          </a:xfrm>
          <a:prstGeom prst="rect">
            <a:avLst/>
          </a:prstGeom>
        </p:spPr>
        <p:txBody>
          <a:bodyPr spcFirstLastPara="1" wrap="square" lIns="0" tIns="0" rIns="0" bIns="0" anchor="t" anchorCtr="0">
            <a:noAutofit/>
          </a:bodyPr>
          <a:lstStyle/>
          <a:p>
            <a:pPr marL="0" lvl="0" indent="0" algn="l" rtl="0">
              <a:spcBef>
                <a:spcPts val="800"/>
              </a:spcBef>
              <a:spcAft>
                <a:spcPts val="800"/>
              </a:spcAft>
              <a:buNone/>
            </a:pPr>
            <a:r>
              <a:rPr lang="en-US" sz="1600" dirty="0">
                <a:latin typeface="Verdana" panose="020B0604030504040204" pitchFamily="34" charset="0"/>
                <a:ea typeface="Verdana" panose="020B0604030504040204" pitchFamily="34" charset="0"/>
              </a:rPr>
              <a:t>Gross margin is a percentage of net sales.</a:t>
            </a:r>
          </a:p>
          <a:p>
            <a:pPr marL="0" lvl="0" indent="0" algn="l" rtl="0">
              <a:spcBef>
                <a:spcPts val="800"/>
              </a:spcBef>
              <a:spcAft>
                <a:spcPts val="800"/>
              </a:spcAft>
              <a:buNone/>
            </a:pPr>
            <a:r>
              <a:rPr lang="en-US" sz="1600" dirty="0">
                <a:latin typeface="Verdana" panose="020B0604030504040204" pitchFamily="34" charset="0"/>
                <a:ea typeface="Verdana" panose="020B0604030504040204" pitchFamily="34" charset="0"/>
              </a:rPr>
              <a:t>The higher the gross margin, the more capital the company retains to pay for operating expenses, corporate overhead, debt and owner dividends.</a:t>
            </a:r>
          </a:p>
          <a:p>
            <a:pPr marL="0" lvl="0" indent="0" algn="l" rtl="0">
              <a:spcBef>
                <a:spcPts val="800"/>
              </a:spcBef>
              <a:spcAft>
                <a:spcPts val="800"/>
              </a:spcAft>
              <a:buNone/>
            </a:pPr>
            <a:r>
              <a:rPr lang="en-US" sz="1600" dirty="0">
                <a:latin typeface="Verdana" panose="020B0604030504040204" pitchFamily="34" charset="0"/>
                <a:ea typeface="Verdana" panose="020B0604030504040204" pitchFamily="34" charset="0"/>
              </a:rPr>
              <a:t>Gross margin always looks incredibly high because it doesn’t include any of the fixed operating costs that are required to run the business.</a:t>
            </a:r>
          </a:p>
          <a:p>
            <a:pPr marL="0" lvl="0" indent="0" algn="l" rtl="0">
              <a:spcBef>
                <a:spcPts val="800"/>
              </a:spcBef>
              <a:spcAft>
                <a:spcPts val="800"/>
              </a:spcAft>
              <a:buNone/>
            </a:pPr>
            <a:r>
              <a:rPr lang="en-US" sz="1600" dirty="0">
                <a:latin typeface="Verdana" panose="020B0604030504040204" pitchFamily="34" charset="0"/>
                <a:ea typeface="Verdana" panose="020B0604030504040204" pitchFamily="34" charset="0"/>
              </a:rPr>
              <a:t>Business decisions are rarely made based on gross margin!</a:t>
            </a:r>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6</a:t>
            </a:fld>
            <a:endParaRPr/>
          </a:p>
        </p:txBody>
      </p:sp>
    </p:spTree>
    <p:extLst>
      <p:ext uri="{BB962C8B-B14F-4D97-AF65-F5344CB8AC3E}">
        <p14:creationId xmlns:p14="http://schemas.microsoft.com/office/powerpoint/2010/main" val="19936640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564249" y="400332"/>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bg1"/>
                </a:solidFill>
              </a:rPr>
              <a:t>Operating profit &amp; operating margin</a:t>
            </a:r>
            <a:endParaRPr dirty="0">
              <a:solidFill>
                <a:schemeClr val="bg1"/>
              </a:solidFill>
            </a:endParaRPr>
          </a:p>
        </p:txBody>
      </p:sp>
      <p:sp>
        <p:nvSpPr>
          <p:cNvPr id="104" name="Google Shape;104;p18"/>
          <p:cNvSpPr txBox="1">
            <a:spLocks noGrp="1"/>
          </p:cNvSpPr>
          <p:nvPr>
            <p:ph type="body" idx="1"/>
          </p:nvPr>
        </p:nvSpPr>
        <p:spPr>
          <a:xfrm>
            <a:off x="651600" y="1164374"/>
            <a:ext cx="6130200" cy="3105000"/>
          </a:xfrm>
          <a:prstGeom prst="rect">
            <a:avLst/>
          </a:prstGeom>
        </p:spPr>
        <p:txBody>
          <a:bodyPr spcFirstLastPara="1" wrap="square" lIns="0" tIns="0" rIns="0" bIns="0" anchor="t" anchorCtr="0">
            <a:noAutofit/>
          </a:bodyPr>
          <a:lstStyle/>
          <a:p>
            <a:pPr marL="0" lvl="0" indent="0" algn="l" rtl="0">
              <a:spcBef>
                <a:spcPts val="800"/>
              </a:spcBef>
              <a:spcAft>
                <a:spcPts val="800"/>
              </a:spcAft>
              <a:buNone/>
            </a:pPr>
            <a:r>
              <a:rPr lang="en-US" dirty="0">
                <a:solidFill>
                  <a:schemeClr val="bg1"/>
                </a:solidFill>
                <a:latin typeface="Verdana" panose="020B0604030504040204" pitchFamily="34" charset="0"/>
                <a:ea typeface="Verdana" panose="020B0604030504040204" pitchFamily="34" charset="0"/>
              </a:rPr>
              <a:t>Gross Sales</a:t>
            </a:r>
            <a:br>
              <a:rPr lang="en-US" dirty="0">
                <a:solidFill>
                  <a:schemeClr val="bg1"/>
                </a:solidFill>
                <a:latin typeface="Verdana" panose="020B0604030504040204" pitchFamily="34" charset="0"/>
                <a:ea typeface="Verdana" panose="020B0604030504040204" pitchFamily="34" charset="0"/>
              </a:rPr>
            </a:br>
            <a:r>
              <a:rPr lang="en-US" dirty="0">
                <a:solidFill>
                  <a:schemeClr val="bg1"/>
                </a:solidFill>
                <a:latin typeface="Verdana" panose="020B0604030504040204" pitchFamily="34" charset="0"/>
                <a:ea typeface="Verdana" panose="020B0604030504040204" pitchFamily="34" charset="0"/>
              </a:rPr>
              <a:t>-returns, discounts, and allowances</a:t>
            </a:r>
            <a:br>
              <a:rPr lang="en-US" dirty="0">
                <a:solidFill>
                  <a:schemeClr val="bg1"/>
                </a:solidFill>
                <a:latin typeface="Verdana" panose="020B0604030504040204" pitchFamily="34" charset="0"/>
                <a:ea typeface="Verdana" panose="020B0604030504040204" pitchFamily="34" charset="0"/>
              </a:rPr>
            </a:br>
            <a:r>
              <a:rPr lang="en-US" b="1" dirty="0">
                <a:solidFill>
                  <a:schemeClr val="bg1"/>
                </a:solidFill>
                <a:latin typeface="Verdana" panose="020B0604030504040204" pitchFamily="34" charset="0"/>
                <a:ea typeface="Verdana" panose="020B0604030504040204" pitchFamily="34" charset="0"/>
              </a:rPr>
              <a:t>Net Sales</a:t>
            </a:r>
            <a:br>
              <a:rPr lang="en-US" dirty="0">
                <a:solidFill>
                  <a:schemeClr val="bg1"/>
                </a:solidFill>
                <a:latin typeface="Verdana" panose="020B0604030504040204" pitchFamily="34" charset="0"/>
                <a:ea typeface="Verdana" panose="020B0604030504040204" pitchFamily="34" charset="0"/>
              </a:rPr>
            </a:br>
            <a:r>
              <a:rPr lang="en-US" dirty="0">
                <a:solidFill>
                  <a:schemeClr val="bg1"/>
                </a:solidFill>
                <a:latin typeface="Verdana" panose="020B0604030504040204" pitchFamily="34" charset="0"/>
                <a:ea typeface="Verdana" panose="020B0604030504040204" pitchFamily="34" charset="0"/>
              </a:rPr>
              <a:t>-COGS</a:t>
            </a:r>
            <a:br>
              <a:rPr lang="en-US" dirty="0">
                <a:solidFill>
                  <a:schemeClr val="bg1"/>
                </a:solidFill>
                <a:latin typeface="Verdana" panose="020B0604030504040204" pitchFamily="34" charset="0"/>
                <a:ea typeface="Verdana" panose="020B0604030504040204" pitchFamily="34" charset="0"/>
              </a:rPr>
            </a:br>
            <a:r>
              <a:rPr lang="en-US" dirty="0">
                <a:solidFill>
                  <a:schemeClr val="bg1"/>
                </a:solidFill>
                <a:latin typeface="Verdana" panose="020B0604030504040204" pitchFamily="34" charset="0"/>
                <a:ea typeface="Verdana" panose="020B0604030504040204" pitchFamily="34" charset="0"/>
              </a:rPr>
              <a:t>-Operating Expenses</a:t>
            </a:r>
            <a:br>
              <a:rPr lang="en-US" dirty="0">
                <a:solidFill>
                  <a:schemeClr val="bg1"/>
                </a:solidFill>
                <a:latin typeface="Verdana" panose="020B0604030504040204" pitchFamily="34" charset="0"/>
                <a:ea typeface="Verdana" panose="020B0604030504040204" pitchFamily="34" charset="0"/>
              </a:rPr>
            </a:br>
            <a:r>
              <a:rPr lang="en-US" b="1" dirty="0">
                <a:solidFill>
                  <a:schemeClr val="bg1"/>
                </a:solidFill>
                <a:latin typeface="Verdana" panose="020B0604030504040204" pitchFamily="34" charset="0"/>
                <a:ea typeface="Verdana" panose="020B0604030504040204" pitchFamily="34" charset="0"/>
              </a:rPr>
              <a:t>EBIT (Operating Profit)</a:t>
            </a:r>
          </a:p>
          <a:p>
            <a:pPr marL="0" lvl="0" indent="0" algn="l" rtl="0">
              <a:spcBef>
                <a:spcPts val="800"/>
              </a:spcBef>
              <a:spcAft>
                <a:spcPts val="800"/>
              </a:spcAft>
              <a:buNone/>
            </a:pPr>
            <a:endParaRPr lang="en-US" sz="12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7</a:t>
            </a:fld>
            <a:endParaRPr/>
          </a:p>
        </p:txBody>
      </p:sp>
      <p:cxnSp>
        <p:nvCxnSpPr>
          <p:cNvPr id="3" name="Straight Connector 2">
            <a:extLst>
              <a:ext uri="{FF2B5EF4-FFF2-40B4-BE49-F238E27FC236}">
                <a16:creationId xmlns:a16="http://schemas.microsoft.com/office/drawing/2014/main" id="{86787C24-3B38-447D-8F56-3B4FAD9A3980}"/>
              </a:ext>
            </a:extLst>
          </p:cNvPr>
          <p:cNvCxnSpPr>
            <a:cxnSpLocks/>
          </p:cNvCxnSpPr>
          <p:nvPr/>
        </p:nvCxnSpPr>
        <p:spPr>
          <a:xfrm>
            <a:off x="651600" y="2144165"/>
            <a:ext cx="5481571" cy="0"/>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D342982E-4EBE-4121-A192-9A74683646A0}"/>
              </a:ext>
            </a:extLst>
          </p:cNvPr>
          <p:cNvCxnSpPr>
            <a:cxnSpLocks/>
          </p:cNvCxnSpPr>
          <p:nvPr/>
        </p:nvCxnSpPr>
        <p:spPr>
          <a:xfrm>
            <a:off x="651600" y="3335003"/>
            <a:ext cx="5443286" cy="0"/>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DE95BBCC-F77C-46F6-8DBA-4592B17096CD}"/>
              </a:ext>
            </a:extLst>
          </p:cNvPr>
          <p:cNvSpPr txBox="1"/>
          <p:nvPr/>
        </p:nvSpPr>
        <p:spPr>
          <a:xfrm>
            <a:off x="564249" y="4216305"/>
            <a:ext cx="6217551" cy="461665"/>
          </a:xfrm>
          <a:prstGeom prst="rect">
            <a:avLst/>
          </a:prstGeom>
          <a:noFill/>
        </p:spPr>
        <p:txBody>
          <a:bodyPr wrap="square" rtlCol="0">
            <a:spAutoFit/>
          </a:bodyPr>
          <a:lstStyle/>
          <a:p>
            <a:r>
              <a:rPr lang="en-US" sz="2400" dirty="0">
                <a:solidFill>
                  <a:schemeClr val="bg1"/>
                </a:solidFill>
                <a:latin typeface="Verdana" panose="020B0604030504040204" pitchFamily="34" charset="0"/>
                <a:ea typeface="Verdana" panose="020B0604030504040204" pitchFamily="34" charset="0"/>
              </a:rPr>
              <a:t>EBIT/Net Sales = </a:t>
            </a:r>
            <a:r>
              <a:rPr lang="en-US" sz="2400" b="1" dirty="0">
                <a:solidFill>
                  <a:schemeClr val="bg1"/>
                </a:solidFill>
                <a:latin typeface="Verdana" panose="020B0604030504040204" pitchFamily="34" charset="0"/>
                <a:ea typeface="Verdana" panose="020B0604030504040204" pitchFamily="34" charset="0"/>
              </a:rPr>
              <a:t>Operating Margin</a:t>
            </a:r>
          </a:p>
        </p:txBody>
      </p:sp>
    </p:spTree>
    <p:extLst>
      <p:ext uri="{BB962C8B-B14F-4D97-AF65-F5344CB8AC3E}">
        <p14:creationId xmlns:p14="http://schemas.microsoft.com/office/powerpoint/2010/main" val="2964988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564248" y="400332"/>
            <a:ext cx="6871721"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bg1"/>
                </a:solidFill>
              </a:rPr>
              <a:t>A simple example: Operating Profit (EBIT) for selling 100 mugs</a:t>
            </a:r>
            <a:endParaRPr dirty="0">
              <a:solidFill>
                <a:schemeClr val="bg1"/>
              </a:solidFill>
            </a:endParaRPr>
          </a:p>
        </p:txBody>
      </p:sp>
      <p:sp>
        <p:nvSpPr>
          <p:cNvPr id="104" name="Google Shape;104;p18"/>
          <p:cNvSpPr txBox="1">
            <a:spLocks noGrp="1"/>
          </p:cNvSpPr>
          <p:nvPr>
            <p:ph type="body" idx="1"/>
          </p:nvPr>
        </p:nvSpPr>
        <p:spPr>
          <a:xfrm>
            <a:off x="651600" y="1164374"/>
            <a:ext cx="6130200" cy="3105000"/>
          </a:xfrm>
          <a:prstGeom prst="rect">
            <a:avLst/>
          </a:prstGeom>
        </p:spPr>
        <p:txBody>
          <a:bodyPr spcFirstLastPara="1" wrap="square" lIns="0" tIns="0" rIns="0" bIns="0" anchor="t" anchorCtr="0">
            <a:noAutofit/>
          </a:bodyPr>
          <a:lstStyle/>
          <a:p>
            <a:pPr marL="0" lvl="0" indent="0" algn="l" rtl="0">
              <a:spcBef>
                <a:spcPts val="800"/>
              </a:spcBef>
              <a:spcAft>
                <a:spcPts val="800"/>
              </a:spcAft>
              <a:buNone/>
            </a:pPr>
            <a:r>
              <a:rPr lang="en-US" sz="1600" dirty="0">
                <a:solidFill>
                  <a:schemeClr val="bg1"/>
                </a:solidFill>
                <a:latin typeface="Verdana" panose="020B0604030504040204" pitchFamily="34" charset="0"/>
                <a:ea typeface="Verdana" panose="020B0604030504040204" pitchFamily="34" charset="0"/>
              </a:rPr>
              <a:t>Gross Sales</a:t>
            </a:r>
            <a:br>
              <a:rPr lang="en-US" sz="1600" dirty="0">
                <a:solidFill>
                  <a:schemeClr val="bg1"/>
                </a:solidFill>
                <a:latin typeface="Verdana" panose="020B0604030504040204" pitchFamily="34" charset="0"/>
                <a:ea typeface="Verdana" panose="020B0604030504040204" pitchFamily="34" charset="0"/>
              </a:rPr>
            </a:br>
            <a:r>
              <a:rPr lang="en-US" sz="1600" dirty="0">
                <a:solidFill>
                  <a:schemeClr val="bg1"/>
                </a:solidFill>
                <a:latin typeface="Verdana" panose="020B0604030504040204" pitchFamily="34" charset="0"/>
                <a:ea typeface="Verdana" panose="020B0604030504040204" pitchFamily="34" charset="0"/>
              </a:rPr>
              <a:t>-returns, discounts, and allowances</a:t>
            </a:r>
            <a:br>
              <a:rPr lang="en-US" sz="1600" dirty="0">
                <a:solidFill>
                  <a:schemeClr val="bg1"/>
                </a:solidFill>
                <a:latin typeface="Verdana" panose="020B0604030504040204" pitchFamily="34" charset="0"/>
                <a:ea typeface="Verdana" panose="020B0604030504040204" pitchFamily="34" charset="0"/>
              </a:rPr>
            </a:br>
            <a:r>
              <a:rPr lang="en-US" sz="1600" b="1" dirty="0">
                <a:solidFill>
                  <a:schemeClr val="bg1"/>
                </a:solidFill>
                <a:latin typeface="Verdana" panose="020B0604030504040204" pitchFamily="34" charset="0"/>
                <a:ea typeface="Verdana" panose="020B0604030504040204" pitchFamily="34" charset="0"/>
              </a:rPr>
              <a:t>Net Sales</a:t>
            </a:r>
            <a:br>
              <a:rPr lang="en-US" sz="1600" dirty="0">
                <a:solidFill>
                  <a:schemeClr val="bg1"/>
                </a:solidFill>
                <a:latin typeface="Verdana" panose="020B0604030504040204" pitchFamily="34" charset="0"/>
                <a:ea typeface="Verdana" panose="020B0604030504040204" pitchFamily="34" charset="0"/>
              </a:rPr>
            </a:br>
            <a:r>
              <a:rPr lang="en-US" sz="1600" dirty="0">
                <a:solidFill>
                  <a:schemeClr val="bg1"/>
                </a:solidFill>
                <a:latin typeface="Verdana" panose="020B0604030504040204" pitchFamily="34" charset="0"/>
                <a:ea typeface="Verdana" panose="020B0604030504040204" pitchFamily="34" charset="0"/>
              </a:rPr>
              <a:t>-COGS</a:t>
            </a:r>
            <a:br>
              <a:rPr lang="en-US" sz="1600" dirty="0">
                <a:solidFill>
                  <a:schemeClr val="bg1"/>
                </a:solidFill>
                <a:latin typeface="Verdana" panose="020B0604030504040204" pitchFamily="34" charset="0"/>
                <a:ea typeface="Verdana" panose="020B0604030504040204" pitchFamily="34" charset="0"/>
              </a:rPr>
            </a:br>
            <a:r>
              <a:rPr lang="en-US" sz="1600" dirty="0">
                <a:solidFill>
                  <a:schemeClr val="bg1"/>
                </a:solidFill>
                <a:latin typeface="Verdana" panose="020B0604030504040204" pitchFamily="34" charset="0"/>
                <a:ea typeface="Verdana" panose="020B0604030504040204" pitchFamily="34" charset="0"/>
              </a:rPr>
              <a:t>-Operating Expenses</a:t>
            </a:r>
            <a:br>
              <a:rPr lang="en-US" sz="1600" dirty="0">
                <a:solidFill>
                  <a:schemeClr val="bg1"/>
                </a:solidFill>
                <a:latin typeface="Verdana" panose="020B0604030504040204" pitchFamily="34" charset="0"/>
                <a:ea typeface="Verdana" panose="020B0604030504040204" pitchFamily="34" charset="0"/>
              </a:rPr>
            </a:br>
            <a:r>
              <a:rPr lang="en-US" sz="1600" b="1" dirty="0">
                <a:solidFill>
                  <a:schemeClr val="bg1"/>
                </a:solidFill>
                <a:latin typeface="Verdana" panose="020B0604030504040204" pitchFamily="34" charset="0"/>
                <a:ea typeface="Verdana" panose="020B0604030504040204" pitchFamily="34" charset="0"/>
              </a:rPr>
              <a:t>EBIT (Operating Profit)</a:t>
            </a:r>
          </a:p>
          <a:p>
            <a:pPr marL="0" lvl="0" indent="0" algn="l" rtl="0">
              <a:spcBef>
                <a:spcPts val="800"/>
              </a:spcBef>
              <a:spcAft>
                <a:spcPts val="800"/>
              </a:spcAft>
              <a:buNone/>
            </a:pPr>
            <a:endParaRPr lang="en-US" sz="12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8</a:t>
            </a:fld>
            <a:endParaRPr/>
          </a:p>
        </p:txBody>
      </p:sp>
      <p:cxnSp>
        <p:nvCxnSpPr>
          <p:cNvPr id="3" name="Straight Connector 2">
            <a:extLst>
              <a:ext uri="{FF2B5EF4-FFF2-40B4-BE49-F238E27FC236}">
                <a16:creationId xmlns:a16="http://schemas.microsoft.com/office/drawing/2014/main" id="{86787C24-3B38-447D-8F56-3B4FAD9A3980}"/>
              </a:ext>
            </a:extLst>
          </p:cNvPr>
          <p:cNvCxnSpPr>
            <a:cxnSpLocks/>
          </p:cNvCxnSpPr>
          <p:nvPr/>
        </p:nvCxnSpPr>
        <p:spPr>
          <a:xfrm>
            <a:off x="613315" y="1816907"/>
            <a:ext cx="5481571" cy="0"/>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cxnSp>
        <p:nvCxnSpPr>
          <p:cNvPr id="7" name="Straight Connector 6">
            <a:extLst>
              <a:ext uri="{FF2B5EF4-FFF2-40B4-BE49-F238E27FC236}">
                <a16:creationId xmlns:a16="http://schemas.microsoft.com/office/drawing/2014/main" id="{D342982E-4EBE-4121-A192-9A74683646A0}"/>
              </a:ext>
            </a:extLst>
          </p:cNvPr>
          <p:cNvCxnSpPr>
            <a:cxnSpLocks/>
          </p:cNvCxnSpPr>
          <p:nvPr/>
        </p:nvCxnSpPr>
        <p:spPr>
          <a:xfrm>
            <a:off x="651600" y="2651609"/>
            <a:ext cx="5443286" cy="0"/>
          </a:xfrm>
          <a:prstGeom prst="line">
            <a:avLst/>
          </a:prstGeom>
          <a:ln>
            <a:solidFill>
              <a:schemeClr val="accent1"/>
            </a:solidFill>
          </a:ln>
        </p:spPr>
        <p:style>
          <a:lnRef idx="1">
            <a:schemeClr val="dk1"/>
          </a:lnRef>
          <a:fillRef idx="0">
            <a:schemeClr val="dk1"/>
          </a:fillRef>
          <a:effectRef idx="0">
            <a:schemeClr val="dk1"/>
          </a:effectRef>
          <a:fontRef idx="minor">
            <a:schemeClr val="tx1"/>
          </a:fontRef>
        </p:style>
      </p:cxnSp>
      <p:sp>
        <p:nvSpPr>
          <p:cNvPr id="4" name="TextBox 3">
            <a:extLst>
              <a:ext uri="{FF2B5EF4-FFF2-40B4-BE49-F238E27FC236}">
                <a16:creationId xmlns:a16="http://schemas.microsoft.com/office/drawing/2014/main" id="{DE95BBCC-F77C-46F6-8DBA-4592B17096CD}"/>
              </a:ext>
            </a:extLst>
          </p:cNvPr>
          <p:cNvSpPr txBox="1"/>
          <p:nvPr/>
        </p:nvSpPr>
        <p:spPr>
          <a:xfrm>
            <a:off x="824132" y="3332157"/>
            <a:ext cx="6217551" cy="830997"/>
          </a:xfrm>
          <a:prstGeom prst="rect">
            <a:avLst/>
          </a:prstGeom>
          <a:noFill/>
        </p:spPr>
        <p:txBody>
          <a:bodyPr wrap="square" rtlCol="0">
            <a:spAutoFit/>
          </a:bodyPr>
          <a:lstStyle/>
          <a:p>
            <a:r>
              <a:rPr lang="en-US" sz="2400" dirty="0">
                <a:solidFill>
                  <a:schemeClr val="bg1"/>
                </a:solidFill>
                <a:latin typeface="Verdana" panose="020B0604030504040204" pitchFamily="34" charset="0"/>
                <a:ea typeface="Verdana" panose="020B0604030504040204" pitchFamily="34" charset="0"/>
              </a:rPr>
              <a:t>EBIT/Net Sales = </a:t>
            </a:r>
            <a:r>
              <a:rPr lang="en-US" sz="2400" b="1" dirty="0">
                <a:solidFill>
                  <a:schemeClr val="bg1"/>
                </a:solidFill>
                <a:latin typeface="Verdana" panose="020B0604030504040204" pitchFamily="34" charset="0"/>
                <a:ea typeface="Verdana" panose="020B0604030504040204" pitchFamily="34" charset="0"/>
              </a:rPr>
              <a:t>Operating Margin</a:t>
            </a:r>
          </a:p>
          <a:p>
            <a:r>
              <a:rPr lang="en-US" sz="2400" b="1" dirty="0">
                <a:solidFill>
                  <a:schemeClr val="bg1"/>
                </a:solidFill>
                <a:latin typeface="Verdana" panose="020B0604030504040204" pitchFamily="34" charset="0"/>
                <a:ea typeface="Verdana" panose="020B0604030504040204" pitchFamily="34" charset="0"/>
              </a:rPr>
              <a:t>	$100/$1000= 10%</a:t>
            </a:r>
          </a:p>
        </p:txBody>
      </p:sp>
      <p:sp>
        <p:nvSpPr>
          <p:cNvPr id="2" name="Google Shape;104;p18">
            <a:extLst>
              <a:ext uri="{FF2B5EF4-FFF2-40B4-BE49-F238E27FC236}">
                <a16:creationId xmlns:a16="http://schemas.microsoft.com/office/drawing/2014/main" id="{F5190097-2BBC-C245-90A4-3D5798CEC873}"/>
              </a:ext>
            </a:extLst>
          </p:cNvPr>
          <p:cNvSpPr txBox="1">
            <a:spLocks/>
          </p:cNvSpPr>
          <p:nvPr/>
        </p:nvSpPr>
        <p:spPr>
          <a:xfrm>
            <a:off x="4572000" y="1164374"/>
            <a:ext cx="6130200" cy="3105000"/>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457200" marR="0" lvl="0" indent="-381000" algn="l" rtl="0" eaLnBrk="1" hangingPunct="1">
              <a:lnSpc>
                <a:spcPct val="115000"/>
              </a:lnSpc>
              <a:spcBef>
                <a:spcPts val="600"/>
              </a:spcBef>
              <a:spcAft>
                <a:spcPts val="0"/>
              </a:spcAft>
              <a:buClr>
                <a:schemeClr val="accen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1pPr>
            <a:lvl2pPr marL="914400" marR="0" lvl="1" indent="-381000" algn="l" rtl="0" eaLnBrk="1" hangingPunct="1">
              <a:lnSpc>
                <a:spcPct val="115000"/>
              </a:lnSpc>
              <a:spcBef>
                <a:spcPts val="0"/>
              </a:spcBef>
              <a:spcAft>
                <a:spcPts val="0"/>
              </a:spcAft>
              <a:buClr>
                <a:schemeClr val="accent2"/>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2pPr>
            <a:lvl3pPr marL="1371600" marR="0" lvl="2" indent="-381000" algn="l" rtl="0" eaLnBrk="1" hangingPunct="1">
              <a:lnSpc>
                <a:spcPct val="115000"/>
              </a:lnSpc>
              <a:spcBef>
                <a:spcPts val="0"/>
              </a:spcBef>
              <a:spcAft>
                <a:spcPts val="0"/>
              </a:spcAft>
              <a:buClr>
                <a:schemeClr val="accent2"/>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3pPr>
            <a:lvl4pPr marL="1828800" marR="0" lvl="3" indent="-381000" algn="l" rtl="0" eaLnBrk="1" hangingPunct="1">
              <a:lnSpc>
                <a:spcPct val="115000"/>
              </a:lnSpc>
              <a:spcBef>
                <a:spcPts val="0"/>
              </a:spcBef>
              <a:spcAft>
                <a:spcPts val="0"/>
              </a:spcAft>
              <a:buClr>
                <a:schemeClr val="l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4pPr>
            <a:lvl5pPr marL="2286000" marR="0" lvl="4" indent="-381000" algn="l" rtl="0" eaLnBrk="1" hangingPunct="1">
              <a:lnSpc>
                <a:spcPct val="115000"/>
              </a:lnSpc>
              <a:spcBef>
                <a:spcPts val="0"/>
              </a:spcBef>
              <a:spcAft>
                <a:spcPts val="0"/>
              </a:spcAft>
              <a:buClr>
                <a:schemeClr val="l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5pPr>
            <a:lvl6pPr marL="2743200" marR="0" lvl="5" indent="-381000" algn="l" rtl="0" eaLnBrk="1" hangingPunct="1">
              <a:lnSpc>
                <a:spcPct val="115000"/>
              </a:lnSpc>
              <a:spcBef>
                <a:spcPts val="0"/>
              </a:spcBef>
              <a:spcAft>
                <a:spcPts val="0"/>
              </a:spcAft>
              <a:buClr>
                <a:schemeClr val="l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6pPr>
            <a:lvl7pPr marL="3200400" marR="0" lvl="6" indent="-381000" algn="l" rtl="0" eaLnBrk="1" hangingPunct="1">
              <a:lnSpc>
                <a:spcPct val="115000"/>
              </a:lnSpc>
              <a:spcBef>
                <a:spcPts val="0"/>
              </a:spcBef>
              <a:spcAft>
                <a:spcPts val="0"/>
              </a:spcAft>
              <a:buClr>
                <a:schemeClr val="l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7pPr>
            <a:lvl8pPr marL="3657600" marR="0" lvl="7" indent="-381000" algn="l" rtl="0" eaLnBrk="1" hangingPunct="1">
              <a:lnSpc>
                <a:spcPct val="115000"/>
              </a:lnSpc>
              <a:spcBef>
                <a:spcPts val="0"/>
              </a:spcBef>
              <a:spcAft>
                <a:spcPts val="0"/>
              </a:spcAft>
              <a:buClr>
                <a:schemeClr val="l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8pPr>
            <a:lvl9pPr marL="4114800" marR="0" lvl="8" indent="-381000" algn="l" rtl="0" eaLnBrk="1" hangingPunct="1">
              <a:lnSpc>
                <a:spcPct val="115000"/>
              </a:lnSpc>
              <a:spcBef>
                <a:spcPts val="0"/>
              </a:spcBef>
              <a:spcAft>
                <a:spcPts val="0"/>
              </a:spcAft>
              <a:buClr>
                <a:schemeClr val="lt1"/>
              </a:buClr>
              <a:buSzPts val="2400"/>
              <a:buFont typeface="Encode Sans Condensed Thin"/>
              <a:buChar char="▫"/>
              <a:defRPr sz="2400" b="0" i="0" u="none" strike="noStrike" cap="none">
                <a:solidFill>
                  <a:schemeClr val="lt1"/>
                </a:solidFill>
                <a:latin typeface="Encode Sans Condensed Thin"/>
                <a:ea typeface="Encode Sans Condensed Thin"/>
                <a:cs typeface="Encode Sans Condensed Thin"/>
                <a:sym typeface="Encode Sans Condensed Thin"/>
              </a:defRPr>
            </a:lvl9pPr>
          </a:lstStyle>
          <a:p>
            <a:pPr marL="0" indent="0">
              <a:spcBef>
                <a:spcPts val="800"/>
              </a:spcBef>
              <a:spcAft>
                <a:spcPts val="800"/>
              </a:spcAft>
              <a:buFont typeface="Encode Sans Condensed Thin"/>
              <a:buNone/>
            </a:pPr>
            <a:r>
              <a:rPr lang="en-US" sz="1600" dirty="0">
                <a:solidFill>
                  <a:schemeClr val="bg1"/>
                </a:solidFill>
                <a:latin typeface="Verdana" panose="020B0604030504040204" pitchFamily="34" charset="0"/>
                <a:ea typeface="Verdana" panose="020B0604030504040204" pitchFamily="34" charset="0"/>
              </a:rPr>
              <a:t>$1200</a:t>
            </a:r>
            <a:br>
              <a:rPr lang="en-US" sz="1600" dirty="0">
                <a:solidFill>
                  <a:schemeClr val="bg1"/>
                </a:solidFill>
                <a:latin typeface="Verdana" panose="020B0604030504040204" pitchFamily="34" charset="0"/>
                <a:ea typeface="Verdana" panose="020B0604030504040204" pitchFamily="34" charset="0"/>
              </a:rPr>
            </a:br>
            <a:r>
              <a:rPr lang="en-US" sz="1600" dirty="0">
                <a:solidFill>
                  <a:schemeClr val="bg1"/>
                </a:solidFill>
                <a:latin typeface="Verdana" panose="020B0604030504040204" pitchFamily="34" charset="0"/>
                <a:ea typeface="Verdana" panose="020B0604030504040204" pitchFamily="34" charset="0"/>
              </a:rPr>
              <a:t>-$200</a:t>
            </a:r>
            <a:br>
              <a:rPr lang="en-US" sz="1600" dirty="0">
                <a:solidFill>
                  <a:schemeClr val="bg1"/>
                </a:solidFill>
                <a:latin typeface="Verdana" panose="020B0604030504040204" pitchFamily="34" charset="0"/>
                <a:ea typeface="Verdana" panose="020B0604030504040204" pitchFamily="34" charset="0"/>
              </a:rPr>
            </a:br>
            <a:r>
              <a:rPr lang="en-US" sz="1600" b="1" dirty="0">
                <a:solidFill>
                  <a:schemeClr val="bg1"/>
                </a:solidFill>
                <a:latin typeface="Verdana" panose="020B0604030504040204" pitchFamily="34" charset="0"/>
                <a:ea typeface="Verdana" panose="020B0604030504040204" pitchFamily="34" charset="0"/>
              </a:rPr>
              <a:t>$1000</a:t>
            </a:r>
            <a:br>
              <a:rPr lang="en-US" sz="1600" dirty="0">
                <a:solidFill>
                  <a:schemeClr val="bg1"/>
                </a:solidFill>
                <a:latin typeface="Verdana" panose="020B0604030504040204" pitchFamily="34" charset="0"/>
                <a:ea typeface="Verdana" panose="020B0604030504040204" pitchFamily="34" charset="0"/>
              </a:rPr>
            </a:br>
            <a:r>
              <a:rPr lang="en-US" sz="1600" dirty="0">
                <a:solidFill>
                  <a:schemeClr val="bg1"/>
                </a:solidFill>
                <a:latin typeface="Verdana" panose="020B0604030504040204" pitchFamily="34" charset="0"/>
                <a:ea typeface="Verdana" panose="020B0604030504040204" pitchFamily="34" charset="0"/>
              </a:rPr>
              <a:t>-$600</a:t>
            </a:r>
            <a:br>
              <a:rPr lang="en-US" sz="1600" dirty="0">
                <a:solidFill>
                  <a:schemeClr val="bg1"/>
                </a:solidFill>
                <a:latin typeface="Verdana" panose="020B0604030504040204" pitchFamily="34" charset="0"/>
                <a:ea typeface="Verdana" panose="020B0604030504040204" pitchFamily="34" charset="0"/>
              </a:rPr>
            </a:br>
            <a:r>
              <a:rPr lang="en-US" sz="1600" dirty="0">
                <a:solidFill>
                  <a:schemeClr val="bg1"/>
                </a:solidFill>
                <a:latin typeface="Verdana" panose="020B0604030504040204" pitchFamily="34" charset="0"/>
                <a:ea typeface="Verdana" panose="020B0604030504040204" pitchFamily="34" charset="0"/>
              </a:rPr>
              <a:t>-$300</a:t>
            </a:r>
            <a:br>
              <a:rPr lang="en-US" sz="1600" dirty="0">
                <a:solidFill>
                  <a:schemeClr val="bg1"/>
                </a:solidFill>
                <a:latin typeface="Verdana" panose="020B0604030504040204" pitchFamily="34" charset="0"/>
                <a:ea typeface="Verdana" panose="020B0604030504040204" pitchFamily="34" charset="0"/>
              </a:rPr>
            </a:br>
            <a:r>
              <a:rPr lang="en-US" sz="1600" b="1" dirty="0">
                <a:solidFill>
                  <a:schemeClr val="bg1"/>
                </a:solidFill>
                <a:latin typeface="Verdana" panose="020B0604030504040204" pitchFamily="34" charset="0"/>
                <a:ea typeface="Verdana" panose="020B0604030504040204" pitchFamily="34" charset="0"/>
              </a:rPr>
              <a:t>$100</a:t>
            </a:r>
          </a:p>
          <a:p>
            <a:pPr marL="0" indent="0">
              <a:spcBef>
                <a:spcPts val="800"/>
              </a:spcBef>
              <a:spcAft>
                <a:spcPts val="800"/>
              </a:spcAft>
              <a:buFont typeface="Encode Sans Condensed Thin"/>
              <a:buNone/>
            </a:pPr>
            <a:endParaRPr lang="en-US" sz="1200" dirty="0"/>
          </a:p>
        </p:txBody>
      </p:sp>
    </p:spTree>
    <p:extLst>
      <p:ext uri="{BB962C8B-B14F-4D97-AF65-F5344CB8AC3E}">
        <p14:creationId xmlns:p14="http://schemas.microsoft.com/office/powerpoint/2010/main" val="1408872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8"/>
          <p:cNvSpPr txBox="1">
            <a:spLocks noGrp="1"/>
          </p:cNvSpPr>
          <p:nvPr>
            <p:ph type="title"/>
          </p:nvPr>
        </p:nvSpPr>
        <p:spPr>
          <a:xfrm>
            <a:off x="651600" y="440626"/>
            <a:ext cx="6130200" cy="4335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solidFill>
                  <a:schemeClr val="bg1"/>
                </a:solidFill>
              </a:rPr>
              <a:t>Operating expenses – A deeper explanation</a:t>
            </a:r>
            <a:endParaRPr dirty="0">
              <a:solidFill>
                <a:schemeClr val="bg1"/>
              </a:solidFill>
            </a:endParaRPr>
          </a:p>
        </p:txBody>
      </p:sp>
      <p:sp>
        <p:nvSpPr>
          <p:cNvPr id="104" name="Google Shape;104;p18"/>
          <p:cNvSpPr txBox="1">
            <a:spLocks noGrp="1"/>
          </p:cNvSpPr>
          <p:nvPr>
            <p:ph type="body" idx="1"/>
          </p:nvPr>
        </p:nvSpPr>
        <p:spPr>
          <a:xfrm>
            <a:off x="651600" y="1164374"/>
            <a:ext cx="6130200" cy="3105000"/>
          </a:xfrm>
          <a:prstGeom prst="rect">
            <a:avLst/>
          </a:prstGeom>
        </p:spPr>
        <p:txBody>
          <a:bodyPr spcFirstLastPara="1" wrap="square" lIns="0" tIns="0" rIns="0" bIns="0" anchor="t" anchorCtr="0">
            <a:noAutofit/>
          </a:bodyPr>
          <a:lstStyle/>
          <a:p>
            <a:pPr marL="0" lvl="0" indent="0" algn="l" rtl="0">
              <a:spcBef>
                <a:spcPts val="800"/>
              </a:spcBef>
              <a:spcAft>
                <a:spcPts val="800"/>
              </a:spcAft>
              <a:buNone/>
            </a:pPr>
            <a:r>
              <a:rPr lang="en-US" sz="2000" dirty="0">
                <a:latin typeface="Verdana" panose="020B0604030504040204" pitchFamily="34" charset="0"/>
                <a:ea typeface="Verdana" panose="020B0604030504040204" pitchFamily="34" charset="0"/>
              </a:rPr>
              <a:t>The expenses an organization incurs in normal operations such as rent, equipment, inventory costs, marketing, payroll, insurance, and research and development. Includes accounting adjustments depreciating capital expenditures and amortization. These are do not include the variable costs in producing a product or service. </a:t>
            </a:r>
          </a:p>
          <a:p>
            <a:pPr marL="0" lvl="0" indent="0" algn="l" rtl="0">
              <a:spcBef>
                <a:spcPts val="800"/>
              </a:spcBef>
              <a:spcAft>
                <a:spcPts val="800"/>
              </a:spcAft>
              <a:buNone/>
            </a:pPr>
            <a:endParaRPr lang="en-US" sz="1200" dirty="0"/>
          </a:p>
        </p:txBody>
      </p:sp>
      <p:sp>
        <p:nvSpPr>
          <p:cNvPr id="105" name="Google Shape;105;p18"/>
          <p:cNvSpPr txBox="1">
            <a:spLocks noGrp="1"/>
          </p:cNvSpPr>
          <p:nvPr>
            <p:ph type="sldNum" idx="12"/>
          </p:nvPr>
        </p:nvSpPr>
        <p:spPr>
          <a:xfrm>
            <a:off x="8404384" y="4673651"/>
            <a:ext cx="548700" cy="393600"/>
          </a:xfrm>
          <a:prstGeom prst="rect">
            <a:avLst/>
          </a:prstGeom>
        </p:spPr>
        <p:txBody>
          <a:bodyPr spcFirstLastPara="1" wrap="square" lIns="0" tIns="0" rIns="0" bIns="0" anchor="ctr" anchorCtr="0">
            <a:noAutofit/>
          </a:bodyPr>
          <a:lstStyle/>
          <a:p>
            <a:pPr marL="0" lvl="0" indent="0" algn="r" rtl="0">
              <a:spcBef>
                <a:spcPts val="0"/>
              </a:spcBef>
              <a:spcAft>
                <a:spcPts val="0"/>
              </a:spcAft>
              <a:buNone/>
            </a:pPr>
            <a:fld id="{00000000-1234-1234-1234-123412341234}" type="slidenum">
              <a:rPr lang="en"/>
              <a:t>9</a:t>
            </a:fld>
            <a:endParaRPr/>
          </a:p>
        </p:txBody>
      </p:sp>
    </p:spTree>
    <p:extLst>
      <p:ext uri="{BB962C8B-B14F-4D97-AF65-F5344CB8AC3E}">
        <p14:creationId xmlns:p14="http://schemas.microsoft.com/office/powerpoint/2010/main" val="3286843763"/>
      </p:ext>
    </p:extLst>
  </p:cSld>
  <p:clrMapOvr>
    <a:masterClrMapping/>
  </p:clrMapOvr>
</p:sld>
</file>

<file path=ppt/theme/theme1.xml><?xml version="1.0" encoding="utf-8"?>
<a:theme xmlns:a="http://schemas.openxmlformats.org/drawingml/2006/main" name="Laertes template">
  <a:themeElements>
    <a:clrScheme name="Custom 347">
      <a:dk1>
        <a:srgbClr val="000000"/>
      </a:dk1>
      <a:lt1>
        <a:srgbClr val="FFFFFF"/>
      </a:lt1>
      <a:dk2>
        <a:srgbClr val="696974"/>
      </a:dk2>
      <a:lt2>
        <a:srgbClr val="F3F3F3"/>
      </a:lt2>
      <a:accent1>
        <a:srgbClr val="F55C21"/>
      </a:accent1>
      <a:accent2>
        <a:srgbClr val="BA3B21"/>
      </a:accent2>
      <a:accent3>
        <a:srgbClr val="661201"/>
      </a:accent3>
      <a:accent4>
        <a:srgbClr val="27272D"/>
      </a:accent4>
      <a:accent5>
        <a:srgbClr val="4F4F5C"/>
      </a:accent5>
      <a:accent6>
        <a:srgbClr val="D4D3D9"/>
      </a:accent6>
      <a:hlink>
        <a:srgbClr val="FFFFFF"/>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Laertes · SlidesCarnival" id="{B0463941-D111-42E9-920C-F1C373738274}" vid="{52520EC9-1F19-4D7C-BCCE-8B9CE414CDBB}"/>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Laertes · SlidesCarnival</Template>
  <TotalTime>379</TotalTime>
  <Words>3418</Words>
  <Application>Microsoft Office PowerPoint</Application>
  <PresentationFormat>On-screen Show (16:9)</PresentationFormat>
  <Paragraphs>150</Paragraphs>
  <Slides>18</Slides>
  <Notes>18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Encode Sans Condensed Thin</vt:lpstr>
      <vt:lpstr>Arial</vt:lpstr>
      <vt:lpstr>Oswald</vt:lpstr>
      <vt:lpstr>Verdana</vt:lpstr>
      <vt:lpstr>Encode Sans</vt:lpstr>
      <vt:lpstr>PT Serif</vt:lpstr>
      <vt:lpstr>Montserrat</vt:lpstr>
      <vt:lpstr>Laertes template</vt:lpstr>
      <vt:lpstr>What does profit mean? Understanding financial information   Module 1: Foundations – Negotiation Planning Part 3</vt:lpstr>
      <vt:lpstr>Know your profit numbers</vt:lpstr>
      <vt:lpstr>Net sales or revenue</vt:lpstr>
      <vt:lpstr>Gross profit &amp; gross margin</vt:lpstr>
      <vt:lpstr>A simple example: Gross margin for selling one mug</vt:lpstr>
      <vt:lpstr>Bring it together - Gross margin</vt:lpstr>
      <vt:lpstr>Operating profit &amp; operating margin</vt:lpstr>
      <vt:lpstr>A simple example: Operating Profit (EBIT) for selling 100 mugs</vt:lpstr>
      <vt:lpstr>Operating expenses – A deeper explanation</vt:lpstr>
      <vt:lpstr>A note on operating expenses</vt:lpstr>
      <vt:lpstr>Bringing it together - operating margin</vt:lpstr>
      <vt:lpstr>EBITDA</vt:lpstr>
      <vt:lpstr>A Simple Example – Selling 100 mugs</vt:lpstr>
      <vt:lpstr>Debt / EBITDA Ratio</vt:lpstr>
      <vt:lpstr>PowerPoint Presentation</vt:lpstr>
      <vt:lpstr>Translating to non-profit financials</vt:lpstr>
      <vt:lpstr>A reminder</vt:lpstr>
      <vt:lpstr>Credits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THIS IS YOUR PRESENTATION TITLE</dc:title>
  <cp:lastModifiedBy>Macy, Katharine</cp:lastModifiedBy>
  <cp:revision>3</cp:revision>
  <dcterms:modified xsi:type="dcterms:W3CDTF">2024-02-01T14:50:14Z</dcterms:modified>
</cp:coreProperties>
</file>