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notesMasterIdLst>
    <p:notesMasterId r:id="rId18"/>
  </p:notesMasterIdLst>
  <p:sldIdLst>
    <p:sldId id="256" r:id="rId2"/>
    <p:sldId id="260" r:id="rId3"/>
    <p:sldId id="259" r:id="rId4"/>
    <p:sldId id="272" r:id="rId5"/>
    <p:sldId id="261" r:id="rId6"/>
    <p:sldId id="262" r:id="rId7"/>
    <p:sldId id="269" r:id="rId8"/>
    <p:sldId id="263" r:id="rId9"/>
    <p:sldId id="264" r:id="rId10"/>
    <p:sldId id="265" r:id="rId11"/>
    <p:sldId id="266" r:id="rId12"/>
    <p:sldId id="271" r:id="rId13"/>
    <p:sldId id="257" r:id="rId14"/>
    <p:sldId id="270" r:id="rId15"/>
    <p:sldId id="258" r:id="rId16"/>
    <p:sldId id="268"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551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2852" autoAdjust="0"/>
  </p:normalViewPr>
  <p:slideViewPr>
    <p:cSldViewPr snapToGrid="0">
      <p:cViewPr varScale="1">
        <p:scale>
          <a:sx n="63" d="100"/>
          <a:sy n="63" d="100"/>
        </p:scale>
        <p:origin x="1454" y="53"/>
      </p:cViewPr>
      <p:guideLst/>
    </p:cSldViewPr>
  </p:slideViewPr>
  <p:notesTextViewPr>
    <p:cViewPr>
      <p:scale>
        <a:sx n="1" d="1"/>
        <a:sy n="1" d="1"/>
      </p:scale>
      <p:origin x="0" y="-29"/>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8913A4-6F30-4AAA-AC16-F78DC06C58A5}" type="doc">
      <dgm:prSet loTypeId="urn:microsoft.com/office/officeart/2009/3/layout/StepUpProcess" loCatId="process" qsTypeId="urn:microsoft.com/office/officeart/2005/8/quickstyle/simple1" qsCatId="simple" csTypeId="urn:microsoft.com/office/officeart/2005/8/colors/colorful1" csCatId="colorful" phldr="1"/>
      <dgm:spPr/>
    </dgm:pt>
    <dgm:pt modelId="{BEDE1664-1BD5-4852-973C-C42947A1FEFD}">
      <dgm:prSet phldrT="[Text]" custT="1"/>
      <dgm:spPr/>
      <dgm:t>
        <a:bodyPr/>
        <a:lstStyle/>
        <a:p>
          <a:r>
            <a:rPr lang="en-US" sz="2000" dirty="0">
              <a:latin typeface="Gill Sans MT Condensed" panose="020B0506020104020203" pitchFamily="34" charset="0"/>
            </a:rPr>
            <a:t>External Reviewers</a:t>
          </a:r>
        </a:p>
      </dgm:t>
    </dgm:pt>
    <dgm:pt modelId="{F5B9F860-1BF7-4E72-AD19-43C538B7CC63}" type="parTrans" cxnId="{0A8FD3D3-3016-4243-9898-4970231E2E2A}">
      <dgm:prSet/>
      <dgm:spPr/>
      <dgm:t>
        <a:bodyPr/>
        <a:lstStyle/>
        <a:p>
          <a:endParaRPr lang="en-US" sz="2000">
            <a:latin typeface="Gill Sans MT Condensed" panose="020B0506020104020203" pitchFamily="34" charset="0"/>
          </a:endParaRPr>
        </a:p>
      </dgm:t>
    </dgm:pt>
    <dgm:pt modelId="{014C6D5A-3802-426B-A741-87B37575DF4D}" type="sibTrans" cxnId="{0A8FD3D3-3016-4243-9898-4970231E2E2A}">
      <dgm:prSet/>
      <dgm:spPr/>
      <dgm:t>
        <a:bodyPr/>
        <a:lstStyle/>
        <a:p>
          <a:endParaRPr lang="en-US" sz="2000">
            <a:latin typeface="Gill Sans MT Condensed" panose="020B0506020104020203" pitchFamily="34" charset="0"/>
          </a:endParaRPr>
        </a:p>
      </dgm:t>
    </dgm:pt>
    <dgm:pt modelId="{93964D4F-2D81-42D2-A28C-7F6BDC3F57B5}">
      <dgm:prSet phldrT="[Text]" custT="1"/>
      <dgm:spPr/>
      <dgm:t>
        <a:bodyPr/>
        <a:lstStyle/>
        <a:p>
          <a:r>
            <a:rPr lang="en-US" sz="2000" dirty="0">
              <a:latin typeface="Gill Sans MT Condensed" panose="020B0506020104020203" pitchFamily="34" charset="0"/>
            </a:rPr>
            <a:t>Unit Committee</a:t>
          </a:r>
        </a:p>
      </dgm:t>
    </dgm:pt>
    <dgm:pt modelId="{83766703-E362-4537-86A2-9CEDFF5C7807}" type="parTrans" cxnId="{106D5749-ADE1-4779-B7BC-75FF3AE81D41}">
      <dgm:prSet/>
      <dgm:spPr/>
      <dgm:t>
        <a:bodyPr/>
        <a:lstStyle/>
        <a:p>
          <a:endParaRPr lang="en-US" sz="2000">
            <a:latin typeface="Gill Sans MT Condensed" panose="020B0506020104020203" pitchFamily="34" charset="0"/>
          </a:endParaRPr>
        </a:p>
      </dgm:t>
    </dgm:pt>
    <dgm:pt modelId="{27DE60C9-B4B7-4062-A98F-3D24619DFA39}" type="sibTrans" cxnId="{106D5749-ADE1-4779-B7BC-75FF3AE81D41}">
      <dgm:prSet/>
      <dgm:spPr/>
      <dgm:t>
        <a:bodyPr/>
        <a:lstStyle/>
        <a:p>
          <a:endParaRPr lang="en-US" sz="2000">
            <a:latin typeface="Gill Sans MT Condensed" panose="020B0506020104020203" pitchFamily="34" charset="0"/>
          </a:endParaRPr>
        </a:p>
      </dgm:t>
    </dgm:pt>
    <dgm:pt modelId="{6B1BF3EE-0FD2-43B8-9FAD-A3B99F940C70}">
      <dgm:prSet phldrT="[Text]" custT="1"/>
      <dgm:spPr/>
      <dgm:t>
        <a:bodyPr/>
        <a:lstStyle/>
        <a:p>
          <a:r>
            <a:rPr lang="en-US" sz="2000" dirty="0">
              <a:latin typeface="Gill Sans MT Condensed" panose="020B0506020104020203" pitchFamily="34" charset="0"/>
            </a:rPr>
            <a:t>Campus Committee</a:t>
          </a:r>
        </a:p>
      </dgm:t>
    </dgm:pt>
    <dgm:pt modelId="{5631CC7C-332E-42B6-902A-D73EBE065C28}" type="parTrans" cxnId="{D9288010-C8BC-4AD1-988F-57C70450C129}">
      <dgm:prSet/>
      <dgm:spPr/>
      <dgm:t>
        <a:bodyPr/>
        <a:lstStyle/>
        <a:p>
          <a:endParaRPr lang="en-US" sz="2000">
            <a:latin typeface="Gill Sans MT Condensed" panose="020B0506020104020203" pitchFamily="34" charset="0"/>
          </a:endParaRPr>
        </a:p>
      </dgm:t>
    </dgm:pt>
    <dgm:pt modelId="{FF7A8DB1-A354-44BF-BC08-56509897CBD7}" type="sibTrans" cxnId="{D9288010-C8BC-4AD1-988F-57C70450C129}">
      <dgm:prSet/>
      <dgm:spPr/>
      <dgm:t>
        <a:bodyPr/>
        <a:lstStyle/>
        <a:p>
          <a:endParaRPr lang="en-US" sz="2000">
            <a:latin typeface="Gill Sans MT Condensed" panose="020B0506020104020203" pitchFamily="34" charset="0"/>
          </a:endParaRPr>
        </a:p>
      </dgm:t>
    </dgm:pt>
    <dgm:pt modelId="{066591E5-05B7-4B79-897F-FB35B520F1B5}">
      <dgm:prSet phldrT="[Text]" custT="1"/>
      <dgm:spPr/>
      <dgm:t>
        <a:bodyPr/>
        <a:lstStyle/>
        <a:p>
          <a:r>
            <a:rPr lang="en-US" sz="2000" dirty="0">
              <a:latin typeface="Gill Sans MT Condensed" panose="020B0506020104020203" pitchFamily="34" charset="0"/>
            </a:rPr>
            <a:t>*Associate Dean or Department Chair</a:t>
          </a:r>
        </a:p>
      </dgm:t>
    </dgm:pt>
    <dgm:pt modelId="{5049A125-2FCD-412C-AC62-8873ED561627}" type="parTrans" cxnId="{59A70CCB-E1EC-4934-ABBE-C0255DD93417}">
      <dgm:prSet/>
      <dgm:spPr/>
      <dgm:t>
        <a:bodyPr/>
        <a:lstStyle/>
        <a:p>
          <a:endParaRPr lang="en-US" sz="2000">
            <a:latin typeface="Gill Sans MT Condensed" panose="020B0506020104020203" pitchFamily="34" charset="0"/>
          </a:endParaRPr>
        </a:p>
      </dgm:t>
    </dgm:pt>
    <dgm:pt modelId="{0A8802A1-9AA5-4FF2-87C2-7FD6DF5E2C5C}" type="sibTrans" cxnId="{59A70CCB-E1EC-4934-ABBE-C0255DD93417}">
      <dgm:prSet/>
      <dgm:spPr/>
      <dgm:t>
        <a:bodyPr/>
        <a:lstStyle/>
        <a:p>
          <a:endParaRPr lang="en-US" sz="2000">
            <a:latin typeface="Gill Sans MT Condensed" panose="020B0506020104020203" pitchFamily="34" charset="0"/>
          </a:endParaRPr>
        </a:p>
      </dgm:t>
    </dgm:pt>
    <dgm:pt modelId="{AB427E85-02BD-4A1F-835D-A54551884B1C}">
      <dgm:prSet phldrT="[Text]" custT="1"/>
      <dgm:spPr/>
      <dgm:t>
        <a:bodyPr/>
        <a:lstStyle/>
        <a:p>
          <a:r>
            <a:rPr lang="en-US" sz="2000" dirty="0">
              <a:latin typeface="Gill Sans MT Condensed" panose="020B0506020104020203" pitchFamily="34" charset="0"/>
            </a:rPr>
            <a:t>School Committee (sometimes)</a:t>
          </a:r>
        </a:p>
      </dgm:t>
    </dgm:pt>
    <dgm:pt modelId="{057CA270-6739-443E-856E-F8627E88B1D1}" type="parTrans" cxnId="{52BFBE8C-734C-493F-BC8C-4BB6DE816D2F}">
      <dgm:prSet/>
      <dgm:spPr/>
      <dgm:t>
        <a:bodyPr/>
        <a:lstStyle/>
        <a:p>
          <a:endParaRPr lang="en-US" sz="2000">
            <a:latin typeface="Gill Sans MT Condensed" panose="020B0506020104020203" pitchFamily="34" charset="0"/>
          </a:endParaRPr>
        </a:p>
      </dgm:t>
    </dgm:pt>
    <dgm:pt modelId="{B2048A79-0DC3-4FC0-8269-72AD32F3DE92}" type="sibTrans" cxnId="{52BFBE8C-734C-493F-BC8C-4BB6DE816D2F}">
      <dgm:prSet/>
      <dgm:spPr/>
      <dgm:t>
        <a:bodyPr/>
        <a:lstStyle/>
        <a:p>
          <a:endParaRPr lang="en-US" sz="2000">
            <a:latin typeface="Gill Sans MT Condensed" panose="020B0506020104020203" pitchFamily="34" charset="0"/>
          </a:endParaRPr>
        </a:p>
      </dgm:t>
    </dgm:pt>
    <dgm:pt modelId="{E364E8D0-A1E2-4021-9015-91427F852EFB}">
      <dgm:prSet phldrT="[Text]" custT="1"/>
      <dgm:spPr/>
      <dgm:t>
        <a:bodyPr/>
        <a:lstStyle/>
        <a:p>
          <a:r>
            <a:rPr lang="en-US" sz="2000" dirty="0">
              <a:latin typeface="Gill Sans MT Condensed" panose="020B0506020104020203" pitchFamily="34" charset="0"/>
            </a:rPr>
            <a:t>Chief Academic Officer</a:t>
          </a:r>
        </a:p>
      </dgm:t>
    </dgm:pt>
    <dgm:pt modelId="{812E570F-85B8-4549-897F-BF36EEE514BC}" type="parTrans" cxnId="{861CA46B-0F6E-4BBC-9D13-7D380C67A48E}">
      <dgm:prSet/>
      <dgm:spPr/>
      <dgm:t>
        <a:bodyPr/>
        <a:lstStyle/>
        <a:p>
          <a:endParaRPr lang="en-US" sz="2000">
            <a:latin typeface="Gill Sans MT Condensed" panose="020B0506020104020203" pitchFamily="34" charset="0"/>
          </a:endParaRPr>
        </a:p>
      </dgm:t>
    </dgm:pt>
    <dgm:pt modelId="{AEDD0196-CFBD-4B1B-AB95-AD1ABF014DB9}" type="sibTrans" cxnId="{861CA46B-0F6E-4BBC-9D13-7D380C67A48E}">
      <dgm:prSet/>
      <dgm:spPr/>
      <dgm:t>
        <a:bodyPr/>
        <a:lstStyle/>
        <a:p>
          <a:endParaRPr lang="en-US" sz="2000">
            <a:latin typeface="Gill Sans MT Condensed" panose="020B0506020104020203" pitchFamily="34" charset="0"/>
          </a:endParaRPr>
        </a:p>
      </dgm:t>
    </dgm:pt>
    <dgm:pt modelId="{2D2D69CD-2C83-4D7C-B88E-ACA888547331}">
      <dgm:prSet phldrT="[Text]" custT="1"/>
      <dgm:spPr/>
      <dgm:t>
        <a:bodyPr/>
        <a:lstStyle/>
        <a:p>
          <a:r>
            <a:rPr lang="en-US" sz="2000" dirty="0">
              <a:latin typeface="Gill Sans MT Condensed" panose="020B0506020104020203" pitchFamily="34" charset="0"/>
            </a:rPr>
            <a:t>Chancellor</a:t>
          </a:r>
        </a:p>
      </dgm:t>
    </dgm:pt>
    <dgm:pt modelId="{313991E9-B305-43C6-ACE1-DA0CBE0EE678}" type="parTrans" cxnId="{3CFB4AFA-EC89-48CC-9A28-8324B4CACE38}">
      <dgm:prSet/>
      <dgm:spPr/>
      <dgm:t>
        <a:bodyPr/>
        <a:lstStyle/>
        <a:p>
          <a:endParaRPr lang="en-US" sz="2000">
            <a:latin typeface="Gill Sans MT Condensed" panose="020B0506020104020203" pitchFamily="34" charset="0"/>
          </a:endParaRPr>
        </a:p>
      </dgm:t>
    </dgm:pt>
    <dgm:pt modelId="{B7B58226-2DAE-485D-80FD-B62F3B6031F4}" type="sibTrans" cxnId="{3CFB4AFA-EC89-48CC-9A28-8324B4CACE38}">
      <dgm:prSet/>
      <dgm:spPr/>
      <dgm:t>
        <a:bodyPr/>
        <a:lstStyle/>
        <a:p>
          <a:endParaRPr lang="en-US" sz="2000">
            <a:latin typeface="Gill Sans MT Condensed" panose="020B0506020104020203" pitchFamily="34" charset="0"/>
          </a:endParaRPr>
        </a:p>
      </dgm:t>
    </dgm:pt>
    <dgm:pt modelId="{AF2F5A52-FE4E-49CC-A34B-81F0838EF16A}">
      <dgm:prSet phldrT="[Text]" custT="1"/>
      <dgm:spPr/>
      <dgm:t>
        <a:bodyPr/>
        <a:lstStyle/>
        <a:p>
          <a:r>
            <a:rPr lang="en-US" sz="2000" dirty="0">
              <a:latin typeface="Gill Sans MT Condensed" panose="020B0506020104020203" pitchFamily="34" charset="0"/>
            </a:rPr>
            <a:t>IU/Purdue President</a:t>
          </a:r>
        </a:p>
      </dgm:t>
    </dgm:pt>
    <dgm:pt modelId="{1BEDDE8F-D942-47D1-96A5-153B1C53E4F2}" type="parTrans" cxnId="{CFEBAB9D-F8CD-469A-A90B-F7DA6678F8D1}">
      <dgm:prSet/>
      <dgm:spPr/>
      <dgm:t>
        <a:bodyPr/>
        <a:lstStyle/>
        <a:p>
          <a:endParaRPr lang="en-US" sz="2000">
            <a:latin typeface="Gill Sans MT Condensed" panose="020B0506020104020203" pitchFamily="34" charset="0"/>
          </a:endParaRPr>
        </a:p>
      </dgm:t>
    </dgm:pt>
    <dgm:pt modelId="{45E6D152-DBB9-4C53-A9C3-748A94D9FEFF}" type="sibTrans" cxnId="{CFEBAB9D-F8CD-469A-A90B-F7DA6678F8D1}">
      <dgm:prSet/>
      <dgm:spPr/>
      <dgm:t>
        <a:bodyPr/>
        <a:lstStyle/>
        <a:p>
          <a:endParaRPr lang="en-US" sz="2000">
            <a:latin typeface="Gill Sans MT Condensed" panose="020B0506020104020203" pitchFamily="34" charset="0"/>
          </a:endParaRPr>
        </a:p>
      </dgm:t>
    </dgm:pt>
    <dgm:pt modelId="{6C65982A-CB0F-4D46-871D-6EA417D8DE95}">
      <dgm:prSet phldrT="[Text]" custT="1"/>
      <dgm:spPr/>
      <dgm:t>
        <a:bodyPr/>
        <a:lstStyle/>
        <a:p>
          <a:r>
            <a:rPr lang="en-US" sz="2000" dirty="0">
              <a:latin typeface="Gill Sans MT Condensed" panose="020B0506020104020203" pitchFamily="34" charset="0"/>
            </a:rPr>
            <a:t>IU Board of Trustees</a:t>
          </a:r>
        </a:p>
      </dgm:t>
    </dgm:pt>
    <dgm:pt modelId="{E0E412E8-9BD0-445C-851B-523A23A790B1}" type="parTrans" cxnId="{1BBB18C1-790C-463F-AB64-8D5198F1E98B}">
      <dgm:prSet/>
      <dgm:spPr/>
      <dgm:t>
        <a:bodyPr/>
        <a:lstStyle/>
        <a:p>
          <a:endParaRPr lang="en-US" sz="2000">
            <a:latin typeface="Gill Sans MT Condensed" panose="020B0506020104020203" pitchFamily="34" charset="0"/>
          </a:endParaRPr>
        </a:p>
      </dgm:t>
    </dgm:pt>
    <dgm:pt modelId="{1A738A6A-31AF-4479-B653-C8D95197401D}" type="sibTrans" cxnId="{1BBB18C1-790C-463F-AB64-8D5198F1E98B}">
      <dgm:prSet/>
      <dgm:spPr/>
      <dgm:t>
        <a:bodyPr/>
        <a:lstStyle/>
        <a:p>
          <a:endParaRPr lang="en-US" sz="2000">
            <a:latin typeface="Gill Sans MT Condensed" panose="020B0506020104020203" pitchFamily="34" charset="0"/>
          </a:endParaRPr>
        </a:p>
      </dgm:t>
    </dgm:pt>
    <dgm:pt modelId="{86110E28-8EC2-446A-BA44-8AEBEE208BEC}" type="pres">
      <dgm:prSet presAssocID="{858913A4-6F30-4AAA-AC16-F78DC06C58A5}" presName="rootnode" presStyleCnt="0">
        <dgm:presLayoutVars>
          <dgm:chMax/>
          <dgm:chPref/>
          <dgm:dir/>
          <dgm:animLvl val="lvl"/>
        </dgm:presLayoutVars>
      </dgm:prSet>
      <dgm:spPr/>
    </dgm:pt>
    <dgm:pt modelId="{AAC3888A-6F01-42AF-8B88-F16DF263795C}" type="pres">
      <dgm:prSet presAssocID="{BEDE1664-1BD5-4852-973C-C42947A1FEFD}" presName="composite" presStyleCnt="0"/>
      <dgm:spPr/>
    </dgm:pt>
    <dgm:pt modelId="{F5FBBE64-6AB0-4577-AF8C-FCE9DE64F947}" type="pres">
      <dgm:prSet presAssocID="{BEDE1664-1BD5-4852-973C-C42947A1FEFD}" presName="LShape" presStyleLbl="alignNode1" presStyleIdx="0" presStyleCnt="17" custScaleY="129836"/>
      <dgm:spPr/>
    </dgm:pt>
    <dgm:pt modelId="{F716C4DC-08EB-4A43-B119-95ABEF8F7D11}" type="pres">
      <dgm:prSet presAssocID="{BEDE1664-1BD5-4852-973C-C42947A1FEFD}" presName="ParentText" presStyleLbl="revTx" presStyleIdx="0" presStyleCnt="9" custScaleY="129836">
        <dgm:presLayoutVars>
          <dgm:chMax val="0"/>
          <dgm:chPref val="0"/>
          <dgm:bulletEnabled val="1"/>
        </dgm:presLayoutVars>
      </dgm:prSet>
      <dgm:spPr/>
    </dgm:pt>
    <dgm:pt modelId="{DE026652-5121-4F8E-9D9A-3C29B287FA40}" type="pres">
      <dgm:prSet presAssocID="{BEDE1664-1BD5-4852-973C-C42947A1FEFD}" presName="Triangle" presStyleLbl="alignNode1" presStyleIdx="1" presStyleCnt="17" custLinFactNeighborY="-49050"/>
      <dgm:spPr/>
    </dgm:pt>
    <dgm:pt modelId="{98C6A10B-A06F-4181-B7CB-0F8374C225DA}" type="pres">
      <dgm:prSet presAssocID="{014C6D5A-3802-426B-A741-87B37575DF4D}" presName="sibTrans" presStyleCnt="0"/>
      <dgm:spPr/>
    </dgm:pt>
    <dgm:pt modelId="{9B4F0380-FBA1-4F21-975A-B329A699293A}" type="pres">
      <dgm:prSet presAssocID="{014C6D5A-3802-426B-A741-87B37575DF4D}" presName="space" presStyleCnt="0"/>
      <dgm:spPr/>
    </dgm:pt>
    <dgm:pt modelId="{363D6822-94F4-427C-AD99-19645B71EB98}" type="pres">
      <dgm:prSet presAssocID="{93964D4F-2D81-42D2-A28C-7F6BDC3F57B5}" presName="composite" presStyleCnt="0"/>
      <dgm:spPr/>
    </dgm:pt>
    <dgm:pt modelId="{D1845E80-F718-4780-9038-6BAB484967D2}" type="pres">
      <dgm:prSet presAssocID="{93964D4F-2D81-42D2-A28C-7F6BDC3F57B5}" presName="LShape" presStyleLbl="alignNode1" presStyleIdx="2" presStyleCnt="17" custScaleY="129836"/>
      <dgm:spPr/>
    </dgm:pt>
    <dgm:pt modelId="{C6F1D12B-73C5-4FB7-9716-A1961EC69C7C}" type="pres">
      <dgm:prSet presAssocID="{93964D4F-2D81-42D2-A28C-7F6BDC3F57B5}" presName="ParentText" presStyleLbl="revTx" presStyleIdx="1" presStyleCnt="9">
        <dgm:presLayoutVars>
          <dgm:chMax val="0"/>
          <dgm:chPref val="0"/>
          <dgm:bulletEnabled val="1"/>
        </dgm:presLayoutVars>
      </dgm:prSet>
      <dgm:spPr/>
    </dgm:pt>
    <dgm:pt modelId="{79E8A0E6-6B99-4013-AC52-B3D74911D17A}" type="pres">
      <dgm:prSet presAssocID="{93964D4F-2D81-42D2-A28C-7F6BDC3F57B5}" presName="Triangle" presStyleLbl="alignNode1" presStyleIdx="3" presStyleCnt="17" custLinFactNeighborY="-49050"/>
      <dgm:spPr/>
    </dgm:pt>
    <dgm:pt modelId="{8D330C60-FC54-4270-92A5-B883213CC3E4}" type="pres">
      <dgm:prSet presAssocID="{27DE60C9-B4B7-4062-A98F-3D24619DFA39}" presName="sibTrans" presStyleCnt="0"/>
      <dgm:spPr/>
    </dgm:pt>
    <dgm:pt modelId="{580075CB-CBB7-4CBC-AD3B-401E9B037C6D}" type="pres">
      <dgm:prSet presAssocID="{27DE60C9-B4B7-4062-A98F-3D24619DFA39}" presName="space" presStyleCnt="0"/>
      <dgm:spPr/>
    </dgm:pt>
    <dgm:pt modelId="{86A7A92C-AFC4-49EC-8A89-09FA55ECB3AD}" type="pres">
      <dgm:prSet presAssocID="{066591E5-05B7-4B79-897F-FB35B520F1B5}" presName="composite" presStyleCnt="0"/>
      <dgm:spPr/>
    </dgm:pt>
    <dgm:pt modelId="{BA962A97-26C7-44FB-AD25-941FDC4DF36D}" type="pres">
      <dgm:prSet presAssocID="{066591E5-05B7-4B79-897F-FB35B520F1B5}" presName="LShape" presStyleLbl="alignNode1" presStyleIdx="4" presStyleCnt="17" custScaleY="129836"/>
      <dgm:spPr/>
    </dgm:pt>
    <dgm:pt modelId="{52E7AD22-877D-43AF-9F9E-38AEC039D828}" type="pres">
      <dgm:prSet presAssocID="{066591E5-05B7-4B79-897F-FB35B520F1B5}" presName="ParentText" presStyleLbl="revTx" presStyleIdx="2" presStyleCnt="9" custScaleY="129836">
        <dgm:presLayoutVars>
          <dgm:chMax val="0"/>
          <dgm:chPref val="0"/>
          <dgm:bulletEnabled val="1"/>
        </dgm:presLayoutVars>
      </dgm:prSet>
      <dgm:spPr/>
    </dgm:pt>
    <dgm:pt modelId="{AF1B4AE7-877B-415B-B241-139B59E1D4FA}" type="pres">
      <dgm:prSet presAssocID="{066591E5-05B7-4B79-897F-FB35B520F1B5}" presName="Triangle" presStyleLbl="alignNode1" presStyleIdx="5" presStyleCnt="17" custLinFactNeighborY="-49050"/>
      <dgm:spPr/>
    </dgm:pt>
    <dgm:pt modelId="{2BAB488C-ABE3-4FF0-A8F9-2D0C78E33D58}" type="pres">
      <dgm:prSet presAssocID="{0A8802A1-9AA5-4FF2-87C2-7FD6DF5E2C5C}" presName="sibTrans" presStyleCnt="0"/>
      <dgm:spPr/>
    </dgm:pt>
    <dgm:pt modelId="{AE408238-4598-4929-A820-5E7887D83FF8}" type="pres">
      <dgm:prSet presAssocID="{0A8802A1-9AA5-4FF2-87C2-7FD6DF5E2C5C}" presName="space" presStyleCnt="0"/>
      <dgm:spPr/>
    </dgm:pt>
    <dgm:pt modelId="{15D2C0F2-0040-4F4A-86FD-4A1E5EDCF936}" type="pres">
      <dgm:prSet presAssocID="{AB427E85-02BD-4A1F-835D-A54551884B1C}" presName="composite" presStyleCnt="0"/>
      <dgm:spPr/>
    </dgm:pt>
    <dgm:pt modelId="{2712BC73-82A9-4589-B927-FB51CACA2BA9}" type="pres">
      <dgm:prSet presAssocID="{AB427E85-02BD-4A1F-835D-A54551884B1C}" presName="LShape" presStyleLbl="alignNode1" presStyleIdx="6" presStyleCnt="17" custScaleY="129836"/>
      <dgm:spPr/>
    </dgm:pt>
    <dgm:pt modelId="{E8AD0619-4DF6-4B30-850B-E0760326D052}" type="pres">
      <dgm:prSet presAssocID="{AB427E85-02BD-4A1F-835D-A54551884B1C}" presName="ParentText" presStyleLbl="revTx" presStyleIdx="3" presStyleCnt="9" custScaleY="129836">
        <dgm:presLayoutVars>
          <dgm:chMax val="0"/>
          <dgm:chPref val="0"/>
          <dgm:bulletEnabled val="1"/>
        </dgm:presLayoutVars>
      </dgm:prSet>
      <dgm:spPr/>
    </dgm:pt>
    <dgm:pt modelId="{0D8A7BDA-9171-4380-8341-C9CE324AE5AB}" type="pres">
      <dgm:prSet presAssocID="{AB427E85-02BD-4A1F-835D-A54551884B1C}" presName="Triangle" presStyleLbl="alignNode1" presStyleIdx="7" presStyleCnt="17" custLinFactNeighborY="-49050"/>
      <dgm:spPr/>
    </dgm:pt>
    <dgm:pt modelId="{F7CF6349-07F0-47CA-B186-07A30B2CC866}" type="pres">
      <dgm:prSet presAssocID="{B2048A79-0DC3-4FC0-8269-72AD32F3DE92}" presName="sibTrans" presStyleCnt="0"/>
      <dgm:spPr/>
    </dgm:pt>
    <dgm:pt modelId="{0CE93524-85BC-4A06-A2DF-090635E81378}" type="pres">
      <dgm:prSet presAssocID="{B2048A79-0DC3-4FC0-8269-72AD32F3DE92}" presName="space" presStyleCnt="0"/>
      <dgm:spPr/>
    </dgm:pt>
    <dgm:pt modelId="{EE8DA696-0385-4E91-96E8-814F64F80A3A}" type="pres">
      <dgm:prSet presAssocID="{6B1BF3EE-0FD2-43B8-9FAD-A3B99F940C70}" presName="composite" presStyleCnt="0"/>
      <dgm:spPr/>
    </dgm:pt>
    <dgm:pt modelId="{BDCB2F79-BB4B-4400-BF11-FB02D4457D0B}" type="pres">
      <dgm:prSet presAssocID="{6B1BF3EE-0FD2-43B8-9FAD-A3B99F940C70}" presName="LShape" presStyleLbl="alignNode1" presStyleIdx="8" presStyleCnt="17" custScaleY="129836"/>
      <dgm:spPr/>
    </dgm:pt>
    <dgm:pt modelId="{FCB645CD-239A-435B-AE99-5E82364D5B87}" type="pres">
      <dgm:prSet presAssocID="{6B1BF3EE-0FD2-43B8-9FAD-A3B99F940C70}" presName="ParentText" presStyleLbl="revTx" presStyleIdx="4" presStyleCnt="9" custScaleY="129836">
        <dgm:presLayoutVars>
          <dgm:chMax val="0"/>
          <dgm:chPref val="0"/>
          <dgm:bulletEnabled val="1"/>
        </dgm:presLayoutVars>
      </dgm:prSet>
      <dgm:spPr/>
    </dgm:pt>
    <dgm:pt modelId="{75D4CDE9-B32A-4F87-BBE1-927977A82894}" type="pres">
      <dgm:prSet presAssocID="{6B1BF3EE-0FD2-43B8-9FAD-A3B99F940C70}" presName="Triangle" presStyleLbl="alignNode1" presStyleIdx="9" presStyleCnt="17" custLinFactNeighborY="-49050"/>
      <dgm:spPr/>
    </dgm:pt>
    <dgm:pt modelId="{E75B4419-4A9A-4BE3-9EDA-879389C99764}" type="pres">
      <dgm:prSet presAssocID="{FF7A8DB1-A354-44BF-BC08-56509897CBD7}" presName="sibTrans" presStyleCnt="0"/>
      <dgm:spPr/>
    </dgm:pt>
    <dgm:pt modelId="{E3AAA35F-EF74-472E-A897-2E470C9532C9}" type="pres">
      <dgm:prSet presAssocID="{FF7A8DB1-A354-44BF-BC08-56509897CBD7}" presName="space" presStyleCnt="0"/>
      <dgm:spPr/>
    </dgm:pt>
    <dgm:pt modelId="{30E37524-E13B-462B-8BFA-F1C298016991}" type="pres">
      <dgm:prSet presAssocID="{E364E8D0-A1E2-4021-9015-91427F852EFB}" presName="composite" presStyleCnt="0"/>
      <dgm:spPr/>
    </dgm:pt>
    <dgm:pt modelId="{7DD117FA-1015-450F-9DC9-C9F1278B8B29}" type="pres">
      <dgm:prSet presAssocID="{E364E8D0-A1E2-4021-9015-91427F852EFB}" presName="LShape" presStyleLbl="alignNode1" presStyleIdx="10" presStyleCnt="17" custScaleY="129836"/>
      <dgm:spPr/>
    </dgm:pt>
    <dgm:pt modelId="{A9EF6BA6-6982-4B0B-96EF-306F2C182670}" type="pres">
      <dgm:prSet presAssocID="{E364E8D0-A1E2-4021-9015-91427F852EFB}" presName="ParentText" presStyleLbl="revTx" presStyleIdx="5" presStyleCnt="9" custScaleY="129836">
        <dgm:presLayoutVars>
          <dgm:chMax val="0"/>
          <dgm:chPref val="0"/>
          <dgm:bulletEnabled val="1"/>
        </dgm:presLayoutVars>
      </dgm:prSet>
      <dgm:spPr/>
    </dgm:pt>
    <dgm:pt modelId="{2C8B8874-BDF7-4E2D-884E-2E18B81AB47B}" type="pres">
      <dgm:prSet presAssocID="{E364E8D0-A1E2-4021-9015-91427F852EFB}" presName="Triangle" presStyleLbl="alignNode1" presStyleIdx="11" presStyleCnt="17" custLinFactNeighborY="-49050"/>
      <dgm:spPr/>
    </dgm:pt>
    <dgm:pt modelId="{9B175B40-96F3-41C0-9C2A-9798BCF73803}" type="pres">
      <dgm:prSet presAssocID="{AEDD0196-CFBD-4B1B-AB95-AD1ABF014DB9}" presName="sibTrans" presStyleCnt="0"/>
      <dgm:spPr/>
    </dgm:pt>
    <dgm:pt modelId="{E186FB63-B447-426D-82E6-B5E58190A627}" type="pres">
      <dgm:prSet presAssocID="{AEDD0196-CFBD-4B1B-AB95-AD1ABF014DB9}" presName="space" presStyleCnt="0"/>
      <dgm:spPr/>
    </dgm:pt>
    <dgm:pt modelId="{6F5941A2-6FA9-4B39-A1DE-114749550B40}" type="pres">
      <dgm:prSet presAssocID="{2D2D69CD-2C83-4D7C-B88E-ACA888547331}" presName="composite" presStyleCnt="0"/>
      <dgm:spPr/>
    </dgm:pt>
    <dgm:pt modelId="{3FDABB00-1360-480D-BAB1-4072C2A27C47}" type="pres">
      <dgm:prSet presAssocID="{2D2D69CD-2C83-4D7C-B88E-ACA888547331}" presName="LShape" presStyleLbl="alignNode1" presStyleIdx="12" presStyleCnt="17" custScaleY="129836"/>
      <dgm:spPr/>
    </dgm:pt>
    <dgm:pt modelId="{FCA61A1A-FE30-4F30-B589-E6332AC26963}" type="pres">
      <dgm:prSet presAssocID="{2D2D69CD-2C83-4D7C-B88E-ACA888547331}" presName="ParentText" presStyleLbl="revTx" presStyleIdx="6" presStyleCnt="9" custScaleY="129836">
        <dgm:presLayoutVars>
          <dgm:chMax val="0"/>
          <dgm:chPref val="0"/>
          <dgm:bulletEnabled val="1"/>
        </dgm:presLayoutVars>
      </dgm:prSet>
      <dgm:spPr/>
    </dgm:pt>
    <dgm:pt modelId="{DC64C608-60DB-4C7C-9B32-DABFAC9B9241}" type="pres">
      <dgm:prSet presAssocID="{2D2D69CD-2C83-4D7C-B88E-ACA888547331}" presName="Triangle" presStyleLbl="alignNode1" presStyleIdx="13" presStyleCnt="17" custLinFactNeighborY="-49050"/>
      <dgm:spPr/>
    </dgm:pt>
    <dgm:pt modelId="{59F8E641-A328-4095-B985-2BF33EB63B32}" type="pres">
      <dgm:prSet presAssocID="{B7B58226-2DAE-485D-80FD-B62F3B6031F4}" presName="sibTrans" presStyleCnt="0"/>
      <dgm:spPr/>
    </dgm:pt>
    <dgm:pt modelId="{CE0A2BCE-1F62-4ED7-9BE1-8F82B3920C73}" type="pres">
      <dgm:prSet presAssocID="{B7B58226-2DAE-485D-80FD-B62F3B6031F4}" presName="space" presStyleCnt="0"/>
      <dgm:spPr/>
    </dgm:pt>
    <dgm:pt modelId="{E5CF491E-D2ED-449A-8F50-B5BFC46C1A0D}" type="pres">
      <dgm:prSet presAssocID="{AF2F5A52-FE4E-49CC-A34B-81F0838EF16A}" presName="composite" presStyleCnt="0"/>
      <dgm:spPr/>
    </dgm:pt>
    <dgm:pt modelId="{2AD3F967-6B37-4900-842D-1753BD31B60C}" type="pres">
      <dgm:prSet presAssocID="{AF2F5A52-FE4E-49CC-A34B-81F0838EF16A}" presName="LShape" presStyleLbl="alignNode1" presStyleIdx="14" presStyleCnt="17" custScaleY="129836"/>
      <dgm:spPr/>
    </dgm:pt>
    <dgm:pt modelId="{9E756756-D0EF-4F0A-9277-BCFAD5FBC89D}" type="pres">
      <dgm:prSet presAssocID="{AF2F5A52-FE4E-49CC-A34B-81F0838EF16A}" presName="ParentText" presStyleLbl="revTx" presStyleIdx="7" presStyleCnt="9" custScaleY="129836">
        <dgm:presLayoutVars>
          <dgm:chMax val="0"/>
          <dgm:chPref val="0"/>
          <dgm:bulletEnabled val="1"/>
        </dgm:presLayoutVars>
      </dgm:prSet>
      <dgm:spPr/>
    </dgm:pt>
    <dgm:pt modelId="{921BBA2E-3894-4B63-9B8D-04330AF22FFA}" type="pres">
      <dgm:prSet presAssocID="{AF2F5A52-FE4E-49CC-A34B-81F0838EF16A}" presName="Triangle" presStyleLbl="alignNode1" presStyleIdx="15" presStyleCnt="17" custLinFactNeighborY="-49050"/>
      <dgm:spPr/>
    </dgm:pt>
    <dgm:pt modelId="{06C32C4D-408D-42D4-A244-ADDD42E4DF9F}" type="pres">
      <dgm:prSet presAssocID="{45E6D152-DBB9-4C53-A9C3-748A94D9FEFF}" presName="sibTrans" presStyleCnt="0"/>
      <dgm:spPr/>
    </dgm:pt>
    <dgm:pt modelId="{A73247DC-38C9-4A4B-BF96-6013C1844DC4}" type="pres">
      <dgm:prSet presAssocID="{45E6D152-DBB9-4C53-A9C3-748A94D9FEFF}" presName="space" presStyleCnt="0"/>
      <dgm:spPr/>
    </dgm:pt>
    <dgm:pt modelId="{89C52EC7-13FA-46F7-9278-51DB0AF93E50}" type="pres">
      <dgm:prSet presAssocID="{6C65982A-CB0F-4D46-871D-6EA417D8DE95}" presName="composite" presStyleCnt="0"/>
      <dgm:spPr/>
    </dgm:pt>
    <dgm:pt modelId="{D5E3E572-A964-480F-912A-0A93851A8F9B}" type="pres">
      <dgm:prSet presAssocID="{6C65982A-CB0F-4D46-871D-6EA417D8DE95}" presName="LShape" presStyleLbl="alignNode1" presStyleIdx="16" presStyleCnt="17" custScaleY="129836"/>
      <dgm:spPr/>
    </dgm:pt>
    <dgm:pt modelId="{54CB2806-3DE5-432B-BF08-3EDC3DF44910}" type="pres">
      <dgm:prSet presAssocID="{6C65982A-CB0F-4D46-871D-6EA417D8DE95}" presName="ParentText" presStyleLbl="revTx" presStyleIdx="8" presStyleCnt="9" custScaleY="129836">
        <dgm:presLayoutVars>
          <dgm:chMax val="0"/>
          <dgm:chPref val="0"/>
          <dgm:bulletEnabled val="1"/>
        </dgm:presLayoutVars>
      </dgm:prSet>
      <dgm:spPr/>
    </dgm:pt>
  </dgm:ptLst>
  <dgm:cxnLst>
    <dgm:cxn modelId="{DBF4A402-F63D-4B81-B500-EEE5A09E71A0}" type="presOf" srcId="{BEDE1664-1BD5-4852-973C-C42947A1FEFD}" destId="{F716C4DC-08EB-4A43-B119-95ABEF8F7D11}" srcOrd="0" destOrd="0" presId="urn:microsoft.com/office/officeart/2009/3/layout/StepUpProcess"/>
    <dgm:cxn modelId="{D9288010-C8BC-4AD1-988F-57C70450C129}" srcId="{858913A4-6F30-4AAA-AC16-F78DC06C58A5}" destId="{6B1BF3EE-0FD2-43B8-9FAD-A3B99F940C70}" srcOrd="4" destOrd="0" parTransId="{5631CC7C-332E-42B6-902A-D73EBE065C28}" sibTransId="{FF7A8DB1-A354-44BF-BC08-56509897CBD7}"/>
    <dgm:cxn modelId="{F729EA31-AC59-42F5-A15F-459A8185DD43}" type="presOf" srcId="{2D2D69CD-2C83-4D7C-B88E-ACA888547331}" destId="{FCA61A1A-FE30-4F30-B589-E6332AC26963}" srcOrd="0" destOrd="0" presId="urn:microsoft.com/office/officeart/2009/3/layout/StepUpProcess"/>
    <dgm:cxn modelId="{6296FD5D-3836-4F2D-8C5C-72C3F5482D44}" type="presOf" srcId="{6C65982A-CB0F-4D46-871D-6EA417D8DE95}" destId="{54CB2806-3DE5-432B-BF08-3EDC3DF44910}" srcOrd="0" destOrd="0" presId="urn:microsoft.com/office/officeart/2009/3/layout/StepUpProcess"/>
    <dgm:cxn modelId="{633A3F5F-C6D6-46C5-9A8A-E90CF2B80E85}" type="presOf" srcId="{E364E8D0-A1E2-4021-9015-91427F852EFB}" destId="{A9EF6BA6-6982-4B0B-96EF-306F2C182670}" srcOrd="0" destOrd="0" presId="urn:microsoft.com/office/officeart/2009/3/layout/StepUpProcess"/>
    <dgm:cxn modelId="{5C155A43-1A4F-4AD8-83FD-3993EB949BE6}" type="presOf" srcId="{6B1BF3EE-0FD2-43B8-9FAD-A3B99F940C70}" destId="{FCB645CD-239A-435B-AE99-5E82364D5B87}" srcOrd="0" destOrd="0" presId="urn:microsoft.com/office/officeart/2009/3/layout/StepUpProcess"/>
    <dgm:cxn modelId="{106D5749-ADE1-4779-B7BC-75FF3AE81D41}" srcId="{858913A4-6F30-4AAA-AC16-F78DC06C58A5}" destId="{93964D4F-2D81-42D2-A28C-7F6BDC3F57B5}" srcOrd="1" destOrd="0" parTransId="{83766703-E362-4537-86A2-9CEDFF5C7807}" sibTransId="{27DE60C9-B4B7-4062-A98F-3D24619DFA39}"/>
    <dgm:cxn modelId="{861CA46B-0F6E-4BBC-9D13-7D380C67A48E}" srcId="{858913A4-6F30-4AAA-AC16-F78DC06C58A5}" destId="{E364E8D0-A1E2-4021-9015-91427F852EFB}" srcOrd="5" destOrd="0" parTransId="{812E570F-85B8-4549-897F-BF36EEE514BC}" sibTransId="{AEDD0196-CFBD-4B1B-AB95-AD1ABF014DB9}"/>
    <dgm:cxn modelId="{EE068879-1B58-435E-AF9B-E3BFAC8074BD}" type="presOf" srcId="{AB427E85-02BD-4A1F-835D-A54551884B1C}" destId="{E8AD0619-4DF6-4B30-850B-E0760326D052}" srcOrd="0" destOrd="0" presId="urn:microsoft.com/office/officeart/2009/3/layout/StepUpProcess"/>
    <dgm:cxn modelId="{52BFBE8C-734C-493F-BC8C-4BB6DE816D2F}" srcId="{858913A4-6F30-4AAA-AC16-F78DC06C58A5}" destId="{AB427E85-02BD-4A1F-835D-A54551884B1C}" srcOrd="3" destOrd="0" parTransId="{057CA270-6739-443E-856E-F8627E88B1D1}" sibTransId="{B2048A79-0DC3-4FC0-8269-72AD32F3DE92}"/>
    <dgm:cxn modelId="{669F3197-8EB1-4BC5-B4DB-1534B74B503B}" type="presOf" srcId="{AF2F5A52-FE4E-49CC-A34B-81F0838EF16A}" destId="{9E756756-D0EF-4F0A-9277-BCFAD5FBC89D}" srcOrd="0" destOrd="0" presId="urn:microsoft.com/office/officeart/2009/3/layout/StepUpProcess"/>
    <dgm:cxn modelId="{CFEBAB9D-F8CD-469A-A90B-F7DA6678F8D1}" srcId="{858913A4-6F30-4AAA-AC16-F78DC06C58A5}" destId="{AF2F5A52-FE4E-49CC-A34B-81F0838EF16A}" srcOrd="7" destOrd="0" parTransId="{1BEDDE8F-D942-47D1-96A5-153B1C53E4F2}" sibTransId="{45E6D152-DBB9-4C53-A9C3-748A94D9FEFF}"/>
    <dgm:cxn modelId="{87B3B0AA-BD10-4DF3-B179-FAB916633F93}" type="presOf" srcId="{93964D4F-2D81-42D2-A28C-7F6BDC3F57B5}" destId="{C6F1D12B-73C5-4FB7-9716-A1961EC69C7C}" srcOrd="0" destOrd="0" presId="urn:microsoft.com/office/officeart/2009/3/layout/StepUpProcess"/>
    <dgm:cxn modelId="{554DA1B0-7875-4E9D-8796-2F9193A00426}" type="presOf" srcId="{066591E5-05B7-4B79-897F-FB35B520F1B5}" destId="{52E7AD22-877D-43AF-9F9E-38AEC039D828}" srcOrd="0" destOrd="0" presId="urn:microsoft.com/office/officeart/2009/3/layout/StepUpProcess"/>
    <dgm:cxn modelId="{1BBB18C1-790C-463F-AB64-8D5198F1E98B}" srcId="{858913A4-6F30-4AAA-AC16-F78DC06C58A5}" destId="{6C65982A-CB0F-4D46-871D-6EA417D8DE95}" srcOrd="8" destOrd="0" parTransId="{E0E412E8-9BD0-445C-851B-523A23A790B1}" sibTransId="{1A738A6A-31AF-4479-B653-C8D95197401D}"/>
    <dgm:cxn modelId="{59A70CCB-E1EC-4934-ABBE-C0255DD93417}" srcId="{858913A4-6F30-4AAA-AC16-F78DC06C58A5}" destId="{066591E5-05B7-4B79-897F-FB35B520F1B5}" srcOrd="2" destOrd="0" parTransId="{5049A125-2FCD-412C-AC62-8873ED561627}" sibTransId="{0A8802A1-9AA5-4FF2-87C2-7FD6DF5E2C5C}"/>
    <dgm:cxn modelId="{0A8FD3D3-3016-4243-9898-4970231E2E2A}" srcId="{858913A4-6F30-4AAA-AC16-F78DC06C58A5}" destId="{BEDE1664-1BD5-4852-973C-C42947A1FEFD}" srcOrd="0" destOrd="0" parTransId="{F5B9F860-1BF7-4E72-AD19-43C538B7CC63}" sibTransId="{014C6D5A-3802-426B-A741-87B37575DF4D}"/>
    <dgm:cxn modelId="{CF1911E7-42E5-49C2-A147-6F490B1EE3A6}" type="presOf" srcId="{858913A4-6F30-4AAA-AC16-F78DC06C58A5}" destId="{86110E28-8EC2-446A-BA44-8AEBEE208BEC}" srcOrd="0" destOrd="0" presId="urn:microsoft.com/office/officeart/2009/3/layout/StepUpProcess"/>
    <dgm:cxn modelId="{3CFB4AFA-EC89-48CC-9A28-8324B4CACE38}" srcId="{858913A4-6F30-4AAA-AC16-F78DC06C58A5}" destId="{2D2D69CD-2C83-4D7C-B88E-ACA888547331}" srcOrd="6" destOrd="0" parTransId="{313991E9-B305-43C6-ACE1-DA0CBE0EE678}" sibTransId="{B7B58226-2DAE-485D-80FD-B62F3B6031F4}"/>
    <dgm:cxn modelId="{E4EBB337-01C9-45CF-BEFB-643DD1727BF7}" type="presParOf" srcId="{86110E28-8EC2-446A-BA44-8AEBEE208BEC}" destId="{AAC3888A-6F01-42AF-8B88-F16DF263795C}" srcOrd="0" destOrd="0" presId="urn:microsoft.com/office/officeart/2009/3/layout/StepUpProcess"/>
    <dgm:cxn modelId="{A0A24F94-B9A9-47CB-BA72-1B11299FD95D}" type="presParOf" srcId="{AAC3888A-6F01-42AF-8B88-F16DF263795C}" destId="{F5FBBE64-6AB0-4577-AF8C-FCE9DE64F947}" srcOrd="0" destOrd="0" presId="urn:microsoft.com/office/officeart/2009/3/layout/StepUpProcess"/>
    <dgm:cxn modelId="{1909D122-66F6-485F-9DB7-5F2C6C2FF7F3}" type="presParOf" srcId="{AAC3888A-6F01-42AF-8B88-F16DF263795C}" destId="{F716C4DC-08EB-4A43-B119-95ABEF8F7D11}" srcOrd="1" destOrd="0" presId="urn:microsoft.com/office/officeart/2009/3/layout/StepUpProcess"/>
    <dgm:cxn modelId="{CE068091-235F-4882-BC0C-54251E3B90C8}" type="presParOf" srcId="{AAC3888A-6F01-42AF-8B88-F16DF263795C}" destId="{DE026652-5121-4F8E-9D9A-3C29B287FA40}" srcOrd="2" destOrd="0" presId="urn:microsoft.com/office/officeart/2009/3/layout/StepUpProcess"/>
    <dgm:cxn modelId="{C1371EA6-1944-4F29-B728-BC950FFE84D6}" type="presParOf" srcId="{86110E28-8EC2-446A-BA44-8AEBEE208BEC}" destId="{98C6A10B-A06F-4181-B7CB-0F8374C225DA}" srcOrd="1" destOrd="0" presId="urn:microsoft.com/office/officeart/2009/3/layout/StepUpProcess"/>
    <dgm:cxn modelId="{54648960-39F4-42CC-9347-D96F562CDF6C}" type="presParOf" srcId="{98C6A10B-A06F-4181-B7CB-0F8374C225DA}" destId="{9B4F0380-FBA1-4F21-975A-B329A699293A}" srcOrd="0" destOrd="0" presId="urn:microsoft.com/office/officeart/2009/3/layout/StepUpProcess"/>
    <dgm:cxn modelId="{57CDA1D3-C79D-412F-B762-B96B08BC2F5F}" type="presParOf" srcId="{86110E28-8EC2-446A-BA44-8AEBEE208BEC}" destId="{363D6822-94F4-427C-AD99-19645B71EB98}" srcOrd="2" destOrd="0" presId="urn:microsoft.com/office/officeart/2009/3/layout/StepUpProcess"/>
    <dgm:cxn modelId="{0C6E1E76-B4DB-4350-BF5D-38DC2D0C0374}" type="presParOf" srcId="{363D6822-94F4-427C-AD99-19645B71EB98}" destId="{D1845E80-F718-4780-9038-6BAB484967D2}" srcOrd="0" destOrd="0" presId="urn:microsoft.com/office/officeart/2009/3/layout/StepUpProcess"/>
    <dgm:cxn modelId="{E23B1617-0B9C-4C1F-936E-3C3A328A8FCC}" type="presParOf" srcId="{363D6822-94F4-427C-AD99-19645B71EB98}" destId="{C6F1D12B-73C5-4FB7-9716-A1961EC69C7C}" srcOrd="1" destOrd="0" presId="urn:microsoft.com/office/officeart/2009/3/layout/StepUpProcess"/>
    <dgm:cxn modelId="{8CF5D96B-A743-4BA1-8C00-557790A2D96E}" type="presParOf" srcId="{363D6822-94F4-427C-AD99-19645B71EB98}" destId="{79E8A0E6-6B99-4013-AC52-B3D74911D17A}" srcOrd="2" destOrd="0" presId="urn:microsoft.com/office/officeart/2009/3/layout/StepUpProcess"/>
    <dgm:cxn modelId="{3EC74523-2C3C-4806-8AB2-500A9DBBF162}" type="presParOf" srcId="{86110E28-8EC2-446A-BA44-8AEBEE208BEC}" destId="{8D330C60-FC54-4270-92A5-B883213CC3E4}" srcOrd="3" destOrd="0" presId="urn:microsoft.com/office/officeart/2009/3/layout/StepUpProcess"/>
    <dgm:cxn modelId="{89FC27C9-08C2-4D39-8D70-D5C918D16574}" type="presParOf" srcId="{8D330C60-FC54-4270-92A5-B883213CC3E4}" destId="{580075CB-CBB7-4CBC-AD3B-401E9B037C6D}" srcOrd="0" destOrd="0" presId="urn:microsoft.com/office/officeart/2009/3/layout/StepUpProcess"/>
    <dgm:cxn modelId="{0F21DF1C-882D-4383-9B38-77D5B6B1A6F3}" type="presParOf" srcId="{86110E28-8EC2-446A-BA44-8AEBEE208BEC}" destId="{86A7A92C-AFC4-49EC-8A89-09FA55ECB3AD}" srcOrd="4" destOrd="0" presId="urn:microsoft.com/office/officeart/2009/3/layout/StepUpProcess"/>
    <dgm:cxn modelId="{FE131590-6964-422B-A0CE-215157300343}" type="presParOf" srcId="{86A7A92C-AFC4-49EC-8A89-09FA55ECB3AD}" destId="{BA962A97-26C7-44FB-AD25-941FDC4DF36D}" srcOrd="0" destOrd="0" presId="urn:microsoft.com/office/officeart/2009/3/layout/StepUpProcess"/>
    <dgm:cxn modelId="{CB6EDB6B-C21D-457E-B347-F72C9BCDF8C3}" type="presParOf" srcId="{86A7A92C-AFC4-49EC-8A89-09FA55ECB3AD}" destId="{52E7AD22-877D-43AF-9F9E-38AEC039D828}" srcOrd="1" destOrd="0" presId="urn:microsoft.com/office/officeart/2009/3/layout/StepUpProcess"/>
    <dgm:cxn modelId="{9C23D944-3542-4644-AC2C-D6BF6076A521}" type="presParOf" srcId="{86A7A92C-AFC4-49EC-8A89-09FA55ECB3AD}" destId="{AF1B4AE7-877B-415B-B241-139B59E1D4FA}" srcOrd="2" destOrd="0" presId="urn:microsoft.com/office/officeart/2009/3/layout/StepUpProcess"/>
    <dgm:cxn modelId="{3C667A5C-FC16-418F-BC66-FC7E72190833}" type="presParOf" srcId="{86110E28-8EC2-446A-BA44-8AEBEE208BEC}" destId="{2BAB488C-ABE3-4FF0-A8F9-2D0C78E33D58}" srcOrd="5" destOrd="0" presId="urn:microsoft.com/office/officeart/2009/3/layout/StepUpProcess"/>
    <dgm:cxn modelId="{35C06842-694F-4638-BD09-FF18F5A8CA4A}" type="presParOf" srcId="{2BAB488C-ABE3-4FF0-A8F9-2D0C78E33D58}" destId="{AE408238-4598-4929-A820-5E7887D83FF8}" srcOrd="0" destOrd="0" presId="urn:microsoft.com/office/officeart/2009/3/layout/StepUpProcess"/>
    <dgm:cxn modelId="{DDC5F93E-E290-4C69-81A6-D800A98E546B}" type="presParOf" srcId="{86110E28-8EC2-446A-BA44-8AEBEE208BEC}" destId="{15D2C0F2-0040-4F4A-86FD-4A1E5EDCF936}" srcOrd="6" destOrd="0" presId="urn:microsoft.com/office/officeart/2009/3/layout/StepUpProcess"/>
    <dgm:cxn modelId="{EC974538-2685-4818-8928-33A1F11B4394}" type="presParOf" srcId="{15D2C0F2-0040-4F4A-86FD-4A1E5EDCF936}" destId="{2712BC73-82A9-4589-B927-FB51CACA2BA9}" srcOrd="0" destOrd="0" presId="urn:microsoft.com/office/officeart/2009/3/layout/StepUpProcess"/>
    <dgm:cxn modelId="{43240309-DB2D-417F-ADEA-8105A0F23DE6}" type="presParOf" srcId="{15D2C0F2-0040-4F4A-86FD-4A1E5EDCF936}" destId="{E8AD0619-4DF6-4B30-850B-E0760326D052}" srcOrd="1" destOrd="0" presId="urn:microsoft.com/office/officeart/2009/3/layout/StepUpProcess"/>
    <dgm:cxn modelId="{53CD75A1-2E53-4B94-97CC-B2310EE2B3CC}" type="presParOf" srcId="{15D2C0F2-0040-4F4A-86FD-4A1E5EDCF936}" destId="{0D8A7BDA-9171-4380-8341-C9CE324AE5AB}" srcOrd="2" destOrd="0" presId="urn:microsoft.com/office/officeart/2009/3/layout/StepUpProcess"/>
    <dgm:cxn modelId="{C94D34BE-7B68-4C78-8DBE-30BAF793392D}" type="presParOf" srcId="{86110E28-8EC2-446A-BA44-8AEBEE208BEC}" destId="{F7CF6349-07F0-47CA-B186-07A30B2CC866}" srcOrd="7" destOrd="0" presId="urn:microsoft.com/office/officeart/2009/3/layout/StepUpProcess"/>
    <dgm:cxn modelId="{94E9D200-CD15-4D69-8922-03EBC95EFC14}" type="presParOf" srcId="{F7CF6349-07F0-47CA-B186-07A30B2CC866}" destId="{0CE93524-85BC-4A06-A2DF-090635E81378}" srcOrd="0" destOrd="0" presId="urn:microsoft.com/office/officeart/2009/3/layout/StepUpProcess"/>
    <dgm:cxn modelId="{C0206236-1DC2-427A-857C-8D34DDFF062C}" type="presParOf" srcId="{86110E28-8EC2-446A-BA44-8AEBEE208BEC}" destId="{EE8DA696-0385-4E91-96E8-814F64F80A3A}" srcOrd="8" destOrd="0" presId="urn:microsoft.com/office/officeart/2009/3/layout/StepUpProcess"/>
    <dgm:cxn modelId="{74343CF6-85A4-4BA3-AF0B-502358EFDF3F}" type="presParOf" srcId="{EE8DA696-0385-4E91-96E8-814F64F80A3A}" destId="{BDCB2F79-BB4B-4400-BF11-FB02D4457D0B}" srcOrd="0" destOrd="0" presId="urn:microsoft.com/office/officeart/2009/3/layout/StepUpProcess"/>
    <dgm:cxn modelId="{80DE361A-2756-48C9-82F4-9495B957E570}" type="presParOf" srcId="{EE8DA696-0385-4E91-96E8-814F64F80A3A}" destId="{FCB645CD-239A-435B-AE99-5E82364D5B87}" srcOrd="1" destOrd="0" presId="urn:microsoft.com/office/officeart/2009/3/layout/StepUpProcess"/>
    <dgm:cxn modelId="{6B42B6C5-A008-406A-9D20-BF0C47812FA7}" type="presParOf" srcId="{EE8DA696-0385-4E91-96E8-814F64F80A3A}" destId="{75D4CDE9-B32A-4F87-BBE1-927977A82894}" srcOrd="2" destOrd="0" presId="urn:microsoft.com/office/officeart/2009/3/layout/StepUpProcess"/>
    <dgm:cxn modelId="{1415336E-12BA-40B1-A583-9274BCAB8C85}" type="presParOf" srcId="{86110E28-8EC2-446A-BA44-8AEBEE208BEC}" destId="{E75B4419-4A9A-4BE3-9EDA-879389C99764}" srcOrd="9" destOrd="0" presId="urn:microsoft.com/office/officeart/2009/3/layout/StepUpProcess"/>
    <dgm:cxn modelId="{90F38F17-1298-4EC6-9D50-E5F6742AA321}" type="presParOf" srcId="{E75B4419-4A9A-4BE3-9EDA-879389C99764}" destId="{E3AAA35F-EF74-472E-A897-2E470C9532C9}" srcOrd="0" destOrd="0" presId="urn:microsoft.com/office/officeart/2009/3/layout/StepUpProcess"/>
    <dgm:cxn modelId="{B9B3515D-44F2-4C00-A67C-1C1B1985A53F}" type="presParOf" srcId="{86110E28-8EC2-446A-BA44-8AEBEE208BEC}" destId="{30E37524-E13B-462B-8BFA-F1C298016991}" srcOrd="10" destOrd="0" presId="urn:microsoft.com/office/officeart/2009/3/layout/StepUpProcess"/>
    <dgm:cxn modelId="{A351F3FE-6928-4A4D-859C-D6B7BE5C7BF6}" type="presParOf" srcId="{30E37524-E13B-462B-8BFA-F1C298016991}" destId="{7DD117FA-1015-450F-9DC9-C9F1278B8B29}" srcOrd="0" destOrd="0" presId="urn:microsoft.com/office/officeart/2009/3/layout/StepUpProcess"/>
    <dgm:cxn modelId="{EE8D5076-6C58-49EE-B099-5563D99E79BA}" type="presParOf" srcId="{30E37524-E13B-462B-8BFA-F1C298016991}" destId="{A9EF6BA6-6982-4B0B-96EF-306F2C182670}" srcOrd="1" destOrd="0" presId="urn:microsoft.com/office/officeart/2009/3/layout/StepUpProcess"/>
    <dgm:cxn modelId="{D3FB8D66-49F4-475A-B305-14C4254AD125}" type="presParOf" srcId="{30E37524-E13B-462B-8BFA-F1C298016991}" destId="{2C8B8874-BDF7-4E2D-884E-2E18B81AB47B}" srcOrd="2" destOrd="0" presId="urn:microsoft.com/office/officeart/2009/3/layout/StepUpProcess"/>
    <dgm:cxn modelId="{2D5960F1-985E-47BE-A2B0-831AE86E9954}" type="presParOf" srcId="{86110E28-8EC2-446A-BA44-8AEBEE208BEC}" destId="{9B175B40-96F3-41C0-9C2A-9798BCF73803}" srcOrd="11" destOrd="0" presId="urn:microsoft.com/office/officeart/2009/3/layout/StepUpProcess"/>
    <dgm:cxn modelId="{F0CAE84C-6853-41F1-99CF-D19ABB4BA64C}" type="presParOf" srcId="{9B175B40-96F3-41C0-9C2A-9798BCF73803}" destId="{E186FB63-B447-426D-82E6-B5E58190A627}" srcOrd="0" destOrd="0" presId="urn:microsoft.com/office/officeart/2009/3/layout/StepUpProcess"/>
    <dgm:cxn modelId="{F50B63D5-77DB-4C99-94B3-0317A86ED7C9}" type="presParOf" srcId="{86110E28-8EC2-446A-BA44-8AEBEE208BEC}" destId="{6F5941A2-6FA9-4B39-A1DE-114749550B40}" srcOrd="12" destOrd="0" presId="urn:microsoft.com/office/officeart/2009/3/layout/StepUpProcess"/>
    <dgm:cxn modelId="{8B976D86-5780-4DC3-BEBE-D60203386821}" type="presParOf" srcId="{6F5941A2-6FA9-4B39-A1DE-114749550B40}" destId="{3FDABB00-1360-480D-BAB1-4072C2A27C47}" srcOrd="0" destOrd="0" presId="urn:microsoft.com/office/officeart/2009/3/layout/StepUpProcess"/>
    <dgm:cxn modelId="{84659FBC-8504-45F8-A066-89A761746F30}" type="presParOf" srcId="{6F5941A2-6FA9-4B39-A1DE-114749550B40}" destId="{FCA61A1A-FE30-4F30-B589-E6332AC26963}" srcOrd="1" destOrd="0" presId="urn:microsoft.com/office/officeart/2009/3/layout/StepUpProcess"/>
    <dgm:cxn modelId="{EE33C4C3-5BF3-4434-9D49-3B6AD60200E6}" type="presParOf" srcId="{6F5941A2-6FA9-4B39-A1DE-114749550B40}" destId="{DC64C608-60DB-4C7C-9B32-DABFAC9B9241}" srcOrd="2" destOrd="0" presId="urn:microsoft.com/office/officeart/2009/3/layout/StepUpProcess"/>
    <dgm:cxn modelId="{EBC98471-989A-43B7-9A68-F68F17C15857}" type="presParOf" srcId="{86110E28-8EC2-446A-BA44-8AEBEE208BEC}" destId="{59F8E641-A328-4095-B985-2BF33EB63B32}" srcOrd="13" destOrd="0" presId="urn:microsoft.com/office/officeart/2009/3/layout/StepUpProcess"/>
    <dgm:cxn modelId="{5F91AAA5-3516-4D8D-9DB7-9D652153B7F2}" type="presParOf" srcId="{59F8E641-A328-4095-B985-2BF33EB63B32}" destId="{CE0A2BCE-1F62-4ED7-9BE1-8F82B3920C73}" srcOrd="0" destOrd="0" presId="urn:microsoft.com/office/officeart/2009/3/layout/StepUpProcess"/>
    <dgm:cxn modelId="{4722A98E-6600-4BB0-A1BC-DA2BE9FE71E9}" type="presParOf" srcId="{86110E28-8EC2-446A-BA44-8AEBEE208BEC}" destId="{E5CF491E-D2ED-449A-8F50-B5BFC46C1A0D}" srcOrd="14" destOrd="0" presId="urn:microsoft.com/office/officeart/2009/3/layout/StepUpProcess"/>
    <dgm:cxn modelId="{B76811AB-19A8-4C07-96FA-9857213CAD47}" type="presParOf" srcId="{E5CF491E-D2ED-449A-8F50-B5BFC46C1A0D}" destId="{2AD3F967-6B37-4900-842D-1753BD31B60C}" srcOrd="0" destOrd="0" presId="urn:microsoft.com/office/officeart/2009/3/layout/StepUpProcess"/>
    <dgm:cxn modelId="{6BBA5F63-712A-4626-9127-A092E6E07CFA}" type="presParOf" srcId="{E5CF491E-D2ED-449A-8F50-B5BFC46C1A0D}" destId="{9E756756-D0EF-4F0A-9277-BCFAD5FBC89D}" srcOrd="1" destOrd="0" presId="urn:microsoft.com/office/officeart/2009/3/layout/StepUpProcess"/>
    <dgm:cxn modelId="{BE212279-E162-447F-99E0-40576F399836}" type="presParOf" srcId="{E5CF491E-D2ED-449A-8F50-B5BFC46C1A0D}" destId="{921BBA2E-3894-4B63-9B8D-04330AF22FFA}" srcOrd="2" destOrd="0" presId="urn:microsoft.com/office/officeart/2009/3/layout/StepUpProcess"/>
    <dgm:cxn modelId="{50372418-424E-4E4A-83F3-71E8A476657F}" type="presParOf" srcId="{86110E28-8EC2-446A-BA44-8AEBEE208BEC}" destId="{06C32C4D-408D-42D4-A244-ADDD42E4DF9F}" srcOrd="15" destOrd="0" presId="urn:microsoft.com/office/officeart/2009/3/layout/StepUpProcess"/>
    <dgm:cxn modelId="{44353951-DDF2-4B20-9BC1-864A204102D8}" type="presParOf" srcId="{06C32C4D-408D-42D4-A244-ADDD42E4DF9F}" destId="{A73247DC-38C9-4A4B-BF96-6013C1844DC4}" srcOrd="0" destOrd="0" presId="urn:microsoft.com/office/officeart/2009/3/layout/StepUpProcess"/>
    <dgm:cxn modelId="{DE98EA84-BA6C-4DC6-9220-942E1723ABFA}" type="presParOf" srcId="{86110E28-8EC2-446A-BA44-8AEBEE208BEC}" destId="{89C52EC7-13FA-46F7-9278-51DB0AF93E50}" srcOrd="16" destOrd="0" presId="urn:microsoft.com/office/officeart/2009/3/layout/StepUpProcess"/>
    <dgm:cxn modelId="{BCCCE9C3-384E-4D02-8A19-CE30C621A5C0}" type="presParOf" srcId="{89C52EC7-13FA-46F7-9278-51DB0AF93E50}" destId="{D5E3E572-A964-480F-912A-0A93851A8F9B}" srcOrd="0" destOrd="0" presId="urn:microsoft.com/office/officeart/2009/3/layout/StepUpProcess"/>
    <dgm:cxn modelId="{5970F385-0A09-48B3-88AC-C8771B2DD2B4}" type="presParOf" srcId="{89C52EC7-13FA-46F7-9278-51DB0AF93E50}" destId="{54CB2806-3DE5-432B-BF08-3EDC3DF44910}"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FBBE64-6AB0-4577-AF8C-FCE9DE64F947}">
      <dsp:nvSpPr>
        <dsp:cNvPr id="0" name=""/>
        <dsp:cNvSpPr/>
      </dsp:nvSpPr>
      <dsp:spPr>
        <a:xfrm rot="5400000">
          <a:off x="130082" y="3356515"/>
          <a:ext cx="883367" cy="1132123"/>
        </a:xfrm>
        <a:prstGeom prst="corner">
          <a:avLst>
            <a:gd name="adj1" fmla="val 16120"/>
            <a:gd name="adj2" fmla="val 16110"/>
          </a:avLst>
        </a:prstGeom>
        <a:solidFill>
          <a:schemeClr val="accent2">
            <a:hueOff val="0"/>
            <a:satOff val="0"/>
            <a:lumOff val="0"/>
            <a:alphaOff val="0"/>
          </a:schemeClr>
        </a:solidFill>
        <a:ln w="1397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16C4DC-08EB-4A43-B119-95ABEF8F7D11}">
      <dsp:nvSpPr>
        <dsp:cNvPr id="0" name=""/>
        <dsp:cNvSpPr/>
      </dsp:nvSpPr>
      <dsp:spPr>
        <a:xfrm>
          <a:off x="118009" y="3561123"/>
          <a:ext cx="1022087" cy="1163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latin typeface="Gill Sans MT Condensed" panose="020B0506020104020203" pitchFamily="34" charset="0"/>
            </a:rPr>
            <a:t>External Reviewers</a:t>
          </a:r>
        </a:p>
      </dsp:txBody>
      <dsp:txXfrm>
        <a:off x="118009" y="3561123"/>
        <a:ext cx="1022087" cy="1163226"/>
      </dsp:txXfrm>
    </dsp:sp>
    <dsp:sp modelId="{DE026652-5121-4F8E-9D9A-3C29B287FA40}">
      <dsp:nvSpPr>
        <dsp:cNvPr id="0" name=""/>
        <dsp:cNvSpPr/>
      </dsp:nvSpPr>
      <dsp:spPr>
        <a:xfrm>
          <a:off x="947250" y="3178576"/>
          <a:ext cx="192846" cy="192846"/>
        </a:xfrm>
        <a:prstGeom prst="triangle">
          <a:avLst>
            <a:gd name="adj" fmla="val 100000"/>
          </a:avLst>
        </a:prstGeom>
        <a:solidFill>
          <a:schemeClr val="accent3">
            <a:hueOff val="0"/>
            <a:satOff val="0"/>
            <a:lumOff val="0"/>
            <a:alphaOff val="0"/>
          </a:schemeClr>
        </a:solidFill>
        <a:ln w="1397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845E80-F718-4780-9038-6BAB484967D2}">
      <dsp:nvSpPr>
        <dsp:cNvPr id="0" name=""/>
        <dsp:cNvSpPr/>
      </dsp:nvSpPr>
      <dsp:spPr>
        <a:xfrm rot="5400000">
          <a:off x="1381317" y="3046896"/>
          <a:ext cx="883367" cy="1132123"/>
        </a:xfrm>
        <a:prstGeom prst="corner">
          <a:avLst>
            <a:gd name="adj1" fmla="val 16120"/>
            <a:gd name="adj2" fmla="val 16110"/>
          </a:avLst>
        </a:prstGeom>
        <a:solidFill>
          <a:schemeClr val="accent4">
            <a:hueOff val="0"/>
            <a:satOff val="0"/>
            <a:lumOff val="0"/>
            <a:alphaOff val="0"/>
          </a:schemeClr>
        </a:solidFill>
        <a:ln w="1397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F1D12B-73C5-4FB7-9716-A1961EC69C7C}">
      <dsp:nvSpPr>
        <dsp:cNvPr id="0" name=""/>
        <dsp:cNvSpPr/>
      </dsp:nvSpPr>
      <dsp:spPr>
        <a:xfrm>
          <a:off x="1369244" y="3385157"/>
          <a:ext cx="1022087" cy="8959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latin typeface="Gill Sans MT Condensed" panose="020B0506020104020203" pitchFamily="34" charset="0"/>
            </a:rPr>
            <a:t>Unit Committee</a:t>
          </a:r>
        </a:p>
      </dsp:txBody>
      <dsp:txXfrm>
        <a:off x="1369244" y="3385157"/>
        <a:ext cx="1022087" cy="895919"/>
      </dsp:txXfrm>
    </dsp:sp>
    <dsp:sp modelId="{79E8A0E6-6B99-4013-AC52-B3D74911D17A}">
      <dsp:nvSpPr>
        <dsp:cNvPr id="0" name=""/>
        <dsp:cNvSpPr/>
      </dsp:nvSpPr>
      <dsp:spPr>
        <a:xfrm>
          <a:off x="2198485" y="2868956"/>
          <a:ext cx="192846" cy="192846"/>
        </a:xfrm>
        <a:prstGeom prst="triangle">
          <a:avLst>
            <a:gd name="adj" fmla="val 100000"/>
          </a:avLst>
        </a:prstGeom>
        <a:solidFill>
          <a:schemeClr val="accent5">
            <a:hueOff val="0"/>
            <a:satOff val="0"/>
            <a:lumOff val="0"/>
            <a:alphaOff val="0"/>
          </a:schemeClr>
        </a:solidFill>
        <a:ln w="1397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962A97-26C7-44FB-AD25-941FDC4DF36D}">
      <dsp:nvSpPr>
        <dsp:cNvPr id="0" name=""/>
        <dsp:cNvSpPr/>
      </dsp:nvSpPr>
      <dsp:spPr>
        <a:xfrm rot="5400000">
          <a:off x="2632552" y="2603623"/>
          <a:ext cx="883367" cy="1132123"/>
        </a:xfrm>
        <a:prstGeom prst="corner">
          <a:avLst>
            <a:gd name="adj1" fmla="val 16120"/>
            <a:gd name="adj2" fmla="val 16110"/>
          </a:avLst>
        </a:prstGeom>
        <a:solidFill>
          <a:schemeClr val="accent6">
            <a:hueOff val="0"/>
            <a:satOff val="0"/>
            <a:lumOff val="0"/>
            <a:alphaOff val="0"/>
          </a:schemeClr>
        </a:solidFill>
        <a:ln w="1397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2E7AD22-877D-43AF-9F9E-38AEC039D828}">
      <dsp:nvSpPr>
        <dsp:cNvPr id="0" name=""/>
        <dsp:cNvSpPr/>
      </dsp:nvSpPr>
      <dsp:spPr>
        <a:xfrm>
          <a:off x="2620479" y="2808231"/>
          <a:ext cx="1022087" cy="1163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latin typeface="Gill Sans MT Condensed" panose="020B0506020104020203" pitchFamily="34" charset="0"/>
            </a:rPr>
            <a:t>*Associate Dean or Department Chair</a:t>
          </a:r>
        </a:p>
      </dsp:txBody>
      <dsp:txXfrm>
        <a:off x="2620479" y="2808231"/>
        <a:ext cx="1022087" cy="1163226"/>
      </dsp:txXfrm>
    </dsp:sp>
    <dsp:sp modelId="{AF1B4AE7-877B-415B-B241-139B59E1D4FA}">
      <dsp:nvSpPr>
        <dsp:cNvPr id="0" name=""/>
        <dsp:cNvSpPr/>
      </dsp:nvSpPr>
      <dsp:spPr>
        <a:xfrm>
          <a:off x="3449719" y="2425684"/>
          <a:ext cx="192846" cy="192846"/>
        </a:xfrm>
        <a:prstGeom prst="triangle">
          <a:avLst>
            <a:gd name="adj" fmla="val 100000"/>
          </a:avLst>
        </a:prstGeom>
        <a:solidFill>
          <a:schemeClr val="accent2">
            <a:hueOff val="0"/>
            <a:satOff val="0"/>
            <a:lumOff val="0"/>
            <a:alphaOff val="0"/>
          </a:schemeClr>
        </a:solidFill>
        <a:ln w="1397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12BC73-82A9-4589-B927-FB51CACA2BA9}">
      <dsp:nvSpPr>
        <dsp:cNvPr id="0" name=""/>
        <dsp:cNvSpPr/>
      </dsp:nvSpPr>
      <dsp:spPr>
        <a:xfrm rot="5400000">
          <a:off x="3883787" y="2160351"/>
          <a:ext cx="883367" cy="1132123"/>
        </a:xfrm>
        <a:prstGeom prst="corner">
          <a:avLst>
            <a:gd name="adj1" fmla="val 16120"/>
            <a:gd name="adj2" fmla="val 16110"/>
          </a:avLst>
        </a:prstGeom>
        <a:solidFill>
          <a:schemeClr val="accent3">
            <a:hueOff val="0"/>
            <a:satOff val="0"/>
            <a:lumOff val="0"/>
            <a:alphaOff val="0"/>
          </a:schemeClr>
        </a:solidFill>
        <a:ln w="1397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AD0619-4DF6-4B30-850B-E0760326D052}">
      <dsp:nvSpPr>
        <dsp:cNvPr id="0" name=""/>
        <dsp:cNvSpPr/>
      </dsp:nvSpPr>
      <dsp:spPr>
        <a:xfrm>
          <a:off x="3871713" y="2364959"/>
          <a:ext cx="1022087" cy="1163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latin typeface="Gill Sans MT Condensed" panose="020B0506020104020203" pitchFamily="34" charset="0"/>
            </a:rPr>
            <a:t>School Committee (sometimes)</a:t>
          </a:r>
        </a:p>
      </dsp:txBody>
      <dsp:txXfrm>
        <a:off x="3871713" y="2364959"/>
        <a:ext cx="1022087" cy="1163226"/>
      </dsp:txXfrm>
    </dsp:sp>
    <dsp:sp modelId="{0D8A7BDA-9171-4380-8341-C9CE324AE5AB}">
      <dsp:nvSpPr>
        <dsp:cNvPr id="0" name=""/>
        <dsp:cNvSpPr/>
      </dsp:nvSpPr>
      <dsp:spPr>
        <a:xfrm>
          <a:off x="4700954" y="1982411"/>
          <a:ext cx="192846" cy="192846"/>
        </a:xfrm>
        <a:prstGeom prst="triangle">
          <a:avLst>
            <a:gd name="adj" fmla="val 100000"/>
          </a:avLst>
        </a:prstGeom>
        <a:solidFill>
          <a:schemeClr val="accent4">
            <a:hueOff val="0"/>
            <a:satOff val="0"/>
            <a:lumOff val="0"/>
            <a:alphaOff val="0"/>
          </a:schemeClr>
        </a:solidFill>
        <a:ln w="1397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CB2F79-BB4B-4400-BF11-FB02D4457D0B}">
      <dsp:nvSpPr>
        <dsp:cNvPr id="0" name=""/>
        <dsp:cNvSpPr/>
      </dsp:nvSpPr>
      <dsp:spPr>
        <a:xfrm rot="5400000">
          <a:off x="5135021" y="1717078"/>
          <a:ext cx="883367" cy="1132123"/>
        </a:xfrm>
        <a:prstGeom prst="corner">
          <a:avLst>
            <a:gd name="adj1" fmla="val 16120"/>
            <a:gd name="adj2" fmla="val 16110"/>
          </a:avLst>
        </a:prstGeom>
        <a:solidFill>
          <a:schemeClr val="accent5">
            <a:hueOff val="0"/>
            <a:satOff val="0"/>
            <a:lumOff val="0"/>
            <a:alphaOff val="0"/>
          </a:schemeClr>
        </a:solidFill>
        <a:ln w="1397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B645CD-239A-435B-AE99-5E82364D5B87}">
      <dsp:nvSpPr>
        <dsp:cNvPr id="0" name=""/>
        <dsp:cNvSpPr/>
      </dsp:nvSpPr>
      <dsp:spPr>
        <a:xfrm>
          <a:off x="5122948" y="1921686"/>
          <a:ext cx="1022087" cy="1163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latin typeface="Gill Sans MT Condensed" panose="020B0506020104020203" pitchFamily="34" charset="0"/>
            </a:rPr>
            <a:t>Campus Committee</a:t>
          </a:r>
        </a:p>
      </dsp:txBody>
      <dsp:txXfrm>
        <a:off x="5122948" y="1921686"/>
        <a:ext cx="1022087" cy="1163226"/>
      </dsp:txXfrm>
    </dsp:sp>
    <dsp:sp modelId="{75D4CDE9-B32A-4F87-BBE1-927977A82894}">
      <dsp:nvSpPr>
        <dsp:cNvPr id="0" name=""/>
        <dsp:cNvSpPr/>
      </dsp:nvSpPr>
      <dsp:spPr>
        <a:xfrm>
          <a:off x="5952189" y="1539139"/>
          <a:ext cx="192846" cy="192846"/>
        </a:xfrm>
        <a:prstGeom prst="triangle">
          <a:avLst>
            <a:gd name="adj" fmla="val 100000"/>
          </a:avLst>
        </a:prstGeom>
        <a:solidFill>
          <a:schemeClr val="accent6">
            <a:hueOff val="0"/>
            <a:satOff val="0"/>
            <a:lumOff val="0"/>
            <a:alphaOff val="0"/>
          </a:schemeClr>
        </a:solidFill>
        <a:ln w="1397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DD117FA-1015-450F-9DC9-C9F1278B8B29}">
      <dsp:nvSpPr>
        <dsp:cNvPr id="0" name=""/>
        <dsp:cNvSpPr/>
      </dsp:nvSpPr>
      <dsp:spPr>
        <a:xfrm rot="5400000">
          <a:off x="6386256" y="1273806"/>
          <a:ext cx="883367" cy="1132123"/>
        </a:xfrm>
        <a:prstGeom prst="corner">
          <a:avLst>
            <a:gd name="adj1" fmla="val 16120"/>
            <a:gd name="adj2" fmla="val 16110"/>
          </a:avLst>
        </a:prstGeom>
        <a:solidFill>
          <a:schemeClr val="accent2">
            <a:hueOff val="0"/>
            <a:satOff val="0"/>
            <a:lumOff val="0"/>
            <a:alphaOff val="0"/>
          </a:schemeClr>
        </a:solidFill>
        <a:ln w="1397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EF6BA6-6982-4B0B-96EF-306F2C182670}">
      <dsp:nvSpPr>
        <dsp:cNvPr id="0" name=""/>
        <dsp:cNvSpPr/>
      </dsp:nvSpPr>
      <dsp:spPr>
        <a:xfrm>
          <a:off x="6374183" y="1478413"/>
          <a:ext cx="1022087" cy="1163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latin typeface="Gill Sans MT Condensed" panose="020B0506020104020203" pitchFamily="34" charset="0"/>
            </a:rPr>
            <a:t>Chief Academic Officer</a:t>
          </a:r>
        </a:p>
      </dsp:txBody>
      <dsp:txXfrm>
        <a:off x="6374183" y="1478413"/>
        <a:ext cx="1022087" cy="1163226"/>
      </dsp:txXfrm>
    </dsp:sp>
    <dsp:sp modelId="{2C8B8874-BDF7-4E2D-884E-2E18B81AB47B}">
      <dsp:nvSpPr>
        <dsp:cNvPr id="0" name=""/>
        <dsp:cNvSpPr/>
      </dsp:nvSpPr>
      <dsp:spPr>
        <a:xfrm>
          <a:off x="7203424" y="1095866"/>
          <a:ext cx="192846" cy="192846"/>
        </a:xfrm>
        <a:prstGeom prst="triangle">
          <a:avLst>
            <a:gd name="adj" fmla="val 100000"/>
          </a:avLst>
        </a:prstGeom>
        <a:solidFill>
          <a:schemeClr val="accent3">
            <a:hueOff val="0"/>
            <a:satOff val="0"/>
            <a:lumOff val="0"/>
            <a:alphaOff val="0"/>
          </a:schemeClr>
        </a:solidFill>
        <a:ln w="1397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DABB00-1360-480D-BAB1-4072C2A27C47}">
      <dsp:nvSpPr>
        <dsp:cNvPr id="0" name=""/>
        <dsp:cNvSpPr/>
      </dsp:nvSpPr>
      <dsp:spPr>
        <a:xfrm rot="5400000">
          <a:off x="7637491" y="830533"/>
          <a:ext cx="883367" cy="1132123"/>
        </a:xfrm>
        <a:prstGeom prst="corner">
          <a:avLst>
            <a:gd name="adj1" fmla="val 16120"/>
            <a:gd name="adj2" fmla="val 16110"/>
          </a:avLst>
        </a:prstGeom>
        <a:solidFill>
          <a:schemeClr val="accent4">
            <a:hueOff val="0"/>
            <a:satOff val="0"/>
            <a:lumOff val="0"/>
            <a:alphaOff val="0"/>
          </a:schemeClr>
        </a:solidFill>
        <a:ln w="1397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A61A1A-FE30-4F30-B589-E6332AC26963}">
      <dsp:nvSpPr>
        <dsp:cNvPr id="0" name=""/>
        <dsp:cNvSpPr/>
      </dsp:nvSpPr>
      <dsp:spPr>
        <a:xfrm>
          <a:off x="7625418" y="1035141"/>
          <a:ext cx="1022087" cy="1163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latin typeface="Gill Sans MT Condensed" panose="020B0506020104020203" pitchFamily="34" charset="0"/>
            </a:rPr>
            <a:t>Chancellor</a:t>
          </a:r>
        </a:p>
      </dsp:txBody>
      <dsp:txXfrm>
        <a:off x="7625418" y="1035141"/>
        <a:ext cx="1022087" cy="1163226"/>
      </dsp:txXfrm>
    </dsp:sp>
    <dsp:sp modelId="{DC64C608-60DB-4C7C-9B32-DABFAC9B9241}">
      <dsp:nvSpPr>
        <dsp:cNvPr id="0" name=""/>
        <dsp:cNvSpPr/>
      </dsp:nvSpPr>
      <dsp:spPr>
        <a:xfrm>
          <a:off x="8454658" y="652594"/>
          <a:ext cx="192846" cy="192846"/>
        </a:xfrm>
        <a:prstGeom prst="triangle">
          <a:avLst>
            <a:gd name="adj" fmla="val 100000"/>
          </a:avLst>
        </a:prstGeom>
        <a:solidFill>
          <a:schemeClr val="accent5">
            <a:hueOff val="0"/>
            <a:satOff val="0"/>
            <a:lumOff val="0"/>
            <a:alphaOff val="0"/>
          </a:schemeClr>
        </a:solidFill>
        <a:ln w="1397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AD3F967-6B37-4900-842D-1753BD31B60C}">
      <dsp:nvSpPr>
        <dsp:cNvPr id="0" name=""/>
        <dsp:cNvSpPr/>
      </dsp:nvSpPr>
      <dsp:spPr>
        <a:xfrm rot="5400000">
          <a:off x="8888726" y="387260"/>
          <a:ext cx="883367" cy="1132123"/>
        </a:xfrm>
        <a:prstGeom prst="corner">
          <a:avLst>
            <a:gd name="adj1" fmla="val 16120"/>
            <a:gd name="adj2" fmla="val 16110"/>
          </a:avLst>
        </a:prstGeom>
        <a:solidFill>
          <a:schemeClr val="accent6">
            <a:hueOff val="0"/>
            <a:satOff val="0"/>
            <a:lumOff val="0"/>
            <a:alphaOff val="0"/>
          </a:schemeClr>
        </a:solidFill>
        <a:ln w="1397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756756-D0EF-4F0A-9277-BCFAD5FBC89D}">
      <dsp:nvSpPr>
        <dsp:cNvPr id="0" name=""/>
        <dsp:cNvSpPr/>
      </dsp:nvSpPr>
      <dsp:spPr>
        <a:xfrm>
          <a:off x="8876652" y="591868"/>
          <a:ext cx="1022087" cy="1163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latin typeface="Gill Sans MT Condensed" panose="020B0506020104020203" pitchFamily="34" charset="0"/>
            </a:rPr>
            <a:t>IU/Purdue President</a:t>
          </a:r>
        </a:p>
      </dsp:txBody>
      <dsp:txXfrm>
        <a:off x="8876652" y="591868"/>
        <a:ext cx="1022087" cy="1163226"/>
      </dsp:txXfrm>
    </dsp:sp>
    <dsp:sp modelId="{921BBA2E-3894-4B63-9B8D-04330AF22FFA}">
      <dsp:nvSpPr>
        <dsp:cNvPr id="0" name=""/>
        <dsp:cNvSpPr/>
      </dsp:nvSpPr>
      <dsp:spPr>
        <a:xfrm>
          <a:off x="9705893" y="209321"/>
          <a:ext cx="192846" cy="192846"/>
        </a:xfrm>
        <a:prstGeom prst="triangle">
          <a:avLst>
            <a:gd name="adj" fmla="val 100000"/>
          </a:avLst>
        </a:prstGeom>
        <a:solidFill>
          <a:schemeClr val="accent2">
            <a:hueOff val="0"/>
            <a:satOff val="0"/>
            <a:lumOff val="0"/>
            <a:alphaOff val="0"/>
          </a:schemeClr>
        </a:solidFill>
        <a:ln w="1397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E3E572-A964-480F-912A-0A93851A8F9B}">
      <dsp:nvSpPr>
        <dsp:cNvPr id="0" name=""/>
        <dsp:cNvSpPr/>
      </dsp:nvSpPr>
      <dsp:spPr>
        <a:xfrm rot="5400000">
          <a:off x="10139960" y="-56011"/>
          <a:ext cx="883367" cy="1132123"/>
        </a:xfrm>
        <a:prstGeom prst="corner">
          <a:avLst>
            <a:gd name="adj1" fmla="val 16120"/>
            <a:gd name="adj2" fmla="val 16110"/>
          </a:avLst>
        </a:prstGeom>
        <a:solidFill>
          <a:schemeClr val="accent3">
            <a:hueOff val="0"/>
            <a:satOff val="0"/>
            <a:lumOff val="0"/>
            <a:alphaOff val="0"/>
          </a:schemeClr>
        </a:solidFill>
        <a:ln w="1397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CB2806-3DE5-432B-BF08-3EDC3DF44910}">
      <dsp:nvSpPr>
        <dsp:cNvPr id="0" name=""/>
        <dsp:cNvSpPr/>
      </dsp:nvSpPr>
      <dsp:spPr>
        <a:xfrm>
          <a:off x="10127887" y="148596"/>
          <a:ext cx="1022087" cy="1163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latin typeface="Gill Sans MT Condensed" panose="020B0506020104020203" pitchFamily="34" charset="0"/>
            </a:rPr>
            <a:t>IU Board of Trustees</a:t>
          </a:r>
        </a:p>
      </dsp:txBody>
      <dsp:txXfrm>
        <a:off x="10127887" y="148596"/>
        <a:ext cx="1022087" cy="1163226"/>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0ECEDD-825B-45CA-A1E4-E8FA9B26F7C3}" type="datetimeFigureOut">
              <a:rPr lang="en-US" smtClean="0"/>
              <a:t>10/4/2018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1C3114-7693-4749-A99F-C843A4E7B5F6}" type="slidenum">
              <a:rPr lang="en-US" smtClean="0"/>
              <a:t>‹#›</a:t>
            </a:fld>
            <a:endParaRPr lang="en-US"/>
          </a:p>
        </p:txBody>
      </p:sp>
    </p:spTree>
    <p:extLst>
      <p:ext uri="{BB962C8B-B14F-4D97-AF65-F5344CB8AC3E}">
        <p14:creationId xmlns:p14="http://schemas.microsoft.com/office/powerpoint/2010/main" val="10480946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Submitted proposal:</a:t>
            </a:r>
          </a:p>
          <a:p>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School </a:t>
            </a:r>
            <a:r>
              <a:rPr lang="en-US" sz="1200" kern="1200" dirty="0">
                <a:solidFill>
                  <a:schemeClr val="tx1"/>
                </a:solidFill>
                <a:effectLst/>
                <a:latin typeface="+mn-lt"/>
                <a:ea typeface="+mn-ea"/>
                <a:cs typeface="+mn-cs"/>
              </a:rPr>
              <a:t>and departmental administrators are tasked with evaluating the research output of their faculty as part of the promotion and tenure review process. At our institution, this evaluation is communicated in a letter describing the dissemination venues for the candidate’s research publications, typically journals. Seen in one light, the letter is an opportunity for the school or departmental administrator to advocate for the candidate. However, the focus on dissemination venue rather than on the article or product itself wastes an opportunity to describe the value of the candidate’s work in the context of their discipline and institution. Instead of providing rich information about the work, these letters often copy content from the publisher website and provide Journal Impact Factors, when available, without context.</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To encourage schools and departments to produce stronger letters in the assessment of a candidate’s dissemination venues, we developed a targeted training for Associate Deans for Research and Department Chairs. The opportunity to develop this training resulted from a broader conversation with faculty about journal cuts and other changes in the library’s strategy for providing access to scholarly content. The faculty asked the library to provide training about changes in scholarly publishing, citation metrics, and </a:t>
            </a:r>
            <a:r>
              <a:rPr lang="en-US" sz="1200" kern="1200" dirty="0" err="1">
                <a:solidFill>
                  <a:schemeClr val="tx1"/>
                </a:solidFill>
                <a:effectLst/>
                <a:latin typeface="+mn-lt"/>
                <a:ea typeface="+mn-ea"/>
                <a:cs typeface="+mn-cs"/>
              </a:rPr>
              <a:t>altmetrics</a:t>
            </a:r>
            <a:r>
              <a:rPr lang="en-US" sz="1200" kern="1200" dirty="0">
                <a:solidFill>
                  <a:schemeClr val="tx1"/>
                </a:solidFill>
                <a:effectLst/>
                <a:latin typeface="+mn-lt"/>
                <a:ea typeface="+mn-ea"/>
                <a:cs typeface="+mn-cs"/>
              </a:rPr>
              <a:t>. Given the time constraints of the audience, our training focuses on providing practical guidance for using and understanding new sources of evidence when writing and reading evaluation letters for promotion and tenure. In addition to describing the content and the institutional context for the training sessions, we will discuss the long-term implications of this effort.</a:t>
            </a:r>
          </a:p>
        </p:txBody>
      </p:sp>
      <p:sp>
        <p:nvSpPr>
          <p:cNvPr id="4" name="Slide Number Placeholder 3"/>
          <p:cNvSpPr>
            <a:spLocks noGrp="1"/>
          </p:cNvSpPr>
          <p:nvPr>
            <p:ph type="sldNum" sz="quarter" idx="5"/>
          </p:nvPr>
        </p:nvSpPr>
        <p:spPr/>
        <p:txBody>
          <a:bodyPr/>
          <a:lstStyle/>
          <a:p>
            <a:fld id="{C01C3114-7693-4749-A99F-C843A4E7B5F6}" type="slidenum">
              <a:rPr lang="en-US" smtClean="0"/>
              <a:t>1</a:t>
            </a:fld>
            <a:endParaRPr lang="en-US"/>
          </a:p>
        </p:txBody>
      </p:sp>
    </p:spTree>
    <p:extLst>
      <p:ext uri="{BB962C8B-B14F-4D97-AF65-F5344CB8AC3E}">
        <p14:creationId xmlns:p14="http://schemas.microsoft.com/office/powerpoint/2010/main" val="29293366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1C3114-7693-4749-A99F-C843A4E7B5F6}" type="slidenum">
              <a:rPr lang="en-US" smtClean="0"/>
              <a:t>12</a:t>
            </a:fld>
            <a:endParaRPr lang="en-US"/>
          </a:p>
        </p:txBody>
      </p:sp>
    </p:spTree>
    <p:extLst>
      <p:ext uri="{BB962C8B-B14F-4D97-AF65-F5344CB8AC3E}">
        <p14:creationId xmlns:p14="http://schemas.microsoft.com/office/powerpoint/2010/main" val="31344528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1C3114-7693-4749-A99F-C843A4E7B5F6}" type="slidenum">
              <a:rPr lang="en-US" smtClean="0"/>
              <a:t>13</a:t>
            </a:fld>
            <a:endParaRPr lang="en-US"/>
          </a:p>
        </p:txBody>
      </p:sp>
    </p:spTree>
    <p:extLst>
      <p:ext uri="{BB962C8B-B14F-4D97-AF65-F5344CB8AC3E}">
        <p14:creationId xmlns:p14="http://schemas.microsoft.com/office/powerpoint/2010/main" val="3175906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600" dirty="0">
              <a:latin typeface="+mj-lt"/>
            </a:endParaRPr>
          </a:p>
        </p:txBody>
      </p:sp>
      <p:sp>
        <p:nvSpPr>
          <p:cNvPr id="4" name="Slide Number Placeholder 3"/>
          <p:cNvSpPr>
            <a:spLocks noGrp="1"/>
          </p:cNvSpPr>
          <p:nvPr>
            <p:ph type="sldNum" sz="quarter" idx="5"/>
          </p:nvPr>
        </p:nvSpPr>
        <p:spPr/>
        <p:txBody>
          <a:bodyPr/>
          <a:lstStyle/>
          <a:p>
            <a:fld id="{C01C3114-7693-4749-A99F-C843A4E7B5F6}" type="slidenum">
              <a:rPr lang="en-US" smtClean="0"/>
              <a:t>2</a:t>
            </a:fld>
            <a:endParaRPr lang="en-US"/>
          </a:p>
        </p:txBody>
      </p:sp>
    </p:spTree>
    <p:extLst>
      <p:ext uri="{BB962C8B-B14F-4D97-AF65-F5344CB8AC3E}">
        <p14:creationId xmlns:p14="http://schemas.microsoft.com/office/powerpoint/2010/main" val="942137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1C3114-7693-4749-A99F-C843A4E7B5F6}" type="slidenum">
              <a:rPr lang="en-US" smtClean="0"/>
              <a:t>4</a:t>
            </a:fld>
            <a:endParaRPr lang="en-US"/>
          </a:p>
        </p:txBody>
      </p:sp>
    </p:spTree>
    <p:extLst>
      <p:ext uri="{BB962C8B-B14F-4D97-AF65-F5344CB8AC3E}">
        <p14:creationId xmlns:p14="http://schemas.microsoft.com/office/powerpoint/2010/main" val="5774883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1C3114-7693-4749-A99F-C843A4E7B5F6}" type="slidenum">
              <a:rPr lang="en-US" smtClean="0"/>
              <a:t>5</a:t>
            </a:fld>
            <a:endParaRPr lang="en-US"/>
          </a:p>
        </p:txBody>
      </p:sp>
    </p:spTree>
    <p:extLst>
      <p:ext uri="{BB962C8B-B14F-4D97-AF65-F5344CB8AC3E}">
        <p14:creationId xmlns:p14="http://schemas.microsoft.com/office/powerpoint/2010/main" val="3548579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US" dirty="0"/>
          </a:p>
        </p:txBody>
      </p:sp>
      <p:sp>
        <p:nvSpPr>
          <p:cNvPr id="4" name="Slide Number Placeholder 3"/>
          <p:cNvSpPr>
            <a:spLocks noGrp="1"/>
          </p:cNvSpPr>
          <p:nvPr>
            <p:ph type="sldNum" sz="quarter" idx="5"/>
          </p:nvPr>
        </p:nvSpPr>
        <p:spPr/>
        <p:txBody>
          <a:bodyPr/>
          <a:lstStyle/>
          <a:p>
            <a:fld id="{C01C3114-7693-4749-A99F-C843A4E7B5F6}" type="slidenum">
              <a:rPr lang="en-US" smtClean="0"/>
              <a:t>6</a:t>
            </a:fld>
            <a:endParaRPr lang="en-US"/>
          </a:p>
        </p:txBody>
      </p:sp>
    </p:spTree>
    <p:extLst>
      <p:ext uri="{BB962C8B-B14F-4D97-AF65-F5344CB8AC3E}">
        <p14:creationId xmlns:p14="http://schemas.microsoft.com/office/powerpoint/2010/main" val="4195880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1C3114-7693-4749-A99F-C843A4E7B5F6}" type="slidenum">
              <a:rPr lang="en-US" smtClean="0"/>
              <a:t>8</a:t>
            </a:fld>
            <a:endParaRPr lang="en-US"/>
          </a:p>
        </p:txBody>
      </p:sp>
    </p:spTree>
    <p:extLst>
      <p:ext uri="{BB962C8B-B14F-4D97-AF65-F5344CB8AC3E}">
        <p14:creationId xmlns:p14="http://schemas.microsoft.com/office/powerpoint/2010/main" val="2040153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Constraints + Challenges </a:t>
            </a:r>
            <a:r>
              <a:rPr lang="en-US" sz="1200" kern="1200" dirty="0">
                <a:solidFill>
                  <a:schemeClr val="tx1"/>
                </a:solidFill>
                <a:effectLst/>
                <a:latin typeface="+mn-lt"/>
                <a:ea typeface="+mn-ea"/>
                <a:cs typeface="+mn-cs"/>
                <a:sym typeface="Wingdings" panose="05000000000000000000" pitchFamily="2" charset="2"/>
              </a:rPr>
              <a:t></a:t>
            </a:r>
            <a:r>
              <a:rPr lang="en-US" sz="1200" kern="1200" dirty="0">
                <a:solidFill>
                  <a:schemeClr val="tx1"/>
                </a:solidFill>
                <a:effectLst/>
                <a:latin typeface="+mn-lt"/>
                <a:ea typeface="+mn-ea"/>
                <a:cs typeface="+mn-cs"/>
              </a:rPr>
              <a:t> Sub-optimal evaluation practices</a:t>
            </a:r>
            <a:endParaRPr lang="en-US" dirty="0"/>
          </a:p>
        </p:txBody>
      </p:sp>
      <p:sp>
        <p:nvSpPr>
          <p:cNvPr id="4" name="Slide Number Placeholder 3"/>
          <p:cNvSpPr>
            <a:spLocks noGrp="1"/>
          </p:cNvSpPr>
          <p:nvPr>
            <p:ph type="sldNum" sz="quarter" idx="5"/>
          </p:nvPr>
        </p:nvSpPr>
        <p:spPr/>
        <p:txBody>
          <a:bodyPr/>
          <a:lstStyle/>
          <a:p>
            <a:fld id="{C01C3114-7693-4749-A99F-C843A4E7B5F6}" type="slidenum">
              <a:rPr lang="en-US" smtClean="0"/>
              <a:t>9</a:t>
            </a:fld>
            <a:endParaRPr lang="en-US"/>
          </a:p>
        </p:txBody>
      </p:sp>
    </p:spTree>
    <p:extLst>
      <p:ext uri="{BB962C8B-B14F-4D97-AF65-F5344CB8AC3E}">
        <p14:creationId xmlns:p14="http://schemas.microsoft.com/office/powerpoint/2010/main" val="1441359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Skills described earlier:</a:t>
            </a:r>
          </a:p>
          <a:p>
            <a:r>
              <a:rPr lang="en-US" sz="1200" dirty="0"/>
              <a:t>Core concepts of research evaluation</a:t>
            </a:r>
          </a:p>
          <a:p>
            <a:r>
              <a:rPr lang="en-US" sz="1200" dirty="0"/>
              <a:t>Research Metrics literacy</a:t>
            </a:r>
          </a:p>
          <a:p>
            <a:r>
              <a:rPr lang="en-US" sz="1200" dirty="0"/>
              <a:t>Knowledge of publishing and other norms for the discipline and field (authorship, speed/volume of publication, journal reputation, peer review practices)</a:t>
            </a:r>
          </a:p>
          <a:p>
            <a:r>
              <a:rPr lang="en-US" sz="1200" dirty="0"/>
              <a:t>Ability to retrieve relevant information efficiently and effectively</a:t>
            </a:r>
          </a:p>
          <a:p>
            <a:endParaRPr lang="en-US" dirty="0"/>
          </a:p>
        </p:txBody>
      </p:sp>
      <p:sp>
        <p:nvSpPr>
          <p:cNvPr id="4" name="Slide Number Placeholder 3"/>
          <p:cNvSpPr>
            <a:spLocks noGrp="1"/>
          </p:cNvSpPr>
          <p:nvPr>
            <p:ph type="sldNum" sz="quarter" idx="5"/>
          </p:nvPr>
        </p:nvSpPr>
        <p:spPr/>
        <p:txBody>
          <a:bodyPr/>
          <a:lstStyle/>
          <a:p>
            <a:fld id="{C01C3114-7693-4749-A99F-C843A4E7B5F6}" type="slidenum">
              <a:rPr lang="en-US" smtClean="0"/>
              <a:t>10</a:t>
            </a:fld>
            <a:endParaRPr lang="en-US"/>
          </a:p>
        </p:txBody>
      </p:sp>
    </p:spTree>
    <p:extLst>
      <p:ext uri="{BB962C8B-B14F-4D97-AF65-F5344CB8AC3E}">
        <p14:creationId xmlns:p14="http://schemas.microsoft.com/office/powerpoint/2010/main" val="13962369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1C3114-7693-4749-A99F-C843A4E7B5F6}" type="slidenum">
              <a:rPr lang="en-US" smtClean="0"/>
              <a:t>11</a:t>
            </a:fld>
            <a:endParaRPr lang="en-US"/>
          </a:p>
        </p:txBody>
      </p:sp>
    </p:spTree>
    <p:extLst>
      <p:ext uri="{BB962C8B-B14F-4D97-AF65-F5344CB8AC3E}">
        <p14:creationId xmlns:p14="http://schemas.microsoft.com/office/powerpoint/2010/main" val="1217955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48A87A34-81AB-432B-8DAE-1953F412C126}" type="datetimeFigureOut">
              <a:rPr lang="en-US" smtClean="0"/>
              <a:pPr/>
              <a:t>10/4/2018</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6D22F896-40B5-4ADD-8801-0D06FADFA095}" type="slidenum">
              <a:rPr lang="en-US" smtClean="0"/>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0058136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18094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12729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54406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10/4/2018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32170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10/4/2018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15323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10/4/2018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15237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10/4/2018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97720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10/4/2018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76710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10/4/2018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07747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10/4/2018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8718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48A87A34-81AB-432B-8DAE-1953F412C126}" type="datetimeFigureOut">
              <a:rPr lang="en-US" smtClean="0"/>
              <a:pPr/>
              <a:t>10/4/2018</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615438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metrics-toolkit.org/" TargetMode="Externa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www.worldcat.org/oclc/1027811013"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orcid.org/0000-0003-4290-6997" TargetMode="External"/><Relationship Id="rId7" Type="http://schemas.openxmlformats.org/officeDocument/2006/relationships/image" Target="../media/image8.jpeg"/><Relationship Id="rId2" Type="http://schemas.openxmlformats.org/officeDocument/2006/relationships/hyperlink" Target="mailto:hcoates@iupui.edu" TargetMode="External"/><Relationship Id="rId1" Type="http://schemas.openxmlformats.org/officeDocument/2006/relationships/slideLayout" Target="../slideLayouts/slideLayout7.xml"/><Relationship Id="rId6" Type="http://schemas.openxmlformats.org/officeDocument/2006/relationships/hyperlink" Target="mailto:caiapike@iupui.edu" TargetMode="External"/><Relationship Id="rId5" Type="http://schemas.openxmlformats.org/officeDocument/2006/relationships/hyperlink" Target="https://orcid.org/0000-0001-5455-1471" TargetMode="External"/><Relationship Id="rId4" Type="http://schemas.openxmlformats.org/officeDocument/2006/relationships/hyperlink" Target="mailto:jdodell@iupui.edu"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hyperlink" Target="http://phdcomics.com/comics/archive.php?comicid=1436"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hyperlink" Target="https://academicaffairs.iupui.edu/PromotionTenure/IUPUI-Guideline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8E1DCC1-CECF-49BB-97F0-2233B406D8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29284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C7ABF58-EC6B-4932-8671-4BAEBDDF50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2811"/>
            <a:ext cx="11292842" cy="510821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60D0A9-D909-4BE6-87BF-AC751C8A6211}"/>
              </a:ext>
            </a:extLst>
          </p:cNvPr>
          <p:cNvSpPr>
            <a:spLocks noGrp="1"/>
          </p:cNvSpPr>
          <p:nvPr>
            <p:ph type="ctrTitle"/>
          </p:nvPr>
        </p:nvSpPr>
        <p:spPr>
          <a:xfrm>
            <a:off x="1261872" y="368301"/>
            <a:ext cx="8263128" cy="3060700"/>
          </a:xfrm>
          <a:noFill/>
        </p:spPr>
        <p:txBody>
          <a:bodyPr anchor="ctr">
            <a:normAutofit/>
          </a:bodyPr>
          <a:lstStyle/>
          <a:p>
            <a:r>
              <a:rPr lang="en-US" sz="6600" dirty="0">
                <a:solidFill>
                  <a:srgbClr val="FFFFFF"/>
                </a:solidFill>
              </a:rPr>
              <a:t>Upskilling the promotion and tenure process</a:t>
            </a:r>
          </a:p>
        </p:txBody>
      </p:sp>
      <p:sp>
        <p:nvSpPr>
          <p:cNvPr id="12" name="Rectangle 11">
            <a:extLst>
              <a:ext uri="{FF2B5EF4-FFF2-40B4-BE49-F238E27FC236}">
                <a16:creationId xmlns:a16="http://schemas.microsoft.com/office/drawing/2014/main" id="{EB868EAF-CD67-49A7-8A32-BBC0EA412C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105400"/>
            <a:ext cx="11292840" cy="175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a:extLst>
              <a:ext uri="{FF2B5EF4-FFF2-40B4-BE49-F238E27FC236}">
                <a16:creationId xmlns:a16="http://schemas.microsoft.com/office/drawing/2014/main" id="{79685CDF-17A1-499F-92ED-9E1C552C51BF}"/>
              </a:ext>
            </a:extLst>
          </p:cNvPr>
          <p:cNvSpPr>
            <a:spLocks noGrp="1"/>
          </p:cNvSpPr>
          <p:nvPr>
            <p:ph type="subTitle" idx="1"/>
          </p:nvPr>
        </p:nvSpPr>
        <p:spPr>
          <a:xfrm>
            <a:off x="609597" y="5480819"/>
            <a:ext cx="10154675" cy="1143000"/>
          </a:xfrm>
        </p:spPr>
        <p:txBody>
          <a:bodyPr anchor="ctr">
            <a:normAutofit/>
          </a:bodyPr>
          <a:lstStyle/>
          <a:p>
            <a:r>
              <a:rPr lang="en-US" sz="2000" dirty="0">
                <a:solidFill>
                  <a:schemeClr val="tx1"/>
                </a:solidFill>
              </a:rPr>
              <a:t>Heather Coates, Jere Odell, Caitlin Pike</a:t>
            </a:r>
          </a:p>
          <a:p>
            <a:r>
              <a:rPr lang="en-US" sz="2000" dirty="0">
                <a:solidFill>
                  <a:schemeClr val="tx1"/>
                </a:solidFill>
              </a:rPr>
              <a:t>IUPUI University Library Center for Digital Scholarship</a:t>
            </a:r>
          </a:p>
        </p:txBody>
      </p:sp>
      <p:sp>
        <p:nvSpPr>
          <p:cNvPr id="5" name="TextBox 4">
            <a:extLst>
              <a:ext uri="{FF2B5EF4-FFF2-40B4-BE49-F238E27FC236}">
                <a16:creationId xmlns:a16="http://schemas.microsoft.com/office/drawing/2014/main" id="{0E1049B2-8854-4E59-9CA6-5B6F0A726D0B}"/>
              </a:ext>
            </a:extLst>
          </p:cNvPr>
          <p:cNvSpPr txBox="1"/>
          <p:nvPr/>
        </p:nvSpPr>
        <p:spPr>
          <a:xfrm>
            <a:off x="1235676" y="3707027"/>
            <a:ext cx="8291383" cy="1077218"/>
          </a:xfrm>
          <a:prstGeom prst="rect">
            <a:avLst/>
          </a:prstGeom>
          <a:noFill/>
        </p:spPr>
        <p:txBody>
          <a:bodyPr wrap="square" rtlCol="0">
            <a:spAutoFit/>
          </a:bodyPr>
          <a:lstStyle/>
          <a:p>
            <a:r>
              <a:rPr lang="en-US" sz="3200" dirty="0"/>
              <a:t>Training administrators for responsible use of research impact metrics</a:t>
            </a:r>
          </a:p>
        </p:txBody>
      </p:sp>
    </p:spTree>
    <p:extLst>
      <p:ext uri="{BB962C8B-B14F-4D97-AF65-F5344CB8AC3E}">
        <p14:creationId xmlns:p14="http://schemas.microsoft.com/office/powerpoint/2010/main" val="3230831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87CD4-B7E0-4BD9-A194-22AC02DA0FB4}"/>
              </a:ext>
            </a:extLst>
          </p:cNvPr>
          <p:cNvSpPr>
            <a:spLocks noGrp="1"/>
          </p:cNvSpPr>
          <p:nvPr>
            <p:ph type="title"/>
          </p:nvPr>
        </p:nvSpPr>
        <p:spPr/>
        <p:txBody>
          <a:bodyPr/>
          <a:lstStyle/>
          <a:p>
            <a:r>
              <a:rPr lang="en-US" dirty="0"/>
              <a:t>The Training: Goals</a:t>
            </a:r>
          </a:p>
        </p:txBody>
      </p:sp>
      <p:sp>
        <p:nvSpPr>
          <p:cNvPr id="3" name="Content Placeholder 2">
            <a:extLst>
              <a:ext uri="{FF2B5EF4-FFF2-40B4-BE49-F238E27FC236}">
                <a16:creationId xmlns:a16="http://schemas.microsoft.com/office/drawing/2014/main" id="{EFA449A0-253E-47C4-8146-2E0A328C0A07}"/>
              </a:ext>
            </a:extLst>
          </p:cNvPr>
          <p:cNvSpPr>
            <a:spLocks noGrp="1"/>
          </p:cNvSpPr>
          <p:nvPr>
            <p:ph idx="1"/>
          </p:nvPr>
        </p:nvSpPr>
        <p:spPr>
          <a:xfrm>
            <a:off x="1261872" y="1828799"/>
            <a:ext cx="9588098" cy="4885899"/>
          </a:xfrm>
        </p:spPr>
        <p:txBody>
          <a:bodyPr>
            <a:normAutofit/>
          </a:bodyPr>
          <a:lstStyle/>
          <a:p>
            <a:pPr marL="0" indent="0">
              <a:buNone/>
            </a:pPr>
            <a:r>
              <a:rPr lang="en-US" sz="2400" dirty="0"/>
              <a:t>Outcome: Improve the relevance of the information provided to better advocate for the candidate</a:t>
            </a:r>
          </a:p>
          <a:p>
            <a:r>
              <a:rPr lang="en-US" sz="2400" dirty="0"/>
              <a:t>Examine underlying purpose of this component of the evaluation</a:t>
            </a:r>
          </a:p>
          <a:p>
            <a:r>
              <a:rPr lang="en-US" sz="2400" dirty="0"/>
              <a:t>Introduce the core concepts of research evaluation</a:t>
            </a:r>
          </a:p>
          <a:p>
            <a:r>
              <a:rPr lang="en-US" sz="2400" dirty="0"/>
              <a:t>Provide resources to support developing foundational skills in research metrics literacy</a:t>
            </a:r>
          </a:p>
          <a:p>
            <a:r>
              <a:rPr lang="en-US" sz="2400" dirty="0"/>
              <a:t>Provide resources to support efficient and effective retrieval of evidence, including but not limited to research metrics</a:t>
            </a:r>
            <a:endParaRPr lang="en-US" sz="2400" dirty="0">
              <a:solidFill>
                <a:schemeClr val="tx1">
                  <a:lumMod val="65000"/>
                  <a:lumOff val="35000"/>
                </a:schemeClr>
              </a:solidFill>
            </a:endParaRPr>
          </a:p>
          <a:p>
            <a:pPr marL="0" indent="0">
              <a:buNone/>
            </a:pPr>
            <a:endParaRPr lang="en-US" sz="2400" dirty="0">
              <a:solidFill>
                <a:schemeClr val="tx1">
                  <a:lumMod val="65000"/>
                  <a:lumOff val="35000"/>
                </a:schemeClr>
              </a:solidFill>
            </a:endParaRPr>
          </a:p>
          <a:p>
            <a:pPr marL="0" indent="0">
              <a:buNone/>
            </a:pPr>
            <a:r>
              <a:rPr lang="en-US" sz="2400" dirty="0">
                <a:solidFill>
                  <a:schemeClr val="tx1">
                    <a:lumMod val="65000"/>
                    <a:lumOff val="35000"/>
                  </a:schemeClr>
                </a:solidFill>
              </a:rPr>
              <a:t>*NOT Publishing and authorship norms for each discipline/field</a:t>
            </a:r>
          </a:p>
        </p:txBody>
      </p:sp>
    </p:spTree>
    <p:extLst>
      <p:ext uri="{BB962C8B-B14F-4D97-AF65-F5344CB8AC3E}">
        <p14:creationId xmlns:p14="http://schemas.microsoft.com/office/powerpoint/2010/main" val="28280364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EE715-5B9E-41BE-8A1C-B6713ED3D0F0}"/>
              </a:ext>
            </a:extLst>
          </p:cNvPr>
          <p:cNvSpPr>
            <a:spLocks noGrp="1"/>
          </p:cNvSpPr>
          <p:nvPr>
            <p:ph type="title"/>
          </p:nvPr>
        </p:nvSpPr>
        <p:spPr/>
        <p:txBody>
          <a:bodyPr/>
          <a:lstStyle/>
          <a:p>
            <a:r>
              <a:rPr lang="en-US" dirty="0"/>
              <a:t>The Training</a:t>
            </a:r>
          </a:p>
        </p:txBody>
      </p:sp>
      <p:sp>
        <p:nvSpPr>
          <p:cNvPr id="3" name="Content Placeholder 2">
            <a:extLst>
              <a:ext uri="{FF2B5EF4-FFF2-40B4-BE49-F238E27FC236}">
                <a16:creationId xmlns:a16="http://schemas.microsoft.com/office/drawing/2014/main" id="{502AE4E5-E75A-4FCF-A8E2-F11DF322782E}"/>
              </a:ext>
            </a:extLst>
          </p:cNvPr>
          <p:cNvSpPr>
            <a:spLocks noGrp="1"/>
          </p:cNvSpPr>
          <p:nvPr>
            <p:ph idx="1"/>
          </p:nvPr>
        </p:nvSpPr>
        <p:spPr>
          <a:xfrm>
            <a:off x="1261872" y="1828800"/>
            <a:ext cx="9410678" cy="4899546"/>
          </a:xfrm>
        </p:spPr>
        <p:txBody>
          <a:bodyPr>
            <a:normAutofit/>
          </a:bodyPr>
          <a:lstStyle/>
          <a:p>
            <a:r>
              <a:rPr lang="en-US" sz="2400" dirty="0"/>
              <a:t>The state of scholarly dissemination (Oh my!)</a:t>
            </a:r>
          </a:p>
          <a:p>
            <a:r>
              <a:rPr lang="en-US" sz="2400" dirty="0"/>
              <a:t>Introduce core concepts of research evaluation to dispel misconceptions about publishing, Open Access, and research metrics</a:t>
            </a:r>
          </a:p>
          <a:p>
            <a:pPr lvl="1"/>
            <a:r>
              <a:rPr lang="en-US" sz="2200" dirty="0"/>
              <a:t>Operationalizing quality, impact, prestige</a:t>
            </a:r>
          </a:p>
          <a:p>
            <a:pPr lvl="1"/>
            <a:r>
              <a:rPr lang="en-US" sz="2200" dirty="0"/>
              <a:t>Levels of evidence</a:t>
            </a:r>
          </a:p>
          <a:p>
            <a:pPr lvl="1"/>
            <a:r>
              <a:rPr lang="en-US" sz="2200" dirty="0"/>
              <a:t>Evidence &amp; metrics</a:t>
            </a:r>
          </a:p>
          <a:p>
            <a:r>
              <a:rPr lang="en-US" sz="2400" dirty="0"/>
              <a:t>Describe the strengths and limitations of commonly used metrics </a:t>
            </a:r>
          </a:p>
          <a:p>
            <a:r>
              <a:rPr lang="en-US" sz="2400" dirty="0"/>
              <a:t>Resources</a:t>
            </a:r>
          </a:p>
          <a:p>
            <a:pPr lvl="1"/>
            <a:r>
              <a:rPr lang="en-US" sz="2200" dirty="0"/>
              <a:t>Terminology Reference Sheet</a:t>
            </a:r>
          </a:p>
          <a:p>
            <a:pPr lvl="1"/>
            <a:r>
              <a:rPr lang="en-US" sz="2200" dirty="0"/>
              <a:t>Sources for metrics</a:t>
            </a:r>
          </a:p>
          <a:p>
            <a:r>
              <a:rPr lang="en-US" sz="2400" dirty="0"/>
              <a:t>Support them in applying this information to the evaluation task</a:t>
            </a:r>
            <a:endParaRPr lang="en-US" sz="2200" dirty="0"/>
          </a:p>
        </p:txBody>
      </p:sp>
    </p:spTree>
    <p:extLst>
      <p:ext uri="{BB962C8B-B14F-4D97-AF65-F5344CB8AC3E}">
        <p14:creationId xmlns:p14="http://schemas.microsoft.com/office/powerpoint/2010/main" val="2632243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90F1507-46FF-4CB1-9554-D7BC41A1FD0A}"/>
              </a:ext>
            </a:extLst>
          </p:cNvPr>
          <p:cNvSpPr txBox="1"/>
          <p:nvPr/>
        </p:nvSpPr>
        <p:spPr>
          <a:xfrm>
            <a:off x="1562768" y="2705725"/>
            <a:ext cx="7940843" cy="1446550"/>
          </a:xfrm>
          <a:prstGeom prst="rect">
            <a:avLst/>
          </a:prstGeom>
          <a:noFill/>
        </p:spPr>
        <p:txBody>
          <a:bodyPr wrap="square" rtlCol="0">
            <a:spAutoFit/>
          </a:bodyPr>
          <a:lstStyle/>
          <a:p>
            <a:pPr algn="ctr"/>
            <a:r>
              <a:rPr lang="en-US" sz="4400" strike="sngStrike" dirty="0">
                <a:solidFill>
                  <a:srgbClr val="ED5511"/>
                </a:solidFill>
              </a:rPr>
              <a:t>We value what we can measure</a:t>
            </a:r>
          </a:p>
          <a:p>
            <a:pPr algn="ctr"/>
            <a:r>
              <a:rPr lang="en-US" sz="4400" dirty="0">
                <a:solidFill>
                  <a:srgbClr val="ED5511"/>
                </a:solidFill>
              </a:rPr>
              <a:t>We measure what we value</a:t>
            </a:r>
          </a:p>
        </p:txBody>
      </p:sp>
    </p:spTree>
    <p:extLst>
      <p:ext uri="{BB962C8B-B14F-4D97-AF65-F5344CB8AC3E}">
        <p14:creationId xmlns:p14="http://schemas.microsoft.com/office/powerpoint/2010/main" val="13976571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8C397E-C9BC-4DE8-986D-204E427AD9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30B3D270-B19D-4DB8-BD3C-3E707485B5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055416" cy="68580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722A0F12-AED7-4D8B-8F8D-1CABEBA94BF1}"/>
              </a:ext>
            </a:extLst>
          </p:cNvPr>
          <p:cNvSpPr>
            <a:spLocks noGrp="1"/>
          </p:cNvSpPr>
          <p:nvPr>
            <p:ph type="title"/>
          </p:nvPr>
        </p:nvSpPr>
        <p:spPr>
          <a:xfrm>
            <a:off x="566058" y="836023"/>
            <a:ext cx="2718788" cy="5183777"/>
          </a:xfrm>
        </p:spPr>
        <p:txBody>
          <a:bodyPr vert="horz" lIns="91440" tIns="45720" rIns="91440" bIns="45720" rtlCol="0" anchor="ctr">
            <a:normAutofit/>
          </a:bodyPr>
          <a:lstStyle/>
          <a:p>
            <a:r>
              <a:rPr lang="en-US" sz="3600">
                <a:solidFill>
                  <a:srgbClr val="FFFFFF"/>
                </a:solidFill>
              </a:rPr>
              <a:t>Long-term Strategy</a:t>
            </a:r>
          </a:p>
        </p:txBody>
      </p:sp>
      <p:sp>
        <p:nvSpPr>
          <p:cNvPr id="13" name="Rectangle 12">
            <a:extLst>
              <a:ext uri="{FF2B5EF4-FFF2-40B4-BE49-F238E27FC236}">
                <a16:creationId xmlns:a16="http://schemas.microsoft.com/office/drawing/2014/main" id="{49BDAF94-B52E-4307-B54C-EF413086FC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20" name="Group 19">
            <a:extLst>
              <a:ext uri="{FF2B5EF4-FFF2-40B4-BE49-F238E27FC236}">
                <a16:creationId xmlns:a16="http://schemas.microsoft.com/office/drawing/2014/main" id="{B8F46275-0CB5-4900-BAB9-D9B462E45E1B}"/>
              </a:ext>
            </a:extLst>
          </p:cNvPr>
          <p:cNvGrpSpPr/>
          <p:nvPr/>
        </p:nvGrpSpPr>
        <p:grpSpPr>
          <a:xfrm>
            <a:off x="4793246" y="360948"/>
            <a:ext cx="5852615" cy="6136103"/>
            <a:chOff x="4793246" y="360948"/>
            <a:chExt cx="5852615" cy="6136103"/>
          </a:xfrm>
        </p:grpSpPr>
        <p:sp>
          <p:nvSpPr>
            <p:cNvPr id="21" name="Freeform: Shape 20">
              <a:extLst>
                <a:ext uri="{FF2B5EF4-FFF2-40B4-BE49-F238E27FC236}">
                  <a16:creationId xmlns:a16="http://schemas.microsoft.com/office/drawing/2014/main" id="{88EA9207-024E-485D-B2DA-A8752CB5BA3F}"/>
                </a:ext>
              </a:extLst>
            </p:cNvPr>
            <p:cNvSpPr/>
            <p:nvPr/>
          </p:nvSpPr>
          <p:spPr>
            <a:xfrm>
              <a:off x="6461242" y="2340455"/>
              <a:ext cx="2516039" cy="2176476"/>
            </a:xfrm>
            <a:custGeom>
              <a:avLst/>
              <a:gdLst>
                <a:gd name="connsiteX0" fmla="*/ 0 w 2516039"/>
                <a:gd name="connsiteY0" fmla="*/ 1088238 h 2176476"/>
                <a:gd name="connsiteX1" fmla="*/ 621819 w 2516039"/>
                <a:gd name="connsiteY1" fmla="*/ 1 h 2176476"/>
                <a:gd name="connsiteX2" fmla="*/ 1894220 w 2516039"/>
                <a:gd name="connsiteY2" fmla="*/ 1 h 2176476"/>
                <a:gd name="connsiteX3" fmla="*/ 2516039 w 2516039"/>
                <a:gd name="connsiteY3" fmla="*/ 1088238 h 2176476"/>
                <a:gd name="connsiteX4" fmla="*/ 1894220 w 2516039"/>
                <a:gd name="connsiteY4" fmla="*/ 2176475 h 2176476"/>
                <a:gd name="connsiteX5" fmla="*/ 621819 w 2516039"/>
                <a:gd name="connsiteY5" fmla="*/ 2176475 h 2176476"/>
                <a:gd name="connsiteX6" fmla="*/ 0 w 2516039"/>
                <a:gd name="connsiteY6" fmla="*/ 1088238 h 2176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6039" h="2176476">
                  <a:moveTo>
                    <a:pt x="0" y="1088238"/>
                  </a:moveTo>
                  <a:lnTo>
                    <a:pt x="621819" y="1"/>
                  </a:lnTo>
                  <a:lnTo>
                    <a:pt x="1894220" y="1"/>
                  </a:lnTo>
                  <a:lnTo>
                    <a:pt x="2516039" y="1088238"/>
                  </a:lnTo>
                  <a:lnTo>
                    <a:pt x="1894220" y="2176475"/>
                  </a:lnTo>
                  <a:lnTo>
                    <a:pt x="621819" y="2176475"/>
                  </a:lnTo>
                  <a:lnTo>
                    <a:pt x="0" y="1088238"/>
                  </a:lnTo>
                  <a:close/>
                </a:path>
              </a:pathLst>
            </a:custGeom>
          </p:spPr>
          <p:style>
            <a:lnRef idx="3">
              <a:schemeClr val="lt1">
                <a:hueOff val="0"/>
                <a:satOff val="0"/>
                <a:lumOff val="0"/>
                <a:alphaOff val="0"/>
              </a:schemeClr>
            </a:lnRef>
            <a:fillRef idx="1">
              <a:schemeClr val="accent3">
                <a:hueOff val="0"/>
                <a:satOff val="0"/>
                <a:lumOff val="0"/>
                <a:alphaOff val="0"/>
              </a:schemeClr>
            </a:fillRef>
            <a:effectRef idx="1">
              <a:schemeClr val="accent3">
                <a:hueOff val="0"/>
                <a:satOff val="0"/>
                <a:lumOff val="0"/>
                <a:alphaOff val="0"/>
              </a:schemeClr>
            </a:effectRef>
            <a:fontRef idx="minor">
              <a:schemeClr val="lt1"/>
            </a:fontRef>
          </p:style>
          <p:txBody>
            <a:bodyPr spcFirstLastPara="0" vert="horz" wrap="square" lIns="452503" tIns="396233" rIns="452503" bIns="396233" numCol="1" spcCol="1270" anchor="ctr" anchorCtr="0">
              <a:noAutofit/>
            </a:bodyPr>
            <a:lstStyle/>
            <a:p>
              <a:pPr marL="0" lvl="0" indent="0" algn="ctr" defTabSz="1244600">
                <a:lnSpc>
                  <a:spcPct val="90000"/>
                </a:lnSpc>
                <a:spcBef>
                  <a:spcPct val="0"/>
                </a:spcBef>
                <a:spcAft>
                  <a:spcPct val="35000"/>
                </a:spcAft>
                <a:buNone/>
              </a:pPr>
              <a:r>
                <a:rPr lang="en-US" sz="2800" kern="1200" dirty="0"/>
                <a:t>Campus Guidelines</a:t>
              </a:r>
            </a:p>
          </p:txBody>
        </p:sp>
        <p:sp>
          <p:nvSpPr>
            <p:cNvPr id="23" name="Freeform: Shape 22">
              <a:extLst>
                <a:ext uri="{FF2B5EF4-FFF2-40B4-BE49-F238E27FC236}">
                  <a16:creationId xmlns:a16="http://schemas.microsoft.com/office/drawing/2014/main" id="{6730E625-C0F1-426F-A333-609B05E94A08}"/>
                </a:ext>
              </a:extLst>
            </p:cNvPr>
            <p:cNvSpPr/>
            <p:nvPr/>
          </p:nvSpPr>
          <p:spPr>
            <a:xfrm>
              <a:off x="6693005" y="360948"/>
              <a:ext cx="2061876" cy="1783765"/>
            </a:xfrm>
            <a:custGeom>
              <a:avLst/>
              <a:gdLst>
                <a:gd name="connsiteX0" fmla="*/ 0 w 2061876"/>
                <a:gd name="connsiteY0" fmla="*/ 891883 h 1783765"/>
                <a:gd name="connsiteX1" fmla="*/ 509622 w 2061876"/>
                <a:gd name="connsiteY1" fmla="*/ 0 h 1783765"/>
                <a:gd name="connsiteX2" fmla="*/ 1552254 w 2061876"/>
                <a:gd name="connsiteY2" fmla="*/ 0 h 1783765"/>
                <a:gd name="connsiteX3" fmla="*/ 2061876 w 2061876"/>
                <a:gd name="connsiteY3" fmla="*/ 891883 h 1783765"/>
                <a:gd name="connsiteX4" fmla="*/ 1552254 w 2061876"/>
                <a:gd name="connsiteY4" fmla="*/ 1783765 h 1783765"/>
                <a:gd name="connsiteX5" fmla="*/ 509622 w 2061876"/>
                <a:gd name="connsiteY5" fmla="*/ 1783765 h 1783765"/>
                <a:gd name="connsiteX6" fmla="*/ 0 w 2061876"/>
                <a:gd name="connsiteY6" fmla="*/ 891883 h 1783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1876" h="1783765">
                  <a:moveTo>
                    <a:pt x="0" y="891883"/>
                  </a:moveTo>
                  <a:lnTo>
                    <a:pt x="509622" y="0"/>
                  </a:lnTo>
                  <a:lnTo>
                    <a:pt x="1552254" y="0"/>
                  </a:lnTo>
                  <a:lnTo>
                    <a:pt x="2061876" y="891883"/>
                  </a:lnTo>
                  <a:lnTo>
                    <a:pt x="1552254" y="1783765"/>
                  </a:lnTo>
                  <a:lnTo>
                    <a:pt x="509622" y="1783765"/>
                  </a:lnTo>
                  <a:lnTo>
                    <a:pt x="0" y="891883"/>
                  </a:lnTo>
                  <a:close/>
                </a:path>
              </a:pathLst>
            </a:custGeom>
          </p:spPr>
          <p:style>
            <a:lnRef idx="3">
              <a:schemeClr val="lt1">
                <a:hueOff val="0"/>
                <a:satOff val="0"/>
                <a:lumOff val="0"/>
                <a:alphaOff val="0"/>
              </a:schemeClr>
            </a:lnRef>
            <a:fillRef idx="1">
              <a:schemeClr val="accent4">
                <a:hueOff val="0"/>
                <a:satOff val="0"/>
                <a:lumOff val="0"/>
                <a:alphaOff val="0"/>
              </a:schemeClr>
            </a:fillRef>
            <a:effectRef idx="1">
              <a:schemeClr val="accent4">
                <a:hueOff val="0"/>
                <a:satOff val="0"/>
                <a:lumOff val="0"/>
                <a:alphaOff val="0"/>
              </a:schemeClr>
            </a:effectRef>
            <a:fontRef idx="minor">
              <a:schemeClr val="lt1"/>
            </a:fontRef>
          </p:style>
          <p:txBody>
            <a:bodyPr spcFirstLastPara="0" vert="horz" wrap="square" lIns="367097" tIns="321008" rIns="367097" bIns="321008" numCol="1" spcCol="1270" anchor="ctr" anchorCtr="0">
              <a:noAutofit/>
            </a:bodyPr>
            <a:lstStyle/>
            <a:p>
              <a:pPr marL="0" lvl="0" indent="0" algn="ctr" defTabSz="889000">
                <a:lnSpc>
                  <a:spcPct val="90000"/>
                </a:lnSpc>
                <a:spcBef>
                  <a:spcPct val="0"/>
                </a:spcBef>
                <a:spcAft>
                  <a:spcPct val="35000"/>
                </a:spcAft>
                <a:buNone/>
              </a:pPr>
              <a:r>
                <a:rPr lang="en-US" sz="2000" kern="1200" dirty="0"/>
                <a:t>School/Dept Guidelines</a:t>
              </a:r>
            </a:p>
          </p:txBody>
        </p:sp>
        <p:sp>
          <p:nvSpPr>
            <p:cNvPr id="25" name="Freeform: Shape 24">
              <a:extLst>
                <a:ext uri="{FF2B5EF4-FFF2-40B4-BE49-F238E27FC236}">
                  <a16:creationId xmlns:a16="http://schemas.microsoft.com/office/drawing/2014/main" id="{3E707B2F-9CEE-4471-8B64-162F2AED2CA5}"/>
                </a:ext>
              </a:extLst>
            </p:cNvPr>
            <p:cNvSpPr/>
            <p:nvPr/>
          </p:nvSpPr>
          <p:spPr>
            <a:xfrm>
              <a:off x="8583985" y="1458083"/>
              <a:ext cx="2061876" cy="1783765"/>
            </a:xfrm>
            <a:custGeom>
              <a:avLst/>
              <a:gdLst>
                <a:gd name="connsiteX0" fmla="*/ 0 w 2061876"/>
                <a:gd name="connsiteY0" fmla="*/ 891883 h 1783765"/>
                <a:gd name="connsiteX1" fmla="*/ 509622 w 2061876"/>
                <a:gd name="connsiteY1" fmla="*/ 0 h 1783765"/>
                <a:gd name="connsiteX2" fmla="*/ 1552254 w 2061876"/>
                <a:gd name="connsiteY2" fmla="*/ 0 h 1783765"/>
                <a:gd name="connsiteX3" fmla="*/ 2061876 w 2061876"/>
                <a:gd name="connsiteY3" fmla="*/ 891883 h 1783765"/>
                <a:gd name="connsiteX4" fmla="*/ 1552254 w 2061876"/>
                <a:gd name="connsiteY4" fmla="*/ 1783765 h 1783765"/>
                <a:gd name="connsiteX5" fmla="*/ 509622 w 2061876"/>
                <a:gd name="connsiteY5" fmla="*/ 1783765 h 1783765"/>
                <a:gd name="connsiteX6" fmla="*/ 0 w 2061876"/>
                <a:gd name="connsiteY6" fmla="*/ 891883 h 1783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1876" h="1783765">
                  <a:moveTo>
                    <a:pt x="0" y="891883"/>
                  </a:moveTo>
                  <a:lnTo>
                    <a:pt x="509622" y="0"/>
                  </a:lnTo>
                  <a:lnTo>
                    <a:pt x="1552254" y="0"/>
                  </a:lnTo>
                  <a:lnTo>
                    <a:pt x="2061876" y="891883"/>
                  </a:lnTo>
                  <a:lnTo>
                    <a:pt x="1552254" y="1783765"/>
                  </a:lnTo>
                  <a:lnTo>
                    <a:pt x="509622" y="1783765"/>
                  </a:lnTo>
                  <a:lnTo>
                    <a:pt x="0" y="891883"/>
                  </a:lnTo>
                  <a:close/>
                </a:path>
              </a:pathLst>
            </a:custGeom>
          </p:spPr>
          <p:style>
            <a:lnRef idx="3">
              <a:schemeClr val="lt1">
                <a:hueOff val="0"/>
                <a:satOff val="0"/>
                <a:lumOff val="0"/>
                <a:alphaOff val="0"/>
              </a:schemeClr>
            </a:lnRef>
            <a:fillRef idx="1">
              <a:schemeClr val="accent4">
                <a:hueOff val="3623554"/>
                <a:satOff val="-1606"/>
                <a:lumOff val="-3216"/>
                <a:alphaOff val="0"/>
              </a:schemeClr>
            </a:fillRef>
            <a:effectRef idx="1">
              <a:schemeClr val="accent4">
                <a:hueOff val="3623554"/>
                <a:satOff val="-1606"/>
                <a:lumOff val="-3216"/>
                <a:alphaOff val="0"/>
              </a:schemeClr>
            </a:effectRef>
            <a:fontRef idx="minor">
              <a:schemeClr val="lt1"/>
            </a:fontRef>
          </p:style>
          <p:txBody>
            <a:bodyPr spcFirstLastPara="0" vert="horz" wrap="square" lIns="367097" tIns="321008" rIns="367097" bIns="321008" numCol="1" spcCol="1270" anchor="ctr" anchorCtr="0">
              <a:noAutofit/>
            </a:bodyPr>
            <a:lstStyle/>
            <a:p>
              <a:pPr algn="ctr" defTabSz="889000">
                <a:lnSpc>
                  <a:spcPct val="90000"/>
                </a:lnSpc>
                <a:spcBef>
                  <a:spcPct val="0"/>
                </a:spcBef>
                <a:spcAft>
                  <a:spcPct val="35000"/>
                </a:spcAft>
              </a:pPr>
              <a:r>
                <a:rPr lang="en-US" sz="2000" dirty="0"/>
                <a:t>OAA Workshops</a:t>
              </a:r>
            </a:p>
          </p:txBody>
        </p:sp>
        <p:sp>
          <p:nvSpPr>
            <p:cNvPr id="27" name="Freeform: Shape 26">
              <a:extLst>
                <a:ext uri="{FF2B5EF4-FFF2-40B4-BE49-F238E27FC236}">
                  <a16:creationId xmlns:a16="http://schemas.microsoft.com/office/drawing/2014/main" id="{CF365D89-92D6-4D63-871D-8F200521C40D}"/>
                </a:ext>
              </a:extLst>
            </p:cNvPr>
            <p:cNvSpPr/>
            <p:nvPr/>
          </p:nvSpPr>
          <p:spPr>
            <a:xfrm>
              <a:off x="8583985" y="3614923"/>
              <a:ext cx="2061876" cy="1783765"/>
            </a:xfrm>
            <a:custGeom>
              <a:avLst/>
              <a:gdLst>
                <a:gd name="connsiteX0" fmla="*/ 0 w 2061876"/>
                <a:gd name="connsiteY0" fmla="*/ 891883 h 1783765"/>
                <a:gd name="connsiteX1" fmla="*/ 509622 w 2061876"/>
                <a:gd name="connsiteY1" fmla="*/ 0 h 1783765"/>
                <a:gd name="connsiteX2" fmla="*/ 1552254 w 2061876"/>
                <a:gd name="connsiteY2" fmla="*/ 0 h 1783765"/>
                <a:gd name="connsiteX3" fmla="*/ 2061876 w 2061876"/>
                <a:gd name="connsiteY3" fmla="*/ 891883 h 1783765"/>
                <a:gd name="connsiteX4" fmla="*/ 1552254 w 2061876"/>
                <a:gd name="connsiteY4" fmla="*/ 1783765 h 1783765"/>
                <a:gd name="connsiteX5" fmla="*/ 509622 w 2061876"/>
                <a:gd name="connsiteY5" fmla="*/ 1783765 h 1783765"/>
                <a:gd name="connsiteX6" fmla="*/ 0 w 2061876"/>
                <a:gd name="connsiteY6" fmla="*/ 891883 h 1783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1876" h="1783765">
                  <a:moveTo>
                    <a:pt x="0" y="891883"/>
                  </a:moveTo>
                  <a:lnTo>
                    <a:pt x="509622" y="0"/>
                  </a:lnTo>
                  <a:lnTo>
                    <a:pt x="1552254" y="0"/>
                  </a:lnTo>
                  <a:lnTo>
                    <a:pt x="2061876" y="891883"/>
                  </a:lnTo>
                  <a:lnTo>
                    <a:pt x="1552254" y="1783765"/>
                  </a:lnTo>
                  <a:lnTo>
                    <a:pt x="509622" y="1783765"/>
                  </a:lnTo>
                  <a:lnTo>
                    <a:pt x="0" y="891883"/>
                  </a:lnTo>
                  <a:close/>
                </a:path>
              </a:pathLst>
            </a:custGeom>
          </p:spPr>
          <p:style>
            <a:lnRef idx="3">
              <a:schemeClr val="lt1">
                <a:hueOff val="0"/>
                <a:satOff val="0"/>
                <a:lumOff val="0"/>
                <a:alphaOff val="0"/>
              </a:schemeClr>
            </a:lnRef>
            <a:fillRef idx="1">
              <a:schemeClr val="accent4">
                <a:hueOff val="7247108"/>
                <a:satOff val="-3212"/>
                <a:lumOff val="-6431"/>
                <a:alphaOff val="0"/>
              </a:schemeClr>
            </a:fillRef>
            <a:effectRef idx="1">
              <a:schemeClr val="accent4">
                <a:hueOff val="7247108"/>
                <a:satOff val="-3212"/>
                <a:lumOff val="-6431"/>
                <a:alphaOff val="0"/>
              </a:schemeClr>
            </a:effectRef>
            <a:fontRef idx="minor">
              <a:schemeClr val="lt1"/>
            </a:fontRef>
          </p:style>
          <p:txBody>
            <a:bodyPr spcFirstLastPara="0" vert="horz" wrap="square" lIns="367097" tIns="321008" rIns="367097" bIns="321008" numCol="1" spcCol="1270" anchor="ctr" anchorCtr="0">
              <a:noAutofit/>
            </a:bodyPr>
            <a:lstStyle/>
            <a:p>
              <a:pPr algn="ctr" defTabSz="889000">
                <a:lnSpc>
                  <a:spcPct val="90000"/>
                </a:lnSpc>
                <a:spcBef>
                  <a:spcPct val="0"/>
                </a:spcBef>
                <a:spcAft>
                  <a:spcPct val="35000"/>
                </a:spcAft>
              </a:pPr>
              <a:r>
                <a:rPr lang="en-US" sz="2000" dirty="0"/>
                <a:t>School/Dept Workshops</a:t>
              </a:r>
            </a:p>
          </p:txBody>
        </p:sp>
        <p:sp>
          <p:nvSpPr>
            <p:cNvPr id="29" name="Freeform: Shape 28">
              <a:extLst>
                <a:ext uri="{FF2B5EF4-FFF2-40B4-BE49-F238E27FC236}">
                  <a16:creationId xmlns:a16="http://schemas.microsoft.com/office/drawing/2014/main" id="{08C8A8EE-0339-4825-8E43-673217A99633}"/>
                </a:ext>
              </a:extLst>
            </p:cNvPr>
            <p:cNvSpPr/>
            <p:nvPr/>
          </p:nvSpPr>
          <p:spPr>
            <a:xfrm>
              <a:off x="6693005" y="4713286"/>
              <a:ext cx="2061876" cy="1783765"/>
            </a:xfrm>
            <a:custGeom>
              <a:avLst/>
              <a:gdLst>
                <a:gd name="connsiteX0" fmla="*/ 0 w 2061876"/>
                <a:gd name="connsiteY0" fmla="*/ 891883 h 1783765"/>
                <a:gd name="connsiteX1" fmla="*/ 509622 w 2061876"/>
                <a:gd name="connsiteY1" fmla="*/ 0 h 1783765"/>
                <a:gd name="connsiteX2" fmla="*/ 1552254 w 2061876"/>
                <a:gd name="connsiteY2" fmla="*/ 0 h 1783765"/>
                <a:gd name="connsiteX3" fmla="*/ 2061876 w 2061876"/>
                <a:gd name="connsiteY3" fmla="*/ 891883 h 1783765"/>
                <a:gd name="connsiteX4" fmla="*/ 1552254 w 2061876"/>
                <a:gd name="connsiteY4" fmla="*/ 1783765 h 1783765"/>
                <a:gd name="connsiteX5" fmla="*/ 509622 w 2061876"/>
                <a:gd name="connsiteY5" fmla="*/ 1783765 h 1783765"/>
                <a:gd name="connsiteX6" fmla="*/ 0 w 2061876"/>
                <a:gd name="connsiteY6" fmla="*/ 891883 h 1783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1876" h="1783765">
                  <a:moveTo>
                    <a:pt x="0" y="891883"/>
                  </a:moveTo>
                  <a:lnTo>
                    <a:pt x="509622" y="0"/>
                  </a:lnTo>
                  <a:lnTo>
                    <a:pt x="1552254" y="0"/>
                  </a:lnTo>
                  <a:lnTo>
                    <a:pt x="2061876" y="891883"/>
                  </a:lnTo>
                  <a:lnTo>
                    <a:pt x="1552254" y="1783765"/>
                  </a:lnTo>
                  <a:lnTo>
                    <a:pt x="509622" y="1783765"/>
                  </a:lnTo>
                  <a:lnTo>
                    <a:pt x="0" y="891883"/>
                  </a:lnTo>
                  <a:close/>
                </a:path>
              </a:pathLst>
            </a:custGeom>
          </p:spPr>
          <p:style>
            <a:lnRef idx="3">
              <a:schemeClr val="lt1">
                <a:hueOff val="0"/>
                <a:satOff val="0"/>
                <a:lumOff val="0"/>
                <a:alphaOff val="0"/>
              </a:schemeClr>
            </a:lnRef>
            <a:fillRef idx="1">
              <a:schemeClr val="accent4">
                <a:hueOff val="10870662"/>
                <a:satOff val="-4819"/>
                <a:lumOff val="-9647"/>
                <a:alphaOff val="0"/>
              </a:schemeClr>
            </a:fillRef>
            <a:effectRef idx="1">
              <a:schemeClr val="accent4">
                <a:hueOff val="10870662"/>
                <a:satOff val="-4819"/>
                <a:lumOff val="-9647"/>
                <a:alphaOff val="0"/>
              </a:schemeClr>
            </a:effectRef>
            <a:fontRef idx="minor">
              <a:schemeClr val="lt1"/>
            </a:fontRef>
          </p:style>
          <p:txBody>
            <a:bodyPr spcFirstLastPara="0" vert="horz" wrap="square" lIns="367097" tIns="321008" rIns="367097" bIns="321008" numCol="1" spcCol="1270" anchor="ctr" anchorCtr="0">
              <a:noAutofit/>
            </a:bodyPr>
            <a:lstStyle/>
            <a:p>
              <a:pPr algn="ctr" defTabSz="889000">
                <a:lnSpc>
                  <a:spcPct val="90000"/>
                </a:lnSpc>
                <a:spcBef>
                  <a:spcPct val="0"/>
                </a:spcBef>
                <a:spcAft>
                  <a:spcPct val="35000"/>
                </a:spcAft>
              </a:pPr>
              <a:r>
                <a:rPr lang="en-US" sz="2000" dirty="0"/>
                <a:t>Metrics Consults</a:t>
              </a:r>
              <a:endParaRPr lang="en-US" sz="2000" kern="1200" dirty="0"/>
            </a:p>
          </p:txBody>
        </p:sp>
        <p:sp>
          <p:nvSpPr>
            <p:cNvPr id="31" name="Freeform: Shape 30">
              <a:extLst>
                <a:ext uri="{FF2B5EF4-FFF2-40B4-BE49-F238E27FC236}">
                  <a16:creationId xmlns:a16="http://schemas.microsoft.com/office/drawing/2014/main" id="{8484897B-0CB6-4B62-BBCF-D974EE56D03D}"/>
                </a:ext>
              </a:extLst>
            </p:cNvPr>
            <p:cNvSpPr/>
            <p:nvPr/>
          </p:nvSpPr>
          <p:spPr>
            <a:xfrm>
              <a:off x="4793246" y="3616151"/>
              <a:ext cx="2061876" cy="1783765"/>
            </a:xfrm>
            <a:custGeom>
              <a:avLst/>
              <a:gdLst>
                <a:gd name="connsiteX0" fmla="*/ 0 w 2061876"/>
                <a:gd name="connsiteY0" fmla="*/ 891883 h 1783765"/>
                <a:gd name="connsiteX1" fmla="*/ 509622 w 2061876"/>
                <a:gd name="connsiteY1" fmla="*/ 0 h 1783765"/>
                <a:gd name="connsiteX2" fmla="*/ 1552254 w 2061876"/>
                <a:gd name="connsiteY2" fmla="*/ 0 h 1783765"/>
                <a:gd name="connsiteX3" fmla="*/ 2061876 w 2061876"/>
                <a:gd name="connsiteY3" fmla="*/ 891883 h 1783765"/>
                <a:gd name="connsiteX4" fmla="*/ 1552254 w 2061876"/>
                <a:gd name="connsiteY4" fmla="*/ 1783765 h 1783765"/>
                <a:gd name="connsiteX5" fmla="*/ 509622 w 2061876"/>
                <a:gd name="connsiteY5" fmla="*/ 1783765 h 1783765"/>
                <a:gd name="connsiteX6" fmla="*/ 0 w 2061876"/>
                <a:gd name="connsiteY6" fmla="*/ 891883 h 1783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1876" h="1783765">
                  <a:moveTo>
                    <a:pt x="0" y="891883"/>
                  </a:moveTo>
                  <a:lnTo>
                    <a:pt x="509622" y="0"/>
                  </a:lnTo>
                  <a:lnTo>
                    <a:pt x="1552254" y="0"/>
                  </a:lnTo>
                  <a:lnTo>
                    <a:pt x="2061876" y="891883"/>
                  </a:lnTo>
                  <a:lnTo>
                    <a:pt x="1552254" y="1783765"/>
                  </a:lnTo>
                  <a:lnTo>
                    <a:pt x="509622" y="1783765"/>
                  </a:lnTo>
                  <a:lnTo>
                    <a:pt x="0" y="891883"/>
                  </a:lnTo>
                  <a:close/>
                </a:path>
              </a:pathLst>
            </a:custGeom>
          </p:spPr>
          <p:style>
            <a:lnRef idx="3">
              <a:schemeClr val="lt1">
                <a:hueOff val="0"/>
                <a:satOff val="0"/>
                <a:lumOff val="0"/>
                <a:alphaOff val="0"/>
              </a:schemeClr>
            </a:lnRef>
            <a:fillRef idx="1">
              <a:schemeClr val="accent4">
                <a:hueOff val="14494216"/>
                <a:satOff val="-6425"/>
                <a:lumOff val="-12862"/>
                <a:alphaOff val="0"/>
              </a:schemeClr>
            </a:fillRef>
            <a:effectRef idx="1">
              <a:schemeClr val="accent4">
                <a:hueOff val="14494216"/>
                <a:satOff val="-6425"/>
                <a:lumOff val="-12862"/>
                <a:alphaOff val="0"/>
              </a:schemeClr>
            </a:effectRef>
            <a:fontRef idx="minor">
              <a:schemeClr val="lt1"/>
            </a:fontRef>
          </p:style>
          <p:txBody>
            <a:bodyPr spcFirstLastPara="0" vert="horz" wrap="square" lIns="367097" tIns="321008" rIns="367097" bIns="321008" numCol="1" spcCol="1270" anchor="ctr" anchorCtr="0">
              <a:noAutofit/>
            </a:bodyPr>
            <a:lstStyle/>
            <a:p>
              <a:pPr lvl="0" algn="ctr" defTabSz="889000">
                <a:lnSpc>
                  <a:spcPct val="90000"/>
                </a:lnSpc>
                <a:spcBef>
                  <a:spcPct val="0"/>
                </a:spcBef>
                <a:spcAft>
                  <a:spcPct val="35000"/>
                </a:spcAft>
              </a:pPr>
              <a:r>
                <a:rPr lang="en-US" sz="2000" dirty="0"/>
                <a:t>Reviewer Workshop</a:t>
              </a:r>
            </a:p>
          </p:txBody>
        </p:sp>
        <p:sp>
          <p:nvSpPr>
            <p:cNvPr id="32" name="Freeform: Shape 31">
              <a:extLst>
                <a:ext uri="{FF2B5EF4-FFF2-40B4-BE49-F238E27FC236}">
                  <a16:creationId xmlns:a16="http://schemas.microsoft.com/office/drawing/2014/main" id="{2BC219BF-76D8-4D0F-83FE-A5B7CD387619}"/>
                </a:ext>
              </a:extLst>
            </p:cNvPr>
            <p:cNvSpPr/>
            <p:nvPr/>
          </p:nvSpPr>
          <p:spPr>
            <a:xfrm>
              <a:off x="4793246" y="1455628"/>
              <a:ext cx="2061876" cy="1783765"/>
            </a:xfrm>
            <a:custGeom>
              <a:avLst/>
              <a:gdLst>
                <a:gd name="connsiteX0" fmla="*/ 0 w 2061876"/>
                <a:gd name="connsiteY0" fmla="*/ 891883 h 1783765"/>
                <a:gd name="connsiteX1" fmla="*/ 509622 w 2061876"/>
                <a:gd name="connsiteY1" fmla="*/ 0 h 1783765"/>
                <a:gd name="connsiteX2" fmla="*/ 1552254 w 2061876"/>
                <a:gd name="connsiteY2" fmla="*/ 0 h 1783765"/>
                <a:gd name="connsiteX3" fmla="*/ 2061876 w 2061876"/>
                <a:gd name="connsiteY3" fmla="*/ 891883 h 1783765"/>
                <a:gd name="connsiteX4" fmla="*/ 1552254 w 2061876"/>
                <a:gd name="connsiteY4" fmla="*/ 1783765 h 1783765"/>
                <a:gd name="connsiteX5" fmla="*/ 509622 w 2061876"/>
                <a:gd name="connsiteY5" fmla="*/ 1783765 h 1783765"/>
                <a:gd name="connsiteX6" fmla="*/ 0 w 2061876"/>
                <a:gd name="connsiteY6" fmla="*/ 891883 h 1783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1876" h="1783765">
                  <a:moveTo>
                    <a:pt x="0" y="891883"/>
                  </a:moveTo>
                  <a:lnTo>
                    <a:pt x="509622" y="0"/>
                  </a:lnTo>
                  <a:lnTo>
                    <a:pt x="1552254" y="0"/>
                  </a:lnTo>
                  <a:lnTo>
                    <a:pt x="2061876" y="891883"/>
                  </a:lnTo>
                  <a:lnTo>
                    <a:pt x="1552254" y="1783765"/>
                  </a:lnTo>
                  <a:lnTo>
                    <a:pt x="509622" y="1783765"/>
                  </a:lnTo>
                  <a:lnTo>
                    <a:pt x="0" y="891883"/>
                  </a:lnTo>
                  <a:close/>
                </a:path>
              </a:pathLst>
            </a:custGeom>
          </p:spPr>
          <p:style>
            <a:lnRef idx="3">
              <a:schemeClr val="lt1">
                <a:hueOff val="0"/>
                <a:satOff val="0"/>
                <a:lumOff val="0"/>
                <a:alphaOff val="0"/>
              </a:schemeClr>
            </a:lnRef>
            <a:fillRef idx="1">
              <a:schemeClr val="accent4">
                <a:hueOff val="18117770"/>
                <a:satOff val="-8031"/>
                <a:lumOff val="-16078"/>
                <a:alphaOff val="0"/>
              </a:schemeClr>
            </a:fillRef>
            <a:effectRef idx="1">
              <a:schemeClr val="accent4">
                <a:hueOff val="18117770"/>
                <a:satOff val="-8031"/>
                <a:lumOff val="-16078"/>
                <a:alphaOff val="0"/>
              </a:schemeClr>
            </a:effectRef>
            <a:fontRef idx="minor">
              <a:schemeClr val="lt1"/>
            </a:fontRef>
          </p:style>
          <p:txBody>
            <a:bodyPr spcFirstLastPara="0" vert="horz" wrap="square" lIns="367097" tIns="321008" rIns="367097" bIns="321008" numCol="1" spcCol="1270" anchor="ctr" anchorCtr="0">
              <a:noAutofit/>
            </a:bodyPr>
            <a:lstStyle/>
            <a:p>
              <a:pPr marL="0" lvl="0" indent="0" algn="ctr" defTabSz="889000">
                <a:lnSpc>
                  <a:spcPct val="90000"/>
                </a:lnSpc>
                <a:spcBef>
                  <a:spcPct val="0"/>
                </a:spcBef>
                <a:spcAft>
                  <a:spcPct val="35000"/>
                </a:spcAft>
                <a:buNone/>
              </a:pPr>
              <a:r>
                <a:rPr lang="en-US" sz="2000" kern="1200" dirty="0"/>
                <a:t>Guides for Faculty &amp; Reviewers</a:t>
              </a:r>
            </a:p>
          </p:txBody>
        </p:sp>
      </p:grpSp>
    </p:spTree>
    <p:extLst>
      <p:ext uri="{BB962C8B-B14F-4D97-AF65-F5344CB8AC3E}">
        <p14:creationId xmlns:p14="http://schemas.microsoft.com/office/powerpoint/2010/main" val="1308008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D0BD509-90E6-44BF-96FA-7479FB88E559}"/>
              </a:ext>
            </a:extLst>
          </p:cNvPr>
          <p:cNvSpPr txBox="1"/>
          <p:nvPr/>
        </p:nvSpPr>
        <p:spPr>
          <a:xfrm>
            <a:off x="1617418" y="5964030"/>
            <a:ext cx="3591775" cy="400110"/>
          </a:xfrm>
          <a:prstGeom prst="rect">
            <a:avLst/>
          </a:prstGeom>
          <a:noFill/>
        </p:spPr>
        <p:txBody>
          <a:bodyPr wrap="square" rtlCol="0">
            <a:spAutoFit/>
          </a:bodyPr>
          <a:lstStyle/>
          <a:p>
            <a:r>
              <a:rPr lang="en-US" sz="2000" dirty="0">
                <a:solidFill>
                  <a:schemeClr val="accent2"/>
                </a:solidFill>
                <a:hlinkClick r:id="rId2">
                  <a:extLst>
                    <a:ext uri="{A12FA001-AC4F-418D-AE19-62706E023703}">
                      <ahyp:hlinkClr xmlns:ahyp="http://schemas.microsoft.com/office/drawing/2018/hyperlinkcolor" val="tx"/>
                    </a:ext>
                  </a:extLst>
                </a:hlinkClick>
              </a:rPr>
              <a:t>http://www.metrics-toolkit.org/</a:t>
            </a:r>
            <a:r>
              <a:rPr lang="en-US" sz="2000" dirty="0">
                <a:solidFill>
                  <a:schemeClr val="accent2"/>
                </a:solidFill>
              </a:rPr>
              <a:t> </a:t>
            </a:r>
          </a:p>
        </p:txBody>
      </p:sp>
      <p:pic>
        <p:nvPicPr>
          <p:cNvPr id="3" name="Picture 2">
            <a:extLst>
              <a:ext uri="{FF2B5EF4-FFF2-40B4-BE49-F238E27FC236}">
                <a16:creationId xmlns:a16="http://schemas.microsoft.com/office/drawing/2014/main" id="{D47A1347-0430-4DAE-8FBD-E7588308D29E}"/>
              </a:ext>
            </a:extLst>
          </p:cNvPr>
          <p:cNvPicPr>
            <a:picLocks noChangeAspect="1"/>
          </p:cNvPicPr>
          <p:nvPr/>
        </p:nvPicPr>
        <p:blipFill rotWithShape="1">
          <a:blip r:embed="rId3"/>
          <a:srcRect l="39707" t="9147" r="1191" b="7131"/>
          <a:stretch/>
        </p:blipFill>
        <p:spPr>
          <a:xfrm>
            <a:off x="357905" y="705687"/>
            <a:ext cx="6110803" cy="48691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Rectangle 3">
            <a:extLst>
              <a:ext uri="{FF2B5EF4-FFF2-40B4-BE49-F238E27FC236}">
                <a16:creationId xmlns:a16="http://schemas.microsoft.com/office/drawing/2014/main" id="{E2234D2B-F33D-4B5F-9030-6A8AD68F6A66}"/>
              </a:ext>
            </a:extLst>
          </p:cNvPr>
          <p:cNvSpPr/>
          <p:nvPr/>
        </p:nvSpPr>
        <p:spPr>
          <a:xfrm>
            <a:off x="6829569" y="6164085"/>
            <a:ext cx="4140044" cy="369332"/>
          </a:xfrm>
          <a:prstGeom prst="rect">
            <a:avLst/>
          </a:prstGeom>
        </p:spPr>
        <p:txBody>
          <a:bodyPr wrap="none">
            <a:spAutoFit/>
          </a:bodyPr>
          <a:lstStyle/>
          <a:p>
            <a:r>
              <a:rPr lang="en-US" dirty="0">
                <a:solidFill>
                  <a:schemeClr val="accent2"/>
                </a:solidFill>
                <a:hlinkClick r:id="rId4">
                  <a:extLst>
                    <a:ext uri="{A12FA001-AC4F-418D-AE19-62706E023703}">
                      <ahyp:hlinkClr xmlns:ahyp="http://schemas.microsoft.com/office/drawing/2018/hyperlinkcolor" val="tx"/>
                    </a:ext>
                  </a:extLst>
                </a:hlinkClick>
              </a:rPr>
              <a:t>http://www.worldcat.org/oclc/1027811013</a:t>
            </a:r>
            <a:endParaRPr lang="en-US" dirty="0">
              <a:solidFill>
                <a:schemeClr val="accent2"/>
              </a:solidFill>
            </a:endParaRPr>
          </a:p>
        </p:txBody>
      </p:sp>
      <p:pic>
        <p:nvPicPr>
          <p:cNvPr id="1026" name="Picture 2" descr="https://global.oup.com/academic/covers/pop-up/9780190640118">
            <a:extLst>
              <a:ext uri="{FF2B5EF4-FFF2-40B4-BE49-F238E27FC236}">
                <a16:creationId xmlns:a16="http://schemas.microsoft.com/office/drawing/2014/main" id="{90516B62-8A6A-4D39-A63A-CCF0CE74E2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51753" y="520870"/>
            <a:ext cx="3495675" cy="523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45640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88C505AC-974A-4CD6-ADDC-24E6E21A7121}"/>
              </a:ext>
            </a:extLst>
          </p:cNvPr>
          <p:cNvSpPr txBox="1"/>
          <p:nvPr/>
        </p:nvSpPr>
        <p:spPr>
          <a:xfrm>
            <a:off x="372137" y="1305342"/>
            <a:ext cx="4452525" cy="4247317"/>
          </a:xfrm>
          <a:prstGeom prst="rect">
            <a:avLst/>
          </a:prstGeom>
          <a:noFill/>
        </p:spPr>
        <p:txBody>
          <a:bodyPr wrap="square" rtlCol="0">
            <a:spAutoFit/>
          </a:bodyPr>
          <a:lstStyle/>
          <a:p>
            <a:r>
              <a:rPr lang="en-US" dirty="0"/>
              <a:t>Heather L. Coates</a:t>
            </a:r>
          </a:p>
          <a:p>
            <a:r>
              <a:rPr lang="en-US" dirty="0"/>
              <a:t>Digital Scholarship &amp; Data Management</a:t>
            </a:r>
            <a:br>
              <a:rPr lang="en-US" dirty="0"/>
            </a:br>
            <a:r>
              <a:rPr lang="en-US" dirty="0"/>
              <a:t>	Librarian</a:t>
            </a:r>
          </a:p>
          <a:p>
            <a:r>
              <a:rPr lang="en-US" dirty="0"/>
              <a:t>University Data Steward for Research Data</a:t>
            </a:r>
          </a:p>
          <a:p>
            <a:r>
              <a:rPr lang="en-US" dirty="0">
                <a:hlinkClick r:id="rId2"/>
              </a:rPr>
              <a:t>hcoates@iupui.edu</a:t>
            </a:r>
            <a:endParaRPr lang="en-US" dirty="0"/>
          </a:p>
          <a:p>
            <a:r>
              <a:rPr lang="en-US" dirty="0"/>
              <a:t>ORCID:  </a:t>
            </a:r>
            <a:r>
              <a:rPr lang="en-US" dirty="0">
                <a:hlinkClick r:id="rId3"/>
              </a:rPr>
              <a:t>0000-0003-4290-6997</a:t>
            </a:r>
            <a:endParaRPr lang="en-US" dirty="0"/>
          </a:p>
          <a:p>
            <a:endParaRPr lang="en-US" dirty="0"/>
          </a:p>
          <a:p>
            <a:r>
              <a:rPr lang="en-US" dirty="0"/>
              <a:t>Jere D. Odell</a:t>
            </a:r>
          </a:p>
          <a:p>
            <a:r>
              <a:rPr lang="en-US" dirty="0"/>
              <a:t>Scholarly Communication Librarian</a:t>
            </a:r>
          </a:p>
          <a:p>
            <a:r>
              <a:rPr lang="en-US" dirty="0">
                <a:hlinkClick r:id="rId4"/>
              </a:rPr>
              <a:t>jdodell@iupui.edu</a:t>
            </a:r>
            <a:r>
              <a:rPr lang="en-US" dirty="0"/>
              <a:t> </a:t>
            </a:r>
          </a:p>
          <a:p>
            <a:r>
              <a:rPr lang="en-US" dirty="0"/>
              <a:t>ORCID: </a:t>
            </a:r>
            <a:r>
              <a:rPr lang="en-US" dirty="0">
                <a:hlinkClick r:id="rId5"/>
              </a:rPr>
              <a:t>0000-0001-5455-1471</a:t>
            </a:r>
            <a:endParaRPr lang="en-US" dirty="0"/>
          </a:p>
          <a:p>
            <a:endParaRPr lang="en-US" dirty="0"/>
          </a:p>
          <a:p>
            <a:r>
              <a:rPr lang="en-US" dirty="0"/>
              <a:t>Caitlin A. Pike</a:t>
            </a:r>
          </a:p>
          <a:p>
            <a:r>
              <a:rPr lang="en-US" dirty="0"/>
              <a:t>Research Engagement Coordinator</a:t>
            </a:r>
          </a:p>
          <a:p>
            <a:r>
              <a:rPr lang="en-US" dirty="0">
                <a:hlinkClick r:id="rId6"/>
              </a:rPr>
              <a:t>caiapike@iupui.edu</a:t>
            </a:r>
            <a:r>
              <a:rPr lang="en-US" dirty="0"/>
              <a:t> </a:t>
            </a:r>
          </a:p>
        </p:txBody>
      </p:sp>
      <p:pic>
        <p:nvPicPr>
          <p:cNvPr id="2050" name="Picture 2" descr="IUPUI University Library">
            <a:extLst>
              <a:ext uri="{FF2B5EF4-FFF2-40B4-BE49-F238E27FC236}">
                <a16:creationId xmlns:a16="http://schemas.microsoft.com/office/drawing/2014/main" id="{454B9CC8-1AFF-4369-A7BF-FAEE8B346B7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27226" y="1754373"/>
            <a:ext cx="6035260" cy="334925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A1FF816-FFD0-481E-9268-0028F73A07FB}"/>
              </a:ext>
            </a:extLst>
          </p:cNvPr>
          <p:cNvSpPr txBox="1"/>
          <p:nvPr/>
        </p:nvSpPr>
        <p:spPr>
          <a:xfrm>
            <a:off x="6149186" y="5352604"/>
            <a:ext cx="3591339" cy="461665"/>
          </a:xfrm>
          <a:prstGeom prst="rect">
            <a:avLst/>
          </a:prstGeom>
          <a:noFill/>
        </p:spPr>
        <p:txBody>
          <a:bodyPr wrap="square" rtlCol="0">
            <a:spAutoFit/>
          </a:bodyPr>
          <a:lstStyle/>
          <a:p>
            <a:pPr algn="ctr"/>
            <a:r>
              <a:rPr lang="en-US" sz="2400" dirty="0"/>
              <a:t>IUPUI University Library</a:t>
            </a:r>
          </a:p>
        </p:txBody>
      </p:sp>
    </p:spTree>
    <p:extLst>
      <p:ext uri="{BB962C8B-B14F-4D97-AF65-F5344CB8AC3E}">
        <p14:creationId xmlns:p14="http://schemas.microsoft.com/office/powerpoint/2010/main" val="26517819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59C9C6-9B66-49D3-9DF9-AF71F2651E4B}"/>
              </a:ext>
            </a:extLst>
          </p:cNvPr>
          <p:cNvSpPr>
            <a:spLocks noGrp="1"/>
          </p:cNvSpPr>
          <p:nvPr>
            <p:ph type="title"/>
          </p:nvPr>
        </p:nvSpPr>
        <p:spPr/>
        <p:txBody>
          <a:bodyPr/>
          <a:lstStyle/>
          <a:p>
            <a:r>
              <a:rPr lang="en-US" dirty="0"/>
              <a:t>Image Attribution</a:t>
            </a:r>
          </a:p>
        </p:txBody>
      </p:sp>
      <p:sp>
        <p:nvSpPr>
          <p:cNvPr id="4" name="Content Placeholder 3">
            <a:extLst>
              <a:ext uri="{FF2B5EF4-FFF2-40B4-BE49-F238E27FC236}">
                <a16:creationId xmlns:a16="http://schemas.microsoft.com/office/drawing/2014/main" id="{4040CE48-F67F-425B-991D-8F39CA103F20}"/>
              </a:ext>
            </a:extLst>
          </p:cNvPr>
          <p:cNvSpPr>
            <a:spLocks noGrp="1"/>
          </p:cNvSpPr>
          <p:nvPr>
            <p:ph idx="1"/>
          </p:nvPr>
        </p:nvSpPr>
        <p:spPr/>
        <p:txBody>
          <a:bodyPr>
            <a:normAutofit/>
          </a:bodyPr>
          <a:lstStyle/>
          <a:p>
            <a:r>
              <a:rPr lang="en-US" sz="2400" dirty="0"/>
              <a:t>Noun Project</a:t>
            </a:r>
          </a:p>
          <a:p>
            <a:pPr lvl="1"/>
            <a:r>
              <a:rPr lang="en-US" sz="2000" dirty="0" err="1"/>
              <a:t>Mindmap</a:t>
            </a:r>
            <a:r>
              <a:rPr lang="en-US" sz="2000" dirty="0"/>
              <a:t> by Leslie Tom from the Noun Project</a:t>
            </a:r>
          </a:p>
          <a:p>
            <a:pPr lvl="1"/>
            <a:r>
              <a:rPr lang="en-US" sz="2000" dirty="0"/>
              <a:t>deadline by Ralf </a:t>
            </a:r>
            <a:r>
              <a:rPr lang="en-US" sz="2000" dirty="0" err="1"/>
              <a:t>Schmitzer</a:t>
            </a:r>
            <a:r>
              <a:rPr lang="en-US" sz="2000" dirty="0"/>
              <a:t> from the Noun Project</a:t>
            </a:r>
          </a:p>
          <a:p>
            <a:pPr lvl="1"/>
            <a:r>
              <a:rPr lang="en-US" sz="2000" dirty="0"/>
              <a:t>group by </a:t>
            </a:r>
            <a:r>
              <a:rPr lang="en-US" sz="2000" dirty="0" err="1"/>
              <a:t>mikicon</a:t>
            </a:r>
            <a:r>
              <a:rPr lang="en-US" sz="2000" dirty="0"/>
              <a:t> from the Noun Project</a:t>
            </a:r>
          </a:p>
          <a:p>
            <a:pPr lvl="1"/>
            <a:r>
              <a:rPr lang="en-US" sz="2000" dirty="0"/>
              <a:t>Scale by Musket from the Noun Project</a:t>
            </a:r>
          </a:p>
          <a:p>
            <a:pPr lvl="1"/>
            <a:endParaRPr lang="en-US" sz="2000" dirty="0"/>
          </a:p>
        </p:txBody>
      </p:sp>
    </p:spTree>
    <p:extLst>
      <p:ext uri="{BB962C8B-B14F-4D97-AF65-F5344CB8AC3E}">
        <p14:creationId xmlns:p14="http://schemas.microsoft.com/office/powerpoint/2010/main" val="2414354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5D5E0904-721C-4D68-9EB8-1C9752E329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44" name="Rectangle 43">
            <a:extLst>
              <a:ext uri="{FF2B5EF4-FFF2-40B4-BE49-F238E27FC236}">
                <a16:creationId xmlns:a16="http://schemas.microsoft.com/office/drawing/2014/main" id="{D0CDF5D3-7220-42A0-9D37-ECF3BF283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0"/>
            <a:ext cx="10835640" cy="510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46" name="Rectangle 45">
            <a:extLst>
              <a:ext uri="{FF2B5EF4-FFF2-40B4-BE49-F238E27FC236}">
                <a16:creationId xmlns:a16="http://schemas.microsoft.com/office/drawing/2014/main" id="{64BC717F-58B3-4A4E-BC3B-1B11323AD5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5105400"/>
            <a:ext cx="10835640" cy="1752600"/>
          </a:xfrm>
          <a:prstGeom prst="rect">
            <a:avLst/>
          </a:prstGeom>
          <a:solidFill>
            <a:srgbClr val="353537"/>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A6D17B19-1503-467B-B0F1-DA277ED9D527}"/>
              </a:ext>
            </a:extLst>
          </p:cNvPr>
          <p:cNvSpPr>
            <a:spLocks noGrp="1"/>
          </p:cNvSpPr>
          <p:nvPr>
            <p:ph type="title"/>
          </p:nvPr>
        </p:nvSpPr>
        <p:spPr>
          <a:xfrm>
            <a:off x="944183" y="5181600"/>
            <a:ext cx="10156435" cy="1076324"/>
          </a:xfrm>
        </p:spPr>
        <p:txBody>
          <a:bodyPr vert="horz" lIns="91440" tIns="45720" rIns="91440" bIns="45720" rtlCol="0" anchor="b">
            <a:normAutofit/>
          </a:bodyPr>
          <a:lstStyle/>
          <a:p>
            <a:pPr>
              <a:lnSpc>
                <a:spcPct val="85000"/>
              </a:lnSpc>
            </a:pPr>
            <a:r>
              <a:rPr lang="en-US" sz="5400">
                <a:solidFill>
                  <a:srgbClr val="FFFFFF"/>
                </a:solidFill>
              </a:rPr>
              <a:t>Evaluation Context</a:t>
            </a:r>
          </a:p>
        </p:txBody>
      </p:sp>
      <p:sp>
        <p:nvSpPr>
          <p:cNvPr id="48" name="Rectangle 47">
            <a:extLst>
              <a:ext uri="{FF2B5EF4-FFF2-40B4-BE49-F238E27FC236}">
                <a16:creationId xmlns:a16="http://schemas.microsoft.com/office/drawing/2014/main" id="{1EE75710-64C5-4CA8-8A7C-82EE4125C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244"/>
            <a:ext cx="457200" cy="6858000"/>
          </a:xfrm>
          <a:prstGeom prst="rect">
            <a:avLst/>
          </a:prstGeom>
          <a:solidFill>
            <a:srgbClr val="6F6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Content Placeholder 4">
            <a:extLst>
              <a:ext uri="{FF2B5EF4-FFF2-40B4-BE49-F238E27FC236}">
                <a16:creationId xmlns:a16="http://schemas.microsoft.com/office/drawing/2014/main" id="{A759A0B5-12DC-4D80-947C-F7081EE3793F}"/>
              </a:ext>
            </a:extLst>
          </p:cNvPr>
          <p:cNvPicPr>
            <a:picLocks noChangeAspect="1"/>
          </p:cNvPicPr>
          <p:nvPr/>
        </p:nvPicPr>
        <p:blipFill rotWithShape="1">
          <a:blip r:embed="rId3"/>
          <a:srcRect l="-1" t="17638" r="-1" b="14521"/>
          <a:stretch/>
        </p:blipFill>
        <p:spPr>
          <a:xfrm>
            <a:off x="1097280" y="506730"/>
            <a:ext cx="9494520" cy="4090067"/>
          </a:xfrm>
          <a:prstGeom prst="rect">
            <a:avLst/>
          </a:prstGeom>
        </p:spPr>
      </p:pic>
      <p:sp>
        <p:nvSpPr>
          <p:cNvPr id="50" name="Rectangle 49">
            <a:extLst>
              <a:ext uri="{FF2B5EF4-FFF2-40B4-BE49-F238E27FC236}">
                <a16:creationId xmlns:a16="http://schemas.microsoft.com/office/drawing/2014/main" id="{435050B1-74E1-4A81-923D-0F5971A3BC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899160" cy="6858000"/>
          </a:xfrm>
          <a:prstGeom prst="rect">
            <a:avLst/>
          </a:prstGeom>
          <a:solidFill>
            <a:srgbClr val="3535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AD53E32-6A1E-4A0F-BC71-A7FD9D8495B8}"/>
              </a:ext>
            </a:extLst>
          </p:cNvPr>
          <p:cNvSpPr txBox="1"/>
          <p:nvPr/>
        </p:nvSpPr>
        <p:spPr>
          <a:xfrm>
            <a:off x="999239" y="4751109"/>
            <a:ext cx="4562573" cy="307777"/>
          </a:xfrm>
          <a:prstGeom prst="rect">
            <a:avLst/>
          </a:prstGeom>
          <a:noFill/>
        </p:spPr>
        <p:txBody>
          <a:bodyPr wrap="square" rtlCol="0">
            <a:spAutoFit/>
          </a:bodyPr>
          <a:lstStyle/>
          <a:p>
            <a:r>
              <a:rPr lang="en-US" sz="1400" dirty="0">
                <a:hlinkClick r:id="rId4"/>
              </a:rPr>
              <a:t>http://phdcomics.com/comics/archive.php?comicid=1436</a:t>
            </a:r>
            <a:endParaRPr lang="en-US" sz="1400" dirty="0"/>
          </a:p>
        </p:txBody>
      </p:sp>
    </p:spTree>
    <p:extLst>
      <p:ext uri="{BB962C8B-B14F-4D97-AF65-F5344CB8AC3E}">
        <p14:creationId xmlns:p14="http://schemas.microsoft.com/office/powerpoint/2010/main" val="1491169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CAB20-3B16-4619-AB6D-B453A5B5ABB0}"/>
              </a:ext>
            </a:extLst>
          </p:cNvPr>
          <p:cNvSpPr>
            <a:spLocks noGrp="1"/>
          </p:cNvSpPr>
          <p:nvPr>
            <p:ph type="title"/>
          </p:nvPr>
        </p:nvSpPr>
        <p:spPr/>
        <p:txBody>
          <a:bodyPr/>
          <a:lstStyle/>
          <a:p>
            <a:r>
              <a:rPr lang="en-US" dirty="0"/>
              <a:t>Evaluation for P&amp;T @ IUPUI</a:t>
            </a:r>
          </a:p>
        </p:txBody>
      </p:sp>
      <p:graphicFrame>
        <p:nvGraphicFramePr>
          <p:cNvPr id="3" name="Diagram 2">
            <a:extLst>
              <a:ext uri="{FF2B5EF4-FFF2-40B4-BE49-F238E27FC236}">
                <a16:creationId xmlns:a16="http://schemas.microsoft.com/office/drawing/2014/main" id="{62DEEFE8-CE05-4269-B3E3-BEED4BA6F16C}"/>
              </a:ext>
            </a:extLst>
          </p:cNvPr>
          <p:cNvGraphicFramePr/>
          <p:nvPr>
            <p:extLst>
              <p:ext uri="{D42A27DB-BD31-4B8C-83A1-F6EECF244321}">
                <p14:modId xmlns:p14="http://schemas.microsoft.com/office/powerpoint/2010/main" val="326023629"/>
              </p:ext>
            </p:extLst>
          </p:nvPr>
        </p:nvGraphicFramePr>
        <p:xfrm>
          <a:off x="94592" y="1891863"/>
          <a:ext cx="11155680" cy="47927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66083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94C7B5-780B-4D17-B8AF-8CCC57B3F290}"/>
              </a:ext>
            </a:extLst>
          </p:cNvPr>
          <p:cNvSpPr>
            <a:spLocks noGrp="1"/>
          </p:cNvSpPr>
          <p:nvPr>
            <p:ph type="title"/>
          </p:nvPr>
        </p:nvSpPr>
        <p:spPr/>
        <p:txBody>
          <a:bodyPr/>
          <a:lstStyle/>
          <a:p>
            <a:r>
              <a:rPr lang="en-US"/>
              <a:t>The Evaluation Task</a:t>
            </a:r>
            <a:endParaRPr lang="en-US" dirty="0"/>
          </a:p>
        </p:txBody>
      </p:sp>
      <p:sp>
        <p:nvSpPr>
          <p:cNvPr id="4" name="Content Placeholder 3">
            <a:extLst>
              <a:ext uri="{FF2B5EF4-FFF2-40B4-BE49-F238E27FC236}">
                <a16:creationId xmlns:a16="http://schemas.microsoft.com/office/drawing/2014/main" id="{32108A2E-5C3E-4EDB-BD6D-6BB7BEF1212F}"/>
              </a:ext>
            </a:extLst>
          </p:cNvPr>
          <p:cNvSpPr>
            <a:spLocks noGrp="1"/>
          </p:cNvSpPr>
          <p:nvPr>
            <p:ph idx="1"/>
          </p:nvPr>
        </p:nvSpPr>
        <p:spPr>
          <a:xfrm>
            <a:off x="1261871" y="1828799"/>
            <a:ext cx="8960301" cy="4872251"/>
          </a:xfrm>
        </p:spPr>
        <p:txBody>
          <a:bodyPr>
            <a:normAutofit/>
          </a:bodyPr>
          <a:lstStyle/>
          <a:p>
            <a:pPr marL="0" lvl="0" indent="0">
              <a:buNone/>
            </a:pPr>
            <a:r>
              <a:rPr lang="en-US" sz="2800" dirty="0"/>
              <a:t>Provide an assessment of the dissemination outlets in the candidate's area of excellence (or in all areas for a balanced case), such as the quality of journals, peer-reviewed conferences, and venues of presentations or performance.</a:t>
            </a:r>
          </a:p>
          <a:p>
            <a:r>
              <a:rPr lang="en-US" sz="2400" dirty="0"/>
              <a:t>Stature of journals, presses, editions, galleries, presentations, and other means…</a:t>
            </a:r>
          </a:p>
          <a:p>
            <a:r>
              <a:rPr lang="en-US" sz="2400" dirty="0"/>
              <a:t>Special care taken in assessing stature of journals devoted to practice, theory development in teaching and professional service…</a:t>
            </a:r>
          </a:p>
          <a:p>
            <a:r>
              <a:rPr lang="en-US" sz="2400" dirty="0"/>
              <a:t>Authorship convention</a:t>
            </a:r>
          </a:p>
          <a:p>
            <a:pPr marL="0" indent="0">
              <a:buNone/>
            </a:pPr>
            <a:r>
              <a:rPr lang="en-US" sz="2000" dirty="0">
                <a:hlinkClick r:id="rId3"/>
              </a:rPr>
              <a:t>https://academicaffairs.iupui.edu/PromotionTenure/IUPUI-Guidelines/</a:t>
            </a:r>
            <a:r>
              <a:rPr lang="en-US" sz="2000" dirty="0"/>
              <a:t> </a:t>
            </a:r>
          </a:p>
        </p:txBody>
      </p:sp>
    </p:spTree>
    <p:extLst>
      <p:ext uri="{BB962C8B-B14F-4D97-AF65-F5344CB8AC3E}">
        <p14:creationId xmlns:p14="http://schemas.microsoft.com/office/powerpoint/2010/main" val="24979864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0D401-9382-481A-971D-D794F9EDCDEF}"/>
              </a:ext>
            </a:extLst>
          </p:cNvPr>
          <p:cNvSpPr>
            <a:spLocks noGrp="1"/>
          </p:cNvSpPr>
          <p:nvPr>
            <p:ph type="title"/>
          </p:nvPr>
        </p:nvSpPr>
        <p:spPr>
          <a:xfrm>
            <a:off x="1261872" y="365760"/>
            <a:ext cx="9692640" cy="1325562"/>
          </a:xfrm>
        </p:spPr>
        <p:txBody>
          <a:bodyPr/>
          <a:lstStyle/>
          <a:p>
            <a:r>
              <a:rPr lang="en-US" dirty="0"/>
              <a:t>Skills for Evaluating Venues</a:t>
            </a:r>
          </a:p>
        </p:txBody>
      </p:sp>
      <p:sp>
        <p:nvSpPr>
          <p:cNvPr id="3" name="Content Placeholder 2">
            <a:extLst>
              <a:ext uri="{FF2B5EF4-FFF2-40B4-BE49-F238E27FC236}">
                <a16:creationId xmlns:a16="http://schemas.microsoft.com/office/drawing/2014/main" id="{B4EA080E-1E0E-46D9-A7C2-A860A5654C92}"/>
              </a:ext>
            </a:extLst>
          </p:cNvPr>
          <p:cNvSpPr>
            <a:spLocks noGrp="1"/>
          </p:cNvSpPr>
          <p:nvPr>
            <p:ph idx="1"/>
          </p:nvPr>
        </p:nvSpPr>
        <p:spPr>
          <a:xfrm>
            <a:off x="1261872" y="1828800"/>
            <a:ext cx="8595360" cy="4351337"/>
          </a:xfrm>
        </p:spPr>
        <p:txBody>
          <a:bodyPr>
            <a:normAutofit/>
          </a:bodyPr>
          <a:lstStyle/>
          <a:p>
            <a:r>
              <a:rPr lang="en-US" sz="2400" dirty="0"/>
              <a:t>Core concepts of research evaluation</a:t>
            </a:r>
          </a:p>
          <a:p>
            <a:r>
              <a:rPr lang="en-US" sz="2400" dirty="0"/>
              <a:t>Research Metrics literacy</a:t>
            </a:r>
          </a:p>
          <a:p>
            <a:r>
              <a:rPr lang="en-US" sz="2400" dirty="0"/>
              <a:t>Knowledge of publishing and other norms for the discipline and field (authorship, speed/volume of publication, journal reputation, peer review practices)</a:t>
            </a:r>
          </a:p>
          <a:p>
            <a:r>
              <a:rPr lang="en-US" sz="2400" dirty="0"/>
              <a:t>Ability to retrieve relevant information efficiently and effectively</a:t>
            </a:r>
          </a:p>
          <a:p>
            <a:endParaRPr lang="en-US" sz="2400" dirty="0"/>
          </a:p>
        </p:txBody>
      </p:sp>
    </p:spTree>
    <p:extLst>
      <p:ext uri="{BB962C8B-B14F-4D97-AF65-F5344CB8AC3E}">
        <p14:creationId xmlns:p14="http://schemas.microsoft.com/office/powerpoint/2010/main" val="3304646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7DFA3-DD03-4C6E-B4FB-3B1A7AECB357}"/>
              </a:ext>
            </a:extLst>
          </p:cNvPr>
          <p:cNvSpPr>
            <a:spLocks noGrp="1"/>
          </p:cNvSpPr>
          <p:nvPr>
            <p:ph type="title"/>
          </p:nvPr>
        </p:nvSpPr>
        <p:spPr/>
        <p:txBody>
          <a:bodyPr/>
          <a:lstStyle/>
          <a:p>
            <a:r>
              <a:rPr lang="en-US" dirty="0"/>
              <a:t>Constraints</a:t>
            </a:r>
          </a:p>
        </p:txBody>
      </p:sp>
      <p:grpSp>
        <p:nvGrpSpPr>
          <p:cNvPr id="3" name="Group 2">
            <a:extLst>
              <a:ext uri="{FF2B5EF4-FFF2-40B4-BE49-F238E27FC236}">
                <a16:creationId xmlns:a16="http://schemas.microsoft.com/office/drawing/2014/main" id="{56C099CF-0B32-488A-A400-A670B9130110}"/>
              </a:ext>
            </a:extLst>
          </p:cNvPr>
          <p:cNvGrpSpPr/>
          <p:nvPr/>
        </p:nvGrpSpPr>
        <p:grpSpPr>
          <a:xfrm>
            <a:off x="504082" y="2881706"/>
            <a:ext cx="10372373" cy="1828800"/>
            <a:chOff x="504082" y="2881706"/>
            <a:chExt cx="10372373" cy="1828800"/>
          </a:xfrm>
        </p:grpSpPr>
        <p:pic>
          <p:nvPicPr>
            <p:cNvPr id="11" name="Picture 10">
              <a:extLst>
                <a:ext uri="{FF2B5EF4-FFF2-40B4-BE49-F238E27FC236}">
                  <a16:creationId xmlns:a16="http://schemas.microsoft.com/office/drawing/2014/main" id="{306A914B-B4DB-4BC4-93F7-5F3A8E720EB9}"/>
                </a:ext>
              </a:extLst>
            </p:cNvPr>
            <p:cNvPicPr>
              <a:picLocks noChangeAspect="1"/>
            </p:cNvPicPr>
            <p:nvPr/>
          </p:nvPicPr>
          <p:blipFill rotWithShape="1">
            <a:blip r:embed="rId3"/>
            <a:srcRect b="17571"/>
            <a:stretch/>
          </p:blipFill>
          <p:spPr>
            <a:xfrm>
              <a:off x="8657820" y="2881706"/>
              <a:ext cx="2218635" cy="1828800"/>
            </a:xfrm>
            <a:prstGeom prst="rect">
              <a:avLst/>
            </a:prstGeom>
          </p:spPr>
        </p:pic>
        <p:pic>
          <p:nvPicPr>
            <p:cNvPr id="13" name="Picture 12">
              <a:extLst>
                <a:ext uri="{FF2B5EF4-FFF2-40B4-BE49-F238E27FC236}">
                  <a16:creationId xmlns:a16="http://schemas.microsoft.com/office/drawing/2014/main" id="{AC4EAFB1-BB52-47FF-B00D-444A4B43C990}"/>
                </a:ext>
              </a:extLst>
            </p:cNvPr>
            <p:cNvPicPr>
              <a:picLocks noChangeAspect="1"/>
            </p:cNvPicPr>
            <p:nvPr/>
          </p:nvPicPr>
          <p:blipFill rotWithShape="1">
            <a:blip r:embed="rId4"/>
            <a:srcRect t="4238" b="17571"/>
            <a:stretch/>
          </p:blipFill>
          <p:spPr>
            <a:xfrm>
              <a:off x="504082" y="2881706"/>
              <a:ext cx="2338875" cy="1828800"/>
            </a:xfrm>
            <a:prstGeom prst="rect">
              <a:avLst/>
            </a:prstGeom>
          </p:spPr>
        </p:pic>
        <p:pic>
          <p:nvPicPr>
            <p:cNvPr id="15" name="Picture 14">
              <a:extLst>
                <a:ext uri="{FF2B5EF4-FFF2-40B4-BE49-F238E27FC236}">
                  <a16:creationId xmlns:a16="http://schemas.microsoft.com/office/drawing/2014/main" id="{A1500F2C-C71A-427A-86DF-1B63E10EF019}"/>
                </a:ext>
              </a:extLst>
            </p:cNvPr>
            <p:cNvPicPr>
              <a:picLocks noChangeAspect="1"/>
            </p:cNvPicPr>
            <p:nvPr/>
          </p:nvPicPr>
          <p:blipFill rotWithShape="1">
            <a:blip r:embed="rId5"/>
            <a:srcRect b="17724"/>
            <a:stretch/>
          </p:blipFill>
          <p:spPr>
            <a:xfrm>
              <a:off x="3335621" y="2881706"/>
              <a:ext cx="2222751" cy="1828800"/>
            </a:xfrm>
            <a:prstGeom prst="rect">
              <a:avLst/>
            </a:prstGeom>
          </p:spPr>
        </p:pic>
        <p:pic>
          <p:nvPicPr>
            <p:cNvPr id="17" name="Picture 16">
              <a:extLst>
                <a:ext uri="{FF2B5EF4-FFF2-40B4-BE49-F238E27FC236}">
                  <a16:creationId xmlns:a16="http://schemas.microsoft.com/office/drawing/2014/main" id="{70F9A4EC-668A-4970-AAA9-E6908AD95601}"/>
                </a:ext>
              </a:extLst>
            </p:cNvPr>
            <p:cNvPicPr>
              <a:picLocks noChangeAspect="1"/>
            </p:cNvPicPr>
            <p:nvPr/>
          </p:nvPicPr>
          <p:blipFill rotWithShape="1">
            <a:blip r:embed="rId6"/>
            <a:srcRect b="13496"/>
            <a:stretch/>
          </p:blipFill>
          <p:spPr>
            <a:xfrm>
              <a:off x="6051036" y="2881706"/>
              <a:ext cx="2114120" cy="1828800"/>
            </a:xfrm>
            <a:prstGeom prst="rect">
              <a:avLst/>
            </a:prstGeom>
          </p:spPr>
        </p:pic>
      </p:grpSp>
    </p:spTree>
    <p:extLst>
      <p:ext uri="{BB962C8B-B14F-4D97-AF65-F5344CB8AC3E}">
        <p14:creationId xmlns:p14="http://schemas.microsoft.com/office/powerpoint/2010/main" val="2461264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90F1507-46FF-4CB1-9554-D7BC41A1FD0A}"/>
              </a:ext>
            </a:extLst>
          </p:cNvPr>
          <p:cNvSpPr txBox="1"/>
          <p:nvPr/>
        </p:nvSpPr>
        <p:spPr>
          <a:xfrm>
            <a:off x="1562768" y="2705725"/>
            <a:ext cx="7940843" cy="769441"/>
          </a:xfrm>
          <a:prstGeom prst="rect">
            <a:avLst/>
          </a:prstGeom>
          <a:noFill/>
        </p:spPr>
        <p:txBody>
          <a:bodyPr wrap="square" rtlCol="0">
            <a:spAutoFit/>
          </a:bodyPr>
          <a:lstStyle/>
          <a:p>
            <a:pPr algn="ctr"/>
            <a:r>
              <a:rPr lang="en-US" sz="4400" dirty="0">
                <a:solidFill>
                  <a:srgbClr val="ED5511"/>
                </a:solidFill>
              </a:rPr>
              <a:t>We value what we can measure</a:t>
            </a:r>
          </a:p>
        </p:txBody>
      </p:sp>
    </p:spTree>
    <p:extLst>
      <p:ext uri="{BB962C8B-B14F-4D97-AF65-F5344CB8AC3E}">
        <p14:creationId xmlns:p14="http://schemas.microsoft.com/office/powerpoint/2010/main" val="3857542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4053B-0E47-459A-9733-A970D5636DFE}"/>
              </a:ext>
            </a:extLst>
          </p:cNvPr>
          <p:cNvSpPr>
            <a:spLocks noGrp="1"/>
          </p:cNvSpPr>
          <p:nvPr>
            <p:ph type="title"/>
          </p:nvPr>
        </p:nvSpPr>
        <p:spPr/>
        <p:txBody>
          <a:bodyPr/>
          <a:lstStyle/>
          <a:p>
            <a:r>
              <a:rPr lang="en-US" dirty="0"/>
              <a:t>Other Challenges</a:t>
            </a:r>
          </a:p>
        </p:txBody>
      </p:sp>
      <p:sp>
        <p:nvSpPr>
          <p:cNvPr id="3" name="Content Placeholder 2">
            <a:extLst>
              <a:ext uri="{FF2B5EF4-FFF2-40B4-BE49-F238E27FC236}">
                <a16:creationId xmlns:a16="http://schemas.microsoft.com/office/drawing/2014/main" id="{88A8687A-F3FD-471C-AE23-596BFB77172F}"/>
              </a:ext>
            </a:extLst>
          </p:cNvPr>
          <p:cNvSpPr>
            <a:spLocks noGrp="1"/>
          </p:cNvSpPr>
          <p:nvPr>
            <p:ph idx="1"/>
          </p:nvPr>
        </p:nvSpPr>
        <p:spPr>
          <a:xfrm>
            <a:off x="1261872" y="1828800"/>
            <a:ext cx="8595360" cy="4800600"/>
          </a:xfrm>
        </p:spPr>
        <p:txBody>
          <a:bodyPr>
            <a:normAutofit lnSpcReduction="10000"/>
          </a:bodyPr>
          <a:lstStyle/>
          <a:p>
            <a:pPr marL="0" indent="0">
              <a:buNone/>
            </a:pPr>
            <a:r>
              <a:rPr lang="en-US" sz="2400" dirty="0"/>
              <a:t>The candidate may not clearly identify the source of the evidence presented</a:t>
            </a:r>
          </a:p>
          <a:p>
            <a:pPr marL="0" indent="0">
              <a:buNone/>
            </a:pPr>
            <a:r>
              <a:rPr lang="en-US" sz="2400" dirty="0"/>
              <a:t>Evidence is distributed across a huge number of systems and platforms</a:t>
            </a:r>
          </a:p>
          <a:p>
            <a:pPr marL="0" indent="0">
              <a:buNone/>
            </a:pPr>
            <a:r>
              <a:rPr lang="en-US" sz="2400" dirty="0"/>
              <a:t>The sources of this evidence can vary with each candidate</a:t>
            </a:r>
          </a:p>
          <a:p>
            <a:pPr marL="0" indent="0">
              <a:buNone/>
            </a:pPr>
            <a:r>
              <a:rPr lang="en-US" sz="2400" dirty="0"/>
              <a:t>Campus-level standards define Excellence in research, but do not describe quality criteria or standards for journals, books, presses, exhibit venues, etc.</a:t>
            </a:r>
          </a:p>
          <a:p>
            <a:pPr marL="0" indent="0">
              <a:buNone/>
            </a:pPr>
            <a:r>
              <a:rPr lang="en-US" sz="2400" dirty="0"/>
              <a:t>While many metrics are apparently simple (counts, frequencies, rankings derived from frequencies), the biases and limitations of the underlying data are often poorly documented, understood, and </a:t>
            </a:r>
            <a:r>
              <a:rPr lang="en-US" sz="2400"/>
              <a:t>constantly changing</a:t>
            </a:r>
            <a:endParaRPr lang="en-US" sz="2400" dirty="0"/>
          </a:p>
        </p:txBody>
      </p:sp>
    </p:spTree>
    <p:extLst>
      <p:ext uri="{BB962C8B-B14F-4D97-AF65-F5344CB8AC3E}">
        <p14:creationId xmlns:p14="http://schemas.microsoft.com/office/powerpoint/2010/main" val="545465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713AE55-1B2C-43FD-8F60-184F4A5C78E8}"/>
              </a:ext>
            </a:extLst>
          </p:cNvPr>
          <p:cNvSpPr>
            <a:spLocks noGrp="1"/>
          </p:cNvSpPr>
          <p:nvPr>
            <p:ph type="title"/>
          </p:nvPr>
        </p:nvSpPr>
        <p:spPr/>
        <p:txBody>
          <a:bodyPr/>
          <a:lstStyle/>
          <a:p>
            <a:r>
              <a:rPr lang="en-US"/>
              <a:t>Sub-optimal Evaluation Practices</a:t>
            </a:r>
            <a:endParaRPr lang="en-US" dirty="0"/>
          </a:p>
        </p:txBody>
      </p:sp>
      <p:sp>
        <p:nvSpPr>
          <p:cNvPr id="5" name="Content Placeholder 4">
            <a:extLst>
              <a:ext uri="{FF2B5EF4-FFF2-40B4-BE49-F238E27FC236}">
                <a16:creationId xmlns:a16="http://schemas.microsoft.com/office/drawing/2014/main" id="{4321922D-11E6-43C1-AD40-D4FA52753E36}"/>
              </a:ext>
            </a:extLst>
          </p:cNvPr>
          <p:cNvSpPr>
            <a:spLocks noGrp="1"/>
          </p:cNvSpPr>
          <p:nvPr>
            <p:ph idx="1"/>
          </p:nvPr>
        </p:nvSpPr>
        <p:spPr>
          <a:xfrm>
            <a:off x="1261872" y="1828800"/>
            <a:ext cx="9692640" cy="4663440"/>
          </a:xfrm>
        </p:spPr>
        <p:txBody>
          <a:bodyPr>
            <a:normAutofit lnSpcReduction="10000"/>
          </a:bodyPr>
          <a:lstStyle/>
          <a:p>
            <a:r>
              <a:rPr lang="en-US" sz="2400" dirty="0"/>
              <a:t>Assumption that publication in a certain journal = impact</a:t>
            </a:r>
          </a:p>
          <a:p>
            <a:r>
              <a:rPr lang="en-US" sz="2400" dirty="0"/>
              <a:t>Assumption that publication in a certain journal = quality</a:t>
            </a:r>
          </a:p>
          <a:p>
            <a:r>
              <a:rPr lang="en-US" sz="2400" dirty="0"/>
              <a:t>Re-using journal descriptions from publisher sites</a:t>
            </a:r>
          </a:p>
          <a:p>
            <a:r>
              <a:rPr lang="en-US" sz="2400" dirty="0"/>
              <a:t>Presenting the Journal Impact Factor without necessary context</a:t>
            </a:r>
          </a:p>
          <a:p>
            <a:pPr lvl="1"/>
            <a:r>
              <a:rPr lang="en-US" sz="2200" dirty="0"/>
              <a:t>Year unspecified</a:t>
            </a:r>
          </a:p>
          <a:p>
            <a:pPr lvl="1"/>
            <a:r>
              <a:rPr lang="en-US" sz="2200" dirty="0"/>
              <a:t>Using the 2-year JIF when 5-year JIF is more appropriate for the field</a:t>
            </a:r>
          </a:p>
          <a:p>
            <a:pPr lvl="1"/>
            <a:r>
              <a:rPr lang="en-US" sz="2200" dirty="0"/>
              <a:t>Without Quartile Ranking or value range</a:t>
            </a:r>
          </a:p>
          <a:p>
            <a:r>
              <a:rPr lang="en-US" sz="2400" dirty="0"/>
              <a:t>Vague descriptions of the journal or press as “reputable”, “prestigious”, or “Tier 1” without evidence substantiating those claims</a:t>
            </a:r>
          </a:p>
          <a:p>
            <a:r>
              <a:rPr lang="en-US" sz="2400" dirty="0"/>
              <a:t>Failing to consider presentations at national and international conferences</a:t>
            </a:r>
          </a:p>
        </p:txBody>
      </p:sp>
    </p:spTree>
    <p:extLst>
      <p:ext uri="{BB962C8B-B14F-4D97-AF65-F5344CB8AC3E}">
        <p14:creationId xmlns:p14="http://schemas.microsoft.com/office/powerpoint/2010/main" val="2411498424"/>
      </p:ext>
    </p:extLst>
  </p:cSld>
  <p:clrMapOvr>
    <a:masterClrMapping/>
  </p:clrMapOvr>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Custom 4">
      <a:majorFont>
        <a:latin typeface="Alegreya SC Medium"/>
        <a:ea typeface=""/>
        <a:cs typeface=""/>
      </a:majorFont>
      <a:minorFont>
        <a:latin typeface="Gill Sans MT"/>
        <a:ea typeface=""/>
        <a:cs typeface=""/>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TotalTime>
  <Words>859</Words>
  <Application>Microsoft Office PowerPoint</Application>
  <PresentationFormat>Widescreen</PresentationFormat>
  <Paragraphs>119</Paragraphs>
  <Slides>16</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Alegreya SC Medium</vt:lpstr>
      <vt:lpstr>Arial</vt:lpstr>
      <vt:lpstr>Calibri</vt:lpstr>
      <vt:lpstr>Calibri Light</vt:lpstr>
      <vt:lpstr>Gill Sans MT</vt:lpstr>
      <vt:lpstr>Gill Sans MT Condensed</vt:lpstr>
      <vt:lpstr>Wingdings</vt:lpstr>
      <vt:lpstr>Wingdings 2</vt:lpstr>
      <vt:lpstr>View</vt:lpstr>
      <vt:lpstr>Upskilling the promotion and tenure process</vt:lpstr>
      <vt:lpstr>Evaluation Context</vt:lpstr>
      <vt:lpstr>Evaluation for P&amp;T @ IUPUI</vt:lpstr>
      <vt:lpstr>The Evaluation Task</vt:lpstr>
      <vt:lpstr>Skills for Evaluating Venues</vt:lpstr>
      <vt:lpstr>Constraints</vt:lpstr>
      <vt:lpstr>PowerPoint Presentation</vt:lpstr>
      <vt:lpstr>Other Challenges</vt:lpstr>
      <vt:lpstr>Sub-optimal Evaluation Practices</vt:lpstr>
      <vt:lpstr>The Training: Goals</vt:lpstr>
      <vt:lpstr>The Training</vt:lpstr>
      <vt:lpstr>PowerPoint Presentation</vt:lpstr>
      <vt:lpstr>Long-term Strategy</vt:lpstr>
      <vt:lpstr>PowerPoint Presentation</vt:lpstr>
      <vt:lpstr>PowerPoint Presentation</vt:lpstr>
      <vt:lpstr>Image Attribution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Upskilling the promotion and tenure process</dc:title>
  <dc:creator>Coates, Heather</dc:creator>
  <cp:lastModifiedBy>Coates, Heather</cp:lastModifiedBy>
  <cp:revision>7</cp:revision>
  <dcterms:created xsi:type="dcterms:W3CDTF">2018-10-03T01:49:55Z</dcterms:created>
  <dcterms:modified xsi:type="dcterms:W3CDTF">2018-10-04T18:09:38Z</dcterms:modified>
</cp:coreProperties>
</file>