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7"/>
  </p:notesMasterIdLst>
  <p:sldIdLst>
    <p:sldId id="256" r:id="rId2"/>
    <p:sldId id="295" r:id="rId3"/>
    <p:sldId id="259" r:id="rId4"/>
    <p:sldId id="300" r:id="rId5"/>
    <p:sldId id="359" r:id="rId6"/>
    <p:sldId id="336" r:id="rId7"/>
    <p:sldId id="340" r:id="rId8"/>
    <p:sldId id="338" r:id="rId9"/>
    <p:sldId id="339" r:id="rId10"/>
    <p:sldId id="341" r:id="rId11"/>
    <p:sldId id="358" r:id="rId12"/>
    <p:sldId id="330" r:id="rId13"/>
    <p:sldId id="344" r:id="rId14"/>
    <p:sldId id="345" r:id="rId15"/>
    <p:sldId id="350" r:id="rId16"/>
    <p:sldId id="351" r:id="rId17"/>
    <p:sldId id="343" r:id="rId18"/>
    <p:sldId id="342" r:id="rId19"/>
    <p:sldId id="331" r:id="rId20"/>
    <p:sldId id="352" r:id="rId21"/>
    <p:sldId id="353" r:id="rId22"/>
    <p:sldId id="354" r:id="rId23"/>
    <p:sldId id="357" r:id="rId24"/>
    <p:sldId id="355" r:id="rId25"/>
    <p:sldId id="337" r:id="rId26"/>
    <p:sldId id="310" r:id="rId27"/>
    <p:sldId id="311" r:id="rId28"/>
    <p:sldId id="360" r:id="rId29"/>
    <p:sldId id="363" r:id="rId30"/>
    <p:sldId id="329" r:id="rId31"/>
    <p:sldId id="362" r:id="rId32"/>
    <p:sldId id="356" r:id="rId33"/>
    <p:sldId id="347" r:id="rId34"/>
    <p:sldId id="348" r:id="rId35"/>
    <p:sldId id="349" r:id="rId36"/>
  </p:sldIdLst>
  <p:sldSz cx="9144000" cy="5143500" type="screen16x9"/>
  <p:notesSz cx="6858000" cy="9144000"/>
  <p:embeddedFontLst>
    <p:embeddedFont>
      <p:font typeface="Calibri" panose="020F0502020204030204" pitchFamily="34" charset="0"/>
      <p:regular r:id="rId38"/>
      <p:bold r:id="rId39"/>
      <p:italic r:id="rId40"/>
      <p:boldItalic r:id="rId41"/>
    </p:embeddedFont>
    <p:embeddedFont>
      <p:font typeface="Oxygen" panose="02000503000000000000" pitchFamily="2" charset="0"/>
      <p:regular r:id="rId42"/>
      <p:bold r:id="rId43"/>
    </p:embeddedFont>
    <p:embeddedFont>
      <p:font typeface="Oxygen Light" panose="02000303000000000000" pitchFamily="2" charset="0"/>
      <p:regular r:id="rId44"/>
      <p:bold r:id="rId45"/>
    </p:embeddedFont>
    <p:embeddedFont>
      <p:font typeface="Zilla Slab SemiBold" panose="020B0604020202020204" charset="0"/>
      <p:bold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A0BF4F-2FCE-485D-8544-923FDCB1DD00}" v="10" dt="2022-03-18T14:43:49.028"/>
  </p1510:revLst>
</p1510:revInfo>
</file>

<file path=ppt/tableStyles.xml><?xml version="1.0" encoding="utf-8"?>
<a:tblStyleLst xmlns:a="http://schemas.openxmlformats.org/drawingml/2006/main" def="{7405A473-A67A-4E67-B12D-D377399AE1F6}">
  <a:tblStyle styleId="{7405A473-A67A-4E67-B12D-D377399AE1F6}"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1B3CEEE4-EA1C-4687-B06A-87DD94B0C216}"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15" autoAdjust="0"/>
  </p:normalViewPr>
  <p:slideViewPr>
    <p:cSldViewPr snapToGrid="0">
      <p:cViewPr varScale="1">
        <p:scale>
          <a:sx n="125" d="100"/>
          <a:sy n="125" d="100"/>
        </p:scale>
        <p:origin x="11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AEA0BF4F-2FCE-485D-8544-923FDCB1DD00}"/>
    <pc:docChg chg="custSel addSld delSld modSld">
      <pc:chgData name="Macy, Katharine" userId="80e598a2-719b-4f78-bac7-529462b04968" providerId="ADAL" clId="{AEA0BF4F-2FCE-485D-8544-923FDCB1DD00}" dt="2022-03-23T14:51:54.424" v="1031" actId="207"/>
      <pc:docMkLst>
        <pc:docMk/>
      </pc:docMkLst>
      <pc:sldChg chg="delSp modSp mod">
        <pc:chgData name="Macy, Katharine" userId="80e598a2-719b-4f78-bac7-529462b04968" providerId="ADAL" clId="{AEA0BF4F-2FCE-485D-8544-923FDCB1DD00}" dt="2022-03-23T14:51:54.424" v="1031" actId="207"/>
        <pc:sldMkLst>
          <pc:docMk/>
          <pc:sldMk cId="0" sldId="256"/>
        </pc:sldMkLst>
        <pc:spChg chg="del">
          <ac:chgData name="Macy, Katharine" userId="80e598a2-719b-4f78-bac7-529462b04968" providerId="ADAL" clId="{AEA0BF4F-2FCE-485D-8544-923FDCB1DD00}" dt="2022-03-18T14:09:12.121" v="1" actId="478"/>
          <ac:spMkLst>
            <pc:docMk/>
            <pc:sldMk cId="0" sldId="256"/>
            <ac:spMk id="5" creationId="{2FB3A34F-94F5-40B8-909F-F5EBAD667B40}"/>
          </ac:spMkLst>
        </pc:spChg>
        <pc:spChg chg="mod">
          <ac:chgData name="Macy, Katharine" userId="80e598a2-719b-4f78-bac7-529462b04968" providerId="ADAL" clId="{AEA0BF4F-2FCE-485D-8544-923FDCB1DD00}" dt="2022-03-23T14:51:54.424" v="1031" actId="207"/>
          <ac:spMkLst>
            <pc:docMk/>
            <pc:sldMk cId="0" sldId="256"/>
            <ac:spMk id="69" creationId="{00000000-0000-0000-0000-000000000000}"/>
          </ac:spMkLst>
        </pc:spChg>
        <pc:picChg chg="del">
          <ac:chgData name="Macy, Katharine" userId="80e598a2-719b-4f78-bac7-529462b04968" providerId="ADAL" clId="{AEA0BF4F-2FCE-485D-8544-923FDCB1DD00}" dt="2022-03-18T14:09:14.274" v="2" actId="478"/>
          <ac:picMkLst>
            <pc:docMk/>
            <pc:sldMk cId="0" sldId="256"/>
            <ac:picMk id="3" creationId="{454512F9-97E3-4F51-B10A-435AA28A1FAF}"/>
          </ac:picMkLst>
        </pc:picChg>
        <pc:picChg chg="del">
          <ac:chgData name="Macy, Katharine" userId="80e598a2-719b-4f78-bac7-529462b04968" providerId="ADAL" clId="{AEA0BF4F-2FCE-485D-8544-923FDCB1DD00}" dt="2022-03-18T14:09:16.258" v="3" actId="478"/>
          <ac:picMkLst>
            <pc:docMk/>
            <pc:sldMk cId="0" sldId="256"/>
            <ac:picMk id="4" creationId="{C355663D-90B8-4E4A-B3BB-92BA9D28C924}"/>
          </ac:picMkLst>
        </pc:picChg>
      </pc:sldChg>
      <pc:sldChg chg="del">
        <pc:chgData name="Macy, Katharine" userId="80e598a2-719b-4f78-bac7-529462b04968" providerId="ADAL" clId="{AEA0BF4F-2FCE-485D-8544-923FDCB1DD00}" dt="2022-03-18T14:09:04.402" v="0" actId="47"/>
        <pc:sldMkLst>
          <pc:docMk/>
          <pc:sldMk cId="1067987178" sldId="299"/>
        </pc:sldMkLst>
      </pc:sldChg>
      <pc:sldChg chg="modSp mod">
        <pc:chgData name="Macy, Katharine" userId="80e598a2-719b-4f78-bac7-529462b04968" providerId="ADAL" clId="{AEA0BF4F-2FCE-485D-8544-923FDCB1DD00}" dt="2022-03-18T14:15:35.774" v="162" actId="33524"/>
        <pc:sldMkLst>
          <pc:docMk/>
          <pc:sldMk cId="2826605469" sldId="311"/>
        </pc:sldMkLst>
        <pc:spChg chg="mod">
          <ac:chgData name="Macy, Katharine" userId="80e598a2-719b-4f78-bac7-529462b04968" providerId="ADAL" clId="{AEA0BF4F-2FCE-485D-8544-923FDCB1DD00}" dt="2022-03-18T14:15:35.774" v="162" actId="33524"/>
          <ac:spMkLst>
            <pc:docMk/>
            <pc:sldMk cId="2826605469" sldId="311"/>
            <ac:spMk id="109" creationId="{00000000-0000-0000-0000-000000000000}"/>
          </ac:spMkLst>
        </pc:spChg>
      </pc:sldChg>
      <pc:sldChg chg="modSp mod">
        <pc:chgData name="Macy, Katharine" userId="80e598a2-719b-4f78-bac7-529462b04968" providerId="ADAL" clId="{AEA0BF4F-2FCE-485D-8544-923FDCB1DD00}" dt="2022-03-18T14:11:43.773" v="64" actId="20577"/>
        <pc:sldMkLst>
          <pc:docMk/>
          <pc:sldMk cId="701350503" sldId="336"/>
        </pc:sldMkLst>
        <pc:spChg chg="mod">
          <ac:chgData name="Macy, Katharine" userId="80e598a2-719b-4f78-bac7-529462b04968" providerId="ADAL" clId="{AEA0BF4F-2FCE-485D-8544-923FDCB1DD00}" dt="2022-03-18T14:11:43.773" v="64" actId="20577"/>
          <ac:spMkLst>
            <pc:docMk/>
            <pc:sldMk cId="701350503" sldId="336"/>
            <ac:spMk id="103" creationId="{00000000-0000-0000-0000-000000000000}"/>
          </ac:spMkLst>
        </pc:spChg>
      </pc:sldChg>
      <pc:sldChg chg="modSp mod">
        <pc:chgData name="Macy, Katharine" userId="80e598a2-719b-4f78-bac7-529462b04968" providerId="ADAL" clId="{AEA0BF4F-2FCE-485D-8544-923FDCB1DD00}" dt="2022-03-18T14:12:46.448" v="82" actId="20577"/>
        <pc:sldMkLst>
          <pc:docMk/>
          <pc:sldMk cId="4137218404" sldId="341"/>
        </pc:sldMkLst>
        <pc:spChg chg="mod">
          <ac:chgData name="Macy, Katharine" userId="80e598a2-719b-4f78-bac7-529462b04968" providerId="ADAL" clId="{AEA0BF4F-2FCE-485D-8544-923FDCB1DD00}" dt="2022-03-18T14:12:46.448" v="82" actId="20577"/>
          <ac:spMkLst>
            <pc:docMk/>
            <pc:sldMk cId="4137218404" sldId="341"/>
            <ac:spMk id="104" creationId="{00000000-0000-0000-0000-000000000000}"/>
          </ac:spMkLst>
        </pc:spChg>
      </pc:sldChg>
      <pc:sldChg chg="modSp mod modNotesTx">
        <pc:chgData name="Macy, Katharine" userId="80e598a2-719b-4f78-bac7-529462b04968" providerId="ADAL" clId="{AEA0BF4F-2FCE-485D-8544-923FDCB1DD00}" dt="2022-03-18T14:27:47.920" v="599" actId="20577"/>
        <pc:sldMkLst>
          <pc:docMk/>
          <pc:sldMk cId="636018429" sldId="342"/>
        </pc:sldMkLst>
        <pc:spChg chg="mod">
          <ac:chgData name="Macy, Katharine" userId="80e598a2-719b-4f78-bac7-529462b04968" providerId="ADAL" clId="{AEA0BF4F-2FCE-485D-8544-923FDCB1DD00}" dt="2022-03-18T14:24:26.487" v="191" actId="20577"/>
          <ac:spMkLst>
            <pc:docMk/>
            <pc:sldMk cId="636018429" sldId="342"/>
            <ac:spMk id="103" creationId="{00000000-0000-0000-0000-000000000000}"/>
          </ac:spMkLst>
        </pc:spChg>
        <pc:spChg chg="mod">
          <ac:chgData name="Macy, Katharine" userId="80e598a2-719b-4f78-bac7-529462b04968" providerId="ADAL" clId="{AEA0BF4F-2FCE-485D-8544-923FDCB1DD00}" dt="2022-03-18T14:27:47.920" v="599" actId="20577"/>
          <ac:spMkLst>
            <pc:docMk/>
            <pc:sldMk cId="636018429" sldId="342"/>
            <ac:spMk id="104" creationId="{00000000-0000-0000-0000-000000000000}"/>
          </ac:spMkLst>
        </pc:spChg>
      </pc:sldChg>
      <pc:sldChg chg="del">
        <pc:chgData name="Macy, Katharine" userId="80e598a2-719b-4f78-bac7-529462b04968" providerId="ADAL" clId="{AEA0BF4F-2FCE-485D-8544-923FDCB1DD00}" dt="2022-03-18T14:15:01.091" v="161" actId="47"/>
        <pc:sldMkLst>
          <pc:docMk/>
          <pc:sldMk cId="417212" sldId="361"/>
        </pc:sldMkLst>
      </pc:sldChg>
      <pc:sldChg chg="modSp new mod">
        <pc:chgData name="Macy, Katharine" userId="80e598a2-719b-4f78-bac7-529462b04968" providerId="ADAL" clId="{AEA0BF4F-2FCE-485D-8544-923FDCB1DD00}" dt="2022-03-18T14:39:59.253" v="878" actId="20577"/>
        <pc:sldMkLst>
          <pc:docMk/>
          <pc:sldMk cId="746388051" sldId="363"/>
        </pc:sldMkLst>
        <pc:spChg chg="mod">
          <ac:chgData name="Macy, Katharine" userId="80e598a2-719b-4f78-bac7-529462b04968" providerId="ADAL" clId="{AEA0BF4F-2FCE-485D-8544-923FDCB1DD00}" dt="2022-03-18T14:31:14.482" v="668" actId="20577"/>
          <ac:spMkLst>
            <pc:docMk/>
            <pc:sldMk cId="746388051" sldId="363"/>
            <ac:spMk id="2" creationId="{B7A1CB5B-8C8A-4064-B480-367DB44CAE99}"/>
          </ac:spMkLst>
        </pc:spChg>
        <pc:spChg chg="mod">
          <ac:chgData name="Macy, Katharine" userId="80e598a2-719b-4f78-bac7-529462b04968" providerId="ADAL" clId="{AEA0BF4F-2FCE-485D-8544-923FDCB1DD00}" dt="2022-03-18T14:39:59.253" v="878" actId="20577"/>
          <ac:spMkLst>
            <pc:docMk/>
            <pc:sldMk cId="746388051" sldId="363"/>
            <ac:spMk id="3" creationId="{91ADB8F6-C2A8-4B71-8545-4EE2BC66F89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65028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1368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66969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02441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2489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39353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832886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516914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195504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You may have to come down but this will set your start point higher and result in a more positive outcome than if you started with a weak BATNA anchoring what you feel like you can ask for.</a:t>
            </a:r>
          </a:p>
        </p:txBody>
      </p:sp>
    </p:spTree>
    <p:extLst>
      <p:ext uri="{BB962C8B-B14F-4D97-AF65-F5344CB8AC3E}">
        <p14:creationId xmlns:p14="http://schemas.microsoft.com/office/powerpoint/2010/main" val="1891585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Yes CRKN is a large consortia, but don’t let that stop you imagining the type of deal you could structure using their example.</a:t>
            </a:r>
          </a:p>
        </p:txBody>
      </p:sp>
    </p:spTree>
    <p:extLst>
      <p:ext uri="{BB962C8B-B14F-4D97-AF65-F5344CB8AC3E}">
        <p14:creationId xmlns:p14="http://schemas.microsoft.com/office/powerpoint/2010/main" val="3660208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47525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29012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a:t>
            </a:r>
            <a:r>
              <a:rPr lang="en-US"/>
              <a:t>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 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c7f2e2ca1a_0_3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9" name="Google Shape;319;gc7f2e2ca1a_0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630916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40227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414198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334456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35f391192_0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35f391192_0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14174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Arial" panose="020B0604020202020204" pitchFamily="34" charset="0"/>
              </a:rPr>
              <a:t>What you would do if you fail to reach a negotiated agreement.</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Cancel</a:t>
            </a:r>
            <a:r>
              <a:rPr lang="en-US" sz="1800" b="0" i="0" dirty="0">
                <a:solidFill>
                  <a:srgbClr val="444444"/>
                </a:solidFill>
                <a:effectLst/>
                <a:latin typeface="Arial" panose="020B0604020202020204" pitchFamily="34" charset="0"/>
              </a:rPr>
              <a:t>​</a:t>
            </a:r>
          </a:p>
          <a:p>
            <a:pPr lvl="1" algn="l" rtl="0" fontAlgn="base">
              <a:buFont typeface="Arial" panose="020B0604020202020204" pitchFamily="34" charset="0"/>
              <a:buChar char="•"/>
            </a:pPr>
            <a:r>
              <a:rPr lang="en-US" sz="1800" b="0" i="0" u="none" strike="noStrike" dirty="0">
                <a:solidFill>
                  <a:srgbClr val="000000"/>
                </a:solidFill>
                <a:effectLst/>
                <a:latin typeface="Arial" panose="020B0604020202020204" pitchFamily="34" charset="0"/>
              </a:rPr>
              <a:t>Resubscribe, but look for later alternatives</a:t>
            </a:r>
            <a:r>
              <a:rPr lang="en-US" sz="1800" b="0" i="0" dirty="0">
                <a:solidFill>
                  <a:srgbClr val="444444"/>
                </a:solidFill>
                <a:effectLst/>
                <a:latin typeface="Arial" panose="020B0604020202020204" pitchFamily="34" charset="0"/>
              </a:rPr>
              <a:t>​…note that if you resubscribe you found agreement because your BATNA to cancel was not favorable. Your next step is to improve your BATNA so next time your BATNA is stronger.</a:t>
            </a: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Be careful to not reveal this early, if at all.</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During the negotiation you don’t want to reveal your BATNA (unless you have absolutely reached an </a:t>
            </a:r>
            <a:r>
              <a:rPr lang="en-US" sz="1800" b="0" i="0" u="none" strike="noStrike" dirty="0" err="1">
                <a:solidFill>
                  <a:srgbClr val="000000"/>
                </a:solidFill>
                <a:effectLst/>
                <a:latin typeface="Arial" panose="020B0604020202020204" pitchFamily="34" charset="0"/>
              </a:rPr>
              <a:t>impass</a:t>
            </a:r>
            <a:r>
              <a:rPr lang="en-US" sz="1800" b="0" i="0" u="none" strike="noStrike" dirty="0">
                <a:solidFill>
                  <a:srgbClr val="000000"/>
                </a:solidFill>
                <a:effectLst/>
                <a:latin typeface="Arial" panose="020B0604020202020204" pitchFamily="34" charset="0"/>
              </a:rPr>
              <a:t>) but you can signal at your BATNA. Don’t lie about your BATNA. If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BATNA can change over time. One year you may choose to resubscribe, but if a deal goes south the vendor has to know you will be looking for alternatives.</a:t>
            </a:r>
            <a:r>
              <a:rPr lang="en-US" sz="1800" b="0" i="0" dirty="0">
                <a:solidFill>
                  <a:srgbClr val="444444"/>
                </a:solidFill>
                <a:effectLst/>
                <a:latin typeface="Arial" panose="020B0604020202020204" pitchFamily="34" charset="0"/>
              </a:rPr>
              <a:t>​</a:t>
            </a:r>
            <a:r>
              <a:rPr lang="en-US" sz="1100" b="0" i="0" u="none" strike="noStrike" dirty="0">
                <a:solidFill>
                  <a:srgbClr val="444444"/>
                </a:solidFill>
                <a:effectLst/>
                <a:latin typeface="Calibri" panose="020F0502020204030204" pitchFamily="34" charset="0"/>
              </a:rPr>
              <a:t> </a:t>
            </a:r>
            <a:r>
              <a:rPr lang="en-US" sz="1800" b="0" i="0" u="none" strike="noStrike" dirty="0">
                <a:solidFill>
                  <a:srgbClr val="000000"/>
                </a:solidFill>
                <a:effectLst/>
                <a:latin typeface="Arial" panose="020B0604020202020204" pitchFamily="34" charset="0"/>
              </a:rPr>
              <a:t>Open Access, PDA, and AOD is allowing libraries to change their BATNAs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139700" indent="0" algn="l" rtl="0" fontAlgn="base">
              <a:buNone/>
            </a:pPr>
            <a:endParaRPr lang="en-US" b="0" i="0" dirty="0">
              <a:solidFill>
                <a:srgbClr val="444444"/>
              </a:solidFill>
              <a:effectLst/>
              <a:latin typeface="Calibri" panose="020F0502020204030204" pitchFamily="34" charset="0"/>
            </a:endParaRPr>
          </a:p>
          <a:p>
            <a:pPr algn="l" rtl="0" fontAlgn="base"/>
            <a:r>
              <a:rPr lang="en-US" sz="1800" b="0" i="0" u="none" strike="noStrike" dirty="0">
                <a:solidFill>
                  <a:srgbClr val="000000"/>
                </a:solidFill>
                <a:effectLst/>
                <a:latin typeface="Arial" panose="020B0604020202020204" pitchFamily="34" charset="0"/>
              </a:rPr>
              <a:t>Don’t just determine your own BATNA, research your other party’s. Are subscriptions down, sales flat, are there new competitive products….</a:t>
            </a:r>
            <a:r>
              <a:rPr lang="en-US" sz="1800" b="0" i="0" dirty="0">
                <a:solidFill>
                  <a:srgbClr val="444444"/>
                </a:solidFill>
                <a:effectLst/>
                <a:latin typeface="Arial" panose="020B0604020202020204" pitchFamily="34" charset="0"/>
              </a:rPr>
              <a:t>​</a:t>
            </a:r>
            <a:endParaRPr lang="en-US" b="0" i="0" dirty="0">
              <a:solidFill>
                <a:srgbClr val="444444"/>
              </a:solidFill>
              <a:effectLst/>
              <a:latin typeface="Calibri" panose="020F050202020403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Discuss BATNA in terms of ZOPA. Quick review of ZOPA.</a:t>
            </a:r>
            <a:endParaRPr dirty="0"/>
          </a:p>
        </p:txBody>
      </p:sp>
    </p:spTree>
    <p:extLst>
      <p:ext uri="{BB962C8B-B14F-4D97-AF65-F5344CB8AC3E}">
        <p14:creationId xmlns:p14="http://schemas.microsoft.com/office/powerpoint/2010/main" val="1075628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Point back to materials from ZOPA workshop.</a:t>
            </a:r>
            <a:endParaRPr dirty="0"/>
          </a:p>
        </p:txBody>
      </p:sp>
    </p:spTree>
    <p:extLst>
      <p:ext uri="{BB962C8B-B14F-4D97-AF65-F5344CB8AC3E}">
        <p14:creationId xmlns:p14="http://schemas.microsoft.com/office/powerpoint/2010/main" val="636302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27593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rtl="0" fontAlgn="base"/>
            <a:r>
              <a:rPr lang="en-US" sz="1800" b="0" i="0" u="none" strike="noStrike" dirty="0">
                <a:solidFill>
                  <a:srgbClr val="000000"/>
                </a:solidFill>
                <a:effectLst/>
                <a:latin typeface="Calibri" panose="020F0502020204030204" pitchFamily="34" charset="0"/>
              </a:rPr>
              <a:t>The bottom line. The point in the negotiation where you could find agreement or go with your BATNA. It is often determined by your BATNA. Don’t reveal this or your BATNA. Otherwise the seller will only go down as low as your max.</a:t>
            </a:r>
            <a:r>
              <a:rPr lang="en-US" sz="1800" b="0" i="0" dirty="0">
                <a:solidFill>
                  <a:srgbClr val="444444"/>
                </a:solidFill>
                <a:effectLst/>
                <a:latin typeface="Calibri" panose="020F0502020204030204" pitchFamily="34" charset="0"/>
              </a:rPr>
              <a:t>​ Only reveal if negotiation is at a standstill and it’s a last resort, or you have such a great alternative you are looking for a match.</a:t>
            </a:r>
          </a:p>
          <a:p>
            <a:pPr algn="l" rtl="0" fontAlgn="base"/>
            <a:r>
              <a:rPr lang="en-US" sz="1800" b="0" i="0" dirty="0">
                <a:solidFill>
                  <a:srgbClr val="444444"/>
                </a:solidFill>
                <a:effectLst/>
                <a:latin typeface="Calibri" panose="020F0502020204030204" pitchFamily="34" charset="0"/>
              </a:rPr>
              <a:t>Can include non-price related deal requirements.</a:t>
            </a:r>
            <a:endParaRPr lang="en-US" b="0" i="0" dirty="0">
              <a:solidFill>
                <a:srgbClr val="444444"/>
              </a:solidFill>
              <a:effectLst/>
              <a:latin typeface="Calibri" panose="020F0502020204030204" pitchFamily="34" charset="0"/>
            </a:endParaRPr>
          </a:p>
        </p:txBody>
      </p:sp>
    </p:spTree>
    <p:extLst>
      <p:ext uri="{BB962C8B-B14F-4D97-AF65-F5344CB8AC3E}">
        <p14:creationId xmlns:p14="http://schemas.microsoft.com/office/powerpoint/2010/main" val="1124254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Signaling example: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 understand you are the exclusive publisher many distinguished journals and that always aggregators don’t have the most recent content, but we are exploring our various options for acquiring your content outside of a subscription to the package.</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We do have various legal options: Articles on Demand, regular ILL, Open Access copies available in IRs now easily findable with tools like the </a:t>
            </a:r>
            <a:r>
              <a:rPr lang="en-US" dirty="0" err="1"/>
              <a:t>OpenILL</a:t>
            </a:r>
            <a:r>
              <a:rPr lang="en-US" dirty="0"/>
              <a:t> button.</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58221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1" name="Google Shape;11;p2"/>
          <p:cNvSpPr txBox="1">
            <a:spLocks noGrp="1"/>
          </p:cNvSpPr>
          <p:nvPr>
            <p:ph type="ctrTitle"/>
          </p:nvPr>
        </p:nvSpPr>
        <p:spPr>
          <a:xfrm>
            <a:off x="855300" y="1807700"/>
            <a:ext cx="7433400" cy="1528200"/>
          </a:xfrm>
          <a:prstGeom prst="rect">
            <a:avLst/>
          </a:prstGeom>
          <a:effectLst>
            <a:outerShdw blurRad="42863" dist="9525" dir="5400000" algn="bl" rotWithShape="0">
              <a:schemeClr val="dk1">
                <a:alpha val="30000"/>
              </a:schemeClr>
            </a:outerShdw>
          </a:effectLst>
        </p:spPr>
        <p:txBody>
          <a:bodyPr spcFirstLastPara="1" wrap="square" lIns="0" tIns="0" rIns="0" bIns="0" anchor="ctr" anchorCtr="0">
            <a:no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chemeClr val="accent2"/>
            </a:gs>
            <a:gs pos="50000">
              <a:schemeClr val="accent3"/>
            </a:gs>
            <a:gs pos="100000">
              <a:schemeClr val="dk1"/>
            </a:gs>
          </a:gsLst>
          <a:path path="circle">
            <a:fillToRect l="100000" b="100000"/>
          </a:path>
          <a:tileRect t="-100000" r="-100000"/>
        </a:gradFill>
        <a:effectLst/>
      </p:bgPr>
    </p:bg>
    <p:spTree>
      <p:nvGrpSpPr>
        <p:cNvPr id="1" name="Shape 12"/>
        <p:cNvGrpSpPr/>
        <p:nvPr/>
      </p:nvGrpSpPr>
      <p:grpSpPr>
        <a:xfrm>
          <a:off x="0" y="0"/>
          <a:ext cx="0" cy="0"/>
          <a:chOff x="0" y="0"/>
          <a:chExt cx="0" cy="0"/>
        </a:xfrm>
      </p:grpSpPr>
      <p:sp>
        <p:nvSpPr>
          <p:cNvPr id="13" name="Google Shape;13;p3"/>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BCF6A7">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4" name="Google Shape;14;p3"/>
          <p:cNvSpPr txBox="1">
            <a:spLocks noGrp="1"/>
          </p:cNvSpPr>
          <p:nvPr>
            <p:ph type="ctrTitle"/>
          </p:nvPr>
        </p:nvSpPr>
        <p:spPr>
          <a:xfrm>
            <a:off x="855300" y="1732800"/>
            <a:ext cx="7433400" cy="1159800"/>
          </a:xfrm>
          <a:prstGeom prst="rect">
            <a:avLst/>
          </a:prstGeom>
          <a:effectLst>
            <a:outerShdw blurRad="42863" dist="9525" dir="5400000" algn="bl" rotWithShape="0">
              <a:schemeClr val="dk1">
                <a:alpha val="30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5" name="Google Shape;15;p3"/>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lvl1pPr lvl="0" rtl="0">
              <a:spcBef>
                <a:spcPts val="0"/>
              </a:spcBef>
              <a:spcAft>
                <a:spcPts val="0"/>
              </a:spcAft>
              <a:buClr>
                <a:schemeClr val="accent1"/>
              </a:buClr>
              <a:buSzPts val="2400"/>
              <a:buNone/>
              <a:defRPr>
                <a:solidFill>
                  <a:schemeClr val="accent1"/>
                </a:solidFill>
              </a:defRPr>
            </a:lvl1pPr>
            <a:lvl2pPr lvl="1" rtl="0">
              <a:spcBef>
                <a:spcPts val="800"/>
              </a:spcBef>
              <a:spcAft>
                <a:spcPts val="0"/>
              </a:spcAft>
              <a:buClr>
                <a:schemeClr val="accent1"/>
              </a:buClr>
              <a:buSzPts val="3000"/>
              <a:buNone/>
              <a:defRPr sz="3000">
                <a:solidFill>
                  <a:schemeClr val="accent1"/>
                </a:solidFill>
              </a:defRPr>
            </a:lvl2pPr>
            <a:lvl3pPr lvl="2" rtl="0">
              <a:spcBef>
                <a:spcPts val="800"/>
              </a:spcBef>
              <a:spcAft>
                <a:spcPts val="0"/>
              </a:spcAft>
              <a:buClr>
                <a:schemeClr val="accent1"/>
              </a:buClr>
              <a:buSzPts val="3000"/>
              <a:buNone/>
              <a:defRPr sz="3000">
                <a:solidFill>
                  <a:schemeClr val="accent1"/>
                </a:solidFill>
              </a:defRPr>
            </a:lvl3pPr>
            <a:lvl4pPr lvl="3" rtl="0">
              <a:spcBef>
                <a:spcPts val="800"/>
              </a:spcBef>
              <a:spcAft>
                <a:spcPts val="0"/>
              </a:spcAft>
              <a:buClr>
                <a:schemeClr val="accent1"/>
              </a:buClr>
              <a:buSzPts val="3000"/>
              <a:buNone/>
              <a:defRPr sz="3000">
                <a:solidFill>
                  <a:schemeClr val="accent1"/>
                </a:solidFill>
              </a:defRPr>
            </a:lvl4pPr>
            <a:lvl5pPr lvl="4" rtl="0">
              <a:spcBef>
                <a:spcPts val="800"/>
              </a:spcBef>
              <a:spcAft>
                <a:spcPts val="0"/>
              </a:spcAft>
              <a:buClr>
                <a:schemeClr val="accent1"/>
              </a:buClr>
              <a:buSzPts val="3000"/>
              <a:buNone/>
              <a:defRPr sz="3000">
                <a:solidFill>
                  <a:schemeClr val="accent1"/>
                </a:solidFill>
              </a:defRPr>
            </a:lvl5pPr>
            <a:lvl6pPr lvl="5" rtl="0">
              <a:spcBef>
                <a:spcPts val="800"/>
              </a:spcBef>
              <a:spcAft>
                <a:spcPts val="0"/>
              </a:spcAft>
              <a:buClr>
                <a:schemeClr val="accent1"/>
              </a:buClr>
              <a:buSzPts val="3000"/>
              <a:buNone/>
              <a:defRPr sz="3000">
                <a:solidFill>
                  <a:schemeClr val="accent1"/>
                </a:solidFill>
              </a:defRPr>
            </a:lvl6pPr>
            <a:lvl7pPr lvl="6" rtl="0">
              <a:spcBef>
                <a:spcPts val="800"/>
              </a:spcBef>
              <a:spcAft>
                <a:spcPts val="0"/>
              </a:spcAft>
              <a:buClr>
                <a:schemeClr val="accent1"/>
              </a:buClr>
              <a:buSzPts val="3000"/>
              <a:buNone/>
              <a:defRPr sz="3000">
                <a:solidFill>
                  <a:schemeClr val="accent1"/>
                </a:solidFill>
              </a:defRPr>
            </a:lvl7pPr>
            <a:lvl8pPr lvl="7" rtl="0">
              <a:spcBef>
                <a:spcPts val="800"/>
              </a:spcBef>
              <a:spcAft>
                <a:spcPts val="0"/>
              </a:spcAft>
              <a:buClr>
                <a:schemeClr val="accent1"/>
              </a:buClr>
              <a:buSzPts val="3000"/>
              <a:buNone/>
              <a:defRPr sz="3000">
                <a:solidFill>
                  <a:schemeClr val="accent1"/>
                </a:solidFill>
              </a:defRPr>
            </a:lvl8pPr>
            <a:lvl9pPr lvl="8" rtl="0">
              <a:spcBef>
                <a:spcPts val="800"/>
              </a:spcBef>
              <a:spcAft>
                <a:spcPts val="800"/>
              </a:spcAft>
              <a:buClr>
                <a:schemeClr val="accent1"/>
              </a:buClr>
              <a:buSzPts val="3000"/>
              <a:buNone/>
              <a:defRPr sz="3000">
                <a:solidFill>
                  <a:schemeClr val="accen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gradFill>
          <a:gsLst>
            <a:gs pos="0">
              <a:schemeClr val="lt1"/>
            </a:gs>
            <a:gs pos="50000">
              <a:schemeClr val="accent1"/>
            </a:gs>
            <a:gs pos="100000">
              <a:schemeClr val="accent2"/>
            </a:gs>
          </a:gsLst>
          <a:path path="circle">
            <a:fillToRect l="100000" b="100000"/>
          </a:path>
          <a:tileRect t="-100000" r="-100000"/>
        </a:gradFill>
        <a:effectLst/>
      </p:bgPr>
    </p:bg>
    <p:spTree>
      <p:nvGrpSpPr>
        <p:cNvPr id="1" name="Shape 16"/>
        <p:cNvGrpSpPr/>
        <p:nvPr/>
      </p:nvGrpSpPr>
      <p:grpSpPr>
        <a:xfrm>
          <a:off x="0" y="0"/>
          <a:ext cx="0" cy="0"/>
          <a:chOff x="0" y="0"/>
          <a:chExt cx="0" cy="0"/>
        </a:xfrm>
      </p:grpSpPr>
      <p:sp>
        <p:nvSpPr>
          <p:cNvPr id="17" name="Google Shape;17;p4"/>
          <p:cNvSpPr/>
          <p:nvPr/>
        </p:nvSpPr>
        <p:spPr>
          <a:xfrm>
            <a:off x="417250" y="0"/>
            <a:ext cx="8726757" cy="5143976"/>
          </a:xfrm>
          <a:custGeom>
            <a:avLst/>
            <a:gdLst/>
            <a:ahLst/>
            <a:cxnLst/>
            <a:rect l="l" t="t" r="r" b="b"/>
            <a:pathLst>
              <a:path w="11635676" h="6858634" extrusionOk="0">
                <a:moveTo>
                  <a:pt x="7628128" y="0"/>
                </a:moveTo>
                <a:lnTo>
                  <a:pt x="7355078" y="0"/>
                </a:lnTo>
                <a:lnTo>
                  <a:pt x="7484682" y="136335"/>
                </a:lnTo>
                <a:close/>
                <a:moveTo>
                  <a:pt x="4694428" y="0"/>
                </a:moveTo>
                <a:lnTo>
                  <a:pt x="4413060" y="0"/>
                </a:lnTo>
                <a:lnTo>
                  <a:pt x="4546410" y="140399"/>
                </a:lnTo>
                <a:close/>
                <a:moveTo>
                  <a:pt x="6161278" y="0"/>
                </a:moveTo>
                <a:lnTo>
                  <a:pt x="5884164" y="0"/>
                </a:lnTo>
                <a:lnTo>
                  <a:pt x="6015609" y="138367"/>
                </a:lnTo>
                <a:close/>
                <a:moveTo>
                  <a:pt x="10561828" y="0"/>
                </a:moveTo>
                <a:lnTo>
                  <a:pt x="10296970" y="0"/>
                </a:lnTo>
                <a:lnTo>
                  <a:pt x="10422826" y="132271"/>
                </a:lnTo>
                <a:close/>
                <a:moveTo>
                  <a:pt x="9094978" y="0"/>
                </a:moveTo>
                <a:lnTo>
                  <a:pt x="8825992" y="0"/>
                </a:lnTo>
                <a:lnTo>
                  <a:pt x="8953627" y="134303"/>
                </a:lnTo>
                <a:close/>
                <a:moveTo>
                  <a:pt x="1760347" y="0"/>
                </a:moveTo>
                <a:lnTo>
                  <a:pt x="1471041" y="0"/>
                </a:lnTo>
                <a:lnTo>
                  <a:pt x="1608328" y="144463"/>
                </a:lnTo>
                <a:close/>
                <a:moveTo>
                  <a:pt x="11635676" y="0"/>
                </a:moveTo>
                <a:lnTo>
                  <a:pt x="10939907" y="0"/>
                </a:lnTo>
                <a:lnTo>
                  <a:pt x="11110087" y="179134"/>
                </a:lnTo>
                <a:lnTo>
                  <a:pt x="10772076" y="500126"/>
                </a:lnTo>
                <a:lnTo>
                  <a:pt x="10945241" y="682371"/>
                </a:lnTo>
                <a:lnTo>
                  <a:pt x="10162476" y="729679"/>
                </a:lnTo>
                <a:lnTo>
                  <a:pt x="10244074" y="0"/>
                </a:lnTo>
                <a:lnTo>
                  <a:pt x="9468866" y="0"/>
                </a:lnTo>
                <a:lnTo>
                  <a:pt x="9641015" y="181166"/>
                </a:lnTo>
                <a:lnTo>
                  <a:pt x="9303258" y="502158"/>
                </a:lnTo>
                <a:lnTo>
                  <a:pt x="9476422" y="684403"/>
                </a:lnTo>
                <a:lnTo>
                  <a:pt x="8693341" y="731711"/>
                </a:lnTo>
                <a:lnTo>
                  <a:pt x="8775192" y="0"/>
                </a:lnTo>
                <a:lnTo>
                  <a:pt x="7997825" y="0"/>
                </a:lnTo>
                <a:lnTo>
                  <a:pt x="8171942" y="183198"/>
                </a:lnTo>
                <a:lnTo>
                  <a:pt x="7834186" y="504190"/>
                </a:lnTo>
                <a:lnTo>
                  <a:pt x="8007287" y="686435"/>
                </a:lnTo>
                <a:lnTo>
                  <a:pt x="7224268" y="733743"/>
                </a:lnTo>
                <a:lnTo>
                  <a:pt x="7306374" y="0"/>
                </a:lnTo>
                <a:lnTo>
                  <a:pt x="6548374" y="0"/>
                </a:lnTo>
                <a:lnTo>
                  <a:pt x="6528245" y="1207"/>
                </a:lnTo>
                <a:lnTo>
                  <a:pt x="6528245" y="0"/>
                </a:lnTo>
                <a:lnTo>
                  <a:pt x="6526720" y="0"/>
                </a:lnTo>
                <a:lnTo>
                  <a:pt x="6527864" y="1207"/>
                </a:lnTo>
                <a:lnTo>
                  <a:pt x="6527864" y="1207"/>
                </a:lnTo>
                <a:lnTo>
                  <a:pt x="6702552" y="184976"/>
                </a:lnTo>
                <a:lnTo>
                  <a:pt x="6365177" y="506222"/>
                </a:lnTo>
                <a:lnTo>
                  <a:pt x="6538341" y="688467"/>
                </a:lnTo>
                <a:lnTo>
                  <a:pt x="5755259" y="735775"/>
                </a:lnTo>
                <a:lnTo>
                  <a:pt x="5837492" y="0"/>
                </a:lnTo>
                <a:lnTo>
                  <a:pt x="5112893" y="0"/>
                </a:lnTo>
                <a:lnTo>
                  <a:pt x="5059109" y="3239"/>
                </a:lnTo>
                <a:lnTo>
                  <a:pt x="5059490" y="0"/>
                </a:lnTo>
                <a:lnTo>
                  <a:pt x="5055807" y="0"/>
                </a:lnTo>
                <a:lnTo>
                  <a:pt x="5058918" y="3239"/>
                </a:lnTo>
                <a:lnTo>
                  <a:pt x="5058918" y="3239"/>
                </a:lnTo>
                <a:lnTo>
                  <a:pt x="5233607" y="187008"/>
                </a:lnTo>
                <a:lnTo>
                  <a:pt x="4895977" y="508000"/>
                </a:lnTo>
                <a:lnTo>
                  <a:pt x="5069142" y="690245"/>
                </a:lnTo>
                <a:lnTo>
                  <a:pt x="4286060" y="737553"/>
                </a:lnTo>
                <a:lnTo>
                  <a:pt x="4368673" y="0"/>
                </a:lnTo>
                <a:lnTo>
                  <a:pt x="3677412" y="0"/>
                </a:lnTo>
                <a:lnTo>
                  <a:pt x="3590227" y="5271"/>
                </a:lnTo>
                <a:lnTo>
                  <a:pt x="3590861" y="0"/>
                </a:lnTo>
                <a:lnTo>
                  <a:pt x="3584956" y="0"/>
                </a:lnTo>
                <a:lnTo>
                  <a:pt x="3590036" y="5271"/>
                </a:lnTo>
                <a:lnTo>
                  <a:pt x="3590036" y="5271"/>
                </a:lnTo>
                <a:lnTo>
                  <a:pt x="3764661" y="189040"/>
                </a:lnTo>
                <a:lnTo>
                  <a:pt x="3426905" y="510286"/>
                </a:lnTo>
                <a:lnTo>
                  <a:pt x="3600069" y="692531"/>
                </a:lnTo>
                <a:lnTo>
                  <a:pt x="2816987" y="739839"/>
                </a:lnTo>
                <a:lnTo>
                  <a:pt x="2899791" y="0"/>
                </a:lnTo>
                <a:lnTo>
                  <a:pt x="2241931" y="0"/>
                </a:lnTo>
                <a:lnTo>
                  <a:pt x="2120964" y="7303"/>
                </a:lnTo>
                <a:lnTo>
                  <a:pt x="2121789" y="0"/>
                </a:lnTo>
                <a:lnTo>
                  <a:pt x="2113788" y="0"/>
                </a:lnTo>
                <a:lnTo>
                  <a:pt x="2120710" y="7303"/>
                </a:lnTo>
                <a:lnTo>
                  <a:pt x="2120710" y="7303"/>
                </a:lnTo>
                <a:lnTo>
                  <a:pt x="2295335" y="191072"/>
                </a:lnTo>
                <a:lnTo>
                  <a:pt x="1957832" y="512318"/>
                </a:lnTo>
                <a:lnTo>
                  <a:pt x="2130997" y="694563"/>
                </a:lnTo>
                <a:lnTo>
                  <a:pt x="1347915" y="741871"/>
                </a:lnTo>
                <a:lnTo>
                  <a:pt x="1431227" y="0"/>
                </a:lnTo>
                <a:lnTo>
                  <a:pt x="806513" y="0"/>
                </a:lnTo>
                <a:lnTo>
                  <a:pt x="651891" y="9335"/>
                </a:lnTo>
                <a:lnTo>
                  <a:pt x="652907" y="0"/>
                </a:lnTo>
                <a:lnTo>
                  <a:pt x="642747" y="0"/>
                </a:lnTo>
                <a:lnTo>
                  <a:pt x="651637" y="9335"/>
                </a:lnTo>
                <a:lnTo>
                  <a:pt x="651637" y="9335"/>
                </a:lnTo>
                <a:lnTo>
                  <a:pt x="826326" y="193104"/>
                </a:lnTo>
                <a:lnTo>
                  <a:pt x="488760" y="514350"/>
                </a:lnTo>
                <a:lnTo>
                  <a:pt x="835216" y="879030"/>
                </a:lnTo>
                <a:lnTo>
                  <a:pt x="1173036" y="558038"/>
                </a:lnTo>
                <a:lnTo>
                  <a:pt x="1347661" y="742188"/>
                </a:lnTo>
                <a:lnTo>
                  <a:pt x="1347661" y="742188"/>
                </a:lnTo>
                <a:lnTo>
                  <a:pt x="1522349" y="926338"/>
                </a:lnTo>
                <a:lnTo>
                  <a:pt x="1184529" y="1247267"/>
                </a:lnTo>
                <a:lnTo>
                  <a:pt x="1531049" y="1611948"/>
                </a:lnTo>
                <a:lnTo>
                  <a:pt x="1869377" y="1290574"/>
                </a:lnTo>
                <a:lnTo>
                  <a:pt x="2044002" y="1474407"/>
                </a:lnTo>
                <a:lnTo>
                  <a:pt x="2044002" y="1474407"/>
                </a:lnTo>
                <a:lnTo>
                  <a:pt x="2218690" y="1658557"/>
                </a:lnTo>
                <a:lnTo>
                  <a:pt x="1880870" y="1979486"/>
                </a:lnTo>
                <a:lnTo>
                  <a:pt x="2227390" y="2344166"/>
                </a:lnTo>
                <a:lnTo>
                  <a:pt x="2565210" y="2023237"/>
                </a:lnTo>
                <a:lnTo>
                  <a:pt x="2739835" y="2207006"/>
                </a:lnTo>
                <a:lnTo>
                  <a:pt x="2739835" y="2207006"/>
                </a:lnTo>
                <a:lnTo>
                  <a:pt x="2914523" y="2390839"/>
                </a:lnTo>
                <a:lnTo>
                  <a:pt x="2576703" y="2711768"/>
                </a:lnTo>
                <a:lnTo>
                  <a:pt x="2923477" y="3076575"/>
                </a:lnTo>
                <a:lnTo>
                  <a:pt x="3261106" y="2755900"/>
                </a:lnTo>
                <a:lnTo>
                  <a:pt x="3435731" y="2939669"/>
                </a:lnTo>
                <a:lnTo>
                  <a:pt x="3435731" y="2939669"/>
                </a:lnTo>
                <a:lnTo>
                  <a:pt x="3610420" y="3123438"/>
                </a:lnTo>
                <a:lnTo>
                  <a:pt x="3272727" y="3444431"/>
                </a:lnTo>
                <a:lnTo>
                  <a:pt x="3619246" y="3809111"/>
                </a:lnTo>
                <a:lnTo>
                  <a:pt x="3957066" y="3488119"/>
                </a:lnTo>
                <a:lnTo>
                  <a:pt x="4131691" y="3672269"/>
                </a:lnTo>
                <a:lnTo>
                  <a:pt x="4131691" y="3672269"/>
                </a:lnTo>
                <a:lnTo>
                  <a:pt x="4306380" y="3856419"/>
                </a:lnTo>
                <a:lnTo>
                  <a:pt x="3968560" y="4177347"/>
                </a:lnTo>
                <a:lnTo>
                  <a:pt x="4315079" y="4542028"/>
                </a:lnTo>
                <a:lnTo>
                  <a:pt x="4652899" y="4221099"/>
                </a:lnTo>
                <a:lnTo>
                  <a:pt x="4827524" y="4405249"/>
                </a:lnTo>
                <a:lnTo>
                  <a:pt x="4827524" y="4405249"/>
                </a:lnTo>
                <a:lnTo>
                  <a:pt x="5002213" y="4589399"/>
                </a:lnTo>
                <a:lnTo>
                  <a:pt x="4664393" y="4910328"/>
                </a:lnTo>
                <a:lnTo>
                  <a:pt x="5010912" y="5275009"/>
                </a:lnTo>
                <a:lnTo>
                  <a:pt x="5349177" y="4953000"/>
                </a:lnTo>
                <a:lnTo>
                  <a:pt x="5523802" y="5137150"/>
                </a:lnTo>
                <a:lnTo>
                  <a:pt x="5523802" y="5137150"/>
                </a:lnTo>
                <a:lnTo>
                  <a:pt x="5698427" y="5321300"/>
                </a:lnTo>
                <a:lnTo>
                  <a:pt x="5360607" y="5642293"/>
                </a:lnTo>
                <a:lnTo>
                  <a:pt x="5707126" y="6006973"/>
                </a:lnTo>
                <a:lnTo>
                  <a:pt x="6044883" y="5685981"/>
                </a:lnTo>
                <a:lnTo>
                  <a:pt x="6219571" y="5870131"/>
                </a:lnTo>
                <a:lnTo>
                  <a:pt x="6219571" y="5870131"/>
                </a:lnTo>
                <a:lnTo>
                  <a:pt x="6394259" y="6053963"/>
                </a:lnTo>
                <a:lnTo>
                  <a:pt x="6056440" y="6374892"/>
                </a:lnTo>
                <a:lnTo>
                  <a:pt x="6402959" y="6739573"/>
                </a:lnTo>
                <a:lnTo>
                  <a:pt x="6740716" y="6418644"/>
                </a:lnTo>
                <a:lnTo>
                  <a:pt x="6915404" y="6602794"/>
                </a:lnTo>
                <a:lnTo>
                  <a:pt x="6915404" y="6602794"/>
                </a:lnTo>
                <a:lnTo>
                  <a:pt x="7090029" y="6786944"/>
                </a:lnTo>
                <a:lnTo>
                  <a:pt x="7014972" y="6858000"/>
                </a:lnTo>
                <a:lnTo>
                  <a:pt x="7665403" y="6858000"/>
                </a:lnTo>
                <a:lnTo>
                  <a:pt x="7699312" y="6554915"/>
                </a:lnTo>
                <a:lnTo>
                  <a:pt x="7872476" y="6737096"/>
                </a:lnTo>
                <a:lnTo>
                  <a:pt x="8210296" y="6416167"/>
                </a:lnTo>
                <a:lnTo>
                  <a:pt x="8384921" y="6600000"/>
                </a:lnTo>
                <a:lnTo>
                  <a:pt x="8384921" y="6600000"/>
                </a:lnTo>
                <a:lnTo>
                  <a:pt x="8559609" y="6783832"/>
                </a:lnTo>
                <a:lnTo>
                  <a:pt x="8481885" y="6858000"/>
                </a:lnTo>
                <a:lnTo>
                  <a:pt x="9134284" y="6858000"/>
                </a:lnTo>
                <a:lnTo>
                  <a:pt x="9168447" y="6553200"/>
                </a:lnTo>
                <a:lnTo>
                  <a:pt x="9341548" y="6735381"/>
                </a:lnTo>
                <a:lnTo>
                  <a:pt x="9679369" y="6414453"/>
                </a:lnTo>
                <a:lnTo>
                  <a:pt x="9853994" y="6598285"/>
                </a:lnTo>
                <a:lnTo>
                  <a:pt x="9853994" y="6598285"/>
                </a:lnTo>
                <a:lnTo>
                  <a:pt x="10028682" y="6782435"/>
                </a:lnTo>
                <a:lnTo>
                  <a:pt x="9948672" y="6858635"/>
                </a:lnTo>
                <a:lnTo>
                  <a:pt x="10602722" y="6858635"/>
                </a:lnTo>
                <a:lnTo>
                  <a:pt x="10637075" y="6551486"/>
                </a:lnTo>
                <a:lnTo>
                  <a:pt x="10810240" y="6733668"/>
                </a:lnTo>
                <a:lnTo>
                  <a:pt x="11147996" y="6412738"/>
                </a:lnTo>
                <a:lnTo>
                  <a:pt x="11322621" y="6596888"/>
                </a:lnTo>
                <a:lnTo>
                  <a:pt x="11322621" y="6596888"/>
                </a:lnTo>
                <a:lnTo>
                  <a:pt x="11497246" y="6781038"/>
                </a:lnTo>
                <a:lnTo>
                  <a:pt x="11415776" y="6858000"/>
                </a:lnTo>
                <a:lnTo>
                  <a:pt x="11635676" y="6858000"/>
                </a:lnTo>
                <a:lnTo>
                  <a:pt x="11635676" y="6577013"/>
                </a:lnTo>
                <a:lnTo>
                  <a:pt x="11323320" y="6596063"/>
                </a:lnTo>
                <a:lnTo>
                  <a:pt x="11410569" y="5816600"/>
                </a:lnTo>
                <a:lnTo>
                  <a:pt x="11583733" y="5998845"/>
                </a:lnTo>
                <a:lnTo>
                  <a:pt x="11635676" y="5949442"/>
                </a:lnTo>
                <a:lnTo>
                  <a:pt x="11635676" y="5114608"/>
                </a:lnTo>
                <a:lnTo>
                  <a:pt x="11400345" y="5128832"/>
                </a:lnTo>
                <a:lnTo>
                  <a:pt x="11487595" y="4349179"/>
                </a:lnTo>
                <a:lnTo>
                  <a:pt x="11635676" y="4505008"/>
                </a:lnTo>
                <a:lnTo>
                  <a:pt x="11635676" y="3861372"/>
                </a:lnTo>
                <a:lnTo>
                  <a:pt x="11314240" y="4166743"/>
                </a:lnTo>
                <a:lnTo>
                  <a:pt x="11487404" y="4348988"/>
                </a:lnTo>
                <a:lnTo>
                  <a:pt x="10704322" y="4396296"/>
                </a:lnTo>
                <a:lnTo>
                  <a:pt x="10791634" y="3616706"/>
                </a:lnTo>
                <a:lnTo>
                  <a:pt x="10964735" y="3798951"/>
                </a:lnTo>
                <a:lnTo>
                  <a:pt x="11302556" y="3477959"/>
                </a:lnTo>
                <a:lnTo>
                  <a:pt x="11477181" y="3661791"/>
                </a:lnTo>
                <a:lnTo>
                  <a:pt x="11477181" y="3661791"/>
                </a:lnTo>
                <a:lnTo>
                  <a:pt x="11635676" y="3828606"/>
                </a:lnTo>
                <a:lnTo>
                  <a:pt x="11635676" y="3652203"/>
                </a:lnTo>
                <a:lnTo>
                  <a:pt x="11477434" y="3661791"/>
                </a:lnTo>
                <a:lnTo>
                  <a:pt x="11564683" y="2882138"/>
                </a:lnTo>
                <a:lnTo>
                  <a:pt x="11635676" y="2956878"/>
                </a:lnTo>
                <a:lnTo>
                  <a:pt x="11635676" y="2467483"/>
                </a:lnTo>
                <a:lnTo>
                  <a:pt x="11391329" y="2699703"/>
                </a:lnTo>
                <a:lnTo>
                  <a:pt x="11564493" y="2881948"/>
                </a:lnTo>
                <a:lnTo>
                  <a:pt x="10781411" y="2929255"/>
                </a:lnTo>
                <a:lnTo>
                  <a:pt x="10868660" y="2149602"/>
                </a:lnTo>
                <a:lnTo>
                  <a:pt x="11041824" y="2331847"/>
                </a:lnTo>
                <a:lnTo>
                  <a:pt x="11379581" y="2010918"/>
                </a:lnTo>
                <a:lnTo>
                  <a:pt x="11554206" y="2194687"/>
                </a:lnTo>
                <a:lnTo>
                  <a:pt x="11554206" y="2194687"/>
                </a:lnTo>
                <a:lnTo>
                  <a:pt x="11635676" y="2280412"/>
                </a:lnTo>
                <a:lnTo>
                  <a:pt x="11635676" y="2189798"/>
                </a:lnTo>
                <a:lnTo>
                  <a:pt x="11554460" y="2194687"/>
                </a:lnTo>
                <a:lnTo>
                  <a:pt x="11635676" y="1469009"/>
                </a:lnTo>
                <a:lnTo>
                  <a:pt x="11635676" y="1415225"/>
                </a:lnTo>
                <a:lnTo>
                  <a:pt x="10858436" y="1462215"/>
                </a:lnTo>
                <a:lnTo>
                  <a:pt x="10945685" y="682562"/>
                </a:lnTo>
                <a:lnTo>
                  <a:pt x="11118850" y="864807"/>
                </a:lnTo>
                <a:lnTo>
                  <a:pt x="11456607" y="543814"/>
                </a:lnTo>
                <a:lnTo>
                  <a:pt x="11631295" y="727964"/>
                </a:lnTo>
                <a:lnTo>
                  <a:pt x="11631295" y="727964"/>
                </a:lnTo>
                <a:lnTo>
                  <a:pt x="11635486" y="732409"/>
                </a:lnTo>
                <a:lnTo>
                  <a:pt x="11635486" y="727520"/>
                </a:lnTo>
                <a:lnTo>
                  <a:pt x="11631295" y="727520"/>
                </a:lnTo>
                <a:lnTo>
                  <a:pt x="11635486" y="690245"/>
                </a:lnTo>
                <a:close/>
                <a:moveTo>
                  <a:pt x="9476676" y="684594"/>
                </a:moveTo>
                <a:lnTo>
                  <a:pt x="9649841" y="866838"/>
                </a:lnTo>
                <a:lnTo>
                  <a:pt x="9987534" y="546100"/>
                </a:lnTo>
                <a:lnTo>
                  <a:pt x="10162159" y="730250"/>
                </a:lnTo>
                <a:lnTo>
                  <a:pt x="10162159" y="730250"/>
                </a:lnTo>
                <a:lnTo>
                  <a:pt x="10336784" y="914083"/>
                </a:lnTo>
                <a:lnTo>
                  <a:pt x="9999028" y="1235012"/>
                </a:lnTo>
                <a:lnTo>
                  <a:pt x="10172192" y="1417257"/>
                </a:lnTo>
                <a:lnTo>
                  <a:pt x="9389110" y="1464628"/>
                </a:lnTo>
                <a:close/>
                <a:moveTo>
                  <a:pt x="10095420" y="2883980"/>
                </a:moveTo>
                <a:lnTo>
                  <a:pt x="9312402" y="2931287"/>
                </a:lnTo>
                <a:lnTo>
                  <a:pt x="9399651" y="2151634"/>
                </a:lnTo>
                <a:lnTo>
                  <a:pt x="9572752" y="2333879"/>
                </a:lnTo>
                <a:lnTo>
                  <a:pt x="9910572" y="2012950"/>
                </a:lnTo>
                <a:lnTo>
                  <a:pt x="10085197" y="2196719"/>
                </a:lnTo>
                <a:lnTo>
                  <a:pt x="10085197" y="2196719"/>
                </a:lnTo>
                <a:lnTo>
                  <a:pt x="10259885" y="2380552"/>
                </a:lnTo>
                <a:lnTo>
                  <a:pt x="9922066" y="2701481"/>
                </a:lnTo>
                <a:close/>
                <a:moveTo>
                  <a:pt x="10018395" y="4350830"/>
                </a:moveTo>
                <a:lnTo>
                  <a:pt x="9235376" y="4398328"/>
                </a:lnTo>
                <a:lnTo>
                  <a:pt x="9322625" y="3618738"/>
                </a:lnTo>
                <a:lnTo>
                  <a:pt x="9495790" y="3800983"/>
                </a:lnTo>
                <a:lnTo>
                  <a:pt x="9833420" y="3479800"/>
                </a:lnTo>
                <a:lnTo>
                  <a:pt x="10008108" y="3663950"/>
                </a:lnTo>
                <a:lnTo>
                  <a:pt x="10008108" y="3663950"/>
                </a:lnTo>
                <a:lnTo>
                  <a:pt x="10182796" y="3848100"/>
                </a:lnTo>
                <a:lnTo>
                  <a:pt x="9844976" y="4168775"/>
                </a:lnTo>
                <a:close/>
                <a:moveTo>
                  <a:pt x="9245283" y="5085588"/>
                </a:moveTo>
                <a:lnTo>
                  <a:pt x="8462200" y="5132896"/>
                </a:lnTo>
                <a:lnTo>
                  <a:pt x="8549576" y="4353243"/>
                </a:lnTo>
                <a:lnTo>
                  <a:pt x="8722741" y="4535488"/>
                </a:lnTo>
                <a:lnTo>
                  <a:pt x="9060497" y="4214559"/>
                </a:lnTo>
                <a:lnTo>
                  <a:pt x="9235376" y="4398391"/>
                </a:lnTo>
                <a:lnTo>
                  <a:pt x="9235376" y="4398391"/>
                </a:lnTo>
                <a:lnTo>
                  <a:pt x="9410001" y="4582224"/>
                </a:lnTo>
                <a:lnTo>
                  <a:pt x="9072245" y="4903153"/>
                </a:lnTo>
                <a:close/>
                <a:moveTo>
                  <a:pt x="7776210" y="5087620"/>
                </a:moveTo>
                <a:lnTo>
                  <a:pt x="6993128" y="5134928"/>
                </a:lnTo>
                <a:lnTo>
                  <a:pt x="7080377" y="4355275"/>
                </a:lnTo>
                <a:lnTo>
                  <a:pt x="7253542" y="4537520"/>
                </a:lnTo>
                <a:lnTo>
                  <a:pt x="7591298" y="4216400"/>
                </a:lnTo>
                <a:lnTo>
                  <a:pt x="7765923" y="4400550"/>
                </a:lnTo>
                <a:lnTo>
                  <a:pt x="7765923" y="4400550"/>
                </a:lnTo>
                <a:lnTo>
                  <a:pt x="7940548" y="4584700"/>
                </a:lnTo>
                <a:lnTo>
                  <a:pt x="7602792" y="4905629"/>
                </a:lnTo>
                <a:close/>
                <a:moveTo>
                  <a:pt x="5688140" y="2890076"/>
                </a:moveTo>
                <a:lnTo>
                  <a:pt x="4905058" y="2937383"/>
                </a:lnTo>
                <a:lnTo>
                  <a:pt x="4992307" y="2157730"/>
                </a:lnTo>
                <a:lnTo>
                  <a:pt x="5165471" y="2339975"/>
                </a:lnTo>
                <a:lnTo>
                  <a:pt x="5503228" y="2019300"/>
                </a:lnTo>
                <a:lnTo>
                  <a:pt x="5677916" y="2203069"/>
                </a:lnTo>
                <a:lnTo>
                  <a:pt x="5677916" y="2203069"/>
                </a:lnTo>
                <a:lnTo>
                  <a:pt x="5852541" y="2386902"/>
                </a:lnTo>
                <a:lnTo>
                  <a:pt x="5514785" y="2707831"/>
                </a:lnTo>
                <a:close/>
                <a:moveTo>
                  <a:pt x="5688140" y="2890076"/>
                </a:moveTo>
                <a:lnTo>
                  <a:pt x="5861304" y="3072321"/>
                </a:lnTo>
                <a:lnTo>
                  <a:pt x="6199061" y="2751392"/>
                </a:lnTo>
                <a:lnTo>
                  <a:pt x="6373686" y="2935161"/>
                </a:lnTo>
                <a:lnTo>
                  <a:pt x="6373686" y="2935161"/>
                </a:lnTo>
                <a:lnTo>
                  <a:pt x="6548311" y="3118930"/>
                </a:lnTo>
                <a:lnTo>
                  <a:pt x="6210554" y="3439922"/>
                </a:lnTo>
                <a:lnTo>
                  <a:pt x="6384227" y="3622548"/>
                </a:lnTo>
                <a:lnTo>
                  <a:pt x="5601145" y="3669919"/>
                </a:lnTo>
                <a:close/>
                <a:moveTo>
                  <a:pt x="9322118" y="3618294"/>
                </a:moveTo>
                <a:lnTo>
                  <a:pt x="8539035" y="3665665"/>
                </a:lnTo>
                <a:lnTo>
                  <a:pt x="8626284" y="2886012"/>
                </a:lnTo>
                <a:lnTo>
                  <a:pt x="8799449" y="3068257"/>
                </a:lnTo>
                <a:lnTo>
                  <a:pt x="9137206" y="2747328"/>
                </a:lnTo>
                <a:lnTo>
                  <a:pt x="9311894" y="2931097"/>
                </a:lnTo>
                <a:lnTo>
                  <a:pt x="9311894" y="2931097"/>
                </a:lnTo>
                <a:lnTo>
                  <a:pt x="9486583" y="3114866"/>
                </a:lnTo>
                <a:lnTo>
                  <a:pt x="9148762" y="3435858"/>
                </a:lnTo>
                <a:close/>
                <a:moveTo>
                  <a:pt x="8452930" y="2703894"/>
                </a:moveTo>
                <a:lnTo>
                  <a:pt x="8626094" y="2886139"/>
                </a:lnTo>
                <a:lnTo>
                  <a:pt x="7843012" y="2933446"/>
                </a:lnTo>
                <a:lnTo>
                  <a:pt x="7930261" y="2153793"/>
                </a:lnTo>
                <a:lnTo>
                  <a:pt x="8103426" y="2336038"/>
                </a:lnTo>
                <a:lnTo>
                  <a:pt x="8441245" y="2015109"/>
                </a:lnTo>
                <a:lnTo>
                  <a:pt x="8615870" y="2198878"/>
                </a:lnTo>
                <a:lnTo>
                  <a:pt x="8615870" y="2198878"/>
                </a:lnTo>
                <a:lnTo>
                  <a:pt x="8790876" y="2382838"/>
                </a:lnTo>
                <a:close/>
                <a:moveTo>
                  <a:pt x="8017637" y="3117469"/>
                </a:moveTo>
                <a:lnTo>
                  <a:pt x="7679881" y="3438462"/>
                </a:lnTo>
                <a:lnTo>
                  <a:pt x="7853046" y="3620643"/>
                </a:lnTo>
                <a:lnTo>
                  <a:pt x="7070027" y="3667887"/>
                </a:lnTo>
                <a:lnTo>
                  <a:pt x="7157276" y="2888234"/>
                </a:lnTo>
                <a:lnTo>
                  <a:pt x="7330440" y="3070479"/>
                </a:lnTo>
                <a:lnTo>
                  <a:pt x="7668324" y="2749550"/>
                </a:lnTo>
                <a:lnTo>
                  <a:pt x="7843012" y="2933319"/>
                </a:lnTo>
                <a:lnTo>
                  <a:pt x="7843012" y="2933319"/>
                </a:lnTo>
                <a:close/>
                <a:moveTo>
                  <a:pt x="6983858" y="2705926"/>
                </a:moveTo>
                <a:lnTo>
                  <a:pt x="7157021" y="2888171"/>
                </a:lnTo>
                <a:lnTo>
                  <a:pt x="6373940" y="2935478"/>
                </a:lnTo>
                <a:lnTo>
                  <a:pt x="6461189" y="2155825"/>
                </a:lnTo>
                <a:lnTo>
                  <a:pt x="6634353" y="2338070"/>
                </a:lnTo>
                <a:lnTo>
                  <a:pt x="6972109" y="2017141"/>
                </a:lnTo>
                <a:lnTo>
                  <a:pt x="7146798" y="2200910"/>
                </a:lnTo>
                <a:lnTo>
                  <a:pt x="7146798" y="2200910"/>
                </a:lnTo>
                <a:lnTo>
                  <a:pt x="7321423" y="2384743"/>
                </a:lnTo>
                <a:close/>
                <a:moveTo>
                  <a:pt x="6384227" y="3622802"/>
                </a:moveTo>
                <a:lnTo>
                  <a:pt x="6557391" y="3805047"/>
                </a:lnTo>
                <a:lnTo>
                  <a:pt x="6895147" y="3484055"/>
                </a:lnTo>
                <a:lnTo>
                  <a:pt x="7069772" y="3668205"/>
                </a:lnTo>
                <a:lnTo>
                  <a:pt x="7069772" y="3668205"/>
                </a:lnTo>
                <a:lnTo>
                  <a:pt x="7244397" y="3852355"/>
                </a:lnTo>
                <a:lnTo>
                  <a:pt x="6906641" y="4173284"/>
                </a:lnTo>
                <a:lnTo>
                  <a:pt x="7079806" y="4355529"/>
                </a:lnTo>
                <a:lnTo>
                  <a:pt x="6296724" y="4402836"/>
                </a:lnTo>
                <a:close/>
                <a:moveTo>
                  <a:pt x="7766177" y="4400550"/>
                </a:moveTo>
                <a:lnTo>
                  <a:pt x="7853426" y="3620961"/>
                </a:lnTo>
                <a:lnTo>
                  <a:pt x="8026591" y="3803206"/>
                </a:lnTo>
                <a:lnTo>
                  <a:pt x="8364347" y="3482213"/>
                </a:lnTo>
                <a:lnTo>
                  <a:pt x="8539035" y="3666046"/>
                </a:lnTo>
                <a:lnTo>
                  <a:pt x="8539035" y="3666046"/>
                </a:lnTo>
                <a:lnTo>
                  <a:pt x="8713660" y="3849878"/>
                </a:lnTo>
                <a:lnTo>
                  <a:pt x="8375904" y="4170807"/>
                </a:lnTo>
                <a:lnTo>
                  <a:pt x="8549069" y="4353052"/>
                </a:lnTo>
                <a:close/>
                <a:moveTo>
                  <a:pt x="9214485" y="1280605"/>
                </a:moveTo>
                <a:lnTo>
                  <a:pt x="9389110" y="1464755"/>
                </a:lnTo>
                <a:lnTo>
                  <a:pt x="9389110" y="1464755"/>
                </a:lnTo>
                <a:lnTo>
                  <a:pt x="9563798" y="1648587"/>
                </a:lnTo>
                <a:lnTo>
                  <a:pt x="9226042" y="1969516"/>
                </a:lnTo>
                <a:lnTo>
                  <a:pt x="9399143" y="2151761"/>
                </a:lnTo>
                <a:lnTo>
                  <a:pt x="8616124" y="2199069"/>
                </a:lnTo>
                <a:lnTo>
                  <a:pt x="8703373" y="1419479"/>
                </a:lnTo>
                <a:lnTo>
                  <a:pt x="8876474" y="1601661"/>
                </a:lnTo>
                <a:close/>
                <a:moveTo>
                  <a:pt x="8007541" y="686816"/>
                </a:moveTo>
                <a:lnTo>
                  <a:pt x="8180642" y="869061"/>
                </a:lnTo>
                <a:lnTo>
                  <a:pt x="8518461" y="548069"/>
                </a:lnTo>
                <a:lnTo>
                  <a:pt x="8693086" y="732219"/>
                </a:lnTo>
                <a:lnTo>
                  <a:pt x="8693086" y="732219"/>
                </a:lnTo>
                <a:lnTo>
                  <a:pt x="8867775" y="916369"/>
                </a:lnTo>
                <a:lnTo>
                  <a:pt x="8530526" y="1236663"/>
                </a:lnTo>
                <a:lnTo>
                  <a:pt x="8703628" y="1418908"/>
                </a:lnTo>
                <a:lnTo>
                  <a:pt x="7920609" y="1466279"/>
                </a:lnTo>
                <a:close/>
                <a:moveTo>
                  <a:pt x="7745413" y="1282700"/>
                </a:moveTo>
                <a:lnTo>
                  <a:pt x="7920038" y="1466533"/>
                </a:lnTo>
                <a:lnTo>
                  <a:pt x="7920038" y="1466533"/>
                </a:lnTo>
                <a:lnTo>
                  <a:pt x="8094726" y="1650365"/>
                </a:lnTo>
                <a:lnTo>
                  <a:pt x="7756907" y="1971294"/>
                </a:lnTo>
                <a:lnTo>
                  <a:pt x="7930070" y="2153539"/>
                </a:lnTo>
                <a:lnTo>
                  <a:pt x="7146989" y="2200847"/>
                </a:lnTo>
                <a:lnTo>
                  <a:pt x="7234238" y="1421257"/>
                </a:lnTo>
                <a:lnTo>
                  <a:pt x="7407402" y="1603439"/>
                </a:lnTo>
                <a:close/>
                <a:moveTo>
                  <a:pt x="6538405" y="688912"/>
                </a:moveTo>
                <a:lnTo>
                  <a:pt x="6711570" y="871157"/>
                </a:lnTo>
                <a:lnTo>
                  <a:pt x="7049389" y="550164"/>
                </a:lnTo>
                <a:lnTo>
                  <a:pt x="7224014" y="734314"/>
                </a:lnTo>
                <a:lnTo>
                  <a:pt x="7224014" y="734314"/>
                </a:lnTo>
                <a:lnTo>
                  <a:pt x="7398703" y="918464"/>
                </a:lnTo>
                <a:lnTo>
                  <a:pt x="7060883" y="1239393"/>
                </a:lnTo>
                <a:lnTo>
                  <a:pt x="7234047" y="1421638"/>
                </a:lnTo>
                <a:lnTo>
                  <a:pt x="6450965" y="1469009"/>
                </a:lnTo>
                <a:close/>
                <a:moveTo>
                  <a:pt x="6276277" y="1284478"/>
                </a:moveTo>
                <a:lnTo>
                  <a:pt x="6450965" y="1468311"/>
                </a:lnTo>
                <a:lnTo>
                  <a:pt x="6450965" y="1468311"/>
                </a:lnTo>
                <a:lnTo>
                  <a:pt x="6625590" y="1652143"/>
                </a:lnTo>
                <a:lnTo>
                  <a:pt x="6287833" y="1973072"/>
                </a:lnTo>
                <a:lnTo>
                  <a:pt x="6460998" y="2155317"/>
                </a:lnTo>
                <a:lnTo>
                  <a:pt x="5678107" y="2202815"/>
                </a:lnTo>
                <a:lnTo>
                  <a:pt x="5765356" y="1423226"/>
                </a:lnTo>
                <a:lnTo>
                  <a:pt x="5938520" y="1605407"/>
                </a:lnTo>
                <a:close/>
                <a:moveTo>
                  <a:pt x="5069332" y="690690"/>
                </a:moveTo>
                <a:lnTo>
                  <a:pt x="5242497" y="872935"/>
                </a:lnTo>
                <a:lnTo>
                  <a:pt x="5580253" y="551942"/>
                </a:lnTo>
                <a:lnTo>
                  <a:pt x="5754942" y="736092"/>
                </a:lnTo>
                <a:lnTo>
                  <a:pt x="5754942" y="736092"/>
                </a:lnTo>
                <a:lnTo>
                  <a:pt x="5929567" y="919925"/>
                </a:lnTo>
                <a:lnTo>
                  <a:pt x="5591810" y="1240854"/>
                </a:lnTo>
                <a:lnTo>
                  <a:pt x="5764975" y="1423099"/>
                </a:lnTo>
                <a:lnTo>
                  <a:pt x="4981893" y="1470470"/>
                </a:lnTo>
                <a:close/>
                <a:moveTo>
                  <a:pt x="4807204" y="1286510"/>
                </a:moveTo>
                <a:lnTo>
                  <a:pt x="4981893" y="1470660"/>
                </a:lnTo>
                <a:lnTo>
                  <a:pt x="4981893" y="1470660"/>
                </a:lnTo>
                <a:lnTo>
                  <a:pt x="5156518" y="1654492"/>
                </a:lnTo>
                <a:lnTo>
                  <a:pt x="4818952" y="1975295"/>
                </a:lnTo>
                <a:lnTo>
                  <a:pt x="4992116" y="2157540"/>
                </a:lnTo>
                <a:lnTo>
                  <a:pt x="4209034" y="2204847"/>
                </a:lnTo>
                <a:lnTo>
                  <a:pt x="4296283" y="1425258"/>
                </a:lnTo>
                <a:lnTo>
                  <a:pt x="4469448" y="1607439"/>
                </a:lnTo>
                <a:close/>
                <a:moveTo>
                  <a:pt x="3600260" y="692722"/>
                </a:moveTo>
                <a:lnTo>
                  <a:pt x="3773424" y="874966"/>
                </a:lnTo>
                <a:lnTo>
                  <a:pt x="4110927" y="553974"/>
                </a:lnTo>
                <a:lnTo>
                  <a:pt x="4285615" y="738124"/>
                </a:lnTo>
                <a:lnTo>
                  <a:pt x="4285615" y="738124"/>
                </a:lnTo>
                <a:lnTo>
                  <a:pt x="4460240" y="921957"/>
                </a:lnTo>
                <a:lnTo>
                  <a:pt x="4122484" y="1242886"/>
                </a:lnTo>
                <a:lnTo>
                  <a:pt x="4295648" y="1425131"/>
                </a:lnTo>
                <a:lnTo>
                  <a:pt x="3512566" y="1472502"/>
                </a:lnTo>
                <a:close/>
                <a:moveTo>
                  <a:pt x="2043938" y="1474407"/>
                </a:moveTo>
                <a:lnTo>
                  <a:pt x="2131187" y="694754"/>
                </a:lnTo>
                <a:lnTo>
                  <a:pt x="2304352" y="876999"/>
                </a:lnTo>
                <a:lnTo>
                  <a:pt x="2642108" y="556006"/>
                </a:lnTo>
                <a:lnTo>
                  <a:pt x="2816733" y="740156"/>
                </a:lnTo>
                <a:lnTo>
                  <a:pt x="2816733" y="740156"/>
                </a:lnTo>
                <a:lnTo>
                  <a:pt x="2991358" y="924306"/>
                </a:lnTo>
                <a:lnTo>
                  <a:pt x="2653856" y="1244600"/>
                </a:lnTo>
                <a:lnTo>
                  <a:pt x="2827020" y="1426845"/>
                </a:lnTo>
                <a:close/>
                <a:moveTo>
                  <a:pt x="2739961" y="2206879"/>
                </a:moveTo>
                <a:lnTo>
                  <a:pt x="2827211" y="1427290"/>
                </a:lnTo>
                <a:lnTo>
                  <a:pt x="3000375" y="1609471"/>
                </a:lnTo>
                <a:lnTo>
                  <a:pt x="3338132" y="1288542"/>
                </a:lnTo>
                <a:lnTo>
                  <a:pt x="3512757" y="1472692"/>
                </a:lnTo>
                <a:lnTo>
                  <a:pt x="3512757" y="1472692"/>
                </a:lnTo>
                <a:lnTo>
                  <a:pt x="3687382" y="1656842"/>
                </a:lnTo>
                <a:lnTo>
                  <a:pt x="3349625" y="1977771"/>
                </a:lnTo>
                <a:lnTo>
                  <a:pt x="3522726" y="2160016"/>
                </a:lnTo>
                <a:close/>
                <a:moveTo>
                  <a:pt x="3435985" y="2939415"/>
                </a:moveTo>
                <a:lnTo>
                  <a:pt x="3523234" y="2159762"/>
                </a:lnTo>
                <a:lnTo>
                  <a:pt x="3696398" y="2342007"/>
                </a:lnTo>
                <a:lnTo>
                  <a:pt x="4034155" y="2021078"/>
                </a:lnTo>
                <a:lnTo>
                  <a:pt x="4208780" y="2204847"/>
                </a:lnTo>
                <a:lnTo>
                  <a:pt x="4208780" y="2204847"/>
                </a:lnTo>
                <a:lnTo>
                  <a:pt x="4383977" y="2388934"/>
                </a:lnTo>
                <a:lnTo>
                  <a:pt x="4046220" y="2709863"/>
                </a:lnTo>
                <a:lnTo>
                  <a:pt x="4218877" y="2892108"/>
                </a:lnTo>
                <a:close/>
                <a:moveTo>
                  <a:pt x="4132009" y="3671951"/>
                </a:moveTo>
                <a:lnTo>
                  <a:pt x="4219258" y="2892298"/>
                </a:lnTo>
                <a:lnTo>
                  <a:pt x="4392359" y="3074543"/>
                </a:lnTo>
                <a:lnTo>
                  <a:pt x="4730179" y="2753614"/>
                </a:lnTo>
                <a:lnTo>
                  <a:pt x="4904677" y="2937383"/>
                </a:lnTo>
                <a:lnTo>
                  <a:pt x="4904677" y="2937383"/>
                </a:lnTo>
                <a:lnTo>
                  <a:pt x="5079365" y="3121152"/>
                </a:lnTo>
                <a:lnTo>
                  <a:pt x="4741609" y="3442145"/>
                </a:lnTo>
                <a:lnTo>
                  <a:pt x="4914710" y="3624326"/>
                </a:lnTo>
                <a:close/>
                <a:moveTo>
                  <a:pt x="4828032" y="4404424"/>
                </a:moveTo>
                <a:lnTo>
                  <a:pt x="4915281" y="3624834"/>
                </a:lnTo>
                <a:lnTo>
                  <a:pt x="5088382" y="3807079"/>
                </a:lnTo>
                <a:lnTo>
                  <a:pt x="5426202" y="3486150"/>
                </a:lnTo>
                <a:lnTo>
                  <a:pt x="5600827" y="3670300"/>
                </a:lnTo>
                <a:lnTo>
                  <a:pt x="5600827" y="3670300"/>
                </a:lnTo>
                <a:lnTo>
                  <a:pt x="5775516" y="3854133"/>
                </a:lnTo>
                <a:lnTo>
                  <a:pt x="5438077" y="4174871"/>
                </a:lnTo>
                <a:lnTo>
                  <a:pt x="5611178" y="4357116"/>
                </a:lnTo>
                <a:close/>
                <a:moveTo>
                  <a:pt x="5524056" y="5137150"/>
                </a:moveTo>
                <a:lnTo>
                  <a:pt x="5611305" y="4357497"/>
                </a:lnTo>
                <a:lnTo>
                  <a:pt x="5784406" y="4539742"/>
                </a:lnTo>
                <a:lnTo>
                  <a:pt x="6122226" y="4218813"/>
                </a:lnTo>
                <a:lnTo>
                  <a:pt x="6296851" y="4402646"/>
                </a:lnTo>
                <a:lnTo>
                  <a:pt x="6296851" y="4402646"/>
                </a:lnTo>
                <a:lnTo>
                  <a:pt x="6471539" y="4586478"/>
                </a:lnTo>
                <a:lnTo>
                  <a:pt x="6133720" y="4907407"/>
                </a:lnTo>
                <a:lnTo>
                  <a:pt x="6306883" y="5089652"/>
                </a:lnTo>
                <a:close/>
                <a:moveTo>
                  <a:pt x="6220016" y="5869686"/>
                </a:moveTo>
                <a:lnTo>
                  <a:pt x="6307328" y="5090033"/>
                </a:lnTo>
                <a:lnTo>
                  <a:pt x="6480429" y="5272278"/>
                </a:lnTo>
                <a:lnTo>
                  <a:pt x="6818249" y="4951349"/>
                </a:lnTo>
                <a:lnTo>
                  <a:pt x="6992874" y="5135118"/>
                </a:lnTo>
                <a:lnTo>
                  <a:pt x="6992874" y="5135118"/>
                </a:lnTo>
                <a:lnTo>
                  <a:pt x="7167563" y="5318887"/>
                </a:lnTo>
                <a:lnTo>
                  <a:pt x="6829743" y="5639880"/>
                </a:lnTo>
                <a:lnTo>
                  <a:pt x="7002908" y="5822061"/>
                </a:lnTo>
                <a:close/>
                <a:moveTo>
                  <a:pt x="7525957" y="6372606"/>
                </a:moveTo>
                <a:lnTo>
                  <a:pt x="7699121" y="6554851"/>
                </a:lnTo>
                <a:lnTo>
                  <a:pt x="6916039" y="6602159"/>
                </a:lnTo>
                <a:lnTo>
                  <a:pt x="7003288" y="5822569"/>
                </a:lnTo>
                <a:lnTo>
                  <a:pt x="7176453" y="6004814"/>
                </a:lnTo>
                <a:lnTo>
                  <a:pt x="7514272" y="5683822"/>
                </a:lnTo>
                <a:lnTo>
                  <a:pt x="7688897" y="5867972"/>
                </a:lnTo>
                <a:lnTo>
                  <a:pt x="7688897" y="5867972"/>
                </a:lnTo>
                <a:lnTo>
                  <a:pt x="7863777" y="6051550"/>
                </a:lnTo>
                <a:close/>
                <a:moveTo>
                  <a:pt x="7689152" y="5867400"/>
                </a:moveTo>
                <a:lnTo>
                  <a:pt x="7776401" y="5087747"/>
                </a:lnTo>
                <a:lnTo>
                  <a:pt x="7949565" y="5269992"/>
                </a:lnTo>
                <a:lnTo>
                  <a:pt x="8287321" y="4949063"/>
                </a:lnTo>
                <a:lnTo>
                  <a:pt x="8461946" y="5132832"/>
                </a:lnTo>
                <a:lnTo>
                  <a:pt x="8461946" y="5132832"/>
                </a:lnTo>
                <a:lnTo>
                  <a:pt x="8636571" y="5316601"/>
                </a:lnTo>
                <a:lnTo>
                  <a:pt x="8298815" y="5637594"/>
                </a:lnTo>
                <a:lnTo>
                  <a:pt x="8471916" y="5819775"/>
                </a:lnTo>
                <a:close/>
                <a:moveTo>
                  <a:pt x="8995093" y="6370320"/>
                </a:moveTo>
                <a:lnTo>
                  <a:pt x="9168194" y="6552565"/>
                </a:lnTo>
                <a:lnTo>
                  <a:pt x="8385175" y="6599873"/>
                </a:lnTo>
                <a:lnTo>
                  <a:pt x="8472424" y="5820283"/>
                </a:lnTo>
                <a:lnTo>
                  <a:pt x="8645588" y="6002528"/>
                </a:lnTo>
                <a:lnTo>
                  <a:pt x="8983345" y="5681536"/>
                </a:lnTo>
                <a:lnTo>
                  <a:pt x="9157970" y="5865686"/>
                </a:lnTo>
                <a:lnTo>
                  <a:pt x="9157970" y="5865686"/>
                </a:lnTo>
                <a:lnTo>
                  <a:pt x="9332595" y="6049518"/>
                </a:lnTo>
                <a:close/>
                <a:moveTo>
                  <a:pt x="9158224" y="5865368"/>
                </a:moveTo>
                <a:lnTo>
                  <a:pt x="9245473" y="5085715"/>
                </a:lnTo>
                <a:lnTo>
                  <a:pt x="9418637" y="5267960"/>
                </a:lnTo>
                <a:lnTo>
                  <a:pt x="9756394" y="4947031"/>
                </a:lnTo>
                <a:lnTo>
                  <a:pt x="9931083" y="5130800"/>
                </a:lnTo>
                <a:lnTo>
                  <a:pt x="9931083" y="5130800"/>
                </a:lnTo>
                <a:lnTo>
                  <a:pt x="10105708" y="5314569"/>
                </a:lnTo>
                <a:lnTo>
                  <a:pt x="9767951" y="5635562"/>
                </a:lnTo>
                <a:lnTo>
                  <a:pt x="9941116" y="5817743"/>
                </a:lnTo>
                <a:close/>
                <a:moveTo>
                  <a:pt x="10464165" y="6368288"/>
                </a:moveTo>
                <a:lnTo>
                  <a:pt x="10637330" y="6550533"/>
                </a:lnTo>
                <a:lnTo>
                  <a:pt x="9854247" y="6597650"/>
                </a:lnTo>
                <a:lnTo>
                  <a:pt x="9941496" y="5818061"/>
                </a:lnTo>
                <a:lnTo>
                  <a:pt x="10114661" y="6000306"/>
                </a:lnTo>
                <a:lnTo>
                  <a:pt x="10452418" y="5679313"/>
                </a:lnTo>
                <a:lnTo>
                  <a:pt x="10627106" y="5863463"/>
                </a:lnTo>
                <a:lnTo>
                  <a:pt x="10627106" y="5863463"/>
                </a:lnTo>
                <a:lnTo>
                  <a:pt x="10801731" y="6047613"/>
                </a:lnTo>
                <a:close/>
                <a:moveTo>
                  <a:pt x="11225467" y="4945063"/>
                </a:moveTo>
                <a:lnTo>
                  <a:pt x="11400155" y="5128832"/>
                </a:lnTo>
                <a:lnTo>
                  <a:pt x="11400155" y="5128832"/>
                </a:lnTo>
                <a:lnTo>
                  <a:pt x="11574780" y="5312601"/>
                </a:lnTo>
                <a:lnTo>
                  <a:pt x="11237023" y="5633593"/>
                </a:lnTo>
                <a:lnTo>
                  <a:pt x="11410188" y="5815775"/>
                </a:lnTo>
                <a:lnTo>
                  <a:pt x="10627106" y="5863146"/>
                </a:lnTo>
                <a:lnTo>
                  <a:pt x="10714355" y="5083493"/>
                </a:lnTo>
                <a:lnTo>
                  <a:pt x="10887520" y="5265738"/>
                </a:lnTo>
                <a:close/>
                <a:moveTo>
                  <a:pt x="10878947" y="4580382"/>
                </a:moveTo>
                <a:lnTo>
                  <a:pt x="10541191" y="4901311"/>
                </a:lnTo>
                <a:lnTo>
                  <a:pt x="10714355" y="5083556"/>
                </a:lnTo>
                <a:lnTo>
                  <a:pt x="9931273" y="5130800"/>
                </a:lnTo>
                <a:lnTo>
                  <a:pt x="10018522" y="4351147"/>
                </a:lnTo>
                <a:lnTo>
                  <a:pt x="10191686" y="4533392"/>
                </a:lnTo>
                <a:lnTo>
                  <a:pt x="10529443" y="4212463"/>
                </a:lnTo>
                <a:lnTo>
                  <a:pt x="10704132" y="4396613"/>
                </a:lnTo>
                <a:lnTo>
                  <a:pt x="10704132" y="4396613"/>
                </a:lnTo>
                <a:close/>
                <a:moveTo>
                  <a:pt x="10956036" y="3113532"/>
                </a:moveTo>
                <a:lnTo>
                  <a:pt x="10618216" y="3434525"/>
                </a:lnTo>
                <a:lnTo>
                  <a:pt x="10791126" y="3616452"/>
                </a:lnTo>
                <a:lnTo>
                  <a:pt x="10008298" y="3663950"/>
                </a:lnTo>
                <a:lnTo>
                  <a:pt x="10095611" y="2884297"/>
                </a:lnTo>
                <a:lnTo>
                  <a:pt x="10268712" y="3066542"/>
                </a:lnTo>
                <a:lnTo>
                  <a:pt x="10606532" y="2745613"/>
                </a:lnTo>
                <a:lnTo>
                  <a:pt x="10781157" y="2929382"/>
                </a:lnTo>
                <a:lnTo>
                  <a:pt x="10781157" y="2929382"/>
                </a:lnTo>
                <a:close/>
                <a:moveTo>
                  <a:pt x="11033061" y="1646682"/>
                </a:moveTo>
                <a:lnTo>
                  <a:pt x="10695305" y="1967611"/>
                </a:lnTo>
                <a:lnTo>
                  <a:pt x="10868470" y="2149856"/>
                </a:lnTo>
                <a:lnTo>
                  <a:pt x="10085387" y="2197164"/>
                </a:lnTo>
                <a:lnTo>
                  <a:pt x="10172636" y="1417574"/>
                </a:lnTo>
                <a:lnTo>
                  <a:pt x="10345801" y="1599756"/>
                </a:lnTo>
                <a:lnTo>
                  <a:pt x="10683558" y="1278827"/>
                </a:lnTo>
                <a:lnTo>
                  <a:pt x="10858183" y="1462977"/>
                </a:lnTo>
                <a:lnTo>
                  <a:pt x="10858183" y="1462977"/>
                </a:lnTo>
                <a:close/>
                <a:moveTo>
                  <a:pt x="11635676" y="1409192"/>
                </a:moveTo>
                <a:lnTo>
                  <a:pt x="11635676" y="1073658"/>
                </a:lnTo>
                <a:lnTo>
                  <a:pt x="11468354" y="1232408"/>
                </a:lnTo>
                <a:close/>
                <a:moveTo>
                  <a:pt x="139192" y="146495"/>
                </a:moveTo>
                <a:lnTo>
                  <a:pt x="293370" y="0"/>
                </a:lnTo>
                <a:lnTo>
                  <a:pt x="0" y="0"/>
                </a:lnTo>
                <a:close/>
                <a:moveTo>
                  <a:pt x="3227261" y="0"/>
                </a:moveTo>
                <a:lnTo>
                  <a:pt x="2942082" y="0"/>
                </a:lnTo>
                <a:lnTo>
                  <a:pt x="3077401" y="142431"/>
                </a:lnTo>
                <a:close/>
              </a:path>
            </a:pathLst>
          </a:custGeom>
          <a:gradFill>
            <a:gsLst>
              <a:gs pos="0">
                <a:schemeClr val="lt1"/>
              </a:gs>
              <a:gs pos="58000">
                <a:srgbClr val="FFFFFF">
                  <a:alpha val="0"/>
                </a:srgbClr>
              </a:gs>
              <a:gs pos="100000">
                <a:srgbClr val="FFFFFF">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18" name="Google Shape;18;p4"/>
          <p:cNvSpPr txBox="1">
            <a:spLocks noGrp="1"/>
          </p:cNvSpPr>
          <p:nvPr>
            <p:ph type="body" idx="1"/>
          </p:nvPr>
        </p:nvSpPr>
        <p:spPr>
          <a:xfrm>
            <a:off x="1081800" y="1066000"/>
            <a:ext cx="5700000" cy="29847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dk1"/>
              </a:buClr>
              <a:buSzPts val="3200"/>
              <a:buFont typeface="Oxygen"/>
              <a:buChar char="⇨"/>
              <a:defRPr sz="3200" b="1" i="1">
                <a:latin typeface="Oxygen"/>
                <a:ea typeface="Oxygen"/>
                <a:cs typeface="Oxygen"/>
                <a:sym typeface="Oxygen"/>
              </a:defRPr>
            </a:lvl1pPr>
            <a:lvl2pPr marL="914400" lvl="1" indent="-431800" rtl="0">
              <a:spcBef>
                <a:spcPts val="800"/>
              </a:spcBef>
              <a:spcAft>
                <a:spcPts val="0"/>
              </a:spcAft>
              <a:buClr>
                <a:schemeClr val="dk1"/>
              </a:buClr>
              <a:buSzPts val="3200"/>
              <a:buFont typeface="Oxygen"/>
              <a:buChar char="⇾"/>
              <a:defRPr sz="3200" b="1" i="1">
                <a:latin typeface="Oxygen"/>
                <a:ea typeface="Oxygen"/>
                <a:cs typeface="Oxygen"/>
                <a:sym typeface="Oxygen"/>
              </a:defRPr>
            </a:lvl2pPr>
            <a:lvl3pPr marL="1371600" lvl="2" indent="-431800" rtl="0">
              <a:spcBef>
                <a:spcPts val="800"/>
              </a:spcBef>
              <a:spcAft>
                <a:spcPts val="0"/>
              </a:spcAft>
              <a:buClr>
                <a:schemeClr val="dk1"/>
              </a:buClr>
              <a:buSzPts val="3200"/>
              <a:buFont typeface="Oxygen"/>
              <a:buChar char="￫"/>
              <a:defRPr sz="3200" b="1" i="1">
                <a:latin typeface="Oxygen"/>
                <a:ea typeface="Oxygen"/>
                <a:cs typeface="Oxygen"/>
                <a:sym typeface="Oxygen"/>
              </a:defRPr>
            </a:lvl3pPr>
            <a:lvl4pPr marL="1828800" lvl="3" indent="-431800" rtl="0">
              <a:spcBef>
                <a:spcPts val="800"/>
              </a:spcBef>
              <a:spcAft>
                <a:spcPts val="0"/>
              </a:spcAft>
              <a:buSzPts val="3200"/>
              <a:buFont typeface="Oxygen"/>
              <a:buChar char="●"/>
              <a:defRPr sz="3200" b="1" i="1">
                <a:latin typeface="Oxygen"/>
                <a:ea typeface="Oxygen"/>
                <a:cs typeface="Oxygen"/>
                <a:sym typeface="Oxygen"/>
              </a:defRPr>
            </a:lvl4pPr>
            <a:lvl5pPr marL="2286000" lvl="4" indent="-431800" rtl="0">
              <a:spcBef>
                <a:spcPts val="800"/>
              </a:spcBef>
              <a:spcAft>
                <a:spcPts val="0"/>
              </a:spcAft>
              <a:buSzPts val="3200"/>
              <a:buFont typeface="Oxygen"/>
              <a:buChar char="○"/>
              <a:defRPr sz="3200" b="1" i="1">
                <a:latin typeface="Oxygen"/>
                <a:ea typeface="Oxygen"/>
                <a:cs typeface="Oxygen"/>
                <a:sym typeface="Oxygen"/>
              </a:defRPr>
            </a:lvl5pPr>
            <a:lvl6pPr marL="2743200" lvl="5" indent="-431800" rtl="0">
              <a:spcBef>
                <a:spcPts val="800"/>
              </a:spcBef>
              <a:spcAft>
                <a:spcPts val="0"/>
              </a:spcAft>
              <a:buSzPts val="3200"/>
              <a:buFont typeface="Oxygen"/>
              <a:buChar char="■"/>
              <a:defRPr sz="3200" b="1" i="1">
                <a:latin typeface="Oxygen"/>
                <a:ea typeface="Oxygen"/>
                <a:cs typeface="Oxygen"/>
                <a:sym typeface="Oxygen"/>
              </a:defRPr>
            </a:lvl6pPr>
            <a:lvl7pPr marL="3200400" lvl="6" indent="-431800" rtl="0">
              <a:spcBef>
                <a:spcPts val="800"/>
              </a:spcBef>
              <a:spcAft>
                <a:spcPts val="0"/>
              </a:spcAft>
              <a:buSzPts val="3200"/>
              <a:buFont typeface="Oxygen"/>
              <a:buChar char="●"/>
              <a:defRPr sz="3200" b="1" i="1">
                <a:latin typeface="Oxygen"/>
                <a:ea typeface="Oxygen"/>
                <a:cs typeface="Oxygen"/>
                <a:sym typeface="Oxygen"/>
              </a:defRPr>
            </a:lvl7pPr>
            <a:lvl8pPr marL="3657600" lvl="7" indent="-431800" rtl="0">
              <a:spcBef>
                <a:spcPts val="800"/>
              </a:spcBef>
              <a:spcAft>
                <a:spcPts val="0"/>
              </a:spcAft>
              <a:buSzPts val="3200"/>
              <a:buFont typeface="Oxygen"/>
              <a:buChar char="○"/>
              <a:defRPr sz="3200" b="1" i="1">
                <a:latin typeface="Oxygen"/>
                <a:ea typeface="Oxygen"/>
                <a:cs typeface="Oxygen"/>
                <a:sym typeface="Oxygen"/>
              </a:defRPr>
            </a:lvl8pPr>
            <a:lvl9pPr marL="4114800" lvl="8" indent="-431800" rtl="0">
              <a:spcBef>
                <a:spcPts val="800"/>
              </a:spcBef>
              <a:spcAft>
                <a:spcPts val="800"/>
              </a:spcAft>
              <a:buSzPts val="3200"/>
              <a:buFont typeface="Oxygen"/>
              <a:buChar char="■"/>
              <a:defRPr sz="3200" b="1" i="1">
                <a:latin typeface="Oxygen"/>
                <a:ea typeface="Oxygen"/>
                <a:cs typeface="Oxygen"/>
                <a:sym typeface="Oxygen"/>
              </a:defRPr>
            </a:lvl9pPr>
          </a:lstStyle>
          <a:p>
            <a:endParaRPr/>
          </a:p>
        </p:txBody>
      </p:sp>
      <p:sp>
        <p:nvSpPr>
          <p:cNvPr id="19" name="Google Shape;19;p4"/>
          <p:cNvSpPr txBox="1"/>
          <p:nvPr/>
        </p:nvSpPr>
        <p:spPr>
          <a:xfrm>
            <a:off x="575400" y="693000"/>
            <a:ext cx="548700" cy="653700"/>
          </a:xfrm>
          <a:prstGeom prst="rect">
            <a:avLst/>
          </a:prstGeom>
          <a:noFill/>
          <a:ln>
            <a:noFill/>
          </a:ln>
          <a:effectLst>
            <a:outerShdw blurRad="42863" dist="9525" dir="5400000" algn="bl" rotWithShape="0">
              <a:schemeClr val="dk1">
                <a:alpha val="29000"/>
              </a:schemeClr>
            </a:outerShdw>
          </a:effectLst>
        </p:spPr>
        <p:txBody>
          <a:bodyPr spcFirstLastPara="1" wrap="square" lIns="0" tIns="0" rIns="0" bIns="0" anchor="t" anchorCtr="0">
            <a:noAutofit/>
          </a:bodyPr>
          <a:lstStyle/>
          <a:p>
            <a:pPr marL="0" lvl="0" indent="0" algn="l" rtl="0">
              <a:spcBef>
                <a:spcPts val="0"/>
              </a:spcBef>
              <a:spcAft>
                <a:spcPts val="0"/>
              </a:spcAft>
              <a:buNone/>
            </a:pPr>
            <a:r>
              <a:rPr lang="en" sz="9600" b="1">
                <a:solidFill>
                  <a:schemeClr val="lt1"/>
                </a:solidFill>
                <a:latin typeface="Oxygen"/>
                <a:ea typeface="Oxygen"/>
                <a:cs typeface="Oxygen"/>
                <a:sym typeface="Oxygen"/>
              </a:rPr>
              <a:t>“</a:t>
            </a:r>
            <a:endParaRPr sz="9600" b="1">
              <a:solidFill>
                <a:schemeClr val="lt1"/>
              </a:solidFill>
              <a:latin typeface="Oxygen"/>
              <a:ea typeface="Oxygen"/>
              <a:cs typeface="Oxygen"/>
              <a:sym typeface="Oxygen"/>
            </a:endParaRPr>
          </a:p>
        </p:txBody>
      </p:sp>
      <p:sp>
        <p:nvSpPr>
          <p:cNvPr id="20" name="Google Shape;20;p4"/>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bg>
      <p:bgPr>
        <a:gradFill>
          <a:gsLst>
            <a:gs pos="0">
              <a:schemeClr val="accent1"/>
            </a:gs>
            <a:gs pos="50000">
              <a:schemeClr val="accent2"/>
            </a:gs>
            <a:gs pos="100000">
              <a:schemeClr val="accent3"/>
            </a:gs>
          </a:gsLst>
          <a:lin ang="5400012" scaled="0"/>
        </a:gradFill>
        <a:effectLst/>
      </p:bgPr>
    </p:bg>
    <p:spTree>
      <p:nvGrpSpPr>
        <p:cNvPr id="1" name="Shape 21"/>
        <p:cNvGrpSpPr/>
        <p:nvPr/>
      </p:nvGrpSpPr>
      <p:grpSpPr>
        <a:xfrm>
          <a:off x="0" y="0"/>
          <a:ext cx="0" cy="0"/>
          <a:chOff x="0" y="0"/>
          <a:chExt cx="0" cy="0"/>
        </a:xfrm>
      </p:grpSpPr>
      <p:sp>
        <p:nvSpPr>
          <p:cNvPr id="22" name="Google Shape;22;p5"/>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3" name="Google Shape;23;p5"/>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24" name="Google Shape;24;p5"/>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800"/>
              </a:spcBef>
              <a:spcAft>
                <a:spcPts val="0"/>
              </a:spcAft>
              <a:buSzPts val="2400"/>
              <a:buChar char="⇾"/>
              <a:defRPr/>
            </a:lvl2pPr>
            <a:lvl3pPr marL="1371600" lvl="2" indent="-381000" rtl="0">
              <a:spcBef>
                <a:spcPts val="800"/>
              </a:spcBef>
              <a:spcAft>
                <a:spcPts val="0"/>
              </a:spcAft>
              <a:buSzPts val="24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26" name="Google Shape;26;p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27" name="Google Shape;27;p5"/>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bg>
      <p:bgPr>
        <a:gradFill>
          <a:gsLst>
            <a:gs pos="0">
              <a:schemeClr val="accent1"/>
            </a:gs>
            <a:gs pos="50000">
              <a:schemeClr val="accent2"/>
            </a:gs>
            <a:gs pos="100000">
              <a:schemeClr val="accent3"/>
            </a:gs>
          </a:gsLst>
          <a:lin ang="5400012" scaled="0"/>
        </a:gradFill>
        <a:effectLst/>
      </p:bgPr>
    </p:bg>
    <p:spTree>
      <p:nvGrpSpPr>
        <p:cNvPr id="1" name="Shape 28"/>
        <p:cNvGrpSpPr/>
        <p:nvPr/>
      </p:nvGrpSpPr>
      <p:grpSpPr>
        <a:xfrm>
          <a:off x="0" y="0"/>
          <a:ext cx="0" cy="0"/>
          <a:chOff x="0" y="0"/>
          <a:chExt cx="0" cy="0"/>
        </a:xfrm>
      </p:grpSpPr>
      <p:sp>
        <p:nvSpPr>
          <p:cNvPr id="29" name="Google Shape;29;p6"/>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0" name="Google Shape;30;p6"/>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1" name="Google Shape;31;p6"/>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2" name="Google Shape;32;p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33" name="Google Shape;33;p6"/>
          <p:cNvSpPr txBox="1">
            <a:spLocks noGrp="1"/>
          </p:cNvSpPr>
          <p:nvPr>
            <p:ph type="body" idx="1"/>
          </p:nvPr>
        </p:nvSpPr>
        <p:spPr>
          <a:xfrm>
            <a:off x="651600"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4" name="Google Shape;34;p6"/>
          <p:cNvSpPr txBox="1">
            <a:spLocks noGrp="1"/>
          </p:cNvSpPr>
          <p:nvPr>
            <p:ph type="body" idx="2"/>
          </p:nvPr>
        </p:nvSpPr>
        <p:spPr>
          <a:xfrm>
            <a:off x="3917627" y="1409700"/>
            <a:ext cx="2864100" cy="33066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800"/>
              </a:spcBef>
              <a:spcAft>
                <a:spcPts val="0"/>
              </a:spcAft>
              <a:buSzPts val="2000"/>
              <a:buChar char="⇾"/>
              <a:defRPr sz="2000"/>
            </a:lvl2pPr>
            <a:lvl3pPr marL="1371600" lvl="2" indent="-355600" rtl="0">
              <a:spcBef>
                <a:spcPts val="800"/>
              </a:spcBef>
              <a:spcAft>
                <a:spcPts val="0"/>
              </a:spcAft>
              <a:buSzPts val="20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35" name="Google Shape;35;p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bg>
      <p:bgPr>
        <a:gradFill>
          <a:gsLst>
            <a:gs pos="0">
              <a:schemeClr val="accent1"/>
            </a:gs>
            <a:gs pos="50000">
              <a:schemeClr val="accent2"/>
            </a:gs>
            <a:gs pos="100000">
              <a:schemeClr val="accent3"/>
            </a:gs>
          </a:gsLst>
          <a:lin ang="5400012" scaled="0"/>
        </a:gradFill>
        <a:effectLst/>
      </p:bgPr>
    </p:bg>
    <p:spTree>
      <p:nvGrpSpPr>
        <p:cNvPr id="1" name="Shape 36"/>
        <p:cNvGrpSpPr/>
        <p:nvPr/>
      </p:nvGrpSpPr>
      <p:grpSpPr>
        <a:xfrm>
          <a:off x="0" y="0"/>
          <a:ext cx="0" cy="0"/>
          <a:chOff x="0" y="0"/>
          <a:chExt cx="0" cy="0"/>
        </a:xfrm>
      </p:grpSpPr>
      <p:sp>
        <p:nvSpPr>
          <p:cNvPr id="37" name="Google Shape;37;p7"/>
          <p:cNvSpPr/>
          <p:nvPr/>
        </p:nvSpPr>
        <p:spPr>
          <a:xfrm>
            <a:off x="3761899" y="0"/>
            <a:ext cx="5382339" cy="5130641"/>
          </a:xfrm>
          <a:custGeom>
            <a:avLst/>
            <a:gdLst/>
            <a:ahLst/>
            <a:cxnLst/>
            <a:rect l="l" t="t" r="r" b="b"/>
            <a:pathLst>
              <a:path w="7176452" h="6840855" extrusionOk="0">
                <a:moveTo>
                  <a:pt x="5601653" y="0"/>
                </a:moveTo>
                <a:lnTo>
                  <a:pt x="5414201" y="0"/>
                </a:lnTo>
                <a:lnTo>
                  <a:pt x="5503101" y="93599"/>
                </a:lnTo>
                <a:close/>
                <a:moveTo>
                  <a:pt x="4701794" y="0"/>
                </a:moveTo>
                <a:lnTo>
                  <a:pt x="4511866" y="0"/>
                </a:lnTo>
                <a:lnTo>
                  <a:pt x="4601972" y="94806"/>
                </a:lnTo>
                <a:close/>
                <a:moveTo>
                  <a:pt x="6501511" y="0"/>
                </a:moveTo>
                <a:lnTo>
                  <a:pt x="6316599" y="0"/>
                </a:lnTo>
                <a:lnTo>
                  <a:pt x="6404356" y="92329"/>
                </a:lnTo>
                <a:close/>
                <a:moveTo>
                  <a:pt x="7176135" y="0"/>
                </a:moveTo>
                <a:lnTo>
                  <a:pt x="6854635" y="0"/>
                </a:lnTo>
                <a:lnTo>
                  <a:pt x="6718935" y="8192"/>
                </a:lnTo>
                <a:lnTo>
                  <a:pt x="6719888" y="0"/>
                </a:lnTo>
                <a:lnTo>
                  <a:pt x="6710998" y="0"/>
                </a:lnTo>
                <a:lnTo>
                  <a:pt x="6718935" y="8192"/>
                </a:lnTo>
                <a:lnTo>
                  <a:pt x="6718935" y="8192"/>
                </a:lnTo>
                <a:lnTo>
                  <a:pt x="6826060" y="120967"/>
                </a:lnTo>
                <a:lnTo>
                  <a:pt x="6618859" y="317818"/>
                </a:lnTo>
                <a:lnTo>
                  <a:pt x="6725285" y="429768"/>
                </a:lnTo>
                <a:lnTo>
                  <a:pt x="6244907" y="458788"/>
                </a:lnTo>
                <a:lnTo>
                  <a:pt x="6295962" y="0"/>
                </a:lnTo>
                <a:lnTo>
                  <a:pt x="5974016" y="0"/>
                </a:lnTo>
                <a:lnTo>
                  <a:pt x="5817616" y="9462"/>
                </a:lnTo>
                <a:lnTo>
                  <a:pt x="5818695" y="0"/>
                </a:lnTo>
                <a:lnTo>
                  <a:pt x="5808472" y="0"/>
                </a:lnTo>
                <a:lnTo>
                  <a:pt x="5817235" y="9462"/>
                </a:lnTo>
                <a:lnTo>
                  <a:pt x="5817235" y="9462"/>
                </a:lnTo>
                <a:lnTo>
                  <a:pt x="5924360" y="122238"/>
                </a:lnTo>
                <a:lnTo>
                  <a:pt x="5717159" y="319088"/>
                </a:lnTo>
                <a:lnTo>
                  <a:pt x="5823585" y="431038"/>
                </a:lnTo>
                <a:lnTo>
                  <a:pt x="5343207" y="460057"/>
                </a:lnTo>
                <a:lnTo>
                  <a:pt x="5394897" y="0"/>
                </a:lnTo>
                <a:lnTo>
                  <a:pt x="5093335" y="0"/>
                </a:lnTo>
                <a:lnTo>
                  <a:pt x="4916297" y="10668"/>
                </a:lnTo>
                <a:lnTo>
                  <a:pt x="4917504" y="0"/>
                </a:lnTo>
                <a:lnTo>
                  <a:pt x="4906010" y="0"/>
                </a:lnTo>
                <a:lnTo>
                  <a:pt x="4916170" y="10732"/>
                </a:lnTo>
                <a:lnTo>
                  <a:pt x="4916170" y="10732"/>
                </a:lnTo>
                <a:lnTo>
                  <a:pt x="5023485" y="123571"/>
                </a:lnTo>
                <a:lnTo>
                  <a:pt x="4816285" y="320421"/>
                </a:lnTo>
                <a:lnTo>
                  <a:pt x="4922520" y="432181"/>
                </a:lnTo>
                <a:lnTo>
                  <a:pt x="4442142" y="461264"/>
                </a:lnTo>
                <a:lnTo>
                  <a:pt x="4493831" y="0"/>
                </a:lnTo>
                <a:lnTo>
                  <a:pt x="4212907" y="0"/>
                </a:lnTo>
                <a:lnTo>
                  <a:pt x="4015232" y="11938"/>
                </a:lnTo>
                <a:lnTo>
                  <a:pt x="4016629" y="0"/>
                </a:lnTo>
                <a:lnTo>
                  <a:pt x="4003929" y="0"/>
                </a:lnTo>
                <a:lnTo>
                  <a:pt x="4015295" y="11938"/>
                </a:lnTo>
                <a:lnTo>
                  <a:pt x="4015295" y="11938"/>
                </a:lnTo>
                <a:lnTo>
                  <a:pt x="4122420" y="124714"/>
                </a:lnTo>
                <a:lnTo>
                  <a:pt x="3915219" y="321564"/>
                </a:lnTo>
                <a:lnTo>
                  <a:pt x="4021455" y="433324"/>
                </a:lnTo>
                <a:lnTo>
                  <a:pt x="3541078" y="462344"/>
                </a:lnTo>
                <a:lnTo>
                  <a:pt x="3592830" y="0"/>
                </a:lnTo>
                <a:lnTo>
                  <a:pt x="3332480" y="0"/>
                </a:lnTo>
                <a:lnTo>
                  <a:pt x="3114230" y="13208"/>
                </a:lnTo>
                <a:lnTo>
                  <a:pt x="3115691" y="0"/>
                </a:lnTo>
                <a:lnTo>
                  <a:pt x="3101530" y="0"/>
                </a:lnTo>
                <a:lnTo>
                  <a:pt x="3114230" y="13208"/>
                </a:lnTo>
                <a:lnTo>
                  <a:pt x="3114230" y="13208"/>
                </a:lnTo>
                <a:lnTo>
                  <a:pt x="3221355" y="125984"/>
                </a:lnTo>
                <a:lnTo>
                  <a:pt x="3014154" y="322834"/>
                </a:lnTo>
                <a:lnTo>
                  <a:pt x="3120390" y="434657"/>
                </a:lnTo>
                <a:lnTo>
                  <a:pt x="2639822" y="463550"/>
                </a:lnTo>
                <a:lnTo>
                  <a:pt x="2691765" y="0"/>
                </a:lnTo>
                <a:lnTo>
                  <a:pt x="2451735" y="0"/>
                </a:lnTo>
                <a:lnTo>
                  <a:pt x="2212848" y="14415"/>
                </a:lnTo>
                <a:lnTo>
                  <a:pt x="2214436" y="0"/>
                </a:lnTo>
                <a:lnTo>
                  <a:pt x="2198941" y="0"/>
                </a:lnTo>
                <a:lnTo>
                  <a:pt x="2212657" y="14478"/>
                </a:lnTo>
                <a:lnTo>
                  <a:pt x="2212657" y="14478"/>
                </a:lnTo>
                <a:lnTo>
                  <a:pt x="2319845" y="127191"/>
                </a:lnTo>
                <a:lnTo>
                  <a:pt x="2112581" y="324041"/>
                </a:lnTo>
                <a:lnTo>
                  <a:pt x="2218817" y="435800"/>
                </a:lnTo>
                <a:lnTo>
                  <a:pt x="1738440" y="464820"/>
                </a:lnTo>
                <a:lnTo>
                  <a:pt x="1790700" y="0"/>
                </a:lnTo>
                <a:lnTo>
                  <a:pt x="1571244" y="0"/>
                </a:lnTo>
                <a:lnTo>
                  <a:pt x="1311719" y="15685"/>
                </a:lnTo>
                <a:lnTo>
                  <a:pt x="1313434" y="0"/>
                </a:lnTo>
                <a:lnTo>
                  <a:pt x="1296670" y="0"/>
                </a:lnTo>
                <a:lnTo>
                  <a:pt x="1311529" y="15685"/>
                </a:lnTo>
                <a:lnTo>
                  <a:pt x="1311529" y="15685"/>
                </a:lnTo>
                <a:lnTo>
                  <a:pt x="1418717" y="128461"/>
                </a:lnTo>
                <a:lnTo>
                  <a:pt x="1211516" y="325311"/>
                </a:lnTo>
                <a:lnTo>
                  <a:pt x="1317688" y="437134"/>
                </a:lnTo>
                <a:lnTo>
                  <a:pt x="837375" y="466154"/>
                </a:lnTo>
                <a:lnTo>
                  <a:pt x="889635" y="0"/>
                </a:lnTo>
                <a:lnTo>
                  <a:pt x="690689" y="0"/>
                </a:lnTo>
                <a:lnTo>
                  <a:pt x="410527" y="16955"/>
                </a:lnTo>
                <a:lnTo>
                  <a:pt x="412432" y="0"/>
                </a:lnTo>
                <a:lnTo>
                  <a:pt x="394335" y="0"/>
                </a:lnTo>
                <a:lnTo>
                  <a:pt x="410464" y="16955"/>
                </a:lnTo>
                <a:lnTo>
                  <a:pt x="410464" y="16955"/>
                </a:lnTo>
                <a:lnTo>
                  <a:pt x="517588" y="129731"/>
                </a:lnTo>
                <a:lnTo>
                  <a:pt x="310388" y="326581"/>
                </a:lnTo>
                <a:lnTo>
                  <a:pt x="522922" y="550291"/>
                </a:lnTo>
                <a:lnTo>
                  <a:pt x="730123" y="353441"/>
                </a:lnTo>
                <a:lnTo>
                  <a:pt x="837247" y="466217"/>
                </a:lnTo>
                <a:lnTo>
                  <a:pt x="837247" y="466217"/>
                </a:lnTo>
                <a:lnTo>
                  <a:pt x="944435" y="578993"/>
                </a:lnTo>
                <a:lnTo>
                  <a:pt x="737171" y="775843"/>
                </a:lnTo>
                <a:lnTo>
                  <a:pt x="949769" y="999554"/>
                </a:lnTo>
                <a:lnTo>
                  <a:pt x="1156970" y="802704"/>
                </a:lnTo>
                <a:lnTo>
                  <a:pt x="1264285" y="915670"/>
                </a:lnTo>
                <a:lnTo>
                  <a:pt x="1264285" y="915670"/>
                </a:lnTo>
                <a:lnTo>
                  <a:pt x="1371537" y="1028700"/>
                </a:lnTo>
                <a:lnTo>
                  <a:pt x="1164336" y="1225550"/>
                </a:lnTo>
                <a:lnTo>
                  <a:pt x="1376934" y="1449261"/>
                </a:lnTo>
                <a:lnTo>
                  <a:pt x="1584134" y="1252411"/>
                </a:lnTo>
                <a:lnTo>
                  <a:pt x="1691259" y="1365250"/>
                </a:lnTo>
                <a:lnTo>
                  <a:pt x="1691259" y="1365250"/>
                </a:lnTo>
                <a:lnTo>
                  <a:pt x="1798383" y="1478026"/>
                </a:lnTo>
                <a:lnTo>
                  <a:pt x="1591183" y="1674876"/>
                </a:lnTo>
                <a:lnTo>
                  <a:pt x="1804035" y="1898650"/>
                </a:lnTo>
                <a:lnTo>
                  <a:pt x="2011235" y="1701800"/>
                </a:lnTo>
                <a:lnTo>
                  <a:pt x="2118360" y="1814513"/>
                </a:lnTo>
                <a:lnTo>
                  <a:pt x="2118360" y="1814513"/>
                </a:lnTo>
                <a:lnTo>
                  <a:pt x="2225484" y="1927289"/>
                </a:lnTo>
                <a:lnTo>
                  <a:pt x="2018284" y="2124139"/>
                </a:lnTo>
                <a:lnTo>
                  <a:pt x="2230818" y="2347849"/>
                </a:lnTo>
                <a:lnTo>
                  <a:pt x="2438019" y="2150999"/>
                </a:lnTo>
                <a:lnTo>
                  <a:pt x="2545207" y="2263775"/>
                </a:lnTo>
                <a:lnTo>
                  <a:pt x="2545207" y="2263775"/>
                </a:lnTo>
                <a:lnTo>
                  <a:pt x="2652331" y="2376488"/>
                </a:lnTo>
                <a:lnTo>
                  <a:pt x="2445131" y="2573338"/>
                </a:lnTo>
                <a:lnTo>
                  <a:pt x="2657666" y="2797048"/>
                </a:lnTo>
                <a:lnTo>
                  <a:pt x="2864866" y="2600198"/>
                </a:lnTo>
                <a:lnTo>
                  <a:pt x="2972435" y="2713038"/>
                </a:lnTo>
                <a:lnTo>
                  <a:pt x="2972435" y="2713038"/>
                </a:lnTo>
                <a:lnTo>
                  <a:pt x="3079432" y="2825750"/>
                </a:lnTo>
                <a:lnTo>
                  <a:pt x="2872232" y="3022600"/>
                </a:lnTo>
                <a:lnTo>
                  <a:pt x="3084766" y="3246311"/>
                </a:lnTo>
                <a:lnTo>
                  <a:pt x="3291967" y="3049461"/>
                </a:lnTo>
                <a:lnTo>
                  <a:pt x="3399091" y="3162300"/>
                </a:lnTo>
                <a:lnTo>
                  <a:pt x="3399091" y="3162300"/>
                </a:lnTo>
                <a:lnTo>
                  <a:pt x="3506216" y="3275013"/>
                </a:lnTo>
                <a:lnTo>
                  <a:pt x="3299016" y="3471863"/>
                </a:lnTo>
                <a:lnTo>
                  <a:pt x="3511741" y="3695700"/>
                </a:lnTo>
                <a:lnTo>
                  <a:pt x="3718941" y="3498850"/>
                </a:lnTo>
                <a:lnTo>
                  <a:pt x="3826066" y="3611626"/>
                </a:lnTo>
                <a:lnTo>
                  <a:pt x="3826066" y="3611626"/>
                </a:lnTo>
                <a:lnTo>
                  <a:pt x="3933190" y="3724402"/>
                </a:lnTo>
                <a:lnTo>
                  <a:pt x="3725990" y="3921252"/>
                </a:lnTo>
                <a:lnTo>
                  <a:pt x="3938588" y="4144963"/>
                </a:lnTo>
                <a:lnTo>
                  <a:pt x="4145788" y="3948113"/>
                </a:lnTo>
                <a:lnTo>
                  <a:pt x="4252913" y="4060825"/>
                </a:lnTo>
                <a:lnTo>
                  <a:pt x="4252913" y="4060825"/>
                </a:lnTo>
                <a:lnTo>
                  <a:pt x="4360037" y="4173601"/>
                </a:lnTo>
                <a:lnTo>
                  <a:pt x="4152837" y="4370451"/>
                </a:lnTo>
                <a:lnTo>
                  <a:pt x="4365371" y="4594098"/>
                </a:lnTo>
                <a:lnTo>
                  <a:pt x="4572635" y="4397248"/>
                </a:lnTo>
                <a:lnTo>
                  <a:pt x="4679760" y="4510024"/>
                </a:lnTo>
                <a:lnTo>
                  <a:pt x="4679760" y="4510024"/>
                </a:lnTo>
                <a:lnTo>
                  <a:pt x="4786884" y="4622737"/>
                </a:lnTo>
                <a:lnTo>
                  <a:pt x="4579684" y="4819587"/>
                </a:lnTo>
                <a:lnTo>
                  <a:pt x="4792218" y="5043297"/>
                </a:lnTo>
                <a:lnTo>
                  <a:pt x="4999418" y="4846447"/>
                </a:lnTo>
                <a:lnTo>
                  <a:pt x="5106606" y="4959223"/>
                </a:lnTo>
                <a:lnTo>
                  <a:pt x="5106606" y="4959223"/>
                </a:lnTo>
                <a:lnTo>
                  <a:pt x="5213985" y="5072698"/>
                </a:lnTo>
                <a:lnTo>
                  <a:pt x="5006785" y="5269548"/>
                </a:lnTo>
                <a:lnTo>
                  <a:pt x="5219319" y="5493258"/>
                </a:lnTo>
                <a:lnTo>
                  <a:pt x="5426519" y="5296408"/>
                </a:lnTo>
                <a:lnTo>
                  <a:pt x="5533644" y="5409121"/>
                </a:lnTo>
                <a:lnTo>
                  <a:pt x="5533644" y="5409121"/>
                </a:lnTo>
                <a:lnTo>
                  <a:pt x="5640832" y="5521833"/>
                </a:lnTo>
                <a:lnTo>
                  <a:pt x="5433631" y="5718683"/>
                </a:lnTo>
                <a:lnTo>
                  <a:pt x="5646166" y="5942394"/>
                </a:lnTo>
                <a:lnTo>
                  <a:pt x="5853366" y="5745544"/>
                </a:lnTo>
                <a:lnTo>
                  <a:pt x="5960491" y="5858320"/>
                </a:lnTo>
                <a:lnTo>
                  <a:pt x="5960491" y="5858320"/>
                </a:lnTo>
                <a:lnTo>
                  <a:pt x="6067616" y="5971096"/>
                </a:lnTo>
                <a:lnTo>
                  <a:pt x="5860415" y="6167946"/>
                </a:lnTo>
                <a:lnTo>
                  <a:pt x="6073013" y="6391656"/>
                </a:lnTo>
                <a:lnTo>
                  <a:pt x="6280214" y="6194806"/>
                </a:lnTo>
                <a:lnTo>
                  <a:pt x="6387338" y="6307519"/>
                </a:lnTo>
                <a:lnTo>
                  <a:pt x="6387338" y="6307519"/>
                </a:lnTo>
                <a:lnTo>
                  <a:pt x="6494463" y="6420295"/>
                </a:lnTo>
                <a:lnTo>
                  <a:pt x="6287262" y="6617144"/>
                </a:lnTo>
                <a:lnTo>
                  <a:pt x="6499860" y="6840856"/>
                </a:lnTo>
                <a:lnTo>
                  <a:pt x="6707061" y="6644006"/>
                </a:lnTo>
                <a:lnTo>
                  <a:pt x="6814312" y="6756908"/>
                </a:lnTo>
                <a:lnTo>
                  <a:pt x="6867842" y="6278499"/>
                </a:lnTo>
                <a:lnTo>
                  <a:pt x="6974078" y="6390259"/>
                </a:lnTo>
                <a:lnTo>
                  <a:pt x="7176135" y="6199315"/>
                </a:lnTo>
                <a:lnTo>
                  <a:pt x="7176135" y="5838254"/>
                </a:lnTo>
                <a:lnTo>
                  <a:pt x="6862191" y="5857304"/>
                </a:lnTo>
                <a:lnTo>
                  <a:pt x="6915722" y="5379085"/>
                </a:lnTo>
                <a:lnTo>
                  <a:pt x="7021957" y="5490845"/>
                </a:lnTo>
                <a:lnTo>
                  <a:pt x="7176135" y="5344287"/>
                </a:lnTo>
                <a:lnTo>
                  <a:pt x="7176135" y="4941189"/>
                </a:lnTo>
                <a:lnTo>
                  <a:pt x="6909435" y="4957318"/>
                </a:lnTo>
                <a:lnTo>
                  <a:pt x="6962966" y="4479036"/>
                </a:lnTo>
                <a:lnTo>
                  <a:pt x="7069201" y="4591050"/>
                </a:lnTo>
                <a:lnTo>
                  <a:pt x="7176135" y="4489450"/>
                </a:lnTo>
                <a:lnTo>
                  <a:pt x="7176135" y="4044061"/>
                </a:lnTo>
                <a:lnTo>
                  <a:pt x="6956742" y="4057650"/>
                </a:lnTo>
                <a:lnTo>
                  <a:pt x="7010273" y="3579432"/>
                </a:lnTo>
                <a:lnTo>
                  <a:pt x="7116509" y="3691191"/>
                </a:lnTo>
                <a:lnTo>
                  <a:pt x="7176135" y="3634550"/>
                </a:lnTo>
                <a:lnTo>
                  <a:pt x="7176135" y="3146997"/>
                </a:lnTo>
                <a:lnTo>
                  <a:pt x="7003987" y="3157411"/>
                </a:lnTo>
                <a:lnTo>
                  <a:pt x="7057517" y="2679129"/>
                </a:lnTo>
                <a:lnTo>
                  <a:pt x="7163753" y="2790952"/>
                </a:lnTo>
                <a:lnTo>
                  <a:pt x="7176453" y="2779141"/>
                </a:lnTo>
                <a:lnTo>
                  <a:pt x="7176453" y="2249932"/>
                </a:lnTo>
                <a:lnTo>
                  <a:pt x="7051548" y="2257425"/>
                </a:lnTo>
                <a:lnTo>
                  <a:pt x="7105079" y="1779207"/>
                </a:lnTo>
                <a:lnTo>
                  <a:pt x="7176135" y="1854200"/>
                </a:lnTo>
                <a:lnTo>
                  <a:pt x="7176135" y="1498600"/>
                </a:lnTo>
                <a:lnTo>
                  <a:pt x="6998335" y="1667383"/>
                </a:lnTo>
                <a:lnTo>
                  <a:pt x="7104507" y="1779207"/>
                </a:lnTo>
                <a:lnTo>
                  <a:pt x="6624193" y="1808226"/>
                </a:lnTo>
                <a:lnTo>
                  <a:pt x="6677724" y="1330008"/>
                </a:lnTo>
                <a:lnTo>
                  <a:pt x="6783895" y="1441768"/>
                </a:lnTo>
                <a:lnTo>
                  <a:pt x="6991096" y="1244918"/>
                </a:lnTo>
                <a:lnTo>
                  <a:pt x="7098284" y="1357694"/>
                </a:lnTo>
                <a:lnTo>
                  <a:pt x="7098284" y="1357694"/>
                </a:lnTo>
                <a:lnTo>
                  <a:pt x="7176135" y="1439355"/>
                </a:lnTo>
                <a:lnTo>
                  <a:pt x="7176135" y="1352550"/>
                </a:lnTo>
                <a:lnTo>
                  <a:pt x="7098538" y="1357249"/>
                </a:lnTo>
                <a:lnTo>
                  <a:pt x="7152068" y="879030"/>
                </a:lnTo>
                <a:lnTo>
                  <a:pt x="7176135" y="904430"/>
                </a:lnTo>
                <a:lnTo>
                  <a:pt x="7176135" y="643382"/>
                </a:lnTo>
                <a:lnTo>
                  <a:pt x="7045706" y="767334"/>
                </a:lnTo>
                <a:lnTo>
                  <a:pt x="7151941" y="879094"/>
                </a:lnTo>
                <a:lnTo>
                  <a:pt x="6671564" y="908050"/>
                </a:lnTo>
                <a:lnTo>
                  <a:pt x="6725285" y="429895"/>
                </a:lnTo>
                <a:lnTo>
                  <a:pt x="6831520" y="541719"/>
                </a:lnTo>
                <a:lnTo>
                  <a:pt x="7038721" y="344869"/>
                </a:lnTo>
                <a:lnTo>
                  <a:pt x="7145845" y="457645"/>
                </a:lnTo>
                <a:lnTo>
                  <a:pt x="7145845" y="457645"/>
                </a:lnTo>
                <a:lnTo>
                  <a:pt x="7176199" y="489395"/>
                </a:lnTo>
                <a:lnTo>
                  <a:pt x="7176199" y="455739"/>
                </a:lnTo>
                <a:lnTo>
                  <a:pt x="7145845" y="457581"/>
                </a:lnTo>
                <a:lnTo>
                  <a:pt x="7176135" y="186373"/>
                </a:lnTo>
                <a:close/>
                <a:moveTo>
                  <a:pt x="5823585" y="431165"/>
                </a:moveTo>
                <a:lnTo>
                  <a:pt x="5929820" y="542925"/>
                </a:lnTo>
                <a:lnTo>
                  <a:pt x="6137021" y="346075"/>
                </a:lnTo>
                <a:lnTo>
                  <a:pt x="6244145" y="458788"/>
                </a:lnTo>
                <a:lnTo>
                  <a:pt x="6244145" y="458788"/>
                </a:lnTo>
                <a:lnTo>
                  <a:pt x="6351715" y="571500"/>
                </a:lnTo>
                <a:lnTo>
                  <a:pt x="6144514" y="768350"/>
                </a:lnTo>
                <a:lnTo>
                  <a:pt x="6250750" y="880110"/>
                </a:lnTo>
                <a:lnTo>
                  <a:pt x="5770372" y="909130"/>
                </a:lnTo>
                <a:close/>
                <a:moveTo>
                  <a:pt x="6203125" y="1780286"/>
                </a:moveTo>
                <a:lnTo>
                  <a:pt x="5722811" y="1809369"/>
                </a:lnTo>
                <a:lnTo>
                  <a:pt x="5776341" y="1331087"/>
                </a:lnTo>
                <a:lnTo>
                  <a:pt x="5882513" y="1442911"/>
                </a:lnTo>
                <a:lnTo>
                  <a:pt x="6089714" y="1246061"/>
                </a:lnTo>
                <a:lnTo>
                  <a:pt x="6197219" y="1358900"/>
                </a:lnTo>
                <a:lnTo>
                  <a:pt x="6197219" y="1358900"/>
                </a:lnTo>
                <a:lnTo>
                  <a:pt x="6304343" y="1471676"/>
                </a:lnTo>
                <a:lnTo>
                  <a:pt x="6097143" y="1668526"/>
                </a:lnTo>
                <a:close/>
                <a:moveTo>
                  <a:pt x="6582854" y="3129598"/>
                </a:moveTo>
                <a:lnTo>
                  <a:pt x="6102985" y="3158617"/>
                </a:lnTo>
                <a:lnTo>
                  <a:pt x="6156516" y="2680399"/>
                </a:lnTo>
                <a:lnTo>
                  <a:pt x="6262751" y="2792159"/>
                </a:lnTo>
                <a:lnTo>
                  <a:pt x="6469952" y="2595309"/>
                </a:lnTo>
                <a:lnTo>
                  <a:pt x="6577076" y="2708085"/>
                </a:lnTo>
                <a:lnTo>
                  <a:pt x="6577076" y="2708085"/>
                </a:lnTo>
                <a:lnTo>
                  <a:pt x="6684201" y="2820797"/>
                </a:lnTo>
                <a:lnTo>
                  <a:pt x="6477000" y="3017647"/>
                </a:lnTo>
                <a:close/>
                <a:moveTo>
                  <a:pt x="6535611" y="4029583"/>
                </a:moveTo>
                <a:lnTo>
                  <a:pt x="6055233" y="4058603"/>
                </a:lnTo>
                <a:lnTo>
                  <a:pt x="6108764" y="3580321"/>
                </a:lnTo>
                <a:lnTo>
                  <a:pt x="6214999" y="3692144"/>
                </a:lnTo>
                <a:lnTo>
                  <a:pt x="6422200" y="3495294"/>
                </a:lnTo>
                <a:lnTo>
                  <a:pt x="6529324" y="3608070"/>
                </a:lnTo>
                <a:lnTo>
                  <a:pt x="6529324" y="3608070"/>
                </a:lnTo>
                <a:lnTo>
                  <a:pt x="6636893" y="3721100"/>
                </a:lnTo>
                <a:lnTo>
                  <a:pt x="6429692" y="3917950"/>
                </a:lnTo>
                <a:close/>
                <a:moveTo>
                  <a:pt x="6488303" y="4929505"/>
                </a:moveTo>
                <a:lnTo>
                  <a:pt x="6007989" y="4958525"/>
                </a:lnTo>
                <a:lnTo>
                  <a:pt x="6061519" y="4480306"/>
                </a:lnTo>
                <a:lnTo>
                  <a:pt x="6167691" y="4592066"/>
                </a:lnTo>
                <a:lnTo>
                  <a:pt x="6374892" y="4395216"/>
                </a:lnTo>
                <a:lnTo>
                  <a:pt x="6482080" y="4507929"/>
                </a:lnTo>
                <a:lnTo>
                  <a:pt x="6482080" y="4507929"/>
                </a:lnTo>
                <a:lnTo>
                  <a:pt x="6589204" y="4620705"/>
                </a:lnTo>
                <a:lnTo>
                  <a:pt x="6382004" y="4817555"/>
                </a:lnTo>
                <a:close/>
                <a:moveTo>
                  <a:pt x="3499929" y="1784350"/>
                </a:moveTo>
                <a:lnTo>
                  <a:pt x="3019552" y="1813433"/>
                </a:lnTo>
                <a:lnTo>
                  <a:pt x="3073082" y="1335151"/>
                </a:lnTo>
                <a:lnTo>
                  <a:pt x="3179318" y="1446911"/>
                </a:lnTo>
                <a:lnTo>
                  <a:pt x="3386518" y="1250061"/>
                </a:lnTo>
                <a:lnTo>
                  <a:pt x="3493643" y="1362837"/>
                </a:lnTo>
                <a:lnTo>
                  <a:pt x="3493643" y="1362837"/>
                </a:lnTo>
                <a:lnTo>
                  <a:pt x="3601085" y="1475359"/>
                </a:lnTo>
                <a:lnTo>
                  <a:pt x="3393884" y="1672209"/>
                </a:lnTo>
                <a:close/>
                <a:moveTo>
                  <a:pt x="3499929" y="1784350"/>
                </a:moveTo>
                <a:lnTo>
                  <a:pt x="3606102" y="1896173"/>
                </a:lnTo>
                <a:lnTo>
                  <a:pt x="3813302" y="1699323"/>
                </a:lnTo>
                <a:lnTo>
                  <a:pt x="3920490" y="1812100"/>
                </a:lnTo>
                <a:lnTo>
                  <a:pt x="3920490" y="1812100"/>
                </a:lnTo>
                <a:lnTo>
                  <a:pt x="4027615" y="1924876"/>
                </a:lnTo>
                <a:lnTo>
                  <a:pt x="3820414" y="2121726"/>
                </a:lnTo>
                <a:lnTo>
                  <a:pt x="3926650" y="2233549"/>
                </a:lnTo>
                <a:lnTo>
                  <a:pt x="3446272" y="2262569"/>
                </a:lnTo>
                <a:close/>
                <a:moveTo>
                  <a:pt x="5729097" y="2231073"/>
                </a:moveTo>
                <a:lnTo>
                  <a:pt x="5248783" y="2260156"/>
                </a:lnTo>
                <a:lnTo>
                  <a:pt x="5302314" y="1781873"/>
                </a:lnTo>
                <a:lnTo>
                  <a:pt x="5408486" y="1893697"/>
                </a:lnTo>
                <a:lnTo>
                  <a:pt x="5615686" y="1696847"/>
                </a:lnTo>
                <a:lnTo>
                  <a:pt x="5722874" y="1809623"/>
                </a:lnTo>
                <a:lnTo>
                  <a:pt x="5722874" y="1809623"/>
                </a:lnTo>
                <a:lnTo>
                  <a:pt x="5830062" y="1922399"/>
                </a:lnTo>
                <a:lnTo>
                  <a:pt x="5622862" y="2119249"/>
                </a:lnTo>
                <a:close/>
                <a:moveTo>
                  <a:pt x="6108827" y="3580384"/>
                </a:moveTo>
                <a:lnTo>
                  <a:pt x="5628450" y="3609467"/>
                </a:lnTo>
                <a:lnTo>
                  <a:pt x="5681980" y="3131185"/>
                </a:lnTo>
                <a:lnTo>
                  <a:pt x="5788216" y="3242945"/>
                </a:lnTo>
                <a:lnTo>
                  <a:pt x="5995416" y="3046095"/>
                </a:lnTo>
                <a:lnTo>
                  <a:pt x="6102985" y="3158681"/>
                </a:lnTo>
                <a:lnTo>
                  <a:pt x="6102985" y="3158681"/>
                </a:lnTo>
                <a:lnTo>
                  <a:pt x="6210110" y="3271393"/>
                </a:lnTo>
                <a:lnTo>
                  <a:pt x="6002909" y="3468243"/>
                </a:lnTo>
                <a:close/>
                <a:moveTo>
                  <a:pt x="5575427" y="3019235"/>
                </a:moveTo>
                <a:lnTo>
                  <a:pt x="5681663" y="3131058"/>
                </a:lnTo>
                <a:lnTo>
                  <a:pt x="5201285" y="3160078"/>
                </a:lnTo>
                <a:lnTo>
                  <a:pt x="5254816" y="2681859"/>
                </a:lnTo>
                <a:lnTo>
                  <a:pt x="5361051" y="2793619"/>
                </a:lnTo>
                <a:lnTo>
                  <a:pt x="5568252" y="2596769"/>
                </a:lnTo>
                <a:lnTo>
                  <a:pt x="5675376" y="2709482"/>
                </a:lnTo>
                <a:lnTo>
                  <a:pt x="5675376" y="2709482"/>
                </a:lnTo>
                <a:lnTo>
                  <a:pt x="5782501" y="2822258"/>
                </a:lnTo>
                <a:close/>
                <a:moveTo>
                  <a:pt x="5254689" y="2681732"/>
                </a:moveTo>
                <a:lnTo>
                  <a:pt x="4774375" y="2710752"/>
                </a:lnTo>
                <a:lnTo>
                  <a:pt x="4827841" y="2232470"/>
                </a:lnTo>
                <a:lnTo>
                  <a:pt x="4934585" y="2344103"/>
                </a:lnTo>
                <a:lnTo>
                  <a:pt x="5141786" y="2147253"/>
                </a:lnTo>
                <a:lnTo>
                  <a:pt x="5248910" y="2260029"/>
                </a:lnTo>
                <a:lnTo>
                  <a:pt x="5248910" y="2260029"/>
                </a:lnTo>
                <a:lnTo>
                  <a:pt x="5356098" y="2372805"/>
                </a:lnTo>
                <a:lnTo>
                  <a:pt x="5148898" y="2569655"/>
                </a:lnTo>
                <a:close/>
                <a:moveTo>
                  <a:pt x="5196078" y="1670050"/>
                </a:moveTo>
                <a:lnTo>
                  <a:pt x="5302314" y="1781810"/>
                </a:lnTo>
                <a:lnTo>
                  <a:pt x="4821936" y="1810830"/>
                </a:lnTo>
                <a:lnTo>
                  <a:pt x="4875466" y="1332611"/>
                </a:lnTo>
                <a:lnTo>
                  <a:pt x="4981639" y="1444371"/>
                </a:lnTo>
                <a:lnTo>
                  <a:pt x="5188839" y="1247521"/>
                </a:lnTo>
                <a:lnTo>
                  <a:pt x="5296027" y="1360234"/>
                </a:lnTo>
                <a:lnTo>
                  <a:pt x="5296027" y="1360234"/>
                </a:lnTo>
                <a:lnTo>
                  <a:pt x="5403279" y="1473200"/>
                </a:lnTo>
                <a:close/>
                <a:moveTo>
                  <a:pt x="4929378" y="1924050"/>
                </a:moveTo>
                <a:lnTo>
                  <a:pt x="4722178" y="2120900"/>
                </a:lnTo>
                <a:lnTo>
                  <a:pt x="4828350" y="2232660"/>
                </a:lnTo>
                <a:lnTo>
                  <a:pt x="4348036" y="2261680"/>
                </a:lnTo>
                <a:lnTo>
                  <a:pt x="4401566" y="1783461"/>
                </a:lnTo>
                <a:lnTo>
                  <a:pt x="4507738" y="1895221"/>
                </a:lnTo>
                <a:lnTo>
                  <a:pt x="4714939" y="1698371"/>
                </a:lnTo>
                <a:lnTo>
                  <a:pt x="4822127" y="1811084"/>
                </a:lnTo>
                <a:lnTo>
                  <a:pt x="4822127" y="1811084"/>
                </a:lnTo>
                <a:close/>
                <a:moveTo>
                  <a:pt x="4295204" y="1671574"/>
                </a:moveTo>
                <a:lnTo>
                  <a:pt x="4401185" y="1782826"/>
                </a:lnTo>
                <a:lnTo>
                  <a:pt x="3920807" y="1811845"/>
                </a:lnTo>
                <a:lnTo>
                  <a:pt x="3974338" y="1333564"/>
                </a:lnTo>
                <a:lnTo>
                  <a:pt x="4080510" y="1445387"/>
                </a:lnTo>
                <a:lnTo>
                  <a:pt x="4287774" y="1248537"/>
                </a:lnTo>
                <a:lnTo>
                  <a:pt x="4394835" y="1361250"/>
                </a:lnTo>
                <a:lnTo>
                  <a:pt x="4394835" y="1361250"/>
                </a:lnTo>
                <a:lnTo>
                  <a:pt x="4501960" y="1474026"/>
                </a:lnTo>
                <a:close/>
                <a:moveTo>
                  <a:pt x="3927284" y="2234121"/>
                </a:moveTo>
                <a:lnTo>
                  <a:pt x="4033520" y="2345881"/>
                </a:lnTo>
                <a:lnTo>
                  <a:pt x="4240720" y="2149031"/>
                </a:lnTo>
                <a:lnTo>
                  <a:pt x="4347845" y="2261743"/>
                </a:lnTo>
                <a:lnTo>
                  <a:pt x="4347845" y="2261743"/>
                </a:lnTo>
                <a:lnTo>
                  <a:pt x="4455033" y="2374456"/>
                </a:lnTo>
                <a:lnTo>
                  <a:pt x="4247832" y="2571306"/>
                </a:lnTo>
                <a:lnTo>
                  <a:pt x="4354004" y="2683066"/>
                </a:lnTo>
                <a:lnTo>
                  <a:pt x="3873691" y="2712085"/>
                </a:lnTo>
                <a:close/>
                <a:moveTo>
                  <a:pt x="4354259" y="2683447"/>
                </a:moveTo>
                <a:lnTo>
                  <a:pt x="4460494" y="2795270"/>
                </a:lnTo>
                <a:lnTo>
                  <a:pt x="4667694" y="2598420"/>
                </a:lnTo>
                <a:lnTo>
                  <a:pt x="4774819" y="2711196"/>
                </a:lnTo>
                <a:lnTo>
                  <a:pt x="4774819" y="2711196"/>
                </a:lnTo>
                <a:lnTo>
                  <a:pt x="4881943" y="2823972"/>
                </a:lnTo>
                <a:lnTo>
                  <a:pt x="4674743" y="3020822"/>
                </a:lnTo>
                <a:lnTo>
                  <a:pt x="4780979" y="3132646"/>
                </a:lnTo>
                <a:lnTo>
                  <a:pt x="4300601" y="3161665"/>
                </a:lnTo>
                <a:close/>
                <a:moveTo>
                  <a:pt x="4781232" y="3132836"/>
                </a:moveTo>
                <a:lnTo>
                  <a:pt x="4887468" y="3244596"/>
                </a:lnTo>
                <a:lnTo>
                  <a:pt x="5094668" y="3047746"/>
                </a:lnTo>
                <a:lnTo>
                  <a:pt x="5201285" y="3159887"/>
                </a:lnTo>
                <a:lnTo>
                  <a:pt x="5201285" y="3159887"/>
                </a:lnTo>
                <a:lnTo>
                  <a:pt x="5308410" y="3272663"/>
                </a:lnTo>
                <a:lnTo>
                  <a:pt x="5101209" y="3469513"/>
                </a:lnTo>
                <a:lnTo>
                  <a:pt x="5207635" y="3581400"/>
                </a:lnTo>
                <a:lnTo>
                  <a:pt x="4727257" y="3610420"/>
                </a:lnTo>
                <a:close/>
                <a:moveTo>
                  <a:pt x="5207635" y="3581400"/>
                </a:moveTo>
                <a:lnTo>
                  <a:pt x="5313870" y="3693160"/>
                </a:lnTo>
                <a:lnTo>
                  <a:pt x="5521071" y="3496310"/>
                </a:lnTo>
                <a:lnTo>
                  <a:pt x="5628195" y="3609086"/>
                </a:lnTo>
                <a:lnTo>
                  <a:pt x="5628195" y="3609086"/>
                </a:lnTo>
                <a:lnTo>
                  <a:pt x="5735320" y="3721799"/>
                </a:lnTo>
                <a:lnTo>
                  <a:pt x="5528119" y="3918649"/>
                </a:lnTo>
                <a:lnTo>
                  <a:pt x="5634355" y="4030409"/>
                </a:lnTo>
                <a:lnTo>
                  <a:pt x="5153978" y="4059491"/>
                </a:lnTo>
                <a:close/>
                <a:moveTo>
                  <a:pt x="5634609" y="4030726"/>
                </a:moveTo>
                <a:lnTo>
                  <a:pt x="5741035" y="4142740"/>
                </a:lnTo>
                <a:lnTo>
                  <a:pt x="5948299" y="3945890"/>
                </a:lnTo>
                <a:lnTo>
                  <a:pt x="6055424" y="4058666"/>
                </a:lnTo>
                <a:lnTo>
                  <a:pt x="6055424" y="4058666"/>
                </a:lnTo>
                <a:lnTo>
                  <a:pt x="6162548" y="4171442"/>
                </a:lnTo>
                <a:lnTo>
                  <a:pt x="5955348" y="4368292"/>
                </a:lnTo>
                <a:lnTo>
                  <a:pt x="6061583" y="4480116"/>
                </a:lnTo>
                <a:lnTo>
                  <a:pt x="5581205" y="4509135"/>
                </a:lnTo>
                <a:close/>
                <a:moveTo>
                  <a:pt x="6049709" y="2568258"/>
                </a:moveTo>
                <a:lnTo>
                  <a:pt x="6155944" y="2680081"/>
                </a:lnTo>
                <a:lnTo>
                  <a:pt x="5675566" y="2709101"/>
                </a:lnTo>
                <a:lnTo>
                  <a:pt x="5729097" y="2230882"/>
                </a:lnTo>
                <a:lnTo>
                  <a:pt x="5835332" y="2342642"/>
                </a:lnTo>
                <a:lnTo>
                  <a:pt x="6042533" y="2145792"/>
                </a:lnTo>
                <a:lnTo>
                  <a:pt x="6149657" y="2258505"/>
                </a:lnTo>
                <a:lnTo>
                  <a:pt x="6149657" y="2258505"/>
                </a:lnTo>
                <a:lnTo>
                  <a:pt x="6256845" y="2371281"/>
                </a:lnTo>
                <a:close/>
                <a:moveTo>
                  <a:pt x="5662866" y="796608"/>
                </a:moveTo>
                <a:lnTo>
                  <a:pt x="5769991" y="909320"/>
                </a:lnTo>
                <a:lnTo>
                  <a:pt x="5769991" y="909320"/>
                </a:lnTo>
                <a:lnTo>
                  <a:pt x="5877497" y="1022350"/>
                </a:lnTo>
                <a:lnTo>
                  <a:pt x="5670296" y="1219200"/>
                </a:lnTo>
                <a:lnTo>
                  <a:pt x="5776531" y="1330960"/>
                </a:lnTo>
                <a:lnTo>
                  <a:pt x="5296154" y="1359980"/>
                </a:lnTo>
                <a:lnTo>
                  <a:pt x="5349685" y="881761"/>
                </a:lnTo>
                <a:lnTo>
                  <a:pt x="5455920" y="993521"/>
                </a:lnTo>
                <a:close/>
                <a:moveTo>
                  <a:pt x="4922456" y="432308"/>
                </a:moveTo>
                <a:lnTo>
                  <a:pt x="5028692" y="544132"/>
                </a:lnTo>
                <a:lnTo>
                  <a:pt x="5235892" y="347282"/>
                </a:lnTo>
                <a:lnTo>
                  <a:pt x="5343017" y="460057"/>
                </a:lnTo>
                <a:lnTo>
                  <a:pt x="5343017" y="460057"/>
                </a:lnTo>
                <a:lnTo>
                  <a:pt x="5450141" y="572834"/>
                </a:lnTo>
                <a:lnTo>
                  <a:pt x="5242941" y="769684"/>
                </a:lnTo>
                <a:lnTo>
                  <a:pt x="5349177" y="881507"/>
                </a:lnTo>
                <a:lnTo>
                  <a:pt x="4868799" y="910527"/>
                </a:lnTo>
                <a:close/>
                <a:moveTo>
                  <a:pt x="4761675" y="797814"/>
                </a:moveTo>
                <a:lnTo>
                  <a:pt x="4868799" y="910590"/>
                </a:lnTo>
                <a:lnTo>
                  <a:pt x="4868799" y="910590"/>
                </a:lnTo>
                <a:lnTo>
                  <a:pt x="4975924" y="1023366"/>
                </a:lnTo>
                <a:lnTo>
                  <a:pt x="4768723" y="1220216"/>
                </a:lnTo>
                <a:lnTo>
                  <a:pt x="4874959" y="1332040"/>
                </a:lnTo>
                <a:lnTo>
                  <a:pt x="4394835" y="1361250"/>
                </a:lnTo>
                <a:lnTo>
                  <a:pt x="4448366" y="882968"/>
                </a:lnTo>
                <a:lnTo>
                  <a:pt x="4554601" y="994791"/>
                </a:lnTo>
                <a:close/>
                <a:moveTo>
                  <a:pt x="4021265" y="433578"/>
                </a:moveTo>
                <a:lnTo>
                  <a:pt x="4127500" y="545338"/>
                </a:lnTo>
                <a:lnTo>
                  <a:pt x="4334701" y="348488"/>
                </a:lnTo>
                <a:lnTo>
                  <a:pt x="4441825" y="461264"/>
                </a:lnTo>
                <a:lnTo>
                  <a:pt x="4441825" y="461264"/>
                </a:lnTo>
                <a:lnTo>
                  <a:pt x="4548950" y="573977"/>
                </a:lnTo>
                <a:lnTo>
                  <a:pt x="4341749" y="770827"/>
                </a:lnTo>
                <a:lnTo>
                  <a:pt x="4447985" y="882587"/>
                </a:lnTo>
                <a:lnTo>
                  <a:pt x="3967607" y="911670"/>
                </a:lnTo>
                <a:close/>
                <a:moveTo>
                  <a:pt x="3860482" y="799084"/>
                </a:moveTo>
                <a:lnTo>
                  <a:pt x="3967607" y="911860"/>
                </a:lnTo>
                <a:lnTo>
                  <a:pt x="3967607" y="911860"/>
                </a:lnTo>
                <a:lnTo>
                  <a:pt x="4074731" y="1024573"/>
                </a:lnTo>
                <a:lnTo>
                  <a:pt x="3867531" y="1221423"/>
                </a:lnTo>
                <a:lnTo>
                  <a:pt x="3973766" y="1333183"/>
                </a:lnTo>
                <a:lnTo>
                  <a:pt x="3493389" y="1362266"/>
                </a:lnTo>
                <a:lnTo>
                  <a:pt x="3546919" y="883984"/>
                </a:lnTo>
                <a:lnTo>
                  <a:pt x="3653155" y="995744"/>
                </a:lnTo>
                <a:close/>
                <a:moveTo>
                  <a:pt x="3120072" y="434848"/>
                </a:moveTo>
                <a:lnTo>
                  <a:pt x="3226435" y="546672"/>
                </a:lnTo>
                <a:lnTo>
                  <a:pt x="3433636" y="349822"/>
                </a:lnTo>
                <a:lnTo>
                  <a:pt x="3540760" y="462534"/>
                </a:lnTo>
                <a:lnTo>
                  <a:pt x="3540760" y="462534"/>
                </a:lnTo>
                <a:lnTo>
                  <a:pt x="3647884" y="575310"/>
                </a:lnTo>
                <a:lnTo>
                  <a:pt x="3440684" y="772160"/>
                </a:lnTo>
                <a:lnTo>
                  <a:pt x="3546919" y="883920"/>
                </a:lnTo>
                <a:lnTo>
                  <a:pt x="3066542" y="912940"/>
                </a:lnTo>
                <a:close/>
                <a:moveTo>
                  <a:pt x="2959735" y="800418"/>
                </a:moveTo>
                <a:lnTo>
                  <a:pt x="3066859" y="913130"/>
                </a:lnTo>
                <a:lnTo>
                  <a:pt x="3066859" y="913130"/>
                </a:lnTo>
                <a:lnTo>
                  <a:pt x="3173984" y="1025906"/>
                </a:lnTo>
                <a:lnTo>
                  <a:pt x="2966783" y="1222756"/>
                </a:lnTo>
                <a:lnTo>
                  <a:pt x="3073019" y="1334516"/>
                </a:lnTo>
                <a:lnTo>
                  <a:pt x="2592641" y="1363536"/>
                </a:lnTo>
                <a:lnTo>
                  <a:pt x="2646172" y="885317"/>
                </a:lnTo>
                <a:lnTo>
                  <a:pt x="2752407" y="997077"/>
                </a:lnTo>
                <a:close/>
                <a:moveTo>
                  <a:pt x="2219325" y="436118"/>
                </a:moveTo>
                <a:lnTo>
                  <a:pt x="2325561" y="547942"/>
                </a:lnTo>
                <a:lnTo>
                  <a:pt x="2532761" y="351092"/>
                </a:lnTo>
                <a:lnTo>
                  <a:pt x="2639695" y="463550"/>
                </a:lnTo>
                <a:lnTo>
                  <a:pt x="2639695" y="463550"/>
                </a:lnTo>
                <a:lnTo>
                  <a:pt x="2746819" y="576326"/>
                </a:lnTo>
                <a:lnTo>
                  <a:pt x="2539619" y="773176"/>
                </a:lnTo>
                <a:lnTo>
                  <a:pt x="2645854" y="885000"/>
                </a:lnTo>
                <a:lnTo>
                  <a:pt x="2165604" y="914400"/>
                </a:lnTo>
                <a:close/>
                <a:moveTo>
                  <a:pt x="1264285" y="915607"/>
                </a:moveTo>
                <a:lnTo>
                  <a:pt x="1317815" y="437388"/>
                </a:lnTo>
                <a:lnTo>
                  <a:pt x="1424051" y="549148"/>
                </a:lnTo>
                <a:lnTo>
                  <a:pt x="1631252" y="352298"/>
                </a:lnTo>
                <a:lnTo>
                  <a:pt x="1738376" y="465074"/>
                </a:lnTo>
                <a:lnTo>
                  <a:pt x="1738376" y="465074"/>
                </a:lnTo>
                <a:lnTo>
                  <a:pt x="1845754" y="577850"/>
                </a:lnTo>
                <a:lnTo>
                  <a:pt x="1638554" y="774700"/>
                </a:lnTo>
                <a:lnTo>
                  <a:pt x="1744790" y="886460"/>
                </a:lnTo>
                <a:close/>
                <a:moveTo>
                  <a:pt x="1691386" y="1365250"/>
                </a:moveTo>
                <a:lnTo>
                  <a:pt x="1744916" y="886968"/>
                </a:lnTo>
                <a:lnTo>
                  <a:pt x="1851152" y="998791"/>
                </a:lnTo>
                <a:lnTo>
                  <a:pt x="2058353" y="801942"/>
                </a:lnTo>
                <a:lnTo>
                  <a:pt x="2165477" y="914400"/>
                </a:lnTo>
                <a:lnTo>
                  <a:pt x="2165477" y="914400"/>
                </a:lnTo>
                <a:lnTo>
                  <a:pt x="2272602" y="1027176"/>
                </a:lnTo>
                <a:lnTo>
                  <a:pt x="2065401" y="1224026"/>
                </a:lnTo>
                <a:lnTo>
                  <a:pt x="2171637" y="1335850"/>
                </a:lnTo>
                <a:close/>
                <a:moveTo>
                  <a:pt x="2118360" y="1814576"/>
                </a:moveTo>
                <a:lnTo>
                  <a:pt x="2171891" y="1336358"/>
                </a:lnTo>
                <a:lnTo>
                  <a:pt x="2278126" y="1448118"/>
                </a:lnTo>
                <a:lnTo>
                  <a:pt x="2485327" y="1251268"/>
                </a:lnTo>
                <a:lnTo>
                  <a:pt x="2592451" y="1363980"/>
                </a:lnTo>
                <a:lnTo>
                  <a:pt x="2592451" y="1363980"/>
                </a:lnTo>
                <a:lnTo>
                  <a:pt x="2699576" y="1476756"/>
                </a:lnTo>
                <a:lnTo>
                  <a:pt x="2492375" y="1673606"/>
                </a:lnTo>
                <a:lnTo>
                  <a:pt x="2598611" y="1785366"/>
                </a:lnTo>
                <a:close/>
                <a:moveTo>
                  <a:pt x="2545334" y="2263966"/>
                </a:moveTo>
                <a:lnTo>
                  <a:pt x="2598865" y="1785684"/>
                </a:lnTo>
                <a:lnTo>
                  <a:pt x="2705037" y="1897507"/>
                </a:lnTo>
                <a:lnTo>
                  <a:pt x="2912301" y="1700657"/>
                </a:lnTo>
                <a:lnTo>
                  <a:pt x="3019425" y="1813433"/>
                </a:lnTo>
                <a:lnTo>
                  <a:pt x="3019425" y="1813433"/>
                </a:lnTo>
                <a:lnTo>
                  <a:pt x="3126550" y="1926145"/>
                </a:lnTo>
                <a:lnTo>
                  <a:pt x="2919349" y="2122996"/>
                </a:lnTo>
                <a:lnTo>
                  <a:pt x="3025584" y="2234756"/>
                </a:lnTo>
                <a:close/>
                <a:moveTo>
                  <a:pt x="2972435" y="2713038"/>
                </a:moveTo>
                <a:lnTo>
                  <a:pt x="3025966" y="2234756"/>
                </a:lnTo>
                <a:lnTo>
                  <a:pt x="3132138" y="2346579"/>
                </a:lnTo>
                <a:lnTo>
                  <a:pt x="3339338" y="2149729"/>
                </a:lnTo>
                <a:lnTo>
                  <a:pt x="3446526" y="2262505"/>
                </a:lnTo>
                <a:lnTo>
                  <a:pt x="3446526" y="2262505"/>
                </a:lnTo>
                <a:lnTo>
                  <a:pt x="3553651" y="2375281"/>
                </a:lnTo>
                <a:lnTo>
                  <a:pt x="3346450" y="2572131"/>
                </a:lnTo>
                <a:lnTo>
                  <a:pt x="3452622" y="2683955"/>
                </a:lnTo>
                <a:close/>
                <a:moveTo>
                  <a:pt x="3399282" y="3162300"/>
                </a:moveTo>
                <a:lnTo>
                  <a:pt x="3452749" y="2684082"/>
                </a:lnTo>
                <a:lnTo>
                  <a:pt x="3558984" y="2795842"/>
                </a:lnTo>
                <a:lnTo>
                  <a:pt x="3766185" y="2598992"/>
                </a:lnTo>
                <a:lnTo>
                  <a:pt x="3873309" y="2711704"/>
                </a:lnTo>
                <a:lnTo>
                  <a:pt x="3873309" y="2711704"/>
                </a:lnTo>
                <a:lnTo>
                  <a:pt x="3980497" y="2824417"/>
                </a:lnTo>
                <a:lnTo>
                  <a:pt x="3773297" y="3021267"/>
                </a:lnTo>
                <a:lnTo>
                  <a:pt x="3879469" y="3133027"/>
                </a:lnTo>
                <a:close/>
                <a:moveTo>
                  <a:pt x="3826192" y="3611690"/>
                </a:moveTo>
                <a:lnTo>
                  <a:pt x="3879723" y="3133408"/>
                </a:lnTo>
                <a:lnTo>
                  <a:pt x="3985958" y="3245231"/>
                </a:lnTo>
                <a:lnTo>
                  <a:pt x="4193159" y="3048381"/>
                </a:lnTo>
                <a:lnTo>
                  <a:pt x="4300284" y="3161157"/>
                </a:lnTo>
                <a:lnTo>
                  <a:pt x="4300284" y="3161157"/>
                </a:lnTo>
                <a:lnTo>
                  <a:pt x="4407535" y="3274060"/>
                </a:lnTo>
                <a:lnTo>
                  <a:pt x="4200335" y="3470910"/>
                </a:lnTo>
                <a:lnTo>
                  <a:pt x="4306570" y="3582734"/>
                </a:lnTo>
                <a:close/>
                <a:moveTo>
                  <a:pt x="4253166" y="4061016"/>
                </a:moveTo>
                <a:lnTo>
                  <a:pt x="4306697" y="3582797"/>
                </a:lnTo>
                <a:lnTo>
                  <a:pt x="4412932" y="3694557"/>
                </a:lnTo>
                <a:lnTo>
                  <a:pt x="4620133" y="3497707"/>
                </a:lnTo>
                <a:lnTo>
                  <a:pt x="4727257" y="3610420"/>
                </a:lnTo>
                <a:lnTo>
                  <a:pt x="4727257" y="3610420"/>
                </a:lnTo>
                <a:lnTo>
                  <a:pt x="4834382" y="3723196"/>
                </a:lnTo>
                <a:lnTo>
                  <a:pt x="4627181" y="3920046"/>
                </a:lnTo>
                <a:lnTo>
                  <a:pt x="4733417" y="4031806"/>
                </a:lnTo>
                <a:close/>
                <a:moveTo>
                  <a:pt x="4680141" y="4510405"/>
                </a:moveTo>
                <a:lnTo>
                  <a:pt x="4733671" y="4032123"/>
                </a:lnTo>
                <a:lnTo>
                  <a:pt x="4839906" y="4143883"/>
                </a:lnTo>
                <a:lnTo>
                  <a:pt x="5047107" y="3947033"/>
                </a:lnTo>
                <a:lnTo>
                  <a:pt x="5154231" y="4059809"/>
                </a:lnTo>
                <a:lnTo>
                  <a:pt x="5154231" y="4059809"/>
                </a:lnTo>
                <a:lnTo>
                  <a:pt x="5261356" y="4172522"/>
                </a:lnTo>
                <a:lnTo>
                  <a:pt x="5054155" y="4369372"/>
                </a:lnTo>
                <a:lnTo>
                  <a:pt x="5160391" y="4481132"/>
                </a:lnTo>
                <a:close/>
                <a:moveTo>
                  <a:pt x="5107115" y="4959731"/>
                </a:moveTo>
                <a:lnTo>
                  <a:pt x="5160645" y="4481449"/>
                </a:lnTo>
                <a:lnTo>
                  <a:pt x="5266817" y="4593273"/>
                </a:lnTo>
                <a:lnTo>
                  <a:pt x="5474017" y="4396423"/>
                </a:lnTo>
                <a:lnTo>
                  <a:pt x="5581205" y="4509199"/>
                </a:lnTo>
                <a:lnTo>
                  <a:pt x="5581205" y="4509199"/>
                </a:lnTo>
                <a:lnTo>
                  <a:pt x="5688330" y="4621975"/>
                </a:lnTo>
                <a:lnTo>
                  <a:pt x="5481129" y="4818825"/>
                </a:lnTo>
                <a:lnTo>
                  <a:pt x="5587365" y="4930648"/>
                </a:lnTo>
                <a:close/>
                <a:moveTo>
                  <a:pt x="5534089" y="5409057"/>
                </a:moveTo>
                <a:lnTo>
                  <a:pt x="5587555" y="4930839"/>
                </a:lnTo>
                <a:lnTo>
                  <a:pt x="5693791" y="5042599"/>
                </a:lnTo>
                <a:lnTo>
                  <a:pt x="5900991" y="4845749"/>
                </a:lnTo>
                <a:lnTo>
                  <a:pt x="6008116" y="4958461"/>
                </a:lnTo>
                <a:lnTo>
                  <a:pt x="6008116" y="4958461"/>
                </a:lnTo>
                <a:lnTo>
                  <a:pt x="6115685" y="5071428"/>
                </a:lnTo>
                <a:lnTo>
                  <a:pt x="5908485" y="5268278"/>
                </a:lnTo>
                <a:lnTo>
                  <a:pt x="6014656" y="5380038"/>
                </a:lnTo>
                <a:close/>
                <a:moveTo>
                  <a:pt x="5960999" y="5858447"/>
                </a:moveTo>
                <a:lnTo>
                  <a:pt x="6014529" y="5380165"/>
                </a:lnTo>
                <a:lnTo>
                  <a:pt x="6120765" y="5491988"/>
                </a:lnTo>
                <a:lnTo>
                  <a:pt x="6327966" y="5295138"/>
                </a:lnTo>
                <a:lnTo>
                  <a:pt x="6435090" y="5407914"/>
                </a:lnTo>
                <a:lnTo>
                  <a:pt x="6435090" y="5407914"/>
                </a:lnTo>
                <a:lnTo>
                  <a:pt x="6542278" y="5520690"/>
                </a:lnTo>
                <a:lnTo>
                  <a:pt x="6335014" y="5717540"/>
                </a:lnTo>
                <a:lnTo>
                  <a:pt x="6441250" y="5829300"/>
                </a:lnTo>
                <a:close/>
                <a:moveTo>
                  <a:pt x="6969316" y="5970080"/>
                </a:moveTo>
                <a:lnTo>
                  <a:pt x="6762115" y="6166930"/>
                </a:lnTo>
                <a:lnTo>
                  <a:pt x="6868351" y="6278753"/>
                </a:lnTo>
                <a:lnTo>
                  <a:pt x="6387973" y="6307773"/>
                </a:lnTo>
                <a:lnTo>
                  <a:pt x="6441504" y="5829554"/>
                </a:lnTo>
                <a:lnTo>
                  <a:pt x="6547739" y="5941314"/>
                </a:lnTo>
                <a:lnTo>
                  <a:pt x="6754940" y="5744464"/>
                </a:lnTo>
                <a:lnTo>
                  <a:pt x="6862064" y="5857177"/>
                </a:lnTo>
                <a:lnTo>
                  <a:pt x="6862064" y="5857177"/>
                </a:lnTo>
                <a:close/>
                <a:moveTo>
                  <a:pt x="7016623" y="5070158"/>
                </a:moveTo>
                <a:lnTo>
                  <a:pt x="6809423" y="5267008"/>
                </a:lnTo>
                <a:lnTo>
                  <a:pt x="6915594" y="5378768"/>
                </a:lnTo>
                <a:lnTo>
                  <a:pt x="6435280" y="5407851"/>
                </a:lnTo>
                <a:lnTo>
                  <a:pt x="6488748" y="4929569"/>
                </a:lnTo>
                <a:lnTo>
                  <a:pt x="6594983" y="5041392"/>
                </a:lnTo>
                <a:lnTo>
                  <a:pt x="6802184" y="4844542"/>
                </a:lnTo>
                <a:lnTo>
                  <a:pt x="6909435" y="4957318"/>
                </a:lnTo>
                <a:lnTo>
                  <a:pt x="6909435" y="4957318"/>
                </a:lnTo>
                <a:close/>
                <a:moveTo>
                  <a:pt x="7063867" y="4170172"/>
                </a:moveTo>
                <a:lnTo>
                  <a:pt x="6856666" y="4367022"/>
                </a:lnTo>
                <a:lnTo>
                  <a:pt x="6962902" y="4478782"/>
                </a:lnTo>
                <a:lnTo>
                  <a:pt x="6482525" y="4507802"/>
                </a:lnTo>
                <a:lnTo>
                  <a:pt x="6536055" y="4029583"/>
                </a:lnTo>
                <a:lnTo>
                  <a:pt x="6642227" y="4141343"/>
                </a:lnTo>
                <a:lnTo>
                  <a:pt x="6849428" y="3944493"/>
                </a:lnTo>
                <a:lnTo>
                  <a:pt x="6956616" y="4057650"/>
                </a:lnTo>
                <a:lnTo>
                  <a:pt x="6956616" y="4057650"/>
                </a:lnTo>
                <a:close/>
                <a:moveTo>
                  <a:pt x="7111111" y="3270250"/>
                </a:moveTo>
                <a:lnTo>
                  <a:pt x="6903911" y="3467100"/>
                </a:lnTo>
                <a:lnTo>
                  <a:pt x="7010146" y="3578924"/>
                </a:lnTo>
                <a:lnTo>
                  <a:pt x="6529768" y="3607943"/>
                </a:lnTo>
                <a:lnTo>
                  <a:pt x="6583299" y="3129661"/>
                </a:lnTo>
                <a:lnTo>
                  <a:pt x="6689535" y="3241485"/>
                </a:lnTo>
                <a:lnTo>
                  <a:pt x="6896735" y="3044635"/>
                </a:lnTo>
                <a:lnTo>
                  <a:pt x="7003860" y="3157411"/>
                </a:lnTo>
                <a:lnTo>
                  <a:pt x="7003860" y="3157411"/>
                </a:lnTo>
                <a:close/>
                <a:moveTo>
                  <a:pt x="6943979" y="2144649"/>
                </a:moveTo>
                <a:lnTo>
                  <a:pt x="7051104" y="2257425"/>
                </a:lnTo>
                <a:lnTo>
                  <a:pt x="7051104" y="2257425"/>
                </a:lnTo>
                <a:lnTo>
                  <a:pt x="7158228" y="2370138"/>
                </a:lnTo>
                <a:lnTo>
                  <a:pt x="6951028" y="2566988"/>
                </a:lnTo>
                <a:lnTo>
                  <a:pt x="7057263" y="2678748"/>
                </a:lnTo>
                <a:lnTo>
                  <a:pt x="6576886" y="2707767"/>
                </a:lnTo>
                <a:lnTo>
                  <a:pt x="6630416" y="2229549"/>
                </a:lnTo>
                <a:lnTo>
                  <a:pt x="6736652" y="2341309"/>
                </a:lnTo>
                <a:close/>
                <a:moveTo>
                  <a:pt x="6731635" y="1921002"/>
                </a:moveTo>
                <a:lnTo>
                  <a:pt x="6524435" y="2117852"/>
                </a:lnTo>
                <a:lnTo>
                  <a:pt x="6630606" y="2229676"/>
                </a:lnTo>
                <a:lnTo>
                  <a:pt x="6150292" y="2258695"/>
                </a:lnTo>
                <a:lnTo>
                  <a:pt x="6203760" y="1780477"/>
                </a:lnTo>
                <a:lnTo>
                  <a:pt x="6309995" y="1892237"/>
                </a:lnTo>
                <a:lnTo>
                  <a:pt x="6517195" y="1695387"/>
                </a:lnTo>
                <a:lnTo>
                  <a:pt x="6624320" y="1808163"/>
                </a:lnTo>
                <a:lnTo>
                  <a:pt x="6624320" y="1808163"/>
                </a:lnTo>
                <a:close/>
                <a:moveTo>
                  <a:pt x="6778879" y="1021080"/>
                </a:moveTo>
                <a:lnTo>
                  <a:pt x="6571679" y="1217930"/>
                </a:lnTo>
                <a:lnTo>
                  <a:pt x="6677914" y="1329690"/>
                </a:lnTo>
                <a:lnTo>
                  <a:pt x="6197346" y="1358900"/>
                </a:lnTo>
                <a:lnTo>
                  <a:pt x="6250877" y="880618"/>
                </a:lnTo>
                <a:lnTo>
                  <a:pt x="6356985" y="992315"/>
                </a:lnTo>
                <a:lnTo>
                  <a:pt x="6564249" y="795465"/>
                </a:lnTo>
                <a:lnTo>
                  <a:pt x="6671437" y="908050"/>
                </a:lnTo>
                <a:lnTo>
                  <a:pt x="6671437" y="908050"/>
                </a:lnTo>
                <a:close/>
                <a:moveTo>
                  <a:pt x="3801872" y="0"/>
                </a:moveTo>
                <a:lnTo>
                  <a:pt x="3609467" y="0"/>
                </a:lnTo>
                <a:lnTo>
                  <a:pt x="3700780" y="96076"/>
                </a:lnTo>
                <a:close/>
                <a:moveTo>
                  <a:pt x="2902014" y="0"/>
                </a:moveTo>
                <a:lnTo>
                  <a:pt x="2707132" y="0"/>
                </a:lnTo>
                <a:lnTo>
                  <a:pt x="2799588" y="97346"/>
                </a:lnTo>
                <a:close/>
                <a:moveTo>
                  <a:pt x="95885" y="101092"/>
                </a:moveTo>
                <a:lnTo>
                  <a:pt x="202374" y="0"/>
                </a:lnTo>
                <a:lnTo>
                  <a:pt x="0" y="0"/>
                </a:lnTo>
                <a:close/>
                <a:moveTo>
                  <a:pt x="1102296" y="0"/>
                </a:moveTo>
                <a:lnTo>
                  <a:pt x="902335" y="0"/>
                </a:lnTo>
                <a:lnTo>
                  <a:pt x="997140" y="99822"/>
                </a:lnTo>
                <a:close/>
                <a:moveTo>
                  <a:pt x="2002155" y="0"/>
                </a:moveTo>
                <a:lnTo>
                  <a:pt x="1804733" y="0"/>
                </a:lnTo>
                <a:lnTo>
                  <a:pt x="1898396" y="98552"/>
                </a:lnTo>
                <a:close/>
              </a:path>
            </a:pathLst>
          </a:custGeom>
          <a:gradFill>
            <a:gsLst>
              <a:gs pos="0">
                <a:srgbClr val="007450">
                  <a:alpha val="18823"/>
                </a:srgbClr>
              </a:gs>
              <a:gs pos="80000">
                <a:srgbClr val="002964">
                  <a:alpha val="0"/>
                </a:srgbClr>
              </a:gs>
              <a:gs pos="100000">
                <a:srgbClr val="002964">
                  <a:alpha val="0"/>
                </a:srgbClr>
              </a:gs>
            </a:gsLst>
            <a:lin ang="8099331"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8" name="Google Shape;38;p7"/>
          <p:cNvSpPr/>
          <p:nvPr/>
        </p:nvSpPr>
        <p:spPr>
          <a:xfrm>
            <a:off x="0" y="-50"/>
            <a:ext cx="7433400" cy="5143500"/>
          </a:xfrm>
          <a:prstGeom prst="rect">
            <a:avLst/>
          </a:prstGeom>
          <a:solidFill>
            <a:schemeClr val="lt1"/>
          </a:solidFill>
          <a:ln>
            <a:noFill/>
          </a:ln>
          <a:effectLst>
            <a:outerShdw blurRad="57150" algn="bl" rotWithShape="0">
              <a:schemeClr val="dk1">
                <a:alpha val="30000"/>
              </a:schemeClr>
            </a:outerShdw>
          </a:effectLst>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4800"/>
              <a:buFont typeface="Zilla Slab SemiBold"/>
              <a:buNone/>
            </a:pPr>
            <a:endParaRPr sz="4800">
              <a:solidFill>
                <a:schemeClr val="lt1"/>
              </a:solidFill>
              <a:latin typeface="Zilla Slab SemiBold"/>
              <a:ea typeface="Zilla Slab SemiBold"/>
              <a:cs typeface="Zilla Slab SemiBold"/>
              <a:sym typeface="Zilla Slab SemiBold"/>
            </a:endParaRPr>
          </a:p>
        </p:txBody>
      </p:sp>
      <p:sp>
        <p:nvSpPr>
          <p:cNvPr id="39" name="Google Shape;39;p7"/>
          <p:cNvSpPr/>
          <p:nvPr/>
        </p:nvSpPr>
        <p:spPr>
          <a:xfrm>
            <a:off x="0" y="2434161"/>
            <a:ext cx="2701384" cy="2709577"/>
          </a:xfrm>
          <a:custGeom>
            <a:avLst/>
            <a:gdLst/>
            <a:ahLst/>
            <a:cxnLst/>
            <a:rect l="l" t="t" r="r" b="b"/>
            <a:pathLst>
              <a:path w="3601846" h="3612769" extrusionOk="0">
                <a:moveTo>
                  <a:pt x="2747772" y="2696083"/>
                </a:moveTo>
                <a:lnTo>
                  <a:pt x="2267268" y="2725166"/>
                </a:lnTo>
                <a:lnTo>
                  <a:pt x="2320798" y="2246757"/>
                </a:lnTo>
                <a:lnTo>
                  <a:pt x="1840357" y="2275777"/>
                </a:lnTo>
                <a:lnTo>
                  <a:pt x="1893888" y="1797431"/>
                </a:lnTo>
                <a:lnTo>
                  <a:pt x="1413383" y="1826451"/>
                </a:lnTo>
                <a:lnTo>
                  <a:pt x="1466850" y="1348042"/>
                </a:lnTo>
                <a:lnTo>
                  <a:pt x="986409" y="1377252"/>
                </a:lnTo>
                <a:lnTo>
                  <a:pt x="1039940" y="898842"/>
                </a:lnTo>
                <a:lnTo>
                  <a:pt x="559435" y="927735"/>
                </a:lnTo>
                <a:lnTo>
                  <a:pt x="612966" y="449326"/>
                </a:lnTo>
                <a:lnTo>
                  <a:pt x="132461" y="478409"/>
                </a:lnTo>
                <a:lnTo>
                  <a:pt x="185992" y="0"/>
                </a:lnTo>
                <a:lnTo>
                  <a:pt x="0" y="11240"/>
                </a:lnTo>
                <a:lnTo>
                  <a:pt x="0" y="389573"/>
                </a:lnTo>
                <a:lnTo>
                  <a:pt x="25400" y="365633"/>
                </a:lnTo>
                <a:lnTo>
                  <a:pt x="132525" y="478409"/>
                </a:lnTo>
                <a:lnTo>
                  <a:pt x="132525" y="478409"/>
                </a:lnTo>
                <a:lnTo>
                  <a:pt x="239649" y="591185"/>
                </a:lnTo>
                <a:lnTo>
                  <a:pt x="32449" y="788035"/>
                </a:lnTo>
                <a:lnTo>
                  <a:pt x="138684" y="899859"/>
                </a:lnTo>
                <a:lnTo>
                  <a:pt x="0" y="908367"/>
                </a:lnTo>
                <a:lnTo>
                  <a:pt x="0" y="1288796"/>
                </a:lnTo>
                <a:lnTo>
                  <a:pt x="85090" y="1378331"/>
                </a:lnTo>
                <a:lnTo>
                  <a:pt x="85090" y="1378331"/>
                </a:lnTo>
                <a:lnTo>
                  <a:pt x="192342" y="1491552"/>
                </a:lnTo>
                <a:lnTo>
                  <a:pt x="0" y="1673987"/>
                </a:lnTo>
                <a:lnTo>
                  <a:pt x="0" y="1703769"/>
                </a:lnTo>
                <a:lnTo>
                  <a:pt x="91377" y="1799908"/>
                </a:lnTo>
                <a:lnTo>
                  <a:pt x="0" y="1805432"/>
                </a:lnTo>
                <a:lnTo>
                  <a:pt x="0" y="2238502"/>
                </a:lnTo>
                <a:lnTo>
                  <a:pt x="38100" y="2278317"/>
                </a:lnTo>
                <a:lnTo>
                  <a:pt x="38100" y="2278317"/>
                </a:lnTo>
                <a:lnTo>
                  <a:pt x="145288" y="2391029"/>
                </a:lnTo>
                <a:lnTo>
                  <a:pt x="0" y="2529015"/>
                </a:lnTo>
                <a:lnTo>
                  <a:pt x="0" y="2653602"/>
                </a:lnTo>
                <a:lnTo>
                  <a:pt x="44069" y="2699957"/>
                </a:lnTo>
                <a:lnTo>
                  <a:pt x="0" y="2702497"/>
                </a:lnTo>
                <a:lnTo>
                  <a:pt x="0" y="3095054"/>
                </a:lnTo>
                <a:lnTo>
                  <a:pt x="44450" y="2699957"/>
                </a:lnTo>
                <a:lnTo>
                  <a:pt x="150686" y="2811780"/>
                </a:lnTo>
                <a:lnTo>
                  <a:pt x="357886" y="2614930"/>
                </a:lnTo>
                <a:lnTo>
                  <a:pt x="465011" y="2727706"/>
                </a:lnTo>
                <a:lnTo>
                  <a:pt x="465011" y="2727706"/>
                </a:lnTo>
                <a:lnTo>
                  <a:pt x="572135" y="2840482"/>
                </a:lnTo>
                <a:lnTo>
                  <a:pt x="364935" y="3037332"/>
                </a:lnTo>
                <a:lnTo>
                  <a:pt x="471170" y="3149156"/>
                </a:lnTo>
                <a:lnTo>
                  <a:pt x="0" y="3177667"/>
                </a:lnTo>
                <a:lnTo>
                  <a:pt x="0" y="3188208"/>
                </a:lnTo>
                <a:lnTo>
                  <a:pt x="97790" y="3291142"/>
                </a:lnTo>
                <a:lnTo>
                  <a:pt x="0" y="3383852"/>
                </a:lnTo>
                <a:lnTo>
                  <a:pt x="0" y="3602927"/>
                </a:lnTo>
                <a:lnTo>
                  <a:pt x="8827" y="3612452"/>
                </a:lnTo>
                <a:lnTo>
                  <a:pt x="207645" y="3612452"/>
                </a:lnTo>
                <a:lnTo>
                  <a:pt x="310388" y="3514852"/>
                </a:lnTo>
                <a:lnTo>
                  <a:pt x="403098" y="3612452"/>
                </a:lnTo>
                <a:lnTo>
                  <a:pt x="419100" y="3612452"/>
                </a:lnTo>
                <a:lnTo>
                  <a:pt x="470916" y="3149346"/>
                </a:lnTo>
                <a:lnTo>
                  <a:pt x="577152" y="3261106"/>
                </a:lnTo>
                <a:lnTo>
                  <a:pt x="784352" y="3064256"/>
                </a:lnTo>
                <a:lnTo>
                  <a:pt x="891477" y="3177032"/>
                </a:lnTo>
                <a:lnTo>
                  <a:pt x="891477" y="3177032"/>
                </a:lnTo>
                <a:lnTo>
                  <a:pt x="998601" y="3289745"/>
                </a:lnTo>
                <a:lnTo>
                  <a:pt x="791401" y="3486595"/>
                </a:lnTo>
                <a:lnTo>
                  <a:pt x="897636" y="3598355"/>
                </a:lnTo>
                <a:lnTo>
                  <a:pt x="667766" y="3612261"/>
                </a:lnTo>
                <a:lnTo>
                  <a:pt x="896366" y="3612261"/>
                </a:lnTo>
                <a:lnTo>
                  <a:pt x="897890" y="3598482"/>
                </a:lnTo>
                <a:lnTo>
                  <a:pt x="910971" y="3612261"/>
                </a:lnTo>
                <a:lnTo>
                  <a:pt x="1107250" y="3612261"/>
                </a:lnTo>
                <a:lnTo>
                  <a:pt x="1211326" y="3513392"/>
                </a:lnTo>
                <a:lnTo>
                  <a:pt x="1305497" y="3612452"/>
                </a:lnTo>
                <a:lnTo>
                  <a:pt x="1320419" y="3612452"/>
                </a:lnTo>
                <a:lnTo>
                  <a:pt x="1372362" y="3148076"/>
                </a:lnTo>
                <a:lnTo>
                  <a:pt x="1478598" y="3259900"/>
                </a:lnTo>
                <a:lnTo>
                  <a:pt x="1685798" y="3063050"/>
                </a:lnTo>
                <a:lnTo>
                  <a:pt x="1792923" y="3175826"/>
                </a:lnTo>
                <a:lnTo>
                  <a:pt x="1792923" y="3175826"/>
                </a:lnTo>
                <a:lnTo>
                  <a:pt x="1900174" y="3288602"/>
                </a:lnTo>
                <a:lnTo>
                  <a:pt x="1692973" y="3485452"/>
                </a:lnTo>
                <a:lnTo>
                  <a:pt x="1799209" y="3597275"/>
                </a:lnTo>
                <a:lnTo>
                  <a:pt x="1548702" y="3612452"/>
                </a:lnTo>
                <a:lnTo>
                  <a:pt x="1797622" y="3612452"/>
                </a:lnTo>
                <a:lnTo>
                  <a:pt x="1799336" y="3597466"/>
                </a:lnTo>
                <a:lnTo>
                  <a:pt x="1813560" y="3612452"/>
                </a:lnTo>
                <a:lnTo>
                  <a:pt x="2007426" y="3612452"/>
                </a:lnTo>
                <a:lnTo>
                  <a:pt x="2112772" y="3512376"/>
                </a:lnTo>
                <a:lnTo>
                  <a:pt x="2208022" y="3612452"/>
                </a:lnTo>
                <a:lnTo>
                  <a:pt x="2221611" y="3612452"/>
                </a:lnTo>
                <a:lnTo>
                  <a:pt x="2273745" y="3146870"/>
                </a:lnTo>
                <a:lnTo>
                  <a:pt x="2379980" y="3258630"/>
                </a:lnTo>
                <a:lnTo>
                  <a:pt x="2587181" y="3061780"/>
                </a:lnTo>
                <a:lnTo>
                  <a:pt x="2694115" y="3174302"/>
                </a:lnTo>
                <a:lnTo>
                  <a:pt x="2694115" y="3174302"/>
                </a:lnTo>
                <a:lnTo>
                  <a:pt x="2801239" y="3287078"/>
                </a:lnTo>
                <a:lnTo>
                  <a:pt x="2594039" y="3483928"/>
                </a:lnTo>
                <a:lnTo>
                  <a:pt x="2700274" y="3595688"/>
                </a:lnTo>
                <a:lnTo>
                  <a:pt x="2429129" y="3612070"/>
                </a:lnTo>
                <a:lnTo>
                  <a:pt x="2698750" y="3612070"/>
                </a:lnTo>
                <a:lnTo>
                  <a:pt x="2700592" y="3595815"/>
                </a:lnTo>
                <a:lnTo>
                  <a:pt x="2716022" y="3612070"/>
                </a:lnTo>
                <a:lnTo>
                  <a:pt x="2907348" y="3612070"/>
                </a:lnTo>
                <a:lnTo>
                  <a:pt x="3014028" y="3510470"/>
                </a:lnTo>
                <a:lnTo>
                  <a:pt x="3110294" y="3612070"/>
                </a:lnTo>
                <a:lnTo>
                  <a:pt x="3122549" y="3612070"/>
                </a:lnTo>
                <a:lnTo>
                  <a:pt x="3174810" y="3145092"/>
                </a:lnTo>
                <a:lnTo>
                  <a:pt x="2694242" y="3174302"/>
                </a:lnTo>
                <a:close/>
                <a:moveTo>
                  <a:pt x="1306068" y="1713802"/>
                </a:moveTo>
                <a:lnTo>
                  <a:pt x="1413193" y="1826578"/>
                </a:lnTo>
                <a:lnTo>
                  <a:pt x="1413193" y="1826578"/>
                </a:lnTo>
                <a:lnTo>
                  <a:pt x="1520381" y="1939354"/>
                </a:lnTo>
                <a:lnTo>
                  <a:pt x="1313180" y="2136204"/>
                </a:lnTo>
                <a:lnTo>
                  <a:pt x="1419352" y="2248027"/>
                </a:lnTo>
                <a:lnTo>
                  <a:pt x="939165" y="2277047"/>
                </a:lnTo>
                <a:lnTo>
                  <a:pt x="992632" y="1798765"/>
                </a:lnTo>
                <a:lnTo>
                  <a:pt x="1098868" y="1910652"/>
                </a:lnTo>
                <a:close/>
                <a:moveTo>
                  <a:pt x="879094" y="1264476"/>
                </a:moveTo>
                <a:lnTo>
                  <a:pt x="986282" y="1377252"/>
                </a:lnTo>
                <a:lnTo>
                  <a:pt x="986282" y="1377252"/>
                </a:lnTo>
                <a:lnTo>
                  <a:pt x="1093407" y="1489964"/>
                </a:lnTo>
                <a:lnTo>
                  <a:pt x="886206" y="1686814"/>
                </a:lnTo>
                <a:lnTo>
                  <a:pt x="992378" y="1798574"/>
                </a:lnTo>
                <a:lnTo>
                  <a:pt x="512064" y="1827657"/>
                </a:lnTo>
                <a:lnTo>
                  <a:pt x="565595" y="1349375"/>
                </a:lnTo>
                <a:lnTo>
                  <a:pt x="671767" y="1461135"/>
                </a:lnTo>
                <a:close/>
                <a:moveTo>
                  <a:pt x="85344" y="1378458"/>
                </a:moveTo>
                <a:lnTo>
                  <a:pt x="138875" y="900240"/>
                </a:lnTo>
                <a:lnTo>
                  <a:pt x="245110" y="1012000"/>
                </a:lnTo>
                <a:lnTo>
                  <a:pt x="452311" y="815150"/>
                </a:lnTo>
                <a:lnTo>
                  <a:pt x="559435" y="927862"/>
                </a:lnTo>
                <a:lnTo>
                  <a:pt x="559435" y="927862"/>
                </a:lnTo>
                <a:lnTo>
                  <a:pt x="666750" y="1040702"/>
                </a:lnTo>
                <a:lnTo>
                  <a:pt x="459359" y="1237552"/>
                </a:lnTo>
                <a:lnTo>
                  <a:pt x="565595" y="1349312"/>
                </a:lnTo>
                <a:close/>
                <a:moveTo>
                  <a:pt x="38100" y="2278317"/>
                </a:moveTo>
                <a:lnTo>
                  <a:pt x="91631" y="1800035"/>
                </a:lnTo>
                <a:lnTo>
                  <a:pt x="197803" y="1911858"/>
                </a:lnTo>
                <a:lnTo>
                  <a:pt x="405003" y="1715008"/>
                </a:lnTo>
                <a:lnTo>
                  <a:pt x="512191" y="1827784"/>
                </a:lnTo>
                <a:lnTo>
                  <a:pt x="512191" y="1827784"/>
                </a:lnTo>
                <a:lnTo>
                  <a:pt x="619316" y="1940497"/>
                </a:lnTo>
                <a:lnTo>
                  <a:pt x="412115" y="2137347"/>
                </a:lnTo>
                <a:lnTo>
                  <a:pt x="518287" y="2249107"/>
                </a:lnTo>
                <a:close/>
                <a:moveTo>
                  <a:pt x="465011" y="2727643"/>
                </a:moveTo>
                <a:lnTo>
                  <a:pt x="518541" y="2249361"/>
                </a:lnTo>
                <a:lnTo>
                  <a:pt x="624650" y="2361502"/>
                </a:lnTo>
                <a:lnTo>
                  <a:pt x="831850" y="2164652"/>
                </a:lnTo>
                <a:lnTo>
                  <a:pt x="938975" y="2277428"/>
                </a:lnTo>
                <a:lnTo>
                  <a:pt x="938975" y="2277428"/>
                </a:lnTo>
                <a:lnTo>
                  <a:pt x="1046163" y="2390204"/>
                </a:lnTo>
                <a:lnTo>
                  <a:pt x="838899" y="2587054"/>
                </a:lnTo>
                <a:lnTo>
                  <a:pt x="945134" y="2698877"/>
                </a:lnTo>
                <a:close/>
                <a:moveTo>
                  <a:pt x="1266127" y="3036189"/>
                </a:moveTo>
                <a:lnTo>
                  <a:pt x="1372362" y="3147949"/>
                </a:lnTo>
                <a:lnTo>
                  <a:pt x="891985" y="3176969"/>
                </a:lnTo>
                <a:lnTo>
                  <a:pt x="945515" y="2698750"/>
                </a:lnTo>
                <a:lnTo>
                  <a:pt x="1051751" y="2810510"/>
                </a:lnTo>
                <a:lnTo>
                  <a:pt x="1258951" y="2613660"/>
                </a:lnTo>
                <a:lnTo>
                  <a:pt x="1366076" y="2726373"/>
                </a:lnTo>
                <a:lnTo>
                  <a:pt x="1366076" y="2726373"/>
                </a:lnTo>
                <a:lnTo>
                  <a:pt x="1473200" y="2839276"/>
                </a:lnTo>
                <a:close/>
                <a:moveTo>
                  <a:pt x="1366203" y="2726373"/>
                </a:moveTo>
                <a:lnTo>
                  <a:pt x="1419733" y="2248154"/>
                </a:lnTo>
                <a:lnTo>
                  <a:pt x="1525969" y="2359914"/>
                </a:lnTo>
                <a:lnTo>
                  <a:pt x="1733169" y="2163064"/>
                </a:lnTo>
                <a:lnTo>
                  <a:pt x="1840294" y="2275777"/>
                </a:lnTo>
                <a:lnTo>
                  <a:pt x="1840294" y="2275777"/>
                </a:lnTo>
                <a:lnTo>
                  <a:pt x="1947418" y="2388489"/>
                </a:lnTo>
                <a:lnTo>
                  <a:pt x="1740217" y="2585339"/>
                </a:lnTo>
                <a:lnTo>
                  <a:pt x="1846453" y="2697099"/>
                </a:lnTo>
                <a:close/>
                <a:moveTo>
                  <a:pt x="2167319" y="3034919"/>
                </a:moveTo>
                <a:lnTo>
                  <a:pt x="2273300" y="3146743"/>
                </a:lnTo>
                <a:lnTo>
                  <a:pt x="1792923" y="3175762"/>
                </a:lnTo>
                <a:lnTo>
                  <a:pt x="1846453" y="2697480"/>
                </a:lnTo>
                <a:lnTo>
                  <a:pt x="1952689" y="2809304"/>
                </a:lnTo>
                <a:lnTo>
                  <a:pt x="2159889" y="2612454"/>
                </a:lnTo>
                <a:lnTo>
                  <a:pt x="2266950" y="2725166"/>
                </a:lnTo>
                <a:lnTo>
                  <a:pt x="2266950" y="2725166"/>
                </a:lnTo>
                <a:lnTo>
                  <a:pt x="2374075" y="2837942"/>
                </a:lnTo>
                <a:close/>
                <a:moveTo>
                  <a:pt x="3309938" y="3612770"/>
                </a:moveTo>
                <a:lnTo>
                  <a:pt x="3599878" y="3612770"/>
                </a:lnTo>
                <a:lnTo>
                  <a:pt x="3601847" y="3595116"/>
                </a:lnTo>
                <a:close/>
              </a:path>
            </a:pathLst>
          </a:custGeom>
          <a:gradFill>
            <a:gsLst>
              <a:gs pos="0">
                <a:schemeClr val="lt1"/>
              </a:gs>
              <a:gs pos="28000">
                <a:schemeClr val="lt1"/>
              </a:gs>
              <a:gs pos="100000">
                <a:schemeClr val="lt2"/>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41" name="Google Shape;41;p7"/>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2" name="Google Shape;42;p7"/>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3" name="Google Shape;43;p7"/>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sz="1600"/>
            </a:lvl1pPr>
            <a:lvl2pPr marL="914400" lvl="1" indent="-330200" rtl="0">
              <a:spcBef>
                <a:spcPts val="800"/>
              </a:spcBef>
              <a:spcAft>
                <a:spcPts val="0"/>
              </a:spcAft>
              <a:buSzPts val="1600"/>
              <a:buChar char="⇾"/>
              <a:defRPr sz="1600"/>
            </a:lvl2pPr>
            <a:lvl3pPr marL="1371600" lvl="2" indent="-330200" rtl="0">
              <a:spcBef>
                <a:spcPts val="800"/>
              </a:spcBef>
              <a:spcAft>
                <a:spcPts val="0"/>
              </a:spcAft>
              <a:buSzPts val="1600"/>
              <a:buChar char="￫"/>
              <a:defRPr sz="1600"/>
            </a:lvl3pPr>
            <a:lvl4pPr marL="1828800" lvl="3" indent="-330200" rtl="0">
              <a:spcBef>
                <a:spcPts val="800"/>
              </a:spcBef>
              <a:spcAft>
                <a:spcPts val="0"/>
              </a:spcAft>
              <a:buSzPts val="1600"/>
              <a:buChar char="●"/>
              <a:defRPr sz="1600"/>
            </a:lvl4pPr>
            <a:lvl5pPr marL="2286000" lvl="4" indent="-330200" rtl="0">
              <a:spcBef>
                <a:spcPts val="800"/>
              </a:spcBef>
              <a:spcAft>
                <a:spcPts val="0"/>
              </a:spcAft>
              <a:buSzPts val="1600"/>
              <a:buChar char="○"/>
              <a:defRPr sz="1600"/>
            </a:lvl5pPr>
            <a:lvl6pPr marL="2743200" lvl="5" indent="-330200" rtl="0">
              <a:spcBef>
                <a:spcPts val="800"/>
              </a:spcBef>
              <a:spcAft>
                <a:spcPts val="0"/>
              </a:spcAft>
              <a:buSzPts val="1600"/>
              <a:buChar char="■"/>
              <a:defRPr sz="1600"/>
            </a:lvl6pPr>
            <a:lvl7pPr marL="3200400" lvl="6" indent="-330200" rtl="0">
              <a:spcBef>
                <a:spcPts val="800"/>
              </a:spcBef>
              <a:spcAft>
                <a:spcPts val="0"/>
              </a:spcAft>
              <a:buSzPts val="1600"/>
              <a:buChar char="●"/>
              <a:defRPr sz="1600"/>
            </a:lvl7pPr>
            <a:lvl8pPr marL="3657600" lvl="7" indent="-330200" rtl="0">
              <a:spcBef>
                <a:spcPts val="800"/>
              </a:spcBef>
              <a:spcAft>
                <a:spcPts val="0"/>
              </a:spcAft>
              <a:buSzPts val="1600"/>
              <a:buChar char="○"/>
              <a:defRPr sz="1600"/>
            </a:lvl8pPr>
            <a:lvl9pPr marL="4114800" lvl="8" indent="-330200" rtl="0">
              <a:spcBef>
                <a:spcPts val="800"/>
              </a:spcBef>
              <a:spcAft>
                <a:spcPts val="800"/>
              </a:spcAft>
              <a:buSzPts val="1600"/>
              <a:buChar char="■"/>
              <a:defRPr sz="1600"/>
            </a:lvl9pPr>
          </a:lstStyle>
          <a:p>
            <a:endParaRPr/>
          </a:p>
        </p:txBody>
      </p:sp>
      <p:sp>
        <p:nvSpPr>
          <p:cNvPr id="44" name="Google Shape;44;p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color" type="blank">
  <p:cSld name="BLANK">
    <p:spTree>
      <p:nvGrpSpPr>
        <p:cNvPr id="1" name="Shape 56"/>
        <p:cNvGrpSpPr/>
        <p:nvPr/>
      </p:nvGrpSpPr>
      <p:grpSpPr>
        <a:xfrm>
          <a:off x="0" y="0"/>
          <a:ext cx="0" cy="0"/>
          <a:chOff x="0" y="0"/>
          <a:chExt cx="0" cy="0"/>
        </a:xfrm>
      </p:grpSpPr>
      <p:sp>
        <p:nvSpPr>
          <p:cNvPr id="57" name="Google Shape;57;p10"/>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8" name="Google Shape;58;p10"/>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07450">
                  <a:alpha val="18823"/>
                </a:srgbClr>
              </a:gs>
              <a:gs pos="80000">
                <a:srgbClr val="002964">
                  <a:alpha val="0"/>
                </a:srgbClr>
              </a:gs>
              <a:gs pos="100000">
                <a:srgbClr val="002964">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complementary">
  <p:cSld name="BLANK_2">
    <p:bg>
      <p:bgPr>
        <a:gradFill>
          <a:gsLst>
            <a:gs pos="0">
              <a:schemeClr val="accent6"/>
            </a:gs>
            <a:gs pos="50000">
              <a:schemeClr val="accent5"/>
            </a:gs>
            <a:gs pos="100000">
              <a:schemeClr val="accent4"/>
            </a:gs>
          </a:gsLst>
          <a:path path="circle">
            <a:fillToRect l="100000" b="100000"/>
          </a:path>
          <a:tileRect t="-100000" r="-100000"/>
        </a:gradFill>
        <a:effectLst/>
      </p:bgPr>
    </p:bg>
    <p:spTree>
      <p:nvGrpSpPr>
        <p:cNvPr id="1" name="Shape 59"/>
        <p:cNvGrpSpPr/>
        <p:nvPr/>
      </p:nvGrpSpPr>
      <p:grpSpPr>
        <a:xfrm>
          <a:off x="0" y="0"/>
          <a:ext cx="0" cy="0"/>
          <a:chOff x="0" y="0"/>
          <a:chExt cx="0" cy="0"/>
        </a:xfrm>
      </p:grpSpPr>
      <p:sp>
        <p:nvSpPr>
          <p:cNvPr id="60" name="Google Shape;60;p1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1" name="Google Shape;61;p11"/>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rgbClr val="011733">
                  <a:alpha val="16862"/>
                </a:srgbClr>
              </a:gs>
              <a:gs pos="80000">
                <a:srgbClr val="011733">
                  <a:alpha val="0"/>
                </a:srgbClr>
              </a:gs>
              <a:gs pos="100000">
                <a:srgbClr val="011733">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white">
  <p:cSld name="BLANK_1">
    <p:bg>
      <p:bgPr>
        <a:gradFill>
          <a:gsLst>
            <a:gs pos="0">
              <a:schemeClr val="lt1"/>
            </a:gs>
            <a:gs pos="50000">
              <a:schemeClr val="lt1"/>
            </a:gs>
            <a:gs pos="100000">
              <a:schemeClr val="lt2"/>
            </a:gs>
          </a:gsLst>
          <a:path path="circle">
            <a:fillToRect l="100000" b="100000"/>
          </a:path>
          <a:tileRect t="-100000" r="-100000"/>
        </a:gradFill>
        <a:effectLst/>
      </p:bgPr>
    </p:bg>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4" name="Google Shape;64;p12"/>
          <p:cNvSpPr/>
          <p:nvPr/>
        </p:nvSpPr>
        <p:spPr>
          <a:xfrm>
            <a:off x="487675" y="0"/>
            <a:ext cx="8656320" cy="5143642"/>
          </a:xfrm>
          <a:custGeom>
            <a:avLst/>
            <a:gdLst/>
            <a:ahLst/>
            <a:cxnLst/>
            <a:rect l="l" t="t" r="r" b="b"/>
            <a:pathLst>
              <a:path w="12192000" h="6858190" extrusionOk="0">
                <a:moveTo>
                  <a:pt x="6873113" y="0"/>
                </a:moveTo>
                <a:lnTo>
                  <a:pt x="6454013" y="0"/>
                </a:lnTo>
                <a:lnTo>
                  <a:pt x="6652959" y="209550"/>
                </a:lnTo>
                <a:close/>
                <a:moveTo>
                  <a:pt x="8826818" y="0"/>
                </a:moveTo>
                <a:lnTo>
                  <a:pt x="8412861" y="0"/>
                </a:lnTo>
                <a:lnTo>
                  <a:pt x="8609330" y="206693"/>
                </a:lnTo>
                <a:close/>
                <a:moveTo>
                  <a:pt x="4919345" y="0"/>
                </a:moveTo>
                <a:lnTo>
                  <a:pt x="4494594" y="0"/>
                </a:lnTo>
                <a:lnTo>
                  <a:pt x="4696143" y="212090"/>
                </a:lnTo>
                <a:close/>
                <a:moveTo>
                  <a:pt x="10780395" y="0"/>
                </a:moveTo>
                <a:lnTo>
                  <a:pt x="10371836" y="0"/>
                </a:lnTo>
                <a:lnTo>
                  <a:pt x="10565702" y="204026"/>
                </a:lnTo>
                <a:close/>
                <a:moveTo>
                  <a:pt x="2965450" y="0"/>
                </a:moveTo>
                <a:lnTo>
                  <a:pt x="2535428" y="0"/>
                </a:lnTo>
                <a:lnTo>
                  <a:pt x="2739517" y="214821"/>
                </a:lnTo>
                <a:close/>
                <a:moveTo>
                  <a:pt x="1011873" y="0"/>
                </a:moveTo>
                <a:lnTo>
                  <a:pt x="576263" y="0"/>
                </a:lnTo>
                <a:lnTo>
                  <a:pt x="782955" y="217551"/>
                </a:lnTo>
                <a:close/>
                <a:moveTo>
                  <a:pt x="12192000" y="0"/>
                </a:moveTo>
                <a:lnTo>
                  <a:pt x="11601450" y="0"/>
                </a:lnTo>
                <a:lnTo>
                  <a:pt x="11248390" y="21336"/>
                </a:lnTo>
                <a:lnTo>
                  <a:pt x="11250803" y="0"/>
                </a:lnTo>
                <a:lnTo>
                  <a:pt x="11227816" y="0"/>
                </a:lnTo>
                <a:lnTo>
                  <a:pt x="11248136" y="21336"/>
                </a:lnTo>
                <a:lnTo>
                  <a:pt x="11248136" y="21654"/>
                </a:lnTo>
                <a:lnTo>
                  <a:pt x="11481244" y="266700"/>
                </a:lnTo>
                <a:lnTo>
                  <a:pt x="11031410" y="694182"/>
                </a:lnTo>
                <a:lnTo>
                  <a:pt x="11261979" y="936879"/>
                </a:lnTo>
                <a:lnTo>
                  <a:pt x="10219055" y="999871"/>
                </a:lnTo>
                <a:lnTo>
                  <a:pt x="10330942" y="0"/>
                </a:lnTo>
                <a:lnTo>
                  <a:pt x="9690100" y="0"/>
                </a:lnTo>
                <a:lnTo>
                  <a:pt x="9292272" y="24067"/>
                </a:lnTo>
                <a:lnTo>
                  <a:pt x="9294940" y="0"/>
                </a:lnTo>
                <a:lnTo>
                  <a:pt x="9269095" y="0"/>
                </a:lnTo>
                <a:lnTo>
                  <a:pt x="9291955" y="24067"/>
                </a:lnTo>
                <a:lnTo>
                  <a:pt x="9291955" y="24067"/>
                </a:lnTo>
                <a:lnTo>
                  <a:pt x="9525000" y="269177"/>
                </a:lnTo>
                <a:lnTo>
                  <a:pt x="9074785" y="696595"/>
                </a:lnTo>
                <a:lnTo>
                  <a:pt x="9305417" y="939292"/>
                </a:lnTo>
                <a:lnTo>
                  <a:pt x="8262494" y="1002348"/>
                </a:lnTo>
                <a:lnTo>
                  <a:pt x="8374634" y="0"/>
                </a:lnTo>
                <a:lnTo>
                  <a:pt x="7778052" y="0"/>
                </a:lnTo>
                <a:lnTo>
                  <a:pt x="7335520" y="26734"/>
                </a:lnTo>
                <a:lnTo>
                  <a:pt x="7338505" y="0"/>
                </a:lnTo>
                <a:lnTo>
                  <a:pt x="7309739" y="0"/>
                </a:lnTo>
                <a:lnTo>
                  <a:pt x="7335139" y="26797"/>
                </a:lnTo>
                <a:lnTo>
                  <a:pt x="7335139" y="26797"/>
                </a:lnTo>
                <a:lnTo>
                  <a:pt x="7567740" y="271590"/>
                </a:lnTo>
                <a:lnTo>
                  <a:pt x="7118350" y="699326"/>
                </a:lnTo>
                <a:lnTo>
                  <a:pt x="7348919" y="942023"/>
                </a:lnTo>
                <a:lnTo>
                  <a:pt x="6305995" y="1005078"/>
                </a:lnTo>
                <a:lnTo>
                  <a:pt x="6418390" y="0"/>
                </a:lnTo>
                <a:lnTo>
                  <a:pt x="5866257" y="0"/>
                </a:lnTo>
                <a:lnTo>
                  <a:pt x="5378895" y="29464"/>
                </a:lnTo>
                <a:lnTo>
                  <a:pt x="5382197" y="0"/>
                </a:lnTo>
                <a:lnTo>
                  <a:pt x="5350447" y="0"/>
                </a:lnTo>
                <a:lnTo>
                  <a:pt x="5378450" y="29464"/>
                </a:lnTo>
                <a:lnTo>
                  <a:pt x="5378768" y="29782"/>
                </a:lnTo>
                <a:lnTo>
                  <a:pt x="5611495" y="274574"/>
                </a:lnTo>
                <a:lnTo>
                  <a:pt x="5161598" y="701993"/>
                </a:lnTo>
                <a:lnTo>
                  <a:pt x="5392230" y="944753"/>
                </a:lnTo>
                <a:lnTo>
                  <a:pt x="4349306" y="1007745"/>
                </a:lnTo>
                <a:lnTo>
                  <a:pt x="4462082" y="0"/>
                </a:lnTo>
                <a:lnTo>
                  <a:pt x="3954463" y="0"/>
                </a:lnTo>
                <a:lnTo>
                  <a:pt x="3422650" y="32131"/>
                </a:lnTo>
                <a:lnTo>
                  <a:pt x="3425889" y="0"/>
                </a:lnTo>
                <a:lnTo>
                  <a:pt x="3391408" y="0"/>
                </a:lnTo>
                <a:lnTo>
                  <a:pt x="3422015" y="32195"/>
                </a:lnTo>
                <a:lnTo>
                  <a:pt x="3422015" y="32195"/>
                </a:lnTo>
                <a:lnTo>
                  <a:pt x="3654616" y="277051"/>
                </a:lnTo>
                <a:lnTo>
                  <a:pt x="3205036" y="704850"/>
                </a:lnTo>
                <a:lnTo>
                  <a:pt x="3435350" y="947420"/>
                </a:lnTo>
                <a:lnTo>
                  <a:pt x="2392680" y="1010476"/>
                </a:lnTo>
                <a:lnTo>
                  <a:pt x="2505774" y="0"/>
                </a:lnTo>
                <a:lnTo>
                  <a:pt x="2042605" y="0"/>
                </a:lnTo>
                <a:lnTo>
                  <a:pt x="1465707" y="34862"/>
                </a:lnTo>
                <a:lnTo>
                  <a:pt x="1469644" y="0"/>
                </a:lnTo>
                <a:lnTo>
                  <a:pt x="1432243" y="0"/>
                </a:lnTo>
                <a:lnTo>
                  <a:pt x="1465390" y="34862"/>
                </a:lnTo>
                <a:lnTo>
                  <a:pt x="1465390" y="34862"/>
                </a:lnTo>
                <a:lnTo>
                  <a:pt x="1697990" y="279654"/>
                </a:lnTo>
                <a:lnTo>
                  <a:pt x="1248410" y="707454"/>
                </a:lnTo>
                <a:lnTo>
                  <a:pt x="1479042" y="950151"/>
                </a:lnTo>
                <a:lnTo>
                  <a:pt x="436118" y="1013143"/>
                </a:lnTo>
                <a:lnTo>
                  <a:pt x="549529" y="0"/>
                </a:lnTo>
                <a:lnTo>
                  <a:pt x="130810" y="0"/>
                </a:lnTo>
                <a:lnTo>
                  <a:pt x="0" y="7938"/>
                </a:lnTo>
                <a:lnTo>
                  <a:pt x="0" y="961454"/>
                </a:lnTo>
                <a:lnTo>
                  <a:pt x="203200" y="768350"/>
                </a:lnTo>
                <a:lnTo>
                  <a:pt x="435800" y="1013143"/>
                </a:lnTo>
                <a:lnTo>
                  <a:pt x="435800" y="1013143"/>
                </a:lnTo>
                <a:lnTo>
                  <a:pt x="668465" y="1257935"/>
                </a:lnTo>
                <a:lnTo>
                  <a:pt x="218821" y="1685735"/>
                </a:lnTo>
                <a:lnTo>
                  <a:pt x="680339" y="2171700"/>
                </a:lnTo>
                <a:lnTo>
                  <a:pt x="1130300" y="1743964"/>
                </a:lnTo>
                <a:lnTo>
                  <a:pt x="1362901" y="1988757"/>
                </a:lnTo>
                <a:lnTo>
                  <a:pt x="1362901" y="1989074"/>
                </a:lnTo>
                <a:lnTo>
                  <a:pt x="1595501" y="2233867"/>
                </a:lnTo>
                <a:lnTo>
                  <a:pt x="1145604" y="2661349"/>
                </a:lnTo>
                <a:lnTo>
                  <a:pt x="1607122" y="3147060"/>
                </a:lnTo>
                <a:lnTo>
                  <a:pt x="2057400" y="2719578"/>
                </a:lnTo>
                <a:lnTo>
                  <a:pt x="2290001" y="2964371"/>
                </a:lnTo>
                <a:lnTo>
                  <a:pt x="2290001" y="2964688"/>
                </a:lnTo>
                <a:lnTo>
                  <a:pt x="2522601" y="3209481"/>
                </a:lnTo>
                <a:lnTo>
                  <a:pt x="2072767" y="3636899"/>
                </a:lnTo>
                <a:lnTo>
                  <a:pt x="2534222" y="4122611"/>
                </a:lnTo>
                <a:lnTo>
                  <a:pt x="2984500" y="3695192"/>
                </a:lnTo>
                <a:lnTo>
                  <a:pt x="3217101" y="3939984"/>
                </a:lnTo>
                <a:lnTo>
                  <a:pt x="3217101" y="3939984"/>
                </a:lnTo>
                <a:lnTo>
                  <a:pt x="3449701" y="4184841"/>
                </a:lnTo>
                <a:lnTo>
                  <a:pt x="2999867" y="4612259"/>
                </a:lnTo>
                <a:lnTo>
                  <a:pt x="3461385" y="5097971"/>
                </a:lnTo>
                <a:lnTo>
                  <a:pt x="3911219" y="4670489"/>
                </a:lnTo>
                <a:lnTo>
                  <a:pt x="4143820" y="4915345"/>
                </a:lnTo>
                <a:lnTo>
                  <a:pt x="4144137" y="4915345"/>
                </a:lnTo>
                <a:lnTo>
                  <a:pt x="4376738" y="5160137"/>
                </a:lnTo>
                <a:lnTo>
                  <a:pt x="3926777" y="5588000"/>
                </a:lnTo>
                <a:lnTo>
                  <a:pt x="4388295" y="6073712"/>
                </a:lnTo>
                <a:lnTo>
                  <a:pt x="4838129" y="5646230"/>
                </a:lnTo>
                <a:lnTo>
                  <a:pt x="5070793" y="5891022"/>
                </a:lnTo>
                <a:lnTo>
                  <a:pt x="5070793" y="5891022"/>
                </a:lnTo>
                <a:lnTo>
                  <a:pt x="5303393" y="6135815"/>
                </a:lnTo>
                <a:lnTo>
                  <a:pt x="4853496" y="6563297"/>
                </a:lnTo>
                <a:lnTo>
                  <a:pt x="5132896" y="6857556"/>
                </a:lnTo>
                <a:lnTo>
                  <a:pt x="5516245" y="6857556"/>
                </a:lnTo>
                <a:lnTo>
                  <a:pt x="5764657" y="6621526"/>
                </a:lnTo>
                <a:lnTo>
                  <a:pt x="5989447" y="6858000"/>
                </a:lnTo>
                <a:lnTo>
                  <a:pt x="5999036" y="6858000"/>
                </a:lnTo>
                <a:lnTo>
                  <a:pt x="6114288" y="5828411"/>
                </a:lnTo>
                <a:lnTo>
                  <a:pt x="6344857" y="6071108"/>
                </a:lnTo>
                <a:lnTo>
                  <a:pt x="6794500" y="5643690"/>
                </a:lnTo>
                <a:lnTo>
                  <a:pt x="7027101" y="5888482"/>
                </a:lnTo>
                <a:lnTo>
                  <a:pt x="7027101" y="5888482"/>
                </a:lnTo>
                <a:lnTo>
                  <a:pt x="7259701" y="6133338"/>
                </a:lnTo>
                <a:lnTo>
                  <a:pt x="6809868" y="6560756"/>
                </a:lnTo>
                <a:lnTo>
                  <a:pt x="7040499" y="6803454"/>
                </a:lnTo>
                <a:lnTo>
                  <a:pt x="6142927" y="6858000"/>
                </a:lnTo>
                <a:lnTo>
                  <a:pt x="7035229" y="6858000"/>
                </a:lnTo>
                <a:lnTo>
                  <a:pt x="7041261" y="6804025"/>
                </a:lnTo>
                <a:lnTo>
                  <a:pt x="7092569" y="6858000"/>
                </a:lnTo>
                <a:lnTo>
                  <a:pt x="7470457" y="6858000"/>
                </a:lnTo>
                <a:lnTo>
                  <a:pt x="7721727" y="6619240"/>
                </a:lnTo>
                <a:lnTo>
                  <a:pt x="7948549" y="6858000"/>
                </a:lnTo>
                <a:lnTo>
                  <a:pt x="7955344" y="6858000"/>
                </a:lnTo>
                <a:lnTo>
                  <a:pt x="8070850" y="5825681"/>
                </a:lnTo>
                <a:lnTo>
                  <a:pt x="8301482" y="6068378"/>
                </a:lnTo>
                <a:lnTo>
                  <a:pt x="8751316" y="5640959"/>
                </a:lnTo>
                <a:lnTo>
                  <a:pt x="8983917" y="5885752"/>
                </a:lnTo>
                <a:lnTo>
                  <a:pt x="8983917" y="5886069"/>
                </a:lnTo>
                <a:lnTo>
                  <a:pt x="9216517" y="6130862"/>
                </a:lnTo>
                <a:lnTo>
                  <a:pt x="8766619" y="6558281"/>
                </a:lnTo>
                <a:lnTo>
                  <a:pt x="8997252" y="6801041"/>
                </a:lnTo>
                <a:lnTo>
                  <a:pt x="8054404" y="6858191"/>
                </a:lnTo>
                <a:lnTo>
                  <a:pt x="8991600" y="6858191"/>
                </a:lnTo>
                <a:lnTo>
                  <a:pt x="8997950" y="6801485"/>
                </a:lnTo>
                <a:lnTo>
                  <a:pt x="9051861" y="6858191"/>
                </a:lnTo>
                <a:lnTo>
                  <a:pt x="9424353" y="6858191"/>
                </a:lnTo>
                <a:lnTo>
                  <a:pt x="9678353" y="6616891"/>
                </a:lnTo>
                <a:lnTo>
                  <a:pt x="9907715" y="6858191"/>
                </a:lnTo>
                <a:lnTo>
                  <a:pt x="9911588" y="6858191"/>
                </a:lnTo>
                <a:lnTo>
                  <a:pt x="10027476" y="5823141"/>
                </a:lnTo>
                <a:lnTo>
                  <a:pt x="10258044" y="6065838"/>
                </a:lnTo>
                <a:lnTo>
                  <a:pt x="10707942" y="5638356"/>
                </a:lnTo>
                <a:lnTo>
                  <a:pt x="10940542" y="5883212"/>
                </a:lnTo>
                <a:lnTo>
                  <a:pt x="10940542" y="5883212"/>
                </a:lnTo>
                <a:lnTo>
                  <a:pt x="11173143" y="6128004"/>
                </a:lnTo>
                <a:lnTo>
                  <a:pt x="10723308" y="6555486"/>
                </a:lnTo>
                <a:lnTo>
                  <a:pt x="10953877" y="6798183"/>
                </a:lnTo>
                <a:lnTo>
                  <a:pt x="9966261" y="6857873"/>
                </a:lnTo>
                <a:lnTo>
                  <a:pt x="10947527" y="6857873"/>
                </a:lnTo>
                <a:lnTo>
                  <a:pt x="10953877" y="6798437"/>
                </a:lnTo>
                <a:lnTo>
                  <a:pt x="11010900" y="6858000"/>
                </a:lnTo>
                <a:lnTo>
                  <a:pt x="11377930" y="6858000"/>
                </a:lnTo>
                <a:lnTo>
                  <a:pt x="11634915" y="6613843"/>
                </a:lnTo>
                <a:lnTo>
                  <a:pt x="11866880" y="6858000"/>
                </a:lnTo>
                <a:lnTo>
                  <a:pt x="11867896" y="6858000"/>
                </a:lnTo>
                <a:lnTo>
                  <a:pt x="11984038" y="5820283"/>
                </a:lnTo>
                <a:lnTo>
                  <a:pt x="12192000" y="6039168"/>
                </a:lnTo>
                <a:lnTo>
                  <a:pt x="12192000" y="5160328"/>
                </a:lnTo>
                <a:lnTo>
                  <a:pt x="11753152" y="5577269"/>
                </a:lnTo>
                <a:lnTo>
                  <a:pt x="11983783" y="5820029"/>
                </a:lnTo>
                <a:lnTo>
                  <a:pt x="10941050" y="5883021"/>
                </a:lnTo>
                <a:lnTo>
                  <a:pt x="11057255" y="4844669"/>
                </a:lnTo>
                <a:lnTo>
                  <a:pt x="11287823" y="5087430"/>
                </a:lnTo>
                <a:lnTo>
                  <a:pt x="11737721" y="4659948"/>
                </a:lnTo>
                <a:lnTo>
                  <a:pt x="11970321" y="4904740"/>
                </a:lnTo>
                <a:lnTo>
                  <a:pt x="11970321" y="4905058"/>
                </a:lnTo>
                <a:lnTo>
                  <a:pt x="12191936" y="5138230"/>
                </a:lnTo>
                <a:lnTo>
                  <a:pt x="12191936" y="4891342"/>
                </a:lnTo>
                <a:lnTo>
                  <a:pt x="11970385" y="4904740"/>
                </a:lnTo>
                <a:lnTo>
                  <a:pt x="12086590" y="3866388"/>
                </a:lnTo>
                <a:lnTo>
                  <a:pt x="12192000" y="3977259"/>
                </a:lnTo>
                <a:lnTo>
                  <a:pt x="12192000" y="3304159"/>
                </a:lnTo>
                <a:lnTo>
                  <a:pt x="11855450" y="3623628"/>
                </a:lnTo>
                <a:lnTo>
                  <a:pt x="12086082" y="3866388"/>
                </a:lnTo>
                <a:lnTo>
                  <a:pt x="11043158" y="3929380"/>
                </a:lnTo>
                <a:lnTo>
                  <a:pt x="11159363" y="2891028"/>
                </a:lnTo>
                <a:lnTo>
                  <a:pt x="11389931" y="3133725"/>
                </a:lnTo>
                <a:lnTo>
                  <a:pt x="11839829" y="2706307"/>
                </a:lnTo>
                <a:lnTo>
                  <a:pt x="12072430" y="2951099"/>
                </a:lnTo>
                <a:lnTo>
                  <a:pt x="12072430" y="2951417"/>
                </a:lnTo>
                <a:lnTo>
                  <a:pt x="12192000" y="3076385"/>
                </a:lnTo>
                <a:lnTo>
                  <a:pt x="12192000" y="2943670"/>
                </a:lnTo>
                <a:lnTo>
                  <a:pt x="12073065" y="2950845"/>
                </a:lnTo>
                <a:lnTo>
                  <a:pt x="12189269" y="1912493"/>
                </a:lnTo>
                <a:lnTo>
                  <a:pt x="12192000" y="1915351"/>
                </a:lnTo>
                <a:lnTo>
                  <a:pt x="12192000" y="1447800"/>
                </a:lnTo>
                <a:lnTo>
                  <a:pt x="11958383" y="1670050"/>
                </a:lnTo>
                <a:lnTo>
                  <a:pt x="12189016" y="1912747"/>
                </a:lnTo>
                <a:lnTo>
                  <a:pt x="11146092" y="1975803"/>
                </a:lnTo>
                <a:lnTo>
                  <a:pt x="11262296" y="937451"/>
                </a:lnTo>
                <a:lnTo>
                  <a:pt x="11492865" y="1180148"/>
                </a:lnTo>
                <a:lnTo>
                  <a:pt x="11942762" y="752729"/>
                </a:lnTo>
                <a:lnTo>
                  <a:pt x="12175363" y="996950"/>
                </a:lnTo>
                <a:lnTo>
                  <a:pt x="12175363" y="997268"/>
                </a:lnTo>
                <a:lnTo>
                  <a:pt x="12191746" y="1014476"/>
                </a:lnTo>
                <a:lnTo>
                  <a:pt x="12191746" y="995934"/>
                </a:lnTo>
                <a:lnTo>
                  <a:pt x="12175427" y="996950"/>
                </a:lnTo>
                <a:lnTo>
                  <a:pt x="12191746" y="850900"/>
                </a:lnTo>
                <a:close/>
                <a:moveTo>
                  <a:pt x="9305671" y="939800"/>
                </a:moveTo>
                <a:lnTo>
                  <a:pt x="9536303" y="1182497"/>
                </a:lnTo>
                <a:lnTo>
                  <a:pt x="9986137" y="755015"/>
                </a:lnTo>
                <a:lnTo>
                  <a:pt x="10218738" y="999871"/>
                </a:lnTo>
                <a:lnTo>
                  <a:pt x="10218738" y="999871"/>
                </a:lnTo>
                <a:lnTo>
                  <a:pt x="10451656" y="1244600"/>
                </a:lnTo>
                <a:lnTo>
                  <a:pt x="10001758" y="1672082"/>
                </a:lnTo>
                <a:lnTo>
                  <a:pt x="10232390" y="1914779"/>
                </a:lnTo>
                <a:lnTo>
                  <a:pt x="9189466" y="1977835"/>
                </a:lnTo>
                <a:close/>
                <a:moveTo>
                  <a:pt x="10129774" y="3868991"/>
                </a:moveTo>
                <a:lnTo>
                  <a:pt x="9086850" y="3931857"/>
                </a:lnTo>
                <a:lnTo>
                  <a:pt x="9203055" y="2893505"/>
                </a:lnTo>
                <a:lnTo>
                  <a:pt x="9433687" y="3136202"/>
                </a:lnTo>
                <a:lnTo>
                  <a:pt x="9883521" y="2708783"/>
                </a:lnTo>
                <a:lnTo>
                  <a:pt x="10116185" y="2953576"/>
                </a:lnTo>
                <a:lnTo>
                  <a:pt x="10116185" y="2953576"/>
                </a:lnTo>
                <a:lnTo>
                  <a:pt x="10348785" y="3198368"/>
                </a:lnTo>
                <a:lnTo>
                  <a:pt x="9899142" y="3625850"/>
                </a:lnTo>
                <a:close/>
                <a:moveTo>
                  <a:pt x="8956548" y="1733169"/>
                </a:moveTo>
                <a:lnTo>
                  <a:pt x="9189148" y="1977962"/>
                </a:lnTo>
                <a:lnTo>
                  <a:pt x="9189466" y="1978279"/>
                </a:lnTo>
                <a:lnTo>
                  <a:pt x="9422067" y="2223072"/>
                </a:lnTo>
                <a:lnTo>
                  <a:pt x="8972169" y="2650490"/>
                </a:lnTo>
                <a:lnTo>
                  <a:pt x="9202801" y="2893187"/>
                </a:lnTo>
                <a:lnTo>
                  <a:pt x="8159750" y="2956243"/>
                </a:lnTo>
                <a:lnTo>
                  <a:pt x="8276082" y="1917700"/>
                </a:lnTo>
                <a:lnTo>
                  <a:pt x="8506714" y="2160397"/>
                </a:lnTo>
                <a:close/>
                <a:moveTo>
                  <a:pt x="8173212" y="3871532"/>
                </a:moveTo>
                <a:lnTo>
                  <a:pt x="7130288" y="3934524"/>
                </a:lnTo>
                <a:lnTo>
                  <a:pt x="7246494" y="2896235"/>
                </a:lnTo>
                <a:lnTo>
                  <a:pt x="7477062" y="3138932"/>
                </a:lnTo>
                <a:lnTo>
                  <a:pt x="7926959" y="2711450"/>
                </a:lnTo>
                <a:lnTo>
                  <a:pt x="8159750" y="2956243"/>
                </a:lnTo>
                <a:lnTo>
                  <a:pt x="8159750" y="2956560"/>
                </a:lnTo>
                <a:lnTo>
                  <a:pt x="8392414" y="3201353"/>
                </a:lnTo>
                <a:lnTo>
                  <a:pt x="7942517" y="3628834"/>
                </a:lnTo>
                <a:close/>
                <a:moveTo>
                  <a:pt x="7349109" y="942277"/>
                </a:moveTo>
                <a:lnTo>
                  <a:pt x="7579678" y="1185037"/>
                </a:lnTo>
                <a:lnTo>
                  <a:pt x="8029575" y="757555"/>
                </a:lnTo>
                <a:lnTo>
                  <a:pt x="8262176" y="1002348"/>
                </a:lnTo>
                <a:lnTo>
                  <a:pt x="8262176" y="1002665"/>
                </a:lnTo>
                <a:lnTo>
                  <a:pt x="8494776" y="1247458"/>
                </a:lnTo>
                <a:lnTo>
                  <a:pt x="8045450" y="1674939"/>
                </a:lnTo>
                <a:lnTo>
                  <a:pt x="8275828" y="1917700"/>
                </a:lnTo>
                <a:lnTo>
                  <a:pt x="7232650" y="1980629"/>
                </a:lnTo>
                <a:close/>
                <a:moveTo>
                  <a:pt x="6999859" y="1736027"/>
                </a:moveTo>
                <a:lnTo>
                  <a:pt x="7232650" y="1980692"/>
                </a:lnTo>
                <a:lnTo>
                  <a:pt x="7232650" y="1980692"/>
                </a:lnTo>
                <a:lnTo>
                  <a:pt x="7465251" y="2225485"/>
                </a:lnTo>
                <a:lnTo>
                  <a:pt x="7015417" y="2652967"/>
                </a:lnTo>
                <a:lnTo>
                  <a:pt x="7245985" y="2895664"/>
                </a:lnTo>
                <a:lnTo>
                  <a:pt x="6203252" y="2959100"/>
                </a:lnTo>
                <a:lnTo>
                  <a:pt x="6319457" y="1920748"/>
                </a:lnTo>
                <a:lnTo>
                  <a:pt x="6550089" y="2163445"/>
                </a:lnTo>
                <a:close/>
                <a:moveTo>
                  <a:pt x="6216650" y="3874199"/>
                </a:moveTo>
                <a:lnTo>
                  <a:pt x="5173663" y="3937000"/>
                </a:lnTo>
                <a:lnTo>
                  <a:pt x="5289868" y="2898648"/>
                </a:lnTo>
                <a:lnTo>
                  <a:pt x="5520500" y="3141345"/>
                </a:lnTo>
                <a:lnTo>
                  <a:pt x="5970334" y="2713927"/>
                </a:lnTo>
                <a:lnTo>
                  <a:pt x="6202998" y="2959100"/>
                </a:lnTo>
                <a:lnTo>
                  <a:pt x="6202998" y="2959100"/>
                </a:lnTo>
                <a:lnTo>
                  <a:pt x="6435598" y="3203956"/>
                </a:lnTo>
                <a:lnTo>
                  <a:pt x="5985764" y="3631375"/>
                </a:lnTo>
                <a:close/>
                <a:moveTo>
                  <a:pt x="5392484" y="945007"/>
                </a:moveTo>
                <a:lnTo>
                  <a:pt x="5623116" y="1187450"/>
                </a:lnTo>
                <a:lnTo>
                  <a:pt x="6072950" y="760032"/>
                </a:lnTo>
                <a:lnTo>
                  <a:pt x="6305550" y="1005078"/>
                </a:lnTo>
                <a:lnTo>
                  <a:pt x="6305550" y="1005078"/>
                </a:lnTo>
                <a:lnTo>
                  <a:pt x="6538151" y="1249934"/>
                </a:lnTo>
                <a:lnTo>
                  <a:pt x="6088253" y="1677353"/>
                </a:lnTo>
                <a:lnTo>
                  <a:pt x="6318885" y="1920050"/>
                </a:lnTo>
                <a:lnTo>
                  <a:pt x="5275961" y="1983105"/>
                </a:lnTo>
                <a:close/>
                <a:moveTo>
                  <a:pt x="5043234" y="1738757"/>
                </a:moveTo>
                <a:lnTo>
                  <a:pt x="5275834" y="1983550"/>
                </a:lnTo>
                <a:lnTo>
                  <a:pt x="5275834" y="1983867"/>
                </a:lnTo>
                <a:lnTo>
                  <a:pt x="5508435" y="2228660"/>
                </a:lnTo>
                <a:lnTo>
                  <a:pt x="5058537" y="2656142"/>
                </a:lnTo>
                <a:lnTo>
                  <a:pt x="5289550" y="2898648"/>
                </a:lnTo>
                <a:lnTo>
                  <a:pt x="4246690" y="2961640"/>
                </a:lnTo>
                <a:lnTo>
                  <a:pt x="4362895" y="1923288"/>
                </a:lnTo>
                <a:lnTo>
                  <a:pt x="4593527" y="2166049"/>
                </a:lnTo>
                <a:close/>
                <a:moveTo>
                  <a:pt x="3435922" y="947738"/>
                </a:moveTo>
                <a:lnTo>
                  <a:pt x="3666490" y="1190435"/>
                </a:lnTo>
                <a:lnTo>
                  <a:pt x="4116388" y="762953"/>
                </a:lnTo>
                <a:lnTo>
                  <a:pt x="4348988" y="1007809"/>
                </a:lnTo>
                <a:lnTo>
                  <a:pt x="4348988" y="1007809"/>
                </a:lnTo>
                <a:lnTo>
                  <a:pt x="4581652" y="1252601"/>
                </a:lnTo>
                <a:lnTo>
                  <a:pt x="4131755" y="1680083"/>
                </a:lnTo>
                <a:lnTo>
                  <a:pt x="4362450" y="1923034"/>
                </a:lnTo>
                <a:lnTo>
                  <a:pt x="3319526" y="1986089"/>
                </a:lnTo>
                <a:close/>
                <a:moveTo>
                  <a:pt x="1363091" y="1988757"/>
                </a:moveTo>
                <a:lnTo>
                  <a:pt x="1479550" y="950405"/>
                </a:lnTo>
                <a:lnTo>
                  <a:pt x="1710182" y="1193102"/>
                </a:lnTo>
                <a:lnTo>
                  <a:pt x="2160016" y="765683"/>
                </a:lnTo>
                <a:lnTo>
                  <a:pt x="2392680" y="1010476"/>
                </a:lnTo>
                <a:lnTo>
                  <a:pt x="2392680" y="1010793"/>
                </a:lnTo>
                <a:lnTo>
                  <a:pt x="2625281" y="1255586"/>
                </a:lnTo>
                <a:lnTo>
                  <a:pt x="2175447" y="1682750"/>
                </a:lnTo>
                <a:lnTo>
                  <a:pt x="2406015" y="1925511"/>
                </a:lnTo>
                <a:close/>
                <a:moveTo>
                  <a:pt x="2290191" y="2964371"/>
                </a:moveTo>
                <a:lnTo>
                  <a:pt x="2406650" y="1926019"/>
                </a:lnTo>
                <a:lnTo>
                  <a:pt x="2637219" y="2168716"/>
                </a:lnTo>
                <a:lnTo>
                  <a:pt x="3087116" y="1741297"/>
                </a:lnTo>
                <a:lnTo>
                  <a:pt x="3319716" y="1986089"/>
                </a:lnTo>
                <a:lnTo>
                  <a:pt x="3319716" y="1986089"/>
                </a:lnTo>
                <a:lnTo>
                  <a:pt x="3552317" y="2230946"/>
                </a:lnTo>
                <a:lnTo>
                  <a:pt x="3102483" y="2658364"/>
                </a:lnTo>
                <a:lnTo>
                  <a:pt x="3333115" y="2901061"/>
                </a:lnTo>
                <a:close/>
                <a:moveTo>
                  <a:pt x="3217291" y="3939984"/>
                </a:moveTo>
                <a:lnTo>
                  <a:pt x="3333306" y="2901950"/>
                </a:lnTo>
                <a:lnTo>
                  <a:pt x="3563874" y="3144647"/>
                </a:lnTo>
                <a:lnTo>
                  <a:pt x="4013772" y="2717165"/>
                </a:lnTo>
                <a:lnTo>
                  <a:pt x="4246372" y="2962021"/>
                </a:lnTo>
                <a:lnTo>
                  <a:pt x="4246372" y="2962021"/>
                </a:lnTo>
                <a:lnTo>
                  <a:pt x="4479290" y="3206750"/>
                </a:lnTo>
                <a:lnTo>
                  <a:pt x="4029393" y="3634232"/>
                </a:lnTo>
                <a:lnTo>
                  <a:pt x="4260025" y="3876929"/>
                </a:lnTo>
                <a:close/>
                <a:moveTo>
                  <a:pt x="4144391" y="4915535"/>
                </a:moveTo>
                <a:lnTo>
                  <a:pt x="4260596" y="3877247"/>
                </a:lnTo>
                <a:lnTo>
                  <a:pt x="4491228" y="4119944"/>
                </a:lnTo>
                <a:lnTo>
                  <a:pt x="4941062" y="3692462"/>
                </a:lnTo>
                <a:lnTo>
                  <a:pt x="5173345" y="3937000"/>
                </a:lnTo>
                <a:lnTo>
                  <a:pt x="5173345" y="3937318"/>
                </a:lnTo>
                <a:lnTo>
                  <a:pt x="5405946" y="4182110"/>
                </a:lnTo>
                <a:lnTo>
                  <a:pt x="4956366" y="4610100"/>
                </a:lnTo>
                <a:lnTo>
                  <a:pt x="5186998" y="4852797"/>
                </a:lnTo>
                <a:close/>
                <a:moveTo>
                  <a:pt x="5883402" y="5585397"/>
                </a:moveTo>
                <a:lnTo>
                  <a:pt x="6113971" y="5828094"/>
                </a:lnTo>
                <a:lnTo>
                  <a:pt x="5071047" y="5891149"/>
                </a:lnTo>
                <a:lnTo>
                  <a:pt x="5187252" y="4852797"/>
                </a:lnTo>
                <a:lnTo>
                  <a:pt x="5417884" y="5095494"/>
                </a:lnTo>
                <a:lnTo>
                  <a:pt x="5867781" y="4668076"/>
                </a:lnTo>
                <a:lnTo>
                  <a:pt x="6100382" y="4912868"/>
                </a:lnTo>
                <a:lnTo>
                  <a:pt x="6100382" y="4913186"/>
                </a:lnTo>
                <a:lnTo>
                  <a:pt x="6332982" y="5157978"/>
                </a:lnTo>
                <a:close/>
                <a:moveTo>
                  <a:pt x="6100699" y="4912868"/>
                </a:moveTo>
                <a:lnTo>
                  <a:pt x="6216650" y="3874516"/>
                </a:lnTo>
                <a:lnTo>
                  <a:pt x="6447219" y="4117213"/>
                </a:lnTo>
                <a:lnTo>
                  <a:pt x="6897116" y="3689731"/>
                </a:lnTo>
                <a:lnTo>
                  <a:pt x="7129717" y="3934587"/>
                </a:lnTo>
                <a:lnTo>
                  <a:pt x="7129717" y="3934587"/>
                </a:lnTo>
                <a:lnTo>
                  <a:pt x="7362318" y="4179380"/>
                </a:lnTo>
                <a:lnTo>
                  <a:pt x="6912483" y="4606862"/>
                </a:lnTo>
                <a:lnTo>
                  <a:pt x="7143750" y="4849813"/>
                </a:lnTo>
                <a:close/>
                <a:moveTo>
                  <a:pt x="7839964" y="5582730"/>
                </a:moveTo>
                <a:lnTo>
                  <a:pt x="8070850" y="5825427"/>
                </a:lnTo>
                <a:lnTo>
                  <a:pt x="7027926" y="5888482"/>
                </a:lnTo>
                <a:lnTo>
                  <a:pt x="7143750" y="4850130"/>
                </a:lnTo>
                <a:lnTo>
                  <a:pt x="7374445" y="5092700"/>
                </a:lnTo>
                <a:lnTo>
                  <a:pt x="7824344" y="4665218"/>
                </a:lnTo>
                <a:lnTo>
                  <a:pt x="8056944" y="4910011"/>
                </a:lnTo>
                <a:lnTo>
                  <a:pt x="8056944" y="4910011"/>
                </a:lnTo>
                <a:lnTo>
                  <a:pt x="8289607" y="5154803"/>
                </a:lnTo>
                <a:close/>
                <a:moveTo>
                  <a:pt x="8057261" y="4910138"/>
                </a:moveTo>
                <a:lnTo>
                  <a:pt x="8173466" y="3871786"/>
                </a:lnTo>
                <a:lnTo>
                  <a:pt x="8404098" y="4114800"/>
                </a:lnTo>
                <a:lnTo>
                  <a:pt x="8853932" y="3687382"/>
                </a:lnTo>
                <a:lnTo>
                  <a:pt x="9086850" y="3931857"/>
                </a:lnTo>
                <a:lnTo>
                  <a:pt x="9086850" y="3931857"/>
                </a:lnTo>
                <a:lnTo>
                  <a:pt x="9319451" y="4176649"/>
                </a:lnTo>
                <a:lnTo>
                  <a:pt x="8869553" y="4604068"/>
                </a:lnTo>
                <a:lnTo>
                  <a:pt x="9100185" y="4846765"/>
                </a:lnTo>
                <a:close/>
                <a:moveTo>
                  <a:pt x="9796590" y="5579999"/>
                </a:moveTo>
                <a:lnTo>
                  <a:pt x="10027158" y="5822950"/>
                </a:lnTo>
                <a:lnTo>
                  <a:pt x="8984234" y="5886006"/>
                </a:lnTo>
                <a:lnTo>
                  <a:pt x="9100439" y="4847654"/>
                </a:lnTo>
                <a:lnTo>
                  <a:pt x="9331071" y="5090351"/>
                </a:lnTo>
                <a:lnTo>
                  <a:pt x="9780905" y="4662932"/>
                </a:lnTo>
                <a:lnTo>
                  <a:pt x="10013569" y="4907725"/>
                </a:lnTo>
                <a:lnTo>
                  <a:pt x="10013569" y="4907725"/>
                </a:lnTo>
                <a:lnTo>
                  <a:pt x="10246169" y="5152581"/>
                </a:lnTo>
                <a:close/>
                <a:moveTo>
                  <a:pt x="11276140" y="4174236"/>
                </a:moveTo>
                <a:lnTo>
                  <a:pt x="10826306" y="4601718"/>
                </a:lnTo>
                <a:lnTo>
                  <a:pt x="11056874" y="4844415"/>
                </a:lnTo>
                <a:lnTo>
                  <a:pt x="10013950" y="4907471"/>
                </a:lnTo>
                <a:lnTo>
                  <a:pt x="10130155" y="3869119"/>
                </a:lnTo>
                <a:lnTo>
                  <a:pt x="10360787" y="4111816"/>
                </a:lnTo>
                <a:lnTo>
                  <a:pt x="10810684" y="3684334"/>
                </a:lnTo>
                <a:lnTo>
                  <a:pt x="11043285" y="3929126"/>
                </a:lnTo>
                <a:lnTo>
                  <a:pt x="11043285" y="3929126"/>
                </a:lnTo>
                <a:close/>
                <a:moveTo>
                  <a:pt x="11378756" y="2220341"/>
                </a:moveTo>
                <a:lnTo>
                  <a:pt x="10928794" y="2647950"/>
                </a:lnTo>
                <a:lnTo>
                  <a:pt x="11159363" y="2890647"/>
                </a:lnTo>
                <a:lnTo>
                  <a:pt x="10116439" y="2953639"/>
                </a:lnTo>
                <a:lnTo>
                  <a:pt x="10232644" y="1915351"/>
                </a:lnTo>
                <a:lnTo>
                  <a:pt x="10463276" y="2158048"/>
                </a:lnTo>
                <a:lnTo>
                  <a:pt x="10913173" y="1730566"/>
                </a:lnTo>
                <a:lnTo>
                  <a:pt x="11145774" y="1975358"/>
                </a:lnTo>
                <a:lnTo>
                  <a:pt x="11145774" y="1975676"/>
                </a:lnTo>
                <a:close/>
                <a:moveTo>
                  <a:pt x="12192000" y="6858000"/>
                </a:moveTo>
                <a:lnTo>
                  <a:pt x="12192000" y="6838950"/>
                </a:lnTo>
                <a:lnTo>
                  <a:pt x="11878310" y="6858000"/>
                </a:lnTo>
                <a:close/>
              </a:path>
            </a:pathLst>
          </a:custGeom>
          <a:gradFill>
            <a:gsLst>
              <a:gs pos="0">
                <a:schemeClr val="lt2"/>
              </a:gs>
              <a:gs pos="80000">
                <a:srgbClr val="FFFFFF">
                  <a:alpha val="0"/>
                </a:srgbClr>
              </a:gs>
              <a:gs pos="100000">
                <a:srgbClr val="FFFFFF">
                  <a:alpha val="0"/>
                </a:srgbClr>
              </a:gs>
            </a:gsLst>
            <a:lin ang="8100019"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50000">
              <a:schemeClr val="accent2"/>
            </a:gs>
            <a:gs pos="100000">
              <a:schemeClr val="accent3"/>
            </a:gs>
          </a:gsLst>
          <a:path path="circle">
            <a:fillToRect l="100000" b="100000"/>
          </a:path>
          <a:tileRect t="-100000" r="-10000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651600" y="628650"/>
            <a:ext cx="6130200" cy="4335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1pPr>
            <a:lvl2pPr lvl="1"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2pPr>
            <a:lvl3pPr lvl="2"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3pPr>
            <a:lvl4pPr lvl="3"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4pPr>
            <a:lvl5pPr lvl="4"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5pPr>
            <a:lvl6pPr lvl="5"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6pPr>
            <a:lvl7pPr lvl="6"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7pPr>
            <a:lvl8pPr lvl="7"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8pPr>
            <a:lvl9pPr lvl="8" rtl="0">
              <a:lnSpc>
                <a:spcPct val="90000"/>
              </a:lnSpc>
              <a:spcBef>
                <a:spcPts val="0"/>
              </a:spcBef>
              <a:spcAft>
                <a:spcPts val="0"/>
              </a:spcAft>
              <a:buClr>
                <a:schemeClr val="accent2"/>
              </a:buClr>
              <a:buSzPts val="3200"/>
              <a:buFont typeface="Zilla Slab SemiBold"/>
              <a:buNone/>
              <a:defRPr sz="3200">
                <a:solidFill>
                  <a:schemeClr val="accent2"/>
                </a:solidFill>
                <a:latin typeface="Zilla Slab SemiBold"/>
                <a:ea typeface="Zilla Slab SemiBold"/>
                <a:cs typeface="Zilla Slab SemiBold"/>
                <a:sym typeface="Zilla Slab SemiBold"/>
              </a:defRPr>
            </a:lvl9pPr>
          </a:lstStyle>
          <a:p>
            <a:endParaRPr/>
          </a:p>
        </p:txBody>
      </p:sp>
      <p:sp>
        <p:nvSpPr>
          <p:cNvPr id="7" name="Google Shape;7;p1"/>
          <p:cNvSpPr txBox="1">
            <a:spLocks noGrp="1"/>
          </p:cNvSpPr>
          <p:nvPr>
            <p:ph type="body" idx="1"/>
          </p:nvPr>
        </p:nvSpPr>
        <p:spPr>
          <a:xfrm>
            <a:off x="651600" y="1409701"/>
            <a:ext cx="6130200" cy="3105000"/>
          </a:xfrm>
          <a:prstGeom prst="rect">
            <a:avLst/>
          </a:prstGeom>
          <a:noFill/>
          <a:ln>
            <a:noFill/>
          </a:ln>
        </p:spPr>
        <p:txBody>
          <a:bodyPr spcFirstLastPara="1" wrap="square" lIns="0" tIns="0" rIns="0" bIns="0" anchor="t" anchorCtr="0">
            <a:noAutofit/>
          </a:bodyPr>
          <a:lstStyle>
            <a:lvl1pPr marL="457200" lvl="0" indent="-381000" rtl="0">
              <a:lnSpc>
                <a:spcPct val="115000"/>
              </a:lnSpc>
              <a:spcBef>
                <a:spcPts val="0"/>
              </a:spcBef>
              <a:spcAft>
                <a:spcPts val="0"/>
              </a:spcAft>
              <a:buClr>
                <a:schemeClr val="accent2"/>
              </a:buClr>
              <a:buSzPts val="2400"/>
              <a:buFont typeface="Oxygen Light"/>
              <a:buChar char="⇨"/>
              <a:defRPr sz="2400">
                <a:solidFill>
                  <a:schemeClr val="dk1"/>
                </a:solidFill>
                <a:latin typeface="Oxygen Light"/>
                <a:ea typeface="Oxygen Light"/>
                <a:cs typeface="Oxygen Light"/>
                <a:sym typeface="Oxygen Light"/>
              </a:defRPr>
            </a:lvl1pPr>
            <a:lvl2pPr marL="914400" lvl="1" indent="-381000" rtl="0">
              <a:lnSpc>
                <a:spcPct val="115000"/>
              </a:lnSpc>
              <a:spcBef>
                <a:spcPts val="800"/>
              </a:spcBef>
              <a:spcAft>
                <a:spcPts val="0"/>
              </a:spcAft>
              <a:buClr>
                <a:schemeClr val="accent1"/>
              </a:buClr>
              <a:buSzPts val="2400"/>
              <a:buFont typeface="Oxygen Light"/>
              <a:buChar char="⇾"/>
              <a:defRPr sz="2400">
                <a:solidFill>
                  <a:schemeClr val="dk1"/>
                </a:solidFill>
                <a:latin typeface="Oxygen Light"/>
                <a:ea typeface="Oxygen Light"/>
                <a:cs typeface="Oxygen Light"/>
                <a:sym typeface="Oxygen Light"/>
              </a:defRPr>
            </a:lvl2pPr>
            <a:lvl3pPr marL="1371600" lvl="2" indent="-381000" rtl="0">
              <a:lnSpc>
                <a:spcPct val="115000"/>
              </a:lnSpc>
              <a:spcBef>
                <a:spcPts val="800"/>
              </a:spcBef>
              <a:spcAft>
                <a:spcPts val="0"/>
              </a:spcAft>
              <a:buClr>
                <a:schemeClr val="lt2"/>
              </a:buClr>
              <a:buSzPts val="2400"/>
              <a:buFont typeface="Oxygen Light"/>
              <a:buChar char="￫"/>
              <a:defRPr sz="2400">
                <a:solidFill>
                  <a:schemeClr val="dk1"/>
                </a:solidFill>
                <a:latin typeface="Oxygen Light"/>
                <a:ea typeface="Oxygen Light"/>
                <a:cs typeface="Oxygen Light"/>
                <a:sym typeface="Oxygen Light"/>
              </a:defRPr>
            </a:lvl3pPr>
            <a:lvl4pPr marL="1828800" lvl="3"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4pPr>
            <a:lvl5pPr marL="2286000" lvl="4"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5pPr>
            <a:lvl6pPr marL="2743200" lvl="5"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6pPr>
            <a:lvl7pPr marL="3200400" lvl="6"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7pPr>
            <a:lvl8pPr marL="3657600" lvl="7" indent="-381000" rtl="0">
              <a:lnSpc>
                <a:spcPct val="115000"/>
              </a:lnSpc>
              <a:spcBef>
                <a:spcPts val="800"/>
              </a:spcBef>
              <a:spcAft>
                <a:spcPts val="0"/>
              </a:spcAft>
              <a:buClr>
                <a:schemeClr val="dk1"/>
              </a:buClr>
              <a:buSzPts val="2400"/>
              <a:buFont typeface="Oxygen Light"/>
              <a:buChar char="○"/>
              <a:defRPr sz="2400">
                <a:solidFill>
                  <a:schemeClr val="dk1"/>
                </a:solidFill>
                <a:latin typeface="Oxygen Light"/>
                <a:ea typeface="Oxygen Light"/>
                <a:cs typeface="Oxygen Light"/>
                <a:sym typeface="Oxygen Light"/>
              </a:defRPr>
            </a:lvl8pPr>
            <a:lvl9pPr marL="4114800" lvl="8" indent="-381000" rtl="0">
              <a:lnSpc>
                <a:spcPct val="115000"/>
              </a:lnSpc>
              <a:spcBef>
                <a:spcPts val="800"/>
              </a:spcBef>
              <a:spcAft>
                <a:spcPts val="800"/>
              </a:spcAft>
              <a:buClr>
                <a:schemeClr val="dk1"/>
              </a:buClr>
              <a:buSzPts val="2400"/>
              <a:buFont typeface="Oxygen Light"/>
              <a:buChar char="■"/>
              <a:defRPr sz="2400">
                <a:solidFill>
                  <a:schemeClr val="dk1"/>
                </a:solidFill>
                <a:latin typeface="Oxygen Light"/>
                <a:ea typeface="Oxygen Light"/>
                <a:cs typeface="Oxygen Light"/>
                <a:sym typeface="Oxygen Light"/>
              </a:defRPr>
            </a:lvl9pPr>
          </a:lstStyle>
          <a:p>
            <a:endParaRPr/>
          </a:p>
        </p:txBody>
      </p:sp>
      <p:sp>
        <p:nvSpPr>
          <p:cNvPr id="8" name="Google Shape;8;p1"/>
          <p:cNvSpPr txBox="1">
            <a:spLocks noGrp="1"/>
          </p:cNvSpPr>
          <p:nvPr>
            <p:ph type="sldNum" idx="12"/>
          </p:nvPr>
        </p:nvSpPr>
        <p:spPr>
          <a:xfrm>
            <a:off x="8404384" y="4673651"/>
            <a:ext cx="548700" cy="393600"/>
          </a:xfrm>
          <a:prstGeom prst="rect">
            <a:avLst/>
          </a:prstGeom>
          <a:noFill/>
          <a:ln>
            <a:noFill/>
          </a:ln>
        </p:spPr>
        <p:txBody>
          <a:bodyPr spcFirstLastPara="1" wrap="square" lIns="0" tIns="0" rIns="0" bIns="0" anchor="ctr" anchorCtr="0">
            <a:noAutofit/>
          </a:bodyPr>
          <a:lstStyle>
            <a:lvl1pPr lvl="0" algn="r" rtl="0">
              <a:buNone/>
              <a:defRPr sz="1500">
                <a:solidFill>
                  <a:schemeClr val="lt1"/>
                </a:solidFill>
                <a:latin typeface="Zilla Slab SemiBold"/>
                <a:ea typeface="Zilla Slab SemiBold"/>
                <a:cs typeface="Zilla Slab SemiBold"/>
                <a:sym typeface="Zilla Slab SemiBold"/>
              </a:defRPr>
            </a:lvl1pPr>
            <a:lvl2pPr lvl="1" algn="r" rtl="0">
              <a:buNone/>
              <a:defRPr sz="1500">
                <a:solidFill>
                  <a:schemeClr val="lt1"/>
                </a:solidFill>
                <a:latin typeface="Zilla Slab SemiBold"/>
                <a:ea typeface="Zilla Slab SemiBold"/>
                <a:cs typeface="Zilla Slab SemiBold"/>
                <a:sym typeface="Zilla Slab SemiBold"/>
              </a:defRPr>
            </a:lvl2pPr>
            <a:lvl3pPr lvl="2" algn="r" rtl="0">
              <a:buNone/>
              <a:defRPr sz="1500">
                <a:solidFill>
                  <a:schemeClr val="lt1"/>
                </a:solidFill>
                <a:latin typeface="Zilla Slab SemiBold"/>
                <a:ea typeface="Zilla Slab SemiBold"/>
                <a:cs typeface="Zilla Slab SemiBold"/>
                <a:sym typeface="Zilla Slab SemiBold"/>
              </a:defRPr>
            </a:lvl3pPr>
            <a:lvl4pPr lvl="3" algn="r" rtl="0">
              <a:buNone/>
              <a:defRPr sz="1500">
                <a:solidFill>
                  <a:schemeClr val="lt1"/>
                </a:solidFill>
                <a:latin typeface="Zilla Slab SemiBold"/>
                <a:ea typeface="Zilla Slab SemiBold"/>
                <a:cs typeface="Zilla Slab SemiBold"/>
                <a:sym typeface="Zilla Slab SemiBold"/>
              </a:defRPr>
            </a:lvl4pPr>
            <a:lvl5pPr lvl="4" algn="r" rtl="0">
              <a:buNone/>
              <a:defRPr sz="1500">
                <a:solidFill>
                  <a:schemeClr val="lt1"/>
                </a:solidFill>
                <a:latin typeface="Zilla Slab SemiBold"/>
                <a:ea typeface="Zilla Slab SemiBold"/>
                <a:cs typeface="Zilla Slab SemiBold"/>
                <a:sym typeface="Zilla Slab SemiBold"/>
              </a:defRPr>
            </a:lvl5pPr>
            <a:lvl6pPr lvl="5" algn="r" rtl="0">
              <a:buNone/>
              <a:defRPr sz="1500">
                <a:solidFill>
                  <a:schemeClr val="lt1"/>
                </a:solidFill>
                <a:latin typeface="Zilla Slab SemiBold"/>
                <a:ea typeface="Zilla Slab SemiBold"/>
                <a:cs typeface="Zilla Slab SemiBold"/>
                <a:sym typeface="Zilla Slab SemiBold"/>
              </a:defRPr>
            </a:lvl6pPr>
            <a:lvl7pPr lvl="6" algn="r" rtl="0">
              <a:buNone/>
              <a:defRPr sz="1500">
                <a:solidFill>
                  <a:schemeClr val="lt1"/>
                </a:solidFill>
                <a:latin typeface="Zilla Slab SemiBold"/>
                <a:ea typeface="Zilla Slab SemiBold"/>
                <a:cs typeface="Zilla Slab SemiBold"/>
                <a:sym typeface="Zilla Slab SemiBold"/>
              </a:defRPr>
            </a:lvl7pPr>
            <a:lvl8pPr lvl="7" algn="r" rtl="0">
              <a:buNone/>
              <a:defRPr sz="1500">
                <a:solidFill>
                  <a:schemeClr val="lt1"/>
                </a:solidFill>
                <a:latin typeface="Zilla Slab SemiBold"/>
                <a:ea typeface="Zilla Slab SemiBold"/>
                <a:cs typeface="Zilla Slab SemiBold"/>
                <a:sym typeface="Zilla Slab SemiBold"/>
              </a:defRPr>
            </a:lvl8pPr>
            <a:lvl9pPr lvl="8" algn="r" rtl="0">
              <a:buNone/>
              <a:defRPr sz="1500">
                <a:solidFill>
                  <a:schemeClr val="lt1"/>
                </a:solidFill>
                <a:latin typeface="Zilla Slab SemiBold"/>
                <a:ea typeface="Zilla Slab SemiBold"/>
                <a:cs typeface="Zilla Slab SemiBold"/>
                <a:sym typeface="Zilla Slab SemiBol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6" r:id="rId7"/>
    <p:sldLayoutId id="2147483657" r:id="rId8"/>
    <p:sldLayoutId id="2147483658"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doi.org/10.1108/BL-12-2017-0033"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hdl.handle.net/1805/22333"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slide" Target="slide33.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unsub.org/"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sparcopen.org/our-work/negotiation-resources/data-analysis/"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doi-org.proxy.ulib.uits.iu.edu/10.1037/pspi0000129.supp"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hyperlink" Target="https://www.crkn-rcdr.ca/en/crkn-meets-bold-negotiation-objectives-elsevier-renewal" TargetMode="External"/><Relationship Id="rId5" Type="http://schemas.openxmlformats.org/officeDocument/2006/relationships/hyperlink" Target="https://www.crkn-rcdr.ca/en/crkn-licensing-principles" TargetMode="External"/><Relationship Id="rId4" Type="http://schemas.openxmlformats.org/officeDocument/2006/relationships/hyperlink" Target="https://sparcopen.org/our-work/negotiation-resources/data-analysis/serials-transparency-list/"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016/j.joep.2016.09.003" TargetMode="Externa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8" Type="http://schemas.openxmlformats.org/officeDocument/2006/relationships/hyperlink" Target="https://hdl.handle.net/1805/22332" TargetMode="External"/><Relationship Id="rId3" Type="http://schemas.openxmlformats.org/officeDocument/2006/relationships/hyperlink" Target="https://hdl.handle.net/1805/12032" TargetMode="External"/><Relationship Id="rId7" Type="http://schemas.openxmlformats.org/officeDocument/2006/relationships/hyperlink" Target="https://hdl.handle.net/1805/22333" TargetMode="External"/><Relationship Id="rId2" Type="http://schemas.openxmlformats.org/officeDocument/2006/relationships/hyperlink" Target="https://hdl.handle.net/1805/22154" TargetMode="External"/><Relationship Id="rId1" Type="http://schemas.openxmlformats.org/officeDocument/2006/relationships/slideLayout" Target="../slideLayouts/slideLayout4.xml"/><Relationship Id="rId6" Type="http://schemas.openxmlformats.org/officeDocument/2006/relationships/hyperlink" Target="https://scholarworks.iupui.edu/handle/1805/26257" TargetMode="External"/><Relationship Id="rId5" Type="http://schemas.openxmlformats.org/officeDocument/2006/relationships/hyperlink" Target="https://hdl.handle.net/1805/26472" TargetMode="External"/><Relationship Id="rId4" Type="http://schemas.openxmlformats.org/officeDocument/2006/relationships/hyperlink" Target="https://hdl.handle.net/1805/25821"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hyperlink" Target="http://www.slidescarnival.com/?utm_source=template"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hdl.handle.net/1805/26257"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hdl.handle.net/1805/26258" TargetMode="External"/><Relationship Id="rId4" Type="http://schemas.openxmlformats.org/officeDocument/2006/relationships/hyperlink" Target="http://hdl.handle.net/1805/26256"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3"/>
          <p:cNvSpPr txBox="1">
            <a:spLocks noGrp="1"/>
          </p:cNvSpPr>
          <p:nvPr>
            <p:ph type="ctrTitle"/>
          </p:nvPr>
        </p:nvSpPr>
        <p:spPr>
          <a:xfrm>
            <a:off x="855300" y="1807700"/>
            <a:ext cx="7433400" cy="15282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US" sz="4800" dirty="0"/>
              <a:t>Using BATNA in Vendor Negotiations</a:t>
            </a:r>
            <a:br>
              <a:rPr lang="en-US" sz="4800" dirty="0"/>
            </a:br>
            <a:br>
              <a:rPr lang="en-US" sz="4800" dirty="0"/>
            </a:br>
            <a:r>
              <a:rPr lang="en-US" sz="3200" dirty="0">
                <a:solidFill>
                  <a:schemeClr val="accent1"/>
                </a:solidFill>
                <a:latin typeface="Oxygen Light" panose="02000303000000000000" pitchFamily="2" charset="0"/>
              </a:rPr>
              <a:t>ALI Resource Rendezvous </a:t>
            </a:r>
            <a:br>
              <a:rPr lang="en-US" sz="3200" dirty="0">
                <a:solidFill>
                  <a:schemeClr val="accent1"/>
                </a:solidFill>
                <a:latin typeface="Oxygen Light" panose="02000303000000000000" pitchFamily="2" charset="0"/>
              </a:rPr>
            </a:br>
            <a:r>
              <a:rPr lang="en-US" sz="3200" dirty="0">
                <a:solidFill>
                  <a:schemeClr val="accent1"/>
                </a:solidFill>
                <a:latin typeface="Oxygen Light" panose="02000303000000000000" pitchFamily="2" charset="0"/>
              </a:rPr>
              <a:t>Butler University</a:t>
            </a:r>
            <a:br>
              <a:rPr lang="en-US" sz="3200" dirty="0">
                <a:solidFill>
                  <a:schemeClr val="accent1"/>
                </a:solidFill>
                <a:latin typeface="Oxygen Light" panose="02000303000000000000" pitchFamily="2" charset="0"/>
              </a:rPr>
            </a:br>
            <a:r>
              <a:rPr lang="en-US" sz="3200" dirty="0">
                <a:solidFill>
                  <a:schemeClr val="accent1"/>
                </a:solidFill>
                <a:latin typeface="Oxygen Light" panose="02000303000000000000" pitchFamily="2" charset="0"/>
              </a:rPr>
              <a:t>March 25, 2022</a:t>
            </a:r>
            <a:endParaRPr dirty="0">
              <a:solidFill>
                <a:schemeClr val="accent1"/>
              </a:solidFill>
              <a:latin typeface="Oxygen Light" panose="02000303000000000000"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79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Best Practices in Using BANTA</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Don’t reveal it, unless strategic. However, you can signal your BATNA</a:t>
            </a:r>
            <a:endParaRPr dirty="0"/>
          </a:p>
          <a:p>
            <a:pPr marL="457200" lvl="0" indent="-381000" algn="l" rtl="0">
              <a:spcBef>
                <a:spcPts val="1000"/>
              </a:spcBef>
              <a:spcAft>
                <a:spcPts val="0"/>
              </a:spcAft>
              <a:buSzPts val="2400"/>
              <a:buChar char="⇨"/>
            </a:pPr>
            <a:r>
              <a:rPr lang="en-US" dirty="0"/>
              <a:t>Don’t lie about it</a:t>
            </a:r>
            <a:endParaRPr dirty="0"/>
          </a:p>
          <a:p>
            <a:pPr marL="457200" lvl="0" indent="-381000" algn="l" rtl="0">
              <a:spcBef>
                <a:spcPts val="1000"/>
              </a:spcBef>
              <a:spcAft>
                <a:spcPts val="0"/>
              </a:spcAft>
              <a:buSzPts val="2400"/>
              <a:buChar char="⇨"/>
            </a:pPr>
            <a:r>
              <a:rPr lang="en-US" dirty="0"/>
              <a:t>Constantly work to improve your BATNA</a:t>
            </a:r>
          </a:p>
          <a:p>
            <a:pPr marL="457200" lvl="0" indent="-381000" algn="l" rtl="0">
              <a:spcBef>
                <a:spcPts val="1000"/>
              </a:spcBef>
              <a:spcAft>
                <a:spcPts val="0"/>
              </a:spcAft>
              <a:buSzPts val="2400"/>
              <a:buChar char="⇨"/>
            </a:pPr>
            <a:r>
              <a:rPr lang="en-US" dirty="0"/>
              <a:t>Research the vendor’s BATNA (ACRL/SPARC ZOPA Webinar)</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4137218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2262-E899-4946-B8FA-D338B1CF2F22}"/>
              </a:ext>
            </a:extLst>
          </p:cNvPr>
          <p:cNvSpPr>
            <a:spLocks noGrp="1"/>
          </p:cNvSpPr>
          <p:nvPr>
            <p:ph type="title"/>
          </p:nvPr>
        </p:nvSpPr>
        <p:spPr/>
        <p:txBody>
          <a:bodyPr/>
          <a:lstStyle/>
          <a:p>
            <a:r>
              <a:rPr lang="en-US" dirty="0"/>
              <a:t>Improving your BATNA</a:t>
            </a:r>
          </a:p>
        </p:txBody>
      </p:sp>
      <p:sp>
        <p:nvSpPr>
          <p:cNvPr id="3" name="Text Placeholder 2">
            <a:extLst>
              <a:ext uri="{FF2B5EF4-FFF2-40B4-BE49-F238E27FC236}">
                <a16:creationId xmlns:a16="http://schemas.microsoft.com/office/drawing/2014/main" id="{4D9670D8-528C-4C02-B37A-8D467A513E34}"/>
              </a:ext>
            </a:extLst>
          </p:cNvPr>
          <p:cNvSpPr>
            <a:spLocks noGrp="1"/>
          </p:cNvSpPr>
          <p:nvPr>
            <p:ph type="body" idx="1"/>
          </p:nvPr>
        </p:nvSpPr>
        <p:spPr/>
        <p:txBody>
          <a:bodyPr/>
          <a:lstStyle/>
          <a:p>
            <a:r>
              <a:rPr lang="en-US" sz="2000" dirty="0"/>
              <a:t>Creating relative bargaining power</a:t>
            </a:r>
          </a:p>
          <a:p>
            <a:pPr lvl="1"/>
            <a:r>
              <a:rPr lang="en-US" sz="2000" dirty="0"/>
              <a:t>Understand your price sensitivity</a:t>
            </a:r>
          </a:p>
          <a:p>
            <a:pPr lvl="2"/>
            <a:r>
              <a:rPr lang="en-US" sz="2000" dirty="0"/>
              <a:t>Historical use</a:t>
            </a:r>
          </a:p>
          <a:p>
            <a:pPr lvl="2"/>
            <a:r>
              <a:rPr lang="en-US" sz="2000" dirty="0"/>
              <a:t>Institutional context</a:t>
            </a:r>
          </a:p>
          <a:p>
            <a:pPr lvl="1"/>
            <a:r>
              <a:rPr lang="en-US" sz="2000" dirty="0"/>
              <a:t>Are there actions your library can take to change that (i.e. consortia, supporting OA)</a:t>
            </a:r>
          </a:p>
          <a:p>
            <a:pPr lvl="1"/>
            <a:endParaRPr lang="en-US" sz="2000" dirty="0"/>
          </a:p>
          <a:p>
            <a:pPr marL="76200" indent="0">
              <a:buNone/>
            </a:pPr>
            <a:r>
              <a:rPr lang="en-US" sz="1200" b="0" i="0" dirty="0">
                <a:solidFill>
                  <a:srgbClr val="444444"/>
                </a:solidFill>
                <a:effectLst/>
                <a:latin typeface="Oxygen Light" panose="020B0604020202020204" charset="0"/>
              </a:rPr>
              <a:t>Macy, K.V. (2018). Information creates relative bargaining power in vendor negotiations. The Bottom Line, 31(2), 137-149. </a:t>
            </a:r>
            <a:r>
              <a:rPr lang="en-US" sz="1200" b="0" i="0" dirty="0">
                <a:solidFill>
                  <a:srgbClr val="444444"/>
                </a:solidFill>
                <a:effectLst/>
                <a:latin typeface="Oxygen Light" panose="020B0604020202020204" charset="0"/>
                <a:hlinkClick r:id="rId2"/>
              </a:rPr>
              <a:t>https://doi.org/10.1108/BL-12-2017-0033</a:t>
            </a:r>
            <a:r>
              <a:rPr lang="en-US" sz="1200" b="0" i="0" dirty="0">
                <a:solidFill>
                  <a:srgbClr val="444444"/>
                </a:solidFill>
                <a:effectLst/>
                <a:latin typeface="Oxygen Light" panose="020B0604020202020204" charset="0"/>
              </a:rPr>
              <a:t> </a:t>
            </a:r>
            <a:endParaRPr lang="en-US" sz="1200" dirty="0">
              <a:latin typeface="Oxygen Light" panose="020B0604020202020204" charset="0"/>
            </a:endParaRPr>
          </a:p>
        </p:txBody>
      </p:sp>
      <p:sp>
        <p:nvSpPr>
          <p:cNvPr id="4" name="Slide Number Placeholder 3">
            <a:extLst>
              <a:ext uri="{FF2B5EF4-FFF2-40B4-BE49-F238E27FC236}">
                <a16:creationId xmlns:a16="http://schemas.microsoft.com/office/drawing/2014/main" id="{1FBEAD21-DD17-4D05-A9AE-F092FC59B57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7339132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2.</a:t>
            </a:r>
            <a:endParaRPr dirty="0">
              <a:solidFill>
                <a:schemeClr val="accent1"/>
              </a:solidFill>
            </a:endParaRPr>
          </a:p>
          <a:p>
            <a:pPr marL="0" lvl="0" indent="0" algn="l" rtl="0">
              <a:spcBef>
                <a:spcPts val="0"/>
              </a:spcBef>
              <a:spcAft>
                <a:spcPts val="0"/>
              </a:spcAft>
              <a:buNone/>
            </a:pPr>
            <a:r>
              <a:rPr lang="en" dirty="0"/>
              <a:t>Analysis &amp; Tools</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Resources that can help</a:t>
            </a:r>
            <a:endParaRPr dirty="0"/>
          </a:p>
        </p:txBody>
      </p:sp>
    </p:spTree>
    <p:extLst>
      <p:ext uri="{BB962C8B-B14F-4D97-AF65-F5344CB8AC3E}">
        <p14:creationId xmlns:p14="http://schemas.microsoft.com/office/powerpoint/2010/main" val="36954047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Helpful Analysis (Not Exhaustive)</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sz="2000" dirty="0"/>
              <a:t>Historical use &amp; cost per use</a:t>
            </a:r>
            <a:endParaRPr sz="2000" dirty="0"/>
          </a:p>
          <a:p>
            <a:pPr marL="457200" lvl="0" indent="-381000" algn="l" rtl="0">
              <a:spcBef>
                <a:spcPts val="1000"/>
              </a:spcBef>
              <a:spcAft>
                <a:spcPts val="0"/>
              </a:spcAft>
              <a:buSzPts val="2400"/>
              <a:buChar char="⇨"/>
            </a:pPr>
            <a:r>
              <a:rPr lang="en-US" sz="2000" dirty="0"/>
              <a:t>Qualitative data on faculty use in research, teaching, and learning</a:t>
            </a:r>
            <a:endParaRPr sz="2000" dirty="0"/>
          </a:p>
          <a:p>
            <a:pPr marL="457200" lvl="0" indent="-381000" algn="l" rtl="0">
              <a:spcBef>
                <a:spcPts val="1000"/>
              </a:spcBef>
              <a:spcAft>
                <a:spcPts val="0"/>
              </a:spcAft>
              <a:buSzPts val="2400"/>
              <a:buChar char="⇨"/>
            </a:pPr>
            <a:r>
              <a:rPr lang="en-US" sz="2000" dirty="0"/>
              <a:t>What content is used? OA, aggregators, perpetual access</a:t>
            </a:r>
          </a:p>
          <a:p>
            <a:pPr marL="457200" lvl="0" indent="-381000" algn="l" rtl="0">
              <a:spcBef>
                <a:spcPts val="1000"/>
              </a:spcBef>
              <a:spcAft>
                <a:spcPts val="0"/>
              </a:spcAft>
              <a:buSzPts val="2400"/>
              <a:buChar char="⇨"/>
            </a:pPr>
            <a:r>
              <a:rPr lang="en-US" sz="2000" dirty="0"/>
              <a:t>Where are faculty publishing? Being cited?</a:t>
            </a:r>
          </a:p>
          <a:p>
            <a:pPr marL="457200" lvl="0" indent="-381000" algn="l" rtl="0">
              <a:spcBef>
                <a:spcPts val="1000"/>
              </a:spcBef>
              <a:spcAft>
                <a:spcPts val="0"/>
              </a:spcAft>
              <a:buSzPts val="2400"/>
              <a:buChar char="⇨"/>
            </a:pPr>
            <a:r>
              <a:rPr lang="en-US" sz="2000" dirty="0"/>
              <a:t>What licensing terms are critical?</a:t>
            </a:r>
          </a:p>
          <a:p>
            <a:pPr marL="457200" lvl="0" indent="-381000" algn="l" rtl="0">
              <a:spcBef>
                <a:spcPts val="1000"/>
              </a:spcBef>
              <a:spcAft>
                <a:spcPts val="0"/>
              </a:spcAft>
              <a:buSzPts val="2400"/>
              <a:buChar char="⇨"/>
            </a:pPr>
            <a:r>
              <a:rPr lang="en-US" sz="2000" dirty="0"/>
              <a:t>What does your library value?</a:t>
            </a:r>
          </a:p>
          <a:p>
            <a:pPr marL="76200" lvl="0" indent="0" algn="l" rtl="0">
              <a:spcBef>
                <a:spcPts val="1000"/>
              </a:spcBef>
              <a:spcAft>
                <a:spcPts val="0"/>
              </a:spcAft>
              <a:buSzPts val="2400"/>
              <a:buNone/>
            </a:pP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061977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MS Excel</a:t>
            </a:r>
            <a:endParaRPr dirty="0"/>
          </a:p>
        </p:txBody>
      </p:sp>
      <p:sp>
        <p:nvSpPr>
          <p:cNvPr id="104" name="Google Shape;104;p18"/>
          <p:cNvSpPr txBox="1">
            <a:spLocks noGrp="1"/>
          </p:cNvSpPr>
          <p:nvPr>
            <p:ph type="body" idx="1"/>
          </p:nvPr>
        </p:nvSpPr>
        <p:spPr>
          <a:xfrm>
            <a:off x="651600" y="1306184"/>
            <a:ext cx="613020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 sz="1800" dirty="0"/>
              <a:t>Tools that can be useful:</a:t>
            </a:r>
          </a:p>
          <a:p>
            <a:pPr marL="285750" indent="-285750">
              <a:spcBef>
                <a:spcPts val="1000"/>
              </a:spcBef>
              <a:spcAft>
                <a:spcPts val="1000"/>
              </a:spcAft>
            </a:pPr>
            <a:r>
              <a:rPr lang="en" sz="1600" b="1" dirty="0"/>
              <a:t>Pivot Tables </a:t>
            </a:r>
            <a:r>
              <a:rPr lang="en" sz="1600" dirty="0"/>
              <a:t>– Quickly summarize data</a:t>
            </a:r>
          </a:p>
          <a:p>
            <a:pPr marL="285750" indent="-285750">
              <a:spcBef>
                <a:spcPts val="1000"/>
              </a:spcBef>
              <a:spcAft>
                <a:spcPts val="1000"/>
              </a:spcAft>
            </a:pPr>
            <a:r>
              <a:rPr lang="en" sz="1600" b="1" dirty="0"/>
              <a:t>Vlookup</a:t>
            </a:r>
            <a:r>
              <a:rPr lang="en" sz="1600" dirty="0"/>
              <a:t> – Easily add data to a spreadsheet by looking up a unique value within row data.</a:t>
            </a:r>
          </a:p>
          <a:p>
            <a:pPr marL="285750" indent="-285750">
              <a:spcBef>
                <a:spcPts val="1000"/>
              </a:spcBef>
              <a:spcAft>
                <a:spcPts val="1000"/>
              </a:spcAft>
            </a:pPr>
            <a:r>
              <a:rPr lang="en" sz="1600" b="1" dirty="0"/>
              <a:t>Unpivot</a:t>
            </a:r>
            <a:r>
              <a:rPr lang="en" sz="1600" dirty="0"/>
              <a:t> – Take cross tabulated data such as a Counter report and reformat to enable joining with other data and create Pivot Tables or import into a database.</a:t>
            </a:r>
          </a:p>
          <a:p>
            <a:pPr marL="285750" indent="-285750">
              <a:spcBef>
                <a:spcPts val="1000"/>
              </a:spcBef>
              <a:spcAft>
                <a:spcPts val="1000"/>
              </a:spcAft>
            </a:pPr>
            <a:r>
              <a:rPr lang="en" sz="1600" b="1" dirty="0"/>
              <a:t>PowerQuery</a:t>
            </a:r>
            <a:r>
              <a:rPr lang="en" sz="1600" dirty="0"/>
              <a:t> – Join  multiple spreadsheets, such as annual data, into a large pivot table to find longitudinal trends.</a:t>
            </a:r>
            <a:endParaRPr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spTree>
    <p:extLst>
      <p:ext uri="{BB962C8B-B14F-4D97-AF65-F5344CB8AC3E}">
        <p14:creationId xmlns:p14="http://schemas.microsoft.com/office/powerpoint/2010/main" val="2925046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479072" y="347650"/>
            <a:ext cx="3319200"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Example: </a:t>
            </a:r>
            <a:r>
              <a:rPr lang="en" dirty="0">
                <a:hlinkClick r:id="rId3"/>
              </a:rPr>
              <a:t>Cap &amp; Mikey Case Study</a:t>
            </a:r>
            <a:endParaRPr dirty="0"/>
          </a:p>
        </p:txBody>
      </p:sp>
      <p:sp>
        <p:nvSpPr>
          <p:cNvPr id="148" name="Google Shape;148;p22"/>
          <p:cNvSpPr txBox="1">
            <a:spLocks noGrp="1"/>
          </p:cNvSpPr>
          <p:nvPr>
            <p:ph type="body" idx="1"/>
          </p:nvPr>
        </p:nvSpPr>
        <p:spPr>
          <a:xfrm>
            <a:off x="479072" y="1602300"/>
            <a:ext cx="3319200"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Gathered data COUNTER (Use), Vendor (Price List, and ILL costs.</a:t>
            </a:r>
          </a:p>
          <a:p>
            <a:pPr marL="0" lvl="0" indent="0" algn="l" rtl="0">
              <a:spcBef>
                <a:spcPts val="0"/>
              </a:spcBef>
              <a:spcAft>
                <a:spcPts val="800"/>
              </a:spcAft>
              <a:buNone/>
            </a:pPr>
            <a:r>
              <a:rPr lang="en" sz="2200" dirty="0"/>
              <a:t>Joined using Vlookup to create this table.</a:t>
            </a:r>
          </a:p>
          <a:p>
            <a:pPr marL="0" lvl="0" indent="0" algn="l" rtl="0">
              <a:spcBef>
                <a:spcPts val="0"/>
              </a:spcBef>
              <a:spcAft>
                <a:spcPts val="800"/>
              </a:spcAft>
              <a:buNone/>
            </a:pPr>
            <a:r>
              <a:rPr lang="en" sz="2200" dirty="0">
                <a:hlinkClick r:id="rId4" action="ppaction://hlinksldjump"/>
              </a:rPr>
              <a:t>Full step-by-step Instructions</a:t>
            </a:r>
            <a:r>
              <a:rPr lang="en" sz="2200" dirty="0"/>
              <a:t>.</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pic>
        <p:nvPicPr>
          <p:cNvPr id="3" name="Picture 2">
            <a:extLst>
              <a:ext uri="{FF2B5EF4-FFF2-40B4-BE49-F238E27FC236}">
                <a16:creationId xmlns:a16="http://schemas.microsoft.com/office/drawing/2014/main" id="{FA1FBA17-5189-4776-982C-477E599269AD}"/>
              </a:ext>
            </a:extLst>
          </p:cNvPr>
          <p:cNvPicPr>
            <a:picLocks noChangeAspect="1"/>
          </p:cNvPicPr>
          <p:nvPr/>
        </p:nvPicPr>
        <p:blipFill>
          <a:blip r:embed="rId5"/>
          <a:stretch>
            <a:fillRect/>
          </a:stretch>
        </p:blipFill>
        <p:spPr>
          <a:xfrm>
            <a:off x="3970800" y="0"/>
            <a:ext cx="5151769" cy="5143500"/>
          </a:xfrm>
          <a:prstGeom prst="rect">
            <a:avLst/>
          </a:prstGeom>
        </p:spPr>
      </p:pic>
    </p:spTree>
    <p:extLst>
      <p:ext uri="{BB962C8B-B14F-4D97-AF65-F5344CB8AC3E}">
        <p14:creationId xmlns:p14="http://schemas.microsoft.com/office/powerpoint/2010/main" val="3693749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a:spLocks noGrp="1"/>
          </p:cNvSpPr>
          <p:nvPr>
            <p:ph type="title"/>
          </p:nvPr>
        </p:nvSpPr>
        <p:spPr>
          <a:xfrm>
            <a:off x="614513" y="353470"/>
            <a:ext cx="3319200" cy="873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Using collected data determine costs for a la carte</a:t>
            </a:r>
            <a:endParaRPr dirty="0"/>
          </a:p>
        </p:txBody>
      </p:sp>
      <p:sp>
        <p:nvSpPr>
          <p:cNvPr id="148" name="Google Shape;148;p22"/>
          <p:cNvSpPr txBox="1">
            <a:spLocks noGrp="1"/>
          </p:cNvSpPr>
          <p:nvPr>
            <p:ph type="body" idx="1"/>
          </p:nvPr>
        </p:nvSpPr>
        <p:spPr>
          <a:xfrm>
            <a:off x="614513" y="1859091"/>
            <a:ext cx="3319200" cy="19389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sz="2200" dirty="0"/>
              <a:t>Cost of journals with individual subscriptions + Estimated ILL Costs based on use = Estimated Total Cost</a:t>
            </a:r>
          </a:p>
          <a:p>
            <a:pPr marL="0" lvl="0" indent="0" algn="l" rtl="0">
              <a:spcBef>
                <a:spcPts val="0"/>
              </a:spcBef>
              <a:spcAft>
                <a:spcPts val="800"/>
              </a:spcAft>
              <a:buNone/>
            </a:pPr>
            <a:r>
              <a:rPr lang="en" sz="2200" dirty="0"/>
              <a:t>Use this to develop your BATNA</a:t>
            </a:r>
            <a:endParaRPr sz="2200" dirty="0"/>
          </a:p>
        </p:txBody>
      </p:sp>
      <p:sp>
        <p:nvSpPr>
          <p:cNvPr id="150" name="Google Shape;150;p22"/>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pic>
        <p:nvPicPr>
          <p:cNvPr id="3" name="Picture 2">
            <a:extLst>
              <a:ext uri="{FF2B5EF4-FFF2-40B4-BE49-F238E27FC236}">
                <a16:creationId xmlns:a16="http://schemas.microsoft.com/office/drawing/2014/main" id="{624D47D3-29D0-4B9A-AEFD-FAB3122901F8}"/>
              </a:ext>
            </a:extLst>
          </p:cNvPr>
          <p:cNvPicPr>
            <a:picLocks noChangeAspect="1"/>
          </p:cNvPicPr>
          <p:nvPr/>
        </p:nvPicPr>
        <p:blipFill>
          <a:blip r:embed="rId3"/>
          <a:stretch>
            <a:fillRect/>
          </a:stretch>
        </p:blipFill>
        <p:spPr>
          <a:xfrm>
            <a:off x="5210288" y="0"/>
            <a:ext cx="3933712" cy="5143500"/>
          </a:xfrm>
          <a:prstGeom prst="rect">
            <a:avLst/>
          </a:prstGeom>
        </p:spPr>
      </p:pic>
    </p:spTree>
    <p:extLst>
      <p:ext uri="{BB962C8B-B14F-4D97-AF65-F5344CB8AC3E}">
        <p14:creationId xmlns:p14="http://schemas.microsoft.com/office/powerpoint/2010/main" val="1036886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hlinkClick r:id="rId3"/>
              </a:rPr>
              <a:t>Unsub</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457200" lvl="0" indent="-381000" algn="l" rtl="0">
              <a:spcBef>
                <a:spcPts val="0"/>
              </a:spcBef>
              <a:spcAft>
                <a:spcPts val="0"/>
              </a:spcAft>
              <a:buSzPts val="2400"/>
              <a:buChar char="⇨"/>
            </a:pPr>
            <a:r>
              <a:rPr lang="en-US" dirty="0"/>
              <a:t>Subscription tool with tiered pricing</a:t>
            </a:r>
            <a:endParaRPr dirty="0"/>
          </a:p>
          <a:p>
            <a:pPr marL="457200" lvl="0" indent="-381000" algn="l" rtl="0">
              <a:spcBef>
                <a:spcPts val="1000"/>
              </a:spcBef>
              <a:spcAft>
                <a:spcPts val="0"/>
              </a:spcAft>
              <a:buSzPts val="2400"/>
              <a:buChar char="⇨"/>
            </a:pPr>
            <a:r>
              <a:rPr lang="en-US" dirty="0"/>
              <a:t>Allows for a more nuanced look at cost per use that enables weights for faculty publishing and citations, examines back-file, and OA availability.</a:t>
            </a:r>
            <a:endParaRPr dirty="0"/>
          </a:p>
          <a:p>
            <a:pPr marL="457200" lvl="0" indent="-381000" algn="l" rtl="0">
              <a:spcBef>
                <a:spcPts val="1000"/>
              </a:spcBef>
              <a:spcAft>
                <a:spcPts val="0"/>
              </a:spcAft>
              <a:buSzPts val="2400"/>
              <a:buChar char="⇨"/>
            </a:pPr>
            <a:r>
              <a:rPr lang="en-US" dirty="0"/>
              <a:t>Current publishers covered: Elsevier, Sage, Taylor &amp; Francis, Wiley-Blackwell, and Springer Nature.</a:t>
            </a:r>
            <a:endParaRPr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17</a:t>
            </a:fld>
            <a:endParaRPr/>
          </a:p>
        </p:txBody>
      </p:sp>
    </p:spTree>
    <p:extLst>
      <p:ext uri="{BB962C8B-B14F-4D97-AF65-F5344CB8AC3E}">
        <p14:creationId xmlns:p14="http://schemas.microsoft.com/office/powerpoint/2010/main" val="843869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Data Analysis for Negotiation</a:t>
            </a:r>
            <a:endParaRPr dirty="0"/>
          </a:p>
        </p:txBody>
      </p:sp>
      <p:sp>
        <p:nvSpPr>
          <p:cNvPr id="104" name="Google Shape;104;p18"/>
          <p:cNvSpPr txBox="1">
            <a:spLocks noGrp="1"/>
          </p:cNvSpPr>
          <p:nvPr>
            <p:ph type="body" idx="1"/>
          </p:nvPr>
        </p:nvSpPr>
        <p:spPr>
          <a:xfrm>
            <a:off x="651600" y="1150908"/>
            <a:ext cx="6130200" cy="3105000"/>
          </a:xfrm>
          <a:prstGeom prst="rect">
            <a:avLst/>
          </a:prstGeom>
        </p:spPr>
        <p:txBody>
          <a:bodyPr spcFirstLastPara="1" wrap="square" lIns="0" tIns="0" rIns="0" bIns="0" anchor="t" anchorCtr="0">
            <a:noAutofit/>
          </a:bodyPr>
          <a:lstStyle/>
          <a:p>
            <a:pPr marL="0" lvl="0" indent="0" algn="l" rtl="0">
              <a:spcBef>
                <a:spcPts val="1000"/>
              </a:spcBef>
              <a:spcAft>
                <a:spcPts val="1000"/>
              </a:spcAft>
              <a:buNone/>
            </a:pPr>
            <a:r>
              <a:rPr lang="en-US" sz="1600" dirty="0"/>
              <a:t>The SPARC Negotiation Community of Practice Data Analysis working group developed a </a:t>
            </a:r>
            <a:r>
              <a:rPr lang="en-US" sz="1600" dirty="0">
                <a:hlinkClick r:id="rId3"/>
              </a:rPr>
              <a:t>set of resources </a:t>
            </a:r>
            <a:r>
              <a:rPr lang="en-US" sz="1600" dirty="0"/>
              <a:t>to help with negotiation planning including:</a:t>
            </a:r>
          </a:p>
          <a:p>
            <a:pPr marL="285750" indent="-285750">
              <a:spcBef>
                <a:spcPts val="1000"/>
              </a:spcBef>
              <a:spcAft>
                <a:spcPts val="1000"/>
              </a:spcAft>
            </a:pPr>
            <a:r>
              <a:rPr lang="en-US" sz="1600" dirty="0"/>
              <a:t>Open access factors to consider &amp; data sources</a:t>
            </a:r>
          </a:p>
          <a:p>
            <a:pPr marL="285750" indent="-285750">
              <a:spcBef>
                <a:spcPts val="1000"/>
              </a:spcBef>
              <a:spcAft>
                <a:spcPts val="1000"/>
              </a:spcAft>
            </a:pPr>
            <a:r>
              <a:rPr lang="en-US" sz="1600" dirty="0"/>
              <a:t>Usage statistics and guidance on COUNTER 4 vs 5</a:t>
            </a:r>
          </a:p>
          <a:p>
            <a:pPr marL="285750" indent="-285750">
              <a:spcBef>
                <a:spcPts val="1000"/>
              </a:spcBef>
              <a:spcAft>
                <a:spcPts val="1000"/>
              </a:spcAft>
            </a:pPr>
            <a:r>
              <a:rPr lang="en-US" sz="1600" dirty="0"/>
              <a:t>Gathering &amp; using qualitative data</a:t>
            </a:r>
          </a:p>
          <a:p>
            <a:pPr marL="285750" indent="-285750">
              <a:spcBef>
                <a:spcPts val="1000"/>
              </a:spcBef>
              <a:spcAft>
                <a:spcPts val="1000"/>
              </a:spcAft>
            </a:pPr>
            <a:r>
              <a:rPr lang="en-US" sz="1600" dirty="0"/>
              <a:t>Using data visualization</a:t>
            </a:r>
            <a:endParaRPr sz="16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636018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3.</a:t>
            </a:r>
            <a:endParaRPr dirty="0">
              <a:solidFill>
                <a:schemeClr val="accent1"/>
              </a:solidFill>
            </a:endParaRPr>
          </a:p>
          <a:p>
            <a:pPr marL="0" lvl="0" indent="0" algn="l" rtl="0">
              <a:spcBef>
                <a:spcPts val="0"/>
              </a:spcBef>
              <a:spcAft>
                <a:spcPts val="0"/>
              </a:spcAft>
              <a:buNone/>
            </a:pPr>
            <a:r>
              <a:rPr lang="en" dirty="0"/>
              <a:t>Let’s discuss power</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Strategies for even when you feel powerless</a:t>
            </a:r>
            <a:endParaRPr dirty="0"/>
          </a:p>
        </p:txBody>
      </p:sp>
    </p:spTree>
    <p:extLst>
      <p:ext uri="{BB962C8B-B14F-4D97-AF65-F5344CB8AC3E}">
        <p14:creationId xmlns:p14="http://schemas.microsoft.com/office/powerpoint/2010/main" val="32741933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dirty="0">
                <a:solidFill>
                  <a:schemeClr val="lt1"/>
                </a:solidFill>
              </a:rPr>
              <a:t>Hello!</a:t>
            </a:r>
            <a:endParaRPr sz="6000" dirty="0">
              <a:solidFill>
                <a:schemeClr val="lt1"/>
              </a:solidFill>
            </a:endParaRPr>
          </a:p>
        </p:txBody>
      </p:sp>
      <p:sp>
        <p:nvSpPr>
          <p:cNvPr id="84" name="Google Shape;84;p15"/>
          <p:cNvSpPr txBox="1">
            <a:spLocks noGrp="1"/>
          </p:cNvSpPr>
          <p:nvPr>
            <p:ph type="subTitle" idx="4294967295"/>
          </p:nvPr>
        </p:nvSpPr>
        <p:spPr>
          <a:xfrm>
            <a:off x="855299" y="2158613"/>
            <a:ext cx="4338875" cy="16623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Katharine V. Macy, MBA, MLIS​</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Collection Assessment Librarian</a:t>
            </a:r>
            <a:br>
              <a:rPr lang="en-US" sz="1800" dirty="0">
                <a:solidFill>
                  <a:schemeClr val="lt1"/>
                </a:solidFill>
                <a:latin typeface="Oxygen"/>
                <a:ea typeface="Oxygen"/>
                <a:cs typeface="Oxygen"/>
                <a:sym typeface="Oxygen"/>
              </a:rPr>
            </a:br>
            <a:r>
              <a:rPr lang="en-US" sz="1800" dirty="0">
                <a:solidFill>
                  <a:schemeClr val="lt1"/>
                </a:solidFill>
                <a:latin typeface="Oxygen"/>
                <a:ea typeface="Oxygen"/>
                <a:cs typeface="Oxygen"/>
                <a:sym typeface="Oxygen"/>
              </a:rPr>
              <a:t>IUPUI University Library​</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macyk@iupui.edu ​</a:t>
            </a:r>
          </a:p>
          <a:p>
            <a:pPr marL="0" marR="0" lvl="0" indent="0" algn="l" rtl="0">
              <a:lnSpc>
                <a:spcPct val="90000"/>
              </a:lnSpc>
              <a:spcBef>
                <a:spcPts val="0"/>
              </a:spcBef>
              <a:spcAft>
                <a:spcPts val="0"/>
              </a:spcAft>
              <a:buNone/>
            </a:pPr>
            <a:endParaRPr lang="en-US" sz="1800"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Twitter: @kvmacy​</a:t>
            </a:r>
          </a:p>
          <a:p>
            <a:pPr marL="0" marR="0" lvl="0" indent="0" algn="l" rtl="0">
              <a:lnSpc>
                <a:spcPct val="90000"/>
              </a:lnSpc>
              <a:spcBef>
                <a:spcPts val="0"/>
              </a:spcBef>
              <a:spcAft>
                <a:spcPts val="0"/>
              </a:spcAft>
              <a:buNone/>
            </a:pPr>
            <a:r>
              <a:rPr lang="en-US" sz="1800" dirty="0">
                <a:solidFill>
                  <a:schemeClr val="lt1"/>
                </a:solidFill>
                <a:latin typeface="Oxygen"/>
                <a:ea typeface="Oxygen"/>
                <a:cs typeface="Oxygen"/>
                <a:sym typeface="Oxygen"/>
              </a:rPr>
              <a:t>ORCID https://orcid.org/0000-0002-6283-7143 ​</a:t>
            </a:r>
          </a:p>
          <a:p>
            <a:pPr marL="0" marR="0" lvl="0" indent="0" algn="l" rtl="0">
              <a:lnSpc>
                <a:spcPct val="90000"/>
              </a:lnSpc>
              <a:spcBef>
                <a:spcPts val="0"/>
              </a:spcBef>
              <a:spcAft>
                <a:spcPts val="0"/>
              </a:spcAft>
              <a:buNone/>
            </a:pPr>
            <a:endParaRPr lang="en-US" dirty="0">
              <a:solidFill>
                <a:schemeClr val="lt1"/>
              </a:solidFill>
              <a:latin typeface="Oxygen"/>
              <a:ea typeface="Oxygen"/>
              <a:cs typeface="Oxygen"/>
              <a:sym typeface="Oxygen"/>
            </a:endParaRPr>
          </a:p>
          <a:p>
            <a:pPr marL="0" marR="0" lvl="0" indent="0" algn="l" rtl="0">
              <a:lnSpc>
                <a:spcPct val="90000"/>
              </a:lnSpc>
              <a:spcBef>
                <a:spcPts val="0"/>
              </a:spcBef>
              <a:spcAft>
                <a:spcPts val="0"/>
              </a:spcAft>
              <a:buNone/>
            </a:pPr>
            <a:r>
              <a:rPr lang="en-US" dirty="0">
                <a:solidFill>
                  <a:schemeClr val="lt1"/>
                </a:solidFill>
                <a:latin typeface="Oxygen"/>
                <a:ea typeface="Oxygen"/>
                <a:cs typeface="Oxygen"/>
                <a:sym typeface="Oxygen"/>
              </a:rPr>
              <a:t>​</a:t>
            </a:r>
            <a:endParaRPr dirty="0">
              <a:solidFill>
                <a:schemeClr val="lt1"/>
              </a:solidFill>
              <a:latin typeface="Oxygen"/>
              <a:ea typeface="Oxygen"/>
              <a:cs typeface="Oxygen"/>
              <a:sym typeface="Oxygen"/>
            </a:endParaRPr>
          </a:p>
        </p:txBody>
      </p:sp>
      <p:pic>
        <p:nvPicPr>
          <p:cNvPr id="85" name="Google Shape;85;p15"/>
          <p:cNvPicPr preferRelativeResize="0"/>
          <p:nvPr/>
        </p:nvPicPr>
        <p:blipFill>
          <a:blip r:embed="rId3"/>
          <a:srcRect t="10680" b="10680"/>
          <a:stretch/>
        </p:blipFill>
        <p:spPr>
          <a:xfrm>
            <a:off x="5194175" y="397650"/>
            <a:ext cx="3949800" cy="4348200"/>
          </a:xfrm>
          <a:prstGeom prst="leftArrow">
            <a:avLst>
              <a:gd name="adj1" fmla="val 64503"/>
              <a:gd name="adj2" fmla="val 55753"/>
            </a:avLst>
          </a:prstGeom>
          <a:noFill/>
          <a:ln>
            <a:noFill/>
          </a:ln>
        </p:spPr>
      </p:pic>
      <p:sp>
        <p:nvSpPr>
          <p:cNvPr id="86" name="Google Shape;86;p1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a:spLocks noGrp="1"/>
          </p:cNvSpPr>
          <p:nvPr>
            <p:ph type="body" idx="1"/>
          </p:nvPr>
        </p:nvSpPr>
        <p:spPr>
          <a:xfrm>
            <a:off x="1081799" y="1066000"/>
            <a:ext cx="7165053" cy="29847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sz="2400" dirty="0"/>
              <a:t>Negotiators with stronger alternatives set higher aspirations (</a:t>
            </a:r>
            <a:r>
              <a:rPr lang="en-US" sz="2400" dirty="0" err="1"/>
              <a:t>Pinkley</a:t>
            </a:r>
            <a:r>
              <a:rPr lang="en-US" sz="2400" dirty="0"/>
              <a:t> et al., 1994; Wong, 2014), demand more from their opponent (de </a:t>
            </a:r>
            <a:r>
              <a:rPr lang="en-US" sz="2400" dirty="0" err="1"/>
              <a:t>Dreu</a:t>
            </a:r>
            <a:r>
              <a:rPr lang="en-US" sz="2400" dirty="0"/>
              <a:t>, 1995), and behave more </a:t>
            </a:r>
            <a:r>
              <a:rPr lang="en-US" sz="2400" dirty="0" err="1"/>
              <a:t>agentically</a:t>
            </a:r>
            <a:r>
              <a:rPr lang="en-US" sz="2400" dirty="0"/>
              <a:t> to achieve their goals (Magee et al., 2007). “</a:t>
            </a:r>
          </a:p>
          <a:p>
            <a:pPr marL="0" lvl="0" indent="0" algn="l" rtl="0">
              <a:spcBef>
                <a:spcPts val="0"/>
              </a:spcBef>
              <a:spcAft>
                <a:spcPts val="800"/>
              </a:spcAft>
              <a:buNone/>
            </a:pPr>
            <a:endParaRPr lang="en-US" sz="2400" dirty="0"/>
          </a:p>
          <a:p>
            <a:pPr marL="0" lvl="0" indent="0" algn="l" rtl="0">
              <a:spcBef>
                <a:spcPts val="0"/>
              </a:spcBef>
              <a:spcAft>
                <a:spcPts val="800"/>
              </a:spcAft>
              <a:buNone/>
            </a:pPr>
            <a:r>
              <a:rPr lang="en-US" sz="1400" dirty="0" err="1"/>
              <a:t>Schaerer</a:t>
            </a:r>
            <a:r>
              <a:rPr lang="en-US" sz="1400" dirty="0"/>
              <a:t>, M., </a:t>
            </a:r>
            <a:r>
              <a:rPr lang="en-US" sz="1400" dirty="0" err="1"/>
              <a:t>Schweinsberg</a:t>
            </a:r>
            <a:r>
              <a:rPr lang="en-US" sz="1400" dirty="0"/>
              <a:t>, M., &amp; </a:t>
            </a:r>
            <a:r>
              <a:rPr lang="en-US" sz="1400" dirty="0" err="1"/>
              <a:t>Swaab</a:t>
            </a:r>
            <a:r>
              <a:rPr lang="en-US" sz="1400" dirty="0"/>
              <a:t>, R. I. (2018). Imaginary alternatives: The effects of mental simulation on powerless negotiators. </a:t>
            </a:r>
            <a:r>
              <a:rPr lang="en-US" sz="1400" i="1" dirty="0"/>
              <a:t>Journal of Personality and Social Psychology</a:t>
            </a:r>
            <a:r>
              <a:rPr lang="en-US" sz="1400" dirty="0"/>
              <a:t>, </a:t>
            </a:r>
            <a:r>
              <a:rPr lang="en-US" sz="1400" i="1" dirty="0"/>
              <a:t>115</a:t>
            </a:r>
            <a:r>
              <a:rPr lang="en-US" sz="1400" dirty="0"/>
              <a:t>(1), 96–117. </a:t>
            </a:r>
            <a:r>
              <a:rPr lang="en-US" sz="1400" dirty="0">
                <a:hlinkClick r:id="rId3"/>
              </a:rPr>
              <a:t>https://doi-org.proxy.ulib.uits.iu.edu/10.1037/pspi0000129.supp</a:t>
            </a:r>
            <a:r>
              <a:rPr lang="en-US" sz="1400" dirty="0"/>
              <a:t>  (Supplemental)</a:t>
            </a:r>
            <a:endParaRPr lang="en-US" sz="2400" dirty="0"/>
          </a:p>
          <a:p>
            <a:pPr marL="0" lvl="0" indent="0" algn="l" rtl="0">
              <a:spcBef>
                <a:spcPts val="0"/>
              </a:spcBef>
              <a:spcAft>
                <a:spcPts val="800"/>
              </a:spcAft>
              <a:buNone/>
            </a:pPr>
            <a:endParaRPr lang="en-US" sz="2400" dirty="0"/>
          </a:p>
          <a:p>
            <a:pPr marL="0" lvl="0" indent="0" algn="l" rtl="0">
              <a:spcBef>
                <a:spcPts val="0"/>
              </a:spcBef>
              <a:spcAft>
                <a:spcPts val="800"/>
              </a:spcAft>
              <a:buNone/>
            </a:pPr>
            <a:endParaRPr lang="en-US" sz="2400" dirty="0"/>
          </a:p>
        </p:txBody>
      </p:sp>
      <p:sp>
        <p:nvSpPr>
          <p:cNvPr id="98" name="Google Shape;98;p17"/>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1567761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9DCB194-DD98-4DF9-A7C4-02FF4AB8D5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21</a:t>
            </a:fld>
            <a:endParaRPr lang="en"/>
          </a:p>
        </p:txBody>
      </p:sp>
      <p:sp>
        <p:nvSpPr>
          <p:cNvPr id="5" name="TextBox 4">
            <a:extLst>
              <a:ext uri="{FF2B5EF4-FFF2-40B4-BE49-F238E27FC236}">
                <a16:creationId xmlns:a16="http://schemas.microsoft.com/office/drawing/2014/main" id="{15AA737D-B1CD-473B-A50C-007D5EBDF8BA}"/>
              </a:ext>
            </a:extLst>
          </p:cNvPr>
          <p:cNvSpPr txBox="1"/>
          <p:nvPr/>
        </p:nvSpPr>
        <p:spPr>
          <a:xfrm>
            <a:off x="739616" y="622705"/>
            <a:ext cx="7664768" cy="3539430"/>
          </a:xfrm>
          <a:prstGeom prst="rect">
            <a:avLst/>
          </a:prstGeom>
          <a:noFill/>
        </p:spPr>
        <p:txBody>
          <a:bodyPr wrap="square">
            <a:spAutoFit/>
          </a:bodyPr>
          <a:lstStyle/>
          <a:p>
            <a:r>
              <a:rPr lang="en-US" sz="3200" b="1" i="1" dirty="0">
                <a:solidFill>
                  <a:schemeClr val="bg1"/>
                </a:solidFill>
                <a:latin typeface="Oxygen" panose="020B0604020202020204" charset="0"/>
              </a:rPr>
              <a:t>So BATNA is a source of power.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What do you do when your BATNA is weak? </a:t>
            </a:r>
          </a:p>
          <a:p>
            <a:endParaRPr lang="en-US" sz="3200" b="1" i="1" dirty="0">
              <a:solidFill>
                <a:schemeClr val="bg1"/>
              </a:solidFill>
              <a:latin typeface="Oxygen" panose="020B0604020202020204" charset="0"/>
            </a:endParaRPr>
          </a:p>
          <a:p>
            <a:r>
              <a:rPr lang="en-US" sz="3200" b="1" i="1" dirty="0">
                <a:solidFill>
                  <a:schemeClr val="bg1"/>
                </a:solidFill>
                <a:latin typeface="Oxygen" panose="020B0604020202020204" charset="0"/>
              </a:rPr>
              <a:t>How do you negotiate from a position of powerlessness?</a:t>
            </a:r>
          </a:p>
        </p:txBody>
      </p:sp>
    </p:spTree>
    <p:extLst>
      <p:ext uri="{BB962C8B-B14F-4D97-AF65-F5344CB8AC3E}">
        <p14:creationId xmlns:p14="http://schemas.microsoft.com/office/powerpoint/2010/main" val="193703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#1: Mental Simulation</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r>
              <a:rPr lang="en-US" dirty="0"/>
              <a:t>Imagine if you had a stronger alternative</a:t>
            </a:r>
          </a:p>
          <a:p>
            <a:r>
              <a:rPr lang="en-US" dirty="0"/>
              <a:t>What would you ask for?</a:t>
            </a:r>
          </a:p>
          <a:p>
            <a:r>
              <a:rPr lang="en-US" dirty="0"/>
              <a:t>How would you restructure your initial offer or your counter-offer</a:t>
            </a:r>
          </a:p>
          <a:p>
            <a:r>
              <a:rPr lang="en-US" dirty="0"/>
              <a:t>Center yourself within this place as you begin and conduct your negotiation. </a:t>
            </a:r>
          </a:p>
          <a:p>
            <a:pPr marL="76200" indent="0">
              <a:buNone/>
            </a:pPr>
            <a:endParaRPr lang="en-US" dirty="0"/>
          </a:p>
          <a:p>
            <a:pPr marL="76200" indent="0">
              <a:buNone/>
            </a:pPr>
            <a:r>
              <a:rPr lang="en-US" sz="1100" dirty="0" err="1"/>
              <a:t>Schaerer</a:t>
            </a:r>
            <a:r>
              <a:rPr lang="en-US" sz="1100" dirty="0"/>
              <a:t>, M., </a:t>
            </a:r>
            <a:r>
              <a:rPr lang="en-US" sz="1100" dirty="0" err="1"/>
              <a:t>Schweinsberg</a:t>
            </a:r>
            <a:r>
              <a:rPr lang="en-US" sz="1100" dirty="0"/>
              <a:t>, M., &amp; </a:t>
            </a:r>
            <a:r>
              <a:rPr lang="en-US" sz="1100" dirty="0" err="1"/>
              <a:t>Swaab</a:t>
            </a:r>
            <a:r>
              <a:rPr lang="en-US" sz="1100" dirty="0"/>
              <a:t>, R. I. (2018). Imaginary alternatives: The effects of mental simulation on powerless negotiators. </a:t>
            </a:r>
            <a:r>
              <a:rPr lang="en-US" sz="1100" i="1" dirty="0"/>
              <a:t>Journal of Personality and Social Psychology</a:t>
            </a:r>
            <a:r>
              <a:rPr lang="en-US" sz="1100" dirty="0"/>
              <a:t>, </a:t>
            </a:r>
            <a:r>
              <a:rPr lang="en-US" sz="1100" i="1" dirty="0"/>
              <a:t>115</a:t>
            </a:r>
            <a:r>
              <a:rPr lang="en-US" sz="1100" dirty="0"/>
              <a:t>(1), 96–117. </a:t>
            </a:r>
            <a:r>
              <a:rPr lang="en-US" sz="1100" dirty="0">
                <a:hlinkClick r:id="rId3"/>
              </a:rPr>
              <a:t>https://doi-org.proxy.ulib.uits.iu.edu/10.1037/pspi0000129.supp</a:t>
            </a:r>
            <a:r>
              <a:rPr lang="en-US" sz="1100" dirty="0"/>
              <a:t>  (Supplemental)</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spTree>
    <p:extLst>
      <p:ext uri="{BB962C8B-B14F-4D97-AF65-F5344CB8AC3E}">
        <p14:creationId xmlns:p14="http://schemas.microsoft.com/office/powerpoint/2010/main" val="18647044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277B4-6CD3-4AD6-973E-41803B222C47}"/>
              </a:ext>
            </a:extLst>
          </p:cNvPr>
          <p:cNvSpPr>
            <a:spLocks noGrp="1"/>
          </p:cNvSpPr>
          <p:nvPr>
            <p:ph type="title"/>
          </p:nvPr>
        </p:nvSpPr>
        <p:spPr/>
        <p:txBody>
          <a:bodyPr/>
          <a:lstStyle/>
          <a:p>
            <a:r>
              <a:rPr lang="en-US" dirty="0"/>
              <a:t>If you need help developing your simulation</a:t>
            </a:r>
          </a:p>
        </p:txBody>
      </p:sp>
      <p:sp>
        <p:nvSpPr>
          <p:cNvPr id="3" name="Text Placeholder 2">
            <a:extLst>
              <a:ext uri="{FF2B5EF4-FFF2-40B4-BE49-F238E27FC236}">
                <a16:creationId xmlns:a16="http://schemas.microsoft.com/office/drawing/2014/main" id="{86BDFCB4-A4C1-40D1-B5BB-31FA19507878}"/>
              </a:ext>
            </a:extLst>
          </p:cNvPr>
          <p:cNvSpPr>
            <a:spLocks noGrp="1"/>
          </p:cNvSpPr>
          <p:nvPr>
            <p:ph type="body" idx="1"/>
          </p:nvPr>
        </p:nvSpPr>
        <p:spPr>
          <a:xfrm>
            <a:off x="651600" y="1639019"/>
            <a:ext cx="6130200" cy="2875682"/>
          </a:xfrm>
        </p:spPr>
        <p:txBody>
          <a:bodyPr/>
          <a:lstStyle/>
          <a:p>
            <a:r>
              <a:rPr lang="en-US" dirty="0"/>
              <a:t>Look at deals that others have managed to negotiate: </a:t>
            </a:r>
          </a:p>
          <a:p>
            <a:pPr lvl="1"/>
            <a:r>
              <a:rPr lang="en-US" dirty="0">
                <a:hlinkClick r:id="rId3"/>
              </a:rPr>
              <a:t>Big Deal Knowledge Base</a:t>
            </a:r>
            <a:endParaRPr lang="en-US" dirty="0"/>
          </a:p>
          <a:p>
            <a:pPr lvl="1"/>
            <a:r>
              <a:rPr lang="en-US" dirty="0">
                <a:hlinkClick r:id="rId4"/>
              </a:rPr>
              <a:t>Transparency Lists</a:t>
            </a:r>
            <a:endParaRPr lang="en-US" dirty="0"/>
          </a:p>
          <a:p>
            <a:r>
              <a:rPr lang="en-US" dirty="0"/>
              <a:t>Example: </a:t>
            </a:r>
            <a:r>
              <a:rPr lang="en-US" dirty="0">
                <a:hlinkClick r:id="rId5"/>
              </a:rPr>
              <a:t>CRKN Licensing Principles </a:t>
            </a:r>
            <a:r>
              <a:rPr lang="en-US" dirty="0"/>
              <a:t>leading to </a:t>
            </a:r>
            <a:r>
              <a:rPr lang="en-US" dirty="0">
                <a:hlinkClick r:id="rId6"/>
              </a:rPr>
              <a:t>CRKN Elsevier Deal</a:t>
            </a:r>
            <a:endParaRPr lang="en-US" dirty="0"/>
          </a:p>
        </p:txBody>
      </p:sp>
      <p:sp>
        <p:nvSpPr>
          <p:cNvPr id="4" name="Slide Number Placeholder 3">
            <a:extLst>
              <a:ext uri="{FF2B5EF4-FFF2-40B4-BE49-F238E27FC236}">
                <a16:creationId xmlns:a16="http://schemas.microsoft.com/office/drawing/2014/main" id="{F68A99E5-7226-4F4E-ABE0-DE957FE290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spTree>
    <p:extLst>
      <p:ext uri="{BB962C8B-B14F-4D97-AF65-F5344CB8AC3E}">
        <p14:creationId xmlns:p14="http://schemas.microsoft.com/office/powerpoint/2010/main" val="28586922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C9147-DC05-4019-A2BD-E3DE675E9490}"/>
              </a:ext>
            </a:extLst>
          </p:cNvPr>
          <p:cNvSpPr>
            <a:spLocks noGrp="1"/>
          </p:cNvSpPr>
          <p:nvPr>
            <p:ph type="title"/>
          </p:nvPr>
        </p:nvSpPr>
        <p:spPr/>
        <p:txBody>
          <a:bodyPr/>
          <a:lstStyle/>
          <a:p>
            <a:r>
              <a:rPr lang="en-US" dirty="0"/>
              <a:t>Strategy #2: Use If-Then Scenario Planning</a:t>
            </a:r>
          </a:p>
        </p:txBody>
      </p:sp>
      <p:sp>
        <p:nvSpPr>
          <p:cNvPr id="3" name="Text Placeholder 2">
            <a:extLst>
              <a:ext uri="{FF2B5EF4-FFF2-40B4-BE49-F238E27FC236}">
                <a16:creationId xmlns:a16="http://schemas.microsoft.com/office/drawing/2014/main" id="{36F9165A-B984-4972-879A-C5D9A77F1134}"/>
              </a:ext>
            </a:extLst>
          </p:cNvPr>
          <p:cNvSpPr>
            <a:spLocks noGrp="1"/>
          </p:cNvSpPr>
          <p:nvPr>
            <p:ph type="body" idx="1"/>
          </p:nvPr>
        </p:nvSpPr>
        <p:spPr/>
        <p:txBody>
          <a:bodyPr/>
          <a:lstStyle/>
          <a:p>
            <a:pPr marL="76200" indent="0">
              <a:buNone/>
            </a:pPr>
            <a:endParaRPr lang="en-US" dirty="0"/>
          </a:p>
          <a:p>
            <a:pPr marL="76200" indent="0">
              <a:buNone/>
            </a:pPr>
            <a:r>
              <a:rPr lang="en-US" dirty="0"/>
              <a:t>Outline scenarios that could occur and how you will react. This can include reacting to negative behaviors, responding to claims and retorts from the vendor, and knowing how you will adjust based on tactics.</a:t>
            </a:r>
          </a:p>
          <a:p>
            <a:pPr marL="76200" indent="0">
              <a:buNone/>
            </a:pPr>
            <a:endParaRPr lang="en-US" dirty="0"/>
          </a:p>
          <a:p>
            <a:pPr marL="76200" indent="0">
              <a:buNone/>
            </a:pPr>
            <a:r>
              <a:rPr lang="en-US" sz="1200" dirty="0" err="1"/>
              <a:t>Jäger</a:t>
            </a:r>
            <a:r>
              <a:rPr lang="en-US" sz="1200" dirty="0"/>
              <a:t>, A., </a:t>
            </a:r>
            <a:r>
              <a:rPr lang="en-US" sz="1200" dirty="0" err="1"/>
              <a:t>Loschelder</a:t>
            </a:r>
            <a:r>
              <a:rPr lang="en-US" sz="1200" dirty="0"/>
              <a:t>, D. D., &amp; Friese, M. (2017). Using self-regulation to overcome the detrimental effects of anger in negotiations. Journal of Economic Psychology, 58, 31–43. </a:t>
            </a:r>
            <a:r>
              <a:rPr lang="en-US" sz="1200" dirty="0">
                <a:hlinkClick r:id="rId3"/>
              </a:rPr>
              <a:t>https://doi.org/10.1016/j.joep.2016.09.003</a:t>
            </a:r>
            <a:r>
              <a:rPr lang="en-US" sz="1200" dirty="0"/>
              <a:t> </a:t>
            </a:r>
          </a:p>
        </p:txBody>
      </p:sp>
      <p:sp>
        <p:nvSpPr>
          <p:cNvPr id="4" name="Slide Number Placeholder 3">
            <a:extLst>
              <a:ext uri="{FF2B5EF4-FFF2-40B4-BE49-F238E27FC236}">
                <a16:creationId xmlns:a16="http://schemas.microsoft.com/office/drawing/2014/main" id="{9C6B68C8-C769-4327-8E81-36FAFB85D8B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spTree>
    <p:extLst>
      <p:ext uri="{BB962C8B-B14F-4D97-AF65-F5344CB8AC3E}">
        <p14:creationId xmlns:p14="http://schemas.microsoft.com/office/powerpoint/2010/main" val="22726753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4.</a:t>
            </a:r>
            <a:endParaRPr dirty="0">
              <a:solidFill>
                <a:schemeClr val="accent1"/>
              </a:solidFill>
            </a:endParaRPr>
          </a:p>
          <a:p>
            <a:pPr marL="0" lvl="0" indent="0" algn="l" rtl="0">
              <a:spcBef>
                <a:spcPts val="0"/>
              </a:spcBef>
              <a:spcAft>
                <a:spcPts val="0"/>
              </a:spcAft>
              <a:buNone/>
            </a:pPr>
            <a:r>
              <a:rPr lang="en" dirty="0"/>
              <a:t>Using to your advantage</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How BATNA can be used to shape the negotiation.</a:t>
            </a:r>
            <a:endParaRPr dirty="0"/>
          </a:p>
        </p:txBody>
      </p:sp>
    </p:spTree>
    <p:extLst>
      <p:ext uri="{BB962C8B-B14F-4D97-AF65-F5344CB8AC3E}">
        <p14:creationId xmlns:p14="http://schemas.microsoft.com/office/powerpoint/2010/main" val="529007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224287" y="359867"/>
            <a:ext cx="7747430" cy="608423"/>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Make first offer to set anchor</a:t>
            </a:r>
            <a:endParaRPr dirty="0">
              <a:solidFill>
                <a:srgbClr val="39C0BA"/>
              </a:solidFill>
            </a:endParaRPr>
          </a:p>
        </p:txBody>
      </p:sp>
      <p:sp>
        <p:nvSpPr>
          <p:cNvPr id="109" name="Google Shape;109;p17"/>
          <p:cNvSpPr txBox="1">
            <a:spLocks noGrp="1"/>
          </p:cNvSpPr>
          <p:nvPr>
            <p:ph type="body" idx="1"/>
          </p:nvPr>
        </p:nvSpPr>
        <p:spPr>
          <a:xfrm>
            <a:off x="224287" y="968290"/>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It should be better than your BATNA. Your ideal offer that outlines </a:t>
            </a:r>
            <a:endParaRPr sz="1800" dirty="0"/>
          </a:p>
          <a:p>
            <a:pPr>
              <a:spcBef>
                <a:spcPts val="600"/>
              </a:spcBef>
            </a:pPr>
            <a:r>
              <a:rPr lang="en-US" sz="1800" dirty="0"/>
              <a:t>Price / Price Increases</a:t>
            </a:r>
          </a:p>
          <a:p>
            <a:pPr>
              <a:spcBef>
                <a:spcPts val="600"/>
              </a:spcBef>
            </a:pPr>
            <a:r>
              <a:rPr lang="en-US" sz="1800" dirty="0"/>
              <a:t>Term</a:t>
            </a:r>
          </a:p>
          <a:p>
            <a:pPr>
              <a:spcBef>
                <a:spcPts val="600"/>
              </a:spcBef>
            </a:pPr>
            <a:r>
              <a:rPr lang="en-US" sz="1800" dirty="0"/>
              <a:t>License Terms</a:t>
            </a:r>
          </a:p>
          <a:p>
            <a:pPr>
              <a:spcBef>
                <a:spcPts val="600"/>
              </a:spcBef>
            </a:pPr>
            <a:r>
              <a:rPr lang="en-US" sz="1800" dirty="0"/>
              <a:t>Other (Support, Accessibility, Training)</a:t>
            </a:r>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32022344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389097" y="515143"/>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Framing</a:t>
            </a:r>
            <a:endParaRPr dirty="0"/>
          </a:p>
        </p:txBody>
      </p:sp>
      <p:sp>
        <p:nvSpPr>
          <p:cNvPr id="109" name="Google Shape;109;p17"/>
          <p:cNvSpPr txBox="1">
            <a:spLocks noGrp="1"/>
          </p:cNvSpPr>
          <p:nvPr>
            <p:ph type="body" idx="1"/>
          </p:nvPr>
        </p:nvSpPr>
        <p:spPr>
          <a:xfrm>
            <a:off x="389097" y="902657"/>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lvl="0">
              <a:spcBef>
                <a:spcPts val="600"/>
              </a:spcBef>
            </a:pPr>
            <a:r>
              <a:rPr lang="en-US" sz="1800" dirty="0"/>
              <a:t>Offers and counteroffers</a:t>
            </a:r>
            <a:endParaRPr sz="1800" dirty="0"/>
          </a:p>
          <a:p>
            <a:pPr lvl="0">
              <a:spcBef>
                <a:spcPts val="600"/>
              </a:spcBef>
            </a:pPr>
            <a:r>
              <a:rPr lang="en-US" sz="1800" dirty="0"/>
              <a:t>Concessions</a:t>
            </a:r>
            <a:endParaRPr sz="18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a:p>
            <a:pPr marL="0" lvl="0" indent="0">
              <a:buNone/>
            </a:pPr>
            <a:endParaRPr lang="en-US" dirty="0"/>
          </a:p>
          <a:p>
            <a:pPr marL="0" lvl="0" indent="0">
              <a:buNone/>
            </a:pPr>
            <a:r>
              <a:rPr lang="en-US" sz="2400" dirty="0"/>
              <a:t>Opportunity to signal BATNA if appropriate.</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28266054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C092-B240-48B2-B748-3A7F193275F1}"/>
              </a:ext>
            </a:extLst>
          </p:cNvPr>
          <p:cNvSpPr>
            <a:spLocks noGrp="1"/>
          </p:cNvSpPr>
          <p:nvPr>
            <p:ph type="title"/>
          </p:nvPr>
        </p:nvSpPr>
        <p:spPr/>
        <p:txBody>
          <a:bodyPr/>
          <a:lstStyle/>
          <a:p>
            <a:r>
              <a:rPr lang="en-US" dirty="0"/>
              <a:t>Always keep BATNA top of mind</a:t>
            </a:r>
          </a:p>
        </p:txBody>
      </p:sp>
      <p:sp>
        <p:nvSpPr>
          <p:cNvPr id="3" name="Text Placeholder 2">
            <a:extLst>
              <a:ext uri="{FF2B5EF4-FFF2-40B4-BE49-F238E27FC236}">
                <a16:creationId xmlns:a16="http://schemas.microsoft.com/office/drawing/2014/main" id="{7EB348DC-726F-4C87-A481-60513FFDEE80}"/>
              </a:ext>
            </a:extLst>
          </p:cNvPr>
          <p:cNvSpPr>
            <a:spLocks noGrp="1"/>
          </p:cNvSpPr>
          <p:nvPr>
            <p:ph type="body" idx="1"/>
          </p:nvPr>
        </p:nvSpPr>
        <p:spPr/>
        <p:txBody>
          <a:bodyPr/>
          <a:lstStyle/>
          <a:p>
            <a:r>
              <a:rPr lang="en-US" sz="2000" dirty="0"/>
              <a:t>Let it hold you steady.</a:t>
            </a:r>
          </a:p>
          <a:p>
            <a:r>
              <a:rPr lang="en-US" sz="2000" dirty="0"/>
              <a:t>Have a plan and be prepared to say no and stick to it if the deal is worse than your BATNA. </a:t>
            </a:r>
          </a:p>
          <a:p>
            <a:pPr lvl="1"/>
            <a:r>
              <a:rPr lang="en-US" sz="2000" dirty="0"/>
              <a:t>Vendors will try to convince you to move.</a:t>
            </a:r>
          </a:p>
          <a:p>
            <a:r>
              <a:rPr lang="en-US" sz="2000" dirty="0"/>
              <a:t>Strategize how you meet a vendor’s no and you may get them to move.</a:t>
            </a:r>
          </a:p>
          <a:p>
            <a:pPr lvl="1"/>
            <a:r>
              <a:rPr lang="en-US" sz="2000" dirty="0"/>
              <a:t>First no is not always a no.</a:t>
            </a:r>
          </a:p>
        </p:txBody>
      </p:sp>
      <p:sp>
        <p:nvSpPr>
          <p:cNvPr id="4" name="Slide Number Placeholder 3">
            <a:extLst>
              <a:ext uri="{FF2B5EF4-FFF2-40B4-BE49-F238E27FC236}">
                <a16:creationId xmlns:a16="http://schemas.microsoft.com/office/drawing/2014/main" id="{CC3CC760-3A96-48F2-8173-E3C8BBC676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extLst>
      <p:ext uri="{BB962C8B-B14F-4D97-AF65-F5344CB8AC3E}">
        <p14:creationId xmlns:p14="http://schemas.microsoft.com/office/powerpoint/2010/main" val="7604141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1CB5B-8C8A-4064-B480-367DB44CAE99}"/>
              </a:ext>
            </a:extLst>
          </p:cNvPr>
          <p:cNvSpPr>
            <a:spLocks noGrp="1"/>
          </p:cNvSpPr>
          <p:nvPr>
            <p:ph type="title"/>
          </p:nvPr>
        </p:nvSpPr>
        <p:spPr/>
        <p:txBody>
          <a:bodyPr/>
          <a:lstStyle/>
          <a:p>
            <a:r>
              <a:rPr lang="en-US" dirty="0"/>
              <a:t>Resources</a:t>
            </a:r>
          </a:p>
        </p:txBody>
      </p:sp>
      <p:sp>
        <p:nvSpPr>
          <p:cNvPr id="3" name="Text Placeholder 2">
            <a:extLst>
              <a:ext uri="{FF2B5EF4-FFF2-40B4-BE49-F238E27FC236}">
                <a16:creationId xmlns:a16="http://schemas.microsoft.com/office/drawing/2014/main" id="{91ADB8F6-C2A8-4B71-8545-4EE2BC66F89C}"/>
              </a:ext>
            </a:extLst>
          </p:cNvPr>
          <p:cNvSpPr>
            <a:spLocks noGrp="1"/>
          </p:cNvSpPr>
          <p:nvPr>
            <p:ph type="body" idx="1"/>
          </p:nvPr>
        </p:nvSpPr>
        <p:spPr/>
        <p:txBody>
          <a:bodyPr/>
          <a:lstStyle/>
          <a:p>
            <a:r>
              <a:rPr lang="en-US" dirty="0">
                <a:hlinkClick r:id="rId2"/>
              </a:rPr>
              <a:t>Negotiation Planning Worksheet</a:t>
            </a:r>
            <a:endParaRPr lang="en-US" dirty="0"/>
          </a:p>
          <a:p>
            <a:r>
              <a:rPr lang="en-US" dirty="0">
                <a:hlinkClick r:id="rId3"/>
              </a:rPr>
              <a:t>Setting Negotiation Priorities Worksheet</a:t>
            </a:r>
            <a:endParaRPr lang="en-US" dirty="0"/>
          </a:p>
          <a:p>
            <a:r>
              <a:rPr lang="en-US" dirty="0">
                <a:hlinkClick r:id="rId4"/>
              </a:rPr>
              <a:t>Negotiation 101 Presentation</a:t>
            </a:r>
            <a:endParaRPr lang="en-US" dirty="0"/>
          </a:p>
          <a:p>
            <a:r>
              <a:rPr lang="en-US" dirty="0">
                <a:hlinkClick r:id="rId5"/>
              </a:rPr>
              <a:t>Negotiation 201: Preparing for No</a:t>
            </a:r>
            <a:endParaRPr lang="en-US" dirty="0"/>
          </a:p>
          <a:p>
            <a:r>
              <a:rPr lang="en-US" dirty="0">
                <a:hlinkClick r:id="rId6"/>
              </a:rPr>
              <a:t>Negotiation 201: ZOPA</a:t>
            </a:r>
            <a:endParaRPr lang="en-US" dirty="0"/>
          </a:p>
          <a:p>
            <a:r>
              <a:rPr lang="en-US" dirty="0"/>
              <a:t>Case Studies for Negotiation Practice:</a:t>
            </a:r>
          </a:p>
          <a:p>
            <a:pPr lvl="1"/>
            <a:r>
              <a:rPr lang="en-US" dirty="0">
                <a:hlinkClick r:id="rId7"/>
              </a:rPr>
              <a:t>Cap &amp; Mikey Press</a:t>
            </a:r>
            <a:endParaRPr lang="en-US" dirty="0"/>
          </a:p>
          <a:p>
            <a:pPr lvl="1"/>
            <a:r>
              <a:rPr lang="en-US" dirty="0">
                <a:hlinkClick r:id="rId8"/>
              </a:rPr>
              <a:t>Aces Database</a:t>
            </a:r>
            <a:endParaRPr lang="en-US" dirty="0"/>
          </a:p>
        </p:txBody>
      </p:sp>
      <p:sp>
        <p:nvSpPr>
          <p:cNvPr id="4" name="Slide Number Placeholder 3">
            <a:extLst>
              <a:ext uri="{FF2B5EF4-FFF2-40B4-BE49-F238E27FC236}">
                <a16:creationId xmlns:a16="http://schemas.microsoft.com/office/drawing/2014/main" id="{57463EC6-EA76-4E4A-B301-9E40F0FCC02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746388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6"/>
          <p:cNvSpPr txBox="1">
            <a:spLocks noGrp="1"/>
          </p:cNvSpPr>
          <p:nvPr>
            <p:ph type="ctrTitle"/>
          </p:nvPr>
        </p:nvSpPr>
        <p:spPr>
          <a:xfrm>
            <a:off x="855300" y="1732800"/>
            <a:ext cx="7433400" cy="1159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accent1"/>
                </a:solidFill>
              </a:rPr>
              <a:t>1.</a:t>
            </a:r>
            <a:endParaRPr dirty="0">
              <a:solidFill>
                <a:schemeClr val="accent1"/>
              </a:solidFill>
            </a:endParaRPr>
          </a:p>
          <a:p>
            <a:pPr marL="0" lvl="0" indent="0" algn="l" rtl="0">
              <a:spcBef>
                <a:spcPts val="0"/>
              </a:spcBef>
              <a:spcAft>
                <a:spcPts val="0"/>
              </a:spcAft>
              <a:buNone/>
            </a:pPr>
            <a:r>
              <a:rPr lang="en" dirty="0"/>
              <a:t>Defining BATNA</a:t>
            </a:r>
            <a:endParaRPr dirty="0"/>
          </a:p>
        </p:txBody>
      </p:sp>
      <p:sp>
        <p:nvSpPr>
          <p:cNvPr id="92" name="Google Shape;92;p16"/>
          <p:cNvSpPr txBox="1">
            <a:spLocks noGrp="1"/>
          </p:cNvSpPr>
          <p:nvPr>
            <p:ph type="subTitle" idx="1"/>
          </p:nvPr>
        </p:nvSpPr>
        <p:spPr>
          <a:xfrm>
            <a:off x="855300" y="2989502"/>
            <a:ext cx="7433400" cy="4212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Why are we talking about this?</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35"/>
          <p:cNvSpPr txBox="1">
            <a:spLocks noGrp="1"/>
          </p:cNvSpPr>
          <p:nvPr>
            <p:ph type="ctrTitle" idx="4294967295"/>
          </p:nvPr>
        </p:nvSpPr>
        <p:spPr>
          <a:xfrm>
            <a:off x="855300" y="1322588"/>
            <a:ext cx="3395100" cy="796200"/>
          </a:xfrm>
          <a:prstGeom prst="rect">
            <a:avLst/>
          </a:prstGeom>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 sz="6000">
                <a:solidFill>
                  <a:schemeClr val="lt1"/>
                </a:solidFill>
              </a:rPr>
              <a:t>Thanks!</a:t>
            </a:r>
            <a:endParaRPr sz="6000">
              <a:solidFill>
                <a:schemeClr val="lt1"/>
              </a:solidFill>
            </a:endParaRPr>
          </a:p>
        </p:txBody>
      </p:sp>
      <p:sp>
        <p:nvSpPr>
          <p:cNvPr id="322" name="Google Shape;322;p35"/>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30</a:t>
            </a:fld>
            <a:endParaRPr/>
          </a:p>
        </p:txBody>
      </p:sp>
      <p:sp>
        <p:nvSpPr>
          <p:cNvPr id="323" name="Google Shape;323;p35"/>
          <p:cNvSpPr txBox="1">
            <a:spLocks noGrp="1"/>
          </p:cNvSpPr>
          <p:nvPr>
            <p:ph type="body" idx="4294967295"/>
          </p:nvPr>
        </p:nvSpPr>
        <p:spPr>
          <a:xfrm>
            <a:off x="855300" y="2158625"/>
            <a:ext cx="3395100" cy="1805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lt1"/>
                </a:solidFill>
              </a:rPr>
              <a:t>Any questions?</a:t>
            </a:r>
            <a:br>
              <a:rPr lang="en" dirty="0">
                <a:solidFill>
                  <a:schemeClr val="lt1"/>
                </a:solidFill>
              </a:rPr>
            </a:br>
            <a:r>
              <a:rPr lang="en" dirty="0">
                <a:solidFill>
                  <a:schemeClr val="lt1"/>
                </a:solidFill>
              </a:rPr>
              <a:t>You can find me at:</a:t>
            </a:r>
            <a:endParaRPr dirty="0">
              <a:solidFill>
                <a:schemeClr val="lt1"/>
              </a:solidFill>
            </a:endParaRPr>
          </a:p>
          <a:p>
            <a:pPr marL="457200" lvl="0" indent="-381000" algn="l" rtl="0">
              <a:spcBef>
                <a:spcPts val="800"/>
              </a:spcBef>
              <a:spcAft>
                <a:spcPts val="0"/>
              </a:spcAft>
              <a:buClr>
                <a:schemeClr val="lt1"/>
              </a:buClr>
              <a:buSzPts val="2400"/>
              <a:buChar char="⇨"/>
            </a:pPr>
            <a:r>
              <a:rPr lang="en" dirty="0">
                <a:solidFill>
                  <a:schemeClr val="lt1"/>
                </a:solidFill>
              </a:rPr>
              <a:t>@kvmacy</a:t>
            </a:r>
            <a:endParaRPr dirty="0">
              <a:solidFill>
                <a:schemeClr val="lt1"/>
              </a:solidFill>
            </a:endParaRPr>
          </a:p>
          <a:p>
            <a:pPr marL="457200" lvl="0" indent="-381000" algn="l" rtl="0">
              <a:spcBef>
                <a:spcPts val="0"/>
              </a:spcBef>
              <a:spcAft>
                <a:spcPts val="0"/>
              </a:spcAft>
              <a:buClr>
                <a:schemeClr val="lt1"/>
              </a:buClr>
              <a:buSzPts val="2400"/>
              <a:buChar char="⇨"/>
            </a:pPr>
            <a:r>
              <a:rPr lang="en" dirty="0">
                <a:solidFill>
                  <a:schemeClr val="lt1"/>
                </a:solidFill>
              </a:rPr>
              <a:t>macyk@iupui.edu</a:t>
            </a:r>
            <a:endParaRPr dirty="0">
              <a:solidFill>
                <a:schemeClr val="lt1"/>
              </a:solidFill>
            </a:endParaRPr>
          </a:p>
        </p:txBody>
      </p:sp>
      <p:sp>
        <p:nvSpPr>
          <p:cNvPr id="324" name="Google Shape;324;p35"/>
          <p:cNvSpPr/>
          <p:nvPr/>
        </p:nvSpPr>
        <p:spPr>
          <a:xfrm>
            <a:off x="5194200" y="397650"/>
            <a:ext cx="3949800" cy="4348200"/>
          </a:xfrm>
          <a:prstGeom prst="leftArrow">
            <a:avLst>
              <a:gd name="adj1" fmla="val 64591"/>
              <a:gd name="adj2" fmla="val 55752"/>
            </a:avLst>
          </a:prstGeom>
          <a:solidFill>
            <a:schemeClr val="lt1"/>
          </a:solidFill>
          <a:ln>
            <a:noFill/>
          </a:ln>
          <a:effectLst>
            <a:outerShdw blurRad="57150" dist="9525" dir="10800000" algn="bl" rotWithShape="0">
              <a:schemeClr val="dk1">
                <a:alpha val="23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35"/>
          <p:cNvSpPr/>
          <p:nvPr/>
        </p:nvSpPr>
        <p:spPr>
          <a:xfrm>
            <a:off x="6368617" y="2054479"/>
            <a:ext cx="968377" cy="880879"/>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gradFill>
            <a:gsLst>
              <a:gs pos="0">
                <a:schemeClr val="accent6"/>
              </a:gs>
              <a:gs pos="50000">
                <a:schemeClr val="accent5"/>
              </a:gs>
              <a:gs pos="100000">
                <a:schemeClr val="accent4"/>
              </a:gs>
            </a:gsLst>
            <a:path path="circle">
              <a:fillToRect l="100000" b="100000"/>
            </a:path>
            <a:tileRect t="-100000" r="-10000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extLst>
      <p:ext uri="{BB962C8B-B14F-4D97-AF65-F5344CB8AC3E}">
        <p14:creationId xmlns:p14="http://schemas.microsoft.com/office/powerpoint/2010/main" val="19513928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36"/>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Credits</a:t>
            </a:r>
            <a:endParaRPr/>
          </a:p>
        </p:txBody>
      </p:sp>
      <p:sp>
        <p:nvSpPr>
          <p:cNvPr id="331" name="Google Shape;331;p36"/>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dirty="0"/>
              <a:t>Special thanks to all the people who made and released these awesome resources for free:</a:t>
            </a:r>
            <a:endParaRPr sz="2400" dirty="0"/>
          </a:p>
          <a:p>
            <a:pPr marL="457200" lvl="0" indent="-381000" algn="l" rtl="0">
              <a:lnSpc>
                <a:spcPct val="115000"/>
              </a:lnSpc>
              <a:spcBef>
                <a:spcPts val="800"/>
              </a:spcBef>
              <a:spcAft>
                <a:spcPts val="0"/>
              </a:spcAft>
              <a:buSzPts val="2400"/>
              <a:buChar char="⇨"/>
            </a:pPr>
            <a:r>
              <a:rPr lang="en" sz="2400" dirty="0"/>
              <a:t>Presentation template by </a:t>
            </a:r>
            <a:r>
              <a:rPr lang="en" sz="2400" u="sng" dirty="0">
                <a:solidFill>
                  <a:schemeClr val="hlink"/>
                </a:solidFill>
                <a:hlinkClick r:id="rId3"/>
              </a:rPr>
              <a:t>SlidesCarnival</a:t>
            </a:r>
            <a:endParaRPr sz="2400" dirty="0"/>
          </a:p>
        </p:txBody>
      </p:sp>
      <p:sp>
        <p:nvSpPr>
          <p:cNvPr id="332" name="Google Shape;332;p36"/>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31</a:t>
            </a:fld>
            <a:endParaRPr/>
          </a:p>
        </p:txBody>
      </p:sp>
    </p:spTree>
    <p:extLst>
      <p:ext uri="{BB962C8B-B14F-4D97-AF65-F5344CB8AC3E}">
        <p14:creationId xmlns:p14="http://schemas.microsoft.com/office/powerpoint/2010/main" val="35658959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507B9-0BB5-418E-840A-6014D036EB9D}"/>
              </a:ext>
            </a:extLst>
          </p:cNvPr>
          <p:cNvSpPr>
            <a:spLocks noGrp="1"/>
          </p:cNvSpPr>
          <p:nvPr>
            <p:ph type="ctrTitle"/>
          </p:nvPr>
        </p:nvSpPr>
        <p:spPr/>
        <p:txBody>
          <a:bodyPr/>
          <a:lstStyle/>
          <a:p>
            <a:r>
              <a:rPr lang="en-US" dirty="0"/>
              <a:t>Appendix</a:t>
            </a:r>
          </a:p>
        </p:txBody>
      </p:sp>
    </p:spTree>
    <p:extLst>
      <p:ext uri="{BB962C8B-B14F-4D97-AF65-F5344CB8AC3E}">
        <p14:creationId xmlns:p14="http://schemas.microsoft.com/office/powerpoint/2010/main" val="25624904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1:</a:t>
            </a:r>
            <a:endParaRPr b="1" dirty="0"/>
          </a:p>
          <a:p>
            <a:pPr marL="0" indent="0">
              <a:spcBef>
                <a:spcPts val="800"/>
              </a:spcBef>
              <a:spcAft>
                <a:spcPts val="800"/>
              </a:spcAft>
              <a:buNone/>
            </a:pPr>
            <a:r>
              <a:rPr lang="en" dirty="0"/>
              <a:t>Gather your data:</a:t>
            </a:r>
          </a:p>
          <a:p>
            <a:pPr marL="0" indent="0">
              <a:spcBef>
                <a:spcPts val="800"/>
              </a:spcBef>
              <a:spcAft>
                <a:spcPts val="800"/>
              </a:spcAft>
              <a:buNone/>
            </a:pPr>
            <a:r>
              <a:rPr lang="en" dirty="0"/>
              <a:t>Pull use data for most recent year by journal.</a:t>
            </a:r>
          </a:p>
          <a:p>
            <a:pPr marL="0" indent="0">
              <a:spcBef>
                <a:spcPts val="800"/>
              </a:spcBef>
              <a:spcAft>
                <a:spcPts val="800"/>
              </a:spcAft>
              <a:buNone/>
            </a:pPr>
            <a:r>
              <a:rPr lang="en" dirty="0"/>
              <a:t>Pull current price list by journal from publisher.</a:t>
            </a:r>
          </a:p>
          <a:p>
            <a:pPr marL="0" indent="0">
              <a:spcBef>
                <a:spcPts val="800"/>
              </a:spcBef>
              <a:spcAft>
                <a:spcPts val="800"/>
              </a:spcAft>
              <a:buNone/>
            </a:pPr>
            <a:r>
              <a:rPr lang="en" dirty="0"/>
              <a:t>Find ILL cost/article by journal.</a:t>
            </a:r>
            <a:endParaRPr lang="en-US" dirty="0"/>
          </a:p>
          <a:p>
            <a:pPr marL="0" lvl="0" indent="0" algn="l" rtl="0">
              <a:spcBef>
                <a:spcPts val="800"/>
              </a:spcBef>
              <a:spcAft>
                <a:spcPts val="800"/>
              </a:spcAft>
              <a:buNone/>
            </a:pPr>
            <a:r>
              <a:rPr lang="en" dirty="0"/>
              <a:t>.</a:t>
            </a:r>
            <a:endParaRPr dirty="0"/>
          </a:p>
        </p:txBody>
      </p:sp>
      <p:sp>
        <p:nvSpPr>
          <p:cNvPr id="140" name="Google Shape;140;p21"/>
          <p:cNvSpPr txBox="1">
            <a:spLocks noGrp="1"/>
          </p:cNvSpPr>
          <p:nvPr>
            <p:ph type="body" idx="2"/>
          </p:nvPr>
        </p:nvSpPr>
        <p:spPr>
          <a:xfrm>
            <a:off x="2761814" y="1409700"/>
            <a:ext cx="2099634"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t>Step 2:</a:t>
            </a:r>
            <a:endParaRPr b="1" dirty="0"/>
          </a:p>
          <a:p>
            <a:pPr marL="0" lvl="0" indent="0" algn="l" rtl="0">
              <a:spcBef>
                <a:spcPts val="800"/>
              </a:spcBef>
              <a:spcAft>
                <a:spcPts val="800"/>
              </a:spcAft>
              <a:buNone/>
            </a:pPr>
            <a:r>
              <a:rPr lang="en" dirty="0"/>
              <a:t>Open a workbook. </a:t>
            </a:r>
          </a:p>
          <a:p>
            <a:pPr marL="0" lvl="0" indent="0" algn="l" rtl="0">
              <a:spcBef>
                <a:spcPts val="800"/>
              </a:spcBef>
              <a:spcAft>
                <a:spcPts val="800"/>
              </a:spcAft>
              <a:buNone/>
            </a:pPr>
            <a:r>
              <a:rPr lang="en" dirty="0"/>
              <a:t>In the worksheet using V</a:t>
            </a:r>
            <a:r>
              <a:rPr lang="en-US" dirty="0"/>
              <a:t>l</a:t>
            </a:r>
            <a:r>
              <a:rPr lang="en" dirty="0"/>
              <a:t>ookup join data gathered based on ISSN into one spreadsheet with Title, ISSN, Use, List Price, and ILL cost/article. </a:t>
            </a:r>
          </a:p>
          <a:p>
            <a:pPr marL="0" lvl="0" indent="0" algn="l" rtl="0">
              <a:spcBef>
                <a:spcPts val="800"/>
              </a:spcBef>
              <a:spcAft>
                <a:spcPts val="800"/>
              </a:spcAft>
              <a:buNone/>
            </a:pPr>
            <a:r>
              <a:rPr lang="en" dirty="0"/>
              <a:t>Sort by use descending.</a:t>
            </a:r>
            <a:endParaRPr dirty="0"/>
          </a:p>
        </p:txBody>
      </p:sp>
      <p:sp>
        <p:nvSpPr>
          <p:cNvPr id="2" name="Text Placeholder 1">
            <a:extLst>
              <a:ext uri="{FF2B5EF4-FFF2-40B4-BE49-F238E27FC236}">
                <a16:creationId xmlns:a16="http://schemas.microsoft.com/office/drawing/2014/main" id="{B1484F12-072A-4CFE-A024-EB5D266BE99A}"/>
              </a:ext>
            </a:extLst>
          </p:cNvPr>
          <p:cNvSpPr>
            <a:spLocks noGrp="1"/>
          </p:cNvSpPr>
          <p:nvPr>
            <p:ph type="body" idx="3"/>
          </p:nvPr>
        </p:nvSpPr>
        <p:spPr>
          <a:xfrm>
            <a:off x="4861448" y="1409700"/>
            <a:ext cx="2453751" cy="3160503"/>
          </a:xfrm>
        </p:spPr>
        <p:txBody>
          <a:bodyPr/>
          <a:lstStyle/>
          <a:p>
            <a:pPr marL="0" indent="0">
              <a:buNone/>
            </a:pPr>
            <a:r>
              <a:rPr lang="en-US" b="1" dirty="0"/>
              <a:t>Step 3:</a:t>
            </a:r>
          </a:p>
          <a:p>
            <a:pPr marL="0" indent="0">
              <a:spcBef>
                <a:spcPts val="800"/>
              </a:spcBef>
              <a:buNone/>
            </a:pPr>
            <a:r>
              <a:rPr lang="en" dirty="0"/>
              <a:t>Add two columns “Price/Use” (List price/Total Use), “Total ILL Cost” (Use*ILL Cost per Article). Insert column before title and lable as journal number. Then number your rows with 1 = most used journal.</a:t>
            </a:r>
            <a:endParaRPr lang="en-US" dirty="0"/>
          </a:p>
        </p:txBody>
      </p:sp>
      <p:sp>
        <p:nvSpPr>
          <p:cNvPr id="142" name="Google Shape;142;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33</a:t>
            </a:fld>
            <a:endParaRPr/>
          </a:p>
        </p:txBody>
      </p:sp>
    </p:spTree>
    <p:extLst>
      <p:ext uri="{BB962C8B-B14F-4D97-AF65-F5344CB8AC3E}">
        <p14:creationId xmlns:p14="http://schemas.microsoft.com/office/powerpoint/2010/main" val="2713844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4</a:t>
            </a:r>
            <a:endParaRPr b="1" dirty="0"/>
          </a:p>
          <a:p>
            <a:pPr marL="0" lvl="0" indent="0" algn="l" rtl="0">
              <a:spcBef>
                <a:spcPts val="800"/>
              </a:spcBef>
              <a:spcAft>
                <a:spcPts val="800"/>
              </a:spcAft>
              <a:buNone/>
            </a:pPr>
            <a:r>
              <a:rPr lang="en" dirty="0"/>
              <a:t>Open new worksheet within Excel workbook. This will be your analysis of individual subscriptions &amp; ILL Costs if no package deal is signed purchases are made a la carte.</a:t>
            </a:r>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5</a:t>
            </a:r>
            <a:endParaRPr b="1" dirty="0"/>
          </a:p>
          <a:p>
            <a:pPr marL="0" lvl="0" indent="0" algn="l" rtl="0">
              <a:spcBef>
                <a:spcPts val="800"/>
              </a:spcBef>
              <a:spcAft>
                <a:spcPts val="800"/>
              </a:spcAft>
              <a:buNone/>
            </a:pPr>
            <a:r>
              <a:rPr lang="en" dirty="0"/>
              <a:t>Label 4 columns:</a:t>
            </a:r>
          </a:p>
          <a:p>
            <a:pPr marL="0" lvl="0" indent="0" algn="l" rtl="0">
              <a:spcBef>
                <a:spcPts val="800"/>
              </a:spcBef>
              <a:spcAft>
                <a:spcPts val="800"/>
              </a:spcAft>
              <a:buNone/>
            </a:pPr>
            <a:r>
              <a:rPr lang="en" dirty="0"/>
              <a:t>Journals to Subscribe to</a:t>
            </a:r>
          </a:p>
          <a:p>
            <a:pPr marL="0" lvl="0" indent="0" algn="l" rtl="0">
              <a:spcBef>
                <a:spcPts val="800"/>
              </a:spcBef>
              <a:spcAft>
                <a:spcPts val="800"/>
              </a:spcAft>
              <a:buNone/>
            </a:pPr>
            <a:r>
              <a:rPr lang="en" dirty="0"/>
              <a:t>Cost for Individual Subscriptions</a:t>
            </a:r>
          </a:p>
          <a:p>
            <a:pPr marL="0" lvl="0" indent="0" algn="l" rtl="0">
              <a:spcBef>
                <a:spcPts val="800"/>
              </a:spcBef>
              <a:spcAft>
                <a:spcPts val="800"/>
              </a:spcAft>
              <a:buNone/>
            </a:pPr>
            <a:r>
              <a:rPr lang="en" dirty="0"/>
              <a:t>Estimated ILL cost for Access to Remaining Journals</a:t>
            </a:r>
          </a:p>
          <a:p>
            <a:pPr marL="0" lvl="0" indent="0" algn="l" rtl="0">
              <a:spcBef>
                <a:spcPts val="800"/>
              </a:spcBef>
              <a:spcAft>
                <a:spcPts val="800"/>
              </a:spcAft>
              <a:buNone/>
            </a:pPr>
            <a:r>
              <a:rPr lang="en" dirty="0"/>
              <a:t>Estimated Total Cost.</a:t>
            </a:r>
            <a:endParaRPr dirty="0"/>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6</a:t>
            </a:r>
            <a:endParaRPr b="1" dirty="0"/>
          </a:p>
          <a:p>
            <a:pPr marL="0" lvl="0" indent="0" algn="l" rtl="0">
              <a:spcBef>
                <a:spcPts val="800"/>
              </a:spcBef>
              <a:spcAft>
                <a:spcPts val="0"/>
              </a:spcAft>
              <a:buNone/>
            </a:pPr>
            <a:r>
              <a:rPr lang="en-US" dirty="0"/>
              <a:t>Now create your individual subscription options:</a:t>
            </a:r>
          </a:p>
          <a:p>
            <a:pPr marL="0" lvl="0" indent="0" algn="l" rtl="0">
              <a:spcBef>
                <a:spcPts val="800"/>
              </a:spcBef>
              <a:spcAft>
                <a:spcPts val="0"/>
              </a:spcAft>
              <a:buNone/>
            </a:pPr>
            <a:r>
              <a:rPr lang="en-US" dirty="0"/>
              <a:t>Journal 1</a:t>
            </a:r>
            <a:br>
              <a:rPr lang="en-US" dirty="0"/>
            </a:br>
            <a:r>
              <a:rPr lang="en-US" dirty="0"/>
              <a:t>Journal 1-2</a:t>
            </a:r>
            <a:br>
              <a:rPr lang="en-US" dirty="0"/>
            </a:br>
            <a:r>
              <a:rPr lang="en-US" dirty="0"/>
              <a:t>Journal 1-3</a:t>
            </a:r>
            <a:br>
              <a:rPr lang="en-US" dirty="0"/>
            </a:br>
            <a:r>
              <a:rPr lang="en-US" dirty="0"/>
              <a:t>Journal 1-4</a:t>
            </a:r>
          </a:p>
          <a:p>
            <a:pPr marL="0" lvl="0" indent="0" algn="l" rtl="0">
              <a:spcBef>
                <a:spcPts val="800"/>
              </a:spcBef>
              <a:spcAft>
                <a:spcPts val="0"/>
              </a:spcAft>
              <a:buNone/>
            </a:pPr>
            <a:r>
              <a:rPr lang="en-US" dirty="0"/>
              <a:t>….</a:t>
            </a:r>
          </a:p>
          <a:p>
            <a:pPr marL="0" lvl="0" indent="0" algn="l" rtl="0">
              <a:spcBef>
                <a:spcPts val="800"/>
              </a:spcBef>
              <a:spcAft>
                <a:spcPts val="0"/>
              </a:spcAft>
              <a:buNone/>
            </a:pPr>
            <a:r>
              <a:rPr lang="en-US" dirty="0"/>
              <a:t>Journal 1-Last Journal with use data</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34</a:t>
            </a:fld>
            <a:endParaRPr/>
          </a:p>
        </p:txBody>
      </p:sp>
    </p:spTree>
    <p:extLst>
      <p:ext uri="{BB962C8B-B14F-4D97-AF65-F5344CB8AC3E}">
        <p14:creationId xmlns:p14="http://schemas.microsoft.com/office/powerpoint/2010/main" val="3613742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1"/>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Cap &amp; Mikey Analysis How-To</a:t>
            </a:r>
            <a:endParaRPr dirty="0"/>
          </a:p>
        </p:txBody>
      </p:sp>
      <p:sp>
        <p:nvSpPr>
          <p:cNvPr id="139" name="Google Shape;139;p21"/>
          <p:cNvSpPr txBox="1">
            <a:spLocks noGrp="1"/>
          </p:cNvSpPr>
          <p:nvPr>
            <p:ph type="body" idx="1"/>
          </p:nvPr>
        </p:nvSpPr>
        <p:spPr>
          <a:xfrm>
            <a:off x="651600"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7</a:t>
            </a:r>
            <a:endParaRPr b="1" dirty="0"/>
          </a:p>
          <a:p>
            <a:pPr marL="0" lvl="0" indent="0" algn="l" rtl="0">
              <a:spcBef>
                <a:spcPts val="800"/>
              </a:spcBef>
              <a:spcAft>
                <a:spcPts val="800"/>
              </a:spcAft>
              <a:buNone/>
            </a:pPr>
            <a:r>
              <a:rPr lang="en" dirty="0"/>
              <a:t>Sum the individual cost using list price for the journals in the subscription option</a:t>
            </a:r>
          </a:p>
          <a:p>
            <a:pPr marL="0" lvl="0" indent="0" algn="l" rtl="0">
              <a:spcBef>
                <a:spcPts val="800"/>
              </a:spcBef>
              <a:spcAft>
                <a:spcPts val="800"/>
              </a:spcAft>
              <a:buNone/>
            </a:pPr>
            <a:r>
              <a:rPr lang="en" dirty="0"/>
              <a:t>Ex: Journal 1-4</a:t>
            </a:r>
          </a:p>
          <a:p>
            <a:pPr marL="0" lvl="0" indent="0" algn="l" rtl="0">
              <a:spcBef>
                <a:spcPts val="800"/>
              </a:spcBef>
              <a:spcAft>
                <a:spcPts val="800"/>
              </a:spcAft>
              <a:buNone/>
            </a:pPr>
            <a:r>
              <a:rPr lang="en-US" dirty="0"/>
              <a:t>W</a:t>
            </a:r>
            <a:r>
              <a:rPr lang="en" dirty="0"/>
              <a:t>ould sum the total list price of journals 1, 2, 3, 4</a:t>
            </a:r>
          </a:p>
        </p:txBody>
      </p:sp>
      <p:sp>
        <p:nvSpPr>
          <p:cNvPr id="140" name="Google Shape;140;p21"/>
          <p:cNvSpPr txBox="1">
            <a:spLocks noGrp="1"/>
          </p:cNvSpPr>
          <p:nvPr>
            <p:ph type="body" idx="2"/>
          </p:nvPr>
        </p:nvSpPr>
        <p:spPr>
          <a:xfrm>
            <a:off x="2761814"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8</a:t>
            </a:r>
          </a:p>
          <a:p>
            <a:pPr marL="0" lvl="0" indent="0" algn="l" rtl="0">
              <a:spcBef>
                <a:spcPts val="800"/>
              </a:spcBef>
              <a:spcAft>
                <a:spcPts val="800"/>
              </a:spcAft>
              <a:buNone/>
            </a:pPr>
            <a:r>
              <a:rPr lang="en-US" dirty="0"/>
              <a:t>Sum the estimated ILL cost for access for the remaining journals. </a:t>
            </a:r>
          </a:p>
          <a:p>
            <a:pPr marL="0" lvl="0" indent="0" algn="l" rtl="0">
              <a:spcBef>
                <a:spcPts val="800"/>
              </a:spcBef>
              <a:spcAft>
                <a:spcPts val="800"/>
              </a:spcAft>
              <a:buNone/>
            </a:pPr>
            <a:r>
              <a:rPr lang="en-US" dirty="0"/>
              <a:t>Ex: Journal 5 – Last journal with use.</a:t>
            </a:r>
          </a:p>
        </p:txBody>
      </p:sp>
      <p:sp>
        <p:nvSpPr>
          <p:cNvPr id="141" name="Google Shape;141;p21"/>
          <p:cNvSpPr txBox="1">
            <a:spLocks noGrp="1"/>
          </p:cNvSpPr>
          <p:nvPr>
            <p:ph type="body" idx="3"/>
          </p:nvPr>
        </p:nvSpPr>
        <p:spPr>
          <a:xfrm>
            <a:off x="4872029" y="1409700"/>
            <a:ext cx="1909800" cy="33066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b="1" dirty="0"/>
              <a:t>Step 9</a:t>
            </a:r>
            <a:endParaRPr b="1" dirty="0"/>
          </a:p>
          <a:p>
            <a:pPr marL="0" lvl="0" indent="0" algn="l" rtl="0">
              <a:spcBef>
                <a:spcPts val="800"/>
              </a:spcBef>
              <a:spcAft>
                <a:spcPts val="0"/>
              </a:spcAft>
              <a:buNone/>
            </a:pPr>
            <a:r>
              <a:rPr lang="en-US" dirty="0"/>
              <a:t>Sum the numbers from step 7 and step 8 to get total cost for that option.</a:t>
            </a:r>
            <a:endParaRPr dirty="0"/>
          </a:p>
          <a:p>
            <a:pPr marL="0" lvl="0" indent="0" algn="l" rtl="0">
              <a:spcBef>
                <a:spcPts val="800"/>
              </a:spcBef>
              <a:spcAft>
                <a:spcPts val="800"/>
              </a:spcAft>
              <a:buNone/>
            </a:pPr>
            <a:endParaRPr dirty="0"/>
          </a:p>
        </p:txBody>
      </p:sp>
      <p:sp>
        <p:nvSpPr>
          <p:cNvPr id="142" name="Google Shape;142;p21"/>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35</a:t>
            </a:fld>
            <a:endParaRPr/>
          </a:p>
        </p:txBody>
      </p:sp>
      <p:sp>
        <p:nvSpPr>
          <p:cNvPr id="2" name="TextBox 1">
            <a:extLst>
              <a:ext uri="{FF2B5EF4-FFF2-40B4-BE49-F238E27FC236}">
                <a16:creationId xmlns:a16="http://schemas.microsoft.com/office/drawing/2014/main" id="{196BFF59-DFEB-46AB-81D3-C1005FACBB8D}"/>
              </a:ext>
            </a:extLst>
          </p:cNvPr>
          <p:cNvSpPr txBox="1"/>
          <p:nvPr/>
        </p:nvSpPr>
        <p:spPr>
          <a:xfrm>
            <a:off x="4934238" y="4510228"/>
            <a:ext cx="3296728" cy="307777"/>
          </a:xfrm>
          <a:prstGeom prst="rect">
            <a:avLst/>
          </a:prstGeom>
          <a:noFill/>
        </p:spPr>
        <p:txBody>
          <a:bodyPr wrap="square" rtlCol="0">
            <a:spAutoFit/>
          </a:bodyPr>
          <a:lstStyle/>
          <a:p>
            <a:r>
              <a:rPr lang="en-US" dirty="0">
                <a:solidFill>
                  <a:schemeClr val="accent4"/>
                </a:solidFill>
                <a:latin typeface="Oxygen" panose="020B0604020202020204" charset="0"/>
                <a:hlinkClick r:id="rId3" action="ppaction://hlinksldjump"/>
              </a:rPr>
              <a:t>Back to Main Presentation</a:t>
            </a:r>
            <a:endParaRPr lang="en-US" dirty="0">
              <a:solidFill>
                <a:schemeClr val="accent4"/>
              </a:solidFill>
              <a:latin typeface="Oxygen" panose="020B0604020202020204" charset="0"/>
            </a:endParaRPr>
          </a:p>
        </p:txBody>
      </p:sp>
    </p:spTree>
    <p:extLst>
      <p:ext uri="{BB962C8B-B14F-4D97-AF65-F5344CB8AC3E}">
        <p14:creationId xmlns:p14="http://schemas.microsoft.com/office/powerpoint/2010/main" val="15785498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BATNA</a:t>
            </a:r>
            <a:endParaRPr sz="6000" dirty="0"/>
          </a:p>
        </p:txBody>
      </p:sp>
      <p:sp>
        <p:nvSpPr>
          <p:cNvPr id="111" name="Google Shape;111;p19"/>
          <p:cNvSpPr txBox="1">
            <a:spLocks noGrp="1"/>
          </p:cNvSpPr>
          <p:nvPr>
            <p:ph type="subTitle" idx="4294967295"/>
          </p:nvPr>
        </p:nvSpPr>
        <p:spPr>
          <a:xfrm>
            <a:off x="651599" y="2400600"/>
            <a:ext cx="7483109"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Best Alternative to Negotiation Agreement. </a:t>
            </a:r>
          </a:p>
          <a:p>
            <a:pPr marL="0" lvl="0" indent="0" algn="l" rtl="0">
              <a:spcBef>
                <a:spcPts val="0"/>
              </a:spcBef>
              <a:spcAft>
                <a:spcPts val="800"/>
              </a:spcAft>
              <a:buNone/>
            </a:pPr>
            <a:endParaRPr lang="en" dirty="0"/>
          </a:p>
          <a:p>
            <a:pPr marL="0" lvl="0" indent="0" algn="l" rtl="0">
              <a:spcBef>
                <a:spcPts val="0"/>
              </a:spcBef>
              <a:spcAft>
                <a:spcPts val="800"/>
              </a:spcAft>
              <a:buNone/>
            </a:pPr>
            <a:r>
              <a:rPr lang="en" dirty="0"/>
              <a:t>It should consider things beyond price including licensing terms.</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spTree>
    <p:extLst>
      <p:ext uri="{BB962C8B-B14F-4D97-AF65-F5344CB8AC3E}">
        <p14:creationId xmlns:p14="http://schemas.microsoft.com/office/powerpoint/2010/main" val="22424031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6" name="Rectangle 15">
            <a:extLst>
              <a:ext uri="{FF2B5EF4-FFF2-40B4-BE49-F238E27FC236}">
                <a16:creationId xmlns:a16="http://schemas.microsoft.com/office/drawing/2014/main" id="{84848111-A223-425E-BD1B-05DBCD0BB2C8}"/>
              </a:ext>
            </a:extLst>
          </p:cNvPr>
          <p:cNvSpPr/>
          <p:nvPr/>
        </p:nvSpPr>
        <p:spPr>
          <a:xfrm>
            <a:off x="5546082" y="892710"/>
            <a:ext cx="1461656" cy="5670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Google Shape;110;p19"/>
          <p:cNvSpPr txBox="1">
            <a:spLocks noGrp="1"/>
          </p:cNvSpPr>
          <p:nvPr>
            <p:ph type="ctrTitle" idx="4294967295"/>
          </p:nvPr>
        </p:nvSpPr>
        <p:spPr>
          <a:xfrm>
            <a:off x="651600" y="1480800"/>
            <a:ext cx="4242000"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ZOPA</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 dirty="0"/>
              <a:t>The minimum the seller is willing to sell and the maximum the buyer is willing to pay.</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25" name="Google Shape;786;p48">
            <a:extLst>
              <a:ext uri="{FF2B5EF4-FFF2-40B4-BE49-F238E27FC236}">
                <a16:creationId xmlns:a16="http://schemas.microsoft.com/office/drawing/2014/main" id="{6ECB754B-4CDE-4E10-ADD8-2302BAD667CB}"/>
              </a:ext>
            </a:extLst>
          </p:cNvPr>
          <p:cNvGrpSpPr/>
          <p:nvPr/>
        </p:nvGrpSpPr>
        <p:grpSpPr>
          <a:xfrm>
            <a:off x="6761020" y="3235038"/>
            <a:ext cx="1482436" cy="1194814"/>
            <a:chOff x="3955900" y="2984500"/>
            <a:chExt cx="411275" cy="422114"/>
          </a:xfrm>
          <a:solidFill>
            <a:schemeClr val="accent1"/>
          </a:solidFill>
        </p:grpSpPr>
        <p:sp>
          <p:nvSpPr>
            <p:cNvPr id="26" name="Google Shape;787;p48">
              <a:extLst>
                <a:ext uri="{FF2B5EF4-FFF2-40B4-BE49-F238E27FC236}">
                  <a16:creationId xmlns:a16="http://schemas.microsoft.com/office/drawing/2014/main" id="{61E09147-BC05-4963-9774-212FABDEFA54}"/>
                </a:ext>
              </a:extLst>
            </p:cNvPr>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7" name="Google Shape;788;p48">
              <a:extLst>
                <a:ext uri="{FF2B5EF4-FFF2-40B4-BE49-F238E27FC236}">
                  <a16:creationId xmlns:a16="http://schemas.microsoft.com/office/drawing/2014/main" id="{4D8850FC-5F80-4B26-87BA-4F49A87E51C9}"/>
                </a:ext>
              </a:extLst>
            </p:cNvPr>
            <p:cNvSpPr/>
            <p:nvPr/>
          </p:nvSpPr>
          <p:spPr>
            <a:xfrm>
              <a:off x="3992525" y="3021125"/>
              <a:ext cx="242425" cy="242425"/>
            </a:xfrm>
            <a:custGeom>
              <a:avLst/>
              <a:gdLst/>
              <a:ahLst/>
              <a:cxnLst/>
              <a:rect l="l" t="t" r="r" b="b"/>
              <a:pathLst>
                <a:path w="9697" h="9697" extrusionOk="0">
                  <a:moveTo>
                    <a:pt x="4934" y="1466"/>
                  </a:moveTo>
                  <a:lnTo>
                    <a:pt x="5008" y="1490"/>
                  </a:lnTo>
                  <a:lnTo>
                    <a:pt x="5081" y="1539"/>
                  </a:lnTo>
                  <a:lnTo>
                    <a:pt x="5154" y="1588"/>
                  </a:lnTo>
                  <a:lnTo>
                    <a:pt x="5203" y="1637"/>
                  </a:lnTo>
                  <a:lnTo>
                    <a:pt x="5252" y="1734"/>
                  </a:lnTo>
                  <a:lnTo>
                    <a:pt x="5276" y="1808"/>
                  </a:lnTo>
                  <a:lnTo>
                    <a:pt x="5276" y="1905"/>
                  </a:lnTo>
                  <a:lnTo>
                    <a:pt x="5276" y="1979"/>
                  </a:lnTo>
                  <a:lnTo>
                    <a:pt x="5252" y="2076"/>
                  </a:lnTo>
                  <a:lnTo>
                    <a:pt x="5203" y="2150"/>
                  </a:lnTo>
                  <a:lnTo>
                    <a:pt x="5154" y="2198"/>
                  </a:lnTo>
                  <a:lnTo>
                    <a:pt x="5081" y="2247"/>
                  </a:lnTo>
                  <a:lnTo>
                    <a:pt x="5008" y="2296"/>
                  </a:lnTo>
                  <a:lnTo>
                    <a:pt x="4934" y="2321"/>
                  </a:lnTo>
                  <a:lnTo>
                    <a:pt x="4837" y="2345"/>
                  </a:lnTo>
                  <a:lnTo>
                    <a:pt x="4593" y="2345"/>
                  </a:lnTo>
                  <a:lnTo>
                    <a:pt x="4348" y="2394"/>
                  </a:lnTo>
                  <a:lnTo>
                    <a:pt x="4104" y="2443"/>
                  </a:lnTo>
                  <a:lnTo>
                    <a:pt x="3860" y="2540"/>
                  </a:lnTo>
                  <a:lnTo>
                    <a:pt x="3640" y="2638"/>
                  </a:lnTo>
                  <a:lnTo>
                    <a:pt x="3445" y="2760"/>
                  </a:lnTo>
                  <a:lnTo>
                    <a:pt x="3249" y="2907"/>
                  </a:lnTo>
                  <a:lnTo>
                    <a:pt x="3054" y="3078"/>
                  </a:lnTo>
                  <a:lnTo>
                    <a:pt x="2907" y="3249"/>
                  </a:lnTo>
                  <a:lnTo>
                    <a:pt x="2761" y="3444"/>
                  </a:lnTo>
                  <a:lnTo>
                    <a:pt x="2639" y="3664"/>
                  </a:lnTo>
                  <a:lnTo>
                    <a:pt x="2517" y="3884"/>
                  </a:lnTo>
                  <a:lnTo>
                    <a:pt x="2443" y="4103"/>
                  </a:lnTo>
                  <a:lnTo>
                    <a:pt x="2370" y="4348"/>
                  </a:lnTo>
                  <a:lnTo>
                    <a:pt x="2346" y="4592"/>
                  </a:lnTo>
                  <a:lnTo>
                    <a:pt x="2321" y="4861"/>
                  </a:lnTo>
                  <a:lnTo>
                    <a:pt x="2321" y="4934"/>
                  </a:lnTo>
                  <a:lnTo>
                    <a:pt x="2297" y="5032"/>
                  </a:lnTo>
                  <a:lnTo>
                    <a:pt x="2248" y="5105"/>
                  </a:lnTo>
                  <a:lnTo>
                    <a:pt x="2199" y="5154"/>
                  </a:lnTo>
                  <a:lnTo>
                    <a:pt x="2126" y="5227"/>
                  </a:lnTo>
                  <a:lnTo>
                    <a:pt x="2053" y="5251"/>
                  </a:lnTo>
                  <a:lnTo>
                    <a:pt x="1979" y="5276"/>
                  </a:lnTo>
                  <a:lnTo>
                    <a:pt x="1882" y="5300"/>
                  </a:lnTo>
                  <a:lnTo>
                    <a:pt x="1808" y="5276"/>
                  </a:lnTo>
                  <a:lnTo>
                    <a:pt x="1711" y="5251"/>
                  </a:lnTo>
                  <a:lnTo>
                    <a:pt x="1637" y="5227"/>
                  </a:lnTo>
                  <a:lnTo>
                    <a:pt x="1564" y="5154"/>
                  </a:lnTo>
                  <a:lnTo>
                    <a:pt x="1515" y="5105"/>
                  </a:lnTo>
                  <a:lnTo>
                    <a:pt x="1491" y="5032"/>
                  </a:lnTo>
                  <a:lnTo>
                    <a:pt x="1466" y="4934"/>
                  </a:lnTo>
                  <a:lnTo>
                    <a:pt x="1442" y="4861"/>
                  </a:lnTo>
                  <a:lnTo>
                    <a:pt x="1466" y="4494"/>
                  </a:lnTo>
                  <a:lnTo>
                    <a:pt x="1515" y="4177"/>
                  </a:lnTo>
                  <a:lnTo>
                    <a:pt x="1588" y="3835"/>
                  </a:lnTo>
                  <a:lnTo>
                    <a:pt x="1711" y="3542"/>
                  </a:lnTo>
                  <a:lnTo>
                    <a:pt x="1857" y="3224"/>
                  </a:lnTo>
                  <a:lnTo>
                    <a:pt x="2028" y="2956"/>
                  </a:lnTo>
                  <a:lnTo>
                    <a:pt x="2223" y="2687"/>
                  </a:lnTo>
                  <a:lnTo>
                    <a:pt x="2443" y="2443"/>
                  </a:lnTo>
                  <a:lnTo>
                    <a:pt x="2688" y="2223"/>
                  </a:lnTo>
                  <a:lnTo>
                    <a:pt x="2956" y="2028"/>
                  </a:lnTo>
                  <a:lnTo>
                    <a:pt x="3225" y="1857"/>
                  </a:lnTo>
                  <a:lnTo>
                    <a:pt x="3518" y="1710"/>
                  </a:lnTo>
                  <a:lnTo>
                    <a:pt x="3835" y="1612"/>
                  </a:lnTo>
                  <a:lnTo>
                    <a:pt x="4153" y="1515"/>
                  </a:lnTo>
                  <a:lnTo>
                    <a:pt x="4495" y="1466"/>
                  </a:lnTo>
                  <a:close/>
                  <a:moveTo>
                    <a:pt x="4837" y="0"/>
                  </a:moveTo>
                  <a:lnTo>
                    <a:pt x="4348" y="25"/>
                  </a:lnTo>
                  <a:lnTo>
                    <a:pt x="3860" y="98"/>
                  </a:lnTo>
                  <a:lnTo>
                    <a:pt x="3396" y="220"/>
                  </a:lnTo>
                  <a:lnTo>
                    <a:pt x="2956" y="391"/>
                  </a:lnTo>
                  <a:lnTo>
                    <a:pt x="2541" y="587"/>
                  </a:lnTo>
                  <a:lnTo>
                    <a:pt x="2150" y="831"/>
                  </a:lnTo>
                  <a:lnTo>
                    <a:pt x="1759" y="1124"/>
                  </a:lnTo>
                  <a:lnTo>
                    <a:pt x="1418" y="1441"/>
                  </a:lnTo>
                  <a:lnTo>
                    <a:pt x="1100" y="1783"/>
                  </a:lnTo>
                  <a:lnTo>
                    <a:pt x="831" y="2150"/>
                  </a:lnTo>
                  <a:lnTo>
                    <a:pt x="587" y="2540"/>
                  </a:lnTo>
                  <a:lnTo>
                    <a:pt x="392" y="2980"/>
                  </a:lnTo>
                  <a:lnTo>
                    <a:pt x="221" y="3420"/>
                  </a:lnTo>
                  <a:lnTo>
                    <a:pt x="99" y="3884"/>
                  </a:lnTo>
                  <a:lnTo>
                    <a:pt x="25" y="4348"/>
                  </a:lnTo>
                  <a:lnTo>
                    <a:pt x="1" y="4861"/>
                  </a:lnTo>
                  <a:lnTo>
                    <a:pt x="25" y="5349"/>
                  </a:lnTo>
                  <a:lnTo>
                    <a:pt x="99" y="5838"/>
                  </a:lnTo>
                  <a:lnTo>
                    <a:pt x="221" y="6302"/>
                  </a:lnTo>
                  <a:lnTo>
                    <a:pt x="392" y="6741"/>
                  </a:lnTo>
                  <a:lnTo>
                    <a:pt x="587" y="7156"/>
                  </a:lnTo>
                  <a:lnTo>
                    <a:pt x="831" y="7547"/>
                  </a:lnTo>
                  <a:lnTo>
                    <a:pt x="1100" y="7938"/>
                  </a:lnTo>
                  <a:lnTo>
                    <a:pt x="1418" y="8280"/>
                  </a:lnTo>
                  <a:lnTo>
                    <a:pt x="1759" y="8597"/>
                  </a:lnTo>
                  <a:lnTo>
                    <a:pt x="2150" y="8866"/>
                  </a:lnTo>
                  <a:lnTo>
                    <a:pt x="2541" y="9110"/>
                  </a:lnTo>
                  <a:lnTo>
                    <a:pt x="2956" y="9306"/>
                  </a:lnTo>
                  <a:lnTo>
                    <a:pt x="3396" y="9477"/>
                  </a:lnTo>
                  <a:lnTo>
                    <a:pt x="3860" y="9599"/>
                  </a:lnTo>
                  <a:lnTo>
                    <a:pt x="4348" y="9672"/>
                  </a:lnTo>
                  <a:lnTo>
                    <a:pt x="4837" y="9696"/>
                  </a:lnTo>
                  <a:lnTo>
                    <a:pt x="5350" y="9672"/>
                  </a:lnTo>
                  <a:lnTo>
                    <a:pt x="5814" y="9599"/>
                  </a:lnTo>
                  <a:lnTo>
                    <a:pt x="6278" y="9477"/>
                  </a:lnTo>
                  <a:lnTo>
                    <a:pt x="6717" y="9306"/>
                  </a:lnTo>
                  <a:lnTo>
                    <a:pt x="7157" y="9110"/>
                  </a:lnTo>
                  <a:lnTo>
                    <a:pt x="7548" y="8866"/>
                  </a:lnTo>
                  <a:lnTo>
                    <a:pt x="7914" y="8597"/>
                  </a:lnTo>
                  <a:lnTo>
                    <a:pt x="8256" y="8280"/>
                  </a:lnTo>
                  <a:lnTo>
                    <a:pt x="8573" y="7938"/>
                  </a:lnTo>
                  <a:lnTo>
                    <a:pt x="8867" y="7547"/>
                  </a:lnTo>
                  <a:lnTo>
                    <a:pt x="9111" y="7156"/>
                  </a:lnTo>
                  <a:lnTo>
                    <a:pt x="9306" y="6741"/>
                  </a:lnTo>
                  <a:lnTo>
                    <a:pt x="9477" y="6302"/>
                  </a:lnTo>
                  <a:lnTo>
                    <a:pt x="9599" y="5838"/>
                  </a:lnTo>
                  <a:lnTo>
                    <a:pt x="9673" y="5349"/>
                  </a:lnTo>
                  <a:lnTo>
                    <a:pt x="9697" y="4861"/>
                  </a:lnTo>
                  <a:lnTo>
                    <a:pt x="9673" y="4348"/>
                  </a:lnTo>
                  <a:lnTo>
                    <a:pt x="9599" y="3884"/>
                  </a:lnTo>
                  <a:lnTo>
                    <a:pt x="9477" y="3420"/>
                  </a:lnTo>
                  <a:lnTo>
                    <a:pt x="9306" y="2980"/>
                  </a:lnTo>
                  <a:lnTo>
                    <a:pt x="9111" y="2540"/>
                  </a:lnTo>
                  <a:lnTo>
                    <a:pt x="8867" y="2150"/>
                  </a:lnTo>
                  <a:lnTo>
                    <a:pt x="8573" y="1783"/>
                  </a:lnTo>
                  <a:lnTo>
                    <a:pt x="8256" y="1441"/>
                  </a:lnTo>
                  <a:lnTo>
                    <a:pt x="7914" y="1124"/>
                  </a:lnTo>
                  <a:lnTo>
                    <a:pt x="7548" y="831"/>
                  </a:lnTo>
                  <a:lnTo>
                    <a:pt x="7157" y="587"/>
                  </a:lnTo>
                  <a:lnTo>
                    <a:pt x="6717" y="391"/>
                  </a:lnTo>
                  <a:lnTo>
                    <a:pt x="6278" y="220"/>
                  </a:lnTo>
                  <a:lnTo>
                    <a:pt x="5814" y="98"/>
                  </a:lnTo>
                  <a:lnTo>
                    <a:pt x="5350" y="25"/>
                  </a:lnTo>
                  <a:lnTo>
                    <a:pt x="4837" y="0"/>
                  </a:ln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1"/>
                </a:solidFill>
              </a:endParaRPr>
            </a:p>
          </p:txBody>
        </p:sp>
        <p:sp>
          <p:nvSpPr>
            <p:cNvPr id="28" name="Google Shape;789;p48">
              <a:extLst>
                <a:ext uri="{FF2B5EF4-FFF2-40B4-BE49-F238E27FC236}">
                  <a16:creationId xmlns:a16="http://schemas.microsoft.com/office/drawing/2014/main" id="{69D6C562-0ACD-45E9-A6E2-BD8909FB66A4}"/>
                </a:ext>
              </a:extLst>
            </p:cNvPr>
            <p:cNvSpPr/>
            <p:nvPr/>
          </p:nvSpPr>
          <p:spPr>
            <a:xfrm>
              <a:off x="4212675" y="3252739"/>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cxnSp>
        <p:nvCxnSpPr>
          <p:cNvPr id="6" name="Straight Connector 5">
            <a:extLst>
              <a:ext uri="{FF2B5EF4-FFF2-40B4-BE49-F238E27FC236}">
                <a16:creationId xmlns:a16="http://schemas.microsoft.com/office/drawing/2014/main" id="{87F7DBC6-4A61-4414-8103-7288AC91037D}"/>
              </a:ext>
            </a:extLst>
          </p:cNvPr>
          <p:cNvCxnSpPr>
            <a:cxnSpLocks/>
          </p:cNvCxnSpPr>
          <p:nvPr/>
        </p:nvCxnSpPr>
        <p:spPr>
          <a:xfrm>
            <a:off x="4260273" y="11965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11F03DF-2C9E-44B3-9557-4F6B034EF222}"/>
              </a:ext>
            </a:extLst>
          </p:cNvPr>
          <p:cNvCxnSpPr/>
          <p:nvPr/>
        </p:nvCxnSpPr>
        <p:spPr>
          <a:xfrm>
            <a:off x="6281974" y="8778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0" name="Straight Connector 39">
            <a:extLst>
              <a:ext uri="{FF2B5EF4-FFF2-40B4-BE49-F238E27FC236}">
                <a16:creationId xmlns:a16="http://schemas.microsoft.com/office/drawing/2014/main" id="{CB1CACD8-80D1-4EF9-99A5-A8BB223D2F8D}"/>
              </a:ext>
            </a:extLst>
          </p:cNvPr>
          <p:cNvCxnSpPr/>
          <p:nvPr/>
        </p:nvCxnSpPr>
        <p:spPr>
          <a:xfrm>
            <a:off x="4797936" y="8778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1" name="Straight Connector 40">
            <a:extLst>
              <a:ext uri="{FF2B5EF4-FFF2-40B4-BE49-F238E27FC236}">
                <a16:creationId xmlns:a16="http://schemas.microsoft.com/office/drawing/2014/main" id="{D99DCA2D-4A24-4E80-941F-7CF0701C161B}"/>
              </a:ext>
            </a:extLst>
          </p:cNvPr>
          <p:cNvCxnSpPr/>
          <p:nvPr/>
        </p:nvCxnSpPr>
        <p:spPr>
          <a:xfrm>
            <a:off x="5546082" y="8778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2" name="Straight Connector 41">
            <a:extLst>
              <a:ext uri="{FF2B5EF4-FFF2-40B4-BE49-F238E27FC236}">
                <a16:creationId xmlns:a16="http://schemas.microsoft.com/office/drawing/2014/main" id="{0701F8A2-7D0B-4695-AAB7-754F0EDB3D92}"/>
              </a:ext>
            </a:extLst>
          </p:cNvPr>
          <p:cNvCxnSpPr/>
          <p:nvPr/>
        </p:nvCxnSpPr>
        <p:spPr>
          <a:xfrm>
            <a:off x="7007739"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43" name="Straight Connector 42">
            <a:extLst>
              <a:ext uri="{FF2B5EF4-FFF2-40B4-BE49-F238E27FC236}">
                <a16:creationId xmlns:a16="http://schemas.microsoft.com/office/drawing/2014/main" id="{2D643E4A-410E-42D0-8009-E79265DE0446}"/>
              </a:ext>
            </a:extLst>
          </p:cNvPr>
          <p:cNvCxnSpPr/>
          <p:nvPr/>
        </p:nvCxnSpPr>
        <p:spPr>
          <a:xfrm>
            <a:off x="7769737" y="8927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
        <p:nvSpPr>
          <p:cNvPr id="15" name="TextBox 14">
            <a:extLst>
              <a:ext uri="{FF2B5EF4-FFF2-40B4-BE49-F238E27FC236}">
                <a16:creationId xmlns:a16="http://schemas.microsoft.com/office/drawing/2014/main" id="{1C2B47B7-7704-4C96-A36F-C6B63999FD67}"/>
              </a:ext>
            </a:extLst>
          </p:cNvPr>
          <p:cNvSpPr txBox="1"/>
          <p:nvPr/>
        </p:nvSpPr>
        <p:spPr>
          <a:xfrm>
            <a:off x="5001491"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$10,000 Min </a:t>
            </a:r>
          </a:p>
          <a:p>
            <a:pPr algn="ctr"/>
            <a:r>
              <a:rPr lang="en-US" sz="1800" dirty="0">
                <a:solidFill>
                  <a:schemeClr val="accent2"/>
                </a:solidFill>
                <a:latin typeface="Oxygen" panose="020B0604020202020204" charset="0"/>
              </a:rPr>
              <a:t>Seller</a:t>
            </a:r>
          </a:p>
        </p:txBody>
      </p:sp>
      <p:sp>
        <p:nvSpPr>
          <p:cNvPr id="48" name="TextBox 47">
            <a:extLst>
              <a:ext uri="{FF2B5EF4-FFF2-40B4-BE49-F238E27FC236}">
                <a16:creationId xmlns:a16="http://schemas.microsoft.com/office/drawing/2014/main" id="{B65301A4-FCF7-41CA-8C18-7F4B9A5BB9E6}"/>
              </a:ext>
            </a:extLst>
          </p:cNvPr>
          <p:cNvSpPr txBox="1"/>
          <p:nvPr/>
        </p:nvSpPr>
        <p:spPr>
          <a:xfrm>
            <a:off x="6442364" y="1565564"/>
            <a:ext cx="1025236" cy="923330"/>
          </a:xfrm>
          <a:prstGeom prst="rect">
            <a:avLst/>
          </a:prstGeom>
          <a:noFill/>
        </p:spPr>
        <p:txBody>
          <a:bodyPr wrap="square" rtlCol="0">
            <a:spAutoFit/>
          </a:bodyPr>
          <a:lstStyle/>
          <a:p>
            <a:pPr algn="ctr"/>
            <a:r>
              <a:rPr lang="en-US" sz="1800" dirty="0">
                <a:solidFill>
                  <a:schemeClr val="accent2"/>
                </a:solidFill>
                <a:latin typeface="Oxygen" panose="020B0604020202020204" charset="0"/>
              </a:rPr>
              <a:t>$12,500 Max</a:t>
            </a:r>
          </a:p>
          <a:p>
            <a:pPr algn="ctr"/>
            <a:r>
              <a:rPr lang="en-US" sz="1800" dirty="0">
                <a:solidFill>
                  <a:schemeClr val="accent2"/>
                </a:solidFill>
                <a:latin typeface="Oxygen" panose="020B0604020202020204" charset="0"/>
              </a:rPr>
              <a:t>Buyer</a:t>
            </a:r>
          </a:p>
        </p:txBody>
      </p:sp>
      <p:sp>
        <p:nvSpPr>
          <p:cNvPr id="2" name="TextBox 1">
            <a:extLst>
              <a:ext uri="{FF2B5EF4-FFF2-40B4-BE49-F238E27FC236}">
                <a16:creationId xmlns:a16="http://schemas.microsoft.com/office/drawing/2014/main" id="{FC8FD97C-1B7E-4E7D-99B7-24D9C46F8085}"/>
              </a:ext>
            </a:extLst>
          </p:cNvPr>
          <p:cNvSpPr txBox="1"/>
          <p:nvPr/>
        </p:nvSpPr>
        <p:spPr>
          <a:xfrm>
            <a:off x="2698595" y="4326673"/>
            <a:ext cx="4769005" cy="738664"/>
          </a:xfrm>
          <a:prstGeom prst="rect">
            <a:avLst/>
          </a:prstGeom>
          <a:noFill/>
        </p:spPr>
        <p:txBody>
          <a:bodyPr wrap="square" rtlCol="0">
            <a:spAutoFit/>
          </a:bodyPr>
          <a:lstStyle/>
          <a:p>
            <a:r>
              <a:rPr lang="en-US" dirty="0">
                <a:solidFill>
                  <a:schemeClr val="accent3"/>
                </a:solidFill>
                <a:latin typeface="Oxygen Light" panose="020B0604020202020204" charset="0"/>
              </a:rPr>
              <a:t>While traditionally price focused, you can attempt to value other important parts of your agreement such as NDAs, perpetual access, and authorized users.</a:t>
            </a:r>
          </a:p>
        </p:txBody>
      </p:sp>
    </p:spTree>
    <p:extLst>
      <p:ext uri="{BB962C8B-B14F-4D97-AF65-F5344CB8AC3E}">
        <p14:creationId xmlns:p14="http://schemas.microsoft.com/office/powerpoint/2010/main" val="2447778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ACRL/SPARC Negotiation 201 Series</a:t>
            </a:r>
            <a:endParaRPr dirty="0"/>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76200" indent="0">
              <a:buNone/>
            </a:pPr>
            <a:r>
              <a:rPr lang="en-US" dirty="0"/>
              <a:t>BATNA determines the max the buyer is willing to pay in Zone of Possible Agreement.</a:t>
            </a:r>
          </a:p>
          <a:p>
            <a:r>
              <a:rPr lang="en-US" sz="2000" dirty="0"/>
              <a:t>Negotiation 201 </a:t>
            </a:r>
            <a:r>
              <a:rPr lang="en-US" sz="2000" dirty="0">
                <a:hlinkClick r:id="rId3"/>
              </a:rPr>
              <a:t>ZOPA Workshop </a:t>
            </a:r>
            <a:r>
              <a:rPr lang="en-US" sz="2000" dirty="0"/>
              <a:t>explored ZOPA and researching the vendor side of the negotiation.</a:t>
            </a:r>
          </a:p>
          <a:p>
            <a:pPr lvl="1"/>
            <a:r>
              <a:rPr lang="en-US" sz="2000" dirty="0">
                <a:hlinkClick r:id="rId4"/>
              </a:rPr>
              <a:t>Librarian’s Guide to Scholarly Publisher Financial Data</a:t>
            </a:r>
            <a:endParaRPr lang="en-US" sz="2000" dirty="0"/>
          </a:p>
          <a:p>
            <a:pPr lvl="1"/>
            <a:r>
              <a:rPr lang="en-US" sz="2000" dirty="0">
                <a:hlinkClick r:id="rId5"/>
              </a:rPr>
              <a:t>Spreadsheet with Publisher Financial Data (RELX, Wiley, ACS)</a:t>
            </a:r>
            <a:endParaRPr sz="20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701350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C81F50F-6C8D-4C6A-B06B-C01F96D10F86}"/>
              </a:ext>
            </a:extLst>
          </p:cNvPr>
          <p:cNvSpPr>
            <a:spLocks noGrp="1"/>
          </p:cNvSpPr>
          <p:nvPr>
            <p:ph type="body" idx="1"/>
          </p:nvPr>
        </p:nvSpPr>
        <p:spPr/>
        <p:txBody>
          <a:bodyPr/>
          <a:lstStyle/>
          <a:p>
            <a:pPr marL="25400" indent="0">
              <a:buNone/>
            </a:pPr>
            <a:r>
              <a:rPr lang="en-US" dirty="0"/>
              <a:t>Help I have no BATNA!”</a:t>
            </a:r>
          </a:p>
          <a:p>
            <a:pPr marL="25400" indent="0">
              <a:buNone/>
            </a:pPr>
            <a:endParaRPr lang="en-US" dirty="0"/>
          </a:p>
          <a:p>
            <a:pPr marL="25400" indent="0">
              <a:buNone/>
            </a:pPr>
            <a:r>
              <a:rPr lang="en-US" sz="2400" i="0" dirty="0"/>
              <a:t>Yes, you do, it’s just not favorable. There is always a BATNA. It may be cancelling and taking heat.  </a:t>
            </a:r>
          </a:p>
          <a:p>
            <a:pPr marL="25400" indent="0">
              <a:buNone/>
            </a:pPr>
            <a:endParaRPr lang="en-US" sz="2400" i="0" dirty="0"/>
          </a:p>
          <a:p>
            <a:pPr marL="25400" indent="0">
              <a:buNone/>
            </a:pPr>
            <a:r>
              <a:rPr lang="en-US" sz="2400" i="0" dirty="0"/>
              <a:t>If your negotiation fails and you signed anyway, you reached agreement.</a:t>
            </a:r>
          </a:p>
        </p:txBody>
      </p:sp>
      <p:sp>
        <p:nvSpPr>
          <p:cNvPr id="3" name="Slide Number Placeholder 2">
            <a:extLst>
              <a:ext uri="{FF2B5EF4-FFF2-40B4-BE49-F238E27FC236}">
                <a16:creationId xmlns:a16="http://schemas.microsoft.com/office/drawing/2014/main" id="{4E3BEF47-8C2F-45B9-BFFA-07115AB08C1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4235047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9"/>
          <p:cNvSpPr txBox="1">
            <a:spLocks noGrp="1"/>
          </p:cNvSpPr>
          <p:nvPr>
            <p:ph type="ctrTitle" idx="4294967295"/>
          </p:nvPr>
        </p:nvSpPr>
        <p:spPr>
          <a:xfrm>
            <a:off x="651599" y="1480800"/>
            <a:ext cx="7027873" cy="784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000" dirty="0"/>
              <a:t>Reservation Price</a:t>
            </a:r>
            <a:endParaRPr sz="6000" dirty="0"/>
          </a:p>
        </p:txBody>
      </p:sp>
      <p:sp>
        <p:nvSpPr>
          <p:cNvPr id="111" name="Google Shape;111;p19"/>
          <p:cNvSpPr txBox="1">
            <a:spLocks noGrp="1"/>
          </p:cNvSpPr>
          <p:nvPr>
            <p:ph type="subTitle" idx="4294967295"/>
          </p:nvPr>
        </p:nvSpPr>
        <p:spPr>
          <a:xfrm>
            <a:off x="651600" y="2400600"/>
            <a:ext cx="4242000" cy="1262100"/>
          </a:xfrm>
          <a:prstGeom prst="rect">
            <a:avLst/>
          </a:prstGeom>
        </p:spPr>
        <p:txBody>
          <a:bodyPr spcFirstLastPara="1" wrap="square" lIns="0" tIns="0" rIns="0" bIns="0" anchor="t" anchorCtr="0">
            <a:noAutofit/>
          </a:bodyPr>
          <a:lstStyle/>
          <a:p>
            <a:pPr marL="0" lvl="0" indent="0" algn="l" rtl="0">
              <a:spcBef>
                <a:spcPts val="0"/>
              </a:spcBef>
              <a:spcAft>
                <a:spcPts val="800"/>
              </a:spcAft>
              <a:buNone/>
            </a:pPr>
            <a:r>
              <a:rPr lang="en-US" dirty="0"/>
              <a:t>The bottom line, the point in the negotiation where you can go either way. It is the max that buyer is willing to pay and is informed by the BATNA.​</a:t>
            </a:r>
            <a:endParaRPr dirty="0"/>
          </a:p>
        </p:txBody>
      </p:sp>
      <p:sp>
        <p:nvSpPr>
          <p:cNvPr id="125" name="Google Shape;125;p19"/>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Tree>
    <p:extLst>
      <p:ext uri="{BB962C8B-B14F-4D97-AF65-F5344CB8AC3E}">
        <p14:creationId xmlns:p14="http://schemas.microsoft.com/office/powerpoint/2010/main" val="3340176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F9A27-3D26-45FA-B058-1174D50D6077}"/>
              </a:ext>
            </a:extLst>
          </p:cNvPr>
          <p:cNvSpPr>
            <a:spLocks noGrp="1"/>
          </p:cNvSpPr>
          <p:nvPr>
            <p:ph type="title"/>
          </p:nvPr>
        </p:nvSpPr>
        <p:spPr/>
        <p:txBody>
          <a:bodyPr/>
          <a:lstStyle/>
          <a:p>
            <a:r>
              <a:rPr lang="en-US" dirty="0"/>
              <a:t>Reservation Price &amp; ZOPA</a:t>
            </a:r>
          </a:p>
        </p:txBody>
      </p:sp>
      <p:sp>
        <p:nvSpPr>
          <p:cNvPr id="4" name="Text Placeholder 3">
            <a:extLst>
              <a:ext uri="{FF2B5EF4-FFF2-40B4-BE49-F238E27FC236}">
                <a16:creationId xmlns:a16="http://schemas.microsoft.com/office/drawing/2014/main" id="{A215B002-92BE-4FE8-B32F-A4ABE56CF323}"/>
              </a:ext>
            </a:extLst>
          </p:cNvPr>
          <p:cNvSpPr>
            <a:spLocks noGrp="1"/>
          </p:cNvSpPr>
          <p:nvPr>
            <p:ph type="body" idx="1"/>
          </p:nvPr>
        </p:nvSpPr>
        <p:spPr>
          <a:xfrm>
            <a:off x="566928" y="1062150"/>
            <a:ext cx="2864100" cy="3306600"/>
          </a:xfrm>
        </p:spPr>
        <p:txBody>
          <a:bodyPr/>
          <a:lstStyle/>
          <a:p>
            <a:r>
              <a:rPr lang="en-US" dirty="0"/>
              <a:t>ZOPA Exists	</a:t>
            </a:r>
          </a:p>
        </p:txBody>
      </p:sp>
      <p:sp>
        <p:nvSpPr>
          <p:cNvPr id="5" name="Text Placeholder 4">
            <a:extLst>
              <a:ext uri="{FF2B5EF4-FFF2-40B4-BE49-F238E27FC236}">
                <a16:creationId xmlns:a16="http://schemas.microsoft.com/office/drawing/2014/main" id="{34D00891-5B0C-4271-9E4C-DA3DA74BED16}"/>
              </a:ext>
            </a:extLst>
          </p:cNvPr>
          <p:cNvSpPr>
            <a:spLocks noGrp="1"/>
          </p:cNvSpPr>
          <p:nvPr>
            <p:ph type="body" idx="2"/>
          </p:nvPr>
        </p:nvSpPr>
        <p:spPr>
          <a:xfrm>
            <a:off x="442577" y="3469213"/>
            <a:ext cx="2864100" cy="433500"/>
          </a:xfrm>
        </p:spPr>
        <p:txBody>
          <a:bodyPr/>
          <a:lstStyle/>
          <a:p>
            <a:r>
              <a:rPr lang="en-US" dirty="0"/>
              <a:t>ZOPA Doesn’t Exist</a:t>
            </a:r>
          </a:p>
        </p:txBody>
      </p:sp>
      <p:sp>
        <p:nvSpPr>
          <p:cNvPr id="3" name="Slide Number Placeholder 2">
            <a:extLst>
              <a:ext uri="{FF2B5EF4-FFF2-40B4-BE49-F238E27FC236}">
                <a16:creationId xmlns:a16="http://schemas.microsoft.com/office/drawing/2014/main" id="{B8589DF6-9172-4E52-A2DE-31BAFF262F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8" name="Rectangle 7">
            <a:extLst>
              <a:ext uri="{FF2B5EF4-FFF2-40B4-BE49-F238E27FC236}">
                <a16:creationId xmlns:a16="http://schemas.microsoft.com/office/drawing/2014/main" id="{998C6AB7-5588-4C64-9C7C-B39E2A2B1B4B}"/>
              </a:ext>
            </a:extLst>
          </p:cNvPr>
          <p:cNvSpPr/>
          <p:nvPr/>
        </p:nvSpPr>
        <p:spPr>
          <a:xfrm>
            <a:off x="4422246" y="1377002"/>
            <a:ext cx="1500000" cy="5973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E4DD0053-840D-4017-A1D6-300A154F63BA}"/>
              </a:ext>
            </a:extLst>
          </p:cNvPr>
          <p:cNvSpPr txBox="1"/>
          <p:nvPr/>
        </p:nvSpPr>
        <p:spPr>
          <a:xfrm>
            <a:off x="3777170" y="2020602"/>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$10,000 Min </a:t>
            </a:r>
          </a:p>
          <a:p>
            <a:pPr algn="ctr"/>
            <a:r>
              <a:rPr lang="en-US" sz="1600" dirty="0">
                <a:solidFill>
                  <a:schemeClr val="accent2"/>
                </a:solidFill>
                <a:latin typeface="Oxygen" panose="020B0604020202020204" charset="0"/>
              </a:rPr>
              <a:t>Seller</a:t>
            </a:r>
          </a:p>
        </p:txBody>
      </p:sp>
      <p:sp>
        <p:nvSpPr>
          <p:cNvPr id="16" name="TextBox 15">
            <a:extLst>
              <a:ext uri="{FF2B5EF4-FFF2-40B4-BE49-F238E27FC236}">
                <a16:creationId xmlns:a16="http://schemas.microsoft.com/office/drawing/2014/main" id="{62591141-298B-46B3-A12C-697D9641366B}"/>
              </a:ext>
            </a:extLst>
          </p:cNvPr>
          <p:cNvSpPr txBox="1"/>
          <p:nvPr/>
        </p:nvSpPr>
        <p:spPr>
          <a:xfrm>
            <a:off x="5087693" y="1973757"/>
            <a:ext cx="1517873"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$12,500 Max</a:t>
            </a:r>
          </a:p>
          <a:p>
            <a:pPr algn="ctr"/>
            <a:r>
              <a:rPr lang="en-US" sz="1600" dirty="0">
                <a:solidFill>
                  <a:schemeClr val="accent2"/>
                </a:solidFill>
                <a:latin typeface="Oxygen" panose="020B0604020202020204" charset="0"/>
              </a:rPr>
              <a:t>Buyer (Reservation Price)</a:t>
            </a:r>
          </a:p>
        </p:txBody>
      </p:sp>
      <p:sp>
        <p:nvSpPr>
          <p:cNvPr id="23" name="TextBox 22">
            <a:extLst>
              <a:ext uri="{FF2B5EF4-FFF2-40B4-BE49-F238E27FC236}">
                <a16:creationId xmlns:a16="http://schemas.microsoft.com/office/drawing/2014/main" id="{916155D0-5247-431F-A072-07D418937939}"/>
              </a:ext>
            </a:extLst>
          </p:cNvPr>
          <p:cNvSpPr txBox="1"/>
          <p:nvPr/>
        </p:nvSpPr>
        <p:spPr>
          <a:xfrm>
            <a:off x="3609471" y="3880955"/>
            <a:ext cx="1424529" cy="1077218"/>
          </a:xfrm>
          <a:prstGeom prst="rect">
            <a:avLst/>
          </a:prstGeom>
          <a:noFill/>
        </p:spPr>
        <p:txBody>
          <a:bodyPr wrap="square" rtlCol="0">
            <a:spAutoFit/>
          </a:bodyPr>
          <a:lstStyle/>
          <a:p>
            <a:pPr algn="ctr"/>
            <a:r>
              <a:rPr lang="en-US" sz="1600" dirty="0">
                <a:solidFill>
                  <a:schemeClr val="accent2"/>
                </a:solidFill>
                <a:latin typeface="Oxygen" panose="020B0604020202020204" charset="0"/>
              </a:rPr>
              <a:t>$20,000  Max Buyer (Reservation Price) </a:t>
            </a:r>
          </a:p>
        </p:txBody>
      </p:sp>
      <p:sp>
        <p:nvSpPr>
          <p:cNvPr id="24" name="TextBox 23">
            <a:extLst>
              <a:ext uri="{FF2B5EF4-FFF2-40B4-BE49-F238E27FC236}">
                <a16:creationId xmlns:a16="http://schemas.microsoft.com/office/drawing/2014/main" id="{585DD9A4-FDEF-478D-BDB3-BA4CECF0E4FA}"/>
              </a:ext>
            </a:extLst>
          </p:cNvPr>
          <p:cNvSpPr txBox="1"/>
          <p:nvPr/>
        </p:nvSpPr>
        <p:spPr>
          <a:xfrm>
            <a:off x="5227708" y="3949990"/>
            <a:ext cx="1025236" cy="830997"/>
          </a:xfrm>
          <a:prstGeom prst="rect">
            <a:avLst/>
          </a:prstGeom>
          <a:noFill/>
        </p:spPr>
        <p:txBody>
          <a:bodyPr wrap="square" rtlCol="0">
            <a:spAutoFit/>
          </a:bodyPr>
          <a:lstStyle/>
          <a:p>
            <a:pPr algn="ctr"/>
            <a:r>
              <a:rPr lang="en-US" sz="1600" dirty="0">
                <a:solidFill>
                  <a:schemeClr val="accent2"/>
                </a:solidFill>
                <a:latin typeface="Oxygen" panose="020B0604020202020204" charset="0"/>
              </a:rPr>
              <a:t>$25,000 Min Seller</a:t>
            </a:r>
          </a:p>
        </p:txBody>
      </p:sp>
      <p:cxnSp>
        <p:nvCxnSpPr>
          <p:cNvPr id="25" name="Straight Connector 24">
            <a:extLst>
              <a:ext uri="{FF2B5EF4-FFF2-40B4-BE49-F238E27FC236}">
                <a16:creationId xmlns:a16="http://schemas.microsoft.com/office/drawing/2014/main" id="{92606A45-930E-4027-9059-ED3539C13608}"/>
              </a:ext>
            </a:extLst>
          </p:cNvPr>
          <p:cNvCxnSpPr>
            <a:cxnSpLocks/>
          </p:cNvCxnSpPr>
          <p:nvPr/>
        </p:nvCxnSpPr>
        <p:spPr>
          <a:xfrm>
            <a:off x="3042409" y="1660534"/>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8CB8A3D-B353-4138-AF6C-B344FE3EED73}"/>
              </a:ext>
            </a:extLst>
          </p:cNvPr>
          <p:cNvCxnSpPr/>
          <p:nvPr/>
        </p:nvCxnSpPr>
        <p:spPr>
          <a:xfrm>
            <a:off x="5227808" y="1377002"/>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7" name="Straight Connector 26">
            <a:extLst>
              <a:ext uri="{FF2B5EF4-FFF2-40B4-BE49-F238E27FC236}">
                <a16:creationId xmlns:a16="http://schemas.microsoft.com/office/drawing/2014/main" id="{0247B34F-8BDC-4DCC-A69C-D41DEC4943F2}"/>
              </a:ext>
            </a:extLst>
          </p:cNvPr>
          <p:cNvCxnSpPr/>
          <p:nvPr/>
        </p:nvCxnSpPr>
        <p:spPr>
          <a:xfrm>
            <a:off x="3664511"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8" name="Straight Connector 27">
            <a:extLst>
              <a:ext uri="{FF2B5EF4-FFF2-40B4-BE49-F238E27FC236}">
                <a16:creationId xmlns:a16="http://schemas.microsoft.com/office/drawing/2014/main" id="{CF0C9795-D973-4391-AECE-4FC8A89333B5}"/>
              </a:ext>
            </a:extLst>
          </p:cNvPr>
          <p:cNvCxnSpPr/>
          <p:nvPr/>
        </p:nvCxnSpPr>
        <p:spPr>
          <a:xfrm>
            <a:off x="4416790" y="136959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29" name="Straight Connector 28">
            <a:extLst>
              <a:ext uri="{FF2B5EF4-FFF2-40B4-BE49-F238E27FC236}">
                <a16:creationId xmlns:a16="http://schemas.microsoft.com/office/drawing/2014/main" id="{1FCCE9C3-0E16-4EC3-984E-AC6803B4CBF2}"/>
              </a:ext>
            </a:extLst>
          </p:cNvPr>
          <p:cNvCxnSpPr/>
          <p:nvPr/>
        </p:nvCxnSpPr>
        <p:spPr>
          <a:xfrm>
            <a:off x="5917721" y="1369588"/>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0" name="Straight Connector 29">
            <a:extLst>
              <a:ext uri="{FF2B5EF4-FFF2-40B4-BE49-F238E27FC236}">
                <a16:creationId xmlns:a16="http://schemas.microsoft.com/office/drawing/2014/main" id="{76422B49-820F-4E2D-8708-E6F2DD2A2FA5}"/>
              </a:ext>
            </a:extLst>
          </p:cNvPr>
          <p:cNvCxnSpPr/>
          <p:nvPr/>
        </p:nvCxnSpPr>
        <p:spPr>
          <a:xfrm>
            <a:off x="6636312" y="136037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1" name="Straight Connector 30">
            <a:extLst>
              <a:ext uri="{FF2B5EF4-FFF2-40B4-BE49-F238E27FC236}">
                <a16:creationId xmlns:a16="http://schemas.microsoft.com/office/drawing/2014/main" id="{35ACF861-3DE9-485E-9755-7F6132D3D601}"/>
              </a:ext>
            </a:extLst>
          </p:cNvPr>
          <p:cNvCxnSpPr>
            <a:cxnSpLocks/>
          </p:cNvCxnSpPr>
          <p:nvPr/>
        </p:nvCxnSpPr>
        <p:spPr>
          <a:xfrm>
            <a:off x="3126848" y="3618041"/>
            <a:ext cx="3983182"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D5D313D-D887-4950-BC26-8E3E1DED2E29}"/>
              </a:ext>
            </a:extLst>
          </p:cNvPr>
          <p:cNvCxnSpPr/>
          <p:nvPr/>
        </p:nvCxnSpPr>
        <p:spPr>
          <a:xfrm>
            <a:off x="5148549" y="3299386"/>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3" name="Straight Connector 32">
            <a:extLst>
              <a:ext uri="{FF2B5EF4-FFF2-40B4-BE49-F238E27FC236}">
                <a16:creationId xmlns:a16="http://schemas.microsoft.com/office/drawing/2014/main" id="{79B817BD-F71C-47F9-BD51-310C7CEA2EBE}"/>
              </a:ext>
            </a:extLst>
          </p:cNvPr>
          <p:cNvCxnSpPr/>
          <p:nvPr/>
        </p:nvCxnSpPr>
        <p:spPr>
          <a:xfrm>
            <a:off x="3664511" y="3299384"/>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4" name="Straight Connector 33">
            <a:extLst>
              <a:ext uri="{FF2B5EF4-FFF2-40B4-BE49-F238E27FC236}">
                <a16:creationId xmlns:a16="http://schemas.microsoft.com/office/drawing/2014/main" id="{8EF8C54C-7364-4F02-B684-5FD1C380B9B4}"/>
              </a:ext>
            </a:extLst>
          </p:cNvPr>
          <p:cNvCxnSpPr/>
          <p:nvPr/>
        </p:nvCxnSpPr>
        <p:spPr>
          <a:xfrm>
            <a:off x="4412657" y="3299383"/>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5" name="Straight Connector 34">
            <a:extLst>
              <a:ext uri="{FF2B5EF4-FFF2-40B4-BE49-F238E27FC236}">
                <a16:creationId xmlns:a16="http://schemas.microsoft.com/office/drawing/2014/main" id="{55CCA8B9-AE4C-45DE-8765-C8C1C1CC50DB}"/>
              </a:ext>
            </a:extLst>
          </p:cNvPr>
          <p:cNvCxnSpPr/>
          <p:nvPr/>
        </p:nvCxnSpPr>
        <p:spPr>
          <a:xfrm>
            <a:off x="5874314"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cxnSp>
        <p:nvCxnSpPr>
          <p:cNvPr id="36" name="Straight Connector 35">
            <a:extLst>
              <a:ext uri="{FF2B5EF4-FFF2-40B4-BE49-F238E27FC236}">
                <a16:creationId xmlns:a16="http://schemas.microsoft.com/office/drawing/2014/main" id="{A4A8BB9B-73CD-404C-AFFC-98EF0F97CA30}"/>
              </a:ext>
            </a:extLst>
          </p:cNvPr>
          <p:cNvCxnSpPr/>
          <p:nvPr/>
        </p:nvCxnSpPr>
        <p:spPr>
          <a:xfrm>
            <a:off x="6636312" y="3314210"/>
            <a:ext cx="0" cy="581891"/>
          </a:xfrm>
          <a:prstGeom prst="line">
            <a:avLst/>
          </a:prstGeom>
          <a:ln w="3810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277296233"/>
      </p:ext>
    </p:extLst>
  </p:cSld>
  <p:clrMapOvr>
    <a:masterClrMapping/>
  </p:clrMapOvr>
</p:sld>
</file>

<file path=ppt/theme/theme1.xml><?xml version="1.0" encoding="utf-8"?>
<a:theme xmlns:a="http://schemas.openxmlformats.org/drawingml/2006/main" name="Whitmore template">
  <a:themeElements>
    <a:clrScheme name="Custom 347">
      <a:dk1>
        <a:srgbClr val="011733"/>
      </a:dk1>
      <a:lt1>
        <a:srgbClr val="FFFFFF"/>
      </a:lt1>
      <a:dk2>
        <a:srgbClr val="889597"/>
      </a:dk2>
      <a:lt2>
        <a:srgbClr val="EBEEEA"/>
      </a:lt2>
      <a:accent1>
        <a:srgbClr val="BCF6A7"/>
      </a:accent1>
      <a:accent2>
        <a:srgbClr val="18A88D"/>
      </a:accent2>
      <a:accent3>
        <a:srgbClr val="11606D"/>
      </a:accent3>
      <a:accent4>
        <a:srgbClr val="1A4EB9"/>
      </a:accent4>
      <a:accent5>
        <a:srgbClr val="9E87D8"/>
      </a:accent5>
      <a:accent6>
        <a:srgbClr val="E498C6"/>
      </a:accent6>
      <a:hlink>
        <a:srgbClr val="11606D"/>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TotalTime>
  <Words>2510</Words>
  <Application>Microsoft Office PowerPoint</Application>
  <PresentationFormat>On-screen Show (16:9)</PresentationFormat>
  <Paragraphs>266</Paragraphs>
  <Slides>35</Slides>
  <Notes>29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Oxygen Light</vt:lpstr>
      <vt:lpstr>Calibri</vt:lpstr>
      <vt:lpstr>Arial</vt:lpstr>
      <vt:lpstr>Zilla Slab SemiBold</vt:lpstr>
      <vt:lpstr>Oxygen</vt:lpstr>
      <vt:lpstr>Whitmore template</vt:lpstr>
      <vt:lpstr>Using BATNA in Vendor Negotiations  ALI Resource Rendezvous  Butler University March 25, 2022</vt:lpstr>
      <vt:lpstr>Hello!</vt:lpstr>
      <vt:lpstr>1. Defining BATNA</vt:lpstr>
      <vt:lpstr>BATNA</vt:lpstr>
      <vt:lpstr>ZOPA</vt:lpstr>
      <vt:lpstr>ACRL/SPARC Negotiation 201 Series</vt:lpstr>
      <vt:lpstr>PowerPoint Presentation</vt:lpstr>
      <vt:lpstr>Reservation Price</vt:lpstr>
      <vt:lpstr>Reservation Price &amp; ZOPA</vt:lpstr>
      <vt:lpstr>Best Practices in Using BANTA</vt:lpstr>
      <vt:lpstr>Improving your BATNA</vt:lpstr>
      <vt:lpstr>2. Analysis &amp; Tools</vt:lpstr>
      <vt:lpstr>Helpful Analysis (Not Exhaustive)</vt:lpstr>
      <vt:lpstr>MS Excel</vt:lpstr>
      <vt:lpstr>Example: Cap &amp; Mikey Case Study</vt:lpstr>
      <vt:lpstr>Using collected data determine costs for a la carte</vt:lpstr>
      <vt:lpstr>Unsub</vt:lpstr>
      <vt:lpstr>Data Analysis for Negotiation</vt:lpstr>
      <vt:lpstr>3. Let’s discuss power</vt:lpstr>
      <vt:lpstr>PowerPoint Presentation</vt:lpstr>
      <vt:lpstr>PowerPoint Presentation</vt:lpstr>
      <vt:lpstr>Strategy #1: Mental Simulation</vt:lpstr>
      <vt:lpstr>If you need help developing your simulation</vt:lpstr>
      <vt:lpstr>Strategy #2: Use If-Then Scenario Planning</vt:lpstr>
      <vt:lpstr>4. Using to your advantage</vt:lpstr>
      <vt:lpstr>Make first offer to set anchor</vt:lpstr>
      <vt:lpstr>Framing</vt:lpstr>
      <vt:lpstr>Always keep BATNA top of mind</vt:lpstr>
      <vt:lpstr>Resources</vt:lpstr>
      <vt:lpstr>Thanks!</vt:lpstr>
      <vt:lpstr>Credits</vt:lpstr>
      <vt:lpstr>Appendix</vt:lpstr>
      <vt:lpstr>Cap &amp; Mikey Analysis How-To</vt:lpstr>
      <vt:lpstr>Cap &amp; Mikey Analysis How-To</vt:lpstr>
      <vt:lpstr>Cap &amp; Mikey Analysis How-To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2</cp:revision>
  <dcterms:modified xsi:type="dcterms:W3CDTF">2022-03-23T14:52:00Z</dcterms:modified>
</cp:coreProperties>
</file>