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 id="2147483708" r:id="rId2"/>
  </p:sldMasterIdLst>
  <p:notesMasterIdLst>
    <p:notesMasterId r:id="rId25"/>
  </p:notesMasterIdLst>
  <p:sldIdLst>
    <p:sldId id="256" r:id="rId3"/>
    <p:sldId id="282" r:id="rId4"/>
    <p:sldId id="283" r:id="rId5"/>
    <p:sldId id="284" r:id="rId6"/>
    <p:sldId id="273" r:id="rId7"/>
    <p:sldId id="268" r:id="rId8"/>
    <p:sldId id="281" r:id="rId9"/>
    <p:sldId id="274" r:id="rId10"/>
    <p:sldId id="258" r:id="rId11"/>
    <p:sldId id="259" r:id="rId12"/>
    <p:sldId id="264" r:id="rId13"/>
    <p:sldId id="285" r:id="rId14"/>
    <p:sldId id="278" r:id="rId15"/>
    <p:sldId id="280" r:id="rId16"/>
    <p:sldId id="287" r:id="rId17"/>
    <p:sldId id="288" r:id="rId18"/>
    <p:sldId id="276" r:id="rId19"/>
    <p:sldId id="289" r:id="rId20"/>
    <p:sldId id="257" r:id="rId21"/>
    <p:sldId id="267" r:id="rId22"/>
    <p:sldId id="266" r:id="rId23"/>
    <p:sldId id="269" r:id="rId24"/>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orient="horz" pos="1620">
          <p15:clr>
            <a:srgbClr val="A4A3A4"/>
          </p15:clr>
        </p15:guide>
        <p15:guide id="4"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031" autoAdjust="0"/>
    <p:restoredTop sz="76992" autoAdjust="0"/>
  </p:normalViewPr>
  <p:slideViewPr>
    <p:cSldViewPr snapToGrid="0">
      <p:cViewPr varScale="1">
        <p:scale>
          <a:sx n="116" d="100"/>
          <a:sy n="116" d="100"/>
        </p:scale>
        <p:origin x="1788" y="102"/>
      </p:cViewPr>
      <p:guideLst>
        <p:guide orient="horz" pos="2160"/>
        <p:guide pos="3840"/>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086B6F-BFEA-4894-96A0-E1B2285380C9}" type="datetimeFigureOut">
              <a:rPr lang="en-US" smtClean="0"/>
              <a:t>12/19/2016</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3274CA6-7215-494C-AE10-E975120416C7}" type="slidenum">
              <a:rPr lang="en-US" smtClean="0"/>
              <a:t>‹#›</a:t>
            </a:fld>
            <a:endParaRPr lang="en-US"/>
          </a:p>
        </p:txBody>
      </p:sp>
    </p:spTree>
    <p:extLst>
      <p:ext uri="{BB962C8B-B14F-4D97-AF65-F5344CB8AC3E}">
        <p14:creationId xmlns:p14="http://schemas.microsoft.com/office/powerpoint/2010/main" val="3201743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I’d like to thank Nick for</a:t>
            </a:r>
            <a:r>
              <a:rPr lang="en-US" baseline="0" dirty="0"/>
              <a:t> inviting me to be here. I’m incredibly honored to speak to you all today. </a:t>
            </a:r>
            <a:endParaRPr lang="en-US" dirty="0"/>
          </a:p>
          <a:p>
            <a:endParaRPr lang="en-US" dirty="0"/>
          </a:p>
          <a:p>
            <a:r>
              <a:rPr lang="en-US" dirty="0"/>
              <a:t>Acknowledge the privilege of my position – in the US, in a research university, in a well</a:t>
            </a:r>
            <a:r>
              <a:rPr lang="en-US" baseline="0" dirty="0"/>
              <a:t> resourced library, with administrative support for Open</a:t>
            </a:r>
          </a:p>
          <a:p>
            <a:endParaRPr lang="en-US" baseline="0" dirty="0"/>
          </a:p>
          <a:p>
            <a:r>
              <a:rPr lang="en-US" baseline="0" dirty="0"/>
              <a:t>I’m not going to propose a technical solution to a cultural problem.</a:t>
            </a:r>
          </a:p>
          <a:p>
            <a:endParaRPr lang="en-US" baseline="0" dirty="0"/>
          </a:p>
        </p:txBody>
      </p:sp>
      <p:sp>
        <p:nvSpPr>
          <p:cNvPr id="4" name="Slide Number Placeholder 3"/>
          <p:cNvSpPr>
            <a:spLocks noGrp="1"/>
          </p:cNvSpPr>
          <p:nvPr>
            <p:ph type="sldNum" sz="quarter" idx="10"/>
          </p:nvPr>
        </p:nvSpPr>
        <p:spPr/>
        <p:txBody>
          <a:bodyPr/>
          <a:lstStyle/>
          <a:p>
            <a:fld id="{33274CA6-7215-494C-AE10-E975120416C7}" type="slidenum">
              <a:rPr lang="en-US" smtClean="0"/>
              <a:t>1</a:t>
            </a:fld>
            <a:endParaRPr lang="en-US"/>
          </a:p>
        </p:txBody>
      </p:sp>
    </p:spTree>
    <p:extLst>
      <p:ext uri="{BB962C8B-B14F-4D97-AF65-F5344CB8AC3E}">
        <p14:creationId xmlns:p14="http://schemas.microsoft.com/office/powerpoint/2010/main" val="7060152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Right now, w</a:t>
            </a:r>
            <a:r>
              <a:rPr lang="en-US" sz="1200" kern="1200" baseline="0" dirty="0">
                <a:solidFill>
                  <a:schemeClr val="tx1"/>
                </a:solidFill>
                <a:effectLst/>
                <a:latin typeface="+mn-lt"/>
                <a:ea typeface="+mn-ea"/>
                <a:cs typeface="+mn-cs"/>
              </a:rPr>
              <a:t>e are in a rapid transition period. The types of scholarly products that “count” is expanding</a:t>
            </a:r>
          </a:p>
          <a:p>
            <a:endParaRPr lang="en-US" dirty="0"/>
          </a:p>
          <a:p>
            <a:endParaRPr lang="en-US" dirty="0"/>
          </a:p>
          <a:p>
            <a:endParaRPr lang="en-US" baseline="0" dirty="0"/>
          </a:p>
        </p:txBody>
      </p:sp>
      <p:sp>
        <p:nvSpPr>
          <p:cNvPr id="4" name="Slide Number Placeholder 3"/>
          <p:cNvSpPr>
            <a:spLocks noGrp="1"/>
          </p:cNvSpPr>
          <p:nvPr>
            <p:ph type="sldNum" sz="quarter" idx="10"/>
          </p:nvPr>
        </p:nvSpPr>
        <p:spPr/>
        <p:txBody>
          <a:bodyPr/>
          <a:lstStyle/>
          <a:p>
            <a:fld id="{308F464C-DD5A-4F26-B9C2-248E8CDAD4D6}" type="slidenum">
              <a:rPr lang="en-US" smtClean="0"/>
              <a:t>11</a:t>
            </a:fld>
            <a:endParaRPr lang="en-US"/>
          </a:p>
        </p:txBody>
      </p:sp>
    </p:spTree>
    <p:extLst>
      <p:ext uri="{BB962C8B-B14F-4D97-AF65-F5344CB8AC3E}">
        <p14:creationId xmlns:p14="http://schemas.microsoft.com/office/powerpoint/2010/main" val="12075895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a:solidFill>
                  <a:schemeClr val="tx1"/>
                </a:solidFill>
                <a:effectLst/>
                <a:latin typeface="+mn-lt"/>
                <a:ea typeface="+mn-ea"/>
                <a:cs typeface="+mn-cs"/>
              </a:rPr>
              <a:t>As are the types of metrics available, but we are still learning what these metrics data mean. Too often, their use is driven by sheer availability, rather than the strategic and thoughtful dissemination.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a:solidFill>
                <a:schemeClr val="tx1"/>
              </a:solidFill>
              <a:effectLst/>
              <a:latin typeface="+mn-lt"/>
              <a:ea typeface="+mn-ea"/>
              <a:cs typeface="+mn-cs"/>
            </a:endParaRPr>
          </a:p>
          <a:p>
            <a:endParaRPr lang="en-US" baseline="0" dirty="0"/>
          </a:p>
        </p:txBody>
      </p:sp>
      <p:sp>
        <p:nvSpPr>
          <p:cNvPr id="4" name="Slide Number Placeholder 3"/>
          <p:cNvSpPr>
            <a:spLocks noGrp="1"/>
          </p:cNvSpPr>
          <p:nvPr>
            <p:ph type="sldNum" sz="quarter" idx="10"/>
          </p:nvPr>
        </p:nvSpPr>
        <p:spPr/>
        <p:txBody>
          <a:bodyPr/>
          <a:lstStyle/>
          <a:p>
            <a:fld id="{308F464C-DD5A-4F26-B9C2-248E8CDAD4D6}" type="slidenum">
              <a:rPr lang="en-US" smtClean="0"/>
              <a:t>12</a:t>
            </a:fld>
            <a:endParaRPr lang="en-US"/>
          </a:p>
        </p:txBody>
      </p:sp>
    </p:spTree>
    <p:extLst>
      <p:ext uri="{BB962C8B-B14F-4D97-AF65-F5344CB8AC3E}">
        <p14:creationId xmlns:p14="http://schemas.microsoft.com/office/powerpoint/2010/main" val="12075895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274CA6-7215-494C-AE10-E975120416C7}" type="slidenum">
              <a:rPr lang="en-US" smtClean="0"/>
              <a:t>13</a:t>
            </a:fld>
            <a:endParaRPr lang="en-US"/>
          </a:p>
        </p:txBody>
      </p:sp>
    </p:spTree>
    <p:extLst>
      <p:ext uri="{BB962C8B-B14F-4D97-AF65-F5344CB8AC3E}">
        <p14:creationId xmlns:p14="http://schemas.microsoft.com/office/powerpoint/2010/main" val="19728287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A great example of community engaged research with</a:t>
            </a:r>
            <a:r>
              <a:rPr lang="en-US" baseline="0" dirty="0"/>
              <a:t> direct community benefit comes from our school of public health</a:t>
            </a:r>
          </a:p>
          <a:p>
            <a:endParaRPr lang="en-US" baseline="0" dirty="0"/>
          </a:p>
          <a:p>
            <a:r>
              <a:rPr lang="en-US" baseline="0" dirty="0"/>
              <a:t>Silvia </a:t>
            </a:r>
            <a:r>
              <a:rPr lang="en-US" baseline="0" dirty="0" err="1"/>
              <a:t>Bigatti</a:t>
            </a:r>
            <a:r>
              <a:rPr lang="en-US" baseline="0" dirty="0"/>
              <a:t>: Your Life. Your Story Latino Youth Summit</a:t>
            </a:r>
          </a:p>
          <a:p>
            <a:r>
              <a:rPr lang="en-US" baseline="0" dirty="0"/>
              <a:t>http://news.iu.edu/releases/iu/2014/11/apha-2014-iu-research.shtml</a:t>
            </a:r>
          </a:p>
          <a:p>
            <a:r>
              <a:rPr lang="en-US" baseline="0" dirty="0"/>
              <a:t>https://www.facebook.com/YLYSProgram/</a:t>
            </a:r>
          </a:p>
          <a:p>
            <a:r>
              <a:rPr lang="en-US" dirty="0"/>
              <a:t>http://news.iupui.edu/releases/2016/06/your-life-your-story.shtml</a:t>
            </a:r>
          </a:p>
          <a:p>
            <a:r>
              <a:rPr lang="en-US" dirty="0"/>
              <a:t>http://indianapublicmedia.org/stateimpact/2016/08/18/latino-camp-identity-depression/</a:t>
            </a:r>
          </a:p>
        </p:txBody>
      </p:sp>
      <p:sp>
        <p:nvSpPr>
          <p:cNvPr id="4" name="Slide Number Placeholder 3"/>
          <p:cNvSpPr>
            <a:spLocks noGrp="1"/>
          </p:cNvSpPr>
          <p:nvPr>
            <p:ph type="sldNum" sz="quarter" idx="10"/>
          </p:nvPr>
        </p:nvSpPr>
        <p:spPr/>
        <p:txBody>
          <a:bodyPr/>
          <a:lstStyle/>
          <a:p>
            <a:fld id="{33274CA6-7215-494C-AE10-E975120416C7}" type="slidenum">
              <a:rPr lang="en-US" smtClean="0"/>
              <a:t>14</a:t>
            </a:fld>
            <a:endParaRPr lang="en-US"/>
          </a:p>
        </p:txBody>
      </p:sp>
    </p:spTree>
    <p:extLst>
      <p:ext uri="{BB962C8B-B14F-4D97-AF65-F5344CB8AC3E}">
        <p14:creationId xmlns:p14="http://schemas.microsoft.com/office/powerpoint/2010/main" val="19728287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Ex:</a:t>
            </a:r>
            <a:r>
              <a:rPr lang="en-US" baseline="0" dirty="0"/>
              <a:t> community benefit </a:t>
            </a:r>
          </a:p>
          <a:p>
            <a:r>
              <a:rPr lang="en-US" baseline="0" dirty="0"/>
              <a:t>Silvia </a:t>
            </a:r>
            <a:r>
              <a:rPr lang="en-US" baseline="0" dirty="0" err="1"/>
              <a:t>Bigatti</a:t>
            </a:r>
            <a:r>
              <a:rPr lang="en-US" baseline="0" dirty="0"/>
              <a:t>: Your Life. Your Story Latino Youth Summit</a:t>
            </a:r>
          </a:p>
          <a:p>
            <a:r>
              <a:rPr lang="en-US" baseline="0" dirty="0"/>
              <a:t>https://www.facebook.com/YLYSProgram/</a:t>
            </a:r>
          </a:p>
          <a:p>
            <a:r>
              <a:rPr lang="en-US" dirty="0"/>
              <a:t>http://indianapublicmedia.org/stateimpact/2016/08/18/latino-camp-identity-depression/</a:t>
            </a:r>
          </a:p>
          <a:p>
            <a:endParaRPr lang="en-US" dirty="0"/>
          </a:p>
          <a:p>
            <a:endParaRPr lang="en-US" dirty="0"/>
          </a:p>
        </p:txBody>
      </p:sp>
      <p:sp>
        <p:nvSpPr>
          <p:cNvPr id="4" name="Slide Number Placeholder 3"/>
          <p:cNvSpPr>
            <a:spLocks noGrp="1"/>
          </p:cNvSpPr>
          <p:nvPr>
            <p:ph type="sldNum" sz="quarter" idx="10"/>
          </p:nvPr>
        </p:nvSpPr>
        <p:spPr/>
        <p:txBody>
          <a:bodyPr/>
          <a:lstStyle/>
          <a:p>
            <a:fld id="{33274CA6-7215-494C-AE10-E975120416C7}" type="slidenum">
              <a:rPr lang="en-US" smtClean="0"/>
              <a:t>15</a:t>
            </a:fld>
            <a:endParaRPr lang="en-US"/>
          </a:p>
        </p:txBody>
      </p:sp>
    </p:spTree>
    <p:extLst>
      <p:ext uri="{BB962C8B-B14F-4D97-AF65-F5344CB8AC3E}">
        <p14:creationId xmlns:p14="http://schemas.microsoft.com/office/powerpoint/2010/main" val="19728287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Taking this approach to</a:t>
            </a:r>
            <a:r>
              <a:rPr lang="en-US" baseline="0" dirty="0"/>
              <a:t> disseminating your work and documenting its impact doesn’t require you to publish in expensive Western journals, or even English-language journals; you don’t even have to get a DOI</a:t>
            </a:r>
          </a:p>
          <a:p>
            <a:endParaRPr lang="en-US" dirty="0"/>
          </a:p>
          <a:p>
            <a:endParaRPr lang="en-US" dirty="0"/>
          </a:p>
        </p:txBody>
      </p:sp>
      <p:sp>
        <p:nvSpPr>
          <p:cNvPr id="4" name="Slide Number Placeholder 3"/>
          <p:cNvSpPr>
            <a:spLocks noGrp="1"/>
          </p:cNvSpPr>
          <p:nvPr>
            <p:ph type="sldNum" sz="quarter" idx="10"/>
          </p:nvPr>
        </p:nvSpPr>
        <p:spPr/>
        <p:txBody>
          <a:bodyPr/>
          <a:lstStyle/>
          <a:p>
            <a:fld id="{33274CA6-7215-494C-AE10-E975120416C7}" type="slidenum">
              <a:rPr lang="en-US" smtClean="0"/>
              <a:t>16</a:t>
            </a:fld>
            <a:endParaRPr lang="en-US"/>
          </a:p>
        </p:txBody>
      </p:sp>
    </p:spTree>
    <p:extLst>
      <p:ext uri="{BB962C8B-B14F-4D97-AF65-F5344CB8AC3E}">
        <p14:creationId xmlns:p14="http://schemas.microsoft.com/office/powerpoint/2010/main" val="19728287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What does openness do for us? It is a process, not an end goal</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33274CA6-7215-494C-AE10-E975120416C7}" type="slidenum">
              <a:rPr lang="en-US" smtClean="0"/>
              <a:t>17</a:t>
            </a:fld>
            <a:endParaRPr lang="en-US"/>
          </a:p>
        </p:txBody>
      </p:sp>
    </p:spTree>
    <p:extLst>
      <p:ext uri="{BB962C8B-B14F-4D97-AF65-F5344CB8AC3E}">
        <p14:creationId xmlns:p14="http://schemas.microsoft.com/office/powerpoint/2010/main" val="18235727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What does openness do for us? It is a process, not an end goal</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fld id="{33274CA6-7215-494C-AE10-E975120416C7}" type="slidenum">
              <a:rPr lang="en-US" smtClean="0"/>
              <a:t>18</a:t>
            </a:fld>
            <a:endParaRPr lang="en-US"/>
          </a:p>
        </p:txBody>
      </p:sp>
    </p:spTree>
    <p:extLst>
      <p:ext uri="{BB962C8B-B14F-4D97-AF65-F5344CB8AC3E}">
        <p14:creationId xmlns:p14="http://schemas.microsoft.com/office/powerpoint/2010/main" val="18235727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TAKE ACTION</a:t>
            </a:r>
          </a:p>
          <a:p>
            <a:endParaRPr lang="en-US" dirty="0"/>
          </a:p>
          <a:p>
            <a:r>
              <a:rPr lang="en-US" dirty="0"/>
              <a:t>***Like Ahmed said, change is hard and it may take time to for your impac</a:t>
            </a:r>
            <a:r>
              <a:rPr lang="en-US" baseline="0" dirty="0"/>
              <a:t>t to be felt or seen</a:t>
            </a:r>
            <a:endParaRPr lang="en-US" dirty="0"/>
          </a:p>
          <a:p>
            <a:endParaRPr lang="en-US" dirty="0"/>
          </a:p>
        </p:txBody>
      </p:sp>
      <p:sp>
        <p:nvSpPr>
          <p:cNvPr id="4" name="Slide Number Placeholder 3"/>
          <p:cNvSpPr>
            <a:spLocks noGrp="1"/>
          </p:cNvSpPr>
          <p:nvPr>
            <p:ph type="sldNum" sz="quarter" idx="10"/>
          </p:nvPr>
        </p:nvSpPr>
        <p:spPr/>
        <p:txBody>
          <a:bodyPr/>
          <a:lstStyle/>
          <a:p>
            <a:fld id="{33274CA6-7215-494C-AE10-E975120416C7}" type="slidenum">
              <a:rPr lang="en-US" smtClean="0"/>
              <a:t>19</a:t>
            </a:fld>
            <a:endParaRPr lang="en-US"/>
          </a:p>
        </p:txBody>
      </p:sp>
    </p:spTree>
    <p:extLst>
      <p:ext uri="{BB962C8B-B14F-4D97-AF65-F5344CB8AC3E}">
        <p14:creationId xmlns:p14="http://schemas.microsoft.com/office/powerpoint/2010/main" val="9937012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8F464C-DD5A-4F26-B9C2-248E8CDAD4D6}"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404290089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of the reasons that Nick invited me</a:t>
            </a:r>
            <a:r>
              <a:rPr lang="en-US" baseline="0" dirty="0"/>
              <a:t> to speak to you is that</a:t>
            </a:r>
            <a:endParaRPr lang="en-US" dirty="0"/>
          </a:p>
        </p:txBody>
      </p:sp>
      <p:sp>
        <p:nvSpPr>
          <p:cNvPr id="4" name="Slide Number Placeholder 3"/>
          <p:cNvSpPr>
            <a:spLocks noGrp="1"/>
          </p:cNvSpPr>
          <p:nvPr>
            <p:ph type="sldNum" sz="quarter" idx="10"/>
          </p:nvPr>
        </p:nvSpPr>
        <p:spPr/>
        <p:txBody>
          <a:bodyPr/>
          <a:lstStyle/>
          <a:p>
            <a:fld id="{308F464C-DD5A-4F26-B9C2-248E8CDAD4D6}"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4042900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How have we changed practice to support and perpetuate this narrative? Engagement in faculty governance has led to addition of OA as a campus value and we are collaborating with specific schools and departments to revise guidelines at those levels. Our education efforts include workshops &amp; consultations to help faculty make a stronger case for promotion and tenure. We have been able to change practice by modelling the practices we advocate for, openly discussing how those practices are affecting our own professional advancement, and by establishing an Open Access Fund.</a:t>
            </a:r>
            <a:endParaRPr lang="en-US" dirty="0"/>
          </a:p>
        </p:txBody>
      </p:sp>
      <p:sp>
        <p:nvSpPr>
          <p:cNvPr id="4" name="Slide Number Placeholder 3"/>
          <p:cNvSpPr>
            <a:spLocks noGrp="1"/>
          </p:cNvSpPr>
          <p:nvPr>
            <p:ph type="sldNum" sz="quarter" idx="10"/>
          </p:nvPr>
        </p:nvSpPr>
        <p:spPr/>
        <p:txBody>
          <a:bodyPr/>
          <a:lstStyle/>
          <a:p>
            <a:fld id="{308F464C-DD5A-4F26-B9C2-248E8CDAD4D6}"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10741545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Align your dissemination choices with your values, your department’s values, your institution’s values, </a:t>
            </a:r>
          </a:p>
          <a:p>
            <a:endParaRPr lang="en-US" dirty="0"/>
          </a:p>
        </p:txBody>
      </p:sp>
      <p:sp>
        <p:nvSpPr>
          <p:cNvPr id="4" name="Slide Number Placeholder 3"/>
          <p:cNvSpPr>
            <a:spLocks noGrp="1"/>
          </p:cNvSpPr>
          <p:nvPr>
            <p:ph type="sldNum" sz="quarter" idx="10"/>
          </p:nvPr>
        </p:nvSpPr>
        <p:spPr/>
        <p:txBody>
          <a:bodyPr/>
          <a:lstStyle/>
          <a:p>
            <a:fld id="{33274CA6-7215-494C-AE10-E975120416C7}" type="slidenum">
              <a:rPr lang="en-US" smtClean="0"/>
              <a:t>5</a:t>
            </a:fld>
            <a:endParaRPr lang="en-US"/>
          </a:p>
        </p:txBody>
      </p:sp>
    </p:spTree>
    <p:extLst>
      <p:ext uri="{BB962C8B-B14F-4D97-AF65-F5344CB8AC3E}">
        <p14:creationId xmlns:p14="http://schemas.microsoft.com/office/powerpoint/2010/main" val="23175042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3274CA6-7215-494C-AE10-E975120416C7}" type="slidenum">
              <a:rPr lang="en-US" smtClean="0"/>
              <a:t>6</a:t>
            </a:fld>
            <a:endParaRPr lang="en-US"/>
          </a:p>
        </p:txBody>
      </p:sp>
    </p:spTree>
    <p:extLst>
      <p:ext uri="{BB962C8B-B14F-4D97-AF65-F5344CB8AC3E}">
        <p14:creationId xmlns:p14="http://schemas.microsoft.com/office/powerpoint/2010/main" val="19180774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Good scientific</a:t>
            </a:r>
            <a:r>
              <a:rPr lang="en-US" baseline="0" dirty="0"/>
              <a:t> communication principles emphasize the first three, but I think we also need to keep in mind the type of impact we are trying to achieve.</a:t>
            </a:r>
            <a:endParaRPr lang="en-US" dirty="0"/>
          </a:p>
        </p:txBody>
      </p:sp>
      <p:sp>
        <p:nvSpPr>
          <p:cNvPr id="4" name="Slide Number Placeholder 3"/>
          <p:cNvSpPr>
            <a:spLocks noGrp="1"/>
          </p:cNvSpPr>
          <p:nvPr>
            <p:ph type="sldNum" sz="quarter" idx="10"/>
          </p:nvPr>
        </p:nvSpPr>
        <p:spPr/>
        <p:txBody>
          <a:bodyPr/>
          <a:lstStyle/>
          <a:p>
            <a:fld id="{33274CA6-7215-494C-AE10-E975120416C7}" type="slidenum">
              <a:rPr lang="en-US" smtClean="0"/>
              <a:t>7</a:t>
            </a:fld>
            <a:endParaRPr lang="en-US"/>
          </a:p>
        </p:txBody>
      </p:sp>
    </p:spTree>
    <p:extLst>
      <p:ext uri="{BB962C8B-B14F-4D97-AF65-F5344CB8AC3E}">
        <p14:creationId xmlns:p14="http://schemas.microsoft.com/office/powerpoint/2010/main" val="19180774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08F464C-DD5A-4F26-B9C2-248E8CDAD4D6}" type="slidenum">
              <a:rPr lang="en-US" smtClean="0"/>
              <a:t>9</a:t>
            </a:fld>
            <a:endParaRPr lang="en-US"/>
          </a:p>
        </p:txBody>
      </p:sp>
    </p:spTree>
    <p:extLst>
      <p:ext uri="{BB962C8B-B14F-4D97-AF65-F5344CB8AC3E}">
        <p14:creationId xmlns:p14="http://schemas.microsoft.com/office/powerpoint/2010/main" val="23424444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Current dossier model</a:t>
            </a:r>
          </a:p>
          <a:p>
            <a:r>
              <a:rPr lang="en-US" dirty="0"/>
              <a:t>	products</a:t>
            </a:r>
            <a:r>
              <a:rPr lang="en-US" baseline="0" dirty="0"/>
              <a:t> = publications &amp; grants</a:t>
            </a:r>
          </a:p>
          <a:p>
            <a:r>
              <a:rPr lang="en-US" baseline="0" dirty="0"/>
              <a:t>	impact = citations, JIF, narrative statements about quality, reputation, etc.</a:t>
            </a:r>
            <a:endParaRPr lang="en-US" dirty="0"/>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old way of</a:t>
            </a:r>
            <a:r>
              <a:rPr lang="en-US" sz="1200" kern="1200" baseline="0" dirty="0">
                <a:solidFill>
                  <a:schemeClr val="tx1"/>
                </a:solidFill>
                <a:effectLst/>
                <a:latin typeface="+mn-lt"/>
                <a:ea typeface="+mn-ea"/>
                <a:cs typeface="+mn-cs"/>
              </a:rPr>
              <a:t> valuing scholarship is very self-referential and closed</a:t>
            </a:r>
            <a:endParaRPr lang="en-US" baseline="0" dirty="0"/>
          </a:p>
        </p:txBody>
      </p:sp>
      <p:sp>
        <p:nvSpPr>
          <p:cNvPr id="4" name="Slide Number Placeholder 3"/>
          <p:cNvSpPr>
            <a:spLocks noGrp="1"/>
          </p:cNvSpPr>
          <p:nvPr>
            <p:ph type="sldNum" sz="quarter" idx="10"/>
          </p:nvPr>
        </p:nvSpPr>
        <p:spPr/>
        <p:txBody>
          <a:bodyPr/>
          <a:lstStyle/>
          <a:p>
            <a:fld id="{308F464C-DD5A-4F26-B9C2-248E8CDAD4D6}" type="slidenum">
              <a:rPr lang="en-US" smtClean="0"/>
              <a:t>10</a:t>
            </a:fld>
            <a:endParaRPr lang="en-US"/>
          </a:p>
        </p:txBody>
      </p:sp>
    </p:spTree>
    <p:extLst>
      <p:ext uri="{BB962C8B-B14F-4D97-AF65-F5344CB8AC3E}">
        <p14:creationId xmlns:p14="http://schemas.microsoft.com/office/powerpoint/2010/main" val="15500405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200150" y="1790058"/>
            <a:ext cx="6743700" cy="123444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021397" y="3264408"/>
            <a:ext cx="5101209" cy="929921"/>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12/19/2016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12/19/2016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89834" y="702945"/>
            <a:ext cx="973956" cy="373761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673353" y="702945"/>
            <a:ext cx="4648867" cy="373761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12/19/2016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657350" y="3348021"/>
            <a:ext cx="6858000" cy="1231118"/>
          </a:xfrm>
        </p:spPr>
        <p:txBody>
          <a:bodyPr wrap="none" anchor="t">
            <a:normAutofit/>
          </a:bodyPr>
          <a:lstStyle>
            <a:lvl1pPr algn="r">
              <a:defRPr sz="7200" b="0" spc="-225">
                <a:gradFill flip="none" rotWithShape="1">
                  <a:gsLst>
                    <a:gs pos="0">
                      <a:schemeClr val="tx1"/>
                    </a:gs>
                    <a:gs pos="68000">
                      <a:srgbClr val="F1F1F1"/>
                    </a:gs>
                    <a:gs pos="100000">
                      <a:schemeClr val="bg1">
                        <a:lumMod val="11000"/>
                        <a:lumOff val="89000"/>
                      </a:schemeClr>
                    </a:gs>
                  </a:gsLst>
                  <a:lin ang="5400000" scaled="1"/>
                  <a:tileRect/>
                </a:gradFill>
                <a:effectLst>
                  <a:outerShdw blurRad="469900" dist="342900" dir="5400000" sy="-20000" rotWithShape="0">
                    <a:prstClr val="black">
                      <a:alpha val="66000"/>
                    </a:prstClr>
                  </a:outerShdw>
                </a:effectLst>
              </a:defRPr>
            </a:lvl1pPr>
          </a:lstStyle>
          <a:p>
            <a:pPr lvl="0" algn="r"/>
            <a:r>
              <a:rPr lang="en-US"/>
              <a:t>Click to edit Master title style</a:t>
            </a:r>
            <a:endParaRPr lang="en-US" dirty="0"/>
          </a:p>
        </p:txBody>
      </p:sp>
      <p:sp>
        <p:nvSpPr>
          <p:cNvPr id="3" name="Subtitle 2"/>
          <p:cNvSpPr>
            <a:spLocks noGrp="1"/>
          </p:cNvSpPr>
          <p:nvPr>
            <p:ph type="subTitle" idx="1"/>
          </p:nvPr>
        </p:nvSpPr>
        <p:spPr>
          <a:xfrm>
            <a:off x="1657349" y="2770782"/>
            <a:ext cx="6858000" cy="565519"/>
          </a:xfrm>
        </p:spPr>
        <p:txBody>
          <a:bodyPr vert="horz" lIns="68580" tIns="34290" rIns="68580" bIns="34290" rtlCol="0" anchor="b">
            <a:normAutofit/>
          </a:bodyPr>
          <a:lstStyle>
            <a:lvl1pPr marL="0" indent="0" algn="r">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stStyle>
          <a:p>
            <a:pPr marL="0" lvl="0" indent="0" algn="r">
              <a:buNone/>
            </a:pPr>
            <a:r>
              <a:rPr lang="en-US"/>
              <a:t>Click to edit Master subtitle style</a:t>
            </a:r>
            <a:endParaRPr lang="en-US" dirty="0"/>
          </a:p>
        </p:txBody>
      </p:sp>
      <p:sp>
        <p:nvSpPr>
          <p:cNvPr id="7" name="Date Placeholder 6"/>
          <p:cNvSpPr>
            <a:spLocks noGrp="1"/>
          </p:cNvSpPr>
          <p:nvPr>
            <p:ph type="dt" sz="half" idx="10"/>
          </p:nvPr>
        </p:nvSpPr>
        <p:spPr/>
        <p:txBody>
          <a:bodyPr/>
          <a:lstStyle/>
          <a:p>
            <a:fld id="{ECD19FB2-3AAB-4D03-B13A-2960828C78E3}" type="datetimeFigureOut">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12/19/2016</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8" name="Footer Placeholder 7"/>
          <p:cNvSpPr>
            <a:spLocks noGrp="1"/>
          </p:cNvSpPr>
          <p:nvPr>
            <p:ph type="ftr" sz="quarter" idx="11"/>
          </p:nvPr>
        </p:nvSpPr>
        <p:spPr/>
        <p:txBody>
          <a:bodyPr/>
          <a:lstStyle/>
          <a:p>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9" name="Slide Number Placeholder 8"/>
          <p:cNvSpPr>
            <a:spLocks noGrp="1"/>
          </p:cNvSpPr>
          <p:nvPr>
            <p:ph type="sldNum" sz="quarter" idx="12"/>
          </p:nvPr>
        </p:nvSpPr>
        <p:spPr/>
        <p:txBody>
          <a:bodyPr/>
          <a:lstStyle/>
          <a:p>
            <a:fld id="{6D22F896-40B5-4ADD-8801-0D06FADFA095}" type="slidenum">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Tree>
    <p:extLst>
      <p:ext uri="{BB962C8B-B14F-4D97-AF65-F5344CB8AC3E}">
        <p14:creationId xmlns:p14="http://schemas.microsoft.com/office/powerpoint/2010/main" val="15873407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9916976-5D93-46E4-A98A-FAD63E4D0EA8}" type="datetimeFigureOut">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12/19/2016</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5" name="Footer Placeholder 4"/>
          <p:cNvSpPr>
            <a:spLocks noGrp="1"/>
          </p:cNvSpPr>
          <p:nvPr>
            <p:ph type="ftr" sz="quarter" idx="11"/>
          </p:nvPr>
        </p:nvSpPr>
        <p:spPr/>
        <p:txBody>
          <a:bodyPr/>
          <a:lstStyle/>
          <a:p>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Tree>
    <p:extLst>
      <p:ext uri="{BB962C8B-B14F-4D97-AF65-F5344CB8AC3E}">
        <p14:creationId xmlns:p14="http://schemas.microsoft.com/office/powerpoint/2010/main" val="38260850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Title 1"/>
          <p:cNvSpPr>
            <a:spLocks noGrp="1"/>
          </p:cNvSpPr>
          <p:nvPr>
            <p:ph type="ctrTitle"/>
          </p:nvPr>
        </p:nvSpPr>
        <p:spPr>
          <a:xfrm>
            <a:off x="640899" y="3348021"/>
            <a:ext cx="6858000" cy="1231118"/>
          </a:xfrm>
        </p:spPr>
        <p:txBody>
          <a:bodyPr wrap="none" anchor="t">
            <a:normAutofit/>
          </a:bodyPr>
          <a:lstStyle>
            <a:lvl1pPr algn="l">
              <a:defRPr sz="7200" b="0" spc="-225">
                <a:gradFill flip="none" rotWithShape="1">
                  <a:gsLst>
                    <a:gs pos="32000">
                      <a:schemeClr val="tx1">
                        <a:lumMod val="89000"/>
                      </a:schemeClr>
                    </a:gs>
                    <a:gs pos="0">
                      <a:schemeClr val="bg1">
                        <a:lumMod val="32000"/>
                        <a:lumOff val="68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en-US"/>
              <a:t>Click to edit Master title style</a:t>
            </a:r>
            <a:endParaRPr lang="en-US" dirty="0"/>
          </a:p>
        </p:txBody>
      </p:sp>
      <p:sp>
        <p:nvSpPr>
          <p:cNvPr id="8" name="Subtitle 2"/>
          <p:cNvSpPr>
            <a:spLocks noGrp="1"/>
          </p:cNvSpPr>
          <p:nvPr>
            <p:ph type="subTitle" idx="1"/>
          </p:nvPr>
        </p:nvSpPr>
        <p:spPr>
          <a:xfrm>
            <a:off x="640899" y="2770256"/>
            <a:ext cx="6858000" cy="565519"/>
          </a:xfrm>
        </p:spPr>
        <p:txBody>
          <a:bodyPr anchor="b">
            <a:normAutofit/>
          </a:bodyPr>
          <a:lstStyle>
            <a:lvl1pPr marL="0" indent="0" algn="l">
              <a:buNone/>
              <a:defRPr sz="24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F39F4F5-F4D2-4D2A-AB60-88D37ADCB869}" type="datetimeFigureOut">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12/19/2016</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5" name="Footer Placeholder 4"/>
          <p:cNvSpPr>
            <a:spLocks noGrp="1"/>
          </p:cNvSpPr>
          <p:nvPr>
            <p:ph type="ftr" sz="quarter" idx="11"/>
          </p:nvPr>
        </p:nvSpPr>
        <p:spPr/>
        <p:txBody>
          <a:bodyPr/>
          <a:lstStyle/>
          <a:p>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Tree>
    <p:extLst>
      <p:ext uri="{BB962C8B-B14F-4D97-AF65-F5344CB8AC3E}">
        <p14:creationId xmlns:p14="http://schemas.microsoft.com/office/powerpoint/2010/main" val="18345186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40000" y="1369219"/>
            <a:ext cx="3768912"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39880" y="1369219"/>
            <a:ext cx="377547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3BC6CE-6D1E-47E5-8859-F31AC5380EB2}" type="datetimeFigureOut">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12/19/2016</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6" name="Footer Placeholder 5"/>
          <p:cNvSpPr>
            <a:spLocks noGrp="1"/>
          </p:cNvSpPr>
          <p:nvPr>
            <p:ph type="ftr" sz="quarter" idx="11"/>
          </p:nvPr>
        </p:nvSpPr>
        <p:spPr/>
        <p:txBody>
          <a:bodyPr/>
          <a:lstStyle/>
          <a:p>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Tree>
    <p:extLst>
      <p:ext uri="{BB962C8B-B14F-4D97-AF65-F5344CB8AC3E}">
        <p14:creationId xmlns:p14="http://schemas.microsoft.com/office/powerpoint/2010/main" val="14154764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840000" y="1260872"/>
            <a:ext cx="3768912" cy="617934"/>
          </a:xfrm>
        </p:spPr>
        <p:txBody>
          <a:bodyPr anchor="b"/>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840000" y="1878806"/>
            <a:ext cx="3768912"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39880" y="1260872"/>
            <a:ext cx="3776661" cy="617934"/>
          </a:xfrm>
        </p:spPr>
        <p:txBody>
          <a:bodyPr vert="horz" lIns="68580" tIns="34290" rIns="68580" bIns="34290" rtlCol="0" anchor="b">
            <a:norm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6" name="Content Placeholder 5"/>
          <p:cNvSpPr>
            <a:spLocks noGrp="1"/>
          </p:cNvSpPr>
          <p:nvPr>
            <p:ph sz="quarter" idx="4"/>
          </p:nvPr>
        </p:nvSpPr>
        <p:spPr>
          <a:xfrm>
            <a:off x="4739880" y="1878806"/>
            <a:ext cx="377666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1B4E7C4-4DA4-404D-9965-B13F2DD7D8BF}" type="datetimeFigureOut">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12/19/2016</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8" name="Footer Placeholder 7"/>
          <p:cNvSpPr>
            <a:spLocks noGrp="1"/>
          </p:cNvSpPr>
          <p:nvPr>
            <p:ph type="ftr" sz="quarter" idx="11"/>
          </p:nvPr>
        </p:nvSpPr>
        <p:spPr/>
        <p:txBody>
          <a:bodyPr/>
          <a:lstStyle/>
          <a:p>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9" name="Slide Number Placeholder 8"/>
          <p:cNvSpPr>
            <a:spLocks noGrp="1"/>
          </p:cNvSpPr>
          <p:nvPr>
            <p:ph type="sldNum" sz="quarter" idx="12"/>
          </p:nvPr>
        </p:nvSpPr>
        <p:spPr/>
        <p:txBody>
          <a:bodyPr/>
          <a:lstStyle/>
          <a:p>
            <a:fld id="{6D22F896-40B5-4ADD-8801-0D06FADFA095}" type="slidenum">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Tree>
    <p:extLst>
      <p:ext uri="{BB962C8B-B14F-4D97-AF65-F5344CB8AC3E}">
        <p14:creationId xmlns:p14="http://schemas.microsoft.com/office/powerpoint/2010/main" val="5915692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76FB7AA-4A53-424F-AD41-70827B6504BA}" type="datetimeFigureOut">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12/19/2016</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4" name="Footer Placeholder 3"/>
          <p:cNvSpPr>
            <a:spLocks noGrp="1"/>
          </p:cNvSpPr>
          <p:nvPr>
            <p:ph type="ftr" sz="quarter" idx="11"/>
          </p:nvPr>
        </p:nvSpPr>
        <p:spPr/>
        <p:txBody>
          <a:bodyPr/>
          <a:lstStyle/>
          <a:p>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Tree>
    <p:extLst>
      <p:ext uri="{BB962C8B-B14F-4D97-AF65-F5344CB8AC3E}">
        <p14:creationId xmlns:p14="http://schemas.microsoft.com/office/powerpoint/2010/main" val="1950734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884882-FB12-4BC8-9960-9AD8104D7FAE}" type="datetimeFigureOut">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12/19/2016</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3" name="Footer Placeholder 2"/>
          <p:cNvSpPr>
            <a:spLocks noGrp="1"/>
          </p:cNvSpPr>
          <p:nvPr>
            <p:ph type="ftr" sz="quarter" idx="11"/>
          </p:nvPr>
        </p:nvSpPr>
        <p:spPr/>
        <p:txBody>
          <a:bodyPr/>
          <a:lstStyle/>
          <a:p>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4" name="Slide Number Placeholder 3"/>
          <p:cNvSpPr>
            <a:spLocks noGrp="1"/>
          </p:cNvSpPr>
          <p:nvPr>
            <p:ph type="sldNum" sz="quarter" idx="12"/>
          </p:nvPr>
        </p:nvSpPr>
        <p:spPr/>
        <p:txBody>
          <a:bodyPr/>
          <a:lstStyle/>
          <a:p>
            <a:fld id="{6D22F896-40B5-4ADD-8801-0D06FADFA095}" type="slidenum">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Tree>
    <p:extLst>
      <p:ext uri="{BB962C8B-B14F-4D97-AF65-F5344CB8AC3E}">
        <p14:creationId xmlns:p14="http://schemas.microsoft.com/office/powerpoint/2010/main" val="396376391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0000" y="1543050"/>
            <a:ext cx="2739019" cy="2858691"/>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fld id="{F7D1BD23-6E54-4D9D-AD88-A2813C73CC25}" type="datetimeFigureOut">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12/19/2016</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6" name="Footer Placeholder 5"/>
          <p:cNvSpPr>
            <a:spLocks noGrp="1"/>
          </p:cNvSpPr>
          <p:nvPr>
            <p:ph type="ftr" sz="quarter" idx="11"/>
          </p:nvPr>
        </p:nvSpPr>
        <p:spPr/>
        <p:txBody>
          <a:bodyPr/>
          <a:lstStyle/>
          <a:p>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Tree>
    <p:extLst>
      <p:ext uri="{BB962C8B-B14F-4D97-AF65-F5344CB8AC3E}">
        <p14:creationId xmlns:p14="http://schemas.microsoft.com/office/powerpoint/2010/main" val="361894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12/19/2016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840000" y="1543050"/>
            <a:ext cx="2739019" cy="2858691"/>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fld id="{1471A834-4F3C-4AF9-9C74-05EC35A0F292}" type="datetimeFigureOut">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12/19/2016</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6" name="Footer Placeholder 5"/>
          <p:cNvSpPr>
            <a:spLocks noGrp="1"/>
          </p:cNvSpPr>
          <p:nvPr>
            <p:ph type="ftr" sz="quarter" idx="11"/>
          </p:nvPr>
        </p:nvSpPr>
        <p:spPr/>
        <p:txBody>
          <a:bodyPr/>
          <a:lstStyle/>
          <a:p>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Tree>
    <p:extLst>
      <p:ext uri="{BB962C8B-B14F-4D97-AF65-F5344CB8AC3E}">
        <p14:creationId xmlns:p14="http://schemas.microsoft.com/office/powerpoint/2010/main" val="283820327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275370"/>
            <a:ext cx="7886700" cy="614516"/>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29841" y="740569"/>
            <a:ext cx="7886700" cy="253480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3889887"/>
            <a:ext cx="7885509" cy="511854"/>
          </a:xfrm>
        </p:spPr>
        <p:txBody>
          <a:bodyPr/>
          <a:lstStyle>
            <a:lvl1pPr marL="0" indent="0">
              <a:buNone/>
              <a:defRPr sz="12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fld id="{1B80C674-7DFC-42FE-B9CD-82963CDB1557}" type="datetimeFigureOut">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12/19/2016</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6" name="Footer Placeholder 5"/>
          <p:cNvSpPr>
            <a:spLocks noGrp="1"/>
          </p:cNvSpPr>
          <p:nvPr>
            <p:ph type="ftr" sz="quarter" idx="11"/>
          </p:nvPr>
        </p:nvSpPr>
        <p:spPr/>
        <p:txBody>
          <a:bodyPr/>
          <a:lstStyle/>
          <a:p>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Tree>
    <p:extLst>
      <p:ext uri="{BB962C8B-B14F-4D97-AF65-F5344CB8AC3E}">
        <p14:creationId xmlns:p14="http://schemas.microsoft.com/office/powerpoint/2010/main" val="703100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2650758"/>
          </a:xfrm>
        </p:spPr>
        <p:txBody>
          <a:bodyPr anchor="ctr"/>
          <a:lstStyle>
            <a:lvl1pPr>
              <a:defRPr sz="2400"/>
            </a:lvl1pPr>
          </a:lstStyle>
          <a:p>
            <a:r>
              <a:rPr lang="en-US"/>
              <a:t>Click to edit Master title style</a:t>
            </a:r>
            <a:endParaRPr lang="en-US" dirty="0"/>
          </a:p>
        </p:txBody>
      </p:sp>
      <p:sp>
        <p:nvSpPr>
          <p:cNvPr id="4" name="Text Placeholder 3"/>
          <p:cNvSpPr>
            <a:spLocks noGrp="1"/>
          </p:cNvSpPr>
          <p:nvPr>
            <p:ph type="body" sz="half" idx="2"/>
          </p:nvPr>
        </p:nvSpPr>
        <p:spPr>
          <a:xfrm>
            <a:off x="629841" y="3367049"/>
            <a:ext cx="7885509" cy="1126370"/>
          </a:xfrm>
        </p:spPr>
        <p:txBody>
          <a:bodyPr anchor="ct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fld id="{2076456F-F47D-4F25-8053-2A695DA0CA7D}" type="datetimeFigureOut">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12/19/2016</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6" name="Footer Placeholder 5"/>
          <p:cNvSpPr>
            <a:spLocks noGrp="1"/>
          </p:cNvSpPr>
          <p:nvPr>
            <p:ph type="ftr" sz="quarter" idx="11"/>
          </p:nvPr>
        </p:nvSpPr>
        <p:spPr/>
        <p:txBody>
          <a:bodyPr/>
          <a:lstStyle/>
          <a:p>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Tree>
    <p:extLst>
      <p:ext uri="{BB962C8B-B14F-4D97-AF65-F5344CB8AC3E}">
        <p14:creationId xmlns:p14="http://schemas.microsoft.com/office/powerpoint/2010/main" val="31739404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273844"/>
            <a:ext cx="6977064" cy="2244678"/>
          </a:xfrm>
        </p:spPr>
        <p:txBody>
          <a:bodyPr anchor="ctr"/>
          <a:lstStyle>
            <a:lvl1pPr>
              <a:defRPr sz="3300"/>
            </a:lvl1pPr>
          </a:lstStyle>
          <a:p>
            <a:r>
              <a:rPr lang="en-US"/>
              <a:t>Click to edit Master title style</a:t>
            </a:r>
            <a:endParaRPr lang="en-US" dirty="0"/>
          </a:p>
        </p:txBody>
      </p:sp>
      <p:sp>
        <p:nvSpPr>
          <p:cNvPr id="12" name="Text Placeholder 3"/>
          <p:cNvSpPr>
            <a:spLocks noGrp="1"/>
          </p:cNvSpPr>
          <p:nvPr>
            <p:ph type="body" sz="half" idx="13"/>
          </p:nvPr>
        </p:nvSpPr>
        <p:spPr>
          <a:xfrm>
            <a:off x="1290484" y="2524168"/>
            <a:ext cx="6564224" cy="411726"/>
          </a:xfrm>
        </p:spPr>
        <p:txBody>
          <a:bodyPr anchor="t">
            <a:normAutofit/>
          </a:bodyPr>
          <a:lstStyle>
            <a:lvl1pPr marL="0" indent="0">
              <a:buNone/>
              <a:defRPr sz="11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Click to edit Master text styles</a:t>
            </a:r>
          </a:p>
        </p:txBody>
      </p:sp>
      <p:sp>
        <p:nvSpPr>
          <p:cNvPr id="4" name="Text Placeholder 3"/>
          <p:cNvSpPr>
            <a:spLocks noGrp="1"/>
          </p:cNvSpPr>
          <p:nvPr>
            <p:ph type="body" sz="half" idx="2"/>
          </p:nvPr>
        </p:nvSpPr>
        <p:spPr>
          <a:xfrm>
            <a:off x="628650" y="3376297"/>
            <a:ext cx="7884318" cy="1117122"/>
          </a:xfrm>
        </p:spPr>
        <p:txBody>
          <a:bodyPr anchor="ctr">
            <a:normAutofit/>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fld id="{5D6C7379-69CC-4837-9905-BEBA22830C8A}" type="datetimeFigureOut">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12/19/2016</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6" name="Footer Placeholder 5"/>
          <p:cNvSpPr>
            <a:spLocks noGrp="1"/>
          </p:cNvSpPr>
          <p:nvPr>
            <p:ph type="ftr" sz="quarter" idx="11"/>
          </p:nvPr>
        </p:nvSpPr>
        <p:spPr/>
        <p:txBody>
          <a:bodyPr/>
          <a:lstStyle/>
          <a:p>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9" name="TextBox 8"/>
          <p:cNvSpPr txBox="1"/>
          <p:nvPr/>
        </p:nvSpPr>
        <p:spPr>
          <a:xfrm>
            <a:off x="833283" y="590118"/>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defTabSz="342900"/>
            <a:r>
              <a:rPr lang="en-US" sz="6000" dirty="0">
                <a:solidFill>
                  <a:prstClr val="white"/>
                </a:solidFill>
                <a:effectLst/>
              </a:rPr>
              <a:t>“</a:t>
            </a:r>
          </a:p>
        </p:txBody>
      </p:sp>
      <p:sp>
        <p:nvSpPr>
          <p:cNvPr id="10" name="TextBox 9"/>
          <p:cNvSpPr txBox="1"/>
          <p:nvPr/>
        </p:nvSpPr>
        <p:spPr>
          <a:xfrm>
            <a:off x="7828359" y="2057400"/>
            <a:ext cx="457200" cy="438582"/>
          </a:xfrm>
          <a:prstGeom prst="rect">
            <a:avLst/>
          </a:prstGeom>
        </p:spPr>
        <p:txBody>
          <a:bodyPr vert="horz" lIns="68580" tIns="34290" rIns="68580" bIns="3429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algn="r" defTabSz="342900"/>
            <a:r>
              <a:rPr lang="en-US" sz="6000" dirty="0">
                <a:solidFill>
                  <a:prstClr val="white"/>
                </a:solidFill>
                <a:effectLst/>
              </a:rPr>
              <a:t>”</a:t>
            </a:r>
          </a:p>
        </p:txBody>
      </p:sp>
    </p:spTree>
    <p:extLst>
      <p:ext uri="{BB962C8B-B14F-4D97-AF65-F5344CB8AC3E}">
        <p14:creationId xmlns:p14="http://schemas.microsoft.com/office/powerpoint/2010/main" val="41745053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29841" y="1745226"/>
            <a:ext cx="7886700" cy="1883876"/>
          </a:xfrm>
        </p:spPr>
        <p:txBody>
          <a:bodyPr anchor="b">
            <a:normAutofit/>
          </a:bodyPr>
          <a:lstStyle>
            <a:lvl1pPr>
              <a:defRPr sz="4100"/>
            </a:lvl1pPr>
          </a:lstStyle>
          <a:p>
            <a:r>
              <a:rPr lang="en-US"/>
              <a:t>Click to edit Master title style</a:t>
            </a:r>
            <a:endParaRPr lang="en-US" dirty="0"/>
          </a:p>
        </p:txBody>
      </p:sp>
      <p:sp>
        <p:nvSpPr>
          <p:cNvPr id="4" name="Text Placeholder 3"/>
          <p:cNvSpPr>
            <a:spLocks noGrp="1"/>
          </p:cNvSpPr>
          <p:nvPr>
            <p:ph type="body" sz="half" idx="2"/>
          </p:nvPr>
        </p:nvSpPr>
        <p:spPr>
          <a:xfrm>
            <a:off x="629841" y="3637936"/>
            <a:ext cx="7885509" cy="855483"/>
          </a:xfrm>
        </p:spPr>
        <p:txBody>
          <a:bodyPr anchor="t"/>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en-US"/>
              <a:t>Click to edit Master text styles</a:t>
            </a:r>
          </a:p>
        </p:txBody>
      </p:sp>
      <p:sp>
        <p:nvSpPr>
          <p:cNvPr id="5" name="Date Placeholder 4"/>
          <p:cNvSpPr>
            <a:spLocks noGrp="1"/>
          </p:cNvSpPr>
          <p:nvPr>
            <p:ph type="dt" sz="half" idx="10"/>
          </p:nvPr>
        </p:nvSpPr>
        <p:spPr/>
        <p:txBody>
          <a:bodyPr/>
          <a:lstStyle/>
          <a:p>
            <a:fld id="{49EB8B7E-8AEE-4F10-BFEE-C999AD004D36}" type="datetimeFigureOut">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12/19/2016</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6" name="Footer Placeholder 5"/>
          <p:cNvSpPr>
            <a:spLocks noGrp="1"/>
          </p:cNvSpPr>
          <p:nvPr>
            <p:ph type="ftr" sz="quarter" idx="11"/>
          </p:nvPr>
        </p:nvSpPr>
        <p:spPr/>
        <p:txBody>
          <a:bodyPr/>
          <a:lstStyle/>
          <a:p>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7" name="Slide Number Placeholder 6"/>
          <p:cNvSpPr>
            <a:spLocks noGrp="1"/>
          </p:cNvSpPr>
          <p:nvPr>
            <p:ph type="sldNum" sz="quarter" idx="12"/>
          </p:nvPr>
        </p:nvSpPr>
        <p:spPr/>
        <p:txBody>
          <a:bodyPr/>
          <a:lstStyle/>
          <a:p>
            <a:fld id="{6D22F896-40B5-4ADD-8801-0D06FADFA095}" type="slidenum">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Tree>
    <p:extLst>
      <p:ext uri="{BB962C8B-B14F-4D97-AF65-F5344CB8AC3E}">
        <p14:creationId xmlns:p14="http://schemas.microsoft.com/office/powerpoint/2010/main" val="22168779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628650" y="273844"/>
            <a:ext cx="7886700" cy="994172"/>
          </a:xfrm>
        </p:spPr>
        <p:txBody>
          <a:bodyPr/>
          <a:lstStyle/>
          <a:p>
            <a:r>
              <a:rPr lang="en-US"/>
              <a:t>Click to edit Master title style</a:t>
            </a:r>
            <a:endParaRPr lang="en-US" dirty="0"/>
          </a:p>
        </p:txBody>
      </p:sp>
      <p:sp>
        <p:nvSpPr>
          <p:cNvPr id="7" name="Text Placeholder 2"/>
          <p:cNvSpPr>
            <a:spLocks noGrp="1"/>
          </p:cNvSpPr>
          <p:nvPr>
            <p:ph type="body" idx="1"/>
          </p:nvPr>
        </p:nvSpPr>
        <p:spPr>
          <a:xfrm>
            <a:off x="1002961" y="1414462"/>
            <a:ext cx="2210150" cy="432197"/>
          </a:xfrm>
        </p:spPr>
        <p:txBody>
          <a:bodyPr anchor="b">
            <a:noAutofit/>
          </a:bodyPr>
          <a:lstStyle>
            <a:lvl1pPr marL="0" indent="0">
              <a:buNone/>
              <a:defRPr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8" name="Text Placeholder 3"/>
          <p:cNvSpPr>
            <a:spLocks noGrp="1"/>
          </p:cNvSpPr>
          <p:nvPr>
            <p:ph type="body" sz="half" idx="15"/>
          </p:nvPr>
        </p:nvSpPr>
        <p:spPr>
          <a:xfrm>
            <a:off x="1017598" y="1928812"/>
            <a:ext cx="2195513" cy="2692004"/>
          </a:xfrm>
        </p:spPr>
        <p:txBody>
          <a:bodyPr anchor="t">
            <a:normAutofit/>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en-US"/>
              <a:t>Click to edit Master text styles</a:t>
            </a:r>
          </a:p>
        </p:txBody>
      </p:sp>
      <p:sp>
        <p:nvSpPr>
          <p:cNvPr id="9" name="Text Placeholder 4"/>
          <p:cNvSpPr>
            <a:spLocks noGrp="1"/>
          </p:cNvSpPr>
          <p:nvPr>
            <p:ph type="body" sz="quarter" idx="3"/>
          </p:nvPr>
        </p:nvSpPr>
        <p:spPr>
          <a:xfrm>
            <a:off x="3440996" y="1414462"/>
            <a:ext cx="2202181" cy="432197"/>
          </a:xfrm>
        </p:spPr>
        <p:txBody>
          <a:bodyPr vert="horz" lIns="68580" tIns="34290" rIns="68580" bIns="34290" rtlCol="0" anchor="b">
            <a:noAutofit/>
          </a:bodyPr>
          <a:lstStyle>
            <a:lvl1pPr>
              <a:buNone/>
              <a:defRPr lang="en-US" sz="18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0" name="Text Placeholder 3"/>
          <p:cNvSpPr>
            <a:spLocks noGrp="1"/>
          </p:cNvSpPr>
          <p:nvPr>
            <p:ph type="body" sz="half" idx="16"/>
          </p:nvPr>
        </p:nvSpPr>
        <p:spPr>
          <a:xfrm>
            <a:off x="3433081" y="1928812"/>
            <a:ext cx="2210096" cy="2692004"/>
          </a:xfrm>
        </p:spPr>
        <p:txBody>
          <a:bodyPr anchor="t">
            <a:normAutofit/>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en-US"/>
              <a:t>Click to edit Master text styles</a:t>
            </a:r>
          </a:p>
        </p:txBody>
      </p:sp>
      <p:sp>
        <p:nvSpPr>
          <p:cNvPr id="11" name="Text Placeholder 4"/>
          <p:cNvSpPr>
            <a:spLocks noGrp="1"/>
          </p:cNvSpPr>
          <p:nvPr>
            <p:ph type="body" sz="quarter" idx="13"/>
          </p:nvPr>
        </p:nvSpPr>
        <p:spPr>
          <a:xfrm>
            <a:off x="5871777" y="1414462"/>
            <a:ext cx="2199085" cy="432197"/>
          </a:xfrm>
        </p:spPr>
        <p:txBody>
          <a:bodyPr vert="horz" lIns="68580" tIns="34290" rIns="68580" bIns="34290" rtlCol="0" anchor="b">
            <a:noAutofit/>
          </a:bodyPr>
          <a:lstStyle>
            <a:lvl1pPr>
              <a:buNone/>
              <a:defRPr lang="en-US" sz="18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en-US"/>
              <a:t>Click to edit Master text styles</a:t>
            </a:r>
          </a:p>
        </p:txBody>
      </p:sp>
      <p:sp>
        <p:nvSpPr>
          <p:cNvPr id="12" name="Text Placeholder 3"/>
          <p:cNvSpPr>
            <a:spLocks noGrp="1"/>
          </p:cNvSpPr>
          <p:nvPr>
            <p:ph type="body" sz="half" idx="17"/>
          </p:nvPr>
        </p:nvSpPr>
        <p:spPr>
          <a:xfrm>
            <a:off x="5871777" y="1928812"/>
            <a:ext cx="2199085" cy="2692004"/>
          </a:xfrm>
        </p:spPr>
        <p:txBody>
          <a:bodyPr anchor="t">
            <a:normAutofit/>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en-US"/>
              <a:t>Click to edit Master text styles</a:t>
            </a:r>
          </a:p>
        </p:txBody>
      </p:sp>
      <p:sp>
        <p:nvSpPr>
          <p:cNvPr id="3" name="Date Placeholder 2"/>
          <p:cNvSpPr>
            <a:spLocks noGrp="1"/>
          </p:cNvSpPr>
          <p:nvPr>
            <p:ph type="dt" sz="half" idx="10"/>
          </p:nvPr>
        </p:nvSpPr>
        <p:spPr/>
        <p:txBody>
          <a:bodyPr/>
          <a:lstStyle/>
          <a:p>
            <a:fld id="{8668F3F9-58BC-440B-B37B-805B9055EF92}" type="datetimeFigureOut">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12/19/2016</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4" name="Footer Placeholder 3"/>
          <p:cNvSpPr>
            <a:spLocks noGrp="1"/>
          </p:cNvSpPr>
          <p:nvPr>
            <p:ph type="ftr" sz="quarter" idx="11"/>
          </p:nvPr>
        </p:nvSpPr>
        <p:spPr/>
        <p:txBody>
          <a:bodyPr/>
          <a:lstStyle/>
          <a:p>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Tree>
    <p:extLst>
      <p:ext uri="{BB962C8B-B14F-4D97-AF65-F5344CB8AC3E}">
        <p14:creationId xmlns:p14="http://schemas.microsoft.com/office/powerpoint/2010/main" val="169257534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628650" y="273844"/>
            <a:ext cx="7886700" cy="994172"/>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99064" y="3223127"/>
            <a:ext cx="2205038" cy="432197"/>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0" name="Picture Placeholder 2"/>
          <p:cNvSpPr>
            <a:spLocks noGrp="1" noChangeAspect="1"/>
          </p:cNvSpPr>
          <p:nvPr>
            <p:ph type="pic" idx="15"/>
          </p:nvPr>
        </p:nvSpPr>
        <p:spPr>
          <a:xfrm>
            <a:off x="999064" y="1692266"/>
            <a:ext cx="2205038" cy="1143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1" name="Text Placeholder 3"/>
          <p:cNvSpPr>
            <a:spLocks noGrp="1"/>
          </p:cNvSpPr>
          <p:nvPr>
            <p:ph type="body" sz="half" idx="18"/>
          </p:nvPr>
        </p:nvSpPr>
        <p:spPr>
          <a:xfrm>
            <a:off x="999064" y="3655324"/>
            <a:ext cx="2205038" cy="494392"/>
          </a:xfrm>
        </p:spPr>
        <p:txBody>
          <a:bodyPr anchor="t">
            <a:normAutofit/>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en-US"/>
              <a:t>Click to edit Master text styles</a:t>
            </a:r>
          </a:p>
        </p:txBody>
      </p:sp>
      <p:sp>
        <p:nvSpPr>
          <p:cNvPr id="22" name="Text Placeholder 4"/>
          <p:cNvSpPr>
            <a:spLocks noGrp="1"/>
          </p:cNvSpPr>
          <p:nvPr>
            <p:ph type="body" sz="quarter" idx="3"/>
          </p:nvPr>
        </p:nvSpPr>
        <p:spPr>
          <a:xfrm>
            <a:off x="3426748" y="3223127"/>
            <a:ext cx="2197894" cy="432197"/>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3" name="Picture Placeholder 2"/>
          <p:cNvSpPr>
            <a:spLocks noGrp="1" noChangeAspect="1"/>
          </p:cNvSpPr>
          <p:nvPr>
            <p:ph type="pic" idx="21"/>
          </p:nvPr>
        </p:nvSpPr>
        <p:spPr>
          <a:xfrm>
            <a:off x="3426747" y="1692266"/>
            <a:ext cx="2197894" cy="1143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4" name="Text Placeholder 3"/>
          <p:cNvSpPr>
            <a:spLocks noGrp="1"/>
          </p:cNvSpPr>
          <p:nvPr>
            <p:ph type="body" sz="half" idx="19"/>
          </p:nvPr>
        </p:nvSpPr>
        <p:spPr>
          <a:xfrm>
            <a:off x="3425733" y="3655323"/>
            <a:ext cx="2200805" cy="494392"/>
          </a:xfrm>
        </p:spPr>
        <p:txBody>
          <a:bodyPr anchor="t">
            <a:normAutofit/>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en-US"/>
              <a:t>Click to edit Master text styles</a:t>
            </a:r>
          </a:p>
        </p:txBody>
      </p:sp>
      <p:sp>
        <p:nvSpPr>
          <p:cNvPr id="25" name="Text Placeholder 4"/>
          <p:cNvSpPr>
            <a:spLocks noGrp="1"/>
          </p:cNvSpPr>
          <p:nvPr>
            <p:ph type="body" sz="quarter" idx="13"/>
          </p:nvPr>
        </p:nvSpPr>
        <p:spPr>
          <a:xfrm>
            <a:off x="5853242" y="3223127"/>
            <a:ext cx="2199085" cy="432197"/>
          </a:xfrm>
        </p:spPr>
        <p:txBody>
          <a:bodyPr anchor="b">
            <a:noAutofit/>
          </a:bodyPr>
          <a:lstStyle>
            <a:lvl1pPr marL="0" indent="0">
              <a:buNone/>
              <a:defRPr sz="18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26" name="Picture Placeholder 2"/>
          <p:cNvSpPr>
            <a:spLocks noGrp="1" noChangeAspect="1"/>
          </p:cNvSpPr>
          <p:nvPr>
            <p:ph type="pic" idx="22"/>
          </p:nvPr>
        </p:nvSpPr>
        <p:spPr>
          <a:xfrm>
            <a:off x="5853241" y="1692266"/>
            <a:ext cx="2199085" cy="1143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a:t>Click icon to add picture</a:t>
            </a:r>
            <a:endParaRPr lang="en-US" dirty="0"/>
          </a:p>
        </p:txBody>
      </p:sp>
      <p:sp>
        <p:nvSpPr>
          <p:cNvPr id="27" name="Text Placeholder 3"/>
          <p:cNvSpPr>
            <a:spLocks noGrp="1"/>
          </p:cNvSpPr>
          <p:nvPr>
            <p:ph type="body" sz="half" idx="20"/>
          </p:nvPr>
        </p:nvSpPr>
        <p:spPr>
          <a:xfrm>
            <a:off x="5853148" y="3655322"/>
            <a:ext cx="2201998" cy="494392"/>
          </a:xfrm>
        </p:spPr>
        <p:txBody>
          <a:bodyPr anchor="t">
            <a:normAutofit/>
          </a:bodyPr>
          <a:lstStyle>
            <a:lvl1pPr marL="0" indent="0">
              <a:buNone/>
              <a:defRPr sz="1100"/>
            </a:lvl1pPr>
            <a:lvl2pPr marL="342900" indent="0">
              <a:buNone/>
              <a:defRPr sz="900"/>
            </a:lvl2pPr>
            <a:lvl3pPr marL="685800" indent="0">
              <a:buNone/>
              <a:defRPr sz="800"/>
            </a:lvl3pPr>
            <a:lvl4pPr marL="1028700" indent="0">
              <a:buNone/>
              <a:defRPr sz="700"/>
            </a:lvl4pPr>
            <a:lvl5pPr marL="1371600" indent="0">
              <a:buNone/>
              <a:defRPr sz="700"/>
            </a:lvl5pPr>
            <a:lvl6pPr marL="1714500" indent="0">
              <a:buNone/>
              <a:defRPr sz="700"/>
            </a:lvl6pPr>
            <a:lvl7pPr marL="2057400" indent="0">
              <a:buNone/>
              <a:defRPr sz="700"/>
            </a:lvl7pPr>
            <a:lvl8pPr marL="2400300" indent="0">
              <a:buNone/>
              <a:defRPr sz="700"/>
            </a:lvl8pPr>
            <a:lvl9pPr marL="2743200" indent="0">
              <a:buNone/>
              <a:defRPr sz="700"/>
            </a:lvl9pPr>
          </a:lstStyle>
          <a:p>
            <a:pPr lvl="0"/>
            <a:r>
              <a:rPr lang="en-US"/>
              <a:t>Click to edit Master text styles</a:t>
            </a:r>
          </a:p>
        </p:txBody>
      </p:sp>
      <p:sp>
        <p:nvSpPr>
          <p:cNvPr id="3" name="Date Placeholder 2"/>
          <p:cNvSpPr>
            <a:spLocks noGrp="1"/>
          </p:cNvSpPr>
          <p:nvPr>
            <p:ph type="dt" sz="half" idx="10"/>
          </p:nvPr>
        </p:nvSpPr>
        <p:spPr/>
        <p:txBody>
          <a:bodyPr/>
          <a:lstStyle/>
          <a:p>
            <a:fld id="{0D5A53AF-48EA-489D-8260-9DCAB666386A}" type="datetimeFigureOut">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12/19/2016</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4" name="Footer Placeholder 3"/>
          <p:cNvSpPr>
            <a:spLocks noGrp="1"/>
          </p:cNvSpPr>
          <p:nvPr>
            <p:ph type="ftr" sz="quarter" idx="11"/>
          </p:nvPr>
        </p:nvSpPr>
        <p:spPr/>
        <p:txBody>
          <a:bodyPr/>
          <a:lstStyle/>
          <a:p>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5" name="Slide Number Placeholder 4"/>
          <p:cNvSpPr>
            <a:spLocks noGrp="1"/>
          </p:cNvSpPr>
          <p:nvPr>
            <p:ph type="sldNum" sz="quarter" idx="12"/>
          </p:nvPr>
        </p:nvSpPr>
        <p:spPr/>
        <p:txBody>
          <a:bodyPr/>
          <a:lstStyle/>
          <a:p>
            <a:fld id="{6D22F896-40B5-4ADD-8801-0D06FADFA095}" type="slidenum">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Tree>
    <p:extLst>
      <p:ext uri="{BB962C8B-B14F-4D97-AF65-F5344CB8AC3E}">
        <p14:creationId xmlns:p14="http://schemas.microsoft.com/office/powerpoint/2010/main" val="80259189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ED02AE-B9A4-47BD-AF8E-97E16144138B}" type="datetimeFigureOut">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12/19/2016</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5" name="Footer Placeholder 4"/>
          <p:cNvSpPr>
            <a:spLocks noGrp="1"/>
          </p:cNvSpPr>
          <p:nvPr>
            <p:ph type="ftr" sz="quarter" idx="11"/>
          </p:nvPr>
        </p:nvSpPr>
        <p:spPr/>
        <p:txBody>
          <a:bodyPr/>
          <a:lstStyle/>
          <a:p>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Tree>
    <p:extLst>
      <p:ext uri="{BB962C8B-B14F-4D97-AF65-F5344CB8AC3E}">
        <p14:creationId xmlns:p14="http://schemas.microsoft.com/office/powerpoint/2010/main" val="10175848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F0FD78B-DB02-4362-BCDC-98A55456977C}" type="datetimeFigureOut">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12/19/2016</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5" name="Footer Placeholder 4"/>
          <p:cNvSpPr>
            <a:spLocks noGrp="1"/>
          </p:cNvSpPr>
          <p:nvPr>
            <p:ph type="ftr" sz="quarter" idx="11"/>
          </p:nvPr>
        </p:nvSpPr>
        <p:spPr/>
        <p:txBody>
          <a:bodyPr/>
          <a:lstStyle/>
          <a:p>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6" name="Slide Number Placeholder 5"/>
          <p:cNvSpPr>
            <a:spLocks noGrp="1"/>
          </p:cNvSpPr>
          <p:nvPr>
            <p:ph type="sldNum" sz="quarter" idx="12"/>
          </p:nvPr>
        </p:nvSpPr>
        <p:spPr/>
        <p:txBody>
          <a:bodyPr/>
          <a:lstStyle/>
          <a:p>
            <a:fld id="{6D22F896-40B5-4ADD-8801-0D06FADFA095}" type="slidenum">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a:t>‹#›</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Tree>
    <p:extLst>
      <p:ext uri="{BB962C8B-B14F-4D97-AF65-F5344CB8AC3E}">
        <p14:creationId xmlns:p14="http://schemas.microsoft.com/office/powerpoint/2010/main" val="35482626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200150" y="1790058"/>
            <a:ext cx="6743700" cy="123444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021397" y="3264349"/>
            <a:ext cx="5101209" cy="94881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12/19/2016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86434" y="1978533"/>
            <a:ext cx="3203828" cy="2326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53738" y="1978533"/>
            <a:ext cx="3202685" cy="2326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12/19/2016</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87577" y="1735076"/>
            <a:ext cx="3202686" cy="528065"/>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87577" y="2357438"/>
            <a:ext cx="3202686" cy="194758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4753738" y="2357438"/>
            <a:ext cx="3190113" cy="1947582"/>
          </a:xfrm>
        </p:spPr>
        <p:txBody>
          <a:bodyPr/>
          <a:lstStyle>
            <a:lvl5pPr>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4753737" y="1735076"/>
            <a:ext cx="3202686" cy="528065"/>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12/19/2016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12/19/2016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12/19/2016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4572000"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603504" y="1682872"/>
            <a:ext cx="3364992" cy="856123"/>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5052060" y="603504"/>
            <a:ext cx="3611880" cy="3936492"/>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6676" y="2662439"/>
            <a:ext cx="2846070" cy="164552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9" name="Date Placeholder 8"/>
          <p:cNvSpPr>
            <a:spLocks noGrp="1"/>
          </p:cNvSpPr>
          <p:nvPr>
            <p:ph type="dt" sz="half" idx="10"/>
          </p:nvPr>
        </p:nvSpPr>
        <p:spPr/>
        <p:txBody>
          <a:bodyPr/>
          <a:lstStyle/>
          <a:p>
            <a:fld id="{D1BE4249-C0D0-4B06-8692-E8BB871AF643}" type="datetimeFigureOut">
              <a:rPr lang="en-US" dirty="0"/>
              <a:t>12/19/2016</a:t>
            </a:fld>
            <a:endParaRPr lang="en-US" dirty="0"/>
          </a:p>
        </p:txBody>
      </p:sp>
      <p:sp>
        <p:nvSpPr>
          <p:cNvPr id="10" name="Footer Placeholder 9"/>
          <p:cNvSpPr>
            <a:spLocks noGrp="1"/>
          </p:cNvSpPr>
          <p:nvPr>
            <p:ph type="ftr" sz="quarter" idx="11"/>
          </p:nvPr>
        </p:nvSpPr>
        <p:spPr>
          <a:xfrm>
            <a:off x="603504" y="4677156"/>
            <a:ext cx="3843598" cy="24003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2" y="0"/>
            <a:ext cx="4571999" cy="51435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606393" y="1682871"/>
            <a:ext cx="3371249" cy="85098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572001" y="0"/>
            <a:ext cx="4576573" cy="51435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6676" y="2662439"/>
            <a:ext cx="2846070" cy="1645528"/>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042B0DB6-F5C7-45FB-8CF3-31B45F9C2DAC}" type="datetimeFigureOut">
              <a:rPr lang="en-US" dirty="0"/>
              <a:t>12/19/2016</a:t>
            </a:fld>
            <a:endParaRPr lang="en-US" dirty="0"/>
          </a:p>
        </p:txBody>
      </p:sp>
      <p:sp>
        <p:nvSpPr>
          <p:cNvPr id="9" name="Footer Placeholder 8"/>
          <p:cNvSpPr>
            <a:spLocks noGrp="1"/>
          </p:cNvSpPr>
          <p:nvPr>
            <p:ph type="ftr" sz="quarter" idx="11"/>
          </p:nvPr>
        </p:nvSpPr>
        <p:spPr>
          <a:xfrm>
            <a:off x="603504" y="4677156"/>
            <a:ext cx="3843598" cy="24003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1.pn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1673352" y="723519"/>
            <a:ext cx="5797296" cy="89154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673352" y="1978534"/>
            <a:ext cx="5797296" cy="232648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5866072" y="4679112"/>
            <a:ext cx="2065310" cy="242976"/>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12/19/2016</a:t>
            </a:fld>
            <a:endParaRPr lang="en-US" dirty="0"/>
          </a:p>
        </p:txBody>
      </p:sp>
      <p:sp>
        <p:nvSpPr>
          <p:cNvPr id="5" name="Footer Placeholder 4"/>
          <p:cNvSpPr>
            <a:spLocks noGrp="1"/>
          </p:cNvSpPr>
          <p:nvPr>
            <p:ph type="ftr" sz="quarter" idx="3"/>
          </p:nvPr>
        </p:nvSpPr>
        <p:spPr>
          <a:xfrm>
            <a:off x="1200150" y="4677156"/>
            <a:ext cx="4425892" cy="24003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8069192" y="4663440"/>
            <a:ext cx="274320" cy="27432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68580" tIns="34290" rIns="68580" bIns="3429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40000" y="1369219"/>
            <a:ext cx="7675350" cy="3263504"/>
          </a:xfrm>
          <a:prstGeom prst="rect">
            <a:avLst/>
          </a:prstGeom>
        </p:spPr>
        <p:txBody>
          <a:bodyPr vert="horz" lIns="68580" tIns="34290" rIns="68580" bIns="3429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68580" tIns="34290" rIns="68580" bIns="34290" rtlCol="0" anchor="ctr"/>
          <a:lstStyle>
            <a:lvl1pPr algn="l">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pPr defTabSz="342900"/>
            <a:fld id="{51CF1133-3259-4C45-BABA-5B62D9C6F78D}" type="datetimeFigureOut">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defTabSz="342900"/>
              <a:t>12/19/2016</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68580" tIns="34290" rIns="68580" bIns="34290" rtlCol="0" anchor="ctr"/>
          <a:lstStyle>
            <a:lvl1pPr algn="ct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pPr defTabSz="342900"/>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68580" tIns="34290" rIns="68580" bIns="34290" rtlCol="0" anchor="ctr"/>
          <a:lstStyle>
            <a:lvl1pPr algn="r">
              <a:defRPr sz="9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pPr defTabSz="342900"/>
            <a:fld id="{6D22F896-40B5-4ADD-8801-0D06FADFA095}" type="slidenum">
              <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rPr>
              <a:pPr defTabSz="342900"/>
              <a:t>‹#›</a:t>
            </a:fld>
            <a:endParaRPr lang="en-US" dirty="0">
              <a:gradFill flip="none" rotWithShape="1">
                <a:gsLst>
                  <a:gs pos="28000">
                    <a:prstClr val="white">
                      <a:lumMod val="93000"/>
                    </a:prstClr>
                  </a:gs>
                  <a:gs pos="0">
                    <a:prstClr val="black">
                      <a:lumMod val="38000"/>
                      <a:lumOff val="62000"/>
                    </a:prstClr>
                  </a:gs>
                  <a:gs pos="100000">
                    <a:srgbClr val="8ED5C1">
                      <a:lumMod val="0"/>
                      <a:lumOff val="100000"/>
                    </a:srgbClr>
                  </a:gs>
                </a:gsLst>
                <a:lin ang="5400000" scaled="1"/>
                <a:tileRect/>
              </a:gradFill>
            </a:endParaRPr>
          </a:p>
        </p:txBody>
      </p:sp>
    </p:spTree>
    <p:extLst>
      <p:ext uri="{BB962C8B-B14F-4D97-AF65-F5344CB8AC3E}">
        <p14:creationId xmlns:p14="http://schemas.microsoft.com/office/powerpoint/2010/main" val="485163955"/>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hf sldNum="0" hdr="0" ftr="0" dt="0"/>
  <p:txStyles>
    <p:titleStyle>
      <a:lvl1pPr algn="l" defTabSz="685800" rtl="0" eaLnBrk="1" latinLnBrk="0" hangingPunct="1">
        <a:lnSpc>
          <a:spcPct val="90000"/>
        </a:lnSpc>
        <a:spcBef>
          <a:spcPct val="0"/>
        </a:spcBef>
        <a:buNone/>
        <a:defRPr sz="4100" b="0" kern="1200">
          <a:gradFill flip="none" rotWithShape="1">
            <a:gsLst>
              <a:gs pos="28000">
                <a:schemeClr val="tx1">
                  <a:lumMod val="93000"/>
                </a:schemeClr>
              </a:gs>
              <a:gs pos="0">
                <a:schemeClr val="bg1">
                  <a:lumMod val="13000"/>
                  <a:lumOff val="87000"/>
                </a:schemeClr>
              </a:gs>
              <a:gs pos="100000">
                <a:schemeClr val="tx2">
                  <a:lumMod val="0"/>
                  <a:lumOff val="100000"/>
                </a:schemeClr>
              </a:gs>
            </a:gsLst>
            <a:lin ang="4800000" scaled="0"/>
            <a:tileRect/>
          </a:gra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400" kern="1200">
          <a:gradFill>
            <a:gsLst>
              <a:gs pos="34000">
                <a:schemeClr val="tx1">
                  <a:lumMod val="93000"/>
                </a:schemeClr>
              </a:gs>
              <a:gs pos="0">
                <a:schemeClr val="bg1">
                  <a:lumMod val="13000"/>
                  <a:lumOff val="87000"/>
                </a:schemeClr>
              </a:gs>
              <a:gs pos="100000">
                <a:schemeClr val="tx2">
                  <a:lumMod val="0"/>
                  <a:lumOff val="100000"/>
                </a:schemeClr>
              </a:gs>
            </a:gsLst>
            <a:lin ang="4800000" scaled="0"/>
          </a:gra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800" rtl="0" eaLnBrk="1" latinLnBrk="0" hangingPunct="1">
        <a:defRPr sz="1400" kern="1200">
          <a:solidFill>
            <a:schemeClr val="tx1"/>
          </a:solidFill>
          <a:latin typeface="+mn-lt"/>
          <a:ea typeface="+mn-ea"/>
          <a:cs typeface="+mn-cs"/>
        </a:defRPr>
      </a:lvl1pPr>
      <a:lvl2pPr marL="342900" algn="l" defTabSz="685800" rtl="0" eaLnBrk="1" latinLnBrk="0" hangingPunct="1">
        <a:defRPr sz="1400" kern="1200">
          <a:solidFill>
            <a:schemeClr val="tx1"/>
          </a:solidFill>
          <a:latin typeface="+mn-lt"/>
          <a:ea typeface="+mn-ea"/>
          <a:cs typeface="+mn-cs"/>
        </a:defRPr>
      </a:lvl2pPr>
      <a:lvl3pPr marL="685800" algn="l" defTabSz="685800" rtl="0" eaLnBrk="1" latinLnBrk="0" hangingPunct="1">
        <a:defRPr sz="1400" kern="1200">
          <a:solidFill>
            <a:schemeClr val="tx1"/>
          </a:solidFill>
          <a:latin typeface="+mn-lt"/>
          <a:ea typeface="+mn-ea"/>
          <a:cs typeface="+mn-cs"/>
        </a:defRPr>
      </a:lvl3pPr>
      <a:lvl4pPr marL="1028700" algn="l" defTabSz="685800" rtl="0" eaLnBrk="1" latinLnBrk="0" hangingPunct="1">
        <a:defRPr sz="1400" kern="1200">
          <a:solidFill>
            <a:schemeClr val="tx1"/>
          </a:solidFill>
          <a:latin typeface="+mn-lt"/>
          <a:ea typeface="+mn-ea"/>
          <a:cs typeface="+mn-cs"/>
        </a:defRPr>
      </a:lvl4pPr>
      <a:lvl5pPr marL="1371600" algn="l" defTabSz="685800" rtl="0" eaLnBrk="1" latinLnBrk="0" hangingPunct="1">
        <a:defRPr sz="1400" kern="1200">
          <a:solidFill>
            <a:schemeClr val="tx1"/>
          </a:solidFill>
          <a:latin typeface="+mn-lt"/>
          <a:ea typeface="+mn-ea"/>
          <a:cs typeface="+mn-cs"/>
        </a:defRPr>
      </a:lvl5pPr>
      <a:lvl6pPr marL="1714500" algn="l" defTabSz="685800" rtl="0" eaLnBrk="1" latinLnBrk="0" hangingPunct="1">
        <a:defRPr sz="1400" kern="1200">
          <a:solidFill>
            <a:schemeClr val="tx1"/>
          </a:solidFill>
          <a:latin typeface="+mn-lt"/>
          <a:ea typeface="+mn-ea"/>
          <a:cs typeface="+mn-cs"/>
        </a:defRPr>
      </a:lvl6pPr>
      <a:lvl7pPr marL="2057400" algn="l" defTabSz="685800" rtl="0" eaLnBrk="1" latinLnBrk="0" hangingPunct="1">
        <a:defRPr sz="1400" kern="1200">
          <a:solidFill>
            <a:schemeClr val="tx1"/>
          </a:solidFill>
          <a:latin typeface="+mn-lt"/>
          <a:ea typeface="+mn-ea"/>
          <a:cs typeface="+mn-cs"/>
        </a:defRPr>
      </a:lvl7pPr>
      <a:lvl8pPr marL="2400300" algn="l" defTabSz="685800" rtl="0" eaLnBrk="1" latinLnBrk="0" hangingPunct="1">
        <a:defRPr sz="1400" kern="1200">
          <a:solidFill>
            <a:schemeClr val="tx1"/>
          </a:solidFill>
          <a:latin typeface="+mn-lt"/>
          <a:ea typeface="+mn-ea"/>
          <a:cs typeface="+mn-cs"/>
        </a:defRPr>
      </a:lvl8pPr>
      <a:lvl9pPr marL="2743200" algn="l" defTabSz="685800" rtl="0" eaLnBrk="1" latinLnBrk="0" hangingPunct="1">
        <a:defRPr sz="1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png"/><Relationship Id="rId18" Type="http://schemas.openxmlformats.org/officeDocument/2006/relationships/image" Target="../media/image24.jpg"/><Relationship Id="rId3" Type="http://schemas.openxmlformats.org/officeDocument/2006/relationships/image" Target="../media/image7.png"/><Relationship Id="rId21" Type="http://schemas.openxmlformats.org/officeDocument/2006/relationships/image" Target="../media/image27.pn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 Type="http://schemas.openxmlformats.org/officeDocument/2006/relationships/notesSlide" Target="../notesSlides/notesSlide11.xml"/><Relationship Id="rId16" Type="http://schemas.openxmlformats.org/officeDocument/2006/relationships/image" Target="../media/image22.png"/><Relationship Id="rId20" Type="http://schemas.openxmlformats.org/officeDocument/2006/relationships/image" Target="../media/image26.png"/><Relationship Id="rId1" Type="http://schemas.openxmlformats.org/officeDocument/2006/relationships/slideLayout" Target="../slideLayouts/slideLayout7.xml"/><Relationship Id="rId6" Type="http://schemas.openxmlformats.org/officeDocument/2006/relationships/image" Target="../media/image12.png"/><Relationship Id="rId11" Type="http://schemas.openxmlformats.org/officeDocument/2006/relationships/image" Target="../media/image17.png"/><Relationship Id="rId5" Type="http://schemas.openxmlformats.org/officeDocument/2006/relationships/image" Target="../media/image11.png"/><Relationship Id="rId15" Type="http://schemas.openxmlformats.org/officeDocument/2006/relationships/image" Target="../media/image21.jpg"/><Relationship Id="rId10" Type="http://schemas.openxmlformats.org/officeDocument/2006/relationships/image" Target="../media/image16.png"/><Relationship Id="rId19" Type="http://schemas.openxmlformats.org/officeDocument/2006/relationships/image" Target="../media/image25.png"/><Relationship Id="rId4" Type="http://schemas.openxmlformats.org/officeDocument/2006/relationships/image" Target="../media/image8.png"/><Relationship Id="rId9" Type="http://schemas.openxmlformats.org/officeDocument/2006/relationships/image" Target="../media/image15.jpg"/><Relationship Id="rId14" Type="http://schemas.openxmlformats.org/officeDocument/2006/relationships/image" Target="../media/image20.jpg"/><Relationship Id="rId22"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vimeo.com/100898873"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hyperlink" Target="http://news.iu.edu/releases/iu/2014/11/apha-2014-iu-research.shtml"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hyperlink" Target="http://inspiringaustralia.net.au/toolkit/principles-for-science-communication/" TargetMode="External"/><Relationship Id="rId2" Type="http://schemas.openxmlformats.org/officeDocument/2006/relationships/hyperlink" Target="http://www.facultydiversity.org/" TargetMode="External"/><Relationship Id="rId1" Type="http://schemas.openxmlformats.org/officeDocument/2006/relationships/slideLayout" Target="../slideLayouts/slideLayout2.xml"/><Relationship Id="rId5" Type="http://schemas.openxmlformats.org/officeDocument/2006/relationships/hyperlink" Target="https://dx.doi.org/10.6084/m9.figshare.3413698.v2" TargetMode="External"/><Relationship Id="rId4" Type="http://schemas.openxmlformats.org/officeDocument/2006/relationships/hyperlink" Target="http://www.slideshare.net/goldenphizzwizards/metrics-for-team-science"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thenounproject.com/search/?q=peer+review&amp;i=210141" TargetMode="External"/><Relationship Id="rId2" Type="http://schemas.openxmlformats.org/officeDocument/2006/relationships/hyperlink" Target="https://thenounproject.com/search/?q=article&amp;i=74762" TargetMode="External"/><Relationship Id="rId1" Type="http://schemas.openxmlformats.org/officeDocument/2006/relationships/slideLayout" Target="../slideLayouts/slideLayout2.xml"/><Relationship Id="rId6" Type="http://schemas.openxmlformats.org/officeDocument/2006/relationships/hyperlink" Target="https://thenounproject.com/search/?q=data+stream&amp;i=160443" TargetMode="External"/><Relationship Id="rId5" Type="http://schemas.openxmlformats.org/officeDocument/2006/relationships/hyperlink" Target="https://thenounproject.com/search/?q=binary+code&amp;i=177042" TargetMode="External"/><Relationship Id="rId4" Type="http://schemas.openxmlformats.org/officeDocument/2006/relationships/hyperlink" Target="https://thenounproject.com/search/?q=book&amp;i=547809"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04126" y="1201869"/>
            <a:ext cx="7315200" cy="720436"/>
          </a:xfrm>
        </p:spPr>
        <p:txBody>
          <a:bodyPr>
            <a:normAutofit fontScale="90000"/>
          </a:bodyPr>
          <a:lstStyle/>
          <a:p>
            <a:pPr>
              <a:lnSpc>
                <a:spcPct val="100000"/>
              </a:lnSpc>
            </a:pPr>
            <a:r>
              <a:rPr lang="en-US" dirty="0"/>
              <a:t>Imagine a better way</a:t>
            </a:r>
          </a:p>
        </p:txBody>
      </p:sp>
      <p:sp>
        <p:nvSpPr>
          <p:cNvPr id="3" name="Subtitle 2"/>
          <p:cNvSpPr>
            <a:spLocks noGrp="1"/>
          </p:cNvSpPr>
          <p:nvPr>
            <p:ph type="subTitle" idx="1"/>
          </p:nvPr>
        </p:nvSpPr>
        <p:spPr>
          <a:xfrm>
            <a:off x="1600200" y="2851077"/>
            <a:ext cx="5943600" cy="2063179"/>
          </a:xfrm>
        </p:spPr>
        <p:txBody>
          <a:bodyPr>
            <a:normAutofit lnSpcReduction="10000"/>
          </a:bodyPr>
          <a:lstStyle/>
          <a:p>
            <a:pPr>
              <a:spcBef>
                <a:spcPts val="600"/>
              </a:spcBef>
            </a:pPr>
            <a:r>
              <a:rPr lang="en-US" sz="2400" b="1" dirty="0" err="1"/>
              <a:t>OpenCon</a:t>
            </a:r>
            <a:r>
              <a:rPr lang="en-US" sz="2400" b="1" dirty="0"/>
              <a:t> 2016  |  Washington, DC</a:t>
            </a:r>
          </a:p>
          <a:p>
            <a:pPr>
              <a:spcBef>
                <a:spcPts val="600"/>
              </a:spcBef>
            </a:pPr>
            <a:endParaRPr lang="en-US" sz="1800" dirty="0"/>
          </a:p>
          <a:p>
            <a:pPr>
              <a:spcBef>
                <a:spcPts val="600"/>
              </a:spcBef>
            </a:pPr>
            <a:endParaRPr lang="en-US" sz="1600" dirty="0"/>
          </a:p>
          <a:p>
            <a:pPr>
              <a:spcBef>
                <a:spcPts val="600"/>
              </a:spcBef>
            </a:pPr>
            <a:r>
              <a:rPr lang="en-US" sz="1600" dirty="0"/>
              <a:t>Heather L. Coates, MLS, MS  @</a:t>
            </a:r>
            <a:r>
              <a:rPr lang="en-US" sz="1600" dirty="0" err="1"/>
              <a:t>IandPangurBan</a:t>
            </a:r>
            <a:endParaRPr lang="en-US" sz="1600" dirty="0"/>
          </a:p>
          <a:p>
            <a:pPr>
              <a:spcBef>
                <a:spcPts val="600"/>
              </a:spcBef>
            </a:pPr>
            <a:r>
              <a:rPr lang="en-US" sz="1600" dirty="0"/>
              <a:t>Digital Scholarship &amp; Data Management Librarian</a:t>
            </a:r>
          </a:p>
          <a:p>
            <a:pPr>
              <a:spcBef>
                <a:spcPts val="600"/>
              </a:spcBef>
            </a:pPr>
            <a:r>
              <a:rPr lang="en-US" sz="1600" dirty="0"/>
              <a:t>IUPUI University Library Center for Digital Scholarship</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29981" y="4769224"/>
            <a:ext cx="828340" cy="218852"/>
          </a:xfrm>
          <a:prstGeom prst="rect">
            <a:avLst/>
          </a:prstGeom>
        </p:spPr>
      </p:pic>
    </p:spTree>
    <p:extLst>
      <p:ext uri="{BB962C8B-B14F-4D97-AF65-F5344CB8AC3E}">
        <p14:creationId xmlns:p14="http://schemas.microsoft.com/office/powerpoint/2010/main" val="42142259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3034" r="10470" b="13128"/>
          <a:stretch/>
        </p:blipFill>
        <p:spPr>
          <a:xfrm>
            <a:off x="6096640" y="1096235"/>
            <a:ext cx="905833" cy="1028700"/>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9677" t="11978" r="7796" b="25657"/>
          <a:stretch/>
        </p:blipFill>
        <p:spPr>
          <a:xfrm>
            <a:off x="1661272" y="1186154"/>
            <a:ext cx="1361252" cy="1028700"/>
          </a:xfrm>
          <a:prstGeom prst="rect">
            <a:avLst/>
          </a:prstGeom>
        </p:spPr>
      </p:pic>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l="6448" r="6779" b="13927"/>
          <a:stretch/>
        </p:blipFill>
        <p:spPr>
          <a:xfrm>
            <a:off x="4069694" y="3360012"/>
            <a:ext cx="1037051" cy="1028700"/>
          </a:xfrm>
          <a:prstGeom prst="rect">
            <a:avLst/>
          </a:prstGeom>
        </p:spPr>
      </p:pic>
      <p:sp>
        <p:nvSpPr>
          <p:cNvPr id="23" name="Left-Right Arrow 22"/>
          <p:cNvSpPr/>
          <p:nvPr/>
        </p:nvSpPr>
        <p:spPr>
          <a:xfrm>
            <a:off x="3590364" y="1546549"/>
            <a:ext cx="1938435" cy="307910"/>
          </a:xfrm>
          <a:prstGeom prst="leftRightArrow">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4" name="Left-Right Arrow 23"/>
          <p:cNvSpPr/>
          <p:nvPr/>
        </p:nvSpPr>
        <p:spPr>
          <a:xfrm rot="7052820">
            <a:off x="4995597" y="3074439"/>
            <a:ext cx="1938435" cy="307910"/>
          </a:xfrm>
          <a:prstGeom prst="leftRightArrow">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sp>
        <p:nvSpPr>
          <p:cNvPr id="26" name="Left-Right Arrow 25"/>
          <p:cNvSpPr/>
          <p:nvPr/>
        </p:nvSpPr>
        <p:spPr>
          <a:xfrm rot="3720000">
            <a:off x="2053306" y="3076933"/>
            <a:ext cx="1938435" cy="307910"/>
          </a:xfrm>
          <a:prstGeom prst="leftRightArrow">
            <a:avLst/>
          </a:prstGeom>
          <a:solidFill>
            <a:schemeClr val="accent1"/>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a:p>
        </p:txBody>
      </p:sp>
      <p:pic>
        <p:nvPicPr>
          <p:cNvPr id="22" name="Picture 21"/>
          <p:cNvPicPr>
            <a:picLocks noChangeAspect="1"/>
          </p:cNvPicPr>
          <p:nvPr/>
        </p:nvPicPr>
        <p:blipFill rotWithShape="1">
          <a:blip r:embed="rId6">
            <a:extLst>
              <a:ext uri="{28A0092B-C50C-407E-A947-70E740481C1C}">
                <a14:useLocalDpi xmlns:a14="http://schemas.microsoft.com/office/drawing/2010/main" val="0"/>
              </a:ext>
            </a:extLst>
          </a:blip>
          <a:srcRect l="5737" r="5827" b="12925"/>
          <a:stretch/>
        </p:blipFill>
        <p:spPr>
          <a:xfrm>
            <a:off x="4422689" y="1537522"/>
            <a:ext cx="331058" cy="325964"/>
          </a:xfrm>
          <a:prstGeom prst="rect">
            <a:avLst/>
          </a:prstGeom>
        </p:spPr>
      </p:pic>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5737" r="5827" b="12925"/>
          <a:stretch/>
        </p:blipFill>
        <p:spPr>
          <a:xfrm>
            <a:off x="5799285" y="3065412"/>
            <a:ext cx="331058" cy="325964"/>
          </a:xfrm>
          <a:prstGeom prst="rect">
            <a:avLst/>
          </a:prstGeom>
        </p:spPr>
      </p:pic>
      <p:pic>
        <p:nvPicPr>
          <p:cNvPr id="28" name="Picture 27"/>
          <p:cNvPicPr>
            <a:picLocks noChangeAspect="1"/>
          </p:cNvPicPr>
          <p:nvPr/>
        </p:nvPicPr>
        <p:blipFill rotWithShape="1">
          <a:blip r:embed="rId6">
            <a:extLst>
              <a:ext uri="{28A0092B-C50C-407E-A947-70E740481C1C}">
                <a14:useLocalDpi xmlns:a14="http://schemas.microsoft.com/office/drawing/2010/main" val="0"/>
              </a:ext>
            </a:extLst>
          </a:blip>
          <a:srcRect l="5737" r="5827" b="12925"/>
          <a:stretch/>
        </p:blipFill>
        <p:spPr>
          <a:xfrm>
            <a:off x="2855338" y="3065412"/>
            <a:ext cx="331058" cy="325964"/>
          </a:xfrm>
          <a:prstGeom prst="rect">
            <a:avLst/>
          </a:prstGeom>
        </p:spPr>
      </p:pic>
    </p:spTree>
    <p:extLst>
      <p:ext uri="{BB962C8B-B14F-4D97-AF65-F5344CB8AC3E}">
        <p14:creationId xmlns:p14="http://schemas.microsoft.com/office/powerpoint/2010/main" val="17414100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3034" r="10470" b="13128"/>
          <a:stretch/>
        </p:blipFill>
        <p:spPr>
          <a:xfrm>
            <a:off x="3872437" y="1632533"/>
            <a:ext cx="905833" cy="1028700"/>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9677" t="11978" r="7796" b="25657"/>
          <a:stretch/>
        </p:blipFill>
        <p:spPr>
          <a:xfrm>
            <a:off x="2869043" y="3274253"/>
            <a:ext cx="1028700" cy="777390"/>
          </a:xfrm>
          <a:prstGeom prst="rect">
            <a:avLst/>
          </a:prstGeom>
        </p:spPr>
      </p:pic>
      <p:pic>
        <p:nvPicPr>
          <p:cNvPr id="4" name="Picture 3"/>
          <p:cNvPicPr>
            <a:picLocks noChangeAspect="1"/>
          </p:cNvPicPr>
          <p:nvPr/>
        </p:nvPicPr>
        <p:blipFill rotWithShape="1">
          <a:blip r:embed="rId5">
            <a:extLst>
              <a:ext uri="{28A0092B-C50C-407E-A947-70E740481C1C}">
                <a14:useLocalDpi xmlns:a14="http://schemas.microsoft.com/office/drawing/2010/main" val="0"/>
              </a:ext>
            </a:extLst>
          </a:blip>
          <a:srcRect l="18944" r="20264" b="17335"/>
          <a:stretch/>
        </p:blipFill>
        <p:spPr>
          <a:xfrm>
            <a:off x="5088151" y="1616015"/>
            <a:ext cx="756506" cy="1028700"/>
          </a:xfrm>
          <a:prstGeom prst="rect">
            <a:avLst/>
          </a:prstGeom>
        </p:spPr>
      </p:pic>
      <p:pic>
        <p:nvPicPr>
          <p:cNvPr id="5" name="Picture 4"/>
          <p:cNvPicPr>
            <a:picLocks noChangeAspect="1"/>
          </p:cNvPicPr>
          <p:nvPr/>
        </p:nvPicPr>
        <p:blipFill rotWithShape="1">
          <a:blip r:embed="rId6">
            <a:extLst>
              <a:ext uri="{28A0092B-C50C-407E-A947-70E740481C1C}">
                <a14:useLocalDpi xmlns:a14="http://schemas.microsoft.com/office/drawing/2010/main" val="0"/>
              </a:ext>
            </a:extLst>
          </a:blip>
          <a:srcRect l="14445" r="13810" b="12857"/>
          <a:stretch/>
        </p:blipFill>
        <p:spPr>
          <a:xfrm>
            <a:off x="2715610" y="1638487"/>
            <a:ext cx="846944" cy="1028700"/>
          </a:xfrm>
          <a:prstGeom prst="rect">
            <a:avLst/>
          </a:prstGeom>
        </p:spPr>
      </p:pic>
      <p:pic>
        <p:nvPicPr>
          <p:cNvPr id="22" name="Picture 21"/>
          <p:cNvPicPr>
            <a:picLocks noChangeAspect="1"/>
          </p:cNvPicPr>
          <p:nvPr/>
        </p:nvPicPr>
        <p:blipFill rotWithShape="1">
          <a:blip r:embed="rId7">
            <a:extLst>
              <a:ext uri="{28A0092B-C50C-407E-A947-70E740481C1C}">
                <a14:useLocalDpi xmlns:a14="http://schemas.microsoft.com/office/drawing/2010/main" val="0"/>
              </a:ext>
            </a:extLst>
          </a:blip>
          <a:srcRect l="6448" r="6779" b="13927"/>
          <a:stretch/>
        </p:blipFill>
        <p:spPr>
          <a:xfrm>
            <a:off x="4483978" y="3022943"/>
            <a:ext cx="1037051" cy="1028700"/>
          </a:xfrm>
          <a:prstGeom prst="rect">
            <a:avLst/>
          </a:prstGeom>
        </p:spPr>
      </p:pic>
    </p:spTree>
    <p:extLst>
      <p:ext uri="{BB962C8B-B14F-4D97-AF65-F5344CB8AC3E}">
        <p14:creationId xmlns:p14="http://schemas.microsoft.com/office/powerpoint/2010/main" val="998699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13034" r="10470" b="13128"/>
          <a:stretch/>
        </p:blipFill>
        <p:spPr>
          <a:xfrm>
            <a:off x="3872437" y="1632533"/>
            <a:ext cx="905833" cy="1028700"/>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9677" t="11978" r="7796" b="25657"/>
          <a:stretch/>
        </p:blipFill>
        <p:spPr>
          <a:xfrm>
            <a:off x="2869043" y="3274253"/>
            <a:ext cx="1028700" cy="777390"/>
          </a:xfrm>
          <a:prstGeom prst="rect">
            <a:avLst/>
          </a:prstGeom>
        </p:spPr>
      </p:pic>
      <p:pic>
        <p:nvPicPr>
          <p:cNvPr id="4" name="Picture 3"/>
          <p:cNvPicPr>
            <a:picLocks noChangeAspect="1"/>
          </p:cNvPicPr>
          <p:nvPr/>
        </p:nvPicPr>
        <p:blipFill rotWithShape="1">
          <a:blip r:embed="rId5">
            <a:extLst>
              <a:ext uri="{28A0092B-C50C-407E-A947-70E740481C1C}">
                <a14:useLocalDpi xmlns:a14="http://schemas.microsoft.com/office/drawing/2010/main" val="0"/>
              </a:ext>
            </a:extLst>
          </a:blip>
          <a:srcRect l="18944" r="20264" b="17335"/>
          <a:stretch/>
        </p:blipFill>
        <p:spPr>
          <a:xfrm>
            <a:off x="5088151" y="1616015"/>
            <a:ext cx="756506" cy="1028700"/>
          </a:xfrm>
          <a:prstGeom prst="rect">
            <a:avLst/>
          </a:prstGeom>
        </p:spPr>
      </p:pic>
      <p:pic>
        <p:nvPicPr>
          <p:cNvPr id="5" name="Picture 4"/>
          <p:cNvPicPr>
            <a:picLocks noChangeAspect="1"/>
          </p:cNvPicPr>
          <p:nvPr/>
        </p:nvPicPr>
        <p:blipFill rotWithShape="1">
          <a:blip r:embed="rId6">
            <a:extLst>
              <a:ext uri="{28A0092B-C50C-407E-A947-70E740481C1C}">
                <a14:useLocalDpi xmlns:a14="http://schemas.microsoft.com/office/drawing/2010/main" val="0"/>
              </a:ext>
            </a:extLst>
          </a:blip>
          <a:srcRect l="14445" r="13810" b="12857"/>
          <a:stretch/>
        </p:blipFill>
        <p:spPr>
          <a:xfrm>
            <a:off x="2715610" y="1638487"/>
            <a:ext cx="846944" cy="1028700"/>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0402" y="2191796"/>
            <a:ext cx="1824038" cy="628650"/>
          </a:xfrm>
          <a:prstGeom prst="rect">
            <a:avLst/>
          </a:prstGeom>
        </p:spPr>
      </p:pic>
      <p:pic>
        <p:nvPicPr>
          <p:cNvPr id="9" name="Picture 8"/>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2301" y="3165782"/>
            <a:ext cx="2287064" cy="605399"/>
          </a:xfrm>
          <a:prstGeom prst="rect">
            <a:avLst/>
          </a:prstGeom>
        </p:spPr>
      </p:pic>
      <p:pic>
        <p:nvPicPr>
          <p:cNvPr id="10" name="Picture 9"/>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40888" y="4278634"/>
            <a:ext cx="1873398" cy="733453"/>
          </a:xfrm>
          <a:prstGeom prst="rect">
            <a:avLst/>
          </a:prstGeom>
        </p:spPr>
      </p:pic>
      <p:pic>
        <p:nvPicPr>
          <p:cNvPr id="11" name="Picture 10"/>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115462" y="224780"/>
            <a:ext cx="650469" cy="650469"/>
          </a:xfrm>
          <a:prstGeom prst="rect">
            <a:avLst/>
          </a:prstGeom>
        </p:spPr>
      </p:pic>
      <p:pic>
        <p:nvPicPr>
          <p:cNvPr id="12" name="Picture 1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197606" y="224779"/>
            <a:ext cx="1105127" cy="1105127"/>
          </a:xfrm>
          <a:prstGeom prst="rect">
            <a:avLst/>
          </a:prstGeom>
        </p:spPr>
      </p:pic>
      <p:pic>
        <p:nvPicPr>
          <p:cNvPr id="13" name="Picture 12"/>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676747" y="4320005"/>
            <a:ext cx="2089184" cy="692083"/>
          </a:xfrm>
          <a:prstGeom prst="rect">
            <a:avLst/>
          </a:prstGeom>
        </p:spPr>
      </p:pic>
      <p:pic>
        <p:nvPicPr>
          <p:cNvPr id="14" name="Picture 13"/>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048101" y="3478128"/>
            <a:ext cx="1688063" cy="542319"/>
          </a:xfrm>
          <a:prstGeom prst="rect">
            <a:avLst/>
          </a:prstGeom>
        </p:spPr>
      </p:pic>
      <p:pic>
        <p:nvPicPr>
          <p:cNvPr id="15" name="Picture 14"/>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2119793" y="402718"/>
            <a:ext cx="1498500" cy="749250"/>
          </a:xfrm>
          <a:prstGeom prst="rect">
            <a:avLst/>
          </a:prstGeom>
        </p:spPr>
      </p:pic>
      <p:pic>
        <p:nvPicPr>
          <p:cNvPr id="16" name="Picture 15"/>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3899671" y="89546"/>
            <a:ext cx="843710" cy="843710"/>
          </a:xfrm>
          <a:prstGeom prst="rect">
            <a:avLst/>
          </a:prstGeom>
        </p:spPr>
      </p:pic>
      <p:pic>
        <p:nvPicPr>
          <p:cNvPr id="17" name="Picture 16"/>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49680" y="203927"/>
            <a:ext cx="1485900" cy="1705813"/>
          </a:xfrm>
          <a:prstGeom prst="rect">
            <a:avLst/>
          </a:prstGeom>
        </p:spPr>
      </p:pic>
      <p:pic>
        <p:nvPicPr>
          <p:cNvPr id="18" name="Picture 17"/>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7018362" y="2196193"/>
            <a:ext cx="1808723" cy="949580"/>
          </a:xfrm>
          <a:prstGeom prst="rect">
            <a:avLst/>
          </a:prstGeom>
        </p:spPr>
      </p:pic>
      <p:pic>
        <p:nvPicPr>
          <p:cNvPr id="19" name="Picture 18"/>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2565453" y="4270356"/>
            <a:ext cx="3507950" cy="741731"/>
          </a:xfrm>
          <a:prstGeom prst="rect">
            <a:avLst/>
          </a:prstGeom>
        </p:spPr>
      </p:pic>
      <p:pic>
        <p:nvPicPr>
          <p:cNvPr id="20" name="Picture 19"/>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6793745" y="203927"/>
            <a:ext cx="885092" cy="885092"/>
          </a:xfrm>
          <a:prstGeom prst="rect">
            <a:avLst/>
          </a:prstGeom>
        </p:spPr>
      </p:pic>
      <p:pic>
        <p:nvPicPr>
          <p:cNvPr id="21" name="Picture 20"/>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6462560" y="1329906"/>
            <a:ext cx="1962150" cy="581025"/>
          </a:xfrm>
          <a:prstGeom prst="rect">
            <a:avLst/>
          </a:prstGeom>
        </p:spPr>
      </p:pic>
      <p:pic>
        <p:nvPicPr>
          <p:cNvPr id="6" name="Picture 5"/>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6051340" y="2238184"/>
            <a:ext cx="967022" cy="967022"/>
          </a:xfrm>
          <a:prstGeom prst="rect">
            <a:avLst/>
          </a:prstGeom>
        </p:spPr>
      </p:pic>
      <p:pic>
        <p:nvPicPr>
          <p:cNvPr id="22" name="Picture 21"/>
          <p:cNvPicPr>
            <a:picLocks noChangeAspect="1"/>
          </p:cNvPicPr>
          <p:nvPr/>
        </p:nvPicPr>
        <p:blipFill rotWithShape="1">
          <a:blip r:embed="rId22">
            <a:extLst>
              <a:ext uri="{28A0092B-C50C-407E-A947-70E740481C1C}">
                <a14:useLocalDpi xmlns:a14="http://schemas.microsoft.com/office/drawing/2010/main" val="0"/>
              </a:ext>
            </a:extLst>
          </a:blip>
          <a:srcRect l="6448" r="6779" b="13927"/>
          <a:stretch/>
        </p:blipFill>
        <p:spPr>
          <a:xfrm>
            <a:off x="4483978" y="3022943"/>
            <a:ext cx="1037051" cy="1028700"/>
          </a:xfrm>
          <a:prstGeom prst="rect">
            <a:avLst/>
          </a:prstGeom>
        </p:spPr>
      </p:pic>
    </p:spTree>
    <p:extLst>
      <p:ext uri="{BB962C8B-B14F-4D97-AF65-F5344CB8AC3E}">
        <p14:creationId xmlns:p14="http://schemas.microsoft.com/office/powerpoint/2010/main" val="30310490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Wiki exampled Logic Model.png"/>
          <p:cNvPicPr>
            <a:picLocks noChangeAspect="1" noChangeArrowheads="1"/>
          </p:cNvPicPr>
          <p:nvPr/>
        </p:nvPicPr>
        <p:blipFill rotWithShape="1">
          <a:blip r:embed="rId3">
            <a:extLst>
              <a:ext uri="{28A0092B-C50C-407E-A947-70E740481C1C}">
                <a14:useLocalDpi xmlns:a14="http://schemas.microsoft.com/office/drawing/2010/main" val="0"/>
              </a:ext>
            </a:extLst>
          </a:blip>
          <a:srcRect l="26541" t="1468" r="3028" b="21060"/>
          <a:stretch/>
        </p:blipFill>
        <p:spPr bwMode="auto">
          <a:xfrm>
            <a:off x="885039" y="125791"/>
            <a:ext cx="7373922" cy="4891919"/>
          </a:xfrm>
          <a:prstGeom prst="rect">
            <a:avLst/>
          </a:prstGeom>
          <a:noFill/>
          <a:ln>
            <a:no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98825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8796" t="12346" r="10092" b="6544"/>
          <a:stretch/>
        </p:blipFill>
        <p:spPr bwMode="auto">
          <a:xfrm>
            <a:off x="0" y="0"/>
            <a:ext cx="9144000" cy="514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347335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nvSpPr>
        <p:spPr>
          <a:xfrm>
            <a:off x="536222" y="686619"/>
            <a:ext cx="8071557" cy="3770263"/>
          </a:xfrm>
          <a:prstGeom prst="rect">
            <a:avLst/>
          </a:prstGeom>
          <a:noFill/>
        </p:spPr>
        <p:txBody>
          <a:bodyPr wrap="square" rtlCol="0">
            <a:spAutoFit/>
          </a:bodyPr>
          <a:lstStyle/>
          <a:p>
            <a:pPr fontAlgn="base">
              <a:spcAft>
                <a:spcPts val="600"/>
              </a:spcAft>
            </a:pPr>
            <a:r>
              <a:rPr lang="en-US" sz="1600" dirty="0"/>
              <a:t>"</a:t>
            </a:r>
            <a:r>
              <a:rPr lang="en-US" sz="1600" dirty="0">
                <a:hlinkClick r:id="rId3" tooltip="This link opens in a new tab or window."/>
              </a:rPr>
              <a:t>Your Life. Your Story.</a:t>
            </a:r>
            <a:r>
              <a:rPr lang="en-US" sz="1600" dirty="0"/>
              <a:t>" includes a resilience-building curriculum, a mentoring component with IUPUI undergraduates, physical activity and emotional expression activities including art, music, storytelling, technology and dance, said Conrad, who serves as the program director. All activities are designed to provide teenagers with outlets to further develop their identities and sense of self, and to give them the ability to communicate their stories.</a:t>
            </a:r>
          </a:p>
          <a:p>
            <a:pPr fontAlgn="base">
              <a:spcAft>
                <a:spcPts val="600"/>
              </a:spcAft>
            </a:pPr>
            <a:r>
              <a:rPr lang="en-US" sz="1600" dirty="0"/>
              <a:t>Preliminary results since the program started are promising, Conrad said. </a:t>
            </a:r>
            <a:r>
              <a:rPr lang="en-US" sz="1600" b="1" dirty="0"/>
              <a:t>After a single week of summer camp, the team found that participants had a statistically significant increase in resilience and a statistically significant decrease in depressive symptoms. </a:t>
            </a:r>
            <a:r>
              <a:rPr lang="en-US" sz="1600" dirty="0"/>
              <a:t>At the end of the year, the researchers hope to see that those trends have continued, she said.</a:t>
            </a:r>
          </a:p>
          <a:p>
            <a:pPr fontAlgn="base">
              <a:spcAft>
                <a:spcPts val="600"/>
              </a:spcAft>
            </a:pPr>
            <a:r>
              <a:rPr lang="en-US" sz="1600" dirty="0"/>
              <a:t>"The 'Your Life. Your Story.' program has the potential to create a large and lasting impact, not only in Indianapolis, but across Indiana and even nationwide," Conrad said. "We think it is something that could be tailored to other types of underserved or marginalized youth as well, and we hope to expand it.“</a:t>
            </a:r>
          </a:p>
          <a:p>
            <a:pPr algn="r" fontAlgn="base">
              <a:spcAft>
                <a:spcPts val="600"/>
              </a:spcAft>
            </a:pPr>
            <a:r>
              <a:rPr lang="en-US" sz="1600" dirty="0"/>
              <a:t>Source: </a:t>
            </a:r>
            <a:r>
              <a:rPr lang="en-US" sz="1600" dirty="0">
                <a:hlinkClick r:id="rId4"/>
              </a:rPr>
              <a:t>http://news.iu.edu/releases/iu/2014/11/apha-2014-iu-research.shtml</a:t>
            </a:r>
            <a:r>
              <a:rPr lang="en-US" sz="1600" dirty="0"/>
              <a:t> </a:t>
            </a:r>
          </a:p>
        </p:txBody>
      </p:sp>
    </p:spTree>
    <p:extLst>
      <p:ext uri="{BB962C8B-B14F-4D97-AF65-F5344CB8AC3E}">
        <p14:creationId xmlns:p14="http://schemas.microsoft.com/office/powerpoint/2010/main" val="39899820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14227" t="12542" r="15815" b="6773"/>
          <a:stretch/>
        </p:blipFill>
        <p:spPr bwMode="auto">
          <a:xfrm>
            <a:off x="914400" y="198919"/>
            <a:ext cx="7315200" cy="47456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15868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643555"/>
            <a:ext cx="6858000" cy="2743200"/>
          </a:xfrm>
        </p:spPr>
        <p:txBody>
          <a:bodyPr>
            <a:normAutofit/>
          </a:bodyPr>
          <a:lstStyle/>
          <a:p>
            <a:r>
              <a:rPr lang="en-US" sz="2000" dirty="0"/>
              <a:t>Based on a communication and dissemination strategy</a:t>
            </a:r>
          </a:p>
          <a:p>
            <a:r>
              <a:rPr lang="en-US" sz="2000" dirty="0"/>
              <a:t>Is about the scholar</a:t>
            </a:r>
          </a:p>
          <a:p>
            <a:r>
              <a:rPr lang="en-US" sz="2000" dirty="0"/>
              <a:t>Story first</a:t>
            </a:r>
          </a:p>
          <a:p>
            <a:r>
              <a:rPr lang="en-US" sz="2000" dirty="0"/>
              <a:t>Describes the types of impact sought and achieved</a:t>
            </a:r>
          </a:p>
          <a:p>
            <a:r>
              <a:rPr lang="en-US" sz="2000" dirty="0"/>
              <a:t>Supported by a mix of quantitative and qualitative evidence</a:t>
            </a:r>
          </a:p>
        </p:txBody>
      </p:sp>
      <p:sp>
        <p:nvSpPr>
          <p:cNvPr id="5" name="Title 3"/>
          <p:cNvSpPr txBox="1">
            <a:spLocks/>
          </p:cNvSpPr>
          <p:nvPr/>
        </p:nvSpPr>
        <p:spPr bwMode="black">
          <a:xfrm>
            <a:off x="685800" y="281372"/>
            <a:ext cx="7772400" cy="685800"/>
          </a:xfrm>
          <a:prstGeom prst="rect">
            <a:avLst/>
          </a:prstGeom>
          <a:solidFill>
            <a:srgbClr val="FFFFFF"/>
          </a:solidFill>
          <a:ln w="31750" cap="sq">
            <a:solidFill>
              <a:srgbClr val="404040"/>
            </a:solidFill>
            <a:miter lim="800000"/>
          </a:ln>
        </p:spPr>
        <p:txBody>
          <a:bodyPr vert="horz" lIns="182880" tIns="182880" rIns="182880" bIns="182880" rtlCol="0" anchor="ctr">
            <a:noAutofit/>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en-US" dirty="0"/>
              <a:t>A model dossier?</a:t>
            </a:r>
          </a:p>
        </p:txBody>
      </p:sp>
    </p:spTree>
    <p:extLst>
      <p:ext uri="{BB962C8B-B14F-4D97-AF65-F5344CB8AC3E}">
        <p14:creationId xmlns:p14="http://schemas.microsoft.com/office/powerpoint/2010/main" val="20500417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643555"/>
            <a:ext cx="6858000" cy="2743200"/>
          </a:xfrm>
        </p:spPr>
        <p:txBody>
          <a:bodyPr>
            <a:normAutofit/>
          </a:bodyPr>
          <a:lstStyle/>
          <a:p>
            <a:r>
              <a:rPr lang="en-US" sz="2000" dirty="0"/>
              <a:t>Equitable access, both technologically and culturally</a:t>
            </a:r>
          </a:p>
          <a:p>
            <a:r>
              <a:rPr lang="en-US" sz="2000" dirty="0"/>
              <a:t>Integrity and long-term preservation of the scholarly record</a:t>
            </a:r>
          </a:p>
          <a:p>
            <a:r>
              <a:rPr lang="en-US" sz="2000" dirty="0"/>
              <a:t>Incentives should balance importance of process and products</a:t>
            </a:r>
          </a:p>
          <a:p>
            <a:r>
              <a:rPr lang="en-US" sz="2000" dirty="0"/>
              <a:t>Engagement with communities outside of academia</a:t>
            </a:r>
          </a:p>
          <a:p>
            <a:r>
              <a:rPr lang="en-US" sz="2000" dirty="0"/>
              <a:t>Support the next generation of scholars</a:t>
            </a:r>
          </a:p>
        </p:txBody>
      </p:sp>
      <p:sp>
        <p:nvSpPr>
          <p:cNvPr id="5" name="Title 3"/>
          <p:cNvSpPr txBox="1">
            <a:spLocks/>
          </p:cNvSpPr>
          <p:nvPr/>
        </p:nvSpPr>
        <p:spPr bwMode="black">
          <a:xfrm>
            <a:off x="685800" y="281372"/>
            <a:ext cx="7772400" cy="685800"/>
          </a:xfrm>
          <a:prstGeom prst="rect">
            <a:avLst/>
          </a:prstGeom>
          <a:solidFill>
            <a:srgbClr val="FFFFFF"/>
          </a:solidFill>
          <a:ln w="31750" cap="sq">
            <a:solidFill>
              <a:srgbClr val="404040"/>
            </a:solidFill>
            <a:miter lim="800000"/>
          </a:ln>
        </p:spPr>
        <p:txBody>
          <a:bodyPr vert="horz" lIns="182880" tIns="182880" rIns="182880" bIns="182880" rtlCol="0" anchor="ctr">
            <a:normAutofit fontScale="92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en-US" sz="3200" dirty="0"/>
              <a:t>VALUES</a:t>
            </a:r>
          </a:p>
        </p:txBody>
      </p:sp>
    </p:spTree>
    <p:extLst>
      <p:ext uri="{BB962C8B-B14F-4D97-AF65-F5344CB8AC3E}">
        <p14:creationId xmlns:p14="http://schemas.microsoft.com/office/powerpoint/2010/main" val="31388430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1932"/>
            <a:ext cx="7772400" cy="685800"/>
          </a:xfrm>
        </p:spPr>
        <p:txBody>
          <a:bodyPr>
            <a:normAutofit fontScale="90000"/>
          </a:bodyPr>
          <a:lstStyle/>
          <a:p>
            <a:r>
              <a:rPr lang="en-US" sz="3600" dirty="0"/>
              <a:t>How DO we create this future?</a:t>
            </a:r>
          </a:p>
        </p:txBody>
      </p:sp>
      <p:sp>
        <p:nvSpPr>
          <p:cNvPr id="3" name="Content Placeholder 2"/>
          <p:cNvSpPr>
            <a:spLocks noGrp="1"/>
          </p:cNvSpPr>
          <p:nvPr>
            <p:ph idx="1"/>
          </p:nvPr>
        </p:nvSpPr>
        <p:spPr>
          <a:xfrm>
            <a:off x="1143000" y="1369710"/>
            <a:ext cx="6858000" cy="3200400"/>
          </a:xfrm>
        </p:spPr>
        <p:txBody>
          <a:bodyPr>
            <a:normAutofit/>
          </a:bodyPr>
          <a:lstStyle/>
          <a:p>
            <a:r>
              <a:rPr lang="en-US" sz="2000" dirty="0"/>
              <a:t>Engage in faculty governance</a:t>
            </a:r>
          </a:p>
          <a:p>
            <a:r>
              <a:rPr lang="en-US" sz="2000" dirty="0"/>
              <a:t>Discuss research evaluation with your department chair, Dean, colleagues, and campus administration</a:t>
            </a:r>
          </a:p>
          <a:p>
            <a:r>
              <a:rPr lang="en-US" sz="2000" dirty="0"/>
              <a:t>Question and push the boundaries – don’t blindly accept the status quo</a:t>
            </a:r>
          </a:p>
          <a:p>
            <a:r>
              <a:rPr lang="en-US" sz="2000" dirty="0"/>
              <a:t>Be a champion of open</a:t>
            </a:r>
          </a:p>
          <a:p>
            <a:r>
              <a:rPr lang="en-US" sz="2000" dirty="0"/>
              <a:t>Be honest about openness</a:t>
            </a:r>
          </a:p>
          <a:p>
            <a:endParaRPr lang="en-US" sz="2000" dirty="0"/>
          </a:p>
        </p:txBody>
      </p:sp>
    </p:spTree>
    <p:extLst>
      <p:ext uri="{BB962C8B-B14F-4D97-AF65-F5344CB8AC3E}">
        <p14:creationId xmlns:p14="http://schemas.microsoft.com/office/powerpoint/2010/main" val="1917453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8661" t="18413" r="9643" b="13016"/>
          <a:stretch/>
        </p:blipFill>
        <p:spPr bwMode="auto">
          <a:xfrm>
            <a:off x="369946" y="277577"/>
            <a:ext cx="8404112" cy="41509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Rectangle 4"/>
          <p:cNvSpPr/>
          <p:nvPr/>
        </p:nvSpPr>
        <p:spPr>
          <a:xfrm>
            <a:off x="4249272" y="4621280"/>
            <a:ext cx="4816900" cy="315469"/>
          </a:xfrm>
          <a:prstGeom prst="rect">
            <a:avLst/>
          </a:prstGeom>
        </p:spPr>
        <p:txBody>
          <a:bodyPr wrap="square" lIns="68579" tIns="34289" rIns="68579" bIns="34289">
            <a:spAutoFit/>
          </a:bodyPr>
          <a:lstStyle/>
          <a:p>
            <a:pPr defTabSz="342892"/>
            <a:r>
              <a:rPr lang="en-US" sz="1600" b="1" dirty="0">
                <a:solidFill>
                  <a:prstClr val="black"/>
                </a:solidFill>
              </a:rPr>
              <a:t>https://www.iupui.edu/about/vision-mission.html</a:t>
            </a:r>
          </a:p>
        </p:txBody>
      </p:sp>
    </p:spTree>
    <p:extLst>
      <p:ext uri="{BB962C8B-B14F-4D97-AF65-F5344CB8AC3E}">
        <p14:creationId xmlns:p14="http://schemas.microsoft.com/office/powerpoint/2010/main" val="14521500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1933"/>
            <a:ext cx="7772400" cy="685800"/>
          </a:xfrm>
        </p:spPr>
        <p:txBody>
          <a:bodyPr>
            <a:normAutofit fontScale="90000"/>
          </a:bodyPr>
          <a:lstStyle/>
          <a:p>
            <a:r>
              <a:rPr lang="en-US" sz="3600" dirty="0"/>
              <a:t>MORE INFORMATION</a:t>
            </a:r>
          </a:p>
        </p:txBody>
      </p:sp>
      <p:sp>
        <p:nvSpPr>
          <p:cNvPr id="3" name="Content Placeholder 2"/>
          <p:cNvSpPr>
            <a:spLocks noGrp="1"/>
          </p:cNvSpPr>
          <p:nvPr>
            <p:ph idx="1"/>
          </p:nvPr>
        </p:nvSpPr>
        <p:spPr>
          <a:xfrm>
            <a:off x="1143000" y="1334721"/>
            <a:ext cx="6858000" cy="3185962"/>
          </a:xfrm>
        </p:spPr>
        <p:txBody>
          <a:bodyPr>
            <a:noAutofit/>
          </a:bodyPr>
          <a:lstStyle/>
          <a:p>
            <a:pPr>
              <a:spcBef>
                <a:spcPts val="600"/>
              </a:spcBef>
            </a:pPr>
            <a:r>
              <a:rPr lang="en-US" sz="1600" dirty="0"/>
              <a:t>National Center for Faculty Development &amp; Diversity: </a:t>
            </a:r>
            <a:r>
              <a:rPr lang="en-US" sz="1600" dirty="0">
                <a:hlinkClick r:id="rId2"/>
              </a:rPr>
              <a:t>http://www.facultydiversity.org/</a:t>
            </a:r>
            <a:endParaRPr lang="en-US" sz="1600" dirty="0"/>
          </a:p>
          <a:p>
            <a:pPr>
              <a:spcBef>
                <a:spcPts val="600"/>
              </a:spcBef>
            </a:pPr>
            <a:r>
              <a:rPr lang="en-US" sz="1600" dirty="0"/>
              <a:t>Inspiring Australia – Principles for Science Communication: </a:t>
            </a:r>
            <a:r>
              <a:rPr lang="en-US" sz="1600" dirty="0">
                <a:hlinkClick r:id="rId3"/>
              </a:rPr>
              <a:t>http://inspiringaustralia.net.au/toolkit/principles-for-science-communication/</a:t>
            </a:r>
            <a:r>
              <a:rPr lang="en-US" sz="1600" dirty="0"/>
              <a:t> </a:t>
            </a:r>
          </a:p>
          <a:p>
            <a:pPr>
              <a:spcBef>
                <a:spcPts val="600"/>
              </a:spcBef>
            </a:pPr>
            <a:r>
              <a:rPr lang="en-US" sz="1600" dirty="0"/>
              <a:t>Odell, J., Coates, H., &amp; Palmer, K. (2016). Rewarding open access scholarship in promotion and tenure: Driving institutional change. College &amp; Research Libraries News, 77(7), 322-325.</a:t>
            </a:r>
          </a:p>
          <a:p>
            <a:pPr>
              <a:spcBef>
                <a:spcPts val="600"/>
              </a:spcBef>
            </a:pPr>
            <a:r>
              <a:rPr lang="en-US" sz="1600" dirty="0"/>
              <a:t>Altmetrics for Team Science: </a:t>
            </a:r>
            <a:r>
              <a:rPr lang="en-US" sz="1600" dirty="0">
                <a:hlinkClick r:id="rId4"/>
              </a:rPr>
              <a:t>http://www.slideshare.net/goldenphizzwizards/metrics-for-team-science</a:t>
            </a:r>
            <a:r>
              <a:rPr lang="en-US" sz="1600" dirty="0"/>
              <a:t> </a:t>
            </a:r>
          </a:p>
          <a:p>
            <a:pPr>
              <a:spcBef>
                <a:spcPts val="600"/>
              </a:spcBef>
            </a:pPr>
            <a:r>
              <a:rPr lang="en-US" sz="1600" dirty="0"/>
              <a:t>Coates, Heather (2016): Heather Coates dossier for promotion &amp; tenure at IUPUI (</a:t>
            </a:r>
            <a:r>
              <a:rPr lang="en-US" sz="1600" dirty="0" err="1"/>
              <a:t>figshare</a:t>
            </a:r>
            <a:r>
              <a:rPr lang="en-US" sz="1600" dirty="0"/>
              <a:t>). doi:</a:t>
            </a:r>
            <a:r>
              <a:rPr lang="en-US" sz="1600" dirty="0">
                <a:hlinkClick r:id="rId5"/>
              </a:rPr>
              <a:t>10.6084/m9.figshare.3413698.v2</a:t>
            </a:r>
            <a:r>
              <a:rPr lang="en-US" sz="1600" dirty="0"/>
              <a:t> </a:t>
            </a:r>
          </a:p>
        </p:txBody>
      </p:sp>
    </p:spTree>
    <p:extLst>
      <p:ext uri="{BB962C8B-B14F-4D97-AF65-F5344CB8AC3E}">
        <p14:creationId xmlns:p14="http://schemas.microsoft.com/office/powerpoint/2010/main" val="33260906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3843"/>
            <a:ext cx="7772400" cy="685800"/>
          </a:xfrm>
        </p:spPr>
        <p:txBody>
          <a:bodyPr>
            <a:noAutofit/>
          </a:bodyPr>
          <a:lstStyle/>
          <a:p>
            <a:r>
              <a:rPr lang="en-US" sz="3200" dirty="0"/>
              <a:t>Image Credits</a:t>
            </a:r>
          </a:p>
        </p:txBody>
      </p:sp>
      <p:sp>
        <p:nvSpPr>
          <p:cNvPr id="3" name="Content Placeholder 2"/>
          <p:cNvSpPr>
            <a:spLocks noGrp="1"/>
          </p:cNvSpPr>
          <p:nvPr>
            <p:ph idx="1"/>
          </p:nvPr>
        </p:nvSpPr>
        <p:spPr>
          <a:xfrm>
            <a:off x="1143000" y="1182655"/>
            <a:ext cx="6858000" cy="3450068"/>
          </a:xfrm>
        </p:spPr>
        <p:txBody>
          <a:bodyPr>
            <a:normAutofit/>
          </a:bodyPr>
          <a:lstStyle/>
          <a:p>
            <a:r>
              <a:rPr lang="en-US" dirty="0"/>
              <a:t>Publish: </a:t>
            </a:r>
            <a:r>
              <a:rPr lang="en-US" dirty="0">
                <a:hlinkClick r:id="rId2"/>
              </a:rPr>
              <a:t>https://thenounproject.com/search/?q=article&amp;i=74762</a:t>
            </a:r>
            <a:endParaRPr lang="en-US" dirty="0"/>
          </a:p>
          <a:p>
            <a:r>
              <a:rPr lang="en-US" dirty="0"/>
              <a:t>Evaluate: </a:t>
            </a:r>
            <a:r>
              <a:rPr lang="en-US" dirty="0">
                <a:hlinkClick r:id="rId3"/>
              </a:rPr>
              <a:t>https://thenounproject.com/search/?q=peer+review&amp;i=210141</a:t>
            </a:r>
            <a:r>
              <a:rPr lang="en-US" dirty="0"/>
              <a:t> </a:t>
            </a:r>
          </a:p>
          <a:p>
            <a:r>
              <a:rPr lang="en-US" dirty="0"/>
              <a:t>Article: </a:t>
            </a:r>
            <a:r>
              <a:rPr lang="en-US" dirty="0">
                <a:hlinkClick r:id="rId2"/>
              </a:rPr>
              <a:t>https://thenounproject.com/search/?q=article&amp;i=74762</a:t>
            </a:r>
            <a:r>
              <a:rPr lang="en-US" dirty="0"/>
              <a:t> </a:t>
            </a:r>
          </a:p>
          <a:p>
            <a:r>
              <a:rPr lang="en-US" dirty="0"/>
              <a:t>Book: </a:t>
            </a:r>
            <a:r>
              <a:rPr lang="en-US" dirty="0">
                <a:hlinkClick r:id="rId4"/>
              </a:rPr>
              <a:t>https://thenounproject.com/search/?q=book&amp;i=547809</a:t>
            </a:r>
            <a:endParaRPr lang="en-US" dirty="0"/>
          </a:p>
          <a:p>
            <a:r>
              <a:rPr lang="en-US" dirty="0"/>
              <a:t>Binary code: </a:t>
            </a:r>
            <a:r>
              <a:rPr lang="en-US" dirty="0">
                <a:hlinkClick r:id="rId5"/>
              </a:rPr>
              <a:t>https://thenounproject.com/search/?q=binary+code&amp;i=177042</a:t>
            </a:r>
            <a:r>
              <a:rPr lang="en-US" dirty="0"/>
              <a:t> </a:t>
            </a:r>
          </a:p>
          <a:p>
            <a:r>
              <a:rPr lang="en-US" dirty="0"/>
              <a:t>Data stream: </a:t>
            </a:r>
            <a:r>
              <a:rPr lang="en-US" dirty="0">
                <a:hlinkClick r:id="rId6"/>
              </a:rPr>
              <a:t>https://thenounproject.com/search/?q=data+stream&amp;i=160443</a:t>
            </a:r>
            <a:r>
              <a:rPr lang="en-US" dirty="0"/>
              <a:t> </a:t>
            </a:r>
          </a:p>
        </p:txBody>
      </p:sp>
    </p:spTree>
    <p:extLst>
      <p:ext uri="{BB962C8B-B14F-4D97-AF65-F5344CB8AC3E}">
        <p14:creationId xmlns:p14="http://schemas.microsoft.com/office/powerpoint/2010/main" val="24411395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3843"/>
            <a:ext cx="7772400" cy="685800"/>
          </a:xfrm>
        </p:spPr>
        <p:txBody>
          <a:bodyPr>
            <a:normAutofit fontScale="90000"/>
          </a:bodyPr>
          <a:lstStyle/>
          <a:p>
            <a:r>
              <a:rPr lang="en-US" sz="3600" dirty="0"/>
              <a:t>questions</a:t>
            </a:r>
            <a:endParaRPr lang="en-US" sz="4000" dirty="0"/>
          </a:p>
        </p:txBody>
      </p:sp>
      <p:sp>
        <p:nvSpPr>
          <p:cNvPr id="3" name="Content Placeholder 2"/>
          <p:cNvSpPr>
            <a:spLocks noGrp="1"/>
          </p:cNvSpPr>
          <p:nvPr>
            <p:ph idx="1"/>
          </p:nvPr>
        </p:nvSpPr>
        <p:spPr>
          <a:xfrm>
            <a:off x="1143000" y="1182655"/>
            <a:ext cx="6858000" cy="3450068"/>
          </a:xfrm>
        </p:spPr>
        <p:txBody>
          <a:bodyPr>
            <a:normAutofit/>
          </a:bodyPr>
          <a:lstStyle/>
          <a:p>
            <a:r>
              <a:rPr lang="en-US" sz="2000" dirty="0"/>
              <a:t>How do we support researchers in becoming effective communicators about their research?</a:t>
            </a:r>
          </a:p>
          <a:p>
            <a:r>
              <a:rPr lang="en-US" sz="2000" dirty="0"/>
              <a:t>How can we support researchers in planning the first and subsequent chapters of their career?</a:t>
            </a:r>
          </a:p>
          <a:p>
            <a:r>
              <a:rPr lang="en-US" sz="2000" dirty="0"/>
              <a:t>How can we develop clear P&amp;T guidelines that offer flexibility with regards to the mix of products, formats, evidence, and impact?</a:t>
            </a:r>
          </a:p>
          <a:p>
            <a:r>
              <a:rPr lang="en-US" sz="2000" dirty="0"/>
              <a:t>How can we support P&amp;T review committees in evaluating such a diverse range of evidence?</a:t>
            </a:r>
          </a:p>
        </p:txBody>
      </p:sp>
    </p:spTree>
    <p:extLst>
      <p:ext uri="{BB962C8B-B14F-4D97-AF65-F5344CB8AC3E}">
        <p14:creationId xmlns:p14="http://schemas.microsoft.com/office/powerpoint/2010/main" val="26504153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500" t="17460" r="5714" b="9021"/>
          <a:stretch/>
        </p:blipFill>
        <p:spPr bwMode="auto">
          <a:xfrm>
            <a:off x="181528" y="177219"/>
            <a:ext cx="8780947" cy="42244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2339788" y="4615134"/>
            <a:ext cx="6622687" cy="315469"/>
          </a:xfrm>
          <a:prstGeom prst="rect">
            <a:avLst/>
          </a:prstGeom>
          <a:noFill/>
        </p:spPr>
        <p:txBody>
          <a:bodyPr wrap="square" lIns="68579" tIns="34289" rIns="68579" bIns="34289" rtlCol="0">
            <a:spAutoFit/>
          </a:bodyPr>
          <a:lstStyle/>
          <a:p>
            <a:pPr defTabSz="342892"/>
            <a:r>
              <a:rPr lang="en-US" sz="1600" b="1" dirty="0">
                <a:solidFill>
                  <a:prstClr val="black"/>
                </a:solidFill>
              </a:rPr>
              <a:t>https://academicaffairs.iupui.edu/PromotionTenure/IUPUI-Guidelines </a:t>
            </a:r>
          </a:p>
        </p:txBody>
      </p:sp>
    </p:spTree>
    <p:extLst>
      <p:ext uri="{BB962C8B-B14F-4D97-AF65-F5344CB8AC3E}">
        <p14:creationId xmlns:p14="http://schemas.microsoft.com/office/powerpoint/2010/main" val="2316408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grpSp>
        <p:nvGrpSpPr>
          <p:cNvPr id="4" name="Group 3"/>
          <p:cNvGrpSpPr/>
          <p:nvPr/>
        </p:nvGrpSpPr>
        <p:grpSpPr>
          <a:xfrm>
            <a:off x="614396" y="355818"/>
            <a:ext cx="7915210" cy="1240076"/>
            <a:chOff x="1014609" y="739036"/>
            <a:chExt cx="10553614" cy="1653435"/>
          </a:xfrm>
        </p:grpSpPr>
        <p:sp>
          <p:nvSpPr>
            <p:cNvPr id="2" name="Rectangle 1"/>
            <p:cNvSpPr/>
            <p:nvPr/>
          </p:nvSpPr>
          <p:spPr>
            <a:xfrm>
              <a:off x="1014609" y="739036"/>
              <a:ext cx="3344450" cy="1653435"/>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defTabSz="342892"/>
              <a:r>
                <a:rPr lang="en-US" sz="2700" b="1" dirty="0">
                  <a:solidFill>
                    <a:prstClr val="white"/>
                  </a:solidFill>
                  <a:latin typeface="Candara"/>
                </a:rPr>
                <a:t>Faculty Governance</a:t>
              </a:r>
              <a:endParaRPr lang="en-US" sz="2700" dirty="0">
                <a:solidFill>
                  <a:prstClr val="white"/>
                </a:solidFill>
                <a:latin typeface="Candara"/>
              </a:endParaRPr>
            </a:p>
          </p:txBody>
        </p:sp>
        <p:sp>
          <p:nvSpPr>
            <p:cNvPr id="3" name="Rectangle 2"/>
            <p:cNvSpPr/>
            <p:nvPr/>
          </p:nvSpPr>
          <p:spPr>
            <a:xfrm>
              <a:off x="4359057" y="739036"/>
              <a:ext cx="7209166" cy="165343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342892" defTabSz="342892">
                <a:spcAft>
                  <a:spcPts val="900"/>
                </a:spcAft>
              </a:pPr>
              <a:r>
                <a:rPr lang="en-US" dirty="0">
                  <a:solidFill>
                    <a:prstClr val="black"/>
                  </a:solidFill>
                </a:rPr>
                <a:t>Promotion &amp; Tenure Guidelines – campus, school, &amp; departmental levels</a:t>
              </a:r>
            </a:p>
            <a:p>
              <a:pPr marL="342892" defTabSz="342892">
                <a:spcAft>
                  <a:spcPts val="900"/>
                </a:spcAft>
              </a:pPr>
              <a:r>
                <a:rPr lang="en-US" dirty="0">
                  <a:solidFill>
                    <a:prstClr val="black"/>
                  </a:solidFill>
                </a:rPr>
                <a:t>Open Access Policy (Fall 2014)</a:t>
              </a:r>
            </a:p>
          </p:txBody>
        </p:sp>
      </p:grpSp>
      <p:grpSp>
        <p:nvGrpSpPr>
          <p:cNvPr id="8" name="Group 7"/>
          <p:cNvGrpSpPr/>
          <p:nvPr/>
        </p:nvGrpSpPr>
        <p:grpSpPr>
          <a:xfrm>
            <a:off x="614396" y="1951714"/>
            <a:ext cx="7915211" cy="1240076"/>
            <a:chOff x="1014608" y="2826561"/>
            <a:chExt cx="10553615" cy="1653435"/>
          </a:xfrm>
        </p:grpSpPr>
        <p:sp>
          <p:nvSpPr>
            <p:cNvPr id="5" name="Rectangle 4"/>
            <p:cNvSpPr/>
            <p:nvPr/>
          </p:nvSpPr>
          <p:spPr>
            <a:xfrm>
              <a:off x="1014608" y="2826561"/>
              <a:ext cx="3344450" cy="1653435"/>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defTabSz="342892"/>
              <a:r>
                <a:rPr lang="en-US" sz="2700" b="1" dirty="0">
                  <a:solidFill>
                    <a:prstClr val="white"/>
                  </a:solidFill>
                </a:rPr>
                <a:t>Education</a:t>
              </a:r>
              <a:endParaRPr lang="en-US" sz="2700" dirty="0">
                <a:solidFill>
                  <a:prstClr val="white"/>
                </a:solidFill>
              </a:endParaRPr>
            </a:p>
          </p:txBody>
        </p:sp>
        <p:sp>
          <p:nvSpPr>
            <p:cNvPr id="6" name="Rectangle 5"/>
            <p:cNvSpPr/>
            <p:nvPr/>
          </p:nvSpPr>
          <p:spPr>
            <a:xfrm>
              <a:off x="4359058" y="2826561"/>
              <a:ext cx="7209165" cy="165343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342892" defTabSz="342892">
                <a:spcAft>
                  <a:spcPts val="1350"/>
                </a:spcAft>
              </a:pPr>
              <a:r>
                <a:rPr lang="en-US" dirty="0">
                  <a:solidFill>
                    <a:prstClr val="black"/>
                  </a:solidFill>
                </a:rPr>
                <a:t>Workshops</a:t>
              </a:r>
            </a:p>
            <a:p>
              <a:pPr marL="342892" defTabSz="342892">
                <a:spcAft>
                  <a:spcPts val="1350"/>
                </a:spcAft>
              </a:pPr>
              <a:r>
                <a:rPr lang="en-US" dirty="0">
                  <a:solidFill>
                    <a:prstClr val="black"/>
                  </a:solidFill>
                </a:rPr>
                <a:t>Consultations</a:t>
              </a:r>
            </a:p>
          </p:txBody>
        </p:sp>
      </p:grpSp>
      <p:grpSp>
        <p:nvGrpSpPr>
          <p:cNvPr id="9" name="Group 8"/>
          <p:cNvGrpSpPr/>
          <p:nvPr/>
        </p:nvGrpSpPr>
        <p:grpSpPr>
          <a:xfrm>
            <a:off x="614396" y="3547608"/>
            <a:ext cx="7915211" cy="1240076"/>
            <a:chOff x="1014608" y="2826561"/>
            <a:chExt cx="10553615" cy="1653435"/>
          </a:xfrm>
        </p:grpSpPr>
        <p:sp>
          <p:nvSpPr>
            <p:cNvPr id="10" name="Rectangle 9"/>
            <p:cNvSpPr/>
            <p:nvPr/>
          </p:nvSpPr>
          <p:spPr>
            <a:xfrm>
              <a:off x="1014608" y="2826561"/>
              <a:ext cx="3344450" cy="1653435"/>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defTabSz="342892"/>
              <a:r>
                <a:rPr lang="en-US" sz="2700" b="1" dirty="0">
                  <a:solidFill>
                    <a:prstClr val="white"/>
                  </a:solidFill>
                </a:rPr>
                <a:t>Practice</a:t>
              </a:r>
              <a:endParaRPr lang="en-US" sz="2700" dirty="0">
                <a:solidFill>
                  <a:prstClr val="white"/>
                </a:solidFill>
              </a:endParaRPr>
            </a:p>
          </p:txBody>
        </p:sp>
        <p:sp>
          <p:nvSpPr>
            <p:cNvPr id="11" name="Rectangle 10"/>
            <p:cNvSpPr/>
            <p:nvPr/>
          </p:nvSpPr>
          <p:spPr>
            <a:xfrm>
              <a:off x="4359058" y="2826561"/>
              <a:ext cx="7209165" cy="1653435"/>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marL="342892" defTabSz="342892">
                <a:spcAft>
                  <a:spcPts val="900"/>
                </a:spcAft>
              </a:pPr>
              <a:r>
                <a:rPr lang="en-US" dirty="0">
                  <a:solidFill>
                    <a:prstClr val="black"/>
                  </a:solidFill>
                </a:rPr>
                <a:t>Modelling the practices we want to see</a:t>
              </a:r>
            </a:p>
            <a:p>
              <a:pPr marL="342892" defTabSz="342892">
                <a:spcAft>
                  <a:spcPts val="900"/>
                </a:spcAft>
              </a:pPr>
              <a:r>
                <a:rPr lang="en-US" dirty="0">
                  <a:solidFill>
                    <a:prstClr val="black"/>
                  </a:solidFill>
                </a:rPr>
                <a:t>Discuss impact on professional advancement</a:t>
              </a:r>
            </a:p>
            <a:p>
              <a:pPr marL="342892" defTabSz="342892">
                <a:spcAft>
                  <a:spcPts val="900"/>
                </a:spcAft>
              </a:pPr>
              <a:r>
                <a:rPr lang="en-US" dirty="0">
                  <a:solidFill>
                    <a:prstClr val="black"/>
                  </a:solidFill>
                </a:rPr>
                <a:t>Open Access Fund</a:t>
              </a:r>
            </a:p>
          </p:txBody>
        </p:sp>
      </p:grpSp>
    </p:spTree>
    <p:extLst>
      <p:ext uri="{BB962C8B-B14F-4D97-AF65-F5344CB8AC3E}">
        <p14:creationId xmlns:p14="http://schemas.microsoft.com/office/powerpoint/2010/main" val="32902805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93453"/>
            <a:ext cx="7772400" cy="685800"/>
          </a:xfrm>
        </p:spPr>
        <p:txBody>
          <a:bodyPr>
            <a:normAutofit fontScale="90000"/>
          </a:bodyPr>
          <a:lstStyle/>
          <a:p>
            <a:r>
              <a:rPr lang="en-US" dirty="0"/>
              <a:t>What is the purpose of a dossier?</a:t>
            </a:r>
          </a:p>
        </p:txBody>
      </p:sp>
      <p:sp>
        <p:nvSpPr>
          <p:cNvPr id="3" name="Content Placeholder 2"/>
          <p:cNvSpPr>
            <a:spLocks noGrp="1"/>
          </p:cNvSpPr>
          <p:nvPr>
            <p:ph idx="1"/>
          </p:nvPr>
        </p:nvSpPr>
        <p:spPr>
          <a:xfrm>
            <a:off x="1143000" y="1649506"/>
            <a:ext cx="6858000" cy="2991074"/>
          </a:xfrm>
        </p:spPr>
        <p:txBody>
          <a:bodyPr>
            <a:noAutofit/>
          </a:bodyPr>
          <a:lstStyle/>
          <a:p>
            <a:pPr marL="0" indent="0">
              <a:buNone/>
            </a:pPr>
            <a:r>
              <a:rPr lang="en-US" dirty="0"/>
              <a:t>A tool to communicate to your colleagues and administrators: </a:t>
            </a:r>
          </a:p>
          <a:p>
            <a:r>
              <a:rPr lang="en-US" dirty="0"/>
              <a:t>the purpose, significance, and impact of your scholarship*</a:t>
            </a:r>
          </a:p>
          <a:p>
            <a:r>
              <a:rPr lang="en-US" dirty="0"/>
              <a:t>how your scholarship supports the mission of the department/school</a:t>
            </a:r>
          </a:p>
          <a:p>
            <a:r>
              <a:rPr lang="en-US" dirty="0"/>
              <a:t>how your scholarship supports the mission of the institution</a:t>
            </a:r>
          </a:p>
          <a:p>
            <a:endParaRPr lang="en-US" dirty="0"/>
          </a:p>
          <a:p>
            <a:pPr marL="0" indent="0">
              <a:buNone/>
            </a:pPr>
            <a:r>
              <a:rPr lang="en-US" sz="1600" i="1" dirty="0"/>
              <a:t>*Scholarship is inclusive of research &amp; creative activity, teaching, and service</a:t>
            </a:r>
          </a:p>
        </p:txBody>
      </p:sp>
    </p:spTree>
    <p:extLst>
      <p:ext uri="{BB962C8B-B14F-4D97-AF65-F5344CB8AC3E}">
        <p14:creationId xmlns:p14="http://schemas.microsoft.com/office/powerpoint/2010/main" val="5040667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5800" y="283402"/>
            <a:ext cx="7772400" cy="685800"/>
          </a:xfrm>
        </p:spPr>
        <p:txBody>
          <a:bodyPr>
            <a:normAutofit fontScale="90000"/>
          </a:bodyPr>
          <a:lstStyle/>
          <a:p>
            <a:r>
              <a:rPr lang="en-US" sz="3200" dirty="0"/>
              <a:t>Scholarly communication</a:t>
            </a:r>
          </a:p>
        </p:txBody>
      </p:sp>
      <p:sp>
        <p:nvSpPr>
          <p:cNvPr id="2" name="Content Placeholder 1"/>
          <p:cNvSpPr>
            <a:spLocks noGrp="1"/>
          </p:cNvSpPr>
          <p:nvPr>
            <p:ph idx="1"/>
          </p:nvPr>
        </p:nvSpPr>
        <p:spPr>
          <a:xfrm>
            <a:off x="1135380" y="1651000"/>
            <a:ext cx="6858000" cy="2760133"/>
          </a:xfrm>
        </p:spPr>
        <p:txBody>
          <a:bodyPr>
            <a:noAutofit/>
          </a:bodyPr>
          <a:lstStyle/>
          <a:p>
            <a:pPr marL="0" indent="0">
              <a:spcBef>
                <a:spcPts val="0"/>
              </a:spcBef>
              <a:spcAft>
                <a:spcPts val="1200"/>
              </a:spcAft>
              <a:buNone/>
            </a:pPr>
            <a:r>
              <a:rPr lang="en-US" dirty="0"/>
              <a:t>Choices about how you communicate and disseminate your scholarship reflect your values, your goals, and your priorities.</a:t>
            </a:r>
          </a:p>
          <a:p>
            <a:pPr>
              <a:spcBef>
                <a:spcPts val="0"/>
              </a:spcBef>
              <a:spcAft>
                <a:spcPts val="1200"/>
              </a:spcAft>
            </a:pPr>
            <a:r>
              <a:rPr lang="en-US" dirty="0"/>
              <a:t>Who are your collaborators? Stakeholders? Participants?</a:t>
            </a:r>
          </a:p>
          <a:p>
            <a:pPr>
              <a:spcBef>
                <a:spcPts val="0"/>
              </a:spcBef>
              <a:spcAft>
                <a:spcPts val="1200"/>
              </a:spcAft>
            </a:pPr>
            <a:r>
              <a:rPr lang="en-US" dirty="0"/>
              <a:t>What kinds of products does your scholarship create?</a:t>
            </a:r>
          </a:p>
          <a:p>
            <a:pPr>
              <a:spcBef>
                <a:spcPts val="0"/>
              </a:spcBef>
              <a:spcAft>
                <a:spcPts val="1200"/>
              </a:spcAft>
            </a:pPr>
            <a:r>
              <a:rPr lang="en-US" dirty="0"/>
              <a:t>What types of impact do you want to achieve?</a:t>
            </a:r>
          </a:p>
          <a:p>
            <a:pPr marL="0" indent="0">
              <a:buNone/>
            </a:pPr>
            <a:endParaRPr lang="en-US" dirty="0"/>
          </a:p>
        </p:txBody>
      </p:sp>
    </p:spTree>
    <p:extLst>
      <p:ext uri="{BB962C8B-B14F-4D97-AF65-F5344CB8AC3E}">
        <p14:creationId xmlns:p14="http://schemas.microsoft.com/office/powerpoint/2010/main" val="17132587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35380" y="1651000"/>
            <a:ext cx="6858000" cy="2909247"/>
          </a:xfrm>
        </p:spPr>
        <p:txBody>
          <a:bodyPr>
            <a:noAutofit/>
          </a:bodyPr>
          <a:lstStyle/>
          <a:p>
            <a:pPr marL="0" indent="0">
              <a:buNone/>
            </a:pPr>
            <a:r>
              <a:rPr lang="en-US" dirty="0"/>
              <a:t>Making informed choices requires knowledge of how scholarship can be disseminated as well as clearly defined goals describing</a:t>
            </a:r>
          </a:p>
          <a:p>
            <a:r>
              <a:rPr lang="en-US" dirty="0"/>
              <a:t>Who you want to reach [audience]</a:t>
            </a:r>
          </a:p>
          <a:p>
            <a:r>
              <a:rPr lang="en-US" dirty="0"/>
              <a:t>What you want to communicate [message]</a:t>
            </a:r>
          </a:p>
          <a:p>
            <a:r>
              <a:rPr lang="en-US" dirty="0"/>
              <a:t>In what venue or format [medium]</a:t>
            </a:r>
          </a:p>
          <a:p>
            <a:r>
              <a:rPr lang="en-US" dirty="0"/>
              <a:t>To achieve what goal [category of impact]</a:t>
            </a:r>
          </a:p>
          <a:p>
            <a:pPr marL="0" indent="0">
              <a:buNone/>
            </a:pPr>
            <a:endParaRPr lang="en-US" dirty="0"/>
          </a:p>
        </p:txBody>
      </p:sp>
      <p:sp>
        <p:nvSpPr>
          <p:cNvPr id="5" name="Title 3"/>
          <p:cNvSpPr txBox="1">
            <a:spLocks/>
          </p:cNvSpPr>
          <p:nvPr/>
        </p:nvSpPr>
        <p:spPr bwMode="black">
          <a:xfrm>
            <a:off x="685800" y="283402"/>
            <a:ext cx="7772400" cy="685800"/>
          </a:xfrm>
          <a:prstGeom prst="rect">
            <a:avLst/>
          </a:prstGeom>
          <a:solidFill>
            <a:srgbClr val="FFFFFF"/>
          </a:solidFill>
          <a:ln w="31750" cap="sq">
            <a:solidFill>
              <a:srgbClr val="404040"/>
            </a:solidFill>
            <a:miter lim="800000"/>
          </a:ln>
        </p:spPr>
        <p:txBody>
          <a:bodyPr vert="horz" lIns="182880" tIns="182880" rIns="182880" bIns="182880" rtlCol="0" anchor="ctr">
            <a:normAutofit fontScale="9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r>
              <a:rPr lang="en-US" sz="3200"/>
              <a:t>Scholarly communication</a:t>
            </a:r>
            <a:endParaRPr lang="en-US" sz="3200" dirty="0"/>
          </a:p>
        </p:txBody>
      </p:sp>
    </p:spTree>
    <p:extLst>
      <p:ext uri="{BB962C8B-B14F-4D97-AF65-F5344CB8AC3E}">
        <p14:creationId xmlns:p14="http://schemas.microsoft.com/office/powerpoint/2010/main" val="28915804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46889" t="11776" r="21588" b="9684"/>
          <a:stretch/>
        </p:blipFill>
        <p:spPr>
          <a:xfrm>
            <a:off x="1131257" y="0"/>
            <a:ext cx="6881489" cy="5143500"/>
          </a:xfrm>
          <a:prstGeom prst="rect">
            <a:avLst/>
          </a:prstGeom>
        </p:spPr>
      </p:pic>
    </p:spTree>
    <p:extLst>
      <p:ext uri="{BB962C8B-B14F-4D97-AF65-F5344CB8AC3E}">
        <p14:creationId xmlns:p14="http://schemas.microsoft.com/office/powerpoint/2010/main" val="40933481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8446" t="3067" r="8755" b="15333"/>
          <a:stretch/>
        </p:blipFill>
        <p:spPr>
          <a:xfrm>
            <a:off x="5204460" y="1220030"/>
            <a:ext cx="2743200" cy="2703441"/>
          </a:xfrm>
          <a:prstGeom prst="rect">
            <a:avLst/>
          </a:prstGeom>
        </p:spPr>
      </p:pic>
      <p:pic>
        <p:nvPicPr>
          <p:cNvPr id="3" name="Picture 2"/>
          <p:cNvPicPr>
            <a:picLocks noChangeAspect="1"/>
          </p:cNvPicPr>
          <p:nvPr/>
        </p:nvPicPr>
        <p:blipFill rotWithShape="1">
          <a:blip r:embed="rId4">
            <a:extLst>
              <a:ext uri="{28A0092B-C50C-407E-A947-70E740481C1C}">
                <a14:useLocalDpi xmlns:a14="http://schemas.microsoft.com/office/drawing/2010/main" val="0"/>
              </a:ext>
            </a:extLst>
          </a:blip>
          <a:srcRect l="12711" t="-1334" r="11155" b="12800"/>
          <a:stretch/>
        </p:blipFill>
        <p:spPr>
          <a:xfrm>
            <a:off x="1196340" y="936880"/>
            <a:ext cx="2811780" cy="3269741"/>
          </a:xfrm>
          <a:prstGeom prst="rect">
            <a:avLst/>
          </a:prstGeom>
        </p:spPr>
      </p:pic>
    </p:spTree>
    <p:extLst>
      <p:ext uri="{BB962C8B-B14F-4D97-AF65-F5344CB8AC3E}">
        <p14:creationId xmlns:p14="http://schemas.microsoft.com/office/powerpoint/2010/main" val="911838144"/>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Custom 1">
      <a:majorFont>
        <a:latin typeface="Candara"/>
        <a:ea typeface=""/>
        <a:cs typeface=""/>
      </a:majorFont>
      <a:minorFont>
        <a:latin typeface="Candara"/>
        <a:ea typeface=""/>
        <a:cs typeface=""/>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Depth">
  <a:themeElements>
    <a:clrScheme name="Depth">
      <a:dk1>
        <a:sysClr val="windowText" lastClr="000000"/>
      </a:dk1>
      <a:lt1>
        <a:sysClr val="window" lastClr="FFFFFF"/>
      </a:lt1>
      <a:dk2>
        <a:srgbClr val="4B4B4B"/>
      </a:dk2>
      <a:lt2>
        <a:srgbClr val="8ED5C1"/>
      </a:lt2>
      <a:accent1>
        <a:srgbClr val="73CBB2"/>
      </a:accent1>
      <a:accent2>
        <a:srgbClr val="AACD5B"/>
      </a:accent2>
      <a:accent3>
        <a:srgbClr val="65A9E1"/>
      </a:accent3>
      <a:accent4>
        <a:srgbClr val="6274D8"/>
      </a:accent4>
      <a:accent5>
        <a:srgbClr val="AB54D7"/>
      </a:accent5>
      <a:accent6>
        <a:srgbClr val="D15B37"/>
      </a:accent6>
      <a:hlink>
        <a:srgbClr val="BFE962"/>
      </a:hlink>
      <a:folHlink>
        <a:srgbClr val="C0D591"/>
      </a:folHlink>
    </a:clrScheme>
    <a:fontScheme name="Custom 1">
      <a:majorFont>
        <a:latin typeface="Candara"/>
        <a:ea typeface=""/>
        <a:cs typeface=""/>
      </a:majorFont>
      <a:minorFont>
        <a:latin typeface="Candara"/>
        <a:ea typeface=""/>
        <a:cs typeface=""/>
      </a:minorFont>
    </a:fontScheme>
    <a:fmtScheme name="Depth">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47428100-C732-4B2E-A30A-5273F581A0F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TM10001115[[fn=Parcel]]</Template>
  <TotalTime>708</TotalTime>
  <Words>1417</Words>
  <Application>Microsoft Office PowerPoint</Application>
  <PresentationFormat>On-screen Show (16:9)</PresentationFormat>
  <Paragraphs>129</Paragraphs>
  <Slides>22</Slides>
  <Notes>18</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22</vt:i4>
      </vt:variant>
    </vt:vector>
  </HeadingPairs>
  <TitlesOfParts>
    <vt:vector size="27" baseType="lpstr">
      <vt:lpstr>Arial</vt:lpstr>
      <vt:lpstr>Calibri</vt:lpstr>
      <vt:lpstr>Candara</vt:lpstr>
      <vt:lpstr>Parcel</vt:lpstr>
      <vt:lpstr>Depth</vt:lpstr>
      <vt:lpstr>Imagine a better way</vt:lpstr>
      <vt:lpstr>PowerPoint Presentation</vt:lpstr>
      <vt:lpstr>PowerPoint Presentation</vt:lpstr>
      <vt:lpstr>PowerPoint Presentation</vt:lpstr>
      <vt:lpstr>What is the purpose of a dossier?</vt:lpstr>
      <vt:lpstr>Scholarly communication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How DO we create this future?</vt:lpstr>
      <vt:lpstr>MORE INFORMATION</vt:lpstr>
      <vt:lpstr>Image Credits</vt:lpstr>
      <vt:lpstr>questions</vt:lpstr>
    </vt:vector>
  </TitlesOfParts>
  <Company>Indiana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Heather Coates</dc:creator>
  <cp:lastModifiedBy>Heather Coates</cp:lastModifiedBy>
  <cp:revision>143</cp:revision>
  <dcterms:created xsi:type="dcterms:W3CDTF">2016-11-10T14:48:06Z</dcterms:created>
  <dcterms:modified xsi:type="dcterms:W3CDTF">2016-12-19T17:56:26Z</dcterms:modified>
</cp:coreProperties>
</file>