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11"/>
  </p:notesMasterIdLst>
  <p:sldIdLst>
    <p:sldId id="256" r:id="rId5"/>
    <p:sldId id="290" r:id="rId6"/>
    <p:sldId id="317" r:id="rId7"/>
    <p:sldId id="295" r:id="rId8"/>
    <p:sldId id="333" r:id="rId9"/>
    <p:sldId id="279" r:id="rId10"/>
  </p:sldIdLst>
  <p:sldSz cx="9144000" cy="5143500" type="screen16x9"/>
  <p:notesSz cx="7010400" cy="9296400"/>
  <p:embeddedFontLst>
    <p:embeddedFont>
      <p:font typeface="Oswald" pitchFamily="2" charset="0"/>
      <p:regular r:id="rId12"/>
      <p:bold r:id="rId13"/>
    </p:embeddedFont>
    <p:embeddedFont>
      <p:font typeface="Quicksand" panose="020B0604020202020204"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65" autoAdjust="0"/>
    <p:restoredTop sz="61432" autoAdjust="0"/>
  </p:normalViewPr>
  <p:slideViewPr>
    <p:cSldViewPr snapToGrid="0">
      <p:cViewPr varScale="1">
        <p:scale>
          <a:sx n="87" d="100"/>
          <a:sy n="87" d="100"/>
        </p:scale>
        <p:origin x="182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Principled Negotiation: Striving for mutual gain. This is the third video in the Introduction to Negotiations lesson of the Foundations module. In this presentation the concept of being a principled negotiator will be explained.</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In the prior video about business relationships, we discussed the two traditional roles for negotiators, hard and soft, neither of which support creating sustainable business partnerships. One of the reasons for this is that hard and soft negotiators tend to focus on position – are they friends or adversaries and winners or losers. </a:t>
            </a:r>
          </a:p>
          <a:p>
            <a:pPr marL="0" indent="0">
              <a:buNone/>
            </a:pPr>
            <a:endParaRPr lang="en-US" dirty="0"/>
          </a:p>
          <a:p>
            <a:pPr marL="0" indent="0">
              <a:buNone/>
            </a:pPr>
            <a:r>
              <a:rPr lang="en-US" dirty="0"/>
              <a:t>However, there is a third way, which is approaching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An interest is what the party views as important to accomplish through the agreement – it requires understanding values and needs. </a:t>
            </a:r>
          </a:p>
          <a:p>
            <a:pPr marL="0" indent="0">
              <a:buNone/>
            </a:pPr>
            <a:endParaRPr lang="en-US" dirty="0"/>
          </a:p>
          <a:p>
            <a:pPr marL="0" indent="0">
              <a:buNone/>
            </a:pPr>
            <a:r>
              <a:rPr lang="en-US" dirty="0"/>
              <a:t>Focusing on interests requires preparation and planning. It also means working to build a relationship based on trust, empathy, and respect. It’s about working toward a sustainable partnership. It’s not about the money but the utility. Value in an agreement is not just about the final dollar amount, it is all aspects of the deal including how you will work together and settle disputes. Principled negotiation creates opportunities by using different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Fisher, </a:t>
            </a:r>
            <a:r>
              <a:rPr lang="en-US" dirty="0" err="1"/>
              <a:t>Ury</a:t>
            </a:r>
            <a:r>
              <a:rPr lang="en-US" dirty="0"/>
              <a:t>, and Patton in their classic </a:t>
            </a:r>
            <a:r>
              <a:rPr lang="en-US" i="1" dirty="0"/>
              <a:t>Getting to Yes: Negotiating Agreement Without Giving In </a:t>
            </a:r>
            <a:r>
              <a:rPr lang="en-US" dirty="0"/>
              <a:t>state that there are four elements of principled negotiation.</a:t>
            </a:r>
          </a:p>
          <a:p>
            <a:pPr marL="0" indent="0">
              <a:buNone/>
            </a:pPr>
            <a:endParaRPr lang="en-US" dirty="0"/>
          </a:p>
          <a:p>
            <a:pPr marL="0" indent="0">
              <a:buNone/>
            </a:pPr>
            <a:r>
              <a:rPr lang="en-US" dirty="0"/>
              <a:t>The first element is People. It’s the ability to separate the people (and their personalities) from the problem. In the prior video we discussed the determinates that impact trust based on </a:t>
            </a:r>
            <a:r>
              <a:rPr lang="en-US" dirty="0" err="1"/>
              <a:t>Iacobucci</a:t>
            </a:r>
            <a:r>
              <a:rPr lang="en-US" dirty="0"/>
              <a:t> &amp; Hibbard’s (1999) research which includes personality factors. Principled negotiating is actively working not focus on that determinate when negotiating a deal. </a:t>
            </a:r>
          </a:p>
          <a:p>
            <a:pPr marL="0" indent="0">
              <a:buNone/>
            </a:pPr>
            <a:endParaRPr lang="en-US" dirty="0"/>
          </a:p>
          <a:p>
            <a:pPr marL="0" indent="0">
              <a:buNone/>
            </a:pPr>
            <a:r>
              <a:rPr lang="en-US" dirty="0"/>
              <a:t>The second element is Interests. In principled negotiation you want to focus on interests of both parties, not your positions. You don’t need to come out friends, but you aren’t adversaries. It’s not about winning and asking for what you need is not going to be offensive to the other party.</a:t>
            </a:r>
          </a:p>
          <a:p>
            <a:pPr marL="0" indent="0">
              <a:buNone/>
            </a:pPr>
            <a:endParaRPr lang="en-US" dirty="0"/>
          </a:p>
          <a:p>
            <a:pPr marL="0" indent="0">
              <a:buNone/>
            </a:pPr>
            <a:r>
              <a:rPr lang="en-US" dirty="0"/>
              <a:t>The third element is Options. In principled negotiations you want to spend time preparing for the negotiation, and then actively listening mid-negotiations so that you can invent multiple options that provide mutual gains before deciding what you want to offer and conceded.</a:t>
            </a:r>
          </a:p>
          <a:p>
            <a:pPr marL="0" indent="0">
              <a:buNone/>
            </a:pPr>
            <a:endParaRPr lang="en-US" dirty="0"/>
          </a:p>
          <a:p>
            <a:pPr marL="0" indent="0">
              <a:buNone/>
            </a:pPr>
            <a:r>
              <a:rPr lang="en-US" dirty="0"/>
              <a:t>The fourth and final element is criteria. In principled negotiations you should insist that the result be based on some objective standard. This is about understanding your limits and your BATNA (Best Alternative to Negotiated Agreement.) This is about understanding how you value multiple aspects of the deal. </a:t>
            </a:r>
          </a:p>
          <a:p>
            <a:pPr marL="0" indent="0">
              <a:buNone/>
            </a:pPr>
            <a:endParaRPr lang="en-US" dirty="0"/>
          </a:p>
        </p:txBody>
      </p:sp>
    </p:spTree>
    <p:extLst>
      <p:ext uri="{BB962C8B-B14F-4D97-AF65-F5344CB8AC3E}">
        <p14:creationId xmlns:p14="http://schemas.microsoft.com/office/powerpoint/2010/main" val="3022612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The first steps to conducting a principled negotiation are to </a:t>
            </a:r>
          </a:p>
          <a:p>
            <a:pPr marL="457200" indent="-317500">
              <a:buFont typeface="+mj-lt"/>
              <a:buAutoNum type="arabicPeriod"/>
            </a:pPr>
            <a:r>
              <a:rPr lang="en-US" dirty="0"/>
              <a:t>Understand your interests, your values and principles, and your goals. We will begin explore these in the negotiation planning lesson of Module 1</a:t>
            </a:r>
            <a:r>
              <a:rPr lang="en-US"/>
              <a:t>: Foundations</a:t>
            </a:r>
          </a:p>
          <a:p>
            <a:pPr marL="457200" indent="-317500">
              <a:buFont typeface="+mj-lt"/>
              <a:buAutoNum type="arabicPeriod"/>
            </a:pPr>
            <a:r>
              <a:rPr lang="en-US"/>
              <a:t>Clearly </a:t>
            </a:r>
            <a:r>
              <a:rPr lang="en-US" dirty="0"/>
              <a:t>communicate your expectations to vendors. This includes the timetable for the negotiation, expected response times, and inappropriate behaviors (such as going around the library to faculty and the administration).</a:t>
            </a:r>
          </a:p>
          <a:p>
            <a:pPr marL="457200" indent="-317500">
              <a:buFont typeface="+mj-lt"/>
              <a:buAutoNum type="arabicPeriod"/>
            </a:pPr>
            <a:endParaRPr lang="en-US" dirty="0"/>
          </a:p>
          <a:p>
            <a:pPr marL="139700" indent="0">
              <a:buFont typeface="+mj-lt"/>
              <a:buNone/>
            </a:pPr>
            <a:r>
              <a:rPr lang="en-US" dirty="0"/>
              <a:t>These are just the first steps. The key to principled negotiation is planning which we will go in deeper in the next lesson in this module. However, we need to first set the board for the game by understanding the structure of negotiations, which will be covered in the next video.</a:t>
            </a:r>
          </a:p>
          <a:p>
            <a:pPr marL="139700" indent="0">
              <a:buNone/>
            </a:pPr>
            <a:endParaRPr lang="en-US" dirty="0"/>
          </a:p>
        </p:txBody>
      </p:sp>
    </p:spTree>
    <p:extLst>
      <p:ext uri="{BB962C8B-B14F-4D97-AF65-F5344CB8AC3E}">
        <p14:creationId xmlns:p14="http://schemas.microsoft.com/office/powerpoint/2010/main" val="2551205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4" r:id="rId3"/>
    <p:sldLayoutId id="214748365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slidescarnival.com/" TargetMode="External"/><Relationship Id="rId4" Type="http://schemas.openxmlformats.org/officeDocument/2006/relationships/hyperlink" Target="https://orcid.org/0000-0002-6283-714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Principled Negotiation</a:t>
            </a:r>
            <a:br>
              <a:rPr lang="en-US" dirty="0"/>
            </a:br>
            <a:r>
              <a:rPr lang="en-US" sz="2000" dirty="0">
                <a:solidFill>
                  <a:schemeClr val="accent4"/>
                </a:solidFill>
              </a:rPr>
              <a:t>Striving for mutual gain</a:t>
            </a:r>
            <a:br>
              <a:rPr lang="en-US" sz="2000" dirty="0">
                <a:solidFill>
                  <a:schemeClr val="accent3"/>
                </a:solidFill>
              </a:rPr>
            </a:br>
            <a:br>
              <a:rPr lang="en-US" dirty="0"/>
            </a:br>
            <a:endParaRPr dirty="0"/>
          </a:p>
        </p:txBody>
      </p:sp>
      <p:sp>
        <p:nvSpPr>
          <p:cNvPr id="2" name="TextBox 1">
            <a:extLst>
              <a:ext uri="{FF2B5EF4-FFF2-40B4-BE49-F238E27FC236}">
                <a16:creationId xmlns:a16="http://schemas.microsoft.com/office/drawing/2014/main" id="{26E13F7C-EBA9-5906-08F6-37F7FD810455}"/>
              </a:ext>
            </a:extLst>
          </p:cNvPr>
          <p:cNvSpPr txBox="1"/>
          <p:nvPr/>
        </p:nvSpPr>
        <p:spPr>
          <a:xfrm>
            <a:off x="1319174" y="4434034"/>
            <a:ext cx="3418610" cy="584775"/>
          </a:xfrm>
          <a:prstGeom prst="rect">
            <a:avLst/>
          </a:prstGeom>
          <a:noFill/>
        </p:spPr>
        <p:txBody>
          <a:bodyPr wrap="square" rtlCol="0">
            <a:spAutoFit/>
          </a:bodyPr>
          <a:lstStyle/>
          <a:p>
            <a:r>
              <a:rPr lang="en-US" sz="3200" b="1" dirty="0">
                <a:solidFill>
                  <a:schemeClr val="tx2"/>
                </a:solidFill>
                <a:latin typeface="Oswald" pitchFamily="2" charset="0"/>
              </a:rPr>
              <a:t>the ONEAL project</a:t>
            </a:r>
          </a:p>
        </p:txBody>
      </p:sp>
      <p:sp>
        <p:nvSpPr>
          <p:cNvPr id="3" name="TextBox 2">
            <a:extLst>
              <a:ext uri="{FF2B5EF4-FFF2-40B4-BE49-F238E27FC236}">
                <a16:creationId xmlns:a16="http://schemas.microsoft.com/office/drawing/2014/main" id="{61DC0E56-112F-B5D3-EF65-3D4EDAF37C12}"/>
              </a:ext>
            </a:extLst>
          </p:cNvPr>
          <p:cNvSpPr txBox="1"/>
          <p:nvPr/>
        </p:nvSpPr>
        <p:spPr>
          <a:xfrm>
            <a:off x="3116802" y="109792"/>
            <a:ext cx="6743700" cy="369332"/>
          </a:xfrm>
          <a:prstGeom prst="rect">
            <a:avLst/>
          </a:prstGeom>
          <a:noFill/>
        </p:spPr>
        <p:txBody>
          <a:bodyPr wrap="square" rtlCol="0">
            <a:spAutoFit/>
          </a:bodyPr>
          <a:lstStyle/>
          <a:p>
            <a:r>
              <a:rPr lang="en-US" sz="1800" dirty="0">
                <a:solidFill>
                  <a:schemeClr val="accent6"/>
                </a:solidFill>
                <a:latin typeface="Quicksand" panose="020B0604020202020204" charset="0"/>
              </a:rPr>
              <a:t>Module 1: Foundations – Introduction to Negotiations</a:t>
            </a:r>
          </a:p>
        </p:txBody>
      </p:sp>
      <p:pic>
        <p:nvPicPr>
          <p:cNvPr id="5" name="Picture 4" descr="Creative Commons License. CC BY-SA includes the following elements:&#10;BY  – Credit must be given to the creator&#10;SA  – Adaptations must be shared under the same terms">
            <a:extLst>
              <a:ext uri="{FF2B5EF4-FFF2-40B4-BE49-F238E27FC236}">
                <a16:creationId xmlns:a16="http://schemas.microsoft.com/office/drawing/2014/main" id="{4A4A0A19-BACF-8F8B-B353-2A9169EBD1F4}"/>
              </a:ext>
            </a:extLst>
          </p:cNvPr>
          <p:cNvPicPr>
            <a:picLocks noChangeAspect="1"/>
          </p:cNvPicPr>
          <p:nvPr/>
        </p:nvPicPr>
        <p:blipFill>
          <a:blip r:embed="rId3"/>
          <a:stretch>
            <a:fillRect/>
          </a:stretch>
        </p:blipFill>
        <p:spPr>
          <a:xfrm>
            <a:off x="7592143" y="4434034"/>
            <a:ext cx="1227411" cy="429442"/>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a:extLst>
              <a:ext uri="{C183D7F6-B498-43B3-948B-1728B52AA6E4}">
                <adec:decorative xmlns:adec="http://schemas.microsoft.com/office/drawing/2017/decorative" val="1"/>
              </a:ext>
            </a:extLst>
          </p:cNvPr>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
        <p:nvSpPr>
          <p:cNvPr id="11" name="Google Shape;481;p37">
            <a:extLst>
              <a:ext uri="{FF2B5EF4-FFF2-40B4-BE49-F238E27FC236}">
                <a16:creationId xmlns:a16="http://schemas.microsoft.com/office/drawing/2014/main" id="{186D359F-E58B-4449-9162-6CF14623CC4F}"/>
              </a:ext>
              <a:ext uri="{C183D7F6-B498-43B3-948B-1728B52AA6E4}">
                <adec:decorative xmlns:adec="http://schemas.microsoft.com/office/drawing/2017/decorative" val="1"/>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009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THE PRINCIPLED NEGOTIATOR</a:t>
            </a:r>
            <a:endParaRPr dirty="0"/>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2993229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extLst>
              <p:ext uri="{D42A27DB-BD31-4B8C-83A1-F6EECF244321}">
                <p14:modId xmlns:p14="http://schemas.microsoft.com/office/powerpoint/2010/main" val="4187019437"/>
              </p:ext>
            </p:extLst>
          </p:nvPr>
        </p:nvGraphicFramePr>
        <p:xfrm>
          <a:off x="1281546" y="1233055"/>
          <a:ext cx="7571380" cy="3115065"/>
        </p:xfrm>
        <a:graphic>
          <a:graphicData uri="http://schemas.openxmlformats.org/drawingml/2006/table">
            <a:tbl>
              <a:tblPr firstRow="1">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322613">
                <a:tc>
                  <a:txBody>
                    <a:bodyPr/>
                    <a:lstStyle/>
                    <a:p>
                      <a:pPr marL="0" lvl="0" indent="0" algn="r" rtl="0">
                        <a:spcBef>
                          <a:spcPts val="0"/>
                        </a:spcBef>
                        <a:spcAft>
                          <a:spcPts val="0"/>
                        </a:spcAft>
                        <a:buNone/>
                      </a:pPr>
                      <a:r>
                        <a:rPr lang="en-US" sz="1800" b="1" dirty="0">
                          <a:solidFill>
                            <a:schemeClr val="tx1"/>
                          </a:solidFill>
                          <a:latin typeface="Quicksand"/>
                          <a:ea typeface="Quicksand"/>
                          <a:cs typeface="Quicksand"/>
                          <a:sym typeface="Quicksand"/>
                        </a:rPr>
                        <a:t>Element</a:t>
                      </a:r>
                      <a:endParaRPr sz="1800" b="1" dirty="0">
                        <a:solidFill>
                          <a:schemeClr val="tx1"/>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lvl="0" indent="0" algn="l" rtl="0">
                        <a:spcBef>
                          <a:spcPts val="0"/>
                        </a:spcBef>
                        <a:spcAft>
                          <a:spcPts val="0"/>
                        </a:spcAft>
                        <a:buNone/>
                      </a:pPr>
                      <a:r>
                        <a:rPr lang="en-US" sz="1800" b="1" dirty="0">
                          <a:solidFill>
                            <a:schemeClr val="tx1"/>
                          </a:solidFill>
                          <a:latin typeface="Quicksand"/>
                          <a:ea typeface="Quicksand"/>
                          <a:cs typeface="Quicksand"/>
                          <a:sym typeface="Quicksand"/>
                        </a:rPr>
                        <a:t>Description</a:t>
                      </a:r>
                      <a:endParaRPr sz="1800" b="1" dirty="0">
                        <a:solidFill>
                          <a:schemeClr val="tx1"/>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17035160"/>
                  </a:ext>
                </a:extLst>
              </a:tr>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26378">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that provide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1154399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THE FIRST STEPS TO PRINCIPLED NEGOTIATIONS</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495300" lvl="1" indent="0">
              <a:buNone/>
            </a:pPr>
            <a:r>
              <a:rPr lang="en-US" sz="2800" dirty="0">
                <a:solidFill>
                  <a:schemeClr val="accent4"/>
                </a:solidFill>
              </a:rPr>
              <a:t>Determine your interests</a:t>
            </a:r>
          </a:p>
          <a:p>
            <a:pPr lvl="1"/>
            <a:r>
              <a:rPr lang="en-US" dirty="0"/>
              <a:t>Values and principles</a:t>
            </a:r>
          </a:p>
          <a:p>
            <a:pPr lvl="1"/>
            <a:r>
              <a:rPr lang="en-US" dirty="0"/>
              <a:t>Goals</a:t>
            </a:r>
          </a:p>
          <a:p>
            <a:pPr marL="495300" lvl="1" indent="0">
              <a:buNone/>
            </a:pPr>
            <a:r>
              <a:rPr lang="en-US" sz="2800" dirty="0">
                <a:solidFill>
                  <a:schemeClr val="accent4"/>
                </a:solidFill>
              </a:rPr>
              <a:t>Clearly communicate your expectations </a:t>
            </a:r>
          </a:p>
          <a:p>
            <a:pPr lvl="1"/>
            <a:r>
              <a:rPr lang="en-US" dirty="0"/>
              <a:t>Timetable for the negotiation</a:t>
            </a:r>
          </a:p>
          <a:p>
            <a:pPr lvl="1"/>
            <a:r>
              <a:rPr lang="en-US" dirty="0"/>
              <a:t>Expected response times</a:t>
            </a:r>
          </a:p>
          <a:p>
            <a:pPr lvl="1"/>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3852419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indent="0">
              <a:buClr>
                <a:schemeClr val="dk1"/>
              </a:buClr>
              <a:buSzPts val="1100"/>
              <a:buNone/>
            </a:pPr>
            <a:r>
              <a:rPr lang="en-US" sz="1400" dirty="0">
                <a:solidFill>
                  <a:schemeClr val="bg1"/>
                </a:solidFill>
                <a:latin typeface="Quicksand" panose="020B0604020202020204" charset="0"/>
              </a:rPr>
              <a:t>Crawford, A. R. (2008). Licensing and Negotiations for Electronic Content. Resource Sharing &amp; Information Networks, 19(1/2), 15–38. </a:t>
            </a:r>
            <a:r>
              <a:rPr lang="en-US" sz="1400" dirty="0">
                <a:solidFill>
                  <a:schemeClr val="bg1"/>
                </a:solidFill>
                <a:latin typeface="Quicksand" panose="020B0604020202020204" charset="0"/>
                <a:hlinkClick r:id="rId3"/>
              </a:rPr>
              <a:t>https://doi.org/10.1080/07377790802498523</a:t>
            </a:r>
            <a:endParaRPr lang="en-US" sz="1400" dirty="0">
              <a:solidFill>
                <a:schemeClr val="bg1"/>
              </a:solidFill>
              <a:latin typeface="Quicksand" panose="020B0604020202020204" charset="0"/>
            </a:endParaRPr>
          </a:p>
          <a:p>
            <a:pPr marL="0" indent="0">
              <a:buClr>
                <a:schemeClr val="dk1"/>
              </a:buClr>
              <a:buSzPts val="1100"/>
              <a:buNone/>
            </a:pPr>
            <a:r>
              <a:rPr lang="en-US" sz="1400" dirty="0">
                <a:solidFill>
                  <a:schemeClr val="bg1"/>
                </a:solidFill>
                <a:latin typeface="Quicksand" panose="020B0604020202020204" charset="0"/>
              </a:rPr>
              <a:t>Fisher, R., </a:t>
            </a:r>
            <a:r>
              <a:rPr lang="en-US" sz="1400" dirty="0" err="1">
                <a:solidFill>
                  <a:schemeClr val="bg1"/>
                </a:solidFill>
                <a:latin typeface="Quicksand" panose="020B0604020202020204" charset="0"/>
              </a:rPr>
              <a:t>Ury</a:t>
            </a:r>
            <a:r>
              <a:rPr lang="en-US" sz="1400" dirty="0">
                <a:solidFill>
                  <a:schemeClr val="bg1"/>
                </a:solidFill>
                <a:latin typeface="Quicksand" panose="020B0604020202020204" charset="0"/>
              </a:rPr>
              <a:t>, W., &amp; Patton, B. (1991). Getting to Yes: Negotiating Agreement Without Giving In (2nd ed.). New York: Houghton Mifflin Company.</a:t>
            </a:r>
            <a:endParaRPr lang="en-US" sz="1400" dirty="0"/>
          </a:p>
          <a:p>
            <a:pPr marL="0" indent="0">
              <a:buClr>
                <a:schemeClr val="dk1"/>
              </a:buClr>
              <a:buSzPts val="1100"/>
              <a:buNone/>
            </a:pPr>
            <a:r>
              <a:rPr lang="en-US" sz="1400" dirty="0" err="1">
                <a:solidFill>
                  <a:schemeClr val="tx2"/>
                </a:solidFill>
              </a:rPr>
              <a:t>Iacobucci</a:t>
            </a:r>
            <a:r>
              <a:rPr lang="en-US" sz="1400" dirty="0">
                <a:solidFill>
                  <a:schemeClr val="tx2"/>
                </a:solidFill>
              </a:rPr>
              <a:t>, D., &amp; Hibbard, J. D. (1999). Toward an encompassing theory of business marketing relationships (BMRS) and interpersonal commercial relationships (ICRS): An empirical generalization. Journal of Interactive Marketing, 13(3), 13-33.</a:t>
            </a:r>
          </a:p>
          <a:p>
            <a:pPr marL="0" indent="0">
              <a:buClr>
                <a:schemeClr val="dk1"/>
              </a:buClr>
              <a:buSzPts val="1100"/>
              <a:buNone/>
            </a:pPr>
            <a:endParaRPr lang="en-US" sz="1400" dirty="0">
              <a:solidFill>
                <a:schemeClr val="tx2"/>
              </a:solidFill>
            </a:endParaRPr>
          </a:p>
          <a:p>
            <a:pPr marL="0" indent="0">
              <a:buClr>
                <a:schemeClr val="dk1"/>
              </a:buClr>
              <a:buSzPts val="1100"/>
              <a:buNone/>
            </a:pPr>
            <a:r>
              <a:rPr lang="en-US" sz="1400" dirty="0">
                <a:solidFill>
                  <a:schemeClr val="tx2"/>
                </a:solidFill>
              </a:rPr>
              <a:t>This presentation is the creative work of Katharine V. Macy, Collection Assessment Librarian &amp; Subject Liaison for Business and Economics at Indiana University - Indianapolis, </a:t>
            </a:r>
            <a:r>
              <a:rPr lang="en-US" sz="1400" dirty="0">
                <a:solidFill>
                  <a:schemeClr val="tx2"/>
                </a:solidFill>
                <a:hlinkClick r:id="rId4"/>
              </a:rPr>
              <a:t>https://orcid.org/0000-0002-6283-7143</a:t>
            </a:r>
            <a:r>
              <a:rPr lang="en-US" sz="1400" dirty="0">
                <a:solidFill>
                  <a:schemeClr val="tx2"/>
                </a:solidFill>
              </a:rPr>
              <a:t> </a:t>
            </a:r>
            <a:endParaRPr lang="en-US" sz="1400" dirty="0"/>
          </a:p>
          <a:p>
            <a:pPr marL="0" indent="0">
              <a:buClr>
                <a:schemeClr val="dk1"/>
              </a:buClr>
              <a:buSzPts val="1100"/>
              <a:buNone/>
            </a:pPr>
            <a:endParaRPr lang="en-US" sz="1400" dirty="0">
              <a:solidFill>
                <a:srgbClr val="F3F3F3"/>
              </a:solidFill>
            </a:endParaRPr>
          </a:p>
          <a:p>
            <a:pPr marL="0" indent="0">
              <a:buClr>
                <a:schemeClr val="dk1"/>
              </a:buClr>
              <a:buSzPts val="1100"/>
              <a:buNone/>
            </a:pPr>
            <a:r>
              <a:rPr lang="en" sz="1400" dirty="0">
                <a:solidFill>
                  <a:srgbClr val="F3F3F3"/>
                </a:solidFill>
              </a:rPr>
              <a:t>Presentation template by </a:t>
            </a:r>
            <a:r>
              <a:rPr lang="en" sz="1400" u="sng" dirty="0">
                <a:solidFill>
                  <a:srgbClr val="F3F3F3"/>
                </a:solidFill>
                <a:hlinkClick r:id="rId5"/>
              </a:rPr>
              <a:t>SlidesCarnival</a:t>
            </a:r>
            <a:endParaRPr lang="en" sz="1400" u="sng"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customXml/itemProps2.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3.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1465</TotalTime>
  <Words>1096</Words>
  <Application>Microsoft Office PowerPoint</Application>
  <PresentationFormat>On-screen Show (16:9)</PresentationFormat>
  <Paragraphs>68</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Quicksand</vt:lpstr>
      <vt:lpstr>Arial</vt:lpstr>
      <vt:lpstr>Oswald</vt:lpstr>
      <vt:lpstr>Eleanor template</vt:lpstr>
      <vt:lpstr>Principled Negotiation Striving for mutual gain  </vt:lpstr>
      <vt:lpstr>PRINCIPLED NEGOTIATORS</vt:lpstr>
      <vt:lpstr>A THIRD WAY– THE PRINCIPLED NEGOTIATOR</vt:lpstr>
      <vt:lpstr>FOUR ELEMENTS OF PRINCIPLED NEGOTIATION</vt:lpstr>
      <vt:lpstr>THE FIRST STEPS TO PRINCIPLED NEGOTIATIONS</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72</cp:revision>
  <cp:lastPrinted>2021-05-03T14:41:55Z</cp:lastPrinted>
  <dcterms:modified xsi:type="dcterms:W3CDTF">2024-02-09T14:30:06Z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