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3" roundtripDataSignature="AMtx7mjrqqwsEHcsMs5pPTzbXsZ7/fJC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customschemas.google.com/relationships/presentationmetadata" Target="metadata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0e9e3a4f1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0e9e3a4f1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0e9e3a4f18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0e9e3a4f18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0e9e3a4f18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0e9e3a4f18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066b40938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3066b40938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0e9e3a4f18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0e9e3a4f18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Divider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ctrTitle"/>
          </p:nvPr>
        </p:nvSpPr>
        <p:spPr>
          <a:xfrm>
            <a:off x="493776" y="1117997"/>
            <a:ext cx="49788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lnSpc>
                <a:spcPct val="9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" name="Google Shape;11;p21"/>
          <p:cNvSpPr txBox="1"/>
          <p:nvPr>
            <p:ph idx="1" type="subTitle"/>
          </p:nvPr>
        </p:nvSpPr>
        <p:spPr>
          <a:xfrm>
            <a:off x="493776" y="2977753"/>
            <a:ext cx="4978800" cy="16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lv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  <a:defRPr b="0" sz="2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500"/>
            </a:lvl2pPr>
            <a:lvl3pPr lvl="2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3pPr>
            <a:lvl4pPr lvl="3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University at Buffalo, The State University of New York logo" id="12" name="Google Shape;1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700" y="240859"/>
            <a:ext cx="3600450" cy="267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3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5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" type="body"/>
          </p:nvPr>
        </p:nvSpPr>
        <p:spPr>
          <a:xfrm>
            <a:off x="425196" y="1639062"/>
            <a:ext cx="38544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500"/>
            </a:lvl2pPr>
            <a:lvl3pPr indent="-2286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400"/>
            </a:lvl3pPr>
            <a:lvl4pPr indent="-2286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4pPr>
            <a:lvl5pPr indent="-2286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7" name="Google Shape;57;p35"/>
          <p:cNvSpPr txBox="1"/>
          <p:nvPr>
            <p:ph idx="2" type="body"/>
          </p:nvPr>
        </p:nvSpPr>
        <p:spPr>
          <a:xfrm>
            <a:off x="425196" y="1945005"/>
            <a:ext cx="3855300" cy="26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" name="Google Shape;58;p35"/>
          <p:cNvSpPr txBox="1"/>
          <p:nvPr>
            <p:ph idx="3" type="body"/>
          </p:nvPr>
        </p:nvSpPr>
        <p:spPr>
          <a:xfrm>
            <a:off x="4629150" y="1639062"/>
            <a:ext cx="38544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500"/>
            </a:lvl2pPr>
            <a:lvl3pPr indent="-2286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400"/>
            </a:lvl3pPr>
            <a:lvl4pPr indent="-2286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4pPr>
            <a:lvl5pPr indent="-2286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9" name="Google Shape;59;p35"/>
          <p:cNvSpPr txBox="1"/>
          <p:nvPr>
            <p:ph idx="4" type="body"/>
          </p:nvPr>
        </p:nvSpPr>
        <p:spPr>
          <a:xfrm>
            <a:off x="4629150" y="1943100"/>
            <a:ext cx="3854400" cy="26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" name="Google Shape;60;p35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3"/>
          <p:cNvSpPr txBox="1"/>
          <p:nvPr>
            <p:ph type="title"/>
          </p:nvPr>
        </p:nvSpPr>
        <p:spPr>
          <a:xfrm>
            <a:off x="425196" y="1124712"/>
            <a:ext cx="5213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6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36"/>
          <p:cNvSpPr txBox="1"/>
          <p:nvPr>
            <p:ph idx="1" type="body"/>
          </p:nvPr>
        </p:nvSpPr>
        <p:spPr>
          <a:xfrm>
            <a:off x="425196" y="1639062"/>
            <a:ext cx="38544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500"/>
            </a:lvl2pPr>
            <a:lvl3pPr indent="-2286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400"/>
            </a:lvl3pPr>
            <a:lvl4pPr indent="-2286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4pPr>
            <a:lvl5pPr indent="-2286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3" name="Google Shape;73;p36"/>
          <p:cNvSpPr txBox="1"/>
          <p:nvPr>
            <p:ph idx="2" type="body"/>
          </p:nvPr>
        </p:nvSpPr>
        <p:spPr>
          <a:xfrm>
            <a:off x="425196" y="1945005"/>
            <a:ext cx="3855300" cy="26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" name="Google Shape;74;p36"/>
          <p:cNvSpPr txBox="1"/>
          <p:nvPr>
            <p:ph idx="3" type="body"/>
          </p:nvPr>
        </p:nvSpPr>
        <p:spPr>
          <a:xfrm>
            <a:off x="4629150" y="1639062"/>
            <a:ext cx="38544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500"/>
            </a:lvl2pPr>
            <a:lvl3pPr indent="-2286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400"/>
            </a:lvl3pPr>
            <a:lvl4pPr indent="-2286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4pPr>
            <a:lvl5pPr indent="-2286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5" name="Google Shape;75;p36"/>
          <p:cNvSpPr txBox="1"/>
          <p:nvPr>
            <p:ph idx="4" type="body"/>
          </p:nvPr>
        </p:nvSpPr>
        <p:spPr>
          <a:xfrm>
            <a:off x="4629150" y="1943100"/>
            <a:ext cx="3854400" cy="26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Divider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7"/>
          <p:cNvSpPr txBox="1"/>
          <p:nvPr>
            <p:ph type="ctrTitle"/>
          </p:nvPr>
        </p:nvSpPr>
        <p:spPr>
          <a:xfrm>
            <a:off x="493776" y="1117997"/>
            <a:ext cx="49788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lnSpc>
                <a:spcPct val="9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37"/>
          <p:cNvSpPr txBox="1"/>
          <p:nvPr>
            <p:ph idx="1" type="subTitle"/>
          </p:nvPr>
        </p:nvSpPr>
        <p:spPr>
          <a:xfrm>
            <a:off x="493776" y="2977753"/>
            <a:ext cx="4978800" cy="16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lv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  <a:defRPr b="0" sz="2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500"/>
            </a:lvl2pPr>
            <a:lvl3pPr lvl="2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3pPr>
            <a:lvl4pPr lvl="3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University at Buffalo, The State University of New York logo" id="80" name="Google Shape;8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700" y="240859"/>
            <a:ext cx="3600450" cy="267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List">
  <p:cSld name="Bulleted Lis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8"/>
          <p:cNvSpPr txBox="1"/>
          <p:nvPr>
            <p:ph type="title"/>
          </p:nvPr>
        </p:nvSpPr>
        <p:spPr>
          <a:xfrm>
            <a:off x="425196" y="1124712"/>
            <a:ext cx="5213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38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" name="Google Shape;84;p38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9"/>
          <p:cNvSpPr txBox="1"/>
          <p:nvPr>
            <p:ph idx="1" type="body"/>
          </p:nvPr>
        </p:nvSpPr>
        <p:spPr>
          <a:xfrm>
            <a:off x="493776" y="2976372"/>
            <a:ext cx="49788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  <a:defRPr b="0" i="0" sz="2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39"/>
          <p:cNvSpPr txBox="1"/>
          <p:nvPr>
            <p:ph type="ctrTitle"/>
          </p:nvPr>
        </p:nvSpPr>
        <p:spPr>
          <a:xfrm>
            <a:off x="493776" y="1117854"/>
            <a:ext cx="4978800" cy="1789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lnSpc>
                <a:spcPct val="9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descr="University at Buffalo, The State University of New York logo" id="88" name="Google Shape;8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" y="4530920"/>
            <a:ext cx="3600450" cy="267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ouble Content" type="twoObj">
  <p:cSld name="TWO_OBJEC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0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40"/>
          <p:cNvSpPr txBox="1"/>
          <p:nvPr>
            <p:ph idx="1" type="body"/>
          </p:nvPr>
        </p:nvSpPr>
        <p:spPr>
          <a:xfrm>
            <a:off x="425196" y="1639062"/>
            <a:ext cx="3375300" cy="29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" name="Google Shape;92;p40"/>
          <p:cNvSpPr txBox="1"/>
          <p:nvPr>
            <p:ph idx="2" type="body"/>
          </p:nvPr>
        </p:nvSpPr>
        <p:spPr>
          <a:xfrm>
            <a:off x="4057650" y="1639062"/>
            <a:ext cx="3374100" cy="29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3" name="Google Shape;93;p40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Photo">
  <p:cSld name="Content and Photo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1"/>
          <p:cNvSpPr/>
          <p:nvPr>
            <p:ph idx="2" type="pic"/>
          </p:nvPr>
        </p:nvSpPr>
        <p:spPr>
          <a:xfrm>
            <a:off x="3823925" y="695325"/>
            <a:ext cx="5320200" cy="44484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6" name="Google Shape;96;p41"/>
          <p:cNvSpPr txBox="1"/>
          <p:nvPr>
            <p:ph type="title"/>
          </p:nvPr>
        </p:nvSpPr>
        <p:spPr>
          <a:xfrm>
            <a:off x="425196" y="1124712"/>
            <a:ext cx="31866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41"/>
          <p:cNvSpPr txBox="1"/>
          <p:nvPr>
            <p:ph idx="1" type="body"/>
          </p:nvPr>
        </p:nvSpPr>
        <p:spPr>
          <a:xfrm>
            <a:off x="425196" y="1639062"/>
            <a:ext cx="31866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8" name="Google Shape;98;p41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Three Photos">
  <p:cSld name="Content and Three Photo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2"/>
          <p:cNvSpPr txBox="1"/>
          <p:nvPr>
            <p:ph type="title"/>
          </p:nvPr>
        </p:nvSpPr>
        <p:spPr>
          <a:xfrm>
            <a:off x="425196" y="1124712"/>
            <a:ext cx="31866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42"/>
          <p:cNvSpPr txBox="1"/>
          <p:nvPr>
            <p:ph idx="1" type="body"/>
          </p:nvPr>
        </p:nvSpPr>
        <p:spPr>
          <a:xfrm>
            <a:off x="425196" y="1639062"/>
            <a:ext cx="31866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2" name="Google Shape;102;p42"/>
          <p:cNvSpPr/>
          <p:nvPr>
            <p:ph idx="2" type="pic"/>
          </p:nvPr>
        </p:nvSpPr>
        <p:spPr>
          <a:xfrm>
            <a:off x="3835973" y="701040"/>
            <a:ext cx="5307900" cy="2298600"/>
          </a:xfrm>
          <a:prstGeom prst="rect">
            <a:avLst/>
          </a:prstGeom>
          <a:solidFill>
            <a:srgbClr val="BFBFB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42"/>
          <p:cNvSpPr/>
          <p:nvPr>
            <p:ph idx="3" type="pic"/>
          </p:nvPr>
        </p:nvSpPr>
        <p:spPr>
          <a:xfrm>
            <a:off x="3835973" y="2998722"/>
            <a:ext cx="2701800" cy="2143200"/>
          </a:xfrm>
          <a:prstGeom prst="rect">
            <a:avLst/>
          </a:prstGeom>
          <a:solidFill>
            <a:srgbClr val="BFBFB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42"/>
          <p:cNvSpPr/>
          <p:nvPr>
            <p:ph idx="4" type="pic"/>
          </p:nvPr>
        </p:nvSpPr>
        <p:spPr>
          <a:xfrm>
            <a:off x="6525817" y="2998722"/>
            <a:ext cx="2618100" cy="2143200"/>
          </a:xfrm>
          <a:prstGeom prst="rect">
            <a:avLst/>
          </a:prstGeom>
          <a:solidFill>
            <a:srgbClr val="BFBFB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42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Width Photo">
  <p:cSld name="Full Width Photo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3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43"/>
          <p:cNvSpPr/>
          <p:nvPr>
            <p:ph idx="2" type="pic"/>
          </p:nvPr>
        </p:nvSpPr>
        <p:spPr>
          <a:xfrm>
            <a:off x="0" y="695325"/>
            <a:ext cx="9144000" cy="44484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09" name="Google Shape;109;p43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Graph">
  <p:cSld name="Content and Graph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4"/>
          <p:cNvSpPr txBox="1"/>
          <p:nvPr>
            <p:ph type="title"/>
          </p:nvPr>
        </p:nvSpPr>
        <p:spPr>
          <a:xfrm>
            <a:off x="425196" y="1124712"/>
            <a:ext cx="31866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44"/>
          <p:cNvSpPr txBox="1"/>
          <p:nvPr>
            <p:ph idx="1" type="body"/>
          </p:nvPr>
        </p:nvSpPr>
        <p:spPr>
          <a:xfrm>
            <a:off x="425196" y="1639062"/>
            <a:ext cx="31866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2pPr>
            <a:lvl3pPr indent="-330200" lvl="2" marL="13716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3pPr>
            <a:lvl4pPr indent="-330200" lvl="3" marL="18288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4pPr>
            <a:lvl5pPr indent="-330200" lvl="4" marL="228600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3" name="Google Shape;113;p44"/>
          <p:cNvSpPr/>
          <p:nvPr>
            <p:ph idx="2" type="chart"/>
          </p:nvPr>
        </p:nvSpPr>
        <p:spPr>
          <a:xfrm>
            <a:off x="3871451" y="1482214"/>
            <a:ext cx="4743900" cy="29754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Google Shape;114;p44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5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45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6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2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2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2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3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3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4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425196" y="1124712"/>
            <a:ext cx="78867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Georgia"/>
              <a:buNone/>
              <a:defRPr b="0" i="0" sz="27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22"/>
          <p:cNvSpPr txBox="1"/>
          <p:nvPr>
            <p:ph idx="1" type="body"/>
          </p:nvPr>
        </p:nvSpPr>
        <p:spPr>
          <a:xfrm>
            <a:off x="425196" y="1639062"/>
            <a:ext cx="78867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0200" lvl="0" marL="457200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TR"/>
              <a:buChar char="-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University at Buffalo, The State University of New York logo" id="64" name="Google Shape;64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6700" y="240859"/>
            <a:ext cx="3600450" cy="26702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5680710" y="473983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"/>
          <p:cNvSpPr txBox="1"/>
          <p:nvPr>
            <p:ph type="ctrTitle"/>
          </p:nvPr>
        </p:nvSpPr>
        <p:spPr>
          <a:xfrm>
            <a:off x="338150" y="738600"/>
            <a:ext cx="5677800" cy="1833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International Students Library Employees as Affective-service Providers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Google Shape;125;p1"/>
          <p:cNvSpPr txBox="1"/>
          <p:nvPr>
            <p:ph idx="1" type="subTitle"/>
          </p:nvPr>
        </p:nvSpPr>
        <p:spPr>
          <a:xfrm>
            <a:off x="493776" y="2977753"/>
            <a:ext cx="4978800" cy="16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</a:pPr>
            <a:r>
              <a:rPr lang="en"/>
              <a:t>Shu Wan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</a:pPr>
            <a:r>
              <a:rPr lang="en"/>
              <a:t>History Department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</a:pPr>
            <a:r>
              <a:rPr lang="en"/>
              <a:t>University at Buffalo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0e9e3a4f18_0_6"/>
          <p:cNvSpPr txBox="1"/>
          <p:nvPr>
            <p:ph type="title"/>
          </p:nvPr>
        </p:nvSpPr>
        <p:spPr>
          <a:xfrm>
            <a:off x="425202" y="1124700"/>
            <a:ext cx="7694700" cy="4434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Academic Library Jobs Market in the Crisis </a:t>
            </a:r>
            <a:endParaRPr/>
          </a:p>
        </p:txBody>
      </p:sp>
      <p:sp>
        <p:nvSpPr>
          <p:cNvPr id="131" name="Google Shape;131;g30e9e3a4f18_0_6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g30e9e3a4f18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203" y="1639050"/>
            <a:ext cx="5441071" cy="3386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0e9e3a4f18_1_1"/>
          <p:cNvSpPr txBox="1"/>
          <p:nvPr>
            <p:ph type="title"/>
          </p:nvPr>
        </p:nvSpPr>
        <p:spPr>
          <a:xfrm>
            <a:off x="425202" y="1124700"/>
            <a:ext cx="7804500" cy="4434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East Asian Librarians for East Asian Studies</a:t>
            </a:r>
            <a:endParaRPr/>
          </a:p>
        </p:txBody>
      </p:sp>
      <p:sp>
        <p:nvSpPr>
          <p:cNvPr id="138" name="Google Shape;138;g30e9e3a4f18_1_1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g30e9e3a4f18_1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201" y="1639050"/>
            <a:ext cx="4238249" cy="338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0e9e3a4f18_1_13"/>
          <p:cNvSpPr txBox="1"/>
          <p:nvPr>
            <p:ph type="title"/>
          </p:nvPr>
        </p:nvSpPr>
        <p:spPr>
          <a:xfrm>
            <a:off x="425196" y="1124712"/>
            <a:ext cx="5213700" cy="4434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UI vs. UB</a:t>
            </a:r>
            <a:endParaRPr/>
          </a:p>
        </p:txBody>
      </p:sp>
      <p:sp>
        <p:nvSpPr>
          <p:cNvPr id="145" name="Google Shape;145;g30e9e3a4f18_1_13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g30e9e3a4f18_1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326" y="3408425"/>
            <a:ext cx="6772526" cy="173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30e9e3a4f18_1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200" y="1673025"/>
            <a:ext cx="3579877" cy="163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066b409381_0_12"/>
          <p:cNvSpPr txBox="1"/>
          <p:nvPr>
            <p:ph type="title"/>
          </p:nvPr>
        </p:nvSpPr>
        <p:spPr>
          <a:xfrm>
            <a:off x="425200" y="901825"/>
            <a:ext cx="8805600" cy="374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2200">
                <a:latin typeface="Times New Roman"/>
                <a:ea typeface="Times New Roman"/>
                <a:cs typeface="Times New Roman"/>
                <a:sym typeface="Times New Roman"/>
              </a:rPr>
              <a:t>Being a the only non-white and East Asian-originated student </a:t>
            </a:r>
            <a:r>
              <a:rPr b="1" lang="en" sz="2200">
                <a:latin typeface="Times New Roman"/>
                <a:ea typeface="Times New Roman"/>
                <a:cs typeface="Times New Roman"/>
                <a:sym typeface="Times New Roman"/>
              </a:rPr>
              <a:t>librarian</a:t>
            </a:r>
            <a:r>
              <a:rPr b="1" lang="en" sz="2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Google Shape;153;g3066b409381_0_12"/>
          <p:cNvSpPr txBox="1"/>
          <p:nvPr>
            <p:ph idx="1" type="body"/>
          </p:nvPr>
        </p:nvSpPr>
        <p:spPr>
          <a:xfrm>
            <a:off x="356596" y="1416187"/>
            <a:ext cx="5213700" cy="29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pic>
        <p:nvPicPr>
          <p:cNvPr id="154" name="Google Shape;154;g3066b409381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03" y="1416175"/>
            <a:ext cx="5818802" cy="350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0e9e3a4f18_1_20"/>
          <p:cNvSpPr txBox="1"/>
          <p:nvPr>
            <p:ph type="title"/>
          </p:nvPr>
        </p:nvSpPr>
        <p:spPr>
          <a:xfrm>
            <a:off x="425202" y="1124700"/>
            <a:ext cx="7255800" cy="4434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Affective Services: </a:t>
            </a:r>
            <a:r>
              <a:rPr lang="en"/>
              <a:t>Beyond</a:t>
            </a:r>
            <a:r>
              <a:rPr lang="en"/>
              <a:t> Being Friendly </a:t>
            </a:r>
            <a:endParaRPr/>
          </a:p>
        </p:txBody>
      </p:sp>
      <p:sp>
        <p:nvSpPr>
          <p:cNvPr id="160" name="Google Shape;160;g30e9e3a4f18_1_20"/>
          <p:cNvSpPr txBox="1"/>
          <p:nvPr>
            <p:ph idx="1" type="body"/>
          </p:nvPr>
        </p:nvSpPr>
        <p:spPr>
          <a:xfrm>
            <a:off x="425196" y="1639062"/>
            <a:ext cx="5213700" cy="2976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g30e9e3a4f18_1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900" y="1639050"/>
            <a:ext cx="3549301" cy="338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UB Brand Colors">
      <a:dk1>
        <a:srgbClr val="666666"/>
      </a:dk1>
      <a:lt1>
        <a:srgbClr val="FFFFFF"/>
      </a:lt1>
      <a:dk2>
        <a:srgbClr val="005BBB"/>
      </a:dk2>
      <a:lt2>
        <a:srgbClr val="FFFFFF"/>
      </a:lt2>
      <a:accent1>
        <a:srgbClr val="005BBB"/>
      </a:accent1>
      <a:accent2>
        <a:srgbClr val="41B6E6"/>
      </a:accent2>
      <a:accent3>
        <a:srgbClr val="E56D54"/>
      </a:accent3>
      <a:accent4>
        <a:srgbClr val="666666"/>
      </a:accent4>
      <a:accent5>
        <a:srgbClr val="007681"/>
      </a:accent5>
      <a:accent6>
        <a:srgbClr val="003E51"/>
      </a:accent6>
      <a:hlink>
        <a:srgbClr val="005BBB"/>
      </a:hlink>
      <a:folHlink>
        <a:srgbClr val="D86A4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