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42"/>
  </p:notesMasterIdLst>
  <p:sldIdLst>
    <p:sldId id="256" r:id="rId2"/>
    <p:sldId id="260" r:id="rId3"/>
    <p:sldId id="299" r:id="rId4"/>
    <p:sldId id="303" r:id="rId5"/>
    <p:sldId id="300" r:id="rId6"/>
    <p:sldId id="301" r:id="rId7"/>
    <p:sldId id="302" r:id="rId8"/>
    <p:sldId id="304" r:id="rId9"/>
    <p:sldId id="310" r:id="rId10"/>
    <p:sldId id="308" r:id="rId11"/>
    <p:sldId id="330" r:id="rId12"/>
    <p:sldId id="331" r:id="rId13"/>
    <p:sldId id="307" r:id="rId14"/>
    <p:sldId id="311" r:id="rId15"/>
    <p:sldId id="313" r:id="rId16"/>
    <p:sldId id="314" r:id="rId17"/>
    <p:sldId id="306" r:id="rId18"/>
    <p:sldId id="332" r:id="rId19"/>
    <p:sldId id="333" r:id="rId20"/>
    <p:sldId id="334" r:id="rId21"/>
    <p:sldId id="309" r:id="rId22"/>
    <p:sldId id="315" r:id="rId23"/>
    <p:sldId id="305" r:id="rId24"/>
    <p:sldId id="312" r:id="rId25"/>
    <p:sldId id="316" r:id="rId26"/>
    <p:sldId id="324" r:id="rId27"/>
    <p:sldId id="325" r:id="rId28"/>
    <p:sldId id="323" r:id="rId29"/>
    <p:sldId id="318" r:id="rId30"/>
    <p:sldId id="319" r:id="rId31"/>
    <p:sldId id="320" r:id="rId32"/>
    <p:sldId id="317" r:id="rId33"/>
    <p:sldId id="327" r:id="rId34"/>
    <p:sldId id="328" r:id="rId35"/>
    <p:sldId id="335" r:id="rId36"/>
    <p:sldId id="336" r:id="rId37"/>
    <p:sldId id="337" r:id="rId38"/>
    <p:sldId id="339" r:id="rId39"/>
    <p:sldId id="340" r:id="rId40"/>
    <p:sldId id="329" r:id="rId41"/>
  </p:sldIdLst>
  <p:sldSz cx="9144000" cy="5143500" type="screen16x9"/>
  <p:notesSz cx="6858000" cy="9144000"/>
  <p:embeddedFontLst>
    <p:embeddedFont>
      <p:font typeface="Cantarell" panose="020B0604020202020204" charset="0"/>
      <p:regular r:id="rId43"/>
      <p:bold r:id="rId44"/>
      <p:italic r:id="rId45"/>
      <p:boldItalic r:id="rId46"/>
    </p:embeddedFont>
    <p:embeddedFont>
      <p:font typeface="Cinzel" panose="020B0604020202020204" charset="0"/>
      <p:regular r:id="rId47"/>
      <p:bold r:id="rId48"/>
    </p:embeddedFont>
    <p:embeddedFont>
      <p:font typeface="Oswald" pitchFamily="2" charset="0"/>
      <p:regular r:id="rId49"/>
      <p:bold r:id="rId50"/>
    </p:embeddedFont>
    <p:embeddedFont>
      <p:font typeface="Roboto Condensed Light" panose="02000000000000000000" pitchFamily="2" charset="0"/>
      <p:regular r:id="rId51"/>
      <p: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3C9F8BD-5303-408E-86F6-0E444BFA5C34}">
  <a:tblStyle styleId="{F3C9F8BD-5303-408E-86F6-0E444BFA5C3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67341" autoAdjust="0"/>
  </p:normalViewPr>
  <p:slideViewPr>
    <p:cSldViewPr snapToGrid="0">
      <p:cViewPr varScale="1">
        <p:scale>
          <a:sx n="96" d="100"/>
          <a:sy n="96" d="100"/>
        </p:scale>
        <p:origin x="1554" y="72"/>
      </p:cViewPr>
      <p:guideLst>
        <p:guide orient="horz" pos="1620"/>
        <p:guide pos="2880"/>
      </p:guideLst>
    </p:cSldViewPr>
  </p:slideViewPr>
  <p:outlineViewPr>
    <p:cViewPr>
      <p:scale>
        <a:sx n="33" d="100"/>
        <a:sy n="33" d="100"/>
      </p:scale>
      <p:origin x="0" y="-272"/>
    </p:cViewPr>
  </p:outlineViewPr>
  <p:notesTextViewPr>
    <p:cViewPr>
      <p:scale>
        <a:sx n="100" d="100"/>
        <a:sy n="100" d="100"/>
      </p:scale>
      <p:origin x="0" y="0"/>
    </p:cViewPr>
  </p:notesTextViewPr>
  <p:notesViewPr>
    <p:cSldViewPr snapToGrid="0">
      <p:cViewPr varScale="1">
        <p:scale>
          <a:sx n="48" d="100"/>
          <a:sy n="48" d="100"/>
        </p:scale>
        <p:origin x="2684" y="4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3.fntdata"/><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2.fntdata"/><Relationship Id="rId52"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As I have mentioned before, negotiations are like playing chess and you need to prepare your moves and potential counter moves. This presentation is going to review strategies you can use during your negotiations.</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third strategy to remember is that yes, you want to reveal your interests!</a:t>
            </a:r>
            <a:endParaRPr dirty="0"/>
          </a:p>
        </p:txBody>
      </p:sp>
    </p:spTree>
    <p:extLst>
      <p:ext uri="{BB962C8B-B14F-4D97-AF65-F5344CB8AC3E}">
        <p14:creationId xmlns:p14="http://schemas.microsoft.com/office/powerpoint/2010/main" val="3362504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Keeping a poker face most likely will result in a lose-lose scenario, where you get way less than your ideal offer. You want to let vendors know what is important to you.</a:t>
            </a:r>
          </a:p>
          <a:p>
            <a:r>
              <a:rPr lang="en-US" dirty="0"/>
              <a:t>While you don’t want to reveal your BATNA (unless you have to due to a stalemate) you do want to reveal your interests so you can find better solutions.</a:t>
            </a:r>
          </a:p>
          <a:p>
            <a:r>
              <a:rPr lang="en-US" dirty="0"/>
              <a:t>You can either directly tell vendors your interests or you can signal at them.</a:t>
            </a:r>
          </a:p>
        </p:txBody>
      </p:sp>
    </p:spTree>
    <p:extLst>
      <p:ext uri="{BB962C8B-B14F-4D97-AF65-F5344CB8AC3E}">
        <p14:creationId xmlns:p14="http://schemas.microsoft.com/office/powerpoint/2010/main" val="1522031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Here are some examples that have been adapted for libraries from the ones in Leigh Thompson’s book on how you can reveal interests.</a:t>
            </a:r>
          </a:p>
          <a:p>
            <a:endParaRPr lang="en-US" dirty="0"/>
          </a:p>
          <a:p>
            <a:pPr marL="152400" indent="0">
              <a:buNone/>
            </a:pPr>
            <a:r>
              <a:rPr lang="en-US" sz="1100" dirty="0"/>
              <a:t>“If I was to rank order the issues in this license, I’d say that the striking the confidentiality statement and adding the accessibility language are a priority over indemnity stating specifically the state of Indiana, we could just leave the state jurisdiction blank.”</a:t>
            </a:r>
          </a:p>
          <a:p>
            <a:pPr marL="152400" indent="0">
              <a:buNone/>
            </a:pPr>
            <a:endParaRPr lang="en-US" sz="1100" dirty="0"/>
          </a:p>
          <a:p>
            <a:pPr marL="152400" indent="0">
              <a:buNone/>
            </a:pPr>
            <a:r>
              <a:rPr lang="en-US" sz="1100" dirty="0"/>
              <a:t>The second example is:</a:t>
            </a:r>
          </a:p>
          <a:p>
            <a:pPr marL="152400" indent="0">
              <a:buNone/>
            </a:pPr>
            <a:endParaRPr lang="en-US" sz="1100" dirty="0"/>
          </a:p>
          <a:p>
            <a:pPr marL="152400" indent="0">
              <a:buNone/>
            </a:pPr>
            <a:r>
              <a:rPr lang="en-US" sz="1100" dirty="0"/>
              <a:t>“Keeping the total cost down over the next three years is priority, and we might consider paying all three years upfront if we can get this resource for....”</a:t>
            </a:r>
          </a:p>
          <a:p>
            <a:pPr marL="152400" indent="0">
              <a:buNone/>
            </a:pPr>
            <a:endParaRPr lang="en-US" sz="1100" dirty="0"/>
          </a:p>
          <a:p>
            <a:pPr marL="152400" indent="0">
              <a:buNone/>
            </a:pPr>
            <a:r>
              <a:rPr lang="en-US" sz="1100" dirty="0"/>
              <a:t>Our final example is:</a:t>
            </a:r>
          </a:p>
          <a:p>
            <a:pPr marL="152400" indent="0">
              <a:buNone/>
            </a:pPr>
            <a:endParaRPr lang="en-US" sz="1100" dirty="0"/>
          </a:p>
          <a:p>
            <a:pPr marL="152400" indent="0">
              <a:buNone/>
            </a:pPr>
            <a:r>
              <a:rPr lang="en-US" sz="1100" dirty="0"/>
              <a:t>“Authorized use to allow for text mining is more important, than privacy practices, but I care about both issues.”</a:t>
            </a:r>
          </a:p>
          <a:p>
            <a:pPr marL="158750" indent="0">
              <a:buNone/>
            </a:pPr>
            <a:endParaRPr lang="en-US" dirty="0"/>
          </a:p>
        </p:txBody>
      </p:sp>
    </p:spTree>
    <p:extLst>
      <p:ext uri="{BB962C8B-B14F-4D97-AF65-F5344CB8AC3E}">
        <p14:creationId xmlns:p14="http://schemas.microsoft.com/office/powerpoint/2010/main" val="16314728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fourth strategy you should use is to negotiate multiple issues simultaneously, not sequentially.</a:t>
            </a:r>
            <a:endParaRPr dirty="0"/>
          </a:p>
        </p:txBody>
      </p:sp>
    </p:spTree>
    <p:extLst>
      <p:ext uri="{BB962C8B-B14F-4D97-AF65-F5344CB8AC3E}">
        <p14:creationId xmlns:p14="http://schemas.microsoft.com/office/powerpoint/2010/main" val="25880652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Remember you are often negotiating beyond just price or one licensing term. </a:t>
            </a:r>
          </a:p>
          <a:p>
            <a:r>
              <a:rPr lang="en-US" dirty="0"/>
              <a:t>If you have multiple issues, it is best to do it simultaneously. </a:t>
            </a:r>
          </a:p>
          <a:p>
            <a:r>
              <a:rPr lang="en-US" dirty="0"/>
              <a:t>Start with your ideal offer – where you win it all, knowing you will likely need to make concessions. Plan your concessions carefully and don’t reveal them too early.</a:t>
            </a:r>
          </a:p>
        </p:txBody>
      </p:sp>
    </p:spTree>
    <p:extLst>
      <p:ext uri="{BB962C8B-B14F-4D97-AF65-F5344CB8AC3E}">
        <p14:creationId xmlns:p14="http://schemas.microsoft.com/office/powerpoint/2010/main" val="42660236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You should expect resistance. Often vendors will want to try to take care of one issue at a time. You should remind the vendor that you are looking at the value of the entire agreement and that you see every aspect of the agreement as having value including getting favored terms. Price cannot be separated, and different terms cannot be separated.</a:t>
            </a:r>
          </a:p>
        </p:txBody>
      </p:sp>
    </p:spTree>
    <p:extLst>
      <p:ext uri="{BB962C8B-B14F-4D97-AF65-F5344CB8AC3E}">
        <p14:creationId xmlns:p14="http://schemas.microsoft.com/office/powerpoint/2010/main" val="32046276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But you may be saying that you only do the licensing terms, or you only negotiate price and someone else does the terms. Where it makes strategic sense on new purchases and renewals you should consider a team approach.</a:t>
            </a:r>
          </a:p>
        </p:txBody>
      </p:sp>
    </p:spTree>
    <p:extLst>
      <p:ext uri="{BB962C8B-B14F-4D97-AF65-F5344CB8AC3E}">
        <p14:creationId xmlns:p14="http://schemas.microsoft.com/office/powerpoint/2010/main" val="23244723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fifth strategy which I’ve already alluded to is concessions. Concessions are what you are willing to give up. You need to plan what they are and when you will use them.</a:t>
            </a:r>
            <a:endParaRPr dirty="0"/>
          </a:p>
        </p:txBody>
      </p:sp>
    </p:spTree>
    <p:extLst>
      <p:ext uri="{BB962C8B-B14F-4D97-AF65-F5344CB8AC3E}">
        <p14:creationId xmlns:p14="http://schemas.microsoft.com/office/powerpoint/2010/main" val="13864997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Failing to plan often results in making concessions too quickly without uncovering the other party’s interests, this also tends to make the concessions too large where you give up more than you need to and can result in making concessions while the other party gives up nothing.</a:t>
            </a:r>
          </a:p>
        </p:txBody>
      </p:sp>
    </p:spTree>
    <p:extLst>
      <p:ext uri="{BB962C8B-B14F-4D97-AF65-F5344CB8AC3E}">
        <p14:creationId xmlns:p14="http://schemas.microsoft.com/office/powerpoint/2010/main" val="15828833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The best way to plan concessions is to start by reviewing past negotiations with the vendor. Look at the initial offer, concessions made – what was given and when, and the final offer.</a:t>
            </a:r>
          </a:p>
          <a:p>
            <a:pPr marL="158750" indent="0">
              <a:buNone/>
            </a:pPr>
            <a:endParaRPr lang="en-US" dirty="0"/>
          </a:p>
          <a:p>
            <a:pPr marL="158750" indent="0">
              <a:buNone/>
            </a:pPr>
            <a:r>
              <a:rPr lang="en-US" dirty="0"/>
              <a:t>I’m sure you may be saying – “we didn’t keep track of that!”</a:t>
            </a:r>
          </a:p>
          <a:p>
            <a:pPr marL="158750" indent="0">
              <a:buNone/>
            </a:pPr>
            <a:endParaRPr lang="en-US" dirty="0"/>
          </a:p>
          <a:p>
            <a:pPr marL="158750" indent="0">
              <a:buNone/>
            </a:pPr>
            <a:r>
              <a:rPr lang="en-US" dirty="0"/>
              <a:t>That is okay but consider keeping track moving forward. In the meanwhile, reflect on other recent negotiations for potential guidance on how a vendor may react.</a:t>
            </a:r>
          </a:p>
        </p:txBody>
      </p:sp>
    </p:spTree>
    <p:extLst>
      <p:ext uri="{BB962C8B-B14F-4D97-AF65-F5344CB8AC3E}">
        <p14:creationId xmlns:p14="http://schemas.microsoft.com/office/powerpoint/2010/main" val="882683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first strategy you need to understand is using first offers, planning your opening move (even </a:t>
            </a:r>
            <a:r>
              <a:rPr lang="en-US" baseline="0" dirty="0"/>
              <a:t>if</a:t>
            </a:r>
            <a:r>
              <a:rPr lang="en-US" dirty="0"/>
              <a:t> it’s a counteroffer because the vendor beat you to it.)</a:t>
            </a:r>
          </a:p>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There are some best practices for making concessions:</a:t>
            </a:r>
          </a:p>
          <a:p>
            <a:r>
              <a:rPr lang="en-US" dirty="0"/>
              <a:t>If the first offer is refused, don’t offer a deep concession. Instead get curious! Ask questions. Work to uncover the other party’s interests.</a:t>
            </a:r>
          </a:p>
          <a:p>
            <a:r>
              <a:rPr lang="en-US" dirty="0"/>
              <a:t>Compare the other party’s interests to your priorities and use this to determine where it can be strategic to make a concession.</a:t>
            </a:r>
          </a:p>
          <a:p>
            <a:r>
              <a:rPr lang="en-US" dirty="0"/>
              <a:t>Make concessions on the issues that are the least important to you first.</a:t>
            </a:r>
          </a:p>
          <a:p>
            <a:r>
              <a:rPr lang="en-US" dirty="0"/>
              <a:t>If you make a concession draw attention to it. The other side is going to try to not acknowledge the concession. Don’t let them do that. An example of how you can draw attention to a concession is:</a:t>
            </a:r>
          </a:p>
          <a:p>
            <a:endParaRPr lang="en-US" dirty="0"/>
          </a:p>
          <a:p>
            <a:pPr marL="158750" indent="0">
              <a:buNone/>
            </a:pPr>
            <a:r>
              <a:rPr lang="en-US" dirty="0"/>
              <a:t>“The original indemnity clause places the jurisdiction in Delaware, our preferred language places jurisdiction in Indiana. I am willing to concede this, if we leave the jurisdiction blank and you add our preferred language around accessibility to the agreement.”</a:t>
            </a:r>
          </a:p>
        </p:txBody>
      </p:sp>
    </p:spTree>
    <p:extLst>
      <p:ext uri="{BB962C8B-B14F-4D97-AF65-F5344CB8AC3E}">
        <p14:creationId xmlns:p14="http://schemas.microsoft.com/office/powerpoint/2010/main" val="20250879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sixth strategy I’m going to share with you is that you should determine and make multiple offers of equivalent value to you.</a:t>
            </a:r>
            <a:endParaRPr dirty="0"/>
          </a:p>
        </p:txBody>
      </p:sp>
    </p:spTree>
    <p:extLst>
      <p:ext uri="{BB962C8B-B14F-4D97-AF65-F5344CB8AC3E}">
        <p14:creationId xmlns:p14="http://schemas.microsoft.com/office/powerpoint/2010/main" val="34891247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An example of one way to make multiple offers is to state that you are willing to sign a 3-year contract.</a:t>
            </a:r>
          </a:p>
          <a:p>
            <a:r>
              <a:rPr lang="en-US" dirty="0"/>
              <a:t>You will then want to figure out the value of the contract at a fixed price increase, fixed price per year, and if you paid it all three years up front. </a:t>
            </a:r>
          </a:p>
          <a:p>
            <a:r>
              <a:rPr lang="en-US" dirty="0"/>
              <a:t>Then determine what licensing concession you desire depending on the pricing agreement.</a:t>
            </a:r>
          </a:p>
          <a:p>
            <a:r>
              <a:rPr lang="en-US" dirty="0"/>
              <a:t>You should note that if you are paying all three years up front you should get a significant price concession since you are reducing their risk by paying the contract in full.</a:t>
            </a:r>
          </a:p>
          <a:p>
            <a:r>
              <a:rPr lang="en-US" dirty="0"/>
              <a:t>Also, anytime you offer up a multi-year contract it should be significant improvement compared to paying annually since you are guaranteeing cash flows except perhaps in the case of financial exigency. You are reducing their risk.</a:t>
            </a:r>
          </a:p>
        </p:txBody>
      </p:sp>
    </p:spTree>
    <p:extLst>
      <p:ext uri="{BB962C8B-B14F-4D97-AF65-F5344CB8AC3E}">
        <p14:creationId xmlns:p14="http://schemas.microsoft.com/office/powerpoint/2010/main" val="436891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seventh strategy is knowing how to use “No” in a negotiation. There are three types of no’s that can be used.</a:t>
            </a:r>
            <a:endParaRPr dirty="0"/>
          </a:p>
        </p:txBody>
      </p:sp>
    </p:spTree>
    <p:extLst>
      <p:ext uri="{BB962C8B-B14F-4D97-AF65-F5344CB8AC3E}">
        <p14:creationId xmlns:p14="http://schemas.microsoft.com/office/powerpoint/2010/main" val="15559473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first one is the tactical no – this is where you “turn down a proffered deal in hopes of generating a better offer.”</a:t>
            </a:r>
          </a:p>
          <a:p>
            <a:r>
              <a:rPr lang="en-US" dirty="0"/>
              <a:t>The second no is the reset no – “can occur at any stage in the process. You ‘move away from the table’ to improve your no-deal option and/or worsen that of the other side.’ You plan to return to active negotiation after resetting up the deal so it can be modified to achieve your own negotiation objectives and a preferred deal.” A good example of seeing the reset no in practice is the University of California’s Elsevier negotiation. </a:t>
            </a:r>
            <a:r>
              <a:rPr lang="en-US" b="0" u="none" dirty="0"/>
              <a:t>Additional information about their negotiation is available in the Review section titled “The Reset No”.</a:t>
            </a:r>
          </a:p>
          <a:p>
            <a:r>
              <a:rPr lang="en-US" dirty="0"/>
              <a:t>The third type of no is the final no – when no agreement can be found. </a:t>
            </a:r>
            <a:br>
              <a:rPr lang="en-US" dirty="0"/>
            </a:br>
            <a:endParaRPr lang="en-US" dirty="0"/>
          </a:p>
        </p:txBody>
      </p:sp>
    </p:spTree>
    <p:extLst>
      <p:ext uri="{BB962C8B-B14F-4D97-AF65-F5344CB8AC3E}">
        <p14:creationId xmlns:p14="http://schemas.microsoft.com/office/powerpoint/2010/main" val="3564251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eighth strategy is centered around best practices when negotiating by phone.</a:t>
            </a:r>
            <a:endParaRPr dirty="0"/>
          </a:p>
        </p:txBody>
      </p:sp>
    </p:spTree>
    <p:extLst>
      <p:ext uri="{BB962C8B-B14F-4D97-AF65-F5344CB8AC3E}">
        <p14:creationId xmlns:p14="http://schemas.microsoft.com/office/powerpoint/2010/main" val="41288787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When negotiating by phone you miss kinetic and visual cues which may get in the way of building rapport. Sometimes the conversation can feel out of sync – where both parties don’t know when to talk versus listening.</a:t>
            </a:r>
          </a:p>
          <a:p>
            <a:r>
              <a:rPr lang="en-US" dirty="0"/>
              <a:t>However, one benefit is that you can have all your notes and options spread out in front of you to easily reference during the conversation.  You can be messy!</a:t>
            </a:r>
          </a:p>
        </p:txBody>
      </p:sp>
    </p:spTree>
    <p:extLst>
      <p:ext uri="{BB962C8B-B14F-4D97-AF65-F5344CB8AC3E}">
        <p14:creationId xmlns:p14="http://schemas.microsoft.com/office/powerpoint/2010/main" val="28483183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There are some best practices you can use to help the negotiation go more smoothing.</a:t>
            </a:r>
          </a:p>
          <a:p>
            <a:r>
              <a:rPr lang="en-US" dirty="0"/>
              <a:t>First, definitely have your notes handy to reference including your goals placed directly in front of you.</a:t>
            </a:r>
          </a:p>
          <a:p>
            <a:r>
              <a:rPr lang="en-US" dirty="0"/>
              <a:t>As painful as it can be for many of us, especially for those who are neurodivergent, engage in a bit of small talk – even if it’s just to discuss the weather – a movie that just came out that everyone seems to be seeing – or some other event that is happening – if it’s the fall, discuss how much you forget how crazy things get when students return or if it’s summer, how it’s nice to have campus be a bit quieter but you are dealing with fiscal year end. Maybe it’s even mentioning that you saw an awesome nature documentary this past week. It’s okay to take a moment and discuss something you are interested in as long as it’s work appropriate. A lot of reps were trained as librarians, and even if they aren’t, they still sell to libraries, so don’t be afraid to be a little nerdy in your small talk. Small talk just needs to be a couple minutes, then to transition to the meeting just say something such as, “Let’s talk about why we are meeting today….”</a:t>
            </a:r>
          </a:p>
          <a:p>
            <a:r>
              <a:rPr lang="en-US" dirty="0"/>
              <a:t>When negotiating don’t try to multitask, you need to focus on the conversation. You are working to uncover interests which requires active listening and probably note taking. If you have a hard time with note taking perhaps invite a colleague into the room and hold the conversation over speaker so they can assist.</a:t>
            </a:r>
          </a:p>
          <a:p>
            <a:r>
              <a:rPr lang="en-US" dirty="0"/>
              <a:t>Resolve the issue with turn taking by signaling when you are finished speaking. You might do this by asking a simple question that indicates you are wishing for them to respond to the information you shared.</a:t>
            </a:r>
          </a:p>
          <a:p>
            <a:r>
              <a:rPr lang="en-US" dirty="0"/>
              <a:t>Finally, even if the negotiation is ongoing, end your conversation in a personal, friendly way. People remember beginnings and endings.</a:t>
            </a:r>
          </a:p>
        </p:txBody>
      </p:sp>
    </p:spTree>
    <p:extLst>
      <p:ext uri="{BB962C8B-B14F-4D97-AF65-F5344CB8AC3E}">
        <p14:creationId xmlns:p14="http://schemas.microsoft.com/office/powerpoint/2010/main" val="26288299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sz="1100" dirty="0"/>
              <a:t>When negotiating whether it be over the phone, in person, or over zoom – You do not have to make decisions during the meeting!</a:t>
            </a:r>
          </a:p>
          <a:p>
            <a:pPr marL="158750" indent="0">
              <a:buNone/>
            </a:pPr>
            <a:endParaRPr lang="en-US" sz="1100" dirty="0"/>
          </a:p>
          <a:p>
            <a:r>
              <a:rPr lang="en-US" sz="1100" dirty="0"/>
              <a:t>Have your negotiation preparation notes in front of you including an outline of critical goals you want to achieve - Refer to your goals as needed to boost resolve during the negotiation.</a:t>
            </a:r>
          </a:p>
          <a:p>
            <a:pPr marL="152400" indent="0">
              <a:buNone/>
            </a:pPr>
            <a:endParaRPr lang="en-US" sz="1100" dirty="0"/>
          </a:p>
          <a:p>
            <a:r>
              <a:rPr lang="en-US" sz="1100" dirty="0"/>
              <a:t>It’s also okay to say that you need time to consider what has been discuss and schedule another meeting or say you need to discuss the proffered deal with your manager.</a:t>
            </a:r>
          </a:p>
          <a:p>
            <a:pPr marL="152400" indent="0">
              <a:buNone/>
            </a:pPr>
            <a:endParaRPr lang="en-US" sz="1100"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dirty="0"/>
              <a:t>If people are frustrated, summarize each parties’ interests on an issue, then suggest that you both table that discussion until next meeting so you can each consider your positions in relation to the rest of the deal.</a:t>
            </a:r>
          </a:p>
          <a:p>
            <a:pPr marL="158750" indent="0">
              <a:buNone/>
            </a:pPr>
            <a:endParaRPr lang="en-US" sz="1100" dirty="0"/>
          </a:p>
          <a:p>
            <a:pPr marL="158750" indent="0">
              <a:buNone/>
            </a:pPr>
            <a:endParaRPr lang="en-US" dirty="0"/>
          </a:p>
        </p:txBody>
      </p:sp>
    </p:spTree>
    <p:extLst>
      <p:ext uri="{BB962C8B-B14F-4D97-AF65-F5344CB8AC3E}">
        <p14:creationId xmlns:p14="http://schemas.microsoft.com/office/powerpoint/2010/main" val="5804604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ninth strategy is focused on tips for when you are negotiating by a virtual meeting.</a:t>
            </a:r>
            <a:endParaRPr dirty="0"/>
          </a:p>
        </p:txBody>
      </p:sp>
    </p:spTree>
    <p:extLst>
      <p:ext uri="{BB962C8B-B14F-4D97-AF65-F5344CB8AC3E}">
        <p14:creationId xmlns:p14="http://schemas.microsoft.com/office/powerpoint/2010/main" val="3287482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99f2f57a71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99f2f57a71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First offers anchor the negotiation. If you are the seller and make the first offer you can anchor the negotiation to be higher, if you are the buyer, you can anchor the negotiation lower. When preparing a first offer you should outline everything that you want out of the deal including:</a:t>
            </a:r>
          </a:p>
          <a:p>
            <a:pPr marL="0" lvl="0" indent="0" algn="l" rtl="0">
              <a:spcBef>
                <a:spcPts val="0"/>
              </a:spcBef>
              <a:spcAft>
                <a:spcPts val="0"/>
              </a:spcAft>
              <a:buNone/>
            </a:pPr>
            <a:endParaRPr lang="en-US" dirty="0"/>
          </a:p>
          <a:p>
            <a:pPr marL="171450" lvl="0" indent="-171450" algn="l" rtl="0">
              <a:spcBef>
                <a:spcPts val="0"/>
              </a:spcBef>
              <a:spcAft>
                <a:spcPts val="0"/>
              </a:spcAft>
            </a:pPr>
            <a:r>
              <a:rPr lang="en-US" dirty="0"/>
              <a:t>Price and price increases</a:t>
            </a:r>
          </a:p>
          <a:p>
            <a:pPr marL="171450" lvl="0" indent="-171450" algn="l" rtl="0">
              <a:spcBef>
                <a:spcPts val="0"/>
              </a:spcBef>
              <a:spcAft>
                <a:spcPts val="0"/>
              </a:spcAft>
            </a:pPr>
            <a:r>
              <a:rPr lang="en-US" dirty="0"/>
              <a:t>Business terms such as days to pay after invoice</a:t>
            </a:r>
          </a:p>
          <a:p>
            <a:pPr marL="171450" lvl="0" indent="-171450" algn="l" rtl="0">
              <a:spcBef>
                <a:spcPts val="0"/>
              </a:spcBef>
              <a:spcAft>
                <a:spcPts val="0"/>
              </a:spcAft>
            </a:pPr>
            <a:r>
              <a:rPr lang="en-US" dirty="0"/>
              <a:t>Licensing terms</a:t>
            </a:r>
          </a:p>
          <a:p>
            <a:pPr marL="171450" lvl="0" indent="-171450" algn="l" rtl="0">
              <a:spcBef>
                <a:spcPts val="0"/>
              </a:spcBef>
              <a:spcAft>
                <a:spcPts val="0"/>
              </a:spcAft>
            </a:pPr>
            <a:r>
              <a:rPr lang="en-US" dirty="0"/>
              <a:t>And any other aspect that is important to you such as support, accessibility, and training.</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Often vendors make the first offer, trying to anchor changes in their favor. But libraries can be proactive and submit a first offer. When presenting your first offer do not frame it as a demand because that can close off the conversation and result in push back.  </a:t>
            </a:r>
            <a:r>
              <a:rPr lang="en-US" b="0" u="none" dirty="0"/>
              <a:t>The next slide will show one way to frame your first offer for a new resource.</a:t>
            </a:r>
          </a:p>
          <a:p>
            <a:pPr marL="0" lvl="0" indent="0" algn="l" rtl="0">
              <a:spcBef>
                <a:spcPts val="0"/>
              </a:spcBef>
              <a:spcAft>
                <a:spcPts val="0"/>
              </a:spcAft>
              <a:buNone/>
            </a:pPr>
            <a:endParaRPr lang="en-US" b="0" u="none" dirty="0"/>
          </a:p>
          <a:p>
            <a:pPr marL="0" lvl="0" indent="0" algn="l" rtl="0">
              <a:spcBef>
                <a:spcPts val="0"/>
              </a:spcBef>
              <a:spcAft>
                <a:spcPts val="0"/>
              </a:spcAft>
              <a:buNone/>
            </a:pPr>
            <a:r>
              <a:rPr lang="en-US" b="0" u="none" dirty="0"/>
              <a:t>If you are able to make the first offer you are taking what is called </a:t>
            </a:r>
            <a:r>
              <a:rPr lang="en-US" dirty="0"/>
              <a:t>first mover advantage.</a:t>
            </a:r>
            <a:endParaRPr dirty="0"/>
          </a:p>
        </p:txBody>
      </p:sp>
    </p:spTree>
    <p:extLst>
      <p:ext uri="{BB962C8B-B14F-4D97-AF65-F5344CB8AC3E}">
        <p14:creationId xmlns:p14="http://schemas.microsoft.com/office/powerpoint/2010/main" val="4654675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When planning virtual negotiations there are three things you should do when planning:</a:t>
            </a:r>
          </a:p>
          <a:p>
            <a:pPr lvl="1"/>
            <a:r>
              <a:rPr lang="en-US" dirty="0"/>
              <a:t>If this negotiation involves a team, assign clear roles. Who opens the meeting, who explains, who answers questions, who is documenting the discussion. Play to your team’s strengths. If there is someone who is better at small talk have them be the one to start conversation and break the ice as folks join the meeting.</a:t>
            </a:r>
          </a:p>
          <a:p>
            <a:pPr lvl="1"/>
            <a:r>
              <a:rPr lang="en-US" dirty="0"/>
              <a:t>Specify a method of chatting that is outside the interface of the virtual conference call and practice this! You don’t want the wrong private message to accidentally post publicly. An example of doing this is chatting via slack or another messaging software outside of Zoom, Teams, or whatever software you are using to facilitate the meeting)</a:t>
            </a:r>
          </a:p>
          <a:p>
            <a:pPr lvl="1"/>
            <a:r>
              <a:rPr lang="en-US" dirty="0"/>
              <a:t>Plan to keep online meetings brief. As we have all learned during the Covid-19 pandemic virtual meetings are more mentally taxing on the brain than in person, phone, or email interactions due to also needing to manage the weirdness of technology. Schedule shorter meetings that are under an hour. Plan your points and be prepared to schedule additional meetings if a resolution isn’t found.</a:t>
            </a:r>
          </a:p>
        </p:txBody>
      </p:sp>
    </p:spTree>
    <p:extLst>
      <p:ext uri="{BB962C8B-B14F-4D97-AF65-F5344CB8AC3E}">
        <p14:creationId xmlns:p14="http://schemas.microsoft.com/office/powerpoint/2010/main" val="26772830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When leading virtual negotiations you should:</a:t>
            </a:r>
          </a:p>
          <a:p>
            <a:pPr marL="457200" indent="-298450"/>
            <a:r>
              <a:rPr lang="en-US" dirty="0"/>
              <a:t>Work to connect at the outset. Yes, small talk is painful for some of us, myself included. This is why perhaps including someone else on your team in your negotiation that perhaps has that skill if you don’t, may be helpful. Research has shown that those who do this have better outcomes than those who start negotiating immediately. It’s really about signally that you know you are talking to a fellow human. When it comes to small talk remember that we work in libraries and many vendor reps trained as librarians and we are full of people who have deep interests in all kinds of things. As long as it’s work appropriate feel free to share something you recently learned, a book you’ve read, a movie you watched.</a:t>
            </a:r>
          </a:p>
          <a:p>
            <a:pPr marL="457200" indent="-298450"/>
            <a:r>
              <a:rPr lang="en-US" dirty="0"/>
              <a:t>When leading you at the start of the meeting be sure to clarify constraints and assumptions. Review the purpose of the meeting and the length of time. Confirm if anyone is coming or going during the meeting and reshape the agenda accordingly based on this information.</a:t>
            </a:r>
          </a:p>
          <a:p>
            <a:pPr marL="457200" indent="-298450"/>
            <a:r>
              <a:rPr lang="en-US" dirty="0"/>
              <a:t>Finally, consider hiding your self-view. Especially if you are from an individualist (Western) culture. According to research seeing your self-view increases feelings of being self-conscious in many people, especially if you are neurotypical. For some folks, especially those who are neurodivergent may find self-view helpful in navigating the interaction. Decide what is best for you and makes you most comfortable.</a:t>
            </a:r>
          </a:p>
          <a:p>
            <a:endParaRPr lang="en-US" dirty="0"/>
          </a:p>
          <a:p>
            <a:pPr marL="158750" indent="0">
              <a:buNone/>
            </a:pPr>
            <a:r>
              <a:rPr lang="en-US" dirty="0"/>
              <a:t>Remember – just like phone negotiations you do not have to make decisions during the meeting.</a:t>
            </a:r>
          </a:p>
        </p:txBody>
      </p:sp>
    </p:spTree>
    <p:extLst>
      <p:ext uri="{BB962C8B-B14F-4D97-AF65-F5344CB8AC3E}">
        <p14:creationId xmlns:p14="http://schemas.microsoft.com/office/powerpoint/2010/main" val="9726525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tenth strategy provides tips on negotiating over email.</a:t>
            </a:r>
            <a:endParaRPr dirty="0"/>
          </a:p>
        </p:txBody>
      </p:sp>
    </p:spTree>
    <p:extLst>
      <p:ext uri="{BB962C8B-B14F-4D97-AF65-F5344CB8AC3E}">
        <p14:creationId xmlns:p14="http://schemas.microsoft.com/office/powerpoint/2010/main" val="19711650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There are several benefits to negotiating over email.</a:t>
            </a:r>
          </a:p>
          <a:p>
            <a:pPr lvl="1"/>
            <a:r>
              <a:rPr lang="en-US" dirty="0"/>
              <a:t>First, ideas dominate over personality and presence.</a:t>
            </a:r>
          </a:p>
          <a:p>
            <a:pPr lvl="1"/>
            <a:r>
              <a:rPr lang="en-US" dirty="0"/>
              <a:t>Second, you will have the time to think about how you will respond.</a:t>
            </a:r>
          </a:p>
          <a:p>
            <a:pPr lvl="1"/>
            <a:r>
              <a:rPr lang="en-US" dirty="0"/>
              <a:t>Third, email provides flexibility for when you respond (just be sure that you set expectations on both side amount of maximum time between responses).</a:t>
            </a:r>
          </a:p>
          <a:p>
            <a:pPr lvl="1"/>
            <a:r>
              <a:rPr lang="en-US" dirty="0"/>
              <a:t>And fourth, you can bring in other parties such as your administration or other library colleagues in to review prior to responding.</a:t>
            </a:r>
          </a:p>
        </p:txBody>
      </p:sp>
    </p:spTree>
    <p:extLst>
      <p:ext uri="{BB962C8B-B14F-4D97-AF65-F5344CB8AC3E}">
        <p14:creationId xmlns:p14="http://schemas.microsoft.com/office/powerpoint/2010/main" val="6087404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However, there are also challenges.</a:t>
            </a:r>
          </a:p>
          <a:p>
            <a:r>
              <a:rPr lang="en-US" dirty="0"/>
              <a:t>First, sometimes people forget they are negotiating with a person not a screen leading to bad behavior. It can happen to both parties within a negotiation. A solution to help monitor yourself when negotiating is to draft emails then reread for tone. You can consider setting a delay for sending emails, so you have time to go back and make changes. If you know you are reacting to something, ask a colleague for their input.</a:t>
            </a:r>
          </a:p>
          <a:p>
            <a:r>
              <a:rPr lang="en-US" dirty="0"/>
              <a:t>A second challenge is that research shows that people are more risk tolerant than when meeting face-to-face. To help mitigate this determine what questions are outstanding before making decisions and seek answers. Remind yourself to no assume anything.</a:t>
            </a:r>
          </a:p>
          <a:p>
            <a:r>
              <a:rPr lang="en-US" dirty="0"/>
              <a:t>A third challenge is the tendency to break the deal into a list and negotiate sequentially, no simultaneously. To address this, remind the vendor that you are negotiating the value of the entire deal and that issues cannot be separated.</a:t>
            </a:r>
          </a:p>
          <a:p>
            <a:r>
              <a:rPr lang="en-US" dirty="0"/>
              <a:t>The final challenge is long response time between emails can draw out negotiations. To prevent this clearly establish response expectations for negotiation with the vendor for both sides before starting the negotiation.</a:t>
            </a:r>
          </a:p>
        </p:txBody>
      </p:sp>
    </p:spTree>
    <p:extLst>
      <p:ext uri="{BB962C8B-B14F-4D97-AF65-F5344CB8AC3E}">
        <p14:creationId xmlns:p14="http://schemas.microsoft.com/office/powerpoint/2010/main" val="24114794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eleventh strategy is centered on tips for managing bad behavior during the negotiation.</a:t>
            </a:r>
            <a:endParaRPr dirty="0"/>
          </a:p>
        </p:txBody>
      </p:sp>
    </p:spTree>
    <p:extLst>
      <p:ext uri="{BB962C8B-B14F-4D97-AF65-F5344CB8AC3E}">
        <p14:creationId xmlns:p14="http://schemas.microsoft.com/office/powerpoint/2010/main" val="16176221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Unacceptable behaviors include:</a:t>
            </a:r>
          </a:p>
          <a:p>
            <a:r>
              <a:rPr lang="en-US" dirty="0"/>
              <a:t>Delaying negotiation conversations until close to the deadline to force agreement</a:t>
            </a:r>
          </a:p>
          <a:p>
            <a:pPr lvl="1"/>
            <a:r>
              <a:rPr lang="en-US" dirty="0"/>
              <a:t>Personally, when I’m negotiating and I’ve been proactive and they have been responsive I will not let this force an agreement and in my experience we did not get cut off if we are still mid-negotiation when the current license expires.</a:t>
            </a:r>
          </a:p>
          <a:p>
            <a:r>
              <a:rPr lang="en-US" dirty="0"/>
              <a:t>Going around you to teaching and research faculty</a:t>
            </a:r>
            <a:r>
              <a:rPr lang="en-US" b="0" u="none" dirty="0"/>
              <a:t> or even others in the library </a:t>
            </a:r>
            <a:r>
              <a:rPr lang="en-US" dirty="0"/>
              <a:t>to exert pressure</a:t>
            </a:r>
          </a:p>
          <a:p>
            <a:r>
              <a:rPr lang="en-US" dirty="0"/>
              <a:t>Throwing temper tantrums</a:t>
            </a:r>
          </a:p>
          <a:p>
            <a:r>
              <a:rPr lang="en-US" dirty="0"/>
              <a:t>Making threats</a:t>
            </a:r>
          </a:p>
          <a:p>
            <a:r>
              <a:rPr lang="en-US" dirty="0"/>
              <a:t>Or using any sort of verbal abuse</a:t>
            </a:r>
          </a:p>
          <a:p>
            <a:pPr marL="158750" indent="0">
              <a:buNone/>
            </a:pPr>
            <a:endParaRPr lang="en-US" dirty="0"/>
          </a:p>
        </p:txBody>
      </p:sp>
    </p:spTree>
    <p:extLst>
      <p:ext uri="{BB962C8B-B14F-4D97-AF65-F5344CB8AC3E}">
        <p14:creationId xmlns:p14="http://schemas.microsoft.com/office/powerpoint/2010/main" val="38542917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One way to prevent bad behavior is to clearly communicate your expectations for the relationship and for negotiations at the beginning. This includes</a:t>
            </a:r>
          </a:p>
          <a:p>
            <a:pPr lvl="1"/>
            <a:r>
              <a:rPr lang="en-US" dirty="0"/>
              <a:t>Timetable for negotiation</a:t>
            </a:r>
          </a:p>
          <a:p>
            <a:pPr lvl="1"/>
            <a:r>
              <a:rPr lang="en-US" dirty="0"/>
              <a:t>Expected response times</a:t>
            </a:r>
          </a:p>
          <a:p>
            <a:pPr lvl="1"/>
            <a:r>
              <a:rPr lang="en-US" dirty="0"/>
              <a:t>Inappropriate behavior</a:t>
            </a:r>
          </a:p>
          <a:p>
            <a:pPr lvl="0"/>
            <a:r>
              <a:rPr lang="en-US" dirty="0"/>
              <a:t>Now you may be wondering – what if you have established relationship – how do you reset expectations. Something that might be helpful is to draft a document you can communicate to all vendors that outlines what you expect from vendors in a business relationship and what they can expect from you.</a:t>
            </a:r>
          </a:p>
          <a:p>
            <a:pPr lvl="0"/>
            <a:r>
              <a:rPr lang="en-US" dirty="0"/>
              <a:t>One of the unacceptable behaviors mentioned on the prior slide is stalling – the first step to address this is to reiterate these expectations via e-mail and phone. If they still fail to respond set up a meeting. Escalate to their manager if needed </a:t>
            </a:r>
            <a:r>
              <a:rPr lang="en-US" b="0" u="none" dirty="0"/>
              <a:t>and let them know that </a:t>
            </a:r>
            <a:r>
              <a:rPr lang="en-US" dirty="0"/>
              <a:t>that mutually agreed upon expectations are not being met.</a:t>
            </a:r>
          </a:p>
        </p:txBody>
      </p:sp>
    </p:spTree>
    <p:extLst>
      <p:ext uri="{BB962C8B-B14F-4D97-AF65-F5344CB8AC3E}">
        <p14:creationId xmlns:p14="http://schemas.microsoft.com/office/powerpoint/2010/main" val="38328543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 want to discuss temper tantrums, which includes making threats and doling out verbal abuse. You need to know that they are rarely genuine. According to Leigh Thompson, “They are carefully orchestrated displays designed to evoke a response in the counterparty.</a:t>
            </a:r>
            <a:r>
              <a:rPr lang="en-US" u="none" dirty="0"/>
              <a:t>”</a:t>
            </a:r>
            <a:r>
              <a:rPr lang="en-US" b="1" u="none" dirty="0"/>
              <a:t> </a:t>
            </a:r>
            <a:r>
              <a:rPr lang="en-US" b="0" u="none" dirty="0"/>
              <a:t>Because they aren’t genuine doesn’t mean that they are not uncomfortable.  Our next slide will discuss how to address bad behavior that happens during a negotiation, including temper tantrums.</a:t>
            </a:r>
          </a:p>
        </p:txBody>
      </p:sp>
    </p:spTree>
    <p:extLst>
      <p:ext uri="{BB962C8B-B14F-4D97-AF65-F5344CB8AC3E}">
        <p14:creationId xmlns:p14="http://schemas.microsoft.com/office/powerpoint/2010/main" val="2772659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Strategies for managing bad behavior mid-negotiation:</a:t>
            </a:r>
          </a:p>
          <a:p>
            <a:pPr marL="457200" indent="-298450"/>
            <a:r>
              <a:rPr lang="en-US" b="0" u="none" dirty="0"/>
              <a:t>Take a break – this can be just a 15-minute break, or it could be scheduling another meeting so things can cool off.  If it is a short break, encourage everyone to step away (to another room or space) for a few minutes to reset.</a:t>
            </a:r>
          </a:p>
          <a:p>
            <a:pPr marL="457200" indent="-298450"/>
            <a:r>
              <a:rPr lang="en-US" b="0" u="none" dirty="0"/>
              <a:t>Normalize emotions by saying something like “This is important to us both and it’s normal to feel emotional about it. We both are.”</a:t>
            </a:r>
          </a:p>
          <a:p>
            <a:pPr marL="457200" indent="-298450"/>
            <a:r>
              <a:rPr lang="en-US" b="0" u="none" dirty="0"/>
              <a:t>Another strategy to try is to stop talking and start writing. This creates a point of focus. If in person use a white board, if online share your screen. In both cases start outlining key points and interest that have already been discussed during the conversation. You can then point these out as you proceed.</a:t>
            </a:r>
          </a:p>
          <a:p>
            <a:pPr marL="457200" indent="-298450"/>
            <a:r>
              <a:rPr lang="en-US" b="0" u="none" dirty="0"/>
              <a:t>If the vendor has resorted to verbal abuse and threats redirect them to the expectation that you had communicated about respect and trust at the beginning and offer a break.</a:t>
            </a:r>
          </a:p>
          <a:p>
            <a:pPr marL="457200" indent="-298450"/>
            <a:r>
              <a:rPr lang="en-US" dirty="0"/>
              <a:t>If the behavior doesn’t stop or it is outrageous don’t be afraid to escalate to their manager. Sometimes this is necessary.</a:t>
            </a:r>
          </a:p>
          <a:p>
            <a:pPr marL="457200" indent="-298450"/>
            <a:endParaRPr lang="en-US" dirty="0"/>
          </a:p>
        </p:txBody>
      </p:sp>
    </p:spTree>
    <p:extLst>
      <p:ext uri="{BB962C8B-B14F-4D97-AF65-F5344CB8AC3E}">
        <p14:creationId xmlns:p14="http://schemas.microsoft.com/office/powerpoint/2010/main" val="2391633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bd6c00e73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bd6c00e73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Here is an example on how you can present a first offer without making it a demand. This example was modified to be appropriate for libraries from an example in Leigh Thompson’s book, </a:t>
            </a:r>
            <a:r>
              <a:rPr lang="en-US" i="1" dirty="0"/>
              <a:t>The Truth About Negotiations</a:t>
            </a:r>
            <a:r>
              <a:rPr lang="en-US" dirty="0"/>
              <a:t>.</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“We are excited about the opportunity to add this resource to our collection. In respect to your time, I’m sharing with you our library vendor master agreement which outline our desired terms. I’m eager to discuss this, provide clarity, and resolve any issues.”</a:t>
            </a:r>
            <a:endParaRPr dirty="0"/>
          </a:p>
        </p:txBody>
      </p:sp>
    </p:spTree>
    <p:extLst>
      <p:ext uri="{BB962C8B-B14F-4D97-AF65-F5344CB8AC3E}">
        <p14:creationId xmlns:p14="http://schemas.microsoft.com/office/powerpoint/2010/main" val="5527526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Bibliography &amp; Credits</a:t>
            </a:r>
          </a:p>
        </p:txBody>
      </p:sp>
    </p:spTree>
    <p:extLst>
      <p:ext uri="{BB962C8B-B14F-4D97-AF65-F5344CB8AC3E}">
        <p14:creationId xmlns:p14="http://schemas.microsoft.com/office/powerpoint/2010/main" val="1354547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If the vendor makes the first offer, then the first step when preparing your initial counter-offer is to prepare what your opening offer would have been without receiving a first offer from the vendor. Do your own analysis and determine what you think is the value of the resource and the deal, outline your ideal terms. Remember this offer should be aspirational and not what you realistically expect to get agreement on.</a:t>
            </a:r>
          </a:p>
        </p:txBody>
      </p:sp>
    </p:spTree>
    <p:extLst>
      <p:ext uri="{BB962C8B-B14F-4D97-AF65-F5344CB8AC3E}">
        <p14:creationId xmlns:p14="http://schemas.microsoft.com/office/powerpoint/2010/main" val="3600653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second step is to present your counteroffer. You do not want to make it a demand, especially if radically different from what the vendor presented since this will result in a chilling affect where the negotiation cools or even stops, or could result in a boomerang effect where the other party insults you. You want to soften your language as your present </a:t>
            </a:r>
            <a:r>
              <a:rPr lang="en-US" b="0" u="none" dirty="0"/>
              <a:t>your counter.  The next slide will show an example of how you can present a counteroffer without making it a demand.</a:t>
            </a:r>
          </a:p>
        </p:txBody>
      </p:sp>
    </p:spTree>
    <p:extLst>
      <p:ext uri="{BB962C8B-B14F-4D97-AF65-F5344CB8AC3E}">
        <p14:creationId xmlns:p14="http://schemas.microsoft.com/office/powerpoint/2010/main" val="2279694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bd6c00e73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bd6c00e73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I’ve modified an example that Leigh Thompson provided to apply to the context of libraries showing how you can present a first counter-offer.</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“Thank you for sending me your pricing proposal and updated licensing terms. I appreciate the time you put into the proposal. I’ve also spent time preparing preferred terms and evaluating the value this resource provides my patrons along with our budget position. I should warn you my terms are quite different from what you proposed, but in the spirit of valuing your time and beginning our discussion I’d like to share them with you.”</a:t>
            </a:r>
            <a:endParaRPr dirty="0"/>
          </a:p>
        </p:txBody>
      </p:sp>
    </p:spTree>
    <p:extLst>
      <p:ext uri="{BB962C8B-B14F-4D97-AF65-F5344CB8AC3E}">
        <p14:creationId xmlns:p14="http://schemas.microsoft.com/office/powerpoint/2010/main" val="3058149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The second strategy you can use when negotiating is framing. Think about how you frame what you say around offers and counter offers and concessions. Decisions can be framed as a win or a loss and remember that humans are risk averse.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528184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None/>
            </a:pPr>
            <a:r>
              <a:rPr lang="en-US" baseline="0" dirty="0"/>
              <a:t>Here are two examples, one which presents an offer as a win and the other as a potential loss.</a:t>
            </a:r>
          </a:p>
          <a:p>
            <a:pPr marL="0" indent="0">
              <a:buNone/>
            </a:pPr>
            <a:endParaRPr lang="en-US" baseline="0" dirty="0"/>
          </a:p>
          <a:p>
            <a:pPr marL="0" indent="0">
              <a:buNone/>
            </a:pPr>
            <a:r>
              <a:rPr lang="en-US" baseline="0" dirty="0"/>
              <a:t>An example of framing something as a win.</a:t>
            </a:r>
          </a:p>
          <a:p>
            <a:pPr marL="0" indent="0">
              <a:buNone/>
            </a:pPr>
            <a:endParaRPr lang="en-US" baseline="0" dirty="0"/>
          </a:p>
          <a:p>
            <a:pPr marL="0" indent="0">
              <a:buNone/>
            </a:pPr>
            <a:r>
              <a:rPr lang="en-US" baseline="0" dirty="0"/>
              <a:t>We can sign a multiyear contract if you can meet us where we need to be for our budget. We are looking to keep price increases to 2%.</a:t>
            </a:r>
          </a:p>
          <a:p>
            <a:pPr marL="0" indent="0">
              <a:buNone/>
            </a:pPr>
            <a:endParaRPr lang="en-US" baseline="0" dirty="0"/>
          </a:p>
          <a:p>
            <a:pPr marL="0" indent="0">
              <a:buNone/>
            </a:pPr>
            <a:r>
              <a:rPr lang="en-US" baseline="0" dirty="0"/>
              <a:t>Now consider how this statement which is frames an offer as a potential loss: </a:t>
            </a:r>
          </a:p>
          <a:p>
            <a:pPr marL="0" indent="0">
              <a:buNone/>
            </a:pPr>
            <a:endParaRPr lang="en-US" baseline="0" dirty="0"/>
          </a:p>
          <a:p>
            <a:pPr marL="0" indent="0">
              <a:buNone/>
            </a:pPr>
            <a:r>
              <a:rPr lang="en-US" baseline="0" dirty="0"/>
              <a:t>We need to keep prices flat but are willing to sign a two-year contract, otherwise we will only sign a 1-year agreement and based on our historical use which is declining. We may be making the decision to cut this next year.</a:t>
            </a:r>
          </a:p>
          <a:p>
            <a:pPr marL="0" indent="0">
              <a:buNone/>
            </a:pPr>
            <a:endParaRPr lang="en-US" baseline="0" dirty="0"/>
          </a:p>
          <a:p>
            <a:pPr marL="0" indent="0">
              <a:buNone/>
            </a:pPr>
            <a:r>
              <a:rPr lang="en-US" baseline="0" dirty="0"/>
              <a:t>Can you hear the difference? Both could be useful depending on the </a:t>
            </a:r>
            <a:r>
              <a:rPr lang="en-US" b="0" u="none" strike="noStrike" baseline="0" dirty="0"/>
              <a:t>context of the negotiation</a:t>
            </a:r>
            <a:r>
              <a:rPr lang="en-US" b="0" u="none" baseline="0" dirty="0"/>
              <a:t>.</a:t>
            </a:r>
          </a:p>
          <a:p>
            <a:endParaRPr lang="en-US" dirty="0"/>
          </a:p>
        </p:txBody>
      </p:sp>
    </p:spTree>
    <p:extLst>
      <p:ext uri="{BB962C8B-B14F-4D97-AF65-F5344CB8AC3E}">
        <p14:creationId xmlns:p14="http://schemas.microsoft.com/office/powerpoint/2010/main" val="417380489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851300" y="539400"/>
            <a:ext cx="5441400" cy="22629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rgbClr val="191919"/>
              </a:buClr>
              <a:buSzPts val="5200"/>
              <a:buNone/>
              <a:defRPr sz="57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2307550" y="2753300"/>
            <a:ext cx="4528800" cy="4758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1400"/>
              <a:buNone/>
              <a:defRPr sz="1600">
                <a:solidFill>
                  <a:schemeClr val="dk1"/>
                </a:solidFill>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a:endParaRPr/>
          </a:p>
        </p:txBody>
      </p:sp>
      <p:grpSp>
        <p:nvGrpSpPr>
          <p:cNvPr id="11" name="Google Shape;11;p2"/>
          <p:cNvGrpSpPr/>
          <p:nvPr/>
        </p:nvGrpSpPr>
        <p:grpSpPr>
          <a:xfrm>
            <a:off x="-360857" y="1490575"/>
            <a:ext cx="9865618" cy="3609028"/>
            <a:chOff x="-360857" y="1490575"/>
            <a:chExt cx="9865618" cy="3609028"/>
          </a:xfrm>
        </p:grpSpPr>
        <p:pic>
          <p:nvPicPr>
            <p:cNvPr id="12" name="Google Shape;12;p2"/>
            <p:cNvPicPr preferRelativeResize="0"/>
            <p:nvPr/>
          </p:nvPicPr>
          <p:blipFill>
            <a:blip r:embed="rId2">
              <a:alphaModFix/>
            </a:blip>
            <a:stretch>
              <a:fillRect/>
            </a:stretch>
          </p:blipFill>
          <p:spPr>
            <a:xfrm>
              <a:off x="3191904" y="3594388"/>
              <a:ext cx="925053" cy="1497195"/>
            </a:xfrm>
            <a:prstGeom prst="rect">
              <a:avLst/>
            </a:prstGeom>
            <a:noFill/>
            <a:ln>
              <a:noFill/>
            </a:ln>
            <a:effectLst>
              <a:reflection stA="50000" endPos="31000" fadeDir="5400012" sy="-100000" algn="bl" rotWithShape="0"/>
            </a:effectLst>
          </p:spPr>
        </p:pic>
        <p:pic>
          <p:nvPicPr>
            <p:cNvPr id="13" name="Google Shape;13;p2"/>
            <p:cNvPicPr preferRelativeResize="0"/>
            <p:nvPr/>
          </p:nvPicPr>
          <p:blipFill>
            <a:blip r:embed="rId3">
              <a:alphaModFix/>
            </a:blip>
            <a:stretch>
              <a:fillRect/>
            </a:stretch>
          </p:blipFill>
          <p:spPr>
            <a:xfrm>
              <a:off x="872401" y="2863129"/>
              <a:ext cx="1112202" cy="2021213"/>
            </a:xfrm>
            <a:prstGeom prst="rect">
              <a:avLst/>
            </a:prstGeom>
            <a:noFill/>
            <a:ln>
              <a:noFill/>
            </a:ln>
            <a:effectLst>
              <a:reflection stA="50000" endPos="31000" fadeDir="5400012" sy="-100000" algn="bl" rotWithShape="0"/>
            </a:effectLst>
          </p:spPr>
        </p:pic>
        <p:pic>
          <p:nvPicPr>
            <p:cNvPr id="14" name="Google Shape;14;p2"/>
            <p:cNvPicPr preferRelativeResize="0"/>
            <p:nvPr/>
          </p:nvPicPr>
          <p:blipFill>
            <a:blip r:embed="rId4">
              <a:alphaModFix/>
            </a:blip>
            <a:stretch>
              <a:fillRect/>
            </a:stretch>
          </p:blipFill>
          <p:spPr>
            <a:xfrm flipH="1">
              <a:off x="1965892" y="2994032"/>
              <a:ext cx="1240533" cy="2069337"/>
            </a:xfrm>
            <a:prstGeom prst="rect">
              <a:avLst/>
            </a:prstGeom>
            <a:noFill/>
            <a:ln>
              <a:noFill/>
            </a:ln>
            <a:effectLst>
              <a:reflection stA="50000" endPos="31000" fadeDir="5400012" sy="-100000" algn="bl" rotWithShape="0"/>
            </a:effectLst>
          </p:spPr>
        </p:pic>
        <p:pic>
          <p:nvPicPr>
            <p:cNvPr id="15" name="Google Shape;15;p2"/>
            <p:cNvPicPr preferRelativeResize="0"/>
            <p:nvPr/>
          </p:nvPicPr>
          <p:blipFill>
            <a:blip r:embed="rId5">
              <a:alphaModFix/>
            </a:blip>
            <a:stretch>
              <a:fillRect/>
            </a:stretch>
          </p:blipFill>
          <p:spPr>
            <a:xfrm>
              <a:off x="-360857" y="1490577"/>
              <a:ext cx="1236174" cy="2887448"/>
            </a:xfrm>
            <a:prstGeom prst="rect">
              <a:avLst/>
            </a:prstGeom>
            <a:noFill/>
            <a:ln>
              <a:noFill/>
            </a:ln>
            <a:effectLst>
              <a:reflection stA="50000" endPos="31000" fadeDir="5400012" sy="-100000" algn="bl" rotWithShape="0"/>
            </a:effectLst>
          </p:spPr>
        </p:pic>
        <p:pic>
          <p:nvPicPr>
            <p:cNvPr id="16" name="Google Shape;16;p2"/>
            <p:cNvPicPr preferRelativeResize="0"/>
            <p:nvPr/>
          </p:nvPicPr>
          <p:blipFill>
            <a:blip r:embed="rId6">
              <a:alphaModFix/>
            </a:blip>
            <a:stretch>
              <a:fillRect/>
            </a:stretch>
          </p:blipFill>
          <p:spPr>
            <a:xfrm>
              <a:off x="5035417" y="3586367"/>
              <a:ext cx="930400" cy="1513236"/>
            </a:xfrm>
            <a:prstGeom prst="rect">
              <a:avLst/>
            </a:prstGeom>
            <a:noFill/>
            <a:ln>
              <a:noFill/>
            </a:ln>
            <a:effectLst>
              <a:reflection stA="50000" endPos="31000" fadeDir="5400012" sy="-100000" algn="bl" rotWithShape="0"/>
            </a:effectLst>
          </p:spPr>
        </p:pic>
        <p:pic>
          <p:nvPicPr>
            <p:cNvPr id="17" name="Google Shape;17;p2"/>
            <p:cNvPicPr preferRelativeResize="0"/>
            <p:nvPr/>
          </p:nvPicPr>
          <p:blipFill>
            <a:blip r:embed="rId7">
              <a:alphaModFix/>
            </a:blip>
            <a:stretch>
              <a:fillRect/>
            </a:stretch>
          </p:blipFill>
          <p:spPr>
            <a:xfrm>
              <a:off x="7196817" y="2884522"/>
              <a:ext cx="1074772" cy="1978436"/>
            </a:xfrm>
            <a:prstGeom prst="rect">
              <a:avLst/>
            </a:prstGeom>
            <a:noFill/>
            <a:ln>
              <a:noFill/>
            </a:ln>
            <a:effectLst>
              <a:reflection stA="50000" endPos="31000" fadeDir="5400012" sy="-100000" algn="bl" rotWithShape="0"/>
            </a:effectLst>
          </p:spPr>
        </p:pic>
        <p:pic>
          <p:nvPicPr>
            <p:cNvPr id="18" name="Google Shape;18;p2"/>
            <p:cNvPicPr preferRelativeResize="0"/>
            <p:nvPr/>
          </p:nvPicPr>
          <p:blipFill>
            <a:blip r:embed="rId8">
              <a:alphaModFix/>
            </a:blip>
            <a:stretch>
              <a:fillRect/>
            </a:stretch>
          </p:blipFill>
          <p:spPr>
            <a:xfrm>
              <a:off x="5980340" y="2994032"/>
              <a:ext cx="1197756" cy="2031908"/>
            </a:xfrm>
            <a:prstGeom prst="rect">
              <a:avLst/>
            </a:prstGeom>
            <a:noFill/>
            <a:ln>
              <a:noFill/>
            </a:ln>
            <a:effectLst>
              <a:reflection stA="50000" endPos="31000" fadeDir="5400012" sy="-100000" algn="bl" rotWithShape="0"/>
            </a:effectLst>
          </p:spPr>
        </p:pic>
        <p:pic>
          <p:nvPicPr>
            <p:cNvPr id="19" name="Google Shape;19;p2"/>
            <p:cNvPicPr preferRelativeResize="0"/>
            <p:nvPr/>
          </p:nvPicPr>
          <p:blipFill>
            <a:blip r:embed="rId9">
              <a:alphaModFix/>
            </a:blip>
            <a:stretch>
              <a:fillRect/>
            </a:stretch>
          </p:blipFill>
          <p:spPr>
            <a:xfrm>
              <a:off x="8274497" y="1490575"/>
              <a:ext cx="1230263" cy="2887448"/>
            </a:xfrm>
            <a:prstGeom prst="rect">
              <a:avLst/>
            </a:prstGeom>
            <a:noFill/>
            <a:ln>
              <a:noFill/>
            </a:ln>
            <a:effectLst>
              <a:reflection stA="50000" endPos="31000" fadeDir="5400012" sy="-100000" algn="bl" rotWithShape="0"/>
            </a:effectLst>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6"/>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hree columns">
  <p:cSld name="CUSTOM_6">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93"/>
        <p:cNvGrpSpPr/>
        <p:nvPr/>
      </p:nvGrpSpPr>
      <p:grpSpPr>
        <a:xfrm>
          <a:off x="0" y="0"/>
          <a:ext cx="0" cy="0"/>
          <a:chOff x="0" y="0"/>
          <a:chExt cx="0" cy="0"/>
        </a:xfrm>
      </p:grpSpPr>
      <p:sp>
        <p:nvSpPr>
          <p:cNvPr id="94" name="Google Shape;94;p16"/>
          <p:cNvSpPr txBox="1">
            <a:spLocks noGrp="1"/>
          </p:cNvSpPr>
          <p:nvPr>
            <p:ph type="title"/>
          </p:nvPr>
        </p:nvSpPr>
        <p:spPr>
          <a:xfrm>
            <a:off x="720075"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5" name="Google Shape;95;p16"/>
          <p:cNvSpPr txBox="1">
            <a:spLocks noGrp="1"/>
          </p:cNvSpPr>
          <p:nvPr>
            <p:ph type="title" idx="2"/>
          </p:nvPr>
        </p:nvSpPr>
        <p:spPr>
          <a:xfrm>
            <a:off x="771650" y="2643150"/>
            <a:ext cx="23550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6" name="Google Shape;96;p16"/>
          <p:cNvSpPr txBox="1">
            <a:spLocks noGrp="1"/>
          </p:cNvSpPr>
          <p:nvPr>
            <p:ph type="subTitle" idx="1"/>
          </p:nvPr>
        </p:nvSpPr>
        <p:spPr>
          <a:xfrm>
            <a:off x="771650" y="2961775"/>
            <a:ext cx="23550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97" name="Google Shape;97;p16"/>
          <p:cNvSpPr txBox="1">
            <a:spLocks noGrp="1"/>
          </p:cNvSpPr>
          <p:nvPr>
            <p:ph type="title" idx="3"/>
          </p:nvPr>
        </p:nvSpPr>
        <p:spPr>
          <a:xfrm>
            <a:off x="3394576" y="2643150"/>
            <a:ext cx="23550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8" name="Google Shape;98;p16"/>
          <p:cNvSpPr txBox="1">
            <a:spLocks noGrp="1"/>
          </p:cNvSpPr>
          <p:nvPr>
            <p:ph type="subTitle" idx="4"/>
          </p:nvPr>
        </p:nvSpPr>
        <p:spPr>
          <a:xfrm>
            <a:off x="3394575" y="2961775"/>
            <a:ext cx="23550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99" name="Google Shape;99;p16"/>
          <p:cNvSpPr txBox="1">
            <a:spLocks noGrp="1"/>
          </p:cNvSpPr>
          <p:nvPr>
            <p:ph type="title" idx="5"/>
          </p:nvPr>
        </p:nvSpPr>
        <p:spPr>
          <a:xfrm>
            <a:off x="6017601" y="2643150"/>
            <a:ext cx="23547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0" name="Google Shape;100;p16"/>
          <p:cNvSpPr txBox="1">
            <a:spLocks noGrp="1"/>
          </p:cNvSpPr>
          <p:nvPr>
            <p:ph type="subTitle" idx="6"/>
          </p:nvPr>
        </p:nvSpPr>
        <p:spPr>
          <a:xfrm>
            <a:off x="6017600" y="2961775"/>
            <a:ext cx="23547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pic>
        <p:nvPicPr>
          <p:cNvPr id="101" name="Google Shape;101;p16"/>
          <p:cNvPicPr preferRelativeResize="0"/>
          <p:nvPr/>
        </p:nvPicPr>
        <p:blipFill>
          <a:blip r:embed="rId2">
            <a:alphaModFix/>
          </a:blip>
          <a:stretch>
            <a:fillRect/>
          </a:stretch>
        </p:blipFill>
        <p:spPr>
          <a:xfrm>
            <a:off x="-76621" y="3106913"/>
            <a:ext cx="925053" cy="1497195"/>
          </a:xfrm>
          <a:prstGeom prst="rect">
            <a:avLst/>
          </a:prstGeom>
          <a:noFill/>
          <a:ln>
            <a:noFill/>
          </a:ln>
          <a:effectLst>
            <a:reflection stA="50000" endPos="31000" fadeDir="5400012" sy="-100000" algn="bl" rotWithShape="0"/>
          </a:effectLst>
        </p:spPr>
      </p:pic>
      <p:pic>
        <p:nvPicPr>
          <p:cNvPr id="102" name="Google Shape;102;p16"/>
          <p:cNvPicPr preferRelativeResize="0"/>
          <p:nvPr/>
        </p:nvPicPr>
        <p:blipFill>
          <a:blip r:embed="rId3">
            <a:alphaModFix/>
          </a:blip>
          <a:stretch>
            <a:fillRect/>
          </a:stretch>
        </p:blipFill>
        <p:spPr>
          <a:xfrm>
            <a:off x="8477065" y="2994032"/>
            <a:ext cx="1197756" cy="2031908"/>
          </a:xfrm>
          <a:prstGeom prst="rect">
            <a:avLst/>
          </a:prstGeom>
          <a:noFill/>
          <a:ln>
            <a:noFill/>
          </a:ln>
          <a:effectLst>
            <a:reflection stA="50000" endPos="31000" fadeDir="5400012" sy="-100000" algn="bl" rotWithShape="0"/>
          </a:effectLst>
        </p:spPr>
      </p:pic>
      <p:pic>
        <p:nvPicPr>
          <p:cNvPr id="103" name="Google Shape;103;p16"/>
          <p:cNvPicPr preferRelativeResize="0"/>
          <p:nvPr/>
        </p:nvPicPr>
        <p:blipFill>
          <a:blip r:embed="rId4">
            <a:alphaModFix/>
          </a:blip>
          <a:stretch>
            <a:fillRect/>
          </a:stretch>
        </p:blipFill>
        <p:spPr>
          <a:xfrm flipH="1">
            <a:off x="3008780" y="3906200"/>
            <a:ext cx="2547602" cy="989850"/>
          </a:xfrm>
          <a:prstGeom prst="rect">
            <a:avLst/>
          </a:prstGeom>
          <a:noFill/>
          <a:ln>
            <a:noFill/>
          </a:ln>
          <a:effectLst>
            <a:reflection stA="50000" endPos="30000" fadeDir="5400012" sy="-100000" algn="bl" rotWithShape="0"/>
          </a:effectLst>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1">
  <p:cSld name="CUSTOM_12">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35"/>
        <p:cNvGrpSpPr/>
        <p:nvPr/>
      </p:nvGrpSpPr>
      <p:grpSpPr>
        <a:xfrm>
          <a:off x="0" y="0"/>
          <a:ext cx="0" cy="0"/>
          <a:chOff x="0" y="0"/>
          <a:chExt cx="0" cy="0"/>
        </a:xfrm>
      </p:grpSpPr>
      <p:sp>
        <p:nvSpPr>
          <p:cNvPr id="136" name="Google Shape;136;p19"/>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137" name="Google Shape;137;p19"/>
          <p:cNvPicPr preferRelativeResize="0"/>
          <p:nvPr/>
        </p:nvPicPr>
        <p:blipFill>
          <a:blip r:embed="rId2">
            <a:alphaModFix/>
          </a:blip>
          <a:stretch>
            <a:fillRect/>
          </a:stretch>
        </p:blipFill>
        <p:spPr>
          <a:xfrm>
            <a:off x="8423990" y="2297857"/>
            <a:ext cx="1197756" cy="2031908"/>
          </a:xfrm>
          <a:prstGeom prst="rect">
            <a:avLst/>
          </a:prstGeom>
          <a:noFill/>
          <a:ln>
            <a:noFill/>
          </a:ln>
          <a:effectLst>
            <a:reflection stA="50000" endPos="31000" fadeDir="5400012" sy="-100000" algn="bl" rotWithShape="0"/>
          </a:effectLst>
        </p:spPr>
      </p:pic>
      <p:pic>
        <p:nvPicPr>
          <p:cNvPr id="138" name="Google Shape;138;p19"/>
          <p:cNvPicPr preferRelativeResize="0"/>
          <p:nvPr/>
        </p:nvPicPr>
        <p:blipFill>
          <a:blip r:embed="rId3">
            <a:alphaModFix/>
          </a:blip>
          <a:stretch>
            <a:fillRect/>
          </a:stretch>
        </p:blipFill>
        <p:spPr>
          <a:xfrm>
            <a:off x="-255350" y="4250374"/>
            <a:ext cx="2385751" cy="925525"/>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CUSTOM_9">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47"/>
        <p:cNvGrpSpPr/>
        <p:nvPr/>
      </p:nvGrpSpPr>
      <p:grpSpPr>
        <a:xfrm>
          <a:off x="0" y="0"/>
          <a:ext cx="0" cy="0"/>
          <a:chOff x="0" y="0"/>
          <a:chExt cx="0" cy="0"/>
        </a:xfrm>
      </p:grpSpPr>
      <p:pic>
        <p:nvPicPr>
          <p:cNvPr id="148" name="Google Shape;148;p22"/>
          <p:cNvPicPr preferRelativeResize="0"/>
          <p:nvPr/>
        </p:nvPicPr>
        <p:blipFill>
          <a:blip r:embed="rId2">
            <a:alphaModFix/>
          </a:blip>
          <a:stretch>
            <a:fillRect/>
          </a:stretch>
        </p:blipFill>
        <p:spPr>
          <a:xfrm>
            <a:off x="-323646" y="2571750"/>
            <a:ext cx="925053" cy="1497195"/>
          </a:xfrm>
          <a:prstGeom prst="rect">
            <a:avLst/>
          </a:prstGeom>
          <a:noFill/>
          <a:ln>
            <a:noFill/>
          </a:ln>
          <a:effectLst>
            <a:reflection stA="50000" endPos="31000" fadeDir="5400012" sy="-100000" algn="bl" rotWithShape="0"/>
          </a:effectLst>
        </p:spPr>
      </p:pic>
      <p:pic>
        <p:nvPicPr>
          <p:cNvPr id="149" name="Google Shape;149;p22"/>
          <p:cNvPicPr preferRelativeResize="0"/>
          <p:nvPr/>
        </p:nvPicPr>
        <p:blipFill>
          <a:blip r:embed="rId3">
            <a:alphaModFix/>
          </a:blip>
          <a:stretch>
            <a:fillRect/>
          </a:stretch>
        </p:blipFill>
        <p:spPr>
          <a:xfrm>
            <a:off x="8423990" y="2297857"/>
            <a:ext cx="1197756" cy="2031908"/>
          </a:xfrm>
          <a:prstGeom prst="rect">
            <a:avLst/>
          </a:prstGeom>
          <a:noFill/>
          <a:ln>
            <a:noFill/>
          </a:ln>
          <a:effectLst>
            <a:reflection stA="50000" endPos="31000" fadeDir="5400012" sy="-100000" algn="bl" rotWithShape="0"/>
          </a:effectLst>
        </p:spPr>
      </p:pic>
      <p:pic>
        <p:nvPicPr>
          <p:cNvPr id="150" name="Google Shape;150;p22"/>
          <p:cNvPicPr preferRelativeResize="0"/>
          <p:nvPr/>
        </p:nvPicPr>
        <p:blipFill>
          <a:blip r:embed="rId4">
            <a:alphaModFix/>
          </a:blip>
          <a:stretch>
            <a:fillRect/>
          </a:stretch>
        </p:blipFill>
        <p:spPr>
          <a:xfrm>
            <a:off x="-255350" y="4250374"/>
            <a:ext cx="2385751" cy="925525"/>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1">
  <p:cSld name="CUSTOM_9_1">
    <p:bg>
      <p:bgPr>
        <a:gradFill>
          <a:gsLst>
            <a:gs pos="0">
              <a:schemeClr val="dk2"/>
            </a:gs>
            <a:gs pos="100000">
              <a:schemeClr val="dk1"/>
            </a:gs>
          </a:gsLst>
          <a:path path="circle">
            <a:fillToRect l="50000" t="50000" r="50000" b="50000"/>
          </a:path>
          <a:tileRect/>
        </a:gradFill>
        <a:effectLst/>
      </p:bgPr>
    </p:bg>
    <p:spTree>
      <p:nvGrpSpPr>
        <p:cNvPr id="1" name="Shape 151"/>
        <p:cNvGrpSpPr/>
        <p:nvPr/>
      </p:nvGrpSpPr>
      <p:grpSpPr>
        <a:xfrm>
          <a:off x="0" y="0"/>
          <a:ext cx="0" cy="0"/>
          <a:chOff x="0" y="0"/>
          <a:chExt cx="0" cy="0"/>
        </a:xfrm>
      </p:grpSpPr>
      <p:pic>
        <p:nvPicPr>
          <p:cNvPr id="152" name="Google Shape;152;p23"/>
          <p:cNvPicPr preferRelativeResize="0"/>
          <p:nvPr/>
        </p:nvPicPr>
        <p:blipFill>
          <a:blip r:embed="rId2">
            <a:alphaModFix/>
          </a:blip>
          <a:stretch>
            <a:fillRect/>
          </a:stretch>
        </p:blipFill>
        <p:spPr>
          <a:xfrm>
            <a:off x="-592351" y="845755"/>
            <a:ext cx="1864350" cy="3388125"/>
          </a:xfrm>
          <a:prstGeom prst="rect">
            <a:avLst/>
          </a:prstGeom>
          <a:noFill/>
          <a:ln>
            <a:noFill/>
          </a:ln>
          <a:effectLst>
            <a:reflection stA="50000" endPos="31000" fadeDir="5400012" sy="-100000" algn="bl" rotWithShape="0"/>
          </a:effectLst>
        </p:spPr>
      </p:pic>
      <p:pic>
        <p:nvPicPr>
          <p:cNvPr id="153" name="Google Shape;153;p23"/>
          <p:cNvPicPr preferRelativeResize="0"/>
          <p:nvPr/>
        </p:nvPicPr>
        <p:blipFill>
          <a:blip r:embed="rId3">
            <a:alphaModFix/>
          </a:blip>
          <a:stretch>
            <a:fillRect/>
          </a:stretch>
        </p:blipFill>
        <p:spPr>
          <a:xfrm>
            <a:off x="7579022" y="344580"/>
            <a:ext cx="2157330" cy="3598650"/>
          </a:xfrm>
          <a:prstGeom prst="rect">
            <a:avLst/>
          </a:prstGeom>
          <a:noFill/>
          <a:ln>
            <a:noFill/>
          </a:ln>
          <a:effectLst>
            <a:reflection stA="50000" endPos="31000" fadeDir="5400012" sy="-100000" algn="bl" rotWithShape="0"/>
          </a:effectLst>
        </p:spPr>
      </p:pic>
      <p:pic>
        <p:nvPicPr>
          <p:cNvPr id="154" name="Google Shape;154;p23"/>
          <p:cNvPicPr preferRelativeResize="0"/>
          <p:nvPr/>
        </p:nvPicPr>
        <p:blipFill>
          <a:blip r:embed="rId4">
            <a:alphaModFix/>
          </a:blip>
          <a:stretch>
            <a:fillRect/>
          </a:stretch>
        </p:blipFill>
        <p:spPr>
          <a:xfrm>
            <a:off x="2489313" y="3713950"/>
            <a:ext cx="3997700" cy="1700450"/>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2">
  <p:cSld name="CUSTOM_9_2">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55"/>
        <p:cNvGrpSpPr/>
        <p:nvPr/>
      </p:nvGrpSpPr>
      <p:grpSpPr>
        <a:xfrm>
          <a:off x="0" y="0"/>
          <a:ext cx="0" cy="0"/>
          <a:chOff x="0" y="0"/>
          <a:chExt cx="0" cy="0"/>
        </a:xfrm>
      </p:grpSpPr>
      <p:grpSp>
        <p:nvGrpSpPr>
          <p:cNvPr id="156" name="Google Shape;156;p24"/>
          <p:cNvGrpSpPr/>
          <p:nvPr/>
        </p:nvGrpSpPr>
        <p:grpSpPr>
          <a:xfrm>
            <a:off x="-360857" y="1490575"/>
            <a:ext cx="9865618" cy="3609028"/>
            <a:chOff x="-360857" y="1490575"/>
            <a:chExt cx="9865618" cy="3609028"/>
          </a:xfrm>
        </p:grpSpPr>
        <p:pic>
          <p:nvPicPr>
            <p:cNvPr id="157" name="Google Shape;157;p24"/>
            <p:cNvPicPr preferRelativeResize="0"/>
            <p:nvPr/>
          </p:nvPicPr>
          <p:blipFill>
            <a:blip r:embed="rId2">
              <a:alphaModFix/>
            </a:blip>
            <a:stretch>
              <a:fillRect/>
            </a:stretch>
          </p:blipFill>
          <p:spPr>
            <a:xfrm>
              <a:off x="3191904" y="3594388"/>
              <a:ext cx="925053" cy="1497195"/>
            </a:xfrm>
            <a:prstGeom prst="rect">
              <a:avLst/>
            </a:prstGeom>
            <a:noFill/>
            <a:ln>
              <a:noFill/>
            </a:ln>
            <a:effectLst>
              <a:reflection stA="50000" endPos="31000" fadeDir="5400012" sy="-100000" algn="bl" rotWithShape="0"/>
            </a:effectLst>
          </p:spPr>
        </p:pic>
        <p:pic>
          <p:nvPicPr>
            <p:cNvPr id="158" name="Google Shape;158;p24"/>
            <p:cNvPicPr preferRelativeResize="0"/>
            <p:nvPr/>
          </p:nvPicPr>
          <p:blipFill>
            <a:blip r:embed="rId3">
              <a:alphaModFix/>
            </a:blip>
            <a:stretch>
              <a:fillRect/>
            </a:stretch>
          </p:blipFill>
          <p:spPr>
            <a:xfrm>
              <a:off x="872401" y="2863129"/>
              <a:ext cx="1112202" cy="2021213"/>
            </a:xfrm>
            <a:prstGeom prst="rect">
              <a:avLst/>
            </a:prstGeom>
            <a:noFill/>
            <a:ln>
              <a:noFill/>
            </a:ln>
            <a:effectLst>
              <a:reflection stA="50000" endPos="31000" fadeDir="5400012" sy="-100000" algn="bl" rotWithShape="0"/>
            </a:effectLst>
          </p:spPr>
        </p:pic>
        <p:pic>
          <p:nvPicPr>
            <p:cNvPr id="159" name="Google Shape;159;p24"/>
            <p:cNvPicPr preferRelativeResize="0"/>
            <p:nvPr/>
          </p:nvPicPr>
          <p:blipFill>
            <a:blip r:embed="rId4">
              <a:alphaModFix/>
            </a:blip>
            <a:stretch>
              <a:fillRect/>
            </a:stretch>
          </p:blipFill>
          <p:spPr>
            <a:xfrm flipH="1">
              <a:off x="1965892" y="2994032"/>
              <a:ext cx="1240533" cy="2069337"/>
            </a:xfrm>
            <a:prstGeom prst="rect">
              <a:avLst/>
            </a:prstGeom>
            <a:noFill/>
            <a:ln>
              <a:noFill/>
            </a:ln>
            <a:effectLst>
              <a:reflection stA="50000" endPos="31000" fadeDir="5400012" sy="-100000" algn="bl" rotWithShape="0"/>
            </a:effectLst>
          </p:spPr>
        </p:pic>
        <p:pic>
          <p:nvPicPr>
            <p:cNvPr id="160" name="Google Shape;160;p24"/>
            <p:cNvPicPr preferRelativeResize="0"/>
            <p:nvPr/>
          </p:nvPicPr>
          <p:blipFill>
            <a:blip r:embed="rId5">
              <a:alphaModFix/>
            </a:blip>
            <a:stretch>
              <a:fillRect/>
            </a:stretch>
          </p:blipFill>
          <p:spPr>
            <a:xfrm>
              <a:off x="-360857" y="1490577"/>
              <a:ext cx="1236174" cy="2887448"/>
            </a:xfrm>
            <a:prstGeom prst="rect">
              <a:avLst/>
            </a:prstGeom>
            <a:noFill/>
            <a:ln>
              <a:noFill/>
            </a:ln>
            <a:effectLst>
              <a:reflection stA="50000" endPos="31000" fadeDir="5400012" sy="-100000" algn="bl" rotWithShape="0"/>
            </a:effectLst>
          </p:spPr>
        </p:pic>
        <p:pic>
          <p:nvPicPr>
            <p:cNvPr id="161" name="Google Shape;161;p24"/>
            <p:cNvPicPr preferRelativeResize="0"/>
            <p:nvPr/>
          </p:nvPicPr>
          <p:blipFill>
            <a:blip r:embed="rId6">
              <a:alphaModFix/>
            </a:blip>
            <a:stretch>
              <a:fillRect/>
            </a:stretch>
          </p:blipFill>
          <p:spPr>
            <a:xfrm>
              <a:off x="5035417" y="3586367"/>
              <a:ext cx="930400" cy="1513236"/>
            </a:xfrm>
            <a:prstGeom prst="rect">
              <a:avLst/>
            </a:prstGeom>
            <a:noFill/>
            <a:ln>
              <a:noFill/>
            </a:ln>
            <a:effectLst>
              <a:reflection stA="50000" endPos="31000" fadeDir="5400012" sy="-100000" algn="bl" rotWithShape="0"/>
            </a:effectLst>
          </p:spPr>
        </p:pic>
        <p:pic>
          <p:nvPicPr>
            <p:cNvPr id="162" name="Google Shape;162;p24"/>
            <p:cNvPicPr preferRelativeResize="0"/>
            <p:nvPr/>
          </p:nvPicPr>
          <p:blipFill>
            <a:blip r:embed="rId7">
              <a:alphaModFix/>
            </a:blip>
            <a:stretch>
              <a:fillRect/>
            </a:stretch>
          </p:blipFill>
          <p:spPr>
            <a:xfrm>
              <a:off x="7196817" y="2884522"/>
              <a:ext cx="1074772" cy="1978436"/>
            </a:xfrm>
            <a:prstGeom prst="rect">
              <a:avLst/>
            </a:prstGeom>
            <a:noFill/>
            <a:ln>
              <a:noFill/>
            </a:ln>
            <a:effectLst>
              <a:reflection stA="50000" endPos="31000" fadeDir="5400012" sy="-100000" algn="bl" rotWithShape="0"/>
            </a:effectLst>
          </p:spPr>
        </p:pic>
        <p:pic>
          <p:nvPicPr>
            <p:cNvPr id="163" name="Google Shape;163;p24"/>
            <p:cNvPicPr preferRelativeResize="0"/>
            <p:nvPr/>
          </p:nvPicPr>
          <p:blipFill>
            <a:blip r:embed="rId8">
              <a:alphaModFix/>
            </a:blip>
            <a:stretch>
              <a:fillRect/>
            </a:stretch>
          </p:blipFill>
          <p:spPr>
            <a:xfrm>
              <a:off x="5980340" y="2994032"/>
              <a:ext cx="1197756" cy="2031908"/>
            </a:xfrm>
            <a:prstGeom prst="rect">
              <a:avLst/>
            </a:prstGeom>
            <a:noFill/>
            <a:ln>
              <a:noFill/>
            </a:ln>
            <a:effectLst>
              <a:reflection stA="50000" endPos="31000" fadeDir="5400012" sy="-100000" algn="bl" rotWithShape="0"/>
            </a:effectLst>
          </p:spPr>
        </p:pic>
        <p:pic>
          <p:nvPicPr>
            <p:cNvPr id="164" name="Google Shape;164;p24"/>
            <p:cNvPicPr preferRelativeResize="0"/>
            <p:nvPr/>
          </p:nvPicPr>
          <p:blipFill>
            <a:blip r:embed="rId9">
              <a:alphaModFix/>
            </a:blip>
            <a:stretch>
              <a:fillRect/>
            </a:stretch>
          </p:blipFill>
          <p:spPr>
            <a:xfrm>
              <a:off x="8274497" y="1490575"/>
              <a:ext cx="1230263" cy="2887448"/>
            </a:xfrm>
            <a:prstGeom prst="rect">
              <a:avLst/>
            </a:prstGeom>
            <a:noFill/>
            <a:ln>
              <a:noFill/>
            </a:ln>
            <a:effectLst>
              <a:reflection stA="50000" endPos="31000" fadeDir="5400012" sy="-100000" algn="bl" rotWithShape="0"/>
            </a:effectLst>
          </p:spPr>
        </p:pic>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3">
  <p:cSld name="CUSTOM_9_3">
    <p:bg>
      <p:bgPr>
        <a:gradFill>
          <a:gsLst>
            <a:gs pos="0">
              <a:schemeClr val="dk2"/>
            </a:gs>
            <a:gs pos="100000">
              <a:schemeClr val="dk1"/>
            </a:gs>
          </a:gsLst>
          <a:path path="circle">
            <a:fillToRect l="50000" t="50000" r="50000" b="50000"/>
          </a:path>
          <a:tileRect/>
        </a:gradFill>
        <a:effectLst/>
      </p:bgPr>
    </p:bg>
    <p:spTree>
      <p:nvGrpSpPr>
        <p:cNvPr id="1" name="Shape 165"/>
        <p:cNvGrpSpPr/>
        <p:nvPr/>
      </p:nvGrpSpPr>
      <p:grpSpPr>
        <a:xfrm>
          <a:off x="0" y="0"/>
          <a:ext cx="0" cy="0"/>
          <a:chOff x="0" y="0"/>
          <a:chExt cx="0" cy="0"/>
        </a:xfrm>
      </p:grpSpPr>
      <p:pic>
        <p:nvPicPr>
          <p:cNvPr id="166" name="Google Shape;166;p25"/>
          <p:cNvPicPr preferRelativeResize="0"/>
          <p:nvPr/>
        </p:nvPicPr>
        <p:blipFill>
          <a:blip r:embed="rId2">
            <a:alphaModFix/>
          </a:blip>
          <a:stretch>
            <a:fillRect/>
          </a:stretch>
        </p:blipFill>
        <p:spPr>
          <a:xfrm>
            <a:off x="7250451" y="2460054"/>
            <a:ext cx="1112202" cy="2021213"/>
          </a:xfrm>
          <a:prstGeom prst="rect">
            <a:avLst/>
          </a:prstGeom>
          <a:noFill/>
          <a:ln>
            <a:noFill/>
          </a:ln>
          <a:effectLst>
            <a:reflection stA="50000" endPos="31000" fadeDir="5400012" sy="-100000" algn="bl" rotWithShape="0"/>
          </a:effectLst>
        </p:spPr>
      </p:pic>
      <p:pic>
        <p:nvPicPr>
          <p:cNvPr id="167" name="Google Shape;167;p25"/>
          <p:cNvPicPr preferRelativeResize="0"/>
          <p:nvPr/>
        </p:nvPicPr>
        <p:blipFill>
          <a:blip r:embed="rId3">
            <a:alphaModFix/>
          </a:blip>
          <a:stretch>
            <a:fillRect/>
          </a:stretch>
        </p:blipFill>
        <p:spPr>
          <a:xfrm flipH="1">
            <a:off x="805092" y="1873882"/>
            <a:ext cx="1240533" cy="2069337"/>
          </a:xfrm>
          <a:prstGeom prst="rect">
            <a:avLst/>
          </a:prstGeom>
          <a:noFill/>
          <a:ln>
            <a:noFill/>
          </a:ln>
          <a:effectLst>
            <a:reflection stA="50000" endPos="31000" fadeDir="5400012" sy="-100000" algn="bl" rotWithShape="0"/>
          </a:effectLst>
        </p:spPr>
      </p:pic>
      <p:pic>
        <p:nvPicPr>
          <p:cNvPr id="168" name="Google Shape;168;p25"/>
          <p:cNvPicPr preferRelativeResize="0"/>
          <p:nvPr/>
        </p:nvPicPr>
        <p:blipFill>
          <a:blip r:embed="rId4">
            <a:alphaModFix/>
          </a:blip>
          <a:stretch>
            <a:fillRect/>
          </a:stretch>
        </p:blipFill>
        <p:spPr>
          <a:xfrm>
            <a:off x="3438070" y="3730791"/>
            <a:ext cx="2712780" cy="1052349"/>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gradFill>
          <a:gsLst>
            <a:gs pos="0">
              <a:schemeClr val="dk2"/>
            </a:gs>
            <a:gs pos="100000">
              <a:schemeClr val="dk1"/>
            </a:gs>
          </a:gsLst>
          <a:path path="circle">
            <a:fillToRect l="50000" t="50000" r="50000" b="50000"/>
          </a:path>
          <a:tileRect/>
        </a:gradFill>
        <a:effectLst/>
      </p:bgPr>
    </p:bg>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a:off x="713100" y="2536988"/>
            <a:ext cx="27180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600"/>
              <a:buNone/>
              <a:defRPr sz="5000">
                <a:solidFill>
                  <a:schemeClr val="lt1"/>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22" name="Google Shape;22;p3"/>
          <p:cNvSpPr txBox="1">
            <a:spLocks noGrp="1"/>
          </p:cNvSpPr>
          <p:nvPr>
            <p:ph type="title" idx="2" hasCustomPrompt="1"/>
          </p:nvPr>
        </p:nvSpPr>
        <p:spPr>
          <a:xfrm>
            <a:off x="1467825" y="1272538"/>
            <a:ext cx="12087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3" name="Google Shape;23;p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Clr>
                <a:schemeClr val="lt1"/>
              </a:buClr>
              <a:buSzPts val="1600"/>
              <a:buNone/>
              <a:defRPr sz="1600">
                <a:solidFill>
                  <a:schemeClr val="lt1"/>
                </a:solidFill>
              </a:defRPr>
            </a:lvl2pPr>
            <a:lvl3pPr lvl="2" algn="ctr" rtl="0">
              <a:lnSpc>
                <a:spcPct val="100000"/>
              </a:lnSpc>
              <a:spcBef>
                <a:spcPts val="1600"/>
              </a:spcBef>
              <a:spcAft>
                <a:spcPts val="0"/>
              </a:spcAft>
              <a:buClr>
                <a:schemeClr val="lt1"/>
              </a:buClr>
              <a:buSzPts val="1600"/>
              <a:buNone/>
              <a:defRPr sz="1600">
                <a:solidFill>
                  <a:schemeClr val="lt1"/>
                </a:solidFill>
              </a:defRPr>
            </a:lvl3pPr>
            <a:lvl4pPr lvl="3" algn="ctr" rtl="0">
              <a:lnSpc>
                <a:spcPct val="100000"/>
              </a:lnSpc>
              <a:spcBef>
                <a:spcPts val="1600"/>
              </a:spcBef>
              <a:spcAft>
                <a:spcPts val="0"/>
              </a:spcAft>
              <a:buClr>
                <a:schemeClr val="lt1"/>
              </a:buClr>
              <a:buSzPts val="1600"/>
              <a:buNone/>
              <a:defRPr sz="1600">
                <a:solidFill>
                  <a:schemeClr val="lt1"/>
                </a:solidFill>
              </a:defRPr>
            </a:lvl4pPr>
            <a:lvl5pPr lvl="4" algn="ctr" rtl="0">
              <a:lnSpc>
                <a:spcPct val="100000"/>
              </a:lnSpc>
              <a:spcBef>
                <a:spcPts val="1600"/>
              </a:spcBef>
              <a:spcAft>
                <a:spcPts val="0"/>
              </a:spcAft>
              <a:buClr>
                <a:schemeClr val="lt1"/>
              </a:buClr>
              <a:buSzPts val="1600"/>
              <a:buNone/>
              <a:defRPr sz="1600">
                <a:solidFill>
                  <a:schemeClr val="lt1"/>
                </a:solidFill>
              </a:defRPr>
            </a:lvl5pPr>
            <a:lvl6pPr lvl="5" algn="ctr" rtl="0">
              <a:lnSpc>
                <a:spcPct val="100000"/>
              </a:lnSpc>
              <a:spcBef>
                <a:spcPts val="1600"/>
              </a:spcBef>
              <a:spcAft>
                <a:spcPts val="0"/>
              </a:spcAft>
              <a:buClr>
                <a:schemeClr val="lt1"/>
              </a:buClr>
              <a:buSzPts val="1600"/>
              <a:buNone/>
              <a:defRPr sz="1600">
                <a:solidFill>
                  <a:schemeClr val="lt1"/>
                </a:solidFill>
              </a:defRPr>
            </a:lvl6pPr>
            <a:lvl7pPr lvl="6" algn="ctr" rtl="0">
              <a:lnSpc>
                <a:spcPct val="100000"/>
              </a:lnSpc>
              <a:spcBef>
                <a:spcPts val="1600"/>
              </a:spcBef>
              <a:spcAft>
                <a:spcPts val="0"/>
              </a:spcAft>
              <a:buClr>
                <a:schemeClr val="lt1"/>
              </a:buClr>
              <a:buSzPts val="1600"/>
              <a:buNone/>
              <a:defRPr sz="1600">
                <a:solidFill>
                  <a:schemeClr val="lt1"/>
                </a:solidFill>
              </a:defRPr>
            </a:lvl7pPr>
            <a:lvl8pPr lvl="7" algn="ctr" rtl="0">
              <a:lnSpc>
                <a:spcPct val="100000"/>
              </a:lnSpc>
              <a:spcBef>
                <a:spcPts val="1600"/>
              </a:spcBef>
              <a:spcAft>
                <a:spcPts val="0"/>
              </a:spcAft>
              <a:buClr>
                <a:schemeClr val="lt1"/>
              </a:buClr>
              <a:buSzPts val="1600"/>
              <a:buNone/>
              <a:defRPr sz="1600">
                <a:solidFill>
                  <a:schemeClr val="lt1"/>
                </a:solidFill>
              </a:defRPr>
            </a:lvl8pPr>
            <a:lvl9pPr lvl="8" algn="ctr" rtl="0">
              <a:lnSpc>
                <a:spcPct val="100000"/>
              </a:lnSpc>
              <a:spcBef>
                <a:spcPts val="1600"/>
              </a:spcBef>
              <a:spcAft>
                <a:spcPts val="160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24"/>
        <p:cNvGrpSpPr/>
        <p:nvPr/>
      </p:nvGrpSpPr>
      <p:grpSpPr>
        <a:xfrm>
          <a:off x="0" y="0"/>
          <a:ext cx="0" cy="0"/>
          <a:chOff x="0" y="0"/>
          <a:chExt cx="0" cy="0"/>
        </a:xfrm>
      </p:grpSpPr>
      <p:sp>
        <p:nvSpPr>
          <p:cNvPr id="25" name="Google Shape;25;p4"/>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6" name="Google Shape;26;p4"/>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Char char="●"/>
              <a:defRPr sz="1200">
                <a:solidFill>
                  <a:schemeClr val="dk1"/>
                </a:solidFill>
              </a:defRPr>
            </a:lvl1pPr>
            <a:lvl2pPr marL="914400" lvl="1" indent="-304800" rtl="0">
              <a:lnSpc>
                <a:spcPct val="115000"/>
              </a:lnSpc>
              <a:spcBef>
                <a:spcPts val="160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pic>
        <p:nvPicPr>
          <p:cNvPr id="27" name="Google Shape;27;p4"/>
          <p:cNvPicPr preferRelativeResize="0"/>
          <p:nvPr/>
        </p:nvPicPr>
        <p:blipFill>
          <a:blip r:embed="rId2">
            <a:alphaModFix/>
          </a:blip>
          <a:stretch>
            <a:fillRect/>
          </a:stretch>
        </p:blipFill>
        <p:spPr>
          <a:xfrm>
            <a:off x="-211946" y="3542588"/>
            <a:ext cx="925053" cy="1497195"/>
          </a:xfrm>
          <a:prstGeom prst="rect">
            <a:avLst/>
          </a:prstGeom>
          <a:noFill/>
          <a:ln>
            <a:noFill/>
          </a:ln>
          <a:effectLst>
            <a:reflection stA="50000" endPos="31000" fadeDir="5400012" sy="-100000" algn="bl" rotWithShape="0"/>
          </a:effectLst>
        </p:spPr>
      </p:pic>
      <p:pic>
        <p:nvPicPr>
          <p:cNvPr id="28" name="Google Shape;28;p4"/>
          <p:cNvPicPr preferRelativeResize="0"/>
          <p:nvPr/>
        </p:nvPicPr>
        <p:blipFill>
          <a:blip r:embed="rId3">
            <a:alphaModFix/>
          </a:blip>
          <a:stretch>
            <a:fillRect/>
          </a:stretch>
        </p:blipFill>
        <p:spPr>
          <a:xfrm flipH="1">
            <a:off x="7774642" y="2443482"/>
            <a:ext cx="1240533" cy="2069337"/>
          </a:xfrm>
          <a:prstGeom prst="rect">
            <a:avLst/>
          </a:prstGeom>
          <a:noFill/>
          <a:ln>
            <a:noFill/>
          </a:ln>
          <a:effectLst>
            <a:reflection stA="50000" endPos="31000" fadeDir="5400012" sy="-100000" algn="bl" rotWithShape="0"/>
          </a:effectLst>
        </p:spPr>
      </p:pic>
      <p:pic>
        <p:nvPicPr>
          <p:cNvPr id="29" name="Google Shape;29;p4"/>
          <p:cNvPicPr preferRelativeResize="0"/>
          <p:nvPr/>
        </p:nvPicPr>
        <p:blipFill>
          <a:blip r:embed="rId4">
            <a:alphaModFix/>
          </a:blip>
          <a:stretch>
            <a:fillRect/>
          </a:stretch>
        </p:blipFill>
        <p:spPr>
          <a:xfrm>
            <a:off x="6048742" y="3426792"/>
            <a:ext cx="930400" cy="1513236"/>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 name="Google Shape;32;p5"/>
          <p:cNvSpPr txBox="1">
            <a:spLocks noGrp="1"/>
          </p:cNvSpPr>
          <p:nvPr>
            <p:ph type="title" idx="2"/>
          </p:nvPr>
        </p:nvSpPr>
        <p:spPr>
          <a:xfrm>
            <a:off x="1643900" y="2760272"/>
            <a:ext cx="25908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2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 name="Google Shape;33;p5"/>
          <p:cNvSpPr txBox="1">
            <a:spLocks noGrp="1"/>
          </p:cNvSpPr>
          <p:nvPr>
            <p:ph type="title" idx="3"/>
          </p:nvPr>
        </p:nvSpPr>
        <p:spPr>
          <a:xfrm>
            <a:off x="4909353" y="2760272"/>
            <a:ext cx="25908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2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4" name="Google Shape;34;p5"/>
          <p:cNvSpPr txBox="1">
            <a:spLocks noGrp="1"/>
          </p:cNvSpPr>
          <p:nvPr>
            <p:ph type="subTitle" idx="1"/>
          </p:nvPr>
        </p:nvSpPr>
        <p:spPr>
          <a:xfrm>
            <a:off x="4909350" y="3078895"/>
            <a:ext cx="2590800" cy="101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1400" b="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35" name="Google Shape;35;p5"/>
          <p:cNvSpPr txBox="1">
            <a:spLocks noGrp="1"/>
          </p:cNvSpPr>
          <p:nvPr>
            <p:ph type="subTitle" idx="4"/>
          </p:nvPr>
        </p:nvSpPr>
        <p:spPr>
          <a:xfrm>
            <a:off x="1643900" y="3078895"/>
            <a:ext cx="2590800" cy="101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1400" b="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pic>
        <p:nvPicPr>
          <p:cNvPr id="36" name="Google Shape;36;p5"/>
          <p:cNvPicPr preferRelativeResize="0"/>
          <p:nvPr/>
        </p:nvPicPr>
        <p:blipFill>
          <a:blip r:embed="rId2">
            <a:alphaModFix/>
          </a:blip>
          <a:stretch>
            <a:fillRect/>
          </a:stretch>
        </p:blipFill>
        <p:spPr>
          <a:xfrm>
            <a:off x="-10" y="2265932"/>
            <a:ext cx="1197756" cy="2031908"/>
          </a:xfrm>
          <a:prstGeom prst="rect">
            <a:avLst/>
          </a:prstGeom>
          <a:noFill/>
          <a:ln>
            <a:noFill/>
          </a:ln>
          <a:effectLst>
            <a:reflection stA="50000" endPos="31000" fadeDir="5400012" sy="-100000" algn="bl" rotWithShape="0"/>
          </a:effectLst>
        </p:spPr>
      </p:pic>
      <p:pic>
        <p:nvPicPr>
          <p:cNvPr id="37" name="Google Shape;37;p5"/>
          <p:cNvPicPr preferRelativeResize="0"/>
          <p:nvPr/>
        </p:nvPicPr>
        <p:blipFill>
          <a:blip r:embed="rId3">
            <a:alphaModFix/>
          </a:blip>
          <a:stretch>
            <a:fillRect/>
          </a:stretch>
        </p:blipFill>
        <p:spPr>
          <a:xfrm>
            <a:off x="8022826" y="1753975"/>
            <a:ext cx="1121175" cy="2631450"/>
          </a:xfrm>
          <a:prstGeom prst="rect">
            <a:avLst/>
          </a:prstGeom>
          <a:noFill/>
          <a:ln>
            <a:noFill/>
          </a:ln>
          <a:effectLst>
            <a:reflection stA="50000" endPos="31000" fadeDir="5400012" sy="-100000" algn="bl" rotWithShape="0"/>
          </a:effectLst>
        </p:spPr>
      </p:pic>
      <p:pic>
        <p:nvPicPr>
          <p:cNvPr id="38" name="Google Shape;38;p5"/>
          <p:cNvPicPr preferRelativeResize="0"/>
          <p:nvPr/>
        </p:nvPicPr>
        <p:blipFill>
          <a:blip r:embed="rId4">
            <a:alphaModFix/>
          </a:blip>
          <a:stretch>
            <a:fillRect/>
          </a:stretch>
        </p:blipFill>
        <p:spPr>
          <a:xfrm>
            <a:off x="3792178" y="4132787"/>
            <a:ext cx="2605368" cy="1010700"/>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39"/>
        <p:cNvGrpSpPr/>
        <p:nvPr/>
      </p:nvGrpSpPr>
      <p:grpSpPr>
        <a:xfrm>
          <a:off x="0" y="0"/>
          <a:ext cx="0" cy="0"/>
          <a:chOff x="0" y="0"/>
          <a:chExt cx="0" cy="0"/>
        </a:xfrm>
      </p:grpSpPr>
      <p:sp>
        <p:nvSpPr>
          <p:cNvPr id="40" name="Google Shape;40;p6"/>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1" name="Google Shape;41;p6"/>
          <p:cNvPicPr preferRelativeResize="0"/>
          <p:nvPr/>
        </p:nvPicPr>
        <p:blipFill>
          <a:blip r:embed="rId2">
            <a:alphaModFix/>
          </a:blip>
          <a:stretch>
            <a:fillRect/>
          </a:stretch>
        </p:blipFill>
        <p:spPr>
          <a:xfrm>
            <a:off x="8430908" y="2571757"/>
            <a:ext cx="998117" cy="1813897"/>
          </a:xfrm>
          <a:prstGeom prst="rect">
            <a:avLst/>
          </a:prstGeom>
          <a:noFill/>
          <a:ln>
            <a:noFill/>
          </a:ln>
          <a:effectLst>
            <a:reflection stA="50000" endPos="31000" fadeDir="5400012" sy="-100000" algn="bl" rotWithShape="0"/>
          </a:effectLst>
        </p:spPr>
      </p:pic>
      <p:pic>
        <p:nvPicPr>
          <p:cNvPr id="42" name="Google Shape;42;p6"/>
          <p:cNvPicPr preferRelativeResize="0"/>
          <p:nvPr/>
        </p:nvPicPr>
        <p:blipFill>
          <a:blip r:embed="rId3">
            <a:alphaModFix/>
          </a:blip>
          <a:stretch>
            <a:fillRect/>
          </a:stretch>
        </p:blipFill>
        <p:spPr>
          <a:xfrm flipH="1">
            <a:off x="-404404" y="3039023"/>
            <a:ext cx="1074902" cy="1823495"/>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43"/>
        <p:cNvGrpSpPr/>
        <p:nvPr/>
      </p:nvGrpSpPr>
      <p:grpSpPr>
        <a:xfrm>
          <a:off x="0" y="0"/>
          <a:ext cx="0" cy="0"/>
          <a:chOff x="0" y="0"/>
          <a:chExt cx="0" cy="0"/>
        </a:xfrm>
      </p:grpSpPr>
      <p:sp>
        <p:nvSpPr>
          <p:cNvPr id="44" name="Google Shape;44;p7"/>
          <p:cNvSpPr txBox="1">
            <a:spLocks noGrp="1"/>
          </p:cNvSpPr>
          <p:nvPr>
            <p:ph type="body" idx="1"/>
          </p:nvPr>
        </p:nvSpPr>
        <p:spPr>
          <a:xfrm>
            <a:off x="713100" y="2037225"/>
            <a:ext cx="3858900" cy="22296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dk1"/>
              </a:buClr>
              <a:buSzPts val="1400"/>
              <a:buChar char="●"/>
              <a:defRPr>
                <a:solidFill>
                  <a:schemeClr val="dk1"/>
                </a:solidFill>
              </a:defRPr>
            </a:lvl1pPr>
            <a:lvl2pPr marL="914400" lvl="1" indent="-317500" rtl="0">
              <a:lnSpc>
                <a:spcPct val="115000"/>
              </a:lnSpc>
              <a:spcBef>
                <a:spcPts val="0"/>
              </a:spcBef>
              <a:spcAft>
                <a:spcPts val="0"/>
              </a:spcAft>
              <a:buClr>
                <a:schemeClr val="dk1"/>
              </a:buClr>
              <a:buSzPts val="1400"/>
              <a:buChar char="○"/>
              <a:defRPr>
                <a:solidFill>
                  <a:schemeClr val="dk1"/>
                </a:solidFill>
              </a:defRPr>
            </a:lvl2pPr>
            <a:lvl3pPr marL="1371600" lvl="2" indent="-317500" rtl="0">
              <a:lnSpc>
                <a:spcPct val="115000"/>
              </a:lnSpc>
              <a:spcBef>
                <a:spcPts val="1600"/>
              </a:spcBef>
              <a:spcAft>
                <a:spcPts val="0"/>
              </a:spcAft>
              <a:buClr>
                <a:schemeClr val="dk1"/>
              </a:buClr>
              <a:buSzPts val="1400"/>
              <a:buChar char="■"/>
              <a:defRPr>
                <a:solidFill>
                  <a:schemeClr val="dk1"/>
                </a:solidFill>
              </a:defRPr>
            </a:lvl3pPr>
            <a:lvl4pPr marL="1828800" lvl="3" indent="-317500" rtl="0">
              <a:lnSpc>
                <a:spcPct val="115000"/>
              </a:lnSpc>
              <a:spcBef>
                <a:spcPts val="1600"/>
              </a:spcBef>
              <a:spcAft>
                <a:spcPts val="0"/>
              </a:spcAft>
              <a:buClr>
                <a:schemeClr val="dk1"/>
              </a:buClr>
              <a:buSzPts val="1400"/>
              <a:buChar char="●"/>
              <a:defRPr>
                <a:solidFill>
                  <a:schemeClr val="dk1"/>
                </a:solidFill>
              </a:defRPr>
            </a:lvl4pPr>
            <a:lvl5pPr marL="2286000" lvl="4" indent="-317500" rtl="0">
              <a:lnSpc>
                <a:spcPct val="115000"/>
              </a:lnSpc>
              <a:spcBef>
                <a:spcPts val="1600"/>
              </a:spcBef>
              <a:spcAft>
                <a:spcPts val="0"/>
              </a:spcAft>
              <a:buClr>
                <a:schemeClr val="dk1"/>
              </a:buClr>
              <a:buSzPts val="1400"/>
              <a:buChar char="○"/>
              <a:defRPr>
                <a:solidFill>
                  <a:schemeClr val="dk1"/>
                </a:solidFill>
              </a:defRPr>
            </a:lvl5pPr>
            <a:lvl6pPr marL="2743200" lvl="5" indent="-317500" rtl="0">
              <a:lnSpc>
                <a:spcPct val="115000"/>
              </a:lnSpc>
              <a:spcBef>
                <a:spcPts val="1600"/>
              </a:spcBef>
              <a:spcAft>
                <a:spcPts val="0"/>
              </a:spcAft>
              <a:buClr>
                <a:schemeClr val="dk1"/>
              </a:buClr>
              <a:buSzPts val="1400"/>
              <a:buChar char="■"/>
              <a:defRPr>
                <a:solidFill>
                  <a:schemeClr val="dk1"/>
                </a:solidFill>
              </a:defRPr>
            </a:lvl6pPr>
            <a:lvl7pPr marL="3200400" lvl="6" indent="-317500" rtl="0">
              <a:lnSpc>
                <a:spcPct val="115000"/>
              </a:lnSpc>
              <a:spcBef>
                <a:spcPts val="1600"/>
              </a:spcBef>
              <a:spcAft>
                <a:spcPts val="0"/>
              </a:spcAft>
              <a:buClr>
                <a:schemeClr val="dk1"/>
              </a:buClr>
              <a:buSzPts val="1400"/>
              <a:buChar char="●"/>
              <a:defRPr>
                <a:solidFill>
                  <a:schemeClr val="dk1"/>
                </a:solidFill>
              </a:defRPr>
            </a:lvl7pPr>
            <a:lvl8pPr marL="3657600" lvl="7" indent="-317500" rtl="0">
              <a:lnSpc>
                <a:spcPct val="115000"/>
              </a:lnSpc>
              <a:spcBef>
                <a:spcPts val="1600"/>
              </a:spcBef>
              <a:spcAft>
                <a:spcPts val="0"/>
              </a:spcAft>
              <a:buClr>
                <a:schemeClr val="dk1"/>
              </a:buClr>
              <a:buSzPts val="1400"/>
              <a:buChar char="○"/>
              <a:defRPr>
                <a:solidFill>
                  <a:schemeClr val="dk1"/>
                </a:solidFill>
              </a:defRPr>
            </a:lvl8pPr>
            <a:lvl9pPr marL="4114800" lvl="8" indent="-317500" rtl="0">
              <a:lnSpc>
                <a:spcPct val="115000"/>
              </a:lnSpc>
              <a:spcBef>
                <a:spcPts val="1600"/>
              </a:spcBef>
              <a:spcAft>
                <a:spcPts val="1600"/>
              </a:spcAft>
              <a:buClr>
                <a:schemeClr val="dk1"/>
              </a:buClr>
              <a:buSzPts val="1400"/>
              <a:buChar char="■"/>
              <a:defRPr>
                <a:solidFill>
                  <a:schemeClr val="dk1"/>
                </a:solidFill>
              </a:defRPr>
            </a:lvl9pPr>
          </a:lstStyle>
          <a:p>
            <a:endParaRPr/>
          </a:p>
        </p:txBody>
      </p:sp>
      <p:sp>
        <p:nvSpPr>
          <p:cNvPr id="45" name="Google Shape;45;p7"/>
          <p:cNvSpPr txBox="1">
            <a:spLocks noGrp="1"/>
          </p:cNvSpPr>
          <p:nvPr>
            <p:ph type="title"/>
          </p:nvPr>
        </p:nvSpPr>
        <p:spPr>
          <a:xfrm>
            <a:off x="713100" y="876700"/>
            <a:ext cx="3858900" cy="11604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6" name="Google Shape;46;p7"/>
          <p:cNvPicPr preferRelativeResize="0"/>
          <p:nvPr/>
        </p:nvPicPr>
        <p:blipFill>
          <a:blip r:embed="rId2">
            <a:alphaModFix/>
          </a:blip>
          <a:stretch>
            <a:fillRect/>
          </a:stretch>
        </p:blipFill>
        <p:spPr>
          <a:xfrm flipH="1">
            <a:off x="-565931" y="3983100"/>
            <a:ext cx="2728061" cy="1160400"/>
          </a:xfrm>
          <a:prstGeom prst="rect">
            <a:avLst/>
          </a:prstGeom>
          <a:noFill/>
          <a:ln>
            <a:noFill/>
          </a:ln>
          <a:effectLst>
            <a:reflection stA="50000" endPos="31000" fadeDir="5400012" sy="-100000" algn="bl" rotWithShape="0"/>
          </a:effectLst>
        </p:spPr>
      </p:pic>
      <p:pic>
        <p:nvPicPr>
          <p:cNvPr id="47" name="Google Shape;47;p7"/>
          <p:cNvPicPr preferRelativeResize="0"/>
          <p:nvPr/>
        </p:nvPicPr>
        <p:blipFill>
          <a:blip r:embed="rId3">
            <a:alphaModFix/>
          </a:blip>
          <a:stretch>
            <a:fillRect/>
          </a:stretch>
        </p:blipFill>
        <p:spPr>
          <a:xfrm>
            <a:off x="7258750" y="3809476"/>
            <a:ext cx="2559226" cy="1233200"/>
          </a:xfrm>
          <a:prstGeom prst="rect">
            <a:avLst/>
          </a:prstGeom>
          <a:noFill/>
          <a:ln>
            <a:noFill/>
          </a:ln>
          <a:effectLst>
            <a:reflection stA="50000" endPos="30000" fadeDir="5400012" sy="-100000" algn="bl" rotWithShape="0"/>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gradFill>
          <a:gsLst>
            <a:gs pos="0">
              <a:schemeClr val="dk2"/>
            </a:gs>
            <a:gs pos="100000">
              <a:schemeClr val="dk1"/>
            </a:gs>
          </a:gsLst>
          <a:path path="circle">
            <a:fillToRect l="50000" t="50000" r="50000" b="50000"/>
          </a:path>
          <a:tileRect/>
        </a:gradFill>
        <a:effectLst/>
      </p:bgPr>
    </p:bg>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2150275" y="1202850"/>
            <a:ext cx="4843500" cy="18234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Clr>
                <a:schemeClr val="lt1"/>
              </a:buClr>
              <a:buSzPts val="4800"/>
              <a:buNone/>
              <a:defRPr sz="72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pic>
        <p:nvPicPr>
          <p:cNvPr id="50" name="Google Shape;50;p8"/>
          <p:cNvPicPr preferRelativeResize="0"/>
          <p:nvPr/>
        </p:nvPicPr>
        <p:blipFill>
          <a:blip r:embed="rId2">
            <a:alphaModFix/>
          </a:blip>
          <a:stretch>
            <a:fillRect/>
          </a:stretch>
        </p:blipFill>
        <p:spPr>
          <a:xfrm>
            <a:off x="3438070" y="3730791"/>
            <a:ext cx="2712780" cy="1052349"/>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gradFill>
          <a:gsLst>
            <a:gs pos="0">
              <a:schemeClr val="dk2"/>
            </a:gs>
            <a:gs pos="100000">
              <a:schemeClr val="dk1"/>
            </a:gs>
          </a:gsLst>
          <a:path path="circle">
            <a:fillToRect l="50000" t="50000" r="50000" b="50000"/>
          </a:path>
          <a:tileRect/>
        </a:gradFill>
        <a:effectLst/>
      </p:bgPr>
    </p:bg>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1939950" y="2571750"/>
            <a:ext cx="5264100" cy="841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4500">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53" name="Google Shape;53;p9"/>
          <p:cNvSpPr txBox="1">
            <a:spLocks noGrp="1"/>
          </p:cNvSpPr>
          <p:nvPr>
            <p:ph type="subTitle" idx="1"/>
          </p:nvPr>
        </p:nvSpPr>
        <p:spPr>
          <a:xfrm>
            <a:off x="1940057" y="3337350"/>
            <a:ext cx="5264100" cy="119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None/>
              <a:defRPr sz="1600">
                <a:solidFill>
                  <a:schemeClr val="lt1"/>
                </a:solidFill>
              </a:defRPr>
            </a:lvl1pPr>
            <a:lvl2pPr lvl="1" algn="ctr" rtl="0">
              <a:lnSpc>
                <a:spcPct val="100000"/>
              </a:lnSpc>
              <a:spcBef>
                <a:spcPts val="0"/>
              </a:spcBef>
              <a:spcAft>
                <a:spcPts val="0"/>
              </a:spcAft>
              <a:buClr>
                <a:schemeClr val="dk1"/>
              </a:buClr>
              <a:buSzPts val="1600"/>
              <a:buNone/>
              <a:defRPr sz="1600">
                <a:solidFill>
                  <a:schemeClr val="dk1"/>
                </a:solidFill>
              </a:defRPr>
            </a:lvl2pPr>
            <a:lvl3pPr lvl="2" algn="ctr" rtl="0">
              <a:lnSpc>
                <a:spcPct val="100000"/>
              </a:lnSpc>
              <a:spcBef>
                <a:spcPts val="1600"/>
              </a:spcBef>
              <a:spcAft>
                <a:spcPts val="0"/>
              </a:spcAft>
              <a:buClr>
                <a:schemeClr val="dk1"/>
              </a:buClr>
              <a:buSzPts val="1600"/>
              <a:buNone/>
              <a:defRPr sz="1600">
                <a:solidFill>
                  <a:schemeClr val="dk1"/>
                </a:solidFill>
              </a:defRPr>
            </a:lvl3pPr>
            <a:lvl4pPr lvl="3" algn="ctr" rtl="0">
              <a:lnSpc>
                <a:spcPct val="100000"/>
              </a:lnSpc>
              <a:spcBef>
                <a:spcPts val="1600"/>
              </a:spcBef>
              <a:spcAft>
                <a:spcPts val="0"/>
              </a:spcAft>
              <a:buClr>
                <a:schemeClr val="dk1"/>
              </a:buClr>
              <a:buSzPts val="1600"/>
              <a:buNone/>
              <a:defRPr sz="1600">
                <a:solidFill>
                  <a:schemeClr val="dk1"/>
                </a:solidFill>
              </a:defRPr>
            </a:lvl4pPr>
            <a:lvl5pPr lvl="4" algn="ctr" rtl="0">
              <a:lnSpc>
                <a:spcPct val="100000"/>
              </a:lnSpc>
              <a:spcBef>
                <a:spcPts val="1600"/>
              </a:spcBef>
              <a:spcAft>
                <a:spcPts val="0"/>
              </a:spcAft>
              <a:buClr>
                <a:schemeClr val="dk1"/>
              </a:buClr>
              <a:buSzPts val="1600"/>
              <a:buNone/>
              <a:defRPr sz="1600">
                <a:solidFill>
                  <a:schemeClr val="dk1"/>
                </a:solidFill>
              </a:defRPr>
            </a:lvl5pPr>
            <a:lvl6pPr lvl="5" algn="ctr" rtl="0">
              <a:lnSpc>
                <a:spcPct val="100000"/>
              </a:lnSpc>
              <a:spcBef>
                <a:spcPts val="1600"/>
              </a:spcBef>
              <a:spcAft>
                <a:spcPts val="0"/>
              </a:spcAft>
              <a:buClr>
                <a:schemeClr val="dk1"/>
              </a:buClr>
              <a:buSzPts val="1600"/>
              <a:buNone/>
              <a:defRPr sz="1600">
                <a:solidFill>
                  <a:schemeClr val="dk1"/>
                </a:solidFill>
              </a:defRPr>
            </a:lvl6pPr>
            <a:lvl7pPr lvl="6" algn="ctr" rtl="0">
              <a:lnSpc>
                <a:spcPct val="100000"/>
              </a:lnSpc>
              <a:spcBef>
                <a:spcPts val="1600"/>
              </a:spcBef>
              <a:spcAft>
                <a:spcPts val="0"/>
              </a:spcAft>
              <a:buClr>
                <a:schemeClr val="dk1"/>
              </a:buClr>
              <a:buSzPts val="1600"/>
              <a:buNone/>
              <a:defRPr sz="1600">
                <a:solidFill>
                  <a:schemeClr val="dk1"/>
                </a:solidFill>
              </a:defRPr>
            </a:lvl7pPr>
            <a:lvl8pPr lvl="7" algn="ctr" rtl="0">
              <a:lnSpc>
                <a:spcPct val="100000"/>
              </a:lnSpc>
              <a:spcBef>
                <a:spcPts val="1600"/>
              </a:spcBef>
              <a:spcAft>
                <a:spcPts val="0"/>
              </a:spcAft>
              <a:buClr>
                <a:schemeClr val="dk1"/>
              </a:buClr>
              <a:buSzPts val="1600"/>
              <a:buNone/>
              <a:defRPr sz="1600">
                <a:solidFill>
                  <a:schemeClr val="dk1"/>
                </a:solidFill>
              </a:defRPr>
            </a:lvl8pPr>
            <a:lvl9pPr lvl="8" algn="ctr" rtl="0">
              <a:lnSpc>
                <a:spcPct val="100000"/>
              </a:lnSpc>
              <a:spcBef>
                <a:spcPts val="1600"/>
              </a:spcBef>
              <a:spcAft>
                <a:spcPts val="1600"/>
              </a:spcAft>
              <a:buClr>
                <a:schemeClr val="dk1"/>
              </a:buClr>
              <a:buSzPts val="1600"/>
              <a:buNone/>
              <a:defRPr sz="1600">
                <a:solidFill>
                  <a:schemeClr val="dk1"/>
                </a:solidFill>
              </a:defRPr>
            </a:lvl9pPr>
          </a:lstStyle>
          <a:p>
            <a:endParaRPr/>
          </a:p>
        </p:txBody>
      </p:sp>
      <p:pic>
        <p:nvPicPr>
          <p:cNvPr id="54" name="Google Shape;54;p9"/>
          <p:cNvPicPr preferRelativeResize="0"/>
          <p:nvPr/>
        </p:nvPicPr>
        <p:blipFill>
          <a:blip r:embed="rId2">
            <a:alphaModFix/>
          </a:blip>
          <a:stretch>
            <a:fillRect/>
          </a:stretch>
        </p:blipFill>
        <p:spPr>
          <a:xfrm>
            <a:off x="7909178" y="1588249"/>
            <a:ext cx="1465168" cy="2662650"/>
          </a:xfrm>
          <a:prstGeom prst="rect">
            <a:avLst/>
          </a:prstGeom>
          <a:noFill/>
          <a:ln>
            <a:noFill/>
          </a:ln>
          <a:effectLst>
            <a:reflection stA="50000" endPos="31000" fadeDir="5400012" sy="-100000" algn="bl" rotWithShape="0"/>
          </a:effectLst>
        </p:spPr>
      </p:pic>
      <p:pic>
        <p:nvPicPr>
          <p:cNvPr id="55" name="Google Shape;55;p9"/>
          <p:cNvPicPr preferRelativeResize="0"/>
          <p:nvPr/>
        </p:nvPicPr>
        <p:blipFill>
          <a:blip r:embed="rId3">
            <a:alphaModFix/>
          </a:blip>
          <a:stretch>
            <a:fillRect/>
          </a:stretch>
        </p:blipFill>
        <p:spPr>
          <a:xfrm>
            <a:off x="-2392699" y="2779025"/>
            <a:ext cx="3997700" cy="1700450"/>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3500525" y="502396"/>
            <a:ext cx="4982700" cy="1281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58" name="Google Shape;58;p10"/>
          <p:cNvPicPr preferRelativeResize="0"/>
          <p:nvPr/>
        </p:nvPicPr>
        <p:blipFill>
          <a:blip r:embed="rId2">
            <a:alphaModFix/>
          </a:blip>
          <a:stretch>
            <a:fillRect/>
          </a:stretch>
        </p:blipFill>
        <p:spPr>
          <a:xfrm flipH="1">
            <a:off x="7849492" y="2534757"/>
            <a:ext cx="1240533" cy="2069337"/>
          </a:xfrm>
          <a:prstGeom prst="rect">
            <a:avLst/>
          </a:prstGeom>
          <a:noFill/>
          <a:ln>
            <a:noFill/>
          </a:ln>
          <a:effectLst>
            <a:reflection stA="50000" endPos="31000" fadeDir="5400012" sy="-100000" algn="bl" rotWithShape="0"/>
          </a:effectLst>
        </p:spPr>
      </p:pic>
      <p:pic>
        <p:nvPicPr>
          <p:cNvPr id="59" name="Google Shape;59;p10"/>
          <p:cNvPicPr preferRelativeResize="0"/>
          <p:nvPr/>
        </p:nvPicPr>
        <p:blipFill>
          <a:blip r:embed="rId3">
            <a:alphaModFix/>
          </a:blip>
          <a:stretch>
            <a:fillRect/>
          </a:stretch>
        </p:blipFill>
        <p:spPr>
          <a:xfrm>
            <a:off x="-85530" y="3664216"/>
            <a:ext cx="2712780" cy="1052349"/>
          </a:xfrm>
          <a:prstGeom prst="rect">
            <a:avLst/>
          </a:prstGeom>
          <a:noFill/>
          <a:ln>
            <a:noFill/>
          </a:ln>
          <a:effectLst>
            <a:reflection stA="50000" endPos="31000" fadeDir="5400012" sy="-100000" algn="bl" rotWithShape="0"/>
          </a:effec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rgbClr val="BFBFBF">
                <a:alpha val="15294"/>
              </a:srgbClr>
            </a:gs>
            <a:gs pos="63000">
              <a:srgbClr val="BFBFBF">
                <a:alpha val="15294"/>
              </a:srgbClr>
            </a:gs>
            <a:gs pos="100000">
              <a:srgbClr val="BBBBBB">
                <a:alpha val="40000"/>
              </a:srgbClr>
            </a:gs>
          </a:gsLst>
          <a:path path="circle">
            <a:fillToRect l="50000" t="50000" r="50000" b="50000"/>
          </a:path>
          <a:tileRect/>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100" y="539400"/>
            <a:ext cx="77178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1pPr>
            <a:lvl2pPr lvl="1"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2pPr>
            <a:lvl3pPr lvl="2"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3pPr>
            <a:lvl4pPr lvl="3"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4pPr>
            <a:lvl5pPr lvl="4"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5pPr>
            <a:lvl6pPr lvl="5"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6pPr>
            <a:lvl7pPr lvl="6"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7pPr>
            <a:lvl8pPr lvl="7"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8pPr>
            <a:lvl9pPr lvl="8"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9pPr>
          </a:lstStyle>
          <a:p>
            <a:endParaRPr/>
          </a:p>
        </p:txBody>
      </p:sp>
      <p:sp>
        <p:nvSpPr>
          <p:cNvPr id="7" name="Google Shape;7;p1"/>
          <p:cNvSpPr txBox="1">
            <a:spLocks noGrp="1"/>
          </p:cNvSpPr>
          <p:nvPr>
            <p:ph type="body" idx="1"/>
          </p:nvPr>
        </p:nvSpPr>
        <p:spPr>
          <a:xfrm>
            <a:off x="713100" y="1152475"/>
            <a:ext cx="77178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Cantarell"/>
              <a:buChar char="●"/>
              <a:defRPr>
                <a:solidFill>
                  <a:schemeClr val="dk1"/>
                </a:solidFill>
                <a:latin typeface="Cantarell"/>
                <a:ea typeface="Cantarell"/>
                <a:cs typeface="Cantarell"/>
                <a:sym typeface="Cantarell"/>
              </a:defRPr>
            </a:lvl1pPr>
            <a:lvl2pPr marL="914400" lvl="1"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2pPr>
            <a:lvl3pPr marL="1371600" lvl="2"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3pPr>
            <a:lvl4pPr marL="1828800" lvl="3"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4pPr>
            <a:lvl5pPr marL="2286000" lvl="4"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5pPr>
            <a:lvl6pPr marL="2743200" lvl="5"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6pPr>
            <a:lvl7pPr marL="3200400" lvl="6"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7pPr>
            <a:lvl8pPr marL="3657600" lvl="7"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8pPr>
            <a:lvl9pPr marL="4114800" lvl="8" indent="-317500">
              <a:lnSpc>
                <a:spcPct val="115000"/>
              </a:lnSpc>
              <a:spcBef>
                <a:spcPts val="1600"/>
              </a:spcBef>
              <a:spcAft>
                <a:spcPts val="1600"/>
              </a:spcAft>
              <a:buClr>
                <a:schemeClr val="dk1"/>
              </a:buClr>
              <a:buSzPts val="1400"/>
              <a:buFont typeface="Cantarell"/>
              <a:buChar char="■"/>
              <a:defRPr>
                <a:solidFill>
                  <a:schemeClr val="dk1"/>
                </a:solidFill>
                <a:latin typeface="Cantarell"/>
                <a:ea typeface="Cantarell"/>
                <a:cs typeface="Cantarell"/>
                <a:sym typeface="Cantare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8" r:id="rId10"/>
    <p:sldLayoutId id="2147483662" r:id="rId11"/>
    <p:sldLayoutId id="2147483665" r:id="rId12"/>
    <p:sldLayoutId id="2147483668" r:id="rId13"/>
    <p:sldLayoutId id="2147483669" r:id="rId14"/>
    <p:sldLayoutId id="2147483670" r:id="rId15"/>
    <p:sldLayoutId id="2147483671"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hyperlink" Target="https://hbr.org/2020/06/how-to-negotiate-virtually" TargetMode="External"/><Relationship Id="rId7" Type="http://schemas.openxmlformats.org/officeDocument/2006/relationships/hyperlink" Target="https://www.freepik.com/?utm_source=slidesgo_template&amp;utm_medium=referral-link&amp;utm_campaign=sg_credits&amp;utm_content=freepik" TargetMode="External"/><Relationship Id="rId2" Type="http://schemas.openxmlformats.org/officeDocument/2006/relationships/notesSlide" Target="../notesSlides/notesSlide40.xml"/><Relationship Id="rId1" Type="http://schemas.openxmlformats.org/officeDocument/2006/relationships/slideLayout" Target="../slideLayouts/slideLayout12.xml"/><Relationship Id="rId6" Type="http://schemas.openxmlformats.org/officeDocument/2006/relationships/hyperlink" Target="https://slidesgo.com/?utm_source=Slidesgo_template&amp;utm_medium=referral-link&amp;utm_campaign=SG_Credits&amp;utm_term=Freepik" TargetMode="External"/><Relationship Id="rId5" Type="http://schemas.openxmlformats.org/officeDocument/2006/relationships/hyperlink" Target="https://orcid.org/0000-0002-6283-7143" TargetMode="External"/><Relationship Id="rId4" Type="http://schemas.openxmlformats.org/officeDocument/2006/relationships/hyperlink" Target="https://doi.org/10.1111/nejo.12176"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ctrTitle"/>
          </p:nvPr>
        </p:nvSpPr>
        <p:spPr>
          <a:xfrm>
            <a:off x="1851250" y="39879"/>
            <a:ext cx="5441400" cy="2262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Playing the Game</a:t>
            </a:r>
            <a:endParaRPr sz="4700" dirty="0">
              <a:latin typeface="Cinzel"/>
              <a:ea typeface="Cinzel"/>
              <a:cs typeface="Cinzel"/>
              <a:sym typeface="Cinzel"/>
            </a:endParaRPr>
          </a:p>
        </p:txBody>
      </p:sp>
      <p:sp>
        <p:nvSpPr>
          <p:cNvPr id="180" name="Google Shape;180;p29"/>
          <p:cNvSpPr txBox="1">
            <a:spLocks noGrp="1"/>
          </p:cNvSpPr>
          <p:nvPr>
            <p:ph type="subTitle" idx="1"/>
          </p:nvPr>
        </p:nvSpPr>
        <p:spPr>
          <a:xfrm>
            <a:off x="2307550" y="2753300"/>
            <a:ext cx="4528800" cy="52778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Planning your strategies to use during the negotiation.</a:t>
            </a:r>
          </a:p>
          <a:p>
            <a:pPr marL="0" lvl="0" indent="0" algn="ctr" rtl="0">
              <a:spcBef>
                <a:spcPts val="0"/>
              </a:spcBef>
              <a:spcAft>
                <a:spcPts val="0"/>
              </a:spcAft>
              <a:buNone/>
            </a:pPr>
            <a:endParaRPr lang="en" dirty="0"/>
          </a:p>
          <a:p>
            <a:pPr marL="0" lvl="0" indent="0" algn="ctr" rtl="0">
              <a:spcBef>
                <a:spcPts val="0"/>
              </a:spcBef>
              <a:spcAft>
                <a:spcPts val="0"/>
              </a:spcAft>
              <a:buNone/>
            </a:pPr>
            <a:r>
              <a:rPr lang="en" dirty="0"/>
              <a:t>Module 1: Foundations – Negotiation Planning Part 1</a:t>
            </a:r>
            <a:endParaRPr dirty="0"/>
          </a:p>
        </p:txBody>
      </p:sp>
      <p:sp>
        <p:nvSpPr>
          <p:cNvPr id="2" name="TextBox 1">
            <a:extLst>
              <a:ext uri="{FF2B5EF4-FFF2-40B4-BE49-F238E27FC236}">
                <a16:creationId xmlns:a16="http://schemas.microsoft.com/office/drawing/2014/main" id="{50BBFBF0-5FC4-D944-8229-4ADB1700A3F6}"/>
              </a:ext>
            </a:extLst>
          </p:cNvPr>
          <p:cNvSpPr txBox="1"/>
          <p:nvPr/>
        </p:nvSpPr>
        <p:spPr>
          <a:xfrm>
            <a:off x="376518" y="181535"/>
            <a:ext cx="2057400" cy="369332"/>
          </a:xfrm>
          <a:prstGeom prst="rect">
            <a:avLst/>
          </a:prstGeom>
          <a:noFill/>
        </p:spPr>
        <p:txBody>
          <a:bodyPr wrap="square" rtlCol="0">
            <a:spAutoFit/>
          </a:bodyPr>
          <a:lstStyle/>
          <a:p>
            <a:r>
              <a:rPr lang="en-US" sz="1800" b="1" dirty="0">
                <a:latin typeface="Oswald" pitchFamily="2" charset="0"/>
              </a:rPr>
              <a:t>the ONEAL Project</a:t>
            </a:r>
          </a:p>
        </p:txBody>
      </p:sp>
      <p:pic>
        <p:nvPicPr>
          <p:cNvPr id="4" name="Picture 3" descr="Creative Commons License - Attribution and share alike.">
            <a:extLst>
              <a:ext uri="{FF2B5EF4-FFF2-40B4-BE49-F238E27FC236}">
                <a16:creationId xmlns:a16="http://schemas.microsoft.com/office/drawing/2014/main" id="{EFD5CCF7-14F8-F286-B031-7D10CE7A6126}"/>
              </a:ext>
            </a:extLst>
          </p:cNvPr>
          <p:cNvPicPr>
            <a:picLocks noChangeAspect="1"/>
          </p:cNvPicPr>
          <p:nvPr/>
        </p:nvPicPr>
        <p:blipFill>
          <a:blip r:embed="rId3"/>
          <a:stretch>
            <a:fillRect/>
          </a:stretch>
        </p:blipFill>
        <p:spPr>
          <a:xfrm>
            <a:off x="7770535" y="151480"/>
            <a:ext cx="1227411" cy="42944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5" name="Google Shape;225;p33"/>
          <p:cNvSpPr txBox="1">
            <a:spLocks noGrp="1"/>
          </p:cNvSpPr>
          <p:nvPr>
            <p:ph type="title" idx="2"/>
          </p:nvPr>
        </p:nvSpPr>
        <p:spPr>
          <a:xfrm>
            <a:off x="1467825" y="1272538"/>
            <a:ext cx="1208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224" name="Google Shape;224;p33"/>
          <p:cNvSpPr txBox="1">
            <a:spLocks noGrp="1"/>
          </p:cNvSpPr>
          <p:nvPr>
            <p:ph type="title"/>
          </p:nvPr>
        </p:nvSpPr>
        <p:spPr>
          <a:xfrm>
            <a:off x="498997" y="2481238"/>
            <a:ext cx="3146206"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Interests</a:t>
            </a:r>
            <a:endParaRPr sz="3200" dirty="0"/>
          </a:p>
        </p:txBody>
      </p:sp>
      <p:sp>
        <p:nvSpPr>
          <p:cNvPr id="226" name="Google Shape;226;p3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Yes, reveal them!</a:t>
            </a:r>
            <a:endParaRPr dirty="0"/>
          </a:p>
        </p:txBody>
      </p:sp>
      <p:sp>
        <p:nvSpPr>
          <p:cNvPr id="223" name="Google Shape;223;p33">
            <a:extLst>
              <a:ext uri="{C183D7F6-B498-43B3-948B-1728B52AA6E4}">
                <adec:decorative xmlns:adec="http://schemas.microsoft.com/office/drawing/2017/decorative" val="1"/>
              </a:ext>
            </a:extLst>
          </p:cNvPr>
          <p:cNvSpPr/>
          <p:nvPr/>
        </p:nvSpPr>
        <p:spPr>
          <a:xfrm>
            <a:off x="1467825" y="1089088"/>
            <a:ext cx="1208700" cy="12087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7" name="Google Shape;227;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511475" y="1517925"/>
            <a:ext cx="4978627" cy="2107651"/>
          </a:xfrm>
          <a:prstGeom prst="rect">
            <a:avLst/>
          </a:prstGeom>
          <a:noFill/>
          <a:ln>
            <a:noFill/>
          </a:ln>
          <a:effectLst>
            <a:reflection endPos="30000" dist="38100" dir="5400000" fadeDir="5400012" sy="-100000" algn="bl" rotWithShape="0"/>
          </a:effectLst>
        </p:spPr>
      </p:pic>
      <p:pic>
        <p:nvPicPr>
          <p:cNvPr id="228" name="Google Shape;228;p3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624396" y="3419897"/>
            <a:ext cx="3115697" cy="1208700"/>
          </a:xfrm>
          <a:prstGeom prst="rect">
            <a:avLst/>
          </a:prstGeom>
          <a:noFill/>
          <a:ln>
            <a:noFill/>
          </a:ln>
          <a:effectLst>
            <a:reflection stA="50000" endPos="49000" fadeDir="5400012" sy="-100000" algn="bl" rotWithShape="0"/>
          </a:effectLst>
        </p:spPr>
      </p:pic>
    </p:spTree>
    <p:extLst>
      <p:ext uri="{BB962C8B-B14F-4D97-AF65-F5344CB8AC3E}">
        <p14:creationId xmlns:p14="http://schemas.microsoft.com/office/powerpoint/2010/main" val="3600729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5450E-86EF-3988-B6BD-5C44EF2FC3BD}"/>
              </a:ext>
            </a:extLst>
          </p:cNvPr>
          <p:cNvSpPr>
            <a:spLocks noGrp="1"/>
          </p:cNvSpPr>
          <p:nvPr>
            <p:ph type="title"/>
          </p:nvPr>
        </p:nvSpPr>
        <p:spPr/>
        <p:txBody>
          <a:bodyPr/>
          <a:lstStyle/>
          <a:p>
            <a:pPr algn="l"/>
            <a:r>
              <a:rPr lang="en-US" dirty="0"/>
              <a:t>Revealing Interests Best Practices</a:t>
            </a:r>
          </a:p>
        </p:txBody>
      </p:sp>
      <p:sp>
        <p:nvSpPr>
          <p:cNvPr id="3" name="Text Placeholder 2">
            <a:extLst>
              <a:ext uri="{FF2B5EF4-FFF2-40B4-BE49-F238E27FC236}">
                <a16:creationId xmlns:a16="http://schemas.microsoft.com/office/drawing/2014/main" id="{B889BAE0-C35C-730E-7618-9B595A6E4523}"/>
              </a:ext>
            </a:extLst>
          </p:cNvPr>
          <p:cNvSpPr>
            <a:spLocks noGrp="1"/>
          </p:cNvSpPr>
          <p:nvPr>
            <p:ph type="body" idx="1"/>
          </p:nvPr>
        </p:nvSpPr>
        <p:spPr>
          <a:xfrm>
            <a:off x="720000" y="1727100"/>
            <a:ext cx="5618656" cy="3416400"/>
          </a:xfrm>
        </p:spPr>
        <p:txBody>
          <a:bodyPr/>
          <a:lstStyle/>
          <a:p>
            <a:r>
              <a:rPr lang="en-US" sz="2000" dirty="0"/>
              <a:t>Keeping a poker face on all the issues can result in a lose-lose scenario, where you get way less than the ideal offer. </a:t>
            </a:r>
          </a:p>
          <a:p>
            <a:r>
              <a:rPr lang="en-US" sz="2000" dirty="0"/>
              <a:t>Don’t reveal your BATNA but revealing interests can lead to finding better solutions</a:t>
            </a:r>
          </a:p>
          <a:p>
            <a:r>
              <a:rPr lang="en-US" sz="2000" dirty="0"/>
              <a:t>You can reveal your interests directly or signal at your interests.</a:t>
            </a:r>
          </a:p>
          <a:p>
            <a:endParaRPr lang="en-US" sz="1100" dirty="0"/>
          </a:p>
          <a:p>
            <a:pPr marL="152400" indent="0">
              <a:buNone/>
            </a:pPr>
            <a:endParaRPr lang="en-US" sz="1100" dirty="0"/>
          </a:p>
          <a:p>
            <a:pPr marL="152400" indent="0">
              <a:buNone/>
            </a:pPr>
            <a:r>
              <a:rPr lang="en-US" sz="1100" dirty="0"/>
              <a:t>Thompson, L. (2013)</a:t>
            </a:r>
          </a:p>
          <a:p>
            <a:pPr marL="152400" indent="0">
              <a:buNone/>
            </a:pPr>
            <a:endParaRPr lang="en-US" sz="1100" dirty="0"/>
          </a:p>
          <a:p>
            <a:pPr marL="152400" indent="0">
              <a:buNone/>
            </a:pPr>
            <a:endParaRPr lang="en-US" sz="1100" dirty="0"/>
          </a:p>
          <a:p>
            <a:pPr marL="152400" indent="0">
              <a:buNone/>
            </a:pPr>
            <a:endParaRPr lang="en-US" sz="1100" dirty="0"/>
          </a:p>
          <a:p>
            <a:pPr marL="152400" indent="0">
              <a:buNone/>
            </a:pPr>
            <a:endParaRPr lang="en-US" sz="1100" dirty="0"/>
          </a:p>
        </p:txBody>
      </p:sp>
    </p:spTree>
    <p:extLst>
      <p:ext uri="{BB962C8B-B14F-4D97-AF65-F5344CB8AC3E}">
        <p14:creationId xmlns:p14="http://schemas.microsoft.com/office/powerpoint/2010/main" val="3531815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5450E-86EF-3988-B6BD-5C44EF2FC3BD}"/>
              </a:ext>
            </a:extLst>
          </p:cNvPr>
          <p:cNvSpPr>
            <a:spLocks noGrp="1"/>
          </p:cNvSpPr>
          <p:nvPr>
            <p:ph type="title"/>
          </p:nvPr>
        </p:nvSpPr>
        <p:spPr/>
        <p:txBody>
          <a:bodyPr/>
          <a:lstStyle/>
          <a:p>
            <a:pPr algn="l"/>
            <a:r>
              <a:rPr lang="en-US" dirty="0"/>
              <a:t>Revealing Interests</a:t>
            </a:r>
          </a:p>
        </p:txBody>
      </p:sp>
      <p:sp>
        <p:nvSpPr>
          <p:cNvPr id="3" name="Text Placeholder 2">
            <a:extLst>
              <a:ext uri="{FF2B5EF4-FFF2-40B4-BE49-F238E27FC236}">
                <a16:creationId xmlns:a16="http://schemas.microsoft.com/office/drawing/2014/main" id="{B889BAE0-C35C-730E-7618-9B595A6E4523}"/>
              </a:ext>
            </a:extLst>
          </p:cNvPr>
          <p:cNvSpPr>
            <a:spLocks noGrp="1"/>
          </p:cNvSpPr>
          <p:nvPr>
            <p:ph type="body" idx="4294967295"/>
          </p:nvPr>
        </p:nvSpPr>
        <p:spPr>
          <a:xfrm>
            <a:off x="648069" y="1175629"/>
            <a:ext cx="7775931" cy="3627190"/>
          </a:xfrm>
        </p:spPr>
        <p:txBody>
          <a:bodyPr/>
          <a:lstStyle/>
          <a:p>
            <a:pPr marL="152400" indent="0">
              <a:buNone/>
            </a:pPr>
            <a:r>
              <a:rPr lang="en-US" sz="1600" dirty="0"/>
              <a:t>Examples (adapted from page 78 of Leigh Thompson’s (2013) book:</a:t>
            </a:r>
          </a:p>
          <a:p>
            <a:pPr marL="152400" indent="0">
              <a:buNone/>
            </a:pPr>
            <a:endParaRPr lang="en-US" sz="1600" dirty="0"/>
          </a:p>
          <a:p>
            <a:pPr marL="152400" indent="0">
              <a:buNone/>
            </a:pPr>
            <a:r>
              <a:rPr lang="en-US" sz="1600" dirty="0"/>
              <a:t>“If I was to rank order the issues in this license, I’d say that the striking the confidentiality statement and adding the accessibility language are a priority over indemnity stating specifically the state of Indiana, we could just leave the state jurisdiction blank.”</a:t>
            </a:r>
          </a:p>
          <a:p>
            <a:pPr marL="152400" indent="0">
              <a:buNone/>
            </a:pPr>
            <a:endParaRPr lang="en-US" sz="1600" dirty="0"/>
          </a:p>
          <a:p>
            <a:pPr marL="152400" indent="0">
              <a:buNone/>
            </a:pPr>
            <a:r>
              <a:rPr lang="en-US" sz="1600" dirty="0"/>
              <a:t>“Keeping the total cost down over the next three years is priority, and we might consider paying all three years upfront if we can get this resource for X.”</a:t>
            </a:r>
          </a:p>
          <a:p>
            <a:pPr marL="152400" indent="0">
              <a:buNone/>
            </a:pPr>
            <a:endParaRPr lang="en-US" sz="1600" dirty="0"/>
          </a:p>
          <a:p>
            <a:pPr marL="152400" indent="0">
              <a:buNone/>
            </a:pPr>
            <a:r>
              <a:rPr lang="en-US" sz="1600" dirty="0"/>
              <a:t>“Authorized use to allow for text mining is more important, than privacy practices, but I care about both issues.”</a:t>
            </a:r>
          </a:p>
          <a:p>
            <a:pPr marL="152400" indent="0">
              <a:buNone/>
            </a:pPr>
            <a:endParaRPr lang="en-US" dirty="0"/>
          </a:p>
          <a:p>
            <a:pPr marL="152400" indent="0">
              <a:buNone/>
            </a:pPr>
            <a:endParaRPr lang="en-US" dirty="0"/>
          </a:p>
          <a:p>
            <a:pPr marL="152400" indent="0">
              <a:buNone/>
            </a:pPr>
            <a:endParaRPr lang="en-US" dirty="0"/>
          </a:p>
          <a:p>
            <a:pPr marL="152400" indent="0">
              <a:buNone/>
            </a:pPr>
            <a:endParaRPr lang="en-US" dirty="0"/>
          </a:p>
          <a:p>
            <a:pPr marL="152400" indent="0">
              <a:buNone/>
            </a:pPr>
            <a:endParaRPr lang="en-US" dirty="0"/>
          </a:p>
          <a:p>
            <a:pPr marL="152400" indent="0">
              <a:buNone/>
            </a:pPr>
            <a:endParaRPr lang="en-US" dirty="0"/>
          </a:p>
        </p:txBody>
      </p:sp>
    </p:spTree>
    <p:extLst>
      <p:ext uri="{BB962C8B-B14F-4D97-AF65-F5344CB8AC3E}">
        <p14:creationId xmlns:p14="http://schemas.microsoft.com/office/powerpoint/2010/main" val="1846462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5" name="Google Shape;225;p33"/>
          <p:cNvSpPr txBox="1">
            <a:spLocks noGrp="1"/>
          </p:cNvSpPr>
          <p:nvPr>
            <p:ph type="title" idx="2"/>
          </p:nvPr>
        </p:nvSpPr>
        <p:spPr>
          <a:xfrm>
            <a:off x="1467825" y="1272538"/>
            <a:ext cx="1208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24" name="Google Shape;224;p33"/>
          <p:cNvSpPr txBox="1">
            <a:spLocks noGrp="1"/>
          </p:cNvSpPr>
          <p:nvPr>
            <p:ph type="title"/>
          </p:nvPr>
        </p:nvSpPr>
        <p:spPr>
          <a:xfrm>
            <a:off x="347514" y="2524113"/>
            <a:ext cx="3449171"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Multiple issues</a:t>
            </a:r>
            <a:endParaRPr sz="3200" dirty="0"/>
          </a:p>
        </p:txBody>
      </p:sp>
      <p:sp>
        <p:nvSpPr>
          <p:cNvPr id="226" name="Google Shape;226;p3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Negotiate simultaneously not sequentially</a:t>
            </a:r>
            <a:endParaRPr dirty="0"/>
          </a:p>
        </p:txBody>
      </p:sp>
      <p:sp>
        <p:nvSpPr>
          <p:cNvPr id="223" name="Google Shape;223;p33">
            <a:extLst>
              <a:ext uri="{C183D7F6-B498-43B3-948B-1728B52AA6E4}">
                <adec:decorative xmlns:adec="http://schemas.microsoft.com/office/drawing/2017/decorative" val="1"/>
              </a:ext>
            </a:extLst>
          </p:cNvPr>
          <p:cNvSpPr/>
          <p:nvPr/>
        </p:nvSpPr>
        <p:spPr>
          <a:xfrm>
            <a:off x="1467825" y="1089088"/>
            <a:ext cx="1208700" cy="12087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7" name="Google Shape;227;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511475" y="1517925"/>
            <a:ext cx="4978627" cy="2107651"/>
          </a:xfrm>
          <a:prstGeom prst="rect">
            <a:avLst/>
          </a:prstGeom>
          <a:noFill/>
          <a:ln>
            <a:noFill/>
          </a:ln>
          <a:effectLst>
            <a:reflection endPos="30000" dist="38100" dir="5400000" fadeDir="5400012" sy="-100000" algn="bl" rotWithShape="0"/>
          </a:effectLst>
        </p:spPr>
      </p:pic>
      <p:pic>
        <p:nvPicPr>
          <p:cNvPr id="228" name="Google Shape;228;p3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624396" y="3419897"/>
            <a:ext cx="3115697" cy="1208700"/>
          </a:xfrm>
          <a:prstGeom prst="rect">
            <a:avLst/>
          </a:prstGeom>
          <a:noFill/>
          <a:ln>
            <a:noFill/>
          </a:ln>
          <a:effectLst>
            <a:reflection stA="50000" endPos="49000" fadeDir="5400012" sy="-100000" algn="bl" rotWithShape="0"/>
          </a:effectLst>
        </p:spPr>
      </p:pic>
    </p:spTree>
    <p:extLst>
      <p:ext uri="{BB962C8B-B14F-4D97-AF65-F5344CB8AC3E}">
        <p14:creationId xmlns:p14="http://schemas.microsoft.com/office/powerpoint/2010/main" val="2230145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EC106-BBD3-5725-2BA3-D47FEE952E94}"/>
              </a:ext>
            </a:extLst>
          </p:cNvPr>
          <p:cNvSpPr>
            <a:spLocks noGrp="1"/>
          </p:cNvSpPr>
          <p:nvPr>
            <p:ph type="title"/>
          </p:nvPr>
        </p:nvSpPr>
        <p:spPr>
          <a:xfrm>
            <a:off x="832022" y="539400"/>
            <a:ext cx="7591977" cy="572700"/>
          </a:xfrm>
        </p:spPr>
        <p:txBody>
          <a:bodyPr/>
          <a:lstStyle/>
          <a:p>
            <a:pPr algn="l"/>
            <a:r>
              <a:rPr lang="en-US" dirty="0"/>
              <a:t>Negotiating multiple issues</a:t>
            </a:r>
          </a:p>
        </p:txBody>
      </p:sp>
      <p:sp>
        <p:nvSpPr>
          <p:cNvPr id="3" name="Text Placeholder 2">
            <a:extLst>
              <a:ext uri="{FF2B5EF4-FFF2-40B4-BE49-F238E27FC236}">
                <a16:creationId xmlns:a16="http://schemas.microsoft.com/office/drawing/2014/main" id="{0B167A7C-A968-8EA4-F6BD-1C2A4697F32A}"/>
              </a:ext>
            </a:extLst>
          </p:cNvPr>
          <p:cNvSpPr>
            <a:spLocks noGrp="1"/>
          </p:cNvSpPr>
          <p:nvPr>
            <p:ph type="body" idx="1"/>
          </p:nvPr>
        </p:nvSpPr>
        <p:spPr>
          <a:xfrm>
            <a:off x="720000" y="1215752"/>
            <a:ext cx="5899285" cy="3416400"/>
          </a:xfrm>
        </p:spPr>
        <p:txBody>
          <a:bodyPr/>
          <a:lstStyle/>
          <a:p>
            <a:pPr marL="152400" indent="0">
              <a:buNone/>
            </a:pPr>
            <a:r>
              <a:rPr lang="en-US" sz="2000" dirty="0"/>
              <a:t>The value of a deal is not just monetary</a:t>
            </a:r>
          </a:p>
          <a:p>
            <a:pPr marL="152400" indent="0">
              <a:buNone/>
            </a:pPr>
            <a:endParaRPr lang="en-US" sz="1800" dirty="0"/>
          </a:p>
          <a:p>
            <a:r>
              <a:rPr lang="en-US" sz="1800" dirty="0"/>
              <a:t>If you need to negotiate terms beyond pricing, it’s best to do it simultaneously</a:t>
            </a:r>
          </a:p>
          <a:p>
            <a:pPr marL="152400" indent="0">
              <a:buNone/>
            </a:pPr>
            <a:endParaRPr lang="en-US" sz="1800" dirty="0"/>
          </a:p>
          <a:p>
            <a:r>
              <a:rPr lang="en-US" sz="1800" dirty="0"/>
              <a:t>Start with your ideal offer – where you win it all, knowing you will likely need to make concessions.</a:t>
            </a:r>
          </a:p>
          <a:p>
            <a:pPr marL="152400" indent="0">
              <a:buNone/>
            </a:pPr>
            <a:endParaRPr lang="en-US" sz="1800" dirty="0"/>
          </a:p>
          <a:p>
            <a:r>
              <a:rPr lang="en-US" sz="1800" dirty="0"/>
              <a:t>Plan concessions carefully and don’t reveal too early</a:t>
            </a:r>
            <a:r>
              <a:rPr lang="en-US" sz="1400" dirty="0"/>
              <a:t>.</a:t>
            </a:r>
          </a:p>
          <a:p>
            <a:endParaRPr lang="en-US" sz="1800" dirty="0"/>
          </a:p>
          <a:p>
            <a:pPr marL="152400" indent="0">
              <a:buNone/>
            </a:pPr>
            <a:endParaRPr lang="en-US" dirty="0"/>
          </a:p>
          <a:p>
            <a:pPr marL="152400" indent="0">
              <a:buNone/>
            </a:pPr>
            <a:endParaRPr lang="en-US" dirty="0"/>
          </a:p>
          <a:p>
            <a:pPr marL="152400" indent="0">
              <a:buNone/>
            </a:pPr>
            <a:endParaRPr lang="en-US" dirty="0"/>
          </a:p>
        </p:txBody>
      </p:sp>
      <p:sp>
        <p:nvSpPr>
          <p:cNvPr id="4" name="TextBox 3">
            <a:extLst>
              <a:ext uri="{FF2B5EF4-FFF2-40B4-BE49-F238E27FC236}">
                <a16:creationId xmlns:a16="http://schemas.microsoft.com/office/drawing/2014/main" id="{E398CD9B-F916-5105-72A3-07AA7E431D74}"/>
              </a:ext>
            </a:extLst>
          </p:cNvPr>
          <p:cNvSpPr txBox="1"/>
          <p:nvPr/>
        </p:nvSpPr>
        <p:spPr>
          <a:xfrm>
            <a:off x="949911" y="4341181"/>
            <a:ext cx="3018407" cy="276999"/>
          </a:xfrm>
          <a:prstGeom prst="rect">
            <a:avLst/>
          </a:prstGeom>
          <a:noFill/>
        </p:spPr>
        <p:txBody>
          <a:bodyPr wrap="square" rtlCol="0">
            <a:spAutoFit/>
          </a:bodyPr>
          <a:lstStyle/>
          <a:p>
            <a:r>
              <a:rPr lang="en-US" sz="1200" dirty="0">
                <a:latin typeface="Cantarell" panose="020B0604020202020204" charset="0"/>
              </a:rPr>
              <a:t>Thompson, L. (2013)</a:t>
            </a:r>
          </a:p>
        </p:txBody>
      </p:sp>
    </p:spTree>
    <p:extLst>
      <p:ext uri="{BB962C8B-B14F-4D97-AF65-F5344CB8AC3E}">
        <p14:creationId xmlns:p14="http://schemas.microsoft.com/office/powerpoint/2010/main" val="3291078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EC106-BBD3-5725-2BA3-D47FEE952E94}"/>
              </a:ext>
            </a:extLst>
          </p:cNvPr>
          <p:cNvSpPr>
            <a:spLocks noGrp="1"/>
          </p:cNvSpPr>
          <p:nvPr>
            <p:ph type="title"/>
          </p:nvPr>
        </p:nvSpPr>
        <p:spPr>
          <a:xfrm>
            <a:off x="823784" y="539400"/>
            <a:ext cx="7600216" cy="572700"/>
          </a:xfrm>
        </p:spPr>
        <p:txBody>
          <a:bodyPr/>
          <a:lstStyle/>
          <a:p>
            <a:pPr algn="l"/>
            <a:r>
              <a:rPr lang="en-US" dirty="0"/>
              <a:t>Expect resistance</a:t>
            </a:r>
          </a:p>
        </p:txBody>
      </p:sp>
      <p:sp>
        <p:nvSpPr>
          <p:cNvPr id="3" name="Text Placeholder 2">
            <a:extLst>
              <a:ext uri="{FF2B5EF4-FFF2-40B4-BE49-F238E27FC236}">
                <a16:creationId xmlns:a16="http://schemas.microsoft.com/office/drawing/2014/main" id="{0B167A7C-A968-8EA4-F6BD-1C2A4697F32A}"/>
              </a:ext>
            </a:extLst>
          </p:cNvPr>
          <p:cNvSpPr>
            <a:spLocks noGrp="1"/>
          </p:cNvSpPr>
          <p:nvPr>
            <p:ph type="body" idx="1"/>
          </p:nvPr>
        </p:nvSpPr>
        <p:spPr>
          <a:xfrm>
            <a:off x="720000" y="1215752"/>
            <a:ext cx="7340923" cy="3416400"/>
          </a:xfrm>
        </p:spPr>
        <p:txBody>
          <a:bodyPr/>
          <a:lstStyle/>
          <a:p>
            <a:pPr marL="152400" indent="0">
              <a:buNone/>
            </a:pPr>
            <a:r>
              <a:rPr lang="en-US" sz="2000" dirty="0"/>
              <a:t>Vendors will try to negotiate one issue at a time </a:t>
            </a:r>
          </a:p>
          <a:p>
            <a:pPr marL="152400" indent="0">
              <a:buNone/>
            </a:pPr>
            <a:endParaRPr lang="en-US" sz="2000" dirty="0"/>
          </a:p>
          <a:p>
            <a:r>
              <a:rPr lang="en-US" sz="1800" dirty="0"/>
              <a:t>Especially if negotiating over email.</a:t>
            </a:r>
          </a:p>
          <a:p>
            <a:pPr marL="152400" indent="0">
              <a:buNone/>
            </a:pPr>
            <a:endParaRPr lang="en-US" sz="1800" dirty="0"/>
          </a:p>
          <a:p>
            <a:r>
              <a:rPr lang="en-US" sz="1800" dirty="0"/>
              <a:t>Remind the vendor that you are looking at the value of the entire agreement and that you see every aspect of the agreement as having value including getting favored terms. Price cannot be separated, and different terms cannot be separated.</a:t>
            </a:r>
          </a:p>
          <a:p>
            <a:endParaRPr lang="en-US" sz="1800" dirty="0"/>
          </a:p>
          <a:p>
            <a:pPr marL="152400" indent="0">
              <a:buNone/>
            </a:pPr>
            <a:endParaRPr lang="en-US" dirty="0"/>
          </a:p>
          <a:p>
            <a:pPr marL="152400" indent="0">
              <a:buNone/>
            </a:pPr>
            <a:endParaRPr lang="en-US" dirty="0"/>
          </a:p>
          <a:p>
            <a:endParaRPr lang="en-US" dirty="0"/>
          </a:p>
        </p:txBody>
      </p:sp>
      <p:sp>
        <p:nvSpPr>
          <p:cNvPr id="4" name="TextBox 3">
            <a:extLst>
              <a:ext uri="{FF2B5EF4-FFF2-40B4-BE49-F238E27FC236}">
                <a16:creationId xmlns:a16="http://schemas.microsoft.com/office/drawing/2014/main" id="{C7494429-FF2B-7101-4DDD-70DD9BA67459}"/>
              </a:ext>
            </a:extLst>
          </p:cNvPr>
          <p:cNvSpPr txBox="1"/>
          <p:nvPr/>
        </p:nvSpPr>
        <p:spPr>
          <a:xfrm>
            <a:off x="949911" y="4341181"/>
            <a:ext cx="3018407" cy="276999"/>
          </a:xfrm>
          <a:prstGeom prst="rect">
            <a:avLst/>
          </a:prstGeom>
          <a:noFill/>
        </p:spPr>
        <p:txBody>
          <a:bodyPr wrap="square" rtlCol="0">
            <a:spAutoFit/>
          </a:bodyPr>
          <a:lstStyle/>
          <a:p>
            <a:r>
              <a:rPr lang="en-US" sz="1200" dirty="0">
                <a:latin typeface="Cantarell" panose="020B0604020202020204" charset="0"/>
              </a:rPr>
              <a:t>Thompson, L. (2013)</a:t>
            </a:r>
          </a:p>
        </p:txBody>
      </p:sp>
    </p:spTree>
    <p:extLst>
      <p:ext uri="{BB962C8B-B14F-4D97-AF65-F5344CB8AC3E}">
        <p14:creationId xmlns:p14="http://schemas.microsoft.com/office/powerpoint/2010/main" val="366970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EC106-BBD3-5725-2BA3-D47FEE952E94}"/>
              </a:ext>
            </a:extLst>
          </p:cNvPr>
          <p:cNvSpPr>
            <a:spLocks noGrp="1"/>
          </p:cNvSpPr>
          <p:nvPr>
            <p:ph type="title"/>
          </p:nvPr>
        </p:nvSpPr>
        <p:spPr>
          <a:xfrm>
            <a:off x="832022" y="539400"/>
            <a:ext cx="7591977" cy="572700"/>
          </a:xfrm>
        </p:spPr>
        <p:txBody>
          <a:bodyPr/>
          <a:lstStyle/>
          <a:p>
            <a:pPr algn="l"/>
            <a:r>
              <a:rPr lang="en-US" dirty="0"/>
              <a:t>Consider a team approach</a:t>
            </a:r>
          </a:p>
        </p:txBody>
      </p:sp>
      <p:sp>
        <p:nvSpPr>
          <p:cNvPr id="3" name="Text Placeholder 2">
            <a:extLst>
              <a:ext uri="{FF2B5EF4-FFF2-40B4-BE49-F238E27FC236}">
                <a16:creationId xmlns:a16="http://schemas.microsoft.com/office/drawing/2014/main" id="{0B167A7C-A968-8EA4-F6BD-1C2A4697F32A}"/>
              </a:ext>
            </a:extLst>
          </p:cNvPr>
          <p:cNvSpPr>
            <a:spLocks noGrp="1"/>
          </p:cNvSpPr>
          <p:nvPr>
            <p:ph type="body" idx="1"/>
          </p:nvPr>
        </p:nvSpPr>
        <p:spPr>
          <a:xfrm>
            <a:off x="720000" y="1215752"/>
            <a:ext cx="6012573" cy="3416400"/>
          </a:xfrm>
        </p:spPr>
        <p:txBody>
          <a:bodyPr/>
          <a:lstStyle/>
          <a:p>
            <a:pPr marL="152400" indent="0">
              <a:buNone/>
            </a:pPr>
            <a:endParaRPr lang="en-US" sz="1800" dirty="0"/>
          </a:p>
          <a:p>
            <a:pPr marL="152400" indent="0">
              <a:buNone/>
            </a:pPr>
            <a:r>
              <a:rPr lang="en-US" sz="2400" dirty="0"/>
              <a:t>But I only do the licensing terms! Or I only negotiate the price!</a:t>
            </a:r>
          </a:p>
          <a:p>
            <a:pPr marL="152400" indent="0">
              <a:buNone/>
            </a:pPr>
            <a:endParaRPr lang="en-US" sz="2400" dirty="0"/>
          </a:p>
          <a:p>
            <a:r>
              <a:rPr lang="en-US" sz="2000" dirty="0"/>
              <a:t>Consider collaborative approach on strategic acquisitions or renewals.</a:t>
            </a:r>
          </a:p>
          <a:p>
            <a:endParaRPr lang="en-US" dirty="0"/>
          </a:p>
          <a:p>
            <a:pPr marL="152400" indent="0">
              <a:buNone/>
            </a:pPr>
            <a:endParaRPr lang="en-US" dirty="0"/>
          </a:p>
          <a:p>
            <a:pPr marL="152400" indent="0">
              <a:buNone/>
            </a:pPr>
            <a:endParaRPr lang="en-US" dirty="0"/>
          </a:p>
        </p:txBody>
      </p:sp>
    </p:spTree>
    <p:extLst>
      <p:ext uri="{BB962C8B-B14F-4D97-AF65-F5344CB8AC3E}">
        <p14:creationId xmlns:p14="http://schemas.microsoft.com/office/powerpoint/2010/main" val="3505025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5" name="Google Shape;225;p33"/>
          <p:cNvSpPr txBox="1">
            <a:spLocks noGrp="1"/>
          </p:cNvSpPr>
          <p:nvPr>
            <p:ph type="title" idx="2"/>
          </p:nvPr>
        </p:nvSpPr>
        <p:spPr>
          <a:xfrm>
            <a:off x="1467825" y="1272538"/>
            <a:ext cx="1208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224" name="Google Shape;224;p33"/>
          <p:cNvSpPr txBox="1">
            <a:spLocks noGrp="1"/>
          </p:cNvSpPr>
          <p:nvPr>
            <p:ph type="title"/>
          </p:nvPr>
        </p:nvSpPr>
        <p:spPr>
          <a:xfrm>
            <a:off x="498997" y="2578097"/>
            <a:ext cx="3146206"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Concessions</a:t>
            </a:r>
            <a:endParaRPr sz="3200" dirty="0"/>
          </a:p>
        </p:txBody>
      </p:sp>
      <p:sp>
        <p:nvSpPr>
          <p:cNvPr id="226" name="Google Shape;226;p3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Planning what they are and when to use</a:t>
            </a:r>
            <a:endParaRPr dirty="0"/>
          </a:p>
        </p:txBody>
      </p:sp>
      <p:sp>
        <p:nvSpPr>
          <p:cNvPr id="223" name="Google Shape;223;p33">
            <a:extLst>
              <a:ext uri="{C183D7F6-B498-43B3-948B-1728B52AA6E4}">
                <adec:decorative xmlns:adec="http://schemas.microsoft.com/office/drawing/2017/decorative" val="1"/>
              </a:ext>
            </a:extLst>
          </p:cNvPr>
          <p:cNvSpPr/>
          <p:nvPr/>
        </p:nvSpPr>
        <p:spPr>
          <a:xfrm>
            <a:off x="1467825" y="1089088"/>
            <a:ext cx="1208700" cy="12087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7" name="Google Shape;227;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511475" y="1517925"/>
            <a:ext cx="4978627" cy="2107651"/>
          </a:xfrm>
          <a:prstGeom prst="rect">
            <a:avLst/>
          </a:prstGeom>
          <a:noFill/>
          <a:ln>
            <a:noFill/>
          </a:ln>
          <a:effectLst>
            <a:reflection endPos="30000" dist="38100" dir="5400000" fadeDir="5400012" sy="-100000" algn="bl" rotWithShape="0"/>
          </a:effectLst>
        </p:spPr>
      </p:pic>
      <p:pic>
        <p:nvPicPr>
          <p:cNvPr id="228" name="Google Shape;228;p3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624396" y="3419897"/>
            <a:ext cx="3115697" cy="1208700"/>
          </a:xfrm>
          <a:prstGeom prst="rect">
            <a:avLst/>
          </a:prstGeom>
          <a:noFill/>
          <a:ln>
            <a:noFill/>
          </a:ln>
          <a:effectLst>
            <a:reflection stA="50000" endPos="49000" fadeDir="5400012" sy="-100000" algn="bl" rotWithShape="0"/>
          </a:effectLst>
        </p:spPr>
      </p:pic>
    </p:spTree>
    <p:extLst>
      <p:ext uri="{BB962C8B-B14F-4D97-AF65-F5344CB8AC3E}">
        <p14:creationId xmlns:p14="http://schemas.microsoft.com/office/powerpoint/2010/main" val="13258696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021F5-ABF5-712E-7DE8-2BE870D1A324}"/>
              </a:ext>
            </a:extLst>
          </p:cNvPr>
          <p:cNvSpPr>
            <a:spLocks noGrp="1"/>
          </p:cNvSpPr>
          <p:nvPr>
            <p:ph type="title"/>
          </p:nvPr>
        </p:nvSpPr>
        <p:spPr/>
        <p:txBody>
          <a:bodyPr/>
          <a:lstStyle/>
          <a:p>
            <a:pPr algn="l"/>
            <a:r>
              <a:rPr lang="en-US" dirty="0"/>
              <a:t>Failing to Plan</a:t>
            </a:r>
          </a:p>
        </p:txBody>
      </p:sp>
      <p:sp>
        <p:nvSpPr>
          <p:cNvPr id="3" name="Text Placeholder 2">
            <a:extLst>
              <a:ext uri="{FF2B5EF4-FFF2-40B4-BE49-F238E27FC236}">
                <a16:creationId xmlns:a16="http://schemas.microsoft.com/office/drawing/2014/main" id="{D8683560-46DD-48C8-2EA4-814D09FCAEF2}"/>
              </a:ext>
            </a:extLst>
          </p:cNvPr>
          <p:cNvSpPr>
            <a:spLocks noGrp="1"/>
          </p:cNvSpPr>
          <p:nvPr>
            <p:ph type="body" idx="1"/>
          </p:nvPr>
        </p:nvSpPr>
        <p:spPr/>
        <p:txBody>
          <a:bodyPr/>
          <a:lstStyle/>
          <a:p>
            <a:r>
              <a:rPr lang="en-US" sz="2800" dirty="0"/>
              <a:t>Make concessions too quickly without uncovering interests</a:t>
            </a:r>
          </a:p>
          <a:p>
            <a:r>
              <a:rPr lang="en-US" sz="2800" dirty="0"/>
              <a:t>Make concessions that are too large</a:t>
            </a:r>
          </a:p>
          <a:p>
            <a:r>
              <a:rPr lang="en-US" sz="2800" dirty="0"/>
              <a:t>Make concessions while the other party gives up nothing</a:t>
            </a:r>
          </a:p>
        </p:txBody>
      </p:sp>
      <p:sp>
        <p:nvSpPr>
          <p:cNvPr id="5" name="TextBox 4">
            <a:extLst>
              <a:ext uri="{FF2B5EF4-FFF2-40B4-BE49-F238E27FC236}">
                <a16:creationId xmlns:a16="http://schemas.microsoft.com/office/drawing/2014/main" id="{E3630B09-A726-EA06-C7AB-DCA4E86B7458}"/>
              </a:ext>
            </a:extLst>
          </p:cNvPr>
          <p:cNvSpPr txBox="1"/>
          <p:nvPr/>
        </p:nvSpPr>
        <p:spPr>
          <a:xfrm>
            <a:off x="949911" y="4341181"/>
            <a:ext cx="3018407" cy="276999"/>
          </a:xfrm>
          <a:prstGeom prst="rect">
            <a:avLst/>
          </a:prstGeom>
          <a:noFill/>
        </p:spPr>
        <p:txBody>
          <a:bodyPr wrap="square" rtlCol="0">
            <a:spAutoFit/>
          </a:bodyPr>
          <a:lstStyle/>
          <a:p>
            <a:r>
              <a:rPr lang="en-US" sz="1200" dirty="0">
                <a:latin typeface="Cantarell" panose="020B0604020202020204" charset="0"/>
              </a:rPr>
              <a:t>Thompson, L. (2013)</a:t>
            </a:r>
          </a:p>
        </p:txBody>
      </p:sp>
    </p:spTree>
    <p:extLst>
      <p:ext uri="{BB962C8B-B14F-4D97-AF65-F5344CB8AC3E}">
        <p14:creationId xmlns:p14="http://schemas.microsoft.com/office/powerpoint/2010/main" val="3648274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E09C1-5094-04D0-AD1F-A68FA6265AE5}"/>
              </a:ext>
            </a:extLst>
          </p:cNvPr>
          <p:cNvSpPr>
            <a:spLocks noGrp="1"/>
          </p:cNvSpPr>
          <p:nvPr>
            <p:ph type="title"/>
          </p:nvPr>
        </p:nvSpPr>
        <p:spPr/>
        <p:txBody>
          <a:bodyPr/>
          <a:lstStyle/>
          <a:p>
            <a:pPr algn="l"/>
            <a:r>
              <a:rPr lang="en-US" dirty="0"/>
              <a:t>Best way to plan</a:t>
            </a:r>
          </a:p>
        </p:txBody>
      </p:sp>
      <p:sp>
        <p:nvSpPr>
          <p:cNvPr id="3" name="Text Placeholder 2">
            <a:extLst>
              <a:ext uri="{FF2B5EF4-FFF2-40B4-BE49-F238E27FC236}">
                <a16:creationId xmlns:a16="http://schemas.microsoft.com/office/drawing/2014/main" id="{F6BA1B7F-62DB-B00D-828C-ECAB7C02C5C9}"/>
              </a:ext>
            </a:extLst>
          </p:cNvPr>
          <p:cNvSpPr>
            <a:spLocks noGrp="1"/>
          </p:cNvSpPr>
          <p:nvPr>
            <p:ph type="body" idx="1"/>
          </p:nvPr>
        </p:nvSpPr>
        <p:spPr/>
        <p:txBody>
          <a:bodyPr/>
          <a:lstStyle/>
          <a:p>
            <a:pPr marL="152400" indent="0">
              <a:buNone/>
            </a:pPr>
            <a:r>
              <a:rPr lang="en-US" sz="1800" dirty="0"/>
              <a:t>Review past negotiations with the vendor</a:t>
            </a:r>
          </a:p>
          <a:p>
            <a:r>
              <a:rPr lang="en-US" sz="1800" dirty="0"/>
              <a:t>Initial offer</a:t>
            </a:r>
          </a:p>
          <a:p>
            <a:r>
              <a:rPr lang="en-US" sz="1800" dirty="0"/>
              <a:t>Concessions – what was given and when</a:t>
            </a:r>
          </a:p>
          <a:p>
            <a:r>
              <a:rPr lang="en-US" sz="1800" dirty="0"/>
              <a:t>Final offer</a:t>
            </a:r>
          </a:p>
          <a:p>
            <a:pPr marL="152400" indent="0">
              <a:buNone/>
            </a:pPr>
            <a:endParaRPr lang="en-US" sz="1800" dirty="0"/>
          </a:p>
          <a:p>
            <a:pPr marL="152400" indent="0">
              <a:buNone/>
            </a:pPr>
            <a:r>
              <a:rPr lang="en-US" sz="1800" b="1" dirty="0"/>
              <a:t>But we didn’t keep track of that! </a:t>
            </a:r>
          </a:p>
          <a:p>
            <a:pPr marL="152400" indent="0">
              <a:buNone/>
            </a:pPr>
            <a:endParaRPr lang="en-US" sz="1800" dirty="0"/>
          </a:p>
          <a:p>
            <a:pPr marL="152400" indent="0">
              <a:buNone/>
            </a:pPr>
            <a:r>
              <a:rPr lang="en-US" sz="1800" dirty="0"/>
              <a:t>That’s okay but consider keeping track moving forward. </a:t>
            </a:r>
          </a:p>
          <a:p>
            <a:pPr marL="152400" indent="0">
              <a:buNone/>
            </a:pPr>
            <a:endParaRPr lang="en-US" sz="1800" dirty="0"/>
          </a:p>
          <a:p>
            <a:pPr marL="152400" indent="0">
              <a:buNone/>
            </a:pPr>
            <a:r>
              <a:rPr lang="en-US" sz="1800" dirty="0"/>
              <a:t>Reflect on other recent negotiations for guidance.</a:t>
            </a:r>
          </a:p>
        </p:txBody>
      </p:sp>
      <p:sp>
        <p:nvSpPr>
          <p:cNvPr id="5" name="TextBox 4">
            <a:extLst>
              <a:ext uri="{FF2B5EF4-FFF2-40B4-BE49-F238E27FC236}">
                <a16:creationId xmlns:a16="http://schemas.microsoft.com/office/drawing/2014/main" id="{8FA0EB1A-E489-C208-33A8-19143D43FCA5}"/>
              </a:ext>
            </a:extLst>
          </p:cNvPr>
          <p:cNvSpPr txBox="1"/>
          <p:nvPr/>
        </p:nvSpPr>
        <p:spPr>
          <a:xfrm>
            <a:off x="949911" y="4341181"/>
            <a:ext cx="3018407" cy="276999"/>
          </a:xfrm>
          <a:prstGeom prst="rect">
            <a:avLst/>
          </a:prstGeom>
          <a:noFill/>
        </p:spPr>
        <p:txBody>
          <a:bodyPr wrap="square" rtlCol="0">
            <a:spAutoFit/>
          </a:bodyPr>
          <a:lstStyle/>
          <a:p>
            <a:r>
              <a:rPr lang="en-US" sz="1200" dirty="0">
                <a:latin typeface="Cantarell" panose="020B0604020202020204" charset="0"/>
              </a:rPr>
              <a:t>Thompson, L. (2013)</a:t>
            </a:r>
          </a:p>
        </p:txBody>
      </p:sp>
    </p:spTree>
    <p:extLst>
      <p:ext uri="{BB962C8B-B14F-4D97-AF65-F5344CB8AC3E}">
        <p14:creationId xmlns:p14="http://schemas.microsoft.com/office/powerpoint/2010/main" val="1902325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5" name="Google Shape;225;p33">
            <a:extLst>
              <a:ext uri="{C183D7F6-B498-43B3-948B-1728B52AA6E4}">
                <adec:decorative xmlns:adec="http://schemas.microsoft.com/office/drawing/2017/decorative" val="0"/>
              </a:ext>
            </a:extLst>
          </p:cNvPr>
          <p:cNvSpPr txBox="1">
            <a:spLocks noGrp="1"/>
          </p:cNvSpPr>
          <p:nvPr>
            <p:ph type="title" idx="2"/>
          </p:nvPr>
        </p:nvSpPr>
        <p:spPr>
          <a:xfrm>
            <a:off x="1467825" y="1272538"/>
            <a:ext cx="1208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224" name="Google Shape;224;p33">
            <a:extLst>
              <a:ext uri="{C183D7F6-B498-43B3-948B-1728B52AA6E4}">
                <adec:decorative xmlns:adec="http://schemas.microsoft.com/office/drawing/2017/decorative" val="0"/>
              </a:ext>
            </a:extLst>
          </p:cNvPr>
          <p:cNvSpPr txBox="1">
            <a:spLocks noGrp="1"/>
          </p:cNvSpPr>
          <p:nvPr>
            <p:ph type="title"/>
          </p:nvPr>
        </p:nvSpPr>
        <p:spPr>
          <a:xfrm>
            <a:off x="591873" y="2512883"/>
            <a:ext cx="2960453"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First Offers</a:t>
            </a:r>
            <a:endParaRPr sz="3200" dirty="0"/>
          </a:p>
        </p:txBody>
      </p:sp>
      <p:sp>
        <p:nvSpPr>
          <p:cNvPr id="226" name="Google Shape;226;p33">
            <a:extLst>
              <a:ext uri="{C183D7F6-B498-43B3-948B-1728B52AA6E4}">
                <adec:decorative xmlns:adec="http://schemas.microsoft.com/office/drawing/2017/decorative" val="0"/>
              </a:ext>
            </a:extLst>
          </p:cNvPr>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Planning your opening move</a:t>
            </a:r>
            <a:endParaRPr dirty="0"/>
          </a:p>
        </p:txBody>
      </p:sp>
      <p:sp>
        <p:nvSpPr>
          <p:cNvPr id="223" name="Google Shape;223;p33">
            <a:extLst>
              <a:ext uri="{C183D7F6-B498-43B3-948B-1728B52AA6E4}">
                <adec:decorative xmlns:adec="http://schemas.microsoft.com/office/drawing/2017/decorative" val="1"/>
              </a:ext>
            </a:extLst>
          </p:cNvPr>
          <p:cNvSpPr/>
          <p:nvPr/>
        </p:nvSpPr>
        <p:spPr>
          <a:xfrm>
            <a:off x="1488470" y="1045113"/>
            <a:ext cx="1208700" cy="12087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7" name="Google Shape;227;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511475" y="1517925"/>
            <a:ext cx="4978627" cy="2107651"/>
          </a:xfrm>
          <a:prstGeom prst="rect">
            <a:avLst/>
          </a:prstGeom>
          <a:noFill/>
          <a:ln>
            <a:noFill/>
          </a:ln>
          <a:effectLst>
            <a:reflection endPos="30000" dist="38100" dir="5400000" fadeDir="5400012" sy="-100000" algn="bl" rotWithShape="0"/>
          </a:effectLst>
        </p:spPr>
      </p:pic>
      <p:pic>
        <p:nvPicPr>
          <p:cNvPr id="228" name="Google Shape;228;p3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624396" y="3419897"/>
            <a:ext cx="3115697" cy="1208700"/>
          </a:xfrm>
          <a:prstGeom prst="rect">
            <a:avLst/>
          </a:prstGeom>
          <a:noFill/>
          <a:ln>
            <a:noFill/>
          </a:ln>
          <a:effectLst>
            <a:reflection stA="50000" endPos="49000" fadeDir="5400012" sy="-100000" algn="bl" rotWithShape="0"/>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35210-2727-C73F-C6E8-6D7602D990A3}"/>
              </a:ext>
            </a:extLst>
          </p:cNvPr>
          <p:cNvSpPr>
            <a:spLocks noGrp="1"/>
          </p:cNvSpPr>
          <p:nvPr>
            <p:ph type="title"/>
          </p:nvPr>
        </p:nvSpPr>
        <p:spPr/>
        <p:txBody>
          <a:bodyPr/>
          <a:lstStyle/>
          <a:p>
            <a:pPr algn="l"/>
            <a:r>
              <a:rPr lang="en-US" dirty="0"/>
              <a:t>Best Practices - Concessions</a:t>
            </a:r>
          </a:p>
        </p:txBody>
      </p:sp>
      <p:sp>
        <p:nvSpPr>
          <p:cNvPr id="3" name="Text Placeholder 2">
            <a:extLst>
              <a:ext uri="{FF2B5EF4-FFF2-40B4-BE49-F238E27FC236}">
                <a16:creationId xmlns:a16="http://schemas.microsoft.com/office/drawing/2014/main" id="{30B4EFDF-EB6D-F5D5-1DB0-D0EE3A7E5455}"/>
              </a:ext>
            </a:extLst>
          </p:cNvPr>
          <p:cNvSpPr>
            <a:spLocks noGrp="1"/>
          </p:cNvSpPr>
          <p:nvPr>
            <p:ph type="body" idx="1"/>
          </p:nvPr>
        </p:nvSpPr>
        <p:spPr>
          <a:xfrm>
            <a:off x="720000" y="1215752"/>
            <a:ext cx="7047961" cy="3416400"/>
          </a:xfrm>
        </p:spPr>
        <p:txBody>
          <a:bodyPr/>
          <a:lstStyle/>
          <a:p>
            <a:r>
              <a:rPr lang="en-US" sz="1400" dirty="0"/>
              <a:t>If first offer is refused, don’t offer a deep concession – work to uncover the other party’s interests.</a:t>
            </a:r>
          </a:p>
          <a:p>
            <a:r>
              <a:rPr lang="en-US" sz="1400" dirty="0"/>
              <a:t>Compare the other party’s interests to your priorities.</a:t>
            </a:r>
          </a:p>
          <a:p>
            <a:r>
              <a:rPr lang="en-US" sz="1400" dirty="0"/>
              <a:t>Make concessions on the issues least important to you first.</a:t>
            </a:r>
          </a:p>
          <a:p>
            <a:r>
              <a:rPr lang="en-US" sz="1400" dirty="0"/>
              <a:t>When making a concession draw attention to it!</a:t>
            </a:r>
          </a:p>
          <a:p>
            <a:pPr marL="152400" indent="0">
              <a:buNone/>
            </a:pPr>
            <a:endParaRPr lang="en-US" sz="1400" dirty="0"/>
          </a:p>
          <a:p>
            <a:pPr marL="152400" indent="0">
              <a:buNone/>
            </a:pPr>
            <a:r>
              <a:rPr lang="en-US" sz="1400" dirty="0"/>
              <a:t>Example: “The original indemnity clause places the jurisdiction in Delaware, our preferred language places jurisdiction in Indiana. I am willing to concede this, if we leave the jurisdiction blank and you add our preferred language around accessibility to the agreement.”</a:t>
            </a:r>
          </a:p>
        </p:txBody>
      </p:sp>
      <p:sp>
        <p:nvSpPr>
          <p:cNvPr id="4" name="TextBox 3">
            <a:extLst>
              <a:ext uri="{FF2B5EF4-FFF2-40B4-BE49-F238E27FC236}">
                <a16:creationId xmlns:a16="http://schemas.microsoft.com/office/drawing/2014/main" id="{4F318BE8-C637-1D3D-BDBB-39DDF1D47066}"/>
              </a:ext>
            </a:extLst>
          </p:cNvPr>
          <p:cNvSpPr txBox="1"/>
          <p:nvPr/>
        </p:nvSpPr>
        <p:spPr>
          <a:xfrm>
            <a:off x="949911" y="4341181"/>
            <a:ext cx="3018407" cy="276999"/>
          </a:xfrm>
          <a:prstGeom prst="rect">
            <a:avLst/>
          </a:prstGeom>
          <a:noFill/>
        </p:spPr>
        <p:txBody>
          <a:bodyPr wrap="square" rtlCol="0">
            <a:spAutoFit/>
          </a:bodyPr>
          <a:lstStyle/>
          <a:p>
            <a:r>
              <a:rPr lang="en-US" sz="1200" dirty="0">
                <a:latin typeface="Cantarell" panose="020B0604020202020204" charset="0"/>
              </a:rPr>
              <a:t>Thompson, L. (2013)</a:t>
            </a:r>
          </a:p>
        </p:txBody>
      </p:sp>
    </p:spTree>
    <p:extLst>
      <p:ext uri="{BB962C8B-B14F-4D97-AF65-F5344CB8AC3E}">
        <p14:creationId xmlns:p14="http://schemas.microsoft.com/office/powerpoint/2010/main" val="285594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5" name="Google Shape;225;p33"/>
          <p:cNvSpPr txBox="1">
            <a:spLocks noGrp="1"/>
          </p:cNvSpPr>
          <p:nvPr>
            <p:ph type="title" idx="2"/>
          </p:nvPr>
        </p:nvSpPr>
        <p:spPr>
          <a:xfrm>
            <a:off x="1467825" y="1272538"/>
            <a:ext cx="1208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06</a:t>
            </a:r>
            <a:endParaRPr dirty="0"/>
          </a:p>
        </p:txBody>
      </p:sp>
      <p:sp>
        <p:nvSpPr>
          <p:cNvPr id="224" name="Google Shape;224;p33"/>
          <p:cNvSpPr txBox="1">
            <a:spLocks noGrp="1"/>
          </p:cNvSpPr>
          <p:nvPr>
            <p:ph type="title"/>
          </p:nvPr>
        </p:nvSpPr>
        <p:spPr>
          <a:xfrm>
            <a:off x="209682" y="2490751"/>
            <a:ext cx="3724836"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Multiple Offers</a:t>
            </a:r>
            <a:endParaRPr sz="3200" dirty="0"/>
          </a:p>
        </p:txBody>
      </p:sp>
      <p:sp>
        <p:nvSpPr>
          <p:cNvPr id="226" name="Google Shape;226;p3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Determine and make multiple offers of equivalent value</a:t>
            </a:r>
            <a:endParaRPr dirty="0"/>
          </a:p>
        </p:txBody>
      </p:sp>
      <p:sp>
        <p:nvSpPr>
          <p:cNvPr id="223" name="Google Shape;223;p33">
            <a:extLst>
              <a:ext uri="{C183D7F6-B498-43B3-948B-1728B52AA6E4}">
                <adec:decorative xmlns:adec="http://schemas.microsoft.com/office/drawing/2017/decorative" val="1"/>
              </a:ext>
            </a:extLst>
          </p:cNvPr>
          <p:cNvSpPr/>
          <p:nvPr/>
        </p:nvSpPr>
        <p:spPr>
          <a:xfrm>
            <a:off x="1467825" y="1089088"/>
            <a:ext cx="1208700" cy="12087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7" name="Google Shape;227;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511475" y="1517925"/>
            <a:ext cx="4978627" cy="2107651"/>
          </a:xfrm>
          <a:prstGeom prst="rect">
            <a:avLst/>
          </a:prstGeom>
          <a:noFill/>
          <a:ln>
            <a:noFill/>
          </a:ln>
          <a:effectLst>
            <a:reflection endPos="30000" dist="38100" dir="5400000" fadeDir="5400012" sy="-100000" algn="bl" rotWithShape="0"/>
          </a:effectLst>
        </p:spPr>
      </p:pic>
      <p:pic>
        <p:nvPicPr>
          <p:cNvPr id="228" name="Google Shape;228;p3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624396" y="3419897"/>
            <a:ext cx="3115697" cy="1208700"/>
          </a:xfrm>
          <a:prstGeom prst="rect">
            <a:avLst/>
          </a:prstGeom>
          <a:noFill/>
          <a:ln>
            <a:noFill/>
          </a:ln>
          <a:effectLst>
            <a:reflection stA="50000" endPos="49000" fadeDir="5400012" sy="-100000" algn="bl" rotWithShape="0"/>
          </a:effectLst>
        </p:spPr>
      </p:pic>
    </p:spTree>
    <p:extLst>
      <p:ext uri="{BB962C8B-B14F-4D97-AF65-F5344CB8AC3E}">
        <p14:creationId xmlns:p14="http://schemas.microsoft.com/office/powerpoint/2010/main" val="6813498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F2886-B50B-18D8-9E52-27E5FBFBBD49}"/>
              </a:ext>
            </a:extLst>
          </p:cNvPr>
          <p:cNvSpPr>
            <a:spLocks noGrp="1"/>
          </p:cNvSpPr>
          <p:nvPr>
            <p:ph type="title"/>
          </p:nvPr>
        </p:nvSpPr>
        <p:spPr/>
        <p:txBody>
          <a:bodyPr/>
          <a:lstStyle/>
          <a:p>
            <a:pPr algn="l"/>
            <a:r>
              <a:rPr lang="en-US" dirty="0"/>
              <a:t>Example - Multiple offers</a:t>
            </a:r>
          </a:p>
        </p:txBody>
      </p:sp>
      <p:sp>
        <p:nvSpPr>
          <p:cNvPr id="3" name="Text Placeholder 2">
            <a:extLst>
              <a:ext uri="{FF2B5EF4-FFF2-40B4-BE49-F238E27FC236}">
                <a16:creationId xmlns:a16="http://schemas.microsoft.com/office/drawing/2014/main" id="{6D0347FA-6FB2-5E21-7545-061C42983EF7}"/>
              </a:ext>
            </a:extLst>
          </p:cNvPr>
          <p:cNvSpPr>
            <a:spLocks noGrp="1"/>
          </p:cNvSpPr>
          <p:nvPr>
            <p:ph type="body" idx="1"/>
          </p:nvPr>
        </p:nvSpPr>
        <p:spPr>
          <a:xfrm>
            <a:off x="1076144" y="1112100"/>
            <a:ext cx="6862237" cy="3416400"/>
          </a:xfrm>
        </p:spPr>
        <p:txBody>
          <a:bodyPr/>
          <a:lstStyle/>
          <a:p>
            <a:pPr marL="247650" indent="-171450">
              <a:spcBef>
                <a:spcPts val="600"/>
              </a:spcBef>
              <a:buClr>
                <a:schemeClr val="accent1"/>
              </a:buClr>
              <a:buSzPts val="2400"/>
            </a:pPr>
            <a:r>
              <a:rPr lang="en-US" sz="2000" dirty="0"/>
              <a:t>Willing to sign a 3-year contract</a:t>
            </a:r>
          </a:p>
          <a:p>
            <a:pPr marL="76200" indent="0">
              <a:spcBef>
                <a:spcPts val="600"/>
              </a:spcBef>
              <a:buClr>
                <a:schemeClr val="accent1"/>
              </a:buClr>
              <a:buSzPts val="2400"/>
              <a:buNone/>
            </a:pPr>
            <a:endParaRPr lang="en-US" sz="2000" dirty="0"/>
          </a:p>
          <a:p>
            <a:pPr marL="247650" indent="-171450">
              <a:buClr>
                <a:schemeClr val="accent1"/>
              </a:buClr>
              <a:buSzPts val="2400"/>
            </a:pPr>
            <a:r>
              <a:rPr lang="en-US" sz="2000" dirty="0"/>
              <a:t>Determine value of contract with fixed price increase, fixed price per year, and pay all three years up front.</a:t>
            </a:r>
          </a:p>
          <a:p>
            <a:pPr marL="76200" indent="0">
              <a:buClr>
                <a:schemeClr val="accent1"/>
              </a:buClr>
              <a:buSzPts val="2400"/>
              <a:buNone/>
            </a:pPr>
            <a:endParaRPr lang="en-US" sz="2000" dirty="0"/>
          </a:p>
          <a:p>
            <a:pPr marL="247650" indent="-171450">
              <a:buClr>
                <a:schemeClr val="accent1"/>
              </a:buClr>
              <a:buSzPts val="2400"/>
            </a:pPr>
            <a:r>
              <a:rPr lang="en-US" sz="2000" dirty="0"/>
              <a:t>Determine what license concession you wish from the vendor depending on pricing agreement.</a:t>
            </a:r>
          </a:p>
          <a:p>
            <a:pPr marL="152400" indent="0">
              <a:buNone/>
            </a:pPr>
            <a:endParaRPr lang="en-US" dirty="0"/>
          </a:p>
        </p:txBody>
      </p:sp>
    </p:spTree>
    <p:extLst>
      <p:ext uri="{BB962C8B-B14F-4D97-AF65-F5344CB8AC3E}">
        <p14:creationId xmlns:p14="http://schemas.microsoft.com/office/powerpoint/2010/main" val="653107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5" name="Google Shape;225;p33"/>
          <p:cNvSpPr txBox="1">
            <a:spLocks noGrp="1"/>
          </p:cNvSpPr>
          <p:nvPr>
            <p:ph type="title" idx="2"/>
          </p:nvPr>
        </p:nvSpPr>
        <p:spPr>
          <a:xfrm>
            <a:off x="1467825" y="1272538"/>
            <a:ext cx="1208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07</a:t>
            </a:r>
            <a:endParaRPr dirty="0"/>
          </a:p>
        </p:txBody>
      </p:sp>
      <p:sp>
        <p:nvSpPr>
          <p:cNvPr id="224" name="Google Shape;224;p33"/>
          <p:cNvSpPr txBox="1">
            <a:spLocks noGrp="1"/>
          </p:cNvSpPr>
          <p:nvPr>
            <p:ph type="title"/>
          </p:nvPr>
        </p:nvSpPr>
        <p:spPr>
          <a:xfrm>
            <a:off x="498997" y="2578097"/>
            <a:ext cx="3146206"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No</a:t>
            </a:r>
            <a:endParaRPr sz="3200" dirty="0"/>
          </a:p>
        </p:txBody>
      </p:sp>
      <p:sp>
        <p:nvSpPr>
          <p:cNvPr id="226" name="Google Shape;226;p3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There are three types of “no” used in negotiations</a:t>
            </a:r>
            <a:endParaRPr dirty="0"/>
          </a:p>
        </p:txBody>
      </p:sp>
      <p:sp>
        <p:nvSpPr>
          <p:cNvPr id="223" name="Google Shape;223;p33">
            <a:extLst>
              <a:ext uri="{C183D7F6-B498-43B3-948B-1728B52AA6E4}">
                <adec:decorative xmlns:adec="http://schemas.microsoft.com/office/drawing/2017/decorative" val="1"/>
              </a:ext>
            </a:extLst>
          </p:cNvPr>
          <p:cNvSpPr/>
          <p:nvPr/>
        </p:nvSpPr>
        <p:spPr>
          <a:xfrm>
            <a:off x="1467825" y="1089088"/>
            <a:ext cx="1208700" cy="12087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7" name="Google Shape;227;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511475" y="1517925"/>
            <a:ext cx="4978627" cy="2107651"/>
          </a:xfrm>
          <a:prstGeom prst="rect">
            <a:avLst/>
          </a:prstGeom>
          <a:noFill/>
          <a:ln>
            <a:noFill/>
          </a:ln>
          <a:effectLst>
            <a:reflection endPos="30000" dist="38100" dir="5400000" fadeDir="5400012" sy="-100000" algn="bl" rotWithShape="0"/>
          </a:effectLst>
        </p:spPr>
      </p:pic>
      <p:pic>
        <p:nvPicPr>
          <p:cNvPr id="228" name="Google Shape;228;p3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624396" y="3419897"/>
            <a:ext cx="3115697" cy="1208700"/>
          </a:xfrm>
          <a:prstGeom prst="rect">
            <a:avLst/>
          </a:prstGeom>
          <a:noFill/>
          <a:ln>
            <a:noFill/>
          </a:ln>
          <a:effectLst>
            <a:reflection stA="50000" endPos="49000" fadeDir="5400012" sy="-100000" algn="bl" rotWithShape="0"/>
          </a:effectLst>
        </p:spPr>
      </p:pic>
    </p:spTree>
    <p:extLst>
      <p:ext uri="{BB962C8B-B14F-4D97-AF65-F5344CB8AC3E}">
        <p14:creationId xmlns:p14="http://schemas.microsoft.com/office/powerpoint/2010/main" val="33023475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CAD0C-68CC-526A-37D2-580C78E8D71C}"/>
              </a:ext>
            </a:extLst>
          </p:cNvPr>
          <p:cNvSpPr>
            <a:spLocks noGrp="1"/>
          </p:cNvSpPr>
          <p:nvPr>
            <p:ph type="title"/>
          </p:nvPr>
        </p:nvSpPr>
        <p:spPr/>
        <p:txBody>
          <a:bodyPr/>
          <a:lstStyle/>
          <a:p>
            <a:r>
              <a:rPr lang="en-US" dirty="0"/>
              <a:t>Not all No’s are the same</a:t>
            </a:r>
          </a:p>
        </p:txBody>
      </p:sp>
      <p:sp>
        <p:nvSpPr>
          <p:cNvPr id="3" name="Title 2">
            <a:extLst>
              <a:ext uri="{FF2B5EF4-FFF2-40B4-BE49-F238E27FC236}">
                <a16:creationId xmlns:a16="http://schemas.microsoft.com/office/drawing/2014/main" id="{9BCB13BE-983B-4DE9-B44D-05AC75B7389F}"/>
              </a:ext>
            </a:extLst>
          </p:cNvPr>
          <p:cNvSpPr>
            <a:spLocks noGrp="1"/>
          </p:cNvSpPr>
          <p:nvPr>
            <p:ph type="title" idx="2"/>
          </p:nvPr>
        </p:nvSpPr>
        <p:spPr>
          <a:xfrm>
            <a:off x="719875" y="1225975"/>
            <a:ext cx="2355000" cy="406200"/>
          </a:xfrm>
        </p:spPr>
        <p:txBody>
          <a:bodyPr/>
          <a:lstStyle/>
          <a:p>
            <a:pPr algn="l"/>
            <a:r>
              <a:rPr lang="en-US" dirty="0"/>
              <a:t>Tactical No</a:t>
            </a:r>
          </a:p>
        </p:txBody>
      </p:sp>
      <p:sp>
        <p:nvSpPr>
          <p:cNvPr id="4" name="Subtitle 3">
            <a:extLst>
              <a:ext uri="{FF2B5EF4-FFF2-40B4-BE49-F238E27FC236}">
                <a16:creationId xmlns:a16="http://schemas.microsoft.com/office/drawing/2014/main" id="{1A012142-7B8B-03EF-EDB4-E0F5F7823213}"/>
              </a:ext>
            </a:extLst>
          </p:cNvPr>
          <p:cNvSpPr>
            <a:spLocks noGrp="1"/>
          </p:cNvSpPr>
          <p:nvPr>
            <p:ph type="subTitle" idx="1"/>
          </p:nvPr>
        </p:nvSpPr>
        <p:spPr>
          <a:xfrm>
            <a:off x="719875" y="1515425"/>
            <a:ext cx="2355000" cy="869400"/>
          </a:xfrm>
        </p:spPr>
        <p:txBody>
          <a:bodyPr/>
          <a:lstStyle/>
          <a:p>
            <a:pPr marL="0" indent="0" algn="l"/>
            <a:r>
              <a:rPr lang="en-US" dirty="0"/>
              <a:t>“Turning down a proffered deal in hopes of generating a better offer.”</a:t>
            </a:r>
          </a:p>
          <a:p>
            <a:pPr algn="l"/>
            <a:endParaRPr lang="en-US" dirty="0"/>
          </a:p>
        </p:txBody>
      </p:sp>
      <p:sp>
        <p:nvSpPr>
          <p:cNvPr id="5" name="Title 4">
            <a:extLst>
              <a:ext uri="{FF2B5EF4-FFF2-40B4-BE49-F238E27FC236}">
                <a16:creationId xmlns:a16="http://schemas.microsoft.com/office/drawing/2014/main" id="{C1025B1D-6C3C-6FEF-671C-6B518B84887B}"/>
              </a:ext>
            </a:extLst>
          </p:cNvPr>
          <p:cNvSpPr>
            <a:spLocks noGrp="1"/>
          </p:cNvSpPr>
          <p:nvPr>
            <p:ph type="title" idx="3"/>
          </p:nvPr>
        </p:nvSpPr>
        <p:spPr>
          <a:xfrm>
            <a:off x="3342699" y="1225975"/>
            <a:ext cx="2355000" cy="406200"/>
          </a:xfrm>
        </p:spPr>
        <p:txBody>
          <a:bodyPr/>
          <a:lstStyle/>
          <a:p>
            <a:pPr algn="l"/>
            <a:r>
              <a:rPr lang="en-US" dirty="0"/>
              <a:t>Reset no</a:t>
            </a:r>
          </a:p>
        </p:txBody>
      </p:sp>
      <p:sp>
        <p:nvSpPr>
          <p:cNvPr id="6" name="Subtitle 5">
            <a:extLst>
              <a:ext uri="{FF2B5EF4-FFF2-40B4-BE49-F238E27FC236}">
                <a16:creationId xmlns:a16="http://schemas.microsoft.com/office/drawing/2014/main" id="{03FBCE08-2107-ACC3-E7B8-F7324E58DA54}"/>
              </a:ext>
            </a:extLst>
          </p:cNvPr>
          <p:cNvSpPr>
            <a:spLocks noGrp="1"/>
          </p:cNvSpPr>
          <p:nvPr>
            <p:ph type="subTitle" idx="4"/>
          </p:nvPr>
        </p:nvSpPr>
        <p:spPr>
          <a:xfrm>
            <a:off x="3342699" y="1515425"/>
            <a:ext cx="2888167" cy="869400"/>
          </a:xfrm>
        </p:spPr>
        <p:txBody>
          <a:bodyPr/>
          <a:lstStyle/>
          <a:p>
            <a:pPr marL="0" indent="0" algn="l"/>
            <a:r>
              <a:rPr lang="en-US" dirty="0"/>
              <a:t>Can occur at any stage in the process. You “’move away from the table’ to improve your no-deal option and/or worsen that of the other side.” You plan to return to active negotiation after resetting up the deal so that it can be modified to achieve your own negotiation objectives and a more preferred deal.</a:t>
            </a:r>
          </a:p>
          <a:p>
            <a:pPr algn="l"/>
            <a:endParaRPr lang="en-US" dirty="0"/>
          </a:p>
        </p:txBody>
      </p:sp>
      <p:sp>
        <p:nvSpPr>
          <p:cNvPr id="7" name="Title 6">
            <a:extLst>
              <a:ext uri="{FF2B5EF4-FFF2-40B4-BE49-F238E27FC236}">
                <a16:creationId xmlns:a16="http://schemas.microsoft.com/office/drawing/2014/main" id="{F80D19E5-D04D-2E26-03A4-DB4B16D706B8}"/>
              </a:ext>
            </a:extLst>
          </p:cNvPr>
          <p:cNvSpPr>
            <a:spLocks noGrp="1"/>
          </p:cNvSpPr>
          <p:nvPr>
            <p:ph type="title" idx="5"/>
          </p:nvPr>
        </p:nvSpPr>
        <p:spPr>
          <a:xfrm>
            <a:off x="6230866" y="1225975"/>
            <a:ext cx="2089658" cy="406200"/>
          </a:xfrm>
        </p:spPr>
        <p:txBody>
          <a:bodyPr/>
          <a:lstStyle/>
          <a:p>
            <a:pPr algn="l"/>
            <a:r>
              <a:rPr lang="en-US" dirty="0"/>
              <a:t>Final no</a:t>
            </a:r>
          </a:p>
        </p:txBody>
      </p:sp>
      <p:sp>
        <p:nvSpPr>
          <p:cNvPr id="8" name="Subtitle 7">
            <a:extLst>
              <a:ext uri="{FF2B5EF4-FFF2-40B4-BE49-F238E27FC236}">
                <a16:creationId xmlns:a16="http://schemas.microsoft.com/office/drawing/2014/main" id="{A2713E67-2A5B-8D2D-C04A-709B0BF1DFD5}"/>
              </a:ext>
            </a:extLst>
          </p:cNvPr>
          <p:cNvSpPr>
            <a:spLocks noGrp="1"/>
          </p:cNvSpPr>
          <p:nvPr>
            <p:ph type="subTitle" idx="6"/>
          </p:nvPr>
        </p:nvSpPr>
        <p:spPr>
          <a:xfrm>
            <a:off x="6124233" y="1515425"/>
            <a:ext cx="2354700" cy="869400"/>
          </a:xfrm>
        </p:spPr>
        <p:txBody>
          <a:bodyPr/>
          <a:lstStyle/>
          <a:p>
            <a:pPr marL="112713" indent="0" algn="l"/>
            <a:r>
              <a:rPr lang="en-US" dirty="0"/>
              <a:t>When you cannot find a feasible agreement.</a:t>
            </a:r>
          </a:p>
          <a:p>
            <a:endParaRPr lang="en-US" dirty="0"/>
          </a:p>
        </p:txBody>
      </p:sp>
      <p:sp>
        <p:nvSpPr>
          <p:cNvPr id="9" name="TextBox 8">
            <a:extLst>
              <a:ext uri="{FF2B5EF4-FFF2-40B4-BE49-F238E27FC236}">
                <a16:creationId xmlns:a16="http://schemas.microsoft.com/office/drawing/2014/main" id="{8BB69C38-55D6-CCAD-F098-B5A3A3DD9087}"/>
              </a:ext>
            </a:extLst>
          </p:cNvPr>
          <p:cNvSpPr txBox="1"/>
          <p:nvPr/>
        </p:nvSpPr>
        <p:spPr>
          <a:xfrm>
            <a:off x="813489" y="4604100"/>
            <a:ext cx="2622825" cy="253916"/>
          </a:xfrm>
          <a:prstGeom prst="rect">
            <a:avLst/>
          </a:prstGeom>
          <a:noFill/>
        </p:spPr>
        <p:txBody>
          <a:bodyPr wrap="square" rtlCol="0">
            <a:spAutoFit/>
          </a:bodyPr>
          <a:lstStyle/>
          <a:p>
            <a:r>
              <a:rPr lang="en-US" sz="1050" dirty="0">
                <a:latin typeface="Cantarell" panose="020B0604020202020204" charset="0"/>
              </a:rPr>
              <a:t>Sebenius, J. K. (2017)</a:t>
            </a:r>
          </a:p>
        </p:txBody>
      </p:sp>
    </p:spTree>
    <p:extLst>
      <p:ext uri="{BB962C8B-B14F-4D97-AF65-F5344CB8AC3E}">
        <p14:creationId xmlns:p14="http://schemas.microsoft.com/office/powerpoint/2010/main" val="2576541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5" name="Google Shape;225;p33"/>
          <p:cNvSpPr txBox="1">
            <a:spLocks noGrp="1"/>
          </p:cNvSpPr>
          <p:nvPr>
            <p:ph type="title" idx="2"/>
          </p:nvPr>
        </p:nvSpPr>
        <p:spPr>
          <a:xfrm>
            <a:off x="1467825" y="1272538"/>
            <a:ext cx="1208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08</a:t>
            </a:r>
            <a:endParaRPr dirty="0"/>
          </a:p>
        </p:txBody>
      </p:sp>
      <p:sp>
        <p:nvSpPr>
          <p:cNvPr id="224" name="Google Shape;224;p33"/>
          <p:cNvSpPr txBox="1">
            <a:spLocks noGrp="1"/>
          </p:cNvSpPr>
          <p:nvPr>
            <p:ph type="title"/>
          </p:nvPr>
        </p:nvSpPr>
        <p:spPr>
          <a:xfrm>
            <a:off x="509799" y="2536988"/>
            <a:ext cx="330155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By Phone</a:t>
            </a:r>
            <a:endParaRPr sz="3200" dirty="0"/>
          </a:p>
        </p:txBody>
      </p:sp>
      <p:sp>
        <p:nvSpPr>
          <p:cNvPr id="226" name="Google Shape;226;p3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Tips for negotiations over the phone</a:t>
            </a:r>
            <a:endParaRPr dirty="0"/>
          </a:p>
        </p:txBody>
      </p:sp>
      <p:sp>
        <p:nvSpPr>
          <p:cNvPr id="223" name="Google Shape;223;p33">
            <a:extLst>
              <a:ext uri="{C183D7F6-B498-43B3-948B-1728B52AA6E4}">
                <adec:decorative xmlns:adec="http://schemas.microsoft.com/office/drawing/2017/decorative" val="1"/>
              </a:ext>
            </a:extLst>
          </p:cNvPr>
          <p:cNvSpPr/>
          <p:nvPr/>
        </p:nvSpPr>
        <p:spPr>
          <a:xfrm>
            <a:off x="1467825" y="1089088"/>
            <a:ext cx="1208700" cy="12087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7" name="Google Shape;227;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511475" y="1517925"/>
            <a:ext cx="4978627" cy="2107651"/>
          </a:xfrm>
          <a:prstGeom prst="rect">
            <a:avLst/>
          </a:prstGeom>
          <a:noFill/>
          <a:ln>
            <a:noFill/>
          </a:ln>
          <a:effectLst>
            <a:reflection endPos="30000" dist="38100" dir="5400000" fadeDir="5400012" sy="-100000" algn="bl" rotWithShape="0"/>
          </a:effectLst>
        </p:spPr>
      </p:pic>
      <p:pic>
        <p:nvPicPr>
          <p:cNvPr id="228" name="Google Shape;228;p3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624396" y="3419897"/>
            <a:ext cx="3115697" cy="1208700"/>
          </a:xfrm>
          <a:prstGeom prst="rect">
            <a:avLst/>
          </a:prstGeom>
          <a:noFill/>
          <a:ln>
            <a:noFill/>
          </a:ln>
          <a:effectLst>
            <a:reflection stA="50000" endPos="49000" fadeDir="5400012" sy="-100000" algn="bl" rotWithShape="0"/>
          </a:effectLst>
        </p:spPr>
      </p:pic>
    </p:spTree>
    <p:extLst>
      <p:ext uri="{BB962C8B-B14F-4D97-AF65-F5344CB8AC3E}">
        <p14:creationId xmlns:p14="http://schemas.microsoft.com/office/powerpoint/2010/main" val="37393251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4C4EA-F722-3F27-4782-114E229F2D4B}"/>
              </a:ext>
            </a:extLst>
          </p:cNvPr>
          <p:cNvSpPr>
            <a:spLocks noGrp="1"/>
          </p:cNvSpPr>
          <p:nvPr>
            <p:ph type="title"/>
          </p:nvPr>
        </p:nvSpPr>
        <p:spPr/>
        <p:txBody>
          <a:bodyPr/>
          <a:lstStyle/>
          <a:p>
            <a:pPr algn="l"/>
            <a:r>
              <a:rPr lang="en-US" dirty="0"/>
              <a:t>Phone challenges &amp; Benefits</a:t>
            </a:r>
          </a:p>
        </p:txBody>
      </p:sp>
      <p:sp>
        <p:nvSpPr>
          <p:cNvPr id="6" name="Subtitle 5">
            <a:extLst>
              <a:ext uri="{FF2B5EF4-FFF2-40B4-BE49-F238E27FC236}">
                <a16:creationId xmlns:a16="http://schemas.microsoft.com/office/drawing/2014/main" id="{847E4F18-D762-D18E-E816-94A714C55FEA}"/>
              </a:ext>
            </a:extLst>
          </p:cNvPr>
          <p:cNvSpPr>
            <a:spLocks noGrp="1"/>
          </p:cNvSpPr>
          <p:nvPr>
            <p:ph type="body" idx="1"/>
          </p:nvPr>
        </p:nvSpPr>
        <p:spPr>
          <a:xfrm>
            <a:off x="720000" y="1215752"/>
            <a:ext cx="7153340" cy="3416400"/>
          </a:xfrm>
        </p:spPr>
        <p:txBody>
          <a:bodyPr/>
          <a:lstStyle/>
          <a:p>
            <a:pPr marL="152400" indent="0" algn="l">
              <a:buNone/>
            </a:pPr>
            <a:r>
              <a:rPr lang="en-US" sz="1800" dirty="0">
                <a:solidFill>
                  <a:schemeClr val="tx1"/>
                </a:solidFill>
              </a:rPr>
              <a:t>CHALLENGES (Thompson, 2013)</a:t>
            </a:r>
          </a:p>
          <a:p>
            <a:pPr algn="l">
              <a:buFont typeface="Arial" panose="020B0604020202020204" pitchFamily="34" charset="0"/>
              <a:buChar char="•"/>
            </a:pPr>
            <a:r>
              <a:rPr lang="en-US" sz="1800" dirty="0">
                <a:solidFill>
                  <a:schemeClr val="tx1"/>
                </a:solidFill>
              </a:rPr>
              <a:t>Miss kinetic and visual cues which gets in the way of rapport </a:t>
            </a:r>
          </a:p>
          <a:p>
            <a:pPr algn="l">
              <a:buFont typeface="Arial" panose="020B0604020202020204" pitchFamily="34" charset="0"/>
              <a:buChar char="•"/>
            </a:pPr>
            <a:r>
              <a:rPr lang="en-US" sz="1800" dirty="0">
                <a:solidFill>
                  <a:schemeClr val="tx1"/>
                </a:solidFill>
              </a:rPr>
              <a:t>Conversation can feel out of sync.</a:t>
            </a:r>
          </a:p>
          <a:p>
            <a:pPr algn="l"/>
            <a:endParaRPr lang="en-US" sz="1800" dirty="0">
              <a:solidFill>
                <a:schemeClr val="tx1"/>
              </a:solidFill>
            </a:endParaRPr>
          </a:p>
          <a:p>
            <a:pPr marL="152400" indent="0" algn="l">
              <a:buNone/>
            </a:pPr>
            <a:r>
              <a:rPr lang="en-US" sz="1800" dirty="0">
                <a:solidFill>
                  <a:schemeClr val="tx1"/>
                </a:solidFill>
              </a:rPr>
              <a:t>BENEFIT</a:t>
            </a:r>
          </a:p>
          <a:p>
            <a:pPr algn="l">
              <a:buFont typeface="Arial" panose="020B0604020202020204" pitchFamily="34" charset="0"/>
              <a:buChar char="•"/>
            </a:pPr>
            <a:r>
              <a:rPr lang="en-US" sz="1800" dirty="0">
                <a:solidFill>
                  <a:schemeClr val="tx1"/>
                </a:solidFill>
              </a:rPr>
              <a:t>You can have all your notes and options spread out and available for reference during the conversation.</a:t>
            </a:r>
          </a:p>
          <a:p>
            <a:pPr marL="152400" indent="0" algn="l">
              <a:buNone/>
            </a:pPr>
            <a:endParaRPr lang="en-US" dirty="0"/>
          </a:p>
        </p:txBody>
      </p:sp>
    </p:spTree>
    <p:extLst>
      <p:ext uri="{BB962C8B-B14F-4D97-AF65-F5344CB8AC3E}">
        <p14:creationId xmlns:p14="http://schemas.microsoft.com/office/powerpoint/2010/main" val="6682516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D49C4-7071-1F90-3388-A446504C7C2A}"/>
              </a:ext>
            </a:extLst>
          </p:cNvPr>
          <p:cNvSpPr>
            <a:spLocks noGrp="1"/>
          </p:cNvSpPr>
          <p:nvPr>
            <p:ph type="title"/>
          </p:nvPr>
        </p:nvSpPr>
        <p:spPr/>
        <p:txBody>
          <a:bodyPr/>
          <a:lstStyle/>
          <a:p>
            <a:pPr algn="l"/>
            <a:r>
              <a:rPr lang="en-US" dirty="0"/>
              <a:t>Phone Best Practices</a:t>
            </a:r>
          </a:p>
        </p:txBody>
      </p:sp>
      <p:sp>
        <p:nvSpPr>
          <p:cNvPr id="3" name="Text Placeholder 2">
            <a:extLst>
              <a:ext uri="{FF2B5EF4-FFF2-40B4-BE49-F238E27FC236}">
                <a16:creationId xmlns:a16="http://schemas.microsoft.com/office/drawing/2014/main" id="{AECAE12C-7433-8838-5F4C-96BE8289F481}"/>
              </a:ext>
            </a:extLst>
          </p:cNvPr>
          <p:cNvSpPr>
            <a:spLocks noGrp="1"/>
          </p:cNvSpPr>
          <p:nvPr>
            <p:ph type="body" idx="1"/>
          </p:nvPr>
        </p:nvSpPr>
        <p:spPr/>
        <p:txBody>
          <a:bodyPr/>
          <a:lstStyle/>
          <a:p>
            <a:r>
              <a:rPr lang="en-US" sz="2000" dirty="0"/>
              <a:t>Have your planning notes and goals in front of you! – Refer to them</a:t>
            </a:r>
          </a:p>
          <a:p>
            <a:r>
              <a:rPr lang="en-US" sz="2000" dirty="0"/>
              <a:t>Engage in a bit of small talk at the beginning.</a:t>
            </a:r>
          </a:p>
          <a:p>
            <a:r>
              <a:rPr lang="en-US" sz="2000" dirty="0"/>
              <a:t>Don’t multitask, focus on the conversation.</a:t>
            </a:r>
          </a:p>
          <a:p>
            <a:r>
              <a:rPr lang="en-US" sz="2000" dirty="0"/>
              <a:t>Resolve the issue with turn taking by signaling when you are finished speaking.</a:t>
            </a:r>
          </a:p>
          <a:p>
            <a:r>
              <a:rPr lang="en-US" sz="2000" dirty="0"/>
              <a:t>End the conversation in a personal, friendly way. People remembers beginnings and endings.</a:t>
            </a:r>
          </a:p>
          <a:p>
            <a:pPr marL="152400" indent="0">
              <a:buNone/>
            </a:pPr>
            <a:endParaRPr lang="en-US" dirty="0"/>
          </a:p>
        </p:txBody>
      </p:sp>
      <p:sp>
        <p:nvSpPr>
          <p:cNvPr id="4" name="TextBox 3">
            <a:extLst>
              <a:ext uri="{FF2B5EF4-FFF2-40B4-BE49-F238E27FC236}">
                <a16:creationId xmlns:a16="http://schemas.microsoft.com/office/drawing/2014/main" id="{0C6E8578-CC32-ACDF-124A-B80D8F6A3792}"/>
              </a:ext>
            </a:extLst>
          </p:cNvPr>
          <p:cNvSpPr txBox="1"/>
          <p:nvPr/>
        </p:nvSpPr>
        <p:spPr>
          <a:xfrm>
            <a:off x="949911" y="4341181"/>
            <a:ext cx="3018407" cy="276999"/>
          </a:xfrm>
          <a:prstGeom prst="rect">
            <a:avLst/>
          </a:prstGeom>
          <a:noFill/>
        </p:spPr>
        <p:txBody>
          <a:bodyPr wrap="square" rtlCol="0">
            <a:spAutoFit/>
          </a:bodyPr>
          <a:lstStyle/>
          <a:p>
            <a:r>
              <a:rPr lang="en-US" sz="1200" dirty="0">
                <a:latin typeface="Cantarell" panose="020B0604020202020204" charset="0"/>
              </a:rPr>
              <a:t>Thompson, L. (2013)</a:t>
            </a:r>
          </a:p>
        </p:txBody>
      </p:sp>
    </p:spTree>
    <p:extLst>
      <p:ext uri="{BB962C8B-B14F-4D97-AF65-F5344CB8AC3E}">
        <p14:creationId xmlns:p14="http://schemas.microsoft.com/office/powerpoint/2010/main" val="16968742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C5893-9351-68FC-38C7-812323BBB3EE}"/>
              </a:ext>
            </a:extLst>
          </p:cNvPr>
          <p:cNvSpPr>
            <a:spLocks noGrp="1"/>
          </p:cNvSpPr>
          <p:nvPr>
            <p:ph type="title"/>
          </p:nvPr>
        </p:nvSpPr>
        <p:spPr/>
        <p:txBody>
          <a:bodyPr/>
          <a:lstStyle/>
          <a:p>
            <a:r>
              <a:rPr lang="en-US" sz="3600" dirty="0"/>
              <a:t>You do not have to make decisions during the meeting!</a:t>
            </a:r>
          </a:p>
        </p:txBody>
      </p:sp>
    </p:spTree>
    <p:extLst>
      <p:ext uri="{BB962C8B-B14F-4D97-AF65-F5344CB8AC3E}">
        <p14:creationId xmlns:p14="http://schemas.microsoft.com/office/powerpoint/2010/main" val="7909524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5" name="Google Shape;225;p33"/>
          <p:cNvSpPr txBox="1">
            <a:spLocks noGrp="1"/>
          </p:cNvSpPr>
          <p:nvPr>
            <p:ph type="title" idx="2"/>
          </p:nvPr>
        </p:nvSpPr>
        <p:spPr>
          <a:xfrm>
            <a:off x="1467825" y="1272538"/>
            <a:ext cx="1208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09</a:t>
            </a:r>
            <a:endParaRPr dirty="0"/>
          </a:p>
        </p:txBody>
      </p:sp>
      <p:sp>
        <p:nvSpPr>
          <p:cNvPr id="224" name="Google Shape;224;p33"/>
          <p:cNvSpPr txBox="1">
            <a:spLocks noGrp="1"/>
          </p:cNvSpPr>
          <p:nvPr>
            <p:ph type="title"/>
          </p:nvPr>
        </p:nvSpPr>
        <p:spPr>
          <a:xfrm>
            <a:off x="509799" y="2536988"/>
            <a:ext cx="330155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By Virtual meeting</a:t>
            </a:r>
            <a:endParaRPr sz="3200" dirty="0"/>
          </a:p>
        </p:txBody>
      </p:sp>
      <p:sp>
        <p:nvSpPr>
          <p:cNvPr id="226" name="Google Shape;226;p3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Tips for negotiations during a virtual meeting</a:t>
            </a:r>
            <a:endParaRPr dirty="0"/>
          </a:p>
        </p:txBody>
      </p:sp>
      <p:sp>
        <p:nvSpPr>
          <p:cNvPr id="223" name="Google Shape;223;p33">
            <a:extLst>
              <a:ext uri="{C183D7F6-B498-43B3-948B-1728B52AA6E4}">
                <adec:decorative xmlns:adec="http://schemas.microsoft.com/office/drawing/2017/decorative" val="1"/>
              </a:ext>
            </a:extLst>
          </p:cNvPr>
          <p:cNvSpPr/>
          <p:nvPr/>
        </p:nvSpPr>
        <p:spPr>
          <a:xfrm>
            <a:off x="1467825" y="1089088"/>
            <a:ext cx="1208700" cy="12087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7" name="Google Shape;227;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511475" y="1517925"/>
            <a:ext cx="4978627" cy="2107651"/>
          </a:xfrm>
          <a:prstGeom prst="rect">
            <a:avLst/>
          </a:prstGeom>
          <a:noFill/>
          <a:ln>
            <a:noFill/>
          </a:ln>
          <a:effectLst>
            <a:reflection endPos="30000" dist="38100" dir="5400000" fadeDir="5400012" sy="-100000" algn="bl" rotWithShape="0"/>
          </a:effectLst>
        </p:spPr>
      </p:pic>
      <p:pic>
        <p:nvPicPr>
          <p:cNvPr id="228" name="Google Shape;228;p3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624396" y="3419897"/>
            <a:ext cx="3115697" cy="1208700"/>
          </a:xfrm>
          <a:prstGeom prst="rect">
            <a:avLst/>
          </a:prstGeom>
          <a:noFill/>
          <a:ln>
            <a:noFill/>
          </a:ln>
          <a:effectLst>
            <a:reflection stA="50000" endPos="49000" fadeDir="5400012" sy="-100000" algn="bl" rotWithShape="0"/>
          </a:effectLst>
        </p:spPr>
      </p:pic>
    </p:spTree>
    <p:extLst>
      <p:ext uri="{BB962C8B-B14F-4D97-AF65-F5344CB8AC3E}">
        <p14:creationId xmlns:p14="http://schemas.microsoft.com/office/powerpoint/2010/main" val="3080774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4"/>
          <p:cNvSpPr txBox="1">
            <a:spLocks noGrp="1"/>
          </p:cNvSpPr>
          <p:nvPr>
            <p:ph type="title"/>
          </p:nvPr>
        </p:nvSpPr>
        <p:spPr>
          <a:xfrm>
            <a:off x="713099" y="876700"/>
            <a:ext cx="4127841" cy="1160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First offers are aspirational offers</a:t>
            </a:r>
            <a:endParaRPr dirty="0"/>
          </a:p>
        </p:txBody>
      </p:sp>
      <p:sp>
        <p:nvSpPr>
          <p:cNvPr id="234" name="Google Shape;234;p34"/>
          <p:cNvSpPr txBox="1">
            <a:spLocks noGrp="1"/>
          </p:cNvSpPr>
          <p:nvPr>
            <p:ph type="body" idx="1"/>
          </p:nvPr>
        </p:nvSpPr>
        <p:spPr>
          <a:xfrm>
            <a:off x="713100" y="1797812"/>
            <a:ext cx="4288800" cy="22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First offers anchor the negotiation. They should outline everything you want:</a:t>
            </a:r>
            <a:endParaRPr dirty="0"/>
          </a:p>
          <a:p>
            <a:pPr marL="457200" lvl="0" indent="-317500" algn="l" rtl="0">
              <a:spcBef>
                <a:spcPts val="1600"/>
              </a:spcBef>
              <a:spcAft>
                <a:spcPts val="0"/>
              </a:spcAft>
              <a:buClr>
                <a:schemeClr val="dk1"/>
              </a:buClr>
              <a:buSzPts val="1400"/>
              <a:buChar char="●"/>
            </a:pPr>
            <a:r>
              <a:rPr lang="en-US" dirty="0">
                <a:solidFill>
                  <a:schemeClr val="dk1"/>
                </a:solidFill>
              </a:rPr>
              <a:t>Price/Price Increases</a:t>
            </a:r>
            <a:endParaRPr dirty="0">
              <a:solidFill>
                <a:schemeClr val="dk1"/>
              </a:solidFill>
            </a:endParaRPr>
          </a:p>
          <a:p>
            <a:pPr marL="457200" lvl="0" indent="-317500" algn="l" rtl="0">
              <a:spcBef>
                <a:spcPts val="0"/>
              </a:spcBef>
              <a:spcAft>
                <a:spcPts val="0"/>
              </a:spcAft>
              <a:buClr>
                <a:schemeClr val="dk1"/>
              </a:buClr>
              <a:buSzPts val="1400"/>
              <a:buChar char="●"/>
            </a:pPr>
            <a:r>
              <a:rPr lang="en-US" dirty="0"/>
              <a:t>Business Terms</a:t>
            </a:r>
            <a:endParaRPr dirty="0">
              <a:solidFill>
                <a:schemeClr val="dk1"/>
              </a:solidFill>
            </a:endParaRPr>
          </a:p>
          <a:p>
            <a:pPr marL="457200" lvl="0" indent="-317500" algn="l" rtl="0">
              <a:spcBef>
                <a:spcPts val="0"/>
              </a:spcBef>
              <a:spcAft>
                <a:spcPts val="0"/>
              </a:spcAft>
              <a:buClr>
                <a:schemeClr val="dk1"/>
              </a:buClr>
              <a:buSzPts val="1400"/>
              <a:buChar char="●"/>
            </a:pPr>
            <a:r>
              <a:rPr lang="en-US" dirty="0">
                <a:solidFill>
                  <a:schemeClr val="dk1"/>
                </a:solidFill>
              </a:rPr>
              <a:t>Licensing terms</a:t>
            </a:r>
          </a:p>
          <a:p>
            <a:pPr marL="457200" lvl="0" indent="-317500" algn="l" rtl="0">
              <a:spcBef>
                <a:spcPts val="0"/>
              </a:spcBef>
              <a:spcAft>
                <a:spcPts val="0"/>
              </a:spcAft>
              <a:buClr>
                <a:schemeClr val="dk1"/>
              </a:buClr>
              <a:buSzPts val="1400"/>
              <a:buChar char="●"/>
            </a:pPr>
            <a:r>
              <a:rPr lang="en-US" dirty="0"/>
              <a:t>Other (Support, Accessibility, Training)</a:t>
            </a:r>
          </a:p>
          <a:p>
            <a:pPr marL="139700" lvl="0" indent="0" algn="l" rtl="0">
              <a:spcBef>
                <a:spcPts val="0"/>
              </a:spcBef>
              <a:spcAft>
                <a:spcPts val="0"/>
              </a:spcAft>
              <a:buClr>
                <a:schemeClr val="dk1"/>
              </a:buClr>
              <a:buSzPts val="1400"/>
              <a:buNone/>
            </a:pPr>
            <a:endParaRPr lang="en-US" dirty="0"/>
          </a:p>
          <a:p>
            <a:pPr marL="139700" lvl="0" indent="0" algn="l" rtl="0">
              <a:spcBef>
                <a:spcPts val="0"/>
              </a:spcBef>
              <a:spcAft>
                <a:spcPts val="0"/>
              </a:spcAft>
              <a:buClr>
                <a:schemeClr val="dk1"/>
              </a:buClr>
              <a:buSzPts val="1400"/>
              <a:buNone/>
            </a:pPr>
            <a:r>
              <a:rPr lang="en-US" dirty="0"/>
              <a:t>Often vendors make the first offer, trying to anchor changes in their favor. But libraries can be proactive and submit a first offer. Do not frame opening offers as demands. Making the first offer, takes first mover advantage.</a:t>
            </a:r>
            <a:endParaRPr lang="en-US" dirty="0">
              <a:solidFill>
                <a:schemeClr val="dk1"/>
              </a:solidFill>
            </a:endParaRPr>
          </a:p>
        </p:txBody>
      </p:sp>
      <p:pic>
        <p:nvPicPr>
          <p:cNvPr id="235" name="Google Shape;235;p34" descr="Chess board&#10;"/>
          <p:cNvPicPr preferRelativeResize="0"/>
          <p:nvPr/>
        </p:nvPicPr>
        <p:blipFill rotWithShape="1">
          <a:blip r:embed="rId3">
            <a:alphaModFix/>
          </a:blip>
          <a:srcRect t="19540" b="13881"/>
          <a:stretch/>
        </p:blipFill>
        <p:spPr>
          <a:xfrm>
            <a:off x="5001900" y="859350"/>
            <a:ext cx="3429000" cy="3424800"/>
          </a:xfrm>
          <a:prstGeom prst="ellipse">
            <a:avLst/>
          </a:prstGeom>
          <a:noFill/>
          <a:ln>
            <a:noFill/>
          </a:ln>
        </p:spPr>
      </p:pic>
      <p:pic>
        <p:nvPicPr>
          <p:cNvPr id="236" name="Google Shape;236;p34">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4615272" y="2822897"/>
            <a:ext cx="1095175" cy="1781200"/>
          </a:xfrm>
          <a:prstGeom prst="rect">
            <a:avLst/>
          </a:prstGeom>
          <a:noFill/>
          <a:ln>
            <a:noFill/>
          </a:ln>
          <a:effectLst>
            <a:reflection stA="50000" endPos="30000" fadeDir="5400012" sy="-100000" algn="bl" rotWithShape="0"/>
          </a:effectLst>
        </p:spPr>
      </p:pic>
    </p:spTree>
    <p:extLst>
      <p:ext uri="{BB962C8B-B14F-4D97-AF65-F5344CB8AC3E}">
        <p14:creationId xmlns:p14="http://schemas.microsoft.com/office/powerpoint/2010/main" val="10615619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29397-CDB4-57E9-C8A5-FC63F4055A76}"/>
              </a:ext>
            </a:extLst>
          </p:cNvPr>
          <p:cNvSpPr>
            <a:spLocks noGrp="1"/>
          </p:cNvSpPr>
          <p:nvPr>
            <p:ph type="title"/>
          </p:nvPr>
        </p:nvSpPr>
        <p:spPr/>
        <p:txBody>
          <a:bodyPr/>
          <a:lstStyle/>
          <a:p>
            <a:pPr algn="l"/>
            <a:r>
              <a:rPr lang="en-US" dirty="0"/>
              <a:t>Planning Virtual Negotiations</a:t>
            </a:r>
          </a:p>
        </p:txBody>
      </p:sp>
      <p:sp>
        <p:nvSpPr>
          <p:cNvPr id="3" name="Title 2">
            <a:extLst>
              <a:ext uri="{FF2B5EF4-FFF2-40B4-BE49-F238E27FC236}">
                <a16:creationId xmlns:a16="http://schemas.microsoft.com/office/drawing/2014/main" id="{8F6F2999-99CA-E737-85D5-12CECBEDE15A}"/>
              </a:ext>
            </a:extLst>
          </p:cNvPr>
          <p:cNvSpPr>
            <a:spLocks noGrp="1"/>
          </p:cNvSpPr>
          <p:nvPr>
            <p:ph type="title" idx="2"/>
          </p:nvPr>
        </p:nvSpPr>
        <p:spPr>
          <a:xfrm>
            <a:off x="771650" y="1978625"/>
            <a:ext cx="2355000" cy="406200"/>
          </a:xfrm>
        </p:spPr>
        <p:txBody>
          <a:bodyPr/>
          <a:lstStyle/>
          <a:p>
            <a:pPr algn="l"/>
            <a:r>
              <a:rPr lang="en-US" dirty="0"/>
              <a:t>Assign Clear roles</a:t>
            </a:r>
          </a:p>
        </p:txBody>
      </p:sp>
      <p:sp>
        <p:nvSpPr>
          <p:cNvPr id="4" name="Subtitle 3">
            <a:extLst>
              <a:ext uri="{FF2B5EF4-FFF2-40B4-BE49-F238E27FC236}">
                <a16:creationId xmlns:a16="http://schemas.microsoft.com/office/drawing/2014/main" id="{9FD4AC4D-672F-9897-C202-173E6F46A425}"/>
              </a:ext>
            </a:extLst>
          </p:cNvPr>
          <p:cNvSpPr>
            <a:spLocks noGrp="1"/>
          </p:cNvSpPr>
          <p:nvPr>
            <p:ph type="subTitle" idx="1"/>
          </p:nvPr>
        </p:nvSpPr>
        <p:spPr>
          <a:xfrm>
            <a:off x="771650" y="2381950"/>
            <a:ext cx="2355000" cy="869400"/>
          </a:xfrm>
        </p:spPr>
        <p:txBody>
          <a:bodyPr/>
          <a:lstStyle/>
          <a:p>
            <a:pPr marL="0" indent="0" algn="l"/>
            <a:r>
              <a:rPr lang="en-US" dirty="0"/>
              <a:t>Who opens, explains, answer questions, documents (For team negotiations)</a:t>
            </a:r>
          </a:p>
        </p:txBody>
      </p:sp>
      <p:sp>
        <p:nvSpPr>
          <p:cNvPr id="5" name="Title 4">
            <a:extLst>
              <a:ext uri="{FF2B5EF4-FFF2-40B4-BE49-F238E27FC236}">
                <a16:creationId xmlns:a16="http://schemas.microsoft.com/office/drawing/2014/main" id="{7A9B74BE-ACF4-91B2-CB09-23718EFD4698}"/>
              </a:ext>
            </a:extLst>
          </p:cNvPr>
          <p:cNvSpPr>
            <a:spLocks noGrp="1"/>
          </p:cNvSpPr>
          <p:nvPr>
            <p:ph type="title" idx="3"/>
          </p:nvPr>
        </p:nvSpPr>
        <p:spPr>
          <a:xfrm>
            <a:off x="3273196" y="2261316"/>
            <a:ext cx="2355000" cy="406200"/>
          </a:xfrm>
        </p:spPr>
        <p:txBody>
          <a:bodyPr/>
          <a:lstStyle/>
          <a:p>
            <a:pPr algn="l"/>
            <a:r>
              <a:rPr lang="en-US" dirty="0"/>
              <a:t>Specify offline methods of chatting</a:t>
            </a:r>
          </a:p>
        </p:txBody>
      </p:sp>
      <p:sp>
        <p:nvSpPr>
          <p:cNvPr id="6" name="Subtitle 5">
            <a:extLst>
              <a:ext uri="{FF2B5EF4-FFF2-40B4-BE49-F238E27FC236}">
                <a16:creationId xmlns:a16="http://schemas.microsoft.com/office/drawing/2014/main" id="{EC66E45E-5710-7DDE-13E0-A26FCB0B1F49}"/>
              </a:ext>
            </a:extLst>
          </p:cNvPr>
          <p:cNvSpPr>
            <a:spLocks noGrp="1"/>
          </p:cNvSpPr>
          <p:nvPr>
            <p:ph type="subTitle" idx="4"/>
          </p:nvPr>
        </p:nvSpPr>
        <p:spPr>
          <a:xfrm>
            <a:off x="3273196" y="2667516"/>
            <a:ext cx="2355000" cy="869400"/>
          </a:xfrm>
        </p:spPr>
        <p:txBody>
          <a:bodyPr/>
          <a:lstStyle/>
          <a:p>
            <a:pPr marL="0" indent="0" algn="l"/>
            <a:r>
              <a:rPr lang="en-US" dirty="0"/>
              <a:t>Practice this! You don’t want the wrong private message to accidentally post publicly (For team negotiations)</a:t>
            </a:r>
          </a:p>
        </p:txBody>
      </p:sp>
      <p:sp>
        <p:nvSpPr>
          <p:cNvPr id="7" name="Title 6">
            <a:extLst>
              <a:ext uri="{FF2B5EF4-FFF2-40B4-BE49-F238E27FC236}">
                <a16:creationId xmlns:a16="http://schemas.microsoft.com/office/drawing/2014/main" id="{CEFB1C20-6066-3FC8-23A4-EAC89F2705EE}"/>
              </a:ext>
            </a:extLst>
          </p:cNvPr>
          <p:cNvSpPr>
            <a:spLocks noGrp="1"/>
          </p:cNvSpPr>
          <p:nvPr>
            <p:ph type="title" idx="5"/>
          </p:nvPr>
        </p:nvSpPr>
        <p:spPr>
          <a:xfrm>
            <a:off x="6017352" y="2008137"/>
            <a:ext cx="2354700" cy="406200"/>
          </a:xfrm>
        </p:spPr>
        <p:txBody>
          <a:bodyPr/>
          <a:lstStyle/>
          <a:p>
            <a:pPr algn="l"/>
            <a:r>
              <a:rPr lang="en-US" dirty="0"/>
              <a:t>Keep online meetings brief</a:t>
            </a:r>
          </a:p>
        </p:txBody>
      </p:sp>
      <p:sp>
        <p:nvSpPr>
          <p:cNvPr id="8" name="Subtitle 7">
            <a:extLst>
              <a:ext uri="{FF2B5EF4-FFF2-40B4-BE49-F238E27FC236}">
                <a16:creationId xmlns:a16="http://schemas.microsoft.com/office/drawing/2014/main" id="{C36B3B5E-C606-6475-F0F5-B379BF0D5A8C}"/>
              </a:ext>
            </a:extLst>
          </p:cNvPr>
          <p:cNvSpPr>
            <a:spLocks noGrp="1"/>
          </p:cNvSpPr>
          <p:nvPr>
            <p:ph type="subTitle" idx="6"/>
          </p:nvPr>
        </p:nvSpPr>
        <p:spPr>
          <a:xfrm>
            <a:off x="6017352" y="2381950"/>
            <a:ext cx="2649218" cy="869400"/>
          </a:xfrm>
        </p:spPr>
        <p:txBody>
          <a:bodyPr/>
          <a:lstStyle/>
          <a:p>
            <a:pPr marL="0" indent="0" algn="l"/>
            <a:r>
              <a:rPr lang="en-US" dirty="0"/>
              <a:t>Virtual meetings are more mentally taxing on the brain than in person, phone or email due to also managing the weirdness of technology. Schedule shorter meetings for negotiations. (Under an hour). Plan your points, be prepared to schedule additional meetings if resolution isn’t found.</a:t>
            </a:r>
          </a:p>
        </p:txBody>
      </p:sp>
      <p:sp>
        <p:nvSpPr>
          <p:cNvPr id="9" name="TextBox 8">
            <a:extLst>
              <a:ext uri="{FF2B5EF4-FFF2-40B4-BE49-F238E27FC236}">
                <a16:creationId xmlns:a16="http://schemas.microsoft.com/office/drawing/2014/main" id="{E4994301-D94D-08E9-1245-6125AABE5568}"/>
              </a:ext>
            </a:extLst>
          </p:cNvPr>
          <p:cNvSpPr txBox="1"/>
          <p:nvPr/>
        </p:nvSpPr>
        <p:spPr>
          <a:xfrm>
            <a:off x="802565" y="4342490"/>
            <a:ext cx="2293170" cy="261610"/>
          </a:xfrm>
          <a:prstGeom prst="rect">
            <a:avLst/>
          </a:prstGeom>
          <a:noFill/>
        </p:spPr>
        <p:txBody>
          <a:bodyPr wrap="square" rtlCol="0">
            <a:spAutoFit/>
          </a:bodyPr>
          <a:lstStyle/>
          <a:p>
            <a:r>
              <a:rPr lang="en-US" sz="1100" dirty="0" err="1">
                <a:latin typeface="Cantarell" panose="020B0604020202020204" charset="0"/>
              </a:rPr>
              <a:t>Movius</a:t>
            </a:r>
            <a:r>
              <a:rPr lang="en-US" sz="1100" dirty="0">
                <a:latin typeface="Cantarell" panose="020B0604020202020204" charset="0"/>
              </a:rPr>
              <a:t>, H. (2020)</a:t>
            </a:r>
          </a:p>
        </p:txBody>
      </p:sp>
    </p:spTree>
    <p:extLst>
      <p:ext uri="{BB962C8B-B14F-4D97-AF65-F5344CB8AC3E}">
        <p14:creationId xmlns:p14="http://schemas.microsoft.com/office/powerpoint/2010/main" val="28835473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29397-CDB4-57E9-C8A5-FC63F4055A76}"/>
              </a:ext>
            </a:extLst>
          </p:cNvPr>
          <p:cNvSpPr>
            <a:spLocks noGrp="1"/>
          </p:cNvSpPr>
          <p:nvPr>
            <p:ph type="title"/>
          </p:nvPr>
        </p:nvSpPr>
        <p:spPr/>
        <p:txBody>
          <a:bodyPr/>
          <a:lstStyle/>
          <a:p>
            <a:pPr algn="l"/>
            <a:r>
              <a:rPr lang="en-US" dirty="0"/>
              <a:t>leading Virtual Negotiations</a:t>
            </a:r>
          </a:p>
        </p:txBody>
      </p:sp>
      <p:sp>
        <p:nvSpPr>
          <p:cNvPr id="3" name="Title 2">
            <a:extLst>
              <a:ext uri="{FF2B5EF4-FFF2-40B4-BE49-F238E27FC236}">
                <a16:creationId xmlns:a16="http://schemas.microsoft.com/office/drawing/2014/main" id="{8F6F2999-99CA-E737-85D5-12CECBEDE15A}"/>
              </a:ext>
            </a:extLst>
          </p:cNvPr>
          <p:cNvSpPr>
            <a:spLocks noGrp="1"/>
          </p:cNvSpPr>
          <p:nvPr>
            <p:ph type="title" idx="2"/>
          </p:nvPr>
        </p:nvSpPr>
        <p:spPr>
          <a:xfrm>
            <a:off x="720075" y="1678819"/>
            <a:ext cx="2355000" cy="406200"/>
          </a:xfrm>
        </p:spPr>
        <p:txBody>
          <a:bodyPr/>
          <a:lstStyle/>
          <a:p>
            <a:pPr algn="l"/>
            <a:r>
              <a:rPr lang="en-US" dirty="0"/>
              <a:t>Connect at the outset</a:t>
            </a:r>
          </a:p>
        </p:txBody>
      </p:sp>
      <p:sp>
        <p:nvSpPr>
          <p:cNvPr id="4" name="Subtitle 3">
            <a:extLst>
              <a:ext uri="{FF2B5EF4-FFF2-40B4-BE49-F238E27FC236}">
                <a16:creationId xmlns:a16="http://schemas.microsoft.com/office/drawing/2014/main" id="{9FD4AC4D-672F-9897-C202-173E6F46A425}"/>
              </a:ext>
            </a:extLst>
          </p:cNvPr>
          <p:cNvSpPr>
            <a:spLocks noGrp="1"/>
          </p:cNvSpPr>
          <p:nvPr>
            <p:ph type="subTitle" idx="1"/>
          </p:nvPr>
        </p:nvSpPr>
        <p:spPr>
          <a:xfrm>
            <a:off x="758484" y="2085019"/>
            <a:ext cx="2355000" cy="869400"/>
          </a:xfrm>
        </p:spPr>
        <p:txBody>
          <a:bodyPr/>
          <a:lstStyle/>
          <a:p>
            <a:pPr marL="0" indent="0" algn="l"/>
            <a:r>
              <a:rPr lang="en-US" dirty="0"/>
              <a:t>Yes, make small talk as everyone comes online. Research shows that those who do this have better outcomes than those who start negotiating immediately.</a:t>
            </a:r>
          </a:p>
        </p:txBody>
      </p:sp>
      <p:sp>
        <p:nvSpPr>
          <p:cNvPr id="5" name="Title 4">
            <a:extLst>
              <a:ext uri="{FF2B5EF4-FFF2-40B4-BE49-F238E27FC236}">
                <a16:creationId xmlns:a16="http://schemas.microsoft.com/office/drawing/2014/main" id="{7A9B74BE-ACF4-91B2-CB09-23718EFD4698}"/>
              </a:ext>
            </a:extLst>
          </p:cNvPr>
          <p:cNvSpPr>
            <a:spLocks noGrp="1"/>
          </p:cNvSpPr>
          <p:nvPr>
            <p:ph type="title" idx="3"/>
          </p:nvPr>
        </p:nvSpPr>
        <p:spPr>
          <a:xfrm>
            <a:off x="3273196" y="1975750"/>
            <a:ext cx="2355000" cy="406200"/>
          </a:xfrm>
        </p:spPr>
        <p:txBody>
          <a:bodyPr/>
          <a:lstStyle/>
          <a:p>
            <a:pPr algn="l"/>
            <a:r>
              <a:rPr lang="en-US" dirty="0"/>
              <a:t>Clarify constraints &amp; Assumptions</a:t>
            </a:r>
          </a:p>
        </p:txBody>
      </p:sp>
      <p:sp>
        <p:nvSpPr>
          <p:cNvPr id="6" name="Subtitle 5">
            <a:extLst>
              <a:ext uri="{FF2B5EF4-FFF2-40B4-BE49-F238E27FC236}">
                <a16:creationId xmlns:a16="http://schemas.microsoft.com/office/drawing/2014/main" id="{EC66E45E-5710-7DDE-13E0-A26FCB0B1F49}"/>
              </a:ext>
            </a:extLst>
          </p:cNvPr>
          <p:cNvSpPr>
            <a:spLocks noGrp="1"/>
          </p:cNvSpPr>
          <p:nvPr>
            <p:ph type="subTitle" idx="4"/>
          </p:nvPr>
        </p:nvSpPr>
        <p:spPr>
          <a:xfrm>
            <a:off x="3273196" y="2381950"/>
            <a:ext cx="2355000" cy="869400"/>
          </a:xfrm>
        </p:spPr>
        <p:txBody>
          <a:bodyPr/>
          <a:lstStyle/>
          <a:p>
            <a:pPr marL="0" indent="0" algn="l"/>
            <a:r>
              <a:rPr lang="en-US" dirty="0"/>
              <a:t>Review purpose of the meeting and the length of time. Is anyone coming or going during the meeting. Reshape the agenda based on this.</a:t>
            </a:r>
          </a:p>
        </p:txBody>
      </p:sp>
      <p:sp>
        <p:nvSpPr>
          <p:cNvPr id="7" name="Title 6">
            <a:extLst>
              <a:ext uri="{FF2B5EF4-FFF2-40B4-BE49-F238E27FC236}">
                <a16:creationId xmlns:a16="http://schemas.microsoft.com/office/drawing/2014/main" id="{CEFB1C20-6066-3FC8-23A4-EAC89F2705EE}"/>
              </a:ext>
            </a:extLst>
          </p:cNvPr>
          <p:cNvSpPr>
            <a:spLocks noGrp="1"/>
          </p:cNvSpPr>
          <p:nvPr>
            <p:ph type="title" idx="5"/>
          </p:nvPr>
        </p:nvSpPr>
        <p:spPr>
          <a:xfrm>
            <a:off x="6017352" y="1843565"/>
            <a:ext cx="2354700" cy="406200"/>
          </a:xfrm>
        </p:spPr>
        <p:txBody>
          <a:bodyPr/>
          <a:lstStyle/>
          <a:p>
            <a:pPr algn="l"/>
            <a:r>
              <a:rPr lang="en-US" dirty="0"/>
              <a:t>Consider Hiding Self-view</a:t>
            </a:r>
          </a:p>
        </p:txBody>
      </p:sp>
      <p:sp>
        <p:nvSpPr>
          <p:cNvPr id="8" name="Subtitle 7">
            <a:extLst>
              <a:ext uri="{FF2B5EF4-FFF2-40B4-BE49-F238E27FC236}">
                <a16:creationId xmlns:a16="http://schemas.microsoft.com/office/drawing/2014/main" id="{C36B3B5E-C606-6475-F0F5-B379BF0D5A8C}"/>
              </a:ext>
            </a:extLst>
          </p:cNvPr>
          <p:cNvSpPr>
            <a:spLocks noGrp="1"/>
          </p:cNvSpPr>
          <p:nvPr>
            <p:ph type="subTitle" idx="6"/>
          </p:nvPr>
        </p:nvSpPr>
        <p:spPr>
          <a:xfrm>
            <a:off x="6017352" y="2249765"/>
            <a:ext cx="2649218" cy="869400"/>
          </a:xfrm>
        </p:spPr>
        <p:txBody>
          <a:bodyPr/>
          <a:lstStyle/>
          <a:p>
            <a:pPr marL="0" indent="0" algn="l"/>
            <a:r>
              <a:rPr lang="en-US" dirty="0"/>
              <a:t>Especially if from individualist (Western) culture. According to research seeing your self-view increases feelings of being self-conscious.</a:t>
            </a:r>
          </a:p>
        </p:txBody>
      </p:sp>
      <p:sp>
        <p:nvSpPr>
          <p:cNvPr id="9" name="TextBox 8">
            <a:extLst>
              <a:ext uri="{FF2B5EF4-FFF2-40B4-BE49-F238E27FC236}">
                <a16:creationId xmlns:a16="http://schemas.microsoft.com/office/drawing/2014/main" id="{E4994301-D94D-08E9-1245-6125AABE5568}"/>
              </a:ext>
            </a:extLst>
          </p:cNvPr>
          <p:cNvSpPr txBox="1"/>
          <p:nvPr/>
        </p:nvSpPr>
        <p:spPr>
          <a:xfrm>
            <a:off x="820314" y="4604100"/>
            <a:ext cx="2293170" cy="261610"/>
          </a:xfrm>
          <a:prstGeom prst="rect">
            <a:avLst/>
          </a:prstGeom>
          <a:noFill/>
        </p:spPr>
        <p:txBody>
          <a:bodyPr wrap="square" rtlCol="0">
            <a:spAutoFit/>
          </a:bodyPr>
          <a:lstStyle/>
          <a:p>
            <a:r>
              <a:rPr lang="en-US" sz="1100" dirty="0" err="1">
                <a:latin typeface="Cantarell" panose="020B0604020202020204" charset="0"/>
              </a:rPr>
              <a:t>Movius</a:t>
            </a:r>
            <a:r>
              <a:rPr lang="en-US" sz="1100" dirty="0">
                <a:latin typeface="Cantarell" panose="020B0604020202020204" charset="0"/>
              </a:rPr>
              <a:t>, H. (2020)</a:t>
            </a:r>
          </a:p>
        </p:txBody>
      </p:sp>
    </p:spTree>
    <p:extLst>
      <p:ext uri="{BB962C8B-B14F-4D97-AF65-F5344CB8AC3E}">
        <p14:creationId xmlns:p14="http://schemas.microsoft.com/office/powerpoint/2010/main" val="16026910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5" name="Google Shape;225;p33"/>
          <p:cNvSpPr txBox="1">
            <a:spLocks noGrp="1"/>
          </p:cNvSpPr>
          <p:nvPr>
            <p:ph type="title" idx="2"/>
          </p:nvPr>
        </p:nvSpPr>
        <p:spPr>
          <a:xfrm>
            <a:off x="1467825" y="1272538"/>
            <a:ext cx="1208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10</a:t>
            </a:r>
            <a:endParaRPr dirty="0"/>
          </a:p>
        </p:txBody>
      </p:sp>
      <p:sp>
        <p:nvSpPr>
          <p:cNvPr id="224" name="Google Shape;224;p33"/>
          <p:cNvSpPr txBox="1">
            <a:spLocks noGrp="1"/>
          </p:cNvSpPr>
          <p:nvPr>
            <p:ph type="title"/>
          </p:nvPr>
        </p:nvSpPr>
        <p:spPr>
          <a:xfrm>
            <a:off x="509799" y="2536988"/>
            <a:ext cx="330155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By Email</a:t>
            </a:r>
            <a:endParaRPr sz="3200" dirty="0"/>
          </a:p>
        </p:txBody>
      </p:sp>
      <p:sp>
        <p:nvSpPr>
          <p:cNvPr id="226" name="Google Shape;226;p3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Tips for negotiations over Email</a:t>
            </a:r>
            <a:endParaRPr dirty="0"/>
          </a:p>
        </p:txBody>
      </p:sp>
      <p:sp>
        <p:nvSpPr>
          <p:cNvPr id="223" name="Google Shape;223;p33">
            <a:extLst>
              <a:ext uri="{C183D7F6-B498-43B3-948B-1728B52AA6E4}">
                <adec:decorative xmlns:adec="http://schemas.microsoft.com/office/drawing/2017/decorative" val="1"/>
              </a:ext>
            </a:extLst>
          </p:cNvPr>
          <p:cNvSpPr/>
          <p:nvPr/>
        </p:nvSpPr>
        <p:spPr>
          <a:xfrm>
            <a:off x="1467825" y="1089088"/>
            <a:ext cx="1208700" cy="12087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7" name="Google Shape;227;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511475" y="1517925"/>
            <a:ext cx="4978627" cy="2107651"/>
          </a:xfrm>
          <a:prstGeom prst="rect">
            <a:avLst/>
          </a:prstGeom>
          <a:noFill/>
          <a:ln>
            <a:noFill/>
          </a:ln>
          <a:effectLst>
            <a:reflection endPos="30000" dist="38100" dir="5400000" fadeDir="5400012" sy="-100000" algn="bl" rotWithShape="0"/>
          </a:effectLst>
        </p:spPr>
      </p:pic>
      <p:pic>
        <p:nvPicPr>
          <p:cNvPr id="228" name="Google Shape;228;p3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624396" y="3419897"/>
            <a:ext cx="3115697" cy="1208700"/>
          </a:xfrm>
          <a:prstGeom prst="rect">
            <a:avLst/>
          </a:prstGeom>
          <a:noFill/>
          <a:ln>
            <a:noFill/>
          </a:ln>
          <a:effectLst>
            <a:reflection stA="50000" endPos="49000" fadeDir="5400012" sy="-100000" algn="bl" rotWithShape="0"/>
          </a:effectLst>
        </p:spPr>
      </p:pic>
    </p:spTree>
    <p:extLst>
      <p:ext uri="{BB962C8B-B14F-4D97-AF65-F5344CB8AC3E}">
        <p14:creationId xmlns:p14="http://schemas.microsoft.com/office/powerpoint/2010/main" val="24168343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4C4EA-F722-3F27-4782-114E229F2D4B}"/>
              </a:ext>
            </a:extLst>
          </p:cNvPr>
          <p:cNvSpPr>
            <a:spLocks noGrp="1"/>
          </p:cNvSpPr>
          <p:nvPr>
            <p:ph type="title"/>
          </p:nvPr>
        </p:nvSpPr>
        <p:spPr/>
        <p:txBody>
          <a:bodyPr/>
          <a:lstStyle/>
          <a:p>
            <a:pPr algn="l"/>
            <a:r>
              <a:rPr lang="en-US" dirty="0"/>
              <a:t>Email Benefits</a:t>
            </a:r>
          </a:p>
        </p:txBody>
      </p:sp>
      <p:sp>
        <p:nvSpPr>
          <p:cNvPr id="6" name="Subtitle 5">
            <a:extLst>
              <a:ext uri="{FF2B5EF4-FFF2-40B4-BE49-F238E27FC236}">
                <a16:creationId xmlns:a16="http://schemas.microsoft.com/office/drawing/2014/main" id="{847E4F18-D762-D18E-E816-94A714C55FEA}"/>
              </a:ext>
            </a:extLst>
          </p:cNvPr>
          <p:cNvSpPr>
            <a:spLocks noGrp="1"/>
          </p:cNvSpPr>
          <p:nvPr>
            <p:ph type="body" idx="1"/>
          </p:nvPr>
        </p:nvSpPr>
        <p:spPr>
          <a:xfrm>
            <a:off x="720000" y="1215752"/>
            <a:ext cx="7153340" cy="3416400"/>
          </a:xfrm>
        </p:spPr>
        <p:txBody>
          <a:bodyPr/>
          <a:lstStyle/>
          <a:p>
            <a:pPr marL="152400" indent="0" algn="l">
              <a:buNone/>
            </a:pPr>
            <a:r>
              <a:rPr lang="en-US" sz="1800" dirty="0">
                <a:solidFill>
                  <a:schemeClr val="tx1"/>
                </a:solidFill>
              </a:rPr>
              <a:t>BENEFIT</a:t>
            </a:r>
          </a:p>
          <a:p>
            <a:pPr algn="l">
              <a:buFont typeface="Arial" panose="020B0604020202020204" pitchFamily="34" charset="0"/>
              <a:buChar char="•"/>
            </a:pPr>
            <a:r>
              <a:rPr lang="en-US" sz="1800" dirty="0">
                <a:solidFill>
                  <a:schemeClr val="tx1"/>
                </a:solidFill>
              </a:rPr>
              <a:t>Ideas dominate over personality and presence (Thompson, 2013)</a:t>
            </a:r>
          </a:p>
          <a:p>
            <a:pPr algn="l">
              <a:buFont typeface="Arial" panose="020B0604020202020204" pitchFamily="34" charset="0"/>
              <a:buChar char="•"/>
            </a:pPr>
            <a:r>
              <a:rPr lang="en-US" sz="1800" dirty="0">
                <a:solidFill>
                  <a:schemeClr val="tx1"/>
                </a:solidFill>
              </a:rPr>
              <a:t>Time to think about how you will respond</a:t>
            </a:r>
          </a:p>
          <a:p>
            <a:pPr algn="l">
              <a:buFont typeface="Arial" panose="020B0604020202020204" pitchFamily="34" charset="0"/>
              <a:buChar char="•"/>
            </a:pPr>
            <a:r>
              <a:rPr lang="en-US" sz="1800" dirty="0">
                <a:solidFill>
                  <a:schemeClr val="tx1"/>
                </a:solidFill>
              </a:rPr>
              <a:t>Flexibility for when you will respond</a:t>
            </a:r>
          </a:p>
          <a:p>
            <a:pPr algn="l">
              <a:buFont typeface="Arial" panose="020B0604020202020204" pitchFamily="34" charset="0"/>
              <a:buChar char="•"/>
            </a:pPr>
            <a:r>
              <a:rPr lang="en-US" sz="1800" dirty="0">
                <a:solidFill>
                  <a:schemeClr val="tx1"/>
                </a:solidFill>
              </a:rPr>
              <a:t>Can bring in other parties to review prior to responding</a:t>
            </a:r>
          </a:p>
          <a:p>
            <a:pPr marL="152400" indent="0" algn="l">
              <a:buNone/>
            </a:pPr>
            <a:endParaRPr lang="en-US" dirty="0"/>
          </a:p>
        </p:txBody>
      </p:sp>
    </p:spTree>
    <p:extLst>
      <p:ext uri="{BB962C8B-B14F-4D97-AF65-F5344CB8AC3E}">
        <p14:creationId xmlns:p14="http://schemas.microsoft.com/office/powerpoint/2010/main" val="3466719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4C4EA-F722-3F27-4782-114E229F2D4B}"/>
              </a:ext>
            </a:extLst>
          </p:cNvPr>
          <p:cNvSpPr>
            <a:spLocks noGrp="1"/>
          </p:cNvSpPr>
          <p:nvPr>
            <p:ph type="title"/>
          </p:nvPr>
        </p:nvSpPr>
        <p:spPr>
          <a:xfrm>
            <a:off x="452761" y="502396"/>
            <a:ext cx="8030464" cy="1281300"/>
          </a:xfrm>
        </p:spPr>
        <p:txBody>
          <a:bodyPr/>
          <a:lstStyle/>
          <a:p>
            <a:pPr algn="l"/>
            <a:r>
              <a:rPr lang="en-US" dirty="0"/>
              <a:t>Email challenges &amp; Solutions</a:t>
            </a:r>
          </a:p>
        </p:txBody>
      </p:sp>
      <p:graphicFrame>
        <p:nvGraphicFramePr>
          <p:cNvPr id="3" name="Table 3">
            <a:extLst>
              <a:ext uri="{FF2B5EF4-FFF2-40B4-BE49-F238E27FC236}">
                <a16:creationId xmlns:a16="http://schemas.microsoft.com/office/drawing/2014/main" id="{1CC18275-BB0D-C221-32EC-4093E89BF289}"/>
              </a:ext>
            </a:extLst>
          </p:cNvPr>
          <p:cNvGraphicFramePr>
            <a:graphicFrameLocks noGrp="1"/>
          </p:cNvGraphicFramePr>
          <p:nvPr>
            <p:extLst>
              <p:ext uri="{D42A27DB-BD31-4B8C-83A1-F6EECF244321}">
                <p14:modId xmlns:p14="http://schemas.microsoft.com/office/powerpoint/2010/main" val="19698054"/>
              </p:ext>
            </p:extLst>
          </p:nvPr>
        </p:nvGraphicFramePr>
        <p:xfrm>
          <a:off x="452761" y="1338740"/>
          <a:ext cx="8114190" cy="3510280"/>
        </p:xfrm>
        <a:graphic>
          <a:graphicData uri="http://schemas.openxmlformats.org/drawingml/2006/table">
            <a:tbl>
              <a:tblPr firstRow="1" bandRow="1">
                <a:tableStyleId>{7E9639D4-E3E2-4D34-9284-5A2195B3D0D7}</a:tableStyleId>
              </a:tblPr>
              <a:tblGrid>
                <a:gridCol w="4057095">
                  <a:extLst>
                    <a:ext uri="{9D8B030D-6E8A-4147-A177-3AD203B41FA5}">
                      <a16:colId xmlns:a16="http://schemas.microsoft.com/office/drawing/2014/main" val="1571497474"/>
                    </a:ext>
                  </a:extLst>
                </a:gridCol>
                <a:gridCol w="4057095">
                  <a:extLst>
                    <a:ext uri="{9D8B030D-6E8A-4147-A177-3AD203B41FA5}">
                      <a16:colId xmlns:a16="http://schemas.microsoft.com/office/drawing/2014/main" val="3585302434"/>
                    </a:ext>
                  </a:extLst>
                </a:gridCol>
              </a:tblGrid>
              <a:tr h="370840">
                <a:tc>
                  <a:txBody>
                    <a:bodyPr/>
                    <a:lstStyle/>
                    <a:p>
                      <a:r>
                        <a:rPr lang="en-US" dirty="0">
                          <a:latin typeface="Cantarell" panose="020B0604020202020204" charset="0"/>
                        </a:rPr>
                        <a:t>Challenge (Thompson, 2013)</a:t>
                      </a:r>
                    </a:p>
                  </a:txBody>
                  <a:tcPr/>
                </a:tc>
                <a:tc>
                  <a:txBody>
                    <a:bodyPr/>
                    <a:lstStyle/>
                    <a:p>
                      <a:r>
                        <a:rPr lang="en-US" dirty="0">
                          <a:latin typeface="Cantarell" panose="020B0604020202020204" charset="0"/>
                        </a:rPr>
                        <a:t>Solution</a:t>
                      </a:r>
                    </a:p>
                  </a:txBody>
                  <a:tcPr/>
                </a:tc>
                <a:extLst>
                  <a:ext uri="{0D108BD9-81ED-4DB2-BD59-A6C34878D82A}">
                    <a16:rowId xmlns:a16="http://schemas.microsoft.com/office/drawing/2014/main" val="19434167"/>
                  </a:ext>
                </a:extLst>
              </a:tr>
              <a:tr h="370840">
                <a:tc>
                  <a:txBody>
                    <a:bodyPr/>
                    <a:lstStyle/>
                    <a:p>
                      <a:r>
                        <a:rPr lang="en-US" dirty="0">
                          <a:latin typeface="Cantarell" panose="020B0604020202020204" charset="0"/>
                        </a:rPr>
                        <a:t>People forget they are negotiating with a person not a screen (bad behavior)</a:t>
                      </a:r>
                    </a:p>
                  </a:txBody>
                  <a:tcPr>
                    <a:solidFill>
                      <a:schemeClr val="accent2"/>
                    </a:solidFill>
                  </a:tcPr>
                </a:tc>
                <a:tc>
                  <a:txBody>
                    <a:bodyPr/>
                    <a:lstStyle/>
                    <a:p>
                      <a:r>
                        <a:rPr lang="en-US" dirty="0">
                          <a:latin typeface="Cantarell" panose="020B0604020202020204" charset="0"/>
                        </a:rPr>
                        <a:t>Draft emails and reread for tone. Consider setting a delay for sending emails so you have time to go back and make changes. If you know you are reacting to something, ask a colleague for their input.</a:t>
                      </a:r>
                    </a:p>
                  </a:txBody>
                  <a:tcPr>
                    <a:solidFill>
                      <a:schemeClr val="accent2"/>
                    </a:solidFill>
                  </a:tcPr>
                </a:tc>
                <a:extLst>
                  <a:ext uri="{0D108BD9-81ED-4DB2-BD59-A6C34878D82A}">
                    <a16:rowId xmlns:a16="http://schemas.microsoft.com/office/drawing/2014/main" val="4065931786"/>
                  </a:ext>
                </a:extLst>
              </a:tr>
              <a:tr h="370840">
                <a:tc>
                  <a:txBody>
                    <a:bodyPr/>
                    <a:lstStyle/>
                    <a:p>
                      <a:r>
                        <a:rPr lang="en-US" dirty="0">
                          <a:latin typeface="Cantarell" panose="020B0604020202020204" charset="0"/>
                        </a:rPr>
                        <a:t>People are more risk tolerant than when meeting face-to-face</a:t>
                      </a:r>
                    </a:p>
                  </a:txBody>
                  <a:tcPr>
                    <a:solidFill>
                      <a:schemeClr val="accent2"/>
                    </a:solidFill>
                  </a:tcPr>
                </a:tc>
                <a:tc>
                  <a:txBody>
                    <a:bodyPr/>
                    <a:lstStyle/>
                    <a:p>
                      <a:r>
                        <a:rPr lang="en-US" dirty="0">
                          <a:latin typeface="Cantarell" panose="020B0604020202020204" charset="0"/>
                        </a:rPr>
                        <a:t>Determine what questions are outstanding before making decisions and seek answers. Remind your self to not assume.</a:t>
                      </a:r>
                    </a:p>
                  </a:txBody>
                  <a:tcPr>
                    <a:solidFill>
                      <a:schemeClr val="accent2"/>
                    </a:solidFill>
                  </a:tcPr>
                </a:tc>
                <a:extLst>
                  <a:ext uri="{0D108BD9-81ED-4DB2-BD59-A6C34878D82A}">
                    <a16:rowId xmlns:a16="http://schemas.microsoft.com/office/drawing/2014/main" val="781754715"/>
                  </a:ext>
                </a:extLst>
              </a:tr>
              <a:tr h="370840">
                <a:tc>
                  <a:txBody>
                    <a:bodyPr/>
                    <a:lstStyle/>
                    <a:p>
                      <a:r>
                        <a:rPr lang="en-US" dirty="0">
                          <a:latin typeface="Cantarell" panose="020B0604020202020204" charset="0"/>
                        </a:rPr>
                        <a:t>Tendency to break deal into a list and negotiate sequentially, not simultaneously</a:t>
                      </a:r>
                    </a:p>
                  </a:txBody>
                  <a:tcPr>
                    <a:solidFill>
                      <a:schemeClr val="accent2"/>
                    </a:solidFill>
                  </a:tcPr>
                </a:tc>
                <a:tc>
                  <a:txBody>
                    <a:bodyPr/>
                    <a:lstStyle/>
                    <a:p>
                      <a:r>
                        <a:rPr lang="en-US" dirty="0">
                          <a:latin typeface="Cantarell" panose="020B0604020202020204" charset="0"/>
                        </a:rPr>
                        <a:t>Remind the vendor that you are negotiating the entire deal and that issues cannot be separated. </a:t>
                      </a:r>
                    </a:p>
                  </a:txBody>
                  <a:tcPr>
                    <a:solidFill>
                      <a:schemeClr val="accent2"/>
                    </a:solidFill>
                  </a:tcPr>
                </a:tc>
                <a:extLst>
                  <a:ext uri="{0D108BD9-81ED-4DB2-BD59-A6C34878D82A}">
                    <a16:rowId xmlns:a16="http://schemas.microsoft.com/office/drawing/2014/main" val="4147914834"/>
                  </a:ext>
                </a:extLst>
              </a:tr>
              <a:tr h="370840">
                <a:tc>
                  <a:txBody>
                    <a:bodyPr/>
                    <a:lstStyle/>
                    <a:p>
                      <a:r>
                        <a:rPr lang="en-US" dirty="0">
                          <a:latin typeface="Cantarell" panose="020B0604020202020204" charset="0"/>
                        </a:rPr>
                        <a:t>Long response time can draw out negotiations</a:t>
                      </a:r>
                    </a:p>
                  </a:txBody>
                  <a:tcPr>
                    <a:solidFill>
                      <a:schemeClr val="accent2"/>
                    </a:solidFill>
                  </a:tcPr>
                </a:tc>
                <a:tc>
                  <a:txBody>
                    <a:bodyPr/>
                    <a:lstStyle/>
                    <a:p>
                      <a:r>
                        <a:rPr lang="en-US" dirty="0">
                          <a:latin typeface="Cantarell" panose="020B0604020202020204" charset="0"/>
                        </a:rPr>
                        <a:t>Clearly establish response expectations for the negotiation with the vendor for both sides.</a:t>
                      </a:r>
                    </a:p>
                  </a:txBody>
                  <a:tcPr>
                    <a:solidFill>
                      <a:schemeClr val="accent2"/>
                    </a:solidFill>
                  </a:tcPr>
                </a:tc>
                <a:extLst>
                  <a:ext uri="{0D108BD9-81ED-4DB2-BD59-A6C34878D82A}">
                    <a16:rowId xmlns:a16="http://schemas.microsoft.com/office/drawing/2014/main" val="1615551027"/>
                  </a:ext>
                </a:extLst>
              </a:tr>
            </a:tbl>
          </a:graphicData>
        </a:graphic>
      </p:graphicFrame>
    </p:spTree>
    <p:extLst>
      <p:ext uri="{BB962C8B-B14F-4D97-AF65-F5344CB8AC3E}">
        <p14:creationId xmlns:p14="http://schemas.microsoft.com/office/powerpoint/2010/main" val="7266924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5" name="Google Shape;225;p33"/>
          <p:cNvSpPr txBox="1">
            <a:spLocks noGrp="1"/>
          </p:cNvSpPr>
          <p:nvPr>
            <p:ph type="title" idx="2"/>
          </p:nvPr>
        </p:nvSpPr>
        <p:spPr>
          <a:xfrm>
            <a:off x="1467825" y="1272538"/>
            <a:ext cx="1208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11</a:t>
            </a:r>
            <a:endParaRPr dirty="0"/>
          </a:p>
        </p:txBody>
      </p:sp>
      <p:sp>
        <p:nvSpPr>
          <p:cNvPr id="224" name="Google Shape;224;p33"/>
          <p:cNvSpPr txBox="1">
            <a:spLocks noGrp="1"/>
          </p:cNvSpPr>
          <p:nvPr>
            <p:ph type="title"/>
          </p:nvPr>
        </p:nvSpPr>
        <p:spPr>
          <a:xfrm>
            <a:off x="509799" y="2536988"/>
            <a:ext cx="330155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Is this really happening?</a:t>
            </a:r>
            <a:endParaRPr sz="3200" dirty="0"/>
          </a:p>
        </p:txBody>
      </p:sp>
      <p:sp>
        <p:nvSpPr>
          <p:cNvPr id="226" name="Google Shape;226;p3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Tips for managing bad behavior during the game</a:t>
            </a:r>
            <a:endParaRPr dirty="0"/>
          </a:p>
        </p:txBody>
      </p:sp>
      <p:sp>
        <p:nvSpPr>
          <p:cNvPr id="223" name="Google Shape;223;p33">
            <a:extLst>
              <a:ext uri="{C183D7F6-B498-43B3-948B-1728B52AA6E4}">
                <adec:decorative xmlns:adec="http://schemas.microsoft.com/office/drawing/2017/decorative" val="1"/>
              </a:ext>
            </a:extLst>
          </p:cNvPr>
          <p:cNvSpPr/>
          <p:nvPr/>
        </p:nvSpPr>
        <p:spPr>
          <a:xfrm>
            <a:off x="1467825" y="1089088"/>
            <a:ext cx="1208700" cy="12087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7" name="Google Shape;227;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511475" y="1517925"/>
            <a:ext cx="4978627" cy="2107651"/>
          </a:xfrm>
          <a:prstGeom prst="rect">
            <a:avLst/>
          </a:prstGeom>
          <a:noFill/>
          <a:ln>
            <a:noFill/>
          </a:ln>
          <a:effectLst>
            <a:reflection endPos="30000" dist="38100" dir="5400000" fadeDir="5400012" sy="-100000" algn="bl" rotWithShape="0"/>
          </a:effectLst>
        </p:spPr>
      </p:pic>
      <p:pic>
        <p:nvPicPr>
          <p:cNvPr id="228" name="Google Shape;228;p3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624396" y="3419897"/>
            <a:ext cx="3115697" cy="1208700"/>
          </a:xfrm>
          <a:prstGeom prst="rect">
            <a:avLst/>
          </a:prstGeom>
          <a:noFill/>
          <a:ln>
            <a:noFill/>
          </a:ln>
          <a:effectLst>
            <a:reflection stA="50000" endPos="49000" fadeDir="5400012" sy="-100000" algn="bl" rotWithShape="0"/>
          </a:effectLst>
        </p:spPr>
      </p:pic>
    </p:spTree>
    <p:extLst>
      <p:ext uri="{BB962C8B-B14F-4D97-AF65-F5344CB8AC3E}">
        <p14:creationId xmlns:p14="http://schemas.microsoft.com/office/powerpoint/2010/main" val="17311801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EDCED-478B-F0BC-84BD-35F9CDC8D0C0}"/>
              </a:ext>
            </a:extLst>
          </p:cNvPr>
          <p:cNvSpPr>
            <a:spLocks noGrp="1"/>
          </p:cNvSpPr>
          <p:nvPr>
            <p:ph type="title"/>
          </p:nvPr>
        </p:nvSpPr>
        <p:spPr/>
        <p:txBody>
          <a:bodyPr/>
          <a:lstStyle/>
          <a:p>
            <a:pPr algn="l"/>
            <a:r>
              <a:rPr lang="en-US" dirty="0"/>
              <a:t>Unacceptable Behaviors</a:t>
            </a:r>
          </a:p>
        </p:txBody>
      </p:sp>
      <p:sp>
        <p:nvSpPr>
          <p:cNvPr id="3" name="Text Placeholder 2">
            <a:extLst>
              <a:ext uri="{FF2B5EF4-FFF2-40B4-BE49-F238E27FC236}">
                <a16:creationId xmlns:a16="http://schemas.microsoft.com/office/drawing/2014/main" id="{D44B6C46-DCD2-A6E0-5972-F4FE1DEDDF3D}"/>
              </a:ext>
            </a:extLst>
          </p:cNvPr>
          <p:cNvSpPr>
            <a:spLocks noGrp="1"/>
          </p:cNvSpPr>
          <p:nvPr>
            <p:ph type="body" idx="1"/>
          </p:nvPr>
        </p:nvSpPr>
        <p:spPr/>
        <p:txBody>
          <a:bodyPr/>
          <a:lstStyle/>
          <a:p>
            <a:pPr>
              <a:spcBef>
                <a:spcPts val="600"/>
              </a:spcBef>
              <a:spcAft>
                <a:spcPts val="600"/>
              </a:spcAft>
            </a:pPr>
            <a:r>
              <a:rPr lang="en-US" sz="2400" dirty="0"/>
              <a:t>Delaying negotiation conversations until close to the deadline to force agreement</a:t>
            </a:r>
          </a:p>
          <a:p>
            <a:pPr>
              <a:spcBef>
                <a:spcPts val="600"/>
              </a:spcBef>
              <a:spcAft>
                <a:spcPts val="600"/>
              </a:spcAft>
            </a:pPr>
            <a:r>
              <a:rPr lang="en-US" sz="2400" dirty="0"/>
              <a:t>Going around you to teaching and research faculty to exert pressure</a:t>
            </a:r>
          </a:p>
          <a:p>
            <a:pPr>
              <a:spcBef>
                <a:spcPts val="600"/>
              </a:spcBef>
              <a:spcAft>
                <a:spcPts val="600"/>
              </a:spcAft>
            </a:pPr>
            <a:r>
              <a:rPr lang="en-US" sz="2400" dirty="0"/>
              <a:t>Temper tantrums</a:t>
            </a:r>
          </a:p>
          <a:p>
            <a:pPr>
              <a:spcBef>
                <a:spcPts val="600"/>
              </a:spcBef>
              <a:spcAft>
                <a:spcPts val="600"/>
              </a:spcAft>
            </a:pPr>
            <a:r>
              <a:rPr lang="en-US" sz="2400" dirty="0"/>
              <a:t>Threats</a:t>
            </a:r>
          </a:p>
          <a:p>
            <a:pPr>
              <a:spcBef>
                <a:spcPts val="600"/>
              </a:spcBef>
              <a:spcAft>
                <a:spcPts val="600"/>
              </a:spcAft>
            </a:pPr>
            <a:r>
              <a:rPr lang="en-US" sz="2400" dirty="0"/>
              <a:t>Verbal abuse</a:t>
            </a:r>
          </a:p>
        </p:txBody>
      </p:sp>
    </p:spTree>
    <p:extLst>
      <p:ext uri="{BB962C8B-B14F-4D97-AF65-F5344CB8AC3E}">
        <p14:creationId xmlns:p14="http://schemas.microsoft.com/office/powerpoint/2010/main" val="23317761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25BF4-27AE-E0EE-081C-33AAEDBBBDFE}"/>
              </a:ext>
            </a:extLst>
          </p:cNvPr>
          <p:cNvSpPr>
            <a:spLocks noGrp="1"/>
          </p:cNvSpPr>
          <p:nvPr>
            <p:ph type="title"/>
          </p:nvPr>
        </p:nvSpPr>
        <p:spPr/>
        <p:txBody>
          <a:bodyPr/>
          <a:lstStyle/>
          <a:p>
            <a:pPr algn="l"/>
            <a:r>
              <a:rPr lang="en-US" dirty="0"/>
              <a:t>Clearly Communicate Expectations at the beginning</a:t>
            </a:r>
          </a:p>
        </p:txBody>
      </p:sp>
      <p:sp>
        <p:nvSpPr>
          <p:cNvPr id="3" name="Text Placeholder 2">
            <a:extLst>
              <a:ext uri="{FF2B5EF4-FFF2-40B4-BE49-F238E27FC236}">
                <a16:creationId xmlns:a16="http://schemas.microsoft.com/office/drawing/2014/main" id="{0E397FD8-5E51-90FB-B611-B39C9A04012F}"/>
              </a:ext>
            </a:extLst>
          </p:cNvPr>
          <p:cNvSpPr>
            <a:spLocks noGrp="1"/>
          </p:cNvSpPr>
          <p:nvPr>
            <p:ph type="body" idx="1"/>
          </p:nvPr>
        </p:nvSpPr>
        <p:spPr>
          <a:xfrm>
            <a:off x="720000" y="1828800"/>
            <a:ext cx="7704000" cy="2803352"/>
          </a:xfrm>
        </p:spPr>
        <p:txBody>
          <a:bodyPr/>
          <a:lstStyle/>
          <a:p>
            <a:pPr>
              <a:spcBef>
                <a:spcPts val="600"/>
              </a:spcBef>
              <a:spcAft>
                <a:spcPts val="600"/>
              </a:spcAft>
            </a:pPr>
            <a:r>
              <a:rPr lang="en-US" sz="2400" dirty="0"/>
              <a:t>Timetable for the negotiation</a:t>
            </a:r>
          </a:p>
          <a:p>
            <a:pPr>
              <a:spcBef>
                <a:spcPts val="600"/>
              </a:spcBef>
              <a:spcAft>
                <a:spcPts val="600"/>
              </a:spcAft>
            </a:pPr>
            <a:r>
              <a:rPr lang="en-US" sz="2400" dirty="0"/>
              <a:t>Expected response times</a:t>
            </a:r>
          </a:p>
          <a:p>
            <a:pPr>
              <a:spcBef>
                <a:spcPts val="600"/>
              </a:spcBef>
              <a:spcAft>
                <a:spcPts val="600"/>
              </a:spcAft>
            </a:pPr>
            <a:r>
              <a:rPr lang="en-US" sz="2400" dirty="0"/>
              <a:t>Inappropriate behavior</a:t>
            </a:r>
          </a:p>
        </p:txBody>
      </p:sp>
    </p:spTree>
    <p:extLst>
      <p:ext uri="{BB962C8B-B14F-4D97-AF65-F5344CB8AC3E}">
        <p14:creationId xmlns:p14="http://schemas.microsoft.com/office/powerpoint/2010/main" val="35029319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2FADEF-BAEB-C1D0-E929-2FC02516843F}"/>
              </a:ext>
            </a:extLst>
          </p:cNvPr>
          <p:cNvSpPr>
            <a:spLocks noGrp="1"/>
          </p:cNvSpPr>
          <p:nvPr>
            <p:ph type="title"/>
          </p:nvPr>
        </p:nvSpPr>
        <p:spPr>
          <a:xfrm>
            <a:off x="2081908" y="339725"/>
            <a:ext cx="4843500" cy="1823400"/>
          </a:xfrm>
        </p:spPr>
        <p:txBody>
          <a:bodyPr/>
          <a:lstStyle/>
          <a:p>
            <a:r>
              <a:rPr lang="en-US" sz="4800" dirty="0"/>
              <a:t>Temper Tantrums</a:t>
            </a:r>
          </a:p>
        </p:txBody>
      </p:sp>
      <p:sp>
        <p:nvSpPr>
          <p:cNvPr id="5" name="TextBox 4">
            <a:extLst>
              <a:ext uri="{FF2B5EF4-FFF2-40B4-BE49-F238E27FC236}">
                <a16:creationId xmlns:a16="http://schemas.microsoft.com/office/drawing/2014/main" id="{A6704111-6585-AA3E-1AC5-51E3A87E5180}"/>
              </a:ext>
            </a:extLst>
          </p:cNvPr>
          <p:cNvSpPr txBox="1"/>
          <p:nvPr/>
        </p:nvSpPr>
        <p:spPr>
          <a:xfrm>
            <a:off x="1289304" y="1976471"/>
            <a:ext cx="6940296" cy="923330"/>
          </a:xfrm>
          <a:prstGeom prst="rect">
            <a:avLst/>
          </a:prstGeom>
          <a:noFill/>
        </p:spPr>
        <p:txBody>
          <a:bodyPr wrap="square" rtlCol="0">
            <a:spAutoFit/>
          </a:bodyPr>
          <a:lstStyle/>
          <a:p>
            <a:r>
              <a:rPr lang="en-US" sz="1800" dirty="0">
                <a:solidFill>
                  <a:schemeClr val="bg1"/>
                </a:solidFill>
                <a:latin typeface="Cantarell" panose="020B0604020202020204" charset="0"/>
              </a:rPr>
              <a:t>include threats and verbal abuse and are rarely genuine. “They are carefully orchestrated displays designed to evoke a response in the counterparty.” (Thompson, 2013)</a:t>
            </a:r>
          </a:p>
        </p:txBody>
      </p:sp>
    </p:spTree>
    <p:extLst>
      <p:ext uri="{BB962C8B-B14F-4D97-AF65-F5344CB8AC3E}">
        <p14:creationId xmlns:p14="http://schemas.microsoft.com/office/powerpoint/2010/main" val="4432944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81FFA-8001-56F1-B43E-855D389D4A77}"/>
              </a:ext>
            </a:extLst>
          </p:cNvPr>
          <p:cNvSpPr>
            <a:spLocks noGrp="1"/>
          </p:cNvSpPr>
          <p:nvPr>
            <p:ph type="title"/>
          </p:nvPr>
        </p:nvSpPr>
        <p:spPr/>
        <p:txBody>
          <a:bodyPr/>
          <a:lstStyle/>
          <a:p>
            <a:pPr algn="l"/>
            <a:r>
              <a:rPr lang="en-US" dirty="0"/>
              <a:t>How to Address bad Behavior</a:t>
            </a:r>
          </a:p>
        </p:txBody>
      </p:sp>
      <p:sp>
        <p:nvSpPr>
          <p:cNvPr id="3" name="Text Placeholder 2">
            <a:extLst>
              <a:ext uri="{FF2B5EF4-FFF2-40B4-BE49-F238E27FC236}">
                <a16:creationId xmlns:a16="http://schemas.microsoft.com/office/drawing/2014/main" id="{456EA114-8657-7147-D56B-5D45A57630A6}"/>
              </a:ext>
            </a:extLst>
          </p:cNvPr>
          <p:cNvSpPr>
            <a:spLocks noGrp="1"/>
          </p:cNvSpPr>
          <p:nvPr>
            <p:ph type="body" idx="1"/>
          </p:nvPr>
        </p:nvSpPr>
        <p:spPr>
          <a:xfrm>
            <a:off x="496957" y="1215752"/>
            <a:ext cx="8150086" cy="3416400"/>
          </a:xfrm>
        </p:spPr>
        <p:txBody>
          <a:bodyPr/>
          <a:lstStyle/>
          <a:p>
            <a:pPr>
              <a:spcBef>
                <a:spcPts val="600"/>
              </a:spcBef>
              <a:spcAft>
                <a:spcPts val="600"/>
              </a:spcAft>
            </a:pPr>
            <a:r>
              <a:rPr lang="en-US" sz="1600" dirty="0"/>
              <a:t>Take a break (can be for 15 minutes or it can be scheduling another meeting)</a:t>
            </a:r>
          </a:p>
          <a:p>
            <a:pPr>
              <a:spcBef>
                <a:spcPts val="600"/>
              </a:spcBef>
              <a:spcAft>
                <a:spcPts val="600"/>
              </a:spcAft>
            </a:pPr>
            <a:r>
              <a:rPr lang="en-US" sz="1600" dirty="0"/>
              <a:t>Normalize emotions – “This is important to us both and it’s normal to feel emotional about it. We both are.”</a:t>
            </a:r>
          </a:p>
          <a:p>
            <a:pPr>
              <a:spcBef>
                <a:spcPts val="600"/>
              </a:spcBef>
              <a:spcAft>
                <a:spcPts val="600"/>
              </a:spcAft>
            </a:pPr>
            <a:r>
              <a:rPr lang="en-US" sz="1600" dirty="0"/>
              <a:t>Stop talking and start writing. This creates a point of focus. If in person use the whiteboard, if online share your screen and start outlining points and interest.</a:t>
            </a:r>
          </a:p>
          <a:p>
            <a:pPr>
              <a:spcBef>
                <a:spcPts val="600"/>
              </a:spcBef>
              <a:spcAft>
                <a:spcPts val="600"/>
              </a:spcAft>
            </a:pPr>
            <a:r>
              <a:rPr lang="en-US" sz="1600" dirty="0"/>
              <a:t>If the vendor has resorted to verbal abuse and threats redirect them to the expectations that you had communicated about </a:t>
            </a:r>
            <a:br>
              <a:rPr lang="en-US" sz="1600" dirty="0"/>
            </a:br>
            <a:r>
              <a:rPr lang="en-US" sz="1600" dirty="0"/>
              <a:t>respect and trust at the beginning.</a:t>
            </a:r>
          </a:p>
          <a:p>
            <a:pPr>
              <a:spcBef>
                <a:spcPts val="600"/>
              </a:spcBef>
              <a:spcAft>
                <a:spcPts val="600"/>
              </a:spcAft>
            </a:pPr>
            <a:r>
              <a:rPr lang="en-US" sz="1600" dirty="0"/>
              <a:t>Don’t be afraid to escalate to their manager if </a:t>
            </a:r>
            <a:br>
              <a:rPr lang="en-US" sz="1600" dirty="0"/>
            </a:br>
            <a:r>
              <a:rPr lang="en-US" sz="1600" dirty="0"/>
              <a:t>necessary. Sometimes it is.</a:t>
            </a:r>
          </a:p>
          <a:p>
            <a:pPr marL="152400" indent="0">
              <a:spcBef>
                <a:spcPts val="600"/>
              </a:spcBef>
              <a:spcAft>
                <a:spcPts val="600"/>
              </a:spcAft>
              <a:buNone/>
            </a:pPr>
            <a:r>
              <a:rPr lang="en-US" sz="1400" dirty="0"/>
              <a:t>(Thompson, 2013)</a:t>
            </a:r>
          </a:p>
        </p:txBody>
      </p:sp>
    </p:spTree>
    <p:extLst>
      <p:ext uri="{BB962C8B-B14F-4D97-AF65-F5344CB8AC3E}">
        <p14:creationId xmlns:p14="http://schemas.microsoft.com/office/powerpoint/2010/main" val="7627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2"/>
          <p:cNvSpPr txBox="1">
            <a:spLocks noGrp="1"/>
          </p:cNvSpPr>
          <p:nvPr>
            <p:ph type="title"/>
          </p:nvPr>
        </p:nvSpPr>
        <p:spPr>
          <a:xfrm>
            <a:off x="4208762" y="232021"/>
            <a:ext cx="5264100" cy="841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Example</a:t>
            </a:r>
            <a:endParaRPr dirty="0"/>
          </a:p>
        </p:txBody>
      </p:sp>
      <p:sp>
        <p:nvSpPr>
          <p:cNvPr id="216" name="Google Shape;216;p32"/>
          <p:cNvSpPr txBox="1">
            <a:spLocks noGrp="1"/>
          </p:cNvSpPr>
          <p:nvPr>
            <p:ph type="subTitle" idx="1"/>
          </p:nvPr>
        </p:nvSpPr>
        <p:spPr>
          <a:xfrm>
            <a:off x="1939950" y="2790759"/>
            <a:ext cx="5264100" cy="119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dirty="0"/>
              <a:t>“We are excited about the opportunity to add this resource to our collection. In respect to your time, I’m sharing with you our library vendor master agreement which outlines our desired terms. I’m eager to discuss this, provide clarity, and resolve any issues.</a:t>
            </a:r>
          </a:p>
          <a:p>
            <a:pPr marL="0" lvl="0" indent="0" algn="l" rtl="0">
              <a:spcBef>
                <a:spcPts val="0"/>
              </a:spcBef>
              <a:spcAft>
                <a:spcPts val="0"/>
              </a:spcAft>
              <a:buNone/>
            </a:pPr>
            <a:endParaRPr lang="en" sz="1400" dirty="0"/>
          </a:p>
          <a:p>
            <a:pPr marL="0" lvl="0" indent="0" algn="l" rtl="0">
              <a:spcBef>
                <a:spcPts val="0"/>
              </a:spcBef>
              <a:spcAft>
                <a:spcPts val="0"/>
              </a:spcAft>
              <a:buNone/>
            </a:pPr>
            <a:r>
              <a:rPr lang="en" sz="1200" dirty="0"/>
              <a:t>– This example is a modified example found on pages 66 of Leigh Thompson’s (2013) </a:t>
            </a:r>
            <a:r>
              <a:rPr lang="en" sz="1200" i="1" dirty="0"/>
              <a:t>The Truth About Negotiations.</a:t>
            </a:r>
            <a:endParaRPr sz="1200" i="1" dirty="0"/>
          </a:p>
        </p:txBody>
      </p:sp>
      <p:pic>
        <p:nvPicPr>
          <p:cNvPr id="217" name="Google Shape;217;p32">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785045" y="1162041"/>
            <a:ext cx="2712780" cy="1052349"/>
          </a:xfrm>
          <a:prstGeom prst="rect">
            <a:avLst/>
          </a:prstGeom>
          <a:noFill/>
          <a:ln>
            <a:noFill/>
          </a:ln>
          <a:effectLst>
            <a:reflection stA="50000" endPos="31000" fadeDir="5400012" sy="-100000" algn="bl" rotWithShape="0"/>
          </a:effectLst>
        </p:spPr>
      </p:pic>
      <p:pic>
        <p:nvPicPr>
          <p:cNvPr id="218" name="Google Shape;218;p32">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2646325" y="143800"/>
            <a:ext cx="1241273" cy="207060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38903274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31812-8968-BFA8-66C5-B7E36112CCFF}"/>
              </a:ext>
            </a:extLst>
          </p:cNvPr>
          <p:cNvSpPr>
            <a:spLocks noGrp="1"/>
          </p:cNvSpPr>
          <p:nvPr>
            <p:ph type="title"/>
          </p:nvPr>
        </p:nvSpPr>
        <p:spPr/>
        <p:txBody>
          <a:bodyPr/>
          <a:lstStyle/>
          <a:p>
            <a:r>
              <a:rPr lang="en-US" dirty="0"/>
              <a:t>Bibliography &amp; Credits</a:t>
            </a:r>
          </a:p>
        </p:txBody>
      </p:sp>
      <p:sp>
        <p:nvSpPr>
          <p:cNvPr id="4" name="TextBox 3">
            <a:extLst>
              <a:ext uri="{FF2B5EF4-FFF2-40B4-BE49-F238E27FC236}">
                <a16:creationId xmlns:a16="http://schemas.microsoft.com/office/drawing/2014/main" id="{B2506AEF-2A56-D2E4-696B-F5C60FD3479A}"/>
              </a:ext>
            </a:extLst>
          </p:cNvPr>
          <p:cNvSpPr txBox="1"/>
          <p:nvPr/>
        </p:nvSpPr>
        <p:spPr>
          <a:xfrm>
            <a:off x="577049" y="1112100"/>
            <a:ext cx="7846951" cy="3754874"/>
          </a:xfrm>
          <a:prstGeom prst="rect">
            <a:avLst/>
          </a:prstGeom>
          <a:noFill/>
        </p:spPr>
        <p:txBody>
          <a:bodyPr wrap="square" rtlCol="0">
            <a:spAutoFit/>
          </a:bodyPr>
          <a:lstStyle/>
          <a:p>
            <a:r>
              <a:rPr lang="en-US" sz="1400" dirty="0" err="1">
                <a:latin typeface="Cantarell" panose="020B0604020202020204" charset="0"/>
              </a:rPr>
              <a:t>Movius</a:t>
            </a:r>
            <a:r>
              <a:rPr lang="en-US" sz="1400" dirty="0">
                <a:latin typeface="Cantarell" panose="020B0604020202020204" charset="0"/>
              </a:rPr>
              <a:t>, H. (2020) “How to Negotiate – Virtually”, </a:t>
            </a:r>
            <a:r>
              <a:rPr lang="en-US" sz="1400" i="1" dirty="0">
                <a:latin typeface="Cantarell" panose="020B0604020202020204" charset="0"/>
              </a:rPr>
              <a:t>Harvard Business Review</a:t>
            </a:r>
            <a:r>
              <a:rPr lang="en-US" sz="1400" dirty="0">
                <a:latin typeface="Cantarell" panose="020B0604020202020204" charset="0"/>
              </a:rPr>
              <a:t>,</a:t>
            </a:r>
          </a:p>
          <a:p>
            <a:r>
              <a:rPr lang="en-US" sz="1400" dirty="0">
                <a:latin typeface="Cantarell" panose="020B0604020202020204" charset="0"/>
                <a:hlinkClick r:id="rId3"/>
              </a:rPr>
              <a:t>https://hbr.org/2020/06/how-to-negotiate-virtually</a:t>
            </a:r>
            <a:r>
              <a:rPr lang="en-US" sz="1400" dirty="0">
                <a:latin typeface="Cantarell" panose="020B0604020202020204" charset="0"/>
              </a:rPr>
              <a:t>  </a:t>
            </a:r>
          </a:p>
          <a:p>
            <a:endParaRPr lang="en-US" dirty="0">
              <a:latin typeface="Cantarell" panose="020B0604020202020204" charset="0"/>
            </a:endParaRPr>
          </a:p>
          <a:p>
            <a:r>
              <a:rPr lang="en-US" sz="1400" dirty="0">
                <a:latin typeface="Cantarell" panose="020B0604020202020204" charset="0"/>
              </a:rPr>
              <a:t>Sebenius, J. K. (2017). BATNAs in Negotiation: Common Errors and Three Kinds of “No.” Negotiation Journal, 33(2), 89–99. </a:t>
            </a:r>
            <a:r>
              <a:rPr lang="en-US" sz="1400" dirty="0">
                <a:latin typeface="Cantarell" panose="020B0604020202020204" charset="0"/>
                <a:hlinkClick r:id="rId4"/>
              </a:rPr>
              <a:t>https://doi.org/10.1111/nejo.12176</a:t>
            </a:r>
            <a:endParaRPr lang="en-US" sz="1400" dirty="0">
              <a:latin typeface="Cantarell" panose="020B0604020202020204" charset="0"/>
            </a:endParaRPr>
          </a:p>
          <a:p>
            <a:endParaRPr lang="en-US" dirty="0">
              <a:latin typeface="Cantarell" panose="020B0604020202020204" charset="0"/>
            </a:endParaRPr>
          </a:p>
          <a:p>
            <a:r>
              <a:rPr lang="en-US" sz="1400" dirty="0">
                <a:latin typeface="Cantarell" panose="020B0604020202020204" charset="0"/>
              </a:rPr>
              <a:t>Thompson, L. (2013) </a:t>
            </a:r>
            <a:r>
              <a:rPr lang="en-US" sz="1400" i="1" dirty="0">
                <a:latin typeface="Cantarell" panose="020B0604020202020204" charset="0"/>
              </a:rPr>
              <a:t>The truth about negotiations. </a:t>
            </a:r>
            <a:r>
              <a:rPr lang="en-US" sz="1400" dirty="0">
                <a:latin typeface="Cantarell" panose="020B0604020202020204" charset="0"/>
              </a:rPr>
              <a:t>New Jersey: Pearson Education.</a:t>
            </a:r>
          </a:p>
          <a:p>
            <a:endParaRPr lang="en-US" dirty="0">
              <a:latin typeface="Cantarell" panose="020B0604020202020204" charset="0"/>
            </a:endParaRPr>
          </a:p>
          <a:p>
            <a:r>
              <a:rPr lang="en-US" sz="1400" dirty="0">
                <a:latin typeface="Cantarell" panose="020B0604020202020204" charset="0"/>
              </a:rPr>
              <a:t>This presentation is the creative work of Katharine V. Macy, Collection Assessment Librarian &amp; Subject Liaison for Business and Economics at Indiana University - Indianapolis, </a:t>
            </a:r>
            <a:r>
              <a:rPr lang="en-US" sz="1400" dirty="0">
                <a:latin typeface="Cantarell" panose="020B0604020202020204" charset="0"/>
                <a:hlinkClick r:id="rId5"/>
              </a:rPr>
              <a:t>https://orcid.org/0000-0002-6283-7143</a:t>
            </a:r>
            <a:r>
              <a:rPr lang="en-US" sz="1400" dirty="0">
                <a:latin typeface="Cantarell" panose="020B0604020202020204" charset="0"/>
              </a:rPr>
              <a:t>  </a:t>
            </a:r>
          </a:p>
          <a:p>
            <a:endParaRPr lang="en-US" dirty="0">
              <a:latin typeface="Cantarell" panose="020B0604020202020204" charset="0"/>
            </a:endParaRPr>
          </a:p>
          <a:p>
            <a:r>
              <a:rPr lang="en-US" sz="1400" dirty="0">
                <a:latin typeface="Cantarell" panose="020B0604020202020204" charset="0"/>
              </a:rPr>
              <a:t>CREDITS: This presentation template was created by </a:t>
            </a:r>
            <a:r>
              <a:rPr lang="en-US" sz="1400" b="1" dirty="0">
                <a:latin typeface="Cantarell" panose="020B0604020202020204" charset="0"/>
                <a:hlinkClick r:id="rId6"/>
              </a:rPr>
              <a:t>Slidesgo</a:t>
            </a:r>
            <a:r>
              <a:rPr lang="en-US" b="1" dirty="0">
                <a:latin typeface="Cantarell" panose="020B0604020202020204" charset="0"/>
              </a:rPr>
              <a:t> </a:t>
            </a:r>
            <a:r>
              <a:rPr lang="en-US" dirty="0">
                <a:latin typeface="Cantarell" panose="020B0604020202020204" charset="0"/>
              </a:rPr>
              <a:t>and includes images and graphics by</a:t>
            </a:r>
            <a:r>
              <a:rPr lang="en-US" b="1" dirty="0">
                <a:latin typeface="Cantarell" panose="020B0604020202020204" charset="0"/>
              </a:rPr>
              <a:t> </a:t>
            </a:r>
            <a:r>
              <a:rPr lang="en-US" b="1" dirty="0">
                <a:latin typeface="Cantarell" panose="020B0604020202020204" charset="0"/>
                <a:hlinkClick r:id="rId7"/>
              </a:rPr>
              <a:t>freepik</a:t>
            </a:r>
            <a:r>
              <a:rPr lang="en-US" b="1" dirty="0">
                <a:latin typeface="Cantarell" panose="020B0604020202020204" charset="0"/>
              </a:rPr>
              <a:t>.</a:t>
            </a:r>
            <a:endParaRPr lang="en-US" sz="1400" b="1" dirty="0">
              <a:latin typeface="Cantarell" panose="020B0604020202020204" charset="0"/>
            </a:endParaRPr>
          </a:p>
          <a:p>
            <a:endParaRPr lang="en-US" sz="1400" dirty="0">
              <a:latin typeface="Cantarell" panose="020B0604020202020204" charset="0"/>
            </a:endParaRPr>
          </a:p>
          <a:p>
            <a:endParaRPr lang="en-US" sz="1400" dirty="0">
              <a:latin typeface="Cantarell" panose="020B0604020202020204" charset="0"/>
            </a:endParaRPr>
          </a:p>
          <a:p>
            <a:endParaRPr lang="en-US" dirty="0"/>
          </a:p>
        </p:txBody>
      </p:sp>
    </p:spTree>
    <p:extLst>
      <p:ext uri="{BB962C8B-B14F-4D97-AF65-F5344CB8AC3E}">
        <p14:creationId xmlns:p14="http://schemas.microsoft.com/office/powerpoint/2010/main" val="3598754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92A13-425E-D077-FC98-7C356F9CF080}"/>
              </a:ext>
            </a:extLst>
          </p:cNvPr>
          <p:cNvSpPr>
            <a:spLocks noGrp="1"/>
          </p:cNvSpPr>
          <p:nvPr>
            <p:ph type="title"/>
          </p:nvPr>
        </p:nvSpPr>
        <p:spPr>
          <a:xfrm>
            <a:off x="719999" y="539400"/>
            <a:ext cx="8228691" cy="572700"/>
          </a:xfrm>
        </p:spPr>
        <p:txBody>
          <a:bodyPr/>
          <a:lstStyle/>
          <a:p>
            <a:pPr algn="l"/>
            <a:r>
              <a:rPr lang="en-US" sz="2800" dirty="0"/>
              <a:t>How do you counter a first offer - step 1</a:t>
            </a:r>
          </a:p>
        </p:txBody>
      </p:sp>
      <p:sp>
        <p:nvSpPr>
          <p:cNvPr id="3" name="Text Placeholder 2">
            <a:extLst>
              <a:ext uri="{FF2B5EF4-FFF2-40B4-BE49-F238E27FC236}">
                <a16:creationId xmlns:a16="http://schemas.microsoft.com/office/drawing/2014/main" id="{7272EAB8-CA72-1499-8E18-19248DC55657}"/>
              </a:ext>
            </a:extLst>
          </p:cNvPr>
          <p:cNvSpPr>
            <a:spLocks noGrp="1"/>
          </p:cNvSpPr>
          <p:nvPr>
            <p:ph type="body" idx="1"/>
          </p:nvPr>
        </p:nvSpPr>
        <p:spPr/>
        <p:txBody>
          <a:bodyPr/>
          <a:lstStyle/>
          <a:p>
            <a:pPr marL="152400" indent="0">
              <a:buNone/>
            </a:pPr>
            <a:r>
              <a:rPr lang="en-US" sz="2000" dirty="0"/>
              <a:t>Prepare what your opening offer would have been without receiving the first offer from the vendor.</a:t>
            </a:r>
          </a:p>
          <a:p>
            <a:pPr marL="152400" indent="0">
              <a:buNone/>
            </a:pPr>
            <a:endParaRPr lang="en-US" sz="2000" dirty="0"/>
          </a:p>
          <a:p>
            <a:r>
              <a:rPr lang="en-US" sz="1600" dirty="0"/>
              <a:t>Do your own analysis and determine the value of the deal.</a:t>
            </a:r>
          </a:p>
          <a:p>
            <a:pPr marL="152400" indent="0">
              <a:buNone/>
            </a:pPr>
            <a:endParaRPr lang="en-US" sz="1600" dirty="0"/>
          </a:p>
          <a:p>
            <a:r>
              <a:rPr lang="en-US" sz="1600" dirty="0"/>
              <a:t>Remember this offer should be your aspirational and not what you </a:t>
            </a:r>
            <a:br>
              <a:rPr lang="en-US" sz="1600" dirty="0"/>
            </a:br>
            <a:r>
              <a:rPr lang="en-US" sz="1600" dirty="0"/>
              <a:t>realistically expect to get agreement on.</a:t>
            </a:r>
          </a:p>
          <a:p>
            <a:endParaRPr lang="en-US" sz="1600" dirty="0"/>
          </a:p>
          <a:p>
            <a:pPr marL="152400" indent="0">
              <a:buNone/>
            </a:pPr>
            <a:r>
              <a:rPr lang="en-US" sz="1000" dirty="0"/>
              <a:t>Thompson, L. (2013)</a:t>
            </a:r>
            <a:endParaRPr lang="en-US" sz="1600" dirty="0"/>
          </a:p>
          <a:p>
            <a:pPr marL="152400" indent="0">
              <a:buNone/>
            </a:pPr>
            <a:endParaRPr lang="en-US" sz="2000" dirty="0"/>
          </a:p>
          <a:p>
            <a:endParaRPr lang="en-US" dirty="0"/>
          </a:p>
        </p:txBody>
      </p:sp>
    </p:spTree>
    <p:extLst>
      <p:ext uri="{BB962C8B-B14F-4D97-AF65-F5344CB8AC3E}">
        <p14:creationId xmlns:p14="http://schemas.microsoft.com/office/powerpoint/2010/main" val="2764802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92A13-425E-D077-FC98-7C356F9CF080}"/>
              </a:ext>
            </a:extLst>
          </p:cNvPr>
          <p:cNvSpPr>
            <a:spLocks noGrp="1"/>
          </p:cNvSpPr>
          <p:nvPr>
            <p:ph type="title"/>
          </p:nvPr>
        </p:nvSpPr>
        <p:spPr>
          <a:xfrm>
            <a:off x="720000" y="539400"/>
            <a:ext cx="8210936" cy="572700"/>
          </a:xfrm>
        </p:spPr>
        <p:txBody>
          <a:bodyPr/>
          <a:lstStyle/>
          <a:p>
            <a:r>
              <a:rPr lang="en-US" sz="2800" dirty="0"/>
              <a:t>How do you counter a first offer - step 2</a:t>
            </a:r>
          </a:p>
        </p:txBody>
      </p:sp>
      <p:sp>
        <p:nvSpPr>
          <p:cNvPr id="3" name="Text Placeholder 2">
            <a:extLst>
              <a:ext uri="{FF2B5EF4-FFF2-40B4-BE49-F238E27FC236}">
                <a16:creationId xmlns:a16="http://schemas.microsoft.com/office/drawing/2014/main" id="{7272EAB8-CA72-1499-8E18-19248DC55657}"/>
              </a:ext>
            </a:extLst>
          </p:cNvPr>
          <p:cNvSpPr>
            <a:spLocks noGrp="1"/>
          </p:cNvSpPr>
          <p:nvPr>
            <p:ph type="body" idx="1"/>
          </p:nvPr>
        </p:nvSpPr>
        <p:spPr/>
        <p:txBody>
          <a:bodyPr/>
          <a:lstStyle/>
          <a:p>
            <a:pPr marL="152400" indent="0">
              <a:buNone/>
            </a:pPr>
            <a:r>
              <a:rPr lang="en-US" sz="1600" dirty="0"/>
              <a:t>Do not demand your opening offer, especially if radically different than what the vendor presented.</a:t>
            </a:r>
          </a:p>
          <a:p>
            <a:pPr marL="152400" indent="0">
              <a:buNone/>
            </a:pPr>
            <a:endParaRPr lang="en-US" sz="2000" dirty="0"/>
          </a:p>
          <a:p>
            <a:pPr marL="152400" indent="0">
              <a:buNone/>
            </a:pPr>
            <a:r>
              <a:rPr lang="en-US" sz="1600" dirty="0"/>
              <a:t>This can result in a chilling effect where the negotiation cools off or a boomerang effect where the other party insults you.</a:t>
            </a:r>
          </a:p>
          <a:p>
            <a:pPr marL="152400" indent="0">
              <a:buNone/>
            </a:pPr>
            <a:endParaRPr lang="en-US" sz="1400" dirty="0"/>
          </a:p>
          <a:p>
            <a:pPr marL="152400" indent="0">
              <a:buNone/>
            </a:pPr>
            <a:r>
              <a:rPr lang="en-US" sz="1600" dirty="0"/>
              <a:t>You want to soften your language as you present your counter.</a:t>
            </a:r>
          </a:p>
          <a:p>
            <a:pPr marL="152400" indent="0">
              <a:buNone/>
            </a:pPr>
            <a:endParaRPr lang="en-US" sz="1600" dirty="0"/>
          </a:p>
          <a:p>
            <a:pPr marL="152400" indent="0">
              <a:buNone/>
            </a:pPr>
            <a:endParaRPr lang="en-US" sz="900" dirty="0"/>
          </a:p>
          <a:p>
            <a:pPr marL="152400" indent="0">
              <a:buNone/>
            </a:pPr>
            <a:r>
              <a:rPr lang="en-US" sz="1000" dirty="0"/>
              <a:t>Thompson, L. (2013)</a:t>
            </a:r>
            <a:endParaRPr lang="en-US" sz="1400" dirty="0"/>
          </a:p>
          <a:p>
            <a:pPr marL="152400" indent="0">
              <a:buNone/>
            </a:pPr>
            <a:endParaRPr lang="en-US" sz="1400" dirty="0"/>
          </a:p>
          <a:p>
            <a:pPr marL="152400" indent="0">
              <a:buNone/>
            </a:pPr>
            <a:endParaRPr lang="en-US" sz="1400" dirty="0"/>
          </a:p>
          <a:p>
            <a:endParaRPr lang="en-US" dirty="0"/>
          </a:p>
          <a:p>
            <a:endParaRPr lang="en-US" dirty="0"/>
          </a:p>
        </p:txBody>
      </p:sp>
    </p:spTree>
    <p:extLst>
      <p:ext uri="{BB962C8B-B14F-4D97-AF65-F5344CB8AC3E}">
        <p14:creationId xmlns:p14="http://schemas.microsoft.com/office/powerpoint/2010/main" val="3116108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2"/>
          <p:cNvSpPr txBox="1">
            <a:spLocks noGrp="1"/>
          </p:cNvSpPr>
          <p:nvPr>
            <p:ph type="title"/>
          </p:nvPr>
        </p:nvSpPr>
        <p:spPr>
          <a:xfrm>
            <a:off x="4208762" y="232021"/>
            <a:ext cx="5264100" cy="1432022"/>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Example</a:t>
            </a:r>
            <a:br>
              <a:rPr lang="en" dirty="0"/>
            </a:br>
            <a:r>
              <a:rPr lang="en" sz="2400" dirty="0"/>
              <a:t>Counter Offer</a:t>
            </a:r>
            <a:endParaRPr dirty="0"/>
          </a:p>
        </p:txBody>
      </p:sp>
      <p:sp>
        <p:nvSpPr>
          <p:cNvPr id="216" name="Google Shape;216;p32"/>
          <p:cNvSpPr txBox="1">
            <a:spLocks noGrp="1"/>
          </p:cNvSpPr>
          <p:nvPr>
            <p:ph type="subTitle" idx="1"/>
          </p:nvPr>
        </p:nvSpPr>
        <p:spPr>
          <a:xfrm>
            <a:off x="1939950" y="2790759"/>
            <a:ext cx="5264100" cy="119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dirty="0"/>
              <a:t>“Thank you for sending me your pricing proposal and updated licensing terms. I appreciate the time you put into the proposal. I’ve also spent time preparing preferred terms and evaluating the value this resource provides my patrons along with our budget position. I should warn you my terms are quite different from what you proposed, but in the spirit of valuing your time and beginning our discussion I’d like to share them with you.” </a:t>
            </a:r>
          </a:p>
          <a:p>
            <a:pPr marL="0" lvl="0" indent="0" algn="l" rtl="0">
              <a:spcBef>
                <a:spcPts val="0"/>
              </a:spcBef>
              <a:spcAft>
                <a:spcPts val="0"/>
              </a:spcAft>
              <a:buNone/>
            </a:pPr>
            <a:r>
              <a:rPr lang="en" sz="1200" dirty="0"/>
              <a:t>– This example is a modified example found on pages 66-67 of Leigh Thompson’s (2013) </a:t>
            </a:r>
            <a:r>
              <a:rPr lang="en" sz="1200" i="1" dirty="0"/>
              <a:t>The Truth About Negotiations.</a:t>
            </a:r>
            <a:endParaRPr sz="1200" i="1" dirty="0"/>
          </a:p>
        </p:txBody>
      </p:sp>
      <p:pic>
        <p:nvPicPr>
          <p:cNvPr id="217" name="Google Shape;217;p32">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785045" y="1162041"/>
            <a:ext cx="2712780" cy="1052349"/>
          </a:xfrm>
          <a:prstGeom prst="rect">
            <a:avLst/>
          </a:prstGeom>
          <a:noFill/>
          <a:ln>
            <a:noFill/>
          </a:ln>
          <a:effectLst>
            <a:reflection stA="50000" endPos="31000" fadeDir="5400012" sy="-100000" algn="bl" rotWithShape="0"/>
          </a:effectLst>
        </p:spPr>
      </p:pic>
      <p:pic>
        <p:nvPicPr>
          <p:cNvPr id="218" name="Google Shape;218;p32">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2646325" y="143800"/>
            <a:ext cx="1241273" cy="207060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93769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5" name="Google Shape;225;p33"/>
          <p:cNvSpPr txBox="1">
            <a:spLocks noGrp="1"/>
          </p:cNvSpPr>
          <p:nvPr>
            <p:ph type="title" idx="2"/>
          </p:nvPr>
        </p:nvSpPr>
        <p:spPr>
          <a:xfrm>
            <a:off x="1467825" y="1272538"/>
            <a:ext cx="1208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24" name="Google Shape;224;p33"/>
          <p:cNvSpPr txBox="1">
            <a:spLocks noGrp="1"/>
          </p:cNvSpPr>
          <p:nvPr>
            <p:ph type="title"/>
          </p:nvPr>
        </p:nvSpPr>
        <p:spPr>
          <a:xfrm>
            <a:off x="498997" y="2524113"/>
            <a:ext cx="3146206"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Framing</a:t>
            </a:r>
            <a:endParaRPr sz="3200" dirty="0"/>
          </a:p>
        </p:txBody>
      </p:sp>
      <p:sp>
        <p:nvSpPr>
          <p:cNvPr id="226" name="Google Shape;226;p3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Offers / Counter offers and concessions can be framed as a win or loss. Humans are risk averse!</a:t>
            </a:r>
            <a:endParaRPr dirty="0"/>
          </a:p>
        </p:txBody>
      </p:sp>
      <p:sp>
        <p:nvSpPr>
          <p:cNvPr id="223" name="Google Shape;223;p33">
            <a:extLst>
              <a:ext uri="{C183D7F6-B498-43B3-948B-1728B52AA6E4}">
                <adec:decorative xmlns:adec="http://schemas.microsoft.com/office/drawing/2017/decorative" val="1"/>
              </a:ext>
            </a:extLst>
          </p:cNvPr>
          <p:cNvSpPr/>
          <p:nvPr/>
        </p:nvSpPr>
        <p:spPr>
          <a:xfrm>
            <a:off x="1467825" y="1089088"/>
            <a:ext cx="1208700" cy="12087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7" name="Google Shape;227;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511475" y="1517925"/>
            <a:ext cx="4978627" cy="2107651"/>
          </a:xfrm>
          <a:prstGeom prst="rect">
            <a:avLst/>
          </a:prstGeom>
          <a:noFill/>
          <a:ln>
            <a:noFill/>
          </a:ln>
          <a:effectLst>
            <a:reflection endPos="30000" dist="38100" dir="5400000" fadeDir="5400012" sy="-100000" algn="bl" rotWithShape="0"/>
          </a:effectLst>
        </p:spPr>
      </p:pic>
      <p:pic>
        <p:nvPicPr>
          <p:cNvPr id="228" name="Google Shape;228;p3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624396" y="3419897"/>
            <a:ext cx="3115697" cy="1208700"/>
          </a:xfrm>
          <a:prstGeom prst="rect">
            <a:avLst/>
          </a:prstGeom>
          <a:noFill/>
          <a:ln>
            <a:noFill/>
          </a:ln>
          <a:effectLst>
            <a:reflection stA="50000" endPos="49000" fadeDir="5400012" sy="-100000" algn="bl" rotWithShape="0"/>
          </a:effectLst>
        </p:spPr>
      </p:pic>
    </p:spTree>
    <p:extLst>
      <p:ext uri="{BB962C8B-B14F-4D97-AF65-F5344CB8AC3E}">
        <p14:creationId xmlns:p14="http://schemas.microsoft.com/office/powerpoint/2010/main" val="3366284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70983-67DD-5ADB-E369-5ACAB85B5CA7}"/>
              </a:ext>
            </a:extLst>
          </p:cNvPr>
          <p:cNvSpPr>
            <a:spLocks noGrp="1"/>
          </p:cNvSpPr>
          <p:nvPr>
            <p:ph type="title"/>
          </p:nvPr>
        </p:nvSpPr>
        <p:spPr/>
        <p:txBody>
          <a:bodyPr/>
          <a:lstStyle/>
          <a:p>
            <a:r>
              <a:rPr lang="en-US" dirty="0"/>
              <a:t>Examples</a:t>
            </a:r>
          </a:p>
        </p:txBody>
      </p:sp>
      <p:sp>
        <p:nvSpPr>
          <p:cNvPr id="3" name="Title 2">
            <a:extLst>
              <a:ext uri="{FF2B5EF4-FFF2-40B4-BE49-F238E27FC236}">
                <a16:creationId xmlns:a16="http://schemas.microsoft.com/office/drawing/2014/main" id="{7B89F670-D28A-8408-0BD4-956F79154C1D}"/>
              </a:ext>
            </a:extLst>
          </p:cNvPr>
          <p:cNvSpPr>
            <a:spLocks noGrp="1"/>
          </p:cNvSpPr>
          <p:nvPr>
            <p:ph type="title" idx="2"/>
          </p:nvPr>
        </p:nvSpPr>
        <p:spPr>
          <a:xfrm>
            <a:off x="1536324" y="1326886"/>
            <a:ext cx="2698324" cy="406200"/>
          </a:xfrm>
        </p:spPr>
        <p:txBody>
          <a:bodyPr/>
          <a:lstStyle/>
          <a:p>
            <a:pPr algn="l"/>
            <a:r>
              <a:rPr lang="en-US" dirty="0"/>
              <a:t>Framing as win</a:t>
            </a:r>
          </a:p>
        </p:txBody>
      </p:sp>
      <p:sp>
        <p:nvSpPr>
          <p:cNvPr id="6" name="Subtitle 5">
            <a:extLst>
              <a:ext uri="{FF2B5EF4-FFF2-40B4-BE49-F238E27FC236}">
                <a16:creationId xmlns:a16="http://schemas.microsoft.com/office/drawing/2014/main" id="{B9354D05-C998-BADC-1A8B-A62226167A63}"/>
              </a:ext>
            </a:extLst>
          </p:cNvPr>
          <p:cNvSpPr>
            <a:spLocks noGrp="1"/>
          </p:cNvSpPr>
          <p:nvPr>
            <p:ph type="subTitle" idx="4"/>
          </p:nvPr>
        </p:nvSpPr>
        <p:spPr>
          <a:xfrm>
            <a:off x="1536324" y="1754854"/>
            <a:ext cx="2698324" cy="1010700"/>
          </a:xfrm>
        </p:spPr>
        <p:txBody>
          <a:bodyPr/>
          <a:lstStyle/>
          <a:p>
            <a:pPr marL="0" indent="0" algn="l"/>
            <a:r>
              <a:rPr lang="en-US" sz="1800" dirty="0"/>
              <a:t>We can sign a multiyear contract if you can meet us where we need to be for our budget. We are looking to keep price increases to 2%.</a:t>
            </a:r>
          </a:p>
          <a:p>
            <a:pPr algn="l"/>
            <a:endParaRPr lang="en-US" dirty="0"/>
          </a:p>
        </p:txBody>
      </p:sp>
      <p:sp>
        <p:nvSpPr>
          <p:cNvPr id="4" name="Title 3">
            <a:extLst>
              <a:ext uri="{FF2B5EF4-FFF2-40B4-BE49-F238E27FC236}">
                <a16:creationId xmlns:a16="http://schemas.microsoft.com/office/drawing/2014/main" id="{D843C15F-6789-75F4-C904-FEBAC6537152}"/>
              </a:ext>
            </a:extLst>
          </p:cNvPr>
          <p:cNvSpPr>
            <a:spLocks noGrp="1"/>
          </p:cNvSpPr>
          <p:nvPr>
            <p:ph type="title" idx="3"/>
          </p:nvPr>
        </p:nvSpPr>
        <p:spPr>
          <a:xfrm>
            <a:off x="4801826" y="1326886"/>
            <a:ext cx="2698324" cy="406200"/>
          </a:xfrm>
        </p:spPr>
        <p:txBody>
          <a:bodyPr/>
          <a:lstStyle/>
          <a:p>
            <a:pPr algn="l"/>
            <a:r>
              <a:rPr lang="en-US" dirty="0"/>
              <a:t>Framing as loss</a:t>
            </a:r>
          </a:p>
        </p:txBody>
      </p:sp>
      <p:sp>
        <p:nvSpPr>
          <p:cNvPr id="5" name="Subtitle 4">
            <a:extLst>
              <a:ext uri="{FF2B5EF4-FFF2-40B4-BE49-F238E27FC236}">
                <a16:creationId xmlns:a16="http://schemas.microsoft.com/office/drawing/2014/main" id="{759739BB-6DAA-2101-2E95-6129FEC61EBC}"/>
              </a:ext>
            </a:extLst>
          </p:cNvPr>
          <p:cNvSpPr>
            <a:spLocks noGrp="1"/>
          </p:cNvSpPr>
          <p:nvPr>
            <p:ph type="subTitle" idx="1"/>
          </p:nvPr>
        </p:nvSpPr>
        <p:spPr>
          <a:xfrm>
            <a:off x="4801825" y="1754854"/>
            <a:ext cx="3120277" cy="1010700"/>
          </a:xfrm>
        </p:spPr>
        <p:txBody>
          <a:bodyPr/>
          <a:lstStyle/>
          <a:p>
            <a:pPr marL="0" indent="0" algn="l"/>
            <a:r>
              <a:rPr lang="en-US" sz="1800" dirty="0"/>
              <a:t>We need to keep prices flat but are willing to sign a two-year contract, otherwise we will only sign a 1-year agreement and based on our historical use which is declining. We may be making the decision to cut this next year.</a:t>
            </a:r>
          </a:p>
          <a:p>
            <a:endParaRPr lang="en-US" dirty="0"/>
          </a:p>
        </p:txBody>
      </p:sp>
    </p:spTree>
    <p:extLst>
      <p:ext uri="{BB962C8B-B14F-4D97-AF65-F5344CB8AC3E}">
        <p14:creationId xmlns:p14="http://schemas.microsoft.com/office/powerpoint/2010/main" val="930104482"/>
      </p:ext>
    </p:extLst>
  </p:cSld>
  <p:clrMapOvr>
    <a:masterClrMapping/>
  </p:clrMapOvr>
</p:sld>
</file>

<file path=ppt/theme/theme1.xml><?xml version="1.0" encoding="utf-8"?>
<a:theme xmlns:a="http://schemas.openxmlformats.org/drawingml/2006/main" name="American Chess Day Minitheme by Slidesgo">
  <a:themeElements>
    <a:clrScheme name="Simple Light">
      <a:dk1>
        <a:srgbClr val="000000"/>
      </a:dk1>
      <a:lt1>
        <a:srgbClr val="FFFFFF"/>
      </a:lt1>
      <a:dk2>
        <a:srgbClr val="4E4E4E"/>
      </a:dk2>
      <a:lt2>
        <a:srgbClr val="B3B3B3"/>
      </a:lt2>
      <a:accent1>
        <a:srgbClr val="DBDBDB"/>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631</TotalTime>
  <Words>5938</Words>
  <Application>Microsoft Office PowerPoint</Application>
  <PresentationFormat>On-screen Show (16:9)</PresentationFormat>
  <Paragraphs>379</Paragraphs>
  <Slides>40</Slides>
  <Notes>40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Roboto Condensed Light</vt:lpstr>
      <vt:lpstr>Arial</vt:lpstr>
      <vt:lpstr>Cinzel</vt:lpstr>
      <vt:lpstr>Oswald</vt:lpstr>
      <vt:lpstr>Cantarell</vt:lpstr>
      <vt:lpstr>American Chess Day Minitheme by Slidesgo</vt:lpstr>
      <vt:lpstr>Playing the Game</vt:lpstr>
      <vt:lpstr>01</vt:lpstr>
      <vt:lpstr>First offers are aspirational offers</vt:lpstr>
      <vt:lpstr>Example</vt:lpstr>
      <vt:lpstr>How do you counter a first offer - step 1</vt:lpstr>
      <vt:lpstr>How do you counter a first offer - step 2</vt:lpstr>
      <vt:lpstr>Example Counter Offer</vt:lpstr>
      <vt:lpstr>02</vt:lpstr>
      <vt:lpstr>Examples</vt:lpstr>
      <vt:lpstr>03</vt:lpstr>
      <vt:lpstr>Revealing Interests Best Practices</vt:lpstr>
      <vt:lpstr>Revealing Interests</vt:lpstr>
      <vt:lpstr>04</vt:lpstr>
      <vt:lpstr>Negotiating multiple issues</vt:lpstr>
      <vt:lpstr>Expect resistance</vt:lpstr>
      <vt:lpstr>Consider a team approach</vt:lpstr>
      <vt:lpstr>05</vt:lpstr>
      <vt:lpstr>Failing to Plan</vt:lpstr>
      <vt:lpstr>Best way to plan</vt:lpstr>
      <vt:lpstr>Best Practices - Concessions</vt:lpstr>
      <vt:lpstr>06</vt:lpstr>
      <vt:lpstr>Example - Multiple offers</vt:lpstr>
      <vt:lpstr>07</vt:lpstr>
      <vt:lpstr>Not all No’s are the same</vt:lpstr>
      <vt:lpstr>08</vt:lpstr>
      <vt:lpstr>Phone challenges &amp; Benefits</vt:lpstr>
      <vt:lpstr>Phone Best Practices</vt:lpstr>
      <vt:lpstr>You do not have to make decisions during the meeting!</vt:lpstr>
      <vt:lpstr>09</vt:lpstr>
      <vt:lpstr>Planning Virtual Negotiations</vt:lpstr>
      <vt:lpstr>leading Virtual Negotiations</vt:lpstr>
      <vt:lpstr>10</vt:lpstr>
      <vt:lpstr>Email Benefits</vt:lpstr>
      <vt:lpstr>Email challenges &amp; Solutions</vt:lpstr>
      <vt:lpstr>11</vt:lpstr>
      <vt:lpstr>Unacceptable Behaviors</vt:lpstr>
      <vt:lpstr>Clearly Communicate Expectations at the beginning</vt:lpstr>
      <vt:lpstr>Temper Tantrums</vt:lpstr>
      <vt:lpstr>How to Address bad Behavior</vt:lpstr>
      <vt:lpstr>Bibliography &amp; 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AMERICAN CHESS DAY MINITHEME</dc:title>
  <cp:lastModifiedBy>Macy, Katharine</cp:lastModifiedBy>
  <cp:revision>2</cp:revision>
  <dcterms:modified xsi:type="dcterms:W3CDTF">2024-02-09T15:00:59Z</dcterms:modified>
</cp:coreProperties>
</file>