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8" r:id="rId1"/>
  </p:sldMasterIdLst>
  <p:notesMasterIdLst>
    <p:notesMasterId r:id="rId46"/>
  </p:notesMasterIdLst>
  <p:sldIdLst>
    <p:sldId id="285" r:id="rId2"/>
    <p:sldId id="256" r:id="rId3"/>
    <p:sldId id="259" r:id="rId4"/>
    <p:sldId id="258" r:id="rId5"/>
    <p:sldId id="284" r:id="rId6"/>
    <p:sldId id="292" r:id="rId7"/>
    <p:sldId id="317" r:id="rId8"/>
    <p:sldId id="290" r:id="rId9"/>
    <p:sldId id="295" r:id="rId10"/>
    <p:sldId id="286" r:id="rId11"/>
    <p:sldId id="291" r:id="rId12"/>
    <p:sldId id="287" r:id="rId13"/>
    <p:sldId id="297" r:id="rId14"/>
    <p:sldId id="296" r:id="rId15"/>
    <p:sldId id="300" r:id="rId16"/>
    <p:sldId id="318" r:id="rId17"/>
    <p:sldId id="299" r:id="rId18"/>
    <p:sldId id="302" r:id="rId19"/>
    <p:sldId id="301" r:id="rId20"/>
    <p:sldId id="303" r:id="rId21"/>
    <p:sldId id="306" r:id="rId22"/>
    <p:sldId id="305" r:id="rId23"/>
    <p:sldId id="308" r:id="rId24"/>
    <p:sldId id="304" r:id="rId25"/>
    <p:sldId id="309" r:id="rId26"/>
    <p:sldId id="307" r:id="rId27"/>
    <p:sldId id="319" r:id="rId28"/>
    <p:sldId id="267" r:id="rId29"/>
    <p:sldId id="288" r:id="rId30"/>
    <p:sldId id="310" r:id="rId31"/>
    <p:sldId id="311" r:id="rId32"/>
    <p:sldId id="312" r:id="rId33"/>
    <p:sldId id="313" r:id="rId34"/>
    <p:sldId id="314" r:id="rId35"/>
    <p:sldId id="289" r:id="rId36"/>
    <p:sldId id="316" r:id="rId37"/>
    <p:sldId id="320" r:id="rId38"/>
    <p:sldId id="322" r:id="rId39"/>
    <p:sldId id="321" r:id="rId40"/>
    <p:sldId id="323" r:id="rId41"/>
    <p:sldId id="324" r:id="rId42"/>
    <p:sldId id="325" r:id="rId43"/>
    <p:sldId id="326" r:id="rId44"/>
    <p:sldId id="279" r:id="rId45"/>
  </p:sldIdLst>
  <p:sldSz cx="9144000" cy="5143500" type="screen16x9"/>
  <p:notesSz cx="7010400" cy="9296400"/>
  <p:embeddedFontLst>
    <p:embeddedFont>
      <p:font typeface="Calibri" panose="020F0502020204030204" pitchFamily="34" charset="0"/>
      <p:regular r:id="rId47"/>
      <p:bold r:id="rId48"/>
      <p:italic r:id="rId49"/>
      <p:boldItalic r:id="rId50"/>
    </p:embeddedFont>
    <p:embeddedFont>
      <p:font typeface="Quicksand" panose="020B0604020202020204" charset="0"/>
      <p:regular r:id="rId51"/>
      <p:bold r:id="rId52"/>
    </p:embeddedFont>
    <p:embeddedFont>
      <p:font typeface="Roboto Condensed Light" panose="020B0604020202020204" charset="0"/>
      <p:regular r:id="rId53"/>
      <p:bold r:id="rId54"/>
      <p:italic r:id="rId55"/>
      <p:boldItalic r:id="rId5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7AF9B2C-635C-450F-BA55-F086C5C8D581}">
  <a:tblStyle styleId="{47AF9B2C-635C-450F-BA55-F086C5C8D581}"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43" d="100"/>
          <a:sy n="143" d="100"/>
        </p:scale>
        <p:origin x="68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font" Target="fonts/font1.fntdata"/><Relationship Id="rId50" Type="http://schemas.openxmlformats.org/officeDocument/2006/relationships/font" Target="fonts/font4.fntdata"/><Relationship Id="rId55" Type="http://schemas.openxmlformats.org/officeDocument/2006/relationships/font" Target="fonts/font9.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7.fntdata"/><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font" Target="fonts/font2.fntdata"/><Relationship Id="rId56" Type="http://schemas.openxmlformats.org/officeDocument/2006/relationships/font" Target="fonts/font10.fntdata"/><Relationship Id="rId8" Type="http://schemas.openxmlformats.org/officeDocument/2006/relationships/slide" Target="slides/slide7.xml"/><Relationship Id="rId51" Type="http://schemas.openxmlformats.org/officeDocument/2006/relationships/font" Target="fonts/font5.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3.fntdata"/><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6.fntdata"/><Relationship Id="rId6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44C5E29-21F5-456C-9CEB-619A97074D94}" type="doc">
      <dgm:prSet loTypeId="urn:microsoft.com/office/officeart/2005/8/layout/process3" loCatId="process" qsTypeId="urn:microsoft.com/office/officeart/2005/8/quickstyle/simple1" qsCatId="simple" csTypeId="urn:microsoft.com/office/officeart/2005/8/colors/accent1_2" csCatId="accent1" phldr="1"/>
      <dgm:spPr/>
      <dgm:t>
        <a:bodyPr/>
        <a:lstStyle/>
        <a:p>
          <a:endParaRPr lang="en-US"/>
        </a:p>
      </dgm:t>
    </dgm:pt>
    <dgm:pt modelId="{9BE4A1BD-ED19-429C-BB16-7CE53BD83D2D}">
      <dgm:prSet phldrT="[Text]" custT="1"/>
      <dgm:spPr/>
      <dgm:t>
        <a:bodyPr/>
        <a:lstStyle/>
        <a:p>
          <a:r>
            <a:rPr lang="en-US" sz="1800" dirty="0">
              <a:latin typeface="Quicksand" panose="020B0604020202020204" charset="0"/>
            </a:rPr>
            <a:t>Identify Goals</a:t>
          </a:r>
        </a:p>
      </dgm:t>
    </dgm:pt>
    <dgm:pt modelId="{29EC0E32-644C-4471-BF21-527B7AA75DA2}" type="parTrans" cxnId="{459FC9D1-93C8-4D6C-93E4-31214ED91E6B}">
      <dgm:prSet/>
      <dgm:spPr/>
      <dgm:t>
        <a:bodyPr/>
        <a:lstStyle/>
        <a:p>
          <a:endParaRPr lang="en-US"/>
        </a:p>
      </dgm:t>
    </dgm:pt>
    <dgm:pt modelId="{EBF6F9A1-09E9-4410-A5E4-07686EC8D036}" type="sibTrans" cxnId="{459FC9D1-93C8-4D6C-93E4-31214ED91E6B}">
      <dgm:prSet/>
      <dgm:spPr/>
      <dgm:t>
        <a:bodyPr/>
        <a:lstStyle/>
        <a:p>
          <a:endParaRPr lang="en-US"/>
        </a:p>
      </dgm:t>
    </dgm:pt>
    <dgm:pt modelId="{78501303-F770-4F52-A418-B568A4D61375}">
      <dgm:prSet phldrT="[Text]"/>
      <dgm:spPr/>
      <dgm:t>
        <a:bodyPr/>
        <a:lstStyle/>
        <a:p>
          <a:pPr>
            <a:buNone/>
          </a:pPr>
          <a:r>
            <a:rPr lang="en-US" dirty="0">
              <a:latin typeface="Quicksand" panose="020B0604020202020204" charset="0"/>
            </a:rPr>
            <a:t>Goals should reflect interests and explain why it’s important.</a:t>
          </a:r>
        </a:p>
      </dgm:t>
    </dgm:pt>
    <dgm:pt modelId="{E2D28B95-BBE0-4B13-941E-DD3FC2C29098}" type="parTrans" cxnId="{06D117AE-9917-41A2-8918-DDE8798B37AB}">
      <dgm:prSet/>
      <dgm:spPr/>
      <dgm:t>
        <a:bodyPr/>
        <a:lstStyle/>
        <a:p>
          <a:endParaRPr lang="en-US"/>
        </a:p>
      </dgm:t>
    </dgm:pt>
    <dgm:pt modelId="{62927E6F-0240-4AED-99E5-A44AD7BB59DF}" type="sibTrans" cxnId="{06D117AE-9917-41A2-8918-DDE8798B37AB}">
      <dgm:prSet/>
      <dgm:spPr/>
      <dgm:t>
        <a:bodyPr/>
        <a:lstStyle/>
        <a:p>
          <a:endParaRPr lang="en-US"/>
        </a:p>
      </dgm:t>
    </dgm:pt>
    <dgm:pt modelId="{D552CD24-F532-43C9-AD48-0FC7570C611A}">
      <dgm:prSet phldrT="[Text]" custT="1"/>
      <dgm:spPr/>
      <dgm:t>
        <a:bodyPr/>
        <a:lstStyle/>
        <a:p>
          <a:r>
            <a:rPr lang="en-US" sz="1800" dirty="0">
              <a:latin typeface="Quicksand" panose="020B0604020202020204" charset="0"/>
            </a:rPr>
            <a:t>Brainstorm Options</a:t>
          </a:r>
        </a:p>
      </dgm:t>
    </dgm:pt>
    <dgm:pt modelId="{8C8221F7-CE88-42A8-85C1-84EFFF8C206F}" type="parTrans" cxnId="{59BCE35A-F838-4874-BFCC-6D7FA827A7D3}">
      <dgm:prSet/>
      <dgm:spPr/>
      <dgm:t>
        <a:bodyPr/>
        <a:lstStyle/>
        <a:p>
          <a:endParaRPr lang="en-US"/>
        </a:p>
      </dgm:t>
    </dgm:pt>
    <dgm:pt modelId="{216397AB-D1C6-4C27-978F-36E426060F43}" type="sibTrans" cxnId="{59BCE35A-F838-4874-BFCC-6D7FA827A7D3}">
      <dgm:prSet/>
      <dgm:spPr/>
      <dgm:t>
        <a:bodyPr/>
        <a:lstStyle/>
        <a:p>
          <a:endParaRPr lang="en-US"/>
        </a:p>
      </dgm:t>
    </dgm:pt>
    <dgm:pt modelId="{FE1E65E2-9517-4097-ACC5-397A7132756A}">
      <dgm:prSet phldrT="[Text]"/>
      <dgm:spPr/>
      <dgm:t>
        <a:bodyPr/>
        <a:lstStyle/>
        <a:p>
          <a:pPr>
            <a:buNone/>
          </a:pPr>
          <a:r>
            <a:rPr lang="en-US" dirty="0">
              <a:latin typeface="Quicksand" panose="020B0604020202020204" charset="0"/>
            </a:rPr>
            <a:t>What are your alternatives?</a:t>
          </a:r>
        </a:p>
      </dgm:t>
    </dgm:pt>
    <dgm:pt modelId="{77ED3DC0-61BE-469C-8049-C573290E6AD1}" type="parTrans" cxnId="{D0393A7F-835F-4184-A9F5-D2C1280843F7}">
      <dgm:prSet/>
      <dgm:spPr/>
      <dgm:t>
        <a:bodyPr/>
        <a:lstStyle/>
        <a:p>
          <a:endParaRPr lang="en-US"/>
        </a:p>
      </dgm:t>
    </dgm:pt>
    <dgm:pt modelId="{87F74385-F476-4F0F-9111-93A38EFB0DA7}" type="sibTrans" cxnId="{D0393A7F-835F-4184-A9F5-D2C1280843F7}">
      <dgm:prSet/>
      <dgm:spPr/>
      <dgm:t>
        <a:bodyPr/>
        <a:lstStyle/>
        <a:p>
          <a:endParaRPr lang="en-US"/>
        </a:p>
      </dgm:t>
    </dgm:pt>
    <dgm:pt modelId="{E42060C1-6E2E-429F-B517-7889A72DBCD3}">
      <dgm:prSet phldrT="[Text]" custT="1"/>
      <dgm:spPr/>
      <dgm:t>
        <a:bodyPr/>
        <a:lstStyle/>
        <a:p>
          <a:r>
            <a:rPr lang="en-US" sz="1800" dirty="0">
              <a:latin typeface="Quicksand" panose="020B0604020202020204" charset="0"/>
            </a:rPr>
            <a:t>Plan Opening Move</a:t>
          </a:r>
        </a:p>
      </dgm:t>
    </dgm:pt>
    <dgm:pt modelId="{AEB2AE73-0C9C-40B3-9805-30AFD56288D6}" type="parTrans" cxnId="{EE67DD6B-3FA8-4F6D-B442-41DE5B2A0424}">
      <dgm:prSet/>
      <dgm:spPr/>
      <dgm:t>
        <a:bodyPr/>
        <a:lstStyle/>
        <a:p>
          <a:endParaRPr lang="en-US"/>
        </a:p>
      </dgm:t>
    </dgm:pt>
    <dgm:pt modelId="{7025E99A-C219-4702-87CA-0BEC3FF2B3A6}" type="sibTrans" cxnId="{EE67DD6B-3FA8-4F6D-B442-41DE5B2A0424}">
      <dgm:prSet/>
      <dgm:spPr/>
      <dgm:t>
        <a:bodyPr/>
        <a:lstStyle/>
        <a:p>
          <a:endParaRPr lang="en-US"/>
        </a:p>
      </dgm:t>
    </dgm:pt>
    <dgm:pt modelId="{8110ED87-5D3A-4BAE-860F-2ACE2BA309F6}">
      <dgm:prSet phldrT="[Text]"/>
      <dgm:spPr/>
      <dgm:t>
        <a:bodyPr/>
        <a:lstStyle/>
        <a:p>
          <a:pPr>
            <a:buNone/>
          </a:pPr>
          <a:r>
            <a:rPr lang="en-US" dirty="0">
              <a:latin typeface="Quicksand" panose="020B0604020202020204" charset="0"/>
            </a:rPr>
            <a:t>Helps anchor your negotiation.</a:t>
          </a:r>
        </a:p>
      </dgm:t>
    </dgm:pt>
    <dgm:pt modelId="{0CD6A3FC-3563-41C2-B212-60F2A471A438}" type="parTrans" cxnId="{3257D578-6475-42E9-918E-24AB5BD74C1B}">
      <dgm:prSet/>
      <dgm:spPr/>
      <dgm:t>
        <a:bodyPr/>
        <a:lstStyle/>
        <a:p>
          <a:endParaRPr lang="en-US"/>
        </a:p>
      </dgm:t>
    </dgm:pt>
    <dgm:pt modelId="{125586D5-29D7-4865-AD50-CE836BE3E6C3}" type="sibTrans" cxnId="{3257D578-6475-42E9-918E-24AB5BD74C1B}">
      <dgm:prSet/>
      <dgm:spPr/>
      <dgm:t>
        <a:bodyPr/>
        <a:lstStyle/>
        <a:p>
          <a:endParaRPr lang="en-US"/>
        </a:p>
      </dgm:t>
    </dgm:pt>
    <dgm:pt modelId="{0CAF9B44-0186-41B4-9040-74B706618A17}">
      <dgm:prSet phldrT="[Text]"/>
      <dgm:spPr/>
      <dgm:t>
        <a:bodyPr/>
        <a:lstStyle/>
        <a:p>
          <a:pPr>
            <a:buNone/>
          </a:pPr>
          <a:r>
            <a:rPr lang="en-US" dirty="0">
              <a:latin typeface="Quicksand" panose="020B0604020202020204" charset="0"/>
            </a:rPr>
            <a:t>The why helps create solutions during negotiations.</a:t>
          </a:r>
        </a:p>
      </dgm:t>
    </dgm:pt>
    <dgm:pt modelId="{C84394BE-4BC2-41DB-A396-15FEE1868119}" type="parTrans" cxnId="{DDFC6B10-EDC1-40D9-BDE1-A4E8620B2C5F}">
      <dgm:prSet/>
      <dgm:spPr/>
      <dgm:t>
        <a:bodyPr/>
        <a:lstStyle/>
        <a:p>
          <a:endParaRPr lang="en-US"/>
        </a:p>
      </dgm:t>
    </dgm:pt>
    <dgm:pt modelId="{B010374E-F7EC-47A3-A9FD-9D9C45EF706E}" type="sibTrans" cxnId="{DDFC6B10-EDC1-40D9-BDE1-A4E8620B2C5F}">
      <dgm:prSet/>
      <dgm:spPr/>
      <dgm:t>
        <a:bodyPr/>
        <a:lstStyle/>
        <a:p>
          <a:endParaRPr lang="en-US"/>
        </a:p>
      </dgm:t>
    </dgm:pt>
    <dgm:pt modelId="{4B74B7E1-0581-45C6-A2FB-9A5D41A9CE04}">
      <dgm:prSet phldrT="[Text]"/>
      <dgm:spPr/>
      <dgm:t>
        <a:bodyPr/>
        <a:lstStyle/>
        <a:p>
          <a:pPr>
            <a:buNone/>
          </a:pPr>
          <a:r>
            <a:rPr lang="en-US" dirty="0">
              <a:latin typeface="Quicksand" panose="020B0604020202020204" charset="0"/>
            </a:rPr>
            <a:t>What are deal breakers vs deal makers?</a:t>
          </a:r>
        </a:p>
      </dgm:t>
    </dgm:pt>
    <dgm:pt modelId="{4EC30FDC-BB9C-4F25-87CE-EA1BDF8F4AE8}" type="parTrans" cxnId="{B7163DB2-059E-400E-B985-0F9D6287B81E}">
      <dgm:prSet/>
      <dgm:spPr/>
      <dgm:t>
        <a:bodyPr/>
        <a:lstStyle/>
        <a:p>
          <a:endParaRPr lang="en-US"/>
        </a:p>
      </dgm:t>
    </dgm:pt>
    <dgm:pt modelId="{C4757E55-636B-462B-A336-347917CA0374}" type="sibTrans" cxnId="{B7163DB2-059E-400E-B985-0F9D6287B81E}">
      <dgm:prSet/>
      <dgm:spPr/>
      <dgm:t>
        <a:bodyPr/>
        <a:lstStyle/>
        <a:p>
          <a:endParaRPr lang="en-US"/>
        </a:p>
      </dgm:t>
    </dgm:pt>
    <dgm:pt modelId="{FA8A14CA-F2EF-40D5-8685-B0B9ED37166C}">
      <dgm:prSet phldrT="[Text]"/>
      <dgm:spPr/>
      <dgm:t>
        <a:bodyPr/>
        <a:lstStyle/>
        <a:p>
          <a:pPr>
            <a:buNone/>
          </a:pPr>
          <a:r>
            <a:rPr lang="en-US" dirty="0">
              <a:latin typeface="Quicksand" panose="020B0604020202020204" charset="0"/>
            </a:rPr>
            <a:t>Represents ideal situation.</a:t>
          </a:r>
        </a:p>
      </dgm:t>
    </dgm:pt>
    <dgm:pt modelId="{CE5F72B3-C2FE-4598-AA05-52A76FE98B97}" type="parTrans" cxnId="{5BA4C677-7D55-4351-878F-64AE9268F47D}">
      <dgm:prSet/>
      <dgm:spPr/>
      <dgm:t>
        <a:bodyPr/>
        <a:lstStyle/>
        <a:p>
          <a:endParaRPr lang="en-US"/>
        </a:p>
      </dgm:t>
    </dgm:pt>
    <dgm:pt modelId="{598FE0E6-F132-47E1-BBA9-9C766B058D17}" type="sibTrans" cxnId="{5BA4C677-7D55-4351-878F-64AE9268F47D}">
      <dgm:prSet/>
      <dgm:spPr/>
      <dgm:t>
        <a:bodyPr/>
        <a:lstStyle/>
        <a:p>
          <a:endParaRPr lang="en-US"/>
        </a:p>
      </dgm:t>
    </dgm:pt>
    <dgm:pt modelId="{573A053F-A5E7-4E3F-8A46-AADE18C5A222}">
      <dgm:prSet phldrT="[Text]"/>
      <dgm:spPr/>
      <dgm:t>
        <a:bodyPr/>
        <a:lstStyle/>
        <a:p>
          <a:pPr>
            <a:buNone/>
          </a:pPr>
          <a:endParaRPr lang="en-US" dirty="0">
            <a:latin typeface="Quicksand" panose="020B0604020202020204" charset="0"/>
          </a:endParaRPr>
        </a:p>
      </dgm:t>
    </dgm:pt>
    <dgm:pt modelId="{4CF7C2B6-5DF9-4C0A-93EF-8C9349DC8816}" type="parTrans" cxnId="{6B669093-AB3B-41BE-8F49-6C73E783FDA4}">
      <dgm:prSet/>
      <dgm:spPr/>
      <dgm:t>
        <a:bodyPr/>
        <a:lstStyle/>
        <a:p>
          <a:endParaRPr lang="en-US"/>
        </a:p>
      </dgm:t>
    </dgm:pt>
    <dgm:pt modelId="{EA6AAF72-C7ED-4A7C-86CB-0267DD95D615}" type="sibTrans" cxnId="{6B669093-AB3B-41BE-8F49-6C73E783FDA4}">
      <dgm:prSet/>
      <dgm:spPr/>
      <dgm:t>
        <a:bodyPr/>
        <a:lstStyle/>
        <a:p>
          <a:endParaRPr lang="en-US"/>
        </a:p>
      </dgm:t>
    </dgm:pt>
    <dgm:pt modelId="{A3E97FFF-FF8C-4AA9-9D47-CBBE9796E17B}">
      <dgm:prSet phldrT="[Text]"/>
      <dgm:spPr/>
      <dgm:t>
        <a:bodyPr/>
        <a:lstStyle/>
        <a:p>
          <a:pPr>
            <a:buNone/>
          </a:pPr>
          <a:endParaRPr lang="en-US" dirty="0">
            <a:latin typeface="Quicksand" panose="020B0604020202020204" charset="0"/>
          </a:endParaRPr>
        </a:p>
      </dgm:t>
    </dgm:pt>
    <dgm:pt modelId="{284BD368-4078-40A8-86D5-0EA127326E88}" type="parTrans" cxnId="{97C68EA3-BD94-4D16-A771-25356CE45572}">
      <dgm:prSet/>
      <dgm:spPr/>
      <dgm:t>
        <a:bodyPr/>
        <a:lstStyle/>
        <a:p>
          <a:endParaRPr lang="en-US"/>
        </a:p>
      </dgm:t>
    </dgm:pt>
    <dgm:pt modelId="{46E9ADAB-2582-4D0C-9B32-FF4AC14E0C95}" type="sibTrans" cxnId="{97C68EA3-BD94-4D16-A771-25356CE45572}">
      <dgm:prSet/>
      <dgm:spPr/>
      <dgm:t>
        <a:bodyPr/>
        <a:lstStyle/>
        <a:p>
          <a:endParaRPr lang="en-US"/>
        </a:p>
      </dgm:t>
    </dgm:pt>
    <dgm:pt modelId="{05828C6D-7D51-4E3F-93DB-5C4D1F1AC4A9}" type="pres">
      <dgm:prSet presAssocID="{E44C5E29-21F5-456C-9CEB-619A97074D94}" presName="linearFlow" presStyleCnt="0">
        <dgm:presLayoutVars>
          <dgm:dir/>
          <dgm:animLvl val="lvl"/>
          <dgm:resizeHandles val="exact"/>
        </dgm:presLayoutVars>
      </dgm:prSet>
      <dgm:spPr/>
    </dgm:pt>
    <dgm:pt modelId="{5BC86276-C2D3-45DD-94F1-C234FFC6DA38}" type="pres">
      <dgm:prSet presAssocID="{9BE4A1BD-ED19-429C-BB16-7CE53BD83D2D}" presName="composite" presStyleCnt="0"/>
      <dgm:spPr/>
    </dgm:pt>
    <dgm:pt modelId="{51448860-4785-4122-A8CB-45EB38F0A9FF}" type="pres">
      <dgm:prSet presAssocID="{9BE4A1BD-ED19-429C-BB16-7CE53BD83D2D}" presName="parTx" presStyleLbl="node1" presStyleIdx="0" presStyleCnt="3">
        <dgm:presLayoutVars>
          <dgm:chMax val="0"/>
          <dgm:chPref val="0"/>
          <dgm:bulletEnabled val="1"/>
        </dgm:presLayoutVars>
      </dgm:prSet>
      <dgm:spPr/>
    </dgm:pt>
    <dgm:pt modelId="{733090BA-6900-4DBD-A789-47923D4B2268}" type="pres">
      <dgm:prSet presAssocID="{9BE4A1BD-ED19-429C-BB16-7CE53BD83D2D}" presName="parSh" presStyleLbl="node1" presStyleIdx="0" presStyleCnt="3" custScaleY="128940" custLinFactNeighborY="10903"/>
      <dgm:spPr/>
    </dgm:pt>
    <dgm:pt modelId="{F3217AE8-D561-496D-A2C9-634D9FFBCB29}" type="pres">
      <dgm:prSet presAssocID="{9BE4A1BD-ED19-429C-BB16-7CE53BD83D2D}" presName="desTx" presStyleLbl="fgAcc1" presStyleIdx="0" presStyleCnt="3" custScaleX="114801" custLinFactNeighborX="9928" custLinFactNeighborY="8226">
        <dgm:presLayoutVars>
          <dgm:bulletEnabled val="1"/>
        </dgm:presLayoutVars>
      </dgm:prSet>
      <dgm:spPr/>
    </dgm:pt>
    <dgm:pt modelId="{76D8D228-432E-41F8-9034-E3351C205832}" type="pres">
      <dgm:prSet presAssocID="{EBF6F9A1-09E9-4410-A5E4-07686EC8D036}" presName="sibTrans" presStyleLbl="sibTrans2D1" presStyleIdx="0" presStyleCnt="2"/>
      <dgm:spPr/>
    </dgm:pt>
    <dgm:pt modelId="{3998AE13-8939-41D7-B179-B616F639BEC2}" type="pres">
      <dgm:prSet presAssocID="{EBF6F9A1-09E9-4410-A5E4-07686EC8D036}" presName="connTx" presStyleLbl="sibTrans2D1" presStyleIdx="0" presStyleCnt="2"/>
      <dgm:spPr/>
    </dgm:pt>
    <dgm:pt modelId="{471CC5C7-79D3-4787-B445-5C91A819AFE8}" type="pres">
      <dgm:prSet presAssocID="{D552CD24-F532-43C9-AD48-0FC7570C611A}" presName="composite" presStyleCnt="0"/>
      <dgm:spPr/>
    </dgm:pt>
    <dgm:pt modelId="{AAAEB594-EF3E-4DA0-8480-AA14D69EECFF}" type="pres">
      <dgm:prSet presAssocID="{D552CD24-F532-43C9-AD48-0FC7570C611A}" presName="parTx" presStyleLbl="node1" presStyleIdx="0" presStyleCnt="3">
        <dgm:presLayoutVars>
          <dgm:chMax val="0"/>
          <dgm:chPref val="0"/>
          <dgm:bulletEnabled val="1"/>
        </dgm:presLayoutVars>
      </dgm:prSet>
      <dgm:spPr/>
    </dgm:pt>
    <dgm:pt modelId="{E7DAA7BA-DCAD-4223-B2E1-1F965A0DFB12}" type="pres">
      <dgm:prSet presAssocID="{D552CD24-F532-43C9-AD48-0FC7570C611A}" presName="parSh" presStyleLbl="node1" presStyleIdx="1" presStyleCnt="3" custScaleY="135521" custLinFactNeighborX="-1270" custLinFactNeighborY="10903"/>
      <dgm:spPr/>
    </dgm:pt>
    <dgm:pt modelId="{3DEC89FD-6ACD-4B53-8142-0C7DF9605224}" type="pres">
      <dgm:prSet presAssocID="{D552CD24-F532-43C9-AD48-0FC7570C611A}" presName="desTx" presStyleLbl="fgAcc1" presStyleIdx="1" presStyleCnt="3" custScaleX="126509" custLinFactNeighborX="17384" custLinFactNeighborY="7365">
        <dgm:presLayoutVars>
          <dgm:bulletEnabled val="1"/>
        </dgm:presLayoutVars>
      </dgm:prSet>
      <dgm:spPr/>
    </dgm:pt>
    <dgm:pt modelId="{19CA9031-C3D8-45A7-8383-609988EC8F0B}" type="pres">
      <dgm:prSet presAssocID="{216397AB-D1C6-4C27-978F-36E426060F43}" presName="sibTrans" presStyleLbl="sibTrans2D1" presStyleIdx="1" presStyleCnt="2"/>
      <dgm:spPr/>
    </dgm:pt>
    <dgm:pt modelId="{A3D2CE0A-B4A6-4F49-82DA-821A5E817A2D}" type="pres">
      <dgm:prSet presAssocID="{216397AB-D1C6-4C27-978F-36E426060F43}" presName="connTx" presStyleLbl="sibTrans2D1" presStyleIdx="1" presStyleCnt="2"/>
      <dgm:spPr/>
    </dgm:pt>
    <dgm:pt modelId="{D86846B3-913C-4286-9717-504FEE9EC6D6}" type="pres">
      <dgm:prSet presAssocID="{E42060C1-6E2E-429F-B517-7889A72DBCD3}" presName="composite" presStyleCnt="0"/>
      <dgm:spPr/>
    </dgm:pt>
    <dgm:pt modelId="{0B4690A2-37BA-41C3-B32B-0EDCBAF4EFF3}" type="pres">
      <dgm:prSet presAssocID="{E42060C1-6E2E-429F-B517-7889A72DBCD3}" presName="parTx" presStyleLbl="node1" presStyleIdx="1" presStyleCnt="3">
        <dgm:presLayoutVars>
          <dgm:chMax val="0"/>
          <dgm:chPref val="0"/>
          <dgm:bulletEnabled val="1"/>
        </dgm:presLayoutVars>
      </dgm:prSet>
      <dgm:spPr/>
    </dgm:pt>
    <dgm:pt modelId="{3C7C0E47-CEAE-4FDA-A599-EEB84E92B9C4}" type="pres">
      <dgm:prSet presAssocID="{E42060C1-6E2E-429F-B517-7889A72DBCD3}" presName="parSh" presStyleLbl="node1" presStyleIdx="2" presStyleCnt="3" custScaleX="113190" custScaleY="131955" custLinFactNeighborX="-182" custLinFactNeighborY="11327"/>
      <dgm:spPr/>
    </dgm:pt>
    <dgm:pt modelId="{96FBE13C-A270-4705-8D58-BD994491D351}" type="pres">
      <dgm:prSet presAssocID="{E42060C1-6E2E-429F-B517-7889A72DBCD3}" presName="desTx" presStyleLbl="fgAcc1" presStyleIdx="2" presStyleCnt="3" custScaleX="114494" custLinFactNeighborX="-5518" custLinFactNeighborY="8000">
        <dgm:presLayoutVars>
          <dgm:bulletEnabled val="1"/>
        </dgm:presLayoutVars>
      </dgm:prSet>
      <dgm:spPr/>
    </dgm:pt>
  </dgm:ptLst>
  <dgm:cxnLst>
    <dgm:cxn modelId="{DDFC6B10-EDC1-40D9-BDE1-A4E8620B2C5F}" srcId="{9BE4A1BD-ED19-429C-BB16-7CE53BD83D2D}" destId="{0CAF9B44-0186-41B4-9040-74B706618A17}" srcOrd="2" destOrd="0" parTransId="{C84394BE-4BC2-41DB-A396-15FEE1868119}" sibTransId="{B010374E-F7EC-47A3-A9FD-9D9C45EF706E}"/>
    <dgm:cxn modelId="{D4FC9A25-5BB2-4A4B-B905-66AA726D87B4}" type="presOf" srcId="{9BE4A1BD-ED19-429C-BB16-7CE53BD83D2D}" destId="{51448860-4785-4122-A8CB-45EB38F0A9FF}" srcOrd="0" destOrd="0" presId="urn:microsoft.com/office/officeart/2005/8/layout/process3"/>
    <dgm:cxn modelId="{A0EC2D31-8358-44E3-9015-FD4A0F7B5BA1}" type="presOf" srcId="{E42060C1-6E2E-429F-B517-7889A72DBCD3}" destId="{0B4690A2-37BA-41C3-B32B-0EDCBAF4EFF3}" srcOrd="0" destOrd="0" presId="urn:microsoft.com/office/officeart/2005/8/layout/process3"/>
    <dgm:cxn modelId="{0A9DEC5B-CF03-4B07-A42D-2714FFCA8699}" type="presOf" srcId="{D552CD24-F532-43C9-AD48-0FC7570C611A}" destId="{AAAEB594-EF3E-4DA0-8480-AA14D69EECFF}" srcOrd="0" destOrd="0" presId="urn:microsoft.com/office/officeart/2005/8/layout/process3"/>
    <dgm:cxn modelId="{7A78E742-284D-4E0A-B5E0-780A3C941823}" type="presOf" srcId="{216397AB-D1C6-4C27-978F-36E426060F43}" destId="{A3D2CE0A-B4A6-4F49-82DA-821A5E817A2D}" srcOrd="1" destOrd="0" presId="urn:microsoft.com/office/officeart/2005/8/layout/process3"/>
    <dgm:cxn modelId="{EE67DD6B-3FA8-4F6D-B442-41DE5B2A0424}" srcId="{E44C5E29-21F5-456C-9CEB-619A97074D94}" destId="{E42060C1-6E2E-429F-B517-7889A72DBCD3}" srcOrd="2" destOrd="0" parTransId="{AEB2AE73-0C9C-40B3-9805-30AFD56288D6}" sibTransId="{7025E99A-C219-4702-87CA-0BEC3FF2B3A6}"/>
    <dgm:cxn modelId="{B60AEB6C-1F0D-4ACD-83A5-C73F25E001D7}" type="presOf" srcId="{573A053F-A5E7-4E3F-8A46-AADE18C5A222}" destId="{F3217AE8-D561-496D-A2C9-634D9FFBCB29}" srcOrd="0" destOrd="1" presId="urn:microsoft.com/office/officeart/2005/8/layout/process3"/>
    <dgm:cxn modelId="{5BA4C677-7D55-4351-878F-64AE9268F47D}" srcId="{E42060C1-6E2E-429F-B517-7889A72DBCD3}" destId="{FA8A14CA-F2EF-40D5-8685-B0B9ED37166C}" srcOrd="1" destOrd="0" parTransId="{CE5F72B3-C2FE-4598-AA05-52A76FE98B97}" sibTransId="{598FE0E6-F132-47E1-BBA9-9C766B058D17}"/>
    <dgm:cxn modelId="{3257D578-6475-42E9-918E-24AB5BD74C1B}" srcId="{E42060C1-6E2E-429F-B517-7889A72DBCD3}" destId="{8110ED87-5D3A-4BAE-860F-2ACE2BA309F6}" srcOrd="0" destOrd="0" parTransId="{0CD6A3FC-3563-41C2-B212-60F2A471A438}" sibTransId="{125586D5-29D7-4865-AD50-CE836BE3E6C3}"/>
    <dgm:cxn modelId="{59BCE35A-F838-4874-BFCC-6D7FA827A7D3}" srcId="{E44C5E29-21F5-456C-9CEB-619A97074D94}" destId="{D552CD24-F532-43C9-AD48-0FC7570C611A}" srcOrd="1" destOrd="0" parTransId="{8C8221F7-CE88-42A8-85C1-84EFFF8C206F}" sibTransId="{216397AB-D1C6-4C27-978F-36E426060F43}"/>
    <dgm:cxn modelId="{B4C1727D-F087-4ECD-BEA4-185A56DD50FE}" type="presOf" srcId="{A3E97FFF-FF8C-4AA9-9D47-CBBE9796E17B}" destId="{3DEC89FD-6ACD-4B53-8142-0C7DF9605224}" srcOrd="0" destOrd="1" presId="urn:microsoft.com/office/officeart/2005/8/layout/process3"/>
    <dgm:cxn modelId="{D0393A7F-835F-4184-A9F5-D2C1280843F7}" srcId="{D552CD24-F532-43C9-AD48-0FC7570C611A}" destId="{FE1E65E2-9517-4097-ACC5-397A7132756A}" srcOrd="0" destOrd="0" parTransId="{77ED3DC0-61BE-469C-8049-C573290E6AD1}" sibTransId="{87F74385-F476-4F0F-9111-93A38EFB0DA7}"/>
    <dgm:cxn modelId="{CC5DB081-ECC8-4BEF-8FD3-BA3BA1AAFA4E}" type="presOf" srcId="{EBF6F9A1-09E9-4410-A5E4-07686EC8D036}" destId="{3998AE13-8939-41D7-B179-B616F639BEC2}" srcOrd="1" destOrd="0" presId="urn:microsoft.com/office/officeart/2005/8/layout/process3"/>
    <dgm:cxn modelId="{2802DF8A-1143-46F1-806D-C131A3194137}" type="presOf" srcId="{8110ED87-5D3A-4BAE-860F-2ACE2BA309F6}" destId="{96FBE13C-A270-4705-8D58-BD994491D351}" srcOrd="0" destOrd="0" presId="urn:microsoft.com/office/officeart/2005/8/layout/process3"/>
    <dgm:cxn modelId="{D98A7090-584C-4760-9139-CCA722E563F8}" type="presOf" srcId="{E42060C1-6E2E-429F-B517-7889A72DBCD3}" destId="{3C7C0E47-CEAE-4FDA-A599-EEB84E92B9C4}" srcOrd="1" destOrd="0" presId="urn:microsoft.com/office/officeart/2005/8/layout/process3"/>
    <dgm:cxn modelId="{6B669093-AB3B-41BE-8F49-6C73E783FDA4}" srcId="{9BE4A1BD-ED19-429C-BB16-7CE53BD83D2D}" destId="{573A053F-A5E7-4E3F-8A46-AADE18C5A222}" srcOrd="1" destOrd="0" parTransId="{4CF7C2B6-5DF9-4C0A-93EF-8C9349DC8816}" sibTransId="{EA6AAF72-C7ED-4A7C-86CB-0267DD95D615}"/>
    <dgm:cxn modelId="{97C68EA3-BD94-4D16-A771-25356CE45572}" srcId="{D552CD24-F532-43C9-AD48-0FC7570C611A}" destId="{A3E97FFF-FF8C-4AA9-9D47-CBBE9796E17B}" srcOrd="1" destOrd="0" parTransId="{284BD368-4078-40A8-86D5-0EA127326E88}" sibTransId="{46E9ADAB-2582-4D0C-9B32-FF4AC14E0C95}"/>
    <dgm:cxn modelId="{D0BF28AB-7692-47FE-B8DB-C7B880D1FD56}" type="presOf" srcId="{E44C5E29-21F5-456C-9CEB-619A97074D94}" destId="{05828C6D-7D51-4E3F-93DB-5C4D1F1AC4A9}" srcOrd="0" destOrd="0" presId="urn:microsoft.com/office/officeart/2005/8/layout/process3"/>
    <dgm:cxn modelId="{1145D0AB-1956-47B6-A249-C1491BD5693F}" type="presOf" srcId="{FE1E65E2-9517-4097-ACC5-397A7132756A}" destId="{3DEC89FD-6ACD-4B53-8142-0C7DF9605224}" srcOrd="0" destOrd="0" presId="urn:microsoft.com/office/officeart/2005/8/layout/process3"/>
    <dgm:cxn modelId="{06D117AE-9917-41A2-8918-DDE8798B37AB}" srcId="{9BE4A1BD-ED19-429C-BB16-7CE53BD83D2D}" destId="{78501303-F770-4F52-A418-B568A4D61375}" srcOrd="0" destOrd="0" parTransId="{E2D28B95-BBE0-4B13-941E-DD3FC2C29098}" sibTransId="{62927E6F-0240-4AED-99E5-A44AD7BB59DF}"/>
    <dgm:cxn modelId="{B7163DB2-059E-400E-B985-0F9D6287B81E}" srcId="{D552CD24-F532-43C9-AD48-0FC7570C611A}" destId="{4B74B7E1-0581-45C6-A2FB-9A5D41A9CE04}" srcOrd="2" destOrd="0" parTransId="{4EC30FDC-BB9C-4F25-87CE-EA1BDF8F4AE8}" sibTransId="{C4757E55-636B-462B-A336-347917CA0374}"/>
    <dgm:cxn modelId="{68737FB7-30A1-4636-9141-6F534674FB4C}" type="presOf" srcId="{216397AB-D1C6-4C27-978F-36E426060F43}" destId="{19CA9031-C3D8-45A7-8383-609988EC8F0B}" srcOrd="0" destOrd="0" presId="urn:microsoft.com/office/officeart/2005/8/layout/process3"/>
    <dgm:cxn modelId="{FABBF3BC-2DDC-4970-9D20-5C6767322293}" type="presOf" srcId="{78501303-F770-4F52-A418-B568A4D61375}" destId="{F3217AE8-D561-496D-A2C9-634D9FFBCB29}" srcOrd="0" destOrd="0" presId="urn:microsoft.com/office/officeart/2005/8/layout/process3"/>
    <dgm:cxn modelId="{664DA9C3-F8CA-4CBB-A616-32ABAC0CA2A6}" type="presOf" srcId="{9BE4A1BD-ED19-429C-BB16-7CE53BD83D2D}" destId="{733090BA-6900-4DBD-A789-47923D4B2268}" srcOrd="1" destOrd="0" presId="urn:microsoft.com/office/officeart/2005/8/layout/process3"/>
    <dgm:cxn modelId="{4F2D86C8-A3CE-4613-84C5-E16F67ACDDFF}" type="presOf" srcId="{0CAF9B44-0186-41B4-9040-74B706618A17}" destId="{F3217AE8-D561-496D-A2C9-634D9FFBCB29}" srcOrd="0" destOrd="2" presId="urn:microsoft.com/office/officeart/2005/8/layout/process3"/>
    <dgm:cxn modelId="{34DC4BCC-F121-4BFB-8416-FBFECE21B547}" type="presOf" srcId="{4B74B7E1-0581-45C6-A2FB-9A5D41A9CE04}" destId="{3DEC89FD-6ACD-4B53-8142-0C7DF9605224}" srcOrd="0" destOrd="2" presId="urn:microsoft.com/office/officeart/2005/8/layout/process3"/>
    <dgm:cxn modelId="{459FC9D1-93C8-4D6C-93E4-31214ED91E6B}" srcId="{E44C5E29-21F5-456C-9CEB-619A97074D94}" destId="{9BE4A1BD-ED19-429C-BB16-7CE53BD83D2D}" srcOrd="0" destOrd="0" parTransId="{29EC0E32-644C-4471-BF21-527B7AA75DA2}" sibTransId="{EBF6F9A1-09E9-4410-A5E4-07686EC8D036}"/>
    <dgm:cxn modelId="{02111DEC-EC0F-4707-AD5B-F3743E7B0757}" type="presOf" srcId="{D552CD24-F532-43C9-AD48-0FC7570C611A}" destId="{E7DAA7BA-DCAD-4223-B2E1-1F965A0DFB12}" srcOrd="1" destOrd="0" presId="urn:microsoft.com/office/officeart/2005/8/layout/process3"/>
    <dgm:cxn modelId="{CF32EBFE-41BE-4640-A853-86D6765110D2}" type="presOf" srcId="{EBF6F9A1-09E9-4410-A5E4-07686EC8D036}" destId="{76D8D228-432E-41F8-9034-E3351C205832}" srcOrd="0" destOrd="0" presId="urn:microsoft.com/office/officeart/2005/8/layout/process3"/>
    <dgm:cxn modelId="{A232F0FF-1787-4882-A1CF-3652E90833D1}" type="presOf" srcId="{FA8A14CA-F2EF-40D5-8685-B0B9ED37166C}" destId="{96FBE13C-A270-4705-8D58-BD994491D351}" srcOrd="0" destOrd="1" presId="urn:microsoft.com/office/officeart/2005/8/layout/process3"/>
    <dgm:cxn modelId="{00A0FFE1-A806-4898-8B0D-9064AB66E994}" type="presParOf" srcId="{05828C6D-7D51-4E3F-93DB-5C4D1F1AC4A9}" destId="{5BC86276-C2D3-45DD-94F1-C234FFC6DA38}" srcOrd="0" destOrd="0" presId="urn:microsoft.com/office/officeart/2005/8/layout/process3"/>
    <dgm:cxn modelId="{AEA43577-9997-427B-8E29-FC7CD7A6E80A}" type="presParOf" srcId="{5BC86276-C2D3-45DD-94F1-C234FFC6DA38}" destId="{51448860-4785-4122-A8CB-45EB38F0A9FF}" srcOrd="0" destOrd="0" presId="urn:microsoft.com/office/officeart/2005/8/layout/process3"/>
    <dgm:cxn modelId="{CCB5F8E1-2F58-45FA-8135-ADE6C34F6796}" type="presParOf" srcId="{5BC86276-C2D3-45DD-94F1-C234FFC6DA38}" destId="{733090BA-6900-4DBD-A789-47923D4B2268}" srcOrd="1" destOrd="0" presId="urn:microsoft.com/office/officeart/2005/8/layout/process3"/>
    <dgm:cxn modelId="{8F2D99FE-8324-4CF4-B20D-081C2B6DFA18}" type="presParOf" srcId="{5BC86276-C2D3-45DD-94F1-C234FFC6DA38}" destId="{F3217AE8-D561-496D-A2C9-634D9FFBCB29}" srcOrd="2" destOrd="0" presId="urn:microsoft.com/office/officeart/2005/8/layout/process3"/>
    <dgm:cxn modelId="{D949102C-D350-4ABC-A67A-B099E645876E}" type="presParOf" srcId="{05828C6D-7D51-4E3F-93DB-5C4D1F1AC4A9}" destId="{76D8D228-432E-41F8-9034-E3351C205832}" srcOrd="1" destOrd="0" presId="urn:microsoft.com/office/officeart/2005/8/layout/process3"/>
    <dgm:cxn modelId="{CA7EC1A2-9F67-4623-8926-4FA225778016}" type="presParOf" srcId="{76D8D228-432E-41F8-9034-E3351C205832}" destId="{3998AE13-8939-41D7-B179-B616F639BEC2}" srcOrd="0" destOrd="0" presId="urn:microsoft.com/office/officeart/2005/8/layout/process3"/>
    <dgm:cxn modelId="{BAC700C4-029A-44AF-A2AD-370A5725FFF7}" type="presParOf" srcId="{05828C6D-7D51-4E3F-93DB-5C4D1F1AC4A9}" destId="{471CC5C7-79D3-4787-B445-5C91A819AFE8}" srcOrd="2" destOrd="0" presId="urn:microsoft.com/office/officeart/2005/8/layout/process3"/>
    <dgm:cxn modelId="{C2283656-B64A-405E-BD87-E046A499C78D}" type="presParOf" srcId="{471CC5C7-79D3-4787-B445-5C91A819AFE8}" destId="{AAAEB594-EF3E-4DA0-8480-AA14D69EECFF}" srcOrd="0" destOrd="0" presId="urn:microsoft.com/office/officeart/2005/8/layout/process3"/>
    <dgm:cxn modelId="{C79BDAAA-415A-48C1-BA69-1C14C7E76BF9}" type="presParOf" srcId="{471CC5C7-79D3-4787-B445-5C91A819AFE8}" destId="{E7DAA7BA-DCAD-4223-B2E1-1F965A0DFB12}" srcOrd="1" destOrd="0" presId="urn:microsoft.com/office/officeart/2005/8/layout/process3"/>
    <dgm:cxn modelId="{F2E74BF1-9029-45F5-B653-C230AB052B8E}" type="presParOf" srcId="{471CC5C7-79D3-4787-B445-5C91A819AFE8}" destId="{3DEC89FD-6ACD-4B53-8142-0C7DF9605224}" srcOrd="2" destOrd="0" presId="urn:microsoft.com/office/officeart/2005/8/layout/process3"/>
    <dgm:cxn modelId="{947D7069-43D7-4B18-8AF1-70419A6E0CA5}" type="presParOf" srcId="{05828C6D-7D51-4E3F-93DB-5C4D1F1AC4A9}" destId="{19CA9031-C3D8-45A7-8383-609988EC8F0B}" srcOrd="3" destOrd="0" presId="urn:microsoft.com/office/officeart/2005/8/layout/process3"/>
    <dgm:cxn modelId="{9A8ACBF5-5144-4616-BA53-55AEB6A1B547}" type="presParOf" srcId="{19CA9031-C3D8-45A7-8383-609988EC8F0B}" destId="{A3D2CE0A-B4A6-4F49-82DA-821A5E817A2D}" srcOrd="0" destOrd="0" presId="urn:microsoft.com/office/officeart/2005/8/layout/process3"/>
    <dgm:cxn modelId="{8ED0B9FD-2479-4FB6-BE8B-0F9C95F7606E}" type="presParOf" srcId="{05828C6D-7D51-4E3F-93DB-5C4D1F1AC4A9}" destId="{D86846B3-913C-4286-9717-504FEE9EC6D6}" srcOrd="4" destOrd="0" presId="urn:microsoft.com/office/officeart/2005/8/layout/process3"/>
    <dgm:cxn modelId="{57C36706-D545-4EC9-B76F-3AC79422E11F}" type="presParOf" srcId="{D86846B3-913C-4286-9717-504FEE9EC6D6}" destId="{0B4690A2-37BA-41C3-B32B-0EDCBAF4EFF3}" srcOrd="0" destOrd="0" presId="urn:microsoft.com/office/officeart/2005/8/layout/process3"/>
    <dgm:cxn modelId="{30AF61FB-647E-4745-8181-4B792521F03E}" type="presParOf" srcId="{D86846B3-913C-4286-9717-504FEE9EC6D6}" destId="{3C7C0E47-CEAE-4FDA-A599-EEB84E92B9C4}" srcOrd="1" destOrd="0" presId="urn:microsoft.com/office/officeart/2005/8/layout/process3"/>
    <dgm:cxn modelId="{39905451-E33F-4F32-9A5B-85118B72BA60}" type="presParOf" srcId="{D86846B3-913C-4286-9717-504FEE9EC6D6}" destId="{96FBE13C-A270-4705-8D58-BD994491D351}" srcOrd="2" destOrd="0" presId="urn:microsoft.com/office/officeart/2005/8/layout/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3090BA-6900-4DBD-A789-47923D4B2268}">
      <dsp:nvSpPr>
        <dsp:cNvPr id="0" name=""/>
        <dsp:cNvSpPr/>
      </dsp:nvSpPr>
      <dsp:spPr>
        <a:xfrm>
          <a:off x="700" y="822565"/>
          <a:ext cx="1566231" cy="77982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68580" numCol="1" spcCol="1270" anchor="t" anchorCtr="0">
          <a:noAutofit/>
        </a:bodyPr>
        <a:lstStyle/>
        <a:p>
          <a:pPr marL="0" lvl="0" indent="0" algn="l" defTabSz="800100">
            <a:lnSpc>
              <a:spcPct val="90000"/>
            </a:lnSpc>
            <a:spcBef>
              <a:spcPct val="0"/>
            </a:spcBef>
            <a:spcAft>
              <a:spcPct val="35000"/>
            </a:spcAft>
            <a:buNone/>
          </a:pPr>
          <a:r>
            <a:rPr lang="en-US" sz="1800" kern="1200" dirty="0">
              <a:latin typeface="Quicksand" panose="020B0604020202020204" charset="0"/>
            </a:rPr>
            <a:t>Identify Goals</a:t>
          </a:r>
        </a:p>
      </dsp:txBody>
      <dsp:txXfrm>
        <a:off x="700" y="822565"/>
        <a:ext cx="1566231" cy="519886"/>
      </dsp:txXfrm>
    </dsp:sp>
    <dsp:sp modelId="{F3217AE8-D561-496D-A2C9-634D9FFBCB29}">
      <dsp:nvSpPr>
        <dsp:cNvPr id="0" name=""/>
        <dsp:cNvSpPr/>
      </dsp:nvSpPr>
      <dsp:spPr>
        <a:xfrm>
          <a:off x="361081" y="1458779"/>
          <a:ext cx="1798049" cy="257040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99568" rIns="99568" bIns="99568" numCol="1" spcCol="1270" anchor="t" anchorCtr="0">
          <a:noAutofit/>
        </a:bodyPr>
        <a:lstStyle/>
        <a:p>
          <a:pPr marL="114300" lvl="1" indent="-114300" algn="l" defTabSz="622300">
            <a:lnSpc>
              <a:spcPct val="90000"/>
            </a:lnSpc>
            <a:spcBef>
              <a:spcPct val="0"/>
            </a:spcBef>
            <a:spcAft>
              <a:spcPct val="15000"/>
            </a:spcAft>
            <a:buNone/>
          </a:pPr>
          <a:r>
            <a:rPr lang="en-US" sz="1400" kern="1200" dirty="0">
              <a:latin typeface="Quicksand" panose="020B0604020202020204" charset="0"/>
            </a:rPr>
            <a:t>Goals should reflect interests and explain why it’s important.</a:t>
          </a:r>
        </a:p>
        <a:p>
          <a:pPr marL="114300" lvl="1" indent="-114300" algn="l" defTabSz="622300">
            <a:lnSpc>
              <a:spcPct val="90000"/>
            </a:lnSpc>
            <a:spcBef>
              <a:spcPct val="0"/>
            </a:spcBef>
            <a:spcAft>
              <a:spcPct val="15000"/>
            </a:spcAft>
            <a:buNone/>
          </a:pPr>
          <a:endParaRPr lang="en-US" sz="1400" kern="1200" dirty="0">
            <a:latin typeface="Quicksand" panose="020B0604020202020204" charset="0"/>
          </a:endParaRPr>
        </a:p>
        <a:p>
          <a:pPr marL="114300" lvl="1" indent="-114300" algn="l" defTabSz="622300">
            <a:lnSpc>
              <a:spcPct val="90000"/>
            </a:lnSpc>
            <a:spcBef>
              <a:spcPct val="0"/>
            </a:spcBef>
            <a:spcAft>
              <a:spcPct val="15000"/>
            </a:spcAft>
            <a:buNone/>
          </a:pPr>
          <a:r>
            <a:rPr lang="en-US" sz="1400" kern="1200" dirty="0">
              <a:latin typeface="Quicksand" panose="020B0604020202020204" charset="0"/>
            </a:rPr>
            <a:t>The why helps create solutions during negotiations.</a:t>
          </a:r>
        </a:p>
      </dsp:txBody>
      <dsp:txXfrm>
        <a:off x="413744" y="1511442"/>
        <a:ext cx="1692723" cy="2465074"/>
      </dsp:txXfrm>
    </dsp:sp>
    <dsp:sp modelId="{76D8D228-432E-41F8-9034-E3351C205832}">
      <dsp:nvSpPr>
        <dsp:cNvPr id="0" name=""/>
        <dsp:cNvSpPr/>
      </dsp:nvSpPr>
      <dsp:spPr>
        <a:xfrm rot="4365">
          <a:off x="1828371" y="889213"/>
          <a:ext cx="554252" cy="38994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a:off x="1828371" y="967128"/>
        <a:ext cx="437268" cy="233968"/>
      </dsp:txXfrm>
    </dsp:sp>
    <dsp:sp modelId="{E7DAA7BA-DCAD-4223-B2E1-1F965A0DFB12}">
      <dsp:nvSpPr>
        <dsp:cNvPr id="0" name=""/>
        <dsp:cNvSpPr/>
      </dsp:nvSpPr>
      <dsp:spPr>
        <a:xfrm>
          <a:off x="2612690" y="812615"/>
          <a:ext cx="1566231" cy="81963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68580" numCol="1" spcCol="1270" anchor="t" anchorCtr="0">
          <a:noAutofit/>
        </a:bodyPr>
        <a:lstStyle/>
        <a:p>
          <a:pPr marL="0" lvl="0" indent="0" algn="l" defTabSz="800100">
            <a:lnSpc>
              <a:spcPct val="90000"/>
            </a:lnSpc>
            <a:spcBef>
              <a:spcPct val="0"/>
            </a:spcBef>
            <a:spcAft>
              <a:spcPct val="35000"/>
            </a:spcAft>
            <a:buNone/>
          </a:pPr>
          <a:r>
            <a:rPr lang="en-US" sz="1800" kern="1200" dirty="0">
              <a:latin typeface="Quicksand" panose="020B0604020202020204" charset="0"/>
            </a:rPr>
            <a:t>Brainstorm Options</a:t>
          </a:r>
        </a:p>
      </dsp:txBody>
      <dsp:txXfrm>
        <a:off x="2612690" y="812615"/>
        <a:ext cx="1566231" cy="546420"/>
      </dsp:txXfrm>
    </dsp:sp>
    <dsp:sp modelId="{3DEC89FD-6ACD-4B53-8142-0C7DF9605224}">
      <dsp:nvSpPr>
        <dsp:cNvPr id="0" name=""/>
        <dsp:cNvSpPr/>
      </dsp:nvSpPr>
      <dsp:spPr>
        <a:xfrm>
          <a:off x="3018053" y="1446599"/>
          <a:ext cx="1981423" cy="257040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99568" rIns="99568" bIns="99568" numCol="1" spcCol="1270" anchor="t" anchorCtr="0">
          <a:noAutofit/>
        </a:bodyPr>
        <a:lstStyle/>
        <a:p>
          <a:pPr marL="114300" lvl="1" indent="-114300" algn="l" defTabSz="622300">
            <a:lnSpc>
              <a:spcPct val="90000"/>
            </a:lnSpc>
            <a:spcBef>
              <a:spcPct val="0"/>
            </a:spcBef>
            <a:spcAft>
              <a:spcPct val="15000"/>
            </a:spcAft>
            <a:buNone/>
          </a:pPr>
          <a:r>
            <a:rPr lang="en-US" sz="1400" kern="1200" dirty="0">
              <a:latin typeface="Quicksand" panose="020B0604020202020204" charset="0"/>
            </a:rPr>
            <a:t>What are your alternatives?</a:t>
          </a:r>
        </a:p>
        <a:p>
          <a:pPr marL="114300" lvl="1" indent="-114300" algn="l" defTabSz="622300">
            <a:lnSpc>
              <a:spcPct val="90000"/>
            </a:lnSpc>
            <a:spcBef>
              <a:spcPct val="0"/>
            </a:spcBef>
            <a:spcAft>
              <a:spcPct val="15000"/>
            </a:spcAft>
            <a:buNone/>
          </a:pPr>
          <a:endParaRPr lang="en-US" sz="1400" kern="1200" dirty="0">
            <a:latin typeface="Quicksand" panose="020B0604020202020204" charset="0"/>
          </a:endParaRPr>
        </a:p>
        <a:p>
          <a:pPr marL="114300" lvl="1" indent="-114300" algn="l" defTabSz="622300">
            <a:lnSpc>
              <a:spcPct val="90000"/>
            </a:lnSpc>
            <a:spcBef>
              <a:spcPct val="0"/>
            </a:spcBef>
            <a:spcAft>
              <a:spcPct val="15000"/>
            </a:spcAft>
            <a:buNone/>
          </a:pPr>
          <a:r>
            <a:rPr lang="en-US" sz="1400" kern="1200" dirty="0">
              <a:latin typeface="Quicksand" panose="020B0604020202020204" charset="0"/>
            </a:rPr>
            <a:t>What are deal breakers vs deal makers?</a:t>
          </a:r>
        </a:p>
      </dsp:txBody>
      <dsp:txXfrm>
        <a:off x="3076087" y="1504633"/>
        <a:ext cx="1865355" cy="2454332"/>
      </dsp:txXfrm>
    </dsp:sp>
    <dsp:sp modelId="{19CA9031-C3D8-45A7-8383-609988EC8F0B}">
      <dsp:nvSpPr>
        <dsp:cNvPr id="0" name=""/>
        <dsp:cNvSpPr/>
      </dsp:nvSpPr>
      <dsp:spPr>
        <a:xfrm rot="927">
          <a:off x="4472515" y="891226"/>
          <a:ext cx="622419" cy="38994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a:off x="4472515" y="969199"/>
        <a:ext cx="505435" cy="233968"/>
      </dsp:txXfrm>
    </dsp:sp>
    <dsp:sp modelId="{3C7C0E47-CEAE-4FDA-A599-EEB84E92B9C4}">
      <dsp:nvSpPr>
        <dsp:cNvPr id="0" name=""/>
        <dsp:cNvSpPr/>
      </dsp:nvSpPr>
      <dsp:spPr>
        <a:xfrm>
          <a:off x="5353298" y="820571"/>
          <a:ext cx="1772817" cy="79806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68580" numCol="1" spcCol="1270" anchor="t" anchorCtr="0">
          <a:noAutofit/>
        </a:bodyPr>
        <a:lstStyle/>
        <a:p>
          <a:pPr marL="0" lvl="0" indent="0" algn="l" defTabSz="800100">
            <a:lnSpc>
              <a:spcPct val="90000"/>
            </a:lnSpc>
            <a:spcBef>
              <a:spcPct val="0"/>
            </a:spcBef>
            <a:spcAft>
              <a:spcPct val="35000"/>
            </a:spcAft>
            <a:buNone/>
          </a:pPr>
          <a:r>
            <a:rPr lang="en-US" sz="1800" kern="1200" dirty="0">
              <a:latin typeface="Quicksand" panose="020B0604020202020204" charset="0"/>
            </a:rPr>
            <a:t>Plan Opening Move</a:t>
          </a:r>
        </a:p>
      </dsp:txBody>
      <dsp:txXfrm>
        <a:off x="5353298" y="820571"/>
        <a:ext cx="1772817" cy="532042"/>
      </dsp:txXfrm>
    </dsp:sp>
    <dsp:sp modelId="{96FBE13C-A270-4705-8D58-BD994491D351}">
      <dsp:nvSpPr>
        <dsp:cNvPr id="0" name=""/>
        <dsp:cNvSpPr/>
      </dsp:nvSpPr>
      <dsp:spPr>
        <a:xfrm>
          <a:off x="5580306" y="1457529"/>
          <a:ext cx="1793240" cy="257040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99568" rIns="99568" bIns="99568" numCol="1" spcCol="1270" anchor="t" anchorCtr="0">
          <a:noAutofit/>
        </a:bodyPr>
        <a:lstStyle/>
        <a:p>
          <a:pPr marL="114300" lvl="1" indent="-114300" algn="l" defTabSz="622300">
            <a:lnSpc>
              <a:spcPct val="90000"/>
            </a:lnSpc>
            <a:spcBef>
              <a:spcPct val="0"/>
            </a:spcBef>
            <a:spcAft>
              <a:spcPct val="15000"/>
            </a:spcAft>
            <a:buNone/>
          </a:pPr>
          <a:r>
            <a:rPr lang="en-US" sz="1400" kern="1200" dirty="0">
              <a:latin typeface="Quicksand" panose="020B0604020202020204" charset="0"/>
            </a:rPr>
            <a:t>Helps anchor your negotiation.</a:t>
          </a:r>
        </a:p>
        <a:p>
          <a:pPr marL="114300" lvl="1" indent="-114300" algn="l" defTabSz="622300">
            <a:lnSpc>
              <a:spcPct val="90000"/>
            </a:lnSpc>
            <a:spcBef>
              <a:spcPct val="0"/>
            </a:spcBef>
            <a:spcAft>
              <a:spcPct val="15000"/>
            </a:spcAft>
            <a:buNone/>
          </a:pPr>
          <a:r>
            <a:rPr lang="en-US" sz="1400" kern="1200" dirty="0">
              <a:latin typeface="Quicksand" panose="020B0604020202020204" charset="0"/>
            </a:rPr>
            <a:t>Represents ideal situation.</a:t>
          </a:r>
        </a:p>
      </dsp:txBody>
      <dsp:txXfrm>
        <a:off x="5632828" y="1510051"/>
        <a:ext cx="1688196" cy="2465356"/>
      </dsp:txXfrm>
    </dsp:sp>
  </dsp:spTree>
</dsp:drawing>
</file>

<file path=ppt/diagrams/layout1.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701040" y="4415790"/>
            <a:ext cx="5608320" cy="4183380"/>
          </a:xfrm>
          <a:prstGeom prst="rect">
            <a:avLst/>
          </a:prstGeom>
          <a:noFill/>
          <a:ln>
            <a:noFill/>
          </a:ln>
        </p:spPr>
        <p:txBody>
          <a:bodyPr spcFirstLastPara="1" wrap="square" lIns="93162" tIns="93162" rIns="93162" bIns="93162"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Google Shape;279;g35ed75ccf_099: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0" name="Google Shape;280;g35ed75ccf_099: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extLst>
      <p:ext uri="{BB962C8B-B14F-4D97-AF65-F5344CB8AC3E}">
        <p14:creationId xmlns:p14="http://schemas.microsoft.com/office/powerpoint/2010/main" val="22163136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35f391192_029: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35f391192_029: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extLst>
      <p:ext uri="{BB962C8B-B14F-4D97-AF65-F5344CB8AC3E}">
        <p14:creationId xmlns:p14="http://schemas.microsoft.com/office/powerpoint/2010/main" val="16467914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35f391192_045: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4" name="Google Shape;134;g35f391192_045: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extLst>
      <p:ext uri="{BB962C8B-B14F-4D97-AF65-F5344CB8AC3E}">
        <p14:creationId xmlns:p14="http://schemas.microsoft.com/office/powerpoint/2010/main" val="12581886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35f391192_029: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35f391192_029: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extLst>
      <p:ext uri="{BB962C8B-B14F-4D97-AF65-F5344CB8AC3E}">
        <p14:creationId xmlns:p14="http://schemas.microsoft.com/office/powerpoint/2010/main" val="11356585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g35ed75ccf_044: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9" name="Google Shape;219;g35ed75ccf_04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extLst>
      <p:ext uri="{BB962C8B-B14F-4D97-AF65-F5344CB8AC3E}">
        <p14:creationId xmlns:p14="http://schemas.microsoft.com/office/powerpoint/2010/main" val="41775381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g35f391192_057: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3" name="Google Shape;143;g35f391192_057: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Whether or not you succeed becomes your identity!</a:t>
            </a:r>
          </a:p>
          <a:p>
            <a:pPr marL="0" indent="0">
              <a:buNone/>
            </a:pPr>
            <a:endParaRPr dirty="0"/>
          </a:p>
        </p:txBody>
      </p:sp>
    </p:spTree>
    <p:extLst>
      <p:ext uri="{BB962C8B-B14F-4D97-AF65-F5344CB8AC3E}">
        <p14:creationId xmlns:p14="http://schemas.microsoft.com/office/powerpoint/2010/main" val="24655138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g35f391192_065: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1" name="Google Shape;151;g35f391192_065: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extLst>
      <p:ext uri="{BB962C8B-B14F-4D97-AF65-F5344CB8AC3E}">
        <p14:creationId xmlns:p14="http://schemas.microsoft.com/office/powerpoint/2010/main" val="18780915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Pun intended</a:t>
            </a:r>
          </a:p>
        </p:txBody>
      </p:sp>
    </p:spTree>
    <p:extLst>
      <p:ext uri="{BB962C8B-B14F-4D97-AF65-F5344CB8AC3E}">
        <p14:creationId xmlns:p14="http://schemas.microsoft.com/office/powerpoint/2010/main" val="37106450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35ed75ccf_015: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35ed75ccf_015: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What you would do if you fail to reach a negotiated agreement.</a:t>
            </a:r>
          </a:p>
          <a:p>
            <a:pPr marL="0" indent="0">
              <a:buNone/>
            </a:pPr>
            <a:r>
              <a:rPr lang="en-US" dirty="0"/>
              <a:t>Cancel</a:t>
            </a:r>
          </a:p>
          <a:p>
            <a:pPr marL="0" indent="0">
              <a:buNone/>
            </a:pPr>
            <a:r>
              <a:rPr lang="en-US" dirty="0" err="1"/>
              <a:t>Resubscribe</a:t>
            </a:r>
            <a:r>
              <a:rPr lang="en-US" dirty="0"/>
              <a:t>, but look for later alternatives</a:t>
            </a:r>
          </a:p>
          <a:p>
            <a:pPr marL="0" indent="0">
              <a:buNone/>
            </a:pPr>
            <a:r>
              <a:rPr lang="en-US" dirty="0"/>
              <a:t>Look for another car, job, etc.</a:t>
            </a:r>
          </a:p>
          <a:p>
            <a:pPr marL="0" indent="0">
              <a:buNone/>
            </a:pPr>
            <a:r>
              <a:rPr lang="en-US" dirty="0"/>
              <a:t>During the negotiation you don’t want to reveal your BATNA (unless you have absolutely reached an </a:t>
            </a:r>
            <a:r>
              <a:rPr lang="en-US" dirty="0" err="1"/>
              <a:t>impass</a:t>
            </a:r>
            <a:r>
              <a:rPr lang="en-US" dirty="0"/>
              <a:t>) but you can signal at your BATNA. Don’t lie about your BATNA. I you say you walk away point is X but it is really Z and they talk you down to Z you will have a difficult time in future negotiations. The other party may ask about your walk away point – divert them away from this by emphasizing you are negotiating for the entire value of the package which can include other things such as support, authorized user access, removing NDAs, fixing price increases, etc.</a:t>
            </a:r>
          </a:p>
          <a:p>
            <a:pPr marL="0" indent="0">
              <a:buNone/>
            </a:pPr>
            <a:endParaRPr lang="en-US" dirty="0"/>
          </a:p>
          <a:p>
            <a:pPr marL="0" indent="0">
              <a:buNone/>
            </a:pPr>
            <a:r>
              <a:rPr lang="en-US" dirty="0"/>
              <a:t>BATNA can change over time. One year you may choose to </a:t>
            </a:r>
            <a:r>
              <a:rPr lang="en-US" dirty="0" err="1"/>
              <a:t>resubscribe</a:t>
            </a:r>
            <a:r>
              <a:rPr lang="en-US" dirty="0"/>
              <a:t>, but if a deal goes south the vendor has to know you will be looking for alternatives.</a:t>
            </a:r>
          </a:p>
          <a:p>
            <a:pPr marL="0" indent="0">
              <a:buNone/>
            </a:pPr>
            <a:r>
              <a:rPr lang="en-US" dirty="0"/>
              <a:t>Open Access, PDA, and AOD is allowing libraries to change their BATNAs</a:t>
            </a:r>
          </a:p>
          <a:p>
            <a:pPr marL="0" indent="0">
              <a:buNone/>
            </a:pPr>
            <a:endParaRPr lang="en-US" dirty="0"/>
          </a:p>
          <a:p>
            <a:pPr marL="0" indent="0">
              <a:buNone/>
            </a:pPr>
            <a:r>
              <a:rPr lang="en-US" dirty="0"/>
              <a:t>Be careful to not reveal this early, if at all.</a:t>
            </a:r>
          </a:p>
          <a:p>
            <a:pPr marL="0" indent="0">
              <a:buNone/>
            </a:pPr>
            <a:endParaRPr lang="en-US" dirty="0"/>
          </a:p>
          <a:p>
            <a:pPr marL="0" indent="0">
              <a:buNone/>
            </a:pPr>
            <a:r>
              <a:rPr lang="en-US" dirty="0"/>
              <a:t>Don’t just determine your own BATNA, research your other party’s. Are subscriptions down, sales flat, are there new competitive products….</a:t>
            </a:r>
            <a:endParaRPr dirty="0"/>
          </a:p>
        </p:txBody>
      </p:sp>
    </p:spTree>
    <p:extLst>
      <p:ext uri="{BB962C8B-B14F-4D97-AF65-F5344CB8AC3E}">
        <p14:creationId xmlns:p14="http://schemas.microsoft.com/office/powerpoint/2010/main" val="9495056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35ed75ccf_015: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35ed75ccf_015: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extLst>
      <p:ext uri="{BB962C8B-B14F-4D97-AF65-F5344CB8AC3E}">
        <p14:creationId xmlns:p14="http://schemas.microsoft.com/office/powerpoint/2010/main" val="15459864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35ed75ccf_015: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35ed75ccf_015: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The overlap between the reservation price of both parties. During the negotiation you are trying to determine the ZOPA. </a:t>
            </a:r>
            <a:endParaRPr dirty="0"/>
          </a:p>
        </p:txBody>
      </p:sp>
    </p:spTree>
    <p:extLst>
      <p:ext uri="{BB962C8B-B14F-4D97-AF65-F5344CB8AC3E}">
        <p14:creationId xmlns:p14="http://schemas.microsoft.com/office/powerpoint/2010/main" val="30893758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35f391192_00: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 name="Google Shape;69;g35f391192_00: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35ed75ccf_015: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35ed75ccf_015: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Plan carefully, or you risk giving up too much. Be sure to fully explore the interests.</a:t>
            </a:r>
            <a:endParaRPr dirty="0"/>
          </a:p>
        </p:txBody>
      </p:sp>
    </p:spTree>
    <p:extLst>
      <p:ext uri="{BB962C8B-B14F-4D97-AF65-F5344CB8AC3E}">
        <p14:creationId xmlns:p14="http://schemas.microsoft.com/office/powerpoint/2010/main" val="27908476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g35ed75ccf_0113: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4" name="Google Shape;304;g35ed75ccf_0113: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extLst>
      <p:ext uri="{BB962C8B-B14F-4D97-AF65-F5344CB8AC3E}">
        <p14:creationId xmlns:p14="http://schemas.microsoft.com/office/powerpoint/2010/main" val="39804847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p: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extLst>
      <p:ext uri="{BB962C8B-B14F-4D97-AF65-F5344CB8AC3E}">
        <p14:creationId xmlns:p14="http://schemas.microsoft.com/office/powerpoint/2010/main" val="418906694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35ed75ccf_015: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35ed75ccf_015: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extLst>
      <p:ext uri="{BB962C8B-B14F-4D97-AF65-F5344CB8AC3E}">
        <p14:creationId xmlns:p14="http://schemas.microsoft.com/office/powerpoint/2010/main" val="362701077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g35f391192_085:notes"/>
          <p:cNvSpPr>
            <a:spLocks noGrp="1" noRot="1" noChangeAspect="1"/>
          </p:cNvSpPr>
          <p:nvPr>
            <p:ph type="sldImg" idx="2"/>
          </p:nvPr>
        </p:nvSpPr>
        <p:spPr>
          <a:xfrm>
            <a:off x="431800" y="708025"/>
            <a:ext cx="6302375" cy="35448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9" name="Google Shape;339;g35f391192_085:notes"/>
          <p:cNvSpPr txBox="1">
            <a:spLocks noGrp="1"/>
          </p:cNvSpPr>
          <p:nvPr>
            <p:ph type="body" idx="1"/>
          </p:nvPr>
        </p:nvSpPr>
        <p:spPr>
          <a:xfrm>
            <a:off x="716619" y="4489387"/>
            <a:ext cx="5732949" cy="4253103"/>
          </a:xfrm>
          <a:prstGeom prst="rect">
            <a:avLst/>
          </a:prstGeom>
        </p:spPr>
        <p:txBody>
          <a:bodyPr spcFirstLastPara="1" wrap="square" lIns="94932" tIns="94932" rIns="94932" bIns="94932" anchor="t" anchorCtr="0">
            <a:noAutofit/>
          </a:bodyPr>
          <a:lstStyle/>
          <a:p>
            <a:pPr marL="0" indent="0">
              <a:buNone/>
            </a:pPr>
            <a:r>
              <a:rPr lang="en-US" dirty="0"/>
              <a:t>The first factor is the proportion of total cost this can be determined by understanding a resource’s portion of the total collection spend.</a:t>
            </a:r>
          </a:p>
          <a:p>
            <a:pPr marL="0" indent="0">
              <a:buNone/>
            </a:pPr>
            <a:r>
              <a:rPr lang="en-US" dirty="0"/>
              <a:t>The second factor is the level of differentiation between products. This is where understanding a resources content coverage, how it overlaps or is unique, is helpful.</a:t>
            </a:r>
          </a:p>
          <a:p>
            <a:pPr marL="0" indent="0">
              <a:buNone/>
            </a:pPr>
            <a:r>
              <a:rPr lang="en-US" dirty="0"/>
              <a:t>The third factor is the importance of a product/service to the buyer for offering a quality service or product to their own customers. So this is about how important is the resource we are buying for us to be able to serve our patrons. Metrics that helps us understand this factor are cost/use, cost per citation, stakeholder use in research or teaching (curriculum), uniqueness within the collection or in the world (archives), and consortia agreements.</a:t>
            </a:r>
          </a:p>
          <a:p>
            <a:pPr marL="0" indent="0">
              <a:buNone/>
            </a:pPr>
            <a:r>
              <a:rPr lang="en-US" dirty="0"/>
              <a:t>The final factor is the level of competition among end users (customers). This is the hardest one for many to wrap their arms around. A good example is the encyclopedia market. A competitive product from recent years is Wikipedia, which is gaining our users attention and completely diverting users from using library services for this type of information. Another example is users getting news information from Twitter or Facebook as opposed to traditional sources. Understanding competitive products and substitutes that our patrons may use in or outside the library to meet an information need helps us understand this factor.</a:t>
            </a:r>
            <a:endParaRPr dirty="0"/>
          </a:p>
        </p:txBody>
      </p:sp>
    </p:spTree>
    <p:extLst>
      <p:ext uri="{BB962C8B-B14F-4D97-AF65-F5344CB8AC3E}">
        <p14:creationId xmlns:p14="http://schemas.microsoft.com/office/powerpoint/2010/main" val="46816436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35ed75ccf_057: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1" name="Google Shape;231;g35ed75ccf_057: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extLst>
      <p:ext uri="{BB962C8B-B14F-4D97-AF65-F5344CB8AC3E}">
        <p14:creationId xmlns:p14="http://schemas.microsoft.com/office/powerpoint/2010/main" val="230140815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p: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extLst>
      <p:ext uri="{BB962C8B-B14F-4D97-AF65-F5344CB8AC3E}">
        <p14:creationId xmlns:p14="http://schemas.microsoft.com/office/powerpoint/2010/main" val="292079041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g35f391192_0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7" name="Google Shape;157;g35f391192_0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050347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35f391192_029: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35f391192_029: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extLst>
      <p:ext uri="{BB962C8B-B14F-4D97-AF65-F5344CB8AC3E}">
        <p14:creationId xmlns:p14="http://schemas.microsoft.com/office/powerpoint/2010/main" val="131336373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p: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extLst>
      <p:ext uri="{BB962C8B-B14F-4D97-AF65-F5344CB8AC3E}">
        <p14:creationId xmlns:p14="http://schemas.microsoft.com/office/powerpoint/2010/main" val="16789104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35f391192_029: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35f391192_029: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Turn a person near you and share your experiences with negotiation. How did you learn to negotiate? What challenges have you faced when negotiating (internal and external)</a:t>
            </a:r>
          </a:p>
          <a:p>
            <a:pPr marL="0" indent="0">
              <a:buNone/>
            </a:pPr>
            <a:r>
              <a:rPr lang="en-US" dirty="0"/>
              <a:t>Ask the group to share some thoughts</a:t>
            </a:r>
          </a:p>
          <a:p>
            <a:pPr marL="0" indent="0">
              <a:buNone/>
            </a:pPr>
            <a:r>
              <a:rPr lang="en-US" dirty="0"/>
              <a:t>Share the Poll</a:t>
            </a:r>
          </a:p>
          <a:p>
            <a:pPr marL="0" indent="0">
              <a:buNone/>
            </a:pPr>
            <a:r>
              <a:rPr lang="en-US" dirty="0"/>
              <a:t>Level set – how this workshop will address issues identified in opening discussion</a:t>
            </a:r>
            <a:endParaRPr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p: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extLst>
      <p:ext uri="{BB962C8B-B14F-4D97-AF65-F5344CB8AC3E}">
        <p14:creationId xmlns:p14="http://schemas.microsoft.com/office/powerpoint/2010/main" val="157030844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p: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extLst>
      <p:ext uri="{BB962C8B-B14F-4D97-AF65-F5344CB8AC3E}">
        <p14:creationId xmlns:p14="http://schemas.microsoft.com/office/powerpoint/2010/main" val="219098277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p: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extLst>
      <p:ext uri="{BB962C8B-B14F-4D97-AF65-F5344CB8AC3E}">
        <p14:creationId xmlns:p14="http://schemas.microsoft.com/office/powerpoint/2010/main" val="45430719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p: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extLst>
      <p:ext uri="{BB962C8B-B14F-4D97-AF65-F5344CB8AC3E}">
        <p14:creationId xmlns:p14="http://schemas.microsoft.com/office/powerpoint/2010/main" val="76370769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35f391192_029: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35f391192_029: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Cement the deal, perhaps with an email that outlines the conversation, while you wait for a contract.</a:t>
            </a:r>
          </a:p>
          <a:p>
            <a:pPr marL="0" indent="0">
              <a:buNone/>
            </a:pPr>
            <a:r>
              <a:rPr lang="en-US" dirty="0"/>
              <a:t>If the deal goes your way don’t gloat. If it doesn’t go your way remain cordial and don’t act out. Unless you are willing to burn that bridge and potentially other bridges.</a:t>
            </a:r>
          </a:p>
          <a:p>
            <a:pPr marL="0" indent="0">
              <a:buNone/>
            </a:pPr>
            <a:endParaRPr lang="en-US" dirty="0"/>
          </a:p>
          <a:p>
            <a:pPr marL="0" indent="0">
              <a:buNone/>
            </a:pPr>
            <a:r>
              <a:rPr lang="en-US" dirty="0"/>
              <a:t>Just a </a:t>
            </a:r>
            <a:r>
              <a:rPr lang="en-US" dirty="0" err="1"/>
              <a:t>sidenote</a:t>
            </a:r>
            <a:r>
              <a:rPr lang="en-US" dirty="0"/>
              <a:t> on timely response after the deal: remember you are negotiating with people whose performance and compensation is tied to their activity, so if you may an agreement in April/early May it is important to get agreements signed and perhaps make payment if appropriate before the end of that quarter as a good faith effort for your rep. </a:t>
            </a:r>
            <a:endParaRPr dirty="0"/>
          </a:p>
        </p:txBody>
      </p:sp>
    </p:spTree>
    <p:extLst>
      <p:ext uri="{BB962C8B-B14F-4D97-AF65-F5344CB8AC3E}">
        <p14:creationId xmlns:p14="http://schemas.microsoft.com/office/powerpoint/2010/main" val="367153045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Google Shape;319;g35ed75ccf_0134: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0" name="Google Shape;320;g35ed75ccf_013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extLst>
      <p:ext uri="{BB962C8B-B14F-4D97-AF65-F5344CB8AC3E}">
        <p14:creationId xmlns:p14="http://schemas.microsoft.com/office/powerpoint/2010/main" val="320751130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Break out of your comfort zone</a:t>
            </a:r>
          </a:p>
        </p:txBody>
      </p:sp>
    </p:spTree>
    <p:extLst>
      <p:ext uri="{BB962C8B-B14F-4D97-AF65-F5344CB8AC3E}">
        <p14:creationId xmlns:p14="http://schemas.microsoft.com/office/powerpoint/2010/main" val="72752751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Google Shape;319;g35ed75ccf_0134: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0" name="Google Shape;320;g35ed75ccf_013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35f391192_04: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35f391192_0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35f391192_029: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35f391192_029: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extLst>
      <p:ext uri="{BB962C8B-B14F-4D97-AF65-F5344CB8AC3E}">
        <p14:creationId xmlns:p14="http://schemas.microsoft.com/office/powerpoint/2010/main" val="12065531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35f391192_017: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35f391192_017: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extLst>
      <p:ext uri="{BB962C8B-B14F-4D97-AF65-F5344CB8AC3E}">
        <p14:creationId xmlns:p14="http://schemas.microsoft.com/office/powerpoint/2010/main" val="23458643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35f391192_017: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35f391192_017: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extLst>
      <p:ext uri="{BB962C8B-B14F-4D97-AF65-F5344CB8AC3E}">
        <p14:creationId xmlns:p14="http://schemas.microsoft.com/office/powerpoint/2010/main" val="34719078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35ed75ccf_015: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35ed75ccf_015: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extLst>
      <p:ext uri="{BB962C8B-B14F-4D97-AF65-F5344CB8AC3E}">
        <p14:creationId xmlns:p14="http://schemas.microsoft.com/office/powerpoint/2010/main" val="2946276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35f391192_085: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6" name="Google Shape;166;g35f391192_085: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extLst>
      <p:ext uri="{BB962C8B-B14F-4D97-AF65-F5344CB8AC3E}">
        <p14:creationId xmlns:p14="http://schemas.microsoft.com/office/powerpoint/2010/main" val="30226121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1319175" y="2233519"/>
            <a:ext cx="6680400" cy="1159800"/>
          </a:xfrm>
          <a:prstGeom prst="rect">
            <a:avLst/>
          </a:prstGeom>
        </p:spPr>
        <p:txBody>
          <a:bodyPr spcFirstLastPara="1" wrap="square" lIns="91425" tIns="91425" rIns="91425" bIns="91425" anchor="t" anchorCtr="0">
            <a:noAutofit/>
          </a:bodyPr>
          <a:lstStyle>
            <a:lvl1pPr lvl="0">
              <a:spcBef>
                <a:spcPts val="0"/>
              </a:spcBef>
              <a:spcAft>
                <a:spcPts val="0"/>
              </a:spcAft>
              <a:buSzPts val="5000"/>
              <a:buNone/>
              <a:defRPr sz="5000"/>
            </a:lvl1pPr>
            <a:lvl2pPr lvl="1">
              <a:spcBef>
                <a:spcPts val="0"/>
              </a:spcBef>
              <a:spcAft>
                <a:spcPts val="0"/>
              </a:spcAft>
              <a:buSzPts val="5000"/>
              <a:buNone/>
              <a:defRPr sz="5000"/>
            </a:lvl2pPr>
            <a:lvl3pPr lvl="2">
              <a:spcBef>
                <a:spcPts val="0"/>
              </a:spcBef>
              <a:spcAft>
                <a:spcPts val="0"/>
              </a:spcAft>
              <a:buSzPts val="5000"/>
              <a:buNone/>
              <a:defRPr sz="5000"/>
            </a:lvl3pPr>
            <a:lvl4pPr lvl="3">
              <a:spcBef>
                <a:spcPts val="0"/>
              </a:spcBef>
              <a:spcAft>
                <a:spcPts val="0"/>
              </a:spcAft>
              <a:buSzPts val="5000"/>
              <a:buNone/>
              <a:defRPr sz="5000"/>
            </a:lvl4pPr>
            <a:lvl5pPr lvl="4">
              <a:spcBef>
                <a:spcPts val="0"/>
              </a:spcBef>
              <a:spcAft>
                <a:spcPts val="0"/>
              </a:spcAft>
              <a:buSzPts val="5000"/>
              <a:buNone/>
              <a:defRPr sz="5000"/>
            </a:lvl5pPr>
            <a:lvl6pPr lvl="5">
              <a:spcBef>
                <a:spcPts val="0"/>
              </a:spcBef>
              <a:spcAft>
                <a:spcPts val="0"/>
              </a:spcAft>
              <a:buSzPts val="5000"/>
              <a:buNone/>
              <a:defRPr sz="5000"/>
            </a:lvl6pPr>
            <a:lvl7pPr lvl="6">
              <a:spcBef>
                <a:spcPts val="0"/>
              </a:spcBef>
              <a:spcAft>
                <a:spcPts val="0"/>
              </a:spcAft>
              <a:buSzPts val="5000"/>
              <a:buNone/>
              <a:defRPr sz="5000"/>
            </a:lvl7pPr>
            <a:lvl8pPr lvl="7">
              <a:spcBef>
                <a:spcPts val="0"/>
              </a:spcBef>
              <a:spcAft>
                <a:spcPts val="0"/>
              </a:spcAft>
              <a:buSzPts val="5000"/>
              <a:buNone/>
              <a:defRPr sz="5000"/>
            </a:lvl8pPr>
            <a:lvl9pPr lvl="8">
              <a:spcBef>
                <a:spcPts val="0"/>
              </a:spcBef>
              <a:spcAft>
                <a:spcPts val="0"/>
              </a:spcAft>
              <a:buSzPts val="5000"/>
              <a:buNone/>
              <a:defRPr sz="5000"/>
            </a:lvl9pPr>
          </a:lstStyle>
          <a:p>
            <a:endParaRPr/>
          </a:p>
        </p:txBody>
      </p:sp>
      <p:cxnSp>
        <p:nvCxnSpPr>
          <p:cNvPr id="11" name="Google Shape;11;p2"/>
          <p:cNvCxnSpPr>
            <a:stCxn id="12" idx="4"/>
          </p:cNvCxnSpPr>
          <p:nvPr/>
        </p:nvCxnSpPr>
        <p:spPr>
          <a:xfrm>
            <a:off x="939750" y="2832475"/>
            <a:ext cx="0" cy="2310900"/>
          </a:xfrm>
          <a:prstGeom prst="straightConnector1">
            <a:avLst/>
          </a:prstGeom>
          <a:noFill/>
          <a:ln w="9525" cap="flat" cmpd="sng">
            <a:solidFill>
              <a:srgbClr val="999FA9"/>
            </a:solidFill>
            <a:prstDash val="solid"/>
            <a:round/>
            <a:headEnd type="none" w="med" len="med"/>
            <a:tailEnd type="none" w="med" len="med"/>
          </a:ln>
        </p:spPr>
      </p:cxnSp>
      <p:sp>
        <p:nvSpPr>
          <p:cNvPr id="12" name="Google Shape;12;p2"/>
          <p:cNvSpPr/>
          <p:nvPr/>
        </p:nvSpPr>
        <p:spPr>
          <a:xfrm>
            <a:off x="845250" y="2643475"/>
            <a:ext cx="189000" cy="1890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spTree>
      <p:nvGrpSpPr>
        <p:cNvPr id="1" name="Shape 13"/>
        <p:cNvGrpSpPr/>
        <p:nvPr/>
      </p:nvGrpSpPr>
      <p:grpSpPr>
        <a:xfrm>
          <a:off x="0" y="0"/>
          <a:ext cx="0" cy="0"/>
          <a:chOff x="0" y="0"/>
          <a:chExt cx="0" cy="0"/>
        </a:xfrm>
      </p:grpSpPr>
      <p:sp>
        <p:nvSpPr>
          <p:cNvPr id="14" name="Google Shape;14;p3"/>
          <p:cNvSpPr txBox="1">
            <a:spLocks noGrp="1"/>
          </p:cNvSpPr>
          <p:nvPr>
            <p:ph type="ctrTitle"/>
          </p:nvPr>
        </p:nvSpPr>
        <p:spPr>
          <a:xfrm>
            <a:off x="1530175" y="2307788"/>
            <a:ext cx="6767100" cy="5322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15" name="Google Shape;15;p3"/>
          <p:cNvSpPr txBox="1">
            <a:spLocks noGrp="1"/>
          </p:cNvSpPr>
          <p:nvPr>
            <p:ph type="subTitle" idx="1"/>
          </p:nvPr>
        </p:nvSpPr>
        <p:spPr>
          <a:xfrm>
            <a:off x="1567326" y="2782913"/>
            <a:ext cx="6927900" cy="3531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18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
        <p:nvSpPr>
          <p:cNvPr id="16" name="Google Shape;16;p3"/>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17" name="Google Shape;17;p3"/>
          <p:cNvCxnSpPr/>
          <p:nvPr/>
        </p:nvCxnSpPr>
        <p:spPr>
          <a:xfrm>
            <a:off x="939645" y="0"/>
            <a:ext cx="0" cy="5143500"/>
          </a:xfrm>
          <a:prstGeom prst="straightConnector1">
            <a:avLst/>
          </a:prstGeom>
          <a:noFill/>
          <a:ln w="9525" cap="flat" cmpd="sng">
            <a:solidFill>
              <a:srgbClr val="999FA9"/>
            </a:solidFill>
            <a:prstDash val="solid"/>
            <a:round/>
            <a:headEnd type="none" w="med" len="med"/>
            <a:tailEnd type="none" w="med" len="med"/>
          </a:ln>
        </p:spPr>
      </p:cxnSp>
      <p:sp>
        <p:nvSpPr>
          <p:cNvPr id="18" name="Google Shape;18;p3"/>
          <p:cNvSpPr/>
          <p:nvPr/>
        </p:nvSpPr>
        <p:spPr>
          <a:xfrm flipH="1">
            <a:off x="632556" y="2267403"/>
            <a:ext cx="614400" cy="6144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25"/>
        <p:cNvGrpSpPr/>
        <p:nvPr/>
      </p:nvGrpSpPr>
      <p:grpSpPr>
        <a:xfrm>
          <a:off x="0" y="0"/>
          <a:ext cx="0" cy="0"/>
          <a:chOff x="0" y="0"/>
          <a:chExt cx="0" cy="0"/>
        </a:xfrm>
      </p:grpSpPr>
      <p:sp>
        <p:nvSpPr>
          <p:cNvPr id="26" name="Google Shape;26;p5"/>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lvl1pPr lvl="0"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1pPr>
            <a:lvl2pPr lvl="1"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2pPr>
            <a:lvl3pPr lvl="2"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3pPr>
            <a:lvl4pPr lvl="3"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4pPr>
            <a:lvl5pPr lvl="4"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5pPr>
            <a:lvl6pPr lvl="5"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6pPr>
            <a:lvl7pPr lvl="6"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7pPr>
            <a:lvl8pPr lvl="7"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8pPr>
            <a:lvl9pPr lvl="8"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9pPr>
          </a:lstStyle>
          <a:p>
            <a:endParaRPr/>
          </a:p>
        </p:txBody>
      </p:sp>
      <p:sp>
        <p:nvSpPr>
          <p:cNvPr id="27" name="Google Shape;27;p5"/>
          <p:cNvSpPr txBox="1">
            <a:spLocks noGrp="1"/>
          </p:cNvSpPr>
          <p:nvPr>
            <p:ph type="body" idx="1"/>
          </p:nvPr>
        </p:nvSpPr>
        <p:spPr>
          <a:xfrm>
            <a:off x="1165498" y="1086799"/>
            <a:ext cx="6858000" cy="3725700"/>
          </a:xfrm>
          <a:prstGeom prst="rect">
            <a:avLst/>
          </a:prstGeom>
        </p:spPr>
        <p:txBody>
          <a:bodyPr spcFirstLastPara="1" wrap="square" lIns="91425" tIns="91425" rIns="91425" bIns="91425" anchor="t" anchorCtr="0">
            <a:noAutofit/>
          </a:bodyPr>
          <a:lstStyle>
            <a:lvl1pPr marL="457200" lvl="0" indent="-419100" rtl="0">
              <a:spcBef>
                <a:spcPts val="600"/>
              </a:spcBef>
              <a:spcAft>
                <a:spcPts val="0"/>
              </a:spcAft>
              <a:buClr>
                <a:srgbClr val="F3F3F3"/>
              </a:buClr>
              <a:buSzPts val="3000"/>
              <a:buFont typeface="Quicksand"/>
              <a:buChar char="◦"/>
              <a:defRPr sz="3000">
                <a:solidFill>
                  <a:srgbClr val="F3F3F3"/>
                </a:solidFill>
                <a:latin typeface="Quicksand"/>
                <a:ea typeface="Quicksand"/>
                <a:cs typeface="Quicksand"/>
                <a:sym typeface="Quicksand"/>
              </a:defRPr>
            </a:lvl1pPr>
            <a:lvl2pPr marL="914400" lvl="1" indent="-381000" rtl="0">
              <a:spcBef>
                <a:spcPts val="0"/>
              </a:spcBef>
              <a:spcAft>
                <a:spcPts val="0"/>
              </a:spcAft>
              <a:buClr>
                <a:srgbClr val="F3F3F3"/>
              </a:buClr>
              <a:buSzPts val="2400"/>
              <a:buFont typeface="Quicksand"/>
              <a:buChar char="▫"/>
              <a:defRPr sz="2400">
                <a:solidFill>
                  <a:srgbClr val="F3F3F3"/>
                </a:solidFill>
                <a:latin typeface="Quicksand"/>
                <a:ea typeface="Quicksand"/>
                <a:cs typeface="Quicksand"/>
                <a:sym typeface="Quicksand"/>
              </a:defRPr>
            </a:lvl2pPr>
            <a:lvl3pPr marL="1371600" lvl="2" indent="-381000" rtl="0">
              <a:spcBef>
                <a:spcPts val="0"/>
              </a:spcBef>
              <a:spcAft>
                <a:spcPts val="0"/>
              </a:spcAft>
              <a:buClr>
                <a:srgbClr val="F3F3F3"/>
              </a:buClr>
              <a:buSzPts val="2400"/>
              <a:buFont typeface="Quicksand"/>
              <a:buChar char="■"/>
              <a:defRPr sz="2400">
                <a:solidFill>
                  <a:srgbClr val="F3F3F3"/>
                </a:solidFill>
                <a:latin typeface="Quicksand"/>
                <a:ea typeface="Quicksand"/>
                <a:cs typeface="Quicksand"/>
                <a:sym typeface="Quicksand"/>
              </a:defRPr>
            </a:lvl3pPr>
            <a:lvl4pPr marL="1828800" lvl="3"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4pPr>
            <a:lvl5pPr marL="2286000" lvl="4"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5pPr>
            <a:lvl6pPr marL="2743200" lvl="5"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6pPr>
            <a:lvl7pPr marL="3200400" lvl="6"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7pPr>
            <a:lvl8pPr marL="3657600" lvl="7"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8pPr>
            <a:lvl9pPr marL="4114800" lvl="8"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9pPr>
          </a:lstStyle>
          <a:p>
            <a:endParaRPr/>
          </a:p>
        </p:txBody>
      </p:sp>
      <p:sp>
        <p:nvSpPr>
          <p:cNvPr id="28" name="Google Shape;28;p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29" name="Google Shape;29;p5"/>
          <p:cNvCxnSpPr/>
          <p:nvPr/>
        </p:nvCxnSpPr>
        <p:spPr>
          <a:xfrm>
            <a:off x="945638" y="0"/>
            <a:ext cx="0" cy="5143500"/>
          </a:xfrm>
          <a:prstGeom prst="straightConnector1">
            <a:avLst/>
          </a:prstGeom>
          <a:noFill/>
          <a:ln w="9525" cap="flat" cmpd="sng">
            <a:solidFill>
              <a:srgbClr val="999FA9"/>
            </a:solidFill>
            <a:prstDash val="solid"/>
            <a:round/>
            <a:headEnd type="none" w="med" len="med"/>
            <a:tailEnd type="none" w="med" len="med"/>
          </a:ln>
        </p:spPr>
      </p:cxnSp>
      <p:sp>
        <p:nvSpPr>
          <p:cNvPr id="30" name="Google Shape;30;p5"/>
          <p:cNvSpPr/>
          <p:nvPr/>
        </p:nvSpPr>
        <p:spPr>
          <a:xfrm>
            <a:off x="874396" y="605794"/>
            <a:ext cx="142500" cy="1425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5"/>
          <p:cNvSpPr/>
          <p:nvPr/>
        </p:nvSpPr>
        <p:spPr>
          <a:xfrm>
            <a:off x="844675" y="1400721"/>
            <a:ext cx="201900" cy="201900"/>
          </a:xfrm>
          <a:prstGeom prst="ellipse">
            <a:avLst/>
          </a:prstGeom>
          <a:solidFill>
            <a:srgbClr val="2E3037"/>
          </a:solidFill>
          <a:ln w="9525" cap="flat" cmpd="sng">
            <a:solidFill>
              <a:srgbClr val="999FA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3 columns">
  <p:cSld name="TITLE_AND_TWO_COLUMNS_1">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lvl1pPr lvl="0" rtl="0">
              <a:spcBef>
                <a:spcPts val="0"/>
              </a:spcBef>
              <a:spcAft>
                <a:spcPts val="0"/>
              </a:spcAft>
              <a:buSzPts val="1800"/>
              <a:buNone/>
              <a:defRPr/>
            </a:lvl1pPr>
            <a:lvl2pPr lvl="1" rtl="0">
              <a:spcBef>
                <a:spcPts val="0"/>
              </a:spcBef>
              <a:spcAft>
                <a:spcPts val="0"/>
              </a:spcAft>
              <a:buSzPts val="1800"/>
              <a:buNone/>
              <a:defRPr/>
            </a:lvl2pPr>
            <a:lvl3pPr lvl="2" rtl="0">
              <a:spcBef>
                <a:spcPts val="0"/>
              </a:spcBef>
              <a:spcAft>
                <a:spcPts val="0"/>
              </a:spcAft>
              <a:buSzPts val="1800"/>
              <a:buNone/>
              <a:defRPr/>
            </a:lvl3pPr>
            <a:lvl4pPr lvl="3" rtl="0">
              <a:spcBef>
                <a:spcPts val="0"/>
              </a:spcBef>
              <a:spcAft>
                <a:spcPts val="0"/>
              </a:spcAft>
              <a:buSzPts val="1800"/>
              <a:buNone/>
              <a:defRPr/>
            </a:lvl4pPr>
            <a:lvl5pPr lvl="4" rtl="0">
              <a:spcBef>
                <a:spcPts val="0"/>
              </a:spcBef>
              <a:spcAft>
                <a:spcPts val="0"/>
              </a:spcAft>
              <a:buSzPts val="1800"/>
              <a:buNone/>
              <a:defRPr/>
            </a:lvl5pPr>
            <a:lvl6pPr lvl="5" rtl="0">
              <a:spcBef>
                <a:spcPts val="0"/>
              </a:spcBef>
              <a:spcAft>
                <a:spcPts val="0"/>
              </a:spcAft>
              <a:buSzPts val="1800"/>
              <a:buNone/>
              <a:defRPr/>
            </a:lvl6pPr>
            <a:lvl7pPr lvl="6" rtl="0">
              <a:spcBef>
                <a:spcPts val="0"/>
              </a:spcBef>
              <a:spcAft>
                <a:spcPts val="0"/>
              </a:spcAft>
              <a:buSzPts val="1800"/>
              <a:buNone/>
              <a:defRPr/>
            </a:lvl7pPr>
            <a:lvl8pPr lvl="7" rtl="0">
              <a:spcBef>
                <a:spcPts val="0"/>
              </a:spcBef>
              <a:spcAft>
                <a:spcPts val="0"/>
              </a:spcAft>
              <a:buSzPts val="1800"/>
              <a:buNone/>
              <a:defRPr/>
            </a:lvl8pPr>
            <a:lvl9pPr lvl="8" rtl="0">
              <a:spcBef>
                <a:spcPts val="0"/>
              </a:spcBef>
              <a:spcAft>
                <a:spcPts val="0"/>
              </a:spcAft>
              <a:buSzPts val="1800"/>
              <a:buNone/>
              <a:defRPr/>
            </a:lvl9pPr>
          </a:lstStyle>
          <a:p>
            <a:endParaRPr/>
          </a:p>
        </p:txBody>
      </p:sp>
      <p:sp>
        <p:nvSpPr>
          <p:cNvPr id="42" name="Google Shape;42;p7"/>
          <p:cNvSpPr txBox="1">
            <a:spLocks noGrp="1"/>
          </p:cNvSpPr>
          <p:nvPr>
            <p:ph type="body" idx="1"/>
          </p:nvPr>
        </p:nvSpPr>
        <p:spPr>
          <a:xfrm>
            <a:off x="1165475" y="1192298"/>
            <a:ext cx="2403600" cy="3670500"/>
          </a:xfrm>
          <a:prstGeom prst="rect">
            <a:avLst/>
          </a:prstGeom>
        </p:spPr>
        <p:txBody>
          <a:bodyPr spcFirstLastPara="1" wrap="square" lIns="91425" tIns="91425" rIns="91425" bIns="91425" anchor="t" anchorCtr="0">
            <a:noAutofit/>
          </a:bodyPr>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sz="1800"/>
            </a:lvl4pPr>
            <a:lvl5pPr marL="2286000" lvl="4" indent="-342900" rtl="0">
              <a:spcBef>
                <a:spcPts val="0"/>
              </a:spcBef>
              <a:spcAft>
                <a:spcPts val="0"/>
              </a:spcAft>
              <a:buSzPts val="1800"/>
              <a:buChar char="○"/>
              <a:defRPr sz="1800"/>
            </a:lvl5pPr>
            <a:lvl6pPr marL="2743200" lvl="5" indent="-342900" rtl="0">
              <a:spcBef>
                <a:spcPts val="0"/>
              </a:spcBef>
              <a:spcAft>
                <a:spcPts val="0"/>
              </a:spcAft>
              <a:buSzPts val="1800"/>
              <a:buChar char="■"/>
              <a:defRPr sz="1800"/>
            </a:lvl6pPr>
            <a:lvl7pPr marL="3200400" lvl="6" indent="-342900" rtl="0">
              <a:spcBef>
                <a:spcPts val="0"/>
              </a:spcBef>
              <a:spcAft>
                <a:spcPts val="0"/>
              </a:spcAft>
              <a:buSzPts val="1800"/>
              <a:buChar char="●"/>
              <a:defRPr sz="1800"/>
            </a:lvl7pPr>
            <a:lvl8pPr marL="3657600" lvl="7" indent="-342900" rtl="0">
              <a:spcBef>
                <a:spcPts val="0"/>
              </a:spcBef>
              <a:spcAft>
                <a:spcPts val="0"/>
              </a:spcAft>
              <a:buSzPts val="1800"/>
              <a:buChar char="○"/>
              <a:defRPr sz="1800"/>
            </a:lvl8pPr>
            <a:lvl9pPr marL="4114800" lvl="8" indent="-342900" rtl="0">
              <a:spcBef>
                <a:spcPts val="0"/>
              </a:spcBef>
              <a:spcAft>
                <a:spcPts val="0"/>
              </a:spcAft>
              <a:buSzPts val="1800"/>
              <a:buChar char="■"/>
              <a:defRPr sz="1800"/>
            </a:lvl9pPr>
          </a:lstStyle>
          <a:p>
            <a:endParaRPr/>
          </a:p>
        </p:txBody>
      </p:sp>
      <p:sp>
        <p:nvSpPr>
          <p:cNvPr id="43" name="Google Shape;43;p7"/>
          <p:cNvSpPr txBox="1">
            <a:spLocks noGrp="1"/>
          </p:cNvSpPr>
          <p:nvPr>
            <p:ph type="body" idx="2"/>
          </p:nvPr>
        </p:nvSpPr>
        <p:spPr>
          <a:xfrm>
            <a:off x="3692249" y="1192298"/>
            <a:ext cx="2403600" cy="3670500"/>
          </a:xfrm>
          <a:prstGeom prst="rect">
            <a:avLst/>
          </a:prstGeom>
        </p:spPr>
        <p:txBody>
          <a:bodyPr spcFirstLastPara="1" wrap="square" lIns="91425" tIns="91425" rIns="91425" bIns="91425" anchor="t" anchorCtr="0">
            <a:noAutofit/>
          </a:bodyPr>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sz="1800"/>
            </a:lvl4pPr>
            <a:lvl5pPr marL="2286000" lvl="4" indent="-342900" rtl="0">
              <a:spcBef>
                <a:spcPts val="0"/>
              </a:spcBef>
              <a:spcAft>
                <a:spcPts val="0"/>
              </a:spcAft>
              <a:buSzPts val="1800"/>
              <a:buChar char="○"/>
              <a:defRPr sz="1800"/>
            </a:lvl5pPr>
            <a:lvl6pPr marL="2743200" lvl="5" indent="-342900" rtl="0">
              <a:spcBef>
                <a:spcPts val="0"/>
              </a:spcBef>
              <a:spcAft>
                <a:spcPts val="0"/>
              </a:spcAft>
              <a:buSzPts val="1800"/>
              <a:buChar char="■"/>
              <a:defRPr sz="1800"/>
            </a:lvl6pPr>
            <a:lvl7pPr marL="3200400" lvl="6" indent="-342900" rtl="0">
              <a:spcBef>
                <a:spcPts val="0"/>
              </a:spcBef>
              <a:spcAft>
                <a:spcPts val="0"/>
              </a:spcAft>
              <a:buSzPts val="1800"/>
              <a:buChar char="●"/>
              <a:defRPr sz="1800"/>
            </a:lvl7pPr>
            <a:lvl8pPr marL="3657600" lvl="7" indent="-342900" rtl="0">
              <a:spcBef>
                <a:spcPts val="0"/>
              </a:spcBef>
              <a:spcAft>
                <a:spcPts val="0"/>
              </a:spcAft>
              <a:buSzPts val="1800"/>
              <a:buChar char="○"/>
              <a:defRPr sz="1800"/>
            </a:lvl8pPr>
            <a:lvl9pPr marL="4114800" lvl="8" indent="-342900" rtl="0">
              <a:spcBef>
                <a:spcPts val="0"/>
              </a:spcBef>
              <a:spcAft>
                <a:spcPts val="0"/>
              </a:spcAft>
              <a:buSzPts val="1800"/>
              <a:buChar char="■"/>
              <a:defRPr sz="1800"/>
            </a:lvl9pPr>
          </a:lstStyle>
          <a:p>
            <a:endParaRPr/>
          </a:p>
        </p:txBody>
      </p:sp>
      <p:sp>
        <p:nvSpPr>
          <p:cNvPr id="44" name="Google Shape;44;p7"/>
          <p:cNvSpPr txBox="1">
            <a:spLocks noGrp="1"/>
          </p:cNvSpPr>
          <p:nvPr>
            <p:ph type="body" idx="3"/>
          </p:nvPr>
        </p:nvSpPr>
        <p:spPr>
          <a:xfrm>
            <a:off x="6219023" y="1192298"/>
            <a:ext cx="2403600" cy="3670500"/>
          </a:xfrm>
          <a:prstGeom prst="rect">
            <a:avLst/>
          </a:prstGeom>
        </p:spPr>
        <p:txBody>
          <a:bodyPr spcFirstLastPara="1" wrap="square" lIns="91425" tIns="91425" rIns="91425" bIns="91425" anchor="t" anchorCtr="0">
            <a:noAutofit/>
          </a:bodyPr>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sz="1800"/>
            </a:lvl4pPr>
            <a:lvl5pPr marL="2286000" lvl="4" indent="-342900" rtl="0">
              <a:spcBef>
                <a:spcPts val="0"/>
              </a:spcBef>
              <a:spcAft>
                <a:spcPts val="0"/>
              </a:spcAft>
              <a:buSzPts val="1800"/>
              <a:buChar char="○"/>
              <a:defRPr sz="1800"/>
            </a:lvl5pPr>
            <a:lvl6pPr marL="2743200" lvl="5" indent="-342900" rtl="0">
              <a:spcBef>
                <a:spcPts val="0"/>
              </a:spcBef>
              <a:spcAft>
                <a:spcPts val="0"/>
              </a:spcAft>
              <a:buSzPts val="1800"/>
              <a:buChar char="■"/>
              <a:defRPr sz="1800"/>
            </a:lvl6pPr>
            <a:lvl7pPr marL="3200400" lvl="6" indent="-342900" rtl="0">
              <a:spcBef>
                <a:spcPts val="0"/>
              </a:spcBef>
              <a:spcAft>
                <a:spcPts val="0"/>
              </a:spcAft>
              <a:buSzPts val="1800"/>
              <a:buChar char="●"/>
              <a:defRPr sz="1800"/>
            </a:lvl7pPr>
            <a:lvl8pPr marL="3657600" lvl="7" indent="-342900" rtl="0">
              <a:spcBef>
                <a:spcPts val="0"/>
              </a:spcBef>
              <a:spcAft>
                <a:spcPts val="0"/>
              </a:spcAft>
              <a:buSzPts val="1800"/>
              <a:buChar char="○"/>
              <a:defRPr sz="1800"/>
            </a:lvl8pPr>
            <a:lvl9pPr marL="4114800" lvl="8" indent="-342900" rtl="0">
              <a:spcBef>
                <a:spcPts val="0"/>
              </a:spcBef>
              <a:spcAft>
                <a:spcPts val="0"/>
              </a:spcAft>
              <a:buSzPts val="1800"/>
              <a:buChar char="■"/>
              <a:defRPr sz="1800"/>
            </a:lvl9pPr>
          </a:lstStyle>
          <a:p>
            <a:endParaRPr/>
          </a:p>
        </p:txBody>
      </p:sp>
      <p:sp>
        <p:nvSpPr>
          <p:cNvPr id="45" name="Google Shape;45;p7"/>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46" name="Google Shape;46;p7"/>
          <p:cNvCxnSpPr/>
          <p:nvPr/>
        </p:nvCxnSpPr>
        <p:spPr>
          <a:xfrm>
            <a:off x="945638" y="0"/>
            <a:ext cx="0" cy="5143500"/>
          </a:xfrm>
          <a:prstGeom prst="straightConnector1">
            <a:avLst/>
          </a:prstGeom>
          <a:noFill/>
          <a:ln w="9525" cap="flat" cmpd="sng">
            <a:solidFill>
              <a:srgbClr val="999FA9"/>
            </a:solidFill>
            <a:prstDash val="solid"/>
            <a:round/>
            <a:headEnd type="none" w="med" len="med"/>
            <a:tailEnd type="none" w="med" len="med"/>
          </a:ln>
        </p:spPr>
      </p:cxnSp>
      <p:sp>
        <p:nvSpPr>
          <p:cNvPr id="47" name="Google Shape;47;p7"/>
          <p:cNvSpPr/>
          <p:nvPr/>
        </p:nvSpPr>
        <p:spPr>
          <a:xfrm>
            <a:off x="874396" y="605794"/>
            <a:ext cx="142500" cy="1425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7"/>
          <p:cNvSpPr/>
          <p:nvPr/>
        </p:nvSpPr>
        <p:spPr>
          <a:xfrm>
            <a:off x="844675" y="1400721"/>
            <a:ext cx="201900" cy="201900"/>
          </a:xfrm>
          <a:prstGeom prst="ellipse">
            <a:avLst/>
          </a:prstGeom>
          <a:solidFill>
            <a:srgbClr val="2E3037"/>
          </a:solidFill>
          <a:ln w="9525" cap="flat" cmpd="sng">
            <a:solidFill>
              <a:srgbClr val="999FA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8"/>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lvl1pPr lvl="0">
              <a:spcBef>
                <a:spcPts val="0"/>
              </a:spcBef>
              <a:spcAft>
                <a:spcPts val="0"/>
              </a:spcAft>
              <a:buSzPts val="1800"/>
              <a:buNone/>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51" name="Google Shape;51;p8"/>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52" name="Google Shape;52;p8"/>
          <p:cNvCxnSpPr/>
          <p:nvPr/>
        </p:nvCxnSpPr>
        <p:spPr>
          <a:xfrm>
            <a:off x="945638" y="0"/>
            <a:ext cx="0" cy="5143500"/>
          </a:xfrm>
          <a:prstGeom prst="straightConnector1">
            <a:avLst/>
          </a:prstGeom>
          <a:noFill/>
          <a:ln w="9525" cap="flat" cmpd="sng">
            <a:solidFill>
              <a:srgbClr val="999FA9"/>
            </a:solidFill>
            <a:prstDash val="solid"/>
            <a:round/>
            <a:headEnd type="none" w="med" len="med"/>
            <a:tailEnd type="none" w="med" len="med"/>
          </a:ln>
        </p:spPr>
      </p:cxnSp>
      <p:sp>
        <p:nvSpPr>
          <p:cNvPr id="53" name="Google Shape;53;p8"/>
          <p:cNvSpPr/>
          <p:nvPr/>
        </p:nvSpPr>
        <p:spPr>
          <a:xfrm>
            <a:off x="874396" y="605794"/>
            <a:ext cx="142500" cy="1425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9"/>
        <p:cNvGrpSpPr/>
        <p:nvPr/>
      </p:nvGrpSpPr>
      <p:grpSpPr>
        <a:xfrm>
          <a:off x="0" y="0"/>
          <a:ext cx="0" cy="0"/>
          <a:chOff x="0" y="0"/>
          <a:chExt cx="0" cy="0"/>
        </a:xfrm>
      </p:grpSpPr>
      <p:sp>
        <p:nvSpPr>
          <p:cNvPr id="60" name="Google Shape;60;p10"/>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61" name="Google Shape;61;p10"/>
          <p:cNvCxnSpPr/>
          <p:nvPr/>
        </p:nvCxnSpPr>
        <p:spPr>
          <a:xfrm>
            <a:off x="945638" y="0"/>
            <a:ext cx="0" cy="5143500"/>
          </a:xfrm>
          <a:prstGeom prst="straightConnector1">
            <a:avLst/>
          </a:prstGeom>
          <a:noFill/>
          <a:ln w="9525" cap="flat" cmpd="sng">
            <a:solidFill>
              <a:srgbClr val="999FA9"/>
            </a:solidFill>
            <a:prstDash val="solid"/>
            <a:round/>
            <a:headEnd type="none" w="med" len="med"/>
            <a:tailEnd type="none" w="med" len="med"/>
          </a:ln>
        </p:spPr>
      </p:cxnSp>
      <p:sp>
        <p:nvSpPr>
          <p:cNvPr id="62" name="Google Shape;62;p10"/>
          <p:cNvSpPr/>
          <p:nvPr/>
        </p:nvSpPr>
        <p:spPr>
          <a:xfrm>
            <a:off x="844675" y="2470800"/>
            <a:ext cx="201900" cy="201900"/>
          </a:xfrm>
          <a:prstGeom prst="ellipse">
            <a:avLst/>
          </a:prstGeom>
          <a:solidFill>
            <a:srgbClr val="2E3037"/>
          </a:solidFill>
          <a:ln w="9525" cap="flat" cmpd="sng">
            <a:solidFill>
              <a:srgbClr val="999FA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key color">
  <p:cSld name="BLANK_1">
    <p:bg>
      <p:bgPr>
        <a:solidFill>
          <a:schemeClr val="accent1"/>
        </a:solidFill>
        <a:effectLst/>
      </p:bgPr>
    </p:bg>
    <p:spTree>
      <p:nvGrpSpPr>
        <p:cNvPr id="1" name="Shape 63"/>
        <p:cNvGrpSpPr/>
        <p:nvPr/>
      </p:nvGrpSpPr>
      <p:grpSpPr>
        <a:xfrm>
          <a:off x="0" y="0"/>
          <a:ext cx="0" cy="0"/>
          <a:chOff x="0" y="0"/>
          <a:chExt cx="0" cy="0"/>
        </a:xfrm>
      </p:grpSpPr>
      <p:sp>
        <p:nvSpPr>
          <p:cNvPr id="64" name="Google Shape;64;p11"/>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lvl1pPr lvl="0">
              <a:buNone/>
              <a:defRPr>
                <a:solidFill>
                  <a:srgbClr val="2E3037"/>
                </a:solidFill>
              </a:defRPr>
            </a:lvl1pPr>
            <a:lvl2pPr lvl="1">
              <a:buNone/>
              <a:defRPr>
                <a:solidFill>
                  <a:srgbClr val="2E3037"/>
                </a:solidFill>
              </a:defRPr>
            </a:lvl2pPr>
            <a:lvl3pPr lvl="2">
              <a:buNone/>
              <a:defRPr>
                <a:solidFill>
                  <a:srgbClr val="2E3037"/>
                </a:solidFill>
              </a:defRPr>
            </a:lvl3pPr>
            <a:lvl4pPr lvl="3">
              <a:buNone/>
              <a:defRPr>
                <a:solidFill>
                  <a:srgbClr val="2E3037"/>
                </a:solidFill>
              </a:defRPr>
            </a:lvl4pPr>
            <a:lvl5pPr lvl="4">
              <a:buNone/>
              <a:defRPr>
                <a:solidFill>
                  <a:srgbClr val="2E3037"/>
                </a:solidFill>
              </a:defRPr>
            </a:lvl5pPr>
            <a:lvl6pPr lvl="5">
              <a:buNone/>
              <a:defRPr>
                <a:solidFill>
                  <a:srgbClr val="2E3037"/>
                </a:solidFill>
              </a:defRPr>
            </a:lvl6pPr>
            <a:lvl7pPr lvl="6">
              <a:buNone/>
              <a:defRPr>
                <a:solidFill>
                  <a:srgbClr val="2E3037"/>
                </a:solidFill>
              </a:defRPr>
            </a:lvl7pPr>
            <a:lvl8pPr lvl="7">
              <a:buNone/>
              <a:defRPr>
                <a:solidFill>
                  <a:srgbClr val="2E3037"/>
                </a:solidFill>
              </a:defRPr>
            </a:lvl8pPr>
            <a:lvl9pPr lvl="8">
              <a:buNone/>
              <a:defRPr>
                <a:solidFill>
                  <a:srgbClr val="2E3037"/>
                </a:solidFill>
              </a:defRPr>
            </a:lvl9pPr>
          </a:lstStyle>
          <a:p>
            <a:pPr marL="0" lvl="0" indent="0" algn="r" rtl="0">
              <a:spcBef>
                <a:spcPts val="0"/>
              </a:spcBef>
              <a:spcAft>
                <a:spcPts val="0"/>
              </a:spcAft>
              <a:buNone/>
            </a:pPr>
            <a:fld id="{00000000-1234-1234-1234-123412341234}" type="slidenum">
              <a:rPr lang="en"/>
              <a:t>‹#›</a:t>
            </a:fld>
            <a:endParaRPr/>
          </a:p>
        </p:txBody>
      </p:sp>
      <p:cxnSp>
        <p:nvCxnSpPr>
          <p:cNvPr id="65" name="Google Shape;65;p11"/>
          <p:cNvCxnSpPr/>
          <p:nvPr/>
        </p:nvCxnSpPr>
        <p:spPr>
          <a:xfrm>
            <a:off x="945638" y="0"/>
            <a:ext cx="0" cy="5143500"/>
          </a:xfrm>
          <a:prstGeom prst="straightConnector1">
            <a:avLst/>
          </a:prstGeom>
          <a:noFill/>
          <a:ln w="9525" cap="flat" cmpd="sng">
            <a:solidFill>
              <a:schemeClr val="dk1"/>
            </a:solidFill>
            <a:prstDash val="solid"/>
            <a:round/>
            <a:headEnd type="none" w="med" len="med"/>
            <a:tailEnd type="none" w="med" len="med"/>
          </a:ln>
        </p:spPr>
      </p:cxnSp>
      <p:sp>
        <p:nvSpPr>
          <p:cNvPr id="66" name="Google Shape;66;p11"/>
          <p:cNvSpPr/>
          <p:nvPr/>
        </p:nvSpPr>
        <p:spPr>
          <a:xfrm>
            <a:off x="844675" y="2470800"/>
            <a:ext cx="201900" cy="201900"/>
          </a:xfrm>
          <a:prstGeom prst="ellipse">
            <a:avLst/>
          </a:prstGeom>
          <a:solidFill>
            <a:schemeClr val="accen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1165475" y="549649"/>
            <a:ext cx="6858000" cy="345000"/>
          </a:xfrm>
          <a:prstGeom prst="rect">
            <a:avLst/>
          </a:prstGeom>
          <a:noFill/>
          <a:ln>
            <a:noFill/>
          </a:ln>
        </p:spPr>
        <p:txBody>
          <a:bodyPr spcFirstLastPara="1" wrap="square" lIns="91425" tIns="91425" rIns="91425" bIns="91425" anchor="b" anchorCtr="0">
            <a:noAutofit/>
          </a:bodyPr>
          <a:lstStyle>
            <a:lvl1pPr lvl="0">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1pPr>
            <a:lvl2pPr lvl="1">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2pPr>
            <a:lvl3pPr lvl="2">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3pPr>
            <a:lvl4pPr lvl="3">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4pPr>
            <a:lvl5pPr lvl="4">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5pPr>
            <a:lvl6pPr lvl="5">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6pPr>
            <a:lvl7pPr lvl="6">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7pPr>
            <a:lvl8pPr lvl="7">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8pPr>
            <a:lvl9pPr lvl="8">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9pPr>
          </a:lstStyle>
          <a:p>
            <a:endParaRPr/>
          </a:p>
        </p:txBody>
      </p:sp>
      <p:sp>
        <p:nvSpPr>
          <p:cNvPr id="7" name="Google Shape;7;p1"/>
          <p:cNvSpPr txBox="1">
            <a:spLocks noGrp="1"/>
          </p:cNvSpPr>
          <p:nvPr>
            <p:ph type="body" idx="1"/>
          </p:nvPr>
        </p:nvSpPr>
        <p:spPr>
          <a:xfrm>
            <a:off x="1165498" y="1086799"/>
            <a:ext cx="6858000" cy="3725700"/>
          </a:xfrm>
          <a:prstGeom prst="rect">
            <a:avLst/>
          </a:prstGeom>
          <a:noFill/>
          <a:ln>
            <a:noFill/>
          </a:ln>
        </p:spPr>
        <p:txBody>
          <a:bodyPr spcFirstLastPara="1" wrap="square" lIns="91425" tIns="91425" rIns="91425" bIns="91425" anchor="t" anchorCtr="0">
            <a:noAutofit/>
          </a:bodyPr>
          <a:lstStyle>
            <a:lvl1pPr marL="457200" lvl="0" indent="-381000">
              <a:spcBef>
                <a:spcPts val="600"/>
              </a:spcBef>
              <a:spcAft>
                <a:spcPts val="0"/>
              </a:spcAft>
              <a:buClr>
                <a:schemeClr val="accent1"/>
              </a:buClr>
              <a:buSzPts val="2400"/>
              <a:buFont typeface="Quicksand"/>
              <a:buChar char="◦"/>
              <a:defRPr sz="2400">
                <a:solidFill>
                  <a:schemeClr val="lt1"/>
                </a:solidFill>
                <a:latin typeface="Quicksand"/>
                <a:ea typeface="Quicksand"/>
                <a:cs typeface="Quicksand"/>
                <a:sym typeface="Quicksand"/>
              </a:defRPr>
            </a:lvl1pPr>
            <a:lvl2pPr marL="914400" lvl="1" indent="-381000">
              <a:spcBef>
                <a:spcPts val="0"/>
              </a:spcBef>
              <a:spcAft>
                <a:spcPts val="0"/>
              </a:spcAft>
              <a:buClr>
                <a:schemeClr val="accent1"/>
              </a:buClr>
              <a:buSzPts val="2400"/>
              <a:buFont typeface="Quicksand"/>
              <a:buChar char="▫"/>
              <a:defRPr sz="2400">
                <a:solidFill>
                  <a:schemeClr val="lt1"/>
                </a:solidFill>
                <a:latin typeface="Quicksand"/>
                <a:ea typeface="Quicksand"/>
                <a:cs typeface="Quicksand"/>
                <a:sym typeface="Quicksand"/>
              </a:defRPr>
            </a:lvl2pPr>
            <a:lvl3pPr marL="1371600" lvl="2" indent="-381000">
              <a:spcBef>
                <a:spcPts val="0"/>
              </a:spcBef>
              <a:spcAft>
                <a:spcPts val="0"/>
              </a:spcAft>
              <a:buClr>
                <a:schemeClr val="accent1"/>
              </a:buClr>
              <a:buSzPts val="2400"/>
              <a:buFont typeface="Quicksand"/>
              <a:buChar char="■"/>
              <a:defRPr sz="2400">
                <a:solidFill>
                  <a:schemeClr val="lt1"/>
                </a:solidFill>
                <a:latin typeface="Quicksand"/>
                <a:ea typeface="Quicksand"/>
                <a:cs typeface="Quicksand"/>
                <a:sym typeface="Quicksand"/>
              </a:defRPr>
            </a:lvl3pPr>
            <a:lvl4pPr marL="1828800" lvl="3"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4pPr>
            <a:lvl5pPr marL="2286000" lvl="4"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5pPr>
            <a:lvl6pPr marL="2743200" lvl="5"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6pPr>
            <a:lvl7pPr marL="3200400" lvl="6"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7pPr>
            <a:lvl8pPr marL="3657600" lvl="7"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8pPr>
            <a:lvl9pPr marL="4114800" lvl="8"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9pPr>
          </a:lstStyle>
          <a:p>
            <a:endParaRPr/>
          </a:p>
        </p:txBody>
      </p:sp>
      <p:sp>
        <p:nvSpPr>
          <p:cNvPr id="8" name="Google Shape;8;p1"/>
          <p:cNvSpPr txBox="1">
            <a:spLocks noGrp="1"/>
          </p:cNvSpPr>
          <p:nvPr>
            <p:ph type="sldNum" idx="12"/>
          </p:nvPr>
        </p:nvSpPr>
        <p:spPr>
          <a:xfrm>
            <a:off x="8523157" y="4828331"/>
            <a:ext cx="548700" cy="315300"/>
          </a:xfrm>
          <a:prstGeom prst="rect">
            <a:avLst/>
          </a:prstGeom>
          <a:noFill/>
          <a:ln>
            <a:noFill/>
          </a:ln>
        </p:spPr>
        <p:txBody>
          <a:bodyPr spcFirstLastPara="1" wrap="square" lIns="91425" tIns="91425" rIns="91425" bIns="91425" anchor="t" anchorCtr="0">
            <a:noAutofit/>
          </a:bodyPr>
          <a:lstStyle>
            <a:lvl1pPr lvl="0" algn="r">
              <a:buNone/>
              <a:defRPr sz="1200">
                <a:solidFill>
                  <a:srgbClr val="39C0BA"/>
                </a:solidFill>
                <a:latin typeface="Quicksand"/>
                <a:ea typeface="Quicksand"/>
                <a:cs typeface="Quicksand"/>
                <a:sym typeface="Quicksand"/>
              </a:defRPr>
            </a:lvl1pPr>
            <a:lvl2pPr lvl="1" algn="r">
              <a:buNone/>
              <a:defRPr sz="1200">
                <a:solidFill>
                  <a:srgbClr val="39C0BA"/>
                </a:solidFill>
                <a:latin typeface="Quicksand"/>
                <a:ea typeface="Quicksand"/>
                <a:cs typeface="Quicksand"/>
                <a:sym typeface="Quicksand"/>
              </a:defRPr>
            </a:lvl2pPr>
            <a:lvl3pPr lvl="2" algn="r">
              <a:buNone/>
              <a:defRPr sz="1200">
                <a:solidFill>
                  <a:srgbClr val="39C0BA"/>
                </a:solidFill>
                <a:latin typeface="Quicksand"/>
                <a:ea typeface="Quicksand"/>
                <a:cs typeface="Quicksand"/>
                <a:sym typeface="Quicksand"/>
              </a:defRPr>
            </a:lvl3pPr>
            <a:lvl4pPr lvl="3" algn="r">
              <a:buNone/>
              <a:defRPr sz="1200">
                <a:solidFill>
                  <a:srgbClr val="39C0BA"/>
                </a:solidFill>
                <a:latin typeface="Quicksand"/>
                <a:ea typeface="Quicksand"/>
                <a:cs typeface="Quicksand"/>
                <a:sym typeface="Quicksand"/>
              </a:defRPr>
            </a:lvl4pPr>
            <a:lvl5pPr lvl="4" algn="r">
              <a:buNone/>
              <a:defRPr sz="1200">
                <a:solidFill>
                  <a:srgbClr val="39C0BA"/>
                </a:solidFill>
                <a:latin typeface="Quicksand"/>
                <a:ea typeface="Quicksand"/>
                <a:cs typeface="Quicksand"/>
                <a:sym typeface="Quicksand"/>
              </a:defRPr>
            </a:lvl5pPr>
            <a:lvl6pPr lvl="5" algn="r">
              <a:buNone/>
              <a:defRPr sz="1200">
                <a:solidFill>
                  <a:srgbClr val="39C0BA"/>
                </a:solidFill>
                <a:latin typeface="Quicksand"/>
                <a:ea typeface="Quicksand"/>
                <a:cs typeface="Quicksand"/>
                <a:sym typeface="Quicksand"/>
              </a:defRPr>
            </a:lvl6pPr>
            <a:lvl7pPr lvl="6" algn="r">
              <a:buNone/>
              <a:defRPr sz="1200">
                <a:solidFill>
                  <a:srgbClr val="39C0BA"/>
                </a:solidFill>
                <a:latin typeface="Quicksand"/>
                <a:ea typeface="Quicksand"/>
                <a:cs typeface="Quicksand"/>
                <a:sym typeface="Quicksand"/>
              </a:defRPr>
            </a:lvl7pPr>
            <a:lvl8pPr lvl="7" algn="r">
              <a:buNone/>
              <a:defRPr sz="1200">
                <a:solidFill>
                  <a:srgbClr val="39C0BA"/>
                </a:solidFill>
                <a:latin typeface="Quicksand"/>
                <a:ea typeface="Quicksand"/>
                <a:cs typeface="Quicksand"/>
                <a:sym typeface="Quicksand"/>
              </a:defRPr>
            </a:lvl8pPr>
            <a:lvl9pPr lvl="8" algn="r">
              <a:buNone/>
              <a:defRPr sz="1200">
                <a:solidFill>
                  <a:srgbClr val="39C0BA"/>
                </a:solidFill>
                <a:latin typeface="Quicksand"/>
                <a:ea typeface="Quicksand"/>
                <a:cs typeface="Quicksand"/>
                <a:sym typeface="Quicksand"/>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3" r:id="rId4"/>
    <p:sldLayoutId id="2147483654" r:id="rId5"/>
    <p:sldLayoutId id="2147483656" r:id="rId6"/>
    <p:sldLayoutId id="2147483657" r:id="rId7"/>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hyperlink" Target="https://www.flickr.com/photos/rubyblossom/4735525016/in/photolist-QF7jt5-haQ6j3-e51Wer-dpM1z-8dsNB3-Ju6hGe-JxSXgf-Ju6hQk-Ju6ik8-Ju6i8V-Ju6k4D-JbetjY-HEN8YS-Ju6jyk-HENaSb-JbetMw-Ju6jhZ-HENbeJ-HENb2u-Ju6kdg-Ju6jJa-JbetCJ-JbettW-HEN98u-HENaGb-5D6Gof-5i7yuF-HEN8GE-HEN8sG-5D6G9j-7q2GKp-6TkX1b-8AQRLC-5NaF28-8AzoAi-8AU9Zs-8AwGBs-8AVA2b-5NeVZE-7CFGb3-fM1S4A-5TmqgU-zfRGP"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hyperlink" Target="https://www.flickr.com/photos/n_corboy/4921290518/in/photolist-8uSUdw-2T6K14-qY4qGA-2dDQjC5-af5MQd-8gJGHj-kNVf9-8NpG7y-8gJzMj-6sBA9P-dKcBgH-7cHnaN-5habiT-mAQdjd-i6ycVY-SedrTu-QbPvsf-7jwhnF-qv6dYf-5jnzC-T9QcnL-2gErquS-87kbQu-9vnDxW-6phJKK-pxw7K2-23NMVym-3iBmYb-24PS3K1-r4WxAw-53vzY5-qPt2VY-39a3zd-Sx13t4-NpHn77-Wdc4ze-auvzCH-gKJHfg-pSzTBv-qwWgTv-qy3tGJ-gKHJ3c-rxfSby-W9LVF5-rxfMAS-zQdmXb-qHcTyy-5yfh1S-een3kU-oY5sa9"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hyperlink" Target="http://www.beyondintractability.org/essay/zopa" TargetMode="External"/><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hyperlink" Target="https://doi.org/10.1080/07377790802498523" TargetMode="Externa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7.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pollev.com/free_text_polls/HNV0SEYb4o5CyyKwc76S9/respond"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2.jp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hyperlink" Target="http://www.slidescarnival.com/" TargetMode="External"/><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s://doi.org/10.1080/07377790802498523" TargetMode="External"/><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2" name="Google Shape;282;p31"/>
          <p:cNvSpPr txBox="1">
            <a:spLocks noGrp="1"/>
          </p:cNvSpPr>
          <p:nvPr>
            <p:ph type="body" idx="4294967295"/>
          </p:nvPr>
        </p:nvSpPr>
        <p:spPr>
          <a:xfrm>
            <a:off x="1319400" y="2278688"/>
            <a:ext cx="3231300" cy="16473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1800" b="1" dirty="0"/>
              <a:t>How do you feel about negotiations?</a:t>
            </a:r>
            <a:endParaRPr sz="1800" b="1" dirty="0"/>
          </a:p>
          <a:p>
            <a:pPr marL="0" lvl="0" indent="0" algn="l" rtl="0">
              <a:spcBef>
                <a:spcPts val="600"/>
              </a:spcBef>
              <a:spcAft>
                <a:spcPts val="0"/>
              </a:spcAft>
              <a:buNone/>
            </a:pPr>
            <a:r>
              <a:rPr lang="en-US" sz="1800" dirty="0"/>
              <a:t>Respond as many times as you like.</a:t>
            </a:r>
          </a:p>
          <a:p>
            <a:pPr marL="0" lvl="0" indent="0" algn="l" rtl="0">
              <a:spcBef>
                <a:spcPts val="600"/>
              </a:spcBef>
              <a:spcAft>
                <a:spcPts val="0"/>
              </a:spcAft>
              <a:buNone/>
            </a:pPr>
            <a:endParaRPr lang="en-US" sz="1800" dirty="0"/>
          </a:p>
        </p:txBody>
      </p:sp>
      <p:sp>
        <p:nvSpPr>
          <p:cNvPr id="283" name="Google Shape;283;p31"/>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a:t>
            </a:fld>
            <a:endParaRPr/>
          </a:p>
        </p:txBody>
      </p:sp>
      <p:sp>
        <p:nvSpPr>
          <p:cNvPr id="284" name="Google Shape;284;p31"/>
          <p:cNvSpPr/>
          <p:nvPr/>
        </p:nvSpPr>
        <p:spPr>
          <a:xfrm>
            <a:off x="5645475" y="785788"/>
            <a:ext cx="2007300" cy="35754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n-US" sz="2000" dirty="0">
                <a:solidFill>
                  <a:schemeClr val="accent1"/>
                </a:solidFill>
                <a:latin typeface="Quicksand"/>
                <a:ea typeface="Quicksand"/>
                <a:cs typeface="Quicksand"/>
                <a:sym typeface="Quicksand"/>
              </a:rPr>
              <a:t>Text KMACY731 once to 22333 to join, then text your message</a:t>
            </a:r>
          </a:p>
          <a:p>
            <a:pPr marL="0" lvl="0" indent="0" rtl="0">
              <a:spcBef>
                <a:spcPts val="0"/>
              </a:spcBef>
              <a:spcAft>
                <a:spcPts val="0"/>
              </a:spcAft>
              <a:buNone/>
            </a:pPr>
            <a:endParaRPr lang="en-US" sz="2000" dirty="0">
              <a:solidFill>
                <a:schemeClr val="accent1"/>
              </a:solidFill>
              <a:latin typeface="Quicksand"/>
              <a:ea typeface="Quicksand"/>
              <a:cs typeface="Quicksand"/>
              <a:sym typeface="Quicksand"/>
            </a:endParaRPr>
          </a:p>
          <a:p>
            <a:pPr marL="0" lvl="0" indent="0" rtl="0">
              <a:spcBef>
                <a:spcPts val="0"/>
              </a:spcBef>
              <a:spcAft>
                <a:spcPts val="0"/>
              </a:spcAft>
              <a:buNone/>
            </a:pPr>
            <a:endParaRPr lang="en-US" sz="2000" dirty="0">
              <a:solidFill>
                <a:schemeClr val="accent1"/>
              </a:solidFill>
              <a:latin typeface="Quicksand"/>
              <a:ea typeface="Quicksand"/>
              <a:cs typeface="Quicksand"/>
              <a:sym typeface="Quicksand"/>
            </a:endParaRPr>
          </a:p>
          <a:p>
            <a:pPr marL="0" lvl="0" indent="0" rtl="0">
              <a:spcBef>
                <a:spcPts val="0"/>
              </a:spcBef>
              <a:spcAft>
                <a:spcPts val="0"/>
              </a:spcAft>
              <a:buNone/>
            </a:pPr>
            <a:r>
              <a:rPr lang="en-US" sz="2000" dirty="0">
                <a:solidFill>
                  <a:schemeClr val="accent1"/>
                </a:solidFill>
                <a:latin typeface="Quicksand"/>
                <a:ea typeface="Quicksand"/>
                <a:cs typeface="Quicksand"/>
                <a:sym typeface="Quicksand"/>
              </a:rPr>
              <a:t>Or respond at PollEv.com/kmacy731</a:t>
            </a:r>
            <a:endParaRPr sz="2000" dirty="0">
              <a:solidFill>
                <a:schemeClr val="accent1"/>
              </a:solidFill>
              <a:latin typeface="Quicksand"/>
              <a:ea typeface="Quicksand"/>
              <a:cs typeface="Quicksand"/>
              <a:sym typeface="Quicksand"/>
            </a:endParaRPr>
          </a:p>
        </p:txBody>
      </p:sp>
      <p:grpSp>
        <p:nvGrpSpPr>
          <p:cNvPr id="285" name="Google Shape;285;p31"/>
          <p:cNvGrpSpPr/>
          <p:nvPr/>
        </p:nvGrpSpPr>
        <p:grpSpPr>
          <a:xfrm>
            <a:off x="5586350" y="373572"/>
            <a:ext cx="2119546" cy="4396359"/>
            <a:chOff x="2547150" y="238125"/>
            <a:chExt cx="2525675" cy="5238750"/>
          </a:xfrm>
        </p:grpSpPr>
        <p:sp>
          <p:nvSpPr>
            <p:cNvPr id="286" name="Google Shape;286;p31"/>
            <p:cNvSpPr/>
            <p:nvPr/>
          </p:nvSpPr>
          <p:spPr>
            <a:xfrm>
              <a:off x="2547150" y="238125"/>
              <a:ext cx="2525675" cy="5238750"/>
            </a:xfrm>
            <a:custGeom>
              <a:avLst/>
              <a:gdLst/>
              <a:ahLst/>
              <a:cxnLst/>
              <a:rect l="l" t="t" r="r" b="b"/>
              <a:pathLst>
                <a:path w="101027" h="209550" extrusionOk="0">
                  <a:moveTo>
                    <a:pt x="98629" y="18886"/>
                  </a:moveTo>
                  <a:lnTo>
                    <a:pt x="98629" y="190364"/>
                  </a:lnTo>
                  <a:lnTo>
                    <a:pt x="2398" y="190364"/>
                  </a:lnTo>
                  <a:lnTo>
                    <a:pt x="2398" y="18886"/>
                  </a:lnTo>
                  <a:close/>
                  <a:moveTo>
                    <a:pt x="10343" y="0"/>
                  </a:moveTo>
                  <a:lnTo>
                    <a:pt x="9293" y="75"/>
                  </a:lnTo>
                  <a:lnTo>
                    <a:pt x="8244" y="225"/>
                  </a:lnTo>
                  <a:lnTo>
                    <a:pt x="7270" y="450"/>
                  </a:lnTo>
                  <a:lnTo>
                    <a:pt x="6295" y="824"/>
                  </a:lnTo>
                  <a:lnTo>
                    <a:pt x="5396" y="1274"/>
                  </a:lnTo>
                  <a:lnTo>
                    <a:pt x="4572" y="1799"/>
                  </a:lnTo>
                  <a:lnTo>
                    <a:pt x="3747" y="2398"/>
                  </a:lnTo>
                  <a:lnTo>
                    <a:pt x="2998" y="3073"/>
                  </a:lnTo>
                  <a:lnTo>
                    <a:pt x="2323" y="3747"/>
                  </a:lnTo>
                  <a:lnTo>
                    <a:pt x="1724" y="4572"/>
                  </a:lnTo>
                  <a:lnTo>
                    <a:pt x="1199" y="5396"/>
                  </a:lnTo>
                  <a:lnTo>
                    <a:pt x="824" y="6370"/>
                  </a:lnTo>
                  <a:lnTo>
                    <a:pt x="450" y="7270"/>
                  </a:lnTo>
                  <a:lnTo>
                    <a:pt x="225" y="8319"/>
                  </a:lnTo>
                  <a:lnTo>
                    <a:pt x="0" y="9293"/>
                  </a:lnTo>
                  <a:lnTo>
                    <a:pt x="0" y="10343"/>
                  </a:lnTo>
                  <a:lnTo>
                    <a:pt x="0" y="199207"/>
                  </a:lnTo>
                  <a:lnTo>
                    <a:pt x="0" y="200257"/>
                  </a:lnTo>
                  <a:lnTo>
                    <a:pt x="225" y="201231"/>
                  </a:lnTo>
                  <a:lnTo>
                    <a:pt x="450" y="202280"/>
                  </a:lnTo>
                  <a:lnTo>
                    <a:pt x="824" y="203180"/>
                  </a:lnTo>
                  <a:lnTo>
                    <a:pt x="1199" y="204154"/>
                  </a:lnTo>
                  <a:lnTo>
                    <a:pt x="1724" y="204978"/>
                  </a:lnTo>
                  <a:lnTo>
                    <a:pt x="2323" y="205803"/>
                  </a:lnTo>
                  <a:lnTo>
                    <a:pt x="2998" y="206477"/>
                  </a:lnTo>
                  <a:lnTo>
                    <a:pt x="3747" y="207152"/>
                  </a:lnTo>
                  <a:lnTo>
                    <a:pt x="4572" y="207751"/>
                  </a:lnTo>
                  <a:lnTo>
                    <a:pt x="5396" y="208276"/>
                  </a:lnTo>
                  <a:lnTo>
                    <a:pt x="6295" y="208726"/>
                  </a:lnTo>
                  <a:lnTo>
                    <a:pt x="7270" y="209100"/>
                  </a:lnTo>
                  <a:lnTo>
                    <a:pt x="8244" y="209325"/>
                  </a:lnTo>
                  <a:lnTo>
                    <a:pt x="9293" y="209475"/>
                  </a:lnTo>
                  <a:lnTo>
                    <a:pt x="10343" y="209550"/>
                  </a:lnTo>
                  <a:lnTo>
                    <a:pt x="90610" y="209550"/>
                  </a:lnTo>
                  <a:lnTo>
                    <a:pt x="91659" y="209475"/>
                  </a:lnTo>
                  <a:lnTo>
                    <a:pt x="92708" y="209325"/>
                  </a:lnTo>
                  <a:lnTo>
                    <a:pt x="93682" y="209100"/>
                  </a:lnTo>
                  <a:lnTo>
                    <a:pt x="94657" y="208726"/>
                  </a:lnTo>
                  <a:lnTo>
                    <a:pt x="95556" y="208276"/>
                  </a:lnTo>
                  <a:lnTo>
                    <a:pt x="96455" y="207751"/>
                  </a:lnTo>
                  <a:lnTo>
                    <a:pt x="97205" y="207152"/>
                  </a:lnTo>
                  <a:lnTo>
                    <a:pt x="97954" y="206477"/>
                  </a:lnTo>
                  <a:lnTo>
                    <a:pt x="98629" y="205803"/>
                  </a:lnTo>
                  <a:lnTo>
                    <a:pt x="99228" y="204978"/>
                  </a:lnTo>
                  <a:lnTo>
                    <a:pt x="99753" y="204154"/>
                  </a:lnTo>
                  <a:lnTo>
                    <a:pt x="100203" y="203180"/>
                  </a:lnTo>
                  <a:lnTo>
                    <a:pt x="100577" y="202280"/>
                  </a:lnTo>
                  <a:lnTo>
                    <a:pt x="100802" y="201231"/>
                  </a:lnTo>
                  <a:lnTo>
                    <a:pt x="100952" y="200257"/>
                  </a:lnTo>
                  <a:lnTo>
                    <a:pt x="101027" y="199207"/>
                  </a:lnTo>
                  <a:lnTo>
                    <a:pt x="101027" y="10343"/>
                  </a:lnTo>
                  <a:lnTo>
                    <a:pt x="100952" y="9293"/>
                  </a:lnTo>
                  <a:lnTo>
                    <a:pt x="100802" y="8319"/>
                  </a:lnTo>
                  <a:lnTo>
                    <a:pt x="100577" y="7270"/>
                  </a:lnTo>
                  <a:lnTo>
                    <a:pt x="100203" y="6370"/>
                  </a:lnTo>
                  <a:lnTo>
                    <a:pt x="99753" y="5396"/>
                  </a:lnTo>
                  <a:lnTo>
                    <a:pt x="99228" y="4572"/>
                  </a:lnTo>
                  <a:lnTo>
                    <a:pt x="98629" y="3747"/>
                  </a:lnTo>
                  <a:lnTo>
                    <a:pt x="97954" y="3073"/>
                  </a:lnTo>
                  <a:lnTo>
                    <a:pt x="97205" y="2398"/>
                  </a:lnTo>
                  <a:lnTo>
                    <a:pt x="96455" y="1799"/>
                  </a:lnTo>
                  <a:lnTo>
                    <a:pt x="95556" y="1274"/>
                  </a:lnTo>
                  <a:lnTo>
                    <a:pt x="94657" y="824"/>
                  </a:lnTo>
                  <a:lnTo>
                    <a:pt x="93682" y="450"/>
                  </a:lnTo>
                  <a:lnTo>
                    <a:pt x="92708" y="225"/>
                  </a:lnTo>
                  <a:lnTo>
                    <a:pt x="91659" y="75"/>
                  </a:lnTo>
                  <a:lnTo>
                    <a:pt x="90610"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31"/>
            <p:cNvSpPr/>
            <p:nvPr/>
          </p:nvSpPr>
          <p:spPr>
            <a:xfrm>
              <a:off x="3557025" y="5147100"/>
              <a:ext cx="504050" cy="179900"/>
            </a:xfrm>
            <a:custGeom>
              <a:avLst/>
              <a:gdLst/>
              <a:ahLst/>
              <a:cxnLst/>
              <a:rect l="l" t="t" r="r" b="b"/>
              <a:pathLst>
                <a:path w="20162" h="7196" extrusionOk="0">
                  <a:moveTo>
                    <a:pt x="3598" y="0"/>
                  </a:moveTo>
                  <a:lnTo>
                    <a:pt x="2849" y="75"/>
                  </a:lnTo>
                  <a:lnTo>
                    <a:pt x="2174" y="300"/>
                  </a:lnTo>
                  <a:lnTo>
                    <a:pt x="1575" y="600"/>
                  </a:lnTo>
                  <a:lnTo>
                    <a:pt x="1050" y="1050"/>
                  </a:lnTo>
                  <a:lnTo>
                    <a:pt x="600" y="1574"/>
                  </a:lnTo>
                  <a:lnTo>
                    <a:pt x="301" y="2174"/>
                  </a:lnTo>
                  <a:lnTo>
                    <a:pt x="76" y="2848"/>
                  </a:lnTo>
                  <a:lnTo>
                    <a:pt x="1" y="3598"/>
                  </a:lnTo>
                  <a:lnTo>
                    <a:pt x="76" y="4347"/>
                  </a:lnTo>
                  <a:lnTo>
                    <a:pt x="301" y="5022"/>
                  </a:lnTo>
                  <a:lnTo>
                    <a:pt x="600" y="5621"/>
                  </a:lnTo>
                  <a:lnTo>
                    <a:pt x="1050" y="6146"/>
                  </a:lnTo>
                  <a:lnTo>
                    <a:pt x="1575" y="6596"/>
                  </a:lnTo>
                  <a:lnTo>
                    <a:pt x="2174" y="6896"/>
                  </a:lnTo>
                  <a:lnTo>
                    <a:pt x="2849" y="7120"/>
                  </a:lnTo>
                  <a:lnTo>
                    <a:pt x="3598" y="7195"/>
                  </a:lnTo>
                  <a:lnTo>
                    <a:pt x="16639" y="7195"/>
                  </a:lnTo>
                  <a:lnTo>
                    <a:pt x="17313" y="7120"/>
                  </a:lnTo>
                  <a:lnTo>
                    <a:pt x="17988" y="6896"/>
                  </a:lnTo>
                  <a:lnTo>
                    <a:pt x="18587" y="6596"/>
                  </a:lnTo>
                  <a:lnTo>
                    <a:pt x="19112" y="6146"/>
                  </a:lnTo>
                  <a:lnTo>
                    <a:pt x="19562" y="5621"/>
                  </a:lnTo>
                  <a:lnTo>
                    <a:pt x="19861" y="5022"/>
                  </a:lnTo>
                  <a:lnTo>
                    <a:pt x="20086" y="4347"/>
                  </a:lnTo>
                  <a:lnTo>
                    <a:pt x="20161" y="3598"/>
                  </a:lnTo>
                  <a:lnTo>
                    <a:pt x="20086" y="2848"/>
                  </a:lnTo>
                  <a:lnTo>
                    <a:pt x="19861" y="2174"/>
                  </a:lnTo>
                  <a:lnTo>
                    <a:pt x="19562" y="1574"/>
                  </a:lnTo>
                  <a:lnTo>
                    <a:pt x="19112" y="1050"/>
                  </a:lnTo>
                  <a:lnTo>
                    <a:pt x="18587" y="600"/>
                  </a:lnTo>
                  <a:lnTo>
                    <a:pt x="17988" y="300"/>
                  </a:lnTo>
                  <a:lnTo>
                    <a:pt x="17313" y="75"/>
                  </a:lnTo>
                  <a:lnTo>
                    <a:pt x="16639" y="0"/>
                  </a:lnTo>
                  <a:close/>
                </a:path>
              </a:pathLst>
            </a:custGeom>
            <a:solidFill>
              <a:srgbClr val="636A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31"/>
            <p:cNvSpPr/>
            <p:nvPr/>
          </p:nvSpPr>
          <p:spPr>
            <a:xfrm>
              <a:off x="3008050" y="423600"/>
              <a:ext cx="99325" cy="99325"/>
            </a:xfrm>
            <a:custGeom>
              <a:avLst/>
              <a:gdLst/>
              <a:ahLst/>
              <a:cxnLst/>
              <a:rect l="l" t="t" r="r" b="b"/>
              <a:pathLst>
                <a:path w="3973" h="3973" extrusionOk="0">
                  <a:moveTo>
                    <a:pt x="2024" y="1"/>
                  </a:moveTo>
                  <a:lnTo>
                    <a:pt x="1575" y="76"/>
                  </a:lnTo>
                  <a:lnTo>
                    <a:pt x="1200" y="151"/>
                  </a:lnTo>
                  <a:lnTo>
                    <a:pt x="900" y="375"/>
                  </a:lnTo>
                  <a:lnTo>
                    <a:pt x="600" y="600"/>
                  </a:lnTo>
                  <a:lnTo>
                    <a:pt x="375" y="900"/>
                  </a:lnTo>
                  <a:lnTo>
                    <a:pt x="151" y="1200"/>
                  </a:lnTo>
                  <a:lnTo>
                    <a:pt x="76" y="1575"/>
                  </a:lnTo>
                  <a:lnTo>
                    <a:pt x="1" y="2024"/>
                  </a:lnTo>
                  <a:lnTo>
                    <a:pt x="76" y="2399"/>
                  </a:lnTo>
                  <a:lnTo>
                    <a:pt x="151" y="2774"/>
                  </a:lnTo>
                  <a:lnTo>
                    <a:pt x="375" y="3073"/>
                  </a:lnTo>
                  <a:lnTo>
                    <a:pt x="600" y="3373"/>
                  </a:lnTo>
                  <a:lnTo>
                    <a:pt x="900" y="3673"/>
                  </a:lnTo>
                  <a:lnTo>
                    <a:pt x="1200" y="3823"/>
                  </a:lnTo>
                  <a:lnTo>
                    <a:pt x="1575" y="3973"/>
                  </a:lnTo>
                  <a:lnTo>
                    <a:pt x="2399" y="3973"/>
                  </a:lnTo>
                  <a:lnTo>
                    <a:pt x="2774" y="3823"/>
                  </a:lnTo>
                  <a:lnTo>
                    <a:pt x="3073" y="3673"/>
                  </a:lnTo>
                  <a:lnTo>
                    <a:pt x="3373" y="3373"/>
                  </a:lnTo>
                  <a:lnTo>
                    <a:pt x="3598" y="3073"/>
                  </a:lnTo>
                  <a:lnTo>
                    <a:pt x="3823" y="2774"/>
                  </a:lnTo>
                  <a:lnTo>
                    <a:pt x="3898" y="2399"/>
                  </a:lnTo>
                  <a:lnTo>
                    <a:pt x="3973" y="2024"/>
                  </a:lnTo>
                  <a:lnTo>
                    <a:pt x="3898" y="1575"/>
                  </a:lnTo>
                  <a:lnTo>
                    <a:pt x="3823" y="1200"/>
                  </a:lnTo>
                  <a:lnTo>
                    <a:pt x="3598" y="900"/>
                  </a:lnTo>
                  <a:lnTo>
                    <a:pt x="3373" y="600"/>
                  </a:lnTo>
                  <a:lnTo>
                    <a:pt x="3073" y="375"/>
                  </a:lnTo>
                  <a:lnTo>
                    <a:pt x="2774" y="151"/>
                  </a:lnTo>
                  <a:lnTo>
                    <a:pt x="2399" y="76"/>
                  </a:lnTo>
                  <a:lnTo>
                    <a:pt x="2024" y="1"/>
                  </a:lnTo>
                  <a:close/>
                </a:path>
              </a:pathLst>
            </a:custGeom>
            <a:solidFill>
              <a:srgbClr val="636A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31"/>
            <p:cNvSpPr/>
            <p:nvPr/>
          </p:nvSpPr>
          <p:spPr>
            <a:xfrm>
              <a:off x="3566400" y="434850"/>
              <a:ext cx="487175" cy="76850"/>
            </a:xfrm>
            <a:custGeom>
              <a:avLst/>
              <a:gdLst/>
              <a:ahLst/>
              <a:cxnLst/>
              <a:rect l="l" t="t" r="r" b="b"/>
              <a:pathLst>
                <a:path w="19487" h="3074" extrusionOk="0">
                  <a:moveTo>
                    <a:pt x="1275" y="0"/>
                  </a:moveTo>
                  <a:lnTo>
                    <a:pt x="1050" y="75"/>
                  </a:lnTo>
                  <a:lnTo>
                    <a:pt x="750" y="150"/>
                  </a:lnTo>
                  <a:lnTo>
                    <a:pt x="525" y="300"/>
                  </a:lnTo>
                  <a:lnTo>
                    <a:pt x="375" y="450"/>
                  </a:lnTo>
                  <a:lnTo>
                    <a:pt x="225" y="675"/>
                  </a:lnTo>
                  <a:lnTo>
                    <a:pt x="75" y="975"/>
                  </a:lnTo>
                  <a:lnTo>
                    <a:pt x="1" y="1274"/>
                  </a:lnTo>
                  <a:lnTo>
                    <a:pt x="1" y="1574"/>
                  </a:lnTo>
                  <a:lnTo>
                    <a:pt x="1" y="1874"/>
                  </a:lnTo>
                  <a:lnTo>
                    <a:pt x="75" y="2174"/>
                  </a:lnTo>
                  <a:lnTo>
                    <a:pt x="225" y="2399"/>
                  </a:lnTo>
                  <a:lnTo>
                    <a:pt x="375" y="2623"/>
                  </a:lnTo>
                  <a:lnTo>
                    <a:pt x="525" y="2773"/>
                  </a:lnTo>
                  <a:lnTo>
                    <a:pt x="750" y="2923"/>
                  </a:lnTo>
                  <a:lnTo>
                    <a:pt x="1050" y="2998"/>
                  </a:lnTo>
                  <a:lnTo>
                    <a:pt x="1275" y="3073"/>
                  </a:lnTo>
                  <a:lnTo>
                    <a:pt x="18137" y="3073"/>
                  </a:lnTo>
                  <a:lnTo>
                    <a:pt x="18437" y="2998"/>
                  </a:lnTo>
                  <a:lnTo>
                    <a:pt x="18662" y="2923"/>
                  </a:lnTo>
                  <a:lnTo>
                    <a:pt x="18887" y="2773"/>
                  </a:lnTo>
                  <a:lnTo>
                    <a:pt x="19112" y="2623"/>
                  </a:lnTo>
                  <a:lnTo>
                    <a:pt x="19262" y="2399"/>
                  </a:lnTo>
                  <a:lnTo>
                    <a:pt x="19337" y="2174"/>
                  </a:lnTo>
                  <a:lnTo>
                    <a:pt x="19412" y="1874"/>
                  </a:lnTo>
                  <a:lnTo>
                    <a:pt x="19486" y="1574"/>
                  </a:lnTo>
                  <a:lnTo>
                    <a:pt x="19412" y="1274"/>
                  </a:lnTo>
                  <a:lnTo>
                    <a:pt x="19337" y="975"/>
                  </a:lnTo>
                  <a:lnTo>
                    <a:pt x="19262" y="675"/>
                  </a:lnTo>
                  <a:lnTo>
                    <a:pt x="19112" y="450"/>
                  </a:lnTo>
                  <a:lnTo>
                    <a:pt x="18887" y="300"/>
                  </a:lnTo>
                  <a:lnTo>
                    <a:pt x="18662" y="150"/>
                  </a:lnTo>
                  <a:lnTo>
                    <a:pt x="18437" y="75"/>
                  </a:lnTo>
                  <a:lnTo>
                    <a:pt x="18137" y="0"/>
                  </a:lnTo>
                  <a:close/>
                </a:path>
              </a:pathLst>
            </a:custGeom>
            <a:solidFill>
              <a:srgbClr val="636A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7897823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5"/>
          <p:cNvSpPr txBox="1">
            <a:spLocks noGrp="1"/>
          </p:cNvSpPr>
          <p:nvPr>
            <p:ph type="ctrTitle"/>
          </p:nvPr>
        </p:nvSpPr>
        <p:spPr>
          <a:xfrm>
            <a:off x="1530175" y="2307788"/>
            <a:ext cx="6767100" cy="532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STRUCTURE OF NEGOTIATIONS</a:t>
            </a:r>
            <a:endParaRPr dirty="0"/>
          </a:p>
        </p:txBody>
      </p:sp>
      <p:sp>
        <p:nvSpPr>
          <p:cNvPr id="96" name="Google Shape;96;p15"/>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3</a:t>
            </a:r>
            <a:endParaRPr sz="3000" dirty="0">
              <a:solidFill>
                <a:srgbClr val="2E3037"/>
              </a:solidFill>
              <a:latin typeface="Quicksand"/>
              <a:ea typeface="Quicksand"/>
              <a:cs typeface="Quicksand"/>
              <a:sym typeface="Quicksand"/>
            </a:endParaRPr>
          </a:p>
        </p:txBody>
      </p:sp>
      <p:sp>
        <p:nvSpPr>
          <p:cNvPr id="97" name="Google Shape;97;p1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10</a:t>
            </a:fld>
            <a:endParaRPr/>
          </a:p>
        </p:txBody>
      </p:sp>
      <p:sp>
        <p:nvSpPr>
          <p:cNvPr id="3" name="Subtitle 2">
            <a:extLst>
              <a:ext uri="{FF2B5EF4-FFF2-40B4-BE49-F238E27FC236}">
                <a16:creationId xmlns:a16="http://schemas.microsoft.com/office/drawing/2014/main" id="{ADC14617-3DAB-4FA3-B379-C4833018D962}"/>
              </a:ext>
            </a:extLst>
          </p:cNvPr>
          <p:cNvSpPr>
            <a:spLocks noGrp="1"/>
          </p:cNvSpPr>
          <p:nvPr>
            <p:ph type="subTitle" idx="1"/>
          </p:nvPr>
        </p:nvSpPr>
        <p:spPr/>
        <p:txBody>
          <a:bodyPr/>
          <a:lstStyle/>
          <a:p>
            <a:r>
              <a:rPr lang="en-US" dirty="0"/>
              <a:t>MOST OF THE WORK GOES INTO PHASE 1!</a:t>
            </a:r>
          </a:p>
        </p:txBody>
      </p:sp>
    </p:spTree>
    <p:extLst>
      <p:ext uri="{BB962C8B-B14F-4D97-AF65-F5344CB8AC3E}">
        <p14:creationId xmlns:p14="http://schemas.microsoft.com/office/powerpoint/2010/main" val="27200933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20"/>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STRUCTURE OF NEGOTATIONS</a:t>
            </a:r>
            <a:endParaRPr dirty="0"/>
          </a:p>
        </p:txBody>
      </p:sp>
      <p:sp>
        <p:nvSpPr>
          <p:cNvPr id="137" name="Google Shape;137;p20"/>
          <p:cNvSpPr txBox="1">
            <a:spLocks noGrp="1"/>
          </p:cNvSpPr>
          <p:nvPr>
            <p:ph type="body" idx="1"/>
          </p:nvPr>
        </p:nvSpPr>
        <p:spPr>
          <a:xfrm>
            <a:off x="1165475" y="1192298"/>
            <a:ext cx="2403600" cy="36705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t>Pre-Game</a:t>
            </a:r>
            <a:endParaRPr b="1" dirty="0"/>
          </a:p>
          <a:p>
            <a:pPr marL="285750" indent="-285750"/>
            <a:r>
              <a:rPr lang="en-US" dirty="0"/>
              <a:t>Initiating and maintaining relationships</a:t>
            </a:r>
          </a:p>
          <a:p>
            <a:pPr marL="285750" indent="-285750"/>
            <a:r>
              <a:rPr lang="en-US" dirty="0"/>
              <a:t>Preparation for the negotiations</a:t>
            </a:r>
          </a:p>
          <a:p>
            <a:pPr marL="285750" indent="-285750"/>
            <a:r>
              <a:rPr lang="en-US" dirty="0"/>
              <a:t>In principled negotiations, this is where the most time is spent!</a:t>
            </a:r>
            <a:endParaRPr dirty="0"/>
          </a:p>
        </p:txBody>
      </p:sp>
      <p:sp>
        <p:nvSpPr>
          <p:cNvPr id="138" name="Google Shape;138;p20"/>
          <p:cNvSpPr txBox="1">
            <a:spLocks noGrp="1"/>
          </p:cNvSpPr>
          <p:nvPr>
            <p:ph type="body" idx="2"/>
          </p:nvPr>
        </p:nvSpPr>
        <p:spPr>
          <a:xfrm>
            <a:off x="3692249" y="1192298"/>
            <a:ext cx="2403600" cy="36705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t>Game</a:t>
            </a:r>
            <a:endParaRPr b="1" dirty="0"/>
          </a:p>
          <a:p>
            <a:pPr marL="285750" indent="-285750"/>
            <a:r>
              <a:rPr lang="en-US" dirty="0"/>
              <a:t>The negotiation</a:t>
            </a:r>
          </a:p>
          <a:p>
            <a:pPr marL="285750" indent="-285750"/>
            <a:r>
              <a:rPr lang="en-US" dirty="0"/>
              <a:t>Plan what strategies you can use during the negotiation in pre-game!</a:t>
            </a:r>
            <a:endParaRPr dirty="0"/>
          </a:p>
        </p:txBody>
      </p:sp>
      <p:sp>
        <p:nvSpPr>
          <p:cNvPr id="139" name="Google Shape;139;p20"/>
          <p:cNvSpPr txBox="1">
            <a:spLocks noGrp="1"/>
          </p:cNvSpPr>
          <p:nvPr>
            <p:ph type="body" idx="3"/>
          </p:nvPr>
        </p:nvSpPr>
        <p:spPr>
          <a:xfrm>
            <a:off x="6219023" y="1192298"/>
            <a:ext cx="2403600" cy="36705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t>Post-Game</a:t>
            </a:r>
            <a:endParaRPr b="1" dirty="0"/>
          </a:p>
          <a:p>
            <a:pPr marL="285750" indent="-285750"/>
            <a:r>
              <a:rPr lang="en-US" dirty="0"/>
              <a:t>Following up and maintaining relationships</a:t>
            </a:r>
          </a:p>
          <a:p>
            <a:pPr marL="285750" indent="-285750"/>
            <a:r>
              <a:rPr lang="en-US" dirty="0"/>
              <a:t>TRUST!</a:t>
            </a:r>
            <a:endParaRPr dirty="0"/>
          </a:p>
          <a:p>
            <a:pPr marL="0" lvl="0" indent="0" algn="l" rtl="0">
              <a:spcBef>
                <a:spcPts val="600"/>
              </a:spcBef>
              <a:spcAft>
                <a:spcPts val="0"/>
              </a:spcAft>
              <a:buNone/>
            </a:pPr>
            <a:endParaRPr dirty="0"/>
          </a:p>
        </p:txBody>
      </p:sp>
      <p:sp>
        <p:nvSpPr>
          <p:cNvPr id="140" name="Google Shape;140;p20"/>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11</a:t>
            </a:fld>
            <a:endParaRPr/>
          </a:p>
        </p:txBody>
      </p:sp>
      <p:sp>
        <p:nvSpPr>
          <p:cNvPr id="2" name="TextBox 1">
            <a:extLst>
              <a:ext uri="{FF2B5EF4-FFF2-40B4-BE49-F238E27FC236}">
                <a16:creationId xmlns:a16="http://schemas.microsoft.com/office/drawing/2014/main" id="{FCC52E3D-095B-466C-A414-B02C59AD0338}"/>
              </a:ext>
            </a:extLst>
          </p:cNvPr>
          <p:cNvSpPr txBox="1"/>
          <p:nvPr/>
        </p:nvSpPr>
        <p:spPr>
          <a:xfrm>
            <a:off x="1165475" y="4715240"/>
            <a:ext cx="4954082" cy="446276"/>
          </a:xfrm>
          <a:prstGeom prst="rect">
            <a:avLst/>
          </a:prstGeom>
          <a:noFill/>
        </p:spPr>
        <p:txBody>
          <a:bodyPr wrap="square" rtlCol="0">
            <a:spAutoFit/>
          </a:bodyPr>
          <a:lstStyle/>
          <a:p>
            <a:r>
              <a:rPr lang="en-US" sz="800" dirty="0">
                <a:solidFill>
                  <a:schemeClr val="bg1"/>
                </a:solidFill>
                <a:latin typeface="Quicksand" panose="020B0604020202020204" charset="0"/>
              </a:rPr>
              <a:t>Thompson, L. (2008). </a:t>
            </a:r>
            <a:r>
              <a:rPr lang="en-US" sz="800" i="1" dirty="0">
                <a:solidFill>
                  <a:schemeClr val="bg1"/>
                </a:solidFill>
                <a:latin typeface="Quicksand" panose="020B0604020202020204" charset="0"/>
              </a:rPr>
              <a:t>The truth about negotiations.</a:t>
            </a:r>
            <a:r>
              <a:rPr lang="en-US" sz="800" dirty="0">
                <a:solidFill>
                  <a:schemeClr val="bg1"/>
                </a:solidFill>
                <a:latin typeface="Quicksand" panose="020B0604020202020204" charset="0"/>
              </a:rPr>
              <a:t> New Jersey: FT Press.</a:t>
            </a:r>
          </a:p>
          <a:p>
            <a:endParaRPr lang="en-US" dirty="0"/>
          </a:p>
        </p:txBody>
      </p:sp>
    </p:spTree>
    <p:extLst>
      <p:ext uri="{BB962C8B-B14F-4D97-AF65-F5344CB8AC3E}">
        <p14:creationId xmlns:p14="http://schemas.microsoft.com/office/powerpoint/2010/main" val="26320395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5"/>
          <p:cNvSpPr txBox="1">
            <a:spLocks noGrp="1"/>
          </p:cNvSpPr>
          <p:nvPr>
            <p:ph type="ctrTitle"/>
          </p:nvPr>
        </p:nvSpPr>
        <p:spPr>
          <a:xfrm>
            <a:off x="1530175" y="2307788"/>
            <a:ext cx="6767100" cy="532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PRE-GAME</a:t>
            </a:r>
            <a:endParaRPr dirty="0"/>
          </a:p>
        </p:txBody>
      </p:sp>
      <p:sp>
        <p:nvSpPr>
          <p:cNvPr id="95" name="Google Shape;95;p15"/>
          <p:cNvSpPr txBox="1">
            <a:spLocks noGrp="1"/>
          </p:cNvSpPr>
          <p:nvPr>
            <p:ph type="subTitle" idx="1"/>
          </p:nvPr>
        </p:nvSpPr>
        <p:spPr>
          <a:xfrm>
            <a:off x="1567326" y="2782913"/>
            <a:ext cx="6927900" cy="353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The bulk of the effort!</a:t>
            </a:r>
            <a:endParaRPr dirty="0"/>
          </a:p>
        </p:txBody>
      </p:sp>
      <p:sp>
        <p:nvSpPr>
          <p:cNvPr id="96" name="Google Shape;96;p15"/>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2</a:t>
            </a:r>
            <a:endParaRPr sz="3000" dirty="0">
              <a:solidFill>
                <a:srgbClr val="2E3037"/>
              </a:solidFill>
              <a:latin typeface="Quicksand"/>
              <a:ea typeface="Quicksand"/>
              <a:cs typeface="Quicksand"/>
              <a:sym typeface="Quicksand"/>
            </a:endParaRPr>
          </a:p>
        </p:txBody>
      </p:sp>
      <p:sp>
        <p:nvSpPr>
          <p:cNvPr id="97" name="Google Shape;97;p1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12</a:t>
            </a:fld>
            <a:endParaRPr/>
          </a:p>
        </p:txBody>
      </p:sp>
    </p:spTree>
    <p:extLst>
      <p:ext uri="{BB962C8B-B14F-4D97-AF65-F5344CB8AC3E}">
        <p14:creationId xmlns:p14="http://schemas.microsoft.com/office/powerpoint/2010/main" val="20963775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28"/>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PRE-GAME PROCESS</a:t>
            </a:r>
            <a:endParaRPr dirty="0"/>
          </a:p>
        </p:txBody>
      </p:sp>
      <p:cxnSp>
        <p:nvCxnSpPr>
          <p:cNvPr id="222" name="Google Shape;222;p28"/>
          <p:cNvCxnSpPr/>
          <p:nvPr/>
        </p:nvCxnSpPr>
        <p:spPr>
          <a:xfrm rot="10800000">
            <a:off x="1529307" y="3621639"/>
            <a:ext cx="0" cy="1159200"/>
          </a:xfrm>
          <a:prstGeom prst="straightConnector1">
            <a:avLst/>
          </a:prstGeom>
          <a:noFill/>
          <a:ln w="9525" cap="flat" cmpd="sng">
            <a:solidFill>
              <a:srgbClr val="999FA9"/>
            </a:solidFill>
            <a:prstDash val="solid"/>
            <a:round/>
            <a:headEnd type="none" w="lg" len="lg"/>
            <a:tailEnd type="oval" w="lg" len="lg"/>
          </a:ln>
        </p:spPr>
      </p:cxnSp>
      <p:cxnSp>
        <p:nvCxnSpPr>
          <p:cNvPr id="223" name="Google Shape;223;p28"/>
          <p:cNvCxnSpPr/>
          <p:nvPr/>
        </p:nvCxnSpPr>
        <p:spPr>
          <a:xfrm rot="10800000">
            <a:off x="1529307" y="1082345"/>
            <a:ext cx="0" cy="1159200"/>
          </a:xfrm>
          <a:prstGeom prst="straightConnector1">
            <a:avLst/>
          </a:prstGeom>
          <a:noFill/>
          <a:ln w="9525" cap="flat" cmpd="sng">
            <a:solidFill>
              <a:srgbClr val="999FA9"/>
            </a:solidFill>
            <a:prstDash val="solid"/>
            <a:round/>
            <a:headEnd type="none" w="lg" len="lg"/>
            <a:tailEnd type="oval" w="lg" len="lg"/>
          </a:ln>
        </p:spPr>
      </p:cxnSp>
      <p:sp>
        <p:nvSpPr>
          <p:cNvPr id="224" name="Google Shape;224;p28"/>
          <p:cNvSpPr txBox="1"/>
          <p:nvPr/>
        </p:nvSpPr>
        <p:spPr>
          <a:xfrm>
            <a:off x="2215649" y="2709713"/>
            <a:ext cx="5128579" cy="285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800" dirty="0">
                <a:solidFill>
                  <a:srgbClr val="F3F3F3"/>
                </a:solidFill>
                <a:latin typeface="Quicksand"/>
                <a:ea typeface="Quicksand"/>
                <a:cs typeface="Quicksand"/>
                <a:sym typeface="Quicksand"/>
              </a:rPr>
              <a:t>Collect &amp; analyze data</a:t>
            </a:r>
            <a:endParaRPr sz="1800" dirty="0">
              <a:solidFill>
                <a:srgbClr val="F3F3F3"/>
              </a:solidFill>
              <a:latin typeface="Quicksand"/>
              <a:ea typeface="Quicksand"/>
              <a:cs typeface="Quicksand"/>
              <a:sym typeface="Quicksand"/>
            </a:endParaRPr>
          </a:p>
        </p:txBody>
      </p:sp>
      <p:sp>
        <p:nvSpPr>
          <p:cNvPr id="225" name="Google Shape;225;p28"/>
          <p:cNvSpPr txBox="1"/>
          <p:nvPr/>
        </p:nvSpPr>
        <p:spPr>
          <a:xfrm>
            <a:off x="2215650" y="3979369"/>
            <a:ext cx="5593033" cy="285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800" dirty="0">
                <a:solidFill>
                  <a:srgbClr val="F3F3F3"/>
                </a:solidFill>
                <a:latin typeface="Quicksand"/>
                <a:ea typeface="Quicksand"/>
                <a:cs typeface="Quicksand"/>
                <a:sym typeface="Quicksand"/>
              </a:rPr>
              <a:t>Plan your negotiation strategies</a:t>
            </a:r>
            <a:endParaRPr sz="1800" dirty="0">
              <a:solidFill>
                <a:srgbClr val="F3F3F3"/>
              </a:solidFill>
              <a:latin typeface="Quicksand"/>
              <a:ea typeface="Quicksand"/>
              <a:cs typeface="Quicksand"/>
              <a:sym typeface="Quicksand"/>
            </a:endParaRPr>
          </a:p>
        </p:txBody>
      </p:sp>
      <p:sp>
        <p:nvSpPr>
          <p:cNvPr id="226" name="Google Shape;226;p28"/>
          <p:cNvSpPr txBox="1"/>
          <p:nvPr/>
        </p:nvSpPr>
        <p:spPr>
          <a:xfrm>
            <a:off x="2215650" y="1440056"/>
            <a:ext cx="4910864" cy="285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dirty="0">
                <a:solidFill>
                  <a:srgbClr val="F3F3F3"/>
                </a:solidFill>
                <a:latin typeface="Quicksand"/>
                <a:ea typeface="Quicksand"/>
                <a:cs typeface="Quicksand"/>
                <a:sym typeface="Quicksand"/>
              </a:rPr>
              <a:t>Build &amp; mai</a:t>
            </a:r>
            <a:r>
              <a:rPr lang="en-US" sz="1800" dirty="0">
                <a:solidFill>
                  <a:srgbClr val="F3F3F3"/>
                </a:solidFill>
                <a:latin typeface="Quicksand"/>
                <a:ea typeface="Quicksand"/>
                <a:cs typeface="Quicksand"/>
                <a:sym typeface="Quicksand"/>
              </a:rPr>
              <a:t>ntain relationships – Trust!</a:t>
            </a:r>
            <a:endParaRPr sz="1800" dirty="0">
              <a:solidFill>
                <a:srgbClr val="F3F3F3"/>
              </a:solidFill>
              <a:latin typeface="Quicksand"/>
              <a:ea typeface="Quicksand"/>
              <a:cs typeface="Quicksand"/>
              <a:sym typeface="Quicksand"/>
            </a:endParaRPr>
          </a:p>
        </p:txBody>
      </p:sp>
      <p:cxnSp>
        <p:nvCxnSpPr>
          <p:cNvPr id="227" name="Google Shape;227;p28"/>
          <p:cNvCxnSpPr/>
          <p:nvPr/>
        </p:nvCxnSpPr>
        <p:spPr>
          <a:xfrm rot="10800000">
            <a:off x="1529307" y="2351992"/>
            <a:ext cx="0" cy="1159200"/>
          </a:xfrm>
          <a:prstGeom prst="straightConnector1">
            <a:avLst/>
          </a:prstGeom>
          <a:noFill/>
          <a:ln w="9525" cap="flat" cmpd="sng">
            <a:solidFill>
              <a:srgbClr val="999FA9"/>
            </a:solidFill>
            <a:prstDash val="solid"/>
            <a:round/>
            <a:headEnd type="none" w="lg" len="lg"/>
            <a:tailEnd type="oval" w="lg" len="lg"/>
          </a:ln>
        </p:spPr>
      </p:cxnSp>
      <p:sp>
        <p:nvSpPr>
          <p:cNvPr id="228" name="Google Shape;228;p28"/>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13</a:t>
            </a:fld>
            <a:endParaRPr/>
          </a:p>
        </p:txBody>
      </p:sp>
    </p:spTree>
    <p:extLst>
      <p:ext uri="{BB962C8B-B14F-4D97-AF65-F5344CB8AC3E}">
        <p14:creationId xmlns:p14="http://schemas.microsoft.com/office/powerpoint/2010/main" val="32543913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pic>
        <p:nvPicPr>
          <p:cNvPr id="145" name="Google Shape;145;p21"/>
          <p:cNvPicPr preferRelativeResize="0"/>
          <p:nvPr/>
        </p:nvPicPr>
        <p:blipFill>
          <a:blip r:embed="rId3"/>
          <a:stretch>
            <a:fillRect/>
          </a:stretch>
        </p:blipFill>
        <p:spPr>
          <a:xfrm>
            <a:off x="-453656" y="1294220"/>
            <a:ext cx="3728844" cy="3357559"/>
          </a:xfrm>
          <a:prstGeom prst="ellipse">
            <a:avLst/>
          </a:prstGeom>
          <a:noFill/>
          <a:ln w="28575" cap="flat" cmpd="sng">
            <a:solidFill>
              <a:srgbClr val="2E3037"/>
            </a:solidFill>
            <a:prstDash val="solid"/>
            <a:round/>
            <a:headEnd type="none" w="sm" len="sm"/>
            <a:tailEnd type="none" w="sm" len="sm"/>
          </a:ln>
        </p:spPr>
      </p:pic>
      <p:sp>
        <p:nvSpPr>
          <p:cNvPr id="146" name="Google Shape;146;p21"/>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PREPARATION THAT DOES NOT WORK!</a:t>
            </a:r>
            <a:endParaRPr dirty="0">
              <a:solidFill>
                <a:srgbClr val="39C0BA"/>
              </a:solidFill>
            </a:endParaRPr>
          </a:p>
        </p:txBody>
      </p:sp>
      <p:sp>
        <p:nvSpPr>
          <p:cNvPr id="147" name="Google Shape;147;p21"/>
          <p:cNvSpPr txBox="1">
            <a:spLocks noGrp="1"/>
          </p:cNvSpPr>
          <p:nvPr>
            <p:ph type="body" idx="1"/>
          </p:nvPr>
        </p:nvSpPr>
        <p:spPr>
          <a:xfrm>
            <a:off x="3490643" y="1902717"/>
            <a:ext cx="5064000" cy="1801200"/>
          </a:xfrm>
          <a:prstGeom prst="rect">
            <a:avLst/>
          </a:prstGeom>
        </p:spPr>
        <p:txBody>
          <a:bodyPr spcFirstLastPara="1" wrap="square" lIns="91425" tIns="91425" rIns="91425" bIns="91425" anchor="ctr" anchorCtr="0">
            <a:noAutofit/>
          </a:bodyPr>
          <a:lstStyle/>
          <a:p>
            <a:pPr marL="0" lvl="0" indent="0" algn="l" rtl="0">
              <a:spcBef>
                <a:spcPts val="600"/>
              </a:spcBef>
              <a:spcAft>
                <a:spcPts val="0"/>
              </a:spcAft>
              <a:buClr>
                <a:schemeClr val="dk1"/>
              </a:buClr>
              <a:buSzPts val="1100"/>
              <a:buFont typeface="Arial"/>
              <a:buNone/>
            </a:pPr>
            <a:r>
              <a:rPr lang="en-US" dirty="0"/>
              <a:t>Psyching up! </a:t>
            </a:r>
          </a:p>
          <a:p>
            <a:pPr marL="0" lvl="0" indent="0" algn="l" rtl="0">
              <a:spcBef>
                <a:spcPts val="600"/>
              </a:spcBef>
              <a:spcAft>
                <a:spcPts val="0"/>
              </a:spcAft>
              <a:buClr>
                <a:schemeClr val="dk1"/>
              </a:buClr>
              <a:buSzPts val="1100"/>
              <a:buFont typeface="Arial"/>
              <a:buNone/>
            </a:pPr>
            <a:endParaRPr lang="en-US" dirty="0"/>
          </a:p>
          <a:p>
            <a:pPr marL="0" lvl="0" indent="0" algn="l" rtl="0">
              <a:spcBef>
                <a:spcPts val="600"/>
              </a:spcBef>
              <a:spcAft>
                <a:spcPts val="0"/>
              </a:spcAft>
              <a:buClr>
                <a:schemeClr val="dk1"/>
              </a:buClr>
              <a:buSzPts val="1100"/>
              <a:buFont typeface="Arial"/>
              <a:buNone/>
            </a:pPr>
            <a:r>
              <a:rPr lang="en-US" dirty="0"/>
              <a:t>It makes the negotiation more personal and makes the focus positional.</a:t>
            </a:r>
          </a:p>
        </p:txBody>
      </p:sp>
      <p:sp>
        <p:nvSpPr>
          <p:cNvPr id="148" name="Google Shape;148;p21"/>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14</a:t>
            </a:fld>
            <a:endParaRPr/>
          </a:p>
        </p:txBody>
      </p:sp>
      <p:sp>
        <p:nvSpPr>
          <p:cNvPr id="2" name="TextBox 1">
            <a:extLst>
              <a:ext uri="{FF2B5EF4-FFF2-40B4-BE49-F238E27FC236}">
                <a16:creationId xmlns:a16="http://schemas.microsoft.com/office/drawing/2014/main" id="{C6C0CBF9-4012-430D-A410-3B86759A6F25}"/>
              </a:ext>
            </a:extLst>
          </p:cNvPr>
          <p:cNvSpPr txBox="1"/>
          <p:nvPr/>
        </p:nvSpPr>
        <p:spPr>
          <a:xfrm>
            <a:off x="951101" y="4828331"/>
            <a:ext cx="4012019" cy="215444"/>
          </a:xfrm>
          <a:prstGeom prst="rect">
            <a:avLst/>
          </a:prstGeom>
          <a:noFill/>
        </p:spPr>
        <p:txBody>
          <a:bodyPr wrap="square" rtlCol="0">
            <a:spAutoFit/>
          </a:bodyPr>
          <a:lstStyle/>
          <a:p>
            <a:r>
              <a:rPr lang="en-US" sz="800" dirty="0">
                <a:solidFill>
                  <a:schemeClr val="bg1"/>
                </a:solidFill>
              </a:rPr>
              <a:t>Image by </a:t>
            </a:r>
            <a:r>
              <a:rPr lang="en-US" sz="800" dirty="0">
                <a:solidFill>
                  <a:schemeClr val="bg1"/>
                </a:solidFill>
                <a:hlinkClick r:id="rId4">
                  <a:extLst>
                    <a:ext uri="{A12FA001-AC4F-418D-AE19-62706E023703}">
                      <ahyp:hlinkClr xmlns:ahyp="http://schemas.microsoft.com/office/drawing/2018/hyperlinkcolor" val="tx"/>
                    </a:ext>
                  </a:extLst>
                </a:hlinkClick>
              </a:rPr>
              <a:t>rubyblossom</a:t>
            </a:r>
            <a:endParaRPr lang="en-US" sz="800" dirty="0">
              <a:solidFill>
                <a:schemeClr val="bg1"/>
              </a:solidFill>
            </a:endParaRPr>
          </a:p>
        </p:txBody>
      </p:sp>
      <p:sp>
        <p:nvSpPr>
          <p:cNvPr id="7" name="TextBox 6">
            <a:extLst>
              <a:ext uri="{FF2B5EF4-FFF2-40B4-BE49-F238E27FC236}">
                <a16:creationId xmlns:a16="http://schemas.microsoft.com/office/drawing/2014/main" id="{0E2D01B8-64D5-4D1E-87CE-D1B42E4D96FD}"/>
              </a:ext>
            </a:extLst>
          </p:cNvPr>
          <p:cNvSpPr txBox="1"/>
          <p:nvPr/>
        </p:nvSpPr>
        <p:spPr>
          <a:xfrm>
            <a:off x="3490643" y="4820637"/>
            <a:ext cx="4954082" cy="446276"/>
          </a:xfrm>
          <a:prstGeom prst="rect">
            <a:avLst/>
          </a:prstGeom>
          <a:noFill/>
        </p:spPr>
        <p:txBody>
          <a:bodyPr wrap="square" rtlCol="0">
            <a:spAutoFit/>
          </a:bodyPr>
          <a:lstStyle/>
          <a:p>
            <a:r>
              <a:rPr lang="en-US" sz="800" dirty="0">
                <a:solidFill>
                  <a:schemeClr val="bg1"/>
                </a:solidFill>
                <a:latin typeface="Quicksand" panose="020B0604020202020204" charset="0"/>
              </a:rPr>
              <a:t>Thompson, L. (2008). </a:t>
            </a:r>
            <a:r>
              <a:rPr lang="en-US" sz="800" i="1" dirty="0">
                <a:solidFill>
                  <a:schemeClr val="bg1"/>
                </a:solidFill>
                <a:latin typeface="Quicksand" panose="020B0604020202020204" charset="0"/>
              </a:rPr>
              <a:t>The truth about negotiations.</a:t>
            </a:r>
            <a:r>
              <a:rPr lang="en-US" sz="800" dirty="0">
                <a:solidFill>
                  <a:schemeClr val="bg1"/>
                </a:solidFill>
                <a:latin typeface="Quicksand" panose="020B0604020202020204" charset="0"/>
              </a:rPr>
              <a:t> New Jersey: FT Press.</a:t>
            </a:r>
          </a:p>
          <a:p>
            <a:endParaRPr lang="en-US" dirty="0"/>
          </a:p>
        </p:txBody>
      </p:sp>
    </p:spTree>
    <p:extLst>
      <p:ext uri="{BB962C8B-B14F-4D97-AF65-F5344CB8AC3E}">
        <p14:creationId xmlns:p14="http://schemas.microsoft.com/office/powerpoint/2010/main" val="22361499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9000" b="-9000"/>
          </a:stretch>
        </a:blipFill>
        <a:effectLst/>
      </p:bgPr>
    </p:bg>
    <p:spTree>
      <p:nvGrpSpPr>
        <p:cNvPr id="1" name="Shape 152"/>
        <p:cNvGrpSpPr/>
        <p:nvPr/>
      </p:nvGrpSpPr>
      <p:grpSpPr>
        <a:xfrm>
          <a:off x="0" y="0"/>
          <a:ext cx="0" cy="0"/>
          <a:chOff x="0" y="0"/>
          <a:chExt cx="0" cy="0"/>
        </a:xfrm>
      </p:grpSpPr>
      <p:sp>
        <p:nvSpPr>
          <p:cNvPr id="153" name="Google Shape;153;p22"/>
          <p:cNvSpPr txBox="1">
            <a:spLocks noGrp="1"/>
          </p:cNvSpPr>
          <p:nvPr>
            <p:ph type="body" idx="4294967295"/>
          </p:nvPr>
        </p:nvSpPr>
        <p:spPr>
          <a:xfrm>
            <a:off x="1302127" y="2170950"/>
            <a:ext cx="4162501" cy="801600"/>
          </a:xfrm>
          <a:prstGeom prst="rect">
            <a:avLst/>
          </a:prstGeom>
        </p:spPr>
        <p:txBody>
          <a:bodyPr spcFirstLastPara="1" wrap="square" lIns="91425" tIns="91425" rIns="91425" bIns="91425" anchor="ctr" anchorCtr="0">
            <a:noAutofit/>
          </a:bodyPr>
          <a:lstStyle/>
          <a:p>
            <a:pPr marL="0" lvl="0" indent="0" algn="l" rtl="0">
              <a:spcBef>
                <a:spcPts val="600"/>
              </a:spcBef>
              <a:spcAft>
                <a:spcPts val="0"/>
              </a:spcAft>
              <a:buNone/>
            </a:pPr>
            <a:r>
              <a:rPr lang="en-US" sz="1800" dirty="0">
                <a:solidFill>
                  <a:schemeClr val="bg1"/>
                </a:solidFill>
              </a:rPr>
              <a:t>PREPARATION THAT DOES WORK</a:t>
            </a:r>
            <a:endParaRPr sz="1800" dirty="0">
              <a:solidFill>
                <a:schemeClr val="bg1"/>
              </a:solidFill>
            </a:endParaRPr>
          </a:p>
          <a:p>
            <a:pPr marL="0" lvl="0" indent="0" algn="l" rtl="0">
              <a:spcBef>
                <a:spcPts val="600"/>
              </a:spcBef>
              <a:spcAft>
                <a:spcPts val="0"/>
              </a:spcAft>
              <a:buNone/>
            </a:pPr>
            <a:r>
              <a:rPr lang="en-US" sz="1800" b="1" dirty="0">
                <a:solidFill>
                  <a:schemeClr val="bg1"/>
                </a:solidFill>
              </a:rPr>
              <a:t>Planning that considers both parties’ interests</a:t>
            </a:r>
            <a:endParaRPr sz="1800" b="1" dirty="0">
              <a:solidFill>
                <a:schemeClr val="bg1"/>
              </a:solidFill>
            </a:endParaRPr>
          </a:p>
        </p:txBody>
      </p:sp>
      <p:sp>
        <p:nvSpPr>
          <p:cNvPr id="154" name="Google Shape;154;p22"/>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solidFill>
                  <a:srgbClr val="2E3037"/>
                </a:solidFill>
              </a:rPr>
              <a:t>15</a:t>
            </a:fld>
            <a:endParaRPr>
              <a:solidFill>
                <a:srgbClr val="2E3037"/>
              </a:solidFill>
            </a:endParaRPr>
          </a:p>
        </p:txBody>
      </p:sp>
      <p:sp>
        <p:nvSpPr>
          <p:cNvPr id="4" name="TextBox 3">
            <a:extLst>
              <a:ext uri="{FF2B5EF4-FFF2-40B4-BE49-F238E27FC236}">
                <a16:creationId xmlns:a16="http://schemas.microsoft.com/office/drawing/2014/main" id="{18F483E4-7311-4EB3-9E8E-0A26458A203C}"/>
              </a:ext>
            </a:extLst>
          </p:cNvPr>
          <p:cNvSpPr txBox="1"/>
          <p:nvPr/>
        </p:nvSpPr>
        <p:spPr>
          <a:xfrm>
            <a:off x="951101" y="4828331"/>
            <a:ext cx="4012019" cy="261610"/>
          </a:xfrm>
          <a:prstGeom prst="rect">
            <a:avLst/>
          </a:prstGeom>
          <a:noFill/>
        </p:spPr>
        <p:txBody>
          <a:bodyPr wrap="square" rtlCol="0">
            <a:spAutoFit/>
          </a:bodyPr>
          <a:lstStyle/>
          <a:p>
            <a:r>
              <a:rPr lang="en-US" sz="1050" dirty="0">
                <a:solidFill>
                  <a:schemeClr val="bg1"/>
                </a:solidFill>
              </a:rPr>
              <a:t>Image by </a:t>
            </a:r>
            <a:r>
              <a:rPr lang="en-US" sz="1050" dirty="0">
                <a:solidFill>
                  <a:schemeClr val="bg1"/>
                </a:solidFill>
                <a:hlinkClick r:id="rId4"/>
              </a:rPr>
              <a:t>Nicola Barnett</a:t>
            </a:r>
            <a:endParaRPr lang="en-US" sz="1050" dirty="0">
              <a:solidFill>
                <a:schemeClr val="bg1"/>
              </a:solidFill>
            </a:endParaRPr>
          </a:p>
        </p:txBody>
      </p:sp>
    </p:spTree>
    <p:extLst>
      <p:ext uri="{BB962C8B-B14F-4D97-AF65-F5344CB8AC3E}">
        <p14:creationId xmlns:p14="http://schemas.microsoft.com/office/powerpoint/2010/main" val="33523364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E1FE09-F98A-4093-8987-D7128A2CF17A}"/>
              </a:ext>
            </a:extLst>
          </p:cNvPr>
          <p:cNvSpPr>
            <a:spLocks noGrp="1"/>
          </p:cNvSpPr>
          <p:nvPr>
            <p:ph type="ctrTitle"/>
          </p:nvPr>
        </p:nvSpPr>
        <p:spPr/>
        <p:txBody>
          <a:bodyPr/>
          <a:lstStyle/>
          <a:p>
            <a:r>
              <a:rPr lang="en-US" dirty="0"/>
              <a:t>Own Your Terms</a:t>
            </a:r>
          </a:p>
        </p:txBody>
      </p:sp>
      <p:sp>
        <p:nvSpPr>
          <p:cNvPr id="3" name="Subtitle 2">
            <a:extLst>
              <a:ext uri="{FF2B5EF4-FFF2-40B4-BE49-F238E27FC236}">
                <a16:creationId xmlns:a16="http://schemas.microsoft.com/office/drawing/2014/main" id="{BF6DAE0D-003D-4064-9B01-AC5D40934693}"/>
              </a:ext>
            </a:extLst>
          </p:cNvPr>
          <p:cNvSpPr>
            <a:spLocks noGrp="1"/>
          </p:cNvSpPr>
          <p:nvPr>
            <p:ph type="subTitle" idx="1"/>
          </p:nvPr>
        </p:nvSpPr>
        <p:spPr/>
        <p:txBody>
          <a:bodyPr/>
          <a:lstStyle/>
          <a:p>
            <a:r>
              <a:rPr lang="en-US" dirty="0"/>
              <a:t>Negotiation Planning Vocabulary</a:t>
            </a:r>
          </a:p>
        </p:txBody>
      </p:sp>
      <p:sp>
        <p:nvSpPr>
          <p:cNvPr id="4" name="Slide Number Placeholder 3">
            <a:extLst>
              <a:ext uri="{FF2B5EF4-FFF2-40B4-BE49-F238E27FC236}">
                <a16:creationId xmlns:a16="http://schemas.microsoft.com/office/drawing/2014/main" id="{D79B2965-3E6C-4F36-9F63-F9BF5DC8A52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16</a:t>
            </a:fld>
            <a:endParaRPr lang="en"/>
          </a:p>
        </p:txBody>
      </p:sp>
    </p:spTree>
    <p:extLst>
      <p:ext uri="{BB962C8B-B14F-4D97-AF65-F5344CB8AC3E}">
        <p14:creationId xmlns:p14="http://schemas.microsoft.com/office/powerpoint/2010/main" val="15465257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18"/>
          <p:cNvSpPr/>
          <p:nvPr/>
        </p:nvSpPr>
        <p:spPr>
          <a:xfrm>
            <a:off x="-132298" y="1489426"/>
            <a:ext cx="2155500" cy="21645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8"/>
          <p:cNvSpPr txBox="1">
            <a:spLocks noGrp="1"/>
          </p:cNvSpPr>
          <p:nvPr>
            <p:ph type="ctrTitle" idx="4294967295"/>
          </p:nvPr>
        </p:nvSpPr>
        <p:spPr>
          <a:xfrm>
            <a:off x="2430050" y="1991813"/>
            <a:ext cx="6028200" cy="1159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6000" dirty="0"/>
              <a:t>BATNA</a:t>
            </a:r>
            <a:endParaRPr sz="6000" dirty="0"/>
          </a:p>
        </p:txBody>
      </p:sp>
      <p:sp>
        <p:nvSpPr>
          <p:cNvPr id="117" name="Google Shape;117;p18"/>
          <p:cNvSpPr txBox="1">
            <a:spLocks noGrp="1"/>
          </p:cNvSpPr>
          <p:nvPr>
            <p:ph type="subTitle" idx="4294967295"/>
          </p:nvPr>
        </p:nvSpPr>
        <p:spPr>
          <a:xfrm>
            <a:off x="2430050" y="2922262"/>
            <a:ext cx="6028200" cy="7848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t>Best Alternative to </a:t>
            </a:r>
            <a:r>
              <a:rPr lang="en-US" dirty="0"/>
              <a:t>N</a:t>
            </a:r>
            <a:r>
              <a:rPr lang="en-US" sz="2400" dirty="0"/>
              <a:t>egotiated </a:t>
            </a:r>
            <a:r>
              <a:rPr lang="en-US" dirty="0"/>
              <a:t>A</a:t>
            </a:r>
            <a:r>
              <a:rPr lang="en-US" sz="2400" dirty="0"/>
              <a:t>greement</a:t>
            </a:r>
            <a:endParaRPr sz="2400" dirty="0"/>
          </a:p>
        </p:txBody>
      </p:sp>
      <p:sp>
        <p:nvSpPr>
          <p:cNvPr id="123" name="Google Shape;123;p18"/>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17</a:t>
            </a:fld>
            <a:endParaRPr/>
          </a:p>
        </p:txBody>
      </p:sp>
      <p:sp>
        <p:nvSpPr>
          <p:cNvPr id="11" name="Google Shape;573;p37">
            <a:extLst>
              <a:ext uri="{FF2B5EF4-FFF2-40B4-BE49-F238E27FC236}">
                <a16:creationId xmlns:a16="http://schemas.microsoft.com/office/drawing/2014/main" id="{3D73B10C-6CE1-456B-BE32-0B34FB828503}"/>
              </a:ext>
            </a:extLst>
          </p:cNvPr>
          <p:cNvSpPr/>
          <p:nvPr/>
        </p:nvSpPr>
        <p:spPr>
          <a:xfrm>
            <a:off x="187036" y="1801091"/>
            <a:ext cx="1510145" cy="1517073"/>
          </a:xfrm>
          <a:custGeom>
            <a:avLst/>
            <a:gdLst/>
            <a:ahLst/>
            <a:cxnLst/>
            <a:rect l="l" t="t" r="r" b="b"/>
            <a:pathLst>
              <a:path w="16367" h="16368" fill="none" extrusionOk="0">
                <a:moveTo>
                  <a:pt x="16074" y="4385"/>
                </a:moveTo>
                <a:lnTo>
                  <a:pt x="11983" y="293"/>
                </a:lnTo>
                <a:lnTo>
                  <a:pt x="11983" y="293"/>
                </a:lnTo>
                <a:lnTo>
                  <a:pt x="11812" y="171"/>
                </a:lnTo>
                <a:lnTo>
                  <a:pt x="11642" y="74"/>
                </a:lnTo>
                <a:lnTo>
                  <a:pt x="11447" y="25"/>
                </a:lnTo>
                <a:lnTo>
                  <a:pt x="11252" y="1"/>
                </a:lnTo>
                <a:lnTo>
                  <a:pt x="5115" y="1"/>
                </a:lnTo>
                <a:lnTo>
                  <a:pt x="5115" y="1"/>
                </a:lnTo>
                <a:lnTo>
                  <a:pt x="4920" y="25"/>
                </a:lnTo>
                <a:lnTo>
                  <a:pt x="4725" y="74"/>
                </a:lnTo>
                <a:lnTo>
                  <a:pt x="4554" y="171"/>
                </a:lnTo>
                <a:lnTo>
                  <a:pt x="4384" y="293"/>
                </a:lnTo>
                <a:lnTo>
                  <a:pt x="292" y="4385"/>
                </a:lnTo>
                <a:lnTo>
                  <a:pt x="292" y="4385"/>
                </a:lnTo>
                <a:lnTo>
                  <a:pt x="171" y="4555"/>
                </a:lnTo>
                <a:lnTo>
                  <a:pt x="73" y="4726"/>
                </a:lnTo>
                <a:lnTo>
                  <a:pt x="24" y="4921"/>
                </a:lnTo>
                <a:lnTo>
                  <a:pt x="0" y="5115"/>
                </a:lnTo>
                <a:lnTo>
                  <a:pt x="0" y="11253"/>
                </a:lnTo>
                <a:lnTo>
                  <a:pt x="0" y="11253"/>
                </a:lnTo>
                <a:lnTo>
                  <a:pt x="24" y="11448"/>
                </a:lnTo>
                <a:lnTo>
                  <a:pt x="73" y="11642"/>
                </a:lnTo>
                <a:lnTo>
                  <a:pt x="171" y="11813"/>
                </a:lnTo>
                <a:lnTo>
                  <a:pt x="292" y="11983"/>
                </a:lnTo>
                <a:lnTo>
                  <a:pt x="4384" y="16075"/>
                </a:lnTo>
                <a:lnTo>
                  <a:pt x="4384" y="16075"/>
                </a:lnTo>
                <a:lnTo>
                  <a:pt x="4554" y="16197"/>
                </a:lnTo>
                <a:lnTo>
                  <a:pt x="4725" y="16294"/>
                </a:lnTo>
                <a:lnTo>
                  <a:pt x="4920" y="16343"/>
                </a:lnTo>
                <a:lnTo>
                  <a:pt x="5115" y="16367"/>
                </a:lnTo>
                <a:lnTo>
                  <a:pt x="11252" y="16367"/>
                </a:lnTo>
                <a:lnTo>
                  <a:pt x="11252" y="16367"/>
                </a:lnTo>
                <a:lnTo>
                  <a:pt x="11447" y="16343"/>
                </a:lnTo>
                <a:lnTo>
                  <a:pt x="11642" y="16294"/>
                </a:lnTo>
                <a:lnTo>
                  <a:pt x="11812" y="16197"/>
                </a:lnTo>
                <a:lnTo>
                  <a:pt x="11983" y="16075"/>
                </a:lnTo>
                <a:lnTo>
                  <a:pt x="16074" y="11983"/>
                </a:lnTo>
                <a:lnTo>
                  <a:pt x="16074" y="11983"/>
                </a:lnTo>
                <a:lnTo>
                  <a:pt x="16196" y="11813"/>
                </a:lnTo>
                <a:lnTo>
                  <a:pt x="16294" y="11642"/>
                </a:lnTo>
                <a:lnTo>
                  <a:pt x="16342" y="11448"/>
                </a:lnTo>
                <a:lnTo>
                  <a:pt x="16367" y="11253"/>
                </a:lnTo>
                <a:lnTo>
                  <a:pt x="16367" y="5115"/>
                </a:lnTo>
                <a:lnTo>
                  <a:pt x="16367" y="5115"/>
                </a:lnTo>
                <a:lnTo>
                  <a:pt x="16342" y="4921"/>
                </a:lnTo>
                <a:lnTo>
                  <a:pt x="16294" y="4726"/>
                </a:lnTo>
                <a:lnTo>
                  <a:pt x="16196" y="4555"/>
                </a:lnTo>
                <a:lnTo>
                  <a:pt x="16074" y="4385"/>
                </a:lnTo>
                <a:lnTo>
                  <a:pt x="16074" y="4385"/>
                </a:lnTo>
                <a:close/>
                <a:moveTo>
                  <a:pt x="9864" y="8452"/>
                </a:moveTo>
                <a:lnTo>
                  <a:pt x="11203" y="9792"/>
                </a:lnTo>
                <a:lnTo>
                  <a:pt x="11203" y="9792"/>
                </a:lnTo>
                <a:lnTo>
                  <a:pt x="11252" y="9840"/>
                </a:lnTo>
                <a:lnTo>
                  <a:pt x="11276" y="9913"/>
                </a:lnTo>
                <a:lnTo>
                  <a:pt x="11301" y="10059"/>
                </a:lnTo>
                <a:lnTo>
                  <a:pt x="11276" y="10206"/>
                </a:lnTo>
                <a:lnTo>
                  <a:pt x="11252" y="10279"/>
                </a:lnTo>
                <a:lnTo>
                  <a:pt x="11203" y="10327"/>
                </a:lnTo>
                <a:lnTo>
                  <a:pt x="10327" y="11204"/>
                </a:lnTo>
                <a:lnTo>
                  <a:pt x="10327" y="11204"/>
                </a:lnTo>
                <a:lnTo>
                  <a:pt x="10278" y="11253"/>
                </a:lnTo>
                <a:lnTo>
                  <a:pt x="10205" y="11277"/>
                </a:lnTo>
                <a:lnTo>
                  <a:pt x="10059" y="11302"/>
                </a:lnTo>
                <a:lnTo>
                  <a:pt x="9913" y="11277"/>
                </a:lnTo>
                <a:lnTo>
                  <a:pt x="9840" y="11253"/>
                </a:lnTo>
                <a:lnTo>
                  <a:pt x="9791" y="11204"/>
                </a:lnTo>
                <a:lnTo>
                  <a:pt x="8451" y="9865"/>
                </a:lnTo>
                <a:lnTo>
                  <a:pt x="8451" y="9865"/>
                </a:lnTo>
                <a:lnTo>
                  <a:pt x="8403" y="9816"/>
                </a:lnTo>
                <a:lnTo>
                  <a:pt x="8330" y="9792"/>
                </a:lnTo>
                <a:lnTo>
                  <a:pt x="8183" y="9767"/>
                </a:lnTo>
                <a:lnTo>
                  <a:pt x="8037" y="9792"/>
                </a:lnTo>
                <a:lnTo>
                  <a:pt x="7964" y="9816"/>
                </a:lnTo>
                <a:lnTo>
                  <a:pt x="7915" y="9865"/>
                </a:lnTo>
                <a:lnTo>
                  <a:pt x="6576" y="11204"/>
                </a:lnTo>
                <a:lnTo>
                  <a:pt x="6576" y="11204"/>
                </a:lnTo>
                <a:lnTo>
                  <a:pt x="6527" y="11253"/>
                </a:lnTo>
                <a:lnTo>
                  <a:pt x="6454" y="11277"/>
                </a:lnTo>
                <a:lnTo>
                  <a:pt x="6308" y="11302"/>
                </a:lnTo>
                <a:lnTo>
                  <a:pt x="6162" y="11277"/>
                </a:lnTo>
                <a:lnTo>
                  <a:pt x="6089" y="11253"/>
                </a:lnTo>
                <a:lnTo>
                  <a:pt x="6040" y="11204"/>
                </a:lnTo>
                <a:lnTo>
                  <a:pt x="5163" y="10327"/>
                </a:lnTo>
                <a:lnTo>
                  <a:pt x="5163" y="10327"/>
                </a:lnTo>
                <a:lnTo>
                  <a:pt x="5115" y="10279"/>
                </a:lnTo>
                <a:lnTo>
                  <a:pt x="5090" y="10206"/>
                </a:lnTo>
                <a:lnTo>
                  <a:pt x="5066" y="10059"/>
                </a:lnTo>
                <a:lnTo>
                  <a:pt x="5090" y="9913"/>
                </a:lnTo>
                <a:lnTo>
                  <a:pt x="5115" y="9840"/>
                </a:lnTo>
                <a:lnTo>
                  <a:pt x="5163" y="9792"/>
                </a:lnTo>
                <a:lnTo>
                  <a:pt x="6503" y="8452"/>
                </a:lnTo>
                <a:lnTo>
                  <a:pt x="6503" y="8452"/>
                </a:lnTo>
                <a:lnTo>
                  <a:pt x="6552" y="8403"/>
                </a:lnTo>
                <a:lnTo>
                  <a:pt x="6576" y="8330"/>
                </a:lnTo>
                <a:lnTo>
                  <a:pt x="6600" y="8184"/>
                </a:lnTo>
                <a:lnTo>
                  <a:pt x="6576" y="8038"/>
                </a:lnTo>
                <a:lnTo>
                  <a:pt x="6552" y="7965"/>
                </a:lnTo>
                <a:lnTo>
                  <a:pt x="6503" y="7916"/>
                </a:lnTo>
                <a:lnTo>
                  <a:pt x="5163" y="6577"/>
                </a:lnTo>
                <a:lnTo>
                  <a:pt x="5163" y="6577"/>
                </a:lnTo>
                <a:lnTo>
                  <a:pt x="5115" y="6528"/>
                </a:lnTo>
                <a:lnTo>
                  <a:pt x="5090" y="6455"/>
                </a:lnTo>
                <a:lnTo>
                  <a:pt x="5066" y="6309"/>
                </a:lnTo>
                <a:lnTo>
                  <a:pt x="5090" y="6163"/>
                </a:lnTo>
                <a:lnTo>
                  <a:pt x="5115" y="6090"/>
                </a:lnTo>
                <a:lnTo>
                  <a:pt x="5163" y="6041"/>
                </a:lnTo>
                <a:lnTo>
                  <a:pt x="6040" y="5164"/>
                </a:lnTo>
                <a:lnTo>
                  <a:pt x="6040" y="5164"/>
                </a:lnTo>
                <a:lnTo>
                  <a:pt x="6089" y="5115"/>
                </a:lnTo>
                <a:lnTo>
                  <a:pt x="6162" y="5091"/>
                </a:lnTo>
                <a:lnTo>
                  <a:pt x="6308" y="5067"/>
                </a:lnTo>
                <a:lnTo>
                  <a:pt x="6454" y="5091"/>
                </a:lnTo>
                <a:lnTo>
                  <a:pt x="6527" y="5115"/>
                </a:lnTo>
                <a:lnTo>
                  <a:pt x="6576" y="5164"/>
                </a:lnTo>
                <a:lnTo>
                  <a:pt x="7915" y="6504"/>
                </a:lnTo>
                <a:lnTo>
                  <a:pt x="7915" y="6504"/>
                </a:lnTo>
                <a:lnTo>
                  <a:pt x="7964" y="6552"/>
                </a:lnTo>
                <a:lnTo>
                  <a:pt x="8037" y="6577"/>
                </a:lnTo>
                <a:lnTo>
                  <a:pt x="8183" y="6601"/>
                </a:lnTo>
                <a:lnTo>
                  <a:pt x="8330" y="6577"/>
                </a:lnTo>
                <a:lnTo>
                  <a:pt x="8403" y="6552"/>
                </a:lnTo>
                <a:lnTo>
                  <a:pt x="8451" y="6504"/>
                </a:lnTo>
                <a:lnTo>
                  <a:pt x="9791" y="5164"/>
                </a:lnTo>
                <a:lnTo>
                  <a:pt x="9791" y="5164"/>
                </a:lnTo>
                <a:lnTo>
                  <a:pt x="9840" y="5115"/>
                </a:lnTo>
                <a:lnTo>
                  <a:pt x="9913" y="5091"/>
                </a:lnTo>
                <a:lnTo>
                  <a:pt x="10059" y="5067"/>
                </a:lnTo>
                <a:lnTo>
                  <a:pt x="10205" y="5091"/>
                </a:lnTo>
                <a:lnTo>
                  <a:pt x="10278" y="5115"/>
                </a:lnTo>
                <a:lnTo>
                  <a:pt x="10327" y="5164"/>
                </a:lnTo>
                <a:lnTo>
                  <a:pt x="11203" y="6041"/>
                </a:lnTo>
                <a:lnTo>
                  <a:pt x="11203" y="6041"/>
                </a:lnTo>
                <a:lnTo>
                  <a:pt x="11252" y="6090"/>
                </a:lnTo>
                <a:lnTo>
                  <a:pt x="11276" y="6163"/>
                </a:lnTo>
                <a:lnTo>
                  <a:pt x="11301" y="6309"/>
                </a:lnTo>
                <a:lnTo>
                  <a:pt x="11276" y="6455"/>
                </a:lnTo>
                <a:lnTo>
                  <a:pt x="11252" y="6528"/>
                </a:lnTo>
                <a:lnTo>
                  <a:pt x="11203" y="6577"/>
                </a:lnTo>
                <a:lnTo>
                  <a:pt x="9864" y="7916"/>
                </a:lnTo>
                <a:lnTo>
                  <a:pt x="9864" y="7916"/>
                </a:lnTo>
                <a:lnTo>
                  <a:pt x="9815" y="7965"/>
                </a:lnTo>
                <a:lnTo>
                  <a:pt x="9791" y="8038"/>
                </a:lnTo>
                <a:lnTo>
                  <a:pt x="9766" y="8184"/>
                </a:lnTo>
                <a:lnTo>
                  <a:pt x="9791" y="8330"/>
                </a:lnTo>
                <a:lnTo>
                  <a:pt x="9815" y="8403"/>
                </a:lnTo>
                <a:lnTo>
                  <a:pt x="9864" y="8452"/>
                </a:lnTo>
                <a:lnTo>
                  <a:pt x="9864" y="8452"/>
                </a:lnTo>
                <a:close/>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336371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18"/>
          <p:cNvSpPr/>
          <p:nvPr/>
        </p:nvSpPr>
        <p:spPr>
          <a:xfrm>
            <a:off x="-132298" y="1489426"/>
            <a:ext cx="2155500" cy="21645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8"/>
          <p:cNvSpPr txBox="1">
            <a:spLocks noGrp="1"/>
          </p:cNvSpPr>
          <p:nvPr>
            <p:ph type="ctrTitle" idx="4294967295"/>
          </p:nvPr>
        </p:nvSpPr>
        <p:spPr>
          <a:xfrm>
            <a:off x="2430050" y="1641338"/>
            <a:ext cx="6028200" cy="1159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6000" dirty="0"/>
              <a:t>Reservation Price</a:t>
            </a:r>
            <a:endParaRPr sz="6000" dirty="0"/>
          </a:p>
        </p:txBody>
      </p:sp>
      <p:sp>
        <p:nvSpPr>
          <p:cNvPr id="117" name="Google Shape;117;p18"/>
          <p:cNvSpPr txBox="1">
            <a:spLocks noGrp="1"/>
          </p:cNvSpPr>
          <p:nvPr>
            <p:ph type="subTitle" idx="4294967295"/>
          </p:nvPr>
        </p:nvSpPr>
        <p:spPr>
          <a:xfrm>
            <a:off x="2430050" y="2922262"/>
            <a:ext cx="6028200" cy="7848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t>The bottom line, the point in the negotiation where you can go either way. Informed by the BATNA.</a:t>
            </a:r>
            <a:endParaRPr sz="2400" dirty="0"/>
          </a:p>
        </p:txBody>
      </p:sp>
      <p:sp>
        <p:nvSpPr>
          <p:cNvPr id="123" name="Google Shape;123;p18"/>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18</a:t>
            </a:fld>
            <a:endParaRPr/>
          </a:p>
        </p:txBody>
      </p:sp>
      <p:sp>
        <p:nvSpPr>
          <p:cNvPr id="2" name="TextBox 1">
            <a:extLst>
              <a:ext uri="{FF2B5EF4-FFF2-40B4-BE49-F238E27FC236}">
                <a16:creationId xmlns:a16="http://schemas.microsoft.com/office/drawing/2014/main" id="{27EFFCDC-F8F1-4FD0-BCE2-A9318F93A8F5}"/>
              </a:ext>
            </a:extLst>
          </p:cNvPr>
          <p:cNvSpPr txBox="1"/>
          <p:nvPr/>
        </p:nvSpPr>
        <p:spPr>
          <a:xfrm>
            <a:off x="480515" y="1634411"/>
            <a:ext cx="1447800" cy="1862048"/>
          </a:xfrm>
          <a:prstGeom prst="rect">
            <a:avLst/>
          </a:prstGeom>
          <a:noFill/>
        </p:spPr>
        <p:txBody>
          <a:bodyPr wrap="square" rtlCol="0">
            <a:spAutoFit/>
          </a:bodyPr>
          <a:lstStyle/>
          <a:p>
            <a:r>
              <a:rPr lang="en-US" sz="11500" dirty="0">
                <a:solidFill>
                  <a:schemeClr val="bg1"/>
                </a:solidFill>
              </a:rPr>
              <a:t>$</a:t>
            </a:r>
          </a:p>
        </p:txBody>
      </p:sp>
    </p:spTree>
    <p:extLst>
      <p:ext uri="{BB962C8B-B14F-4D97-AF65-F5344CB8AC3E}">
        <p14:creationId xmlns:p14="http://schemas.microsoft.com/office/powerpoint/2010/main" val="5595226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18"/>
          <p:cNvSpPr/>
          <p:nvPr/>
        </p:nvSpPr>
        <p:spPr>
          <a:xfrm>
            <a:off x="-132298" y="1489426"/>
            <a:ext cx="2155500" cy="21645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8"/>
          <p:cNvSpPr txBox="1">
            <a:spLocks noGrp="1"/>
          </p:cNvSpPr>
          <p:nvPr>
            <p:ph type="ctrTitle" idx="4294967295"/>
          </p:nvPr>
        </p:nvSpPr>
        <p:spPr>
          <a:xfrm>
            <a:off x="2430050" y="1991813"/>
            <a:ext cx="6028200" cy="1159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6000" dirty="0"/>
              <a:t>ZOPA</a:t>
            </a:r>
            <a:endParaRPr sz="6000" dirty="0"/>
          </a:p>
        </p:txBody>
      </p:sp>
      <p:sp>
        <p:nvSpPr>
          <p:cNvPr id="117" name="Google Shape;117;p18"/>
          <p:cNvSpPr txBox="1">
            <a:spLocks noGrp="1"/>
          </p:cNvSpPr>
          <p:nvPr>
            <p:ph type="subTitle" idx="4294967295"/>
          </p:nvPr>
        </p:nvSpPr>
        <p:spPr>
          <a:xfrm>
            <a:off x="2430050" y="2922262"/>
            <a:ext cx="6028200" cy="7848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t>Zone of Possible Agreement</a:t>
            </a:r>
            <a:endParaRPr sz="2400" dirty="0"/>
          </a:p>
        </p:txBody>
      </p:sp>
      <p:sp>
        <p:nvSpPr>
          <p:cNvPr id="123" name="Google Shape;123;p18"/>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19</a:t>
            </a:fld>
            <a:endParaRPr/>
          </a:p>
        </p:txBody>
      </p:sp>
      <p:cxnSp>
        <p:nvCxnSpPr>
          <p:cNvPr id="3" name="Straight Arrow Connector 2">
            <a:extLst>
              <a:ext uri="{FF2B5EF4-FFF2-40B4-BE49-F238E27FC236}">
                <a16:creationId xmlns:a16="http://schemas.microsoft.com/office/drawing/2014/main" id="{0D7894DE-0854-449A-AD6C-CE118F4380B1}"/>
              </a:ext>
            </a:extLst>
          </p:cNvPr>
          <p:cNvCxnSpPr>
            <a:cxnSpLocks/>
          </p:cNvCxnSpPr>
          <p:nvPr/>
        </p:nvCxnSpPr>
        <p:spPr>
          <a:xfrm>
            <a:off x="2090057" y="4034971"/>
            <a:ext cx="5406572" cy="0"/>
          </a:xfrm>
          <a:prstGeom prst="straightConnector1">
            <a:avLst/>
          </a:prstGeom>
          <a:ln w="254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F5784D65-4F0E-4E09-9E38-7BB5C9249967}"/>
              </a:ext>
            </a:extLst>
          </p:cNvPr>
          <p:cNvCxnSpPr/>
          <p:nvPr/>
        </p:nvCxnSpPr>
        <p:spPr>
          <a:xfrm>
            <a:off x="2960914" y="3846286"/>
            <a:ext cx="0" cy="391885"/>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C11D597A-FD9A-4C02-9767-65113A4CEAB6}"/>
              </a:ext>
            </a:extLst>
          </p:cNvPr>
          <p:cNvCxnSpPr/>
          <p:nvPr/>
        </p:nvCxnSpPr>
        <p:spPr>
          <a:xfrm>
            <a:off x="3904343" y="3839028"/>
            <a:ext cx="0" cy="391885"/>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2A90883-0564-45A1-BB84-861024363D03}"/>
              </a:ext>
            </a:extLst>
          </p:cNvPr>
          <p:cNvCxnSpPr/>
          <p:nvPr/>
        </p:nvCxnSpPr>
        <p:spPr>
          <a:xfrm>
            <a:off x="4731657" y="3839028"/>
            <a:ext cx="0" cy="391885"/>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BE06C24A-2FD7-444A-A7C5-2E75BF671F30}"/>
              </a:ext>
            </a:extLst>
          </p:cNvPr>
          <p:cNvCxnSpPr/>
          <p:nvPr/>
        </p:nvCxnSpPr>
        <p:spPr>
          <a:xfrm>
            <a:off x="5653314" y="3839028"/>
            <a:ext cx="0" cy="391885"/>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CDE98D28-AA9B-4484-AB5C-F6510B8693B6}"/>
              </a:ext>
            </a:extLst>
          </p:cNvPr>
          <p:cNvCxnSpPr/>
          <p:nvPr/>
        </p:nvCxnSpPr>
        <p:spPr>
          <a:xfrm>
            <a:off x="6560457" y="3839028"/>
            <a:ext cx="0" cy="391885"/>
          </a:xfrm>
          <a:prstGeom prst="line">
            <a:avLst/>
          </a:prstGeom>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1B74AE59-868F-4BB9-BC04-0BF8E8ADDFFE}"/>
              </a:ext>
            </a:extLst>
          </p:cNvPr>
          <p:cNvSpPr txBox="1"/>
          <p:nvPr/>
        </p:nvSpPr>
        <p:spPr>
          <a:xfrm>
            <a:off x="3497944" y="4238171"/>
            <a:ext cx="863591" cy="738664"/>
          </a:xfrm>
          <a:prstGeom prst="rect">
            <a:avLst/>
          </a:prstGeom>
          <a:noFill/>
        </p:spPr>
        <p:txBody>
          <a:bodyPr wrap="square" rtlCol="0">
            <a:spAutoFit/>
          </a:bodyPr>
          <a:lstStyle/>
          <a:p>
            <a:pPr algn="ctr"/>
            <a:r>
              <a:rPr lang="en-US" dirty="0">
                <a:solidFill>
                  <a:schemeClr val="bg1"/>
                </a:solidFill>
                <a:latin typeface="Quicksand" panose="020B0604020202020204" charset="0"/>
              </a:rPr>
              <a:t>$10,000</a:t>
            </a:r>
          </a:p>
          <a:p>
            <a:pPr algn="ctr"/>
            <a:r>
              <a:rPr lang="en-US" dirty="0">
                <a:solidFill>
                  <a:schemeClr val="bg1"/>
                </a:solidFill>
                <a:latin typeface="Quicksand" panose="020B0604020202020204" charset="0"/>
              </a:rPr>
              <a:t>Min</a:t>
            </a:r>
          </a:p>
          <a:p>
            <a:pPr algn="ctr"/>
            <a:r>
              <a:rPr lang="en-US" dirty="0">
                <a:solidFill>
                  <a:schemeClr val="bg1"/>
                </a:solidFill>
                <a:latin typeface="Quicksand" panose="020B0604020202020204" charset="0"/>
              </a:rPr>
              <a:t>Seller</a:t>
            </a:r>
          </a:p>
        </p:txBody>
      </p:sp>
      <p:sp>
        <p:nvSpPr>
          <p:cNvPr id="21" name="TextBox 20">
            <a:extLst>
              <a:ext uri="{FF2B5EF4-FFF2-40B4-BE49-F238E27FC236}">
                <a16:creationId xmlns:a16="http://schemas.microsoft.com/office/drawing/2014/main" id="{E8241F84-0A32-449B-ACE8-233115FFB19E}"/>
              </a:ext>
            </a:extLst>
          </p:cNvPr>
          <p:cNvSpPr txBox="1"/>
          <p:nvPr/>
        </p:nvSpPr>
        <p:spPr>
          <a:xfrm>
            <a:off x="5221518" y="4268535"/>
            <a:ext cx="863591" cy="738664"/>
          </a:xfrm>
          <a:prstGeom prst="rect">
            <a:avLst/>
          </a:prstGeom>
          <a:noFill/>
        </p:spPr>
        <p:txBody>
          <a:bodyPr wrap="square" rtlCol="0">
            <a:spAutoFit/>
          </a:bodyPr>
          <a:lstStyle/>
          <a:p>
            <a:pPr algn="ctr"/>
            <a:r>
              <a:rPr lang="en-US" dirty="0">
                <a:solidFill>
                  <a:schemeClr val="bg1"/>
                </a:solidFill>
                <a:latin typeface="Quicksand" panose="020B0604020202020204" charset="0"/>
              </a:rPr>
              <a:t>$12,500</a:t>
            </a:r>
          </a:p>
          <a:p>
            <a:pPr algn="ctr"/>
            <a:r>
              <a:rPr lang="en-US" dirty="0">
                <a:solidFill>
                  <a:schemeClr val="bg1"/>
                </a:solidFill>
                <a:latin typeface="Quicksand" panose="020B0604020202020204" charset="0"/>
              </a:rPr>
              <a:t>Max Buyer</a:t>
            </a:r>
          </a:p>
        </p:txBody>
      </p:sp>
      <p:grpSp>
        <p:nvGrpSpPr>
          <p:cNvPr id="19" name="Google Shape;434;p37">
            <a:extLst>
              <a:ext uri="{FF2B5EF4-FFF2-40B4-BE49-F238E27FC236}">
                <a16:creationId xmlns:a16="http://schemas.microsoft.com/office/drawing/2014/main" id="{7F6806E3-1676-4031-969D-DEAC695E999F}"/>
              </a:ext>
            </a:extLst>
          </p:cNvPr>
          <p:cNvGrpSpPr/>
          <p:nvPr/>
        </p:nvGrpSpPr>
        <p:grpSpPr>
          <a:xfrm>
            <a:off x="238031" y="1842691"/>
            <a:ext cx="1414841" cy="1457969"/>
            <a:chOff x="5961125" y="1623900"/>
            <a:chExt cx="427450" cy="448175"/>
          </a:xfrm>
        </p:grpSpPr>
        <p:sp>
          <p:nvSpPr>
            <p:cNvPr id="20" name="Google Shape;435;p37">
              <a:extLst>
                <a:ext uri="{FF2B5EF4-FFF2-40B4-BE49-F238E27FC236}">
                  <a16:creationId xmlns:a16="http://schemas.microsoft.com/office/drawing/2014/main" id="{A5BC837F-8AF9-4FBF-B7C4-35693EF0CCBC}"/>
                </a:ext>
              </a:extLst>
            </p:cNvPr>
            <p:cNvSpPr/>
            <p:nvPr/>
          </p:nvSpPr>
          <p:spPr>
            <a:xfrm>
              <a:off x="5961125" y="1678700"/>
              <a:ext cx="376925" cy="376925"/>
            </a:xfrm>
            <a:custGeom>
              <a:avLst/>
              <a:gdLst/>
              <a:ahLst/>
              <a:cxnLst/>
              <a:rect l="l" t="t" r="r" b="b"/>
              <a:pathLst>
                <a:path w="15077" h="15077" fill="none" extrusionOk="0">
                  <a:moveTo>
                    <a:pt x="11813" y="1340"/>
                  </a:moveTo>
                  <a:lnTo>
                    <a:pt x="11813" y="1340"/>
                  </a:lnTo>
                  <a:lnTo>
                    <a:pt x="11350" y="1024"/>
                  </a:lnTo>
                  <a:lnTo>
                    <a:pt x="10863" y="780"/>
                  </a:lnTo>
                  <a:lnTo>
                    <a:pt x="10351" y="537"/>
                  </a:lnTo>
                  <a:lnTo>
                    <a:pt x="9816" y="342"/>
                  </a:lnTo>
                  <a:lnTo>
                    <a:pt x="9280" y="196"/>
                  </a:lnTo>
                  <a:lnTo>
                    <a:pt x="8720" y="98"/>
                  </a:lnTo>
                  <a:lnTo>
                    <a:pt x="8135" y="25"/>
                  </a:lnTo>
                  <a:lnTo>
                    <a:pt x="7551" y="1"/>
                  </a:lnTo>
                  <a:lnTo>
                    <a:pt x="7551" y="1"/>
                  </a:lnTo>
                  <a:lnTo>
                    <a:pt x="7161" y="1"/>
                  </a:lnTo>
                  <a:lnTo>
                    <a:pt x="6771" y="50"/>
                  </a:lnTo>
                  <a:lnTo>
                    <a:pt x="6406" y="98"/>
                  </a:lnTo>
                  <a:lnTo>
                    <a:pt x="6041" y="147"/>
                  </a:lnTo>
                  <a:lnTo>
                    <a:pt x="5675" y="244"/>
                  </a:lnTo>
                  <a:lnTo>
                    <a:pt x="5310" y="342"/>
                  </a:lnTo>
                  <a:lnTo>
                    <a:pt x="4969" y="464"/>
                  </a:lnTo>
                  <a:lnTo>
                    <a:pt x="4628" y="585"/>
                  </a:lnTo>
                  <a:lnTo>
                    <a:pt x="4287" y="731"/>
                  </a:lnTo>
                  <a:lnTo>
                    <a:pt x="3970" y="902"/>
                  </a:lnTo>
                  <a:lnTo>
                    <a:pt x="3654" y="1097"/>
                  </a:lnTo>
                  <a:lnTo>
                    <a:pt x="3337" y="1292"/>
                  </a:lnTo>
                  <a:lnTo>
                    <a:pt x="3045" y="1486"/>
                  </a:lnTo>
                  <a:lnTo>
                    <a:pt x="2753" y="1730"/>
                  </a:lnTo>
                  <a:lnTo>
                    <a:pt x="2485" y="1949"/>
                  </a:lnTo>
                  <a:lnTo>
                    <a:pt x="2217" y="2217"/>
                  </a:lnTo>
                  <a:lnTo>
                    <a:pt x="1973" y="2461"/>
                  </a:lnTo>
                  <a:lnTo>
                    <a:pt x="1730" y="2753"/>
                  </a:lnTo>
                  <a:lnTo>
                    <a:pt x="1510" y="3021"/>
                  </a:lnTo>
                  <a:lnTo>
                    <a:pt x="1291" y="3313"/>
                  </a:lnTo>
                  <a:lnTo>
                    <a:pt x="1096" y="3630"/>
                  </a:lnTo>
                  <a:lnTo>
                    <a:pt x="926" y="3946"/>
                  </a:lnTo>
                  <a:lnTo>
                    <a:pt x="755" y="4263"/>
                  </a:lnTo>
                  <a:lnTo>
                    <a:pt x="609" y="4604"/>
                  </a:lnTo>
                  <a:lnTo>
                    <a:pt x="463" y="4945"/>
                  </a:lnTo>
                  <a:lnTo>
                    <a:pt x="341" y="5286"/>
                  </a:lnTo>
                  <a:lnTo>
                    <a:pt x="244" y="5651"/>
                  </a:lnTo>
                  <a:lnTo>
                    <a:pt x="171" y="6016"/>
                  </a:lnTo>
                  <a:lnTo>
                    <a:pt x="98" y="6382"/>
                  </a:lnTo>
                  <a:lnTo>
                    <a:pt x="49" y="6771"/>
                  </a:lnTo>
                  <a:lnTo>
                    <a:pt x="25" y="7137"/>
                  </a:lnTo>
                  <a:lnTo>
                    <a:pt x="0" y="7526"/>
                  </a:lnTo>
                  <a:lnTo>
                    <a:pt x="0" y="7526"/>
                  </a:lnTo>
                  <a:lnTo>
                    <a:pt x="25" y="7916"/>
                  </a:lnTo>
                  <a:lnTo>
                    <a:pt x="49" y="8306"/>
                  </a:lnTo>
                  <a:lnTo>
                    <a:pt x="98" y="8671"/>
                  </a:lnTo>
                  <a:lnTo>
                    <a:pt x="171" y="9061"/>
                  </a:lnTo>
                  <a:lnTo>
                    <a:pt x="244" y="9426"/>
                  </a:lnTo>
                  <a:lnTo>
                    <a:pt x="341" y="9767"/>
                  </a:lnTo>
                  <a:lnTo>
                    <a:pt x="463" y="10132"/>
                  </a:lnTo>
                  <a:lnTo>
                    <a:pt x="609" y="10473"/>
                  </a:lnTo>
                  <a:lnTo>
                    <a:pt x="755" y="10790"/>
                  </a:lnTo>
                  <a:lnTo>
                    <a:pt x="926" y="11131"/>
                  </a:lnTo>
                  <a:lnTo>
                    <a:pt x="1096" y="11448"/>
                  </a:lnTo>
                  <a:lnTo>
                    <a:pt x="1291" y="11740"/>
                  </a:lnTo>
                  <a:lnTo>
                    <a:pt x="1510" y="12032"/>
                  </a:lnTo>
                  <a:lnTo>
                    <a:pt x="1730" y="12324"/>
                  </a:lnTo>
                  <a:lnTo>
                    <a:pt x="1973" y="12592"/>
                  </a:lnTo>
                  <a:lnTo>
                    <a:pt x="2217" y="12860"/>
                  </a:lnTo>
                  <a:lnTo>
                    <a:pt x="2485" y="13104"/>
                  </a:lnTo>
                  <a:lnTo>
                    <a:pt x="2753" y="13347"/>
                  </a:lnTo>
                  <a:lnTo>
                    <a:pt x="3045" y="13567"/>
                  </a:lnTo>
                  <a:lnTo>
                    <a:pt x="3337" y="13786"/>
                  </a:lnTo>
                  <a:lnTo>
                    <a:pt x="3654" y="13981"/>
                  </a:lnTo>
                  <a:lnTo>
                    <a:pt x="3970" y="14151"/>
                  </a:lnTo>
                  <a:lnTo>
                    <a:pt x="4287" y="14322"/>
                  </a:lnTo>
                  <a:lnTo>
                    <a:pt x="4628" y="14468"/>
                  </a:lnTo>
                  <a:lnTo>
                    <a:pt x="4969" y="14614"/>
                  </a:lnTo>
                  <a:lnTo>
                    <a:pt x="5310" y="14736"/>
                  </a:lnTo>
                  <a:lnTo>
                    <a:pt x="5675" y="14833"/>
                  </a:lnTo>
                  <a:lnTo>
                    <a:pt x="6041" y="14906"/>
                  </a:lnTo>
                  <a:lnTo>
                    <a:pt x="6406" y="14979"/>
                  </a:lnTo>
                  <a:lnTo>
                    <a:pt x="6771" y="15028"/>
                  </a:lnTo>
                  <a:lnTo>
                    <a:pt x="7161" y="15052"/>
                  </a:lnTo>
                  <a:lnTo>
                    <a:pt x="7551" y="15077"/>
                  </a:lnTo>
                  <a:lnTo>
                    <a:pt x="7551" y="15077"/>
                  </a:lnTo>
                  <a:lnTo>
                    <a:pt x="7940" y="15052"/>
                  </a:lnTo>
                  <a:lnTo>
                    <a:pt x="8306" y="15028"/>
                  </a:lnTo>
                  <a:lnTo>
                    <a:pt x="8695" y="14979"/>
                  </a:lnTo>
                  <a:lnTo>
                    <a:pt x="9061" y="14906"/>
                  </a:lnTo>
                  <a:lnTo>
                    <a:pt x="9426" y="14833"/>
                  </a:lnTo>
                  <a:lnTo>
                    <a:pt x="9791" y="14736"/>
                  </a:lnTo>
                  <a:lnTo>
                    <a:pt x="10132" y="14614"/>
                  </a:lnTo>
                  <a:lnTo>
                    <a:pt x="10473" y="14468"/>
                  </a:lnTo>
                  <a:lnTo>
                    <a:pt x="10814" y="14322"/>
                  </a:lnTo>
                  <a:lnTo>
                    <a:pt x="11131" y="14151"/>
                  </a:lnTo>
                  <a:lnTo>
                    <a:pt x="11447" y="13981"/>
                  </a:lnTo>
                  <a:lnTo>
                    <a:pt x="11764" y="13786"/>
                  </a:lnTo>
                  <a:lnTo>
                    <a:pt x="12056" y="13567"/>
                  </a:lnTo>
                  <a:lnTo>
                    <a:pt x="12348" y="13347"/>
                  </a:lnTo>
                  <a:lnTo>
                    <a:pt x="12616" y="13104"/>
                  </a:lnTo>
                  <a:lnTo>
                    <a:pt x="12884" y="12860"/>
                  </a:lnTo>
                  <a:lnTo>
                    <a:pt x="13128" y="12592"/>
                  </a:lnTo>
                  <a:lnTo>
                    <a:pt x="13371" y="12324"/>
                  </a:lnTo>
                  <a:lnTo>
                    <a:pt x="13591" y="12032"/>
                  </a:lnTo>
                  <a:lnTo>
                    <a:pt x="13785" y="11740"/>
                  </a:lnTo>
                  <a:lnTo>
                    <a:pt x="13980" y="11448"/>
                  </a:lnTo>
                  <a:lnTo>
                    <a:pt x="14175" y="11131"/>
                  </a:lnTo>
                  <a:lnTo>
                    <a:pt x="14346" y="10790"/>
                  </a:lnTo>
                  <a:lnTo>
                    <a:pt x="14492" y="10473"/>
                  </a:lnTo>
                  <a:lnTo>
                    <a:pt x="14613" y="10132"/>
                  </a:lnTo>
                  <a:lnTo>
                    <a:pt x="14735" y="9767"/>
                  </a:lnTo>
                  <a:lnTo>
                    <a:pt x="14857" y="9426"/>
                  </a:lnTo>
                  <a:lnTo>
                    <a:pt x="14930" y="9061"/>
                  </a:lnTo>
                  <a:lnTo>
                    <a:pt x="15003" y="8671"/>
                  </a:lnTo>
                  <a:lnTo>
                    <a:pt x="15052" y="8306"/>
                  </a:lnTo>
                  <a:lnTo>
                    <a:pt x="15076" y="7916"/>
                  </a:lnTo>
                  <a:lnTo>
                    <a:pt x="15076" y="7526"/>
                  </a:lnTo>
                  <a:lnTo>
                    <a:pt x="15076" y="7526"/>
                  </a:lnTo>
                  <a:lnTo>
                    <a:pt x="15052" y="6918"/>
                  </a:lnTo>
                  <a:lnTo>
                    <a:pt x="14979" y="6309"/>
                  </a:lnTo>
                  <a:lnTo>
                    <a:pt x="14857" y="5724"/>
                  </a:lnTo>
                  <a:lnTo>
                    <a:pt x="14687" y="5164"/>
                  </a:lnTo>
                  <a:lnTo>
                    <a:pt x="14492" y="4604"/>
                  </a:lnTo>
                  <a:lnTo>
                    <a:pt x="14248" y="4068"/>
                  </a:lnTo>
                  <a:lnTo>
                    <a:pt x="13956" y="3581"/>
                  </a:lnTo>
                  <a:lnTo>
                    <a:pt x="13615" y="3094"/>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436;p37">
              <a:extLst>
                <a:ext uri="{FF2B5EF4-FFF2-40B4-BE49-F238E27FC236}">
                  <a16:creationId xmlns:a16="http://schemas.microsoft.com/office/drawing/2014/main" id="{7D0D388D-9AD4-4093-8DB7-0C269852CD9A}"/>
                </a:ext>
              </a:extLst>
            </p:cNvPr>
            <p:cNvSpPr/>
            <p:nvPr/>
          </p:nvSpPr>
          <p:spPr>
            <a:xfrm>
              <a:off x="6009825" y="1727425"/>
              <a:ext cx="279500" cy="279500"/>
            </a:xfrm>
            <a:custGeom>
              <a:avLst/>
              <a:gdLst/>
              <a:ahLst/>
              <a:cxnLst/>
              <a:rect l="l" t="t" r="r" b="b"/>
              <a:pathLst>
                <a:path w="11180" h="11180" fill="none" extrusionOk="0">
                  <a:moveTo>
                    <a:pt x="10181" y="2387"/>
                  </a:moveTo>
                  <a:lnTo>
                    <a:pt x="10181" y="2387"/>
                  </a:lnTo>
                  <a:lnTo>
                    <a:pt x="10400" y="2728"/>
                  </a:lnTo>
                  <a:lnTo>
                    <a:pt x="10595" y="3093"/>
                  </a:lnTo>
                  <a:lnTo>
                    <a:pt x="10766" y="3483"/>
                  </a:lnTo>
                  <a:lnTo>
                    <a:pt x="10912" y="3873"/>
                  </a:lnTo>
                  <a:lnTo>
                    <a:pt x="11034" y="4287"/>
                  </a:lnTo>
                  <a:lnTo>
                    <a:pt x="11107" y="4701"/>
                  </a:lnTo>
                  <a:lnTo>
                    <a:pt x="11180" y="5139"/>
                  </a:lnTo>
                  <a:lnTo>
                    <a:pt x="11180" y="5577"/>
                  </a:lnTo>
                  <a:lnTo>
                    <a:pt x="11180" y="5577"/>
                  </a:lnTo>
                  <a:lnTo>
                    <a:pt x="11155" y="6162"/>
                  </a:lnTo>
                  <a:lnTo>
                    <a:pt x="11082" y="6722"/>
                  </a:lnTo>
                  <a:lnTo>
                    <a:pt x="10936" y="7234"/>
                  </a:lnTo>
                  <a:lnTo>
                    <a:pt x="10741" y="7769"/>
                  </a:lnTo>
                  <a:lnTo>
                    <a:pt x="10522" y="8257"/>
                  </a:lnTo>
                  <a:lnTo>
                    <a:pt x="10230" y="8695"/>
                  </a:lnTo>
                  <a:lnTo>
                    <a:pt x="9913" y="9133"/>
                  </a:lnTo>
                  <a:lnTo>
                    <a:pt x="9548" y="9523"/>
                  </a:lnTo>
                  <a:lnTo>
                    <a:pt x="9158" y="9888"/>
                  </a:lnTo>
                  <a:lnTo>
                    <a:pt x="8720" y="10205"/>
                  </a:lnTo>
                  <a:lnTo>
                    <a:pt x="8257" y="10497"/>
                  </a:lnTo>
                  <a:lnTo>
                    <a:pt x="7770" y="10741"/>
                  </a:lnTo>
                  <a:lnTo>
                    <a:pt x="7259" y="10911"/>
                  </a:lnTo>
                  <a:lnTo>
                    <a:pt x="6723" y="11057"/>
                  </a:lnTo>
                  <a:lnTo>
                    <a:pt x="6163" y="11155"/>
                  </a:lnTo>
                  <a:lnTo>
                    <a:pt x="5603" y="11179"/>
                  </a:lnTo>
                  <a:lnTo>
                    <a:pt x="5603" y="11179"/>
                  </a:lnTo>
                  <a:lnTo>
                    <a:pt x="5018" y="11155"/>
                  </a:lnTo>
                  <a:lnTo>
                    <a:pt x="4482" y="11057"/>
                  </a:lnTo>
                  <a:lnTo>
                    <a:pt x="3946" y="10911"/>
                  </a:lnTo>
                  <a:lnTo>
                    <a:pt x="3435" y="10741"/>
                  </a:lnTo>
                  <a:lnTo>
                    <a:pt x="2948" y="10497"/>
                  </a:lnTo>
                  <a:lnTo>
                    <a:pt x="2485" y="10205"/>
                  </a:lnTo>
                  <a:lnTo>
                    <a:pt x="2047" y="9888"/>
                  </a:lnTo>
                  <a:lnTo>
                    <a:pt x="1657" y="9523"/>
                  </a:lnTo>
                  <a:lnTo>
                    <a:pt x="1292" y="9133"/>
                  </a:lnTo>
                  <a:lnTo>
                    <a:pt x="975" y="8695"/>
                  </a:lnTo>
                  <a:lnTo>
                    <a:pt x="683" y="8257"/>
                  </a:lnTo>
                  <a:lnTo>
                    <a:pt x="464" y="7769"/>
                  </a:lnTo>
                  <a:lnTo>
                    <a:pt x="269" y="7234"/>
                  </a:lnTo>
                  <a:lnTo>
                    <a:pt x="123" y="6722"/>
                  </a:lnTo>
                  <a:lnTo>
                    <a:pt x="50" y="6162"/>
                  </a:lnTo>
                  <a:lnTo>
                    <a:pt x="1" y="5577"/>
                  </a:lnTo>
                  <a:lnTo>
                    <a:pt x="1" y="5577"/>
                  </a:lnTo>
                  <a:lnTo>
                    <a:pt x="50" y="5017"/>
                  </a:lnTo>
                  <a:lnTo>
                    <a:pt x="123" y="4457"/>
                  </a:lnTo>
                  <a:lnTo>
                    <a:pt x="269" y="3921"/>
                  </a:lnTo>
                  <a:lnTo>
                    <a:pt x="464" y="3410"/>
                  </a:lnTo>
                  <a:lnTo>
                    <a:pt x="683" y="2923"/>
                  </a:lnTo>
                  <a:lnTo>
                    <a:pt x="975" y="2460"/>
                  </a:lnTo>
                  <a:lnTo>
                    <a:pt x="1292" y="2046"/>
                  </a:lnTo>
                  <a:lnTo>
                    <a:pt x="1657" y="1632"/>
                  </a:lnTo>
                  <a:lnTo>
                    <a:pt x="2047" y="1267"/>
                  </a:lnTo>
                  <a:lnTo>
                    <a:pt x="2485" y="950"/>
                  </a:lnTo>
                  <a:lnTo>
                    <a:pt x="2948" y="682"/>
                  </a:lnTo>
                  <a:lnTo>
                    <a:pt x="3435" y="439"/>
                  </a:lnTo>
                  <a:lnTo>
                    <a:pt x="3946" y="244"/>
                  </a:lnTo>
                  <a:lnTo>
                    <a:pt x="4482" y="122"/>
                  </a:lnTo>
                  <a:lnTo>
                    <a:pt x="5018" y="25"/>
                  </a:lnTo>
                  <a:lnTo>
                    <a:pt x="5603" y="0"/>
                  </a:lnTo>
                  <a:lnTo>
                    <a:pt x="5603" y="0"/>
                  </a:lnTo>
                  <a:lnTo>
                    <a:pt x="6041" y="25"/>
                  </a:lnTo>
                  <a:lnTo>
                    <a:pt x="6479" y="73"/>
                  </a:lnTo>
                  <a:lnTo>
                    <a:pt x="6893" y="146"/>
                  </a:lnTo>
                  <a:lnTo>
                    <a:pt x="7307" y="268"/>
                  </a:lnTo>
                  <a:lnTo>
                    <a:pt x="7697" y="414"/>
                  </a:lnTo>
                  <a:lnTo>
                    <a:pt x="8087" y="585"/>
                  </a:lnTo>
                  <a:lnTo>
                    <a:pt x="8452" y="780"/>
                  </a:lnTo>
                  <a:lnTo>
                    <a:pt x="8793" y="999"/>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437;p37">
              <a:extLst>
                <a:ext uri="{FF2B5EF4-FFF2-40B4-BE49-F238E27FC236}">
                  <a16:creationId xmlns:a16="http://schemas.microsoft.com/office/drawing/2014/main" id="{84CA409D-ECBB-4E27-9DA9-B51977B5F59A}"/>
                </a:ext>
              </a:extLst>
            </p:cNvPr>
            <p:cNvSpPr/>
            <p:nvPr/>
          </p:nvSpPr>
          <p:spPr>
            <a:xfrm>
              <a:off x="6107250" y="1824850"/>
              <a:ext cx="84650" cy="84650"/>
            </a:xfrm>
            <a:custGeom>
              <a:avLst/>
              <a:gdLst/>
              <a:ahLst/>
              <a:cxnLst/>
              <a:rect l="l" t="t" r="r" b="b"/>
              <a:pathLst>
                <a:path w="3386" h="3386" fill="none" extrusionOk="0">
                  <a:moveTo>
                    <a:pt x="3362" y="1388"/>
                  </a:moveTo>
                  <a:lnTo>
                    <a:pt x="3362" y="1388"/>
                  </a:lnTo>
                  <a:lnTo>
                    <a:pt x="3386" y="1680"/>
                  </a:lnTo>
                  <a:lnTo>
                    <a:pt x="3386" y="1680"/>
                  </a:lnTo>
                  <a:lnTo>
                    <a:pt x="3386" y="1851"/>
                  </a:lnTo>
                  <a:lnTo>
                    <a:pt x="3362" y="2021"/>
                  </a:lnTo>
                  <a:lnTo>
                    <a:pt x="3313" y="2192"/>
                  </a:lnTo>
                  <a:lnTo>
                    <a:pt x="3264" y="2338"/>
                  </a:lnTo>
                  <a:lnTo>
                    <a:pt x="3191" y="2484"/>
                  </a:lnTo>
                  <a:lnTo>
                    <a:pt x="3118" y="2630"/>
                  </a:lnTo>
                  <a:lnTo>
                    <a:pt x="3021" y="2776"/>
                  </a:lnTo>
                  <a:lnTo>
                    <a:pt x="2899" y="2898"/>
                  </a:lnTo>
                  <a:lnTo>
                    <a:pt x="2777" y="2996"/>
                  </a:lnTo>
                  <a:lnTo>
                    <a:pt x="2655" y="3093"/>
                  </a:lnTo>
                  <a:lnTo>
                    <a:pt x="2509" y="3191"/>
                  </a:lnTo>
                  <a:lnTo>
                    <a:pt x="2363" y="3239"/>
                  </a:lnTo>
                  <a:lnTo>
                    <a:pt x="2217" y="3312"/>
                  </a:lnTo>
                  <a:lnTo>
                    <a:pt x="2046" y="3337"/>
                  </a:lnTo>
                  <a:lnTo>
                    <a:pt x="1876" y="3385"/>
                  </a:lnTo>
                  <a:lnTo>
                    <a:pt x="1706" y="3385"/>
                  </a:lnTo>
                  <a:lnTo>
                    <a:pt x="1706" y="3385"/>
                  </a:lnTo>
                  <a:lnTo>
                    <a:pt x="1535" y="3385"/>
                  </a:lnTo>
                  <a:lnTo>
                    <a:pt x="1365" y="3337"/>
                  </a:lnTo>
                  <a:lnTo>
                    <a:pt x="1194" y="3312"/>
                  </a:lnTo>
                  <a:lnTo>
                    <a:pt x="1048" y="3239"/>
                  </a:lnTo>
                  <a:lnTo>
                    <a:pt x="902" y="3191"/>
                  </a:lnTo>
                  <a:lnTo>
                    <a:pt x="756" y="3093"/>
                  </a:lnTo>
                  <a:lnTo>
                    <a:pt x="634" y="2996"/>
                  </a:lnTo>
                  <a:lnTo>
                    <a:pt x="512" y="2898"/>
                  </a:lnTo>
                  <a:lnTo>
                    <a:pt x="390" y="2776"/>
                  </a:lnTo>
                  <a:lnTo>
                    <a:pt x="293" y="2630"/>
                  </a:lnTo>
                  <a:lnTo>
                    <a:pt x="220" y="2484"/>
                  </a:lnTo>
                  <a:lnTo>
                    <a:pt x="147" y="2338"/>
                  </a:lnTo>
                  <a:lnTo>
                    <a:pt x="74" y="2192"/>
                  </a:lnTo>
                  <a:lnTo>
                    <a:pt x="49" y="2021"/>
                  </a:lnTo>
                  <a:lnTo>
                    <a:pt x="25" y="1851"/>
                  </a:lnTo>
                  <a:lnTo>
                    <a:pt x="1" y="1680"/>
                  </a:lnTo>
                  <a:lnTo>
                    <a:pt x="1" y="1680"/>
                  </a:lnTo>
                  <a:lnTo>
                    <a:pt x="25" y="1510"/>
                  </a:lnTo>
                  <a:lnTo>
                    <a:pt x="49" y="1340"/>
                  </a:lnTo>
                  <a:lnTo>
                    <a:pt x="74" y="1193"/>
                  </a:lnTo>
                  <a:lnTo>
                    <a:pt x="147" y="1023"/>
                  </a:lnTo>
                  <a:lnTo>
                    <a:pt x="220" y="877"/>
                  </a:lnTo>
                  <a:lnTo>
                    <a:pt x="293" y="731"/>
                  </a:lnTo>
                  <a:lnTo>
                    <a:pt x="390" y="609"/>
                  </a:lnTo>
                  <a:lnTo>
                    <a:pt x="512" y="487"/>
                  </a:lnTo>
                  <a:lnTo>
                    <a:pt x="634" y="390"/>
                  </a:lnTo>
                  <a:lnTo>
                    <a:pt x="756" y="292"/>
                  </a:lnTo>
                  <a:lnTo>
                    <a:pt x="902" y="195"/>
                  </a:lnTo>
                  <a:lnTo>
                    <a:pt x="1048" y="122"/>
                  </a:lnTo>
                  <a:lnTo>
                    <a:pt x="1194" y="73"/>
                  </a:lnTo>
                  <a:lnTo>
                    <a:pt x="1365" y="24"/>
                  </a:lnTo>
                  <a:lnTo>
                    <a:pt x="1535" y="0"/>
                  </a:lnTo>
                  <a:lnTo>
                    <a:pt x="1706" y="0"/>
                  </a:lnTo>
                  <a:lnTo>
                    <a:pt x="1706" y="0"/>
                  </a:lnTo>
                  <a:lnTo>
                    <a:pt x="1998" y="24"/>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438;p37">
              <a:extLst>
                <a:ext uri="{FF2B5EF4-FFF2-40B4-BE49-F238E27FC236}">
                  <a16:creationId xmlns:a16="http://schemas.microsoft.com/office/drawing/2014/main" id="{70F62BB7-0D94-4288-A301-331038FA7C73}"/>
                </a:ext>
              </a:extLst>
            </p:cNvPr>
            <p:cNvSpPr/>
            <p:nvPr/>
          </p:nvSpPr>
          <p:spPr>
            <a:xfrm>
              <a:off x="6058550" y="1776125"/>
              <a:ext cx="182075" cy="182075"/>
            </a:xfrm>
            <a:custGeom>
              <a:avLst/>
              <a:gdLst/>
              <a:ahLst/>
              <a:cxnLst/>
              <a:rect l="l" t="t" r="r" b="b"/>
              <a:pathLst>
                <a:path w="7283" h="7283" fill="none" extrusionOk="0">
                  <a:moveTo>
                    <a:pt x="5431" y="463"/>
                  </a:moveTo>
                  <a:lnTo>
                    <a:pt x="5431" y="463"/>
                  </a:lnTo>
                  <a:lnTo>
                    <a:pt x="5042" y="269"/>
                  </a:lnTo>
                  <a:lnTo>
                    <a:pt x="4823" y="195"/>
                  </a:lnTo>
                  <a:lnTo>
                    <a:pt x="4603" y="122"/>
                  </a:lnTo>
                  <a:lnTo>
                    <a:pt x="4360" y="74"/>
                  </a:lnTo>
                  <a:lnTo>
                    <a:pt x="4141" y="25"/>
                  </a:lnTo>
                  <a:lnTo>
                    <a:pt x="3897" y="1"/>
                  </a:lnTo>
                  <a:lnTo>
                    <a:pt x="3654" y="1"/>
                  </a:lnTo>
                  <a:lnTo>
                    <a:pt x="3654" y="1"/>
                  </a:lnTo>
                  <a:lnTo>
                    <a:pt x="3288" y="25"/>
                  </a:lnTo>
                  <a:lnTo>
                    <a:pt x="2923" y="74"/>
                  </a:lnTo>
                  <a:lnTo>
                    <a:pt x="2558" y="147"/>
                  </a:lnTo>
                  <a:lnTo>
                    <a:pt x="2241" y="293"/>
                  </a:lnTo>
                  <a:lnTo>
                    <a:pt x="1924" y="439"/>
                  </a:lnTo>
                  <a:lnTo>
                    <a:pt x="1608" y="609"/>
                  </a:lnTo>
                  <a:lnTo>
                    <a:pt x="1340" y="829"/>
                  </a:lnTo>
                  <a:lnTo>
                    <a:pt x="1072" y="1072"/>
                  </a:lnTo>
                  <a:lnTo>
                    <a:pt x="828" y="1316"/>
                  </a:lnTo>
                  <a:lnTo>
                    <a:pt x="633" y="1608"/>
                  </a:lnTo>
                  <a:lnTo>
                    <a:pt x="439" y="1900"/>
                  </a:lnTo>
                  <a:lnTo>
                    <a:pt x="293" y="2217"/>
                  </a:lnTo>
                  <a:lnTo>
                    <a:pt x="171" y="2558"/>
                  </a:lnTo>
                  <a:lnTo>
                    <a:pt x="73" y="2899"/>
                  </a:lnTo>
                  <a:lnTo>
                    <a:pt x="25" y="3264"/>
                  </a:lnTo>
                  <a:lnTo>
                    <a:pt x="0" y="3629"/>
                  </a:lnTo>
                  <a:lnTo>
                    <a:pt x="0" y="3629"/>
                  </a:lnTo>
                  <a:lnTo>
                    <a:pt x="25" y="4019"/>
                  </a:lnTo>
                  <a:lnTo>
                    <a:pt x="73" y="4360"/>
                  </a:lnTo>
                  <a:lnTo>
                    <a:pt x="171" y="4725"/>
                  </a:lnTo>
                  <a:lnTo>
                    <a:pt x="293" y="5066"/>
                  </a:lnTo>
                  <a:lnTo>
                    <a:pt x="439" y="5383"/>
                  </a:lnTo>
                  <a:lnTo>
                    <a:pt x="633" y="5675"/>
                  </a:lnTo>
                  <a:lnTo>
                    <a:pt x="828" y="5943"/>
                  </a:lnTo>
                  <a:lnTo>
                    <a:pt x="1072" y="6211"/>
                  </a:lnTo>
                  <a:lnTo>
                    <a:pt x="1340" y="6455"/>
                  </a:lnTo>
                  <a:lnTo>
                    <a:pt x="1608" y="6650"/>
                  </a:lnTo>
                  <a:lnTo>
                    <a:pt x="1924" y="6844"/>
                  </a:lnTo>
                  <a:lnTo>
                    <a:pt x="2241" y="6990"/>
                  </a:lnTo>
                  <a:lnTo>
                    <a:pt x="2558" y="7112"/>
                  </a:lnTo>
                  <a:lnTo>
                    <a:pt x="2923" y="7210"/>
                  </a:lnTo>
                  <a:lnTo>
                    <a:pt x="3288" y="7258"/>
                  </a:lnTo>
                  <a:lnTo>
                    <a:pt x="3654" y="7283"/>
                  </a:lnTo>
                  <a:lnTo>
                    <a:pt x="3654" y="7283"/>
                  </a:lnTo>
                  <a:lnTo>
                    <a:pt x="4019" y="7258"/>
                  </a:lnTo>
                  <a:lnTo>
                    <a:pt x="4384" y="7210"/>
                  </a:lnTo>
                  <a:lnTo>
                    <a:pt x="4725" y="7112"/>
                  </a:lnTo>
                  <a:lnTo>
                    <a:pt x="5066" y="6990"/>
                  </a:lnTo>
                  <a:lnTo>
                    <a:pt x="5383" y="6844"/>
                  </a:lnTo>
                  <a:lnTo>
                    <a:pt x="5675" y="6650"/>
                  </a:lnTo>
                  <a:lnTo>
                    <a:pt x="5967" y="6455"/>
                  </a:lnTo>
                  <a:lnTo>
                    <a:pt x="6235" y="6211"/>
                  </a:lnTo>
                  <a:lnTo>
                    <a:pt x="6454" y="5943"/>
                  </a:lnTo>
                  <a:lnTo>
                    <a:pt x="6674" y="5675"/>
                  </a:lnTo>
                  <a:lnTo>
                    <a:pt x="6844" y="5383"/>
                  </a:lnTo>
                  <a:lnTo>
                    <a:pt x="7014" y="5066"/>
                  </a:lnTo>
                  <a:lnTo>
                    <a:pt x="7136" y="4725"/>
                  </a:lnTo>
                  <a:lnTo>
                    <a:pt x="7209" y="4360"/>
                  </a:lnTo>
                  <a:lnTo>
                    <a:pt x="7282" y="4019"/>
                  </a:lnTo>
                  <a:lnTo>
                    <a:pt x="7282" y="3629"/>
                  </a:lnTo>
                  <a:lnTo>
                    <a:pt x="7282" y="3629"/>
                  </a:lnTo>
                  <a:lnTo>
                    <a:pt x="7282" y="3386"/>
                  </a:lnTo>
                  <a:lnTo>
                    <a:pt x="7258" y="3167"/>
                  </a:lnTo>
                  <a:lnTo>
                    <a:pt x="7234" y="2923"/>
                  </a:lnTo>
                  <a:lnTo>
                    <a:pt x="7161" y="2704"/>
                  </a:lnTo>
                  <a:lnTo>
                    <a:pt x="7112" y="2485"/>
                  </a:lnTo>
                  <a:lnTo>
                    <a:pt x="7014" y="2266"/>
                  </a:lnTo>
                  <a:lnTo>
                    <a:pt x="6820" y="1852"/>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439;p37">
              <a:extLst>
                <a:ext uri="{FF2B5EF4-FFF2-40B4-BE49-F238E27FC236}">
                  <a16:creationId xmlns:a16="http://schemas.microsoft.com/office/drawing/2014/main" id="{191CD7FA-CBDC-426E-9EEA-27A2145F16DE}"/>
                </a:ext>
              </a:extLst>
            </p:cNvPr>
            <p:cNvSpPr/>
            <p:nvPr/>
          </p:nvSpPr>
          <p:spPr>
            <a:xfrm>
              <a:off x="5971475" y="2001400"/>
              <a:ext cx="74925" cy="70675"/>
            </a:xfrm>
            <a:custGeom>
              <a:avLst/>
              <a:gdLst/>
              <a:ahLst/>
              <a:cxnLst/>
              <a:rect l="l" t="t" r="r" b="b"/>
              <a:pathLst>
                <a:path w="2997" h="2827" fill="none" extrusionOk="0">
                  <a:moveTo>
                    <a:pt x="1462" y="1"/>
                  </a:moveTo>
                  <a:lnTo>
                    <a:pt x="293" y="1170"/>
                  </a:lnTo>
                  <a:lnTo>
                    <a:pt x="293" y="1170"/>
                  </a:lnTo>
                  <a:lnTo>
                    <a:pt x="171" y="1316"/>
                  </a:lnTo>
                  <a:lnTo>
                    <a:pt x="74" y="1487"/>
                  </a:lnTo>
                  <a:lnTo>
                    <a:pt x="25" y="1657"/>
                  </a:lnTo>
                  <a:lnTo>
                    <a:pt x="1" y="1852"/>
                  </a:lnTo>
                  <a:lnTo>
                    <a:pt x="25" y="2047"/>
                  </a:lnTo>
                  <a:lnTo>
                    <a:pt x="74" y="2217"/>
                  </a:lnTo>
                  <a:lnTo>
                    <a:pt x="171" y="2388"/>
                  </a:lnTo>
                  <a:lnTo>
                    <a:pt x="293" y="2534"/>
                  </a:lnTo>
                  <a:lnTo>
                    <a:pt x="293" y="2534"/>
                  </a:lnTo>
                  <a:lnTo>
                    <a:pt x="439" y="2656"/>
                  </a:lnTo>
                  <a:lnTo>
                    <a:pt x="609" y="2753"/>
                  </a:lnTo>
                  <a:lnTo>
                    <a:pt x="804" y="2802"/>
                  </a:lnTo>
                  <a:lnTo>
                    <a:pt x="975" y="2826"/>
                  </a:lnTo>
                  <a:lnTo>
                    <a:pt x="975" y="2826"/>
                  </a:lnTo>
                  <a:lnTo>
                    <a:pt x="1170" y="2802"/>
                  </a:lnTo>
                  <a:lnTo>
                    <a:pt x="1340" y="2753"/>
                  </a:lnTo>
                  <a:lnTo>
                    <a:pt x="1511" y="2656"/>
                  </a:lnTo>
                  <a:lnTo>
                    <a:pt x="1681" y="2534"/>
                  </a:lnTo>
                  <a:lnTo>
                    <a:pt x="2850" y="1365"/>
                  </a:lnTo>
                  <a:lnTo>
                    <a:pt x="2850" y="1365"/>
                  </a:lnTo>
                  <a:lnTo>
                    <a:pt x="2996" y="1194"/>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440;p37">
              <a:extLst>
                <a:ext uri="{FF2B5EF4-FFF2-40B4-BE49-F238E27FC236}">
                  <a16:creationId xmlns:a16="http://schemas.microsoft.com/office/drawing/2014/main" id="{9AE93E6F-6463-4F32-B996-2DE4EB6A44C5}"/>
                </a:ext>
              </a:extLst>
            </p:cNvPr>
            <p:cNvSpPr/>
            <p:nvPr/>
          </p:nvSpPr>
          <p:spPr>
            <a:xfrm>
              <a:off x="6253375" y="2001400"/>
              <a:ext cx="74325" cy="70675"/>
            </a:xfrm>
            <a:custGeom>
              <a:avLst/>
              <a:gdLst/>
              <a:ahLst/>
              <a:cxnLst/>
              <a:rect l="l" t="t" r="r" b="b"/>
              <a:pathLst>
                <a:path w="2973" h="2827" fill="none" extrusionOk="0">
                  <a:moveTo>
                    <a:pt x="1" y="1194"/>
                  </a:moveTo>
                  <a:lnTo>
                    <a:pt x="1" y="1194"/>
                  </a:lnTo>
                  <a:lnTo>
                    <a:pt x="123" y="1365"/>
                  </a:lnTo>
                  <a:lnTo>
                    <a:pt x="1316" y="2534"/>
                  </a:lnTo>
                  <a:lnTo>
                    <a:pt x="1316" y="2534"/>
                  </a:lnTo>
                  <a:lnTo>
                    <a:pt x="1462" y="2656"/>
                  </a:lnTo>
                  <a:lnTo>
                    <a:pt x="1633" y="2753"/>
                  </a:lnTo>
                  <a:lnTo>
                    <a:pt x="1827" y="2802"/>
                  </a:lnTo>
                  <a:lnTo>
                    <a:pt x="1998" y="2826"/>
                  </a:lnTo>
                  <a:lnTo>
                    <a:pt x="1998" y="2826"/>
                  </a:lnTo>
                  <a:lnTo>
                    <a:pt x="2193" y="2802"/>
                  </a:lnTo>
                  <a:lnTo>
                    <a:pt x="2363" y="2753"/>
                  </a:lnTo>
                  <a:lnTo>
                    <a:pt x="2534" y="2656"/>
                  </a:lnTo>
                  <a:lnTo>
                    <a:pt x="2704" y="2534"/>
                  </a:lnTo>
                  <a:lnTo>
                    <a:pt x="2704" y="2534"/>
                  </a:lnTo>
                  <a:lnTo>
                    <a:pt x="2826" y="2388"/>
                  </a:lnTo>
                  <a:lnTo>
                    <a:pt x="2923" y="2217"/>
                  </a:lnTo>
                  <a:lnTo>
                    <a:pt x="2972" y="2047"/>
                  </a:lnTo>
                  <a:lnTo>
                    <a:pt x="2972" y="1852"/>
                  </a:lnTo>
                  <a:lnTo>
                    <a:pt x="2972" y="1657"/>
                  </a:lnTo>
                  <a:lnTo>
                    <a:pt x="2923" y="1487"/>
                  </a:lnTo>
                  <a:lnTo>
                    <a:pt x="2826" y="1316"/>
                  </a:lnTo>
                  <a:lnTo>
                    <a:pt x="2704" y="1170"/>
                  </a:lnTo>
                  <a:lnTo>
                    <a:pt x="1535" y="1"/>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441;p37">
              <a:extLst>
                <a:ext uri="{FF2B5EF4-FFF2-40B4-BE49-F238E27FC236}">
                  <a16:creationId xmlns:a16="http://schemas.microsoft.com/office/drawing/2014/main" id="{FC81C49B-5B1A-4AD4-9129-FDC4CAE5A98C}"/>
                </a:ext>
              </a:extLst>
            </p:cNvPr>
            <p:cNvSpPr/>
            <p:nvPr/>
          </p:nvSpPr>
          <p:spPr>
            <a:xfrm>
              <a:off x="6137700" y="1623900"/>
              <a:ext cx="250875" cy="255150"/>
            </a:xfrm>
            <a:custGeom>
              <a:avLst/>
              <a:gdLst/>
              <a:ahLst/>
              <a:cxnLst/>
              <a:rect l="l" t="t" r="r" b="b"/>
              <a:pathLst>
                <a:path w="10035" h="10206" fill="none" extrusionOk="0">
                  <a:moveTo>
                    <a:pt x="9718" y="2412"/>
                  </a:moveTo>
                  <a:lnTo>
                    <a:pt x="8671" y="2217"/>
                  </a:lnTo>
                  <a:lnTo>
                    <a:pt x="9694" y="1194"/>
                  </a:lnTo>
                  <a:lnTo>
                    <a:pt x="9694" y="1194"/>
                  </a:lnTo>
                  <a:lnTo>
                    <a:pt x="9767" y="1121"/>
                  </a:lnTo>
                  <a:lnTo>
                    <a:pt x="9815" y="1024"/>
                  </a:lnTo>
                  <a:lnTo>
                    <a:pt x="9840" y="951"/>
                  </a:lnTo>
                  <a:lnTo>
                    <a:pt x="9840" y="853"/>
                  </a:lnTo>
                  <a:lnTo>
                    <a:pt x="9840" y="756"/>
                  </a:lnTo>
                  <a:lnTo>
                    <a:pt x="9815" y="658"/>
                  </a:lnTo>
                  <a:lnTo>
                    <a:pt x="9767" y="585"/>
                  </a:lnTo>
                  <a:lnTo>
                    <a:pt x="9694" y="512"/>
                  </a:lnTo>
                  <a:lnTo>
                    <a:pt x="9694" y="512"/>
                  </a:lnTo>
                  <a:lnTo>
                    <a:pt x="9621" y="439"/>
                  </a:lnTo>
                  <a:lnTo>
                    <a:pt x="9548" y="391"/>
                  </a:lnTo>
                  <a:lnTo>
                    <a:pt x="9450" y="366"/>
                  </a:lnTo>
                  <a:lnTo>
                    <a:pt x="9353" y="366"/>
                  </a:lnTo>
                  <a:lnTo>
                    <a:pt x="9255" y="366"/>
                  </a:lnTo>
                  <a:lnTo>
                    <a:pt x="9182" y="391"/>
                  </a:lnTo>
                  <a:lnTo>
                    <a:pt x="9085" y="439"/>
                  </a:lnTo>
                  <a:lnTo>
                    <a:pt x="9012" y="512"/>
                  </a:lnTo>
                  <a:lnTo>
                    <a:pt x="7867" y="1657"/>
                  </a:lnTo>
                  <a:lnTo>
                    <a:pt x="7867" y="1657"/>
                  </a:lnTo>
                  <a:lnTo>
                    <a:pt x="7818" y="1487"/>
                  </a:lnTo>
                  <a:lnTo>
                    <a:pt x="7599" y="317"/>
                  </a:lnTo>
                  <a:lnTo>
                    <a:pt x="7599" y="317"/>
                  </a:lnTo>
                  <a:lnTo>
                    <a:pt x="7575" y="196"/>
                  </a:lnTo>
                  <a:lnTo>
                    <a:pt x="7526" y="98"/>
                  </a:lnTo>
                  <a:lnTo>
                    <a:pt x="7477" y="50"/>
                  </a:lnTo>
                  <a:lnTo>
                    <a:pt x="7404" y="1"/>
                  </a:lnTo>
                  <a:lnTo>
                    <a:pt x="7331" y="1"/>
                  </a:lnTo>
                  <a:lnTo>
                    <a:pt x="7234" y="25"/>
                  </a:lnTo>
                  <a:lnTo>
                    <a:pt x="7161" y="74"/>
                  </a:lnTo>
                  <a:lnTo>
                    <a:pt x="7063" y="147"/>
                  </a:lnTo>
                  <a:lnTo>
                    <a:pt x="5432" y="1754"/>
                  </a:lnTo>
                  <a:lnTo>
                    <a:pt x="5432" y="1754"/>
                  </a:lnTo>
                  <a:lnTo>
                    <a:pt x="5358" y="1852"/>
                  </a:lnTo>
                  <a:lnTo>
                    <a:pt x="5285" y="1974"/>
                  </a:lnTo>
                  <a:lnTo>
                    <a:pt x="5212" y="2120"/>
                  </a:lnTo>
                  <a:lnTo>
                    <a:pt x="5164" y="2242"/>
                  </a:lnTo>
                  <a:lnTo>
                    <a:pt x="5139" y="2388"/>
                  </a:lnTo>
                  <a:lnTo>
                    <a:pt x="5115" y="2534"/>
                  </a:lnTo>
                  <a:lnTo>
                    <a:pt x="5115" y="2680"/>
                  </a:lnTo>
                  <a:lnTo>
                    <a:pt x="5115" y="2802"/>
                  </a:lnTo>
                  <a:lnTo>
                    <a:pt x="5334" y="3971"/>
                  </a:lnTo>
                  <a:lnTo>
                    <a:pt x="5334" y="3971"/>
                  </a:lnTo>
                  <a:lnTo>
                    <a:pt x="5383" y="4141"/>
                  </a:lnTo>
                  <a:lnTo>
                    <a:pt x="147" y="9378"/>
                  </a:lnTo>
                  <a:lnTo>
                    <a:pt x="147" y="9378"/>
                  </a:lnTo>
                  <a:lnTo>
                    <a:pt x="73" y="9451"/>
                  </a:lnTo>
                  <a:lnTo>
                    <a:pt x="25" y="9548"/>
                  </a:lnTo>
                  <a:lnTo>
                    <a:pt x="0" y="9645"/>
                  </a:lnTo>
                  <a:lnTo>
                    <a:pt x="0" y="9718"/>
                  </a:lnTo>
                  <a:lnTo>
                    <a:pt x="0" y="9816"/>
                  </a:lnTo>
                  <a:lnTo>
                    <a:pt x="25" y="9913"/>
                  </a:lnTo>
                  <a:lnTo>
                    <a:pt x="73" y="9986"/>
                  </a:lnTo>
                  <a:lnTo>
                    <a:pt x="147" y="10059"/>
                  </a:lnTo>
                  <a:lnTo>
                    <a:pt x="147" y="10059"/>
                  </a:lnTo>
                  <a:lnTo>
                    <a:pt x="220" y="10133"/>
                  </a:lnTo>
                  <a:lnTo>
                    <a:pt x="293" y="10181"/>
                  </a:lnTo>
                  <a:lnTo>
                    <a:pt x="390" y="10206"/>
                  </a:lnTo>
                  <a:lnTo>
                    <a:pt x="488" y="10206"/>
                  </a:lnTo>
                  <a:lnTo>
                    <a:pt x="488" y="10206"/>
                  </a:lnTo>
                  <a:lnTo>
                    <a:pt x="585" y="10206"/>
                  </a:lnTo>
                  <a:lnTo>
                    <a:pt x="658" y="10181"/>
                  </a:lnTo>
                  <a:lnTo>
                    <a:pt x="755" y="10133"/>
                  </a:lnTo>
                  <a:lnTo>
                    <a:pt x="828" y="10059"/>
                  </a:lnTo>
                  <a:lnTo>
                    <a:pt x="6187" y="4726"/>
                  </a:lnTo>
                  <a:lnTo>
                    <a:pt x="7234" y="4896"/>
                  </a:lnTo>
                  <a:lnTo>
                    <a:pt x="7234" y="4896"/>
                  </a:lnTo>
                  <a:lnTo>
                    <a:pt x="7356" y="4921"/>
                  </a:lnTo>
                  <a:lnTo>
                    <a:pt x="7502" y="4921"/>
                  </a:lnTo>
                  <a:lnTo>
                    <a:pt x="7624" y="4896"/>
                  </a:lnTo>
                  <a:lnTo>
                    <a:pt x="7770" y="4848"/>
                  </a:lnTo>
                  <a:lnTo>
                    <a:pt x="7916" y="4799"/>
                  </a:lnTo>
                  <a:lnTo>
                    <a:pt x="8038" y="4750"/>
                  </a:lnTo>
                  <a:lnTo>
                    <a:pt x="8159" y="4677"/>
                  </a:lnTo>
                  <a:lnTo>
                    <a:pt x="8257" y="4580"/>
                  </a:lnTo>
                  <a:lnTo>
                    <a:pt x="9889" y="2948"/>
                  </a:lnTo>
                  <a:lnTo>
                    <a:pt x="9889" y="2948"/>
                  </a:lnTo>
                  <a:lnTo>
                    <a:pt x="9962" y="2875"/>
                  </a:lnTo>
                  <a:lnTo>
                    <a:pt x="10010" y="2777"/>
                  </a:lnTo>
                  <a:lnTo>
                    <a:pt x="10035" y="2704"/>
                  </a:lnTo>
                  <a:lnTo>
                    <a:pt x="10010" y="2607"/>
                  </a:lnTo>
                  <a:lnTo>
                    <a:pt x="9986" y="2558"/>
                  </a:lnTo>
                  <a:lnTo>
                    <a:pt x="9913" y="2485"/>
                  </a:lnTo>
                  <a:lnTo>
                    <a:pt x="9815" y="2436"/>
                  </a:lnTo>
                  <a:lnTo>
                    <a:pt x="9718" y="2412"/>
                  </a:lnTo>
                  <a:lnTo>
                    <a:pt x="9718" y="2412"/>
                  </a:lnTo>
                  <a:close/>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 name="TextBox 3">
            <a:extLst>
              <a:ext uri="{FF2B5EF4-FFF2-40B4-BE49-F238E27FC236}">
                <a16:creationId xmlns:a16="http://schemas.microsoft.com/office/drawing/2014/main" id="{41FD66E7-C43D-4509-B733-31A662804FB5}"/>
              </a:ext>
            </a:extLst>
          </p:cNvPr>
          <p:cNvSpPr txBox="1"/>
          <p:nvPr/>
        </p:nvSpPr>
        <p:spPr>
          <a:xfrm>
            <a:off x="1001886" y="4964590"/>
            <a:ext cx="8069969" cy="430887"/>
          </a:xfrm>
          <a:prstGeom prst="rect">
            <a:avLst/>
          </a:prstGeom>
          <a:noFill/>
        </p:spPr>
        <p:txBody>
          <a:bodyPr wrap="square" rtlCol="0">
            <a:spAutoFit/>
          </a:bodyPr>
          <a:lstStyle/>
          <a:p>
            <a:r>
              <a:rPr lang="en-US" sz="800" dirty="0">
                <a:solidFill>
                  <a:schemeClr val="bg1"/>
                </a:solidFill>
                <a:latin typeface="Quicksand" panose="020B0604020202020204" charset="0"/>
                <a:ea typeface="Calibri" panose="020F0502020204030204" pitchFamily="34" charset="0"/>
                <a:cs typeface="Times New Roman" panose="02020603050405020304" pitchFamily="18" charset="0"/>
              </a:rPr>
              <a:t>Spangler, B. (2003). Zone of Possible Agreement (ZOPA). In </a:t>
            </a:r>
            <a:r>
              <a:rPr lang="en-US" sz="800" i="1" dirty="0">
                <a:solidFill>
                  <a:schemeClr val="bg1"/>
                </a:solidFill>
                <a:latin typeface="Quicksand" panose="020B0604020202020204" charset="0"/>
                <a:ea typeface="Calibri" panose="020F0502020204030204" pitchFamily="34" charset="0"/>
                <a:cs typeface="Times New Roman" panose="02020603050405020304" pitchFamily="18" charset="0"/>
              </a:rPr>
              <a:t>Beyond Intractability</a:t>
            </a:r>
            <a:r>
              <a:rPr lang="en-US" sz="800" dirty="0">
                <a:solidFill>
                  <a:schemeClr val="bg1"/>
                </a:solidFill>
                <a:latin typeface="Quicksand" panose="020B0604020202020204" charset="0"/>
                <a:ea typeface="Calibri" panose="020F0502020204030204" pitchFamily="34" charset="0"/>
                <a:cs typeface="Times New Roman" panose="02020603050405020304" pitchFamily="18" charset="0"/>
              </a:rPr>
              <a:t>. Retrieved from </a:t>
            </a:r>
            <a:r>
              <a:rPr lang="en-US" sz="800" u="sng" dirty="0">
                <a:solidFill>
                  <a:schemeClr val="bg1"/>
                </a:solidFill>
                <a:latin typeface="Quicksand" panose="020B0604020202020204" charset="0"/>
                <a:ea typeface="Calibri" panose="020F0502020204030204" pitchFamily="34" charset="0"/>
                <a:cs typeface="Times New Roman" panose="02020603050405020304" pitchFamily="18" charset="0"/>
                <a:hlinkClick r:id="rId3">
                  <a:extLst>
                    <a:ext uri="{A12FA001-AC4F-418D-AE19-62706E023703}">
                      <ahyp:hlinkClr xmlns:ahyp="http://schemas.microsoft.com/office/drawing/2018/hyperlinkcolor" val="tx"/>
                    </a:ext>
                  </a:extLst>
                </a:hlinkClick>
              </a:rPr>
              <a:t>http://www.beyondintractability.org/essay/zopa</a:t>
            </a:r>
            <a:endParaRPr lang="en-US" sz="800" dirty="0">
              <a:solidFill>
                <a:schemeClr val="bg1"/>
              </a:solidFill>
              <a:latin typeface="Quicksand" panose="020B060402020202020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42079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Google Shape;71;p12"/>
          <p:cNvSpPr txBox="1">
            <a:spLocks noGrp="1"/>
          </p:cNvSpPr>
          <p:nvPr>
            <p:ph type="ctrTitle"/>
          </p:nvPr>
        </p:nvSpPr>
        <p:spPr>
          <a:xfrm>
            <a:off x="1319174" y="2233519"/>
            <a:ext cx="7753941" cy="1159800"/>
          </a:xfrm>
          <a:prstGeom prst="rect">
            <a:avLst/>
          </a:prstGeom>
        </p:spPr>
        <p:txBody>
          <a:bodyPr spcFirstLastPara="1" wrap="square" lIns="91425" tIns="91425" rIns="91425" bIns="91425" anchor="t" anchorCtr="0">
            <a:noAutofit/>
          </a:bodyPr>
          <a:lstStyle/>
          <a:p>
            <a:pPr lvl="0"/>
            <a:r>
              <a:rPr lang="en-US" sz="4400" dirty="0"/>
              <a:t>NEGOTIATE</a:t>
            </a:r>
            <a:r>
              <a:rPr lang="en-US" dirty="0"/>
              <a:t> LIKE AN MBA</a:t>
            </a:r>
            <a:br>
              <a:rPr lang="en-US" dirty="0"/>
            </a:br>
            <a:r>
              <a:rPr lang="en-US" sz="2000" dirty="0"/>
              <a:t>How to conduct principled negotiations for library resources</a:t>
            </a:r>
            <a:br>
              <a:rPr lang="en-US" dirty="0"/>
            </a:br>
            <a:endParaRPr dirty="0"/>
          </a:p>
        </p:txBody>
      </p:sp>
    </p:spTree>
  </p:cSld>
  <p:clrMapOvr>
    <a:masterClrMapping/>
  </p:clrMapOvr>
  <p:transition>
    <p:fade thruBlk="1"/>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18"/>
          <p:cNvSpPr/>
          <p:nvPr/>
        </p:nvSpPr>
        <p:spPr>
          <a:xfrm>
            <a:off x="-132298" y="1489426"/>
            <a:ext cx="2155500" cy="21645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8"/>
          <p:cNvSpPr txBox="1">
            <a:spLocks noGrp="1"/>
          </p:cNvSpPr>
          <p:nvPr>
            <p:ph type="ctrTitle" idx="4294967295"/>
          </p:nvPr>
        </p:nvSpPr>
        <p:spPr>
          <a:xfrm>
            <a:off x="2430050" y="1991813"/>
            <a:ext cx="6028200" cy="1159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6000" dirty="0"/>
              <a:t>CONCESSIONS</a:t>
            </a:r>
            <a:endParaRPr sz="6000" dirty="0"/>
          </a:p>
        </p:txBody>
      </p:sp>
      <p:sp>
        <p:nvSpPr>
          <p:cNvPr id="117" name="Google Shape;117;p18"/>
          <p:cNvSpPr txBox="1">
            <a:spLocks noGrp="1"/>
          </p:cNvSpPr>
          <p:nvPr>
            <p:ph type="subTitle" idx="4294967295"/>
          </p:nvPr>
        </p:nvSpPr>
        <p:spPr>
          <a:xfrm>
            <a:off x="2430050" y="2973062"/>
            <a:ext cx="6028200" cy="7848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t>What you are willing to give up</a:t>
            </a:r>
            <a:endParaRPr sz="2400" dirty="0"/>
          </a:p>
        </p:txBody>
      </p:sp>
      <p:grpSp>
        <p:nvGrpSpPr>
          <p:cNvPr id="118" name="Google Shape;118;p18"/>
          <p:cNvGrpSpPr/>
          <p:nvPr/>
        </p:nvGrpSpPr>
        <p:grpSpPr>
          <a:xfrm>
            <a:off x="454014" y="2078188"/>
            <a:ext cx="982958" cy="987178"/>
            <a:chOff x="2594050" y="1631825"/>
            <a:chExt cx="439625" cy="439625"/>
          </a:xfrm>
        </p:grpSpPr>
        <p:sp>
          <p:nvSpPr>
            <p:cNvPr id="119" name="Google Shape;119;p18"/>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28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8"/>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28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8"/>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28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8"/>
            <p:cNvSpPr/>
            <p:nvPr/>
          </p:nvSpPr>
          <p:spPr>
            <a:xfrm>
              <a:off x="2801675" y="1740825"/>
              <a:ext cx="49950" cy="49950"/>
            </a:xfrm>
            <a:custGeom>
              <a:avLst/>
              <a:gdLst/>
              <a:ahLst/>
              <a:cxnLst/>
              <a:rect l="l" t="t" r="r" b="b"/>
              <a:pathLst>
                <a:path w="1998" h="1998" fill="none" extrusionOk="0">
                  <a:moveTo>
                    <a:pt x="1" y="1997"/>
                  </a:moveTo>
                  <a:lnTo>
                    <a:pt x="1998" y="0"/>
                  </a:lnTo>
                </a:path>
              </a:pathLst>
            </a:custGeom>
            <a:noFill/>
            <a:ln w="28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3" name="Google Shape;123;p18"/>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20</a:t>
            </a:fld>
            <a:endParaRPr/>
          </a:p>
        </p:txBody>
      </p:sp>
    </p:spTree>
    <p:extLst>
      <p:ext uri="{BB962C8B-B14F-4D97-AF65-F5344CB8AC3E}">
        <p14:creationId xmlns:p14="http://schemas.microsoft.com/office/powerpoint/2010/main" val="8038247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sp>
        <p:nvSpPr>
          <p:cNvPr id="307" name="Google Shape;307;p33"/>
          <p:cNvSpPr txBox="1">
            <a:spLocks noGrp="1"/>
          </p:cNvSpPr>
          <p:nvPr>
            <p:ph type="body" idx="4294967295"/>
          </p:nvPr>
        </p:nvSpPr>
        <p:spPr>
          <a:xfrm>
            <a:off x="1319400" y="2278700"/>
            <a:ext cx="2325600" cy="16473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1800" b="1" dirty="0"/>
              <a:t>Negotiation Worksheet</a:t>
            </a:r>
            <a:endParaRPr sz="1800" b="1" dirty="0"/>
          </a:p>
          <a:p>
            <a:pPr marL="0" lvl="0" indent="0" algn="l" rtl="0">
              <a:spcBef>
                <a:spcPts val="600"/>
              </a:spcBef>
              <a:spcAft>
                <a:spcPts val="0"/>
              </a:spcAft>
              <a:buNone/>
            </a:pPr>
            <a:r>
              <a:rPr lang="en-US" sz="1800" dirty="0"/>
              <a:t>Helpful guide for preparing for any type of negotiation</a:t>
            </a:r>
            <a:endParaRPr sz="1800" dirty="0"/>
          </a:p>
        </p:txBody>
      </p:sp>
      <p:sp>
        <p:nvSpPr>
          <p:cNvPr id="308" name="Google Shape;308;p33"/>
          <p:cNvSpPr/>
          <p:nvPr/>
        </p:nvSpPr>
        <p:spPr>
          <a:xfrm>
            <a:off x="3973449" y="774894"/>
            <a:ext cx="4549726" cy="3596171"/>
          </a:xfrm>
          <a:custGeom>
            <a:avLst/>
            <a:gdLst/>
            <a:ahLst/>
            <a:cxnLst/>
            <a:rect l="l" t="t" r="r" b="b"/>
            <a:pathLst>
              <a:path w="143434" h="111665" extrusionOk="0">
                <a:moveTo>
                  <a:pt x="71751" y="2308"/>
                </a:moveTo>
                <a:lnTo>
                  <a:pt x="71887" y="2376"/>
                </a:lnTo>
                <a:lnTo>
                  <a:pt x="72091" y="2444"/>
                </a:lnTo>
                <a:lnTo>
                  <a:pt x="72159" y="2647"/>
                </a:lnTo>
                <a:lnTo>
                  <a:pt x="72226" y="2783"/>
                </a:lnTo>
                <a:lnTo>
                  <a:pt x="72159" y="2987"/>
                </a:lnTo>
                <a:lnTo>
                  <a:pt x="72091" y="3190"/>
                </a:lnTo>
                <a:lnTo>
                  <a:pt x="71887" y="3258"/>
                </a:lnTo>
                <a:lnTo>
                  <a:pt x="71751" y="3326"/>
                </a:lnTo>
                <a:lnTo>
                  <a:pt x="71548" y="3258"/>
                </a:lnTo>
                <a:lnTo>
                  <a:pt x="71344" y="3190"/>
                </a:lnTo>
                <a:lnTo>
                  <a:pt x="71276" y="2987"/>
                </a:lnTo>
                <a:lnTo>
                  <a:pt x="71208" y="2783"/>
                </a:lnTo>
                <a:lnTo>
                  <a:pt x="71276" y="2647"/>
                </a:lnTo>
                <a:lnTo>
                  <a:pt x="71344" y="2444"/>
                </a:lnTo>
                <a:lnTo>
                  <a:pt x="71548" y="2376"/>
                </a:lnTo>
                <a:lnTo>
                  <a:pt x="71751" y="2308"/>
                </a:lnTo>
                <a:close/>
                <a:moveTo>
                  <a:pt x="137528" y="5906"/>
                </a:moveTo>
                <a:lnTo>
                  <a:pt x="137596" y="5974"/>
                </a:lnTo>
                <a:lnTo>
                  <a:pt x="137596" y="89604"/>
                </a:lnTo>
                <a:lnTo>
                  <a:pt x="5906" y="89604"/>
                </a:lnTo>
                <a:lnTo>
                  <a:pt x="5906" y="5974"/>
                </a:lnTo>
                <a:lnTo>
                  <a:pt x="5906" y="5906"/>
                </a:lnTo>
                <a:close/>
                <a:moveTo>
                  <a:pt x="3530" y="0"/>
                </a:moveTo>
                <a:lnTo>
                  <a:pt x="3191" y="68"/>
                </a:lnTo>
                <a:lnTo>
                  <a:pt x="2444" y="339"/>
                </a:lnTo>
                <a:lnTo>
                  <a:pt x="1766" y="679"/>
                </a:lnTo>
                <a:lnTo>
                  <a:pt x="1155" y="1154"/>
                </a:lnTo>
                <a:lnTo>
                  <a:pt x="679" y="1765"/>
                </a:lnTo>
                <a:lnTo>
                  <a:pt x="272" y="2444"/>
                </a:lnTo>
                <a:lnTo>
                  <a:pt x="69" y="3190"/>
                </a:lnTo>
                <a:lnTo>
                  <a:pt x="1" y="3598"/>
                </a:lnTo>
                <a:lnTo>
                  <a:pt x="1" y="4005"/>
                </a:lnTo>
                <a:lnTo>
                  <a:pt x="1" y="91572"/>
                </a:lnTo>
                <a:lnTo>
                  <a:pt x="1" y="91979"/>
                </a:lnTo>
                <a:lnTo>
                  <a:pt x="69" y="92319"/>
                </a:lnTo>
                <a:lnTo>
                  <a:pt x="272" y="93065"/>
                </a:lnTo>
                <a:lnTo>
                  <a:pt x="679" y="93744"/>
                </a:lnTo>
                <a:lnTo>
                  <a:pt x="1155" y="94355"/>
                </a:lnTo>
                <a:lnTo>
                  <a:pt x="1766" y="94830"/>
                </a:lnTo>
                <a:lnTo>
                  <a:pt x="2444" y="95238"/>
                </a:lnTo>
                <a:lnTo>
                  <a:pt x="3191" y="95441"/>
                </a:lnTo>
                <a:lnTo>
                  <a:pt x="3530" y="95509"/>
                </a:lnTo>
                <a:lnTo>
                  <a:pt x="139904" y="95509"/>
                </a:lnTo>
                <a:lnTo>
                  <a:pt x="140311" y="95441"/>
                </a:lnTo>
                <a:lnTo>
                  <a:pt x="141058" y="95238"/>
                </a:lnTo>
                <a:lnTo>
                  <a:pt x="141737" y="94830"/>
                </a:lnTo>
                <a:lnTo>
                  <a:pt x="142280" y="94355"/>
                </a:lnTo>
                <a:lnTo>
                  <a:pt x="142755" y="93744"/>
                </a:lnTo>
                <a:lnTo>
                  <a:pt x="143162" y="93065"/>
                </a:lnTo>
                <a:lnTo>
                  <a:pt x="143366" y="92319"/>
                </a:lnTo>
                <a:lnTo>
                  <a:pt x="143434" y="91979"/>
                </a:lnTo>
                <a:lnTo>
                  <a:pt x="143434" y="91572"/>
                </a:lnTo>
                <a:lnTo>
                  <a:pt x="143434" y="4005"/>
                </a:lnTo>
                <a:lnTo>
                  <a:pt x="143434" y="3598"/>
                </a:lnTo>
                <a:lnTo>
                  <a:pt x="143366" y="3190"/>
                </a:lnTo>
                <a:lnTo>
                  <a:pt x="143162" y="2444"/>
                </a:lnTo>
                <a:lnTo>
                  <a:pt x="142755" y="1765"/>
                </a:lnTo>
                <a:lnTo>
                  <a:pt x="142280" y="1154"/>
                </a:lnTo>
                <a:lnTo>
                  <a:pt x="141737" y="679"/>
                </a:lnTo>
                <a:lnTo>
                  <a:pt x="141058" y="339"/>
                </a:lnTo>
                <a:lnTo>
                  <a:pt x="140311" y="68"/>
                </a:lnTo>
                <a:lnTo>
                  <a:pt x="139904" y="0"/>
                </a:lnTo>
                <a:close/>
                <a:moveTo>
                  <a:pt x="55324" y="95713"/>
                </a:moveTo>
                <a:lnTo>
                  <a:pt x="55052" y="98971"/>
                </a:lnTo>
                <a:lnTo>
                  <a:pt x="54713" y="102297"/>
                </a:lnTo>
                <a:lnTo>
                  <a:pt x="54374" y="105284"/>
                </a:lnTo>
                <a:lnTo>
                  <a:pt x="53966" y="107388"/>
                </a:lnTo>
                <a:lnTo>
                  <a:pt x="53763" y="108203"/>
                </a:lnTo>
                <a:lnTo>
                  <a:pt x="53627" y="108746"/>
                </a:lnTo>
                <a:lnTo>
                  <a:pt x="53423" y="109153"/>
                </a:lnTo>
                <a:lnTo>
                  <a:pt x="53220" y="109357"/>
                </a:lnTo>
                <a:lnTo>
                  <a:pt x="52677" y="109493"/>
                </a:lnTo>
                <a:lnTo>
                  <a:pt x="51794" y="109696"/>
                </a:lnTo>
                <a:lnTo>
                  <a:pt x="49690" y="110036"/>
                </a:lnTo>
                <a:lnTo>
                  <a:pt x="48061" y="110307"/>
                </a:lnTo>
                <a:lnTo>
                  <a:pt x="47450" y="110443"/>
                </a:lnTo>
                <a:lnTo>
                  <a:pt x="47110" y="110511"/>
                </a:lnTo>
                <a:lnTo>
                  <a:pt x="47042" y="110579"/>
                </a:lnTo>
                <a:lnTo>
                  <a:pt x="47042" y="110783"/>
                </a:lnTo>
                <a:lnTo>
                  <a:pt x="47110" y="110850"/>
                </a:lnTo>
                <a:lnTo>
                  <a:pt x="47585" y="110918"/>
                </a:lnTo>
                <a:lnTo>
                  <a:pt x="48400" y="110986"/>
                </a:lnTo>
                <a:lnTo>
                  <a:pt x="51387" y="111054"/>
                </a:lnTo>
                <a:lnTo>
                  <a:pt x="56071" y="111122"/>
                </a:lnTo>
                <a:lnTo>
                  <a:pt x="87092" y="111122"/>
                </a:lnTo>
                <a:lnTo>
                  <a:pt x="91708" y="111054"/>
                </a:lnTo>
                <a:lnTo>
                  <a:pt x="94695" y="110986"/>
                </a:lnTo>
                <a:lnTo>
                  <a:pt x="95578" y="110918"/>
                </a:lnTo>
                <a:lnTo>
                  <a:pt x="96053" y="110850"/>
                </a:lnTo>
                <a:lnTo>
                  <a:pt x="96121" y="110783"/>
                </a:lnTo>
                <a:lnTo>
                  <a:pt x="96121" y="110579"/>
                </a:lnTo>
                <a:lnTo>
                  <a:pt x="96053" y="110511"/>
                </a:lnTo>
                <a:lnTo>
                  <a:pt x="95713" y="110443"/>
                </a:lnTo>
                <a:lnTo>
                  <a:pt x="95102" y="110307"/>
                </a:lnTo>
                <a:lnTo>
                  <a:pt x="93473" y="110036"/>
                </a:lnTo>
                <a:lnTo>
                  <a:pt x="91369" y="109696"/>
                </a:lnTo>
                <a:lnTo>
                  <a:pt x="90487" y="109493"/>
                </a:lnTo>
                <a:lnTo>
                  <a:pt x="89943" y="109357"/>
                </a:lnTo>
                <a:lnTo>
                  <a:pt x="89740" y="109153"/>
                </a:lnTo>
                <a:lnTo>
                  <a:pt x="89536" y="108746"/>
                </a:lnTo>
                <a:lnTo>
                  <a:pt x="89333" y="108203"/>
                </a:lnTo>
                <a:lnTo>
                  <a:pt x="89197" y="107388"/>
                </a:lnTo>
                <a:lnTo>
                  <a:pt x="88789" y="105284"/>
                </a:lnTo>
                <a:lnTo>
                  <a:pt x="88382" y="102297"/>
                </a:lnTo>
                <a:lnTo>
                  <a:pt x="88043" y="98971"/>
                </a:lnTo>
                <a:lnTo>
                  <a:pt x="87839" y="95713"/>
                </a:lnTo>
                <a:close/>
                <a:moveTo>
                  <a:pt x="47450" y="111054"/>
                </a:moveTo>
                <a:lnTo>
                  <a:pt x="47450" y="111122"/>
                </a:lnTo>
                <a:lnTo>
                  <a:pt x="47450" y="111393"/>
                </a:lnTo>
                <a:lnTo>
                  <a:pt x="47518" y="111461"/>
                </a:lnTo>
                <a:lnTo>
                  <a:pt x="48807" y="111529"/>
                </a:lnTo>
                <a:lnTo>
                  <a:pt x="52473" y="111597"/>
                </a:lnTo>
                <a:lnTo>
                  <a:pt x="62384" y="111665"/>
                </a:lnTo>
                <a:lnTo>
                  <a:pt x="80779" y="111665"/>
                </a:lnTo>
                <a:lnTo>
                  <a:pt x="90622" y="111597"/>
                </a:lnTo>
                <a:lnTo>
                  <a:pt x="94356" y="111529"/>
                </a:lnTo>
                <a:lnTo>
                  <a:pt x="95646" y="111461"/>
                </a:lnTo>
                <a:lnTo>
                  <a:pt x="95713" y="111393"/>
                </a:lnTo>
                <a:lnTo>
                  <a:pt x="95713" y="111122"/>
                </a:lnTo>
                <a:lnTo>
                  <a:pt x="95646" y="111054"/>
                </a:lnTo>
                <a:lnTo>
                  <a:pt x="94084" y="111122"/>
                </a:lnTo>
                <a:lnTo>
                  <a:pt x="91233" y="111190"/>
                </a:lnTo>
                <a:lnTo>
                  <a:pt x="80847" y="111258"/>
                </a:lnTo>
                <a:lnTo>
                  <a:pt x="62316" y="111258"/>
                </a:lnTo>
                <a:lnTo>
                  <a:pt x="51930" y="111190"/>
                </a:lnTo>
                <a:lnTo>
                  <a:pt x="49079" y="111122"/>
                </a:lnTo>
                <a:lnTo>
                  <a:pt x="47518" y="111054"/>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33"/>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21</a:t>
            </a:fld>
            <a:endParaRPr/>
          </a:p>
        </p:txBody>
      </p:sp>
      <p:pic>
        <p:nvPicPr>
          <p:cNvPr id="2" name="Picture 1">
            <a:extLst>
              <a:ext uri="{FF2B5EF4-FFF2-40B4-BE49-F238E27FC236}">
                <a16:creationId xmlns:a16="http://schemas.microsoft.com/office/drawing/2014/main" id="{6F7CDB81-E457-4F86-8E02-20C3E4D3DCBC}"/>
              </a:ext>
            </a:extLst>
          </p:cNvPr>
          <p:cNvPicPr>
            <a:picLocks noChangeAspect="1"/>
          </p:cNvPicPr>
          <p:nvPr/>
        </p:nvPicPr>
        <p:blipFill>
          <a:blip r:embed="rId3"/>
          <a:stretch>
            <a:fillRect/>
          </a:stretch>
        </p:blipFill>
        <p:spPr>
          <a:xfrm>
            <a:off x="4230515" y="979716"/>
            <a:ext cx="4071656" cy="2670628"/>
          </a:xfrm>
          <a:prstGeom prst="rect">
            <a:avLst/>
          </a:prstGeom>
        </p:spPr>
      </p:pic>
    </p:spTree>
    <p:extLst>
      <p:ext uri="{BB962C8B-B14F-4D97-AF65-F5344CB8AC3E}">
        <p14:creationId xmlns:p14="http://schemas.microsoft.com/office/powerpoint/2010/main" val="23804794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7"/>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solidFill>
                  <a:srgbClr val="39C0BA"/>
                </a:solidFill>
              </a:rPr>
              <a:t>PLANNING YOUR NEGOTIATION</a:t>
            </a:r>
            <a:endParaRPr dirty="0">
              <a:solidFill>
                <a:srgbClr val="39C0BA"/>
              </a:solidFill>
            </a:endParaRPr>
          </a:p>
        </p:txBody>
      </p:sp>
      <p:sp>
        <p:nvSpPr>
          <p:cNvPr id="109" name="Google Shape;109;p17"/>
          <p:cNvSpPr txBox="1">
            <a:spLocks noGrp="1"/>
          </p:cNvSpPr>
          <p:nvPr>
            <p:ph type="body" idx="1"/>
          </p:nvPr>
        </p:nvSpPr>
        <p:spPr>
          <a:xfrm>
            <a:off x="1165498" y="1158072"/>
            <a:ext cx="68580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t>Internal review – Determining your interests</a:t>
            </a:r>
            <a:endParaRPr sz="2400" dirty="0"/>
          </a:p>
          <a:p>
            <a:pPr marL="457200" lvl="0" indent="-381000" algn="l" rtl="0">
              <a:spcBef>
                <a:spcPts val="600"/>
              </a:spcBef>
              <a:spcAft>
                <a:spcPts val="0"/>
              </a:spcAft>
              <a:buClr>
                <a:schemeClr val="accent1"/>
              </a:buClr>
              <a:buSzPts val="2400"/>
              <a:buChar char="◦"/>
            </a:pPr>
            <a:r>
              <a:rPr lang="en-US" sz="2400" dirty="0"/>
              <a:t>Price sensitivity to the resource</a:t>
            </a:r>
            <a:endParaRPr sz="2400" dirty="0"/>
          </a:p>
          <a:p>
            <a:pPr marL="457200" lvl="0" indent="-381000" algn="l" rtl="0">
              <a:spcBef>
                <a:spcPts val="0"/>
              </a:spcBef>
              <a:spcAft>
                <a:spcPts val="0"/>
              </a:spcAft>
              <a:buClr>
                <a:schemeClr val="accent1"/>
              </a:buClr>
              <a:buSzPts val="2400"/>
              <a:buChar char="◦"/>
            </a:pPr>
            <a:r>
              <a:rPr lang="en-US" sz="2400" dirty="0"/>
              <a:t>Licensing requirements </a:t>
            </a:r>
          </a:p>
          <a:p>
            <a:pPr lvl="1">
              <a:buClr>
                <a:schemeClr val="accent1"/>
              </a:buClr>
              <a:buChar char="◦"/>
            </a:pPr>
            <a:r>
              <a:rPr lang="en-US" sz="1800" dirty="0"/>
              <a:t>Library policy</a:t>
            </a:r>
          </a:p>
          <a:p>
            <a:pPr lvl="1">
              <a:buClr>
                <a:schemeClr val="accent1"/>
              </a:buClr>
              <a:buChar char="◦"/>
            </a:pPr>
            <a:r>
              <a:rPr lang="en-US" sz="1800" dirty="0"/>
              <a:t>University policy</a:t>
            </a:r>
          </a:p>
          <a:p>
            <a:pPr indent="-381000">
              <a:spcBef>
                <a:spcPts val="0"/>
              </a:spcBef>
              <a:buClr>
                <a:schemeClr val="accent1"/>
              </a:buClr>
              <a:buSzPts val="2400"/>
            </a:pPr>
            <a:r>
              <a:rPr lang="en-US" sz="2400" dirty="0"/>
              <a:t>Other considerations</a:t>
            </a:r>
          </a:p>
          <a:p>
            <a:pPr lvl="1">
              <a:buClr>
                <a:schemeClr val="accent1"/>
              </a:buClr>
              <a:buFont typeface="Quicksand"/>
              <a:buChar char="◦"/>
            </a:pPr>
            <a:r>
              <a:rPr lang="en-US" sz="1800" dirty="0"/>
              <a:t>Accessibility</a:t>
            </a:r>
          </a:p>
          <a:p>
            <a:pPr marL="533400" lvl="1" indent="0">
              <a:buClr>
                <a:schemeClr val="accent1"/>
              </a:buClr>
              <a:buNone/>
            </a:pPr>
            <a:endParaRPr sz="1800" dirty="0"/>
          </a:p>
        </p:txBody>
      </p:sp>
      <p:sp>
        <p:nvSpPr>
          <p:cNvPr id="110" name="Google Shape;110;p17"/>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22</a:t>
            </a:fld>
            <a:endParaRPr/>
          </a:p>
        </p:txBody>
      </p:sp>
    </p:spTree>
    <p:extLst>
      <p:ext uri="{BB962C8B-B14F-4D97-AF65-F5344CB8AC3E}">
        <p14:creationId xmlns:p14="http://schemas.microsoft.com/office/powerpoint/2010/main" val="38576182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18"/>
          <p:cNvSpPr/>
          <p:nvPr/>
        </p:nvSpPr>
        <p:spPr>
          <a:xfrm>
            <a:off x="-132298" y="1489426"/>
            <a:ext cx="2155500" cy="21645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6" name="Google Shape;116;p18"/>
          <p:cNvSpPr txBox="1">
            <a:spLocks noGrp="1"/>
          </p:cNvSpPr>
          <p:nvPr>
            <p:ph type="ctrTitle" idx="4294967295"/>
          </p:nvPr>
        </p:nvSpPr>
        <p:spPr>
          <a:xfrm>
            <a:off x="2430050" y="1991813"/>
            <a:ext cx="6028200" cy="1159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4800" dirty="0"/>
              <a:t>PRICE SENSITIVITY</a:t>
            </a:r>
            <a:endParaRPr sz="4800" dirty="0"/>
          </a:p>
        </p:txBody>
      </p:sp>
      <p:sp>
        <p:nvSpPr>
          <p:cNvPr id="117" name="Google Shape;117;p18"/>
          <p:cNvSpPr txBox="1">
            <a:spLocks noGrp="1"/>
          </p:cNvSpPr>
          <p:nvPr>
            <p:ph type="subTitle" idx="4294967295"/>
          </p:nvPr>
        </p:nvSpPr>
        <p:spPr>
          <a:xfrm>
            <a:off x="2430050" y="2922262"/>
            <a:ext cx="6028200" cy="784800"/>
          </a:xfrm>
          <a:prstGeom prst="rect">
            <a:avLst/>
          </a:prstGeom>
        </p:spPr>
        <p:txBody>
          <a:bodyPr spcFirstLastPara="1" wrap="square" lIns="91425" tIns="91425" rIns="91425" bIns="91425" anchor="t" anchorCtr="0">
            <a:noAutofit/>
          </a:bodyPr>
          <a:lstStyle/>
          <a:p>
            <a:pPr marL="114300" indent="0">
              <a:buNone/>
            </a:pPr>
            <a:r>
              <a:rPr lang="en-US" dirty="0"/>
              <a:t>The extent to which buyers are sensitive to price increases. </a:t>
            </a:r>
          </a:p>
        </p:txBody>
      </p:sp>
      <p:sp>
        <p:nvSpPr>
          <p:cNvPr id="123" name="Google Shape;123;p18"/>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23</a:t>
            </a:fld>
            <a:endParaRPr/>
          </a:p>
        </p:txBody>
      </p:sp>
      <p:sp>
        <p:nvSpPr>
          <p:cNvPr id="11" name="Rectangle 10">
            <a:extLst>
              <a:ext uri="{FF2B5EF4-FFF2-40B4-BE49-F238E27FC236}">
                <a16:creationId xmlns:a16="http://schemas.microsoft.com/office/drawing/2014/main" id="{8A410BD5-4DD2-44EC-8669-568461C49F14}"/>
              </a:ext>
            </a:extLst>
          </p:cNvPr>
          <p:cNvSpPr/>
          <p:nvPr/>
        </p:nvSpPr>
        <p:spPr>
          <a:xfrm>
            <a:off x="972456" y="4828330"/>
            <a:ext cx="8132943" cy="215444"/>
          </a:xfrm>
          <a:prstGeom prst="rect">
            <a:avLst/>
          </a:prstGeom>
        </p:spPr>
        <p:txBody>
          <a:bodyPr wrap="square">
            <a:spAutoFit/>
          </a:bodyPr>
          <a:lstStyle/>
          <a:p>
            <a:pPr marL="457200" indent="-476250"/>
            <a:r>
              <a:rPr lang="en-US" sz="800" dirty="0">
                <a:solidFill>
                  <a:schemeClr val="bg1"/>
                </a:solidFill>
                <a:latin typeface="Quicksand" panose="020B0604020202020204" charset="0"/>
                <a:ea typeface="Times New Roman" panose="02020603050405020304" pitchFamily="18" charset="0"/>
                <a:cs typeface="Times New Roman" panose="02020603050405020304" pitchFamily="18" charset="0"/>
              </a:rPr>
              <a:t>Porter, M. E. (2008), “The five competitive forces that shape strategy”, </a:t>
            </a:r>
            <a:r>
              <a:rPr lang="en-US" sz="800" i="1" dirty="0">
                <a:solidFill>
                  <a:schemeClr val="bg1"/>
                </a:solidFill>
                <a:latin typeface="Quicksand" panose="020B0604020202020204" charset="0"/>
                <a:ea typeface="Times New Roman" panose="02020603050405020304" pitchFamily="18" charset="0"/>
                <a:cs typeface="Times New Roman" panose="02020603050405020304" pitchFamily="18" charset="0"/>
              </a:rPr>
              <a:t>Harvard Business Review</a:t>
            </a:r>
            <a:r>
              <a:rPr lang="en-US" sz="800" dirty="0">
                <a:solidFill>
                  <a:schemeClr val="bg1"/>
                </a:solidFill>
                <a:latin typeface="Quicksand" panose="020B0604020202020204" charset="0"/>
                <a:ea typeface="Times New Roman" panose="02020603050405020304" pitchFamily="18" charset="0"/>
                <a:cs typeface="Times New Roman" panose="02020603050405020304" pitchFamily="18" charset="0"/>
              </a:rPr>
              <a:t>, Vol. 86 No. 1, pp. 78–93</a:t>
            </a:r>
            <a:r>
              <a:rPr lang="en-US" sz="800" dirty="0">
                <a:latin typeface="+mn-lt"/>
                <a:ea typeface="Times New Roman" panose="02020603050405020304" pitchFamily="18" charset="0"/>
                <a:cs typeface="Times New Roman" panose="02020603050405020304" pitchFamily="18" charset="0"/>
              </a:rPr>
              <a:t>.</a:t>
            </a:r>
            <a:endParaRPr lang="en-US" sz="700" dirty="0">
              <a:latin typeface="+mn-lt"/>
              <a:ea typeface="Times New Roman" panose="02020603050405020304" pitchFamily="18" charset="0"/>
              <a:cs typeface="Times New Roman" panose="02020603050405020304" pitchFamily="18" charset="0"/>
            </a:endParaRPr>
          </a:p>
        </p:txBody>
      </p:sp>
      <p:grpSp>
        <p:nvGrpSpPr>
          <p:cNvPr id="12" name="Google Shape;508;p37">
            <a:extLst>
              <a:ext uri="{FF2B5EF4-FFF2-40B4-BE49-F238E27FC236}">
                <a16:creationId xmlns:a16="http://schemas.microsoft.com/office/drawing/2014/main" id="{132C4E86-420F-4EB1-B1EC-F0D956850D9E}"/>
              </a:ext>
            </a:extLst>
          </p:cNvPr>
          <p:cNvGrpSpPr/>
          <p:nvPr/>
        </p:nvGrpSpPr>
        <p:grpSpPr>
          <a:xfrm>
            <a:off x="324756" y="2039525"/>
            <a:ext cx="1295400" cy="1076268"/>
            <a:chOff x="568950" y="3686775"/>
            <a:chExt cx="472500" cy="362900"/>
          </a:xfrm>
        </p:grpSpPr>
        <p:sp>
          <p:nvSpPr>
            <p:cNvPr id="13" name="Google Shape;509;p37">
              <a:extLst>
                <a:ext uri="{FF2B5EF4-FFF2-40B4-BE49-F238E27FC236}">
                  <a16:creationId xmlns:a16="http://schemas.microsoft.com/office/drawing/2014/main" id="{D40A4DC4-BAFB-487C-AC33-300A513D618E}"/>
                </a:ext>
              </a:extLst>
            </p:cNvPr>
            <p:cNvSpPr/>
            <p:nvPr/>
          </p:nvSpPr>
          <p:spPr>
            <a:xfrm>
              <a:off x="568950" y="3686775"/>
              <a:ext cx="472500" cy="362900"/>
            </a:xfrm>
            <a:custGeom>
              <a:avLst/>
              <a:gdLst/>
              <a:ahLst/>
              <a:cxnLst/>
              <a:rect l="l" t="t" r="r" b="b"/>
              <a:pathLst>
                <a:path w="18900" h="14516" fill="none" extrusionOk="0">
                  <a:moveTo>
                    <a:pt x="18900" y="7989"/>
                  </a:moveTo>
                  <a:lnTo>
                    <a:pt x="18900" y="7989"/>
                  </a:lnTo>
                  <a:lnTo>
                    <a:pt x="18705" y="8111"/>
                  </a:lnTo>
                  <a:lnTo>
                    <a:pt x="18510" y="8184"/>
                  </a:lnTo>
                  <a:lnTo>
                    <a:pt x="18291" y="8232"/>
                  </a:lnTo>
                  <a:lnTo>
                    <a:pt x="18072" y="8232"/>
                  </a:lnTo>
                  <a:lnTo>
                    <a:pt x="17852" y="8184"/>
                  </a:lnTo>
                  <a:lnTo>
                    <a:pt x="17658" y="8111"/>
                  </a:lnTo>
                  <a:lnTo>
                    <a:pt x="17487" y="8013"/>
                  </a:lnTo>
                  <a:lnTo>
                    <a:pt x="17341" y="7891"/>
                  </a:lnTo>
                  <a:lnTo>
                    <a:pt x="17341" y="7891"/>
                  </a:lnTo>
                  <a:lnTo>
                    <a:pt x="17243" y="7745"/>
                  </a:lnTo>
                  <a:lnTo>
                    <a:pt x="17170" y="7575"/>
                  </a:lnTo>
                  <a:lnTo>
                    <a:pt x="17170" y="7404"/>
                  </a:lnTo>
                  <a:lnTo>
                    <a:pt x="17195" y="7234"/>
                  </a:lnTo>
                  <a:lnTo>
                    <a:pt x="17243" y="7088"/>
                  </a:lnTo>
                  <a:lnTo>
                    <a:pt x="17341" y="6942"/>
                  </a:lnTo>
                  <a:lnTo>
                    <a:pt x="17487" y="6844"/>
                  </a:lnTo>
                  <a:lnTo>
                    <a:pt x="17658" y="6795"/>
                  </a:lnTo>
                  <a:lnTo>
                    <a:pt x="17658" y="6795"/>
                  </a:lnTo>
                  <a:lnTo>
                    <a:pt x="17755" y="6771"/>
                  </a:lnTo>
                  <a:lnTo>
                    <a:pt x="17828" y="6771"/>
                  </a:lnTo>
                  <a:lnTo>
                    <a:pt x="17901" y="6795"/>
                  </a:lnTo>
                  <a:lnTo>
                    <a:pt x="17974" y="6820"/>
                  </a:lnTo>
                  <a:lnTo>
                    <a:pt x="18023" y="6869"/>
                  </a:lnTo>
                  <a:lnTo>
                    <a:pt x="18047" y="6917"/>
                  </a:lnTo>
                  <a:lnTo>
                    <a:pt x="18096" y="7063"/>
                  </a:lnTo>
                  <a:lnTo>
                    <a:pt x="18072" y="7210"/>
                  </a:lnTo>
                  <a:lnTo>
                    <a:pt x="18023" y="7356"/>
                  </a:lnTo>
                  <a:lnTo>
                    <a:pt x="17950" y="7477"/>
                  </a:lnTo>
                  <a:lnTo>
                    <a:pt x="17828" y="7599"/>
                  </a:lnTo>
                  <a:lnTo>
                    <a:pt x="17828" y="7599"/>
                  </a:lnTo>
                  <a:lnTo>
                    <a:pt x="17633" y="7697"/>
                  </a:lnTo>
                  <a:lnTo>
                    <a:pt x="17438" y="7770"/>
                  </a:lnTo>
                  <a:lnTo>
                    <a:pt x="17219" y="7794"/>
                  </a:lnTo>
                  <a:lnTo>
                    <a:pt x="17000" y="7794"/>
                  </a:lnTo>
                  <a:lnTo>
                    <a:pt x="17000" y="7794"/>
                  </a:lnTo>
                  <a:lnTo>
                    <a:pt x="16878" y="7794"/>
                  </a:lnTo>
                  <a:lnTo>
                    <a:pt x="16781" y="7770"/>
                  </a:lnTo>
                  <a:lnTo>
                    <a:pt x="16708" y="7745"/>
                  </a:lnTo>
                  <a:lnTo>
                    <a:pt x="16635" y="7697"/>
                  </a:lnTo>
                  <a:lnTo>
                    <a:pt x="16586" y="7648"/>
                  </a:lnTo>
                  <a:lnTo>
                    <a:pt x="16562" y="7550"/>
                  </a:lnTo>
                  <a:lnTo>
                    <a:pt x="16537" y="7331"/>
                  </a:lnTo>
                  <a:lnTo>
                    <a:pt x="16537" y="7331"/>
                  </a:lnTo>
                  <a:lnTo>
                    <a:pt x="16513" y="7015"/>
                  </a:lnTo>
                  <a:lnTo>
                    <a:pt x="16488" y="6698"/>
                  </a:lnTo>
                  <a:lnTo>
                    <a:pt x="16440" y="6381"/>
                  </a:lnTo>
                  <a:lnTo>
                    <a:pt x="16367" y="6065"/>
                  </a:lnTo>
                  <a:lnTo>
                    <a:pt x="16269" y="5748"/>
                  </a:lnTo>
                  <a:lnTo>
                    <a:pt x="16172" y="5456"/>
                  </a:lnTo>
                  <a:lnTo>
                    <a:pt x="16050" y="5164"/>
                  </a:lnTo>
                  <a:lnTo>
                    <a:pt x="15904" y="4871"/>
                  </a:lnTo>
                  <a:lnTo>
                    <a:pt x="15758" y="4604"/>
                  </a:lnTo>
                  <a:lnTo>
                    <a:pt x="15587" y="4311"/>
                  </a:lnTo>
                  <a:lnTo>
                    <a:pt x="15393" y="4068"/>
                  </a:lnTo>
                  <a:lnTo>
                    <a:pt x="15198" y="3800"/>
                  </a:lnTo>
                  <a:lnTo>
                    <a:pt x="14978" y="3556"/>
                  </a:lnTo>
                  <a:lnTo>
                    <a:pt x="14759" y="3313"/>
                  </a:lnTo>
                  <a:lnTo>
                    <a:pt x="14516" y="3094"/>
                  </a:lnTo>
                  <a:lnTo>
                    <a:pt x="14272" y="2874"/>
                  </a:lnTo>
                  <a:lnTo>
                    <a:pt x="14004" y="2655"/>
                  </a:lnTo>
                  <a:lnTo>
                    <a:pt x="13712" y="2460"/>
                  </a:lnTo>
                  <a:lnTo>
                    <a:pt x="13420" y="2265"/>
                  </a:lnTo>
                  <a:lnTo>
                    <a:pt x="13128" y="2095"/>
                  </a:lnTo>
                  <a:lnTo>
                    <a:pt x="12811" y="1924"/>
                  </a:lnTo>
                  <a:lnTo>
                    <a:pt x="12494" y="1778"/>
                  </a:lnTo>
                  <a:lnTo>
                    <a:pt x="12178" y="1632"/>
                  </a:lnTo>
                  <a:lnTo>
                    <a:pt x="11837" y="1510"/>
                  </a:lnTo>
                  <a:lnTo>
                    <a:pt x="11496" y="1389"/>
                  </a:lnTo>
                  <a:lnTo>
                    <a:pt x="11130" y="1291"/>
                  </a:lnTo>
                  <a:lnTo>
                    <a:pt x="10765" y="1218"/>
                  </a:lnTo>
                  <a:lnTo>
                    <a:pt x="10400" y="1145"/>
                  </a:lnTo>
                  <a:lnTo>
                    <a:pt x="10034" y="1096"/>
                  </a:lnTo>
                  <a:lnTo>
                    <a:pt x="9645" y="1048"/>
                  </a:lnTo>
                  <a:lnTo>
                    <a:pt x="9255" y="1023"/>
                  </a:lnTo>
                  <a:lnTo>
                    <a:pt x="8865" y="1023"/>
                  </a:lnTo>
                  <a:lnTo>
                    <a:pt x="8865" y="1023"/>
                  </a:lnTo>
                  <a:lnTo>
                    <a:pt x="8330" y="1023"/>
                  </a:lnTo>
                  <a:lnTo>
                    <a:pt x="7794" y="1072"/>
                  </a:lnTo>
                  <a:lnTo>
                    <a:pt x="7258" y="1145"/>
                  </a:lnTo>
                  <a:lnTo>
                    <a:pt x="6747" y="1267"/>
                  </a:lnTo>
                  <a:lnTo>
                    <a:pt x="6747" y="1267"/>
                  </a:lnTo>
                  <a:lnTo>
                    <a:pt x="6600" y="1048"/>
                  </a:lnTo>
                  <a:lnTo>
                    <a:pt x="6454" y="877"/>
                  </a:lnTo>
                  <a:lnTo>
                    <a:pt x="6284" y="707"/>
                  </a:lnTo>
                  <a:lnTo>
                    <a:pt x="6138" y="561"/>
                  </a:lnTo>
                  <a:lnTo>
                    <a:pt x="5967" y="439"/>
                  </a:lnTo>
                  <a:lnTo>
                    <a:pt x="5821" y="341"/>
                  </a:lnTo>
                  <a:lnTo>
                    <a:pt x="5504" y="195"/>
                  </a:lnTo>
                  <a:lnTo>
                    <a:pt x="5237" y="98"/>
                  </a:lnTo>
                  <a:lnTo>
                    <a:pt x="5017" y="49"/>
                  </a:lnTo>
                  <a:lnTo>
                    <a:pt x="4822" y="0"/>
                  </a:lnTo>
                  <a:lnTo>
                    <a:pt x="4822" y="0"/>
                  </a:lnTo>
                  <a:lnTo>
                    <a:pt x="4725" y="195"/>
                  </a:lnTo>
                  <a:lnTo>
                    <a:pt x="4628" y="390"/>
                  </a:lnTo>
                  <a:lnTo>
                    <a:pt x="4530" y="682"/>
                  </a:lnTo>
                  <a:lnTo>
                    <a:pt x="4433" y="999"/>
                  </a:lnTo>
                  <a:lnTo>
                    <a:pt x="4384" y="1389"/>
                  </a:lnTo>
                  <a:lnTo>
                    <a:pt x="4360" y="1778"/>
                  </a:lnTo>
                  <a:lnTo>
                    <a:pt x="4360" y="1998"/>
                  </a:lnTo>
                  <a:lnTo>
                    <a:pt x="4408" y="2217"/>
                  </a:lnTo>
                  <a:lnTo>
                    <a:pt x="4408" y="2217"/>
                  </a:lnTo>
                  <a:lnTo>
                    <a:pt x="4067" y="2436"/>
                  </a:lnTo>
                  <a:lnTo>
                    <a:pt x="3678" y="2728"/>
                  </a:lnTo>
                  <a:lnTo>
                    <a:pt x="3264" y="3142"/>
                  </a:lnTo>
                  <a:lnTo>
                    <a:pt x="2825" y="3605"/>
                  </a:lnTo>
                  <a:lnTo>
                    <a:pt x="2411" y="4116"/>
                  </a:lnTo>
                  <a:lnTo>
                    <a:pt x="2022" y="4652"/>
                  </a:lnTo>
                  <a:lnTo>
                    <a:pt x="1851" y="4945"/>
                  </a:lnTo>
                  <a:lnTo>
                    <a:pt x="1705" y="5237"/>
                  </a:lnTo>
                  <a:lnTo>
                    <a:pt x="1559" y="5529"/>
                  </a:lnTo>
                  <a:lnTo>
                    <a:pt x="1461" y="5797"/>
                  </a:lnTo>
                  <a:lnTo>
                    <a:pt x="560" y="5797"/>
                  </a:lnTo>
                  <a:lnTo>
                    <a:pt x="560" y="5797"/>
                  </a:lnTo>
                  <a:lnTo>
                    <a:pt x="463" y="5821"/>
                  </a:lnTo>
                  <a:lnTo>
                    <a:pt x="341" y="5846"/>
                  </a:lnTo>
                  <a:lnTo>
                    <a:pt x="244" y="5894"/>
                  </a:lnTo>
                  <a:lnTo>
                    <a:pt x="171" y="5967"/>
                  </a:lnTo>
                  <a:lnTo>
                    <a:pt x="98" y="6040"/>
                  </a:lnTo>
                  <a:lnTo>
                    <a:pt x="49" y="6138"/>
                  </a:lnTo>
                  <a:lnTo>
                    <a:pt x="25" y="6260"/>
                  </a:lnTo>
                  <a:lnTo>
                    <a:pt x="0" y="6357"/>
                  </a:lnTo>
                  <a:lnTo>
                    <a:pt x="0" y="8598"/>
                  </a:lnTo>
                  <a:lnTo>
                    <a:pt x="0" y="8598"/>
                  </a:lnTo>
                  <a:lnTo>
                    <a:pt x="25" y="8720"/>
                  </a:lnTo>
                  <a:lnTo>
                    <a:pt x="49" y="8817"/>
                  </a:lnTo>
                  <a:lnTo>
                    <a:pt x="98" y="8914"/>
                  </a:lnTo>
                  <a:lnTo>
                    <a:pt x="171" y="8987"/>
                  </a:lnTo>
                  <a:lnTo>
                    <a:pt x="244" y="9060"/>
                  </a:lnTo>
                  <a:lnTo>
                    <a:pt x="341" y="9109"/>
                  </a:lnTo>
                  <a:lnTo>
                    <a:pt x="463" y="9158"/>
                  </a:lnTo>
                  <a:lnTo>
                    <a:pt x="560" y="9158"/>
                  </a:lnTo>
                  <a:lnTo>
                    <a:pt x="1510" y="9158"/>
                  </a:lnTo>
                  <a:lnTo>
                    <a:pt x="1510" y="9158"/>
                  </a:lnTo>
                  <a:lnTo>
                    <a:pt x="1583" y="9353"/>
                  </a:lnTo>
                  <a:lnTo>
                    <a:pt x="1681" y="9572"/>
                  </a:lnTo>
                  <a:lnTo>
                    <a:pt x="1924" y="9986"/>
                  </a:lnTo>
                  <a:lnTo>
                    <a:pt x="2216" y="10376"/>
                  </a:lnTo>
                  <a:lnTo>
                    <a:pt x="2582" y="10765"/>
                  </a:lnTo>
                  <a:lnTo>
                    <a:pt x="2972" y="11131"/>
                  </a:lnTo>
                  <a:lnTo>
                    <a:pt x="3410" y="11472"/>
                  </a:lnTo>
                  <a:lnTo>
                    <a:pt x="3897" y="11788"/>
                  </a:lnTo>
                  <a:lnTo>
                    <a:pt x="4408" y="12032"/>
                  </a:lnTo>
                  <a:lnTo>
                    <a:pt x="4408" y="14516"/>
                  </a:lnTo>
                  <a:lnTo>
                    <a:pt x="5090" y="14516"/>
                  </a:lnTo>
                  <a:lnTo>
                    <a:pt x="6308" y="12860"/>
                  </a:lnTo>
                  <a:lnTo>
                    <a:pt x="6308" y="12860"/>
                  </a:lnTo>
                  <a:lnTo>
                    <a:pt x="6917" y="13030"/>
                  </a:lnTo>
                  <a:lnTo>
                    <a:pt x="7550" y="13128"/>
                  </a:lnTo>
                  <a:lnTo>
                    <a:pt x="8208" y="13201"/>
                  </a:lnTo>
                  <a:lnTo>
                    <a:pt x="8865" y="13225"/>
                  </a:lnTo>
                  <a:lnTo>
                    <a:pt x="8865" y="13225"/>
                  </a:lnTo>
                  <a:lnTo>
                    <a:pt x="9523" y="13201"/>
                  </a:lnTo>
                  <a:lnTo>
                    <a:pt x="10181" y="13128"/>
                  </a:lnTo>
                  <a:lnTo>
                    <a:pt x="10814" y="13030"/>
                  </a:lnTo>
                  <a:lnTo>
                    <a:pt x="11423" y="12860"/>
                  </a:lnTo>
                  <a:lnTo>
                    <a:pt x="12592" y="14516"/>
                  </a:lnTo>
                  <a:lnTo>
                    <a:pt x="13347" y="14516"/>
                  </a:lnTo>
                  <a:lnTo>
                    <a:pt x="13347" y="12032"/>
                  </a:lnTo>
                  <a:lnTo>
                    <a:pt x="13347" y="12032"/>
                  </a:lnTo>
                  <a:lnTo>
                    <a:pt x="13688" y="11886"/>
                  </a:lnTo>
                  <a:lnTo>
                    <a:pt x="14004" y="11715"/>
                  </a:lnTo>
                  <a:lnTo>
                    <a:pt x="14297" y="11545"/>
                  </a:lnTo>
                  <a:lnTo>
                    <a:pt x="14589" y="11350"/>
                  </a:lnTo>
                  <a:lnTo>
                    <a:pt x="14857" y="11131"/>
                  </a:lnTo>
                  <a:lnTo>
                    <a:pt x="15100" y="10911"/>
                  </a:lnTo>
                  <a:lnTo>
                    <a:pt x="15344" y="10668"/>
                  </a:lnTo>
                  <a:lnTo>
                    <a:pt x="15563" y="10400"/>
                  </a:lnTo>
                  <a:lnTo>
                    <a:pt x="15733" y="10132"/>
                  </a:lnTo>
                  <a:lnTo>
                    <a:pt x="15904" y="9864"/>
                  </a:lnTo>
                  <a:lnTo>
                    <a:pt x="16074" y="9572"/>
                  </a:lnTo>
                  <a:lnTo>
                    <a:pt x="16196" y="9255"/>
                  </a:lnTo>
                  <a:lnTo>
                    <a:pt x="16318" y="8939"/>
                  </a:lnTo>
                  <a:lnTo>
                    <a:pt x="16391" y="8598"/>
                  </a:lnTo>
                  <a:lnTo>
                    <a:pt x="16464" y="8257"/>
                  </a:lnTo>
                  <a:lnTo>
                    <a:pt x="16513" y="7916"/>
                  </a:lnTo>
                  <a:lnTo>
                    <a:pt x="16513" y="7916"/>
                  </a:lnTo>
                  <a:lnTo>
                    <a:pt x="16513" y="759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 name="Google Shape;510;p37">
              <a:extLst>
                <a:ext uri="{FF2B5EF4-FFF2-40B4-BE49-F238E27FC236}">
                  <a16:creationId xmlns:a16="http://schemas.microsoft.com/office/drawing/2014/main" id="{8AB55BF8-9EC0-47AA-990B-1B97EA649100}"/>
                </a:ext>
              </a:extLst>
            </p:cNvPr>
            <p:cNvSpPr/>
            <p:nvPr/>
          </p:nvSpPr>
          <p:spPr>
            <a:xfrm>
              <a:off x="645650" y="3820725"/>
              <a:ext cx="34125" cy="34125"/>
            </a:xfrm>
            <a:custGeom>
              <a:avLst/>
              <a:gdLst/>
              <a:ahLst/>
              <a:cxnLst/>
              <a:rect l="l" t="t" r="r" b="b"/>
              <a:pathLst>
                <a:path w="1365" h="1365" fill="none" extrusionOk="0">
                  <a:moveTo>
                    <a:pt x="683" y="1364"/>
                  </a:moveTo>
                  <a:lnTo>
                    <a:pt x="683" y="1364"/>
                  </a:lnTo>
                  <a:lnTo>
                    <a:pt x="537" y="1340"/>
                  </a:lnTo>
                  <a:lnTo>
                    <a:pt x="415" y="1316"/>
                  </a:lnTo>
                  <a:lnTo>
                    <a:pt x="293" y="1243"/>
                  </a:lnTo>
                  <a:lnTo>
                    <a:pt x="196" y="1170"/>
                  </a:lnTo>
                  <a:lnTo>
                    <a:pt x="123" y="1072"/>
                  </a:lnTo>
                  <a:lnTo>
                    <a:pt x="50" y="950"/>
                  </a:lnTo>
                  <a:lnTo>
                    <a:pt x="25" y="829"/>
                  </a:lnTo>
                  <a:lnTo>
                    <a:pt x="1" y="682"/>
                  </a:lnTo>
                  <a:lnTo>
                    <a:pt x="1" y="682"/>
                  </a:lnTo>
                  <a:lnTo>
                    <a:pt x="25" y="536"/>
                  </a:lnTo>
                  <a:lnTo>
                    <a:pt x="50" y="415"/>
                  </a:lnTo>
                  <a:lnTo>
                    <a:pt x="123" y="317"/>
                  </a:lnTo>
                  <a:lnTo>
                    <a:pt x="196" y="195"/>
                  </a:lnTo>
                  <a:lnTo>
                    <a:pt x="293" y="122"/>
                  </a:lnTo>
                  <a:lnTo>
                    <a:pt x="415" y="74"/>
                  </a:lnTo>
                  <a:lnTo>
                    <a:pt x="537" y="25"/>
                  </a:lnTo>
                  <a:lnTo>
                    <a:pt x="683" y="1"/>
                  </a:lnTo>
                  <a:lnTo>
                    <a:pt x="683" y="1"/>
                  </a:lnTo>
                  <a:lnTo>
                    <a:pt x="805" y="25"/>
                  </a:lnTo>
                  <a:lnTo>
                    <a:pt x="951" y="74"/>
                  </a:lnTo>
                  <a:lnTo>
                    <a:pt x="1048" y="122"/>
                  </a:lnTo>
                  <a:lnTo>
                    <a:pt x="1170" y="195"/>
                  </a:lnTo>
                  <a:lnTo>
                    <a:pt x="1243" y="317"/>
                  </a:lnTo>
                  <a:lnTo>
                    <a:pt x="1292" y="415"/>
                  </a:lnTo>
                  <a:lnTo>
                    <a:pt x="1340" y="536"/>
                  </a:lnTo>
                  <a:lnTo>
                    <a:pt x="1365" y="682"/>
                  </a:lnTo>
                  <a:lnTo>
                    <a:pt x="1365" y="682"/>
                  </a:lnTo>
                  <a:lnTo>
                    <a:pt x="1340" y="829"/>
                  </a:lnTo>
                  <a:lnTo>
                    <a:pt x="1292" y="950"/>
                  </a:lnTo>
                  <a:lnTo>
                    <a:pt x="1243" y="1072"/>
                  </a:lnTo>
                  <a:lnTo>
                    <a:pt x="1170" y="1170"/>
                  </a:lnTo>
                  <a:lnTo>
                    <a:pt x="1048" y="1243"/>
                  </a:lnTo>
                  <a:lnTo>
                    <a:pt x="951" y="1316"/>
                  </a:lnTo>
                  <a:lnTo>
                    <a:pt x="805" y="1340"/>
                  </a:lnTo>
                  <a:lnTo>
                    <a:pt x="683" y="1364"/>
                  </a:lnTo>
                  <a:lnTo>
                    <a:pt x="683" y="1364"/>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511;p37">
              <a:extLst>
                <a:ext uri="{FF2B5EF4-FFF2-40B4-BE49-F238E27FC236}">
                  <a16:creationId xmlns:a16="http://schemas.microsoft.com/office/drawing/2014/main" id="{5FC99DC4-7289-4677-9CE0-116454AAC1E0}"/>
                </a:ext>
              </a:extLst>
            </p:cNvPr>
            <p:cNvSpPr/>
            <p:nvPr/>
          </p:nvSpPr>
          <p:spPr>
            <a:xfrm>
              <a:off x="747950" y="3753750"/>
              <a:ext cx="85275" cy="12200"/>
            </a:xfrm>
            <a:custGeom>
              <a:avLst/>
              <a:gdLst/>
              <a:ahLst/>
              <a:cxnLst/>
              <a:rect l="l" t="t" r="r" b="b"/>
              <a:pathLst>
                <a:path w="3411" h="488" fill="none" extrusionOk="0">
                  <a:moveTo>
                    <a:pt x="3410" y="488"/>
                  </a:moveTo>
                  <a:lnTo>
                    <a:pt x="3410" y="488"/>
                  </a:lnTo>
                  <a:lnTo>
                    <a:pt x="3215" y="366"/>
                  </a:lnTo>
                  <a:lnTo>
                    <a:pt x="3021" y="268"/>
                  </a:lnTo>
                  <a:lnTo>
                    <a:pt x="2826" y="195"/>
                  </a:lnTo>
                  <a:lnTo>
                    <a:pt x="2607" y="122"/>
                  </a:lnTo>
                  <a:lnTo>
                    <a:pt x="2387" y="74"/>
                  </a:lnTo>
                  <a:lnTo>
                    <a:pt x="2168" y="25"/>
                  </a:lnTo>
                  <a:lnTo>
                    <a:pt x="1925" y="0"/>
                  </a:lnTo>
                  <a:lnTo>
                    <a:pt x="1705" y="0"/>
                  </a:lnTo>
                  <a:lnTo>
                    <a:pt x="1462" y="0"/>
                  </a:lnTo>
                  <a:lnTo>
                    <a:pt x="1243" y="25"/>
                  </a:lnTo>
                  <a:lnTo>
                    <a:pt x="1023" y="74"/>
                  </a:lnTo>
                  <a:lnTo>
                    <a:pt x="804" y="122"/>
                  </a:lnTo>
                  <a:lnTo>
                    <a:pt x="585" y="195"/>
                  </a:lnTo>
                  <a:lnTo>
                    <a:pt x="366" y="268"/>
                  </a:lnTo>
                  <a:lnTo>
                    <a:pt x="171" y="366"/>
                  </a:lnTo>
                  <a:lnTo>
                    <a:pt x="1" y="488"/>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1613655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40"/>
        <p:cNvGrpSpPr/>
        <p:nvPr/>
      </p:nvGrpSpPr>
      <p:grpSpPr>
        <a:xfrm>
          <a:off x="0" y="0"/>
          <a:ext cx="0" cy="0"/>
          <a:chOff x="0" y="0"/>
          <a:chExt cx="0" cy="0"/>
        </a:xfrm>
      </p:grpSpPr>
      <p:sp>
        <p:nvSpPr>
          <p:cNvPr id="341" name="Google Shape;341;p23"/>
          <p:cNvSpPr txBox="1">
            <a:spLocks noGrp="1"/>
          </p:cNvSpPr>
          <p:nvPr>
            <p:ph type="title"/>
          </p:nvPr>
        </p:nvSpPr>
        <p:spPr>
          <a:xfrm>
            <a:off x="1111818" y="343226"/>
            <a:ext cx="5258400" cy="766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PRICE SENSITIVITY FACTOR METRICS</a:t>
            </a:r>
            <a:endParaRPr dirty="0"/>
          </a:p>
        </p:txBody>
      </p:sp>
      <p:sp>
        <p:nvSpPr>
          <p:cNvPr id="343" name="Google Shape;343;p23"/>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24</a:t>
            </a:fld>
            <a:endParaRPr dirty="0"/>
          </a:p>
        </p:txBody>
      </p:sp>
      <p:grpSp>
        <p:nvGrpSpPr>
          <p:cNvPr id="344" name="Google Shape;344;p23"/>
          <p:cNvGrpSpPr/>
          <p:nvPr/>
        </p:nvGrpSpPr>
        <p:grpSpPr>
          <a:xfrm>
            <a:off x="166111" y="503868"/>
            <a:ext cx="506431" cy="524480"/>
            <a:chOff x="5292575" y="3681900"/>
            <a:chExt cx="420150" cy="373275"/>
          </a:xfrm>
        </p:grpSpPr>
        <p:sp>
          <p:nvSpPr>
            <p:cNvPr id="345" name="Google Shape;345;p23"/>
            <p:cNvSpPr/>
            <p:nvPr/>
          </p:nvSpPr>
          <p:spPr>
            <a:xfrm>
              <a:off x="5292575" y="3706875"/>
              <a:ext cx="420150" cy="266700"/>
            </a:xfrm>
            <a:custGeom>
              <a:avLst/>
              <a:gdLst/>
              <a:ahLst/>
              <a:cxnLst/>
              <a:rect l="l" t="t" r="r" b="b"/>
              <a:pathLst>
                <a:path w="16806" h="10668" fill="none" extrusionOk="0">
                  <a:moveTo>
                    <a:pt x="16319" y="0"/>
                  </a:moveTo>
                  <a:lnTo>
                    <a:pt x="488" y="0"/>
                  </a:lnTo>
                  <a:lnTo>
                    <a:pt x="488" y="0"/>
                  </a:lnTo>
                  <a:lnTo>
                    <a:pt x="390" y="0"/>
                  </a:lnTo>
                  <a:lnTo>
                    <a:pt x="293" y="25"/>
                  </a:lnTo>
                  <a:lnTo>
                    <a:pt x="196" y="73"/>
                  </a:lnTo>
                  <a:lnTo>
                    <a:pt x="123" y="146"/>
                  </a:lnTo>
                  <a:lnTo>
                    <a:pt x="74" y="219"/>
                  </a:lnTo>
                  <a:lnTo>
                    <a:pt x="25" y="292"/>
                  </a:lnTo>
                  <a:lnTo>
                    <a:pt x="1" y="390"/>
                  </a:lnTo>
                  <a:lnTo>
                    <a:pt x="1" y="487"/>
                  </a:lnTo>
                  <a:lnTo>
                    <a:pt x="1" y="10181"/>
                  </a:lnTo>
                  <a:lnTo>
                    <a:pt x="1" y="10181"/>
                  </a:lnTo>
                  <a:lnTo>
                    <a:pt x="1" y="10278"/>
                  </a:lnTo>
                  <a:lnTo>
                    <a:pt x="25" y="10375"/>
                  </a:lnTo>
                  <a:lnTo>
                    <a:pt x="74" y="10448"/>
                  </a:lnTo>
                  <a:lnTo>
                    <a:pt x="123" y="10522"/>
                  </a:lnTo>
                  <a:lnTo>
                    <a:pt x="196" y="10570"/>
                  </a:lnTo>
                  <a:lnTo>
                    <a:pt x="293" y="10619"/>
                  </a:lnTo>
                  <a:lnTo>
                    <a:pt x="390" y="10643"/>
                  </a:lnTo>
                  <a:lnTo>
                    <a:pt x="488" y="10668"/>
                  </a:lnTo>
                  <a:lnTo>
                    <a:pt x="16319" y="10668"/>
                  </a:lnTo>
                  <a:lnTo>
                    <a:pt x="16319" y="10668"/>
                  </a:lnTo>
                  <a:lnTo>
                    <a:pt x="16416" y="10643"/>
                  </a:lnTo>
                  <a:lnTo>
                    <a:pt x="16513" y="10619"/>
                  </a:lnTo>
                  <a:lnTo>
                    <a:pt x="16611" y="10570"/>
                  </a:lnTo>
                  <a:lnTo>
                    <a:pt x="16684" y="10522"/>
                  </a:lnTo>
                  <a:lnTo>
                    <a:pt x="16733" y="10448"/>
                  </a:lnTo>
                  <a:lnTo>
                    <a:pt x="16781" y="10375"/>
                  </a:lnTo>
                  <a:lnTo>
                    <a:pt x="16806" y="10278"/>
                  </a:lnTo>
                  <a:lnTo>
                    <a:pt x="16806" y="10181"/>
                  </a:lnTo>
                  <a:lnTo>
                    <a:pt x="16806" y="487"/>
                  </a:lnTo>
                  <a:lnTo>
                    <a:pt x="16806" y="487"/>
                  </a:lnTo>
                  <a:lnTo>
                    <a:pt x="16806" y="390"/>
                  </a:lnTo>
                  <a:lnTo>
                    <a:pt x="16781" y="292"/>
                  </a:lnTo>
                  <a:lnTo>
                    <a:pt x="16733" y="219"/>
                  </a:lnTo>
                  <a:lnTo>
                    <a:pt x="16684" y="146"/>
                  </a:lnTo>
                  <a:lnTo>
                    <a:pt x="16611" y="73"/>
                  </a:lnTo>
                  <a:lnTo>
                    <a:pt x="16513" y="25"/>
                  </a:lnTo>
                  <a:lnTo>
                    <a:pt x="16416" y="0"/>
                  </a:lnTo>
                  <a:lnTo>
                    <a:pt x="16319" y="0"/>
                  </a:lnTo>
                  <a:lnTo>
                    <a:pt x="16319" y="0"/>
                  </a:lnTo>
                  <a:close/>
                </a:path>
              </a:pathLst>
            </a:custGeom>
            <a:noFill/>
            <a:ln w="2222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chemeClr val="bg1"/>
                </a:solidFill>
              </a:endParaRPr>
            </a:p>
          </p:txBody>
        </p:sp>
        <p:sp>
          <p:nvSpPr>
            <p:cNvPr id="346" name="Google Shape;346;p23"/>
            <p:cNvSpPr/>
            <p:nvPr/>
          </p:nvSpPr>
          <p:spPr>
            <a:xfrm>
              <a:off x="5490475" y="3681900"/>
              <a:ext cx="24375" cy="25000"/>
            </a:xfrm>
            <a:custGeom>
              <a:avLst/>
              <a:gdLst/>
              <a:ahLst/>
              <a:cxnLst/>
              <a:rect l="l" t="t" r="r" b="b"/>
              <a:pathLst>
                <a:path w="975" h="1000" fill="none" extrusionOk="0">
                  <a:moveTo>
                    <a:pt x="974" y="999"/>
                  </a:moveTo>
                  <a:lnTo>
                    <a:pt x="974" y="488"/>
                  </a:lnTo>
                  <a:lnTo>
                    <a:pt x="974" y="488"/>
                  </a:lnTo>
                  <a:lnTo>
                    <a:pt x="974" y="390"/>
                  </a:lnTo>
                  <a:lnTo>
                    <a:pt x="926" y="293"/>
                  </a:lnTo>
                  <a:lnTo>
                    <a:pt x="901" y="220"/>
                  </a:lnTo>
                  <a:lnTo>
                    <a:pt x="828" y="147"/>
                  </a:lnTo>
                  <a:lnTo>
                    <a:pt x="755" y="74"/>
                  </a:lnTo>
                  <a:lnTo>
                    <a:pt x="682" y="49"/>
                  </a:lnTo>
                  <a:lnTo>
                    <a:pt x="585" y="1"/>
                  </a:lnTo>
                  <a:lnTo>
                    <a:pt x="487" y="1"/>
                  </a:lnTo>
                  <a:lnTo>
                    <a:pt x="487" y="1"/>
                  </a:lnTo>
                  <a:lnTo>
                    <a:pt x="390" y="1"/>
                  </a:lnTo>
                  <a:lnTo>
                    <a:pt x="292" y="49"/>
                  </a:lnTo>
                  <a:lnTo>
                    <a:pt x="219" y="74"/>
                  </a:lnTo>
                  <a:lnTo>
                    <a:pt x="146" y="147"/>
                  </a:lnTo>
                  <a:lnTo>
                    <a:pt x="73" y="220"/>
                  </a:lnTo>
                  <a:lnTo>
                    <a:pt x="49" y="293"/>
                  </a:lnTo>
                  <a:lnTo>
                    <a:pt x="0" y="390"/>
                  </a:lnTo>
                  <a:lnTo>
                    <a:pt x="0" y="488"/>
                  </a:lnTo>
                  <a:lnTo>
                    <a:pt x="0" y="999"/>
                  </a:lnTo>
                </a:path>
              </a:pathLst>
            </a:custGeom>
            <a:noFill/>
            <a:ln w="2222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chemeClr val="bg1"/>
                </a:solidFill>
              </a:endParaRPr>
            </a:p>
          </p:txBody>
        </p:sp>
        <p:sp>
          <p:nvSpPr>
            <p:cNvPr id="347" name="Google Shape;347;p23"/>
            <p:cNvSpPr/>
            <p:nvPr/>
          </p:nvSpPr>
          <p:spPr>
            <a:xfrm>
              <a:off x="5358350" y="3973550"/>
              <a:ext cx="60900" cy="81625"/>
            </a:xfrm>
            <a:custGeom>
              <a:avLst/>
              <a:gdLst/>
              <a:ahLst/>
              <a:cxnLst/>
              <a:rect l="l" t="t" r="r" b="b"/>
              <a:pathLst>
                <a:path w="2436" h="3265" fill="none" extrusionOk="0">
                  <a:moveTo>
                    <a:pt x="1340" y="1"/>
                  </a:moveTo>
                  <a:lnTo>
                    <a:pt x="49" y="2558"/>
                  </a:lnTo>
                  <a:lnTo>
                    <a:pt x="49" y="2558"/>
                  </a:lnTo>
                  <a:lnTo>
                    <a:pt x="24" y="2631"/>
                  </a:lnTo>
                  <a:lnTo>
                    <a:pt x="0" y="2728"/>
                  </a:lnTo>
                  <a:lnTo>
                    <a:pt x="0" y="2826"/>
                  </a:lnTo>
                  <a:lnTo>
                    <a:pt x="24" y="2923"/>
                  </a:lnTo>
                  <a:lnTo>
                    <a:pt x="73" y="2996"/>
                  </a:lnTo>
                  <a:lnTo>
                    <a:pt x="122" y="3094"/>
                  </a:lnTo>
                  <a:lnTo>
                    <a:pt x="195" y="3142"/>
                  </a:lnTo>
                  <a:lnTo>
                    <a:pt x="268" y="3215"/>
                  </a:lnTo>
                  <a:lnTo>
                    <a:pt x="268" y="3215"/>
                  </a:lnTo>
                  <a:lnTo>
                    <a:pt x="390" y="3240"/>
                  </a:lnTo>
                  <a:lnTo>
                    <a:pt x="487" y="3264"/>
                  </a:lnTo>
                  <a:lnTo>
                    <a:pt x="487" y="3264"/>
                  </a:lnTo>
                  <a:lnTo>
                    <a:pt x="633" y="3240"/>
                  </a:lnTo>
                  <a:lnTo>
                    <a:pt x="755" y="3191"/>
                  </a:lnTo>
                  <a:lnTo>
                    <a:pt x="853" y="3094"/>
                  </a:lnTo>
                  <a:lnTo>
                    <a:pt x="926" y="2996"/>
                  </a:lnTo>
                  <a:lnTo>
                    <a:pt x="2436" y="1"/>
                  </a:lnTo>
                </a:path>
              </a:pathLst>
            </a:custGeom>
            <a:noFill/>
            <a:ln w="2222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chemeClr val="bg1"/>
                </a:solidFill>
              </a:endParaRPr>
            </a:p>
          </p:txBody>
        </p:sp>
        <p:sp>
          <p:nvSpPr>
            <p:cNvPr id="348" name="Google Shape;348;p23"/>
            <p:cNvSpPr/>
            <p:nvPr/>
          </p:nvSpPr>
          <p:spPr>
            <a:xfrm>
              <a:off x="5586050" y="3973550"/>
              <a:ext cx="60925" cy="81625"/>
            </a:xfrm>
            <a:custGeom>
              <a:avLst/>
              <a:gdLst/>
              <a:ahLst/>
              <a:cxnLst/>
              <a:rect l="l" t="t" r="r" b="b"/>
              <a:pathLst>
                <a:path w="2437" h="3265" fill="none" extrusionOk="0">
                  <a:moveTo>
                    <a:pt x="1" y="1"/>
                  </a:moveTo>
                  <a:lnTo>
                    <a:pt x="1511" y="2996"/>
                  </a:lnTo>
                  <a:lnTo>
                    <a:pt x="1511" y="2996"/>
                  </a:lnTo>
                  <a:lnTo>
                    <a:pt x="1584" y="3094"/>
                  </a:lnTo>
                  <a:lnTo>
                    <a:pt x="1681" y="3191"/>
                  </a:lnTo>
                  <a:lnTo>
                    <a:pt x="1803" y="3240"/>
                  </a:lnTo>
                  <a:lnTo>
                    <a:pt x="1949" y="3264"/>
                  </a:lnTo>
                  <a:lnTo>
                    <a:pt x="1949" y="3264"/>
                  </a:lnTo>
                  <a:lnTo>
                    <a:pt x="2047" y="3240"/>
                  </a:lnTo>
                  <a:lnTo>
                    <a:pt x="2168" y="3215"/>
                  </a:lnTo>
                  <a:lnTo>
                    <a:pt x="2168" y="3215"/>
                  </a:lnTo>
                  <a:lnTo>
                    <a:pt x="2241" y="3142"/>
                  </a:lnTo>
                  <a:lnTo>
                    <a:pt x="2315" y="3094"/>
                  </a:lnTo>
                  <a:lnTo>
                    <a:pt x="2363" y="2996"/>
                  </a:lnTo>
                  <a:lnTo>
                    <a:pt x="2412" y="2923"/>
                  </a:lnTo>
                  <a:lnTo>
                    <a:pt x="2436" y="2826"/>
                  </a:lnTo>
                  <a:lnTo>
                    <a:pt x="2436" y="2728"/>
                  </a:lnTo>
                  <a:lnTo>
                    <a:pt x="2412" y="2631"/>
                  </a:lnTo>
                  <a:lnTo>
                    <a:pt x="2388" y="2558"/>
                  </a:lnTo>
                  <a:lnTo>
                    <a:pt x="1097" y="1"/>
                  </a:lnTo>
                </a:path>
              </a:pathLst>
            </a:custGeom>
            <a:noFill/>
            <a:ln w="2222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chemeClr val="bg1"/>
                </a:solidFill>
              </a:endParaRPr>
            </a:p>
          </p:txBody>
        </p:sp>
        <p:sp>
          <p:nvSpPr>
            <p:cNvPr id="349" name="Google Shape;349;p23"/>
            <p:cNvSpPr/>
            <p:nvPr/>
          </p:nvSpPr>
          <p:spPr>
            <a:xfrm>
              <a:off x="5316925" y="3731225"/>
              <a:ext cx="371450" cy="218000"/>
            </a:xfrm>
            <a:custGeom>
              <a:avLst/>
              <a:gdLst/>
              <a:ahLst/>
              <a:cxnLst/>
              <a:rect l="l" t="t" r="r" b="b"/>
              <a:pathLst>
                <a:path w="14858" h="8720" fill="none" extrusionOk="0">
                  <a:moveTo>
                    <a:pt x="1" y="0"/>
                  </a:moveTo>
                  <a:lnTo>
                    <a:pt x="1" y="8719"/>
                  </a:lnTo>
                  <a:lnTo>
                    <a:pt x="14857" y="8719"/>
                  </a:lnTo>
                  <a:lnTo>
                    <a:pt x="14857" y="0"/>
                  </a:lnTo>
                  <a:lnTo>
                    <a:pt x="1" y="0"/>
                  </a:lnTo>
                  <a:close/>
                </a:path>
              </a:pathLst>
            </a:custGeom>
            <a:noFill/>
            <a:ln w="2222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chemeClr val="bg1"/>
                </a:solidFill>
              </a:endParaRPr>
            </a:p>
          </p:txBody>
        </p:sp>
        <p:sp>
          <p:nvSpPr>
            <p:cNvPr id="350" name="Google Shape;350;p23"/>
            <p:cNvSpPr/>
            <p:nvPr/>
          </p:nvSpPr>
          <p:spPr>
            <a:xfrm>
              <a:off x="5380250" y="3784800"/>
              <a:ext cx="230200" cy="115725"/>
            </a:xfrm>
            <a:custGeom>
              <a:avLst/>
              <a:gdLst/>
              <a:ahLst/>
              <a:cxnLst/>
              <a:rect l="l" t="t" r="r" b="b"/>
              <a:pathLst>
                <a:path w="9208" h="4629" fill="none" extrusionOk="0">
                  <a:moveTo>
                    <a:pt x="9207" y="1"/>
                  </a:moveTo>
                  <a:lnTo>
                    <a:pt x="5213" y="3995"/>
                  </a:lnTo>
                  <a:lnTo>
                    <a:pt x="5213" y="3995"/>
                  </a:lnTo>
                  <a:lnTo>
                    <a:pt x="5140" y="4044"/>
                  </a:lnTo>
                  <a:lnTo>
                    <a:pt x="5067" y="4092"/>
                  </a:lnTo>
                  <a:lnTo>
                    <a:pt x="4969" y="4117"/>
                  </a:lnTo>
                  <a:lnTo>
                    <a:pt x="4872" y="4141"/>
                  </a:lnTo>
                  <a:lnTo>
                    <a:pt x="4774" y="4117"/>
                  </a:lnTo>
                  <a:lnTo>
                    <a:pt x="4677" y="4092"/>
                  </a:lnTo>
                  <a:lnTo>
                    <a:pt x="4604" y="4044"/>
                  </a:lnTo>
                  <a:lnTo>
                    <a:pt x="4531" y="3995"/>
                  </a:lnTo>
                  <a:lnTo>
                    <a:pt x="2582" y="2046"/>
                  </a:lnTo>
                  <a:lnTo>
                    <a:pt x="1" y="4628"/>
                  </a:lnTo>
                </a:path>
              </a:pathLst>
            </a:custGeom>
            <a:noFill/>
            <a:ln w="2222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chemeClr val="bg1"/>
                </a:solidFill>
              </a:endParaRPr>
            </a:p>
          </p:txBody>
        </p:sp>
        <p:sp>
          <p:nvSpPr>
            <p:cNvPr id="351" name="Google Shape;351;p23"/>
            <p:cNvSpPr/>
            <p:nvPr/>
          </p:nvSpPr>
          <p:spPr>
            <a:xfrm>
              <a:off x="5547700" y="3779925"/>
              <a:ext cx="68825" cy="68825"/>
            </a:xfrm>
            <a:custGeom>
              <a:avLst/>
              <a:gdLst/>
              <a:ahLst/>
              <a:cxnLst/>
              <a:rect l="l" t="t" r="r" b="b"/>
              <a:pathLst>
                <a:path w="2753" h="2753" fill="none" extrusionOk="0">
                  <a:moveTo>
                    <a:pt x="0" y="1"/>
                  </a:moveTo>
                  <a:lnTo>
                    <a:pt x="2265" y="1"/>
                  </a:lnTo>
                  <a:lnTo>
                    <a:pt x="2265" y="1"/>
                  </a:lnTo>
                  <a:lnTo>
                    <a:pt x="2363" y="1"/>
                  </a:lnTo>
                  <a:lnTo>
                    <a:pt x="2460" y="25"/>
                  </a:lnTo>
                  <a:lnTo>
                    <a:pt x="2533" y="74"/>
                  </a:lnTo>
                  <a:lnTo>
                    <a:pt x="2606" y="147"/>
                  </a:lnTo>
                  <a:lnTo>
                    <a:pt x="2680" y="220"/>
                  </a:lnTo>
                  <a:lnTo>
                    <a:pt x="2728" y="293"/>
                  </a:lnTo>
                  <a:lnTo>
                    <a:pt x="2753" y="390"/>
                  </a:lnTo>
                  <a:lnTo>
                    <a:pt x="2753" y="488"/>
                  </a:lnTo>
                  <a:lnTo>
                    <a:pt x="2753" y="2753"/>
                  </a:lnTo>
                </a:path>
              </a:pathLst>
            </a:custGeom>
            <a:noFill/>
            <a:ln w="2222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chemeClr val="bg1"/>
                </a:solidFill>
              </a:endParaRPr>
            </a:p>
          </p:txBody>
        </p:sp>
      </p:grpSp>
      <p:graphicFrame>
        <p:nvGraphicFramePr>
          <p:cNvPr id="14" name="Table 13">
            <a:extLst>
              <a:ext uri="{FF2B5EF4-FFF2-40B4-BE49-F238E27FC236}">
                <a16:creationId xmlns:a16="http://schemas.microsoft.com/office/drawing/2014/main" id="{CCEB57FC-D7EC-4324-BE77-B8AED1C8408E}"/>
              </a:ext>
            </a:extLst>
          </p:cNvPr>
          <p:cNvGraphicFramePr>
            <a:graphicFrameLocks noGrp="1"/>
          </p:cNvGraphicFramePr>
          <p:nvPr>
            <p:extLst>
              <p:ext uri="{D42A27DB-BD31-4B8C-83A1-F6EECF244321}">
                <p14:modId xmlns:p14="http://schemas.microsoft.com/office/powerpoint/2010/main" val="489878383"/>
              </p:ext>
            </p:extLst>
          </p:nvPr>
        </p:nvGraphicFramePr>
        <p:xfrm>
          <a:off x="1219200" y="1028348"/>
          <a:ext cx="7627256" cy="3792578"/>
        </p:xfrm>
        <a:graphic>
          <a:graphicData uri="http://schemas.openxmlformats.org/drawingml/2006/table">
            <a:tbl>
              <a:tblPr firstRow="1" bandRow="1">
                <a:tableStyleId>{2D5ABB26-0587-4C30-8999-92F81FD0307C}</a:tableStyleId>
              </a:tblPr>
              <a:tblGrid>
                <a:gridCol w="3090110">
                  <a:extLst>
                    <a:ext uri="{9D8B030D-6E8A-4147-A177-3AD203B41FA5}">
                      <a16:colId xmlns:a16="http://schemas.microsoft.com/office/drawing/2014/main" val="914546236"/>
                    </a:ext>
                  </a:extLst>
                </a:gridCol>
                <a:gridCol w="4537146">
                  <a:extLst>
                    <a:ext uri="{9D8B030D-6E8A-4147-A177-3AD203B41FA5}">
                      <a16:colId xmlns:a16="http://schemas.microsoft.com/office/drawing/2014/main" val="3785777136"/>
                    </a:ext>
                  </a:extLst>
                </a:gridCol>
              </a:tblGrid>
              <a:tr h="465035">
                <a:tc>
                  <a:txBody>
                    <a:bodyPr/>
                    <a:lstStyle/>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Price Sensitivity Factor</a:t>
                      </a:r>
                      <a:endParaRPr lang="en-US" sz="1800" b="0" i="0" u="none" strike="noStrike" cap="none" dirty="0">
                        <a:solidFill>
                          <a:schemeClr val="bg1"/>
                        </a:solidFill>
                        <a:latin typeface="Quicksand" panose="020B0604020202020204" charset="0"/>
                        <a:ea typeface="Roboto Condensed Light" panose="020B0604020202020204" charset="0"/>
                        <a:sym typeface="Arial"/>
                      </a:endParaRPr>
                    </a:p>
                  </a:txBody>
                  <a:tcPr>
                    <a:lnB w="12700" cap="flat" cmpd="sng" algn="ctr">
                      <a:solidFill>
                        <a:schemeClr val="bg1"/>
                      </a:solidFill>
                      <a:prstDash val="sysDash"/>
                      <a:round/>
                      <a:headEnd type="none" w="med" len="med"/>
                      <a:tailEnd type="none" w="med" len="med"/>
                    </a:lnB>
                  </a:tcPr>
                </a:tc>
                <a:tc>
                  <a:txBody>
                    <a:bodyPr/>
                    <a:lstStyle/>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Metric</a:t>
                      </a:r>
                      <a:endParaRPr lang="en-US" sz="1800" b="0" i="0" u="none" strike="noStrike" cap="none" dirty="0">
                        <a:solidFill>
                          <a:schemeClr val="bg1"/>
                        </a:solidFill>
                        <a:latin typeface="Quicksand" panose="020B0604020202020204" charset="0"/>
                        <a:ea typeface="Roboto Condensed Light" panose="020B0604020202020204" charset="0"/>
                        <a:sym typeface="Arial"/>
                      </a:endParaRPr>
                    </a:p>
                  </a:txBody>
                  <a:tcPr>
                    <a:lnB w="12700" cap="flat" cmpd="sng" algn="ctr">
                      <a:solidFill>
                        <a:schemeClr val="bg1"/>
                      </a:solidFill>
                      <a:prstDash val="sysDash"/>
                      <a:round/>
                      <a:headEnd type="none" w="med" len="med"/>
                      <a:tailEnd type="none" w="med" len="med"/>
                    </a:lnB>
                  </a:tcPr>
                </a:tc>
                <a:extLst>
                  <a:ext uri="{0D108BD9-81ED-4DB2-BD59-A6C34878D82A}">
                    <a16:rowId xmlns:a16="http://schemas.microsoft.com/office/drawing/2014/main" val="794404375"/>
                  </a:ext>
                </a:extLst>
              </a:tr>
              <a:tr h="310023">
                <a:tc>
                  <a:txBody>
                    <a:bodyPr/>
                    <a:lstStyle/>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Proportion of total cost</a:t>
                      </a:r>
                      <a:endParaRPr lang="en-US" sz="1800" b="0" i="0" u="none" strike="noStrike" cap="none" dirty="0">
                        <a:solidFill>
                          <a:schemeClr val="bg1"/>
                        </a:solidFill>
                        <a:latin typeface="Quicksand" panose="020B0604020202020204" charset="0"/>
                        <a:ea typeface="Roboto Condensed Light" panose="020B0604020202020204" charset="0"/>
                        <a:cs typeface="+mn-cs"/>
                        <a:sym typeface="Arial"/>
                      </a:endParaRPr>
                    </a:p>
                  </a:txBody>
                  <a:tcPr marL="68580" marR="68580" marT="0" marB="0">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tcPr>
                </a:tc>
                <a:tc>
                  <a:txBody>
                    <a:bodyPr/>
                    <a:lstStyle/>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Portion of spend</a:t>
                      </a:r>
                      <a:endParaRPr lang="en-US" sz="1800" b="0" i="0" u="none" strike="noStrike" cap="none" dirty="0">
                        <a:solidFill>
                          <a:schemeClr val="bg1"/>
                        </a:solidFill>
                        <a:latin typeface="Quicksand" panose="020B0604020202020204" charset="0"/>
                        <a:ea typeface="Roboto Condensed Light" panose="020B0604020202020204" charset="0"/>
                        <a:cs typeface="+mn-cs"/>
                        <a:sym typeface="Arial"/>
                      </a:endParaRPr>
                    </a:p>
                  </a:txBody>
                  <a:tcPr marL="68580" marR="68580" marT="0" marB="0">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tcPr>
                </a:tc>
                <a:extLst>
                  <a:ext uri="{0D108BD9-81ED-4DB2-BD59-A6C34878D82A}">
                    <a16:rowId xmlns:a16="http://schemas.microsoft.com/office/drawing/2014/main" val="3266028226"/>
                  </a:ext>
                </a:extLst>
              </a:tr>
              <a:tr h="509456">
                <a:tc>
                  <a:txBody>
                    <a:bodyPr/>
                    <a:lstStyle/>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The level of differentiation between products</a:t>
                      </a:r>
                      <a:endParaRPr lang="en-US" sz="1800" b="0" i="0" u="none" strike="noStrike" cap="none" dirty="0">
                        <a:solidFill>
                          <a:schemeClr val="bg1"/>
                        </a:solidFill>
                        <a:latin typeface="Quicksand" panose="020B0604020202020204" charset="0"/>
                        <a:ea typeface="Roboto Condensed Light" panose="020B0604020202020204" charset="0"/>
                        <a:cs typeface="+mn-cs"/>
                        <a:sym typeface="Arial"/>
                      </a:endParaRPr>
                    </a:p>
                  </a:txBody>
                  <a:tcPr marL="68580" marR="68580" marT="0" marB="0">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tcPr>
                </a:tc>
                <a:tc>
                  <a:txBody>
                    <a:bodyPr/>
                    <a:lstStyle/>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Content coverage (i.e. overlaps, uniqueness)</a:t>
                      </a:r>
                      <a:endParaRPr lang="en-US" sz="1800" b="0" i="0" u="none" strike="noStrike" cap="none" dirty="0">
                        <a:solidFill>
                          <a:schemeClr val="bg1"/>
                        </a:solidFill>
                        <a:latin typeface="Quicksand" panose="020B0604020202020204" charset="0"/>
                        <a:ea typeface="Roboto Condensed Light" panose="020B0604020202020204" charset="0"/>
                        <a:cs typeface="+mn-cs"/>
                        <a:sym typeface="Arial"/>
                      </a:endParaRPr>
                    </a:p>
                  </a:txBody>
                  <a:tcPr marL="68580" marR="68580" marT="0" marB="0">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tcPr>
                </a:tc>
                <a:extLst>
                  <a:ext uri="{0D108BD9-81ED-4DB2-BD59-A6C34878D82A}">
                    <a16:rowId xmlns:a16="http://schemas.microsoft.com/office/drawing/2014/main" val="1887669999"/>
                  </a:ext>
                </a:extLst>
              </a:tr>
              <a:tr h="1485981">
                <a:tc>
                  <a:txBody>
                    <a:bodyPr/>
                    <a:lstStyle/>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The importance of product/service to the buyer for offering a quality service or product to their own customers</a:t>
                      </a:r>
                      <a:endParaRPr lang="en-US" sz="1800" b="0" i="0" u="none" strike="noStrike" cap="none" dirty="0">
                        <a:solidFill>
                          <a:schemeClr val="bg1"/>
                        </a:solidFill>
                        <a:latin typeface="Quicksand" panose="020B0604020202020204" charset="0"/>
                        <a:ea typeface="Roboto Condensed Light" panose="020B0604020202020204" charset="0"/>
                        <a:cs typeface="+mn-cs"/>
                        <a:sym typeface="Arial"/>
                      </a:endParaRPr>
                    </a:p>
                  </a:txBody>
                  <a:tcPr marL="68580" marR="68580" marT="0" marB="0">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tcPr>
                </a:tc>
                <a:tc>
                  <a:txBody>
                    <a:bodyPr/>
                    <a:lstStyle/>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Cost per use </a:t>
                      </a:r>
                    </a:p>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Cost per citation</a:t>
                      </a:r>
                    </a:p>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Stakeholder use in research or teaching (curriculum)</a:t>
                      </a:r>
                    </a:p>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Uniqueness within the collection</a:t>
                      </a:r>
                    </a:p>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Consortia agreements</a:t>
                      </a:r>
                      <a:endParaRPr lang="en-US" sz="1800" b="0" i="0" u="none" strike="noStrike" cap="none" dirty="0">
                        <a:solidFill>
                          <a:schemeClr val="bg1"/>
                        </a:solidFill>
                        <a:latin typeface="Quicksand" panose="020B0604020202020204" charset="0"/>
                        <a:ea typeface="Roboto Condensed Light" panose="020B0604020202020204" charset="0"/>
                        <a:cs typeface="+mn-cs"/>
                        <a:sym typeface="Arial"/>
                      </a:endParaRPr>
                    </a:p>
                  </a:txBody>
                  <a:tcPr marL="68580" marR="68580" marT="0" marB="0">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tcPr>
                </a:tc>
                <a:extLst>
                  <a:ext uri="{0D108BD9-81ED-4DB2-BD59-A6C34878D82A}">
                    <a16:rowId xmlns:a16="http://schemas.microsoft.com/office/drawing/2014/main" val="3096759782"/>
                  </a:ext>
                </a:extLst>
              </a:tr>
              <a:tr h="620047">
                <a:tc>
                  <a:txBody>
                    <a:bodyPr/>
                    <a:lstStyle/>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The level of competition among end users (customers)</a:t>
                      </a:r>
                      <a:endParaRPr lang="en-US" sz="1800" b="0" i="0" u="none" strike="noStrike" cap="none" dirty="0">
                        <a:solidFill>
                          <a:schemeClr val="bg1"/>
                        </a:solidFill>
                        <a:latin typeface="Quicksand" panose="020B0604020202020204" charset="0"/>
                        <a:ea typeface="Roboto Condensed Light" panose="020B0604020202020204" charset="0"/>
                        <a:cs typeface="+mn-cs"/>
                        <a:sym typeface="Arial"/>
                      </a:endParaRPr>
                    </a:p>
                  </a:txBody>
                  <a:tcPr marL="68580" marR="68580" marT="0" marB="0">
                    <a:lnT w="12700" cap="flat" cmpd="sng" algn="ctr">
                      <a:solidFill>
                        <a:schemeClr val="bg1"/>
                      </a:solidFill>
                      <a:prstDash val="sysDash"/>
                      <a:round/>
                      <a:headEnd type="none" w="med" len="med"/>
                      <a:tailEnd type="none" w="med" len="med"/>
                    </a:lnT>
                  </a:tcPr>
                </a:tc>
                <a:tc>
                  <a:txBody>
                    <a:bodyPr/>
                    <a:lstStyle/>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Competitive products</a:t>
                      </a:r>
                    </a:p>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Substitutes</a:t>
                      </a:r>
                      <a:endParaRPr lang="en-US" sz="1800" b="0" i="0" u="none" strike="noStrike" cap="none" dirty="0">
                        <a:solidFill>
                          <a:schemeClr val="bg1"/>
                        </a:solidFill>
                        <a:latin typeface="Quicksand" panose="020B0604020202020204" charset="0"/>
                        <a:ea typeface="Roboto Condensed Light" panose="020B0604020202020204" charset="0"/>
                        <a:cs typeface="+mn-cs"/>
                        <a:sym typeface="Arial"/>
                      </a:endParaRPr>
                    </a:p>
                  </a:txBody>
                  <a:tcPr marL="68580" marR="68580" marT="0" marB="0">
                    <a:lnT w="12700" cap="flat" cmpd="sng" algn="ctr">
                      <a:solidFill>
                        <a:schemeClr val="bg1"/>
                      </a:solidFill>
                      <a:prstDash val="sysDash"/>
                      <a:round/>
                      <a:headEnd type="none" w="med" len="med"/>
                      <a:tailEnd type="none" w="med" len="med"/>
                    </a:lnT>
                  </a:tcPr>
                </a:tc>
                <a:extLst>
                  <a:ext uri="{0D108BD9-81ED-4DB2-BD59-A6C34878D82A}">
                    <a16:rowId xmlns:a16="http://schemas.microsoft.com/office/drawing/2014/main" val="1001446876"/>
                  </a:ext>
                </a:extLst>
              </a:tr>
            </a:tbl>
          </a:graphicData>
        </a:graphic>
      </p:graphicFrame>
    </p:spTree>
    <p:extLst>
      <p:ext uri="{BB962C8B-B14F-4D97-AF65-F5344CB8AC3E}">
        <p14:creationId xmlns:p14="http://schemas.microsoft.com/office/powerpoint/2010/main" val="22510572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29"/>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LICENSING REQUIREMENTS - EXAMPLES</a:t>
            </a:r>
            <a:endParaRPr dirty="0"/>
          </a:p>
        </p:txBody>
      </p:sp>
      <p:sp>
        <p:nvSpPr>
          <p:cNvPr id="234" name="Google Shape;234;p29"/>
          <p:cNvSpPr txBox="1">
            <a:spLocks noGrp="1"/>
          </p:cNvSpPr>
          <p:nvPr>
            <p:ph type="body" idx="1"/>
          </p:nvPr>
        </p:nvSpPr>
        <p:spPr>
          <a:xfrm>
            <a:off x="1165475" y="1179281"/>
            <a:ext cx="2403600" cy="12060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t>AUTHORIZED USE / RESTRICTIONS</a:t>
            </a:r>
            <a:endParaRPr b="1" dirty="0"/>
          </a:p>
          <a:p>
            <a:pPr marL="0" lvl="0" indent="0" algn="l" rtl="0">
              <a:spcBef>
                <a:spcPts val="600"/>
              </a:spcBef>
              <a:spcAft>
                <a:spcPts val="0"/>
              </a:spcAft>
              <a:buNone/>
            </a:pPr>
            <a:r>
              <a:rPr lang="en-US" sz="1200" dirty="0"/>
              <a:t>How the database may be used. Often specifies not for commercial purposes.</a:t>
            </a:r>
            <a:endParaRPr sz="1200" dirty="0"/>
          </a:p>
        </p:txBody>
      </p:sp>
      <p:sp>
        <p:nvSpPr>
          <p:cNvPr id="235" name="Google Shape;235;p29"/>
          <p:cNvSpPr txBox="1">
            <a:spLocks noGrp="1"/>
          </p:cNvSpPr>
          <p:nvPr>
            <p:ph type="body" idx="2"/>
          </p:nvPr>
        </p:nvSpPr>
        <p:spPr>
          <a:xfrm>
            <a:off x="3692250" y="1179281"/>
            <a:ext cx="2403600" cy="12060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t>PRICING AND TERM</a:t>
            </a:r>
            <a:endParaRPr b="1" dirty="0"/>
          </a:p>
          <a:p>
            <a:pPr marL="0" lvl="0" indent="0" algn="l" rtl="0">
              <a:spcBef>
                <a:spcPts val="600"/>
              </a:spcBef>
              <a:spcAft>
                <a:spcPts val="0"/>
              </a:spcAft>
              <a:buNone/>
            </a:pPr>
            <a:r>
              <a:rPr lang="en-US" sz="1200" dirty="0"/>
              <a:t>May also include information on renewal and pricing at renewal. May include clauses to fix price increases.</a:t>
            </a:r>
            <a:endParaRPr sz="1200" dirty="0"/>
          </a:p>
        </p:txBody>
      </p:sp>
      <p:sp>
        <p:nvSpPr>
          <p:cNvPr id="236" name="Google Shape;236;p29"/>
          <p:cNvSpPr txBox="1">
            <a:spLocks noGrp="1"/>
          </p:cNvSpPr>
          <p:nvPr>
            <p:ph type="body" idx="3"/>
          </p:nvPr>
        </p:nvSpPr>
        <p:spPr>
          <a:xfrm>
            <a:off x="6219025" y="1179281"/>
            <a:ext cx="2403600" cy="12060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t>TERMINATION</a:t>
            </a:r>
            <a:endParaRPr b="1" dirty="0"/>
          </a:p>
          <a:p>
            <a:pPr marL="0" lvl="0" indent="0" algn="l" rtl="0">
              <a:spcBef>
                <a:spcPts val="600"/>
              </a:spcBef>
              <a:spcAft>
                <a:spcPts val="0"/>
              </a:spcAft>
              <a:buNone/>
            </a:pPr>
            <a:r>
              <a:rPr lang="en-US" sz="1200" dirty="0"/>
              <a:t>Clause specifies how vendor may terminate the contract if customer is in violation. It is in the customer’s best interest to be well defined.</a:t>
            </a:r>
            <a:endParaRPr sz="1200" dirty="0"/>
          </a:p>
          <a:p>
            <a:pPr marL="0" lvl="0" indent="0" algn="l" rtl="0">
              <a:spcBef>
                <a:spcPts val="600"/>
              </a:spcBef>
              <a:spcAft>
                <a:spcPts val="0"/>
              </a:spcAft>
              <a:buNone/>
            </a:pPr>
            <a:endParaRPr sz="1200" dirty="0"/>
          </a:p>
        </p:txBody>
      </p:sp>
      <p:sp>
        <p:nvSpPr>
          <p:cNvPr id="237" name="Google Shape;237;p29"/>
          <p:cNvSpPr txBox="1">
            <a:spLocks noGrp="1"/>
          </p:cNvSpPr>
          <p:nvPr>
            <p:ph type="body" idx="1"/>
          </p:nvPr>
        </p:nvSpPr>
        <p:spPr>
          <a:xfrm>
            <a:off x="1165475" y="2893781"/>
            <a:ext cx="2403600" cy="12060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t>AUTHORIZED USERS</a:t>
            </a:r>
            <a:endParaRPr lang="en-US" sz="1200" b="1" dirty="0"/>
          </a:p>
          <a:p>
            <a:pPr marL="0" lvl="0" indent="0" algn="l" rtl="0">
              <a:spcBef>
                <a:spcPts val="600"/>
              </a:spcBef>
              <a:spcAft>
                <a:spcPts val="0"/>
              </a:spcAft>
              <a:buNone/>
            </a:pPr>
            <a:r>
              <a:rPr lang="en-US" sz="1200" b="1" dirty="0"/>
              <a:t>This includes specifying whether walk-ins have access to the resource.</a:t>
            </a:r>
            <a:endParaRPr b="1" dirty="0"/>
          </a:p>
        </p:txBody>
      </p:sp>
      <p:sp>
        <p:nvSpPr>
          <p:cNvPr id="238" name="Google Shape;238;p29"/>
          <p:cNvSpPr txBox="1">
            <a:spLocks noGrp="1"/>
          </p:cNvSpPr>
          <p:nvPr>
            <p:ph type="body" idx="2"/>
          </p:nvPr>
        </p:nvSpPr>
        <p:spPr>
          <a:xfrm>
            <a:off x="3692250" y="2893781"/>
            <a:ext cx="2403600" cy="12060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t>NDAs/ CONFIDENTIALITY</a:t>
            </a:r>
            <a:endParaRPr b="1" dirty="0"/>
          </a:p>
          <a:p>
            <a:pPr marL="0" lvl="0" indent="0" algn="l" rtl="0">
              <a:spcBef>
                <a:spcPts val="600"/>
              </a:spcBef>
              <a:spcAft>
                <a:spcPts val="0"/>
              </a:spcAft>
              <a:buNone/>
            </a:pPr>
            <a:r>
              <a:rPr lang="en-US" sz="1200" dirty="0"/>
              <a:t>Non-disclosure agreements on pricing. Vendors often want these, while libraries do not.</a:t>
            </a:r>
            <a:endParaRPr sz="1200" dirty="0"/>
          </a:p>
        </p:txBody>
      </p:sp>
      <p:sp>
        <p:nvSpPr>
          <p:cNvPr id="239" name="Google Shape;239;p29"/>
          <p:cNvSpPr txBox="1">
            <a:spLocks noGrp="1"/>
          </p:cNvSpPr>
          <p:nvPr>
            <p:ph type="body" idx="3"/>
          </p:nvPr>
        </p:nvSpPr>
        <p:spPr>
          <a:xfrm>
            <a:off x="6219025" y="2893781"/>
            <a:ext cx="2403600" cy="12060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t>Other Terms</a:t>
            </a:r>
            <a:endParaRPr b="1" dirty="0"/>
          </a:p>
          <a:p>
            <a:pPr marL="0" lvl="0" indent="0" algn="l" rtl="0">
              <a:spcBef>
                <a:spcPts val="600"/>
              </a:spcBef>
              <a:spcAft>
                <a:spcPts val="0"/>
              </a:spcAft>
              <a:buNone/>
            </a:pPr>
            <a:r>
              <a:rPr lang="en-US" sz="1200" dirty="0"/>
              <a:t>Product updates, Performance, Payment, Force Majeure, Applicable Law, Dispute Resolution, Indemnification, Entire Understanding, Amendment, Enforceability, Severability</a:t>
            </a:r>
            <a:endParaRPr sz="1200" dirty="0"/>
          </a:p>
          <a:p>
            <a:pPr marL="0" lvl="0" indent="0" algn="l" rtl="0">
              <a:spcBef>
                <a:spcPts val="600"/>
              </a:spcBef>
              <a:spcAft>
                <a:spcPts val="0"/>
              </a:spcAft>
              <a:buNone/>
            </a:pPr>
            <a:endParaRPr sz="1200" dirty="0"/>
          </a:p>
        </p:txBody>
      </p:sp>
      <p:sp>
        <p:nvSpPr>
          <p:cNvPr id="270" name="Google Shape;270;p29"/>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25</a:t>
            </a:fld>
            <a:endParaRPr/>
          </a:p>
        </p:txBody>
      </p:sp>
      <p:sp>
        <p:nvSpPr>
          <p:cNvPr id="2" name="Rectangle 1">
            <a:extLst>
              <a:ext uri="{FF2B5EF4-FFF2-40B4-BE49-F238E27FC236}">
                <a16:creationId xmlns:a16="http://schemas.microsoft.com/office/drawing/2014/main" id="{80221576-AA97-49DA-B123-AB08292278C1}"/>
              </a:ext>
            </a:extLst>
          </p:cNvPr>
          <p:cNvSpPr/>
          <p:nvPr/>
        </p:nvSpPr>
        <p:spPr>
          <a:xfrm>
            <a:off x="1150395" y="2656463"/>
            <a:ext cx="484708" cy="461665"/>
          </a:xfrm>
          <a:prstGeom prst="rect">
            <a:avLst/>
          </a:prstGeom>
        </p:spPr>
        <p:txBody>
          <a:bodyPr wrap="square">
            <a:spAutoFit/>
          </a:bodyPr>
          <a:lstStyle/>
          <a:p>
            <a:r>
              <a:rPr lang="en" sz="2400" dirty="0">
                <a:solidFill>
                  <a:srgbClr val="FFFFFF"/>
                </a:solidFill>
                <a:latin typeface="Quicksand"/>
                <a:ea typeface="Quicksand"/>
                <a:cs typeface="Quicksand"/>
                <a:sym typeface="Quicksand"/>
              </a:rPr>
              <a:t>👪</a:t>
            </a:r>
            <a:endParaRPr lang="en-US" sz="2400" dirty="0"/>
          </a:p>
        </p:txBody>
      </p:sp>
      <p:grpSp>
        <p:nvGrpSpPr>
          <p:cNvPr id="41" name="Google Shape;508;p37">
            <a:extLst>
              <a:ext uri="{FF2B5EF4-FFF2-40B4-BE49-F238E27FC236}">
                <a16:creationId xmlns:a16="http://schemas.microsoft.com/office/drawing/2014/main" id="{6F3B0BF4-DD13-453F-9983-FBA19FA6F619}"/>
              </a:ext>
            </a:extLst>
          </p:cNvPr>
          <p:cNvGrpSpPr/>
          <p:nvPr/>
        </p:nvGrpSpPr>
        <p:grpSpPr>
          <a:xfrm>
            <a:off x="3795942" y="971837"/>
            <a:ext cx="397136" cy="305017"/>
            <a:chOff x="568950" y="3686775"/>
            <a:chExt cx="472500" cy="362900"/>
          </a:xfrm>
        </p:grpSpPr>
        <p:sp>
          <p:nvSpPr>
            <p:cNvPr id="42" name="Google Shape;509;p37">
              <a:extLst>
                <a:ext uri="{FF2B5EF4-FFF2-40B4-BE49-F238E27FC236}">
                  <a16:creationId xmlns:a16="http://schemas.microsoft.com/office/drawing/2014/main" id="{3F21E157-2AF0-4032-A2DA-3473A80931CA}"/>
                </a:ext>
              </a:extLst>
            </p:cNvPr>
            <p:cNvSpPr/>
            <p:nvPr/>
          </p:nvSpPr>
          <p:spPr>
            <a:xfrm>
              <a:off x="568950" y="3686775"/>
              <a:ext cx="472500" cy="362900"/>
            </a:xfrm>
            <a:custGeom>
              <a:avLst/>
              <a:gdLst/>
              <a:ahLst/>
              <a:cxnLst/>
              <a:rect l="l" t="t" r="r" b="b"/>
              <a:pathLst>
                <a:path w="18900" h="14516" fill="none" extrusionOk="0">
                  <a:moveTo>
                    <a:pt x="18900" y="7989"/>
                  </a:moveTo>
                  <a:lnTo>
                    <a:pt x="18900" y="7989"/>
                  </a:lnTo>
                  <a:lnTo>
                    <a:pt x="18705" y="8111"/>
                  </a:lnTo>
                  <a:lnTo>
                    <a:pt x="18510" y="8184"/>
                  </a:lnTo>
                  <a:lnTo>
                    <a:pt x="18291" y="8232"/>
                  </a:lnTo>
                  <a:lnTo>
                    <a:pt x="18072" y="8232"/>
                  </a:lnTo>
                  <a:lnTo>
                    <a:pt x="17852" y="8184"/>
                  </a:lnTo>
                  <a:lnTo>
                    <a:pt x="17658" y="8111"/>
                  </a:lnTo>
                  <a:lnTo>
                    <a:pt x="17487" y="8013"/>
                  </a:lnTo>
                  <a:lnTo>
                    <a:pt x="17341" y="7891"/>
                  </a:lnTo>
                  <a:lnTo>
                    <a:pt x="17341" y="7891"/>
                  </a:lnTo>
                  <a:lnTo>
                    <a:pt x="17243" y="7745"/>
                  </a:lnTo>
                  <a:lnTo>
                    <a:pt x="17170" y="7575"/>
                  </a:lnTo>
                  <a:lnTo>
                    <a:pt x="17170" y="7404"/>
                  </a:lnTo>
                  <a:lnTo>
                    <a:pt x="17195" y="7234"/>
                  </a:lnTo>
                  <a:lnTo>
                    <a:pt x="17243" y="7088"/>
                  </a:lnTo>
                  <a:lnTo>
                    <a:pt x="17341" y="6942"/>
                  </a:lnTo>
                  <a:lnTo>
                    <a:pt x="17487" y="6844"/>
                  </a:lnTo>
                  <a:lnTo>
                    <a:pt x="17658" y="6795"/>
                  </a:lnTo>
                  <a:lnTo>
                    <a:pt x="17658" y="6795"/>
                  </a:lnTo>
                  <a:lnTo>
                    <a:pt x="17755" y="6771"/>
                  </a:lnTo>
                  <a:lnTo>
                    <a:pt x="17828" y="6771"/>
                  </a:lnTo>
                  <a:lnTo>
                    <a:pt x="17901" y="6795"/>
                  </a:lnTo>
                  <a:lnTo>
                    <a:pt x="17974" y="6820"/>
                  </a:lnTo>
                  <a:lnTo>
                    <a:pt x="18023" y="6869"/>
                  </a:lnTo>
                  <a:lnTo>
                    <a:pt x="18047" y="6917"/>
                  </a:lnTo>
                  <a:lnTo>
                    <a:pt x="18096" y="7063"/>
                  </a:lnTo>
                  <a:lnTo>
                    <a:pt x="18072" y="7210"/>
                  </a:lnTo>
                  <a:lnTo>
                    <a:pt x="18023" y="7356"/>
                  </a:lnTo>
                  <a:lnTo>
                    <a:pt x="17950" y="7477"/>
                  </a:lnTo>
                  <a:lnTo>
                    <a:pt x="17828" y="7599"/>
                  </a:lnTo>
                  <a:lnTo>
                    <a:pt x="17828" y="7599"/>
                  </a:lnTo>
                  <a:lnTo>
                    <a:pt x="17633" y="7697"/>
                  </a:lnTo>
                  <a:lnTo>
                    <a:pt x="17438" y="7770"/>
                  </a:lnTo>
                  <a:lnTo>
                    <a:pt x="17219" y="7794"/>
                  </a:lnTo>
                  <a:lnTo>
                    <a:pt x="17000" y="7794"/>
                  </a:lnTo>
                  <a:lnTo>
                    <a:pt x="17000" y="7794"/>
                  </a:lnTo>
                  <a:lnTo>
                    <a:pt x="16878" y="7794"/>
                  </a:lnTo>
                  <a:lnTo>
                    <a:pt x="16781" y="7770"/>
                  </a:lnTo>
                  <a:lnTo>
                    <a:pt x="16708" y="7745"/>
                  </a:lnTo>
                  <a:lnTo>
                    <a:pt x="16635" y="7697"/>
                  </a:lnTo>
                  <a:lnTo>
                    <a:pt x="16586" y="7648"/>
                  </a:lnTo>
                  <a:lnTo>
                    <a:pt x="16562" y="7550"/>
                  </a:lnTo>
                  <a:lnTo>
                    <a:pt x="16537" y="7331"/>
                  </a:lnTo>
                  <a:lnTo>
                    <a:pt x="16537" y="7331"/>
                  </a:lnTo>
                  <a:lnTo>
                    <a:pt x="16513" y="7015"/>
                  </a:lnTo>
                  <a:lnTo>
                    <a:pt x="16488" y="6698"/>
                  </a:lnTo>
                  <a:lnTo>
                    <a:pt x="16440" y="6381"/>
                  </a:lnTo>
                  <a:lnTo>
                    <a:pt x="16367" y="6065"/>
                  </a:lnTo>
                  <a:lnTo>
                    <a:pt x="16269" y="5748"/>
                  </a:lnTo>
                  <a:lnTo>
                    <a:pt x="16172" y="5456"/>
                  </a:lnTo>
                  <a:lnTo>
                    <a:pt x="16050" y="5164"/>
                  </a:lnTo>
                  <a:lnTo>
                    <a:pt x="15904" y="4871"/>
                  </a:lnTo>
                  <a:lnTo>
                    <a:pt x="15758" y="4604"/>
                  </a:lnTo>
                  <a:lnTo>
                    <a:pt x="15587" y="4311"/>
                  </a:lnTo>
                  <a:lnTo>
                    <a:pt x="15393" y="4068"/>
                  </a:lnTo>
                  <a:lnTo>
                    <a:pt x="15198" y="3800"/>
                  </a:lnTo>
                  <a:lnTo>
                    <a:pt x="14978" y="3556"/>
                  </a:lnTo>
                  <a:lnTo>
                    <a:pt x="14759" y="3313"/>
                  </a:lnTo>
                  <a:lnTo>
                    <a:pt x="14516" y="3094"/>
                  </a:lnTo>
                  <a:lnTo>
                    <a:pt x="14272" y="2874"/>
                  </a:lnTo>
                  <a:lnTo>
                    <a:pt x="14004" y="2655"/>
                  </a:lnTo>
                  <a:lnTo>
                    <a:pt x="13712" y="2460"/>
                  </a:lnTo>
                  <a:lnTo>
                    <a:pt x="13420" y="2265"/>
                  </a:lnTo>
                  <a:lnTo>
                    <a:pt x="13128" y="2095"/>
                  </a:lnTo>
                  <a:lnTo>
                    <a:pt x="12811" y="1924"/>
                  </a:lnTo>
                  <a:lnTo>
                    <a:pt x="12494" y="1778"/>
                  </a:lnTo>
                  <a:lnTo>
                    <a:pt x="12178" y="1632"/>
                  </a:lnTo>
                  <a:lnTo>
                    <a:pt x="11837" y="1510"/>
                  </a:lnTo>
                  <a:lnTo>
                    <a:pt x="11496" y="1389"/>
                  </a:lnTo>
                  <a:lnTo>
                    <a:pt x="11130" y="1291"/>
                  </a:lnTo>
                  <a:lnTo>
                    <a:pt x="10765" y="1218"/>
                  </a:lnTo>
                  <a:lnTo>
                    <a:pt x="10400" y="1145"/>
                  </a:lnTo>
                  <a:lnTo>
                    <a:pt x="10034" y="1096"/>
                  </a:lnTo>
                  <a:lnTo>
                    <a:pt x="9645" y="1048"/>
                  </a:lnTo>
                  <a:lnTo>
                    <a:pt x="9255" y="1023"/>
                  </a:lnTo>
                  <a:lnTo>
                    <a:pt x="8865" y="1023"/>
                  </a:lnTo>
                  <a:lnTo>
                    <a:pt x="8865" y="1023"/>
                  </a:lnTo>
                  <a:lnTo>
                    <a:pt x="8330" y="1023"/>
                  </a:lnTo>
                  <a:lnTo>
                    <a:pt x="7794" y="1072"/>
                  </a:lnTo>
                  <a:lnTo>
                    <a:pt x="7258" y="1145"/>
                  </a:lnTo>
                  <a:lnTo>
                    <a:pt x="6747" y="1267"/>
                  </a:lnTo>
                  <a:lnTo>
                    <a:pt x="6747" y="1267"/>
                  </a:lnTo>
                  <a:lnTo>
                    <a:pt x="6600" y="1048"/>
                  </a:lnTo>
                  <a:lnTo>
                    <a:pt x="6454" y="877"/>
                  </a:lnTo>
                  <a:lnTo>
                    <a:pt x="6284" y="707"/>
                  </a:lnTo>
                  <a:lnTo>
                    <a:pt x="6138" y="561"/>
                  </a:lnTo>
                  <a:lnTo>
                    <a:pt x="5967" y="439"/>
                  </a:lnTo>
                  <a:lnTo>
                    <a:pt x="5821" y="341"/>
                  </a:lnTo>
                  <a:lnTo>
                    <a:pt x="5504" y="195"/>
                  </a:lnTo>
                  <a:lnTo>
                    <a:pt x="5237" y="98"/>
                  </a:lnTo>
                  <a:lnTo>
                    <a:pt x="5017" y="49"/>
                  </a:lnTo>
                  <a:lnTo>
                    <a:pt x="4822" y="0"/>
                  </a:lnTo>
                  <a:lnTo>
                    <a:pt x="4822" y="0"/>
                  </a:lnTo>
                  <a:lnTo>
                    <a:pt x="4725" y="195"/>
                  </a:lnTo>
                  <a:lnTo>
                    <a:pt x="4628" y="390"/>
                  </a:lnTo>
                  <a:lnTo>
                    <a:pt x="4530" y="682"/>
                  </a:lnTo>
                  <a:lnTo>
                    <a:pt x="4433" y="999"/>
                  </a:lnTo>
                  <a:lnTo>
                    <a:pt x="4384" y="1389"/>
                  </a:lnTo>
                  <a:lnTo>
                    <a:pt x="4360" y="1778"/>
                  </a:lnTo>
                  <a:lnTo>
                    <a:pt x="4360" y="1998"/>
                  </a:lnTo>
                  <a:lnTo>
                    <a:pt x="4408" y="2217"/>
                  </a:lnTo>
                  <a:lnTo>
                    <a:pt x="4408" y="2217"/>
                  </a:lnTo>
                  <a:lnTo>
                    <a:pt x="4067" y="2436"/>
                  </a:lnTo>
                  <a:lnTo>
                    <a:pt x="3678" y="2728"/>
                  </a:lnTo>
                  <a:lnTo>
                    <a:pt x="3264" y="3142"/>
                  </a:lnTo>
                  <a:lnTo>
                    <a:pt x="2825" y="3605"/>
                  </a:lnTo>
                  <a:lnTo>
                    <a:pt x="2411" y="4116"/>
                  </a:lnTo>
                  <a:lnTo>
                    <a:pt x="2022" y="4652"/>
                  </a:lnTo>
                  <a:lnTo>
                    <a:pt x="1851" y="4945"/>
                  </a:lnTo>
                  <a:lnTo>
                    <a:pt x="1705" y="5237"/>
                  </a:lnTo>
                  <a:lnTo>
                    <a:pt x="1559" y="5529"/>
                  </a:lnTo>
                  <a:lnTo>
                    <a:pt x="1461" y="5797"/>
                  </a:lnTo>
                  <a:lnTo>
                    <a:pt x="560" y="5797"/>
                  </a:lnTo>
                  <a:lnTo>
                    <a:pt x="560" y="5797"/>
                  </a:lnTo>
                  <a:lnTo>
                    <a:pt x="463" y="5821"/>
                  </a:lnTo>
                  <a:lnTo>
                    <a:pt x="341" y="5846"/>
                  </a:lnTo>
                  <a:lnTo>
                    <a:pt x="244" y="5894"/>
                  </a:lnTo>
                  <a:lnTo>
                    <a:pt x="171" y="5967"/>
                  </a:lnTo>
                  <a:lnTo>
                    <a:pt x="98" y="6040"/>
                  </a:lnTo>
                  <a:lnTo>
                    <a:pt x="49" y="6138"/>
                  </a:lnTo>
                  <a:lnTo>
                    <a:pt x="25" y="6260"/>
                  </a:lnTo>
                  <a:lnTo>
                    <a:pt x="0" y="6357"/>
                  </a:lnTo>
                  <a:lnTo>
                    <a:pt x="0" y="8598"/>
                  </a:lnTo>
                  <a:lnTo>
                    <a:pt x="0" y="8598"/>
                  </a:lnTo>
                  <a:lnTo>
                    <a:pt x="25" y="8720"/>
                  </a:lnTo>
                  <a:lnTo>
                    <a:pt x="49" y="8817"/>
                  </a:lnTo>
                  <a:lnTo>
                    <a:pt x="98" y="8914"/>
                  </a:lnTo>
                  <a:lnTo>
                    <a:pt x="171" y="8987"/>
                  </a:lnTo>
                  <a:lnTo>
                    <a:pt x="244" y="9060"/>
                  </a:lnTo>
                  <a:lnTo>
                    <a:pt x="341" y="9109"/>
                  </a:lnTo>
                  <a:lnTo>
                    <a:pt x="463" y="9158"/>
                  </a:lnTo>
                  <a:lnTo>
                    <a:pt x="560" y="9158"/>
                  </a:lnTo>
                  <a:lnTo>
                    <a:pt x="1510" y="9158"/>
                  </a:lnTo>
                  <a:lnTo>
                    <a:pt x="1510" y="9158"/>
                  </a:lnTo>
                  <a:lnTo>
                    <a:pt x="1583" y="9353"/>
                  </a:lnTo>
                  <a:lnTo>
                    <a:pt x="1681" y="9572"/>
                  </a:lnTo>
                  <a:lnTo>
                    <a:pt x="1924" y="9986"/>
                  </a:lnTo>
                  <a:lnTo>
                    <a:pt x="2216" y="10376"/>
                  </a:lnTo>
                  <a:lnTo>
                    <a:pt x="2582" y="10765"/>
                  </a:lnTo>
                  <a:lnTo>
                    <a:pt x="2972" y="11131"/>
                  </a:lnTo>
                  <a:lnTo>
                    <a:pt x="3410" y="11472"/>
                  </a:lnTo>
                  <a:lnTo>
                    <a:pt x="3897" y="11788"/>
                  </a:lnTo>
                  <a:lnTo>
                    <a:pt x="4408" y="12032"/>
                  </a:lnTo>
                  <a:lnTo>
                    <a:pt x="4408" y="14516"/>
                  </a:lnTo>
                  <a:lnTo>
                    <a:pt x="5090" y="14516"/>
                  </a:lnTo>
                  <a:lnTo>
                    <a:pt x="6308" y="12860"/>
                  </a:lnTo>
                  <a:lnTo>
                    <a:pt x="6308" y="12860"/>
                  </a:lnTo>
                  <a:lnTo>
                    <a:pt x="6917" y="13030"/>
                  </a:lnTo>
                  <a:lnTo>
                    <a:pt x="7550" y="13128"/>
                  </a:lnTo>
                  <a:lnTo>
                    <a:pt x="8208" y="13201"/>
                  </a:lnTo>
                  <a:lnTo>
                    <a:pt x="8865" y="13225"/>
                  </a:lnTo>
                  <a:lnTo>
                    <a:pt x="8865" y="13225"/>
                  </a:lnTo>
                  <a:lnTo>
                    <a:pt x="9523" y="13201"/>
                  </a:lnTo>
                  <a:lnTo>
                    <a:pt x="10181" y="13128"/>
                  </a:lnTo>
                  <a:lnTo>
                    <a:pt x="10814" y="13030"/>
                  </a:lnTo>
                  <a:lnTo>
                    <a:pt x="11423" y="12860"/>
                  </a:lnTo>
                  <a:lnTo>
                    <a:pt x="12592" y="14516"/>
                  </a:lnTo>
                  <a:lnTo>
                    <a:pt x="13347" y="14516"/>
                  </a:lnTo>
                  <a:lnTo>
                    <a:pt x="13347" y="12032"/>
                  </a:lnTo>
                  <a:lnTo>
                    <a:pt x="13347" y="12032"/>
                  </a:lnTo>
                  <a:lnTo>
                    <a:pt x="13688" y="11886"/>
                  </a:lnTo>
                  <a:lnTo>
                    <a:pt x="14004" y="11715"/>
                  </a:lnTo>
                  <a:lnTo>
                    <a:pt x="14297" y="11545"/>
                  </a:lnTo>
                  <a:lnTo>
                    <a:pt x="14589" y="11350"/>
                  </a:lnTo>
                  <a:lnTo>
                    <a:pt x="14857" y="11131"/>
                  </a:lnTo>
                  <a:lnTo>
                    <a:pt x="15100" y="10911"/>
                  </a:lnTo>
                  <a:lnTo>
                    <a:pt x="15344" y="10668"/>
                  </a:lnTo>
                  <a:lnTo>
                    <a:pt x="15563" y="10400"/>
                  </a:lnTo>
                  <a:lnTo>
                    <a:pt x="15733" y="10132"/>
                  </a:lnTo>
                  <a:lnTo>
                    <a:pt x="15904" y="9864"/>
                  </a:lnTo>
                  <a:lnTo>
                    <a:pt x="16074" y="9572"/>
                  </a:lnTo>
                  <a:lnTo>
                    <a:pt x="16196" y="9255"/>
                  </a:lnTo>
                  <a:lnTo>
                    <a:pt x="16318" y="8939"/>
                  </a:lnTo>
                  <a:lnTo>
                    <a:pt x="16391" y="8598"/>
                  </a:lnTo>
                  <a:lnTo>
                    <a:pt x="16464" y="8257"/>
                  </a:lnTo>
                  <a:lnTo>
                    <a:pt x="16513" y="7916"/>
                  </a:lnTo>
                  <a:lnTo>
                    <a:pt x="16513" y="7916"/>
                  </a:lnTo>
                  <a:lnTo>
                    <a:pt x="16513" y="7599"/>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510;p37">
              <a:extLst>
                <a:ext uri="{FF2B5EF4-FFF2-40B4-BE49-F238E27FC236}">
                  <a16:creationId xmlns:a16="http://schemas.microsoft.com/office/drawing/2014/main" id="{04430789-614A-497F-89E8-A871E58603F5}"/>
                </a:ext>
              </a:extLst>
            </p:cNvPr>
            <p:cNvSpPr/>
            <p:nvPr/>
          </p:nvSpPr>
          <p:spPr>
            <a:xfrm>
              <a:off x="645650" y="3820725"/>
              <a:ext cx="34125" cy="34125"/>
            </a:xfrm>
            <a:custGeom>
              <a:avLst/>
              <a:gdLst/>
              <a:ahLst/>
              <a:cxnLst/>
              <a:rect l="l" t="t" r="r" b="b"/>
              <a:pathLst>
                <a:path w="1365" h="1365" fill="none" extrusionOk="0">
                  <a:moveTo>
                    <a:pt x="683" y="1364"/>
                  </a:moveTo>
                  <a:lnTo>
                    <a:pt x="683" y="1364"/>
                  </a:lnTo>
                  <a:lnTo>
                    <a:pt x="537" y="1340"/>
                  </a:lnTo>
                  <a:lnTo>
                    <a:pt x="415" y="1316"/>
                  </a:lnTo>
                  <a:lnTo>
                    <a:pt x="293" y="1243"/>
                  </a:lnTo>
                  <a:lnTo>
                    <a:pt x="196" y="1170"/>
                  </a:lnTo>
                  <a:lnTo>
                    <a:pt x="123" y="1072"/>
                  </a:lnTo>
                  <a:lnTo>
                    <a:pt x="50" y="950"/>
                  </a:lnTo>
                  <a:lnTo>
                    <a:pt x="25" y="829"/>
                  </a:lnTo>
                  <a:lnTo>
                    <a:pt x="1" y="682"/>
                  </a:lnTo>
                  <a:lnTo>
                    <a:pt x="1" y="682"/>
                  </a:lnTo>
                  <a:lnTo>
                    <a:pt x="25" y="536"/>
                  </a:lnTo>
                  <a:lnTo>
                    <a:pt x="50" y="415"/>
                  </a:lnTo>
                  <a:lnTo>
                    <a:pt x="123" y="317"/>
                  </a:lnTo>
                  <a:lnTo>
                    <a:pt x="196" y="195"/>
                  </a:lnTo>
                  <a:lnTo>
                    <a:pt x="293" y="122"/>
                  </a:lnTo>
                  <a:lnTo>
                    <a:pt x="415" y="74"/>
                  </a:lnTo>
                  <a:lnTo>
                    <a:pt x="537" y="25"/>
                  </a:lnTo>
                  <a:lnTo>
                    <a:pt x="683" y="1"/>
                  </a:lnTo>
                  <a:lnTo>
                    <a:pt x="683" y="1"/>
                  </a:lnTo>
                  <a:lnTo>
                    <a:pt x="805" y="25"/>
                  </a:lnTo>
                  <a:lnTo>
                    <a:pt x="951" y="74"/>
                  </a:lnTo>
                  <a:lnTo>
                    <a:pt x="1048" y="122"/>
                  </a:lnTo>
                  <a:lnTo>
                    <a:pt x="1170" y="195"/>
                  </a:lnTo>
                  <a:lnTo>
                    <a:pt x="1243" y="317"/>
                  </a:lnTo>
                  <a:lnTo>
                    <a:pt x="1292" y="415"/>
                  </a:lnTo>
                  <a:lnTo>
                    <a:pt x="1340" y="536"/>
                  </a:lnTo>
                  <a:lnTo>
                    <a:pt x="1365" y="682"/>
                  </a:lnTo>
                  <a:lnTo>
                    <a:pt x="1365" y="682"/>
                  </a:lnTo>
                  <a:lnTo>
                    <a:pt x="1340" y="829"/>
                  </a:lnTo>
                  <a:lnTo>
                    <a:pt x="1292" y="950"/>
                  </a:lnTo>
                  <a:lnTo>
                    <a:pt x="1243" y="1072"/>
                  </a:lnTo>
                  <a:lnTo>
                    <a:pt x="1170" y="1170"/>
                  </a:lnTo>
                  <a:lnTo>
                    <a:pt x="1048" y="1243"/>
                  </a:lnTo>
                  <a:lnTo>
                    <a:pt x="951" y="1316"/>
                  </a:lnTo>
                  <a:lnTo>
                    <a:pt x="805" y="1340"/>
                  </a:lnTo>
                  <a:lnTo>
                    <a:pt x="683" y="1364"/>
                  </a:lnTo>
                  <a:lnTo>
                    <a:pt x="683" y="1364"/>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511;p37">
              <a:extLst>
                <a:ext uri="{FF2B5EF4-FFF2-40B4-BE49-F238E27FC236}">
                  <a16:creationId xmlns:a16="http://schemas.microsoft.com/office/drawing/2014/main" id="{4468AAE0-CE3F-4B9D-9038-911ED5E2976B}"/>
                </a:ext>
              </a:extLst>
            </p:cNvPr>
            <p:cNvSpPr/>
            <p:nvPr/>
          </p:nvSpPr>
          <p:spPr>
            <a:xfrm>
              <a:off x="747950" y="3753750"/>
              <a:ext cx="85275" cy="12200"/>
            </a:xfrm>
            <a:custGeom>
              <a:avLst/>
              <a:gdLst/>
              <a:ahLst/>
              <a:cxnLst/>
              <a:rect l="l" t="t" r="r" b="b"/>
              <a:pathLst>
                <a:path w="3411" h="488" fill="none" extrusionOk="0">
                  <a:moveTo>
                    <a:pt x="3410" y="488"/>
                  </a:moveTo>
                  <a:lnTo>
                    <a:pt x="3410" y="488"/>
                  </a:lnTo>
                  <a:lnTo>
                    <a:pt x="3215" y="366"/>
                  </a:lnTo>
                  <a:lnTo>
                    <a:pt x="3021" y="268"/>
                  </a:lnTo>
                  <a:lnTo>
                    <a:pt x="2826" y="195"/>
                  </a:lnTo>
                  <a:lnTo>
                    <a:pt x="2607" y="122"/>
                  </a:lnTo>
                  <a:lnTo>
                    <a:pt x="2387" y="74"/>
                  </a:lnTo>
                  <a:lnTo>
                    <a:pt x="2168" y="25"/>
                  </a:lnTo>
                  <a:lnTo>
                    <a:pt x="1925" y="0"/>
                  </a:lnTo>
                  <a:lnTo>
                    <a:pt x="1705" y="0"/>
                  </a:lnTo>
                  <a:lnTo>
                    <a:pt x="1462" y="0"/>
                  </a:lnTo>
                  <a:lnTo>
                    <a:pt x="1243" y="25"/>
                  </a:lnTo>
                  <a:lnTo>
                    <a:pt x="1023" y="74"/>
                  </a:lnTo>
                  <a:lnTo>
                    <a:pt x="804" y="122"/>
                  </a:lnTo>
                  <a:lnTo>
                    <a:pt x="585" y="195"/>
                  </a:lnTo>
                  <a:lnTo>
                    <a:pt x="366" y="268"/>
                  </a:lnTo>
                  <a:lnTo>
                    <a:pt x="171" y="366"/>
                  </a:lnTo>
                  <a:lnTo>
                    <a:pt x="1" y="488"/>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3" name="Picture 2">
            <a:extLst>
              <a:ext uri="{FF2B5EF4-FFF2-40B4-BE49-F238E27FC236}">
                <a16:creationId xmlns:a16="http://schemas.microsoft.com/office/drawing/2014/main" id="{A055DD44-E99A-46CF-93F4-0CD11263F8D8}"/>
              </a:ext>
            </a:extLst>
          </p:cNvPr>
          <p:cNvPicPr>
            <a:picLocks noChangeAspect="1"/>
          </p:cNvPicPr>
          <p:nvPr/>
        </p:nvPicPr>
        <p:blipFill>
          <a:blip r:embed="rId3"/>
          <a:stretch>
            <a:fillRect/>
          </a:stretch>
        </p:blipFill>
        <p:spPr>
          <a:xfrm>
            <a:off x="6095850" y="768598"/>
            <a:ext cx="931993" cy="762978"/>
          </a:xfrm>
          <a:prstGeom prst="rect">
            <a:avLst/>
          </a:prstGeom>
        </p:spPr>
      </p:pic>
      <p:grpSp>
        <p:nvGrpSpPr>
          <p:cNvPr id="46" name="Google Shape;374;p37">
            <a:extLst>
              <a:ext uri="{FF2B5EF4-FFF2-40B4-BE49-F238E27FC236}">
                <a16:creationId xmlns:a16="http://schemas.microsoft.com/office/drawing/2014/main" id="{4075468D-8286-41F2-8B50-C7B47C50FE58}"/>
              </a:ext>
            </a:extLst>
          </p:cNvPr>
          <p:cNvGrpSpPr/>
          <p:nvPr/>
        </p:nvGrpSpPr>
        <p:grpSpPr>
          <a:xfrm>
            <a:off x="6325290" y="2758219"/>
            <a:ext cx="297183" cy="307889"/>
            <a:chOff x="596350" y="929175"/>
            <a:chExt cx="407950" cy="497475"/>
          </a:xfrm>
        </p:grpSpPr>
        <p:sp>
          <p:nvSpPr>
            <p:cNvPr id="47" name="Google Shape;375;p37">
              <a:extLst>
                <a:ext uri="{FF2B5EF4-FFF2-40B4-BE49-F238E27FC236}">
                  <a16:creationId xmlns:a16="http://schemas.microsoft.com/office/drawing/2014/main" id="{2E5878F7-BA4F-4862-8888-57F6C8899AA8}"/>
                </a:ext>
              </a:extLst>
            </p:cNvPr>
            <p:cNvSpPr/>
            <p:nvPr/>
          </p:nvSpPr>
          <p:spPr>
            <a:xfrm>
              <a:off x="596350" y="953550"/>
              <a:ext cx="387250" cy="473100"/>
            </a:xfrm>
            <a:custGeom>
              <a:avLst/>
              <a:gdLst/>
              <a:ahLst/>
              <a:cxnLst/>
              <a:rect l="l" t="t" r="r" b="b"/>
              <a:pathLst>
                <a:path w="15490" h="18924" fill="none" extrusionOk="0">
                  <a:moveTo>
                    <a:pt x="15490" y="17828"/>
                  </a:moveTo>
                  <a:lnTo>
                    <a:pt x="15490" y="17828"/>
                  </a:lnTo>
                  <a:lnTo>
                    <a:pt x="15466" y="17998"/>
                  </a:lnTo>
                  <a:lnTo>
                    <a:pt x="15417" y="18169"/>
                  </a:lnTo>
                  <a:lnTo>
                    <a:pt x="15319" y="18364"/>
                  </a:lnTo>
                  <a:lnTo>
                    <a:pt x="15198" y="18534"/>
                  </a:lnTo>
                  <a:lnTo>
                    <a:pt x="15052" y="18680"/>
                  </a:lnTo>
                  <a:lnTo>
                    <a:pt x="14881" y="18802"/>
                  </a:lnTo>
                  <a:lnTo>
                    <a:pt x="14735" y="18900"/>
                  </a:lnTo>
                  <a:lnTo>
                    <a:pt x="14564" y="18924"/>
                  </a:lnTo>
                  <a:lnTo>
                    <a:pt x="1023" y="18924"/>
                  </a:lnTo>
                  <a:lnTo>
                    <a:pt x="1023" y="18924"/>
                  </a:lnTo>
                  <a:lnTo>
                    <a:pt x="853" y="18900"/>
                  </a:lnTo>
                  <a:lnTo>
                    <a:pt x="682" y="18802"/>
                  </a:lnTo>
                  <a:lnTo>
                    <a:pt x="512" y="18680"/>
                  </a:lnTo>
                  <a:lnTo>
                    <a:pt x="341" y="18534"/>
                  </a:lnTo>
                  <a:lnTo>
                    <a:pt x="219" y="18364"/>
                  </a:lnTo>
                  <a:lnTo>
                    <a:pt x="98" y="18169"/>
                  </a:lnTo>
                  <a:lnTo>
                    <a:pt x="25" y="17998"/>
                  </a:lnTo>
                  <a:lnTo>
                    <a:pt x="0" y="17828"/>
                  </a:lnTo>
                  <a:lnTo>
                    <a:pt x="0" y="877"/>
                  </a:lnTo>
                  <a:lnTo>
                    <a:pt x="0" y="877"/>
                  </a:lnTo>
                  <a:lnTo>
                    <a:pt x="25" y="706"/>
                  </a:lnTo>
                  <a:lnTo>
                    <a:pt x="98" y="560"/>
                  </a:lnTo>
                  <a:lnTo>
                    <a:pt x="195" y="414"/>
                  </a:lnTo>
                  <a:lnTo>
                    <a:pt x="341" y="268"/>
                  </a:lnTo>
                  <a:lnTo>
                    <a:pt x="487" y="171"/>
                  </a:lnTo>
                  <a:lnTo>
                    <a:pt x="658" y="73"/>
                  </a:lnTo>
                  <a:lnTo>
                    <a:pt x="828" y="24"/>
                  </a:lnTo>
                  <a:lnTo>
                    <a:pt x="974" y="0"/>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376;p37">
              <a:extLst>
                <a:ext uri="{FF2B5EF4-FFF2-40B4-BE49-F238E27FC236}">
                  <a16:creationId xmlns:a16="http://schemas.microsoft.com/office/drawing/2014/main" id="{C6DA18A8-320C-488D-A921-4133A9C58D01}"/>
                </a:ext>
              </a:extLst>
            </p:cNvPr>
            <p:cNvSpPr/>
            <p:nvPr/>
          </p:nvSpPr>
          <p:spPr>
            <a:xfrm>
              <a:off x="626775" y="929175"/>
              <a:ext cx="377525" cy="462775"/>
            </a:xfrm>
            <a:custGeom>
              <a:avLst/>
              <a:gdLst/>
              <a:ahLst/>
              <a:cxnLst/>
              <a:rect l="l" t="t" r="r" b="b"/>
              <a:pathLst>
                <a:path w="15101" h="18511" fill="none" extrusionOk="0">
                  <a:moveTo>
                    <a:pt x="15101" y="3362"/>
                  </a:moveTo>
                  <a:lnTo>
                    <a:pt x="15101" y="17731"/>
                  </a:lnTo>
                  <a:lnTo>
                    <a:pt x="15101" y="17731"/>
                  </a:lnTo>
                  <a:lnTo>
                    <a:pt x="15077" y="17877"/>
                  </a:lnTo>
                  <a:lnTo>
                    <a:pt x="15028" y="18024"/>
                  </a:lnTo>
                  <a:lnTo>
                    <a:pt x="14979" y="18145"/>
                  </a:lnTo>
                  <a:lnTo>
                    <a:pt x="14882" y="18267"/>
                  </a:lnTo>
                  <a:lnTo>
                    <a:pt x="14760" y="18365"/>
                  </a:lnTo>
                  <a:lnTo>
                    <a:pt x="14614" y="18438"/>
                  </a:lnTo>
                  <a:lnTo>
                    <a:pt x="14468" y="18486"/>
                  </a:lnTo>
                  <a:lnTo>
                    <a:pt x="14322" y="18511"/>
                  </a:lnTo>
                  <a:lnTo>
                    <a:pt x="780" y="18511"/>
                  </a:lnTo>
                  <a:lnTo>
                    <a:pt x="780" y="18511"/>
                  </a:lnTo>
                  <a:lnTo>
                    <a:pt x="634" y="18486"/>
                  </a:lnTo>
                  <a:lnTo>
                    <a:pt x="488" y="18438"/>
                  </a:lnTo>
                  <a:lnTo>
                    <a:pt x="342" y="18365"/>
                  </a:lnTo>
                  <a:lnTo>
                    <a:pt x="220" y="18267"/>
                  </a:lnTo>
                  <a:lnTo>
                    <a:pt x="123" y="18145"/>
                  </a:lnTo>
                  <a:lnTo>
                    <a:pt x="74" y="18024"/>
                  </a:lnTo>
                  <a:lnTo>
                    <a:pt x="25" y="17877"/>
                  </a:lnTo>
                  <a:lnTo>
                    <a:pt x="1" y="17731"/>
                  </a:lnTo>
                  <a:lnTo>
                    <a:pt x="1" y="780"/>
                  </a:lnTo>
                  <a:lnTo>
                    <a:pt x="1" y="780"/>
                  </a:lnTo>
                  <a:lnTo>
                    <a:pt x="25" y="610"/>
                  </a:lnTo>
                  <a:lnTo>
                    <a:pt x="74" y="464"/>
                  </a:lnTo>
                  <a:lnTo>
                    <a:pt x="123" y="342"/>
                  </a:lnTo>
                  <a:lnTo>
                    <a:pt x="220" y="220"/>
                  </a:lnTo>
                  <a:lnTo>
                    <a:pt x="342" y="123"/>
                  </a:lnTo>
                  <a:lnTo>
                    <a:pt x="488" y="50"/>
                  </a:lnTo>
                  <a:lnTo>
                    <a:pt x="634" y="1"/>
                  </a:lnTo>
                  <a:lnTo>
                    <a:pt x="780" y="1"/>
                  </a:lnTo>
                  <a:lnTo>
                    <a:pt x="11740" y="1"/>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377;p37">
              <a:extLst>
                <a:ext uri="{FF2B5EF4-FFF2-40B4-BE49-F238E27FC236}">
                  <a16:creationId xmlns:a16="http://schemas.microsoft.com/office/drawing/2014/main" id="{B2596E5D-3F93-47CE-B3E5-133C2569FEAB}"/>
                </a:ext>
              </a:extLst>
            </p:cNvPr>
            <p:cNvSpPr/>
            <p:nvPr/>
          </p:nvSpPr>
          <p:spPr>
            <a:xfrm>
              <a:off x="688900" y="1256150"/>
              <a:ext cx="133975" cy="25"/>
            </a:xfrm>
            <a:custGeom>
              <a:avLst/>
              <a:gdLst/>
              <a:ahLst/>
              <a:cxnLst/>
              <a:rect l="l" t="t" r="r" b="b"/>
              <a:pathLst>
                <a:path w="5359" h="1" fill="none" extrusionOk="0">
                  <a:moveTo>
                    <a:pt x="5358" y="0"/>
                  </a:moveTo>
                  <a:lnTo>
                    <a:pt x="0" y="0"/>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378;p37">
              <a:extLst>
                <a:ext uri="{FF2B5EF4-FFF2-40B4-BE49-F238E27FC236}">
                  <a16:creationId xmlns:a16="http://schemas.microsoft.com/office/drawing/2014/main" id="{16297735-2A05-4A2A-A954-9FE16F16C430}"/>
                </a:ext>
              </a:extLst>
            </p:cNvPr>
            <p:cNvSpPr/>
            <p:nvPr/>
          </p:nvSpPr>
          <p:spPr>
            <a:xfrm>
              <a:off x="688900" y="1201350"/>
              <a:ext cx="255750" cy="25"/>
            </a:xfrm>
            <a:custGeom>
              <a:avLst/>
              <a:gdLst/>
              <a:ahLst/>
              <a:cxnLst/>
              <a:rect l="l" t="t" r="r" b="b"/>
              <a:pathLst>
                <a:path w="10230" h="1" fill="none" extrusionOk="0">
                  <a:moveTo>
                    <a:pt x="10229" y="1"/>
                  </a:moveTo>
                  <a:lnTo>
                    <a:pt x="0" y="1"/>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379;p37">
              <a:extLst>
                <a:ext uri="{FF2B5EF4-FFF2-40B4-BE49-F238E27FC236}">
                  <a16:creationId xmlns:a16="http://schemas.microsoft.com/office/drawing/2014/main" id="{FAF9D477-B3AC-4E38-986E-F775DBC79887}"/>
                </a:ext>
              </a:extLst>
            </p:cNvPr>
            <p:cNvSpPr/>
            <p:nvPr/>
          </p:nvSpPr>
          <p:spPr>
            <a:xfrm>
              <a:off x="688900" y="1145950"/>
              <a:ext cx="255750" cy="25"/>
            </a:xfrm>
            <a:custGeom>
              <a:avLst/>
              <a:gdLst/>
              <a:ahLst/>
              <a:cxnLst/>
              <a:rect l="l" t="t" r="r" b="b"/>
              <a:pathLst>
                <a:path w="10230" h="1" fill="none" extrusionOk="0">
                  <a:moveTo>
                    <a:pt x="10229" y="0"/>
                  </a:moveTo>
                  <a:lnTo>
                    <a:pt x="0" y="0"/>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380;p37">
              <a:extLst>
                <a:ext uri="{FF2B5EF4-FFF2-40B4-BE49-F238E27FC236}">
                  <a16:creationId xmlns:a16="http://schemas.microsoft.com/office/drawing/2014/main" id="{852F8126-05AB-4B8B-B58E-182A4907BDE3}"/>
                </a:ext>
              </a:extLst>
            </p:cNvPr>
            <p:cNvSpPr/>
            <p:nvPr/>
          </p:nvSpPr>
          <p:spPr>
            <a:xfrm>
              <a:off x="688900" y="1090525"/>
              <a:ext cx="255750" cy="25"/>
            </a:xfrm>
            <a:custGeom>
              <a:avLst/>
              <a:gdLst/>
              <a:ahLst/>
              <a:cxnLst/>
              <a:rect l="l" t="t" r="r" b="b"/>
              <a:pathLst>
                <a:path w="10230" h="1" fill="none" extrusionOk="0">
                  <a:moveTo>
                    <a:pt x="10229" y="1"/>
                  </a:moveTo>
                  <a:lnTo>
                    <a:pt x="0" y="1"/>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381;p37">
              <a:extLst>
                <a:ext uri="{FF2B5EF4-FFF2-40B4-BE49-F238E27FC236}">
                  <a16:creationId xmlns:a16="http://schemas.microsoft.com/office/drawing/2014/main" id="{8FBA8A96-0A27-430B-8BB1-A16620D89C7A}"/>
                </a:ext>
              </a:extLst>
            </p:cNvPr>
            <p:cNvSpPr/>
            <p:nvPr/>
          </p:nvSpPr>
          <p:spPr>
            <a:xfrm>
              <a:off x="920250" y="929175"/>
              <a:ext cx="84050" cy="84050"/>
            </a:xfrm>
            <a:custGeom>
              <a:avLst/>
              <a:gdLst/>
              <a:ahLst/>
              <a:cxnLst/>
              <a:rect l="l" t="t" r="r" b="b"/>
              <a:pathLst>
                <a:path w="3362" h="3362" fill="none" extrusionOk="0">
                  <a:moveTo>
                    <a:pt x="1" y="2582"/>
                  </a:moveTo>
                  <a:lnTo>
                    <a:pt x="1" y="1"/>
                  </a:lnTo>
                  <a:lnTo>
                    <a:pt x="3362" y="3362"/>
                  </a:lnTo>
                  <a:lnTo>
                    <a:pt x="780" y="3362"/>
                  </a:lnTo>
                  <a:lnTo>
                    <a:pt x="780" y="3362"/>
                  </a:lnTo>
                  <a:lnTo>
                    <a:pt x="610" y="3337"/>
                  </a:lnTo>
                  <a:lnTo>
                    <a:pt x="464" y="3289"/>
                  </a:lnTo>
                  <a:lnTo>
                    <a:pt x="342" y="3216"/>
                  </a:lnTo>
                  <a:lnTo>
                    <a:pt x="220" y="3118"/>
                  </a:lnTo>
                  <a:lnTo>
                    <a:pt x="123" y="3021"/>
                  </a:lnTo>
                  <a:lnTo>
                    <a:pt x="50" y="2875"/>
                  </a:lnTo>
                  <a:lnTo>
                    <a:pt x="1" y="2729"/>
                  </a:lnTo>
                  <a:lnTo>
                    <a:pt x="1" y="2582"/>
                  </a:lnTo>
                  <a:lnTo>
                    <a:pt x="1" y="2582"/>
                  </a:lnTo>
                  <a:close/>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5" name="Google Shape;482;p37">
            <a:extLst>
              <a:ext uri="{FF2B5EF4-FFF2-40B4-BE49-F238E27FC236}">
                <a16:creationId xmlns:a16="http://schemas.microsoft.com/office/drawing/2014/main" id="{83A19E65-1E6E-4977-980F-A984D0AED6F8}"/>
              </a:ext>
            </a:extLst>
          </p:cNvPr>
          <p:cNvGrpSpPr/>
          <p:nvPr/>
        </p:nvGrpSpPr>
        <p:grpSpPr>
          <a:xfrm>
            <a:off x="1323867" y="971837"/>
            <a:ext cx="345971" cy="325505"/>
            <a:chOff x="5972700" y="2330200"/>
            <a:chExt cx="411625" cy="387275"/>
          </a:xfrm>
        </p:grpSpPr>
        <p:sp>
          <p:nvSpPr>
            <p:cNvPr id="56" name="Google Shape;483;p37">
              <a:extLst>
                <a:ext uri="{FF2B5EF4-FFF2-40B4-BE49-F238E27FC236}">
                  <a16:creationId xmlns:a16="http://schemas.microsoft.com/office/drawing/2014/main" id="{3D6727E1-B22F-4F5C-91BB-6C52C621858C}"/>
                </a:ext>
              </a:extLst>
            </p:cNvPr>
            <p:cNvSpPr/>
            <p:nvPr/>
          </p:nvSpPr>
          <p:spPr>
            <a:xfrm>
              <a:off x="5972700" y="2476950"/>
              <a:ext cx="98050" cy="219825"/>
            </a:xfrm>
            <a:custGeom>
              <a:avLst/>
              <a:gdLst/>
              <a:ahLst/>
              <a:cxnLst/>
              <a:rect l="l" t="t" r="r" b="b"/>
              <a:pathLst>
                <a:path w="3922" h="8793" fill="none" extrusionOk="0">
                  <a:moveTo>
                    <a:pt x="0" y="0"/>
                  </a:moveTo>
                  <a:lnTo>
                    <a:pt x="0" y="8792"/>
                  </a:lnTo>
                  <a:lnTo>
                    <a:pt x="3921" y="8792"/>
                  </a:lnTo>
                  <a:lnTo>
                    <a:pt x="3921" y="0"/>
                  </a:lnTo>
                  <a:lnTo>
                    <a:pt x="0" y="0"/>
                  </a:lnTo>
                  <a:close/>
                  <a:moveTo>
                    <a:pt x="2411" y="2411"/>
                  </a:moveTo>
                  <a:lnTo>
                    <a:pt x="2411" y="2411"/>
                  </a:lnTo>
                  <a:lnTo>
                    <a:pt x="2265" y="2387"/>
                  </a:lnTo>
                  <a:lnTo>
                    <a:pt x="2143" y="2363"/>
                  </a:lnTo>
                  <a:lnTo>
                    <a:pt x="2022" y="2290"/>
                  </a:lnTo>
                  <a:lnTo>
                    <a:pt x="1924" y="2216"/>
                  </a:lnTo>
                  <a:lnTo>
                    <a:pt x="1827" y="2095"/>
                  </a:lnTo>
                  <a:lnTo>
                    <a:pt x="1754" y="1973"/>
                  </a:lnTo>
                  <a:lnTo>
                    <a:pt x="1729" y="1851"/>
                  </a:lnTo>
                  <a:lnTo>
                    <a:pt x="1705" y="1705"/>
                  </a:lnTo>
                  <a:lnTo>
                    <a:pt x="1705" y="1705"/>
                  </a:lnTo>
                  <a:lnTo>
                    <a:pt x="1729" y="1559"/>
                  </a:lnTo>
                  <a:lnTo>
                    <a:pt x="1754" y="1437"/>
                  </a:lnTo>
                  <a:lnTo>
                    <a:pt x="1827" y="1315"/>
                  </a:lnTo>
                  <a:lnTo>
                    <a:pt x="1924" y="1218"/>
                  </a:lnTo>
                  <a:lnTo>
                    <a:pt x="2022" y="1120"/>
                  </a:lnTo>
                  <a:lnTo>
                    <a:pt x="2143" y="1072"/>
                  </a:lnTo>
                  <a:lnTo>
                    <a:pt x="2265" y="1023"/>
                  </a:lnTo>
                  <a:lnTo>
                    <a:pt x="2411" y="999"/>
                  </a:lnTo>
                  <a:lnTo>
                    <a:pt x="2411" y="999"/>
                  </a:lnTo>
                  <a:lnTo>
                    <a:pt x="2557" y="1023"/>
                  </a:lnTo>
                  <a:lnTo>
                    <a:pt x="2679" y="1072"/>
                  </a:lnTo>
                  <a:lnTo>
                    <a:pt x="2801" y="1120"/>
                  </a:lnTo>
                  <a:lnTo>
                    <a:pt x="2898" y="1218"/>
                  </a:lnTo>
                  <a:lnTo>
                    <a:pt x="2996" y="1315"/>
                  </a:lnTo>
                  <a:lnTo>
                    <a:pt x="3069" y="1437"/>
                  </a:lnTo>
                  <a:lnTo>
                    <a:pt x="3093" y="1559"/>
                  </a:lnTo>
                  <a:lnTo>
                    <a:pt x="3118" y="1705"/>
                  </a:lnTo>
                  <a:lnTo>
                    <a:pt x="3118" y="1705"/>
                  </a:lnTo>
                  <a:lnTo>
                    <a:pt x="3093" y="1851"/>
                  </a:lnTo>
                  <a:lnTo>
                    <a:pt x="3069" y="1973"/>
                  </a:lnTo>
                  <a:lnTo>
                    <a:pt x="2996" y="2095"/>
                  </a:lnTo>
                  <a:lnTo>
                    <a:pt x="2898" y="2216"/>
                  </a:lnTo>
                  <a:lnTo>
                    <a:pt x="2801" y="2290"/>
                  </a:lnTo>
                  <a:lnTo>
                    <a:pt x="2679" y="2363"/>
                  </a:lnTo>
                  <a:lnTo>
                    <a:pt x="2557" y="2387"/>
                  </a:lnTo>
                  <a:lnTo>
                    <a:pt x="2411" y="2411"/>
                  </a:lnTo>
                  <a:lnTo>
                    <a:pt x="2411" y="2411"/>
                  </a:lnTo>
                  <a:close/>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484;p37">
              <a:extLst>
                <a:ext uri="{FF2B5EF4-FFF2-40B4-BE49-F238E27FC236}">
                  <a16:creationId xmlns:a16="http://schemas.microsoft.com/office/drawing/2014/main" id="{56A42759-B6C4-4A69-902A-3F049294EA94}"/>
                </a:ext>
              </a:extLst>
            </p:cNvPr>
            <p:cNvSpPr/>
            <p:nvPr/>
          </p:nvSpPr>
          <p:spPr>
            <a:xfrm>
              <a:off x="6078025" y="2330200"/>
              <a:ext cx="306300" cy="387275"/>
            </a:xfrm>
            <a:custGeom>
              <a:avLst/>
              <a:gdLst/>
              <a:ahLst/>
              <a:cxnLst/>
              <a:rect l="l" t="t" r="r" b="b"/>
              <a:pathLst>
                <a:path w="12252" h="15491" fill="none" extrusionOk="0">
                  <a:moveTo>
                    <a:pt x="1" y="13396"/>
                  </a:moveTo>
                  <a:lnTo>
                    <a:pt x="1511" y="13396"/>
                  </a:lnTo>
                  <a:lnTo>
                    <a:pt x="1511" y="13396"/>
                  </a:lnTo>
                  <a:lnTo>
                    <a:pt x="1998" y="13639"/>
                  </a:lnTo>
                  <a:lnTo>
                    <a:pt x="2680" y="13932"/>
                  </a:lnTo>
                  <a:lnTo>
                    <a:pt x="3556" y="14273"/>
                  </a:lnTo>
                  <a:lnTo>
                    <a:pt x="4531" y="14638"/>
                  </a:lnTo>
                  <a:lnTo>
                    <a:pt x="5578" y="14955"/>
                  </a:lnTo>
                  <a:lnTo>
                    <a:pt x="6114" y="15101"/>
                  </a:lnTo>
                  <a:lnTo>
                    <a:pt x="6650" y="15222"/>
                  </a:lnTo>
                  <a:lnTo>
                    <a:pt x="7161" y="15344"/>
                  </a:lnTo>
                  <a:lnTo>
                    <a:pt x="7672" y="15417"/>
                  </a:lnTo>
                  <a:lnTo>
                    <a:pt x="8135" y="15466"/>
                  </a:lnTo>
                  <a:lnTo>
                    <a:pt x="8598" y="15490"/>
                  </a:lnTo>
                  <a:lnTo>
                    <a:pt x="8598" y="15490"/>
                  </a:lnTo>
                  <a:lnTo>
                    <a:pt x="9377" y="15490"/>
                  </a:lnTo>
                  <a:lnTo>
                    <a:pt x="9791" y="15466"/>
                  </a:lnTo>
                  <a:lnTo>
                    <a:pt x="10181" y="15417"/>
                  </a:lnTo>
                  <a:lnTo>
                    <a:pt x="10522" y="15320"/>
                  </a:lnTo>
                  <a:lnTo>
                    <a:pt x="10692" y="15271"/>
                  </a:lnTo>
                  <a:lnTo>
                    <a:pt x="10814" y="15222"/>
                  </a:lnTo>
                  <a:lnTo>
                    <a:pt x="10936" y="15149"/>
                  </a:lnTo>
                  <a:lnTo>
                    <a:pt x="11033" y="15052"/>
                  </a:lnTo>
                  <a:lnTo>
                    <a:pt x="11082" y="14955"/>
                  </a:lnTo>
                  <a:lnTo>
                    <a:pt x="11131" y="14833"/>
                  </a:lnTo>
                  <a:lnTo>
                    <a:pt x="11204" y="14126"/>
                  </a:lnTo>
                  <a:lnTo>
                    <a:pt x="11204" y="14126"/>
                  </a:lnTo>
                  <a:lnTo>
                    <a:pt x="11180" y="13956"/>
                  </a:lnTo>
                  <a:lnTo>
                    <a:pt x="11131" y="13810"/>
                  </a:lnTo>
                  <a:lnTo>
                    <a:pt x="11033" y="13664"/>
                  </a:lnTo>
                  <a:lnTo>
                    <a:pt x="10887" y="13542"/>
                  </a:lnTo>
                  <a:lnTo>
                    <a:pt x="10887" y="13542"/>
                  </a:lnTo>
                  <a:lnTo>
                    <a:pt x="11009" y="13518"/>
                  </a:lnTo>
                  <a:lnTo>
                    <a:pt x="11131" y="13469"/>
                  </a:lnTo>
                  <a:lnTo>
                    <a:pt x="11253" y="13420"/>
                  </a:lnTo>
                  <a:lnTo>
                    <a:pt x="11350" y="13323"/>
                  </a:lnTo>
                  <a:lnTo>
                    <a:pt x="11423" y="13225"/>
                  </a:lnTo>
                  <a:lnTo>
                    <a:pt x="11496" y="13104"/>
                  </a:lnTo>
                  <a:lnTo>
                    <a:pt x="11545" y="12957"/>
                  </a:lnTo>
                  <a:lnTo>
                    <a:pt x="11569" y="12836"/>
                  </a:lnTo>
                  <a:lnTo>
                    <a:pt x="11642" y="11959"/>
                  </a:lnTo>
                  <a:lnTo>
                    <a:pt x="11642" y="11959"/>
                  </a:lnTo>
                  <a:lnTo>
                    <a:pt x="11642" y="11837"/>
                  </a:lnTo>
                  <a:lnTo>
                    <a:pt x="11642" y="11740"/>
                  </a:lnTo>
                  <a:lnTo>
                    <a:pt x="11618" y="11618"/>
                  </a:lnTo>
                  <a:lnTo>
                    <a:pt x="11569" y="11521"/>
                  </a:lnTo>
                  <a:lnTo>
                    <a:pt x="11447" y="11350"/>
                  </a:lnTo>
                  <a:lnTo>
                    <a:pt x="11374" y="11277"/>
                  </a:lnTo>
                  <a:lnTo>
                    <a:pt x="11301" y="11204"/>
                  </a:lnTo>
                  <a:lnTo>
                    <a:pt x="11301" y="11204"/>
                  </a:lnTo>
                  <a:lnTo>
                    <a:pt x="11423" y="11180"/>
                  </a:lnTo>
                  <a:lnTo>
                    <a:pt x="11521" y="11131"/>
                  </a:lnTo>
                  <a:lnTo>
                    <a:pt x="11618" y="11058"/>
                  </a:lnTo>
                  <a:lnTo>
                    <a:pt x="11715" y="10960"/>
                  </a:lnTo>
                  <a:lnTo>
                    <a:pt x="11788" y="10863"/>
                  </a:lnTo>
                  <a:lnTo>
                    <a:pt x="11837" y="10766"/>
                  </a:lnTo>
                  <a:lnTo>
                    <a:pt x="11886" y="10644"/>
                  </a:lnTo>
                  <a:lnTo>
                    <a:pt x="11910" y="10498"/>
                  </a:lnTo>
                  <a:lnTo>
                    <a:pt x="11983" y="9645"/>
                  </a:lnTo>
                  <a:lnTo>
                    <a:pt x="11983" y="9645"/>
                  </a:lnTo>
                  <a:lnTo>
                    <a:pt x="11983" y="9523"/>
                  </a:lnTo>
                  <a:lnTo>
                    <a:pt x="11983" y="9402"/>
                  </a:lnTo>
                  <a:lnTo>
                    <a:pt x="11959" y="9280"/>
                  </a:lnTo>
                  <a:lnTo>
                    <a:pt x="11910" y="9182"/>
                  </a:lnTo>
                  <a:lnTo>
                    <a:pt x="11861" y="9085"/>
                  </a:lnTo>
                  <a:lnTo>
                    <a:pt x="11788" y="9012"/>
                  </a:lnTo>
                  <a:lnTo>
                    <a:pt x="11715" y="8939"/>
                  </a:lnTo>
                  <a:lnTo>
                    <a:pt x="11618" y="8866"/>
                  </a:lnTo>
                  <a:lnTo>
                    <a:pt x="11618" y="8866"/>
                  </a:lnTo>
                  <a:lnTo>
                    <a:pt x="11715" y="8841"/>
                  </a:lnTo>
                  <a:lnTo>
                    <a:pt x="11813" y="8768"/>
                  </a:lnTo>
                  <a:lnTo>
                    <a:pt x="11910" y="8695"/>
                  </a:lnTo>
                  <a:lnTo>
                    <a:pt x="11983" y="8622"/>
                  </a:lnTo>
                  <a:lnTo>
                    <a:pt x="12056" y="8525"/>
                  </a:lnTo>
                  <a:lnTo>
                    <a:pt x="12105" y="8427"/>
                  </a:lnTo>
                  <a:lnTo>
                    <a:pt x="12129" y="8306"/>
                  </a:lnTo>
                  <a:lnTo>
                    <a:pt x="12154" y="8184"/>
                  </a:lnTo>
                  <a:lnTo>
                    <a:pt x="12251" y="7307"/>
                  </a:lnTo>
                  <a:lnTo>
                    <a:pt x="12251" y="7307"/>
                  </a:lnTo>
                  <a:lnTo>
                    <a:pt x="12227" y="7185"/>
                  </a:lnTo>
                  <a:lnTo>
                    <a:pt x="12202" y="7064"/>
                  </a:lnTo>
                  <a:lnTo>
                    <a:pt x="12154" y="6966"/>
                  </a:lnTo>
                  <a:lnTo>
                    <a:pt x="12105" y="6869"/>
                  </a:lnTo>
                  <a:lnTo>
                    <a:pt x="12032" y="6771"/>
                  </a:lnTo>
                  <a:lnTo>
                    <a:pt x="11935" y="6698"/>
                  </a:lnTo>
                  <a:lnTo>
                    <a:pt x="11715" y="6552"/>
                  </a:lnTo>
                  <a:lnTo>
                    <a:pt x="11472" y="6430"/>
                  </a:lnTo>
                  <a:lnTo>
                    <a:pt x="11180" y="6333"/>
                  </a:lnTo>
                  <a:lnTo>
                    <a:pt x="10863" y="6260"/>
                  </a:lnTo>
                  <a:lnTo>
                    <a:pt x="10546" y="6211"/>
                  </a:lnTo>
                  <a:lnTo>
                    <a:pt x="10546" y="6211"/>
                  </a:lnTo>
                  <a:lnTo>
                    <a:pt x="9864" y="6114"/>
                  </a:lnTo>
                  <a:lnTo>
                    <a:pt x="8817" y="6016"/>
                  </a:lnTo>
                  <a:lnTo>
                    <a:pt x="7575" y="5943"/>
                  </a:lnTo>
                  <a:lnTo>
                    <a:pt x="6309" y="5870"/>
                  </a:lnTo>
                  <a:lnTo>
                    <a:pt x="6309" y="5870"/>
                  </a:lnTo>
                  <a:lnTo>
                    <a:pt x="6479" y="5578"/>
                  </a:lnTo>
                  <a:lnTo>
                    <a:pt x="6625" y="5237"/>
                  </a:lnTo>
                  <a:lnTo>
                    <a:pt x="6771" y="4872"/>
                  </a:lnTo>
                  <a:lnTo>
                    <a:pt x="6869" y="4482"/>
                  </a:lnTo>
                  <a:lnTo>
                    <a:pt x="6966" y="4092"/>
                  </a:lnTo>
                  <a:lnTo>
                    <a:pt x="7064" y="3678"/>
                  </a:lnTo>
                  <a:lnTo>
                    <a:pt x="7161" y="2875"/>
                  </a:lnTo>
                  <a:lnTo>
                    <a:pt x="7234" y="2144"/>
                  </a:lnTo>
                  <a:lnTo>
                    <a:pt x="7283" y="1535"/>
                  </a:lnTo>
                  <a:lnTo>
                    <a:pt x="7283" y="975"/>
                  </a:lnTo>
                  <a:lnTo>
                    <a:pt x="7283" y="975"/>
                  </a:lnTo>
                  <a:lnTo>
                    <a:pt x="7283" y="804"/>
                  </a:lnTo>
                  <a:lnTo>
                    <a:pt x="7210" y="609"/>
                  </a:lnTo>
                  <a:lnTo>
                    <a:pt x="7137" y="463"/>
                  </a:lnTo>
                  <a:lnTo>
                    <a:pt x="7015" y="317"/>
                  </a:lnTo>
                  <a:lnTo>
                    <a:pt x="6869" y="171"/>
                  </a:lnTo>
                  <a:lnTo>
                    <a:pt x="6698" y="98"/>
                  </a:lnTo>
                  <a:lnTo>
                    <a:pt x="6503" y="25"/>
                  </a:lnTo>
                  <a:lnTo>
                    <a:pt x="6309" y="1"/>
                  </a:lnTo>
                  <a:lnTo>
                    <a:pt x="6309" y="1"/>
                  </a:lnTo>
                  <a:lnTo>
                    <a:pt x="5943" y="25"/>
                  </a:lnTo>
                  <a:lnTo>
                    <a:pt x="5700" y="74"/>
                  </a:lnTo>
                  <a:lnTo>
                    <a:pt x="5505" y="147"/>
                  </a:lnTo>
                  <a:lnTo>
                    <a:pt x="5359" y="220"/>
                  </a:lnTo>
                  <a:lnTo>
                    <a:pt x="5359" y="220"/>
                  </a:lnTo>
                  <a:lnTo>
                    <a:pt x="4969" y="1462"/>
                  </a:lnTo>
                  <a:lnTo>
                    <a:pt x="4774" y="2022"/>
                  </a:lnTo>
                  <a:lnTo>
                    <a:pt x="4579" y="2534"/>
                  </a:lnTo>
                  <a:lnTo>
                    <a:pt x="4385" y="2996"/>
                  </a:lnTo>
                  <a:lnTo>
                    <a:pt x="4190" y="3386"/>
                  </a:lnTo>
                  <a:lnTo>
                    <a:pt x="4019" y="3678"/>
                  </a:lnTo>
                  <a:lnTo>
                    <a:pt x="3873" y="3922"/>
                  </a:lnTo>
                  <a:lnTo>
                    <a:pt x="3873" y="3922"/>
                  </a:lnTo>
                  <a:lnTo>
                    <a:pt x="3654" y="4141"/>
                  </a:lnTo>
                  <a:lnTo>
                    <a:pt x="3313" y="4482"/>
                  </a:lnTo>
                  <a:lnTo>
                    <a:pt x="2509" y="5237"/>
                  </a:lnTo>
                  <a:lnTo>
                    <a:pt x="1438" y="6211"/>
                  </a:lnTo>
                  <a:lnTo>
                    <a:pt x="1" y="6211"/>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0" name="Google Shape;442;p37">
            <a:extLst>
              <a:ext uri="{FF2B5EF4-FFF2-40B4-BE49-F238E27FC236}">
                <a16:creationId xmlns:a16="http://schemas.microsoft.com/office/drawing/2014/main" id="{21CB3A9C-28BC-4C58-8547-0D09B0CD4920}"/>
              </a:ext>
            </a:extLst>
          </p:cNvPr>
          <p:cNvGrpSpPr/>
          <p:nvPr/>
        </p:nvGrpSpPr>
        <p:grpSpPr>
          <a:xfrm>
            <a:off x="3788279" y="2702739"/>
            <a:ext cx="383835" cy="363369"/>
            <a:chOff x="6618700" y="1635475"/>
            <a:chExt cx="456675" cy="432325"/>
          </a:xfrm>
        </p:grpSpPr>
        <p:sp>
          <p:nvSpPr>
            <p:cNvPr id="61" name="Google Shape;443;p37">
              <a:extLst>
                <a:ext uri="{FF2B5EF4-FFF2-40B4-BE49-F238E27FC236}">
                  <a16:creationId xmlns:a16="http://schemas.microsoft.com/office/drawing/2014/main" id="{7AC10F2B-E65B-4116-9CD1-EAB5B858371A}"/>
                </a:ext>
              </a:extLst>
            </p:cNvPr>
            <p:cNvSpPr/>
            <p:nvPr/>
          </p:nvSpPr>
          <p:spPr>
            <a:xfrm>
              <a:off x="6663775" y="1904000"/>
              <a:ext cx="117525" cy="163800"/>
            </a:xfrm>
            <a:custGeom>
              <a:avLst/>
              <a:gdLst/>
              <a:ahLst/>
              <a:cxnLst/>
              <a:rect l="l" t="t" r="r" b="b"/>
              <a:pathLst>
                <a:path w="4701" h="6552" fill="none" extrusionOk="0">
                  <a:moveTo>
                    <a:pt x="0" y="0"/>
                  </a:moveTo>
                  <a:lnTo>
                    <a:pt x="512" y="6016"/>
                  </a:lnTo>
                  <a:lnTo>
                    <a:pt x="512" y="6016"/>
                  </a:lnTo>
                  <a:lnTo>
                    <a:pt x="536" y="6138"/>
                  </a:lnTo>
                  <a:lnTo>
                    <a:pt x="585" y="6235"/>
                  </a:lnTo>
                  <a:lnTo>
                    <a:pt x="633" y="6332"/>
                  </a:lnTo>
                  <a:lnTo>
                    <a:pt x="706" y="6406"/>
                  </a:lnTo>
                  <a:lnTo>
                    <a:pt x="804" y="6454"/>
                  </a:lnTo>
                  <a:lnTo>
                    <a:pt x="877" y="6503"/>
                  </a:lnTo>
                  <a:lnTo>
                    <a:pt x="999" y="6552"/>
                  </a:lnTo>
                  <a:lnTo>
                    <a:pt x="1096" y="6552"/>
                  </a:lnTo>
                  <a:lnTo>
                    <a:pt x="4116" y="6552"/>
                  </a:lnTo>
                  <a:lnTo>
                    <a:pt x="4116" y="6552"/>
                  </a:lnTo>
                  <a:lnTo>
                    <a:pt x="4238" y="6527"/>
                  </a:lnTo>
                  <a:lnTo>
                    <a:pt x="4360" y="6503"/>
                  </a:lnTo>
                  <a:lnTo>
                    <a:pt x="4457" y="6430"/>
                  </a:lnTo>
                  <a:lnTo>
                    <a:pt x="4554" y="6332"/>
                  </a:lnTo>
                  <a:lnTo>
                    <a:pt x="4554" y="6332"/>
                  </a:lnTo>
                  <a:lnTo>
                    <a:pt x="4628" y="6235"/>
                  </a:lnTo>
                  <a:lnTo>
                    <a:pt x="4676" y="6113"/>
                  </a:lnTo>
                  <a:lnTo>
                    <a:pt x="4701" y="5991"/>
                  </a:lnTo>
                  <a:lnTo>
                    <a:pt x="4676" y="5845"/>
                  </a:lnTo>
                  <a:lnTo>
                    <a:pt x="3678" y="98"/>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444;p37">
              <a:extLst>
                <a:ext uri="{FF2B5EF4-FFF2-40B4-BE49-F238E27FC236}">
                  <a16:creationId xmlns:a16="http://schemas.microsoft.com/office/drawing/2014/main" id="{814E5DFF-331B-4542-8647-0D60F6B107B7}"/>
                </a:ext>
              </a:extLst>
            </p:cNvPr>
            <p:cNvSpPr/>
            <p:nvPr/>
          </p:nvSpPr>
          <p:spPr>
            <a:xfrm>
              <a:off x="7046125" y="1775525"/>
              <a:ext cx="29250" cy="99275"/>
            </a:xfrm>
            <a:custGeom>
              <a:avLst/>
              <a:gdLst/>
              <a:ahLst/>
              <a:cxnLst/>
              <a:rect l="l" t="t" r="r" b="b"/>
              <a:pathLst>
                <a:path w="1170" h="3971" fill="none" extrusionOk="0">
                  <a:moveTo>
                    <a:pt x="1" y="3970"/>
                  </a:moveTo>
                  <a:lnTo>
                    <a:pt x="1" y="3970"/>
                  </a:lnTo>
                  <a:lnTo>
                    <a:pt x="245" y="3824"/>
                  </a:lnTo>
                  <a:lnTo>
                    <a:pt x="488" y="3629"/>
                  </a:lnTo>
                  <a:lnTo>
                    <a:pt x="683" y="3410"/>
                  </a:lnTo>
                  <a:lnTo>
                    <a:pt x="853" y="3166"/>
                  </a:lnTo>
                  <a:lnTo>
                    <a:pt x="1000" y="2898"/>
                  </a:lnTo>
                  <a:lnTo>
                    <a:pt x="1097" y="2606"/>
                  </a:lnTo>
                  <a:lnTo>
                    <a:pt x="1170" y="2314"/>
                  </a:lnTo>
                  <a:lnTo>
                    <a:pt x="1170" y="1997"/>
                  </a:lnTo>
                  <a:lnTo>
                    <a:pt x="1170" y="1997"/>
                  </a:lnTo>
                  <a:lnTo>
                    <a:pt x="1170" y="1681"/>
                  </a:lnTo>
                  <a:lnTo>
                    <a:pt x="1097" y="1364"/>
                  </a:lnTo>
                  <a:lnTo>
                    <a:pt x="1000" y="1096"/>
                  </a:lnTo>
                  <a:lnTo>
                    <a:pt x="853" y="828"/>
                  </a:lnTo>
                  <a:lnTo>
                    <a:pt x="683" y="585"/>
                  </a:lnTo>
                  <a:lnTo>
                    <a:pt x="488" y="366"/>
                  </a:lnTo>
                  <a:lnTo>
                    <a:pt x="245" y="171"/>
                  </a:lnTo>
                  <a:lnTo>
                    <a:pt x="1" y="0"/>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445;p37">
              <a:extLst>
                <a:ext uri="{FF2B5EF4-FFF2-40B4-BE49-F238E27FC236}">
                  <a16:creationId xmlns:a16="http://schemas.microsoft.com/office/drawing/2014/main" id="{B54E79FB-0FE9-4EE5-BBCE-2C9FB2C25E96}"/>
                </a:ext>
              </a:extLst>
            </p:cNvPr>
            <p:cNvSpPr/>
            <p:nvPr/>
          </p:nvSpPr>
          <p:spPr>
            <a:xfrm>
              <a:off x="6618700" y="1751775"/>
              <a:ext cx="96850" cy="146750"/>
            </a:xfrm>
            <a:custGeom>
              <a:avLst/>
              <a:gdLst/>
              <a:ahLst/>
              <a:cxnLst/>
              <a:rect l="l" t="t" r="r" b="b"/>
              <a:pathLst>
                <a:path w="3874" h="5870" fill="none" extrusionOk="0">
                  <a:moveTo>
                    <a:pt x="3873" y="0"/>
                  </a:moveTo>
                  <a:lnTo>
                    <a:pt x="3873" y="0"/>
                  </a:lnTo>
                  <a:lnTo>
                    <a:pt x="2704" y="0"/>
                  </a:lnTo>
                  <a:lnTo>
                    <a:pt x="1730" y="0"/>
                  </a:lnTo>
                  <a:lnTo>
                    <a:pt x="1730" y="0"/>
                  </a:lnTo>
                  <a:lnTo>
                    <a:pt x="1560" y="25"/>
                  </a:lnTo>
                  <a:lnTo>
                    <a:pt x="1413" y="49"/>
                  </a:lnTo>
                  <a:lnTo>
                    <a:pt x="1243" y="98"/>
                  </a:lnTo>
                  <a:lnTo>
                    <a:pt x="1097" y="147"/>
                  </a:lnTo>
                  <a:lnTo>
                    <a:pt x="926" y="244"/>
                  </a:lnTo>
                  <a:lnTo>
                    <a:pt x="780" y="317"/>
                  </a:lnTo>
                  <a:lnTo>
                    <a:pt x="658" y="439"/>
                  </a:lnTo>
                  <a:lnTo>
                    <a:pt x="537" y="536"/>
                  </a:lnTo>
                  <a:lnTo>
                    <a:pt x="415" y="682"/>
                  </a:lnTo>
                  <a:lnTo>
                    <a:pt x="293" y="804"/>
                  </a:lnTo>
                  <a:lnTo>
                    <a:pt x="220" y="950"/>
                  </a:lnTo>
                  <a:lnTo>
                    <a:pt x="147" y="1096"/>
                  </a:lnTo>
                  <a:lnTo>
                    <a:pt x="74" y="1267"/>
                  </a:lnTo>
                  <a:lnTo>
                    <a:pt x="25" y="1437"/>
                  </a:lnTo>
                  <a:lnTo>
                    <a:pt x="1" y="1583"/>
                  </a:lnTo>
                  <a:lnTo>
                    <a:pt x="1" y="1754"/>
                  </a:lnTo>
                  <a:lnTo>
                    <a:pt x="1" y="4092"/>
                  </a:lnTo>
                  <a:lnTo>
                    <a:pt x="1" y="4092"/>
                  </a:lnTo>
                  <a:lnTo>
                    <a:pt x="1" y="4263"/>
                  </a:lnTo>
                  <a:lnTo>
                    <a:pt x="25" y="4433"/>
                  </a:lnTo>
                  <a:lnTo>
                    <a:pt x="74" y="4579"/>
                  </a:lnTo>
                  <a:lnTo>
                    <a:pt x="147" y="4750"/>
                  </a:lnTo>
                  <a:lnTo>
                    <a:pt x="220" y="4896"/>
                  </a:lnTo>
                  <a:lnTo>
                    <a:pt x="293" y="5042"/>
                  </a:lnTo>
                  <a:lnTo>
                    <a:pt x="415" y="5188"/>
                  </a:lnTo>
                  <a:lnTo>
                    <a:pt x="537" y="5310"/>
                  </a:lnTo>
                  <a:lnTo>
                    <a:pt x="658" y="5407"/>
                  </a:lnTo>
                  <a:lnTo>
                    <a:pt x="780" y="5529"/>
                  </a:lnTo>
                  <a:lnTo>
                    <a:pt x="926" y="5626"/>
                  </a:lnTo>
                  <a:lnTo>
                    <a:pt x="1097" y="5699"/>
                  </a:lnTo>
                  <a:lnTo>
                    <a:pt x="1243" y="5748"/>
                  </a:lnTo>
                  <a:lnTo>
                    <a:pt x="1413" y="5797"/>
                  </a:lnTo>
                  <a:lnTo>
                    <a:pt x="1560" y="5821"/>
                  </a:lnTo>
                  <a:lnTo>
                    <a:pt x="1730" y="5846"/>
                  </a:lnTo>
                  <a:lnTo>
                    <a:pt x="1730" y="5846"/>
                  </a:lnTo>
                  <a:lnTo>
                    <a:pt x="2704" y="5846"/>
                  </a:lnTo>
                  <a:lnTo>
                    <a:pt x="3873" y="5870"/>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446;p37">
              <a:extLst>
                <a:ext uri="{FF2B5EF4-FFF2-40B4-BE49-F238E27FC236}">
                  <a16:creationId xmlns:a16="http://schemas.microsoft.com/office/drawing/2014/main" id="{B6DAE081-9413-4901-BDD0-FB1AC03E2158}"/>
                </a:ext>
              </a:extLst>
            </p:cNvPr>
            <p:cNvSpPr/>
            <p:nvPr/>
          </p:nvSpPr>
          <p:spPr>
            <a:xfrm>
              <a:off x="6721600" y="1660450"/>
              <a:ext cx="278900" cy="329425"/>
            </a:xfrm>
            <a:custGeom>
              <a:avLst/>
              <a:gdLst/>
              <a:ahLst/>
              <a:cxnLst/>
              <a:rect l="l" t="t" r="r" b="b"/>
              <a:pathLst>
                <a:path w="11156" h="13177" fill="none" extrusionOk="0">
                  <a:moveTo>
                    <a:pt x="11155" y="0"/>
                  </a:moveTo>
                  <a:lnTo>
                    <a:pt x="11155" y="0"/>
                  </a:lnTo>
                  <a:lnTo>
                    <a:pt x="10766" y="317"/>
                  </a:lnTo>
                  <a:lnTo>
                    <a:pt x="10352" y="609"/>
                  </a:lnTo>
                  <a:lnTo>
                    <a:pt x="9938" y="901"/>
                  </a:lnTo>
                  <a:lnTo>
                    <a:pt x="9524" y="1169"/>
                  </a:lnTo>
                  <a:lnTo>
                    <a:pt x="9085" y="1413"/>
                  </a:lnTo>
                  <a:lnTo>
                    <a:pt x="8671" y="1632"/>
                  </a:lnTo>
                  <a:lnTo>
                    <a:pt x="7843" y="2046"/>
                  </a:lnTo>
                  <a:lnTo>
                    <a:pt x="7015" y="2387"/>
                  </a:lnTo>
                  <a:lnTo>
                    <a:pt x="6211" y="2679"/>
                  </a:lnTo>
                  <a:lnTo>
                    <a:pt x="5456" y="2898"/>
                  </a:lnTo>
                  <a:lnTo>
                    <a:pt x="4774" y="3093"/>
                  </a:lnTo>
                  <a:lnTo>
                    <a:pt x="4774" y="3093"/>
                  </a:lnTo>
                  <a:lnTo>
                    <a:pt x="4239" y="3215"/>
                  </a:lnTo>
                  <a:lnTo>
                    <a:pt x="3678" y="3312"/>
                  </a:lnTo>
                  <a:lnTo>
                    <a:pt x="3070" y="3410"/>
                  </a:lnTo>
                  <a:lnTo>
                    <a:pt x="2461" y="3459"/>
                  </a:lnTo>
                  <a:lnTo>
                    <a:pt x="1219" y="3580"/>
                  </a:lnTo>
                  <a:lnTo>
                    <a:pt x="1" y="3629"/>
                  </a:lnTo>
                  <a:lnTo>
                    <a:pt x="1" y="9523"/>
                  </a:lnTo>
                  <a:lnTo>
                    <a:pt x="1" y="9523"/>
                  </a:lnTo>
                  <a:lnTo>
                    <a:pt x="1219" y="9596"/>
                  </a:lnTo>
                  <a:lnTo>
                    <a:pt x="2461" y="9693"/>
                  </a:lnTo>
                  <a:lnTo>
                    <a:pt x="3070" y="9767"/>
                  </a:lnTo>
                  <a:lnTo>
                    <a:pt x="3678" y="9840"/>
                  </a:lnTo>
                  <a:lnTo>
                    <a:pt x="4239" y="9937"/>
                  </a:lnTo>
                  <a:lnTo>
                    <a:pt x="4774" y="10059"/>
                  </a:lnTo>
                  <a:lnTo>
                    <a:pt x="4774" y="10059"/>
                  </a:lnTo>
                  <a:lnTo>
                    <a:pt x="5456" y="10254"/>
                  </a:lnTo>
                  <a:lnTo>
                    <a:pt x="6211" y="10497"/>
                  </a:lnTo>
                  <a:lnTo>
                    <a:pt x="7015" y="10765"/>
                  </a:lnTo>
                  <a:lnTo>
                    <a:pt x="7843" y="11130"/>
                  </a:lnTo>
                  <a:lnTo>
                    <a:pt x="8671" y="11520"/>
                  </a:lnTo>
                  <a:lnTo>
                    <a:pt x="9085" y="11764"/>
                  </a:lnTo>
                  <a:lnTo>
                    <a:pt x="9524" y="12007"/>
                  </a:lnTo>
                  <a:lnTo>
                    <a:pt x="9938" y="12251"/>
                  </a:lnTo>
                  <a:lnTo>
                    <a:pt x="10352" y="12543"/>
                  </a:lnTo>
                  <a:lnTo>
                    <a:pt x="10766" y="12835"/>
                  </a:lnTo>
                  <a:lnTo>
                    <a:pt x="11155" y="13176"/>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447;p37">
              <a:extLst>
                <a:ext uri="{FF2B5EF4-FFF2-40B4-BE49-F238E27FC236}">
                  <a16:creationId xmlns:a16="http://schemas.microsoft.com/office/drawing/2014/main" id="{AECA0674-F3C2-43F3-882F-FB1229D74322}"/>
                </a:ext>
              </a:extLst>
            </p:cNvPr>
            <p:cNvSpPr/>
            <p:nvPr/>
          </p:nvSpPr>
          <p:spPr>
            <a:xfrm>
              <a:off x="7006550" y="1635475"/>
              <a:ext cx="34750" cy="378750"/>
            </a:xfrm>
            <a:custGeom>
              <a:avLst/>
              <a:gdLst/>
              <a:ahLst/>
              <a:cxnLst/>
              <a:rect l="l" t="t" r="r" b="b"/>
              <a:pathLst>
                <a:path w="1390" h="15150" fill="none" extrusionOk="0">
                  <a:moveTo>
                    <a:pt x="1024" y="49"/>
                  </a:moveTo>
                  <a:lnTo>
                    <a:pt x="1024" y="49"/>
                  </a:lnTo>
                  <a:lnTo>
                    <a:pt x="902" y="1"/>
                  </a:lnTo>
                  <a:lnTo>
                    <a:pt x="805" y="1"/>
                  </a:lnTo>
                  <a:lnTo>
                    <a:pt x="805" y="1"/>
                  </a:lnTo>
                  <a:lnTo>
                    <a:pt x="683" y="1"/>
                  </a:lnTo>
                  <a:lnTo>
                    <a:pt x="585" y="49"/>
                  </a:lnTo>
                  <a:lnTo>
                    <a:pt x="464" y="98"/>
                  </a:lnTo>
                  <a:lnTo>
                    <a:pt x="391" y="171"/>
                  </a:lnTo>
                  <a:lnTo>
                    <a:pt x="391" y="171"/>
                  </a:lnTo>
                  <a:lnTo>
                    <a:pt x="1" y="536"/>
                  </a:lnTo>
                  <a:lnTo>
                    <a:pt x="1" y="14638"/>
                  </a:lnTo>
                  <a:lnTo>
                    <a:pt x="1" y="14638"/>
                  </a:lnTo>
                  <a:lnTo>
                    <a:pt x="391" y="14979"/>
                  </a:lnTo>
                  <a:lnTo>
                    <a:pt x="391" y="14979"/>
                  </a:lnTo>
                  <a:lnTo>
                    <a:pt x="464" y="15052"/>
                  </a:lnTo>
                  <a:lnTo>
                    <a:pt x="585" y="15101"/>
                  </a:lnTo>
                  <a:lnTo>
                    <a:pt x="683" y="15149"/>
                  </a:lnTo>
                  <a:lnTo>
                    <a:pt x="805" y="15149"/>
                  </a:lnTo>
                  <a:lnTo>
                    <a:pt x="805" y="15149"/>
                  </a:lnTo>
                  <a:lnTo>
                    <a:pt x="902" y="15149"/>
                  </a:lnTo>
                  <a:lnTo>
                    <a:pt x="1024" y="15101"/>
                  </a:lnTo>
                  <a:lnTo>
                    <a:pt x="1024" y="15101"/>
                  </a:lnTo>
                  <a:lnTo>
                    <a:pt x="1170" y="15028"/>
                  </a:lnTo>
                  <a:lnTo>
                    <a:pt x="1292" y="14906"/>
                  </a:lnTo>
                  <a:lnTo>
                    <a:pt x="1365" y="14735"/>
                  </a:lnTo>
                  <a:lnTo>
                    <a:pt x="1389" y="14565"/>
                  </a:lnTo>
                  <a:lnTo>
                    <a:pt x="1389" y="585"/>
                  </a:lnTo>
                  <a:lnTo>
                    <a:pt x="1389" y="585"/>
                  </a:lnTo>
                  <a:lnTo>
                    <a:pt x="1365" y="415"/>
                  </a:lnTo>
                  <a:lnTo>
                    <a:pt x="1292" y="269"/>
                  </a:lnTo>
                  <a:lnTo>
                    <a:pt x="1170" y="122"/>
                  </a:lnTo>
                  <a:lnTo>
                    <a:pt x="1024" y="49"/>
                  </a:lnTo>
                  <a:lnTo>
                    <a:pt x="1024" y="49"/>
                  </a:lnTo>
                  <a:close/>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 name="Rectangle 6">
            <a:extLst>
              <a:ext uri="{FF2B5EF4-FFF2-40B4-BE49-F238E27FC236}">
                <a16:creationId xmlns:a16="http://schemas.microsoft.com/office/drawing/2014/main" id="{F2160CCE-8E52-486F-80D6-174B3BBFE1B1}"/>
              </a:ext>
            </a:extLst>
          </p:cNvPr>
          <p:cNvSpPr/>
          <p:nvPr/>
        </p:nvSpPr>
        <p:spPr>
          <a:xfrm>
            <a:off x="976746" y="4647427"/>
            <a:ext cx="4572000" cy="338554"/>
          </a:xfrm>
          <a:prstGeom prst="rect">
            <a:avLst/>
          </a:prstGeom>
        </p:spPr>
        <p:txBody>
          <a:bodyPr>
            <a:spAutoFit/>
          </a:bodyPr>
          <a:lstStyle/>
          <a:p>
            <a:r>
              <a:rPr lang="en-US" sz="800" dirty="0">
                <a:solidFill>
                  <a:schemeClr val="bg1"/>
                </a:solidFill>
                <a:latin typeface="Quicksand" panose="020B0604020202020204" charset="0"/>
              </a:rPr>
              <a:t>Crawford, A. R. (2008). Licensing and Negotiations for Electronic Content. </a:t>
            </a:r>
            <a:r>
              <a:rPr lang="en-US" sz="800" i="1" dirty="0">
                <a:solidFill>
                  <a:schemeClr val="bg1"/>
                </a:solidFill>
                <a:latin typeface="Quicksand" panose="020B0604020202020204" charset="0"/>
              </a:rPr>
              <a:t>Resource Sharing &amp; Information Networks</a:t>
            </a:r>
            <a:r>
              <a:rPr lang="en-US" sz="800" dirty="0">
                <a:solidFill>
                  <a:schemeClr val="bg1"/>
                </a:solidFill>
                <a:latin typeface="Quicksand" panose="020B0604020202020204" charset="0"/>
              </a:rPr>
              <a:t>, </a:t>
            </a:r>
            <a:r>
              <a:rPr lang="en-US" sz="800" i="1" dirty="0">
                <a:solidFill>
                  <a:schemeClr val="bg1"/>
                </a:solidFill>
                <a:latin typeface="Quicksand" panose="020B0604020202020204" charset="0"/>
              </a:rPr>
              <a:t>19</a:t>
            </a:r>
            <a:r>
              <a:rPr lang="en-US" sz="800" dirty="0">
                <a:solidFill>
                  <a:schemeClr val="bg1"/>
                </a:solidFill>
                <a:latin typeface="Quicksand" panose="020B0604020202020204" charset="0"/>
              </a:rPr>
              <a:t>(1/2), 15–38. </a:t>
            </a:r>
            <a:r>
              <a:rPr lang="en-US" sz="800" u="sng" dirty="0">
                <a:solidFill>
                  <a:schemeClr val="bg1"/>
                </a:solidFill>
                <a:latin typeface="Quicksand" panose="020B0604020202020204" charset="0"/>
                <a:hlinkClick r:id="rId4">
                  <a:extLst>
                    <a:ext uri="{A12FA001-AC4F-418D-AE19-62706E023703}">
                      <ahyp:hlinkClr xmlns:ahyp="http://schemas.microsoft.com/office/drawing/2018/hyperlinkcolor" val="tx"/>
                    </a:ext>
                  </a:extLst>
                </a:hlinkClick>
              </a:rPr>
              <a:t>https://doi.org/10.1080/07377790802498523</a:t>
            </a:r>
            <a:endParaRPr lang="en-US" sz="800" dirty="0">
              <a:solidFill>
                <a:schemeClr val="bg1"/>
              </a:solidFill>
              <a:latin typeface="Quicksand" panose="020B0604020202020204" charset="0"/>
            </a:endParaRPr>
          </a:p>
        </p:txBody>
      </p:sp>
    </p:spTree>
    <p:extLst>
      <p:ext uri="{BB962C8B-B14F-4D97-AF65-F5344CB8AC3E}">
        <p14:creationId xmlns:p14="http://schemas.microsoft.com/office/powerpoint/2010/main" val="2380984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7"/>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solidFill>
                  <a:srgbClr val="39C0BA"/>
                </a:solidFill>
              </a:rPr>
              <a:t>PLANNING YOUR NEGOTIATION</a:t>
            </a:r>
            <a:endParaRPr dirty="0">
              <a:solidFill>
                <a:srgbClr val="39C0BA"/>
              </a:solidFill>
            </a:endParaRPr>
          </a:p>
        </p:txBody>
      </p:sp>
      <p:sp>
        <p:nvSpPr>
          <p:cNvPr id="109" name="Google Shape;109;p17"/>
          <p:cNvSpPr txBox="1">
            <a:spLocks noGrp="1"/>
          </p:cNvSpPr>
          <p:nvPr>
            <p:ph type="body" idx="1"/>
          </p:nvPr>
        </p:nvSpPr>
        <p:spPr>
          <a:xfrm>
            <a:off x="1165498" y="1158072"/>
            <a:ext cx="68580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t>External review– Determine their interests</a:t>
            </a:r>
            <a:endParaRPr sz="2400" dirty="0"/>
          </a:p>
          <a:p>
            <a:pPr marL="457200" lvl="0" indent="-381000" algn="l" rtl="0">
              <a:spcBef>
                <a:spcPts val="600"/>
              </a:spcBef>
              <a:spcAft>
                <a:spcPts val="0"/>
              </a:spcAft>
              <a:buClr>
                <a:schemeClr val="accent1"/>
              </a:buClr>
              <a:buSzPts val="2400"/>
              <a:buChar char="◦"/>
            </a:pPr>
            <a:r>
              <a:rPr lang="en-US" sz="2400" dirty="0"/>
              <a:t>Financials</a:t>
            </a:r>
            <a:endParaRPr sz="2400" dirty="0"/>
          </a:p>
          <a:p>
            <a:pPr marL="457200" lvl="0" indent="-381000" algn="l" rtl="0">
              <a:spcBef>
                <a:spcPts val="0"/>
              </a:spcBef>
              <a:spcAft>
                <a:spcPts val="0"/>
              </a:spcAft>
              <a:buClr>
                <a:schemeClr val="accent1"/>
              </a:buClr>
              <a:buSzPts val="2400"/>
              <a:buChar char="◦"/>
            </a:pPr>
            <a:r>
              <a:rPr lang="en-US" sz="2400" dirty="0"/>
              <a:t>News &amp; rumors</a:t>
            </a:r>
          </a:p>
          <a:p>
            <a:pPr marL="457200" lvl="0" indent="-381000" algn="l" rtl="0">
              <a:spcBef>
                <a:spcPts val="0"/>
              </a:spcBef>
              <a:spcAft>
                <a:spcPts val="0"/>
              </a:spcAft>
              <a:buClr>
                <a:schemeClr val="accent1"/>
              </a:buClr>
              <a:buSzPts val="2400"/>
              <a:buChar char="◦"/>
            </a:pPr>
            <a:r>
              <a:rPr lang="en-US" sz="2400" dirty="0"/>
              <a:t>Competitive offerings (content and pricing)</a:t>
            </a:r>
          </a:p>
          <a:p>
            <a:pPr marL="457200" lvl="0" indent="-381000" algn="l" rtl="0">
              <a:spcBef>
                <a:spcPts val="0"/>
              </a:spcBef>
              <a:spcAft>
                <a:spcPts val="0"/>
              </a:spcAft>
              <a:buClr>
                <a:schemeClr val="accent1"/>
              </a:buClr>
              <a:buSzPts val="2400"/>
              <a:buChar char="◦"/>
            </a:pPr>
            <a:r>
              <a:rPr lang="en-US" sz="2400" dirty="0"/>
              <a:t>Opening available pricing data</a:t>
            </a:r>
          </a:p>
          <a:p>
            <a:pPr marL="457200" lvl="0" indent="-381000" algn="l" rtl="0">
              <a:spcBef>
                <a:spcPts val="0"/>
              </a:spcBef>
              <a:spcAft>
                <a:spcPts val="0"/>
              </a:spcAft>
              <a:buClr>
                <a:schemeClr val="accent1"/>
              </a:buClr>
              <a:buSzPts val="2400"/>
              <a:buChar char="◦"/>
            </a:pPr>
            <a:r>
              <a:rPr lang="en-US" sz="2400" dirty="0"/>
              <a:t>Price other acquisition models for content (e.g. on demand)</a:t>
            </a:r>
          </a:p>
        </p:txBody>
      </p:sp>
      <p:sp>
        <p:nvSpPr>
          <p:cNvPr id="110" name="Google Shape;110;p17"/>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26</a:t>
            </a:fld>
            <a:endParaRPr/>
          </a:p>
        </p:txBody>
      </p:sp>
    </p:spTree>
    <p:extLst>
      <p:ext uri="{BB962C8B-B14F-4D97-AF65-F5344CB8AC3E}">
        <p14:creationId xmlns:p14="http://schemas.microsoft.com/office/powerpoint/2010/main" val="6623309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1602A4-A936-412D-97FB-935C29C46251}"/>
              </a:ext>
            </a:extLst>
          </p:cNvPr>
          <p:cNvSpPr>
            <a:spLocks noGrp="1"/>
          </p:cNvSpPr>
          <p:nvPr>
            <p:ph type="title"/>
          </p:nvPr>
        </p:nvSpPr>
        <p:spPr/>
        <p:txBody>
          <a:bodyPr/>
          <a:lstStyle/>
          <a:p>
            <a:r>
              <a:rPr lang="en-US" dirty="0"/>
              <a:t>KNOW YOUR POWER POSITION IN THE DEAL</a:t>
            </a:r>
          </a:p>
        </p:txBody>
      </p:sp>
      <p:sp>
        <p:nvSpPr>
          <p:cNvPr id="3" name="Text Placeholder 2">
            <a:extLst>
              <a:ext uri="{FF2B5EF4-FFF2-40B4-BE49-F238E27FC236}">
                <a16:creationId xmlns:a16="http://schemas.microsoft.com/office/drawing/2014/main" id="{C83A7681-E5AF-48AC-87A0-0DC3552243D6}"/>
              </a:ext>
            </a:extLst>
          </p:cNvPr>
          <p:cNvSpPr>
            <a:spLocks noGrp="1"/>
          </p:cNvSpPr>
          <p:nvPr>
            <p:ph type="body" idx="1"/>
          </p:nvPr>
        </p:nvSpPr>
        <p:spPr/>
        <p:txBody>
          <a:bodyPr/>
          <a:lstStyle/>
          <a:p>
            <a:r>
              <a:rPr lang="en-US" sz="2000" dirty="0"/>
              <a:t>Who is the </a:t>
            </a:r>
            <a:r>
              <a:rPr lang="en-US" sz="2000" b="1" i="1" dirty="0">
                <a:solidFill>
                  <a:schemeClr val="accent3"/>
                </a:solidFill>
              </a:rPr>
              <a:t>target customer </a:t>
            </a:r>
            <a:r>
              <a:rPr lang="en-US" sz="2000" dirty="0"/>
              <a:t>of the resource?</a:t>
            </a:r>
          </a:p>
          <a:p>
            <a:pPr lvl="1"/>
            <a:r>
              <a:rPr lang="en-US" sz="1400" dirty="0"/>
              <a:t>Academic Resource vs Professional Practice</a:t>
            </a:r>
          </a:p>
          <a:p>
            <a:r>
              <a:rPr lang="en-US" sz="2000" dirty="0"/>
              <a:t>Can you benefit from </a:t>
            </a:r>
            <a:r>
              <a:rPr lang="en-US" sz="2000" b="1" i="1" dirty="0">
                <a:solidFill>
                  <a:schemeClr val="accent3"/>
                </a:solidFill>
              </a:rPr>
              <a:t>consortia agreements</a:t>
            </a:r>
            <a:r>
              <a:rPr lang="en-US" sz="2000" dirty="0"/>
              <a:t>?</a:t>
            </a:r>
          </a:p>
          <a:p>
            <a:pPr lvl="1"/>
            <a:r>
              <a:rPr lang="en-US" sz="1400" dirty="0"/>
              <a:t>Agreements should increase your relative bargaining power</a:t>
            </a:r>
          </a:p>
          <a:p>
            <a:r>
              <a:rPr lang="en-US" sz="2000" dirty="0"/>
              <a:t>What are your </a:t>
            </a:r>
            <a:r>
              <a:rPr lang="en-US" sz="2000" b="1" i="1" dirty="0">
                <a:solidFill>
                  <a:schemeClr val="accent3"/>
                </a:solidFill>
              </a:rPr>
              <a:t>alternatives</a:t>
            </a:r>
            <a:r>
              <a:rPr lang="en-US" sz="2000" dirty="0"/>
              <a:t>?</a:t>
            </a:r>
          </a:p>
          <a:p>
            <a:pPr lvl="1"/>
            <a:r>
              <a:rPr lang="en-US" sz="1400" dirty="0"/>
              <a:t>BATNA</a:t>
            </a:r>
          </a:p>
          <a:p>
            <a:pPr lvl="1"/>
            <a:r>
              <a:rPr lang="en-US" sz="1400" dirty="0"/>
              <a:t>Competitive Landscape</a:t>
            </a:r>
          </a:p>
          <a:p>
            <a:r>
              <a:rPr lang="en-US" sz="2000" dirty="0"/>
              <a:t>What </a:t>
            </a:r>
            <a:r>
              <a:rPr lang="en-US" sz="2000" b="1" i="1" dirty="0">
                <a:solidFill>
                  <a:schemeClr val="accent3"/>
                </a:solidFill>
              </a:rPr>
              <a:t>goals</a:t>
            </a:r>
            <a:r>
              <a:rPr lang="en-US" sz="2000" dirty="0"/>
              <a:t> does this purchase help you achieve?</a:t>
            </a:r>
          </a:p>
          <a:p>
            <a:r>
              <a:rPr lang="en-US" sz="2000" dirty="0"/>
              <a:t>What </a:t>
            </a:r>
            <a:r>
              <a:rPr lang="en-US" sz="2000" b="1" i="1" dirty="0">
                <a:solidFill>
                  <a:schemeClr val="accent3"/>
                </a:solidFill>
              </a:rPr>
              <a:t>values</a:t>
            </a:r>
            <a:r>
              <a:rPr lang="en-US" sz="2000" dirty="0"/>
              <a:t> does it support?</a:t>
            </a:r>
          </a:p>
        </p:txBody>
      </p:sp>
      <p:sp>
        <p:nvSpPr>
          <p:cNvPr id="4" name="Slide Number Placeholder 3">
            <a:extLst>
              <a:ext uri="{FF2B5EF4-FFF2-40B4-BE49-F238E27FC236}">
                <a16:creationId xmlns:a16="http://schemas.microsoft.com/office/drawing/2014/main" id="{8E0F0A09-9015-4A8E-BFED-F6AB36C8F80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27</a:t>
            </a:fld>
            <a:endParaRPr lang="en"/>
          </a:p>
        </p:txBody>
      </p:sp>
    </p:spTree>
    <p:extLst>
      <p:ext uri="{BB962C8B-B14F-4D97-AF65-F5344CB8AC3E}">
        <p14:creationId xmlns:p14="http://schemas.microsoft.com/office/powerpoint/2010/main" val="1884227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Google Shape;159;p23"/>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Pre-Game When You Have Little Time </a:t>
            </a:r>
            <a:endParaRPr dirty="0"/>
          </a:p>
        </p:txBody>
      </p:sp>
      <p:sp>
        <p:nvSpPr>
          <p:cNvPr id="163" name="Google Shape;163;p23"/>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28</a:t>
            </a:fld>
            <a:endParaRPr/>
          </a:p>
        </p:txBody>
      </p:sp>
      <p:graphicFrame>
        <p:nvGraphicFramePr>
          <p:cNvPr id="2" name="Diagram 1">
            <a:extLst>
              <a:ext uri="{FF2B5EF4-FFF2-40B4-BE49-F238E27FC236}">
                <a16:creationId xmlns:a16="http://schemas.microsoft.com/office/drawing/2014/main" id="{97D18145-446D-46D1-86E4-A9F1941B6732}"/>
              </a:ext>
            </a:extLst>
          </p:cNvPr>
          <p:cNvGraphicFramePr/>
          <p:nvPr>
            <p:extLst>
              <p:ext uri="{D42A27DB-BD31-4B8C-83A1-F6EECF244321}">
                <p14:modId xmlns:p14="http://schemas.microsoft.com/office/powerpoint/2010/main" val="1638043123"/>
              </p:ext>
            </p:extLst>
          </p:nvPr>
        </p:nvGraphicFramePr>
        <p:xfrm>
          <a:off x="1295399" y="256309"/>
          <a:ext cx="7460673" cy="45743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a:extLst>
              <a:ext uri="{FF2B5EF4-FFF2-40B4-BE49-F238E27FC236}">
                <a16:creationId xmlns:a16="http://schemas.microsoft.com/office/drawing/2014/main" id="{4AB9F923-841A-4589-87CC-A232B748ED0F}"/>
              </a:ext>
            </a:extLst>
          </p:cNvPr>
          <p:cNvSpPr txBox="1"/>
          <p:nvPr/>
        </p:nvSpPr>
        <p:spPr>
          <a:xfrm>
            <a:off x="1165475" y="4715240"/>
            <a:ext cx="4954082" cy="446276"/>
          </a:xfrm>
          <a:prstGeom prst="rect">
            <a:avLst/>
          </a:prstGeom>
          <a:noFill/>
        </p:spPr>
        <p:txBody>
          <a:bodyPr wrap="square" rtlCol="0">
            <a:spAutoFit/>
          </a:bodyPr>
          <a:lstStyle/>
          <a:p>
            <a:r>
              <a:rPr lang="en-US" sz="800" dirty="0">
                <a:solidFill>
                  <a:schemeClr val="bg1"/>
                </a:solidFill>
                <a:latin typeface="Quicksand" panose="020B0604020202020204" charset="0"/>
              </a:rPr>
              <a:t>Thompson, L. (2008). </a:t>
            </a:r>
            <a:r>
              <a:rPr lang="en-US" sz="800" i="1" dirty="0">
                <a:solidFill>
                  <a:schemeClr val="bg1"/>
                </a:solidFill>
                <a:latin typeface="Quicksand" panose="020B0604020202020204" charset="0"/>
              </a:rPr>
              <a:t>The truth about negotiations.</a:t>
            </a:r>
            <a:r>
              <a:rPr lang="en-US" sz="800" dirty="0">
                <a:solidFill>
                  <a:schemeClr val="bg1"/>
                </a:solidFill>
                <a:latin typeface="Quicksand" panose="020B0604020202020204" charset="0"/>
              </a:rPr>
              <a:t> New Jersey: FT Press.</a:t>
            </a:r>
          </a:p>
          <a:p>
            <a:endParaRPr lang="en-US" dirty="0"/>
          </a:p>
        </p:txBody>
      </p:sp>
    </p:spTree>
    <p:extLst>
      <p:ext uri="{BB962C8B-B14F-4D97-AF65-F5344CB8AC3E}">
        <p14:creationId xmlns:p14="http://schemas.microsoft.com/office/powerpoint/2010/main" val="19615228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5"/>
          <p:cNvSpPr txBox="1">
            <a:spLocks noGrp="1"/>
          </p:cNvSpPr>
          <p:nvPr>
            <p:ph type="ctrTitle"/>
          </p:nvPr>
        </p:nvSpPr>
        <p:spPr>
          <a:xfrm>
            <a:off x="1530175" y="2307788"/>
            <a:ext cx="6767100" cy="532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THE GAME</a:t>
            </a:r>
            <a:endParaRPr dirty="0"/>
          </a:p>
        </p:txBody>
      </p:sp>
      <p:sp>
        <p:nvSpPr>
          <p:cNvPr id="95" name="Google Shape;95;p15"/>
          <p:cNvSpPr txBox="1">
            <a:spLocks noGrp="1"/>
          </p:cNvSpPr>
          <p:nvPr>
            <p:ph type="subTitle" idx="1"/>
          </p:nvPr>
        </p:nvSpPr>
        <p:spPr>
          <a:xfrm>
            <a:off x="1567326" y="2782913"/>
            <a:ext cx="6927900" cy="353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Strategies to use during negotiations</a:t>
            </a:r>
            <a:endParaRPr dirty="0"/>
          </a:p>
        </p:txBody>
      </p:sp>
      <p:sp>
        <p:nvSpPr>
          <p:cNvPr id="96" name="Google Shape;96;p15"/>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2</a:t>
            </a:r>
            <a:endParaRPr sz="3000" dirty="0">
              <a:solidFill>
                <a:srgbClr val="2E3037"/>
              </a:solidFill>
              <a:latin typeface="Quicksand"/>
              <a:ea typeface="Quicksand"/>
              <a:cs typeface="Quicksand"/>
              <a:sym typeface="Quicksand"/>
            </a:endParaRPr>
          </a:p>
        </p:txBody>
      </p:sp>
      <p:sp>
        <p:nvSpPr>
          <p:cNvPr id="97" name="Google Shape;97;p1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29</a:t>
            </a:fld>
            <a:endParaRPr/>
          </a:p>
        </p:txBody>
      </p:sp>
    </p:spTree>
    <p:extLst>
      <p:ext uri="{BB962C8B-B14F-4D97-AF65-F5344CB8AC3E}">
        <p14:creationId xmlns:p14="http://schemas.microsoft.com/office/powerpoint/2010/main" val="34228954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5"/>
          <p:cNvSpPr txBox="1">
            <a:spLocks noGrp="1"/>
          </p:cNvSpPr>
          <p:nvPr>
            <p:ph type="ctrTitle"/>
          </p:nvPr>
        </p:nvSpPr>
        <p:spPr>
          <a:xfrm>
            <a:off x="1530175" y="2307788"/>
            <a:ext cx="6767100" cy="532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YOUR EXPERIENCES</a:t>
            </a:r>
            <a:endParaRPr dirty="0"/>
          </a:p>
        </p:txBody>
      </p:sp>
      <p:sp>
        <p:nvSpPr>
          <p:cNvPr id="95" name="Google Shape;95;p15"/>
          <p:cNvSpPr txBox="1">
            <a:spLocks noGrp="1"/>
          </p:cNvSpPr>
          <p:nvPr>
            <p:ph type="subTitle" idx="1"/>
          </p:nvPr>
        </p:nvSpPr>
        <p:spPr>
          <a:xfrm>
            <a:off x="1567326" y="2782913"/>
            <a:ext cx="6927900" cy="353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Think – Pair – Share</a:t>
            </a:r>
          </a:p>
          <a:p>
            <a:pPr marL="0" lvl="0" indent="0" algn="l" rtl="0">
              <a:spcBef>
                <a:spcPts val="0"/>
              </a:spcBef>
              <a:spcAft>
                <a:spcPts val="0"/>
              </a:spcAft>
              <a:buNone/>
            </a:pPr>
            <a:r>
              <a:rPr lang="en-US" dirty="0">
                <a:hlinkClick r:id="rId3"/>
              </a:rPr>
              <a:t>Poll Everywhere</a:t>
            </a:r>
            <a:endParaRPr dirty="0"/>
          </a:p>
        </p:txBody>
      </p:sp>
      <p:sp>
        <p:nvSpPr>
          <p:cNvPr id="96" name="Google Shape;96;p15"/>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a:solidFill>
                  <a:srgbClr val="2E3037"/>
                </a:solidFill>
                <a:latin typeface="Quicksand"/>
                <a:ea typeface="Quicksand"/>
                <a:cs typeface="Quicksand"/>
                <a:sym typeface="Quicksand"/>
              </a:rPr>
              <a:t>1</a:t>
            </a:r>
            <a:endParaRPr sz="3000">
              <a:solidFill>
                <a:srgbClr val="2E3037"/>
              </a:solidFill>
              <a:latin typeface="Quicksand"/>
              <a:ea typeface="Quicksand"/>
              <a:cs typeface="Quicksand"/>
              <a:sym typeface="Quicksand"/>
            </a:endParaRPr>
          </a:p>
        </p:txBody>
      </p:sp>
      <p:sp>
        <p:nvSpPr>
          <p:cNvPr id="97" name="Google Shape;97;p1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a:t>
            </a:fld>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7"/>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FIRST OFFERS – ANCHORS YOUR POSITION</a:t>
            </a:r>
            <a:endParaRPr dirty="0">
              <a:solidFill>
                <a:srgbClr val="39C0BA"/>
              </a:solidFill>
            </a:endParaRPr>
          </a:p>
        </p:txBody>
      </p:sp>
      <p:sp>
        <p:nvSpPr>
          <p:cNvPr id="109" name="Google Shape;109;p17"/>
          <p:cNvSpPr txBox="1">
            <a:spLocks noGrp="1"/>
          </p:cNvSpPr>
          <p:nvPr>
            <p:ph type="body" idx="1"/>
          </p:nvPr>
        </p:nvSpPr>
        <p:spPr>
          <a:xfrm>
            <a:off x="1165498" y="1158072"/>
            <a:ext cx="68580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1800" dirty="0"/>
              <a:t>Your ideal offer that outlines </a:t>
            </a:r>
            <a:endParaRPr sz="1800" dirty="0"/>
          </a:p>
          <a:p>
            <a:pPr marL="457200" lvl="0" indent="-381000" algn="l" rtl="0">
              <a:spcBef>
                <a:spcPts val="600"/>
              </a:spcBef>
              <a:spcAft>
                <a:spcPts val="0"/>
              </a:spcAft>
              <a:buClr>
                <a:schemeClr val="accent1"/>
              </a:buClr>
              <a:buSzPts val="2400"/>
              <a:buChar char="◦"/>
            </a:pPr>
            <a:r>
              <a:rPr lang="en-US" sz="1800" dirty="0"/>
              <a:t>Price / Price Increases</a:t>
            </a:r>
          </a:p>
          <a:p>
            <a:pPr marL="457200" lvl="0" indent="-381000" algn="l" rtl="0">
              <a:spcBef>
                <a:spcPts val="600"/>
              </a:spcBef>
              <a:spcAft>
                <a:spcPts val="0"/>
              </a:spcAft>
              <a:buClr>
                <a:schemeClr val="accent1"/>
              </a:buClr>
              <a:buSzPts val="2400"/>
              <a:buChar char="◦"/>
            </a:pPr>
            <a:r>
              <a:rPr lang="en-US" sz="1800" dirty="0"/>
              <a:t>Term</a:t>
            </a:r>
          </a:p>
          <a:p>
            <a:pPr marL="457200" lvl="0" indent="-381000" algn="l" rtl="0">
              <a:spcBef>
                <a:spcPts val="600"/>
              </a:spcBef>
              <a:spcAft>
                <a:spcPts val="0"/>
              </a:spcAft>
              <a:buClr>
                <a:schemeClr val="accent1"/>
              </a:buClr>
              <a:buSzPts val="2400"/>
              <a:buChar char="◦"/>
            </a:pPr>
            <a:r>
              <a:rPr lang="en-US" sz="1800" dirty="0"/>
              <a:t>License Terms</a:t>
            </a:r>
          </a:p>
          <a:p>
            <a:pPr marL="457200" lvl="0" indent="-381000" algn="l" rtl="0">
              <a:spcBef>
                <a:spcPts val="600"/>
              </a:spcBef>
              <a:spcAft>
                <a:spcPts val="0"/>
              </a:spcAft>
              <a:buClr>
                <a:schemeClr val="accent1"/>
              </a:buClr>
              <a:buSzPts val="2400"/>
              <a:buChar char="◦"/>
            </a:pPr>
            <a:r>
              <a:rPr lang="en-US" sz="1800" dirty="0"/>
              <a:t>Other (Support, Accessibility, Training)</a:t>
            </a:r>
            <a:endParaRPr lang="en-US" sz="2400" dirty="0"/>
          </a:p>
          <a:p>
            <a:pPr marL="76200" lvl="0" indent="0" algn="l" rtl="0">
              <a:spcBef>
                <a:spcPts val="600"/>
              </a:spcBef>
              <a:spcAft>
                <a:spcPts val="0"/>
              </a:spcAft>
              <a:buClr>
                <a:schemeClr val="accent1"/>
              </a:buClr>
              <a:buSzPts val="2400"/>
              <a:buNone/>
            </a:pPr>
            <a:r>
              <a:rPr lang="en-US" sz="1800" dirty="0"/>
              <a:t>Often vendors make first offer, trying to anchor changes in their favor. Libraries should determine value and derive a counteroffer when this happens. Or, when appropriate, be proactive by submitting a first offer based on determined value to the vendor. </a:t>
            </a:r>
          </a:p>
          <a:p>
            <a:pPr marL="76200" lvl="0" indent="0" algn="l" rtl="0">
              <a:spcBef>
                <a:spcPts val="600"/>
              </a:spcBef>
              <a:spcAft>
                <a:spcPts val="0"/>
              </a:spcAft>
              <a:buClr>
                <a:schemeClr val="accent1"/>
              </a:buClr>
              <a:buSzPts val="2400"/>
              <a:buNone/>
            </a:pPr>
            <a:r>
              <a:rPr lang="en-US" sz="1800" dirty="0">
                <a:solidFill>
                  <a:schemeClr val="accent3"/>
                </a:solidFill>
              </a:rPr>
              <a:t>Example: VIVA (Virginia’s Academic Library Consortium)</a:t>
            </a:r>
            <a:endParaRPr sz="1800" dirty="0">
              <a:solidFill>
                <a:schemeClr val="accent3"/>
              </a:solidFill>
            </a:endParaRPr>
          </a:p>
          <a:p>
            <a:pPr marL="0" lvl="0" indent="0" algn="l" rtl="0">
              <a:spcBef>
                <a:spcPts val="600"/>
              </a:spcBef>
              <a:spcAft>
                <a:spcPts val="0"/>
              </a:spcAft>
              <a:buNone/>
            </a:pPr>
            <a:endParaRPr lang="en-US" sz="2400" dirty="0"/>
          </a:p>
        </p:txBody>
      </p:sp>
      <p:sp>
        <p:nvSpPr>
          <p:cNvPr id="110" name="Google Shape;110;p17"/>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30</a:t>
            </a:fld>
            <a:endParaRPr/>
          </a:p>
        </p:txBody>
      </p:sp>
    </p:spTree>
    <p:extLst>
      <p:ext uri="{BB962C8B-B14F-4D97-AF65-F5344CB8AC3E}">
        <p14:creationId xmlns:p14="http://schemas.microsoft.com/office/powerpoint/2010/main" val="32022344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7"/>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solidFill>
                  <a:srgbClr val="39C0BA"/>
                </a:solidFill>
              </a:rPr>
              <a:t>FRAMING</a:t>
            </a:r>
            <a:endParaRPr dirty="0">
              <a:solidFill>
                <a:srgbClr val="39C0BA"/>
              </a:solidFill>
            </a:endParaRPr>
          </a:p>
        </p:txBody>
      </p:sp>
      <p:sp>
        <p:nvSpPr>
          <p:cNvPr id="109" name="Google Shape;109;p17"/>
          <p:cNvSpPr txBox="1">
            <a:spLocks noGrp="1"/>
          </p:cNvSpPr>
          <p:nvPr>
            <p:ph type="body" idx="1"/>
          </p:nvPr>
        </p:nvSpPr>
        <p:spPr>
          <a:xfrm>
            <a:off x="1165498" y="1158072"/>
            <a:ext cx="68580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t>Plan carefully how you frame </a:t>
            </a:r>
            <a:endParaRPr sz="2400" dirty="0"/>
          </a:p>
          <a:p>
            <a:pPr marL="457200" lvl="0" indent="-381000" algn="l" rtl="0">
              <a:spcBef>
                <a:spcPts val="600"/>
              </a:spcBef>
              <a:spcAft>
                <a:spcPts val="0"/>
              </a:spcAft>
              <a:buClr>
                <a:schemeClr val="accent1"/>
              </a:buClr>
              <a:buSzPts val="2400"/>
              <a:buChar char="◦"/>
            </a:pPr>
            <a:r>
              <a:rPr lang="en-US" sz="2400" dirty="0"/>
              <a:t>Offers and counter offers</a:t>
            </a:r>
            <a:endParaRPr sz="2400" dirty="0"/>
          </a:p>
          <a:p>
            <a:pPr marL="457200" lvl="0" indent="-381000" algn="l" rtl="0">
              <a:spcBef>
                <a:spcPts val="0"/>
              </a:spcBef>
              <a:spcAft>
                <a:spcPts val="0"/>
              </a:spcAft>
              <a:buClr>
                <a:schemeClr val="accent1"/>
              </a:buClr>
              <a:buSzPts val="2400"/>
              <a:buChar char="◦"/>
            </a:pPr>
            <a:r>
              <a:rPr lang="en-US" sz="2400" dirty="0"/>
              <a:t>Concessions</a:t>
            </a:r>
            <a:endParaRPr sz="2400" dirty="0"/>
          </a:p>
          <a:p>
            <a:pPr marL="0" lvl="0" indent="0">
              <a:buNone/>
            </a:pPr>
            <a:endParaRPr lang="en-US" sz="2400" dirty="0"/>
          </a:p>
          <a:p>
            <a:pPr marL="0" lvl="0" indent="0">
              <a:buNone/>
            </a:pPr>
            <a:r>
              <a:rPr lang="en-US" sz="2400" dirty="0"/>
              <a:t>Decisions can be framed as a win or a loss.</a:t>
            </a:r>
          </a:p>
          <a:p>
            <a:pPr marL="0" lvl="0" indent="0">
              <a:buNone/>
            </a:pPr>
            <a:endParaRPr lang="en-US" sz="2400" dirty="0"/>
          </a:p>
          <a:p>
            <a:pPr marL="0" lvl="0" indent="0">
              <a:buNone/>
            </a:pPr>
            <a:r>
              <a:rPr lang="en-US" sz="2400" dirty="0"/>
              <a:t>Remember humans are </a:t>
            </a:r>
            <a:r>
              <a:rPr lang="en-US" sz="2400" i="1" dirty="0"/>
              <a:t>risk averse</a:t>
            </a:r>
            <a:r>
              <a:rPr lang="en-US" sz="2400" dirty="0"/>
              <a:t>. </a:t>
            </a:r>
          </a:p>
        </p:txBody>
      </p:sp>
      <p:sp>
        <p:nvSpPr>
          <p:cNvPr id="110" name="Google Shape;110;p17"/>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31</a:t>
            </a:fld>
            <a:endParaRPr/>
          </a:p>
        </p:txBody>
      </p:sp>
    </p:spTree>
    <p:extLst>
      <p:ext uri="{BB962C8B-B14F-4D97-AF65-F5344CB8AC3E}">
        <p14:creationId xmlns:p14="http://schemas.microsoft.com/office/powerpoint/2010/main" val="282660546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7"/>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NEGOTIATE ISSUES SIMULATANEOUSLY, NOT SEQUENTIALLY</a:t>
            </a:r>
            <a:endParaRPr dirty="0">
              <a:solidFill>
                <a:srgbClr val="39C0BA"/>
              </a:solidFill>
            </a:endParaRPr>
          </a:p>
        </p:txBody>
      </p:sp>
      <p:sp>
        <p:nvSpPr>
          <p:cNvPr id="109" name="Google Shape;109;p17"/>
          <p:cNvSpPr txBox="1">
            <a:spLocks noGrp="1"/>
          </p:cNvSpPr>
          <p:nvPr>
            <p:ph type="body" idx="1"/>
          </p:nvPr>
        </p:nvSpPr>
        <p:spPr>
          <a:xfrm>
            <a:off x="1165498" y="1158072"/>
            <a:ext cx="68580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t>The value of a deal is not just monetary</a:t>
            </a:r>
            <a:endParaRPr sz="2400" dirty="0"/>
          </a:p>
          <a:p>
            <a:pPr marL="457200" lvl="0" indent="-381000" algn="l" rtl="0">
              <a:spcBef>
                <a:spcPts val="600"/>
              </a:spcBef>
              <a:spcAft>
                <a:spcPts val="0"/>
              </a:spcAft>
              <a:buClr>
                <a:schemeClr val="accent1"/>
              </a:buClr>
              <a:buSzPts val="2400"/>
              <a:buChar char="◦"/>
            </a:pPr>
            <a:r>
              <a:rPr lang="en-US" sz="2400" dirty="0"/>
              <a:t>If you need to negotiate terms beyond pricing it’s best to do it simultaneously</a:t>
            </a:r>
          </a:p>
          <a:p>
            <a:pPr marL="457200" lvl="0" indent="-381000" algn="l" rtl="0">
              <a:spcBef>
                <a:spcPts val="600"/>
              </a:spcBef>
              <a:spcAft>
                <a:spcPts val="0"/>
              </a:spcAft>
              <a:buClr>
                <a:schemeClr val="accent1"/>
              </a:buClr>
              <a:buSzPts val="2400"/>
              <a:buChar char="◦"/>
            </a:pPr>
            <a:r>
              <a:rPr lang="en-US" sz="2400" dirty="0"/>
              <a:t>Start with your ideal offer – where you win it all, knowing you will likely need to make concessions.</a:t>
            </a:r>
          </a:p>
          <a:p>
            <a:pPr marL="457200" lvl="0" indent="-381000" algn="l" rtl="0">
              <a:spcBef>
                <a:spcPts val="600"/>
              </a:spcBef>
              <a:spcAft>
                <a:spcPts val="0"/>
              </a:spcAft>
              <a:buClr>
                <a:schemeClr val="accent1"/>
              </a:buClr>
              <a:buSzPts val="2400"/>
              <a:buChar char="◦"/>
            </a:pPr>
            <a:r>
              <a:rPr lang="en-US" sz="2400" dirty="0"/>
              <a:t>Plan concessions carefully and don’t reveal too early.</a:t>
            </a:r>
          </a:p>
        </p:txBody>
      </p:sp>
      <p:sp>
        <p:nvSpPr>
          <p:cNvPr id="110" name="Google Shape;110;p17"/>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32</a:t>
            </a:fld>
            <a:endParaRPr/>
          </a:p>
        </p:txBody>
      </p:sp>
      <p:sp>
        <p:nvSpPr>
          <p:cNvPr id="5" name="TextBox 4">
            <a:extLst>
              <a:ext uri="{FF2B5EF4-FFF2-40B4-BE49-F238E27FC236}">
                <a16:creationId xmlns:a16="http://schemas.microsoft.com/office/drawing/2014/main" id="{9BC1173F-9D35-4014-A6E8-526C86E4571D}"/>
              </a:ext>
            </a:extLst>
          </p:cNvPr>
          <p:cNvSpPr txBox="1"/>
          <p:nvPr/>
        </p:nvSpPr>
        <p:spPr>
          <a:xfrm>
            <a:off x="1165475" y="4715240"/>
            <a:ext cx="4954082" cy="446276"/>
          </a:xfrm>
          <a:prstGeom prst="rect">
            <a:avLst/>
          </a:prstGeom>
          <a:noFill/>
        </p:spPr>
        <p:txBody>
          <a:bodyPr wrap="square" rtlCol="0">
            <a:spAutoFit/>
          </a:bodyPr>
          <a:lstStyle/>
          <a:p>
            <a:r>
              <a:rPr lang="en-US" sz="800" dirty="0">
                <a:solidFill>
                  <a:schemeClr val="bg1"/>
                </a:solidFill>
                <a:latin typeface="Quicksand" panose="020B0604020202020204" charset="0"/>
              </a:rPr>
              <a:t>Thompson, L. (2008). </a:t>
            </a:r>
            <a:r>
              <a:rPr lang="en-US" sz="800" i="1" dirty="0">
                <a:solidFill>
                  <a:schemeClr val="bg1"/>
                </a:solidFill>
                <a:latin typeface="Quicksand" panose="020B0604020202020204" charset="0"/>
              </a:rPr>
              <a:t>The truth about negotiations.</a:t>
            </a:r>
            <a:r>
              <a:rPr lang="en-US" sz="800" dirty="0">
                <a:solidFill>
                  <a:schemeClr val="bg1"/>
                </a:solidFill>
                <a:latin typeface="Quicksand" panose="020B0604020202020204" charset="0"/>
              </a:rPr>
              <a:t> New Jersey: FT Press.</a:t>
            </a:r>
          </a:p>
          <a:p>
            <a:endParaRPr lang="en-US" dirty="0"/>
          </a:p>
        </p:txBody>
      </p:sp>
    </p:spTree>
    <p:extLst>
      <p:ext uri="{BB962C8B-B14F-4D97-AF65-F5344CB8AC3E}">
        <p14:creationId xmlns:p14="http://schemas.microsoft.com/office/powerpoint/2010/main" val="391775918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7"/>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solidFill>
                  <a:srgbClr val="39C0BA"/>
                </a:solidFill>
              </a:rPr>
              <a:t>MAKE MULTIPLE OFFERS OF EQUIVALENT VALUE SIMULTANEOUSLY</a:t>
            </a:r>
            <a:endParaRPr dirty="0">
              <a:solidFill>
                <a:srgbClr val="39C0BA"/>
              </a:solidFill>
            </a:endParaRPr>
          </a:p>
        </p:txBody>
      </p:sp>
      <p:sp>
        <p:nvSpPr>
          <p:cNvPr id="109" name="Google Shape;109;p17"/>
          <p:cNvSpPr txBox="1">
            <a:spLocks noGrp="1"/>
          </p:cNvSpPr>
          <p:nvPr>
            <p:ph type="body" idx="1"/>
          </p:nvPr>
        </p:nvSpPr>
        <p:spPr>
          <a:xfrm>
            <a:off x="1165498" y="1158072"/>
            <a:ext cx="68580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t>Example</a:t>
            </a:r>
            <a:endParaRPr sz="2400" dirty="0"/>
          </a:p>
          <a:p>
            <a:pPr marL="457200" lvl="0" indent="-381000" algn="l" rtl="0">
              <a:spcBef>
                <a:spcPts val="600"/>
              </a:spcBef>
              <a:spcAft>
                <a:spcPts val="0"/>
              </a:spcAft>
              <a:buClr>
                <a:schemeClr val="accent1"/>
              </a:buClr>
              <a:buSzPts val="2400"/>
              <a:buChar char="◦"/>
            </a:pPr>
            <a:r>
              <a:rPr lang="en-US" sz="2400" dirty="0"/>
              <a:t>Willing to sign a 3-year contract</a:t>
            </a:r>
            <a:endParaRPr sz="2400" dirty="0"/>
          </a:p>
          <a:p>
            <a:pPr marL="457200" lvl="0" indent="-381000" algn="l" rtl="0">
              <a:spcBef>
                <a:spcPts val="0"/>
              </a:spcBef>
              <a:spcAft>
                <a:spcPts val="0"/>
              </a:spcAft>
              <a:buClr>
                <a:schemeClr val="accent1"/>
              </a:buClr>
              <a:buSzPts val="2400"/>
              <a:buChar char="◦"/>
            </a:pPr>
            <a:r>
              <a:rPr lang="en-US" sz="2400" dirty="0"/>
              <a:t>Determine value of contract with fixed price increase, fixed price per year, and pay all three years up front.</a:t>
            </a:r>
          </a:p>
          <a:p>
            <a:pPr marL="457200" lvl="0" indent="-381000" algn="l" rtl="0">
              <a:spcBef>
                <a:spcPts val="0"/>
              </a:spcBef>
              <a:spcAft>
                <a:spcPts val="0"/>
              </a:spcAft>
              <a:buClr>
                <a:schemeClr val="accent1"/>
              </a:buClr>
              <a:buSzPts val="2400"/>
              <a:buChar char="◦"/>
            </a:pPr>
            <a:r>
              <a:rPr lang="en-US" sz="2400" dirty="0"/>
              <a:t>Determine what license concession you wish from the vendor depending on pricing agreement.</a:t>
            </a:r>
            <a:endParaRPr sz="2400" dirty="0"/>
          </a:p>
        </p:txBody>
      </p:sp>
      <p:sp>
        <p:nvSpPr>
          <p:cNvPr id="110" name="Google Shape;110;p17"/>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33</a:t>
            </a:fld>
            <a:endParaRPr/>
          </a:p>
        </p:txBody>
      </p:sp>
      <p:sp>
        <p:nvSpPr>
          <p:cNvPr id="5" name="TextBox 4">
            <a:extLst>
              <a:ext uri="{FF2B5EF4-FFF2-40B4-BE49-F238E27FC236}">
                <a16:creationId xmlns:a16="http://schemas.microsoft.com/office/drawing/2014/main" id="{E280FC93-E13C-4302-AA3B-8108F7E3991B}"/>
              </a:ext>
            </a:extLst>
          </p:cNvPr>
          <p:cNvSpPr txBox="1"/>
          <p:nvPr/>
        </p:nvSpPr>
        <p:spPr>
          <a:xfrm>
            <a:off x="1165475" y="4715240"/>
            <a:ext cx="4954082" cy="446276"/>
          </a:xfrm>
          <a:prstGeom prst="rect">
            <a:avLst/>
          </a:prstGeom>
          <a:noFill/>
        </p:spPr>
        <p:txBody>
          <a:bodyPr wrap="square" rtlCol="0">
            <a:spAutoFit/>
          </a:bodyPr>
          <a:lstStyle/>
          <a:p>
            <a:r>
              <a:rPr lang="en-US" sz="800" dirty="0">
                <a:solidFill>
                  <a:schemeClr val="bg1"/>
                </a:solidFill>
                <a:latin typeface="Quicksand" panose="020B0604020202020204" charset="0"/>
              </a:rPr>
              <a:t>Thompson, L. (2008). </a:t>
            </a:r>
            <a:r>
              <a:rPr lang="en-US" sz="800" i="1" dirty="0">
                <a:solidFill>
                  <a:schemeClr val="bg1"/>
                </a:solidFill>
                <a:latin typeface="Quicksand" panose="020B0604020202020204" charset="0"/>
              </a:rPr>
              <a:t>The truth about negotiations.</a:t>
            </a:r>
            <a:r>
              <a:rPr lang="en-US" sz="800" dirty="0">
                <a:solidFill>
                  <a:schemeClr val="bg1"/>
                </a:solidFill>
                <a:latin typeface="Quicksand" panose="020B0604020202020204" charset="0"/>
              </a:rPr>
              <a:t> New Jersey: FT Press.</a:t>
            </a:r>
          </a:p>
          <a:p>
            <a:endParaRPr lang="en-US" dirty="0"/>
          </a:p>
        </p:txBody>
      </p:sp>
    </p:spTree>
    <p:extLst>
      <p:ext uri="{BB962C8B-B14F-4D97-AF65-F5344CB8AC3E}">
        <p14:creationId xmlns:p14="http://schemas.microsoft.com/office/powerpoint/2010/main" val="313376562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7"/>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solidFill>
                  <a:srgbClr val="39C0BA"/>
                </a:solidFill>
              </a:rPr>
              <a:t>TRUST DURING THE GAME!</a:t>
            </a:r>
            <a:endParaRPr dirty="0">
              <a:solidFill>
                <a:srgbClr val="39C0BA"/>
              </a:solidFill>
            </a:endParaRPr>
          </a:p>
        </p:txBody>
      </p:sp>
      <p:sp>
        <p:nvSpPr>
          <p:cNvPr id="109" name="Google Shape;109;p17"/>
          <p:cNvSpPr txBox="1">
            <a:spLocks noGrp="1"/>
          </p:cNvSpPr>
          <p:nvPr>
            <p:ph type="body" idx="1"/>
          </p:nvPr>
        </p:nvSpPr>
        <p:spPr>
          <a:xfrm>
            <a:off x="1165498" y="1158072"/>
            <a:ext cx="68580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t>FOUR KINDS OF REPUTATION</a:t>
            </a:r>
            <a:endParaRPr sz="2400" dirty="0"/>
          </a:p>
          <a:p>
            <a:pPr marL="457200" lvl="0" indent="-381000" algn="l" rtl="0">
              <a:spcBef>
                <a:spcPts val="600"/>
              </a:spcBef>
              <a:spcAft>
                <a:spcPts val="0"/>
              </a:spcAft>
              <a:buClr>
                <a:schemeClr val="accent1"/>
              </a:buClr>
              <a:buSzPts val="2400"/>
              <a:buChar char="◦"/>
            </a:pPr>
            <a:r>
              <a:rPr lang="en-US" sz="2400" dirty="0"/>
              <a:t>Liar-Manipulator</a:t>
            </a:r>
            <a:endParaRPr sz="2400" dirty="0"/>
          </a:p>
          <a:p>
            <a:pPr marL="457200" lvl="0" indent="-381000" algn="l" rtl="0">
              <a:spcBef>
                <a:spcPts val="0"/>
              </a:spcBef>
              <a:spcAft>
                <a:spcPts val="0"/>
              </a:spcAft>
              <a:buClr>
                <a:schemeClr val="accent1"/>
              </a:buClr>
              <a:buSzPts val="2400"/>
              <a:buChar char="◦"/>
            </a:pPr>
            <a:r>
              <a:rPr lang="en-US" sz="2400" dirty="0"/>
              <a:t>Tough-but-Honest</a:t>
            </a:r>
            <a:endParaRPr sz="2400" dirty="0"/>
          </a:p>
          <a:p>
            <a:pPr marL="457200" lvl="0" indent="-381000" algn="l" rtl="0">
              <a:spcBef>
                <a:spcPts val="0"/>
              </a:spcBef>
              <a:spcAft>
                <a:spcPts val="0"/>
              </a:spcAft>
              <a:buClr>
                <a:schemeClr val="accent1"/>
              </a:buClr>
              <a:buSzPts val="2400"/>
              <a:buChar char="◦"/>
            </a:pPr>
            <a:r>
              <a:rPr lang="en-US" sz="2400" dirty="0"/>
              <a:t>Nice and Reasonable</a:t>
            </a:r>
          </a:p>
          <a:p>
            <a:pPr marL="457200" lvl="0" indent="-381000" algn="l" rtl="0">
              <a:spcBef>
                <a:spcPts val="0"/>
              </a:spcBef>
              <a:spcAft>
                <a:spcPts val="0"/>
              </a:spcAft>
              <a:buClr>
                <a:schemeClr val="accent1"/>
              </a:buClr>
              <a:buSzPts val="2400"/>
              <a:buChar char="◦"/>
            </a:pPr>
            <a:r>
              <a:rPr lang="en-US" sz="2400" dirty="0"/>
              <a:t>Cream Puff</a:t>
            </a:r>
            <a:endParaRPr sz="2400" dirty="0"/>
          </a:p>
          <a:p>
            <a:pPr marL="0" lvl="0" indent="0" algn="l" rtl="0">
              <a:spcBef>
                <a:spcPts val="600"/>
              </a:spcBef>
              <a:spcAft>
                <a:spcPts val="0"/>
              </a:spcAft>
              <a:buNone/>
            </a:pPr>
            <a:r>
              <a:rPr lang="en-US" sz="2400" dirty="0"/>
              <a:t>Relationships are important!</a:t>
            </a:r>
            <a:endParaRPr sz="2400" dirty="0"/>
          </a:p>
        </p:txBody>
      </p:sp>
      <p:sp>
        <p:nvSpPr>
          <p:cNvPr id="110" name="Google Shape;110;p17"/>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34</a:t>
            </a:fld>
            <a:endParaRPr/>
          </a:p>
        </p:txBody>
      </p:sp>
      <p:sp>
        <p:nvSpPr>
          <p:cNvPr id="5" name="TextBox 4">
            <a:extLst>
              <a:ext uri="{FF2B5EF4-FFF2-40B4-BE49-F238E27FC236}">
                <a16:creationId xmlns:a16="http://schemas.microsoft.com/office/drawing/2014/main" id="{E504A0C6-7BFA-4F5F-A860-9FBB1ACFC340}"/>
              </a:ext>
            </a:extLst>
          </p:cNvPr>
          <p:cNvSpPr txBox="1"/>
          <p:nvPr/>
        </p:nvSpPr>
        <p:spPr>
          <a:xfrm>
            <a:off x="1165475" y="4715240"/>
            <a:ext cx="4954082" cy="446276"/>
          </a:xfrm>
          <a:prstGeom prst="rect">
            <a:avLst/>
          </a:prstGeom>
          <a:noFill/>
        </p:spPr>
        <p:txBody>
          <a:bodyPr wrap="square" rtlCol="0">
            <a:spAutoFit/>
          </a:bodyPr>
          <a:lstStyle/>
          <a:p>
            <a:r>
              <a:rPr lang="en-US" sz="800" dirty="0">
                <a:solidFill>
                  <a:schemeClr val="bg1"/>
                </a:solidFill>
                <a:latin typeface="Quicksand" panose="020B0604020202020204" charset="0"/>
              </a:rPr>
              <a:t>Thompson, L. (2008). </a:t>
            </a:r>
            <a:r>
              <a:rPr lang="en-US" sz="800" i="1" dirty="0">
                <a:solidFill>
                  <a:schemeClr val="bg1"/>
                </a:solidFill>
                <a:latin typeface="Quicksand" panose="020B0604020202020204" charset="0"/>
              </a:rPr>
              <a:t>The truth about negotiations.</a:t>
            </a:r>
            <a:r>
              <a:rPr lang="en-US" sz="800" dirty="0">
                <a:solidFill>
                  <a:schemeClr val="bg1"/>
                </a:solidFill>
                <a:latin typeface="Quicksand" panose="020B0604020202020204" charset="0"/>
              </a:rPr>
              <a:t> New Jersey: FT Press.</a:t>
            </a:r>
          </a:p>
          <a:p>
            <a:endParaRPr lang="en-US" dirty="0"/>
          </a:p>
        </p:txBody>
      </p:sp>
    </p:spTree>
    <p:extLst>
      <p:ext uri="{BB962C8B-B14F-4D97-AF65-F5344CB8AC3E}">
        <p14:creationId xmlns:p14="http://schemas.microsoft.com/office/powerpoint/2010/main" val="230758947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5"/>
          <p:cNvSpPr txBox="1">
            <a:spLocks noGrp="1"/>
          </p:cNvSpPr>
          <p:nvPr>
            <p:ph type="ctrTitle"/>
          </p:nvPr>
        </p:nvSpPr>
        <p:spPr>
          <a:xfrm>
            <a:off x="1530175" y="2307788"/>
            <a:ext cx="6767100" cy="532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POST-GAME</a:t>
            </a:r>
            <a:endParaRPr dirty="0"/>
          </a:p>
        </p:txBody>
      </p:sp>
      <p:sp>
        <p:nvSpPr>
          <p:cNvPr id="95" name="Google Shape;95;p15"/>
          <p:cNvSpPr txBox="1">
            <a:spLocks noGrp="1"/>
          </p:cNvSpPr>
          <p:nvPr>
            <p:ph type="subTitle" idx="1"/>
          </p:nvPr>
        </p:nvSpPr>
        <p:spPr>
          <a:xfrm>
            <a:off x="1567326" y="2782913"/>
            <a:ext cx="6927900" cy="353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Maintaining trust</a:t>
            </a:r>
            <a:endParaRPr dirty="0"/>
          </a:p>
        </p:txBody>
      </p:sp>
      <p:sp>
        <p:nvSpPr>
          <p:cNvPr id="96" name="Google Shape;96;p15"/>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2</a:t>
            </a:r>
            <a:endParaRPr sz="3000" dirty="0">
              <a:solidFill>
                <a:srgbClr val="2E3037"/>
              </a:solidFill>
              <a:latin typeface="Quicksand"/>
              <a:ea typeface="Quicksand"/>
              <a:cs typeface="Quicksand"/>
              <a:sym typeface="Quicksand"/>
            </a:endParaRPr>
          </a:p>
        </p:txBody>
      </p:sp>
      <p:sp>
        <p:nvSpPr>
          <p:cNvPr id="97" name="Google Shape;97;p1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35</a:t>
            </a:fld>
            <a:endParaRPr/>
          </a:p>
        </p:txBody>
      </p:sp>
    </p:spTree>
    <p:extLst>
      <p:ext uri="{BB962C8B-B14F-4D97-AF65-F5344CB8AC3E}">
        <p14:creationId xmlns:p14="http://schemas.microsoft.com/office/powerpoint/2010/main" val="24112904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sp>
        <p:nvSpPr>
          <p:cNvPr id="322" name="Google Shape;322;p35"/>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SUGGESTED DATABASES FOR RESEARCHING VENDORS</a:t>
            </a:r>
            <a:endParaRPr dirty="0"/>
          </a:p>
        </p:txBody>
      </p:sp>
      <p:sp>
        <p:nvSpPr>
          <p:cNvPr id="323" name="Google Shape;323;p35"/>
          <p:cNvSpPr txBox="1">
            <a:spLocks noGrp="1"/>
          </p:cNvSpPr>
          <p:nvPr>
            <p:ph type="body" idx="1"/>
          </p:nvPr>
        </p:nvSpPr>
        <p:spPr>
          <a:xfrm>
            <a:off x="1143000" y="894649"/>
            <a:ext cx="6858000" cy="3725700"/>
          </a:xfrm>
          <a:prstGeom prst="rect">
            <a:avLst/>
          </a:prstGeom>
        </p:spPr>
        <p:txBody>
          <a:bodyPr spcFirstLastPara="1" wrap="square" lIns="91425" tIns="91425" rIns="91425" bIns="91425" anchor="t" anchorCtr="0">
            <a:noAutofit/>
          </a:bodyPr>
          <a:lstStyle/>
          <a:p>
            <a:pPr marL="76200" lvl="0" indent="0" algn="l" rtl="0">
              <a:lnSpc>
                <a:spcPct val="115000"/>
              </a:lnSpc>
              <a:spcBef>
                <a:spcPts val="0"/>
              </a:spcBef>
              <a:spcAft>
                <a:spcPts val="0"/>
              </a:spcAft>
              <a:buClr>
                <a:srgbClr val="F3F3F3"/>
              </a:buClr>
              <a:buSzPts val="2400"/>
              <a:buNone/>
            </a:pPr>
            <a:endParaRPr lang="en-US" sz="1400" dirty="0">
              <a:solidFill>
                <a:srgbClr val="F3F3F3"/>
              </a:solidFill>
            </a:endParaRPr>
          </a:p>
          <a:p>
            <a:pPr marL="419100" indent="-342900">
              <a:lnSpc>
                <a:spcPct val="115000"/>
              </a:lnSpc>
              <a:spcBef>
                <a:spcPts val="0"/>
              </a:spcBef>
              <a:buSzPts val="2400"/>
            </a:pPr>
            <a:r>
              <a:rPr lang="en-US" sz="1800" dirty="0"/>
              <a:t>Bloomberg</a:t>
            </a:r>
          </a:p>
          <a:p>
            <a:pPr marL="419100" indent="-342900">
              <a:lnSpc>
                <a:spcPct val="115000"/>
              </a:lnSpc>
              <a:spcBef>
                <a:spcPts val="0"/>
              </a:spcBef>
              <a:buSzPts val="2400"/>
            </a:pPr>
            <a:r>
              <a:rPr lang="en-US" sz="1800" dirty="0"/>
              <a:t>Hoovers</a:t>
            </a:r>
          </a:p>
          <a:p>
            <a:pPr marL="419100" indent="-342900">
              <a:lnSpc>
                <a:spcPct val="115000"/>
              </a:lnSpc>
              <a:spcBef>
                <a:spcPts val="0"/>
              </a:spcBef>
              <a:buSzPts val="2400"/>
            </a:pPr>
            <a:r>
              <a:rPr lang="en-US" sz="1800" dirty="0" err="1"/>
              <a:t>Mergent</a:t>
            </a:r>
            <a:r>
              <a:rPr lang="en-US" sz="1800" dirty="0"/>
              <a:t> Online</a:t>
            </a:r>
          </a:p>
          <a:p>
            <a:pPr marL="419100" indent="-342900">
              <a:lnSpc>
                <a:spcPct val="115000"/>
              </a:lnSpc>
              <a:spcBef>
                <a:spcPts val="0"/>
              </a:spcBef>
              <a:buSzPts val="2400"/>
            </a:pPr>
            <a:r>
              <a:rPr lang="en-US" sz="1800" dirty="0"/>
              <a:t>Factiva</a:t>
            </a:r>
          </a:p>
          <a:p>
            <a:pPr marL="419100" indent="-342900">
              <a:lnSpc>
                <a:spcPct val="115000"/>
              </a:lnSpc>
              <a:spcBef>
                <a:spcPts val="0"/>
              </a:spcBef>
              <a:buSzPts val="2400"/>
            </a:pPr>
            <a:r>
              <a:rPr lang="en-US" sz="1800" dirty="0"/>
              <a:t>Orbis</a:t>
            </a:r>
          </a:p>
          <a:p>
            <a:pPr marL="419100" indent="-342900">
              <a:lnSpc>
                <a:spcPct val="115000"/>
              </a:lnSpc>
              <a:spcBef>
                <a:spcPts val="0"/>
              </a:spcBef>
              <a:buSzPts val="2400"/>
            </a:pPr>
            <a:r>
              <a:rPr lang="en-US" sz="1800" dirty="0" err="1"/>
              <a:t>Privco</a:t>
            </a:r>
            <a:endParaRPr lang="en-US" sz="1800" dirty="0"/>
          </a:p>
          <a:p>
            <a:pPr marL="419100" indent="-342900">
              <a:lnSpc>
                <a:spcPct val="115000"/>
              </a:lnSpc>
              <a:spcBef>
                <a:spcPts val="0"/>
              </a:spcBef>
              <a:buSzPts val="2400"/>
            </a:pPr>
            <a:r>
              <a:rPr lang="en-US" sz="1800" dirty="0"/>
              <a:t>S&amp;P Global Capital IQ or S&amp;P Global </a:t>
            </a:r>
            <a:r>
              <a:rPr lang="en-US" sz="1800" dirty="0" err="1"/>
              <a:t>Netadvantage</a:t>
            </a:r>
            <a:endParaRPr lang="en-US" sz="1800" dirty="0"/>
          </a:p>
          <a:p>
            <a:pPr marL="419100" indent="-342900">
              <a:lnSpc>
                <a:spcPct val="115000"/>
              </a:lnSpc>
              <a:spcBef>
                <a:spcPts val="0"/>
              </a:spcBef>
              <a:buSzPts val="2400"/>
            </a:pPr>
            <a:r>
              <a:rPr lang="en-US" sz="1800" dirty="0"/>
              <a:t>Article databases: ProQuest Central, Business Source Complete</a:t>
            </a:r>
          </a:p>
          <a:p>
            <a:pPr marL="76200" lvl="0" indent="0" algn="l" rtl="0">
              <a:lnSpc>
                <a:spcPct val="115000"/>
              </a:lnSpc>
              <a:spcBef>
                <a:spcPts val="0"/>
              </a:spcBef>
              <a:spcAft>
                <a:spcPts val="0"/>
              </a:spcAft>
              <a:buClr>
                <a:srgbClr val="F3F3F3"/>
              </a:buClr>
              <a:buSzPts val="2400"/>
              <a:buNone/>
            </a:pPr>
            <a:endParaRPr dirty="0">
              <a:solidFill>
                <a:srgbClr val="F3F3F3"/>
              </a:solidFill>
            </a:endParaRPr>
          </a:p>
        </p:txBody>
      </p:sp>
      <p:sp>
        <p:nvSpPr>
          <p:cNvPr id="324" name="Google Shape;324;p3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36</a:t>
            </a:fld>
            <a:endParaRPr/>
          </a:p>
        </p:txBody>
      </p:sp>
    </p:spTree>
    <p:extLst>
      <p:ext uri="{BB962C8B-B14F-4D97-AF65-F5344CB8AC3E}">
        <p14:creationId xmlns:p14="http://schemas.microsoft.com/office/powerpoint/2010/main" val="353536946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46C2B0-2CEB-4604-B09D-404296D4FCC8}"/>
              </a:ext>
            </a:extLst>
          </p:cNvPr>
          <p:cNvSpPr>
            <a:spLocks noGrp="1"/>
          </p:cNvSpPr>
          <p:nvPr>
            <p:ph type="title"/>
          </p:nvPr>
        </p:nvSpPr>
        <p:spPr/>
        <p:txBody>
          <a:bodyPr/>
          <a:lstStyle/>
          <a:p>
            <a:r>
              <a:rPr lang="en-US" dirty="0"/>
              <a:t>LARGE GROUP CASE STUDY</a:t>
            </a:r>
          </a:p>
        </p:txBody>
      </p:sp>
      <p:sp>
        <p:nvSpPr>
          <p:cNvPr id="3" name="Text Placeholder 2">
            <a:extLst>
              <a:ext uri="{FF2B5EF4-FFF2-40B4-BE49-F238E27FC236}">
                <a16:creationId xmlns:a16="http://schemas.microsoft.com/office/drawing/2014/main" id="{E7A38B2E-6D82-4D03-A5C7-1CD2D9AF2974}"/>
              </a:ext>
            </a:extLst>
          </p:cNvPr>
          <p:cNvSpPr>
            <a:spLocks noGrp="1"/>
          </p:cNvSpPr>
          <p:nvPr>
            <p:ph type="body" idx="1"/>
          </p:nvPr>
        </p:nvSpPr>
        <p:spPr/>
        <p:txBody>
          <a:bodyPr/>
          <a:lstStyle/>
          <a:p>
            <a:r>
              <a:rPr lang="en-US" dirty="0"/>
              <a:t>Review Case Study (15 minutes)</a:t>
            </a:r>
          </a:p>
          <a:p>
            <a:r>
              <a:rPr lang="en-US" dirty="0"/>
              <a:t>Small Group Discussion (20 minutes)</a:t>
            </a:r>
          </a:p>
          <a:p>
            <a:r>
              <a:rPr lang="en-US" dirty="0"/>
              <a:t>Large Group Consensus (15 minutes)</a:t>
            </a:r>
          </a:p>
        </p:txBody>
      </p:sp>
      <p:sp>
        <p:nvSpPr>
          <p:cNvPr id="4" name="Slide Number Placeholder 3">
            <a:extLst>
              <a:ext uri="{FF2B5EF4-FFF2-40B4-BE49-F238E27FC236}">
                <a16:creationId xmlns:a16="http://schemas.microsoft.com/office/drawing/2014/main" id="{294C8C7C-5A4B-47BC-A893-ED550C6C159D}"/>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37</a:t>
            </a:fld>
            <a:endParaRPr lang="en"/>
          </a:p>
        </p:txBody>
      </p:sp>
    </p:spTree>
    <p:extLst>
      <p:ext uri="{BB962C8B-B14F-4D97-AF65-F5344CB8AC3E}">
        <p14:creationId xmlns:p14="http://schemas.microsoft.com/office/powerpoint/2010/main" val="238728707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BEDEEA-6DC4-482B-B3F0-31CC1821797B}"/>
              </a:ext>
            </a:extLst>
          </p:cNvPr>
          <p:cNvSpPr>
            <a:spLocks noGrp="1"/>
          </p:cNvSpPr>
          <p:nvPr>
            <p:ph type="ctrTitle"/>
          </p:nvPr>
        </p:nvSpPr>
        <p:spPr/>
        <p:txBody>
          <a:bodyPr/>
          <a:lstStyle/>
          <a:p>
            <a:r>
              <a:rPr lang="en-US" dirty="0"/>
              <a:t>BREAK</a:t>
            </a:r>
          </a:p>
        </p:txBody>
      </p:sp>
      <p:sp>
        <p:nvSpPr>
          <p:cNvPr id="3" name="Subtitle 2">
            <a:extLst>
              <a:ext uri="{FF2B5EF4-FFF2-40B4-BE49-F238E27FC236}">
                <a16:creationId xmlns:a16="http://schemas.microsoft.com/office/drawing/2014/main" id="{AD2E01F7-EDB5-4E3B-82E1-0D5960B67541}"/>
              </a:ext>
            </a:extLst>
          </p:cNvPr>
          <p:cNvSpPr>
            <a:spLocks noGrp="1"/>
          </p:cNvSpPr>
          <p:nvPr>
            <p:ph type="subTitle" idx="1"/>
          </p:nvPr>
        </p:nvSpPr>
        <p:spPr/>
        <p:txBody>
          <a:bodyPr/>
          <a:lstStyle/>
          <a:p>
            <a:r>
              <a:rPr lang="en-US" dirty="0"/>
              <a:t>15 MINUTES</a:t>
            </a:r>
          </a:p>
        </p:txBody>
      </p:sp>
      <p:sp>
        <p:nvSpPr>
          <p:cNvPr id="4" name="Slide Number Placeholder 3">
            <a:extLst>
              <a:ext uri="{FF2B5EF4-FFF2-40B4-BE49-F238E27FC236}">
                <a16:creationId xmlns:a16="http://schemas.microsoft.com/office/drawing/2014/main" id="{53AEE807-1723-47CB-A881-5A44C7EE516B}"/>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38</a:t>
            </a:fld>
            <a:endParaRPr lang="en"/>
          </a:p>
        </p:txBody>
      </p:sp>
    </p:spTree>
    <p:extLst>
      <p:ext uri="{BB962C8B-B14F-4D97-AF65-F5344CB8AC3E}">
        <p14:creationId xmlns:p14="http://schemas.microsoft.com/office/powerpoint/2010/main" val="274582846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F832F7-BDF8-4A0B-A485-EBE11CB7F361}"/>
              </a:ext>
            </a:extLst>
          </p:cNvPr>
          <p:cNvSpPr>
            <a:spLocks noGrp="1"/>
          </p:cNvSpPr>
          <p:nvPr>
            <p:ph type="ctrTitle"/>
          </p:nvPr>
        </p:nvSpPr>
        <p:spPr/>
        <p:txBody>
          <a:bodyPr/>
          <a:lstStyle/>
          <a:p>
            <a:r>
              <a:rPr lang="en-US" dirty="0"/>
              <a:t>WATCHING THE GAME</a:t>
            </a:r>
          </a:p>
        </p:txBody>
      </p:sp>
      <p:sp>
        <p:nvSpPr>
          <p:cNvPr id="3" name="Subtitle 2">
            <a:extLst>
              <a:ext uri="{FF2B5EF4-FFF2-40B4-BE49-F238E27FC236}">
                <a16:creationId xmlns:a16="http://schemas.microsoft.com/office/drawing/2014/main" id="{9E37CAD8-1468-439B-810A-5DC84E01D130}"/>
              </a:ext>
            </a:extLst>
          </p:cNvPr>
          <p:cNvSpPr>
            <a:spLocks noGrp="1"/>
          </p:cNvSpPr>
          <p:nvPr>
            <p:ph type="subTitle" idx="1"/>
          </p:nvPr>
        </p:nvSpPr>
        <p:spPr/>
        <p:txBody>
          <a:bodyPr/>
          <a:lstStyle/>
          <a:p>
            <a:r>
              <a:rPr lang="en-US" dirty="0"/>
              <a:t>Fish bowl activity &amp; debrief</a:t>
            </a:r>
          </a:p>
        </p:txBody>
      </p:sp>
      <p:sp>
        <p:nvSpPr>
          <p:cNvPr id="4" name="Slide Number Placeholder 3">
            <a:extLst>
              <a:ext uri="{FF2B5EF4-FFF2-40B4-BE49-F238E27FC236}">
                <a16:creationId xmlns:a16="http://schemas.microsoft.com/office/drawing/2014/main" id="{851FAE8D-B1DA-4E6E-B823-BFC158DFF1E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39</a:t>
            </a:fld>
            <a:endParaRPr lang="en"/>
          </a:p>
        </p:txBody>
      </p:sp>
    </p:spTree>
    <p:extLst>
      <p:ext uri="{BB962C8B-B14F-4D97-AF65-F5344CB8AC3E}">
        <p14:creationId xmlns:p14="http://schemas.microsoft.com/office/powerpoint/2010/main" val="30157779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p14"/>
          <p:cNvSpPr txBox="1">
            <a:spLocks noGrp="1"/>
          </p:cNvSpPr>
          <p:nvPr>
            <p:ph type="ctrTitle" idx="4294967295"/>
          </p:nvPr>
        </p:nvSpPr>
        <p:spPr>
          <a:xfrm>
            <a:off x="1851754" y="1794809"/>
            <a:ext cx="6751035" cy="676638"/>
          </a:xfrm>
          <a:prstGeom prst="rect">
            <a:avLst/>
          </a:prstGeom>
        </p:spPr>
        <p:txBody>
          <a:bodyPr spcFirstLastPara="1" wrap="square" lIns="91425" tIns="91425" rIns="91425" bIns="91425" anchor="b" anchorCtr="0">
            <a:noAutofit/>
          </a:bodyPr>
          <a:lstStyle/>
          <a:p>
            <a:pPr lvl="0"/>
            <a:r>
              <a:rPr lang="en-US" b="1" dirty="0">
                <a:solidFill>
                  <a:srgbClr val="2E3037"/>
                </a:solidFill>
              </a:rPr>
              <a:t>macyk@iupui.edu; Twitter: @</a:t>
            </a:r>
            <a:r>
              <a:rPr lang="en-US" b="1" dirty="0" err="1">
                <a:solidFill>
                  <a:srgbClr val="2E3037"/>
                </a:solidFill>
              </a:rPr>
              <a:t>kvmacy</a:t>
            </a:r>
            <a:br>
              <a:rPr lang="en-US" b="1" dirty="0">
                <a:solidFill>
                  <a:srgbClr val="2E3037"/>
                </a:solidFill>
              </a:rPr>
            </a:br>
            <a:r>
              <a:rPr lang="en-US" b="1" dirty="0">
                <a:solidFill>
                  <a:srgbClr val="2E3037"/>
                </a:solidFill>
              </a:rPr>
              <a:t>ORCID https://orcid.org/0000-0002-6283-7143</a:t>
            </a:r>
            <a:endParaRPr b="1" dirty="0">
              <a:solidFill>
                <a:srgbClr val="2E3037"/>
              </a:solidFill>
            </a:endParaRPr>
          </a:p>
        </p:txBody>
      </p:sp>
      <p:sp>
        <p:nvSpPr>
          <p:cNvPr id="86" name="Google Shape;86;p14"/>
          <p:cNvSpPr txBox="1">
            <a:spLocks noGrp="1"/>
          </p:cNvSpPr>
          <p:nvPr>
            <p:ph type="subTitle" idx="4294967295"/>
          </p:nvPr>
        </p:nvSpPr>
        <p:spPr>
          <a:xfrm>
            <a:off x="1851756" y="334856"/>
            <a:ext cx="6898309" cy="609600"/>
          </a:xfrm>
          <a:prstGeom prst="rect">
            <a:avLst/>
          </a:prstGeom>
        </p:spPr>
        <p:txBody>
          <a:bodyPr spcFirstLastPara="1" wrap="square" lIns="91425" tIns="91425" rIns="91425" bIns="91425" anchor="ctr" anchorCtr="0">
            <a:noAutofit/>
          </a:bodyPr>
          <a:lstStyle/>
          <a:p>
            <a:pPr marL="0" lvl="0" indent="0" algn="l" rtl="0">
              <a:spcBef>
                <a:spcPts val="600"/>
              </a:spcBef>
              <a:spcAft>
                <a:spcPts val="0"/>
              </a:spcAft>
              <a:buNone/>
            </a:pPr>
            <a:r>
              <a:rPr lang="en-US" sz="3600" b="1" dirty="0">
                <a:solidFill>
                  <a:srgbClr val="F3F3F3"/>
                </a:solidFill>
              </a:rPr>
              <a:t>Katharine V. Macy, MBA, MLIS</a:t>
            </a:r>
            <a:endParaRPr sz="3600" b="1" dirty="0">
              <a:solidFill>
                <a:srgbClr val="F3F3F3"/>
              </a:solidFill>
            </a:endParaRPr>
          </a:p>
        </p:txBody>
      </p:sp>
      <p:sp>
        <p:nvSpPr>
          <p:cNvPr id="87" name="Google Shape;87;p14"/>
          <p:cNvSpPr txBox="1">
            <a:spLocks noGrp="1"/>
          </p:cNvSpPr>
          <p:nvPr>
            <p:ph type="body" idx="4294967295"/>
          </p:nvPr>
        </p:nvSpPr>
        <p:spPr>
          <a:xfrm>
            <a:off x="1851757" y="834338"/>
            <a:ext cx="6671400" cy="8511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200" dirty="0">
                <a:solidFill>
                  <a:srgbClr val="F3F3F3"/>
                </a:solidFill>
              </a:rPr>
              <a:t>Collection Assessment Librarian, </a:t>
            </a:r>
          </a:p>
          <a:p>
            <a:pPr marL="0" lvl="0" indent="0" algn="l" rtl="0">
              <a:spcBef>
                <a:spcPts val="600"/>
              </a:spcBef>
              <a:spcAft>
                <a:spcPts val="0"/>
              </a:spcAft>
              <a:buNone/>
            </a:pPr>
            <a:r>
              <a:rPr lang="en-US" sz="2200" dirty="0">
                <a:solidFill>
                  <a:srgbClr val="F3F3F3"/>
                </a:solidFill>
              </a:rPr>
              <a:t>IUPUI University Library</a:t>
            </a:r>
            <a:endParaRPr sz="2200" dirty="0">
              <a:solidFill>
                <a:srgbClr val="F3F3F3"/>
              </a:solidFill>
            </a:endParaRPr>
          </a:p>
        </p:txBody>
      </p:sp>
      <p:pic>
        <p:nvPicPr>
          <p:cNvPr id="88" name="Google Shape;88;p14"/>
          <p:cNvPicPr preferRelativeResize="0"/>
          <p:nvPr/>
        </p:nvPicPr>
        <p:blipFill>
          <a:blip r:embed="rId3"/>
          <a:stretch>
            <a:fillRect/>
          </a:stretch>
        </p:blipFill>
        <p:spPr>
          <a:xfrm>
            <a:off x="552964" y="639656"/>
            <a:ext cx="795840" cy="1113900"/>
          </a:xfrm>
          <a:prstGeom prst="ellipse">
            <a:avLst/>
          </a:prstGeom>
          <a:noFill/>
          <a:ln w="9525" cap="flat" cmpd="sng">
            <a:solidFill>
              <a:srgbClr val="2E3037"/>
            </a:solidFill>
            <a:prstDash val="solid"/>
            <a:round/>
            <a:headEnd type="none" w="sm" len="sm"/>
            <a:tailEnd type="none" w="sm" len="sm"/>
          </a:ln>
        </p:spPr>
      </p:pic>
      <p:sp>
        <p:nvSpPr>
          <p:cNvPr id="89" name="Google Shape;89;p14"/>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4</a:t>
            </a:fld>
            <a:endParaRPr/>
          </a:p>
        </p:txBody>
      </p:sp>
      <p:pic>
        <p:nvPicPr>
          <p:cNvPr id="7" name="Google Shape;88;p14">
            <a:extLst>
              <a:ext uri="{FF2B5EF4-FFF2-40B4-BE49-F238E27FC236}">
                <a16:creationId xmlns:a16="http://schemas.microsoft.com/office/drawing/2014/main" id="{6C9A594D-A77C-4D1B-B3C7-ABDD0EE01B76}"/>
              </a:ext>
            </a:extLst>
          </p:cNvPr>
          <p:cNvPicPr preferRelativeResize="0"/>
          <p:nvPr/>
        </p:nvPicPr>
        <p:blipFill>
          <a:blip r:embed="rId4"/>
          <a:stretch>
            <a:fillRect/>
          </a:stretch>
        </p:blipFill>
        <p:spPr>
          <a:xfrm>
            <a:off x="531190" y="3273319"/>
            <a:ext cx="839387" cy="1113900"/>
          </a:xfrm>
          <a:prstGeom prst="ellipse">
            <a:avLst/>
          </a:prstGeom>
          <a:noFill/>
          <a:ln w="9525" cap="flat" cmpd="sng">
            <a:solidFill>
              <a:srgbClr val="2E3037"/>
            </a:solidFill>
            <a:prstDash val="solid"/>
            <a:round/>
            <a:headEnd type="none" w="sm" len="sm"/>
            <a:tailEnd type="none" w="sm" len="sm"/>
          </a:ln>
        </p:spPr>
      </p:pic>
      <p:sp>
        <p:nvSpPr>
          <p:cNvPr id="8" name="Google Shape;86;p14">
            <a:extLst>
              <a:ext uri="{FF2B5EF4-FFF2-40B4-BE49-F238E27FC236}">
                <a16:creationId xmlns:a16="http://schemas.microsoft.com/office/drawing/2014/main" id="{B8671C5A-A2F0-460B-9AE8-975A9DB00236}"/>
              </a:ext>
            </a:extLst>
          </p:cNvPr>
          <p:cNvSpPr txBox="1">
            <a:spLocks/>
          </p:cNvSpPr>
          <p:nvPr/>
        </p:nvSpPr>
        <p:spPr>
          <a:xfrm>
            <a:off x="1851757" y="2784949"/>
            <a:ext cx="6671400" cy="609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81000" algn="l" rtl="0">
              <a:lnSpc>
                <a:spcPct val="100000"/>
              </a:lnSpc>
              <a:spcBef>
                <a:spcPts val="600"/>
              </a:spcBef>
              <a:spcAft>
                <a:spcPts val="0"/>
              </a:spcAft>
              <a:buClr>
                <a:schemeClr val="accent1"/>
              </a:buClr>
              <a:buSzPts val="2400"/>
              <a:buFont typeface="Quicksand"/>
              <a:buChar char="◦"/>
              <a:defRPr sz="2400" b="0" i="0" u="none" strike="noStrike" cap="none">
                <a:solidFill>
                  <a:schemeClr val="lt1"/>
                </a:solidFill>
                <a:latin typeface="Quicksand"/>
                <a:ea typeface="Quicksand"/>
                <a:cs typeface="Quicksand"/>
                <a:sym typeface="Quicksand"/>
              </a:defRPr>
            </a:lvl1pPr>
            <a:lvl2pPr marL="914400" marR="0" lvl="1" indent="-381000" algn="l" rtl="0">
              <a:lnSpc>
                <a:spcPct val="100000"/>
              </a:lnSpc>
              <a:spcBef>
                <a:spcPts val="0"/>
              </a:spcBef>
              <a:spcAft>
                <a:spcPts val="0"/>
              </a:spcAft>
              <a:buClr>
                <a:schemeClr val="accent1"/>
              </a:buClr>
              <a:buSzPts val="2400"/>
              <a:buFont typeface="Quicksand"/>
              <a:buChar char="▫"/>
              <a:defRPr sz="2400" b="0" i="0" u="none" strike="noStrike" cap="none">
                <a:solidFill>
                  <a:schemeClr val="lt1"/>
                </a:solidFill>
                <a:latin typeface="Quicksand"/>
                <a:ea typeface="Quicksand"/>
                <a:cs typeface="Quicksand"/>
                <a:sym typeface="Quicksand"/>
              </a:defRPr>
            </a:lvl2pPr>
            <a:lvl3pPr marL="1371600" marR="0" lvl="2" indent="-381000" algn="l" rtl="0">
              <a:lnSpc>
                <a:spcPct val="100000"/>
              </a:lnSpc>
              <a:spcBef>
                <a:spcPts val="0"/>
              </a:spcBef>
              <a:spcAft>
                <a:spcPts val="0"/>
              </a:spcAft>
              <a:buClr>
                <a:schemeClr val="accent1"/>
              </a:buClr>
              <a:buSzPts val="2400"/>
              <a:buFont typeface="Quicksand"/>
              <a:buChar char="■"/>
              <a:defRPr sz="2400" b="0" i="0" u="none" strike="noStrike" cap="none">
                <a:solidFill>
                  <a:schemeClr val="lt1"/>
                </a:solidFill>
                <a:latin typeface="Quicksand"/>
                <a:ea typeface="Quicksand"/>
                <a:cs typeface="Quicksand"/>
                <a:sym typeface="Quicksand"/>
              </a:defRPr>
            </a:lvl3pPr>
            <a:lvl4pPr marL="1828800" marR="0" lvl="3" indent="-381000" algn="l" rtl="0">
              <a:lnSpc>
                <a:spcPct val="100000"/>
              </a:lnSpc>
              <a:spcBef>
                <a:spcPts val="0"/>
              </a:spcBef>
              <a:spcAft>
                <a:spcPts val="0"/>
              </a:spcAft>
              <a:buClr>
                <a:schemeClr val="lt1"/>
              </a:buClr>
              <a:buSzPts val="2400"/>
              <a:buFont typeface="Quicksand"/>
              <a:buChar char="●"/>
              <a:defRPr sz="2400" b="0" i="0" u="none" strike="noStrike" cap="none">
                <a:solidFill>
                  <a:schemeClr val="lt1"/>
                </a:solidFill>
                <a:latin typeface="Quicksand"/>
                <a:ea typeface="Quicksand"/>
                <a:cs typeface="Quicksand"/>
                <a:sym typeface="Quicksand"/>
              </a:defRPr>
            </a:lvl4pPr>
            <a:lvl5pPr marL="2286000" marR="0" lvl="4" indent="-381000" algn="l" rtl="0">
              <a:lnSpc>
                <a:spcPct val="100000"/>
              </a:lnSpc>
              <a:spcBef>
                <a:spcPts val="0"/>
              </a:spcBef>
              <a:spcAft>
                <a:spcPts val="0"/>
              </a:spcAft>
              <a:buClr>
                <a:schemeClr val="lt1"/>
              </a:buClr>
              <a:buSzPts val="2400"/>
              <a:buFont typeface="Quicksand"/>
              <a:buChar char="○"/>
              <a:defRPr sz="2400" b="0" i="0" u="none" strike="noStrike" cap="none">
                <a:solidFill>
                  <a:schemeClr val="lt1"/>
                </a:solidFill>
                <a:latin typeface="Quicksand"/>
                <a:ea typeface="Quicksand"/>
                <a:cs typeface="Quicksand"/>
                <a:sym typeface="Quicksand"/>
              </a:defRPr>
            </a:lvl5pPr>
            <a:lvl6pPr marL="2743200" marR="0" lvl="5" indent="-381000" algn="l" rtl="0">
              <a:lnSpc>
                <a:spcPct val="100000"/>
              </a:lnSpc>
              <a:spcBef>
                <a:spcPts val="0"/>
              </a:spcBef>
              <a:spcAft>
                <a:spcPts val="0"/>
              </a:spcAft>
              <a:buClr>
                <a:schemeClr val="lt1"/>
              </a:buClr>
              <a:buSzPts val="2400"/>
              <a:buFont typeface="Quicksand"/>
              <a:buChar char="■"/>
              <a:defRPr sz="2400" b="0" i="0" u="none" strike="noStrike" cap="none">
                <a:solidFill>
                  <a:schemeClr val="lt1"/>
                </a:solidFill>
                <a:latin typeface="Quicksand"/>
                <a:ea typeface="Quicksand"/>
                <a:cs typeface="Quicksand"/>
                <a:sym typeface="Quicksand"/>
              </a:defRPr>
            </a:lvl6pPr>
            <a:lvl7pPr marL="3200400" marR="0" lvl="6" indent="-381000" algn="l" rtl="0">
              <a:lnSpc>
                <a:spcPct val="100000"/>
              </a:lnSpc>
              <a:spcBef>
                <a:spcPts val="0"/>
              </a:spcBef>
              <a:spcAft>
                <a:spcPts val="0"/>
              </a:spcAft>
              <a:buClr>
                <a:schemeClr val="lt1"/>
              </a:buClr>
              <a:buSzPts val="2400"/>
              <a:buFont typeface="Quicksand"/>
              <a:buChar char="●"/>
              <a:defRPr sz="2400" b="0" i="0" u="none" strike="noStrike" cap="none">
                <a:solidFill>
                  <a:schemeClr val="lt1"/>
                </a:solidFill>
                <a:latin typeface="Quicksand"/>
                <a:ea typeface="Quicksand"/>
                <a:cs typeface="Quicksand"/>
                <a:sym typeface="Quicksand"/>
              </a:defRPr>
            </a:lvl7pPr>
            <a:lvl8pPr marL="3657600" marR="0" lvl="7" indent="-381000" algn="l" rtl="0">
              <a:lnSpc>
                <a:spcPct val="100000"/>
              </a:lnSpc>
              <a:spcBef>
                <a:spcPts val="0"/>
              </a:spcBef>
              <a:spcAft>
                <a:spcPts val="0"/>
              </a:spcAft>
              <a:buClr>
                <a:schemeClr val="lt1"/>
              </a:buClr>
              <a:buSzPts val="2400"/>
              <a:buFont typeface="Quicksand"/>
              <a:buChar char="○"/>
              <a:defRPr sz="2400" b="0" i="0" u="none" strike="noStrike" cap="none">
                <a:solidFill>
                  <a:schemeClr val="lt1"/>
                </a:solidFill>
                <a:latin typeface="Quicksand"/>
                <a:ea typeface="Quicksand"/>
                <a:cs typeface="Quicksand"/>
                <a:sym typeface="Quicksand"/>
              </a:defRPr>
            </a:lvl8pPr>
            <a:lvl9pPr marL="4114800" marR="0" lvl="8" indent="-381000" algn="l" rtl="0">
              <a:lnSpc>
                <a:spcPct val="100000"/>
              </a:lnSpc>
              <a:spcBef>
                <a:spcPts val="0"/>
              </a:spcBef>
              <a:spcAft>
                <a:spcPts val="0"/>
              </a:spcAft>
              <a:buClr>
                <a:schemeClr val="lt1"/>
              </a:buClr>
              <a:buSzPts val="2400"/>
              <a:buFont typeface="Quicksand"/>
              <a:buChar char="■"/>
              <a:defRPr sz="2400" b="0" i="0" u="none" strike="noStrike" cap="none">
                <a:solidFill>
                  <a:schemeClr val="lt1"/>
                </a:solidFill>
                <a:latin typeface="Quicksand"/>
                <a:ea typeface="Quicksand"/>
                <a:cs typeface="Quicksand"/>
                <a:sym typeface="Quicksand"/>
              </a:defRPr>
            </a:lvl9pPr>
          </a:lstStyle>
          <a:p>
            <a:pPr marL="0" indent="0">
              <a:buFont typeface="Quicksand"/>
              <a:buNone/>
            </a:pPr>
            <a:r>
              <a:rPr lang="en-US" sz="3600" b="1" dirty="0">
                <a:solidFill>
                  <a:srgbClr val="F3F3F3"/>
                </a:solidFill>
              </a:rPr>
              <a:t>Caitlin Pike MLIS, MPH</a:t>
            </a:r>
          </a:p>
        </p:txBody>
      </p:sp>
      <p:sp>
        <p:nvSpPr>
          <p:cNvPr id="9" name="Google Shape;87;p14">
            <a:extLst>
              <a:ext uri="{FF2B5EF4-FFF2-40B4-BE49-F238E27FC236}">
                <a16:creationId xmlns:a16="http://schemas.microsoft.com/office/drawing/2014/main" id="{1052F160-66F6-4DBC-8D07-B905D039DC90}"/>
              </a:ext>
            </a:extLst>
          </p:cNvPr>
          <p:cNvSpPr txBox="1">
            <a:spLocks/>
          </p:cNvSpPr>
          <p:nvPr/>
        </p:nvSpPr>
        <p:spPr>
          <a:xfrm>
            <a:off x="1851755" y="3191222"/>
            <a:ext cx="7152581" cy="8511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81000" algn="l" rtl="0">
              <a:lnSpc>
                <a:spcPct val="100000"/>
              </a:lnSpc>
              <a:spcBef>
                <a:spcPts val="600"/>
              </a:spcBef>
              <a:spcAft>
                <a:spcPts val="0"/>
              </a:spcAft>
              <a:buClr>
                <a:schemeClr val="accent1"/>
              </a:buClr>
              <a:buSzPts val="2400"/>
              <a:buFont typeface="Quicksand"/>
              <a:buChar char="◦"/>
              <a:defRPr sz="2400" b="0" i="0" u="none" strike="noStrike" cap="none">
                <a:solidFill>
                  <a:schemeClr val="lt1"/>
                </a:solidFill>
                <a:latin typeface="Quicksand"/>
                <a:ea typeface="Quicksand"/>
                <a:cs typeface="Quicksand"/>
                <a:sym typeface="Quicksand"/>
              </a:defRPr>
            </a:lvl1pPr>
            <a:lvl2pPr marL="914400" marR="0" lvl="1" indent="-381000" algn="l" rtl="0">
              <a:lnSpc>
                <a:spcPct val="100000"/>
              </a:lnSpc>
              <a:spcBef>
                <a:spcPts val="0"/>
              </a:spcBef>
              <a:spcAft>
                <a:spcPts val="0"/>
              </a:spcAft>
              <a:buClr>
                <a:schemeClr val="accent1"/>
              </a:buClr>
              <a:buSzPts val="2400"/>
              <a:buFont typeface="Quicksand"/>
              <a:buChar char="▫"/>
              <a:defRPr sz="2400" b="0" i="0" u="none" strike="noStrike" cap="none">
                <a:solidFill>
                  <a:schemeClr val="lt1"/>
                </a:solidFill>
                <a:latin typeface="Quicksand"/>
                <a:ea typeface="Quicksand"/>
                <a:cs typeface="Quicksand"/>
                <a:sym typeface="Quicksand"/>
              </a:defRPr>
            </a:lvl2pPr>
            <a:lvl3pPr marL="1371600" marR="0" lvl="2" indent="-381000" algn="l" rtl="0">
              <a:lnSpc>
                <a:spcPct val="100000"/>
              </a:lnSpc>
              <a:spcBef>
                <a:spcPts val="0"/>
              </a:spcBef>
              <a:spcAft>
                <a:spcPts val="0"/>
              </a:spcAft>
              <a:buClr>
                <a:schemeClr val="accent1"/>
              </a:buClr>
              <a:buSzPts val="2400"/>
              <a:buFont typeface="Quicksand"/>
              <a:buChar char="■"/>
              <a:defRPr sz="2400" b="0" i="0" u="none" strike="noStrike" cap="none">
                <a:solidFill>
                  <a:schemeClr val="lt1"/>
                </a:solidFill>
                <a:latin typeface="Quicksand"/>
                <a:ea typeface="Quicksand"/>
                <a:cs typeface="Quicksand"/>
                <a:sym typeface="Quicksand"/>
              </a:defRPr>
            </a:lvl3pPr>
            <a:lvl4pPr marL="1828800" marR="0" lvl="3" indent="-381000" algn="l" rtl="0">
              <a:lnSpc>
                <a:spcPct val="100000"/>
              </a:lnSpc>
              <a:spcBef>
                <a:spcPts val="0"/>
              </a:spcBef>
              <a:spcAft>
                <a:spcPts val="0"/>
              </a:spcAft>
              <a:buClr>
                <a:schemeClr val="lt1"/>
              </a:buClr>
              <a:buSzPts val="2400"/>
              <a:buFont typeface="Quicksand"/>
              <a:buChar char="●"/>
              <a:defRPr sz="2400" b="0" i="0" u="none" strike="noStrike" cap="none">
                <a:solidFill>
                  <a:schemeClr val="lt1"/>
                </a:solidFill>
                <a:latin typeface="Quicksand"/>
                <a:ea typeface="Quicksand"/>
                <a:cs typeface="Quicksand"/>
                <a:sym typeface="Quicksand"/>
              </a:defRPr>
            </a:lvl4pPr>
            <a:lvl5pPr marL="2286000" marR="0" lvl="4" indent="-381000" algn="l" rtl="0">
              <a:lnSpc>
                <a:spcPct val="100000"/>
              </a:lnSpc>
              <a:spcBef>
                <a:spcPts val="0"/>
              </a:spcBef>
              <a:spcAft>
                <a:spcPts val="0"/>
              </a:spcAft>
              <a:buClr>
                <a:schemeClr val="lt1"/>
              </a:buClr>
              <a:buSzPts val="2400"/>
              <a:buFont typeface="Quicksand"/>
              <a:buChar char="○"/>
              <a:defRPr sz="2400" b="0" i="0" u="none" strike="noStrike" cap="none">
                <a:solidFill>
                  <a:schemeClr val="lt1"/>
                </a:solidFill>
                <a:latin typeface="Quicksand"/>
                <a:ea typeface="Quicksand"/>
                <a:cs typeface="Quicksand"/>
                <a:sym typeface="Quicksand"/>
              </a:defRPr>
            </a:lvl5pPr>
            <a:lvl6pPr marL="2743200" marR="0" lvl="5" indent="-381000" algn="l" rtl="0">
              <a:lnSpc>
                <a:spcPct val="100000"/>
              </a:lnSpc>
              <a:spcBef>
                <a:spcPts val="0"/>
              </a:spcBef>
              <a:spcAft>
                <a:spcPts val="0"/>
              </a:spcAft>
              <a:buClr>
                <a:schemeClr val="lt1"/>
              </a:buClr>
              <a:buSzPts val="2400"/>
              <a:buFont typeface="Quicksand"/>
              <a:buChar char="■"/>
              <a:defRPr sz="2400" b="0" i="0" u="none" strike="noStrike" cap="none">
                <a:solidFill>
                  <a:schemeClr val="lt1"/>
                </a:solidFill>
                <a:latin typeface="Quicksand"/>
                <a:ea typeface="Quicksand"/>
                <a:cs typeface="Quicksand"/>
                <a:sym typeface="Quicksand"/>
              </a:defRPr>
            </a:lvl6pPr>
            <a:lvl7pPr marL="3200400" marR="0" lvl="6" indent="-381000" algn="l" rtl="0">
              <a:lnSpc>
                <a:spcPct val="100000"/>
              </a:lnSpc>
              <a:spcBef>
                <a:spcPts val="0"/>
              </a:spcBef>
              <a:spcAft>
                <a:spcPts val="0"/>
              </a:spcAft>
              <a:buClr>
                <a:schemeClr val="lt1"/>
              </a:buClr>
              <a:buSzPts val="2400"/>
              <a:buFont typeface="Quicksand"/>
              <a:buChar char="●"/>
              <a:defRPr sz="2400" b="0" i="0" u="none" strike="noStrike" cap="none">
                <a:solidFill>
                  <a:schemeClr val="lt1"/>
                </a:solidFill>
                <a:latin typeface="Quicksand"/>
                <a:ea typeface="Quicksand"/>
                <a:cs typeface="Quicksand"/>
                <a:sym typeface="Quicksand"/>
              </a:defRPr>
            </a:lvl7pPr>
            <a:lvl8pPr marL="3657600" marR="0" lvl="7" indent="-381000" algn="l" rtl="0">
              <a:lnSpc>
                <a:spcPct val="100000"/>
              </a:lnSpc>
              <a:spcBef>
                <a:spcPts val="0"/>
              </a:spcBef>
              <a:spcAft>
                <a:spcPts val="0"/>
              </a:spcAft>
              <a:buClr>
                <a:schemeClr val="lt1"/>
              </a:buClr>
              <a:buSzPts val="2400"/>
              <a:buFont typeface="Quicksand"/>
              <a:buChar char="○"/>
              <a:defRPr sz="2400" b="0" i="0" u="none" strike="noStrike" cap="none">
                <a:solidFill>
                  <a:schemeClr val="lt1"/>
                </a:solidFill>
                <a:latin typeface="Quicksand"/>
                <a:ea typeface="Quicksand"/>
                <a:cs typeface="Quicksand"/>
                <a:sym typeface="Quicksand"/>
              </a:defRPr>
            </a:lvl8pPr>
            <a:lvl9pPr marL="4114800" marR="0" lvl="8" indent="-381000" algn="l" rtl="0">
              <a:lnSpc>
                <a:spcPct val="100000"/>
              </a:lnSpc>
              <a:spcBef>
                <a:spcPts val="0"/>
              </a:spcBef>
              <a:spcAft>
                <a:spcPts val="0"/>
              </a:spcAft>
              <a:buClr>
                <a:schemeClr val="lt1"/>
              </a:buClr>
              <a:buSzPts val="2400"/>
              <a:buFont typeface="Quicksand"/>
              <a:buChar char="■"/>
              <a:defRPr sz="2400" b="0" i="0" u="none" strike="noStrike" cap="none">
                <a:solidFill>
                  <a:schemeClr val="lt1"/>
                </a:solidFill>
                <a:latin typeface="Quicksand"/>
                <a:ea typeface="Quicksand"/>
                <a:cs typeface="Quicksand"/>
                <a:sym typeface="Quicksand"/>
              </a:defRPr>
            </a:lvl9pPr>
          </a:lstStyle>
          <a:p>
            <a:pPr marL="0" indent="0">
              <a:buFont typeface="Quicksand"/>
              <a:buNone/>
            </a:pPr>
            <a:r>
              <a:rPr lang="en-US" sz="2200" dirty="0">
                <a:solidFill>
                  <a:srgbClr val="F3F3F3"/>
                </a:solidFill>
              </a:rPr>
              <a:t>Research Engagement &amp; Scholarly Communications Coordinator, IUPUI University Library</a:t>
            </a:r>
          </a:p>
        </p:txBody>
      </p:sp>
      <p:sp>
        <p:nvSpPr>
          <p:cNvPr id="10" name="Google Shape;85;p14">
            <a:extLst>
              <a:ext uri="{FF2B5EF4-FFF2-40B4-BE49-F238E27FC236}">
                <a16:creationId xmlns:a16="http://schemas.microsoft.com/office/drawing/2014/main" id="{89B84C2B-D6E4-4661-85D4-64B76C632B7B}"/>
              </a:ext>
            </a:extLst>
          </p:cNvPr>
          <p:cNvSpPr txBox="1">
            <a:spLocks/>
          </p:cNvSpPr>
          <p:nvPr/>
        </p:nvSpPr>
        <p:spPr>
          <a:xfrm>
            <a:off x="1851754" y="4138035"/>
            <a:ext cx="6751035" cy="670609"/>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1"/>
              </a:buClr>
              <a:buSzPts val="1800"/>
              <a:buFont typeface="Quicksand"/>
              <a:buNone/>
              <a:defRPr sz="1800" b="0" i="0" u="none" strike="noStrike" cap="none">
                <a:solidFill>
                  <a:schemeClr val="accent1"/>
                </a:solidFill>
                <a:latin typeface="Quicksand"/>
                <a:ea typeface="Quicksand"/>
                <a:cs typeface="Quicksand"/>
                <a:sym typeface="Quicksand"/>
              </a:defRPr>
            </a:lvl1pPr>
            <a:lvl2pPr marR="0" lvl="1" algn="l" rtl="0">
              <a:lnSpc>
                <a:spcPct val="100000"/>
              </a:lnSpc>
              <a:spcBef>
                <a:spcPts val="0"/>
              </a:spcBef>
              <a:spcAft>
                <a:spcPts val="0"/>
              </a:spcAft>
              <a:buClr>
                <a:schemeClr val="accent1"/>
              </a:buClr>
              <a:buSzPts val="1800"/>
              <a:buFont typeface="Quicksand"/>
              <a:buNone/>
              <a:defRPr sz="1800" b="0" i="0" u="none" strike="noStrike" cap="none">
                <a:solidFill>
                  <a:schemeClr val="accent1"/>
                </a:solidFill>
                <a:latin typeface="Quicksand"/>
                <a:ea typeface="Quicksand"/>
                <a:cs typeface="Quicksand"/>
                <a:sym typeface="Quicksand"/>
              </a:defRPr>
            </a:lvl2pPr>
            <a:lvl3pPr marR="0" lvl="2" algn="l" rtl="0">
              <a:lnSpc>
                <a:spcPct val="100000"/>
              </a:lnSpc>
              <a:spcBef>
                <a:spcPts val="0"/>
              </a:spcBef>
              <a:spcAft>
                <a:spcPts val="0"/>
              </a:spcAft>
              <a:buClr>
                <a:schemeClr val="accent1"/>
              </a:buClr>
              <a:buSzPts val="1800"/>
              <a:buFont typeface="Quicksand"/>
              <a:buNone/>
              <a:defRPr sz="1800" b="0" i="0" u="none" strike="noStrike" cap="none">
                <a:solidFill>
                  <a:schemeClr val="accent1"/>
                </a:solidFill>
                <a:latin typeface="Quicksand"/>
                <a:ea typeface="Quicksand"/>
                <a:cs typeface="Quicksand"/>
                <a:sym typeface="Quicksand"/>
              </a:defRPr>
            </a:lvl3pPr>
            <a:lvl4pPr marR="0" lvl="3" algn="l" rtl="0">
              <a:lnSpc>
                <a:spcPct val="100000"/>
              </a:lnSpc>
              <a:spcBef>
                <a:spcPts val="0"/>
              </a:spcBef>
              <a:spcAft>
                <a:spcPts val="0"/>
              </a:spcAft>
              <a:buClr>
                <a:schemeClr val="accent1"/>
              </a:buClr>
              <a:buSzPts val="1800"/>
              <a:buFont typeface="Quicksand"/>
              <a:buNone/>
              <a:defRPr sz="1800" b="0" i="0" u="none" strike="noStrike" cap="none">
                <a:solidFill>
                  <a:schemeClr val="accent1"/>
                </a:solidFill>
                <a:latin typeface="Quicksand"/>
                <a:ea typeface="Quicksand"/>
                <a:cs typeface="Quicksand"/>
                <a:sym typeface="Quicksand"/>
              </a:defRPr>
            </a:lvl4pPr>
            <a:lvl5pPr marR="0" lvl="4" algn="l" rtl="0">
              <a:lnSpc>
                <a:spcPct val="100000"/>
              </a:lnSpc>
              <a:spcBef>
                <a:spcPts val="0"/>
              </a:spcBef>
              <a:spcAft>
                <a:spcPts val="0"/>
              </a:spcAft>
              <a:buClr>
                <a:schemeClr val="accent1"/>
              </a:buClr>
              <a:buSzPts val="1800"/>
              <a:buFont typeface="Quicksand"/>
              <a:buNone/>
              <a:defRPr sz="1800" b="0" i="0" u="none" strike="noStrike" cap="none">
                <a:solidFill>
                  <a:schemeClr val="accent1"/>
                </a:solidFill>
                <a:latin typeface="Quicksand"/>
                <a:ea typeface="Quicksand"/>
                <a:cs typeface="Quicksand"/>
                <a:sym typeface="Quicksand"/>
              </a:defRPr>
            </a:lvl5pPr>
            <a:lvl6pPr marR="0" lvl="5" algn="l" rtl="0">
              <a:lnSpc>
                <a:spcPct val="100000"/>
              </a:lnSpc>
              <a:spcBef>
                <a:spcPts val="0"/>
              </a:spcBef>
              <a:spcAft>
                <a:spcPts val="0"/>
              </a:spcAft>
              <a:buClr>
                <a:schemeClr val="accent1"/>
              </a:buClr>
              <a:buSzPts val="1800"/>
              <a:buFont typeface="Quicksand"/>
              <a:buNone/>
              <a:defRPr sz="1800" b="0" i="0" u="none" strike="noStrike" cap="none">
                <a:solidFill>
                  <a:schemeClr val="accent1"/>
                </a:solidFill>
                <a:latin typeface="Quicksand"/>
                <a:ea typeface="Quicksand"/>
                <a:cs typeface="Quicksand"/>
                <a:sym typeface="Quicksand"/>
              </a:defRPr>
            </a:lvl6pPr>
            <a:lvl7pPr marR="0" lvl="6" algn="l" rtl="0">
              <a:lnSpc>
                <a:spcPct val="100000"/>
              </a:lnSpc>
              <a:spcBef>
                <a:spcPts val="0"/>
              </a:spcBef>
              <a:spcAft>
                <a:spcPts val="0"/>
              </a:spcAft>
              <a:buClr>
                <a:schemeClr val="accent1"/>
              </a:buClr>
              <a:buSzPts val="1800"/>
              <a:buFont typeface="Quicksand"/>
              <a:buNone/>
              <a:defRPr sz="1800" b="0" i="0" u="none" strike="noStrike" cap="none">
                <a:solidFill>
                  <a:schemeClr val="accent1"/>
                </a:solidFill>
                <a:latin typeface="Quicksand"/>
                <a:ea typeface="Quicksand"/>
                <a:cs typeface="Quicksand"/>
                <a:sym typeface="Quicksand"/>
              </a:defRPr>
            </a:lvl7pPr>
            <a:lvl8pPr marR="0" lvl="7" algn="l" rtl="0">
              <a:lnSpc>
                <a:spcPct val="100000"/>
              </a:lnSpc>
              <a:spcBef>
                <a:spcPts val="0"/>
              </a:spcBef>
              <a:spcAft>
                <a:spcPts val="0"/>
              </a:spcAft>
              <a:buClr>
                <a:schemeClr val="accent1"/>
              </a:buClr>
              <a:buSzPts val="1800"/>
              <a:buFont typeface="Quicksand"/>
              <a:buNone/>
              <a:defRPr sz="1800" b="0" i="0" u="none" strike="noStrike" cap="none">
                <a:solidFill>
                  <a:schemeClr val="accent1"/>
                </a:solidFill>
                <a:latin typeface="Quicksand"/>
                <a:ea typeface="Quicksand"/>
                <a:cs typeface="Quicksand"/>
                <a:sym typeface="Quicksand"/>
              </a:defRPr>
            </a:lvl8pPr>
            <a:lvl9pPr marR="0" lvl="8" algn="l" rtl="0">
              <a:lnSpc>
                <a:spcPct val="100000"/>
              </a:lnSpc>
              <a:spcBef>
                <a:spcPts val="0"/>
              </a:spcBef>
              <a:spcAft>
                <a:spcPts val="0"/>
              </a:spcAft>
              <a:buClr>
                <a:schemeClr val="accent1"/>
              </a:buClr>
              <a:buSzPts val="1800"/>
              <a:buFont typeface="Quicksand"/>
              <a:buNone/>
              <a:defRPr sz="1800" b="0" i="0" u="none" strike="noStrike" cap="none">
                <a:solidFill>
                  <a:schemeClr val="accent1"/>
                </a:solidFill>
                <a:latin typeface="Quicksand"/>
                <a:ea typeface="Quicksand"/>
                <a:cs typeface="Quicksand"/>
                <a:sym typeface="Quicksand"/>
              </a:defRPr>
            </a:lvl9pPr>
          </a:lstStyle>
          <a:p>
            <a:r>
              <a:rPr lang="en-US" b="1" dirty="0">
                <a:solidFill>
                  <a:srgbClr val="2E3037"/>
                </a:solidFill>
              </a:rPr>
              <a:t>caiapike@iupui.edu; Twitter: @</a:t>
            </a:r>
            <a:r>
              <a:rPr lang="en-US" b="1" dirty="0" err="1">
                <a:solidFill>
                  <a:srgbClr val="2E3037"/>
                </a:solidFill>
              </a:rPr>
              <a:t>libris_fidelis</a:t>
            </a:r>
            <a:endParaRPr lang="en-US" b="1" dirty="0">
              <a:solidFill>
                <a:srgbClr val="2E3037"/>
              </a:solidFill>
            </a:endParaRPr>
          </a:p>
          <a:p>
            <a:r>
              <a:rPr lang="en-US" b="1" dirty="0">
                <a:solidFill>
                  <a:srgbClr val="2E3037"/>
                </a:solidFill>
              </a:rPr>
              <a:t>ORCID https://orcid.org/0000-0002-5758-1737</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513981-7992-45F6-A725-4F2A5471DDE6}"/>
              </a:ext>
            </a:extLst>
          </p:cNvPr>
          <p:cNvSpPr>
            <a:spLocks noGrp="1"/>
          </p:cNvSpPr>
          <p:nvPr>
            <p:ph type="title"/>
          </p:nvPr>
        </p:nvSpPr>
        <p:spPr/>
        <p:txBody>
          <a:bodyPr/>
          <a:lstStyle/>
          <a:p>
            <a:r>
              <a:rPr lang="en-US" dirty="0"/>
              <a:t>SMALL GROUP CASE STUDY</a:t>
            </a:r>
          </a:p>
        </p:txBody>
      </p:sp>
      <p:sp>
        <p:nvSpPr>
          <p:cNvPr id="3" name="Text Placeholder 2">
            <a:extLst>
              <a:ext uri="{FF2B5EF4-FFF2-40B4-BE49-F238E27FC236}">
                <a16:creationId xmlns:a16="http://schemas.microsoft.com/office/drawing/2014/main" id="{BCE9A9F4-C48F-4518-991F-4166C633F428}"/>
              </a:ext>
            </a:extLst>
          </p:cNvPr>
          <p:cNvSpPr>
            <a:spLocks noGrp="1"/>
          </p:cNvSpPr>
          <p:nvPr>
            <p:ph type="body" idx="1"/>
          </p:nvPr>
        </p:nvSpPr>
        <p:spPr/>
        <p:txBody>
          <a:bodyPr/>
          <a:lstStyle/>
          <a:p>
            <a:r>
              <a:rPr lang="en-US" sz="2000" dirty="0"/>
              <a:t>Small Groups (2-3 people)</a:t>
            </a:r>
          </a:p>
          <a:p>
            <a:pPr lvl="1"/>
            <a:r>
              <a:rPr lang="en-US" sz="1600" dirty="0"/>
              <a:t>Groups that prep library: A,B,C,D</a:t>
            </a:r>
          </a:p>
          <a:p>
            <a:pPr lvl="1"/>
            <a:r>
              <a:rPr lang="en-US" sz="1600" dirty="0"/>
              <a:t>Groups that prep vendor: E,F,G,H</a:t>
            </a:r>
          </a:p>
          <a:p>
            <a:r>
              <a:rPr lang="en-US" sz="2000" dirty="0"/>
              <a:t>30 minutes prep time</a:t>
            </a:r>
          </a:p>
          <a:p>
            <a:r>
              <a:rPr lang="en-US" sz="2000" dirty="0"/>
              <a:t>20 minutes negotiations </a:t>
            </a:r>
          </a:p>
          <a:p>
            <a:pPr lvl="1"/>
            <a:r>
              <a:rPr lang="en-US" sz="1800" dirty="0"/>
              <a:t>A/E</a:t>
            </a:r>
          </a:p>
          <a:p>
            <a:pPr lvl="1"/>
            <a:r>
              <a:rPr lang="en-US" sz="1800" dirty="0"/>
              <a:t>B/F</a:t>
            </a:r>
          </a:p>
          <a:p>
            <a:pPr lvl="1"/>
            <a:r>
              <a:rPr lang="en-US" sz="1800" dirty="0"/>
              <a:t>C/G</a:t>
            </a:r>
          </a:p>
          <a:p>
            <a:pPr lvl="1"/>
            <a:r>
              <a:rPr lang="en-US" sz="1800" dirty="0"/>
              <a:t>D/H</a:t>
            </a:r>
          </a:p>
          <a:p>
            <a:pPr lvl="1"/>
            <a:r>
              <a:rPr lang="en-US" sz="1400" dirty="0"/>
              <a:t>Assign a </a:t>
            </a:r>
            <a:r>
              <a:rPr lang="en-US" sz="1400" dirty="0">
                <a:solidFill>
                  <a:schemeClr val="accent3"/>
                </a:solidFill>
              </a:rPr>
              <a:t>chief negotiator </a:t>
            </a:r>
            <a:r>
              <a:rPr lang="en-US" sz="1400" dirty="0"/>
              <a:t>but feel free to integrate more than one person during the negotiation. If negotiating feels uncomfortable, I encourage you to take this role. </a:t>
            </a:r>
          </a:p>
          <a:p>
            <a:pPr lvl="1"/>
            <a:r>
              <a:rPr lang="en-US" sz="1400" dirty="0"/>
              <a:t>Those not actively negotiating, </a:t>
            </a:r>
            <a:r>
              <a:rPr lang="en-US" sz="1400" dirty="0">
                <a:solidFill>
                  <a:schemeClr val="accent3"/>
                </a:solidFill>
              </a:rPr>
              <a:t>take notes</a:t>
            </a:r>
            <a:r>
              <a:rPr lang="en-US" sz="1400" dirty="0"/>
              <a:t>.</a:t>
            </a:r>
          </a:p>
          <a:p>
            <a:endParaRPr lang="en-US" dirty="0"/>
          </a:p>
          <a:p>
            <a:endParaRPr lang="en-US" dirty="0"/>
          </a:p>
        </p:txBody>
      </p:sp>
      <p:sp>
        <p:nvSpPr>
          <p:cNvPr id="4" name="Slide Number Placeholder 3">
            <a:extLst>
              <a:ext uri="{FF2B5EF4-FFF2-40B4-BE49-F238E27FC236}">
                <a16:creationId xmlns:a16="http://schemas.microsoft.com/office/drawing/2014/main" id="{782A75DA-C432-45E5-B857-775EB3DA7AAB}"/>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40</a:t>
            </a:fld>
            <a:endParaRPr lang="en"/>
          </a:p>
        </p:txBody>
      </p:sp>
    </p:spTree>
    <p:extLst>
      <p:ext uri="{BB962C8B-B14F-4D97-AF65-F5344CB8AC3E}">
        <p14:creationId xmlns:p14="http://schemas.microsoft.com/office/powerpoint/2010/main" val="201773849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1B4B29-10E0-4701-BEB7-41EC46133E2A}"/>
              </a:ext>
            </a:extLst>
          </p:cNvPr>
          <p:cNvSpPr>
            <a:spLocks noGrp="1"/>
          </p:cNvSpPr>
          <p:nvPr>
            <p:ph type="ctrTitle"/>
          </p:nvPr>
        </p:nvSpPr>
        <p:spPr/>
        <p:txBody>
          <a:bodyPr/>
          <a:lstStyle/>
          <a:p>
            <a:r>
              <a:rPr lang="en-US" dirty="0"/>
              <a:t>Break</a:t>
            </a:r>
          </a:p>
        </p:txBody>
      </p:sp>
      <p:sp>
        <p:nvSpPr>
          <p:cNvPr id="3" name="Subtitle 2">
            <a:extLst>
              <a:ext uri="{FF2B5EF4-FFF2-40B4-BE49-F238E27FC236}">
                <a16:creationId xmlns:a16="http://schemas.microsoft.com/office/drawing/2014/main" id="{42982B3B-D910-4D89-989B-8C76BEEFD17F}"/>
              </a:ext>
            </a:extLst>
          </p:cNvPr>
          <p:cNvSpPr>
            <a:spLocks noGrp="1"/>
          </p:cNvSpPr>
          <p:nvPr>
            <p:ph type="subTitle" idx="1"/>
          </p:nvPr>
        </p:nvSpPr>
        <p:spPr/>
        <p:txBody>
          <a:bodyPr/>
          <a:lstStyle/>
          <a:p>
            <a:r>
              <a:rPr lang="en-US" dirty="0"/>
              <a:t>10 minute break then meet with your small group pairings</a:t>
            </a:r>
          </a:p>
        </p:txBody>
      </p:sp>
      <p:sp>
        <p:nvSpPr>
          <p:cNvPr id="4" name="Slide Number Placeholder 3">
            <a:extLst>
              <a:ext uri="{FF2B5EF4-FFF2-40B4-BE49-F238E27FC236}">
                <a16:creationId xmlns:a16="http://schemas.microsoft.com/office/drawing/2014/main" id="{C0DB1A13-68C5-4198-9FE9-CCF6CDA4A25D}"/>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41</a:t>
            </a:fld>
            <a:endParaRPr lang="en"/>
          </a:p>
        </p:txBody>
      </p:sp>
    </p:spTree>
    <p:extLst>
      <p:ext uri="{BB962C8B-B14F-4D97-AF65-F5344CB8AC3E}">
        <p14:creationId xmlns:p14="http://schemas.microsoft.com/office/powerpoint/2010/main" val="88714809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A4A4D0-52C9-4F44-B2D9-2B91E5A52F84}"/>
              </a:ext>
            </a:extLst>
          </p:cNvPr>
          <p:cNvSpPr>
            <a:spLocks noGrp="1"/>
          </p:cNvSpPr>
          <p:nvPr>
            <p:ph type="title"/>
          </p:nvPr>
        </p:nvSpPr>
        <p:spPr/>
        <p:txBody>
          <a:bodyPr/>
          <a:lstStyle/>
          <a:p>
            <a:r>
              <a:rPr lang="en-US" dirty="0"/>
              <a:t>SMALL GROUP DISCUSSION</a:t>
            </a:r>
          </a:p>
        </p:txBody>
      </p:sp>
      <p:sp>
        <p:nvSpPr>
          <p:cNvPr id="3" name="Text Placeholder 2">
            <a:extLst>
              <a:ext uri="{FF2B5EF4-FFF2-40B4-BE49-F238E27FC236}">
                <a16:creationId xmlns:a16="http://schemas.microsoft.com/office/drawing/2014/main" id="{C93A2076-C9F0-4F33-B937-4FCA3FABDCA9}"/>
              </a:ext>
            </a:extLst>
          </p:cNvPr>
          <p:cNvSpPr>
            <a:spLocks noGrp="1"/>
          </p:cNvSpPr>
          <p:nvPr>
            <p:ph type="body" idx="1"/>
          </p:nvPr>
        </p:nvSpPr>
        <p:spPr/>
        <p:txBody>
          <a:bodyPr/>
          <a:lstStyle/>
          <a:p>
            <a:r>
              <a:rPr lang="en-US" sz="2400" dirty="0"/>
              <a:t>Were you able to find agreement? Why or why not?</a:t>
            </a:r>
          </a:p>
          <a:p>
            <a:r>
              <a:rPr lang="en-US" sz="2400" dirty="0">
                <a:solidFill>
                  <a:schemeClr val="accent3"/>
                </a:solidFill>
              </a:rPr>
              <a:t>Notetakers: </a:t>
            </a:r>
            <a:r>
              <a:rPr lang="en-US" sz="2400" dirty="0"/>
              <a:t>What did each side do well?</a:t>
            </a:r>
          </a:p>
          <a:p>
            <a:r>
              <a:rPr lang="en-US" sz="2400" dirty="0">
                <a:solidFill>
                  <a:schemeClr val="accent3"/>
                </a:solidFill>
              </a:rPr>
              <a:t>Chief Negotiators: </a:t>
            </a:r>
            <a:r>
              <a:rPr lang="en-US" sz="2400" dirty="0"/>
              <a:t>What seemed easier than expected? Difficult? Uncomfortable? </a:t>
            </a:r>
          </a:p>
          <a:p>
            <a:r>
              <a:rPr lang="en-US" sz="2400" dirty="0">
                <a:solidFill>
                  <a:schemeClr val="bg1"/>
                </a:solidFill>
              </a:rPr>
              <a:t>What would you approach differently?</a:t>
            </a:r>
          </a:p>
          <a:p>
            <a:endParaRPr lang="en-US" dirty="0"/>
          </a:p>
        </p:txBody>
      </p:sp>
      <p:sp>
        <p:nvSpPr>
          <p:cNvPr id="4" name="Slide Number Placeholder 3">
            <a:extLst>
              <a:ext uri="{FF2B5EF4-FFF2-40B4-BE49-F238E27FC236}">
                <a16:creationId xmlns:a16="http://schemas.microsoft.com/office/drawing/2014/main" id="{15669D88-C1EC-4211-ADB4-99F1A561FE41}"/>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42</a:t>
            </a:fld>
            <a:endParaRPr lang="en"/>
          </a:p>
        </p:txBody>
      </p:sp>
    </p:spTree>
    <p:extLst>
      <p:ext uri="{BB962C8B-B14F-4D97-AF65-F5344CB8AC3E}">
        <p14:creationId xmlns:p14="http://schemas.microsoft.com/office/powerpoint/2010/main" val="364800669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F15CD2-24AA-42D7-B10B-A847A6D3D0F1}"/>
              </a:ext>
            </a:extLst>
          </p:cNvPr>
          <p:cNvSpPr>
            <a:spLocks noGrp="1"/>
          </p:cNvSpPr>
          <p:nvPr>
            <p:ph type="title"/>
          </p:nvPr>
        </p:nvSpPr>
        <p:spPr/>
        <p:txBody>
          <a:bodyPr/>
          <a:lstStyle/>
          <a:p>
            <a:r>
              <a:rPr lang="en-US" dirty="0"/>
              <a:t>LARGE GROUP DISCUSSION</a:t>
            </a:r>
          </a:p>
        </p:txBody>
      </p:sp>
      <p:sp>
        <p:nvSpPr>
          <p:cNvPr id="3" name="Text Placeholder 2">
            <a:extLst>
              <a:ext uri="{FF2B5EF4-FFF2-40B4-BE49-F238E27FC236}">
                <a16:creationId xmlns:a16="http://schemas.microsoft.com/office/drawing/2014/main" id="{7AD0AA51-C287-4BA5-8174-766ABA0B2D17}"/>
              </a:ext>
            </a:extLst>
          </p:cNvPr>
          <p:cNvSpPr>
            <a:spLocks noGrp="1"/>
          </p:cNvSpPr>
          <p:nvPr>
            <p:ph type="body" idx="1"/>
          </p:nvPr>
        </p:nvSpPr>
        <p:spPr/>
        <p:txBody>
          <a:bodyPr/>
          <a:lstStyle/>
          <a:p>
            <a:r>
              <a:rPr lang="en-US" dirty="0"/>
              <a:t>Case 2</a:t>
            </a:r>
          </a:p>
          <a:p>
            <a:r>
              <a:rPr lang="en-US" dirty="0"/>
              <a:t>Best Practices in Libraries</a:t>
            </a:r>
          </a:p>
          <a:p>
            <a:r>
              <a:rPr lang="en-US" dirty="0"/>
              <a:t>Resources</a:t>
            </a:r>
          </a:p>
          <a:p>
            <a:r>
              <a:rPr lang="en-US" dirty="0"/>
              <a:t>Q&amp;A</a:t>
            </a:r>
          </a:p>
          <a:p>
            <a:r>
              <a:rPr lang="en-US" dirty="0"/>
              <a:t>Evaluations</a:t>
            </a:r>
          </a:p>
          <a:p>
            <a:endParaRPr lang="en-US" dirty="0"/>
          </a:p>
        </p:txBody>
      </p:sp>
      <p:sp>
        <p:nvSpPr>
          <p:cNvPr id="4" name="Slide Number Placeholder 3">
            <a:extLst>
              <a:ext uri="{FF2B5EF4-FFF2-40B4-BE49-F238E27FC236}">
                <a16:creationId xmlns:a16="http://schemas.microsoft.com/office/drawing/2014/main" id="{2F863753-6786-4BA2-8B70-62CDDCB7CD6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43</a:t>
            </a:fld>
            <a:endParaRPr lang="en"/>
          </a:p>
        </p:txBody>
      </p:sp>
    </p:spTree>
    <p:extLst>
      <p:ext uri="{BB962C8B-B14F-4D97-AF65-F5344CB8AC3E}">
        <p14:creationId xmlns:p14="http://schemas.microsoft.com/office/powerpoint/2010/main" val="41460639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sp>
        <p:nvSpPr>
          <p:cNvPr id="322" name="Google Shape;322;p35"/>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CREDITS</a:t>
            </a:r>
            <a:endParaRPr/>
          </a:p>
        </p:txBody>
      </p:sp>
      <p:sp>
        <p:nvSpPr>
          <p:cNvPr id="323" name="Google Shape;323;p35"/>
          <p:cNvSpPr txBox="1">
            <a:spLocks noGrp="1"/>
          </p:cNvSpPr>
          <p:nvPr>
            <p:ph type="body" idx="1"/>
          </p:nvPr>
        </p:nvSpPr>
        <p:spPr>
          <a:xfrm>
            <a:off x="1165498" y="1130515"/>
            <a:ext cx="68580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Clr>
                <a:schemeClr val="dk1"/>
              </a:buClr>
              <a:buSzPts val="1100"/>
              <a:buFont typeface="Arial"/>
              <a:buNone/>
            </a:pPr>
            <a:r>
              <a:rPr lang="en" sz="2400" dirty="0">
                <a:solidFill>
                  <a:srgbClr val="F3F3F3"/>
                </a:solidFill>
              </a:rPr>
              <a:t>Special thanks to all the people who made and released these awesome resources for free:</a:t>
            </a:r>
            <a:endParaRPr sz="2400" dirty="0">
              <a:solidFill>
                <a:srgbClr val="F3F3F3"/>
              </a:solidFill>
            </a:endParaRPr>
          </a:p>
          <a:p>
            <a:pPr marL="457200" lvl="0" indent="-381000" algn="l" rtl="0">
              <a:lnSpc>
                <a:spcPct val="115000"/>
              </a:lnSpc>
              <a:spcBef>
                <a:spcPts val="600"/>
              </a:spcBef>
              <a:spcAft>
                <a:spcPts val="0"/>
              </a:spcAft>
              <a:buClr>
                <a:srgbClr val="F3F3F3"/>
              </a:buClr>
              <a:buSzPts val="2400"/>
              <a:buChar char="◦"/>
            </a:pPr>
            <a:r>
              <a:rPr lang="en" sz="2400" dirty="0">
                <a:solidFill>
                  <a:srgbClr val="F3F3F3"/>
                </a:solidFill>
              </a:rPr>
              <a:t>Presentation template by </a:t>
            </a:r>
            <a:r>
              <a:rPr lang="en" sz="2400" u="sng" dirty="0">
                <a:solidFill>
                  <a:srgbClr val="F3F3F3"/>
                </a:solidFill>
                <a:hlinkClick r:id="rId3"/>
              </a:rPr>
              <a:t>SlidesCarnival</a:t>
            </a:r>
            <a:endParaRPr sz="2400" dirty="0">
              <a:solidFill>
                <a:srgbClr val="F3F3F3"/>
              </a:solidFill>
            </a:endParaRPr>
          </a:p>
        </p:txBody>
      </p:sp>
      <p:sp>
        <p:nvSpPr>
          <p:cNvPr id="324" name="Google Shape;324;p3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44</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5"/>
          <p:cNvSpPr txBox="1">
            <a:spLocks noGrp="1"/>
          </p:cNvSpPr>
          <p:nvPr>
            <p:ph type="ctrTitle"/>
          </p:nvPr>
        </p:nvSpPr>
        <p:spPr>
          <a:xfrm>
            <a:off x="1530175" y="2307788"/>
            <a:ext cx="6767100" cy="532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PRINCIPLED NEGOTIATIONS</a:t>
            </a:r>
            <a:endParaRPr dirty="0"/>
          </a:p>
        </p:txBody>
      </p:sp>
      <p:sp>
        <p:nvSpPr>
          <p:cNvPr id="95" name="Google Shape;95;p15"/>
          <p:cNvSpPr txBox="1">
            <a:spLocks noGrp="1"/>
          </p:cNvSpPr>
          <p:nvPr>
            <p:ph type="subTitle" idx="1"/>
          </p:nvPr>
        </p:nvSpPr>
        <p:spPr>
          <a:xfrm>
            <a:off x="1567326" y="2782913"/>
            <a:ext cx="6927900" cy="353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Striving for Mutual Gain</a:t>
            </a:r>
            <a:endParaRPr dirty="0"/>
          </a:p>
        </p:txBody>
      </p:sp>
      <p:sp>
        <p:nvSpPr>
          <p:cNvPr id="96" name="Google Shape;96;p15"/>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2</a:t>
            </a:r>
            <a:endParaRPr sz="3000" dirty="0">
              <a:solidFill>
                <a:srgbClr val="2E3037"/>
              </a:solidFill>
              <a:latin typeface="Quicksand"/>
              <a:ea typeface="Quicksand"/>
              <a:cs typeface="Quicksand"/>
              <a:sym typeface="Quicksand"/>
            </a:endParaRPr>
          </a:p>
        </p:txBody>
      </p:sp>
      <p:sp>
        <p:nvSpPr>
          <p:cNvPr id="97" name="Google Shape;97;p1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5</a:t>
            </a:fld>
            <a:endParaRPr/>
          </a:p>
        </p:txBody>
      </p:sp>
    </p:spTree>
    <p:extLst>
      <p:ext uri="{BB962C8B-B14F-4D97-AF65-F5344CB8AC3E}">
        <p14:creationId xmlns:p14="http://schemas.microsoft.com/office/powerpoint/2010/main" val="4685161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9" name="Google Shape;129;p19"/>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TYPES OF NEGOTIATORS – Two Traditional Roles</a:t>
            </a:r>
            <a:endParaRPr dirty="0"/>
          </a:p>
        </p:txBody>
      </p:sp>
      <p:sp>
        <p:nvSpPr>
          <p:cNvPr id="128" name="Google Shape;128;p19"/>
          <p:cNvSpPr txBox="1">
            <a:spLocks noGrp="1"/>
          </p:cNvSpPr>
          <p:nvPr>
            <p:ph type="body" idx="1"/>
          </p:nvPr>
        </p:nvSpPr>
        <p:spPr>
          <a:xfrm>
            <a:off x="1165475" y="1192298"/>
            <a:ext cx="3557364" cy="36705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t>SOFT</a:t>
            </a:r>
            <a:endParaRPr b="1" dirty="0"/>
          </a:p>
          <a:p>
            <a:pPr marL="342900" indent="-342900"/>
            <a:r>
              <a:rPr lang="en-US" sz="1600" dirty="0"/>
              <a:t>Focuses on position </a:t>
            </a:r>
          </a:p>
          <a:p>
            <a:pPr marL="342900" indent="-342900"/>
            <a:r>
              <a:rPr lang="en-US" sz="1600" dirty="0"/>
              <a:t>“Friends”</a:t>
            </a:r>
          </a:p>
          <a:p>
            <a:pPr marL="342900" indent="-342900"/>
            <a:r>
              <a:rPr lang="en-US" sz="1600" dirty="0"/>
              <a:t>Values agreement</a:t>
            </a:r>
          </a:p>
          <a:p>
            <a:pPr marL="342900" indent="-342900"/>
            <a:r>
              <a:rPr lang="en-US" sz="1600" dirty="0"/>
              <a:t>More likely to make concessions to avoid conflict</a:t>
            </a:r>
          </a:p>
          <a:p>
            <a:pPr marL="342900" indent="-342900"/>
            <a:r>
              <a:rPr lang="en-US" sz="1600" dirty="0"/>
              <a:t>Yields to pressure</a:t>
            </a:r>
          </a:p>
          <a:p>
            <a:pPr marL="342900" indent="-342900"/>
            <a:r>
              <a:rPr lang="en-US" sz="1600" dirty="0"/>
              <a:t>Too much trust</a:t>
            </a:r>
          </a:p>
        </p:txBody>
      </p:sp>
      <p:sp>
        <p:nvSpPr>
          <p:cNvPr id="130" name="Google Shape;130;p19"/>
          <p:cNvSpPr txBox="1">
            <a:spLocks noGrp="1"/>
          </p:cNvSpPr>
          <p:nvPr>
            <p:ph type="body" idx="2"/>
          </p:nvPr>
        </p:nvSpPr>
        <p:spPr>
          <a:xfrm>
            <a:off x="4965793" y="1192298"/>
            <a:ext cx="3557364" cy="36705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t>HARD</a:t>
            </a:r>
            <a:endParaRPr b="1" dirty="0"/>
          </a:p>
          <a:p>
            <a:pPr marL="342900" indent="-342900"/>
            <a:r>
              <a:rPr lang="en-US" sz="1600" dirty="0"/>
              <a:t>Focuses on position</a:t>
            </a:r>
          </a:p>
          <a:p>
            <a:pPr marL="342900" indent="-342900"/>
            <a:r>
              <a:rPr lang="en-US" sz="1600" dirty="0"/>
              <a:t>Adversaries</a:t>
            </a:r>
          </a:p>
          <a:p>
            <a:pPr marL="342900" indent="-342900"/>
            <a:r>
              <a:rPr lang="en-US" sz="1600" dirty="0"/>
              <a:t>Needs to “win”</a:t>
            </a:r>
          </a:p>
          <a:p>
            <a:pPr marL="342900" indent="-342900"/>
            <a:r>
              <a:rPr lang="en-US" sz="1600" dirty="0"/>
              <a:t>Demands concessions to maintain relationship</a:t>
            </a:r>
          </a:p>
          <a:p>
            <a:pPr marL="342900" indent="-342900"/>
            <a:r>
              <a:rPr lang="en-US" sz="1600" dirty="0"/>
              <a:t>Applies pressure</a:t>
            </a:r>
          </a:p>
          <a:p>
            <a:pPr marL="342900" indent="-342900"/>
            <a:r>
              <a:rPr lang="en-US" sz="1600" dirty="0"/>
              <a:t>Distrustful</a:t>
            </a:r>
          </a:p>
          <a:p>
            <a:pPr marL="0" lvl="0" indent="0" algn="l" rtl="0">
              <a:spcBef>
                <a:spcPts val="600"/>
              </a:spcBef>
              <a:spcAft>
                <a:spcPts val="0"/>
              </a:spcAft>
              <a:buNone/>
            </a:pPr>
            <a:endParaRPr lang="en-US" dirty="0"/>
          </a:p>
          <a:p>
            <a:pPr marL="0" lvl="0" indent="0" algn="l" rtl="0">
              <a:spcBef>
                <a:spcPts val="600"/>
              </a:spcBef>
              <a:spcAft>
                <a:spcPts val="0"/>
              </a:spcAft>
              <a:buNone/>
            </a:pPr>
            <a:endParaRPr dirty="0"/>
          </a:p>
        </p:txBody>
      </p:sp>
      <p:sp>
        <p:nvSpPr>
          <p:cNvPr id="131" name="Google Shape;131;p19"/>
          <p:cNvSpPr txBox="1">
            <a:spLocks noGrp="1"/>
          </p:cNvSpPr>
          <p:nvPr>
            <p:ph type="sldNum" idx="12"/>
          </p:nvPr>
        </p:nvSpPr>
        <p:spPr>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6</a:t>
            </a:fld>
            <a:endParaRPr/>
          </a:p>
        </p:txBody>
      </p:sp>
      <p:sp>
        <p:nvSpPr>
          <p:cNvPr id="3" name="TextBox 2">
            <a:extLst>
              <a:ext uri="{FF2B5EF4-FFF2-40B4-BE49-F238E27FC236}">
                <a16:creationId xmlns:a16="http://schemas.microsoft.com/office/drawing/2014/main" id="{1EEE1AA8-7661-4A02-BFDF-5D77C81668DD}"/>
              </a:ext>
            </a:extLst>
          </p:cNvPr>
          <p:cNvSpPr txBox="1"/>
          <p:nvPr/>
        </p:nvSpPr>
        <p:spPr>
          <a:xfrm>
            <a:off x="1011382" y="4759036"/>
            <a:ext cx="5084467" cy="338554"/>
          </a:xfrm>
          <a:prstGeom prst="rect">
            <a:avLst/>
          </a:prstGeom>
          <a:noFill/>
        </p:spPr>
        <p:txBody>
          <a:bodyPr wrap="square" rtlCol="0">
            <a:spAutoFit/>
          </a:bodyPr>
          <a:lstStyle/>
          <a:p>
            <a:r>
              <a:rPr lang="en-US" sz="800" dirty="0">
                <a:solidFill>
                  <a:schemeClr val="bg1"/>
                </a:solidFill>
                <a:latin typeface="Quicksand" panose="020B0604020202020204" charset="0"/>
              </a:rPr>
              <a:t>Fisher, R., </a:t>
            </a:r>
            <a:r>
              <a:rPr lang="en-US" sz="800" dirty="0" err="1">
                <a:solidFill>
                  <a:schemeClr val="bg1"/>
                </a:solidFill>
                <a:latin typeface="Quicksand" panose="020B0604020202020204" charset="0"/>
              </a:rPr>
              <a:t>Ury</a:t>
            </a:r>
            <a:r>
              <a:rPr lang="en-US" sz="800" dirty="0">
                <a:solidFill>
                  <a:schemeClr val="bg1"/>
                </a:solidFill>
                <a:latin typeface="Quicksand" panose="020B0604020202020204" charset="0"/>
              </a:rPr>
              <a:t>, W., &amp; Patton, B. (1991). Getting to Yes: Negotiating Agreement Without Giving In (2nd ed.). New York: Houghton Mifflin Company.</a:t>
            </a:r>
          </a:p>
        </p:txBody>
      </p:sp>
    </p:spTree>
    <p:extLst>
      <p:ext uri="{BB962C8B-B14F-4D97-AF65-F5344CB8AC3E}">
        <p14:creationId xmlns:p14="http://schemas.microsoft.com/office/powerpoint/2010/main" val="20082129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9" name="Google Shape;129;p19"/>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A Third Way – The Principled Negotiator</a:t>
            </a:r>
            <a:endParaRPr dirty="0"/>
          </a:p>
        </p:txBody>
      </p:sp>
      <p:sp>
        <p:nvSpPr>
          <p:cNvPr id="130" name="Google Shape;130;p19"/>
          <p:cNvSpPr txBox="1">
            <a:spLocks noGrp="1"/>
          </p:cNvSpPr>
          <p:nvPr>
            <p:ph type="body" idx="1"/>
          </p:nvPr>
        </p:nvSpPr>
        <p:spPr>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endParaRPr lang="en-US" dirty="0"/>
          </a:p>
          <a:p>
            <a:pPr marL="0" lvl="0" indent="0" algn="l" rtl="0">
              <a:spcBef>
                <a:spcPts val="600"/>
              </a:spcBef>
              <a:spcAft>
                <a:spcPts val="0"/>
              </a:spcAft>
              <a:buNone/>
            </a:pPr>
            <a:endParaRPr dirty="0"/>
          </a:p>
        </p:txBody>
      </p:sp>
      <p:sp>
        <p:nvSpPr>
          <p:cNvPr id="131" name="Google Shape;131;p19"/>
          <p:cNvSpPr txBox="1">
            <a:spLocks noGrp="1"/>
          </p:cNvSpPr>
          <p:nvPr>
            <p:ph type="sldNum" idx="12"/>
          </p:nvPr>
        </p:nvSpPr>
        <p:spPr>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7</a:t>
            </a:fld>
            <a:endParaRPr/>
          </a:p>
        </p:txBody>
      </p:sp>
      <p:sp>
        <p:nvSpPr>
          <p:cNvPr id="2" name="Text Placeholder 1">
            <a:extLst>
              <a:ext uri="{FF2B5EF4-FFF2-40B4-BE49-F238E27FC236}">
                <a16:creationId xmlns:a16="http://schemas.microsoft.com/office/drawing/2014/main" id="{6EC2EFDD-3C6B-4551-811A-C65C38F3ADE2}"/>
              </a:ext>
            </a:extLst>
          </p:cNvPr>
          <p:cNvSpPr>
            <a:spLocks noGrp="1"/>
          </p:cNvSpPr>
          <p:nvPr>
            <p:ph type="body" idx="4294967295"/>
          </p:nvPr>
        </p:nvSpPr>
        <p:spPr>
          <a:xfrm>
            <a:off x="1165475" y="991692"/>
            <a:ext cx="7357682" cy="3670300"/>
          </a:xfrm>
        </p:spPr>
        <p:txBody>
          <a:bodyPr/>
          <a:lstStyle/>
          <a:p>
            <a:pPr marL="0" lvl="0" indent="0">
              <a:buNone/>
            </a:pPr>
            <a:r>
              <a:rPr lang="en-US" b="1" dirty="0"/>
              <a:t>PRINCIPLED</a:t>
            </a:r>
          </a:p>
          <a:p>
            <a:pPr marL="342900"/>
            <a:r>
              <a:rPr lang="en-US" sz="1600" dirty="0"/>
              <a:t>Focuses on interests</a:t>
            </a:r>
          </a:p>
          <a:p>
            <a:pPr marL="342900"/>
            <a:r>
              <a:rPr lang="en-US" sz="1600" dirty="0"/>
              <a:t>Relationships based on trust, empathy, and respect.</a:t>
            </a:r>
          </a:p>
          <a:p>
            <a:pPr marL="342900"/>
            <a:r>
              <a:rPr lang="en-US" sz="1600" dirty="0"/>
              <a:t>Sustainability</a:t>
            </a:r>
          </a:p>
          <a:p>
            <a:pPr marL="342900"/>
            <a:r>
              <a:rPr lang="en-US" sz="1600" dirty="0"/>
              <a:t>Not about the money, it’s about the utility!</a:t>
            </a:r>
          </a:p>
          <a:p>
            <a:pPr marL="342900"/>
            <a:r>
              <a:rPr lang="en-US" sz="1600" dirty="0"/>
              <a:t>Allows negotiators to adjust tactics</a:t>
            </a:r>
          </a:p>
          <a:p>
            <a:endParaRPr lang="en-US" dirty="0"/>
          </a:p>
        </p:txBody>
      </p:sp>
      <p:sp>
        <p:nvSpPr>
          <p:cNvPr id="3" name="TextBox 2">
            <a:extLst>
              <a:ext uri="{FF2B5EF4-FFF2-40B4-BE49-F238E27FC236}">
                <a16:creationId xmlns:a16="http://schemas.microsoft.com/office/drawing/2014/main" id="{1EEE1AA8-7661-4A02-BFDF-5D77C81668DD}"/>
              </a:ext>
            </a:extLst>
          </p:cNvPr>
          <p:cNvSpPr txBox="1"/>
          <p:nvPr/>
        </p:nvSpPr>
        <p:spPr>
          <a:xfrm>
            <a:off x="1011382" y="4759036"/>
            <a:ext cx="5084467" cy="338554"/>
          </a:xfrm>
          <a:prstGeom prst="rect">
            <a:avLst/>
          </a:prstGeom>
          <a:noFill/>
        </p:spPr>
        <p:txBody>
          <a:bodyPr wrap="square" rtlCol="0">
            <a:spAutoFit/>
          </a:bodyPr>
          <a:lstStyle/>
          <a:p>
            <a:r>
              <a:rPr lang="en-US" sz="800" dirty="0">
                <a:solidFill>
                  <a:schemeClr val="bg1"/>
                </a:solidFill>
                <a:latin typeface="Quicksand" panose="020B0604020202020204" charset="0"/>
              </a:rPr>
              <a:t>Fisher, R., </a:t>
            </a:r>
            <a:r>
              <a:rPr lang="en-US" sz="800" dirty="0" err="1">
                <a:solidFill>
                  <a:schemeClr val="bg1"/>
                </a:solidFill>
                <a:latin typeface="Quicksand" panose="020B0604020202020204" charset="0"/>
              </a:rPr>
              <a:t>Ury</a:t>
            </a:r>
            <a:r>
              <a:rPr lang="en-US" sz="800" dirty="0">
                <a:solidFill>
                  <a:schemeClr val="bg1"/>
                </a:solidFill>
                <a:latin typeface="Quicksand" panose="020B0604020202020204" charset="0"/>
              </a:rPr>
              <a:t>, W., &amp; Patton, B. (1991). Getting to Yes: Negotiating Agreement Without Giving In (2nd ed.). New York: Houghton Mifflin Company.</a:t>
            </a:r>
          </a:p>
        </p:txBody>
      </p:sp>
    </p:spTree>
    <p:extLst>
      <p:ext uri="{BB962C8B-B14F-4D97-AF65-F5344CB8AC3E}">
        <p14:creationId xmlns:p14="http://schemas.microsoft.com/office/powerpoint/2010/main" val="29932290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18"/>
          <p:cNvSpPr/>
          <p:nvPr/>
        </p:nvSpPr>
        <p:spPr>
          <a:xfrm>
            <a:off x="-132298" y="1489426"/>
            <a:ext cx="2155500" cy="21645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8"/>
          <p:cNvSpPr txBox="1">
            <a:spLocks noGrp="1"/>
          </p:cNvSpPr>
          <p:nvPr>
            <p:ph type="ctrTitle" idx="4294967295"/>
          </p:nvPr>
        </p:nvSpPr>
        <p:spPr>
          <a:xfrm>
            <a:off x="2430050" y="1991813"/>
            <a:ext cx="6028200" cy="1159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3200" dirty="0"/>
              <a:t>PRINCIPLED NEGOTIATORS</a:t>
            </a:r>
            <a:endParaRPr sz="3200" dirty="0"/>
          </a:p>
        </p:txBody>
      </p:sp>
      <p:sp>
        <p:nvSpPr>
          <p:cNvPr id="117" name="Google Shape;117;p18"/>
          <p:cNvSpPr txBox="1">
            <a:spLocks noGrp="1"/>
          </p:cNvSpPr>
          <p:nvPr>
            <p:ph type="subTitle" idx="4294967295"/>
          </p:nvPr>
        </p:nvSpPr>
        <p:spPr>
          <a:xfrm>
            <a:off x="2430050" y="2922262"/>
            <a:ext cx="6028200" cy="7848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dirty="0"/>
              <a:t>“Problem-solvers seeking a win/win situation…Hard on the issues, but soft on the approach to people” </a:t>
            </a:r>
            <a:endParaRPr sz="2400" dirty="0"/>
          </a:p>
        </p:txBody>
      </p:sp>
      <p:sp>
        <p:nvSpPr>
          <p:cNvPr id="123" name="Google Shape;123;p18"/>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8</a:t>
            </a:fld>
            <a:endParaRPr/>
          </a:p>
        </p:txBody>
      </p:sp>
      <p:sp>
        <p:nvSpPr>
          <p:cNvPr id="11" name="Google Shape;481;p37">
            <a:extLst>
              <a:ext uri="{FF2B5EF4-FFF2-40B4-BE49-F238E27FC236}">
                <a16:creationId xmlns:a16="http://schemas.microsoft.com/office/drawing/2014/main" id="{186D359F-E58B-4449-9162-6CF14623CC4F}"/>
              </a:ext>
            </a:extLst>
          </p:cNvPr>
          <p:cNvSpPr/>
          <p:nvPr/>
        </p:nvSpPr>
        <p:spPr>
          <a:xfrm>
            <a:off x="444465" y="2102634"/>
            <a:ext cx="1001973" cy="938083"/>
          </a:xfrm>
          <a:custGeom>
            <a:avLst/>
            <a:gdLst/>
            <a:ahLst/>
            <a:cxnLst/>
            <a:rect l="l" t="t" r="r" b="b"/>
            <a:pathLst>
              <a:path w="15247" h="16075" fill="none" extrusionOk="0">
                <a:moveTo>
                  <a:pt x="9401" y="10717"/>
                </a:moveTo>
                <a:lnTo>
                  <a:pt x="9401" y="10717"/>
                </a:lnTo>
                <a:lnTo>
                  <a:pt x="9085" y="10692"/>
                </a:lnTo>
                <a:lnTo>
                  <a:pt x="9085" y="9596"/>
                </a:lnTo>
                <a:lnTo>
                  <a:pt x="9085" y="9596"/>
                </a:lnTo>
                <a:lnTo>
                  <a:pt x="9401" y="9377"/>
                </a:lnTo>
                <a:lnTo>
                  <a:pt x="9718" y="9133"/>
                </a:lnTo>
                <a:lnTo>
                  <a:pt x="10010" y="8866"/>
                </a:lnTo>
                <a:lnTo>
                  <a:pt x="10302" y="8573"/>
                </a:lnTo>
                <a:lnTo>
                  <a:pt x="10546" y="8232"/>
                </a:lnTo>
                <a:lnTo>
                  <a:pt x="10765" y="7867"/>
                </a:lnTo>
                <a:lnTo>
                  <a:pt x="10984" y="7502"/>
                </a:lnTo>
                <a:lnTo>
                  <a:pt x="11155" y="7088"/>
                </a:lnTo>
                <a:lnTo>
                  <a:pt x="11155" y="7088"/>
                </a:lnTo>
                <a:lnTo>
                  <a:pt x="11228" y="7112"/>
                </a:lnTo>
                <a:lnTo>
                  <a:pt x="11228" y="7112"/>
                </a:lnTo>
                <a:lnTo>
                  <a:pt x="11374" y="7112"/>
                </a:lnTo>
                <a:lnTo>
                  <a:pt x="11496" y="7039"/>
                </a:lnTo>
                <a:lnTo>
                  <a:pt x="11617" y="6942"/>
                </a:lnTo>
                <a:lnTo>
                  <a:pt x="11715" y="6771"/>
                </a:lnTo>
                <a:lnTo>
                  <a:pt x="11812" y="6601"/>
                </a:lnTo>
                <a:lnTo>
                  <a:pt x="11910" y="6381"/>
                </a:lnTo>
                <a:lnTo>
                  <a:pt x="11958" y="6138"/>
                </a:lnTo>
                <a:lnTo>
                  <a:pt x="12007" y="5870"/>
                </a:lnTo>
                <a:lnTo>
                  <a:pt x="12007" y="5870"/>
                </a:lnTo>
                <a:lnTo>
                  <a:pt x="12031" y="5626"/>
                </a:lnTo>
                <a:lnTo>
                  <a:pt x="12007" y="5383"/>
                </a:lnTo>
                <a:lnTo>
                  <a:pt x="11983" y="5188"/>
                </a:lnTo>
                <a:lnTo>
                  <a:pt x="11934" y="4993"/>
                </a:lnTo>
                <a:lnTo>
                  <a:pt x="11885" y="4823"/>
                </a:lnTo>
                <a:lnTo>
                  <a:pt x="11812" y="4677"/>
                </a:lnTo>
                <a:lnTo>
                  <a:pt x="11715" y="4579"/>
                </a:lnTo>
                <a:lnTo>
                  <a:pt x="11593" y="4506"/>
                </a:lnTo>
                <a:lnTo>
                  <a:pt x="11593" y="4506"/>
                </a:lnTo>
                <a:lnTo>
                  <a:pt x="11666" y="4141"/>
                </a:lnTo>
                <a:lnTo>
                  <a:pt x="11690" y="3800"/>
                </a:lnTo>
                <a:lnTo>
                  <a:pt x="11690" y="3483"/>
                </a:lnTo>
                <a:lnTo>
                  <a:pt x="11690" y="3191"/>
                </a:lnTo>
                <a:lnTo>
                  <a:pt x="11666" y="2899"/>
                </a:lnTo>
                <a:lnTo>
                  <a:pt x="11617" y="2631"/>
                </a:lnTo>
                <a:lnTo>
                  <a:pt x="11544" y="2387"/>
                </a:lnTo>
                <a:lnTo>
                  <a:pt x="11471" y="2144"/>
                </a:lnTo>
                <a:lnTo>
                  <a:pt x="11374" y="1924"/>
                </a:lnTo>
                <a:lnTo>
                  <a:pt x="11276" y="1705"/>
                </a:lnTo>
                <a:lnTo>
                  <a:pt x="11155" y="1510"/>
                </a:lnTo>
                <a:lnTo>
                  <a:pt x="11009" y="1340"/>
                </a:lnTo>
                <a:lnTo>
                  <a:pt x="10862" y="1169"/>
                </a:lnTo>
                <a:lnTo>
                  <a:pt x="10716" y="1023"/>
                </a:lnTo>
                <a:lnTo>
                  <a:pt x="10400" y="755"/>
                </a:lnTo>
                <a:lnTo>
                  <a:pt x="10034" y="561"/>
                </a:lnTo>
                <a:lnTo>
                  <a:pt x="9669" y="366"/>
                </a:lnTo>
                <a:lnTo>
                  <a:pt x="9304" y="244"/>
                </a:lnTo>
                <a:lnTo>
                  <a:pt x="8938" y="146"/>
                </a:lnTo>
                <a:lnTo>
                  <a:pt x="8573" y="73"/>
                </a:lnTo>
                <a:lnTo>
                  <a:pt x="8232" y="25"/>
                </a:lnTo>
                <a:lnTo>
                  <a:pt x="7915" y="0"/>
                </a:lnTo>
                <a:lnTo>
                  <a:pt x="7623" y="0"/>
                </a:lnTo>
                <a:lnTo>
                  <a:pt x="7623" y="0"/>
                </a:lnTo>
                <a:lnTo>
                  <a:pt x="7282" y="25"/>
                </a:lnTo>
                <a:lnTo>
                  <a:pt x="6990" y="98"/>
                </a:lnTo>
                <a:lnTo>
                  <a:pt x="6746" y="171"/>
                </a:lnTo>
                <a:lnTo>
                  <a:pt x="6527" y="293"/>
                </a:lnTo>
                <a:lnTo>
                  <a:pt x="6332" y="390"/>
                </a:lnTo>
                <a:lnTo>
                  <a:pt x="6186" y="536"/>
                </a:lnTo>
                <a:lnTo>
                  <a:pt x="6040" y="658"/>
                </a:lnTo>
                <a:lnTo>
                  <a:pt x="5943" y="780"/>
                </a:lnTo>
                <a:lnTo>
                  <a:pt x="5943" y="780"/>
                </a:lnTo>
                <a:lnTo>
                  <a:pt x="5943" y="780"/>
                </a:lnTo>
                <a:lnTo>
                  <a:pt x="5943" y="780"/>
                </a:lnTo>
                <a:lnTo>
                  <a:pt x="5553" y="853"/>
                </a:lnTo>
                <a:lnTo>
                  <a:pt x="5188" y="975"/>
                </a:lnTo>
                <a:lnTo>
                  <a:pt x="4871" y="1145"/>
                </a:lnTo>
                <a:lnTo>
                  <a:pt x="4603" y="1316"/>
                </a:lnTo>
                <a:lnTo>
                  <a:pt x="4360" y="1535"/>
                </a:lnTo>
                <a:lnTo>
                  <a:pt x="4165" y="1754"/>
                </a:lnTo>
                <a:lnTo>
                  <a:pt x="4019" y="2022"/>
                </a:lnTo>
                <a:lnTo>
                  <a:pt x="3897" y="2290"/>
                </a:lnTo>
                <a:lnTo>
                  <a:pt x="3799" y="2558"/>
                </a:lnTo>
                <a:lnTo>
                  <a:pt x="3726" y="2826"/>
                </a:lnTo>
                <a:lnTo>
                  <a:pt x="3678" y="3118"/>
                </a:lnTo>
                <a:lnTo>
                  <a:pt x="3629" y="3410"/>
                </a:lnTo>
                <a:lnTo>
                  <a:pt x="3629" y="3702"/>
                </a:lnTo>
                <a:lnTo>
                  <a:pt x="3629" y="3970"/>
                </a:lnTo>
                <a:lnTo>
                  <a:pt x="3678" y="4482"/>
                </a:lnTo>
                <a:lnTo>
                  <a:pt x="3678" y="4482"/>
                </a:lnTo>
                <a:lnTo>
                  <a:pt x="3678" y="4506"/>
                </a:lnTo>
                <a:lnTo>
                  <a:pt x="3678" y="4506"/>
                </a:lnTo>
                <a:lnTo>
                  <a:pt x="3556" y="4555"/>
                </a:lnTo>
                <a:lnTo>
                  <a:pt x="3459" y="4652"/>
                </a:lnTo>
                <a:lnTo>
                  <a:pt x="3385" y="4798"/>
                </a:lnTo>
                <a:lnTo>
                  <a:pt x="3312" y="4969"/>
                </a:lnTo>
                <a:lnTo>
                  <a:pt x="3264" y="5164"/>
                </a:lnTo>
                <a:lnTo>
                  <a:pt x="3239" y="5383"/>
                </a:lnTo>
                <a:lnTo>
                  <a:pt x="3215" y="5626"/>
                </a:lnTo>
                <a:lnTo>
                  <a:pt x="3239" y="5870"/>
                </a:lnTo>
                <a:lnTo>
                  <a:pt x="3239" y="5870"/>
                </a:lnTo>
                <a:lnTo>
                  <a:pt x="3288" y="6138"/>
                </a:lnTo>
                <a:lnTo>
                  <a:pt x="3337" y="6381"/>
                </a:lnTo>
                <a:lnTo>
                  <a:pt x="3434" y="6601"/>
                </a:lnTo>
                <a:lnTo>
                  <a:pt x="3532" y="6771"/>
                </a:lnTo>
                <a:lnTo>
                  <a:pt x="3629" y="6942"/>
                </a:lnTo>
                <a:lnTo>
                  <a:pt x="3751" y="7039"/>
                </a:lnTo>
                <a:lnTo>
                  <a:pt x="3873" y="7112"/>
                </a:lnTo>
                <a:lnTo>
                  <a:pt x="4019" y="7112"/>
                </a:lnTo>
                <a:lnTo>
                  <a:pt x="4019" y="7112"/>
                </a:lnTo>
                <a:lnTo>
                  <a:pt x="4092" y="7088"/>
                </a:lnTo>
                <a:lnTo>
                  <a:pt x="4092" y="7088"/>
                </a:lnTo>
                <a:lnTo>
                  <a:pt x="4262" y="7502"/>
                </a:lnTo>
                <a:lnTo>
                  <a:pt x="4481" y="7867"/>
                </a:lnTo>
                <a:lnTo>
                  <a:pt x="4701" y="8232"/>
                </a:lnTo>
                <a:lnTo>
                  <a:pt x="4969" y="8573"/>
                </a:lnTo>
                <a:lnTo>
                  <a:pt x="5236" y="8866"/>
                </a:lnTo>
                <a:lnTo>
                  <a:pt x="5529" y="9133"/>
                </a:lnTo>
                <a:lnTo>
                  <a:pt x="5845" y="9377"/>
                </a:lnTo>
                <a:lnTo>
                  <a:pt x="6162" y="9596"/>
                </a:lnTo>
                <a:lnTo>
                  <a:pt x="6162" y="10668"/>
                </a:lnTo>
                <a:lnTo>
                  <a:pt x="6162" y="10668"/>
                </a:lnTo>
                <a:lnTo>
                  <a:pt x="5650" y="10717"/>
                </a:lnTo>
                <a:lnTo>
                  <a:pt x="5650" y="10717"/>
                </a:lnTo>
                <a:lnTo>
                  <a:pt x="5066" y="10814"/>
                </a:lnTo>
                <a:lnTo>
                  <a:pt x="4506" y="10936"/>
                </a:lnTo>
                <a:lnTo>
                  <a:pt x="3946" y="11058"/>
                </a:lnTo>
                <a:lnTo>
                  <a:pt x="3410" y="11228"/>
                </a:lnTo>
                <a:lnTo>
                  <a:pt x="2923" y="11423"/>
                </a:lnTo>
                <a:lnTo>
                  <a:pt x="2460" y="11642"/>
                </a:lnTo>
                <a:lnTo>
                  <a:pt x="2022" y="11886"/>
                </a:lnTo>
                <a:lnTo>
                  <a:pt x="1632" y="12153"/>
                </a:lnTo>
                <a:lnTo>
                  <a:pt x="1267" y="12421"/>
                </a:lnTo>
                <a:lnTo>
                  <a:pt x="950" y="12738"/>
                </a:lnTo>
                <a:lnTo>
                  <a:pt x="682" y="13079"/>
                </a:lnTo>
                <a:lnTo>
                  <a:pt x="439" y="13420"/>
                </a:lnTo>
                <a:lnTo>
                  <a:pt x="268" y="13810"/>
                </a:lnTo>
                <a:lnTo>
                  <a:pt x="122" y="14199"/>
                </a:lnTo>
                <a:lnTo>
                  <a:pt x="49" y="14638"/>
                </a:lnTo>
                <a:lnTo>
                  <a:pt x="0" y="15076"/>
                </a:lnTo>
                <a:lnTo>
                  <a:pt x="0" y="15076"/>
                </a:lnTo>
                <a:lnTo>
                  <a:pt x="49" y="15125"/>
                </a:lnTo>
                <a:lnTo>
                  <a:pt x="244" y="15222"/>
                </a:lnTo>
                <a:lnTo>
                  <a:pt x="414" y="15295"/>
                </a:lnTo>
                <a:lnTo>
                  <a:pt x="633" y="15393"/>
                </a:lnTo>
                <a:lnTo>
                  <a:pt x="901" y="15490"/>
                </a:lnTo>
                <a:lnTo>
                  <a:pt x="1267" y="15563"/>
                </a:lnTo>
                <a:lnTo>
                  <a:pt x="1705" y="15661"/>
                </a:lnTo>
                <a:lnTo>
                  <a:pt x="2216" y="15758"/>
                </a:lnTo>
                <a:lnTo>
                  <a:pt x="2825" y="15831"/>
                </a:lnTo>
                <a:lnTo>
                  <a:pt x="3556" y="15928"/>
                </a:lnTo>
                <a:lnTo>
                  <a:pt x="4384" y="15977"/>
                </a:lnTo>
                <a:lnTo>
                  <a:pt x="5309" y="16026"/>
                </a:lnTo>
                <a:lnTo>
                  <a:pt x="6381" y="16050"/>
                </a:lnTo>
                <a:lnTo>
                  <a:pt x="7599" y="16075"/>
                </a:lnTo>
                <a:lnTo>
                  <a:pt x="7599" y="16075"/>
                </a:lnTo>
                <a:lnTo>
                  <a:pt x="8792" y="16050"/>
                </a:lnTo>
                <a:lnTo>
                  <a:pt x="9864" y="16026"/>
                </a:lnTo>
                <a:lnTo>
                  <a:pt x="10814" y="15977"/>
                </a:lnTo>
                <a:lnTo>
                  <a:pt x="11642" y="15928"/>
                </a:lnTo>
                <a:lnTo>
                  <a:pt x="12372" y="15831"/>
                </a:lnTo>
                <a:lnTo>
                  <a:pt x="12981" y="15758"/>
                </a:lnTo>
                <a:lnTo>
                  <a:pt x="13517" y="15661"/>
                </a:lnTo>
                <a:lnTo>
                  <a:pt x="13955" y="15563"/>
                </a:lnTo>
                <a:lnTo>
                  <a:pt x="14321" y="15490"/>
                </a:lnTo>
                <a:lnTo>
                  <a:pt x="14613" y="15393"/>
                </a:lnTo>
                <a:lnTo>
                  <a:pt x="14832" y="15295"/>
                </a:lnTo>
                <a:lnTo>
                  <a:pt x="15003" y="15222"/>
                </a:lnTo>
                <a:lnTo>
                  <a:pt x="15173" y="15125"/>
                </a:lnTo>
                <a:lnTo>
                  <a:pt x="15246" y="15076"/>
                </a:lnTo>
                <a:lnTo>
                  <a:pt x="15246" y="15076"/>
                </a:lnTo>
                <a:lnTo>
                  <a:pt x="15198" y="14613"/>
                </a:lnTo>
                <a:lnTo>
                  <a:pt x="15125" y="14175"/>
                </a:lnTo>
                <a:lnTo>
                  <a:pt x="15003" y="13761"/>
                </a:lnTo>
                <a:lnTo>
                  <a:pt x="14832" y="13371"/>
                </a:lnTo>
                <a:lnTo>
                  <a:pt x="14589" y="13006"/>
                </a:lnTo>
                <a:lnTo>
                  <a:pt x="14321" y="12665"/>
                </a:lnTo>
                <a:lnTo>
                  <a:pt x="14004" y="12373"/>
                </a:lnTo>
                <a:lnTo>
                  <a:pt x="13639" y="12080"/>
                </a:lnTo>
                <a:lnTo>
                  <a:pt x="13249" y="11813"/>
                </a:lnTo>
                <a:lnTo>
                  <a:pt x="12811" y="11593"/>
                </a:lnTo>
                <a:lnTo>
                  <a:pt x="12324" y="11374"/>
                </a:lnTo>
                <a:lnTo>
                  <a:pt x="11812" y="11204"/>
                </a:lnTo>
                <a:lnTo>
                  <a:pt x="11252" y="11033"/>
                </a:lnTo>
                <a:lnTo>
                  <a:pt x="10668" y="10911"/>
                </a:lnTo>
                <a:lnTo>
                  <a:pt x="10034" y="10790"/>
                </a:lnTo>
                <a:lnTo>
                  <a:pt x="9401" y="10717"/>
                </a:lnTo>
                <a:lnTo>
                  <a:pt x="9401" y="10717"/>
                </a:lnTo>
                <a:close/>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E07F4ACA-E344-42DD-84BE-B6FBF085A038}"/>
              </a:ext>
            </a:extLst>
          </p:cNvPr>
          <p:cNvSpPr txBox="1"/>
          <p:nvPr/>
        </p:nvSpPr>
        <p:spPr>
          <a:xfrm>
            <a:off x="1025236" y="4708982"/>
            <a:ext cx="5153891" cy="553998"/>
          </a:xfrm>
          <a:prstGeom prst="rect">
            <a:avLst/>
          </a:prstGeom>
          <a:noFill/>
        </p:spPr>
        <p:txBody>
          <a:bodyPr wrap="square" rtlCol="0">
            <a:spAutoFit/>
          </a:bodyPr>
          <a:lstStyle/>
          <a:p>
            <a:r>
              <a:rPr lang="en-US" sz="800" dirty="0">
                <a:solidFill>
                  <a:schemeClr val="bg1"/>
                </a:solidFill>
                <a:latin typeface="Quicksand" panose="020B0604020202020204" charset="0"/>
              </a:rPr>
              <a:t>Crawford, A. R. (2008). Licensing and Negotiations for Electronic Content. </a:t>
            </a:r>
            <a:r>
              <a:rPr lang="en-US" sz="800" i="1" dirty="0">
                <a:solidFill>
                  <a:schemeClr val="bg1"/>
                </a:solidFill>
                <a:latin typeface="Quicksand" panose="020B0604020202020204" charset="0"/>
              </a:rPr>
              <a:t>Resource Sharing &amp; Information Networks</a:t>
            </a:r>
            <a:r>
              <a:rPr lang="en-US" sz="800" dirty="0">
                <a:solidFill>
                  <a:schemeClr val="bg1"/>
                </a:solidFill>
                <a:latin typeface="Quicksand" panose="020B0604020202020204" charset="0"/>
              </a:rPr>
              <a:t>, </a:t>
            </a:r>
            <a:r>
              <a:rPr lang="en-US" sz="800" i="1" dirty="0">
                <a:solidFill>
                  <a:schemeClr val="bg1"/>
                </a:solidFill>
                <a:latin typeface="Quicksand" panose="020B0604020202020204" charset="0"/>
              </a:rPr>
              <a:t>19</a:t>
            </a:r>
            <a:r>
              <a:rPr lang="en-US" sz="800" dirty="0">
                <a:solidFill>
                  <a:schemeClr val="bg1"/>
                </a:solidFill>
                <a:latin typeface="Quicksand" panose="020B0604020202020204" charset="0"/>
              </a:rPr>
              <a:t>(1/2), 15–38. </a:t>
            </a:r>
            <a:r>
              <a:rPr lang="en-US" sz="800" u="sng" dirty="0">
                <a:solidFill>
                  <a:schemeClr val="bg1"/>
                </a:solidFill>
                <a:latin typeface="Quicksand" panose="020B0604020202020204" charset="0"/>
                <a:hlinkClick r:id="rId3">
                  <a:extLst>
                    <a:ext uri="{A12FA001-AC4F-418D-AE19-62706E023703}">
                      <ahyp:hlinkClr xmlns:ahyp="http://schemas.microsoft.com/office/drawing/2018/hyperlinkcolor" val="tx"/>
                    </a:ext>
                  </a:extLst>
                </a:hlinkClick>
              </a:rPr>
              <a:t>https://doi.org/10.1080/07377790802498523</a:t>
            </a:r>
            <a:endParaRPr lang="en-US" sz="800" dirty="0">
              <a:solidFill>
                <a:schemeClr val="bg1"/>
              </a:solidFill>
              <a:latin typeface="Quicksand" panose="020B0604020202020204" charset="0"/>
            </a:endParaRPr>
          </a:p>
          <a:p>
            <a:endParaRPr lang="en-US" dirty="0"/>
          </a:p>
        </p:txBody>
      </p:sp>
    </p:spTree>
    <p:extLst>
      <p:ext uri="{BB962C8B-B14F-4D97-AF65-F5344CB8AC3E}">
        <p14:creationId xmlns:p14="http://schemas.microsoft.com/office/powerpoint/2010/main" val="19400903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24"/>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F</a:t>
            </a:r>
            <a:r>
              <a:rPr lang="en-US" dirty="0"/>
              <a:t>OUR ELEMENTS OF PRINCIPLED NEGOTIATION (FISHER, 2011)</a:t>
            </a:r>
            <a:endParaRPr dirty="0"/>
          </a:p>
        </p:txBody>
      </p:sp>
      <p:graphicFrame>
        <p:nvGraphicFramePr>
          <p:cNvPr id="169" name="Google Shape;169;p24"/>
          <p:cNvGraphicFramePr/>
          <p:nvPr>
            <p:extLst>
              <p:ext uri="{D42A27DB-BD31-4B8C-83A1-F6EECF244321}">
                <p14:modId xmlns:p14="http://schemas.microsoft.com/office/powerpoint/2010/main" val="967109416"/>
              </p:ext>
            </p:extLst>
          </p:nvPr>
        </p:nvGraphicFramePr>
        <p:xfrm>
          <a:off x="1281546" y="1233055"/>
          <a:ext cx="7571380" cy="2578242"/>
        </p:xfrm>
        <a:graphic>
          <a:graphicData uri="http://schemas.openxmlformats.org/drawingml/2006/table">
            <a:tbl>
              <a:tblPr>
                <a:noFill/>
                <a:tableStyleId>{47AF9B2C-635C-450F-BA55-F086C5C8D581}</a:tableStyleId>
              </a:tblPr>
              <a:tblGrid>
                <a:gridCol w="1541320">
                  <a:extLst>
                    <a:ext uri="{9D8B030D-6E8A-4147-A177-3AD203B41FA5}">
                      <a16:colId xmlns:a16="http://schemas.microsoft.com/office/drawing/2014/main" val="20000"/>
                    </a:ext>
                  </a:extLst>
                </a:gridCol>
                <a:gridCol w="6030060">
                  <a:extLst>
                    <a:ext uri="{9D8B030D-6E8A-4147-A177-3AD203B41FA5}">
                      <a16:colId xmlns:a16="http://schemas.microsoft.com/office/drawing/2014/main" val="20001"/>
                    </a:ext>
                  </a:extLst>
                </a:gridCol>
              </a:tblGrid>
              <a:tr h="705637">
                <a:tc>
                  <a:txBody>
                    <a:bodyPr/>
                    <a:lstStyle/>
                    <a:p>
                      <a:pPr marL="0" lvl="0" indent="0" algn="r" rtl="0">
                        <a:spcBef>
                          <a:spcPts val="0"/>
                        </a:spcBef>
                        <a:spcAft>
                          <a:spcPts val="0"/>
                        </a:spcAft>
                        <a:buNone/>
                      </a:pPr>
                      <a:r>
                        <a:rPr lang="en-US" sz="1800" b="1" dirty="0">
                          <a:solidFill>
                            <a:srgbClr val="F3F3F3"/>
                          </a:solidFill>
                          <a:latin typeface="Quicksand"/>
                          <a:ea typeface="Quicksand"/>
                          <a:cs typeface="Quicksand"/>
                          <a:sym typeface="Quicksand"/>
                        </a:rPr>
                        <a:t>People</a:t>
                      </a:r>
                      <a:endParaRPr sz="1800" b="1" dirty="0">
                        <a:solidFill>
                          <a:srgbClr val="F3F3F3"/>
                        </a:solidFill>
                        <a:latin typeface="Quicksand"/>
                        <a:ea typeface="Quicksand"/>
                        <a:cs typeface="Quicksand"/>
                        <a:sym typeface="Quicksand"/>
                      </a:endParaRPr>
                    </a:p>
                  </a:txBody>
                  <a:tcPr marL="91425" marR="91425" marT="68575" marB="68575" anchor="ctr">
                    <a:lnL w="9525" cap="flat" cmpd="sng">
                      <a:noFill/>
                      <a:prstDash val="dash"/>
                      <a:round/>
                      <a:headEnd type="none" w="sm" len="sm"/>
                      <a:tailEnd type="none" w="sm" len="sm"/>
                    </a:lnL>
                    <a:lnR w="12700" cap="flat" cmpd="sng" algn="ctr">
                      <a:solidFill>
                        <a:schemeClr val="accent5"/>
                      </a:solidFill>
                      <a:prstDash val="dash"/>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lgn="l" rtl="0">
                        <a:spcBef>
                          <a:spcPts val="0"/>
                        </a:spcBef>
                        <a:spcAft>
                          <a:spcPts val="0"/>
                        </a:spcAft>
                        <a:buNone/>
                      </a:pPr>
                      <a:r>
                        <a:rPr lang="en-US" sz="1800" b="0" dirty="0">
                          <a:solidFill>
                            <a:srgbClr val="F3F3F3"/>
                          </a:solidFill>
                          <a:latin typeface="Quicksand"/>
                          <a:ea typeface="Quicksand"/>
                          <a:cs typeface="Quicksand"/>
                          <a:sym typeface="Quicksand"/>
                        </a:rPr>
                        <a:t>Separate the people from the problem</a:t>
                      </a:r>
                      <a:endParaRPr sz="1800" b="0" dirty="0">
                        <a:solidFill>
                          <a:srgbClr val="F3F3F3"/>
                        </a:solidFill>
                        <a:latin typeface="Quicksand"/>
                        <a:ea typeface="Quicksand"/>
                        <a:cs typeface="Quicksand"/>
                        <a:sym typeface="Quicksand"/>
                      </a:endParaRPr>
                    </a:p>
                  </a:txBody>
                  <a:tcPr marL="91425" marR="91425" marT="68575" marB="68575" anchor="ctr">
                    <a:lnL w="12700" cap="flat" cmpd="sng" algn="ctr">
                      <a:solidFill>
                        <a:schemeClr val="accent5"/>
                      </a:solidFill>
                      <a:prstDash val="dash"/>
                      <a:round/>
                      <a:headEnd type="none" w="med" len="med"/>
                      <a:tailEnd type="none" w="med" len="med"/>
                    </a:lnL>
                    <a:lnR w="9525" cap="flat" cmpd="sng" algn="ctr">
                      <a:noFill/>
                      <a:prstDash val="dash"/>
                      <a:round/>
                      <a:headEnd type="none" w="sm" len="sm"/>
                      <a:tailEnd type="none" w="sm" len="sm"/>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501025">
                <a:tc>
                  <a:txBody>
                    <a:bodyPr/>
                    <a:lstStyle/>
                    <a:p>
                      <a:pPr marL="0" lvl="0" indent="0" algn="r" rtl="0">
                        <a:spcBef>
                          <a:spcPts val="0"/>
                        </a:spcBef>
                        <a:spcAft>
                          <a:spcPts val="0"/>
                        </a:spcAft>
                        <a:buNone/>
                      </a:pPr>
                      <a:r>
                        <a:rPr lang="en-US" sz="1800" b="1" dirty="0">
                          <a:solidFill>
                            <a:srgbClr val="F3F3F3"/>
                          </a:solidFill>
                          <a:latin typeface="Quicksand"/>
                          <a:ea typeface="Quicksand"/>
                          <a:cs typeface="Quicksand"/>
                          <a:sym typeface="Quicksand"/>
                        </a:rPr>
                        <a:t>Interests</a:t>
                      </a:r>
                      <a:endParaRPr sz="1800" b="1" dirty="0">
                        <a:solidFill>
                          <a:srgbClr val="F3F3F3"/>
                        </a:solidFill>
                        <a:latin typeface="Quicksand"/>
                        <a:ea typeface="Quicksand"/>
                        <a:cs typeface="Quicksand"/>
                        <a:sym typeface="Quicksand"/>
                      </a:endParaRPr>
                    </a:p>
                  </a:txBody>
                  <a:tcPr marL="91425" marR="91425" marT="68575" marB="68575" anchor="ctr">
                    <a:lnL w="9525" cap="flat" cmpd="sng">
                      <a:noFill/>
                      <a:prstDash val="dash"/>
                      <a:round/>
                      <a:headEnd type="none" w="sm" len="sm"/>
                      <a:tailEnd type="none" w="sm" len="sm"/>
                    </a:lnL>
                    <a:lnR w="12700" cap="flat" cmpd="sng" algn="ctr">
                      <a:solidFill>
                        <a:schemeClr val="accent5"/>
                      </a:solidFill>
                      <a:prstDash val="dash"/>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lgn="l" rtl="0">
                        <a:spcBef>
                          <a:spcPts val="0"/>
                        </a:spcBef>
                        <a:spcAft>
                          <a:spcPts val="0"/>
                        </a:spcAft>
                        <a:buNone/>
                      </a:pPr>
                      <a:r>
                        <a:rPr lang="en-US" sz="1800" b="0" dirty="0">
                          <a:solidFill>
                            <a:srgbClr val="F3F3F3"/>
                          </a:solidFill>
                          <a:latin typeface="Quicksand"/>
                          <a:ea typeface="Quicksand"/>
                          <a:cs typeface="Quicksand"/>
                          <a:sym typeface="Quicksand"/>
                        </a:rPr>
                        <a:t>Focus on interests, not positions</a:t>
                      </a:r>
                      <a:endParaRPr sz="1800" b="0" dirty="0">
                        <a:solidFill>
                          <a:srgbClr val="F3F3F3"/>
                        </a:solidFill>
                        <a:latin typeface="Quicksand"/>
                        <a:ea typeface="Quicksand"/>
                        <a:cs typeface="Quicksand"/>
                        <a:sym typeface="Quicksand"/>
                      </a:endParaRPr>
                    </a:p>
                  </a:txBody>
                  <a:tcPr marL="91425" marR="91425" marT="68575" marB="68575" anchor="ctr">
                    <a:lnL w="12700" cap="flat" cmpd="sng" algn="ctr">
                      <a:solidFill>
                        <a:schemeClr val="accent5"/>
                      </a:solidFill>
                      <a:prstDash val="dash"/>
                      <a:round/>
                      <a:headEnd type="none" w="med" len="med"/>
                      <a:tailEnd type="none" w="med" len="med"/>
                    </a:lnL>
                    <a:lnR w="9525" cap="flat" cmpd="sng">
                      <a:noFill/>
                      <a:prstDash val="dash"/>
                      <a:round/>
                      <a:headEnd type="none" w="sm" len="sm"/>
                      <a:tailEnd type="none" w="sm" len="sm"/>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501025">
                <a:tc>
                  <a:txBody>
                    <a:bodyPr/>
                    <a:lstStyle/>
                    <a:p>
                      <a:pPr marL="0" lvl="0" indent="0" algn="r" rtl="0">
                        <a:spcBef>
                          <a:spcPts val="0"/>
                        </a:spcBef>
                        <a:spcAft>
                          <a:spcPts val="0"/>
                        </a:spcAft>
                        <a:buNone/>
                      </a:pPr>
                      <a:r>
                        <a:rPr lang="en-US" sz="1800" b="1" dirty="0">
                          <a:solidFill>
                            <a:srgbClr val="F3F3F3"/>
                          </a:solidFill>
                          <a:latin typeface="Quicksand"/>
                          <a:ea typeface="Quicksand"/>
                          <a:cs typeface="Quicksand"/>
                          <a:sym typeface="Quicksand"/>
                        </a:rPr>
                        <a:t>Options</a:t>
                      </a:r>
                      <a:endParaRPr sz="1800" b="1" dirty="0">
                        <a:solidFill>
                          <a:srgbClr val="F3F3F3"/>
                        </a:solidFill>
                        <a:latin typeface="Quicksand"/>
                        <a:ea typeface="Quicksand"/>
                        <a:cs typeface="Quicksand"/>
                        <a:sym typeface="Quicksand"/>
                      </a:endParaRPr>
                    </a:p>
                  </a:txBody>
                  <a:tcPr marL="91425" marR="91425" marT="68575" marB="68575" anchor="ctr">
                    <a:lnL w="9525" cap="flat" cmpd="sng">
                      <a:noFill/>
                      <a:prstDash val="dash"/>
                      <a:round/>
                      <a:headEnd type="none" w="sm" len="sm"/>
                      <a:tailEnd type="none" w="sm" len="sm"/>
                    </a:lnL>
                    <a:lnR w="12700" cap="flat" cmpd="sng" algn="ctr">
                      <a:solidFill>
                        <a:schemeClr val="accent5"/>
                      </a:solidFill>
                      <a:prstDash val="dash"/>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lgn="l" rtl="0">
                        <a:spcBef>
                          <a:spcPts val="0"/>
                        </a:spcBef>
                        <a:spcAft>
                          <a:spcPts val="0"/>
                        </a:spcAft>
                        <a:buNone/>
                      </a:pPr>
                      <a:r>
                        <a:rPr lang="en-US" sz="1800" b="0" dirty="0">
                          <a:solidFill>
                            <a:srgbClr val="F3F3F3"/>
                          </a:solidFill>
                          <a:latin typeface="Quicksand"/>
                          <a:ea typeface="Quicksand"/>
                          <a:cs typeface="Quicksand"/>
                          <a:sym typeface="Quicksand"/>
                        </a:rPr>
                        <a:t>Invent multiple options looking for mutual gains before deciding what to do</a:t>
                      </a:r>
                      <a:endParaRPr sz="1800" b="0" dirty="0">
                        <a:solidFill>
                          <a:srgbClr val="F3F3F3"/>
                        </a:solidFill>
                        <a:latin typeface="Quicksand"/>
                        <a:ea typeface="Quicksand"/>
                        <a:cs typeface="Quicksand"/>
                        <a:sym typeface="Quicksand"/>
                      </a:endParaRPr>
                    </a:p>
                  </a:txBody>
                  <a:tcPr marL="91425" marR="91425" marT="68575" marB="68575" anchor="ctr">
                    <a:lnL w="12700" cap="flat" cmpd="sng" algn="ctr">
                      <a:solidFill>
                        <a:schemeClr val="accent5"/>
                      </a:solidFill>
                      <a:prstDash val="dash"/>
                      <a:round/>
                      <a:headEnd type="none" w="med" len="med"/>
                      <a:tailEnd type="none" w="med" len="med"/>
                    </a:lnL>
                    <a:lnR w="9525" cap="flat" cmpd="sng" algn="ctr">
                      <a:noFill/>
                      <a:prstDash val="dash"/>
                      <a:round/>
                      <a:headEnd type="none" w="sm" len="sm"/>
                      <a:tailEnd type="none" w="sm" len="sm"/>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44376413"/>
                  </a:ext>
                </a:extLst>
              </a:tr>
              <a:tr h="501025">
                <a:tc>
                  <a:txBody>
                    <a:bodyPr/>
                    <a:lstStyle/>
                    <a:p>
                      <a:pPr marL="0" lvl="0" indent="0" algn="r" rtl="0">
                        <a:spcBef>
                          <a:spcPts val="0"/>
                        </a:spcBef>
                        <a:spcAft>
                          <a:spcPts val="0"/>
                        </a:spcAft>
                        <a:buNone/>
                      </a:pPr>
                      <a:r>
                        <a:rPr lang="en-US" sz="1800" b="1" dirty="0">
                          <a:solidFill>
                            <a:srgbClr val="F3F3F3"/>
                          </a:solidFill>
                          <a:latin typeface="Quicksand"/>
                          <a:ea typeface="Quicksand"/>
                          <a:cs typeface="Quicksand"/>
                          <a:sym typeface="Quicksand"/>
                        </a:rPr>
                        <a:t>Criteria</a:t>
                      </a:r>
                      <a:endParaRPr sz="1800" b="1" dirty="0">
                        <a:solidFill>
                          <a:srgbClr val="F3F3F3"/>
                        </a:solidFill>
                        <a:latin typeface="Quicksand"/>
                        <a:ea typeface="Quicksand"/>
                        <a:cs typeface="Quicksand"/>
                        <a:sym typeface="Quicksand"/>
                      </a:endParaRPr>
                    </a:p>
                  </a:txBody>
                  <a:tcPr marL="91425" marR="91425" marT="68575" marB="68575" anchor="ctr">
                    <a:lnL w="9525" cap="flat" cmpd="sng">
                      <a:noFill/>
                      <a:prstDash val="dash"/>
                      <a:round/>
                      <a:headEnd type="none" w="sm" len="sm"/>
                      <a:tailEnd type="none" w="sm" len="sm"/>
                    </a:lnL>
                    <a:lnR w="12700" cap="flat" cmpd="sng" algn="ctr">
                      <a:solidFill>
                        <a:schemeClr val="accent5"/>
                      </a:solidFill>
                      <a:prstDash val="dash"/>
                      <a:round/>
                      <a:headEnd type="none" w="med" len="med"/>
                      <a:tailEnd type="none" w="med" len="med"/>
                    </a:lnR>
                    <a:lnT w="12700" cap="flat" cmpd="sng" algn="ctr">
                      <a:solidFill>
                        <a:schemeClr val="accent5"/>
                      </a:solidFill>
                      <a:prstDash val="solid"/>
                      <a:round/>
                      <a:headEnd type="none" w="med" len="med"/>
                      <a:tailEnd type="none" w="med" len="med"/>
                    </a:lnT>
                    <a:lnB w="9525" cap="flat" cmpd="sng">
                      <a:noFill/>
                      <a:prstDash val="dash"/>
                      <a:round/>
                      <a:headEnd type="none" w="sm" len="sm"/>
                      <a:tailEnd type="none" w="sm" len="sm"/>
                    </a:lnB>
                    <a:lnTlToBr w="12700" cmpd="sng">
                      <a:noFill/>
                      <a:prstDash val="solid"/>
                    </a:lnTlToBr>
                    <a:lnBlToTr w="12700" cmpd="sng">
                      <a:noFill/>
                      <a:prstDash val="solid"/>
                    </a:lnBlToTr>
                  </a:tcPr>
                </a:tc>
                <a:tc>
                  <a:txBody>
                    <a:bodyPr/>
                    <a:lstStyle/>
                    <a:p>
                      <a:pPr marL="0" lvl="0" indent="0" algn="l" rtl="0">
                        <a:spcBef>
                          <a:spcPts val="0"/>
                        </a:spcBef>
                        <a:spcAft>
                          <a:spcPts val="0"/>
                        </a:spcAft>
                        <a:buNone/>
                      </a:pPr>
                      <a:r>
                        <a:rPr lang="en-US" sz="1800" b="0" dirty="0">
                          <a:solidFill>
                            <a:srgbClr val="F3F3F3"/>
                          </a:solidFill>
                          <a:latin typeface="Quicksand"/>
                          <a:ea typeface="Quicksand"/>
                          <a:cs typeface="Quicksand"/>
                          <a:sym typeface="Quicksand"/>
                        </a:rPr>
                        <a:t>Insist that the result be based on some objective standard</a:t>
                      </a:r>
                      <a:endParaRPr sz="1800" b="0" dirty="0">
                        <a:solidFill>
                          <a:srgbClr val="F3F3F3"/>
                        </a:solidFill>
                        <a:latin typeface="Quicksand"/>
                        <a:ea typeface="Quicksand"/>
                        <a:cs typeface="Quicksand"/>
                        <a:sym typeface="Quicksand"/>
                      </a:endParaRPr>
                    </a:p>
                  </a:txBody>
                  <a:tcPr marL="91425" marR="91425" marT="68575" marB="68575" anchor="ctr">
                    <a:lnL w="12700" cap="flat" cmpd="sng" algn="ctr">
                      <a:solidFill>
                        <a:schemeClr val="accent5"/>
                      </a:solidFill>
                      <a:prstDash val="dash"/>
                      <a:round/>
                      <a:headEnd type="none" w="med" len="med"/>
                      <a:tailEnd type="none" w="med" len="med"/>
                    </a:lnL>
                    <a:lnR w="9525" cap="flat" cmpd="sng">
                      <a:noFill/>
                      <a:prstDash val="dash"/>
                      <a:round/>
                      <a:headEnd type="none" w="sm" len="sm"/>
                      <a:tailEnd type="none" w="sm" len="sm"/>
                    </a:lnR>
                    <a:lnT w="12700" cap="flat" cmpd="sng" algn="ctr">
                      <a:solidFill>
                        <a:schemeClr val="accent5"/>
                      </a:solidFill>
                      <a:prstDash val="solid"/>
                      <a:round/>
                      <a:headEnd type="none" w="med" len="med"/>
                      <a:tailEnd type="none" w="med" len="med"/>
                    </a:lnT>
                    <a:lnB w="9525" cap="flat" cmpd="sng">
                      <a:noFill/>
                      <a:prstDash val="dash"/>
                      <a:round/>
                      <a:headEnd type="none" w="sm" len="sm"/>
                      <a:tailEnd type="none" w="sm" len="sm"/>
                    </a:lnB>
                    <a:lnTlToBr w="12700" cmpd="sng">
                      <a:noFill/>
                      <a:prstDash val="solid"/>
                    </a:lnTlToBr>
                    <a:lnBlToTr w="12700" cmpd="sng">
                      <a:noFill/>
                      <a:prstDash val="solid"/>
                    </a:lnBlToTr>
                  </a:tcPr>
                </a:tc>
                <a:extLst>
                  <a:ext uri="{0D108BD9-81ED-4DB2-BD59-A6C34878D82A}">
                    <a16:rowId xmlns:a16="http://schemas.microsoft.com/office/drawing/2014/main" val="10003"/>
                  </a:ext>
                </a:extLst>
              </a:tr>
            </a:tbl>
          </a:graphicData>
        </a:graphic>
      </p:graphicFrame>
      <p:sp>
        <p:nvSpPr>
          <p:cNvPr id="170" name="Google Shape;170;p24"/>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9</a:t>
            </a:fld>
            <a:endParaRPr/>
          </a:p>
        </p:txBody>
      </p:sp>
      <p:sp>
        <p:nvSpPr>
          <p:cNvPr id="5" name="TextBox 4">
            <a:extLst>
              <a:ext uri="{FF2B5EF4-FFF2-40B4-BE49-F238E27FC236}">
                <a16:creationId xmlns:a16="http://schemas.microsoft.com/office/drawing/2014/main" id="{4285E50A-A812-4F25-9A42-601BFD887260}"/>
              </a:ext>
            </a:extLst>
          </p:cNvPr>
          <p:cNvSpPr txBox="1"/>
          <p:nvPr/>
        </p:nvSpPr>
        <p:spPr>
          <a:xfrm>
            <a:off x="1011382" y="4759036"/>
            <a:ext cx="5084467" cy="338554"/>
          </a:xfrm>
          <a:prstGeom prst="rect">
            <a:avLst/>
          </a:prstGeom>
          <a:noFill/>
        </p:spPr>
        <p:txBody>
          <a:bodyPr wrap="square" rtlCol="0">
            <a:spAutoFit/>
          </a:bodyPr>
          <a:lstStyle/>
          <a:p>
            <a:r>
              <a:rPr lang="en-US" sz="800" dirty="0">
                <a:solidFill>
                  <a:schemeClr val="bg1"/>
                </a:solidFill>
                <a:latin typeface="Quicksand" panose="020B0604020202020204" charset="0"/>
              </a:rPr>
              <a:t>Fisher, R., </a:t>
            </a:r>
            <a:r>
              <a:rPr lang="en-US" sz="800" dirty="0" err="1">
                <a:solidFill>
                  <a:schemeClr val="bg1"/>
                </a:solidFill>
                <a:latin typeface="Quicksand" panose="020B0604020202020204" charset="0"/>
              </a:rPr>
              <a:t>Ury</a:t>
            </a:r>
            <a:r>
              <a:rPr lang="en-US" sz="800" dirty="0">
                <a:solidFill>
                  <a:schemeClr val="bg1"/>
                </a:solidFill>
                <a:latin typeface="Quicksand" panose="020B0604020202020204" charset="0"/>
              </a:rPr>
              <a:t>, W., &amp; Patton, B. (1991). Getting to Yes: Negotiating Agreement Without Giving In (2nd ed.). New York: Houghton Mifflin Company.</a:t>
            </a:r>
          </a:p>
        </p:txBody>
      </p:sp>
    </p:spTree>
    <p:extLst>
      <p:ext uri="{BB962C8B-B14F-4D97-AF65-F5344CB8AC3E}">
        <p14:creationId xmlns:p14="http://schemas.microsoft.com/office/powerpoint/2010/main" val="1154399336"/>
      </p:ext>
    </p:extLst>
  </p:cSld>
  <p:clrMapOvr>
    <a:masterClrMapping/>
  </p:clrMapOvr>
</p:sld>
</file>

<file path=ppt/theme/theme1.xml><?xml version="1.0" encoding="utf-8"?>
<a:theme xmlns:a="http://schemas.openxmlformats.org/drawingml/2006/main" name="Eleanor template">
  <a:themeElements>
    <a:clrScheme name="Custom 347">
      <a:dk1>
        <a:srgbClr val="2E3037"/>
      </a:dk1>
      <a:lt1>
        <a:srgbClr val="FFFFFF"/>
      </a:lt1>
      <a:dk2>
        <a:srgbClr val="666666"/>
      </a:dk2>
      <a:lt2>
        <a:srgbClr val="F3F3F3"/>
      </a:lt2>
      <a:accent1>
        <a:srgbClr val="39C0BA"/>
      </a:accent1>
      <a:accent2>
        <a:srgbClr val="90E6E2"/>
      </a:accent2>
      <a:accent3>
        <a:srgbClr val="F35B69"/>
      </a:accent3>
      <a:accent4>
        <a:srgbClr val="FAB2B9"/>
      </a:accent4>
      <a:accent5>
        <a:srgbClr val="999FA9"/>
      </a:accent5>
      <a:accent6>
        <a:srgbClr val="E2E7EE"/>
      </a:accent6>
      <a:hlink>
        <a:srgbClr val="39C0BA"/>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767</TotalTime>
  <Words>2484</Words>
  <Application>Microsoft Office PowerPoint</Application>
  <PresentationFormat>On-screen Show (16:9)</PresentationFormat>
  <Paragraphs>339</Paragraphs>
  <Slides>44</Slides>
  <Notes>37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44</vt:i4>
      </vt:variant>
    </vt:vector>
  </HeadingPairs>
  <TitlesOfParts>
    <vt:vector size="50" baseType="lpstr">
      <vt:lpstr>Roboto Condensed Light</vt:lpstr>
      <vt:lpstr>Quicksand</vt:lpstr>
      <vt:lpstr>Arial</vt:lpstr>
      <vt:lpstr>Times New Roman</vt:lpstr>
      <vt:lpstr>Calibri</vt:lpstr>
      <vt:lpstr>Eleanor template</vt:lpstr>
      <vt:lpstr>PowerPoint Presentation</vt:lpstr>
      <vt:lpstr>NEGOTIATE LIKE AN MBA How to conduct principled negotiations for library resources </vt:lpstr>
      <vt:lpstr>YOUR EXPERIENCES</vt:lpstr>
      <vt:lpstr>macyk@iupui.edu; Twitter: @kvmacy ORCID https://orcid.org/0000-0002-6283-7143</vt:lpstr>
      <vt:lpstr>PRINCIPLED NEGOTIATIONS</vt:lpstr>
      <vt:lpstr>TYPES OF NEGOTIATORS – Two Traditional Roles</vt:lpstr>
      <vt:lpstr>A Third Way – The Principled Negotiator</vt:lpstr>
      <vt:lpstr>PRINCIPLED NEGOTIATORS</vt:lpstr>
      <vt:lpstr>FOUR ELEMENTS OF PRINCIPLED NEGOTIATION (FISHER, 2011)</vt:lpstr>
      <vt:lpstr>STRUCTURE OF NEGOTIATIONS</vt:lpstr>
      <vt:lpstr>STRUCTURE OF NEGOTATIONS</vt:lpstr>
      <vt:lpstr>PRE-GAME</vt:lpstr>
      <vt:lpstr>PRE-GAME PROCESS</vt:lpstr>
      <vt:lpstr>PREPARATION THAT DOES NOT WORK!</vt:lpstr>
      <vt:lpstr>PowerPoint Presentation</vt:lpstr>
      <vt:lpstr>Own Your Terms</vt:lpstr>
      <vt:lpstr>BATNA</vt:lpstr>
      <vt:lpstr>Reservation Price</vt:lpstr>
      <vt:lpstr>ZOPA</vt:lpstr>
      <vt:lpstr>CONCESSIONS</vt:lpstr>
      <vt:lpstr>PowerPoint Presentation</vt:lpstr>
      <vt:lpstr>PLANNING YOUR NEGOTIATION</vt:lpstr>
      <vt:lpstr>PRICE SENSITIVITY</vt:lpstr>
      <vt:lpstr>PRICE SENSITIVITY FACTOR METRICS</vt:lpstr>
      <vt:lpstr>LICENSING REQUIREMENTS - EXAMPLES</vt:lpstr>
      <vt:lpstr>PLANNING YOUR NEGOTIATION</vt:lpstr>
      <vt:lpstr>KNOW YOUR POWER POSITION IN THE DEAL</vt:lpstr>
      <vt:lpstr>Pre-Game When You Have Little Time </vt:lpstr>
      <vt:lpstr>THE GAME</vt:lpstr>
      <vt:lpstr>FIRST OFFERS – ANCHORS YOUR POSITION</vt:lpstr>
      <vt:lpstr>FRAMING</vt:lpstr>
      <vt:lpstr>NEGOTIATE ISSUES SIMULATANEOUSLY, NOT SEQUENTIALLY</vt:lpstr>
      <vt:lpstr>MAKE MULTIPLE OFFERS OF EQUIVALENT VALUE SIMULTANEOUSLY</vt:lpstr>
      <vt:lpstr>TRUST DURING THE GAME!</vt:lpstr>
      <vt:lpstr>POST-GAME</vt:lpstr>
      <vt:lpstr>SUGGESTED DATABASES FOR RESEARCHING VENDORS</vt:lpstr>
      <vt:lpstr>LARGE GROUP CASE STUDY</vt:lpstr>
      <vt:lpstr>BREAK</vt:lpstr>
      <vt:lpstr>WATCHING THE GAME</vt:lpstr>
      <vt:lpstr>SMALL GROUP CASE STUDY</vt:lpstr>
      <vt:lpstr>Break</vt:lpstr>
      <vt:lpstr>SMALL GROUP DISCUSSION</vt:lpstr>
      <vt:lpstr>LARGE GROUP DISCUSSION</vt:lpstr>
      <vt:lpstr>CREDITS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NEGOTIATE LIKE AN MBA</dc:title>
  <dc:creator>Macy, Katharine</dc:creator>
  <cp:lastModifiedBy>Katharine Macy</cp:lastModifiedBy>
  <cp:revision>50</cp:revision>
  <cp:lastPrinted>2019-11-13T16:27:34Z</cp:lastPrinted>
  <dcterms:modified xsi:type="dcterms:W3CDTF">2020-03-06T13:57:07Z</dcterms:modified>
</cp:coreProperties>
</file>