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85">
          <p15:clr>
            <a:srgbClr val="A4A3A4"/>
          </p15:clr>
        </p15:guide>
        <p15:guide id="2" pos="392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1" roundtripDataSignature="AMtx7mhlP/Ho9G8q+R1vF4uzQczFC88v6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2BEE36B-B47F-47ED-8648-6708C7EF1B81}">
  <a:tblStyle styleId="{F2BEE36B-B47F-47ED-8648-6708C7EF1B8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85" orient="horz"/>
        <p:guide pos="392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e56398e614_0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e56398e614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e56398e614_0_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e56398e614_0_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e56398e614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e56398e614_0_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e56398e614_0_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e56398e614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e56398e614_0_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55af67d2f_0_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e55af67d2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e55af67d2f_0_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d19de320f5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d19de320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d19de320f5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page">
  <p:cSld name="4_Title page">
    <p:bg>
      <p:bgPr>
        <a:solidFill>
          <a:srgbClr val="ACA39A">
            <a:alpha val="40000"/>
          </a:srgbClr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2"/>
          <p:cNvSpPr/>
          <p:nvPr/>
        </p:nvSpPr>
        <p:spPr>
          <a:xfrm>
            <a:off x="633304" y="-648376"/>
            <a:ext cx="733465" cy="236752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2425" y="581278"/>
            <a:ext cx="1289146" cy="141579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2"/>
          <p:cNvSpPr/>
          <p:nvPr/>
        </p:nvSpPr>
        <p:spPr>
          <a:xfrm>
            <a:off x="-30788" y="4650465"/>
            <a:ext cx="9228667" cy="540015"/>
          </a:xfrm>
          <a:prstGeom prst="rect">
            <a:avLst/>
          </a:prstGeom>
          <a:solidFill>
            <a:srgbClr val="69030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2"/>
          <p:cNvSpPr/>
          <p:nvPr/>
        </p:nvSpPr>
        <p:spPr>
          <a:xfrm>
            <a:off x="-30788" y="4650466"/>
            <a:ext cx="9228667" cy="501771"/>
          </a:xfrm>
          <a:prstGeom prst="rect">
            <a:avLst/>
          </a:prstGeom>
          <a:solidFill>
            <a:srgbClr val="69030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2"/>
          <p:cNvSpPr txBox="1"/>
          <p:nvPr/>
        </p:nvSpPr>
        <p:spPr>
          <a:xfrm>
            <a:off x="2576311" y="4704060"/>
            <a:ext cx="6159437" cy="3385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INDIANA UNIVERSITY SCHOOL OF MEDICINE</a:t>
            </a:r>
            <a:endParaRPr/>
          </a:p>
        </p:txBody>
      </p:sp>
      <p:sp>
        <p:nvSpPr>
          <p:cNvPr id="16" name="Google Shape;16;p12"/>
          <p:cNvSpPr txBox="1"/>
          <p:nvPr>
            <p:ph type="title"/>
          </p:nvPr>
        </p:nvSpPr>
        <p:spPr>
          <a:xfrm>
            <a:off x="502903" y="1975994"/>
            <a:ext cx="7734221" cy="11144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" name="Google Shape;17;p12"/>
          <p:cNvSpPr txBox="1"/>
          <p:nvPr>
            <p:ph idx="1" type="body"/>
          </p:nvPr>
        </p:nvSpPr>
        <p:spPr>
          <a:xfrm>
            <a:off x="530694" y="3264558"/>
            <a:ext cx="7734222" cy="252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12"/>
          <p:cNvSpPr txBox="1"/>
          <p:nvPr>
            <p:ph idx="2" type="body"/>
          </p:nvPr>
        </p:nvSpPr>
        <p:spPr>
          <a:xfrm>
            <a:off x="2988296" y="253569"/>
            <a:ext cx="5842227" cy="252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only: white">
  <p:cSld name="Content only: whit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/>
          <p:nvPr>
            <p:ph type="ctrTitle"/>
          </p:nvPr>
        </p:nvSpPr>
        <p:spPr>
          <a:xfrm>
            <a:off x="360499" y="510282"/>
            <a:ext cx="8004391" cy="699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3"/>
          <p:cNvSpPr/>
          <p:nvPr/>
        </p:nvSpPr>
        <p:spPr>
          <a:xfrm>
            <a:off x="0" y="604610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3"/>
          <p:cNvSpPr txBox="1"/>
          <p:nvPr>
            <p:ph idx="1" type="body"/>
          </p:nvPr>
        </p:nvSpPr>
        <p:spPr>
          <a:xfrm>
            <a:off x="4833956" y="179431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Noto Sans Symbols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13"/>
          <p:cNvSpPr txBox="1"/>
          <p:nvPr/>
        </p:nvSpPr>
        <p:spPr>
          <a:xfrm>
            <a:off x="3556000" y="3541059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3"/>
          <p:cNvSpPr txBox="1"/>
          <p:nvPr>
            <p:ph idx="2" type="body"/>
          </p:nvPr>
        </p:nvSpPr>
        <p:spPr>
          <a:xfrm>
            <a:off x="366426" y="1322876"/>
            <a:ext cx="8015594" cy="28106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AutoNum type="arabicPeriod"/>
              <a:defRPr b="0" i="0" sz="18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40404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40404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40404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40404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25" name="Google Shape;25;p13"/>
          <p:cNvGrpSpPr/>
          <p:nvPr/>
        </p:nvGrpSpPr>
        <p:grpSpPr>
          <a:xfrm>
            <a:off x="-30788" y="4298510"/>
            <a:ext cx="9228667" cy="853727"/>
            <a:chOff x="-30788" y="4298510"/>
            <a:chExt cx="9228667" cy="853727"/>
          </a:xfrm>
        </p:grpSpPr>
        <p:sp>
          <p:nvSpPr>
            <p:cNvPr id="26" name="Google Shape;26;p13"/>
            <p:cNvSpPr/>
            <p:nvPr/>
          </p:nvSpPr>
          <p:spPr>
            <a:xfrm>
              <a:off x="-30788" y="4650466"/>
              <a:ext cx="9228667" cy="501771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13"/>
            <p:cNvSpPr txBox="1"/>
            <p:nvPr/>
          </p:nvSpPr>
          <p:spPr>
            <a:xfrm>
              <a:off x="2576311" y="4704060"/>
              <a:ext cx="6159437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INDIANA UNIVERSITY SCHOOL OF MEDICINE</a:t>
              </a:r>
              <a:endParaRPr/>
            </a:p>
          </p:txBody>
        </p:sp>
        <p:grpSp>
          <p:nvGrpSpPr>
            <p:cNvPr id="28" name="Google Shape;28;p13"/>
            <p:cNvGrpSpPr/>
            <p:nvPr/>
          </p:nvGrpSpPr>
          <p:grpSpPr>
            <a:xfrm>
              <a:off x="422970" y="4298510"/>
              <a:ext cx="725830" cy="853727"/>
              <a:chOff x="422970" y="4298510"/>
              <a:chExt cx="725830" cy="853727"/>
            </a:xfrm>
          </p:grpSpPr>
          <p:sp>
            <p:nvSpPr>
              <p:cNvPr id="29" name="Google Shape;29;p13"/>
              <p:cNvSpPr/>
              <p:nvPr/>
            </p:nvSpPr>
            <p:spPr>
              <a:xfrm>
                <a:off x="583872" y="4456709"/>
                <a:ext cx="407139" cy="695528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0" name="Google Shape;30;p13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422970" y="4298510"/>
                <a:ext cx="725830" cy="7971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page">
  <p:cSld name="3_Title page">
    <p:bg>
      <p:bgPr>
        <a:solidFill>
          <a:srgbClr val="ACA39A">
            <a:alpha val="80000"/>
          </a:srgbClr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4"/>
          <p:cNvSpPr/>
          <p:nvPr/>
        </p:nvSpPr>
        <p:spPr>
          <a:xfrm>
            <a:off x="633304" y="-648376"/>
            <a:ext cx="733465" cy="236752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2425" y="581278"/>
            <a:ext cx="1289146" cy="1415797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14"/>
          <p:cNvSpPr/>
          <p:nvPr/>
        </p:nvSpPr>
        <p:spPr>
          <a:xfrm>
            <a:off x="-30788" y="4650465"/>
            <a:ext cx="9228667" cy="540015"/>
          </a:xfrm>
          <a:prstGeom prst="rect">
            <a:avLst/>
          </a:prstGeom>
          <a:solidFill>
            <a:srgbClr val="69030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4"/>
          <p:cNvSpPr/>
          <p:nvPr/>
        </p:nvSpPr>
        <p:spPr>
          <a:xfrm>
            <a:off x="-30788" y="4650466"/>
            <a:ext cx="9228667" cy="501771"/>
          </a:xfrm>
          <a:prstGeom prst="rect">
            <a:avLst/>
          </a:prstGeom>
          <a:solidFill>
            <a:srgbClr val="69030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4"/>
          <p:cNvSpPr txBox="1"/>
          <p:nvPr/>
        </p:nvSpPr>
        <p:spPr>
          <a:xfrm>
            <a:off x="2576311" y="4704060"/>
            <a:ext cx="6159437" cy="3385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INDIANA UNIVERSITY SCHOOL OF MEDICINE</a:t>
            </a:r>
            <a:endParaRPr/>
          </a:p>
        </p:txBody>
      </p:sp>
      <p:sp>
        <p:nvSpPr>
          <p:cNvPr id="37" name="Google Shape;37;p14"/>
          <p:cNvSpPr txBox="1"/>
          <p:nvPr>
            <p:ph type="title"/>
          </p:nvPr>
        </p:nvSpPr>
        <p:spPr>
          <a:xfrm>
            <a:off x="502903" y="1975994"/>
            <a:ext cx="7734221" cy="11144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14"/>
          <p:cNvSpPr txBox="1"/>
          <p:nvPr>
            <p:ph idx="1" type="body"/>
          </p:nvPr>
        </p:nvSpPr>
        <p:spPr>
          <a:xfrm>
            <a:off x="530694" y="3264558"/>
            <a:ext cx="7734222" cy="252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14"/>
          <p:cNvSpPr txBox="1"/>
          <p:nvPr>
            <p:ph idx="2" type="body"/>
          </p:nvPr>
        </p:nvSpPr>
        <p:spPr>
          <a:xfrm>
            <a:off x="2988296" y="253569"/>
            <a:ext cx="5842227" cy="252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age">
  <p:cSld name="Title page">
    <p:bg>
      <p:bgPr>
        <a:solidFill>
          <a:srgbClr val="262626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/>
          <p:nvPr/>
        </p:nvSpPr>
        <p:spPr>
          <a:xfrm>
            <a:off x="633304" y="-648376"/>
            <a:ext cx="733465" cy="236752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Google Shape;4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2425" y="581278"/>
            <a:ext cx="1289146" cy="1415797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15"/>
          <p:cNvSpPr/>
          <p:nvPr/>
        </p:nvSpPr>
        <p:spPr>
          <a:xfrm>
            <a:off x="-30788" y="4650465"/>
            <a:ext cx="9228667" cy="540015"/>
          </a:xfrm>
          <a:prstGeom prst="rect">
            <a:avLst/>
          </a:prstGeom>
          <a:solidFill>
            <a:srgbClr val="69030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5"/>
          <p:cNvSpPr/>
          <p:nvPr/>
        </p:nvSpPr>
        <p:spPr>
          <a:xfrm>
            <a:off x="-30788" y="4650466"/>
            <a:ext cx="9228667" cy="501771"/>
          </a:xfrm>
          <a:prstGeom prst="rect">
            <a:avLst/>
          </a:prstGeom>
          <a:solidFill>
            <a:srgbClr val="69030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5"/>
          <p:cNvSpPr txBox="1"/>
          <p:nvPr/>
        </p:nvSpPr>
        <p:spPr>
          <a:xfrm>
            <a:off x="2576311" y="4704060"/>
            <a:ext cx="6159437" cy="3385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INDIANA UNIVERSITY SCHOOL OF MEDICINE</a:t>
            </a:r>
            <a:endParaRPr/>
          </a:p>
        </p:txBody>
      </p:sp>
      <p:sp>
        <p:nvSpPr>
          <p:cNvPr id="46" name="Google Shape;46;p15"/>
          <p:cNvSpPr txBox="1"/>
          <p:nvPr>
            <p:ph idx="1" type="body"/>
          </p:nvPr>
        </p:nvSpPr>
        <p:spPr>
          <a:xfrm>
            <a:off x="2988296" y="253569"/>
            <a:ext cx="5842227" cy="252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15"/>
          <p:cNvSpPr txBox="1"/>
          <p:nvPr>
            <p:ph type="title"/>
          </p:nvPr>
        </p:nvSpPr>
        <p:spPr>
          <a:xfrm>
            <a:off x="502903" y="1975994"/>
            <a:ext cx="7734221" cy="11144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8" name="Google Shape;48;p15"/>
          <p:cNvSpPr txBox="1"/>
          <p:nvPr>
            <p:ph idx="2" type="body"/>
          </p:nvPr>
        </p:nvSpPr>
        <p:spPr>
          <a:xfrm>
            <a:off x="530694" y="3264558"/>
            <a:ext cx="7734222" cy="252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ection Header">
  <p:cSld name="1_Section Header">
    <p:bg>
      <p:bgPr>
        <a:solidFill>
          <a:srgbClr val="ACA39A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/>
          <p:nvPr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6"/>
          <p:cNvSpPr txBox="1"/>
          <p:nvPr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6"/>
          <p:cNvSpPr txBox="1"/>
          <p:nvPr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6"/>
          <p:cNvSpPr txBox="1"/>
          <p:nvPr>
            <p:ph type="title"/>
          </p:nvPr>
        </p:nvSpPr>
        <p:spPr>
          <a:xfrm>
            <a:off x="506694" y="2274522"/>
            <a:ext cx="6802482" cy="6569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4" name="Google Shape;54;p16"/>
          <p:cNvSpPr txBox="1"/>
          <p:nvPr>
            <p:ph idx="1" type="body"/>
          </p:nvPr>
        </p:nvSpPr>
        <p:spPr>
          <a:xfrm>
            <a:off x="526131" y="2032786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Noto Sans Symbols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6"/>
          <p:cNvSpPr/>
          <p:nvPr/>
        </p:nvSpPr>
        <p:spPr>
          <a:xfrm>
            <a:off x="-14942" y="2032000"/>
            <a:ext cx="148614" cy="836706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" name="Google Shape;56;p16"/>
          <p:cNvGrpSpPr/>
          <p:nvPr/>
        </p:nvGrpSpPr>
        <p:grpSpPr>
          <a:xfrm>
            <a:off x="-30788" y="4298510"/>
            <a:ext cx="9228667" cy="853727"/>
            <a:chOff x="-30788" y="4298510"/>
            <a:chExt cx="9228667" cy="853727"/>
          </a:xfrm>
        </p:grpSpPr>
        <p:sp>
          <p:nvSpPr>
            <p:cNvPr id="57" name="Google Shape;57;p16"/>
            <p:cNvSpPr/>
            <p:nvPr/>
          </p:nvSpPr>
          <p:spPr>
            <a:xfrm>
              <a:off x="-30788" y="4650466"/>
              <a:ext cx="9228667" cy="501771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6"/>
            <p:cNvSpPr txBox="1"/>
            <p:nvPr/>
          </p:nvSpPr>
          <p:spPr>
            <a:xfrm>
              <a:off x="2576311" y="4704060"/>
              <a:ext cx="6159437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INDIANA UNIVERSITY SCHOOL OF MEDICINE</a:t>
              </a:r>
              <a:endParaRPr/>
            </a:p>
          </p:txBody>
        </p:sp>
        <p:grpSp>
          <p:nvGrpSpPr>
            <p:cNvPr id="59" name="Google Shape;59;p16"/>
            <p:cNvGrpSpPr/>
            <p:nvPr/>
          </p:nvGrpSpPr>
          <p:grpSpPr>
            <a:xfrm>
              <a:off x="422970" y="4298510"/>
              <a:ext cx="725830" cy="853727"/>
              <a:chOff x="422970" y="4298510"/>
              <a:chExt cx="725830" cy="853727"/>
            </a:xfrm>
          </p:grpSpPr>
          <p:sp>
            <p:nvSpPr>
              <p:cNvPr id="60" name="Google Shape;60;p16"/>
              <p:cNvSpPr/>
              <p:nvPr/>
            </p:nvSpPr>
            <p:spPr>
              <a:xfrm>
                <a:off x="583872" y="4456709"/>
                <a:ext cx="407139" cy="695528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61" name="Google Shape;61;p16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422970" y="4298510"/>
                <a:ext cx="725830" cy="7971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bg>
      <p:bgPr>
        <a:solidFill>
          <a:srgbClr val="660B13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/>
          <p:nvPr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7"/>
          <p:cNvSpPr txBox="1"/>
          <p:nvPr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7"/>
          <p:cNvSpPr txBox="1"/>
          <p:nvPr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7"/>
          <p:cNvSpPr txBox="1"/>
          <p:nvPr>
            <p:ph type="title"/>
          </p:nvPr>
        </p:nvSpPr>
        <p:spPr>
          <a:xfrm>
            <a:off x="506694" y="2274522"/>
            <a:ext cx="6802482" cy="6569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526131" y="2032786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Noto Sans Symbols"/>
              <a:buNone/>
              <a:defRPr b="1" i="0" sz="1400" u="none" cap="none" strike="noStrike">
                <a:solidFill>
                  <a:srgbClr val="A6A6A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7"/>
          <p:cNvSpPr/>
          <p:nvPr/>
        </p:nvSpPr>
        <p:spPr>
          <a:xfrm>
            <a:off x="-14942" y="2032000"/>
            <a:ext cx="148614" cy="836706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" name="Google Shape;69;p17"/>
          <p:cNvGrpSpPr/>
          <p:nvPr/>
        </p:nvGrpSpPr>
        <p:grpSpPr>
          <a:xfrm>
            <a:off x="-30788" y="4298510"/>
            <a:ext cx="9228667" cy="853727"/>
            <a:chOff x="-30788" y="4298510"/>
            <a:chExt cx="9228667" cy="853727"/>
          </a:xfrm>
        </p:grpSpPr>
        <p:sp>
          <p:nvSpPr>
            <p:cNvPr id="70" name="Google Shape;70;p17"/>
            <p:cNvSpPr/>
            <p:nvPr/>
          </p:nvSpPr>
          <p:spPr>
            <a:xfrm>
              <a:off x="-30788" y="4650466"/>
              <a:ext cx="9228667" cy="501771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7"/>
            <p:cNvSpPr txBox="1"/>
            <p:nvPr/>
          </p:nvSpPr>
          <p:spPr>
            <a:xfrm>
              <a:off x="2576311" y="4704060"/>
              <a:ext cx="6159437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INDIANA UNIVERSITY SCHOOL OF MEDICINE</a:t>
              </a:r>
              <a:endParaRPr/>
            </a:p>
          </p:txBody>
        </p:sp>
        <p:grpSp>
          <p:nvGrpSpPr>
            <p:cNvPr id="72" name="Google Shape;72;p17"/>
            <p:cNvGrpSpPr/>
            <p:nvPr/>
          </p:nvGrpSpPr>
          <p:grpSpPr>
            <a:xfrm>
              <a:off x="422970" y="4298510"/>
              <a:ext cx="725830" cy="853727"/>
              <a:chOff x="422970" y="4298510"/>
              <a:chExt cx="725830" cy="853727"/>
            </a:xfrm>
          </p:grpSpPr>
          <p:sp>
            <p:nvSpPr>
              <p:cNvPr id="73" name="Google Shape;73;p17"/>
              <p:cNvSpPr/>
              <p:nvPr/>
            </p:nvSpPr>
            <p:spPr>
              <a:xfrm>
                <a:off x="583872" y="4456709"/>
                <a:ext cx="407139" cy="695528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4" name="Google Shape;74;p17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422970" y="4298510"/>
                <a:ext cx="725830" cy="7971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and photo: white">
  <p:cSld name="Content and photo: whit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/>
          <p:nvPr>
            <p:ph type="title"/>
          </p:nvPr>
        </p:nvSpPr>
        <p:spPr>
          <a:xfrm>
            <a:off x="525303" y="464386"/>
            <a:ext cx="4560579" cy="779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7" name="Google Shape;77;p18"/>
          <p:cNvSpPr txBox="1"/>
          <p:nvPr>
            <p:ph idx="1" type="body"/>
          </p:nvPr>
        </p:nvSpPr>
        <p:spPr>
          <a:xfrm>
            <a:off x="525303" y="1629405"/>
            <a:ext cx="4560579" cy="2792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40404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40404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40404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40404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18"/>
          <p:cNvSpPr/>
          <p:nvPr>
            <p:ph idx="2" type="pic"/>
          </p:nvPr>
        </p:nvSpPr>
        <p:spPr>
          <a:xfrm>
            <a:off x="5573058" y="0"/>
            <a:ext cx="3570941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79" name="Google Shape;79;p18"/>
          <p:cNvGrpSpPr/>
          <p:nvPr/>
        </p:nvGrpSpPr>
        <p:grpSpPr>
          <a:xfrm>
            <a:off x="-30788" y="4298510"/>
            <a:ext cx="9228667" cy="853727"/>
            <a:chOff x="-30788" y="4298510"/>
            <a:chExt cx="9228667" cy="853727"/>
          </a:xfrm>
        </p:grpSpPr>
        <p:sp>
          <p:nvSpPr>
            <p:cNvPr id="80" name="Google Shape;80;p18"/>
            <p:cNvSpPr/>
            <p:nvPr/>
          </p:nvSpPr>
          <p:spPr>
            <a:xfrm>
              <a:off x="-30788" y="4650466"/>
              <a:ext cx="9228667" cy="501771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8"/>
            <p:cNvSpPr txBox="1"/>
            <p:nvPr/>
          </p:nvSpPr>
          <p:spPr>
            <a:xfrm>
              <a:off x="2576311" y="4704060"/>
              <a:ext cx="6159437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INDIANA UNIVERSITY SCHOOL OF MEDICINE</a:t>
              </a:r>
              <a:endParaRPr/>
            </a:p>
          </p:txBody>
        </p:sp>
        <p:grpSp>
          <p:nvGrpSpPr>
            <p:cNvPr id="82" name="Google Shape;82;p18"/>
            <p:cNvGrpSpPr/>
            <p:nvPr/>
          </p:nvGrpSpPr>
          <p:grpSpPr>
            <a:xfrm>
              <a:off x="422970" y="4298510"/>
              <a:ext cx="725830" cy="853727"/>
              <a:chOff x="422970" y="4298510"/>
              <a:chExt cx="725830" cy="853727"/>
            </a:xfrm>
          </p:grpSpPr>
          <p:sp>
            <p:nvSpPr>
              <p:cNvPr id="83" name="Google Shape;83;p18"/>
              <p:cNvSpPr/>
              <p:nvPr/>
            </p:nvSpPr>
            <p:spPr>
              <a:xfrm>
                <a:off x="583872" y="4456709"/>
                <a:ext cx="407139" cy="695528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84" name="Google Shape;84;p18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422970" y="4298510"/>
                <a:ext cx="725830" cy="7971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85" name="Google Shape;85;p18"/>
          <p:cNvSpPr/>
          <p:nvPr/>
        </p:nvSpPr>
        <p:spPr>
          <a:xfrm>
            <a:off x="0" y="604610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footer: white">
  <p:cSld name="Blank with footer: whit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/>
          <p:nvPr/>
        </p:nvSpPr>
        <p:spPr>
          <a:xfrm>
            <a:off x="-30788" y="4650465"/>
            <a:ext cx="9228667" cy="540015"/>
          </a:xfrm>
          <a:prstGeom prst="rect">
            <a:avLst/>
          </a:prstGeom>
          <a:solidFill>
            <a:srgbClr val="69030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" name="Google Shape;88;p19"/>
          <p:cNvGrpSpPr/>
          <p:nvPr/>
        </p:nvGrpSpPr>
        <p:grpSpPr>
          <a:xfrm>
            <a:off x="-30788" y="4298510"/>
            <a:ext cx="9228667" cy="853727"/>
            <a:chOff x="-30788" y="4298510"/>
            <a:chExt cx="9228667" cy="853727"/>
          </a:xfrm>
        </p:grpSpPr>
        <p:sp>
          <p:nvSpPr>
            <p:cNvPr id="89" name="Google Shape;89;p19"/>
            <p:cNvSpPr/>
            <p:nvPr/>
          </p:nvSpPr>
          <p:spPr>
            <a:xfrm>
              <a:off x="-30788" y="4650466"/>
              <a:ext cx="9228667" cy="501771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9"/>
            <p:cNvSpPr txBox="1"/>
            <p:nvPr/>
          </p:nvSpPr>
          <p:spPr>
            <a:xfrm>
              <a:off x="2576311" y="4704060"/>
              <a:ext cx="6159437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INDIANA UNIVERSITY SCHOOL OF MEDICINE</a:t>
              </a:r>
              <a:endParaRPr/>
            </a:p>
          </p:txBody>
        </p:sp>
        <p:grpSp>
          <p:nvGrpSpPr>
            <p:cNvPr id="91" name="Google Shape;91;p19"/>
            <p:cNvGrpSpPr/>
            <p:nvPr/>
          </p:nvGrpSpPr>
          <p:grpSpPr>
            <a:xfrm>
              <a:off x="422970" y="4298510"/>
              <a:ext cx="725830" cy="853727"/>
              <a:chOff x="422970" y="4298510"/>
              <a:chExt cx="725830" cy="853727"/>
            </a:xfrm>
          </p:grpSpPr>
          <p:sp>
            <p:nvSpPr>
              <p:cNvPr id="92" name="Google Shape;92;p19"/>
              <p:cNvSpPr/>
              <p:nvPr/>
            </p:nvSpPr>
            <p:spPr>
              <a:xfrm>
                <a:off x="583872" y="4456709"/>
                <a:ext cx="407139" cy="695528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93" name="Google Shape;93;p19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422970" y="4298510"/>
                <a:ext cx="725830" cy="7971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94" name="Google Shape;94;p19"/>
          <p:cNvSpPr/>
          <p:nvPr/>
        </p:nvSpPr>
        <p:spPr>
          <a:xfrm>
            <a:off x="0" y="604610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 txBox="1"/>
          <p:nvPr>
            <p:ph type="title"/>
          </p:nvPr>
        </p:nvSpPr>
        <p:spPr>
          <a:xfrm>
            <a:off x="502900" y="3206625"/>
            <a:ext cx="83277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lang="en-US"/>
              <a:t>Diagnosis of vaginal infections using wet mount microscopy in underserved populations</a:t>
            </a:r>
            <a:br>
              <a:rPr b="0" lang="en-US"/>
            </a:br>
            <a:br>
              <a:rPr lang="en-US"/>
            </a:br>
            <a:endParaRPr/>
          </a:p>
        </p:txBody>
      </p:sp>
      <p:sp>
        <p:nvSpPr>
          <p:cNvPr id="100" name="Google Shape;100;p1"/>
          <p:cNvSpPr txBox="1"/>
          <p:nvPr>
            <p:ph idx="1" type="body"/>
          </p:nvPr>
        </p:nvSpPr>
        <p:spPr>
          <a:xfrm>
            <a:off x="502894" y="3929833"/>
            <a:ext cx="7734300" cy="25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Sam McCarty – MS2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"/>
          <p:cNvSpPr txBox="1"/>
          <p:nvPr>
            <p:ph type="ctrTitle"/>
          </p:nvPr>
        </p:nvSpPr>
        <p:spPr>
          <a:xfrm>
            <a:off x="360499" y="510282"/>
            <a:ext cx="8004391" cy="699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ct val="100000"/>
              <a:buFont typeface="Arial"/>
              <a:buNone/>
            </a:pPr>
            <a:r>
              <a:rPr b="0" lang="en-US"/>
              <a:t>Usefulness of wet mount microscopy in low resource settings</a:t>
            </a:r>
            <a:br>
              <a:rPr b="0" lang="en-US"/>
            </a:br>
            <a:br>
              <a:rPr lang="en-US"/>
            </a:br>
            <a:endParaRPr/>
          </a:p>
        </p:txBody>
      </p:sp>
      <p:sp>
        <p:nvSpPr>
          <p:cNvPr id="165" name="Google Shape;165;p9"/>
          <p:cNvSpPr txBox="1"/>
          <p:nvPr>
            <p:ph idx="1" type="body"/>
          </p:nvPr>
        </p:nvSpPr>
        <p:spPr>
          <a:xfrm>
            <a:off x="4833956" y="179431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Vieira-Baptista et al 2021</a:t>
            </a:r>
            <a:endParaRPr/>
          </a:p>
        </p:txBody>
      </p:sp>
      <p:graphicFrame>
        <p:nvGraphicFramePr>
          <p:cNvPr id="166" name="Google Shape;166;p9"/>
          <p:cNvGraphicFramePr/>
          <p:nvPr/>
        </p:nvGraphicFramePr>
        <p:xfrm>
          <a:off x="360500" y="1911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{F2BEE36B-B47F-47ED-8648-6708C7EF1B81}</a:tableStyleId>
              </a:tblPr>
              <a:tblGrid>
                <a:gridCol w="1809750"/>
                <a:gridCol w="1809750"/>
                <a:gridCol w="18097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Cause of Infection</a:t>
                      </a:r>
                      <a:endParaRPr b="1"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Sensitivity</a:t>
                      </a:r>
                      <a:endParaRPr b="1"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Specificity</a:t>
                      </a:r>
                      <a:endParaRPr b="1"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Trichomoniasis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25-82%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98-100%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Bacterial vaginosis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82-100%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93-97%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Candidiasis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43.9-78%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75-88.9%</a:t>
                      </a:r>
                      <a:endParaRPr/>
                    </a:p>
                  </a:txBody>
                  <a:tcPr marT="91425" marB="91425" marR="91425" marL="91425">
                    <a:lnL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98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"/>
          <p:cNvSpPr txBox="1"/>
          <p:nvPr>
            <p:ph type="ctrTitle"/>
          </p:nvPr>
        </p:nvSpPr>
        <p:spPr>
          <a:xfrm>
            <a:off x="360499" y="510282"/>
            <a:ext cx="8004391" cy="699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ct val="100000"/>
              <a:buFont typeface="Arial"/>
              <a:buNone/>
            </a:pPr>
            <a:r>
              <a:rPr b="0" i="1" lang="en-US"/>
              <a:t>Diagnosing sexually transmitted infections in resource-constrained settings</a:t>
            </a:r>
            <a:br>
              <a:rPr b="0" lang="en-US"/>
            </a:br>
            <a:br>
              <a:rPr lang="en-US"/>
            </a:br>
            <a:endParaRPr/>
          </a:p>
        </p:txBody>
      </p:sp>
      <p:sp>
        <p:nvSpPr>
          <p:cNvPr id="172" name="Google Shape;172;p10"/>
          <p:cNvSpPr txBox="1"/>
          <p:nvPr>
            <p:ph idx="1" type="body"/>
          </p:nvPr>
        </p:nvSpPr>
        <p:spPr>
          <a:xfrm>
            <a:off x="4833956" y="179431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Wi et al 2019</a:t>
            </a:r>
            <a:endParaRPr/>
          </a:p>
        </p:txBody>
      </p:sp>
      <p:sp>
        <p:nvSpPr>
          <p:cNvPr id="173" name="Google Shape;173;p10"/>
          <p:cNvSpPr txBox="1"/>
          <p:nvPr>
            <p:ph idx="2" type="body"/>
          </p:nvPr>
        </p:nvSpPr>
        <p:spPr>
          <a:xfrm>
            <a:off x="354901" y="1455826"/>
            <a:ext cx="8015700" cy="28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</a:pPr>
            <a:r>
              <a:rPr lang="en-US"/>
              <a:t>Syndromic management of STIs (including wet mount microscopy) can be less effective than other, more expensive, laboratory based methods</a:t>
            </a:r>
            <a:endParaRPr/>
          </a:p>
          <a:p>
            <a:pPr indent="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</a:pPr>
            <a:r>
              <a:t/>
            </a:r>
            <a:endParaRPr/>
          </a:p>
          <a:p>
            <a:pPr indent="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</a:pPr>
            <a:r>
              <a:rPr lang="en-US"/>
              <a:t>Other more effective methods include: nucleic acid amplification tests (NAATs) and other antibody tests</a:t>
            </a:r>
            <a:endParaRPr/>
          </a:p>
          <a:p>
            <a:pPr indent="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</a:pPr>
            <a:r>
              <a:t/>
            </a:r>
            <a:endParaRPr/>
          </a:p>
          <a:p>
            <a:pPr indent="0" lvl="0" marL="114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</a:pPr>
            <a:r>
              <a:rPr lang="en-US"/>
              <a:t>However, these are more expensive, time consuming, and require well-</a:t>
            </a:r>
            <a:r>
              <a:rPr lang="en-US"/>
              <a:t>equipped</a:t>
            </a:r>
            <a:r>
              <a:rPr lang="en-US"/>
              <a:t> laboratory settings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e56398e614_0_9"/>
          <p:cNvSpPr txBox="1"/>
          <p:nvPr>
            <p:ph type="ctrTitle"/>
          </p:nvPr>
        </p:nvSpPr>
        <p:spPr>
          <a:xfrm>
            <a:off x="360499" y="510282"/>
            <a:ext cx="8004300" cy="69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Conclusions from Wi et al 2019</a:t>
            </a:r>
            <a:endParaRPr/>
          </a:p>
        </p:txBody>
      </p:sp>
      <p:sp>
        <p:nvSpPr>
          <p:cNvPr id="180" name="Google Shape;180;ge56398e614_0_9"/>
          <p:cNvSpPr txBox="1"/>
          <p:nvPr>
            <p:ph idx="2" type="body"/>
          </p:nvPr>
        </p:nvSpPr>
        <p:spPr>
          <a:xfrm>
            <a:off x="366426" y="1322876"/>
            <a:ext cx="8015700" cy="2810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Moving towards the development of more sensitive and specific POCTs in the diagnosis of vaginitis and STIs can help to diagnose these infections, especially in low-resource settings</a:t>
            </a:r>
            <a:endParaRPr/>
          </a:p>
          <a:p>
            <a:pPr indent="0" lvl="0" marL="0" rtl="0" algn="l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/>
              <a:t>Using wet mount microscopy and other syndromic management techniques are currently very effective and realistic ways to diagnose causes of vaginitis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e56398e614_0_16"/>
          <p:cNvSpPr txBox="1"/>
          <p:nvPr>
            <p:ph type="ctrTitle"/>
          </p:nvPr>
        </p:nvSpPr>
        <p:spPr>
          <a:xfrm>
            <a:off x="360499" y="510282"/>
            <a:ext cx="8004300" cy="69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Diagnosing vaginal infections at the IUSOC</a:t>
            </a:r>
            <a:endParaRPr/>
          </a:p>
        </p:txBody>
      </p:sp>
      <p:sp>
        <p:nvSpPr>
          <p:cNvPr id="187" name="Google Shape;187;ge56398e614_0_16"/>
          <p:cNvSpPr txBox="1"/>
          <p:nvPr>
            <p:ph idx="1" type="body"/>
          </p:nvPr>
        </p:nvSpPr>
        <p:spPr>
          <a:xfrm>
            <a:off x="4833956" y="179431"/>
            <a:ext cx="3700500" cy="25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1800"/>
              </a:spcAft>
              <a:buNone/>
            </a:pPr>
            <a:r>
              <a:rPr lang="en-US"/>
              <a:t>Hillier et al 2021</a:t>
            </a:r>
            <a:endParaRPr/>
          </a:p>
        </p:txBody>
      </p:sp>
      <p:sp>
        <p:nvSpPr>
          <p:cNvPr id="188" name="Google Shape;188;ge56398e614_0_16"/>
          <p:cNvSpPr txBox="1"/>
          <p:nvPr>
            <p:ph idx="2" type="body"/>
          </p:nvPr>
        </p:nvSpPr>
        <p:spPr>
          <a:xfrm>
            <a:off x="366426" y="1322876"/>
            <a:ext cx="8015700" cy="2810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Using wet mount microscopy, whiff tests, and possibly pH stick testing can be reasonable and timely manners of diagnosing our neighbors coming into the IUSOC with </a:t>
            </a:r>
            <a:r>
              <a:rPr lang="en-US"/>
              <a:t>symptoms</a:t>
            </a:r>
            <a:r>
              <a:rPr lang="en-US"/>
              <a:t> of vaginitis</a:t>
            </a:r>
            <a:endParaRPr/>
          </a:p>
          <a:p>
            <a:pPr indent="0" lvl="0" marL="0" rtl="0" algn="l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/>
              <a:t>Management of BV, VVC, and TV on the same day as a patient is diagnosed can help to reduce the incidence of return visits for the same complaints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e56398e614_0_23"/>
          <p:cNvSpPr txBox="1"/>
          <p:nvPr>
            <p:ph type="ctrTitle"/>
          </p:nvPr>
        </p:nvSpPr>
        <p:spPr>
          <a:xfrm>
            <a:off x="360499" y="510282"/>
            <a:ext cx="8004300" cy="69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References </a:t>
            </a:r>
            <a:endParaRPr/>
          </a:p>
        </p:txBody>
      </p:sp>
      <p:sp>
        <p:nvSpPr>
          <p:cNvPr id="195" name="Google Shape;195;ge56398e614_0_23"/>
          <p:cNvSpPr txBox="1"/>
          <p:nvPr>
            <p:ph idx="1" type="body"/>
          </p:nvPr>
        </p:nvSpPr>
        <p:spPr>
          <a:xfrm>
            <a:off x="4833956" y="179431"/>
            <a:ext cx="3700500" cy="25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180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e56398e614_0_23"/>
          <p:cNvSpPr txBox="1"/>
          <p:nvPr>
            <p:ph idx="2" type="body"/>
          </p:nvPr>
        </p:nvSpPr>
        <p:spPr>
          <a:xfrm>
            <a:off x="366426" y="1322876"/>
            <a:ext cx="8015700" cy="2810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Sobel JD. Approach to females with symptoms of vaginitis. In: </a:t>
            </a:r>
            <a:r>
              <a:rPr i="1" lang="en-US"/>
              <a:t>UptoDate</a:t>
            </a:r>
            <a:r>
              <a:rPr lang="en-US"/>
              <a:t>, Eckler K (Ed), UpToDate.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Vieira-Baptista P, Grinceviciene S, Oliveira C, Fonseca-Moutinho J, </a:t>
            </a:r>
            <a:r>
              <a:rPr lang="en-US"/>
              <a:t>Cherry F, Stockdale CK. J Low Gen Tract Dis. [Internet] 2021;25: 172-180.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We TE, Ndowa FJ, Ferreyra C, Kelly-Cirino C, Taylor MM, Toskin I, Kiarie J, Santesso N, Unemo M. Journal of the International AIDS Society. [Internet]. 2019,22: 8-18.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Hillier SL, Austin M, Macio I, Meyn LA, Badway D, Beigi R. CID. [Internet] 2021;05: 1538-543.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55af67d2f_0_14"/>
          <p:cNvSpPr txBox="1"/>
          <p:nvPr>
            <p:ph type="ctrTitle"/>
          </p:nvPr>
        </p:nvSpPr>
        <p:spPr>
          <a:xfrm>
            <a:off x="360499" y="510282"/>
            <a:ext cx="8004300" cy="69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Benefits to Wet Mount Microscopy in the IUSOC</a:t>
            </a:r>
            <a:endParaRPr/>
          </a:p>
        </p:txBody>
      </p:sp>
      <p:sp>
        <p:nvSpPr>
          <p:cNvPr id="107" name="Google Shape;107;ge55af67d2f_0_14"/>
          <p:cNvSpPr txBox="1"/>
          <p:nvPr>
            <p:ph idx="2" type="body"/>
          </p:nvPr>
        </p:nvSpPr>
        <p:spPr>
          <a:xfrm>
            <a:off x="366426" y="1322876"/>
            <a:ext cx="8015700" cy="2810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Diagnosis of bacterial vaginosis using wet mount microscopy can allow for treatment plans made in the clinic within one visit</a:t>
            </a:r>
            <a:endParaRPr/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lang="en-US"/>
              <a:t>It is a relatively inexpensive diagnostic technique in cases of vaginitis</a:t>
            </a:r>
            <a:endParaRPr/>
          </a:p>
          <a:p>
            <a:pPr indent="0" lvl="0" marL="0" rtl="0" algn="l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/>
              <a:t>Common causes of vaginitis like bacterial vaginosis affect underserved populations at high rates compared to the rest of the United States (UptoDate)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"/>
          <p:cNvSpPr txBox="1"/>
          <p:nvPr>
            <p:ph type="ctrTitle"/>
          </p:nvPr>
        </p:nvSpPr>
        <p:spPr>
          <a:xfrm>
            <a:off x="360499" y="510286"/>
            <a:ext cx="8004391" cy="699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ct val="100000"/>
              <a:buFont typeface="Arial"/>
              <a:buNone/>
            </a:pPr>
            <a:r>
              <a:rPr b="0" lang="en-US"/>
              <a:t>Most prevalent causes of vaginitis in the United States</a:t>
            </a:r>
            <a:br>
              <a:rPr b="0" lang="en-US"/>
            </a:br>
            <a:br>
              <a:rPr lang="en-US"/>
            </a:br>
            <a:endParaRPr/>
          </a:p>
        </p:txBody>
      </p:sp>
      <p:sp>
        <p:nvSpPr>
          <p:cNvPr id="113" name="Google Shape;113;p2"/>
          <p:cNvSpPr txBox="1"/>
          <p:nvPr>
            <p:ph idx="1" type="body"/>
          </p:nvPr>
        </p:nvSpPr>
        <p:spPr>
          <a:xfrm>
            <a:off x="4833956" y="179435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Hillier et al 2019 </a:t>
            </a:r>
            <a:endParaRPr/>
          </a:p>
        </p:txBody>
      </p:sp>
      <p:sp>
        <p:nvSpPr>
          <p:cNvPr id="114" name="Google Shape;114;p2"/>
          <p:cNvSpPr txBox="1"/>
          <p:nvPr>
            <p:ph idx="2" type="body"/>
          </p:nvPr>
        </p:nvSpPr>
        <p:spPr>
          <a:xfrm>
            <a:off x="354850" y="1524000"/>
            <a:ext cx="8015700" cy="32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Bacterial Vaginosis (BV) -- overall prevalence of 29%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Vulvovaginal Candidiasis (VVC) -- overall prevalence of 20%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Trichomonas (TV) -- overall prevalence of 3%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BV, VVC, and TV make up over 90% of vaginal infections in the US (UptoDate)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Also must consider common STIs, including </a:t>
            </a:r>
            <a:r>
              <a:rPr i="1" lang="en-US"/>
              <a:t>N. Gonorrhoeae </a:t>
            </a:r>
            <a:r>
              <a:rPr lang="en-US"/>
              <a:t>and </a:t>
            </a:r>
            <a:r>
              <a:rPr i="1" lang="en-US"/>
              <a:t>C. trachomatis </a:t>
            </a:r>
            <a:r>
              <a:rPr lang="en-US"/>
              <a:t>(UptoDate)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"/>
          <p:cNvSpPr txBox="1"/>
          <p:nvPr>
            <p:ph type="ctrTitle"/>
          </p:nvPr>
        </p:nvSpPr>
        <p:spPr>
          <a:xfrm>
            <a:off x="360499" y="510282"/>
            <a:ext cx="8004391" cy="699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ct val="100000"/>
              <a:buFont typeface="Arial"/>
              <a:buNone/>
            </a:pPr>
            <a:r>
              <a:rPr b="0" lang="en-US"/>
              <a:t>Indications for the use of wet mount microscopy</a:t>
            </a:r>
            <a:br>
              <a:rPr b="0" lang="en-US"/>
            </a:br>
            <a:br>
              <a:rPr lang="en-US"/>
            </a:br>
            <a:endParaRPr/>
          </a:p>
        </p:txBody>
      </p:sp>
      <p:sp>
        <p:nvSpPr>
          <p:cNvPr id="120" name="Google Shape;120;p3"/>
          <p:cNvSpPr txBox="1"/>
          <p:nvPr>
            <p:ph idx="1" type="body"/>
          </p:nvPr>
        </p:nvSpPr>
        <p:spPr>
          <a:xfrm>
            <a:off x="4833956" y="179431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Vieira-Baptista et al 2021</a:t>
            </a:r>
            <a:endParaRPr/>
          </a:p>
        </p:txBody>
      </p:sp>
      <p:sp>
        <p:nvSpPr>
          <p:cNvPr id="121" name="Google Shape;121;p3"/>
          <p:cNvSpPr txBox="1"/>
          <p:nvPr>
            <p:ph idx="2" type="body"/>
          </p:nvPr>
        </p:nvSpPr>
        <p:spPr>
          <a:xfrm>
            <a:off x="366426" y="1322876"/>
            <a:ext cx="8015594" cy="28106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AutoNum type="arabicPeriod"/>
            </a:pPr>
            <a:r>
              <a:rPr lang="en-US"/>
              <a:t>Used in diagnosis of vaginal infections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AutoNum type="arabicPeriod"/>
            </a:pPr>
            <a:r>
              <a:rPr lang="en-US"/>
              <a:t>Used in evaluation of estrogen status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AutoNum type="arabicPeriod"/>
            </a:pPr>
            <a:r>
              <a:rPr lang="en-US"/>
              <a:t>Used to assess for potential pelvic inflammatory disease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/>
          <p:nvPr>
            <p:ph type="ctrTitle"/>
          </p:nvPr>
        </p:nvSpPr>
        <p:spPr>
          <a:xfrm>
            <a:off x="360499" y="510282"/>
            <a:ext cx="8004391" cy="699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ct val="100000"/>
              <a:buFont typeface="Arial"/>
              <a:buNone/>
            </a:pPr>
            <a:r>
              <a:rPr b="0" lang="en-US"/>
              <a:t>D</a:t>
            </a:r>
            <a:r>
              <a:rPr b="0" lang="en-US"/>
              <a:t>iagnosing vaginitis</a:t>
            </a:r>
            <a:br>
              <a:rPr b="0" lang="en-US"/>
            </a:br>
            <a:br>
              <a:rPr lang="en-US"/>
            </a:br>
            <a:endParaRPr/>
          </a:p>
        </p:txBody>
      </p:sp>
      <p:sp>
        <p:nvSpPr>
          <p:cNvPr id="127" name="Google Shape;127;p4"/>
          <p:cNvSpPr txBox="1"/>
          <p:nvPr>
            <p:ph idx="1" type="body"/>
          </p:nvPr>
        </p:nvSpPr>
        <p:spPr>
          <a:xfrm>
            <a:off x="4833956" y="179431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Sobel 2021</a:t>
            </a:r>
            <a:endParaRPr/>
          </a:p>
        </p:txBody>
      </p:sp>
      <p:sp>
        <p:nvSpPr>
          <p:cNvPr id="128" name="Google Shape;128;p4"/>
          <p:cNvSpPr txBox="1"/>
          <p:nvPr>
            <p:ph idx="2" type="body"/>
          </p:nvPr>
        </p:nvSpPr>
        <p:spPr>
          <a:xfrm>
            <a:off x="366426" y="1322876"/>
            <a:ext cx="8015594" cy="28106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Patient History</a:t>
            </a:r>
            <a:endParaRPr/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-US"/>
              <a:t>Presentations of burning, irritation, abnormal discharge, bleeding, dysuria</a:t>
            </a:r>
            <a:endParaRPr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Evaluation of vaginal secretions</a:t>
            </a:r>
            <a:endParaRPr/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-US"/>
              <a:t>pH stick tests: 4-4.5 indicates normal; &gt; 4.5 indicates BV; 5-6 indicates TV</a:t>
            </a:r>
            <a:endParaRPr/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-US"/>
              <a:t>Wet mount microscopy: visualization of Candidal buds and hyphae, motile trichomonas, clue cells, and increased PMNs. </a:t>
            </a:r>
            <a:endParaRPr/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-US"/>
              <a:t>KOH whiff test: fishy odor after addition of KOH is indicative of TV</a:t>
            </a:r>
            <a:endParaRPr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If microscopy results indicate </a:t>
            </a:r>
            <a:r>
              <a:rPr i="1" lang="en-US"/>
              <a:t>Candida</a:t>
            </a:r>
            <a:r>
              <a:rPr lang="en-US"/>
              <a:t> infection, follow up with culture is required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d19de320f5_0_0"/>
          <p:cNvSpPr txBox="1"/>
          <p:nvPr>
            <p:ph type="ctrTitle"/>
          </p:nvPr>
        </p:nvSpPr>
        <p:spPr>
          <a:xfrm>
            <a:off x="360499" y="510282"/>
            <a:ext cx="8004300" cy="69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Procedure</a:t>
            </a:r>
            <a:endParaRPr/>
          </a:p>
        </p:txBody>
      </p:sp>
      <p:sp>
        <p:nvSpPr>
          <p:cNvPr id="135" name="Google Shape;135;gd19de320f5_0_0"/>
          <p:cNvSpPr txBox="1"/>
          <p:nvPr>
            <p:ph idx="1" type="body"/>
          </p:nvPr>
        </p:nvSpPr>
        <p:spPr>
          <a:xfrm>
            <a:off x="4833956" y="179431"/>
            <a:ext cx="3700500" cy="25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180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d19de320f5_0_0"/>
          <p:cNvSpPr txBox="1"/>
          <p:nvPr>
            <p:ph idx="2" type="body"/>
          </p:nvPr>
        </p:nvSpPr>
        <p:spPr>
          <a:xfrm>
            <a:off x="366426" y="1322876"/>
            <a:ext cx="8015700" cy="2810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Collect swab sample of the wall of the vagina and place swab into test tube with saline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For saline samples: place a drop of sample onto slide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For KOH samples: apply 1 drop of sample and 1 drop of KOH onto slide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-US"/>
              <a:t>A fishy odor from the sample indicates BV infection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-US"/>
              <a:t>Wait 3-5 </a:t>
            </a:r>
            <a:r>
              <a:rPr lang="en-US"/>
              <a:t>minutes before observing sample under the microscope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Observe slide for WBC, clue cells, candida, and trichomonas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-US"/>
              <a:t>visualization of trichomonas or candida is indicative of infection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-US"/>
              <a:t>visualization of &gt;5 WBC per HPF (40x) is indicative of vaginitis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AutoNum type="alphaLcPeriod"/>
            </a:pPr>
            <a:r>
              <a:rPr lang="en-US"/>
              <a:t>increased WBC without clue cells indicates other source of infection and need for further workup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"/>
          <p:cNvSpPr txBox="1"/>
          <p:nvPr>
            <p:ph type="ctrTitle"/>
          </p:nvPr>
        </p:nvSpPr>
        <p:spPr>
          <a:xfrm>
            <a:off x="360499" y="510282"/>
            <a:ext cx="8004391" cy="699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ct val="100000"/>
              <a:buFont typeface="Arial"/>
              <a:buNone/>
            </a:pPr>
            <a:r>
              <a:rPr b="0" lang="en-US"/>
              <a:t>Bacterial Vaginosis</a:t>
            </a:r>
            <a:br>
              <a:rPr b="0" lang="en-US"/>
            </a:br>
            <a:br>
              <a:rPr lang="en-US"/>
            </a:br>
            <a:endParaRPr/>
          </a:p>
        </p:txBody>
      </p:sp>
      <p:sp>
        <p:nvSpPr>
          <p:cNvPr id="142" name="Google Shape;142;p6"/>
          <p:cNvSpPr txBox="1"/>
          <p:nvPr>
            <p:ph idx="1" type="body"/>
          </p:nvPr>
        </p:nvSpPr>
        <p:spPr>
          <a:xfrm>
            <a:off x="4833956" y="179431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Vieira-Baptista et al 2021</a:t>
            </a:r>
            <a:endParaRPr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143" name="Google Shape;14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3025" y="1209349"/>
            <a:ext cx="2923200" cy="2909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3952" y="1209312"/>
            <a:ext cx="2923200" cy="29093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"/>
          <p:cNvSpPr txBox="1"/>
          <p:nvPr>
            <p:ph type="ctrTitle"/>
          </p:nvPr>
        </p:nvSpPr>
        <p:spPr>
          <a:xfrm>
            <a:off x="360499" y="510282"/>
            <a:ext cx="8004391" cy="699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ct val="100000"/>
              <a:buFont typeface="Arial"/>
              <a:buNone/>
            </a:pPr>
            <a:r>
              <a:rPr b="0" lang="en-US"/>
              <a:t>Vulvovaginal Candidiasis</a:t>
            </a:r>
            <a:br>
              <a:rPr b="0" lang="en-US"/>
            </a:br>
            <a:br>
              <a:rPr lang="en-US"/>
            </a:br>
            <a:endParaRPr/>
          </a:p>
        </p:txBody>
      </p:sp>
      <p:sp>
        <p:nvSpPr>
          <p:cNvPr id="150" name="Google Shape;150;p7"/>
          <p:cNvSpPr txBox="1"/>
          <p:nvPr>
            <p:ph idx="1" type="body"/>
          </p:nvPr>
        </p:nvSpPr>
        <p:spPr>
          <a:xfrm>
            <a:off x="4833956" y="179431"/>
            <a:ext cx="3700462" cy="252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Vieira-Baptista et al 2021</a:t>
            </a:r>
            <a:endParaRPr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151" name="Google Shape;151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5625" y="1287775"/>
            <a:ext cx="2853949" cy="290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6025" y="1287774"/>
            <a:ext cx="2923200" cy="290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"/>
          <p:cNvSpPr txBox="1"/>
          <p:nvPr>
            <p:ph type="ctrTitle"/>
          </p:nvPr>
        </p:nvSpPr>
        <p:spPr>
          <a:xfrm>
            <a:off x="360499" y="510282"/>
            <a:ext cx="8004391" cy="699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ct val="100000"/>
              <a:buFont typeface="Arial"/>
              <a:buNone/>
            </a:pPr>
            <a:r>
              <a:rPr b="0" lang="en-US"/>
              <a:t>Trichomonas</a:t>
            </a:r>
            <a:br>
              <a:rPr b="0" lang="en-US"/>
            </a:br>
            <a:br>
              <a:rPr lang="en-US"/>
            </a:br>
            <a:endParaRPr/>
          </a:p>
        </p:txBody>
      </p:sp>
      <p:pic>
        <p:nvPicPr>
          <p:cNvPr id="158" name="Google Shape;158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3025" y="1209349"/>
            <a:ext cx="2923200" cy="2909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8"/>
          <p:cNvPicPr preferRelativeResize="0"/>
          <p:nvPr/>
        </p:nvPicPr>
        <p:blipFill rotWithShape="1">
          <a:blip r:embed="rId4">
            <a:alphaModFix/>
          </a:blip>
          <a:srcRect b="0" l="0" r="32800" t="0"/>
          <a:stretch/>
        </p:blipFill>
        <p:spPr>
          <a:xfrm>
            <a:off x="4882100" y="1209350"/>
            <a:ext cx="2923201" cy="290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2021-07-28T19:26:13Z</dcterms:created>
  <dc:creator>McCarty, Samantha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