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8" r:id="rId4"/>
  </p:sldMasterIdLst>
  <p:notesMasterIdLst>
    <p:notesMasterId r:id="rId14"/>
  </p:notesMasterIdLst>
  <p:sldIdLst>
    <p:sldId id="256" r:id="rId5"/>
    <p:sldId id="262" r:id="rId6"/>
    <p:sldId id="337" r:id="rId7"/>
    <p:sldId id="339" r:id="rId8"/>
    <p:sldId id="336" r:id="rId9"/>
    <p:sldId id="314" r:id="rId10"/>
    <p:sldId id="292" r:id="rId11"/>
    <p:sldId id="335" r:id="rId12"/>
    <p:sldId id="279" r:id="rId13"/>
  </p:sldIdLst>
  <p:sldSz cx="9144000" cy="5143500" type="screen16x9"/>
  <p:notesSz cx="7010400" cy="9296400"/>
  <p:embeddedFontLst>
    <p:embeddedFont>
      <p:font typeface="Oswald" pitchFamily="2" charset="0"/>
      <p:regular r:id="rId15"/>
      <p:bold r:id="rId16"/>
    </p:embeddedFont>
    <p:embeddedFont>
      <p:font typeface="Quicksand" panose="020B0604020202020204" charset="0"/>
      <p:regular r:id="rId17"/>
      <p:bold r:id="rId1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D13ECF8-B269-4A69-BF22-09532D1EDB63}" v="3" dt="2024-01-25T21:05:38.522"/>
  </p1510:revLst>
</p1510:revInfo>
</file>

<file path=ppt/tableStyles.xml><?xml version="1.0" encoding="utf-8"?>
<a:tblStyleLst xmlns:a="http://schemas.openxmlformats.org/drawingml/2006/main" def="{47AF9B2C-635C-450F-BA55-F086C5C8D581}">
  <a:tblStyle styleId="{47AF9B2C-635C-450F-BA55-F086C5C8D581}"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557" autoAdjust="0"/>
    <p:restoredTop sz="62432" autoAdjust="0"/>
  </p:normalViewPr>
  <p:slideViewPr>
    <p:cSldViewPr snapToGrid="0">
      <p:cViewPr varScale="1">
        <p:scale>
          <a:sx n="86" d="100"/>
          <a:sy n="86" d="100"/>
        </p:scale>
        <p:origin x="1854" y="60"/>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font" Target="fonts/font4.fntdata"/><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font" Target="fonts/font3.fntdata"/><Relationship Id="rId2" Type="http://schemas.openxmlformats.org/officeDocument/2006/relationships/customXml" Target="../customXml/item2.xml"/><Relationship Id="rId16" Type="http://schemas.openxmlformats.org/officeDocument/2006/relationships/font" Target="fonts/font2.fntdata"/><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font" Target="fonts/font1.fntdata"/><Relationship Id="rId23"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701040" y="4415790"/>
            <a:ext cx="5608320" cy="4183380"/>
          </a:xfrm>
          <a:prstGeom prst="rect">
            <a:avLst/>
          </a:prstGeom>
          <a:noFill/>
          <a:ln>
            <a:noFill/>
          </a:ln>
        </p:spPr>
        <p:txBody>
          <a:bodyPr spcFirstLastPara="1" wrap="square" lIns="93162" tIns="93162" rIns="93162" bIns="93162"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Google Shape;68;g35f391192_00: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 name="Google Shape;69;g35f391192_00: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It’s a business relationship: characteristics of successful business relationships &amp; the importance of trust. This is the second video in the Introduction to Negotiations lesson of the Foundations module. In this video we are going the going to define business relationships, describe the characteristics of successful business relationships including the importance of trust. Then introduce how interpersonal trust plays into negotiations and creates reputation.</a:t>
            </a: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35ed75ccf_0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 name="Google Shape;113;g35ed75ccf_0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0" u="none" dirty="0"/>
              <a:t>A business relationship is a relationship between an institution (business firm, non-profit, or government entity) selling a product or service to another institution and not directly to consumers. Sometimes called a Business-to-Business or B2B relationship. Yes, libraries aren’t a business but the business management literature divides selling relationships as B2B or B2C (Business to Consumer). The nature of the relationships are different, and it </a:t>
            </a:r>
            <a:r>
              <a:rPr lang="en-US" b="0" u="none" strike="sngStrike" dirty="0"/>
              <a:t>a</a:t>
            </a:r>
            <a:r>
              <a:rPr lang="en-US" b="0" u="none" dirty="0"/>
              <a:t>ffects contracts and business terms such as pricing. </a:t>
            </a:r>
          </a:p>
          <a:p>
            <a:pPr marL="0" lvl="0" indent="0" algn="l" rtl="0">
              <a:spcBef>
                <a:spcPts val="0"/>
              </a:spcBef>
              <a:spcAft>
                <a:spcPts val="0"/>
              </a:spcAft>
              <a:buNone/>
            </a:pPr>
            <a:endParaRPr lang="en-US" b="0" u="none" dirty="0"/>
          </a:p>
          <a:p>
            <a:pPr marL="0" lvl="0" indent="0" algn="l" rtl="0">
              <a:spcBef>
                <a:spcPts val="0"/>
              </a:spcBef>
              <a:spcAft>
                <a:spcPts val="0"/>
              </a:spcAft>
              <a:buNone/>
            </a:pPr>
            <a:r>
              <a:rPr lang="en-US" b="0" u="none" dirty="0"/>
              <a:t>One good example we can see and use when talking to another stakeholder such as a faculty member is how the pricing for an e-book is different from if they buy themselves a personal copy on Amazon versus a library purchasing a user-license for lending. When selling to an eBook to a consumer, the reach is limited. The consumer is going to read it and may have the ability to share it with a </a:t>
            </a:r>
            <a:r>
              <a:rPr lang="en-US" b="0" u="none" strike="noStrike" dirty="0"/>
              <a:t>limited number </a:t>
            </a:r>
            <a:r>
              <a:rPr lang="en-US" b="0" u="none" dirty="0"/>
              <a:t>of friends and family. It’s a simple, single transaction with terms and conditions that are not negotiated. However, a library purchasing an license is much more complex. The publisher wishes to limit access to just students, staff, and faculty who are affiliated with that institution as well as limit how that eBook is used. The library has its own goals and interests such as protecting user information and desiring eLending rights. As a result, pricing is higher, and a more complex set of licensing terms is established. Libraries also want to buy or subscribe to many items and want stability with relationships that they establish with vendors, which requires contracts that outline the legal parameters of their agreement including business terms.</a:t>
            </a:r>
            <a:endParaRPr b="0" u="none"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39700" indent="0">
              <a:buNone/>
            </a:pPr>
            <a:r>
              <a:rPr lang="en-US" b="0" u="none" dirty="0"/>
              <a:t>Successful business relationships do three things:</a:t>
            </a:r>
          </a:p>
          <a:p>
            <a:pPr marL="368300" indent="-228600">
              <a:buAutoNum type="arabicPeriod"/>
            </a:pPr>
            <a:r>
              <a:rPr lang="en-US" b="0" u="none" dirty="0"/>
              <a:t>establish their legal relationships through contracts</a:t>
            </a:r>
          </a:p>
          <a:p>
            <a:pPr marL="368300" indent="-228600">
              <a:buAutoNum type="arabicPeriod"/>
            </a:pPr>
            <a:r>
              <a:rPr lang="en-US" b="0" u="none" dirty="0"/>
              <a:t>practice clear communication and strive for transparency</a:t>
            </a:r>
          </a:p>
          <a:p>
            <a:pPr marL="368300" indent="-228600">
              <a:buAutoNum type="arabicPeriod"/>
            </a:pPr>
            <a:r>
              <a:rPr lang="en-US" b="0" u="none" dirty="0"/>
              <a:t>and partner with each other to problem solve and find creative solutions that will meet the needs of both parties in the relationship.</a:t>
            </a:r>
          </a:p>
        </p:txBody>
      </p:sp>
    </p:spTree>
    <p:extLst>
      <p:ext uri="{BB962C8B-B14F-4D97-AF65-F5344CB8AC3E}">
        <p14:creationId xmlns:p14="http://schemas.microsoft.com/office/powerpoint/2010/main" val="18075467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397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b="0" u="none" dirty="0"/>
              <a:t>There are many </a:t>
            </a:r>
            <a:r>
              <a:rPr lang="en-US" b="0" u="none" strike="noStrike" dirty="0"/>
              <a:t>things that determine</a:t>
            </a:r>
            <a:r>
              <a:rPr lang="en-US" b="0" u="none" dirty="0"/>
              <a:t> successful outcomes in business relationships and as you can see it is complicated because those determinates influence each other. As seen in this diagram, Iacobucci and Hibbard’s research shows that trust is one of the most important factors in business relationships.  The arrows in this diagram demonstrate that Trust impacts commitment, conflict or the absence of conflict, cooperation, the long-term relationship and outcomes. Many factors impact trust including shared values, personality factors, communication, power, and outcomes. Notice that outcomes and trust impact each other in a feedback loop.</a:t>
            </a:r>
          </a:p>
        </p:txBody>
      </p:sp>
    </p:spTree>
    <p:extLst>
      <p:ext uri="{BB962C8B-B14F-4D97-AF65-F5344CB8AC3E}">
        <p14:creationId xmlns:p14="http://schemas.microsoft.com/office/powerpoint/2010/main" val="10392812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39700" indent="0">
              <a:buNone/>
            </a:pPr>
            <a:r>
              <a:rPr lang="en-US" dirty="0"/>
              <a:t>There are two types of trust</a:t>
            </a:r>
          </a:p>
          <a:p>
            <a:r>
              <a:rPr lang="en-US" dirty="0"/>
              <a:t>All business relationships have both interpersonal and interorganizational trust.</a:t>
            </a:r>
          </a:p>
          <a:p>
            <a:r>
              <a:rPr lang="en-US" dirty="0"/>
              <a:t>Interpersonal trust is the trust that happens between two individuals from two organizations within the business relationship. It is the relationship between the library professional and the sales representative. </a:t>
            </a:r>
          </a:p>
          <a:p>
            <a:r>
              <a:rPr lang="en-US" dirty="0"/>
              <a:t>Interorganizational trust is the collective trust an organization has toward a business partner. For instance, it may be how a library organization, consortium, or even the profession </a:t>
            </a:r>
            <a:r>
              <a:rPr lang="en-US" b="0" u="none" dirty="0"/>
              <a:t>as a whole </a:t>
            </a:r>
            <a:r>
              <a:rPr lang="en-US" dirty="0"/>
              <a:t>feels about particular vendors.</a:t>
            </a:r>
          </a:p>
        </p:txBody>
      </p:sp>
    </p:spTree>
    <p:extLst>
      <p:ext uri="{BB962C8B-B14F-4D97-AF65-F5344CB8AC3E}">
        <p14:creationId xmlns:p14="http://schemas.microsoft.com/office/powerpoint/2010/main" val="20083058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p: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You should work to maintain interpersonal trust during negotiations, as it effects </a:t>
            </a:r>
            <a:r>
              <a:rPr lang="en-US" b="0" u="none" dirty="0"/>
              <a:t>both </a:t>
            </a:r>
            <a:r>
              <a:rPr lang="en-US" dirty="0"/>
              <a:t>your reputation and the relationship.</a:t>
            </a:r>
          </a:p>
          <a:p>
            <a:pPr marL="0" indent="0">
              <a:buNone/>
            </a:pPr>
            <a:endParaRPr lang="en-US" dirty="0"/>
          </a:p>
          <a:p>
            <a:pPr marL="0" indent="0">
              <a:buNone/>
            </a:pPr>
            <a:r>
              <a:rPr lang="en-US" dirty="0"/>
              <a:t>Research shows that there are four primary types of negotiation reputation.</a:t>
            </a:r>
          </a:p>
          <a:p>
            <a:pPr marL="0" indent="0">
              <a:buNone/>
            </a:pPr>
            <a:endParaRPr lang="en-US" dirty="0"/>
          </a:p>
          <a:p>
            <a:pPr marL="457200" lvl="0" indent="-381000" algn="l" rtl="0">
              <a:spcBef>
                <a:spcPts val="600"/>
              </a:spcBef>
              <a:spcAft>
                <a:spcPts val="0"/>
              </a:spcAft>
              <a:buClr>
                <a:schemeClr val="accent1"/>
              </a:buClr>
              <a:buSzPts val="2400"/>
              <a:buChar char="◦"/>
            </a:pPr>
            <a:r>
              <a:rPr lang="en-US" sz="1100" dirty="0"/>
              <a:t>Liar-Manipulator</a:t>
            </a:r>
          </a:p>
          <a:p>
            <a:pPr marL="457200" lvl="0" indent="-381000" algn="l" rtl="0">
              <a:spcBef>
                <a:spcPts val="0"/>
              </a:spcBef>
              <a:spcAft>
                <a:spcPts val="0"/>
              </a:spcAft>
              <a:buClr>
                <a:schemeClr val="accent1"/>
              </a:buClr>
              <a:buSzPts val="2400"/>
              <a:buChar char="◦"/>
            </a:pPr>
            <a:r>
              <a:rPr lang="en-US" sz="1100" dirty="0"/>
              <a:t>Tough but Honest</a:t>
            </a:r>
          </a:p>
          <a:p>
            <a:pPr marL="457200" lvl="0" indent="-381000" algn="l" rtl="0">
              <a:spcBef>
                <a:spcPts val="0"/>
              </a:spcBef>
              <a:spcAft>
                <a:spcPts val="0"/>
              </a:spcAft>
              <a:buClr>
                <a:schemeClr val="accent1"/>
              </a:buClr>
              <a:buSzPts val="2400"/>
              <a:buChar char="◦"/>
            </a:pPr>
            <a:r>
              <a:rPr lang="en-US" sz="1100" dirty="0"/>
              <a:t>Nice and Reasonable</a:t>
            </a:r>
          </a:p>
          <a:p>
            <a:pPr marL="457200" lvl="0" indent="-381000" algn="l" rtl="0">
              <a:spcBef>
                <a:spcPts val="0"/>
              </a:spcBef>
              <a:spcAft>
                <a:spcPts val="0"/>
              </a:spcAft>
              <a:buClr>
                <a:schemeClr val="accent1"/>
              </a:buClr>
              <a:buSzPts val="2400"/>
              <a:buChar char="◦"/>
            </a:pPr>
            <a:r>
              <a:rPr lang="en-US" sz="1100" dirty="0"/>
              <a:t>Cream Puff</a:t>
            </a:r>
          </a:p>
          <a:p>
            <a:pPr marL="0" indent="0">
              <a:buNone/>
            </a:pPr>
            <a:endParaRPr lang="en-US" dirty="0"/>
          </a:p>
          <a:p>
            <a:pPr marL="0" indent="0">
              <a:buNone/>
            </a:pPr>
            <a:r>
              <a:rPr lang="en-US" dirty="0"/>
              <a:t>Most of us want to target tough-but-honest or nice-and-reasonable. Also, if you are a “cream puff” don’t expect to get to tough but honest over night. It’s also perfectly okay to be nice and reasonable….just always negotiate to your interests not your position. Position is about how you view yourself and the vendor (friend or adversary, winner or loser) but interests is about trying to figure out how to satisfy your most important values and needs. </a:t>
            </a:r>
          </a:p>
          <a:p>
            <a:pPr marL="0" indent="0">
              <a:buNone/>
            </a:pPr>
            <a:r>
              <a:rPr lang="en-US" dirty="0"/>
              <a:t>If you are negotiating with a Liar-Manipulator we will be teaching you strategies for dealing with unacceptable behavior in the next lesson: Negotiating Planning Part 1</a:t>
            </a:r>
          </a:p>
          <a:p>
            <a:pPr marL="0" indent="0">
              <a:buNone/>
            </a:pPr>
            <a:endParaRPr lang="en-US" dirty="0"/>
          </a:p>
          <a:p>
            <a:pPr marL="0" indent="0">
              <a:buNone/>
            </a:pPr>
            <a:r>
              <a:rPr lang="en-US" dirty="0"/>
              <a:t>Above all relationships are important. When interpersonal trust breaks down and becomes systemic, interorganizational trust will breakdown, which is very difficult to rebuild.</a:t>
            </a:r>
            <a:endParaRPr dirty="0"/>
          </a:p>
        </p:txBody>
      </p:sp>
    </p:spTree>
    <p:extLst>
      <p:ext uri="{BB962C8B-B14F-4D97-AF65-F5344CB8AC3E}">
        <p14:creationId xmlns:p14="http://schemas.microsoft.com/office/powerpoint/2010/main" val="606810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g35f391192_017: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6" name="Google Shape;126;g35f391192_017: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There are two traditional roles that many negotiators fall into: soft and hard negotiators.</a:t>
            </a:r>
          </a:p>
          <a:p>
            <a:pPr marL="171450" indent="-171450"/>
            <a:r>
              <a:rPr lang="en-US" dirty="0"/>
              <a:t>Both soft and hard negotiators focus on position, which is how you view the other person and how you view yourself before and after a negotiation. It tends to turn things personal where there are more winners and losers and a higher likelihood of at least one party being highly dissatisfied. </a:t>
            </a:r>
          </a:p>
          <a:p>
            <a:pPr marL="171450" indent="-171450"/>
            <a:r>
              <a:rPr lang="en-US" dirty="0"/>
              <a:t>For instance, soft negotiators want to be viewed as friends with who they negotiate with (this is a viewpoint that is positional) and highly value agreement. They are much more likely to concede things that  they would rather not to find agreement. They tend to yield to pressure and trust too much. </a:t>
            </a:r>
          </a:p>
          <a:p>
            <a:pPr marL="171450" indent="-171450"/>
            <a:r>
              <a:rPr lang="en-US" dirty="0"/>
              <a:t>Meanwhile hard negotiators are all about winning and view the other side as an adversary (again this is a positional viewpoint). They demand concessions to maintain the relationship, apply pressure, and are distrustful of the other side.</a:t>
            </a:r>
          </a:p>
          <a:p>
            <a:pPr marL="0" indent="0">
              <a:buNone/>
            </a:pPr>
            <a:endParaRPr lang="en-US" dirty="0"/>
          </a:p>
          <a:p>
            <a:pPr marL="0" indent="0">
              <a:buNone/>
            </a:pPr>
            <a:r>
              <a:rPr lang="en-US" dirty="0"/>
              <a:t>I think we can all think of negotiations we’ve witnessed with soft and hard negotiators. I believe as librarians, the high need to people please can lead us to being soft negotiators and when we encounter vendors who are hard negotiators it helps perpetuate the angst we feel when trying to ask for the things we really need in order to sustainably manage access to our collections.</a:t>
            </a:r>
          </a:p>
          <a:p>
            <a:pPr marL="0" indent="0">
              <a:buNone/>
            </a:pPr>
            <a:endParaRPr lang="en-US" dirty="0"/>
          </a:p>
          <a:p>
            <a:pPr marL="0" indent="0">
              <a:buNone/>
            </a:pPr>
            <a:r>
              <a:rPr lang="en-US" dirty="0"/>
              <a:t>Both sides need to strive to create a successful business relationship and behaving as a soft or hard negotiator is not going to get that done.</a:t>
            </a:r>
          </a:p>
        </p:txBody>
      </p:sp>
    </p:spTree>
    <p:extLst>
      <p:ext uri="{BB962C8B-B14F-4D97-AF65-F5344CB8AC3E}">
        <p14:creationId xmlns:p14="http://schemas.microsoft.com/office/powerpoint/2010/main" val="23458643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39700" indent="0">
              <a:buNone/>
            </a:pPr>
            <a:r>
              <a:rPr lang="en-US" dirty="0"/>
              <a:t>The good news is that there is a third way. You don’t have to be a soft or hard negotiator, you can become a principled negotiator, a concept discussed in the classic negotiation text “Getting to Yes”, where you work to strive for mutual gain during your negotiation by being focused on the interests of both parties. We will dive more deeply into understanding how to be a principled negotiator in the next video.</a:t>
            </a:r>
          </a:p>
        </p:txBody>
      </p:sp>
    </p:spTree>
    <p:extLst>
      <p:ext uri="{BB962C8B-B14F-4D97-AF65-F5344CB8AC3E}">
        <p14:creationId xmlns:p14="http://schemas.microsoft.com/office/powerpoint/2010/main" val="26486839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8"/>
        <p:cNvGrpSpPr/>
        <p:nvPr/>
      </p:nvGrpSpPr>
      <p:grpSpPr>
        <a:xfrm>
          <a:off x="0" y="0"/>
          <a:ext cx="0" cy="0"/>
          <a:chOff x="0" y="0"/>
          <a:chExt cx="0" cy="0"/>
        </a:xfrm>
      </p:grpSpPr>
      <p:sp>
        <p:nvSpPr>
          <p:cNvPr id="319" name="Google Shape;319;g35ed75ccf_0134: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0" name="Google Shape;320;g35ed75ccf_0134: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Bibliography &amp; Credits</a:t>
            </a: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1319175" y="2233519"/>
            <a:ext cx="6680400" cy="1159800"/>
          </a:xfrm>
          <a:prstGeom prst="rect">
            <a:avLst/>
          </a:prstGeom>
        </p:spPr>
        <p:txBody>
          <a:bodyPr spcFirstLastPara="1" wrap="square" lIns="91425" tIns="91425" rIns="91425" bIns="91425" anchor="t" anchorCtr="0">
            <a:noAutofit/>
          </a:bodyPr>
          <a:lstStyle>
            <a:lvl1pPr lvl="0">
              <a:spcBef>
                <a:spcPts val="0"/>
              </a:spcBef>
              <a:spcAft>
                <a:spcPts val="0"/>
              </a:spcAft>
              <a:buSzPts val="5000"/>
              <a:buNone/>
              <a:defRPr sz="5000"/>
            </a:lvl1pPr>
            <a:lvl2pPr lvl="1">
              <a:spcBef>
                <a:spcPts val="0"/>
              </a:spcBef>
              <a:spcAft>
                <a:spcPts val="0"/>
              </a:spcAft>
              <a:buSzPts val="5000"/>
              <a:buNone/>
              <a:defRPr sz="5000"/>
            </a:lvl2pPr>
            <a:lvl3pPr lvl="2">
              <a:spcBef>
                <a:spcPts val="0"/>
              </a:spcBef>
              <a:spcAft>
                <a:spcPts val="0"/>
              </a:spcAft>
              <a:buSzPts val="5000"/>
              <a:buNone/>
              <a:defRPr sz="5000"/>
            </a:lvl3pPr>
            <a:lvl4pPr lvl="3">
              <a:spcBef>
                <a:spcPts val="0"/>
              </a:spcBef>
              <a:spcAft>
                <a:spcPts val="0"/>
              </a:spcAft>
              <a:buSzPts val="5000"/>
              <a:buNone/>
              <a:defRPr sz="5000"/>
            </a:lvl4pPr>
            <a:lvl5pPr lvl="4">
              <a:spcBef>
                <a:spcPts val="0"/>
              </a:spcBef>
              <a:spcAft>
                <a:spcPts val="0"/>
              </a:spcAft>
              <a:buSzPts val="5000"/>
              <a:buNone/>
              <a:defRPr sz="5000"/>
            </a:lvl5pPr>
            <a:lvl6pPr lvl="5">
              <a:spcBef>
                <a:spcPts val="0"/>
              </a:spcBef>
              <a:spcAft>
                <a:spcPts val="0"/>
              </a:spcAft>
              <a:buSzPts val="5000"/>
              <a:buNone/>
              <a:defRPr sz="5000"/>
            </a:lvl6pPr>
            <a:lvl7pPr lvl="6">
              <a:spcBef>
                <a:spcPts val="0"/>
              </a:spcBef>
              <a:spcAft>
                <a:spcPts val="0"/>
              </a:spcAft>
              <a:buSzPts val="5000"/>
              <a:buNone/>
              <a:defRPr sz="5000"/>
            </a:lvl7pPr>
            <a:lvl8pPr lvl="7">
              <a:spcBef>
                <a:spcPts val="0"/>
              </a:spcBef>
              <a:spcAft>
                <a:spcPts val="0"/>
              </a:spcAft>
              <a:buSzPts val="5000"/>
              <a:buNone/>
              <a:defRPr sz="5000"/>
            </a:lvl8pPr>
            <a:lvl9pPr lvl="8">
              <a:spcBef>
                <a:spcPts val="0"/>
              </a:spcBef>
              <a:spcAft>
                <a:spcPts val="0"/>
              </a:spcAft>
              <a:buSzPts val="5000"/>
              <a:buNone/>
              <a:defRPr sz="5000"/>
            </a:lvl9pPr>
          </a:lstStyle>
          <a:p>
            <a:endParaRPr/>
          </a:p>
        </p:txBody>
      </p:sp>
      <p:cxnSp>
        <p:nvCxnSpPr>
          <p:cNvPr id="11" name="Google Shape;11;p2"/>
          <p:cNvCxnSpPr>
            <a:stCxn id="12" idx="4"/>
          </p:cNvCxnSpPr>
          <p:nvPr/>
        </p:nvCxnSpPr>
        <p:spPr>
          <a:xfrm>
            <a:off x="939750" y="2832475"/>
            <a:ext cx="0" cy="2310900"/>
          </a:xfrm>
          <a:prstGeom prst="straightConnector1">
            <a:avLst/>
          </a:prstGeom>
          <a:noFill/>
          <a:ln w="9525" cap="flat" cmpd="sng">
            <a:solidFill>
              <a:srgbClr val="999FA9"/>
            </a:solidFill>
            <a:prstDash val="solid"/>
            <a:round/>
            <a:headEnd type="none" w="med" len="med"/>
            <a:tailEnd type="none" w="med" len="med"/>
          </a:ln>
        </p:spPr>
      </p:cxnSp>
      <p:sp>
        <p:nvSpPr>
          <p:cNvPr id="12" name="Google Shape;12;p2"/>
          <p:cNvSpPr/>
          <p:nvPr/>
        </p:nvSpPr>
        <p:spPr>
          <a:xfrm>
            <a:off x="845250" y="2643475"/>
            <a:ext cx="189000" cy="189000"/>
          </a:xfrm>
          <a:prstGeom prst="ellipse">
            <a:avLst/>
          </a:prstGeom>
          <a:solidFill>
            <a:srgbClr val="39C0BA"/>
          </a:solidFill>
          <a:ln w="28575" cap="flat" cmpd="sng">
            <a:solidFill>
              <a:srgbClr val="2E303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ubtitle">
  <p:cSld name="TITLE_1">
    <p:spTree>
      <p:nvGrpSpPr>
        <p:cNvPr id="1" name="Shape 13"/>
        <p:cNvGrpSpPr/>
        <p:nvPr/>
      </p:nvGrpSpPr>
      <p:grpSpPr>
        <a:xfrm>
          <a:off x="0" y="0"/>
          <a:ext cx="0" cy="0"/>
          <a:chOff x="0" y="0"/>
          <a:chExt cx="0" cy="0"/>
        </a:xfrm>
      </p:grpSpPr>
      <p:sp>
        <p:nvSpPr>
          <p:cNvPr id="14" name="Google Shape;14;p3"/>
          <p:cNvSpPr txBox="1">
            <a:spLocks noGrp="1"/>
          </p:cNvSpPr>
          <p:nvPr>
            <p:ph type="ctrTitle"/>
          </p:nvPr>
        </p:nvSpPr>
        <p:spPr>
          <a:xfrm>
            <a:off x="1530175" y="2307788"/>
            <a:ext cx="6767100" cy="5322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
        <p:nvSpPr>
          <p:cNvPr id="15" name="Google Shape;15;p3"/>
          <p:cNvSpPr txBox="1">
            <a:spLocks noGrp="1"/>
          </p:cNvSpPr>
          <p:nvPr>
            <p:ph type="subTitle" idx="1"/>
          </p:nvPr>
        </p:nvSpPr>
        <p:spPr>
          <a:xfrm>
            <a:off x="1567326" y="2782913"/>
            <a:ext cx="6927900" cy="353100"/>
          </a:xfrm>
          <a:prstGeom prst="rect">
            <a:avLst/>
          </a:prstGeom>
        </p:spPr>
        <p:txBody>
          <a:bodyPr spcFirstLastPara="1" wrap="square" lIns="91425" tIns="91425" rIns="91425" bIns="91425" anchor="t" anchorCtr="0">
            <a:noAutofit/>
          </a:bodyPr>
          <a:lstStyle>
            <a:lvl1pPr lvl="0" rtl="0">
              <a:spcBef>
                <a:spcPts val="0"/>
              </a:spcBef>
              <a:spcAft>
                <a:spcPts val="0"/>
              </a:spcAft>
              <a:buSzPts val="1800"/>
              <a:buNone/>
              <a:defRPr sz="1800"/>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2400"/>
              <a:buNone/>
              <a:defRPr/>
            </a:lvl4pPr>
            <a:lvl5pPr lvl="4" rtl="0">
              <a:spcBef>
                <a:spcPts val="0"/>
              </a:spcBef>
              <a:spcAft>
                <a:spcPts val="0"/>
              </a:spcAft>
              <a:buSzPts val="2400"/>
              <a:buNone/>
              <a:defRPr/>
            </a:lvl5pPr>
            <a:lvl6pPr lvl="5" rtl="0">
              <a:spcBef>
                <a:spcPts val="0"/>
              </a:spcBef>
              <a:spcAft>
                <a:spcPts val="0"/>
              </a:spcAft>
              <a:buSzPts val="2400"/>
              <a:buNone/>
              <a:defRPr/>
            </a:lvl6pPr>
            <a:lvl7pPr lvl="6" rtl="0">
              <a:spcBef>
                <a:spcPts val="0"/>
              </a:spcBef>
              <a:spcAft>
                <a:spcPts val="0"/>
              </a:spcAft>
              <a:buSzPts val="2400"/>
              <a:buNone/>
              <a:defRPr/>
            </a:lvl7pPr>
            <a:lvl8pPr lvl="7" rtl="0">
              <a:spcBef>
                <a:spcPts val="0"/>
              </a:spcBef>
              <a:spcAft>
                <a:spcPts val="0"/>
              </a:spcAft>
              <a:buSzPts val="2400"/>
              <a:buNone/>
              <a:defRPr/>
            </a:lvl8pPr>
            <a:lvl9pPr lvl="8" rtl="0">
              <a:spcBef>
                <a:spcPts val="0"/>
              </a:spcBef>
              <a:spcAft>
                <a:spcPts val="0"/>
              </a:spcAft>
              <a:buSzPts val="2400"/>
              <a:buNone/>
              <a:defRPr/>
            </a:lvl9pPr>
          </a:lstStyle>
          <a:p>
            <a:endParaRPr/>
          </a:p>
        </p:txBody>
      </p:sp>
      <p:sp>
        <p:nvSpPr>
          <p:cNvPr id="16" name="Google Shape;16;p3"/>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cxnSp>
        <p:nvCxnSpPr>
          <p:cNvPr id="17" name="Google Shape;17;p3"/>
          <p:cNvCxnSpPr/>
          <p:nvPr/>
        </p:nvCxnSpPr>
        <p:spPr>
          <a:xfrm>
            <a:off x="939645" y="0"/>
            <a:ext cx="0" cy="5143500"/>
          </a:xfrm>
          <a:prstGeom prst="straightConnector1">
            <a:avLst/>
          </a:prstGeom>
          <a:noFill/>
          <a:ln w="9525" cap="flat" cmpd="sng">
            <a:solidFill>
              <a:srgbClr val="999FA9"/>
            </a:solidFill>
            <a:prstDash val="solid"/>
            <a:round/>
            <a:headEnd type="none" w="med" len="med"/>
            <a:tailEnd type="none" w="med" len="med"/>
          </a:ln>
        </p:spPr>
      </p:cxnSp>
      <p:sp>
        <p:nvSpPr>
          <p:cNvPr id="18" name="Google Shape;18;p3"/>
          <p:cNvSpPr/>
          <p:nvPr/>
        </p:nvSpPr>
        <p:spPr>
          <a:xfrm flipH="1">
            <a:off x="632556" y="2267403"/>
            <a:ext cx="614400" cy="614400"/>
          </a:xfrm>
          <a:prstGeom prst="ellipse">
            <a:avLst/>
          </a:prstGeom>
          <a:solidFill>
            <a:srgbClr val="39C0BA"/>
          </a:solidFill>
          <a:ln w="28575" cap="flat" cmpd="sng">
            <a:solidFill>
              <a:srgbClr val="2E303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 1 column" type="tx">
  <p:cSld name="TITLE_AND_BODY">
    <p:spTree>
      <p:nvGrpSpPr>
        <p:cNvPr id="1" name="Shape 25"/>
        <p:cNvGrpSpPr/>
        <p:nvPr/>
      </p:nvGrpSpPr>
      <p:grpSpPr>
        <a:xfrm>
          <a:off x="0" y="0"/>
          <a:ext cx="0" cy="0"/>
          <a:chOff x="0" y="0"/>
          <a:chExt cx="0" cy="0"/>
        </a:xfrm>
      </p:grpSpPr>
      <p:sp>
        <p:nvSpPr>
          <p:cNvPr id="26" name="Google Shape;26;p5"/>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lvl1pPr lvl="0"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1pPr>
            <a:lvl2pPr lvl="1"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2pPr>
            <a:lvl3pPr lvl="2"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3pPr>
            <a:lvl4pPr lvl="3"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4pPr>
            <a:lvl5pPr lvl="4"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5pPr>
            <a:lvl6pPr lvl="5"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6pPr>
            <a:lvl7pPr lvl="6"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7pPr>
            <a:lvl8pPr lvl="7"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8pPr>
            <a:lvl9pPr lvl="8"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9pPr>
          </a:lstStyle>
          <a:p>
            <a:endParaRPr/>
          </a:p>
        </p:txBody>
      </p:sp>
      <p:sp>
        <p:nvSpPr>
          <p:cNvPr id="27" name="Google Shape;27;p5"/>
          <p:cNvSpPr txBox="1">
            <a:spLocks noGrp="1"/>
          </p:cNvSpPr>
          <p:nvPr>
            <p:ph type="body" idx="1"/>
          </p:nvPr>
        </p:nvSpPr>
        <p:spPr>
          <a:xfrm>
            <a:off x="1165498" y="1086799"/>
            <a:ext cx="6858000" cy="3725700"/>
          </a:xfrm>
          <a:prstGeom prst="rect">
            <a:avLst/>
          </a:prstGeom>
        </p:spPr>
        <p:txBody>
          <a:bodyPr spcFirstLastPara="1" wrap="square" lIns="91425" tIns="91425" rIns="91425" bIns="91425" anchor="t" anchorCtr="0">
            <a:noAutofit/>
          </a:bodyPr>
          <a:lstStyle>
            <a:lvl1pPr marL="457200" lvl="0" indent="-419100" rtl="0">
              <a:spcBef>
                <a:spcPts val="600"/>
              </a:spcBef>
              <a:spcAft>
                <a:spcPts val="0"/>
              </a:spcAft>
              <a:buClr>
                <a:srgbClr val="F3F3F3"/>
              </a:buClr>
              <a:buSzPts val="3000"/>
              <a:buFont typeface="Quicksand"/>
              <a:buChar char="◦"/>
              <a:defRPr sz="3000">
                <a:solidFill>
                  <a:srgbClr val="F3F3F3"/>
                </a:solidFill>
                <a:latin typeface="Quicksand"/>
                <a:ea typeface="Quicksand"/>
                <a:cs typeface="Quicksand"/>
                <a:sym typeface="Quicksand"/>
              </a:defRPr>
            </a:lvl1pPr>
            <a:lvl2pPr marL="914400" lvl="1" indent="-381000" rtl="0">
              <a:spcBef>
                <a:spcPts val="0"/>
              </a:spcBef>
              <a:spcAft>
                <a:spcPts val="0"/>
              </a:spcAft>
              <a:buClr>
                <a:srgbClr val="F3F3F3"/>
              </a:buClr>
              <a:buSzPts val="2400"/>
              <a:buFont typeface="Quicksand"/>
              <a:buChar char="▫"/>
              <a:defRPr sz="2400">
                <a:solidFill>
                  <a:srgbClr val="F3F3F3"/>
                </a:solidFill>
                <a:latin typeface="Quicksand"/>
                <a:ea typeface="Quicksand"/>
                <a:cs typeface="Quicksand"/>
                <a:sym typeface="Quicksand"/>
              </a:defRPr>
            </a:lvl2pPr>
            <a:lvl3pPr marL="1371600" lvl="2" indent="-381000" rtl="0">
              <a:spcBef>
                <a:spcPts val="0"/>
              </a:spcBef>
              <a:spcAft>
                <a:spcPts val="0"/>
              </a:spcAft>
              <a:buClr>
                <a:srgbClr val="F3F3F3"/>
              </a:buClr>
              <a:buSzPts val="2400"/>
              <a:buFont typeface="Quicksand"/>
              <a:buChar char="■"/>
              <a:defRPr sz="2400">
                <a:solidFill>
                  <a:srgbClr val="F3F3F3"/>
                </a:solidFill>
                <a:latin typeface="Quicksand"/>
                <a:ea typeface="Quicksand"/>
                <a:cs typeface="Quicksand"/>
                <a:sym typeface="Quicksand"/>
              </a:defRPr>
            </a:lvl3pPr>
            <a:lvl4pPr marL="1828800" lvl="3" indent="-3429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4pPr>
            <a:lvl5pPr marL="2286000" lvl="4" indent="-3429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5pPr>
            <a:lvl6pPr marL="2743200" lvl="5" indent="-3429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6pPr>
            <a:lvl7pPr marL="3200400" lvl="6" indent="-3429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7pPr>
            <a:lvl8pPr marL="3657600" lvl="7" indent="-3429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8pPr>
            <a:lvl9pPr marL="4114800" lvl="8" indent="-3429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9pPr>
          </a:lstStyle>
          <a:p>
            <a:endParaRPr/>
          </a:p>
        </p:txBody>
      </p:sp>
      <p:sp>
        <p:nvSpPr>
          <p:cNvPr id="28" name="Google Shape;28;p5"/>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cxnSp>
        <p:nvCxnSpPr>
          <p:cNvPr id="29" name="Google Shape;29;p5"/>
          <p:cNvCxnSpPr/>
          <p:nvPr/>
        </p:nvCxnSpPr>
        <p:spPr>
          <a:xfrm>
            <a:off x="945638" y="0"/>
            <a:ext cx="0" cy="5143500"/>
          </a:xfrm>
          <a:prstGeom prst="straightConnector1">
            <a:avLst/>
          </a:prstGeom>
          <a:noFill/>
          <a:ln w="9525" cap="flat" cmpd="sng">
            <a:solidFill>
              <a:srgbClr val="999FA9"/>
            </a:solidFill>
            <a:prstDash val="solid"/>
            <a:round/>
            <a:headEnd type="none" w="med" len="med"/>
            <a:tailEnd type="none" w="med" len="med"/>
          </a:ln>
        </p:spPr>
      </p:cxnSp>
      <p:sp>
        <p:nvSpPr>
          <p:cNvPr id="30" name="Google Shape;30;p5"/>
          <p:cNvSpPr/>
          <p:nvPr/>
        </p:nvSpPr>
        <p:spPr>
          <a:xfrm>
            <a:off x="874396" y="605794"/>
            <a:ext cx="142500" cy="142500"/>
          </a:xfrm>
          <a:prstGeom prst="ellipse">
            <a:avLst/>
          </a:prstGeom>
          <a:solidFill>
            <a:srgbClr val="39C0BA"/>
          </a:solidFill>
          <a:ln w="28575" cap="flat" cmpd="sng">
            <a:solidFill>
              <a:srgbClr val="2E303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5"/>
          <p:cNvSpPr/>
          <p:nvPr/>
        </p:nvSpPr>
        <p:spPr>
          <a:xfrm>
            <a:off x="844675" y="1400721"/>
            <a:ext cx="201900" cy="201900"/>
          </a:xfrm>
          <a:prstGeom prst="ellipse">
            <a:avLst/>
          </a:prstGeom>
          <a:solidFill>
            <a:srgbClr val="2E3037"/>
          </a:solidFill>
          <a:ln w="9525" cap="flat" cmpd="sng">
            <a:solidFill>
              <a:srgbClr val="999FA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3 columns">
  <p:cSld name="TITLE_AND_TWO_COLUMNS_1">
    <p:spTree>
      <p:nvGrpSpPr>
        <p:cNvPr id="1" name="Shape 40"/>
        <p:cNvGrpSpPr/>
        <p:nvPr/>
      </p:nvGrpSpPr>
      <p:grpSpPr>
        <a:xfrm>
          <a:off x="0" y="0"/>
          <a:ext cx="0" cy="0"/>
          <a:chOff x="0" y="0"/>
          <a:chExt cx="0" cy="0"/>
        </a:xfrm>
      </p:grpSpPr>
      <p:sp>
        <p:nvSpPr>
          <p:cNvPr id="41" name="Google Shape;41;p7"/>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lvl1pPr lvl="0" rtl="0">
              <a:spcBef>
                <a:spcPts val="0"/>
              </a:spcBef>
              <a:spcAft>
                <a:spcPts val="0"/>
              </a:spcAft>
              <a:buSzPts val="1800"/>
              <a:buNone/>
              <a:defRPr/>
            </a:lvl1pPr>
            <a:lvl2pPr lvl="1" rtl="0">
              <a:spcBef>
                <a:spcPts val="0"/>
              </a:spcBef>
              <a:spcAft>
                <a:spcPts val="0"/>
              </a:spcAft>
              <a:buSzPts val="1800"/>
              <a:buNone/>
              <a:defRPr/>
            </a:lvl2pPr>
            <a:lvl3pPr lvl="2" rtl="0">
              <a:spcBef>
                <a:spcPts val="0"/>
              </a:spcBef>
              <a:spcAft>
                <a:spcPts val="0"/>
              </a:spcAft>
              <a:buSzPts val="1800"/>
              <a:buNone/>
              <a:defRPr/>
            </a:lvl3pPr>
            <a:lvl4pPr lvl="3" rtl="0">
              <a:spcBef>
                <a:spcPts val="0"/>
              </a:spcBef>
              <a:spcAft>
                <a:spcPts val="0"/>
              </a:spcAft>
              <a:buSzPts val="1800"/>
              <a:buNone/>
              <a:defRPr/>
            </a:lvl4pPr>
            <a:lvl5pPr lvl="4" rtl="0">
              <a:spcBef>
                <a:spcPts val="0"/>
              </a:spcBef>
              <a:spcAft>
                <a:spcPts val="0"/>
              </a:spcAft>
              <a:buSzPts val="1800"/>
              <a:buNone/>
              <a:defRPr/>
            </a:lvl5pPr>
            <a:lvl6pPr lvl="5" rtl="0">
              <a:spcBef>
                <a:spcPts val="0"/>
              </a:spcBef>
              <a:spcAft>
                <a:spcPts val="0"/>
              </a:spcAft>
              <a:buSzPts val="1800"/>
              <a:buNone/>
              <a:defRPr/>
            </a:lvl6pPr>
            <a:lvl7pPr lvl="6" rtl="0">
              <a:spcBef>
                <a:spcPts val="0"/>
              </a:spcBef>
              <a:spcAft>
                <a:spcPts val="0"/>
              </a:spcAft>
              <a:buSzPts val="1800"/>
              <a:buNone/>
              <a:defRPr/>
            </a:lvl7pPr>
            <a:lvl8pPr lvl="7" rtl="0">
              <a:spcBef>
                <a:spcPts val="0"/>
              </a:spcBef>
              <a:spcAft>
                <a:spcPts val="0"/>
              </a:spcAft>
              <a:buSzPts val="1800"/>
              <a:buNone/>
              <a:defRPr/>
            </a:lvl8pPr>
            <a:lvl9pPr lvl="8" rtl="0">
              <a:spcBef>
                <a:spcPts val="0"/>
              </a:spcBef>
              <a:spcAft>
                <a:spcPts val="0"/>
              </a:spcAft>
              <a:buSzPts val="1800"/>
              <a:buNone/>
              <a:defRPr/>
            </a:lvl9pPr>
          </a:lstStyle>
          <a:p>
            <a:endParaRPr/>
          </a:p>
        </p:txBody>
      </p:sp>
      <p:sp>
        <p:nvSpPr>
          <p:cNvPr id="42" name="Google Shape;42;p7"/>
          <p:cNvSpPr txBox="1">
            <a:spLocks noGrp="1"/>
          </p:cNvSpPr>
          <p:nvPr>
            <p:ph type="body" idx="1"/>
          </p:nvPr>
        </p:nvSpPr>
        <p:spPr>
          <a:xfrm>
            <a:off x="1165475" y="1192298"/>
            <a:ext cx="2403600" cy="3670500"/>
          </a:xfrm>
          <a:prstGeom prst="rect">
            <a:avLst/>
          </a:prstGeom>
        </p:spPr>
        <p:txBody>
          <a:bodyPr spcFirstLastPara="1" wrap="square" lIns="91425" tIns="91425" rIns="91425" bIns="91425" anchor="t" anchorCtr="0">
            <a:noAutofit/>
          </a:bodyPr>
          <a:lstStyle>
            <a:lvl1pPr marL="457200" lvl="0" indent="-342900" rtl="0">
              <a:spcBef>
                <a:spcPts val="600"/>
              </a:spcBef>
              <a:spcAft>
                <a:spcPts val="0"/>
              </a:spcAft>
              <a:buSzPts val="1800"/>
              <a:buChar char="◦"/>
              <a:defRPr sz="1800"/>
            </a:lvl1pPr>
            <a:lvl2pPr marL="914400" lvl="1" indent="-342900" rtl="0">
              <a:spcBef>
                <a:spcPts val="0"/>
              </a:spcBef>
              <a:spcAft>
                <a:spcPts val="0"/>
              </a:spcAft>
              <a:buSzPts val="1800"/>
              <a:buChar char="▫"/>
              <a:defRPr sz="1800"/>
            </a:lvl2pPr>
            <a:lvl3pPr marL="1371600" lvl="2" indent="-342900" rtl="0">
              <a:spcBef>
                <a:spcPts val="0"/>
              </a:spcBef>
              <a:spcAft>
                <a:spcPts val="0"/>
              </a:spcAft>
              <a:buSzPts val="1800"/>
              <a:buChar char="■"/>
              <a:defRPr sz="1800"/>
            </a:lvl3pPr>
            <a:lvl4pPr marL="1828800" lvl="3" indent="-342900" rtl="0">
              <a:spcBef>
                <a:spcPts val="0"/>
              </a:spcBef>
              <a:spcAft>
                <a:spcPts val="0"/>
              </a:spcAft>
              <a:buSzPts val="1800"/>
              <a:buChar char="●"/>
              <a:defRPr sz="1800"/>
            </a:lvl4pPr>
            <a:lvl5pPr marL="2286000" lvl="4" indent="-342900" rtl="0">
              <a:spcBef>
                <a:spcPts val="0"/>
              </a:spcBef>
              <a:spcAft>
                <a:spcPts val="0"/>
              </a:spcAft>
              <a:buSzPts val="1800"/>
              <a:buChar char="○"/>
              <a:defRPr sz="1800"/>
            </a:lvl5pPr>
            <a:lvl6pPr marL="2743200" lvl="5" indent="-342900" rtl="0">
              <a:spcBef>
                <a:spcPts val="0"/>
              </a:spcBef>
              <a:spcAft>
                <a:spcPts val="0"/>
              </a:spcAft>
              <a:buSzPts val="1800"/>
              <a:buChar char="■"/>
              <a:defRPr sz="1800"/>
            </a:lvl6pPr>
            <a:lvl7pPr marL="3200400" lvl="6" indent="-342900" rtl="0">
              <a:spcBef>
                <a:spcPts val="0"/>
              </a:spcBef>
              <a:spcAft>
                <a:spcPts val="0"/>
              </a:spcAft>
              <a:buSzPts val="1800"/>
              <a:buChar char="●"/>
              <a:defRPr sz="1800"/>
            </a:lvl7pPr>
            <a:lvl8pPr marL="3657600" lvl="7" indent="-342900" rtl="0">
              <a:spcBef>
                <a:spcPts val="0"/>
              </a:spcBef>
              <a:spcAft>
                <a:spcPts val="0"/>
              </a:spcAft>
              <a:buSzPts val="1800"/>
              <a:buChar char="○"/>
              <a:defRPr sz="1800"/>
            </a:lvl8pPr>
            <a:lvl9pPr marL="4114800" lvl="8" indent="-342900" rtl="0">
              <a:spcBef>
                <a:spcPts val="0"/>
              </a:spcBef>
              <a:spcAft>
                <a:spcPts val="0"/>
              </a:spcAft>
              <a:buSzPts val="1800"/>
              <a:buChar char="■"/>
              <a:defRPr sz="1800"/>
            </a:lvl9pPr>
          </a:lstStyle>
          <a:p>
            <a:endParaRPr/>
          </a:p>
        </p:txBody>
      </p:sp>
      <p:sp>
        <p:nvSpPr>
          <p:cNvPr id="43" name="Google Shape;43;p7"/>
          <p:cNvSpPr txBox="1">
            <a:spLocks noGrp="1"/>
          </p:cNvSpPr>
          <p:nvPr>
            <p:ph type="body" idx="2"/>
          </p:nvPr>
        </p:nvSpPr>
        <p:spPr>
          <a:xfrm>
            <a:off x="3692249" y="1192298"/>
            <a:ext cx="2403600" cy="3670500"/>
          </a:xfrm>
          <a:prstGeom prst="rect">
            <a:avLst/>
          </a:prstGeom>
        </p:spPr>
        <p:txBody>
          <a:bodyPr spcFirstLastPara="1" wrap="square" lIns="91425" tIns="91425" rIns="91425" bIns="91425" anchor="t" anchorCtr="0">
            <a:noAutofit/>
          </a:bodyPr>
          <a:lstStyle>
            <a:lvl1pPr marL="457200" lvl="0" indent="-342900" rtl="0">
              <a:spcBef>
                <a:spcPts val="600"/>
              </a:spcBef>
              <a:spcAft>
                <a:spcPts val="0"/>
              </a:spcAft>
              <a:buSzPts val="1800"/>
              <a:buChar char="◦"/>
              <a:defRPr sz="1800"/>
            </a:lvl1pPr>
            <a:lvl2pPr marL="914400" lvl="1" indent="-342900" rtl="0">
              <a:spcBef>
                <a:spcPts val="0"/>
              </a:spcBef>
              <a:spcAft>
                <a:spcPts val="0"/>
              </a:spcAft>
              <a:buSzPts val="1800"/>
              <a:buChar char="▫"/>
              <a:defRPr sz="1800"/>
            </a:lvl2pPr>
            <a:lvl3pPr marL="1371600" lvl="2" indent="-342900" rtl="0">
              <a:spcBef>
                <a:spcPts val="0"/>
              </a:spcBef>
              <a:spcAft>
                <a:spcPts val="0"/>
              </a:spcAft>
              <a:buSzPts val="1800"/>
              <a:buChar char="■"/>
              <a:defRPr sz="1800"/>
            </a:lvl3pPr>
            <a:lvl4pPr marL="1828800" lvl="3" indent="-342900" rtl="0">
              <a:spcBef>
                <a:spcPts val="0"/>
              </a:spcBef>
              <a:spcAft>
                <a:spcPts val="0"/>
              </a:spcAft>
              <a:buSzPts val="1800"/>
              <a:buChar char="●"/>
              <a:defRPr sz="1800"/>
            </a:lvl4pPr>
            <a:lvl5pPr marL="2286000" lvl="4" indent="-342900" rtl="0">
              <a:spcBef>
                <a:spcPts val="0"/>
              </a:spcBef>
              <a:spcAft>
                <a:spcPts val="0"/>
              </a:spcAft>
              <a:buSzPts val="1800"/>
              <a:buChar char="○"/>
              <a:defRPr sz="1800"/>
            </a:lvl5pPr>
            <a:lvl6pPr marL="2743200" lvl="5" indent="-342900" rtl="0">
              <a:spcBef>
                <a:spcPts val="0"/>
              </a:spcBef>
              <a:spcAft>
                <a:spcPts val="0"/>
              </a:spcAft>
              <a:buSzPts val="1800"/>
              <a:buChar char="■"/>
              <a:defRPr sz="1800"/>
            </a:lvl6pPr>
            <a:lvl7pPr marL="3200400" lvl="6" indent="-342900" rtl="0">
              <a:spcBef>
                <a:spcPts val="0"/>
              </a:spcBef>
              <a:spcAft>
                <a:spcPts val="0"/>
              </a:spcAft>
              <a:buSzPts val="1800"/>
              <a:buChar char="●"/>
              <a:defRPr sz="1800"/>
            </a:lvl7pPr>
            <a:lvl8pPr marL="3657600" lvl="7" indent="-342900" rtl="0">
              <a:spcBef>
                <a:spcPts val="0"/>
              </a:spcBef>
              <a:spcAft>
                <a:spcPts val="0"/>
              </a:spcAft>
              <a:buSzPts val="1800"/>
              <a:buChar char="○"/>
              <a:defRPr sz="1800"/>
            </a:lvl8pPr>
            <a:lvl9pPr marL="4114800" lvl="8" indent="-342900" rtl="0">
              <a:spcBef>
                <a:spcPts val="0"/>
              </a:spcBef>
              <a:spcAft>
                <a:spcPts val="0"/>
              </a:spcAft>
              <a:buSzPts val="1800"/>
              <a:buChar char="■"/>
              <a:defRPr sz="1800"/>
            </a:lvl9pPr>
          </a:lstStyle>
          <a:p>
            <a:endParaRPr/>
          </a:p>
        </p:txBody>
      </p:sp>
      <p:sp>
        <p:nvSpPr>
          <p:cNvPr id="44" name="Google Shape;44;p7"/>
          <p:cNvSpPr txBox="1">
            <a:spLocks noGrp="1"/>
          </p:cNvSpPr>
          <p:nvPr>
            <p:ph type="body" idx="3"/>
          </p:nvPr>
        </p:nvSpPr>
        <p:spPr>
          <a:xfrm>
            <a:off x="6219023" y="1192298"/>
            <a:ext cx="2403600" cy="3670500"/>
          </a:xfrm>
          <a:prstGeom prst="rect">
            <a:avLst/>
          </a:prstGeom>
        </p:spPr>
        <p:txBody>
          <a:bodyPr spcFirstLastPara="1" wrap="square" lIns="91425" tIns="91425" rIns="91425" bIns="91425" anchor="t" anchorCtr="0">
            <a:noAutofit/>
          </a:bodyPr>
          <a:lstStyle>
            <a:lvl1pPr marL="457200" lvl="0" indent="-342900" rtl="0">
              <a:spcBef>
                <a:spcPts val="600"/>
              </a:spcBef>
              <a:spcAft>
                <a:spcPts val="0"/>
              </a:spcAft>
              <a:buSzPts val="1800"/>
              <a:buChar char="◦"/>
              <a:defRPr sz="1800"/>
            </a:lvl1pPr>
            <a:lvl2pPr marL="914400" lvl="1" indent="-342900" rtl="0">
              <a:spcBef>
                <a:spcPts val="0"/>
              </a:spcBef>
              <a:spcAft>
                <a:spcPts val="0"/>
              </a:spcAft>
              <a:buSzPts val="1800"/>
              <a:buChar char="▫"/>
              <a:defRPr sz="1800"/>
            </a:lvl2pPr>
            <a:lvl3pPr marL="1371600" lvl="2" indent="-342900" rtl="0">
              <a:spcBef>
                <a:spcPts val="0"/>
              </a:spcBef>
              <a:spcAft>
                <a:spcPts val="0"/>
              </a:spcAft>
              <a:buSzPts val="1800"/>
              <a:buChar char="■"/>
              <a:defRPr sz="1800"/>
            </a:lvl3pPr>
            <a:lvl4pPr marL="1828800" lvl="3" indent="-342900" rtl="0">
              <a:spcBef>
                <a:spcPts val="0"/>
              </a:spcBef>
              <a:spcAft>
                <a:spcPts val="0"/>
              </a:spcAft>
              <a:buSzPts val="1800"/>
              <a:buChar char="●"/>
              <a:defRPr sz="1800"/>
            </a:lvl4pPr>
            <a:lvl5pPr marL="2286000" lvl="4" indent="-342900" rtl="0">
              <a:spcBef>
                <a:spcPts val="0"/>
              </a:spcBef>
              <a:spcAft>
                <a:spcPts val="0"/>
              </a:spcAft>
              <a:buSzPts val="1800"/>
              <a:buChar char="○"/>
              <a:defRPr sz="1800"/>
            </a:lvl5pPr>
            <a:lvl6pPr marL="2743200" lvl="5" indent="-342900" rtl="0">
              <a:spcBef>
                <a:spcPts val="0"/>
              </a:spcBef>
              <a:spcAft>
                <a:spcPts val="0"/>
              </a:spcAft>
              <a:buSzPts val="1800"/>
              <a:buChar char="■"/>
              <a:defRPr sz="1800"/>
            </a:lvl6pPr>
            <a:lvl7pPr marL="3200400" lvl="6" indent="-342900" rtl="0">
              <a:spcBef>
                <a:spcPts val="0"/>
              </a:spcBef>
              <a:spcAft>
                <a:spcPts val="0"/>
              </a:spcAft>
              <a:buSzPts val="1800"/>
              <a:buChar char="●"/>
              <a:defRPr sz="1800"/>
            </a:lvl7pPr>
            <a:lvl8pPr marL="3657600" lvl="7" indent="-342900" rtl="0">
              <a:spcBef>
                <a:spcPts val="0"/>
              </a:spcBef>
              <a:spcAft>
                <a:spcPts val="0"/>
              </a:spcAft>
              <a:buSzPts val="1800"/>
              <a:buChar char="○"/>
              <a:defRPr sz="1800"/>
            </a:lvl8pPr>
            <a:lvl9pPr marL="4114800" lvl="8" indent="-342900" rtl="0">
              <a:spcBef>
                <a:spcPts val="0"/>
              </a:spcBef>
              <a:spcAft>
                <a:spcPts val="0"/>
              </a:spcAft>
              <a:buSzPts val="1800"/>
              <a:buChar char="■"/>
              <a:defRPr sz="1800"/>
            </a:lvl9pPr>
          </a:lstStyle>
          <a:p>
            <a:endParaRPr/>
          </a:p>
        </p:txBody>
      </p:sp>
      <p:sp>
        <p:nvSpPr>
          <p:cNvPr id="45" name="Google Shape;45;p7"/>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cxnSp>
        <p:nvCxnSpPr>
          <p:cNvPr id="46" name="Google Shape;46;p7"/>
          <p:cNvCxnSpPr/>
          <p:nvPr/>
        </p:nvCxnSpPr>
        <p:spPr>
          <a:xfrm>
            <a:off x="945638" y="0"/>
            <a:ext cx="0" cy="5143500"/>
          </a:xfrm>
          <a:prstGeom prst="straightConnector1">
            <a:avLst/>
          </a:prstGeom>
          <a:noFill/>
          <a:ln w="9525" cap="flat" cmpd="sng">
            <a:solidFill>
              <a:srgbClr val="999FA9"/>
            </a:solidFill>
            <a:prstDash val="solid"/>
            <a:round/>
            <a:headEnd type="none" w="med" len="med"/>
            <a:tailEnd type="none" w="med" len="med"/>
          </a:ln>
        </p:spPr>
      </p:cxnSp>
      <p:sp>
        <p:nvSpPr>
          <p:cNvPr id="47" name="Google Shape;47;p7"/>
          <p:cNvSpPr/>
          <p:nvPr/>
        </p:nvSpPr>
        <p:spPr>
          <a:xfrm>
            <a:off x="874396" y="605794"/>
            <a:ext cx="142500" cy="142500"/>
          </a:xfrm>
          <a:prstGeom prst="ellipse">
            <a:avLst/>
          </a:prstGeom>
          <a:solidFill>
            <a:srgbClr val="39C0BA"/>
          </a:solidFill>
          <a:ln w="28575" cap="flat" cmpd="sng">
            <a:solidFill>
              <a:srgbClr val="2E303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7"/>
          <p:cNvSpPr/>
          <p:nvPr/>
        </p:nvSpPr>
        <p:spPr>
          <a:xfrm>
            <a:off x="844675" y="1400721"/>
            <a:ext cx="201900" cy="201900"/>
          </a:xfrm>
          <a:prstGeom prst="ellipse">
            <a:avLst/>
          </a:prstGeom>
          <a:solidFill>
            <a:srgbClr val="2E3037"/>
          </a:solidFill>
          <a:ln w="9525" cap="flat" cmpd="sng">
            <a:solidFill>
              <a:srgbClr val="999FA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 2 columns" type="twoColTx">
  <p:cSld name="Title + 2 columns">
    <p:spTree>
      <p:nvGrpSpPr>
        <p:cNvPr id="1" name="Shape 32"/>
        <p:cNvGrpSpPr/>
        <p:nvPr/>
      </p:nvGrpSpPr>
      <p:grpSpPr>
        <a:xfrm>
          <a:off x="0" y="0"/>
          <a:ext cx="0" cy="0"/>
          <a:chOff x="0" y="0"/>
          <a:chExt cx="0" cy="0"/>
        </a:xfrm>
      </p:grpSpPr>
      <p:sp>
        <p:nvSpPr>
          <p:cNvPr id="33" name="Google Shape;33;p6"/>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lvl1pPr lvl="0">
              <a:spcBef>
                <a:spcPts val="0"/>
              </a:spcBef>
              <a:spcAft>
                <a:spcPts val="0"/>
              </a:spcAft>
              <a:buSzPts val="1800"/>
              <a:buNone/>
              <a:defRPr/>
            </a:lvl1pPr>
            <a:lvl2pPr lvl="1">
              <a:spcBef>
                <a:spcPts val="0"/>
              </a:spcBef>
              <a:spcAft>
                <a:spcPts val="0"/>
              </a:spcAft>
              <a:buSzPts val="1800"/>
              <a:buNone/>
              <a:defRPr/>
            </a:lvl2pPr>
            <a:lvl3pPr lvl="2">
              <a:spcBef>
                <a:spcPts val="0"/>
              </a:spcBef>
              <a:spcAft>
                <a:spcPts val="0"/>
              </a:spcAft>
              <a:buSzPts val="1800"/>
              <a:buNone/>
              <a:defRPr/>
            </a:lvl3pPr>
            <a:lvl4pPr lvl="3">
              <a:spcBef>
                <a:spcPts val="0"/>
              </a:spcBef>
              <a:spcAft>
                <a:spcPts val="0"/>
              </a:spcAft>
              <a:buSzPts val="1800"/>
              <a:buNone/>
              <a:defRPr/>
            </a:lvl4pPr>
            <a:lvl5pPr lvl="4">
              <a:spcBef>
                <a:spcPts val="0"/>
              </a:spcBef>
              <a:spcAft>
                <a:spcPts val="0"/>
              </a:spcAft>
              <a:buSzPts val="1800"/>
              <a:buNone/>
              <a:defRPr/>
            </a:lvl5pPr>
            <a:lvl6pPr lvl="5">
              <a:spcBef>
                <a:spcPts val="0"/>
              </a:spcBef>
              <a:spcAft>
                <a:spcPts val="0"/>
              </a:spcAft>
              <a:buSzPts val="1800"/>
              <a:buNone/>
              <a:defRPr/>
            </a:lvl6pPr>
            <a:lvl7pPr lvl="6">
              <a:spcBef>
                <a:spcPts val="0"/>
              </a:spcBef>
              <a:spcAft>
                <a:spcPts val="0"/>
              </a:spcAft>
              <a:buSzPts val="1800"/>
              <a:buNone/>
              <a:defRPr/>
            </a:lvl7pPr>
            <a:lvl8pPr lvl="7">
              <a:spcBef>
                <a:spcPts val="0"/>
              </a:spcBef>
              <a:spcAft>
                <a:spcPts val="0"/>
              </a:spcAft>
              <a:buSzPts val="1800"/>
              <a:buNone/>
              <a:defRPr/>
            </a:lvl8pPr>
            <a:lvl9pPr lvl="8">
              <a:spcBef>
                <a:spcPts val="0"/>
              </a:spcBef>
              <a:spcAft>
                <a:spcPts val="0"/>
              </a:spcAft>
              <a:buSzPts val="1800"/>
              <a:buNone/>
              <a:defRPr/>
            </a:lvl9pPr>
          </a:lstStyle>
          <a:p>
            <a:endParaRPr/>
          </a:p>
        </p:txBody>
      </p:sp>
      <p:sp>
        <p:nvSpPr>
          <p:cNvPr id="34" name="Google Shape;34;p6"/>
          <p:cNvSpPr txBox="1">
            <a:spLocks noGrp="1"/>
          </p:cNvSpPr>
          <p:nvPr>
            <p:ph type="body" idx="1"/>
          </p:nvPr>
        </p:nvSpPr>
        <p:spPr>
          <a:xfrm>
            <a:off x="1165475" y="1174117"/>
            <a:ext cx="3306900" cy="3725700"/>
          </a:xfrm>
          <a:prstGeom prst="rect">
            <a:avLst/>
          </a:prstGeom>
        </p:spPr>
        <p:txBody>
          <a:bodyPr spcFirstLastPara="1" wrap="square" lIns="91425" tIns="91425" rIns="91425" bIns="91425" anchor="t" anchorCtr="0">
            <a:noAutofit/>
          </a:bodyPr>
          <a:lstStyle>
            <a:lvl1pPr marL="457200" lvl="0" indent="-355600">
              <a:spcBef>
                <a:spcPts val="600"/>
              </a:spcBef>
              <a:spcAft>
                <a:spcPts val="0"/>
              </a:spcAft>
              <a:buSzPts val="2000"/>
              <a:buChar char="◦"/>
              <a:defRPr sz="2000"/>
            </a:lvl1pPr>
            <a:lvl2pPr marL="914400" lvl="1" indent="-355600">
              <a:spcBef>
                <a:spcPts val="0"/>
              </a:spcBef>
              <a:spcAft>
                <a:spcPts val="0"/>
              </a:spcAft>
              <a:buSzPts val="2000"/>
              <a:buChar char="▫"/>
              <a:defRPr sz="2000"/>
            </a:lvl2pPr>
            <a:lvl3pPr marL="1371600" lvl="2" indent="-355600">
              <a:spcBef>
                <a:spcPts val="0"/>
              </a:spcBef>
              <a:spcAft>
                <a:spcPts val="0"/>
              </a:spcAft>
              <a:buSzPts val="2000"/>
              <a:buChar char="■"/>
              <a:defRPr sz="2000"/>
            </a:lvl3pPr>
            <a:lvl4pPr marL="1828800" lvl="3" indent="-355600">
              <a:spcBef>
                <a:spcPts val="0"/>
              </a:spcBef>
              <a:spcAft>
                <a:spcPts val="0"/>
              </a:spcAft>
              <a:buSzPts val="2000"/>
              <a:buChar char="●"/>
              <a:defRPr sz="2000"/>
            </a:lvl4pPr>
            <a:lvl5pPr marL="2286000" lvl="4" indent="-355600">
              <a:spcBef>
                <a:spcPts val="0"/>
              </a:spcBef>
              <a:spcAft>
                <a:spcPts val="0"/>
              </a:spcAft>
              <a:buSzPts val="2000"/>
              <a:buChar char="○"/>
              <a:defRPr sz="2000"/>
            </a:lvl5pPr>
            <a:lvl6pPr marL="2743200" lvl="5" indent="-355600">
              <a:spcBef>
                <a:spcPts val="0"/>
              </a:spcBef>
              <a:spcAft>
                <a:spcPts val="0"/>
              </a:spcAft>
              <a:buSzPts val="2000"/>
              <a:buChar char="■"/>
              <a:defRPr sz="2000"/>
            </a:lvl6pPr>
            <a:lvl7pPr marL="3200400" lvl="6" indent="-355600">
              <a:spcBef>
                <a:spcPts val="0"/>
              </a:spcBef>
              <a:spcAft>
                <a:spcPts val="0"/>
              </a:spcAft>
              <a:buSzPts val="2000"/>
              <a:buChar char="●"/>
              <a:defRPr sz="2000"/>
            </a:lvl7pPr>
            <a:lvl8pPr marL="3657600" lvl="7" indent="-355600">
              <a:spcBef>
                <a:spcPts val="0"/>
              </a:spcBef>
              <a:spcAft>
                <a:spcPts val="0"/>
              </a:spcAft>
              <a:buSzPts val="2000"/>
              <a:buChar char="○"/>
              <a:defRPr sz="2000"/>
            </a:lvl8pPr>
            <a:lvl9pPr marL="4114800" lvl="8" indent="-355600">
              <a:spcBef>
                <a:spcPts val="0"/>
              </a:spcBef>
              <a:spcAft>
                <a:spcPts val="0"/>
              </a:spcAft>
              <a:buSzPts val="2000"/>
              <a:buChar char="■"/>
              <a:defRPr sz="2000"/>
            </a:lvl9pPr>
          </a:lstStyle>
          <a:p>
            <a:endParaRPr/>
          </a:p>
        </p:txBody>
      </p:sp>
      <p:sp>
        <p:nvSpPr>
          <p:cNvPr id="35" name="Google Shape;35;p6"/>
          <p:cNvSpPr txBox="1">
            <a:spLocks noGrp="1"/>
          </p:cNvSpPr>
          <p:nvPr>
            <p:ph type="body" idx="2"/>
          </p:nvPr>
        </p:nvSpPr>
        <p:spPr>
          <a:xfrm>
            <a:off x="4671570" y="1174117"/>
            <a:ext cx="3306900" cy="3725700"/>
          </a:xfrm>
          <a:prstGeom prst="rect">
            <a:avLst/>
          </a:prstGeom>
        </p:spPr>
        <p:txBody>
          <a:bodyPr spcFirstLastPara="1" wrap="square" lIns="91425" tIns="91425" rIns="91425" bIns="91425" anchor="t" anchorCtr="0">
            <a:noAutofit/>
          </a:bodyPr>
          <a:lstStyle>
            <a:lvl1pPr marL="457200" lvl="0" indent="-355600">
              <a:spcBef>
                <a:spcPts val="600"/>
              </a:spcBef>
              <a:spcAft>
                <a:spcPts val="0"/>
              </a:spcAft>
              <a:buSzPts val="2000"/>
              <a:buChar char="◦"/>
              <a:defRPr sz="2000"/>
            </a:lvl1pPr>
            <a:lvl2pPr marL="914400" lvl="1" indent="-355600">
              <a:spcBef>
                <a:spcPts val="0"/>
              </a:spcBef>
              <a:spcAft>
                <a:spcPts val="0"/>
              </a:spcAft>
              <a:buSzPts val="2000"/>
              <a:buChar char="▫"/>
              <a:defRPr sz="2000"/>
            </a:lvl2pPr>
            <a:lvl3pPr marL="1371600" lvl="2" indent="-355600">
              <a:spcBef>
                <a:spcPts val="0"/>
              </a:spcBef>
              <a:spcAft>
                <a:spcPts val="0"/>
              </a:spcAft>
              <a:buSzPts val="2000"/>
              <a:buChar char="■"/>
              <a:defRPr sz="2000"/>
            </a:lvl3pPr>
            <a:lvl4pPr marL="1828800" lvl="3" indent="-355600">
              <a:spcBef>
                <a:spcPts val="0"/>
              </a:spcBef>
              <a:spcAft>
                <a:spcPts val="0"/>
              </a:spcAft>
              <a:buSzPts val="2000"/>
              <a:buChar char="●"/>
              <a:defRPr sz="2000"/>
            </a:lvl4pPr>
            <a:lvl5pPr marL="2286000" lvl="4" indent="-355600">
              <a:spcBef>
                <a:spcPts val="0"/>
              </a:spcBef>
              <a:spcAft>
                <a:spcPts val="0"/>
              </a:spcAft>
              <a:buSzPts val="2000"/>
              <a:buChar char="○"/>
              <a:defRPr sz="2000"/>
            </a:lvl5pPr>
            <a:lvl6pPr marL="2743200" lvl="5" indent="-355600">
              <a:spcBef>
                <a:spcPts val="0"/>
              </a:spcBef>
              <a:spcAft>
                <a:spcPts val="0"/>
              </a:spcAft>
              <a:buSzPts val="2000"/>
              <a:buChar char="■"/>
              <a:defRPr sz="2000"/>
            </a:lvl6pPr>
            <a:lvl7pPr marL="3200400" lvl="6" indent="-355600">
              <a:spcBef>
                <a:spcPts val="0"/>
              </a:spcBef>
              <a:spcAft>
                <a:spcPts val="0"/>
              </a:spcAft>
              <a:buSzPts val="2000"/>
              <a:buChar char="●"/>
              <a:defRPr sz="2000"/>
            </a:lvl7pPr>
            <a:lvl8pPr marL="3657600" lvl="7" indent="-355600">
              <a:spcBef>
                <a:spcPts val="0"/>
              </a:spcBef>
              <a:spcAft>
                <a:spcPts val="0"/>
              </a:spcAft>
              <a:buSzPts val="2000"/>
              <a:buChar char="○"/>
              <a:defRPr sz="2000"/>
            </a:lvl8pPr>
            <a:lvl9pPr marL="4114800" lvl="8" indent="-355600">
              <a:spcBef>
                <a:spcPts val="0"/>
              </a:spcBef>
              <a:spcAft>
                <a:spcPts val="0"/>
              </a:spcAft>
              <a:buSzPts val="2000"/>
              <a:buChar char="■"/>
              <a:defRPr sz="2000"/>
            </a:lvl9pPr>
          </a:lstStyle>
          <a:p>
            <a:endParaRPr/>
          </a:p>
        </p:txBody>
      </p:sp>
      <p:sp>
        <p:nvSpPr>
          <p:cNvPr id="36" name="Google Shape;36;p6"/>
          <p:cNvSpPr txBox="1">
            <a:spLocks noGrp="1"/>
          </p:cNvSpPr>
          <p:nvPr>
            <p:ph type="sldNum" idx="12"/>
          </p:nvPr>
        </p:nvSpPr>
        <p:spPr>
          <a:xfrm>
            <a:off x="8523157" y="4752131"/>
            <a:ext cx="548700" cy="3153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cxnSp>
        <p:nvCxnSpPr>
          <p:cNvPr id="37" name="Google Shape;37;p6"/>
          <p:cNvCxnSpPr/>
          <p:nvPr/>
        </p:nvCxnSpPr>
        <p:spPr>
          <a:xfrm>
            <a:off x="945638" y="0"/>
            <a:ext cx="0" cy="5143500"/>
          </a:xfrm>
          <a:prstGeom prst="straightConnector1">
            <a:avLst/>
          </a:prstGeom>
          <a:noFill/>
          <a:ln w="9525" cap="flat" cmpd="sng">
            <a:solidFill>
              <a:schemeClr val="accent5"/>
            </a:solidFill>
            <a:prstDash val="solid"/>
            <a:round/>
            <a:headEnd type="none" w="med" len="med"/>
            <a:tailEnd type="none" w="med" len="med"/>
          </a:ln>
        </p:spPr>
      </p:cxnSp>
      <p:sp>
        <p:nvSpPr>
          <p:cNvPr id="38" name="Google Shape;38;p6"/>
          <p:cNvSpPr/>
          <p:nvPr/>
        </p:nvSpPr>
        <p:spPr>
          <a:xfrm>
            <a:off x="874396" y="605794"/>
            <a:ext cx="142500" cy="142500"/>
          </a:xfrm>
          <a:prstGeom prst="ellipse">
            <a:avLst/>
          </a:prstGeom>
          <a:solidFill>
            <a:schemeClr val="accent1"/>
          </a:solid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6"/>
          <p:cNvSpPr/>
          <p:nvPr/>
        </p:nvSpPr>
        <p:spPr>
          <a:xfrm>
            <a:off x="844675" y="1400721"/>
            <a:ext cx="201900" cy="201900"/>
          </a:xfrm>
          <a:prstGeom prst="ellipse">
            <a:avLst/>
          </a:prstGeom>
          <a:solidFill>
            <a:srgbClr val="2E3037"/>
          </a:solid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874338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9"/>
        <p:cNvGrpSpPr/>
        <p:nvPr/>
      </p:nvGrpSpPr>
      <p:grpSpPr>
        <a:xfrm>
          <a:off x="0" y="0"/>
          <a:ext cx="0" cy="0"/>
          <a:chOff x="0" y="0"/>
          <a:chExt cx="0" cy="0"/>
        </a:xfrm>
      </p:grpSpPr>
      <p:sp>
        <p:nvSpPr>
          <p:cNvPr id="60" name="Google Shape;60;p10"/>
          <p:cNvSpPr txBox="1">
            <a:spLocks noGrp="1"/>
          </p:cNvSpPr>
          <p:nvPr>
            <p:ph type="sldNum" idx="12"/>
          </p:nvPr>
        </p:nvSpPr>
        <p:spPr>
          <a:xfrm>
            <a:off x="8523157" y="4752131"/>
            <a:ext cx="548700" cy="3153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cxnSp>
        <p:nvCxnSpPr>
          <p:cNvPr id="61" name="Google Shape;61;p10"/>
          <p:cNvCxnSpPr/>
          <p:nvPr/>
        </p:nvCxnSpPr>
        <p:spPr>
          <a:xfrm>
            <a:off x="945638" y="0"/>
            <a:ext cx="0" cy="5143500"/>
          </a:xfrm>
          <a:prstGeom prst="straightConnector1">
            <a:avLst/>
          </a:prstGeom>
          <a:noFill/>
          <a:ln w="9525" cap="flat" cmpd="sng">
            <a:solidFill>
              <a:srgbClr val="999FA9"/>
            </a:solidFill>
            <a:prstDash val="solid"/>
            <a:round/>
            <a:headEnd type="none" w="med" len="med"/>
            <a:tailEnd type="none" w="med" len="med"/>
          </a:ln>
        </p:spPr>
      </p:cxnSp>
      <p:sp>
        <p:nvSpPr>
          <p:cNvPr id="62" name="Google Shape;62;p10"/>
          <p:cNvSpPr/>
          <p:nvPr/>
        </p:nvSpPr>
        <p:spPr>
          <a:xfrm>
            <a:off x="844675" y="2470800"/>
            <a:ext cx="201900" cy="201900"/>
          </a:xfrm>
          <a:prstGeom prst="ellipse">
            <a:avLst/>
          </a:prstGeom>
          <a:solidFill>
            <a:srgbClr val="2E3037"/>
          </a:solidFill>
          <a:ln w="9525" cap="flat" cmpd="sng">
            <a:solidFill>
              <a:srgbClr val="999FA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74306946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solidFill>
          <a:schemeClr val="dk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1165475" y="549649"/>
            <a:ext cx="6858000" cy="345000"/>
          </a:xfrm>
          <a:prstGeom prst="rect">
            <a:avLst/>
          </a:prstGeom>
          <a:noFill/>
          <a:ln>
            <a:noFill/>
          </a:ln>
        </p:spPr>
        <p:txBody>
          <a:bodyPr spcFirstLastPara="1" wrap="square" lIns="91425" tIns="91425" rIns="91425" bIns="91425" anchor="b" anchorCtr="0">
            <a:noAutofit/>
          </a:bodyPr>
          <a:lstStyle>
            <a:lvl1pPr lvl="0">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1pPr>
            <a:lvl2pPr lvl="1">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2pPr>
            <a:lvl3pPr lvl="2">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3pPr>
            <a:lvl4pPr lvl="3">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4pPr>
            <a:lvl5pPr lvl="4">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5pPr>
            <a:lvl6pPr lvl="5">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6pPr>
            <a:lvl7pPr lvl="6">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7pPr>
            <a:lvl8pPr lvl="7">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8pPr>
            <a:lvl9pPr lvl="8">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9pPr>
          </a:lstStyle>
          <a:p>
            <a:endParaRPr/>
          </a:p>
        </p:txBody>
      </p:sp>
      <p:sp>
        <p:nvSpPr>
          <p:cNvPr id="7" name="Google Shape;7;p1"/>
          <p:cNvSpPr txBox="1">
            <a:spLocks noGrp="1"/>
          </p:cNvSpPr>
          <p:nvPr>
            <p:ph type="body" idx="1"/>
          </p:nvPr>
        </p:nvSpPr>
        <p:spPr>
          <a:xfrm>
            <a:off x="1165498" y="1086799"/>
            <a:ext cx="6858000" cy="3725700"/>
          </a:xfrm>
          <a:prstGeom prst="rect">
            <a:avLst/>
          </a:prstGeom>
          <a:noFill/>
          <a:ln>
            <a:noFill/>
          </a:ln>
        </p:spPr>
        <p:txBody>
          <a:bodyPr spcFirstLastPara="1" wrap="square" lIns="91425" tIns="91425" rIns="91425" bIns="91425" anchor="t" anchorCtr="0">
            <a:noAutofit/>
          </a:bodyPr>
          <a:lstStyle>
            <a:lvl1pPr marL="457200" lvl="0" indent="-381000">
              <a:spcBef>
                <a:spcPts val="600"/>
              </a:spcBef>
              <a:spcAft>
                <a:spcPts val="0"/>
              </a:spcAft>
              <a:buClr>
                <a:schemeClr val="accent1"/>
              </a:buClr>
              <a:buSzPts val="2400"/>
              <a:buFont typeface="Quicksand"/>
              <a:buChar char="◦"/>
              <a:defRPr sz="2400">
                <a:solidFill>
                  <a:schemeClr val="lt1"/>
                </a:solidFill>
                <a:latin typeface="Quicksand"/>
                <a:ea typeface="Quicksand"/>
                <a:cs typeface="Quicksand"/>
                <a:sym typeface="Quicksand"/>
              </a:defRPr>
            </a:lvl1pPr>
            <a:lvl2pPr marL="914400" lvl="1" indent="-381000">
              <a:spcBef>
                <a:spcPts val="0"/>
              </a:spcBef>
              <a:spcAft>
                <a:spcPts val="0"/>
              </a:spcAft>
              <a:buClr>
                <a:schemeClr val="accent1"/>
              </a:buClr>
              <a:buSzPts val="2400"/>
              <a:buFont typeface="Quicksand"/>
              <a:buChar char="▫"/>
              <a:defRPr sz="2400">
                <a:solidFill>
                  <a:schemeClr val="lt1"/>
                </a:solidFill>
                <a:latin typeface="Quicksand"/>
                <a:ea typeface="Quicksand"/>
                <a:cs typeface="Quicksand"/>
                <a:sym typeface="Quicksand"/>
              </a:defRPr>
            </a:lvl2pPr>
            <a:lvl3pPr marL="1371600" lvl="2" indent="-381000">
              <a:spcBef>
                <a:spcPts val="0"/>
              </a:spcBef>
              <a:spcAft>
                <a:spcPts val="0"/>
              </a:spcAft>
              <a:buClr>
                <a:schemeClr val="accent1"/>
              </a:buClr>
              <a:buSzPts val="2400"/>
              <a:buFont typeface="Quicksand"/>
              <a:buChar char="■"/>
              <a:defRPr sz="2400">
                <a:solidFill>
                  <a:schemeClr val="lt1"/>
                </a:solidFill>
                <a:latin typeface="Quicksand"/>
                <a:ea typeface="Quicksand"/>
                <a:cs typeface="Quicksand"/>
                <a:sym typeface="Quicksand"/>
              </a:defRPr>
            </a:lvl3pPr>
            <a:lvl4pPr marL="1828800" lvl="3" indent="-381000">
              <a:spcBef>
                <a:spcPts val="0"/>
              </a:spcBef>
              <a:spcAft>
                <a:spcPts val="0"/>
              </a:spcAft>
              <a:buClr>
                <a:schemeClr val="lt1"/>
              </a:buClr>
              <a:buSzPts val="2400"/>
              <a:buFont typeface="Quicksand"/>
              <a:buChar char="●"/>
              <a:defRPr sz="2400">
                <a:solidFill>
                  <a:schemeClr val="lt1"/>
                </a:solidFill>
                <a:latin typeface="Quicksand"/>
                <a:ea typeface="Quicksand"/>
                <a:cs typeface="Quicksand"/>
                <a:sym typeface="Quicksand"/>
              </a:defRPr>
            </a:lvl4pPr>
            <a:lvl5pPr marL="2286000" lvl="4" indent="-381000">
              <a:spcBef>
                <a:spcPts val="0"/>
              </a:spcBef>
              <a:spcAft>
                <a:spcPts val="0"/>
              </a:spcAft>
              <a:buClr>
                <a:schemeClr val="lt1"/>
              </a:buClr>
              <a:buSzPts val="2400"/>
              <a:buFont typeface="Quicksand"/>
              <a:buChar char="○"/>
              <a:defRPr sz="2400">
                <a:solidFill>
                  <a:schemeClr val="lt1"/>
                </a:solidFill>
                <a:latin typeface="Quicksand"/>
                <a:ea typeface="Quicksand"/>
                <a:cs typeface="Quicksand"/>
                <a:sym typeface="Quicksand"/>
              </a:defRPr>
            </a:lvl5pPr>
            <a:lvl6pPr marL="2743200" lvl="5" indent="-381000">
              <a:spcBef>
                <a:spcPts val="0"/>
              </a:spcBef>
              <a:spcAft>
                <a:spcPts val="0"/>
              </a:spcAft>
              <a:buClr>
                <a:schemeClr val="lt1"/>
              </a:buClr>
              <a:buSzPts val="2400"/>
              <a:buFont typeface="Quicksand"/>
              <a:buChar char="■"/>
              <a:defRPr sz="2400">
                <a:solidFill>
                  <a:schemeClr val="lt1"/>
                </a:solidFill>
                <a:latin typeface="Quicksand"/>
                <a:ea typeface="Quicksand"/>
                <a:cs typeface="Quicksand"/>
                <a:sym typeface="Quicksand"/>
              </a:defRPr>
            </a:lvl6pPr>
            <a:lvl7pPr marL="3200400" lvl="6" indent="-381000">
              <a:spcBef>
                <a:spcPts val="0"/>
              </a:spcBef>
              <a:spcAft>
                <a:spcPts val="0"/>
              </a:spcAft>
              <a:buClr>
                <a:schemeClr val="lt1"/>
              </a:buClr>
              <a:buSzPts val="2400"/>
              <a:buFont typeface="Quicksand"/>
              <a:buChar char="●"/>
              <a:defRPr sz="2400">
                <a:solidFill>
                  <a:schemeClr val="lt1"/>
                </a:solidFill>
                <a:latin typeface="Quicksand"/>
                <a:ea typeface="Quicksand"/>
                <a:cs typeface="Quicksand"/>
                <a:sym typeface="Quicksand"/>
              </a:defRPr>
            </a:lvl7pPr>
            <a:lvl8pPr marL="3657600" lvl="7" indent="-381000">
              <a:spcBef>
                <a:spcPts val="0"/>
              </a:spcBef>
              <a:spcAft>
                <a:spcPts val="0"/>
              </a:spcAft>
              <a:buClr>
                <a:schemeClr val="lt1"/>
              </a:buClr>
              <a:buSzPts val="2400"/>
              <a:buFont typeface="Quicksand"/>
              <a:buChar char="○"/>
              <a:defRPr sz="2400">
                <a:solidFill>
                  <a:schemeClr val="lt1"/>
                </a:solidFill>
                <a:latin typeface="Quicksand"/>
                <a:ea typeface="Quicksand"/>
                <a:cs typeface="Quicksand"/>
                <a:sym typeface="Quicksand"/>
              </a:defRPr>
            </a:lvl8pPr>
            <a:lvl9pPr marL="4114800" lvl="8" indent="-381000">
              <a:spcBef>
                <a:spcPts val="0"/>
              </a:spcBef>
              <a:spcAft>
                <a:spcPts val="0"/>
              </a:spcAft>
              <a:buClr>
                <a:schemeClr val="lt1"/>
              </a:buClr>
              <a:buSzPts val="2400"/>
              <a:buFont typeface="Quicksand"/>
              <a:buChar char="■"/>
              <a:defRPr sz="2400">
                <a:solidFill>
                  <a:schemeClr val="lt1"/>
                </a:solidFill>
                <a:latin typeface="Quicksand"/>
                <a:ea typeface="Quicksand"/>
                <a:cs typeface="Quicksand"/>
                <a:sym typeface="Quicksand"/>
              </a:defRPr>
            </a:lvl9pPr>
          </a:lstStyle>
          <a:p>
            <a:endParaRPr/>
          </a:p>
        </p:txBody>
      </p:sp>
      <p:sp>
        <p:nvSpPr>
          <p:cNvPr id="8" name="Google Shape;8;p1"/>
          <p:cNvSpPr txBox="1">
            <a:spLocks noGrp="1"/>
          </p:cNvSpPr>
          <p:nvPr>
            <p:ph type="sldNum" idx="12"/>
          </p:nvPr>
        </p:nvSpPr>
        <p:spPr>
          <a:xfrm>
            <a:off x="8523157" y="4828331"/>
            <a:ext cx="548700" cy="315300"/>
          </a:xfrm>
          <a:prstGeom prst="rect">
            <a:avLst/>
          </a:prstGeom>
          <a:noFill/>
          <a:ln>
            <a:noFill/>
          </a:ln>
        </p:spPr>
        <p:txBody>
          <a:bodyPr spcFirstLastPara="1" wrap="square" lIns="91425" tIns="91425" rIns="91425" bIns="91425" anchor="t" anchorCtr="0">
            <a:noAutofit/>
          </a:bodyPr>
          <a:lstStyle>
            <a:lvl1pPr lvl="0" algn="r">
              <a:buNone/>
              <a:defRPr sz="1200">
                <a:solidFill>
                  <a:srgbClr val="39C0BA"/>
                </a:solidFill>
                <a:latin typeface="Quicksand"/>
                <a:ea typeface="Quicksand"/>
                <a:cs typeface="Quicksand"/>
                <a:sym typeface="Quicksand"/>
              </a:defRPr>
            </a:lvl1pPr>
            <a:lvl2pPr lvl="1" algn="r">
              <a:buNone/>
              <a:defRPr sz="1200">
                <a:solidFill>
                  <a:srgbClr val="39C0BA"/>
                </a:solidFill>
                <a:latin typeface="Quicksand"/>
                <a:ea typeface="Quicksand"/>
                <a:cs typeface="Quicksand"/>
                <a:sym typeface="Quicksand"/>
              </a:defRPr>
            </a:lvl2pPr>
            <a:lvl3pPr lvl="2" algn="r">
              <a:buNone/>
              <a:defRPr sz="1200">
                <a:solidFill>
                  <a:srgbClr val="39C0BA"/>
                </a:solidFill>
                <a:latin typeface="Quicksand"/>
                <a:ea typeface="Quicksand"/>
                <a:cs typeface="Quicksand"/>
                <a:sym typeface="Quicksand"/>
              </a:defRPr>
            </a:lvl3pPr>
            <a:lvl4pPr lvl="3" algn="r">
              <a:buNone/>
              <a:defRPr sz="1200">
                <a:solidFill>
                  <a:srgbClr val="39C0BA"/>
                </a:solidFill>
                <a:latin typeface="Quicksand"/>
                <a:ea typeface="Quicksand"/>
                <a:cs typeface="Quicksand"/>
                <a:sym typeface="Quicksand"/>
              </a:defRPr>
            </a:lvl4pPr>
            <a:lvl5pPr lvl="4" algn="r">
              <a:buNone/>
              <a:defRPr sz="1200">
                <a:solidFill>
                  <a:srgbClr val="39C0BA"/>
                </a:solidFill>
                <a:latin typeface="Quicksand"/>
                <a:ea typeface="Quicksand"/>
                <a:cs typeface="Quicksand"/>
                <a:sym typeface="Quicksand"/>
              </a:defRPr>
            </a:lvl5pPr>
            <a:lvl6pPr lvl="5" algn="r">
              <a:buNone/>
              <a:defRPr sz="1200">
                <a:solidFill>
                  <a:srgbClr val="39C0BA"/>
                </a:solidFill>
                <a:latin typeface="Quicksand"/>
                <a:ea typeface="Quicksand"/>
                <a:cs typeface="Quicksand"/>
                <a:sym typeface="Quicksand"/>
              </a:defRPr>
            </a:lvl6pPr>
            <a:lvl7pPr lvl="6" algn="r">
              <a:buNone/>
              <a:defRPr sz="1200">
                <a:solidFill>
                  <a:srgbClr val="39C0BA"/>
                </a:solidFill>
                <a:latin typeface="Quicksand"/>
                <a:ea typeface="Quicksand"/>
                <a:cs typeface="Quicksand"/>
                <a:sym typeface="Quicksand"/>
              </a:defRPr>
            </a:lvl7pPr>
            <a:lvl8pPr lvl="7" algn="r">
              <a:buNone/>
              <a:defRPr sz="1200">
                <a:solidFill>
                  <a:srgbClr val="39C0BA"/>
                </a:solidFill>
                <a:latin typeface="Quicksand"/>
                <a:ea typeface="Quicksand"/>
                <a:cs typeface="Quicksand"/>
                <a:sym typeface="Quicksand"/>
              </a:defRPr>
            </a:lvl8pPr>
            <a:lvl9pPr lvl="8" algn="r">
              <a:buNone/>
              <a:defRPr sz="1200">
                <a:solidFill>
                  <a:srgbClr val="39C0BA"/>
                </a:solidFill>
                <a:latin typeface="Quicksand"/>
                <a:ea typeface="Quicksand"/>
                <a:cs typeface="Quicksand"/>
                <a:sym typeface="Quicksand"/>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1" r:id="rId3"/>
    <p:sldLayoutId id="2147483653" r:id="rId4"/>
    <p:sldLayoutId id="2147483659" r:id="rId5"/>
    <p:sldLayoutId id="2147483660" r:id="rId6"/>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doi.org/10.1287/orsc.9.2.141" TargetMode="External"/><Relationship Id="rId2" Type="http://schemas.openxmlformats.org/officeDocument/2006/relationships/notesSlide" Target="../notesSlides/notesSlide9.xml"/><Relationship Id="rId1" Type="http://schemas.openxmlformats.org/officeDocument/2006/relationships/slideLayout" Target="../slideLayouts/slideLayout3.xml"/><Relationship Id="rId5" Type="http://schemas.openxmlformats.org/officeDocument/2006/relationships/hyperlink" Target="http://www.slidescarnival.com/" TargetMode="External"/><Relationship Id="rId4" Type="http://schemas.openxmlformats.org/officeDocument/2006/relationships/hyperlink" Target="https://orcid.org/0000-0002-6283-7143"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sp>
        <p:nvSpPr>
          <p:cNvPr id="71" name="Google Shape;71;p12"/>
          <p:cNvSpPr txBox="1">
            <a:spLocks noGrp="1"/>
          </p:cNvSpPr>
          <p:nvPr>
            <p:ph type="ctrTitle"/>
          </p:nvPr>
        </p:nvSpPr>
        <p:spPr>
          <a:xfrm>
            <a:off x="1319174" y="2233519"/>
            <a:ext cx="7753941" cy="1159800"/>
          </a:xfrm>
          <a:prstGeom prst="rect">
            <a:avLst/>
          </a:prstGeom>
        </p:spPr>
        <p:txBody>
          <a:bodyPr spcFirstLastPara="1" wrap="square" lIns="91425" tIns="91425" rIns="91425" bIns="91425" anchor="t" anchorCtr="0">
            <a:noAutofit/>
          </a:bodyPr>
          <a:lstStyle/>
          <a:p>
            <a:pPr lvl="0"/>
            <a:r>
              <a:rPr lang="en-US" sz="4400" dirty="0"/>
              <a:t>It’s a business relationship</a:t>
            </a:r>
            <a:br>
              <a:rPr lang="en-US" dirty="0"/>
            </a:br>
            <a:r>
              <a:rPr lang="en-US" sz="2000" dirty="0">
                <a:solidFill>
                  <a:schemeClr val="accent4"/>
                </a:solidFill>
              </a:rPr>
              <a:t>Characteristics of successful business relationships &amp; importance of trust</a:t>
            </a:r>
            <a:endParaRPr dirty="0"/>
          </a:p>
        </p:txBody>
      </p:sp>
      <p:sp>
        <p:nvSpPr>
          <p:cNvPr id="3" name="TextBox 2">
            <a:extLst>
              <a:ext uri="{FF2B5EF4-FFF2-40B4-BE49-F238E27FC236}">
                <a16:creationId xmlns:a16="http://schemas.microsoft.com/office/drawing/2014/main" id="{CA1CE88A-46F4-852E-1A52-DFA3794B97CB}"/>
              </a:ext>
            </a:extLst>
          </p:cNvPr>
          <p:cNvSpPr txBox="1"/>
          <p:nvPr/>
        </p:nvSpPr>
        <p:spPr>
          <a:xfrm>
            <a:off x="3116802" y="109792"/>
            <a:ext cx="6743700" cy="369332"/>
          </a:xfrm>
          <a:prstGeom prst="rect">
            <a:avLst/>
          </a:prstGeom>
          <a:noFill/>
        </p:spPr>
        <p:txBody>
          <a:bodyPr wrap="square" rtlCol="0">
            <a:spAutoFit/>
          </a:bodyPr>
          <a:lstStyle/>
          <a:p>
            <a:r>
              <a:rPr lang="en-US" sz="1800" dirty="0">
                <a:solidFill>
                  <a:schemeClr val="accent6"/>
                </a:solidFill>
                <a:latin typeface="Quicksand" panose="020B0604020202020204" charset="0"/>
              </a:rPr>
              <a:t>Module 1: Foundations – Introduction to Negotiations</a:t>
            </a:r>
          </a:p>
        </p:txBody>
      </p:sp>
      <p:sp>
        <p:nvSpPr>
          <p:cNvPr id="2" name="TextBox 1">
            <a:extLst>
              <a:ext uri="{FF2B5EF4-FFF2-40B4-BE49-F238E27FC236}">
                <a16:creationId xmlns:a16="http://schemas.microsoft.com/office/drawing/2014/main" id="{CB9BA25A-157A-4834-F472-217D49C2B01F}"/>
              </a:ext>
            </a:extLst>
          </p:cNvPr>
          <p:cNvSpPr txBox="1"/>
          <p:nvPr/>
        </p:nvSpPr>
        <p:spPr>
          <a:xfrm>
            <a:off x="1319174" y="4434034"/>
            <a:ext cx="3418610" cy="584775"/>
          </a:xfrm>
          <a:prstGeom prst="rect">
            <a:avLst/>
          </a:prstGeom>
          <a:noFill/>
        </p:spPr>
        <p:txBody>
          <a:bodyPr wrap="square" rtlCol="0">
            <a:spAutoFit/>
          </a:bodyPr>
          <a:lstStyle/>
          <a:p>
            <a:r>
              <a:rPr lang="en-US" sz="3200" b="1" dirty="0">
                <a:solidFill>
                  <a:schemeClr val="tx2"/>
                </a:solidFill>
                <a:latin typeface="Oswald" pitchFamily="2" charset="0"/>
              </a:rPr>
              <a:t>the ONEAL project</a:t>
            </a:r>
          </a:p>
        </p:txBody>
      </p:sp>
      <p:pic>
        <p:nvPicPr>
          <p:cNvPr id="5" name="Picture 4" descr="Creative Commons License. CC BY-SA includes the following elements:&#10;BY  – Credit must be given to the creator&#10;SA  – Adaptations must be shared under the same terms&#10;&#10; ">
            <a:extLst>
              <a:ext uri="{FF2B5EF4-FFF2-40B4-BE49-F238E27FC236}">
                <a16:creationId xmlns:a16="http://schemas.microsoft.com/office/drawing/2014/main" id="{C109EA3C-1B2B-8457-EE29-3899072A8709}"/>
              </a:ext>
            </a:extLst>
          </p:cNvPr>
          <p:cNvPicPr>
            <a:picLocks noChangeAspect="1"/>
          </p:cNvPicPr>
          <p:nvPr/>
        </p:nvPicPr>
        <p:blipFill>
          <a:blip r:embed="rId3"/>
          <a:stretch>
            <a:fillRect/>
          </a:stretch>
        </p:blipFill>
        <p:spPr>
          <a:xfrm>
            <a:off x="7639644" y="4434034"/>
            <a:ext cx="1227411" cy="429442"/>
          </a:xfrm>
          <a:prstGeom prst="rect">
            <a:avLst/>
          </a:prstGeom>
        </p:spPr>
      </p:pic>
    </p:spTree>
  </p:cSld>
  <p:clrMapOvr>
    <a:masterClrMapping/>
  </p:clrMapOvr>
  <p:transition>
    <p:fade thruBlk="1"/>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18">
            <a:extLst>
              <a:ext uri="{C183D7F6-B498-43B3-948B-1728B52AA6E4}">
                <adec:decorative xmlns:adec="http://schemas.microsoft.com/office/drawing/2017/decorative" val="1"/>
              </a:ext>
            </a:extLst>
          </p:cNvPr>
          <p:cNvSpPr/>
          <p:nvPr/>
        </p:nvSpPr>
        <p:spPr>
          <a:xfrm>
            <a:off x="-132298" y="1489426"/>
            <a:ext cx="2155500" cy="2164500"/>
          </a:xfrm>
          <a:prstGeom prst="ellipse">
            <a:avLst/>
          </a:prstGeom>
          <a:solidFill>
            <a:schemeClr val="accent1"/>
          </a:solid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8"/>
          <p:cNvSpPr txBox="1">
            <a:spLocks noGrp="1"/>
          </p:cNvSpPr>
          <p:nvPr>
            <p:ph type="ctrTitle" idx="4294967295"/>
          </p:nvPr>
        </p:nvSpPr>
        <p:spPr>
          <a:xfrm>
            <a:off x="2333601" y="1641338"/>
            <a:ext cx="6028200" cy="1159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6000" dirty="0"/>
              <a:t>Business Relationship</a:t>
            </a:r>
            <a:endParaRPr sz="6000" dirty="0"/>
          </a:p>
        </p:txBody>
      </p:sp>
      <p:sp>
        <p:nvSpPr>
          <p:cNvPr id="117" name="Google Shape;117;p18"/>
          <p:cNvSpPr txBox="1">
            <a:spLocks noGrp="1"/>
          </p:cNvSpPr>
          <p:nvPr>
            <p:ph type="subTitle" idx="4294967295"/>
          </p:nvPr>
        </p:nvSpPr>
        <p:spPr>
          <a:xfrm>
            <a:off x="2430050" y="2922262"/>
            <a:ext cx="6028200" cy="7848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sz="1800" dirty="0"/>
              <a:t>A relationship between a institution (business firm, non-profit, or government entity) selling a product or service to another institution and not directly to consumers. </a:t>
            </a:r>
            <a:endParaRPr sz="1800" dirty="0"/>
          </a:p>
        </p:txBody>
      </p:sp>
      <p:grpSp>
        <p:nvGrpSpPr>
          <p:cNvPr id="118" name="Google Shape;118;p18">
            <a:extLst>
              <a:ext uri="{C183D7F6-B498-43B3-948B-1728B52AA6E4}">
                <adec:decorative xmlns:adec="http://schemas.microsoft.com/office/drawing/2017/decorative" val="1"/>
              </a:ext>
            </a:extLst>
          </p:cNvPr>
          <p:cNvGrpSpPr/>
          <p:nvPr/>
        </p:nvGrpSpPr>
        <p:grpSpPr>
          <a:xfrm>
            <a:off x="454014" y="2078188"/>
            <a:ext cx="982958" cy="987178"/>
            <a:chOff x="2594050" y="1631825"/>
            <a:chExt cx="439625" cy="439625"/>
          </a:xfrm>
        </p:grpSpPr>
        <p:sp>
          <p:nvSpPr>
            <p:cNvPr id="119" name="Google Shape;119;p18"/>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28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18"/>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28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18"/>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28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18"/>
            <p:cNvSpPr/>
            <p:nvPr/>
          </p:nvSpPr>
          <p:spPr>
            <a:xfrm>
              <a:off x="2801675" y="1740825"/>
              <a:ext cx="49950" cy="49950"/>
            </a:xfrm>
            <a:custGeom>
              <a:avLst/>
              <a:gdLst/>
              <a:ahLst/>
              <a:cxnLst/>
              <a:rect l="l" t="t" r="r" b="b"/>
              <a:pathLst>
                <a:path w="1998" h="1998" fill="none" extrusionOk="0">
                  <a:moveTo>
                    <a:pt x="1" y="1997"/>
                  </a:moveTo>
                  <a:lnTo>
                    <a:pt x="1998" y="0"/>
                  </a:lnTo>
                </a:path>
              </a:pathLst>
            </a:custGeom>
            <a:noFill/>
            <a:ln w="28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3" name="Google Shape;123;p18"/>
          <p:cNvSpPr txBox="1">
            <a:spLocks noGrp="1"/>
          </p:cNvSpPr>
          <p:nvPr>
            <p:ph type="sldNum" idx="12"/>
          </p:nvPr>
        </p:nvSpPr>
        <p:spPr>
          <a:xfrm>
            <a:off x="8523157" y="47521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28CBF3-7F26-A256-8C0C-8A7CAD85CA64}"/>
              </a:ext>
            </a:extLst>
          </p:cNvPr>
          <p:cNvSpPr>
            <a:spLocks noGrp="1"/>
          </p:cNvSpPr>
          <p:nvPr>
            <p:ph type="title"/>
          </p:nvPr>
        </p:nvSpPr>
        <p:spPr>
          <a:xfrm>
            <a:off x="1165474" y="549649"/>
            <a:ext cx="7596785" cy="315300"/>
          </a:xfrm>
        </p:spPr>
        <p:txBody>
          <a:bodyPr/>
          <a:lstStyle/>
          <a:p>
            <a:r>
              <a:rPr lang="en-US" dirty="0"/>
              <a:t>CHARACTERISTICS OF SUCCESSFUL BUSINESS RELATIONSHIPS</a:t>
            </a:r>
          </a:p>
        </p:txBody>
      </p:sp>
      <p:sp>
        <p:nvSpPr>
          <p:cNvPr id="3" name="Text Placeholder 2">
            <a:extLst>
              <a:ext uri="{FF2B5EF4-FFF2-40B4-BE49-F238E27FC236}">
                <a16:creationId xmlns:a16="http://schemas.microsoft.com/office/drawing/2014/main" id="{DD2118C7-2DC3-D86B-FDCD-401427675835}"/>
              </a:ext>
            </a:extLst>
          </p:cNvPr>
          <p:cNvSpPr>
            <a:spLocks noGrp="1"/>
          </p:cNvSpPr>
          <p:nvPr>
            <p:ph type="body" idx="1"/>
          </p:nvPr>
        </p:nvSpPr>
        <p:spPr/>
        <p:txBody>
          <a:bodyPr/>
          <a:lstStyle/>
          <a:p>
            <a:r>
              <a:rPr lang="en-US" dirty="0"/>
              <a:t>Legal relationship through contracts</a:t>
            </a:r>
          </a:p>
          <a:p>
            <a:r>
              <a:rPr lang="en-US" dirty="0"/>
              <a:t>Transparency &amp; clear communication</a:t>
            </a:r>
          </a:p>
          <a:p>
            <a:r>
              <a:rPr lang="en-US" dirty="0"/>
              <a:t>Partnering to problem solve and meet needs of both parties</a:t>
            </a:r>
          </a:p>
        </p:txBody>
      </p:sp>
      <p:sp>
        <p:nvSpPr>
          <p:cNvPr id="4" name="Slide Number Placeholder 3">
            <a:extLst>
              <a:ext uri="{FF2B5EF4-FFF2-40B4-BE49-F238E27FC236}">
                <a16:creationId xmlns:a16="http://schemas.microsoft.com/office/drawing/2014/main" id="{ED890D4C-6834-2BD2-B4EF-45E630404ED9}"/>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3</a:t>
            </a:fld>
            <a:endParaRPr lang="en"/>
          </a:p>
        </p:txBody>
      </p:sp>
    </p:spTree>
    <p:extLst>
      <p:ext uri="{BB962C8B-B14F-4D97-AF65-F5344CB8AC3E}">
        <p14:creationId xmlns:p14="http://schemas.microsoft.com/office/powerpoint/2010/main" val="18496174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0224866A-4E07-F0A3-672B-4221030AF063}"/>
              </a:ext>
            </a:extLst>
          </p:cNvPr>
          <p:cNvSpPr>
            <a:spLocks noGrp="1"/>
          </p:cNvSpPr>
          <p:nvPr>
            <p:ph type="title" idx="4294967295"/>
          </p:nvPr>
        </p:nvSpPr>
        <p:spPr>
          <a:xfrm>
            <a:off x="167688" y="1461949"/>
            <a:ext cx="1630991" cy="1750876"/>
          </a:xfrm>
          <a:solidFill>
            <a:schemeClr val="accent2"/>
          </a:solidFill>
        </p:spPr>
        <p:txBody>
          <a:bodyPr/>
          <a:lstStyle/>
          <a:p>
            <a:r>
              <a:rPr lang="en-US" dirty="0">
                <a:solidFill>
                  <a:schemeClr val="tx1"/>
                </a:solidFill>
              </a:rPr>
              <a:t>Trust is a key determinate in the</a:t>
            </a:r>
            <a:r>
              <a:rPr lang="en-US" baseline="0" dirty="0">
                <a:solidFill>
                  <a:schemeClr val="tx1"/>
                </a:solidFill>
              </a:rPr>
              <a:t> outcomes of business relationships</a:t>
            </a:r>
            <a:endParaRPr lang="en-US" dirty="0">
              <a:solidFill>
                <a:schemeClr val="tx1"/>
              </a:solidFill>
            </a:endParaRPr>
          </a:p>
        </p:txBody>
      </p:sp>
      <p:pic>
        <p:nvPicPr>
          <p:cNvPr id="5" name="Picture 4" descr="This is a diagram of the determinates of outcomes within a business relationship based on Iacobuccy &amp; Hibbard's 1999 study.">
            <a:extLst>
              <a:ext uri="{FF2B5EF4-FFF2-40B4-BE49-F238E27FC236}">
                <a16:creationId xmlns:a16="http://schemas.microsoft.com/office/drawing/2014/main" id="{2ECE9CB4-E9D1-ADF0-DADA-2E3FE34ECA98}"/>
              </a:ext>
            </a:extLst>
          </p:cNvPr>
          <p:cNvPicPr>
            <a:picLocks noChangeAspect="1"/>
          </p:cNvPicPr>
          <p:nvPr/>
        </p:nvPicPr>
        <p:blipFill>
          <a:blip r:embed="rId3"/>
          <a:stretch>
            <a:fillRect/>
          </a:stretch>
        </p:blipFill>
        <p:spPr>
          <a:xfrm>
            <a:off x="983184" y="-234363"/>
            <a:ext cx="8861174" cy="5143500"/>
          </a:xfrm>
          <a:prstGeom prst="rect">
            <a:avLst/>
          </a:prstGeom>
        </p:spPr>
      </p:pic>
      <p:sp>
        <p:nvSpPr>
          <p:cNvPr id="8" name="TextBox 7">
            <a:extLst>
              <a:ext uri="{FF2B5EF4-FFF2-40B4-BE49-F238E27FC236}">
                <a16:creationId xmlns:a16="http://schemas.microsoft.com/office/drawing/2014/main" id="{DF877840-66C9-07FD-A574-297668A30124}"/>
              </a:ext>
            </a:extLst>
          </p:cNvPr>
          <p:cNvSpPr txBox="1"/>
          <p:nvPr/>
        </p:nvSpPr>
        <p:spPr>
          <a:xfrm>
            <a:off x="983184" y="4478250"/>
            <a:ext cx="7780569" cy="430887"/>
          </a:xfrm>
          <a:prstGeom prst="rect">
            <a:avLst/>
          </a:prstGeom>
          <a:noFill/>
        </p:spPr>
        <p:txBody>
          <a:bodyPr wrap="square" rtlCol="0">
            <a:spAutoFit/>
          </a:bodyPr>
          <a:lstStyle/>
          <a:p>
            <a:r>
              <a:rPr lang="en-US" sz="1100" dirty="0">
                <a:solidFill>
                  <a:schemeClr val="tx2"/>
                </a:solidFill>
              </a:rPr>
              <a:t>Iacobucci, D., &amp; Hibbard, J.D. (1999). Toward an encompassing theory of business marketing relationships (BMRS) and interpersonal commercial relationships (ICRS): An empirical generalization. </a:t>
            </a:r>
            <a:r>
              <a:rPr lang="en-US" sz="1100" i="1" dirty="0">
                <a:solidFill>
                  <a:schemeClr val="tx2"/>
                </a:solidFill>
              </a:rPr>
              <a:t>Journal of Interactive Marketing</a:t>
            </a:r>
            <a:r>
              <a:rPr lang="en-US" sz="1100" dirty="0">
                <a:solidFill>
                  <a:schemeClr val="tx2"/>
                </a:solidFill>
              </a:rPr>
              <a:t>, 13 (3), 13-33.</a:t>
            </a:r>
          </a:p>
        </p:txBody>
      </p:sp>
      <p:sp>
        <p:nvSpPr>
          <p:cNvPr id="2" name="Slide Number Placeholder 1">
            <a:extLst>
              <a:ext uri="{FF2B5EF4-FFF2-40B4-BE49-F238E27FC236}">
                <a16:creationId xmlns:a16="http://schemas.microsoft.com/office/drawing/2014/main" id="{D34501B5-62C6-55F7-671E-921A746754BD}"/>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4</a:t>
            </a:fld>
            <a:endParaRPr lang="en"/>
          </a:p>
        </p:txBody>
      </p:sp>
    </p:spTree>
    <p:extLst>
      <p:ext uri="{BB962C8B-B14F-4D97-AF65-F5344CB8AC3E}">
        <p14:creationId xmlns:p14="http://schemas.microsoft.com/office/powerpoint/2010/main" val="32454068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B7BF1E-8D8E-DFDB-6EBD-C4931484E2A0}"/>
              </a:ext>
            </a:extLst>
          </p:cNvPr>
          <p:cNvSpPr>
            <a:spLocks noGrp="1"/>
          </p:cNvSpPr>
          <p:nvPr>
            <p:ph type="title"/>
          </p:nvPr>
        </p:nvSpPr>
        <p:spPr>
          <a:xfrm>
            <a:off x="1165475" y="540327"/>
            <a:ext cx="6858000" cy="354322"/>
          </a:xfrm>
        </p:spPr>
        <p:txBody>
          <a:bodyPr/>
          <a:lstStyle/>
          <a:p>
            <a:r>
              <a:rPr lang="en-US" dirty="0"/>
              <a:t>TWO TYPES OF TRUST IN BUSINESS RELATIONSHIPS</a:t>
            </a:r>
          </a:p>
        </p:txBody>
      </p:sp>
      <p:sp>
        <p:nvSpPr>
          <p:cNvPr id="3" name="Text Placeholder 2">
            <a:extLst>
              <a:ext uri="{FF2B5EF4-FFF2-40B4-BE49-F238E27FC236}">
                <a16:creationId xmlns:a16="http://schemas.microsoft.com/office/drawing/2014/main" id="{FE244594-7D1D-8E20-0998-5D46A905D281}"/>
              </a:ext>
            </a:extLst>
          </p:cNvPr>
          <p:cNvSpPr>
            <a:spLocks noGrp="1"/>
          </p:cNvSpPr>
          <p:nvPr>
            <p:ph type="body" idx="1"/>
          </p:nvPr>
        </p:nvSpPr>
        <p:spPr/>
        <p:txBody>
          <a:bodyPr/>
          <a:lstStyle/>
          <a:p>
            <a:pPr marL="101600" indent="0">
              <a:buNone/>
            </a:pPr>
            <a:r>
              <a:rPr lang="en-US" dirty="0">
                <a:solidFill>
                  <a:schemeClr val="accent3">
                    <a:lumMod val="20000"/>
                    <a:lumOff val="80000"/>
                  </a:schemeClr>
                </a:solidFill>
              </a:rPr>
              <a:t>Interpersonal Trust</a:t>
            </a:r>
          </a:p>
          <a:p>
            <a:r>
              <a:rPr lang="en-US" dirty="0"/>
              <a:t>This is the trust that happens between an individual library professional and a sales representative</a:t>
            </a:r>
          </a:p>
        </p:txBody>
      </p:sp>
      <p:sp>
        <p:nvSpPr>
          <p:cNvPr id="4" name="Text Placeholder 3">
            <a:extLst>
              <a:ext uri="{FF2B5EF4-FFF2-40B4-BE49-F238E27FC236}">
                <a16:creationId xmlns:a16="http://schemas.microsoft.com/office/drawing/2014/main" id="{834DC174-BDDC-561E-002F-5C2082441202}"/>
              </a:ext>
            </a:extLst>
          </p:cNvPr>
          <p:cNvSpPr>
            <a:spLocks noGrp="1"/>
          </p:cNvSpPr>
          <p:nvPr>
            <p:ph type="body" idx="2"/>
          </p:nvPr>
        </p:nvSpPr>
        <p:spPr/>
        <p:txBody>
          <a:bodyPr/>
          <a:lstStyle/>
          <a:p>
            <a:pPr marL="101600" indent="0">
              <a:buNone/>
            </a:pPr>
            <a:r>
              <a:rPr lang="en-US" dirty="0">
                <a:solidFill>
                  <a:schemeClr val="accent3">
                    <a:lumMod val="20000"/>
                    <a:lumOff val="80000"/>
                  </a:schemeClr>
                </a:solidFill>
              </a:rPr>
              <a:t>Interorganizational Trust</a:t>
            </a:r>
          </a:p>
          <a:p>
            <a:r>
              <a:rPr lang="en-US" dirty="0"/>
              <a:t>This is collective trust an organization has toward a business partner i.e. how a library organization feels toward a particular vendor. </a:t>
            </a:r>
          </a:p>
        </p:txBody>
      </p:sp>
      <p:sp>
        <p:nvSpPr>
          <p:cNvPr id="6" name="TextBox 5">
            <a:extLst>
              <a:ext uri="{FF2B5EF4-FFF2-40B4-BE49-F238E27FC236}">
                <a16:creationId xmlns:a16="http://schemas.microsoft.com/office/drawing/2014/main" id="{C6F36709-C5CD-B0AB-4F5C-8C2641666384}"/>
              </a:ext>
            </a:extLst>
          </p:cNvPr>
          <p:cNvSpPr txBox="1"/>
          <p:nvPr/>
        </p:nvSpPr>
        <p:spPr>
          <a:xfrm>
            <a:off x="1165475" y="4520045"/>
            <a:ext cx="7357682" cy="600164"/>
          </a:xfrm>
          <a:prstGeom prst="rect">
            <a:avLst/>
          </a:prstGeom>
          <a:noFill/>
        </p:spPr>
        <p:txBody>
          <a:bodyPr wrap="square" rtlCol="0">
            <a:spAutoFit/>
          </a:bodyPr>
          <a:lstStyle/>
          <a:p>
            <a:r>
              <a:rPr lang="en-US" sz="1100" dirty="0">
                <a:solidFill>
                  <a:schemeClr val="tx2"/>
                </a:solidFill>
              </a:rPr>
              <a:t>Akbar Zaheer, Bill </a:t>
            </a:r>
            <a:r>
              <a:rPr lang="en-US" sz="1100" dirty="0" err="1">
                <a:solidFill>
                  <a:schemeClr val="tx2"/>
                </a:solidFill>
              </a:rPr>
              <a:t>McEvily</a:t>
            </a:r>
            <a:r>
              <a:rPr lang="en-US" sz="1100" dirty="0">
                <a:solidFill>
                  <a:schemeClr val="tx2"/>
                </a:solidFill>
              </a:rPr>
              <a:t>, Vincenzo Perrone, (1998) Does Trust Matter? Exploring the Effects of Interorganizational and Interpersonal Trust on Performance. Organization Science 9(2):141-159.</a:t>
            </a:r>
          </a:p>
          <a:p>
            <a:r>
              <a:rPr lang="en-US" sz="1100" dirty="0">
                <a:solidFill>
                  <a:schemeClr val="tx2"/>
                </a:solidFill>
              </a:rPr>
              <a:t>https://doi.org/10.1287/orsc.9.2.141</a:t>
            </a:r>
          </a:p>
        </p:txBody>
      </p:sp>
      <p:sp>
        <p:nvSpPr>
          <p:cNvPr id="5" name="Slide Number Placeholder 4">
            <a:extLst>
              <a:ext uri="{FF2B5EF4-FFF2-40B4-BE49-F238E27FC236}">
                <a16:creationId xmlns:a16="http://schemas.microsoft.com/office/drawing/2014/main" id="{EE6390B5-DD49-2D22-E468-6C21B3938F59}"/>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5</a:t>
            </a:fld>
            <a:endParaRPr lang="en"/>
          </a:p>
        </p:txBody>
      </p:sp>
    </p:spTree>
    <p:extLst>
      <p:ext uri="{BB962C8B-B14F-4D97-AF65-F5344CB8AC3E}">
        <p14:creationId xmlns:p14="http://schemas.microsoft.com/office/powerpoint/2010/main" val="15498676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17"/>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solidFill>
                  <a:srgbClr val="39C0BA"/>
                </a:solidFill>
              </a:rPr>
              <a:t>IINTERPERSONAL TRUST DURING NEGOTIATIONS</a:t>
            </a:r>
            <a:endParaRPr dirty="0">
              <a:solidFill>
                <a:srgbClr val="39C0BA"/>
              </a:solidFill>
            </a:endParaRPr>
          </a:p>
        </p:txBody>
      </p:sp>
      <p:sp>
        <p:nvSpPr>
          <p:cNvPr id="109" name="Google Shape;109;p17"/>
          <p:cNvSpPr txBox="1">
            <a:spLocks noGrp="1"/>
          </p:cNvSpPr>
          <p:nvPr>
            <p:ph type="body" idx="1"/>
          </p:nvPr>
        </p:nvSpPr>
        <p:spPr>
          <a:xfrm>
            <a:off x="1165498" y="1158072"/>
            <a:ext cx="6858000" cy="37257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2400" dirty="0">
                <a:solidFill>
                  <a:schemeClr val="accent4"/>
                </a:solidFill>
              </a:rPr>
              <a:t>FOUR KINDS OF REPUTATION</a:t>
            </a:r>
            <a:endParaRPr sz="2400" dirty="0">
              <a:solidFill>
                <a:schemeClr val="accent4"/>
              </a:solidFill>
            </a:endParaRPr>
          </a:p>
          <a:p>
            <a:pPr marL="457200" lvl="0" indent="-381000" algn="l" rtl="0">
              <a:spcBef>
                <a:spcPts val="600"/>
              </a:spcBef>
              <a:spcAft>
                <a:spcPts val="0"/>
              </a:spcAft>
              <a:buClr>
                <a:schemeClr val="accent1"/>
              </a:buClr>
              <a:buSzPts val="2400"/>
              <a:buChar char="◦"/>
            </a:pPr>
            <a:r>
              <a:rPr lang="en-US" sz="2400" dirty="0"/>
              <a:t>Liar-Manipulator</a:t>
            </a:r>
            <a:endParaRPr sz="2400" dirty="0"/>
          </a:p>
          <a:p>
            <a:pPr marL="457200" lvl="0" indent="-381000" algn="l" rtl="0">
              <a:spcBef>
                <a:spcPts val="0"/>
              </a:spcBef>
              <a:spcAft>
                <a:spcPts val="0"/>
              </a:spcAft>
              <a:buClr>
                <a:schemeClr val="accent1"/>
              </a:buClr>
              <a:buSzPts val="2400"/>
              <a:buChar char="◦"/>
            </a:pPr>
            <a:r>
              <a:rPr lang="en-US" sz="2400" dirty="0"/>
              <a:t>Tough but Honest</a:t>
            </a:r>
            <a:endParaRPr sz="2400" dirty="0"/>
          </a:p>
          <a:p>
            <a:pPr marL="457200" lvl="0" indent="-381000" algn="l" rtl="0">
              <a:spcBef>
                <a:spcPts val="0"/>
              </a:spcBef>
              <a:spcAft>
                <a:spcPts val="0"/>
              </a:spcAft>
              <a:buClr>
                <a:schemeClr val="accent1"/>
              </a:buClr>
              <a:buSzPts val="2400"/>
              <a:buChar char="◦"/>
            </a:pPr>
            <a:r>
              <a:rPr lang="en-US" sz="2400" dirty="0"/>
              <a:t>Nice and Reasonable</a:t>
            </a:r>
          </a:p>
          <a:p>
            <a:pPr marL="457200" lvl="0" indent="-381000" algn="l" rtl="0">
              <a:spcBef>
                <a:spcPts val="0"/>
              </a:spcBef>
              <a:spcAft>
                <a:spcPts val="0"/>
              </a:spcAft>
              <a:buClr>
                <a:schemeClr val="accent1"/>
              </a:buClr>
              <a:buSzPts val="2400"/>
              <a:buChar char="◦"/>
            </a:pPr>
            <a:r>
              <a:rPr lang="en-US" sz="2400" dirty="0"/>
              <a:t>Cream Puff</a:t>
            </a:r>
            <a:endParaRPr sz="2400" dirty="0"/>
          </a:p>
          <a:p>
            <a:pPr marL="0" lvl="0" indent="0" algn="l" rtl="0">
              <a:spcBef>
                <a:spcPts val="600"/>
              </a:spcBef>
              <a:spcAft>
                <a:spcPts val="0"/>
              </a:spcAft>
              <a:buNone/>
            </a:pPr>
            <a:r>
              <a:rPr lang="en-US" sz="2400" dirty="0"/>
              <a:t>Relationships are important!</a:t>
            </a:r>
            <a:endParaRPr sz="2400" dirty="0"/>
          </a:p>
        </p:txBody>
      </p:sp>
      <p:sp>
        <p:nvSpPr>
          <p:cNvPr id="6" name="TextBox 5">
            <a:extLst>
              <a:ext uri="{FF2B5EF4-FFF2-40B4-BE49-F238E27FC236}">
                <a16:creationId xmlns:a16="http://schemas.microsoft.com/office/drawing/2014/main" id="{F99492A4-B6C3-4EB9-BDB8-5AB5DFA8BC95}"/>
              </a:ext>
            </a:extLst>
          </p:cNvPr>
          <p:cNvSpPr txBox="1"/>
          <p:nvPr/>
        </p:nvSpPr>
        <p:spPr>
          <a:xfrm>
            <a:off x="1165475" y="4715240"/>
            <a:ext cx="7573280" cy="553998"/>
          </a:xfrm>
          <a:prstGeom prst="rect">
            <a:avLst/>
          </a:prstGeom>
          <a:noFill/>
        </p:spPr>
        <p:txBody>
          <a:bodyPr wrap="square" rtlCol="0">
            <a:spAutoFit/>
          </a:bodyPr>
          <a:lstStyle/>
          <a:p>
            <a:r>
              <a:rPr lang="en-US" sz="800" dirty="0">
                <a:solidFill>
                  <a:schemeClr val="bg1"/>
                </a:solidFill>
                <a:latin typeface="Quicksand" panose="020B0604020202020204" charset="0"/>
              </a:rPr>
              <a:t>Croson, R., and Glick, S. (2001). “Reputations in negotiation.” In Hock, S.J., </a:t>
            </a:r>
            <a:r>
              <a:rPr lang="en-US" sz="800" dirty="0" err="1">
                <a:solidFill>
                  <a:schemeClr val="bg1"/>
                </a:solidFill>
                <a:latin typeface="Quicksand" panose="020B0604020202020204" charset="0"/>
              </a:rPr>
              <a:t>Kunreuther</a:t>
            </a:r>
            <a:r>
              <a:rPr lang="en-US" sz="800" dirty="0">
                <a:solidFill>
                  <a:schemeClr val="bg1"/>
                </a:solidFill>
                <a:latin typeface="Quicksand" panose="020B0604020202020204" charset="0"/>
              </a:rPr>
              <a:t>, H.C., and Gunther, R.E. (eds.). Wharton on Making Decisions (pp. 177-186) Hoboken, NJ: Johns Wiley and Sons.</a:t>
            </a:r>
          </a:p>
          <a:p>
            <a:endParaRPr lang="en-US" dirty="0"/>
          </a:p>
        </p:txBody>
      </p:sp>
      <p:sp>
        <p:nvSpPr>
          <p:cNvPr id="110" name="Google Shape;110;p17"/>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6</a:t>
            </a:fld>
            <a:endParaRPr/>
          </a:p>
        </p:txBody>
      </p:sp>
    </p:spTree>
    <p:extLst>
      <p:ext uri="{BB962C8B-B14F-4D97-AF65-F5344CB8AC3E}">
        <p14:creationId xmlns:p14="http://schemas.microsoft.com/office/powerpoint/2010/main" val="33554086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9" name="Google Shape;129;p19"/>
          <p:cNvSpPr txBox="1">
            <a:spLocks noGrp="1"/>
          </p:cNvSpPr>
          <p:nvPr>
            <p:ph type="title"/>
          </p:nvPr>
        </p:nvSpPr>
        <p:spPr>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t>TYPES OF NEGOTIATORS – Two Traditional Roles</a:t>
            </a:r>
            <a:endParaRPr dirty="0"/>
          </a:p>
        </p:txBody>
      </p:sp>
      <p:sp>
        <p:nvSpPr>
          <p:cNvPr id="128" name="Google Shape;128;p19"/>
          <p:cNvSpPr txBox="1">
            <a:spLocks noGrp="1"/>
          </p:cNvSpPr>
          <p:nvPr>
            <p:ph type="body" idx="1"/>
          </p:nvPr>
        </p:nvSpPr>
        <p:spPr>
          <a:xfrm>
            <a:off x="1165475" y="1192298"/>
            <a:ext cx="3557364" cy="36705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a:solidFill>
                  <a:schemeClr val="accent4"/>
                </a:solidFill>
              </a:rPr>
              <a:t>SOFT</a:t>
            </a:r>
            <a:endParaRPr b="1" dirty="0">
              <a:solidFill>
                <a:schemeClr val="accent4"/>
              </a:solidFill>
            </a:endParaRPr>
          </a:p>
          <a:p>
            <a:pPr marL="342900" indent="-342900"/>
            <a:r>
              <a:rPr lang="en-US" sz="1600" dirty="0"/>
              <a:t>Focuses on position </a:t>
            </a:r>
          </a:p>
          <a:p>
            <a:pPr marL="342900" indent="-342900"/>
            <a:r>
              <a:rPr lang="en-US" sz="1600" dirty="0"/>
              <a:t>“Friends”</a:t>
            </a:r>
          </a:p>
          <a:p>
            <a:pPr marL="342900" indent="-342900"/>
            <a:r>
              <a:rPr lang="en-US" sz="1600" dirty="0"/>
              <a:t>Values agreement</a:t>
            </a:r>
          </a:p>
          <a:p>
            <a:pPr marL="342900" indent="-342900"/>
            <a:r>
              <a:rPr lang="en-US" sz="1600" dirty="0"/>
              <a:t>More likely to make concessions to avoid conflict</a:t>
            </a:r>
          </a:p>
          <a:p>
            <a:pPr marL="342900" indent="-342900"/>
            <a:r>
              <a:rPr lang="en-US" sz="1600" dirty="0"/>
              <a:t>Yields to pressure</a:t>
            </a:r>
          </a:p>
          <a:p>
            <a:pPr marL="342900" indent="-342900"/>
            <a:r>
              <a:rPr lang="en-US" sz="1600" dirty="0"/>
              <a:t>Too much trust</a:t>
            </a:r>
          </a:p>
        </p:txBody>
      </p:sp>
      <p:sp>
        <p:nvSpPr>
          <p:cNvPr id="130" name="Google Shape;130;p19"/>
          <p:cNvSpPr txBox="1">
            <a:spLocks noGrp="1"/>
          </p:cNvSpPr>
          <p:nvPr>
            <p:ph type="body" idx="2"/>
          </p:nvPr>
        </p:nvSpPr>
        <p:spPr>
          <a:xfrm>
            <a:off x="4965793" y="1192298"/>
            <a:ext cx="3557364" cy="36705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a:solidFill>
                  <a:schemeClr val="accent4"/>
                </a:solidFill>
              </a:rPr>
              <a:t>HARD</a:t>
            </a:r>
            <a:endParaRPr b="1" dirty="0">
              <a:solidFill>
                <a:schemeClr val="accent4"/>
              </a:solidFill>
            </a:endParaRPr>
          </a:p>
          <a:p>
            <a:pPr marL="342900" indent="-342900"/>
            <a:r>
              <a:rPr lang="en-US" sz="1600" dirty="0"/>
              <a:t>Focuses on position</a:t>
            </a:r>
          </a:p>
          <a:p>
            <a:pPr marL="342900" indent="-342900"/>
            <a:r>
              <a:rPr lang="en-US" sz="1600" dirty="0"/>
              <a:t>Adversaries</a:t>
            </a:r>
          </a:p>
          <a:p>
            <a:pPr marL="342900" indent="-342900"/>
            <a:r>
              <a:rPr lang="en-US" sz="1600" dirty="0"/>
              <a:t>Needs to “win”</a:t>
            </a:r>
          </a:p>
          <a:p>
            <a:pPr marL="342900" indent="-342900"/>
            <a:r>
              <a:rPr lang="en-US" sz="1600" dirty="0"/>
              <a:t>Demands concessions to maintain relationship</a:t>
            </a:r>
          </a:p>
          <a:p>
            <a:pPr marL="342900" indent="-342900"/>
            <a:r>
              <a:rPr lang="en-US" sz="1600" dirty="0"/>
              <a:t>Applies pressure</a:t>
            </a:r>
          </a:p>
          <a:p>
            <a:pPr marL="342900" indent="-342900"/>
            <a:r>
              <a:rPr lang="en-US" sz="1600" dirty="0"/>
              <a:t>Distrustful</a:t>
            </a:r>
          </a:p>
        </p:txBody>
      </p:sp>
      <p:sp>
        <p:nvSpPr>
          <p:cNvPr id="3" name="TextBox 2">
            <a:extLst>
              <a:ext uri="{FF2B5EF4-FFF2-40B4-BE49-F238E27FC236}">
                <a16:creationId xmlns:a16="http://schemas.microsoft.com/office/drawing/2014/main" id="{1EEE1AA8-7661-4A02-BFDF-5D77C81668DD}"/>
              </a:ext>
            </a:extLst>
          </p:cNvPr>
          <p:cNvSpPr txBox="1"/>
          <p:nvPr/>
        </p:nvSpPr>
        <p:spPr>
          <a:xfrm>
            <a:off x="1011382" y="4759036"/>
            <a:ext cx="5084467" cy="338554"/>
          </a:xfrm>
          <a:prstGeom prst="rect">
            <a:avLst/>
          </a:prstGeom>
          <a:noFill/>
        </p:spPr>
        <p:txBody>
          <a:bodyPr wrap="square" rtlCol="0">
            <a:spAutoFit/>
          </a:bodyPr>
          <a:lstStyle/>
          <a:p>
            <a:r>
              <a:rPr lang="en-US" sz="800" dirty="0">
                <a:solidFill>
                  <a:schemeClr val="bg1"/>
                </a:solidFill>
                <a:latin typeface="Quicksand" panose="020B0604020202020204" charset="0"/>
              </a:rPr>
              <a:t>Fisher, R., </a:t>
            </a:r>
            <a:r>
              <a:rPr lang="en-US" sz="800" dirty="0" err="1">
                <a:solidFill>
                  <a:schemeClr val="bg1"/>
                </a:solidFill>
                <a:latin typeface="Quicksand" panose="020B0604020202020204" charset="0"/>
              </a:rPr>
              <a:t>Ury</a:t>
            </a:r>
            <a:r>
              <a:rPr lang="en-US" sz="800" dirty="0">
                <a:solidFill>
                  <a:schemeClr val="bg1"/>
                </a:solidFill>
                <a:latin typeface="Quicksand" panose="020B0604020202020204" charset="0"/>
              </a:rPr>
              <a:t>, W., &amp; Patton, B. (1991). Getting to Yes: Negotiating Agreement Without Giving In (2nd ed.). New York: Houghton Mifflin Company.</a:t>
            </a:r>
          </a:p>
        </p:txBody>
      </p:sp>
      <p:sp>
        <p:nvSpPr>
          <p:cNvPr id="131" name="Google Shape;131;p19"/>
          <p:cNvSpPr txBox="1">
            <a:spLocks noGrp="1"/>
          </p:cNvSpPr>
          <p:nvPr>
            <p:ph type="sldNum" idx="12"/>
          </p:nvPr>
        </p:nvSpPr>
        <p:spPr>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7</a:t>
            </a:fld>
            <a:endParaRPr/>
          </a:p>
        </p:txBody>
      </p:sp>
    </p:spTree>
    <p:extLst>
      <p:ext uri="{BB962C8B-B14F-4D97-AF65-F5344CB8AC3E}">
        <p14:creationId xmlns:p14="http://schemas.microsoft.com/office/powerpoint/2010/main" val="20082129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E3D7C9-45FF-A682-C6A3-B8291F62A447}"/>
              </a:ext>
            </a:extLst>
          </p:cNvPr>
          <p:cNvSpPr>
            <a:spLocks noGrp="1"/>
          </p:cNvSpPr>
          <p:nvPr>
            <p:ph type="ctrTitle"/>
          </p:nvPr>
        </p:nvSpPr>
        <p:spPr/>
        <p:txBody>
          <a:bodyPr/>
          <a:lstStyle/>
          <a:p>
            <a:r>
              <a:rPr lang="en-US" dirty="0"/>
              <a:t>A third way!</a:t>
            </a:r>
          </a:p>
        </p:txBody>
      </p:sp>
      <p:sp>
        <p:nvSpPr>
          <p:cNvPr id="3" name="Subtitle 2">
            <a:extLst>
              <a:ext uri="{FF2B5EF4-FFF2-40B4-BE49-F238E27FC236}">
                <a16:creationId xmlns:a16="http://schemas.microsoft.com/office/drawing/2014/main" id="{37CFC47C-7BF7-9251-386A-92574AD86BD3}"/>
              </a:ext>
            </a:extLst>
          </p:cNvPr>
          <p:cNvSpPr>
            <a:spLocks noGrp="1"/>
          </p:cNvSpPr>
          <p:nvPr>
            <p:ph type="subTitle" idx="1"/>
          </p:nvPr>
        </p:nvSpPr>
        <p:spPr/>
        <p:txBody>
          <a:bodyPr/>
          <a:lstStyle/>
          <a:p>
            <a:r>
              <a:rPr lang="en-US" dirty="0"/>
              <a:t>Striving for mutual gain through principled negotiation. </a:t>
            </a:r>
          </a:p>
        </p:txBody>
      </p:sp>
      <p:sp>
        <p:nvSpPr>
          <p:cNvPr id="5" name="TextBox 4">
            <a:extLst>
              <a:ext uri="{FF2B5EF4-FFF2-40B4-BE49-F238E27FC236}">
                <a16:creationId xmlns:a16="http://schemas.microsoft.com/office/drawing/2014/main" id="{1E611613-FC74-7EA8-A3EA-40B651100C95}"/>
              </a:ext>
            </a:extLst>
          </p:cNvPr>
          <p:cNvSpPr txBox="1"/>
          <p:nvPr/>
        </p:nvSpPr>
        <p:spPr>
          <a:xfrm>
            <a:off x="1011382" y="4759036"/>
            <a:ext cx="5084467" cy="338554"/>
          </a:xfrm>
          <a:prstGeom prst="rect">
            <a:avLst/>
          </a:prstGeom>
          <a:noFill/>
        </p:spPr>
        <p:txBody>
          <a:bodyPr wrap="square" rtlCol="0">
            <a:spAutoFit/>
          </a:bodyPr>
          <a:lstStyle/>
          <a:p>
            <a:r>
              <a:rPr lang="en-US" sz="800" dirty="0">
                <a:solidFill>
                  <a:schemeClr val="bg1"/>
                </a:solidFill>
                <a:latin typeface="Quicksand" panose="020B0604020202020204" charset="0"/>
              </a:rPr>
              <a:t>Fisher, R., </a:t>
            </a:r>
            <a:r>
              <a:rPr lang="en-US" sz="800" dirty="0" err="1">
                <a:solidFill>
                  <a:schemeClr val="bg1"/>
                </a:solidFill>
                <a:latin typeface="Quicksand" panose="020B0604020202020204" charset="0"/>
              </a:rPr>
              <a:t>Ury</a:t>
            </a:r>
            <a:r>
              <a:rPr lang="en-US" sz="800" dirty="0">
                <a:solidFill>
                  <a:schemeClr val="bg1"/>
                </a:solidFill>
                <a:latin typeface="Quicksand" panose="020B0604020202020204" charset="0"/>
              </a:rPr>
              <a:t>, W., &amp; Patton, B. (1991). Getting to Yes: Negotiating Agreement Without Giving In (2nd ed.). New York: Houghton Mifflin Company.</a:t>
            </a:r>
          </a:p>
        </p:txBody>
      </p:sp>
      <p:sp>
        <p:nvSpPr>
          <p:cNvPr id="4" name="Slide Number Placeholder 3">
            <a:extLst>
              <a:ext uri="{FF2B5EF4-FFF2-40B4-BE49-F238E27FC236}">
                <a16:creationId xmlns:a16="http://schemas.microsoft.com/office/drawing/2014/main" id="{D0CC5FD5-A97A-4156-9F7C-C608EEA9D0F5}"/>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8</a:t>
            </a:fld>
            <a:endParaRPr lang="en"/>
          </a:p>
        </p:txBody>
      </p:sp>
    </p:spTree>
    <p:extLst>
      <p:ext uri="{BB962C8B-B14F-4D97-AF65-F5344CB8AC3E}">
        <p14:creationId xmlns:p14="http://schemas.microsoft.com/office/powerpoint/2010/main" val="13047181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21"/>
        <p:cNvGrpSpPr/>
        <p:nvPr/>
      </p:nvGrpSpPr>
      <p:grpSpPr>
        <a:xfrm>
          <a:off x="0" y="0"/>
          <a:ext cx="0" cy="0"/>
          <a:chOff x="0" y="0"/>
          <a:chExt cx="0" cy="0"/>
        </a:xfrm>
      </p:grpSpPr>
      <p:sp>
        <p:nvSpPr>
          <p:cNvPr id="322" name="Google Shape;322;p35"/>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BIBLIOGRAPHY &amp; CREDITS</a:t>
            </a:r>
            <a:endParaRPr dirty="0"/>
          </a:p>
        </p:txBody>
      </p:sp>
      <p:sp>
        <p:nvSpPr>
          <p:cNvPr id="323" name="Google Shape;323;p35"/>
          <p:cNvSpPr txBox="1">
            <a:spLocks noGrp="1"/>
          </p:cNvSpPr>
          <p:nvPr>
            <p:ph type="body" idx="1"/>
          </p:nvPr>
        </p:nvSpPr>
        <p:spPr>
          <a:xfrm>
            <a:off x="1165475" y="894649"/>
            <a:ext cx="6858000" cy="37257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Clr>
                <a:schemeClr val="dk1"/>
              </a:buClr>
              <a:buSzPts val="1100"/>
              <a:buFont typeface="Arial"/>
              <a:buNone/>
            </a:pPr>
            <a:r>
              <a:rPr lang="en-US" sz="1200" dirty="0">
                <a:solidFill>
                  <a:srgbClr val="F3F3F3"/>
                </a:solidFill>
              </a:rPr>
              <a:t>Akbar Zaheer, Bill </a:t>
            </a:r>
            <a:r>
              <a:rPr lang="en-US" sz="1200" dirty="0" err="1">
                <a:solidFill>
                  <a:srgbClr val="F3F3F3"/>
                </a:solidFill>
              </a:rPr>
              <a:t>McEvily</a:t>
            </a:r>
            <a:r>
              <a:rPr lang="en-US" sz="1200" dirty="0">
                <a:solidFill>
                  <a:srgbClr val="F3F3F3"/>
                </a:solidFill>
              </a:rPr>
              <a:t>, Vincenzo Perrone, (1998) Does Trust Matter? Exploring the Effects of Interorganizational and Interpersonal Trust on Performance. Organization Science 9(2):141-159. </a:t>
            </a:r>
            <a:r>
              <a:rPr lang="en-US" sz="1200" dirty="0">
                <a:solidFill>
                  <a:srgbClr val="F3F3F3"/>
                </a:solidFill>
                <a:hlinkClick r:id="rId3"/>
              </a:rPr>
              <a:t>https://doi.org/10.1287/orsc.9.2.141</a:t>
            </a:r>
            <a:endParaRPr lang="en-US" sz="1200" dirty="0">
              <a:solidFill>
                <a:srgbClr val="F3F3F3"/>
              </a:solidFill>
            </a:endParaRPr>
          </a:p>
          <a:p>
            <a:pPr marL="0" indent="0">
              <a:buClr>
                <a:schemeClr val="dk1"/>
              </a:buClr>
              <a:buSzPts val="1100"/>
              <a:buNone/>
            </a:pPr>
            <a:r>
              <a:rPr lang="en-US" sz="1200" dirty="0">
                <a:solidFill>
                  <a:schemeClr val="bg1"/>
                </a:solidFill>
                <a:latin typeface="Quicksand" panose="020B0604020202020204" charset="0"/>
              </a:rPr>
              <a:t>Croson, R., and Glick, S. (2001). “Reputations in negotiation.” In Hock, S.J., </a:t>
            </a:r>
            <a:r>
              <a:rPr lang="en-US" sz="1200" dirty="0" err="1">
                <a:solidFill>
                  <a:schemeClr val="bg1"/>
                </a:solidFill>
                <a:latin typeface="Quicksand" panose="020B0604020202020204" charset="0"/>
              </a:rPr>
              <a:t>Kunreuther</a:t>
            </a:r>
            <a:r>
              <a:rPr lang="en-US" sz="1200" dirty="0">
                <a:solidFill>
                  <a:schemeClr val="bg1"/>
                </a:solidFill>
                <a:latin typeface="Quicksand" panose="020B0604020202020204" charset="0"/>
              </a:rPr>
              <a:t>, H.C., and Gunther, R.E. (eds.). Wharton on Making Decisions (pp. 177-186) Hoboken, NJ: Johns Wiley and Sons.</a:t>
            </a:r>
            <a:endParaRPr lang="en-US" sz="1200" dirty="0"/>
          </a:p>
          <a:p>
            <a:pPr marL="0" indent="0">
              <a:buClr>
                <a:schemeClr val="dk1"/>
              </a:buClr>
              <a:buSzPts val="1100"/>
              <a:buNone/>
            </a:pPr>
            <a:r>
              <a:rPr lang="en-US" sz="1200" dirty="0">
                <a:solidFill>
                  <a:schemeClr val="bg1"/>
                </a:solidFill>
                <a:latin typeface="Quicksand" panose="020B0604020202020204" charset="0"/>
              </a:rPr>
              <a:t>Fisher, R., </a:t>
            </a:r>
            <a:r>
              <a:rPr lang="en-US" sz="1200" dirty="0" err="1">
                <a:solidFill>
                  <a:schemeClr val="bg1"/>
                </a:solidFill>
                <a:latin typeface="Quicksand" panose="020B0604020202020204" charset="0"/>
              </a:rPr>
              <a:t>Ury</a:t>
            </a:r>
            <a:r>
              <a:rPr lang="en-US" sz="1200" dirty="0">
                <a:solidFill>
                  <a:schemeClr val="bg1"/>
                </a:solidFill>
                <a:latin typeface="Quicksand" panose="020B0604020202020204" charset="0"/>
              </a:rPr>
              <a:t>, W., &amp; Patton, B. (1991). Getting to Yes: Negotiating Agreement Without Giving In (2nd ed.). New York: Houghton Mifflin Company.</a:t>
            </a:r>
            <a:endParaRPr lang="en-US" sz="1200" dirty="0"/>
          </a:p>
          <a:p>
            <a:pPr marL="0" indent="0">
              <a:buClr>
                <a:schemeClr val="dk1"/>
              </a:buClr>
              <a:buSzPts val="1100"/>
              <a:buNone/>
            </a:pPr>
            <a:r>
              <a:rPr lang="en-US" sz="1200" dirty="0">
                <a:solidFill>
                  <a:schemeClr val="tx2"/>
                </a:solidFill>
              </a:rPr>
              <a:t>Iacobucci, D., &amp; Hibbard, J. D. (1999). Toward an encompassing theory of business marketing relationships (BMRS) and interpersonal commercial relationships (ICRS): An empirical generalization. Journal of Interactive Marketing, 13(3), 13-33.</a:t>
            </a:r>
          </a:p>
          <a:p>
            <a:pPr marL="0" indent="0">
              <a:buClr>
                <a:schemeClr val="dk1"/>
              </a:buClr>
              <a:buSzPts val="1100"/>
              <a:buNone/>
            </a:pPr>
            <a:endParaRPr lang="en-US" sz="1200" dirty="0">
              <a:solidFill>
                <a:schemeClr val="tx2"/>
              </a:solidFill>
            </a:endParaRPr>
          </a:p>
          <a:p>
            <a:pPr marL="0" indent="0">
              <a:buClr>
                <a:schemeClr val="dk1"/>
              </a:buClr>
              <a:buSzPts val="1100"/>
              <a:buNone/>
            </a:pPr>
            <a:r>
              <a:rPr lang="en-US" sz="1200" dirty="0">
                <a:solidFill>
                  <a:schemeClr val="tx2"/>
                </a:solidFill>
              </a:rPr>
              <a:t>This presentation is the creative work of Katharine V. Macy, Collection Assessment Librarian &amp; Subject Liaison for Business and Economics at Indiana University - Indianapolis, </a:t>
            </a:r>
            <a:r>
              <a:rPr lang="en-US" sz="1200" dirty="0">
                <a:solidFill>
                  <a:schemeClr val="tx2"/>
                </a:solidFill>
                <a:hlinkClick r:id="rId4"/>
              </a:rPr>
              <a:t>https://orcid.org/0000-0002-6283-7143</a:t>
            </a:r>
            <a:r>
              <a:rPr lang="en-US" sz="1200" dirty="0">
                <a:solidFill>
                  <a:schemeClr val="tx2"/>
                </a:solidFill>
              </a:rPr>
              <a:t> </a:t>
            </a:r>
            <a:endParaRPr lang="en-US" sz="1200" dirty="0"/>
          </a:p>
          <a:p>
            <a:pPr marL="0" indent="0">
              <a:buClr>
                <a:schemeClr val="dk1"/>
              </a:buClr>
              <a:buSzPts val="1100"/>
              <a:buNone/>
            </a:pPr>
            <a:endParaRPr lang="en-US" sz="1200" dirty="0">
              <a:solidFill>
                <a:srgbClr val="F3F3F3"/>
              </a:solidFill>
            </a:endParaRPr>
          </a:p>
          <a:p>
            <a:pPr marL="0" indent="0">
              <a:buClr>
                <a:schemeClr val="dk1"/>
              </a:buClr>
              <a:buSzPts val="1100"/>
              <a:buNone/>
            </a:pPr>
            <a:r>
              <a:rPr lang="en" sz="1200" dirty="0">
                <a:solidFill>
                  <a:srgbClr val="F3F3F3"/>
                </a:solidFill>
              </a:rPr>
              <a:t>Presentation template by </a:t>
            </a:r>
            <a:r>
              <a:rPr lang="en" sz="1200" u="sng" dirty="0">
                <a:solidFill>
                  <a:srgbClr val="F3F3F3"/>
                </a:solidFill>
                <a:hlinkClick r:id="rId5"/>
              </a:rPr>
              <a:t>SlidesCarnival</a:t>
            </a:r>
            <a:endParaRPr lang="en" sz="1200" u="sng" dirty="0">
              <a:solidFill>
                <a:srgbClr val="F3F3F3"/>
              </a:solidFill>
            </a:endParaRPr>
          </a:p>
          <a:p>
            <a:pPr marL="76200" lvl="0" indent="0" algn="l" rtl="0">
              <a:lnSpc>
                <a:spcPct val="115000"/>
              </a:lnSpc>
              <a:spcBef>
                <a:spcPts val="600"/>
              </a:spcBef>
              <a:spcAft>
                <a:spcPts val="0"/>
              </a:spcAft>
              <a:buClr>
                <a:srgbClr val="F3F3F3"/>
              </a:buClr>
              <a:buSzPts val="2400"/>
              <a:buNone/>
            </a:pPr>
            <a:endParaRPr lang="en" sz="1400" u="sng" dirty="0"/>
          </a:p>
          <a:p>
            <a:pPr marL="76200" lvl="0" indent="0" algn="l" rtl="0">
              <a:lnSpc>
                <a:spcPct val="115000"/>
              </a:lnSpc>
              <a:spcBef>
                <a:spcPts val="600"/>
              </a:spcBef>
              <a:spcAft>
                <a:spcPts val="0"/>
              </a:spcAft>
              <a:buClr>
                <a:srgbClr val="F3F3F3"/>
              </a:buClr>
              <a:buSzPts val="2400"/>
              <a:buNone/>
            </a:pPr>
            <a:endParaRPr lang="en" sz="1200" u="sng" dirty="0"/>
          </a:p>
        </p:txBody>
      </p:sp>
      <p:sp>
        <p:nvSpPr>
          <p:cNvPr id="324" name="Google Shape;324;p35"/>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9</a:t>
            </a:fld>
            <a:endParaRPr/>
          </a:p>
        </p:txBody>
      </p:sp>
    </p:spTree>
  </p:cSld>
  <p:clrMapOvr>
    <a:masterClrMapping/>
  </p:clrMapOvr>
</p:sld>
</file>

<file path=ppt/theme/theme1.xml><?xml version="1.0" encoding="utf-8"?>
<a:theme xmlns:a="http://schemas.openxmlformats.org/drawingml/2006/main" name="Eleanor template">
  <a:themeElements>
    <a:clrScheme name="Custom 347">
      <a:dk1>
        <a:srgbClr val="2E3037"/>
      </a:dk1>
      <a:lt1>
        <a:srgbClr val="FFFFFF"/>
      </a:lt1>
      <a:dk2>
        <a:srgbClr val="666666"/>
      </a:dk2>
      <a:lt2>
        <a:srgbClr val="F3F3F3"/>
      </a:lt2>
      <a:accent1>
        <a:srgbClr val="39C0BA"/>
      </a:accent1>
      <a:accent2>
        <a:srgbClr val="90E6E2"/>
      </a:accent2>
      <a:accent3>
        <a:srgbClr val="F35B69"/>
      </a:accent3>
      <a:accent4>
        <a:srgbClr val="FAB2B9"/>
      </a:accent4>
      <a:accent5>
        <a:srgbClr val="999FA9"/>
      </a:accent5>
      <a:accent6>
        <a:srgbClr val="E2E7EE"/>
      </a:accent6>
      <a:hlink>
        <a:srgbClr val="39C0BA"/>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7D7592DA372574587B97261F7859091" ma:contentTypeVersion="4" ma:contentTypeDescription="Create a new document." ma:contentTypeScope="" ma:versionID="4228d21240bba288c053e46d6e630b1e">
  <xsd:schema xmlns:xsd="http://www.w3.org/2001/XMLSchema" xmlns:xs="http://www.w3.org/2001/XMLSchema" xmlns:p="http://schemas.microsoft.com/office/2006/metadata/properties" xmlns:ns2="240fd635-c8ec-4c42-8e6e-9f1a4744a40a" targetNamespace="http://schemas.microsoft.com/office/2006/metadata/properties" ma:root="true" ma:fieldsID="457bb3b3e33dd7bce1eb4d1fc458868e" ns2:_="">
    <xsd:import namespace="240fd635-c8ec-4c42-8e6e-9f1a4744a40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40fd635-c8ec-4c42-8e6e-9f1a4744a40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DFEBBDC-2BA4-44D4-B913-FC2ED86E5963}">
  <ds:schemaRefs>
    <ds:schemaRef ds:uri="http://www.w3.org/XML/1998/namespace"/>
    <ds:schemaRef ds:uri="http://purl.org/dc/terms/"/>
    <ds:schemaRef ds:uri="http://schemas.microsoft.com/office/infopath/2007/PartnerControls"/>
    <ds:schemaRef ds:uri="http://purl.org/dc/elements/1.1/"/>
    <ds:schemaRef ds:uri="http://schemas.openxmlformats.org/package/2006/metadata/core-properties"/>
    <ds:schemaRef ds:uri="http://schemas.microsoft.com/office/2006/metadata/properties"/>
    <ds:schemaRef ds:uri="http://schemas.microsoft.com/office/2006/documentManagement/types"/>
    <ds:schemaRef ds:uri="240fd635-c8ec-4c42-8e6e-9f1a4744a40a"/>
    <ds:schemaRef ds:uri="http://purl.org/dc/dcmitype/"/>
  </ds:schemaRefs>
</ds:datastoreItem>
</file>

<file path=customXml/itemProps2.xml><?xml version="1.0" encoding="utf-8"?>
<ds:datastoreItem xmlns:ds="http://schemas.openxmlformats.org/officeDocument/2006/customXml" ds:itemID="{DE6CAAFC-FF59-48C2-91ED-CDC5088DA909}">
  <ds:schemaRefs>
    <ds:schemaRef ds:uri="http://schemas.microsoft.com/sharepoint/v3/contenttype/forms"/>
  </ds:schemaRefs>
</ds:datastoreItem>
</file>

<file path=customXml/itemProps3.xml><?xml version="1.0" encoding="utf-8"?>
<ds:datastoreItem xmlns:ds="http://schemas.openxmlformats.org/officeDocument/2006/customXml" ds:itemID="{B6A865DB-4817-4657-9052-9EFED9E989A6}">
  <ds:schemaRefs>
    <ds:schemaRef ds:uri="240fd635-c8ec-4c42-8e6e-9f1a4744a40a"/>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1797</TotalTime>
  <Words>1814</Words>
  <Application>Microsoft Office PowerPoint</Application>
  <PresentationFormat>On-screen Show (16:9)</PresentationFormat>
  <Paragraphs>98</Paragraphs>
  <Slides>9</Slides>
  <Notes>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Oswald</vt:lpstr>
      <vt:lpstr>Arial</vt:lpstr>
      <vt:lpstr>Quicksand</vt:lpstr>
      <vt:lpstr>Eleanor template</vt:lpstr>
      <vt:lpstr>It’s a business relationship Characteristics of successful business relationships &amp; importance of trust</vt:lpstr>
      <vt:lpstr>Business Relationship</vt:lpstr>
      <vt:lpstr>CHARACTERISTICS OF SUCCESSFUL BUSINESS RELATIONSHIPS</vt:lpstr>
      <vt:lpstr>Trust is a key determinate in the outcomes of business relationships</vt:lpstr>
      <vt:lpstr>TWO TYPES OF TRUST IN BUSINESS RELATIONSHIPS</vt:lpstr>
      <vt:lpstr>IINTERPERSONAL TRUST DURING NEGOTIATIONS</vt:lpstr>
      <vt:lpstr>TYPES OF NEGOTIATORS – Two Traditional Roles</vt:lpstr>
      <vt:lpstr>A third way!</vt:lpstr>
      <vt:lpstr>BIBLIOGRAPHY &amp; CREDITS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NEGOTIATE LIKE AN MBA</dc:title>
  <dc:creator>Macy, Katharine</dc:creator>
  <cp:lastModifiedBy>Macy, Katharine</cp:lastModifiedBy>
  <cp:revision>72</cp:revision>
  <cp:lastPrinted>2021-05-03T14:41:55Z</cp:lastPrinted>
  <dcterms:modified xsi:type="dcterms:W3CDTF">2024-02-09T14:15:18Z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0x01010027D7592DA372574587B97261F7859091</vt:lpwstr>
  </property>
</Properties>
</file>