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8" r:id="rId3"/>
    <p:sldId id="286" r:id="rId4"/>
    <p:sldId id="262" r:id="rId5"/>
    <p:sldId id="259" r:id="rId6"/>
    <p:sldId id="285" r:id="rId7"/>
    <p:sldId id="287" r:id="rId8"/>
    <p:sldId id="298" r:id="rId9"/>
    <p:sldId id="261" r:id="rId10"/>
    <p:sldId id="265" r:id="rId11"/>
    <p:sldId id="263" r:id="rId12"/>
    <p:sldId id="289" r:id="rId13"/>
    <p:sldId id="288" r:id="rId14"/>
    <p:sldId id="290" r:id="rId15"/>
    <p:sldId id="291" r:id="rId16"/>
    <p:sldId id="292" r:id="rId17"/>
    <p:sldId id="293" r:id="rId18"/>
    <p:sldId id="264" r:id="rId19"/>
    <p:sldId id="295" r:id="rId20"/>
    <p:sldId id="294" r:id="rId21"/>
    <p:sldId id="296" r:id="rId22"/>
    <p:sldId id="297" r:id="rId23"/>
    <p:sldId id="299" r:id="rId24"/>
    <p:sldId id="300" r:id="rId25"/>
    <p:sldId id="280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4A455F8-B6EC-4A26-B8E2-AAB57471C982}">
  <a:tblStyle styleId="{24A455F8-B6EC-4A26-B8E2-AAB57471C98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6"/>
  </p:normalViewPr>
  <p:slideViewPr>
    <p:cSldViewPr snapToGrid="0" snapToObjects="1">
      <p:cViewPr varScale="1">
        <p:scale>
          <a:sx n="141" d="100"/>
          <a:sy n="141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1171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4631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209425" y="502200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197475" y="-802775"/>
            <a:ext cx="6749100" cy="67491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2255425" y="1991825"/>
            <a:ext cx="46332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67550" y="-88675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348875" y="2882375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255425" y="541800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752750" y="3465100"/>
            <a:ext cx="2284200" cy="2284200"/>
          </a:xfrm>
          <a:prstGeom prst="donut">
            <a:avLst>
              <a:gd name="adj" fmla="val 11909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37775" y="3193200"/>
            <a:ext cx="657600" cy="65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376550" y="4217275"/>
            <a:ext cx="1207800" cy="12078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244625" y="2541950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7598775" y="-300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8244625" y="802850"/>
            <a:ext cx="657600" cy="6576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213975" y="695900"/>
            <a:ext cx="871500" cy="8715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-122175" y="2933250"/>
            <a:ext cx="1177500" cy="11775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8150075" y="708300"/>
            <a:ext cx="846600" cy="8466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1055325" y="3904575"/>
            <a:ext cx="206100" cy="2061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/>
          <p:nvPr/>
        </p:nvSpPr>
        <p:spPr>
          <a:xfrm>
            <a:off x="3058200" y="-295450"/>
            <a:ext cx="3027600" cy="30279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ctrTitle"/>
          </p:nvPr>
        </p:nvSpPr>
        <p:spPr>
          <a:xfrm>
            <a:off x="1773750" y="2421550"/>
            <a:ext cx="5596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"/>
          </p:nvPr>
        </p:nvSpPr>
        <p:spPr>
          <a:xfrm>
            <a:off x="1773750" y="3449654"/>
            <a:ext cx="5596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None/>
              <a:defRPr b="1">
                <a:solidFill>
                  <a:srgbClr val="A1BECC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1414538" y="3988225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7630150" y="2469625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376550" y="1139200"/>
            <a:ext cx="978600" cy="9786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7240275" y="4662700"/>
            <a:ext cx="657600" cy="6576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231175" y="-571700"/>
            <a:ext cx="2284200" cy="2284200"/>
          </a:xfrm>
          <a:prstGeom prst="donut">
            <a:avLst>
              <a:gd name="adj" fmla="val 11909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7507625" y="917475"/>
            <a:ext cx="657600" cy="65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8065925" y="-295450"/>
            <a:ext cx="1207800" cy="12078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1417200" y="2052650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3"/>
          <p:cNvSpPr/>
          <p:nvPr/>
        </p:nvSpPr>
        <p:spPr>
          <a:xfrm>
            <a:off x="180500" y="4023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3"/>
          <p:cNvSpPr/>
          <p:nvPr/>
        </p:nvSpPr>
        <p:spPr>
          <a:xfrm>
            <a:off x="246046" y="3365546"/>
            <a:ext cx="456000" cy="4560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7072325" y="4494725"/>
            <a:ext cx="993600" cy="9933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7370250" y="780100"/>
            <a:ext cx="932400" cy="9324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/>
          <p:nvPr/>
        </p:nvSpPr>
        <p:spPr>
          <a:xfrm>
            <a:off x="180500" y="3300000"/>
            <a:ext cx="586800" cy="5868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3"/>
          <p:cNvSpPr/>
          <p:nvPr/>
        </p:nvSpPr>
        <p:spPr>
          <a:xfrm>
            <a:off x="7733375" y="467300"/>
            <a:ext cx="206100" cy="2061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3"/>
          <p:cNvSpPr/>
          <p:nvPr/>
        </p:nvSpPr>
        <p:spPr>
          <a:xfrm>
            <a:off x="598175" y="-204700"/>
            <a:ext cx="1550100" cy="15501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"/>
          <p:cNvSpPr/>
          <p:nvPr/>
        </p:nvSpPr>
        <p:spPr>
          <a:xfrm>
            <a:off x="1144200" y="2698575"/>
            <a:ext cx="893700" cy="8937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5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5"/>
          <p:cNvSpPr txBox="1">
            <a:spLocks noGrp="1"/>
          </p:cNvSpPr>
          <p:nvPr>
            <p:ph type="body" idx="1"/>
          </p:nvPr>
        </p:nvSpPr>
        <p:spPr>
          <a:xfrm>
            <a:off x="2935875" y="1525758"/>
            <a:ext cx="5275500" cy="27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￮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68" name="Google Shape;68;p5"/>
          <p:cNvSpPr/>
          <p:nvPr/>
        </p:nvSpPr>
        <p:spPr>
          <a:xfrm>
            <a:off x="259925" y="-20630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5"/>
          <p:cNvSpPr/>
          <p:nvPr/>
        </p:nvSpPr>
        <p:spPr>
          <a:xfrm>
            <a:off x="-152925" y="1360050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5"/>
          <p:cNvSpPr/>
          <p:nvPr/>
        </p:nvSpPr>
        <p:spPr>
          <a:xfrm>
            <a:off x="2339600" y="243625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5"/>
          <p:cNvSpPr/>
          <p:nvPr/>
        </p:nvSpPr>
        <p:spPr>
          <a:xfrm>
            <a:off x="788725" y="2338650"/>
            <a:ext cx="811200" cy="811200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5"/>
          <p:cNvSpPr/>
          <p:nvPr/>
        </p:nvSpPr>
        <p:spPr>
          <a:xfrm>
            <a:off x="153675" y="4149950"/>
            <a:ext cx="1207800" cy="1207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5"/>
          <p:cNvSpPr/>
          <p:nvPr/>
        </p:nvSpPr>
        <p:spPr>
          <a:xfrm>
            <a:off x="1315800" y="3860975"/>
            <a:ext cx="550500" cy="5505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5"/>
          <p:cNvSpPr/>
          <p:nvPr/>
        </p:nvSpPr>
        <p:spPr>
          <a:xfrm>
            <a:off x="438575" y="2993025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5"/>
          <p:cNvSpPr/>
          <p:nvPr/>
        </p:nvSpPr>
        <p:spPr>
          <a:xfrm>
            <a:off x="7744850" y="420475"/>
            <a:ext cx="550500" cy="550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5"/>
          <p:cNvSpPr/>
          <p:nvPr/>
        </p:nvSpPr>
        <p:spPr>
          <a:xfrm>
            <a:off x="8839500" y="1019775"/>
            <a:ext cx="397500" cy="397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5"/>
          <p:cNvSpPr/>
          <p:nvPr/>
        </p:nvSpPr>
        <p:spPr>
          <a:xfrm>
            <a:off x="8295350" y="-321125"/>
            <a:ext cx="741600" cy="741600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5"/>
          <p:cNvSpPr/>
          <p:nvPr/>
        </p:nvSpPr>
        <p:spPr>
          <a:xfrm>
            <a:off x="8651500" y="161632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5"/>
          <p:cNvSpPr/>
          <p:nvPr/>
        </p:nvSpPr>
        <p:spPr>
          <a:xfrm>
            <a:off x="2179100" y="83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5"/>
          <p:cNvSpPr/>
          <p:nvPr/>
        </p:nvSpPr>
        <p:spPr>
          <a:xfrm>
            <a:off x="8062825" y="688875"/>
            <a:ext cx="449700" cy="4497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5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+ image">
  <p:cSld name="TITLE_AND_BODY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"/>
          <p:cNvSpPr txBox="1">
            <a:spLocks noGrp="1"/>
          </p:cNvSpPr>
          <p:nvPr>
            <p:ph type="title"/>
          </p:nvPr>
        </p:nvSpPr>
        <p:spPr>
          <a:xfrm>
            <a:off x="4572000" y="909050"/>
            <a:ext cx="36396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6"/>
          <p:cNvSpPr txBox="1">
            <a:spLocks noGrp="1"/>
          </p:cNvSpPr>
          <p:nvPr>
            <p:ph type="body" idx="1"/>
          </p:nvPr>
        </p:nvSpPr>
        <p:spPr>
          <a:xfrm>
            <a:off x="4572000" y="1525754"/>
            <a:ext cx="3639600" cy="27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￮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5" name="Google Shape;85;p6"/>
          <p:cNvSpPr/>
          <p:nvPr/>
        </p:nvSpPr>
        <p:spPr>
          <a:xfrm>
            <a:off x="580275" y="751950"/>
            <a:ext cx="3639600" cy="3639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6"/>
          <p:cNvSpPr/>
          <p:nvPr/>
        </p:nvSpPr>
        <p:spPr>
          <a:xfrm>
            <a:off x="-295650" y="-356450"/>
            <a:ext cx="1057800" cy="1057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6"/>
          <p:cNvSpPr/>
          <p:nvPr/>
        </p:nvSpPr>
        <p:spPr>
          <a:xfrm>
            <a:off x="2836600" y="179825"/>
            <a:ext cx="978600" cy="978600"/>
          </a:xfrm>
          <a:prstGeom prst="donut">
            <a:avLst>
              <a:gd name="adj" fmla="val 39527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6"/>
          <p:cNvSpPr/>
          <p:nvPr/>
        </p:nvSpPr>
        <p:spPr>
          <a:xfrm>
            <a:off x="465975" y="3692750"/>
            <a:ext cx="1019400" cy="10194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6"/>
          <p:cNvSpPr/>
          <p:nvPr/>
        </p:nvSpPr>
        <p:spPr>
          <a:xfrm>
            <a:off x="1485375" y="4559750"/>
            <a:ext cx="361500" cy="361500"/>
          </a:xfrm>
          <a:prstGeom prst="donut">
            <a:avLst>
              <a:gd name="adj" fmla="val 29951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6"/>
          <p:cNvSpPr/>
          <p:nvPr/>
        </p:nvSpPr>
        <p:spPr>
          <a:xfrm>
            <a:off x="2364800" y="346950"/>
            <a:ext cx="274200" cy="2739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6"/>
          <p:cNvSpPr/>
          <p:nvPr/>
        </p:nvSpPr>
        <p:spPr>
          <a:xfrm>
            <a:off x="-472600" y="-533400"/>
            <a:ext cx="1411800" cy="1411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6"/>
          <p:cNvSpPr/>
          <p:nvPr/>
        </p:nvSpPr>
        <p:spPr>
          <a:xfrm>
            <a:off x="2899000" y="242225"/>
            <a:ext cx="853800" cy="853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6"/>
          <p:cNvSpPr/>
          <p:nvPr/>
        </p:nvSpPr>
        <p:spPr>
          <a:xfrm>
            <a:off x="1061150" y="142950"/>
            <a:ext cx="538500" cy="5382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7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256050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￮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98" name="Google Shape;98;p7"/>
          <p:cNvSpPr txBox="1">
            <a:spLocks noGrp="1"/>
          </p:cNvSpPr>
          <p:nvPr>
            <p:ph type="body" idx="2"/>
          </p:nvPr>
        </p:nvSpPr>
        <p:spPr>
          <a:xfrm>
            <a:off x="5650849" y="1550150"/>
            <a:ext cx="256050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￮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99" name="Google Shape;99;p7"/>
          <p:cNvSpPr/>
          <p:nvPr/>
        </p:nvSpPr>
        <p:spPr>
          <a:xfrm>
            <a:off x="-358950" y="2194400"/>
            <a:ext cx="2347200" cy="23472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7"/>
          <p:cNvSpPr/>
          <p:nvPr/>
        </p:nvSpPr>
        <p:spPr>
          <a:xfrm>
            <a:off x="198450" y="-321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7"/>
          <p:cNvSpPr/>
          <p:nvPr/>
        </p:nvSpPr>
        <p:spPr>
          <a:xfrm>
            <a:off x="198450" y="420475"/>
            <a:ext cx="657600" cy="657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7"/>
          <p:cNvSpPr/>
          <p:nvPr/>
        </p:nvSpPr>
        <p:spPr>
          <a:xfrm>
            <a:off x="1177051" y="657475"/>
            <a:ext cx="846900" cy="846900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7"/>
          <p:cNvSpPr/>
          <p:nvPr/>
        </p:nvSpPr>
        <p:spPr>
          <a:xfrm>
            <a:off x="887650" y="4142300"/>
            <a:ext cx="1207800" cy="12078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7"/>
          <p:cNvSpPr/>
          <p:nvPr/>
        </p:nvSpPr>
        <p:spPr>
          <a:xfrm>
            <a:off x="153675" y="4799600"/>
            <a:ext cx="550500" cy="5505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7"/>
          <p:cNvSpPr/>
          <p:nvPr/>
        </p:nvSpPr>
        <p:spPr>
          <a:xfrm>
            <a:off x="1172525" y="1696950"/>
            <a:ext cx="304800" cy="30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7"/>
          <p:cNvSpPr/>
          <p:nvPr/>
        </p:nvSpPr>
        <p:spPr>
          <a:xfrm>
            <a:off x="7844250" y="6192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7"/>
          <p:cNvSpPr/>
          <p:nvPr/>
        </p:nvSpPr>
        <p:spPr>
          <a:xfrm>
            <a:off x="7515500" y="-72500"/>
            <a:ext cx="397500" cy="3975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7"/>
          <p:cNvSpPr/>
          <p:nvPr/>
        </p:nvSpPr>
        <p:spPr>
          <a:xfrm>
            <a:off x="8651500" y="1030850"/>
            <a:ext cx="304800" cy="30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7"/>
          <p:cNvSpPr/>
          <p:nvPr/>
        </p:nvSpPr>
        <p:spPr>
          <a:xfrm>
            <a:off x="8097900" y="167450"/>
            <a:ext cx="741600" cy="741600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7"/>
          <p:cNvSpPr/>
          <p:nvPr/>
        </p:nvSpPr>
        <p:spPr>
          <a:xfrm>
            <a:off x="8394750" y="15043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7"/>
          <p:cNvSpPr/>
          <p:nvPr/>
        </p:nvSpPr>
        <p:spPr>
          <a:xfrm>
            <a:off x="-205625" y="2347725"/>
            <a:ext cx="2040600" cy="20406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7"/>
          <p:cNvSpPr/>
          <p:nvPr/>
        </p:nvSpPr>
        <p:spPr>
          <a:xfrm>
            <a:off x="305125" y="-214450"/>
            <a:ext cx="765300" cy="7653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7"/>
          <p:cNvSpPr/>
          <p:nvPr/>
        </p:nvSpPr>
        <p:spPr>
          <a:xfrm>
            <a:off x="8532600" y="911950"/>
            <a:ext cx="542700" cy="5427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7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8"/>
          <p:cNvSpPr/>
          <p:nvPr/>
        </p:nvSpPr>
        <p:spPr>
          <a:xfrm>
            <a:off x="8638525" y="14726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8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8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◎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◉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19" name="Google Shape;119;p8"/>
          <p:cNvSpPr txBox="1">
            <a:spLocks noGrp="1"/>
          </p:cNvSpPr>
          <p:nvPr>
            <p:ph type="body" idx="2"/>
          </p:nvPr>
        </p:nvSpPr>
        <p:spPr>
          <a:xfrm>
            <a:off x="4723373" y="1550150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◎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◉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20" name="Google Shape;120;p8"/>
          <p:cNvSpPr txBox="1">
            <a:spLocks noGrp="1"/>
          </p:cNvSpPr>
          <p:nvPr>
            <p:ph type="body" idx="3"/>
          </p:nvPr>
        </p:nvSpPr>
        <p:spPr>
          <a:xfrm>
            <a:off x="6510871" y="1550150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◎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◉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21" name="Google Shape;121;p8"/>
          <p:cNvSpPr/>
          <p:nvPr/>
        </p:nvSpPr>
        <p:spPr>
          <a:xfrm>
            <a:off x="1016475" y="2981600"/>
            <a:ext cx="440400" cy="4404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8"/>
          <p:cNvSpPr/>
          <p:nvPr/>
        </p:nvSpPr>
        <p:spPr>
          <a:xfrm>
            <a:off x="-68725" y="3346150"/>
            <a:ext cx="819600" cy="819600"/>
          </a:xfrm>
          <a:prstGeom prst="ellipse">
            <a:avLst/>
          </a:prstGeom>
          <a:noFill/>
          <a:ln w="9525" cap="flat" cmpd="sng">
            <a:solidFill>
              <a:srgbClr val="00D1C6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8"/>
          <p:cNvSpPr/>
          <p:nvPr/>
        </p:nvSpPr>
        <p:spPr>
          <a:xfrm>
            <a:off x="1361475" y="140725"/>
            <a:ext cx="862800" cy="863400"/>
          </a:xfrm>
          <a:prstGeom prst="donut">
            <a:avLst>
              <a:gd name="adj" fmla="val 43200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8"/>
          <p:cNvSpPr/>
          <p:nvPr/>
        </p:nvSpPr>
        <p:spPr>
          <a:xfrm>
            <a:off x="1438125" y="3422000"/>
            <a:ext cx="1062000" cy="1062000"/>
          </a:xfrm>
          <a:prstGeom prst="donut">
            <a:avLst>
              <a:gd name="adj" fmla="val 9905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8"/>
          <p:cNvSpPr/>
          <p:nvPr/>
        </p:nvSpPr>
        <p:spPr>
          <a:xfrm>
            <a:off x="2059425" y="1112475"/>
            <a:ext cx="304800" cy="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"/>
          <p:cNvSpPr/>
          <p:nvPr/>
        </p:nvSpPr>
        <p:spPr>
          <a:xfrm>
            <a:off x="8723500" y="270225"/>
            <a:ext cx="550500" cy="550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8"/>
          <p:cNvSpPr/>
          <p:nvPr/>
        </p:nvSpPr>
        <p:spPr>
          <a:xfrm>
            <a:off x="8546800" y="608625"/>
            <a:ext cx="397500" cy="397500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8"/>
          <p:cNvSpPr/>
          <p:nvPr/>
        </p:nvSpPr>
        <p:spPr>
          <a:xfrm>
            <a:off x="8211275" y="1152650"/>
            <a:ext cx="397500" cy="3975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"/>
          <p:cNvSpPr/>
          <p:nvPr/>
        </p:nvSpPr>
        <p:spPr>
          <a:xfrm>
            <a:off x="7599600" y="-275250"/>
            <a:ext cx="741600" cy="741600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8"/>
          <p:cNvSpPr/>
          <p:nvPr/>
        </p:nvSpPr>
        <p:spPr>
          <a:xfrm>
            <a:off x="9033775" y="1867850"/>
            <a:ext cx="188100" cy="1881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"/>
          <p:cNvSpPr/>
          <p:nvPr/>
        </p:nvSpPr>
        <p:spPr>
          <a:xfrm>
            <a:off x="-480225" y="243625"/>
            <a:ext cx="2347200" cy="2347200"/>
          </a:xfrm>
          <a:prstGeom prst="donut">
            <a:avLst>
              <a:gd name="adj" fmla="val 2109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8"/>
          <p:cNvSpPr/>
          <p:nvPr/>
        </p:nvSpPr>
        <p:spPr>
          <a:xfrm>
            <a:off x="1016475" y="4091700"/>
            <a:ext cx="1207800" cy="1207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"/>
          <p:cNvSpPr/>
          <p:nvPr/>
        </p:nvSpPr>
        <p:spPr>
          <a:xfrm>
            <a:off x="204075" y="9279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8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9"/>
          <p:cNvSpPr/>
          <p:nvPr/>
        </p:nvSpPr>
        <p:spPr>
          <a:xfrm>
            <a:off x="1280688" y="3669150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9"/>
          <p:cNvSpPr/>
          <p:nvPr/>
        </p:nvSpPr>
        <p:spPr>
          <a:xfrm>
            <a:off x="180500" y="4023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9"/>
          <p:cNvSpPr/>
          <p:nvPr/>
        </p:nvSpPr>
        <p:spPr>
          <a:xfrm>
            <a:off x="246046" y="3213146"/>
            <a:ext cx="456000" cy="4560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9"/>
          <p:cNvSpPr/>
          <p:nvPr/>
        </p:nvSpPr>
        <p:spPr>
          <a:xfrm>
            <a:off x="71500" y="3038600"/>
            <a:ext cx="804900" cy="8049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9"/>
          <p:cNvSpPr/>
          <p:nvPr/>
        </p:nvSpPr>
        <p:spPr>
          <a:xfrm>
            <a:off x="1280700" y="1608475"/>
            <a:ext cx="1043400" cy="1044000"/>
          </a:xfrm>
          <a:prstGeom prst="donut">
            <a:avLst>
              <a:gd name="adj" fmla="val 43200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"/>
          <p:cNvSpPr/>
          <p:nvPr/>
        </p:nvSpPr>
        <p:spPr>
          <a:xfrm>
            <a:off x="1640475" y="-201875"/>
            <a:ext cx="750300" cy="7503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9"/>
          <p:cNvSpPr/>
          <p:nvPr/>
        </p:nvSpPr>
        <p:spPr>
          <a:xfrm>
            <a:off x="-480225" y="243625"/>
            <a:ext cx="2347200" cy="2347200"/>
          </a:xfrm>
          <a:prstGeom prst="donut">
            <a:avLst>
              <a:gd name="adj" fmla="val 6129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9"/>
          <p:cNvSpPr/>
          <p:nvPr/>
        </p:nvSpPr>
        <p:spPr>
          <a:xfrm>
            <a:off x="-222975" y="500875"/>
            <a:ext cx="1832700" cy="18327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9"/>
          <p:cNvSpPr/>
          <p:nvPr/>
        </p:nvSpPr>
        <p:spPr>
          <a:xfrm>
            <a:off x="1280700" y="3950125"/>
            <a:ext cx="750300" cy="7503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9"/>
          <p:cNvSpPr/>
          <p:nvPr/>
        </p:nvSpPr>
        <p:spPr>
          <a:xfrm>
            <a:off x="7913000" y="60022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9"/>
          <p:cNvSpPr/>
          <p:nvPr/>
        </p:nvSpPr>
        <p:spPr>
          <a:xfrm>
            <a:off x="8703400" y="1608475"/>
            <a:ext cx="287100" cy="287100"/>
          </a:xfrm>
          <a:prstGeom prst="donut">
            <a:avLst>
              <a:gd name="adj" fmla="val 18608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9"/>
          <p:cNvSpPr/>
          <p:nvPr/>
        </p:nvSpPr>
        <p:spPr>
          <a:xfrm>
            <a:off x="8809377" y="886439"/>
            <a:ext cx="416400" cy="4164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9"/>
          <p:cNvSpPr/>
          <p:nvPr/>
        </p:nvSpPr>
        <p:spPr>
          <a:xfrm>
            <a:off x="8118000" y="-244550"/>
            <a:ext cx="741600" cy="7416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"/>
          <p:cNvSpPr/>
          <p:nvPr/>
        </p:nvSpPr>
        <p:spPr>
          <a:xfrm>
            <a:off x="7813725" y="3127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9"/>
          <p:cNvSpPr/>
          <p:nvPr/>
        </p:nvSpPr>
        <p:spPr>
          <a:xfrm>
            <a:off x="8646900" y="723963"/>
            <a:ext cx="741600" cy="7416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/>
          <p:nvPr/>
        </p:nvSpPr>
        <p:spPr>
          <a:xfrm>
            <a:off x="419100" y="-1581150"/>
            <a:ext cx="8305800" cy="8305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1"/>
          <p:cNvSpPr/>
          <p:nvPr/>
        </p:nvSpPr>
        <p:spPr>
          <a:xfrm>
            <a:off x="-164200" y="6861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1"/>
          <p:cNvSpPr/>
          <p:nvPr/>
        </p:nvSpPr>
        <p:spPr>
          <a:xfrm>
            <a:off x="8204500" y="3898800"/>
            <a:ext cx="447000" cy="447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1"/>
          <p:cNvSpPr/>
          <p:nvPr/>
        </p:nvSpPr>
        <p:spPr>
          <a:xfrm>
            <a:off x="100425" y="-196925"/>
            <a:ext cx="741600" cy="7416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1"/>
          <p:cNvSpPr/>
          <p:nvPr/>
        </p:nvSpPr>
        <p:spPr>
          <a:xfrm>
            <a:off x="419100" y="6861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1"/>
          <p:cNvSpPr/>
          <p:nvPr/>
        </p:nvSpPr>
        <p:spPr>
          <a:xfrm>
            <a:off x="8333725" y="44825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1"/>
          <p:cNvSpPr/>
          <p:nvPr/>
        </p:nvSpPr>
        <p:spPr>
          <a:xfrm>
            <a:off x="741750" y="4449750"/>
            <a:ext cx="397500" cy="397500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1"/>
          <p:cNvSpPr/>
          <p:nvPr/>
        </p:nvSpPr>
        <p:spPr>
          <a:xfrm>
            <a:off x="8956300" y="4058696"/>
            <a:ext cx="287100" cy="2871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1"/>
          <p:cNvSpPr/>
          <p:nvPr/>
        </p:nvSpPr>
        <p:spPr>
          <a:xfrm>
            <a:off x="-164200" y="4277700"/>
            <a:ext cx="741600" cy="741600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1"/>
          <p:cNvSpPr/>
          <p:nvPr/>
        </p:nvSpPr>
        <p:spPr>
          <a:xfrm>
            <a:off x="8568725" y="4717500"/>
            <a:ext cx="508500" cy="5085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1"/>
          <p:cNvSpPr/>
          <p:nvPr/>
        </p:nvSpPr>
        <p:spPr>
          <a:xfrm>
            <a:off x="8077475" y="224125"/>
            <a:ext cx="304800" cy="3048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1"/>
          <p:cNvSpPr/>
          <p:nvPr/>
        </p:nvSpPr>
        <p:spPr>
          <a:xfrm>
            <a:off x="8553248" y="328373"/>
            <a:ext cx="585600" cy="5856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1"/>
          <p:cNvSpPr/>
          <p:nvPr/>
        </p:nvSpPr>
        <p:spPr>
          <a:xfrm>
            <a:off x="8876350" y="1187325"/>
            <a:ext cx="447000" cy="447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1"/>
          <p:cNvSpPr/>
          <p:nvPr/>
        </p:nvSpPr>
        <p:spPr>
          <a:xfrm>
            <a:off x="8449000" y="224125"/>
            <a:ext cx="794400" cy="7944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1"/>
          <p:cNvSpPr/>
          <p:nvPr/>
        </p:nvSpPr>
        <p:spPr>
          <a:xfrm>
            <a:off x="100425" y="3830625"/>
            <a:ext cx="304800" cy="30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1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935875" y="1525758"/>
            <a:ext cx="5275500" cy="27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●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○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■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●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○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■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upui.libguides.com/LGBTQ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-ncbi-nlm-nih-gov.proxy.medlib.uits.iu.edu/pubmed?holding=iusomlib&amp;otool=iusomlib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bi.nlm.nih.gov/mesh/68001727" TargetMode="External"/><Relationship Id="rId3" Type="http://schemas.openxmlformats.org/officeDocument/2006/relationships/hyperlink" Target="https://www.ncbi.nlm.nih.gov/mesh/68062985" TargetMode="External"/><Relationship Id="rId7" Type="http://schemas.openxmlformats.org/officeDocument/2006/relationships/hyperlink" Target="https://www.ncbi.nlm.nih.gov/mesh/68018452" TargetMode="External"/><Relationship Id="rId2" Type="http://schemas.openxmlformats.org/officeDocument/2006/relationships/hyperlink" Target="https://www.ncbi.nlm.nih.gov/mesh/68063106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cbi.nlm.nih.gov/mesh/68018451" TargetMode="External"/><Relationship Id="rId5" Type="http://schemas.openxmlformats.org/officeDocument/2006/relationships/hyperlink" Target="https://www.ncbi.nlm.nih.gov/mesh/68006716" TargetMode="External"/><Relationship Id="rId4" Type="http://schemas.openxmlformats.org/officeDocument/2006/relationships/hyperlink" Target="https://www.ncbi.nlm.nih.gov/mesh/2016685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"/>
          <p:cNvSpPr txBox="1">
            <a:spLocks noGrp="1"/>
          </p:cNvSpPr>
          <p:nvPr>
            <p:ph type="ctrTitle"/>
          </p:nvPr>
        </p:nvSpPr>
        <p:spPr>
          <a:xfrm>
            <a:off x="2255425" y="1991825"/>
            <a:ext cx="46332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Resources for LGBTQ+ Patient Care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2"/>
          <p:cNvSpPr txBox="1">
            <a:spLocks noGrp="1"/>
          </p:cNvSpPr>
          <p:nvPr>
            <p:ph type="title"/>
          </p:nvPr>
        </p:nvSpPr>
        <p:spPr>
          <a:xfrm>
            <a:off x="4572000" y="1366250"/>
            <a:ext cx="36396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ECRI Guidelines Trust</a:t>
            </a:r>
            <a:endParaRPr sz="2000" b="1" dirty="0"/>
          </a:p>
        </p:txBody>
      </p:sp>
      <p:sp>
        <p:nvSpPr>
          <p:cNvPr id="273" name="Google Shape;273;p22"/>
          <p:cNvSpPr txBox="1">
            <a:spLocks noGrp="1"/>
          </p:cNvSpPr>
          <p:nvPr>
            <p:ph type="body" idx="1"/>
          </p:nvPr>
        </p:nvSpPr>
        <p:spPr>
          <a:xfrm>
            <a:off x="4572000" y="1982951"/>
            <a:ext cx="3639600" cy="19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dirty="0"/>
              <a:t>A non-profit, independent organization </a:t>
            </a:r>
          </a:p>
          <a:p>
            <a:pPr marL="0" lvl="0" indent="0">
              <a:buNone/>
            </a:pPr>
            <a:r>
              <a:rPr lang="en-US" sz="1800" dirty="0"/>
              <a:t>Utilizes an unbiased, evidence-based approach to develop guidance</a:t>
            </a:r>
          </a:p>
          <a:p>
            <a:pPr marL="0" lvl="0" indent="0">
              <a:buNone/>
            </a:pPr>
            <a:r>
              <a:rPr lang="en-US" sz="1800" dirty="0"/>
              <a:t>Committed to transparency </a:t>
            </a:r>
            <a:endParaRPr sz="1800" dirty="0"/>
          </a:p>
        </p:txBody>
      </p:sp>
      <p:sp>
        <p:nvSpPr>
          <p:cNvPr id="275" name="Google Shape;275;p22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02D0DD-D67D-2840-A886-6772DB82A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62" y="1792586"/>
            <a:ext cx="4165600" cy="14859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0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256050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/>
              <a:t>Clinical Key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If you have access, you can use the “Guidelines” tab at the top of the home page to search guidelines.</a:t>
            </a:r>
            <a:endParaRPr dirty="0"/>
          </a:p>
        </p:txBody>
      </p:sp>
      <p:sp>
        <p:nvSpPr>
          <p:cNvPr id="257" name="Google Shape;257;p20"/>
          <p:cNvSpPr txBox="1">
            <a:spLocks noGrp="1"/>
          </p:cNvSpPr>
          <p:nvPr>
            <p:ph type="body" idx="2"/>
          </p:nvPr>
        </p:nvSpPr>
        <p:spPr>
          <a:xfrm>
            <a:off x="5650849" y="1550150"/>
            <a:ext cx="256050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/>
              <a:t>Organizations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Check organization websites such as WPATH, USCF Center for Excellence, or your professional organization (APA, for example). </a:t>
            </a:r>
            <a:endParaRPr dirty="0"/>
          </a:p>
        </p:txBody>
      </p:sp>
      <p:sp>
        <p:nvSpPr>
          <p:cNvPr id="258" name="Google Shape;258;p20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161C0-C9FB-EF4E-98C2-2F34B248A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Organizations &amp; Websites</a:t>
            </a:r>
          </a:p>
        </p:txBody>
      </p:sp>
    </p:spTree>
    <p:extLst>
      <p:ext uri="{BB962C8B-B14F-4D97-AF65-F5344CB8AC3E}">
        <p14:creationId xmlns:p14="http://schemas.microsoft.com/office/powerpoint/2010/main" val="3110740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FF77D-E4F9-A343-BA55-03F49F4A3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WPATH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5D545-C5D6-1B4E-BAFF-910603617D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World Professional Association for Transgender Health provides standards of care, guidelines, public policy statements, and legal resources.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C52DCE-7C7A-354E-BD94-09CA03C27C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80585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A5B-F011-834B-817A-B9C1F620F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Fenway Institute LGBT Health Center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E3A86-7E21-5742-AD72-5FD09CCC8A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Provides educational programs, resources, and consultation to health care organizations with the goal of optimizing quality, cost-effective health care for lesbian, gay, bisexual, and transgender (LGBT) people.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9B410-B7A1-3C43-8DD8-FF195295B4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D282E6-20B6-B64A-9FBA-33C58B5A8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2045643"/>
            <a:ext cx="44323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70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D802E-B263-A74C-A8CB-F573737BE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GLMA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FDC52-4FD7-E14C-9A9A-D67611210D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GLMA is a national organization committed to ensuring health equity for lesbian, gay, bisexual, transgender, queer (LGBTQ) and all sexual and gender minority (SGM) individuals, and equality for LGBTQ/SGM health professionals in their work and learning environments.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06E3F-64B3-634E-A12A-40F1EE767A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89990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0B9F3-0030-2A48-B3E8-FFD7BE008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UCSF </a:t>
            </a:r>
            <a:r>
              <a:rPr lang="en-US" dirty="0" err="1"/>
              <a:t>CoE</a:t>
            </a:r>
            <a:r>
              <a:rPr lang="en-US" dirty="0"/>
              <a:t> for Transgender Health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E7C9B-2D47-8D49-B24D-BBFF6073F4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Trans </a:t>
            </a:r>
            <a:r>
              <a:rPr lang="en-US" dirty="0" err="1"/>
              <a:t>CoE’s</a:t>
            </a:r>
            <a:r>
              <a:rPr lang="en-US" dirty="0"/>
              <a:t> goal is to improve the overall health and well-being of transgender individuals by developing and implementing programs in response to community-identified needs.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2FBC0-C3FC-A442-B13B-0B8A42C50C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0832F9-1C51-044D-8499-EE75CE0A4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73" y="1814780"/>
            <a:ext cx="4284427" cy="142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12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D0C08-8976-7546-A351-DC4AC1D65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6164" y="1072012"/>
            <a:ext cx="5275500" cy="641100"/>
          </a:xfrm>
        </p:spPr>
        <p:txBody>
          <a:bodyPr/>
          <a:lstStyle/>
          <a:p>
            <a:r>
              <a:rPr lang="en-US" sz="3600" dirty="0"/>
              <a:t>Access to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924EB7-5D7C-A245-8F6C-1A80AE7138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sp>
        <p:nvSpPr>
          <p:cNvPr id="4" name="Google Shape;619;p40">
            <a:extLst>
              <a:ext uri="{FF2B5EF4-FFF2-40B4-BE49-F238E27FC236}">
                <a16:creationId xmlns:a16="http://schemas.microsoft.com/office/drawing/2014/main" id="{795F56D0-5528-794D-9B42-631DA6E62C43}"/>
              </a:ext>
            </a:extLst>
          </p:cNvPr>
          <p:cNvSpPr/>
          <p:nvPr/>
        </p:nvSpPr>
        <p:spPr>
          <a:xfrm>
            <a:off x="4173648" y="2621036"/>
            <a:ext cx="1002043" cy="1217633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6852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1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First, check your affiliation</a:t>
            </a:r>
            <a:endParaRPr sz="2800" dirty="0"/>
          </a:p>
        </p:txBody>
      </p:sp>
      <p:sp>
        <p:nvSpPr>
          <p:cNvPr id="264" name="Google Shape;264;p21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Hospital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You probably have a hospital library, or at least some access to databases. Check with your hospital librarian or department head.</a:t>
            </a:r>
            <a:endParaRPr dirty="0"/>
          </a:p>
        </p:txBody>
      </p:sp>
      <p:sp>
        <p:nvSpPr>
          <p:cNvPr id="265" name="Google Shape;265;p21"/>
          <p:cNvSpPr txBox="1">
            <a:spLocks noGrp="1"/>
          </p:cNvSpPr>
          <p:nvPr>
            <p:ph type="body" idx="2"/>
          </p:nvPr>
        </p:nvSpPr>
        <p:spPr>
          <a:xfrm>
            <a:off x="4723373" y="1550150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University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If you’re affiliated with a university, you are in luck. You most likely have the most access to healthcare databases and primary lit. Make an appointment with a librarian. </a:t>
            </a:r>
            <a:endParaRPr dirty="0"/>
          </a:p>
        </p:txBody>
      </p:sp>
      <p:sp>
        <p:nvSpPr>
          <p:cNvPr id="266" name="Google Shape;266;p21"/>
          <p:cNvSpPr txBox="1">
            <a:spLocks noGrp="1"/>
          </p:cNvSpPr>
          <p:nvPr>
            <p:ph type="body" idx="3"/>
          </p:nvPr>
        </p:nvSpPr>
        <p:spPr>
          <a:xfrm>
            <a:off x="6510871" y="1550150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Private Practice/ Clinic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You may not have much access to primary lit databases or other subscription resources. We’ll talk about options on the following slide.</a:t>
            </a:r>
            <a:endParaRPr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7" name="Google Shape;267;p21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234CF-CE97-5143-9C9F-9B2DDD7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Tips &amp; Tricks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7F0E2-D0BC-E14D-B709-BB2F30AA26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have a library affiliation, access databases through their website</a:t>
            </a:r>
          </a:p>
          <a:p>
            <a:r>
              <a:rPr lang="en-US" dirty="0"/>
              <a:t>If you are unaffiliated, you can limit in PubMed to free full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4CD7A-B4DC-8A40-BE71-4576D4282C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4323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"/>
          <p:cNvSpPr txBox="1">
            <a:spLocks noGrp="1"/>
          </p:cNvSpPr>
          <p:nvPr>
            <p:ph type="ctrTitle" idx="4294967295"/>
          </p:nvPr>
        </p:nvSpPr>
        <p:spPr>
          <a:xfrm>
            <a:off x="685800" y="6689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Hello!</a:t>
            </a:r>
            <a:endParaRPr sz="4800"/>
          </a:p>
        </p:txBody>
      </p:sp>
      <p:sp>
        <p:nvSpPr>
          <p:cNvPr id="210" name="Google Shape;210;p15"/>
          <p:cNvSpPr txBox="1">
            <a:spLocks noGrp="1"/>
          </p:cNvSpPr>
          <p:nvPr>
            <p:ph type="subTitle" idx="4294967295"/>
          </p:nvPr>
        </p:nvSpPr>
        <p:spPr>
          <a:xfrm>
            <a:off x="1275150" y="3229400"/>
            <a:ext cx="6593700" cy="7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rgbClr val="00ACC3"/>
                </a:solidFill>
              </a:rPr>
              <a:t>I am Laura Menard, MLS</a:t>
            </a:r>
            <a:endParaRPr sz="3600" b="1" dirty="0">
              <a:solidFill>
                <a:srgbClr val="00ACC3"/>
              </a:solidFill>
            </a:endParaRPr>
          </a:p>
        </p:txBody>
      </p:sp>
      <p:sp>
        <p:nvSpPr>
          <p:cNvPr id="211" name="Google Shape;211;p15"/>
          <p:cNvSpPr txBox="1">
            <a:spLocks noGrp="1"/>
          </p:cNvSpPr>
          <p:nvPr>
            <p:ph type="body" idx="4294967295"/>
          </p:nvPr>
        </p:nvSpPr>
        <p:spPr>
          <a:xfrm>
            <a:off x="1275150" y="3905252"/>
            <a:ext cx="6593700" cy="7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buNone/>
            </a:pPr>
            <a:r>
              <a:rPr lang="en" sz="1400" dirty="0"/>
              <a:t>I’m the Assistant Director for Medical Education &amp; Access Services at the RLML.</a:t>
            </a:r>
          </a:p>
          <a:p>
            <a:pPr marL="0" indent="0" algn="ctr">
              <a:buNone/>
            </a:pPr>
            <a:r>
              <a:rPr lang="en" sz="1400" dirty="0"/>
              <a:t>You can find me on Twitter at @</a:t>
            </a:r>
            <a:r>
              <a:rPr lang="en" sz="1400" dirty="0" err="1"/>
              <a:t>LMLibrarian</a:t>
            </a:r>
            <a:r>
              <a:rPr lang="en" sz="1400" dirty="0"/>
              <a:t>.</a:t>
            </a:r>
            <a:endParaRPr sz="1400" dirty="0"/>
          </a:p>
        </p:txBody>
      </p:sp>
      <p:sp>
        <p:nvSpPr>
          <p:cNvPr id="213" name="Google Shape;213;p15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grpSp>
        <p:nvGrpSpPr>
          <p:cNvPr id="7" name="Google Shape;514;p40">
            <a:extLst>
              <a:ext uri="{FF2B5EF4-FFF2-40B4-BE49-F238E27FC236}">
                <a16:creationId xmlns:a16="http://schemas.microsoft.com/office/drawing/2014/main" id="{A5D22613-729D-3042-A696-26775BD17F24}"/>
              </a:ext>
            </a:extLst>
          </p:cNvPr>
          <p:cNvGrpSpPr/>
          <p:nvPr/>
        </p:nvGrpSpPr>
        <p:grpSpPr>
          <a:xfrm>
            <a:off x="4058295" y="2287124"/>
            <a:ext cx="1027410" cy="853468"/>
            <a:chOff x="1926350" y="995225"/>
            <a:chExt cx="428650" cy="356600"/>
          </a:xfrm>
          <a:solidFill>
            <a:schemeClr val="accent2"/>
          </a:solidFill>
        </p:grpSpPr>
        <p:sp>
          <p:nvSpPr>
            <p:cNvPr id="8" name="Google Shape;515;p40">
              <a:extLst>
                <a:ext uri="{FF2B5EF4-FFF2-40B4-BE49-F238E27FC236}">
                  <a16:creationId xmlns:a16="http://schemas.microsoft.com/office/drawing/2014/main" id="{50F4212C-0109-A340-9643-E6F405703B2E}"/>
                </a:ext>
              </a:extLst>
            </p:cNvPr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16;p40">
              <a:extLst>
                <a:ext uri="{FF2B5EF4-FFF2-40B4-BE49-F238E27FC236}">
                  <a16:creationId xmlns:a16="http://schemas.microsoft.com/office/drawing/2014/main" id="{7FD246B8-C119-D84A-89C7-354D6C9C8233}"/>
                </a:ext>
              </a:extLst>
            </p:cNvPr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17;p40">
              <a:extLst>
                <a:ext uri="{FF2B5EF4-FFF2-40B4-BE49-F238E27FC236}">
                  <a16:creationId xmlns:a16="http://schemas.microsoft.com/office/drawing/2014/main" id="{B8C65F60-8CC8-974B-9D99-90A3998672C5}"/>
                </a:ext>
              </a:extLst>
            </p:cNvPr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518;p40">
              <a:extLst>
                <a:ext uri="{FF2B5EF4-FFF2-40B4-BE49-F238E27FC236}">
                  <a16:creationId xmlns:a16="http://schemas.microsoft.com/office/drawing/2014/main" id="{490A33BA-53A4-7C45-9716-2555D13B722E}"/>
                </a:ext>
              </a:extLst>
            </p:cNvPr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BC6B0-E770-E846-9A1E-7C4B830E6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Options for Accessing Information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F3CE08-273E-534D-9BC5-3606CDFFB7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Check with a professional listserv – someone may be willing to send you a PDF</a:t>
            </a:r>
          </a:p>
          <a:p>
            <a:r>
              <a:rPr lang="en-US" sz="2000" dirty="0"/>
              <a:t>Have a public library card? Ask them to get the info for you through ILL</a:t>
            </a:r>
          </a:p>
          <a:p>
            <a:r>
              <a:rPr lang="en-US" sz="2000" dirty="0"/>
              <a:t>Contact the author! Authors often retain the rights to send a copy of their work if you ask.</a:t>
            </a:r>
          </a:p>
          <a:p>
            <a:r>
              <a:rPr lang="en-US" sz="2000" dirty="0"/>
              <a:t>Ask a health sciences librarian. We may be limited by copyright, but we can give you advice &amp; guidance.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A79BE-EAB1-124C-BEB7-A32DF1371C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14850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6"/>
          <p:cNvSpPr txBox="1">
            <a:spLocks noGrp="1"/>
          </p:cNvSpPr>
          <p:nvPr>
            <p:ph type="ctrTitle"/>
          </p:nvPr>
        </p:nvSpPr>
        <p:spPr>
          <a:xfrm>
            <a:off x="1773750" y="2421550"/>
            <a:ext cx="5596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Resources for Patients</a:t>
            </a:r>
            <a:endParaRPr dirty="0"/>
          </a:p>
        </p:txBody>
      </p:sp>
      <p:sp>
        <p:nvSpPr>
          <p:cNvPr id="220" name="Google Shape;220;p16"/>
          <p:cNvSpPr txBox="1"/>
          <p:nvPr/>
        </p:nvSpPr>
        <p:spPr>
          <a:xfrm>
            <a:off x="3050275" y="47550"/>
            <a:ext cx="2975400" cy="19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 dirty="0">
                <a:solidFill>
                  <a:srgbClr val="00ACC3"/>
                </a:solidFill>
                <a:latin typeface="Varela Round"/>
                <a:ea typeface="Varela Round"/>
                <a:cs typeface="Varela Round"/>
                <a:sym typeface="Varela Round"/>
              </a:rPr>
              <a:t>2</a:t>
            </a:r>
            <a:endParaRPr sz="9600" b="1" dirty="0">
              <a:solidFill>
                <a:srgbClr val="00ACC3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21" name="Google Shape;221;p16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6005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7F032-43FB-7B4D-8014-71B30BD21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Medline Plus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D7B13-33E9-6E42-8FB7-9FFB88BB6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Gives patients high-quality, relevant information in a way that’s easy to understand</a:t>
            </a:r>
          </a:p>
          <a:p>
            <a:r>
              <a:rPr lang="en-US" dirty="0"/>
              <a:t>Info is available in multiple languages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D5EDF7-DD3C-404E-B4F3-5FBF72B419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E0FA06-472A-FA42-A410-6F3509C2D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14" y="2053502"/>
            <a:ext cx="3739836" cy="110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736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68D89-AFE3-F347-A11D-CB810D91E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PFLAG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B8217-363F-B849-A9E0-7629ECA5F1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Great for parents/family members who are involved in a minor’s care</a:t>
            </a:r>
          </a:p>
          <a:p>
            <a:r>
              <a:rPr lang="en-US" dirty="0"/>
              <a:t>Additional local resources may be available via PFLAG’s website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42F4E-87A8-2B4B-B58C-F8EEB80DB6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16143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34AED-D2D8-1344-8F18-AA6BD01DB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6863" y="909050"/>
            <a:ext cx="5694512" cy="641100"/>
          </a:xfrm>
        </p:spPr>
        <p:txBody>
          <a:bodyPr/>
          <a:lstStyle/>
          <a:p>
            <a:r>
              <a:rPr lang="en-US" sz="2800" dirty="0"/>
              <a:t>Key Takeaways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21D682-9490-B641-886D-CA279B5BC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35794" y="1550150"/>
            <a:ext cx="3160581" cy="3375900"/>
          </a:xfrm>
        </p:spPr>
        <p:txBody>
          <a:bodyPr/>
          <a:lstStyle/>
          <a:p>
            <a:r>
              <a:rPr lang="en-US" dirty="0"/>
              <a:t>Find out what access you have – the answer may surprise you!</a:t>
            </a:r>
          </a:p>
          <a:p>
            <a:r>
              <a:rPr lang="en-US" dirty="0"/>
              <a:t>Reach out to a medical librarian for support.</a:t>
            </a:r>
          </a:p>
          <a:p>
            <a:r>
              <a:rPr lang="en-US" dirty="0"/>
              <a:t>Don’t forget about the ECHO resource library and dedicated guide!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C74E6-1B5F-C944-81CA-E15E28D9900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FA122C-C7ED-E149-99A1-F444AC524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925437" y="898878"/>
            <a:ext cx="4117441" cy="231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5483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7"/>
          <p:cNvSpPr txBox="1">
            <a:spLocks noGrp="1"/>
          </p:cNvSpPr>
          <p:nvPr>
            <p:ph type="ctrTitle" idx="4294967295"/>
          </p:nvPr>
        </p:nvSpPr>
        <p:spPr>
          <a:xfrm>
            <a:off x="685800" y="6689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Thanks!</a:t>
            </a:r>
            <a:endParaRPr sz="4800"/>
          </a:p>
        </p:txBody>
      </p:sp>
      <p:sp>
        <p:nvSpPr>
          <p:cNvPr id="434" name="Google Shape;434;p37"/>
          <p:cNvSpPr txBox="1">
            <a:spLocks noGrp="1"/>
          </p:cNvSpPr>
          <p:nvPr>
            <p:ph type="subTitle" idx="4294967295"/>
          </p:nvPr>
        </p:nvSpPr>
        <p:spPr>
          <a:xfrm>
            <a:off x="1275150" y="3229400"/>
            <a:ext cx="6593700" cy="7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00ACC3"/>
                </a:solidFill>
              </a:rPr>
              <a:t>Any questions?</a:t>
            </a:r>
            <a:endParaRPr sz="3600" b="1">
              <a:solidFill>
                <a:srgbClr val="00ACC3"/>
              </a:solidFill>
            </a:endParaRPr>
          </a:p>
        </p:txBody>
      </p:sp>
      <p:sp>
        <p:nvSpPr>
          <p:cNvPr id="436" name="Google Shape;436;p37"/>
          <p:cNvSpPr/>
          <p:nvPr/>
        </p:nvSpPr>
        <p:spPr>
          <a:xfrm>
            <a:off x="4073931" y="2091663"/>
            <a:ext cx="996143" cy="996143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37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1973B-CAF2-ED4D-946C-2FC5D2C5E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Intro to the Information Environment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85633F-3232-974A-A3F0-5C8F001F35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to find information for your practice and your patients</a:t>
            </a:r>
          </a:p>
          <a:p>
            <a:r>
              <a:rPr lang="en-US" dirty="0"/>
              <a:t>How to access information that may be behind a paywall</a:t>
            </a:r>
          </a:p>
          <a:p>
            <a:r>
              <a:rPr lang="en-US" dirty="0"/>
              <a:t>Quick search tips for research &amp; patient-specific 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86472-0B6B-904B-AB64-AC0BE43F91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50438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9"/>
          <p:cNvSpPr txBox="1">
            <a:spLocks noGrp="1"/>
          </p:cNvSpPr>
          <p:nvPr>
            <p:ph type="ctrTitle" idx="4294967295"/>
          </p:nvPr>
        </p:nvSpPr>
        <p:spPr>
          <a:xfrm>
            <a:off x="1304925" y="135550"/>
            <a:ext cx="6534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LGBTQ+ Guide</a:t>
            </a:r>
            <a:endParaRPr sz="6000" dirty="0"/>
          </a:p>
        </p:txBody>
      </p:sp>
      <p:sp>
        <p:nvSpPr>
          <p:cNvPr id="240" name="Google Shape;240;p19"/>
          <p:cNvSpPr txBox="1">
            <a:spLocks noGrp="1"/>
          </p:cNvSpPr>
          <p:nvPr>
            <p:ph type="subTitle" idx="4294967295"/>
          </p:nvPr>
        </p:nvSpPr>
        <p:spPr>
          <a:xfrm>
            <a:off x="1304925" y="3985379"/>
            <a:ext cx="65343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en-US" dirty="0">
                <a:hlinkClick r:id="rId3"/>
              </a:rPr>
              <a:t>https://iupui.libguides.com/LGBTQ</a:t>
            </a:r>
            <a:endParaRPr dirty="0">
              <a:solidFill>
                <a:srgbClr val="A1BECC"/>
              </a:solidFill>
            </a:endParaRPr>
          </a:p>
        </p:txBody>
      </p:sp>
      <p:sp>
        <p:nvSpPr>
          <p:cNvPr id="241" name="Google Shape;241;p19"/>
          <p:cNvSpPr/>
          <p:nvPr/>
        </p:nvSpPr>
        <p:spPr>
          <a:xfrm>
            <a:off x="3333750" y="1333500"/>
            <a:ext cx="2476500" cy="24765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9"/>
          <p:cNvSpPr/>
          <p:nvPr/>
        </p:nvSpPr>
        <p:spPr>
          <a:xfrm>
            <a:off x="3209925" y="1209675"/>
            <a:ext cx="2724300" cy="27243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9"/>
          <p:cNvSpPr/>
          <p:nvPr/>
        </p:nvSpPr>
        <p:spPr>
          <a:xfrm>
            <a:off x="2962275" y="1543050"/>
            <a:ext cx="704700" cy="7047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19"/>
          <p:cNvSpPr/>
          <p:nvPr/>
        </p:nvSpPr>
        <p:spPr>
          <a:xfrm>
            <a:off x="5295900" y="2897050"/>
            <a:ext cx="971700" cy="971700"/>
          </a:xfrm>
          <a:prstGeom prst="donut">
            <a:avLst>
              <a:gd name="adj" fmla="val 12811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5" name="Google Shape;245;p19"/>
          <p:cNvGrpSpPr/>
          <p:nvPr/>
        </p:nvGrpSpPr>
        <p:grpSpPr>
          <a:xfrm>
            <a:off x="3990646" y="2000576"/>
            <a:ext cx="1162865" cy="1162930"/>
            <a:chOff x="570875" y="4322250"/>
            <a:chExt cx="443300" cy="443325"/>
          </a:xfrm>
        </p:grpSpPr>
        <p:sp>
          <p:nvSpPr>
            <p:cNvPr id="246" name="Google Shape;246;p1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9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9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9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0" name="Google Shape;250;p19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6"/>
          <p:cNvSpPr txBox="1">
            <a:spLocks noGrp="1"/>
          </p:cNvSpPr>
          <p:nvPr>
            <p:ph type="ctrTitle"/>
          </p:nvPr>
        </p:nvSpPr>
        <p:spPr>
          <a:xfrm>
            <a:off x="1773750" y="2421550"/>
            <a:ext cx="5596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Resources for Providers</a:t>
            </a:r>
            <a:endParaRPr dirty="0"/>
          </a:p>
        </p:txBody>
      </p:sp>
      <p:sp>
        <p:nvSpPr>
          <p:cNvPr id="220" name="Google Shape;220;p16"/>
          <p:cNvSpPr txBox="1"/>
          <p:nvPr/>
        </p:nvSpPr>
        <p:spPr>
          <a:xfrm>
            <a:off x="3050275" y="47550"/>
            <a:ext cx="2975400" cy="19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rgbClr val="00ACC3"/>
                </a:solidFill>
                <a:latin typeface="Varela Round"/>
                <a:ea typeface="Varela Round"/>
                <a:cs typeface="Varela Round"/>
                <a:sym typeface="Varela Round"/>
              </a:rPr>
              <a:t>1</a:t>
            </a:r>
            <a:endParaRPr sz="9600" b="1">
              <a:solidFill>
                <a:srgbClr val="00ACC3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21" name="Google Shape;221;p16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2"/>
          <p:cNvSpPr txBox="1">
            <a:spLocks noGrp="1"/>
          </p:cNvSpPr>
          <p:nvPr>
            <p:ph type="title"/>
          </p:nvPr>
        </p:nvSpPr>
        <p:spPr>
          <a:xfrm>
            <a:off x="4572000" y="1366250"/>
            <a:ext cx="36396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hlinkClick r:id="rId3"/>
              </a:rPr>
              <a:t>PubMed</a:t>
            </a:r>
            <a:endParaRPr sz="2000" b="1" dirty="0"/>
          </a:p>
        </p:txBody>
      </p:sp>
      <p:sp>
        <p:nvSpPr>
          <p:cNvPr id="273" name="Google Shape;273;p22"/>
          <p:cNvSpPr txBox="1">
            <a:spLocks noGrp="1"/>
          </p:cNvSpPr>
          <p:nvPr>
            <p:ph type="body" idx="1"/>
          </p:nvPr>
        </p:nvSpPr>
        <p:spPr>
          <a:xfrm>
            <a:off x="4572000" y="1982951"/>
            <a:ext cx="3639600" cy="19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dirty="0"/>
              <a:t>Indexes published primary literature, including Guidelines</a:t>
            </a:r>
          </a:p>
          <a:p>
            <a:pPr marL="0" lvl="0" indent="0">
              <a:buNone/>
            </a:pPr>
            <a:r>
              <a:rPr lang="en-US" sz="1800" dirty="0"/>
              <a:t>Free database, some content may be subscription-only</a:t>
            </a:r>
          </a:p>
          <a:p>
            <a:pPr marL="0" lvl="0" indent="0">
              <a:buNone/>
            </a:pPr>
            <a:r>
              <a:rPr lang="en-US" sz="1800" dirty="0"/>
              <a:t>Can be searched with simple keywords or </a:t>
            </a:r>
            <a:r>
              <a:rPr lang="en-US" sz="1800" dirty="0" err="1"/>
              <a:t>MeSH</a:t>
            </a:r>
            <a:endParaRPr sz="1800" dirty="0"/>
          </a:p>
        </p:txBody>
      </p:sp>
      <p:sp>
        <p:nvSpPr>
          <p:cNvPr id="275" name="Google Shape;275;p22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6501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78A1E-34FD-AD4D-BA15-B904322A3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MeSH</a:t>
            </a:r>
            <a:r>
              <a:rPr lang="en-US" sz="2400" dirty="0"/>
              <a:t> Terms – Best Bets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160AA-5212-F447-BDAA-FD745A4E60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>
                <a:hlinkClick r:id="rId2"/>
              </a:rPr>
              <a:t>Transgender Persons</a:t>
            </a:r>
            <a:endParaRPr lang="en-US" sz="2000" dirty="0"/>
          </a:p>
          <a:p>
            <a:r>
              <a:rPr lang="en-US" sz="2000" dirty="0">
                <a:hlinkClick r:id="rId3"/>
              </a:rPr>
              <a:t>Health Services for Transgender Persons</a:t>
            </a:r>
            <a:endParaRPr lang="en-US" sz="2000" dirty="0"/>
          </a:p>
          <a:p>
            <a:r>
              <a:rPr lang="en-US" sz="2000" dirty="0">
                <a:hlinkClick r:id="rId4"/>
              </a:rPr>
              <a:t>Sexual and Gender Minorities</a:t>
            </a:r>
            <a:endParaRPr lang="en-US" sz="2000" dirty="0"/>
          </a:p>
          <a:p>
            <a:r>
              <a:rPr lang="en-US" sz="2000" dirty="0">
                <a:hlinkClick r:id="rId5"/>
              </a:rPr>
              <a:t>Homosexuality</a:t>
            </a:r>
            <a:endParaRPr lang="en-US" sz="2000" dirty="0"/>
          </a:p>
          <a:p>
            <a:r>
              <a:rPr lang="en-US" sz="2000" dirty="0">
                <a:hlinkClick r:id="rId6"/>
              </a:rPr>
              <a:t>Homosexuality, Male</a:t>
            </a:r>
            <a:endParaRPr lang="en-US" sz="2000" dirty="0"/>
          </a:p>
          <a:p>
            <a:r>
              <a:rPr lang="en-US" sz="2000" dirty="0">
                <a:hlinkClick r:id="rId7"/>
              </a:rPr>
              <a:t>Homosexuality, Female</a:t>
            </a:r>
            <a:endParaRPr lang="en-US" sz="2000" dirty="0"/>
          </a:p>
          <a:p>
            <a:r>
              <a:rPr lang="en-US" sz="2000" dirty="0">
                <a:hlinkClick r:id="rId8"/>
              </a:rPr>
              <a:t>Bisexuality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2D7B5B-ABE3-2947-848E-2FEBAD5412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17325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D04DAC5-86D2-494C-8A52-81D012229E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3750" y="3159659"/>
            <a:ext cx="5596500" cy="1074795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Can’t find anything in the published literature? Try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clinicaltrials.gov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710AC-2629-B74A-9EA9-E2C45B5933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A2F3CF-DF41-AC40-A272-87FEB5E25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524069"/>
            <a:ext cx="53340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0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8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GUIDELINES</a:t>
            </a:r>
            <a:endParaRPr sz="2800" dirty="0"/>
          </a:p>
        </p:txBody>
      </p:sp>
      <p:sp>
        <p:nvSpPr>
          <p:cNvPr id="233" name="Google Shape;233;p18"/>
          <p:cNvSpPr txBox="1">
            <a:spLocks noGrp="1"/>
          </p:cNvSpPr>
          <p:nvPr>
            <p:ph type="body" idx="1"/>
          </p:nvPr>
        </p:nvSpPr>
        <p:spPr>
          <a:xfrm>
            <a:off x="2935875" y="1525758"/>
            <a:ext cx="5275500" cy="27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 dirty="0"/>
              <a:t>Easy to find and use</a:t>
            </a:r>
            <a:endParaRPr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 dirty="0"/>
              <a:t>High level of evidence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 dirty="0"/>
              <a:t>Often accessible without subscription access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endParaRPr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4" name="Google Shape;234;p18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691</Words>
  <Application>Microsoft Macintosh PowerPoint</Application>
  <PresentationFormat>On-screen Show (16:9)</PresentationFormat>
  <Paragraphs>100</Paragraphs>
  <Slides>25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Nixie One</vt:lpstr>
      <vt:lpstr>Varela Round</vt:lpstr>
      <vt:lpstr>Puck template</vt:lpstr>
      <vt:lpstr>Resources for LGBTQ+ Patient Care</vt:lpstr>
      <vt:lpstr>Hello!</vt:lpstr>
      <vt:lpstr>Intro to the Information Environment</vt:lpstr>
      <vt:lpstr>LGBTQ+ Guide</vt:lpstr>
      <vt:lpstr>Resources for Providers</vt:lpstr>
      <vt:lpstr>PubMed</vt:lpstr>
      <vt:lpstr>MeSH Terms – Best Bets</vt:lpstr>
      <vt:lpstr>PowerPoint Presentation</vt:lpstr>
      <vt:lpstr>GUIDELINES</vt:lpstr>
      <vt:lpstr>ECRI Guidelines Trust</vt:lpstr>
      <vt:lpstr>PowerPoint Presentation</vt:lpstr>
      <vt:lpstr>Organizations &amp; Websites</vt:lpstr>
      <vt:lpstr>WPATH</vt:lpstr>
      <vt:lpstr>Fenway Institute LGBT Health Center</vt:lpstr>
      <vt:lpstr>GLMA</vt:lpstr>
      <vt:lpstr>UCSF CoE for Transgender Health</vt:lpstr>
      <vt:lpstr>Access to Information</vt:lpstr>
      <vt:lpstr>First, check your affiliation</vt:lpstr>
      <vt:lpstr>Tips &amp; Tricks</vt:lpstr>
      <vt:lpstr>Options for Accessing Information</vt:lpstr>
      <vt:lpstr>Resources for Patients</vt:lpstr>
      <vt:lpstr>Medline Plus</vt:lpstr>
      <vt:lpstr>PFLAG</vt:lpstr>
      <vt:lpstr>Key Takeaways</vt:lpstr>
      <vt:lpstr>Thanks!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Microsoft Office User</cp:lastModifiedBy>
  <cp:revision>11</cp:revision>
  <dcterms:modified xsi:type="dcterms:W3CDTF">2020-04-08T19:15:52Z</dcterms:modified>
</cp:coreProperties>
</file>