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47"/>
  </p:notesMasterIdLst>
  <p:sldIdLst>
    <p:sldId id="256" r:id="rId2"/>
    <p:sldId id="596" r:id="rId3"/>
    <p:sldId id="259" r:id="rId4"/>
    <p:sldId id="591" r:id="rId5"/>
    <p:sldId id="601" r:id="rId6"/>
    <p:sldId id="277" r:id="rId7"/>
    <p:sldId id="597" r:id="rId8"/>
    <p:sldId id="323" r:id="rId9"/>
    <p:sldId id="297" r:id="rId10"/>
    <p:sldId id="304" r:id="rId11"/>
    <p:sldId id="279" r:id="rId12"/>
    <p:sldId id="305" r:id="rId13"/>
    <p:sldId id="307" r:id="rId14"/>
    <p:sldId id="300" r:id="rId15"/>
    <p:sldId id="303" r:id="rId16"/>
    <p:sldId id="599" r:id="rId17"/>
    <p:sldId id="324" r:id="rId18"/>
    <p:sldId id="328" r:id="rId19"/>
    <p:sldId id="316" r:id="rId20"/>
    <p:sldId id="301" r:id="rId21"/>
    <p:sldId id="600" r:id="rId22"/>
    <p:sldId id="317" r:id="rId23"/>
    <p:sldId id="595" r:id="rId24"/>
    <p:sldId id="549" r:id="rId25"/>
    <p:sldId id="602" r:id="rId26"/>
    <p:sldId id="311" r:id="rId27"/>
    <p:sldId id="312" r:id="rId28"/>
    <p:sldId id="353" r:id="rId29"/>
    <p:sldId id="302" r:id="rId30"/>
    <p:sldId id="318" r:id="rId31"/>
    <p:sldId id="589" r:id="rId32"/>
    <p:sldId id="319" r:id="rId33"/>
    <p:sldId id="313" r:id="rId34"/>
    <p:sldId id="320" r:id="rId35"/>
    <p:sldId id="321" r:id="rId36"/>
    <p:sldId id="322" r:id="rId37"/>
    <p:sldId id="327" r:id="rId38"/>
    <p:sldId id="314" r:id="rId39"/>
    <p:sldId id="315" r:id="rId40"/>
    <p:sldId id="280" r:id="rId41"/>
    <p:sldId id="258" r:id="rId42"/>
    <p:sldId id="325" r:id="rId43"/>
    <p:sldId id="326" r:id="rId44"/>
    <p:sldId id="272" r:id="rId45"/>
    <p:sldId id="281" r:id="rId46"/>
  </p:sldIdLst>
  <p:sldSz cx="9144000" cy="5143500" type="screen16x9"/>
  <p:notesSz cx="6858000" cy="9144000"/>
  <p:embeddedFontLst>
    <p:embeddedFont>
      <p:font typeface="Adobe Garamond Pro" panose="02020502060506020403" pitchFamily="18" charset="0"/>
      <p:regular r:id="rId48"/>
      <p:bold r:id="rId49"/>
      <p:italic r:id="rId50"/>
      <p:boldItalic r:id="rId51"/>
    </p:embeddedFont>
    <p:embeddedFont>
      <p:font typeface="Arial Black" panose="020B0A04020102020204" pitchFamily="34" charset="0"/>
      <p:bold r:id="rId52"/>
    </p:embeddedFont>
    <p:embeddedFont>
      <p:font typeface="Arial Rounded MT Bold" panose="020F0704030504030204" pitchFamily="34" charset="0"/>
      <p:regular r:id="rId53"/>
    </p:embeddedFont>
    <p:embeddedFont>
      <p:font typeface="Calibri" panose="020F0502020204030204" pitchFamily="34" charset="0"/>
      <p:regular r:id="rId54"/>
      <p:bold r:id="rId55"/>
      <p:italic r:id="rId56"/>
      <p:boldItalic r:id="rId57"/>
    </p:embeddedFont>
    <p:embeddedFont>
      <p:font typeface="Georgia Pro" panose="02040502050405020303" pitchFamily="18" charset="0"/>
      <p:regular r:id="rId58"/>
      <p:bold r:id="rId59"/>
      <p:italic r:id="rId60"/>
      <p:boldItalic r:id="rId61"/>
    </p:embeddedFont>
    <p:embeddedFont>
      <p:font typeface="Roboto Slab" pitchFamily="2" charset="0"/>
      <p:regular r:id="rId62"/>
      <p:bold r:id="rId63"/>
    </p:embeddedFont>
    <p:embeddedFont>
      <p:font typeface="Source Sans Pro" panose="020B0503030403020204" pitchFamily="34" charset="0"/>
      <p:regular r:id="rId64"/>
      <p:bold r:id="rId65"/>
      <p:italic r:id="rId66"/>
      <p:boldItalic r:id="rId6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5D694CF-10FF-7F84-34B5-036D5123C324}" name="Coates, Heather" initials="HC" userId="Coates, Heath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CB720"/>
    <a:srgbClr val="CBD913"/>
    <a:srgbClr val="FFDF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01FB10D-A61A-4DE4-8506-F670E7A89527}">
  <a:tblStyle styleId="{701FB10D-A61A-4DE4-8506-F670E7A8952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398DAF6-0271-4389-B3DC-BA433CC306D7}"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84489" autoAdjust="0"/>
  </p:normalViewPr>
  <p:slideViewPr>
    <p:cSldViewPr snapToGrid="0">
      <p:cViewPr varScale="1">
        <p:scale>
          <a:sx n="127" d="100"/>
          <a:sy n="127" d="100"/>
        </p:scale>
        <p:origin x="1164" y="114"/>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notesMaster" Target="notesMasters/notesMaster1.xml"/><Relationship Id="rId63" Type="http://schemas.openxmlformats.org/officeDocument/2006/relationships/font" Target="fonts/font16.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66" Type="http://schemas.openxmlformats.org/officeDocument/2006/relationships/font" Target="fonts/font19.fntdata"/><Relationship Id="rId5" Type="http://schemas.openxmlformats.org/officeDocument/2006/relationships/slide" Target="slides/slide4.xml"/><Relationship Id="rId61" Type="http://schemas.openxmlformats.org/officeDocument/2006/relationships/font" Target="fonts/font14.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font" Target="fonts/font17.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4.fntdata"/><Relationship Id="rId72"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67" Type="http://schemas.openxmlformats.org/officeDocument/2006/relationships/font" Target="fonts/font20.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font" Target="fonts/font15.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3.fntdata"/><Relationship Id="rId55" Type="http://schemas.openxmlformats.org/officeDocument/2006/relationships/font" Target="fonts/font8.fntdata"/></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5975BD-D606-41AF-9AA5-C677263F386A}" type="doc">
      <dgm:prSet loTypeId="urn:microsoft.com/office/officeart/2005/8/layout/vList5" loCatId="list" qsTypeId="urn:microsoft.com/office/officeart/2005/8/quickstyle/simple2" qsCatId="simple" csTypeId="urn:microsoft.com/office/officeart/2005/8/colors/colorful2" csCatId="colorful" phldr="1"/>
      <dgm:spPr/>
      <dgm:t>
        <a:bodyPr/>
        <a:lstStyle/>
        <a:p>
          <a:endParaRPr lang="en-US"/>
        </a:p>
      </dgm:t>
    </dgm:pt>
    <dgm:pt modelId="{064A5305-FC1A-4BD7-9212-F54BC21A614A}">
      <dgm:prSet phldrT="[Text]" custT="1"/>
      <dgm:spPr/>
      <dgm:t>
        <a:bodyPr/>
        <a:lstStyle/>
        <a:p>
          <a:r>
            <a:rPr lang="en-US" sz="1600" dirty="0">
              <a:latin typeface="Source Sans Pro" panose="020B0503030403020204" pitchFamily="34" charset="0"/>
              <a:ea typeface="Source Sans Pro" panose="020B0503030403020204" pitchFamily="34" charset="0"/>
            </a:rPr>
            <a:t>Advancement of Knowledge</a:t>
          </a:r>
        </a:p>
      </dgm:t>
    </dgm:pt>
    <dgm:pt modelId="{8841B039-1900-4964-9C97-07D394CECF88}" type="parTrans" cxnId="{870A9875-62B3-4076-905C-7E465AE3E4DA}">
      <dgm:prSet/>
      <dgm:spPr/>
      <dgm:t>
        <a:bodyPr/>
        <a:lstStyle/>
        <a:p>
          <a:endParaRPr lang="en-US">
            <a:latin typeface="Source Sans Pro" panose="020B0503030403020204" pitchFamily="34" charset="0"/>
            <a:ea typeface="Source Sans Pro" panose="020B0503030403020204" pitchFamily="34" charset="0"/>
          </a:endParaRPr>
        </a:p>
      </dgm:t>
    </dgm:pt>
    <dgm:pt modelId="{01C0C52A-D9DA-4D46-9A39-4930389EE2FD}" type="sibTrans" cxnId="{870A9875-62B3-4076-905C-7E465AE3E4DA}">
      <dgm:prSet/>
      <dgm:spPr/>
      <dgm:t>
        <a:bodyPr/>
        <a:lstStyle/>
        <a:p>
          <a:endParaRPr lang="en-US">
            <a:latin typeface="Source Sans Pro" panose="020B0503030403020204" pitchFamily="34" charset="0"/>
            <a:ea typeface="Source Sans Pro" panose="020B0503030403020204" pitchFamily="34" charset="0"/>
          </a:endParaRPr>
        </a:p>
      </dgm:t>
    </dgm:pt>
    <dgm:pt modelId="{689769FD-E406-4453-8D5C-E0C31A651C3D}">
      <dgm:prSet phldrT="[Text]" custT="1"/>
      <dgm:spPr/>
      <dgm:t>
        <a:bodyPr/>
        <a:lstStyle/>
        <a:p>
          <a:pPr marL="91440" indent="0">
            <a:buNone/>
          </a:pPr>
          <a:r>
            <a:rPr lang="en-US" sz="1400" dirty="0">
              <a:latin typeface="Source Sans Pro" panose="020B0503030403020204" pitchFamily="34" charset="0"/>
              <a:ea typeface="Source Sans Pro" panose="020B0503030403020204" pitchFamily="34" charset="0"/>
            </a:rPr>
            <a:t>Publications, collaborations, materials, methods, tools, data, trainees, software, training materials, patents, etc.</a:t>
          </a:r>
        </a:p>
      </dgm:t>
    </dgm:pt>
    <dgm:pt modelId="{0E1219F3-D3EC-44EC-A5EB-B6B97169A962}" type="parTrans" cxnId="{A7B82F2F-4CBA-46BA-8138-B40DB23D935E}">
      <dgm:prSet/>
      <dgm:spPr/>
      <dgm:t>
        <a:bodyPr/>
        <a:lstStyle/>
        <a:p>
          <a:endParaRPr lang="en-US">
            <a:latin typeface="Source Sans Pro" panose="020B0503030403020204" pitchFamily="34" charset="0"/>
            <a:ea typeface="Source Sans Pro" panose="020B0503030403020204" pitchFamily="34" charset="0"/>
          </a:endParaRPr>
        </a:p>
      </dgm:t>
    </dgm:pt>
    <dgm:pt modelId="{49CF2885-1877-4058-8D7B-D4172922C46A}" type="sibTrans" cxnId="{A7B82F2F-4CBA-46BA-8138-B40DB23D935E}">
      <dgm:prSet/>
      <dgm:spPr/>
      <dgm:t>
        <a:bodyPr/>
        <a:lstStyle/>
        <a:p>
          <a:endParaRPr lang="en-US">
            <a:latin typeface="Source Sans Pro" panose="020B0503030403020204" pitchFamily="34" charset="0"/>
            <a:ea typeface="Source Sans Pro" panose="020B0503030403020204" pitchFamily="34" charset="0"/>
          </a:endParaRPr>
        </a:p>
      </dgm:t>
    </dgm:pt>
    <dgm:pt modelId="{485A53BF-881A-4F29-B44F-023EBCA923F8}">
      <dgm:prSet phldrT="[Text]" custT="1"/>
      <dgm:spPr/>
      <dgm:t>
        <a:bodyPr/>
        <a:lstStyle/>
        <a:p>
          <a:r>
            <a:rPr lang="en-US" sz="1600" dirty="0">
              <a:latin typeface="Source Sans Pro" panose="020B0503030403020204" pitchFamily="34" charset="0"/>
              <a:ea typeface="Source Sans Pro" panose="020B0503030403020204" pitchFamily="34" charset="0"/>
            </a:rPr>
            <a:t>Clinical Implementation </a:t>
          </a:r>
          <a:br>
            <a:rPr lang="en-US" sz="1600" dirty="0">
              <a:latin typeface="Source Sans Pro" panose="020B0503030403020204" pitchFamily="34" charset="0"/>
              <a:ea typeface="Source Sans Pro" panose="020B0503030403020204" pitchFamily="34" charset="0"/>
            </a:rPr>
          </a:br>
          <a:r>
            <a:rPr lang="en-US" sz="1600" dirty="0">
              <a:latin typeface="Source Sans Pro" panose="020B0503030403020204" pitchFamily="34" charset="0"/>
              <a:ea typeface="Source Sans Pro" panose="020B0503030403020204" pitchFamily="34" charset="0"/>
            </a:rPr>
            <a:t>(or TRIP)</a:t>
          </a:r>
        </a:p>
      </dgm:t>
    </dgm:pt>
    <dgm:pt modelId="{7CA0AC53-4EEB-4048-8077-FB88B68A72BB}" type="parTrans" cxnId="{6ADB4447-31DA-45D4-9314-9560F9E2D185}">
      <dgm:prSet/>
      <dgm:spPr/>
      <dgm:t>
        <a:bodyPr/>
        <a:lstStyle/>
        <a:p>
          <a:endParaRPr lang="en-US">
            <a:latin typeface="Source Sans Pro" panose="020B0503030403020204" pitchFamily="34" charset="0"/>
            <a:ea typeface="Source Sans Pro" panose="020B0503030403020204" pitchFamily="34" charset="0"/>
          </a:endParaRPr>
        </a:p>
      </dgm:t>
    </dgm:pt>
    <dgm:pt modelId="{DC6EBA76-3244-4363-A3CF-681B1C879609}" type="sibTrans" cxnId="{6ADB4447-31DA-45D4-9314-9560F9E2D185}">
      <dgm:prSet/>
      <dgm:spPr/>
      <dgm:t>
        <a:bodyPr/>
        <a:lstStyle/>
        <a:p>
          <a:endParaRPr lang="en-US">
            <a:latin typeface="Source Sans Pro" panose="020B0503030403020204" pitchFamily="34" charset="0"/>
            <a:ea typeface="Source Sans Pro" panose="020B0503030403020204" pitchFamily="34" charset="0"/>
          </a:endParaRPr>
        </a:p>
      </dgm:t>
    </dgm:pt>
    <dgm:pt modelId="{CC87E405-1286-4384-BBA9-8503777DC3C4}">
      <dgm:prSet phldrT="[Text]" custT="1"/>
      <dgm:spPr/>
      <dgm:t>
        <a:bodyPr/>
        <a:lstStyle/>
        <a:p>
          <a:r>
            <a:rPr lang="en-US" sz="1600" dirty="0">
              <a:latin typeface="Source Sans Pro" panose="020B0503030403020204" pitchFamily="34" charset="0"/>
              <a:ea typeface="Source Sans Pro" panose="020B0503030403020204" pitchFamily="34" charset="0"/>
            </a:rPr>
            <a:t>Community Benefit</a:t>
          </a:r>
        </a:p>
      </dgm:t>
    </dgm:pt>
    <dgm:pt modelId="{E812A640-EE36-4565-9036-23B0BD999F8E}" type="parTrans" cxnId="{2B4827CD-B388-4B84-A920-63A49FFF5890}">
      <dgm:prSet/>
      <dgm:spPr/>
      <dgm:t>
        <a:bodyPr/>
        <a:lstStyle/>
        <a:p>
          <a:endParaRPr lang="en-US">
            <a:latin typeface="Source Sans Pro" panose="020B0503030403020204" pitchFamily="34" charset="0"/>
            <a:ea typeface="Source Sans Pro" panose="020B0503030403020204" pitchFamily="34" charset="0"/>
          </a:endParaRPr>
        </a:p>
      </dgm:t>
    </dgm:pt>
    <dgm:pt modelId="{47236E84-C4F6-4D9B-A0FD-5C7C52638817}" type="sibTrans" cxnId="{2B4827CD-B388-4B84-A920-63A49FFF5890}">
      <dgm:prSet/>
      <dgm:spPr/>
      <dgm:t>
        <a:bodyPr/>
        <a:lstStyle/>
        <a:p>
          <a:endParaRPr lang="en-US">
            <a:latin typeface="Source Sans Pro" panose="020B0503030403020204" pitchFamily="34" charset="0"/>
            <a:ea typeface="Source Sans Pro" panose="020B0503030403020204" pitchFamily="34" charset="0"/>
          </a:endParaRPr>
        </a:p>
      </dgm:t>
    </dgm:pt>
    <dgm:pt modelId="{EA364ADD-37C6-4991-98F7-8FDBB7D6FC3E}">
      <dgm:prSet phldrT="[Text]" custT="1"/>
      <dgm:spPr/>
      <dgm: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Study findings lead to public awareness of risk factors, identification of lifestyle intervention, etc.</a:t>
          </a:r>
        </a:p>
      </dgm:t>
    </dgm:pt>
    <dgm:pt modelId="{18288F3E-CADC-4E00-B581-68DEDEA2BB71}" type="parTrans" cxnId="{953E2A78-91B5-4E1A-8D80-CA61A7F7B7EA}">
      <dgm:prSet/>
      <dgm:spPr/>
      <dgm:t>
        <a:bodyPr/>
        <a:lstStyle/>
        <a:p>
          <a:endParaRPr lang="en-US">
            <a:latin typeface="Source Sans Pro" panose="020B0503030403020204" pitchFamily="34" charset="0"/>
            <a:ea typeface="Source Sans Pro" panose="020B0503030403020204" pitchFamily="34" charset="0"/>
          </a:endParaRPr>
        </a:p>
      </dgm:t>
    </dgm:pt>
    <dgm:pt modelId="{DEE9E289-39AC-4317-AEDF-C7CA179637B2}" type="sibTrans" cxnId="{953E2A78-91B5-4E1A-8D80-CA61A7F7B7EA}">
      <dgm:prSet/>
      <dgm:spPr/>
      <dgm:t>
        <a:bodyPr/>
        <a:lstStyle/>
        <a:p>
          <a:endParaRPr lang="en-US">
            <a:latin typeface="Source Sans Pro" panose="020B0503030403020204" pitchFamily="34" charset="0"/>
            <a:ea typeface="Source Sans Pro" panose="020B0503030403020204" pitchFamily="34" charset="0"/>
          </a:endParaRPr>
        </a:p>
      </dgm:t>
    </dgm:pt>
    <dgm:pt modelId="{915D2CFB-3156-4029-88E8-8A8DE2E0E58F}">
      <dgm:prSet phldrT="[Text]" custT="1"/>
      <dgm:spPr/>
      <dgm:t>
        <a:bodyPr/>
        <a:lstStyle/>
        <a:p>
          <a:r>
            <a:rPr lang="en-US" sz="1600" dirty="0">
              <a:latin typeface="Source Sans Pro" panose="020B0503030403020204" pitchFamily="34" charset="0"/>
              <a:ea typeface="Source Sans Pro" panose="020B0503030403020204" pitchFamily="34" charset="0"/>
            </a:rPr>
            <a:t>Legislation &amp; Policy</a:t>
          </a:r>
        </a:p>
      </dgm:t>
    </dgm:pt>
    <dgm:pt modelId="{98806073-8321-414C-8C2E-CBC54D478579}" type="parTrans" cxnId="{1A32DC32-50E4-424D-B42C-CC9FB6B390A6}">
      <dgm:prSet/>
      <dgm:spPr/>
      <dgm:t>
        <a:bodyPr/>
        <a:lstStyle/>
        <a:p>
          <a:endParaRPr lang="en-US">
            <a:latin typeface="Source Sans Pro" panose="020B0503030403020204" pitchFamily="34" charset="0"/>
            <a:ea typeface="Source Sans Pro" panose="020B0503030403020204" pitchFamily="34" charset="0"/>
          </a:endParaRPr>
        </a:p>
      </dgm:t>
    </dgm:pt>
    <dgm:pt modelId="{93D2B4FC-57F3-4C53-87AC-B25A752FDBFD}" type="sibTrans" cxnId="{1A32DC32-50E4-424D-B42C-CC9FB6B390A6}">
      <dgm:prSet/>
      <dgm:spPr/>
      <dgm:t>
        <a:bodyPr/>
        <a:lstStyle/>
        <a:p>
          <a:endParaRPr lang="en-US">
            <a:latin typeface="Source Sans Pro" panose="020B0503030403020204" pitchFamily="34" charset="0"/>
            <a:ea typeface="Source Sans Pro" panose="020B0503030403020204" pitchFamily="34" charset="0"/>
          </a:endParaRPr>
        </a:p>
      </dgm:t>
    </dgm:pt>
    <dgm:pt modelId="{AE7D723B-CBC3-4D57-AF4F-4DDB6A92195D}">
      <dgm:prSet phldrT="[Text]" custT="1"/>
      <dgm:spPr/>
      <dgm: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Study cited in legislation or regulation, study team members invited to serve on committees or advisory boards, etc.</a:t>
          </a:r>
        </a:p>
      </dgm:t>
    </dgm:pt>
    <dgm:pt modelId="{7A1E8AC0-45C6-4191-8D3F-3AECB408077E}" type="parTrans" cxnId="{4934CA69-ACC1-4192-BFA4-A3237B95FA41}">
      <dgm:prSet/>
      <dgm:spPr/>
      <dgm:t>
        <a:bodyPr/>
        <a:lstStyle/>
        <a:p>
          <a:endParaRPr lang="en-US">
            <a:latin typeface="Source Sans Pro" panose="020B0503030403020204" pitchFamily="34" charset="0"/>
            <a:ea typeface="Source Sans Pro" panose="020B0503030403020204" pitchFamily="34" charset="0"/>
          </a:endParaRPr>
        </a:p>
      </dgm:t>
    </dgm:pt>
    <dgm:pt modelId="{236FCED5-5C9A-4497-A01C-A1BBD677DCB5}" type="sibTrans" cxnId="{4934CA69-ACC1-4192-BFA4-A3237B95FA41}">
      <dgm:prSet/>
      <dgm:spPr/>
      <dgm:t>
        <a:bodyPr/>
        <a:lstStyle/>
        <a:p>
          <a:endParaRPr lang="en-US">
            <a:latin typeface="Source Sans Pro" panose="020B0503030403020204" pitchFamily="34" charset="0"/>
            <a:ea typeface="Source Sans Pro" panose="020B0503030403020204" pitchFamily="34" charset="0"/>
          </a:endParaRPr>
        </a:p>
      </dgm:t>
    </dgm:pt>
    <dgm:pt modelId="{D9C4B434-26D3-4120-8BCC-8C6056AC71E7}">
      <dgm:prSet phldrT="[Text]" custT="1"/>
      <dgm:spPr/>
      <dgm:t>
        <a:bodyPr/>
        <a:lstStyle/>
        <a:p>
          <a:r>
            <a:rPr lang="en-US" sz="1600" dirty="0">
              <a:latin typeface="Source Sans Pro" panose="020B0503030403020204" pitchFamily="34" charset="0"/>
              <a:ea typeface="Source Sans Pro" panose="020B0503030403020204" pitchFamily="34" charset="0"/>
            </a:rPr>
            <a:t>Economic Benefit</a:t>
          </a:r>
        </a:p>
      </dgm:t>
    </dgm:pt>
    <dgm:pt modelId="{26F54405-0D4E-426C-815A-D999BD17525F}" type="parTrans" cxnId="{93F302C8-E4C1-410F-BD41-6F25FE947777}">
      <dgm:prSet/>
      <dgm:spPr/>
      <dgm:t>
        <a:bodyPr/>
        <a:lstStyle/>
        <a:p>
          <a:endParaRPr lang="en-US">
            <a:latin typeface="Source Sans Pro" panose="020B0503030403020204" pitchFamily="34" charset="0"/>
            <a:ea typeface="Source Sans Pro" panose="020B0503030403020204" pitchFamily="34" charset="0"/>
          </a:endParaRPr>
        </a:p>
      </dgm:t>
    </dgm:pt>
    <dgm:pt modelId="{DE886BCC-AF60-419A-BA96-E9980DCC7DDA}" type="sibTrans" cxnId="{93F302C8-E4C1-410F-BD41-6F25FE947777}">
      <dgm:prSet/>
      <dgm:spPr/>
      <dgm:t>
        <a:bodyPr/>
        <a:lstStyle/>
        <a:p>
          <a:endParaRPr lang="en-US">
            <a:latin typeface="Source Sans Pro" panose="020B0503030403020204" pitchFamily="34" charset="0"/>
            <a:ea typeface="Source Sans Pro" panose="020B0503030403020204" pitchFamily="34" charset="0"/>
          </a:endParaRPr>
        </a:p>
      </dgm:t>
    </dgm:pt>
    <dgm:pt modelId="{5F657CFA-3348-4FC6-83E4-2CDFF99B408A}">
      <dgm:prSet phldrT="[Text]" custT="1"/>
      <dgm:spPr/>
      <dgm: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Clinical decision aids, consumer adoption, study cited in guideline or CE materials, improved reporting, etc.</a:t>
          </a:r>
        </a:p>
      </dgm:t>
    </dgm:pt>
    <dgm:pt modelId="{E679B4A4-FD6F-4994-9A60-5062ABA5262B}" type="parTrans" cxnId="{4F5F0C41-2736-4FBA-B6A2-700B1901F111}">
      <dgm:prSet/>
      <dgm:spPr/>
      <dgm:t>
        <a:bodyPr/>
        <a:lstStyle/>
        <a:p>
          <a:endParaRPr lang="en-US">
            <a:latin typeface="Source Sans Pro" panose="020B0503030403020204" pitchFamily="34" charset="0"/>
            <a:ea typeface="Source Sans Pro" panose="020B0503030403020204" pitchFamily="34" charset="0"/>
          </a:endParaRPr>
        </a:p>
      </dgm:t>
    </dgm:pt>
    <dgm:pt modelId="{EA46BB94-01B8-482B-986A-818F5BB6437C}" type="sibTrans" cxnId="{4F5F0C41-2736-4FBA-B6A2-700B1901F111}">
      <dgm:prSet/>
      <dgm:spPr/>
      <dgm:t>
        <a:bodyPr/>
        <a:lstStyle/>
        <a:p>
          <a:endParaRPr lang="en-US">
            <a:latin typeface="Source Sans Pro" panose="020B0503030403020204" pitchFamily="34" charset="0"/>
            <a:ea typeface="Source Sans Pro" panose="020B0503030403020204" pitchFamily="34" charset="0"/>
          </a:endParaRPr>
        </a:p>
      </dgm:t>
    </dgm:pt>
    <dgm:pt modelId="{9E057A72-9A17-42B8-A8AA-ECD6F46C9B91}">
      <dgm:prSet phldrT="[Text]" custT="1"/>
      <dgm:spPr/>
      <dgm: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Study findings result in reduced costs in delivery of services, further funding, new products or companies, etc.</a:t>
          </a:r>
        </a:p>
      </dgm:t>
    </dgm:pt>
    <dgm:pt modelId="{9EE718B5-E002-4169-AF74-47553804C58E}" type="parTrans" cxnId="{24625595-4E2B-4EBF-91E6-42F6C1ED8658}">
      <dgm:prSet/>
      <dgm:spPr/>
      <dgm:t>
        <a:bodyPr/>
        <a:lstStyle/>
        <a:p>
          <a:endParaRPr lang="en-US">
            <a:latin typeface="Source Sans Pro" panose="020B0503030403020204" pitchFamily="34" charset="0"/>
            <a:ea typeface="Source Sans Pro" panose="020B0503030403020204" pitchFamily="34" charset="0"/>
          </a:endParaRPr>
        </a:p>
      </dgm:t>
    </dgm:pt>
    <dgm:pt modelId="{605C4BC9-DB8B-473E-94E4-AF81B2863C2D}" type="sibTrans" cxnId="{24625595-4E2B-4EBF-91E6-42F6C1ED8658}">
      <dgm:prSet/>
      <dgm:spPr/>
      <dgm:t>
        <a:bodyPr/>
        <a:lstStyle/>
        <a:p>
          <a:endParaRPr lang="en-US">
            <a:latin typeface="Source Sans Pro" panose="020B0503030403020204" pitchFamily="34" charset="0"/>
            <a:ea typeface="Source Sans Pro" panose="020B0503030403020204" pitchFamily="34" charset="0"/>
          </a:endParaRPr>
        </a:p>
      </dgm:t>
    </dgm:pt>
    <dgm:pt modelId="{171876DA-4426-4C3A-82C0-FDAF2AF6530B}" type="pres">
      <dgm:prSet presAssocID="{B65975BD-D606-41AF-9AA5-C677263F386A}" presName="Name0" presStyleCnt="0">
        <dgm:presLayoutVars>
          <dgm:dir/>
          <dgm:animLvl val="lvl"/>
          <dgm:resizeHandles val="exact"/>
        </dgm:presLayoutVars>
      </dgm:prSet>
      <dgm:spPr/>
    </dgm:pt>
    <dgm:pt modelId="{CFEE28B5-C319-46E4-ADA6-C7ED7C9E0D74}" type="pres">
      <dgm:prSet presAssocID="{064A5305-FC1A-4BD7-9212-F54BC21A614A}" presName="linNode" presStyleCnt="0"/>
      <dgm:spPr/>
    </dgm:pt>
    <dgm:pt modelId="{4DE80C27-25AE-4F2E-AE8D-321B4CB2BFDC}" type="pres">
      <dgm:prSet presAssocID="{064A5305-FC1A-4BD7-9212-F54BC21A614A}" presName="parentText" presStyleLbl="node1" presStyleIdx="0" presStyleCnt="5" custScaleX="91358">
        <dgm:presLayoutVars>
          <dgm:chMax val="1"/>
          <dgm:bulletEnabled val="1"/>
        </dgm:presLayoutVars>
      </dgm:prSet>
      <dgm:spPr/>
    </dgm:pt>
    <dgm:pt modelId="{8A690031-343E-4E48-BF1A-05086FE7F10D}" type="pres">
      <dgm:prSet presAssocID="{064A5305-FC1A-4BD7-9212-F54BC21A614A}" presName="descendantText" presStyleLbl="alignAccFollowNode1" presStyleIdx="0" presStyleCnt="5" custScaleX="107942">
        <dgm:presLayoutVars>
          <dgm:bulletEnabled val="1"/>
        </dgm:presLayoutVars>
      </dgm:prSet>
      <dgm:spPr/>
    </dgm:pt>
    <dgm:pt modelId="{95ECA395-2EA3-4D2F-A615-BE9DC28F1CD1}" type="pres">
      <dgm:prSet presAssocID="{01C0C52A-D9DA-4D46-9A39-4930389EE2FD}" presName="sp" presStyleCnt="0"/>
      <dgm:spPr/>
    </dgm:pt>
    <dgm:pt modelId="{E32BB02F-58E8-4FDD-BFBC-9399160D2893}" type="pres">
      <dgm:prSet presAssocID="{485A53BF-881A-4F29-B44F-023EBCA923F8}" presName="linNode" presStyleCnt="0"/>
      <dgm:spPr/>
    </dgm:pt>
    <dgm:pt modelId="{A649DB54-3CB3-4425-8CFC-F8805FFB3526}" type="pres">
      <dgm:prSet presAssocID="{485A53BF-881A-4F29-B44F-023EBCA923F8}" presName="parentText" presStyleLbl="node1" presStyleIdx="1" presStyleCnt="5" custScaleX="91358">
        <dgm:presLayoutVars>
          <dgm:chMax val="1"/>
          <dgm:bulletEnabled val="1"/>
        </dgm:presLayoutVars>
      </dgm:prSet>
      <dgm:spPr/>
    </dgm:pt>
    <dgm:pt modelId="{A3BBC783-B3D3-4716-B408-1687C0B14CBF}" type="pres">
      <dgm:prSet presAssocID="{485A53BF-881A-4F29-B44F-023EBCA923F8}" presName="descendantText" presStyleLbl="alignAccFollowNode1" presStyleIdx="1" presStyleCnt="5" custScaleX="107942">
        <dgm:presLayoutVars>
          <dgm:bulletEnabled val="1"/>
        </dgm:presLayoutVars>
      </dgm:prSet>
      <dgm:spPr/>
    </dgm:pt>
    <dgm:pt modelId="{D0FFCBE5-E3A1-4BA0-ADE1-CB79811B2114}" type="pres">
      <dgm:prSet presAssocID="{DC6EBA76-3244-4363-A3CF-681B1C879609}" presName="sp" presStyleCnt="0"/>
      <dgm:spPr/>
    </dgm:pt>
    <dgm:pt modelId="{FD35B67C-5225-4E14-B4D4-591B13271E0E}" type="pres">
      <dgm:prSet presAssocID="{CC87E405-1286-4384-BBA9-8503777DC3C4}" presName="linNode" presStyleCnt="0"/>
      <dgm:spPr/>
    </dgm:pt>
    <dgm:pt modelId="{ACEAE306-9258-4BCC-9766-504DC7A2D375}" type="pres">
      <dgm:prSet presAssocID="{CC87E405-1286-4384-BBA9-8503777DC3C4}" presName="parentText" presStyleLbl="node1" presStyleIdx="2" presStyleCnt="5" custScaleX="91358">
        <dgm:presLayoutVars>
          <dgm:chMax val="1"/>
          <dgm:bulletEnabled val="1"/>
        </dgm:presLayoutVars>
      </dgm:prSet>
      <dgm:spPr/>
    </dgm:pt>
    <dgm:pt modelId="{A63C569F-50A7-4A1F-858D-B1FD7F932A57}" type="pres">
      <dgm:prSet presAssocID="{CC87E405-1286-4384-BBA9-8503777DC3C4}" presName="descendantText" presStyleLbl="alignAccFollowNode1" presStyleIdx="2" presStyleCnt="5" custScaleX="107942" custLinFactNeighborX="-630" custLinFactNeighborY="483">
        <dgm:presLayoutVars>
          <dgm:bulletEnabled val="1"/>
        </dgm:presLayoutVars>
      </dgm:prSet>
      <dgm:spPr/>
    </dgm:pt>
    <dgm:pt modelId="{CF5FFE35-130D-403B-ADFE-CC1F5385CCB6}" type="pres">
      <dgm:prSet presAssocID="{47236E84-C4F6-4D9B-A0FD-5C7C52638817}" presName="sp" presStyleCnt="0"/>
      <dgm:spPr/>
    </dgm:pt>
    <dgm:pt modelId="{6E72E389-18F8-4837-A84D-64E21859DE96}" type="pres">
      <dgm:prSet presAssocID="{915D2CFB-3156-4029-88E8-8A8DE2E0E58F}" presName="linNode" presStyleCnt="0"/>
      <dgm:spPr/>
    </dgm:pt>
    <dgm:pt modelId="{C26D7700-8875-49DF-A9CF-665380223AF6}" type="pres">
      <dgm:prSet presAssocID="{915D2CFB-3156-4029-88E8-8A8DE2E0E58F}" presName="parentText" presStyleLbl="node1" presStyleIdx="3" presStyleCnt="5" custScaleX="91358">
        <dgm:presLayoutVars>
          <dgm:chMax val="1"/>
          <dgm:bulletEnabled val="1"/>
        </dgm:presLayoutVars>
      </dgm:prSet>
      <dgm:spPr/>
    </dgm:pt>
    <dgm:pt modelId="{B3016449-18C0-43F0-AF8F-2A821F64A70A}" type="pres">
      <dgm:prSet presAssocID="{915D2CFB-3156-4029-88E8-8A8DE2E0E58F}" presName="descendantText" presStyleLbl="alignAccFollowNode1" presStyleIdx="3" presStyleCnt="5" custScaleX="107942">
        <dgm:presLayoutVars>
          <dgm:bulletEnabled val="1"/>
        </dgm:presLayoutVars>
      </dgm:prSet>
      <dgm:spPr/>
    </dgm:pt>
    <dgm:pt modelId="{2621CD60-D3A6-4E75-9C46-614E8A635BCE}" type="pres">
      <dgm:prSet presAssocID="{93D2B4FC-57F3-4C53-87AC-B25A752FDBFD}" presName="sp" presStyleCnt="0"/>
      <dgm:spPr/>
    </dgm:pt>
    <dgm:pt modelId="{0ADFAAA8-A8DC-4634-A32E-EB09886F6102}" type="pres">
      <dgm:prSet presAssocID="{D9C4B434-26D3-4120-8BCC-8C6056AC71E7}" presName="linNode" presStyleCnt="0"/>
      <dgm:spPr/>
    </dgm:pt>
    <dgm:pt modelId="{A0164836-DE29-4F47-8284-FC18F0C62C45}" type="pres">
      <dgm:prSet presAssocID="{D9C4B434-26D3-4120-8BCC-8C6056AC71E7}" presName="parentText" presStyleLbl="node1" presStyleIdx="4" presStyleCnt="5" custScaleX="91358">
        <dgm:presLayoutVars>
          <dgm:chMax val="1"/>
          <dgm:bulletEnabled val="1"/>
        </dgm:presLayoutVars>
      </dgm:prSet>
      <dgm:spPr/>
    </dgm:pt>
    <dgm:pt modelId="{A43E44BE-BB78-4BCB-B775-D80FFC46C6C1}" type="pres">
      <dgm:prSet presAssocID="{D9C4B434-26D3-4120-8BCC-8C6056AC71E7}" presName="descendantText" presStyleLbl="alignAccFollowNode1" presStyleIdx="4" presStyleCnt="5" custScaleX="107942">
        <dgm:presLayoutVars>
          <dgm:bulletEnabled val="1"/>
        </dgm:presLayoutVars>
      </dgm:prSet>
      <dgm:spPr/>
    </dgm:pt>
  </dgm:ptLst>
  <dgm:cxnLst>
    <dgm:cxn modelId="{CCACD622-8E10-4786-B88E-B2D7A1DDA6CC}" type="presOf" srcId="{5F657CFA-3348-4FC6-83E4-2CDFF99B408A}" destId="{A3BBC783-B3D3-4716-B408-1687C0B14CBF}" srcOrd="0" destOrd="0" presId="urn:microsoft.com/office/officeart/2005/8/layout/vList5"/>
    <dgm:cxn modelId="{7D7B5A2D-80C5-44AF-8140-116D2F26F2C9}" type="presOf" srcId="{D9C4B434-26D3-4120-8BCC-8C6056AC71E7}" destId="{A0164836-DE29-4F47-8284-FC18F0C62C45}" srcOrd="0" destOrd="0" presId="urn:microsoft.com/office/officeart/2005/8/layout/vList5"/>
    <dgm:cxn modelId="{A7B82F2F-4CBA-46BA-8138-B40DB23D935E}" srcId="{064A5305-FC1A-4BD7-9212-F54BC21A614A}" destId="{689769FD-E406-4453-8D5C-E0C31A651C3D}" srcOrd="0" destOrd="0" parTransId="{0E1219F3-D3EC-44EC-A5EB-B6B97169A962}" sibTransId="{49CF2885-1877-4058-8D7B-D4172922C46A}"/>
    <dgm:cxn modelId="{1A32DC32-50E4-424D-B42C-CC9FB6B390A6}" srcId="{B65975BD-D606-41AF-9AA5-C677263F386A}" destId="{915D2CFB-3156-4029-88E8-8A8DE2E0E58F}" srcOrd="3" destOrd="0" parTransId="{98806073-8321-414C-8C2E-CBC54D478579}" sibTransId="{93D2B4FC-57F3-4C53-87AC-B25A752FDBFD}"/>
    <dgm:cxn modelId="{3E448C39-E105-4DC6-B005-320314861BF4}" type="presOf" srcId="{9E057A72-9A17-42B8-A8AA-ECD6F46C9B91}" destId="{A43E44BE-BB78-4BCB-B775-D80FFC46C6C1}" srcOrd="0" destOrd="0" presId="urn:microsoft.com/office/officeart/2005/8/layout/vList5"/>
    <dgm:cxn modelId="{4F5F0C41-2736-4FBA-B6A2-700B1901F111}" srcId="{485A53BF-881A-4F29-B44F-023EBCA923F8}" destId="{5F657CFA-3348-4FC6-83E4-2CDFF99B408A}" srcOrd="0" destOrd="0" parTransId="{E679B4A4-FD6F-4994-9A60-5062ABA5262B}" sibTransId="{EA46BB94-01B8-482B-986A-818F5BB6437C}"/>
    <dgm:cxn modelId="{8A86F145-A0A9-4F08-84B0-9DDF4C78D24F}" type="presOf" srcId="{CC87E405-1286-4384-BBA9-8503777DC3C4}" destId="{ACEAE306-9258-4BCC-9766-504DC7A2D375}" srcOrd="0" destOrd="0" presId="urn:microsoft.com/office/officeart/2005/8/layout/vList5"/>
    <dgm:cxn modelId="{5393C866-C8FB-4172-AD91-9F49BDB5C93C}" type="presOf" srcId="{B65975BD-D606-41AF-9AA5-C677263F386A}" destId="{171876DA-4426-4C3A-82C0-FDAF2AF6530B}" srcOrd="0" destOrd="0" presId="urn:microsoft.com/office/officeart/2005/8/layout/vList5"/>
    <dgm:cxn modelId="{6ADB4447-31DA-45D4-9314-9560F9E2D185}" srcId="{B65975BD-D606-41AF-9AA5-C677263F386A}" destId="{485A53BF-881A-4F29-B44F-023EBCA923F8}" srcOrd="1" destOrd="0" parTransId="{7CA0AC53-4EEB-4048-8077-FB88B68A72BB}" sibTransId="{DC6EBA76-3244-4363-A3CF-681B1C879609}"/>
    <dgm:cxn modelId="{4934CA69-ACC1-4192-BFA4-A3237B95FA41}" srcId="{915D2CFB-3156-4029-88E8-8A8DE2E0E58F}" destId="{AE7D723B-CBC3-4D57-AF4F-4DDB6A92195D}" srcOrd="0" destOrd="0" parTransId="{7A1E8AC0-45C6-4191-8D3F-3AECB408077E}" sibTransId="{236FCED5-5C9A-4497-A01C-A1BBD677DCB5}"/>
    <dgm:cxn modelId="{870A9875-62B3-4076-905C-7E465AE3E4DA}" srcId="{B65975BD-D606-41AF-9AA5-C677263F386A}" destId="{064A5305-FC1A-4BD7-9212-F54BC21A614A}" srcOrd="0" destOrd="0" parTransId="{8841B039-1900-4964-9C97-07D394CECF88}" sibTransId="{01C0C52A-D9DA-4D46-9A39-4930389EE2FD}"/>
    <dgm:cxn modelId="{70AC3B77-1BED-4E65-9A41-BDA06DFD073D}" type="presOf" srcId="{064A5305-FC1A-4BD7-9212-F54BC21A614A}" destId="{4DE80C27-25AE-4F2E-AE8D-321B4CB2BFDC}" srcOrd="0" destOrd="0" presId="urn:microsoft.com/office/officeart/2005/8/layout/vList5"/>
    <dgm:cxn modelId="{953E2A78-91B5-4E1A-8D80-CA61A7F7B7EA}" srcId="{CC87E405-1286-4384-BBA9-8503777DC3C4}" destId="{EA364ADD-37C6-4991-98F7-8FDBB7D6FC3E}" srcOrd="0" destOrd="0" parTransId="{18288F3E-CADC-4E00-B581-68DEDEA2BB71}" sibTransId="{DEE9E289-39AC-4317-AEDF-C7CA179637B2}"/>
    <dgm:cxn modelId="{24625595-4E2B-4EBF-91E6-42F6C1ED8658}" srcId="{D9C4B434-26D3-4120-8BCC-8C6056AC71E7}" destId="{9E057A72-9A17-42B8-A8AA-ECD6F46C9B91}" srcOrd="0" destOrd="0" parTransId="{9EE718B5-E002-4169-AF74-47553804C58E}" sibTransId="{605C4BC9-DB8B-473E-94E4-AF81B2863C2D}"/>
    <dgm:cxn modelId="{EA046D9F-5800-4D45-9897-5FE404B74295}" type="presOf" srcId="{689769FD-E406-4453-8D5C-E0C31A651C3D}" destId="{8A690031-343E-4E48-BF1A-05086FE7F10D}" srcOrd="0" destOrd="0" presId="urn:microsoft.com/office/officeart/2005/8/layout/vList5"/>
    <dgm:cxn modelId="{B06BC5AA-D104-4E80-B52F-BE5F5AF1F3E4}" type="presOf" srcId="{915D2CFB-3156-4029-88E8-8A8DE2E0E58F}" destId="{C26D7700-8875-49DF-A9CF-665380223AF6}" srcOrd="0" destOrd="0" presId="urn:microsoft.com/office/officeart/2005/8/layout/vList5"/>
    <dgm:cxn modelId="{853A8FBC-E7F7-4FB9-8537-C69CA4E9C26B}" type="presOf" srcId="{AE7D723B-CBC3-4D57-AF4F-4DDB6A92195D}" destId="{B3016449-18C0-43F0-AF8F-2A821F64A70A}" srcOrd="0" destOrd="0" presId="urn:microsoft.com/office/officeart/2005/8/layout/vList5"/>
    <dgm:cxn modelId="{93F302C8-E4C1-410F-BD41-6F25FE947777}" srcId="{B65975BD-D606-41AF-9AA5-C677263F386A}" destId="{D9C4B434-26D3-4120-8BCC-8C6056AC71E7}" srcOrd="4" destOrd="0" parTransId="{26F54405-0D4E-426C-815A-D999BD17525F}" sibTransId="{DE886BCC-AF60-419A-BA96-E9980DCC7DDA}"/>
    <dgm:cxn modelId="{4B8113CB-93B8-4866-BDF0-0A0E1402EF6B}" type="presOf" srcId="{EA364ADD-37C6-4991-98F7-8FDBB7D6FC3E}" destId="{A63C569F-50A7-4A1F-858D-B1FD7F932A57}" srcOrd="0" destOrd="0" presId="urn:microsoft.com/office/officeart/2005/8/layout/vList5"/>
    <dgm:cxn modelId="{9693A8CB-EC67-494F-9E3B-C264B25C207B}" type="presOf" srcId="{485A53BF-881A-4F29-B44F-023EBCA923F8}" destId="{A649DB54-3CB3-4425-8CFC-F8805FFB3526}" srcOrd="0" destOrd="0" presId="urn:microsoft.com/office/officeart/2005/8/layout/vList5"/>
    <dgm:cxn modelId="{2B4827CD-B388-4B84-A920-63A49FFF5890}" srcId="{B65975BD-D606-41AF-9AA5-C677263F386A}" destId="{CC87E405-1286-4384-BBA9-8503777DC3C4}" srcOrd="2" destOrd="0" parTransId="{E812A640-EE36-4565-9036-23B0BD999F8E}" sibTransId="{47236E84-C4F6-4D9B-A0FD-5C7C52638817}"/>
    <dgm:cxn modelId="{378D4623-D9EC-404F-8AF0-E371E72D4E27}" type="presParOf" srcId="{171876DA-4426-4C3A-82C0-FDAF2AF6530B}" destId="{CFEE28B5-C319-46E4-ADA6-C7ED7C9E0D74}" srcOrd="0" destOrd="0" presId="urn:microsoft.com/office/officeart/2005/8/layout/vList5"/>
    <dgm:cxn modelId="{99277434-49C8-42BE-B36A-5F3628AB3BD3}" type="presParOf" srcId="{CFEE28B5-C319-46E4-ADA6-C7ED7C9E0D74}" destId="{4DE80C27-25AE-4F2E-AE8D-321B4CB2BFDC}" srcOrd="0" destOrd="0" presId="urn:microsoft.com/office/officeart/2005/8/layout/vList5"/>
    <dgm:cxn modelId="{2E24F964-8A49-45F0-9C67-7731ADD33A02}" type="presParOf" srcId="{CFEE28B5-C319-46E4-ADA6-C7ED7C9E0D74}" destId="{8A690031-343E-4E48-BF1A-05086FE7F10D}" srcOrd="1" destOrd="0" presId="urn:microsoft.com/office/officeart/2005/8/layout/vList5"/>
    <dgm:cxn modelId="{137C8A2D-1330-4C3C-B626-91F09FA1D013}" type="presParOf" srcId="{171876DA-4426-4C3A-82C0-FDAF2AF6530B}" destId="{95ECA395-2EA3-4D2F-A615-BE9DC28F1CD1}" srcOrd="1" destOrd="0" presId="urn:microsoft.com/office/officeart/2005/8/layout/vList5"/>
    <dgm:cxn modelId="{B1044951-E35A-4352-BA46-BCBB2670E719}" type="presParOf" srcId="{171876DA-4426-4C3A-82C0-FDAF2AF6530B}" destId="{E32BB02F-58E8-4FDD-BFBC-9399160D2893}" srcOrd="2" destOrd="0" presId="urn:microsoft.com/office/officeart/2005/8/layout/vList5"/>
    <dgm:cxn modelId="{EC432C8E-26B4-4CEA-AA64-C30EFC3321F8}" type="presParOf" srcId="{E32BB02F-58E8-4FDD-BFBC-9399160D2893}" destId="{A649DB54-3CB3-4425-8CFC-F8805FFB3526}" srcOrd="0" destOrd="0" presId="urn:microsoft.com/office/officeart/2005/8/layout/vList5"/>
    <dgm:cxn modelId="{1AB9469B-A85F-4883-B258-BB2A29540987}" type="presParOf" srcId="{E32BB02F-58E8-4FDD-BFBC-9399160D2893}" destId="{A3BBC783-B3D3-4716-B408-1687C0B14CBF}" srcOrd="1" destOrd="0" presId="urn:microsoft.com/office/officeart/2005/8/layout/vList5"/>
    <dgm:cxn modelId="{D3D6544A-5AE3-4352-BFB8-F09C04C19823}" type="presParOf" srcId="{171876DA-4426-4C3A-82C0-FDAF2AF6530B}" destId="{D0FFCBE5-E3A1-4BA0-ADE1-CB79811B2114}" srcOrd="3" destOrd="0" presId="urn:microsoft.com/office/officeart/2005/8/layout/vList5"/>
    <dgm:cxn modelId="{5EAB9039-FAF2-4A1D-A06B-5FAD8C168454}" type="presParOf" srcId="{171876DA-4426-4C3A-82C0-FDAF2AF6530B}" destId="{FD35B67C-5225-4E14-B4D4-591B13271E0E}" srcOrd="4" destOrd="0" presId="urn:microsoft.com/office/officeart/2005/8/layout/vList5"/>
    <dgm:cxn modelId="{1DB03DA2-9C55-4C80-9942-3C0C03376E70}" type="presParOf" srcId="{FD35B67C-5225-4E14-B4D4-591B13271E0E}" destId="{ACEAE306-9258-4BCC-9766-504DC7A2D375}" srcOrd="0" destOrd="0" presId="urn:microsoft.com/office/officeart/2005/8/layout/vList5"/>
    <dgm:cxn modelId="{7E8E95CC-B8F4-406C-94AD-22C26D17515B}" type="presParOf" srcId="{FD35B67C-5225-4E14-B4D4-591B13271E0E}" destId="{A63C569F-50A7-4A1F-858D-B1FD7F932A57}" srcOrd="1" destOrd="0" presId="urn:microsoft.com/office/officeart/2005/8/layout/vList5"/>
    <dgm:cxn modelId="{C75958A5-9C86-4502-8FF4-122DBC301C73}" type="presParOf" srcId="{171876DA-4426-4C3A-82C0-FDAF2AF6530B}" destId="{CF5FFE35-130D-403B-ADFE-CC1F5385CCB6}" srcOrd="5" destOrd="0" presId="urn:microsoft.com/office/officeart/2005/8/layout/vList5"/>
    <dgm:cxn modelId="{AC9E9440-154E-4EDF-90F6-2074C8CF0B85}" type="presParOf" srcId="{171876DA-4426-4C3A-82C0-FDAF2AF6530B}" destId="{6E72E389-18F8-4837-A84D-64E21859DE96}" srcOrd="6" destOrd="0" presId="urn:microsoft.com/office/officeart/2005/8/layout/vList5"/>
    <dgm:cxn modelId="{BAE3D975-26BA-4AE4-A44E-D6CCEBF6E419}" type="presParOf" srcId="{6E72E389-18F8-4837-A84D-64E21859DE96}" destId="{C26D7700-8875-49DF-A9CF-665380223AF6}" srcOrd="0" destOrd="0" presId="urn:microsoft.com/office/officeart/2005/8/layout/vList5"/>
    <dgm:cxn modelId="{47ABD61B-75F9-4CA5-B0CE-A3BC3F9859C2}" type="presParOf" srcId="{6E72E389-18F8-4837-A84D-64E21859DE96}" destId="{B3016449-18C0-43F0-AF8F-2A821F64A70A}" srcOrd="1" destOrd="0" presId="urn:microsoft.com/office/officeart/2005/8/layout/vList5"/>
    <dgm:cxn modelId="{93CC4203-8990-486C-9703-659BE736A5EF}" type="presParOf" srcId="{171876DA-4426-4C3A-82C0-FDAF2AF6530B}" destId="{2621CD60-D3A6-4E75-9C46-614E8A635BCE}" srcOrd="7" destOrd="0" presId="urn:microsoft.com/office/officeart/2005/8/layout/vList5"/>
    <dgm:cxn modelId="{1D266CA6-CB5A-4B6D-8D1C-1DF4D7BC6346}" type="presParOf" srcId="{171876DA-4426-4C3A-82C0-FDAF2AF6530B}" destId="{0ADFAAA8-A8DC-4634-A32E-EB09886F6102}" srcOrd="8" destOrd="0" presId="urn:microsoft.com/office/officeart/2005/8/layout/vList5"/>
    <dgm:cxn modelId="{800614A4-378A-4577-8E4E-2B8B074F44F8}" type="presParOf" srcId="{0ADFAAA8-A8DC-4634-A32E-EB09886F6102}" destId="{A0164836-DE29-4F47-8284-FC18F0C62C45}" srcOrd="0" destOrd="0" presId="urn:microsoft.com/office/officeart/2005/8/layout/vList5"/>
    <dgm:cxn modelId="{ED7C5B77-10A1-49CF-A548-3D1D4F5C83D2}" type="presParOf" srcId="{0ADFAAA8-A8DC-4634-A32E-EB09886F6102}" destId="{A43E44BE-BB78-4BCB-B775-D80FFC46C6C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690031-343E-4E48-BF1A-05086FE7F10D}">
      <dsp:nvSpPr>
        <dsp:cNvPr id="0" name=""/>
        <dsp:cNvSpPr/>
      </dsp:nvSpPr>
      <dsp:spPr>
        <a:xfrm rot="5400000">
          <a:off x="4805665" y="-2262684"/>
          <a:ext cx="534378" cy="5196397"/>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91440" lvl="1" indent="0" algn="l" defTabSz="622300">
            <a:lnSpc>
              <a:spcPct val="90000"/>
            </a:lnSpc>
            <a:spcBef>
              <a:spcPct val="0"/>
            </a:spcBef>
            <a:spcAft>
              <a:spcPct val="15000"/>
            </a:spcAft>
            <a:buNone/>
          </a:pPr>
          <a:r>
            <a:rPr lang="en-US" sz="1400" kern="1200" dirty="0">
              <a:latin typeface="Source Sans Pro" panose="020B0503030403020204" pitchFamily="34" charset="0"/>
              <a:ea typeface="Source Sans Pro" panose="020B0503030403020204" pitchFamily="34" charset="0"/>
            </a:rPr>
            <a:t>Publications, collaborations, materials, methods, tools, data, trainees, software, training materials, patents, etc.</a:t>
          </a:r>
        </a:p>
      </dsp:txBody>
      <dsp:txXfrm rot="-5400000">
        <a:off x="2474656" y="94411"/>
        <a:ext cx="5170311" cy="482206"/>
      </dsp:txXfrm>
    </dsp:sp>
    <dsp:sp modelId="{4DE80C27-25AE-4F2E-AE8D-321B4CB2BFDC}">
      <dsp:nvSpPr>
        <dsp:cNvPr id="0" name=""/>
        <dsp:cNvSpPr/>
      </dsp:nvSpPr>
      <dsp:spPr>
        <a:xfrm>
          <a:off x="762" y="1527"/>
          <a:ext cx="2473893" cy="667973"/>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Source Sans Pro" panose="020B0503030403020204" pitchFamily="34" charset="0"/>
              <a:ea typeface="Source Sans Pro" panose="020B0503030403020204" pitchFamily="34" charset="0"/>
            </a:rPr>
            <a:t>Advancement of Knowledge</a:t>
          </a:r>
        </a:p>
      </dsp:txBody>
      <dsp:txXfrm>
        <a:off x="33370" y="34135"/>
        <a:ext cx="2408677" cy="602757"/>
      </dsp:txXfrm>
    </dsp:sp>
    <dsp:sp modelId="{A3BBC783-B3D3-4716-B408-1687C0B14CBF}">
      <dsp:nvSpPr>
        <dsp:cNvPr id="0" name=""/>
        <dsp:cNvSpPr/>
      </dsp:nvSpPr>
      <dsp:spPr>
        <a:xfrm rot="5400000">
          <a:off x="4805665" y="-1561312"/>
          <a:ext cx="534378" cy="5196397"/>
        </a:xfrm>
        <a:prstGeom prst="round2SameRect">
          <a:avLst/>
        </a:prstGeom>
        <a:solidFill>
          <a:schemeClr val="accent2">
            <a:tint val="40000"/>
            <a:alpha val="90000"/>
            <a:hueOff val="-343458"/>
            <a:satOff val="-3838"/>
            <a:lumOff val="52"/>
            <a:alphaOff val="0"/>
          </a:schemeClr>
        </a:solidFill>
        <a:ln w="25400" cap="flat" cmpd="sng" algn="ctr">
          <a:solidFill>
            <a:schemeClr val="accent2">
              <a:tint val="40000"/>
              <a:alpha val="90000"/>
              <a:hueOff val="-343458"/>
              <a:satOff val="-3838"/>
              <a:lumOff val="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Clinical decision aids, consumer adoption, study cited in guideline or CE materials, improved reporting, etc.</a:t>
          </a:r>
        </a:p>
      </dsp:txBody>
      <dsp:txXfrm rot="-5400000">
        <a:off x="2474656" y="795783"/>
        <a:ext cx="5170311" cy="482206"/>
      </dsp:txXfrm>
    </dsp:sp>
    <dsp:sp modelId="{A649DB54-3CB3-4425-8CFC-F8805FFB3526}">
      <dsp:nvSpPr>
        <dsp:cNvPr id="0" name=""/>
        <dsp:cNvSpPr/>
      </dsp:nvSpPr>
      <dsp:spPr>
        <a:xfrm>
          <a:off x="762" y="702899"/>
          <a:ext cx="2473893" cy="667973"/>
        </a:xfrm>
        <a:prstGeom prst="roundRect">
          <a:avLst/>
        </a:prstGeom>
        <a:solidFill>
          <a:schemeClr val="accent2">
            <a:hueOff val="-148714"/>
            <a:satOff val="-20425"/>
            <a:lumOff val="352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Source Sans Pro" panose="020B0503030403020204" pitchFamily="34" charset="0"/>
              <a:ea typeface="Source Sans Pro" panose="020B0503030403020204" pitchFamily="34" charset="0"/>
            </a:rPr>
            <a:t>Clinical Implementation </a:t>
          </a:r>
          <a:br>
            <a:rPr lang="en-US" sz="1600" kern="1200" dirty="0">
              <a:latin typeface="Source Sans Pro" panose="020B0503030403020204" pitchFamily="34" charset="0"/>
              <a:ea typeface="Source Sans Pro" panose="020B0503030403020204" pitchFamily="34" charset="0"/>
            </a:rPr>
          </a:br>
          <a:r>
            <a:rPr lang="en-US" sz="1600" kern="1200" dirty="0">
              <a:latin typeface="Source Sans Pro" panose="020B0503030403020204" pitchFamily="34" charset="0"/>
              <a:ea typeface="Source Sans Pro" panose="020B0503030403020204" pitchFamily="34" charset="0"/>
            </a:rPr>
            <a:t>(or TRIP)</a:t>
          </a:r>
        </a:p>
      </dsp:txBody>
      <dsp:txXfrm>
        <a:off x="33370" y="735507"/>
        <a:ext cx="2408677" cy="602757"/>
      </dsp:txXfrm>
    </dsp:sp>
    <dsp:sp modelId="{A63C569F-50A7-4A1F-858D-B1FD7F932A57}">
      <dsp:nvSpPr>
        <dsp:cNvPr id="0" name=""/>
        <dsp:cNvSpPr/>
      </dsp:nvSpPr>
      <dsp:spPr>
        <a:xfrm rot="5400000">
          <a:off x="4788605" y="-857359"/>
          <a:ext cx="534378" cy="5196397"/>
        </a:xfrm>
        <a:prstGeom prst="round2SameRect">
          <a:avLst/>
        </a:prstGeom>
        <a:solidFill>
          <a:schemeClr val="accent2">
            <a:tint val="40000"/>
            <a:alpha val="90000"/>
            <a:hueOff val="-686915"/>
            <a:satOff val="-7676"/>
            <a:lumOff val="104"/>
            <a:alphaOff val="0"/>
          </a:schemeClr>
        </a:solidFill>
        <a:ln w="25400" cap="flat" cmpd="sng" algn="ctr">
          <a:solidFill>
            <a:schemeClr val="accent2">
              <a:tint val="40000"/>
              <a:alpha val="90000"/>
              <a:hueOff val="-686915"/>
              <a:satOff val="-7676"/>
              <a:lumOff val="1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Study findings lead to public awareness of risk factors, identification of lifestyle intervention, etc.</a:t>
          </a:r>
        </a:p>
      </dsp:txBody>
      <dsp:txXfrm rot="-5400000">
        <a:off x="2457596" y="1499736"/>
        <a:ext cx="5170311" cy="482206"/>
      </dsp:txXfrm>
    </dsp:sp>
    <dsp:sp modelId="{ACEAE306-9258-4BCC-9766-504DC7A2D375}">
      <dsp:nvSpPr>
        <dsp:cNvPr id="0" name=""/>
        <dsp:cNvSpPr/>
      </dsp:nvSpPr>
      <dsp:spPr>
        <a:xfrm>
          <a:off x="762" y="1404271"/>
          <a:ext cx="2473893" cy="667973"/>
        </a:xfrm>
        <a:prstGeom prst="roundRect">
          <a:avLst/>
        </a:prstGeom>
        <a:solidFill>
          <a:schemeClr val="accent2">
            <a:hueOff val="-297427"/>
            <a:satOff val="-40851"/>
            <a:lumOff val="705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Source Sans Pro" panose="020B0503030403020204" pitchFamily="34" charset="0"/>
              <a:ea typeface="Source Sans Pro" panose="020B0503030403020204" pitchFamily="34" charset="0"/>
            </a:rPr>
            <a:t>Community Benefit</a:t>
          </a:r>
        </a:p>
      </dsp:txBody>
      <dsp:txXfrm>
        <a:off x="33370" y="1436879"/>
        <a:ext cx="2408677" cy="602757"/>
      </dsp:txXfrm>
    </dsp:sp>
    <dsp:sp modelId="{B3016449-18C0-43F0-AF8F-2A821F64A70A}">
      <dsp:nvSpPr>
        <dsp:cNvPr id="0" name=""/>
        <dsp:cNvSpPr/>
      </dsp:nvSpPr>
      <dsp:spPr>
        <a:xfrm rot="5400000">
          <a:off x="4805665" y="-158568"/>
          <a:ext cx="534378" cy="5196397"/>
        </a:xfrm>
        <a:prstGeom prst="round2SameRect">
          <a:avLst/>
        </a:prstGeom>
        <a:solidFill>
          <a:schemeClr val="accent2">
            <a:tint val="40000"/>
            <a:alpha val="90000"/>
            <a:hueOff val="-1030373"/>
            <a:satOff val="-11513"/>
            <a:lumOff val="157"/>
            <a:alphaOff val="0"/>
          </a:schemeClr>
        </a:solidFill>
        <a:ln w="25400" cap="flat" cmpd="sng" algn="ctr">
          <a:solidFill>
            <a:schemeClr val="accent2">
              <a:tint val="40000"/>
              <a:alpha val="90000"/>
              <a:hueOff val="-1030373"/>
              <a:satOff val="-11513"/>
              <a:lumOff val="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Study cited in legislation or regulation, study team members invited to serve on committees or advisory boards, etc.</a:t>
          </a:r>
        </a:p>
      </dsp:txBody>
      <dsp:txXfrm rot="-5400000">
        <a:off x="2474656" y="2198527"/>
        <a:ext cx="5170311" cy="482206"/>
      </dsp:txXfrm>
    </dsp:sp>
    <dsp:sp modelId="{C26D7700-8875-49DF-A9CF-665380223AF6}">
      <dsp:nvSpPr>
        <dsp:cNvPr id="0" name=""/>
        <dsp:cNvSpPr/>
      </dsp:nvSpPr>
      <dsp:spPr>
        <a:xfrm>
          <a:off x="762" y="2105643"/>
          <a:ext cx="2473893" cy="667973"/>
        </a:xfrm>
        <a:prstGeom prst="roundRect">
          <a:avLst/>
        </a:prstGeom>
        <a:solidFill>
          <a:schemeClr val="accent2">
            <a:hueOff val="-446141"/>
            <a:satOff val="-61277"/>
            <a:lumOff val="1058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Source Sans Pro" panose="020B0503030403020204" pitchFamily="34" charset="0"/>
              <a:ea typeface="Source Sans Pro" panose="020B0503030403020204" pitchFamily="34" charset="0"/>
            </a:rPr>
            <a:t>Legislation &amp; Policy</a:t>
          </a:r>
        </a:p>
      </dsp:txBody>
      <dsp:txXfrm>
        <a:off x="33370" y="2138251"/>
        <a:ext cx="2408677" cy="602757"/>
      </dsp:txXfrm>
    </dsp:sp>
    <dsp:sp modelId="{A43E44BE-BB78-4BCB-B775-D80FFC46C6C1}">
      <dsp:nvSpPr>
        <dsp:cNvPr id="0" name=""/>
        <dsp:cNvSpPr/>
      </dsp:nvSpPr>
      <dsp:spPr>
        <a:xfrm rot="5400000">
          <a:off x="4805665" y="542802"/>
          <a:ext cx="534378" cy="5196397"/>
        </a:xfrm>
        <a:prstGeom prst="round2SameRect">
          <a:avLst/>
        </a:prstGeom>
        <a:solidFill>
          <a:schemeClr val="accent2">
            <a:tint val="40000"/>
            <a:alpha val="90000"/>
            <a:hueOff val="-1373830"/>
            <a:satOff val="-15351"/>
            <a:lumOff val="209"/>
            <a:alphaOff val="0"/>
          </a:schemeClr>
        </a:solidFill>
        <a:ln w="25400" cap="flat" cmpd="sng" algn="ctr">
          <a:solidFill>
            <a:schemeClr val="accent2">
              <a:tint val="40000"/>
              <a:alpha val="90000"/>
              <a:hueOff val="-1373830"/>
              <a:satOff val="-15351"/>
              <a:lumOff val="20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91440" lvl="1" indent="0" algn="l" defTabSz="622300">
            <a:lnSpc>
              <a:spcPct val="90000"/>
            </a:lnSpc>
            <a:spcBef>
              <a:spcPct val="0"/>
            </a:spcBef>
            <a:spcAft>
              <a:spcPct val="15000"/>
            </a:spcAft>
            <a:buNone/>
          </a:pPr>
          <a:r>
            <a:rPr lang="en-US" sz="1400" kern="1200" dirty="0">
              <a:solidFill>
                <a:srgbClr val="263238">
                  <a:hueOff val="0"/>
                  <a:satOff val="0"/>
                  <a:lumOff val="0"/>
                  <a:alphaOff val="0"/>
                </a:srgbClr>
              </a:solidFill>
              <a:latin typeface="Source Sans Pro" panose="020B0503030403020204" pitchFamily="34" charset="0"/>
              <a:ea typeface="Source Sans Pro" panose="020B0503030403020204" pitchFamily="34" charset="0"/>
              <a:cs typeface="+mn-cs"/>
            </a:rPr>
            <a:t>Study findings result in reduced costs in delivery of services, further funding, new products or companies, etc.</a:t>
          </a:r>
        </a:p>
      </dsp:txBody>
      <dsp:txXfrm rot="-5400000">
        <a:off x="2474656" y="2899897"/>
        <a:ext cx="5170311" cy="482206"/>
      </dsp:txXfrm>
    </dsp:sp>
    <dsp:sp modelId="{A0164836-DE29-4F47-8284-FC18F0C62C45}">
      <dsp:nvSpPr>
        <dsp:cNvPr id="0" name=""/>
        <dsp:cNvSpPr/>
      </dsp:nvSpPr>
      <dsp:spPr>
        <a:xfrm>
          <a:off x="762" y="2807015"/>
          <a:ext cx="2473893" cy="667973"/>
        </a:xfrm>
        <a:prstGeom prst="roundRect">
          <a:avLst/>
        </a:prstGeom>
        <a:solidFill>
          <a:schemeClr val="accent2">
            <a:hueOff val="-594855"/>
            <a:satOff val="-81702"/>
            <a:lumOff val="1411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Source Sans Pro" panose="020B0503030403020204" pitchFamily="34" charset="0"/>
              <a:ea typeface="Source Sans Pro" panose="020B0503030403020204" pitchFamily="34" charset="0"/>
            </a:rPr>
            <a:t>Economic Benefit</a:t>
          </a:r>
        </a:p>
      </dsp:txBody>
      <dsp:txXfrm>
        <a:off x="33370" y="2839623"/>
        <a:ext cx="2408677" cy="60275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oi.org/10.1007/s11192-020-03690-4"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doi.org/10.1371/journal.pone.0216408"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doi.org/10.1007/s11192-018-2838-z"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arxiv.org/abs/1507.02099"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doi.org/10.1057/s41599-020-00647-z"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opencitations.net/dataset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doi.org/10.1007/s11192-020-03690-4"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Thank you so much for the kind introduction and for inviting me to talk to you all today.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I’m looking forward to a great discussion, so let’s dive in.</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Metrics are also shaped by the selection of items for inclusion in the data used to derive them. Most often, metrics are calculated on specific data sets such as Web of Science, Scopus, and Dimensions.</a:t>
            </a:r>
          </a:p>
          <a:p>
            <a:pPr marL="139700" indent="0">
              <a:buNone/>
            </a:pPr>
            <a:endParaRPr lang="en-US" dirty="0"/>
          </a:p>
          <a:p>
            <a:pPr marL="139700" indent="0">
              <a:buNone/>
            </a:pPr>
            <a:r>
              <a:rPr lang="en-US" dirty="0"/>
              <a:t>As you can see, there are substantial differences in coverage across Web of Science, Scopus, and Dimensions. Inclusion in one or more of these indexes or “databases” is essentially required for an item/scholar/journal to have access to normalized citation metrics.</a:t>
            </a:r>
          </a:p>
          <a:p>
            <a:pPr marL="139700" indent="0">
              <a:buNone/>
            </a:pPr>
            <a:endParaRPr lang="en-US" dirty="0"/>
          </a:p>
          <a:p>
            <a:pPr marL="139700" indent="0">
              <a:buNone/>
            </a:pPr>
            <a:r>
              <a:rPr lang="en-US" dirty="0"/>
              <a:t>Each citation database uses a different classification schema for fields of research or subject areas: </a:t>
            </a:r>
          </a:p>
          <a:p>
            <a:pPr marL="139700" indent="0">
              <a:buNone/>
            </a:pPr>
            <a:endParaRPr lang="en-US" dirty="0"/>
          </a:p>
          <a:p>
            <a:pPr marL="139700" indent="0">
              <a:buNone/>
            </a:pPr>
            <a:r>
              <a:rPr lang="en-US" dirty="0"/>
              <a:t>Singh, V. K., Singh, P., </a:t>
            </a:r>
            <a:r>
              <a:rPr lang="en-US" dirty="0" err="1"/>
              <a:t>Karmakar</a:t>
            </a:r>
            <a:r>
              <a:rPr lang="en-US" dirty="0"/>
              <a:t>, M., Leta, J., &amp; Mayr, P. (2021). The journal coverage of Web of Science, Scopus and Dimensions: A comparative analysis. Scientometrics, 126(6), 5113–5142. https://doi.org/10.1007/s11192-021-03948-5</a:t>
            </a:r>
          </a:p>
          <a:p>
            <a:pPr marL="139700" indent="0">
              <a:buNone/>
            </a:pPr>
            <a:r>
              <a:rPr lang="en-US" dirty="0"/>
              <a:t>Wang, Q., &amp; Waltman, L. (2016). Large-scale analysis of the accuracy of the journal classification systems of Web of Science and Scopus. Journal of Informetrics, 10(2), 347–364. https://doi.org/10.1016/j.joi.2016.02.003</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effectLst/>
              </a:rPr>
              <a:t>Martín-Martín, A., </a:t>
            </a:r>
            <a:r>
              <a:rPr lang="en-US" dirty="0" err="1">
                <a:effectLst/>
              </a:rPr>
              <a:t>Thelwall</a:t>
            </a:r>
            <a:r>
              <a:rPr lang="en-US" dirty="0">
                <a:effectLst/>
              </a:rPr>
              <a:t>, M., </a:t>
            </a:r>
            <a:r>
              <a:rPr lang="en-US" dirty="0" err="1">
                <a:effectLst/>
              </a:rPr>
              <a:t>Orduna-Malea</a:t>
            </a:r>
            <a:r>
              <a:rPr lang="en-US" dirty="0">
                <a:effectLst/>
              </a:rPr>
              <a:t>, E., &amp; Delgado López-</a:t>
            </a:r>
            <a:r>
              <a:rPr lang="en-US" dirty="0" err="1">
                <a:effectLst/>
              </a:rPr>
              <a:t>Cózar</a:t>
            </a:r>
            <a:r>
              <a:rPr lang="en-US" dirty="0">
                <a:effectLst/>
              </a:rPr>
              <a:t>, E. (2020). Google Scholar, Microsoft Academic, Scopus, Dimensions, Web of Science, and </a:t>
            </a:r>
            <a:r>
              <a:rPr lang="en-US" dirty="0" err="1">
                <a:effectLst/>
              </a:rPr>
              <a:t>OpenCitations</a:t>
            </a:r>
            <a:r>
              <a:rPr lang="en-US" dirty="0">
                <a:effectLst/>
              </a:rPr>
              <a:t>’ COCI: A multidisciplinary comparison of coverage via citations. </a:t>
            </a:r>
            <a:r>
              <a:rPr lang="en-US" i="1" dirty="0">
                <a:effectLst/>
              </a:rPr>
              <a:t>Scientometrics</a:t>
            </a:r>
            <a:r>
              <a:rPr lang="en-US" dirty="0">
                <a:effectLst/>
              </a:rPr>
              <a:t>. </a:t>
            </a:r>
            <a:r>
              <a:rPr lang="en-US" dirty="0">
                <a:effectLst/>
                <a:hlinkClick r:id="rId3"/>
              </a:rPr>
              <a:t>https://doi.org/10.1007/s11192-020-03690-4</a:t>
            </a:r>
            <a:endParaRPr lang="en-US" dirty="0">
              <a:effectLst/>
            </a:endParaRPr>
          </a:p>
          <a:p>
            <a:pPr marL="139700" indent="0">
              <a:buNone/>
            </a:pPr>
            <a:endParaRPr lang="en-US" dirty="0"/>
          </a:p>
        </p:txBody>
      </p:sp>
    </p:spTree>
    <p:extLst>
      <p:ext uri="{BB962C8B-B14F-4D97-AF65-F5344CB8AC3E}">
        <p14:creationId xmlns:p14="http://schemas.microsoft.com/office/powerpoint/2010/main" val="4250476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Since the social media platforms and web technologies that altmetrics are derived from are much newer, we do not yet have the same depth of evidence about the meaning and utility of altmetrics.</a:t>
            </a:r>
          </a:p>
          <a:p>
            <a:pPr marL="139700" indent="0">
              <a:buNone/>
            </a:pPr>
            <a:endParaRPr lang="en-US" dirty="0"/>
          </a:p>
          <a:p>
            <a:pPr marL="139700" indent="0">
              <a:buNone/>
            </a:pPr>
            <a:r>
              <a:rPr lang="en-US" dirty="0"/>
              <a:t>What we do know is that there are three key challenges: heterogeneity, data quality, and dependencies of the data on the platforms from which they are derived (Haustein, 2016)</a:t>
            </a:r>
          </a:p>
          <a:p>
            <a:pPr marL="139700" indent="0">
              <a:buNone/>
            </a:pPr>
            <a:endParaRPr lang="en-US" dirty="0"/>
          </a:p>
          <a:p>
            <a:pPr marL="139700" indent="0">
              <a:buNone/>
            </a:pPr>
            <a:r>
              <a:rPr lang="en-US" dirty="0"/>
              <a:t>	Heterogeneity means that a tweet is not the same as a Facebook share is not the same as a blog mention; or, at least we don’t have evidence to indicate that they are equivalent</a:t>
            </a:r>
          </a:p>
          <a:p>
            <a:pPr marL="139700" indent="0">
              <a:buNone/>
            </a:pPr>
            <a:endParaRPr lang="en-US" dirty="0"/>
          </a:p>
          <a:p>
            <a:pPr marL="139700" indent="0">
              <a:buNone/>
            </a:pPr>
            <a:r>
              <a:rPr lang="en-US" dirty="0" err="1"/>
              <a:t>Zoreh</a:t>
            </a:r>
            <a:r>
              <a:rPr lang="en-US" dirty="0"/>
              <a:t> Zahedi &amp; Rodrigo Costas found that reliability across different sources of altmetrics is low to moderate, depending on the altmetric and aggregator</a:t>
            </a:r>
          </a:p>
          <a:p>
            <a:pPr marL="139700" indent="0">
              <a:buNone/>
            </a:pPr>
            <a:endParaRPr lang="en-US" dirty="0"/>
          </a:p>
          <a:p>
            <a:pPr marL="139700" indent="0">
              <a:buNone/>
            </a:pPr>
            <a:r>
              <a:rPr lang="en-US" dirty="0"/>
              <a:t>There are three conceptual elements related to methodological approaches (Zahedi &amp; Costas):</a:t>
            </a:r>
          </a:p>
          <a:p>
            <a:r>
              <a:rPr lang="en-US" dirty="0"/>
              <a:t>data collection approaches - document types tracked, social media sources covered, API</a:t>
            </a:r>
          </a:p>
          <a:p>
            <a:r>
              <a:rPr lang="en-US" dirty="0"/>
              <a:t>aggregation and reporting approaches - public vs. private data, level of detail (raw data vs aggregated data at the output level), scholarly object identifiers tracked, data processing approaches (combine tweets and retweets, count unique tweeters, etc.)</a:t>
            </a:r>
          </a:p>
          <a:p>
            <a:r>
              <a:rPr lang="en-US" dirty="0"/>
              <a:t>updating approaches - different criteria for updating the data (daily, weekly) are applied</a:t>
            </a:r>
          </a:p>
        </p:txBody>
      </p:sp>
      <p:sp>
        <p:nvSpPr>
          <p:cNvPr id="4" name="Slide Number Placeholder 3"/>
          <p:cNvSpPr>
            <a:spLocks noGrp="1"/>
          </p:cNvSpPr>
          <p:nvPr>
            <p:ph type="sldNum" sz="quarter" idx="5"/>
          </p:nvPr>
        </p:nvSpPr>
        <p:spPr/>
        <p:txBody>
          <a:bodyPr/>
          <a:lstStyle/>
          <a:p>
            <a:fld id="{41893663-667C-4AB0-B45F-250E4BD4254D}" type="slidenum">
              <a:rPr lang="en-US" smtClean="0"/>
              <a:t>11</a:t>
            </a:fld>
            <a:endParaRPr lang="en-US"/>
          </a:p>
        </p:txBody>
      </p:sp>
    </p:spTree>
    <p:extLst>
      <p:ext uri="{BB962C8B-B14F-4D97-AF65-F5344CB8AC3E}">
        <p14:creationId xmlns:p14="http://schemas.microsoft.com/office/powerpoint/2010/main" val="179257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 2018 article by Ortega compared the coverage of three Altmetrics aggregators, which is summarized here. </a:t>
            </a:r>
          </a:p>
          <a:p>
            <a:pPr marL="139700" indent="0">
              <a:buNone/>
            </a:pPr>
            <a:endParaRPr lang="en-US" dirty="0"/>
          </a:p>
          <a:p>
            <a:pPr marL="139700" indent="0">
              <a:buNone/>
            </a:pPr>
            <a:r>
              <a:rPr lang="en-US" dirty="0"/>
              <a:t>Over the last 5 years a lot has changed, so this picture may have changed. In particular, I’m curious about how the </a:t>
            </a:r>
            <a:r>
              <a:rPr lang="en-US" dirty="0" err="1"/>
              <a:t>CrossRef</a:t>
            </a:r>
            <a:r>
              <a:rPr lang="en-US" dirty="0"/>
              <a:t> Event Data has matured.</a:t>
            </a:r>
          </a:p>
          <a:p>
            <a:pPr marL="139700" indent="0">
              <a:buNone/>
            </a:pPr>
            <a:endParaRPr lang="en-US"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effectLst/>
              </a:rPr>
              <a:t>Díaz-</a:t>
            </a:r>
            <a:r>
              <a:rPr lang="en-US" dirty="0" err="1">
                <a:effectLst/>
              </a:rPr>
              <a:t>Faes</a:t>
            </a:r>
            <a:r>
              <a:rPr lang="en-US" dirty="0">
                <a:effectLst/>
              </a:rPr>
              <a:t>, A. A., Bowman, T. D., &amp; Costas, R. (2019). Towards a second generation of ‘social media metrics’: Characterizing Twitter communities of attention around science. </a:t>
            </a:r>
            <a:r>
              <a:rPr lang="en-US" i="1" dirty="0">
                <a:effectLst/>
              </a:rPr>
              <a:t>PLOS ONE</a:t>
            </a:r>
            <a:r>
              <a:rPr lang="en-US" dirty="0">
                <a:effectLst/>
              </a:rPr>
              <a:t>, </a:t>
            </a:r>
            <a:r>
              <a:rPr lang="en-US" i="1" dirty="0">
                <a:effectLst/>
              </a:rPr>
              <a:t>14</a:t>
            </a:r>
            <a:r>
              <a:rPr lang="en-US" dirty="0">
                <a:effectLst/>
              </a:rPr>
              <a:t>(5), e0216408. </a:t>
            </a:r>
            <a:r>
              <a:rPr lang="en-US" dirty="0">
                <a:effectLst/>
                <a:hlinkClick r:id="rId3"/>
              </a:rPr>
              <a:t>https://doi.org/10.1371/journal.pone.0216408</a:t>
            </a:r>
            <a:endParaRPr lang="en-US" dirty="0">
              <a:effectLst/>
            </a:endParaRPr>
          </a:p>
          <a:p>
            <a:pPr marL="139700" indent="0">
              <a:buNone/>
            </a:pPr>
            <a:endParaRPr lang="en-US"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effectLst/>
              </a:rPr>
              <a:t>Ortega, J. L. (2018). Reliability and accuracy of altmetric providers: A comparison among Altmetric.com, </a:t>
            </a:r>
            <a:r>
              <a:rPr lang="en-US" dirty="0" err="1">
                <a:effectLst/>
              </a:rPr>
              <a:t>PlumX</a:t>
            </a:r>
            <a:r>
              <a:rPr lang="en-US" dirty="0">
                <a:effectLst/>
              </a:rPr>
              <a:t> and </a:t>
            </a:r>
            <a:r>
              <a:rPr lang="en-US" dirty="0" err="1">
                <a:effectLst/>
              </a:rPr>
              <a:t>Crossref</a:t>
            </a:r>
            <a:r>
              <a:rPr lang="en-US" dirty="0">
                <a:effectLst/>
              </a:rPr>
              <a:t> Event Data. </a:t>
            </a:r>
            <a:r>
              <a:rPr lang="en-US" i="1" dirty="0">
                <a:effectLst/>
              </a:rPr>
              <a:t>Scientometrics</a:t>
            </a:r>
            <a:r>
              <a:rPr lang="en-US" dirty="0">
                <a:effectLst/>
              </a:rPr>
              <a:t>, </a:t>
            </a:r>
            <a:r>
              <a:rPr lang="en-US" i="1" dirty="0">
                <a:effectLst/>
              </a:rPr>
              <a:t>116</a:t>
            </a:r>
            <a:r>
              <a:rPr lang="en-US" dirty="0">
                <a:effectLst/>
              </a:rPr>
              <a:t>(3), 2123–2138. </a:t>
            </a:r>
            <a:r>
              <a:rPr lang="en-US" dirty="0">
                <a:effectLst/>
                <a:hlinkClick r:id="rId4"/>
              </a:rPr>
              <a:t>https://doi.org/10.1007/s11192-018-2838-z</a:t>
            </a:r>
            <a:endParaRPr lang="en-US" dirty="0">
              <a:effectLst/>
            </a:endParaRPr>
          </a:p>
          <a:p>
            <a:pPr marL="139700" indent="0">
              <a:buNone/>
            </a:pPr>
            <a:endParaRPr lang="en-US" dirty="0"/>
          </a:p>
        </p:txBody>
      </p:sp>
    </p:spTree>
    <p:extLst>
      <p:ext uri="{BB962C8B-B14F-4D97-AF65-F5344CB8AC3E}">
        <p14:creationId xmlns:p14="http://schemas.microsoft.com/office/powerpoint/2010/main" val="2550562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All data have limitations and biases, so it is important to be a critical consumer of data and the metrics derived from them</a:t>
            </a:r>
          </a:p>
        </p:txBody>
      </p:sp>
    </p:spTree>
    <p:extLst>
      <p:ext uri="{BB962C8B-B14F-4D97-AF65-F5344CB8AC3E}">
        <p14:creationId xmlns:p14="http://schemas.microsoft.com/office/powerpoint/2010/main" val="1559537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Now I’d like to take some time to explore what we know about the data and the implications for the metrics themselves</a:t>
            </a:r>
          </a:p>
        </p:txBody>
      </p:sp>
    </p:spTree>
    <p:extLst>
      <p:ext uri="{BB962C8B-B14F-4D97-AF65-F5344CB8AC3E}">
        <p14:creationId xmlns:p14="http://schemas.microsoft.com/office/powerpoint/2010/main" val="901881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In general, both community norms and technical choices influence the validity of metrics for any particular product, metric, and field.</a:t>
            </a:r>
          </a:p>
          <a:p>
            <a:pPr marL="139700" indent="0">
              <a:buNone/>
            </a:pPr>
            <a:endParaRPr lang="en-US" dirty="0"/>
          </a:p>
          <a:p>
            <a:pPr marL="139700" indent="0">
              <a:buNone/>
            </a:pPr>
            <a:r>
              <a:rPr lang="en-US" dirty="0"/>
              <a:t>One of the key principles of citation analysis is that you do not compare citation metrics for different disciplines because of differences in citation density, which are shaped by the publishing norms of each field.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effectLst/>
              </a:rPr>
              <a:t>	Source: Waltman, L. (2015). A review of the literature on citation impact indicators. </a:t>
            </a:r>
            <a:r>
              <a:rPr lang="en-US" i="1" dirty="0">
                <a:effectLst/>
              </a:rPr>
              <a:t>ArXiv:1507.02099 [Cs]</a:t>
            </a:r>
            <a:r>
              <a:rPr lang="en-US" dirty="0">
                <a:effectLst/>
              </a:rPr>
              <a:t>. </a:t>
            </a:r>
            <a:r>
              <a:rPr lang="en-US" dirty="0">
                <a:effectLst/>
                <a:hlinkClick r:id="rId3"/>
              </a:rPr>
              <a:t>http://arxiv.org/abs/1507.02099</a:t>
            </a:r>
            <a:endParaRPr lang="en-US" dirty="0">
              <a:effectLst/>
            </a:endParaRPr>
          </a:p>
          <a:p>
            <a:pPr marL="139700" indent="0">
              <a:buNone/>
            </a:pPr>
            <a:endParaRPr lang="en-US" dirty="0"/>
          </a:p>
        </p:txBody>
      </p:sp>
    </p:spTree>
    <p:extLst>
      <p:ext uri="{BB962C8B-B14F-4D97-AF65-F5344CB8AC3E}">
        <p14:creationId xmlns:p14="http://schemas.microsoft.com/office/powerpoint/2010/main" val="1173553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One metric that is especially misunderstood and misused is the Journal Impact Factor. </a:t>
            </a:r>
          </a:p>
          <a:p>
            <a:pPr marL="139700" indent="0">
              <a:buNone/>
            </a:pPr>
            <a:endParaRPr lang="en-US" dirty="0"/>
          </a:p>
          <a:p>
            <a:pPr marL="139700" indent="0">
              <a:buNone/>
            </a:pPr>
            <a:r>
              <a:rPr lang="en-US" dirty="0"/>
              <a:t>The JIF is a publication metric reflecting the annual average (mean) number of citations to articles published in a particular journal. For example, the 2018 JIF reflects citations to articles published in 2016-2017. </a:t>
            </a:r>
          </a:p>
          <a:p>
            <a:pPr marL="139700" indent="0">
              <a:buNone/>
            </a:pPr>
            <a:endParaRPr lang="en-US" dirty="0"/>
          </a:p>
          <a:p>
            <a:pPr marL="139700" indent="0">
              <a:buNone/>
            </a:pPr>
            <a:r>
              <a:rPr lang="en-US" dirty="0"/>
              <a:t>Callaway demonstrated that the majority– anywhere from 65-75% - of articles published in a journal receive fewer citations than indicated by the JIF. For example, if you publish in a journal with a JIF of 3, you might expect that your article will receive 3 citations. But most will receive fewer than 3 citations.</a:t>
            </a:r>
          </a:p>
          <a:p>
            <a:pPr marL="139700" indent="0">
              <a:buNone/>
            </a:pPr>
            <a:endParaRPr lang="en-US" dirty="0"/>
          </a:p>
          <a:p>
            <a:pPr marL="139700" indent="0">
              <a:buNone/>
            </a:pPr>
            <a:r>
              <a:rPr lang="en-US" dirty="0"/>
              <a:t>These graphs also show how skewed the citations are – most articles receive relatively few citations, while a very small minority receive a high number of citations. These outliers skew the JIF, because it is an average or mean.</a:t>
            </a:r>
          </a:p>
          <a:p>
            <a:pPr marL="139700" indent="0">
              <a:buNone/>
            </a:pPr>
            <a:endParaRPr lang="en-US" dirty="0"/>
          </a:p>
        </p:txBody>
      </p:sp>
    </p:spTree>
    <p:extLst>
      <p:ext uri="{BB962C8B-B14F-4D97-AF65-F5344CB8AC3E}">
        <p14:creationId xmlns:p14="http://schemas.microsoft.com/office/powerpoint/2010/main" val="714527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The literature also tells us that the unit of analysis matters. </a:t>
            </a:r>
          </a:p>
          <a:p>
            <a:pPr marL="139700" indent="0">
              <a:buNone/>
            </a:pPr>
            <a:endParaRPr lang="en-US" dirty="0"/>
          </a:p>
          <a:p>
            <a:pPr marL="139700" indent="0">
              <a:buNone/>
            </a:pPr>
            <a:r>
              <a:rPr lang="en-US" dirty="0"/>
              <a:t>While the bibliometric data may be robust enough to conduct studies of national or disciplinary patterns, there may be gaps that affect the validity of results at lower levels, such as for institutions or programs. </a:t>
            </a:r>
          </a:p>
          <a:p>
            <a:pPr marL="139700" indent="0">
              <a:buNone/>
            </a:pPr>
            <a:endParaRPr lang="en-US" dirty="0"/>
          </a:p>
          <a:p>
            <a:pPr marL="139700" indent="0">
              <a:buNone/>
            </a:pPr>
            <a:r>
              <a:rPr lang="en-US" dirty="0"/>
              <a:t>This is particularly true for data at the level of individuals. In fact, many bibliometricians caution against using metrics to evaluate individuals.</a:t>
            </a:r>
          </a:p>
          <a:p>
            <a:pPr marL="139700" indent="0">
              <a:buNone/>
            </a:pPr>
            <a:endParaRPr lang="en-US" dirty="0"/>
          </a:p>
        </p:txBody>
      </p:sp>
    </p:spTree>
    <p:extLst>
      <p:ext uri="{BB962C8B-B14F-4D97-AF65-F5344CB8AC3E}">
        <p14:creationId xmlns:p14="http://schemas.microsoft.com/office/powerpoint/2010/main" val="6761825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Based on bibliometric perspective…the evidence suggests</a:t>
            </a:r>
          </a:p>
          <a:p>
            <a:pPr marL="139700" indent="0">
              <a:buNone/>
            </a:pPr>
            <a:endParaRPr lang="en-US" dirty="0"/>
          </a:p>
          <a:p>
            <a:pPr marL="139700" indent="0">
              <a:buNone/>
            </a:pPr>
            <a:endParaRPr lang="en-US" dirty="0"/>
          </a:p>
        </p:txBody>
      </p:sp>
    </p:spTree>
    <p:extLst>
      <p:ext uri="{BB962C8B-B14F-4D97-AF65-F5344CB8AC3E}">
        <p14:creationId xmlns:p14="http://schemas.microsoft.com/office/powerpoint/2010/main" val="660602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Unless you are a bibliometric scholar or professional, it isn’t realistic to expect to remember the nuances of the data sources and metrics. That is one of the key reasons we developed the Metrics Toolkit. It’s a free resource designed to help scholars and evaluators understand and use citations, web metrics, and altmetrics responsibly in the evaluation of research. It provides evidence-based information about research metrics across disciplines, including how each metric is calculated, where you can find it, and how each should (and should not) be applied.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I’d like to take a couple of minutes to show you the Metrics Toolkit 2.0, which we are working on right now. We have revised the schema to make it more accessible to new users, are finishing up another round of literature reviews and post updates, and are migrating to a new platform.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Show the following pages: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New schema </a:t>
            </a:r>
          </a:p>
          <a:p>
            <a:pPr marL="0" lvl="0" indent="0" algn="l" rtl="0">
              <a:spcBef>
                <a:spcPts val="0"/>
              </a:spcBef>
              <a:spcAft>
                <a:spcPts val="0"/>
              </a:spcAft>
              <a:buNone/>
            </a:pPr>
            <a:r>
              <a:rPr lang="en-US" dirty="0"/>
              <a:t>How to</a:t>
            </a:r>
          </a:p>
          <a:p>
            <a:pPr marL="0" lvl="0" indent="0" algn="l" rtl="0">
              <a:spcBef>
                <a:spcPts val="0"/>
              </a:spcBef>
              <a:spcAft>
                <a:spcPts val="0"/>
              </a:spcAft>
              <a:buNone/>
            </a:pPr>
            <a:r>
              <a:rPr lang="en-US" dirty="0"/>
              <a:t>Journal Acceptance Rate </a:t>
            </a:r>
          </a:p>
          <a:p>
            <a:pPr marL="0" lvl="0" indent="0" algn="l" rtl="0">
              <a:spcBef>
                <a:spcPts val="0"/>
              </a:spcBef>
              <a:spcAft>
                <a:spcPts val="0"/>
              </a:spcAft>
              <a:buNone/>
            </a:pPr>
            <a:r>
              <a:rPr lang="en-US" dirty="0"/>
              <a:t>Wikipedia citations or Twitter mentions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083485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To establish some common ground, we’ll take the first 15 minutes to explore how the data used to derive metrics are generated and to consider the implications for the metrics themselves. Then, we will talk about using metrics in different research evaluation processes. Finally, I’ll share how we are implementing practices for using metrics responsibly at my library.</a:t>
            </a:r>
          </a:p>
        </p:txBody>
      </p:sp>
    </p:spTree>
    <p:extLst>
      <p:ext uri="{BB962C8B-B14F-4D97-AF65-F5344CB8AC3E}">
        <p14:creationId xmlns:p14="http://schemas.microsoft.com/office/powerpoint/2010/main" val="24179006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47288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76200" indent="0">
              <a:buNone/>
            </a:pPr>
            <a:r>
              <a:rPr lang="en-US" sz="1100" dirty="0"/>
              <a:t>In the context of P&amp;T we often talk about concepts like research excellence, impact, and prestige but it is rare that these concepts are operationalized sufficiently for us to evaluate them consistently and accurately.</a:t>
            </a:r>
          </a:p>
          <a:p>
            <a:pPr marL="76200" indent="0">
              <a:buNone/>
            </a:pPr>
            <a:endParaRPr lang="en-US" sz="1100" dirty="0"/>
          </a:p>
          <a:p>
            <a:pPr marL="76200" indent="0">
              <a:buNone/>
            </a:pPr>
            <a:r>
              <a:rPr lang="en-US" sz="1100" dirty="0"/>
              <a:t>How does it show up? </a:t>
            </a:r>
          </a:p>
          <a:p>
            <a:pPr marL="76200" indent="0">
              <a:buNone/>
            </a:pPr>
            <a:r>
              <a:rPr lang="en-US" sz="1100" dirty="0"/>
              <a:t>When does it begin to appear? </a:t>
            </a:r>
          </a:p>
          <a:p>
            <a:pPr marL="76200" indent="0">
              <a:buNone/>
            </a:pPr>
            <a:r>
              <a:rPr lang="en-US" sz="1100" dirty="0"/>
              <a:t>Where do we look for it? </a:t>
            </a:r>
          </a:p>
          <a:p>
            <a:pPr marL="76200" indent="0">
              <a:buNone/>
            </a:pPr>
            <a:r>
              <a:rPr lang="en-US" sz="1100" dirty="0"/>
              <a:t>How do we know it when we see it?</a:t>
            </a:r>
          </a:p>
          <a:p>
            <a:pPr marL="76200" indent="0">
              <a:buNone/>
            </a:pPr>
            <a:r>
              <a:rPr lang="en-US" sz="1100" dirty="0"/>
              <a:t>How do we measure it?</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9260855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 want to share two tools that we use and recommend to our faculty to help unpack impact and excellence and move towards a shared understanding of what they look like for their school, department, or field.</a:t>
            </a:r>
          </a:p>
          <a:p>
            <a:pPr marL="139700" indent="0">
              <a:buNone/>
            </a:pPr>
            <a:endParaRPr lang="en-US" dirty="0"/>
          </a:p>
          <a:p>
            <a:pPr marL="139700" indent="0">
              <a:buNone/>
            </a:pPr>
            <a:r>
              <a:rPr lang="en-US" dirty="0"/>
              <a:t>The Becker Model for Research Assessment comes out of a biomedical context, but we have found it incredibly useful as a starting point for unpacking what types of impact scholars are aiming for in their work. </a:t>
            </a:r>
          </a:p>
          <a:p>
            <a:pPr marL="139700" indent="0">
              <a:buNone/>
            </a:pPr>
            <a:endParaRPr lang="en-US" dirty="0"/>
          </a:p>
          <a:p>
            <a:pPr marL="139700" indent="0">
              <a:buNone/>
            </a:pPr>
            <a:r>
              <a:rPr lang="en-US" dirty="0"/>
              <a:t>The </a:t>
            </a:r>
            <a:r>
              <a:rPr lang="en-US" dirty="0" err="1"/>
              <a:t>inorms</a:t>
            </a:r>
            <a:r>
              <a:rPr lang="en-US" dirty="0"/>
              <a:t> SCOPE process provides guidance for groups or units to reconsider how research evaluation is embedded into various processes, such as P&amp;T. </a:t>
            </a:r>
          </a:p>
          <a:p>
            <a:pPr marL="139700" indent="0">
              <a:buNone/>
            </a:pPr>
            <a:endParaRPr lang="en-US" dirty="0"/>
          </a:p>
          <a:p>
            <a:pPr marL="139700" indent="0">
              <a:buNone/>
            </a:pPr>
            <a:r>
              <a:rPr lang="en-US" dirty="0"/>
              <a:t>It is rooted in three principles - SCOPE Principles</a:t>
            </a:r>
          </a:p>
          <a:p>
            <a:pPr marL="368300" indent="-228600">
              <a:buFont typeface="+mj-lt"/>
              <a:buAutoNum type="arabicPeriod"/>
            </a:pPr>
            <a:r>
              <a:rPr lang="en-US" dirty="0"/>
              <a:t>Evaluate only where necessary - Evaluation is not always the right strategy.</a:t>
            </a:r>
          </a:p>
          <a:p>
            <a:pPr marL="368300" indent="-228600">
              <a:buFont typeface="+mj-lt"/>
              <a:buAutoNum type="arabicPeriod"/>
            </a:pPr>
            <a:r>
              <a:rPr lang="en-US" dirty="0"/>
              <a:t>Evaluate with the evaluated – Any evaluation should be co-designed and co-interpreted by the communities being evaluated.</a:t>
            </a:r>
          </a:p>
          <a:p>
            <a:pPr marL="368300" indent="-228600">
              <a:buFont typeface="+mj-lt"/>
              <a:buAutoNum type="arabicPeriod"/>
            </a:pPr>
            <a:r>
              <a:rPr lang="en-US" dirty="0"/>
              <a:t>Draw on evaluation expertise – We should apply the same rigor to our evaluations that we apply to our academic research.</a:t>
            </a:r>
          </a:p>
          <a:p>
            <a:pPr marL="139700" indent="0">
              <a:buNone/>
            </a:pPr>
            <a:endParaRPr lang="en-US" dirty="0"/>
          </a:p>
        </p:txBody>
      </p:sp>
    </p:spTree>
    <p:extLst>
      <p:ext uri="{BB962C8B-B14F-4D97-AF65-F5344CB8AC3E}">
        <p14:creationId xmlns:p14="http://schemas.microsoft.com/office/powerpoint/2010/main" val="1826307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Here is a brief extract from the Becker Model of the types of evidence that might be available to demonstrate the five types of impact. </a:t>
            </a:r>
          </a:p>
          <a:p>
            <a:pPr marL="139700" indent="0">
              <a:buNone/>
            </a:pPr>
            <a:endParaRPr lang="en-US" dirty="0"/>
          </a:p>
          <a:p>
            <a:pPr marL="139700" indent="0">
              <a:buNone/>
            </a:pPr>
            <a:r>
              <a:rPr lang="en-US" dirty="0"/>
              <a:t>We use this as a starting point to encourage candidates, reviewers, and administrators to consider the enormous range of potential evidence that can demonstrate advancement of knowledge, legislative &amp; policy changes, etc.</a:t>
            </a:r>
          </a:p>
        </p:txBody>
      </p:sp>
      <p:sp>
        <p:nvSpPr>
          <p:cNvPr id="4" name="Slide Number Placeholder 3"/>
          <p:cNvSpPr>
            <a:spLocks noGrp="1"/>
          </p:cNvSpPr>
          <p:nvPr>
            <p:ph type="sldNum" sz="quarter" idx="5"/>
          </p:nvPr>
        </p:nvSpPr>
        <p:spPr/>
        <p:txBody>
          <a:bodyPr/>
          <a:lstStyle/>
          <a:p>
            <a:fld id="{E5CEF784-5B96-4BB4-B229-268EF0B1FA2D}" type="slidenum">
              <a:rPr lang="en-US" smtClean="0"/>
              <a:t>23</a:t>
            </a:fld>
            <a:endParaRPr lang="en-US"/>
          </a:p>
        </p:txBody>
      </p:sp>
    </p:spTree>
    <p:extLst>
      <p:ext uri="{BB962C8B-B14F-4D97-AF65-F5344CB8AC3E}">
        <p14:creationId xmlns:p14="http://schemas.microsoft.com/office/powerpoint/2010/main" val="2021157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Models for producing scholarship differ by nations, disciplines, research methods, communities – be careful when comparing publications or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Normalized metrics are those which have been adjusted to compare similar articles – typically by field or discipline, publication year/time, and article type</a:t>
            </a:r>
          </a:p>
          <a:p>
            <a:endParaRPr lang="en-US" dirty="0"/>
          </a:p>
        </p:txBody>
      </p:sp>
      <p:sp>
        <p:nvSpPr>
          <p:cNvPr id="4" name="Slide Number Placeholder 3"/>
          <p:cNvSpPr>
            <a:spLocks noGrp="1"/>
          </p:cNvSpPr>
          <p:nvPr>
            <p:ph type="sldNum" sz="quarter" idx="5"/>
          </p:nvPr>
        </p:nvSpPr>
        <p:spPr/>
        <p:txBody>
          <a:bodyPr/>
          <a:lstStyle/>
          <a:p>
            <a:fld id="{DDD65DAF-04A1-4C34-BEDB-17B5F0C1C231}" type="slidenum">
              <a:rPr lang="en-US" smtClean="0"/>
              <a:t>24</a:t>
            </a:fld>
            <a:endParaRPr lang="en-US"/>
          </a:p>
        </p:txBody>
      </p:sp>
    </p:spTree>
    <p:extLst>
      <p:ext uri="{BB962C8B-B14F-4D97-AF65-F5344CB8AC3E}">
        <p14:creationId xmlns:p14="http://schemas.microsoft.com/office/powerpoint/2010/main" val="11483818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Similarly, when we are evaluating research and creative activity for awards and other honors, there are some elements consistent with P&amp;T.</a:t>
            </a:r>
          </a:p>
          <a:p>
            <a:pPr marL="139700" indent="0">
              <a:buNone/>
            </a:pPr>
            <a:endParaRPr lang="en-US" dirty="0"/>
          </a:p>
          <a:p>
            <a:pPr marL="139700" indent="0">
              <a:buNone/>
            </a:pPr>
            <a:r>
              <a:rPr lang="en-US" dirty="0"/>
              <a:t>Metrics can provide part of the evidence, but they should not drive the application</a:t>
            </a:r>
          </a:p>
        </p:txBody>
      </p:sp>
    </p:spTree>
    <p:extLst>
      <p:ext uri="{BB962C8B-B14F-4D97-AF65-F5344CB8AC3E}">
        <p14:creationId xmlns:p14="http://schemas.microsoft.com/office/powerpoint/2010/main" val="7823362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spcBef>
                <a:spcPts val="0"/>
              </a:spcBef>
              <a:spcAft>
                <a:spcPts val="600"/>
              </a:spcAft>
              <a:buNone/>
            </a:pPr>
            <a:r>
              <a:rPr lang="en-US" sz="2000" dirty="0"/>
              <a:t>Research development professionals serve a key function in making visible the research and creative activities happening at their institutions. However, they may not have expertise in scholarly publishing or research metrics. Regardless, metrics-based tools are being used in their work. We are still trying to understand how to support this group at IUPUI, so I still have more questions than advice.</a:t>
            </a:r>
          </a:p>
          <a:p>
            <a:pPr marL="139700" indent="0">
              <a:buNone/>
            </a:pPr>
            <a:endParaRPr lang="en-US" dirty="0"/>
          </a:p>
        </p:txBody>
      </p:sp>
    </p:spTree>
    <p:extLst>
      <p:ext uri="{BB962C8B-B14F-4D97-AF65-F5344CB8AC3E}">
        <p14:creationId xmlns:p14="http://schemas.microsoft.com/office/powerpoint/2010/main" val="41278193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Metrics are only one form of evidence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Some of the most important</a:t>
            </a:r>
            <a:r>
              <a:rPr lang="en-US" baseline="0" dirty="0"/>
              <a:t> changes we want to see are very difficult or resource-intensive to measure</a:t>
            </a:r>
            <a:endParaRPr lang="en-US" dirty="0"/>
          </a:p>
        </p:txBody>
      </p:sp>
      <p:sp>
        <p:nvSpPr>
          <p:cNvPr id="4" name="Slide Number Placeholder 3"/>
          <p:cNvSpPr>
            <a:spLocks noGrp="1"/>
          </p:cNvSpPr>
          <p:nvPr>
            <p:ph type="sldNum" sz="quarter" idx="10"/>
          </p:nvPr>
        </p:nvSpPr>
        <p:spPr/>
        <p:txBody>
          <a:bodyPr/>
          <a:lstStyle/>
          <a:p>
            <a:fld id="{24F098D0-C678-4114-9F3B-B1E182832199}"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9411292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20894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This is an except from our Service Philosophy </a:t>
            </a:r>
          </a:p>
          <a:p>
            <a:pPr marL="139700" indent="0">
              <a:buNone/>
            </a:pPr>
            <a:endParaRPr lang="en-US" dirty="0"/>
          </a:p>
          <a:p>
            <a:pPr marL="139700" indent="0">
              <a:buNone/>
            </a:pPr>
            <a:r>
              <a:rPr lang="en-US" dirty="0"/>
              <a:t>Focus on the bolded text</a:t>
            </a:r>
          </a:p>
        </p:txBody>
      </p:sp>
    </p:spTree>
    <p:extLst>
      <p:ext uri="{BB962C8B-B14F-4D97-AF65-F5344CB8AC3E}">
        <p14:creationId xmlns:p14="http://schemas.microsoft.com/office/powerpoint/2010/main" val="3633237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All metrics are numbers, but how are they generated? Where does the data come from?</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Our goals are to help scholars get credit for all the work they do</a:t>
            </a:r>
          </a:p>
          <a:p>
            <a:r>
              <a:rPr lang="en-US" dirty="0"/>
              <a:t>To make the invisible more visible</a:t>
            </a:r>
          </a:p>
          <a:p>
            <a:r>
              <a:rPr lang="en-US" dirty="0"/>
              <a:t>Make the connection between the inequities and gaps in the current systems and the specific practices we’re recommending &gt; introduce here, but continue to reinforce them throughout the sections</a:t>
            </a:r>
          </a:p>
          <a:p>
            <a:r>
              <a:rPr lang="en-US" dirty="0"/>
              <a:t>Types of scholarship disadvantaged in the current systems: locally-oriented efforts like community-engaged scholarship, work done by or about under-represented groups, highly politicized topics like gun violence in the US, the school to prison pipeline, racism in medicine</a:t>
            </a:r>
          </a:p>
          <a:p>
            <a:r>
              <a:rPr lang="en-US" dirty="0"/>
              <a:t>Types of products disadvantaged in the current systems: Conference presentations, reports, white papers, international journals, niche or interdisciplinary journals, and non-English language journals </a:t>
            </a:r>
          </a:p>
          <a:p>
            <a:r>
              <a:rPr lang="en-US" dirty="0"/>
              <a:t>Most vendor tools marketed to leadership vastly oversimplify or hide the uncertainty in the data they are using…but they have fancy graphics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CEF784-5B96-4BB4-B229-268EF0B1FA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3437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As of this semester, our metrics services include</a:t>
            </a:r>
          </a:p>
        </p:txBody>
      </p:sp>
    </p:spTree>
    <p:extLst>
      <p:ext uri="{BB962C8B-B14F-4D97-AF65-F5344CB8AC3E}">
        <p14:creationId xmlns:p14="http://schemas.microsoft.com/office/powerpoint/2010/main" val="693511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 won’t go into detail for all of these, but I wanted you to have the information for consideration.</a:t>
            </a:r>
          </a:p>
          <a:p>
            <a:pPr marL="139700" indent="0">
              <a:buNone/>
            </a:pPr>
            <a:endParaRPr lang="en-US" dirty="0"/>
          </a:p>
          <a:p>
            <a:pPr marL="139700" indent="0">
              <a:buNone/>
            </a:pPr>
            <a:r>
              <a:rPr lang="en-US" dirty="0"/>
              <a:t>Explain 1 &amp; 2</a:t>
            </a:r>
          </a:p>
        </p:txBody>
      </p:sp>
    </p:spTree>
    <p:extLst>
      <p:ext uri="{BB962C8B-B14F-4D97-AF65-F5344CB8AC3E}">
        <p14:creationId xmlns:p14="http://schemas.microsoft.com/office/powerpoint/2010/main" val="36545825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Explain 2 &amp; 3</a:t>
            </a:r>
          </a:p>
        </p:txBody>
      </p:sp>
    </p:spTree>
    <p:extLst>
      <p:ext uri="{BB962C8B-B14F-4D97-AF65-F5344CB8AC3E}">
        <p14:creationId xmlns:p14="http://schemas.microsoft.com/office/powerpoint/2010/main" val="42375253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Explain 1</a:t>
            </a:r>
          </a:p>
        </p:txBody>
      </p:sp>
    </p:spTree>
    <p:extLst>
      <p:ext uri="{BB962C8B-B14F-4D97-AF65-F5344CB8AC3E}">
        <p14:creationId xmlns:p14="http://schemas.microsoft.com/office/powerpoint/2010/main" val="6047159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We are doing our best to gently discourage leaders from using the JIF by providing better alternatives.</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For the purposes of research assessment, consider the value and impact of all research outputs (including datasets and software) in addition to research publications, and consider a broad range of impact measures including qualitative indicators of research impact, such as influence on policy and practice.</a:t>
            </a:r>
            <a:endParaRPr lang="en-US" sz="1200" dirty="0"/>
          </a:p>
          <a:p>
            <a:endParaRPr lang="en-US" dirty="0"/>
          </a:p>
        </p:txBody>
      </p:sp>
    </p:spTree>
    <p:extLst>
      <p:ext uri="{BB962C8B-B14F-4D97-AF65-F5344CB8AC3E}">
        <p14:creationId xmlns:p14="http://schemas.microsoft.com/office/powerpoint/2010/main" val="11620369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solidFill>
                  <a:srgbClr val="C00000"/>
                </a:solidFill>
              </a:rPr>
              <a:t>Instead of valuing what we can measure, what if we measure what we value?</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i="1" dirty="0">
              <a:solidFill>
                <a:srgbClr val="C00000"/>
              </a:solidFill>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Goodhart’s Law: “When a measure becomes a target, it ceases to be a good measure” &gt; THERE IS NO ONE-SIZE FITS ALL METRIC</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i="1" dirty="0">
              <a:solidFill>
                <a:srgbClr val="C00000"/>
              </a:solidFill>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solidFill>
                  <a:srgbClr val="C00000"/>
                </a:solidFill>
              </a:rPr>
              <a:t>From Agate et al (2020)</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solidFill>
                  <a:srgbClr val="C00000"/>
                </a:solidFill>
              </a:rPr>
              <a:t>The tyranny of the quantifiable is partly the failure of language and discourse to describe more complex, subtle, and fluid phenomena, as well as the failure of those who shape opinions and make decisions to understand and value these </a:t>
            </a:r>
            <a:r>
              <a:rPr lang="en-US" i="1" dirty="0" err="1">
                <a:solidFill>
                  <a:srgbClr val="C00000"/>
                </a:solidFill>
              </a:rPr>
              <a:t>slippier</a:t>
            </a:r>
            <a:r>
              <a:rPr lang="en-US" i="1" dirty="0">
                <a:solidFill>
                  <a:srgbClr val="C00000"/>
                </a:solidFill>
              </a:rPr>
              <a:t> things. It is difficult, sometimes even impossible, to value what cannot be named or described, and so the task of naming and describing is an essential one in any revolt against the status quo of capitalism and consumerism”. — Rebecca Solnit (2014, p. 97)</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i="1" dirty="0">
              <a:solidFill>
                <a:srgbClr val="C00000"/>
              </a:solidFill>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effectLst/>
              </a:rPr>
              <a:t>Agate, N., </a:t>
            </a:r>
            <a:r>
              <a:rPr lang="en-US" dirty="0" err="1">
                <a:effectLst/>
              </a:rPr>
              <a:t>Kennison</a:t>
            </a:r>
            <a:r>
              <a:rPr lang="en-US" dirty="0">
                <a:effectLst/>
              </a:rPr>
              <a:t>, R., Konkiel, S., Long, C. P., </a:t>
            </a:r>
            <a:r>
              <a:rPr lang="en-US" dirty="0" err="1">
                <a:effectLst/>
              </a:rPr>
              <a:t>Rhody</a:t>
            </a:r>
            <a:r>
              <a:rPr lang="en-US" dirty="0">
                <a:effectLst/>
              </a:rPr>
              <a:t>, J., </a:t>
            </a:r>
            <a:r>
              <a:rPr lang="en-US" dirty="0" err="1">
                <a:effectLst/>
              </a:rPr>
              <a:t>Sacchi</a:t>
            </a:r>
            <a:r>
              <a:rPr lang="en-US" dirty="0">
                <a:effectLst/>
              </a:rPr>
              <a:t>, S., &amp; Weber, P. (2020). The transformative power of values-enacted scholarship. </a:t>
            </a:r>
            <a:r>
              <a:rPr lang="en-US" i="1" dirty="0">
                <a:effectLst/>
              </a:rPr>
              <a:t>Humanities and Social Sciences Communications</a:t>
            </a:r>
            <a:r>
              <a:rPr lang="en-US" dirty="0">
                <a:effectLst/>
              </a:rPr>
              <a:t>, </a:t>
            </a:r>
            <a:r>
              <a:rPr lang="en-US" i="1" dirty="0">
                <a:effectLst/>
              </a:rPr>
              <a:t>7</a:t>
            </a:r>
            <a:r>
              <a:rPr lang="en-US" dirty="0">
                <a:effectLst/>
              </a:rPr>
              <a:t>(1), Article 1. </a:t>
            </a:r>
            <a:r>
              <a:rPr lang="en-US" dirty="0">
                <a:effectLst/>
                <a:hlinkClick r:id="rId3"/>
              </a:rPr>
              <a:t>https://doi.org/10.1057/s41599-020-00647-z</a:t>
            </a:r>
            <a:endParaRPr lang="en-US" dirty="0">
              <a:effectLst/>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i="1" dirty="0">
              <a:solidFill>
                <a:srgbClr val="C00000"/>
              </a:solidFill>
            </a:endParaRPr>
          </a:p>
          <a:p>
            <a:pPr marL="139700" indent="0">
              <a:buNone/>
            </a:pPr>
            <a:endParaRPr lang="en-US" dirty="0"/>
          </a:p>
          <a:p>
            <a:pPr marL="139700" indent="0">
              <a:buNone/>
            </a:pPr>
            <a:r>
              <a:rPr lang="en-US" dirty="0"/>
              <a:t>Pull in HumetricsHSS work here</a:t>
            </a:r>
          </a:p>
          <a:p>
            <a:pPr marL="139700" indent="0">
              <a:buNone/>
            </a:pPr>
            <a:endParaRPr lang="en-US" dirty="0"/>
          </a:p>
          <a:p>
            <a:pPr marL="139700" indent="0">
              <a:buNone/>
            </a:pPr>
            <a:endParaRPr lang="en-US" dirty="0"/>
          </a:p>
          <a:p>
            <a:pPr marL="139700" indent="0">
              <a:buNone/>
            </a:pPr>
            <a:endParaRPr lang="en-US" dirty="0"/>
          </a:p>
        </p:txBody>
      </p:sp>
    </p:spTree>
    <p:extLst>
      <p:ext uri="{BB962C8B-B14F-4D97-AF65-F5344CB8AC3E}">
        <p14:creationId xmlns:p14="http://schemas.microsoft.com/office/powerpoint/2010/main" val="26252446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Community can be a field, a department, school, professional organization – any group with shared goals</a:t>
            </a:r>
          </a:p>
          <a:p>
            <a:pPr marL="139700" indent="0">
              <a:buNone/>
            </a:pPr>
            <a:endParaRPr lang="en-US" dirty="0"/>
          </a:p>
          <a:p>
            <a:pPr marL="139700" indent="0">
              <a:buNone/>
            </a:pPr>
            <a:r>
              <a:rPr lang="en-US" dirty="0"/>
              <a:t>What assumptions are made? What assumptions go unchallenged?</a:t>
            </a:r>
          </a:p>
        </p:txBody>
      </p:sp>
    </p:spTree>
    <p:extLst>
      <p:ext uri="{BB962C8B-B14F-4D97-AF65-F5344CB8AC3E}">
        <p14:creationId xmlns:p14="http://schemas.microsoft.com/office/powerpoint/2010/main" val="20246835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It isn’t a shared understanding until it is documented</a:t>
            </a:r>
          </a:p>
        </p:txBody>
      </p:sp>
    </p:spTree>
    <p:extLst>
      <p:ext uri="{BB962C8B-B14F-4D97-AF65-F5344CB8AC3E}">
        <p14:creationId xmlns:p14="http://schemas.microsoft.com/office/powerpoint/2010/main" val="8874468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Having these conversations is an important step in changing the culture of research evaluation in higher education. It’s a joy to share our experiences and what we’ve learned and to learn from others.</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First, I want to clarify some of the terminology that I’ll use throughout this presentation. </a:t>
            </a:r>
          </a:p>
          <a:p>
            <a:pPr marL="139700" indent="0">
              <a:buNone/>
            </a:pPr>
            <a:endParaRPr lang="en-US" dirty="0"/>
          </a:p>
          <a:p>
            <a:pPr marL="139700" indent="0">
              <a:buNone/>
            </a:pPr>
            <a:r>
              <a:rPr lang="en-US" dirty="0"/>
              <a:t>I typically talk about metrics using two broad categories – based on the object that is being described and the type of data used to generate the metric.</a:t>
            </a:r>
          </a:p>
          <a:p>
            <a:pPr marL="139700" indent="0">
              <a:buNone/>
            </a:pPr>
            <a:endParaRPr lang="en-US" dirty="0"/>
          </a:p>
        </p:txBody>
      </p:sp>
    </p:spTree>
    <p:extLst>
      <p:ext uri="{BB962C8B-B14F-4D97-AF65-F5344CB8AC3E}">
        <p14:creationId xmlns:p14="http://schemas.microsoft.com/office/powerpoint/2010/main" val="29193654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847267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5ed75ccf_0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35ed75ccf_0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This diagram is a very informal attempt to visualize how metrics data are generated.</a:t>
            </a:r>
          </a:p>
          <a:p>
            <a:pPr marL="139700" indent="0">
              <a:buNone/>
            </a:pPr>
            <a:endParaRPr lang="en-US" dirty="0"/>
          </a:p>
          <a:p>
            <a:pPr marL="139700" indent="0">
              <a:buNone/>
            </a:pPr>
            <a:r>
              <a:rPr lang="en-US" dirty="0"/>
              <a:t>In the yellow oval, we have scholarly products such as articles, books &amp; chapters, conference presentations &amp; papers, as well as data and code. </a:t>
            </a:r>
          </a:p>
          <a:p>
            <a:pPr marL="139700" indent="0">
              <a:buNone/>
            </a:pPr>
            <a:endParaRPr lang="en-US" dirty="0"/>
          </a:p>
          <a:p>
            <a:pPr marL="139700" indent="0">
              <a:buNone/>
            </a:pPr>
            <a:r>
              <a:rPr lang="en-US" dirty="0"/>
              <a:t>We engage with these products within a networked environment using a variety of tools – through news and media coverage, social media, and internet browsers. We can save, bookmark, and annotate these products using tools such as Zotero, Mendeley, </a:t>
            </a:r>
            <a:r>
              <a:rPr lang="en-US" dirty="0" err="1"/>
              <a:t>CiteULike</a:t>
            </a:r>
            <a:r>
              <a:rPr lang="en-US" dirty="0"/>
              <a:t>, and Hypothesis.</a:t>
            </a:r>
          </a:p>
          <a:p>
            <a:pPr marL="139700" indent="0">
              <a:buNone/>
            </a:pPr>
            <a:endParaRPr lang="en-US" dirty="0"/>
          </a:p>
          <a:p>
            <a:pPr marL="139700" indent="0">
              <a:buNone/>
            </a:pPr>
            <a:r>
              <a:rPr lang="en-US" dirty="0"/>
              <a:t>Metrics aggregators including Digital Science, Clarivate Analytics, and Elsevier, harvest the digital traces of these activities and use them to calculate metrics. </a:t>
            </a:r>
          </a:p>
          <a:p>
            <a:pPr marL="139700" indent="0">
              <a:buNone/>
            </a:pPr>
            <a:endParaRPr lang="en-US" dirty="0"/>
          </a:p>
        </p:txBody>
      </p:sp>
    </p:spTree>
    <p:extLst>
      <p:ext uri="{BB962C8B-B14F-4D97-AF65-F5344CB8AC3E}">
        <p14:creationId xmlns:p14="http://schemas.microsoft.com/office/powerpoint/2010/main" val="1910738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Another visualization of this idea is here </a:t>
            </a:r>
          </a:p>
          <a:p>
            <a:pPr marL="139700" indent="0">
              <a:buNone/>
            </a:pPr>
            <a:endParaRPr lang="en-US" dirty="0"/>
          </a:p>
          <a:p>
            <a:pPr marL="139700" indent="0">
              <a:buNone/>
            </a:pPr>
            <a:r>
              <a:rPr lang="en-US" dirty="0"/>
              <a:t>The products we create exist in an online environment where we can interact with them in various ways, described here as activities. </a:t>
            </a:r>
          </a:p>
          <a:p>
            <a:pPr marL="139700" indent="0">
              <a:buNone/>
            </a:pPr>
            <a:endParaRPr lang="en-US" dirty="0"/>
          </a:p>
          <a:p>
            <a:pPr marL="139700" indent="0">
              <a:buNone/>
            </a:pPr>
            <a:r>
              <a:rPr lang="en-US" dirty="0"/>
              <a:t>These activities leave digital traces and are aggregated and counted to create indicators, which are often simple counts. </a:t>
            </a:r>
          </a:p>
          <a:p>
            <a:pPr marL="139700" indent="0">
              <a:buNone/>
            </a:pPr>
            <a:endParaRPr lang="en-US" dirty="0"/>
          </a:p>
          <a:p>
            <a:pPr marL="139700" indent="0">
              <a:buNone/>
            </a:pPr>
            <a:r>
              <a:rPr lang="en-US" dirty="0"/>
              <a:t>In the case of citation metrics, we have more mathematically sophisticated metrics that are based on decades of research evidence. In the case of altmetrics, we do not yet have sufficient evidence.</a:t>
            </a:r>
          </a:p>
        </p:txBody>
      </p:sp>
    </p:spTree>
    <p:extLst>
      <p:ext uri="{BB962C8B-B14F-4D97-AF65-F5344CB8AC3E}">
        <p14:creationId xmlns:p14="http://schemas.microsoft.com/office/powerpoint/2010/main" val="876169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The image is of the </a:t>
            </a:r>
            <a:r>
              <a:rPr lang="en-US" dirty="0" err="1"/>
              <a:t>OpenCitations</a:t>
            </a:r>
            <a:r>
              <a:rPr lang="en-US" dirty="0"/>
              <a:t> Data Model (OCDM), which is the metadata model used for the data stored in all the </a:t>
            </a:r>
            <a:r>
              <a:rPr lang="en-US" dirty="0" err="1">
                <a:hlinkClick r:id="rId3"/>
              </a:rPr>
              <a:t>OpenCitations</a:t>
            </a:r>
            <a:r>
              <a:rPr lang="en-US" dirty="0">
                <a:hlinkClick r:id="rId3"/>
              </a:rPr>
              <a:t>' datasets</a:t>
            </a:r>
            <a:r>
              <a:rPr lang="en-US" dirty="0"/>
              <a:t>..</a:t>
            </a:r>
          </a:p>
          <a:p>
            <a:pPr marL="139700" indent="0">
              <a:buNone/>
            </a:pPr>
            <a:endParaRPr lang="en-US" dirty="0"/>
          </a:p>
          <a:p>
            <a:pPr marL="139700" indent="0">
              <a:buNone/>
            </a:pPr>
            <a:r>
              <a:rPr lang="en-US" dirty="0"/>
              <a:t>Making accurate and reliable connections between products, activities, and users is quite difficult and time consuming. Think about everything that needs to work for</a:t>
            </a:r>
          </a:p>
          <a:p>
            <a:pPr marL="139700" indent="0">
              <a:buNone/>
            </a:pPr>
            <a:r>
              <a:rPr lang="en-US" dirty="0"/>
              <a:t>   a citation to a publication to be “counted”?</a:t>
            </a:r>
          </a:p>
          <a:p>
            <a:pPr marL="139700" indent="0">
              <a:buNone/>
            </a:pPr>
            <a:r>
              <a:rPr lang="en-US" dirty="0"/>
              <a:t>   a view or download of a publication to be “counted”?</a:t>
            </a:r>
          </a:p>
          <a:p>
            <a:pPr marL="139700" indent="0">
              <a:buNone/>
            </a:pPr>
            <a:r>
              <a:rPr lang="en-US" dirty="0"/>
              <a:t>   a blog or Wikipedia or policy mention of a publication to be “counted”?</a:t>
            </a:r>
          </a:p>
        </p:txBody>
      </p:sp>
    </p:spTree>
    <p:extLst>
      <p:ext uri="{BB962C8B-B14F-4D97-AF65-F5344CB8AC3E}">
        <p14:creationId xmlns:p14="http://schemas.microsoft.com/office/powerpoint/2010/main" val="4246131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Metadata enables many of the connections necessary for retrieval and calculation of indicators</a:t>
            </a:r>
          </a:p>
          <a:p>
            <a:pPr marL="139700" indent="0">
              <a:buNone/>
            </a:pPr>
            <a:endParaRPr lang="en-US" dirty="0"/>
          </a:p>
          <a:p>
            <a:pPr marL="139700" indent="0">
              <a:buNone/>
            </a:pPr>
            <a:r>
              <a:rPr lang="en-US" dirty="0"/>
              <a:t>However, we know that many places under invest in the creation of high quality metadata. </a:t>
            </a:r>
          </a:p>
          <a:p>
            <a:pPr marL="139700" indent="0">
              <a:buNone/>
            </a:pPr>
            <a:endParaRPr lang="en-US" dirty="0"/>
          </a:p>
          <a:p>
            <a:pPr marL="139700" indent="0">
              <a:buNone/>
            </a:pPr>
            <a:r>
              <a:rPr lang="en-US" dirty="0"/>
              <a:t>Keep that in mind as we explore the limitations as biases of metrics.</a:t>
            </a:r>
          </a:p>
        </p:txBody>
      </p:sp>
    </p:spTree>
    <p:extLst>
      <p:ext uri="{BB962C8B-B14F-4D97-AF65-F5344CB8AC3E}">
        <p14:creationId xmlns:p14="http://schemas.microsoft.com/office/powerpoint/2010/main" val="873783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spcBef>
                <a:spcPts val="0"/>
              </a:spcBef>
              <a:spcAft>
                <a:spcPts val="600"/>
              </a:spcAft>
              <a:buNone/>
            </a:pPr>
            <a:r>
              <a:rPr lang="en-US" sz="1100" dirty="0"/>
              <a:t>Like all systems created by humans, the publishing ecosystem contains inequities. There are many opportunities for introducing bias. </a:t>
            </a:r>
          </a:p>
          <a:p>
            <a:pPr marL="139700" indent="0">
              <a:spcBef>
                <a:spcPts val="0"/>
              </a:spcBef>
              <a:spcAft>
                <a:spcPts val="600"/>
              </a:spcAft>
              <a:buNone/>
            </a:pPr>
            <a:endParaRPr lang="en-US" sz="1100" dirty="0"/>
          </a:p>
          <a:p>
            <a:pPr marL="139700" indent="0">
              <a:spcBef>
                <a:spcPts val="0"/>
              </a:spcBef>
              <a:spcAft>
                <a:spcPts val="600"/>
              </a:spcAft>
              <a:buNone/>
            </a:pPr>
            <a:r>
              <a:rPr lang="en-US" sz="1100" dirty="0"/>
              <a:t>Consider…(points on the slide)</a:t>
            </a:r>
          </a:p>
          <a:p>
            <a:pPr marL="139700" indent="0">
              <a:buNone/>
            </a:pPr>
            <a:endParaRPr lang="en-US"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Metrics are only as good as the underlying data</a:t>
            </a:r>
          </a:p>
          <a:p>
            <a:pPr marL="139700" indent="0">
              <a:buNone/>
            </a:pPr>
            <a:endParaRPr lang="en-US" dirty="0"/>
          </a:p>
          <a:p>
            <a:pPr marL="139700" indent="0">
              <a:buNone/>
            </a:pPr>
            <a:endParaRPr lang="en-US" dirty="0"/>
          </a:p>
          <a:p>
            <a:pPr marL="139700" indent="0">
              <a:buNone/>
            </a:pPr>
            <a:r>
              <a:rPr lang="en-US" dirty="0"/>
              <a:t>Singh, V. K., Singh, P., </a:t>
            </a:r>
            <a:r>
              <a:rPr lang="en-US" dirty="0" err="1"/>
              <a:t>Karmakar</a:t>
            </a:r>
            <a:r>
              <a:rPr lang="en-US" dirty="0"/>
              <a:t>, M., Leta, J., &amp; Mayr, P. (2021). The journal coverage of Web of Science, Scopus and Dimensions: A comparative analysis. Scientometrics, 126(6), 5113–5142. https://doi.org/10.1007/s11192-021-03948-5</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effectLst/>
              </a:rPr>
              <a:t>Martín-Martín, A., </a:t>
            </a:r>
            <a:r>
              <a:rPr lang="en-US" dirty="0" err="1">
                <a:effectLst/>
              </a:rPr>
              <a:t>Thelwall</a:t>
            </a:r>
            <a:r>
              <a:rPr lang="en-US" dirty="0">
                <a:effectLst/>
              </a:rPr>
              <a:t>, M., </a:t>
            </a:r>
            <a:r>
              <a:rPr lang="en-US" dirty="0" err="1">
                <a:effectLst/>
              </a:rPr>
              <a:t>Orduna-Malea</a:t>
            </a:r>
            <a:r>
              <a:rPr lang="en-US" dirty="0">
                <a:effectLst/>
              </a:rPr>
              <a:t>, E., &amp; Delgado López-</a:t>
            </a:r>
            <a:r>
              <a:rPr lang="en-US" dirty="0" err="1">
                <a:effectLst/>
              </a:rPr>
              <a:t>Cózar</a:t>
            </a:r>
            <a:r>
              <a:rPr lang="en-US" dirty="0">
                <a:effectLst/>
              </a:rPr>
              <a:t>, E. (2020). Google Scholar, Microsoft Academic, Scopus, Dimensions, Web of Science, and </a:t>
            </a:r>
            <a:r>
              <a:rPr lang="en-US" dirty="0" err="1">
                <a:effectLst/>
              </a:rPr>
              <a:t>OpenCitations</a:t>
            </a:r>
            <a:r>
              <a:rPr lang="en-US" dirty="0">
                <a:effectLst/>
              </a:rPr>
              <a:t>’ COCI: A multidisciplinary comparison of coverage via citations. </a:t>
            </a:r>
            <a:r>
              <a:rPr lang="en-US" i="1" dirty="0">
                <a:effectLst/>
              </a:rPr>
              <a:t>Scientometrics</a:t>
            </a:r>
            <a:r>
              <a:rPr lang="en-US" dirty="0">
                <a:effectLst/>
              </a:rPr>
              <a:t>. </a:t>
            </a:r>
            <a:r>
              <a:rPr lang="en-US" dirty="0">
                <a:effectLst/>
                <a:hlinkClick r:id="rId3"/>
              </a:rPr>
              <a:t>https://doi.org/10.1007/s11192-020-03690-4</a:t>
            </a:r>
            <a:endParaRPr lang="en-US" dirty="0">
              <a:effectLst/>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effectLst/>
            </a:endParaRPr>
          </a:p>
          <a:p>
            <a:pPr marL="139700" indent="0">
              <a:buNone/>
            </a:pPr>
            <a:endParaRPr lang="en-US" dirty="0"/>
          </a:p>
          <a:p>
            <a:pPr marL="139700" indent="0">
              <a:buNone/>
            </a:pPr>
            <a:endParaRPr lang="en-US" dirty="0"/>
          </a:p>
        </p:txBody>
      </p:sp>
    </p:spTree>
    <p:extLst>
      <p:ext uri="{BB962C8B-B14F-4D97-AF65-F5344CB8AC3E}">
        <p14:creationId xmlns:p14="http://schemas.microsoft.com/office/powerpoint/2010/main" val="1265129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700185" y="1991850"/>
            <a:ext cx="5807400" cy="1159800"/>
          </a:xfrm>
          <a:prstGeom prst="rect">
            <a:avLst/>
          </a:prstGeom>
        </p:spPr>
        <p:txBody>
          <a:bodyPr spcFirstLastPara="1" wrap="square" lIns="91425" tIns="91425" rIns="91425" bIns="91425" anchor="ctr" anchorCtr="0">
            <a:noAutofit/>
          </a:bodyPr>
          <a:lstStyle>
            <a:lvl1pPr lvl="0">
              <a:spcBef>
                <a:spcPts val="0"/>
              </a:spcBef>
              <a:spcAft>
                <a:spcPts val="0"/>
              </a:spcAft>
              <a:buSzPts val="5800"/>
              <a:buNone/>
              <a:defRPr sz="5800" b="1"/>
            </a:lvl1pPr>
            <a:lvl2pPr lvl="1">
              <a:spcBef>
                <a:spcPts val="0"/>
              </a:spcBef>
              <a:spcAft>
                <a:spcPts val="0"/>
              </a:spcAft>
              <a:buSzPts val="5800"/>
              <a:buNone/>
              <a:defRPr sz="5800" b="1"/>
            </a:lvl2pPr>
            <a:lvl3pPr lvl="2">
              <a:spcBef>
                <a:spcPts val="0"/>
              </a:spcBef>
              <a:spcAft>
                <a:spcPts val="0"/>
              </a:spcAft>
              <a:buSzPts val="5800"/>
              <a:buNone/>
              <a:defRPr sz="5800" b="1"/>
            </a:lvl3pPr>
            <a:lvl4pPr lvl="3">
              <a:spcBef>
                <a:spcPts val="0"/>
              </a:spcBef>
              <a:spcAft>
                <a:spcPts val="0"/>
              </a:spcAft>
              <a:buSzPts val="5800"/>
              <a:buNone/>
              <a:defRPr sz="5800" b="1"/>
            </a:lvl4pPr>
            <a:lvl5pPr lvl="4">
              <a:spcBef>
                <a:spcPts val="0"/>
              </a:spcBef>
              <a:spcAft>
                <a:spcPts val="0"/>
              </a:spcAft>
              <a:buSzPts val="5800"/>
              <a:buNone/>
              <a:defRPr sz="5800" b="1"/>
            </a:lvl5pPr>
            <a:lvl6pPr lvl="5">
              <a:spcBef>
                <a:spcPts val="0"/>
              </a:spcBef>
              <a:spcAft>
                <a:spcPts val="0"/>
              </a:spcAft>
              <a:buSzPts val="5800"/>
              <a:buNone/>
              <a:defRPr sz="5800" b="1"/>
            </a:lvl6pPr>
            <a:lvl7pPr lvl="6">
              <a:spcBef>
                <a:spcPts val="0"/>
              </a:spcBef>
              <a:spcAft>
                <a:spcPts val="0"/>
              </a:spcAft>
              <a:buSzPts val="5800"/>
              <a:buNone/>
              <a:defRPr sz="5800" b="1"/>
            </a:lvl7pPr>
            <a:lvl8pPr lvl="7">
              <a:spcBef>
                <a:spcPts val="0"/>
              </a:spcBef>
              <a:spcAft>
                <a:spcPts val="0"/>
              </a:spcAft>
              <a:buSzPts val="5800"/>
              <a:buNone/>
              <a:defRPr sz="5800" b="1"/>
            </a:lvl8pPr>
            <a:lvl9pPr lvl="8">
              <a:spcBef>
                <a:spcPts val="0"/>
              </a:spcBef>
              <a:spcAft>
                <a:spcPts val="0"/>
              </a:spcAft>
              <a:buSzPts val="5800"/>
              <a:buNone/>
              <a:defRPr sz="5800" b="1"/>
            </a:lvl9pPr>
          </a:lstStyle>
          <a:p>
            <a:endParaRPr/>
          </a:p>
        </p:txBody>
      </p:sp>
      <p:sp>
        <p:nvSpPr>
          <p:cNvPr id="11" name="Google Shape;11;p2"/>
          <p:cNvSpPr/>
          <p:nvPr/>
        </p:nvSpPr>
        <p:spPr>
          <a:xfrm>
            <a:off x="7337531" y="4630074"/>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790243" y="4182401"/>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893253" y="3333348"/>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771302" y="4923775"/>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386266" y="508134"/>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479460" y="2703980"/>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61540" y="643097"/>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07235" y="1080863"/>
            <a:ext cx="192600" cy="192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314019" y="3625322"/>
            <a:ext cx="144300" cy="1440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882858" y="4186761"/>
            <a:ext cx="144300" cy="1440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158313" y="1596559"/>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396483" y="226428"/>
            <a:ext cx="192600" cy="192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17492" y="2000594"/>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425273" y="387880"/>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014029" y="4567546"/>
            <a:ext cx="192600" cy="192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3"/>
          <p:cNvSpPr txBox="1">
            <a:spLocks noGrp="1"/>
          </p:cNvSpPr>
          <p:nvPr>
            <p:ph type="ctrTitle"/>
          </p:nvPr>
        </p:nvSpPr>
        <p:spPr>
          <a:xfrm>
            <a:off x="1546025" y="1754794"/>
            <a:ext cx="5832600" cy="1159800"/>
          </a:xfrm>
          <a:prstGeom prst="rect">
            <a:avLst/>
          </a:prstGeom>
        </p:spPr>
        <p:txBody>
          <a:bodyPr spcFirstLastPara="1" wrap="square" lIns="91425" tIns="91425" rIns="91425" bIns="91425" anchor="b" anchorCtr="0">
            <a:noAutofit/>
          </a:bodyPr>
          <a:lstStyle>
            <a:lvl1pPr lvl="0" rtl="0">
              <a:spcBef>
                <a:spcPts val="0"/>
              </a:spcBef>
              <a:spcAft>
                <a:spcPts val="0"/>
              </a:spcAft>
              <a:buSzPts val="4400"/>
              <a:buNone/>
              <a:defRPr sz="4400" b="1"/>
            </a:lvl1pPr>
            <a:lvl2pPr lvl="1" rtl="0">
              <a:spcBef>
                <a:spcPts val="0"/>
              </a:spcBef>
              <a:spcAft>
                <a:spcPts val="0"/>
              </a:spcAft>
              <a:buSzPts val="4400"/>
              <a:buNone/>
              <a:defRPr sz="4400" b="1"/>
            </a:lvl2pPr>
            <a:lvl3pPr lvl="2" rtl="0">
              <a:spcBef>
                <a:spcPts val="0"/>
              </a:spcBef>
              <a:spcAft>
                <a:spcPts val="0"/>
              </a:spcAft>
              <a:buSzPts val="4400"/>
              <a:buNone/>
              <a:defRPr sz="4400" b="1"/>
            </a:lvl3pPr>
            <a:lvl4pPr lvl="3" rtl="0">
              <a:spcBef>
                <a:spcPts val="0"/>
              </a:spcBef>
              <a:spcAft>
                <a:spcPts val="0"/>
              </a:spcAft>
              <a:buSzPts val="4400"/>
              <a:buNone/>
              <a:defRPr sz="4400" b="1"/>
            </a:lvl4pPr>
            <a:lvl5pPr lvl="4" rtl="0">
              <a:spcBef>
                <a:spcPts val="0"/>
              </a:spcBef>
              <a:spcAft>
                <a:spcPts val="0"/>
              </a:spcAft>
              <a:buSzPts val="4400"/>
              <a:buNone/>
              <a:defRPr sz="4400" b="1"/>
            </a:lvl5pPr>
            <a:lvl6pPr lvl="5" rtl="0">
              <a:spcBef>
                <a:spcPts val="0"/>
              </a:spcBef>
              <a:spcAft>
                <a:spcPts val="0"/>
              </a:spcAft>
              <a:buSzPts val="4400"/>
              <a:buNone/>
              <a:defRPr sz="4400" b="1"/>
            </a:lvl6pPr>
            <a:lvl7pPr lvl="6" rtl="0">
              <a:spcBef>
                <a:spcPts val="0"/>
              </a:spcBef>
              <a:spcAft>
                <a:spcPts val="0"/>
              </a:spcAft>
              <a:buSzPts val="4400"/>
              <a:buNone/>
              <a:defRPr sz="4400" b="1"/>
            </a:lvl7pPr>
            <a:lvl8pPr lvl="7" rtl="0">
              <a:spcBef>
                <a:spcPts val="0"/>
              </a:spcBef>
              <a:spcAft>
                <a:spcPts val="0"/>
              </a:spcAft>
              <a:buSzPts val="4400"/>
              <a:buNone/>
              <a:defRPr sz="4400" b="1"/>
            </a:lvl8pPr>
            <a:lvl9pPr lvl="8" rtl="0">
              <a:spcBef>
                <a:spcPts val="0"/>
              </a:spcBef>
              <a:spcAft>
                <a:spcPts val="0"/>
              </a:spcAft>
              <a:buSzPts val="4400"/>
              <a:buNone/>
              <a:defRPr sz="4400" b="1"/>
            </a:lvl9pPr>
          </a:lstStyle>
          <a:p>
            <a:endParaRPr/>
          </a:p>
        </p:txBody>
      </p:sp>
      <p:sp>
        <p:nvSpPr>
          <p:cNvPr id="28" name="Google Shape;28;p3"/>
          <p:cNvSpPr txBox="1">
            <a:spLocks noGrp="1"/>
          </p:cNvSpPr>
          <p:nvPr>
            <p:ph type="subTitle" idx="1"/>
          </p:nvPr>
        </p:nvSpPr>
        <p:spPr>
          <a:xfrm>
            <a:off x="1546025" y="3011511"/>
            <a:ext cx="5832600" cy="784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3"/>
              </a:buClr>
              <a:buSzPts val="3000"/>
              <a:buNone/>
              <a:defRPr>
                <a:solidFill>
                  <a:schemeClr val="accent3"/>
                </a:solidFill>
              </a:defRPr>
            </a:lvl1pPr>
            <a:lvl2pPr lvl="1" rtl="0">
              <a:spcBef>
                <a:spcPts val="0"/>
              </a:spcBef>
              <a:spcAft>
                <a:spcPts val="0"/>
              </a:spcAft>
              <a:buClr>
                <a:schemeClr val="accent3"/>
              </a:buClr>
              <a:buSzPts val="3000"/>
              <a:buNone/>
              <a:defRPr sz="3000">
                <a:solidFill>
                  <a:schemeClr val="accent3"/>
                </a:solidFill>
              </a:defRPr>
            </a:lvl2pPr>
            <a:lvl3pPr lvl="2" rtl="0">
              <a:spcBef>
                <a:spcPts val="0"/>
              </a:spcBef>
              <a:spcAft>
                <a:spcPts val="0"/>
              </a:spcAft>
              <a:buClr>
                <a:schemeClr val="accent3"/>
              </a:buClr>
              <a:buSzPts val="3000"/>
              <a:buNone/>
              <a:defRPr sz="3000">
                <a:solidFill>
                  <a:schemeClr val="accent3"/>
                </a:solidFill>
              </a:defRPr>
            </a:lvl3pPr>
            <a:lvl4pPr lvl="3" rtl="0">
              <a:spcBef>
                <a:spcPts val="0"/>
              </a:spcBef>
              <a:spcAft>
                <a:spcPts val="0"/>
              </a:spcAft>
              <a:buClr>
                <a:schemeClr val="accent3"/>
              </a:buClr>
              <a:buSzPts val="3000"/>
              <a:buNone/>
              <a:defRPr sz="3000">
                <a:solidFill>
                  <a:schemeClr val="accent3"/>
                </a:solidFill>
              </a:defRPr>
            </a:lvl4pPr>
            <a:lvl5pPr lvl="4" rtl="0">
              <a:spcBef>
                <a:spcPts val="0"/>
              </a:spcBef>
              <a:spcAft>
                <a:spcPts val="0"/>
              </a:spcAft>
              <a:buClr>
                <a:schemeClr val="accent3"/>
              </a:buClr>
              <a:buSzPts val="3000"/>
              <a:buNone/>
              <a:defRPr sz="3000">
                <a:solidFill>
                  <a:schemeClr val="accent3"/>
                </a:solidFill>
              </a:defRPr>
            </a:lvl5pPr>
            <a:lvl6pPr lvl="5" rtl="0">
              <a:spcBef>
                <a:spcPts val="0"/>
              </a:spcBef>
              <a:spcAft>
                <a:spcPts val="0"/>
              </a:spcAft>
              <a:buClr>
                <a:schemeClr val="accent3"/>
              </a:buClr>
              <a:buSzPts val="3000"/>
              <a:buNone/>
              <a:defRPr sz="3000">
                <a:solidFill>
                  <a:schemeClr val="accent3"/>
                </a:solidFill>
              </a:defRPr>
            </a:lvl6pPr>
            <a:lvl7pPr lvl="6" rtl="0">
              <a:spcBef>
                <a:spcPts val="0"/>
              </a:spcBef>
              <a:spcAft>
                <a:spcPts val="0"/>
              </a:spcAft>
              <a:buClr>
                <a:schemeClr val="accent3"/>
              </a:buClr>
              <a:buSzPts val="3000"/>
              <a:buNone/>
              <a:defRPr sz="3000">
                <a:solidFill>
                  <a:schemeClr val="accent3"/>
                </a:solidFill>
              </a:defRPr>
            </a:lvl7pPr>
            <a:lvl8pPr lvl="7" rtl="0">
              <a:spcBef>
                <a:spcPts val="0"/>
              </a:spcBef>
              <a:spcAft>
                <a:spcPts val="0"/>
              </a:spcAft>
              <a:buClr>
                <a:schemeClr val="accent3"/>
              </a:buClr>
              <a:buSzPts val="3000"/>
              <a:buNone/>
              <a:defRPr sz="3000">
                <a:solidFill>
                  <a:schemeClr val="accent3"/>
                </a:solidFill>
              </a:defRPr>
            </a:lvl8pPr>
            <a:lvl9pPr lvl="8" rtl="0">
              <a:spcBef>
                <a:spcPts val="0"/>
              </a:spcBef>
              <a:spcAft>
                <a:spcPts val="0"/>
              </a:spcAft>
              <a:buClr>
                <a:schemeClr val="accent3"/>
              </a:buClr>
              <a:buSzPts val="3000"/>
              <a:buNone/>
              <a:defRPr sz="3000">
                <a:solidFill>
                  <a:schemeClr val="accent3"/>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42" name="Google Shape;42;p5"/>
          <p:cNvSpPr txBox="1">
            <a:spLocks noGrp="1"/>
          </p:cNvSpPr>
          <p:nvPr>
            <p:ph type="body" idx="1"/>
          </p:nvPr>
        </p:nvSpPr>
        <p:spPr>
          <a:xfrm>
            <a:off x="786150" y="1261700"/>
            <a:ext cx="7571700" cy="35736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sz="2400"/>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sz="2400"/>
            </a:lvl4pPr>
            <a:lvl5pPr marL="2286000" lvl="4" indent="-381000">
              <a:spcBef>
                <a:spcPts val="0"/>
              </a:spcBef>
              <a:spcAft>
                <a:spcPts val="0"/>
              </a:spcAft>
              <a:buSzPts val="2400"/>
              <a:buChar char="○"/>
              <a:defRPr sz="2400"/>
            </a:lvl5pPr>
            <a:lvl6pPr marL="2743200" lvl="5" indent="-381000">
              <a:spcBef>
                <a:spcPts val="0"/>
              </a:spcBef>
              <a:spcAft>
                <a:spcPts val="0"/>
              </a:spcAft>
              <a:buSzPts val="2400"/>
              <a:buChar char="■"/>
              <a:defRPr sz="2400"/>
            </a:lvl6pPr>
            <a:lvl7pPr marL="3200400" lvl="6" indent="-381000">
              <a:spcBef>
                <a:spcPts val="0"/>
              </a:spcBef>
              <a:spcAft>
                <a:spcPts val="0"/>
              </a:spcAft>
              <a:buSzPts val="2400"/>
              <a:buChar char="●"/>
              <a:defRPr sz="2400"/>
            </a:lvl7pPr>
            <a:lvl8pPr marL="3657600" lvl="7" indent="-381000">
              <a:spcBef>
                <a:spcPts val="0"/>
              </a:spcBef>
              <a:spcAft>
                <a:spcPts val="0"/>
              </a:spcAft>
              <a:buSzPts val="2400"/>
              <a:buChar char="○"/>
              <a:defRPr sz="2400"/>
            </a:lvl8pPr>
            <a:lvl9pPr marL="4114800" lvl="8" indent="-381000">
              <a:spcBef>
                <a:spcPts val="0"/>
              </a:spcBef>
              <a:spcAft>
                <a:spcPts val="0"/>
              </a:spcAft>
              <a:buSzPts val="2400"/>
              <a:buChar char="■"/>
              <a:defRPr sz="2400"/>
            </a:lvl9pPr>
          </a:lstStyle>
          <a:p>
            <a:endParaRPr/>
          </a:p>
        </p:txBody>
      </p:sp>
      <p:sp>
        <p:nvSpPr>
          <p:cNvPr id="43" name="Google Shape;43;p5"/>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4"/>
        <p:cNvGrpSpPr/>
        <p:nvPr/>
      </p:nvGrpSpPr>
      <p:grpSpPr>
        <a:xfrm>
          <a:off x="0" y="0"/>
          <a:ext cx="0" cy="0"/>
          <a:chOff x="0" y="0"/>
          <a:chExt cx="0" cy="0"/>
        </a:xfrm>
      </p:grpSpPr>
      <p:sp>
        <p:nvSpPr>
          <p:cNvPr id="45" name="Google Shape;45;p6"/>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46" name="Google Shape;46;p6"/>
          <p:cNvSpPr txBox="1">
            <a:spLocks noGrp="1"/>
          </p:cNvSpPr>
          <p:nvPr>
            <p:ph type="body" idx="1"/>
          </p:nvPr>
        </p:nvSpPr>
        <p:spPr>
          <a:xfrm>
            <a:off x="786137" y="1200150"/>
            <a:ext cx="36753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7" name="Google Shape;47;p6"/>
          <p:cNvSpPr txBox="1">
            <a:spLocks noGrp="1"/>
          </p:cNvSpPr>
          <p:nvPr>
            <p:ph type="body" idx="2"/>
          </p:nvPr>
        </p:nvSpPr>
        <p:spPr>
          <a:xfrm>
            <a:off x="4682659" y="1200150"/>
            <a:ext cx="36753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8" name="Google Shape;48;p6"/>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51" name="Google Shape;51;p7"/>
          <p:cNvSpPr txBox="1">
            <a:spLocks noGrp="1"/>
          </p:cNvSpPr>
          <p:nvPr>
            <p:ph type="body" idx="1"/>
          </p:nvPr>
        </p:nvSpPr>
        <p:spPr>
          <a:xfrm>
            <a:off x="786150" y="1200150"/>
            <a:ext cx="2419800" cy="3725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2" name="Google Shape;52;p7"/>
          <p:cNvSpPr txBox="1">
            <a:spLocks noGrp="1"/>
          </p:cNvSpPr>
          <p:nvPr>
            <p:ph type="body" idx="2"/>
          </p:nvPr>
        </p:nvSpPr>
        <p:spPr>
          <a:xfrm>
            <a:off x="3329992" y="1200150"/>
            <a:ext cx="2419800" cy="3725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3" name="Google Shape;53;p7"/>
          <p:cNvSpPr txBox="1">
            <a:spLocks noGrp="1"/>
          </p:cNvSpPr>
          <p:nvPr>
            <p:ph type="body" idx="3"/>
          </p:nvPr>
        </p:nvSpPr>
        <p:spPr>
          <a:xfrm>
            <a:off x="5873834" y="1200150"/>
            <a:ext cx="2419800" cy="3725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4" name="Google Shape;54;p7"/>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Google Shape;56;p8"/>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57" name="Google Shape;57;p8"/>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61"/>
        <p:cNvGrpSpPr/>
        <p:nvPr/>
      </p:nvGrpSpPr>
      <p:grpSpPr>
        <a:xfrm>
          <a:off x="0" y="0"/>
          <a:ext cx="0" cy="0"/>
          <a:chOff x="0" y="0"/>
          <a:chExt cx="0" cy="0"/>
        </a:xfrm>
      </p:grpSpPr>
      <p:sp>
        <p:nvSpPr>
          <p:cNvPr id="62" name="Google Shape;62;p10"/>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complete pattern">
  <p:cSld name="BLANK_1">
    <p:bg>
      <p:bgPr>
        <a:blipFill>
          <a:blip r:embed="rId2">
            <a:alphaModFix/>
          </a:blip>
          <a:stretch>
            <a:fillRect/>
          </a:stretch>
        </a:blipFill>
        <a:effectLst/>
      </p:bgPr>
    </p:bg>
    <p:spTree>
      <p:nvGrpSpPr>
        <p:cNvPr id="1" name="Shape 63"/>
        <p:cNvGrpSpPr/>
        <p:nvPr/>
      </p:nvGrpSpPr>
      <p:grpSpPr>
        <a:xfrm>
          <a:off x="0" y="0"/>
          <a:ext cx="0" cy="0"/>
          <a:chOff x="0" y="0"/>
          <a:chExt cx="0" cy="0"/>
        </a:xfrm>
      </p:grpSpPr>
      <p:sp>
        <p:nvSpPr>
          <p:cNvPr id="64" name="Google Shape;64;p11"/>
          <p:cNvSpPr/>
          <p:nvPr/>
        </p:nvSpPr>
        <p:spPr>
          <a:xfrm>
            <a:off x="-26550" y="-14850"/>
            <a:ext cx="9197100" cy="5173200"/>
          </a:xfrm>
          <a:prstGeom prst="rect">
            <a:avLst/>
          </a:prstGeom>
          <a:solidFill>
            <a:srgbClr val="CFD8DC">
              <a:alpha val="49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1"/>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493DE-3C18-4587-A2BD-AA2A38FB65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5FBC4A-9C17-4A5E-BAE7-4B9DBBC4D17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B96898-46D1-4FB7-BE99-ABD7AB21FA49}"/>
              </a:ext>
            </a:extLst>
          </p:cNvPr>
          <p:cNvSpPr>
            <a:spLocks noGrp="1"/>
          </p:cNvSpPr>
          <p:nvPr>
            <p:ph type="dt" sz="half" idx="10"/>
          </p:nvPr>
        </p:nvSpPr>
        <p:spPr/>
        <p:txBody>
          <a:bodyPr/>
          <a:lstStyle/>
          <a:p>
            <a:fld id="{9D61912B-E7DC-440E-94D1-E501F4452093}" type="datetimeFigureOut">
              <a:rPr lang="en-US" smtClean="0"/>
              <a:t>4/5/2023</a:t>
            </a:fld>
            <a:endParaRPr lang="en-US"/>
          </a:p>
        </p:txBody>
      </p:sp>
      <p:sp>
        <p:nvSpPr>
          <p:cNvPr id="5" name="Footer Placeholder 4">
            <a:extLst>
              <a:ext uri="{FF2B5EF4-FFF2-40B4-BE49-F238E27FC236}">
                <a16:creationId xmlns:a16="http://schemas.microsoft.com/office/drawing/2014/main" id="{DCEE0E1E-256B-4A96-A036-4C1933807A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BE9108-F8DA-4800-B2C2-C3E7525002CC}"/>
              </a:ext>
            </a:extLst>
          </p:cNvPr>
          <p:cNvSpPr>
            <a:spLocks noGrp="1"/>
          </p:cNvSpPr>
          <p:nvPr>
            <p:ph type="sldNum" sz="quarter" idx="12"/>
          </p:nvPr>
        </p:nvSpPr>
        <p:spPr/>
        <p:txBody>
          <a:bodyPr/>
          <a:lstStyle/>
          <a:p>
            <a:fld id="{AF09AD94-2E23-4E07-8128-F9897074AAE3}" type="slidenum">
              <a:rPr lang="en-US" smtClean="0"/>
              <a:t>‹#›</a:t>
            </a:fld>
            <a:endParaRPr lang="en-US"/>
          </a:p>
        </p:txBody>
      </p:sp>
    </p:spTree>
    <p:extLst>
      <p:ext uri="{BB962C8B-B14F-4D97-AF65-F5344CB8AC3E}">
        <p14:creationId xmlns:p14="http://schemas.microsoft.com/office/powerpoint/2010/main" val="3712480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86150" y="308120"/>
            <a:ext cx="7571700" cy="702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1pPr>
            <a:lvl2pPr lvl="1">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2pPr>
            <a:lvl3pPr lvl="2">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3pPr>
            <a:lvl4pPr lvl="3">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4pPr>
            <a:lvl5pPr lvl="4">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5pPr>
            <a:lvl6pPr lvl="5">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6pPr>
            <a:lvl7pPr lvl="6">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7pPr>
            <a:lvl8pPr lvl="7">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8pPr>
            <a:lvl9pPr lvl="8">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786150" y="1261700"/>
            <a:ext cx="7571700" cy="3573600"/>
          </a:xfrm>
          <a:prstGeom prst="rect">
            <a:avLst/>
          </a:prstGeom>
          <a:noFill/>
          <a:ln>
            <a:noFill/>
          </a:ln>
        </p:spPr>
        <p:txBody>
          <a:bodyPr spcFirstLastPara="1" wrap="square" lIns="91425" tIns="91425" rIns="91425" bIns="91425" anchor="t" anchorCtr="0">
            <a:noAutofit/>
          </a:bodyPr>
          <a:lstStyle>
            <a:lvl1pPr marL="457200" lvl="0" indent="-419100">
              <a:spcBef>
                <a:spcPts val="600"/>
              </a:spcBef>
              <a:spcAft>
                <a:spcPts val="0"/>
              </a:spcAft>
              <a:buClr>
                <a:schemeClr val="accent4"/>
              </a:buClr>
              <a:buSzPts val="3000"/>
              <a:buFont typeface="Source Sans Pro"/>
              <a:buChar char="◎"/>
              <a:defRPr sz="3000">
                <a:solidFill>
                  <a:schemeClr val="dk1"/>
                </a:solidFill>
                <a:latin typeface="Source Sans Pro"/>
                <a:ea typeface="Source Sans Pro"/>
                <a:cs typeface="Source Sans Pro"/>
                <a:sym typeface="Source Sans Pro"/>
              </a:defRPr>
            </a:lvl1pPr>
            <a:lvl2pPr marL="914400" lvl="1" indent="-381000">
              <a:spcBef>
                <a:spcPts val="0"/>
              </a:spcBef>
              <a:spcAft>
                <a:spcPts val="0"/>
              </a:spcAft>
              <a:buClr>
                <a:schemeClr val="accent4"/>
              </a:buClr>
              <a:buSzPts val="2400"/>
              <a:buFont typeface="Source Sans Pro"/>
              <a:buChar char="○"/>
              <a:defRPr sz="2400">
                <a:solidFill>
                  <a:schemeClr val="dk1"/>
                </a:solidFill>
                <a:latin typeface="Source Sans Pro"/>
                <a:ea typeface="Source Sans Pro"/>
                <a:cs typeface="Source Sans Pro"/>
                <a:sym typeface="Source Sans Pro"/>
              </a:defRPr>
            </a:lvl2pPr>
            <a:lvl3pPr marL="1371600" lvl="2" indent="-381000">
              <a:spcBef>
                <a:spcPts val="0"/>
              </a:spcBef>
              <a:spcAft>
                <a:spcPts val="0"/>
              </a:spcAft>
              <a:buClr>
                <a:schemeClr val="accent4"/>
              </a:buClr>
              <a:buSzPts val="2400"/>
              <a:buFont typeface="Source Sans Pro"/>
              <a:buChar char="◉"/>
              <a:defRPr sz="2400">
                <a:solidFill>
                  <a:schemeClr val="dk1"/>
                </a:solidFill>
                <a:latin typeface="Source Sans Pro"/>
                <a:ea typeface="Source Sans Pro"/>
                <a:cs typeface="Source Sans Pro"/>
                <a:sym typeface="Source Sans Pro"/>
              </a:defRPr>
            </a:lvl3pPr>
            <a:lvl4pPr marL="1828800" lvl="3"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4pPr>
            <a:lvl5pPr marL="2286000" lvl="4"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5pPr>
            <a:lvl6pPr marL="2743200" lvl="5"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6pPr>
            <a:lvl7pPr marL="3200400" lvl="6"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7pPr>
            <a:lvl8pPr marL="3657600" lvl="7"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8pPr>
            <a:lvl9pPr marL="4114800" lvl="8"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9pPr>
          </a:lstStyle>
          <a:p>
            <a:endParaRPr/>
          </a:p>
        </p:txBody>
      </p:sp>
      <p:sp>
        <p:nvSpPr>
          <p:cNvPr id="8" name="Google Shape;8;p1"/>
          <p:cNvSpPr txBox="1">
            <a:spLocks noGrp="1"/>
          </p:cNvSpPr>
          <p:nvPr>
            <p:ph type="sldNum" idx="12"/>
          </p:nvPr>
        </p:nvSpPr>
        <p:spPr>
          <a:xfrm>
            <a:off x="8404384"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b="1">
                <a:solidFill>
                  <a:schemeClr val="accent1"/>
                </a:solidFill>
                <a:latin typeface="Source Sans Pro"/>
                <a:ea typeface="Source Sans Pro"/>
                <a:cs typeface="Source Sans Pro"/>
                <a:sym typeface="Source Sans Pro"/>
              </a:defRPr>
            </a:lvl1pPr>
            <a:lvl2pPr lvl="1" algn="r">
              <a:buNone/>
              <a:defRPr sz="1300" b="1">
                <a:solidFill>
                  <a:schemeClr val="accent1"/>
                </a:solidFill>
                <a:latin typeface="Source Sans Pro"/>
                <a:ea typeface="Source Sans Pro"/>
                <a:cs typeface="Source Sans Pro"/>
                <a:sym typeface="Source Sans Pro"/>
              </a:defRPr>
            </a:lvl2pPr>
            <a:lvl3pPr lvl="2" algn="r">
              <a:buNone/>
              <a:defRPr sz="1300" b="1">
                <a:solidFill>
                  <a:schemeClr val="accent1"/>
                </a:solidFill>
                <a:latin typeface="Source Sans Pro"/>
                <a:ea typeface="Source Sans Pro"/>
                <a:cs typeface="Source Sans Pro"/>
                <a:sym typeface="Source Sans Pro"/>
              </a:defRPr>
            </a:lvl3pPr>
            <a:lvl4pPr lvl="3" algn="r">
              <a:buNone/>
              <a:defRPr sz="1300" b="1">
                <a:solidFill>
                  <a:schemeClr val="accent1"/>
                </a:solidFill>
                <a:latin typeface="Source Sans Pro"/>
                <a:ea typeface="Source Sans Pro"/>
                <a:cs typeface="Source Sans Pro"/>
                <a:sym typeface="Source Sans Pro"/>
              </a:defRPr>
            </a:lvl4pPr>
            <a:lvl5pPr lvl="4" algn="r">
              <a:buNone/>
              <a:defRPr sz="1300" b="1">
                <a:solidFill>
                  <a:schemeClr val="accent1"/>
                </a:solidFill>
                <a:latin typeface="Source Sans Pro"/>
                <a:ea typeface="Source Sans Pro"/>
                <a:cs typeface="Source Sans Pro"/>
                <a:sym typeface="Source Sans Pro"/>
              </a:defRPr>
            </a:lvl5pPr>
            <a:lvl6pPr lvl="5" algn="r">
              <a:buNone/>
              <a:defRPr sz="1300" b="1">
                <a:solidFill>
                  <a:schemeClr val="accent1"/>
                </a:solidFill>
                <a:latin typeface="Source Sans Pro"/>
                <a:ea typeface="Source Sans Pro"/>
                <a:cs typeface="Source Sans Pro"/>
                <a:sym typeface="Source Sans Pro"/>
              </a:defRPr>
            </a:lvl6pPr>
            <a:lvl7pPr lvl="6" algn="r">
              <a:buNone/>
              <a:defRPr sz="1300" b="1">
                <a:solidFill>
                  <a:schemeClr val="accent1"/>
                </a:solidFill>
                <a:latin typeface="Source Sans Pro"/>
                <a:ea typeface="Source Sans Pro"/>
                <a:cs typeface="Source Sans Pro"/>
                <a:sym typeface="Source Sans Pro"/>
              </a:defRPr>
            </a:lvl7pPr>
            <a:lvl8pPr lvl="7" algn="r">
              <a:buNone/>
              <a:defRPr sz="1300" b="1">
                <a:solidFill>
                  <a:schemeClr val="accent1"/>
                </a:solidFill>
                <a:latin typeface="Source Sans Pro"/>
                <a:ea typeface="Source Sans Pro"/>
                <a:cs typeface="Source Sans Pro"/>
                <a:sym typeface="Source Sans Pro"/>
              </a:defRPr>
            </a:lvl8pPr>
            <a:lvl9pPr lvl="8" algn="r">
              <a:buNone/>
              <a:defRPr sz="1300" b="1">
                <a:solidFill>
                  <a:schemeClr val="accent1"/>
                </a:solidFill>
                <a:latin typeface="Source Sans Pro"/>
                <a:ea typeface="Source Sans Pro"/>
                <a:cs typeface="Source Sans Pro"/>
                <a:sym typeface="Source Sans Pro"/>
              </a:defRPr>
            </a:lvl9pPr>
          </a:lstStyle>
          <a:p>
            <a:pPr marL="0" lvl="0" indent="0" algn="r" rtl="0">
              <a:spcBef>
                <a:spcPts val="0"/>
              </a:spcBef>
              <a:spcAft>
                <a:spcPts val="0"/>
              </a:spcAft>
              <a:buNone/>
            </a:pPr>
            <a:fld id="{00000000-1234-1234-1234-123412341234}" type="slidenum">
              <a:rPr lang="en"/>
              <a:t>‹#›</a:t>
            </a:fld>
            <a:endParaRPr>
              <a:latin typeface="Roboto Slab"/>
              <a:ea typeface="Roboto Slab"/>
              <a:cs typeface="Roboto Slab"/>
              <a:sym typeface="Roboto Slab"/>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 id="2147483657" r:id="rId8"/>
    <p:sldLayoutId id="2147483659"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s://becker.wustl.edu/impact-assessment/how-to-use"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hyperlink" Target="https://inorms.net/scope-framework-for-research-evaluation/" TargetMode="Externa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indiana-my.sharepoint.com/:b:/g/personal/hcoates_iu_edu/EZHWzl0z4jpHircqtRX2zbYBOJVDnZOcIodw7MVDadJQSA?e=qd6no6"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hyperlink" Target="https://iupui.libguides.com/research-impact-challenge-authors"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hyperlink" Target="https://researchmetrics.iupui.edu/index.html" TargetMode="External"/><Relationship Id="rId4" Type="http://schemas.openxmlformats.org/officeDocument/2006/relationships/hyperlink" Target="https://iupui.libguides.com/research-impact-challenge-reader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leidenmanifesto.org/"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www.leidenmanifesto.org/"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www.leidenmanifesto.or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sfdora.org/read/"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hyperlink" Target="https://researchmetrics.iupui.edu/high-impact-articles.html"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sfdora.org/dora-case-studies/"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hyperlink" Target="https://inorms.net/scope-framework-for-research-evaluation/" TargetMode="External"/><Relationship Id="rId5" Type="http://schemas.openxmlformats.org/officeDocument/2006/relationships/hyperlink" Target="https://humetricshss.org/" TargetMode="External"/><Relationship Id="rId4" Type="http://schemas.openxmlformats.org/officeDocument/2006/relationships/hyperlink" Target="https://sfdora.org/resource-librar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www.metrics-toolkit.org/"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33.jpg"/><Relationship Id="rId5" Type="http://schemas.openxmlformats.org/officeDocument/2006/relationships/hyperlink" Target="http://orcid.org/0000-0003-4290-6997" TargetMode="External"/><Relationship Id="rId4" Type="http://schemas.openxmlformats.org/officeDocument/2006/relationships/hyperlink" Target="mailto:hcoates@iupui.edu"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s://doi.org/10.1007/s11192-018-2838-z" TargetMode="External"/><Relationship Id="rId3" Type="http://schemas.openxmlformats.org/officeDocument/2006/relationships/hyperlink" Target="https://doi.org/10.1038/nature.2016.20224" TargetMode="External"/><Relationship Id="rId7" Type="http://schemas.openxmlformats.org/officeDocument/2006/relationships/hyperlink" Target="https://doi.org/10.1007/1-4020-3714-7" TargetMode="External"/><Relationship Id="rId2" Type="http://schemas.openxmlformats.org/officeDocument/2006/relationships/hyperlink" Target="https://doi.org/10.1057/s41599-020-00647-z" TargetMode="External"/><Relationship Id="rId1" Type="http://schemas.openxmlformats.org/officeDocument/2006/relationships/slideLayout" Target="../slideLayouts/slideLayout3.xml"/><Relationship Id="rId6" Type="http://schemas.openxmlformats.org/officeDocument/2006/relationships/hyperlink" Target="https://doi.org/10.1007/s11192-020-03690-4" TargetMode="External"/><Relationship Id="rId5" Type="http://schemas.openxmlformats.org/officeDocument/2006/relationships/hyperlink" Target="https://doi.org/10.1101/062109" TargetMode="External"/><Relationship Id="rId4" Type="http://schemas.openxmlformats.org/officeDocument/2006/relationships/hyperlink" Target="https://doi.org/10.1007/s11192-016-1910-9" TargetMode="External"/></Relationships>
</file>

<file path=ppt/slides/_rels/slide43.xml.rels><?xml version="1.0" encoding="UTF-8" standalone="yes"?>
<Relationships xmlns="http://schemas.openxmlformats.org/package/2006/relationships"><Relationship Id="rId8" Type="http://schemas.openxmlformats.org/officeDocument/2006/relationships/hyperlink" Target="https://doi.org/10.1371/journal.pone.0197326" TargetMode="External"/><Relationship Id="rId3" Type="http://schemas.openxmlformats.org/officeDocument/2006/relationships/hyperlink" Target="https://doi.org/10.1007/s11192-021-03948-5" TargetMode="External"/><Relationship Id="rId7" Type="http://schemas.openxmlformats.org/officeDocument/2006/relationships/hyperlink" Target="http://arxiv.org/abs/1507.02099" TargetMode="External"/><Relationship Id="rId2" Type="http://schemas.openxmlformats.org/officeDocument/2006/relationships/hyperlink" Target="https://doi.org/10.1093/reseval/rvv049" TargetMode="External"/><Relationship Id="rId1" Type="http://schemas.openxmlformats.org/officeDocument/2006/relationships/slideLayout" Target="../slideLayouts/slideLayout3.xml"/><Relationship Id="rId6" Type="http://schemas.openxmlformats.org/officeDocument/2006/relationships/hyperlink" Target="https://doi.org/10.1016/j.joi.2016.02.003" TargetMode="External"/><Relationship Id="rId5" Type="http://schemas.openxmlformats.org/officeDocument/2006/relationships/hyperlink" Target="https://doi.org/10.1111/joes.12381" TargetMode="External"/><Relationship Id="rId4" Type="http://schemas.openxmlformats.org/officeDocument/2006/relationships/hyperlink" Target="http://ebookcentral.proquest.com/lib/umontreal-ebooks/detail.action?docID=5160923"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www.fontsquirrel.com/fonts/roboto-slab"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hyperlink" Target="https://www.fontsquirrel.com/fonts/source-sans-pro"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hyperlink" Target="http://unsplash.com/"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26" Type="http://schemas.openxmlformats.org/officeDocument/2006/relationships/image" Target="../media/image28.png"/><Relationship Id="rId3" Type="http://schemas.openxmlformats.org/officeDocument/2006/relationships/image" Target="../media/image5.jpeg"/><Relationship Id="rId21" Type="http://schemas.openxmlformats.org/officeDocument/2006/relationships/image" Target="../media/image23.png"/><Relationship Id="rId7" Type="http://schemas.openxmlformats.org/officeDocument/2006/relationships/image" Target="../media/image9.jpeg"/><Relationship Id="rId12" Type="http://schemas.openxmlformats.org/officeDocument/2006/relationships/image" Target="../media/image14.jpeg"/><Relationship Id="rId17" Type="http://schemas.openxmlformats.org/officeDocument/2006/relationships/image" Target="../media/image19.jpeg"/><Relationship Id="rId25" Type="http://schemas.openxmlformats.org/officeDocument/2006/relationships/image" Target="../media/image27.png"/><Relationship Id="rId2" Type="http://schemas.openxmlformats.org/officeDocument/2006/relationships/notesSlide" Target="../notesSlides/notesSlide5.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image" Target="../media/image13.png"/><Relationship Id="rId24" Type="http://schemas.openxmlformats.org/officeDocument/2006/relationships/image" Target="../media/image26.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jpe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jpeg"/><Relationship Id="rId14" Type="http://schemas.openxmlformats.org/officeDocument/2006/relationships/image" Target="../media/image16.png"/><Relationship Id="rId22" Type="http://schemas.openxmlformats.org/officeDocument/2006/relationships/image" Target="../media/image2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opencitations.net/model"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2"/>
          <p:cNvSpPr txBox="1">
            <a:spLocks noGrp="1"/>
          </p:cNvSpPr>
          <p:nvPr>
            <p:ph type="ctrTitle"/>
          </p:nvPr>
        </p:nvSpPr>
        <p:spPr>
          <a:xfrm>
            <a:off x="1600200" y="1537169"/>
            <a:ext cx="5943600" cy="2069162"/>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600" dirty="0">
                <a:effectLst/>
                <a:latin typeface="Georgia Pro" panose="02040502050405020303" pitchFamily="18" charset="0"/>
                <a:ea typeface="Calibri" panose="020F0502020204030204" pitchFamily="34" charset="0"/>
                <a:cs typeface="Times New Roman" panose="02020603050405020304" pitchFamily="18" charset="0"/>
              </a:rPr>
              <a:t>Defining and Measuring Research Impact in the Humanities</a:t>
            </a:r>
            <a:endParaRPr sz="3600" dirty="0"/>
          </a:p>
        </p:txBody>
      </p:sp>
      <p:sp>
        <p:nvSpPr>
          <p:cNvPr id="2" name="TextBox 1">
            <a:extLst>
              <a:ext uri="{FF2B5EF4-FFF2-40B4-BE49-F238E27FC236}">
                <a16:creationId xmlns:a16="http://schemas.microsoft.com/office/drawing/2014/main" id="{D569E177-8DA8-8C50-2FB9-BFBC729A553A}"/>
              </a:ext>
            </a:extLst>
          </p:cNvPr>
          <p:cNvSpPr txBox="1"/>
          <p:nvPr/>
        </p:nvSpPr>
        <p:spPr>
          <a:xfrm>
            <a:off x="263472" y="4247629"/>
            <a:ext cx="5943600" cy="600164"/>
          </a:xfrm>
          <a:prstGeom prst="rect">
            <a:avLst/>
          </a:prstGeom>
          <a:noFill/>
        </p:spPr>
        <p:txBody>
          <a:bodyPr wrap="square" rtlCol="0">
            <a:spAutoFit/>
          </a:bodyPr>
          <a:lstStyle/>
          <a:p>
            <a:pPr>
              <a:spcAft>
                <a:spcPts val="600"/>
              </a:spcAft>
            </a:pPr>
            <a:r>
              <a:rPr lang="en-US" dirty="0">
                <a:solidFill>
                  <a:schemeClr val="tx2">
                    <a:lumMod val="10000"/>
                  </a:schemeClr>
                </a:solidFill>
              </a:rPr>
              <a:t>Duke University Center for International &amp; Global Studies  |  </a:t>
            </a:r>
            <a:r>
              <a:rPr lang="en-US" sz="1300" dirty="0">
                <a:solidFill>
                  <a:schemeClr val="tx2">
                    <a:lumMod val="10000"/>
                  </a:schemeClr>
                </a:solidFill>
              </a:rPr>
              <a:t>April 5, 2023</a:t>
            </a:r>
          </a:p>
          <a:p>
            <a:pPr>
              <a:spcAft>
                <a:spcPts val="600"/>
              </a:spcAft>
            </a:pPr>
            <a:r>
              <a:rPr lang="en-US" dirty="0">
                <a:solidFill>
                  <a:schemeClr val="tx2">
                    <a:lumMod val="10000"/>
                  </a:schemeClr>
                </a:solidFill>
              </a:rPr>
              <a:t>Heather L. Coates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4938F-E685-85BA-C375-B72259B18A1D}"/>
              </a:ext>
            </a:extLst>
          </p:cNvPr>
          <p:cNvSpPr>
            <a:spLocks noGrp="1"/>
          </p:cNvSpPr>
          <p:nvPr>
            <p:ph type="title"/>
          </p:nvPr>
        </p:nvSpPr>
        <p:spPr/>
        <p:txBody>
          <a:bodyPr/>
          <a:lstStyle/>
          <a:p>
            <a:r>
              <a:rPr lang="en-US" sz="2800" dirty="0"/>
              <a:t>Coverage in citation databases</a:t>
            </a:r>
          </a:p>
        </p:txBody>
      </p:sp>
      <p:sp>
        <p:nvSpPr>
          <p:cNvPr id="3" name="Text Placeholder 2">
            <a:extLst>
              <a:ext uri="{FF2B5EF4-FFF2-40B4-BE49-F238E27FC236}">
                <a16:creationId xmlns:a16="http://schemas.microsoft.com/office/drawing/2014/main" id="{FB389EE7-7529-85B3-EF7F-82CE210B98E9}"/>
              </a:ext>
            </a:extLst>
          </p:cNvPr>
          <p:cNvSpPr>
            <a:spLocks noGrp="1"/>
          </p:cNvSpPr>
          <p:nvPr>
            <p:ph type="body" idx="1"/>
          </p:nvPr>
        </p:nvSpPr>
        <p:spPr>
          <a:xfrm>
            <a:off x="786150" y="1175436"/>
            <a:ext cx="2419800" cy="3725700"/>
          </a:xfrm>
        </p:spPr>
        <p:txBody>
          <a:bodyPr/>
          <a:lstStyle/>
          <a:p>
            <a:pPr marL="114300" indent="0">
              <a:spcBef>
                <a:spcPts val="0"/>
              </a:spcBef>
              <a:spcAft>
                <a:spcPts val="600"/>
              </a:spcAft>
              <a:buNone/>
            </a:pPr>
            <a:r>
              <a:rPr lang="en-US" sz="2000" b="1" dirty="0"/>
              <a:t>Web of Science</a:t>
            </a:r>
          </a:p>
          <a:p>
            <a:pPr marL="274320">
              <a:spcBef>
                <a:spcPts val="0"/>
              </a:spcBef>
              <a:spcAft>
                <a:spcPts val="600"/>
              </a:spcAft>
            </a:pPr>
            <a:r>
              <a:rPr lang="en-US" dirty="0"/>
              <a:t>13,600+ journals</a:t>
            </a:r>
          </a:p>
          <a:p>
            <a:pPr marL="274320">
              <a:spcBef>
                <a:spcPts val="0"/>
              </a:spcBef>
              <a:spcAft>
                <a:spcPts val="600"/>
              </a:spcAft>
            </a:pPr>
            <a:r>
              <a:rPr lang="en-US" dirty="0"/>
              <a:t>13.2 million items</a:t>
            </a:r>
          </a:p>
          <a:p>
            <a:pPr marL="274320">
              <a:spcBef>
                <a:spcPts val="0"/>
              </a:spcBef>
              <a:spcAft>
                <a:spcPts val="600"/>
              </a:spcAft>
            </a:pPr>
            <a:r>
              <a:rPr lang="en-US" dirty="0"/>
              <a:t>16 books</a:t>
            </a:r>
          </a:p>
          <a:p>
            <a:pPr marL="274320">
              <a:spcBef>
                <a:spcPts val="0"/>
              </a:spcBef>
              <a:spcAft>
                <a:spcPts val="600"/>
              </a:spcAft>
            </a:pPr>
            <a:r>
              <a:rPr lang="en-US" dirty="0"/>
              <a:t>40,000 book chapters</a:t>
            </a:r>
          </a:p>
          <a:p>
            <a:pPr marL="274320">
              <a:spcBef>
                <a:spcPts val="0"/>
              </a:spcBef>
              <a:spcAft>
                <a:spcPts val="600"/>
              </a:spcAft>
            </a:pPr>
            <a:r>
              <a:rPr lang="en-US" dirty="0"/>
              <a:t>6.7% of content is Social Sciences</a:t>
            </a:r>
          </a:p>
          <a:p>
            <a:pPr marL="274320">
              <a:spcBef>
                <a:spcPts val="0"/>
              </a:spcBef>
              <a:spcAft>
                <a:spcPts val="600"/>
              </a:spcAft>
            </a:pPr>
            <a:r>
              <a:rPr lang="en-US" dirty="0"/>
              <a:t>1.3% of content is Arts &amp; Humanities</a:t>
            </a:r>
          </a:p>
        </p:txBody>
      </p:sp>
      <p:sp>
        <p:nvSpPr>
          <p:cNvPr id="7" name="Text Placeholder 6">
            <a:extLst>
              <a:ext uri="{FF2B5EF4-FFF2-40B4-BE49-F238E27FC236}">
                <a16:creationId xmlns:a16="http://schemas.microsoft.com/office/drawing/2014/main" id="{40F0CB37-A064-E393-F6C5-32418D1D0917}"/>
              </a:ext>
            </a:extLst>
          </p:cNvPr>
          <p:cNvSpPr>
            <a:spLocks noGrp="1"/>
          </p:cNvSpPr>
          <p:nvPr>
            <p:ph type="body" idx="2"/>
          </p:nvPr>
        </p:nvSpPr>
        <p:spPr>
          <a:xfrm>
            <a:off x="3329992" y="1175436"/>
            <a:ext cx="2419800" cy="3454228"/>
          </a:xfrm>
        </p:spPr>
        <p:txBody>
          <a:bodyPr/>
          <a:lstStyle/>
          <a:p>
            <a:pPr marL="114300" indent="0">
              <a:spcBef>
                <a:spcPts val="0"/>
              </a:spcBef>
              <a:spcAft>
                <a:spcPts val="600"/>
              </a:spcAft>
              <a:buNone/>
            </a:pPr>
            <a:r>
              <a:rPr lang="en-US" sz="2000" b="1" dirty="0"/>
              <a:t>Scopus</a:t>
            </a:r>
          </a:p>
          <a:p>
            <a:pPr marL="274320">
              <a:spcBef>
                <a:spcPts val="0"/>
              </a:spcBef>
              <a:spcAft>
                <a:spcPts val="600"/>
              </a:spcAft>
            </a:pPr>
            <a:r>
              <a:rPr lang="en-US" dirty="0"/>
              <a:t>40,300+ journals</a:t>
            </a:r>
          </a:p>
          <a:p>
            <a:pPr marL="274320">
              <a:spcBef>
                <a:spcPts val="0"/>
              </a:spcBef>
              <a:spcAft>
                <a:spcPts val="600"/>
              </a:spcAft>
            </a:pPr>
            <a:r>
              <a:rPr lang="en-US" dirty="0"/>
              <a:t>18 million items</a:t>
            </a:r>
          </a:p>
          <a:p>
            <a:pPr marL="274320">
              <a:spcBef>
                <a:spcPts val="0"/>
              </a:spcBef>
              <a:spcAft>
                <a:spcPts val="600"/>
              </a:spcAft>
            </a:pPr>
            <a:r>
              <a:rPr lang="en-US" dirty="0"/>
              <a:t>163,711 books</a:t>
            </a:r>
          </a:p>
          <a:p>
            <a:pPr marL="274320">
              <a:spcBef>
                <a:spcPts val="0"/>
              </a:spcBef>
              <a:spcAft>
                <a:spcPts val="600"/>
              </a:spcAft>
            </a:pPr>
            <a:r>
              <a:rPr lang="en-US" dirty="0"/>
              <a:t>1.2 million book chapters</a:t>
            </a:r>
          </a:p>
          <a:p>
            <a:pPr marL="274320">
              <a:spcBef>
                <a:spcPts val="0"/>
              </a:spcBef>
              <a:spcAft>
                <a:spcPts val="600"/>
              </a:spcAft>
            </a:pPr>
            <a:r>
              <a:rPr lang="en-US" dirty="0"/>
              <a:t>8.7% of content is Social Sciences</a:t>
            </a:r>
          </a:p>
          <a:p>
            <a:pPr marL="274320">
              <a:spcBef>
                <a:spcPts val="0"/>
              </a:spcBef>
              <a:spcAft>
                <a:spcPts val="600"/>
              </a:spcAft>
            </a:pPr>
            <a:r>
              <a:rPr lang="en-US" dirty="0"/>
              <a:t>2.7% of content is Arts &amp; Humanities</a:t>
            </a:r>
          </a:p>
          <a:p>
            <a:pPr marL="114300" indent="0">
              <a:spcBef>
                <a:spcPts val="0"/>
              </a:spcBef>
              <a:spcAft>
                <a:spcPts val="600"/>
              </a:spcAft>
              <a:buNone/>
            </a:pPr>
            <a:endParaRPr lang="en-US" sz="2000" b="1" dirty="0"/>
          </a:p>
        </p:txBody>
      </p:sp>
      <p:sp>
        <p:nvSpPr>
          <p:cNvPr id="8" name="Text Placeholder 7">
            <a:extLst>
              <a:ext uri="{FF2B5EF4-FFF2-40B4-BE49-F238E27FC236}">
                <a16:creationId xmlns:a16="http://schemas.microsoft.com/office/drawing/2014/main" id="{1CF592BE-17DE-7885-7741-EFB6C5BAA826}"/>
              </a:ext>
            </a:extLst>
          </p:cNvPr>
          <p:cNvSpPr>
            <a:spLocks noGrp="1"/>
          </p:cNvSpPr>
          <p:nvPr>
            <p:ph type="body" idx="3"/>
          </p:nvPr>
        </p:nvSpPr>
        <p:spPr>
          <a:xfrm>
            <a:off x="5873834" y="1175436"/>
            <a:ext cx="2419800" cy="3454228"/>
          </a:xfrm>
        </p:spPr>
        <p:txBody>
          <a:bodyPr/>
          <a:lstStyle/>
          <a:p>
            <a:pPr marL="114300" indent="0">
              <a:spcBef>
                <a:spcPts val="0"/>
              </a:spcBef>
              <a:spcAft>
                <a:spcPts val="600"/>
              </a:spcAft>
              <a:buNone/>
            </a:pPr>
            <a:r>
              <a:rPr lang="en-US" sz="2000" b="1" dirty="0"/>
              <a:t>Dimensions</a:t>
            </a:r>
          </a:p>
          <a:p>
            <a:pPr marL="274320">
              <a:spcBef>
                <a:spcPts val="0"/>
              </a:spcBef>
              <a:spcAft>
                <a:spcPts val="600"/>
              </a:spcAft>
            </a:pPr>
            <a:r>
              <a:rPr lang="en-US" dirty="0"/>
              <a:t>77,400+ journals</a:t>
            </a:r>
          </a:p>
          <a:p>
            <a:pPr marL="274320">
              <a:spcBef>
                <a:spcPts val="0"/>
              </a:spcBef>
              <a:spcAft>
                <a:spcPts val="600"/>
              </a:spcAft>
            </a:pPr>
            <a:r>
              <a:rPr lang="en-US" dirty="0"/>
              <a:t>28.1 million items</a:t>
            </a:r>
          </a:p>
          <a:p>
            <a:pPr marL="274320">
              <a:spcBef>
                <a:spcPts val="0"/>
              </a:spcBef>
              <a:spcAft>
                <a:spcPts val="600"/>
              </a:spcAft>
            </a:pPr>
            <a:r>
              <a:rPr lang="en-US" dirty="0"/>
              <a:t>116,643 books</a:t>
            </a:r>
          </a:p>
          <a:p>
            <a:pPr marL="274320">
              <a:spcBef>
                <a:spcPts val="0"/>
              </a:spcBef>
              <a:spcAft>
                <a:spcPts val="600"/>
              </a:spcAft>
            </a:pPr>
            <a:r>
              <a:rPr lang="en-US" dirty="0"/>
              <a:t>3.9 million book chapters</a:t>
            </a:r>
          </a:p>
          <a:p>
            <a:pPr marL="274320">
              <a:spcBef>
                <a:spcPts val="0"/>
              </a:spcBef>
              <a:spcAft>
                <a:spcPts val="600"/>
              </a:spcAft>
            </a:pPr>
            <a:r>
              <a:rPr lang="en-US" dirty="0"/>
              <a:t>14.4% of content is Social Sciences</a:t>
            </a:r>
          </a:p>
          <a:p>
            <a:pPr marL="274320">
              <a:spcBef>
                <a:spcPts val="0"/>
              </a:spcBef>
              <a:spcAft>
                <a:spcPts val="600"/>
              </a:spcAft>
            </a:pPr>
            <a:r>
              <a:rPr lang="en-US" dirty="0"/>
              <a:t>3.5% of content is Arts &amp; Humanities</a:t>
            </a:r>
            <a:endParaRPr lang="en-US" b="1" dirty="0"/>
          </a:p>
        </p:txBody>
      </p:sp>
      <p:sp>
        <p:nvSpPr>
          <p:cNvPr id="4" name="Slide Number Placeholder 3">
            <a:extLst>
              <a:ext uri="{FF2B5EF4-FFF2-40B4-BE49-F238E27FC236}">
                <a16:creationId xmlns:a16="http://schemas.microsoft.com/office/drawing/2014/main" id="{C8CAEF74-DC11-749E-457B-FFA8FDF62BB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5" name="TextBox 4">
            <a:extLst>
              <a:ext uri="{FF2B5EF4-FFF2-40B4-BE49-F238E27FC236}">
                <a16:creationId xmlns:a16="http://schemas.microsoft.com/office/drawing/2014/main" id="{D7863246-76E5-4E5E-5058-AD1988A226CB}"/>
              </a:ext>
            </a:extLst>
          </p:cNvPr>
          <p:cNvSpPr txBox="1"/>
          <p:nvPr/>
        </p:nvSpPr>
        <p:spPr>
          <a:xfrm>
            <a:off x="6496489" y="4808151"/>
            <a:ext cx="1907895" cy="276999"/>
          </a:xfrm>
          <a:prstGeom prst="rect">
            <a:avLst/>
          </a:prstGeom>
          <a:noFill/>
        </p:spPr>
        <p:txBody>
          <a:bodyPr wrap="none" rtlCol="0">
            <a:spAutoFit/>
          </a:bodyPr>
          <a:lstStyle/>
          <a:p>
            <a:r>
              <a:rPr lang="en-US" sz="1200" dirty="0"/>
              <a:t>Source: Singh et al, 2021</a:t>
            </a:r>
          </a:p>
        </p:txBody>
      </p:sp>
    </p:spTree>
    <p:extLst>
      <p:ext uri="{BB962C8B-B14F-4D97-AF65-F5344CB8AC3E}">
        <p14:creationId xmlns:p14="http://schemas.microsoft.com/office/powerpoint/2010/main" val="4265419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D2D49-85F6-6A3E-2FD3-BCEEDF2FF89D}"/>
              </a:ext>
            </a:extLst>
          </p:cNvPr>
          <p:cNvSpPr>
            <a:spLocks noGrp="1"/>
          </p:cNvSpPr>
          <p:nvPr>
            <p:ph type="title"/>
          </p:nvPr>
        </p:nvSpPr>
        <p:spPr/>
        <p:txBody>
          <a:bodyPr/>
          <a:lstStyle/>
          <a:p>
            <a:r>
              <a:rPr lang="en-US" sz="2800" dirty="0"/>
              <a:t>Research on altmetrics tells us…</a:t>
            </a:r>
          </a:p>
        </p:txBody>
      </p:sp>
      <p:sp>
        <p:nvSpPr>
          <p:cNvPr id="3" name="Content Placeholder 2">
            <a:extLst>
              <a:ext uri="{FF2B5EF4-FFF2-40B4-BE49-F238E27FC236}">
                <a16:creationId xmlns:a16="http://schemas.microsoft.com/office/drawing/2014/main" id="{A38BC5B6-FB6D-FF09-4493-2CCF6E26F75B}"/>
              </a:ext>
            </a:extLst>
          </p:cNvPr>
          <p:cNvSpPr>
            <a:spLocks noGrp="1"/>
          </p:cNvSpPr>
          <p:nvPr>
            <p:ph idx="1"/>
          </p:nvPr>
        </p:nvSpPr>
        <p:spPr/>
        <p:txBody>
          <a:bodyPr/>
          <a:lstStyle/>
          <a:p>
            <a:pPr>
              <a:spcBef>
                <a:spcPts val="0"/>
              </a:spcBef>
              <a:spcAft>
                <a:spcPts val="900"/>
              </a:spcAft>
            </a:pPr>
            <a:r>
              <a:rPr lang="en-US" sz="2000" dirty="0"/>
              <a:t>The grand challenges in the study and use of altmetrics are </a:t>
            </a:r>
            <a:r>
              <a:rPr lang="en-US" sz="2000" b="1" dirty="0"/>
              <a:t>heterogeneity, data quality, dependencies</a:t>
            </a:r>
            <a:r>
              <a:rPr lang="en-US" sz="2000" dirty="0"/>
              <a:t> (Haustein, 2016)</a:t>
            </a:r>
          </a:p>
          <a:p>
            <a:pPr>
              <a:spcBef>
                <a:spcPts val="0"/>
              </a:spcBef>
              <a:spcAft>
                <a:spcPts val="900"/>
              </a:spcAft>
            </a:pPr>
            <a:r>
              <a:rPr lang="en-US" sz="2000" dirty="0"/>
              <a:t>Reliability across different sources is low to moderate, depending on the altmetric and aggregator</a:t>
            </a:r>
          </a:p>
          <a:p>
            <a:pPr lvl="1">
              <a:spcAft>
                <a:spcPts val="900"/>
              </a:spcAft>
            </a:pPr>
            <a:r>
              <a:rPr lang="en-US" sz="1800" dirty="0"/>
              <a:t>Although aggregators use similar sources, methodological approaches for collecting, processing, and reporting the data differ (Zahedi &amp; Costas, 2018)</a:t>
            </a:r>
          </a:p>
        </p:txBody>
      </p:sp>
    </p:spTree>
    <p:extLst>
      <p:ext uri="{BB962C8B-B14F-4D97-AF65-F5344CB8AC3E}">
        <p14:creationId xmlns:p14="http://schemas.microsoft.com/office/powerpoint/2010/main" val="3674409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4938F-E685-85BA-C375-B72259B18A1D}"/>
              </a:ext>
            </a:extLst>
          </p:cNvPr>
          <p:cNvSpPr>
            <a:spLocks noGrp="1"/>
          </p:cNvSpPr>
          <p:nvPr>
            <p:ph type="title"/>
          </p:nvPr>
        </p:nvSpPr>
        <p:spPr/>
        <p:txBody>
          <a:bodyPr/>
          <a:lstStyle/>
          <a:p>
            <a:r>
              <a:rPr lang="en-US" sz="2800" dirty="0"/>
              <a:t>Coverage by altmetric aggregators</a:t>
            </a:r>
          </a:p>
        </p:txBody>
      </p:sp>
      <p:sp>
        <p:nvSpPr>
          <p:cNvPr id="3" name="Text Placeholder 2">
            <a:extLst>
              <a:ext uri="{FF2B5EF4-FFF2-40B4-BE49-F238E27FC236}">
                <a16:creationId xmlns:a16="http://schemas.microsoft.com/office/drawing/2014/main" id="{CA93FB9C-464E-35E5-F795-4C1C7FA68C05}"/>
              </a:ext>
            </a:extLst>
          </p:cNvPr>
          <p:cNvSpPr>
            <a:spLocks noGrp="1"/>
          </p:cNvSpPr>
          <p:nvPr>
            <p:ph type="body" idx="1"/>
          </p:nvPr>
        </p:nvSpPr>
        <p:spPr>
          <a:xfrm>
            <a:off x="786150" y="1200150"/>
            <a:ext cx="2419800" cy="3413039"/>
          </a:xfrm>
        </p:spPr>
        <p:txBody>
          <a:bodyPr/>
          <a:lstStyle/>
          <a:p>
            <a:pPr marL="114300" indent="0">
              <a:spcBef>
                <a:spcPts val="0"/>
              </a:spcBef>
              <a:spcAft>
                <a:spcPts val="900"/>
              </a:spcAft>
              <a:buNone/>
            </a:pPr>
            <a:r>
              <a:rPr lang="en-US" sz="2000" b="1" dirty="0"/>
              <a:t>Altmetric</a:t>
            </a:r>
          </a:p>
          <a:p>
            <a:pPr marL="114300" indent="0">
              <a:spcBef>
                <a:spcPts val="0"/>
              </a:spcBef>
              <a:spcAft>
                <a:spcPts val="600"/>
              </a:spcAft>
              <a:buNone/>
            </a:pPr>
            <a:r>
              <a:rPr lang="en-US" dirty="0"/>
              <a:t>Captures broadest range of altmetric activities</a:t>
            </a:r>
          </a:p>
          <a:p>
            <a:pPr marL="114300" indent="0">
              <a:spcBef>
                <a:spcPts val="0"/>
              </a:spcBef>
              <a:spcAft>
                <a:spcPts val="600"/>
              </a:spcAft>
              <a:buNone/>
            </a:pPr>
            <a:r>
              <a:rPr lang="en-US" dirty="0"/>
              <a:t>Nearly all (91%) of articles have been mentioned on Twitter</a:t>
            </a:r>
          </a:p>
          <a:p>
            <a:pPr marL="114300" indent="0">
              <a:spcBef>
                <a:spcPts val="0"/>
              </a:spcBef>
              <a:spcAft>
                <a:spcPts val="600"/>
              </a:spcAft>
              <a:buNone/>
            </a:pPr>
            <a:r>
              <a:rPr lang="en-US" dirty="0"/>
              <a:t>Broader coverage of tweets, media mentions, and blog mentions</a:t>
            </a:r>
          </a:p>
        </p:txBody>
      </p:sp>
      <p:sp>
        <p:nvSpPr>
          <p:cNvPr id="7" name="Text Placeholder 6">
            <a:extLst>
              <a:ext uri="{FF2B5EF4-FFF2-40B4-BE49-F238E27FC236}">
                <a16:creationId xmlns:a16="http://schemas.microsoft.com/office/drawing/2014/main" id="{8561C23C-23E9-44DB-D967-CFDEFCC1A095}"/>
              </a:ext>
            </a:extLst>
          </p:cNvPr>
          <p:cNvSpPr>
            <a:spLocks noGrp="1"/>
          </p:cNvSpPr>
          <p:nvPr>
            <p:ph type="body" idx="2"/>
          </p:nvPr>
        </p:nvSpPr>
        <p:spPr>
          <a:xfrm>
            <a:off x="3329992" y="1200150"/>
            <a:ext cx="2419800" cy="3413039"/>
          </a:xfrm>
        </p:spPr>
        <p:txBody>
          <a:bodyPr/>
          <a:lstStyle/>
          <a:p>
            <a:pPr marL="114300" indent="0">
              <a:spcBef>
                <a:spcPts val="0"/>
              </a:spcBef>
              <a:spcAft>
                <a:spcPts val="900"/>
              </a:spcAft>
              <a:buNone/>
            </a:pPr>
            <a:r>
              <a:rPr lang="en-US" sz="2000" b="1" dirty="0" err="1"/>
              <a:t>PlumX</a:t>
            </a:r>
            <a:endParaRPr lang="en-US" sz="2000" b="1" dirty="0"/>
          </a:p>
          <a:p>
            <a:pPr marL="114300" indent="0">
              <a:spcBef>
                <a:spcPts val="0"/>
              </a:spcBef>
              <a:spcAft>
                <a:spcPts val="600"/>
              </a:spcAft>
              <a:buNone/>
            </a:pPr>
            <a:r>
              <a:rPr lang="en-US" dirty="0"/>
              <a:t>Covers more articles with Mendeley readers (98.7% vs. 95.8% for Altmetric)</a:t>
            </a:r>
          </a:p>
          <a:p>
            <a:pPr marL="114300" indent="0">
              <a:spcBef>
                <a:spcPts val="0"/>
              </a:spcBef>
              <a:spcAft>
                <a:spcPts val="600"/>
              </a:spcAft>
              <a:buNone/>
            </a:pPr>
            <a:r>
              <a:rPr lang="en-US" dirty="0"/>
              <a:t>Broader coverage than </a:t>
            </a:r>
            <a:r>
              <a:rPr lang="en-US" dirty="0" err="1"/>
              <a:t>CrossRef</a:t>
            </a:r>
            <a:r>
              <a:rPr lang="en-US" dirty="0"/>
              <a:t> Event Data (as of 2017)</a:t>
            </a:r>
          </a:p>
          <a:p>
            <a:pPr>
              <a:spcBef>
                <a:spcPts val="0"/>
              </a:spcBef>
              <a:spcAft>
                <a:spcPts val="600"/>
              </a:spcAft>
            </a:pPr>
            <a:endParaRPr lang="en-US" sz="1600" dirty="0"/>
          </a:p>
          <a:p>
            <a:pPr>
              <a:spcBef>
                <a:spcPts val="0"/>
              </a:spcBef>
              <a:spcAft>
                <a:spcPts val="600"/>
              </a:spcAft>
            </a:pPr>
            <a:endParaRPr lang="en-US" dirty="0"/>
          </a:p>
        </p:txBody>
      </p:sp>
      <p:sp>
        <p:nvSpPr>
          <p:cNvPr id="8" name="Text Placeholder 7">
            <a:extLst>
              <a:ext uri="{FF2B5EF4-FFF2-40B4-BE49-F238E27FC236}">
                <a16:creationId xmlns:a16="http://schemas.microsoft.com/office/drawing/2014/main" id="{C0AD5EFE-AA79-4568-4291-55D903DDAB13}"/>
              </a:ext>
            </a:extLst>
          </p:cNvPr>
          <p:cNvSpPr>
            <a:spLocks noGrp="1"/>
          </p:cNvSpPr>
          <p:nvPr>
            <p:ph type="body" idx="3"/>
          </p:nvPr>
        </p:nvSpPr>
        <p:spPr>
          <a:xfrm>
            <a:off x="5873833" y="1200150"/>
            <a:ext cx="2602901" cy="3549701"/>
          </a:xfrm>
        </p:spPr>
        <p:txBody>
          <a:bodyPr>
            <a:noAutofit/>
          </a:bodyPr>
          <a:lstStyle/>
          <a:p>
            <a:pPr marL="114300" indent="0">
              <a:spcBef>
                <a:spcPts val="0"/>
              </a:spcBef>
              <a:spcAft>
                <a:spcPts val="900"/>
              </a:spcAft>
              <a:buNone/>
            </a:pPr>
            <a:r>
              <a:rPr lang="en-US" sz="2000" b="1" dirty="0" err="1"/>
              <a:t>CrossRef</a:t>
            </a:r>
            <a:r>
              <a:rPr lang="en-US" sz="2000" b="1" dirty="0"/>
              <a:t> Event Data </a:t>
            </a:r>
            <a:r>
              <a:rPr lang="en-US" sz="2000" i="1" dirty="0"/>
              <a:t>(still in beta in 2017)</a:t>
            </a:r>
          </a:p>
          <a:p>
            <a:pPr marL="114300" indent="0">
              <a:spcBef>
                <a:spcPts val="0"/>
              </a:spcBef>
              <a:spcAft>
                <a:spcPts val="600"/>
              </a:spcAft>
              <a:buNone/>
            </a:pPr>
            <a:r>
              <a:rPr lang="en-US" dirty="0"/>
              <a:t>Captures more Wikipedia citations (32%) than Altmetric.com (2.99%) and </a:t>
            </a:r>
            <a:r>
              <a:rPr lang="en-US" dirty="0" err="1"/>
              <a:t>PlumX</a:t>
            </a:r>
            <a:r>
              <a:rPr lang="en-US" dirty="0"/>
              <a:t> (2.21%)</a:t>
            </a:r>
          </a:p>
          <a:p>
            <a:pPr marL="114300" indent="0">
              <a:spcBef>
                <a:spcPts val="0"/>
              </a:spcBef>
              <a:spcAft>
                <a:spcPts val="600"/>
              </a:spcAft>
              <a:buNone/>
            </a:pPr>
            <a:endParaRPr lang="en-US" dirty="0"/>
          </a:p>
          <a:p>
            <a:pPr marL="114300" indent="0">
              <a:spcBef>
                <a:spcPts val="0"/>
              </a:spcBef>
              <a:spcAft>
                <a:spcPts val="600"/>
              </a:spcAft>
              <a:buNone/>
            </a:pPr>
            <a:r>
              <a:rPr lang="en-US" dirty="0"/>
              <a:t>Not a metrics provider - process the data yourself</a:t>
            </a:r>
          </a:p>
        </p:txBody>
      </p:sp>
      <p:sp>
        <p:nvSpPr>
          <p:cNvPr id="4" name="Slide Number Placeholder 3">
            <a:extLst>
              <a:ext uri="{FF2B5EF4-FFF2-40B4-BE49-F238E27FC236}">
                <a16:creationId xmlns:a16="http://schemas.microsoft.com/office/drawing/2014/main" id="{C8CAEF74-DC11-749E-457B-FFA8FDF62BB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9" name="TextBox 8">
            <a:extLst>
              <a:ext uri="{FF2B5EF4-FFF2-40B4-BE49-F238E27FC236}">
                <a16:creationId xmlns:a16="http://schemas.microsoft.com/office/drawing/2014/main" id="{FF6017D8-6E03-6424-A786-BE66A47E39A5}"/>
              </a:ext>
            </a:extLst>
          </p:cNvPr>
          <p:cNvSpPr txBox="1"/>
          <p:nvPr/>
        </p:nvSpPr>
        <p:spPr>
          <a:xfrm>
            <a:off x="6496489" y="4808151"/>
            <a:ext cx="1653017" cy="276999"/>
          </a:xfrm>
          <a:prstGeom prst="rect">
            <a:avLst/>
          </a:prstGeom>
          <a:noFill/>
        </p:spPr>
        <p:txBody>
          <a:bodyPr wrap="none" rtlCol="0">
            <a:spAutoFit/>
          </a:bodyPr>
          <a:lstStyle/>
          <a:p>
            <a:r>
              <a:rPr lang="en-US" sz="1200" dirty="0"/>
              <a:t>Source: Ortega, 2018</a:t>
            </a:r>
          </a:p>
        </p:txBody>
      </p:sp>
    </p:spTree>
    <p:extLst>
      <p:ext uri="{BB962C8B-B14F-4D97-AF65-F5344CB8AC3E}">
        <p14:creationId xmlns:p14="http://schemas.microsoft.com/office/powerpoint/2010/main" val="3890039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89D424-EFCC-7A2D-DB82-BC1208711A67}"/>
              </a:ext>
            </a:extLst>
          </p:cNvPr>
          <p:cNvSpPr>
            <a:spLocks noGrp="1"/>
          </p:cNvSpPr>
          <p:nvPr>
            <p:ph type="title"/>
          </p:nvPr>
        </p:nvSpPr>
        <p:spPr/>
        <p:txBody>
          <a:bodyPr/>
          <a:lstStyle/>
          <a:p>
            <a:r>
              <a:rPr lang="en-US" sz="2800" dirty="0"/>
              <a:t>Bibliometrics data are non-normal</a:t>
            </a:r>
          </a:p>
        </p:txBody>
      </p:sp>
      <p:grpSp>
        <p:nvGrpSpPr>
          <p:cNvPr id="5" name="Group 4">
            <a:extLst>
              <a:ext uri="{FF2B5EF4-FFF2-40B4-BE49-F238E27FC236}">
                <a16:creationId xmlns:a16="http://schemas.microsoft.com/office/drawing/2014/main" id="{91958ECF-3471-41FD-C5FA-E1451C8D7AF1}"/>
              </a:ext>
            </a:extLst>
          </p:cNvPr>
          <p:cNvGrpSpPr/>
          <p:nvPr/>
        </p:nvGrpSpPr>
        <p:grpSpPr>
          <a:xfrm>
            <a:off x="546602" y="1225996"/>
            <a:ext cx="8094240" cy="3148376"/>
            <a:chOff x="546602" y="1225996"/>
            <a:chExt cx="8094240" cy="3148376"/>
          </a:xfrm>
        </p:grpSpPr>
        <p:grpSp>
          <p:nvGrpSpPr>
            <p:cNvPr id="2" name="Group 1">
              <a:extLst>
                <a:ext uri="{FF2B5EF4-FFF2-40B4-BE49-F238E27FC236}">
                  <a16:creationId xmlns:a16="http://schemas.microsoft.com/office/drawing/2014/main" id="{E7BE16A3-AE02-D081-6FD1-A16C1A458FD2}"/>
                </a:ext>
              </a:extLst>
            </p:cNvPr>
            <p:cNvGrpSpPr/>
            <p:nvPr/>
          </p:nvGrpSpPr>
          <p:grpSpPr>
            <a:xfrm>
              <a:off x="546602" y="1225996"/>
              <a:ext cx="8094240" cy="914400"/>
              <a:chOff x="943081" y="1916717"/>
              <a:chExt cx="10235202" cy="1021691"/>
            </a:xfrm>
          </p:grpSpPr>
          <p:sp>
            <p:nvSpPr>
              <p:cNvPr id="3" name="Rectangle 2">
                <a:extLst>
                  <a:ext uri="{FF2B5EF4-FFF2-40B4-BE49-F238E27FC236}">
                    <a16:creationId xmlns:a16="http://schemas.microsoft.com/office/drawing/2014/main" id="{D0E93966-31C4-337E-FEB6-20198F843221}"/>
                  </a:ext>
                </a:extLst>
              </p:cNvPr>
              <p:cNvSpPr/>
              <p:nvPr/>
            </p:nvSpPr>
            <p:spPr>
              <a:xfrm>
                <a:off x="3472666" y="1916717"/>
                <a:ext cx="7705617" cy="102169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dirty="0"/>
                  <a:t>20% of researchers produce about 80% of </a:t>
                </a:r>
                <a:br>
                  <a:rPr lang="en-US" sz="1800" dirty="0"/>
                </a:br>
                <a:r>
                  <a:rPr lang="en-US" sz="1800" dirty="0"/>
                  <a:t>published documents</a:t>
                </a:r>
              </a:p>
            </p:txBody>
          </p:sp>
          <p:sp>
            <p:nvSpPr>
              <p:cNvPr id="6" name="Flowchart: Off-page Connector 5">
                <a:extLst>
                  <a:ext uri="{FF2B5EF4-FFF2-40B4-BE49-F238E27FC236}">
                    <a16:creationId xmlns:a16="http://schemas.microsoft.com/office/drawing/2014/main" id="{95DE56C6-3B63-39A0-2221-1F74D935DB5B}"/>
                  </a:ext>
                </a:extLst>
              </p:cNvPr>
              <p:cNvSpPr/>
              <p:nvPr/>
            </p:nvSpPr>
            <p:spPr>
              <a:xfrm rot="16200000">
                <a:off x="2087445" y="772354"/>
                <a:ext cx="1021690" cy="3310418"/>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vert="vert" rtlCol="0" anchor="ctr"/>
              <a:lstStyle/>
              <a:p>
                <a:r>
                  <a:rPr lang="en-US" sz="2200" dirty="0">
                    <a:solidFill>
                      <a:schemeClr val="tx2">
                        <a:lumMod val="10000"/>
                      </a:schemeClr>
                    </a:solidFill>
                  </a:rPr>
                  <a:t>  </a:t>
                </a:r>
                <a:r>
                  <a:rPr lang="en-US" sz="2200" dirty="0" err="1">
                    <a:solidFill>
                      <a:schemeClr val="tx2">
                        <a:lumMod val="10000"/>
                      </a:schemeClr>
                    </a:solidFill>
                  </a:rPr>
                  <a:t>Lotka’s</a:t>
                </a:r>
                <a:r>
                  <a:rPr lang="en-US" sz="2200" dirty="0">
                    <a:solidFill>
                      <a:schemeClr val="tx2">
                        <a:lumMod val="10000"/>
                      </a:schemeClr>
                    </a:solidFill>
                  </a:rPr>
                  <a:t> law</a:t>
                </a:r>
              </a:p>
            </p:txBody>
          </p:sp>
        </p:grpSp>
        <p:grpSp>
          <p:nvGrpSpPr>
            <p:cNvPr id="7" name="Group 6">
              <a:extLst>
                <a:ext uri="{FF2B5EF4-FFF2-40B4-BE49-F238E27FC236}">
                  <a16:creationId xmlns:a16="http://schemas.microsoft.com/office/drawing/2014/main" id="{965FB2A6-8EB9-DD1B-4386-8ABEFFDFE7F3}"/>
                </a:ext>
              </a:extLst>
            </p:cNvPr>
            <p:cNvGrpSpPr/>
            <p:nvPr/>
          </p:nvGrpSpPr>
          <p:grpSpPr>
            <a:xfrm>
              <a:off x="546603" y="2342984"/>
              <a:ext cx="8094239" cy="914400"/>
              <a:chOff x="943081" y="3291742"/>
              <a:chExt cx="10235201" cy="1021691"/>
            </a:xfrm>
          </p:grpSpPr>
          <p:sp>
            <p:nvSpPr>
              <p:cNvPr id="8" name="Rectangle 7">
                <a:extLst>
                  <a:ext uri="{FF2B5EF4-FFF2-40B4-BE49-F238E27FC236}">
                    <a16:creationId xmlns:a16="http://schemas.microsoft.com/office/drawing/2014/main" id="{EA270B46-E548-DD33-EBD2-310C8413642E}"/>
                  </a:ext>
                </a:extLst>
              </p:cNvPr>
              <p:cNvSpPr/>
              <p:nvPr/>
            </p:nvSpPr>
            <p:spPr>
              <a:xfrm>
                <a:off x="3472665" y="3291742"/>
                <a:ext cx="7705617" cy="102169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800" dirty="0"/>
                  <a:t>          The majority of citations are received by relatively few journals (Pareto distribution)</a:t>
                </a:r>
              </a:p>
            </p:txBody>
          </p:sp>
          <p:sp>
            <p:nvSpPr>
              <p:cNvPr id="9" name="Flowchart: Off-page Connector 8">
                <a:extLst>
                  <a:ext uri="{FF2B5EF4-FFF2-40B4-BE49-F238E27FC236}">
                    <a16:creationId xmlns:a16="http://schemas.microsoft.com/office/drawing/2014/main" id="{023E1AC8-BA89-B24F-F2CC-66D507F0E912}"/>
                  </a:ext>
                </a:extLst>
              </p:cNvPr>
              <p:cNvSpPr/>
              <p:nvPr/>
            </p:nvSpPr>
            <p:spPr>
              <a:xfrm rot="16200000">
                <a:off x="2087446" y="2147378"/>
                <a:ext cx="1021690" cy="3310419"/>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vert="vert" rtlCol="0" anchor="ctr"/>
              <a:lstStyle/>
              <a:p>
                <a:r>
                  <a:rPr lang="en-US" sz="2200" dirty="0">
                    <a:solidFill>
                      <a:schemeClr val="tx2">
                        <a:lumMod val="10000"/>
                      </a:schemeClr>
                    </a:solidFill>
                  </a:rPr>
                  <a:t>  Bradford’s law</a:t>
                </a:r>
              </a:p>
            </p:txBody>
          </p:sp>
        </p:grpSp>
        <p:grpSp>
          <p:nvGrpSpPr>
            <p:cNvPr id="10" name="Group 9">
              <a:extLst>
                <a:ext uri="{FF2B5EF4-FFF2-40B4-BE49-F238E27FC236}">
                  <a16:creationId xmlns:a16="http://schemas.microsoft.com/office/drawing/2014/main" id="{42EC8E42-D208-38B2-7808-919124D2BEC2}"/>
                </a:ext>
              </a:extLst>
            </p:cNvPr>
            <p:cNvGrpSpPr/>
            <p:nvPr/>
          </p:nvGrpSpPr>
          <p:grpSpPr>
            <a:xfrm>
              <a:off x="546602" y="3459972"/>
              <a:ext cx="8094240" cy="914400"/>
              <a:chOff x="943081" y="4666766"/>
              <a:chExt cx="10235202" cy="1233211"/>
            </a:xfrm>
          </p:grpSpPr>
          <p:sp>
            <p:nvSpPr>
              <p:cNvPr id="11" name="Rectangle 10">
                <a:extLst>
                  <a:ext uri="{FF2B5EF4-FFF2-40B4-BE49-F238E27FC236}">
                    <a16:creationId xmlns:a16="http://schemas.microsoft.com/office/drawing/2014/main" id="{7D9B94FB-1E78-5213-D535-397B42BE0917}"/>
                  </a:ext>
                </a:extLst>
              </p:cNvPr>
              <p:cNvSpPr/>
              <p:nvPr/>
            </p:nvSpPr>
            <p:spPr>
              <a:xfrm>
                <a:off x="3472665" y="4666766"/>
                <a:ext cx="7705618" cy="1233211"/>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00" dirty="0"/>
                  <a:t>           Recognition is more likely to be given to those who already have high degrees of recognition</a:t>
                </a:r>
              </a:p>
            </p:txBody>
          </p:sp>
          <p:sp>
            <p:nvSpPr>
              <p:cNvPr id="12" name="Flowchart: Off-page Connector 11">
                <a:extLst>
                  <a:ext uri="{FF2B5EF4-FFF2-40B4-BE49-F238E27FC236}">
                    <a16:creationId xmlns:a16="http://schemas.microsoft.com/office/drawing/2014/main" id="{F08849E1-0C40-909E-B7AF-048CC68F1852}"/>
                  </a:ext>
                </a:extLst>
              </p:cNvPr>
              <p:cNvSpPr/>
              <p:nvPr/>
            </p:nvSpPr>
            <p:spPr>
              <a:xfrm rot="16200000">
                <a:off x="1981685" y="3628162"/>
                <a:ext cx="1233211" cy="3310419"/>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vert="vert" rtlCol="0" anchor="ctr"/>
              <a:lstStyle/>
              <a:p>
                <a:r>
                  <a:rPr lang="en-US" sz="2200" dirty="0"/>
                  <a:t>  Matthew effect</a:t>
                </a:r>
              </a:p>
            </p:txBody>
          </p:sp>
        </p:grpSp>
      </p:grpSp>
    </p:spTree>
    <p:extLst>
      <p:ext uri="{BB962C8B-B14F-4D97-AF65-F5344CB8AC3E}">
        <p14:creationId xmlns:p14="http://schemas.microsoft.com/office/powerpoint/2010/main" val="1131099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ctrTitle"/>
          </p:nvPr>
        </p:nvSpPr>
        <p:spPr>
          <a:xfrm>
            <a:off x="1546025" y="1754793"/>
            <a:ext cx="5832600" cy="204151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Implications for metrics</a:t>
            </a:r>
            <a:endParaRPr dirty="0"/>
          </a:p>
        </p:txBody>
      </p:sp>
      <p:sp>
        <p:nvSpPr>
          <p:cNvPr id="99" name="Google Shape;99;p15"/>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2231547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A4C19-3811-B928-0B4B-71E195C4AA3A}"/>
              </a:ext>
            </a:extLst>
          </p:cNvPr>
          <p:cNvSpPr>
            <a:spLocks noGrp="1"/>
          </p:cNvSpPr>
          <p:nvPr>
            <p:ph type="title"/>
          </p:nvPr>
        </p:nvSpPr>
        <p:spPr/>
        <p:txBody>
          <a:bodyPr/>
          <a:lstStyle/>
          <a:p>
            <a:r>
              <a:rPr lang="en-US" sz="2800" dirty="0"/>
              <a:t>Community norms &amp; technical choices</a:t>
            </a:r>
          </a:p>
        </p:txBody>
      </p:sp>
      <p:sp>
        <p:nvSpPr>
          <p:cNvPr id="3" name="Text Placeholder 2">
            <a:extLst>
              <a:ext uri="{FF2B5EF4-FFF2-40B4-BE49-F238E27FC236}">
                <a16:creationId xmlns:a16="http://schemas.microsoft.com/office/drawing/2014/main" id="{D4E5686D-13AB-74A3-5F4C-8954296F1190}"/>
              </a:ext>
            </a:extLst>
          </p:cNvPr>
          <p:cNvSpPr>
            <a:spLocks noGrp="1"/>
          </p:cNvSpPr>
          <p:nvPr>
            <p:ph type="body" idx="1"/>
          </p:nvPr>
        </p:nvSpPr>
        <p:spPr/>
        <p:txBody>
          <a:bodyPr/>
          <a:lstStyle/>
          <a:p>
            <a:pPr>
              <a:spcBef>
                <a:spcPts val="0"/>
              </a:spcBef>
              <a:spcAft>
                <a:spcPts val="600"/>
              </a:spcAft>
            </a:pPr>
            <a:r>
              <a:rPr lang="en-US" sz="2000" dirty="0"/>
              <a:t>Why to cite</a:t>
            </a:r>
          </a:p>
          <a:p>
            <a:pPr>
              <a:spcBef>
                <a:spcPts val="0"/>
              </a:spcBef>
              <a:spcAft>
                <a:spcPts val="600"/>
              </a:spcAft>
            </a:pPr>
            <a:r>
              <a:rPr lang="en-US" sz="2000" dirty="0"/>
              <a:t>When to cite</a:t>
            </a:r>
          </a:p>
          <a:p>
            <a:pPr>
              <a:spcBef>
                <a:spcPts val="0"/>
              </a:spcBef>
              <a:spcAft>
                <a:spcPts val="600"/>
              </a:spcAft>
            </a:pPr>
            <a:r>
              <a:rPr lang="en-US" sz="2000" dirty="0"/>
              <a:t>Where to cite</a:t>
            </a:r>
          </a:p>
          <a:p>
            <a:pPr>
              <a:spcBef>
                <a:spcPts val="0"/>
              </a:spcBef>
              <a:spcAft>
                <a:spcPts val="600"/>
              </a:spcAft>
            </a:pPr>
            <a:r>
              <a:rPr lang="en-US" sz="2000" dirty="0"/>
              <a:t>Which version to cite</a:t>
            </a:r>
          </a:p>
          <a:p>
            <a:pPr>
              <a:spcBef>
                <a:spcPts val="0"/>
              </a:spcBef>
              <a:spcAft>
                <a:spcPts val="600"/>
              </a:spcAft>
            </a:pPr>
            <a:r>
              <a:rPr lang="en-US" sz="2000" dirty="0"/>
              <a:t>Number of items to cite per publication</a:t>
            </a:r>
          </a:p>
          <a:p>
            <a:pPr>
              <a:spcBef>
                <a:spcPts val="0"/>
              </a:spcBef>
              <a:spcAft>
                <a:spcPts val="600"/>
              </a:spcAft>
            </a:pPr>
            <a:r>
              <a:rPr lang="en-US" sz="2000" dirty="0"/>
              <a:t>Publisher expectations &amp; limitations</a:t>
            </a:r>
          </a:p>
        </p:txBody>
      </p:sp>
      <p:sp>
        <p:nvSpPr>
          <p:cNvPr id="5" name="Text Placeholder 4">
            <a:extLst>
              <a:ext uri="{FF2B5EF4-FFF2-40B4-BE49-F238E27FC236}">
                <a16:creationId xmlns:a16="http://schemas.microsoft.com/office/drawing/2014/main" id="{195CAC3C-1AEA-6AC0-E563-8F66660E9D0D}"/>
              </a:ext>
            </a:extLst>
          </p:cNvPr>
          <p:cNvSpPr>
            <a:spLocks noGrp="1"/>
          </p:cNvSpPr>
          <p:nvPr>
            <p:ph type="body" idx="2"/>
          </p:nvPr>
        </p:nvSpPr>
        <p:spPr/>
        <p:txBody>
          <a:bodyPr/>
          <a:lstStyle/>
          <a:p>
            <a:r>
              <a:rPr lang="en-US" dirty="0"/>
              <a:t>Whole or fractional counting</a:t>
            </a:r>
          </a:p>
          <a:p>
            <a:r>
              <a:rPr lang="en-US" dirty="0"/>
              <a:t>Timeframe for counting</a:t>
            </a:r>
          </a:p>
          <a:p>
            <a:r>
              <a:rPr lang="en-US" dirty="0"/>
              <a:t>Source data</a:t>
            </a:r>
          </a:p>
          <a:p>
            <a:r>
              <a:rPr lang="en-US" dirty="0"/>
              <a:t>Data cleaning decisions – matching, aggregation, deduplication, corrections, etc.</a:t>
            </a:r>
          </a:p>
          <a:p>
            <a:r>
              <a:rPr lang="en-US" dirty="0"/>
              <a:t>Quality of publisher provided metadata &amp; curation necessary</a:t>
            </a:r>
          </a:p>
        </p:txBody>
      </p:sp>
      <p:sp>
        <p:nvSpPr>
          <p:cNvPr id="4" name="Slide Number Placeholder 3">
            <a:extLst>
              <a:ext uri="{FF2B5EF4-FFF2-40B4-BE49-F238E27FC236}">
                <a16:creationId xmlns:a16="http://schemas.microsoft.com/office/drawing/2014/main" id="{9CF72F05-5827-D3B8-8DD6-9F35B62DFDD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3179249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3A45F-6838-2335-B831-2ECB8E7B93DD}"/>
              </a:ext>
            </a:extLst>
          </p:cNvPr>
          <p:cNvSpPr>
            <a:spLocks noGrp="1"/>
          </p:cNvSpPr>
          <p:nvPr>
            <p:ph type="title"/>
          </p:nvPr>
        </p:nvSpPr>
        <p:spPr/>
        <p:txBody>
          <a:bodyPr/>
          <a:lstStyle/>
          <a:p>
            <a:r>
              <a:rPr lang="en-US" sz="2800" dirty="0"/>
              <a:t>Journal Impact Factor</a:t>
            </a:r>
          </a:p>
        </p:txBody>
      </p:sp>
      <p:sp>
        <p:nvSpPr>
          <p:cNvPr id="3" name="Slide Number Placeholder 2">
            <a:extLst>
              <a:ext uri="{FF2B5EF4-FFF2-40B4-BE49-F238E27FC236}">
                <a16:creationId xmlns:a16="http://schemas.microsoft.com/office/drawing/2014/main" id="{E7D48298-951F-A11B-8EED-A0A8D5B2044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
        <p:nvSpPr>
          <p:cNvPr id="5" name="TextBox 4">
            <a:extLst>
              <a:ext uri="{FF2B5EF4-FFF2-40B4-BE49-F238E27FC236}">
                <a16:creationId xmlns:a16="http://schemas.microsoft.com/office/drawing/2014/main" id="{C02609AD-474E-D511-79E9-E0EE7F6463CA}"/>
              </a:ext>
            </a:extLst>
          </p:cNvPr>
          <p:cNvSpPr txBox="1"/>
          <p:nvPr/>
        </p:nvSpPr>
        <p:spPr>
          <a:xfrm>
            <a:off x="786151" y="1318790"/>
            <a:ext cx="3968729" cy="2970044"/>
          </a:xfrm>
          <a:prstGeom prst="rect">
            <a:avLst/>
          </a:prstGeom>
          <a:noFill/>
        </p:spPr>
        <p:txBody>
          <a:bodyPr wrap="square" rtlCol="0">
            <a:spAutoFit/>
          </a:bodyPr>
          <a:lstStyle/>
          <a:p>
            <a:r>
              <a:rPr lang="en-US" sz="1600" dirty="0"/>
              <a:t>Typically, 65-75% of the articles have fewer citations than indicated by the JIF</a:t>
            </a:r>
          </a:p>
          <a:p>
            <a:endParaRPr lang="en-US" sz="1600" dirty="0"/>
          </a:p>
          <a:p>
            <a:r>
              <a:rPr lang="en-US" sz="1600" dirty="0"/>
              <a:t>Source: Callaway, 2016</a:t>
            </a:r>
          </a:p>
          <a:p>
            <a:endParaRPr lang="en-US" sz="1600" dirty="0"/>
          </a:p>
          <a:p>
            <a:r>
              <a:rPr lang="en-US" sz="1600" dirty="0"/>
              <a:t>“The co-option of JIFs as a tool for assessing individual articles and their authors, a task for which they were never intended, is a deeply embedded problem within academia.”</a:t>
            </a:r>
          </a:p>
          <a:p>
            <a:endParaRPr lang="en-US" sz="1100" dirty="0"/>
          </a:p>
          <a:p>
            <a:r>
              <a:rPr lang="en-US" sz="1600" dirty="0"/>
              <a:t>Source: </a:t>
            </a:r>
            <a:r>
              <a:rPr lang="en-US" sz="1600" dirty="0">
                <a:effectLst/>
              </a:rPr>
              <a:t>Larivière et al (2019)</a:t>
            </a:r>
          </a:p>
        </p:txBody>
      </p:sp>
      <p:pic>
        <p:nvPicPr>
          <p:cNvPr id="7" name="Picture 6" descr="Chart, histogram&#10;&#10;Description automatically generated">
            <a:extLst>
              <a:ext uri="{FF2B5EF4-FFF2-40B4-BE49-F238E27FC236}">
                <a16:creationId xmlns:a16="http://schemas.microsoft.com/office/drawing/2014/main" id="{CD3487E0-752B-42E4-454F-9414BC065889}"/>
              </a:ext>
            </a:extLst>
          </p:cNvPr>
          <p:cNvPicPr>
            <a:picLocks noChangeAspect="1"/>
          </p:cNvPicPr>
          <p:nvPr/>
        </p:nvPicPr>
        <p:blipFill>
          <a:blip r:embed="rId3"/>
          <a:stretch>
            <a:fillRect/>
          </a:stretch>
        </p:blipFill>
        <p:spPr>
          <a:xfrm>
            <a:off x="5169371" y="-49"/>
            <a:ext cx="3235013" cy="5143500"/>
          </a:xfrm>
          <a:prstGeom prst="rect">
            <a:avLst/>
          </a:prstGeom>
        </p:spPr>
      </p:pic>
    </p:spTree>
    <p:extLst>
      <p:ext uri="{BB962C8B-B14F-4D97-AF65-F5344CB8AC3E}">
        <p14:creationId xmlns:p14="http://schemas.microsoft.com/office/powerpoint/2010/main" val="2997681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16BE3-D47C-941C-F8D0-B55B02005D52}"/>
              </a:ext>
            </a:extLst>
          </p:cNvPr>
          <p:cNvSpPr>
            <a:spLocks noGrp="1"/>
          </p:cNvSpPr>
          <p:nvPr>
            <p:ph type="title"/>
          </p:nvPr>
        </p:nvSpPr>
        <p:spPr/>
        <p:txBody>
          <a:bodyPr/>
          <a:lstStyle/>
          <a:p>
            <a:r>
              <a:rPr lang="en-US" sz="2800" dirty="0"/>
              <a:t>The unit of analysis matters</a:t>
            </a:r>
          </a:p>
        </p:txBody>
      </p:sp>
      <p:sp>
        <p:nvSpPr>
          <p:cNvPr id="3" name="Text Placeholder 2">
            <a:extLst>
              <a:ext uri="{FF2B5EF4-FFF2-40B4-BE49-F238E27FC236}">
                <a16:creationId xmlns:a16="http://schemas.microsoft.com/office/drawing/2014/main" id="{773D7A19-F1E0-9D43-F288-02B5ADA1823E}"/>
              </a:ext>
            </a:extLst>
          </p:cNvPr>
          <p:cNvSpPr>
            <a:spLocks noGrp="1"/>
          </p:cNvSpPr>
          <p:nvPr>
            <p:ph type="body" idx="1"/>
          </p:nvPr>
        </p:nvSpPr>
        <p:spPr/>
        <p:txBody>
          <a:bodyPr/>
          <a:lstStyle/>
          <a:p>
            <a:pPr marL="76200" indent="0">
              <a:spcBef>
                <a:spcPts val="0"/>
              </a:spcBef>
              <a:spcAft>
                <a:spcPts val="600"/>
              </a:spcAft>
              <a:buNone/>
            </a:pPr>
            <a:r>
              <a:rPr lang="en-US" dirty="0"/>
              <a:t>Noise and gaps in the data show up differently at different levels of analysis. Results at the macro level may not hold up at the </a:t>
            </a:r>
            <a:r>
              <a:rPr lang="en-US" dirty="0" err="1"/>
              <a:t>meso</a:t>
            </a:r>
            <a:r>
              <a:rPr lang="en-US" dirty="0"/>
              <a:t> or micro levels</a:t>
            </a:r>
          </a:p>
          <a:p>
            <a:pPr>
              <a:spcBef>
                <a:spcPts val="0"/>
              </a:spcBef>
              <a:spcAft>
                <a:spcPts val="600"/>
              </a:spcAft>
            </a:pPr>
            <a:r>
              <a:rPr lang="en-US" sz="2000" dirty="0"/>
              <a:t>Nations (macro)</a:t>
            </a:r>
          </a:p>
          <a:p>
            <a:pPr>
              <a:spcBef>
                <a:spcPts val="0"/>
              </a:spcBef>
              <a:spcAft>
                <a:spcPts val="600"/>
              </a:spcAft>
            </a:pPr>
            <a:r>
              <a:rPr lang="en-US" sz="2000" dirty="0"/>
              <a:t>Disciplines (macro)</a:t>
            </a:r>
          </a:p>
          <a:p>
            <a:pPr>
              <a:spcBef>
                <a:spcPts val="0"/>
              </a:spcBef>
              <a:spcAft>
                <a:spcPts val="600"/>
              </a:spcAft>
            </a:pPr>
            <a:r>
              <a:rPr lang="en-US" sz="2000" dirty="0"/>
              <a:t>Programs (</a:t>
            </a:r>
            <a:r>
              <a:rPr lang="en-US" sz="2000" dirty="0" err="1"/>
              <a:t>meso</a:t>
            </a:r>
            <a:r>
              <a:rPr lang="en-US" sz="2000" dirty="0"/>
              <a:t>)</a:t>
            </a:r>
          </a:p>
          <a:p>
            <a:pPr>
              <a:spcBef>
                <a:spcPts val="0"/>
              </a:spcBef>
              <a:spcAft>
                <a:spcPts val="600"/>
              </a:spcAft>
            </a:pPr>
            <a:r>
              <a:rPr lang="en-US" sz="2000" dirty="0"/>
              <a:t>Individuals (micro)</a:t>
            </a:r>
          </a:p>
        </p:txBody>
      </p:sp>
      <p:sp>
        <p:nvSpPr>
          <p:cNvPr id="4" name="Slide Number Placeholder 3">
            <a:extLst>
              <a:ext uri="{FF2B5EF4-FFF2-40B4-BE49-F238E27FC236}">
                <a16:creationId xmlns:a16="http://schemas.microsoft.com/office/drawing/2014/main" id="{4528D126-139F-7A2F-784C-51C82A719C6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Tree>
    <p:extLst>
      <p:ext uri="{BB962C8B-B14F-4D97-AF65-F5344CB8AC3E}">
        <p14:creationId xmlns:p14="http://schemas.microsoft.com/office/powerpoint/2010/main" val="548670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EFC4D26-CA51-A8C1-3981-833BEF68CB7D}"/>
              </a:ext>
            </a:extLst>
          </p:cNvPr>
          <p:cNvSpPr>
            <a:spLocks noGrp="1"/>
          </p:cNvSpPr>
          <p:nvPr>
            <p:ph type="title"/>
          </p:nvPr>
        </p:nvSpPr>
        <p:spPr/>
        <p:txBody>
          <a:bodyPr/>
          <a:lstStyle/>
          <a:p>
            <a:r>
              <a:rPr lang="en-US" sz="2800" dirty="0"/>
              <a:t>SSH research differs from science</a:t>
            </a:r>
          </a:p>
        </p:txBody>
      </p:sp>
      <p:sp>
        <p:nvSpPr>
          <p:cNvPr id="9" name="Text Placeholder 8">
            <a:extLst>
              <a:ext uri="{FF2B5EF4-FFF2-40B4-BE49-F238E27FC236}">
                <a16:creationId xmlns:a16="http://schemas.microsoft.com/office/drawing/2014/main" id="{A4F30BD2-ED52-DF49-E58A-D9BB0C00585D}"/>
              </a:ext>
            </a:extLst>
          </p:cNvPr>
          <p:cNvSpPr>
            <a:spLocks noGrp="1"/>
          </p:cNvSpPr>
          <p:nvPr>
            <p:ph type="body" idx="1"/>
          </p:nvPr>
        </p:nvSpPr>
        <p:spPr/>
        <p:txBody>
          <a:bodyPr/>
          <a:lstStyle/>
          <a:p>
            <a:pPr>
              <a:spcBef>
                <a:spcPts val="0"/>
              </a:spcBef>
              <a:spcAft>
                <a:spcPts val="600"/>
              </a:spcAft>
            </a:pPr>
            <a:r>
              <a:rPr lang="en-US" dirty="0"/>
              <a:t>SSH has a stronger national and regional orientation – language and journals</a:t>
            </a:r>
          </a:p>
          <a:p>
            <a:pPr>
              <a:spcBef>
                <a:spcPts val="0"/>
              </a:spcBef>
              <a:spcAft>
                <a:spcPts val="600"/>
              </a:spcAft>
            </a:pPr>
            <a:r>
              <a:rPr lang="en-US" dirty="0"/>
              <a:t>SSH is published less in journals and more in books</a:t>
            </a:r>
          </a:p>
          <a:p>
            <a:pPr>
              <a:spcBef>
                <a:spcPts val="0"/>
              </a:spcBef>
              <a:spcAft>
                <a:spcPts val="600"/>
              </a:spcAft>
            </a:pPr>
            <a:r>
              <a:rPr lang="en-US" dirty="0"/>
              <a:t>SSH has a slower pace of theoretical development</a:t>
            </a:r>
          </a:p>
          <a:p>
            <a:pPr>
              <a:spcBef>
                <a:spcPts val="0"/>
              </a:spcBef>
              <a:spcAft>
                <a:spcPts val="600"/>
              </a:spcAft>
            </a:pPr>
            <a:r>
              <a:rPr lang="en-US" dirty="0"/>
              <a:t>SSH is less collaborative</a:t>
            </a:r>
          </a:p>
          <a:p>
            <a:pPr>
              <a:spcBef>
                <a:spcPts val="0"/>
              </a:spcBef>
              <a:spcAft>
                <a:spcPts val="600"/>
              </a:spcAft>
            </a:pPr>
            <a:r>
              <a:rPr lang="en-US" dirty="0"/>
              <a:t>SSH is directed more at a non-scholarly public</a:t>
            </a:r>
          </a:p>
        </p:txBody>
      </p:sp>
      <p:sp>
        <p:nvSpPr>
          <p:cNvPr id="10" name="Text Placeholder 9">
            <a:extLst>
              <a:ext uri="{FF2B5EF4-FFF2-40B4-BE49-F238E27FC236}">
                <a16:creationId xmlns:a16="http://schemas.microsoft.com/office/drawing/2014/main" id="{53AE1BC1-AB42-96B3-B468-A004CA358F45}"/>
              </a:ext>
            </a:extLst>
          </p:cNvPr>
          <p:cNvSpPr>
            <a:spLocks noGrp="1"/>
          </p:cNvSpPr>
          <p:nvPr>
            <p:ph type="body" idx="2"/>
          </p:nvPr>
        </p:nvSpPr>
        <p:spPr/>
        <p:txBody>
          <a:bodyPr/>
          <a:lstStyle/>
          <a:p>
            <a:r>
              <a:rPr lang="en-US" dirty="0"/>
              <a:t>Many national &amp; regional journals are not covered by </a:t>
            </a:r>
            <a:r>
              <a:rPr lang="en-US" dirty="0" err="1"/>
              <a:t>WoS</a:t>
            </a:r>
            <a:endParaRPr lang="en-US" dirty="0"/>
          </a:p>
          <a:p>
            <a:r>
              <a:rPr lang="en-US" dirty="0" err="1"/>
              <a:t>WoS</a:t>
            </a:r>
            <a:r>
              <a:rPr lang="en-US" dirty="0"/>
              <a:t> overrepresents English language </a:t>
            </a:r>
            <a:r>
              <a:rPr lang="en-US"/>
              <a:t>SSH journals by 20-25%</a:t>
            </a:r>
          </a:p>
          <a:p>
            <a:r>
              <a:rPr lang="en-US" dirty="0"/>
              <a:t>Book coverage in </a:t>
            </a:r>
            <a:r>
              <a:rPr lang="en-US" dirty="0" err="1"/>
              <a:t>WoS</a:t>
            </a:r>
            <a:r>
              <a:rPr lang="en-US" dirty="0"/>
              <a:t> is very limited</a:t>
            </a:r>
          </a:p>
          <a:p>
            <a:endParaRPr lang="en-US" dirty="0"/>
          </a:p>
        </p:txBody>
      </p:sp>
      <p:sp>
        <p:nvSpPr>
          <p:cNvPr id="6" name="Slide Number Placeholder 5">
            <a:extLst>
              <a:ext uri="{FF2B5EF4-FFF2-40B4-BE49-F238E27FC236}">
                <a16:creationId xmlns:a16="http://schemas.microsoft.com/office/drawing/2014/main" id="{0C3897DB-8E1F-1F34-3146-49C15EE14A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Tree>
    <p:extLst>
      <p:ext uri="{BB962C8B-B14F-4D97-AF65-F5344CB8AC3E}">
        <p14:creationId xmlns:p14="http://schemas.microsoft.com/office/powerpoint/2010/main" val="3823839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0"/>
        <p:cNvGrpSpPr/>
        <p:nvPr/>
      </p:nvGrpSpPr>
      <p:grpSpPr>
        <a:xfrm>
          <a:off x="0" y="0"/>
          <a:ext cx="0" cy="0"/>
          <a:chOff x="0" y="0"/>
          <a:chExt cx="0" cy="0"/>
        </a:xfrm>
      </p:grpSpPr>
      <p:sp>
        <p:nvSpPr>
          <p:cNvPr id="161" name="Google Shape;161;p22"/>
          <p:cNvSpPr/>
          <p:nvPr/>
        </p:nvSpPr>
        <p:spPr>
          <a:xfrm>
            <a:off x="387175" y="327675"/>
            <a:ext cx="2572500" cy="2496900"/>
          </a:xfrm>
          <a:prstGeom prst="ellipse">
            <a:avLst/>
          </a:prstGeom>
          <a:noFill/>
          <a:ln w="9525" cap="flat" cmpd="sng">
            <a:solidFill>
              <a:srgbClr val="ECEFF1"/>
            </a:solidFill>
            <a:prstDash val="dash"/>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2600" b="1" dirty="0">
                <a:solidFill>
                  <a:schemeClr val="accent5">
                    <a:lumMod val="10000"/>
                  </a:schemeClr>
                </a:solidFill>
                <a:latin typeface="Source Sans Pro" panose="020B0503030403020204" pitchFamily="34" charset="0"/>
                <a:ea typeface="Source Sans Pro" panose="020B0503030403020204" pitchFamily="34" charset="0"/>
              </a:rPr>
              <a:t>Metrics Toolkit 2.0 Demo</a:t>
            </a:r>
            <a:endParaRPr kumimoji="0" sz="2600" b="1" i="0" u="none" strike="noStrike" kern="0" cap="none" spc="0" normalizeH="0" baseline="0" noProof="0" dirty="0">
              <a:ln>
                <a:noFill/>
              </a:ln>
              <a:solidFill>
                <a:schemeClr val="accent5">
                  <a:lumMod val="10000"/>
                </a:schemeClr>
              </a:solidFill>
              <a:effectLst/>
              <a:uLnTx/>
              <a:uFillTx/>
              <a:latin typeface="Source Sans Pro" panose="020B0503030403020204" pitchFamily="34" charset="0"/>
              <a:ea typeface="Source Sans Pro" panose="020B0503030403020204" pitchFamily="34" charset="0"/>
              <a:cs typeface="Roboto Slab"/>
              <a:sym typeface="Roboto Slab"/>
            </a:endParaRPr>
          </a:p>
        </p:txBody>
      </p:sp>
      <p:sp>
        <p:nvSpPr>
          <p:cNvPr id="162" name="Google Shape;162;p22"/>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300" b="1" i="0" u="none" strike="noStrike" kern="0" cap="none" spc="0" normalizeH="0" baseline="0" noProof="0">
                <a:ln>
                  <a:noFill/>
                </a:ln>
                <a:solidFill>
                  <a:srgbClr val="0091EA"/>
                </a:solidFill>
                <a:effectLst/>
                <a:uLnTx/>
                <a:uFillTx/>
                <a:latin typeface="Source Sans Pro"/>
                <a:ea typeface="Source Sans Pro"/>
                <a:sym typeface="Source Sans Pro"/>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a:t>
            </a:fld>
            <a:endParaRPr kumimoji="0" sz="1300" b="1" i="0" u="none" strike="noStrike" kern="0" cap="none" spc="0" normalizeH="0" baseline="0" noProof="0">
              <a:ln>
                <a:noFill/>
              </a:ln>
              <a:solidFill>
                <a:srgbClr val="0091EA"/>
              </a:solidFill>
              <a:effectLst/>
              <a:uLnTx/>
              <a:uFillTx/>
              <a:latin typeface="Source Sans Pro"/>
              <a:ea typeface="Source Sans Pro"/>
              <a:sym typeface="Source Sans Pro"/>
            </a:endParaRPr>
          </a:p>
        </p:txBody>
      </p:sp>
    </p:spTree>
    <p:extLst>
      <p:ext uri="{BB962C8B-B14F-4D97-AF65-F5344CB8AC3E}">
        <p14:creationId xmlns:p14="http://schemas.microsoft.com/office/powerpoint/2010/main" val="941026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E1E1C2-7971-CB0D-D3B4-9482E53FB3A2}"/>
              </a:ext>
            </a:extLst>
          </p:cNvPr>
          <p:cNvSpPr>
            <a:spLocks noGrp="1"/>
          </p:cNvSpPr>
          <p:nvPr>
            <p:ph type="title"/>
          </p:nvPr>
        </p:nvSpPr>
        <p:spPr/>
        <p:txBody>
          <a:bodyPr/>
          <a:lstStyle/>
          <a:p>
            <a:r>
              <a:rPr lang="en-US" sz="2800" dirty="0"/>
              <a:t>Roadmap</a:t>
            </a:r>
          </a:p>
        </p:txBody>
      </p:sp>
      <p:sp>
        <p:nvSpPr>
          <p:cNvPr id="4" name="Text Placeholder 3">
            <a:extLst>
              <a:ext uri="{FF2B5EF4-FFF2-40B4-BE49-F238E27FC236}">
                <a16:creationId xmlns:a16="http://schemas.microsoft.com/office/drawing/2014/main" id="{DA5813BA-FF88-9359-E5C2-E916AE99BF91}"/>
              </a:ext>
            </a:extLst>
          </p:cNvPr>
          <p:cNvSpPr>
            <a:spLocks noGrp="1"/>
          </p:cNvSpPr>
          <p:nvPr>
            <p:ph type="body" idx="1"/>
          </p:nvPr>
        </p:nvSpPr>
        <p:spPr>
          <a:xfrm>
            <a:off x="2355743" y="1261700"/>
            <a:ext cx="5292672" cy="3573600"/>
          </a:xfrm>
        </p:spPr>
        <p:txBody>
          <a:bodyPr/>
          <a:lstStyle/>
          <a:p>
            <a:pPr marL="76200" indent="0">
              <a:spcAft>
                <a:spcPts val="1200"/>
              </a:spcAft>
              <a:buNone/>
            </a:pPr>
            <a:r>
              <a:rPr lang="en-US" dirty="0"/>
              <a:t>How metrics data are generated</a:t>
            </a:r>
          </a:p>
          <a:p>
            <a:pPr marL="76200" indent="0">
              <a:spcAft>
                <a:spcPts val="1200"/>
              </a:spcAft>
              <a:buNone/>
            </a:pPr>
            <a:r>
              <a:rPr lang="en-US" dirty="0"/>
              <a:t>Implications for metrics</a:t>
            </a:r>
          </a:p>
          <a:p>
            <a:pPr marL="76200" indent="0">
              <a:spcAft>
                <a:spcPts val="1200"/>
              </a:spcAft>
              <a:buNone/>
            </a:pPr>
            <a:r>
              <a:rPr lang="en-US" dirty="0"/>
              <a:t>Metrics for research evaluation</a:t>
            </a:r>
          </a:p>
          <a:p>
            <a:pPr marL="76200" indent="0">
              <a:spcAft>
                <a:spcPts val="1200"/>
              </a:spcAft>
              <a:buNone/>
            </a:pPr>
            <a:r>
              <a:rPr lang="en-US" dirty="0"/>
              <a:t>Using metrics responsibly</a:t>
            </a:r>
          </a:p>
          <a:p>
            <a:pPr marL="76200" indent="0">
              <a:spcAft>
                <a:spcPts val="1200"/>
              </a:spcAft>
              <a:buNone/>
            </a:pPr>
            <a:r>
              <a:rPr lang="en-US" dirty="0"/>
              <a:t>Discussion</a:t>
            </a:r>
          </a:p>
        </p:txBody>
      </p:sp>
      <p:sp>
        <p:nvSpPr>
          <p:cNvPr id="2" name="Slide Number Placeholder 1">
            <a:extLst>
              <a:ext uri="{FF2B5EF4-FFF2-40B4-BE49-F238E27FC236}">
                <a16:creationId xmlns:a16="http://schemas.microsoft.com/office/drawing/2014/main" id="{BD500B39-F275-EC8D-20D9-E96ACD45447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grpSp>
        <p:nvGrpSpPr>
          <p:cNvPr id="31" name="Group 30">
            <a:extLst>
              <a:ext uri="{FF2B5EF4-FFF2-40B4-BE49-F238E27FC236}">
                <a16:creationId xmlns:a16="http://schemas.microsoft.com/office/drawing/2014/main" id="{95B61EBC-4060-B656-8058-4AE4103973E6}"/>
              </a:ext>
            </a:extLst>
          </p:cNvPr>
          <p:cNvGrpSpPr/>
          <p:nvPr/>
        </p:nvGrpSpPr>
        <p:grpSpPr>
          <a:xfrm>
            <a:off x="1905726" y="1261700"/>
            <a:ext cx="287283" cy="3163831"/>
            <a:chOff x="1905726" y="1261700"/>
            <a:chExt cx="287283" cy="3163831"/>
          </a:xfrm>
        </p:grpSpPr>
        <p:cxnSp>
          <p:nvCxnSpPr>
            <p:cNvPr id="11" name="Straight Arrow Connector 10">
              <a:extLst>
                <a:ext uri="{FF2B5EF4-FFF2-40B4-BE49-F238E27FC236}">
                  <a16:creationId xmlns:a16="http://schemas.microsoft.com/office/drawing/2014/main" id="{D0040CF6-391C-2E9C-BB18-3C91FFCE3B7A}"/>
                </a:ext>
              </a:extLst>
            </p:cNvPr>
            <p:cNvCxnSpPr>
              <a:cxnSpLocks/>
            </p:cNvCxnSpPr>
            <p:nvPr/>
          </p:nvCxnSpPr>
          <p:spPr>
            <a:xfrm>
              <a:off x="2049085" y="1261700"/>
              <a:ext cx="0" cy="3163831"/>
            </a:xfrm>
            <a:prstGeom prst="straightConnector1">
              <a:avLst/>
            </a:prstGeom>
            <a:ln w="381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3571D9A-3493-2F4D-9F34-2535DEFCC3EB}"/>
                </a:ext>
              </a:extLst>
            </p:cNvPr>
            <p:cNvGrpSpPr/>
            <p:nvPr/>
          </p:nvGrpSpPr>
          <p:grpSpPr>
            <a:xfrm>
              <a:off x="1906290" y="1462146"/>
              <a:ext cx="286719" cy="286719"/>
              <a:chOff x="1906290" y="1492026"/>
              <a:chExt cx="286719" cy="286719"/>
            </a:xfrm>
          </p:grpSpPr>
          <p:sp>
            <p:nvSpPr>
              <p:cNvPr id="5" name="Oval 4">
                <a:extLst>
                  <a:ext uri="{FF2B5EF4-FFF2-40B4-BE49-F238E27FC236}">
                    <a16:creationId xmlns:a16="http://schemas.microsoft.com/office/drawing/2014/main" id="{BC48A85B-7341-BBD9-B9E1-7336AFC97E90}"/>
                  </a:ext>
                </a:extLst>
              </p:cNvPr>
              <p:cNvSpPr/>
              <p:nvPr/>
            </p:nvSpPr>
            <p:spPr>
              <a:xfrm>
                <a:off x="1906290" y="1492026"/>
                <a:ext cx="286719" cy="286719"/>
              </a:xfrm>
              <a:prstGeom prst="ellipse">
                <a:avLst/>
              </a:prstGeom>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786044F-0865-9B50-9090-0EC278E6CE1E}"/>
                  </a:ext>
                </a:extLst>
              </p:cNvPr>
              <p:cNvSpPr/>
              <p:nvPr/>
            </p:nvSpPr>
            <p:spPr>
              <a:xfrm>
                <a:off x="1959873" y="1545609"/>
                <a:ext cx="179552" cy="1795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C5A8D44F-494F-6C74-D234-493CD0713DA4}"/>
                </a:ext>
              </a:extLst>
            </p:cNvPr>
            <p:cNvGrpSpPr/>
            <p:nvPr/>
          </p:nvGrpSpPr>
          <p:grpSpPr>
            <a:xfrm>
              <a:off x="1906289" y="2056803"/>
              <a:ext cx="286719" cy="286719"/>
              <a:chOff x="1906290" y="1492026"/>
              <a:chExt cx="286719" cy="286719"/>
            </a:xfrm>
          </p:grpSpPr>
          <p:sp>
            <p:nvSpPr>
              <p:cNvPr id="19" name="Oval 18">
                <a:extLst>
                  <a:ext uri="{FF2B5EF4-FFF2-40B4-BE49-F238E27FC236}">
                    <a16:creationId xmlns:a16="http://schemas.microsoft.com/office/drawing/2014/main" id="{3DB187AC-E259-AC3B-8F35-B92E6625F91F}"/>
                  </a:ext>
                </a:extLst>
              </p:cNvPr>
              <p:cNvSpPr/>
              <p:nvPr/>
            </p:nvSpPr>
            <p:spPr>
              <a:xfrm>
                <a:off x="1906290" y="1492026"/>
                <a:ext cx="286719" cy="286719"/>
              </a:xfrm>
              <a:prstGeom prst="ellipse">
                <a:avLst/>
              </a:prstGeom>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7402BB3A-0E70-A5F3-112C-0B09BE11DFF5}"/>
                  </a:ext>
                </a:extLst>
              </p:cNvPr>
              <p:cNvSpPr/>
              <p:nvPr/>
            </p:nvSpPr>
            <p:spPr>
              <a:xfrm>
                <a:off x="1959873" y="1545609"/>
                <a:ext cx="179552" cy="1795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B5FDA9A1-BD8A-59E5-B417-2B70EA38C01E}"/>
                </a:ext>
              </a:extLst>
            </p:cNvPr>
            <p:cNvGrpSpPr/>
            <p:nvPr/>
          </p:nvGrpSpPr>
          <p:grpSpPr>
            <a:xfrm>
              <a:off x="1905728" y="2656619"/>
              <a:ext cx="286719" cy="286719"/>
              <a:chOff x="1906290" y="1492026"/>
              <a:chExt cx="286719" cy="286719"/>
            </a:xfrm>
          </p:grpSpPr>
          <p:sp>
            <p:nvSpPr>
              <p:cNvPr id="22" name="Oval 21">
                <a:extLst>
                  <a:ext uri="{FF2B5EF4-FFF2-40B4-BE49-F238E27FC236}">
                    <a16:creationId xmlns:a16="http://schemas.microsoft.com/office/drawing/2014/main" id="{5E039AA5-BDB9-3325-10A8-21C86DAF4364}"/>
                  </a:ext>
                </a:extLst>
              </p:cNvPr>
              <p:cNvSpPr/>
              <p:nvPr/>
            </p:nvSpPr>
            <p:spPr>
              <a:xfrm>
                <a:off x="1906290" y="1492026"/>
                <a:ext cx="286719" cy="286719"/>
              </a:xfrm>
              <a:prstGeom prst="ellipse">
                <a:avLst/>
              </a:prstGeom>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1DBB224-5152-B51A-4F39-E6E4023DA37E}"/>
                  </a:ext>
                </a:extLst>
              </p:cNvPr>
              <p:cNvSpPr/>
              <p:nvPr/>
            </p:nvSpPr>
            <p:spPr>
              <a:xfrm>
                <a:off x="1959873" y="1545609"/>
                <a:ext cx="179552" cy="1795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id="{0237CC58-BA86-1958-29ED-358159BCFC22}"/>
                </a:ext>
              </a:extLst>
            </p:cNvPr>
            <p:cNvGrpSpPr/>
            <p:nvPr/>
          </p:nvGrpSpPr>
          <p:grpSpPr>
            <a:xfrm>
              <a:off x="1905727" y="3240269"/>
              <a:ext cx="286719" cy="286719"/>
              <a:chOff x="1906290" y="1492026"/>
              <a:chExt cx="286719" cy="286719"/>
            </a:xfrm>
          </p:grpSpPr>
          <p:sp>
            <p:nvSpPr>
              <p:cNvPr id="25" name="Oval 24">
                <a:extLst>
                  <a:ext uri="{FF2B5EF4-FFF2-40B4-BE49-F238E27FC236}">
                    <a16:creationId xmlns:a16="http://schemas.microsoft.com/office/drawing/2014/main" id="{86F226FF-6D15-E688-1B9B-6D376D7926F9}"/>
                  </a:ext>
                </a:extLst>
              </p:cNvPr>
              <p:cNvSpPr/>
              <p:nvPr/>
            </p:nvSpPr>
            <p:spPr>
              <a:xfrm>
                <a:off x="1906290" y="1492026"/>
                <a:ext cx="286719" cy="286719"/>
              </a:xfrm>
              <a:prstGeom prst="ellipse">
                <a:avLst/>
              </a:prstGeom>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b="1"/>
              </a:p>
            </p:txBody>
          </p:sp>
          <p:sp>
            <p:nvSpPr>
              <p:cNvPr id="26" name="Oval 25">
                <a:extLst>
                  <a:ext uri="{FF2B5EF4-FFF2-40B4-BE49-F238E27FC236}">
                    <a16:creationId xmlns:a16="http://schemas.microsoft.com/office/drawing/2014/main" id="{80526605-D867-8BE0-3504-DED96605AE81}"/>
                  </a:ext>
                </a:extLst>
              </p:cNvPr>
              <p:cNvSpPr/>
              <p:nvPr/>
            </p:nvSpPr>
            <p:spPr>
              <a:xfrm>
                <a:off x="1959873" y="1545609"/>
                <a:ext cx="179552" cy="1795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grpSp>
        <p:grpSp>
          <p:nvGrpSpPr>
            <p:cNvPr id="27" name="Group 26">
              <a:extLst>
                <a:ext uri="{FF2B5EF4-FFF2-40B4-BE49-F238E27FC236}">
                  <a16:creationId xmlns:a16="http://schemas.microsoft.com/office/drawing/2014/main" id="{D7652046-48EC-FC06-3E4C-4D81DC083A4F}"/>
                </a:ext>
              </a:extLst>
            </p:cNvPr>
            <p:cNvGrpSpPr/>
            <p:nvPr/>
          </p:nvGrpSpPr>
          <p:grpSpPr>
            <a:xfrm>
              <a:off x="1905726" y="3840902"/>
              <a:ext cx="286719" cy="286719"/>
              <a:chOff x="1906290" y="1492026"/>
              <a:chExt cx="286719" cy="286719"/>
            </a:xfrm>
          </p:grpSpPr>
          <p:sp>
            <p:nvSpPr>
              <p:cNvPr id="28" name="Oval 27">
                <a:extLst>
                  <a:ext uri="{FF2B5EF4-FFF2-40B4-BE49-F238E27FC236}">
                    <a16:creationId xmlns:a16="http://schemas.microsoft.com/office/drawing/2014/main" id="{C7AEBB7F-35B3-3BAA-60B0-A5CB42AC7F53}"/>
                  </a:ext>
                </a:extLst>
              </p:cNvPr>
              <p:cNvSpPr/>
              <p:nvPr/>
            </p:nvSpPr>
            <p:spPr>
              <a:xfrm>
                <a:off x="1906290" y="1492026"/>
                <a:ext cx="286719" cy="286719"/>
              </a:xfrm>
              <a:prstGeom prst="ellipse">
                <a:avLst/>
              </a:prstGeom>
              <a:ln w="635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B3F601D-5C81-D06C-04FF-96694C48F7D8}"/>
                  </a:ext>
                </a:extLst>
              </p:cNvPr>
              <p:cNvSpPr/>
              <p:nvPr/>
            </p:nvSpPr>
            <p:spPr>
              <a:xfrm>
                <a:off x="1959873" y="1545609"/>
                <a:ext cx="179552" cy="1795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534839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ctrTitle"/>
          </p:nvPr>
        </p:nvSpPr>
        <p:spPr>
          <a:xfrm>
            <a:off x="1546025" y="1754793"/>
            <a:ext cx="5832600" cy="204151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Metrics in t</a:t>
            </a:r>
            <a:r>
              <a:rPr lang="en-US" dirty="0"/>
              <a:t>he</a:t>
            </a:r>
            <a:r>
              <a:rPr lang="en" dirty="0"/>
              <a:t> context of research evaluation</a:t>
            </a:r>
            <a:endParaRPr dirty="0"/>
          </a:p>
        </p:txBody>
      </p:sp>
      <p:sp>
        <p:nvSpPr>
          <p:cNvPr id="99" name="Google Shape;99;p15"/>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4042682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3"/>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dirty="0"/>
              <a:t>Research evaluation for P&amp;T</a:t>
            </a:r>
            <a:endParaRPr sz="2800" dirty="0"/>
          </a:p>
        </p:txBody>
      </p:sp>
      <p:sp>
        <p:nvSpPr>
          <p:cNvPr id="168" name="Google Shape;168;p23"/>
          <p:cNvSpPr/>
          <p:nvPr/>
        </p:nvSpPr>
        <p:spPr>
          <a:xfrm>
            <a:off x="3058620" y="1383600"/>
            <a:ext cx="2390100" cy="2412300"/>
          </a:xfrm>
          <a:prstGeom prst="ellipse">
            <a:avLst/>
          </a:prstGeom>
          <a:noFill/>
          <a:ln w="9525" cap="flat" cmpd="sng">
            <a:solidFill>
              <a:schemeClr val="accent1"/>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rgbClr val="7030A0"/>
                </a:solidFill>
                <a:latin typeface="Source Sans Pro"/>
                <a:ea typeface="Source Sans Pro"/>
                <a:cs typeface="Source Sans Pro"/>
                <a:sym typeface="Source Sans Pro"/>
              </a:rPr>
              <a:t>Impact</a:t>
            </a:r>
            <a:endParaRPr sz="2000" dirty="0">
              <a:solidFill>
                <a:srgbClr val="7030A0"/>
              </a:solidFill>
              <a:latin typeface="Source Sans Pro"/>
              <a:ea typeface="Source Sans Pro"/>
              <a:cs typeface="Source Sans Pro"/>
              <a:sym typeface="Source Sans Pro"/>
            </a:endParaRPr>
          </a:p>
        </p:txBody>
      </p:sp>
      <p:sp>
        <p:nvSpPr>
          <p:cNvPr id="169" name="Google Shape;169;p23"/>
          <p:cNvSpPr/>
          <p:nvPr/>
        </p:nvSpPr>
        <p:spPr>
          <a:xfrm>
            <a:off x="902675" y="1383600"/>
            <a:ext cx="2390100" cy="2412300"/>
          </a:xfrm>
          <a:prstGeom prst="ellipse">
            <a:avLst/>
          </a:prstGeom>
          <a:noFill/>
          <a:ln w="9525" cap="flat" cmpd="sng">
            <a:solidFill>
              <a:schemeClr val="accent1"/>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rgbClr val="7030A0"/>
                </a:solidFill>
                <a:latin typeface="Source Sans Pro"/>
                <a:ea typeface="Source Sans Pro"/>
                <a:cs typeface="Source Sans Pro"/>
                <a:sym typeface="Source Sans Pro"/>
              </a:rPr>
              <a:t>Excellence</a:t>
            </a:r>
            <a:endParaRPr sz="2000" dirty="0">
              <a:solidFill>
                <a:srgbClr val="7030A0"/>
              </a:solidFill>
              <a:latin typeface="Source Sans Pro"/>
              <a:ea typeface="Source Sans Pro"/>
              <a:cs typeface="Source Sans Pro"/>
              <a:sym typeface="Source Sans Pro"/>
            </a:endParaRPr>
          </a:p>
        </p:txBody>
      </p:sp>
      <p:sp>
        <p:nvSpPr>
          <p:cNvPr id="170" name="Google Shape;170;p23"/>
          <p:cNvSpPr/>
          <p:nvPr/>
        </p:nvSpPr>
        <p:spPr>
          <a:xfrm>
            <a:off x="5247991" y="1383600"/>
            <a:ext cx="2390100" cy="2412300"/>
          </a:xfrm>
          <a:prstGeom prst="ellipse">
            <a:avLst/>
          </a:prstGeom>
          <a:noFill/>
          <a:ln w="9525" cap="flat" cmpd="sng">
            <a:solidFill>
              <a:schemeClr val="accent1"/>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rgbClr val="7030A0"/>
                </a:solidFill>
                <a:latin typeface="Source Sans Pro"/>
                <a:ea typeface="Source Sans Pro"/>
                <a:cs typeface="Source Sans Pro"/>
                <a:sym typeface="Source Sans Pro"/>
              </a:rPr>
              <a:t>Prestige</a:t>
            </a:r>
            <a:endParaRPr sz="2000" dirty="0">
              <a:solidFill>
                <a:srgbClr val="7030A0"/>
              </a:solidFill>
              <a:latin typeface="Source Sans Pro"/>
              <a:ea typeface="Source Sans Pro"/>
              <a:cs typeface="Source Sans Pro"/>
              <a:sym typeface="Source Sans Pro"/>
            </a:endParaRPr>
          </a:p>
        </p:txBody>
      </p:sp>
      <p:sp>
        <p:nvSpPr>
          <p:cNvPr id="171" name="Google Shape;171;p23"/>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1099227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783A1-3333-0EF2-5105-CDE396F311F3}"/>
              </a:ext>
            </a:extLst>
          </p:cNvPr>
          <p:cNvSpPr>
            <a:spLocks noGrp="1"/>
          </p:cNvSpPr>
          <p:nvPr>
            <p:ph type="title"/>
          </p:nvPr>
        </p:nvSpPr>
        <p:spPr/>
        <p:txBody>
          <a:bodyPr/>
          <a:lstStyle/>
          <a:p>
            <a:r>
              <a:rPr lang="en-US" sz="2800" dirty="0"/>
              <a:t>Unpacking “impact” and “excellence”</a:t>
            </a:r>
          </a:p>
        </p:txBody>
      </p:sp>
      <p:sp>
        <p:nvSpPr>
          <p:cNvPr id="5" name="Text Placeholder 4">
            <a:extLst>
              <a:ext uri="{FF2B5EF4-FFF2-40B4-BE49-F238E27FC236}">
                <a16:creationId xmlns:a16="http://schemas.microsoft.com/office/drawing/2014/main" id="{6CCEEAD8-929F-EA9F-546D-AA30549BEDD1}"/>
              </a:ext>
            </a:extLst>
          </p:cNvPr>
          <p:cNvSpPr>
            <a:spLocks noGrp="1"/>
          </p:cNvSpPr>
          <p:nvPr>
            <p:ph type="body" idx="1"/>
          </p:nvPr>
        </p:nvSpPr>
        <p:spPr/>
        <p:txBody>
          <a:bodyPr/>
          <a:lstStyle/>
          <a:p>
            <a:pPr marL="101600" indent="0">
              <a:spcBef>
                <a:spcPts val="0"/>
              </a:spcBef>
              <a:spcAft>
                <a:spcPts val="600"/>
              </a:spcAft>
              <a:buNone/>
            </a:pPr>
            <a:r>
              <a:rPr lang="en-US" dirty="0">
                <a:hlinkClick r:id="rId3"/>
              </a:rPr>
              <a:t>Becker Model for Research Assessment</a:t>
            </a:r>
            <a:endParaRPr lang="en-US" dirty="0"/>
          </a:p>
          <a:p>
            <a:pPr>
              <a:spcBef>
                <a:spcPts val="0"/>
              </a:spcBef>
              <a:spcAft>
                <a:spcPts val="600"/>
              </a:spcAft>
            </a:pPr>
            <a:r>
              <a:rPr lang="en-US" sz="1800" dirty="0"/>
              <a:t>Advancement of Knowledge</a:t>
            </a:r>
          </a:p>
          <a:p>
            <a:pPr>
              <a:spcBef>
                <a:spcPts val="0"/>
              </a:spcBef>
              <a:spcAft>
                <a:spcPts val="600"/>
              </a:spcAft>
            </a:pPr>
            <a:r>
              <a:rPr lang="en-US" sz="1800" dirty="0"/>
              <a:t>Clinical Implementation (or Translating Research into Practice)</a:t>
            </a:r>
          </a:p>
          <a:p>
            <a:pPr>
              <a:spcBef>
                <a:spcPts val="0"/>
              </a:spcBef>
              <a:spcAft>
                <a:spcPts val="600"/>
              </a:spcAft>
            </a:pPr>
            <a:r>
              <a:rPr lang="en-US" sz="1800" dirty="0"/>
              <a:t>Community Benefit</a:t>
            </a:r>
          </a:p>
          <a:p>
            <a:pPr>
              <a:spcBef>
                <a:spcPts val="0"/>
              </a:spcBef>
              <a:spcAft>
                <a:spcPts val="600"/>
              </a:spcAft>
            </a:pPr>
            <a:r>
              <a:rPr lang="en-US" sz="1800" dirty="0"/>
              <a:t>Economic Benefit</a:t>
            </a:r>
          </a:p>
          <a:p>
            <a:pPr>
              <a:spcBef>
                <a:spcPts val="0"/>
              </a:spcBef>
              <a:spcAft>
                <a:spcPts val="600"/>
              </a:spcAft>
            </a:pPr>
            <a:r>
              <a:rPr lang="en-US" sz="1800" dirty="0"/>
              <a:t>Legislation &amp; Policy</a:t>
            </a:r>
          </a:p>
        </p:txBody>
      </p:sp>
      <p:sp>
        <p:nvSpPr>
          <p:cNvPr id="6" name="Text Placeholder 5">
            <a:extLst>
              <a:ext uri="{FF2B5EF4-FFF2-40B4-BE49-F238E27FC236}">
                <a16:creationId xmlns:a16="http://schemas.microsoft.com/office/drawing/2014/main" id="{8F1DA715-E492-7E3F-47DE-4DA0878A6CF2}"/>
              </a:ext>
            </a:extLst>
          </p:cNvPr>
          <p:cNvSpPr>
            <a:spLocks noGrp="1"/>
          </p:cNvSpPr>
          <p:nvPr>
            <p:ph type="body" idx="2"/>
          </p:nvPr>
        </p:nvSpPr>
        <p:spPr/>
        <p:txBody>
          <a:bodyPr/>
          <a:lstStyle/>
          <a:p>
            <a:pPr marL="101600" indent="0">
              <a:buNone/>
            </a:pPr>
            <a:r>
              <a:rPr lang="en-US" dirty="0" err="1">
                <a:hlinkClick r:id="rId4"/>
              </a:rPr>
              <a:t>inorms</a:t>
            </a:r>
            <a:r>
              <a:rPr lang="en-US" dirty="0">
                <a:hlinkClick r:id="rId4"/>
              </a:rPr>
              <a:t> Research Evaluation WG: SCOPE Process</a:t>
            </a:r>
            <a:endParaRPr lang="en-US" dirty="0"/>
          </a:p>
          <a:p>
            <a:pPr marL="444500" indent="-342900">
              <a:buFont typeface="+mj-lt"/>
              <a:buAutoNum type="arabicPeriod"/>
            </a:pPr>
            <a:r>
              <a:rPr lang="en-US" sz="1800" dirty="0"/>
              <a:t>START with what you value</a:t>
            </a:r>
          </a:p>
          <a:p>
            <a:pPr marL="444500" indent="-342900">
              <a:buFont typeface="+mj-lt"/>
              <a:buAutoNum type="arabicPeriod"/>
            </a:pPr>
            <a:r>
              <a:rPr lang="en-US" sz="1800" dirty="0"/>
              <a:t>CONTEXT considerations</a:t>
            </a:r>
          </a:p>
          <a:p>
            <a:pPr marL="444500" indent="-342900">
              <a:buFont typeface="+mj-lt"/>
              <a:buAutoNum type="arabicPeriod"/>
            </a:pPr>
            <a:r>
              <a:rPr lang="en-US" sz="1800" dirty="0"/>
              <a:t>OPTIONS for evaluating</a:t>
            </a:r>
          </a:p>
          <a:p>
            <a:pPr marL="444500" indent="-342900">
              <a:buFont typeface="+mj-lt"/>
              <a:buAutoNum type="arabicPeriod"/>
            </a:pPr>
            <a:r>
              <a:rPr lang="en-US" sz="1800" dirty="0"/>
              <a:t>PROBE deeply</a:t>
            </a:r>
          </a:p>
          <a:p>
            <a:pPr marL="444500" indent="-342900">
              <a:buFont typeface="+mj-lt"/>
              <a:buAutoNum type="arabicPeriod"/>
            </a:pPr>
            <a:r>
              <a:rPr lang="en-US" sz="1800" dirty="0"/>
              <a:t>EVALUATE your evaluation</a:t>
            </a:r>
          </a:p>
        </p:txBody>
      </p:sp>
      <p:sp>
        <p:nvSpPr>
          <p:cNvPr id="4" name="Slide Number Placeholder 3">
            <a:extLst>
              <a:ext uri="{FF2B5EF4-FFF2-40B4-BE49-F238E27FC236}">
                <a16:creationId xmlns:a16="http://schemas.microsoft.com/office/drawing/2014/main" id="{8D87A920-855D-5383-ED24-6CB1472680E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Tree>
    <p:extLst>
      <p:ext uri="{BB962C8B-B14F-4D97-AF65-F5344CB8AC3E}">
        <p14:creationId xmlns:p14="http://schemas.microsoft.com/office/powerpoint/2010/main" val="3577711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48FEF-A045-A06F-DCB2-DEBC33DE1550}"/>
              </a:ext>
            </a:extLst>
          </p:cNvPr>
          <p:cNvSpPr>
            <a:spLocks noGrp="1"/>
          </p:cNvSpPr>
          <p:nvPr>
            <p:ph type="title"/>
          </p:nvPr>
        </p:nvSpPr>
        <p:spPr/>
        <p:txBody>
          <a:bodyPr/>
          <a:lstStyle/>
          <a:p>
            <a:r>
              <a:rPr lang="en-US" sz="2800" dirty="0"/>
              <a:t>What type of impact could your work have?</a:t>
            </a:r>
          </a:p>
        </p:txBody>
      </p:sp>
      <p:graphicFrame>
        <p:nvGraphicFramePr>
          <p:cNvPr id="4" name="Diagram 3">
            <a:extLst>
              <a:ext uri="{FF2B5EF4-FFF2-40B4-BE49-F238E27FC236}">
                <a16:creationId xmlns:a16="http://schemas.microsoft.com/office/drawing/2014/main" id="{9D82B068-AA48-972E-804D-C05447C862C8}"/>
              </a:ext>
            </a:extLst>
          </p:cNvPr>
          <p:cNvGraphicFramePr/>
          <p:nvPr>
            <p:extLst>
              <p:ext uri="{D42A27DB-BD31-4B8C-83A1-F6EECF244321}">
                <p14:modId xmlns:p14="http://schemas.microsoft.com/office/powerpoint/2010/main" val="1518146042"/>
              </p:ext>
            </p:extLst>
          </p:nvPr>
        </p:nvGraphicFramePr>
        <p:xfrm>
          <a:off x="736092" y="1098102"/>
          <a:ext cx="7671816" cy="34765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68024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86E41-203D-4731-AEEB-83CF12C85ED8}"/>
              </a:ext>
            </a:extLst>
          </p:cNvPr>
          <p:cNvSpPr>
            <a:spLocks noGrp="1"/>
          </p:cNvSpPr>
          <p:nvPr>
            <p:ph type="title"/>
          </p:nvPr>
        </p:nvSpPr>
        <p:spPr/>
        <p:txBody>
          <a:bodyPr/>
          <a:lstStyle/>
          <a:p>
            <a:r>
              <a:rPr lang="en-US" sz="2800" dirty="0"/>
              <a:t>Metrics in promotion &amp; tenure evaluation</a:t>
            </a:r>
          </a:p>
        </p:txBody>
      </p:sp>
      <p:sp>
        <p:nvSpPr>
          <p:cNvPr id="3" name="Content Placeholder 2">
            <a:extLst>
              <a:ext uri="{FF2B5EF4-FFF2-40B4-BE49-F238E27FC236}">
                <a16:creationId xmlns:a16="http://schemas.microsoft.com/office/drawing/2014/main" id="{999557EA-FC62-4094-8CF2-18DCD95D3B18}"/>
              </a:ext>
            </a:extLst>
          </p:cNvPr>
          <p:cNvSpPr>
            <a:spLocks noGrp="1"/>
          </p:cNvSpPr>
          <p:nvPr>
            <p:ph idx="1"/>
          </p:nvPr>
        </p:nvSpPr>
        <p:spPr/>
        <p:txBody>
          <a:bodyPr/>
          <a:lstStyle/>
          <a:p>
            <a:pPr>
              <a:spcBef>
                <a:spcPts val="0"/>
              </a:spcBef>
              <a:spcAft>
                <a:spcPts val="600"/>
              </a:spcAft>
            </a:pPr>
            <a:r>
              <a:rPr lang="en-US" sz="2400" dirty="0"/>
              <a:t>Metrics are indicators, not direct measures, of impact, prestige, reputation</a:t>
            </a:r>
          </a:p>
          <a:p>
            <a:pPr>
              <a:spcBef>
                <a:spcPts val="0"/>
              </a:spcBef>
              <a:spcAft>
                <a:spcPts val="600"/>
              </a:spcAft>
            </a:pPr>
            <a:r>
              <a:rPr lang="en-US" sz="2400" dirty="0"/>
              <a:t>Metrics are not a substitute for evaluating quality, which is contextual and best done by peer review</a:t>
            </a:r>
          </a:p>
          <a:p>
            <a:pPr>
              <a:spcBef>
                <a:spcPts val="0"/>
              </a:spcBef>
              <a:spcAft>
                <a:spcPts val="600"/>
              </a:spcAft>
            </a:pPr>
            <a:r>
              <a:rPr lang="en-US" sz="2400" dirty="0"/>
              <a:t>Use normalized metrics when they are available</a:t>
            </a:r>
          </a:p>
          <a:p>
            <a:pPr>
              <a:spcBef>
                <a:spcPts val="0"/>
              </a:spcBef>
              <a:spcAft>
                <a:spcPts val="600"/>
              </a:spcAft>
            </a:pPr>
            <a:r>
              <a:rPr lang="en-US" sz="2400" dirty="0"/>
              <a:t>Present metrics alongside qualitative evidence</a:t>
            </a:r>
          </a:p>
          <a:p>
            <a:pPr>
              <a:spcBef>
                <a:spcPts val="0"/>
              </a:spcBef>
              <a:spcAft>
                <a:spcPts val="600"/>
              </a:spcAft>
            </a:pPr>
            <a:r>
              <a:rPr lang="en-US" sz="2400" dirty="0"/>
              <a:t>Context is crucial for reviewers </a:t>
            </a:r>
          </a:p>
        </p:txBody>
      </p:sp>
    </p:spTree>
    <p:extLst>
      <p:ext uri="{BB962C8B-B14F-4D97-AF65-F5344CB8AC3E}">
        <p14:creationId xmlns:p14="http://schemas.microsoft.com/office/powerpoint/2010/main" val="6112895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8E9038-0BF4-505D-4FB0-DF4ACF9720AB}"/>
              </a:ext>
            </a:extLst>
          </p:cNvPr>
          <p:cNvSpPr>
            <a:spLocks noGrp="1"/>
          </p:cNvSpPr>
          <p:nvPr>
            <p:ph type="title"/>
          </p:nvPr>
        </p:nvSpPr>
        <p:spPr/>
        <p:txBody>
          <a:bodyPr/>
          <a:lstStyle/>
          <a:p>
            <a:r>
              <a:rPr lang="en-US" sz="2800" dirty="0"/>
              <a:t>Using metrics as a candidate for P&amp;T</a:t>
            </a:r>
          </a:p>
        </p:txBody>
      </p:sp>
      <p:sp>
        <p:nvSpPr>
          <p:cNvPr id="5" name="Text Placeholder 4">
            <a:extLst>
              <a:ext uri="{FF2B5EF4-FFF2-40B4-BE49-F238E27FC236}">
                <a16:creationId xmlns:a16="http://schemas.microsoft.com/office/drawing/2014/main" id="{DE8FB570-35BB-C80B-D34F-C5D9385F274D}"/>
              </a:ext>
            </a:extLst>
          </p:cNvPr>
          <p:cNvSpPr>
            <a:spLocks noGrp="1"/>
          </p:cNvSpPr>
          <p:nvPr>
            <p:ph type="body" idx="1"/>
          </p:nvPr>
        </p:nvSpPr>
        <p:spPr/>
        <p:txBody>
          <a:bodyPr/>
          <a:lstStyle/>
          <a:p>
            <a:pPr marL="101600" indent="0">
              <a:spcBef>
                <a:spcPts val="0"/>
              </a:spcBef>
              <a:spcAft>
                <a:spcPts val="600"/>
              </a:spcAft>
              <a:buNone/>
            </a:pPr>
            <a:r>
              <a:rPr lang="en-US" dirty="0"/>
              <a:t>Metrics should support, not drive, your case</a:t>
            </a:r>
          </a:p>
          <a:p>
            <a:pPr marL="101600" indent="0">
              <a:spcBef>
                <a:spcPts val="0"/>
              </a:spcBef>
              <a:spcAft>
                <a:spcPts val="600"/>
              </a:spcAft>
              <a:buNone/>
            </a:pPr>
            <a:endParaRPr lang="en-US" dirty="0"/>
          </a:p>
          <a:p>
            <a:pPr marL="101600" indent="0">
              <a:spcBef>
                <a:spcPts val="0"/>
              </a:spcBef>
              <a:spcAft>
                <a:spcPts val="600"/>
              </a:spcAft>
              <a:buNone/>
            </a:pPr>
            <a:r>
              <a:rPr lang="en-US" dirty="0"/>
              <a:t>For each area of research, describe the products, and integrate evidence (including metrics) relevant to key products that substantiate claims of attention, use, impact</a:t>
            </a:r>
          </a:p>
        </p:txBody>
      </p:sp>
      <p:sp>
        <p:nvSpPr>
          <p:cNvPr id="6" name="Text Placeholder 5">
            <a:extLst>
              <a:ext uri="{FF2B5EF4-FFF2-40B4-BE49-F238E27FC236}">
                <a16:creationId xmlns:a16="http://schemas.microsoft.com/office/drawing/2014/main" id="{9BFD6081-3CCC-1AE5-9820-42AB9D20D073}"/>
              </a:ext>
            </a:extLst>
          </p:cNvPr>
          <p:cNvSpPr>
            <a:spLocks noGrp="1"/>
          </p:cNvSpPr>
          <p:nvPr>
            <p:ph type="body" idx="2"/>
          </p:nvPr>
        </p:nvSpPr>
        <p:spPr/>
        <p:txBody>
          <a:bodyPr/>
          <a:lstStyle/>
          <a:p>
            <a:r>
              <a:rPr lang="en-US" sz="1800" dirty="0"/>
              <a:t>Statements </a:t>
            </a:r>
          </a:p>
          <a:p>
            <a:pPr lvl="1"/>
            <a:r>
              <a:rPr lang="en-US" sz="1800" dirty="0"/>
              <a:t>Big picture of your career</a:t>
            </a:r>
          </a:p>
          <a:p>
            <a:pPr lvl="1"/>
            <a:r>
              <a:rPr lang="en-US" sz="1800" dirty="0"/>
              <a:t>Roadmap to your research and scholarly products</a:t>
            </a:r>
          </a:p>
          <a:p>
            <a:pPr lvl="1"/>
            <a:r>
              <a:rPr lang="en-US" sz="1800" dirty="0"/>
              <a:t>Highlight key things</a:t>
            </a:r>
          </a:p>
          <a:p>
            <a:r>
              <a:rPr lang="en-US" sz="1800" dirty="0"/>
              <a:t>Evidence</a:t>
            </a:r>
          </a:p>
          <a:p>
            <a:pPr lvl="1"/>
            <a:r>
              <a:rPr lang="en-US" sz="1800" dirty="0"/>
              <a:t>Elaborate on things statements</a:t>
            </a:r>
          </a:p>
          <a:p>
            <a:pPr lvl="1"/>
            <a:r>
              <a:rPr lang="en-US" sz="1800" dirty="0"/>
              <a:t>Summary-level evidence - highlights</a:t>
            </a:r>
          </a:p>
          <a:p>
            <a:r>
              <a:rPr lang="en-US" sz="1800" dirty="0"/>
              <a:t>Appendices</a:t>
            </a:r>
          </a:p>
          <a:p>
            <a:pPr lvl="1"/>
            <a:r>
              <a:rPr lang="en-US" sz="1800" dirty="0"/>
              <a:t>More detailed evidence</a:t>
            </a:r>
          </a:p>
          <a:p>
            <a:endParaRPr lang="en-US" sz="1800" dirty="0"/>
          </a:p>
        </p:txBody>
      </p:sp>
      <p:sp>
        <p:nvSpPr>
          <p:cNvPr id="3" name="Slide Number Placeholder 2">
            <a:extLst>
              <a:ext uri="{FF2B5EF4-FFF2-40B4-BE49-F238E27FC236}">
                <a16:creationId xmlns:a16="http://schemas.microsoft.com/office/drawing/2014/main" id="{B5F5A3B2-1ABB-D660-6226-443A391DC5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spTree>
    <p:extLst>
      <p:ext uri="{BB962C8B-B14F-4D97-AF65-F5344CB8AC3E}">
        <p14:creationId xmlns:p14="http://schemas.microsoft.com/office/powerpoint/2010/main" val="24857835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89D424-EFCC-7A2D-DB82-BC1208711A67}"/>
              </a:ext>
            </a:extLst>
          </p:cNvPr>
          <p:cNvSpPr>
            <a:spLocks noGrp="1"/>
          </p:cNvSpPr>
          <p:nvPr>
            <p:ph type="title"/>
          </p:nvPr>
        </p:nvSpPr>
        <p:spPr/>
        <p:txBody>
          <a:bodyPr/>
          <a:lstStyle/>
          <a:p>
            <a:r>
              <a:rPr lang="en-US" sz="2800" dirty="0"/>
              <a:t>Evaluating research for awards, honors, etc.</a:t>
            </a:r>
          </a:p>
        </p:txBody>
      </p:sp>
      <p:sp>
        <p:nvSpPr>
          <p:cNvPr id="5" name="Text Placeholder 4">
            <a:extLst>
              <a:ext uri="{FF2B5EF4-FFF2-40B4-BE49-F238E27FC236}">
                <a16:creationId xmlns:a16="http://schemas.microsoft.com/office/drawing/2014/main" id="{787A5A79-DAD3-52C3-5B34-BD3B2C630094}"/>
              </a:ext>
            </a:extLst>
          </p:cNvPr>
          <p:cNvSpPr>
            <a:spLocks noGrp="1"/>
          </p:cNvSpPr>
          <p:nvPr>
            <p:ph type="body" idx="1"/>
          </p:nvPr>
        </p:nvSpPr>
        <p:spPr/>
        <p:txBody>
          <a:bodyPr/>
          <a:lstStyle/>
          <a:p>
            <a:pPr>
              <a:spcBef>
                <a:spcPts val="0"/>
              </a:spcBef>
              <a:spcAft>
                <a:spcPts val="600"/>
              </a:spcAft>
            </a:pPr>
            <a:r>
              <a:rPr lang="en-US" dirty="0"/>
              <a:t>Understand the explicit and implicit criteria</a:t>
            </a:r>
          </a:p>
          <a:p>
            <a:pPr>
              <a:spcBef>
                <a:spcPts val="0"/>
              </a:spcBef>
              <a:spcAft>
                <a:spcPts val="600"/>
              </a:spcAft>
            </a:pPr>
            <a:r>
              <a:rPr lang="en-US" dirty="0"/>
              <a:t>Choose the most compelling and relevant evidence that demonstrates how you have met those criteria</a:t>
            </a:r>
          </a:p>
          <a:p>
            <a:pPr>
              <a:spcBef>
                <a:spcPts val="0"/>
              </a:spcBef>
              <a:spcAft>
                <a:spcPts val="600"/>
              </a:spcAft>
            </a:pPr>
            <a:r>
              <a:rPr lang="en-US" dirty="0"/>
              <a:t>Use a mix of qualitative and quantitative evidence (story + numbers)</a:t>
            </a:r>
          </a:p>
          <a:p>
            <a:pPr>
              <a:spcBef>
                <a:spcPts val="0"/>
              </a:spcBef>
              <a:spcAft>
                <a:spcPts val="600"/>
              </a:spcAft>
            </a:pPr>
            <a:r>
              <a:rPr lang="en-US" dirty="0"/>
              <a:t>Make it as easy as possible for the reviewers to connect the evidence presented to the criteria</a:t>
            </a:r>
          </a:p>
        </p:txBody>
      </p:sp>
    </p:spTree>
    <p:extLst>
      <p:ext uri="{BB962C8B-B14F-4D97-AF65-F5344CB8AC3E}">
        <p14:creationId xmlns:p14="http://schemas.microsoft.com/office/powerpoint/2010/main" val="31705899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89D424-EFCC-7A2D-DB82-BC1208711A67}"/>
              </a:ext>
            </a:extLst>
          </p:cNvPr>
          <p:cNvSpPr>
            <a:spLocks noGrp="1"/>
          </p:cNvSpPr>
          <p:nvPr>
            <p:ph type="title"/>
          </p:nvPr>
        </p:nvSpPr>
        <p:spPr/>
        <p:txBody>
          <a:bodyPr/>
          <a:lstStyle/>
          <a:p>
            <a:r>
              <a:rPr lang="en-US" sz="2800" dirty="0"/>
              <a:t>Evaluation for research development</a:t>
            </a:r>
          </a:p>
        </p:txBody>
      </p:sp>
      <p:sp>
        <p:nvSpPr>
          <p:cNvPr id="5" name="Text Placeholder 4">
            <a:extLst>
              <a:ext uri="{FF2B5EF4-FFF2-40B4-BE49-F238E27FC236}">
                <a16:creationId xmlns:a16="http://schemas.microsoft.com/office/drawing/2014/main" id="{787A5A79-DAD3-52C3-5B34-BD3B2C630094}"/>
              </a:ext>
            </a:extLst>
          </p:cNvPr>
          <p:cNvSpPr>
            <a:spLocks noGrp="1"/>
          </p:cNvSpPr>
          <p:nvPr>
            <p:ph type="body" idx="1"/>
          </p:nvPr>
        </p:nvSpPr>
        <p:spPr/>
        <p:txBody>
          <a:bodyPr/>
          <a:lstStyle/>
          <a:p>
            <a:pPr>
              <a:spcBef>
                <a:spcPts val="0"/>
              </a:spcBef>
              <a:spcAft>
                <a:spcPts val="600"/>
              </a:spcAft>
            </a:pPr>
            <a:r>
              <a:rPr lang="en-US" sz="2000" dirty="0"/>
              <a:t>Metrics should support, not drive, research development efforts</a:t>
            </a:r>
          </a:p>
          <a:p>
            <a:pPr marL="939800" lvl="1" indent="-342900">
              <a:spcAft>
                <a:spcPts val="600"/>
              </a:spcAft>
            </a:pPr>
            <a:r>
              <a:rPr lang="en-US" sz="1800" dirty="0"/>
              <a:t>Recognize and celebrate funding, breakthrough discoveries, highly competitive honors, rankings</a:t>
            </a:r>
          </a:p>
          <a:p>
            <a:pPr marL="939800" lvl="1" indent="-342900">
              <a:spcAft>
                <a:spcPts val="600"/>
              </a:spcAft>
            </a:pPr>
            <a:r>
              <a:rPr lang="en-US" sz="1800" dirty="0"/>
              <a:t>Match potential collaborators with funding opportunities</a:t>
            </a:r>
          </a:p>
          <a:p>
            <a:pPr marL="939800" lvl="1" indent="-342900">
              <a:spcAft>
                <a:spcPts val="600"/>
              </a:spcAft>
            </a:pPr>
            <a:r>
              <a:rPr lang="en-US" sz="1800" dirty="0"/>
              <a:t>Communicate the value of research to the public</a:t>
            </a:r>
          </a:p>
          <a:p>
            <a:pPr>
              <a:spcBef>
                <a:spcPts val="0"/>
              </a:spcBef>
              <a:spcAft>
                <a:spcPts val="600"/>
              </a:spcAft>
            </a:pPr>
            <a:r>
              <a:rPr lang="en-US" sz="2000" dirty="0"/>
              <a:t>How can we broaden the types of research and creative activities that are celebrated and made visible?</a:t>
            </a:r>
          </a:p>
          <a:p>
            <a:pPr>
              <a:spcBef>
                <a:spcPts val="0"/>
              </a:spcBef>
              <a:spcAft>
                <a:spcPts val="600"/>
              </a:spcAft>
            </a:pPr>
            <a:r>
              <a:rPr lang="en-US" sz="2000" dirty="0"/>
              <a:t>How can libraries and research development partner to advance DEIABJ+ at our institutions?</a:t>
            </a:r>
          </a:p>
        </p:txBody>
      </p:sp>
    </p:spTree>
    <p:extLst>
      <p:ext uri="{BB962C8B-B14F-4D97-AF65-F5344CB8AC3E}">
        <p14:creationId xmlns:p14="http://schemas.microsoft.com/office/powerpoint/2010/main" val="678012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Other evidence is necessary </a:t>
            </a:r>
          </a:p>
        </p:txBody>
      </p:sp>
      <p:sp>
        <p:nvSpPr>
          <p:cNvPr id="3" name="Content Placeholder 2"/>
          <p:cNvSpPr>
            <a:spLocks noGrp="1"/>
          </p:cNvSpPr>
          <p:nvPr>
            <p:ph idx="1"/>
          </p:nvPr>
        </p:nvSpPr>
        <p:spPr>
          <a:xfrm>
            <a:off x="786150" y="1133856"/>
            <a:ext cx="7571700" cy="3701444"/>
          </a:xfrm>
        </p:spPr>
        <p:txBody>
          <a:bodyPr/>
          <a:lstStyle/>
          <a:p>
            <a:pPr>
              <a:spcBef>
                <a:spcPts val="0"/>
              </a:spcBef>
              <a:spcAft>
                <a:spcPts val="600"/>
              </a:spcAft>
            </a:pPr>
            <a:r>
              <a:rPr lang="en-US" sz="2000" dirty="0"/>
              <a:t>Adoption of your theory/model/instrument by practitioners</a:t>
            </a:r>
          </a:p>
          <a:p>
            <a:pPr>
              <a:spcBef>
                <a:spcPts val="0"/>
              </a:spcBef>
              <a:spcAft>
                <a:spcPts val="600"/>
              </a:spcAft>
            </a:pPr>
            <a:r>
              <a:rPr lang="en-US" sz="2000" dirty="0"/>
              <a:t>Re-use of your course materials</a:t>
            </a:r>
          </a:p>
          <a:p>
            <a:pPr>
              <a:spcBef>
                <a:spcPts val="0"/>
              </a:spcBef>
              <a:spcAft>
                <a:spcPts val="600"/>
              </a:spcAft>
            </a:pPr>
            <a:r>
              <a:rPr lang="en-US" sz="2000" dirty="0"/>
              <a:t>Relationships developed with practitioners, patients, the public</a:t>
            </a:r>
          </a:p>
          <a:p>
            <a:pPr>
              <a:spcBef>
                <a:spcPts val="0"/>
              </a:spcBef>
              <a:spcAft>
                <a:spcPts val="600"/>
              </a:spcAft>
            </a:pPr>
            <a:r>
              <a:rPr lang="en-US" sz="2000" dirty="0"/>
              <a:t>Affecting change in how stakeholders think or discuss an issue</a:t>
            </a:r>
          </a:p>
          <a:p>
            <a:pPr>
              <a:spcBef>
                <a:spcPts val="0"/>
              </a:spcBef>
              <a:spcAft>
                <a:spcPts val="600"/>
              </a:spcAft>
            </a:pPr>
            <a:r>
              <a:rPr lang="en-US" sz="2000" dirty="0"/>
              <a:t>Public engagement with your program</a:t>
            </a:r>
          </a:p>
          <a:p>
            <a:pPr>
              <a:spcBef>
                <a:spcPts val="0"/>
              </a:spcBef>
              <a:spcAft>
                <a:spcPts val="600"/>
              </a:spcAft>
            </a:pPr>
            <a:r>
              <a:rPr lang="en-US" sz="2000" dirty="0"/>
              <a:t>Increases in the civic literacy of adults across central Indiana</a:t>
            </a:r>
          </a:p>
          <a:p>
            <a:pPr>
              <a:spcBef>
                <a:spcPts val="0"/>
              </a:spcBef>
              <a:spcAft>
                <a:spcPts val="600"/>
              </a:spcAft>
            </a:pPr>
            <a:r>
              <a:rPr lang="en-US" sz="2000" dirty="0"/>
              <a:t>Increased understanding of an issue by the state legislature resulting from ongoing policy discussions</a:t>
            </a:r>
          </a:p>
        </p:txBody>
      </p:sp>
    </p:spTree>
    <p:extLst>
      <p:ext uri="{BB962C8B-B14F-4D97-AF65-F5344CB8AC3E}">
        <p14:creationId xmlns:p14="http://schemas.microsoft.com/office/powerpoint/2010/main" val="629595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ctrTitle"/>
          </p:nvPr>
        </p:nvSpPr>
        <p:spPr>
          <a:xfrm>
            <a:off x="1546025" y="1754793"/>
            <a:ext cx="5832600" cy="204151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Using metrics responsibly</a:t>
            </a:r>
            <a:endParaRPr dirty="0"/>
          </a:p>
        </p:txBody>
      </p:sp>
      <p:sp>
        <p:nvSpPr>
          <p:cNvPr id="99" name="Google Shape;99;p15"/>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spTree>
    <p:extLst>
      <p:ext uri="{BB962C8B-B14F-4D97-AF65-F5344CB8AC3E}">
        <p14:creationId xmlns:p14="http://schemas.microsoft.com/office/powerpoint/2010/main" val="1335141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ctrTitle"/>
          </p:nvPr>
        </p:nvSpPr>
        <p:spPr>
          <a:xfrm>
            <a:off x="1546025" y="1754793"/>
            <a:ext cx="5832600" cy="204151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How metrics data are generated</a:t>
            </a:r>
            <a:endParaRPr dirty="0"/>
          </a:p>
        </p:txBody>
      </p:sp>
      <p:sp>
        <p:nvSpPr>
          <p:cNvPr id="99" name="Google Shape;99;p15"/>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2067A-FE72-3DEC-F8D9-37F00FBE045E}"/>
              </a:ext>
            </a:extLst>
          </p:cNvPr>
          <p:cNvSpPr>
            <a:spLocks noGrp="1"/>
          </p:cNvSpPr>
          <p:nvPr>
            <p:ph type="title"/>
          </p:nvPr>
        </p:nvSpPr>
        <p:spPr>
          <a:xfrm>
            <a:off x="786150" y="308119"/>
            <a:ext cx="7571700" cy="1037877"/>
          </a:xfrm>
        </p:spPr>
        <p:txBody>
          <a:bodyPr/>
          <a:lstStyle/>
          <a:p>
            <a:r>
              <a:rPr lang="en-US" sz="2800" dirty="0"/>
              <a:t>IUPUI UL Research Metrics Services: Service Philosophy</a:t>
            </a:r>
          </a:p>
        </p:txBody>
      </p:sp>
      <p:sp>
        <p:nvSpPr>
          <p:cNvPr id="3" name="Text Placeholder 2">
            <a:extLst>
              <a:ext uri="{FF2B5EF4-FFF2-40B4-BE49-F238E27FC236}">
                <a16:creationId xmlns:a16="http://schemas.microsoft.com/office/drawing/2014/main" id="{6F737DFF-0E82-AD77-31C3-E5CEB27E3D87}"/>
              </a:ext>
            </a:extLst>
          </p:cNvPr>
          <p:cNvSpPr>
            <a:spLocks noGrp="1"/>
          </p:cNvSpPr>
          <p:nvPr>
            <p:ph type="body" idx="1"/>
          </p:nvPr>
        </p:nvSpPr>
        <p:spPr>
          <a:xfrm>
            <a:off x="786150" y="1345996"/>
            <a:ext cx="7571700" cy="3489304"/>
          </a:xfrm>
        </p:spPr>
        <p:txBody>
          <a:bodyPr/>
          <a:lstStyle/>
          <a:p>
            <a:pPr marL="76200" indent="0">
              <a:lnSpc>
                <a:spcPct val="110000"/>
              </a:lnSpc>
              <a:buNone/>
            </a:pPr>
            <a:r>
              <a:rPr lang="en-US" sz="1600" dirty="0"/>
              <a:t>In 2017, a group of librarians began to formalize a service to support individuals and organizations in using research metrics for research evaluation. This service evolved out of long-standing reference support for retrieving metrics from our various databases. However, simply providing readily available metrics or teaching others how to retrieve them further perpetuates inequities in our publishing ecosystem and higher education generally. </a:t>
            </a:r>
            <a:r>
              <a:rPr lang="en-US" sz="1600" b="1" dirty="0"/>
              <a:t>Research metrics are not neutral or objective. Metrics alone do not constitute evaluation; they are merely one type of evidence. Responsible use of metrics requires librarians to understand and effectively communicate the limitations of and biases in the underlying data, situate metrics in the appropriate context, and advocate for the value of peer review in evaluating scholarship and scholars. </a:t>
            </a:r>
          </a:p>
          <a:p>
            <a:pPr marL="76200" indent="0" algn="r">
              <a:lnSpc>
                <a:spcPct val="110000"/>
              </a:lnSpc>
              <a:buNone/>
            </a:pPr>
            <a:r>
              <a:rPr lang="en-US" sz="1400" dirty="0"/>
              <a:t>IUPUI University Library </a:t>
            </a:r>
            <a:r>
              <a:rPr lang="en-US" sz="1400" dirty="0">
                <a:hlinkClick r:id="rId3"/>
              </a:rPr>
              <a:t>Metrics Service Philosophy</a:t>
            </a:r>
            <a:endParaRPr lang="en-US" sz="1400" dirty="0"/>
          </a:p>
        </p:txBody>
      </p:sp>
      <p:sp>
        <p:nvSpPr>
          <p:cNvPr id="4" name="Slide Number Placeholder 3">
            <a:extLst>
              <a:ext uri="{FF2B5EF4-FFF2-40B4-BE49-F238E27FC236}">
                <a16:creationId xmlns:a16="http://schemas.microsoft.com/office/drawing/2014/main" id="{4B6939D3-34FD-C172-7996-22776EE29F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spTree>
    <p:extLst>
      <p:ext uri="{BB962C8B-B14F-4D97-AF65-F5344CB8AC3E}">
        <p14:creationId xmlns:p14="http://schemas.microsoft.com/office/powerpoint/2010/main" val="36977127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6BC4C-0E9F-41F9-ABA7-EFF852633FBE}"/>
              </a:ext>
            </a:extLst>
          </p:cNvPr>
          <p:cNvSpPr>
            <a:spLocks noGrp="1"/>
          </p:cNvSpPr>
          <p:nvPr>
            <p:ph type="title"/>
          </p:nvPr>
        </p:nvSpPr>
        <p:spPr>
          <a:xfrm>
            <a:off x="628650" y="273844"/>
            <a:ext cx="7886700" cy="1179754"/>
          </a:xfrm>
        </p:spPr>
        <p:txBody>
          <a:bodyPr/>
          <a:lstStyle/>
          <a:p>
            <a:r>
              <a:rPr lang="en-US" sz="2800" dirty="0"/>
              <a:t>Making (all) your work count by increasing visibility, discovery, and use</a:t>
            </a:r>
          </a:p>
        </p:txBody>
      </p:sp>
      <p:sp>
        <p:nvSpPr>
          <p:cNvPr id="3" name="Content Placeholder 2">
            <a:extLst>
              <a:ext uri="{FF2B5EF4-FFF2-40B4-BE49-F238E27FC236}">
                <a16:creationId xmlns:a16="http://schemas.microsoft.com/office/drawing/2014/main" id="{5D76927E-A73D-4A52-8DC9-849EA9130EDD}"/>
              </a:ext>
            </a:extLst>
          </p:cNvPr>
          <p:cNvSpPr>
            <a:spLocks noGrp="1"/>
          </p:cNvSpPr>
          <p:nvPr>
            <p:ph idx="1"/>
          </p:nvPr>
        </p:nvSpPr>
        <p:spPr>
          <a:xfrm>
            <a:off x="628650" y="1677228"/>
            <a:ext cx="7886700" cy="2955494"/>
          </a:xfrm>
        </p:spPr>
        <p:txBody>
          <a:bodyPr>
            <a:normAutofit/>
          </a:bodyPr>
          <a:lstStyle/>
          <a:p>
            <a:pPr>
              <a:spcBef>
                <a:spcPts val="0"/>
              </a:spcBef>
              <a:spcAft>
                <a:spcPts val="600"/>
              </a:spcAft>
            </a:pPr>
            <a:r>
              <a:rPr lang="en-US" sz="1800" dirty="0"/>
              <a:t>Institutional, society, funder reward systems tend to value a subset of scholarly publications to the exclusion of other products and work</a:t>
            </a:r>
          </a:p>
          <a:p>
            <a:pPr>
              <a:spcBef>
                <a:spcPts val="0"/>
              </a:spcBef>
              <a:spcAft>
                <a:spcPts val="600"/>
              </a:spcAft>
            </a:pPr>
            <a:r>
              <a:rPr lang="en-US" sz="1800" dirty="0"/>
              <a:t>The publishing ecosystem makes a small subset of journal articles and a very few books or book chapters highly visible</a:t>
            </a:r>
          </a:p>
          <a:p>
            <a:pPr>
              <a:spcBef>
                <a:spcPts val="0"/>
              </a:spcBef>
              <a:spcAft>
                <a:spcPts val="600"/>
              </a:spcAft>
            </a:pPr>
            <a:r>
              <a:rPr lang="en-US" sz="1800" dirty="0"/>
              <a:t>Certain types of scholarship and products are significantly less visible than others, leading to the Matthew Effect</a:t>
            </a:r>
          </a:p>
          <a:p>
            <a:pPr>
              <a:spcBef>
                <a:spcPts val="0"/>
              </a:spcBef>
              <a:spcAft>
                <a:spcPts val="600"/>
              </a:spcAft>
            </a:pPr>
            <a:r>
              <a:rPr lang="en-US" sz="1800" dirty="0"/>
              <a:t>Institutional evaluation, in particular, relies heavily on metrics that are derived from data about journal articles</a:t>
            </a:r>
          </a:p>
        </p:txBody>
      </p:sp>
    </p:spTree>
    <p:extLst>
      <p:ext uri="{BB962C8B-B14F-4D97-AF65-F5344CB8AC3E}">
        <p14:creationId xmlns:p14="http://schemas.microsoft.com/office/powerpoint/2010/main" val="3662818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2067A-FE72-3DEC-F8D9-37F00FBE045E}"/>
              </a:ext>
            </a:extLst>
          </p:cNvPr>
          <p:cNvSpPr>
            <a:spLocks noGrp="1"/>
          </p:cNvSpPr>
          <p:nvPr>
            <p:ph type="title"/>
          </p:nvPr>
        </p:nvSpPr>
        <p:spPr/>
        <p:txBody>
          <a:bodyPr/>
          <a:lstStyle/>
          <a:p>
            <a:r>
              <a:rPr lang="en-US" sz="2800" dirty="0"/>
              <a:t>Research Metrics Services @ IUPUI UL</a:t>
            </a:r>
          </a:p>
        </p:txBody>
      </p:sp>
      <p:sp>
        <p:nvSpPr>
          <p:cNvPr id="3" name="Text Placeholder 2">
            <a:extLst>
              <a:ext uri="{FF2B5EF4-FFF2-40B4-BE49-F238E27FC236}">
                <a16:creationId xmlns:a16="http://schemas.microsoft.com/office/drawing/2014/main" id="{6F737DFF-0E82-AD77-31C3-E5CEB27E3D87}"/>
              </a:ext>
            </a:extLst>
          </p:cNvPr>
          <p:cNvSpPr>
            <a:spLocks noGrp="1"/>
          </p:cNvSpPr>
          <p:nvPr>
            <p:ph type="body" idx="1"/>
          </p:nvPr>
        </p:nvSpPr>
        <p:spPr>
          <a:xfrm>
            <a:off x="786150" y="1170433"/>
            <a:ext cx="7571700" cy="3664868"/>
          </a:xfrm>
        </p:spPr>
        <p:txBody>
          <a:bodyPr/>
          <a:lstStyle/>
          <a:p>
            <a:pPr>
              <a:spcBef>
                <a:spcPts val="0"/>
              </a:spcBef>
              <a:spcAft>
                <a:spcPts val="600"/>
              </a:spcAft>
            </a:pPr>
            <a:r>
              <a:rPr lang="en-US" sz="2000" dirty="0"/>
              <a:t>Services include </a:t>
            </a:r>
          </a:p>
          <a:p>
            <a:pPr lvl="1">
              <a:spcAft>
                <a:spcPts val="600"/>
              </a:spcAft>
            </a:pPr>
            <a:r>
              <a:rPr lang="en-US" sz="1600" dirty="0"/>
              <a:t>Presentations and training for faculty, staff, and students</a:t>
            </a:r>
          </a:p>
          <a:p>
            <a:pPr lvl="1">
              <a:spcAft>
                <a:spcPts val="600"/>
              </a:spcAft>
            </a:pPr>
            <a:r>
              <a:rPr lang="en-US" sz="1600" dirty="0"/>
              <a:t>Consultations with candidates for P&amp;T and reviewers/admin</a:t>
            </a:r>
          </a:p>
          <a:p>
            <a:pPr lvl="1">
              <a:spcAft>
                <a:spcPts val="600"/>
              </a:spcAft>
            </a:pPr>
            <a:r>
              <a:rPr lang="en-US" sz="1600" dirty="0"/>
              <a:t>Advocacy that reaches all stakeholders</a:t>
            </a:r>
          </a:p>
          <a:p>
            <a:pPr lvl="1">
              <a:spcAft>
                <a:spcPts val="600"/>
              </a:spcAft>
            </a:pPr>
            <a:r>
              <a:rPr lang="en-US" sz="1600" dirty="0"/>
              <a:t>Events (e.g., Research Impact Challenge for </a:t>
            </a:r>
            <a:r>
              <a:rPr lang="en-US" sz="1600" dirty="0">
                <a:hlinkClick r:id="rId3"/>
              </a:rPr>
              <a:t>authors</a:t>
            </a:r>
            <a:r>
              <a:rPr lang="en-US" sz="1600" dirty="0"/>
              <a:t> &amp; </a:t>
            </a:r>
            <a:r>
              <a:rPr lang="en-US" sz="1600" dirty="0">
                <a:hlinkClick r:id="rId4"/>
              </a:rPr>
              <a:t>readers</a:t>
            </a:r>
            <a:r>
              <a:rPr lang="en-US" sz="1600" dirty="0"/>
              <a:t>)</a:t>
            </a:r>
          </a:p>
          <a:p>
            <a:pPr lvl="1">
              <a:spcAft>
                <a:spcPts val="600"/>
              </a:spcAft>
            </a:pPr>
            <a:r>
              <a:rPr lang="en-US" sz="1600" dirty="0"/>
              <a:t>Resources</a:t>
            </a:r>
          </a:p>
          <a:p>
            <a:pPr>
              <a:spcBef>
                <a:spcPts val="0"/>
              </a:spcBef>
              <a:spcAft>
                <a:spcPts val="600"/>
              </a:spcAft>
            </a:pPr>
            <a:r>
              <a:rPr lang="en-US" sz="1800" dirty="0"/>
              <a:t>In AY 2022-2023, all subject liaisons at University Library were trained to provide individual metrics consultations to P&amp;T candidates</a:t>
            </a:r>
          </a:p>
          <a:p>
            <a:pPr>
              <a:spcBef>
                <a:spcPts val="0"/>
              </a:spcBef>
              <a:spcAft>
                <a:spcPts val="600"/>
              </a:spcAft>
            </a:pPr>
            <a:r>
              <a:rPr lang="en-US" sz="1800" dirty="0"/>
              <a:t>Collaborate with other campus libraries (professional schools)</a:t>
            </a:r>
          </a:p>
          <a:p>
            <a:pPr lvl="1">
              <a:spcAft>
                <a:spcPts val="600"/>
              </a:spcAft>
            </a:pPr>
            <a:r>
              <a:rPr lang="en-US" sz="1600" dirty="0">
                <a:hlinkClick r:id="rId5"/>
              </a:rPr>
              <a:t>https://researchmetrics.iupui.edu/index.html</a:t>
            </a:r>
            <a:endParaRPr lang="en-US" sz="1800" dirty="0"/>
          </a:p>
        </p:txBody>
      </p:sp>
      <p:sp>
        <p:nvSpPr>
          <p:cNvPr id="4" name="Slide Number Placeholder 3">
            <a:extLst>
              <a:ext uri="{FF2B5EF4-FFF2-40B4-BE49-F238E27FC236}">
                <a16:creationId xmlns:a16="http://schemas.microsoft.com/office/drawing/2014/main" id="{4B6939D3-34FD-C172-7996-22776EE29F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32</a:t>
            </a:fld>
            <a:endParaRPr lang="en"/>
          </a:p>
        </p:txBody>
      </p:sp>
    </p:spTree>
    <p:extLst>
      <p:ext uri="{BB962C8B-B14F-4D97-AF65-F5344CB8AC3E}">
        <p14:creationId xmlns:p14="http://schemas.microsoft.com/office/powerpoint/2010/main" val="10211000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89D424-EFCC-7A2D-DB82-BC1208711A67}"/>
              </a:ext>
            </a:extLst>
          </p:cNvPr>
          <p:cNvSpPr>
            <a:spLocks noGrp="1"/>
          </p:cNvSpPr>
          <p:nvPr>
            <p:ph type="title"/>
          </p:nvPr>
        </p:nvSpPr>
        <p:spPr/>
        <p:txBody>
          <a:bodyPr/>
          <a:lstStyle/>
          <a:p>
            <a:r>
              <a:rPr lang="en-US" sz="2800" dirty="0"/>
              <a:t>Principles &amp; practices</a:t>
            </a:r>
          </a:p>
        </p:txBody>
      </p:sp>
      <p:sp>
        <p:nvSpPr>
          <p:cNvPr id="6" name="Text Placeholder 5">
            <a:extLst>
              <a:ext uri="{FF2B5EF4-FFF2-40B4-BE49-F238E27FC236}">
                <a16:creationId xmlns:a16="http://schemas.microsoft.com/office/drawing/2014/main" id="{7CA5AB7B-9065-6995-D319-80037A212F0D}"/>
              </a:ext>
            </a:extLst>
          </p:cNvPr>
          <p:cNvSpPr>
            <a:spLocks noGrp="1"/>
          </p:cNvSpPr>
          <p:nvPr>
            <p:ph type="body" idx="1"/>
          </p:nvPr>
        </p:nvSpPr>
        <p:spPr>
          <a:xfrm>
            <a:off x="786138" y="1200150"/>
            <a:ext cx="3339636" cy="3725700"/>
          </a:xfrm>
        </p:spPr>
        <p:txBody>
          <a:bodyPr/>
          <a:lstStyle/>
          <a:p>
            <a:pPr marL="101600" indent="0">
              <a:spcBef>
                <a:spcPts val="0"/>
              </a:spcBef>
              <a:spcAft>
                <a:spcPts val="600"/>
              </a:spcAft>
              <a:buNone/>
            </a:pPr>
            <a:r>
              <a:rPr lang="en-US" dirty="0">
                <a:hlinkClick r:id="rId3"/>
              </a:rPr>
              <a:t>Leiden Manifesto</a:t>
            </a:r>
            <a:endParaRPr lang="en-US" dirty="0"/>
          </a:p>
          <a:p>
            <a:pPr marL="444500" indent="-342900">
              <a:spcBef>
                <a:spcPts val="0"/>
              </a:spcBef>
              <a:spcAft>
                <a:spcPts val="600"/>
              </a:spcAft>
              <a:buFont typeface="+mj-lt"/>
              <a:buAutoNum type="arabicPeriod"/>
            </a:pPr>
            <a:r>
              <a:rPr lang="en-US" sz="1600" dirty="0"/>
              <a:t>Quantitative evaluation should support qualitative, expert assessment.</a:t>
            </a:r>
          </a:p>
          <a:p>
            <a:pPr marL="444500" indent="-342900">
              <a:spcBef>
                <a:spcPts val="0"/>
              </a:spcBef>
              <a:spcAft>
                <a:spcPts val="600"/>
              </a:spcAft>
              <a:buFont typeface="+mj-lt"/>
              <a:buAutoNum type="arabicPeriod"/>
            </a:pPr>
            <a:r>
              <a:rPr lang="en-US" sz="1600" dirty="0"/>
              <a:t>Measure performance against the research missions of the institution, group or researcher.</a:t>
            </a:r>
          </a:p>
          <a:p>
            <a:pPr marL="444500" indent="-342900">
              <a:spcBef>
                <a:spcPts val="0"/>
              </a:spcBef>
              <a:spcAft>
                <a:spcPts val="600"/>
              </a:spcAft>
              <a:buFont typeface="+mj-lt"/>
              <a:buAutoNum type="arabicPeriod"/>
            </a:pPr>
            <a:r>
              <a:rPr lang="en-US" sz="1600" dirty="0"/>
              <a:t>Protect excellence in locally relevant research.</a:t>
            </a:r>
          </a:p>
        </p:txBody>
      </p:sp>
      <p:sp>
        <p:nvSpPr>
          <p:cNvPr id="8" name="Text Placeholder 7">
            <a:extLst>
              <a:ext uri="{FF2B5EF4-FFF2-40B4-BE49-F238E27FC236}">
                <a16:creationId xmlns:a16="http://schemas.microsoft.com/office/drawing/2014/main" id="{C241C600-C132-E044-346C-1A17B0ACC135}"/>
              </a:ext>
            </a:extLst>
          </p:cNvPr>
          <p:cNvSpPr>
            <a:spLocks noGrp="1"/>
          </p:cNvSpPr>
          <p:nvPr>
            <p:ph type="body" idx="2"/>
          </p:nvPr>
        </p:nvSpPr>
        <p:spPr>
          <a:xfrm>
            <a:off x="4323284" y="1200150"/>
            <a:ext cx="4034676" cy="3725700"/>
          </a:xfrm>
        </p:spPr>
        <p:txBody>
          <a:bodyPr/>
          <a:lstStyle/>
          <a:p>
            <a:pPr marL="101600" indent="0">
              <a:spcBef>
                <a:spcPts val="0"/>
              </a:spcBef>
              <a:spcAft>
                <a:spcPts val="600"/>
              </a:spcAft>
              <a:buNone/>
            </a:pPr>
            <a:r>
              <a:rPr lang="en-US" dirty="0"/>
              <a:t>In Practice</a:t>
            </a:r>
          </a:p>
          <a:p>
            <a:pPr marL="444500" indent="-342900">
              <a:spcBef>
                <a:spcPts val="0"/>
              </a:spcBef>
              <a:spcAft>
                <a:spcPts val="600"/>
              </a:spcAft>
              <a:buFont typeface="+mj-lt"/>
              <a:buAutoNum type="arabicPeriod"/>
            </a:pPr>
            <a:r>
              <a:rPr lang="en-US" sz="1600" dirty="0"/>
              <a:t>Inform stakeholders about the biases and limitations associated with metrics and the underlying data. Encourage use of other forms of evidence.</a:t>
            </a:r>
          </a:p>
          <a:p>
            <a:pPr marL="444500" indent="-342900">
              <a:spcBef>
                <a:spcPts val="0"/>
              </a:spcBef>
              <a:spcAft>
                <a:spcPts val="600"/>
              </a:spcAft>
              <a:buFont typeface="+mj-lt"/>
              <a:buAutoNum type="arabicPeriod"/>
            </a:pPr>
            <a:r>
              <a:rPr lang="en-US" sz="1600" dirty="0"/>
              <a:t>Use the Becker Model for Research Assessment to introduce different type of impact and discuss how such impact shows up.</a:t>
            </a:r>
          </a:p>
          <a:p>
            <a:pPr marL="444500" indent="-342900">
              <a:spcBef>
                <a:spcPts val="0"/>
              </a:spcBef>
              <a:spcAft>
                <a:spcPts val="600"/>
              </a:spcAft>
              <a:buFont typeface="+mj-lt"/>
              <a:buAutoNum type="arabicPeriod"/>
            </a:pPr>
            <a:r>
              <a:rPr lang="en-US" sz="1600" dirty="0"/>
              <a:t>Use the Becker Model to expand the range of indicators and evidence of impact that are used.</a:t>
            </a:r>
          </a:p>
        </p:txBody>
      </p:sp>
    </p:spTree>
    <p:extLst>
      <p:ext uri="{BB962C8B-B14F-4D97-AF65-F5344CB8AC3E}">
        <p14:creationId xmlns:p14="http://schemas.microsoft.com/office/powerpoint/2010/main" val="30846488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63A45-0DE9-BB88-4DB5-E96246D2F3E2}"/>
              </a:ext>
            </a:extLst>
          </p:cNvPr>
          <p:cNvSpPr>
            <a:spLocks noGrp="1"/>
          </p:cNvSpPr>
          <p:nvPr>
            <p:ph type="title"/>
          </p:nvPr>
        </p:nvSpPr>
        <p:spPr/>
        <p:txBody>
          <a:bodyPr/>
          <a:lstStyle/>
          <a:p>
            <a:r>
              <a:rPr lang="en-US" sz="2800" dirty="0"/>
              <a:t>Principles &amp; practices</a:t>
            </a:r>
          </a:p>
        </p:txBody>
      </p:sp>
      <p:sp>
        <p:nvSpPr>
          <p:cNvPr id="3" name="Text Placeholder 2">
            <a:extLst>
              <a:ext uri="{FF2B5EF4-FFF2-40B4-BE49-F238E27FC236}">
                <a16:creationId xmlns:a16="http://schemas.microsoft.com/office/drawing/2014/main" id="{831742D1-AD6A-BC82-38A6-4B6029140838}"/>
              </a:ext>
            </a:extLst>
          </p:cNvPr>
          <p:cNvSpPr>
            <a:spLocks noGrp="1"/>
          </p:cNvSpPr>
          <p:nvPr>
            <p:ph type="body" idx="1"/>
          </p:nvPr>
        </p:nvSpPr>
        <p:spPr>
          <a:xfrm>
            <a:off x="786137" y="1200150"/>
            <a:ext cx="3485940" cy="3725700"/>
          </a:xfrm>
        </p:spPr>
        <p:txBody>
          <a:bodyPr/>
          <a:lstStyle/>
          <a:p>
            <a:pPr marL="101600" indent="0">
              <a:spcBef>
                <a:spcPts val="0"/>
              </a:spcBef>
              <a:spcAft>
                <a:spcPts val="600"/>
              </a:spcAft>
              <a:buNone/>
            </a:pPr>
            <a:r>
              <a:rPr lang="en-US" dirty="0">
                <a:hlinkClick r:id="rId3"/>
              </a:rPr>
              <a:t>Leiden Manifesto</a:t>
            </a:r>
            <a:endParaRPr lang="en-US" dirty="0"/>
          </a:p>
          <a:p>
            <a:pPr marL="444500" indent="-342900">
              <a:spcBef>
                <a:spcPts val="0"/>
              </a:spcBef>
              <a:spcAft>
                <a:spcPts val="600"/>
              </a:spcAft>
              <a:buFont typeface="+mj-lt"/>
              <a:buAutoNum type="arabicPeriod"/>
            </a:pPr>
            <a:r>
              <a:rPr lang="en-US" sz="1600" dirty="0"/>
              <a:t>Keep data collection and analytical processes open, transparent, and simple.</a:t>
            </a:r>
          </a:p>
          <a:p>
            <a:pPr marL="444500" indent="-342900">
              <a:spcBef>
                <a:spcPts val="0"/>
              </a:spcBef>
              <a:spcAft>
                <a:spcPts val="600"/>
              </a:spcAft>
              <a:buFont typeface="+mj-lt"/>
              <a:buAutoNum type="arabicPeriod"/>
            </a:pPr>
            <a:r>
              <a:rPr lang="en-US" sz="1600" dirty="0"/>
              <a:t>Allow those evaluated to verify data and analysis.</a:t>
            </a:r>
          </a:p>
          <a:p>
            <a:pPr marL="444500" indent="-342900">
              <a:spcBef>
                <a:spcPts val="0"/>
              </a:spcBef>
              <a:spcAft>
                <a:spcPts val="600"/>
              </a:spcAft>
              <a:buFont typeface="+mj-lt"/>
              <a:buAutoNum type="arabicPeriod"/>
            </a:pPr>
            <a:r>
              <a:rPr lang="en-US" sz="1600" dirty="0"/>
              <a:t>Avoid misplaced concreteness and false precision.</a:t>
            </a:r>
          </a:p>
          <a:p>
            <a:pPr marL="444500" indent="-342900">
              <a:spcBef>
                <a:spcPts val="0"/>
              </a:spcBef>
              <a:spcAft>
                <a:spcPts val="600"/>
              </a:spcAft>
              <a:buFont typeface="+mj-lt"/>
              <a:buAutoNum type="arabicPeriod"/>
            </a:pPr>
            <a:r>
              <a:rPr lang="en-US" sz="1600" dirty="0"/>
              <a:t>Scrutinize indicators regularly and update them. </a:t>
            </a:r>
          </a:p>
          <a:p>
            <a:pPr marL="76200" indent="0">
              <a:spcAft>
                <a:spcPts val="600"/>
              </a:spcAft>
              <a:buNone/>
            </a:pPr>
            <a:endParaRPr lang="en-US" sz="1800" dirty="0"/>
          </a:p>
        </p:txBody>
      </p:sp>
      <p:sp>
        <p:nvSpPr>
          <p:cNvPr id="5" name="Text Placeholder 4">
            <a:extLst>
              <a:ext uri="{FF2B5EF4-FFF2-40B4-BE49-F238E27FC236}">
                <a16:creationId xmlns:a16="http://schemas.microsoft.com/office/drawing/2014/main" id="{C8BF3103-B4CD-6AB3-6CCF-B0FCF672AF20}"/>
              </a:ext>
            </a:extLst>
          </p:cNvPr>
          <p:cNvSpPr>
            <a:spLocks noGrp="1"/>
          </p:cNvSpPr>
          <p:nvPr>
            <p:ph type="body" idx="2"/>
          </p:nvPr>
        </p:nvSpPr>
        <p:spPr>
          <a:xfrm>
            <a:off x="4389120" y="1200150"/>
            <a:ext cx="3968839" cy="3725700"/>
          </a:xfrm>
        </p:spPr>
        <p:txBody>
          <a:bodyPr/>
          <a:lstStyle/>
          <a:p>
            <a:pPr marL="101600" indent="0">
              <a:spcBef>
                <a:spcPts val="0"/>
              </a:spcBef>
              <a:spcAft>
                <a:spcPts val="600"/>
              </a:spcAft>
              <a:buNone/>
            </a:pPr>
            <a:r>
              <a:rPr lang="en-US" dirty="0"/>
              <a:t>In Practice</a:t>
            </a:r>
          </a:p>
          <a:p>
            <a:pPr marL="444500" indent="-342900">
              <a:spcBef>
                <a:spcPts val="0"/>
              </a:spcBef>
              <a:spcAft>
                <a:spcPts val="600"/>
              </a:spcAft>
              <a:buFont typeface="+mj-lt"/>
              <a:buAutoNum type="arabicPeriod"/>
            </a:pPr>
            <a:r>
              <a:rPr lang="en-US" sz="1600" dirty="0"/>
              <a:t>Provide context and source information when using or reporting evidence.</a:t>
            </a:r>
          </a:p>
          <a:p>
            <a:pPr marL="444500" indent="-342900">
              <a:spcBef>
                <a:spcPts val="0"/>
              </a:spcBef>
              <a:spcAft>
                <a:spcPts val="600"/>
              </a:spcAft>
              <a:buFont typeface="+mj-lt"/>
              <a:buAutoNum type="arabicPeriod"/>
            </a:pPr>
            <a:r>
              <a:rPr lang="en-US" sz="1600" dirty="0"/>
              <a:t>Recommend citing summary tables of metrics in evidence sections or appendices. Use persistent links.</a:t>
            </a:r>
          </a:p>
          <a:p>
            <a:pPr marL="444500" indent="-342900">
              <a:spcBef>
                <a:spcPts val="0"/>
              </a:spcBef>
              <a:spcAft>
                <a:spcPts val="600"/>
              </a:spcAft>
              <a:buFont typeface="+mj-lt"/>
              <a:buAutoNum type="arabicPeriod"/>
            </a:pPr>
            <a:r>
              <a:rPr lang="en-US" sz="1600" dirty="0"/>
              <a:t>Round the Journal Impact Factor (JIF) to one decimal place.</a:t>
            </a:r>
          </a:p>
          <a:p>
            <a:pPr marL="444500" indent="-342900">
              <a:spcBef>
                <a:spcPts val="0"/>
              </a:spcBef>
              <a:spcAft>
                <a:spcPts val="600"/>
              </a:spcAft>
              <a:buFont typeface="+mj-lt"/>
              <a:buAutoNum type="arabicPeriod"/>
            </a:pPr>
            <a:r>
              <a:rPr lang="en-US" sz="1600" dirty="0"/>
              <a:t>Refer to the Metrics Toolkit. Share expertise across disciplines. Keep up with the literature. </a:t>
            </a:r>
          </a:p>
        </p:txBody>
      </p:sp>
      <p:sp>
        <p:nvSpPr>
          <p:cNvPr id="4" name="Slide Number Placeholder 3">
            <a:extLst>
              <a:ext uri="{FF2B5EF4-FFF2-40B4-BE49-F238E27FC236}">
                <a16:creationId xmlns:a16="http://schemas.microsoft.com/office/drawing/2014/main" id="{9CC99C27-2342-E5AE-D48C-B3BE55C7A0D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34</a:t>
            </a:fld>
            <a:endParaRPr lang="en"/>
          </a:p>
        </p:txBody>
      </p:sp>
    </p:spTree>
    <p:extLst>
      <p:ext uri="{BB962C8B-B14F-4D97-AF65-F5344CB8AC3E}">
        <p14:creationId xmlns:p14="http://schemas.microsoft.com/office/powerpoint/2010/main" val="26416588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63A45-0DE9-BB88-4DB5-E96246D2F3E2}"/>
              </a:ext>
            </a:extLst>
          </p:cNvPr>
          <p:cNvSpPr>
            <a:spLocks noGrp="1"/>
          </p:cNvSpPr>
          <p:nvPr>
            <p:ph type="title"/>
          </p:nvPr>
        </p:nvSpPr>
        <p:spPr/>
        <p:txBody>
          <a:bodyPr/>
          <a:lstStyle/>
          <a:p>
            <a:r>
              <a:rPr lang="en-US" sz="2800" dirty="0"/>
              <a:t>Principles &amp; practices</a:t>
            </a:r>
          </a:p>
        </p:txBody>
      </p:sp>
      <p:sp>
        <p:nvSpPr>
          <p:cNvPr id="3" name="Text Placeholder 2">
            <a:extLst>
              <a:ext uri="{FF2B5EF4-FFF2-40B4-BE49-F238E27FC236}">
                <a16:creationId xmlns:a16="http://schemas.microsoft.com/office/drawing/2014/main" id="{831742D1-AD6A-BC82-38A6-4B6029140838}"/>
              </a:ext>
            </a:extLst>
          </p:cNvPr>
          <p:cNvSpPr>
            <a:spLocks noGrp="1"/>
          </p:cNvSpPr>
          <p:nvPr>
            <p:ph type="body" idx="1"/>
          </p:nvPr>
        </p:nvSpPr>
        <p:spPr>
          <a:xfrm>
            <a:off x="786137" y="1200150"/>
            <a:ext cx="3361581" cy="3725700"/>
          </a:xfrm>
        </p:spPr>
        <p:txBody>
          <a:bodyPr/>
          <a:lstStyle/>
          <a:p>
            <a:pPr marL="101600" indent="0">
              <a:spcBef>
                <a:spcPts val="0"/>
              </a:spcBef>
              <a:spcAft>
                <a:spcPts val="600"/>
              </a:spcAft>
              <a:buNone/>
            </a:pPr>
            <a:r>
              <a:rPr lang="en-US" dirty="0">
                <a:hlinkClick r:id="rId3"/>
              </a:rPr>
              <a:t>Leiden Manifesto</a:t>
            </a:r>
            <a:endParaRPr lang="en-US" dirty="0"/>
          </a:p>
          <a:p>
            <a:pPr marL="444500" indent="-342900">
              <a:spcBef>
                <a:spcPts val="0"/>
              </a:spcBef>
              <a:spcAft>
                <a:spcPts val="600"/>
              </a:spcAft>
              <a:buFont typeface="+mj-lt"/>
              <a:buAutoNum type="arabicPeriod"/>
            </a:pPr>
            <a:r>
              <a:rPr lang="en-US" sz="1600" dirty="0"/>
              <a:t>Account for variation by field in publication and citation practices.</a:t>
            </a:r>
          </a:p>
          <a:p>
            <a:pPr marL="444500" indent="-342900">
              <a:spcBef>
                <a:spcPts val="0"/>
              </a:spcBef>
              <a:spcAft>
                <a:spcPts val="600"/>
              </a:spcAft>
              <a:buFont typeface="+mj-lt"/>
              <a:buAutoNum type="arabicPeriod"/>
            </a:pPr>
            <a:r>
              <a:rPr lang="en-US" sz="1600" dirty="0"/>
              <a:t>Base assessment of individual researchers on a qualitative judgement of their portfolio.</a:t>
            </a:r>
          </a:p>
          <a:p>
            <a:pPr marL="444500" indent="-342900">
              <a:spcBef>
                <a:spcPts val="0"/>
              </a:spcBef>
              <a:spcAft>
                <a:spcPts val="600"/>
              </a:spcAft>
              <a:buFont typeface="+mj-lt"/>
              <a:buAutoNum type="arabicPeriod"/>
            </a:pPr>
            <a:r>
              <a:rPr lang="en-US" sz="1600" dirty="0"/>
              <a:t>Recognize the systemic effects of assessment and indicators.</a:t>
            </a:r>
          </a:p>
          <a:p>
            <a:pPr marL="101600" indent="0">
              <a:spcBef>
                <a:spcPts val="0"/>
              </a:spcBef>
              <a:spcAft>
                <a:spcPts val="600"/>
              </a:spcAft>
              <a:buNone/>
            </a:pPr>
            <a:endParaRPr lang="en-US" sz="1800" dirty="0"/>
          </a:p>
        </p:txBody>
      </p:sp>
      <p:sp>
        <p:nvSpPr>
          <p:cNvPr id="5" name="Text Placeholder 4">
            <a:extLst>
              <a:ext uri="{FF2B5EF4-FFF2-40B4-BE49-F238E27FC236}">
                <a16:creationId xmlns:a16="http://schemas.microsoft.com/office/drawing/2014/main" id="{C8BF3103-B4CD-6AB3-6CCF-B0FCF672AF20}"/>
              </a:ext>
            </a:extLst>
          </p:cNvPr>
          <p:cNvSpPr>
            <a:spLocks noGrp="1"/>
          </p:cNvSpPr>
          <p:nvPr>
            <p:ph type="body" idx="2"/>
          </p:nvPr>
        </p:nvSpPr>
        <p:spPr>
          <a:xfrm>
            <a:off x="4425696" y="1200150"/>
            <a:ext cx="3932263" cy="3725700"/>
          </a:xfrm>
        </p:spPr>
        <p:txBody>
          <a:bodyPr/>
          <a:lstStyle/>
          <a:p>
            <a:pPr marL="101600" indent="0">
              <a:spcBef>
                <a:spcPts val="0"/>
              </a:spcBef>
              <a:spcAft>
                <a:spcPts val="600"/>
              </a:spcAft>
              <a:buNone/>
            </a:pPr>
            <a:r>
              <a:rPr lang="en-US" dirty="0"/>
              <a:t>In Practice</a:t>
            </a:r>
          </a:p>
          <a:p>
            <a:pPr marL="444500" indent="-342900">
              <a:spcBef>
                <a:spcPts val="0"/>
              </a:spcBef>
              <a:spcAft>
                <a:spcPts val="600"/>
              </a:spcAft>
              <a:buFont typeface="+mj-lt"/>
              <a:buAutoNum type="arabicPeriod"/>
            </a:pPr>
            <a:r>
              <a:rPr lang="en-US" sz="1600" dirty="0"/>
              <a:t>Provide and recommend normalized metrics, when available.</a:t>
            </a:r>
          </a:p>
          <a:p>
            <a:pPr marL="444500" indent="-342900">
              <a:spcBef>
                <a:spcPts val="0"/>
              </a:spcBef>
              <a:spcAft>
                <a:spcPts val="600"/>
              </a:spcAft>
              <a:buFont typeface="+mj-lt"/>
              <a:buAutoNum type="arabicPeriod"/>
            </a:pPr>
            <a:r>
              <a:rPr lang="en-US" sz="1600" dirty="0"/>
              <a:t>Provide relevant examples for how metrics cannot capture the full range of impact of a scholar’s work.</a:t>
            </a:r>
          </a:p>
          <a:p>
            <a:pPr marL="444500" indent="-342900">
              <a:spcBef>
                <a:spcPts val="0"/>
              </a:spcBef>
              <a:spcAft>
                <a:spcPts val="600"/>
              </a:spcAft>
              <a:buFont typeface="+mj-lt"/>
              <a:buAutoNum type="arabicPeriod"/>
            </a:pPr>
            <a:r>
              <a:rPr lang="en-US" sz="1600" dirty="0"/>
              <a:t>Provide examples of the harms and unintended effects of too strongly relying on metrics to shape publishing decision.</a:t>
            </a:r>
            <a:endParaRPr lang="en-US" dirty="0"/>
          </a:p>
        </p:txBody>
      </p:sp>
      <p:sp>
        <p:nvSpPr>
          <p:cNvPr id="4" name="Slide Number Placeholder 3">
            <a:extLst>
              <a:ext uri="{FF2B5EF4-FFF2-40B4-BE49-F238E27FC236}">
                <a16:creationId xmlns:a16="http://schemas.microsoft.com/office/drawing/2014/main" id="{9CC99C27-2342-E5AE-D48C-B3BE55C7A0D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35</a:t>
            </a:fld>
            <a:endParaRPr lang="en"/>
          </a:p>
        </p:txBody>
      </p:sp>
    </p:spTree>
    <p:extLst>
      <p:ext uri="{BB962C8B-B14F-4D97-AF65-F5344CB8AC3E}">
        <p14:creationId xmlns:p14="http://schemas.microsoft.com/office/powerpoint/2010/main" val="31986645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BEED9-674E-152C-EBA4-4D3AD10DB6F5}"/>
              </a:ext>
            </a:extLst>
          </p:cNvPr>
          <p:cNvSpPr>
            <a:spLocks noGrp="1"/>
          </p:cNvSpPr>
          <p:nvPr>
            <p:ph type="title"/>
          </p:nvPr>
        </p:nvSpPr>
        <p:spPr/>
        <p:txBody>
          <a:bodyPr/>
          <a:lstStyle/>
          <a:p>
            <a:r>
              <a:rPr lang="en-US" sz="2800" dirty="0"/>
              <a:t>Principles &amp; practices</a:t>
            </a:r>
          </a:p>
        </p:txBody>
      </p:sp>
      <p:sp>
        <p:nvSpPr>
          <p:cNvPr id="3" name="Text Placeholder 2">
            <a:extLst>
              <a:ext uri="{FF2B5EF4-FFF2-40B4-BE49-F238E27FC236}">
                <a16:creationId xmlns:a16="http://schemas.microsoft.com/office/drawing/2014/main" id="{B7193E53-E0D2-79AF-C60E-B9B5D8930478}"/>
              </a:ext>
            </a:extLst>
          </p:cNvPr>
          <p:cNvSpPr>
            <a:spLocks noGrp="1"/>
          </p:cNvSpPr>
          <p:nvPr>
            <p:ph type="body" idx="1"/>
          </p:nvPr>
        </p:nvSpPr>
        <p:spPr>
          <a:xfrm>
            <a:off x="786137" y="1219200"/>
            <a:ext cx="3675300" cy="3706650"/>
          </a:xfrm>
        </p:spPr>
        <p:txBody>
          <a:bodyPr/>
          <a:lstStyle/>
          <a:p>
            <a:pPr marL="101600" indent="0">
              <a:spcBef>
                <a:spcPts val="0"/>
              </a:spcBef>
              <a:spcAft>
                <a:spcPts val="600"/>
              </a:spcAft>
              <a:buNone/>
            </a:pPr>
            <a:r>
              <a:rPr lang="en-US" dirty="0">
                <a:hlinkClick r:id="rId3"/>
              </a:rPr>
              <a:t>DORA</a:t>
            </a:r>
            <a:endParaRPr lang="en-US" dirty="0"/>
          </a:p>
          <a:p>
            <a:pPr>
              <a:spcBef>
                <a:spcPts val="0"/>
              </a:spcBef>
              <a:spcAft>
                <a:spcPts val="600"/>
              </a:spcAft>
            </a:pPr>
            <a:r>
              <a:rPr lang="en-US" sz="1600" dirty="0"/>
              <a:t>Do not use journal-based metrics, such as Journal Impact Factors, as a surrogate measure of the quality of individual research articles…</a:t>
            </a:r>
          </a:p>
          <a:p>
            <a:pPr>
              <a:spcBef>
                <a:spcPts val="0"/>
              </a:spcBef>
              <a:spcAft>
                <a:spcPts val="600"/>
              </a:spcAft>
            </a:pPr>
            <a:r>
              <a:rPr lang="en-US" sz="1600" dirty="0"/>
              <a:t>For the purposes of research assessment, consider the value and impact of all research outputs…and consider a broad range of impact measures including qualitative indicators of research impact…</a:t>
            </a:r>
          </a:p>
        </p:txBody>
      </p:sp>
      <p:sp>
        <p:nvSpPr>
          <p:cNvPr id="4" name="Text Placeholder 3">
            <a:extLst>
              <a:ext uri="{FF2B5EF4-FFF2-40B4-BE49-F238E27FC236}">
                <a16:creationId xmlns:a16="http://schemas.microsoft.com/office/drawing/2014/main" id="{62029580-7778-AF34-177F-5C54D0DF9E0F}"/>
              </a:ext>
            </a:extLst>
          </p:cNvPr>
          <p:cNvSpPr>
            <a:spLocks noGrp="1"/>
          </p:cNvSpPr>
          <p:nvPr>
            <p:ph type="body" idx="2"/>
          </p:nvPr>
        </p:nvSpPr>
        <p:spPr>
          <a:xfrm>
            <a:off x="4682659" y="1219198"/>
            <a:ext cx="3675300" cy="3706651"/>
          </a:xfrm>
        </p:spPr>
        <p:txBody>
          <a:bodyPr/>
          <a:lstStyle/>
          <a:p>
            <a:pPr marL="101600" indent="0">
              <a:spcBef>
                <a:spcPts val="0"/>
              </a:spcBef>
              <a:spcAft>
                <a:spcPts val="600"/>
              </a:spcAft>
              <a:buNone/>
            </a:pPr>
            <a:r>
              <a:rPr lang="en-US" dirty="0"/>
              <a:t>In Practice</a:t>
            </a:r>
          </a:p>
          <a:p>
            <a:pPr>
              <a:spcBef>
                <a:spcPts val="0"/>
              </a:spcBef>
              <a:spcAft>
                <a:spcPts val="600"/>
              </a:spcAft>
            </a:pPr>
            <a:r>
              <a:rPr lang="en-US" sz="1600" dirty="0"/>
              <a:t>Recommend that scholars and reviewers avoid using the JIF. Provide this </a:t>
            </a:r>
            <a:r>
              <a:rPr lang="en-US" sz="1600" dirty="0">
                <a:hlinkClick r:id="rId4"/>
              </a:rPr>
              <a:t>policy brief</a:t>
            </a:r>
            <a:r>
              <a:rPr lang="en-US" sz="1600" dirty="0"/>
              <a:t> to leadership.</a:t>
            </a:r>
          </a:p>
          <a:p>
            <a:pPr>
              <a:spcBef>
                <a:spcPts val="0"/>
              </a:spcBef>
              <a:spcAft>
                <a:spcPts val="600"/>
              </a:spcAft>
            </a:pPr>
            <a:r>
              <a:rPr lang="en-US" sz="1600" dirty="0"/>
              <a:t>Encourage deposit of other research outputs into repositories to increase discovery and access, as well as potential use. Provide examples of other types of impact evidence. </a:t>
            </a:r>
          </a:p>
        </p:txBody>
      </p:sp>
      <p:sp>
        <p:nvSpPr>
          <p:cNvPr id="5" name="Slide Number Placeholder 4">
            <a:extLst>
              <a:ext uri="{FF2B5EF4-FFF2-40B4-BE49-F238E27FC236}">
                <a16:creationId xmlns:a16="http://schemas.microsoft.com/office/drawing/2014/main" id="{44D859C7-B8A3-1A14-4DF5-569CD262E1D4}"/>
              </a:ext>
            </a:extLst>
          </p:cNvPr>
          <p:cNvSpPr>
            <a:spLocks noGrp="1"/>
          </p:cNvSpPr>
          <p:nvPr>
            <p:ph type="sldNum" idx="12"/>
          </p:nvPr>
        </p:nvSpPr>
        <p:spPr/>
        <p:txBody>
          <a:bodyPr/>
          <a:lstStyle/>
          <a:p>
            <a:pPr lvl="0"/>
            <a:fld id="{00000000-1234-1234-1234-123412341234}" type="slidenum">
              <a:rPr lang="en" smtClean="0"/>
              <a:pPr lvl="0"/>
              <a:t>36</a:t>
            </a:fld>
            <a:endParaRPr lang="en"/>
          </a:p>
        </p:txBody>
      </p:sp>
    </p:spTree>
    <p:extLst>
      <p:ext uri="{BB962C8B-B14F-4D97-AF65-F5344CB8AC3E}">
        <p14:creationId xmlns:p14="http://schemas.microsoft.com/office/powerpoint/2010/main" val="36807442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2693C4C-5E8A-EF3A-4F34-E591FA393F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37</a:t>
            </a:fld>
            <a:endParaRPr lang="en"/>
          </a:p>
        </p:txBody>
      </p:sp>
      <p:sp>
        <p:nvSpPr>
          <p:cNvPr id="6" name="Text Placeholder 5">
            <a:extLst>
              <a:ext uri="{FF2B5EF4-FFF2-40B4-BE49-F238E27FC236}">
                <a16:creationId xmlns:a16="http://schemas.microsoft.com/office/drawing/2014/main" id="{B00D36E8-3A7B-266E-E120-5591D3B560B0}"/>
              </a:ext>
            </a:extLst>
          </p:cNvPr>
          <p:cNvSpPr>
            <a:spLocks noGrp="1"/>
          </p:cNvSpPr>
          <p:nvPr>
            <p:ph type="body" idx="4294967295"/>
          </p:nvPr>
        </p:nvSpPr>
        <p:spPr>
          <a:xfrm>
            <a:off x="2176758" y="2162175"/>
            <a:ext cx="4790485" cy="819150"/>
          </a:xfrm>
        </p:spPr>
        <p:txBody>
          <a:bodyPr/>
          <a:lstStyle/>
          <a:p>
            <a:pPr marL="0" indent="0">
              <a:buNone/>
            </a:pPr>
            <a:r>
              <a:rPr lang="en-US" sz="3600" b="1" dirty="0">
                <a:solidFill>
                  <a:schemeClr val="accent1">
                    <a:lumMod val="75000"/>
                  </a:schemeClr>
                </a:solidFill>
              </a:rPr>
              <a:t>measure what matters</a:t>
            </a:r>
          </a:p>
        </p:txBody>
      </p:sp>
    </p:spTree>
    <p:extLst>
      <p:ext uri="{BB962C8B-B14F-4D97-AF65-F5344CB8AC3E}">
        <p14:creationId xmlns:p14="http://schemas.microsoft.com/office/powerpoint/2010/main" val="32597611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89D424-EFCC-7A2D-DB82-BC1208711A67}"/>
              </a:ext>
            </a:extLst>
          </p:cNvPr>
          <p:cNvSpPr>
            <a:spLocks noGrp="1"/>
          </p:cNvSpPr>
          <p:nvPr>
            <p:ph type="title"/>
          </p:nvPr>
        </p:nvSpPr>
        <p:spPr/>
        <p:txBody>
          <a:bodyPr/>
          <a:lstStyle/>
          <a:p>
            <a:r>
              <a:rPr lang="en-US" sz="2800" dirty="0"/>
              <a:t>Describing your community context</a:t>
            </a:r>
          </a:p>
        </p:txBody>
      </p:sp>
      <p:sp>
        <p:nvSpPr>
          <p:cNvPr id="5" name="Text Placeholder 4">
            <a:extLst>
              <a:ext uri="{FF2B5EF4-FFF2-40B4-BE49-F238E27FC236}">
                <a16:creationId xmlns:a16="http://schemas.microsoft.com/office/drawing/2014/main" id="{787A5A79-DAD3-52C3-5B34-BD3B2C630094}"/>
              </a:ext>
            </a:extLst>
          </p:cNvPr>
          <p:cNvSpPr>
            <a:spLocks noGrp="1"/>
          </p:cNvSpPr>
          <p:nvPr>
            <p:ph type="body" idx="1"/>
          </p:nvPr>
        </p:nvSpPr>
        <p:spPr>
          <a:xfrm>
            <a:off x="786150" y="1419148"/>
            <a:ext cx="7571700" cy="3416151"/>
          </a:xfrm>
        </p:spPr>
        <p:txBody>
          <a:bodyPr/>
          <a:lstStyle/>
          <a:p>
            <a:pPr>
              <a:spcBef>
                <a:spcPts val="0"/>
              </a:spcBef>
              <a:spcAft>
                <a:spcPts val="1800"/>
              </a:spcAft>
            </a:pPr>
            <a:r>
              <a:rPr lang="en-US" sz="2000" dirty="0"/>
              <a:t>How does your community understand and describe impact?</a:t>
            </a:r>
          </a:p>
          <a:p>
            <a:pPr>
              <a:spcBef>
                <a:spcPts val="0"/>
              </a:spcBef>
              <a:spcAft>
                <a:spcPts val="1800"/>
              </a:spcAft>
            </a:pPr>
            <a:r>
              <a:rPr lang="en-US" sz="2000" dirty="0"/>
              <a:t>How does your community understand and describe quality?</a:t>
            </a:r>
          </a:p>
          <a:p>
            <a:pPr>
              <a:spcBef>
                <a:spcPts val="0"/>
              </a:spcBef>
              <a:spcAft>
                <a:spcPts val="1800"/>
              </a:spcAft>
            </a:pPr>
            <a:r>
              <a:rPr lang="en-US" sz="2000" dirty="0"/>
              <a:t>How does your community understand and describe prestige?</a:t>
            </a:r>
          </a:p>
        </p:txBody>
      </p:sp>
    </p:spTree>
    <p:extLst>
      <p:ext uri="{BB962C8B-B14F-4D97-AF65-F5344CB8AC3E}">
        <p14:creationId xmlns:p14="http://schemas.microsoft.com/office/powerpoint/2010/main" val="5773605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89D424-EFCC-7A2D-DB82-BC1208711A67}"/>
              </a:ext>
            </a:extLst>
          </p:cNvPr>
          <p:cNvSpPr>
            <a:spLocks noGrp="1"/>
          </p:cNvSpPr>
          <p:nvPr>
            <p:ph type="title"/>
          </p:nvPr>
        </p:nvSpPr>
        <p:spPr/>
        <p:txBody>
          <a:bodyPr/>
          <a:lstStyle/>
          <a:p>
            <a:r>
              <a:rPr lang="en-US" sz="2800" dirty="0"/>
              <a:t>Next Steps</a:t>
            </a:r>
          </a:p>
        </p:txBody>
      </p:sp>
      <p:sp>
        <p:nvSpPr>
          <p:cNvPr id="5" name="Text Placeholder 4">
            <a:extLst>
              <a:ext uri="{FF2B5EF4-FFF2-40B4-BE49-F238E27FC236}">
                <a16:creationId xmlns:a16="http://schemas.microsoft.com/office/drawing/2014/main" id="{787A5A79-DAD3-52C3-5B34-BD3B2C630094}"/>
              </a:ext>
            </a:extLst>
          </p:cNvPr>
          <p:cNvSpPr>
            <a:spLocks noGrp="1"/>
          </p:cNvSpPr>
          <p:nvPr>
            <p:ph type="body" idx="1"/>
          </p:nvPr>
        </p:nvSpPr>
        <p:spPr/>
        <p:txBody>
          <a:bodyPr/>
          <a:lstStyle/>
          <a:p>
            <a:pPr>
              <a:spcBef>
                <a:spcPts val="0"/>
              </a:spcBef>
              <a:spcAft>
                <a:spcPts val="600"/>
              </a:spcAft>
            </a:pPr>
            <a:r>
              <a:rPr lang="en-US" sz="1800" dirty="0"/>
              <a:t>Explore resources individually and together</a:t>
            </a:r>
          </a:p>
          <a:p>
            <a:pPr lvl="1">
              <a:spcAft>
                <a:spcPts val="600"/>
              </a:spcAft>
            </a:pPr>
            <a:r>
              <a:rPr lang="en-US" sz="1600" dirty="0"/>
              <a:t>DORA </a:t>
            </a:r>
            <a:r>
              <a:rPr lang="en-US" sz="1600" dirty="0">
                <a:hlinkClick r:id="rId3"/>
              </a:rPr>
              <a:t>Case Studies</a:t>
            </a:r>
            <a:r>
              <a:rPr lang="en-US" sz="1600" dirty="0"/>
              <a:t> &amp; </a:t>
            </a:r>
            <a:r>
              <a:rPr lang="en-US" sz="1600" dirty="0">
                <a:hlinkClick r:id="rId4"/>
              </a:rPr>
              <a:t>Resource Library</a:t>
            </a:r>
            <a:endParaRPr lang="en-US" sz="1600" dirty="0"/>
          </a:p>
          <a:p>
            <a:pPr lvl="1">
              <a:spcAft>
                <a:spcPts val="600"/>
              </a:spcAft>
            </a:pPr>
            <a:r>
              <a:rPr lang="en-US" sz="1600" dirty="0">
                <a:hlinkClick r:id="rId5"/>
              </a:rPr>
              <a:t>HumetricsHSS</a:t>
            </a:r>
            <a:endParaRPr lang="en-US" sz="1600" dirty="0"/>
          </a:p>
          <a:p>
            <a:pPr lvl="1">
              <a:spcAft>
                <a:spcPts val="600"/>
              </a:spcAft>
            </a:pPr>
            <a:r>
              <a:rPr lang="en-US" sz="1600" dirty="0" err="1">
                <a:hlinkClick r:id="rId6"/>
              </a:rPr>
              <a:t>iNORMS</a:t>
            </a:r>
            <a:r>
              <a:rPr lang="en-US" sz="1600" dirty="0">
                <a:hlinkClick r:id="rId6"/>
              </a:rPr>
              <a:t> Scope Framework</a:t>
            </a:r>
            <a:endParaRPr lang="en-US" sz="1600" dirty="0"/>
          </a:p>
          <a:p>
            <a:pPr>
              <a:spcBef>
                <a:spcPts val="0"/>
              </a:spcBef>
              <a:spcAft>
                <a:spcPts val="600"/>
              </a:spcAft>
            </a:pPr>
            <a:r>
              <a:rPr lang="en-US" sz="1800" dirty="0"/>
              <a:t>Establish a dialogue about the values of your field or community.</a:t>
            </a:r>
          </a:p>
          <a:p>
            <a:pPr>
              <a:spcBef>
                <a:spcPts val="0"/>
              </a:spcBef>
              <a:spcAft>
                <a:spcPts val="600"/>
              </a:spcAft>
            </a:pPr>
            <a:r>
              <a:rPr lang="en-US" sz="1800" dirty="0"/>
              <a:t>Work towards a shared understanding of terminology and definitions.</a:t>
            </a:r>
          </a:p>
          <a:p>
            <a:pPr>
              <a:spcBef>
                <a:spcPts val="0"/>
              </a:spcBef>
              <a:spcAft>
                <a:spcPts val="600"/>
              </a:spcAft>
            </a:pPr>
            <a:r>
              <a:rPr lang="en-US" sz="1800" dirty="0"/>
              <a:t>Describe characteristics of those values. What would evidence look like?</a:t>
            </a:r>
          </a:p>
          <a:p>
            <a:pPr>
              <a:spcBef>
                <a:spcPts val="0"/>
              </a:spcBef>
              <a:spcAft>
                <a:spcPts val="600"/>
              </a:spcAft>
            </a:pPr>
            <a:r>
              <a:rPr lang="en-US" sz="1800" dirty="0"/>
              <a:t>Interrogate how existing metrics speak to (or not) those values.</a:t>
            </a:r>
          </a:p>
        </p:txBody>
      </p:sp>
    </p:spTree>
    <p:extLst>
      <p:ext uri="{BB962C8B-B14F-4D97-AF65-F5344CB8AC3E}">
        <p14:creationId xmlns:p14="http://schemas.microsoft.com/office/powerpoint/2010/main" val="4239230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8B6F2-31BC-FA0E-96F8-C6A2B9F144A3}"/>
              </a:ext>
            </a:extLst>
          </p:cNvPr>
          <p:cNvSpPr>
            <a:spLocks noGrp="1"/>
          </p:cNvSpPr>
          <p:nvPr>
            <p:ph type="title"/>
          </p:nvPr>
        </p:nvSpPr>
        <p:spPr/>
        <p:txBody>
          <a:bodyPr/>
          <a:lstStyle/>
          <a:p>
            <a:r>
              <a:rPr lang="en-US" sz="2800" dirty="0"/>
              <a:t>Types of metrics</a:t>
            </a:r>
          </a:p>
        </p:txBody>
      </p:sp>
      <p:sp>
        <p:nvSpPr>
          <p:cNvPr id="3" name="Text Placeholder 2">
            <a:extLst>
              <a:ext uri="{FF2B5EF4-FFF2-40B4-BE49-F238E27FC236}">
                <a16:creationId xmlns:a16="http://schemas.microsoft.com/office/drawing/2014/main" id="{E7FCF753-1DDE-D12B-03AB-D5CC1C289267}"/>
              </a:ext>
            </a:extLst>
          </p:cNvPr>
          <p:cNvSpPr>
            <a:spLocks noGrp="1"/>
          </p:cNvSpPr>
          <p:nvPr>
            <p:ph type="body" idx="1"/>
          </p:nvPr>
        </p:nvSpPr>
        <p:spPr/>
        <p:txBody>
          <a:bodyPr/>
          <a:lstStyle/>
          <a:p>
            <a:pPr marL="101600" indent="0">
              <a:spcBef>
                <a:spcPts val="0"/>
              </a:spcBef>
              <a:spcAft>
                <a:spcPts val="1200"/>
              </a:spcAft>
              <a:buNone/>
            </a:pPr>
            <a:r>
              <a:rPr lang="en-US" sz="2400" b="1" dirty="0"/>
              <a:t>Object</a:t>
            </a:r>
          </a:p>
          <a:p>
            <a:pPr>
              <a:spcBef>
                <a:spcPts val="0"/>
              </a:spcBef>
              <a:spcAft>
                <a:spcPts val="600"/>
              </a:spcAft>
            </a:pPr>
            <a:r>
              <a:rPr lang="en-US" dirty="0"/>
              <a:t>Venue (Journal)</a:t>
            </a:r>
          </a:p>
          <a:p>
            <a:pPr>
              <a:spcBef>
                <a:spcPts val="0"/>
              </a:spcBef>
              <a:spcAft>
                <a:spcPts val="600"/>
              </a:spcAft>
            </a:pPr>
            <a:r>
              <a:rPr lang="en-US" dirty="0"/>
              <a:t>Product (Article, Book)</a:t>
            </a:r>
          </a:p>
          <a:p>
            <a:pPr>
              <a:spcBef>
                <a:spcPts val="0"/>
              </a:spcBef>
              <a:spcAft>
                <a:spcPts val="600"/>
              </a:spcAft>
            </a:pPr>
            <a:r>
              <a:rPr lang="en-US" dirty="0"/>
              <a:t>Author</a:t>
            </a:r>
          </a:p>
        </p:txBody>
      </p:sp>
      <p:sp>
        <p:nvSpPr>
          <p:cNvPr id="4" name="Text Placeholder 3">
            <a:extLst>
              <a:ext uri="{FF2B5EF4-FFF2-40B4-BE49-F238E27FC236}">
                <a16:creationId xmlns:a16="http://schemas.microsoft.com/office/drawing/2014/main" id="{4DB46421-C695-85AA-2DDF-C681BC367C12}"/>
              </a:ext>
            </a:extLst>
          </p:cNvPr>
          <p:cNvSpPr>
            <a:spLocks noGrp="1"/>
          </p:cNvSpPr>
          <p:nvPr>
            <p:ph type="body" idx="2"/>
          </p:nvPr>
        </p:nvSpPr>
        <p:spPr/>
        <p:txBody>
          <a:bodyPr/>
          <a:lstStyle/>
          <a:p>
            <a:pPr marL="101600" indent="0">
              <a:spcBef>
                <a:spcPts val="0"/>
              </a:spcBef>
              <a:spcAft>
                <a:spcPts val="1200"/>
              </a:spcAft>
              <a:buNone/>
            </a:pPr>
            <a:r>
              <a:rPr lang="en-US" sz="2400" b="1" dirty="0"/>
              <a:t>Data Type</a:t>
            </a:r>
          </a:p>
          <a:p>
            <a:pPr>
              <a:spcBef>
                <a:spcPts val="0"/>
              </a:spcBef>
              <a:spcAft>
                <a:spcPts val="600"/>
              </a:spcAft>
            </a:pPr>
            <a:r>
              <a:rPr lang="en-US" dirty="0"/>
              <a:t>Citations</a:t>
            </a:r>
          </a:p>
          <a:p>
            <a:pPr>
              <a:spcBef>
                <a:spcPts val="0"/>
              </a:spcBef>
              <a:spcAft>
                <a:spcPts val="600"/>
              </a:spcAft>
            </a:pPr>
            <a:r>
              <a:rPr lang="en-US" dirty="0"/>
              <a:t>Altmetrics</a:t>
            </a:r>
          </a:p>
          <a:p>
            <a:pPr lvl="1">
              <a:spcAft>
                <a:spcPts val="600"/>
              </a:spcAft>
            </a:pPr>
            <a:r>
              <a:rPr lang="en-US" sz="1800" dirty="0"/>
              <a:t>Webometrics</a:t>
            </a:r>
          </a:p>
          <a:p>
            <a:pPr lvl="1">
              <a:spcAft>
                <a:spcPts val="600"/>
              </a:spcAft>
            </a:pPr>
            <a:r>
              <a:rPr lang="en-US" sz="1800" dirty="0"/>
              <a:t>Social media metrics</a:t>
            </a:r>
          </a:p>
        </p:txBody>
      </p:sp>
      <p:sp>
        <p:nvSpPr>
          <p:cNvPr id="5" name="Slide Number Placeholder 4">
            <a:extLst>
              <a:ext uri="{FF2B5EF4-FFF2-40B4-BE49-F238E27FC236}">
                <a16:creationId xmlns:a16="http://schemas.microsoft.com/office/drawing/2014/main" id="{2E7E6B25-2A69-98D7-ED42-23FF352041F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1090623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3" name="Picture 2" descr="A group of people playing in a lake&#10;&#10;Description automatically generated with low confidence">
            <a:extLst>
              <a:ext uri="{FF2B5EF4-FFF2-40B4-BE49-F238E27FC236}">
                <a16:creationId xmlns:a16="http://schemas.microsoft.com/office/drawing/2014/main" id="{A79F9C93-8CB8-ED86-A635-601BCEEB525C}"/>
              </a:ext>
            </a:extLst>
          </p:cNvPr>
          <p:cNvPicPr>
            <a:picLocks noChangeAspect="1"/>
          </p:cNvPicPr>
          <p:nvPr/>
        </p:nvPicPr>
        <p:blipFill>
          <a:blip r:embed="rId3"/>
          <a:stretch>
            <a:fillRect/>
          </a:stretch>
        </p:blipFill>
        <p:spPr>
          <a:xfrm>
            <a:off x="1536716" y="1203807"/>
            <a:ext cx="6070569" cy="2735886"/>
          </a:xfrm>
          <a:prstGeom prst="rect">
            <a:avLst/>
          </a:prstGeom>
        </p:spPr>
      </p:pic>
      <p:sp>
        <p:nvSpPr>
          <p:cNvPr id="403" name="Google Shape;403;p36"/>
          <p:cNvSpPr txBox="1">
            <a:spLocks noGrp="1"/>
          </p:cNvSpPr>
          <p:nvPr>
            <p:ph type="ctrTitle"/>
          </p:nvPr>
        </p:nvSpPr>
        <p:spPr>
          <a:xfrm>
            <a:off x="134732" y="4125773"/>
            <a:ext cx="3735009" cy="95709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400" b="1" dirty="0">
                <a:solidFill>
                  <a:schemeClr val="accent2"/>
                </a:solidFill>
              </a:rPr>
              <a:t>Thank you!</a:t>
            </a:r>
            <a:endParaRPr sz="4400" b="1" dirty="0">
              <a:solidFill>
                <a:schemeClr val="accent2"/>
              </a:solidFill>
            </a:endParaRPr>
          </a:p>
        </p:txBody>
      </p:sp>
      <p:sp>
        <p:nvSpPr>
          <p:cNvPr id="406" name="Google Shape;406;p36"/>
          <p:cNvSpPr txBox="1">
            <a:spLocks noGrp="1"/>
          </p:cNvSpPr>
          <p:nvPr>
            <p:ph type="sldNum" idx="4294967295"/>
          </p:nvPr>
        </p:nvSpPr>
        <p:spPr>
          <a:xfrm>
            <a:off x="8594725" y="4749800"/>
            <a:ext cx="549275" cy="393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40</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p:nvPr/>
        </p:nvSpPr>
        <p:spPr>
          <a:xfrm>
            <a:off x="5880381" y="2562025"/>
            <a:ext cx="1381800" cy="1365600"/>
          </a:xfrm>
          <a:prstGeom prst="ellipse">
            <a:avLst/>
          </a:prstGeom>
          <a:noFill/>
          <a:ln w="9525" cap="flat" cmpd="sng">
            <a:solidFill>
              <a:srgbClr val="CFD8D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txBox="1">
            <a:spLocks noGrp="1"/>
          </p:cNvSpPr>
          <p:nvPr>
            <p:ph type="ctrTitle" idx="4294967295"/>
          </p:nvPr>
        </p:nvSpPr>
        <p:spPr>
          <a:xfrm>
            <a:off x="1637500" y="592744"/>
            <a:ext cx="5642100" cy="1159800"/>
          </a:xfrm>
          <a:prstGeom prst="rect">
            <a:avLst/>
          </a:prstGeom>
        </p:spPr>
        <p:txBody>
          <a:bodyPr spcFirstLastPara="1" wrap="square" lIns="91425" tIns="91425" rIns="91425" bIns="91425" anchor="b" anchorCtr="0">
            <a:noAutofit/>
          </a:bodyPr>
          <a:lstStyle/>
          <a:p>
            <a:r>
              <a:rPr lang="en-US" sz="4000" b="1" dirty="0">
                <a:solidFill>
                  <a:schemeClr val="bg2">
                    <a:lumMod val="75000"/>
                  </a:schemeClr>
                </a:solidFill>
              </a:rPr>
              <a:t>Heather L. Coates</a:t>
            </a:r>
            <a:endParaRPr sz="4000" b="1" dirty="0">
              <a:solidFill>
                <a:schemeClr val="bg2">
                  <a:lumMod val="75000"/>
                </a:schemeClr>
              </a:solidFill>
            </a:endParaRPr>
          </a:p>
        </p:txBody>
      </p:sp>
      <p:sp>
        <p:nvSpPr>
          <p:cNvPr id="86" name="Google Shape;86;p14"/>
          <p:cNvSpPr txBox="1">
            <a:spLocks noGrp="1"/>
          </p:cNvSpPr>
          <p:nvPr>
            <p:ph type="subTitle" idx="4294967295"/>
          </p:nvPr>
        </p:nvSpPr>
        <p:spPr>
          <a:xfrm>
            <a:off x="1637500" y="1641537"/>
            <a:ext cx="5642100" cy="706975"/>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000" dirty="0"/>
              <a:t>Co-founder of the </a:t>
            </a:r>
            <a:r>
              <a:rPr lang="en-US" sz="2000" dirty="0">
                <a:hlinkClick r:id="rId3"/>
              </a:rPr>
              <a:t>Metrics Toolkit</a:t>
            </a:r>
            <a:endParaRPr sz="2000" dirty="0"/>
          </a:p>
        </p:txBody>
      </p:sp>
      <p:sp>
        <p:nvSpPr>
          <p:cNvPr id="87" name="Google Shape;87;p14"/>
          <p:cNvSpPr txBox="1">
            <a:spLocks noGrp="1"/>
          </p:cNvSpPr>
          <p:nvPr>
            <p:ph type="body" idx="4294967295"/>
          </p:nvPr>
        </p:nvSpPr>
        <p:spPr>
          <a:xfrm>
            <a:off x="1637500" y="2388200"/>
            <a:ext cx="4109400" cy="2361651"/>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latin typeface="Source Sans Pro" panose="020B0503030403020204" pitchFamily="34" charset="0"/>
                <a:ea typeface="Source Sans Pro" panose="020B0503030403020204" pitchFamily="34" charset="0"/>
              </a:rPr>
              <a:t>Digital Scholarship &amp; Data Management Librarian, IUPUI University Library</a:t>
            </a:r>
          </a:p>
          <a:p>
            <a:pPr marL="0" lvl="0" indent="0" algn="l" rtl="0">
              <a:spcBef>
                <a:spcPts val="600"/>
              </a:spcBef>
              <a:spcAft>
                <a:spcPts val="0"/>
              </a:spcAft>
              <a:buNone/>
            </a:pPr>
            <a:r>
              <a:rPr lang="en-US" sz="1800" dirty="0">
                <a:latin typeface="Source Sans Pro" panose="020B0503030403020204" pitchFamily="34" charset="0"/>
                <a:ea typeface="Source Sans Pro" panose="020B0503030403020204" pitchFamily="34" charset="0"/>
              </a:rPr>
              <a:t>Indiana University Data Steward for Research Data</a:t>
            </a:r>
          </a:p>
          <a:p>
            <a:pPr marL="0" lvl="0" indent="0" algn="l" rtl="0">
              <a:spcBef>
                <a:spcPts val="600"/>
              </a:spcBef>
              <a:spcAft>
                <a:spcPts val="0"/>
              </a:spcAft>
              <a:buNone/>
            </a:pPr>
            <a:r>
              <a:rPr lang="en-US" sz="1800" dirty="0">
                <a:latin typeface="Source Sans Pro" panose="020B0503030403020204" pitchFamily="34" charset="0"/>
                <a:ea typeface="Source Sans Pro" panose="020B0503030403020204" pitchFamily="34" charset="0"/>
                <a:hlinkClick r:id="rId4"/>
              </a:rPr>
              <a:t>hcoates@iupui.edu</a:t>
            </a:r>
            <a:endParaRPr lang="en-US" sz="1800" dirty="0">
              <a:latin typeface="Source Sans Pro" panose="020B0503030403020204" pitchFamily="34" charset="0"/>
              <a:ea typeface="Source Sans Pro" panose="020B0503030403020204" pitchFamily="34" charset="0"/>
            </a:endParaRPr>
          </a:p>
          <a:p>
            <a:pPr marL="0" lvl="0" indent="0" algn="l" rtl="0">
              <a:spcBef>
                <a:spcPts val="600"/>
              </a:spcBef>
              <a:spcAft>
                <a:spcPts val="0"/>
              </a:spcAft>
              <a:buNone/>
            </a:pPr>
            <a:r>
              <a:rPr lang="en-US" sz="1800" dirty="0">
                <a:latin typeface="Source Sans Pro" panose="020B0503030403020204" pitchFamily="34" charset="0"/>
                <a:ea typeface="Source Sans Pro" panose="020B0503030403020204" pitchFamily="34" charset="0"/>
              </a:rPr>
              <a:t>ORCID: </a:t>
            </a:r>
            <a:r>
              <a:rPr lang="en-US" sz="1800" u="sng" dirty="0">
                <a:solidFill>
                  <a:srgbClr val="0563C1"/>
                </a:solidFill>
                <a:effectLst/>
                <a:latin typeface="Source Sans Pro" panose="020B0503030403020204" pitchFamily="34" charset="0"/>
                <a:ea typeface="Source Sans Pro" panose="020B0503030403020204" pitchFamily="34" charset="0"/>
                <a:hlinkClick r:id="rId5"/>
              </a:rPr>
              <a:t>0000-0003-4290-6997</a:t>
            </a:r>
            <a:r>
              <a:rPr lang="en-US" sz="1800" dirty="0">
                <a:solidFill>
                  <a:srgbClr val="000080"/>
                </a:solidFill>
                <a:effectLst/>
                <a:latin typeface="Source Sans Pro" panose="020B0503030403020204" pitchFamily="34" charset="0"/>
                <a:ea typeface="Source Sans Pro" panose="020B0503030403020204" pitchFamily="34" charset="0"/>
              </a:rPr>
              <a:t> </a:t>
            </a:r>
            <a:endParaRPr sz="1600" dirty="0">
              <a:latin typeface="Source Sans Pro" panose="020B0503030403020204" pitchFamily="34" charset="0"/>
              <a:ea typeface="Source Sans Pro" panose="020B0503030403020204" pitchFamily="34" charset="0"/>
            </a:endParaRPr>
          </a:p>
        </p:txBody>
      </p:sp>
      <p:pic>
        <p:nvPicPr>
          <p:cNvPr id="88" name="Google Shape;88;p14"/>
          <p:cNvPicPr preferRelativeResize="0"/>
          <p:nvPr/>
        </p:nvPicPr>
        <p:blipFill>
          <a:blip r:embed="rId6"/>
          <a:srcRect l="168" r="168"/>
          <a:stretch/>
        </p:blipFill>
        <p:spPr>
          <a:xfrm>
            <a:off x="5969309" y="2639689"/>
            <a:ext cx="1210200" cy="1210200"/>
          </a:xfrm>
          <a:prstGeom prst="ellipse">
            <a:avLst/>
          </a:prstGeom>
          <a:noFill/>
          <a:ln>
            <a:noFill/>
          </a:ln>
        </p:spPr>
      </p:pic>
      <p:cxnSp>
        <p:nvCxnSpPr>
          <p:cNvPr id="89" name="Google Shape;89;p14"/>
          <p:cNvCxnSpPr/>
          <p:nvPr/>
        </p:nvCxnSpPr>
        <p:spPr>
          <a:xfrm>
            <a:off x="6694986" y="3933625"/>
            <a:ext cx="214500" cy="856800"/>
          </a:xfrm>
          <a:prstGeom prst="straightConnector1">
            <a:avLst/>
          </a:prstGeom>
          <a:noFill/>
          <a:ln w="9525" cap="flat" cmpd="sng">
            <a:solidFill>
              <a:srgbClr val="CFD8DC"/>
            </a:solidFill>
            <a:prstDash val="solid"/>
            <a:round/>
            <a:headEnd type="none" w="med" len="med"/>
            <a:tailEnd type="none" w="med" len="med"/>
          </a:ln>
        </p:spPr>
      </p:cxnSp>
      <p:cxnSp>
        <p:nvCxnSpPr>
          <p:cNvPr id="90" name="Google Shape;90;p14"/>
          <p:cNvCxnSpPr/>
          <p:nvPr/>
        </p:nvCxnSpPr>
        <p:spPr>
          <a:xfrm>
            <a:off x="7059842" y="3727574"/>
            <a:ext cx="394200" cy="525600"/>
          </a:xfrm>
          <a:prstGeom prst="straightConnector1">
            <a:avLst/>
          </a:prstGeom>
          <a:noFill/>
          <a:ln w="9525" cap="flat" cmpd="sng">
            <a:solidFill>
              <a:srgbClr val="CFD8DC"/>
            </a:solidFill>
            <a:prstDash val="solid"/>
            <a:round/>
            <a:headEnd type="none" w="med" len="med"/>
            <a:tailEnd type="none" w="med" len="med"/>
          </a:ln>
        </p:spPr>
      </p:cxnSp>
      <p:cxnSp>
        <p:nvCxnSpPr>
          <p:cNvPr id="91" name="Google Shape;91;p14"/>
          <p:cNvCxnSpPr/>
          <p:nvPr/>
        </p:nvCxnSpPr>
        <p:spPr>
          <a:xfrm>
            <a:off x="7224089" y="3501963"/>
            <a:ext cx="752400" cy="464100"/>
          </a:xfrm>
          <a:prstGeom prst="straightConnector1">
            <a:avLst/>
          </a:prstGeom>
          <a:noFill/>
          <a:ln w="9525" cap="flat" cmpd="sng">
            <a:solidFill>
              <a:srgbClr val="CFD8DC"/>
            </a:solidFill>
            <a:prstDash val="solid"/>
            <a:round/>
            <a:headEnd type="none" w="med" len="med"/>
            <a:tailEnd type="none" w="med" len="med"/>
          </a:ln>
        </p:spPr>
      </p:cxnSp>
      <p:sp>
        <p:nvSpPr>
          <p:cNvPr id="92" name="Google Shape;92;p14"/>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41</a:t>
            </a:fld>
            <a:endParaRPr dirty="0"/>
          </a:p>
        </p:txBody>
      </p:sp>
    </p:spTree>
    <p:extLst>
      <p:ext uri="{BB962C8B-B14F-4D97-AF65-F5344CB8AC3E}">
        <p14:creationId xmlns:p14="http://schemas.microsoft.com/office/powerpoint/2010/main" val="23461260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CD07726-2978-B399-799B-70891F456A89}"/>
              </a:ext>
            </a:extLst>
          </p:cNvPr>
          <p:cNvSpPr>
            <a:spLocks noGrp="1"/>
          </p:cNvSpPr>
          <p:nvPr>
            <p:ph type="body" idx="1"/>
          </p:nvPr>
        </p:nvSpPr>
        <p:spPr>
          <a:xfrm>
            <a:off x="786150" y="1112108"/>
            <a:ext cx="7571700" cy="3723192"/>
          </a:xfrm>
        </p:spPr>
        <p:txBody>
          <a:bodyPr>
            <a:noAutofit/>
          </a:bodyPr>
          <a:lstStyle/>
          <a:p>
            <a:pPr marL="0" indent="0">
              <a:spcBef>
                <a:spcPts val="0"/>
              </a:spcBef>
              <a:spcAft>
                <a:spcPts val="600"/>
              </a:spcAft>
              <a:buNone/>
            </a:pPr>
            <a:r>
              <a:rPr lang="en-US" sz="1200" dirty="0">
                <a:effectLst/>
              </a:rPr>
              <a:t>Agate, N., </a:t>
            </a:r>
            <a:r>
              <a:rPr lang="en-US" sz="1200" dirty="0" err="1">
                <a:effectLst/>
              </a:rPr>
              <a:t>Kennison</a:t>
            </a:r>
            <a:r>
              <a:rPr lang="en-US" sz="1200" dirty="0">
                <a:effectLst/>
              </a:rPr>
              <a:t>, R., Konkiel, S., Long, C. P., </a:t>
            </a:r>
            <a:r>
              <a:rPr lang="en-US" sz="1200" dirty="0" err="1">
                <a:effectLst/>
              </a:rPr>
              <a:t>Rhody</a:t>
            </a:r>
            <a:r>
              <a:rPr lang="en-US" sz="1200" dirty="0">
                <a:effectLst/>
              </a:rPr>
              <a:t>, J., </a:t>
            </a:r>
            <a:r>
              <a:rPr lang="en-US" sz="1200" dirty="0" err="1">
                <a:effectLst/>
              </a:rPr>
              <a:t>Sacchi</a:t>
            </a:r>
            <a:r>
              <a:rPr lang="en-US" sz="1200" dirty="0">
                <a:effectLst/>
              </a:rPr>
              <a:t>, S., &amp; Weber, P. (2020). The transformative power of values-enacted scholarship. </a:t>
            </a:r>
            <a:r>
              <a:rPr lang="en-US" sz="1200" i="1" dirty="0">
                <a:effectLst/>
              </a:rPr>
              <a:t>Humanities and Social Sciences Communications</a:t>
            </a:r>
            <a:r>
              <a:rPr lang="en-US" sz="1200" dirty="0">
                <a:effectLst/>
              </a:rPr>
              <a:t>, </a:t>
            </a:r>
            <a:r>
              <a:rPr lang="en-US" sz="1200" i="1" dirty="0">
                <a:effectLst/>
              </a:rPr>
              <a:t>7</a:t>
            </a:r>
            <a:r>
              <a:rPr lang="en-US" sz="1200" dirty="0">
                <a:effectLst/>
              </a:rPr>
              <a:t>(1), Article 1. </a:t>
            </a:r>
            <a:r>
              <a:rPr lang="en-US" sz="1200" dirty="0">
                <a:effectLst/>
                <a:hlinkClick r:id="rId2"/>
              </a:rPr>
              <a:t>https://doi.org/10.1057/s41599-020-00647-z</a:t>
            </a:r>
            <a:endParaRPr lang="en-US" sz="1200" dirty="0">
              <a:effectLst/>
            </a:endParaRPr>
          </a:p>
          <a:p>
            <a:pPr marL="0" indent="0">
              <a:spcBef>
                <a:spcPts val="0"/>
              </a:spcBef>
              <a:spcAft>
                <a:spcPts val="600"/>
              </a:spcAft>
              <a:buNone/>
            </a:pPr>
            <a:r>
              <a:rPr lang="en-US" sz="1200" dirty="0">
                <a:effectLst/>
              </a:rPr>
              <a:t>Callaway, E. (2016). Beat it, impact factor! Publishing elite turns against controversial metric. </a:t>
            </a:r>
            <a:r>
              <a:rPr lang="en-US" sz="1200" i="1" dirty="0">
                <a:effectLst/>
              </a:rPr>
              <a:t>Nature News</a:t>
            </a:r>
            <a:r>
              <a:rPr lang="en-US" sz="1200" dirty="0">
                <a:effectLst/>
              </a:rPr>
              <a:t>, </a:t>
            </a:r>
            <a:r>
              <a:rPr lang="en-US" sz="1200" i="1" dirty="0">
                <a:effectLst/>
              </a:rPr>
              <a:t>535</a:t>
            </a:r>
            <a:r>
              <a:rPr lang="en-US" sz="1200" dirty="0">
                <a:effectLst/>
              </a:rPr>
              <a:t>(7611), 210. </a:t>
            </a:r>
            <a:r>
              <a:rPr lang="en-US" sz="1200" dirty="0">
                <a:effectLst/>
                <a:hlinkClick r:id="rId3"/>
              </a:rPr>
              <a:t>https://doi.org/10.1038/nature.2016.20224</a:t>
            </a:r>
            <a:endParaRPr lang="en-US" sz="1200" dirty="0"/>
          </a:p>
          <a:p>
            <a:pPr marL="0" indent="0">
              <a:spcBef>
                <a:spcPts val="0"/>
              </a:spcBef>
              <a:spcAft>
                <a:spcPts val="600"/>
              </a:spcAft>
              <a:buNone/>
            </a:pPr>
            <a:r>
              <a:rPr lang="en-US" sz="1200" dirty="0"/>
              <a:t>Haustein, S. (2016). Grand challenges in altmetrics: heterogeneity, data quality and dependencies. </a:t>
            </a:r>
            <a:r>
              <a:rPr lang="en-US" sz="1200" i="1" dirty="0"/>
              <a:t>Scientometrics</a:t>
            </a:r>
            <a:r>
              <a:rPr lang="en-US" sz="1200" dirty="0"/>
              <a:t>; 108(1), 413-423. </a:t>
            </a:r>
            <a:r>
              <a:rPr lang="en-US" sz="1200" dirty="0">
                <a:hlinkClick r:id="rId4"/>
              </a:rPr>
              <a:t>https://doi.org/10.1007/s11192-016-1910-9</a:t>
            </a:r>
            <a:r>
              <a:rPr lang="en-US" sz="1200" dirty="0"/>
              <a:t> </a:t>
            </a:r>
          </a:p>
          <a:p>
            <a:pPr marL="0" indent="0">
              <a:spcBef>
                <a:spcPts val="0"/>
              </a:spcBef>
              <a:spcAft>
                <a:spcPts val="600"/>
              </a:spcAft>
              <a:buNone/>
            </a:pPr>
            <a:r>
              <a:rPr lang="en-US" sz="1200" dirty="0">
                <a:effectLst/>
              </a:rPr>
              <a:t>Larivière, V., </a:t>
            </a:r>
            <a:r>
              <a:rPr lang="en-US" sz="1200" dirty="0" err="1">
                <a:effectLst/>
              </a:rPr>
              <a:t>Kiermer</a:t>
            </a:r>
            <a:r>
              <a:rPr lang="en-US" sz="1200" dirty="0">
                <a:effectLst/>
              </a:rPr>
              <a:t>, V., MacCallum, C. J., McNutt, M., Patterson, M., </a:t>
            </a:r>
            <a:r>
              <a:rPr lang="en-US" sz="1200" dirty="0" err="1">
                <a:effectLst/>
              </a:rPr>
              <a:t>Pulverer</a:t>
            </a:r>
            <a:r>
              <a:rPr lang="en-US" sz="1200" dirty="0">
                <a:effectLst/>
              </a:rPr>
              <a:t>, B., Swaminathan, S., Taylor, S., &amp; Curry, S. (2016). A simple proposal for the publication of journal citation distributions. </a:t>
            </a:r>
            <a:r>
              <a:rPr lang="en-US" sz="1200" i="1" dirty="0" err="1">
                <a:effectLst/>
              </a:rPr>
              <a:t>BioRxiv</a:t>
            </a:r>
            <a:r>
              <a:rPr lang="en-US" sz="1200" dirty="0">
                <a:effectLst/>
              </a:rPr>
              <a:t>, 062109. </a:t>
            </a:r>
            <a:r>
              <a:rPr lang="en-US" sz="1200" dirty="0">
                <a:effectLst/>
                <a:hlinkClick r:id="rId5"/>
              </a:rPr>
              <a:t>https://doi.org/10.1101/062109</a:t>
            </a:r>
            <a:endParaRPr lang="en-US" sz="1200" dirty="0">
              <a:effectLst/>
              <a:latin typeface="Source Sans Pro" panose="020B0503030403020204" pitchFamily="34" charset="0"/>
              <a:ea typeface="Source Sans Pro" panose="020B0503030403020204" pitchFamily="34" charset="0"/>
            </a:endParaRPr>
          </a:p>
          <a:p>
            <a:pPr marL="0" indent="0">
              <a:spcBef>
                <a:spcPts val="0"/>
              </a:spcBef>
              <a:spcAft>
                <a:spcPts val="600"/>
              </a:spcAft>
              <a:buNone/>
            </a:pPr>
            <a:r>
              <a:rPr lang="en-US" sz="1200" dirty="0">
                <a:effectLst/>
                <a:latin typeface="Source Sans Pro" panose="020B0503030403020204" pitchFamily="34" charset="0"/>
                <a:ea typeface="Source Sans Pro" panose="020B0503030403020204" pitchFamily="34" charset="0"/>
              </a:rPr>
              <a:t>Martín-Martín, A., </a:t>
            </a:r>
            <a:r>
              <a:rPr lang="en-US" sz="1200" dirty="0" err="1">
                <a:effectLst/>
                <a:latin typeface="Source Sans Pro" panose="020B0503030403020204" pitchFamily="34" charset="0"/>
                <a:ea typeface="Source Sans Pro" panose="020B0503030403020204" pitchFamily="34" charset="0"/>
              </a:rPr>
              <a:t>Thelwall</a:t>
            </a:r>
            <a:r>
              <a:rPr lang="en-US" sz="1200" dirty="0">
                <a:effectLst/>
                <a:latin typeface="Source Sans Pro" panose="020B0503030403020204" pitchFamily="34" charset="0"/>
                <a:ea typeface="Source Sans Pro" panose="020B0503030403020204" pitchFamily="34" charset="0"/>
              </a:rPr>
              <a:t>, M., </a:t>
            </a:r>
            <a:r>
              <a:rPr lang="en-US" sz="1200" dirty="0" err="1">
                <a:effectLst/>
                <a:latin typeface="Source Sans Pro" panose="020B0503030403020204" pitchFamily="34" charset="0"/>
                <a:ea typeface="Source Sans Pro" panose="020B0503030403020204" pitchFamily="34" charset="0"/>
              </a:rPr>
              <a:t>Orduna-Malea</a:t>
            </a:r>
            <a:r>
              <a:rPr lang="en-US" sz="1200" dirty="0">
                <a:effectLst/>
                <a:latin typeface="Source Sans Pro" panose="020B0503030403020204" pitchFamily="34" charset="0"/>
                <a:ea typeface="Source Sans Pro" panose="020B0503030403020204" pitchFamily="34" charset="0"/>
              </a:rPr>
              <a:t>, E., &amp; Delgado López-</a:t>
            </a:r>
            <a:r>
              <a:rPr lang="en-US" sz="1200" dirty="0" err="1">
                <a:effectLst/>
                <a:latin typeface="Source Sans Pro" panose="020B0503030403020204" pitchFamily="34" charset="0"/>
                <a:ea typeface="Source Sans Pro" panose="020B0503030403020204" pitchFamily="34" charset="0"/>
              </a:rPr>
              <a:t>Cózar</a:t>
            </a:r>
            <a:r>
              <a:rPr lang="en-US" sz="1200" dirty="0">
                <a:effectLst/>
                <a:latin typeface="Source Sans Pro" panose="020B0503030403020204" pitchFamily="34" charset="0"/>
                <a:ea typeface="Source Sans Pro" panose="020B0503030403020204" pitchFamily="34" charset="0"/>
              </a:rPr>
              <a:t>, E. (2020). Google Scholar, Microsoft Academic, Scopus, Dimensions, Web of Science, and </a:t>
            </a:r>
            <a:r>
              <a:rPr lang="en-US" sz="1200" dirty="0" err="1">
                <a:effectLst/>
                <a:latin typeface="Source Sans Pro" panose="020B0503030403020204" pitchFamily="34" charset="0"/>
                <a:ea typeface="Source Sans Pro" panose="020B0503030403020204" pitchFamily="34" charset="0"/>
              </a:rPr>
              <a:t>OpenCitations</a:t>
            </a:r>
            <a:r>
              <a:rPr lang="en-US" sz="1200" dirty="0">
                <a:effectLst/>
                <a:latin typeface="Source Sans Pro" panose="020B0503030403020204" pitchFamily="34" charset="0"/>
                <a:ea typeface="Source Sans Pro" panose="020B0503030403020204" pitchFamily="34" charset="0"/>
              </a:rPr>
              <a:t>’ COCI: A multidisciplinary comparison of coverage via citations. </a:t>
            </a:r>
            <a:r>
              <a:rPr lang="en-US" sz="1200" i="1" dirty="0">
                <a:effectLst/>
                <a:latin typeface="Source Sans Pro" panose="020B0503030403020204" pitchFamily="34" charset="0"/>
                <a:ea typeface="Source Sans Pro" panose="020B0503030403020204" pitchFamily="34" charset="0"/>
              </a:rPr>
              <a:t>Scientometrics</a:t>
            </a:r>
            <a:r>
              <a:rPr lang="en-US" sz="1200" dirty="0">
                <a:effectLst/>
                <a:latin typeface="Source Sans Pro" panose="020B0503030403020204" pitchFamily="34" charset="0"/>
                <a:ea typeface="Source Sans Pro" panose="020B0503030403020204" pitchFamily="34" charset="0"/>
              </a:rPr>
              <a:t>. </a:t>
            </a:r>
            <a:r>
              <a:rPr lang="en-US" sz="1200" dirty="0">
                <a:effectLst/>
                <a:latin typeface="Source Sans Pro" panose="020B0503030403020204" pitchFamily="34" charset="0"/>
                <a:ea typeface="Source Sans Pro" panose="020B0503030403020204" pitchFamily="34" charset="0"/>
                <a:hlinkClick r:id="rId6"/>
              </a:rPr>
              <a:t>https://doi.org/10.1007/s11192-020-03690-4</a:t>
            </a:r>
            <a:endParaRPr lang="en-US" sz="1200" dirty="0">
              <a:effectLst/>
              <a:latin typeface="Source Sans Pro" panose="020B0503030403020204" pitchFamily="34" charset="0"/>
              <a:ea typeface="Source Sans Pro" panose="020B0503030403020204" pitchFamily="34" charset="0"/>
            </a:endParaRPr>
          </a:p>
          <a:p>
            <a:pPr marL="0" indent="0">
              <a:spcBef>
                <a:spcPts val="0"/>
              </a:spcBef>
              <a:spcAft>
                <a:spcPts val="600"/>
              </a:spcAft>
              <a:buNone/>
            </a:pPr>
            <a:r>
              <a:rPr lang="en-US" sz="1200" dirty="0">
                <a:latin typeface="Source Sans Pro" panose="020B0503030403020204" pitchFamily="34" charset="0"/>
                <a:ea typeface="Source Sans Pro" panose="020B0503030403020204" pitchFamily="34" charset="0"/>
              </a:rPr>
              <a:t>Moed, H. (2005). Citation Analysis in Research Evaluation. </a:t>
            </a:r>
            <a:r>
              <a:rPr lang="en-US" sz="1200" dirty="0">
                <a:latin typeface="Source Sans Pro" panose="020B0503030403020204" pitchFamily="34" charset="0"/>
                <a:ea typeface="Source Sans Pro" panose="020B0503030403020204" pitchFamily="34" charset="0"/>
                <a:hlinkClick r:id="rId7"/>
              </a:rPr>
              <a:t>https://doi.org/10.1007/1-4020-3714-7</a:t>
            </a:r>
            <a:r>
              <a:rPr lang="en-US" sz="1200" dirty="0">
                <a:latin typeface="Source Sans Pro" panose="020B0503030403020204" pitchFamily="34" charset="0"/>
                <a:ea typeface="Source Sans Pro" panose="020B0503030403020204" pitchFamily="34" charset="0"/>
              </a:rPr>
              <a:t> </a:t>
            </a:r>
          </a:p>
          <a:p>
            <a:pPr marL="0" indent="0">
              <a:spcBef>
                <a:spcPts val="0"/>
              </a:spcBef>
              <a:spcAft>
                <a:spcPts val="600"/>
              </a:spcAft>
              <a:buNone/>
            </a:pPr>
            <a:r>
              <a:rPr lang="en-US" sz="1200" dirty="0">
                <a:effectLst/>
              </a:rPr>
              <a:t>Ortega, J. L. (2018). Reliability and accuracy of altmetric providers: A comparison among Altmetric.com, </a:t>
            </a:r>
            <a:r>
              <a:rPr lang="en-US" sz="1200" dirty="0" err="1">
                <a:effectLst/>
              </a:rPr>
              <a:t>PlumX</a:t>
            </a:r>
            <a:r>
              <a:rPr lang="en-US" sz="1200" dirty="0">
                <a:effectLst/>
              </a:rPr>
              <a:t> and </a:t>
            </a:r>
            <a:r>
              <a:rPr lang="en-US" sz="1200" dirty="0" err="1">
                <a:effectLst/>
              </a:rPr>
              <a:t>Crossref</a:t>
            </a:r>
            <a:r>
              <a:rPr lang="en-US" sz="1200" dirty="0">
                <a:effectLst/>
              </a:rPr>
              <a:t> Event Data. </a:t>
            </a:r>
            <a:r>
              <a:rPr lang="en-US" sz="1200" i="1" dirty="0">
                <a:effectLst/>
              </a:rPr>
              <a:t>Scientometrics</a:t>
            </a:r>
            <a:r>
              <a:rPr lang="en-US" sz="1200" dirty="0">
                <a:effectLst/>
              </a:rPr>
              <a:t>, </a:t>
            </a:r>
            <a:r>
              <a:rPr lang="en-US" sz="1200" i="1" dirty="0">
                <a:effectLst/>
              </a:rPr>
              <a:t>116</a:t>
            </a:r>
            <a:r>
              <a:rPr lang="en-US" sz="1200" dirty="0">
                <a:effectLst/>
              </a:rPr>
              <a:t>(3), 2123–2138. </a:t>
            </a:r>
            <a:r>
              <a:rPr lang="en-US" sz="1200" dirty="0">
                <a:effectLst/>
                <a:hlinkClick r:id="rId8"/>
              </a:rPr>
              <a:t>https://doi.org/10.1007/s11192-018-2838-z</a:t>
            </a:r>
            <a:endParaRPr lang="en-US" sz="1200" dirty="0">
              <a:effectLst/>
            </a:endParaRPr>
          </a:p>
        </p:txBody>
      </p:sp>
      <p:sp>
        <p:nvSpPr>
          <p:cNvPr id="2" name="Slide Number Placeholder 1">
            <a:extLst>
              <a:ext uri="{FF2B5EF4-FFF2-40B4-BE49-F238E27FC236}">
                <a16:creationId xmlns:a16="http://schemas.microsoft.com/office/drawing/2014/main" id="{AFA21FDF-79E7-63AF-8093-B5F41DF519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42</a:t>
            </a:fld>
            <a:endParaRPr lang="en"/>
          </a:p>
        </p:txBody>
      </p:sp>
      <p:sp>
        <p:nvSpPr>
          <p:cNvPr id="3" name="Title 2">
            <a:extLst>
              <a:ext uri="{FF2B5EF4-FFF2-40B4-BE49-F238E27FC236}">
                <a16:creationId xmlns:a16="http://schemas.microsoft.com/office/drawing/2014/main" id="{5EDF99D9-990E-0B15-4A75-E19B867D99C1}"/>
              </a:ext>
            </a:extLst>
          </p:cNvPr>
          <p:cNvSpPr>
            <a:spLocks noGrp="1"/>
          </p:cNvSpPr>
          <p:nvPr>
            <p:ph type="title"/>
          </p:nvPr>
        </p:nvSpPr>
        <p:spPr/>
        <p:txBody>
          <a:bodyPr/>
          <a:lstStyle/>
          <a:p>
            <a:r>
              <a:rPr lang="en-US" sz="2800" dirty="0"/>
              <a:t>References</a:t>
            </a:r>
            <a:endParaRPr lang="en-US" dirty="0"/>
          </a:p>
        </p:txBody>
      </p:sp>
    </p:spTree>
    <p:extLst>
      <p:ext uri="{BB962C8B-B14F-4D97-AF65-F5344CB8AC3E}">
        <p14:creationId xmlns:p14="http://schemas.microsoft.com/office/powerpoint/2010/main" val="7482292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DF99D9-990E-0B15-4A75-E19B867D99C1}"/>
              </a:ext>
            </a:extLst>
          </p:cNvPr>
          <p:cNvSpPr>
            <a:spLocks noGrp="1"/>
          </p:cNvSpPr>
          <p:nvPr>
            <p:ph type="title"/>
          </p:nvPr>
        </p:nvSpPr>
        <p:spPr/>
        <p:txBody>
          <a:bodyPr/>
          <a:lstStyle/>
          <a:p>
            <a:r>
              <a:rPr lang="en-US" sz="2800" dirty="0"/>
              <a:t>References</a:t>
            </a:r>
          </a:p>
        </p:txBody>
      </p:sp>
      <p:sp>
        <p:nvSpPr>
          <p:cNvPr id="4" name="Text Placeholder 3">
            <a:extLst>
              <a:ext uri="{FF2B5EF4-FFF2-40B4-BE49-F238E27FC236}">
                <a16:creationId xmlns:a16="http://schemas.microsoft.com/office/drawing/2014/main" id="{DCD07726-2978-B399-799B-70891F456A89}"/>
              </a:ext>
            </a:extLst>
          </p:cNvPr>
          <p:cNvSpPr>
            <a:spLocks noGrp="1"/>
          </p:cNvSpPr>
          <p:nvPr>
            <p:ph type="body" idx="1"/>
          </p:nvPr>
        </p:nvSpPr>
        <p:spPr>
          <a:xfrm>
            <a:off x="786150" y="1079157"/>
            <a:ext cx="7571700" cy="3756143"/>
          </a:xfrm>
        </p:spPr>
        <p:txBody>
          <a:bodyPr/>
          <a:lstStyle/>
          <a:p>
            <a:pPr marL="0" indent="0">
              <a:spcBef>
                <a:spcPts val="0"/>
              </a:spcBef>
              <a:spcAft>
                <a:spcPts val="600"/>
              </a:spcAft>
              <a:buNone/>
            </a:pPr>
            <a:r>
              <a:rPr lang="en-US" sz="1200" dirty="0" err="1">
                <a:effectLst/>
                <a:latin typeface="Source Sans Pro" panose="020B0503030403020204" pitchFamily="34" charset="0"/>
                <a:ea typeface="Source Sans Pro" panose="020B0503030403020204" pitchFamily="34" charset="0"/>
                <a:cs typeface="Times New Roman" panose="02020603050405020304" pitchFamily="18" charset="0"/>
              </a:rPr>
              <a:t>Prins</a:t>
            </a:r>
            <a:r>
              <a:rPr lang="en-US" sz="1200" dirty="0">
                <a:effectLst/>
                <a:latin typeface="Source Sans Pro" panose="020B0503030403020204" pitchFamily="34" charset="0"/>
                <a:ea typeface="Source Sans Pro" panose="020B0503030403020204" pitchFamily="34" charset="0"/>
                <a:cs typeface="Times New Roman" panose="02020603050405020304" pitchFamily="18" charset="0"/>
              </a:rPr>
              <a:t>, A. A. M., Costas, R., Leeuwen, V., N, T., &amp; </a:t>
            </a:r>
            <a:r>
              <a:rPr lang="en-US" sz="1200" dirty="0" err="1">
                <a:effectLst/>
                <a:latin typeface="Source Sans Pro" panose="020B0503030403020204" pitchFamily="34" charset="0"/>
                <a:ea typeface="Source Sans Pro" panose="020B0503030403020204" pitchFamily="34" charset="0"/>
                <a:cs typeface="Times New Roman" panose="02020603050405020304" pitchFamily="18" charset="0"/>
              </a:rPr>
              <a:t>Wouters</a:t>
            </a:r>
            <a:r>
              <a:rPr lang="en-US" sz="1200" dirty="0">
                <a:effectLst/>
                <a:latin typeface="Source Sans Pro" panose="020B0503030403020204" pitchFamily="34" charset="0"/>
                <a:ea typeface="Source Sans Pro" panose="020B0503030403020204" pitchFamily="34" charset="0"/>
                <a:cs typeface="Times New Roman" panose="02020603050405020304" pitchFamily="18" charset="0"/>
              </a:rPr>
              <a:t>, P. F. (2016). Using Google Scholar in research evaluation of humanities and social science programs: A comparison with Web of Science data. </a:t>
            </a:r>
            <a:r>
              <a:rPr lang="en-US" sz="1200" i="1" dirty="0">
                <a:effectLst/>
                <a:latin typeface="Source Sans Pro" panose="020B0503030403020204" pitchFamily="34" charset="0"/>
                <a:ea typeface="Source Sans Pro" panose="020B0503030403020204" pitchFamily="34" charset="0"/>
                <a:cs typeface="Times New Roman" panose="02020603050405020304" pitchFamily="18" charset="0"/>
              </a:rPr>
              <a:t>Research Evaluation</a:t>
            </a:r>
            <a:r>
              <a:rPr lang="en-US" sz="1200" dirty="0">
                <a:effectLst/>
                <a:latin typeface="Source Sans Pro" panose="020B0503030403020204" pitchFamily="34" charset="0"/>
                <a:ea typeface="Source Sans Pro" panose="020B0503030403020204" pitchFamily="34" charset="0"/>
                <a:cs typeface="Times New Roman" panose="02020603050405020304" pitchFamily="18" charset="0"/>
              </a:rPr>
              <a:t>, </a:t>
            </a:r>
            <a:r>
              <a:rPr lang="en-US" sz="1200" i="1" dirty="0">
                <a:effectLst/>
                <a:latin typeface="Source Sans Pro" panose="020B0503030403020204" pitchFamily="34" charset="0"/>
                <a:ea typeface="Source Sans Pro" panose="020B0503030403020204" pitchFamily="34" charset="0"/>
                <a:cs typeface="Times New Roman" panose="02020603050405020304" pitchFamily="18" charset="0"/>
              </a:rPr>
              <a:t>25</a:t>
            </a:r>
            <a:r>
              <a:rPr lang="en-US" sz="1200" dirty="0">
                <a:effectLst/>
                <a:latin typeface="Source Sans Pro" panose="020B0503030403020204" pitchFamily="34" charset="0"/>
                <a:ea typeface="Source Sans Pro" panose="020B0503030403020204" pitchFamily="34" charset="0"/>
                <a:cs typeface="Times New Roman" panose="02020603050405020304" pitchFamily="18" charset="0"/>
              </a:rPr>
              <a:t>(3), 264–270. </a:t>
            </a:r>
            <a:r>
              <a:rPr lang="en-US" sz="1200" u="sng" dirty="0">
                <a:solidFill>
                  <a:srgbClr val="0563C1"/>
                </a:solidFill>
                <a:effectLst/>
                <a:latin typeface="Source Sans Pro" panose="020B0503030403020204" pitchFamily="34" charset="0"/>
                <a:ea typeface="Source Sans Pro" panose="020B0503030403020204" pitchFamily="34" charset="0"/>
                <a:cs typeface="Times New Roman" panose="02020603050405020304" pitchFamily="18" charset="0"/>
                <a:hlinkClick r:id="rId2"/>
              </a:rPr>
              <a:t>https://doi.org/10.1093/reseval/rvv049</a:t>
            </a:r>
            <a:endParaRPr lang="en-U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p>
            <a:pPr marL="0" indent="0">
              <a:spcBef>
                <a:spcPts val="0"/>
              </a:spcBef>
              <a:spcAft>
                <a:spcPts val="600"/>
              </a:spcAft>
              <a:buNone/>
            </a:pPr>
            <a:r>
              <a:rPr lang="en-US" sz="1200" dirty="0">
                <a:latin typeface="Source Sans Pro" panose="020B0503030403020204" pitchFamily="34" charset="0"/>
                <a:ea typeface="Source Sans Pro" panose="020B0503030403020204" pitchFamily="34" charset="0"/>
              </a:rPr>
              <a:t>Singh, V. K., Singh, P., </a:t>
            </a:r>
            <a:r>
              <a:rPr lang="en-US" sz="1200" dirty="0" err="1">
                <a:latin typeface="Source Sans Pro" panose="020B0503030403020204" pitchFamily="34" charset="0"/>
                <a:ea typeface="Source Sans Pro" panose="020B0503030403020204" pitchFamily="34" charset="0"/>
              </a:rPr>
              <a:t>Karmakar</a:t>
            </a:r>
            <a:r>
              <a:rPr lang="en-US" sz="1200" dirty="0">
                <a:latin typeface="Source Sans Pro" panose="020B0503030403020204" pitchFamily="34" charset="0"/>
                <a:ea typeface="Source Sans Pro" panose="020B0503030403020204" pitchFamily="34" charset="0"/>
              </a:rPr>
              <a:t>, M., Leta, J., &amp; Mayr, P. (2021). The journal coverage of Web of Science, Scopus and Dimensions: A comparative analysis. Scientometrics, 126(6), 5113–5142. </a:t>
            </a:r>
            <a:r>
              <a:rPr lang="en-US" sz="1200" dirty="0">
                <a:latin typeface="Source Sans Pro" panose="020B0503030403020204" pitchFamily="34" charset="0"/>
                <a:ea typeface="Source Sans Pro" panose="020B0503030403020204" pitchFamily="34" charset="0"/>
                <a:hlinkClick r:id="rId3"/>
              </a:rPr>
              <a:t>https://doi.org/10.1007/s11192-021-03948-5</a:t>
            </a:r>
            <a:r>
              <a:rPr lang="en-US" sz="1200" dirty="0">
                <a:latin typeface="Source Sans Pro" panose="020B0503030403020204" pitchFamily="34" charset="0"/>
                <a:ea typeface="Source Sans Pro" panose="020B0503030403020204" pitchFamily="34" charset="0"/>
              </a:rPr>
              <a:t> </a:t>
            </a:r>
          </a:p>
          <a:p>
            <a:pPr marL="0" indent="0">
              <a:spcBef>
                <a:spcPts val="0"/>
              </a:spcBef>
              <a:spcAft>
                <a:spcPts val="600"/>
              </a:spcAft>
              <a:buNone/>
            </a:pPr>
            <a:r>
              <a:rPr lang="en-US" sz="1200" dirty="0">
                <a:effectLst/>
              </a:rPr>
              <a:t>Sugimoto, C. R., &amp; Larivière, V. (2018). </a:t>
            </a:r>
            <a:r>
              <a:rPr lang="en-US" sz="1200" i="1" dirty="0">
                <a:effectLst/>
              </a:rPr>
              <a:t>Measuring research: What everyone needs to know</a:t>
            </a:r>
            <a:r>
              <a:rPr lang="en-US" sz="1200" dirty="0">
                <a:effectLst/>
              </a:rPr>
              <a:t>. </a:t>
            </a:r>
            <a:r>
              <a:rPr lang="en-US" sz="1200" dirty="0">
                <a:effectLst/>
                <a:hlinkClick r:id="rId4"/>
              </a:rPr>
              <a:t>http://ebookcentral.proquest.com/lib/umontreal-ebooks/detail.action?docID=5160923</a:t>
            </a:r>
            <a:endParaRPr lang="en-US" sz="1200" dirty="0">
              <a:latin typeface="Source Sans Pro" panose="020B0503030403020204" pitchFamily="34" charset="0"/>
              <a:ea typeface="Source Sans Pro" panose="020B0503030403020204" pitchFamily="34" charset="0"/>
            </a:endParaRPr>
          </a:p>
          <a:p>
            <a:pPr marL="0" indent="0">
              <a:spcBef>
                <a:spcPts val="0"/>
              </a:spcBef>
              <a:spcAft>
                <a:spcPts val="600"/>
              </a:spcAft>
              <a:buNone/>
            </a:pPr>
            <a:r>
              <a:rPr lang="en-US" sz="1200" dirty="0" err="1">
                <a:effectLst/>
              </a:rPr>
              <a:t>Thelwall</a:t>
            </a:r>
            <a:r>
              <a:rPr lang="en-US" sz="1200" dirty="0">
                <a:effectLst/>
              </a:rPr>
              <a:t>, M. (2021). Measuring Societal Impacts of Research with Altmetrics? Common Problems and Mistakes. </a:t>
            </a:r>
            <a:r>
              <a:rPr lang="en-US" sz="1200" i="1" dirty="0">
                <a:effectLst/>
              </a:rPr>
              <a:t>Journal of Economic Surveys</a:t>
            </a:r>
            <a:r>
              <a:rPr lang="en-US" sz="1200" dirty="0">
                <a:effectLst/>
              </a:rPr>
              <a:t>, </a:t>
            </a:r>
            <a:r>
              <a:rPr lang="en-US" sz="1200" i="1" dirty="0">
                <a:effectLst/>
              </a:rPr>
              <a:t>35</a:t>
            </a:r>
            <a:r>
              <a:rPr lang="en-US" sz="1200" dirty="0">
                <a:effectLst/>
              </a:rPr>
              <a:t>(5), 1302–1314. </a:t>
            </a:r>
            <a:r>
              <a:rPr lang="en-US" sz="1200" dirty="0">
                <a:effectLst/>
                <a:hlinkClick r:id="rId5"/>
              </a:rPr>
              <a:t>https://doi.org/10.1111/joes.12381</a:t>
            </a:r>
            <a:endParaRPr lang="en-US" sz="1200" dirty="0">
              <a:effectLst/>
            </a:endParaRPr>
          </a:p>
          <a:p>
            <a:pPr marL="0" indent="0">
              <a:spcBef>
                <a:spcPts val="0"/>
              </a:spcBef>
              <a:spcAft>
                <a:spcPts val="600"/>
              </a:spcAft>
              <a:buNone/>
            </a:pPr>
            <a:r>
              <a:rPr lang="en-US" sz="1200" dirty="0">
                <a:latin typeface="Source Sans Pro" panose="020B0503030403020204" pitchFamily="34" charset="0"/>
                <a:ea typeface="Source Sans Pro" panose="020B0503030403020204" pitchFamily="34" charset="0"/>
              </a:rPr>
              <a:t>Wang, Q., &amp; Waltman, L. (2016). Large-scale analysis of the accuracy of the journal classification systems of Web of Science and Scopus. Journal of Informetrics, 10(2), 347–364. </a:t>
            </a:r>
            <a:r>
              <a:rPr lang="en-US" sz="1200" dirty="0">
                <a:latin typeface="Source Sans Pro" panose="020B0503030403020204" pitchFamily="34" charset="0"/>
                <a:ea typeface="Source Sans Pro" panose="020B0503030403020204" pitchFamily="34" charset="0"/>
                <a:hlinkClick r:id="rId6"/>
              </a:rPr>
              <a:t>https://doi.org/10.1016/j.joi.2016.02.003</a:t>
            </a:r>
            <a:endParaRPr lang="en-US" sz="1200" dirty="0">
              <a:latin typeface="Source Sans Pro" panose="020B0503030403020204" pitchFamily="34" charset="0"/>
              <a:ea typeface="Source Sans Pro" panose="020B0503030403020204" pitchFamily="34" charset="0"/>
            </a:endParaRPr>
          </a:p>
          <a:p>
            <a:pPr marL="0" indent="0">
              <a:spcBef>
                <a:spcPts val="0"/>
              </a:spcBef>
              <a:spcAft>
                <a:spcPts val="600"/>
              </a:spcAft>
              <a:buNone/>
            </a:pPr>
            <a:r>
              <a:rPr lang="en-US" sz="1200" dirty="0">
                <a:effectLst/>
                <a:latin typeface="Source Sans Pro" panose="020B0503030403020204" pitchFamily="34" charset="0"/>
                <a:ea typeface="Source Sans Pro" panose="020B0503030403020204" pitchFamily="34" charset="0"/>
              </a:rPr>
              <a:t>Waltman, L. (2015). A review of the literature on citation impact indicators. </a:t>
            </a:r>
            <a:r>
              <a:rPr lang="en-US" sz="1200" i="1" dirty="0">
                <a:effectLst/>
                <a:latin typeface="Source Sans Pro" panose="020B0503030403020204" pitchFamily="34" charset="0"/>
                <a:ea typeface="Source Sans Pro" panose="020B0503030403020204" pitchFamily="34" charset="0"/>
              </a:rPr>
              <a:t>ArXiv:1507.02099 [Cs]</a:t>
            </a:r>
            <a:r>
              <a:rPr lang="en-US" sz="1200" dirty="0">
                <a:effectLst/>
                <a:latin typeface="Source Sans Pro" panose="020B0503030403020204" pitchFamily="34" charset="0"/>
                <a:ea typeface="Source Sans Pro" panose="020B0503030403020204" pitchFamily="34" charset="0"/>
              </a:rPr>
              <a:t>. </a:t>
            </a:r>
            <a:r>
              <a:rPr lang="en-US" sz="1200" dirty="0">
                <a:effectLst/>
                <a:latin typeface="Source Sans Pro" panose="020B0503030403020204" pitchFamily="34" charset="0"/>
                <a:ea typeface="Source Sans Pro" panose="020B0503030403020204" pitchFamily="34" charset="0"/>
                <a:hlinkClick r:id="rId7"/>
              </a:rPr>
              <a:t>http://arxiv.org/abs/1507.02099</a:t>
            </a:r>
            <a:endParaRPr lang="en-US" sz="1200" dirty="0">
              <a:latin typeface="Source Sans Pro" panose="020B0503030403020204" pitchFamily="34" charset="0"/>
              <a:ea typeface="Source Sans Pro" panose="020B0503030403020204" pitchFamily="34" charset="0"/>
            </a:endParaRPr>
          </a:p>
          <a:p>
            <a:pPr marL="0" indent="0">
              <a:spcBef>
                <a:spcPts val="0"/>
              </a:spcBef>
              <a:spcAft>
                <a:spcPts val="600"/>
              </a:spcAft>
              <a:buNone/>
            </a:pPr>
            <a:r>
              <a:rPr lang="en-US" sz="1200" dirty="0"/>
              <a:t>Zahedi, Z., &amp; Costas, R. (2018). General discussion of data quality challenges in social media metrics: Extensive comparison of four major altmetric data aggregators. </a:t>
            </a:r>
            <a:r>
              <a:rPr lang="en-US" sz="1200" i="1" dirty="0"/>
              <a:t>PLOS ONE</a:t>
            </a:r>
            <a:r>
              <a:rPr lang="en-US" sz="1200" dirty="0"/>
              <a:t>, 13(5), e0197326. </a:t>
            </a:r>
            <a:r>
              <a:rPr lang="en-US" sz="1200" dirty="0">
                <a:hlinkClick r:id="rId8"/>
              </a:rPr>
              <a:t>https://doi.org/10.1371/journal.pone.0197326</a:t>
            </a:r>
            <a:r>
              <a:rPr lang="en-US" sz="1200" dirty="0"/>
              <a:t> </a:t>
            </a:r>
          </a:p>
        </p:txBody>
      </p:sp>
      <p:sp>
        <p:nvSpPr>
          <p:cNvPr id="2" name="Slide Number Placeholder 1">
            <a:extLst>
              <a:ext uri="{FF2B5EF4-FFF2-40B4-BE49-F238E27FC236}">
                <a16:creationId xmlns:a16="http://schemas.microsoft.com/office/drawing/2014/main" id="{AFA21FDF-79E7-63AF-8093-B5F41DF519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43</a:t>
            </a:fld>
            <a:endParaRPr lang="en"/>
          </a:p>
        </p:txBody>
      </p:sp>
    </p:spTree>
    <p:extLst>
      <p:ext uri="{BB962C8B-B14F-4D97-AF65-F5344CB8AC3E}">
        <p14:creationId xmlns:p14="http://schemas.microsoft.com/office/powerpoint/2010/main" val="4456677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8"/>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Presentation design</a:t>
            </a:r>
            <a:endParaRPr/>
          </a:p>
        </p:txBody>
      </p:sp>
      <p:sp>
        <p:nvSpPr>
          <p:cNvPr id="255" name="Google Shape;255;p28"/>
          <p:cNvSpPr txBox="1">
            <a:spLocks noGrp="1"/>
          </p:cNvSpPr>
          <p:nvPr>
            <p:ph type="body" idx="1"/>
          </p:nvPr>
        </p:nvSpPr>
        <p:spPr>
          <a:xfrm>
            <a:off x="786150" y="1200150"/>
            <a:ext cx="7466100" cy="266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This presentations uses the following typographies and colors:</a:t>
            </a:r>
            <a:endParaRPr sz="1400"/>
          </a:p>
          <a:p>
            <a:pPr marL="457200" lvl="0" indent="-317500" algn="l" rtl="0">
              <a:lnSpc>
                <a:spcPct val="115000"/>
              </a:lnSpc>
              <a:spcBef>
                <a:spcPts val="0"/>
              </a:spcBef>
              <a:spcAft>
                <a:spcPts val="0"/>
              </a:spcAft>
              <a:buSzPts val="1400"/>
              <a:buChar char="◎"/>
            </a:pPr>
            <a:r>
              <a:rPr lang="en" sz="1400"/>
              <a:t>Titles: </a:t>
            </a:r>
            <a:r>
              <a:rPr lang="en" sz="1400" b="1"/>
              <a:t>Roboto Slab</a:t>
            </a:r>
            <a:endParaRPr sz="1400" b="1"/>
          </a:p>
          <a:p>
            <a:pPr marL="457200" lvl="0" indent="-317500" algn="l" rtl="0">
              <a:lnSpc>
                <a:spcPct val="115000"/>
              </a:lnSpc>
              <a:spcBef>
                <a:spcPts val="0"/>
              </a:spcBef>
              <a:spcAft>
                <a:spcPts val="0"/>
              </a:spcAft>
              <a:buSzPts val="1400"/>
              <a:buChar char="◎"/>
            </a:pPr>
            <a:r>
              <a:rPr lang="en" sz="1400"/>
              <a:t>Body copy: </a:t>
            </a:r>
            <a:r>
              <a:rPr lang="en" sz="1400" b="1"/>
              <a:t>Source Sans Pro</a:t>
            </a:r>
            <a:endParaRPr sz="1400" b="1"/>
          </a:p>
          <a:p>
            <a:pPr marL="0" lvl="0" indent="0" algn="l" rtl="0">
              <a:lnSpc>
                <a:spcPct val="115000"/>
              </a:lnSpc>
              <a:spcBef>
                <a:spcPts val="0"/>
              </a:spcBef>
              <a:spcAft>
                <a:spcPts val="0"/>
              </a:spcAft>
              <a:buNone/>
            </a:pPr>
            <a:endParaRPr sz="1400"/>
          </a:p>
          <a:p>
            <a:pPr marL="0" lvl="0" indent="0" algn="l" rtl="0">
              <a:lnSpc>
                <a:spcPct val="115000"/>
              </a:lnSpc>
              <a:spcBef>
                <a:spcPts val="0"/>
              </a:spcBef>
              <a:spcAft>
                <a:spcPts val="0"/>
              </a:spcAft>
              <a:buNone/>
            </a:pPr>
            <a:r>
              <a:rPr lang="en" sz="1400"/>
              <a:t>Download for free at:</a:t>
            </a:r>
            <a:endParaRPr sz="1400"/>
          </a:p>
          <a:p>
            <a:pPr marL="0" lvl="0" indent="0" algn="l" rtl="0">
              <a:lnSpc>
                <a:spcPct val="115000"/>
              </a:lnSpc>
              <a:spcBef>
                <a:spcPts val="0"/>
              </a:spcBef>
              <a:spcAft>
                <a:spcPts val="0"/>
              </a:spcAft>
              <a:buNone/>
            </a:pPr>
            <a:r>
              <a:rPr lang="en" sz="1400" u="sng">
                <a:solidFill>
                  <a:schemeClr val="accent1"/>
                </a:solidFill>
                <a:hlinkClick r:id="rId3">
                  <a:extLst>
                    <a:ext uri="{A12FA001-AC4F-418D-AE19-62706E023703}">
                      <ahyp:hlinkClr xmlns:ahyp="http://schemas.microsoft.com/office/drawing/2018/hyperlinkcolor" val="tx"/>
                    </a:ext>
                  </a:extLst>
                </a:hlinkClick>
              </a:rPr>
              <a:t>https://www.fontsquirrel.com/fonts/roboto-slab</a:t>
            </a:r>
            <a:endParaRPr sz="1400">
              <a:solidFill>
                <a:schemeClr val="accent1"/>
              </a:solidFill>
            </a:endParaRPr>
          </a:p>
          <a:p>
            <a:pPr marL="0" lvl="0" indent="0" algn="l" rtl="0">
              <a:lnSpc>
                <a:spcPct val="115000"/>
              </a:lnSpc>
              <a:spcBef>
                <a:spcPts val="0"/>
              </a:spcBef>
              <a:spcAft>
                <a:spcPts val="0"/>
              </a:spcAft>
              <a:buNone/>
            </a:pPr>
            <a:r>
              <a:rPr lang="en" sz="1400" u="sng">
                <a:solidFill>
                  <a:schemeClr val="accent1"/>
                </a:solidFill>
                <a:hlinkClick r:id="rId4">
                  <a:extLst>
                    <a:ext uri="{A12FA001-AC4F-418D-AE19-62706E023703}">
                      <ahyp:hlinkClr xmlns:ahyp="http://schemas.microsoft.com/office/drawing/2018/hyperlinkcolor" val="tx"/>
                    </a:ext>
                  </a:extLst>
                </a:hlinkClick>
              </a:rPr>
              <a:t>https://www.fontsquirrel.com/fonts/source-sans-pro</a:t>
            </a:r>
            <a:endParaRPr sz="1400" b="1">
              <a:solidFill>
                <a:schemeClr val="accent1"/>
              </a:solidFill>
              <a:highlight>
                <a:srgbClr val="263238"/>
              </a:highlight>
            </a:endParaRPr>
          </a:p>
        </p:txBody>
      </p:sp>
      <p:sp>
        <p:nvSpPr>
          <p:cNvPr id="256" name="Google Shape;256;p28"/>
          <p:cNvSpPr txBox="1"/>
          <p:nvPr/>
        </p:nvSpPr>
        <p:spPr>
          <a:xfrm>
            <a:off x="3146900" y="4185319"/>
            <a:ext cx="5160300" cy="67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i="1">
                <a:solidFill>
                  <a:srgbClr val="607D8B"/>
                </a:solidFill>
                <a:latin typeface="Source Sans Pro"/>
                <a:ea typeface="Source Sans Pro"/>
                <a:cs typeface="Source Sans Pro"/>
                <a:sym typeface="Source Sans Pro"/>
              </a:rPr>
              <a:t>You don’t need to keep this slide in your presentation. It’s only here to serve you as a design guide if you need to create new slides or download the fonts to edit the presentation in PowerPoint®</a:t>
            </a:r>
            <a:endParaRPr sz="1200" i="1">
              <a:solidFill>
                <a:srgbClr val="607D8B"/>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endParaRPr sz="1200" i="1">
              <a:solidFill>
                <a:srgbClr val="607D8B"/>
              </a:solidFill>
              <a:latin typeface="Source Sans Pro"/>
              <a:ea typeface="Source Sans Pro"/>
              <a:cs typeface="Source Sans Pro"/>
              <a:sym typeface="Source Sans Pro"/>
            </a:endParaRPr>
          </a:p>
          <a:p>
            <a:pPr marL="0" lvl="0" indent="0" algn="l" rtl="0">
              <a:spcBef>
                <a:spcPts val="0"/>
              </a:spcBef>
              <a:spcAft>
                <a:spcPts val="0"/>
              </a:spcAft>
              <a:buNone/>
            </a:pPr>
            <a:endParaRPr sz="1200" i="1">
              <a:solidFill>
                <a:srgbClr val="607D8B"/>
              </a:solidFill>
              <a:latin typeface="Source Sans Pro"/>
              <a:ea typeface="Source Sans Pro"/>
              <a:cs typeface="Source Sans Pro"/>
              <a:sym typeface="Source Sans Pro"/>
            </a:endParaRPr>
          </a:p>
        </p:txBody>
      </p:sp>
      <p:sp>
        <p:nvSpPr>
          <p:cNvPr id="257" name="Google Shape;257;p28"/>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44</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37"/>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412" name="Google Shape;412;p37"/>
          <p:cNvSpPr txBox="1">
            <a:spLocks noGrp="1"/>
          </p:cNvSpPr>
          <p:nvPr>
            <p:ph type="body" idx="1"/>
          </p:nvPr>
        </p:nvSpPr>
        <p:spPr>
          <a:xfrm>
            <a:off x="786150" y="1261700"/>
            <a:ext cx="7571700" cy="35736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400"/>
              <a:t>Special thanks to all the people who made and released these awesome resources for free:</a:t>
            </a:r>
            <a:endParaRPr sz="2400"/>
          </a:p>
          <a:p>
            <a:pPr marL="457200" lvl="0" indent="-381000" algn="l" rtl="0">
              <a:lnSpc>
                <a:spcPct val="115000"/>
              </a:lnSpc>
              <a:spcBef>
                <a:spcPts val="600"/>
              </a:spcBef>
              <a:spcAft>
                <a:spcPts val="0"/>
              </a:spcAft>
              <a:buSzPts val="2400"/>
              <a:buChar char="◎"/>
            </a:pPr>
            <a:r>
              <a:rPr lang="en" sz="2400"/>
              <a:t>Presentation template by </a:t>
            </a:r>
            <a:r>
              <a:rPr lang="en" sz="2400" u="sng">
                <a:hlinkClick r:id="rId3"/>
              </a:rPr>
              <a:t>SlidesCarnival</a:t>
            </a:r>
            <a:endParaRPr sz="2400"/>
          </a:p>
          <a:p>
            <a:pPr marL="457200" lvl="0" indent="-381000" algn="l" rtl="0">
              <a:lnSpc>
                <a:spcPct val="115000"/>
              </a:lnSpc>
              <a:spcBef>
                <a:spcPts val="0"/>
              </a:spcBef>
              <a:spcAft>
                <a:spcPts val="0"/>
              </a:spcAft>
              <a:buSzPts val="2400"/>
              <a:buChar char="◎"/>
            </a:pPr>
            <a:r>
              <a:rPr lang="en" sz="2400"/>
              <a:t>Photographs by </a:t>
            </a:r>
            <a:r>
              <a:rPr lang="en" sz="2400" u="sng">
                <a:hlinkClick r:id="rId4"/>
              </a:rPr>
              <a:t>Unsplash</a:t>
            </a:r>
            <a:endParaRPr sz="2400"/>
          </a:p>
        </p:txBody>
      </p:sp>
      <p:sp>
        <p:nvSpPr>
          <p:cNvPr id="413" name="Google Shape;413;p37"/>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45</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C0355-B3B0-DE32-55F0-776033CA3A1C}"/>
              </a:ext>
            </a:extLst>
          </p:cNvPr>
          <p:cNvSpPr>
            <a:spLocks noGrp="1"/>
          </p:cNvSpPr>
          <p:nvPr>
            <p:ph type="title"/>
          </p:nvPr>
        </p:nvSpPr>
        <p:spPr>
          <a:xfrm>
            <a:off x="786150" y="308120"/>
            <a:ext cx="7571700" cy="536345"/>
          </a:xfrm>
        </p:spPr>
        <p:txBody>
          <a:bodyPr/>
          <a:lstStyle/>
          <a:p>
            <a:pPr algn="ctr"/>
            <a:r>
              <a:rPr lang="en-US" sz="2800" dirty="0">
                <a:sym typeface="Roboto Slab"/>
              </a:rPr>
              <a:t>How metrics data are generated</a:t>
            </a:r>
          </a:p>
        </p:txBody>
      </p:sp>
      <p:grpSp>
        <p:nvGrpSpPr>
          <p:cNvPr id="50" name="Group 49">
            <a:extLst>
              <a:ext uri="{FF2B5EF4-FFF2-40B4-BE49-F238E27FC236}">
                <a16:creationId xmlns:a16="http://schemas.microsoft.com/office/drawing/2014/main" id="{2DDABFEA-4CF1-819D-4889-7B82FDCF3BC8}"/>
              </a:ext>
            </a:extLst>
          </p:cNvPr>
          <p:cNvGrpSpPr/>
          <p:nvPr/>
        </p:nvGrpSpPr>
        <p:grpSpPr>
          <a:xfrm>
            <a:off x="222627" y="855563"/>
            <a:ext cx="8698746" cy="4205641"/>
            <a:chOff x="102280" y="862989"/>
            <a:chExt cx="8698746" cy="4205641"/>
          </a:xfrm>
        </p:grpSpPr>
        <p:cxnSp>
          <p:nvCxnSpPr>
            <p:cNvPr id="1081" name="Straight Connector 1080">
              <a:extLst>
                <a:ext uri="{FF2B5EF4-FFF2-40B4-BE49-F238E27FC236}">
                  <a16:creationId xmlns:a16="http://schemas.microsoft.com/office/drawing/2014/main" id="{9B152B9C-F44F-04E6-C7D8-0489E0D0531D}"/>
                </a:ext>
              </a:extLst>
            </p:cNvPr>
            <p:cNvCxnSpPr>
              <a:cxnSpLocks/>
              <a:stCxn id="1037" idx="0"/>
            </p:cNvCxnSpPr>
            <p:nvPr/>
          </p:nvCxnSpPr>
          <p:spPr>
            <a:xfrm flipH="1" flipV="1">
              <a:off x="1420772" y="1075822"/>
              <a:ext cx="1077773" cy="461615"/>
            </a:xfrm>
            <a:prstGeom prst="line">
              <a:avLst/>
            </a:prstGeom>
          </p:spPr>
          <p:style>
            <a:lnRef idx="1">
              <a:schemeClr val="dk1"/>
            </a:lnRef>
            <a:fillRef idx="0">
              <a:schemeClr val="dk1"/>
            </a:fillRef>
            <a:effectRef idx="0">
              <a:schemeClr val="dk1"/>
            </a:effectRef>
            <a:fontRef idx="minor">
              <a:schemeClr val="tx1"/>
            </a:fontRef>
          </p:style>
        </p:cxnSp>
        <p:cxnSp>
          <p:nvCxnSpPr>
            <p:cNvPr id="1079" name="Straight Connector 1078">
              <a:extLst>
                <a:ext uri="{FF2B5EF4-FFF2-40B4-BE49-F238E27FC236}">
                  <a16:creationId xmlns:a16="http://schemas.microsoft.com/office/drawing/2014/main" id="{6DC89B43-66FC-E7C6-56A3-BE659CAED008}"/>
                </a:ext>
              </a:extLst>
            </p:cNvPr>
            <p:cNvCxnSpPr>
              <a:cxnSpLocks/>
              <a:stCxn id="1033" idx="1"/>
              <a:endCxn id="1075" idx="3"/>
            </p:cNvCxnSpPr>
            <p:nvPr/>
          </p:nvCxnSpPr>
          <p:spPr>
            <a:xfrm flipH="1" flipV="1">
              <a:off x="1498525" y="1101580"/>
              <a:ext cx="2248792" cy="34696"/>
            </a:xfrm>
            <a:prstGeom prst="line">
              <a:avLst/>
            </a:prstGeom>
          </p:spPr>
          <p:style>
            <a:lnRef idx="1">
              <a:schemeClr val="dk1"/>
            </a:lnRef>
            <a:fillRef idx="0">
              <a:schemeClr val="dk1"/>
            </a:fillRef>
            <a:effectRef idx="0">
              <a:schemeClr val="dk1"/>
            </a:effectRef>
            <a:fontRef idx="minor">
              <a:schemeClr val="tx1"/>
            </a:fontRef>
          </p:style>
        </p:cxnSp>
        <p:cxnSp>
          <p:nvCxnSpPr>
            <p:cNvPr id="1077" name="Straight Connector 1076">
              <a:extLst>
                <a:ext uri="{FF2B5EF4-FFF2-40B4-BE49-F238E27FC236}">
                  <a16:creationId xmlns:a16="http://schemas.microsoft.com/office/drawing/2014/main" id="{C4C982D3-1D9E-5106-3C11-F96D80DF6585}"/>
                </a:ext>
              </a:extLst>
            </p:cNvPr>
            <p:cNvCxnSpPr>
              <a:cxnSpLocks/>
              <a:stCxn id="1029" idx="1"/>
              <a:endCxn id="1075" idx="3"/>
            </p:cNvCxnSpPr>
            <p:nvPr/>
          </p:nvCxnSpPr>
          <p:spPr>
            <a:xfrm flipH="1" flipV="1">
              <a:off x="1498525" y="1101580"/>
              <a:ext cx="1450691" cy="332388"/>
            </a:xfrm>
            <a:prstGeom prst="line">
              <a:avLst/>
            </a:prstGeom>
          </p:spPr>
          <p:style>
            <a:lnRef idx="1">
              <a:schemeClr val="dk1"/>
            </a:lnRef>
            <a:fillRef idx="0">
              <a:schemeClr val="dk1"/>
            </a:fillRef>
            <a:effectRef idx="0">
              <a:schemeClr val="dk1"/>
            </a:effectRef>
            <a:fontRef idx="minor">
              <a:schemeClr val="tx1"/>
            </a:fontRef>
          </p:style>
        </p:cxnSp>
        <p:sp>
          <p:nvSpPr>
            <p:cNvPr id="29" name="Oval 28">
              <a:extLst>
                <a:ext uri="{FF2B5EF4-FFF2-40B4-BE49-F238E27FC236}">
                  <a16:creationId xmlns:a16="http://schemas.microsoft.com/office/drawing/2014/main" id="{885C1E5C-9C0F-C1FA-CF32-278EE7A89E13}"/>
                </a:ext>
              </a:extLst>
            </p:cNvPr>
            <p:cNvSpPr/>
            <p:nvPr/>
          </p:nvSpPr>
          <p:spPr>
            <a:xfrm>
              <a:off x="2875014" y="1382952"/>
              <a:ext cx="3322188" cy="2645658"/>
            </a:xfrm>
            <a:prstGeom prst="ellipse">
              <a:avLst/>
            </a:prstGeom>
            <a:solidFill>
              <a:srgbClr val="FFDF79"/>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E277F9AC-AB74-7EAE-462A-A78E88C411A8}"/>
                </a:ext>
              </a:extLst>
            </p:cNvPr>
            <p:cNvGrpSpPr/>
            <p:nvPr/>
          </p:nvGrpSpPr>
          <p:grpSpPr>
            <a:xfrm>
              <a:off x="102280" y="2283016"/>
              <a:ext cx="873710" cy="856743"/>
              <a:chOff x="2079587" y="1607875"/>
              <a:chExt cx="1393302" cy="1366245"/>
            </a:xfrm>
          </p:grpSpPr>
          <p:pic>
            <p:nvPicPr>
              <p:cNvPr id="1026" name="Picture 2" descr="Google Chrome - Wikipedia">
                <a:extLst>
                  <a:ext uri="{FF2B5EF4-FFF2-40B4-BE49-F238E27FC236}">
                    <a16:creationId xmlns:a16="http://schemas.microsoft.com/office/drawing/2014/main" id="{E3F7B4BF-A94B-643F-26DD-031299F94F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9587" y="2029824"/>
                <a:ext cx="548640" cy="5486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pdate now! Mozilla fixes security vulnerabilities and introduces a new  privacy feature for Firefox">
                <a:extLst>
                  <a:ext uri="{FF2B5EF4-FFF2-40B4-BE49-F238E27FC236}">
                    <a16:creationId xmlns:a16="http://schemas.microsoft.com/office/drawing/2014/main" id="{DE4BC1D5-1D30-9A1A-2CAA-97012D08EFD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503" r="21136"/>
              <a:stretch/>
            </p:blipFill>
            <p:spPr bwMode="auto">
              <a:xfrm>
                <a:off x="2732395" y="1607875"/>
                <a:ext cx="740494" cy="72616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A7334B70-2F72-53A3-80C1-6B2BE9BBEA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5536" y="2334040"/>
                <a:ext cx="640080" cy="640080"/>
              </a:xfrm>
              <a:prstGeom prst="rect">
                <a:avLst/>
              </a:prstGeom>
              <a:noFill/>
              <a:extLst>
                <a:ext uri="{909E8E84-426E-40DD-AFC4-6F175D3DCCD1}">
                  <a14:hiddenFill xmlns:a14="http://schemas.microsoft.com/office/drawing/2010/main">
                    <a:solidFill>
                      <a:srgbClr val="FFFFFF"/>
                    </a:solidFill>
                  </a14:hiddenFill>
                </a:ext>
              </a:extLst>
            </p:spPr>
          </p:pic>
        </p:grpSp>
        <p:pic>
          <p:nvPicPr>
            <p:cNvPr id="1034" name="Picture 10" descr="Twitter - Wikipedia">
              <a:extLst>
                <a:ext uri="{FF2B5EF4-FFF2-40B4-BE49-F238E27FC236}">
                  <a16:creationId xmlns:a16="http://schemas.microsoft.com/office/drawing/2014/main" id="{0E7C2A91-2CD1-DFAC-5B1D-30441565FCD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577" y="3570342"/>
              <a:ext cx="441167" cy="36289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acebook - Wikipedia">
              <a:extLst>
                <a:ext uri="{FF2B5EF4-FFF2-40B4-BE49-F238E27FC236}">
                  <a16:creationId xmlns:a16="http://schemas.microsoft.com/office/drawing/2014/main" id="{00B7A598-6B0F-A7D8-9247-396DF5B53A8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6401" y="3971722"/>
              <a:ext cx="461802" cy="461802"/>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EF74D638-0369-0B48-94F8-27A805DEDF85}"/>
                </a:ext>
              </a:extLst>
            </p:cNvPr>
            <p:cNvGrpSpPr/>
            <p:nvPr/>
          </p:nvGrpSpPr>
          <p:grpSpPr>
            <a:xfrm>
              <a:off x="2734555" y="4376276"/>
              <a:ext cx="2902108" cy="692354"/>
              <a:chOff x="3335616" y="5587891"/>
              <a:chExt cx="4631358" cy="1104900"/>
            </a:xfrm>
          </p:grpSpPr>
          <p:pic>
            <p:nvPicPr>
              <p:cNvPr id="1038" name="Picture 14" descr="What Is Mendeley Stats? | SciTech Connect">
                <a:extLst>
                  <a:ext uri="{FF2B5EF4-FFF2-40B4-BE49-F238E27FC236}">
                    <a16:creationId xmlns:a16="http://schemas.microsoft.com/office/drawing/2014/main" id="{82C5961A-ED50-FB94-8BCA-6E4A568F4C7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30917" y="5722862"/>
                <a:ext cx="1052047" cy="83495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iteULike Reference Software News | ad-lib">
                <a:extLst>
                  <a:ext uri="{FF2B5EF4-FFF2-40B4-BE49-F238E27FC236}">
                    <a16:creationId xmlns:a16="http://schemas.microsoft.com/office/drawing/2014/main" id="{3AA52FCF-4383-C1E6-512F-258474BDDFA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90033" y="5587891"/>
                <a:ext cx="1104900" cy="11049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Zotero (@zotero) / Twitter">
                <a:extLst>
                  <a:ext uri="{FF2B5EF4-FFF2-40B4-BE49-F238E27FC236}">
                    <a16:creationId xmlns:a16="http://schemas.microsoft.com/office/drawing/2014/main" id="{A483201F-CFA6-DACC-F803-9745CBF4ABD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35616" y="5596225"/>
                <a:ext cx="1088232" cy="1088232"/>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ypothesis logo: A black speech bubble with a white lowercase H and dot.">
                <a:extLst>
                  <a:ext uri="{FF2B5EF4-FFF2-40B4-BE49-F238E27FC236}">
                    <a16:creationId xmlns:a16="http://schemas.microsoft.com/office/drawing/2014/main" id="{E101F313-4BE9-4702-8276-857953D875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02001" y="5694744"/>
                <a:ext cx="764973" cy="8911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a:extLst>
                <a:ext uri="{FF2B5EF4-FFF2-40B4-BE49-F238E27FC236}">
                  <a16:creationId xmlns:a16="http://schemas.microsoft.com/office/drawing/2014/main" id="{30525A76-0140-A2ED-8E42-EAAA0763085B}"/>
                </a:ext>
              </a:extLst>
            </p:cNvPr>
            <p:cNvGrpSpPr/>
            <p:nvPr/>
          </p:nvGrpSpPr>
          <p:grpSpPr>
            <a:xfrm>
              <a:off x="6100302" y="4140859"/>
              <a:ext cx="2700724" cy="742132"/>
              <a:chOff x="7887361" y="1827387"/>
              <a:chExt cx="4077523" cy="1120463"/>
            </a:xfrm>
          </p:grpSpPr>
          <p:pic>
            <p:nvPicPr>
              <p:cNvPr id="1048" name="Picture 24" descr="Digital Science launches Dimensions: next-generation research and discovery  platform – STM Publishing News">
                <a:extLst>
                  <a:ext uri="{FF2B5EF4-FFF2-40B4-BE49-F238E27FC236}">
                    <a16:creationId xmlns:a16="http://schemas.microsoft.com/office/drawing/2014/main" id="{B1802E5D-830E-44A3-3E9D-BFA6E25724D8}"/>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t="22983" b="22747"/>
              <a:stretch/>
            </p:blipFill>
            <p:spPr bwMode="auto">
              <a:xfrm>
                <a:off x="9758354" y="1827387"/>
                <a:ext cx="2206530" cy="788291"/>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Dimensions AI | The most advanced scientific research database">
                <a:extLst>
                  <a:ext uri="{FF2B5EF4-FFF2-40B4-BE49-F238E27FC236}">
                    <a16:creationId xmlns:a16="http://schemas.microsoft.com/office/drawing/2014/main" id="{1CF263D9-F2FB-4FC2-6CD0-E9218FB24B8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506104" y="2569566"/>
                <a:ext cx="2504501" cy="378284"/>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Discover the attention surrounding your research – Altmetric">
                <a:extLst>
                  <a:ext uri="{FF2B5EF4-FFF2-40B4-BE49-F238E27FC236}">
                    <a16:creationId xmlns:a16="http://schemas.microsoft.com/office/drawing/2014/main" id="{6F55CB09-2E30-9411-D831-08733896269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87361" y="1920638"/>
                <a:ext cx="1746098" cy="601788"/>
              </a:xfrm>
              <a:prstGeom prst="rect">
                <a:avLst/>
              </a:prstGeom>
              <a:noFill/>
              <a:extLst>
                <a:ext uri="{909E8E84-426E-40DD-AFC4-6F175D3DCCD1}">
                  <a14:hiddenFill xmlns:a14="http://schemas.microsoft.com/office/drawing/2010/main">
                    <a:solidFill>
                      <a:srgbClr val="FFFFFF"/>
                    </a:solidFill>
                  </a14:hiddenFill>
                </a:ext>
              </a:extLst>
            </p:spPr>
          </p:pic>
        </p:grpSp>
        <p:pic>
          <p:nvPicPr>
            <p:cNvPr id="1056" name="Picture 32" descr="Web of Science – Asian Insitute of Technology Library">
              <a:extLst>
                <a:ext uri="{FF2B5EF4-FFF2-40B4-BE49-F238E27FC236}">
                  <a16:creationId xmlns:a16="http://schemas.microsoft.com/office/drawing/2014/main" id="{B89041B6-25FC-EB9E-F4F4-4106528B64F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50664" y="3252530"/>
              <a:ext cx="1283996" cy="712383"/>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6F6235D5-B113-158F-EA05-6C0430779E3F}"/>
                </a:ext>
              </a:extLst>
            </p:cNvPr>
            <p:cNvGrpSpPr/>
            <p:nvPr/>
          </p:nvGrpSpPr>
          <p:grpSpPr>
            <a:xfrm>
              <a:off x="7197222" y="1720280"/>
              <a:ext cx="1603804" cy="552848"/>
              <a:chOff x="9298612" y="5645954"/>
              <a:chExt cx="2709710" cy="934065"/>
            </a:xfrm>
          </p:grpSpPr>
          <p:pic>
            <p:nvPicPr>
              <p:cNvPr id="1054" name="Picture 30">
                <a:extLst>
                  <a:ext uri="{FF2B5EF4-FFF2-40B4-BE49-F238E27FC236}">
                    <a16:creationId xmlns:a16="http://schemas.microsoft.com/office/drawing/2014/main" id="{4F27DE68-DBD8-E046-695C-0C23DB094153}"/>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298612" y="5839154"/>
                <a:ext cx="1711993" cy="54766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copus Elsevier - Home | Facebook">
                <a:extLst>
                  <a:ext uri="{FF2B5EF4-FFF2-40B4-BE49-F238E27FC236}">
                    <a16:creationId xmlns:a16="http://schemas.microsoft.com/office/drawing/2014/main" id="{A740F23C-F68F-E256-6C8A-F349CAC53BA5}"/>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74257" y="5645954"/>
                <a:ext cx="934065" cy="934065"/>
              </a:xfrm>
              <a:prstGeom prst="rect">
                <a:avLst/>
              </a:prstGeom>
              <a:noFill/>
              <a:extLst>
                <a:ext uri="{909E8E84-426E-40DD-AFC4-6F175D3DCCD1}">
                  <a14:hiddenFill xmlns:a14="http://schemas.microsoft.com/office/drawing/2010/main">
                    <a:solidFill>
                      <a:srgbClr val="FFFFFF"/>
                    </a:solidFill>
                  </a14:hiddenFill>
                </a:ext>
              </a:extLst>
            </p:spPr>
          </p:pic>
        </p:grpSp>
        <p:pic>
          <p:nvPicPr>
            <p:cNvPr id="1060" name="Picture 36" descr="Journal_Citation_Reports – Library4Research">
              <a:extLst>
                <a:ext uri="{FF2B5EF4-FFF2-40B4-BE49-F238E27FC236}">
                  <a16:creationId xmlns:a16="http://schemas.microsoft.com/office/drawing/2014/main" id="{83982C18-6F58-0EB8-C249-27DCEBE1B36B}"/>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658037" y="2461466"/>
              <a:ext cx="1083418" cy="606714"/>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8D091076-F17D-D073-B2FD-CC3A42142211}"/>
                </a:ext>
              </a:extLst>
            </p:cNvPr>
            <p:cNvCxnSpPr>
              <a:cxnSpLocks/>
            </p:cNvCxnSpPr>
            <p:nvPr/>
          </p:nvCxnSpPr>
          <p:spPr>
            <a:xfrm flipV="1">
              <a:off x="1049638" y="2681653"/>
              <a:ext cx="1984785" cy="68455"/>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8" name="Straight Arrow Connector 17">
              <a:extLst>
                <a:ext uri="{FF2B5EF4-FFF2-40B4-BE49-F238E27FC236}">
                  <a16:creationId xmlns:a16="http://schemas.microsoft.com/office/drawing/2014/main" id="{08B38CE7-72D1-F43E-5365-7CE26F433B87}"/>
                </a:ext>
              </a:extLst>
            </p:cNvPr>
            <p:cNvCxnSpPr>
              <a:cxnSpLocks/>
            </p:cNvCxnSpPr>
            <p:nvPr/>
          </p:nvCxnSpPr>
          <p:spPr>
            <a:xfrm flipV="1">
              <a:off x="1173572" y="2931893"/>
              <a:ext cx="1846490" cy="625207"/>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20" name="Straight Arrow Connector 19">
              <a:extLst>
                <a:ext uri="{FF2B5EF4-FFF2-40B4-BE49-F238E27FC236}">
                  <a16:creationId xmlns:a16="http://schemas.microsoft.com/office/drawing/2014/main" id="{613F7240-B79C-60D5-08FD-8F4FA290C126}"/>
                </a:ext>
              </a:extLst>
            </p:cNvPr>
            <p:cNvCxnSpPr>
              <a:cxnSpLocks/>
            </p:cNvCxnSpPr>
            <p:nvPr/>
          </p:nvCxnSpPr>
          <p:spPr>
            <a:xfrm flipV="1">
              <a:off x="1433432" y="3183028"/>
              <a:ext cx="1698949" cy="884067"/>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pic>
          <p:nvPicPr>
            <p:cNvPr id="1046" name="Picture 22" descr="News - Free social media icons">
              <a:extLst>
                <a:ext uri="{FF2B5EF4-FFF2-40B4-BE49-F238E27FC236}">
                  <a16:creationId xmlns:a16="http://schemas.microsoft.com/office/drawing/2014/main" id="{2F5F0D65-3A42-B8AC-9293-D06AA6C0D35C}"/>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26980" y="1596145"/>
              <a:ext cx="512575" cy="512575"/>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Arrow Connector 21">
              <a:extLst>
                <a:ext uri="{FF2B5EF4-FFF2-40B4-BE49-F238E27FC236}">
                  <a16:creationId xmlns:a16="http://schemas.microsoft.com/office/drawing/2014/main" id="{74816D63-8115-C7A9-E2C2-3DEC3862262B}"/>
                </a:ext>
              </a:extLst>
            </p:cNvPr>
            <p:cNvCxnSpPr>
              <a:cxnSpLocks/>
            </p:cNvCxnSpPr>
            <p:nvPr/>
          </p:nvCxnSpPr>
          <p:spPr>
            <a:xfrm flipV="1">
              <a:off x="2734555" y="3512464"/>
              <a:ext cx="684497" cy="714814"/>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24" name="Straight Arrow Connector 23">
              <a:extLst>
                <a:ext uri="{FF2B5EF4-FFF2-40B4-BE49-F238E27FC236}">
                  <a16:creationId xmlns:a16="http://schemas.microsoft.com/office/drawing/2014/main" id="{BA827A89-AA6D-B91C-8DD2-2B5047D9BE47}"/>
                </a:ext>
              </a:extLst>
            </p:cNvPr>
            <p:cNvCxnSpPr>
              <a:cxnSpLocks/>
            </p:cNvCxnSpPr>
            <p:nvPr/>
          </p:nvCxnSpPr>
          <p:spPr>
            <a:xfrm>
              <a:off x="1357817" y="2111937"/>
              <a:ext cx="1683369" cy="405334"/>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26" name="Straight Arrow Connector 25">
              <a:extLst>
                <a:ext uri="{FF2B5EF4-FFF2-40B4-BE49-F238E27FC236}">
                  <a16:creationId xmlns:a16="http://schemas.microsoft.com/office/drawing/2014/main" id="{895B3410-EE17-C3CA-487D-3C41DF9FD1E7}"/>
                </a:ext>
              </a:extLst>
            </p:cNvPr>
            <p:cNvCxnSpPr>
              <a:cxnSpLocks/>
            </p:cNvCxnSpPr>
            <p:nvPr/>
          </p:nvCxnSpPr>
          <p:spPr>
            <a:xfrm flipV="1">
              <a:off x="3563684" y="3775584"/>
              <a:ext cx="274623" cy="489175"/>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28" name="Straight Arrow Connector 27">
              <a:extLst>
                <a:ext uri="{FF2B5EF4-FFF2-40B4-BE49-F238E27FC236}">
                  <a16:creationId xmlns:a16="http://schemas.microsoft.com/office/drawing/2014/main" id="{4792AB06-C76A-436D-13CA-9E808F55FF8E}"/>
                </a:ext>
              </a:extLst>
            </p:cNvPr>
            <p:cNvCxnSpPr/>
            <p:nvPr/>
          </p:nvCxnSpPr>
          <p:spPr>
            <a:xfrm flipV="1">
              <a:off x="4372969" y="3908234"/>
              <a:ext cx="0" cy="45284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30" name="Straight Arrow Connector 29">
              <a:extLst>
                <a:ext uri="{FF2B5EF4-FFF2-40B4-BE49-F238E27FC236}">
                  <a16:creationId xmlns:a16="http://schemas.microsoft.com/office/drawing/2014/main" id="{1CBF6F0C-BF77-6787-852C-365A3BDD81DB}"/>
                </a:ext>
              </a:extLst>
            </p:cNvPr>
            <p:cNvCxnSpPr>
              <a:cxnSpLocks/>
            </p:cNvCxnSpPr>
            <p:nvPr/>
          </p:nvCxnSpPr>
          <p:spPr>
            <a:xfrm flipH="1" flipV="1">
              <a:off x="4975557" y="3869871"/>
              <a:ext cx="117414" cy="34078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33" name="Straight Arrow Connector 32">
              <a:extLst>
                <a:ext uri="{FF2B5EF4-FFF2-40B4-BE49-F238E27FC236}">
                  <a16:creationId xmlns:a16="http://schemas.microsoft.com/office/drawing/2014/main" id="{81CFF65C-E3FF-BE69-6B80-4AFDA1F3A2B8}"/>
                </a:ext>
              </a:extLst>
            </p:cNvPr>
            <p:cNvCxnSpPr>
              <a:cxnSpLocks/>
              <a:stCxn id="1052" idx="0"/>
            </p:cNvCxnSpPr>
            <p:nvPr/>
          </p:nvCxnSpPr>
          <p:spPr>
            <a:xfrm flipH="1" flipV="1">
              <a:off x="5622956" y="3526427"/>
              <a:ext cx="1055605" cy="67619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35" name="Straight Arrow Connector 34">
              <a:extLst>
                <a:ext uri="{FF2B5EF4-FFF2-40B4-BE49-F238E27FC236}">
                  <a16:creationId xmlns:a16="http://schemas.microsoft.com/office/drawing/2014/main" id="{AC2375CB-57C0-0D96-8708-78B69A2C4A84}"/>
                </a:ext>
              </a:extLst>
            </p:cNvPr>
            <p:cNvCxnSpPr>
              <a:cxnSpLocks/>
            </p:cNvCxnSpPr>
            <p:nvPr/>
          </p:nvCxnSpPr>
          <p:spPr>
            <a:xfrm flipH="1" flipV="1">
              <a:off x="5900056" y="3186399"/>
              <a:ext cx="1356764" cy="360958"/>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40" name="Straight Arrow Connector 39">
              <a:extLst>
                <a:ext uri="{FF2B5EF4-FFF2-40B4-BE49-F238E27FC236}">
                  <a16:creationId xmlns:a16="http://schemas.microsoft.com/office/drawing/2014/main" id="{CE9C8AAE-BFF0-A792-DA1B-8703033F8522}"/>
                </a:ext>
              </a:extLst>
            </p:cNvPr>
            <p:cNvCxnSpPr>
              <a:cxnSpLocks/>
            </p:cNvCxnSpPr>
            <p:nvPr/>
          </p:nvCxnSpPr>
          <p:spPr>
            <a:xfrm flipH="1">
              <a:off x="5976466" y="2017720"/>
              <a:ext cx="1083361" cy="258199"/>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42" name="Straight Arrow Connector 41">
              <a:extLst>
                <a:ext uri="{FF2B5EF4-FFF2-40B4-BE49-F238E27FC236}">
                  <a16:creationId xmlns:a16="http://schemas.microsoft.com/office/drawing/2014/main" id="{E399F9AB-B7F0-D902-DAB2-2172AA7A95CC}"/>
                </a:ext>
              </a:extLst>
            </p:cNvPr>
            <p:cNvCxnSpPr>
              <a:cxnSpLocks/>
            </p:cNvCxnSpPr>
            <p:nvPr/>
          </p:nvCxnSpPr>
          <p:spPr>
            <a:xfrm flipH="1" flipV="1">
              <a:off x="6031554" y="2750108"/>
              <a:ext cx="1419110" cy="14715"/>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pic>
          <p:nvPicPr>
            <p:cNvPr id="15" name="Picture 14" descr="Shape&#10;&#10;Description automatically generated with low confidence">
              <a:extLst>
                <a:ext uri="{FF2B5EF4-FFF2-40B4-BE49-F238E27FC236}">
                  <a16:creationId xmlns:a16="http://schemas.microsoft.com/office/drawing/2014/main" id="{1B40473C-8205-6D08-BBAF-9787D1A6446E}"/>
                </a:ext>
              </a:extLst>
            </p:cNvPr>
            <p:cNvPicPr>
              <a:picLocks noChangeAspect="1"/>
            </p:cNvPicPr>
            <p:nvPr/>
          </p:nvPicPr>
          <p:blipFill rotWithShape="1">
            <a:blip r:embed="rId20"/>
            <a:srcRect b="17808"/>
            <a:stretch/>
          </p:blipFill>
          <p:spPr>
            <a:xfrm>
              <a:off x="4468133" y="1796554"/>
              <a:ext cx="1005482" cy="826422"/>
            </a:xfrm>
            <a:prstGeom prst="rect">
              <a:avLst/>
            </a:prstGeom>
          </p:spPr>
        </p:pic>
        <p:pic>
          <p:nvPicPr>
            <p:cNvPr id="19" name="Picture 18" descr="Shape&#10;&#10;Description automatically generated with low confidence">
              <a:extLst>
                <a:ext uri="{FF2B5EF4-FFF2-40B4-BE49-F238E27FC236}">
                  <a16:creationId xmlns:a16="http://schemas.microsoft.com/office/drawing/2014/main" id="{138AEB28-D9D1-F3E7-A71D-FB8D3BF2C6E6}"/>
                </a:ext>
              </a:extLst>
            </p:cNvPr>
            <p:cNvPicPr>
              <a:picLocks noChangeAspect="1"/>
            </p:cNvPicPr>
            <p:nvPr/>
          </p:nvPicPr>
          <p:blipFill rotWithShape="1">
            <a:blip r:embed="rId21"/>
            <a:srcRect l="8515" t="9869" r="8698" b="10203"/>
            <a:stretch/>
          </p:blipFill>
          <p:spPr>
            <a:xfrm>
              <a:off x="3742675" y="1870963"/>
              <a:ext cx="838885" cy="809911"/>
            </a:xfrm>
            <a:prstGeom prst="rect">
              <a:avLst/>
            </a:prstGeom>
          </p:spPr>
        </p:pic>
        <p:pic>
          <p:nvPicPr>
            <p:cNvPr id="23" name="Picture 22" descr="Shape&#10;&#10;Description automatically generated with low confidence">
              <a:extLst>
                <a:ext uri="{FF2B5EF4-FFF2-40B4-BE49-F238E27FC236}">
                  <a16:creationId xmlns:a16="http://schemas.microsoft.com/office/drawing/2014/main" id="{9BCBCCC8-5077-7A96-F018-B9E81C45E0A1}"/>
                </a:ext>
              </a:extLst>
            </p:cNvPr>
            <p:cNvPicPr>
              <a:picLocks noChangeAspect="1"/>
            </p:cNvPicPr>
            <p:nvPr/>
          </p:nvPicPr>
          <p:blipFill rotWithShape="1">
            <a:blip r:embed="rId22"/>
            <a:srcRect t="1" b="19935"/>
            <a:stretch/>
          </p:blipFill>
          <p:spPr>
            <a:xfrm>
              <a:off x="4920716" y="2467076"/>
              <a:ext cx="1050956" cy="841446"/>
            </a:xfrm>
            <a:prstGeom prst="rect">
              <a:avLst/>
            </a:prstGeom>
          </p:spPr>
        </p:pic>
        <p:pic>
          <p:nvPicPr>
            <p:cNvPr id="27" name="Picture 26" descr="Shape&#10;&#10;Description automatically generated with low confidence">
              <a:extLst>
                <a:ext uri="{FF2B5EF4-FFF2-40B4-BE49-F238E27FC236}">
                  <a16:creationId xmlns:a16="http://schemas.microsoft.com/office/drawing/2014/main" id="{E77805D3-2961-4027-25E7-81A6A54A5631}"/>
                </a:ext>
              </a:extLst>
            </p:cNvPr>
            <p:cNvPicPr>
              <a:picLocks noChangeAspect="1"/>
            </p:cNvPicPr>
            <p:nvPr/>
          </p:nvPicPr>
          <p:blipFill>
            <a:blip r:embed="rId23"/>
            <a:stretch>
              <a:fillRect/>
            </a:stretch>
          </p:blipFill>
          <p:spPr>
            <a:xfrm>
              <a:off x="3161162" y="2524732"/>
              <a:ext cx="942051" cy="942051"/>
            </a:xfrm>
            <a:prstGeom prst="rect">
              <a:avLst/>
            </a:prstGeom>
          </p:spPr>
        </p:pic>
        <p:grpSp>
          <p:nvGrpSpPr>
            <p:cNvPr id="56" name="Group 55">
              <a:extLst>
                <a:ext uri="{FF2B5EF4-FFF2-40B4-BE49-F238E27FC236}">
                  <a16:creationId xmlns:a16="http://schemas.microsoft.com/office/drawing/2014/main" id="{A0442ABD-FF14-3062-2E8F-D327BEAB3A12}"/>
                </a:ext>
              </a:extLst>
            </p:cNvPr>
            <p:cNvGrpSpPr/>
            <p:nvPr/>
          </p:nvGrpSpPr>
          <p:grpSpPr>
            <a:xfrm>
              <a:off x="4187171" y="3005822"/>
              <a:ext cx="766275" cy="570861"/>
              <a:chOff x="2995127" y="1866122"/>
              <a:chExt cx="5719665" cy="4617260"/>
            </a:xfrm>
          </p:grpSpPr>
          <p:grpSp>
            <p:nvGrpSpPr>
              <p:cNvPr id="57" name="Group 56">
                <a:extLst>
                  <a:ext uri="{FF2B5EF4-FFF2-40B4-BE49-F238E27FC236}">
                    <a16:creationId xmlns:a16="http://schemas.microsoft.com/office/drawing/2014/main" id="{7F9D880C-00A3-2BCB-E579-8458F6A02DB1}"/>
                  </a:ext>
                </a:extLst>
              </p:cNvPr>
              <p:cNvGrpSpPr/>
              <p:nvPr/>
            </p:nvGrpSpPr>
            <p:grpSpPr>
              <a:xfrm>
                <a:off x="2995127" y="1866122"/>
                <a:ext cx="5719665" cy="4506686"/>
                <a:chOff x="2995127" y="1866122"/>
                <a:chExt cx="5719665" cy="4506686"/>
              </a:xfrm>
            </p:grpSpPr>
            <p:sp>
              <p:nvSpPr>
                <p:cNvPr id="1025" name="Rectangle: Rounded Corners 1024">
                  <a:extLst>
                    <a:ext uri="{FF2B5EF4-FFF2-40B4-BE49-F238E27FC236}">
                      <a16:creationId xmlns:a16="http://schemas.microsoft.com/office/drawing/2014/main" id="{084F307D-1761-7AD3-07E3-B7EE4B80998B}"/>
                    </a:ext>
                  </a:extLst>
                </p:cNvPr>
                <p:cNvSpPr/>
                <p:nvPr/>
              </p:nvSpPr>
              <p:spPr>
                <a:xfrm>
                  <a:off x="2995127" y="1866122"/>
                  <a:ext cx="5719665" cy="4506686"/>
                </a:xfrm>
                <a:prstGeom prst="roundRect">
                  <a:avLst/>
                </a:pr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7" name="Straight Connector 1026">
                  <a:extLst>
                    <a:ext uri="{FF2B5EF4-FFF2-40B4-BE49-F238E27FC236}">
                      <a16:creationId xmlns:a16="http://schemas.microsoft.com/office/drawing/2014/main" id="{CC1D6DA1-46D6-9983-82FF-D77103EB7DAE}"/>
                    </a:ext>
                  </a:extLst>
                </p:cNvPr>
                <p:cNvCxnSpPr/>
                <p:nvPr/>
              </p:nvCxnSpPr>
              <p:spPr>
                <a:xfrm>
                  <a:off x="2995127" y="3020037"/>
                  <a:ext cx="5719665"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6E4EE227-F7C9-5707-EB84-1A6D033F7773}"/>
                  </a:ext>
                </a:extLst>
              </p:cNvPr>
              <p:cNvGrpSpPr/>
              <p:nvPr/>
            </p:nvGrpSpPr>
            <p:grpSpPr>
              <a:xfrm>
                <a:off x="3657600" y="2357306"/>
                <a:ext cx="4353886" cy="234892"/>
                <a:chOff x="3657600" y="2357306"/>
                <a:chExt cx="4353886" cy="234892"/>
              </a:xfrm>
            </p:grpSpPr>
            <p:grpSp>
              <p:nvGrpSpPr>
                <p:cNvPr id="60" name="Group 59">
                  <a:extLst>
                    <a:ext uri="{FF2B5EF4-FFF2-40B4-BE49-F238E27FC236}">
                      <a16:creationId xmlns:a16="http://schemas.microsoft.com/office/drawing/2014/main" id="{F6AE8E82-35EF-0841-2352-2E27F2231A2E}"/>
                    </a:ext>
                  </a:extLst>
                </p:cNvPr>
                <p:cNvGrpSpPr/>
                <p:nvPr/>
              </p:nvGrpSpPr>
              <p:grpSpPr>
                <a:xfrm>
                  <a:off x="3657600" y="2357306"/>
                  <a:ext cx="1221481" cy="234892"/>
                  <a:chOff x="3682767" y="2357306"/>
                  <a:chExt cx="1221481" cy="234892"/>
                </a:xfrm>
              </p:grpSpPr>
              <p:sp>
                <p:nvSpPr>
                  <p:cNvPr id="62" name="Oval 61">
                    <a:extLst>
                      <a:ext uri="{FF2B5EF4-FFF2-40B4-BE49-F238E27FC236}">
                        <a16:creationId xmlns:a16="http://schemas.microsoft.com/office/drawing/2014/main" id="{31555A91-90EA-7E83-6F51-A35B6BE4268C}"/>
                      </a:ext>
                    </a:extLst>
                  </p:cNvPr>
                  <p:cNvSpPr/>
                  <p:nvPr/>
                </p:nvSpPr>
                <p:spPr>
                  <a:xfrm>
                    <a:off x="3682767" y="2357306"/>
                    <a:ext cx="234892" cy="23489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B668F4-D0E3-BCD3-23D4-82120246A13C}"/>
                      </a:ext>
                    </a:extLst>
                  </p:cNvPr>
                  <p:cNvSpPr/>
                  <p:nvPr/>
                </p:nvSpPr>
                <p:spPr>
                  <a:xfrm>
                    <a:off x="4176061" y="2357306"/>
                    <a:ext cx="234892" cy="23489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24" name="Oval 1023">
                    <a:extLst>
                      <a:ext uri="{FF2B5EF4-FFF2-40B4-BE49-F238E27FC236}">
                        <a16:creationId xmlns:a16="http://schemas.microsoft.com/office/drawing/2014/main" id="{2A58C561-AF0C-F7A5-0F1F-27497D41AF7A}"/>
                      </a:ext>
                    </a:extLst>
                  </p:cNvPr>
                  <p:cNvSpPr/>
                  <p:nvPr/>
                </p:nvSpPr>
                <p:spPr>
                  <a:xfrm>
                    <a:off x="4669356" y="2357306"/>
                    <a:ext cx="234892" cy="23489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61" name="Rectangle: Rounded Corners 60">
                  <a:extLst>
                    <a:ext uri="{FF2B5EF4-FFF2-40B4-BE49-F238E27FC236}">
                      <a16:creationId xmlns:a16="http://schemas.microsoft.com/office/drawing/2014/main" id="{860925E1-CD14-6AD4-73E3-04F6AD078CB5}"/>
                    </a:ext>
                  </a:extLst>
                </p:cNvPr>
                <p:cNvSpPr/>
                <p:nvPr/>
              </p:nvSpPr>
              <p:spPr>
                <a:xfrm>
                  <a:off x="5377343" y="2357314"/>
                  <a:ext cx="2634143" cy="23487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FDDEB14B-3A18-3DF4-9C8B-87D9C8A7E704}"/>
                  </a:ext>
                </a:extLst>
              </p:cNvPr>
              <p:cNvSpPr txBox="1"/>
              <p:nvPr/>
            </p:nvSpPr>
            <p:spPr>
              <a:xfrm>
                <a:off x="3498575" y="2749325"/>
                <a:ext cx="4704722" cy="3734057"/>
              </a:xfrm>
              <a:prstGeom prst="rect">
                <a:avLst/>
              </a:prstGeom>
              <a:noFill/>
            </p:spPr>
            <p:txBody>
              <a:bodyPr wrap="square" rtlCol="0">
                <a:spAutoFit/>
              </a:bodyPr>
              <a:lstStyle/>
              <a:p>
                <a:r>
                  <a:rPr lang="en-US" sz="2400" dirty="0">
                    <a:latin typeface="Arial Rounded MT Bold" panose="020F0704030504030204" pitchFamily="34" charset="0"/>
                  </a:rPr>
                  <a:t>&lt;/&gt;</a:t>
                </a:r>
              </a:p>
            </p:txBody>
          </p:sp>
        </p:grpSp>
        <p:pic>
          <p:nvPicPr>
            <p:cNvPr id="1029" name="Picture 1028" descr="Icon&#10;&#10;Description automatically generated">
              <a:extLst>
                <a:ext uri="{FF2B5EF4-FFF2-40B4-BE49-F238E27FC236}">
                  <a16:creationId xmlns:a16="http://schemas.microsoft.com/office/drawing/2014/main" id="{DDC47582-1454-289F-AB1C-8214626EC3B4}"/>
                </a:ext>
              </a:extLst>
            </p:cNvPr>
            <p:cNvPicPr>
              <a:picLocks noChangeAspect="1"/>
            </p:cNvPicPr>
            <p:nvPr/>
          </p:nvPicPr>
          <p:blipFill>
            <a:blip r:embed="rId24"/>
            <a:stretch>
              <a:fillRect/>
            </a:stretch>
          </p:blipFill>
          <p:spPr>
            <a:xfrm>
              <a:off x="2949216" y="1191344"/>
              <a:ext cx="485248" cy="485248"/>
            </a:xfrm>
            <a:prstGeom prst="rect">
              <a:avLst/>
            </a:prstGeom>
          </p:spPr>
        </p:pic>
        <p:pic>
          <p:nvPicPr>
            <p:cNvPr id="1033" name="Picture 1032" descr="Logo, icon&#10;&#10;Description automatically generated">
              <a:extLst>
                <a:ext uri="{FF2B5EF4-FFF2-40B4-BE49-F238E27FC236}">
                  <a16:creationId xmlns:a16="http://schemas.microsoft.com/office/drawing/2014/main" id="{FACCB322-54A5-9E44-C7AC-9F980CB02F25}"/>
                </a:ext>
              </a:extLst>
            </p:cNvPr>
            <p:cNvPicPr>
              <a:picLocks noChangeAspect="1"/>
            </p:cNvPicPr>
            <p:nvPr/>
          </p:nvPicPr>
          <p:blipFill>
            <a:blip r:embed="rId25"/>
            <a:stretch>
              <a:fillRect/>
            </a:stretch>
          </p:blipFill>
          <p:spPr>
            <a:xfrm>
              <a:off x="3747317" y="893652"/>
              <a:ext cx="485247" cy="485247"/>
            </a:xfrm>
            <a:prstGeom prst="rect">
              <a:avLst/>
            </a:prstGeom>
          </p:spPr>
        </p:pic>
        <p:pic>
          <p:nvPicPr>
            <p:cNvPr id="1037" name="Picture 1036" descr="A picture containing text, clipart, vector graphics&#10;&#10;Description automatically generated">
              <a:extLst>
                <a:ext uri="{FF2B5EF4-FFF2-40B4-BE49-F238E27FC236}">
                  <a16:creationId xmlns:a16="http://schemas.microsoft.com/office/drawing/2014/main" id="{E418B016-F123-0622-5664-DCE2AEF6230B}"/>
                </a:ext>
              </a:extLst>
            </p:cNvPr>
            <p:cNvPicPr>
              <a:picLocks noChangeAspect="1"/>
            </p:cNvPicPr>
            <p:nvPr/>
          </p:nvPicPr>
          <p:blipFill>
            <a:blip r:embed="rId26"/>
            <a:stretch>
              <a:fillRect/>
            </a:stretch>
          </p:blipFill>
          <p:spPr>
            <a:xfrm>
              <a:off x="2160148" y="1537437"/>
              <a:ext cx="676793" cy="485248"/>
            </a:xfrm>
            <a:prstGeom prst="rect">
              <a:avLst/>
            </a:prstGeom>
          </p:spPr>
        </p:pic>
        <p:sp>
          <p:nvSpPr>
            <p:cNvPr id="1075" name="Rectangle: Rounded Corners 1074">
              <a:extLst>
                <a:ext uri="{FF2B5EF4-FFF2-40B4-BE49-F238E27FC236}">
                  <a16:creationId xmlns:a16="http://schemas.microsoft.com/office/drawing/2014/main" id="{8C478191-77E9-6D95-DBD8-F4720CB67E92}"/>
                </a:ext>
              </a:extLst>
            </p:cNvPr>
            <p:cNvSpPr/>
            <p:nvPr/>
          </p:nvSpPr>
          <p:spPr>
            <a:xfrm>
              <a:off x="600750" y="862989"/>
              <a:ext cx="897775" cy="477181"/>
            </a:xfrm>
            <a:prstGeom prst="round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atin typeface="Arial Black" panose="020B0A04020102020204" pitchFamily="34" charset="0"/>
                </a:rPr>
                <a:t>PID</a:t>
              </a:r>
            </a:p>
          </p:txBody>
        </p:sp>
      </p:grpSp>
    </p:spTree>
    <p:extLst>
      <p:ext uri="{BB962C8B-B14F-4D97-AF65-F5344CB8AC3E}">
        <p14:creationId xmlns:p14="http://schemas.microsoft.com/office/powerpoint/2010/main" val="137919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504FCAE-B4F7-1546-3B13-8C1C12198619}"/>
              </a:ext>
            </a:extLst>
          </p:cNvPr>
          <p:cNvGrpSpPr/>
          <p:nvPr/>
        </p:nvGrpSpPr>
        <p:grpSpPr>
          <a:xfrm>
            <a:off x="499366" y="1151578"/>
            <a:ext cx="7766165" cy="3536150"/>
            <a:chOff x="499366" y="1270450"/>
            <a:chExt cx="7766165" cy="3536150"/>
          </a:xfrm>
        </p:grpSpPr>
        <p:grpSp>
          <p:nvGrpSpPr>
            <p:cNvPr id="5" name="Group 4">
              <a:extLst>
                <a:ext uri="{FF2B5EF4-FFF2-40B4-BE49-F238E27FC236}">
                  <a16:creationId xmlns:a16="http://schemas.microsoft.com/office/drawing/2014/main" id="{4D821571-E384-3807-5754-641ABB9D5D61}"/>
                </a:ext>
              </a:extLst>
            </p:cNvPr>
            <p:cNvGrpSpPr/>
            <p:nvPr/>
          </p:nvGrpSpPr>
          <p:grpSpPr>
            <a:xfrm>
              <a:off x="499366" y="1270450"/>
              <a:ext cx="2622884" cy="3521341"/>
              <a:chOff x="499366" y="1270450"/>
              <a:chExt cx="2622884" cy="3521341"/>
            </a:xfrm>
          </p:grpSpPr>
          <p:sp>
            <p:nvSpPr>
              <p:cNvPr id="31" name="Freeform: Shape 30">
                <a:extLst>
                  <a:ext uri="{FF2B5EF4-FFF2-40B4-BE49-F238E27FC236}">
                    <a16:creationId xmlns:a16="http://schemas.microsoft.com/office/drawing/2014/main" id="{AC4E1CA7-FF01-8A94-A3D2-DFA6BDCEE249}"/>
                  </a:ext>
                </a:extLst>
              </p:cNvPr>
              <p:cNvSpPr/>
              <p:nvPr/>
            </p:nvSpPr>
            <p:spPr>
              <a:xfrm>
                <a:off x="499366" y="1270450"/>
                <a:ext cx="2622884" cy="536576"/>
              </a:xfrm>
              <a:custGeom>
                <a:avLst/>
                <a:gdLst>
                  <a:gd name="connsiteX0" fmla="*/ 0 w 3497178"/>
                  <a:gd name="connsiteY0" fmla="*/ 0 h 1034192"/>
                  <a:gd name="connsiteX1" fmla="*/ 2980082 w 3497178"/>
                  <a:gd name="connsiteY1" fmla="*/ 0 h 1034192"/>
                  <a:gd name="connsiteX2" fmla="*/ 3497178 w 3497178"/>
                  <a:gd name="connsiteY2" fmla="*/ 517096 h 1034192"/>
                  <a:gd name="connsiteX3" fmla="*/ 2980082 w 3497178"/>
                  <a:gd name="connsiteY3" fmla="*/ 1034192 h 1034192"/>
                  <a:gd name="connsiteX4" fmla="*/ 0 w 3497178"/>
                  <a:gd name="connsiteY4" fmla="*/ 1034192 h 1034192"/>
                  <a:gd name="connsiteX5" fmla="*/ 517096 w 3497178"/>
                  <a:gd name="connsiteY5" fmla="*/ 517096 h 1034192"/>
                  <a:gd name="connsiteX6" fmla="*/ 0 w 3497178"/>
                  <a:gd name="connsiteY6" fmla="*/ 0 h 103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7178" h="1034192">
                    <a:moveTo>
                      <a:pt x="0" y="0"/>
                    </a:moveTo>
                    <a:lnTo>
                      <a:pt x="2980082" y="0"/>
                    </a:lnTo>
                    <a:lnTo>
                      <a:pt x="3497178" y="517096"/>
                    </a:lnTo>
                    <a:lnTo>
                      <a:pt x="2980082" y="1034192"/>
                    </a:lnTo>
                    <a:lnTo>
                      <a:pt x="0" y="1034192"/>
                    </a:lnTo>
                    <a:lnTo>
                      <a:pt x="517096" y="517096"/>
                    </a:lnTo>
                    <a:lnTo>
                      <a:pt x="0" y="0"/>
                    </a:lnTo>
                    <a:close/>
                  </a:path>
                </a:pathLst>
              </a:custGeom>
              <a:solidFill>
                <a:schemeClr val="tx1">
                  <a:lumMod val="75000"/>
                  <a:lumOff val="25000"/>
                </a:schemeClr>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16839" tIns="43006" rIns="430828" bIns="43006" numCol="1" spcCol="1270" anchor="ctr" anchorCtr="0">
                <a:noAutofit/>
              </a:bodyPr>
              <a:lstStyle/>
              <a:p>
                <a:pPr algn="ctr" defTabSz="1433513">
                  <a:lnSpc>
                    <a:spcPct val="90000"/>
                  </a:lnSpc>
                  <a:spcBef>
                    <a:spcPct val="0"/>
                  </a:spcBef>
                  <a:spcAft>
                    <a:spcPct val="35000"/>
                  </a:spcAft>
                </a:pPr>
                <a:r>
                  <a:rPr lang="en-US" sz="2400" kern="1200" dirty="0"/>
                  <a:t>Products</a:t>
                </a:r>
              </a:p>
            </p:txBody>
          </p:sp>
          <p:grpSp>
            <p:nvGrpSpPr>
              <p:cNvPr id="2" name="Group 1">
                <a:extLst>
                  <a:ext uri="{FF2B5EF4-FFF2-40B4-BE49-F238E27FC236}">
                    <a16:creationId xmlns:a16="http://schemas.microsoft.com/office/drawing/2014/main" id="{DCA8E4AA-F032-7A86-4C35-55EDC25DC635}"/>
                  </a:ext>
                </a:extLst>
              </p:cNvPr>
              <p:cNvGrpSpPr/>
              <p:nvPr/>
            </p:nvGrpSpPr>
            <p:grpSpPr>
              <a:xfrm>
                <a:off x="983083" y="1942551"/>
                <a:ext cx="1936782" cy="2849240"/>
                <a:chOff x="983083" y="1942551"/>
                <a:chExt cx="1936782" cy="2849240"/>
              </a:xfrm>
            </p:grpSpPr>
            <p:sp>
              <p:nvSpPr>
                <p:cNvPr id="17" name="Half Frame 16">
                  <a:extLst>
                    <a:ext uri="{FF2B5EF4-FFF2-40B4-BE49-F238E27FC236}">
                      <a16:creationId xmlns:a16="http://schemas.microsoft.com/office/drawing/2014/main" id="{7B38CD79-20D2-A690-8D7F-B78C266C32F2}"/>
                    </a:ext>
                  </a:extLst>
                </p:cNvPr>
                <p:cNvSpPr/>
                <p:nvPr/>
              </p:nvSpPr>
              <p:spPr>
                <a:xfrm>
                  <a:off x="983083" y="1942551"/>
                  <a:ext cx="1543050" cy="1157749"/>
                </a:xfrm>
                <a:prstGeom prst="halfFrame">
                  <a:avLst>
                    <a:gd name="adj1" fmla="val 14225"/>
                    <a:gd name="adj2" fmla="val 12951"/>
                  </a:avLst>
                </a:prstGeom>
                <a:solidFill>
                  <a:schemeClr val="tx1">
                    <a:lumMod val="75000"/>
                    <a:lumOff val="2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defTabSz="685800">
                    <a:buClrTx/>
                    <a:defRPr/>
                  </a:pPr>
                  <a:endParaRPr lang="en-US" sz="1350" kern="1200" dirty="0">
                    <a:solidFill>
                      <a:prstClr val="black"/>
                    </a:solidFill>
                    <a:latin typeface="Calibri"/>
                  </a:endParaRPr>
                </a:p>
              </p:txBody>
            </p:sp>
            <p:sp>
              <p:nvSpPr>
                <p:cNvPr id="18" name="TextBox 17">
                  <a:extLst>
                    <a:ext uri="{FF2B5EF4-FFF2-40B4-BE49-F238E27FC236}">
                      <a16:creationId xmlns:a16="http://schemas.microsoft.com/office/drawing/2014/main" id="{381D4859-B2BE-F13C-367A-3CDB6A545B41}"/>
                    </a:ext>
                  </a:extLst>
                </p:cNvPr>
                <p:cNvSpPr txBox="1"/>
                <p:nvPr/>
              </p:nvSpPr>
              <p:spPr>
                <a:xfrm>
                  <a:off x="1142684" y="2098746"/>
                  <a:ext cx="1777181" cy="2693045"/>
                </a:xfrm>
                <a:prstGeom prst="rect">
                  <a:avLst/>
                </a:prstGeom>
                <a:noFill/>
              </p:spPr>
              <p:txBody>
                <a:bodyPr wrap="square" rtlCol="0">
                  <a:spAutoFit/>
                </a:bodyPr>
                <a:lstStyle/>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Journal articles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Books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Book chapters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Conference presentations &amp; papers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Abstracts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White papers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Reports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Data</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Code, algorithms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Models, simulations</a:t>
                  </a:r>
                </a:p>
              </p:txBody>
            </p:sp>
          </p:grpSp>
        </p:grpSp>
        <p:grpSp>
          <p:nvGrpSpPr>
            <p:cNvPr id="6" name="Group 5">
              <a:extLst>
                <a:ext uri="{FF2B5EF4-FFF2-40B4-BE49-F238E27FC236}">
                  <a16:creationId xmlns:a16="http://schemas.microsoft.com/office/drawing/2014/main" id="{A971C3B8-6FA8-422B-C910-9EDE1AC48E6A}"/>
                </a:ext>
              </a:extLst>
            </p:cNvPr>
            <p:cNvGrpSpPr/>
            <p:nvPr/>
          </p:nvGrpSpPr>
          <p:grpSpPr>
            <a:xfrm>
              <a:off x="3071007" y="1270450"/>
              <a:ext cx="2622884" cy="2927715"/>
              <a:chOff x="3071007" y="1270450"/>
              <a:chExt cx="2622884" cy="2927715"/>
            </a:xfrm>
          </p:grpSpPr>
          <p:sp>
            <p:nvSpPr>
              <p:cNvPr id="32" name="Freeform: Shape 31">
                <a:extLst>
                  <a:ext uri="{FF2B5EF4-FFF2-40B4-BE49-F238E27FC236}">
                    <a16:creationId xmlns:a16="http://schemas.microsoft.com/office/drawing/2014/main" id="{8C3006DE-2740-ABC7-A77B-DE455DB6F325}"/>
                  </a:ext>
                </a:extLst>
              </p:cNvPr>
              <p:cNvSpPr/>
              <p:nvPr/>
            </p:nvSpPr>
            <p:spPr>
              <a:xfrm>
                <a:off x="3071007" y="1270450"/>
                <a:ext cx="2622884" cy="536576"/>
              </a:xfrm>
              <a:custGeom>
                <a:avLst/>
                <a:gdLst>
                  <a:gd name="connsiteX0" fmla="*/ 0 w 3497178"/>
                  <a:gd name="connsiteY0" fmla="*/ 0 h 1034192"/>
                  <a:gd name="connsiteX1" fmla="*/ 2980082 w 3497178"/>
                  <a:gd name="connsiteY1" fmla="*/ 0 h 1034192"/>
                  <a:gd name="connsiteX2" fmla="*/ 3497178 w 3497178"/>
                  <a:gd name="connsiteY2" fmla="*/ 517096 h 1034192"/>
                  <a:gd name="connsiteX3" fmla="*/ 2980082 w 3497178"/>
                  <a:gd name="connsiteY3" fmla="*/ 1034192 h 1034192"/>
                  <a:gd name="connsiteX4" fmla="*/ 0 w 3497178"/>
                  <a:gd name="connsiteY4" fmla="*/ 1034192 h 1034192"/>
                  <a:gd name="connsiteX5" fmla="*/ 517096 w 3497178"/>
                  <a:gd name="connsiteY5" fmla="*/ 517096 h 1034192"/>
                  <a:gd name="connsiteX6" fmla="*/ 0 w 3497178"/>
                  <a:gd name="connsiteY6" fmla="*/ 0 h 103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7178" h="1034192">
                    <a:moveTo>
                      <a:pt x="0" y="0"/>
                    </a:moveTo>
                    <a:lnTo>
                      <a:pt x="2980082" y="0"/>
                    </a:lnTo>
                    <a:lnTo>
                      <a:pt x="3497178" y="517096"/>
                    </a:lnTo>
                    <a:lnTo>
                      <a:pt x="2980082" y="1034192"/>
                    </a:lnTo>
                    <a:lnTo>
                      <a:pt x="0" y="1034192"/>
                    </a:lnTo>
                    <a:lnTo>
                      <a:pt x="517096" y="517096"/>
                    </a:lnTo>
                    <a:lnTo>
                      <a:pt x="0" y="0"/>
                    </a:lnTo>
                    <a:close/>
                  </a:path>
                </a:pathLst>
              </a:custGeom>
              <a:solidFill>
                <a:schemeClr val="accent1">
                  <a:lumMod val="75000"/>
                </a:schemeClr>
              </a:solidFill>
            </p:spPr>
            <p:style>
              <a:lnRef idx="2">
                <a:schemeClr val="lt1">
                  <a:hueOff val="0"/>
                  <a:satOff val="0"/>
                  <a:lumOff val="0"/>
                  <a:alphaOff val="0"/>
                </a:schemeClr>
              </a:lnRef>
              <a:fillRef idx="1">
                <a:schemeClr val="accent4">
                  <a:hueOff val="4900445"/>
                  <a:satOff val="-20388"/>
                  <a:lumOff val="4804"/>
                  <a:alphaOff val="0"/>
                </a:schemeClr>
              </a:fillRef>
              <a:effectRef idx="0">
                <a:schemeClr val="accent4">
                  <a:hueOff val="4900445"/>
                  <a:satOff val="-20388"/>
                  <a:lumOff val="4804"/>
                  <a:alphaOff val="0"/>
                </a:schemeClr>
              </a:effectRef>
              <a:fontRef idx="minor">
                <a:schemeClr val="lt1"/>
              </a:fontRef>
            </p:style>
            <p:txBody>
              <a:bodyPr spcFirstLastPara="0" vert="horz" wrap="square" lIns="516839" tIns="43006" rIns="430828" bIns="43006" numCol="1" spcCol="1270" anchor="ctr" anchorCtr="0">
                <a:noAutofit/>
              </a:bodyPr>
              <a:lstStyle/>
              <a:p>
                <a:pPr algn="ctr" defTabSz="1433513">
                  <a:lnSpc>
                    <a:spcPct val="90000"/>
                  </a:lnSpc>
                  <a:spcBef>
                    <a:spcPct val="0"/>
                  </a:spcBef>
                  <a:spcAft>
                    <a:spcPct val="35000"/>
                  </a:spcAft>
                </a:pPr>
                <a:r>
                  <a:rPr lang="en-US" sz="2400" kern="1200" dirty="0"/>
                  <a:t>Activities</a:t>
                </a:r>
              </a:p>
            </p:txBody>
          </p:sp>
          <p:grpSp>
            <p:nvGrpSpPr>
              <p:cNvPr id="3" name="Group 2">
                <a:extLst>
                  <a:ext uri="{FF2B5EF4-FFF2-40B4-BE49-F238E27FC236}">
                    <a16:creationId xmlns:a16="http://schemas.microsoft.com/office/drawing/2014/main" id="{4F64ABEC-9241-0C63-3845-4B3B290CBE51}"/>
                  </a:ext>
                </a:extLst>
              </p:cNvPr>
              <p:cNvGrpSpPr/>
              <p:nvPr/>
            </p:nvGrpSpPr>
            <p:grpSpPr>
              <a:xfrm>
                <a:off x="3447071" y="1942551"/>
                <a:ext cx="1880860" cy="2255614"/>
                <a:chOff x="3447071" y="1942551"/>
                <a:chExt cx="1880860" cy="2255614"/>
              </a:xfrm>
            </p:grpSpPr>
            <p:sp>
              <p:nvSpPr>
                <p:cNvPr id="20" name="Half Frame 19">
                  <a:extLst>
                    <a:ext uri="{FF2B5EF4-FFF2-40B4-BE49-F238E27FC236}">
                      <a16:creationId xmlns:a16="http://schemas.microsoft.com/office/drawing/2014/main" id="{6F0B3843-D786-7A01-4FC6-5AA0183A7C61}"/>
                    </a:ext>
                  </a:extLst>
                </p:cNvPr>
                <p:cNvSpPr/>
                <p:nvPr/>
              </p:nvSpPr>
              <p:spPr>
                <a:xfrm>
                  <a:off x="3447071" y="1942551"/>
                  <a:ext cx="1543050" cy="1157749"/>
                </a:xfrm>
                <a:prstGeom prst="halfFrame">
                  <a:avLst>
                    <a:gd name="adj1" fmla="val 14225"/>
                    <a:gd name="adj2" fmla="val 12951"/>
                  </a:avLst>
                </a:prstGeom>
                <a:solidFill>
                  <a:schemeClr val="accent1">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defTabSz="685800">
                    <a:buClrTx/>
                    <a:defRPr/>
                  </a:pPr>
                  <a:endParaRPr lang="en-US" sz="1350" kern="1200" dirty="0">
                    <a:solidFill>
                      <a:prstClr val="black"/>
                    </a:solidFill>
                    <a:latin typeface="Calibri"/>
                  </a:endParaRPr>
                </a:p>
              </p:txBody>
            </p:sp>
            <p:sp>
              <p:nvSpPr>
                <p:cNvPr id="21" name="Rectangle 20">
                  <a:extLst>
                    <a:ext uri="{FF2B5EF4-FFF2-40B4-BE49-F238E27FC236}">
                      <a16:creationId xmlns:a16="http://schemas.microsoft.com/office/drawing/2014/main" id="{CF77EF9F-B88F-E850-B288-F48223CAEC0B}"/>
                    </a:ext>
                  </a:extLst>
                </p:cNvPr>
                <p:cNvSpPr/>
                <p:nvPr/>
              </p:nvSpPr>
              <p:spPr>
                <a:xfrm>
                  <a:off x="3602369" y="2105284"/>
                  <a:ext cx="1725562" cy="2092881"/>
                </a:xfrm>
                <a:prstGeom prst="rect">
                  <a:avLst/>
                </a:prstGeom>
              </p:spPr>
              <p:txBody>
                <a:bodyPr wrap="square">
                  <a:spAutoFit/>
                </a:bodyPr>
                <a:lstStyle/>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View</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Download</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Bookmark</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Like</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Share</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Discuss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Engage</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Review</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Cite</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Adopt/Implement</a:t>
                  </a:r>
                </a:p>
              </p:txBody>
            </p:sp>
          </p:grpSp>
        </p:grpSp>
        <p:grpSp>
          <p:nvGrpSpPr>
            <p:cNvPr id="7" name="Group 6">
              <a:extLst>
                <a:ext uri="{FF2B5EF4-FFF2-40B4-BE49-F238E27FC236}">
                  <a16:creationId xmlns:a16="http://schemas.microsoft.com/office/drawing/2014/main" id="{7C13C88E-CBA3-D063-B917-13EAE2D31B71}"/>
                </a:ext>
              </a:extLst>
            </p:cNvPr>
            <p:cNvGrpSpPr/>
            <p:nvPr/>
          </p:nvGrpSpPr>
          <p:grpSpPr>
            <a:xfrm>
              <a:off x="5642647" y="1293396"/>
              <a:ext cx="2622884" cy="3513204"/>
              <a:chOff x="5642647" y="1293396"/>
              <a:chExt cx="2622884" cy="3513204"/>
            </a:xfrm>
          </p:grpSpPr>
          <p:sp>
            <p:nvSpPr>
              <p:cNvPr id="33" name="Freeform: Shape 32">
                <a:extLst>
                  <a:ext uri="{FF2B5EF4-FFF2-40B4-BE49-F238E27FC236}">
                    <a16:creationId xmlns:a16="http://schemas.microsoft.com/office/drawing/2014/main" id="{B86CFC44-17EE-31BD-F776-DCC13E735198}"/>
                  </a:ext>
                </a:extLst>
              </p:cNvPr>
              <p:cNvSpPr/>
              <p:nvPr/>
            </p:nvSpPr>
            <p:spPr>
              <a:xfrm>
                <a:off x="5642647" y="1293396"/>
                <a:ext cx="2622884" cy="513629"/>
              </a:xfrm>
              <a:custGeom>
                <a:avLst/>
                <a:gdLst>
                  <a:gd name="connsiteX0" fmla="*/ 0 w 3497178"/>
                  <a:gd name="connsiteY0" fmla="*/ 0 h 1034192"/>
                  <a:gd name="connsiteX1" fmla="*/ 2980082 w 3497178"/>
                  <a:gd name="connsiteY1" fmla="*/ 0 h 1034192"/>
                  <a:gd name="connsiteX2" fmla="*/ 3497178 w 3497178"/>
                  <a:gd name="connsiteY2" fmla="*/ 517096 h 1034192"/>
                  <a:gd name="connsiteX3" fmla="*/ 2980082 w 3497178"/>
                  <a:gd name="connsiteY3" fmla="*/ 1034192 h 1034192"/>
                  <a:gd name="connsiteX4" fmla="*/ 0 w 3497178"/>
                  <a:gd name="connsiteY4" fmla="*/ 1034192 h 1034192"/>
                  <a:gd name="connsiteX5" fmla="*/ 517096 w 3497178"/>
                  <a:gd name="connsiteY5" fmla="*/ 517096 h 1034192"/>
                  <a:gd name="connsiteX6" fmla="*/ 0 w 3497178"/>
                  <a:gd name="connsiteY6" fmla="*/ 0 h 103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7178" h="1034192">
                    <a:moveTo>
                      <a:pt x="0" y="0"/>
                    </a:moveTo>
                    <a:lnTo>
                      <a:pt x="2980082" y="0"/>
                    </a:lnTo>
                    <a:lnTo>
                      <a:pt x="3497178" y="517096"/>
                    </a:lnTo>
                    <a:lnTo>
                      <a:pt x="2980082" y="1034192"/>
                    </a:lnTo>
                    <a:lnTo>
                      <a:pt x="0" y="1034192"/>
                    </a:lnTo>
                    <a:lnTo>
                      <a:pt x="517096" y="517096"/>
                    </a:lnTo>
                    <a:lnTo>
                      <a:pt x="0" y="0"/>
                    </a:lnTo>
                    <a:close/>
                  </a:path>
                </a:pathLst>
              </a:custGeom>
              <a:solidFill>
                <a:schemeClr val="accent6">
                  <a:lumMod val="75000"/>
                </a:schemeClr>
              </a:solidFill>
            </p:spPr>
            <p:style>
              <a:lnRef idx="2">
                <a:schemeClr val="lt1">
                  <a:hueOff val="0"/>
                  <a:satOff val="0"/>
                  <a:lumOff val="0"/>
                  <a:alphaOff val="0"/>
                </a:schemeClr>
              </a:lnRef>
              <a:fillRef idx="1">
                <a:schemeClr val="accent4">
                  <a:hueOff val="9800891"/>
                  <a:satOff val="-40777"/>
                  <a:lumOff val="9608"/>
                  <a:alphaOff val="0"/>
                </a:schemeClr>
              </a:fillRef>
              <a:effectRef idx="0">
                <a:schemeClr val="accent4">
                  <a:hueOff val="9800891"/>
                  <a:satOff val="-40777"/>
                  <a:lumOff val="9608"/>
                  <a:alphaOff val="0"/>
                </a:schemeClr>
              </a:effectRef>
              <a:fontRef idx="minor">
                <a:schemeClr val="lt1"/>
              </a:fontRef>
            </p:style>
            <p:txBody>
              <a:bodyPr spcFirstLastPara="0" vert="horz" wrap="square" lIns="516839" tIns="43006" rIns="430828" bIns="43006" numCol="1" spcCol="1270" anchor="ctr" anchorCtr="0">
                <a:noAutofit/>
              </a:bodyPr>
              <a:lstStyle/>
              <a:p>
                <a:pPr algn="ctr" defTabSz="1433513">
                  <a:lnSpc>
                    <a:spcPct val="90000"/>
                  </a:lnSpc>
                  <a:spcBef>
                    <a:spcPct val="0"/>
                  </a:spcBef>
                  <a:spcAft>
                    <a:spcPct val="35000"/>
                  </a:spcAft>
                </a:pPr>
                <a:r>
                  <a:rPr lang="en-US" sz="2400" kern="1200" dirty="0"/>
                  <a:t>Indicators</a:t>
                </a:r>
              </a:p>
            </p:txBody>
          </p:sp>
          <p:grpSp>
            <p:nvGrpSpPr>
              <p:cNvPr id="4" name="Group 3">
                <a:extLst>
                  <a:ext uri="{FF2B5EF4-FFF2-40B4-BE49-F238E27FC236}">
                    <a16:creationId xmlns:a16="http://schemas.microsoft.com/office/drawing/2014/main" id="{B798ACD4-B115-03F4-A38C-BC2DDB95BC0C}"/>
                  </a:ext>
                </a:extLst>
              </p:cNvPr>
              <p:cNvGrpSpPr/>
              <p:nvPr/>
            </p:nvGrpSpPr>
            <p:grpSpPr>
              <a:xfrm>
                <a:off x="5978341" y="1942551"/>
                <a:ext cx="2285545" cy="2864049"/>
                <a:chOff x="5978341" y="1942551"/>
                <a:chExt cx="2285545" cy="2864049"/>
              </a:xfrm>
            </p:grpSpPr>
            <p:sp>
              <p:nvSpPr>
                <p:cNvPr id="23" name="Half Frame 22">
                  <a:extLst>
                    <a:ext uri="{FF2B5EF4-FFF2-40B4-BE49-F238E27FC236}">
                      <a16:creationId xmlns:a16="http://schemas.microsoft.com/office/drawing/2014/main" id="{766E2073-C658-CA9E-8E64-BAB55E813D1A}"/>
                    </a:ext>
                  </a:extLst>
                </p:cNvPr>
                <p:cNvSpPr/>
                <p:nvPr/>
              </p:nvSpPr>
              <p:spPr>
                <a:xfrm>
                  <a:off x="5978341" y="1942551"/>
                  <a:ext cx="1543050" cy="1157749"/>
                </a:xfrm>
                <a:prstGeom prst="halfFrame">
                  <a:avLst>
                    <a:gd name="adj1" fmla="val 14225"/>
                    <a:gd name="adj2" fmla="val 12951"/>
                  </a:avLst>
                </a:prstGeom>
                <a:solidFill>
                  <a:schemeClr val="accent6">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defTabSz="685800">
                    <a:buClrTx/>
                    <a:defRPr/>
                  </a:pPr>
                  <a:endParaRPr lang="en-US" sz="1350" kern="1200" dirty="0">
                    <a:solidFill>
                      <a:prstClr val="black"/>
                    </a:solidFill>
                    <a:latin typeface="Calibri"/>
                  </a:endParaRPr>
                </a:p>
              </p:txBody>
            </p:sp>
            <p:sp>
              <p:nvSpPr>
                <p:cNvPr id="24" name="Rectangle 23">
                  <a:extLst>
                    <a:ext uri="{FF2B5EF4-FFF2-40B4-BE49-F238E27FC236}">
                      <a16:creationId xmlns:a16="http://schemas.microsoft.com/office/drawing/2014/main" id="{E2144BA4-798E-920B-A962-ADD1E66FFC0F}"/>
                    </a:ext>
                  </a:extLst>
                </p:cNvPr>
                <p:cNvSpPr/>
                <p:nvPr/>
              </p:nvSpPr>
              <p:spPr>
                <a:xfrm>
                  <a:off x="6141041" y="2113555"/>
                  <a:ext cx="2122845" cy="2693045"/>
                </a:xfrm>
                <a:prstGeom prst="rect">
                  <a:avLst/>
                </a:prstGeom>
              </p:spPr>
              <p:txBody>
                <a:bodyPr wrap="square">
                  <a:spAutoFit/>
                </a:bodyPr>
                <a:lstStyle/>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Citation counts</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Views &amp; downloads</a:t>
                  </a:r>
                </a:p>
                <a:p>
                  <a:pPr marL="214313" indent="-214313" defTabSz="685800">
                    <a:buClrTx/>
                    <a:buFont typeface="Arial" panose="020B0604020202020204" pitchFamily="34" charset="0"/>
                    <a:buChar char="•"/>
                    <a:defRPr/>
                  </a:pPr>
                  <a:r>
                    <a:rPr lang="en-US" sz="1300" kern="1200" dirty="0" err="1">
                      <a:solidFill>
                        <a:prstClr val="black">
                          <a:lumMod val="75000"/>
                          <a:lumOff val="25000"/>
                        </a:prstClr>
                      </a:solidFill>
                      <a:latin typeface="Source Sans Pro" panose="020B0503030403020204" pitchFamily="34" charset="0"/>
                      <a:ea typeface="Source Sans Pro" panose="020B0503030403020204" pitchFamily="34" charset="0"/>
                      <a:cs typeface="+mn-cs"/>
                    </a:rPr>
                    <a:t>Eigenfactor</a:t>
                  </a: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 Article Influence Score</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Field Normalized Citation Impact</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Relative Citation Ratio</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Media coverage</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Reviews</a:t>
                  </a:r>
                </a:p>
                <a:p>
                  <a:pPr marL="214313" indent="-214313" defTabSz="685800">
                    <a:buClrTx/>
                    <a:buFont typeface="Arial" panose="020B0604020202020204" pitchFamily="34" charset="0"/>
                    <a:buChar char="•"/>
                    <a:defRPr/>
                  </a:pPr>
                  <a:r>
                    <a:rPr lang="en-US" sz="1300" kern="1200" dirty="0" err="1">
                      <a:solidFill>
                        <a:prstClr val="black">
                          <a:lumMod val="75000"/>
                          <a:lumOff val="25000"/>
                        </a:prstClr>
                      </a:solidFill>
                      <a:latin typeface="Source Sans Pro" panose="020B0503030403020204" pitchFamily="34" charset="0"/>
                      <a:ea typeface="Source Sans Pro" panose="020B0503030403020204" pitchFamily="34" charset="0"/>
                      <a:cs typeface="+mn-cs"/>
                    </a:rPr>
                    <a:t>Altmetric</a:t>
                  </a: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 Attention Score</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h-index</a:t>
                  </a:r>
                </a:p>
                <a:p>
                  <a:pPr marL="214313" indent="-214313" defTabSz="685800">
                    <a:buClrTx/>
                    <a:buFont typeface="Arial" panose="020B0604020202020204" pitchFamily="34" charset="0"/>
                    <a:buChar char="•"/>
                    <a:defRPr/>
                  </a:pPr>
                  <a:r>
                    <a:rPr lang="en-US" sz="1300" kern="1200" dirty="0">
                      <a:solidFill>
                        <a:prstClr val="black">
                          <a:lumMod val="75000"/>
                          <a:lumOff val="25000"/>
                        </a:prstClr>
                      </a:solidFill>
                      <a:latin typeface="Source Sans Pro" panose="020B0503030403020204" pitchFamily="34" charset="0"/>
                      <a:ea typeface="Source Sans Pro" panose="020B0503030403020204" pitchFamily="34" charset="0"/>
                      <a:cs typeface="+mn-cs"/>
                    </a:rPr>
                    <a:t>User demographics</a:t>
                  </a:r>
                </a:p>
              </p:txBody>
            </p:sp>
          </p:grpSp>
        </p:grpSp>
      </p:grpSp>
      <p:sp>
        <p:nvSpPr>
          <p:cNvPr id="29" name="Title 28">
            <a:extLst>
              <a:ext uri="{FF2B5EF4-FFF2-40B4-BE49-F238E27FC236}">
                <a16:creationId xmlns:a16="http://schemas.microsoft.com/office/drawing/2014/main" id="{27AE75D7-9BDC-9088-0F49-41CE8FC3C259}"/>
              </a:ext>
            </a:extLst>
          </p:cNvPr>
          <p:cNvSpPr>
            <a:spLocks noGrp="1"/>
          </p:cNvSpPr>
          <p:nvPr>
            <p:ph type="title"/>
          </p:nvPr>
        </p:nvSpPr>
        <p:spPr>
          <a:xfrm>
            <a:off x="786150" y="308120"/>
            <a:ext cx="7571700" cy="559874"/>
          </a:xfrm>
        </p:spPr>
        <p:txBody>
          <a:bodyPr/>
          <a:lstStyle/>
          <a:p>
            <a:r>
              <a:rPr lang="en-US" sz="2800" dirty="0">
                <a:latin typeface="Roboto Slab" pitchFamily="2" charset="0"/>
                <a:ea typeface="Roboto Slab" pitchFamily="2" charset="0"/>
                <a:cs typeface="Roboto Slab" pitchFamily="2" charset="0"/>
              </a:rPr>
              <a:t>How metrics data are generated</a:t>
            </a:r>
          </a:p>
        </p:txBody>
      </p:sp>
    </p:spTree>
    <p:extLst>
      <p:ext uri="{BB962C8B-B14F-4D97-AF65-F5344CB8AC3E}">
        <p14:creationId xmlns:p14="http://schemas.microsoft.com/office/powerpoint/2010/main" val="4156564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23F890-DE6F-31FA-3DA2-FB6D6CC95BA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pic>
        <p:nvPicPr>
          <p:cNvPr id="4" name="Picture 3" descr="Diagram&#10;&#10;Description automatically generated">
            <a:hlinkClick r:id="rId3"/>
            <a:extLst>
              <a:ext uri="{FF2B5EF4-FFF2-40B4-BE49-F238E27FC236}">
                <a16:creationId xmlns:a16="http://schemas.microsoft.com/office/drawing/2014/main" id="{3F620AFF-DBF7-9398-FCA4-A0AC8816C2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050" y="0"/>
            <a:ext cx="7581900" cy="5496877"/>
          </a:xfrm>
          <a:prstGeom prst="rect">
            <a:avLst/>
          </a:prstGeom>
        </p:spPr>
      </p:pic>
      <p:sp>
        <p:nvSpPr>
          <p:cNvPr id="6" name="TextBox 5">
            <a:extLst>
              <a:ext uri="{FF2B5EF4-FFF2-40B4-BE49-F238E27FC236}">
                <a16:creationId xmlns:a16="http://schemas.microsoft.com/office/drawing/2014/main" id="{50D57D2E-16C7-85A2-E710-6641B00A4A86}"/>
              </a:ext>
            </a:extLst>
          </p:cNvPr>
          <p:cNvSpPr txBox="1"/>
          <p:nvPr/>
        </p:nvSpPr>
        <p:spPr>
          <a:xfrm>
            <a:off x="5830759" y="4808151"/>
            <a:ext cx="2847975" cy="276999"/>
          </a:xfrm>
          <a:prstGeom prst="rect">
            <a:avLst/>
          </a:prstGeom>
          <a:noFill/>
        </p:spPr>
        <p:txBody>
          <a:bodyPr wrap="square" rtlCol="0">
            <a:spAutoFit/>
          </a:bodyPr>
          <a:lstStyle/>
          <a:p>
            <a:r>
              <a:rPr lang="en-US" sz="1200" dirty="0">
                <a:latin typeface="Source Sans Pro" panose="020B0503030403020204" pitchFamily="34" charset="0"/>
                <a:ea typeface="Source Sans Pro" panose="020B0503030403020204" pitchFamily="34" charset="0"/>
              </a:rPr>
              <a:t>Source: </a:t>
            </a:r>
            <a:r>
              <a:rPr lang="en-US" sz="1200" dirty="0">
                <a:latin typeface="Source Sans Pro" panose="020B0503030403020204" pitchFamily="34" charset="0"/>
                <a:ea typeface="Source Sans Pro" panose="020B0503030403020204" pitchFamily="34" charset="0"/>
                <a:hlinkClick r:id="rId3"/>
              </a:rPr>
              <a:t>https://opencitations.net/model</a:t>
            </a:r>
            <a:r>
              <a:rPr lang="en-US" sz="1200" dirty="0">
                <a:latin typeface="Source Sans Pro" panose="020B0503030403020204" pitchFamily="34" charset="0"/>
                <a:ea typeface="Source Sans Pro" panose="020B0503030403020204" pitchFamily="34" charset="0"/>
              </a:rPr>
              <a:t> </a:t>
            </a:r>
          </a:p>
        </p:txBody>
      </p:sp>
    </p:spTree>
    <p:extLst>
      <p:ext uri="{BB962C8B-B14F-4D97-AF65-F5344CB8AC3E}">
        <p14:creationId xmlns:p14="http://schemas.microsoft.com/office/powerpoint/2010/main" val="2332998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76D7AA-DCD3-7269-EA19-2BA868995792}"/>
              </a:ext>
            </a:extLst>
          </p:cNvPr>
          <p:cNvSpPr>
            <a:spLocks noGrp="1"/>
          </p:cNvSpPr>
          <p:nvPr>
            <p:ph type="sldNum" idx="12"/>
          </p:nvPr>
        </p:nvSpPr>
        <p:spPr>
          <a:xfrm>
            <a:off x="8404384" y="4749851"/>
            <a:ext cx="548700" cy="393600"/>
          </a:xfrm>
        </p:spPr>
        <p:txBody>
          <a:bodyPr wrap="square" anchor="t">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8</a:t>
            </a:fld>
            <a:endParaRPr lang="en" sz="900"/>
          </a:p>
        </p:txBody>
      </p:sp>
      <p:sp>
        <p:nvSpPr>
          <p:cNvPr id="5" name="TextBox 4">
            <a:extLst>
              <a:ext uri="{FF2B5EF4-FFF2-40B4-BE49-F238E27FC236}">
                <a16:creationId xmlns:a16="http://schemas.microsoft.com/office/drawing/2014/main" id="{13357372-69FA-AD35-E1A0-A6859B2C29B8}"/>
              </a:ext>
            </a:extLst>
          </p:cNvPr>
          <p:cNvSpPr txBox="1"/>
          <p:nvPr/>
        </p:nvSpPr>
        <p:spPr>
          <a:xfrm>
            <a:off x="1036015" y="1910031"/>
            <a:ext cx="7071971" cy="1323439"/>
          </a:xfrm>
          <a:prstGeom prst="rect">
            <a:avLst/>
          </a:prstGeom>
          <a:noFill/>
        </p:spPr>
        <p:txBody>
          <a:bodyPr wrap="square" rtlCol="0">
            <a:spAutoFit/>
          </a:bodyPr>
          <a:lstStyle/>
          <a:p>
            <a:pPr algn="ctr"/>
            <a:r>
              <a:rPr lang="en-US" sz="4000" b="1" dirty="0">
                <a:solidFill>
                  <a:schemeClr val="accent4">
                    <a:lumMod val="10000"/>
                  </a:schemeClr>
                </a:solidFill>
                <a:latin typeface="Adobe Garamond Pro" panose="02020502060506020403" pitchFamily="18" charset="0"/>
              </a:rPr>
              <a:t>metadata makes connection and retrieval possible</a:t>
            </a:r>
          </a:p>
        </p:txBody>
      </p:sp>
    </p:spTree>
    <p:extLst>
      <p:ext uri="{BB962C8B-B14F-4D97-AF65-F5344CB8AC3E}">
        <p14:creationId xmlns:p14="http://schemas.microsoft.com/office/powerpoint/2010/main" val="1518983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89D424-EFCC-7A2D-DB82-BC1208711A67}"/>
              </a:ext>
            </a:extLst>
          </p:cNvPr>
          <p:cNvSpPr>
            <a:spLocks noGrp="1"/>
          </p:cNvSpPr>
          <p:nvPr>
            <p:ph type="title"/>
          </p:nvPr>
        </p:nvSpPr>
        <p:spPr/>
        <p:txBody>
          <a:bodyPr/>
          <a:lstStyle/>
          <a:p>
            <a:r>
              <a:rPr lang="en-US" sz="2700" dirty="0"/>
              <a:t>The data are not neutral</a:t>
            </a:r>
          </a:p>
        </p:txBody>
      </p:sp>
      <p:sp>
        <p:nvSpPr>
          <p:cNvPr id="5" name="Text Placeholder 4">
            <a:extLst>
              <a:ext uri="{FF2B5EF4-FFF2-40B4-BE49-F238E27FC236}">
                <a16:creationId xmlns:a16="http://schemas.microsoft.com/office/drawing/2014/main" id="{787A5A79-DAD3-52C3-5B34-BD3B2C630094}"/>
              </a:ext>
            </a:extLst>
          </p:cNvPr>
          <p:cNvSpPr>
            <a:spLocks noGrp="1"/>
          </p:cNvSpPr>
          <p:nvPr>
            <p:ph type="body" idx="1"/>
          </p:nvPr>
        </p:nvSpPr>
        <p:spPr/>
        <p:txBody>
          <a:bodyPr/>
          <a:lstStyle/>
          <a:p>
            <a:pPr>
              <a:spcBef>
                <a:spcPts val="0"/>
              </a:spcBef>
              <a:spcAft>
                <a:spcPts val="600"/>
              </a:spcAft>
            </a:pPr>
            <a:r>
              <a:rPr lang="en-US" sz="1800" dirty="0"/>
              <a:t>Who is able to conduct research &amp; creative activities</a:t>
            </a:r>
          </a:p>
          <a:p>
            <a:pPr>
              <a:spcBef>
                <a:spcPts val="0"/>
              </a:spcBef>
              <a:spcAft>
                <a:spcPts val="600"/>
              </a:spcAft>
            </a:pPr>
            <a:r>
              <a:rPr lang="en-US" sz="1800" dirty="0"/>
              <a:t>Who is able to find an appropriate venue for publishing their work</a:t>
            </a:r>
          </a:p>
          <a:p>
            <a:pPr>
              <a:spcBef>
                <a:spcPts val="0"/>
              </a:spcBef>
              <a:spcAft>
                <a:spcPts val="600"/>
              </a:spcAft>
            </a:pPr>
            <a:r>
              <a:rPr lang="en-US" sz="1800" dirty="0"/>
              <a:t>What types of publishers have adequate resources to make products discoverable and accessible (metadata) </a:t>
            </a:r>
          </a:p>
          <a:p>
            <a:pPr>
              <a:spcBef>
                <a:spcPts val="0"/>
              </a:spcBef>
              <a:spcAft>
                <a:spcPts val="600"/>
              </a:spcAft>
            </a:pPr>
            <a:r>
              <a:rPr lang="en-US" sz="1800" dirty="0"/>
              <a:t>Which venues are indexed in a citation database or by scholarly search engines</a:t>
            </a:r>
          </a:p>
          <a:p>
            <a:pPr>
              <a:spcBef>
                <a:spcPts val="0"/>
              </a:spcBef>
              <a:spcAft>
                <a:spcPts val="600"/>
              </a:spcAft>
            </a:pPr>
            <a:r>
              <a:rPr lang="en-US" sz="1800" dirty="0"/>
              <a:t>Which scholars, reviewers, and administrators have access to data</a:t>
            </a:r>
          </a:p>
          <a:p>
            <a:pPr>
              <a:spcBef>
                <a:spcPts val="0"/>
              </a:spcBef>
              <a:spcAft>
                <a:spcPts val="600"/>
              </a:spcAft>
            </a:pPr>
            <a:r>
              <a:rPr lang="en-US" sz="1800" dirty="0"/>
              <a:t>Does the aggregator devote sufficient resources to cleaning &amp; curating metadata</a:t>
            </a:r>
          </a:p>
          <a:p>
            <a:pPr marL="76200" indent="0">
              <a:spcBef>
                <a:spcPts val="0"/>
              </a:spcBef>
              <a:spcAft>
                <a:spcPts val="600"/>
              </a:spcAft>
              <a:buNone/>
            </a:pPr>
            <a:r>
              <a:rPr lang="en-US" sz="1800" dirty="0"/>
              <a:t>Biases in citation databases have been well-documented for coverage, language, geography, field of research, and genre</a:t>
            </a:r>
          </a:p>
        </p:txBody>
      </p:sp>
    </p:spTree>
    <p:extLst>
      <p:ext uri="{BB962C8B-B14F-4D97-AF65-F5344CB8AC3E}">
        <p14:creationId xmlns:p14="http://schemas.microsoft.com/office/powerpoint/2010/main" val="3939960024"/>
      </p:ext>
    </p:extLst>
  </p:cSld>
  <p:clrMapOvr>
    <a:masterClrMapping/>
  </p:clrMapOvr>
</p:sld>
</file>

<file path=ppt/theme/theme1.xml><?xml version="1.0" encoding="utf-8"?>
<a:theme xmlns:a="http://schemas.openxmlformats.org/drawingml/2006/main" name="Cordelia template">
  <a:themeElements>
    <a:clrScheme name="Custom 347">
      <a:dk1>
        <a:srgbClr val="263238"/>
      </a:dk1>
      <a:lt1>
        <a:srgbClr val="FFFFFF"/>
      </a:lt1>
      <a:dk2>
        <a:srgbClr val="607D8B"/>
      </a:dk2>
      <a:lt2>
        <a:srgbClr val="ECEFF1"/>
      </a:lt2>
      <a:accent1>
        <a:srgbClr val="0091EA"/>
      </a:accent1>
      <a:accent2>
        <a:srgbClr val="0053A3"/>
      </a:accent2>
      <a:accent3>
        <a:srgbClr val="607D8B"/>
      </a:accent3>
      <a:accent4>
        <a:srgbClr val="CFD8DC"/>
      </a:accent4>
      <a:accent5>
        <a:srgbClr val="ECEFF1"/>
      </a:accent5>
      <a:accent6>
        <a:srgbClr val="ACDBF8"/>
      </a:accent6>
      <a:hlink>
        <a:srgbClr val="0091E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2149</TotalTime>
  <Words>5938</Words>
  <Application>Microsoft Office PowerPoint</Application>
  <PresentationFormat>On-screen Show (16:9)</PresentationFormat>
  <Paragraphs>525</Paragraphs>
  <Slides>45</Slides>
  <Notes>42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Adobe Garamond Pro</vt:lpstr>
      <vt:lpstr>Georgia Pro</vt:lpstr>
      <vt:lpstr>Arial Black</vt:lpstr>
      <vt:lpstr>Arial</vt:lpstr>
      <vt:lpstr>Arial Rounded MT Bold</vt:lpstr>
      <vt:lpstr>Roboto Slab</vt:lpstr>
      <vt:lpstr>Source Sans Pro</vt:lpstr>
      <vt:lpstr>Calibri</vt:lpstr>
      <vt:lpstr>Cordelia template</vt:lpstr>
      <vt:lpstr>Defining and Measuring Research Impact in the Humanities</vt:lpstr>
      <vt:lpstr>Roadmap</vt:lpstr>
      <vt:lpstr>How metrics data are generated</vt:lpstr>
      <vt:lpstr>Types of metrics</vt:lpstr>
      <vt:lpstr>How metrics data are generated</vt:lpstr>
      <vt:lpstr>How metrics data are generated</vt:lpstr>
      <vt:lpstr>PowerPoint Presentation</vt:lpstr>
      <vt:lpstr>PowerPoint Presentation</vt:lpstr>
      <vt:lpstr>The data are not neutral</vt:lpstr>
      <vt:lpstr>Coverage in citation databases</vt:lpstr>
      <vt:lpstr>Research on altmetrics tells us…</vt:lpstr>
      <vt:lpstr>Coverage by altmetric aggregators</vt:lpstr>
      <vt:lpstr>Bibliometrics data are non-normal</vt:lpstr>
      <vt:lpstr>Implications for metrics</vt:lpstr>
      <vt:lpstr>Community norms &amp; technical choices</vt:lpstr>
      <vt:lpstr>Journal Impact Factor</vt:lpstr>
      <vt:lpstr>The unit of analysis matters</vt:lpstr>
      <vt:lpstr>SSH research differs from science</vt:lpstr>
      <vt:lpstr>PowerPoint Presentation</vt:lpstr>
      <vt:lpstr>Metrics in the context of research evaluation</vt:lpstr>
      <vt:lpstr>Research evaluation for P&amp;T</vt:lpstr>
      <vt:lpstr>Unpacking “impact” and “excellence”</vt:lpstr>
      <vt:lpstr>What type of impact could your work have?</vt:lpstr>
      <vt:lpstr>Metrics in promotion &amp; tenure evaluation</vt:lpstr>
      <vt:lpstr>Using metrics as a candidate for P&amp;T</vt:lpstr>
      <vt:lpstr>Evaluating research for awards, honors, etc.</vt:lpstr>
      <vt:lpstr>Evaluation for research development</vt:lpstr>
      <vt:lpstr>Other evidence is necessary </vt:lpstr>
      <vt:lpstr>Using metrics responsibly</vt:lpstr>
      <vt:lpstr>IUPUI UL Research Metrics Services: Service Philosophy</vt:lpstr>
      <vt:lpstr>Making (all) your work count by increasing visibility, discovery, and use</vt:lpstr>
      <vt:lpstr>Research Metrics Services @ IUPUI UL</vt:lpstr>
      <vt:lpstr>Principles &amp; practices</vt:lpstr>
      <vt:lpstr>Principles &amp; practices</vt:lpstr>
      <vt:lpstr>Principles &amp; practices</vt:lpstr>
      <vt:lpstr>Principles &amp; practices</vt:lpstr>
      <vt:lpstr>PowerPoint Presentation</vt:lpstr>
      <vt:lpstr>Describing your community context</vt:lpstr>
      <vt:lpstr>Next Steps</vt:lpstr>
      <vt:lpstr>Thank you!</vt:lpstr>
      <vt:lpstr>Heather L. Coates</vt:lpstr>
      <vt:lpstr>References</vt:lpstr>
      <vt:lpstr>References</vt:lpstr>
      <vt:lpstr>Presentation design</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Coates, Heather</dc:creator>
  <cp:lastModifiedBy>Coates, Heather</cp:lastModifiedBy>
  <cp:revision>18</cp:revision>
  <dcterms:modified xsi:type="dcterms:W3CDTF">2023-04-05T17:07:59Z</dcterms:modified>
</cp:coreProperties>
</file>