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4" r:id="rId1"/>
  </p:sldMasterIdLst>
  <p:notesMasterIdLst>
    <p:notesMasterId r:id="rId34"/>
  </p:notesMasterIdLst>
  <p:handoutMasterIdLst>
    <p:handoutMasterId r:id="rId35"/>
  </p:handoutMasterIdLst>
  <p:sldIdLst>
    <p:sldId id="256" r:id="rId2"/>
    <p:sldId id="283" r:id="rId3"/>
    <p:sldId id="432" r:id="rId4"/>
    <p:sldId id="362" r:id="rId5"/>
    <p:sldId id="421" r:id="rId6"/>
    <p:sldId id="422" r:id="rId7"/>
    <p:sldId id="423" r:id="rId8"/>
    <p:sldId id="424" r:id="rId9"/>
    <p:sldId id="425" r:id="rId10"/>
    <p:sldId id="426" r:id="rId11"/>
    <p:sldId id="365" r:id="rId12"/>
    <p:sldId id="366" r:id="rId13"/>
    <p:sldId id="367" r:id="rId14"/>
    <p:sldId id="368" r:id="rId15"/>
    <p:sldId id="369" r:id="rId16"/>
    <p:sldId id="370" r:id="rId17"/>
    <p:sldId id="371" r:id="rId18"/>
    <p:sldId id="372" r:id="rId19"/>
    <p:sldId id="373" r:id="rId20"/>
    <p:sldId id="374" r:id="rId21"/>
    <p:sldId id="375" r:id="rId22"/>
    <p:sldId id="377" r:id="rId23"/>
    <p:sldId id="431" r:id="rId24"/>
    <p:sldId id="429" r:id="rId25"/>
    <p:sldId id="380" r:id="rId26"/>
    <p:sldId id="383" r:id="rId27"/>
    <p:sldId id="418" r:id="rId28"/>
    <p:sldId id="417" r:id="rId29"/>
    <p:sldId id="336" r:id="rId30"/>
    <p:sldId id="384" r:id="rId31"/>
    <p:sldId id="433" r:id="rId32"/>
    <p:sldId id="434" r:id="rId33"/>
  </p:sldIdLst>
  <p:sldSz cx="9144000" cy="6858000" type="screen4x3"/>
  <p:notesSz cx="6881813" cy="9296400"/>
  <p:custDataLst>
    <p:tags r:id="rId36"/>
  </p:custDataLst>
  <p:defaultTextStyle>
    <a:defPPr>
      <a:defRPr lang="en-US"/>
    </a:defPPr>
    <a:lvl1pPr algn="l" rtl="0" eaLnBrk="0" fontAlgn="base" hangingPunct="0">
      <a:spcBef>
        <a:spcPct val="0"/>
      </a:spcBef>
      <a:spcAft>
        <a:spcPct val="0"/>
      </a:spcAft>
      <a:defRPr sz="2400" i="1"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i="1"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i="1"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i="1"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i="1" kern="1200">
        <a:solidFill>
          <a:schemeClr val="tx1"/>
        </a:solidFill>
        <a:latin typeface="Arial" charset="0"/>
        <a:ea typeface="ＭＳ Ｐゴシック" pitchFamily="1" charset="-128"/>
        <a:cs typeface="+mn-cs"/>
      </a:defRPr>
    </a:lvl5pPr>
    <a:lvl6pPr marL="2286000" algn="l" defTabSz="914400" rtl="0" eaLnBrk="1" latinLnBrk="0" hangingPunct="1">
      <a:defRPr sz="2400" i="1" kern="1200">
        <a:solidFill>
          <a:schemeClr val="tx1"/>
        </a:solidFill>
        <a:latin typeface="Arial" charset="0"/>
        <a:ea typeface="ＭＳ Ｐゴシック" pitchFamily="1" charset="-128"/>
        <a:cs typeface="+mn-cs"/>
      </a:defRPr>
    </a:lvl6pPr>
    <a:lvl7pPr marL="2743200" algn="l" defTabSz="914400" rtl="0" eaLnBrk="1" latinLnBrk="0" hangingPunct="1">
      <a:defRPr sz="2400" i="1" kern="1200">
        <a:solidFill>
          <a:schemeClr val="tx1"/>
        </a:solidFill>
        <a:latin typeface="Arial" charset="0"/>
        <a:ea typeface="ＭＳ Ｐゴシック" pitchFamily="1" charset="-128"/>
        <a:cs typeface="+mn-cs"/>
      </a:defRPr>
    </a:lvl7pPr>
    <a:lvl8pPr marL="3200400" algn="l" defTabSz="914400" rtl="0" eaLnBrk="1" latinLnBrk="0" hangingPunct="1">
      <a:defRPr sz="2400" i="1" kern="1200">
        <a:solidFill>
          <a:schemeClr val="tx1"/>
        </a:solidFill>
        <a:latin typeface="Arial" charset="0"/>
        <a:ea typeface="ＭＳ Ｐゴシック" pitchFamily="1" charset="-128"/>
        <a:cs typeface="+mn-cs"/>
      </a:defRPr>
    </a:lvl8pPr>
    <a:lvl9pPr marL="3657600" algn="l" defTabSz="914400" rtl="0" eaLnBrk="1" latinLnBrk="0" hangingPunct="1">
      <a:defRPr sz="2400" i="1" kern="1200">
        <a:solidFill>
          <a:schemeClr val="tx1"/>
        </a:solidFill>
        <a:latin typeface="Arial" charset="0"/>
        <a:ea typeface="ＭＳ Ｐゴシック" pitchFamily="1" charset="-128"/>
        <a:cs typeface="+mn-cs"/>
      </a:defRPr>
    </a:lvl9pPr>
  </p:defaultTextStyle>
  <p:extLst>
    <p:ext uri="{EFAFB233-063F-42B5-8137-9DF3F51BA10A}">
      <p15:sldGuideLst xmlns:p15="http://schemas.microsoft.com/office/powerpoint/2012/main">
        <p15:guide id="1" orient="horz" pos="2160">
          <p15:clr>
            <a:srgbClr val="A4A3A4"/>
          </p15:clr>
        </p15:guide>
        <p15:guide id="2" pos="209">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guide id="3"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110C"/>
    <a:srgbClr val="6D6E70"/>
    <a:srgbClr val="A9C9FF"/>
    <a:srgbClr val="F3F3F3"/>
    <a:srgbClr val="F8F3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55" autoAdjust="0"/>
    <p:restoredTop sz="76377" autoAdjust="0"/>
  </p:normalViewPr>
  <p:slideViewPr>
    <p:cSldViewPr>
      <p:cViewPr varScale="1">
        <p:scale>
          <a:sx n="92" d="100"/>
          <a:sy n="92" d="100"/>
        </p:scale>
        <p:origin x="2142" y="84"/>
      </p:cViewPr>
      <p:guideLst>
        <p:guide orient="horz" pos="2160"/>
        <p:guide pos="209"/>
      </p:guideLst>
    </p:cSldViewPr>
  </p:slideViewPr>
  <p:outlineViewPr>
    <p:cViewPr>
      <p:scale>
        <a:sx n="33" d="100"/>
        <a:sy n="33" d="100"/>
      </p:scale>
      <p:origin x="258" y="6795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780" y="-78"/>
      </p:cViewPr>
      <p:guideLst>
        <p:guide orient="horz" pos="2928"/>
        <p:guide pos="2208"/>
        <p:guide pos="216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F9F729-3314-4ED2-BCE5-C94A84E9BB02}" type="doc">
      <dgm:prSet loTypeId="urn:microsoft.com/office/officeart/2005/8/layout/venn1" loCatId="relationship" qsTypeId="urn:microsoft.com/office/officeart/2005/8/quickstyle/simple2" qsCatId="simple" csTypeId="urn:microsoft.com/office/officeart/2005/8/colors/colorful3" csCatId="colorful" phldr="1"/>
      <dgm:spPr/>
    </dgm:pt>
    <dgm:pt modelId="{AD9ABA7C-3D90-44B8-8CE3-797FF054F6D6}">
      <dgm:prSet phldrT="[Text]"/>
      <dgm:spPr/>
      <dgm:t>
        <a:bodyPr/>
        <a:lstStyle/>
        <a:p>
          <a:r>
            <a:rPr lang="en-US" dirty="0">
              <a:latin typeface="Times New Roman" pitchFamily="18" charset="0"/>
              <a:cs typeface="Times New Roman" pitchFamily="18" charset="0"/>
            </a:rPr>
            <a:t>Identity</a:t>
          </a:r>
        </a:p>
      </dgm:t>
    </dgm:pt>
    <dgm:pt modelId="{DDD2FF47-7691-49C4-93AC-FB239801A407}" type="parTrans" cxnId="{0AC89036-48BB-4A92-8F33-49571F756B21}">
      <dgm:prSet/>
      <dgm:spPr/>
      <dgm:t>
        <a:bodyPr/>
        <a:lstStyle/>
        <a:p>
          <a:endParaRPr lang="en-US"/>
        </a:p>
      </dgm:t>
    </dgm:pt>
    <dgm:pt modelId="{0E23D38F-6832-45F6-BAF5-AF6ED7472A17}" type="sibTrans" cxnId="{0AC89036-48BB-4A92-8F33-49571F756B21}">
      <dgm:prSet/>
      <dgm:spPr/>
      <dgm:t>
        <a:bodyPr/>
        <a:lstStyle/>
        <a:p>
          <a:endParaRPr lang="en-US"/>
        </a:p>
      </dgm:t>
    </dgm:pt>
    <dgm:pt modelId="{0FB5BB13-7D7C-4688-A637-67775BA905AE}">
      <dgm:prSet phldrT="[Text]"/>
      <dgm:spPr/>
      <dgm:t>
        <a:bodyPr/>
        <a:lstStyle/>
        <a:p>
          <a:r>
            <a:rPr lang="en-US" dirty="0">
              <a:latin typeface="Times New Roman" pitchFamily="18" charset="0"/>
              <a:cs typeface="Times New Roman" pitchFamily="18" charset="0"/>
            </a:rPr>
            <a:t>Civic Experiences</a:t>
          </a:r>
        </a:p>
      </dgm:t>
    </dgm:pt>
    <dgm:pt modelId="{5FBC0904-0F9F-4B48-B8DF-D63A4FD83C48}" type="parTrans" cxnId="{7B9F4DD1-5991-4210-9541-599CB6A4A2F6}">
      <dgm:prSet/>
      <dgm:spPr/>
      <dgm:t>
        <a:bodyPr/>
        <a:lstStyle/>
        <a:p>
          <a:endParaRPr lang="en-US"/>
        </a:p>
      </dgm:t>
    </dgm:pt>
    <dgm:pt modelId="{B4D54FBE-5E58-4528-9A34-724D47540381}" type="sibTrans" cxnId="{7B9F4DD1-5991-4210-9541-599CB6A4A2F6}">
      <dgm:prSet/>
      <dgm:spPr/>
      <dgm:t>
        <a:bodyPr/>
        <a:lstStyle/>
        <a:p>
          <a:endParaRPr lang="en-US"/>
        </a:p>
      </dgm:t>
    </dgm:pt>
    <dgm:pt modelId="{628DFA97-39C3-4EC8-ABEA-AC4E1A807355}">
      <dgm:prSet phldrT="[Text]"/>
      <dgm:spPr/>
      <dgm:t>
        <a:bodyPr/>
        <a:lstStyle/>
        <a:p>
          <a:r>
            <a:rPr lang="en-US" dirty="0">
              <a:latin typeface="Times New Roman" pitchFamily="18" charset="0"/>
              <a:cs typeface="Times New Roman" pitchFamily="18" charset="0"/>
            </a:rPr>
            <a:t>Educational Experiences</a:t>
          </a:r>
        </a:p>
      </dgm:t>
    </dgm:pt>
    <dgm:pt modelId="{D395DC41-FF58-4482-ADED-B250A2FB5E7F}" type="parTrans" cxnId="{C9DB977C-5BC9-4EDB-ABB4-7518EAC40F0E}">
      <dgm:prSet/>
      <dgm:spPr/>
      <dgm:t>
        <a:bodyPr/>
        <a:lstStyle/>
        <a:p>
          <a:endParaRPr lang="en-US"/>
        </a:p>
      </dgm:t>
    </dgm:pt>
    <dgm:pt modelId="{397E5C04-7937-41F0-AAB0-A6B465E13B79}" type="sibTrans" cxnId="{C9DB977C-5BC9-4EDB-ABB4-7518EAC40F0E}">
      <dgm:prSet/>
      <dgm:spPr/>
      <dgm:t>
        <a:bodyPr/>
        <a:lstStyle/>
        <a:p>
          <a:endParaRPr lang="en-US"/>
        </a:p>
      </dgm:t>
    </dgm:pt>
    <dgm:pt modelId="{785E483A-1A28-4BEC-9801-130CA6A66733}" type="pres">
      <dgm:prSet presAssocID="{A4F9F729-3314-4ED2-BCE5-C94A84E9BB02}" presName="compositeShape" presStyleCnt="0">
        <dgm:presLayoutVars>
          <dgm:chMax val="7"/>
          <dgm:dir/>
          <dgm:resizeHandles val="exact"/>
        </dgm:presLayoutVars>
      </dgm:prSet>
      <dgm:spPr/>
    </dgm:pt>
    <dgm:pt modelId="{1EE5DF82-CD37-4C9A-8B29-47508CE7912B}" type="pres">
      <dgm:prSet presAssocID="{AD9ABA7C-3D90-44B8-8CE3-797FF054F6D6}" presName="circ1" presStyleLbl="vennNode1" presStyleIdx="0" presStyleCnt="3"/>
      <dgm:spPr/>
      <dgm:t>
        <a:bodyPr/>
        <a:lstStyle/>
        <a:p>
          <a:endParaRPr lang="en-US"/>
        </a:p>
      </dgm:t>
    </dgm:pt>
    <dgm:pt modelId="{80471BAD-F23C-4279-B68B-A24F569B781C}" type="pres">
      <dgm:prSet presAssocID="{AD9ABA7C-3D90-44B8-8CE3-797FF054F6D6}" presName="circ1Tx" presStyleLbl="revTx" presStyleIdx="0" presStyleCnt="0">
        <dgm:presLayoutVars>
          <dgm:chMax val="0"/>
          <dgm:chPref val="0"/>
          <dgm:bulletEnabled val="1"/>
        </dgm:presLayoutVars>
      </dgm:prSet>
      <dgm:spPr/>
      <dgm:t>
        <a:bodyPr/>
        <a:lstStyle/>
        <a:p>
          <a:endParaRPr lang="en-US"/>
        </a:p>
      </dgm:t>
    </dgm:pt>
    <dgm:pt modelId="{C5172331-A6B4-4C24-BB96-B5C63823F389}" type="pres">
      <dgm:prSet presAssocID="{0FB5BB13-7D7C-4688-A637-67775BA905AE}" presName="circ2" presStyleLbl="vennNode1" presStyleIdx="1" presStyleCnt="3" custLinFactNeighborX="916" custLinFactNeighborY="9158"/>
      <dgm:spPr/>
      <dgm:t>
        <a:bodyPr/>
        <a:lstStyle/>
        <a:p>
          <a:endParaRPr lang="en-US"/>
        </a:p>
      </dgm:t>
    </dgm:pt>
    <dgm:pt modelId="{1C67CCC5-EE41-45EF-AE63-D13D4073741B}" type="pres">
      <dgm:prSet presAssocID="{0FB5BB13-7D7C-4688-A637-67775BA905AE}" presName="circ2Tx" presStyleLbl="revTx" presStyleIdx="0" presStyleCnt="0">
        <dgm:presLayoutVars>
          <dgm:chMax val="0"/>
          <dgm:chPref val="0"/>
          <dgm:bulletEnabled val="1"/>
        </dgm:presLayoutVars>
      </dgm:prSet>
      <dgm:spPr/>
      <dgm:t>
        <a:bodyPr/>
        <a:lstStyle/>
        <a:p>
          <a:endParaRPr lang="en-US"/>
        </a:p>
      </dgm:t>
    </dgm:pt>
    <dgm:pt modelId="{CF76A3F1-329D-45A9-A683-A0AA31E4587B}" type="pres">
      <dgm:prSet presAssocID="{628DFA97-39C3-4EC8-ABEA-AC4E1A807355}" presName="circ3" presStyleLbl="vennNode1" presStyleIdx="2" presStyleCnt="3" custLinFactNeighborX="373" custLinFactNeighborY="-1863"/>
      <dgm:spPr/>
      <dgm:t>
        <a:bodyPr/>
        <a:lstStyle/>
        <a:p>
          <a:endParaRPr lang="en-US"/>
        </a:p>
      </dgm:t>
    </dgm:pt>
    <dgm:pt modelId="{E79C51DE-A0B1-484D-A01B-B25E886B5BDA}" type="pres">
      <dgm:prSet presAssocID="{628DFA97-39C3-4EC8-ABEA-AC4E1A807355}" presName="circ3Tx" presStyleLbl="revTx" presStyleIdx="0" presStyleCnt="0">
        <dgm:presLayoutVars>
          <dgm:chMax val="0"/>
          <dgm:chPref val="0"/>
          <dgm:bulletEnabled val="1"/>
        </dgm:presLayoutVars>
      </dgm:prSet>
      <dgm:spPr/>
      <dgm:t>
        <a:bodyPr/>
        <a:lstStyle/>
        <a:p>
          <a:endParaRPr lang="en-US"/>
        </a:p>
      </dgm:t>
    </dgm:pt>
  </dgm:ptLst>
  <dgm:cxnLst>
    <dgm:cxn modelId="{7A1430CC-6FE8-445F-9629-85CF1F011801}" type="presOf" srcId="{AD9ABA7C-3D90-44B8-8CE3-797FF054F6D6}" destId="{1EE5DF82-CD37-4C9A-8B29-47508CE7912B}" srcOrd="0" destOrd="0" presId="urn:microsoft.com/office/officeart/2005/8/layout/venn1"/>
    <dgm:cxn modelId="{0AC89036-48BB-4A92-8F33-49571F756B21}" srcId="{A4F9F729-3314-4ED2-BCE5-C94A84E9BB02}" destId="{AD9ABA7C-3D90-44B8-8CE3-797FF054F6D6}" srcOrd="0" destOrd="0" parTransId="{DDD2FF47-7691-49C4-93AC-FB239801A407}" sibTransId="{0E23D38F-6832-45F6-BAF5-AF6ED7472A17}"/>
    <dgm:cxn modelId="{772206B2-7FCB-4735-8F68-149522192D14}" type="presOf" srcId="{628DFA97-39C3-4EC8-ABEA-AC4E1A807355}" destId="{E79C51DE-A0B1-484D-A01B-B25E886B5BDA}" srcOrd="1" destOrd="0" presId="urn:microsoft.com/office/officeart/2005/8/layout/venn1"/>
    <dgm:cxn modelId="{8E37E790-E6B3-4106-B039-75BD2F3886DD}" type="presOf" srcId="{0FB5BB13-7D7C-4688-A637-67775BA905AE}" destId="{1C67CCC5-EE41-45EF-AE63-D13D4073741B}" srcOrd="1" destOrd="0" presId="urn:microsoft.com/office/officeart/2005/8/layout/venn1"/>
    <dgm:cxn modelId="{F90813EE-4FF1-4A77-8382-6DC25AA037D6}" type="presOf" srcId="{0FB5BB13-7D7C-4688-A637-67775BA905AE}" destId="{C5172331-A6B4-4C24-BB96-B5C63823F389}" srcOrd="0" destOrd="0" presId="urn:microsoft.com/office/officeart/2005/8/layout/venn1"/>
    <dgm:cxn modelId="{EE41E311-E222-46B6-9F28-39FF4E976E3B}" type="presOf" srcId="{628DFA97-39C3-4EC8-ABEA-AC4E1A807355}" destId="{CF76A3F1-329D-45A9-A683-A0AA31E4587B}" srcOrd="0" destOrd="0" presId="urn:microsoft.com/office/officeart/2005/8/layout/venn1"/>
    <dgm:cxn modelId="{C9DB977C-5BC9-4EDB-ABB4-7518EAC40F0E}" srcId="{A4F9F729-3314-4ED2-BCE5-C94A84E9BB02}" destId="{628DFA97-39C3-4EC8-ABEA-AC4E1A807355}" srcOrd="2" destOrd="0" parTransId="{D395DC41-FF58-4482-ADED-B250A2FB5E7F}" sibTransId="{397E5C04-7937-41F0-AAB0-A6B465E13B79}"/>
    <dgm:cxn modelId="{E6D6E0D4-5A5E-44A1-AF2D-7859842321C4}" type="presOf" srcId="{AD9ABA7C-3D90-44B8-8CE3-797FF054F6D6}" destId="{80471BAD-F23C-4279-B68B-A24F569B781C}" srcOrd="1" destOrd="0" presId="urn:microsoft.com/office/officeart/2005/8/layout/venn1"/>
    <dgm:cxn modelId="{7B9F4DD1-5991-4210-9541-599CB6A4A2F6}" srcId="{A4F9F729-3314-4ED2-BCE5-C94A84E9BB02}" destId="{0FB5BB13-7D7C-4688-A637-67775BA905AE}" srcOrd="1" destOrd="0" parTransId="{5FBC0904-0F9F-4B48-B8DF-D63A4FD83C48}" sibTransId="{B4D54FBE-5E58-4528-9A34-724D47540381}"/>
    <dgm:cxn modelId="{3134810F-9D0E-496F-9B30-093A26DB697B}" type="presOf" srcId="{A4F9F729-3314-4ED2-BCE5-C94A84E9BB02}" destId="{785E483A-1A28-4BEC-9801-130CA6A66733}" srcOrd="0" destOrd="0" presId="urn:microsoft.com/office/officeart/2005/8/layout/venn1"/>
    <dgm:cxn modelId="{108BB87E-FBEE-461D-8F19-E9415F2CE4C9}" type="presParOf" srcId="{785E483A-1A28-4BEC-9801-130CA6A66733}" destId="{1EE5DF82-CD37-4C9A-8B29-47508CE7912B}" srcOrd="0" destOrd="0" presId="urn:microsoft.com/office/officeart/2005/8/layout/venn1"/>
    <dgm:cxn modelId="{BB304A2A-E301-4A7A-91DD-38D80785E939}" type="presParOf" srcId="{785E483A-1A28-4BEC-9801-130CA6A66733}" destId="{80471BAD-F23C-4279-B68B-A24F569B781C}" srcOrd="1" destOrd="0" presId="urn:microsoft.com/office/officeart/2005/8/layout/venn1"/>
    <dgm:cxn modelId="{BE404CED-832D-4817-8550-56FCA20653FC}" type="presParOf" srcId="{785E483A-1A28-4BEC-9801-130CA6A66733}" destId="{C5172331-A6B4-4C24-BB96-B5C63823F389}" srcOrd="2" destOrd="0" presId="urn:microsoft.com/office/officeart/2005/8/layout/venn1"/>
    <dgm:cxn modelId="{B06B77D3-C5B7-43A3-9AAD-6DCBAB45B9D6}" type="presParOf" srcId="{785E483A-1A28-4BEC-9801-130CA6A66733}" destId="{1C67CCC5-EE41-45EF-AE63-D13D4073741B}" srcOrd="3" destOrd="0" presId="urn:microsoft.com/office/officeart/2005/8/layout/venn1"/>
    <dgm:cxn modelId="{18A508BD-E9C9-4BB3-862A-8C090580A214}" type="presParOf" srcId="{785E483A-1A28-4BEC-9801-130CA6A66733}" destId="{CF76A3F1-329D-45A9-A683-A0AA31E4587B}" srcOrd="4" destOrd="0" presId="urn:microsoft.com/office/officeart/2005/8/layout/venn1"/>
    <dgm:cxn modelId="{3882D8BB-F81C-4905-88D1-14881DBA8E59}" type="presParOf" srcId="{785E483A-1A28-4BEC-9801-130CA6A66733}" destId="{E79C51DE-A0B1-484D-A01B-B25E886B5BDA}" srcOrd="5" destOrd="0" presId="urn:microsoft.com/office/officeart/2005/8/layout/venn1"/>
  </dgm:cxnLst>
  <dgm:bg/>
  <dgm:whole>
    <a:ln w="19050"/>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E5DF82-CD37-4C9A-8B29-47508CE7912B}">
      <dsp:nvSpPr>
        <dsp:cNvPr id="0" name=""/>
        <dsp:cNvSpPr/>
      </dsp:nvSpPr>
      <dsp:spPr>
        <a:xfrm>
          <a:off x="1574482" y="43338"/>
          <a:ext cx="2080260" cy="2080260"/>
        </a:xfrm>
        <a:prstGeom prst="ellipse">
          <a:avLst/>
        </a:prstGeom>
        <a:solidFill>
          <a:schemeClr val="accent3">
            <a:alpha val="50000"/>
            <a:hueOff val="0"/>
            <a:satOff val="0"/>
            <a:lumOff val="0"/>
            <a:alphaOff val="0"/>
          </a:schemeClr>
        </a:solidFill>
        <a:ln w="200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a:latin typeface="Times New Roman" pitchFamily="18" charset="0"/>
              <a:cs typeface="Times New Roman" pitchFamily="18" charset="0"/>
            </a:rPr>
            <a:t>Identity</a:t>
          </a:r>
        </a:p>
      </dsp:txBody>
      <dsp:txXfrm>
        <a:off x="1851850" y="407384"/>
        <a:ext cx="1525524" cy="936117"/>
      </dsp:txXfrm>
    </dsp:sp>
    <dsp:sp modelId="{C5172331-A6B4-4C24-BB96-B5C63823F389}">
      <dsp:nvSpPr>
        <dsp:cNvPr id="0" name=""/>
        <dsp:cNvSpPr/>
      </dsp:nvSpPr>
      <dsp:spPr>
        <a:xfrm>
          <a:off x="2344164" y="1386839"/>
          <a:ext cx="2080260" cy="2080260"/>
        </a:xfrm>
        <a:prstGeom prst="ellipse">
          <a:avLst/>
        </a:prstGeom>
        <a:solidFill>
          <a:schemeClr val="accent3">
            <a:alpha val="50000"/>
            <a:hueOff val="707151"/>
            <a:satOff val="-44445"/>
            <a:lumOff val="12157"/>
            <a:alphaOff val="0"/>
          </a:schemeClr>
        </a:solidFill>
        <a:ln w="200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a:latin typeface="Times New Roman" pitchFamily="18" charset="0"/>
              <a:cs typeface="Times New Roman" pitchFamily="18" charset="0"/>
            </a:rPr>
            <a:t>Civic Experiences</a:t>
          </a:r>
        </a:p>
      </dsp:txBody>
      <dsp:txXfrm>
        <a:off x="2980377" y="1924240"/>
        <a:ext cx="1248156" cy="1144143"/>
      </dsp:txXfrm>
    </dsp:sp>
    <dsp:sp modelId="{CF76A3F1-329D-45A9-A683-A0AA31E4587B}">
      <dsp:nvSpPr>
        <dsp:cNvPr id="0" name=""/>
        <dsp:cNvSpPr/>
      </dsp:nvSpPr>
      <dsp:spPr>
        <a:xfrm>
          <a:off x="831614" y="1304746"/>
          <a:ext cx="2080260" cy="2080260"/>
        </a:xfrm>
        <a:prstGeom prst="ellipse">
          <a:avLst/>
        </a:prstGeom>
        <a:solidFill>
          <a:schemeClr val="accent3">
            <a:alpha val="50000"/>
            <a:hueOff val="1414303"/>
            <a:satOff val="-88889"/>
            <a:lumOff val="24314"/>
            <a:alphaOff val="0"/>
          </a:schemeClr>
        </a:solidFill>
        <a:ln w="200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en-US" sz="2000" kern="1200" dirty="0">
              <a:latin typeface="Times New Roman" pitchFamily="18" charset="0"/>
              <a:cs typeface="Times New Roman" pitchFamily="18" charset="0"/>
            </a:rPr>
            <a:t>Educational Experiences</a:t>
          </a:r>
        </a:p>
      </dsp:txBody>
      <dsp:txXfrm>
        <a:off x="1027505" y="1842146"/>
        <a:ext cx="1248156" cy="1144143"/>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82742"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97515" y="0"/>
            <a:ext cx="2982742" cy="465138"/>
          </a:xfrm>
          <a:prstGeom prst="rect">
            <a:avLst/>
          </a:prstGeom>
        </p:spPr>
        <p:txBody>
          <a:bodyPr vert="horz" lIns="91440" tIns="45720" rIns="91440" bIns="45720" rtlCol="0"/>
          <a:lstStyle>
            <a:lvl1pPr algn="r">
              <a:defRPr sz="1200"/>
            </a:lvl1pPr>
          </a:lstStyle>
          <a:p>
            <a:fld id="{D4A5D68D-7C83-44C1-9E17-843EB2E7622E}" type="datetimeFigureOut">
              <a:rPr lang="en-US" smtClean="0"/>
              <a:pPr/>
              <a:t>5/23/2016</a:t>
            </a:fld>
            <a:endParaRPr lang="en-US" dirty="0"/>
          </a:p>
        </p:txBody>
      </p:sp>
      <p:sp>
        <p:nvSpPr>
          <p:cNvPr id="4" name="Footer Placeholder 3"/>
          <p:cNvSpPr>
            <a:spLocks noGrp="1"/>
          </p:cNvSpPr>
          <p:nvPr>
            <p:ph type="ftr" sz="quarter" idx="2"/>
          </p:nvPr>
        </p:nvSpPr>
        <p:spPr>
          <a:xfrm>
            <a:off x="4" y="8829675"/>
            <a:ext cx="2982742"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7515" y="8829675"/>
            <a:ext cx="2982742" cy="465138"/>
          </a:xfrm>
          <a:prstGeom prst="rect">
            <a:avLst/>
          </a:prstGeom>
        </p:spPr>
        <p:txBody>
          <a:bodyPr vert="horz" lIns="91440" tIns="45720" rIns="91440" bIns="45720" rtlCol="0" anchor="b"/>
          <a:lstStyle>
            <a:lvl1pPr algn="r">
              <a:defRPr sz="1200"/>
            </a:lvl1pPr>
          </a:lstStyle>
          <a:p>
            <a:fld id="{1A76D183-83C0-48B2-B2B2-3A43B1663144}" type="slidenum">
              <a:rPr lang="en-US" smtClean="0"/>
              <a:pPr/>
              <a:t>‹#›</a:t>
            </a:fld>
            <a:endParaRPr lang="en-US" dirty="0"/>
          </a:p>
        </p:txBody>
      </p:sp>
    </p:spTree>
    <p:extLst>
      <p:ext uri="{BB962C8B-B14F-4D97-AF65-F5344CB8AC3E}">
        <p14:creationId xmlns:p14="http://schemas.microsoft.com/office/powerpoint/2010/main" val="33620929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1" y="0"/>
            <a:ext cx="2982119"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defRPr sz="1200" i="0"/>
            </a:lvl1pPr>
          </a:lstStyle>
          <a:p>
            <a:pPr>
              <a:defRPr/>
            </a:pPr>
            <a:endParaRPr lang="en-US" dirty="0"/>
          </a:p>
        </p:txBody>
      </p:sp>
      <p:sp>
        <p:nvSpPr>
          <p:cNvPr id="7171" name="Rectangle 3"/>
          <p:cNvSpPr>
            <a:spLocks noGrp="1" noChangeArrowheads="1"/>
          </p:cNvSpPr>
          <p:nvPr>
            <p:ph type="dt" idx="1"/>
          </p:nvPr>
        </p:nvSpPr>
        <p:spPr bwMode="auto">
          <a:xfrm>
            <a:off x="3899694" y="0"/>
            <a:ext cx="2982119"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a:defRPr sz="1200" i="0"/>
            </a:lvl1pPr>
          </a:lstStyle>
          <a:p>
            <a:pPr>
              <a:defRPr/>
            </a:pPr>
            <a:endParaRPr lang="en-US" dirty="0"/>
          </a:p>
        </p:txBody>
      </p:sp>
      <p:sp>
        <p:nvSpPr>
          <p:cNvPr id="15364" name="Rectangle 4"/>
          <p:cNvSpPr>
            <a:spLocks noGrp="1" noRot="1" noChangeAspect="1" noChangeArrowheads="1" noTextEdit="1"/>
          </p:cNvSpPr>
          <p:nvPr>
            <p:ph type="sldImg" idx="2"/>
          </p:nvPr>
        </p:nvSpPr>
        <p:spPr bwMode="auto">
          <a:xfrm>
            <a:off x="1117600" y="696913"/>
            <a:ext cx="4646613"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17576" y="4415791"/>
            <a:ext cx="5046663" cy="418338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1" y="8831580"/>
            <a:ext cx="2982119"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defRPr sz="1200" i="0"/>
            </a:lvl1pPr>
          </a:lstStyle>
          <a:p>
            <a:pPr>
              <a:defRPr/>
            </a:pPr>
            <a:endParaRPr lang="en-US" dirty="0"/>
          </a:p>
        </p:txBody>
      </p:sp>
      <p:sp>
        <p:nvSpPr>
          <p:cNvPr id="7175" name="Rectangle 7"/>
          <p:cNvSpPr>
            <a:spLocks noGrp="1" noChangeArrowheads="1"/>
          </p:cNvSpPr>
          <p:nvPr>
            <p:ph type="sldNum" sz="quarter" idx="5"/>
          </p:nvPr>
        </p:nvSpPr>
        <p:spPr bwMode="auto">
          <a:xfrm>
            <a:off x="3899694" y="8831580"/>
            <a:ext cx="2982119"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a:defRPr sz="1200" i="0"/>
            </a:lvl1pPr>
          </a:lstStyle>
          <a:p>
            <a:pPr>
              <a:defRPr/>
            </a:pPr>
            <a:fld id="{6824E0B3-6B15-4C97-A14E-73051445C901}" type="slidenum">
              <a:rPr lang="en-US"/>
              <a:pPr>
                <a:defRPr/>
              </a:pPr>
              <a:t>‹#›</a:t>
            </a:fld>
            <a:endParaRPr lang="en-US" dirty="0"/>
          </a:p>
        </p:txBody>
      </p:sp>
    </p:spTree>
    <p:extLst>
      <p:ext uri="{BB962C8B-B14F-4D97-AF65-F5344CB8AC3E}">
        <p14:creationId xmlns:p14="http://schemas.microsoft.com/office/powerpoint/2010/main" val="4064117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a:t>
            </a:fld>
            <a:endParaRPr lang="en-US" dirty="0"/>
          </a:p>
        </p:txBody>
      </p:sp>
    </p:spTree>
    <p:extLst>
      <p:ext uri="{BB962C8B-B14F-4D97-AF65-F5344CB8AC3E}">
        <p14:creationId xmlns:p14="http://schemas.microsoft.com/office/powerpoint/2010/main" val="3395616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 who</a:t>
            </a:r>
            <a:r>
              <a:rPr lang="en-US" baseline="0" dirty="0" smtClean="0"/>
              <a:t> is active in the community (e.g., politics, church), and interested in education, </a:t>
            </a:r>
            <a:r>
              <a:rPr lang="en-US" baseline="0" dirty="0" err="1" smtClean="0"/>
              <a:t>buth</a:t>
            </a:r>
            <a:r>
              <a:rPr lang="en-US" baseline="0" dirty="0" smtClean="0"/>
              <a:t> the academic and civic are independent.</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12</a:t>
            </a:fld>
            <a:endParaRPr lang="en-US"/>
          </a:p>
        </p:txBody>
      </p:sp>
    </p:spTree>
    <p:extLst>
      <p:ext uri="{BB962C8B-B14F-4D97-AF65-F5344CB8AC3E}">
        <p14:creationId xmlns:p14="http://schemas.microsoft.com/office/powerpoint/2010/main" val="40137102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 who is enrolled in a SL course, but it doesn’t mean</a:t>
            </a:r>
            <a:r>
              <a:rPr lang="en-US" baseline="0" dirty="0" smtClean="0"/>
              <a:t> anything to the student.</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13</a:t>
            </a:fld>
            <a:endParaRPr lang="en-US"/>
          </a:p>
        </p:txBody>
      </p:sp>
    </p:spTree>
    <p:extLst>
      <p:ext uri="{BB962C8B-B14F-4D97-AF65-F5344CB8AC3E}">
        <p14:creationId xmlns:p14="http://schemas.microsoft.com/office/powerpoint/2010/main" val="19412664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are the factors that we think increase overlap</a:t>
            </a:r>
            <a:r>
              <a:rPr lang="en-US" baseline="0" dirty="0" smtClean="0"/>
              <a:t> and drive the triple intersection?</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14</a:t>
            </a:fld>
            <a:endParaRPr lang="en-US"/>
          </a:p>
        </p:txBody>
      </p:sp>
    </p:spTree>
    <p:extLst>
      <p:ext uri="{BB962C8B-B14F-4D97-AF65-F5344CB8AC3E}">
        <p14:creationId xmlns:p14="http://schemas.microsoft.com/office/powerpoint/2010/main" val="33936411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Multiple</a:t>
            </a:r>
            <a:r>
              <a:rPr lang="en-US" baseline="0" dirty="0" smtClean="0"/>
              <a:t> assessment procedures for CMG</a:t>
            </a:r>
            <a:r>
              <a:rPr lang="en-US" baseline="0" dirty="0" smtClean="0">
                <a:sym typeface="Wingdings" panose="05000000000000000000" pitchFamily="2" charset="2"/>
              </a:rPr>
              <a:t> 1</a:t>
            </a:r>
            <a:r>
              <a:rPr lang="en-US" baseline="30000" dirty="0" smtClean="0">
                <a:sym typeface="Wingdings" panose="05000000000000000000" pitchFamily="2" charset="2"/>
              </a:rPr>
              <a:t>st</a:t>
            </a:r>
            <a:r>
              <a:rPr lang="en-US" baseline="0" dirty="0" smtClean="0">
                <a:sym typeface="Wingdings" panose="05000000000000000000" pitchFamily="2" charset="2"/>
              </a:rPr>
              <a:t>: self-report</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15</a:t>
            </a:fld>
            <a:endParaRPr lang="en-US"/>
          </a:p>
        </p:txBody>
      </p:sp>
    </p:spTree>
    <p:extLst>
      <p:ext uri="{BB962C8B-B14F-4D97-AF65-F5344CB8AC3E}">
        <p14:creationId xmlns:p14="http://schemas.microsoft.com/office/powerpoint/2010/main" val="22993977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2nd</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16</a:t>
            </a:fld>
            <a:endParaRPr lang="en-US"/>
          </a:p>
        </p:txBody>
      </p:sp>
    </p:spTree>
    <p:extLst>
      <p:ext uri="{BB962C8B-B14F-4D97-AF65-F5344CB8AC3E}">
        <p14:creationId xmlns:p14="http://schemas.microsoft.com/office/powerpoint/2010/main" val="3337786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3rd</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17</a:t>
            </a:fld>
            <a:endParaRPr lang="en-US"/>
          </a:p>
        </p:txBody>
      </p:sp>
    </p:spTree>
    <p:extLst>
      <p:ext uri="{BB962C8B-B14F-4D97-AF65-F5344CB8AC3E}">
        <p14:creationId xmlns:p14="http://schemas.microsoft.com/office/powerpoint/2010/main" val="1899180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20</a:t>
            </a:fld>
            <a:endParaRPr lang="en-US" dirty="0"/>
          </a:p>
        </p:txBody>
      </p:sp>
    </p:spTree>
    <p:extLst>
      <p:ext uri="{BB962C8B-B14F-4D97-AF65-F5344CB8AC3E}">
        <p14:creationId xmlns:p14="http://schemas.microsoft.com/office/powerpoint/2010/main" val="11499284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a:solidFill>
                  <a:srgbClr val="C00000"/>
                </a:solidFill>
                <a:effectLst>
                  <a:outerShdw blurRad="38100" dist="38100" dir="2700000" algn="tl">
                    <a:srgbClr val="000000">
                      <a:alpha val="43137"/>
                    </a:srgbClr>
                  </a:outerShdw>
                </a:effectLst>
                <a:latin typeface="Trebuchet MS" pitchFamily="34" charset="0"/>
              </a:rPr>
              <a:t>Deci</a:t>
            </a:r>
            <a:r>
              <a:rPr lang="en-US" dirty="0">
                <a:solidFill>
                  <a:srgbClr val="C00000"/>
                </a:solidFill>
                <a:effectLst>
                  <a:outerShdw blurRad="38100" dist="38100" dir="2700000" algn="tl">
                    <a:srgbClr val="000000">
                      <a:alpha val="43137"/>
                    </a:srgbClr>
                  </a:outerShdw>
                </a:effectLst>
                <a:latin typeface="Trebuchet MS" pitchFamily="34" charset="0"/>
              </a:rPr>
              <a:t> and Ryan’s Self-Determination Theory</a:t>
            </a:r>
            <a:r>
              <a:rPr lang="en-US" dirty="0">
                <a:latin typeface="Trebuchet MS" pitchFamily="34" charset="0"/>
              </a:rPr>
              <a:t>, which provides a framework for examining the internalization of motivation </a:t>
            </a:r>
          </a:p>
          <a:p>
            <a:endParaRPr lang="en-US" dirty="0">
              <a:solidFill>
                <a:srgbClr val="C00000"/>
              </a:solidFill>
              <a:effectLst>
                <a:outerShdw blurRad="38100" dist="38100" dir="2700000" algn="tl">
                  <a:srgbClr val="000000">
                    <a:alpha val="43137"/>
                  </a:srgbClr>
                </a:outerShdw>
              </a:effectLst>
              <a:latin typeface="Trebuchet MS" pitchFamily="34" charset="0"/>
            </a:endParaRPr>
          </a:p>
          <a:p>
            <a:r>
              <a:rPr lang="en-US" dirty="0">
                <a:solidFill>
                  <a:srgbClr val="C00000"/>
                </a:solidFill>
                <a:effectLst>
                  <a:outerShdw blurRad="38100" dist="38100" dir="2700000" algn="tl">
                    <a:srgbClr val="000000">
                      <a:alpha val="43137"/>
                    </a:srgbClr>
                  </a:outerShdw>
                </a:effectLst>
                <a:latin typeface="Trebuchet MS" pitchFamily="34" charset="0"/>
              </a:rPr>
              <a:t>Intergroup contact hypothesis</a:t>
            </a:r>
            <a:r>
              <a:rPr lang="en-US" dirty="0">
                <a:latin typeface="Trebuchet MS" pitchFamily="34" charset="0"/>
              </a:rPr>
              <a:t>, which identifies the conditions under which interactions between individuals who are different can produce empathy, understanding, and more positive attitudes </a:t>
            </a:r>
          </a:p>
          <a:p>
            <a:endParaRPr lang="en-US" dirty="0" smtClean="0"/>
          </a:p>
          <a:p>
            <a:pPr defTabSz="924458" eaLnBrk="1" fontAlgn="auto" hangingPunct="1">
              <a:spcBef>
                <a:spcPts val="0"/>
              </a:spcBef>
              <a:spcAft>
                <a:spcPts val="0"/>
              </a:spcAft>
              <a:defRPr/>
            </a:pPr>
            <a:r>
              <a:rPr lang="en-US" dirty="0">
                <a:solidFill>
                  <a:srgbClr val="C00000"/>
                </a:solidFill>
                <a:effectLst>
                  <a:outerShdw blurRad="38100" dist="38100" dir="2700000" algn="tl">
                    <a:srgbClr val="000000">
                      <a:alpha val="43137"/>
                    </a:srgbClr>
                  </a:outerShdw>
                </a:effectLst>
                <a:latin typeface="Trebuchet MS" pitchFamily="34" charset="0"/>
              </a:rPr>
              <a:t>Baxter-</a:t>
            </a:r>
            <a:r>
              <a:rPr lang="en-US" dirty="0" err="1">
                <a:solidFill>
                  <a:srgbClr val="C00000"/>
                </a:solidFill>
                <a:effectLst>
                  <a:outerShdw blurRad="38100" dist="38100" dir="2700000" algn="tl">
                    <a:srgbClr val="000000">
                      <a:alpha val="43137"/>
                    </a:srgbClr>
                  </a:outerShdw>
                </a:effectLst>
                <a:latin typeface="Trebuchet MS" pitchFamily="34" charset="0"/>
              </a:rPr>
              <a:t>Magolda’s</a:t>
            </a:r>
            <a:r>
              <a:rPr lang="en-US" dirty="0">
                <a:solidFill>
                  <a:srgbClr val="C00000"/>
                </a:solidFill>
                <a:effectLst>
                  <a:outerShdw blurRad="38100" dist="38100" dir="2700000" algn="tl">
                    <a:srgbClr val="000000">
                      <a:alpha val="43137"/>
                    </a:srgbClr>
                  </a:outerShdw>
                </a:effectLst>
                <a:latin typeface="Trebuchet MS" pitchFamily="34" charset="0"/>
              </a:rPr>
              <a:t> self-authorship </a:t>
            </a:r>
            <a:r>
              <a:rPr lang="en-US" dirty="0">
                <a:latin typeface="Trebuchet MS" pitchFamily="34" charset="0"/>
              </a:rPr>
              <a:t>and </a:t>
            </a:r>
            <a:r>
              <a:rPr lang="en-US" dirty="0">
                <a:solidFill>
                  <a:srgbClr val="C00000"/>
                </a:solidFill>
                <a:effectLst>
                  <a:outerShdw blurRad="38100" dist="38100" dir="2700000" algn="tl">
                    <a:srgbClr val="000000">
                      <a:alpha val="43137"/>
                    </a:srgbClr>
                  </a:outerShdw>
                </a:effectLst>
                <a:latin typeface="Trebuchet MS" pitchFamily="34" charset="0"/>
              </a:rPr>
              <a:t>Learning Partnerships models </a:t>
            </a:r>
            <a:r>
              <a:rPr lang="en-US" dirty="0">
                <a:latin typeface="Trebuchet MS" pitchFamily="34" charset="0"/>
              </a:rPr>
              <a:t>that structure students experiences in college to develop self-authorship (i.e., internally constructed) and cognitive maturity that occurs when learners are intellectual partners with faculty and staff in activities related to civic growth. </a:t>
            </a:r>
          </a:p>
          <a:p>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22</a:t>
            </a:fld>
            <a:endParaRPr lang="en-US"/>
          </a:p>
        </p:txBody>
      </p:sp>
    </p:spTree>
    <p:extLst>
      <p:ext uri="{BB962C8B-B14F-4D97-AF65-F5344CB8AC3E}">
        <p14:creationId xmlns:p14="http://schemas.microsoft.com/office/powerpoint/2010/main" val="19638651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a:t>
            </a:r>
            <a:r>
              <a:rPr lang="en-US" baseline="0" dirty="0" smtClean="0"/>
              <a:t> might you use, or how can you imagine that we have used, the CMG construct to influence service learning course design as well as co-curricular programs.</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23</a:t>
            </a:fld>
            <a:endParaRPr lang="en-US" dirty="0"/>
          </a:p>
        </p:txBody>
      </p:sp>
    </p:spTree>
    <p:extLst>
      <p:ext uri="{BB962C8B-B14F-4D97-AF65-F5344CB8AC3E}">
        <p14:creationId xmlns:p14="http://schemas.microsoft.com/office/powerpoint/2010/main" val="4301061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thank IARSLE</a:t>
            </a:r>
            <a:r>
              <a:rPr lang="en-US" baseline="0" dirty="0" smtClean="0"/>
              <a:t> for inviting us ….. Asked about our most project and this is it!</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a:t>
            </a:fld>
            <a:endParaRPr lang="en-US" dirty="0"/>
          </a:p>
        </p:txBody>
      </p:sp>
    </p:spTree>
    <p:extLst>
      <p:ext uri="{BB962C8B-B14F-4D97-AF65-F5344CB8AC3E}">
        <p14:creationId xmlns:p14="http://schemas.microsoft.com/office/powerpoint/2010/main" val="33837031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Connecting campuses with communities</a:t>
            </a:r>
            <a:r>
              <a:rPr lang="en-US" baseline="0" dirty="0" smtClean="0"/>
              <a:t> is a partnership between the Center for Service and Learning at IUPUI and Indiana Campus Compact.  Attendees can attend either or both of the events.  Teams or individuals CSL convenes the Research Academy.  Look forward </a:t>
            </a:r>
            <a:r>
              <a:rPr lang="en-US" baseline="0" smtClean="0"/>
              <a:t>to seeing you at IARSLCE.</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29</a:t>
            </a:fld>
            <a:endParaRPr lang="en-US" dirty="0"/>
          </a:p>
        </p:txBody>
      </p:sp>
    </p:spTree>
    <p:extLst>
      <p:ext uri="{BB962C8B-B14F-4D97-AF65-F5344CB8AC3E}">
        <p14:creationId xmlns:p14="http://schemas.microsoft.com/office/powerpoint/2010/main" val="28101130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30</a:t>
            </a:fld>
            <a:endParaRPr lang="en-US" dirty="0"/>
          </a:p>
        </p:txBody>
      </p:sp>
    </p:spTree>
    <p:extLst>
      <p:ext uri="{BB962C8B-B14F-4D97-AF65-F5344CB8AC3E}">
        <p14:creationId xmlns:p14="http://schemas.microsoft.com/office/powerpoint/2010/main" val="36917857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question</a:t>
            </a:r>
            <a:r>
              <a:rPr lang="en-US" baseline="0" dirty="0" smtClean="0"/>
              <a:t> that the CSL considered for several years</a:t>
            </a:r>
            <a:r>
              <a:rPr lang="en-US" baseline="0" dirty="0" smtClean="0">
                <a:sym typeface="Wingdings" panose="05000000000000000000" pitchFamily="2" charset="2"/>
              </a:rPr>
              <a:t> what are the common outcomes to all or most of our civic engagement activities?</a:t>
            </a:r>
            <a:endParaRPr lang="en-US" dirty="0"/>
          </a:p>
        </p:txBody>
      </p:sp>
      <p:sp>
        <p:nvSpPr>
          <p:cNvPr id="4" name="Slide Number Placeholder 3"/>
          <p:cNvSpPr>
            <a:spLocks noGrp="1"/>
          </p:cNvSpPr>
          <p:nvPr>
            <p:ph type="sldNum" sz="quarter" idx="10"/>
          </p:nvPr>
        </p:nvSpPr>
        <p:spPr/>
        <p:txBody>
          <a:bodyPr/>
          <a:lstStyle/>
          <a:p>
            <a:fld id="{0F20224D-5D4B-4560-ADC6-646EB457F2C9}" type="slidenum">
              <a:rPr lang="en-US" smtClean="0"/>
              <a:pPr/>
              <a:t>4</a:t>
            </a:fld>
            <a:endParaRPr lang="en-US"/>
          </a:p>
        </p:txBody>
      </p:sp>
    </p:spTree>
    <p:extLst>
      <p:ext uri="{BB962C8B-B14F-4D97-AF65-F5344CB8AC3E}">
        <p14:creationId xmlns:p14="http://schemas.microsoft.com/office/powerpoint/2010/main" val="4202852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be civic-minded, one must</a:t>
            </a:r>
            <a:r>
              <a:rPr lang="en-US" baseline="0" dirty="0" smtClean="0"/>
              <a:t> possess the KSDs obtained through engagement in opportunities for civic learning. A civic identity is developed when someone is civically engaged and they reflect upon their experiences to the point where it becomes part of one’s identity. </a:t>
            </a:r>
            <a:endParaRPr lang="en-US" dirty="0"/>
          </a:p>
        </p:txBody>
      </p:sp>
      <p:sp>
        <p:nvSpPr>
          <p:cNvPr id="4" name="Slide Number Placeholder 3"/>
          <p:cNvSpPr>
            <a:spLocks noGrp="1"/>
          </p:cNvSpPr>
          <p:nvPr>
            <p:ph type="sldNum" sz="quarter" idx="10"/>
          </p:nvPr>
        </p:nvSpPr>
        <p:spPr>
          <a:xfrm>
            <a:off x="3898102" y="8829967"/>
            <a:ext cx="2982119" cy="464820"/>
          </a:xfrm>
          <a:prstGeom prst="rect">
            <a:avLst/>
          </a:prstGeom>
        </p:spPr>
        <p:txBody>
          <a:bodyPr/>
          <a:lstStyle/>
          <a:p>
            <a:fld id="{461FD378-BD13-4146-8824-76CA9DD8015D}" type="slidenum">
              <a:rPr lang="en-US" smtClean="0"/>
              <a:t>5</a:t>
            </a:fld>
            <a:endParaRPr lang="en-US" dirty="0"/>
          </a:p>
        </p:txBody>
      </p:sp>
    </p:spTree>
    <p:extLst>
      <p:ext uri="{BB962C8B-B14F-4D97-AF65-F5344CB8AC3E}">
        <p14:creationId xmlns:p14="http://schemas.microsoft.com/office/powerpoint/2010/main" val="2455306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673100" y="-646113"/>
            <a:ext cx="8229600" cy="6173788"/>
          </a:xfrm>
          <a:ln/>
        </p:spPr>
      </p:sp>
      <p:sp>
        <p:nvSpPr>
          <p:cNvPr id="55299" name="Rectangle 3"/>
          <p:cNvSpPr>
            <a:spLocks noGrp="1" noChangeArrowheads="1"/>
          </p:cNvSpPr>
          <p:nvPr>
            <p:ph type="body" idx="1"/>
          </p:nvPr>
        </p:nvSpPr>
        <p:spPr>
          <a:noFill/>
          <a:ln w="9525"/>
        </p:spPr>
        <p:txBody>
          <a:bodyPr/>
          <a:lstStyle/>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We don’t want to assume everyone knows what we mean when we say we are trying to cultivate the KSDs in our students without being explicit in what that looks like and the ways in which we can accomplish this task. Trying to make the implicit explicit.</a:t>
            </a:r>
          </a:p>
          <a:p>
            <a:pPr eaLnBrk="1" hangingPunct="1">
              <a:spcBef>
                <a:spcPct val="0"/>
              </a:spcBef>
            </a:pPr>
            <a:endParaRPr lang="en-US" dirty="0" smtClean="0"/>
          </a:p>
          <a:p>
            <a:pPr eaLnBrk="1" hangingPunct="1">
              <a:spcBef>
                <a:spcPct val="0"/>
              </a:spcBef>
            </a:pPr>
            <a:r>
              <a:rPr lang="en-US" dirty="0" smtClean="0"/>
              <a:t>Civic knowledge comes from multiple sources including community members (Battistoni, 1997). This includes a deeper knowledge of public issues, their underlying causes, and how different community members understand issues. Morton (1997) includes learning about how individuals and community groups have effected change in their communities as a key element (Battistoni, in press, p. 6). </a:t>
            </a:r>
          </a:p>
          <a:p>
            <a:pPr eaLnBrk="1" hangingPunct="1">
              <a:spcBef>
                <a:spcPct val="0"/>
              </a:spcBef>
            </a:pPr>
            <a:endParaRPr lang="en-US" dirty="0" smtClean="0"/>
          </a:p>
        </p:txBody>
      </p:sp>
      <p:sp>
        <p:nvSpPr>
          <p:cNvPr id="68612" name="Slide Number Placeholder 3"/>
          <p:cNvSpPr>
            <a:spLocks noGrp="1"/>
          </p:cNvSpPr>
          <p:nvPr>
            <p:ph type="sldNum" sz="quarter" idx="5"/>
          </p:nvPr>
        </p:nvSpPr>
        <p:spPr bwMode="auto">
          <a:xfrm>
            <a:off x="3898102" y="8829967"/>
            <a:ext cx="2982119" cy="4648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w Cen MT" pitchFamily="34" charset="0"/>
              </a:defRPr>
            </a:lvl1pPr>
            <a:lvl2pPr marL="742950" indent="-285750">
              <a:defRPr>
                <a:solidFill>
                  <a:schemeClr val="tx1"/>
                </a:solidFill>
                <a:latin typeface="Tw Cen MT" pitchFamily="34" charset="0"/>
              </a:defRPr>
            </a:lvl2pPr>
            <a:lvl3pPr marL="1143000" indent="-228600">
              <a:defRPr>
                <a:solidFill>
                  <a:schemeClr val="tx1"/>
                </a:solidFill>
                <a:latin typeface="Tw Cen MT" pitchFamily="34" charset="0"/>
              </a:defRPr>
            </a:lvl3pPr>
            <a:lvl4pPr marL="1600200" indent="-228600">
              <a:defRPr>
                <a:solidFill>
                  <a:schemeClr val="tx1"/>
                </a:solidFill>
                <a:latin typeface="Tw Cen MT" pitchFamily="34" charset="0"/>
              </a:defRPr>
            </a:lvl4pPr>
            <a:lvl5pPr marL="2057400" indent="-228600">
              <a:defRPr>
                <a:solidFill>
                  <a:schemeClr val="tx1"/>
                </a:solidFill>
                <a:latin typeface="Tw Cen MT" pitchFamily="34" charset="0"/>
              </a:defRPr>
            </a:lvl5pPr>
            <a:lvl6pPr marL="2514600" indent="-228600" fontAlgn="base">
              <a:spcBef>
                <a:spcPct val="0"/>
              </a:spcBef>
              <a:spcAft>
                <a:spcPct val="0"/>
              </a:spcAft>
              <a:defRPr>
                <a:solidFill>
                  <a:schemeClr val="tx1"/>
                </a:solidFill>
                <a:latin typeface="Tw Cen MT" pitchFamily="34" charset="0"/>
              </a:defRPr>
            </a:lvl6pPr>
            <a:lvl7pPr marL="2971800" indent="-228600" fontAlgn="base">
              <a:spcBef>
                <a:spcPct val="0"/>
              </a:spcBef>
              <a:spcAft>
                <a:spcPct val="0"/>
              </a:spcAft>
              <a:defRPr>
                <a:solidFill>
                  <a:schemeClr val="tx1"/>
                </a:solidFill>
                <a:latin typeface="Tw Cen MT" pitchFamily="34" charset="0"/>
              </a:defRPr>
            </a:lvl7pPr>
            <a:lvl8pPr marL="3429000" indent="-228600" fontAlgn="base">
              <a:spcBef>
                <a:spcPct val="0"/>
              </a:spcBef>
              <a:spcAft>
                <a:spcPct val="0"/>
              </a:spcAft>
              <a:defRPr>
                <a:solidFill>
                  <a:schemeClr val="tx1"/>
                </a:solidFill>
                <a:latin typeface="Tw Cen MT" pitchFamily="34" charset="0"/>
              </a:defRPr>
            </a:lvl8pPr>
            <a:lvl9pPr marL="3886200" indent="-228600"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D7E526DF-708F-4E06-9AEA-6D91DB15329A}" type="slidenum">
              <a:rPr lang="en-US" smtClean="0">
                <a:latin typeface="Calibri" pitchFamily="34" charset="0"/>
              </a:rPr>
              <a:pPr fontAlgn="base">
                <a:spcBef>
                  <a:spcPct val="0"/>
                </a:spcBef>
                <a:spcAft>
                  <a:spcPct val="0"/>
                </a:spcAft>
                <a:defRPr/>
              </a:pPr>
              <a:t>7</a:t>
            </a:fld>
            <a:endParaRPr lang="en-US" dirty="0" smtClean="0">
              <a:latin typeface="Calibri"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1" eaLnBrk="1" hangingPunct="1">
              <a:spcBef>
                <a:spcPct val="0"/>
              </a:spcBef>
            </a:pPr>
            <a:r>
              <a:rPr lang="en-US" dirty="0" smtClean="0"/>
              <a:t>Vary by discipline</a:t>
            </a:r>
          </a:p>
          <a:p>
            <a:pPr lvl="1" eaLnBrk="1" hangingPunct="1">
              <a:spcBef>
                <a:spcPct val="0"/>
              </a:spcBef>
            </a:pPr>
            <a:r>
              <a:rPr lang="en-US" dirty="0" smtClean="0"/>
              <a:t>Important in preparing students to be active participants in society</a:t>
            </a:r>
          </a:p>
          <a:p>
            <a:pPr lvl="1" eaLnBrk="1" hangingPunct="1">
              <a:spcBef>
                <a:spcPct val="0"/>
              </a:spcBef>
            </a:pPr>
            <a:r>
              <a:rPr lang="en-US" dirty="0" smtClean="0"/>
              <a:t>Traditionally defined as part of a liberal education</a:t>
            </a:r>
          </a:p>
          <a:p>
            <a:pPr lvl="1" eaLnBrk="1" hangingPunct="1">
              <a:spcBef>
                <a:spcPct val="0"/>
              </a:spcBef>
            </a:pPr>
            <a:r>
              <a:rPr lang="en-US" dirty="0" smtClean="0"/>
              <a:t>Associated with workforce development</a:t>
            </a:r>
          </a:p>
          <a:p>
            <a:pPr eaLnBrk="1" hangingPunct="1">
              <a:spcBef>
                <a:spcPct val="0"/>
              </a:spcBef>
            </a:pPr>
            <a:endParaRPr lang="en-US" dirty="0" smtClean="0"/>
          </a:p>
        </p:txBody>
      </p:sp>
      <p:sp>
        <p:nvSpPr>
          <p:cNvPr id="69636" name="Slide Number Placeholder 3"/>
          <p:cNvSpPr>
            <a:spLocks noGrp="1"/>
          </p:cNvSpPr>
          <p:nvPr>
            <p:ph type="sldNum" sz="quarter" idx="5"/>
          </p:nvPr>
        </p:nvSpPr>
        <p:spPr bwMode="auto">
          <a:xfrm>
            <a:off x="3898102" y="8829967"/>
            <a:ext cx="2982119" cy="4648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w Cen MT" pitchFamily="34" charset="0"/>
              </a:defRPr>
            </a:lvl1pPr>
            <a:lvl2pPr marL="742950" indent="-285750">
              <a:defRPr>
                <a:solidFill>
                  <a:schemeClr val="tx1"/>
                </a:solidFill>
                <a:latin typeface="Tw Cen MT" pitchFamily="34" charset="0"/>
              </a:defRPr>
            </a:lvl2pPr>
            <a:lvl3pPr marL="1143000" indent="-228600">
              <a:defRPr>
                <a:solidFill>
                  <a:schemeClr val="tx1"/>
                </a:solidFill>
                <a:latin typeface="Tw Cen MT" pitchFamily="34" charset="0"/>
              </a:defRPr>
            </a:lvl3pPr>
            <a:lvl4pPr marL="1600200" indent="-228600">
              <a:defRPr>
                <a:solidFill>
                  <a:schemeClr val="tx1"/>
                </a:solidFill>
                <a:latin typeface="Tw Cen MT" pitchFamily="34" charset="0"/>
              </a:defRPr>
            </a:lvl4pPr>
            <a:lvl5pPr marL="2057400" indent="-228600">
              <a:defRPr>
                <a:solidFill>
                  <a:schemeClr val="tx1"/>
                </a:solidFill>
                <a:latin typeface="Tw Cen MT" pitchFamily="34" charset="0"/>
              </a:defRPr>
            </a:lvl5pPr>
            <a:lvl6pPr marL="2514600" indent="-228600" fontAlgn="base">
              <a:spcBef>
                <a:spcPct val="0"/>
              </a:spcBef>
              <a:spcAft>
                <a:spcPct val="0"/>
              </a:spcAft>
              <a:defRPr>
                <a:solidFill>
                  <a:schemeClr val="tx1"/>
                </a:solidFill>
                <a:latin typeface="Tw Cen MT" pitchFamily="34" charset="0"/>
              </a:defRPr>
            </a:lvl6pPr>
            <a:lvl7pPr marL="2971800" indent="-228600" fontAlgn="base">
              <a:spcBef>
                <a:spcPct val="0"/>
              </a:spcBef>
              <a:spcAft>
                <a:spcPct val="0"/>
              </a:spcAft>
              <a:defRPr>
                <a:solidFill>
                  <a:schemeClr val="tx1"/>
                </a:solidFill>
                <a:latin typeface="Tw Cen MT" pitchFamily="34" charset="0"/>
              </a:defRPr>
            </a:lvl7pPr>
            <a:lvl8pPr marL="3429000" indent="-228600" fontAlgn="base">
              <a:spcBef>
                <a:spcPct val="0"/>
              </a:spcBef>
              <a:spcAft>
                <a:spcPct val="0"/>
              </a:spcAft>
              <a:defRPr>
                <a:solidFill>
                  <a:schemeClr val="tx1"/>
                </a:solidFill>
                <a:latin typeface="Tw Cen MT" pitchFamily="34" charset="0"/>
              </a:defRPr>
            </a:lvl8pPr>
            <a:lvl9pPr marL="3886200" indent="-228600"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574B4C59-A050-4870-9567-E0FF21B9CF2A}" type="slidenum">
              <a:rPr lang="en-US" smtClean="0">
                <a:latin typeface="Calibri" pitchFamily="34" charset="0"/>
              </a:rPr>
              <a:pPr fontAlgn="base">
                <a:spcBef>
                  <a:spcPct val="0"/>
                </a:spcBef>
                <a:spcAft>
                  <a:spcPct val="0"/>
                </a:spcAft>
                <a:defRPr/>
              </a:pPr>
              <a:t>8</a:t>
            </a:fld>
            <a:endParaRPr lang="en-US" dirty="0" smtClean="0">
              <a:latin typeface="Calibri"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Identifying civic dispositions can become a contentious subject, especially in public institutions reluctant to breach the subject matter. However, dispositions is an important dimension of civic learning. Saltmarsh (2005) presents the </a:t>
            </a:r>
            <a:r>
              <a:rPr lang="en-US" i="1" dirty="0" smtClean="0"/>
              <a:t>key democratic values</a:t>
            </a:r>
            <a:r>
              <a:rPr lang="en-US" dirty="0" smtClean="0"/>
              <a:t> as participation, justice, and inclusion – values he believes “can be widely agreed upon and shared”(p.55</a:t>
            </a:r>
          </a:p>
        </p:txBody>
      </p:sp>
      <p:sp>
        <p:nvSpPr>
          <p:cNvPr id="70660" name="Slide Number Placeholder 3"/>
          <p:cNvSpPr>
            <a:spLocks noGrp="1"/>
          </p:cNvSpPr>
          <p:nvPr>
            <p:ph type="sldNum" sz="quarter" idx="5"/>
          </p:nvPr>
        </p:nvSpPr>
        <p:spPr bwMode="auto">
          <a:xfrm>
            <a:off x="3898102" y="8829967"/>
            <a:ext cx="2982119" cy="4648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w Cen MT" pitchFamily="34" charset="0"/>
              </a:defRPr>
            </a:lvl1pPr>
            <a:lvl2pPr marL="742950" indent="-285750">
              <a:defRPr>
                <a:solidFill>
                  <a:schemeClr val="tx1"/>
                </a:solidFill>
                <a:latin typeface="Tw Cen MT" pitchFamily="34" charset="0"/>
              </a:defRPr>
            </a:lvl2pPr>
            <a:lvl3pPr marL="1143000" indent="-228600">
              <a:defRPr>
                <a:solidFill>
                  <a:schemeClr val="tx1"/>
                </a:solidFill>
                <a:latin typeface="Tw Cen MT" pitchFamily="34" charset="0"/>
              </a:defRPr>
            </a:lvl3pPr>
            <a:lvl4pPr marL="1600200" indent="-228600">
              <a:defRPr>
                <a:solidFill>
                  <a:schemeClr val="tx1"/>
                </a:solidFill>
                <a:latin typeface="Tw Cen MT" pitchFamily="34" charset="0"/>
              </a:defRPr>
            </a:lvl4pPr>
            <a:lvl5pPr marL="2057400" indent="-228600">
              <a:defRPr>
                <a:solidFill>
                  <a:schemeClr val="tx1"/>
                </a:solidFill>
                <a:latin typeface="Tw Cen MT" pitchFamily="34" charset="0"/>
              </a:defRPr>
            </a:lvl5pPr>
            <a:lvl6pPr marL="2514600" indent="-228600" fontAlgn="base">
              <a:spcBef>
                <a:spcPct val="0"/>
              </a:spcBef>
              <a:spcAft>
                <a:spcPct val="0"/>
              </a:spcAft>
              <a:defRPr>
                <a:solidFill>
                  <a:schemeClr val="tx1"/>
                </a:solidFill>
                <a:latin typeface="Tw Cen MT" pitchFamily="34" charset="0"/>
              </a:defRPr>
            </a:lvl6pPr>
            <a:lvl7pPr marL="2971800" indent="-228600" fontAlgn="base">
              <a:spcBef>
                <a:spcPct val="0"/>
              </a:spcBef>
              <a:spcAft>
                <a:spcPct val="0"/>
              </a:spcAft>
              <a:defRPr>
                <a:solidFill>
                  <a:schemeClr val="tx1"/>
                </a:solidFill>
                <a:latin typeface="Tw Cen MT" pitchFamily="34" charset="0"/>
              </a:defRPr>
            </a:lvl7pPr>
            <a:lvl8pPr marL="3429000" indent="-228600" fontAlgn="base">
              <a:spcBef>
                <a:spcPct val="0"/>
              </a:spcBef>
              <a:spcAft>
                <a:spcPct val="0"/>
              </a:spcAft>
              <a:defRPr>
                <a:solidFill>
                  <a:schemeClr val="tx1"/>
                </a:solidFill>
                <a:latin typeface="Tw Cen MT" pitchFamily="34" charset="0"/>
              </a:defRPr>
            </a:lvl8pPr>
            <a:lvl9pPr marL="3886200" indent="-228600"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1B62770E-7B8B-4797-B589-3336BEC604E3}" type="slidenum">
              <a:rPr lang="en-US" smtClean="0">
                <a:latin typeface="Calibri" pitchFamily="34" charset="0"/>
              </a:rPr>
              <a:pPr fontAlgn="base">
                <a:spcBef>
                  <a:spcPct val="0"/>
                </a:spcBef>
                <a:spcAft>
                  <a:spcPct val="0"/>
                </a:spcAft>
                <a:defRPr/>
              </a:pPr>
              <a:t>9</a:t>
            </a:fld>
            <a:endParaRPr lang="en-US" dirty="0" smtClean="0">
              <a:latin typeface="Calibri"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Identifying civic dispositions can become a contentious subject, especially in public institutions reluctant to breach the subject matter. However, dispositions is an important dimension of civic learning. Saltmarsh (2005) presents the </a:t>
            </a:r>
            <a:r>
              <a:rPr lang="en-US" i="1" dirty="0" smtClean="0"/>
              <a:t>key democratic values</a:t>
            </a:r>
            <a:r>
              <a:rPr lang="en-US" dirty="0" smtClean="0"/>
              <a:t> as participation, justice, and inclusion – values he believes “can be widely agreed upon and shared”(p.55</a:t>
            </a:r>
          </a:p>
        </p:txBody>
      </p:sp>
      <p:sp>
        <p:nvSpPr>
          <p:cNvPr id="70660" name="Slide Number Placeholder 3"/>
          <p:cNvSpPr>
            <a:spLocks noGrp="1"/>
          </p:cNvSpPr>
          <p:nvPr>
            <p:ph type="sldNum" sz="quarter" idx="5"/>
          </p:nvPr>
        </p:nvSpPr>
        <p:spPr bwMode="auto">
          <a:xfrm>
            <a:off x="3898102" y="8829967"/>
            <a:ext cx="2982119" cy="46482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w Cen MT" pitchFamily="34" charset="0"/>
              </a:defRPr>
            </a:lvl1pPr>
            <a:lvl2pPr marL="742950" indent="-285750">
              <a:defRPr>
                <a:solidFill>
                  <a:schemeClr val="tx1"/>
                </a:solidFill>
                <a:latin typeface="Tw Cen MT" pitchFamily="34" charset="0"/>
              </a:defRPr>
            </a:lvl2pPr>
            <a:lvl3pPr marL="1143000" indent="-228600">
              <a:defRPr>
                <a:solidFill>
                  <a:schemeClr val="tx1"/>
                </a:solidFill>
                <a:latin typeface="Tw Cen MT" pitchFamily="34" charset="0"/>
              </a:defRPr>
            </a:lvl3pPr>
            <a:lvl4pPr marL="1600200" indent="-228600">
              <a:defRPr>
                <a:solidFill>
                  <a:schemeClr val="tx1"/>
                </a:solidFill>
                <a:latin typeface="Tw Cen MT" pitchFamily="34" charset="0"/>
              </a:defRPr>
            </a:lvl4pPr>
            <a:lvl5pPr marL="2057400" indent="-228600">
              <a:defRPr>
                <a:solidFill>
                  <a:schemeClr val="tx1"/>
                </a:solidFill>
                <a:latin typeface="Tw Cen MT" pitchFamily="34" charset="0"/>
              </a:defRPr>
            </a:lvl5pPr>
            <a:lvl6pPr marL="2514600" indent="-228600" fontAlgn="base">
              <a:spcBef>
                <a:spcPct val="0"/>
              </a:spcBef>
              <a:spcAft>
                <a:spcPct val="0"/>
              </a:spcAft>
              <a:defRPr>
                <a:solidFill>
                  <a:schemeClr val="tx1"/>
                </a:solidFill>
                <a:latin typeface="Tw Cen MT" pitchFamily="34" charset="0"/>
              </a:defRPr>
            </a:lvl6pPr>
            <a:lvl7pPr marL="2971800" indent="-228600" fontAlgn="base">
              <a:spcBef>
                <a:spcPct val="0"/>
              </a:spcBef>
              <a:spcAft>
                <a:spcPct val="0"/>
              </a:spcAft>
              <a:defRPr>
                <a:solidFill>
                  <a:schemeClr val="tx1"/>
                </a:solidFill>
                <a:latin typeface="Tw Cen MT" pitchFamily="34" charset="0"/>
              </a:defRPr>
            </a:lvl7pPr>
            <a:lvl8pPr marL="3429000" indent="-228600" fontAlgn="base">
              <a:spcBef>
                <a:spcPct val="0"/>
              </a:spcBef>
              <a:spcAft>
                <a:spcPct val="0"/>
              </a:spcAft>
              <a:defRPr>
                <a:solidFill>
                  <a:schemeClr val="tx1"/>
                </a:solidFill>
                <a:latin typeface="Tw Cen MT" pitchFamily="34" charset="0"/>
              </a:defRPr>
            </a:lvl8pPr>
            <a:lvl9pPr marL="3886200" indent="-228600"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fld id="{1B62770E-7B8B-4797-B589-3336BEC604E3}" type="slidenum">
              <a:rPr lang="en-US" smtClean="0">
                <a:latin typeface="Calibri" pitchFamily="34" charset="0"/>
              </a:rPr>
              <a:pPr fontAlgn="base">
                <a:spcBef>
                  <a:spcPct val="0"/>
                </a:spcBef>
                <a:spcAft>
                  <a:spcPct val="0"/>
                </a:spcAft>
                <a:defRPr/>
              </a:pPr>
              <a:t>10</a:t>
            </a:fld>
            <a:endParaRPr lang="en-US" dirty="0" smtClean="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endParaRPr lang="en-US" dirty="0"/>
          </a:p>
        </p:txBody>
      </p:sp>
      <p:sp>
        <p:nvSpPr>
          <p:cNvPr id="16" name="Footer Placeholder 16"/>
          <p:cNvSpPr>
            <a:spLocks noGrp="1"/>
          </p:cNvSpPr>
          <p:nvPr>
            <p:ph type="ftr" sz="quarter" idx="11"/>
          </p:nvPr>
        </p:nvSpPr>
        <p:spPr/>
        <p:txBody>
          <a:bodyPr/>
          <a:lstStyle>
            <a:lvl1pPr>
              <a:defRPr/>
            </a:lvl1pPr>
          </a:lstStyle>
          <a:p>
            <a:pPr>
              <a:defRPr/>
            </a:pPr>
            <a:endParaRPr lang="en-US" dirty="0"/>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6BB0ACE1-EF90-4222-A1FD-A9E0FB4B915F}"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334459133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B612ADB-F02E-4E15-9850-0166440B5A82}"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607333410"/>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52F0A436-B1EA-4733-B1E9-294B6181083C}" type="slidenum">
              <a:rPr lang="en-US">
                <a:solidFill>
                  <a:srgbClr val="800000">
                    <a:shade val="75000"/>
                  </a:srgbClr>
                </a:solidFill>
              </a:rPr>
              <a:pPr>
                <a:defRPr/>
              </a:pPr>
              <a:t>‹#›</a:t>
            </a:fld>
            <a:endParaRPr lang="en-US" dirty="0">
              <a:solidFill>
                <a:srgbClr val="800000">
                  <a:shade val="75000"/>
                </a:srgbClr>
              </a:solidFill>
            </a:endParaRPr>
          </a:p>
        </p:txBody>
      </p:sp>
      <p:sp>
        <p:nvSpPr>
          <p:cNvPr id="14" name="Date Placeholder 3"/>
          <p:cNvSpPr>
            <a:spLocks noGrp="1"/>
          </p:cNvSpPr>
          <p:nvPr>
            <p:ph type="dt" sz="half" idx="11"/>
          </p:nvPr>
        </p:nvSpPr>
        <p:spPr/>
        <p:txBody>
          <a:bodyPr/>
          <a:lstStyle>
            <a:lvl1pPr>
              <a:defRPr/>
            </a:lvl1pPr>
          </a:lstStyle>
          <a:p>
            <a:pPr>
              <a:defRPr/>
            </a:pPr>
            <a:endParaRPr lang="en-US" dirty="0"/>
          </a:p>
        </p:txBody>
      </p:sp>
      <p:sp>
        <p:nvSpPr>
          <p:cNvPr id="15" name="Footer Placeholder 4"/>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p14="http://schemas.microsoft.com/office/powerpoint/2010/main" val="162911761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lvl2pPr>
              <a:defRPr>
                <a:solidFill>
                  <a:schemeClr val="tx1"/>
                </a:solidFill>
              </a:defRPr>
            </a:lvl2pPr>
            <a:lvl4pPr>
              <a:defRPr>
                <a:solidFill>
                  <a:schemeClr val="tx1"/>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3F7A5B56-D8A7-48EC-97AD-D17B20943068}"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34613536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dirty="0"/>
          </a:p>
        </p:txBody>
      </p:sp>
      <p:sp>
        <p:nvSpPr>
          <p:cNvPr id="16" name="Date Placeholder 3"/>
          <p:cNvSpPr>
            <a:spLocks noGrp="1"/>
          </p:cNvSpPr>
          <p:nvPr>
            <p:ph type="dt" sz="half" idx="11"/>
          </p:nvPr>
        </p:nvSpPr>
        <p:spPr/>
        <p:txBody>
          <a:bodyPr/>
          <a:lstStyle>
            <a:lvl1pPr>
              <a:defRPr/>
            </a:lvl1pPr>
          </a:lstStyle>
          <a:p>
            <a:pPr>
              <a:defRPr/>
            </a:pPr>
            <a:endParaRPr lang="en-US" dirty="0"/>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D016D5B8-A558-4774-A536-E83B26ABD852}"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48891358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2" name="Title 1"/>
          <p:cNvSpPr>
            <a:spLocks noGrp="1"/>
          </p:cNvSpPr>
          <p:nvPr>
            <p:ph type="title"/>
          </p:nvPr>
        </p:nvSpPr>
        <p:spPr>
          <a:xfrm>
            <a:off x="301752" y="228600"/>
            <a:ext cx="8534400" cy="758952"/>
          </a:xfrm>
        </p:spPr>
        <p:txBody>
          <a:bodyPr/>
          <a:lstStyle>
            <a:lvl1pPr>
              <a:defRPr>
                <a:solidFill>
                  <a:schemeClr val="tx1"/>
                </a:solidFill>
              </a:defRPr>
            </a:lvl1pPr>
          </a:lstStyle>
          <a:p>
            <a:r>
              <a:rPr lang="en-US" dirty="0" smtClean="0"/>
              <a:t>Click to edit Master title style</a:t>
            </a:r>
            <a:endParaRPr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vl2pPr>
              <a:defRPr>
                <a:solidFill>
                  <a:schemeClr val="tx1"/>
                </a:solidFill>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ontent Placeholder 11"/>
          <p:cNvSpPr>
            <a:spLocks noGrp="1"/>
          </p:cNvSpPr>
          <p:nvPr>
            <p:ph sz="half" idx="2"/>
          </p:nvPr>
        </p:nvSpPr>
        <p:spPr>
          <a:xfrm>
            <a:off x="4800600" y="1371600"/>
            <a:ext cx="4038600" cy="4681728"/>
          </a:xfrm>
        </p:spPr>
        <p:txBody>
          <a:bodyPr/>
          <a:lstStyle>
            <a:lvl1pPr>
              <a:defRPr sz="2500"/>
            </a:lvl1pPr>
            <a:lvl2pPr>
              <a:defRPr>
                <a:solidFill>
                  <a:schemeClr val="tx1"/>
                </a:solidFill>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F395D1FE-B1C7-4F47-9E88-30CB09893856}"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251927545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endParaRPr lang="en-US" dirty="0"/>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dirty="0"/>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F50670B4-0430-45D0-A548-209864FA88F2}"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198809411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pPr>
              <a:defRPr/>
            </a:pPr>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dirty="0"/>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048A2793-C76D-4C76-86E7-4B2F4714A493}"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2828635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Date Placeholder 1"/>
          <p:cNvSpPr>
            <a:spLocks noGrp="1"/>
          </p:cNvSpPr>
          <p:nvPr>
            <p:ph type="dt" sz="half" idx="10"/>
          </p:nvPr>
        </p:nvSpPr>
        <p:spPr/>
        <p:txBody>
          <a:bodyPr/>
          <a:lstStyle>
            <a:lvl1pPr>
              <a:defRPr/>
            </a:lvl1pPr>
          </a:lstStyle>
          <a:p>
            <a:pPr>
              <a:defRPr/>
            </a:pPr>
            <a:endParaRPr lang="en-US" dirty="0"/>
          </a:p>
        </p:txBody>
      </p:sp>
      <p:sp>
        <p:nvSpPr>
          <p:cNvPr id="9" name="Footer Placeholder 2"/>
          <p:cNvSpPr>
            <a:spLocks noGrp="1"/>
          </p:cNvSpPr>
          <p:nvPr>
            <p:ph type="ftr" sz="quarter" idx="11"/>
          </p:nvPr>
        </p:nvSpPr>
        <p:spPr/>
        <p:txBody>
          <a:bodyPr/>
          <a:lstStyle>
            <a:lvl1pPr>
              <a:defRPr/>
            </a:lvl1pPr>
          </a:lstStyle>
          <a:p>
            <a:pPr>
              <a:defRPr/>
            </a:pPr>
            <a:endParaRPr lang="en-US" dirty="0"/>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4083021A-4B62-4554-B608-5AA97D763374}" type="slidenum">
              <a:rPr lang="en-US"/>
              <a:pPr>
                <a:defRPr/>
              </a:pPr>
              <a:t>‹#›</a:t>
            </a:fld>
            <a:endParaRPr lang="en-US" dirty="0"/>
          </a:p>
        </p:txBody>
      </p:sp>
    </p:spTree>
    <p:extLst>
      <p:ext uri="{BB962C8B-B14F-4D97-AF65-F5344CB8AC3E}">
        <p14:creationId xmlns:p14="http://schemas.microsoft.com/office/powerpoint/2010/main" val="4149524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0DC2DAB4-EFB3-4846-A403-44B9EDE1A0FC}" type="slidenum">
              <a:rPr lang="en-US">
                <a:solidFill>
                  <a:srgbClr val="800000">
                    <a:shade val="75000"/>
                  </a:srgbClr>
                </a:solidFill>
              </a:rPr>
              <a:pPr>
                <a:defRPr/>
              </a:pPr>
              <a:t>‹#›</a:t>
            </a:fld>
            <a:endParaRPr lang="en-US" dirty="0">
              <a:solidFill>
                <a:srgbClr val="800000">
                  <a:shade val="75000"/>
                </a:srgbClr>
              </a:solidFill>
            </a:endParaRPr>
          </a:p>
        </p:txBody>
      </p:sp>
      <p:sp>
        <p:nvSpPr>
          <p:cNvPr id="17" name="Date Placeholder 4"/>
          <p:cNvSpPr>
            <a:spLocks noGrp="1"/>
          </p:cNvSpPr>
          <p:nvPr>
            <p:ph type="dt" sz="half" idx="11"/>
          </p:nvPr>
        </p:nvSpPr>
        <p:spPr/>
        <p:txBody>
          <a:bodyPr/>
          <a:lstStyle>
            <a:lvl1pPr>
              <a:defRPr/>
            </a:lvl1pPr>
          </a:lstStyle>
          <a:p>
            <a:pPr>
              <a:defRPr/>
            </a:pPr>
            <a:endParaRPr lang="en-US" dirty="0"/>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dirty="0"/>
          </a:p>
        </p:txBody>
      </p:sp>
    </p:spTree>
    <p:extLst>
      <p:ext uri="{BB962C8B-B14F-4D97-AF65-F5344CB8AC3E}">
        <p14:creationId xmlns:p14="http://schemas.microsoft.com/office/powerpoint/2010/main" val="425134630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A4A9526E-3F95-44DD-918C-26042790D0E4}" type="slidenum">
              <a:rPr lang="en-US">
                <a:solidFill>
                  <a:srgbClr val="800000">
                    <a:shade val="75000"/>
                  </a:srgbClr>
                </a:solidFill>
              </a:rPr>
              <a:pPr>
                <a:defRPr/>
              </a:pPr>
              <a:t>‹#›</a:t>
            </a:fld>
            <a:endParaRPr lang="en-US" dirty="0">
              <a:solidFill>
                <a:srgbClr val="800000">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endParaRPr lang="en-US" dirty="0"/>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dirty="0"/>
          </a:p>
        </p:txBody>
      </p:sp>
    </p:spTree>
    <p:extLst>
      <p:ext uri="{BB962C8B-B14F-4D97-AF65-F5344CB8AC3E}">
        <p14:creationId xmlns:p14="http://schemas.microsoft.com/office/powerpoint/2010/main" val="555186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endParaRPr lang="en-US" i="0" dirty="0">
              <a:latin typeface="Times New Roman" pitchFamily="18" charset="0"/>
              <a:ea typeface="+mn-ea"/>
            </a:endParaRPr>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US" i="0" dirty="0">
              <a:latin typeface="Times New Roman" pitchFamily="18" charset="0"/>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8EA89F7D-DFC2-41A4-BA23-358D11A0FC5D}" type="slidenum">
              <a:rPr lang="en-US" i="0">
                <a:solidFill>
                  <a:srgbClr val="800000">
                    <a:shade val="75000"/>
                  </a:srgbClr>
                </a:solidFill>
                <a:latin typeface="Times New Roman" pitchFamily="18" charset="0"/>
                <a:ea typeface="+mn-ea"/>
              </a:rPr>
              <a:pPr>
                <a:defRPr/>
              </a:pPr>
              <a:t>‹#›</a:t>
            </a:fld>
            <a:endParaRPr lang="en-US" i="0" dirty="0">
              <a:solidFill>
                <a:srgbClr val="800000">
                  <a:shade val="75000"/>
                </a:srgbClr>
              </a:solidFill>
              <a:latin typeface="Times New Roman" pitchFamily="18" charset="0"/>
              <a:ea typeface="+mn-ea"/>
            </a:endParaRPr>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3027300216"/>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cholarworks.iupui.edu/handle/1805/2667"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csl.iupui.edu/assessment/onlinetools.cfm" TargetMode="External"/><Relationship Id="rId4" Type="http://schemas.openxmlformats.org/officeDocument/2006/relationships/hyperlink" Target="http://hdl.handle.net/1805/2667"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09600" y="2971800"/>
            <a:ext cx="7772400" cy="3429000"/>
          </a:xfrm>
        </p:spPr>
        <p:txBody>
          <a:bodyPr/>
          <a:lstStyle/>
          <a:p>
            <a:r>
              <a:rPr lang="en-US" dirty="0" smtClean="0"/>
              <a:t>Julie Hatcher, Ex. Dir.</a:t>
            </a:r>
          </a:p>
          <a:p>
            <a:r>
              <a:rPr lang="en-US" dirty="0" smtClean="0"/>
              <a:t>(jhatcher@IUPUI.edu)</a:t>
            </a:r>
          </a:p>
          <a:p>
            <a:r>
              <a:rPr lang="en-US" dirty="0" smtClean="0"/>
              <a:t>Robert G. </a:t>
            </a:r>
            <a:r>
              <a:rPr lang="en-US" dirty="0" err="1" smtClean="0"/>
              <a:t>Bringle</a:t>
            </a:r>
            <a:r>
              <a:rPr lang="en-US" dirty="0" smtClean="0"/>
              <a:t>, Senior Scholar</a:t>
            </a:r>
          </a:p>
          <a:p>
            <a:r>
              <a:rPr lang="en-US" dirty="0" smtClean="0"/>
              <a:t>(rbringle@iupui.edu)</a:t>
            </a:r>
          </a:p>
          <a:p>
            <a:r>
              <a:rPr lang="en-US" dirty="0" smtClean="0"/>
              <a:t>Center for service and learning</a:t>
            </a:r>
          </a:p>
          <a:p>
            <a:endParaRPr lang="en-US" dirty="0"/>
          </a:p>
          <a:p>
            <a:r>
              <a:rPr lang="en-US" dirty="0" smtClean="0"/>
              <a:t>30</a:t>
            </a:r>
            <a:r>
              <a:rPr lang="en-US" baseline="30000" dirty="0" smtClean="0"/>
              <a:t>th</a:t>
            </a:r>
            <a:r>
              <a:rPr lang="en-US" dirty="0" smtClean="0"/>
              <a:t> anniversary Campus Compact Conference</a:t>
            </a:r>
          </a:p>
          <a:p>
            <a:r>
              <a:rPr lang="en-US" dirty="0" smtClean="0"/>
              <a:t>March 21</a:t>
            </a:r>
            <a:r>
              <a:rPr lang="en-US" baseline="30000" dirty="0" smtClean="0"/>
              <a:t>st</a:t>
            </a:r>
            <a:r>
              <a:rPr lang="en-US" dirty="0" smtClean="0"/>
              <a:t>, 2016</a:t>
            </a:r>
          </a:p>
          <a:p>
            <a:endParaRPr lang="en-US" dirty="0"/>
          </a:p>
          <a:p>
            <a:endParaRPr lang="en-US" dirty="0" smtClean="0"/>
          </a:p>
          <a:p>
            <a:endParaRPr lang="en-US" dirty="0"/>
          </a:p>
        </p:txBody>
      </p:sp>
      <p:sp>
        <p:nvSpPr>
          <p:cNvPr id="3" name="Title 2"/>
          <p:cNvSpPr>
            <a:spLocks noGrp="1"/>
          </p:cNvSpPr>
          <p:nvPr>
            <p:ph type="ctrTitle"/>
          </p:nvPr>
        </p:nvSpPr>
        <p:spPr>
          <a:xfrm>
            <a:off x="571500" y="762000"/>
            <a:ext cx="8267700" cy="1905000"/>
          </a:xfrm>
        </p:spPr>
        <p:txBody>
          <a:bodyPr/>
          <a:lstStyle/>
          <a:p>
            <a:r>
              <a:rPr lang="en-US" sz="3600" dirty="0" smtClean="0"/>
              <a:t/>
            </a:r>
            <a:br>
              <a:rPr lang="en-US" sz="3600" dirty="0" smtClean="0"/>
            </a:br>
            <a:r>
              <a:rPr lang="en-US" sz="3600" dirty="0" smtClean="0"/>
              <a:t>The </a:t>
            </a:r>
            <a:r>
              <a:rPr lang="en-US" sz="3600" dirty="0"/>
              <a:t>"Civic-Minded Graduate" Construct for Assessing Civic </a:t>
            </a:r>
            <a:r>
              <a:rPr lang="en-US" sz="3600" dirty="0" smtClean="0"/>
              <a:t>Outcomes</a:t>
            </a:r>
            <a:r>
              <a:rPr lang="en-US" sz="3200" dirty="0"/>
              <a:t/>
            </a:r>
            <a:br>
              <a:rPr lang="en-US" sz="3200" dirty="0"/>
            </a:br>
            <a:endParaRPr lang="en-US" sz="32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5334000"/>
            <a:ext cx="2895600" cy="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3748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dirty="0"/>
              <a:t>Domains of </a:t>
            </a:r>
            <a:r>
              <a:rPr lang="en-US" sz="3600" dirty="0" smtClean="0"/>
              <a:t>CMG: Behavioral Intentions</a:t>
            </a:r>
            <a:endParaRPr lang="en-US" sz="3600" dirty="0">
              <a:solidFill>
                <a:schemeClr val="accent6">
                  <a:tint val="1000"/>
                </a:schemeClr>
              </a:solidFill>
            </a:endParaRPr>
          </a:p>
        </p:txBody>
      </p:sp>
      <p:sp>
        <p:nvSpPr>
          <p:cNvPr id="17411" name="Content Placeholder 2"/>
          <p:cNvSpPr>
            <a:spLocks noGrp="1"/>
          </p:cNvSpPr>
          <p:nvPr>
            <p:ph idx="1"/>
          </p:nvPr>
        </p:nvSpPr>
        <p:spPr>
          <a:xfrm>
            <a:off x="152400" y="1527048"/>
            <a:ext cx="8991600" cy="4572000"/>
          </a:xfrm>
        </p:spPr>
        <p:txBody>
          <a:bodyPr>
            <a:noAutofit/>
          </a:bodyPr>
          <a:lstStyle/>
          <a:p>
            <a:pPr marL="274638" lvl="1" indent="0" eaLnBrk="1" hangingPunct="1">
              <a:buNone/>
            </a:pPr>
            <a:endParaRPr lang="en-US" sz="2800" dirty="0" smtClean="0"/>
          </a:p>
        </p:txBody>
      </p:sp>
      <p:sp>
        <p:nvSpPr>
          <p:cNvPr id="5" name="Footer Placeholder 3"/>
          <p:cNvSpPr txBox="1">
            <a:spLocks/>
          </p:cNvSpPr>
          <p:nvPr/>
        </p:nvSpPr>
        <p:spPr bwMode="auto">
          <a:xfrm>
            <a:off x="4495800" y="5589587"/>
            <a:ext cx="3581399" cy="81121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13" rIns="91425" bIns="45713" numCol="1" rtlCol="0" anchor="ctr" anchorCtr="0" compatLnSpc="1">
            <a:prstTxWarp prst="textNoShape">
              <a:avLst/>
            </a:prstTxWarp>
          </a:bodyPr>
          <a:lstStyle>
            <a:defPPr>
              <a:defRPr lang="en-US"/>
            </a:defPPr>
            <a:lvl1pPr marL="0" algn="ctr" defTabSz="4384915" rtl="0" eaLnBrk="1" latinLnBrk="0" hangingPunct="1">
              <a:defRPr sz="5800" kern="1200">
                <a:solidFill>
                  <a:schemeClr val="tx1"/>
                </a:solidFill>
                <a:latin typeface="Tw Cen MT" pitchFamily="34" charset="0"/>
                <a:ea typeface="+mn-ea"/>
                <a:cs typeface="+mn-cs"/>
              </a:defRPr>
            </a:lvl1pPr>
            <a:lvl2pPr marL="3566160" indent="-1371600" algn="l" defTabSz="4384915" rtl="0" eaLnBrk="1" latinLnBrk="0" hangingPunct="1">
              <a:defRPr sz="8600" kern="1200">
                <a:solidFill>
                  <a:schemeClr val="tx1"/>
                </a:solidFill>
                <a:latin typeface="Tw Cen MT" pitchFamily="34" charset="0"/>
                <a:ea typeface="+mn-ea"/>
                <a:cs typeface="+mn-cs"/>
              </a:defRPr>
            </a:lvl2pPr>
            <a:lvl3pPr marL="5486400" indent="-1097280" algn="l" defTabSz="4384915" rtl="0" eaLnBrk="1" latinLnBrk="0" hangingPunct="1">
              <a:defRPr sz="8600" kern="1200">
                <a:solidFill>
                  <a:schemeClr val="tx1"/>
                </a:solidFill>
                <a:latin typeface="Tw Cen MT" pitchFamily="34" charset="0"/>
                <a:ea typeface="+mn-ea"/>
                <a:cs typeface="+mn-cs"/>
              </a:defRPr>
            </a:lvl3pPr>
            <a:lvl4pPr marL="7680960" indent="-1097280" algn="l" defTabSz="4384915" rtl="0" eaLnBrk="1" latinLnBrk="0" hangingPunct="1">
              <a:defRPr sz="8600" kern="1200">
                <a:solidFill>
                  <a:schemeClr val="tx1"/>
                </a:solidFill>
                <a:latin typeface="Tw Cen MT" pitchFamily="34" charset="0"/>
                <a:ea typeface="+mn-ea"/>
                <a:cs typeface="+mn-cs"/>
              </a:defRPr>
            </a:lvl4pPr>
            <a:lvl5pPr marL="9875520" indent="-1097280" algn="l" defTabSz="4384915" rtl="0" eaLnBrk="1" latinLnBrk="0" hangingPunct="1">
              <a:defRPr sz="8600" kern="1200">
                <a:solidFill>
                  <a:schemeClr val="tx1"/>
                </a:solidFill>
                <a:latin typeface="Tw Cen MT" pitchFamily="34" charset="0"/>
                <a:ea typeface="+mn-ea"/>
                <a:cs typeface="+mn-cs"/>
              </a:defRPr>
            </a:lvl5pPr>
            <a:lvl6pPr marL="1207008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6pPr>
            <a:lvl7pPr marL="1426464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7pPr>
            <a:lvl8pPr marL="1645920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8pPr>
            <a:lvl9pPr marL="1865376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9pPr>
          </a:lstStyle>
          <a:p>
            <a:pPr fontAlgn="base">
              <a:spcBef>
                <a:spcPct val="0"/>
              </a:spcBef>
              <a:spcAft>
                <a:spcPct val="0"/>
              </a:spcAft>
              <a:defRPr/>
            </a:pPr>
            <a:r>
              <a:rPr lang="en-US" sz="1400" dirty="0">
                <a:latin typeface="+mj-lt"/>
              </a:rPr>
              <a:t>Steinberg, Bringle, &amp; Hatcher (2011)</a:t>
            </a:r>
          </a:p>
        </p:txBody>
      </p:sp>
      <p:sp>
        <p:nvSpPr>
          <p:cNvPr id="3" name="Rectangle 2"/>
          <p:cNvSpPr/>
          <p:nvPr/>
        </p:nvSpPr>
        <p:spPr>
          <a:xfrm>
            <a:off x="533400" y="2828836"/>
            <a:ext cx="7696200" cy="1569660"/>
          </a:xfrm>
          <a:prstGeom prst="rect">
            <a:avLst/>
          </a:prstGeom>
        </p:spPr>
        <p:txBody>
          <a:bodyPr wrap="square">
            <a:spAutoFit/>
          </a:bodyPr>
          <a:lstStyle/>
          <a:p>
            <a:r>
              <a:rPr lang="en-US" sz="3200" i="0" dirty="0">
                <a:latin typeface="+mn-lt"/>
              </a:rPr>
              <a:t>A stated intention to be personally involved in community service in the future</a:t>
            </a:r>
          </a:p>
        </p:txBody>
      </p:sp>
    </p:spTree>
    <p:extLst>
      <p:ext uri="{BB962C8B-B14F-4D97-AF65-F5344CB8AC3E}">
        <p14:creationId xmlns:p14="http://schemas.microsoft.com/office/powerpoint/2010/main" val="23285002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14400" y="1138654"/>
            <a:ext cx="7391400" cy="4423946"/>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62" name="Text Box 39"/>
          <p:cNvSpPr txBox="1">
            <a:spLocks noChangeArrowheads="1"/>
          </p:cNvSpPr>
          <p:nvPr/>
        </p:nvSpPr>
        <p:spPr bwMode="auto">
          <a:xfrm>
            <a:off x="914400" y="5791200"/>
            <a:ext cx="8001000" cy="685800"/>
          </a:xfrm>
          <a:prstGeom prst="rect">
            <a:avLst/>
          </a:prstGeom>
          <a:noFill/>
          <a:ln w="9525" algn="in">
            <a:noFill/>
            <a:miter lim="800000"/>
            <a:headEnd/>
            <a:tailEnd/>
          </a:ln>
        </p:spPr>
        <p:txBody>
          <a:bodyPr lIns="36576" tIns="36576" rIns="36576" bIns="36576"/>
          <a:lstStyle/>
          <a:p>
            <a:endParaRPr lang="en-US" sz="2800"/>
          </a:p>
        </p:txBody>
      </p:sp>
      <p:sp>
        <p:nvSpPr>
          <p:cNvPr id="41" name="Rectangle 2"/>
          <p:cNvSpPr txBox="1">
            <a:spLocks noChangeArrowheads="1"/>
          </p:cNvSpPr>
          <p:nvPr/>
        </p:nvSpPr>
        <p:spPr bwMode="auto">
          <a:xfrm>
            <a:off x="1066800" y="381000"/>
            <a:ext cx="7467600" cy="639763"/>
          </a:xfrm>
          <a:prstGeom prst="rect">
            <a:avLst/>
          </a:prstGeom>
          <a:noFill/>
          <a:ln>
            <a:miter lim="800000"/>
            <a:headEnd/>
            <a:tailEnd/>
          </a:ln>
        </p:spPr>
        <p:txBody>
          <a:bodyPr/>
          <a:lstStyle/>
          <a:p>
            <a:pPr>
              <a:defRPr/>
            </a:pPr>
            <a:r>
              <a:rPr lang="en-US" sz="4000" i="0" kern="0" dirty="0">
                <a:solidFill>
                  <a:srgbClr val="860000"/>
                </a:solidFill>
                <a:latin typeface="+mj-lt"/>
                <a:ea typeface="+mj-ea"/>
                <a:cs typeface="+mj-cs"/>
              </a:rPr>
              <a:t>Civic-Minded </a:t>
            </a:r>
            <a:r>
              <a:rPr lang="en-US" sz="4000" i="0" kern="0" dirty="0" smtClean="0">
                <a:solidFill>
                  <a:srgbClr val="860000"/>
                </a:solidFill>
                <a:latin typeface="+mj-lt"/>
                <a:ea typeface="+mj-ea"/>
                <a:cs typeface="+mj-cs"/>
              </a:rPr>
              <a:t>Graduate (CMG)</a:t>
            </a:r>
            <a:endParaRPr lang="en-US" sz="4000" i="0" kern="0" dirty="0">
              <a:solidFill>
                <a:srgbClr val="860000"/>
              </a:solidFill>
              <a:latin typeface="+mj-lt"/>
              <a:ea typeface="+mj-ea"/>
              <a:cs typeface="+mj-cs"/>
            </a:endParaRPr>
          </a:p>
        </p:txBody>
      </p:sp>
      <p:graphicFrame>
        <p:nvGraphicFramePr>
          <p:cNvPr id="16" name="Diagram 15"/>
          <p:cNvGraphicFramePr/>
          <p:nvPr/>
        </p:nvGraphicFramePr>
        <p:xfrm>
          <a:off x="1995488" y="1695450"/>
          <a:ext cx="5229225" cy="346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2133600" y="5791200"/>
            <a:ext cx="5029200" cy="461665"/>
          </a:xfrm>
          <a:prstGeom prst="rect">
            <a:avLst/>
          </a:prstGeom>
          <a:solidFill>
            <a:schemeClr val="bg1"/>
          </a:solidFill>
        </p:spPr>
        <p:txBody>
          <a:bodyPr wrap="square" rtlCol="0">
            <a:spAutoFit/>
          </a:bodyPr>
          <a:lstStyle/>
          <a:p>
            <a:pPr algn="ctr"/>
            <a:r>
              <a:rPr lang="en-US" i="1" dirty="0" smtClean="0"/>
              <a:t>Cultural Norms and Social Context</a:t>
            </a:r>
            <a:endParaRPr lang="en-US" i="1" dirty="0"/>
          </a:p>
        </p:txBody>
      </p:sp>
      <p:sp>
        <p:nvSpPr>
          <p:cNvPr id="8" name="TextBox 7"/>
          <p:cNvSpPr txBox="1"/>
          <p:nvPr/>
        </p:nvSpPr>
        <p:spPr>
          <a:xfrm>
            <a:off x="5715000" y="1944469"/>
            <a:ext cx="2362200" cy="830997"/>
          </a:xfrm>
          <a:prstGeom prst="rect">
            <a:avLst/>
          </a:prstGeom>
          <a:noFill/>
        </p:spPr>
        <p:txBody>
          <a:bodyPr wrap="square" rtlCol="0">
            <a:spAutoFit/>
          </a:bodyPr>
          <a:lstStyle/>
          <a:p>
            <a:pPr algn="ctr"/>
            <a:r>
              <a:rPr lang="en-US" i="1" dirty="0" smtClean="0"/>
              <a:t>Civic-Minded Graduate</a:t>
            </a:r>
            <a:endParaRPr lang="en-US" i="1" dirty="0"/>
          </a:p>
        </p:txBody>
      </p:sp>
      <p:cxnSp>
        <p:nvCxnSpPr>
          <p:cNvPr id="10" name="Elbow Connector 9"/>
          <p:cNvCxnSpPr>
            <a:stCxn id="8" idx="2"/>
          </p:cNvCxnSpPr>
          <p:nvPr/>
        </p:nvCxnSpPr>
        <p:spPr>
          <a:xfrm rot="5400000">
            <a:off x="5331083" y="2092583"/>
            <a:ext cx="882134" cy="224790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962400" y="3200400"/>
            <a:ext cx="381000" cy="338554"/>
          </a:xfrm>
          <a:prstGeom prst="rect">
            <a:avLst/>
          </a:prstGeom>
          <a:noFill/>
        </p:spPr>
        <p:txBody>
          <a:bodyPr wrap="square" rtlCol="0">
            <a:spAutoFit/>
          </a:bodyPr>
          <a:lstStyle/>
          <a:p>
            <a:pPr algn="ctr"/>
            <a:r>
              <a:rPr lang="en-US" sz="1600" dirty="0" smtClean="0"/>
              <a:t>1</a:t>
            </a:r>
            <a:endParaRPr lang="en-US" sz="1600" dirty="0"/>
          </a:p>
        </p:txBody>
      </p:sp>
      <p:sp>
        <p:nvSpPr>
          <p:cNvPr id="15" name="TextBox 14"/>
          <p:cNvSpPr txBox="1"/>
          <p:nvPr/>
        </p:nvSpPr>
        <p:spPr>
          <a:xfrm>
            <a:off x="4419600" y="3962400"/>
            <a:ext cx="381000" cy="338554"/>
          </a:xfrm>
          <a:prstGeom prst="rect">
            <a:avLst/>
          </a:prstGeom>
          <a:noFill/>
        </p:spPr>
        <p:txBody>
          <a:bodyPr wrap="square" rtlCol="0">
            <a:spAutoFit/>
          </a:bodyPr>
          <a:lstStyle/>
          <a:p>
            <a:pPr algn="ctr"/>
            <a:r>
              <a:rPr lang="en-US" sz="1600" dirty="0" smtClean="0"/>
              <a:t>2</a:t>
            </a:r>
            <a:endParaRPr lang="en-US" sz="1600" dirty="0"/>
          </a:p>
        </p:txBody>
      </p:sp>
      <p:sp>
        <p:nvSpPr>
          <p:cNvPr id="17" name="TextBox 16"/>
          <p:cNvSpPr txBox="1"/>
          <p:nvPr/>
        </p:nvSpPr>
        <p:spPr>
          <a:xfrm>
            <a:off x="4876800" y="3166646"/>
            <a:ext cx="381000" cy="338554"/>
          </a:xfrm>
          <a:prstGeom prst="rect">
            <a:avLst/>
          </a:prstGeom>
          <a:noFill/>
        </p:spPr>
        <p:txBody>
          <a:bodyPr wrap="square" rtlCol="0">
            <a:spAutoFit/>
          </a:bodyPr>
          <a:lstStyle/>
          <a:p>
            <a:pPr algn="ctr"/>
            <a:r>
              <a:rPr lang="en-US" sz="1600" dirty="0" smtClean="0"/>
              <a:t>3</a:t>
            </a:r>
            <a:endParaRPr lang="en-US" sz="1600" dirty="0"/>
          </a:p>
        </p:txBody>
      </p:sp>
    </p:spTree>
    <p:extLst>
      <p:ext uri="{BB962C8B-B14F-4D97-AF65-F5344CB8AC3E}">
        <p14:creationId xmlns:p14="http://schemas.microsoft.com/office/powerpoint/2010/main" val="593743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3238500" y="1352550"/>
            <a:ext cx="2743200" cy="2743200"/>
          </a:xfrm>
          <a:prstGeom prst="ellipse">
            <a:avLst/>
          </a:prstGeom>
          <a:noFill/>
          <a:ln w="349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spc="-150" dirty="0" smtClean="0">
                <a:solidFill>
                  <a:schemeClr val="tx1"/>
                </a:solidFill>
                <a:latin typeface="Agency FB" panose="020B0503020202020204" pitchFamily="34" charset="0"/>
              </a:rPr>
              <a:t>Personal </a:t>
            </a:r>
          </a:p>
          <a:p>
            <a:pPr algn="ctr"/>
            <a:r>
              <a:rPr lang="en-US" sz="3600" spc="-150" dirty="0" smtClean="0">
                <a:solidFill>
                  <a:schemeClr val="tx1"/>
                </a:solidFill>
                <a:latin typeface="Agency FB" panose="020B0503020202020204" pitchFamily="34" charset="0"/>
              </a:rPr>
              <a:t>Identity</a:t>
            </a:r>
            <a:endParaRPr lang="en-US" sz="3600" spc="-150" dirty="0">
              <a:solidFill>
                <a:schemeClr val="tx1"/>
              </a:solidFill>
              <a:latin typeface="Agency FB" panose="020B0503020202020204" pitchFamily="34" charset="0"/>
            </a:endParaRPr>
          </a:p>
        </p:txBody>
      </p:sp>
      <p:sp>
        <p:nvSpPr>
          <p:cNvPr id="8" name="Oval 7"/>
          <p:cNvSpPr/>
          <p:nvPr/>
        </p:nvSpPr>
        <p:spPr>
          <a:xfrm>
            <a:off x="1828800" y="3124200"/>
            <a:ext cx="2743200" cy="2743200"/>
          </a:xfrm>
          <a:prstGeom prst="ellipse">
            <a:avLst/>
          </a:prstGeom>
          <a:noFill/>
          <a:ln w="349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3600" spc="-150" dirty="0" smtClean="0">
                <a:solidFill>
                  <a:schemeClr val="tx1"/>
                </a:solidFill>
                <a:latin typeface="Agency FB" panose="020B0503020202020204" pitchFamily="34" charset="0"/>
              </a:rPr>
              <a:t>Educational Experiences</a:t>
            </a:r>
          </a:p>
        </p:txBody>
      </p:sp>
      <p:sp>
        <p:nvSpPr>
          <p:cNvPr id="9" name="Oval 8"/>
          <p:cNvSpPr/>
          <p:nvPr/>
        </p:nvSpPr>
        <p:spPr>
          <a:xfrm>
            <a:off x="4572000" y="3105150"/>
            <a:ext cx="2743200" cy="274320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3600" spc="-150" dirty="0" smtClean="0">
                <a:solidFill>
                  <a:schemeClr val="tx1"/>
                </a:solidFill>
                <a:latin typeface="Agency FB" panose="020B0503020202020204" pitchFamily="34" charset="0"/>
              </a:rPr>
              <a:t>Civic</a:t>
            </a:r>
          </a:p>
          <a:p>
            <a:pPr algn="ctr"/>
            <a:r>
              <a:rPr lang="en-US" sz="3600" spc="-150" dirty="0" smtClean="0">
                <a:solidFill>
                  <a:schemeClr val="tx1"/>
                </a:solidFill>
                <a:latin typeface="Agency FB" panose="020B0503020202020204" pitchFamily="34" charset="0"/>
              </a:rPr>
              <a:t> Experiences</a:t>
            </a:r>
          </a:p>
        </p:txBody>
      </p:sp>
      <p:sp>
        <p:nvSpPr>
          <p:cNvPr id="11" name="Title 10"/>
          <p:cNvSpPr>
            <a:spLocks noGrp="1"/>
          </p:cNvSpPr>
          <p:nvPr>
            <p:ph type="title"/>
          </p:nvPr>
        </p:nvSpPr>
        <p:spPr>
          <a:xfrm>
            <a:off x="457200" y="282702"/>
            <a:ext cx="8229600" cy="784098"/>
          </a:xfrm>
        </p:spPr>
        <p:txBody>
          <a:bodyPr/>
          <a:lstStyle/>
          <a:p>
            <a:pPr algn="ctr"/>
            <a:r>
              <a:rPr lang="en-US" dirty="0" smtClean="0">
                <a:ln w="1905"/>
                <a:solidFill>
                  <a:srgbClr val="C00000"/>
                </a:solidFill>
                <a:cs typeface="Times New Roman" pitchFamily="18" charset="0"/>
              </a:rPr>
              <a:t>Sample Student A</a:t>
            </a:r>
            <a:endParaRPr lang="en-US" dirty="0">
              <a:solidFill>
                <a:srgbClr val="C00000"/>
              </a:solidFill>
            </a:endParaRPr>
          </a:p>
        </p:txBody>
      </p:sp>
    </p:spTree>
    <p:extLst>
      <p:ext uri="{BB962C8B-B14F-4D97-AF65-F5344CB8AC3E}">
        <p14:creationId xmlns:p14="http://schemas.microsoft.com/office/powerpoint/2010/main" val="42634793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a:xfrm>
            <a:off x="3520440" y="3905250"/>
            <a:ext cx="2743200" cy="274320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3600" spc="-150" dirty="0" smtClean="0">
                <a:solidFill>
                  <a:schemeClr val="tx1"/>
                </a:solidFill>
                <a:latin typeface="Agency FB" panose="020B0503020202020204" pitchFamily="34" charset="0"/>
              </a:rPr>
              <a:t>Civic</a:t>
            </a:r>
          </a:p>
          <a:p>
            <a:pPr algn="ctr"/>
            <a:r>
              <a:rPr lang="en-US" sz="3600" spc="-150" dirty="0" smtClean="0">
                <a:solidFill>
                  <a:schemeClr val="tx1"/>
                </a:solidFill>
                <a:latin typeface="Agency FB" panose="020B0503020202020204" pitchFamily="34" charset="0"/>
              </a:rPr>
              <a:t> Experiences</a:t>
            </a:r>
          </a:p>
        </p:txBody>
      </p:sp>
      <p:sp>
        <p:nvSpPr>
          <p:cNvPr id="11" name="Title 10"/>
          <p:cNvSpPr>
            <a:spLocks noGrp="1"/>
          </p:cNvSpPr>
          <p:nvPr>
            <p:ph type="title"/>
          </p:nvPr>
        </p:nvSpPr>
        <p:spPr>
          <a:xfrm>
            <a:off x="457200" y="228600"/>
            <a:ext cx="8229600" cy="762000"/>
          </a:xfrm>
        </p:spPr>
        <p:txBody>
          <a:bodyPr/>
          <a:lstStyle/>
          <a:p>
            <a:pPr algn="ctr"/>
            <a:r>
              <a:rPr lang="en-US" dirty="0" smtClean="0">
                <a:ln w="1905"/>
                <a:solidFill>
                  <a:srgbClr val="C00000"/>
                </a:solidFill>
                <a:effectLst>
                  <a:innerShdw blurRad="69850" dist="43180" dir="5400000">
                    <a:srgbClr val="000000">
                      <a:alpha val="65000"/>
                    </a:srgbClr>
                  </a:innerShdw>
                </a:effectLst>
                <a:cs typeface="Times New Roman" pitchFamily="18" charset="0"/>
              </a:rPr>
              <a:t>Sample Student B</a:t>
            </a:r>
            <a:endParaRPr lang="en-US" dirty="0">
              <a:solidFill>
                <a:srgbClr val="C00000"/>
              </a:solidFill>
            </a:endParaRPr>
          </a:p>
        </p:txBody>
      </p:sp>
      <p:sp>
        <p:nvSpPr>
          <p:cNvPr id="13" name="Oval 12"/>
          <p:cNvSpPr/>
          <p:nvPr/>
        </p:nvSpPr>
        <p:spPr>
          <a:xfrm>
            <a:off x="3276600" y="1371600"/>
            <a:ext cx="2743200" cy="2743200"/>
          </a:xfrm>
          <a:prstGeom prst="ellipse">
            <a:avLst/>
          </a:prstGeom>
          <a:noFill/>
          <a:ln w="349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spc="-150" dirty="0" smtClean="0">
                <a:solidFill>
                  <a:schemeClr val="tx1"/>
                </a:solidFill>
                <a:latin typeface="Agency FB" panose="020B0503020202020204" pitchFamily="34" charset="0"/>
              </a:rPr>
              <a:t>Personal</a:t>
            </a:r>
            <a:r>
              <a:rPr lang="en-US" sz="3600" dirty="0" smtClean="0">
                <a:solidFill>
                  <a:schemeClr val="tx1"/>
                </a:solidFill>
                <a:latin typeface="Agency FB" panose="020B0503020202020204" pitchFamily="34" charset="0"/>
              </a:rPr>
              <a:t> </a:t>
            </a:r>
          </a:p>
          <a:p>
            <a:pPr algn="ctr"/>
            <a:r>
              <a:rPr lang="en-US" sz="3600" dirty="0" smtClean="0">
                <a:solidFill>
                  <a:schemeClr val="tx1"/>
                </a:solidFill>
                <a:latin typeface="Agency FB" panose="020B0503020202020204" pitchFamily="34" charset="0"/>
              </a:rPr>
              <a:t>Identity</a:t>
            </a:r>
            <a:endParaRPr lang="en-US" sz="3600" dirty="0">
              <a:solidFill>
                <a:schemeClr val="tx1"/>
              </a:solidFill>
              <a:latin typeface="Agency FB" panose="020B0503020202020204" pitchFamily="34" charset="0"/>
            </a:endParaRPr>
          </a:p>
        </p:txBody>
      </p:sp>
      <p:sp>
        <p:nvSpPr>
          <p:cNvPr id="14" name="Oval 13"/>
          <p:cNvSpPr/>
          <p:nvPr/>
        </p:nvSpPr>
        <p:spPr>
          <a:xfrm>
            <a:off x="1638300" y="2914650"/>
            <a:ext cx="2743200" cy="2743200"/>
          </a:xfrm>
          <a:prstGeom prst="ellipse">
            <a:avLst/>
          </a:prstGeom>
          <a:noFill/>
          <a:ln w="349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3600" spc="-150" dirty="0" smtClean="0">
                <a:solidFill>
                  <a:schemeClr val="tx1"/>
                </a:solidFill>
                <a:latin typeface="Agency FB" panose="020B0503020202020204" pitchFamily="34" charset="0"/>
              </a:rPr>
              <a:t>Educational Experiences</a:t>
            </a:r>
          </a:p>
        </p:txBody>
      </p:sp>
    </p:spTree>
    <p:extLst>
      <p:ext uri="{BB962C8B-B14F-4D97-AF65-F5344CB8AC3E}">
        <p14:creationId xmlns:p14="http://schemas.microsoft.com/office/powerpoint/2010/main" val="33321950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wn Arrow 5"/>
          <p:cNvSpPr/>
          <p:nvPr/>
        </p:nvSpPr>
        <p:spPr>
          <a:xfrm rot="3428534">
            <a:off x="6459415" y="1017146"/>
            <a:ext cx="1771929" cy="2507337"/>
          </a:xfrm>
          <a:prstGeom prst="downArrow">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en-US" sz="2800" dirty="0" smtClean="0">
                <a:solidFill>
                  <a:schemeClr val="tx1"/>
                </a:solidFill>
                <a:latin typeface="Agency FB" panose="020B0503020202020204" pitchFamily="34" charset="0"/>
                <a:cs typeface="Aharoni" panose="02010803020104030203" pitchFamily="2" charset="-79"/>
              </a:rPr>
              <a:t>Structured Reflection</a:t>
            </a:r>
          </a:p>
        </p:txBody>
      </p:sp>
      <p:sp>
        <p:nvSpPr>
          <p:cNvPr id="13" name="Footer Placeholder 12"/>
          <p:cNvSpPr>
            <a:spLocks noGrp="1"/>
          </p:cNvSpPr>
          <p:nvPr>
            <p:ph type="ftr" sz="quarter" idx="11"/>
          </p:nvPr>
        </p:nvSpPr>
        <p:spPr>
          <a:xfrm>
            <a:off x="3404804" y="565427"/>
            <a:ext cx="4114800" cy="329184"/>
          </a:xfrm>
        </p:spPr>
        <p:txBody>
          <a:bodyPr/>
          <a:lstStyle/>
          <a:p>
            <a:r>
              <a:rPr lang="en-US" smtClean="0"/>
              <a:t>Norris, 2011</a:t>
            </a:r>
            <a:endParaRPr lang="en-US"/>
          </a:p>
        </p:txBody>
      </p:sp>
      <p:sp>
        <p:nvSpPr>
          <p:cNvPr id="15" name="Oval 14"/>
          <p:cNvSpPr/>
          <p:nvPr/>
        </p:nvSpPr>
        <p:spPr>
          <a:xfrm>
            <a:off x="3253339" y="1497073"/>
            <a:ext cx="2590800" cy="2590800"/>
          </a:xfrm>
          <a:prstGeom prst="ellipse">
            <a:avLst/>
          </a:prstGeom>
          <a:noFill/>
          <a:ln w="3492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spc="-150" dirty="0" smtClean="0">
                <a:solidFill>
                  <a:schemeClr val="tx1"/>
                </a:solidFill>
                <a:latin typeface="Agency FB" panose="020B0503020202020204" pitchFamily="34" charset="0"/>
              </a:rPr>
              <a:t>Personal </a:t>
            </a:r>
          </a:p>
          <a:p>
            <a:pPr algn="ctr"/>
            <a:r>
              <a:rPr lang="en-US" sz="3600" spc="-150" dirty="0" smtClean="0">
                <a:solidFill>
                  <a:schemeClr val="tx1"/>
                </a:solidFill>
                <a:latin typeface="Agency FB" panose="020B0503020202020204" pitchFamily="34" charset="0"/>
              </a:rPr>
              <a:t>Identity</a:t>
            </a:r>
            <a:endParaRPr lang="en-US" sz="3600" spc="-150" dirty="0">
              <a:solidFill>
                <a:schemeClr val="tx1"/>
              </a:solidFill>
              <a:latin typeface="Agency FB" panose="020B0503020202020204" pitchFamily="34" charset="0"/>
            </a:endParaRPr>
          </a:p>
        </p:txBody>
      </p:sp>
      <p:sp>
        <p:nvSpPr>
          <p:cNvPr id="16" name="Oval 15"/>
          <p:cNvSpPr/>
          <p:nvPr/>
        </p:nvSpPr>
        <p:spPr>
          <a:xfrm>
            <a:off x="2243689" y="3209887"/>
            <a:ext cx="2590800" cy="2590800"/>
          </a:xfrm>
          <a:prstGeom prst="ellipse">
            <a:avLst/>
          </a:prstGeom>
          <a:noFill/>
          <a:ln w="3492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en-US" sz="3600" spc="-150" dirty="0" smtClean="0">
                <a:solidFill>
                  <a:schemeClr val="tx1"/>
                </a:solidFill>
                <a:latin typeface="Agency FB" panose="020B0503020202020204" pitchFamily="34" charset="0"/>
              </a:rPr>
              <a:t>Educational Experiences</a:t>
            </a:r>
          </a:p>
        </p:txBody>
      </p:sp>
      <p:sp>
        <p:nvSpPr>
          <p:cNvPr id="17" name="Oval 16"/>
          <p:cNvSpPr/>
          <p:nvPr/>
        </p:nvSpPr>
        <p:spPr>
          <a:xfrm>
            <a:off x="4243939" y="3209887"/>
            <a:ext cx="2590800" cy="2590800"/>
          </a:xfrm>
          <a:prstGeom prst="ellipse">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sz="3600" spc="-150" dirty="0" smtClean="0">
                <a:solidFill>
                  <a:schemeClr val="tx1"/>
                </a:solidFill>
                <a:latin typeface="Agency FB" panose="020B0503020202020204" pitchFamily="34" charset="0"/>
              </a:rPr>
              <a:t>Civic</a:t>
            </a:r>
          </a:p>
          <a:p>
            <a:pPr algn="r"/>
            <a:r>
              <a:rPr lang="en-US" sz="3600" spc="-150" dirty="0" smtClean="0">
                <a:solidFill>
                  <a:schemeClr val="tx1"/>
                </a:solidFill>
                <a:latin typeface="Agency FB" panose="020B0503020202020204" pitchFamily="34" charset="0"/>
              </a:rPr>
              <a:t> Experiences</a:t>
            </a:r>
          </a:p>
        </p:txBody>
      </p:sp>
      <p:sp>
        <p:nvSpPr>
          <p:cNvPr id="19" name="Down Arrow 18"/>
          <p:cNvSpPr/>
          <p:nvPr/>
        </p:nvSpPr>
        <p:spPr>
          <a:xfrm rot="7093162">
            <a:off x="6607290" y="4525520"/>
            <a:ext cx="2173602" cy="1969264"/>
          </a:xfrm>
          <a:prstGeom prst="downArrow">
            <a:avLst>
              <a:gd name="adj1" fmla="val 56142"/>
              <a:gd name="adj2" fmla="val 45588"/>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en-US" sz="2800" dirty="0" smtClean="0">
                <a:solidFill>
                  <a:schemeClr val="tx1"/>
                </a:solidFill>
                <a:latin typeface="Agency FB" panose="020B0503020202020204" pitchFamily="34" charset="0"/>
                <a:cs typeface="AngsanaUPC" panose="02020603050405020304" pitchFamily="18" charset="-34"/>
              </a:rPr>
              <a:t>Prior Experiences</a:t>
            </a:r>
          </a:p>
        </p:txBody>
      </p:sp>
      <p:sp>
        <p:nvSpPr>
          <p:cNvPr id="20" name="Down Arrow 19"/>
          <p:cNvSpPr/>
          <p:nvPr/>
        </p:nvSpPr>
        <p:spPr>
          <a:xfrm rot="14377053">
            <a:off x="231667" y="4624828"/>
            <a:ext cx="2191003" cy="1792341"/>
          </a:xfrm>
          <a:prstGeom prst="downArrow">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 wrap="square" lIns="91440" tIns="45720" rIns="91440" bIns="45720" numCol="1" spcCol="0" rtlCol="0" fromWordArt="0" anchor="ctr" anchorCtr="0" forceAA="0" compatLnSpc="1">
            <a:prstTxWarp prst="textNoShape">
              <a:avLst/>
            </a:prstTxWarp>
            <a:noAutofit/>
          </a:bodyPr>
          <a:lstStyle/>
          <a:p>
            <a:pPr algn="ctr"/>
            <a:r>
              <a:rPr lang="en-US" sz="2800" dirty="0" smtClean="0">
                <a:solidFill>
                  <a:schemeClr val="tx1"/>
                </a:solidFill>
                <a:latin typeface="Agency FB" panose="020B0503020202020204" pitchFamily="34" charset="0"/>
                <a:cs typeface="AngsanaUPC" panose="02020603050405020304" pitchFamily="18" charset="-34"/>
              </a:rPr>
              <a:t>Dialogue Across Difference</a:t>
            </a:r>
          </a:p>
        </p:txBody>
      </p:sp>
      <p:sp>
        <p:nvSpPr>
          <p:cNvPr id="22" name="Down Arrow 21"/>
          <p:cNvSpPr/>
          <p:nvPr/>
        </p:nvSpPr>
        <p:spPr>
          <a:xfrm rot="17929944">
            <a:off x="813668" y="1085237"/>
            <a:ext cx="1679293" cy="2443748"/>
          </a:xfrm>
          <a:prstGeom prst="downArrow">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 wrap="square" lIns="91440" tIns="45720" rIns="91440" bIns="45720" numCol="1" spcCol="0" rtlCol="0" fromWordArt="0" anchor="ctr" anchorCtr="0" forceAA="0" compatLnSpc="1">
            <a:prstTxWarp prst="textNoShape">
              <a:avLst/>
            </a:prstTxWarp>
            <a:noAutofit/>
          </a:bodyPr>
          <a:lstStyle/>
          <a:p>
            <a:pPr algn="ctr"/>
            <a:r>
              <a:rPr lang="en-US" sz="2800" dirty="0" smtClean="0">
                <a:solidFill>
                  <a:schemeClr val="tx1"/>
                </a:solidFill>
                <a:latin typeface="Agency FB" panose="020B0503020202020204" pitchFamily="34" charset="0"/>
                <a:cs typeface="AngsanaUPC" panose="02020603050405020304" pitchFamily="18" charset="-34"/>
              </a:rPr>
              <a:t>“Civic-Mentor” </a:t>
            </a:r>
          </a:p>
        </p:txBody>
      </p:sp>
      <p:sp>
        <p:nvSpPr>
          <p:cNvPr id="23" name="Title 10"/>
          <p:cNvSpPr txBox="1">
            <a:spLocks/>
          </p:cNvSpPr>
          <p:nvPr/>
        </p:nvSpPr>
        <p:spPr>
          <a:xfrm>
            <a:off x="177992" y="314805"/>
            <a:ext cx="8916051" cy="99060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en-US" sz="3300" dirty="0">
                <a:ln w="1905"/>
                <a:solidFill>
                  <a:srgbClr val="C00000"/>
                </a:solidFill>
                <a:effectLst>
                  <a:innerShdw blurRad="69850" dist="43180" dir="5400000">
                    <a:srgbClr val="000000">
                      <a:alpha val="65000"/>
                    </a:srgbClr>
                  </a:innerShdw>
                </a:effectLst>
                <a:cs typeface="Times New Roman" pitchFamily="18" charset="0"/>
              </a:rPr>
              <a:t>Potential</a:t>
            </a:r>
            <a:r>
              <a:rPr lang="en-US" sz="3300" i="0" dirty="0">
                <a:ln w="1905"/>
                <a:solidFill>
                  <a:srgbClr val="C00000"/>
                </a:solidFill>
                <a:effectLst>
                  <a:innerShdw blurRad="69850" dist="43180" dir="5400000">
                    <a:srgbClr val="000000">
                      <a:alpha val="65000"/>
                    </a:srgbClr>
                  </a:innerShdw>
                </a:effectLst>
                <a:cs typeface="Times New Roman" pitchFamily="18" charset="0"/>
              </a:rPr>
              <a:t> Factors Influencing </a:t>
            </a:r>
            <a:r>
              <a:rPr lang="en-US" sz="3300" i="0" dirty="0" smtClean="0">
                <a:ln w="1905"/>
                <a:solidFill>
                  <a:srgbClr val="C00000"/>
                </a:solidFill>
                <a:effectLst>
                  <a:innerShdw blurRad="69850" dist="43180" dir="5400000">
                    <a:srgbClr val="000000">
                      <a:alpha val="65000"/>
                    </a:srgbClr>
                  </a:innerShdw>
                </a:effectLst>
                <a:cs typeface="Times New Roman" pitchFamily="18" charset="0"/>
              </a:rPr>
              <a:t>Civic-Mindedness</a:t>
            </a:r>
            <a:endParaRPr lang="en-US" sz="3300" i="0" dirty="0">
              <a:ln w="1905"/>
              <a:solidFill>
                <a:srgbClr val="C00000"/>
              </a:solidFill>
              <a:effectLst>
                <a:innerShdw blurRad="69850" dist="43180" dir="5400000">
                  <a:srgbClr val="000000">
                    <a:alpha val="65000"/>
                  </a:srgbClr>
                </a:innerShdw>
              </a:effectLst>
              <a:cs typeface="Times New Roman" pitchFamily="18" charset="0"/>
            </a:endParaRPr>
          </a:p>
        </p:txBody>
      </p:sp>
      <p:sp>
        <p:nvSpPr>
          <p:cNvPr id="12" name="Rectangle 11"/>
          <p:cNvSpPr/>
          <p:nvPr/>
        </p:nvSpPr>
        <p:spPr>
          <a:xfrm>
            <a:off x="3928932" y="5800687"/>
            <a:ext cx="1460656" cy="461665"/>
          </a:xfrm>
          <a:prstGeom prst="rect">
            <a:avLst/>
          </a:prstGeom>
        </p:spPr>
        <p:txBody>
          <a:bodyPr wrap="none">
            <a:spAutoFit/>
          </a:bodyPr>
          <a:lstStyle/>
          <a:p>
            <a:r>
              <a:rPr lang="en-US" sz="2400" i="0" dirty="0" smtClean="0">
                <a:latin typeface="Agency FB" panose="020B0503020202020204" pitchFamily="34" charset="0"/>
              </a:rPr>
              <a:t>(Norris, 2011)</a:t>
            </a:r>
            <a:endParaRPr lang="en-US" sz="2400" i="0" dirty="0">
              <a:latin typeface="Agency FB" panose="020B0503020202020204" pitchFamily="34" charset="0"/>
            </a:endParaRPr>
          </a:p>
        </p:txBody>
      </p:sp>
    </p:spTree>
    <p:extLst>
      <p:ext uri="{BB962C8B-B14F-4D97-AF65-F5344CB8AC3E}">
        <p14:creationId xmlns:p14="http://schemas.microsoft.com/office/powerpoint/2010/main" val="115296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9" grpId="0" animBg="1"/>
      <p:bldP spid="20" grpId="0" animBg="1"/>
      <p:bldP spid="2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a:xfrm>
            <a:off x="228600" y="457200"/>
            <a:ext cx="7391400" cy="11430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3600" dirty="0" smtClean="0">
                <a:solidFill>
                  <a:srgbClr val="860000"/>
                </a:solidFill>
              </a:rPr>
              <a:t>Assessment: CMG Scale</a:t>
            </a:r>
          </a:p>
        </p:txBody>
      </p:sp>
      <p:sp>
        <p:nvSpPr>
          <p:cNvPr id="24579" name="Content Placeholder 2"/>
          <p:cNvSpPr>
            <a:spLocks noGrp="1"/>
          </p:cNvSpPr>
          <p:nvPr>
            <p:ph idx="1"/>
          </p:nvPr>
        </p:nvSpPr>
        <p:spPr bwMode="auto">
          <a:xfrm>
            <a:off x="609600" y="1600200"/>
            <a:ext cx="8229600" cy="4525963"/>
          </a:xfrm>
          <a:noFill/>
          <a:ln>
            <a:miter lim="800000"/>
            <a:headEnd/>
            <a:tailEnd/>
          </a:ln>
        </p:spPr>
        <p:txBody>
          <a:bodyPr vert="horz" wrap="square" lIns="91440" tIns="45720" rIns="91440" bIns="45720" numCol="1" anchor="t" anchorCtr="0" compatLnSpc="1">
            <a:prstTxWarp prst="textNoShape">
              <a:avLst/>
            </a:prstTxWarp>
            <a:normAutofit/>
          </a:bodyPr>
          <a:lstStyle/>
          <a:p>
            <a:r>
              <a:rPr lang="en-US" sz="3600" dirty="0" smtClean="0">
                <a:latin typeface="+mj-lt"/>
              </a:rPr>
              <a:t>30-item self-report measuring knowledge, skills, dispositions, and behavioral intentions</a:t>
            </a:r>
          </a:p>
          <a:p>
            <a:pPr marL="365760" lvl="1" indent="-256032">
              <a:buClr>
                <a:schemeClr val="accent3"/>
              </a:buClr>
              <a:buFont typeface="Georgia"/>
              <a:buChar char="•"/>
            </a:pPr>
            <a:r>
              <a:rPr lang="en-US" sz="3600" dirty="0" smtClean="0">
                <a:solidFill>
                  <a:schemeClr val="tx1"/>
                </a:solidFill>
                <a:latin typeface="+mj-lt"/>
              </a:rPr>
              <a:t>Paper, online administration</a:t>
            </a:r>
          </a:p>
          <a:p>
            <a:pPr marL="365760" lvl="1" indent="-256032">
              <a:buClr>
                <a:schemeClr val="accent3"/>
              </a:buClr>
              <a:buFont typeface="Georgia"/>
              <a:buChar char="•"/>
            </a:pPr>
            <a:r>
              <a:rPr lang="en-US" sz="3600" dirty="0" smtClean="0">
                <a:solidFill>
                  <a:schemeClr val="tx1"/>
                </a:solidFill>
                <a:latin typeface="+mj-lt"/>
              </a:rPr>
              <a:t>Adaptable: course, major, or …..    “My education at IUPUI” – </a:t>
            </a:r>
            <a:r>
              <a:rPr lang="en-US" sz="3600" i="1" dirty="0" smtClean="0">
                <a:solidFill>
                  <a:schemeClr val="tx1"/>
                </a:solidFill>
                <a:latin typeface="+mj-lt"/>
              </a:rPr>
              <a:t>depends on the research question</a:t>
            </a:r>
          </a:p>
          <a:p>
            <a:pPr marL="365760" lvl="1" indent="-256032">
              <a:buClr>
                <a:schemeClr val="accent3"/>
              </a:buClr>
              <a:buFont typeface="Georgia"/>
              <a:buChar char="•"/>
            </a:pPr>
            <a:endParaRPr lang="en-US" sz="2800" dirty="0" smtClean="0">
              <a:latin typeface="+mj-lt"/>
            </a:endParaRPr>
          </a:p>
          <a:p>
            <a:pPr>
              <a:buFontTx/>
              <a:buNone/>
            </a:pPr>
            <a:endParaRPr lang="en-US" b="1" dirty="0" smtClean="0">
              <a:latin typeface="Trebuchet MS" pitchFamily="34" charset="0"/>
            </a:endParaRPr>
          </a:p>
        </p:txBody>
      </p:sp>
    </p:spTree>
    <p:extLst>
      <p:ext uri="{BB962C8B-B14F-4D97-AF65-F5344CB8AC3E}">
        <p14:creationId xmlns:p14="http://schemas.microsoft.com/office/powerpoint/2010/main" val="15412864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bwMode="auto">
          <a:xfrm>
            <a:off x="228600" y="304800"/>
            <a:ext cx="8686800" cy="13716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sz="4000" dirty="0" smtClean="0">
                <a:solidFill>
                  <a:srgbClr val="860000"/>
                </a:solidFill>
              </a:rPr>
              <a:t>Assessment: CMG Narrative and Rubric</a:t>
            </a:r>
            <a:r>
              <a:rPr lang="en-US" b="1" dirty="0" smtClean="0">
                <a:latin typeface="Trebuchet MS" pitchFamily="34" charset="0"/>
              </a:rPr>
              <a:t/>
            </a:r>
            <a:br>
              <a:rPr lang="en-US" b="1" dirty="0" smtClean="0">
                <a:latin typeface="Trebuchet MS" pitchFamily="34" charset="0"/>
              </a:rPr>
            </a:br>
            <a:endParaRPr lang="en-US" dirty="0" smtClean="0">
              <a:solidFill>
                <a:srgbClr val="860000"/>
              </a:solidFill>
              <a:effectLst>
                <a:outerShdw blurRad="38100" dist="38100" dir="2700000" algn="tl">
                  <a:srgbClr val="000000">
                    <a:alpha val="43137"/>
                  </a:srgbClr>
                </a:outerShdw>
              </a:effectLst>
            </a:endParaRPr>
          </a:p>
        </p:txBody>
      </p:sp>
      <p:sp>
        <p:nvSpPr>
          <p:cNvPr id="25603" name="Content Placeholder 2"/>
          <p:cNvSpPr>
            <a:spLocks noGrp="1"/>
          </p:cNvSpPr>
          <p:nvPr>
            <p:ph idx="1"/>
          </p:nvPr>
        </p:nvSpPr>
        <p:spPr bwMode="auto">
          <a:xfrm>
            <a:off x="685800" y="1600200"/>
            <a:ext cx="7772400" cy="4525963"/>
          </a:xfrm>
          <a:noFill/>
          <a:ln>
            <a:miter lim="800000"/>
            <a:headEnd/>
            <a:tailEnd/>
          </a:ln>
        </p:spPr>
        <p:txBody>
          <a:bodyPr vert="horz" wrap="square" lIns="91440" tIns="45720" rIns="91440" bIns="45720" numCol="1" anchor="t" anchorCtr="0" compatLnSpc="1">
            <a:prstTxWarp prst="textNoShape">
              <a:avLst/>
            </a:prstTxWarp>
          </a:bodyPr>
          <a:lstStyle/>
          <a:p>
            <a:pPr>
              <a:buFontTx/>
              <a:buNone/>
            </a:pPr>
            <a:endParaRPr lang="en-US" b="1" dirty="0" smtClean="0">
              <a:latin typeface="Trebuchet MS" pitchFamily="34" charset="0"/>
            </a:endParaRPr>
          </a:p>
          <a:p>
            <a:pPr marL="255588" indent="-26988">
              <a:buNone/>
            </a:pPr>
            <a:r>
              <a:rPr lang="en-US" sz="3600" dirty="0" smtClean="0"/>
              <a:t>Prompt: I have a </a:t>
            </a:r>
            <a:r>
              <a:rPr lang="en-US" sz="3600" u="sng" dirty="0" smtClean="0"/>
              <a:t>responsibility</a:t>
            </a:r>
            <a:r>
              <a:rPr lang="en-US" sz="3600" dirty="0" smtClean="0"/>
              <a:t> and a </a:t>
            </a:r>
            <a:r>
              <a:rPr lang="en-US" sz="3600" u="sng" dirty="0" smtClean="0"/>
              <a:t>commitment</a:t>
            </a:r>
            <a:r>
              <a:rPr lang="en-US" sz="3600" dirty="0" smtClean="0"/>
              <a:t> to use the </a:t>
            </a:r>
            <a:r>
              <a:rPr lang="en-US" sz="3600" u="sng" dirty="0" smtClean="0"/>
              <a:t>knowledge and skills</a:t>
            </a:r>
            <a:r>
              <a:rPr lang="en-US" sz="3600" dirty="0" smtClean="0"/>
              <a:t> I have gained as a college student to </a:t>
            </a:r>
            <a:r>
              <a:rPr lang="en-US" sz="3600" u="sng" dirty="0" smtClean="0"/>
              <a:t>collaborate with others</a:t>
            </a:r>
            <a:r>
              <a:rPr lang="en-US" sz="3600" dirty="0" smtClean="0"/>
              <a:t>, who may be </a:t>
            </a:r>
            <a:r>
              <a:rPr lang="en-US" sz="3600" u="sng" dirty="0" smtClean="0"/>
              <a:t>different</a:t>
            </a:r>
            <a:r>
              <a:rPr lang="en-US" sz="3600" dirty="0" smtClean="0"/>
              <a:t> from me, to help address issues in society.</a:t>
            </a:r>
          </a:p>
          <a:p>
            <a:pPr>
              <a:buFontTx/>
              <a:buNone/>
            </a:pPr>
            <a:endParaRPr lang="en-US" b="1" dirty="0" smtClean="0">
              <a:latin typeface="Trebuchet MS" pitchFamily="34" charset="0"/>
            </a:endParaRPr>
          </a:p>
        </p:txBody>
      </p:sp>
    </p:spTree>
    <p:extLst>
      <p:ext uri="{BB962C8B-B14F-4D97-AF65-F5344CB8AC3E}">
        <p14:creationId xmlns:p14="http://schemas.microsoft.com/office/powerpoint/2010/main" val="997386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bwMode="auto">
          <a:xfrm>
            <a:off x="228600" y="457200"/>
            <a:ext cx="8458200" cy="11430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sz="4000" dirty="0" smtClean="0">
                <a:solidFill>
                  <a:srgbClr val="860000"/>
                </a:solidFill>
              </a:rPr>
              <a:t>Assessment: </a:t>
            </a:r>
            <a:r>
              <a:rPr lang="en-US" sz="4000" dirty="0" smtClean="0"/>
              <a:t>CMG Interview and Rubric</a:t>
            </a:r>
            <a:r>
              <a:rPr lang="en-US" b="1" dirty="0" smtClean="0">
                <a:latin typeface="Trebuchet MS" pitchFamily="34" charset="0"/>
              </a:rPr>
              <a:t/>
            </a:r>
            <a:br>
              <a:rPr lang="en-US" b="1" dirty="0" smtClean="0">
                <a:latin typeface="Trebuchet MS" pitchFamily="34" charset="0"/>
              </a:rPr>
            </a:br>
            <a:endParaRPr lang="en-US" dirty="0" smtClean="0">
              <a:solidFill>
                <a:srgbClr val="860000"/>
              </a:solidFill>
              <a:effectLst>
                <a:outerShdw blurRad="38100" dist="38100" dir="2700000" algn="tl">
                  <a:srgbClr val="000000">
                    <a:alpha val="43137"/>
                  </a:srgbClr>
                </a:outerShdw>
              </a:effectLst>
            </a:endParaRPr>
          </a:p>
        </p:txBody>
      </p:sp>
      <p:sp>
        <p:nvSpPr>
          <p:cNvPr id="26627" name="Content Placeholder 2"/>
          <p:cNvSpPr>
            <a:spLocks noGrp="1"/>
          </p:cNvSpPr>
          <p:nvPr>
            <p:ph idx="1"/>
          </p:nvPr>
        </p:nvSpPr>
        <p:spPr bwMode="auto">
          <a:xfrm>
            <a:off x="990600" y="1600200"/>
            <a:ext cx="7696200" cy="4525963"/>
          </a:xfrm>
          <a:noFill/>
          <a:ln>
            <a:miter lim="800000"/>
            <a:headEnd/>
            <a:tailEnd/>
          </a:ln>
        </p:spPr>
        <p:txBody>
          <a:bodyPr vert="horz" wrap="square" lIns="91440" tIns="45720" rIns="91440" bIns="45720" numCol="1" anchor="t" anchorCtr="0" compatLnSpc="1">
            <a:prstTxWarp prst="textNoShape">
              <a:avLst/>
            </a:prstTxWarp>
          </a:bodyPr>
          <a:lstStyle/>
          <a:p>
            <a:pPr>
              <a:buFontTx/>
              <a:buNone/>
            </a:pPr>
            <a:endParaRPr lang="en-US" b="1" dirty="0" smtClean="0">
              <a:latin typeface="Trebuchet MS" pitchFamily="34" charset="0"/>
            </a:endParaRPr>
          </a:p>
          <a:p>
            <a:r>
              <a:rPr lang="en-US" sz="3200" dirty="0" smtClean="0"/>
              <a:t>Types of community involvement</a:t>
            </a:r>
          </a:p>
          <a:p>
            <a:r>
              <a:rPr lang="en-US" sz="3200" dirty="0" smtClean="0"/>
              <a:t>Motives</a:t>
            </a:r>
          </a:p>
          <a:p>
            <a:r>
              <a:rPr lang="en-US" sz="3200" dirty="0" smtClean="0"/>
              <a:t>Identity</a:t>
            </a:r>
          </a:p>
          <a:p>
            <a:r>
              <a:rPr lang="en-US" sz="3200" dirty="0" smtClean="0"/>
              <a:t>Future involvement</a:t>
            </a:r>
          </a:p>
          <a:p>
            <a:r>
              <a:rPr lang="en-US" sz="3200" dirty="0" smtClean="0"/>
              <a:t>Problem situation</a:t>
            </a:r>
          </a:p>
        </p:txBody>
      </p:sp>
    </p:spTree>
    <p:extLst>
      <p:ext uri="{BB962C8B-B14F-4D97-AF65-F5344CB8AC3E}">
        <p14:creationId xmlns:p14="http://schemas.microsoft.com/office/powerpoint/2010/main" val="41704672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838200"/>
          </a:xfrm>
        </p:spPr>
        <p:txBody>
          <a:bodyPr/>
          <a:lstStyle/>
          <a:p>
            <a:pPr algn="ctr"/>
            <a:r>
              <a:rPr lang="en-US" sz="3600" dirty="0" smtClean="0">
                <a:cs typeface="Times" pitchFamily="18" charset="0"/>
              </a:rPr>
              <a:t>Research Results (4 Studies)</a:t>
            </a:r>
            <a:endParaRPr lang="en-US" sz="3600" dirty="0">
              <a:cs typeface="Times" pitchFamily="18" charset="0"/>
            </a:endParaRPr>
          </a:p>
        </p:txBody>
      </p:sp>
      <p:sp>
        <p:nvSpPr>
          <p:cNvPr id="3" name="Content Placeholder 2"/>
          <p:cNvSpPr>
            <a:spLocks noGrp="1"/>
          </p:cNvSpPr>
          <p:nvPr>
            <p:ph idx="1"/>
          </p:nvPr>
        </p:nvSpPr>
        <p:spPr>
          <a:xfrm>
            <a:off x="304800" y="1600200"/>
            <a:ext cx="8686800" cy="4525963"/>
          </a:xfrm>
        </p:spPr>
        <p:txBody>
          <a:bodyPr/>
          <a:lstStyle/>
          <a:p>
            <a:r>
              <a:rPr lang="en-US" sz="3200" dirty="0" smtClean="0"/>
              <a:t>Overall, CMG Survey, Narrative, and Interview all showed good reliability</a:t>
            </a:r>
          </a:p>
          <a:p>
            <a:r>
              <a:rPr lang="en-US" sz="3200" dirty="0" smtClean="0"/>
              <a:t>Converging evidence on all three measurement procedures establishes validity for Civic Minded Graduate</a:t>
            </a:r>
          </a:p>
          <a:p>
            <a:r>
              <a:rPr lang="en-US" sz="3200" dirty="0" smtClean="0"/>
              <a:t>CMG Scale not correlated with Social Desirability, </a:t>
            </a:r>
            <a:r>
              <a:rPr lang="en-US" sz="3200" i="1" dirty="0" smtClean="0"/>
              <a:t>r</a:t>
            </a:r>
            <a:r>
              <a:rPr lang="en-US" sz="3200" dirty="0" smtClean="0"/>
              <a:t> = .13, </a:t>
            </a:r>
            <a:r>
              <a:rPr lang="en-US" sz="3200" i="1" dirty="0" smtClean="0"/>
              <a:t>p</a:t>
            </a:r>
            <a:r>
              <a:rPr lang="en-US" sz="3200" dirty="0" smtClean="0"/>
              <a:t> &gt; .05.</a:t>
            </a:r>
          </a:p>
          <a:p>
            <a:r>
              <a:rPr lang="en-US" sz="3200" dirty="0" smtClean="0"/>
              <a:t>CMG correlated with the Integrity with which persons do service</a:t>
            </a:r>
          </a:p>
          <a:p>
            <a:endParaRPr lang="en-US" b="1" dirty="0" smtClean="0"/>
          </a:p>
          <a:p>
            <a:endParaRPr lang="en-US" dirty="0" smtClean="0"/>
          </a:p>
        </p:txBody>
      </p:sp>
    </p:spTree>
    <p:extLst>
      <p:ext uri="{BB962C8B-B14F-4D97-AF65-F5344CB8AC3E}">
        <p14:creationId xmlns:p14="http://schemas.microsoft.com/office/powerpoint/2010/main" val="14606991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lstStyle/>
          <a:p>
            <a:pPr algn="ctr"/>
            <a:r>
              <a:rPr lang="en-US" sz="3600" dirty="0" smtClean="0">
                <a:cs typeface="Times" pitchFamily="18" charset="0"/>
              </a:rPr>
              <a:t>Research Results (4 Studies)</a:t>
            </a:r>
            <a:endParaRPr lang="en-US" sz="3600" dirty="0">
              <a:cs typeface="Times" pitchFamily="18" charset="0"/>
            </a:endParaRPr>
          </a:p>
        </p:txBody>
      </p:sp>
      <p:sp>
        <p:nvSpPr>
          <p:cNvPr id="3" name="Content Placeholder 2"/>
          <p:cNvSpPr>
            <a:spLocks noGrp="1"/>
          </p:cNvSpPr>
          <p:nvPr>
            <p:ph idx="1"/>
          </p:nvPr>
        </p:nvSpPr>
        <p:spPr>
          <a:xfrm>
            <a:off x="228600" y="1600200"/>
            <a:ext cx="8915400" cy="4525963"/>
          </a:xfrm>
        </p:spPr>
        <p:txBody>
          <a:bodyPr>
            <a:noAutofit/>
          </a:bodyPr>
          <a:lstStyle/>
          <a:p>
            <a:r>
              <a:rPr lang="en-US" sz="3200" dirty="0"/>
              <a:t>Number of </a:t>
            </a:r>
            <a:r>
              <a:rPr lang="en-US" sz="3200" dirty="0" smtClean="0"/>
              <a:t>service learning courses </a:t>
            </a:r>
            <a:r>
              <a:rPr lang="en-US" sz="3200" dirty="0"/>
              <a:t>taken </a:t>
            </a:r>
            <a:r>
              <a:rPr lang="en-US" sz="3200" dirty="0" smtClean="0"/>
              <a:t>(in all 4 studies)</a:t>
            </a:r>
          </a:p>
          <a:p>
            <a:endParaRPr lang="en-US" sz="3200" dirty="0" smtClean="0"/>
          </a:p>
          <a:p>
            <a:r>
              <a:rPr lang="en-US" sz="3200" dirty="0" smtClean="0"/>
              <a:t>CMG correlated with civic identity and academic identity</a:t>
            </a:r>
          </a:p>
          <a:p>
            <a:endParaRPr lang="en-US" sz="3200" dirty="0" smtClean="0"/>
          </a:p>
          <a:p>
            <a:r>
              <a:rPr lang="en-US" sz="3200" dirty="0" smtClean="0"/>
              <a:t>Correlated with all of Morton’s (1996) types of service (direct service, programs, advocacy)</a:t>
            </a:r>
          </a:p>
        </p:txBody>
      </p:sp>
    </p:spTree>
    <p:extLst>
      <p:ext uri="{BB962C8B-B14F-4D97-AF65-F5344CB8AC3E}">
        <p14:creationId xmlns:p14="http://schemas.microsoft.com/office/powerpoint/2010/main" val="38176825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Goals for 30-minute Session</a:t>
            </a:r>
            <a:endParaRPr lang="en-US" sz="3600" dirty="0"/>
          </a:p>
        </p:txBody>
      </p:sp>
      <p:sp>
        <p:nvSpPr>
          <p:cNvPr id="3" name="Content Placeholder 2"/>
          <p:cNvSpPr>
            <a:spLocks noGrp="1"/>
          </p:cNvSpPr>
          <p:nvPr>
            <p:ph sz="quarter" idx="1"/>
          </p:nvPr>
        </p:nvSpPr>
        <p:spPr>
          <a:xfrm>
            <a:off x="301752" y="1371600"/>
            <a:ext cx="8503920" cy="4727448"/>
          </a:xfrm>
        </p:spPr>
        <p:txBody>
          <a:bodyPr/>
          <a:lstStyle/>
          <a:p>
            <a:pPr marL="0" indent="0">
              <a:buNone/>
            </a:pPr>
            <a:endParaRPr lang="en-US" sz="2000" dirty="0" smtClean="0"/>
          </a:p>
          <a:p>
            <a:r>
              <a:rPr lang="en-US" sz="3200" dirty="0" smtClean="0"/>
              <a:t>What is a “civic-minded graduate”</a:t>
            </a:r>
            <a:r>
              <a:rPr lang="en-US" sz="3200" dirty="0"/>
              <a:t> </a:t>
            </a:r>
            <a:r>
              <a:rPr lang="en-US" sz="3200" dirty="0" smtClean="0"/>
              <a:t>(CMG)?</a:t>
            </a:r>
          </a:p>
          <a:p>
            <a:pPr marL="0" indent="0">
              <a:buNone/>
            </a:pPr>
            <a:endParaRPr lang="en-US" sz="3200" dirty="0" smtClean="0"/>
          </a:p>
          <a:p>
            <a:r>
              <a:rPr lang="en-US" sz="3200" dirty="0" smtClean="0"/>
              <a:t>What tools are available to assess the CMG construct?</a:t>
            </a:r>
          </a:p>
          <a:p>
            <a:endParaRPr lang="en-US" sz="3200" dirty="0" smtClean="0"/>
          </a:p>
          <a:p>
            <a:r>
              <a:rPr lang="en-US" sz="3200" dirty="0" smtClean="0"/>
              <a:t>Perhaps… </a:t>
            </a:r>
            <a:r>
              <a:rPr lang="en-US" sz="3200" i="1" dirty="0" smtClean="0"/>
              <a:t>more importantly </a:t>
            </a:r>
            <a:r>
              <a:rPr lang="en-US" sz="3200" dirty="0" smtClean="0"/>
              <a:t>… how could a  construct such as CMG improve </a:t>
            </a:r>
            <a:r>
              <a:rPr lang="en-US" sz="3200" i="1" dirty="0" smtClean="0"/>
              <a:t>your </a:t>
            </a:r>
            <a:r>
              <a:rPr lang="en-US" sz="3200" dirty="0" smtClean="0"/>
              <a:t>programs (e.g., design, assessment, story)?</a:t>
            </a:r>
          </a:p>
          <a:p>
            <a:pPr marL="0" indent="0">
              <a:buNone/>
            </a:pPr>
            <a:endParaRPr lang="en-US" sz="2000" dirty="0" smtClean="0"/>
          </a:p>
          <a:p>
            <a:endParaRPr lang="en-US" dirty="0" smtClean="0"/>
          </a:p>
          <a:p>
            <a:pPr marL="274638" lvl="1" indent="0">
              <a:buNone/>
            </a:pPr>
            <a:endParaRPr lang="en-US" dirty="0" smtClean="0"/>
          </a:p>
          <a:p>
            <a:pPr marL="274638" lvl="1" indent="0">
              <a:buNone/>
            </a:pPr>
            <a:endParaRPr lang="en-US" dirty="0" smtClean="0"/>
          </a:p>
        </p:txBody>
      </p:sp>
    </p:spTree>
    <p:extLst>
      <p:ext uri="{BB962C8B-B14F-4D97-AF65-F5344CB8AC3E}">
        <p14:creationId xmlns:p14="http://schemas.microsoft.com/office/powerpoint/2010/main" val="42362077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lstStyle/>
          <a:p>
            <a:pPr algn="ctr"/>
            <a:r>
              <a:rPr lang="en-US" sz="3600" dirty="0" smtClean="0">
                <a:cs typeface="Times" pitchFamily="18" charset="0"/>
              </a:rPr>
              <a:t>Research Results (4 Studies)</a:t>
            </a:r>
            <a:endParaRPr lang="en-US" sz="3600" dirty="0">
              <a:cs typeface="Times" pitchFamily="18" charset="0"/>
            </a:endParaRPr>
          </a:p>
        </p:txBody>
      </p:sp>
      <p:sp>
        <p:nvSpPr>
          <p:cNvPr id="3" name="Content Placeholder 2"/>
          <p:cNvSpPr>
            <a:spLocks noGrp="1"/>
          </p:cNvSpPr>
          <p:nvPr>
            <p:ph idx="1"/>
          </p:nvPr>
        </p:nvSpPr>
        <p:spPr>
          <a:xfrm>
            <a:off x="533400" y="1676400"/>
            <a:ext cx="8305800" cy="4648200"/>
          </a:xfrm>
        </p:spPr>
        <p:txBody>
          <a:bodyPr>
            <a:normAutofit fontScale="85000" lnSpcReduction="20000"/>
          </a:bodyPr>
          <a:lstStyle/>
          <a:p>
            <a:pPr marL="109728" indent="0">
              <a:buNone/>
            </a:pPr>
            <a:r>
              <a:rPr lang="en-US" sz="3800" dirty="0" smtClean="0"/>
              <a:t>Correlated with </a:t>
            </a:r>
          </a:p>
          <a:p>
            <a:r>
              <a:rPr lang="en-US" sz="3800" dirty="0" smtClean="0"/>
              <a:t>Openness to Diversity</a:t>
            </a:r>
          </a:p>
          <a:p>
            <a:r>
              <a:rPr lang="en-US" sz="3800" dirty="0" smtClean="0"/>
              <a:t>Self-efficacy</a:t>
            </a:r>
          </a:p>
          <a:p>
            <a:r>
              <a:rPr lang="en-US" sz="3800" dirty="0" smtClean="0"/>
              <a:t>Principle of Caring</a:t>
            </a:r>
          </a:p>
          <a:p>
            <a:r>
              <a:rPr lang="en-US" sz="3800" dirty="0" smtClean="0"/>
              <a:t>All </a:t>
            </a:r>
            <a:r>
              <a:rPr lang="en-US" sz="3800" dirty="0"/>
              <a:t>six motives of the Volunteer Functions Inventory (values, understanding, social, career, enhancement, protective</a:t>
            </a:r>
            <a:r>
              <a:rPr lang="en-US" sz="3800" dirty="0" smtClean="0"/>
              <a:t>)</a:t>
            </a:r>
          </a:p>
          <a:p>
            <a:r>
              <a:rPr lang="en-US" sz="3800" dirty="0" smtClean="0"/>
              <a:t>Universal Orientation Scale (non-prejudicial orientation)</a:t>
            </a:r>
          </a:p>
          <a:p>
            <a:r>
              <a:rPr lang="en-US" sz="3800" dirty="0" smtClean="0"/>
              <a:t>Social Skills Inventory</a:t>
            </a:r>
            <a:endParaRPr lang="en-US" sz="3800" dirty="0"/>
          </a:p>
          <a:p>
            <a:endParaRPr lang="en-US" b="1" dirty="0" smtClean="0"/>
          </a:p>
          <a:p>
            <a:endParaRPr lang="en-US" dirty="0" smtClean="0"/>
          </a:p>
        </p:txBody>
      </p:sp>
    </p:spTree>
    <p:extLst>
      <p:ext uri="{BB962C8B-B14F-4D97-AF65-F5344CB8AC3E}">
        <p14:creationId xmlns:p14="http://schemas.microsoft.com/office/powerpoint/2010/main" val="17636377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lstStyle/>
          <a:p>
            <a:pPr algn="ctr"/>
            <a:r>
              <a:rPr lang="en-US" sz="3600" dirty="0" smtClean="0"/>
              <a:t>Across All Studies</a:t>
            </a:r>
            <a:endParaRPr lang="en-US" sz="3600" dirty="0"/>
          </a:p>
        </p:txBody>
      </p:sp>
      <p:sp>
        <p:nvSpPr>
          <p:cNvPr id="3" name="Content Placeholder 2"/>
          <p:cNvSpPr>
            <a:spLocks noGrp="1"/>
          </p:cNvSpPr>
          <p:nvPr>
            <p:ph idx="1"/>
          </p:nvPr>
        </p:nvSpPr>
        <p:spPr>
          <a:xfrm>
            <a:off x="304800" y="1676400"/>
            <a:ext cx="8763000" cy="4325112"/>
          </a:xfrm>
        </p:spPr>
        <p:txBody>
          <a:bodyPr>
            <a:noAutofit/>
          </a:bodyPr>
          <a:lstStyle/>
          <a:p>
            <a:r>
              <a:rPr lang="en-US" sz="3200" dirty="0" smtClean="0"/>
              <a:t>Provides additional construct validity evidence about the nature of CMG</a:t>
            </a:r>
          </a:p>
          <a:p>
            <a:r>
              <a:rPr lang="en-US" sz="3200" dirty="0" smtClean="0"/>
              <a:t>CMG related to a broad range of motives for service, functions of service, types of community involvement, skills</a:t>
            </a:r>
          </a:p>
          <a:p>
            <a:r>
              <a:rPr lang="en-US" sz="3200" dirty="0" smtClean="0"/>
              <a:t>Related to service learning, but causality unclear</a:t>
            </a:r>
            <a:endParaRPr lang="en-US" sz="3200" dirty="0"/>
          </a:p>
          <a:p>
            <a:r>
              <a:rPr lang="en-US" sz="3200" dirty="0" smtClean="0"/>
              <a:t>CMG is tapping integration of civic w/ identity</a:t>
            </a:r>
          </a:p>
        </p:txBody>
      </p:sp>
    </p:spTree>
    <p:extLst>
      <p:ext uri="{BB962C8B-B14F-4D97-AF65-F5344CB8AC3E}">
        <p14:creationId xmlns:p14="http://schemas.microsoft.com/office/powerpoint/2010/main" val="1334480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152400" y="457200"/>
            <a:ext cx="8077200" cy="1143000"/>
          </a:xfrm>
          <a:noFill/>
          <a:ln>
            <a:miter lim="800000"/>
            <a:headEnd/>
            <a:tailEnd/>
          </a:ln>
        </p:spPr>
        <p:txBody>
          <a:bodyPr vert="horz" wrap="square" lIns="91440" tIns="45720" rIns="91440" bIns="45720" numCol="1" anchor="t" anchorCtr="0" compatLnSpc="1">
            <a:prstTxWarp prst="textNoShape">
              <a:avLst/>
            </a:prstTxWarp>
          </a:bodyPr>
          <a:lstStyle/>
          <a:p>
            <a:r>
              <a:rPr lang="en-US" sz="3600" dirty="0" smtClean="0">
                <a:solidFill>
                  <a:srgbClr val="860000"/>
                </a:solidFill>
              </a:rPr>
              <a:t>Developmental Models</a:t>
            </a:r>
          </a:p>
        </p:txBody>
      </p:sp>
      <p:sp>
        <p:nvSpPr>
          <p:cNvPr id="20483" name="Content Placeholder 2"/>
          <p:cNvSpPr>
            <a:spLocks noGrp="1"/>
          </p:cNvSpPr>
          <p:nvPr>
            <p:ph idx="1"/>
          </p:nvPr>
        </p:nvSpPr>
        <p:spPr bwMode="auto">
          <a:xfrm>
            <a:off x="381000" y="1600200"/>
            <a:ext cx="7848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3200" dirty="0" err="1" smtClean="0"/>
              <a:t>Deci</a:t>
            </a:r>
            <a:r>
              <a:rPr lang="en-US" sz="3200" dirty="0" smtClean="0"/>
              <a:t> and Ryan’s </a:t>
            </a:r>
            <a:r>
              <a:rPr lang="en-US" sz="3200" i="1" dirty="0" smtClean="0"/>
              <a:t>Self-Determination Theory</a:t>
            </a:r>
          </a:p>
          <a:p>
            <a:pPr>
              <a:buNone/>
            </a:pPr>
            <a:endParaRPr lang="en-US" sz="3200" dirty="0" smtClean="0"/>
          </a:p>
          <a:p>
            <a:r>
              <a:rPr lang="en-US" sz="3200" i="1" dirty="0" smtClean="0"/>
              <a:t>Intergroup Contact Hypothesis</a:t>
            </a:r>
          </a:p>
          <a:p>
            <a:pPr>
              <a:buNone/>
            </a:pPr>
            <a:endParaRPr lang="en-US" sz="3200" dirty="0" smtClean="0"/>
          </a:p>
          <a:p>
            <a:r>
              <a:rPr lang="en-US" sz="3200" dirty="0" smtClean="0"/>
              <a:t>Baxter-</a:t>
            </a:r>
            <a:r>
              <a:rPr lang="en-US" sz="3200" dirty="0" err="1" smtClean="0"/>
              <a:t>Magolda’s</a:t>
            </a:r>
            <a:r>
              <a:rPr lang="en-US" sz="3200" dirty="0" smtClean="0"/>
              <a:t> </a:t>
            </a:r>
            <a:r>
              <a:rPr lang="en-US" sz="3200" i="1" dirty="0" smtClean="0"/>
              <a:t>Self-Authorship</a:t>
            </a:r>
            <a:r>
              <a:rPr lang="en-US" sz="3200" dirty="0" smtClean="0"/>
              <a:t> and </a:t>
            </a:r>
            <a:r>
              <a:rPr lang="en-US" sz="3200" i="1" dirty="0" smtClean="0"/>
              <a:t>Learning Partnerships </a:t>
            </a:r>
            <a:r>
              <a:rPr lang="en-US" sz="3200" dirty="0" smtClean="0"/>
              <a:t>Models</a:t>
            </a:r>
          </a:p>
        </p:txBody>
      </p:sp>
    </p:spTree>
    <p:extLst>
      <p:ext uri="{BB962C8B-B14F-4D97-AF65-F5344CB8AC3E}">
        <p14:creationId xmlns:p14="http://schemas.microsoft.com/office/powerpoint/2010/main" val="24424790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 that portrays collective network</a:t>
            </a:r>
            <a:endParaRPr lang="en-US" dirty="0"/>
          </a:p>
        </p:txBody>
      </p:sp>
      <p:pic>
        <p:nvPicPr>
          <p:cNvPr id="1026"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152400" y="152400"/>
            <a:ext cx="8839200" cy="655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5379261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bwMode="auto">
          <a:xfrm>
            <a:off x="228600" y="228600"/>
            <a:ext cx="8915400" cy="13716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3600" dirty="0" smtClean="0">
                <a:solidFill>
                  <a:srgbClr val="860000"/>
                </a:solidFill>
              </a:rPr>
              <a:t>Implications of CMG – </a:t>
            </a:r>
            <a:r>
              <a:rPr lang="en-US" sz="3600" i="1" dirty="0" smtClean="0">
                <a:solidFill>
                  <a:srgbClr val="860000"/>
                </a:solidFill>
              </a:rPr>
              <a:t>To what end?</a:t>
            </a:r>
          </a:p>
        </p:txBody>
      </p:sp>
      <p:sp>
        <p:nvSpPr>
          <p:cNvPr id="17411" name="Content Placeholder 2"/>
          <p:cNvSpPr>
            <a:spLocks noGrp="1"/>
          </p:cNvSpPr>
          <p:nvPr>
            <p:ph idx="1"/>
          </p:nvPr>
        </p:nvSpPr>
        <p:spPr bwMode="auto">
          <a:xfrm>
            <a:off x="304800" y="1676400"/>
            <a:ext cx="8077200" cy="4525963"/>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r>
              <a:rPr lang="en-US" sz="3200" dirty="0" smtClean="0"/>
              <a:t>Service </a:t>
            </a:r>
            <a:r>
              <a:rPr lang="en-US" sz="3200" dirty="0"/>
              <a:t>Learning Courses - reflection</a:t>
            </a:r>
          </a:p>
          <a:p>
            <a:r>
              <a:rPr lang="en-US" sz="3200" dirty="0"/>
              <a:t>Application(s) and Award(s) criteria</a:t>
            </a:r>
          </a:p>
          <a:p>
            <a:r>
              <a:rPr lang="en-US" sz="3200" dirty="0"/>
              <a:t>Program Design and Evaluation </a:t>
            </a:r>
          </a:p>
          <a:p>
            <a:r>
              <a:rPr lang="en-US" sz="3200" dirty="0" smtClean="0"/>
              <a:t>Academic </a:t>
            </a:r>
            <a:r>
              <a:rPr lang="en-US" sz="3200" dirty="0"/>
              <a:t>Units (e.g., majors)</a:t>
            </a:r>
          </a:p>
          <a:p>
            <a:r>
              <a:rPr lang="en-US" sz="3200" dirty="0"/>
              <a:t>Institutional Assessment &amp; Story</a:t>
            </a:r>
          </a:p>
          <a:p>
            <a:r>
              <a:rPr lang="en-US" sz="3200" dirty="0"/>
              <a:t>Represent “CMGs” to external audiences</a:t>
            </a:r>
          </a:p>
          <a:p>
            <a:r>
              <a:rPr lang="en-US" sz="3200" dirty="0"/>
              <a:t>Research -- understand change/growth</a:t>
            </a:r>
          </a:p>
          <a:p>
            <a:r>
              <a:rPr lang="en-US" sz="3200" dirty="0" smtClean="0"/>
              <a:t>CMG is now in campus strategic plan</a:t>
            </a:r>
          </a:p>
        </p:txBody>
      </p:sp>
    </p:spTree>
    <p:extLst>
      <p:ext uri="{BB962C8B-B14F-4D97-AF65-F5344CB8AC3E}">
        <p14:creationId xmlns:p14="http://schemas.microsoft.com/office/powerpoint/2010/main" val="38980601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p>
            <a:pPr algn="ctr"/>
            <a:r>
              <a:rPr lang="en-US" sz="3600" i="1" dirty="0" smtClean="0">
                <a:cs typeface="Times" pitchFamily="18" charset="0"/>
              </a:rPr>
              <a:t>To What End/So What</a:t>
            </a:r>
            <a:r>
              <a:rPr lang="en-US" sz="4000" b="1" i="1" dirty="0" smtClean="0">
                <a:latin typeface="Times" pitchFamily="18" charset="0"/>
                <a:cs typeface="Times" pitchFamily="18" charset="0"/>
              </a:rPr>
              <a:t>?</a:t>
            </a:r>
            <a:endParaRPr lang="en-US" sz="4000" b="1" i="1" dirty="0">
              <a:latin typeface="Times" pitchFamily="18" charset="0"/>
              <a:cs typeface="Times" pitchFamily="18" charset="0"/>
            </a:endParaRPr>
          </a:p>
        </p:txBody>
      </p:sp>
      <p:sp>
        <p:nvSpPr>
          <p:cNvPr id="3" name="Content Placeholder 2"/>
          <p:cNvSpPr>
            <a:spLocks noGrp="1"/>
          </p:cNvSpPr>
          <p:nvPr>
            <p:ph idx="1"/>
          </p:nvPr>
        </p:nvSpPr>
        <p:spPr>
          <a:xfrm>
            <a:off x="381000" y="1600200"/>
            <a:ext cx="8534400" cy="4525963"/>
          </a:xfrm>
        </p:spPr>
        <p:txBody>
          <a:bodyPr>
            <a:noAutofit/>
          </a:bodyPr>
          <a:lstStyle/>
          <a:p>
            <a:r>
              <a:rPr lang="en-US" sz="2800" dirty="0" smtClean="0"/>
              <a:t>Improve CSL programs</a:t>
            </a:r>
          </a:p>
          <a:p>
            <a:pPr lvl="1"/>
            <a:r>
              <a:rPr lang="en-US" sz="2800" dirty="0" smtClean="0"/>
              <a:t>Provides consistency of purpose across programs</a:t>
            </a:r>
          </a:p>
          <a:p>
            <a:pPr lvl="1"/>
            <a:r>
              <a:rPr lang="en-US" sz="2800" dirty="0" smtClean="0"/>
              <a:t>Training sessions, applications, awards</a:t>
            </a:r>
          </a:p>
          <a:p>
            <a:pPr lvl="1"/>
            <a:r>
              <a:rPr lang="en-US" sz="2800" dirty="0" smtClean="0"/>
              <a:t>“Civic Pathways Initiative” on </a:t>
            </a:r>
            <a:r>
              <a:rPr lang="en-US" sz="2800" dirty="0" err="1" smtClean="0"/>
              <a:t>ePortfolio</a:t>
            </a:r>
            <a:endParaRPr lang="en-US" sz="2800" dirty="0" smtClean="0"/>
          </a:p>
          <a:p>
            <a:r>
              <a:rPr lang="en-US" sz="2800" dirty="0" smtClean="0"/>
              <a:t>Improve SL courses and curriculum</a:t>
            </a:r>
          </a:p>
          <a:p>
            <a:pPr lvl="1"/>
            <a:r>
              <a:rPr lang="en-US" sz="2800" dirty="0" smtClean="0"/>
              <a:t>Departmental grants to develop clear civic outcomes across curriculum; use and modify CMG tools</a:t>
            </a:r>
          </a:p>
          <a:p>
            <a:pPr lvl="1"/>
            <a:r>
              <a:rPr lang="en-US" sz="2800" dirty="0" smtClean="0"/>
              <a:t>Faculty development workshops; reflection prompts</a:t>
            </a:r>
          </a:p>
        </p:txBody>
      </p:sp>
    </p:spTree>
    <p:extLst>
      <p:ext uri="{BB962C8B-B14F-4D97-AF65-F5344CB8AC3E}">
        <p14:creationId xmlns:p14="http://schemas.microsoft.com/office/powerpoint/2010/main" val="27326304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bwMode="auto">
          <a:xfrm>
            <a:off x="879082" y="381000"/>
            <a:ext cx="7848600" cy="9144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3600" dirty="0" smtClean="0"/>
              <a:t>CMG/CMP: Not Just For Students</a:t>
            </a:r>
          </a:p>
        </p:txBody>
      </p:sp>
      <p:grpSp>
        <p:nvGrpSpPr>
          <p:cNvPr id="2" name="Content Placeholder 3"/>
          <p:cNvGrpSpPr>
            <a:grpSpLocks noGrp="1"/>
          </p:cNvGrpSpPr>
          <p:nvPr/>
        </p:nvGrpSpPr>
        <p:grpSpPr bwMode="auto">
          <a:xfrm>
            <a:off x="1828800" y="1524000"/>
            <a:ext cx="5638800" cy="4678363"/>
            <a:chOff x="1066028" y="67897"/>
            <a:chExt cx="6794717" cy="6713903"/>
          </a:xfrm>
        </p:grpSpPr>
        <p:cxnSp>
          <p:nvCxnSpPr>
            <p:cNvPr id="5" name="Straight Connector 4"/>
            <p:cNvCxnSpPr/>
            <p:nvPr/>
          </p:nvCxnSpPr>
          <p:spPr>
            <a:xfrm rot="10800000" flipV="1">
              <a:off x="1904882" y="830894"/>
              <a:ext cx="1752856" cy="1219853"/>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0800000" flipV="1">
              <a:off x="1827987" y="1056967"/>
              <a:ext cx="1754603" cy="1222209"/>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2595189" y="3044527"/>
              <a:ext cx="3500467" cy="2663425"/>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1524165" y="2734213"/>
              <a:ext cx="3880923" cy="1595571"/>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flipV="1">
              <a:off x="2899274" y="2886748"/>
              <a:ext cx="3502215" cy="2663424"/>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451335" y="2582319"/>
              <a:ext cx="3883278" cy="1595570"/>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H="1">
              <a:off x="3662368" y="2582834"/>
              <a:ext cx="3880923" cy="1747612"/>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6200000" flipH="1">
              <a:off x="3524177" y="2634389"/>
              <a:ext cx="3739627" cy="1644504"/>
            </a:xfrm>
            <a:prstGeom prst="straightConnector1">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3" name="Oval 12"/>
            <p:cNvSpPr/>
            <p:nvPr/>
          </p:nvSpPr>
          <p:spPr>
            <a:xfrm>
              <a:off x="3582590" y="67897"/>
              <a:ext cx="1523918" cy="15236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4" name="Oval 13"/>
            <p:cNvSpPr/>
            <p:nvPr/>
          </p:nvSpPr>
          <p:spPr>
            <a:xfrm>
              <a:off x="1066028" y="2050747"/>
              <a:ext cx="1523918" cy="15236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5" name="Oval 14"/>
            <p:cNvSpPr/>
            <p:nvPr/>
          </p:nvSpPr>
          <p:spPr>
            <a:xfrm>
              <a:off x="6249446" y="2050747"/>
              <a:ext cx="1523918" cy="1523640"/>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6" name="Oval 15"/>
            <p:cNvSpPr/>
            <p:nvPr/>
          </p:nvSpPr>
          <p:spPr>
            <a:xfrm>
              <a:off x="1447008" y="5251096"/>
              <a:ext cx="1523918" cy="1523638"/>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17" name="Oval 16"/>
            <p:cNvSpPr/>
            <p:nvPr/>
          </p:nvSpPr>
          <p:spPr>
            <a:xfrm>
              <a:off x="5868467" y="5251096"/>
              <a:ext cx="1523918" cy="1523638"/>
            </a:xfrm>
            <a:prstGeom prst="ellipse">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cxnSp>
          <p:nvCxnSpPr>
            <p:cNvPr id="18" name="Straight Connector 17"/>
            <p:cNvCxnSpPr/>
            <p:nvPr/>
          </p:nvCxnSpPr>
          <p:spPr>
            <a:xfrm>
              <a:off x="2970926" y="6164809"/>
              <a:ext cx="2897541" cy="0"/>
            </a:xfrm>
            <a:prstGeom prst="line">
              <a:avLst/>
            </a:prstGeom>
            <a:ln>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0738" name="TextBox 43"/>
            <p:cNvSpPr txBox="1">
              <a:spLocks noChangeArrowheads="1"/>
            </p:cNvSpPr>
            <p:nvPr/>
          </p:nvSpPr>
          <p:spPr bwMode="auto">
            <a:xfrm>
              <a:off x="3669948" y="597990"/>
              <a:ext cx="1371599" cy="574197"/>
            </a:xfrm>
            <a:prstGeom prst="rect">
              <a:avLst/>
            </a:prstGeom>
            <a:noFill/>
            <a:ln w="9525">
              <a:noFill/>
              <a:miter lim="800000"/>
              <a:headEnd/>
              <a:tailEnd/>
            </a:ln>
          </p:spPr>
          <p:txBody>
            <a:bodyPr>
              <a:spAutoFit/>
            </a:bodyPr>
            <a:lstStyle/>
            <a:p>
              <a:pPr algn="ctr"/>
              <a:r>
                <a:rPr lang="en-US" sz="2000" dirty="0">
                  <a:latin typeface="Candara" pitchFamily="34" charset="0"/>
                </a:rPr>
                <a:t>Students</a:t>
              </a:r>
            </a:p>
          </p:txBody>
        </p:sp>
        <p:sp>
          <p:nvSpPr>
            <p:cNvPr id="30739" name="TextBox 44"/>
            <p:cNvSpPr txBox="1">
              <a:spLocks noChangeArrowheads="1"/>
            </p:cNvSpPr>
            <p:nvPr/>
          </p:nvSpPr>
          <p:spPr bwMode="auto">
            <a:xfrm>
              <a:off x="1107947" y="2541665"/>
              <a:ext cx="1371600" cy="463901"/>
            </a:xfrm>
            <a:prstGeom prst="rect">
              <a:avLst/>
            </a:prstGeom>
            <a:noFill/>
            <a:ln w="9525">
              <a:noFill/>
              <a:miter lim="800000"/>
              <a:headEnd/>
              <a:tailEnd/>
            </a:ln>
          </p:spPr>
          <p:txBody>
            <a:bodyPr>
              <a:spAutoFit/>
            </a:bodyPr>
            <a:lstStyle/>
            <a:p>
              <a:pPr algn="ctr"/>
              <a:r>
                <a:rPr lang="en-US" sz="1600">
                  <a:latin typeface="Candara" pitchFamily="34" charset="0"/>
                  <a:ea typeface="Arial Unicode MS" pitchFamily="34" charset="-128"/>
                  <a:cs typeface="Arial Unicode MS" pitchFamily="34" charset="-128"/>
                </a:rPr>
                <a:t>Faculty</a:t>
              </a:r>
              <a:r>
                <a:rPr lang="en-US" sz="2000">
                  <a:latin typeface="Candara" pitchFamily="34" charset="0"/>
                  <a:ea typeface="Arial Unicode MS" pitchFamily="34" charset="-128"/>
                  <a:cs typeface="Arial Unicode MS" pitchFamily="34" charset="-128"/>
                </a:rPr>
                <a:t> </a:t>
              </a:r>
            </a:p>
          </p:txBody>
        </p:sp>
        <p:sp>
          <p:nvSpPr>
            <p:cNvPr id="30740" name="TextBox 45"/>
            <p:cNvSpPr txBox="1">
              <a:spLocks noChangeArrowheads="1"/>
            </p:cNvSpPr>
            <p:nvPr/>
          </p:nvSpPr>
          <p:spPr bwMode="auto">
            <a:xfrm>
              <a:off x="6190032" y="2630014"/>
              <a:ext cx="1670713" cy="356847"/>
            </a:xfrm>
            <a:prstGeom prst="rect">
              <a:avLst/>
            </a:prstGeom>
            <a:noFill/>
            <a:ln w="9525">
              <a:noFill/>
              <a:miter lim="800000"/>
              <a:headEnd/>
              <a:tailEnd/>
            </a:ln>
          </p:spPr>
          <p:txBody>
            <a:bodyPr>
              <a:spAutoFit/>
            </a:bodyPr>
            <a:lstStyle/>
            <a:p>
              <a:pPr algn="ctr"/>
              <a:r>
                <a:rPr lang="en-US" sz="1400">
                  <a:latin typeface="Candara" pitchFamily="34" charset="0"/>
                </a:rPr>
                <a:t>Administrators</a:t>
              </a:r>
              <a:endParaRPr lang="en-US" sz="1200">
                <a:latin typeface="Candara" pitchFamily="34" charset="0"/>
              </a:endParaRPr>
            </a:p>
          </p:txBody>
        </p:sp>
        <p:sp>
          <p:nvSpPr>
            <p:cNvPr id="30741" name="TextBox 46"/>
            <p:cNvSpPr txBox="1">
              <a:spLocks noChangeArrowheads="1"/>
            </p:cNvSpPr>
            <p:nvPr/>
          </p:nvSpPr>
          <p:spPr bwMode="auto">
            <a:xfrm>
              <a:off x="1419408" y="5633875"/>
              <a:ext cx="1524000" cy="678008"/>
            </a:xfrm>
            <a:prstGeom prst="rect">
              <a:avLst/>
            </a:prstGeom>
            <a:noFill/>
            <a:ln w="9525">
              <a:noFill/>
              <a:miter lim="800000"/>
              <a:headEnd/>
              <a:tailEnd/>
            </a:ln>
          </p:spPr>
          <p:txBody>
            <a:bodyPr>
              <a:spAutoFit/>
            </a:bodyPr>
            <a:lstStyle/>
            <a:p>
              <a:pPr algn="ctr"/>
              <a:r>
                <a:rPr lang="en-US" sz="1600">
                  <a:latin typeface="Candara" pitchFamily="34" charset="0"/>
                </a:rPr>
                <a:t>Community Organization</a:t>
              </a:r>
            </a:p>
          </p:txBody>
        </p:sp>
        <p:sp>
          <p:nvSpPr>
            <p:cNvPr id="30742" name="TextBox 47"/>
            <p:cNvSpPr txBox="1">
              <a:spLocks noChangeArrowheads="1"/>
            </p:cNvSpPr>
            <p:nvPr/>
          </p:nvSpPr>
          <p:spPr bwMode="auto">
            <a:xfrm>
              <a:off x="5867400" y="5662658"/>
              <a:ext cx="1524000" cy="678008"/>
            </a:xfrm>
            <a:prstGeom prst="rect">
              <a:avLst/>
            </a:prstGeom>
            <a:noFill/>
            <a:ln w="9525">
              <a:noFill/>
              <a:miter lim="800000"/>
              <a:headEnd/>
              <a:tailEnd/>
            </a:ln>
          </p:spPr>
          <p:txBody>
            <a:bodyPr>
              <a:spAutoFit/>
            </a:bodyPr>
            <a:lstStyle/>
            <a:p>
              <a:pPr algn="ctr"/>
              <a:r>
                <a:rPr lang="en-US" sz="1600">
                  <a:latin typeface="Candara" pitchFamily="34" charset="0"/>
                </a:rPr>
                <a:t>Community Residents</a:t>
              </a:r>
            </a:p>
          </p:txBody>
        </p:sp>
        <p:cxnSp>
          <p:nvCxnSpPr>
            <p:cNvPr id="24" name="Straight Connector 23"/>
            <p:cNvCxnSpPr/>
            <p:nvPr/>
          </p:nvCxnSpPr>
          <p:spPr>
            <a:xfrm>
              <a:off x="5027866" y="1134681"/>
              <a:ext cx="1677708" cy="991424"/>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flipH="1" flipV="1">
              <a:off x="5905667" y="4220504"/>
              <a:ext cx="1676709" cy="38447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flipH="1" flipV="1">
              <a:off x="6066447" y="4213514"/>
              <a:ext cx="1676709" cy="398456"/>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2895779" y="6315524"/>
              <a:ext cx="3047836" cy="2354"/>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4" idx="7"/>
              <a:endCxn id="15" idx="1"/>
            </p:cNvCxnSpPr>
            <p:nvPr/>
          </p:nvCxnSpPr>
          <p:spPr>
            <a:xfrm rot="5400000" flipH="1" flipV="1">
              <a:off x="4419697" y="220413"/>
              <a:ext cx="0" cy="41033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514799" y="2432246"/>
              <a:ext cx="3809795" cy="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15" idx="0"/>
            </p:cNvCxnSpPr>
            <p:nvPr/>
          </p:nvCxnSpPr>
          <p:spPr>
            <a:xfrm>
              <a:off x="5106508" y="981609"/>
              <a:ext cx="1904898" cy="106913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14" idx="4"/>
              <a:endCxn id="16" idx="0"/>
            </p:cNvCxnSpPr>
            <p:nvPr/>
          </p:nvCxnSpPr>
          <p:spPr>
            <a:xfrm rot="16200000" flipH="1">
              <a:off x="1180123" y="4222251"/>
              <a:ext cx="1676709" cy="3809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rot="16200000" flipH="1">
              <a:off x="1332165" y="4222251"/>
              <a:ext cx="1676709" cy="380980"/>
            </a:xfrm>
            <a:prstGeom prst="straightConnector1">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5" idx="2"/>
              <a:endCxn id="16" idx="7"/>
            </p:cNvCxnSpPr>
            <p:nvPr/>
          </p:nvCxnSpPr>
          <p:spPr>
            <a:xfrm rot="10800000" flipV="1">
              <a:off x="2748979" y="2811390"/>
              <a:ext cx="3500467" cy="2661070"/>
            </a:xfrm>
            <a:prstGeom prst="line">
              <a:avLst/>
            </a:prstGeom>
            <a:ln>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14" idx="6"/>
              <a:endCxn id="17" idx="1"/>
            </p:cNvCxnSpPr>
            <p:nvPr/>
          </p:nvCxnSpPr>
          <p:spPr>
            <a:xfrm>
              <a:off x="2589946" y="2811390"/>
              <a:ext cx="3500468" cy="26610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0754" name="TextBox 217"/>
            <p:cNvSpPr>
              <a:spLocks noChangeArrowheads="1"/>
            </p:cNvSpPr>
            <p:nvPr/>
          </p:nvSpPr>
          <p:spPr bwMode="auto">
            <a:xfrm>
              <a:off x="4096105" y="2125087"/>
              <a:ext cx="628296" cy="496879"/>
            </a:xfrm>
            <a:prstGeom prst="ellipse">
              <a:avLst/>
            </a:prstGeom>
            <a:solidFill>
              <a:schemeClr val="bg1"/>
            </a:solidFill>
            <a:ln w="9525">
              <a:solidFill>
                <a:schemeClr val="tx1"/>
              </a:solidFill>
              <a:round/>
              <a:headEnd/>
              <a:tailEnd/>
            </a:ln>
          </p:spPr>
          <p:txBody>
            <a:bodyPr wrap="square">
              <a:spAutoFit/>
            </a:bodyPr>
            <a:lstStyle/>
            <a:p>
              <a:pPr algn="r"/>
              <a:r>
                <a:rPr lang="en-US" sz="1000" dirty="0" smtClean="0">
                  <a:latin typeface="Tahoma" pitchFamily="34" charset="0"/>
                  <a:cs typeface="Tahoma" pitchFamily="34" charset="0"/>
                </a:rPr>
                <a:t>10</a:t>
              </a:r>
              <a:endParaRPr lang="en-US" sz="1200" dirty="0">
                <a:latin typeface="Tahoma" pitchFamily="34" charset="0"/>
                <a:cs typeface="Tahoma" pitchFamily="34" charset="0"/>
              </a:endParaRPr>
            </a:p>
          </p:txBody>
        </p:sp>
        <p:sp>
          <p:nvSpPr>
            <p:cNvPr id="30755" name="TextBox 218"/>
            <p:cNvSpPr>
              <a:spLocks noChangeArrowheads="1"/>
            </p:cNvSpPr>
            <p:nvPr/>
          </p:nvSpPr>
          <p:spPr bwMode="auto">
            <a:xfrm>
              <a:off x="5867400" y="905887"/>
              <a:ext cx="457200" cy="389513"/>
            </a:xfrm>
            <a:prstGeom prst="ellipse">
              <a:avLst/>
            </a:prstGeom>
            <a:no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1</a:t>
              </a:r>
            </a:p>
          </p:txBody>
        </p:sp>
        <p:sp>
          <p:nvSpPr>
            <p:cNvPr id="30756" name="TextBox 219"/>
            <p:cNvSpPr>
              <a:spLocks noChangeArrowheads="1"/>
            </p:cNvSpPr>
            <p:nvPr/>
          </p:nvSpPr>
          <p:spPr bwMode="auto">
            <a:xfrm>
              <a:off x="7086600" y="4182487"/>
              <a:ext cx="457200" cy="389513"/>
            </a:xfrm>
            <a:prstGeom prst="ellipse">
              <a:avLst/>
            </a:prstGeom>
            <a:no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2</a:t>
              </a:r>
            </a:p>
          </p:txBody>
        </p:sp>
        <p:sp>
          <p:nvSpPr>
            <p:cNvPr id="30757" name="TextBox 220"/>
            <p:cNvSpPr>
              <a:spLocks noChangeArrowheads="1"/>
            </p:cNvSpPr>
            <p:nvPr/>
          </p:nvSpPr>
          <p:spPr bwMode="auto">
            <a:xfrm>
              <a:off x="4191000" y="6392287"/>
              <a:ext cx="457200" cy="389513"/>
            </a:xfrm>
            <a:prstGeom prst="ellipse">
              <a:avLst/>
            </a:prstGeom>
            <a:no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3</a:t>
              </a:r>
            </a:p>
          </p:txBody>
        </p:sp>
        <p:sp>
          <p:nvSpPr>
            <p:cNvPr id="30758" name="TextBox 221"/>
            <p:cNvSpPr>
              <a:spLocks noChangeArrowheads="1"/>
            </p:cNvSpPr>
            <p:nvPr/>
          </p:nvSpPr>
          <p:spPr bwMode="auto">
            <a:xfrm>
              <a:off x="1581296" y="4334887"/>
              <a:ext cx="457200" cy="389513"/>
            </a:xfrm>
            <a:prstGeom prst="ellipse">
              <a:avLst/>
            </a:prstGeom>
            <a:no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4</a:t>
              </a:r>
            </a:p>
          </p:txBody>
        </p:sp>
        <p:sp>
          <p:nvSpPr>
            <p:cNvPr id="30759" name="TextBox 222"/>
            <p:cNvSpPr>
              <a:spLocks noChangeArrowheads="1"/>
            </p:cNvSpPr>
            <p:nvPr/>
          </p:nvSpPr>
          <p:spPr bwMode="auto">
            <a:xfrm>
              <a:off x="2209800" y="982087"/>
              <a:ext cx="457200" cy="389513"/>
            </a:xfrm>
            <a:prstGeom prst="ellipse">
              <a:avLst/>
            </a:prstGeom>
            <a:no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5</a:t>
              </a:r>
            </a:p>
          </p:txBody>
        </p:sp>
        <p:sp>
          <p:nvSpPr>
            <p:cNvPr id="30760" name="TextBox 223"/>
            <p:cNvSpPr>
              <a:spLocks noChangeArrowheads="1"/>
            </p:cNvSpPr>
            <p:nvPr/>
          </p:nvSpPr>
          <p:spPr bwMode="auto">
            <a:xfrm>
              <a:off x="5867400" y="4447723"/>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6</a:t>
              </a:r>
            </a:p>
          </p:txBody>
        </p:sp>
        <p:sp>
          <p:nvSpPr>
            <p:cNvPr id="30761" name="TextBox 224"/>
            <p:cNvSpPr>
              <a:spLocks noChangeArrowheads="1"/>
            </p:cNvSpPr>
            <p:nvPr/>
          </p:nvSpPr>
          <p:spPr bwMode="auto">
            <a:xfrm>
              <a:off x="5257800" y="4904924"/>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7</a:t>
              </a:r>
            </a:p>
          </p:txBody>
        </p:sp>
        <p:sp>
          <p:nvSpPr>
            <p:cNvPr id="30762" name="TextBox 225"/>
            <p:cNvSpPr>
              <a:spLocks noChangeArrowheads="1"/>
            </p:cNvSpPr>
            <p:nvPr/>
          </p:nvSpPr>
          <p:spPr bwMode="auto">
            <a:xfrm>
              <a:off x="3200400" y="4828723"/>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8</a:t>
              </a:r>
            </a:p>
          </p:txBody>
        </p:sp>
        <p:sp>
          <p:nvSpPr>
            <p:cNvPr id="30763" name="TextBox 226"/>
            <p:cNvSpPr>
              <a:spLocks noChangeArrowheads="1"/>
            </p:cNvSpPr>
            <p:nvPr/>
          </p:nvSpPr>
          <p:spPr bwMode="auto">
            <a:xfrm>
              <a:off x="2743200" y="4295324"/>
              <a:ext cx="457200" cy="451615"/>
            </a:xfrm>
            <a:prstGeom prst="ellipse">
              <a:avLst/>
            </a:prstGeom>
            <a:solidFill>
              <a:schemeClr val="bg1"/>
            </a:solidFill>
            <a:ln w="9525">
              <a:solidFill>
                <a:schemeClr val="tx1"/>
              </a:solidFill>
              <a:round/>
              <a:headEnd/>
              <a:tailEnd/>
            </a:ln>
          </p:spPr>
          <p:txBody>
            <a:bodyPr anchor="ctr" anchorCtr="1">
              <a:spAutoFit/>
            </a:bodyPr>
            <a:lstStyle/>
            <a:p>
              <a:pPr algn="ctr"/>
              <a:r>
                <a:rPr lang="en-US" sz="1200">
                  <a:latin typeface="Tahoma" pitchFamily="34" charset="0"/>
                  <a:cs typeface="Tahoma" pitchFamily="34" charset="0"/>
                </a:rPr>
                <a:t>9</a:t>
              </a:r>
            </a:p>
          </p:txBody>
        </p:sp>
      </p:grpSp>
    </p:spTree>
    <p:extLst>
      <p:ext uri="{BB962C8B-B14F-4D97-AF65-F5344CB8AC3E}">
        <p14:creationId xmlns:p14="http://schemas.microsoft.com/office/powerpoint/2010/main" val="34466975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315200" cy="808038"/>
          </a:xfrm>
        </p:spPr>
        <p:txBody>
          <a:bodyPr>
            <a:normAutofit/>
          </a:bodyPr>
          <a:lstStyle/>
          <a:p>
            <a:r>
              <a:rPr lang="en-US" sz="3600" dirty="0" smtClean="0">
                <a:cs typeface="Times New Roman" pitchFamily="18" charset="0"/>
              </a:rPr>
              <a:t>Location of CMG Tools</a:t>
            </a:r>
            <a:endParaRPr lang="en-US" sz="3600" dirty="0">
              <a:cs typeface="Times New Roman" pitchFamily="18" charset="0"/>
            </a:endParaRPr>
          </a:p>
        </p:txBody>
      </p:sp>
      <p:sp>
        <p:nvSpPr>
          <p:cNvPr id="3" name="Content Placeholder 2"/>
          <p:cNvSpPr>
            <a:spLocks noGrp="1"/>
          </p:cNvSpPr>
          <p:nvPr>
            <p:ph idx="1"/>
          </p:nvPr>
        </p:nvSpPr>
        <p:spPr>
          <a:xfrm>
            <a:off x="-533400" y="1447800"/>
            <a:ext cx="9677400" cy="5257800"/>
          </a:xfrm>
        </p:spPr>
        <p:txBody>
          <a:bodyPr>
            <a:normAutofit/>
          </a:bodyPr>
          <a:lstStyle/>
          <a:p>
            <a:pPr lvl="2"/>
            <a:r>
              <a:rPr lang="en-US" sz="3200" dirty="0" smtClean="0"/>
              <a:t>IUPUI’s </a:t>
            </a:r>
            <a:r>
              <a:rPr lang="en-US" sz="3200" dirty="0"/>
              <a:t>Open Source </a:t>
            </a:r>
            <a:r>
              <a:rPr lang="en-US" sz="3200" dirty="0" err="1"/>
              <a:t>Scholarworks</a:t>
            </a:r>
            <a:r>
              <a:rPr lang="en-US" sz="3200" dirty="0"/>
              <a:t> Site</a:t>
            </a:r>
          </a:p>
          <a:p>
            <a:pPr lvl="3"/>
            <a:r>
              <a:rPr lang="en-US" sz="2600" dirty="0"/>
              <a:t>CMG </a:t>
            </a:r>
            <a:r>
              <a:rPr lang="en-US" sz="2600" dirty="0">
                <a:hlinkClick r:id="rId3"/>
              </a:rPr>
              <a:t>http://scholarworks.iupui.edu/handle/1805/2667</a:t>
            </a:r>
            <a:endParaRPr lang="en-US" sz="2600" dirty="0"/>
          </a:p>
          <a:p>
            <a:pPr lvl="3"/>
            <a:r>
              <a:rPr lang="en-US" sz="2600" dirty="0"/>
              <a:t>North Star Article (</a:t>
            </a:r>
            <a:r>
              <a:rPr lang="en-US" sz="2600" dirty="0">
                <a:hlinkClick r:id="rId4"/>
              </a:rPr>
              <a:t>http://hdl.handle.net/1805/2667</a:t>
            </a:r>
            <a:r>
              <a:rPr lang="en-US" sz="2600" dirty="0"/>
              <a:t>) </a:t>
            </a:r>
            <a:endParaRPr lang="en-US" sz="2600" dirty="0" smtClean="0"/>
          </a:p>
          <a:p>
            <a:pPr marL="868363" lvl="3" indent="0">
              <a:buNone/>
            </a:pPr>
            <a:endParaRPr lang="en-US" sz="2600" dirty="0"/>
          </a:p>
          <a:p>
            <a:pPr lvl="2"/>
            <a:r>
              <a:rPr lang="en-US" sz="3200" dirty="0"/>
              <a:t>CSL Website </a:t>
            </a:r>
            <a:endParaRPr lang="en-US" sz="3200" dirty="0">
              <a:solidFill>
                <a:srgbClr val="CC0000"/>
              </a:solidFill>
            </a:endParaRPr>
          </a:p>
          <a:p>
            <a:pPr lvl="3"/>
            <a:r>
              <a:rPr lang="en-US" sz="2600" u="sng" dirty="0">
                <a:hlinkClick r:id="rId5"/>
              </a:rPr>
              <a:t>http://csl.iupui.edu/assessment/onlinetools.cfm</a:t>
            </a:r>
            <a:r>
              <a:rPr lang="en-US" sz="2600" dirty="0"/>
              <a:t> </a:t>
            </a:r>
          </a:p>
          <a:p>
            <a:pPr lvl="2"/>
            <a:endParaRPr lang="en-US" sz="2600" dirty="0" smtClean="0"/>
          </a:p>
          <a:p>
            <a:pPr lvl="2"/>
            <a:r>
              <a:rPr lang="en-US" sz="3200" dirty="0" smtClean="0"/>
              <a:t>Canvas</a:t>
            </a:r>
            <a:r>
              <a:rPr lang="en-US" sz="2600" dirty="0" smtClean="0"/>
              <a:t> – Indiana University course management system</a:t>
            </a:r>
          </a:p>
          <a:p>
            <a:pPr marL="593725" lvl="2" indent="0">
              <a:buNone/>
            </a:pPr>
            <a:endParaRPr lang="en-US" sz="2800" dirty="0" smtClean="0"/>
          </a:p>
          <a:p>
            <a:endParaRPr lang="en-US" dirty="0"/>
          </a:p>
        </p:txBody>
      </p:sp>
    </p:spTree>
    <p:extLst>
      <p:ext uri="{BB962C8B-B14F-4D97-AF65-F5344CB8AC3E}">
        <p14:creationId xmlns:p14="http://schemas.microsoft.com/office/powerpoint/2010/main" val="16926831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62000"/>
          </a:xfrm>
        </p:spPr>
        <p:txBody>
          <a:bodyPr/>
          <a:lstStyle/>
          <a:p>
            <a:pPr algn="ctr"/>
            <a:r>
              <a:rPr lang="en-US" sz="4000" dirty="0" smtClean="0">
                <a:latin typeface="Times" pitchFamily="18" charset="0"/>
                <a:cs typeface="Times" pitchFamily="18" charset="0"/>
              </a:rPr>
              <a:t>Recent Publications</a:t>
            </a:r>
            <a:endParaRPr lang="en-US" sz="4000" dirty="0">
              <a:latin typeface="Times" pitchFamily="18" charset="0"/>
              <a:cs typeface="Times" pitchFamily="18" charset="0"/>
            </a:endParaRPr>
          </a:p>
        </p:txBody>
      </p:sp>
      <p:sp>
        <p:nvSpPr>
          <p:cNvPr id="3" name="Content Placeholder 2"/>
          <p:cNvSpPr>
            <a:spLocks noGrp="1"/>
          </p:cNvSpPr>
          <p:nvPr>
            <p:ph idx="1"/>
          </p:nvPr>
        </p:nvSpPr>
        <p:spPr>
          <a:xfrm>
            <a:off x="533400" y="1676400"/>
            <a:ext cx="8153400" cy="4495800"/>
          </a:xfrm>
        </p:spPr>
        <p:txBody>
          <a:bodyPr>
            <a:normAutofit/>
          </a:bodyPr>
          <a:lstStyle/>
          <a:p>
            <a:pPr>
              <a:buNone/>
            </a:pPr>
            <a:r>
              <a:rPr lang="en-US" sz="2000" dirty="0" smtClean="0"/>
              <a:t>Bringle, R. G., &amp; Steinberg, K. (2010). Educating for informed community involvement. </a:t>
            </a:r>
            <a:r>
              <a:rPr lang="en-US" sz="2000" i="1" dirty="0" smtClean="0"/>
              <a:t>American Journal of Community Psychology, 46</a:t>
            </a:r>
            <a:r>
              <a:rPr lang="en-US" sz="2000" dirty="0" smtClean="0"/>
              <a:t>, 428-441. </a:t>
            </a:r>
          </a:p>
          <a:p>
            <a:pPr>
              <a:buNone/>
            </a:pPr>
            <a:r>
              <a:rPr lang="en-US" sz="2000" dirty="0" smtClean="0"/>
              <a:t>Bringle, R. G., Studer, M. H., Wilson, J., Clayton, P. H., &amp; Steinberg, K. (2011).  Designing programs with a purpose: To promote civic engagement for life. </a:t>
            </a:r>
            <a:r>
              <a:rPr lang="en-US" sz="2000" i="1" dirty="0" smtClean="0"/>
              <a:t>Journal of Academic Ethics</a:t>
            </a:r>
            <a:r>
              <a:rPr lang="en-US" sz="2000" dirty="0" smtClean="0"/>
              <a:t>, </a:t>
            </a:r>
            <a:r>
              <a:rPr lang="en-US" sz="2000" i="1" dirty="0" smtClean="0"/>
              <a:t>9</a:t>
            </a:r>
            <a:r>
              <a:rPr lang="en-US" sz="2000" dirty="0" smtClean="0"/>
              <a:t>(2), 149-164.</a:t>
            </a:r>
          </a:p>
          <a:p>
            <a:pPr>
              <a:buNone/>
            </a:pPr>
            <a:r>
              <a:rPr lang="en-US" sz="2000" dirty="0" smtClean="0"/>
              <a:t>Hatcher, J. A. (2011).  Assessing civic knowledge and engagement.  In </a:t>
            </a:r>
            <a:r>
              <a:rPr lang="en-US" sz="2000" i="1" dirty="0" smtClean="0"/>
              <a:t>Assessing complex general education outcomes, </a:t>
            </a:r>
            <a:r>
              <a:rPr lang="en-US" sz="2000" dirty="0" smtClean="0"/>
              <a:t>New Directions for Institutional Research, no. 149, pp 81-92, </a:t>
            </a:r>
            <a:r>
              <a:rPr lang="en-US" sz="2000" dirty="0" err="1" smtClean="0"/>
              <a:t>Jossey</a:t>
            </a:r>
            <a:r>
              <a:rPr lang="en-US" sz="2000" dirty="0" smtClean="0"/>
              <a:t>-Bass, San Francisco.  </a:t>
            </a:r>
            <a:endParaRPr lang="en-US" sz="2000" i="1" dirty="0" smtClean="0"/>
          </a:p>
          <a:p>
            <a:pPr>
              <a:buNone/>
            </a:pPr>
            <a:r>
              <a:rPr lang="en-US" sz="2000" dirty="0" smtClean="0"/>
              <a:t>Steinberg, K, Hatcher, J. A., &amp; Bringle, R. G. (2011). A north star: Civic-Minded graduate. </a:t>
            </a:r>
            <a:r>
              <a:rPr lang="en-US" sz="2000" i="1" dirty="0" smtClean="0"/>
              <a:t>Michigan Journal of Community Service Learning</a:t>
            </a:r>
            <a:r>
              <a:rPr lang="en-US" sz="2000" dirty="0" smtClean="0"/>
              <a:t>.</a:t>
            </a:r>
          </a:p>
          <a:p>
            <a:pPr>
              <a:buNone/>
            </a:pPr>
            <a:endParaRPr lang="en-US" dirty="0" smtClean="0"/>
          </a:p>
          <a:p>
            <a:endParaRPr lang="en-US" dirty="0"/>
          </a:p>
        </p:txBody>
      </p:sp>
    </p:spTree>
    <p:extLst>
      <p:ext uri="{BB962C8B-B14F-4D97-AF65-F5344CB8AC3E}">
        <p14:creationId xmlns:p14="http://schemas.microsoft.com/office/powerpoint/2010/main" val="9469973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6371"/>
            <a:ext cx="8534400" cy="1295400"/>
          </a:xfrm>
        </p:spPr>
        <p:txBody>
          <a:bodyPr/>
          <a:lstStyle/>
          <a:p>
            <a:r>
              <a:rPr lang="en-US" sz="2400" dirty="0" smtClean="0"/>
              <a:t/>
            </a:r>
            <a:br>
              <a:rPr lang="en-US" sz="2400" dirty="0" smtClean="0"/>
            </a:br>
            <a:r>
              <a:rPr lang="en-US" sz="2400" dirty="0"/>
              <a:t/>
            </a:r>
            <a:br>
              <a:rPr lang="en-US" sz="2400" dirty="0"/>
            </a:br>
            <a:r>
              <a:rPr lang="en-US" sz="2000" b="1" dirty="0" smtClean="0"/>
              <a:t>8</a:t>
            </a:r>
            <a:r>
              <a:rPr lang="en-US" sz="2000" b="1" baseline="30000" dirty="0" smtClean="0"/>
              <a:t>th</a:t>
            </a:r>
            <a:r>
              <a:rPr lang="en-US" sz="2000" b="1" dirty="0" smtClean="0"/>
              <a:t> Annual </a:t>
            </a:r>
            <a:br>
              <a:rPr lang="en-US" sz="2000" b="1" dirty="0" smtClean="0"/>
            </a:br>
            <a:r>
              <a:rPr lang="en-US" sz="2000" b="1" dirty="0" smtClean="0"/>
              <a:t>IUPUI Connecting Campuses with Communities</a:t>
            </a:r>
            <a:r>
              <a:rPr lang="en-US" sz="2000" dirty="0" smtClean="0"/>
              <a:t/>
            </a:r>
            <a:br>
              <a:rPr lang="en-US" sz="2000" dirty="0" smtClean="0"/>
            </a:br>
            <a:r>
              <a:rPr lang="en-US" sz="2000" dirty="0" smtClean="0"/>
              <a:t/>
            </a:r>
            <a:br>
              <a:rPr lang="en-US" sz="2000" dirty="0" smtClean="0"/>
            </a:br>
            <a:endParaRPr lang="en-US" sz="2000" dirty="0"/>
          </a:p>
        </p:txBody>
      </p:sp>
      <p:sp>
        <p:nvSpPr>
          <p:cNvPr id="3" name="Content Placeholder 2"/>
          <p:cNvSpPr>
            <a:spLocks noGrp="1"/>
          </p:cNvSpPr>
          <p:nvPr>
            <p:ph sz="quarter" idx="1"/>
          </p:nvPr>
        </p:nvSpPr>
        <p:spPr>
          <a:xfrm>
            <a:off x="360231" y="2214717"/>
            <a:ext cx="4114800" cy="784086"/>
          </a:xfrm>
        </p:spPr>
        <p:txBody>
          <a:bodyPr/>
          <a:lstStyle/>
          <a:p>
            <a:pPr marL="0" indent="0">
              <a:buNone/>
            </a:pPr>
            <a:r>
              <a:rPr lang="en-US" sz="2000" dirty="0" smtClean="0"/>
              <a:t>Service Learning Institute</a:t>
            </a:r>
          </a:p>
          <a:p>
            <a:pPr marL="0" indent="0">
              <a:buNone/>
            </a:pPr>
            <a:r>
              <a:rPr lang="en-US" sz="2000" dirty="0" smtClean="0"/>
              <a:t>Mon. May 9 – Wed. May 11</a:t>
            </a:r>
            <a:r>
              <a:rPr lang="en-US" sz="2000" baseline="30000" dirty="0" smtClean="0"/>
              <a:t>th</a:t>
            </a:r>
            <a:endParaRPr lang="en-US" sz="2000" dirty="0" smtClean="0"/>
          </a:p>
          <a:p>
            <a:pPr marL="0" indent="0">
              <a:buNone/>
            </a:pPr>
            <a:endParaRPr lang="en-US" sz="20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681898"/>
            <a:ext cx="3480062" cy="895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931084" y="2222958"/>
            <a:ext cx="3276601" cy="707886"/>
          </a:xfrm>
          <a:prstGeom prst="rect">
            <a:avLst/>
          </a:prstGeom>
        </p:spPr>
        <p:txBody>
          <a:bodyPr wrap="square">
            <a:spAutoFit/>
          </a:bodyPr>
          <a:lstStyle/>
          <a:p>
            <a:r>
              <a:rPr lang="en-US" sz="2000" i="0" dirty="0">
                <a:latin typeface="+mn-lt"/>
              </a:rPr>
              <a:t>Research </a:t>
            </a:r>
            <a:r>
              <a:rPr lang="en-US" sz="2000" i="0" dirty="0" smtClean="0">
                <a:latin typeface="+mn-lt"/>
              </a:rPr>
              <a:t>Academy</a:t>
            </a:r>
          </a:p>
          <a:p>
            <a:r>
              <a:rPr lang="en-US" sz="2000" i="0" dirty="0" smtClean="0">
                <a:latin typeface="+mn-lt"/>
              </a:rPr>
              <a:t>Wed. May 11 – Fri. May 14</a:t>
            </a:r>
            <a:endParaRPr lang="en-US" sz="2000" i="0" dirty="0">
              <a:latin typeface="+mn-lt"/>
            </a:endParaRPr>
          </a:p>
        </p:txBody>
      </p:sp>
      <p:sp>
        <p:nvSpPr>
          <p:cNvPr id="8" name="TextBox 7"/>
          <p:cNvSpPr txBox="1"/>
          <p:nvPr/>
        </p:nvSpPr>
        <p:spPr>
          <a:xfrm>
            <a:off x="914400" y="1520917"/>
            <a:ext cx="7696200" cy="615553"/>
          </a:xfrm>
          <a:prstGeom prst="rect">
            <a:avLst/>
          </a:prstGeom>
          <a:noFill/>
        </p:spPr>
        <p:txBody>
          <a:bodyPr wrap="square" rtlCol="0">
            <a:spAutoFit/>
          </a:bodyPr>
          <a:lstStyle/>
          <a:p>
            <a:r>
              <a:rPr lang="en-US" sz="2000" smtClean="0">
                <a:latin typeface="+mn-lt"/>
              </a:rPr>
              <a:t>May 9-13, </a:t>
            </a:r>
            <a:r>
              <a:rPr lang="en-US" sz="2000" dirty="0" smtClean="0">
                <a:latin typeface="+mn-lt"/>
              </a:rPr>
              <a:t>2016, Indianapolis, IN  </a:t>
            </a:r>
            <a:r>
              <a:rPr lang="en-US" sz="1400" dirty="0">
                <a:latin typeface="+mn-lt"/>
              </a:rPr>
              <a:t>http://csl.iupui.edu/about/conferences/connecting.shtml </a:t>
            </a:r>
          </a:p>
        </p:txBody>
      </p:sp>
      <p:sp>
        <p:nvSpPr>
          <p:cNvPr id="9" name="TextBox 8"/>
          <p:cNvSpPr txBox="1"/>
          <p:nvPr/>
        </p:nvSpPr>
        <p:spPr>
          <a:xfrm>
            <a:off x="360231" y="2998803"/>
            <a:ext cx="2395207" cy="400110"/>
          </a:xfrm>
          <a:prstGeom prst="rect">
            <a:avLst/>
          </a:prstGeom>
          <a:noFill/>
        </p:spPr>
        <p:txBody>
          <a:bodyPr wrap="none" rtlCol="0">
            <a:spAutoFit/>
          </a:bodyPr>
          <a:lstStyle/>
          <a:p>
            <a:r>
              <a:rPr lang="en-US" sz="2000" i="0" dirty="0" smtClean="0">
                <a:latin typeface="+mn-lt"/>
              </a:rPr>
              <a:t>Institute Objectives</a:t>
            </a:r>
            <a:endParaRPr lang="en-US" sz="2000" i="0" dirty="0">
              <a:latin typeface="+mn-lt"/>
            </a:endParaRPr>
          </a:p>
        </p:txBody>
      </p:sp>
      <p:sp>
        <p:nvSpPr>
          <p:cNvPr id="12" name="TextBox 11"/>
          <p:cNvSpPr txBox="1"/>
          <p:nvPr/>
        </p:nvSpPr>
        <p:spPr>
          <a:xfrm>
            <a:off x="4823698" y="2975415"/>
            <a:ext cx="2464136" cy="400110"/>
          </a:xfrm>
          <a:prstGeom prst="rect">
            <a:avLst/>
          </a:prstGeom>
          <a:noFill/>
        </p:spPr>
        <p:txBody>
          <a:bodyPr wrap="none" rtlCol="0">
            <a:spAutoFit/>
          </a:bodyPr>
          <a:lstStyle/>
          <a:p>
            <a:r>
              <a:rPr lang="en-US" sz="2000" i="0" dirty="0" smtClean="0">
                <a:latin typeface="+mn-lt"/>
              </a:rPr>
              <a:t>Academy Objectives</a:t>
            </a:r>
            <a:endParaRPr lang="en-US" sz="2000" i="0" dirty="0">
              <a:latin typeface="+mn-lt"/>
            </a:endParaRPr>
          </a:p>
        </p:txBody>
      </p:sp>
      <p:sp>
        <p:nvSpPr>
          <p:cNvPr id="10" name="TextBox 9"/>
          <p:cNvSpPr txBox="1"/>
          <p:nvPr/>
        </p:nvSpPr>
        <p:spPr>
          <a:xfrm>
            <a:off x="360231" y="3398913"/>
            <a:ext cx="3981598" cy="2800767"/>
          </a:xfrm>
          <a:prstGeom prst="rect">
            <a:avLst/>
          </a:prstGeom>
          <a:noFill/>
        </p:spPr>
        <p:txBody>
          <a:bodyPr wrap="square" rtlCol="0">
            <a:spAutoFit/>
          </a:bodyPr>
          <a:lstStyle/>
          <a:p>
            <a:pPr marL="342900" indent="-342900">
              <a:buAutoNum type="arabicParenR"/>
            </a:pPr>
            <a:r>
              <a:rPr lang="en-US" sz="1600" dirty="0" smtClean="0">
                <a:latin typeface="+mn-lt"/>
              </a:rPr>
              <a:t>To </a:t>
            </a:r>
            <a:r>
              <a:rPr lang="en-US" sz="1600" dirty="0">
                <a:latin typeface="+mn-lt"/>
              </a:rPr>
              <a:t>increase the number of high quality service  </a:t>
            </a:r>
            <a:r>
              <a:rPr lang="en-US" sz="1600" dirty="0" smtClean="0">
                <a:latin typeface="+mn-lt"/>
              </a:rPr>
              <a:t>learning courses</a:t>
            </a:r>
          </a:p>
          <a:p>
            <a:pPr marL="342900" indent="-342900">
              <a:buAutoNum type="arabicParenR"/>
            </a:pPr>
            <a:r>
              <a:rPr lang="en-US" sz="1600" dirty="0">
                <a:latin typeface="+mn-lt"/>
              </a:rPr>
              <a:t>To share promising practices and generate new </a:t>
            </a:r>
            <a:r>
              <a:rPr lang="en-US" sz="1600" dirty="0" smtClean="0">
                <a:latin typeface="+mn-lt"/>
              </a:rPr>
              <a:t>ideas</a:t>
            </a:r>
          </a:p>
          <a:p>
            <a:pPr marL="342900" indent="-342900">
              <a:buFontTx/>
              <a:buAutoNum type="arabicParenR"/>
            </a:pPr>
            <a:r>
              <a:rPr lang="en-US" sz="1600" dirty="0">
                <a:latin typeface="+mn-lt"/>
              </a:rPr>
              <a:t>To enhance reflection, assessment, and partnerships in service learning </a:t>
            </a:r>
            <a:r>
              <a:rPr lang="en-US" sz="1600" dirty="0" smtClean="0">
                <a:latin typeface="+mn-lt"/>
              </a:rPr>
              <a:t>classes</a:t>
            </a:r>
          </a:p>
          <a:p>
            <a:pPr marL="342900" indent="-342900">
              <a:buFontTx/>
              <a:buAutoNum type="arabicParenR"/>
            </a:pPr>
            <a:r>
              <a:rPr lang="en-US" sz="1600" dirty="0">
                <a:latin typeface="+mn-lt"/>
              </a:rPr>
              <a:t>To build a network of service learning practitioners</a:t>
            </a:r>
          </a:p>
          <a:p>
            <a:pPr marL="342900" indent="-342900">
              <a:buFontTx/>
              <a:buAutoNum type="arabicParenR"/>
            </a:pPr>
            <a:endParaRPr lang="en-US" sz="1600" dirty="0">
              <a:latin typeface="+mn-lt"/>
            </a:endParaRPr>
          </a:p>
          <a:p>
            <a:pPr marL="342900" indent="-342900">
              <a:buAutoNum type="arabicParenR"/>
            </a:pPr>
            <a:endParaRPr lang="en-US" sz="1600" dirty="0">
              <a:latin typeface="+mn-lt"/>
            </a:endParaRPr>
          </a:p>
        </p:txBody>
      </p:sp>
      <p:sp>
        <p:nvSpPr>
          <p:cNvPr id="15" name="TextBox 14"/>
          <p:cNvSpPr txBox="1"/>
          <p:nvPr/>
        </p:nvSpPr>
        <p:spPr>
          <a:xfrm>
            <a:off x="4750572" y="3398913"/>
            <a:ext cx="3981598" cy="3046988"/>
          </a:xfrm>
          <a:prstGeom prst="rect">
            <a:avLst/>
          </a:prstGeom>
          <a:noFill/>
        </p:spPr>
        <p:txBody>
          <a:bodyPr wrap="square" rtlCol="0">
            <a:spAutoFit/>
          </a:bodyPr>
          <a:lstStyle/>
          <a:p>
            <a:pPr marL="342900" indent="-342900">
              <a:buAutoNum type="arabicParenR"/>
            </a:pPr>
            <a:r>
              <a:rPr lang="en-US" sz="1600" dirty="0" smtClean="0">
                <a:latin typeface="+mn-lt"/>
              </a:rPr>
              <a:t>To </a:t>
            </a:r>
            <a:r>
              <a:rPr lang="en-US" sz="1600" dirty="0">
                <a:latin typeface="+mn-lt"/>
              </a:rPr>
              <a:t>strengthen research on service learning and community engagement </a:t>
            </a:r>
            <a:r>
              <a:rPr lang="en-US" sz="1600" dirty="0" smtClean="0">
                <a:latin typeface="+mn-lt"/>
              </a:rPr>
              <a:t>courses</a:t>
            </a:r>
          </a:p>
          <a:p>
            <a:pPr marL="342900" indent="-342900">
              <a:buFontTx/>
              <a:buAutoNum type="arabicParenR"/>
            </a:pPr>
            <a:r>
              <a:rPr lang="en-US" sz="1600" dirty="0">
                <a:latin typeface="+mn-lt"/>
              </a:rPr>
              <a:t>To advance the scholarship of teaching and learning</a:t>
            </a:r>
          </a:p>
          <a:p>
            <a:pPr marL="342900" indent="-342900">
              <a:buAutoNum type="arabicParenR"/>
            </a:pPr>
            <a:r>
              <a:rPr lang="en-US" sz="1600" dirty="0">
                <a:latin typeface="+mn-lt"/>
              </a:rPr>
              <a:t>To provide consultation and feedback on research ideas</a:t>
            </a:r>
            <a:endParaRPr lang="en-US" sz="1600" dirty="0" smtClean="0">
              <a:latin typeface="+mn-lt"/>
            </a:endParaRPr>
          </a:p>
          <a:p>
            <a:pPr marL="342900" indent="-342900">
              <a:buFontTx/>
              <a:buAutoNum type="arabicParenR"/>
            </a:pPr>
            <a:r>
              <a:rPr lang="en-US" sz="1600" dirty="0">
                <a:latin typeface="+mn-lt"/>
              </a:rPr>
              <a:t>To build a network of service learning scholars</a:t>
            </a:r>
            <a:endParaRPr lang="en-US" sz="1600" dirty="0" smtClean="0">
              <a:latin typeface="+mn-lt"/>
            </a:endParaRPr>
          </a:p>
          <a:p>
            <a:endParaRPr lang="en-US" sz="1600" dirty="0"/>
          </a:p>
          <a:p>
            <a:pPr marL="342900" indent="-342900">
              <a:buFontTx/>
              <a:buAutoNum type="arabicParenR"/>
            </a:pPr>
            <a:endParaRPr lang="en-US" sz="1600" dirty="0">
              <a:latin typeface="+mn-lt"/>
            </a:endParaRPr>
          </a:p>
          <a:p>
            <a:pPr marL="342900" indent="-342900">
              <a:buAutoNum type="arabicParenR"/>
            </a:pPr>
            <a:endParaRPr lang="en-US" sz="1600" dirty="0">
              <a:latin typeface="+mn-lt"/>
            </a:endParaRPr>
          </a:p>
        </p:txBody>
      </p:sp>
    </p:spTree>
    <p:extLst>
      <p:ext uri="{BB962C8B-B14F-4D97-AF65-F5344CB8AC3E}">
        <p14:creationId xmlns:p14="http://schemas.microsoft.com/office/powerpoint/2010/main" val="813858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bwMode="auto">
          <a:xfrm>
            <a:off x="228600" y="228600"/>
            <a:ext cx="8915400" cy="1371600"/>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3600" dirty="0" smtClean="0">
                <a:solidFill>
                  <a:srgbClr val="860000"/>
                </a:solidFill>
              </a:rPr>
              <a:t>IUPUI Center for Service and Learning</a:t>
            </a:r>
          </a:p>
        </p:txBody>
      </p:sp>
      <p:sp>
        <p:nvSpPr>
          <p:cNvPr id="17411" name="Content Placeholder 2"/>
          <p:cNvSpPr>
            <a:spLocks noGrp="1"/>
          </p:cNvSpPr>
          <p:nvPr>
            <p:ph idx="1"/>
          </p:nvPr>
        </p:nvSpPr>
        <p:spPr bwMode="auto">
          <a:xfrm>
            <a:off x="304800" y="1676400"/>
            <a:ext cx="8610600" cy="4525963"/>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r>
              <a:rPr lang="en-US" sz="3200" dirty="0" smtClean="0"/>
              <a:t>Co-Curricular &amp; Staff Engagement</a:t>
            </a:r>
          </a:p>
          <a:p>
            <a:pPr lvl="1"/>
            <a:r>
              <a:rPr lang="en-US" sz="2700" dirty="0" smtClean="0"/>
              <a:t>Sam H. Jones Community Service Scholars</a:t>
            </a:r>
          </a:p>
          <a:p>
            <a:pPr lvl="1"/>
            <a:r>
              <a:rPr lang="en-US" sz="2700" dirty="0" smtClean="0"/>
              <a:t>Voluntary service, Alternative Breaks, listserv</a:t>
            </a:r>
          </a:p>
          <a:p>
            <a:pPr lvl="1"/>
            <a:r>
              <a:rPr lang="en-US" sz="2700" dirty="0" smtClean="0"/>
              <a:t>Community Work Study</a:t>
            </a:r>
          </a:p>
          <a:p>
            <a:r>
              <a:rPr lang="en-US" sz="3200" dirty="0" smtClean="0"/>
              <a:t>Faculty, Academic &amp; Scholarly Engagement</a:t>
            </a:r>
          </a:p>
          <a:p>
            <a:pPr lvl="1"/>
            <a:r>
              <a:rPr lang="en-US" sz="2700" dirty="0" smtClean="0"/>
              <a:t>Service learning courses</a:t>
            </a:r>
          </a:p>
          <a:p>
            <a:pPr lvl="1"/>
            <a:r>
              <a:rPr lang="en-US" sz="2700" dirty="0" smtClean="0"/>
              <a:t>Faculty Learning Communities &amp; programs</a:t>
            </a:r>
          </a:p>
          <a:p>
            <a:pPr lvl="1"/>
            <a:r>
              <a:rPr lang="en-US" sz="2700" dirty="0" smtClean="0"/>
              <a:t>Partnerships across campus (e.g., ISL, CER, TLC’s)</a:t>
            </a:r>
          </a:p>
          <a:p>
            <a:pPr lvl="1"/>
            <a:r>
              <a:rPr lang="en-US" sz="2700" dirty="0" smtClean="0"/>
              <a:t>Research and Program Evaluation</a:t>
            </a:r>
          </a:p>
        </p:txBody>
      </p:sp>
    </p:spTree>
    <p:extLst>
      <p:ext uri="{BB962C8B-B14F-4D97-AF65-F5344CB8AC3E}">
        <p14:creationId xmlns:p14="http://schemas.microsoft.com/office/powerpoint/2010/main" val="26701853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t>Questions</a:t>
            </a:r>
            <a:endParaRPr lang="en-US" sz="3600"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286000" y="2697163"/>
            <a:ext cx="4572000"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60802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bwMode="auto">
          <a:xfrm>
            <a:off x="228600" y="533400"/>
            <a:ext cx="7543800" cy="1143000"/>
          </a:xfrm>
          <a:noFill/>
          <a:ln>
            <a:miter lim="800000"/>
            <a:headEnd/>
            <a:tailEnd/>
          </a:ln>
        </p:spPr>
        <p:txBody>
          <a:bodyPr vert="horz" wrap="square" lIns="91440" tIns="45720" rIns="91440" bIns="45720" numCol="1" anchor="t" anchorCtr="0" compatLnSpc="1">
            <a:prstTxWarp prst="textNoShape">
              <a:avLst/>
            </a:prstTxWarp>
          </a:bodyPr>
          <a:lstStyle/>
          <a:p>
            <a:r>
              <a:rPr lang="en-US" sz="3600" dirty="0" smtClean="0">
                <a:solidFill>
                  <a:srgbClr val="860000"/>
                </a:solidFill>
              </a:rPr>
              <a:t>Integration</a:t>
            </a:r>
          </a:p>
        </p:txBody>
      </p:sp>
      <p:sp>
        <p:nvSpPr>
          <p:cNvPr id="22531" name="Content Placeholder 2"/>
          <p:cNvSpPr>
            <a:spLocks noGrp="1"/>
          </p:cNvSpPr>
          <p:nvPr>
            <p:ph idx="1"/>
          </p:nvPr>
        </p:nvSpPr>
        <p:spPr bwMode="auto">
          <a:xfrm>
            <a:off x="457200" y="1600200"/>
            <a:ext cx="7772400" cy="4525963"/>
          </a:xfrm>
          <a:noFill/>
          <a:ln>
            <a:miter lim="800000"/>
            <a:headEnd/>
            <a:tailEnd/>
          </a:ln>
        </p:spPr>
        <p:txBody>
          <a:bodyPr vert="horz" wrap="square" lIns="91440" tIns="45720" rIns="91440" bIns="45720" numCol="1" anchor="t" anchorCtr="0" compatLnSpc="1">
            <a:prstTxWarp prst="textNoShape">
              <a:avLst/>
            </a:prstTxWarp>
          </a:bodyPr>
          <a:lstStyle/>
          <a:p>
            <a:pPr marL="0" indent="0">
              <a:buNone/>
            </a:pPr>
            <a:r>
              <a:rPr lang="en-US" sz="2800" dirty="0" smtClean="0"/>
              <a:t>The importance of </a:t>
            </a:r>
            <a:r>
              <a:rPr lang="en-US" sz="2800" b="1" u="sng" dirty="0" smtClean="0"/>
              <a:t>interpersonal relationships </a:t>
            </a:r>
            <a:r>
              <a:rPr lang="en-US" sz="2800" dirty="0" smtClean="0"/>
              <a:t>to civic development and particular relationship qualities that are important </a:t>
            </a:r>
          </a:p>
          <a:p>
            <a:pPr marL="457200" indent="-457200"/>
            <a:r>
              <a:rPr lang="en-US" sz="2800" dirty="0"/>
              <a:t>T</a:t>
            </a:r>
            <a:r>
              <a:rPr lang="en-US" sz="2800" dirty="0" smtClean="0"/>
              <a:t>he importance of </a:t>
            </a:r>
            <a:r>
              <a:rPr lang="en-US" sz="2800" b="1" u="sng" dirty="0" smtClean="0"/>
              <a:t>norms</a:t>
            </a:r>
            <a:r>
              <a:rPr lang="en-US" sz="2800" dirty="0" smtClean="0"/>
              <a:t> and </a:t>
            </a:r>
            <a:r>
              <a:rPr lang="en-US" sz="2800" b="1" u="sng" dirty="0" smtClean="0"/>
              <a:t>expectations</a:t>
            </a:r>
            <a:r>
              <a:rPr lang="en-US" sz="2800" dirty="0" smtClean="0"/>
              <a:t> about the </a:t>
            </a:r>
            <a:r>
              <a:rPr lang="en-US" sz="2800" b="1" u="sng" dirty="0" smtClean="0"/>
              <a:t>nature</a:t>
            </a:r>
            <a:r>
              <a:rPr lang="en-US" sz="2800" dirty="0" smtClean="0"/>
              <a:t> of the relationships</a:t>
            </a:r>
          </a:p>
          <a:p>
            <a:pPr marL="457200" indent="-457200"/>
            <a:r>
              <a:rPr lang="en-US" sz="2800" dirty="0" smtClean="0"/>
              <a:t>Connections to others (diverse others)</a:t>
            </a:r>
          </a:p>
          <a:p>
            <a:pPr marL="457200" indent="-457200"/>
            <a:r>
              <a:rPr lang="en-US" sz="2800" dirty="0"/>
              <a:t>C</a:t>
            </a:r>
            <a:r>
              <a:rPr lang="en-US" sz="2800" dirty="0" smtClean="0"/>
              <a:t>ooperative relationships that have common goals (i.e., democratic)</a:t>
            </a:r>
          </a:p>
        </p:txBody>
      </p:sp>
    </p:spTree>
    <p:extLst>
      <p:ext uri="{BB962C8B-B14F-4D97-AF65-F5344CB8AC3E}">
        <p14:creationId xmlns:p14="http://schemas.microsoft.com/office/powerpoint/2010/main" val="42041285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bwMode="auto">
          <a:xfrm>
            <a:off x="304800" y="381000"/>
            <a:ext cx="7239000" cy="1143000"/>
          </a:xfrm>
          <a:noFill/>
          <a:ln>
            <a:miter lim="800000"/>
            <a:headEnd/>
            <a:tailEnd/>
          </a:ln>
        </p:spPr>
        <p:txBody>
          <a:bodyPr vert="horz" wrap="square" lIns="91440" tIns="45720" rIns="91440" bIns="45720" numCol="1" anchor="t" anchorCtr="0" compatLnSpc="1">
            <a:prstTxWarp prst="textNoShape">
              <a:avLst/>
            </a:prstTxWarp>
          </a:bodyPr>
          <a:lstStyle/>
          <a:p>
            <a:r>
              <a:rPr lang="en-US" sz="3600" dirty="0" smtClean="0">
                <a:solidFill>
                  <a:srgbClr val="860000"/>
                </a:solidFill>
              </a:rPr>
              <a:t>Integration</a:t>
            </a:r>
          </a:p>
        </p:txBody>
      </p:sp>
      <p:sp>
        <p:nvSpPr>
          <p:cNvPr id="23555" name="Content Placeholder 2"/>
          <p:cNvSpPr>
            <a:spLocks noGrp="1"/>
          </p:cNvSpPr>
          <p:nvPr>
            <p:ph idx="1"/>
          </p:nvPr>
        </p:nvSpPr>
        <p:spPr bwMode="auto">
          <a:xfrm>
            <a:off x="228600" y="1524000"/>
            <a:ext cx="8229600" cy="4525963"/>
          </a:xfrm>
          <a:noFill/>
          <a:ln>
            <a:miter lim="800000"/>
            <a:headEnd/>
            <a:tailEnd/>
          </a:ln>
        </p:spPr>
        <p:txBody>
          <a:bodyPr vert="horz" wrap="square" lIns="91440" tIns="45720" rIns="91440" bIns="45720" numCol="1" anchor="t" anchorCtr="0" compatLnSpc="1">
            <a:prstTxWarp prst="textNoShape">
              <a:avLst/>
            </a:prstTxWarp>
          </a:bodyPr>
          <a:lstStyle/>
          <a:p>
            <a:pPr>
              <a:buFontTx/>
              <a:buNone/>
            </a:pPr>
            <a:r>
              <a:rPr lang="en-US" sz="2800" dirty="0" smtClean="0"/>
              <a:t>Self-determination theory also:</a:t>
            </a:r>
          </a:p>
          <a:p>
            <a:pPr>
              <a:buFontTx/>
              <a:buNone/>
            </a:pPr>
            <a:r>
              <a:rPr lang="en-US" sz="2800" dirty="0" smtClean="0"/>
              <a:t> </a:t>
            </a:r>
          </a:p>
          <a:p>
            <a:r>
              <a:rPr lang="en-US" sz="2800" dirty="0" smtClean="0"/>
              <a:t>provides an analysis of when the civic interest and motives will decrease due to experiences (e.g., extrinsic rewards, controlling circumstances) </a:t>
            </a:r>
          </a:p>
          <a:p>
            <a:endParaRPr lang="en-US" sz="2800" dirty="0" smtClean="0"/>
          </a:p>
          <a:p>
            <a:r>
              <a:rPr lang="en-US" sz="2800" dirty="0" smtClean="0"/>
              <a:t>suggests intervention strategies for those who lack internalized motivation</a:t>
            </a:r>
          </a:p>
          <a:p>
            <a:endParaRPr lang="en-US" dirty="0" smtClean="0">
              <a:latin typeface="Trebuchet MS" pitchFamily="34" charset="0"/>
            </a:endParaRPr>
          </a:p>
        </p:txBody>
      </p:sp>
    </p:spTree>
    <p:extLst>
      <p:ext uri="{BB962C8B-B14F-4D97-AF65-F5344CB8AC3E}">
        <p14:creationId xmlns:p14="http://schemas.microsoft.com/office/powerpoint/2010/main" val="9336867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0" y="457200"/>
            <a:ext cx="8534400" cy="1066800"/>
          </a:xfrm>
          <a:noFill/>
          <a:ln>
            <a:miter lim="800000"/>
            <a:headEnd/>
            <a:tailEnd/>
          </a:ln>
        </p:spPr>
        <p:txBody>
          <a:bodyPr vert="horz" wrap="square" lIns="91440" tIns="45720" rIns="91440" bIns="45720" numCol="1" anchor="t" anchorCtr="0" compatLnSpc="1">
            <a:prstTxWarp prst="textNoShape">
              <a:avLst/>
            </a:prstTxWarp>
            <a:noAutofit/>
          </a:bodyPr>
          <a:lstStyle/>
          <a:p>
            <a:r>
              <a:rPr lang="en-US" dirty="0" smtClean="0">
                <a:solidFill>
                  <a:srgbClr val="860000"/>
                </a:solidFill>
              </a:rPr>
              <a:t>A Fundamental Question – </a:t>
            </a:r>
            <a:r>
              <a:rPr lang="en-US" i="1" dirty="0" smtClean="0">
                <a:solidFill>
                  <a:srgbClr val="860000"/>
                </a:solidFill>
              </a:rPr>
              <a:t>“To What End?”</a:t>
            </a:r>
            <a:r>
              <a:rPr lang="en-US" dirty="0" smtClean="0">
                <a:solidFill>
                  <a:srgbClr val="C00000"/>
                </a:solidFill>
              </a:rPr>
              <a:t/>
            </a:r>
            <a:br>
              <a:rPr lang="en-US" dirty="0" smtClean="0">
                <a:solidFill>
                  <a:srgbClr val="C00000"/>
                </a:solidFill>
              </a:rPr>
            </a:br>
            <a:endParaRPr lang="en-US" dirty="0" smtClean="0">
              <a:solidFill>
                <a:srgbClr val="C00000"/>
              </a:solidFill>
            </a:endParaRPr>
          </a:p>
        </p:txBody>
      </p:sp>
      <p:sp>
        <p:nvSpPr>
          <p:cNvPr id="13315" name="Content Placeholder 2"/>
          <p:cNvSpPr>
            <a:spLocks noGrp="1"/>
          </p:cNvSpPr>
          <p:nvPr>
            <p:ph idx="1"/>
          </p:nvPr>
        </p:nvSpPr>
        <p:spPr bwMode="auto">
          <a:xfrm>
            <a:off x="0" y="4724400"/>
            <a:ext cx="9144000" cy="2133600"/>
          </a:xfrm>
          <a:noFill/>
          <a:ln>
            <a:miter lim="800000"/>
            <a:headEnd/>
            <a:tailEnd/>
          </a:ln>
        </p:spPr>
        <p:txBody>
          <a:bodyPr vert="horz" wrap="square" lIns="91440" tIns="45720" rIns="91440" bIns="45720" numCol="1" anchor="t" anchorCtr="0" compatLnSpc="1">
            <a:prstTxWarp prst="textNoShape">
              <a:avLst/>
            </a:prstTxWarp>
            <a:normAutofit/>
          </a:bodyPr>
          <a:lstStyle/>
          <a:p>
            <a:pPr algn="ctr">
              <a:buFontTx/>
              <a:buNone/>
            </a:pPr>
            <a:endParaRPr lang="en-US" sz="3200" b="1" dirty="0" smtClean="0">
              <a:solidFill>
                <a:srgbClr val="860000"/>
              </a:solidFill>
              <a:effectLst>
                <a:outerShdw blurRad="38100" dist="38100" dir="2700000" algn="tl">
                  <a:srgbClr val="000000">
                    <a:alpha val="43137"/>
                  </a:srgbClr>
                </a:outerShdw>
              </a:effectLst>
            </a:endParaRPr>
          </a:p>
          <a:p>
            <a:pPr marL="114300" indent="-4763" algn="ctr">
              <a:buFontTx/>
              <a:buNone/>
            </a:pPr>
            <a:r>
              <a:rPr lang="en-US" sz="3200" b="1" dirty="0" smtClean="0">
                <a:effectLst>
                  <a:outerShdw blurRad="75057" dist="38100" dir="5400000" sy="-20000" rotWithShape="0">
                    <a:prstClr val="black">
                      <a:alpha val="25000"/>
                    </a:prstClr>
                  </a:outerShdw>
                </a:effectLst>
                <a:latin typeface="+mj-lt"/>
              </a:rPr>
              <a:t>	</a:t>
            </a:r>
            <a:r>
              <a:rPr lang="en-US" sz="2800" b="1" dirty="0" smtClean="0">
                <a:effectLst>
                  <a:outerShdw blurRad="75057" dist="38100" dir="5400000" sy="-20000" rotWithShape="0">
                    <a:prstClr val="black">
                      <a:alpha val="25000"/>
                    </a:prstClr>
                  </a:outerShdw>
                </a:effectLst>
                <a:latin typeface="+mj-lt"/>
              </a:rPr>
              <a:t>What is educationally-meaningful service?</a:t>
            </a:r>
          </a:p>
        </p:txBody>
      </p:sp>
      <p:pic>
        <p:nvPicPr>
          <p:cNvPr id="4" name="Picture 3" descr="Gandhi quote.jpg"/>
          <p:cNvPicPr>
            <a:picLocks noChangeAspect="1"/>
          </p:cNvPicPr>
          <p:nvPr/>
        </p:nvPicPr>
        <p:blipFill>
          <a:blip r:embed="rId3" cstate="print"/>
          <a:stretch>
            <a:fillRect/>
          </a:stretch>
        </p:blipFill>
        <p:spPr>
          <a:xfrm>
            <a:off x="2057400" y="1676400"/>
            <a:ext cx="5181600" cy="3352800"/>
          </a:xfrm>
          <a:prstGeom prst="rect">
            <a:avLst/>
          </a:prstGeom>
        </p:spPr>
      </p:pic>
    </p:spTree>
    <p:extLst>
      <p:ext uri="{BB962C8B-B14F-4D97-AF65-F5344CB8AC3E}">
        <p14:creationId xmlns:p14="http://schemas.microsoft.com/office/powerpoint/2010/main" val="1081738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19047" tIns="9523" rIns="19047" bIns="9523"/>
          <a:lstStyle/>
          <a:p>
            <a:r>
              <a:rPr lang="en-US" sz="3600" dirty="0" smtClean="0"/>
              <a:t>Civic-Mindedness</a:t>
            </a:r>
            <a:endParaRPr lang="en-US" sz="3600" dirty="0"/>
          </a:p>
        </p:txBody>
      </p:sp>
      <p:sp>
        <p:nvSpPr>
          <p:cNvPr id="3" name="Content Placeholder 2"/>
          <p:cNvSpPr>
            <a:spLocks noGrp="1"/>
          </p:cNvSpPr>
          <p:nvPr>
            <p:ph idx="1"/>
          </p:nvPr>
        </p:nvSpPr>
        <p:spPr>
          <a:xfrm>
            <a:off x="1120775" y="1941555"/>
            <a:ext cx="7315200" cy="3992563"/>
          </a:xfrm>
        </p:spPr>
        <p:txBody>
          <a:bodyPr lIns="19047" tIns="9523" rIns="19047" bIns="9523">
            <a:normAutofit/>
          </a:bodyPr>
          <a:lstStyle/>
          <a:p>
            <a:pPr marL="0" indent="0" algn="ctr">
              <a:buNone/>
            </a:pPr>
            <a:r>
              <a:rPr lang="en-US" sz="3200" dirty="0" smtClean="0"/>
              <a:t>“a person’s inclination or disposition to be knowledgeable of and involved in the community, and to have a commitment to act upon a sense of responsibility as a member of that community” </a:t>
            </a:r>
          </a:p>
        </p:txBody>
      </p:sp>
      <p:sp>
        <p:nvSpPr>
          <p:cNvPr id="4" name="TextBox 3"/>
          <p:cNvSpPr txBox="1"/>
          <p:nvPr/>
        </p:nvSpPr>
        <p:spPr>
          <a:xfrm>
            <a:off x="3048000" y="5355965"/>
            <a:ext cx="5121275" cy="757896"/>
          </a:xfrm>
          <a:prstGeom prst="rect">
            <a:avLst/>
          </a:prstGeom>
          <a:noFill/>
        </p:spPr>
        <p:txBody>
          <a:bodyPr wrap="square" lIns="19047" tIns="9523" rIns="19047" bIns="9523" rtlCol="0">
            <a:spAutoFit/>
          </a:bodyPr>
          <a:lstStyle/>
          <a:p>
            <a:r>
              <a:rPr lang="en-US" sz="1400" i="0" dirty="0" smtClean="0"/>
              <a:t>(</a:t>
            </a:r>
            <a:r>
              <a:rPr lang="en-US" i="0" dirty="0" smtClean="0">
                <a:latin typeface="+mn-lt"/>
              </a:rPr>
              <a:t>Steinberg</a:t>
            </a:r>
            <a:r>
              <a:rPr lang="en-US" i="0" dirty="0">
                <a:latin typeface="+mn-lt"/>
              </a:rPr>
              <a:t>, Bringle, &amp; Hatcher, 2011</a:t>
            </a:r>
            <a:r>
              <a:rPr lang="en-US" sz="1400" dirty="0"/>
              <a:t>)</a:t>
            </a:r>
          </a:p>
          <a:p>
            <a:endParaRPr lang="en-US" dirty="0"/>
          </a:p>
        </p:txBody>
      </p:sp>
    </p:spTree>
    <p:extLst>
      <p:ext uri="{BB962C8B-B14F-4D97-AF65-F5344CB8AC3E}">
        <p14:creationId xmlns:p14="http://schemas.microsoft.com/office/powerpoint/2010/main" val="26658872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bwMode="auto">
          <a:xfrm>
            <a:off x="190500" y="228600"/>
            <a:ext cx="8534400" cy="758825"/>
          </a:xfrm>
          <a:prstGeom prst="rect">
            <a:avLst/>
          </a:prstGeom>
          <a:noFill/>
          <a:ln w="12700">
            <a:miter lim="800000"/>
            <a:headEnd/>
            <a:tailEnd/>
          </a:ln>
        </p:spPr>
        <p:txBody>
          <a:bodyPr lIns="90488" tIns="44450" rIns="90488" bIns="44450" anchor="ctr">
            <a:normAutofit/>
          </a:bodyPr>
          <a:lstStyle/>
          <a:p>
            <a:pPr eaLnBrk="1" hangingPunct="1"/>
            <a:r>
              <a:rPr lang="en-US" sz="4000" dirty="0" smtClean="0">
                <a:latin typeface="Times" pitchFamily="1" charset="0"/>
              </a:rPr>
              <a:t> CMG as a “North Star”</a:t>
            </a:r>
          </a:p>
        </p:txBody>
      </p:sp>
      <p:sp>
        <p:nvSpPr>
          <p:cNvPr id="33795" name="Rectangle 3"/>
          <p:cNvSpPr>
            <a:spLocks noChangeArrowheads="1"/>
          </p:cNvSpPr>
          <p:nvPr/>
        </p:nvSpPr>
        <p:spPr bwMode="auto">
          <a:xfrm>
            <a:off x="457200" y="1905000"/>
            <a:ext cx="8001000" cy="5180393"/>
          </a:xfrm>
          <a:prstGeom prst="rect">
            <a:avLst/>
          </a:prstGeom>
          <a:noFill/>
          <a:ln w="12700">
            <a:noFill/>
            <a:miter lim="800000"/>
            <a:headEnd/>
            <a:tailEnd/>
          </a:ln>
        </p:spPr>
        <p:txBody>
          <a:bodyPr wrap="square" lIns="90488" tIns="44450" rIns="90488" bIns="44450">
            <a:spAutoFit/>
          </a:bodyPr>
          <a:lstStyle/>
          <a:p>
            <a:pPr marL="571500" lvl="1" indent="-457200" eaLnBrk="0" hangingPunct="0">
              <a:lnSpc>
                <a:spcPct val="90000"/>
              </a:lnSpc>
              <a:spcBef>
                <a:spcPct val="30000"/>
              </a:spcBef>
            </a:pPr>
            <a:r>
              <a:rPr lang="en-US" sz="3200" i="0" dirty="0" smtClean="0">
                <a:latin typeface="+mn-lt"/>
              </a:rPr>
              <a:t>A </a:t>
            </a:r>
            <a:r>
              <a:rPr lang="en-US" sz="3200" i="0" dirty="0">
                <a:latin typeface="+mn-lt"/>
              </a:rPr>
              <a:t>civic-minded </a:t>
            </a:r>
            <a:r>
              <a:rPr lang="en-US" sz="3200" i="0" dirty="0" smtClean="0">
                <a:latin typeface="+mn-lt"/>
              </a:rPr>
              <a:t>graduate </a:t>
            </a:r>
            <a:r>
              <a:rPr lang="en-US" sz="3200" i="0" dirty="0">
                <a:latin typeface="+mn-lt"/>
              </a:rPr>
              <a:t>is one who </a:t>
            </a:r>
          </a:p>
          <a:p>
            <a:pPr marL="571500" lvl="1" indent="-457200" eaLnBrk="0" hangingPunct="0">
              <a:lnSpc>
                <a:spcPct val="90000"/>
              </a:lnSpc>
              <a:spcBef>
                <a:spcPct val="30000"/>
              </a:spcBef>
              <a:buFontTx/>
              <a:buAutoNum type="alphaLcParenR"/>
            </a:pPr>
            <a:r>
              <a:rPr lang="en-US" sz="3200" i="0" dirty="0">
                <a:latin typeface="+mn-lt"/>
              </a:rPr>
              <a:t>is </a:t>
            </a:r>
            <a:r>
              <a:rPr lang="en-US" sz="3200" i="0" dirty="0" smtClean="0">
                <a:latin typeface="+mn-lt"/>
              </a:rPr>
              <a:t>formally </a:t>
            </a:r>
            <a:r>
              <a:rPr lang="en-US" sz="3200" i="0" dirty="0">
                <a:latin typeface="+mn-lt"/>
              </a:rPr>
              <a:t>educated and </a:t>
            </a:r>
          </a:p>
          <a:p>
            <a:pPr marL="571500" lvl="1" indent="-457200" eaLnBrk="0" hangingPunct="0">
              <a:lnSpc>
                <a:spcPct val="90000"/>
              </a:lnSpc>
              <a:spcBef>
                <a:spcPct val="30000"/>
              </a:spcBef>
              <a:buFontTx/>
              <a:buAutoNum type="alphaLcParenR"/>
            </a:pPr>
            <a:r>
              <a:rPr lang="en-US" sz="3200" i="0" dirty="0">
                <a:latin typeface="+mn-lt"/>
              </a:rPr>
              <a:t>has the capacity and orientation to work with others </a:t>
            </a:r>
          </a:p>
          <a:p>
            <a:pPr marL="571500" lvl="1" indent="-457200" eaLnBrk="0" hangingPunct="0">
              <a:lnSpc>
                <a:spcPct val="90000"/>
              </a:lnSpc>
              <a:spcBef>
                <a:spcPct val="30000"/>
              </a:spcBef>
              <a:buFontTx/>
              <a:buAutoNum type="alphaLcParenR"/>
            </a:pPr>
            <a:r>
              <a:rPr lang="en-US" sz="3200" i="0" dirty="0">
                <a:latin typeface="+mn-lt"/>
              </a:rPr>
              <a:t>in a democratic way</a:t>
            </a:r>
          </a:p>
          <a:p>
            <a:pPr marL="571500" lvl="1" indent="-457200" eaLnBrk="0" hangingPunct="0">
              <a:lnSpc>
                <a:spcPct val="90000"/>
              </a:lnSpc>
              <a:spcBef>
                <a:spcPct val="30000"/>
              </a:spcBef>
              <a:buFontTx/>
              <a:buAutoNum type="alphaLcParenR"/>
            </a:pPr>
            <a:r>
              <a:rPr lang="en-US" sz="3200" i="0" dirty="0">
                <a:latin typeface="+mn-lt"/>
              </a:rPr>
              <a:t>to improve the community.</a:t>
            </a:r>
            <a:r>
              <a:rPr lang="en-US" sz="2800" i="0" dirty="0">
                <a:latin typeface="+mn-lt"/>
              </a:rPr>
              <a:t> </a:t>
            </a:r>
            <a:endParaRPr lang="en-US" sz="2800" i="0" dirty="0" smtClean="0">
              <a:latin typeface="+mn-lt"/>
            </a:endParaRPr>
          </a:p>
          <a:p>
            <a:pPr marL="571500" lvl="1" indent="-457200" eaLnBrk="0" hangingPunct="0">
              <a:lnSpc>
                <a:spcPct val="90000"/>
              </a:lnSpc>
              <a:spcBef>
                <a:spcPct val="30000"/>
              </a:spcBef>
              <a:buFontTx/>
              <a:buAutoNum type="alphaLcParenR"/>
            </a:pPr>
            <a:endParaRPr lang="en-US" sz="2800" i="0" dirty="0" smtClean="0">
              <a:latin typeface="+mn-lt"/>
            </a:endParaRPr>
          </a:p>
          <a:p>
            <a:pPr marL="571500" lvl="1" indent="-457200" eaLnBrk="0" hangingPunct="0">
              <a:lnSpc>
                <a:spcPct val="90000"/>
              </a:lnSpc>
              <a:spcBef>
                <a:spcPct val="30000"/>
              </a:spcBef>
            </a:pPr>
            <a:r>
              <a:rPr lang="en-US" sz="2800" i="0" dirty="0" smtClean="0">
                <a:latin typeface="+mn-lt"/>
              </a:rPr>
              <a:t>						</a:t>
            </a:r>
            <a:r>
              <a:rPr lang="en-US" i="0" dirty="0" smtClean="0">
                <a:latin typeface="+mn-lt"/>
              </a:rPr>
              <a:t>(Hatcher, 2011)</a:t>
            </a:r>
          </a:p>
          <a:p>
            <a:pPr marL="571500" lvl="1" indent="-457200" eaLnBrk="0" hangingPunct="0">
              <a:lnSpc>
                <a:spcPct val="90000"/>
              </a:lnSpc>
              <a:spcBef>
                <a:spcPct val="30000"/>
              </a:spcBef>
            </a:pPr>
            <a:endParaRPr lang="en-US" sz="3200" i="0" dirty="0">
              <a:latin typeface="+mn-lt"/>
            </a:endParaRPr>
          </a:p>
          <a:p>
            <a:pPr marL="457200" indent="-457200" hangingPunct="0"/>
            <a:endParaRPr lang="en-US" sz="1400" dirty="0"/>
          </a:p>
        </p:txBody>
      </p:sp>
    </p:spTree>
    <p:extLst>
      <p:ext uri="{BB962C8B-B14F-4D97-AF65-F5344CB8AC3E}">
        <p14:creationId xmlns:p14="http://schemas.microsoft.com/office/powerpoint/2010/main" val="314543617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686799" cy="838200"/>
          </a:xfrm>
        </p:spPr>
        <p:txBody>
          <a:bodyPr>
            <a:normAutofit/>
          </a:bodyPr>
          <a:lstStyle/>
          <a:p>
            <a:pPr>
              <a:defRPr/>
            </a:pPr>
            <a:r>
              <a:rPr lang="en-US" sz="3600" dirty="0" smtClean="0"/>
              <a:t>Domains of CMG: Civic </a:t>
            </a:r>
            <a:r>
              <a:rPr lang="en-US" sz="3600" dirty="0"/>
              <a:t>Knowledge</a:t>
            </a:r>
            <a:endParaRPr lang="en-US" sz="3600" dirty="0">
              <a:solidFill>
                <a:schemeClr val="accent6">
                  <a:tint val="1000"/>
                </a:schemeClr>
              </a:solidFill>
            </a:endParaRPr>
          </a:p>
        </p:txBody>
      </p:sp>
      <p:sp>
        <p:nvSpPr>
          <p:cNvPr id="3" name="Content Placeholder 2"/>
          <p:cNvSpPr>
            <a:spLocks noGrp="1"/>
          </p:cNvSpPr>
          <p:nvPr>
            <p:ph idx="1"/>
          </p:nvPr>
        </p:nvSpPr>
        <p:spPr/>
        <p:txBody>
          <a:bodyPr rtlCol="0">
            <a:normAutofit fontScale="92500" lnSpcReduction="20000"/>
          </a:bodyPr>
          <a:lstStyle/>
          <a:p>
            <a:pPr marL="548552" lvl="1" indent="-182851">
              <a:buClr>
                <a:schemeClr val="accent1">
                  <a:lumMod val="60000"/>
                  <a:lumOff val="40000"/>
                </a:schemeClr>
              </a:buClr>
              <a:buFont typeface="Arial" pitchFamily="34" charset="0"/>
              <a:buChar char="•"/>
              <a:defRPr/>
            </a:pPr>
            <a:r>
              <a:rPr lang="en-US" sz="3200" dirty="0" smtClean="0"/>
              <a:t>More than purely </a:t>
            </a:r>
            <a:r>
              <a:rPr lang="en-US" sz="3200" b="1" i="1" dirty="0" smtClean="0"/>
              <a:t>academic knowledge</a:t>
            </a:r>
            <a:r>
              <a:rPr lang="en-US" sz="3200" b="1" dirty="0" smtClean="0"/>
              <a:t> </a:t>
            </a:r>
            <a:r>
              <a:rPr lang="en-US" sz="3200" dirty="0" smtClean="0"/>
              <a:t>(dates, places, important civic or political events)</a:t>
            </a:r>
          </a:p>
          <a:p>
            <a:pPr marL="548552" lvl="1" indent="-182851">
              <a:buClr>
                <a:schemeClr val="accent1">
                  <a:lumMod val="60000"/>
                  <a:lumOff val="40000"/>
                </a:schemeClr>
              </a:buClr>
              <a:buFont typeface="Arial" pitchFamily="34" charset="0"/>
              <a:buChar char="•"/>
              <a:defRPr/>
            </a:pPr>
            <a:r>
              <a:rPr lang="en-US" sz="3200" dirty="0" smtClean="0"/>
              <a:t>Knowledge of </a:t>
            </a:r>
            <a:r>
              <a:rPr lang="en-US" sz="3200" b="1" i="1" dirty="0" smtClean="0"/>
              <a:t>volunteer opportunities</a:t>
            </a:r>
            <a:r>
              <a:rPr lang="en-US" sz="3200" b="1" dirty="0" smtClean="0"/>
              <a:t> </a:t>
            </a:r>
            <a:r>
              <a:rPr lang="en-US" sz="3200" dirty="0" smtClean="0"/>
              <a:t>(ways to contribute to society and of nonprofit organizations)</a:t>
            </a:r>
          </a:p>
          <a:p>
            <a:pPr marL="548552" lvl="1" indent="-182851">
              <a:buClr>
                <a:schemeClr val="accent1">
                  <a:lumMod val="60000"/>
                  <a:lumOff val="40000"/>
                </a:schemeClr>
              </a:buClr>
              <a:buFont typeface="Arial" pitchFamily="34" charset="0"/>
              <a:buChar char="•"/>
              <a:defRPr/>
            </a:pPr>
            <a:r>
              <a:rPr lang="en-US" sz="3200" dirty="0" smtClean="0"/>
              <a:t>Knowledge of </a:t>
            </a:r>
            <a:r>
              <a:rPr lang="en-US" sz="3200" b="1" i="1" dirty="0" smtClean="0"/>
              <a:t>contemporary social issues </a:t>
            </a:r>
            <a:r>
              <a:rPr lang="en-US" sz="3200" dirty="0" smtClean="0"/>
              <a:t>(current events and the complexity of issues in modern society)</a:t>
            </a:r>
          </a:p>
          <a:p>
            <a:pPr marL="0" indent="0">
              <a:buClr>
                <a:schemeClr val="accent1">
                  <a:lumMod val="60000"/>
                  <a:lumOff val="40000"/>
                </a:schemeClr>
              </a:buClr>
              <a:buNone/>
              <a:defRPr/>
            </a:pPr>
            <a:endParaRPr lang="en-US" dirty="0" smtClean="0"/>
          </a:p>
          <a:p>
            <a:pPr marL="0" indent="0">
              <a:buClr>
                <a:schemeClr val="accent1">
                  <a:lumMod val="60000"/>
                  <a:lumOff val="40000"/>
                </a:schemeClr>
              </a:buClr>
              <a:buNone/>
              <a:defRPr/>
            </a:pPr>
            <a:r>
              <a:rPr lang="en-US" dirty="0" smtClean="0"/>
              <a:t>	</a:t>
            </a:r>
            <a:endParaRPr lang="en-US" dirty="0"/>
          </a:p>
        </p:txBody>
      </p:sp>
      <p:sp>
        <p:nvSpPr>
          <p:cNvPr id="15364" name="Footer Placeholder 3"/>
          <p:cNvSpPr>
            <a:spLocks noGrp="1"/>
          </p:cNvSpPr>
          <p:nvPr>
            <p:ph type="ftr" sz="quarter" idx="4294967295"/>
          </p:nvPr>
        </p:nvSpPr>
        <p:spPr bwMode="auto">
          <a:xfrm>
            <a:off x="4724400" y="5257800"/>
            <a:ext cx="3886200" cy="6858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45713" rIns="91425" bIns="45713" numCol="1" anchorCtr="0" compatLnSpc="1">
            <a:prstTxWarp prst="textNoShape">
              <a:avLst/>
            </a:prstTxWarp>
          </a:bodyPr>
          <a:lstStyle>
            <a:lvl1pPr>
              <a:defRPr>
                <a:solidFill>
                  <a:schemeClr val="tx1"/>
                </a:solidFill>
                <a:latin typeface="Tw Cen MT" pitchFamily="34" charset="0"/>
              </a:defRPr>
            </a:lvl1pPr>
            <a:lvl2pPr marL="742831" indent="-285704">
              <a:defRPr>
                <a:solidFill>
                  <a:schemeClr val="tx1"/>
                </a:solidFill>
                <a:latin typeface="Tw Cen MT" pitchFamily="34" charset="0"/>
              </a:defRPr>
            </a:lvl2pPr>
            <a:lvl3pPr marL="1142817" indent="-228563">
              <a:defRPr>
                <a:solidFill>
                  <a:schemeClr val="tx1"/>
                </a:solidFill>
                <a:latin typeface="Tw Cen MT" pitchFamily="34" charset="0"/>
              </a:defRPr>
            </a:lvl3pPr>
            <a:lvl4pPr marL="1599944" indent="-228563">
              <a:defRPr>
                <a:solidFill>
                  <a:schemeClr val="tx1"/>
                </a:solidFill>
                <a:latin typeface="Tw Cen MT" pitchFamily="34" charset="0"/>
              </a:defRPr>
            </a:lvl4pPr>
            <a:lvl5pPr marL="2057071" indent="-228563">
              <a:defRPr>
                <a:solidFill>
                  <a:schemeClr val="tx1"/>
                </a:solidFill>
                <a:latin typeface="Tw Cen MT" pitchFamily="34" charset="0"/>
              </a:defRPr>
            </a:lvl5pPr>
            <a:lvl6pPr marL="2514198" indent="-228563" fontAlgn="base">
              <a:spcBef>
                <a:spcPct val="0"/>
              </a:spcBef>
              <a:spcAft>
                <a:spcPct val="0"/>
              </a:spcAft>
              <a:defRPr>
                <a:solidFill>
                  <a:schemeClr val="tx1"/>
                </a:solidFill>
                <a:latin typeface="Tw Cen MT" pitchFamily="34" charset="0"/>
              </a:defRPr>
            </a:lvl6pPr>
            <a:lvl7pPr marL="2971325" indent="-228563" fontAlgn="base">
              <a:spcBef>
                <a:spcPct val="0"/>
              </a:spcBef>
              <a:spcAft>
                <a:spcPct val="0"/>
              </a:spcAft>
              <a:defRPr>
                <a:solidFill>
                  <a:schemeClr val="tx1"/>
                </a:solidFill>
                <a:latin typeface="Tw Cen MT" pitchFamily="34" charset="0"/>
              </a:defRPr>
            </a:lvl7pPr>
            <a:lvl8pPr marL="3428451" indent="-228563" fontAlgn="base">
              <a:spcBef>
                <a:spcPct val="0"/>
              </a:spcBef>
              <a:spcAft>
                <a:spcPct val="0"/>
              </a:spcAft>
              <a:defRPr>
                <a:solidFill>
                  <a:schemeClr val="tx1"/>
                </a:solidFill>
                <a:latin typeface="Tw Cen MT" pitchFamily="34" charset="0"/>
              </a:defRPr>
            </a:lvl8pPr>
            <a:lvl9pPr marL="3885578" indent="-228563" fontAlgn="base">
              <a:spcBef>
                <a:spcPct val="0"/>
              </a:spcBef>
              <a:spcAft>
                <a:spcPct val="0"/>
              </a:spcAft>
              <a:defRPr>
                <a:solidFill>
                  <a:schemeClr val="tx1"/>
                </a:solidFill>
                <a:latin typeface="Tw Cen MT" pitchFamily="34" charset="0"/>
              </a:defRPr>
            </a:lvl9pPr>
          </a:lstStyle>
          <a:p>
            <a:pPr fontAlgn="base">
              <a:spcBef>
                <a:spcPct val="0"/>
              </a:spcBef>
              <a:spcAft>
                <a:spcPct val="0"/>
              </a:spcAft>
              <a:defRPr/>
            </a:pPr>
            <a:r>
              <a:rPr lang="en-US" sz="1400" dirty="0">
                <a:latin typeface="+mj-lt"/>
              </a:rPr>
              <a:t>Steinberg, Bringle, &amp; Hatcher (2011)</a:t>
            </a:r>
          </a:p>
        </p:txBody>
      </p:sp>
    </p:spTree>
    <p:extLst>
      <p:ext uri="{BB962C8B-B14F-4D97-AF65-F5344CB8AC3E}">
        <p14:creationId xmlns:p14="http://schemas.microsoft.com/office/powerpoint/2010/main" val="23697907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dirty="0"/>
              <a:t>Domains of </a:t>
            </a:r>
            <a:r>
              <a:rPr lang="en-US" sz="3600" dirty="0" smtClean="0"/>
              <a:t>CMG: Civic Skills</a:t>
            </a:r>
            <a:endParaRPr lang="en-US" sz="3600" dirty="0">
              <a:solidFill>
                <a:schemeClr val="accent6">
                  <a:tint val="1000"/>
                </a:schemeClr>
              </a:solidFill>
            </a:endParaRPr>
          </a:p>
        </p:txBody>
      </p:sp>
      <p:sp>
        <p:nvSpPr>
          <p:cNvPr id="3" name="Content Placeholder 2"/>
          <p:cNvSpPr>
            <a:spLocks noGrp="1"/>
          </p:cNvSpPr>
          <p:nvPr>
            <p:ph idx="1"/>
          </p:nvPr>
        </p:nvSpPr>
        <p:spPr/>
        <p:txBody>
          <a:bodyPr rtlCol="0">
            <a:normAutofit lnSpcReduction="10000"/>
          </a:bodyPr>
          <a:lstStyle/>
          <a:p>
            <a:pPr marL="548552" lvl="1" indent="-182851">
              <a:buClr>
                <a:schemeClr val="accent1">
                  <a:lumMod val="60000"/>
                  <a:lumOff val="40000"/>
                </a:schemeClr>
              </a:buClr>
              <a:buFont typeface="Arial" pitchFamily="34" charset="0"/>
              <a:buChar char="•"/>
              <a:defRPr/>
            </a:pPr>
            <a:r>
              <a:rPr lang="en-US" sz="3200" b="1" i="1" dirty="0" smtClean="0"/>
              <a:t>Communication and Listening</a:t>
            </a:r>
            <a:r>
              <a:rPr lang="en-US" sz="3200" b="1" dirty="0" smtClean="0"/>
              <a:t> </a:t>
            </a:r>
            <a:r>
              <a:rPr lang="en-US" sz="3200" dirty="0" smtClean="0"/>
              <a:t>(ability to communicate with others and listen to divergent points of view)</a:t>
            </a:r>
          </a:p>
          <a:p>
            <a:pPr marL="548552" lvl="1" indent="-182851">
              <a:buClr>
                <a:schemeClr val="accent1">
                  <a:lumMod val="60000"/>
                  <a:lumOff val="40000"/>
                </a:schemeClr>
              </a:buClr>
              <a:buFont typeface="Arial" pitchFamily="34" charset="0"/>
              <a:buChar char="•"/>
              <a:defRPr/>
            </a:pPr>
            <a:r>
              <a:rPr lang="en-US" sz="3200" b="1" i="1" dirty="0" smtClean="0"/>
              <a:t>Diversity</a:t>
            </a:r>
            <a:r>
              <a:rPr lang="en-US" sz="3200" dirty="0" smtClean="0"/>
              <a:t> (understanding the importance of, and the ability to work with others from diverse backgrounds)</a:t>
            </a:r>
          </a:p>
          <a:p>
            <a:pPr marL="548552" lvl="1" indent="-182851">
              <a:buClr>
                <a:schemeClr val="accent1">
                  <a:lumMod val="60000"/>
                  <a:lumOff val="40000"/>
                </a:schemeClr>
              </a:buClr>
              <a:buFont typeface="Arial" pitchFamily="34" charset="0"/>
              <a:buChar char="•"/>
              <a:defRPr/>
            </a:pPr>
            <a:r>
              <a:rPr lang="en-US" sz="3200" b="1" i="1" dirty="0" smtClean="0"/>
              <a:t>Consensus-building</a:t>
            </a:r>
            <a:r>
              <a:rPr lang="en-US" sz="3200" b="1" dirty="0" smtClean="0"/>
              <a:t> </a:t>
            </a:r>
            <a:r>
              <a:rPr lang="en-US" sz="3200" dirty="0" smtClean="0"/>
              <a:t>(ability to work across difference to come to an agreement or solve a problem)</a:t>
            </a:r>
          </a:p>
          <a:p>
            <a:pPr marL="0" indent="0">
              <a:buClr>
                <a:schemeClr val="accent1">
                  <a:lumMod val="60000"/>
                  <a:lumOff val="40000"/>
                </a:schemeClr>
              </a:buClr>
              <a:buNone/>
              <a:defRPr/>
            </a:pPr>
            <a:endParaRPr lang="en-US" dirty="0"/>
          </a:p>
        </p:txBody>
      </p:sp>
      <p:sp>
        <p:nvSpPr>
          <p:cNvPr id="5" name="Footer Placeholder 3"/>
          <p:cNvSpPr txBox="1">
            <a:spLocks/>
          </p:cNvSpPr>
          <p:nvPr/>
        </p:nvSpPr>
        <p:spPr bwMode="auto">
          <a:xfrm>
            <a:off x="5105400" y="5292724"/>
            <a:ext cx="3429000" cy="87947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13" rIns="91425" bIns="45713" numCol="1" rtlCol="0" anchor="ctr" anchorCtr="0" compatLnSpc="1">
            <a:prstTxWarp prst="textNoShape">
              <a:avLst/>
            </a:prstTxWarp>
          </a:bodyPr>
          <a:lstStyle>
            <a:defPPr>
              <a:defRPr lang="en-US"/>
            </a:defPPr>
            <a:lvl1pPr marL="0" algn="ctr" defTabSz="4384915" rtl="0" eaLnBrk="1" latinLnBrk="0" hangingPunct="1">
              <a:defRPr sz="5800" kern="1200">
                <a:solidFill>
                  <a:schemeClr val="tx1"/>
                </a:solidFill>
                <a:latin typeface="Tw Cen MT" pitchFamily="34" charset="0"/>
                <a:ea typeface="+mn-ea"/>
                <a:cs typeface="+mn-cs"/>
              </a:defRPr>
            </a:lvl1pPr>
            <a:lvl2pPr marL="3566160" indent="-1371600" algn="l" defTabSz="4384915" rtl="0" eaLnBrk="1" latinLnBrk="0" hangingPunct="1">
              <a:defRPr sz="8600" kern="1200">
                <a:solidFill>
                  <a:schemeClr val="tx1"/>
                </a:solidFill>
                <a:latin typeface="Tw Cen MT" pitchFamily="34" charset="0"/>
                <a:ea typeface="+mn-ea"/>
                <a:cs typeface="+mn-cs"/>
              </a:defRPr>
            </a:lvl2pPr>
            <a:lvl3pPr marL="5486400" indent="-1097280" algn="l" defTabSz="4384915" rtl="0" eaLnBrk="1" latinLnBrk="0" hangingPunct="1">
              <a:defRPr sz="8600" kern="1200">
                <a:solidFill>
                  <a:schemeClr val="tx1"/>
                </a:solidFill>
                <a:latin typeface="Tw Cen MT" pitchFamily="34" charset="0"/>
                <a:ea typeface="+mn-ea"/>
                <a:cs typeface="+mn-cs"/>
              </a:defRPr>
            </a:lvl3pPr>
            <a:lvl4pPr marL="7680960" indent="-1097280" algn="l" defTabSz="4384915" rtl="0" eaLnBrk="1" latinLnBrk="0" hangingPunct="1">
              <a:defRPr sz="8600" kern="1200">
                <a:solidFill>
                  <a:schemeClr val="tx1"/>
                </a:solidFill>
                <a:latin typeface="Tw Cen MT" pitchFamily="34" charset="0"/>
                <a:ea typeface="+mn-ea"/>
                <a:cs typeface="+mn-cs"/>
              </a:defRPr>
            </a:lvl4pPr>
            <a:lvl5pPr marL="9875520" indent="-1097280" algn="l" defTabSz="4384915" rtl="0" eaLnBrk="1" latinLnBrk="0" hangingPunct="1">
              <a:defRPr sz="8600" kern="1200">
                <a:solidFill>
                  <a:schemeClr val="tx1"/>
                </a:solidFill>
                <a:latin typeface="Tw Cen MT" pitchFamily="34" charset="0"/>
                <a:ea typeface="+mn-ea"/>
                <a:cs typeface="+mn-cs"/>
              </a:defRPr>
            </a:lvl5pPr>
            <a:lvl6pPr marL="1207008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6pPr>
            <a:lvl7pPr marL="1426464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7pPr>
            <a:lvl8pPr marL="1645920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8pPr>
            <a:lvl9pPr marL="1865376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9pPr>
          </a:lstStyle>
          <a:p>
            <a:pPr fontAlgn="base">
              <a:spcBef>
                <a:spcPct val="0"/>
              </a:spcBef>
              <a:spcAft>
                <a:spcPct val="0"/>
              </a:spcAft>
              <a:defRPr/>
            </a:pPr>
            <a:r>
              <a:rPr lang="en-US" sz="1400" dirty="0">
                <a:latin typeface="+mj-lt"/>
              </a:rPr>
              <a:t>Steinberg, </a:t>
            </a:r>
            <a:r>
              <a:rPr lang="en-US" sz="1400" dirty="0" err="1" smtClean="0">
                <a:latin typeface="+mj-lt"/>
              </a:rPr>
              <a:t>Bringle</a:t>
            </a:r>
            <a:r>
              <a:rPr lang="en-US" sz="1400" dirty="0" smtClean="0">
                <a:latin typeface="+mj-lt"/>
              </a:rPr>
              <a:t>, </a:t>
            </a:r>
            <a:r>
              <a:rPr lang="en-US" sz="1400" dirty="0">
                <a:latin typeface="+mj-lt"/>
              </a:rPr>
              <a:t>&amp; Hatcher (2011)</a:t>
            </a:r>
          </a:p>
        </p:txBody>
      </p:sp>
    </p:spTree>
    <p:extLst>
      <p:ext uri="{BB962C8B-B14F-4D97-AF65-F5344CB8AC3E}">
        <p14:creationId xmlns:p14="http://schemas.microsoft.com/office/powerpoint/2010/main" val="34597967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3600" dirty="0"/>
              <a:t>Domains of </a:t>
            </a:r>
            <a:r>
              <a:rPr lang="en-US" sz="3600" dirty="0" smtClean="0"/>
              <a:t>CMG: Civic </a:t>
            </a:r>
            <a:r>
              <a:rPr lang="en-US" sz="3600" dirty="0"/>
              <a:t>D</a:t>
            </a:r>
            <a:r>
              <a:rPr lang="en-US" sz="3600" dirty="0" smtClean="0"/>
              <a:t>ispositions</a:t>
            </a:r>
            <a:endParaRPr lang="en-US" sz="3600" dirty="0">
              <a:solidFill>
                <a:schemeClr val="accent6">
                  <a:tint val="1000"/>
                </a:schemeClr>
              </a:solidFill>
            </a:endParaRPr>
          </a:p>
        </p:txBody>
      </p:sp>
      <p:sp>
        <p:nvSpPr>
          <p:cNvPr id="17411" name="Content Placeholder 2"/>
          <p:cNvSpPr>
            <a:spLocks noGrp="1"/>
          </p:cNvSpPr>
          <p:nvPr>
            <p:ph idx="1"/>
          </p:nvPr>
        </p:nvSpPr>
        <p:spPr>
          <a:xfrm>
            <a:off x="152400" y="1527048"/>
            <a:ext cx="8991600" cy="4572000"/>
          </a:xfrm>
        </p:spPr>
        <p:txBody>
          <a:bodyPr>
            <a:noAutofit/>
          </a:bodyPr>
          <a:lstStyle/>
          <a:p>
            <a:pPr lvl="1" eaLnBrk="1" hangingPunct="1"/>
            <a:r>
              <a:rPr lang="en-US" sz="2800" b="1" i="1" dirty="0" smtClean="0"/>
              <a:t>Valuing  community engagement </a:t>
            </a:r>
            <a:r>
              <a:rPr lang="en-US" sz="2800" dirty="0" smtClean="0"/>
              <a:t>(understanding the importance of service to others, and being actively involved in the community)</a:t>
            </a:r>
          </a:p>
          <a:p>
            <a:pPr lvl="1" eaLnBrk="1" hangingPunct="1"/>
            <a:r>
              <a:rPr lang="en-US" sz="2800" b="1" i="1" dirty="0" smtClean="0"/>
              <a:t>Self-efficacy</a:t>
            </a:r>
            <a:r>
              <a:rPr lang="en-US" sz="2800" dirty="0" smtClean="0"/>
              <a:t> (have the desire to take personal action, with a realistic view that the action will produce the desired result)</a:t>
            </a:r>
          </a:p>
          <a:p>
            <a:pPr lvl="1" eaLnBrk="1" hangingPunct="1"/>
            <a:r>
              <a:rPr lang="en-US" sz="2800" b="1" i="1" dirty="0" smtClean="0"/>
              <a:t>Social trustee of knowledge </a:t>
            </a:r>
            <a:r>
              <a:rPr lang="en-US" sz="2800" dirty="0" smtClean="0"/>
              <a:t>(feeling a sense of responsibility and commitment to use the knowledge gained in college to serve others)</a:t>
            </a:r>
          </a:p>
        </p:txBody>
      </p:sp>
      <p:sp>
        <p:nvSpPr>
          <p:cNvPr id="5" name="Footer Placeholder 3"/>
          <p:cNvSpPr txBox="1">
            <a:spLocks/>
          </p:cNvSpPr>
          <p:nvPr/>
        </p:nvSpPr>
        <p:spPr bwMode="auto">
          <a:xfrm>
            <a:off x="4495800" y="5589587"/>
            <a:ext cx="3581399" cy="811213"/>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13" rIns="91425" bIns="45713" numCol="1" rtlCol="0" anchor="ctr" anchorCtr="0" compatLnSpc="1">
            <a:prstTxWarp prst="textNoShape">
              <a:avLst/>
            </a:prstTxWarp>
          </a:bodyPr>
          <a:lstStyle>
            <a:defPPr>
              <a:defRPr lang="en-US"/>
            </a:defPPr>
            <a:lvl1pPr marL="0" algn="ctr" defTabSz="4384915" rtl="0" eaLnBrk="1" latinLnBrk="0" hangingPunct="1">
              <a:defRPr sz="5800" kern="1200">
                <a:solidFill>
                  <a:schemeClr val="tx1"/>
                </a:solidFill>
                <a:latin typeface="Tw Cen MT" pitchFamily="34" charset="0"/>
                <a:ea typeface="+mn-ea"/>
                <a:cs typeface="+mn-cs"/>
              </a:defRPr>
            </a:lvl1pPr>
            <a:lvl2pPr marL="3566160" indent="-1371600" algn="l" defTabSz="4384915" rtl="0" eaLnBrk="1" latinLnBrk="0" hangingPunct="1">
              <a:defRPr sz="8600" kern="1200">
                <a:solidFill>
                  <a:schemeClr val="tx1"/>
                </a:solidFill>
                <a:latin typeface="Tw Cen MT" pitchFamily="34" charset="0"/>
                <a:ea typeface="+mn-ea"/>
                <a:cs typeface="+mn-cs"/>
              </a:defRPr>
            </a:lvl2pPr>
            <a:lvl3pPr marL="5486400" indent="-1097280" algn="l" defTabSz="4384915" rtl="0" eaLnBrk="1" latinLnBrk="0" hangingPunct="1">
              <a:defRPr sz="8600" kern="1200">
                <a:solidFill>
                  <a:schemeClr val="tx1"/>
                </a:solidFill>
                <a:latin typeface="Tw Cen MT" pitchFamily="34" charset="0"/>
                <a:ea typeface="+mn-ea"/>
                <a:cs typeface="+mn-cs"/>
              </a:defRPr>
            </a:lvl3pPr>
            <a:lvl4pPr marL="7680960" indent="-1097280" algn="l" defTabSz="4384915" rtl="0" eaLnBrk="1" latinLnBrk="0" hangingPunct="1">
              <a:defRPr sz="8600" kern="1200">
                <a:solidFill>
                  <a:schemeClr val="tx1"/>
                </a:solidFill>
                <a:latin typeface="Tw Cen MT" pitchFamily="34" charset="0"/>
                <a:ea typeface="+mn-ea"/>
                <a:cs typeface="+mn-cs"/>
              </a:defRPr>
            </a:lvl4pPr>
            <a:lvl5pPr marL="9875520" indent="-1097280" algn="l" defTabSz="4384915" rtl="0" eaLnBrk="1" latinLnBrk="0" hangingPunct="1">
              <a:defRPr sz="8600" kern="1200">
                <a:solidFill>
                  <a:schemeClr val="tx1"/>
                </a:solidFill>
                <a:latin typeface="Tw Cen MT" pitchFamily="34" charset="0"/>
                <a:ea typeface="+mn-ea"/>
                <a:cs typeface="+mn-cs"/>
              </a:defRPr>
            </a:lvl5pPr>
            <a:lvl6pPr marL="1207008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6pPr>
            <a:lvl7pPr marL="1426464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7pPr>
            <a:lvl8pPr marL="1645920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8pPr>
            <a:lvl9pPr marL="18653760" indent="-1097280" algn="l" defTabSz="4384915" rtl="0" eaLnBrk="1" fontAlgn="base" latinLnBrk="0" hangingPunct="1">
              <a:spcBef>
                <a:spcPct val="0"/>
              </a:spcBef>
              <a:spcAft>
                <a:spcPct val="0"/>
              </a:spcAft>
              <a:defRPr sz="8600" kern="1200">
                <a:solidFill>
                  <a:schemeClr val="tx1"/>
                </a:solidFill>
                <a:latin typeface="Tw Cen MT" pitchFamily="34" charset="0"/>
                <a:ea typeface="+mn-ea"/>
                <a:cs typeface="+mn-cs"/>
              </a:defRPr>
            </a:lvl9pPr>
          </a:lstStyle>
          <a:p>
            <a:pPr fontAlgn="base">
              <a:spcBef>
                <a:spcPct val="0"/>
              </a:spcBef>
              <a:spcAft>
                <a:spcPct val="0"/>
              </a:spcAft>
              <a:defRPr/>
            </a:pPr>
            <a:r>
              <a:rPr lang="en-US" sz="1400" dirty="0">
                <a:latin typeface="+mj-lt"/>
              </a:rPr>
              <a:t>Steinberg, Bringle, &amp; Hatcher (2011)</a:t>
            </a:r>
          </a:p>
        </p:txBody>
      </p:sp>
    </p:spTree>
    <p:extLst>
      <p:ext uri="{BB962C8B-B14F-4D97-AF65-F5344CB8AC3E}">
        <p14:creationId xmlns:p14="http://schemas.microsoft.com/office/powerpoint/2010/main" val="223951263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Developing and Assessing Student Learning Outcomes&amp;quot;&quot;/&gt;&lt;property id=&quot;20307&quot; value=&quot;256&quot;/&gt;&lt;/object&gt;&lt;object type=&quot;3&quot; unique_id=&quot;10497&quot;&gt;&lt;property id=&quot;20148&quot; value=&quot;5&quot;/&gt;&lt;property id=&quot;20300&quot; value=&quot;Slide 3 - &amp;quot;Why are student learning outcomes (SLOs) important?&amp;quot;&quot;/&gt;&lt;property id=&quot;20307&quot; value=&quot;297&quot;/&gt;&lt;/object&gt;&lt;object type=&quot;3&quot; unique_id=&quot;10627&quot;&gt;&lt;property id=&quot;20148&quot; value=&quot;5&quot;/&gt;&lt;property id=&quot;20300&quot; value=&quot;Slide 35 - &amp;quot;References&amp;quot;&quot;/&gt;&lt;property id=&quot;20307&quot; value=&quot;303&quot;/&gt;&lt;/object&gt;&lt;object type=&quot;3&quot; unique_id=&quot;11080&quot;&gt;&lt;property id=&quot;20148&quot; value=&quot;5&quot;/&gt;&lt;property id=&quot;20300&quot; value=&quot;Slide 11 - &amp;quot;Examples of SLOs at Different Levels&amp;quot;&quot;/&gt;&lt;property id=&quot;20307&quot; value=&quot;306&quot;/&gt;&lt;/object&gt;&lt;object type=&quot;3&quot; unique_id=&quot;11081&quot;&gt;&lt;property id=&quot;20148&quot; value=&quot;5&quot;/&gt;&lt;property id=&quot;20300&quot; value=&quot;Slide 16 - &amp;quot;How do I write SLOs?&amp;quot;&quot;/&gt;&lt;property id=&quot;20307&quot; value=&quot;307&quot;/&gt;&lt;/object&gt;&lt;object type=&quot;3&quot; unique_id=&quot;11082&quot;&gt;&lt;property id=&quot;20148&quot; value=&quot;5&quot;/&gt;&lt;property id=&quot;20300&quot; value=&quot;Slide 24 - &amp;quot;How do I assess SLOs?&amp;quot;&quot;/&gt;&lt;property id=&quot;20307&quot; value=&quot;308&quot;/&gt;&lt;/object&gt;&lt;object type=&quot;3&quot; unique_id=&quot;11083&quot;&gt;&lt;property id=&quot;20148&quot; value=&quot;5&quot;/&gt;&lt;property id=&quot;20300&quot; value=&quot;Slide 34 - &amp;quot;How can I refine my SLOs?&amp;quot;&quot;/&gt;&lt;property id=&quot;20307&quot; value=&quot;309&quot;/&gt;&lt;/object&gt;&lt;object type=&quot;3&quot; unique_id=&quot;11152&quot;&gt;&lt;property id=&quot;20148&quot; value=&quot;5&quot;/&gt;&lt;property id=&quot;20300&quot; value=&quot;Slide 2 - &amp;quot;Agenda&amp;quot;&quot;/&gt;&lt;property id=&quot;20307&quot; value=&quot;310&quot;/&gt;&lt;/object&gt;&lt;object type=&quot;3&quot; unique_id=&quot;11241&quot;&gt;&lt;property id=&quot;20148&quot; value=&quot;5&quot;/&gt;&lt;property id=&quot;20300&quot; value=&quot;Slide 4 - &amp;quot;Why are student learning outcomes important?&amp;quot;&quot;/&gt;&lt;property id=&quot;20307&quot; value=&quot;311&quot;/&gt;&lt;/object&gt;&lt;object type=&quot;3&quot; unique_id=&quot;11242&quot;&gt;&lt;property id=&quot;20148&quot; value=&quot;5&quot;/&gt;&lt;property id=&quot;20300&quot; value=&quot;Slide 5 - &amp;quot;Developing Student Learning Outcomes Important for Reaccreditation Process&amp;quot;&quot;/&gt;&lt;property id=&quot;20307&quot; value=&quot;312&quot;/&gt;&lt;/object&gt;&lt;object type=&quot;3&quot; unique_id=&quot;11243&quot;&gt;&lt;property id=&quot;20148&quot; value=&quot;5&quot;/&gt;&lt;property id=&quot;20300&quot; value=&quot;Slide 6 - &amp;quot;SLOs Provide Opportunities for Formative Assessment and Self-Regulated Learning&amp;quot;&quot;/&gt;&lt;property id=&quot;20307&quot; value=&quot;320&quot;/&gt;&lt;/object&gt;&lt;object type=&quot;3&quot; unique_id=&quot;11244&quot;&gt;&lt;property id=&quot;20148&quot; value=&quot;5&quot;/&gt;&lt;property id=&quot;20300&quot; value=&quot;Slide 7 - &amp;quot;What are student learning outcome statements?&amp;quot;&quot;/&gt;&lt;property id=&quot;20307&quot; value=&quot;327&quot;/&gt;&lt;/object&gt;&lt;object type=&quot;3&quot; unique_id=&quot;11245&quot;&gt;&lt;property id=&quot;20148&quot; value=&quot;5&quot;/&gt;&lt;property id=&quot;20300&quot; value=&quot;Slide 8 - &amp;quot;Examples of Student Learning Outcomes (IUPUI Campus Bulletin, 2010-2012)&amp;quot;&quot;/&gt;&lt;property id=&quot;20307&quot; value=&quot;328&quot;/&gt;&lt;/object&gt;&lt;object type=&quot;3&quot; unique_id=&quot;11246&quot;&gt;&lt;property id=&quot;20148&quot; value=&quot;5&quot;/&gt;&lt;property id=&quot;20300&quot; value=&quot;Slide 10 - &amp;quot;How are institution, program, and course SLOs related?&amp;quot;&quot;/&gt;&lt;property id=&quot;20307&quot; value=&quot;329&quot;/&gt;&lt;/object&gt;&lt;object type=&quot;3&quot; unique_id=&quot;11247&quot;&gt;&lt;property id=&quot;20148&quot; value=&quot;5&quot;/&gt;&lt;property id=&quot;20300&quot; value=&quot;Slide 25 - &amp;quot;Employ Multiple Methods&amp;quot;&quot;/&gt;&lt;property id=&quot;20307&quot; value=&quot;314&quot;/&gt;&lt;/object&gt;&lt;object type=&quot;3&quot; unique_id=&quot;11248&quot;&gt;&lt;property id=&quot;20148&quot; value=&quot;5&quot;/&gt;&lt;property id=&quot;20300&quot; value=&quot;Slide 26 - &amp;quot;Measuring Student Learning &amp;quot;&quot;/&gt;&lt;property id=&quot;20307&quot; value=&quot;323&quot;/&gt;&lt;/object&gt;&lt;object type=&quot;3&quot; unique_id=&quot;11249&quot;&gt;&lt;property id=&quot;20148&quot; value=&quot;5&quot;/&gt;&lt;property id=&quot;20300&quot; value=&quot;Slide 27 - &amp;quot;Direct Measures of Student Learning &amp;quot;&quot;/&gt;&lt;property id=&quot;20307&quot; value=&quot;321&quot;/&gt;&lt;/object&gt;&lt;object type=&quot;3&quot; unique_id=&quot;11250&quot;&gt;&lt;property id=&quot;20148&quot; value=&quot;5&quot;/&gt;&lt;property id=&quot;20300&quot; value=&quot;Slide 28 - &amp;quot;Assessment of Student Work: &amp;#x0D;&amp;#x0A;A Direct Measure of Learning&amp;quot;&quot;/&gt;&lt;property id=&quot;20307&quot; value=&quot;319&quot;/&gt;&lt;/object&gt;&lt;object type=&quot;3&quot; unique_id=&quot;11251&quot;&gt;&lt;property id=&quot;20148&quot; value=&quot;5&quot;/&gt;&lt;property id=&quot;20300&quot; value=&quot;Slide 29 - &amp;quot;&amp;#x0D;&amp;#x0A;Use Authentic, Embedded Assessment &amp;#x0D;&amp;#x0A;&amp;quot;&quot;/&gt;&lt;property id=&quot;20307&quot; value=&quot;324&quot;/&gt;&lt;/object&gt;&lt;object type=&quot;3&quot; unique_id=&quot;11252&quot;&gt;&lt;property id=&quot;20148&quot; value=&quot;5&quot;/&gt;&lt;property id=&quot;20300&quot; value=&quot;Slide 30 - &amp;quot;Indirect Measures &amp;quot;&quot;/&gt;&lt;property id=&quot;20307&quot; value=&quot;322&quot;/&gt;&lt;/object&gt;&lt;object type=&quot;3&quot; unique_id=&quot;11253&quot;&gt;&lt;property id=&quot;20148&quot; value=&quot;5&quot;/&gt;&lt;property id=&quot;20300&quot; value=&quot;Slide 31&quot;/&gt;&lt;property id=&quot;20307&quot; value=&quot;317&quot;/&gt;&lt;/object&gt;&lt;object type=&quot;3&quot; unique_id=&quot;11254&quot;&gt;&lt;property id=&quot;20148&quot; value=&quot;5&quot;/&gt;&lt;property id=&quot;20300&quot; value=&quot;Slide 32 - &amp;quot;Planning for Learning and Assessment&amp;#x0D;&amp;#x0A;T.W. Banta &amp;quot;&quot;/&gt;&lt;property id=&quot;20307&quot; value=&quot;318&quot;/&gt;&lt;/object&gt;&lt;object type=&quot;3&quot; unique_id=&quot;11255&quot;&gt;&lt;property id=&quot;20148&quot; value=&quot;5&quot;/&gt;&lt;property id=&quot;20300&quot; value=&quot;Slide 33 - &amp;quot;Creating a Culture of Evidence&amp;quot;&quot;/&gt;&lt;property id=&quot;20307&quot; value=&quot;325&quot;/&gt;&lt;/object&gt;&lt;object type=&quot;3&quot; unique_id=&quot;11533&quot;&gt;&lt;property id=&quot;20148&quot; value=&quot;5&quot;/&gt;&lt;property id=&quot;20300&quot; value=&quot;Slide 9 - &amp;quot;More about SLOs&amp;quot;&quot;/&gt;&lt;property id=&quot;20307&quot; value=&quot;330&quot;/&gt;&lt;/object&gt;&lt;object type=&quot;3&quot; unique_id=&quot;11742&quot;&gt;&lt;property id=&quot;20148&quot; value=&quot;5&quot;/&gt;&lt;property id=&quot;20300&quot; value=&quot;Slide 12 - &amp;quot;Curriculum Mapping&amp;quot;&quot;/&gt;&lt;property id=&quot;20307&quot; value=&quot;331&quot;/&gt;&lt;/object&gt;&lt;object type=&quot;3&quot; unique_id=&quot;11743&quot;&gt;&lt;property id=&quot;20148&quot; value=&quot;5&quot;/&gt;&lt;property id=&quot;20300&quot; value=&quot;Slide 15 - &amp;quot;Learning Outcomes Assessment Process and Steps&amp;#x0D;&amp;#x0A;&amp;quot;&quot;/&gt;&lt;property id=&quot;20307&quot; value=&quot;332&quot;/&gt;&lt;/object&gt;&lt;object type=&quot;3&quot; unique_id=&quot;11856&quot;&gt;&lt;property id=&quot;20148&quot; value=&quot;5&quot;/&gt;&lt;property id=&quot;20300&quot; value=&quot;Slide 13 - &amp;quot;Outcomes Based Curriculum&amp;quot;&quot;/&gt;&lt;property id=&quot;20307&quot; value=&quot;333&quot;/&gt;&lt;/object&gt;&lt;object type=&quot;3&quot; unique_id=&quot;11857&quot;&gt;&lt;property id=&quot;20148&quot; value=&quot;5&quot;/&gt;&lt;property id=&quot;20300&quot; value=&quot;Slide 14 - &amp;quot;The Assessment Process&amp;quot;&quot;/&gt;&lt;property id=&quot;20307&quot; value=&quot;334&quot;/&gt;&lt;/object&gt;&lt;object type=&quot;3&quot; unique_id=&quot;12158&quot;&gt;&lt;property id=&quot;20148&quot; value=&quot;5&quot;/&gt;&lt;property id=&quot;20300&quot; value=&quot;Slide 17 - &amp;quot;Components of effective SLOs&amp;quot;&quot;/&gt;&lt;property id=&quot;20307&quot; value=&quot;336&quot;/&gt;&lt;/object&gt;&lt;object type=&quot;3&quot; unique_id=&quot;12159&quot;&gt;&lt;property id=&quot;20148&quot; value=&quot;5&quot;/&gt;&lt;property id=&quot;20300&quot; value=&quot;Slide 18 - &amp;quot;A Few Words about Learning Domains&amp;quot;&quot;/&gt;&lt;property id=&quot;20307&quot; value=&quot;338&quot;/&gt;&lt;/object&gt;&lt;object type=&quot;3&quot; unique_id=&quot;12160&quot;&gt;&lt;property id=&quot;20148&quot; value=&quot;5&quot;/&gt;&lt;property id=&quot;20300&quot; value=&quot;Slide 19 - &amp;quot;Cognitive Domain (Bloom)&amp;quot;&quot;/&gt;&lt;property id=&quot;20307&quot; value=&quot;339&quot;/&gt;&lt;/object&gt;&lt;object type=&quot;3&quot; unique_id=&quot;12161&quot;&gt;&lt;property id=&quot;20148&quot; value=&quot;5&quot;/&gt;&lt;property id=&quot;20300&quot; value=&quot;Slide 20 - &amp;quot;Affective Domain (Krathwohl, et.al)&amp;quot;&quot;/&gt;&lt;property id=&quot;20307&quot; value=&quot;340&quot;/&gt;&lt;/object&gt;&lt;object type=&quot;3&quot; unique_id=&quot;12162&quot;&gt;&lt;property id=&quot;20148&quot; value=&quot;5&quot;/&gt;&lt;property id=&quot;20300&quot; value=&quot;Slide 21 - &amp;quot;Psychomotor Domain (Dave)&amp;quot;&quot;/&gt;&lt;property id=&quot;20307&quot; value=&quot;341&quot;/&gt;&lt;/object&gt;&lt;object type=&quot;3&quot; unique_id=&quot;12163&quot;&gt;&lt;property id=&quot;20148&quot; value=&quot;5&quot;/&gt;&lt;property id=&quot;20300&quot; value=&quot;Slide 22 - &amp;quot;Brainstorming Activity&amp;amp;#x09;&amp;quot;&quot;/&gt;&lt;property id=&quot;20307&quot; value=&quot;337&quot;/&gt;&lt;/object&gt;&lt;object type=&quot;3&quot; unique_id=&quot;12164&quot;&gt;&lt;property id=&quot;20148&quot; value=&quot;5&quot;/&gt;&lt;property id=&quot;20300&quot; value=&quot;Slide 23 - &amp;quot;The Next Steps&amp;quot;&quot;/&gt;&lt;property id=&quot;20307&quot; value=&quot;335&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ustom 4">
      <a:dk1>
        <a:sysClr val="windowText" lastClr="000000"/>
      </a:dk1>
      <a:lt1>
        <a:sysClr val="window" lastClr="FFFFFF"/>
      </a:lt1>
      <a:dk2>
        <a:srgbClr val="7F7F7F"/>
      </a:dk2>
      <a:lt2>
        <a:srgbClr val="C5D1D7"/>
      </a:lt2>
      <a:accent1>
        <a:srgbClr val="800000"/>
      </a:accent1>
      <a:accent2>
        <a:srgbClr val="000000"/>
      </a:accent2>
      <a:accent3>
        <a:srgbClr val="800000"/>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12128</TotalTime>
  <Words>1983</Words>
  <Application>Microsoft Office PowerPoint</Application>
  <PresentationFormat>On-screen Show (4:3)</PresentationFormat>
  <Paragraphs>261</Paragraphs>
  <Slides>32</Slides>
  <Notes>21</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32</vt:i4>
      </vt:variant>
    </vt:vector>
  </HeadingPairs>
  <TitlesOfParts>
    <vt:vector size="48" baseType="lpstr">
      <vt:lpstr>Arial Unicode MS</vt:lpstr>
      <vt:lpstr>ＭＳ Ｐゴシック</vt:lpstr>
      <vt:lpstr>Agency FB</vt:lpstr>
      <vt:lpstr>Aharoni</vt:lpstr>
      <vt:lpstr>AngsanaUPC</vt:lpstr>
      <vt:lpstr>Arial</vt:lpstr>
      <vt:lpstr>Calibri</vt:lpstr>
      <vt:lpstr>Candara</vt:lpstr>
      <vt:lpstr>Georgia</vt:lpstr>
      <vt:lpstr>Tahoma</vt:lpstr>
      <vt:lpstr>Times</vt:lpstr>
      <vt:lpstr>Times New Roman</vt:lpstr>
      <vt:lpstr>Trebuchet MS</vt:lpstr>
      <vt:lpstr>Wingdings</vt:lpstr>
      <vt:lpstr>Wingdings 2</vt:lpstr>
      <vt:lpstr>Civic</vt:lpstr>
      <vt:lpstr> The "Civic-Minded Graduate" Construct for Assessing Civic Outcomes </vt:lpstr>
      <vt:lpstr>Goals for 30-minute Session</vt:lpstr>
      <vt:lpstr>IUPUI Center for Service and Learning</vt:lpstr>
      <vt:lpstr>A Fundamental Question – “To What End?” </vt:lpstr>
      <vt:lpstr>Civic-Mindedness</vt:lpstr>
      <vt:lpstr> CMG as a “North Star”</vt:lpstr>
      <vt:lpstr>Domains of CMG: Civic Knowledge</vt:lpstr>
      <vt:lpstr>Domains of CMG: Civic Skills</vt:lpstr>
      <vt:lpstr>Domains of CMG: Civic Dispositions</vt:lpstr>
      <vt:lpstr>Domains of CMG: Behavioral Intentions</vt:lpstr>
      <vt:lpstr>PowerPoint Presentation</vt:lpstr>
      <vt:lpstr>Sample Student A</vt:lpstr>
      <vt:lpstr>Sample Student B</vt:lpstr>
      <vt:lpstr>PowerPoint Presentation</vt:lpstr>
      <vt:lpstr>Assessment: CMG Scale</vt:lpstr>
      <vt:lpstr>Assessment: CMG Narrative and Rubric </vt:lpstr>
      <vt:lpstr>Assessment: CMG Interview and Rubric </vt:lpstr>
      <vt:lpstr>Research Results (4 Studies)</vt:lpstr>
      <vt:lpstr>Research Results (4 Studies)</vt:lpstr>
      <vt:lpstr>Research Results (4 Studies)</vt:lpstr>
      <vt:lpstr>Across All Studies</vt:lpstr>
      <vt:lpstr>Developmental Models</vt:lpstr>
      <vt:lpstr>Picture that portrays collective network</vt:lpstr>
      <vt:lpstr>Implications of CMG – To what end?</vt:lpstr>
      <vt:lpstr>To What End/So What?</vt:lpstr>
      <vt:lpstr>CMG/CMP: Not Just For Students</vt:lpstr>
      <vt:lpstr>Location of CMG Tools</vt:lpstr>
      <vt:lpstr>Recent Publications</vt:lpstr>
      <vt:lpstr>  8th Annual  IUPUI Connecting Campuses with Communities  </vt:lpstr>
      <vt:lpstr>Questions</vt:lpstr>
      <vt:lpstr>Integration</vt:lpstr>
      <vt:lpstr>Integration</vt:lpstr>
    </vt:vector>
  </TitlesOfParts>
  <Company>Office of Creative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Office of Creative Services</dc:creator>
  <cp:lastModifiedBy> </cp:lastModifiedBy>
  <cp:revision>698</cp:revision>
  <cp:lastPrinted>2015-09-30T13:52:29Z</cp:lastPrinted>
  <dcterms:created xsi:type="dcterms:W3CDTF">2010-06-24T18:03:14Z</dcterms:created>
  <dcterms:modified xsi:type="dcterms:W3CDTF">2016-05-23T14:01:14Z</dcterms:modified>
</cp:coreProperties>
</file>