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4"/>
  </p:sldMasterIdLst>
  <p:notesMasterIdLst>
    <p:notesMasterId r:id="rId6"/>
  </p:notesMasterIdLst>
  <p:sldIdLst>
    <p:sldId id="256" r:id="rId5"/>
  </p:sldIdLst>
  <p:sldSz cx="32918400" cy="219456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72" userDrawn="1">
          <p15:clr>
            <a:srgbClr val="A4A3A4"/>
          </p15:clr>
        </p15:guide>
        <p15:guide id="2" pos="72" userDrawn="1">
          <p15:clr>
            <a:srgbClr val="A4A3A4"/>
          </p15:clr>
        </p15:guide>
        <p15:guide id="3" pos="20664" userDrawn="1">
          <p15:clr>
            <a:srgbClr val="A4A3A4"/>
          </p15:clr>
        </p15:guide>
        <p15:guide id="4" orient="horz" pos="96" userDrawn="1">
          <p15:clr>
            <a:srgbClr val="A4A3A4"/>
          </p15:clr>
        </p15:guide>
        <p15:guide id="5" orient="horz" pos="13728" userDrawn="1">
          <p15:clr>
            <a:srgbClr val="A4A3A4"/>
          </p15:clr>
        </p15:guide>
        <p15:guide id="6" pos="5208" userDrawn="1">
          <p15:clr>
            <a:srgbClr val="A4A3A4"/>
          </p15:clr>
        </p15:guide>
        <p15:guide id="7" pos="15576"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783B28C-EC1C-821F-6182-1B784852D407}" name="Cho, Sopanis D" initials="CD" userId="S::sdhanvar@iu.edu::552d7474-ac72-4cbe-98d8-b2495f203f73" providerId="AD"/>
  <p188:author id="{BB3425F6-D435-7833-529C-1C4BB92A2EA3}" name="Stone, Sean" initials="SS" userId="S::smstone@iu.edu::d2e4deed-4764-48a0-985f-1f45ddbdb005"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Lydia Howes" initials="LH" lastIdx="5" clrIdx="0">
    <p:extLst>
      <p:ext uri="{19B8F6BF-5375-455C-9EA6-DF929625EA0E}">
        <p15:presenceInfo xmlns:p15="http://schemas.microsoft.com/office/powerpoint/2012/main" userId="S-1-5-21-3267252026-959778862-486524141-930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4C7CC"/>
    <a:srgbClr val="AAADB5"/>
    <a:srgbClr val="C3C7D0"/>
    <a:srgbClr val="68666C"/>
    <a:srgbClr val="68676D"/>
    <a:srgbClr val="BEBFC4"/>
    <a:srgbClr val="6E6C71"/>
    <a:srgbClr val="DEE0E5"/>
    <a:srgbClr val="706E73"/>
    <a:srgbClr val="B4B5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D5A9FC-02BE-4512-A781-284DFA845D96}" v="29" dt="2022-10-17T17:00:10.668"/>
    <p1510:client id="{0FC07765-FE9C-410D-BD22-345D6172F810}" v="14" dt="2022-10-17T13:39:53.865"/>
  </p1510:revLst>
</p1510:revInfo>
</file>

<file path=ppt/tableStyles.xml><?xml version="1.0" encoding="utf-8"?>
<a:tblStyleLst xmlns:a="http://schemas.openxmlformats.org/drawingml/2006/main" def="{5C22544A-7EE6-4342-B048-85BDC9FD1C3A}">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34" d="100"/>
          <a:sy n="34" d="100"/>
        </p:scale>
        <p:origin x="528" y="114"/>
      </p:cViewPr>
      <p:guideLst>
        <p:guide orient="horz" pos="1472"/>
        <p:guide pos="72"/>
        <p:guide pos="20664"/>
        <p:guide orient="horz" pos="96"/>
        <p:guide orient="horz" pos="13728"/>
        <p:guide pos="5208"/>
        <p:guide pos="1557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commentAuthors" Target="commentAuthors.xml"/><Relationship Id="rId12" Type="http://schemas.microsoft.com/office/2016/11/relationships/changesInfo" Target="changesInfos/changesInfo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 Id="rId14"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one, Sean" userId="S::smstone@iu.edu::d2e4deed-4764-48a0-985f-1f45ddbdb005" providerId="AD" clId="Web-{04D5A9FC-02BE-4512-A781-284DFA845D96}"/>
    <pc:docChg chg="modSld">
      <pc:chgData name="Stone, Sean" userId="S::smstone@iu.edu::d2e4deed-4764-48a0-985f-1f45ddbdb005" providerId="AD" clId="Web-{04D5A9FC-02BE-4512-A781-284DFA845D96}" dt="2022-10-17T17:00:10.668" v="14" actId="1076"/>
      <pc:docMkLst>
        <pc:docMk/>
      </pc:docMkLst>
      <pc:sldChg chg="modSp">
        <pc:chgData name="Stone, Sean" userId="S::smstone@iu.edu::d2e4deed-4764-48a0-985f-1f45ddbdb005" providerId="AD" clId="Web-{04D5A9FC-02BE-4512-A781-284DFA845D96}" dt="2022-10-17T17:00:10.668" v="14" actId="1076"/>
        <pc:sldMkLst>
          <pc:docMk/>
          <pc:sldMk cId="1656664802" sldId="256"/>
        </pc:sldMkLst>
        <pc:spChg chg="mod">
          <ac:chgData name="Stone, Sean" userId="S::smstone@iu.edu::d2e4deed-4764-48a0-985f-1f45ddbdb005" providerId="AD" clId="Web-{04D5A9FC-02BE-4512-A781-284DFA845D96}" dt="2022-10-17T16:58:34.524" v="2" actId="1076"/>
          <ac:spMkLst>
            <pc:docMk/>
            <pc:sldMk cId="1656664802" sldId="256"/>
            <ac:spMk id="2" creationId="{A7D47A5E-E285-436A-9E87-1DCF2D239807}"/>
          </ac:spMkLst>
        </pc:spChg>
        <pc:spChg chg="mod">
          <ac:chgData name="Stone, Sean" userId="S::smstone@iu.edu::d2e4deed-4764-48a0-985f-1f45ddbdb005" providerId="AD" clId="Web-{04D5A9FC-02BE-4512-A781-284DFA845D96}" dt="2022-10-17T16:57:35.725" v="0" actId="20577"/>
          <ac:spMkLst>
            <pc:docMk/>
            <pc:sldMk cId="1656664802" sldId="256"/>
            <ac:spMk id="11" creationId="{BC0B3D94-AEBB-4CC2-B6E2-8550892C7DE6}"/>
          </ac:spMkLst>
        </pc:spChg>
        <pc:spChg chg="mod">
          <ac:chgData name="Stone, Sean" userId="S::smstone@iu.edu::d2e4deed-4764-48a0-985f-1f45ddbdb005" providerId="AD" clId="Web-{04D5A9FC-02BE-4512-A781-284DFA845D96}" dt="2022-10-17T17:00:10.668" v="14" actId="1076"/>
          <ac:spMkLst>
            <pc:docMk/>
            <pc:sldMk cId="1656664802" sldId="256"/>
            <ac:spMk id="15" creationId="{D874D875-F2AF-4B83-800F-BE5AC77FCF60}"/>
          </ac:spMkLst>
        </pc:spChg>
        <pc:spChg chg="mod">
          <ac:chgData name="Stone, Sean" userId="S::smstone@iu.edu::d2e4deed-4764-48a0-985f-1f45ddbdb005" providerId="AD" clId="Web-{04D5A9FC-02BE-4512-A781-284DFA845D96}" dt="2022-10-17T17:00:07.339" v="13" actId="20577"/>
          <ac:spMkLst>
            <pc:docMk/>
            <pc:sldMk cId="1656664802" sldId="256"/>
            <ac:spMk id="16" creationId="{EE4063CB-2B29-451E-AAF5-B9818A0304DC}"/>
          </ac:spMkLst>
        </pc:spChg>
        <pc:picChg chg="mod">
          <ac:chgData name="Stone, Sean" userId="S::smstone@iu.edu::d2e4deed-4764-48a0-985f-1f45ddbdb005" providerId="AD" clId="Web-{04D5A9FC-02BE-4512-A781-284DFA845D96}" dt="2022-10-17T16:58:30.289" v="1" actId="1076"/>
          <ac:picMkLst>
            <pc:docMk/>
            <pc:sldMk cId="1656664802" sldId="256"/>
            <ac:picMk id="49" creationId="{59FCB68B-4524-48CF-9154-FBE270816764}"/>
          </ac:picMkLst>
        </pc:picChg>
      </pc:sldChg>
    </pc:docChg>
  </pc:docChgLst>
  <pc:docChgLst>
    <pc:chgData name="Stone, Sean" userId="S::smstone@iu.edu::d2e4deed-4764-48a0-985f-1f45ddbdb005" providerId="AD" clId="Web-{0FC07765-FE9C-410D-BD22-345D6172F810}"/>
    <pc:docChg chg="modSld">
      <pc:chgData name="Stone, Sean" userId="S::smstone@iu.edu::d2e4deed-4764-48a0-985f-1f45ddbdb005" providerId="AD" clId="Web-{0FC07765-FE9C-410D-BD22-345D6172F810}" dt="2022-10-17T13:39:53.865" v="8" actId="14100"/>
      <pc:docMkLst>
        <pc:docMk/>
      </pc:docMkLst>
      <pc:sldChg chg="modSp">
        <pc:chgData name="Stone, Sean" userId="S::smstone@iu.edu::d2e4deed-4764-48a0-985f-1f45ddbdb005" providerId="AD" clId="Web-{0FC07765-FE9C-410D-BD22-345D6172F810}" dt="2022-10-17T13:39:53.865" v="8" actId="14100"/>
        <pc:sldMkLst>
          <pc:docMk/>
          <pc:sldMk cId="1656664802" sldId="256"/>
        </pc:sldMkLst>
        <pc:spChg chg="mod">
          <ac:chgData name="Stone, Sean" userId="S::smstone@iu.edu::d2e4deed-4764-48a0-985f-1f45ddbdb005" providerId="AD" clId="Web-{0FC07765-FE9C-410D-BD22-345D6172F810}" dt="2022-10-17T13:39:37.881" v="5" actId="20577"/>
          <ac:spMkLst>
            <pc:docMk/>
            <pc:sldMk cId="1656664802" sldId="256"/>
            <ac:spMk id="3" creationId="{C9904647-E714-4F0C-A64D-5037293B9E10}"/>
          </ac:spMkLst>
        </pc:spChg>
        <pc:spChg chg="mod">
          <ac:chgData name="Stone, Sean" userId="S::smstone@iu.edu::d2e4deed-4764-48a0-985f-1f45ddbdb005" providerId="AD" clId="Web-{0FC07765-FE9C-410D-BD22-345D6172F810}" dt="2022-10-17T13:39:53.865" v="8" actId="14100"/>
          <ac:spMkLst>
            <pc:docMk/>
            <pc:sldMk cId="1656664802" sldId="256"/>
            <ac:spMk id="11" creationId="{BC0B3D94-AEBB-4CC2-B6E2-8550892C7DE6}"/>
          </ac:spMkLst>
        </pc:spChg>
        <pc:spChg chg="mod">
          <ac:chgData name="Stone, Sean" userId="S::smstone@iu.edu::d2e4deed-4764-48a0-985f-1f45ddbdb005" providerId="AD" clId="Web-{0FC07765-FE9C-410D-BD22-345D6172F810}" dt="2022-10-17T13:39:26.630" v="3" actId="20577"/>
          <ac:spMkLst>
            <pc:docMk/>
            <pc:sldMk cId="1656664802" sldId="256"/>
            <ac:spMk id="12" creationId="{CD132770-F493-4054-AAB8-C6D244897B7E}"/>
          </ac:spMkLst>
        </pc:spChg>
        <pc:spChg chg="mod">
          <ac:chgData name="Stone, Sean" userId="S::smstone@iu.edu::d2e4deed-4764-48a0-985f-1f45ddbdb005" providerId="AD" clId="Web-{0FC07765-FE9C-410D-BD22-345D6172F810}" dt="2022-10-17T13:37:27.065" v="1" actId="20577"/>
          <ac:spMkLst>
            <pc:docMk/>
            <pc:sldMk cId="1656664802" sldId="256"/>
            <ac:spMk id="36" creationId="{00000000-0000-0000-0000-000000000000}"/>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C:\Users\smstone\Desktop\ADEA%20Poster\Survey%20Refined.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barChart>
        <c:barDir val="bar"/>
        <c:grouping val="clustered"/>
        <c:varyColors val="0"/>
        <c:ser>
          <c:idx val="0"/>
          <c:order val="0"/>
          <c:tx>
            <c:strRef>
              <c:f>'Sheet 3'!$B$1</c:f>
              <c:strCache>
                <c:ptCount val="1"/>
                <c:pt idx="0">
                  <c:v>D2 Responses</c:v>
                </c:pt>
              </c:strCache>
            </c:strRef>
          </c:tx>
          <c:spPr>
            <a:gradFill rotWithShape="1">
              <a:gsLst>
                <a:gs pos="0">
                  <a:schemeClr val="accent2">
                    <a:lumMod val="110000"/>
                    <a:satMod val="105000"/>
                    <a:tint val="67000"/>
                  </a:schemeClr>
                </a:gs>
                <a:gs pos="50000">
                  <a:schemeClr val="accent2">
                    <a:lumMod val="105000"/>
                    <a:satMod val="103000"/>
                    <a:tint val="73000"/>
                  </a:schemeClr>
                </a:gs>
                <a:gs pos="100000">
                  <a:schemeClr val="accent2">
                    <a:lumMod val="105000"/>
                    <a:satMod val="109000"/>
                    <a:tint val="81000"/>
                  </a:schemeClr>
                </a:gs>
              </a:gsLst>
              <a:lin ang="5400000" scaled="0"/>
            </a:gradFill>
            <a:ln w="9525" cap="flat" cmpd="sng" algn="ctr">
              <a:solidFill>
                <a:schemeClr val="accent2">
                  <a:shade val="95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400"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 3'!$A$2:$A$8</c:f>
              <c:strCache>
                <c:ptCount val="7"/>
                <c:pt idx="0">
                  <c:v>How much did you know about Indiana University IDP program before attending the event? (n=27)</c:v>
                </c:pt>
                <c:pt idx="1">
                  <c:v>Has your awareness increased after attending the event? (n=27)</c:v>
                </c:pt>
                <c:pt idx="2">
                  <c:v>Would you like to learn more about the IDP program? (n=26)</c:v>
                </c:pt>
                <c:pt idx="3">
                  <c:v>Would you be interested in mentoring incoming IDP students? (n=25)</c:v>
                </c:pt>
                <c:pt idx="4">
                  <c:v>How would you rate today's presenter/activities (n=26)</c:v>
                </c:pt>
                <c:pt idx="5">
                  <c:v>How likely are you to attend future events? (n=27)</c:v>
                </c:pt>
                <c:pt idx="6">
                  <c:v>How likely are you to work with an IDP students student on a future collaborative project? (n=27)</c:v>
                </c:pt>
              </c:strCache>
            </c:strRef>
          </c:cat>
          <c:val>
            <c:numRef>
              <c:f>'Sheet 3'!$B$2:$B$8</c:f>
              <c:numCache>
                <c:formatCode>General</c:formatCode>
                <c:ptCount val="7"/>
                <c:pt idx="0">
                  <c:v>6.59</c:v>
                </c:pt>
                <c:pt idx="1">
                  <c:v>8.67</c:v>
                </c:pt>
                <c:pt idx="2">
                  <c:v>8.99</c:v>
                </c:pt>
                <c:pt idx="3">
                  <c:v>8.8699999999999992</c:v>
                </c:pt>
                <c:pt idx="4">
                  <c:v>9.5</c:v>
                </c:pt>
                <c:pt idx="5">
                  <c:v>8.6199999999999992</c:v>
                </c:pt>
                <c:pt idx="6">
                  <c:v>8.8000000000000007</c:v>
                </c:pt>
              </c:numCache>
            </c:numRef>
          </c:val>
          <c:extLst>
            <c:ext xmlns:c16="http://schemas.microsoft.com/office/drawing/2014/chart" uri="{C3380CC4-5D6E-409C-BE32-E72D297353CC}">
              <c16:uniqueId val="{00000000-F219-470C-B774-E66805F3AB29}"/>
            </c:ext>
          </c:extLst>
        </c:ser>
        <c:dLbls>
          <c:dLblPos val="outEnd"/>
          <c:showLegendKey val="0"/>
          <c:showVal val="1"/>
          <c:showCatName val="0"/>
          <c:showSerName val="0"/>
          <c:showPercent val="0"/>
          <c:showBubbleSize val="0"/>
        </c:dLbls>
        <c:gapWidth val="100"/>
        <c:axId val="323201824"/>
        <c:axId val="323200160"/>
      </c:barChart>
      <c:catAx>
        <c:axId val="3232018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50000"/>
                    <a:lumOff val="50000"/>
                  </a:schemeClr>
                </a:solidFill>
                <a:latin typeface="+mn-lt"/>
                <a:ea typeface="+mn-ea"/>
                <a:cs typeface="+mn-cs"/>
              </a:defRPr>
            </a:pPr>
            <a:endParaRPr lang="en-US"/>
          </a:p>
        </c:txPr>
        <c:crossAx val="323200160"/>
        <c:crosses val="autoZero"/>
        <c:auto val="1"/>
        <c:lblAlgn val="ctr"/>
        <c:lblOffset val="100"/>
        <c:noMultiLvlLbl val="0"/>
      </c:catAx>
      <c:valAx>
        <c:axId val="3232001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50000"/>
                    <a:lumOff val="50000"/>
                  </a:schemeClr>
                </a:solidFill>
                <a:latin typeface="+mn-lt"/>
                <a:ea typeface="+mn-ea"/>
                <a:cs typeface="+mn-cs"/>
              </a:defRPr>
            </a:pPr>
            <a:endParaRPr lang="en-US"/>
          </a:p>
        </c:txPr>
        <c:crossAx val="3232018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5">
  <a:schemeClr val="accent2"/>
</cs:colorStyle>
</file>

<file path=ppt/charts/style1.xml><?xml version="1.0" encoding="utf-8"?>
<cs:chartStyle xmlns:cs="http://schemas.microsoft.com/office/drawing/2012/chartStyle" xmlns:a="http://schemas.openxmlformats.org/drawingml/2006/main" id="219">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C996F9E6-4E55-4B07-AC6D-88CBD157C87D}" type="datetimeFigureOut">
              <a:rPr lang="en-US" smtClean="0"/>
              <a:t>10/17/2022</a:t>
            </a:fld>
            <a:endParaRPr lang="en-US"/>
          </a:p>
        </p:txBody>
      </p:sp>
      <p:sp>
        <p:nvSpPr>
          <p:cNvPr id="4" name="Slide Image Placeholder 3"/>
          <p:cNvSpPr>
            <a:spLocks noGrp="1" noRot="1" noChangeAspect="1"/>
          </p:cNvSpPr>
          <p:nvPr>
            <p:ph type="sldImg" idx="2"/>
          </p:nvPr>
        </p:nvSpPr>
        <p:spPr>
          <a:xfrm>
            <a:off x="1152525" y="1162050"/>
            <a:ext cx="470535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AA7D6EF3-9D3E-4E9A-8D04-FF7A03341564}" type="slidenum">
              <a:rPr lang="en-US" smtClean="0"/>
              <a:t>‹#›</a:t>
            </a:fld>
            <a:endParaRPr lang="en-US"/>
          </a:p>
        </p:txBody>
      </p:sp>
    </p:spTree>
    <p:extLst>
      <p:ext uri="{BB962C8B-B14F-4D97-AF65-F5344CB8AC3E}">
        <p14:creationId xmlns:p14="http://schemas.microsoft.com/office/powerpoint/2010/main" val="3718422635"/>
      </p:ext>
    </p:extLst>
  </p:cSld>
  <p:clrMap bg1="lt1" tx1="dk1" bg2="lt2" tx2="dk2" accent1="accent1" accent2="accent2" accent3="accent3" accent4="accent4" accent5="accent5" accent6="accent6" hlink="hlink" folHlink="folHlink"/>
  <p:notesStyle>
    <a:lvl1pPr marL="0" algn="l" defTabSz="477042" rtl="0" eaLnBrk="1" latinLnBrk="0" hangingPunct="1">
      <a:defRPr sz="626" kern="1200">
        <a:solidFill>
          <a:schemeClr val="tx1"/>
        </a:solidFill>
        <a:latin typeface="+mn-lt"/>
        <a:ea typeface="+mn-ea"/>
        <a:cs typeface="+mn-cs"/>
      </a:defRPr>
    </a:lvl1pPr>
    <a:lvl2pPr marL="238521" algn="l" defTabSz="477042" rtl="0" eaLnBrk="1" latinLnBrk="0" hangingPunct="1">
      <a:defRPr sz="626" kern="1200">
        <a:solidFill>
          <a:schemeClr val="tx1"/>
        </a:solidFill>
        <a:latin typeface="+mn-lt"/>
        <a:ea typeface="+mn-ea"/>
        <a:cs typeface="+mn-cs"/>
      </a:defRPr>
    </a:lvl2pPr>
    <a:lvl3pPr marL="477042" algn="l" defTabSz="477042" rtl="0" eaLnBrk="1" latinLnBrk="0" hangingPunct="1">
      <a:defRPr sz="626" kern="1200">
        <a:solidFill>
          <a:schemeClr val="tx1"/>
        </a:solidFill>
        <a:latin typeface="+mn-lt"/>
        <a:ea typeface="+mn-ea"/>
        <a:cs typeface="+mn-cs"/>
      </a:defRPr>
    </a:lvl3pPr>
    <a:lvl4pPr marL="715564" algn="l" defTabSz="477042" rtl="0" eaLnBrk="1" latinLnBrk="0" hangingPunct="1">
      <a:defRPr sz="626" kern="1200">
        <a:solidFill>
          <a:schemeClr val="tx1"/>
        </a:solidFill>
        <a:latin typeface="+mn-lt"/>
        <a:ea typeface="+mn-ea"/>
        <a:cs typeface="+mn-cs"/>
      </a:defRPr>
    </a:lvl4pPr>
    <a:lvl5pPr marL="954085" algn="l" defTabSz="477042" rtl="0" eaLnBrk="1" latinLnBrk="0" hangingPunct="1">
      <a:defRPr sz="626" kern="1200">
        <a:solidFill>
          <a:schemeClr val="tx1"/>
        </a:solidFill>
        <a:latin typeface="+mn-lt"/>
        <a:ea typeface="+mn-ea"/>
        <a:cs typeface="+mn-cs"/>
      </a:defRPr>
    </a:lvl5pPr>
    <a:lvl6pPr marL="1192606" algn="l" defTabSz="477042" rtl="0" eaLnBrk="1" latinLnBrk="0" hangingPunct="1">
      <a:defRPr sz="626" kern="1200">
        <a:solidFill>
          <a:schemeClr val="tx1"/>
        </a:solidFill>
        <a:latin typeface="+mn-lt"/>
        <a:ea typeface="+mn-ea"/>
        <a:cs typeface="+mn-cs"/>
      </a:defRPr>
    </a:lvl6pPr>
    <a:lvl7pPr marL="1431127" algn="l" defTabSz="477042" rtl="0" eaLnBrk="1" latinLnBrk="0" hangingPunct="1">
      <a:defRPr sz="626" kern="1200">
        <a:solidFill>
          <a:schemeClr val="tx1"/>
        </a:solidFill>
        <a:latin typeface="+mn-lt"/>
        <a:ea typeface="+mn-ea"/>
        <a:cs typeface="+mn-cs"/>
      </a:defRPr>
    </a:lvl7pPr>
    <a:lvl8pPr marL="1669649" algn="l" defTabSz="477042" rtl="0" eaLnBrk="1" latinLnBrk="0" hangingPunct="1">
      <a:defRPr sz="626" kern="1200">
        <a:solidFill>
          <a:schemeClr val="tx1"/>
        </a:solidFill>
        <a:latin typeface="+mn-lt"/>
        <a:ea typeface="+mn-ea"/>
        <a:cs typeface="+mn-cs"/>
      </a:defRPr>
    </a:lvl8pPr>
    <a:lvl9pPr marL="1908170" algn="l" defTabSz="477042" rtl="0" eaLnBrk="1" latinLnBrk="0" hangingPunct="1">
      <a:defRPr sz="62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2525" y="1162050"/>
            <a:ext cx="4705350" cy="3136900"/>
          </a:xfrm>
        </p:spPr>
      </p:sp>
      <p:sp>
        <p:nvSpPr>
          <p:cNvPr id="3" name="Notes Placeholder 2"/>
          <p:cNvSpPr>
            <a:spLocks noGrp="1"/>
          </p:cNvSpPr>
          <p:nvPr>
            <p:ph type="body" idx="1"/>
          </p:nvPr>
        </p:nvSpPr>
        <p:spPr/>
        <p:txBody>
          <a:bodyPr/>
          <a:lstStyle/>
          <a:p>
            <a:pPr marL="0" marR="0" lvl="0" indent="0" algn="l" defTabSz="477042" rtl="0" eaLnBrk="1" fontAlgn="auto" latinLnBrk="0" hangingPunct="1">
              <a:lnSpc>
                <a:spcPct val="100000"/>
              </a:lnSpc>
              <a:spcBef>
                <a:spcPts val="0"/>
              </a:spcBef>
              <a:spcAft>
                <a:spcPts val="0"/>
              </a:spcAft>
              <a:buClrTx/>
              <a:buSzTx/>
              <a:buFontTx/>
              <a:buNone/>
              <a:tabLst/>
              <a:defRPr/>
            </a:pPr>
            <a:r>
              <a:rPr lang="en-US" baseline="0"/>
              <a:t>Prints as 48x72 at 200%.</a:t>
            </a:r>
            <a:endParaRPr lang="en-US"/>
          </a:p>
          <a:p>
            <a:endParaRPr lang="en-US"/>
          </a:p>
        </p:txBody>
      </p:sp>
      <p:sp>
        <p:nvSpPr>
          <p:cNvPr id="4" name="Slide Number Placeholder 3"/>
          <p:cNvSpPr>
            <a:spLocks noGrp="1"/>
          </p:cNvSpPr>
          <p:nvPr>
            <p:ph type="sldNum" sz="quarter" idx="10"/>
          </p:nvPr>
        </p:nvSpPr>
        <p:spPr/>
        <p:txBody>
          <a:bodyPr/>
          <a:lstStyle/>
          <a:p>
            <a:fld id="{AA7D6EF3-9D3E-4E9A-8D04-FF7A03341564}" type="slidenum">
              <a:rPr lang="en-US" smtClean="0"/>
              <a:t>1</a:t>
            </a:fld>
            <a:endParaRPr lang="en-US"/>
          </a:p>
        </p:txBody>
      </p:sp>
    </p:spTree>
    <p:extLst>
      <p:ext uri="{BB962C8B-B14F-4D97-AF65-F5344CB8AC3E}">
        <p14:creationId xmlns:p14="http://schemas.microsoft.com/office/powerpoint/2010/main" val="28562165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3591562"/>
            <a:ext cx="27980640" cy="7640320"/>
          </a:xfrm>
        </p:spPr>
        <p:txBody>
          <a:bodyPr anchor="b"/>
          <a:lstStyle>
            <a:lvl1pPr algn="ctr">
              <a:defRPr sz="19200"/>
            </a:lvl1pPr>
          </a:lstStyle>
          <a:p>
            <a:r>
              <a:rPr lang="en-US"/>
              <a:t>Click to edit Master title style</a:t>
            </a:r>
          </a:p>
        </p:txBody>
      </p:sp>
      <p:sp>
        <p:nvSpPr>
          <p:cNvPr id="3" name="Subtitle 2"/>
          <p:cNvSpPr>
            <a:spLocks noGrp="1"/>
          </p:cNvSpPr>
          <p:nvPr>
            <p:ph type="subTitle" idx="1"/>
          </p:nvPr>
        </p:nvSpPr>
        <p:spPr>
          <a:xfrm>
            <a:off x="4114800" y="11526522"/>
            <a:ext cx="24688800" cy="5298438"/>
          </a:xfrm>
        </p:spPr>
        <p:txBody>
          <a:bodyPr/>
          <a:lstStyle>
            <a:lvl1pPr marL="0" indent="0" algn="ctr">
              <a:buNone/>
              <a:defRPr sz="7680"/>
            </a:lvl1pPr>
            <a:lvl2pPr marL="1463040" indent="0" algn="ctr">
              <a:buNone/>
              <a:defRPr sz="6400"/>
            </a:lvl2pPr>
            <a:lvl3pPr marL="2926080" indent="0" algn="ctr">
              <a:buNone/>
              <a:defRPr sz="5760"/>
            </a:lvl3pPr>
            <a:lvl4pPr marL="4389120" indent="0" algn="ctr">
              <a:buNone/>
              <a:defRPr sz="5120"/>
            </a:lvl4pPr>
            <a:lvl5pPr marL="5852160" indent="0" algn="ctr">
              <a:buNone/>
              <a:defRPr sz="5120"/>
            </a:lvl5pPr>
            <a:lvl6pPr marL="7315200" indent="0" algn="ctr">
              <a:buNone/>
              <a:defRPr sz="5120"/>
            </a:lvl6pPr>
            <a:lvl7pPr marL="8778240" indent="0" algn="ctr">
              <a:buNone/>
              <a:defRPr sz="5120"/>
            </a:lvl7pPr>
            <a:lvl8pPr marL="10241280" indent="0" algn="ctr">
              <a:buNone/>
              <a:defRPr sz="5120"/>
            </a:lvl8pPr>
            <a:lvl9pPr marL="11704320" indent="0" algn="ctr">
              <a:buNone/>
              <a:defRPr sz="5120"/>
            </a:lvl9pPr>
          </a:lstStyle>
          <a:p>
            <a:r>
              <a:rPr lang="en-US"/>
              <a:t>Click to edit Master subtitle style</a:t>
            </a:r>
          </a:p>
        </p:txBody>
      </p:sp>
      <p:sp>
        <p:nvSpPr>
          <p:cNvPr id="4" name="Date Placeholder 3"/>
          <p:cNvSpPr>
            <a:spLocks noGrp="1"/>
          </p:cNvSpPr>
          <p:nvPr>
            <p:ph type="dt" sz="half" idx="10"/>
          </p:nvPr>
        </p:nvSpPr>
        <p:spPr/>
        <p:txBody>
          <a:bodyPr/>
          <a:lstStyle/>
          <a:p>
            <a:fld id="{5EAD5846-90DF-4FCD-8257-9BBA35A31973}" type="datetimeFigureOut">
              <a:rPr lang="en-US" smtClean="0"/>
              <a:t>10/17/2022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43EE7-F24F-4D7D-9B46-6ABDCDBF7FEF}" type="slidenum">
              <a:rPr lang="en-US" smtClean="0"/>
              <a:t>‹#›</a:t>
            </a:fld>
            <a:endParaRPr lang="en-US"/>
          </a:p>
        </p:txBody>
      </p:sp>
    </p:spTree>
    <p:extLst>
      <p:ext uri="{BB962C8B-B14F-4D97-AF65-F5344CB8AC3E}">
        <p14:creationId xmlns:p14="http://schemas.microsoft.com/office/powerpoint/2010/main" val="25747556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EAD5846-90DF-4FCD-8257-9BBA35A31973}" type="datetimeFigureOut">
              <a:rPr lang="en-US" smtClean="0"/>
              <a:t>10/17/2022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43EE7-F24F-4D7D-9B46-6ABDCDBF7FEF}" type="slidenum">
              <a:rPr lang="en-US" smtClean="0"/>
              <a:t>‹#›</a:t>
            </a:fld>
            <a:endParaRPr lang="en-US"/>
          </a:p>
        </p:txBody>
      </p:sp>
    </p:spTree>
    <p:extLst>
      <p:ext uri="{BB962C8B-B14F-4D97-AF65-F5344CB8AC3E}">
        <p14:creationId xmlns:p14="http://schemas.microsoft.com/office/powerpoint/2010/main" val="22371135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1168400"/>
            <a:ext cx="7098030" cy="1859788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63142" y="1168400"/>
            <a:ext cx="20882610" cy="1859788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EAD5846-90DF-4FCD-8257-9BBA35A31973}" type="datetimeFigureOut">
              <a:rPr lang="en-US" smtClean="0"/>
              <a:t>10/17/2022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43EE7-F24F-4D7D-9B46-6ABDCDBF7FEF}" type="slidenum">
              <a:rPr lang="en-US" smtClean="0"/>
              <a:t>‹#›</a:t>
            </a:fld>
            <a:endParaRPr lang="en-US"/>
          </a:p>
        </p:txBody>
      </p:sp>
    </p:spTree>
    <p:extLst>
      <p:ext uri="{BB962C8B-B14F-4D97-AF65-F5344CB8AC3E}">
        <p14:creationId xmlns:p14="http://schemas.microsoft.com/office/powerpoint/2010/main" val="3096879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EAD5846-90DF-4FCD-8257-9BBA35A31973}" type="datetimeFigureOut">
              <a:rPr lang="en-US" smtClean="0"/>
              <a:t>10/17/2022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43EE7-F24F-4D7D-9B46-6ABDCDBF7FEF}" type="slidenum">
              <a:rPr lang="en-US" smtClean="0"/>
              <a:t>‹#›</a:t>
            </a:fld>
            <a:endParaRPr lang="en-US"/>
          </a:p>
        </p:txBody>
      </p:sp>
    </p:spTree>
    <p:extLst>
      <p:ext uri="{BB962C8B-B14F-4D97-AF65-F5344CB8AC3E}">
        <p14:creationId xmlns:p14="http://schemas.microsoft.com/office/powerpoint/2010/main" val="2183081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5471167"/>
            <a:ext cx="28392120" cy="9128758"/>
          </a:xfrm>
        </p:spPr>
        <p:txBody>
          <a:bodyPr anchor="b"/>
          <a:lstStyle>
            <a:lvl1pPr>
              <a:defRPr sz="19200"/>
            </a:lvl1pPr>
          </a:lstStyle>
          <a:p>
            <a:r>
              <a:rPr lang="en-US"/>
              <a:t>Click to edit Master title style</a:t>
            </a:r>
          </a:p>
        </p:txBody>
      </p:sp>
      <p:sp>
        <p:nvSpPr>
          <p:cNvPr id="3" name="Text Placeholder 2"/>
          <p:cNvSpPr>
            <a:spLocks noGrp="1"/>
          </p:cNvSpPr>
          <p:nvPr>
            <p:ph type="body" idx="1"/>
          </p:nvPr>
        </p:nvSpPr>
        <p:spPr>
          <a:xfrm>
            <a:off x="2245997" y="14686287"/>
            <a:ext cx="28392120" cy="4800598"/>
          </a:xfrm>
        </p:spPr>
        <p:txBody>
          <a:bodyPr/>
          <a:lstStyle>
            <a:lvl1pPr marL="0" indent="0">
              <a:buNone/>
              <a:defRPr sz="7680">
                <a:solidFill>
                  <a:schemeClr val="tx1"/>
                </a:solidFill>
              </a:defRPr>
            </a:lvl1pPr>
            <a:lvl2pPr marL="1463040" indent="0">
              <a:buNone/>
              <a:defRPr sz="6400">
                <a:solidFill>
                  <a:schemeClr val="tx1">
                    <a:tint val="75000"/>
                  </a:schemeClr>
                </a:solidFill>
              </a:defRPr>
            </a:lvl2pPr>
            <a:lvl3pPr marL="2926080" indent="0">
              <a:buNone/>
              <a:defRPr sz="5760">
                <a:solidFill>
                  <a:schemeClr val="tx1">
                    <a:tint val="75000"/>
                  </a:schemeClr>
                </a:solidFill>
              </a:defRPr>
            </a:lvl3pPr>
            <a:lvl4pPr marL="4389120" indent="0">
              <a:buNone/>
              <a:defRPr sz="5120">
                <a:solidFill>
                  <a:schemeClr val="tx1">
                    <a:tint val="75000"/>
                  </a:schemeClr>
                </a:solidFill>
              </a:defRPr>
            </a:lvl4pPr>
            <a:lvl5pPr marL="5852160" indent="0">
              <a:buNone/>
              <a:defRPr sz="5120">
                <a:solidFill>
                  <a:schemeClr val="tx1">
                    <a:tint val="75000"/>
                  </a:schemeClr>
                </a:solidFill>
              </a:defRPr>
            </a:lvl5pPr>
            <a:lvl6pPr marL="7315200" indent="0">
              <a:buNone/>
              <a:defRPr sz="5120">
                <a:solidFill>
                  <a:schemeClr val="tx1">
                    <a:tint val="75000"/>
                  </a:schemeClr>
                </a:solidFill>
              </a:defRPr>
            </a:lvl6pPr>
            <a:lvl7pPr marL="8778240" indent="0">
              <a:buNone/>
              <a:defRPr sz="5120">
                <a:solidFill>
                  <a:schemeClr val="tx1">
                    <a:tint val="75000"/>
                  </a:schemeClr>
                </a:solidFill>
              </a:defRPr>
            </a:lvl7pPr>
            <a:lvl8pPr marL="10241280" indent="0">
              <a:buNone/>
              <a:defRPr sz="5120">
                <a:solidFill>
                  <a:schemeClr val="tx1">
                    <a:tint val="75000"/>
                  </a:schemeClr>
                </a:solidFill>
              </a:defRPr>
            </a:lvl8pPr>
            <a:lvl9pPr marL="11704320" indent="0">
              <a:buNone/>
              <a:defRPr sz="512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EAD5846-90DF-4FCD-8257-9BBA35A31973}" type="datetimeFigureOut">
              <a:rPr lang="en-US" smtClean="0"/>
              <a:t>10/17/2022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43EE7-F24F-4D7D-9B46-6ABDCDBF7FEF}" type="slidenum">
              <a:rPr lang="en-US" smtClean="0"/>
              <a:t>‹#›</a:t>
            </a:fld>
            <a:endParaRPr lang="en-US"/>
          </a:p>
        </p:txBody>
      </p:sp>
    </p:spTree>
    <p:extLst>
      <p:ext uri="{BB962C8B-B14F-4D97-AF65-F5344CB8AC3E}">
        <p14:creationId xmlns:p14="http://schemas.microsoft.com/office/powerpoint/2010/main" val="28139933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63140" y="5842000"/>
            <a:ext cx="13990320" cy="139242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6664940" y="5842000"/>
            <a:ext cx="13990320" cy="139242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EAD5846-90DF-4FCD-8257-9BBA35A31973}" type="datetimeFigureOut">
              <a:rPr lang="en-US" smtClean="0"/>
              <a:t>10/17/2022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E43EE7-F24F-4D7D-9B46-6ABDCDBF7FEF}" type="slidenum">
              <a:rPr lang="en-US" smtClean="0"/>
              <a:t>‹#›</a:t>
            </a:fld>
            <a:endParaRPr lang="en-US"/>
          </a:p>
        </p:txBody>
      </p:sp>
    </p:spTree>
    <p:extLst>
      <p:ext uri="{BB962C8B-B14F-4D97-AF65-F5344CB8AC3E}">
        <p14:creationId xmlns:p14="http://schemas.microsoft.com/office/powerpoint/2010/main" val="5627847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1168405"/>
            <a:ext cx="28392120" cy="4241802"/>
          </a:xfrm>
        </p:spPr>
        <p:txBody>
          <a:bodyPr/>
          <a:lstStyle/>
          <a:p>
            <a:r>
              <a:rPr lang="en-US"/>
              <a:t>Click to edit Master title style</a:t>
            </a:r>
          </a:p>
        </p:txBody>
      </p:sp>
      <p:sp>
        <p:nvSpPr>
          <p:cNvPr id="3" name="Text Placeholder 2"/>
          <p:cNvSpPr>
            <a:spLocks noGrp="1"/>
          </p:cNvSpPr>
          <p:nvPr>
            <p:ph type="body" idx="1"/>
          </p:nvPr>
        </p:nvSpPr>
        <p:spPr>
          <a:xfrm>
            <a:off x="2267431" y="5379722"/>
            <a:ext cx="13926024" cy="2636518"/>
          </a:xfrm>
        </p:spPr>
        <p:txBody>
          <a:bodyPr anchor="b"/>
          <a:lstStyle>
            <a:lvl1pPr marL="0" indent="0">
              <a:buNone/>
              <a:defRPr sz="7680" b="1"/>
            </a:lvl1pPr>
            <a:lvl2pPr marL="1463040" indent="0">
              <a:buNone/>
              <a:defRPr sz="6400" b="1"/>
            </a:lvl2pPr>
            <a:lvl3pPr marL="2926080" indent="0">
              <a:buNone/>
              <a:defRPr sz="5760" b="1"/>
            </a:lvl3pPr>
            <a:lvl4pPr marL="4389120" indent="0">
              <a:buNone/>
              <a:defRPr sz="5120" b="1"/>
            </a:lvl4pPr>
            <a:lvl5pPr marL="5852160" indent="0">
              <a:buNone/>
              <a:defRPr sz="5120" b="1"/>
            </a:lvl5pPr>
            <a:lvl6pPr marL="7315200" indent="0">
              <a:buNone/>
              <a:defRPr sz="5120" b="1"/>
            </a:lvl6pPr>
            <a:lvl7pPr marL="8778240" indent="0">
              <a:buNone/>
              <a:defRPr sz="5120" b="1"/>
            </a:lvl7pPr>
            <a:lvl8pPr marL="10241280" indent="0">
              <a:buNone/>
              <a:defRPr sz="5120" b="1"/>
            </a:lvl8pPr>
            <a:lvl9pPr marL="11704320" indent="0">
              <a:buNone/>
              <a:defRPr sz="5120" b="1"/>
            </a:lvl9pPr>
          </a:lstStyle>
          <a:p>
            <a:pPr lvl="0"/>
            <a:r>
              <a:rPr lang="en-US"/>
              <a:t>Click to edit Master text styles</a:t>
            </a:r>
          </a:p>
        </p:txBody>
      </p:sp>
      <p:sp>
        <p:nvSpPr>
          <p:cNvPr id="4" name="Content Placeholder 3"/>
          <p:cNvSpPr>
            <a:spLocks noGrp="1"/>
          </p:cNvSpPr>
          <p:nvPr>
            <p:ph sz="half" idx="2"/>
          </p:nvPr>
        </p:nvSpPr>
        <p:spPr>
          <a:xfrm>
            <a:off x="2267431" y="8016240"/>
            <a:ext cx="13926024" cy="117906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664942" y="5379722"/>
            <a:ext cx="13994608" cy="2636518"/>
          </a:xfrm>
        </p:spPr>
        <p:txBody>
          <a:bodyPr anchor="b"/>
          <a:lstStyle>
            <a:lvl1pPr marL="0" indent="0">
              <a:buNone/>
              <a:defRPr sz="7680" b="1"/>
            </a:lvl1pPr>
            <a:lvl2pPr marL="1463040" indent="0">
              <a:buNone/>
              <a:defRPr sz="6400" b="1"/>
            </a:lvl2pPr>
            <a:lvl3pPr marL="2926080" indent="0">
              <a:buNone/>
              <a:defRPr sz="5760" b="1"/>
            </a:lvl3pPr>
            <a:lvl4pPr marL="4389120" indent="0">
              <a:buNone/>
              <a:defRPr sz="5120" b="1"/>
            </a:lvl4pPr>
            <a:lvl5pPr marL="5852160" indent="0">
              <a:buNone/>
              <a:defRPr sz="5120" b="1"/>
            </a:lvl5pPr>
            <a:lvl6pPr marL="7315200" indent="0">
              <a:buNone/>
              <a:defRPr sz="5120" b="1"/>
            </a:lvl6pPr>
            <a:lvl7pPr marL="8778240" indent="0">
              <a:buNone/>
              <a:defRPr sz="5120" b="1"/>
            </a:lvl7pPr>
            <a:lvl8pPr marL="10241280" indent="0">
              <a:buNone/>
              <a:defRPr sz="5120" b="1"/>
            </a:lvl8pPr>
            <a:lvl9pPr marL="11704320" indent="0">
              <a:buNone/>
              <a:defRPr sz="5120" b="1"/>
            </a:lvl9pPr>
          </a:lstStyle>
          <a:p>
            <a:pPr lvl="0"/>
            <a:r>
              <a:rPr lang="en-US"/>
              <a:t>Click to edit Master text styles</a:t>
            </a:r>
          </a:p>
        </p:txBody>
      </p:sp>
      <p:sp>
        <p:nvSpPr>
          <p:cNvPr id="6" name="Content Placeholder 5"/>
          <p:cNvSpPr>
            <a:spLocks noGrp="1"/>
          </p:cNvSpPr>
          <p:nvPr>
            <p:ph sz="quarter" idx="4"/>
          </p:nvPr>
        </p:nvSpPr>
        <p:spPr>
          <a:xfrm>
            <a:off x="16664942" y="8016240"/>
            <a:ext cx="13994608" cy="117906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EAD5846-90DF-4FCD-8257-9BBA35A31973}" type="datetimeFigureOut">
              <a:rPr lang="en-US" smtClean="0"/>
              <a:t>10/17/2022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E43EE7-F24F-4D7D-9B46-6ABDCDBF7FEF}" type="slidenum">
              <a:rPr lang="en-US" smtClean="0"/>
              <a:t>‹#›</a:t>
            </a:fld>
            <a:endParaRPr lang="en-US"/>
          </a:p>
        </p:txBody>
      </p:sp>
    </p:spTree>
    <p:extLst>
      <p:ext uri="{BB962C8B-B14F-4D97-AF65-F5344CB8AC3E}">
        <p14:creationId xmlns:p14="http://schemas.microsoft.com/office/powerpoint/2010/main" val="3523891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EAD5846-90DF-4FCD-8257-9BBA35A31973}" type="datetimeFigureOut">
              <a:rPr lang="en-US" smtClean="0"/>
              <a:t>10/17/2022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E43EE7-F24F-4D7D-9B46-6ABDCDBF7FEF}" type="slidenum">
              <a:rPr lang="en-US" smtClean="0"/>
              <a:t>‹#›</a:t>
            </a:fld>
            <a:endParaRPr lang="en-US"/>
          </a:p>
        </p:txBody>
      </p:sp>
    </p:spTree>
    <p:extLst>
      <p:ext uri="{BB962C8B-B14F-4D97-AF65-F5344CB8AC3E}">
        <p14:creationId xmlns:p14="http://schemas.microsoft.com/office/powerpoint/2010/main" val="3468695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AD5846-90DF-4FCD-8257-9BBA35A31973}" type="datetimeFigureOut">
              <a:rPr lang="en-US" smtClean="0"/>
              <a:t>10/17/2022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E43EE7-F24F-4D7D-9B46-6ABDCDBF7FEF}" type="slidenum">
              <a:rPr lang="en-US" smtClean="0"/>
              <a:t>‹#›</a:t>
            </a:fld>
            <a:endParaRPr lang="en-US"/>
          </a:p>
        </p:txBody>
      </p:sp>
    </p:spTree>
    <p:extLst>
      <p:ext uri="{BB962C8B-B14F-4D97-AF65-F5344CB8AC3E}">
        <p14:creationId xmlns:p14="http://schemas.microsoft.com/office/powerpoint/2010/main" val="2973901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1463040"/>
            <a:ext cx="10617041" cy="5120640"/>
          </a:xfrm>
        </p:spPr>
        <p:txBody>
          <a:bodyPr anchor="b"/>
          <a:lstStyle>
            <a:lvl1pPr>
              <a:defRPr sz="10240"/>
            </a:lvl1pPr>
          </a:lstStyle>
          <a:p>
            <a:r>
              <a:rPr lang="en-US"/>
              <a:t>Click to edit Master title style</a:t>
            </a:r>
          </a:p>
        </p:txBody>
      </p:sp>
      <p:sp>
        <p:nvSpPr>
          <p:cNvPr id="3" name="Content Placeholder 2"/>
          <p:cNvSpPr>
            <a:spLocks noGrp="1"/>
          </p:cNvSpPr>
          <p:nvPr>
            <p:ph idx="1"/>
          </p:nvPr>
        </p:nvSpPr>
        <p:spPr>
          <a:xfrm>
            <a:off x="13994608" y="3159765"/>
            <a:ext cx="16664940" cy="15595600"/>
          </a:xfrm>
        </p:spPr>
        <p:txBody>
          <a:bodyPr/>
          <a:lstStyle>
            <a:lvl1pPr>
              <a:defRPr sz="10240"/>
            </a:lvl1pPr>
            <a:lvl2pPr>
              <a:defRPr sz="8960"/>
            </a:lvl2pPr>
            <a:lvl3pPr>
              <a:defRPr sz="7680"/>
            </a:lvl3pPr>
            <a:lvl4pPr>
              <a:defRPr sz="6400"/>
            </a:lvl4pPr>
            <a:lvl5pPr>
              <a:defRPr sz="6400"/>
            </a:lvl5pPr>
            <a:lvl6pPr>
              <a:defRPr sz="6400"/>
            </a:lvl6pPr>
            <a:lvl7pPr>
              <a:defRPr sz="6400"/>
            </a:lvl7pPr>
            <a:lvl8pPr>
              <a:defRPr sz="6400"/>
            </a:lvl8pPr>
            <a:lvl9pPr>
              <a:defRPr sz="6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267428" y="6583680"/>
            <a:ext cx="10617041" cy="12197082"/>
          </a:xfrm>
        </p:spPr>
        <p:txBody>
          <a:bodyPr/>
          <a:lstStyle>
            <a:lvl1pPr marL="0" indent="0">
              <a:buNone/>
              <a:defRPr sz="5120"/>
            </a:lvl1pPr>
            <a:lvl2pPr marL="1463040" indent="0">
              <a:buNone/>
              <a:defRPr sz="4480"/>
            </a:lvl2pPr>
            <a:lvl3pPr marL="2926080" indent="0">
              <a:buNone/>
              <a:defRPr sz="3840"/>
            </a:lvl3pPr>
            <a:lvl4pPr marL="4389120" indent="0">
              <a:buNone/>
              <a:defRPr sz="3200"/>
            </a:lvl4pPr>
            <a:lvl5pPr marL="5852160" indent="0">
              <a:buNone/>
              <a:defRPr sz="3200"/>
            </a:lvl5pPr>
            <a:lvl6pPr marL="7315200" indent="0">
              <a:buNone/>
              <a:defRPr sz="3200"/>
            </a:lvl6pPr>
            <a:lvl7pPr marL="8778240" indent="0">
              <a:buNone/>
              <a:defRPr sz="3200"/>
            </a:lvl7pPr>
            <a:lvl8pPr marL="10241280" indent="0">
              <a:buNone/>
              <a:defRPr sz="3200"/>
            </a:lvl8pPr>
            <a:lvl9pPr marL="11704320" indent="0">
              <a:buNone/>
              <a:defRPr sz="3200"/>
            </a:lvl9pPr>
          </a:lstStyle>
          <a:p>
            <a:pPr lvl="0"/>
            <a:r>
              <a:rPr lang="en-US"/>
              <a:t>Click to edit Master text styles</a:t>
            </a:r>
          </a:p>
        </p:txBody>
      </p:sp>
      <p:sp>
        <p:nvSpPr>
          <p:cNvPr id="5" name="Date Placeholder 4"/>
          <p:cNvSpPr>
            <a:spLocks noGrp="1"/>
          </p:cNvSpPr>
          <p:nvPr>
            <p:ph type="dt" sz="half" idx="10"/>
          </p:nvPr>
        </p:nvSpPr>
        <p:spPr/>
        <p:txBody>
          <a:bodyPr/>
          <a:lstStyle/>
          <a:p>
            <a:fld id="{5EAD5846-90DF-4FCD-8257-9BBA35A31973}" type="datetimeFigureOut">
              <a:rPr lang="en-US" smtClean="0"/>
              <a:t>10/17/2022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E43EE7-F24F-4D7D-9B46-6ABDCDBF7FEF}" type="slidenum">
              <a:rPr lang="en-US" smtClean="0"/>
              <a:t>‹#›</a:t>
            </a:fld>
            <a:endParaRPr lang="en-US"/>
          </a:p>
        </p:txBody>
      </p:sp>
    </p:spTree>
    <p:extLst>
      <p:ext uri="{BB962C8B-B14F-4D97-AF65-F5344CB8AC3E}">
        <p14:creationId xmlns:p14="http://schemas.microsoft.com/office/powerpoint/2010/main" val="3469572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1463040"/>
            <a:ext cx="10617041" cy="5120640"/>
          </a:xfrm>
        </p:spPr>
        <p:txBody>
          <a:bodyPr anchor="b"/>
          <a:lstStyle>
            <a:lvl1pPr>
              <a:defRPr sz="10240"/>
            </a:lvl1pPr>
          </a:lstStyle>
          <a:p>
            <a:r>
              <a:rPr lang="en-US"/>
              <a:t>Click to edit Master title style</a:t>
            </a:r>
          </a:p>
        </p:txBody>
      </p:sp>
      <p:sp>
        <p:nvSpPr>
          <p:cNvPr id="3" name="Picture Placeholder 2"/>
          <p:cNvSpPr>
            <a:spLocks noGrp="1" noChangeAspect="1"/>
          </p:cNvSpPr>
          <p:nvPr>
            <p:ph type="pic" idx="1"/>
          </p:nvPr>
        </p:nvSpPr>
        <p:spPr>
          <a:xfrm>
            <a:off x="13994608" y="3159765"/>
            <a:ext cx="16664940" cy="15595600"/>
          </a:xfrm>
        </p:spPr>
        <p:txBody>
          <a:bodyPr anchor="t"/>
          <a:lstStyle>
            <a:lvl1pPr marL="0" indent="0">
              <a:buNone/>
              <a:defRPr sz="10240"/>
            </a:lvl1pPr>
            <a:lvl2pPr marL="1463040" indent="0">
              <a:buNone/>
              <a:defRPr sz="8960"/>
            </a:lvl2pPr>
            <a:lvl3pPr marL="2926080" indent="0">
              <a:buNone/>
              <a:defRPr sz="7680"/>
            </a:lvl3pPr>
            <a:lvl4pPr marL="4389120" indent="0">
              <a:buNone/>
              <a:defRPr sz="6400"/>
            </a:lvl4pPr>
            <a:lvl5pPr marL="5852160" indent="0">
              <a:buNone/>
              <a:defRPr sz="6400"/>
            </a:lvl5pPr>
            <a:lvl6pPr marL="7315200" indent="0">
              <a:buNone/>
              <a:defRPr sz="6400"/>
            </a:lvl6pPr>
            <a:lvl7pPr marL="8778240" indent="0">
              <a:buNone/>
              <a:defRPr sz="6400"/>
            </a:lvl7pPr>
            <a:lvl8pPr marL="10241280" indent="0">
              <a:buNone/>
              <a:defRPr sz="6400"/>
            </a:lvl8pPr>
            <a:lvl9pPr marL="11704320" indent="0">
              <a:buNone/>
              <a:defRPr sz="6400"/>
            </a:lvl9pPr>
          </a:lstStyle>
          <a:p>
            <a:r>
              <a:rPr lang="en-US"/>
              <a:t>Click icon to add picture</a:t>
            </a:r>
          </a:p>
        </p:txBody>
      </p:sp>
      <p:sp>
        <p:nvSpPr>
          <p:cNvPr id="4" name="Text Placeholder 3"/>
          <p:cNvSpPr>
            <a:spLocks noGrp="1"/>
          </p:cNvSpPr>
          <p:nvPr>
            <p:ph type="body" sz="half" idx="2"/>
          </p:nvPr>
        </p:nvSpPr>
        <p:spPr>
          <a:xfrm>
            <a:off x="2267428" y="6583680"/>
            <a:ext cx="10617041" cy="12197082"/>
          </a:xfrm>
        </p:spPr>
        <p:txBody>
          <a:bodyPr/>
          <a:lstStyle>
            <a:lvl1pPr marL="0" indent="0">
              <a:buNone/>
              <a:defRPr sz="5120"/>
            </a:lvl1pPr>
            <a:lvl2pPr marL="1463040" indent="0">
              <a:buNone/>
              <a:defRPr sz="4480"/>
            </a:lvl2pPr>
            <a:lvl3pPr marL="2926080" indent="0">
              <a:buNone/>
              <a:defRPr sz="3840"/>
            </a:lvl3pPr>
            <a:lvl4pPr marL="4389120" indent="0">
              <a:buNone/>
              <a:defRPr sz="3200"/>
            </a:lvl4pPr>
            <a:lvl5pPr marL="5852160" indent="0">
              <a:buNone/>
              <a:defRPr sz="3200"/>
            </a:lvl5pPr>
            <a:lvl6pPr marL="7315200" indent="0">
              <a:buNone/>
              <a:defRPr sz="3200"/>
            </a:lvl6pPr>
            <a:lvl7pPr marL="8778240" indent="0">
              <a:buNone/>
              <a:defRPr sz="3200"/>
            </a:lvl7pPr>
            <a:lvl8pPr marL="10241280" indent="0">
              <a:buNone/>
              <a:defRPr sz="3200"/>
            </a:lvl8pPr>
            <a:lvl9pPr marL="11704320" indent="0">
              <a:buNone/>
              <a:defRPr sz="3200"/>
            </a:lvl9pPr>
          </a:lstStyle>
          <a:p>
            <a:pPr lvl="0"/>
            <a:r>
              <a:rPr lang="en-US"/>
              <a:t>Click to edit Master text styles</a:t>
            </a:r>
          </a:p>
        </p:txBody>
      </p:sp>
      <p:sp>
        <p:nvSpPr>
          <p:cNvPr id="5" name="Date Placeholder 4"/>
          <p:cNvSpPr>
            <a:spLocks noGrp="1"/>
          </p:cNvSpPr>
          <p:nvPr>
            <p:ph type="dt" sz="half" idx="10"/>
          </p:nvPr>
        </p:nvSpPr>
        <p:spPr/>
        <p:txBody>
          <a:bodyPr/>
          <a:lstStyle/>
          <a:p>
            <a:fld id="{5EAD5846-90DF-4FCD-8257-9BBA35A31973}" type="datetimeFigureOut">
              <a:rPr lang="en-US" smtClean="0"/>
              <a:t>10/17/2022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E43EE7-F24F-4D7D-9B46-6ABDCDBF7FEF}" type="slidenum">
              <a:rPr lang="en-US" smtClean="0"/>
              <a:t>‹#›</a:t>
            </a:fld>
            <a:endParaRPr lang="en-US"/>
          </a:p>
        </p:txBody>
      </p:sp>
    </p:spTree>
    <p:extLst>
      <p:ext uri="{BB962C8B-B14F-4D97-AF65-F5344CB8AC3E}">
        <p14:creationId xmlns:p14="http://schemas.microsoft.com/office/powerpoint/2010/main" val="23166151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1168405"/>
            <a:ext cx="28392120" cy="424180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263140" y="5842000"/>
            <a:ext cx="28392120" cy="1392428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263140" y="20340325"/>
            <a:ext cx="7406640" cy="1168400"/>
          </a:xfrm>
          <a:prstGeom prst="rect">
            <a:avLst/>
          </a:prstGeom>
        </p:spPr>
        <p:txBody>
          <a:bodyPr vert="horz" lIns="91440" tIns="45720" rIns="91440" bIns="45720" rtlCol="0" anchor="ctr"/>
          <a:lstStyle>
            <a:lvl1pPr algn="l">
              <a:defRPr sz="3840">
                <a:solidFill>
                  <a:schemeClr val="tx1">
                    <a:tint val="75000"/>
                  </a:schemeClr>
                </a:solidFill>
              </a:defRPr>
            </a:lvl1pPr>
          </a:lstStyle>
          <a:p>
            <a:fld id="{5EAD5846-90DF-4FCD-8257-9BBA35A31973}" type="datetimeFigureOut">
              <a:rPr lang="en-US" smtClean="0"/>
              <a:t>10/17/2022</a:t>
            </a:fld>
            <a:endParaRPr lang="en-US"/>
          </a:p>
        </p:txBody>
      </p:sp>
      <p:sp>
        <p:nvSpPr>
          <p:cNvPr id="5" name="Footer Placeholder 4"/>
          <p:cNvSpPr>
            <a:spLocks noGrp="1"/>
          </p:cNvSpPr>
          <p:nvPr>
            <p:ph type="ftr" sz="quarter" idx="3"/>
          </p:nvPr>
        </p:nvSpPr>
        <p:spPr>
          <a:xfrm>
            <a:off x="10904220" y="20340325"/>
            <a:ext cx="11109960" cy="1168400"/>
          </a:xfrm>
          <a:prstGeom prst="rect">
            <a:avLst/>
          </a:prstGeom>
        </p:spPr>
        <p:txBody>
          <a:bodyPr vert="horz" lIns="91440" tIns="45720" rIns="91440" bIns="45720" rtlCol="0" anchor="ctr"/>
          <a:lstStyle>
            <a:lvl1pPr algn="ctr">
              <a:defRPr sz="384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20340325"/>
            <a:ext cx="7406640" cy="1168400"/>
          </a:xfrm>
          <a:prstGeom prst="rect">
            <a:avLst/>
          </a:prstGeom>
        </p:spPr>
        <p:txBody>
          <a:bodyPr vert="horz" lIns="91440" tIns="45720" rIns="91440" bIns="45720" rtlCol="0" anchor="ctr"/>
          <a:lstStyle>
            <a:lvl1pPr algn="r">
              <a:defRPr sz="3840">
                <a:solidFill>
                  <a:schemeClr val="tx1">
                    <a:tint val="75000"/>
                  </a:schemeClr>
                </a:solidFill>
              </a:defRPr>
            </a:lvl1pPr>
          </a:lstStyle>
          <a:p>
            <a:fld id="{A1E43EE7-F24F-4D7D-9B46-6ABDCDBF7FEF}" type="slidenum">
              <a:rPr lang="en-US" smtClean="0"/>
              <a:t>‹#›</a:t>
            </a:fld>
            <a:endParaRPr lang="en-US"/>
          </a:p>
        </p:txBody>
      </p:sp>
    </p:spTree>
    <p:extLst>
      <p:ext uri="{BB962C8B-B14F-4D97-AF65-F5344CB8AC3E}">
        <p14:creationId xmlns:p14="http://schemas.microsoft.com/office/powerpoint/2010/main" val="4074049313"/>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2926080" rtl="0" eaLnBrk="1" latinLnBrk="0" hangingPunct="1">
        <a:lnSpc>
          <a:spcPct val="90000"/>
        </a:lnSpc>
        <a:spcBef>
          <a:spcPct val="0"/>
        </a:spcBef>
        <a:buNone/>
        <a:defRPr sz="14080" kern="1200">
          <a:solidFill>
            <a:schemeClr val="tx1"/>
          </a:solidFill>
          <a:latin typeface="+mj-lt"/>
          <a:ea typeface="+mj-ea"/>
          <a:cs typeface="+mj-cs"/>
        </a:defRPr>
      </a:lvl1pPr>
    </p:titleStyle>
    <p:bodyStyle>
      <a:lvl1pPr marL="731520" indent="-731520" algn="l" defTabSz="2926080" rtl="0" eaLnBrk="1" latinLnBrk="0" hangingPunct="1">
        <a:lnSpc>
          <a:spcPct val="90000"/>
        </a:lnSpc>
        <a:spcBef>
          <a:spcPts val="3200"/>
        </a:spcBef>
        <a:buFont typeface="Arial" panose="020B0604020202020204" pitchFamily="34" charset="0"/>
        <a:buChar char="•"/>
        <a:defRPr sz="8960" kern="1200">
          <a:solidFill>
            <a:schemeClr val="tx1"/>
          </a:solidFill>
          <a:latin typeface="+mn-lt"/>
          <a:ea typeface="+mn-ea"/>
          <a:cs typeface="+mn-cs"/>
        </a:defRPr>
      </a:lvl1pPr>
      <a:lvl2pPr marL="2194560" indent="-731520" algn="l" defTabSz="2926080" rtl="0" eaLnBrk="1" latinLnBrk="0" hangingPunct="1">
        <a:lnSpc>
          <a:spcPct val="90000"/>
        </a:lnSpc>
        <a:spcBef>
          <a:spcPts val="1600"/>
        </a:spcBef>
        <a:buFont typeface="Arial" panose="020B0604020202020204" pitchFamily="34" charset="0"/>
        <a:buChar char="•"/>
        <a:defRPr sz="7680" kern="1200">
          <a:solidFill>
            <a:schemeClr val="tx1"/>
          </a:solidFill>
          <a:latin typeface="+mn-lt"/>
          <a:ea typeface="+mn-ea"/>
          <a:cs typeface="+mn-cs"/>
        </a:defRPr>
      </a:lvl2pPr>
      <a:lvl3pPr marL="3657600" indent="-731520" algn="l" defTabSz="2926080" rtl="0" eaLnBrk="1" latinLnBrk="0" hangingPunct="1">
        <a:lnSpc>
          <a:spcPct val="90000"/>
        </a:lnSpc>
        <a:spcBef>
          <a:spcPts val="1600"/>
        </a:spcBef>
        <a:buFont typeface="Arial" panose="020B0604020202020204" pitchFamily="34" charset="0"/>
        <a:buChar char="•"/>
        <a:defRPr sz="6400" kern="1200">
          <a:solidFill>
            <a:schemeClr val="tx1"/>
          </a:solidFill>
          <a:latin typeface="+mn-lt"/>
          <a:ea typeface="+mn-ea"/>
          <a:cs typeface="+mn-cs"/>
        </a:defRPr>
      </a:lvl3pPr>
      <a:lvl4pPr marL="512064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4pPr>
      <a:lvl5pPr marL="658368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5pPr>
      <a:lvl6pPr marL="804672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6pPr>
      <a:lvl7pPr marL="950976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7pPr>
      <a:lvl8pPr marL="1097280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8pPr>
      <a:lvl9pPr marL="1243584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9pPr>
    </p:bodyStyle>
    <p:otherStyle>
      <a:defPPr>
        <a:defRPr lang="en-US"/>
      </a:defPPr>
      <a:lvl1pPr marL="0" algn="l" defTabSz="2926080" rtl="0" eaLnBrk="1" latinLnBrk="0" hangingPunct="1">
        <a:defRPr sz="5760" kern="1200">
          <a:solidFill>
            <a:schemeClr val="tx1"/>
          </a:solidFill>
          <a:latin typeface="+mn-lt"/>
          <a:ea typeface="+mn-ea"/>
          <a:cs typeface="+mn-cs"/>
        </a:defRPr>
      </a:lvl1pPr>
      <a:lvl2pPr marL="1463040" algn="l" defTabSz="2926080" rtl="0" eaLnBrk="1" latinLnBrk="0" hangingPunct="1">
        <a:defRPr sz="5760" kern="1200">
          <a:solidFill>
            <a:schemeClr val="tx1"/>
          </a:solidFill>
          <a:latin typeface="+mn-lt"/>
          <a:ea typeface="+mn-ea"/>
          <a:cs typeface="+mn-cs"/>
        </a:defRPr>
      </a:lvl2pPr>
      <a:lvl3pPr marL="2926080" algn="l" defTabSz="2926080" rtl="0" eaLnBrk="1" latinLnBrk="0" hangingPunct="1">
        <a:defRPr sz="5760" kern="1200">
          <a:solidFill>
            <a:schemeClr val="tx1"/>
          </a:solidFill>
          <a:latin typeface="+mn-lt"/>
          <a:ea typeface="+mn-ea"/>
          <a:cs typeface="+mn-cs"/>
        </a:defRPr>
      </a:lvl3pPr>
      <a:lvl4pPr marL="4389120" algn="l" defTabSz="2926080" rtl="0" eaLnBrk="1" latinLnBrk="0" hangingPunct="1">
        <a:defRPr sz="5760" kern="1200">
          <a:solidFill>
            <a:schemeClr val="tx1"/>
          </a:solidFill>
          <a:latin typeface="+mn-lt"/>
          <a:ea typeface="+mn-ea"/>
          <a:cs typeface="+mn-cs"/>
        </a:defRPr>
      </a:lvl4pPr>
      <a:lvl5pPr marL="5852160" algn="l" defTabSz="2926080" rtl="0" eaLnBrk="1" latinLnBrk="0" hangingPunct="1">
        <a:defRPr sz="5760" kern="1200">
          <a:solidFill>
            <a:schemeClr val="tx1"/>
          </a:solidFill>
          <a:latin typeface="+mn-lt"/>
          <a:ea typeface="+mn-ea"/>
          <a:cs typeface="+mn-cs"/>
        </a:defRPr>
      </a:lvl5pPr>
      <a:lvl6pPr marL="7315200" algn="l" defTabSz="2926080" rtl="0" eaLnBrk="1" latinLnBrk="0" hangingPunct="1">
        <a:defRPr sz="5760" kern="1200">
          <a:solidFill>
            <a:schemeClr val="tx1"/>
          </a:solidFill>
          <a:latin typeface="+mn-lt"/>
          <a:ea typeface="+mn-ea"/>
          <a:cs typeface="+mn-cs"/>
        </a:defRPr>
      </a:lvl6pPr>
      <a:lvl7pPr marL="8778240" algn="l" defTabSz="2926080" rtl="0" eaLnBrk="1" latinLnBrk="0" hangingPunct="1">
        <a:defRPr sz="5760" kern="1200">
          <a:solidFill>
            <a:schemeClr val="tx1"/>
          </a:solidFill>
          <a:latin typeface="+mn-lt"/>
          <a:ea typeface="+mn-ea"/>
          <a:cs typeface="+mn-cs"/>
        </a:defRPr>
      </a:lvl7pPr>
      <a:lvl8pPr marL="10241280" algn="l" defTabSz="2926080" rtl="0" eaLnBrk="1" latinLnBrk="0" hangingPunct="1">
        <a:defRPr sz="5760" kern="1200">
          <a:solidFill>
            <a:schemeClr val="tx1"/>
          </a:solidFill>
          <a:latin typeface="+mn-lt"/>
          <a:ea typeface="+mn-ea"/>
          <a:cs typeface="+mn-cs"/>
        </a:defRPr>
      </a:lvl8pPr>
      <a:lvl9pPr marL="11704320" algn="l" defTabSz="2926080" rtl="0" eaLnBrk="1" latinLnBrk="0" hangingPunct="1">
        <a:defRPr sz="57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10" Type="http://schemas.openxmlformats.org/officeDocument/2006/relationships/chart" Target="../charts/chart1.xml"/><Relationship Id="rId4" Type="http://schemas.openxmlformats.org/officeDocument/2006/relationships/image" Target="../media/image2.jpeg"/><Relationship Id="rId9"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9000"/>
            <a:lum/>
          </a:blip>
          <a:srcRect/>
          <a:stretch>
            <a:fillRect t="-15000" b="-15000"/>
          </a:stretch>
        </a:blipFill>
        <a:effectLst/>
      </p:bgPr>
    </p:bg>
    <p:spTree>
      <p:nvGrpSpPr>
        <p:cNvPr id="1" name=""/>
        <p:cNvGrpSpPr/>
        <p:nvPr/>
      </p:nvGrpSpPr>
      <p:grpSpPr>
        <a:xfrm>
          <a:off x="0" y="0"/>
          <a:ext cx="0" cy="0"/>
          <a:chOff x="0" y="0"/>
          <a:chExt cx="0" cy="0"/>
        </a:xfrm>
      </p:grpSpPr>
      <p:sp>
        <p:nvSpPr>
          <p:cNvPr id="36" name="TextBox 35"/>
          <p:cNvSpPr txBox="1"/>
          <p:nvPr/>
        </p:nvSpPr>
        <p:spPr>
          <a:xfrm>
            <a:off x="288871" y="259979"/>
            <a:ext cx="32395525" cy="2616101"/>
          </a:xfrm>
          <a:prstGeom prst="rect">
            <a:avLst/>
          </a:prstGeom>
          <a:noFill/>
        </p:spPr>
        <p:txBody>
          <a:bodyPr wrap="square" lIns="91440" tIns="45720" rIns="91440" bIns="45720" rtlCol="0" anchor="t">
            <a:spAutoFit/>
          </a:bodyPr>
          <a:lstStyle/>
          <a:p>
            <a:pPr algn="ctr"/>
            <a:r>
              <a:rPr lang="en-US" sz="6800" dirty="0">
                <a:cs typeface="Calibri"/>
              </a:rPr>
              <a:t>Knowing Me, Knowing You, Bringing International and Traditional Dental Students Together</a:t>
            </a:r>
          </a:p>
          <a:p>
            <a:pPr algn="ctr"/>
            <a:r>
              <a:rPr lang="en-US" sz="3200" b="1" dirty="0">
                <a:cs typeface="Calibri"/>
              </a:rPr>
              <a:t>Dr. </a:t>
            </a:r>
            <a:r>
              <a:rPr lang="en-US" sz="3200" b="1" dirty="0" err="1">
                <a:cs typeface="Calibri"/>
              </a:rPr>
              <a:t>Sopanis</a:t>
            </a:r>
            <a:r>
              <a:rPr lang="en-US" sz="3200" b="1" dirty="0">
                <a:cs typeface="Calibri"/>
              </a:rPr>
              <a:t> Cho</a:t>
            </a:r>
            <a:r>
              <a:rPr lang="en-US" sz="3200" dirty="0">
                <a:cs typeface="Calibri"/>
              </a:rPr>
              <a:t>, Clinical Assistant Professor, Director of the International Dentist Program, Indiana University School of Dentistry </a:t>
            </a:r>
            <a:endParaRPr lang="en-US" sz="3200" dirty="0">
              <a:cs typeface="Calibri" panose="020F0502020204030204" pitchFamily="34" charset="0"/>
            </a:endParaRPr>
          </a:p>
          <a:p>
            <a:pPr algn="ctr"/>
            <a:r>
              <a:rPr lang="en-US" sz="3200" b="1" dirty="0">
                <a:cs typeface="Calibri"/>
              </a:rPr>
              <a:t>Muddasir Mohammed</a:t>
            </a:r>
            <a:r>
              <a:rPr lang="en-US" sz="3200" dirty="0">
                <a:cs typeface="Calibri"/>
              </a:rPr>
              <a:t>: BDS, MS, MBA Student, Indiana University School of Dentistry </a:t>
            </a:r>
            <a:endParaRPr lang="en-US" sz="3200" dirty="0">
              <a:cs typeface="Calibri" panose="020F0502020204030204" pitchFamily="34" charset="0"/>
            </a:endParaRPr>
          </a:p>
          <a:p>
            <a:pPr algn="ctr"/>
            <a:r>
              <a:rPr lang="en-US" sz="3200" b="1" dirty="0">
                <a:cs typeface="Calibri"/>
              </a:rPr>
              <a:t>Sean Stone</a:t>
            </a:r>
            <a:r>
              <a:rPr lang="en-US" sz="3200" dirty="0">
                <a:cs typeface="Calibri"/>
              </a:rPr>
              <a:t>, Dentistry Librarian, Indiana University School of Dentistry Library</a:t>
            </a:r>
          </a:p>
        </p:txBody>
      </p:sp>
      <p:sp>
        <p:nvSpPr>
          <p:cNvPr id="42" name="TextBox 41"/>
          <p:cNvSpPr txBox="1"/>
          <p:nvPr/>
        </p:nvSpPr>
        <p:spPr>
          <a:xfrm>
            <a:off x="288871" y="4805690"/>
            <a:ext cx="7248049" cy="7848302"/>
          </a:xfrm>
          <a:prstGeom prst="rect">
            <a:avLst/>
          </a:prstGeom>
          <a:noFill/>
        </p:spPr>
        <p:txBody>
          <a:bodyPr wrap="square" rtlCol="0">
            <a:spAutoFit/>
          </a:bodyPr>
          <a:lstStyle/>
          <a:p>
            <a:pPr algn="just"/>
            <a:r>
              <a:rPr lang="en-US" sz="2400" dirty="0"/>
              <a:t>The International Dentist Program (IDP) matriculates dentists graduated from outside the United States through an accelerated 30-month version of the traditional DDS program so that they can take board examinations and attain a U.S. DDS. As much as possible, IDP students study with cohorts of students in the traditional DDS program. This can prove challenging, however, as IDP students represent myriad differences in education, training, culture, and life experiences. Because of this, the early portion of the IDP curriculum ensures that student preclinical and other skills are equilibrated to similar levels so that they can effectively merge with their peers from the traditional DDS program. IDP students’ matriculation is staggered from traditional DDS students and when they join them as classmates the D2s have already spent one and a half years together forging relationships and adjusting to being dental students. Because of this and their diverse backgrounds, IDP’s have reported significant challenges that can hopefully be addressed by changing the climate with a program of improved communication and events. </a:t>
            </a:r>
          </a:p>
        </p:txBody>
      </p:sp>
      <p:sp>
        <p:nvSpPr>
          <p:cNvPr id="47" name="TextBox 46"/>
          <p:cNvSpPr txBox="1"/>
          <p:nvPr/>
        </p:nvSpPr>
        <p:spPr>
          <a:xfrm>
            <a:off x="288871" y="18012413"/>
            <a:ext cx="7324684" cy="3046988"/>
          </a:xfrm>
          <a:prstGeom prst="rect">
            <a:avLst/>
          </a:prstGeom>
          <a:noFill/>
        </p:spPr>
        <p:txBody>
          <a:bodyPr wrap="square" rtlCol="0">
            <a:spAutoFit/>
          </a:bodyPr>
          <a:lstStyle/>
          <a:p>
            <a:pPr algn="just"/>
            <a:r>
              <a:rPr lang="en-US" sz="2400" dirty="0"/>
              <a:t>We obtained an IUPUI Faculty Inclusivity Grant that facilitated the creation of programming to address issues related to the student culture at the Dental School and some of the challenges faced by the IDP students. It allowed for the creation of a series of presentations and panel discussions, including some organized by the IDP students, educating others on the IDP experience and featuring faculty and students promoting DEI.</a:t>
            </a:r>
          </a:p>
        </p:txBody>
      </p:sp>
      <p:sp>
        <p:nvSpPr>
          <p:cNvPr id="50" name="TextBox 49"/>
          <p:cNvSpPr txBox="1"/>
          <p:nvPr/>
        </p:nvSpPr>
        <p:spPr>
          <a:xfrm>
            <a:off x="288871" y="3760104"/>
            <a:ext cx="7144619" cy="1015663"/>
          </a:xfrm>
          <a:prstGeom prst="rect">
            <a:avLst/>
          </a:prstGeom>
          <a:noFill/>
        </p:spPr>
        <p:txBody>
          <a:bodyPr wrap="square" rtlCol="0">
            <a:spAutoFit/>
          </a:bodyPr>
          <a:lstStyle/>
          <a:p>
            <a:r>
              <a:rPr lang="en-US" sz="3000" b="1" dirty="0">
                <a:ln w="0" cap="sq">
                  <a:noFill/>
                  <a:miter lim="800000"/>
                </a:ln>
                <a:ea typeface="Tahoma" panose="020B0604030504040204" pitchFamily="34" charset="0"/>
                <a:cs typeface="Leelawadee" panose="020B0502040204020203" pitchFamily="34" charset="-34"/>
              </a:rPr>
              <a:t>INTRODUCTION:  The International Dentist Program (IDP)</a:t>
            </a:r>
          </a:p>
        </p:txBody>
      </p:sp>
      <p:sp>
        <p:nvSpPr>
          <p:cNvPr id="88" name="TextBox 87"/>
          <p:cNvSpPr txBox="1"/>
          <p:nvPr/>
        </p:nvSpPr>
        <p:spPr>
          <a:xfrm>
            <a:off x="288871" y="17309561"/>
            <a:ext cx="7324684" cy="553998"/>
          </a:xfrm>
          <a:prstGeom prst="rect">
            <a:avLst/>
          </a:prstGeom>
          <a:noFill/>
        </p:spPr>
        <p:txBody>
          <a:bodyPr wrap="square" rtlCol="0">
            <a:spAutoFit/>
          </a:bodyPr>
          <a:lstStyle/>
          <a:p>
            <a:r>
              <a:rPr lang="en-US" sz="3000" b="1" dirty="0">
                <a:ln w="0" cap="sq">
                  <a:noFill/>
                  <a:miter lim="800000"/>
                </a:ln>
                <a:ea typeface="Tahoma" panose="020B0604030504040204" pitchFamily="34" charset="0"/>
                <a:cs typeface="Leelawadee" panose="020B0502040204020203" pitchFamily="34" charset="-34"/>
              </a:rPr>
              <a:t>Grant Support for New Programs</a:t>
            </a:r>
          </a:p>
        </p:txBody>
      </p:sp>
      <p:cxnSp>
        <p:nvCxnSpPr>
          <p:cNvPr id="5" name="Straight Connector 4">
            <a:extLst>
              <a:ext uri="{FF2B5EF4-FFF2-40B4-BE49-F238E27FC236}">
                <a16:creationId xmlns:a16="http://schemas.microsoft.com/office/drawing/2014/main" id="{EB305C4F-28F0-4F66-A09B-6E9C7ABADD5F}"/>
              </a:ext>
            </a:extLst>
          </p:cNvPr>
          <p:cNvCxnSpPr>
            <a:cxnSpLocks/>
          </p:cNvCxnSpPr>
          <p:nvPr/>
        </p:nvCxnSpPr>
        <p:spPr>
          <a:xfrm>
            <a:off x="7827685" y="3690253"/>
            <a:ext cx="63424" cy="17531447"/>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pic>
        <p:nvPicPr>
          <p:cNvPr id="9" name="Picture 8">
            <a:extLst>
              <a:ext uri="{FF2B5EF4-FFF2-40B4-BE49-F238E27FC236}">
                <a16:creationId xmlns:a16="http://schemas.microsoft.com/office/drawing/2014/main" id="{1CB15F43-2D9B-4822-AB72-B91E4746BC4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186101" y="1346352"/>
            <a:ext cx="1223857" cy="1738938"/>
          </a:xfrm>
          <a:prstGeom prst="rect">
            <a:avLst/>
          </a:prstGeom>
        </p:spPr>
      </p:pic>
      <p:cxnSp>
        <p:nvCxnSpPr>
          <p:cNvPr id="48" name="Straight Connector 47">
            <a:extLst>
              <a:ext uri="{FF2B5EF4-FFF2-40B4-BE49-F238E27FC236}">
                <a16:creationId xmlns:a16="http://schemas.microsoft.com/office/drawing/2014/main" id="{B2DE20EE-1DB4-4CCF-9370-1D67CF3D6999}"/>
              </a:ext>
            </a:extLst>
          </p:cNvPr>
          <p:cNvCxnSpPr>
            <a:cxnSpLocks/>
          </p:cNvCxnSpPr>
          <p:nvPr/>
        </p:nvCxnSpPr>
        <p:spPr>
          <a:xfrm>
            <a:off x="20809878" y="3690253"/>
            <a:ext cx="159620" cy="17531447"/>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sp>
        <p:nvSpPr>
          <p:cNvPr id="4" name="TextBox 3">
            <a:extLst>
              <a:ext uri="{FF2B5EF4-FFF2-40B4-BE49-F238E27FC236}">
                <a16:creationId xmlns:a16="http://schemas.microsoft.com/office/drawing/2014/main" id="{AE00B9C8-9040-4AAA-8844-DCD02C54EF04}"/>
              </a:ext>
            </a:extLst>
          </p:cNvPr>
          <p:cNvSpPr txBox="1"/>
          <p:nvPr/>
        </p:nvSpPr>
        <p:spPr>
          <a:xfrm>
            <a:off x="8070151" y="3690252"/>
            <a:ext cx="9687717" cy="584775"/>
          </a:xfrm>
          <a:prstGeom prst="rect">
            <a:avLst/>
          </a:prstGeom>
          <a:noFill/>
        </p:spPr>
        <p:txBody>
          <a:bodyPr wrap="none" rtlCol="0">
            <a:spAutoFit/>
          </a:bodyPr>
          <a:lstStyle/>
          <a:p>
            <a:r>
              <a:rPr lang="en-US" sz="3200" b="1" dirty="0"/>
              <a:t>EVENTS: Three events were held as part of the program </a:t>
            </a:r>
          </a:p>
        </p:txBody>
      </p:sp>
      <p:pic>
        <p:nvPicPr>
          <p:cNvPr id="27" name="Picture 26">
            <a:extLst>
              <a:ext uri="{FF2B5EF4-FFF2-40B4-BE49-F238E27FC236}">
                <a16:creationId xmlns:a16="http://schemas.microsoft.com/office/drawing/2014/main" id="{550D41CA-2E44-4541-9887-3309BF76AE5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5330" y="1273848"/>
            <a:ext cx="2572031" cy="1286016"/>
          </a:xfrm>
          <a:prstGeom prst="rect">
            <a:avLst/>
          </a:prstGeom>
        </p:spPr>
      </p:pic>
      <p:sp>
        <p:nvSpPr>
          <p:cNvPr id="30" name="TextBox 29">
            <a:extLst>
              <a:ext uri="{FF2B5EF4-FFF2-40B4-BE49-F238E27FC236}">
                <a16:creationId xmlns:a16="http://schemas.microsoft.com/office/drawing/2014/main" id="{0BAE0C66-B498-4F18-8C46-86379EFB9C9A}"/>
              </a:ext>
            </a:extLst>
          </p:cNvPr>
          <p:cNvSpPr txBox="1"/>
          <p:nvPr/>
        </p:nvSpPr>
        <p:spPr>
          <a:xfrm>
            <a:off x="20993381" y="3690253"/>
            <a:ext cx="7449540" cy="584775"/>
          </a:xfrm>
          <a:prstGeom prst="rect">
            <a:avLst/>
          </a:prstGeom>
          <a:noFill/>
        </p:spPr>
        <p:txBody>
          <a:bodyPr wrap="none" rtlCol="0">
            <a:spAutoFit/>
          </a:bodyPr>
          <a:lstStyle/>
          <a:p>
            <a:r>
              <a:rPr lang="en-US" sz="3200" b="1" dirty="0"/>
              <a:t>SURVEY: D2 Responses after the first event</a:t>
            </a:r>
          </a:p>
        </p:txBody>
      </p:sp>
      <p:sp>
        <p:nvSpPr>
          <p:cNvPr id="34" name="TextBox 33">
            <a:extLst>
              <a:ext uri="{FF2B5EF4-FFF2-40B4-BE49-F238E27FC236}">
                <a16:creationId xmlns:a16="http://schemas.microsoft.com/office/drawing/2014/main" id="{2C08AF47-CDAB-40F2-A2BE-5F653DF4C806}"/>
              </a:ext>
            </a:extLst>
          </p:cNvPr>
          <p:cNvSpPr txBox="1"/>
          <p:nvPr/>
        </p:nvSpPr>
        <p:spPr>
          <a:xfrm>
            <a:off x="21150633" y="10791172"/>
            <a:ext cx="5166942" cy="584775"/>
          </a:xfrm>
          <a:prstGeom prst="rect">
            <a:avLst/>
          </a:prstGeom>
          <a:noFill/>
        </p:spPr>
        <p:txBody>
          <a:bodyPr wrap="square" rtlCol="0">
            <a:spAutoFit/>
          </a:bodyPr>
          <a:lstStyle/>
          <a:p>
            <a:r>
              <a:rPr lang="en-US" sz="3200" b="1" dirty="0"/>
              <a:t>RESULTS &amp; CONCLUSIONS</a:t>
            </a:r>
          </a:p>
        </p:txBody>
      </p:sp>
      <p:pic>
        <p:nvPicPr>
          <p:cNvPr id="49" name="Picture 48" descr="A group of women holding a certificate&#10;&#10;Description automatically generated with medium confidence">
            <a:extLst>
              <a:ext uri="{FF2B5EF4-FFF2-40B4-BE49-F238E27FC236}">
                <a16:creationId xmlns:a16="http://schemas.microsoft.com/office/drawing/2014/main" id="{59FCB68B-4524-48CF-9154-FBE27081676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8454412" y="12901628"/>
            <a:ext cx="3750263" cy="2812697"/>
          </a:xfrm>
          <a:prstGeom prst="rect">
            <a:avLst/>
          </a:prstGeom>
        </p:spPr>
      </p:pic>
      <p:sp>
        <p:nvSpPr>
          <p:cNvPr id="2" name="TextBox 1">
            <a:extLst>
              <a:ext uri="{FF2B5EF4-FFF2-40B4-BE49-F238E27FC236}">
                <a16:creationId xmlns:a16="http://schemas.microsoft.com/office/drawing/2014/main" id="{A7D47A5E-E285-436A-9E87-1DCF2D239807}"/>
              </a:ext>
            </a:extLst>
          </p:cNvPr>
          <p:cNvSpPr txBox="1"/>
          <p:nvPr/>
        </p:nvSpPr>
        <p:spPr>
          <a:xfrm rot="10800000" flipV="1">
            <a:off x="28309215" y="16018897"/>
            <a:ext cx="4115317" cy="923330"/>
          </a:xfrm>
          <a:prstGeom prst="rect">
            <a:avLst/>
          </a:prstGeom>
          <a:noFill/>
        </p:spPr>
        <p:txBody>
          <a:bodyPr wrap="square" rtlCol="0">
            <a:spAutoFit/>
          </a:bodyPr>
          <a:lstStyle/>
          <a:p>
            <a:r>
              <a:rPr lang="en-US" dirty="0"/>
              <a:t>Student Shweta Ambwani receive the new </a:t>
            </a:r>
            <a:r>
              <a:rPr lang="en-US" sz="1800" dirty="0"/>
              <a:t>Dental Student Intercultural Inclusion Award</a:t>
            </a:r>
            <a:r>
              <a:rPr lang="en-US" dirty="0"/>
              <a:t> from Dr. Cho</a:t>
            </a:r>
          </a:p>
        </p:txBody>
      </p:sp>
      <p:sp>
        <p:nvSpPr>
          <p:cNvPr id="3" name="TextBox 2">
            <a:extLst>
              <a:ext uri="{FF2B5EF4-FFF2-40B4-BE49-F238E27FC236}">
                <a16:creationId xmlns:a16="http://schemas.microsoft.com/office/drawing/2014/main" id="{C9904647-E714-4F0C-A64D-5037293B9E10}"/>
              </a:ext>
            </a:extLst>
          </p:cNvPr>
          <p:cNvSpPr txBox="1"/>
          <p:nvPr/>
        </p:nvSpPr>
        <p:spPr>
          <a:xfrm>
            <a:off x="8071511" y="4275027"/>
            <a:ext cx="12557232" cy="4247317"/>
          </a:xfrm>
          <a:prstGeom prst="rect">
            <a:avLst/>
          </a:prstGeom>
          <a:noFill/>
        </p:spPr>
        <p:txBody>
          <a:bodyPr wrap="square" lIns="91440" tIns="45720" rIns="91440" bIns="45720" rtlCol="0" anchor="t">
            <a:spAutoFit/>
          </a:bodyPr>
          <a:lstStyle/>
          <a:p>
            <a:pPr algn="just"/>
            <a:r>
              <a:rPr lang="en-US" sz="3000" b="1" dirty="0"/>
              <a:t>FIRST EVENT</a:t>
            </a:r>
            <a:endParaRPr lang="en-US" sz="3000" b="1" dirty="0">
              <a:cs typeface="Calibri"/>
            </a:endParaRPr>
          </a:p>
          <a:p>
            <a:pPr algn="just"/>
            <a:r>
              <a:rPr lang="en-US" sz="2400" dirty="0"/>
              <a:t>Traditional D2 and IDP students were invited to a lunch and learn kick-off meeting (November 1, 2021) where food was provided. The program introduced the IDPs to their DDS colleagues, and part of our work promoting Diversity, Equity and Inclusion (DEI) at the Dental School with the unveiling of the newly formed student organization: the International Student Dental Association (ISDA). </a:t>
            </a:r>
          </a:p>
          <a:p>
            <a:pPr algn="just"/>
            <a:endParaRPr lang="en-US" sz="2400" dirty="0"/>
          </a:p>
          <a:p>
            <a:pPr algn="just"/>
            <a:r>
              <a:rPr lang="en-US" sz="2400" dirty="0"/>
              <a:t>The highlight was a panel discussion featuring three faculty members with extensive experience supporting the international students which focused on creating a sense of belonging and how we can promote a culture of respect in the Dental School. Dean Carol Murdoch-Kinch was able to attend the event and show her support for the IDPs and DEI by actively participating in the discussion.</a:t>
            </a:r>
          </a:p>
        </p:txBody>
      </p:sp>
      <p:pic>
        <p:nvPicPr>
          <p:cNvPr id="7" name="Picture 6" descr="A photo of the Dean and a three faculty member discussion panel">
            <a:extLst>
              <a:ext uri="{FF2B5EF4-FFF2-40B4-BE49-F238E27FC236}">
                <a16:creationId xmlns:a16="http://schemas.microsoft.com/office/drawing/2014/main" id="{862BE220-0768-4AE4-ADA0-E750C6029F4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157791" y="8522566"/>
            <a:ext cx="6082317" cy="4031569"/>
          </a:xfrm>
          <a:prstGeom prst="rect">
            <a:avLst/>
          </a:prstGeom>
        </p:spPr>
      </p:pic>
      <p:pic>
        <p:nvPicPr>
          <p:cNvPr id="10" name="Picture 9" descr="A picture containing indoor&#10;&#10;Description automatically generated">
            <a:extLst>
              <a:ext uri="{FF2B5EF4-FFF2-40B4-BE49-F238E27FC236}">
                <a16:creationId xmlns:a16="http://schemas.microsoft.com/office/drawing/2014/main" id="{9B50C7FB-2863-4C37-93CF-308083F321E9}"/>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4448712" y="8490751"/>
            <a:ext cx="6094483" cy="4063383"/>
          </a:xfrm>
          <a:prstGeom prst="rect">
            <a:avLst/>
          </a:prstGeom>
        </p:spPr>
      </p:pic>
      <p:sp>
        <p:nvSpPr>
          <p:cNvPr id="11" name="TextBox 10">
            <a:extLst>
              <a:ext uri="{FF2B5EF4-FFF2-40B4-BE49-F238E27FC236}">
                <a16:creationId xmlns:a16="http://schemas.microsoft.com/office/drawing/2014/main" id="{BC0B3D94-AEBB-4CC2-B6E2-8550892C7DE6}"/>
              </a:ext>
            </a:extLst>
          </p:cNvPr>
          <p:cNvSpPr txBox="1"/>
          <p:nvPr/>
        </p:nvSpPr>
        <p:spPr>
          <a:xfrm rot="10800000" flipV="1">
            <a:off x="8016669" y="13001040"/>
            <a:ext cx="12665555" cy="2769989"/>
          </a:xfrm>
          <a:prstGeom prst="rect">
            <a:avLst/>
          </a:prstGeom>
          <a:noFill/>
        </p:spPr>
        <p:txBody>
          <a:bodyPr wrap="square" lIns="91440" tIns="45720" rIns="91440" bIns="45720" rtlCol="0" anchor="t">
            <a:spAutoFit/>
          </a:bodyPr>
          <a:lstStyle/>
          <a:p>
            <a:r>
              <a:rPr lang="en-US" sz="3000" b="1" dirty="0"/>
              <a:t>SECOND EVENT</a:t>
            </a:r>
            <a:endParaRPr lang="en-US" sz="3000" b="1" dirty="0">
              <a:cs typeface="Calibri"/>
            </a:endParaRPr>
          </a:p>
          <a:p>
            <a:pPr algn="just"/>
            <a:r>
              <a:rPr lang="en-US" sz="2400" dirty="0"/>
              <a:t>We organized a more intimate and informal meeting between IDP and D2 students (November 17, 2021) featuring healthy snacks. We encouraged sincere and honest discussion to allow participants to learn from each other’s diverse backgrounds and experiences. IDP students were very open and honest about some of the challenges they faced which turned out to be surprising and eye-opening for many of the traditional second-year students. The discussion led to significant and empathetic discussions of how students can be supportive of each other.</a:t>
            </a:r>
          </a:p>
        </p:txBody>
      </p:sp>
      <p:pic>
        <p:nvPicPr>
          <p:cNvPr id="28" name="Picture 27" descr="A group of people standing in a room with tables and chairs&#10;&#10;Description automatically generated with low confidence">
            <a:extLst>
              <a:ext uri="{FF2B5EF4-FFF2-40B4-BE49-F238E27FC236}">
                <a16:creationId xmlns:a16="http://schemas.microsoft.com/office/drawing/2014/main" id="{0A79E046-A34D-437A-8F0B-DC48702BD88C}"/>
              </a:ext>
            </a:extLst>
          </p:cNvPr>
          <p:cNvPicPr>
            <a:picLocks noChangeAspect="1"/>
          </p:cNvPicPr>
          <p:nvPr/>
        </p:nvPicPr>
        <p:blipFill rotWithShape="1">
          <a:blip r:embed="rId9"/>
          <a:srcRect l="3247" t="28399" r="8406" b="-576"/>
          <a:stretch/>
        </p:blipFill>
        <p:spPr bwMode="auto">
          <a:xfrm>
            <a:off x="580019" y="12982088"/>
            <a:ext cx="6527325" cy="3999377"/>
          </a:xfrm>
          <a:prstGeom prst="rect">
            <a:avLst/>
          </a:prstGeom>
          <a:ln>
            <a:noFill/>
          </a:ln>
          <a:extLst>
            <a:ext uri="{53640926-AAD7-44D8-BBD7-CCE9431645EC}">
              <a14:shadowObscured xmlns:a14="http://schemas.microsoft.com/office/drawing/2010/main"/>
            </a:ext>
          </a:extLst>
        </p:spPr>
      </p:pic>
      <p:sp>
        <p:nvSpPr>
          <p:cNvPr id="12" name="TextBox 11">
            <a:extLst>
              <a:ext uri="{FF2B5EF4-FFF2-40B4-BE49-F238E27FC236}">
                <a16:creationId xmlns:a16="http://schemas.microsoft.com/office/drawing/2014/main" id="{CD132770-F493-4054-AAB8-C6D244897B7E}"/>
              </a:ext>
            </a:extLst>
          </p:cNvPr>
          <p:cNvSpPr txBox="1"/>
          <p:nvPr/>
        </p:nvSpPr>
        <p:spPr>
          <a:xfrm>
            <a:off x="8067595" y="16004092"/>
            <a:ext cx="12620993" cy="2769989"/>
          </a:xfrm>
          <a:prstGeom prst="rect">
            <a:avLst/>
          </a:prstGeom>
          <a:noFill/>
        </p:spPr>
        <p:txBody>
          <a:bodyPr wrap="square" lIns="91440" tIns="45720" rIns="91440" bIns="45720" rtlCol="0" anchor="t">
            <a:spAutoFit/>
          </a:bodyPr>
          <a:lstStyle/>
          <a:p>
            <a:r>
              <a:rPr lang="en-US" sz="3000" b="1" dirty="0"/>
              <a:t>THIRD EVENT</a:t>
            </a:r>
            <a:endParaRPr lang="en-US" sz="3000" b="1" dirty="0">
              <a:cs typeface="Calibri"/>
            </a:endParaRPr>
          </a:p>
          <a:p>
            <a:pPr algn="just"/>
            <a:r>
              <a:rPr lang="en-US" sz="2400" dirty="0"/>
              <a:t>We provided refreshments for a meeting of the officers in the newly formed ISDA who organized two zoom meetings to provide helpful information to the incoming IDP students prior to their matriculation in January 2022. This group of students in ISDA was instrumental in welcoming the new international students and in helping them transition into a very intensive program. This new student organization was able to effectively translate one of this program’s primary goals into action by improving the sense of belonging among the incoming international students.</a:t>
            </a:r>
          </a:p>
        </p:txBody>
      </p:sp>
      <p:sp>
        <p:nvSpPr>
          <p:cNvPr id="14" name="TextBox 13">
            <a:extLst>
              <a:ext uri="{FF2B5EF4-FFF2-40B4-BE49-F238E27FC236}">
                <a16:creationId xmlns:a16="http://schemas.microsoft.com/office/drawing/2014/main" id="{88DFF01D-2C12-4A9B-B9EB-D2DA22007F28}"/>
              </a:ext>
            </a:extLst>
          </p:cNvPr>
          <p:cNvSpPr txBox="1"/>
          <p:nvPr/>
        </p:nvSpPr>
        <p:spPr>
          <a:xfrm>
            <a:off x="21150633" y="11528714"/>
            <a:ext cx="11259325" cy="1938992"/>
          </a:xfrm>
          <a:prstGeom prst="rect">
            <a:avLst/>
          </a:prstGeom>
          <a:noFill/>
        </p:spPr>
        <p:txBody>
          <a:bodyPr wrap="square" rtlCol="0">
            <a:spAutoFit/>
          </a:bodyPr>
          <a:lstStyle/>
          <a:p>
            <a:pPr algn="just"/>
            <a:r>
              <a:rPr lang="en-US" sz="2400" dirty="0"/>
              <a:t>We have observed positive momentum in creating an environment of greater mutual support for IDPs and feelings of being included and valued by third-year dental students. </a:t>
            </a:r>
          </a:p>
          <a:p>
            <a:pPr algn="just"/>
            <a:endParaRPr lang="en-US" sz="2400" dirty="0"/>
          </a:p>
          <a:p>
            <a:pPr marL="342900" indent="-342900" algn="just">
              <a:buFont typeface="Arial" panose="020B0604020202020204" pitchFamily="34" charset="0"/>
              <a:buChar char="•"/>
            </a:pPr>
            <a:endParaRPr lang="en-US" sz="2400" dirty="0"/>
          </a:p>
          <a:p>
            <a:pPr marL="342900" indent="-342900" algn="just">
              <a:buFont typeface="Arial" panose="020B0604020202020204" pitchFamily="34" charset="0"/>
              <a:buChar char="•"/>
            </a:pPr>
            <a:endParaRPr lang="en-US" sz="2400" dirty="0"/>
          </a:p>
        </p:txBody>
      </p:sp>
      <p:graphicFrame>
        <p:nvGraphicFramePr>
          <p:cNvPr id="31" name="Chart 30">
            <a:extLst>
              <a:ext uri="{FF2B5EF4-FFF2-40B4-BE49-F238E27FC236}">
                <a16:creationId xmlns:a16="http://schemas.microsoft.com/office/drawing/2014/main" id="{86E20B35-6207-46FF-892A-34DC87D3D0C4}"/>
              </a:ext>
            </a:extLst>
          </p:cNvPr>
          <p:cNvGraphicFramePr>
            <a:graphicFrameLocks/>
          </p:cNvGraphicFramePr>
          <p:nvPr>
            <p:extLst>
              <p:ext uri="{D42A27DB-BD31-4B8C-83A1-F6EECF244321}">
                <p14:modId xmlns:p14="http://schemas.microsoft.com/office/powerpoint/2010/main" val="4284319974"/>
              </p:ext>
            </p:extLst>
          </p:nvPr>
        </p:nvGraphicFramePr>
        <p:xfrm>
          <a:off x="21260726" y="4184903"/>
          <a:ext cx="11108027" cy="6231984"/>
        </p:xfrm>
        <a:graphic>
          <a:graphicData uri="http://schemas.openxmlformats.org/drawingml/2006/chart">
            <c:chart xmlns:c="http://schemas.openxmlformats.org/drawingml/2006/chart" xmlns:r="http://schemas.openxmlformats.org/officeDocument/2006/relationships" r:id="rId10"/>
          </a:graphicData>
        </a:graphic>
      </p:graphicFrame>
      <p:sp>
        <p:nvSpPr>
          <p:cNvPr id="15" name="TextBox 14">
            <a:extLst>
              <a:ext uri="{FF2B5EF4-FFF2-40B4-BE49-F238E27FC236}">
                <a16:creationId xmlns:a16="http://schemas.microsoft.com/office/drawing/2014/main" id="{D874D875-F2AF-4B83-800F-BE5AC77FCF60}"/>
              </a:ext>
            </a:extLst>
          </p:cNvPr>
          <p:cNvSpPr txBox="1"/>
          <p:nvPr/>
        </p:nvSpPr>
        <p:spPr>
          <a:xfrm>
            <a:off x="21260726" y="18522784"/>
            <a:ext cx="11173777" cy="1200329"/>
          </a:xfrm>
          <a:prstGeom prst="rect">
            <a:avLst/>
          </a:prstGeom>
          <a:noFill/>
        </p:spPr>
        <p:txBody>
          <a:bodyPr wrap="square" rtlCol="0">
            <a:spAutoFit/>
          </a:bodyPr>
          <a:lstStyle/>
          <a:p>
            <a:pPr algn="just"/>
            <a:r>
              <a:rPr lang="en-US" sz="2400" dirty="0"/>
              <a:t>We will continue to formally assess the outcomes of this initiative through qualitative assessments as well as the students’ academic performance, patient care, and hopefully through additional research funding in DEI.</a:t>
            </a:r>
          </a:p>
        </p:txBody>
      </p:sp>
      <p:sp>
        <p:nvSpPr>
          <p:cNvPr id="16" name="TextBox 15">
            <a:extLst>
              <a:ext uri="{FF2B5EF4-FFF2-40B4-BE49-F238E27FC236}">
                <a16:creationId xmlns:a16="http://schemas.microsoft.com/office/drawing/2014/main" id="{EE4063CB-2B29-451E-AAF5-B9818A0304DC}"/>
              </a:ext>
            </a:extLst>
          </p:cNvPr>
          <p:cNvSpPr txBox="1"/>
          <p:nvPr/>
        </p:nvSpPr>
        <p:spPr>
          <a:xfrm>
            <a:off x="20993381" y="12526826"/>
            <a:ext cx="7144423" cy="6001643"/>
          </a:xfrm>
          <a:prstGeom prst="rect">
            <a:avLst/>
          </a:prstGeom>
          <a:noFill/>
        </p:spPr>
        <p:txBody>
          <a:bodyPr wrap="square" lIns="91440" tIns="45720" rIns="91440" bIns="45720" rtlCol="0" anchor="t">
            <a:spAutoFit/>
          </a:bodyPr>
          <a:lstStyle/>
          <a:p>
            <a:pPr marL="342900" indent="-342900" algn="just">
              <a:buFont typeface="Arial" panose="020B0604020202020204" pitchFamily="34" charset="0"/>
              <a:buChar char="•"/>
            </a:pPr>
            <a:r>
              <a:rPr lang="en-US" sz="2400" dirty="0"/>
              <a:t>The program led to the creation of a new student group for international students</a:t>
            </a:r>
            <a:endParaRPr lang="en-US" sz="2400" dirty="0">
              <a:cs typeface="Calibri"/>
            </a:endParaRPr>
          </a:p>
          <a:p>
            <a:pPr marL="342900" indent="-342900" algn="just">
              <a:buFont typeface="Arial" panose="020B0604020202020204" pitchFamily="34" charset="0"/>
              <a:buChar char="•"/>
            </a:pPr>
            <a:r>
              <a:rPr lang="en-US" sz="2400" dirty="0"/>
              <a:t>The ISDA assisted in helping to orient their first cohort of incoming IDP students</a:t>
            </a:r>
          </a:p>
          <a:p>
            <a:pPr marL="342900" indent="-342900" algn="just">
              <a:buFont typeface="Arial" panose="020B0604020202020204" pitchFamily="34" charset="0"/>
              <a:buChar char="•"/>
            </a:pPr>
            <a:r>
              <a:rPr lang="en-US" sz="2400" dirty="0"/>
              <a:t>Survey responses from D2s were very positive both in their thoughts about IDPs as well as related events</a:t>
            </a:r>
          </a:p>
          <a:p>
            <a:pPr marL="342900" indent="-342900" algn="just">
              <a:buFont typeface="Arial" panose="020B0604020202020204" pitchFamily="34" charset="0"/>
              <a:buChar char="•"/>
            </a:pPr>
            <a:r>
              <a:rPr lang="en-US" sz="2400" dirty="0"/>
              <a:t>The IUPUI Regatta, one of the most popular annual events, had numerous teams that included both traditional and IDP students representing the Dental School.</a:t>
            </a:r>
          </a:p>
          <a:p>
            <a:pPr marL="342900" indent="-342900" algn="just">
              <a:buFont typeface="Arial" panose="020B0604020202020204" pitchFamily="34" charset="0"/>
              <a:buChar char="•"/>
            </a:pPr>
            <a:r>
              <a:rPr lang="en-US" sz="2400" dirty="0"/>
              <a:t>A new annual award, The Dental Student Intercultural Inclusion Award, was presented to both IDP and traditional students who have made significant contributions to creating a culture of international inclusion at the Dental School</a:t>
            </a:r>
          </a:p>
          <a:p>
            <a:endParaRPr lang="en-US" sz="2400" dirty="0"/>
          </a:p>
        </p:txBody>
      </p:sp>
    </p:spTree>
    <p:extLst>
      <p:ext uri="{BB962C8B-B14F-4D97-AF65-F5344CB8AC3E}">
        <p14:creationId xmlns:p14="http://schemas.microsoft.com/office/powerpoint/2010/main" val="165666480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9004A3EC5A5694880E05EC81EB9F02B" ma:contentTypeVersion="13" ma:contentTypeDescription="Create a new document." ma:contentTypeScope="" ma:versionID="3c7b8b6c899c7e326dfb55f4047b1800">
  <xsd:schema xmlns:xsd="http://www.w3.org/2001/XMLSchema" xmlns:xs="http://www.w3.org/2001/XMLSchema" xmlns:p="http://schemas.microsoft.com/office/2006/metadata/properties" xmlns:ns2="91fcfb9c-d152-4f93-83df-368f847bcdc1" xmlns:ns3="4c915d71-d564-4570-ae03-6c8248c6b0d3" targetNamespace="http://schemas.microsoft.com/office/2006/metadata/properties" ma:root="true" ma:fieldsID="40b7a42e58128d0b0722f558a7cbce59" ns2:_="" ns3:_="">
    <xsd:import namespace="91fcfb9c-d152-4f93-83df-368f847bcdc1"/>
    <xsd:import namespace="4c915d71-d564-4570-ae03-6c8248c6b0d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1fcfb9c-d152-4f93-83df-368f847bcdc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0eec0a79-46cb-4568-9b1b-2d720bd3207c"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c915d71-d564-4570-ae03-6c8248c6b0d3"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7f80fe34-e55e-4f58-b7b5-5798f8a445db}" ma:internalName="TaxCatchAll" ma:showField="CatchAllData" ma:web="4c915d71-d564-4570-ae03-6c8248c6b0d3">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4c915d71-d564-4570-ae03-6c8248c6b0d3" xsi:nil="true"/>
    <lcf76f155ced4ddcb4097134ff3c332f xmlns="91fcfb9c-d152-4f93-83df-368f847bcdc1">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AD14A4C-85CB-4F1B-A3F5-26F9C6CE576E}">
  <ds:schemaRefs>
    <ds:schemaRef ds:uri="4c915d71-d564-4570-ae03-6c8248c6b0d3"/>
    <ds:schemaRef ds:uri="91fcfb9c-d152-4f93-83df-368f847bcdc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CCCF541B-E61D-4B4C-AA58-4B5170893833}">
  <ds:schemaRefs>
    <ds:schemaRef ds:uri="4c915d71-d564-4570-ae03-6c8248c6b0d3"/>
    <ds:schemaRef ds:uri="91fcfb9c-d152-4f93-83df-368f847bcdc1"/>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2B75F905-0995-429C-91BA-26F61E2E65C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178</TotalTime>
  <Words>872</Words>
  <Application>Microsoft Office PowerPoint</Application>
  <PresentationFormat>Custom</PresentationFormat>
  <Paragraphs>30</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SIU School of Medicine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Lydia Howes</dc:creator>
  <cp:lastModifiedBy>Stone, Sean</cp:lastModifiedBy>
  <cp:revision>32</cp:revision>
  <cp:lastPrinted>2020-01-16T18:55:48Z</cp:lastPrinted>
  <dcterms:created xsi:type="dcterms:W3CDTF">2019-08-28T20:16:38Z</dcterms:created>
  <dcterms:modified xsi:type="dcterms:W3CDTF">2022-10-17T17:02:15Z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0x01010029004A3EC5A5694880E05EC81EB9F02B</vt:lpwstr>
  </property>
  <property fmtid="{D5CDD505-2E9C-101B-9397-08002B2CF9AE}" pid="3" name="MediaServiceImageTags">
    <vt:lpwstr/>
  </property>
</Properties>
</file>