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0" r:id="rId1"/>
  </p:sldMasterIdLst>
  <p:notesMasterIdLst>
    <p:notesMasterId r:id="rId12"/>
  </p:notesMasterIdLst>
  <p:sldIdLst>
    <p:sldId id="256" r:id="rId2"/>
    <p:sldId id="262" r:id="rId3"/>
    <p:sldId id="258" r:id="rId4"/>
    <p:sldId id="257" r:id="rId5"/>
    <p:sldId id="260" r:id="rId6"/>
    <p:sldId id="259" r:id="rId7"/>
    <p:sldId id="261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A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616" autoAdjust="0"/>
  </p:normalViewPr>
  <p:slideViewPr>
    <p:cSldViewPr snapToGrid="0">
      <p:cViewPr varScale="1">
        <p:scale>
          <a:sx n="106" d="100"/>
          <a:sy n="106" d="100"/>
        </p:scale>
        <p:origin x="12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5F3315-1A56-43D6-A700-78B893CD6AFB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3459949F-C52C-4795-996D-063AAC4097AC}">
      <dgm:prSet phldrT="[Text]"/>
      <dgm:spPr/>
      <dgm:t>
        <a:bodyPr/>
        <a:lstStyle/>
        <a:p>
          <a:r>
            <a:rPr lang="en-US" dirty="0" smtClean="0"/>
            <a:t>2000-2008</a:t>
          </a:r>
          <a:endParaRPr lang="en-US" dirty="0"/>
        </a:p>
      </dgm:t>
    </dgm:pt>
    <dgm:pt modelId="{23DA7CA1-32C4-4368-B450-60E7BA205447}" type="parTrans" cxnId="{CA793B23-8428-4BFF-BF10-210C433F5F96}">
      <dgm:prSet/>
      <dgm:spPr/>
      <dgm:t>
        <a:bodyPr/>
        <a:lstStyle/>
        <a:p>
          <a:endParaRPr lang="en-US"/>
        </a:p>
      </dgm:t>
    </dgm:pt>
    <dgm:pt modelId="{B0C3EF11-505D-45CA-BFC4-5824E0C20799}" type="sibTrans" cxnId="{CA793B23-8428-4BFF-BF10-210C433F5F96}">
      <dgm:prSet/>
      <dgm:spPr/>
      <dgm:t>
        <a:bodyPr/>
        <a:lstStyle/>
        <a:p>
          <a:endParaRPr lang="en-US"/>
        </a:p>
      </dgm:t>
    </dgm:pt>
    <dgm:pt modelId="{F86F4E54-883C-459E-96FE-831955F3C228}">
      <dgm:prSet phldrT="[Text]"/>
      <dgm:spPr/>
      <dgm:t>
        <a:bodyPr/>
        <a:lstStyle/>
        <a:p>
          <a:r>
            <a:rPr lang="en-US" dirty="0" smtClean="0"/>
            <a:t>2008-2014</a:t>
          </a:r>
          <a:endParaRPr lang="en-US" dirty="0"/>
        </a:p>
      </dgm:t>
    </dgm:pt>
    <dgm:pt modelId="{7CCF28AB-0F37-4679-8473-5C3BBA645B0A}" type="parTrans" cxnId="{D4A03C43-2AF1-4D5D-8876-0E1259DC645A}">
      <dgm:prSet/>
      <dgm:spPr/>
      <dgm:t>
        <a:bodyPr/>
        <a:lstStyle/>
        <a:p>
          <a:endParaRPr lang="en-US"/>
        </a:p>
      </dgm:t>
    </dgm:pt>
    <dgm:pt modelId="{166993A0-7E38-4F40-B58F-9BC7FE87859B}" type="sibTrans" cxnId="{D4A03C43-2AF1-4D5D-8876-0E1259DC645A}">
      <dgm:prSet/>
      <dgm:spPr/>
      <dgm:t>
        <a:bodyPr/>
        <a:lstStyle/>
        <a:p>
          <a:endParaRPr lang="en-US"/>
        </a:p>
      </dgm:t>
    </dgm:pt>
    <dgm:pt modelId="{6826332D-E7BA-49E8-9835-6BE67F7F51DC}">
      <dgm:prSet phldrT="[Text]"/>
      <dgm:spPr/>
      <dgm:t>
        <a:bodyPr/>
        <a:lstStyle/>
        <a:p>
          <a:r>
            <a:rPr lang="en-US" dirty="0" smtClean="0"/>
            <a:t>2014-2015</a:t>
          </a:r>
          <a:endParaRPr lang="en-US" dirty="0"/>
        </a:p>
      </dgm:t>
    </dgm:pt>
    <dgm:pt modelId="{AFE9CFA1-F524-41A2-A765-72D4F181F566}" type="parTrans" cxnId="{4BA0155A-5528-4C48-A6C6-AA26569C3695}">
      <dgm:prSet/>
      <dgm:spPr/>
      <dgm:t>
        <a:bodyPr/>
        <a:lstStyle/>
        <a:p>
          <a:endParaRPr lang="en-US"/>
        </a:p>
      </dgm:t>
    </dgm:pt>
    <dgm:pt modelId="{3568291F-70DD-4330-A12A-A89697C499C3}" type="sibTrans" cxnId="{4BA0155A-5528-4C48-A6C6-AA26569C3695}">
      <dgm:prSet/>
      <dgm:spPr/>
      <dgm:t>
        <a:bodyPr/>
        <a:lstStyle/>
        <a:p>
          <a:endParaRPr lang="en-US"/>
        </a:p>
      </dgm:t>
    </dgm:pt>
    <dgm:pt modelId="{C21400CB-6223-4705-89ED-7C9665A7C874}">
      <dgm:prSet phldrT="[Text]"/>
      <dgm:spPr/>
      <dgm:t>
        <a:bodyPr/>
        <a:lstStyle/>
        <a:p>
          <a:r>
            <a:rPr lang="en-US" dirty="0" smtClean="0"/>
            <a:t>2015-2016</a:t>
          </a:r>
          <a:endParaRPr lang="en-US" dirty="0"/>
        </a:p>
      </dgm:t>
    </dgm:pt>
    <dgm:pt modelId="{DA71594E-3B66-46D8-9411-8CC0F7AE0996}" type="parTrans" cxnId="{CC3F1274-11D0-4590-AF7F-B9B8A0378014}">
      <dgm:prSet/>
      <dgm:spPr/>
      <dgm:t>
        <a:bodyPr/>
        <a:lstStyle/>
        <a:p>
          <a:endParaRPr lang="en-US"/>
        </a:p>
      </dgm:t>
    </dgm:pt>
    <dgm:pt modelId="{5C58FB30-ECB0-4570-8DA5-131EEE2276A3}" type="sibTrans" cxnId="{CC3F1274-11D0-4590-AF7F-B9B8A0378014}">
      <dgm:prSet/>
      <dgm:spPr/>
      <dgm:t>
        <a:bodyPr/>
        <a:lstStyle/>
        <a:p>
          <a:endParaRPr lang="en-US"/>
        </a:p>
      </dgm:t>
    </dgm:pt>
    <dgm:pt modelId="{539131BC-7D47-4DE4-A68E-7AACCF0C3B5E}">
      <dgm:prSet phldrT="[Text]"/>
      <dgm:spPr/>
      <dgm:t>
        <a:bodyPr/>
        <a:lstStyle/>
        <a:p>
          <a:r>
            <a:rPr lang="en-US" dirty="0" smtClean="0"/>
            <a:t>2016-2017</a:t>
          </a:r>
          <a:endParaRPr lang="en-US" dirty="0"/>
        </a:p>
      </dgm:t>
    </dgm:pt>
    <dgm:pt modelId="{2BA61BEA-DD6F-46AC-B8C6-37CA3658AAC7}" type="parTrans" cxnId="{54508D0D-A0C6-4617-8924-DE2810FE0FB6}">
      <dgm:prSet/>
      <dgm:spPr/>
      <dgm:t>
        <a:bodyPr/>
        <a:lstStyle/>
        <a:p>
          <a:endParaRPr lang="en-US"/>
        </a:p>
      </dgm:t>
    </dgm:pt>
    <dgm:pt modelId="{5383164E-EB28-4635-8FC0-DF9D3C843532}" type="sibTrans" cxnId="{54508D0D-A0C6-4617-8924-DE2810FE0FB6}">
      <dgm:prSet/>
      <dgm:spPr/>
      <dgm:t>
        <a:bodyPr/>
        <a:lstStyle/>
        <a:p>
          <a:endParaRPr lang="en-US"/>
        </a:p>
      </dgm:t>
    </dgm:pt>
    <dgm:pt modelId="{3DDEB7E0-E409-4F2F-B4A6-B822DD1E6A9E}">
      <dgm:prSet phldrT="[Text]"/>
      <dgm:spPr/>
      <dgm:t>
        <a:bodyPr/>
        <a:lstStyle/>
        <a:p>
          <a:r>
            <a:rPr lang="en-US" dirty="0" smtClean="0"/>
            <a:t>2018-Now</a:t>
          </a:r>
          <a:endParaRPr lang="en-US" dirty="0"/>
        </a:p>
      </dgm:t>
    </dgm:pt>
    <dgm:pt modelId="{20BD164A-8193-4213-8719-01AB1E5D7E8C}" type="parTrans" cxnId="{B9336BEB-2693-4DC5-8A5B-C65D254129D2}">
      <dgm:prSet/>
      <dgm:spPr/>
      <dgm:t>
        <a:bodyPr/>
        <a:lstStyle/>
        <a:p>
          <a:endParaRPr lang="en-US"/>
        </a:p>
      </dgm:t>
    </dgm:pt>
    <dgm:pt modelId="{15BBEB0C-3A2B-4F18-ABF1-B3BB1F21402C}" type="sibTrans" cxnId="{B9336BEB-2693-4DC5-8A5B-C65D254129D2}">
      <dgm:prSet/>
      <dgm:spPr/>
      <dgm:t>
        <a:bodyPr/>
        <a:lstStyle/>
        <a:p>
          <a:endParaRPr lang="en-US"/>
        </a:p>
      </dgm:t>
    </dgm:pt>
    <dgm:pt modelId="{6294556F-45E9-4D94-B9B0-82FD71863D09}" type="pres">
      <dgm:prSet presAssocID="{145F3315-1A56-43D6-A700-78B893CD6AFB}" presName="linearFlow" presStyleCnt="0">
        <dgm:presLayoutVars>
          <dgm:resizeHandles val="exact"/>
        </dgm:presLayoutVars>
      </dgm:prSet>
      <dgm:spPr/>
    </dgm:pt>
    <dgm:pt modelId="{338B263C-32FE-400C-97FD-F7265814EE8B}" type="pres">
      <dgm:prSet presAssocID="{3459949F-C52C-4795-996D-063AAC4097A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BCCA38-8C85-48ED-A04C-87E839A72264}" type="pres">
      <dgm:prSet presAssocID="{B0C3EF11-505D-45CA-BFC4-5824E0C20799}" presName="sibTrans" presStyleLbl="sibTrans2D1" presStyleIdx="0" presStyleCnt="5"/>
      <dgm:spPr/>
      <dgm:t>
        <a:bodyPr/>
        <a:lstStyle/>
        <a:p>
          <a:endParaRPr lang="en-US"/>
        </a:p>
      </dgm:t>
    </dgm:pt>
    <dgm:pt modelId="{076C8A20-005A-4BA2-B5F7-74262976CD48}" type="pres">
      <dgm:prSet presAssocID="{B0C3EF11-505D-45CA-BFC4-5824E0C20799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1C8108C5-BB94-4F67-AE06-EEC5D68C080A}" type="pres">
      <dgm:prSet presAssocID="{F86F4E54-883C-459E-96FE-831955F3C22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47C89A-CEE6-42E7-AC4F-EF36AF9E3E2B}" type="pres">
      <dgm:prSet presAssocID="{166993A0-7E38-4F40-B58F-9BC7FE87859B}" presName="sibTrans" presStyleLbl="sibTrans2D1" presStyleIdx="1" presStyleCnt="5"/>
      <dgm:spPr/>
      <dgm:t>
        <a:bodyPr/>
        <a:lstStyle/>
        <a:p>
          <a:endParaRPr lang="en-US"/>
        </a:p>
      </dgm:t>
    </dgm:pt>
    <dgm:pt modelId="{39E4E3E7-97A4-4F21-9D70-9C372EFF8554}" type="pres">
      <dgm:prSet presAssocID="{166993A0-7E38-4F40-B58F-9BC7FE87859B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CA44662E-F192-4E98-94B8-EE0E9F3D5CB6}" type="pres">
      <dgm:prSet presAssocID="{6826332D-E7BA-49E8-9835-6BE67F7F51D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793B9F-466B-4417-98F7-33D461C52FDC}" type="pres">
      <dgm:prSet presAssocID="{3568291F-70DD-4330-A12A-A89697C499C3}" presName="sibTrans" presStyleLbl="sibTrans2D1" presStyleIdx="2" presStyleCnt="5"/>
      <dgm:spPr/>
      <dgm:t>
        <a:bodyPr/>
        <a:lstStyle/>
        <a:p>
          <a:endParaRPr lang="en-US"/>
        </a:p>
      </dgm:t>
    </dgm:pt>
    <dgm:pt modelId="{7BFA6E86-E13B-4B22-959C-54A10FC0875F}" type="pres">
      <dgm:prSet presAssocID="{3568291F-70DD-4330-A12A-A89697C499C3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56DF90B8-DD50-45DB-8D84-47DB07EAF16D}" type="pres">
      <dgm:prSet presAssocID="{C21400CB-6223-4705-89ED-7C9665A7C87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242682-5FA9-4714-B115-5EFBCBB2A833}" type="pres">
      <dgm:prSet presAssocID="{5C58FB30-ECB0-4570-8DA5-131EEE2276A3}" presName="sibTrans" presStyleLbl="sibTrans2D1" presStyleIdx="3" presStyleCnt="5"/>
      <dgm:spPr/>
      <dgm:t>
        <a:bodyPr/>
        <a:lstStyle/>
        <a:p>
          <a:endParaRPr lang="en-US"/>
        </a:p>
      </dgm:t>
    </dgm:pt>
    <dgm:pt modelId="{D8A36489-16A2-43E5-82A6-3246B3B2D706}" type="pres">
      <dgm:prSet presAssocID="{5C58FB30-ECB0-4570-8DA5-131EEE2276A3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9B6F0A10-3D14-4195-9646-02E5405C2578}" type="pres">
      <dgm:prSet presAssocID="{539131BC-7D47-4DE4-A68E-7AACCF0C3B5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3E79C-05F2-411B-BAD5-7CF50322EAFC}" type="pres">
      <dgm:prSet presAssocID="{5383164E-EB28-4635-8FC0-DF9D3C843532}" presName="sibTrans" presStyleLbl="sibTrans2D1" presStyleIdx="4" presStyleCnt="5"/>
      <dgm:spPr/>
      <dgm:t>
        <a:bodyPr/>
        <a:lstStyle/>
        <a:p>
          <a:endParaRPr lang="en-US"/>
        </a:p>
      </dgm:t>
    </dgm:pt>
    <dgm:pt modelId="{D2D96C93-DC6D-4DD3-A900-9176F919A230}" type="pres">
      <dgm:prSet presAssocID="{5383164E-EB28-4635-8FC0-DF9D3C843532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5A7C1F71-6F44-414F-817C-0340FD65521A}" type="pres">
      <dgm:prSet presAssocID="{3DDEB7E0-E409-4F2F-B4A6-B822DD1E6A9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A0155A-5528-4C48-A6C6-AA26569C3695}" srcId="{145F3315-1A56-43D6-A700-78B893CD6AFB}" destId="{6826332D-E7BA-49E8-9835-6BE67F7F51DC}" srcOrd="2" destOrd="0" parTransId="{AFE9CFA1-F524-41A2-A765-72D4F181F566}" sibTransId="{3568291F-70DD-4330-A12A-A89697C499C3}"/>
    <dgm:cxn modelId="{ECBF099F-F787-4279-9332-E0079D5ACD69}" type="presOf" srcId="{3568291F-70DD-4330-A12A-A89697C499C3}" destId="{84793B9F-466B-4417-98F7-33D461C52FDC}" srcOrd="0" destOrd="0" presId="urn:microsoft.com/office/officeart/2005/8/layout/process2"/>
    <dgm:cxn modelId="{C38B98F1-FDA9-4EDB-BC65-07F9C71A259A}" type="presOf" srcId="{3568291F-70DD-4330-A12A-A89697C499C3}" destId="{7BFA6E86-E13B-4B22-959C-54A10FC0875F}" srcOrd="1" destOrd="0" presId="urn:microsoft.com/office/officeart/2005/8/layout/process2"/>
    <dgm:cxn modelId="{D4A03C43-2AF1-4D5D-8876-0E1259DC645A}" srcId="{145F3315-1A56-43D6-A700-78B893CD6AFB}" destId="{F86F4E54-883C-459E-96FE-831955F3C228}" srcOrd="1" destOrd="0" parTransId="{7CCF28AB-0F37-4679-8473-5C3BBA645B0A}" sibTransId="{166993A0-7E38-4F40-B58F-9BC7FE87859B}"/>
    <dgm:cxn modelId="{3321D240-5750-4FAC-92A0-3492B2B00154}" type="presOf" srcId="{166993A0-7E38-4F40-B58F-9BC7FE87859B}" destId="{0E47C89A-CEE6-42E7-AC4F-EF36AF9E3E2B}" srcOrd="0" destOrd="0" presId="urn:microsoft.com/office/officeart/2005/8/layout/process2"/>
    <dgm:cxn modelId="{A26E1534-636A-4FB8-9CFD-688D1E95CB21}" type="presOf" srcId="{3DDEB7E0-E409-4F2F-B4A6-B822DD1E6A9E}" destId="{5A7C1F71-6F44-414F-817C-0340FD65521A}" srcOrd="0" destOrd="0" presId="urn:microsoft.com/office/officeart/2005/8/layout/process2"/>
    <dgm:cxn modelId="{6B484A85-5000-4125-98D6-7CE823338BFF}" type="presOf" srcId="{5383164E-EB28-4635-8FC0-DF9D3C843532}" destId="{AF83E79C-05F2-411B-BAD5-7CF50322EAFC}" srcOrd="0" destOrd="0" presId="urn:microsoft.com/office/officeart/2005/8/layout/process2"/>
    <dgm:cxn modelId="{0C9E15AB-178F-455C-8F1F-1DD64294930D}" type="presOf" srcId="{B0C3EF11-505D-45CA-BFC4-5824E0C20799}" destId="{1CBCCA38-8C85-48ED-A04C-87E839A72264}" srcOrd="0" destOrd="0" presId="urn:microsoft.com/office/officeart/2005/8/layout/process2"/>
    <dgm:cxn modelId="{2C24FFE1-F500-4E8F-AB5D-DB63FAC43C25}" type="presOf" srcId="{6826332D-E7BA-49E8-9835-6BE67F7F51DC}" destId="{CA44662E-F192-4E98-94B8-EE0E9F3D5CB6}" srcOrd="0" destOrd="0" presId="urn:microsoft.com/office/officeart/2005/8/layout/process2"/>
    <dgm:cxn modelId="{DAAA80E1-DA29-450A-8610-20BF2BD5D2D0}" type="presOf" srcId="{3459949F-C52C-4795-996D-063AAC4097AC}" destId="{338B263C-32FE-400C-97FD-F7265814EE8B}" srcOrd="0" destOrd="0" presId="urn:microsoft.com/office/officeart/2005/8/layout/process2"/>
    <dgm:cxn modelId="{54508D0D-A0C6-4617-8924-DE2810FE0FB6}" srcId="{145F3315-1A56-43D6-A700-78B893CD6AFB}" destId="{539131BC-7D47-4DE4-A68E-7AACCF0C3B5E}" srcOrd="4" destOrd="0" parTransId="{2BA61BEA-DD6F-46AC-B8C6-37CA3658AAC7}" sibTransId="{5383164E-EB28-4635-8FC0-DF9D3C843532}"/>
    <dgm:cxn modelId="{3389F347-26B1-47D5-B8B6-F985F615BD7C}" type="presOf" srcId="{5C58FB30-ECB0-4570-8DA5-131EEE2276A3}" destId="{D8A36489-16A2-43E5-82A6-3246B3B2D706}" srcOrd="1" destOrd="0" presId="urn:microsoft.com/office/officeart/2005/8/layout/process2"/>
    <dgm:cxn modelId="{D3A3BF1A-A6A8-4D8C-A75D-8F652A105DF5}" type="presOf" srcId="{F86F4E54-883C-459E-96FE-831955F3C228}" destId="{1C8108C5-BB94-4F67-AE06-EEC5D68C080A}" srcOrd="0" destOrd="0" presId="urn:microsoft.com/office/officeart/2005/8/layout/process2"/>
    <dgm:cxn modelId="{68D851C9-200D-46DF-8E72-D725BFD70BE4}" type="presOf" srcId="{5C58FB30-ECB0-4570-8DA5-131EEE2276A3}" destId="{30242682-5FA9-4714-B115-5EFBCBB2A833}" srcOrd="0" destOrd="0" presId="urn:microsoft.com/office/officeart/2005/8/layout/process2"/>
    <dgm:cxn modelId="{CA793B23-8428-4BFF-BF10-210C433F5F96}" srcId="{145F3315-1A56-43D6-A700-78B893CD6AFB}" destId="{3459949F-C52C-4795-996D-063AAC4097AC}" srcOrd="0" destOrd="0" parTransId="{23DA7CA1-32C4-4368-B450-60E7BA205447}" sibTransId="{B0C3EF11-505D-45CA-BFC4-5824E0C20799}"/>
    <dgm:cxn modelId="{56803ECB-036B-470B-95ED-9E133B14106D}" type="presOf" srcId="{B0C3EF11-505D-45CA-BFC4-5824E0C20799}" destId="{076C8A20-005A-4BA2-B5F7-74262976CD48}" srcOrd="1" destOrd="0" presId="urn:microsoft.com/office/officeart/2005/8/layout/process2"/>
    <dgm:cxn modelId="{CC3F1274-11D0-4590-AF7F-B9B8A0378014}" srcId="{145F3315-1A56-43D6-A700-78B893CD6AFB}" destId="{C21400CB-6223-4705-89ED-7C9665A7C874}" srcOrd="3" destOrd="0" parTransId="{DA71594E-3B66-46D8-9411-8CC0F7AE0996}" sibTransId="{5C58FB30-ECB0-4570-8DA5-131EEE2276A3}"/>
    <dgm:cxn modelId="{81629648-4F48-49E7-B983-E610A52D2C12}" type="presOf" srcId="{5383164E-EB28-4635-8FC0-DF9D3C843532}" destId="{D2D96C93-DC6D-4DD3-A900-9176F919A230}" srcOrd="1" destOrd="0" presId="urn:microsoft.com/office/officeart/2005/8/layout/process2"/>
    <dgm:cxn modelId="{B9336BEB-2693-4DC5-8A5B-C65D254129D2}" srcId="{145F3315-1A56-43D6-A700-78B893CD6AFB}" destId="{3DDEB7E0-E409-4F2F-B4A6-B822DD1E6A9E}" srcOrd="5" destOrd="0" parTransId="{20BD164A-8193-4213-8719-01AB1E5D7E8C}" sibTransId="{15BBEB0C-3A2B-4F18-ABF1-B3BB1F21402C}"/>
    <dgm:cxn modelId="{5387A0DE-AD75-42C2-A665-D0CFBB9C20C9}" type="presOf" srcId="{539131BC-7D47-4DE4-A68E-7AACCF0C3B5E}" destId="{9B6F0A10-3D14-4195-9646-02E5405C2578}" srcOrd="0" destOrd="0" presId="urn:microsoft.com/office/officeart/2005/8/layout/process2"/>
    <dgm:cxn modelId="{3349BC64-8F41-400A-947A-6871791FCC16}" type="presOf" srcId="{166993A0-7E38-4F40-B58F-9BC7FE87859B}" destId="{39E4E3E7-97A4-4F21-9D70-9C372EFF8554}" srcOrd="1" destOrd="0" presId="urn:microsoft.com/office/officeart/2005/8/layout/process2"/>
    <dgm:cxn modelId="{4C419CE1-A6E3-4C15-AFE5-EA6538918D57}" type="presOf" srcId="{C21400CB-6223-4705-89ED-7C9665A7C874}" destId="{56DF90B8-DD50-45DB-8D84-47DB07EAF16D}" srcOrd="0" destOrd="0" presId="urn:microsoft.com/office/officeart/2005/8/layout/process2"/>
    <dgm:cxn modelId="{42F280F4-F2C0-4E03-94CA-B68D12F77C06}" type="presOf" srcId="{145F3315-1A56-43D6-A700-78B893CD6AFB}" destId="{6294556F-45E9-4D94-B9B0-82FD71863D09}" srcOrd="0" destOrd="0" presId="urn:microsoft.com/office/officeart/2005/8/layout/process2"/>
    <dgm:cxn modelId="{DBC4A430-F30D-493E-BC68-29FDA563FB67}" type="presParOf" srcId="{6294556F-45E9-4D94-B9B0-82FD71863D09}" destId="{338B263C-32FE-400C-97FD-F7265814EE8B}" srcOrd="0" destOrd="0" presId="urn:microsoft.com/office/officeart/2005/8/layout/process2"/>
    <dgm:cxn modelId="{8DFB376A-B69F-475A-A344-C2DB979D7461}" type="presParOf" srcId="{6294556F-45E9-4D94-B9B0-82FD71863D09}" destId="{1CBCCA38-8C85-48ED-A04C-87E839A72264}" srcOrd="1" destOrd="0" presId="urn:microsoft.com/office/officeart/2005/8/layout/process2"/>
    <dgm:cxn modelId="{F18539C5-8450-4501-A506-272BE30A4C1A}" type="presParOf" srcId="{1CBCCA38-8C85-48ED-A04C-87E839A72264}" destId="{076C8A20-005A-4BA2-B5F7-74262976CD48}" srcOrd="0" destOrd="0" presId="urn:microsoft.com/office/officeart/2005/8/layout/process2"/>
    <dgm:cxn modelId="{E34B941E-2956-4021-98D8-0D9AA3461A8E}" type="presParOf" srcId="{6294556F-45E9-4D94-B9B0-82FD71863D09}" destId="{1C8108C5-BB94-4F67-AE06-EEC5D68C080A}" srcOrd="2" destOrd="0" presId="urn:microsoft.com/office/officeart/2005/8/layout/process2"/>
    <dgm:cxn modelId="{3594D4E2-08D4-4306-A3AD-4FE0E9288CDC}" type="presParOf" srcId="{6294556F-45E9-4D94-B9B0-82FD71863D09}" destId="{0E47C89A-CEE6-42E7-AC4F-EF36AF9E3E2B}" srcOrd="3" destOrd="0" presId="urn:microsoft.com/office/officeart/2005/8/layout/process2"/>
    <dgm:cxn modelId="{3B7389FC-CECF-4766-B897-1273DDF93449}" type="presParOf" srcId="{0E47C89A-CEE6-42E7-AC4F-EF36AF9E3E2B}" destId="{39E4E3E7-97A4-4F21-9D70-9C372EFF8554}" srcOrd="0" destOrd="0" presId="urn:microsoft.com/office/officeart/2005/8/layout/process2"/>
    <dgm:cxn modelId="{B899692D-A420-43F6-9B2F-175C00B5C8BC}" type="presParOf" srcId="{6294556F-45E9-4D94-B9B0-82FD71863D09}" destId="{CA44662E-F192-4E98-94B8-EE0E9F3D5CB6}" srcOrd="4" destOrd="0" presId="urn:microsoft.com/office/officeart/2005/8/layout/process2"/>
    <dgm:cxn modelId="{4B539608-A600-4FE7-ABAA-47B870984EEE}" type="presParOf" srcId="{6294556F-45E9-4D94-B9B0-82FD71863D09}" destId="{84793B9F-466B-4417-98F7-33D461C52FDC}" srcOrd="5" destOrd="0" presId="urn:microsoft.com/office/officeart/2005/8/layout/process2"/>
    <dgm:cxn modelId="{DA0A254B-D89F-440B-A1DB-F21B33368304}" type="presParOf" srcId="{84793B9F-466B-4417-98F7-33D461C52FDC}" destId="{7BFA6E86-E13B-4B22-959C-54A10FC0875F}" srcOrd="0" destOrd="0" presId="urn:microsoft.com/office/officeart/2005/8/layout/process2"/>
    <dgm:cxn modelId="{190783AE-1060-41B1-8591-2CC33EA76DE4}" type="presParOf" srcId="{6294556F-45E9-4D94-B9B0-82FD71863D09}" destId="{56DF90B8-DD50-45DB-8D84-47DB07EAF16D}" srcOrd="6" destOrd="0" presId="urn:microsoft.com/office/officeart/2005/8/layout/process2"/>
    <dgm:cxn modelId="{D96199FB-836D-4751-AC35-2191C9569CAF}" type="presParOf" srcId="{6294556F-45E9-4D94-B9B0-82FD71863D09}" destId="{30242682-5FA9-4714-B115-5EFBCBB2A833}" srcOrd="7" destOrd="0" presId="urn:microsoft.com/office/officeart/2005/8/layout/process2"/>
    <dgm:cxn modelId="{DB74EEF1-859C-410C-A7A9-C7929CAA6D3B}" type="presParOf" srcId="{30242682-5FA9-4714-B115-5EFBCBB2A833}" destId="{D8A36489-16A2-43E5-82A6-3246B3B2D706}" srcOrd="0" destOrd="0" presId="urn:microsoft.com/office/officeart/2005/8/layout/process2"/>
    <dgm:cxn modelId="{D558E872-E6AD-4FC0-B0AB-DB55871CEAAC}" type="presParOf" srcId="{6294556F-45E9-4D94-B9B0-82FD71863D09}" destId="{9B6F0A10-3D14-4195-9646-02E5405C2578}" srcOrd="8" destOrd="0" presId="urn:microsoft.com/office/officeart/2005/8/layout/process2"/>
    <dgm:cxn modelId="{6EA31056-E8A0-4BB5-AA9A-7169E6DE9003}" type="presParOf" srcId="{6294556F-45E9-4D94-B9B0-82FD71863D09}" destId="{AF83E79C-05F2-411B-BAD5-7CF50322EAFC}" srcOrd="9" destOrd="0" presId="urn:microsoft.com/office/officeart/2005/8/layout/process2"/>
    <dgm:cxn modelId="{56989031-60A7-47DE-88DF-662FF19A78C4}" type="presParOf" srcId="{AF83E79C-05F2-411B-BAD5-7CF50322EAFC}" destId="{D2D96C93-DC6D-4DD3-A900-9176F919A230}" srcOrd="0" destOrd="0" presId="urn:microsoft.com/office/officeart/2005/8/layout/process2"/>
    <dgm:cxn modelId="{9B40114E-3952-4631-A45F-0BD8D90E1985}" type="presParOf" srcId="{6294556F-45E9-4D94-B9B0-82FD71863D09}" destId="{5A7C1F71-6F44-414F-817C-0340FD65521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8B263C-32FE-400C-97FD-F7265814EE8B}">
      <dsp:nvSpPr>
        <dsp:cNvPr id="0" name=""/>
        <dsp:cNvSpPr/>
      </dsp:nvSpPr>
      <dsp:spPr>
        <a:xfrm>
          <a:off x="1664652" y="2031"/>
          <a:ext cx="1207735" cy="6019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2000-2008</a:t>
          </a:r>
          <a:endParaRPr lang="en-US" sz="1800" kern="1200" dirty="0"/>
        </a:p>
      </dsp:txBody>
      <dsp:txXfrm>
        <a:off x="1682284" y="19663"/>
        <a:ext cx="1172471" cy="566722"/>
      </dsp:txXfrm>
    </dsp:sp>
    <dsp:sp modelId="{1CBCCA38-8C85-48ED-A04C-87E839A72264}">
      <dsp:nvSpPr>
        <dsp:cNvPr id="0" name=""/>
        <dsp:cNvSpPr/>
      </dsp:nvSpPr>
      <dsp:spPr>
        <a:xfrm rot="5400000">
          <a:off x="2155647" y="619067"/>
          <a:ext cx="225744" cy="2708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2187252" y="641642"/>
        <a:ext cx="162535" cy="158021"/>
      </dsp:txXfrm>
    </dsp:sp>
    <dsp:sp modelId="{1C8108C5-BB94-4F67-AE06-EEC5D68C080A}">
      <dsp:nvSpPr>
        <dsp:cNvPr id="0" name=""/>
        <dsp:cNvSpPr/>
      </dsp:nvSpPr>
      <dsp:spPr>
        <a:xfrm>
          <a:off x="1664652" y="905011"/>
          <a:ext cx="1207735" cy="601986"/>
        </a:xfrm>
        <a:prstGeom prst="roundRect">
          <a:avLst>
            <a:gd name="adj" fmla="val 10000"/>
          </a:avLst>
        </a:prstGeom>
        <a:solidFill>
          <a:schemeClr val="accent3">
            <a:hueOff val="542120"/>
            <a:satOff val="20000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2008-2014</a:t>
          </a:r>
          <a:endParaRPr lang="en-US" sz="1800" kern="1200" dirty="0"/>
        </a:p>
      </dsp:txBody>
      <dsp:txXfrm>
        <a:off x="1682284" y="922643"/>
        <a:ext cx="1172471" cy="566722"/>
      </dsp:txXfrm>
    </dsp:sp>
    <dsp:sp modelId="{0E47C89A-CEE6-42E7-AC4F-EF36AF9E3E2B}">
      <dsp:nvSpPr>
        <dsp:cNvPr id="0" name=""/>
        <dsp:cNvSpPr/>
      </dsp:nvSpPr>
      <dsp:spPr>
        <a:xfrm rot="5400000">
          <a:off x="2155647" y="1522047"/>
          <a:ext cx="225744" cy="2708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2187252" y="1544622"/>
        <a:ext cx="162535" cy="158021"/>
      </dsp:txXfrm>
    </dsp:sp>
    <dsp:sp modelId="{CA44662E-F192-4E98-94B8-EE0E9F3D5CB6}">
      <dsp:nvSpPr>
        <dsp:cNvPr id="0" name=""/>
        <dsp:cNvSpPr/>
      </dsp:nvSpPr>
      <dsp:spPr>
        <a:xfrm>
          <a:off x="1664652" y="1807991"/>
          <a:ext cx="1207735" cy="601986"/>
        </a:xfrm>
        <a:prstGeom prst="roundRect">
          <a:avLst>
            <a:gd name="adj" fmla="val 10000"/>
          </a:avLst>
        </a:prstGeom>
        <a:solidFill>
          <a:schemeClr val="accent3">
            <a:hueOff val="1084240"/>
            <a:satOff val="40000"/>
            <a:lumOff val="-5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2014-2015</a:t>
          </a:r>
          <a:endParaRPr lang="en-US" sz="1800" kern="1200" dirty="0"/>
        </a:p>
      </dsp:txBody>
      <dsp:txXfrm>
        <a:off x="1682284" y="1825623"/>
        <a:ext cx="1172471" cy="566722"/>
      </dsp:txXfrm>
    </dsp:sp>
    <dsp:sp modelId="{84793B9F-466B-4417-98F7-33D461C52FDC}">
      <dsp:nvSpPr>
        <dsp:cNvPr id="0" name=""/>
        <dsp:cNvSpPr/>
      </dsp:nvSpPr>
      <dsp:spPr>
        <a:xfrm rot="5400000">
          <a:off x="2155647" y="2425027"/>
          <a:ext cx="225744" cy="2708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2187252" y="2447602"/>
        <a:ext cx="162535" cy="158021"/>
      </dsp:txXfrm>
    </dsp:sp>
    <dsp:sp modelId="{56DF90B8-DD50-45DB-8D84-47DB07EAF16D}">
      <dsp:nvSpPr>
        <dsp:cNvPr id="0" name=""/>
        <dsp:cNvSpPr/>
      </dsp:nvSpPr>
      <dsp:spPr>
        <a:xfrm>
          <a:off x="1664652" y="2710971"/>
          <a:ext cx="1207735" cy="601986"/>
        </a:xfrm>
        <a:prstGeom prst="roundRect">
          <a:avLst>
            <a:gd name="adj" fmla="val 10000"/>
          </a:avLst>
        </a:prstGeom>
        <a:solidFill>
          <a:schemeClr val="accent3">
            <a:hueOff val="1626359"/>
            <a:satOff val="60000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2015-2016</a:t>
          </a:r>
          <a:endParaRPr lang="en-US" sz="1800" kern="1200" dirty="0"/>
        </a:p>
      </dsp:txBody>
      <dsp:txXfrm>
        <a:off x="1682284" y="2728603"/>
        <a:ext cx="1172471" cy="566722"/>
      </dsp:txXfrm>
    </dsp:sp>
    <dsp:sp modelId="{30242682-5FA9-4714-B115-5EFBCBB2A833}">
      <dsp:nvSpPr>
        <dsp:cNvPr id="0" name=""/>
        <dsp:cNvSpPr/>
      </dsp:nvSpPr>
      <dsp:spPr>
        <a:xfrm rot="5400000">
          <a:off x="2155647" y="3328007"/>
          <a:ext cx="225744" cy="2708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2187252" y="3350582"/>
        <a:ext cx="162535" cy="158021"/>
      </dsp:txXfrm>
    </dsp:sp>
    <dsp:sp modelId="{9B6F0A10-3D14-4195-9646-02E5405C2578}">
      <dsp:nvSpPr>
        <dsp:cNvPr id="0" name=""/>
        <dsp:cNvSpPr/>
      </dsp:nvSpPr>
      <dsp:spPr>
        <a:xfrm>
          <a:off x="1664652" y="3613950"/>
          <a:ext cx="1207735" cy="601986"/>
        </a:xfrm>
        <a:prstGeom prst="roundRect">
          <a:avLst>
            <a:gd name="adj" fmla="val 10000"/>
          </a:avLst>
        </a:prstGeom>
        <a:solidFill>
          <a:schemeClr val="accent3">
            <a:hueOff val="2168479"/>
            <a:satOff val="80000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2016-2017</a:t>
          </a:r>
          <a:endParaRPr lang="en-US" sz="1800" kern="1200" dirty="0"/>
        </a:p>
      </dsp:txBody>
      <dsp:txXfrm>
        <a:off x="1682284" y="3631582"/>
        <a:ext cx="1172471" cy="566722"/>
      </dsp:txXfrm>
    </dsp:sp>
    <dsp:sp modelId="{AF83E79C-05F2-411B-BAD5-7CF50322EAFC}">
      <dsp:nvSpPr>
        <dsp:cNvPr id="0" name=""/>
        <dsp:cNvSpPr/>
      </dsp:nvSpPr>
      <dsp:spPr>
        <a:xfrm rot="5400000">
          <a:off x="2155647" y="4230987"/>
          <a:ext cx="225744" cy="2708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2187252" y="4253562"/>
        <a:ext cx="162535" cy="158021"/>
      </dsp:txXfrm>
    </dsp:sp>
    <dsp:sp modelId="{5A7C1F71-6F44-414F-817C-0340FD65521A}">
      <dsp:nvSpPr>
        <dsp:cNvPr id="0" name=""/>
        <dsp:cNvSpPr/>
      </dsp:nvSpPr>
      <dsp:spPr>
        <a:xfrm>
          <a:off x="1664652" y="4516930"/>
          <a:ext cx="1207735" cy="601986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2018-Now</a:t>
          </a:r>
          <a:endParaRPr lang="en-US" sz="1800" kern="1200" dirty="0"/>
        </a:p>
      </dsp:txBody>
      <dsp:txXfrm>
        <a:off x="1682284" y="4534562"/>
        <a:ext cx="1172471" cy="5667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193AA-EFCA-4F60-B989-3EA4F142E62B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0EE99-3268-451F-BCBB-ABA7175DB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46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80EE99-3268-451F-BCBB-ABA7175DBA9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26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80EE99-3268-451F-BCBB-ABA7175DBA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6284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43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51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313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472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509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385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5498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7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145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013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0DB6-F5C7-45FB-8CF3-31B45F9C2DAC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53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79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aba/pcc/saco/afraamerinfo.html#1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6529" y="1255923"/>
            <a:ext cx="8991600" cy="2565943"/>
          </a:xfrm>
          <a:solidFill>
            <a:srgbClr val="FEBA0C"/>
          </a:solidFill>
        </p:spPr>
        <p:txBody>
          <a:bodyPr>
            <a:normAutofit/>
          </a:bodyPr>
          <a:lstStyle/>
          <a:p>
            <a:r>
              <a:rPr lang="en-US" dirty="0" smtClean="0"/>
              <a:t>THE AFRICAN AMERICAN FUNNEL PROJECT: </a:t>
            </a:r>
            <a:br>
              <a:rPr lang="en-US" dirty="0" smtClean="0"/>
            </a:br>
            <a:r>
              <a:rPr lang="en-US" dirty="0" smtClean="0"/>
              <a:t>OUR PAST &amp; OUR FUTURE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0393" y="4377036"/>
            <a:ext cx="6801612" cy="1239894"/>
          </a:xfrm>
        </p:spPr>
        <p:txBody>
          <a:bodyPr/>
          <a:lstStyle/>
          <a:p>
            <a:pPr algn="l"/>
            <a:r>
              <a:rPr lang="en-US" dirty="0" smtClean="0"/>
              <a:t>Presented by: Dr. Gemmicka Piper</a:t>
            </a:r>
          </a:p>
          <a:p>
            <a:pPr algn="l"/>
            <a:r>
              <a:rPr lang="en-US" dirty="0" smtClean="0"/>
              <a:t>Midwest Archivist Conference 04/06/2019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810" y="138788"/>
            <a:ext cx="10515600" cy="1325563"/>
          </a:xfrm>
        </p:spPr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91" t="11268" r="60704" b="23488"/>
          <a:stretch/>
        </p:blipFill>
        <p:spPr>
          <a:xfrm>
            <a:off x="919681" y="1158843"/>
            <a:ext cx="10924715" cy="4780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0736" y="6147303"/>
            <a:ext cx="10239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www.loc.gov/aba/pcc/saco/afraamerinfo.html#1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725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4413" y="1174387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en-US" sz="4400" b="0" dirty="0" smtClean="0">
                <a:latin typeface="Gill Sans MT" panose="020B0502020104020203" pitchFamily="34" charset="0"/>
              </a:rPr>
              <a:t>SACO</a:t>
            </a:r>
            <a:endParaRPr lang="en-US" sz="4400" b="0" dirty="0">
              <a:latin typeface="Gill Sans MT" panose="020B0502020104020203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820" y="2097451"/>
            <a:ext cx="5157787" cy="3684588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Gill Sans MT" panose="020B0502020104020203" pitchFamily="34" charset="0"/>
              </a:rPr>
              <a:t>Modification or addition to Subject Headings</a:t>
            </a:r>
          </a:p>
          <a:p>
            <a:r>
              <a:rPr lang="en-US" sz="3200" dirty="0" smtClean="0">
                <a:latin typeface="Gill Sans MT" panose="020B0502020104020203" pitchFamily="34" charset="0"/>
              </a:rPr>
              <a:t>Draws on pre-existing classification taxonomies to establish relationships in the bibliographic record</a:t>
            </a:r>
          </a:p>
          <a:p>
            <a:r>
              <a:rPr lang="en-US" sz="3200" dirty="0" smtClean="0">
                <a:latin typeface="Gill Sans MT" panose="020B0502020104020203" pitchFamily="34" charset="0"/>
              </a:rPr>
              <a:t>Changes undergo a editorial review process by L.O.C.</a:t>
            </a:r>
            <a:endParaRPr lang="en-US" sz="3200" dirty="0">
              <a:latin typeface="Gill Sans MT" panose="020B0502020104020203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2537" y="1010934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en-US" sz="3600" b="0" dirty="0" smtClean="0">
                <a:latin typeface="Gill Sans MT" panose="020B0502020104020203" pitchFamily="34" charset="0"/>
              </a:rPr>
              <a:t>NACO</a:t>
            </a:r>
            <a:endParaRPr lang="en-US" sz="3600" b="0" dirty="0">
              <a:latin typeface="Gill Sans MT" panose="020B0502020104020203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82368" y="2207620"/>
            <a:ext cx="5183188" cy="3684588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Gill Sans MT" panose="020B0502020104020203" pitchFamily="34" charset="0"/>
              </a:rPr>
              <a:t>Modification or addition to the Naming Authority Files</a:t>
            </a:r>
          </a:p>
          <a:p>
            <a:r>
              <a:rPr lang="en-US" sz="3200" dirty="0" smtClean="0">
                <a:latin typeface="Gill Sans MT" panose="020B0502020104020203" pitchFamily="34" charset="0"/>
              </a:rPr>
              <a:t>Draws on Marc 21 and RDA Format to designate relationship changes.</a:t>
            </a:r>
          </a:p>
          <a:p>
            <a:r>
              <a:rPr lang="en-US" sz="3200" dirty="0" smtClean="0">
                <a:latin typeface="Gill Sans MT" panose="020B0502020104020203" pitchFamily="34" charset="0"/>
              </a:rPr>
              <a:t>Changes are made independently by institutions.</a:t>
            </a:r>
          </a:p>
          <a:p>
            <a:endParaRPr lang="en-US" sz="32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902686" y="1422890"/>
            <a:ext cx="100328" cy="4359149"/>
          </a:xfrm>
          <a:prstGeom prst="line">
            <a:avLst/>
          </a:prstGeom>
          <a:ln w="57150">
            <a:solidFill>
              <a:srgbClr val="FEBA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73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BA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7887" y="1545465"/>
            <a:ext cx="9834093" cy="45591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ill Sans MT" panose="020B0502020104020203" pitchFamily="34" charset="0"/>
              </a:rPr>
              <a:t>Statement of purpose:</a:t>
            </a: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02933" y="1903454"/>
            <a:ext cx="9316016" cy="358556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3200" dirty="0" smtClean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3200" dirty="0" smtClean="0">
                <a:latin typeface="Gill Sans MT" panose="020B0502020104020203" pitchFamily="34" charset="0"/>
              </a:rPr>
              <a:t>“</a:t>
            </a:r>
            <a:r>
              <a:rPr lang="en-US" sz="3200" dirty="0">
                <a:latin typeface="Gill Sans MT" panose="020B0502020104020203" pitchFamily="34" charset="0"/>
              </a:rPr>
              <a:t>The goal of the funnel is to improve the overall discoverability and access to resources pertinent  to the study of African American history, </a:t>
            </a:r>
            <a:r>
              <a:rPr lang="en-US" sz="3200" dirty="0" smtClean="0">
                <a:latin typeface="Gill Sans MT" panose="020B0502020104020203" pitchFamily="34" charset="0"/>
              </a:rPr>
              <a:t>life, </a:t>
            </a:r>
            <a:r>
              <a:rPr lang="en-US" sz="3200" dirty="0">
                <a:latin typeface="Gill Sans MT" panose="020B0502020104020203" pitchFamily="34" charset="0"/>
              </a:rPr>
              <a:t>and culture. We focus on creating new and updating old subject headings relating to the African American experience as needed. </a:t>
            </a:r>
            <a:r>
              <a:rPr lang="en-US" sz="3200" dirty="0" smtClean="0">
                <a:latin typeface="Gill Sans MT" panose="020B0502020104020203" pitchFamily="34" charset="0"/>
              </a:rPr>
              <a:t>”</a:t>
            </a:r>
            <a:endParaRPr lang="en-US" sz="32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48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59540" y="935528"/>
            <a:ext cx="5227405" cy="4947419"/>
            <a:chOff x="1045015" y="1393080"/>
            <a:chExt cx="4631506" cy="417474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5" name="Freeform 4"/>
            <p:cNvSpPr/>
            <p:nvPr/>
          </p:nvSpPr>
          <p:spPr>
            <a:xfrm>
              <a:off x="1055228" y="1393080"/>
              <a:ext cx="4621293" cy="912908"/>
            </a:xfrm>
            <a:custGeom>
              <a:avLst/>
              <a:gdLst>
                <a:gd name="connsiteX0" fmla="*/ 128472 w 770819"/>
                <a:gd name="connsiteY0" fmla="*/ 0 h 4621292"/>
                <a:gd name="connsiteX1" fmla="*/ 642347 w 770819"/>
                <a:gd name="connsiteY1" fmla="*/ 0 h 4621292"/>
                <a:gd name="connsiteX2" fmla="*/ 770819 w 770819"/>
                <a:gd name="connsiteY2" fmla="*/ 128472 h 4621292"/>
                <a:gd name="connsiteX3" fmla="*/ 770819 w 770819"/>
                <a:gd name="connsiteY3" fmla="*/ 4621292 h 4621292"/>
                <a:gd name="connsiteX4" fmla="*/ 770819 w 770819"/>
                <a:gd name="connsiteY4" fmla="*/ 4621292 h 4621292"/>
                <a:gd name="connsiteX5" fmla="*/ 0 w 770819"/>
                <a:gd name="connsiteY5" fmla="*/ 4621292 h 4621292"/>
                <a:gd name="connsiteX6" fmla="*/ 0 w 770819"/>
                <a:gd name="connsiteY6" fmla="*/ 4621292 h 4621292"/>
                <a:gd name="connsiteX7" fmla="*/ 0 w 770819"/>
                <a:gd name="connsiteY7" fmla="*/ 128472 h 4621292"/>
                <a:gd name="connsiteX8" fmla="*/ 128472 w 770819"/>
                <a:gd name="connsiteY8" fmla="*/ 0 h 4621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0819" h="4621292">
                  <a:moveTo>
                    <a:pt x="770819" y="770230"/>
                  </a:moveTo>
                  <a:lnTo>
                    <a:pt x="770819" y="3851062"/>
                  </a:lnTo>
                  <a:cubicBezTo>
                    <a:pt x="770819" y="4276446"/>
                    <a:pt x="761225" y="4621289"/>
                    <a:pt x="749390" y="4621289"/>
                  </a:cubicBezTo>
                  <a:lnTo>
                    <a:pt x="0" y="4621289"/>
                  </a:lnTo>
                  <a:lnTo>
                    <a:pt x="0" y="4621289"/>
                  </a:lnTo>
                  <a:lnTo>
                    <a:pt x="0" y="3"/>
                  </a:lnTo>
                  <a:lnTo>
                    <a:pt x="0" y="3"/>
                  </a:lnTo>
                  <a:lnTo>
                    <a:pt x="749390" y="3"/>
                  </a:lnTo>
                  <a:cubicBezTo>
                    <a:pt x="761225" y="3"/>
                    <a:pt x="770819" y="344846"/>
                    <a:pt x="770819" y="770230"/>
                  </a:cubicBezTo>
                  <a:close/>
                </a:path>
              </a:pathLst>
            </a:custGeom>
            <a:solidFill>
              <a:srgbClr val="FEBA0C"/>
            </a:solidFill>
          </p:spPr>
          <p:style>
            <a:lnRef idx="1">
              <a:schemeClr val="accent3">
                <a:shade val="5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1" tIns="50328" rIns="50328" bIns="50329" numCol="1" spcCol="1270" anchor="ctr" anchorCtr="0">
              <a:noAutofit/>
            </a:bodyPr>
            <a:lstStyle/>
            <a:p>
              <a:pPr marL="0" lvl="1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000" dirty="0" smtClean="0"/>
            </a:p>
            <a:p>
              <a:pPr marL="0" lvl="1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2000" dirty="0" smtClean="0"/>
                <a:t>PCC </a:t>
              </a:r>
              <a:r>
                <a:rPr lang="en-US" sz="2000" dirty="0"/>
                <a:t>lead initiative to offer cataloging training to </a:t>
              </a:r>
              <a:r>
                <a:rPr lang="en-US" sz="2000" dirty="0" smtClean="0"/>
                <a:t>HBCUs-Cornelia </a:t>
              </a:r>
              <a:r>
                <a:rPr lang="en-US" sz="2000" dirty="0"/>
                <a:t>Owens Goode initiated discussion in 1998.</a:t>
              </a:r>
            </a:p>
            <a:p>
              <a:pPr marL="0" lvl="1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000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1045015" y="2584085"/>
              <a:ext cx="4621293" cy="770820"/>
            </a:xfrm>
            <a:custGeom>
              <a:avLst/>
              <a:gdLst>
                <a:gd name="connsiteX0" fmla="*/ 128472 w 770819"/>
                <a:gd name="connsiteY0" fmla="*/ 0 h 4621292"/>
                <a:gd name="connsiteX1" fmla="*/ 642347 w 770819"/>
                <a:gd name="connsiteY1" fmla="*/ 0 h 4621292"/>
                <a:gd name="connsiteX2" fmla="*/ 770819 w 770819"/>
                <a:gd name="connsiteY2" fmla="*/ 128472 h 4621292"/>
                <a:gd name="connsiteX3" fmla="*/ 770819 w 770819"/>
                <a:gd name="connsiteY3" fmla="*/ 4621292 h 4621292"/>
                <a:gd name="connsiteX4" fmla="*/ 770819 w 770819"/>
                <a:gd name="connsiteY4" fmla="*/ 4621292 h 4621292"/>
                <a:gd name="connsiteX5" fmla="*/ 0 w 770819"/>
                <a:gd name="connsiteY5" fmla="*/ 4621292 h 4621292"/>
                <a:gd name="connsiteX6" fmla="*/ 0 w 770819"/>
                <a:gd name="connsiteY6" fmla="*/ 4621292 h 4621292"/>
                <a:gd name="connsiteX7" fmla="*/ 0 w 770819"/>
                <a:gd name="connsiteY7" fmla="*/ 128472 h 4621292"/>
                <a:gd name="connsiteX8" fmla="*/ 128472 w 770819"/>
                <a:gd name="connsiteY8" fmla="*/ 0 h 4621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0819" h="4621292">
                  <a:moveTo>
                    <a:pt x="770819" y="770230"/>
                  </a:moveTo>
                  <a:lnTo>
                    <a:pt x="770819" y="3851062"/>
                  </a:lnTo>
                  <a:cubicBezTo>
                    <a:pt x="770819" y="4276446"/>
                    <a:pt x="761225" y="4621289"/>
                    <a:pt x="749390" y="4621289"/>
                  </a:cubicBezTo>
                  <a:lnTo>
                    <a:pt x="0" y="4621289"/>
                  </a:lnTo>
                  <a:lnTo>
                    <a:pt x="0" y="4621289"/>
                  </a:lnTo>
                  <a:lnTo>
                    <a:pt x="0" y="3"/>
                  </a:lnTo>
                  <a:lnTo>
                    <a:pt x="0" y="3"/>
                  </a:lnTo>
                  <a:lnTo>
                    <a:pt x="749390" y="3"/>
                  </a:lnTo>
                  <a:cubicBezTo>
                    <a:pt x="761225" y="3"/>
                    <a:pt x="770819" y="344846"/>
                    <a:pt x="770819" y="770230"/>
                  </a:cubicBezTo>
                  <a:close/>
                </a:path>
              </a:pathLst>
            </a:custGeom>
            <a:solidFill>
              <a:srgbClr val="FEBA0C"/>
            </a:solidFill>
          </p:spPr>
          <p:style>
            <a:lnRef idx="1">
              <a:schemeClr val="accent3">
                <a:shade val="50000"/>
                <a:hueOff val="-233223"/>
                <a:satOff val="-3930"/>
                <a:lumOff val="21523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3" tIns="47788" rIns="47788" bIns="47789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endParaRPr lang="en-US" sz="1600" dirty="0" smtClean="0"/>
            </a:p>
            <a:p>
              <a:pPr marL="0" lvl="1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2000" dirty="0" smtClean="0"/>
                <a:t>African American Subject Funnel Participants Survey (1999) revealed interest/widespread need for improved cataloging of AA resources.</a:t>
              </a:r>
            </a:p>
            <a:p>
              <a:pPr marL="0" lvl="1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160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1055228" y="3630748"/>
              <a:ext cx="4621293" cy="877877"/>
            </a:xfrm>
            <a:custGeom>
              <a:avLst/>
              <a:gdLst>
                <a:gd name="connsiteX0" fmla="*/ 128472 w 770819"/>
                <a:gd name="connsiteY0" fmla="*/ 0 h 4621292"/>
                <a:gd name="connsiteX1" fmla="*/ 642347 w 770819"/>
                <a:gd name="connsiteY1" fmla="*/ 0 h 4621292"/>
                <a:gd name="connsiteX2" fmla="*/ 770819 w 770819"/>
                <a:gd name="connsiteY2" fmla="*/ 128472 h 4621292"/>
                <a:gd name="connsiteX3" fmla="*/ 770819 w 770819"/>
                <a:gd name="connsiteY3" fmla="*/ 4621292 h 4621292"/>
                <a:gd name="connsiteX4" fmla="*/ 770819 w 770819"/>
                <a:gd name="connsiteY4" fmla="*/ 4621292 h 4621292"/>
                <a:gd name="connsiteX5" fmla="*/ 0 w 770819"/>
                <a:gd name="connsiteY5" fmla="*/ 4621292 h 4621292"/>
                <a:gd name="connsiteX6" fmla="*/ 0 w 770819"/>
                <a:gd name="connsiteY6" fmla="*/ 4621292 h 4621292"/>
                <a:gd name="connsiteX7" fmla="*/ 0 w 770819"/>
                <a:gd name="connsiteY7" fmla="*/ 128472 h 4621292"/>
                <a:gd name="connsiteX8" fmla="*/ 128472 w 770819"/>
                <a:gd name="connsiteY8" fmla="*/ 0 h 4621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0819" h="4621292">
                  <a:moveTo>
                    <a:pt x="770819" y="770230"/>
                  </a:moveTo>
                  <a:lnTo>
                    <a:pt x="770819" y="3851062"/>
                  </a:lnTo>
                  <a:cubicBezTo>
                    <a:pt x="770819" y="4276446"/>
                    <a:pt x="761225" y="4621289"/>
                    <a:pt x="749390" y="4621289"/>
                  </a:cubicBezTo>
                  <a:lnTo>
                    <a:pt x="0" y="4621289"/>
                  </a:lnTo>
                  <a:lnTo>
                    <a:pt x="0" y="4621289"/>
                  </a:lnTo>
                  <a:lnTo>
                    <a:pt x="0" y="3"/>
                  </a:lnTo>
                  <a:lnTo>
                    <a:pt x="0" y="3"/>
                  </a:lnTo>
                  <a:lnTo>
                    <a:pt x="749390" y="3"/>
                  </a:lnTo>
                  <a:cubicBezTo>
                    <a:pt x="761225" y="3"/>
                    <a:pt x="770819" y="344846"/>
                    <a:pt x="770819" y="770230"/>
                  </a:cubicBezTo>
                  <a:close/>
                </a:path>
              </a:pathLst>
            </a:custGeom>
            <a:solidFill>
              <a:srgbClr val="FEBA0C"/>
            </a:solidFill>
          </p:spPr>
          <p:style>
            <a:lnRef idx="1">
              <a:schemeClr val="accent3">
                <a:shade val="50000"/>
                <a:hueOff val="-466446"/>
                <a:satOff val="-7859"/>
                <a:lumOff val="43047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7" tIns="49058" rIns="49058" bIns="49059" numCol="1" spcCol="1270" anchor="ctr" anchorCtr="0">
              <a:noAutofit/>
            </a:bodyPr>
            <a:lstStyle/>
            <a:p>
              <a:pPr marL="0" lvl="1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000" dirty="0" smtClean="0"/>
            </a:p>
            <a:p>
              <a:pPr marL="0" lvl="1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2000" dirty="0" smtClean="0"/>
                <a:t>Support </a:t>
              </a:r>
              <a:r>
                <a:rPr lang="en-US" sz="2000" dirty="0"/>
                <a:t>of </a:t>
              </a:r>
              <a:r>
                <a:rPr lang="en-US" sz="2000" i="1" dirty="0"/>
                <a:t>then </a:t>
              </a:r>
              <a:r>
                <a:rPr lang="en-US" sz="2000" dirty="0"/>
                <a:t>ACRL Division-AFAS ( now African American Subject Librarians interest group).  ALA Midwinter San Antonio, TX (2000)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1800" b="0" kern="1200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055228" y="4797002"/>
              <a:ext cx="4621293" cy="770820"/>
            </a:xfrm>
            <a:custGeom>
              <a:avLst/>
              <a:gdLst>
                <a:gd name="connsiteX0" fmla="*/ 128472 w 770819"/>
                <a:gd name="connsiteY0" fmla="*/ 0 h 4621292"/>
                <a:gd name="connsiteX1" fmla="*/ 642347 w 770819"/>
                <a:gd name="connsiteY1" fmla="*/ 0 h 4621292"/>
                <a:gd name="connsiteX2" fmla="*/ 770819 w 770819"/>
                <a:gd name="connsiteY2" fmla="*/ 128472 h 4621292"/>
                <a:gd name="connsiteX3" fmla="*/ 770819 w 770819"/>
                <a:gd name="connsiteY3" fmla="*/ 4621292 h 4621292"/>
                <a:gd name="connsiteX4" fmla="*/ 770819 w 770819"/>
                <a:gd name="connsiteY4" fmla="*/ 4621292 h 4621292"/>
                <a:gd name="connsiteX5" fmla="*/ 0 w 770819"/>
                <a:gd name="connsiteY5" fmla="*/ 4621292 h 4621292"/>
                <a:gd name="connsiteX6" fmla="*/ 0 w 770819"/>
                <a:gd name="connsiteY6" fmla="*/ 4621292 h 4621292"/>
                <a:gd name="connsiteX7" fmla="*/ 0 w 770819"/>
                <a:gd name="connsiteY7" fmla="*/ 128472 h 4621292"/>
                <a:gd name="connsiteX8" fmla="*/ 128472 w 770819"/>
                <a:gd name="connsiteY8" fmla="*/ 0 h 4621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0819" h="4621292">
                  <a:moveTo>
                    <a:pt x="770819" y="770230"/>
                  </a:moveTo>
                  <a:lnTo>
                    <a:pt x="770819" y="3851062"/>
                  </a:lnTo>
                  <a:cubicBezTo>
                    <a:pt x="770819" y="4276446"/>
                    <a:pt x="761225" y="4621289"/>
                    <a:pt x="749390" y="4621289"/>
                  </a:cubicBezTo>
                  <a:lnTo>
                    <a:pt x="0" y="4621289"/>
                  </a:lnTo>
                  <a:lnTo>
                    <a:pt x="0" y="4621289"/>
                  </a:lnTo>
                  <a:lnTo>
                    <a:pt x="0" y="3"/>
                  </a:lnTo>
                  <a:lnTo>
                    <a:pt x="0" y="3"/>
                  </a:lnTo>
                  <a:lnTo>
                    <a:pt x="749390" y="3"/>
                  </a:lnTo>
                  <a:cubicBezTo>
                    <a:pt x="761225" y="3"/>
                    <a:pt x="770819" y="344846"/>
                    <a:pt x="770819" y="770230"/>
                  </a:cubicBezTo>
                  <a:close/>
                </a:path>
              </a:pathLst>
            </a:custGeom>
            <a:solidFill>
              <a:srgbClr val="FEBA0C"/>
            </a:solidFill>
          </p:spPr>
          <p:style>
            <a:lnRef idx="1">
              <a:schemeClr val="accent3">
                <a:shade val="50000"/>
                <a:hueOff val="-233223"/>
                <a:satOff val="-3930"/>
                <a:lumOff val="21523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1" tIns="50328" rIns="50328" bIns="50329" numCol="1" spcCol="1270" anchor="ctr" anchorCtr="0">
              <a:noAutofit/>
            </a:bodyPr>
            <a:lstStyle/>
            <a:p>
              <a:pPr marL="0" lvl="1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2000" kern="1200" dirty="0" smtClean="0"/>
                <a:t>Dorothy Ann Washington, then President of AASLIG, chairs the first AA Funnel committee</a:t>
              </a:r>
              <a:endParaRPr lang="en-US" sz="2000" kern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639" y="252130"/>
            <a:ext cx="4568734" cy="5199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Gill Sans MT" panose="020B0502020104020203" pitchFamily="34" charset="0"/>
              </a:rPr>
              <a:t>Origin:</a:t>
            </a:r>
            <a:endParaRPr lang="en-US" sz="3600" dirty="0">
              <a:latin typeface="Gill Sans MT" panose="020B0502020104020203" pitchFamily="34" charset="0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5" r="3775"/>
          <a:stretch>
            <a:fillRect/>
          </a:stretch>
        </p:blipFill>
        <p:spPr>
          <a:xfrm>
            <a:off x="5866405" y="356700"/>
            <a:ext cx="6167461" cy="5941495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78125" y="5991958"/>
            <a:ext cx="5057645" cy="612474"/>
          </a:xfrm>
        </p:spPr>
        <p:txBody>
          <a:bodyPr/>
          <a:lstStyle/>
          <a:p>
            <a:pPr algn="l"/>
            <a:r>
              <a:rPr lang="en-US" sz="1200" b="1" dirty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Dorothy Washington, </a:t>
            </a:r>
            <a:r>
              <a:rPr lang="en-US" sz="1200" b="1" dirty="0" smtClean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former librarian </a:t>
            </a:r>
            <a:r>
              <a:rPr lang="en-US" sz="1200" b="1" dirty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at Purdue's Black Cultural Center, </a:t>
            </a:r>
            <a:r>
              <a:rPr lang="en-US" sz="1200" b="1" dirty="0" smtClean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Feb</a:t>
            </a:r>
            <a:r>
              <a:rPr lang="en-US" sz="1200" b="1" dirty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. 18</a:t>
            </a:r>
            <a:r>
              <a:rPr lang="en-US" sz="1200" b="1" dirty="0" smtClean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. 2006 </a:t>
            </a:r>
            <a:r>
              <a:rPr lang="en-US" sz="1200" b="1" dirty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(Purdue News Service photo/David </a:t>
            </a:r>
            <a:r>
              <a:rPr lang="en-US" sz="1200" b="1" dirty="0" err="1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Umberger</a:t>
            </a:r>
            <a:r>
              <a:rPr lang="en-US" sz="1200" b="1" dirty="0" smtClean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). </a:t>
            </a:r>
            <a:endParaRPr lang="en-US" sz="1200" b="1" dirty="0">
              <a:solidFill>
                <a:schemeClr val="tx1">
                  <a:alpha val="70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3067479" y="2043318"/>
            <a:ext cx="389299" cy="275061"/>
          </a:xfrm>
          <a:prstGeom prst="downArrow">
            <a:avLst/>
          </a:prstGeom>
          <a:solidFill>
            <a:schemeClr val="tx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3073243" y="3293800"/>
            <a:ext cx="389299" cy="275061"/>
          </a:xfrm>
          <a:prstGeom prst="downArrow">
            <a:avLst/>
          </a:prstGeom>
          <a:solidFill>
            <a:schemeClr val="tx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3067479" y="4661055"/>
            <a:ext cx="389299" cy="275061"/>
          </a:xfrm>
          <a:prstGeom prst="downArrow">
            <a:avLst/>
          </a:prstGeom>
          <a:solidFill>
            <a:schemeClr val="tx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224" y="214045"/>
            <a:ext cx="4568734" cy="5199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Gill Sans MT" panose="020B0502020104020203" pitchFamily="34" charset="0"/>
              </a:rPr>
              <a:t>Rough Timeline:</a:t>
            </a:r>
            <a:endParaRPr lang="en-US" sz="3600" dirty="0">
              <a:latin typeface="Gill Sans MT" panose="020B0502020104020203" pitchFamily="34" charset="0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5" r="3775"/>
          <a:stretch>
            <a:fillRect/>
          </a:stretch>
        </p:blipFill>
        <p:spPr>
          <a:xfrm>
            <a:off x="5839245" y="316871"/>
            <a:ext cx="6167461" cy="5950549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78125" y="6074098"/>
            <a:ext cx="5057645" cy="612474"/>
          </a:xfrm>
        </p:spPr>
        <p:txBody>
          <a:bodyPr/>
          <a:lstStyle/>
          <a:p>
            <a:pPr algn="l"/>
            <a:r>
              <a:rPr lang="en-US" sz="1200" b="1" dirty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Dorothy Washington, </a:t>
            </a:r>
            <a:r>
              <a:rPr lang="en-US" sz="1200" b="1" dirty="0" smtClean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former librarian </a:t>
            </a:r>
            <a:r>
              <a:rPr lang="en-US" sz="1200" b="1" dirty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at Purdue's Black Cultural Center, </a:t>
            </a:r>
            <a:r>
              <a:rPr lang="en-US" sz="1200" b="1" dirty="0" smtClean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Feb</a:t>
            </a:r>
            <a:r>
              <a:rPr lang="en-US" sz="1200" b="1" dirty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. 18</a:t>
            </a:r>
            <a:r>
              <a:rPr lang="en-US" sz="1200" b="1" dirty="0" smtClean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. 2006 </a:t>
            </a:r>
            <a:r>
              <a:rPr lang="en-US" sz="1200" b="1" dirty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(Purdue News Service photo/David </a:t>
            </a:r>
            <a:r>
              <a:rPr lang="en-US" sz="1200" b="1" dirty="0" err="1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Umberger</a:t>
            </a:r>
            <a:r>
              <a:rPr lang="en-US" sz="1200" b="1" dirty="0" smtClean="0">
                <a:solidFill>
                  <a:schemeClr val="tx1">
                    <a:alpha val="70000"/>
                  </a:schemeClr>
                </a:solidFill>
                <a:latin typeface="Gill Sans MT" panose="020B0502020104020203" pitchFamily="34" charset="0"/>
              </a:rPr>
              <a:t>). </a:t>
            </a:r>
            <a:endParaRPr lang="en-US" sz="1200" b="1" dirty="0">
              <a:solidFill>
                <a:schemeClr val="tx1">
                  <a:alpha val="70000"/>
                </a:schemeClr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89264152"/>
              </p:ext>
            </p:extLst>
          </p:nvPr>
        </p:nvGraphicFramePr>
        <p:xfrm>
          <a:off x="-689317" y="871009"/>
          <a:ext cx="4537040" cy="5120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76619" y="934122"/>
            <a:ext cx="3105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ill Sans MT" panose="020B0502020104020203" pitchFamily="34" charset="0"/>
              </a:rPr>
              <a:t>Dorothy Ann Washington</a:t>
            </a:r>
            <a:endParaRPr lang="en-US" sz="2000" dirty="0">
              <a:latin typeface="Gill Sans MT" panose="020B05020201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95053" y="1797935"/>
            <a:ext cx="3105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ill Sans MT" panose="020B0502020104020203" pitchFamily="34" charset="0"/>
              </a:rPr>
              <a:t>Inactive</a:t>
            </a:r>
            <a:endParaRPr lang="en-US" sz="2000" dirty="0">
              <a:latin typeface="Gill Sans MT" panose="020B05020201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76618" y="2723461"/>
            <a:ext cx="3105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ill Sans MT" panose="020B0502020104020203" pitchFamily="34" charset="0"/>
              </a:rPr>
              <a:t>Carmelita Pickett</a:t>
            </a:r>
            <a:endParaRPr lang="en-US" sz="2000" dirty="0">
              <a:latin typeface="Gill Sans MT" panose="020B05020201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76617" y="3636751"/>
            <a:ext cx="3105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ill Sans MT" panose="020B0502020104020203" pitchFamily="34" charset="0"/>
              </a:rPr>
              <a:t>Camille Ann Brewer</a:t>
            </a:r>
            <a:endParaRPr lang="en-US" sz="2000" dirty="0">
              <a:latin typeface="Gill Sans MT" panose="020B05020201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76616" y="4470648"/>
            <a:ext cx="3105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ill Sans MT" panose="020B0502020104020203" pitchFamily="34" charset="0"/>
              </a:rPr>
              <a:t>Inactive</a:t>
            </a:r>
            <a:endParaRPr lang="en-US" sz="2000" dirty="0">
              <a:latin typeface="Gill Sans MT" panose="020B05020201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76615" y="5304545"/>
            <a:ext cx="3105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ill Sans MT" panose="020B0502020104020203" pitchFamily="34" charset="0"/>
              </a:rPr>
              <a:t>Gemmicka Piper</a:t>
            </a:r>
            <a:endParaRPr lang="en-US" sz="2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36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653" y="333028"/>
            <a:ext cx="10515600" cy="793719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Garamond" panose="02020404030301010803" pitchFamily="18" charset="0"/>
              </a:rPr>
              <a:t>Uncovering a Mystery</a:t>
            </a:r>
            <a:endParaRPr lang="en-US" sz="4000" dirty="0">
              <a:latin typeface="Garamond" panose="020204040303010108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517" t="55520" r="67257" b="5076"/>
          <a:stretch/>
        </p:blipFill>
        <p:spPr>
          <a:xfrm>
            <a:off x="5341544" y="269654"/>
            <a:ext cx="6382694" cy="57940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90924" y="365126"/>
            <a:ext cx="5287223" cy="347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0692"/>
          <a:stretch/>
        </p:blipFill>
        <p:spPr>
          <a:xfrm>
            <a:off x="154614" y="1243311"/>
            <a:ext cx="5089855" cy="2378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614" y="4192887"/>
            <a:ext cx="5089855" cy="2271287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10185149" y="4622781"/>
            <a:ext cx="1430447" cy="1810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491681" y="4959791"/>
            <a:ext cx="593002" cy="1056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54614" y="3621386"/>
            <a:ext cx="492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 Cultural Center Library, Purdue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95796" y="6159146"/>
            <a:ext cx="578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Saturday, June 23, 2011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953061" y="4197824"/>
            <a:ext cx="1765426" cy="244443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063075" y="4208382"/>
            <a:ext cx="2036473" cy="244443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1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BA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33985" y="1218810"/>
            <a:ext cx="10664328" cy="5102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335235" y="182245"/>
            <a:ext cx="8292905" cy="1325563"/>
          </a:xfrm>
        </p:spPr>
        <p:txBody>
          <a:bodyPr/>
          <a:lstStyle/>
          <a:p>
            <a:pPr algn="ctr"/>
            <a:r>
              <a:rPr lang="en-US" dirty="0" smtClean="0"/>
              <a:t>One Change Creates Wide Impact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31683" y="1507808"/>
            <a:ext cx="102666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Gill Sans MT" panose="020B0502020104020203" pitchFamily="34" charset="0"/>
              </a:rPr>
              <a:t>“November 29</a:t>
            </a:r>
            <a:r>
              <a:rPr lang="en-US" sz="3200" baseline="30000" dirty="0" smtClean="0">
                <a:latin typeface="Gill Sans MT" panose="020B0502020104020203" pitchFamily="34" charset="0"/>
              </a:rPr>
              <a:t>th</a:t>
            </a:r>
            <a:r>
              <a:rPr lang="en-US" sz="3200" dirty="0" smtClean="0">
                <a:latin typeface="Gill Sans MT" panose="020B0502020104020203" pitchFamily="34" charset="0"/>
              </a:rPr>
              <a:t>, 2000, the subject heading Afro-Americans and subject headings that included the adjectival qualifier Afro-American…were changed to African Americans and African American”</a:t>
            </a:r>
          </a:p>
          <a:p>
            <a:endParaRPr lang="en-US" sz="3200" dirty="0">
              <a:latin typeface="Gill Sans MT" panose="020B0502020104020203" pitchFamily="34" charset="0"/>
            </a:endParaRPr>
          </a:p>
          <a:p>
            <a:r>
              <a:rPr lang="en-US" sz="3200" dirty="0" smtClean="0">
                <a:latin typeface="Gill Sans MT" panose="020B0502020104020203" pitchFamily="34" charset="0"/>
              </a:rPr>
              <a:t>“Effective Dec. 1</a:t>
            </a:r>
            <a:r>
              <a:rPr lang="en-US" sz="3200" baseline="30000" dirty="0" smtClean="0">
                <a:latin typeface="Gill Sans MT" panose="020B0502020104020203" pitchFamily="34" charset="0"/>
              </a:rPr>
              <a:t>st</a:t>
            </a:r>
            <a:r>
              <a:rPr lang="en-US" sz="3200" dirty="0" smtClean="0">
                <a:latin typeface="Gill Sans MT" panose="020B0502020104020203" pitchFamily="34" charset="0"/>
              </a:rPr>
              <a:t>, 2000, LC Catalogers began assigning only the new forms African Americans and African American…as subject headings in current bibliographic records.”-</a:t>
            </a:r>
            <a:r>
              <a:rPr lang="en-US" sz="3200" i="1" dirty="0" smtClean="0">
                <a:latin typeface="Gill Sans MT" panose="020B0502020104020203" pitchFamily="34" charset="0"/>
              </a:rPr>
              <a:t> </a:t>
            </a:r>
            <a:r>
              <a:rPr lang="en-US" sz="3200" i="1" dirty="0">
                <a:latin typeface="Gill Sans MT" panose="020B0502020104020203" pitchFamily="34" charset="0"/>
              </a:rPr>
              <a:t>LOC Cataloging </a:t>
            </a:r>
            <a:r>
              <a:rPr lang="en-US" sz="3200" i="1" dirty="0" err="1">
                <a:latin typeface="Gill Sans MT" panose="020B0502020104020203" pitchFamily="34" charset="0"/>
              </a:rPr>
              <a:t>Newsline</a:t>
            </a:r>
            <a:r>
              <a:rPr lang="en-US" sz="3200" i="1" dirty="0">
                <a:latin typeface="Gill Sans MT" panose="020B0502020104020203" pitchFamily="34" charset="0"/>
              </a:rPr>
              <a:t> </a:t>
            </a:r>
            <a:r>
              <a:rPr lang="en-US" sz="3200" dirty="0">
                <a:latin typeface="Gill Sans MT" panose="020B0502020104020203" pitchFamily="34" charset="0"/>
              </a:rPr>
              <a:t>(8)5, June 2000.</a:t>
            </a:r>
          </a:p>
        </p:txBody>
      </p:sp>
    </p:spTree>
    <p:extLst>
      <p:ext uri="{BB962C8B-B14F-4D97-AF65-F5344CB8AC3E}">
        <p14:creationId xmlns:p14="http://schemas.microsoft.com/office/powerpoint/2010/main" val="313424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BA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42215" y="1273130"/>
            <a:ext cx="10664328" cy="5102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67485" y="182245"/>
            <a:ext cx="9360655" cy="1325563"/>
          </a:xfrm>
        </p:spPr>
        <p:txBody>
          <a:bodyPr/>
          <a:lstStyle/>
          <a:p>
            <a:pPr algn="ctr"/>
            <a:r>
              <a:rPr lang="en-US" dirty="0"/>
              <a:t>Thinking About Subject </a:t>
            </a:r>
            <a:r>
              <a:rPr lang="en-US" dirty="0" smtClean="0"/>
              <a:t>Headings…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95469" y="1643610"/>
            <a:ext cx="10040293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4000" dirty="0">
                <a:solidFill>
                  <a:prstClr val="black"/>
                </a:solidFill>
              </a:rPr>
              <a:t>Complex Subdivision </a:t>
            </a:r>
            <a:endParaRPr lang="en-US" sz="4000" i="1" dirty="0">
              <a:solidFill>
                <a:prstClr val="black"/>
              </a:solidFill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prstClr val="black"/>
                </a:solidFill>
              </a:rPr>
              <a:t>Intersectional (sexualities, political affiliations, </a:t>
            </a:r>
            <a:r>
              <a:rPr lang="en-US" sz="4000" dirty="0" smtClean="0">
                <a:solidFill>
                  <a:prstClr val="black"/>
                </a:solidFill>
              </a:rPr>
              <a:t>religious, genre etc</a:t>
            </a:r>
            <a:r>
              <a:rPr lang="en-US" sz="4000" dirty="0">
                <a:solidFill>
                  <a:prstClr val="black"/>
                </a:solidFill>
              </a:rPr>
              <a:t>.)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prstClr val="black"/>
                </a:solidFill>
              </a:rPr>
              <a:t>Globalization (Diaspora, multiethnic identities</a:t>
            </a:r>
            <a:r>
              <a:rPr lang="en-US" sz="4000" dirty="0" smtClean="0">
                <a:solidFill>
                  <a:prstClr val="black"/>
                </a:solidFill>
              </a:rPr>
              <a:t>)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4000" i="1" dirty="0" smtClean="0">
                <a:solidFill>
                  <a:prstClr val="black"/>
                </a:solidFill>
              </a:rPr>
              <a:t>Current/Progressive</a:t>
            </a:r>
            <a:r>
              <a:rPr lang="en-US" sz="4000" dirty="0" smtClean="0">
                <a:solidFill>
                  <a:prstClr val="black"/>
                </a:solidFill>
              </a:rPr>
              <a:t> (“the idea of the first”, roles etc.)</a:t>
            </a:r>
          </a:p>
        </p:txBody>
      </p:sp>
    </p:spTree>
    <p:extLst>
      <p:ext uri="{BB962C8B-B14F-4D97-AF65-F5344CB8AC3E}">
        <p14:creationId xmlns:p14="http://schemas.microsoft.com/office/powerpoint/2010/main" val="323113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Diversity and Collaboration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1181"/>
            <a:ext cx="10515600" cy="4351338"/>
          </a:xfrm>
          <a:solidFill>
            <a:srgbClr val="FEBA0C"/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100" dirty="0" smtClean="0"/>
              <a:t>Internal Roles: Catalogers, Subject Experts, and Special Collections</a:t>
            </a:r>
          </a:p>
          <a:p>
            <a:pPr marL="0" indent="0">
              <a:buNone/>
            </a:pPr>
            <a:r>
              <a:rPr lang="en-US" sz="4100" dirty="0" smtClean="0"/>
              <a:t>External Institutions: academic libraries, special libraries, public libraries, national museums</a:t>
            </a:r>
          </a:p>
          <a:p>
            <a:pPr marL="0" indent="0">
              <a:buNone/>
            </a:pPr>
            <a:endParaRPr lang="en-US" sz="4100" dirty="0" smtClean="0"/>
          </a:p>
          <a:p>
            <a:pPr marL="0" indent="0">
              <a:buNone/>
            </a:pPr>
            <a:r>
              <a:rPr lang="en-US" sz="4100" dirty="0" smtClean="0"/>
              <a:t>Projects we might assist on:</a:t>
            </a:r>
          </a:p>
          <a:p>
            <a:r>
              <a:rPr lang="en-US" sz="4100" dirty="0" smtClean="0"/>
              <a:t>Revising Finding Aids</a:t>
            </a:r>
          </a:p>
          <a:p>
            <a:r>
              <a:rPr lang="en-US" sz="4100" dirty="0" smtClean="0"/>
              <a:t>Advise for local as well global changes</a:t>
            </a:r>
          </a:p>
          <a:p>
            <a:r>
              <a:rPr lang="en-US" sz="4100" dirty="0" smtClean="0"/>
              <a:t>Framing the exhibition of sensitive material/collections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59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1275</TotalTime>
  <Words>428</Words>
  <Application>Microsoft Office PowerPoint</Application>
  <PresentationFormat>Widescreen</PresentationFormat>
  <Paragraphs>63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Garamond</vt:lpstr>
      <vt:lpstr>Gill Sans MT</vt:lpstr>
      <vt:lpstr>Office Theme</vt:lpstr>
      <vt:lpstr>THE AFRICAN AMERICAN FUNNEL PROJECT:  OUR PAST &amp; OUR FUTURE</vt:lpstr>
      <vt:lpstr>PowerPoint Presentation</vt:lpstr>
      <vt:lpstr>Statement of purpose:</vt:lpstr>
      <vt:lpstr>Origin:</vt:lpstr>
      <vt:lpstr>Rough Timeline:</vt:lpstr>
      <vt:lpstr>Uncovering a Mystery</vt:lpstr>
      <vt:lpstr>One Change Creates Wide Impact</vt:lpstr>
      <vt:lpstr>Thinking About Subject Headings…</vt:lpstr>
      <vt:lpstr>Diversity and Collaboration </vt:lpstr>
      <vt:lpstr>Contact Information</vt:lpstr>
    </vt:vector>
  </TitlesOfParts>
  <Company>IUPUI University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AFRICAN AMERICAN FUNNEL PROJECT: Our History and Our future</dc:title>
  <dc:creator>Piper, Gemmicka</dc:creator>
  <cp:lastModifiedBy>Piper, Gemmicka</cp:lastModifiedBy>
  <cp:revision>69</cp:revision>
  <dcterms:created xsi:type="dcterms:W3CDTF">2019-02-07T15:33:08Z</dcterms:created>
  <dcterms:modified xsi:type="dcterms:W3CDTF">2019-04-03T18:25:58Z</dcterms:modified>
</cp:coreProperties>
</file>