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y="5143500" cx="9144000"/>
  <p:notesSz cx="6858000" cy="9144000"/>
  <p:embeddedFontLst>
    <p:embeddedFont>
      <p:font typeface="Permanent Marker"/>
      <p:regular r:id="rId40"/>
    </p:embeddedFont>
    <p:embeddedFont>
      <p:font typeface="Sorts Mill Goudy"/>
      <p:regular r:id="rId41"/>
      <p: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PermanentMarker-regular.fntdata"/><Relationship Id="rId20" Type="http://schemas.openxmlformats.org/officeDocument/2006/relationships/slide" Target="slides/slide15.xml"/><Relationship Id="rId42" Type="http://schemas.openxmlformats.org/officeDocument/2006/relationships/font" Target="fonts/SortsMillGoudy-italic.fntdata"/><Relationship Id="rId41" Type="http://schemas.openxmlformats.org/officeDocument/2006/relationships/font" Target="fonts/SortsMillGoudy-regular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4738ef84eb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4738ef84eb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GBL vs Gamification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4738ef84eb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4738ef84eb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Mari example with Biomed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4738ef84eb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4738ef84eb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4738ef84eb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4738ef84eb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4cb839833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4cb839833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4738ef84eb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4738ef84eb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4eb0ff191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4eb0ff191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4738ef84eb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4738ef84eb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4cb839833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4cb839833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471414629a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471414629a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ef50684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ef50684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4ef50684eb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34ef50684e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4738ef84eb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4738ef84eb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4ef50684eb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34ef50684eb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34ef50684eb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34ef50684eb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4ef50684eb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34ef50684eb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4ef50684eb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4ef50684eb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4ef50684eb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34ef50684eb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34ef50684eb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34ef50684eb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34ef50684eb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34ef50684eb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34ef50684eb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34ef50684eb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71414629a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471414629a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4ef50684eb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34ef50684eb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34738ef84eb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34738ef84eb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34738ef84eb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34738ef84eb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34738ef84eb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34738ef84eb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34afb99a62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34afb99a62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9698c5577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49698c5577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49698c5577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49698c5577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471414629a_1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471414629a_1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4738ef84e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4738ef84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Dopamine receptors opening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4738ef84eb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4738ef84eb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4cb8398334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4cb8398334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23.jpg"/><Relationship Id="rId5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Relationship Id="rId4" Type="http://schemas.openxmlformats.org/officeDocument/2006/relationships/image" Target="../media/image12.jpg"/><Relationship Id="rId11" Type="http://schemas.openxmlformats.org/officeDocument/2006/relationships/image" Target="../media/image16.jpg"/><Relationship Id="rId10" Type="http://schemas.openxmlformats.org/officeDocument/2006/relationships/image" Target="../media/image19.jpg"/><Relationship Id="rId9" Type="http://schemas.openxmlformats.org/officeDocument/2006/relationships/image" Target="../media/image15.jpg"/><Relationship Id="rId5" Type="http://schemas.openxmlformats.org/officeDocument/2006/relationships/image" Target="../media/image20.jpg"/><Relationship Id="rId6" Type="http://schemas.openxmlformats.org/officeDocument/2006/relationships/image" Target="../media/image18.jpg"/><Relationship Id="rId7" Type="http://schemas.openxmlformats.org/officeDocument/2006/relationships/image" Target="../media/image14.jpg"/><Relationship Id="rId8" Type="http://schemas.openxmlformats.org/officeDocument/2006/relationships/image" Target="../media/image1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Relationship Id="rId4" Type="http://schemas.openxmlformats.org/officeDocument/2006/relationships/image" Target="../media/image2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Relationship Id="rId4" Type="http://schemas.openxmlformats.org/officeDocument/2006/relationships/image" Target="../media/image2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Relationship Id="rId4" Type="http://schemas.openxmlformats.org/officeDocument/2006/relationships/image" Target="../media/image2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Relationship Id="rId4" Type="http://schemas.openxmlformats.org/officeDocument/2006/relationships/image" Target="../media/image30.png"/><Relationship Id="rId5" Type="http://schemas.openxmlformats.org/officeDocument/2006/relationships/image" Target="../media/image26.png"/><Relationship Id="rId6" Type="http://schemas.openxmlformats.org/officeDocument/2006/relationships/image" Target="../media/image32.png"/><Relationship Id="rId7" Type="http://schemas.openxmlformats.org/officeDocument/2006/relationships/image" Target="../media/image2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png"/><Relationship Id="rId4" Type="http://schemas.openxmlformats.org/officeDocument/2006/relationships/image" Target="../media/image22.png"/><Relationship Id="rId5" Type="http://schemas.openxmlformats.org/officeDocument/2006/relationships/image" Target="../media/image2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.png"/><Relationship Id="rId4" Type="http://schemas.openxmlformats.org/officeDocument/2006/relationships/image" Target="../media/image2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png"/><Relationship Id="rId4" Type="http://schemas.openxmlformats.org/officeDocument/2006/relationships/image" Target="../media/image41.png"/><Relationship Id="rId5" Type="http://schemas.openxmlformats.org/officeDocument/2006/relationships/image" Target="../media/image33.png"/><Relationship Id="rId6" Type="http://schemas.openxmlformats.org/officeDocument/2006/relationships/image" Target="../media/image3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9.png"/><Relationship Id="rId4" Type="http://schemas.openxmlformats.org/officeDocument/2006/relationships/image" Target="../media/image41.png"/><Relationship Id="rId5" Type="http://schemas.openxmlformats.org/officeDocument/2006/relationships/image" Target="../media/image33.png"/><Relationship Id="rId6" Type="http://schemas.openxmlformats.org/officeDocument/2006/relationships/image" Target="../media/image31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.png"/><Relationship Id="rId4" Type="http://schemas.openxmlformats.org/officeDocument/2006/relationships/image" Target="../media/image44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43.png"/><Relationship Id="rId8" Type="http://schemas.openxmlformats.org/officeDocument/2006/relationships/image" Target="../media/image3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9.png"/><Relationship Id="rId4" Type="http://schemas.openxmlformats.org/officeDocument/2006/relationships/image" Target="../media/image3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9.png"/><Relationship Id="rId4" Type="http://schemas.openxmlformats.org/officeDocument/2006/relationships/image" Target="../media/image3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9.png"/><Relationship Id="rId4" Type="http://schemas.openxmlformats.org/officeDocument/2006/relationships/image" Target="../media/image44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43.png"/><Relationship Id="rId8" Type="http://schemas.openxmlformats.org/officeDocument/2006/relationships/image" Target="../media/image37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9.png"/><Relationship Id="rId4" Type="http://schemas.openxmlformats.org/officeDocument/2006/relationships/image" Target="../media/image4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9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9.png"/><Relationship Id="rId4" Type="http://schemas.openxmlformats.org/officeDocument/2006/relationships/image" Target="../media/image4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9.png"/><Relationship Id="rId4" Type="http://schemas.openxmlformats.org/officeDocument/2006/relationships/image" Target="../media/image45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9.png"/><Relationship Id="rId4" Type="http://schemas.openxmlformats.org/officeDocument/2006/relationships/image" Target="../media/image39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9.png"/><Relationship Id="rId4" Type="http://schemas.openxmlformats.org/officeDocument/2006/relationships/image" Target="../media/image47.png"/><Relationship Id="rId5" Type="http://schemas.openxmlformats.org/officeDocument/2006/relationships/image" Target="../media/image40.png"/><Relationship Id="rId6" Type="http://schemas.openxmlformats.org/officeDocument/2006/relationships/image" Target="../media/image4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1969850" y="1098075"/>
            <a:ext cx="5107200" cy="853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083700" y="2124900"/>
            <a:ext cx="7104300" cy="22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5125" lvl="0" marL="368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50"/>
              <a:buFont typeface="Permanent Marker"/>
              <a:buAutoNum type="arabicPeriod"/>
            </a:pPr>
            <a:r>
              <a:rPr lang="en" sz="2400">
                <a:solidFill>
                  <a:schemeClr val="dk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Sit at a table and say hi to everyone</a:t>
            </a:r>
            <a:r>
              <a:rPr lang="en" sz="2400">
                <a:solidFill>
                  <a:schemeClr val="lt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..</a:t>
            </a:r>
            <a:endParaRPr sz="2400">
              <a:solidFill>
                <a:schemeClr val="lt1"/>
              </a:solidFill>
              <a:highlight>
                <a:schemeClr val="lt1"/>
              </a:highlight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65125" lvl="0" marL="368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50"/>
              <a:buFont typeface="Permanent Marker"/>
              <a:buAutoNum type="arabicPeriod"/>
            </a:pPr>
            <a:r>
              <a:rPr lang="en" sz="2400">
                <a:solidFill>
                  <a:schemeClr val="dk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Get out a laptop, tablet, or phone and get online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65125" lvl="0" marL="368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50"/>
              <a:buFont typeface="Permanent Marker"/>
              <a:buAutoNum type="arabicPeriod"/>
            </a:pPr>
            <a:r>
              <a:rPr lang="en" sz="2400">
                <a:solidFill>
                  <a:schemeClr val="dk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Load a discovery tool of your choice , or</a:t>
            </a:r>
            <a:r>
              <a:rPr lang="en" sz="2400">
                <a:solidFill>
                  <a:schemeClr val="lt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..</a:t>
            </a:r>
            <a:r>
              <a:rPr lang="en" sz="2400">
                <a:solidFill>
                  <a:schemeClr val="dk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 use ours – IU Indianapolis’s OneSearch</a:t>
            </a:r>
            <a:endParaRPr sz="2150">
              <a:solidFill>
                <a:schemeClr val="dk1"/>
              </a:solidFill>
              <a:highlight>
                <a:schemeClr val="lt1"/>
              </a:highlight>
              <a:latin typeface="Sorts Mill Goudy"/>
              <a:ea typeface="Sorts Mill Goudy"/>
              <a:cs typeface="Sorts Mill Goudy"/>
              <a:sym typeface="Sorts Mill Goudy"/>
            </a:endParaRPr>
          </a:p>
        </p:txBody>
      </p:sp>
      <p:sp>
        <p:nvSpPr>
          <p:cNvPr id="57" name="Google Shape;57;p13"/>
          <p:cNvSpPr txBox="1"/>
          <p:nvPr>
            <p:ph type="ctrTitle"/>
          </p:nvPr>
        </p:nvSpPr>
        <p:spPr>
          <a:xfrm>
            <a:off x="311700" y="611025"/>
            <a:ext cx="8520600" cy="13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Get Ready!</a:t>
            </a:r>
            <a:endParaRPr sz="5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2"/>
          <p:cNvSpPr/>
          <p:nvPr/>
        </p:nvSpPr>
        <p:spPr>
          <a:xfrm>
            <a:off x="-218775" y="-86675"/>
            <a:ext cx="10122000" cy="1159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2"/>
          <p:cNvSpPr txBox="1"/>
          <p:nvPr>
            <p:ph type="ctrTitle"/>
          </p:nvPr>
        </p:nvSpPr>
        <p:spPr>
          <a:xfrm>
            <a:off x="311700" y="-15325"/>
            <a:ext cx="8520600" cy="108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24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Mapping Learning Outcomes</a:t>
            </a:r>
            <a:endParaRPr sz="424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122" name="Google Shape;122;p22"/>
          <p:cNvSpPr/>
          <p:nvPr/>
        </p:nvSpPr>
        <p:spPr>
          <a:xfrm>
            <a:off x="246550" y="1224550"/>
            <a:ext cx="8691600" cy="3672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3" name="Google Shape;123;p22"/>
          <p:cNvGrpSpPr/>
          <p:nvPr/>
        </p:nvGrpSpPr>
        <p:grpSpPr>
          <a:xfrm>
            <a:off x="358525" y="1290650"/>
            <a:ext cx="3609900" cy="3540300"/>
            <a:chOff x="715575" y="1502900"/>
            <a:chExt cx="3609900" cy="3540300"/>
          </a:xfrm>
        </p:grpSpPr>
        <p:sp>
          <p:nvSpPr>
            <p:cNvPr id="124" name="Google Shape;124;p22"/>
            <p:cNvSpPr txBox="1"/>
            <p:nvPr/>
          </p:nvSpPr>
          <p:spPr>
            <a:xfrm>
              <a:off x="715575" y="1502900"/>
              <a:ext cx="3609900" cy="3540300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-463550" lvl="0" marL="46355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60"/>
                <a:buFont typeface="Permanent Marker"/>
                <a:buChar char="•"/>
              </a:pPr>
              <a:r>
                <a:rPr lang="en" sz="2400">
                  <a:solidFill>
                    <a:schemeClr val="dk1"/>
                  </a:solidFill>
                  <a:latin typeface="Permanent Marker"/>
                  <a:ea typeface="Permanent Marker"/>
                  <a:cs typeface="Permanent Marker"/>
                  <a:sym typeface="Permanent Marker"/>
                </a:rPr>
                <a:t>Database Use</a:t>
              </a:r>
              <a:br>
                <a:rPr lang="en" sz="2400">
                  <a:solidFill>
                    <a:schemeClr val="dk1"/>
                  </a:solidFill>
                  <a:latin typeface="Permanent Marker"/>
                  <a:ea typeface="Permanent Marker"/>
                  <a:cs typeface="Permanent Marker"/>
                  <a:sym typeface="Permanent Marker"/>
                </a:rPr>
              </a:br>
              <a:endPara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endParaRPr>
            </a:p>
            <a:p>
              <a:pPr indent="-463550" lvl="0" marL="463550" rtl="0" algn="l">
                <a:spcBef>
                  <a:spcPts val="2000"/>
                </a:spcBef>
                <a:spcAft>
                  <a:spcPts val="0"/>
                </a:spcAft>
                <a:buClr>
                  <a:schemeClr val="dk1"/>
                </a:buClr>
                <a:buSzPts val="2160"/>
                <a:buFont typeface="Permanent Marker"/>
                <a:buChar char="•"/>
              </a:pPr>
              <a:r>
                <a:rPr lang="en" sz="2400">
                  <a:solidFill>
                    <a:schemeClr val="dk1"/>
                  </a:solidFill>
                  <a:latin typeface="Permanent Marker"/>
                  <a:ea typeface="Permanent Marker"/>
                  <a:cs typeface="Permanent Marker"/>
                  <a:sym typeface="Permanent Marker"/>
                </a:rPr>
                <a:t>Faceting</a:t>
              </a:r>
              <a:br>
                <a:rPr lang="en" sz="2400">
                  <a:solidFill>
                    <a:schemeClr val="dk1"/>
                  </a:solidFill>
                  <a:latin typeface="Permanent Marker"/>
                  <a:ea typeface="Permanent Marker"/>
                  <a:cs typeface="Permanent Marker"/>
                  <a:sym typeface="Permanent Marker"/>
                </a:rPr>
              </a:br>
              <a:endPara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endParaRPr>
            </a:p>
            <a:p>
              <a:pPr indent="-463550" lvl="0" marL="463550" rtl="0" algn="l">
                <a:spcBef>
                  <a:spcPts val="2000"/>
                </a:spcBef>
                <a:spcAft>
                  <a:spcPts val="0"/>
                </a:spcAft>
                <a:buClr>
                  <a:schemeClr val="dk1"/>
                </a:buClr>
                <a:buSzPts val="2160"/>
                <a:buFont typeface="Permanent Marker"/>
                <a:buChar char="•"/>
              </a:pPr>
              <a:r>
                <a:rPr lang="en" sz="2400">
                  <a:solidFill>
                    <a:schemeClr val="dk1"/>
                  </a:solidFill>
                  <a:latin typeface="Permanent Marker"/>
                  <a:ea typeface="Permanent Marker"/>
                  <a:cs typeface="Permanent Marker"/>
                  <a:sym typeface="Permanent Marker"/>
                </a:rPr>
                <a:t>Search String Development</a:t>
              </a:r>
              <a:endPara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endParaRPr>
            </a:p>
            <a:p>
              <a:pPr indent="-478790" lvl="0" marL="463550" rtl="0" algn="l">
                <a:spcBef>
                  <a:spcPts val="200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Permanent Marker"/>
                <a:buChar char="•"/>
              </a:pPr>
              <a:r>
                <a:rPr lang="en" sz="2400">
                  <a:solidFill>
                    <a:schemeClr val="dk1"/>
                  </a:solidFill>
                  <a:latin typeface="Permanent Marker"/>
                  <a:ea typeface="Permanent Marker"/>
                  <a:cs typeface="Permanent Marker"/>
                  <a:sym typeface="Permanent Marker"/>
                </a:rPr>
                <a:t>Boolean Searching</a:t>
              </a:r>
              <a:endPara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endParaRPr>
            </a:p>
          </p:txBody>
        </p:sp>
        <p:pic>
          <p:nvPicPr>
            <p:cNvPr descr="Pingpong ball as bullet point" id="125" name="Google Shape;125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815400" y="1632325"/>
              <a:ext cx="368475" cy="37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ngpong ball as bullet point" id="126" name="Google Shape;126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780125" y="2611688"/>
              <a:ext cx="368475" cy="37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ngpong ball as bullet point" id="127" name="Google Shape;127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780125" y="4445100"/>
              <a:ext cx="368475" cy="37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ngpong ball as bullet point" id="128" name="Google Shape;128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780125" y="3528388"/>
              <a:ext cx="368475" cy="3707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9" name="Google Shape;129;p22"/>
          <p:cNvGrpSpPr/>
          <p:nvPr/>
        </p:nvGrpSpPr>
        <p:grpSpPr>
          <a:xfrm>
            <a:off x="5220975" y="1290650"/>
            <a:ext cx="3609900" cy="3540300"/>
            <a:chOff x="4957425" y="1350175"/>
            <a:chExt cx="3609900" cy="3540300"/>
          </a:xfrm>
        </p:grpSpPr>
        <p:sp>
          <p:nvSpPr>
            <p:cNvPr id="130" name="Google Shape;130;p22"/>
            <p:cNvSpPr txBox="1"/>
            <p:nvPr/>
          </p:nvSpPr>
          <p:spPr>
            <a:xfrm>
              <a:off x="4957425" y="1350175"/>
              <a:ext cx="3609900" cy="3540300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-463550" lvl="0" marL="46355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60"/>
                <a:buFont typeface="Permanent Marker"/>
                <a:buChar char="•"/>
              </a:pPr>
              <a:r>
                <a:rPr lang="en" sz="2400">
                  <a:solidFill>
                    <a:schemeClr val="dk1"/>
                  </a:solidFill>
                  <a:latin typeface="Permanent Marker"/>
                  <a:ea typeface="Permanent Marker"/>
                  <a:cs typeface="Permanent Marker"/>
                  <a:sym typeface="Permanent Marker"/>
                </a:rPr>
                <a:t>Need to search to play</a:t>
              </a:r>
              <a:endPara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endParaRPr>
            </a:p>
            <a:p>
              <a:pPr indent="-463550" lvl="0" marL="463550" rtl="0" algn="l">
                <a:spcBef>
                  <a:spcPts val="2000"/>
                </a:spcBef>
                <a:spcAft>
                  <a:spcPts val="0"/>
                </a:spcAft>
                <a:buClr>
                  <a:schemeClr val="dk1"/>
                </a:buClr>
                <a:buSzPts val="2160"/>
                <a:buFont typeface="Permanent Marker"/>
                <a:buChar char="•"/>
              </a:pPr>
              <a:r>
                <a:rPr lang="en" sz="2400">
                  <a:solidFill>
                    <a:schemeClr val="dk1"/>
                  </a:solidFill>
                  <a:latin typeface="Permanent Marker"/>
                  <a:ea typeface="Permanent Marker"/>
                  <a:cs typeface="Permanent Marker"/>
                  <a:sym typeface="Permanent Marker"/>
                </a:rPr>
                <a:t>Cards that force “modifiers” </a:t>
              </a:r>
              <a:endPara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endParaRPr>
            </a:p>
            <a:p>
              <a:pPr indent="-463550" lvl="0" marL="463550" rtl="0" algn="l">
                <a:spcBef>
                  <a:spcPts val="2000"/>
                </a:spcBef>
                <a:spcAft>
                  <a:spcPts val="0"/>
                </a:spcAft>
                <a:buClr>
                  <a:schemeClr val="dk1"/>
                </a:buClr>
                <a:buSzPts val="2160"/>
                <a:buFont typeface="Permanent Marker"/>
                <a:buChar char="•"/>
              </a:pPr>
              <a:r>
                <a:rPr lang="en" sz="2400">
                  <a:solidFill>
                    <a:schemeClr val="dk1"/>
                  </a:solidFill>
                  <a:latin typeface="Permanent Marker"/>
                  <a:ea typeface="Permanent Marker"/>
                  <a:cs typeface="Permanent Marker"/>
                  <a:sym typeface="Permanent Marker"/>
                </a:rPr>
                <a:t>Each turn add a search term</a:t>
              </a:r>
              <a:endPara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endParaRPr>
            </a:p>
            <a:p>
              <a:pPr indent="-478790" lvl="0" marL="463550" rtl="0" algn="l">
                <a:spcBef>
                  <a:spcPts val="200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Permanent Marker"/>
                <a:buChar char="•"/>
              </a:pPr>
              <a:r>
                <a:rPr lang="en" sz="2400">
                  <a:solidFill>
                    <a:schemeClr val="dk1"/>
                  </a:solidFill>
                  <a:latin typeface="Permanent Marker"/>
                  <a:ea typeface="Permanent Marker"/>
                  <a:cs typeface="Permanent Marker"/>
                  <a:sym typeface="Permanent Marker"/>
                </a:rPr>
                <a:t>Add an “or” card</a:t>
              </a:r>
              <a:endParaRPr sz="24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endParaRPr>
            </a:p>
          </p:txBody>
        </p:sp>
        <p:pic>
          <p:nvPicPr>
            <p:cNvPr descr="Pingpong ball as bullet point" id="131" name="Google Shape;131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4962300" y="1439700"/>
              <a:ext cx="368475" cy="37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ngpong ball as bullet point" id="132" name="Google Shape;132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4962300" y="2459288"/>
              <a:ext cx="368475" cy="37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ngpong ball as bullet point" id="133" name="Google Shape;133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4962300" y="4436900"/>
              <a:ext cx="368475" cy="37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Pingpong ball as bullet point" id="134" name="Google Shape;134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 flipH="1">
              <a:off x="4962300" y="3452188"/>
              <a:ext cx="368475" cy="3707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5" name="Google Shape;135;p22"/>
          <p:cNvSpPr/>
          <p:nvPr/>
        </p:nvSpPr>
        <p:spPr>
          <a:xfrm>
            <a:off x="3383875" y="1411025"/>
            <a:ext cx="1760700" cy="30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2"/>
          <p:cNvSpPr/>
          <p:nvPr/>
        </p:nvSpPr>
        <p:spPr>
          <a:xfrm>
            <a:off x="2415275" y="2415675"/>
            <a:ext cx="2729400" cy="30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2"/>
          <p:cNvSpPr/>
          <p:nvPr/>
        </p:nvSpPr>
        <p:spPr>
          <a:xfrm>
            <a:off x="3348500" y="3420325"/>
            <a:ext cx="1760700" cy="30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2"/>
          <p:cNvSpPr/>
          <p:nvPr/>
        </p:nvSpPr>
        <p:spPr>
          <a:xfrm>
            <a:off x="3968425" y="4424975"/>
            <a:ext cx="1227900" cy="30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hoto of spilled milk" id="144" name="Google Shape;14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56901" y="-1704400"/>
            <a:ext cx="9200900" cy="6569414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3"/>
          <p:cNvSpPr/>
          <p:nvPr/>
        </p:nvSpPr>
        <p:spPr>
          <a:xfrm>
            <a:off x="-293075" y="3001075"/>
            <a:ext cx="10122000" cy="339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3"/>
          <p:cNvSpPr txBox="1"/>
          <p:nvPr>
            <p:ph type="ctrTitle"/>
          </p:nvPr>
        </p:nvSpPr>
        <p:spPr>
          <a:xfrm>
            <a:off x="419025" y="3649150"/>
            <a:ext cx="8520600" cy="108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Can the Learning be messy?</a:t>
            </a:r>
            <a:endParaRPr sz="5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4"/>
          <p:cNvSpPr/>
          <p:nvPr/>
        </p:nvSpPr>
        <p:spPr>
          <a:xfrm>
            <a:off x="-293075" y="3787850"/>
            <a:ext cx="10122000" cy="26064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4"/>
          <p:cNvSpPr txBox="1"/>
          <p:nvPr>
            <p:ph type="ctrTitle"/>
          </p:nvPr>
        </p:nvSpPr>
        <p:spPr>
          <a:xfrm>
            <a:off x="287950" y="3675275"/>
            <a:ext cx="8795700" cy="1091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It Doesn’t need to be perfect to start!</a:t>
            </a:r>
            <a:endParaRPr sz="3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descr="Prototype of new game" id="154" name="Google Shape;154;p24" title="IMG_0873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825" y="1130848"/>
            <a:ext cx="2982973" cy="22372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cap of a spreadsheet" id="155" name="Google Shape;155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47150" y="544600"/>
            <a:ext cx="5140224" cy="2916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5"/>
          <p:cNvSpPr/>
          <p:nvPr/>
        </p:nvSpPr>
        <p:spPr>
          <a:xfrm>
            <a:off x="3756475" y="-74325"/>
            <a:ext cx="6369600" cy="63654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5"/>
          <p:cNvSpPr txBox="1"/>
          <p:nvPr>
            <p:ph type="ctrTitle"/>
          </p:nvPr>
        </p:nvSpPr>
        <p:spPr>
          <a:xfrm>
            <a:off x="4720425" y="1081538"/>
            <a:ext cx="3477900" cy="286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Creating</a:t>
            </a: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a Look and Feel</a:t>
            </a:r>
            <a:endParaRPr sz="5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descr="smiling skeleton lithograph" id="163" name="Google Shape;163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5600" y="528663"/>
            <a:ext cx="3113675" cy="408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card - Give a Keyword" id="169" name="Google Shape;169;p26"/>
          <p:cNvPicPr preferRelativeResize="0"/>
          <p:nvPr/>
        </p:nvPicPr>
        <p:blipFill rotWithShape="1">
          <a:blip r:embed="rId4">
            <a:alphaModFix/>
          </a:blip>
          <a:srcRect b="4600" l="6278" r="6278" t="4473"/>
          <a:stretch/>
        </p:blipFill>
        <p:spPr>
          <a:xfrm>
            <a:off x="4547519" y="2834448"/>
            <a:ext cx="1893022" cy="269999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card - Date range modifier" id="170" name="Google Shape;170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33912" y="-1"/>
            <a:ext cx="1967988" cy="27713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card -  quotation marks" id="171" name="Google Shape;171;p2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93693" y="2834448"/>
            <a:ext cx="1967988" cy="27713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- KW Bee " id="172" name="Google Shape;172;p2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561681" y="2834448"/>
            <a:ext cx="1967988" cy="27713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- KW Mummy " id="173" name="Google Shape;173;p2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432382" y="2834448"/>
            <a:ext cx="1967988" cy="27713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card - Hair" id="174" name="Google Shape;174;p2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54425" y="-1"/>
            <a:ext cx="1967988" cy="27713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card - Hare" id="175" name="Google Shape;175;p2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472553" y="-1"/>
            <a:ext cx="1967988" cy="27713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card - Discard your hand" id="176" name="Google Shape;176;p26"/>
          <p:cNvPicPr preferRelativeResize="0"/>
          <p:nvPr/>
        </p:nvPicPr>
        <p:blipFill rotWithShape="1">
          <a:blip r:embed="rId11">
            <a:alphaModFix/>
          </a:blip>
          <a:srcRect b="4642" l="5527" r="5899" t="4149"/>
          <a:stretch/>
        </p:blipFill>
        <p:spPr>
          <a:xfrm>
            <a:off x="2522413" y="0"/>
            <a:ext cx="1962195" cy="2771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cap of Wunderkind storefront" id="182" name="Google Shape;182;p27"/>
          <p:cNvPicPr preferRelativeResize="0"/>
          <p:nvPr/>
        </p:nvPicPr>
        <p:blipFill rotWithShape="1">
          <a:blip r:embed="rId4">
            <a:alphaModFix/>
          </a:blip>
          <a:srcRect b="7902" l="0" r="0" t="12269"/>
          <a:stretch/>
        </p:blipFill>
        <p:spPr>
          <a:xfrm>
            <a:off x="1231450" y="221500"/>
            <a:ext cx="6193801" cy="410594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7"/>
          <p:cNvSpPr/>
          <p:nvPr/>
        </p:nvSpPr>
        <p:spPr>
          <a:xfrm>
            <a:off x="-293075" y="4009350"/>
            <a:ext cx="10122000" cy="2385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7"/>
          <p:cNvSpPr txBox="1"/>
          <p:nvPr>
            <p:ph type="ctrTitle"/>
          </p:nvPr>
        </p:nvSpPr>
        <p:spPr>
          <a:xfrm>
            <a:off x="407950" y="4079325"/>
            <a:ext cx="8520600" cy="108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Published Products</a:t>
            </a:r>
            <a:endParaRPr sz="5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p of Search and Destroy Sales worlddwide" id="190" name="Google Shape;19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600" y="557050"/>
            <a:ext cx="8082649" cy="383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ards from Biomed edition of Search and Destroy laid out" id="196" name="Google Shape;19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40675" y="-697800"/>
            <a:ext cx="9305549" cy="6979173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9"/>
          <p:cNvSpPr/>
          <p:nvPr/>
        </p:nvSpPr>
        <p:spPr>
          <a:xfrm>
            <a:off x="-293075" y="3988600"/>
            <a:ext cx="10122000" cy="2405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9"/>
          <p:cNvSpPr txBox="1"/>
          <p:nvPr>
            <p:ph type="ctrTitle"/>
          </p:nvPr>
        </p:nvSpPr>
        <p:spPr>
          <a:xfrm>
            <a:off x="402225" y="3820575"/>
            <a:ext cx="8520600" cy="108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84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Expansions and Continuing Work</a:t>
            </a:r>
            <a:endParaRPr sz="384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Google Shape;20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0"/>
          <p:cNvSpPr/>
          <p:nvPr/>
        </p:nvSpPr>
        <p:spPr>
          <a:xfrm>
            <a:off x="-605825" y="-873400"/>
            <a:ext cx="10122000" cy="18876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30"/>
          <p:cNvSpPr txBox="1"/>
          <p:nvPr>
            <p:ph type="ctrTitle"/>
          </p:nvPr>
        </p:nvSpPr>
        <p:spPr>
          <a:xfrm>
            <a:off x="194875" y="61725"/>
            <a:ext cx="8520600" cy="76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84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More new versions coming!</a:t>
            </a:r>
            <a:endParaRPr sz="384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descr="Spanish edition of Search and Destroy Card - Caballero" id="206" name="Google Shape;206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742964">
            <a:off x="413100" y="1505575"/>
            <a:ext cx="2236825" cy="3115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panish edition of Search and Destroy Card - Siesta" id="207" name="Google Shape;207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728402">
            <a:off x="2051225" y="1469175"/>
            <a:ext cx="2258924" cy="31527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dvanced Boolean Edition of Search and Destory Card Back" id="208" name="Google Shape;208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4995167">
            <a:off x="6436634" y="1939796"/>
            <a:ext cx="2920982" cy="208158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dvanced Boolean Edition of Search and Destory Card - &quot;Wildcard&quot;" id="209" name="Google Shape;209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-916660">
            <a:off x="4911280" y="1679496"/>
            <a:ext cx="2097714" cy="28566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Google Shape;21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31"/>
          <p:cNvSpPr/>
          <p:nvPr/>
        </p:nvSpPr>
        <p:spPr>
          <a:xfrm>
            <a:off x="-579825" y="-82625"/>
            <a:ext cx="10122000" cy="21054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31"/>
          <p:cNvSpPr txBox="1"/>
          <p:nvPr>
            <p:ph type="ctrTitle"/>
          </p:nvPr>
        </p:nvSpPr>
        <p:spPr>
          <a:xfrm>
            <a:off x="220875" y="82550"/>
            <a:ext cx="8520600" cy="103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Let’s play some games!</a:t>
            </a:r>
            <a:endParaRPr sz="5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217" name="Google Shape;217;p31"/>
          <p:cNvSpPr txBox="1"/>
          <p:nvPr>
            <p:ph idx="1" type="subTitle"/>
          </p:nvPr>
        </p:nvSpPr>
        <p:spPr>
          <a:xfrm>
            <a:off x="1403625" y="1268425"/>
            <a:ext cx="6827700" cy="69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lang="en" sz="6523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Get into groups of 3-5. Choose a game to play and have someone come up to get it. Make sure everyone has rules!</a:t>
            </a:r>
            <a:endParaRPr sz="6523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218" name="Google Shape;218;p31"/>
          <p:cNvSpPr/>
          <p:nvPr/>
        </p:nvSpPr>
        <p:spPr>
          <a:xfrm>
            <a:off x="167025" y="2373200"/>
            <a:ext cx="2697900" cy="2630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1"/>
          <p:cNvSpPr/>
          <p:nvPr/>
        </p:nvSpPr>
        <p:spPr>
          <a:xfrm>
            <a:off x="3132225" y="2373200"/>
            <a:ext cx="2697900" cy="2630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31"/>
          <p:cNvSpPr/>
          <p:nvPr/>
        </p:nvSpPr>
        <p:spPr>
          <a:xfrm>
            <a:off x="6097425" y="2373200"/>
            <a:ext cx="2697900" cy="26301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31"/>
          <p:cNvSpPr txBox="1"/>
          <p:nvPr/>
        </p:nvSpPr>
        <p:spPr>
          <a:xfrm>
            <a:off x="3237075" y="2485050"/>
            <a:ext cx="2352900" cy="6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990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B. Trust Issues</a:t>
            </a:r>
            <a:endParaRPr sz="1800">
              <a:solidFill>
                <a:srgbClr val="FF990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22" name="Google Shape;222;p31"/>
          <p:cNvSpPr txBox="1"/>
          <p:nvPr/>
        </p:nvSpPr>
        <p:spPr>
          <a:xfrm>
            <a:off x="302325" y="3013450"/>
            <a:ext cx="24273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Learn how to use library databases while playing cutthroat cards and forming ridiculous queries!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23" name="Google Shape;223;p31"/>
          <p:cNvSpPr txBox="1"/>
          <p:nvPr/>
        </p:nvSpPr>
        <p:spPr>
          <a:xfrm>
            <a:off x="302325" y="2518075"/>
            <a:ext cx="2352900" cy="4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990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A. </a:t>
            </a:r>
            <a:r>
              <a:rPr lang="en" sz="1800">
                <a:solidFill>
                  <a:srgbClr val="FF990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Search&amp;Destroy</a:t>
            </a:r>
            <a:endParaRPr sz="1800">
              <a:solidFill>
                <a:srgbClr val="FF990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24" name="Google Shape;224;p31"/>
          <p:cNvSpPr txBox="1"/>
          <p:nvPr/>
        </p:nvSpPr>
        <p:spPr>
          <a:xfrm>
            <a:off x="3318925" y="2939150"/>
            <a:ext cx="2271000" cy="19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How do you evaluate statements for validity? Do you have Trust Issues?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25" name="Google Shape;225;p31"/>
          <p:cNvSpPr txBox="1"/>
          <p:nvPr/>
        </p:nvSpPr>
        <p:spPr>
          <a:xfrm>
            <a:off x="6232725" y="2503450"/>
            <a:ext cx="2460900" cy="4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990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C</a:t>
            </a:r>
            <a:r>
              <a:rPr lang="en" sz="1800">
                <a:solidFill>
                  <a:srgbClr val="FF9900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. Connection Draft</a:t>
            </a:r>
            <a:endParaRPr sz="1800">
              <a:solidFill>
                <a:srgbClr val="FF9900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26" name="Google Shape;226;p31"/>
          <p:cNvSpPr txBox="1"/>
          <p:nvPr/>
        </p:nvSpPr>
        <p:spPr>
          <a:xfrm>
            <a:off x="6314575" y="2957550"/>
            <a:ext cx="2271000" cy="19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Learn how to mind-map with this intense and quick game for 4 people and a timer!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/>
          <p:nvPr/>
        </p:nvSpPr>
        <p:spPr>
          <a:xfrm>
            <a:off x="-489000" y="1098075"/>
            <a:ext cx="10122000" cy="3393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Let’s Get Dicey</a:t>
            </a:r>
            <a:endParaRPr sz="5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65" name="Google Shape;65;p14"/>
          <p:cNvSpPr txBox="1"/>
          <p:nvPr>
            <p:ph idx="1" type="subTitle"/>
          </p:nvPr>
        </p:nvSpPr>
        <p:spPr>
          <a:xfrm>
            <a:off x="1444900" y="2699975"/>
            <a:ext cx="6827700" cy="69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Rolling for and Taking the Initiative to Using Games in the Classroom</a:t>
            </a:r>
            <a:endParaRPr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0" y="3525325"/>
            <a:ext cx="90735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Mari Kermit-Canfield &amp; Gary R. Maixner III</a:t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2"/>
          <p:cNvSpPr/>
          <p:nvPr/>
        </p:nvSpPr>
        <p:spPr>
          <a:xfrm>
            <a:off x="-579825" y="-82625"/>
            <a:ext cx="10122000" cy="1806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32"/>
          <p:cNvSpPr txBox="1"/>
          <p:nvPr>
            <p:ph type="ctrTitle"/>
          </p:nvPr>
        </p:nvSpPr>
        <p:spPr>
          <a:xfrm>
            <a:off x="220875" y="82550"/>
            <a:ext cx="8520600" cy="103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Let’s play Search&amp;Destroy</a:t>
            </a:r>
            <a:endParaRPr sz="5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234" name="Google Shape;234;p32"/>
          <p:cNvSpPr txBox="1"/>
          <p:nvPr>
            <p:ph idx="1" type="subTitle"/>
          </p:nvPr>
        </p:nvSpPr>
        <p:spPr>
          <a:xfrm>
            <a:off x="1394500" y="984175"/>
            <a:ext cx="6867900" cy="1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325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n" sz="6523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Open up the game in front of you! Get into teams of two!</a:t>
            </a:r>
            <a:endParaRPr sz="6523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235" name="Google Shape;235;p32"/>
          <p:cNvSpPr txBox="1"/>
          <p:nvPr/>
        </p:nvSpPr>
        <p:spPr>
          <a:xfrm>
            <a:off x="5337999" y="4260125"/>
            <a:ext cx="4702800" cy="5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highlight>
                  <a:schemeClr val="lt1"/>
                </a:highlight>
                <a:latin typeface="Sorts Mill Goudy"/>
                <a:ea typeface="Sorts Mill Goudy"/>
                <a:cs typeface="Sorts Mill Goudy"/>
                <a:sym typeface="Sorts Mill Goudy"/>
              </a:rPr>
              <a:t>https://library.indianapolis.iu.edu/</a:t>
            </a:r>
            <a:endParaRPr b="1" sz="1800">
              <a:solidFill>
                <a:srgbClr val="000000"/>
              </a:solidFill>
              <a:highlight>
                <a:schemeClr val="lt1"/>
              </a:highlight>
              <a:latin typeface="Sorts Mill Goudy"/>
              <a:ea typeface="Sorts Mill Goudy"/>
              <a:cs typeface="Sorts Mill Goudy"/>
              <a:sym typeface="Sorts Mill Goudy"/>
            </a:endParaRPr>
          </a:p>
        </p:txBody>
      </p:sp>
      <p:pic>
        <p:nvPicPr>
          <p:cNvPr descr="Screenshot of University Library website" id="236" name="Google Shape;236;p32"/>
          <p:cNvPicPr preferRelativeResize="0"/>
          <p:nvPr/>
        </p:nvPicPr>
        <p:blipFill rotWithShape="1">
          <a:blip r:embed="rId4">
            <a:alphaModFix/>
          </a:blip>
          <a:srcRect b="0" l="0" r="24607" t="0"/>
          <a:stretch/>
        </p:blipFill>
        <p:spPr>
          <a:xfrm>
            <a:off x="47600" y="1823975"/>
            <a:ext cx="5177976" cy="29154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ibrary.indianapolis.iu.edu/&#10;" id="237" name="Google Shape;237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8595" y="2058670"/>
            <a:ext cx="1973800" cy="197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3"/>
          <p:cNvSpPr/>
          <p:nvPr/>
        </p:nvSpPr>
        <p:spPr>
          <a:xfrm>
            <a:off x="-381675" y="-643600"/>
            <a:ext cx="10122000" cy="1496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33"/>
          <p:cNvSpPr txBox="1"/>
          <p:nvPr>
            <p:ph type="ctrTitle"/>
          </p:nvPr>
        </p:nvSpPr>
        <p:spPr>
          <a:xfrm>
            <a:off x="220900" y="171450"/>
            <a:ext cx="8547000" cy="681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84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Set up!</a:t>
            </a:r>
            <a:endParaRPr sz="384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descr="Diagram showing set-up of Search and Destroy" id="245" name="Google Shape;245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0888" y="1091262"/>
            <a:ext cx="4574424" cy="3485276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3"/>
          <p:cNvSpPr/>
          <p:nvPr/>
        </p:nvSpPr>
        <p:spPr>
          <a:xfrm>
            <a:off x="5141725" y="1111250"/>
            <a:ext cx="3519000" cy="3391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33"/>
          <p:cNvSpPr txBox="1"/>
          <p:nvPr/>
        </p:nvSpPr>
        <p:spPr>
          <a:xfrm>
            <a:off x="5095175" y="1138300"/>
            <a:ext cx="36273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Shuffle both decks, keep them separate</a:t>
            </a:r>
            <a:endParaRPr sz="1800">
              <a:solidFill>
                <a:schemeClr val="dk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Get into teams of two</a:t>
            </a:r>
            <a:endParaRPr sz="1800">
              <a:solidFill>
                <a:schemeClr val="dk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Each team gets their technology set up</a:t>
            </a:r>
            <a:endParaRPr sz="1800">
              <a:solidFill>
                <a:schemeClr val="dk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Every team draws four yellow cards from the Play Deck - keep these secret</a:t>
            </a:r>
            <a:endParaRPr sz="1800">
              <a:solidFill>
                <a:schemeClr val="dk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Determine which team will play first!</a:t>
            </a:r>
            <a:endParaRPr sz="1800">
              <a:solidFill>
                <a:schemeClr val="dk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4"/>
          <p:cNvSpPr/>
          <p:nvPr/>
        </p:nvSpPr>
        <p:spPr>
          <a:xfrm>
            <a:off x="-579825" y="-82625"/>
            <a:ext cx="10122000" cy="5226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34"/>
          <p:cNvSpPr txBox="1"/>
          <p:nvPr/>
        </p:nvSpPr>
        <p:spPr>
          <a:xfrm>
            <a:off x="501325" y="280725"/>
            <a:ext cx="82518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How to Play</a:t>
            </a:r>
            <a:endParaRPr b="1" sz="40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255" name="Google Shape;255;p34"/>
          <p:cNvSpPr txBox="1"/>
          <p:nvPr/>
        </p:nvSpPr>
        <p:spPr>
          <a:xfrm>
            <a:off x="148875" y="1475875"/>
            <a:ext cx="8834100" cy="28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Draw two Keyword Cards (red deck) and select one to keep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lphaL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Place the one you keep in front of you where everyone can see and discard the other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Play 0-1 Action or Mod (yellow deck) cards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lphaL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You cannot on your first turn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Search in the database using all of the Keywords and Mods that you have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lphaL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If you have results, you’re still in the game!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Draw back up to 4 cards from the Play Deck (Action and Mod Cards)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Game passes to next player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Keyword Deck" id="261" name="Google Shape;26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5375650" y="2260650"/>
            <a:ext cx="2367525" cy="16724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Card - Knight" id="262" name="Google Shape;262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312625" y="2049487"/>
            <a:ext cx="1588800" cy="22091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Card - Rodent" id="263" name="Google Shape;263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50650" y="2027486"/>
            <a:ext cx="1588800" cy="2253139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5"/>
          <p:cNvSpPr txBox="1"/>
          <p:nvPr/>
        </p:nvSpPr>
        <p:spPr>
          <a:xfrm>
            <a:off x="501325" y="280725"/>
            <a:ext cx="82518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69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Permanent Marker"/>
              <a:buAutoNum type="arabicPeriod"/>
            </a:pPr>
            <a:r>
              <a:rPr lang="en" sz="3800">
                <a:solidFill>
                  <a:srgbClr val="000000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Draw </a:t>
            </a:r>
            <a:r>
              <a:rPr lang="en" sz="3800"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Two</a:t>
            </a:r>
            <a:r>
              <a:rPr lang="en" sz="3800">
                <a:solidFill>
                  <a:srgbClr val="000000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 KW Cards, choose, o</a:t>
            </a:r>
            <a:r>
              <a:rPr lang="en" sz="3800"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ne, and place in front of you</a:t>
            </a:r>
            <a:r>
              <a:rPr lang="en" sz="3800">
                <a:solidFill>
                  <a:schemeClr val="lt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..</a:t>
            </a:r>
            <a:endParaRPr sz="3800">
              <a:solidFill>
                <a:schemeClr val="lt1"/>
              </a:solidFill>
              <a:highlight>
                <a:schemeClr val="lt1"/>
              </a:highlight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Keyword Deck" id="270" name="Google Shape;270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5106062" y="1975724"/>
            <a:ext cx="2160851" cy="15264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Card - Knight" id="271" name="Google Shape;271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54100" y="1634362"/>
            <a:ext cx="1588800" cy="22091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Card - Rodent" id="272" name="Google Shape;272;p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15925" y="1908125"/>
            <a:ext cx="2008725" cy="284865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36"/>
          <p:cNvSpPr txBox="1"/>
          <p:nvPr/>
        </p:nvSpPr>
        <p:spPr>
          <a:xfrm>
            <a:off x="501325" y="280725"/>
            <a:ext cx="82518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69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Permanent Marker"/>
              <a:buAutoNum type="arabicPeriod"/>
            </a:pPr>
            <a:r>
              <a:rPr lang="en" sz="3800">
                <a:solidFill>
                  <a:srgbClr val="000000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Draw </a:t>
            </a:r>
            <a:r>
              <a:rPr lang="en" sz="3800"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Two</a:t>
            </a:r>
            <a:r>
              <a:rPr lang="en" sz="3800">
                <a:solidFill>
                  <a:srgbClr val="000000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 KW Cards, choose, o</a:t>
            </a:r>
            <a:r>
              <a:rPr lang="en" sz="3800"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ne, and place in front of you</a:t>
            </a:r>
            <a:r>
              <a:rPr lang="en" sz="3800">
                <a:solidFill>
                  <a:schemeClr val="lt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..</a:t>
            </a:r>
            <a:endParaRPr sz="3800">
              <a:solidFill>
                <a:schemeClr val="lt1"/>
              </a:solidFill>
              <a:highlight>
                <a:schemeClr val="lt1"/>
              </a:highlight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37"/>
          <p:cNvSpPr txBox="1"/>
          <p:nvPr/>
        </p:nvSpPr>
        <p:spPr>
          <a:xfrm>
            <a:off x="501325" y="280725"/>
            <a:ext cx="82518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2. Play zero or one Action or Mod Card (on yourself or another player)</a:t>
            </a:r>
            <a:r>
              <a:rPr lang="en" sz="3300">
                <a:solidFill>
                  <a:schemeClr val="lt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..</a:t>
            </a:r>
            <a:endParaRPr sz="3300">
              <a:solidFill>
                <a:schemeClr val="lt1"/>
              </a:solidFill>
              <a:highlight>
                <a:schemeClr val="lt1"/>
              </a:highlight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descr="Search and Destroy Play Deck" id="280" name="Google Shape;280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-90374" y="2261190"/>
            <a:ext cx="2210774" cy="15687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Mod Card &quot;must be in English&quot;" id="281" name="Google Shape;281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71225" y="1937914"/>
            <a:ext cx="1616800" cy="22153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Act Card &quot;skip next turn&quot;" id="282" name="Google Shape;282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13450" y="1899593"/>
            <a:ext cx="1682513" cy="22919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Mod Card Newspaper" id="283" name="Google Shape;283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93350" y="1874274"/>
            <a:ext cx="1507775" cy="209585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37"/>
          <p:cNvSpPr/>
          <p:nvPr/>
        </p:nvSpPr>
        <p:spPr>
          <a:xfrm>
            <a:off x="-433775" y="4239250"/>
            <a:ext cx="10122000" cy="1806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Search and Destroy Mod Card before 1970" id="285" name="Google Shape;285;p3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724588" y="1874272"/>
            <a:ext cx="1568775" cy="2162814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37"/>
          <p:cNvSpPr txBox="1"/>
          <p:nvPr/>
        </p:nvSpPr>
        <p:spPr>
          <a:xfrm>
            <a:off x="1914050" y="4301400"/>
            <a:ext cx="82518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Don’t do this first turn!</a:t>
            </a:r>
            <a:endParaRPr sz="33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38"/>
          <p:cNvSpPr txBox="1"/>
          <p:nvPr/>
        </p:nvSpPr>
        <p:spPr>
          <a:xfrm>
            <a:off x="501325" y="280725"/>
            <a:ext cx="82518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3. Search in the Database using all keywords and all mods</a:t>
            </a:r>
            <a:r>
              <a:rPr lang="en" sz="3300">
                <a:solidFill>
                  <a:schemeClr val="lt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 .</a:t>
            </a:r>
            <a:endParaRPr sz="3300">
              <a:solidFill>
                <a:schemeClr val="lt1"/>
              </a:solidFill>
              <a:highlight>
                <a:schemeClr val="lt1"/>
              </a:highlight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id="293" name="Google Shape;293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325" y="1530225"/>
            <a:ext cx="7650576" cy="3372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9"/>
          <p:cNvSpPr txBox="1"/>
          <p:nvPr/>
        </p:nvSpPr>
        <p:spPr>
          <a:xfrm>
            <a:off x="501325" y="280725"/>
            <a:ext cx="82518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3. Search in the Database including all keywords and all mods</a:t>
            </a:r>
            <a:r>
              <a:rPr lang="en" sz="3300">
                <a:solidFill>
                  <a:schemeClr val="lt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 .</a:t>
            </a:r>
            <a:endParaRPr sz="3300">
              <a:solidFill>
                <a:schemeClr val="lt1"/>
              </a:solidFill>
              <a:highlight>
                <a:schemeClr val="lt1"/>
              </a:highlight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descr="Screenshot of search results" id="300" name="Google Shape;300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54350" y="1538800"/>
            <a:ext cx="5971624" cy="323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40"/>
          <p:cNvSpPr txBox="1"/>
          <p:nvPr/>
        </p:nvSpPr>
        <p:spPr>
          <a:xfrm>
            <a:off x="501325" y="280725"/>
            <a:ext cx="82518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4. Draw yellow cards until you have four</a:t>
            </a:r>
            <a:r>
              <a:rPr lang="en" sz="3300">
                <a:solidFill>
                  <a:schemeClr val="lt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.</a:t>
            </a:r>
            <a:endParaRPr sz="3300">
              <a:solidFill>
                <a:schemeClr val="lt1"/>
              </a:solidFill>
              <a:highlight>
                <a:schemeClr val="lt1"/>
              </a:highlight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id="307" name="Google Shape;307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-195400" y="2204463"/>
            <a:ext cx="2751874" cy="19527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Mod Card &quot;must be in English&quot;" id="308" name="Google Shape;308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01825" y="2417151"/>
            <a:ext cx="1616800" cy="22153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Act Card &quot;skip next turn&quot;" id="309" name="Google Shape;309;p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19300" y="2378831"/>
            <a:ext cx="1682513" cy="22919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Mod Card Newspaper" id="310" name="Google Shape;310;p4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06475" y="2378824"/>
            <a:ext cx="1507775" cy="2095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arch and Destroy Mod Card before 1970" id="311" name="Google Shape;311;p4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689675" y="2410300"/>
            <a:ext cx="1616800" cy="222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Google Shape;31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p41"/>
          <p:cNvSpPr txBox="1"/>
          <p:nvPr/>
        </p:nvSpPr>
        <p:spPr>
          <a:xfrm>
            <a:off x="501325" y="280725"/>
            <a:ext cx="82518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5. Pass turn to next team!</a:t>
            </a:r>
            <a:r>
              <a:rPr lang="en" sz="3300">
                <a:solidFill>
                  <a:schemeClr val="lt1"/>
                </a:solidFill>
                <a:highlight>
                  <a:schemeClr val="lt1"/>
                </a:highlight>
                <a:latin typeface="Permanent Marker"/>
                <a:ea typeface="Permanent Marker"/>
                <a:cs typeface="Permanent Marker"/>
                <a:sym typeface="Permanent Marker"/>
              </a:rPr>
              <a:t>..</a:t>
            </a:r>
            <a:endParaRPr sz="3300">
              <a:solidFill>
                <a:schemeClr val="lt1"/>
              </a:solidFill>
              <a:highlight>
                <a:schemeClr val="lt1"/>
              </a:highlight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descr="Pass turn image" id="318" name="Google Shape;318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38100" y="1052625"/>
            <a:ext cx="3647600" cy="364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hotograph of Search and Destroy laid out for demonstration"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3925" y="0"/>
            <a:ext cx="6857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/>
          <p:nvPr/>
        </p:nvSpPr>
        <p:spPr>
          <a:xfrm>
            <a:off x="-86675" y="33025"/>
            <a:ext cx="4974300" cy="52386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5"/>
          <p:cNvSpPr txBox="1"/>
          <p:nvPr>
            <p:ph type="ctrTitle"/>
          </p:nvPr>
        </p:nvSpPr>
        <p:spPr>
          <a:xfrm>
            <a:off x="356125" y="1153825"/>
            <a:ext cx="4088700" cy="299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84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Why Are We Using Games in the Classroom?</a:t>
            </a:r>
            <a:endParaRPr sz="484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Google Shape;32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42"/>
          <p:cNvSpPr/>
          <p:nvPr/>
        </p:nvSpPr>
        <p:spPr>
          <a:xfrm>
            <a:off x="-579825" y="-82625"/>
            <a:ext cx="10122000" cy="52260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42"/>
          <p:cNvSpPr txBox="1"/>
          <p:nvPr/>
        </p:nvSpPr>
        <p:spPr>
          <a:xfrm>
            <a:off x="501325" y="280725"/>
            <a:ext cx="8251800" cy="8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How to Play</a:t>
            </a:r>
            <a:endParaRPr b="1" sz="40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326" name="Google Shape;326;p42"/>
          <p:cNvSpPr txBox="1"/>
          <p:nvPr/>
        </p:nvSpPr>
        <p:spPr>
          <a:xfrm>
            <a:off x="148875" y="1475875"/>
            <a:ext cx="8834100" cy="28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Draw two Keyword Cards (red deck) and select one to keep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lphaL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Place the one you keep in front of you where everyone can see and discard the other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Play 0-1 Action or Mod (yellow deck) cards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lphaL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You cannot on your first turn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Search in the database using all of the Keywords and Mods that you have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lphaL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If you have results, you’re still in the game!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Draw back up to 4 cards from the Play Deck (Action and Mod Cards)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ermanent Marker"/>
              <a:buAutoNum type="arabicPeriod"/>
            </a:pPr>
            <a:r>
              <a:rPr lang="en" sz="18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Game passes to next player</a:t>
            </a:r>
            <a:endParaRPr sz="18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43"/>
          <p:cNvSpPr/>
          <p:nvPr/>
        </p:nvSpPr>
        <p:spPr>
          <a:xfrm>
            <a:off x="5085675" y="-491200"/>
            <a:ext cx="4654500" cy="56346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43"/>
          <p:cNvSpPr txBox="1"/>
          <p:nvPr>
            <p:ph type="ctrTitle"/>
          </p:nvPr>
        </p:nvSpPr>
        <p:spPr>
          <a:xfrm>
            <a:off x="5202250" y="317500"/>
            <a:ext cx="3804000" cy="384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What was your experience like? </a:t>
            </a:r>
            <a:r>
              <a:rPr lang="en" sz="404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Anything</a:t>
            </a:r>
            <a:r>
              <a:rPr lang="en" sz="404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 surprising?</a:t>
            </a:r>
            <a:endParaRPr sz="404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descr="Photo of a man with a beard laughing as two students play a card game" id="334" name="Google Shape;334;p43"/>
          <p:cNvPicPr preferRelativeResize="0"/>
          <p:nvPr/>
        </p:nvPicPr>
        <p:blipFill rotWithShape="1">
          <a:blip r:embed="rId4">
            <a:alphaModFix/>
          </a:blip>
          <a:srcRect b="0" l="16471" r="4302" t="0"/>
          <a:stretch/>
        </p:blipFill>
        <p:spPr>
          <a:xfrm>
            <a:off x="1130975" y="494638"/>
            <a:ext cx="3291300" cy="4154213"/>
          </a:xfrm>
          <a:prstGeom prst="rect">
            <a:avLst/>
          </a:prstGeom>
          <a:noFill/>
          <a:ln>
            <a:noFill/>
          </a:ln>
          <a:effectLst>
            <a:outerShdw blurRad="557213" rotWithShape="0" algn="bl" dir="5400000" dist="2476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Google Shape;339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851575"/>
            <a:ext cx="9067800" cy="4533912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44"/>
          <p:cNvSpPr/>
          <p:nvPr/>
        </p:nvSpPr>
        <p:spPr>
          <a:xfrm>
            <a:off x="-522025" y="-1869975"/>
            <a:ext cx="10122000" cy="28863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44"/>
          <p:cNvSpPr txBox="1"/>
          <p:nvPr>
            <p:ph type="ctrTitle"/>
          </p:nvPr>
        </p:nvSpPr>
        <p:spPr>
          <a:xfrm>
            <a:off x="507625" y="-71725"/>
            <a:ext cx="8520600" cy="108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64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Post Play Class Discussion</a:t>
            </a:r>
            <a:endParaRPr sz="464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41063" y="1277350"/>
            <a:ext cx="6061875" cy="4227876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45"/>
          <p:cNvSpPr/>
          <p:nvPr/>
        </p:nvSpPr>
        <p:spPr>
          <a:xfrm>
            <a:off x="-381675" y="-491200"/>
            <a:ext cx="10122000" cy="1634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45"/>
          <p:cNvSpPr txBox="1"/>
          <p:nvPr>
            <p:ph type="ctrTitle"/>
          </p:nvPr>
        </p:nvSpPr>
        <p:spPr>
          <a:xfrm>
            <a:off x="47850" y="-511000"/>
            <a:ext cx="9048300" cy="163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What was your experience?</a:t>
            </a:r>
            <a:endParaRPr sz="5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Google Shape;355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46"/>
          <p:cNvSpPr/>
          <p:nvPr/>
        </p:nvSpPr>
        <p:spPr>
          <a:xfrm>
            <a:off x="-381675" y="-491200"/>
            <a:ext cx="10122000" cy="17049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46"/>
          <p:cNvSpPr txBox="1"/>
          <p:nvPr>
            <p:ph type="ctrTitle"/>
          </p:nvPr>
        </p:nvSpPr>
        <p:spPr>
          <a:xfrm>
            <a:off x="237425" y="-561450"/>
            <a:ext cx="8547000" cy="163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Contact us!</a:t>
            </a:r>
            <a:endParaRPr sz="5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358" name="Google Shape;358;p46"/>
          <p:cNvSpPr/>
          <p:nvPr/>
        </p:nvSpPr>
        <p:spPr>
          <a:xfrm>
            <a:off x="-229300" y="1073250"/>
            <a:ext cx="9921900" cy="4527000"/>
          </a:xfrm>
          <a:prstGeom prst="rect">
            <a:avLst/>
          </a:prstGeom>
          <a:solidFill>
            <a:srgbClr val="FFFFFF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Photo of Gary r Maixner III" id="359" name="Google Shape;359;p46" title="Gary_Maixner_LK_10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9376" y="3270549"/>
            <a:ext cx="1344900" cy="1347600"/>
          </a:xfrm>
          <a:prstGeom prst="ellipse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60" name="Google Shape;360;p46"/>
          <p:cNvSpPr txBox="1"/>
          <p:nvPr/>
        </p:nvSpPr>
        <p:spPr>
          <a:xfrm>
            <a:off x="766025" y="3182200"/>
            <a:ext cx="4284900" cy="1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Gary R. Maixner III</a:t>
            </a:r>
            <a:endParaRPr sz="2900">
              <a:solidFill>
                <a:schemeClr val="dk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User Experience Librarian and Liaison to Communication Studies</a:t>
            </a:r>
            <a:endParaRPr sz="1800">
              <a:solidFill>
                <a:schemeClr val="dk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gmaixner@iu.edu</a:t>
            </a:r>
            <a:endParaRPr sz="1800">
              <a:solidFill>
                <a:schemeClr val="dk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sp>
        <p:nvSpPr>
          <p:cNvPr id="361" name="Google Shape;361;p46"/>
          <p:cNvSpPr txBox="1"/>
          <p:nvPr/>
        </p:nvSpPr>
        <p:spPr>
          <a:xfrm>
            <a:off x="2084825" y="1605775"/>
            <a:ext cx="4284900" cy="15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Mari Kermit-Canfield</a:t>
            </a:r>
            <a:endParaRPr sz="2900">
              <a:solidFill>
                <a:schemeClr val="dk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Creative Learning Librarian</a:t>
            </a:r>
            <a:endParaRPr sz="1800">
              <a:solidFill>
                <a:schemeClr val="dk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MariKermit@ferris.edu</a:t>
            </a:r>
            <a:endParaRPr sz="1800">
              <a:solidFill>
                <a:schemeClr val="dk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  <p:pic>
        <p:nvPicPr>
          <p:cNvPr descr="Photo of Mari Kermit-Canfield" id="362" name="Google Shape;362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2775" y="1605775"/>
            <a:ext cx="1217100" cy="1217100"/>
          </a:xfrm>
          <a:prstGeom prst="ellipse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descr="https://www.thegamecrafter.com/designers/wunderkind-games" id="363" name="Google Shape;363;p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45996" y="2002021"/>
            <a:ext cx="2170450" cy="2170475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iagram showing flow theory"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35988" y="704611"/>
            <a:ext cx="6872001" cy="3734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dified Flow theory diagram, showing a flow channel. the diagram is &quot;Challenge,&quot; on the Y axis and &quot;Skill&quot; on the X axis. A person symbol is in the &quot;Boredom&quot; section, which is low challenge and medium skill." id="86" name="Google Shape;86;p17"/>
          <p:cNvPicPr preferRelativeResize="0"/>
          <p:nvPr/>
        </p:nvPicPr>
        <p:blipFill rotWithShape="1">
          <a:blip r:embed="rId4">
            <a:alphaModFix/>
          </a:blip>
          <a:srcRect b="0" l="0" r="3222" t="0"/>
          <a:stretch/>
        </p:blipFill>
        <p:spPr>
          <a:xfrm>
            <a:off x="992200" y="704725"/>
            <a:ext cx="7075426" cy="3972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dified Flow theory diagram, showing a flow channel. the diagram is &quot;Challenge,&quot; on the Y axis and &quot;Skill&quot; on the X axis. A person symbol is in the middle of the graph in the Flow channel" id="92" name="Google Shape;92;p18"/>
          <p:cNvPicPr preferRelativeResize="0"/>
          <p:nvPr/>
        </p:nvPicPr>
        <p:blipFill rotWithShape="1">
          <a:blip r:embed="rId4">
            <a:alphaModFix/>
          </a:blip>
          <a:srcRect b="0" l="0" r="3222" t="0"/>
          <a:stretch/>
        </p:blipFill>
        <p:spPr>
          <a:xfrm>
            <a:off x="992200" y="704725"/>
            <a:ext cx="7075426" cy="3972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rain with sticky notes all over it" id="98" name="Google Shape;9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52649" y="626224"/>
            <a:ext cx="4838702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wo people standing in a mirrored room surrounded by glowing pumpkins with polka dots, a Yayoi Kusama art installation" id="104" name="Google Shape;10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84425" y="-100050"/>
            <a:ext cx="6116606" cy="609114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0"/>
          <p:cNvSpPr/>
          <p:nvPr/>
        </p:nvSpPr>
        <p:spPr>
          <a:xfrm>
            <a:off x="-162900" y="0"/>
            <a:ext cx="4896900" cy="6427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0"/>
          <p:cNvSpPr txBox="1"/>
          <p:nvPr>
            <p:ph type="ctrTitle"/>
          </p:nvPr>
        </p:nvSpPr>
        <p:spPr>
          <a:xfrm>
            <a:off x="-398700" y="1004875"/>
            <a:ext cx="5389500" cy="294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The “experience”</a:t>
            </a:r>
            <a:endParaRPr sz="5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"/>
            <a:ext cx="9144001" cy="60911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lementary school classroom with teaching passing a sheet to students" id="112" name="Google Shape;11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42450" y="49537"/>
            <a:ext cx="7557775" cy="5044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1"/>
          <p:cNvSpPr/>
          <p:nvPr/>
        </p:nvSpPr>
        <p:spPr>
          <a:xfrm>
            <a:off x="5093975" y="-33025"/>
            <a:ext cx="4734900" cy="64275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1"/>
          <p:cNvSpPr txBox="1"/>
          <p:nvPr>
            <p:ph type="ctrTitle"/>
          </p:nvPr>
        </p:nvSpPr>
        <p:spPr>
          <a:xfrm>
            <a:off x="4392200" y="734750"/>
            <a:ext cx="5389500" cy="294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Signature</a:t>
            </a:r>
            <a:endParaRPr sz="5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600">
                <a:solidFill>
                  <a:schemeClr val="lt1"/>
                </a:solidFill>
                <a:latin typeface="Permanent Marker"/>
                <a:ea typeface="Permanent Marker"/>
                <a:cs typeface="Permanent Marker"/>
                <a:sym typeface="Permanent Marker"/>
              </a:rPr>
              <a:t>Attention Activities</a:t>
            </a:r>
            <a:endParaRPr sz="5600">
              <a:solidFill>
                <a:schemeClr val="lt1"/>
              </a:solidFill>
              <a:latin typeface="Permanent Marker"/>
              <a:ea typeface="Permanent Marker"/>
              <a:cs typeface="Permanent Marker"/>
              <a:sym typeface="Permanent Mark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