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0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Gill Sans" panose="020B0604020202020204" charset="0"/>
      <p:regular r:id="rId26"/>
      <p:bold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ggVYeztguoRN5M63oYPQ7/2xx0b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5.fntdata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34" Type="http://schemas.openxmlformats.org/officeDocument/2006/relationships/customXml" Target="../customXml/item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4.fntdata"/><Relationship Id="rId33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2.fntdata"/><Relationship Id="rId28" Type="http://customschemas.google.com/relationships/presentationmetadata" Target="meta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64cd6c20fa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64cd6c20fa_1_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g64cd6c20fa_1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4cd6c20fa_1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4cd6c20fa_1_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g64cd6c20fa_1_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64cd6c20fa_1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64cd6c20fa_1_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Two participants dropped out of the study after enrollment because of a lack of interest. One participant dropped out after the pre-assessment and 1 dropped out after the mid-assessment due to increasing cognitive impairments. </a:t>
            </a:r>
            <a:endParaRPr/>
          </a:p>
        </p:txBody>
      </p:sp>
      <p:sp>
        <p:nvSpPr>
          <p:cNvPr id="193" name="Google Shape;193;g64cd6c20fa_1_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64cd6c20f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64cd6c20fa_1_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Column 1 indicates the score being assessed. Column 2 lists the p-value- the probability that there is no relationship between the score and the pre, mid, and post evaluations. Column 3 When that probability is low enough (10% or less), column 3 notes (when the probability is 10% or less) the direction- whether the relationship is increasing or decreasing over time (+/-). Column 4 briefly explains the relationship.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g64cd6c20fa_1_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64cd6c20fa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64cd6c20fa_1_5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confidence interval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probability interval</a:t>
            </a:r>
            <a:endParaRPr/>
          </a:p>
        </p:txBody>
      </p:sp>
      <p:sp>
        <p:nvSpPr>
          <p:cNvPr id="210" name="Google Shape;210;g64cd6c20fa_1_5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4cd6c20fa_1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4cd6c20fa_1_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g64cd6c20fa_1_6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4cd6c20fa_1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4cd6c20fa_1_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rPr>
              <a:t>Small sample size with 41 data sets over 3 time peroids</a:t>
            </a:r>
            <a:endParaRPr sz="1800">
              <a:solidFill>
                <a:srgbClr val="262626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rPr>
              <a:t>Interns were also the researchers</a:t>
            </a:r>
            <a:endParaRPr sz="1800">
              <a:solidFill>
                <a:srgbClr val="262626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rPr>
              <a:t>2 sites with a wide variety of participant functioning level</a:t>
            </a:r>
            <a:endParaRPr sz="1800">
              <a:solidFill>
                <a:srgbClr val="262626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rPr>
              <a:t>challenges: BBQ as tool, assessment timeline, participation, space, open studios. material use, cognitive impairment, rapport building</a:t>
            </a:r>
            <a:endParaRPr sz="1800">
              <a:solidFill>
                <a:srgbClr val="262626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24" name="Google Shape;224;g64cd6c20fa_1_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4460c0088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4460c0088_1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g64460c0088_1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4cd6c20fa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4cd6c20fa_1_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g64cd6c20fa_1_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64cd6c20fa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64cd6c20fa_1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64cd6c20fa_1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64460c0088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64460c0088_1_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g64460c0088_1_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2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4040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74300" tIns="182875" rIns="274300" bIns="182875" anchor="ctr" anchorCtr="1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EFEFE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7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5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4040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1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Gill Sans"/>
              <a:buNone/>
              <a:defRPr sz="22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>
            <a:spLocks noGrp="1"/>
          </p:cNvSpPr>
          <p:nvPr>
            <p:ph type="pic" idx="2"/>
          </p:nvPr>
        </p:nvSpPr>
        <p:spPr>
          <a:xfrm>
            <a:off x="6095999" y="0"/>
            <a:ext cx="6102097" cy="6858000"/>
          </a:xfrm>
          <a:prstGeom prst="rect">
            <a:avLst/>
          </a:prstGeom>
          <a:solidFill>
            <a:srgbClr val="BFBFB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2" name="Google Shape;82;p25"/>
          <p:cNvSpPr txBox="1">
            <a:spLocks noGrp="1"/>
          </p:cNvSpPr>
          <p:nvPr>
            <p:ph type="body" idx="1"/>
          </p:nvPr>
        </p:nvSpPr>
        <p:spPr>
          <a:xfrm>
            <a:off x="1115568" y="3549918"/>
            <a:ext cx="3794760" cy="2194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1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3" name="Google Shape;83;p25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5"/>
          <p:cNvSpPr txBox="1">
            <a:spLocks noGrp="1"/>
          </p:cNvSpPr>
          <p:nvPr>
            <p:ph type="ftr" idx="11"/>
          </p:nvPr>
        </p:nvSpPr>
        <p:spPr>
          <a:xfrm>
            <a:off x="804672" y="6236208"/>
            <a:ext cx="5124797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5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6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6"/>
          <p:cNvSpPr txBox="1">
            <a:spLocks noGrp="1"/>
          </p:cNvSpPr>
          <p:nvPr>
            <p:ph type="body" idx="1"/>
          </p:nvPr>
        </p:nvSpPr>
        <p:spPr>
          <a:xfrm rot="5400000">
            <a:off x="4545009" y="324171"/>
            <a:ext cx="3101983" cy="7729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26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26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6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7"/>
          <p:cNvSpPr txBox="1">
            <a:spLocks noGrp="1"/>
          </p:cNvSpPr>
          <p:nvPr>
            <p:ph type="title"/>
          </p:nvPr>
        </p:nvSpPr>
        <p:spPr>
          <a:xfrm rot="5400000">
            <a:off x="6810676" y="2779696"/>
            <a:ext cx="4983480" cy="1298608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7"/>
          <p:cNvSpPr txBox="1">
            <a:spLocks noGrp="1"/>
          </p:cNvSpPr>
          <p:nvPr>
            <p:ph type="body" idx="1"/>
          </p:nvPr>
        </p:nvSpPr>
        <p:spPr>
          <a:xfrm rot="5400000">
            <a:off x="2838640" y="329755"/>
            <a:ext cx="4983480" cy="6198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5" name="Google Shape;95;p27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7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7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8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8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8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9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2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6"/>
          <p:cNvSpPr txBox="1"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4040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74300" tIns="182875" rIns="274300" bIns="182875" anchor="ctr" anchorCtr="1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6"/>
          <p:cNvSpPr txBox="1"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EFEFE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0" name="Google Shape;40;p16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6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6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1"/>
        </a:soli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0"/>
          <p:cNvSpPr txBox="1"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4040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74300" tIns="182875" rIns="274300" bIns="182875" anchor="ctr" anchorCtr="1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  <a:defRPr sz="38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0"/>
          <p:cNvSpPr txBox="1"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1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20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0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0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1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1"/>
          <p:cNvSpPr txBox="1">
            <a:spLocks noGrp="1"/>
          </p:cNvSpPr>
          <p:nvPr>
            <p:ph type="body" idx="1"/>
          </p:nvPr>
        </p:nvSpPr>
        <p:spPr>
          <a:xfrm>
            <a:off x="1581912" y="2638044"/>
            <a:ext cx="4271771" cy="310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21"/>
          <p:cNvSpPr txBox="1">
            <a:spLocks noGrp="1"/>
          </p:cNvSpPr>
          <p:nvPr>
            <p:ph type="body" idx="2"/>
          </p:nvPr>
        </p:nvSpPr>
        <p:spPr>
          <a:xfrm>
            <a:off x="6338315" y="2638044"/>
            <a:ext cx="4270247" cy="3101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1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1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1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2"/>
          <p:cNvSpPr txBox="1"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1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sz="1900" b="0" cap="none">
                <a:solidFill>
                  <a:srgbClr val="6B889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sz="19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8" name="Google Shape;58;p22"/>
          <p:cNvSpPr txBox="1">
            <a:spLocks noGrp="1"/>
          </p:cNvSpPr>
          <p:nvPr>
            <p:ph type="body" idx="2"/>
          </p:nvPr>
        </p:nvSpPr>
        <p:spPr>
          <a:xfrm>
            <a:off x="1583436" y="3143250"/>
            <a:ext cx="4270248" cy="2596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22"/>
          <p:cNvSpPr txBox="1">
            <a:spLocks noGrp="1"/>
          </p:cNvSpPr>
          <p:nvPr>
            <p:ph type="body" idx="3"/>
          </p:nvPr>
        </p:nvSpPr>
        <p:spPr>
          <a:xfrm>
            <a:off x="6338316" y="3143250"/>
            <a:ext cx="4253484" cy="2596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22"/>
          <p:cNvSpPr txBox="1">
            <a:spLocks noGrp="1"/>
          </p:cNvSpPr>
          <p:nvPr>
            <p:ph type="body" idx="4"/>
          </p:nvPr>
        </p:nvSpPr>
        <p:spPr>
          <a:xfrm>
            <a:off x="6338316" y="2313433"/>
            <a:ext cx="4270248" cy="704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1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sz="1900" b="0" cap="none">
                <a:solidFill>
                  <a:srgbClr val="6B889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None/>
              <a:defRPr sz="19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22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2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2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22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3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3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3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3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24"/>
          <p:cNvSpPr txBox="1"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4040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1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Gill Sans"/>
              <a:buNone/>
              <a:defRPr sz="2200">
                <a:solidFill>
                  <a:srgbClr val="26262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4"/>
          <p:cNvSpPr txBox="1">
            <a:spLocks noGrp="1"/>
          </p:cNvSpPr>
          <p:nvPr>
            <p:ph type="body" idx="1"/>
          </p:nvPr>
        </p:nvSpPr>
        <p:spPr>
          <a:xfrm>
            <a:off x="6736080" y="804672"/>
            <a:ext cx="4815840" cy="5248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925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•"/>
              <a:defRPr sz="1900">
                <a:solidFill>
                  <a:schemeClr val="dk1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2pPr>
            <a:lvl3pPr marL="1371600" lvl="2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4pPr>
            <a:lvl5pPr marL="2286000" lvl="4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>
                <a:solidFill>
                  <a:schemeClr val="dk1"/>
                </a:solidFill>
              </a:defRPr>
            </a:lvl5pPr>
            <a:lvl6pPr marL="2743200" lvl="5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74" name="Google Shape;74;p24"/>
          <p:cNvSpPr txBox="1">
            <a:spLocks noGrp="1"/>
          </p:cNvSpPr>
          <p:nvPr>
            <p:ph type="body" idx="2"/>
          </p:nvPr>
        </p:nvSpPr>
        <p:spPr>
          <a:xfrm>
            <a:off x="1115568" y="3549918"/>
            <a:ext cx="3794760" cy="2194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1">
            <a:normAutofit/>
          </a:bodyPr>
          <a:lstStyle>
            <a:lvl1pPr marL="457200" lvl="0" indent="-22860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FFFFF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5" name="Google Shape;75;p24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4"/>
          <p:cNvSpPr txBox="1">
            <a:spLocks noGrp="1"/>
          </p:cNvSpPr>
          <p:nvPr>
            <p:ph type="ftr" idx="11"/>
          </p:nvPr>
        </p:nvSpPr>
        <p:spPr>
          <a:xfrm>
            <a:off x="804672" y="6236208"/>
            <a:ext cx="5124797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4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  <a:defRPr sz="2800" b="0" i="0" u="none" strike="noStrike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FEFEFE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15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  <a:defRPr sz="2800" b="0" i="0" u="none" strike="noStrike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" name="Google Shape;23;p14"/>
          <p:cNvSpPr txBox="1"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4" name="Google Shape;24;p14"/>
          <p:cNvSpPr txBox="1">
            <a:spLocks noGrp="1"/>
          </p:cNvSpPr>
          <p:nvPr>
            <p:ph type="dt" idx="10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5" name="Google Shape;25;p14"/>
          <p:cNvSpPr txBox="1">
            <a:spLocks noGrp="1"/>
          </p:cNvSpPr>
          <p:nvPr>
            <p:ph type="ftr" idx="11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05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6" name="Google Shape;26;p14"/>
          <p:cNvSpPr>
            <a:spLocks noGrp="1"/>
          </p:cNvSpPr>
          <p:nvPr>
            <p:ph type="sldNum" idx="12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69803"/>
            </a:srgbClr>
          </a:solidFill>
          <a:ln>
            <a:noFill/>
          </a:ln>
        </p:spPr>
        <p:txBody>
          <a:bodyPr spcFirstLastPara="1" wrap="square" lIns="18275" tIns="45700" rIns="1827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ctr" rtl="0">
              <a:spcBef>
                <a:spcPts val="0"/>
              </a:spcBef>
              <a:buNone/>
              <a:defRPr sz="1100" b="0" i="0" u="none" strike="noStrike" cap="none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"/>
          <p:cNvSpPr txBox="1">
            <a:spLocks noGrp="1"/>
          </p:cNvSpPr>
          <p:nvPr>
            <p:ph type="ctrTitle"/>
          </p:nvPr>
        </p:nvSpPr>
        <p:spPr>
          <a:xfrm>
            <a:off x="1600200" y="495031"/>
            <a:ext cx="8991600" cy="2477100"/>
          </a:xfrm>
          <a:prstGeom prst="rect">
            <a:avLst/>
          </a:prstGeom>
          <a:solidFill>
            <a:srgbClr val="FFFFFF"/>
          </a:solidFill>
          <a:ln w="38100" cap="flat" cmpd="sng">
            <a:solidFill>
              <a:srgbClr val="40404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74300" tIns="182875" rIns="274300" bIns="182875" anchor="ctr" anchorCtr="1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800"/>
              <a:buFont typeface="Gill Sans"/>
              <a:buNone/>
            </a:pPr>
            <a:br>
              <a:rPr lang="en-US"/>
            </a:br>
            <a:r>
              <a:rPr lang="en-US"/>
              <a:t>IMPACT: ART THERAPY AND AGING ADULTS</a:t>
            </a:r>
            <a:endParaRPr/>
          </a:p>
        </p:txBody>
      </p:sp>
      <p:sp>
        <p:nvSpPr>
          <p:cNvPr id="103" name="Google Shape;103;p1"/>
          <p:cNvSpPr txBox="1">
            <a:spLocks noGrp="1"/>
          </p:cNvSpPr>
          <p:nvPr>
            <p:ph type="subTitle" idx="1"/>
          </p:nvPr>
        </p:nvSpPr>
        <p:spPr>
          <a:xfrm>
            <a:off x="1494425" y="3345100"/>
            <a:ext cx="4597800" cy="22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 sz="3000"/>
              <a:t>Eileen Misluk-Gervase,  ATR-BC, LPC, LMHC, CEDCAT</a:t>
            </a:r>
            <a:endParaRPr sz="3000"/>
          </a:p>
          <a:p>
            <a:pPr marL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r>
              <a:rPr lang="en-US" sz="3000"/>
              <a:t>Herron School of Art + Design, IUPUI</a:t>
            </a:r>
            <a:endParaRPr sz="3000"/>
          </a:p>
          <a:p>
            <a:pPr marL="0" lvl="0" indent="0" algn="ctr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</a:pPr>
            <a:endParaRPr sz="1400"/>
          </a:p>
        </p:txBody>
      </p:sp>
      <p:pic>
        <p:nvPicPr>
          <p:cNvPr id="104" name="Google Shape;104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6465" y="6232634"/>
            <a:ext cx="1512546" cy="43929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"/>
          <p:cNvSpPr txBox="1"/>
          <p:nvPr/>
        </p:nvSpPr>
        <p:spPr>
          <a:xfrm>
            <a:off x="5994000" y="3173375"/>
            <a:ext cx="4597800" cy="22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Haley Rush, ATR-P, LMHCA</a:t>
            </a:r>
            <a:endParaRPr sz="30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Grant Scholarship Recipient</a:t>
            </a:r>
            <a:endParaRPr sz="30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Lifeline Youth and Family Services</a:t>
            </a:r>
            <a:endParaRPr sz="3000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sz="300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64cd6c20fa_1_14"/>
          <p:cNvSpPr txBox="1">
            <a:spLocks noGrp="1"/>
          </p:cNvSpPr>
          <p:nvPr>
            <p:ph type="body" idx="1"/>
          </p:nvPr>
        </p:nvSpPr>
        <p:spPr>
          <a:xfrm>
            <a:off x="0" y="152257"/>
            <a:ext cx="7729800" cy="6600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b="1" u="sng">
                <a:solidFill>
                  <a:schemeClr val="dk1"/>
                </a:solidFill>
              </a:rPr>
              <a:t>Schedule: September, December, &amp; April</a:t>
            </a:r>
            <a:endParaRPr sz="2400" b="1" u="sng">
              <a:solidFill>
                <a:schemeClr val="dk1"/>
              </a:solidFill>
            </a:endParaRPr>
          </a:p>
          <a:p>
            <a:pPr marL="0" lvl="0" indent="457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</a:rPr>
              <a:t>Geriatric Depression Scale (GDS) </a:t>
            </a:r>
            <a:endParaRPr sz="2400" b="1">
              <a:solidFill>
                <a:schemeClr val="dk1"/>
              </a:solidFill>
            </a:endParaRPr>
          </a:p>
          <a:p>
            <a:pPr marL="0" lvl="0" indent="457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</a:rPr>
              <a:t>Brunnsviken Brief Quality of life scale (BBQ)</a:t>
            </a:r>
            <a:endParaRPr sz="2400" b="1">
              <a:solidFill>
                <a:schemeClr val="dk1"/>
              </a:solidFill>
            </a:endParaRPr>
          </a:p>
          <a:p>
            <a:pPr marL="0" lvl="0" indent="457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</a:rPr>
              <a:t>Testimonials </a:t>
            </a:r>
            <a:endParaRPr sz="2400" b="1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 b="1" u="sng">
                <a:solidFill>
                  <a:schemeClr val="dk1"/>
                </a:solidFill>
              </a:rPr>
              <a:t>Schedule: Ongoing</a:t>
            </a:r>
            <a:endParaRPr sz="2400" b="1" u="sng">
              <a:solidFill>
                <a:schemeClr val="dk1"/>
              </a:solidFill>
            </a:endParaRPr>
          </a:p>
          <a:p>
            <a:pPr marL="0" lvl="0" indent="45720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</a:rPr>
              <a:t>Material use</a:t>
            </a:r>
            <a:endParaRPr sz="2400" b="1">
              <a:solidFill>
                <a:schemeClr val="dk1"/>
              </a:solidFill>
            </a:endParaRPr>
          </a:p>
          <a:p>
            <a:pPr marL="0" lvl="0" indent="45720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</a:rPr>
              <a:t>Programming attendance</a:t>
            </a:r>
            <a:endParaRPr sz="2400" b="1">
              <a:solidFill>
                <a:schemeClr val="dk1"/>
              </a:solidFill>
            </a:endParaRPr>
          </a:p>
          <a:p>
            <a:pPr marL="0" lvl="0" indent="45720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</a:rPr>
              <a:t>Focus/theme of structured groups</a:t>
            </a:r>
            <a:endParaRPr sz="2400" b="1">
              <a:solidFill>
                <a:schemeClr val="dk1"/>
              </a:solidFill>
            </a:endParaRPr>
          </a:p>
          <a:p>
            <a:pPr marL="0" lvl="0" indent="45720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</a:rPr>
              <a:t>Verbalizations</a:t>
            </a:r>
            <a:endParaRPr sz="2400" b="1">
              <a:solidFill>
                <a:schemeClr val="dk1"/>
              </a:solidFill>
            </a:endParaRPr>
          </a:p>
          <a:p>
            <a:pPr marL="0" lvl="0" indent="457200" algn="l" rtl="0">
              <a:spcBef>
                <a:spcPts val="100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</a:endParaRPr>
          </a:p>
          <a:p>
            <a:pPr marL="457200" lvl="0" indent="-38100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</a:pPr>
            <a:r>
              <a:rPr lang="en-US" sz="2400" b="1">
                <a:solidFill>
                  <a:schemeClr val="dk1"/>
                </a:solidFill>
              </a:rPr>
              <a:t>For the purpose of this presentation, data on the BBQ will be discussed.</a:t>
            </a:r>
            <a:endParaRPr sz="2400" b="1">
              <a:solidFill>
                <a:schemeClr val="dk1"/>
              </a:solidFill>
            </a:endParaRPr>
          </a:p>
        </p:txBody>
      </p:sp>
      <p:pic>
        <p:nvPicPr>
          <p:cNvPr id="179" name="Google Shape;179;g64cd6c20fa_1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3175" y="1980775"/>
            <a:ext cx="5448825" cy="272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64cd6c20fa_1_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085" y="6313718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64cd6c20fa_1_39"/>
          <p:cNvSpPr txBox="1">
            <a:spLocks noGrp="1"/>
          </p:cNvSpPr>
          <p:nvPr>
            <p:ph type="title"/>
          </p:nvPr>
        </p:nvSpPr>
        <p:spPr>
          <a:xfrm>
            <a:off x="186050" y="330025"/>
            <a:ext cx="4177200" cy="1188600"/>
          </a:xfrm>
          <a:prstGeom prst="rect">
            <a:avLst/>
          </a:prstGeom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Brunnsviken Brief Quality of Life scale (BBQ)</a:t>
            </a:r>
            <a:endParaRPr/>
          </a:p>
        </p:txBody>
      </p:sp>
      <p:sp>
        <p:nvSpPr>
          <p:cNvPr id="187" name="Google Shape;187;g64cd6c20fa_1_39"/>
          <p:cNvSpPr txBox="1">
            <a:spLocks noGrp="1"/>
          </p:cNvSpPr>
          <p:nvPr>
            <p:ph type="body" idx="1"/>
          </p:nvPr>
        </p:nvSpPr>
        <p:spPr>
          <a:xfrm>
            <a:off x="274225" y="1703675"/>
            <a:ext cx="6319200" cy="4809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4191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</a:pPr>
            <a:r>
              <a:rPr lang="en-US" sz="3000" baseline="-25000">
                <a:solidFill>
                  <a:schemeClr val="dk1"/>
                </a:solidFill>
              </a:rPr>
              <a:t>2016</a:t>
            </a:r>
            <a:endParaRPr sz="3000" baseline="-25000">
              <a:solidFill>
                <a:schemeClr val="dk1"/>
              </a:solidFill>
            </a:endParaRPr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</a:pPr>
            <a:r>
              <a:rPr lang="en-US" sz="3000" baseline="-25000">
                <a:solidFill>
                  <a:schemeClr val="dk1"/>
                </a:solidFill>
              </a:rPr>
              <a:t>validated self-rating scale for subjective quality of life</a:t>
            </a:r>
            <a:endParaRPr sz="3000" baseline="-25000">
              <a:solidFill>
                <a:schemeClr val="dk1"/>
              </a:solidFill>
            </a:endParaRPr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</a:pPr>
            <a:r>
              <a:rPr lang="en-US" sz="3000" baseline="-25000">
                <a:solidFill>
                  <a:schemeClr val="dk1"/>
                </a:solidFill>
              </a:rPr>
              <a:t>Twelve questions covers six areas of how satisfied you are with these, and how important they are to you.</a:t>
            </a:r>
            <a:endParaRPr sz="3000" baseline="-25000">
              <a:solidFill>
                <a:schemeClr val="dk1"/>
              </a:solidFill>
            </a:endParaRPr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</a:pPr>
            <a:r>
              <a:rPr lang="en-US" sz="3000" baseline="-25000">
                <a:solidFill>
                  <a:schemeClr val="dk1"/>
                </a:solidFill>
              </a:rPr>
              <a:t>Six areas: leisure time, view my life, creative, learning, friends and friendships, and myself as a person</a:t>
            </a:r>
            <a:endParaRPr sz="3000" baseline="-25000">
              <a:solidFill>
                <a:schemeClr val="dk1"/>
              </a:solidFill>
            </a:endParaRPr>
          </a:p>
          <a:p>
            <a:pPr marL="457200" lvl="0" indent="-419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</a:pPr>
            <a:r>
              <a:rPr lang="en-US" sz="3000" baseline="-25000">
                <a:solidFill>
                  <a:schemeClr val="dk1"/>
                </a:solidFill>
              </a:rPr>
              <a:t>Likert type scale: do not agree at all (0) to completely agree (4)</a:t>
            </a:r>
            <a:endParaRPr sz="3000" baseline="-250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400">
              <a:solidFill>
                <a:srgbClr val="171717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300">
              <a:solidFill>
                <a:srgbClr val="171717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8" name="Google Shape;188;g64cd6c20fa_1_39"/>
          <p:cNvPicPr preferRelativeResize="0"/>
          <p:nvPr/>
        </p:nvPicPr>
        <p:blipFill rotWithShape="1">
          <a:blip r:embed="rId3">
            <a:alphaModFix/>
          </a:blip>
          <a:srcRect l="8615" t="16907" r="12922" b="10806"/>
          <a:stretch/>
        </p:blipFill>
        <p:spPr>
          <a:xfrm>
            <a:off x="6664600" y="128500"/>
            <a:ext cx="5011797" cy="66009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g64cd6c20fa_1_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085" y="6313718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64cd6c20fa_1_50"/>
          <p:cNvSpPr txBox="1">
            <a:spLocks noGrp="1"/>
          </p:cNvSpPr>
          <p:nvPr>
            <p:ph type="body" idx="1"/>
          </p:nvPr>
        </p:nvSpPr>
        <p:spPr>
          <a:xfrm>
            <a:off x="493625" y="2638050"/>
            <a:ext cx="11159700" cy="3102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Internship: served 50 individuals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Study: Seventeen or 34% of the internship participants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Retention: Fourteen participants, thirteen who self-identified as female and one who self-identified as male completed the study. A total of two females and two males dropped out of the study with a retention rate of 82%. 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</a:rPr>
              <a:t>BBQ: Significance was found in the Importance factor of Leisure and Learning. </a:t>
            </a:r>
            <a:endParaRPr sz="2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6" name="Google Shape;196;g64cd6c20fa_1_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1125" y="304800"/>
            <a:ext cx="7288976" cy="2333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g64cd6c20fa_1_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8430" y="6278546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64cd6c20fa_1_20"/>
          <p:cNvSpPr txBox="1">
            <a:spLocks noGrp="1"/>
          </p:cNvSpPr>
          <p:nvPr>
            <p:ph type="title"/>
          </p:nvPr>
        </p:nvSpPr>
        <p:spPr>
          <a:xfrm>
            <a:off x="251498" y="363750"/>
            <a:ext cx="4632000" cy="1188600"/>
          </a:xfrm>
          <a:prstGeom prst="rect">
            <a:avLst/>
          </a:prstGeom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/>
              <a:t>Regression</a:t>
            </a:r>
            <a:endParaRPr sz="3600"/>
          </a:p>
        </p:txBody>
      </p:sp>
      <p:sp>
        <p:nvSpPr>
          <p:cNvPr id="204" name="Google Shape;204;g64cd6c20fa_1_20"/>
          <p:cNvSpPr txBox="1">
            <a:spLocks noGrp="1"/>
          </p:cNvSpPr>
          <p:nvPr>
            <p:ph type="body" idx="1"/>
          </p:nvPr>
        </p:nvSpPr>
        <p:spPr>
          <a:xfrm>
            <a:off x="251500" y="1878000"/>
            <a:ext cx="5478300" cy="3102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000">
                <a:solidFill>
                  <a:schemeClr val="dk1"/>
                </a:solidFill>
              </a:rPr>
              <a:t>What is the probability that the score has no relationship to the intervention?</a:t>
            </a:r>
            <a:endParaRPr sz="300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endParaRPr/>
          </a:p>
        </p:txBody>
      </p:sp>
      <p:pic>
        <p:nvPicPr>
          <p:cNvPr id="205" name="Google Shape;205;g64cd6c20fa_1_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430" y="6278546"/>
            <a:ext cx="1511939" cy="43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g64cd6c20fa_1_20"/>
          <p:cNvPicPr preferRelativeResize="0"/>
          <p:nvPr/>
        </p:nvPicPr>
        <p:blipFill rotWithShape="1">
          <a:blip r:embed="rId4">
            <a:alphaModFix/>
          </a:blip>
          <a:srcRect l="9718" t="8092" r="22129" b="48162"/>
          <a:stretch/>
        </p:blipFill>
        <p:spPr>
          <a:xfrm>
            <a:off x="5827800" y="733025"/>
            <a:ext cx="6364201" cy="5286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Google Shape;212;g64cd6c20fa_1_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4350" y="152400"/>
            <a:ext cx="8480610" cy="6553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g64cd6c20fa_1_5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8430" y="6278546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Google Shape;219;g64cd6c20fa_1_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74050" y="152400"/>
            <a:ext cx="8480610" cy="6553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64cd6c20fa_1_6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8430" y="6278546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64cd6c20fa_1_26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800" cy="1188600"/>
          </a:xfrm>
          <a:prstGeom prst="rect">
            <a:avLst/>
          </a:prstGeom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Discussion</a:t>
            </a:r>
            <a:endParaRPr/>
          </a:p>
        </p:txBody>
      </p:sp>
      <p:sp>
        <p:nvSpPr>
          <p:cNvPr id="227" name="Google Shape;227;g64cd6c20fa_1_26"/>
          <p:cNvSpPr txBox="1">
            <a:spLocks noGrp="1"/>
          </p:cNvSpPr>
          <p:nvPr>
            <p:ph type="body" idx="1"/>
          </p:nvPr>
        </p:nvSpPr>
        <p:spPr>
          <a:xfrm>
            <a:off x="264451" y="2602800"/>
            <a:ext cx="11494800" cy="3102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What challenges did we face in the granting writing and IRB process?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Did the study results reflect the observational experiences of the interns and their supervisors?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What challenges were experienced during the study? 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What are the implications of this research?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If replicated, what would we do differently?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8" name="Google Shape;228;g64cd6c20fa_1_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430" y="6278546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3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234" name="Google Shape;234;p13"/>
          <p:cNvSpPr txBox="1">
            <a:spLocks noGrp="1"/>
          </p:cNvSpPr>
          <p:nvPr>
            <p:ph type="body" idx="1"/>
          </p:nvPr>
        </p:nvSpPr>
        <p:spPr>
          <a:xfrm>
            <a:off x="158430" y="2638044"/>
            <a:ext cx="11854894" cy="35062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530"/>
              <a:buChar char="•"/>
            </a:pPr>
            <a:r>
              <a:rPr lang="en-US" sz="1530"/>
              <a:t>Alders, A. (2012). The effect of art therapy on cognitive performance among ethnically diverse older adults (Unpublished doctoral dissertation). 	Florida State University.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30"/>
              <a:buChar char="•"/>
            </a:pPr>
            <a:r>
              <a:rPr lang="en-US" sz="1530"/>
              <a:t>Alders, A. (2016). Art Therapy with Older Adults: A Focus on Cognition and Expressivity. In D.E. Gussak &amp; M.L. Rosal (Eds.). The Wiley Handbook of 	Art Therapy (pp.272-279). Chichester, UK: John Wiley &amp; Sons.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30"/>
              <a:buChar char="•"/>
            </a:pPr>
            <a:r>
              <a:rPr lang="en-US" sz="1530"/>
              <a:t>Cha, H. (2015, June 15). Pass Grandma the Spray Paint: Street Artists Team with the Elderly to Revitalize Old Neighborhoods [Blog post]. Retrieved 	from https://www.yahoo.com/news/pass-grandma-the-spray-paint-c1433376796462.html 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30"/>
              <a:buChar char="•"/>
            </a:pPr>
            <a:r>
              <a:rPr lang="en-US" sz="1530"/>
              <a:t>Federal Interagency Forum on Aging and Related Statistics. (2016). Older Americans: Key indicators of well being.  Retrieved from 	https://agingstats.gov/docs/LatestReport/Older-Americans-2016-Key-Indicators-of-WellBeing.pdf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30"/>
              <a:buChar char="•"/>
            </a:pPr>
            <a:r>
              <a:rPr lang="en-US" sz="1530"/>
              <a:t>Haber, D. (2006). Life review: Implementation, theory, research, and therapy. </a:t>
            </a:r>
            <a:r>
              <a:rPr lang="en-US" sz="1530" i="1"/>
              <a:t>The International Journal of Aging and Human Development, 63</a:t>
            </a:r>
            <a:r>
              <a:rPr lang="en-US" sz="1530"/>
              <a:t>(2), 153-171.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30"/>
              <a:buChar char="•"/>
            </a:pPr>
            <a:r>
              <a:rPr lang="en-US" sz="1530"/>
              <a:t>Hannemann, B.T. (2006). Creativity with dementia patients. </a:t>
            </a:r>
            <a:r>
              <a:rPr lang="en-US" sz="1530" i="1"/>
              <a:t>Gerontology. 52, 59-65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30"/>
              <a:buChar char="•"/>
            </a:pPr>
            <a:r>
              <a:rPr lang="en-US" sz="1530"/>
              <a:t>Hinkle, B. (2018). A short-term art therapy group for individuals with dementia (Unpublished master's thesis). Herron School of Art and Design, 	IUPUI. 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30"/>
              <a:buChar char="•"/>
            </a:pPr>
            <a:r>
              <a:rPr lang="en-US" sz="1530"/>
              <a:t>Magniant, R. C. P. (2014). </a:t>
            </a:r>
            <a:r>
              <a:rPr lang="en-US" sz="1530" i="1"/>
              <a:t>Art Therapy with older adults: A sourcebook. </a:t>
            </a:r>
            <a:r>
              <a:rPr lang="en-US" sz="1530"/>
              <a:t>Charles C Thomas Publisher. </a:t>
            </a:r>
            <a:endParaRPr/>
          </a:p>
          <a:p>
            <a:pPr marL="228600" lvl="0" indent="-131445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30"/>
              <a:buNone/>
            </a:pPr>
            <a:endParaRPr sz="1530"/>
          </a:p>
          <a:p>
            <a:pPr marL="228600" lvl="0" indent="-131445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530"/>
              <a:buNone/>
            </a:pPr>
            <a:endParaRPr sz="1530"/>
          </a:p>
        </p:txBody>
      </p:sp>
      <p:pic>
        <p:nvPicPr>
          <p:cNvPr id="235" name="Google Shape;235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8430" y="6278546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64460c0088_1_23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800" cy="1188600"/>
          </a:xfrm>
          <a:prstGeom prst="rect">
            <a:avLst/>
          </a:prstGeom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g64460c0088_1_23"/>
          <p:cNvSpPr txBox="1">
            <a:spLocks noGrp="1"/>
          </p:cNvSpPr>
          <p:nvPr>
            <p:ph type="body" idx="1"/>
          </p:nvPr>
        </p:nvSpPr>
        <p:spPr>
          <a:xfrm>
            <a:off x="2231136" y="2638044"/>
            <a:ext cx="7729800" cy="3102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3" name="Google Shape;243;g64460c0088_1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64cd6c20fa_1_32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800" cy="1188600"/>
          </a:xfrm>
          <a:prstGeom prst="rect">
            <a:avLst/>
          </a:prstGeom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g64cd6c20fa_1_32"/>
          <p:cNvSpPr txBox="1">
            <a:spLocks noGrp="1"/>
          </p:cNvSpPr>
          <p:nvPr>
            <p:ph type="body" idx="1"/>
          </p:nvPr>
        </p:nvSpPr>
        <p:spPr>
          <a:xfrm>
            <a:off x="2231125" y="2638051"/>
            <a:ext cx="7729800" cy="3675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Healthcare Initiatives, Inc 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Torrie Rhoades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Katie Cooley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Alexa Hart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Participants, staff, and organizations that supported this research study</a:t>
            </a: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*Releases for artwork and imagery were obtained</a:t>
            </a:r>
            <a:endParaRPr/>
          </a:p>
        </p:txBody>
      </p:sp>
      <p:pic>
        <p:nvPicPr>
          <p:cNvPr id="113" name="Google Shape;113;g64cd6c20fa_1_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1125" y="797000"/>
            <a:ext cx="77298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g64cd6c20fa_1_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085" y="6313718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4cd6c20fa_1_7"/>
          <p:cNvSpPr txBox="1">
            <a:spLocks noGrp="1"/>
          </p:cNvSpPr>
          <p:nvPr>
            <p:ph type="title"/>
          </p:nvPr>
        </p:nvSpPr>
        <p:spPr>
          <a:xfrm>
            <a:off x="2231136" y="947067"/>
            <a:ext cx="7729800" cy="1188600"/>
          </a:xfrm>
          <a:prstGeom prst="rect">
            <a:avLst/>
          </a:prstGeom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Presentation Goals</a:t>
            </a:r>
            <a:endParaRPr/>
          </a:p>
        </p:txBody>
      </p:sp>
      <p:sp>
        <p:nvSpPr>
          <p:cNvPr id="121" name="Google Shape;121;g64cd6c20fa_1_7"/>
          <p:cNvSpPr txBox="1">
            <a:spLocks noGrp="1"/>
          </p:cNvSpPr>
          <p:nvPr>
            <p:ph type="body" idx="1"/>
          </p:nvPr>
        </p:nvSpPr>
        <p:spPr>
          <a:xfrm>
            <a:off x="2231136" y="2552669"/>
            <a:ext cx="7729800" cy="3102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Overview of the grant proposal 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Identification and use of the BBQ scales for aging adults 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Successes and challenges faced in the implementation of services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 Short and long-term benefits of this program.</a:t>
            </a:r>
            <a:endParaRPr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2" name="Google Shape;122;g64cd6c20fa_1_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085" y="6313718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74950"/>
            <a:ext cx="4621959" cy="693295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3"/>
          <p:cNvSpPr txBox="1">
            <a:spLocks noGrp="1"/>
          </p:cNvSpPr>
          <p:nvPr>
            <p:ph type="title"/>
          </p:nvPr>
        </p:nvSpPr>
        <p:spPr>
          <a:xfrm>
            <a:off x="5079334" y="364951"/>
            <a:ext cx="6853500" cy="118860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OLDER ADULTS</a:t>
            </a:r>
            <a:endParaRPr/>
          </a:p>
        </p:txBody>
      </p:sp>
      <p:sp>
        <p:nvSpPr>
          <p:cNvPr id="129" name="Google Shape;129;p3"/>
          <p:cNvSpPr txBox="1">
            <a:spLocks noGrp="1"/>
          </p:cNvSpPr>
          <p:nvPr>
            <p:ph type="body" idx="1"/>
          </p:nvPr>
        </p:nvSpPr>
        <p:spPr>
          <a:xfrm>
            <a:off x="5079324" y="2021025"/>
            <a:ext cx="6853500" cy="3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66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47.8 million older adults- ages 65 and up living in the United States (July, 2015); 14% of the total population and has increased by 1.6 million since 2014 (United States Census Bureau, 2017). </a:t>
            </a:r>
            <a:endParaRPr sz="2400"/>
          </a:p>
          <a:p>
            <a:pPr marL="228600" lvl="0" indent="-266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It is predicated that there will 98.2 million older adults by 2060 and this will account for 25% of the population (United States Census Bureau, 2017). </a:t>
            </a:r>
            <a:endParaRPr sz="2400"/>
          </a:p>
          <a:p>
            <a:pPr marL="228600" lvl="0" indent="-266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Adults 55-75+ spent 58-60% of their time watching TV and 11-13% of their time in “Other Leisure” activities (e.g. reading, computer, arts, hobbies, and travel) (Older Americans: Key Indicators of Well-Being, 2016)</a:t>
            </a:r>
            <a:endParaRPr sz="2400"/>
          </a:p>
        </p:txBody>
      </p:sp>
      <p:pic>
        <p:nvPicPr>
          <p:cNvPr id="130" name="Google Shape;130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4800" y="6307449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24475" y="1366344"/>
            <a:ext cx="6867525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4"/>
          <p:cNvSpPr txBox="1"/>
          <p:nvPr/>
        </p:nvSpPr>
        <p:spPr>
          <a:xfrm>
            <a:off x="4624552" y="315310"/>
            <a:ext cx="3836276" cy="95410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NEEDS FOR OLDER ADULTS</a:t>
            </a:r>
            <a:endParaRPr sz="2800" b="0" i="0" u="none" strike="noStrike" cap="non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37" name="Google Shape;137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085" y="6313718"/>
            <a:ext cx="1511939" cy="43895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4"/>
          <p:cNvSpPr/>
          <p:nvPr/>
        </p:nvSpPr>
        <p:spPr>
          <a:xfrm>
            <a:off x="244986" y="293733"/>
            <a:ext cx="4782207" cy="6458935"/>
          </a:xfrm>
          <a:prstGeom prst="cloudCallout">
            <a:avLst>
              <a:gd name="adj1" fmla="val 88508"/>
              <a:gd name="adj2" fmla="val -7419"/>
            </a:avLst>
          </a:prstGeom>
          <a:solidFill>
            <a:srgbClr val="34E082"/>
          </a:solidFill>
          <a:ln w="12700" cap="flat" cmpd="sng">
            <a:solidFill>
              <a:srgbClr val="B3761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9" name="Google Shape;139;p4"/>
          <p:cNvSpPr txBox="1"/>
          <p:nvPr/>
        </p:nvSpPr>
        <p:spPr>
          <a:xfrm>
            <a:off x="862055" y="1366344"/>
            <a:ext cx="4046276" cy="3785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Mental stimulation to reduce cognitive decline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Developing new skills for cognitive improvement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Social interaction/engagement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Redefining purpose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Building on existing strengths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Promoting autonomy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Providing developmentally appropriate opportunities for enrichment</a:t>
            </a:r>
            <a:endParaRPr sz="16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"/>
          <p:cNvSpPr txBox="1">
            <a:spLocks noGrp="1"/>
          </p:cNvSpPr>
          <p:nvPr>
            <p:ph type="title"/>
          </p:nvPr>
        </p:nvSpPr>
        <p:spPr>
          <a:xfrm>
            <a:off x="6894786" y="249988"/>
            <a:ext cx="4498428" cy="118872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ART THERAPY WITH OLDER ADULTS</a:t>
            </a:r>
            <a:endParaRPr/>
          </a:p>
        </p:txBody>
      </p:sp>
      <p:sp>
        <p:nvSpPr>
          <p:cNvPr id="145" name="Google Shape;145;p5"/>
          <p:cNvSpPr txBox="1">
            <a:spLocks noGrp="1"/>
          </p:cNvSpPr>
          <p:nvPr>
            <p:ph type="body" idx="1"/>
          </p:nvPr>
        </p:nvSpPr>
        <p:spPr>
          <a:xfrm>
            <a:off x="6232633" y="1660634"/>
            <a:ext cx="5675587" cy="5108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Creative process supports the life review process which is a normal and healthy development phase in later life </a:t>
            </a:r>
            <a:r>
              <a:rPr lang="en-US" sz="1200"/>
              <a:t>(Haber, 2005; Hanneman, 2005; Magniant, 2008).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The use of imagery supports memory recall and tangible evidence of the therapeutic process </a:t>
            </a:r>
            <a:r>
              <a:rPr lang="en-US" sz="1100"/>
              <a:t>(Kelley, 2017; Hinkle, 2018).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Learning a new task supports the development of new neural pathways, strengthens existing pathways, and supports a healthy brain </a:t>
            </a:r>
            <a:r>
              <a:rPr lang="en-US" sz="1100"/>
              <a:t>(Alders, 2012).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Art making requires a curious process that encourages cognitive flexibility, risk taking, decision making, and autonomy  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/>
              <a:t>Ability to explore, process, and heal from life experiences and build resilience and understanding of the aging process </a:t>
            </a:r>
            <a:r>
              <a:rPr lang="en-US" sz="1100"/>
              <a:t>(Alders, 2016).</a:t>
            </a:r>
            <a:endParaRPr/>
          </a:p>
          <a:p>
            <a:pPr marL="228600" lvl="0" indent="-114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228600" lvl="0" indent="-114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146" name="Google Shape;146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878" y="6419050"/>
            <a:ext cx="1511939" cy="43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3525" y="1438700"/>
            <a:ext cx="5927835" cy="4445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66241" y="284700"/>
            <a:ext cx="9900746" cy="7108228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7"/>
          <p:cNvSpPr txBox="1">
            <a:spLocks noGrp="1"/>
          </p:cNvSpPr>
          <p:nvPr>
            <p:ph type="title"/>
          </p:nvPr>
        </p:nvSpPr>
        <p:spPr>
          <a:xfrm>
            <a:off x="2137410" y="284696"/>
            <a:ext cx="4908331" cy="118872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OVERVIEW OF FUNDING</a:t>
            </a:r>
            <a:endParaRPr/>
          </a:p>
        </p:txBody>
      </p:sp>
      <p:sp>
        <p:nvSpPr>
          <p:cNvPr id="155" name="Google Shape;155;p7"/>
          <p:cNvSpPr txBox="1">
            <a:spLocks noGrp="1"/>
          </p:cNvSpPr>
          <p:nvPr>
            <p:ph type="body" idx="1"/>
          </p:nvPr>
        </p:nvSpPr>
        <p:spPr>
          <a:xfrm>
            <a:off x="147918" y="1655064"/>
            <a:ext cx="8344571" cy="4162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Two art therapists to serve as the project manager (12 hours per week)</a:t>
            </a:r>
            <a:endParaRPr sz="2000"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Two internship placements for 2nd year students with scholarships</a:t>
            </a:r>
            <a:endParaRPr sz="2000"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Two Internship placement for 1st  year students 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Support for conference attendance 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Art materials (consumables and non-consumables) 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Celebration and art show at each facility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Statistician to analyze results</a:t>
            </a:r>
            <a:endParaRPr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Publication support</a:t>
            </a:r>
            <a:endParaRPr/>
          </a:p>
          <a:p>
            <a:pPr marL="228600" lvl="0" indent="-114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  <a:p>
            <a:pPr marL="228600" lvl="0" indent="-1143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156" name="Google Shape;156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47919" y="6247015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4399" y="0"/>
            <a:ext cx="10281424" cy="6865706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2"/>
          <p:cNvSpPr txBox="1">
            <a:spLocks noGrp="1"/>
          </p:cNvSpPr>
          <p:nvPr>
            <p:ph type="title"/>
          </p:nvPr>
        </p:nvSpPr>
        <p:spPr>
          <a:xfrm>
            <a:off x="2257412" y="370332"/>
            <a:ext cx="7729728" cy="1188720"/>
          </a:xfrm>
          <a:prstGeom prst="rect">
            <a:avLst/>
          </a:prstGeom>
          <a:solidFill>
            <a:srgbClr val="FFFFFF"/>
          </a:solidFill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Gill Sans"/>
              <a:buNone/>
            </a:pPr>
            <a:r>
              <a:rPr lang="en-US"/>
              <a:t>Study At-A-Glance</a:t>
            </a:r>
            <a:endParaRPr/>
          </a:p>
        </p:txBody>
      </p:sp>
      <p:sp>
        <p:nvSpPr>
          <p:cNvPr id="163" name="Google Shape;163;p12"/>
          <p:cNvSpPr txBox="1">
            <a:spLocks noGrp="1"/>
          </p:cNvSpPr>
          <p:nvPr>
            <p:ph type="body" idx="1"/>
          </p:nvPr>
        </p:nvSpPr>
        <p:spPr>
          <a:xfrm>
            <a:off x="914398" y="1986534"/>
            <a:ext cx="10281425" cy="31019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 b="1">
                <a:solidFill>
                  <a:schemeClr val="dk1"/>
                </a:solidFill>
              </a:rPr>
              <a:t>32 week study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 b="1">
                <a:solidFill>
                  <a:schemeClr val="dk1"/>
                </a:solidFill>
              </a:rPr>
              <a:t>Internship: Individual, group, and open studio art therapy programming </a:t>
            </a:r>
            <a:endParaRPr sz="2400" b="1">
              <a:solidFill>
                <a:schemeClr val="dk1"/>
              </a:solidFill>
            </a:endParaRPr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 b="1">
                <a:solidFill>
                  <a:schemeClr val="dk1"/>
                </a:solidFill>
              </a:rPr>
              <a:t>Study: GDS &amp; BBQ, material use, programming attendance, focus/theme of structured groups, verbalizations, testimonials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 b="1">
                <a:solidFill>
                  <a:schemeClr val="dk1"/>
                </a:solidFill>
              </a:rPr>
              <a:t>Increase in a sense of agency, creative expression, and social engagement which are all key components in a high quality of life.</a:t>
            </a:r>
            <a:endParaRPr sz="2400" b="1">
              <a:solidFill>
                <a:schemeClr val="dk1"/>
              </a:solidFill>
            </a:endParaRPr>
          </a:p>
        </p:txBody>
      </p:sp>
      <p:pic>
        <p:nvPicPr>
          <p:cNvPr id="164" name="Google Shape;164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8430" y="6299567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64460c0088_1_4"/>
          <p:cNvSpPr txBox="1">
            <a:spLocks noGrp="1"/>
          </p:cNvSpPr>
          <p:nvPr>
            <p:ph type="title"/>
          </p:nvPr>
        </p:nvSpPr>
        <p:spPr>
          <a:xfrm>
            <a:off x="2231136" y="964692"/>
            <a:ext cx="7729800" cy="1188600"/>
          </a:xfrm>
          <a:prstGeom prst="rect">
            <a:avLst/>
          </a:prstGeom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Recruitment &amp; Participants</a:t>
            </a:r>
            <a:endParaRPr/>
          </a:p>
        </p:txBody>
      </p:sp>
      <p:sp>
        <p:nvSpPr>
          <p:cNvPr id="171" name="Google Shape;171;g64460c0088_1_4"/>
          <p:cNvSpPr txBox="1">
            <a:spLocks noGrp="1"/>
          </p:cNvSpPr>
          <p:nvPr>
            <p:ph type="body" idx="1"/>
          </p:nvPr>
        </p:nvSpPr>
        <p:spPr>
          <a:xfrm>
            <a:off x="353500" y="2638050"/>
            <a:ext cx="11347500" cy="3102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The Indiana University IRB approved study (1805467216)  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Researchers, Project Manager, and Activities Coordinator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Flyer distribution to participants and family members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Participants and their legally authorized representative (LAR) were required to complete the informed consent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The age of the participants were from 65-100 years old with or without  mild cognitive impairments. </a:t>
            </a:r>
            <a:endParaRPr>
              <a:solidFill>
                <a:schemeClr val="dk1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>
                <a:solidFill>
                  <a:schemeClr val="dk1"/>
                </a:solidFill>
              </a:rPr>
              <a:t>Cognitive impairments were not assessed for beyond the ability to answer the evaluation tool questions.</a:t>
            </a:r>
            <a:endParaRPr/>
          </a:p>
        </p:txBody>
      </p:sp>
      <p:pic>
        <p:nvPicPr>
          <p:cNvPr id="172" name="Google Shape;172;g64460c0088_1_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6085" y="6313718"/>
            <a:ext cx="1511939" cy="43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5A70DAF56FFEB4BB33EF8E9C8CF88D1" ma:contentTypeVersion="8" ma:contentTypeDescription="Create a new document." ma:contentTypeScope="" ma:versionID="5841c940918d6b1dbf7cf88a27d167db">
  <xsd:schema xmlns:xsd="http://www.w3.org/2001/XMLSchema" xmlns:xs="http://www.w3.org/2001/XMLSchema" xmlns:p="http://schemas.microsoft.com/office/2006/metadata/properties" xmlns:ns2="c8c51c39-b654-497f-b3a0-a9d9069bad96" targetNamespace="http://schemas.microsoft.com/office/2006/metadata/properties" ma:root="true" ma:fieldsID="fb474f25085102fa8889e885831b1b1e" ns2:_="">
    <xsd:import namespace="c8c51c39-b654-497f-b3a0-a9d9069bad9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c51c39-b654-497f-b3a0-a9d9069bad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BE82D1-3F10-4645-B30D-AF863C7596D3}"/>
</file>

<file path=customXml/itemProps2.xml><?xml version="1.0" encoding="utf-8"?>
<ds:datastoreItem xmlns:ds="http://schemas.openxmlformats.org/officeDocument/2006/customXml" ds:itemID="{3B82565B-E6E7-475E-9E04-63F903DD76FA}"/>
</file>

<file path=customXml/itemProps3.xml><?xml version="1.0" encoding="utf-8"?>
<ds:datastoreItem xmlns:ds="http://schemas.openxmlformats.org/officeDocument/2006/customXml" ds:itemID="{679F1979-4727-45BB-BB37-0B25E4CBD92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1317</Words>
  <Application>Microsoft Office PowerPoint</Application>
  <PresentationFormat>Widescreen</PresentationFormat>
  <Paragraphs>130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Times New Roman</vt:lpstr>
      <vt:lpstr>Calibri</vt:lpstr>
      <vt:lpstr>Gill Sans</vt:lpstr>
      <vt:lpstr>Parcel</vt:lpstr>
      <vt:lpstr>Parcel</vt:lpstr>
      <vt:lpstr> IMPACT: ART THERAPY AND AGING ADULTS</vt:lpstr>
      <vt:lpstr>PowerPoint Presentation</vt:lpstr>
      <vt:lpstr>Presentation Goals</vt:lpstr>
      <vt:lpstr>OLDER ADULTS</vt:lpstr>
      <vt:lpstr>PowerPoint Presentation</vt:lpstr>
      <vt:lpstr>ART THERAPY WITH OLDER ADULTS</vt:lpstr>
      <vt:lpstr>OVERVIEW OF FUNDING</vt:lpstr>
      <vt:lpstr>Study At-A-Glance</vt:lpstr>
      <vt:lpstr>Recruitment &amp; Participants</vt:lpstr>
      <vt:lpstr>PowerPoint Presentation</vt:lpstr>
      <vt:lpstr>Brunnsviken Brief Quality of Life scale (BBQ)</vt:lpstr>
      <vt:lpstr>PowerPoint Presentation</vt:lpstr>
      <vt:lpstr>Regression</vt:lpstr>
      <vt:lpstr>PowerPoint Presentation</vt:lpstr>
      <vt:lpstr>PowerPoint Presentation</vt:lpstr>
      <vt:lpstr>Discussion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IMPACT: ART THERAPY AND AGING ADULTS</dc:title>
  <dc:creator>Eileen Misluk</dc:creator>
  <cp:lastModifiedBy>Misluk, Eileen Marie</cp:lastModifiedBy>
  <cp:revision>1</cp:revision>
  <dcterms:created xsi:type="dcterms:W3CDTF">2018-05-04T16:58:17Z</dcterms:created>
  <dcterms:modified xsi:type="dcterms:W3CDTF">2020-10-21T17:40:04Z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0x01010025A70DAF56FFEB4BB33EF8E9C8CF88D1</vt:lpwstr>
  </property>
</Properties>
</file>